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71" r:id="rId2"/>
    <p:sldId id="356" r:id="rId3"/>
    <p:sldId id="358" r:id="rId4"/>
    <p:sldId id="360" r:id="rId5"/>
    <p:sldId id="361" r:id="rId6"/>
    <p:sldId id="383" r:id="rId7"/>
    <p:sldId id="387" r:id="rId8"/>
    <p:sldId id="388" r:id="rId9"/>
    <p:sldId id="389" r:id="rId10"/>
    <p:sldId id="384" r:id="rId11"/>
    <p:sldId id="367" r:id="rId12"/>
    <p:sldId id="381" r:id="rId13"/>
    <p:sldId id="386" r:id="rId14"/>
    <p:sldId id="392" r:id="rId15"/>
    <p:sldId id="385" r:id="rId16"/>
    <p:sldId id="371" r:id="rId17"/>
    <p:sldId id="377" r:id="rId18"/>
    <p:sldId id="376" r:id="rId19"/>
    <p:sldId id="334"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gdís Eva Líndal" initials="VEL" lastIdx="1" clrIdx="0">
    <p:extLst>
      <p:ext uri="{19B8F6BF-5375-455C-9EA6-DF929625EA0E}">
        <p15:presenceInfo xmlns:p15="http://schemas.microsoft.com/office/powerpoint/2012/main" userId="S-1-5-21-57989841-839522115-1417001333-16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85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39" autoAdjust="0"/>
    <p:restoredTop sz="77623" autoAdjust="0"/>
  </p:normalViewPr>
  <p:slideViewPr>
    <p:cSldViewPr>
      <p:cViewPr varScale="1">
        <p:scale>
          <a:sx n="85" d="100"/>
          <a:sy n="85" d="100"/>
        </p:scale>
        <p:origin x="26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6412"/>
          </a:xfrm>
          <a:prstGeom prst="rect">
            <a:avLst/>
          </a:prstGeom>
        </p:spPr>
        <p:txBody>
          <a:bodyPr vert="horz" lIns="91724" tIns="45861" rIns="91724" bIns="45861" rtlCol="0"/>
          <a:lstStyle>
            <a:lvl1pPr algn="l">
              <a:defRPr sz="1200"/>
            </a:lvl1pPr>
          </a:lstStyle>
          <a:p>
            <a:endParaRPr lang="is-IS"/>
          </a:p>
        </p:txBody>
      </p:sp>
      <p:sp>
        <p:nvSpPr>
          <p:cNvPr id="3" name="Date Placeholder 2"/>
          <p:cNvSpPr>
            <a:spLocks noGrp="1"/>
          </p:cNvSpPr>
          <p:nvPr>
            <p:ph type="dt" sz="quarter" idx="1"/>
          </p:nvPr>
        </p:nvSpPr>
        <p:spPr>
          <a:xfrm>
            <a:off x="3850447" y="0"/>
            <a:ext cx="2945659" cy="496412"/>
          </a:xfrm>
          <a:prstGeom prst="rect">
            <a:avLst/>
          </a:prstGeom>
        </p:spPr>
        <p:txBody>
          <a:bodyPr vert="horz" lIns="91724" tIns="45861" rIns="91724" bIns="45861" rtlCol="0"/>
          <a:lstStyle>
            <a:lvl1pPr algn="r">
              <a:defRPr sz="1200"/>
            </a:lvl1pPr>
          </a:lstStyle>
          <a:p>
            <a:fld id="{FED49323-EB33-44CC-992B-35DC32363A77}" type="datetimeFigureOut">
              <a:rPr lang="is-IS" smtClean="0"/>
              <a:t>11.4.2022</a:t>
            </a:fld>
            <a:endParaRPr lang="is-IS"/>
          </a:p>
        </p:txBody>
      </p:sp>
      <p:sp>
        <p:nvSpPr>
          <p:cNvPr id="4" name="Footer Placeholder 3"/>
          <p:cNvSpPr>
            <a:spLocks noGrp="1"/>
          </p:cNvSpPr>
          <p:nvPr>
            <p:ph type="ftr" sz="quarter" idx="2"/>
          </p:nvPr>
        </p:nvSpPr>
        <p:spPr>
          <a:xfrm>
            <a:off x="4" y="9430094"/>
            <a:ext cx="2945659" cy="496412"/>
          </a:xfrm>
          <a:prstGeom prst="rect">
            <a:avLst/>
          </a:prstGeom>
        </p:spPr>
        <p:txBody>
          <a:bodyPr vert="horz" lIns="91724" tIns="45861" rIns="91724" bIns="45861" rtlCol="0" anchor="b"/>
          <a:lstStyle>
            <a:lvl1pPr algn="l">
              <a:defRPr sz="1200"/>
            </a:lvl1pPr>
          </a:lstStyle>
          <a:p>
            <a:endParaRPr lang="is-IS"/>
          </a:p>
        </p:txBody>
      </p:sp>
      <p:sp>
        <p:nvSpPr>
          <p:cNvPr id="5" name="Slide Number Placeholder 4"/>
          <p:cNvSpPr>
            <a:spLocks noGrp="1"/>
          </p:cNvSpPr>
          <p:nvPr>
            <p:ph type="sldNum" sz="quarter" idx="3"/>
          </p:nvPr>
        </p:nvSpPr>
        <p:spPr>
          <a:xfrm>
            <a:off x="3850447" y="9430094"/>
            <a:ext cx="2945659" cy="496412"/>
          </a:xfrm>
          <a:prstGeom prst="rect">
            <a:avLst/>
          </a:prstGeom>
        </p:spPr>
        <p:txBody>
          <a:bodyPr vert="horz" lIns="91724" tIns="45861" rIns="91724" bIns="45861" rtlCol="0" anchor="b"/>
          <a:lstStyle>
            <a:lvl1pPr algn="r">
              <a:defRPr sz="1200"/>
            </a:lvl1pPr>
          </a:lstStyle>
          <a:p>
            <a:fld id="{3DE64636-DA49-4375-8034-D8FFCDC15518}" type="slidenum">
              <a:rPr lang="is-IS" smtClean="0"/>
              <a:t>‹#›</a:t>
            </a:fld>
            <a:endParaRPr lang="is-IS"/>
          </a:p>
        </p:txBody>
      </p:sp>
    </p:spTree>
    <p:extLst>
      <p:ext uri="{BB962C8B-B14F-4D97-AF65-F5344CB8AC3E}">
        <p14:creationId xmlns:p14="http://schemas.microsoft.com/office/powerpoint/2010/main" val="3507610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6412"/>
          </a:xfrm>
          <a:prstGeom prst="rect">
            <a:avLst/>
          </a:prstGeom>
        </p:spPr>
        <p:txBody>
          <a:bodyPr vert="horz" lIns="91724" tIns="45861" rIns="91724" bIns="45861" rtlCol="0"/>
          <a:lstStyle>
            <a:lvl1pPr algn="l">
              <a:defRPr sz="1200"/>
            </a:lvl1pPr>
          </a:lstStyle>
          <a:p>
            <a:endParaRPr lang="is-IS"/>
          </a:p>
        </p:txBody>
      </p:sp>
      <p:sp>
        <p:nvSpPr>
          <p:cNvPr id="3" name="Date Placeholder 2"/>
          <p:cNvSpPr>
            <a:spLocks noGrp="1"/>
          </p:cNvSpPr>
          <p:nvPr>
            <p:ph type="dt" idx="1"/>
          </p:nvPr>
        </p:nvSpPr>
        <p:spPr>
          <a:xfrm>
            <a:off x="3850447" y="0"/>
            <a:ext cx="2945659" cy="496412"/>
          </a:xfrm>
          <a:prstGeom prst="rect">
            <a:avLst/>
          </a:prstGeom>
        </p:spPr>
        <p:txBody>
          <a:bodyPr vert="horz" lIns="91724" tIns="45861" rIns="91724" bIns="45861" rtlCol="0"/>
          <a:lstStyle>
            <a:lvl1pPr algn="r">
              <a:defRPr sz="1200"/>
            </a:lvl1pPr>
          </a:lstStyle>
          <a:p>
            <a:fld id="{A3332AC6-C812-400E-AAC5-74F749D98387}" type="datetimeFigureOut">
              <a:rPr lang="is-IS" smtClean="0"/>
              <a:t>11.4.2022</a:t>
            </a:fld>
            <a:endParaRPr lang="is-IS"/>
          </a:p>
        </p:txBody>
      </p:sp>
      <p:sp>
        <p:nvSpPr>
          <p:cNvPr id="4" name="Slide Image Placeholder 3"/>
          <p:cNvSpPr>
            <a:spLocks noGrp="1" noRot="1" noChangeAspect="1"/>
          </p:cNvSpPr>
          <p:nvPr>
            <p:ph type="sldImg" idx="2"/>
          </p:nvPr>
        </p:nvSpPr>
        <p:spPr>
          <a:xfrm>
            <a:off x="919163" y="746125"/>
            <a:ext cx="4959350" cy="3721100"/>
          </a:xfrm>
          <a:prstGeom prst="rect">
            <a:avLst/>
          </a:prstGeom>
          <a:noFill/>
          <a:ln w="12700">
            <a:solidFill>
              <a:prstClr val="black"/>
            </a:solidFill>
          </a:ln>
        </p:spPr>
        <p:txBody>
          <a:bodyPr vert="horz" lIns="91724" tIns="45861" rIns="91724" bIns="45861" rtlCol="0" anchor="ctr"/>
          <a:lstStyle/>
          <a:p>
            <a:endParaRPr lang="is-IS"/>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1724" tIns="45861" rIns="91724" bIns="4586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s-IS"/>
          </a:p>
        </p:txBody>
      </p:sp>
      <p:sp>
        <p:nvSpPr>
          <p:cNvPr id="6" name="Footer Placeholder 5"/>
          <p:cNvSpPr>
            <a:spLocks noGrp="1"/>
          </p:cNvSpPr>
          <p:nvPr>
            <p:ph type="ftr" sz="quarter" idx="4"/>
          </p:nvPr>
        </p:nvSpPr>
        <p:spPr>
          <a:xfrm>
            <a:off x="4" y="9430094"/>
            <a:ext cx="2945659" cy="496412"/>
          </a:xfrm>
          <a:prstGeom prst="rect">
            <a:avLst/>
          </a:prstGeom>
        </p:spPr>
        <p:txBody>
          <a:bodyPr vert="horz" lIns="91724" tIns="45861" rIns="91724" bIns="45861" rtlCol="0" anchor="b"/>
          <a:lstStyle>
            <a:lvl1pPr algn="l">
              <a:defRPr sz="1200"/>
            </a:lvl1pPr>
          </a:lstStyle>
          <a:p>
            <a:endParaRPr lang="is-IS"/>
          </a:p>
        </p:txBody>
      </p:sp>
      <p:sp>
        <p:nvSpPr>
          <p:cNvPr id="7" name="Slide Number Placeholder 6"/>
          <p:cNvSpPr>
            <a:spLocks noGrp="1"/>
          </p:cNvSpPr>
          <p:nvPr>
            <p:ph type="sldNum" sz="quarter" idx="5"/>
          </p:nvPr>
        </p:nvSpPr>
        <p:spPr>
          <a:xfrm>
            <a:off x="3850447" y="9430094"/>
            <a:ext cx="2945659" cy="496412"/>
          </a:xfrm>
          <a:prstGeom prst="rect">
            <a:avLst/>
          </a:prstGeom>
        </p:spPr>
        <p:txBody>
          <a:bodyPr vert="horz" lIns="91724" tIns="45861" rIns="91724" bIns="45861" rtlCol="0" anchor="b"/>
          <a:lstStyle>
            <a:lvl1pPr algn="r">
              <a:defRPr sz="1200"/>
            </a:lvl1pPr>
          </a:lstStyle>
          <a:p>
            <a:fld id="{94E61248-747E-4804-A16D-C182844542E0}" type="slidenum">
              <a:rPr lang="is-IS" smtClean="0"/>
              <a:t>‹#›</a:t>
            </a:fld>
            <a:endParaRPr lang="is-IS"/>
          </a:p>
        </p:txBody>
      </p:sp>
    </p:spTree>
    <p:extLst>
      <p:ext uri="{BB962C8B-B14F-4D97-AF65-F5344CB8AC3E}">
        <p14:creationId xmlns:p14="http://schemas.microsoft.com/office/powerpoint/2010/main" val="21907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61" indent="-170061">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1</a:t>
            </a:fld>
            <a:endParaRPr lang="is-IS"/>
          </a:p>
        </p:txBody>
      </p:sp>
    </p:spTree>
    <p:extLst>
      <p:ext uri="{BB962C8B-B14F-4D97-AF65-F5344CB8AC3E}">
        <p14:creationId xmlns:p14="http://schemas.microsoft.com/office/powerpoint/2010/main" val="3448078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10</a:t>
            </a:fld>
            <a:endParaRPr lang="is-IS"/>
          </a:p>
        </p:txBody>
      </p:sp>
    </p:spTree>
    <p:extLst>
      <p:ext uri="{BB962C8B-B14F-4D97-AF65-F5344CB8AC3E}">
        <p14:creationId xmlns:p14="http://schemas.microsoft.com/office/powerpoint/2010/main" val="39705731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0" i="0" dirty="0">
              <a:solidFill>
                <a:srgbClr val="666666"/>
              </a:solidFill>
              <a:effectLst/>
              <a:latin typeface="Helvetica" panose="020B0604020202020204" pitchFamily="34" charset="0"/>
            </a:endParaRPr>
          </a:p>
        </p:txBody>
      </p:sp>
      <p:sp>
        <p:nvSpPr>
          <p:cNvPr id="4" name="Slide Number Placeholder 3"/>
          <p:cNvSpPr>
            <a:spLocks noGrp="1"/>
          </p:cNvSpPr>
          <p:nvPr>
            <p:ph type="sldNum" sz="quarter" idx="10"/>
          </p:nvPr>
        </p:nvSpPr>
        <p:spPr/>
        <p:txBody>
          <a:bodyPr/>
          <a:lstStyle/>
          <a:p>
            <a:fld id="{94E61248-747E-4804-A16D-C182844542E0}" type="slidenum">
              <a:rPr lang="is-IS" smtClean="0"/>
              <a:t>11</a:t>
            </a:fld>
            <a:endParaRPr lang="is-IS"/>
          </a:p>
        </p:txBody>
      </p:sp>
    </p:spTree>
    <p:extLst>
      <p:ext uri="{BB962C8B-B14F-4D97-AF65-F5344CB8AC3E}">
        <p14:creationId xmlns:p14="http://schemas.microsoft.com/office/powerpoint/2010/main" val="2091128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61" indent="-170061">
              <a:buFont typeface="Arial" panose="020B0604020202020204" pitchFamily="34" charset="0"/>
              <a:buChar char="•"/>
            </a:pPr>
            <a:endParaRPr lang="is-IS" b="0" i="0" dirty="0">
              <a:solidFill>
                <a:srgbClr val="666666"/>
              </a:solidFill>
              <a:effectLst/>
              <a:latin typeface="Helvetica" panose="020B0604020202020204" pitchFamily="34" charset="0"/>
            </a:endParaRPr>
          </a:p>
        </p:txBody>
      </p:sp>
      <p:sp>
        <p:nvSpPr>
          <p:cNvPr id="4" name="Slide Number Placeholder 3"/>
          <p:cNvSpPr>
            <a:spLocks noGrp="1"/>
          </p:cNvSpPr>
          <p:nvPr>
            <p:ph type="sldNum" sz="quarter" idx="10"/>
          </p:nvPr>
        </p:nvSpPr>
        <p:spPr/>
        <p:txBody>
          <a:bodyPr/>
          <a:lstStyle/>
          <a:p>
            <a:fld id="{94E61248-747E-4804-A16D-C182844542E0}" type="slidenum">
              <a:rPr lang="is-IS" smtClean="0"/>
              <a:t>12</a:t>
            </a:fld>
            <a:endParaRPr lang="is-IS"/>
          </a:p>
        </p:txBody>
      </p:sp>
    </p:spTree>
    <p:extLst>
      <p:ext uri="{BB962C8B-B14F-4D97-AF65-F5344CB8AC3E}">
        <p14:creationId xmlns:p14="http://schemas.microsoft.com/office/powerpoint/2010/main" val="3727664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defTabSz="906993">
              <a:buFont typeface="Arial" panose="020B0604020202020204" pitchFamily="34" charset="0"/>
              <a:buChar char="•"/>
              <a:defRPr/>
            </a:pPr>
            <a:endParaRPr lang="is-IS" b="0" i="0" dirty="0">
              <a:solidFill>
                <a:srgbClr val="666666"/>
              </a:solidFill>
              <a:effectLst/>
              <a:latin typeface="Helvetica" panose="020B0604020202020204" pitchFamily="34" charset="0"/>
            </a:endParaRPr>
          </a:p>
        </p:txBody>
      </p:sp>
      <p:sp>
        <p:nvSpPr>
          <p:cNvPr id="4" name="Slide Number Placeholder 3"/>
          <p:cNvSpPr>
            <a:spLocks noGrp="1"/>
          </p:cNvSpPr>
          <p:nvPr>
            <p:ph type="sldNum" sz="quarter" idx="10"/>
          </p:nvPr>
        </p:nvSpPr>
        <p:spPr/>
        <p:txBody>
          <a:bodyPr/>
          <a:lstStyle/>
          <a:p>
            <a:fld id="{94E61248-747E-4804-A16D-C182844542E0}" type="slidenum">
              <a:rPr lang="is-IS" smtClean="0"/>
              <a:t>13</a:t>
            </a:fld>
            <a:endParaRPr lang="is-IS"/>
          </a:p>
        </p:txBody>
      </p:sp>
    </p:spTree>
    <p:extLst>
      <p:ext uri="{BB962C8B-B14F-4D97-AF65-F5344CB8AC3E}">
        <p14:creationId xmlns:p14="http://schemas.microsoft.com/office/powerpoint/2010/main" val="37862805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defTabSz="906993">
              <a:buFont typeface="Arial" panose="020B0604020202020204" pitchFamily="34" charset="0"/>
              <a:buChar char="•"/>
              <a:defRPr/>
            </a:pPr>
            <a:endParaRPr lang="is-IS" b="0" i="0" dirty="0">
              <a:solidFill>
                <a:srgbClr val="666666"/>
              </a:solidFill>
              <a:effectLst/>
              <a:latin typeface="Helvetica" panose="020B0604020202020204" pitchFamily="34" charset="0"/>
            </a:endParaRPr>
          </a:p>
        </p:txBody>
      </p:sp>
      <p:sp>
        <p:nvSpPr>
          <p:cNvPr id="4" name="Slide Number Placeholder 3"/>
          <p:cNvSpPr>
            <a:spLocks noGrp="1"/>
          </p:cNvSpPr>
          <p:nvPr>
            <p:ph type="sldNum" sz="quarter" idx="10"/>
          </p:nvPr>
        </p:nvSpPr>
        <p:spPr/>
        <p:txBody>
          <a:bodyPr/>
          <a:lstStyle/>
          <a:p>
            <a:fld id="{94E61248-747E-4804-A16D-C182844542E0}" type="slidenum">
              <a:rPr lang="is-IS" smtClean="0"/>
              <a:t>14</a:t>
            </a:fld>
            <a:endParaRPr lang="is-IS"/>
          </a:p>
        </p:txBody>
      </p:sp>
    </p:spTree>
    <p:extLst>
      <p:ext uri="{BB962C8B-B14F-4D97-AF65-F5344CB8AC3E}">
        <p14:creationId xmlns:p14="http://schemas.microsoft.com/office/powerpoint/2010/main" val="1786761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defTabSz="906993">
              <a:buFont typeface="Arial" panose="020B0604020202020204" pitchFamily="34" charset="0"/>
              <a:buChar char="•"/>
              <a:defRPr/>
            </a:pPr>
            <a:endParaRPr lang="is-IS" b="0" i="0" dirty="0">
              <a:solidFill>
                <a:srgbClr val="666666"/>
              </a:solidFill>
              <a:effectLst/>
              <a:latin typeface="Helvetica" panose="020B0604020202020204" pitchFamily="34" charset="0"/>
            </a:endParaRPr>
          </a:p>
        </p:txBody>
      </p:sp>
      <p:sp>
        <p:nvSpPr>
          <p:cNvPr id="4" name="Slide Number Placeholder 3"/>
          <p:cNvSpPr>
            <a:spLocks noGrp="1"/>
          </p:cNvSpPr>
          <p:nvPr>
            <p:ph type="sldNum" sz="quarter" idx="10"/>
          </p:nvPr>
        </p:nvSpPr>
        <p:spPr/>
        <p:txBody>
          <a:bodyPr/>
          <a:lstStyle/>
          <a:p>
            <a:fld id="{94E61248-747E-4804-A16D-C182844542E0}" type="slidenum">
              <a:rPr lang="is-IS" smtClean="0"/>
              <a:t>15</a:t>
            </a:fld>
            <a:endParaRPr lang="is-IS"/>
          </a:p>
        </p:txBody>
      </p:sp>
    </p:spTree>
    <p:extLst>
      <p:ext uri="{BB962C8B-B14F-4D97-AF65-F5344CB8AC3E}">
        <p14:creationId xmlns:p14="http://schemas.microsoft.com/office/powerpoint/2010/main" val="19491251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16</a:t>
            </a:fld>
            <a:endParaRPr lang="is-IS"/>
          </a:p>
        </p:txBody>
      </p:sp>
    </p:spTree>
    <p:extLst>
      <p:ext uri="{BB962C8B-B14F-4D97-AF65-F5344CB8AC3E}">
        <p14:creationId xmlns:p14="http://schemas.microsoft.com/office/powerpoint/2010/main" val="1788927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17</a:t>
            </a:fld>
            <a:endParaRPr lang="is-IS"/>
          </a:p>
        </p:txBody>
      </p:sp>
    </p:spTree>
    <p:extLst>
      <p:ext uri="{BB962C8B-B14F-4D97-AF65-F5344CB8AC3E}">
        <p14:creationId xmlns:p14="http://schemas.microsoft.com/office/powerpoint/2010/main" val="3912064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defTabSz="906993">
              <a:buFont typeface="Arial" panose="020B0604020202020204" pitchFamily="34" charset="0"/>
              <a:buChar char="•"/>
              <a:defRPr/>
            </a:pPr>
            <a:endParaRPr lang="is-IS" dirty="0">
              <a:solidFill>
                <a:srgbClr val="666666"/>
              </a:solidFill>
              <a:latin typeface="Helvetica" panose="020B060402020202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4E61248-747E-4804-A16D-C182844542E0}" type="slidenum">
              <a:rPr lang="is-IS" smtClean="0"/>
              <a:t>18</a:t>
            </a:fld>
            <a:endParaRPr lang="is-IS"/>
          </a:p>
        </p:txBody>
      </p:sp>
    </p:spTree>
    <p:extLst>
      <p:ext uri="{BB962C8B-B14F-4D97-AF65-F5344CB8AC3E}">
        <p14:creationId xmlns:p14="http://schemas.microsoft.com/office/powerpoint/2010/main" val="10238428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dirty="0"/>
          </a:p>
        </p:txBody>
      </p:sp>
      <p:sp>
        <p:nvSpPr>
          <p:cNvPr id="4" name="Slide Number Placeholder 3"/>
          <p:cNvSpPr>
            <a:spLocks noGrp="1"/>
          </p:cNvSpPr>
          <p:nvPr>
            <p:ph type="sldNum" sz="quarter" idx="10"/>
          </p:nvPr>
        </p:nvSpPr>
        <p:spPr/>
        <p:txBody>
          <a:bodyPr/>
          <a:lstStyle/>
          <a:p>
            <a:fld id="{94E61248-747E-4804-A16D-C182844542E0}" type="slidenum">
              <a:rPr lang="is-IS" smtClean="0"/>
              <a:t>19</a:t>
            </a:fld>
            <a:endParaRPr lang="is-IS"/>
          </a:p>
        </p:txBody>
      </p:sp>
    </p:spTree>
    <p:extLst>
      <p:ext uri="{BB962C8B-B14F-4D97-AF65-F5344CB8AC3E}">
        <p14:creationId xmlns:p14="http://schemas.microsoft.com/office/powerpoint/2010/main" val="3931955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2</a:t>
            </a:fld>
            <a:endParaRPr lang="is-IS"/>
          </a:p>
        </p:txBody>
      </p:sp>
    </p:spTree>
    <p:extLst>
      <p:ext uri="{BB962C8B-B14F-4D97-AF65-F5344CB8AC3E}">
        <p14:creationId xmlns:p14="http://schemas.microsoft.com/office/powerpoint/2010/main" val="4204551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3</a:t>
            </a:fld>
            <a:endParaRPr lang="is-IS"/>
          </a:p>
        </p:txBody>
      </p:sp>
    </p:spTree>
    <p:extLst>
      <p:ext uri="{BB962C8B-B14F-4D97-AF65-F5344CB8AC3E}">
        <p14:creationId xmlns:p14="http://schemas.microsoft.com/office/powerpoint/2010/main" val="923682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4</a:t>
            </a:fld>
            <a:endParaRPr lang="is-IS"/>
          </a:p>
        </p:txBody>
      </p:sp>
    </p:spTree>
    <p:extLst>
      <p:ext uri="{BB962C8B-B14F-4D97-AF65-F5344CB8AC3E}">
        <p14:creationId xmlns:p14="http://schemas.microsoft.com/office/powerpoint/2010/main" val="3949126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defTabSz="906993">
              <a:buFont typeface="Arial" panose="020B0604020202020204" pitchFamily="34" charset="0"/>
              <a:buChar char="•"/>
              <a:defRP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5</a:t>
            </a:fld>
            <a:endParaRPr lang="is-IS"/>
          </a:p>
        </p:txBody>
      </p:sp>
    </p:spTree>
    <p:extLst>
      <p:ext uri="{BB962C8B-B14F-4D97-AF65-F5344CB8AC3E}">
        <p14:creationId xmlns:p14="http://schemas.microsoft.com/office/powerpoint/2010/main" val="1569785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6</a:t>
            </a:fld>
            <a:endParaRPr lang="is-IS"/>
          </a:p>
        </p:txBody>
      </p:sp>
    </p:spTree>
    <p:extLst>
      <p:ext uri="{BB962C8B-B14F-4D97-AF65-F5344CB8AC3E}">
        <p14:creationId xmlns:p14="http://schemas.microsoft.com/office/powerpoint/2010/main" val="2051667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7</a:t>
            </a:fld>
            <a:endParaRPr lang="is-IS"/>
          </a:p>
        </p:txBody>
      </p:sp>
    </p:spTree>
    <p:extLst>
      <p:ext uri="{BB962C8B-B14F-4D97-AF65-F5344CB8AC3E}">
        <p14:creationId xmlns:p14="http://schemas.microsoft.com/office/powerpoint/2010/main" val="2740311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61" indent="-170061" defTabSz="906993">
              <a:buFont typeface="Arial" panose="020B0604020202020204" pitchFamily="34" charset="0"/>
              <a:buChar char="•"/>
              <a:defRP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8</a:t>
            </a:fld>
            <a:endParaRPr lang="is-IS"/>
          </a:p>
        </p:txBody>
      </p:sp>
    </p:spTree>
    <p:extLst>
      <p:ext uri="{BB962C8B-B14F-4D97-AF65-F5344CB8AC3E}">
        <p14:creationId xmlns:p14="http://schemas.microsoft.com/office/powerpoint/2010/main" val="36286596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0047" indent="-170047">
              <a:buFont typeface="Arial" panose="020B0604020202020204" pitchFamily="34" charset="0"/>
              <a:buChar char="•"/>
            </a:pPr>
            <a:endParaRPr lang="is-IS" baseline="0" dirty="0"/>
          </a:p>
        </p:txBody>
      </p:sp>
      <p:sp>
        <p:nvSpPr>
          <p:cNvPr id="4" name="Slide Number Placeholder 3"/>
          <p:cNvSpPr>
            <a:spLocks noGrp="1"/>
          </p:cNvSpPr>
          <p:nvPr>
            <p:ph type="sldNum" sz="quarter" idx="10"/>
          </p:nvPr>
        </p:nvSpPr>
        <p:spPr/>
        <p:txBody>
          <a:bodyPr/>
          <a:lstStyle/>
          <a:p>
            <a:fld id="{94E61248-747E-4804-A16D-C182844542E0}" type="slidenum">
              <a:rPr lang="is-IS" smtClean="0"/>
              <a:t>9</a:t>
            </a:fld>
            <a:endParaRPr lang="is-IS"/>
          </a:p>
        </p:txBody>
      </p:sp>
    </p:spTree>
    <p:extLst>
      <p:ext uri="{BB962C8B-B14F-4D97-AF65-F5344CB8AC3E}">
        <p14:creationId xmlns:p14="http://schemas.microsoft.com/office/powerpoint/2010/main" val="3802789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www.personuvernd.is/media/frettir/Verklagsreglur-um-vinnslu-personuupplysinga-a-samfelagsmidlum-i-tengslum-vid-almennar-kosningar.pdf" TargetMode="External"/><Relationship Id="rId7"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personuvernd.is/urlausnir/alit-a-notkun-stjornmalasamtaka-a-samfelagsmidlum-fyrir-kosningar-til-althingis-leidbeiningar-og-tillogur-3" TargetMode="External"/><Relationship Id="rId5" Type="http://schemas.openxmlformats.org/officeDocument/2006/relationships/hyperlink" Target="https://www.personuvernd.is/personuvernd/frettir/mega-stjornmalaflokkar-vinna-med-personuupplysingar-minar-i-kosningabarattu/hvernig-a-ad-vinna-med-personuupplysingar-i-kosningabarattu/" TargetMode="External"/><Relationship Id="rId4" Type="http://schemas.openxmlformats.org/officeDocument/2006/relationships/hyperlink" Target="https://www.personuvernd.is/personuvernd/frettir/mega-stjornmalaflokkar-vinna-med-personuupplysingar-minar-i-kosningabarattu"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is-IS"/>
          </a:p>
        </p:txBody>
      </p:sp>
      <p:pic>
        <p:nvPicPr>
          <p:cNvPr id="2"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866386" y="3585813"/>
            <a:ext cx="1411227" cy="554737"/>
          </a:xfrm>
        </p:spPr>
      </p:pic>
      <p:pic>
        <p:nvPicPr>
          <p:cNvPr id="1026" name="Picture 2" descr="S:\Ný evrópureglugerð um persónuvernd\Fyrirlestrar\myndir fyrir glærur\blár bakgrunnu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861"/>
            <a:ext cx="9175878" cy="6837603"/>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S:\Ný evrópureglugerð um persónuvernd\Fyrirlestrar\myndir fyrir glærur\mynd-fyrirtæki.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973" y="3613522"/>
            <a:ext cx="2819400" cy="283299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457200" y="1477912"/>
            <a:ext cx="8382000" cy="4770537"/>
          </a:xfrm>
          <a:prstGeom prst="rect">
            <a:avLst/>
          </a:prstGeom>
        </p:spPr>
        <p:txBody>
          <a:bodyPr wrap="square">
            <a:spAutoFit/>
          </a:bodyPr>
          <a:lstStyle/>
          <a:p>
            <a:pPr lvl="0" algn="ctr">
              <a:defRPr/>
            </a:pPr>
            <a:r>
              <a:rPr lang="is-IS" sz="2800" b="1" dirty="0">
                <a:solidFill>
                  <a:srgbClr val="F79646"/>
                </a:solidFill>
                <a:latin typeface="Garamond" panose="02020404030301010803" pitchFamily="18" charset="0"/>
              </a:rPr>
              <a:t>Notkun frambjóðenda á samfélagsmiðlum fyrir sveitarstjórnarkosningar 2022</a:t>
            </a:r>
          </a:p>
          <a:p>
            <a:pPr lvl="0" algn="ctr">
              <a:defRPr/>
            </a:pPr>
            <a:endParaRPr kumimoji="0" lang="is-IS" sz="2800" b="1" i="0" u="none" strike="noStrike" kern="1200" cap="none" spc="0" normalizeH="0" baseline="0" noProof="0" dirty="0">
              <a:ln>
                <a:noFill/>
              </a:ln>
              <a:solidFill>
                <a:prstClr val="black"/>
              </a:solidFill>
              <a:effectLst/>
              <a:uLnTx/>
              <a:uFillTx/>
              <a:latin typeface="Garamond" panose="02020404030301010803" pitchFamily="18" charset="0"/>
            </a:endParaRPr>
          </a:p>
          <a:p>
            <a:pPr lvl="0" algn="ctr">
              <a:defRPr/>
            </a:pPr>
            <a:endParaRPr kumimoji="0" lang="is-IS" sz="2800" b="1" i="0" u="none" strike="noStrike" kern="1200" cap="none" spc="0" normalizeH="0" baseline="0" noProof="0" dirty="0">
              <a:ln>
                <a:noFill/>
              </a:ln>
              <a:solidFill>
                <a:prstClr val="black"/>
              </a:solidFill>
              <a:effectLst/>
              <a:uLnTx/>
              <a:uFillTx/>
              <a:latin typeface="Garamond" panose="02020404030301010803" pitchFamily="18" charset="0"/>
            </a:endParaRPr>
          </a:p>
          <a:p>
            <a:pPr lvl="0" algn="ctr">
              <a:defRPr/>
            </a:pPr>
            <a:r>
              <a:rPr lang="is-IS" sz="2400" b="1" dirty="0">
                <a:solidFill>
                  <a:prstClr val="black"/>
                </a:solidFill>
                <a:latin typeface="Garamond" panose="02020404030301010803" pitchFamily="18" charset="0"/>
              </a:rPr>
              <a:t>Stafrænar áskoranir frambjóðenda í aðdraganda kosninga</a:t>
            </a:r>
            <a:endParaRPr kumimoji="0" lang="is-IS" sz="2400" b="1"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is-IS" sz="2000" b="1" dirty="0">
              <a:solidFill>
                <a:prstClr val="black"/>
              </a:solidFill>
              <a:latin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s-IS" sz="2000" b="1" dirty="0">
                <a:solidFill>
                  <a:prstClr val="black"/>
                </a:solidFill>
                <a:latin typeface="Garamond" panose="02020404030301010803" pitchFamily="18"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s-IS" sz="2000" b="1" i="0" u="none" strike="noStrike" kern="1200" cap="none" spc="0" normalizeH="0" baseline="0" noProof="0" dirty="0">
                <a:ln>
                  <a:noFill/>
                </a:ln>
                <a:solidFill>
                  <a:prstClr val="black"/>
                </a:solidFill>
                <a:effectLst/>
                <a:uLnTx/>
                <a:uFillTx/>
                <a:latin typeface="Garamond" panose="02020404030301010803" pitchFamily="18" charset="0"/>
              </a:rPr>
              <a:t>7. </a:t>
            </a:r>
            <a:r>
              <a:rPr lang="is-IS" sz="2000" b="1" dirty="0">
                <a:solidFill>
                  <a:prstClr val="black"/>
                </a:solidFill>
                <a:latin typeface="Garamond" panose="02020404030301010803" pitchFamily="18" charset="0"/>
              </a:rPr>
              <a:t>a</a:t>
            </a:r>
            <a:r>
              <a:rPr kumimoji="0" lang="is-IS" sz="2000" b="1" i="0" u="none" strike="noStrike" kern="1200" cap="none" spc="0" normalizeH="0" baseline="0" noProof="0" dirty="0">
                <a:ln>
                  <a:noFill/>
                </a:ln>
                <a:solidFill>
                  <a:prstClr val="black"/>
                </a:solidFill>
                <a:effectLst/>
                <a:uLnTx/>
                <a:uFillTx/>
                <a:latin typeface="Garamond" panose="02020404030301010803" pitchFamily="18" charset="0"/>
              </a:rPr>
              <a:t>príl 2022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s-IS" sz="2800" b="1"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s-IS" sz="2000" b="1"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s-IS" sz="2000" b="1"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s-IS" sz="2000" b="1" i="0" u="none" strike="noStrike" kern="1200" cap="none" spc="0" normalizeH="0" baseline="0" noProof="0" dirty="0">
                <a:ln>
                  <a:noFill/>
                </a:ln>
                <a:solidFill>
                  <a:prstClr val="black"/>
                </a:solidFill>
                <a:effectLst/>
                <a:uLnTx/>
                <a:uFillTx/>
                <a:latin typeface="Garamond" panose="02020404030301010803" pitchFamily="18" charset="0"/>
              </a:rPr>
              <a:t>Gyða Ragn</a:t>
            </a:r>
            <a:r>
              <a:rPr lang="is-IS" sz="2000" b="1" dirty="0">
                <a:solidFill>
                  <a:prstClr val="black"/>
                </a:solidFill>
                <a:latin typeface="Garamond" panose="02020404030301010803" pitchFamily="18" charset="0"/>
              </a:rPr>
              <a:t>heiður Bergsdóttir</a:t>
            </a:r>
            <a:endParaRPr kumimoji="0" lang="is-IS" sz="2000" b="1" i="0" u="none" strike="noStrike" kern="1200" cap="none" spc="0" normalizeH="0" baseline="0" noProof="0" dirty="0">
              <a:ln>
                <a:noFill/>
              </a:ln>
              <a:solidFill>
                <a:prstClr val="black"/>
              </a:solidFill>
              <a:effectLst/>
              <a:uLnTx/>
              <a:uFillTx/>
              <a:latin typeface="Garamond" panose="020204040303010108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is-IS" sz="2000" dirty="0">
                <a:solidFill>
                  <a:prstClr val="black"/>
                </a:solidFill>
                <a:latin typeface="Garamond" panose="02020404030301010803" pitchFamily="18" charset="0"/>
              </a:rPr>
              <a:t>l</a:t>
            </a:r>
            <a:r>
              <a:rPr kumimoji="0" lang="is-IS" sz="2000" b="0" i="0" u="none" strike="noStrike" kern="1200" cap="none" spc="0" normalizeH="0" baseline="0" noProof="0" dirty="0">
                <a:ln>
                  <a:noFill/>
                </a:ln>
                <a:solidFill>
                  <a:prstClr val="black"/>
                </a:solidFill>
                <a:effectLst/>
                <a:uLnTx/>
                <a:uFillTx/>
                <a:latin typeface="Garamond" panose="02020404030301010803" pitchFamily="18" charset="0"/>
              </a:rPr>
              <a:t>ögfræðingur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29400" y="5660360"/>
            <a:ext cx="2325627" cy="914177"/>
          </a:xfrm>
          <a:prstGeom prst="rect">
            <a:avLst/>
          </a:prstGeom>
        </p:spPr>
      </p:pic>
    </p:spTree>
    <p:extLst>
      <p:ext uri="{BB962C8B-B14F-4D97-AF65-F5344CB8AC3E}">
        <p14:creationId xmlns:p14="http://schemas.microsoft.com/office/powerpoint/2010/main" val="1379208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fontScale="90000"/>
          </a:bodyPr>
          <a:lstStyle/>
          <a:p>
            <a:r>
              <a:rPr lang="is-IS" b="1" dirty="0">
                <a:solidFill>
                  <a:schemeClr val="tx2"/>
                </a:solidFill>
                <a:latin typeface="Garamond" panose="02020404030301010803" pitchFamily="18" charset="0"/>
              </a:rPr>
              <a:t>Leiðir sem Facebook býður upp á </a:t>
            </a:r>
            <a:endParaRPr lang="is-IS" b="1" dirty="0">
              <a:solidFill>
                <a:schemeClr val="tx2"/>
              </a:solidFill>
            </a:endParaRPr>
          </a:p>
        </p:txBody>
      </p:sp>
      <p:sp>
        <p:nvSpPr>
          <p:cNvPr id="5" name="Content Placeholder 4"/>
          <p:cNvSpPr>
            <a:spLocks noGrp="1"/>
          </p:cNvSpPr>
          <p:nvPr>
            <p:ph idx="1"/>
          </p:nvPr>
        </p:nvSpPr>
        <p:spPr>
          <a:xfrm>
            <a:off x="685800" y="1371600"/>
            <a:ext cx="7086600" cy="5257800"/>
          </a:xfrm>
        </p:spPr>
        <p:txBody>
          <a:bodyPr>
            <a:normAutofit fontScale="32500" lnSpcReduction="20000"/>
          </a:bodyPr>
          <a:lstStyle/>
          <a:p>
            <a:pPr marL="0" indent="0" algn="l">
              <a:buNone/>
            </a:pPr>
            <a:r>
              <a:rPr lang="is-IS" sz="4900" b="1" dirty="0">
                <a:solidFill>
                  <a:schemeClr val="tx2"/>
                </a:solidFill>
                <a:effectLst/>
                <a:latin typeface="Garamond" panose="02020404030301010803" pitchFamily="18" charset="0"/>
              </a:rPr>
              <a:t>1. Kjarnamarkhópar (e. core audiences)</a:t>
            </a:r>
          </a:p>
          <a:p>
            <a:pPr marL="0" indent="0" algn="l">
              <a:buNone/>
            </a:pPr>
            <a:r>
              <a:rPr lang="is-IS" sz="4900" b="0" i="0" dirty="0">
                <a:effectLst/>
                <a:latin typeface="Garamond" panose="02020404030301010803" pitchFamily="18" charset="0"/>
              </a:rPr>
              <a:t>Þessi aðferð gerir auglýsanda kleift að handvelja tiltekinn markhóp fyrir tiltekna   auglýsingu eða auglýsingaherferð á grundvelli margvíslegra einkenna, þ. á m. aldurs, kyns, staðsetningar, áhugamála og hegðunar.</a:t>
            </a:r>
          </a:p>
          <a:p>
            <a:pPr algn="l"/>
            <a:endParaRPr lang="is-IS" sz="4900" b="0" i="0" dirty="0">
              <a:effectLst/>
              <a:latin typeface="Garamond" panose="02020404030301010803" pitchFamily="18" charset="0"/>
            </a:endParaRPr>
          </a:p>
          <a:p>
            <a:pPr marL="0" indent="0" algn="l">
              <a:buNone/>
            </a:pPr>
            <a:r>
              <a:rPr lang="is-IS" sz="4900" b="1" dirty="0">
                <a:solidFill>
                  <a:schemeClr val="tx2"/>
                </a:solidFill>
                <a:effectLst/>
                <a:latin typeface="Garamond" panose="02020404030301010803" pitchFamily="18" charset="0"/>
              </a:rPr>
              <a:t>2. Eigin markhópar (e. custom audiences)</a:t>
            </a:r>
          </a:p>
          <a:p>
            <a:pPr marL="0" indent="0" algn="just">
              <a:buNone/>
            </a:pPr>
            <a:r>
              <a:rPr lang="is-IS" sz="4900" b="0" i="0" dirty="0">
                <a:effectLst/>
                <a:latin typeface="Garamond" panose="02020404030301010803" pitchFamily="18" charset="0"/>
              </a:rPr>
              <a:t>Í þessari aðferð felst að auglýsandinn býr til snið á Facebook yfir þá einstaklinga sem hann á þegar upplýsingar um. Notuð eru gögn frá auglýsandanum og þau tengd upplýsingum á Facebook. Algengasta aðferðin er að hlaða upp lista af netföngum, en einnig er hægt að hlaða upp símanúmerum. Af upplýsingum á vef Facebook verður ráðið að gögnin séu dulkóðuð á vafra auglýsandans og að Facebook sjái því aldrei þessar upplýsingar. Auk þess sé öllum gögnunum eytt.</a:t>
            </a:r>
          </a:p>
          <a:p>
            <a:pPr algn="just"/>
            <a:endParaRPr lang="is-IS" sz="4900" b="0" i="0" dirty="0">
              <a:effectLst/>
              <a:latin typeface="Garamond" panose="02020404030301010803" pitchFamily="18" charset="0"/>
            </a:endParaRPr>
          </a:p>
          <a:p>
            <a:pPr marL="0" indent="0" algn="l">
              <a:buNone/>
            </a:pPr>
            <a:r>
              <a:rPr lang="is-IS" sz="4900" b="1" dirty="0">
                <a:solidFill>
                  <a:schemeClr val="tx2"/>
                </a:solidFill>
                <a:effectLst/>
                <a:latin typeface="Garamond" panose="02020404030301010803" pitchFamily="18" charset="0"/>
              </a:rPr>
              <a:t>3. Líkindamarkhópar (e. lookalike audiences)</a:t>
            </a:r>
          </a:p>
          <a:p>
            <a:pPr marL="0" indent="0" algn="just">
              <a:buNone/>
            </a:pPr>
            <a:r>
              <a:rPr lang="is-IS" sz="4900" b="0" i="0" dirty="0">
                <a:effectLst/>
                <a:latin typeface="Garamond" panose="02020404030301010803" pitchFamily="18" charset="0"/>
              </a:rPr>
              <a:t>Í þessari aðferð felst að auglýsandinn býr til snið um svipuð áhugamál og þeir sem eru innan hans eigin markhóps hafa. Líkur hópur er þá búinn til á grundvelli eigin markhópsins og einkenni einstaklinga í honum (staðsetning, aldur, kyn, áhugamál o.fl.) eru valin af auglýsandanum til að búa til stærri hóp einstaklinga sem deila sömu einkennum en eru ekki tengdir auglýsandanum á Facebook.</a:t>
            </a: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3955304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609600"/>
            <a:ext cx="7391400" cy="808038"/>
          </a:xfrm>
        </p:spPr>
        <p:txBody>
          <a:bodyPr>
            <a:normAutofit fontScale="90000"/>
          </a:bodyPr>
          <a:lstStyle/>
          <a:p>
            <a:r>
              <a:rPr lang="is-IS" b="1" dirty="0">
                <a:solidFill>
                  <a:schemeClr val="tx2"/>
                </a:solidFill>
                <a:latin typeface="Garamond" panose="02020404030301010803" pitchFamily="18" charset="0"/>
              </a:rPr>
              <a:t>Heimildir til vinnslu persónuupplýsinga</a:t>
            </a:r>
          </a:p>
        </p:txBody>
      </p:sp>
      <p:sp>
        <p:nvSpPr>
          <p:cNvPr id="5" name="Content Placeholder 4"/>
          <p:cNvSpPr>
            <a:spLocks noGrp="1"/>
          </p:cNvSpPr>
          <p:nvPr>
            <p:ph idx="1"/>
          </p:nvPr>
        </p:nvSpPr>
        <p:spPr>
          <a:xfrm>
            <a:off x="457200" y="1752600"/>
            <a:ext cx="8229600" cy="5334000"/>
          </a:xfrm>
        </p:spPr>
        <p:txBody>
          <a:bodyPr>
            <a:normAutofit/>
          </a:bodyPr>
          <a:lstStyle/>
          <a:p>
            <a:r>
              <a:rPr lang="is-IS" sz="1800" dirty="0">
                <a:latin typeface="Garamond" panose="02020404030301010803" pitchFamily="18" charset="0"/>
              </a:rPr>
              <a:t>Öll vinnsla persónuupplýsinga verður að byggjast á heimild í persónuverndarlögum</a:t>
            </a:r>
          </a:p>
          <a:p>
            <a:r>
              <a:rPr lang="is-IS" sz="1800" dirty="0">
                <a:latin typeface="Garamond" panose="02020404030301010803" pitchFamily="18" charset="0"/>
              </a:rPr>
              <a:t>Heimildir til vinnslu almennra persónuupplýsinga, t.d.:</a:t>
            </a:r>
            <a:endParaRPr lang="is-IS" sz="1800" b="1" dirty="0">
              <a:latin typeface="Garamond" panose="02020404030301010803" pitchFamily="18" charset="0"/>
            </a:endParaRPr>
          </a:p>
          <a:p>
            <a:pPr lvl="1"/>
            <a:r>
              <a:rPr lang="is-IS" sz="1800" b="1" dirty="0">
                <a:latin typeface="Garamond" panose="02020404030301010803" pitchFamily="18" charset="0"/>
              </a:rPr>
              <a:t>Lögmætir hagsmunir </a:t>
            </a:r>
            <a:r>
              <a:rPr lang="is-IS" sz="1800" dirty="0">
                <a:latin typeface="Garamond" panose="02020404030301010803" pitchFamily="18" charset="0"/>
              </a:rPr>
              <a:t>ábyrgðaraðila nema hagsmunir eða grundvallarréttindi og frelsi einstaklinga vegi þyngra</a:t>
            </a:r>
          </a:p>
          <a:p>
            <a:pPr lvl="1"/>
            <a:r>
              <a:rPr lang="is-IS" sz="1800" dirty="0">
                <a:latin typeface="Garamond" panose="02020404030301010803" pitchFamily="18" charset="0"/>
              </a:rPr>
              <a:t>Við matið er litið til  </a:t>
            </a:r>
            <a:r>
              <a:rPr lang="is-IS" sz="1800" b="0" i="0" dirty="0">
                <a:effectLst/>
                <a:latin typeface="Garamond" panose="02020404030301010803" pitchFamily="18" charset="0"/>
              </a:rPr>
              <a:t>meginreglna persónuverndarlaga og til þeirrar fræðslu sem veitt er</a:t>
            </a:r>
          </a:p>
          <a:p>
            <a:pPr lvl="1"/>
            <a:r>
              <a:rPr lang="is-IS" sz="1800" dirty="0">
                <a:latin typeface="Garamond" panose="02020404030301010803" pitchFamily="18" charset="0"/>
              </a:rPr>
              <a:t>Kjósendur verða að fá skýra og aðgengilega fræðslu um hvaða persónuupplýsingar unnið er með, hvernig þær eru fengnar, hvernig þær eru notaðar og í hvaða tilgangi </a:t>
            </a:r>
          </a:p>
          <a:p>
            <a:pPr marL="400050"/>
            <a:r>
              <a:rPr lang="is-IS" sz="1800" dirty="0">
                <a:latin typeface="Garamond" panose="02020404030301010803" pitchFamily="18" charset="0"/>
              </a:rPr>
              <a:t>Heimildir til vinnslu viðkvæmra persónuupplýsinga, t.d.:</a:t>
            </a:r>
          </a:p>
          <a:p>
            <a:pPr lvl="1"/>
            <a:r>
              <a:rPr lang="is-IS" sz="1800" b="1" dirty="0">
                <a:latin typeface="Garamond" panose="02020404030301010803" pitchFamily="18" charset="0"/>
              </a:rPr>
              <a:t>Samþykki </a:t>
            </a:r>
          </a:p>
          <a:p>
            <a:pPr lvl="1"/>
            <a:r>
              <a:rPr lang="is-IS" sz="1800" dirty="0">
                <a:latin typeface="Garamond" panose="02020404030301010803" pitchFamily="18" charset="0"/>
              </a:rPr>
              <a:t>Afleiddar persónuupplýsingar leiddar af virkni og hegðun notenda á samfélagsmiðlum, s.s. um það sem þeir hafa líkað við, geta veitt vísbendingu um stjórnmálaviðhorf</a:t>
            </a:r>
          </a:p>
          <a:p>
            <a:pPr lvl="1"/>
            <a:endParaRPr lang="is-IS" sz="1800" dirty="0">
              <a:latin typeface="Garamond" panose="02020404030301010803" pitchFamily="18" charset="0"/>
            </a:endParaRP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1238642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fontScale="90000"/>
          </a:bodyPr>
          <a:lstStyle/>
          <a:p>
            <a:r>
              <a:rPr lang="is-IS" b="1" dirty="0">
                <a:solidFill>
                  <a:schemeClr val="tx2"/>
                </a:solidFill>
                <a:latin typeface="Garamond" panose="02020404030301010803" pitchFamily="18" charset="0"/>
              </a:rPr>
              <a:t>Samþykki fyrir vinnslu persónuupplýsinga hjá Facebook</a:t>
            </a:r>
          </a:p>
        </p:txBody>
      </p:sp>
      <p:sp>
        <p:nvSpPr>
          <p:cNvPr id="5" name="Content Placeholder 4"/>
          <p:cNvSpPr>
            <a:spLocks noGrp="1"/>
          </p:cNvSpPr>
          <p:nvPr>
            <p:ph idx="1"/>
          </p:nvPr>
        </p:nvSpPr>
        <p:spPr>
          <a:xfrm>
            <a:off x="533400" y="1600200"/>
            <a:ext cx="8153400" cy="5029200"/>
          </a:xfrm>
        </p:spPr>
        <p:txBody>
          <a:bodyPr>
            <a:normAutofit/>
          </a:bodyPr>
          <a:lstStyle/>
          <a:p>
            <a:pPr marL="400050"/>
            <a:r>
              <a:rPr lang="is-IS" sz="2000" dirty="0">
                <a:latin typeface="Garamond" panose="02020404030301010803" pitchFamily="18" charset="0"/>
              </a:rPr>
              <a:t>Skráning á Facebook</a:t>
            </a:r>
          </a:p>
          <a:p>
            <a:pPr marL="57150" indent="0">
              <a:buNone/>
            </a:pPr>
            <a:r>
              <a:rPr lang="is-IS" sz="2000" dirty="0">
                <a:latin typeface="Garamond" panose="02020404030301010803" pitchFamily="18" charset="0"/>
              </a:rPr>
              <a:t>      - notandi gefur upp </a:t>
            </a:r>
            <a:r>
              <a:rPr lang="is-IS" sz="2000" b="0" i="0" dirty="0">
                <a:effectLst/>
                <a:latin typeface="Garamond" panose="02020404030301010803" pitchFamily="18" charset="0"/>
              </a:rPr>
              <a:t>nafn, eftirnafn, símanúmer eða netfang, fæðingardag sinn og fæðingarár, kyn og býr til aðgangsorð </a:t>
            </a:r>
          </a:p>
          <a:p>
            <a:pPr marL="57150" indent="0">
              <a:buNone/>
            </a:pPr>
            <a:r>
              <a:rPr lang="is-IS" sz="2000" b="0" i="0" dirty="0">
                <a:effectLst/>
                <a:latin typeface="Garamond" panose="02020404030301010803" pitchFamily="18" charset="0"/>
              </a:rPr>
              <a:t>        -  </a:t>
            </a:r>
            <a:r>
              <a:rPr lang="is-IS" sz="2000" dirty="0">
                <a:latin typeface="Garamond" panose="02020404030301010803" pitchFamily="18" charset="0"/>
              </a:rPr>
              <a:t>notandi samþykkir skilmála Facebook við innskráningu </a:t>
            </a:r>
          </a:p>
          <a:p>
            <a:pPr marL="57150" indent="0">
              <a:buNone/>
            </a:pPr>
            <a:r>
              <a:rPr lang="is-IS" sz="2000" dirty="0">
                <a:latin typeface="Garamond" panose="02020404030301010803" pitchFamily="18" charset="0"/>
              </a:rPr>
              <a:t>        - skilmálar Facebook</a:t>
            </a:r>
          </a:p>
          <a:p>
            <a:pPr marL="57150" indent="0">
              <a:buNone/>
            </a:pPr>
            <a:r>
              <a:rPr lang="is-IS" sz="2000" dirty="0">
                <a:latin typeface="Garamond" panose="02020404030301010803" pitchFamily="18" charset="0"/>
              </a:rPr>
              <a:t> </a:t>
            </a:r>
            <a:r>
              <a:rPr lang="is-IS" sz="2000" b="0" i="0" dirty="0">
                <a:effectLst/>
                <a:latin typeface="Garamond" panose="02020404030301010803" pitchFamily="18" charset="0"/>
              </a:rPr>
              <a:t>        - </a:t>
            </a:r>
            <a:r>
              <a:rPr lang="is-IS" sz="2000" dirty="0">
                <a:latin typeface="Garamond" panose="02020404030301010803" pitchFamily="18" charset="0"/>
              </a:rPr>
              <a:t>gagnastefna Facebook</a:t>
            </a:r>
            <a:endParaRPr lang="is-IS" sz="1900" dirty="0">
              <a:latin typeface="Garamond" panose="02020404030301010803" pitchFamily="18" charset="0"/>
            </a:endParaRPr>
          </a:p>
          <a:p>
            <a:pPr marL="400050"/>
            <a:r>
              <a:rPr lang="is-IS" sz="1900" b="0" i="0" dirty="0">
                <a:effectLst/>
                <a:latin typeface="Garamond" panose="02020404030301010803" pitchFamily="18" charset="0"/>
              </a:rPr>
              <a:t>Álitamál hvort samþykkið eins og það er sett fram af hálfu Facebook samrýmist persónuverndarlögjöfinni. </a:t>
            </a:r>
          </a:p>
          <a:p>
            <a:pPr marL="400050"/>
            <a:r>
              <a:rPr lang="is-IS" sz="20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rPr>
              <a:t>Sá lagagrundvöllur sem Facebook byggir vinnslu persónuupplýsinga á til skoðunar hjá írsku persónuverndarstofnuninni </a:t>
            </a:r>
            <a:endParaRPr lang="is-IS" sz="2000" dirty="0">
              <a:effectLst/>
              <a:latin typeface="Calibri" panose="020F0502020204030204" pitchFamily="34" charset="0"/>
              <a:ea typeface="Calibri" panose="020F0502020204030204" pitchFamily="34" charset="0"/>
              <a:cs typeface="Times New Roman" panose="02020603050405020304" pitchFamily="18" charset="0"/>
            </a:endParaRPr>
          </a:p>
          <a:p>
            <a:pPr marL="400050"/>
            <a:endParaRPr lang="is-IS" sz="2000" b="0" i="0" dirty="0">
              <a:effectLst/>
              <a:latin typeface="Garamond" panose="02020404030301010803" pitchFamily="18" charset="0"/>
            </a:endParaRPr>
          </a:p>
          <a:p>
            <a:pPr marL="400050">
              <a:defRPr/>
            </a:pPr>
            <a:endParaRPr lang="is-IS" sz="2000" b="1" dirty="0">
              <a:latin typeface="Garamond" panose="02020404030301010803" pitchFamily="18" charset="0"/>
              <a:cs typeface="Times New Roman" pitchFamily="18" charset="0"/>
            </a:endParaRP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2899971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fontScale="90000"/>
          </a:bodyPr>
          <a:lstStyle/>
          <a:p>
            <a:r>
              <a:rPr lang="is-IS" b="1" dirty="0">
                <a:solidFill>
                  <a:schemeClr val="tx2"/>
                </a:solidFill>
                <a:latin typeface="Garamond" panose="02020404030301010803" pitchFamily="18" charset="0"/>
              </a:rPr>
              <a:t>Skilmálar og gagnastefna Facebook</a:t>
            </a:r>
          </a:p>
        </p:txBody>
      </p:sp>
      <p:sp>
        <p:nvSpPr>
          <p:cNvPr id="5" name="Content Placeholder 4"/>
          <p:cNvSpPr>
            <a:spLocks noGrp="1"/>
          </p:cNvSpPr>
          <p:nvPr>
            <p:ph idx="1"/>
          </p:nvPr>
        </p:nvSpPr>
        <p:spPr>
          <a:xfrm>
            <a:off x="381000" y="1478935"/>
            <a:ext cx="8229600" cy="5257800"/>
          </a:xfrm>
        </p:spPr>
        <p:txBody>
          <a:bodyPr>
            <a:normAutofit/>
          </a:bodyPr>
          <a:lstStyle/>
          <a:p>
            <a:pPr marL="342900" lvl="0" indent="-342900">
              <a:buFont typeface="Arial" panose="020B0604020202020204" pitchFamily="34" charset="0"/>
              <a:buChar char="•"/>
              <a:tabLst>
                <a:tab pos="457200" algn="l"/>
              </a:tabLst>
            </a:pPr>
            <a:endParaRPr lang="is-IS"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s-IS" sz="1800" dirty="0">
                <a:latin typeface="Garamond" panose="02020404030301010803" pitchFamily="18" charset="0"/>
              </a:rPr>
              <a:t>N</a:t>
            </a:r>
            <a:r>
              <a:rPr lang="is-IS" sz="1800" b="0" i="0" dirty="0">
                <a:effectLst/>
                <a:latin typeface="Garamond" panose="02020404030301010803" pitchFamily="18" charset="0"/>
              </a:rPr>
              <a:t>otandi samþykki að birta megi honum kostaðar auglýsingar sem taldar eru höfða til hans. </a:t>
            </a:r>
          </a:p>
          <a:p>
            <a:r>
              <a:rPr lang="is-IS" sz="1800" b="0" i="0" dirty="0">
                <a:effectLst/>
                <a:latin typeface="Garamond" panose="02020404030301010803" pitchFamily="18" charset="0"/>
              </a:rPr>
              <a:t>Facebook noti persónuupplýsingar notanda, svo sem áhugamál, til að ákveða hvaða auglýsingar eigi að sýna honum.</a:t>
            </a:r>
          </a:p>
          <a:p>
            <a:r>
              <a:rPr lang="is-IS" sz="1800" b="0" i="0" dirty="0">
                <a:effectLst/>
                <a:latin typeface="Garamond" panose="02020404030301010803" pitchFamily="18" charset="0"/>
              </a:rPr>
              <a:t>Hlekkur sem vísar notandanum á fræðslu þar sem finna má upplýsingar um þær breytur sem ráða því hvernig auglýsingum er almennt beint að notendum, svo sem breytur byggðar á virkni notenda á Facebook, en þar má nefna síður sem notendur og vinir þeirra hafa líkað við</a:t>
            </a:r>
          </a:p>
          <a:p>
            <a:r>
              <a:rPr lang="is-IS" sz="1800" dirty="0">
                <a:latin typeface="Garamond" panose="02020404030301010803" pitchFamily="18" charset="0"/>
              </a:rPr>
              <a:t>Skilmálar og gagnastefna Facebook til skoðunar í tengslum við </a:t>
            </a:r>
            <a:r>
              <a:rPr lang="is-IS" sz="1800" dirty="0">
                <a:solidFill>
                  <a:srgbClr val="000000"/>
                </a:solidFill>
                <a:effectLst/>
                <a:latin typeface="Garamond" panose="02020404030301010803" pitchFamily="18" charset="0"/>
                <a:ea typeface="Calibri" panose="020F0502020204030204" pitchFamily="34" charset="0"/>
              </a:rPr>
              <a:t>lögmæti vinnslu persónuupplýsinga þegar þær eru ráðnar af virkni og hegðun notenda og þannig reynt að ná til þeirra með sérsniðnum auglýsingum</a:t>
            </a:r>
            <a:endParaRPr lang="is-IS" sz="1800" dirty="0">
              <a:effectLst/>
              <a:latin typeface="Calibri" panose="020F0502020204030204" pitchFamily="34" charset="0"/>
              <a:ea typeface="Calibri" panose="020F0502020204030204" pitchFamily="34" charset="0"/>
            </a:endParaRPr>
          </a:p>
          <a:p>
            <a:pPr marL="0" indent="0">
              <a:buNone/>
            </a:pPr>
            <a:r>
              <a:rPr lang="is-IS" sz="1800" dirty="0">
                <a:effectLst/>
                <a:latin typeface="Calibri" panose="020F0502020204030204" pitchFamily="34" charset="0"/>
                <a:ea typeface="Calibri" panose="020F0502020204030204" pitchFamily="34" charset="0"/>
              </a:rPr>
              <a:t> </a:t>
            </a:r>
          </a:p>
          <a:p>
            <a:pPr marL="0" indent="0">
              <a:buNone/>
            </a:pPr>
            <a:endParaRPr lang="is-IS" sz="1800" b="0" i="0" dirty="0">
              <a:effectLst/>
              <a:latin typeface="Garamond" panose="02020404030301010803" pitchFamily="18" charset="0"/>
            </a:endParaRPr>
          </a:p>
          <a:p>
            <a:pPr marL="0" indent="0">
              <a:buNone/>
            </a:pPr>
            <a:r>
              <a:rPr lang="is-IS" sz="1800" dirty="0">
                <a:latin typeface="Garamond" panose="02020404030301010803" pitchFamily="18" charset="0"/>
              </a:rPr>
              <a:t> </a:t>
            </a:r>
            <a:r>
              <a:rPr lang="is-IS" sz="1800" b="0" i="0" dirty="0">
                <a:effectLst/>
                <a:latin typeface="Garamond" panose="02020404030301010803" pitchFamily="18" charset="0"/>
              </a:rPr>
              <a:t> </a:t>
            </a:r>
          </a:p>
          <a:p>
            <a:pPr marL="0" indent="0">
              <a:buNone/>
            </a:pPr>
            <a:endParaRPr lang="is-IS" sz="1800" b="0" i="0" dirty="0">
              <a:effectLst/>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859929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Latning til að kjósa </a:t>
            </a:r>
          </a:p>
        </p:txBody>
      </p:sp>
      <p:sp>
        <p:nvSpPr>
          <p:cNvPr id="5" name="Content Placeholder 4"/>
          <p:cNvSpPr>
            <a:spLocks noGrp="1"/>
          </p:cNvSpPr>
          <p:nvPr>
            <p:ph idx="1"/>
          </p:nvPr>
        </p:nvSpPr>
        <p:spPr>
          <a:xfrm>
            <a:off x="381000" y="1478935"/>
            <a:ext cx="8229600" cy="5257800"/>
          </a:xfrm>
        </p:spPr>
        <p:txBody>
          <a:bodyPr>
            <a:normAutofit/>
          </a:bodyPr>
          <a:lstStyle/>
          <a:p>
            <a:pPr marL="342900" lvl="0" indent="-342900">
              <a:buFont typeface="Arial" panose="020B0604020202020204" pitchFamily="34" charset="0"/>
              <a:buChar char="•"/>
              <a:tabLst>
                <a:tab pos="457200" algn="l"/>
              </a:tabLst>
            </a:pPr>
            <a:endParaRPr lang="is-IS" sz="1800" dirty="0">
              <a:effectLst/>
              <a:latin typeface="Garamond" panose="02020404030301010803" pitchFamily="18" charset="0"/>
              <a:ea typeface="Times New Roman" panose="02020603050405020304" pitchFamily="18" charset="0"/>
              <a:cs typeface="Times New Roman" panose="02020603050405020304" pitchFamily="18" charset="0"/>
            </a:endParaRPr>
          </a:p>
          <a:p>
            <a:r>
              <a:rPr lang="is-IS" sz="2400" dirty="0">
                <a:latin typeface="Garamond" panose="02020404030301010803" pitchFamily="18" charset="0"/>
              </a:rPr>
              <a:t>Viðbót árið 2021 við lög um starfsemi stjórnmálasamtaka:</a:t>
            </a:r>
          </a:p>
          <a:p>
            <a:r>
              <a:rPr lang="is-IS" sz="2400" dirty="0">
                <a:effectLst/>
                <a:latin typeface="Garamond" panose="02020404030301010803" pitchFamily="18" charset="0"/>
                <a:ea typeface="Calibri" panose="020F0502020204030204" pitchFamily="34" charset="0"/>
              </a:rPr>
              <a:t>„</a:t>
            </a:r>
            <a:r>
              <a:rPr lang="is-IS" sz="2400" dirty="0">
                <a:solidFill>
                  <a:srgbClr val="242424"/>
                </a:solidFill>
                <a:effectLst/>
                <a:latin typeface="Garamond" panose="02020404030301010803" pitchFamily="18" charset="0"/>
                <a:ea typeface="Calibri" panose="020F0502020204030204" pitchFamily="34" charset="0"/>
              </a:rPr>
              <a:t>stjórnmálasamtökum að auki óheimilt að nýta persónusnið til að beina að einstaklingum efni og auglýsingum í tengslum við stjórnmálabaráttu sem fela í sér hvatningu um að nýta ekki kosningarréttinn. Skal þess að öðru leyti gætt að nýting persónusniðs samrýmist lýðræðislegum gildum“</a:t>
            </a:r>
            <a:endParaRPr lang="is-IS" sz="2400" dirty="0">
              <a:effectLst/>
              <a:latin typeface="Calibri" panose="020F0502020204030204" pitchFamily="34" charset="0"/>
              <a:ea typeface="Calibri" panose="020F0502020204030204" pitchFamily="34" charset="0"/>
            </a:endParaRPr>
          </a:p>
          <a:p>
            <a:pPr marL="0" indent="0">
              <a:buNone/>
            </a:pPr>
            <a:endParaRPr lang="is-IS" sz="1800" b="0" i="0" dirty="0">
              <a:effectLst/>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771030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fontScale="90000"/>
          </a:bodyPr>
          <a:lstStyle/>
          <a:p>
            <a:r>
              <a:rPr lang="is-IS" b="1" dirty="0">
                <a:solidFill>
                  <a:schemeClr val="tx2"/>
                </a:solidFill>
                <a:latin typeface="Garamond" panose="02020404030301010803" pitchFamily="18" charset="0"/>
              </a:rPr>
              <a:t>Meginreglur persónuverndarlaganna</a:t>
            </a:r>
          </a:p>
        </p:txBody>
      </p:sp>
      <p:sp>
        <p:nvSpPr>
          <p:cNvPr id="5" name="Content Placeholder 4"/>
          <p:cNvSpPr>
            <a:spLocks noGrp="1"/>
          </p:cNvSpPr>
          <p:nvPr>
            <p:ph idx="1"/>
          </p:nvPr>
        </p:nvSpPr>
        <p:spPr>
          <a:xfrm>
            <a:off x="457200" y="1371600"/>
            <a:ext cx="8229600" cy="5257800"/>
          </a:xfrm>
        </p:spPr>
        <p:txBody>
          <a:bodyPr>
            <a:normAutofit fontScale="92500"/>
          </a:bodyPr>
          <a:lstStyle/>
          <a:p>
            <a:pPr marL="400050"/>
            <a:endParaRPr lang="is-IS" sz="2000" dirty="0">
              <a:latin typeface="Garamond" panose="02020404030301010803" pitchFamily="18" charset="0"/>
            </a:endParaRPr>
          </a:p>
          <a:p>
            <a:pPr marL="400050">
              <a:defRPr/>
            </a:pPr>
            <a:r>
              <a:rPr lang="is-IS" sz="2600" b="1" dirty="0">
                <a:latin typeface="Garamond" panose="02020404030301010803" pitchFamily="18" charset="0"/>
                <a:cs typeface="Times New Roman" pitchFamily="18" charset="0"/>
              </a:rPr>
              <a:t>Sanngirnisreglan</a:t>
            </a:r>
            <a:r>
              <a:rPr lang="is-IS" sz="2600" dirty="0">
                <a:latin typeface="Garamond" panose="02020404030301010803" pitchFamily="18" charset="0"/>
                <a:cs typeface="Times New Roman" pitchFamily="18" charset="0"/>
              </a:rPr>
              <a:t>: Unnið sé á lögmætan, sanngjarnan og gagnsæjan hátt</a:t>
            </a:r>
          </a:p>
          <a:p>
            <a:pPr marL="400050">
              <a:defRPr/>
            </a:pPr>
            <a:r>
              <a:rPr lang="is-IS" sz="2600" b="1" dirty="0">
                <a:latin typeface="Garamond" panose="02020404030301010803" pitchFamily="18" charset="0"/>
                <a:cs typeface="Times New Roman" pitchFamily="18" charset="0"/>
              </a:rPr>
              <a:t>Tilgangsreglan</a:t>
            </a:r>
            <a:r>
              <a:rPr lang="is-IS" sz="2600" dirty="0">
                <a:latin typeface="Garamond" panose="02020404030301010803" pitchFamily="18" charset="0"/>
                <a:cs typeface="Times New Roman" pitchFamily="18" charset="0"/>
              </a:rPr>
              <a:t>: Skýrt tilgreindur, lögmætur og málefnalegur tilgangur með vinnslu</a:t>
            </a:r>
          </a:p>
          <a:p>
            <a:pPr marL="400050">
              <a:defRPr/>
            </a:pPr>
            <a:r>
              <a:rPr lang="is-IS" sz="2600" b="1" dirty="0">
                <a:latin typeface="Garamond" panose="02020404030301010803" pitchFamily="18" charset="0"/>
                <a:cs typeface="Times New Roman" pitchFamily="18" charset="0"/>
              </a:rPr>
              <a:t>Meðalhófsreglan</a:t>
            </a:r>
            <a:r>
              <a:rPr lang="is-IS" sz="2600" dirty="0">
                <a:latin typeface="Garamond" panose="02020404030301010803" pitchFamily="18" charset="0"/>
                <a:cs typeface="Times New Roman" pitchFamily="18" charset="0"/>
              </a:rPr>
              <a:t>: Upplýsingar nægilegar, viðeigandi og ekki umfram það sem nauðsynlegt er miðað við tilgang vinnslu</a:t>
            </a:r>
          </a:p>
          <a:p>
            <a:pPr marL="400050">
              <a:defRPr/>
            </a:pPr>
            <a:r>
              <a:rPr lang="is-IS" sz="2600" b="1" dirty="0">
                <a:latin typeface="Garamond" panose="02020404030301010803" pitchFamily="18" charset="0"/>
                <a:cs typeface="Times New Roman" pitchFamily="18" charset="0"/>
              </a:rPr>
              <a:t>Áreiðanleikareglan</a:t>
            </a:r>
            <a:r>
              <a:rPr lang="is-IS" sz="2600" dirty="0">
                <a:latin typeface="Garamond" panose="02020404030301010803" pitchFamily="18" charset="0"/>
                <a:cs typeface="Times New Roman" pitchFamily="18" charset="0"/>
              </a:rPr>
              <a:t>: Upplýsingar áreiðanlegar og uppfærðar eftir þörfum</a:t>
            </a:r>
          </a:p>
          <a:p>
            <a:pPr marL="400050">
              <a:defRPr/>
            </a:pPr>
            <a:r>
              <a:rPr lang="is-IS" sz="2600" b="1" dirty="0">
                <a:latin typeface="Garamond" panose="02020404030301010803" pitchFamily="18" charset="0"/>
                <a:cs typeface="Times New Roman" pitchFamily="18" charset="0"/>
              </a:rPr>
              <a:t>Varðveislureglan</a:t>
            </a:r>
            <a:r>
              <a:rPr lang="is-IS" sz="2600" dirty="0">
                <a:latin typeface="Garamond" panose="02020404030301010803" pitchFamily="18" charset="0"/>
                <a:cs typeface="Times New Roman" pitchFamily="18" charset="0"/>
              </a:rPr>
              <a:t>: Upplýsingar ekki á persónugreinanlegu formi lengur en nauðsyn krefur</a:t>
            </a:r>
          </a:p>
          <a:p>
            <a:pPr marL="400050">
              <a:defRPr/>
            </a:pPr>
            <a:r>
              <a:rPr lang="is-IS" sz="2600" b="1" dirty="0">
                <a:latin typeface="Garamond" panose="02020404030301010803" pitchFamily="18" charset="0"/>
                <a:cs typeface="Times New Roman" pitchFamily="18" charset="0"/>
              </a:rPr>
              <a:t>Öryggisreglan:</a:t>
            </a:r>
            <a:r>
              <a:rPr lang="is-IS" sz="2600" dirty="0">
                <a:latin typeface="Garamond" panose="02020404030301010803" pitchFamily="18" charset="0"/>
                <a:cs typeface="Times New Roman" pitchFamily="18" charset="0"/>
              </a:rPr>
              <a:t> Viðunandi öryggi persónuupplýsinga sé tryggt</a:t>
            </a:r>
            <a:endParaRPr lang="is-IS" sz="2600" dirty="0">
              <a:latin typeface="Garamond" panose="02020404030301010803" pitchFamily="18" charset="0"/>
            </a:endParaRP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1934346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Fræðsluskylda og gagnsæi </a:t>
            </a:r>
          </a:p>
        </p:txBody>
      </p:sp>
      <p:sp>
        <p:nvSpPr>
          <p:cNvPr id="5" name="Content Placeholder 4"/>
          <p:cNvSpPr>
            <a:spLocks noGrp="1"/>
          </p:cNvSpPr>
          <p:nvPr>
            <p:ph idx="1"/>
          </p:nvPr>
        </p:nvSpPr>
        <p:spPr>
          <a:xfrm>
            <a:off x="457200" y="1371600"/>
            <a:ext cx="8229600" cy="5257800"/>
          </a:xfrm>
        </p:spPr>
        <p:txBody>
          <a:bodyPr>
            <a:normAutofit/>
          </a:bodyPr>
          <a:lstStyle/>
          <a:p>
            <a:r>
              <a:rPr lang="is-IS" sz="2000" dirty="0">
                <a:latin typeface="Garamond" panose="02020404030301010803" pitchFamily="18" charset="0"/>
              </a:rPr>
              <a:t>Rík fræðsluskylda ábyrgðaraðila</a:t>
            </a:r>
          </a:p>
          <a:p>
            <a:r>
              <a:rPr lang="is-IS" sz="2000" dirty="0">
                <a:latin typeface="Garamond" panose="02020404030301010803" pitchFamily="18" charset="0"/>
              </a:rPr>
              <a:t>Kjósendur verða að fá fullnægjandi fræðslu hvernig og af hverju frambjóðendur vilja nálgast þá á samfélagsmiðlum  </a:t>
            </a:r>
          </a:p>
          <a:p>
            <a:pPr marL="0" indent="0">
              <a:buNone/>
            </a:pPr>
            <a:r>
              <a:rPr lang="is-IS" sz="2000" dirty="0">
                <a:latin typeface="Garamond" panose="02020404030301010803" pitchFamily="18" charset="0"/>
              </a:rPr>
              <a:t>      - hvaða persónuupplýsingar</a:t>
            </a:r>
          </a:p>
          <a:p>
            <a:pPr marL="0" indent="0">
              <a:buNone/>
            </a:pPr>
            <a:r>
              <a:rPr lang="is-IS" sz="2000" dirty="0">
                <a:latin typeface="Garamond" panose="02020404030301010803" pitchFamily="18" charset="0"/>
              </a:rPr>
              <a:t>      - hvernig persónuupplýsingar eru fengnar </a:t>
            </a:r>
          </a:p>
          <a:p>
            <a:pPr marL="0" indent="0">
              <a:buNone/>
            </a:pPr>
            <a:r>
              <a:rPr lang="is-IS" sz="2000" dirty="0">
                <a:latin typeface="Garamond" panose="02020404030301010803" pitchFamily="18" charset="0"/>
              </a:rPr>
              <a:t>      - hvernig persónuupplýsingar eru notaðar</a:t>
            </a:r>
          </a:p>
          <a:p>
            <a:pPr marL="0" indent="0">
              <a:buNone/>
            </a:pPr>
            <a:r>
              <a:rPr lang="is-IS" sz="2000" dirty="0">
                <a:latin typeface="Garamond" panose="02020404030301010803" pitchFamily="18" charset="0"/>
              </a:rPr>
              <a:t>      - í hvaða tilgangi</a:t>
            </a:r>
          </a:p>
          <a:p>
            <a:r>
              <a:rPr lang="is-IS" sz="2000" dirty="0">
                <a:latin typeface="Garamond" panose="02020404030301010803" pitchFamily="18" charset="0"/>
              </a:rPr>
              <a:t>Því ítarlegri breytur – því ríkari kröfur um fræðsluskyldu </a:t>
            </a:r>
          </a:p>
          <a:p>
            <a:r>
              <a:rPr lang="is-IS" sz="2000" dirty="0">
                <a:latin typeface="Garamond" panose="02020404030301010803" pitchFamily="18" charset="0"/>
              </a:rPr>
              <a:t>Fræðslan samkvæmt fyrirkomulagi sem samfélagsmiðlar ákveða – ekki unnt að ganga út frá því að sú fræðsla sé í samræmi við persónuverndarlöggjöfina </a:t>
            </a:r>
          </a:p>
          <a:p>
            <a:endParaRPr lang="is-IS" sz="2000" dirty="0">
              <a:latin typeface="Garamond" panose="02020404030301010803" pitchFamily="18" charset="0"/>
            </a:endParaRP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1839886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Leiðbeiningar Persónuverndar</a:t>
            </a:r>
          </a:p>
        </p:txBody>
      </p:sp>
      <p:sp>
        <p:nvSpPr>
          <p:cNvPr id="5" name="Content Placeholder 4"/>
          <p:cNvSpPr>
            <a:spLocks noGrp="1"/>
          </p:cNvSpPr>
          <p:nvPr>
            <p:ph idx="1"/>
          </p:nvPr>
        </p:nvSpPr>
        <p:spPr>
          <a:xfrm>
            <a:off x="457200" y="1371600"/>
            <a:ext cx="8229600" cy="5257800"/>
          </a:xfrm>
        </p:spPr>
        <p:txBody>
          <a:bodyPr>
            <a:normAutofit fontScale="47500" lnSpcReduction="20000"/>
          </a:bodyPr>
          <a:lstStyle/>
          <a:p>
            <a:endParaRPr lang="is-IS" sz="2400" dirty="0">
              <a:latin typeface="Garamond" panose="02020404030301010803" pitchFamily="18" charset="0"/>
            </a:endParaRPr>
          </a:p>
          <a:p>
            <a:endParaRPr lang="is-IS" sz="2400" dirty="0">
              <a:latin typeface="Garamond" panose="02020404030301010803" pitchFamily="18" charset="0"/>
            </a:endParaRPr>
          </a:p>
          <a:p>
            <a:r>
              <a:rPr lang="is-IS" sz="5100" dirty="0">
                <a:latin typeface="Garamond" panose="02020404030301010803" pitchFamily="18" charset="0"/>
              </a:rPr>
              <a:t>Nota almenna markhópa, s.s. staðsetningu, kyn og aldur</a:t>
            </a:r>
          </a:p>
          <a:p>
            <a:endParaRPr lang="is-IS" sz="5100" dirty="0">
              <a:latin typeface="Garamond" panose="02020404030301010803" pitchFamily="18" charset="0"/>
            </a:endParaRPr>
          </a:p>
          <a:p>
            <a:r>
              <a:rPr lang="is-IS" sz="5100" dirty="0">
                <a:latin typeface="Garamond" panose="02020404030301010803" pitchFamily="18" charset="0"/>
              </a:rPr>
              <a:t>Forðast að nota aðferð Facebook „</a:t>
            </a:r>
            <a:r>
              <a:rPr lang="is-IS" sz="5100" dirty="0">
                <a:effectLst/>
                <a:latin typeface="Garamond" panose="02020404030301010803" pitchFamily="18" charset="0"/>
              </a:rPr>
              <a:t>Eigin markhópar“ </a:t>
            </a:r>
          </a:p>
          <a:p>
            <a:pPr marL="0" indent="0">
              <a:buNone/>
            </a:pPr>
            <a:r>
              <a:rPr lang="is-IS" sz="5100" dirty="0">
                <a:latin typeface="Garamond" panose="02020404030301010803" pitchFamily="18" charset="0"/>
              </a:rPr>
              <a:t>     </a:t>
            </a:r>
            <a:r>
              <a:rPr lang="is-IS" sz="5100" dirty="0">
                <a:effectLst/>
                <a:latin typeface="Garamond" panose="02020404030301010803" pitchFamily="18" charset="0"/>
              </a:rPr>
              <a:t>(e. custom audiences)</a:t>
            </a:r>
            <a:endParaRPr lang="is-IS" sz="5100" b="1" dirty="0">
              <a:effectLst/>
              <a:latin typeface="Garamond" panose="02020404030301010803" pitchFamily="18" charset="0"/>
            </a:endParaRPr>
          </a:p>
          <a:p>
            <a:pPr marL="0" indent="0">
              <a:buNone/>
            </a:pPr>
            <a:endParaRPr lang="is-IS" sz="5100" dirty="0">
              <a:effectLst/>
              <a:latin typeface="Garamond" panose="02020404030301010803" pitchFamily="18" charset="0"/>
            </a:endParaRPr>
          </a:p>
          <a:p>
            <a:pPr algn="l"/>
            <a:r>
              <a:rPr lang="is-IS" sz="5100" dirty="0">
                <a:latin typeface="Garamond" panose="02020404030301010803" pitchFamily="18" charset="0"/>
              </a:rPr>
              <a:t>Forðast að </a:t>
            </a:r>
            <a:r>
              <a:rPr lang="is-IS" sz="5100" i="0" dirty="0">
                <a:latin typeface="Garamond" panose="02020404030301010803" pitchFamily="18" charset="0"/>
              </a:rPr>
              <a:t>nota aðferð Facebook</a:t>
            </a:r>
            <a:r>
              <a:rPr lang="is-IS" sz="5100" dirty="0">
                <a:effectLst/>
                <a:latin typeface="Garamond" panose="02020404030301010803" pitchFamily="18" charset="0"/>
              </a:rPr>
              <a:t> “Líkindamarkhópar“ </a:t>
            </a:r>
          </a:p>
          <a:p>
            <a:pPr marL="0" indent="0" algn="l">
              <a:buNone/>
            </a:pPr>
            <a:r>
              <a:rPr lang="is-IS" sz="5100" dirty="0">
                <a:latin typeface="Garamond" panose="02020404030301010803" pitchFamily="18" charset="0"/>
              </a:rPr>
              <a:t>     </a:t>
            </a:r>
            <a:r>
              <a:rPr lang="is-IS" sz="5100" dirty="0">
                <a:effectLst/>
                <a:latin typeface="Garamond" panose="02020404030301010803" pitchFamily="18" charset="0"/>
              </a:rPr>
              <a:t>(e. lookalike audiences)</a:t>
            </a:r>
          </a:p>
          <a:p>
            <a:pPr marL="0" indent="0">
              <a:buNone/>
            </a:pPr>
            <a:endParaRPr lang="is-IS" sz="5100" dirty="0">
              <a:latin typeface="Garamond" panose="02020404030301010803" pitchFamily="18" charset="0"/>
            </a:endParaRPr>
          </a:p>
          <a:p>
            <a:r>
              <a:rPr lang="is-IS" sz="5100" dirty="0">
                <a:latin typeface="Garamond" panose="02020404030301010803" pitchFamily="18" charset="0"/>
              </a:rPr>
              <a:t>Forðast að nota afleiddar persónuupplýsingar, þ.e. þær sem ráðnar eru af virkni og hegðun notenda á samfélagsmiðlinum</a:t>
            </a:r>
          </a:p>
          <a:p>
            <a:endParaRPr lang="is-IS" sz="5100" dirty="0">
              <a:latin typeface="Garamond" panose="02020404030301010803" pitchFamily="18" charset="0"/>
            </a:endParaRPr>
          </a:p>
          <a:p>
            <a:r>
              <a:rPr lang="is-IS" sz="5100" dirty="0">
                <a:latin typeface="Garamond" panose="02020404030301010803" pitchFamily="18" charset="0"/>
              </a:rPr>
              <a:t>Nota ekki</a:t>
            </a:r>
            <a:r>
              <a:rPr lang="is-IS" sz="5100" dirty="0">
                <a:solidFill>
                  <a:srgbClr val="242424"/>
                </a:solidFill>
                <a:effectLst/>
                <a:latin typeface="Garamond" panose="02020404030301010803" pitchFamily="18" charset="0"/>
                <a:ea typeface="Calibri" panose="020F0502020204030204" pitchFamily="34" charset="0"/>
              </a:rPr>
              <a:t> persónusnið til að hvetja einstaklinga til að nýta</a:t>
            </a:r>
          </a:p>
          <a:p>
            <a:pPr marL="0" indent="0">
              <a:buNone/>
            </a:pPr>
            <a:r>
              <a:rPr lang="is-IS" sz="5100">
                <a:solidFill>
                  <a:srgbClr val="242424"/>
                </a:solidFill>
                <a:effectLst/>
                <a:latin typeface="Garamond" panose="02020404030301010803" pitchFamily="18" charset="0"/>
                <a:ea typeface="Calibri" panose="020F0502020204030204" pitchFamily="34" charset="0"/>
              </a:rPr>
              <a:t>    ekki </a:t>
            </a:r>
            <a:r>
              <a:rPr lang="is-IS" sz="5100" dirty="0">
                <a:solidFill>
                  <a:srgbClr val="242424"/>
                </a:solidFill>
                <a:effectLst/>
                <a:latin typeface="Garamond" panose="02020404030301010803" pitchFamily="18" charset="0"/>
                <a:ea typeface="Calibri" panose="020F0502020204030204" pitchFamily="34" charset="0"/>
              </a:rPr>
              <a:t>kosningarétt sinn</a:t>
            </a:r>
          </a:p>
          <a:p>
            <a:pPr marL="0" indent="0">
              <a:buNone/>
            </a:pPr>
            <a:endParaRPr lang="is-IS" sz="5100" dirty="0">
              <a:solidFill>
                <a:srgbClr val="242424"/>
              </a:solidFill>
              <a:effectLst/>
              <a:latin typeface="Garamond" panose="02020404030301010803" pitchFamily="18" charset="0"/>
              <a:ea typeface="Calibri" panose="020F0502020204030204" pitchFamily="34" charset="0"/>
            </a:endParaRPr>
          </a:p>
          <a:p>
            <a:pPr marL="0" indent="0">
              <a:buNone/>
            </a:pPr>
            <a:endParaRPr lang="is-IS" sz="5100" dirty="0">
              <a:latin typeface="Garamond" panose="02020404030301010803" pitchFamily="18" charset="0"/>
            </a:endParaRPr>
          </a:p>
          <a:p>
            <a:endParaRPr lang="is-IS" sz="5600" dirty="0">
              <a:latin typeface="Garamond" panose="02020404030301010803" pitchFamily="18" charset="0"/>
            </a:endParaRPr>
          </a:p>
          <a:p>
            <a:pPr marL="0" indent="0">
              <a:buNone/>
            </a:pPr>
            <a:endParaRPr lang="is-IS" sz="5600" dirty="0">
              <a:latin typeface="Garamond" panose="02020404030301010803" pitchFamily="18" charset="0"/>
            </a:endParaRPr>
          </a:p>
          <a:p>
            <a:endParaRPr lang="is-IS" sz="5600" dirty="0">
              <a:latin typeface="Garamond" panose="02020404030301010803" pitchFamily="18" charset="0"/>
            </a:endParaRPr>
          </a:p>
          <a:p>
            <a:endParaRPr lang="is-IS" sz="4400" dirty="0">
              <a:latin typeface="Garamond" panose="02020404030301010803" pitchFamily="18" charset="0"/>
            </a:endParaRPr>
          </a:p>
        </p:txBody>
      </p:sp>
      <p:grpSp>
        <p:nvGrpSpPr>
          <p:cNvPr id="2" name="Group 1"/>
          <p:cNvGrpSpPr/>
          <p:nvPr/>
        </p:nvGrpSpPr>
        <p:grpSpPr>
          <a:xfrm>
            <a:off x="152401" y="274638"/>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278026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sz="4800" b="1" dirty="0">
                <a:solidFill>
                  <a:schemeClr val="tx2"/>
                </a:solidFill>
                <a:latin typeface="Garamond" panose="02020404030301010803" pitchFamily="18" charset="0"/>
              </a:rPr>
              <a:t>Að lokum </a:t>
            </a:r>
          </a:p>
        </p:txBody>
      </p:sp>
      <p:sp>
        <p:nvSpPr>
          <p:cNvPr id="5" name="Content Placeholder 4"/>
          <p:cNvSpPr>
            <a:spLocks noGrp="1"/>
          </p:cNvSpPr>
          <p:nvPr>
            <p:ph idx="1"/>
          </p:nvPr>
        </p:nvSpPr>
        <p:spPr>
          <a:xfrm>
            <a:off x="457200" y="1371600"/>
            <a:ext cx="8229600" cy="5257800"/>
          </a:xfrm>
        </p:spPr>
        <p:txBody>
          <a:bodyPr>
            <a:normAutofit/>
          </a:bodyPr>
          <a:lstStyle/>
          <a:p>
            <a:pPr marL="0" indent="0">
              <a:buNone/>
            </a:pPr>
            <a:endParaRPr lang="is-IS" sz="4400" dirty="0">
              <a:latin typeface="Garamond" panose="02020404030301010803" pitchFamily="18" charset="0"/>
            </a:endParaRPr>
          </a:p>
          <a:p>
            <a:r>
              <a:rPr lang="is-IS" sz="2400" dirty="0">
                <a:latin typeface="Garamond" panose="02020404030301010803" pitchFamily="18" charset="0"/>
                <a:hlinkClick r:id="rId3">
                  <a:extLst>
                    <a:ext uri="{A12FA001-AC4F-418D-AE19-62706E023703}">
                      <ahyp:hlinkClr xmlns:ahyp="http://schemas.microsoft.com/office/drawing/2018/hyperlinkcolor" val="tx"/>
                    </a:ext>
                  </a:extLst>
                </a:hlinkClick>
              </a:rPr>
              <a:t>Verklagsreglur um vinnslu persónuupplýsinga á samfélagsmiðlum í tengslum við almennar kosningar</a:t>
            </a:r>
            <a:endParaRPr lang="is-IS" sz="2400" dirty="0">
              <a:latin typeface="Garamond" panose="02020404030301010803" pitchFamily="18" charset="0"/>
            </a:endParaRPr>
          </a:p>
          <a:p>
            <a:pPr marL="0" indent="0">
              <a:buNone/>
            </a:pPr>
            <a:endParaRPr lang="is-IS" sz="2400" dirty="0">
              <a:latin typeface="Garamond" panose="02020404030301010803" pitchFamily="18" charset="0"/>
            </a:endParaRPr>
          </a:p>
          <a:p>
            <a:r>
              <a:rPr lang="is-IS" sz="2400" dirty="0">
                <a:latin typeface="Garamond" panose="02020404030301010803" pitchFamily="18" charset="0"/>
              </a:rPr>
              <a:t>Fræðsluefni á vefsíðu Persónuverndar fyrir </a:t>
            </a:r>
            <a:r>
              <a:rPr lang="is-IS" sz="2400" b="0" i="0" u="none" strike="noStrike" dirty="0">
                <a:effectLst/>
                <a:latin typeface="Garamond" panose="02020404030301010803" pitchFamily="18" charset="0"/>
                <a:hlinkClick r:id="rId4">
                  <a:extLst>
                    <a:ext uri="{A12FA001-AC4F-418D-AE19-62706E023703}">
                      <ahyp:hlinkClr xmlns:ahyp="http://schemas.microsoft.com/office/drawing/2018/hyperlinkcolor" val="tx"/>
                    </a:ext>
                  </a:extLst>
                </a:hlinkClick>
              </a:rPr>
              <a:t>kjósendur</a:t>
            </a:r>
            <a:r>
              <a:rPr lang="is-IS" sz="2400" b="0" i="0" dirty="0">
                <a:effectLst/>
                <a:latin typeface="Garamond" panose="02020404030301010803" pitchFamily="18" charset="0"/>
              </a:rPr>
              <a:t> og </a:t>
            </a:r>
            <a:r>
              <a:rPr lang="is-IS" sz="2400" b="0" i="0" u="sng" dirty="0">
                <a:effectLst/>
                <a:latin typeface="Garamond" panose="02020404030301010803" pitchFamily="18" charset="0"/>
                <a:hlinkClick r:id="rId5">
                  <a:extLst>
                    <a:ext uri="{A12FA001-AC4F-418D-AE19-62706E023703}">
                      <ahyp:hlinkClr xmlns:ahyp="http://schemas.microsoft.com/office/drawing/2018/hyperlinkcolor" val="tx"/>
                    </a:ext>
                  </a:extLst>
                </a:hlinkClick>
              </a:rPr>
              <a:t>þá sem vinna með persónuupplýsingar í tengslum við kosningar</a:t>
            </a:r>
            <a:r>
              <a:rPr lang="is-IS" sz="2400" b="0" i="0" dirty="0">
                <a:effectLst/>
                <a:latin typeface="Garamond" panose="02020404030301010803" pitchFamily="18" charset="0"/>
              </a:rPr>
              <a:t>.</a:t>
            </a:r>
          </a:p>
          <a:p>
            <a:endParaRPr lang="is-IS" sz="2400" dirty="0">
              <a:latin typeface="Garamond" panose="02020404030301010803" pitchFamily="18" charset="0"/>
            </a:endParaRPr>
          </a:p>
          <a:p>
            <a:r>
              <a:rPr lang="is-IS" sz="2400" dirty="0">
                <a:latin typeface="Garamond" panose="02020404030301010803" pitchFamily="18" charset="0"/>
                <a:hlinkClick r:id="rId6">
                  <a:extLst>
                    <a:ext uri="{A12FA001-AC4F-418D-AE19-62706E023703}">
                      <ahyp:hlinkClr xmlns:ahyp="http://schemas.microsoft.com/office/drawing/2018/hyperlinkcolor" val="tx"/>
                    </a:ext>
                  </a:extLst>
                </a:hlinkClick>
              </a:rPr>
              <a:t>Álit Persónuverndar um á notkun stjórnmálasamtaka á samfélagsmiðlum fyrir kosningar til Alþingis</a:t>
            </a:r>
            <a:endParaRPr lang="is-IS" sz="2400" dirty="0">
              <a:latin typeface="Garamond" panose="02020404030301010803" pitchFamily="18" charset="0"/>
            </a:endParaRPr>
          </a:p>
          <a:p>
            <a:endParaRPr lang="is-IS" sz="4400" dirty="0">
              <a:latin typeface="Garamond" panose="02020404030301010803" pitchFamily="18" charset="0"/>
            </a:endParaRPr>
          </a:p>
          <a:p>
            <a:endParaRPr lang="is-IS" sz="4400" dirty="0">
              <a:latin typeface="Garamond" panose="02020404030301010803" pitchFamily="18" charset="0"/>
            </a:endParaRPr>
          </a:p>
          <a:p>
            <a:endParaRPr lang="is-IS" sz="4400" dirty="0">
              <a:latin typeface="Garamond" panose="02020404030301010803" pitchFamily="18" charset="0"/>
            </a:endParaRP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2578278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Ný evrópureglugerð um persónuvernd\Fyrirlestrar\myndir fyrir glærur\blár bakgrunnu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687"/>
            <a:ext cx="920325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
          </p:nvPr>
        </p:nvSpPr>
        <p:spPr>
          <a:xfrm>
            <a:off x="3352800" y="-378772"/>
            <a:ext cx="6629400" cy="4525963"/>
          </a:xfrm>
        </p:spPr>
        <p:txBody>
          <a:bodyPr/>
          <a:lstStyle/>
          <a:p>
            <a:pPr marL="457200" lvl="1" indent="0" algn="ctr">
              <a:buNone/>
            </a:pPr>
            <a:endParaRPr lang="is-IS" sz="2400" dirty="0"/>
          </a:p>
          <a:p>
            <a:pPr marL="457200" lvl="1" indent="0" algn="ctr">
              <a:buNone/>
            </a:pPr>
            <a:endParaRPr lang="is-IS" sz="2400" dirty="0"/>
          </a:p>
          <a:p>
            <a:pPr marL="457200" lvl="1" indent="0" algn="ctr">
              <a:buNone/>
            </a:pPr>
            <a:endParaRPr lang="is-IS" sz="2400" dirty="0"/>
          </a:p>
          <a:p>
            <a:pPr marL="457200" lvl="1" indent="0" algn="ctr">
              <a:buNone/>
            </a:pPr>
            <a:endParaRPr lang="is-IS" sz="2400" dirty="0"/>
          </a:p>
          <a:p>
            <a:pPr marL="457200" lvl="1" indent="0" algn="ctr">
              <a:buNone/>
            </a:pPr>
            <a:endParaRPr lang="is-IS" sz="2400" dirty="0"/>
          </a:p>
          <a:p>
            <a:pPr marL="457200" lvl="1" indent="0" algn="ctr">
              <a:buNone/>
            </a:pPr>
            <a:endParaRPr lang="is-IS" sz="2400" dirty="0"/>
          </a:p>
          <a:p>
            <a:pPr marL="457200" lvl="1" indent="0" algn="ctr">
              <a:buNone/>
            </a:pPr>
            <a:endParaRPr lang="is-IS" sz="2400" dirty="0"/>
          </a:p>
          <a:p>
            <a:pPr marL="457200" lvl="1" indent="0" algn="ctr">
              <a:buNone/>
            </a:pPr>
            <a:r>
              <a:rPr lang="is-IS" sz="2400" dirty="0"/>
              <a:t>postur@personuvernd.is</a:t>
            </a:r>
          </a:p>
          <a:p>
            <a:pPr marL="457200" lvl="1" indent="0" algn="ctr">
              <a:buNone/>
            </a:pPr>
            <a:r>
              <a:rPr lang="is-IS" sz="2400" dirty="0"/>
              <a:t>www.personuvernd.is</a:t>
            </a:r>
          </a:p>
          <a:p>
            <a:pPr marL="457200" lvl="1" indent="0" algn="ctr">
              <a:buNone/>
            </a:pPr>
            <a:endParaRPr lang="is-IS" sz="2400" dirty="0"/>
          </a:p>
          <a:p>
            <a:endParaRPr lang="is-IS" dirty="0"/>
          </a:p>
        </p:txBody>
      </p:sp>
      <p:pic>
        <p:nvPicPr>
          <p:cNvPr id="1027" name="Picture 3" descr="S:\Ný evrópureglugerð um persónuvernd\Fyrirlestrar\myndir fyrir glærur\mynd-fyrirtæki.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186515"/>
            <a:ext cx="4293526" cy="431423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34200" y="5770357"/>
            <a:ext cx="2092473" cy="822527"/>
          </a:xfrm>
          <a:prstGeom prst="rect">
            <a:avLst/>
          </a:prstGeom>
        </p:spPr>
      </p:pic>
    </p:spTree>
    <p:extLst>
      <p:ext uri="{BB962C8B-B14F-4D97-AF65-F5344CB8AC3E}">
        <p14:creationId xmlns:p14="http://schemas.microsoft.com/office/powerpoint/2010/main" val="98507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371600"/>
            <a:ext cx="8229600" cy="5257800"/>
          </a:xfrm>
        </p:spPr>
        <p:txBody>
          <a:bodyPr>
            <a:normAutofit/>
          </a:bodyPr>
          <a:lstStyle/>
          <a:p>
            <a:pPr marL="0" indent="0">
              <a:buNone/>
            </a:pPr>
            <a:endParaRPr lang="is-IS" dirty="0">
              <a:latin typeface="Garamond" panose="02020404030301010803" pitchFamily="18" charset="0"/>
            </a:endParaRPr>
          </a:p>
          <a:p>
            <a:r>
              <a:rPr lang="is-IS" dirty="0">
                <a:latin typeface="Garamond" panose="02020404030301010803" pitchFamily="18" charset="0"/>
              </a:rPr>
              <a:t>Þróun síðustu ára – frambjóðendur og stjórnmálasamtök nýta samfélagsmiðla í auknum mæli til að beina skilaboðum til kjósenda í aðdraganda kosninga</a:t>
            </a:r>
          </a:p>
          <a:p>
            <a:pPr algn="just"/>
            <a:r>
              <a:rPr lang="is-IS" dirty="0">
                <a:latin typeface="Garamond" panose="02020404030301010803" pitchFamily="18" charset="0"/>
              </a:rPr>
              <a:t>Ný aðferð við vinnslu persónuupplýsinga</a:t>
            </a:r>
          </a:p>
          <a:p>
            <a:pPr algn="just"/>
            <a:r>
              <a:rPr lang="is-IS" dirty="0">
                <a:latin typeface="Garamond" panose="02020404030301010803" pitchFamily="18" charset="0"/>
              </a:rPr>
              <a:t>Álit Persónuverndar á notkun stjórnmálasamtaka á samfélagsmiðlum fyrir kosningar til Alþingis</a:t>
            </a:r>
          </a:p>
          <a:p>
            <a:endParaRPr lang="is-IS" dirty="0">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230188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sz="4400" b="1" dirty="0">
                <a:solidFill>
                  <a:schemeClr val="tx2"/>
                </a:solidFill>
                <a:latin typeface="Garamond" panose="02020404030301010803" pitchFamily="18" charset="0"/>
              </a:rPr>
              <a:t>Nokkur mikilvæg hugtök</a:t>
            </a:r>
            <a:endParaRPr lang="is-IS" b="1" dirty="0">
              <a:solidFill>
                <a:schemeClr val="tx2"/>
              </a:solidFill>
            </a:endParaRPr>
          </a:p>
        </p:txBody>
      </p:sp>
      <p:sp>
        <p:nvSpPr>
          <p:cNvPr id="5" name="Content Placeholder 4"/>
          <p:cNvSpPr>
            <a:spLocks noGrp="1"/>
          </p:cNvSpPr>
          <p:nvPr>
            <p:ph idx="1"/>
          </p:nvPr>
        </p:nvSpPr>
        <p:spPr>
          <a:xfrm>
            <a:off x="457200" y="1371600"/>
            <a:ext cx="8229600" cy="5257800"/>
          </a:xfrm>
        </p:spPr>
        <p:txBody>
          <a:bodyPr>
            <a:normAutofit fontScale="47500" lnSpcReduction="20000"/>
          </a:bodyPr>
          <a:lstStyle/>
          <a:p>
            <a:pPr marL="0" lvl="0" indent="0">
              <a:spcBef>
                <a:spcPts val="0"/>
              </a:spcBef>
              <a:spcAft>
                <a:spcPts val="600"/>
              </a:spcAft>
              <a:buNone/>
            </a:pPr>
            <a:r>
              <a:rPr lang="is-IS" sz="3800" b="1" dirty="0">
                <a:solidFill>
                  <a:srgbClr val="1F497D"/>
                </a:solidFill>
                <a:latin typeface="Garamond" panose="02020404030301010803" pitchFamily="18" charset="0"/>
              </a:rPr>
              <a:t>Persónuupplýsingar</a:t>
            </a:r>
          </a:p>
          <a:p>
            <a:pPr lvl="0">
              <a:spcBef>
                <a:spcPts val="0"/>
              </a:spcBef>
              <a:spcAft>
                <a:spcPts val="600"/>
              </a:spcAft>
            </a:pPr>
            <a:r>
              <a:rPr lang="is-IS" sz="3800" dirty="0">
                <a:latin typeface="Garamond" panose="02020404030301010803" pitchFamily="18" charset="0"/>
              </a:rPr>
              <a:t>Hvers konar upplýsingar um persónugreindan eða persónugreinanlegan einstakling („skráðan einstakling“)</a:t>
            </a:r>
          </a:p>
          <a:p>
            <a:pPr lvl="0">
              <a:spcBef>
                <a:spcPts val="0"/>
              </a:spcBef>
              <a:spcAft>
                <a:spcPts val="600"/>
              </a:spcAft>
            </a:pPr>
            <a:r>
              <a:rPr lang="is-IS" sz="3800" dirty="0">
                <a:latin typeface="Garamond" panose="02020404030301010803" pitchFamily="18" charset="0"/>
              </a:rPr>
              <a:t>Almennar persónuupplýsingar eru t.d. nafn, kennitala, staðsetningargögn og netauðkenni </a:t>
            </a:r>
          </a:p>
          <a:p>
            <a:pPr lvl="0">
              <a:spcBef>
                <a:spcPts val="0"/>
              </a:spcBef>
              <a:spcAft>
                <a:spcPts val="600"/>
              </a:spcAft>
            </a:pPr>
            <a:r>
              <a:rPr lang="is-IS" sz="3800" dirty="0">
                <a:latin typeface="Garamond" panose="02020404030301010803" pitchFamily="18" charset="0"/>
              </a:rPr>
              <a:t>Viðkvæmar persónuupplýsingar: </a:t>
            </a:r>
          </a:p>
          <a:p>
            <a:pPr marL="800100" lvl="2" indent="0">
              <a:spcBef>
                <a:spcPts val="0"/>
              </a:spcBef>
              <a:spcAft>
                <a:spcPts val="600"/>
              </a:spcAft>
              <a:buNone/>
            </a:pPr>
            <a:r>
              <a:rPr lang="is-IS" sz="3800" dirty="0">
                <a:latin typeface="Garamond" panose="02020404030301010803" pitchFamily="18" charset="0"/>
              </a:rPr>
              <a:t>- Upplýsingar um </a:t>
            </a:r>
            <a:r>
              <a:rPr lang="is-IS" sz="3800" b="1" dirty="0">
                <a:latin typeface="Garamond" panose="02020404030301010803" pitchFamily="18" charset="0"/>
              </a:rPr>
              <a:t>stjórnmálaskoðanir</a:t>
            </a:r>
            <a:r>
              <a:rPr lang="is-IS" sz="3800" dirty="0">
                <a:latin typeface="Garamond" panose="02020404030301010803" pitchFamily="18" charset="0"/>
              </a:rPr>
              <a:t>, kynþátt, þjóðernislegan uppruna, trúarbrögð, lífsskoðun og aðild að stéttarfélagi</a:t>
            </a:r>
          </a:p>
          <a:p>
            <a:pPr marL="800100" lvl="2" indent="0">
              <a:spcBef>
                <a:spcPts val="0"/>
              </a:spcBef>
              <a:spcAft>
                <a:spcPts val="600"/>
              </a:spcAft>
              <a:buNone/>
            </a:pPr>
            <a:r>
              <a:rPr lang="is-IS" sz="3800" dirty="0">
                <a:latin typeface="Garamond" panose="02020404030301010803" pitchFamily="18" charset="0"/>
              </a:rPr>
              <a:t>- Heilsufarsupplýsingar</a:t>
            </a:r>
          </a:p>
          <a:p>
            <a:pPr marL="800100" lvl="2" indent="0">
              <a:spcBef>
                <a:spcPts val="0"/>
              </a:spcBef>
              <a:spcAft>
                <a:spcPts val="600"/>
              </a:spcAft>
              <a:buNone/>
            </a:pPr>
            <a:r>
              <a:rPr lang="is-IS" sz="3800" dirty="0">
                <a:latin typeface="Garamond" panose="02020404030301010803" pitchFamily="18" charset="0"/>
              </a:rPr>
              <a:t>- Upplýsingar um kynlíf manna og kynhneigð</a:t>
            </a:r>
          </a:p>
          <a:p>
            <a:pPr marL="0" indent="0">
              <a:spcBef>
                <a:spcPts val="0"/>
              </a:spcBef>
              <a:spcAft>
                <a:spcPts val="600"/>
              </a:spcAft>
              <a:buNone/>
            </a:pPr>
            <a:r>
              <a:rPr lang="is-IS" sz="3800" dirty="0">
                <a:latin typeface="Garamond" panose="02020404030301010803" pitchFamily="18" charset="0"/>
              </a:rPr>
              <a:t>              - Erfðafræðilegar upplýsingar </a:t>
            </a:r>
          </a:p>
          <a:p>
            <a:pPr marL="0" indent="0">
              <a:spcBef>
                <a:spcPts val="0"/>
              </a:spcBef>
              <a:spcAft>
                <a:spcPts val="600"/>
              </a:spcAft>
              <a:buNone/>
            </a:pPr>
            <a:r>
              <a:rPr lang="is-IS" sz="3800" dirty="0">
                <a:latin typeface="Garamond" panose="02020404030301010803" pitchFamily="18" charset="0"/>
              </a:rPr>
              <a:t>              - Lífkennaupplýsingar</a:t>
            </a:r>
          </a:p>
          <a:p>
            <a:pPr marL="0" indent="0">
              <a:spcBef>
                <a:spcPts val="0"/>
              </a:spcBef>
              <a:spcAft>
                <a:spcPts val="600"/>
              </a:spcAft>
              <a:buNone/>
            </a:pPr>
            <a:endParaRPr lang="is-IS" sz="3800" dirty="0">
              <a:latin typeface="Garamond" panose="02020404030301010803" pitchFamily="18" charset="0"/>
            </a:endParaRPr>
          </a:p>
          <a:p>
            <a:pPr marL="0" indent="0">
              <a:spcBef>
                <a:spcPts val="0"/>
              </a:spcBef>
              <a:spcAft>
                <a:spcPts val="600"/>
              </a:spcAft>
              <a:buNone/>
            </a:pPr>
            <a:r>
              <a:rPr lang="is-IS" sz="4000" b="1" dirty="0">
                <a:solidFill>
                  <a:schemeClr val="tx2"/>
                </a:solidFill>
                <a:latin typeface="Garamond" panose="02020404030301010803" pitchFamily="18" charset="0"/>
              </a:rPr>
              <a:t>Vinnsla</a:t>
            </a:r>
          </a:p>
          <a:p>
            <a:pPr>
              <a:spcBef>
                <a:spcPts val="0"/>
              </a:spcBef>
              <a:spcAft>
                <a:spcPts val="600"/>
              </a:spcAft>
            </a:pPr>
            <a:r>
              <a:rPr lang="is-IS" sz="4000" dirty="0">
                <a:latin typeface="Garamond" panose="02020404030301010803" pitchFamily="18" charset="0"/>
              </a:rPr>
              <a:t>Sérhver aðgerð eða röð aðgerða þar sem persónuupplýsingar eru unnar, hvort sem vinnsla er sjálfvirk eða ekki</a:t>
            </a:r>
          </a:p>
          <a:p>
            <a:pPr>
              <a:spcBef>
                <a:spcPts val="0"/>
              </a:spcBef>
              <a:spcAft>
                <a:spcPts val="600"/>
              </a:spcAft>
            </a:pPr>
            <a:r>
              <a:rPr lang="is-IS" sz="4000" dirty="0">
                <a:latin typeface="Garamond" panose="02020404030301010803" pitchFamily="18" charset="0"/>
              </a:rPr>
              <a:t>Söfnun, skráning, flokkun, kerfisbinding, varðveisla, miðlun með framsendingu, dreifing, samtenging eða samkeyrsla, eyðing o.fl.</a:t>
            </a:r>
          </a:p>
          <a:p>
            <a:pPr marL="800100" lvl="2" indent="0">
              <a:spcBef>
                <a:spcPts val="0"/>
              </a:spcBef>
              <a:spcAft>
                <a:spcPts val="600"/>
              </a:spcAft>
              <a:buNone/>
            </a:pPr>
            <a:endParaRPr lang="is-IS" sz="3800" dirty="0">
              <a:latin typeface="Garamond" panose="02020404030301010803" pitchFamily="18" charset="0"/>
            </a:endParaRPr>
          </a:p>
          <a:p>
            <a:pPr marL="1371600" lvl="2" indent="-571500">
              <a:spcBef>
                <a:spcPts val="0"/>
              </a:spcBef>
              <a:spcAft>
                <a:spcPts val="600"/>
              </a:spcAft>
              <a:buFontTx/>
              <a:buChar char="-"/>
            </a:pPr>
            <a:endParaRPr lang="is-IS" sz="3800" dirty="0">
              <a:latin typeface="Garamond" panose="02020404030301010803" pitchFamily="18" charset="0"/>
            </a:endParaRPr>
          </a:p>
          <a:p>
            <a:pPr marL="1371600" lvl="2" indent="-571500">
              <a:spcBef>
                <a:spcPts val="0"/>
              </a:spcBef>
              <a:spcAft>
                <a:spcPts val="600"/>
              </a:spcAft>
              <a:buFontTx/>
              <a:buChar char="-"/>
            </a:pPr>
            <a:endParaRPr lang="is-IS" sz="3800" dirty="0">
              <a:latin typeface="Garamond" panose="02020404030301010803" pitchFamily="18" charset="0"/>
            </a:endParaRPr>
          </a:p>
          <a:p>
            <a:pPr marL="1371600" lvl="2" indent="-571500">
              <a:spcBef>
                <a:spcPts val="0"/>
              </a:spcBef>
              <a:spcAft>
                <a:spcPts val="600"/>
              </a:spcAft>
              <a:buFontTx/>
              <a:buChar char="-"/>
            </a:pPr>
            <a:endParaRPr lang="is-IS" sz="3800" dirty="0">
              <a:latin typeface="Garamond" panose="02020404030301010803" pitchFamily="18" charset="0"/>
            </a:endParaRPr>
          </a:p>
          <a:p>
            <a:pPr marL="1371600" lvl="2" indent="-571500">
              <a:spcBef>
                <a:spcPts val="0"/>
              </a:spcBef>
              <a:spcAft>
                <a:spcPts val="600"/>
              </a:spcAft>
              <a:buFontTx/>
              <a:buChar char="-"/>
            </a:pPr>
            <a:endParaRPr lang="is-IS" sz="3800" dirty="0">
              <a:latin typeface="Garamond" panose="02020404030301010803" pitchFamily="18" charset="0"/>
            </a:endParaRPr>
          </a:p>
          <a:p>
            <a:endParaRPr lang="is-IS" dirty="0"/>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47467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Nokkur mikilvæg hugtök</a:t>
            </a:r>
          </a:p>
        </p:txBody>
      </p:sp>
      <p:sp>
        <p:nvSpPr>
          <p:cNvPr id="5" name="Content Placeholder 4"/>
          <p:cNvSpPr>
            <a:spLocks noGrp="1"/>
          </p:cNvSpPr>
          <p:nvPr>
            <p:ph idx="1"/>
          </p:nvPr>
        </p:nvSpPr>
        <p:spPr>
          <a:xfrm>
            <a:off x="457200" y="1371600"/>
            <a:ext cx="8229600" cy="5257800"/>
          </a:xfrm>
        </p:spPr>
        <p:txBody>
          <a:bodyPr>
            <a:normAutofit/>
          </a:bodyPr>
          <a:lstStyle/>
          <a:p>
            <a:pPr marL="0" lvl="0" indent="0">
              <a:spcBef>
                <a:spcPts val="0"/>
              </a:spcBef>
              <a:spcAft>
                <a:spcPts val="600"/>
              </a:spcAft>
              <a:buNone/>
            </a:pPr>
            <a:r>
              <a:rPr lang="is-IS" sz="2600" b="1" dirty="0">
                <a:solidFill>
                  <a:srgbClr val="1F497D"/>
                </a:solidFill>
                <a:latin typeface="Garamond" panose="02020404030301010803" pitchFamily="18" charset="0"/>
              </a:rPr>
              <a:t>Ábyrgðaraðili</a:t>
            </a:r>
          </a:p>
          <a:p>
            <a:pPr lvl="0">
              <a:spcBef>
                <a:spcPts val="0"/>
              </a:spcBef>
              <a:spcAft>
                <a:spcPts val="600"/>
              </a:spcAft>
            </a:pPr>
            <a:r>
              <a:rPr lang="is-IS" sz="2600" dirty="0">
                <a:solidFill>
                  <a:prstClr val="black"/>
                </a:solidFill>
                <a:latin typeface="Garamond" panose="02020404030301010803" pitchFamily="18" charset="0"/>
              </a:rPr>
              <a:t>Aðili sem ákvarðar, einn eða í samvinnu við aðra, tilgang og aðferðir við vinnslu persónuupplýsinga, t.d. stjórnmálasamtök eða einstakir frambjóðendur</a:t>
            </a:r>
            <a:endParaRPr lang="is-IS" sz="2600" dirty="0">
              <a:latin typeface="Garamond" panose="02020404030301010803" pitchFamily="18" charset="0"/>
            </a:endParaRPr>
          </a:p>
          <a:p>
            <a:pPr marL="0" indent="0">
              <a:spcBef>
                <a:spcPts val="0"/>
              </a:spcBef>
              <a:spcAft>
                <a:spcPts val="600"/>
              </a:spcAft>
              <a:buNone/>
            </a:pPr>
            <a:r>
              <a:rPr lang="is-IS" sz="2600" b="1" dirty="0">
                <a:solidFill>
                  <a:schemeClr val="tx2"/>
                </a:solidFill>
                <a:latin typeface="Garamond" panose="02020404030301010803" pitchFamily="18" charset="0"/>
              </a:rPr>
              <a:t>Vinnsluaðili</a:t>
            </a:r>
          </a:p>
          <a:p>
            <a:pPr>
              <a:spcBef>
                <a:spcPts val="0"/>
              </a:spcBef>
              <a:spcAft>
                <a:spcPts val="600"/>
              </a:spcAft>
            </a:pPr>
            <a:r>
              <a:rPr lang="is-IS" sz="2600" dirty="0">
                <a:latin typeface="Garamond" panose="02020404030301010803" pitchFamily="18" charset="0"/>
              </a:rPr>
              <a:t>Sá sem vinnur persónuupplýsingar á vegum ábyrgðaraðila, t.d. auglýsingastofa</a:t>
            </a:r>
          </a:p>
          <a:p>
            <a:pPr marL="0" indent="0">
              <a:spcBef>
                <a:spcPts val="0"/>
              </a:spcBef>
              <a:spcAft>
                <a:spcPts val="600"/>
              </a:spcAft>
              <a:buNone/>
            </a:pPr>
            <a:r>
              <a:rPr lang="is-IS" sz="2600" b="1" dirty="0">
                <a:solidFill>
                  <a:schemeClr val="tx2"/>
                </a:solidFill>
                <a:latin typeface="Garamond" panose="02020404030301010803" pitchFamily="18" charset="0"/>
              </a:rPr>
              <a:t>Vinnslusamningur</a:t>
            </a:r>
            <a:endParaRPr lang="is-IS" sz="2600" dirty="0">
              <a:latin typeface="Garamond" panose="02020404030301010803" pitchFamily="18" charset="0"/>
            </a:endParaRPr>
          </a:p>
          <a:p>
            <a:pPr>
              <a:spcBef>
                <a:spcPts val="0"/>
              </a:spcBef>
              <a:spcAft>
                <a:spcPts val="600"/>
              </a:spcAft>
            </a:pPr>
            <a:r>
              <a:rPr lang="is-IS" sz="2800" dirty="0">
                <a:latin typeface="Garamond" panose="02020404030301010803" pitchFamily="18" charset="0"/>
              </a:rPr>
              <a:t>S</a:t>
            </a:r>
            <a:r>
              <a:rPr lang="is-IS" sz="2800" b="0" i="0" dirty="0">
                <a:effectLst/>
                <a:latin typeface="Garamond" panose="02020404030301010803" pitchFamily="18" charset="0"/>
              </a:rPr>
              <a:t>érstakur samningur milli ábyrgðaraðila og vinnsluaðila um vinnslu persónuupplýsinga </a:t>
            </a:r>
          </a:p>
          <a:p>
            <a:pPr>
              <a:spcBef>
                <a:spcPts val="0"/>
              </a:spcBef>
              <a:spcAft>
                <a:spcPts val="600"/>
              </a:spcAft>
            </a:pPr>
            <a:endParaRPr lang="is-IS" sz="2800" b="1" dirty="0">
              <a:latin typeface="Garamond" panose="02020404030301010803" pitchFamily="18" charset="0"/>
            </a:endParaRPr>
          </a:p>
          <a:p>
            <a:pPr>
              <a:spcBef>
                <a:spcPts val="0"/>
              </a:spcBef>
              <a:spcAft>
                <a:spcPts val="600"/>
              </a:spcAft>
            </a:pPr>
            <a:endParaRPr lang="is-IS" dirty="0"/>
          </a:p>
          <a:p>
            <a:endParaRPr lang="is-IS" dirty="0"/>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409514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Nokkur mikilvæg hugtök</a:t>
            </a:r>
            <a:endParaRPr lang="is-IS" b="1" dirty="0">
              <a:solidFill>
                <a:schemeClr val="tx2"/>
              </a:solidFill>
            </a:endParaRPr>
          </a:p>
        </p:txBody>
      </p:sp>
      <p:sp>
        <p:nvSpPr>
          <p:cNvPr id="5" name="Content Placeholder 4"/>
          <p:cNvSpPr>
            <a:spLocks noGrp="1"/>
          </p:cNvSpPr>
          <p:nvPr>
            <p:ph idx="1"/>
          </p:nvPr>
        </p:nvSpPr>
        <p:spPr>
          <a:xfrm>
            <a:off x="457200" y="1371600"/>
            <a:ext cx="8229600" cy="5257800"/>
          </a:xfrm>
        </p:spPr>
        <p:txBody>
          <a:bodyPr>
            <a:normAutofit/>
          </a:bodyPr>
          <a:lstStyle/>
          <a:p>
            <a:pPr marL="0" indent="0">
              <a:buNone/>
            </a:pPr>
            <a:r>
              <a:rPr lang="is-IS" sz="4000" b="1" dirty="0">
                <a:solidFill>
                  <a:schemeClr val="tx2"/>
                </a:solidFill>
                <a:latin typeface="Garamond" panose="02020404030301010803" pitchFamily="18" charset="0"/>
              </a:rPr>
              <a:t>Sameiginleg ábyrgð </a:t>
            </a:r>
          </a:p>
          <a:p>
            <a:pPr>
              <a:buFontTx/>
              <a:buChar char="-"/>
            </a:pPr>
            <a:r>
              <a:rPr lang="is-IS" sz="4000" dirty="0">
                <a:latin typeface="Garamond" panose="02020404030301010803" pitchFamily="18" charset="0"/>
              </a:rPr>
              <a:t>frambjóðenda og samfélagsmiðla</a:t>
            </a:r>
          </a:p>
          <a:p>
            <a:pPr>
              <a:buFontTx/>
              <a:buChar char="-"/>
            </a:pPr>
            <a:r>
              <a:rPr lang="is-IS" sz="4000" dirty="0">
                <a:latin typeface="Garamond" panose="02020404030301010803" pitchFamily="18" charset="0"/>
              </a:rPr>
              <a:t>frambjóðenda og auglýsingastofa/greiningaraðila </a:t>
            </a: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2019813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Nokkur mikilvæg hugtök</a:t>
            </a:r>
            <a:endParaRPr lang="is-IS" b="1" dirty="0">
              <a:solidFill>
                <a:schemeClr val="tx2"/>
              </a:solidFill>
            </a:endParaRPr>
          </a:p>
        </p:txBody>
      </p:sp>
      <p:sp>
        <p:nvSpPr>
          <p:cNvPr id="5" name="Content Placeholder 4"/>
          <p:cNvSpPr>
            <a:spLocks noGrp="1"/>
          </p:cNvSpPr>
          <p:nvPr>
            <p:ph idx="1"/>
          </p:nvPr>
        </p:nvSpPr>
        <p:spPr>
          <a:xfrm>
            <a:off x="457200" y="1371600"/>
            <a:ext cx="8229600" cy="5257800"/>
          </a:xfrm>
        </p:spPr>
        <p:txBody>
          <a:bodyPr>
            <a:normAutofit fontScale="62500" lnSpcReduction="20000"/>
          </a:bodyPr>
          <a:lstStyle/>
          <a:p>
            <a:pPr marL="0" indent="0">
              <a:buNone/>
            </a:pPr>
            <a:r>
              <a:rPr lang="is-IS" sz="4400" b="1" dirty="0">
                <a:solidFill>
                  <a:schemeClr val="tx2"/>
                </a:solidFill>
                <a:latin typeface="Garamond" panose="02020404030301010803" pitchFamily="18" charset="0"/>
              </a:rPr>
              <a:t>G</a:t>
            </a:r>
            <a:r>
              <a:rPr lang="is-IS" sz="4400" b="1" i="0" dirty="0">
                <a:solidFill>
                  <a:schemeClr val="tx2"/>
                </a:solidFill>
                <a:effectLst/>
                <a:latin typeface="Garamond" panose="02020404030301010803" pitchFamily="18" charset="0"/>
              </a:rPr>
              <a:t>erð persónusniðs (e. profiling) </a:t>
            </a:r>
            <a:r>
              <a:rPr lang="is-IS" sz="4400" i="0" dirty="0">
                <a:effectLst/>
                <a:latin typeface="Garamond" panose="02020404030301010803" pitchFamily="18" charset="0"/>
              </a:rPr>
              <a:t>nær</a:t>
            </a:r>
            <a:r>
              <a:rPr lang="is-IS" sz="4400" b="1" i="0" dirty="0">
                <a:solidFill>
                  <a:schemeClr val="tx2"/>
                </a:solidFill>
                <a:effectLst/>
                <a:latin typeface="Garamond" panose="02020404030301010803" pitchFamily="18" charset="0"/>
              </a:rPr>
              <a:t> </a:t>
            </a:r>
            <a:r>
              <a:rPr lang="is-IS" sz="4400" b="0" i="0" dirty="0">
                <a:effectLst/>
                <a:latin typeface="Garamond" panose="02020404030301010803" pitchFamily="18" charset="0"/>
              </a:rPr>
              <a:t>til hvers kyns sjálfvirkrar vinnslu persónuupplýsinga sem felst í því að nota persónuupplýsingar til að meta ákveðna þætti er varða hagi einstaklings, einkum að greina eða spá fyrir um þætti er varða frammistöðu hans í starfi, fjárhagsstöðu, heilsu, smekk, áhugamál, áreiðanleika, hegðun, staðsetningu eða hreyfanleika</a:t>
            </a:r>
          </a:p>
          <a:p>
            <a:pPr>
              <a:buFontTx/>
              <a:buChar char="-"/>
            </a:pPr>
            <a:r>
              <a:rPr lang="is-IS" sz="4400" dirty="0">
                <a:latin typeface="Garamond" panose="02020404030301010803" pitchFamily="18" charset="0"/>
              </a:rPr>
              <a:t>Geta orðið til úr upplýsingum sem koma fram á samfélagsmiðlum á borð við Facebook, s.s. um aldur, búsetu, áhugamál, menntun og tómstundir</a:t>
            </a:r>
          </a:p>
          <a:p>
            <a:pPr>
              <a:buFontTx/>
              <a:buChar char="-"/>
            </a:pPr>
            <a:r>
              <a:rPr lang="is-IS" sz="4400" dirty="0">
                <a:latin typeface="Garamond" panose="02020404030301010803" pitchFamily="18" charset="0"/>
              </a:rPr>
              <a:t>Notuð við greiningu í markhópa </a:t>
            </a:r>
          </a:p>
          <a:p>
            <a:pPr>
              <a:buFontTx/>
              <a:buChar char="-"/>
            </a:pPr>
            <a:r>
              <a:rPr lang="is-IS" sz="4400" dirty="0">
                <a:latin typeface="Garamond" panose="02020404030301010803" pitchFamily="18" charset="0"/>
              </a:rPr>
              <a:t>Sérsniðnum skilaboðum beint að ákveðnum hópum</a:t>
            </a:r>
          </a:p>
          <a:p>
            <a:pPr marL="0" indent="0">
              <a:buNone/>
            </a:pPr>
            <a:r>
              <a:rPr lang="is-IS" sz="4400" dirty="0">
                <a:latin typeface="Garamond" panose="02020404030301010803" pitchFamily="18" charset="0"/>
              </a:rPr>
              <a:t>   (e. targeting)</a:t>
            </a:r>
          </a:p>
          <a:p>
            <a:pPr marL="0" indent="0">
              <a:buNone/>
            </a:pPr>
            <a:endParaRPr lang="is-IS" sz="4400" b="1" dirty="0">
              <a:solidFill>
                <a:schemeClr val="tx2"/>
              </a:solidFill>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347628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Dæmi um breytur </a:t>
            </a:r>
            <a:endParaRPr lang="is-IS" b="1" dirty="0">
              <a:solidFill>
                <a:schemeClr val="tx2"/>
              </a:solidFill>
            </a:endParaRPr>
          </a:p>
        </p:txBody>
      </p:sp>
      <p:sp>
        <p:nvSpPr>
          <p:cNvPr id="5" name="Content Placeholder 4"/>
          <p:cNvSpPr>
            <a:spLocks noGrp="1"/>
          </p:cNvSpPr>
          <p:nvPr>
            <p:ph idx="1"/>
          </p:nvPr>
        </p:nvSpPr>
        <p:spPr>
          <a:xfrm>
            <a:off x="457200" y="1371600"/>
            <a:ext cx="8229600" cy="5257800"/>
          </a:xfrm>
        </p:spPr>
        <p:txBody>
          <a:bodyPr>
            <a:normAutofit/>
          </a:bodyPr>
          <a:lstStyle/>
          <a:p>
            <a:endParaRPr lang="is-IS" sz="2000" i="0" dirty="0">
              <a:effectLst/>
              <a:latin typeface="Garamond" panose="02020404030301010803" pitchFamily="18" charset="0"/>
            </a:endParaRPr>
          </a:p>
          <a:p>
            <a:r>
              <a:rPr lang="is-IS" sz="2000" i="0" dirty="0">
                <a:effectLst/>
                <a:latin typeface="Garamond" panose="02020404030301010803" pitchFamily="18" charset="0"/>
              </a:rPr>
              <a:t>Kyn, aldur (t.d. 20-34 ára, 25-60 ára, 40-65 ára), staðsetning (t.d. bæjarfélög og kjördæmi) og áhugamál (t.d. mannréttindi, þróunaraðstoð, ESB, UNICEF, lýðræði, dýr, stjórnmál, kosningar, jafnrétti kynjanna, almenningssamgöngur, flóttamannastofnun SÞ, Reykjavíkurborg og kaffihús). Þá birti flokkurinn auglýsingar fyrir fylgjendum flokksins á Facebook, vinum fylgjenda flokksins og vinum þeirra sem höfðu átt samskipti við síðu flokksins, með og án frekari breyta, t.d. um aldur og kyn.</a:t>
            </a:r>
          </a:p>
          <a:p>
            <a:endParaRPr lang="is-IS" sz="2000" b="0" dirty="0">
              <a:solidFill>
                <a:srgbClr val="666666"/>
              </a:solidFill>
              <a:latin typeface="Garamond" panose="02020404030301010803" pitchFamily="18" charset="0"/>
            </a:endParaRPr>
          </a:p>
          <a:p>
            <a:r>
              <a:rPr lang="is-IS" sz="2000" b="0" i="0" dirty="0">
                <a:effectLst/>
                <a:latin typeface="Garamond" panose="02020404030301010803" pitchFamily="18" charset="0"/>
              </a:rPr>
              <a:t>Staðsetning (bæjarfélög og kjördæmi), aldur (t.d. 18-40 ára, 20-25 ára, 30-55 ára), kyn og áhugamál (svo sem Evrópusambandið, Gay Pride, dýr og rafbílar). Þá birti flokkurinn auglýsingar fyrir þeim sem höfðu líkað við síðu hans á Facebook.</a:t>
            </a:r>
            <a:endParaRPr lang="is-IS" sz="2000" dirty="0">
              <a:latin typeface="Garamond" panose="02020404030301010803" pitchFamily="18" charset="0"/>
            </a:endParaRPr>
          </a:p>
          <a:p>
            <a:endParaRPr lang="is-IS" sz="2100" dirty="0">
              <a:latin typeface="Garamond" panose="02020404030301010803" pitchFamily="18" charset="0"/>
            </a:endParaRPr>
          </a:p>
          <a:p>
            <a:endParaRPr lang="is-IS" sz="2600" b="1" dirty="0">
              <a:latin typeface="Garamond" panose="02020404030301010803" pitchFamily="18" charset="0"/>
            </a:endParaRPr>
          </a:p>
          <a:p>
            <a:endParaRPr lang="is-IS" sz="2600" b="1" dirty="0">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344106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Dæmi um markhópa</a:t>
            </a:r>
            <a:endParaRPr lang="is-IS" b="1" dirty="0">
              <a:solidFill>
                <a:schemeClr val="tx2"/>
              </a:solidFill>
            </a:endParaRPr>
          </a:p>
        </p:txBody>
      </p:sp>
      <p:sp>
        <p:nvSpPr>
          <p:cNvPr id="5" name="Content Placeholder 4"/>
          <p:cNvSpPr>
            <a:spLocks noGrp="1"/>
          </p:cNvSpPr>
          <p:nvPr>
            <p:ph idx="1"/>
          </p:nvPr>
        </p:nvSpPr>
        <p:spPr>
          <a:xfrm>
            <a:off x="457200" y="1437812"/>
            <a:ext cx="7696200" cy="5191587"/>
          </a:xfrm>
        </p:spPr>
        <p:txBody>
          <a:bodyPr>
            <a:normAutofit/>
          </a:bodyPr>
          <a:lstStyle/>
          <a:p>
            <a:pPr marL="0" indent="0">
              <a:buNone/>
            </a:pPr>
            <a:endParaRPr lang="is-IS" sz="2600" dirty="0">
              <a:latin typeface="Garamond" panose="02020404030301010803" pitchFamily="18" charset="0"/>
            </a:endParaRPr>
          </a:p>
          <a:p>
            <a:endParaRPr lang="is-IS" sz="2000" dirty="0">
              <a:latin typeface="Garamond" panose="02020404030301010803" pitchFamily="18" charset="0"/>
            </a:endParaRPr>
          </a:p>
          <a:p>
            <a:endParaRPr lang="is-IS" sz="2000" dirty="0">
              <a:latin typeface="Garamond" panose="02020404030301010803" pitchFamily="18" charset="0"/>
            </a:endParaRPr>
          </a:p>
          <a:p>
            <a:pPr algn="just"/>
            <a:r>
              <a:rPr lang="is-IS" sz="2000" dirty="0">
                <a:latin typeface="Garamond" panose="02020404030301010803" pitchFamily="18" charset="0"/>
              </a:rPr>
              <a:t>Skilaboðum eingöngu beint að hópi sem tengdist </a:t>
            </a:r>
            <a:r>
              <a:rPr lang="is-IS" sz="2000" b="0" i="0" dirty="0">
                <a:effectLst/>
                <a:latin typeface="Garamond" panose="02020404030301010803" pitchFamily="18" charset="0"/>
              </a:rPr>
              <a:t>breyttri staðsetningu Landspítala og áherslum sem sneru að heilbrigðisstefnu flokksins. Þær breytur sem hafi verið notaðar til að smíða þann hóp séu Íslendingur, staðsetning, aldur (18-65 ára +), áhugamál (læknisfræði). Einnig hafi starfsheiti í heilbrigðisstétt verið notuð, svo sem barna-, hjarta-, svæfingar-, tauga-, lýta- og húðsjúkdómalæknir</a:t>
            </a:r>
          </a:p>
          <a:p>
            <a:pPr marL="0" indent="0">
              <a:buNone/>
            </a:pPr>
            <a:endParaRPr lang="is-IS" sz="2000" dirty="0">
              <a:latin typeface="Garamond" panose="02020404030301010803" pitchFamily="18" charset="0"/>
            </a:endParaRP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2172886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9200" y="274638"/>
            <a:ext cx="7467600" cy="1143000"/>
          </a:xfrm>
        </p:spPr>
        <p:txBody>
          <a:bodyPr>
            <a:normAutofit/>
          </a:bodyPr>
          <a:lstStyle/>
          <a:p>
            <a:r>
              <a:rPr lang="is-IS" b="1" dirty="0">
                <a:solidFill>
                  <a:schemeClr val="tx2"/>
                </a:solidFill>
                <a:latin typeface="Garamond" panose="02020404030301010803" pitchFamily="18" charset="0"/>
              </a:rPr>
              <a:t>Dæmi um markhópa</a:t>
            </a:r>
            <a:endParaRPr lang="is-IS" b="1" dirty="0">
              <a:solidFill>
                <a:schemeClr val="tx2"/>
              </a:solidFill>
            </a:endParaRPr>
          </a:p>
        </p:txBody>
      </p:sp>
      <p:sp>
        <p:nvSpPr>
          <p:cNvPr id="5" name="Content Placeholder 4"/>
          <p:cNvSpPr>
            <a:spLocks noGrp="1"/>
          </p:cNvSpPr>
          <p:nvPr>
            <p:ph idx="1"/>
          </p:nvPr>
        </p:nvSpPr>
        <p:spPr>
          <a:xfrm>
            <a:off x="457200" y="1371600"/>
            <a:ext cx="8229600" cy="5257800"/>
          </a:xfrm>
        </p:spPr>
        <p:txBody>
          <a:bodyPr>
            <a:normAutofit/>
          </a:bodyPr>
          <a:lstStyle/>
          <a:p>
            <a:endParaRPr lang="is-IS" sz="2000" dirty="0">
              <a:latin typeface="Garamond" panose="02020404030301010803" pitchFamily="18" charset="0"/>
            </a:endParaRPr>
          </a:p>
          <a:p>
            <a:pPr algn="just"/>
            <a:r>
              <a:rPr lang="is-IS" sz="2000" b="0" i="0" dirty="0">
                <a:effectLst/>
                <a:latin typeface="Garamond" panose="02020404030301010803" pitchFamily="18" charset="0"/>
              </a:rPr>
              <a:t>Staðsetning (Reykjavík, höfuðborgarsvæðið, Borgarnes, Vesturland, Selfoss, Suðurland), aldur (18-65 ára +), menntunarstig (fólk í háskóla, fólk sem hefur útskrifast úr háskóla, fólk með meistara- eða doktorsgráðu o.fl.), áhugamál (frumkvöðlastarfsemi, sprotafyrirtæki og sjálfstætt starfandi fólk), vinnuveitendur (lítið fyrirtæki, eigandi fyrirtækis og sjálfstætt starfandi) og starfsheiti (framkvæmdastjóri, formaður, verkefnastjóri, fjármálastjóri, forstjóri, stofnandi og eigandi, framkvæmdastjóri og eigandi o.fl.)</a:t>
            </a:r>
            <a:endParaRPr lang="is-IS" sz="2000" b="1" dirty="0">
              <a:latin typeface="Garamond" panose="02020404030301010803" pitchFamily="18" charset="0"/>
            </a:endParaRPr>
          </a:p>
          <a:p>
            <a:pPr algn="just"/>
            <a:endParaRPr lang="is-IS" sz="2000" b="0" i="0" dirty="0">
              <a:effectLst/>
              <a:latin typeface="Garamond" panose="02020404030301010803" pitchFamily="18" charset="0"/>
            </a:endParaRPr>
          </a:p>
          <a:p>
            <a:pPr algn="just"/>
            <a:r>
              <a:rPr lang="is-IS" sz="2000" dirty="0">
                <a:latin typeface="Garamond" panose="02020404030301010803" pitchFamily="18" charset="0"/>
              </a:rPr>
              <a:t>Þeir</a:t>
            </a:r>
            <a:r>
              <a:rPr lang="is-IS" sz="2000" i="0" dirty="0">
                <a:effectLst/>
                <a:latin typeface="Garamond" panose="02020404030301010803" pitchFamily="18" charset="0"/>
              </a:rPr>
              <a:t> sem höfðu líkað við síðu formanns flokksins á Facebook, þeim sem líktust þeim sem höfðu líkað við síðu hans, þeim sem líktust þeim sem höfðu líkað við síðu flokksins og þeim sem líktust bændum</a:t>
            </a:r>
          </a:p>
          <a:p>
            <a:pPr algn="just"/>
            <a:endParaRPr lang="is-IS" sz="2000" i="0" dirty="0">
              <a:effectLst/>
              <a:latin typeface="Garamond" panose="02020404030301010803" pitchFamily="18" charset="0"/>
            </a:endParaRPr>
          </a:p>
          <a:p>
            <a:r>
              <a:rPr lang="is-IS" sz="2000" dirty="0">
                <a:latin typeface="Garamond" panose="02020404030301010803" pitchFamily="18" charset="0"/>
              </a:rPr>
              <a:t>Óákveðnir kjósendur (e. swing voters)</a:t>
            </a:r>
          </a:p>
        </p:txBody>
      </p:sp>
      <p:grpSp>
        <p:nvGrpSpPr>
          <p:cNvPr id="2" name="Group 1"/>
          <p:cNvGrpSpPr/>
          <p:nvPr/>
        </p:nvGrpSpPr>
        <p:grpSpPr>
          <a:xfrm>
            <a:off x="152400" y="294813"/>
            <a:ext cx="8991599" cy="6563187"/>
            <a:chOff x="152400" y="294813"/>
            <a:chExt cx="8991599" cy="6563187"/>
          </a:xfrm>
        </p:grpSpPr>
        <p:pic>
          <p:nvPicPr>
            <p:cNvPr id="14" name="Picture 3" descr="S:\Ný evrópureglugerð um persónuvernd\Fyrirlestrar\myndir fyrir glærur\mynd-fyrirtæki.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3149" y="5410200"/>
              <a:ext cx="144085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294813"/>
              <a:ext cx="1411227" cy="554737"/>
            </a:xfrm>
            <a:prstGeom prst="rect">
              <a:avLst/>
            </a:prstGeom>
          </p:spPr>
        </p:pic>
      </p:grpSp>
    </p:spTree>
    <p:extLst>
      <p:ext uri="{BB962C8B-B14F-4D97-AF65-F5344CB8AC3E}">
        <p14:creationId xmlns:p14="http://schemas.microsoft.com/office/powerpoint/2010/main" val="3437453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36578</TotalTime>
  <Words>1587</Words>
  <Application>Microsoft Office PowerPoint</Application>
  <PresentationFormat>Sýnt á skjá (4:3)</PresentationFormat>
  <Paragraphs>183</Paragraphs>
  <Slides>19</Slides>
  <Notes>19</Notes>
  <HiddenSlides>0</HiddenSlides>
  <MMClips>0</MMClips>
  <ScaleCrop>false</ScaleCrop>
  <HeadingPairs>
    <vt:vector size="6" baseType="variant">
      <vt:variant>
        <vt:lpstr>Notaðar leturgerðir</vt:lpstr>
      </vt:variant>
      <vt:variant>
        <vt:i4>4</vt:i4>
      </vt:variant>
      <vt:variant>
        <vt:lpstr>Þema</vt:lpstr>
      </vt:variant>
      <vt:variant>
        <vt:i4>1</vt:i4>
      </vt:variant>
      <vt:variant>
        <vt:lpstr>Skyggnutitlar</vt:lpstr>
      </vt:variant>
      <vt:variant>
        <vt:i4>19</vt:i4>
      </vt:variant>
    </vt:vector>
  </HeadingPairs>
  <TitlesOfParts>
    <vt:vector size="24" baseType="lpstr">
      <vt:lpstr>Arial</vt:lpstr>
      <vt:lpstr>Calibri</vt:lpstr>
      <vt:lpstr>Garamond</vt:lpstr>
      <vt:lpstr>Helvetica</vt:lpstr>
      <vt:lpstr>Office Theme</vt:lpstr>
      <vt:lpstr>PowerPoint-kynning</vt:lpstr>
      <vt:lpstr>PowerPoint-kynning</vt:lpstr>
      <vt:lpstr>Nokkur mikilvæg hugtök</vt:lpstr>
      <vt:lpstr>Nokkur mikilvæg hugtök</vt:lpstr>
      <vt:lpstr>Nokkur mikilvæg hugtök</vt:lpstr>
      <vt:lpstr>Nokkur mikilvæg hugtök</vt:lpstr>
      <vt:lpstr>Dæmi um breytur </vt:lpstr>
      <vt:lpstr>Dæmi um markhópa</vt:lpstr>
      <vt:lpstr>Dæmi um markhópa</vt:lpstr>
      <vt:lpstr>Leiðir sem Facebook býður upp á </vt:lpstr>
      <vt:lpstr>Heimildir til vinnslu persónuupplýsinga</vt:lpstr>
      <vt:lpstr>Samþykki fyrir vinnslu persónuupplýsinga hjá Facebook</vt:lpstr>
      <vt:lpstr>Skilmálar og gagnastefna Facebook</vt:lpstr>
      <vt:lpstr>Latning til að kjósa </vt:lpstr>
      <vt:lpstr>Meginreglur persónuverndarlaganna</vt:lpstr>
      <vt:lpstr>Fræðsluskylda og gagnsæi </vt:lpstr>
      <vt:lpstr>Leiðbeiningar Persónuverndar</vt:lpstr>
      <vt:lpstr>Að lokum </vt:lpstr>
      <vt:lpstr>PowerPoint-kynning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Aukin ábyrgð og breyttar skyldur fyrir fyrirtæki og stofnanir</dc:title>
  <dc:creator>Vigdís Eva Líndal</dc:creator>
  <cp:lastModifiedBy>Vigdís Eva Líndal</cp:lastModifiedBy>
  <cp:revision>414</cp:revision>
  <cp:lastPrinted>2022-04-07T09:12:29Z</cp:lastPrinted>
  <dcterms:created xsi:type="dcterms:W3CDTF">2006-08-16T00:00:00Z</dcterms:created>
  <dcterms:modified xsi:type="dcterms:W3CDTF">2022-04-11T09:34:08Z</dcterms:modified>
</cp:coreProperties>
</file>