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64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6767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26.3.2025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6767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6767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26.3.2025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6767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6767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26.3.2025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6767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6767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26.3.2025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6767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6767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26.3.2025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6767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82976" y="303402"/>
            <a:ext cx="7226046" cy="1300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791969"/>
            <a:ext cx="10309225" cy="3522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16939" y="6433368"/>
            <a:ext cx="680085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6767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26.3.2025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87861" y="6433368"/>
            <a:ext cx="226059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6767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mbur.is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imbur.is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mbur.i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mbur.i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imbur.i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imbur.i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imbur.i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timbur.is/" TargetMode="Externa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timbur.is/" TargetMode="Externa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imbur.i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timbur.is/" TargetMode="Externa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mbur.i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eiki@timbur.is" TargetMode="External"/><Relationship Id="rId2" Type="http://schemas.openxmlformats.org/officeDocument/2006/relationships/hyperlink" Target="http://www.timbur.i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mbur.i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mbur.i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mbur.i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mbur.i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mbur.i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mbur.i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timbur.is/" TargetMode="Externa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1158" y="1966416"/>
            <a:ext cx="9776460" cy="189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57505" algn="ctr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000000"/>
                </a:solidFill>
              </a:rPr>
              <a:t>Lýsing</a:t>
            </a:r>
            <a:r>
              <a:rPr sz="6000" spc="-180" dirty="0">
                <a:solidFill>
                  <a:srgbClr val="000000"/>
                </a:solidFill>
              </a:rPr>
              <a:t> </a:t>
            </a:r>
            <a:r>
              <a:rPr sz="6000" spc="55" dirty="0">
                <a:solidFill>
                  <a:srgbClr val="000000"/>
                </a:solidFill>
              </a:rPr>
              <a:t>á</a:t>
            </a:r>
            <a:r>
              <a:rPr sz="6000" spc="-180" dirty="0">
                <a:solidFill>
                  <a:srgbClr val="000000"/>
                </a:solidFill>
              </a:rPr>
              <a:t> </a:t>
            </a:r>
            <a:r>
              <a:rPr sz="6000" spc="-30" dirty="0">
                <a:solidFill>
                  <a:srgbClr val="000000"/>
                </a:solidFill>
              </a:rPr>
              <a:t>verkefninu</a:t>
            </a:r>
            <a:endParaRPr sz="6000"/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6000" spc="509" dirty="0">
                <a:solidFill>
                  <a:srgbClr val="000000"/>
                </a:solidFill>
              </a:rPr>
              <a:t>CE-</a:t>
            </a:r>
            <a:r>
              <a:rPr sz="6000" spc="95" dirty="0">
                <a:solidFill>
                  <a:srgbClr val="000000"/>
                </a:solidFill>
              </a:rPr>
              <a:t>merkingar</a:t>
            </a:r>
            <a:r>
              <a:rPr sz="6000" spc="-235" dirty="0">
                <a:solidFill>
                  <a:srgbClr val="000000"/>
                </a:solidFill>
              </a:rPr>
              <a:t> </a:t>
            </a:r>
            <a:r>
              <a:rPr sz="5400" dirty="0">
                <a:solidFill>
                  <a:srgbClr val="000000"/>
                </a:solidFill>
              </a:rPr>
              <a:t>fyrir</a:t>
            </a:r>
            <a:r>
              <a:rPr sz="5400" spc="-190" dirty="0">
                <a:solidFill>
                  <a:srgbClr val="000000"/>
                </a:solidFill>
              </a:rPr>
              <a:t> </a:t>
            </a:r>
            <a:r>
              <a:rPr sz="5400" spc="95" dirty="0">
                <a:solidFill>
                  <a:srgbClr val="000000"/>
                </a:solidFill>
              </a:rPr>
              <a:t>viðarvinnslur</a:t>
            </a:r>
            <a:endParaRPr sz="54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26.3.2025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15178" y="6433368"/>
            <a:ext cx="963930" cy="21145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spc="-10" dirty="0">
                <a:solidFill>
                  <a:srgbClr val="767676"/>
                </a:solidFill>
                <a:latin typeface="Calibri"/>
                <a:cs typeface="Calibri"/>
                <a:hlinkClick r:id="rId2"/>
              </a:rPr>
              <a:t>www.timbur.is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295400" y="4319142"/>
            <a:ext cx="9601199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2400" b="1" spc="114" dirty="0">
                <a:latin typeface="Calibri"/>
                <a:cs typeface="Calibri"/>
              </a:rPr>
              <a:t>Halldór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165" dirty="0">
                <a:latin typeface="Calibri"/>
                <a:cs typeface="Calibri"/>
              </a:rPr>
              <a:t>Laxness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ritaði: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spc="100" dirty="0">
                <a:latin typeface="Calibri"/>
                <a:cs typeface="Calibri"/>
              </a:rPr>
              <a:t>„Það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120" dirty="0">
                <a:latin typeface="Calibri"/>
                <a:cs typeface="Calibri"/>
              </a:rPr>
              <a:t>má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110" dirty="0">
                <a:latin typeface="Calibri"/>
                <a:cs typeface="Calibri"/>
              </a:rPr>
              <a:t>sjá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60" dirty="0">
                <a:latin typeface="Calibri"/>
                <a:cs typeface="Calibri"/>
              </a:rPr>
              <a:t>auðlegð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50" dirty="0" err="1">
                <a:latin typeface="Calibri"/>
                <a:cs typeface="Calibri"/>
              </a:rPr>
              <a:t>velmegun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5" dirty="0" err="1">
                <a:latin typeface="Calibri"/>
                <a:cs typeface="Calibri"/>
              </a:rPr>
              <a:t>þjóða</a:t>
            </a:r>
            <a:r>
              <a:rPr lang="is-IS" sz="2400" spc="55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114" dirty="0">
                <a:latin typeface="Calibri"/>
                <a:cs typeface="Calibri"/>
              </a:rPr>
              <a:t>á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því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hvernig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55" dirty="0">
                <a:latin typeface="Calibri"/>
                <a:cs typeface="Calibri"/>
              </a:rPr>
              <a:t>hún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yrkir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70" dirty="0">
                <a:latin typeface="Calibri"/>
                <a:cs typeface="Calibri"/>
              </a:rPr>
              <a:t>land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sitt</a:t>
            </a:r>
            <a:r>
              <a:rPr lang="is-IS" sz="2400" spc="-10" dirty="0">
                <a:latin typeface="Calibri"/>
                <a:cs typeface="Calibri"/>
              </a:rPr>
              <a:t>.“</a:t>
            </a:r>
            <a:r>
              <a:rPr kumimoji="0" lang="is-IS" sz="4400" b="0" i="0" u="none" strike="noStrike" kern="0" cap="none" spc="16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s-IS" sz="4400" b="0" i="0" u="none" strike="noStrike" kern="0" cap="none" spc="16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Småsågarna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015"/>
              </a:lnSpc>
              <a:spcBef>
                <a:spcPts val="100"/>
              </a:spcBef>
            </a:pPr>
            <a:r>
              <a:rPr spc="120" dirty="0">
                <a:solidFill>
                  <a:srgbClr val="000000"/>
                </a:solidFill>
              </a:rPr>
              <a:t>Litlu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100" dirty="0">
                <a:solidFill>
                  <a:srgbClr val="000000"/>
                </a:solidFill>
              </a:rPr>
              <a:t>sagirnar</a:t>
            </a:r>
            <a:r>
              <a:rPr spc="-80" dirty="0">
                <a:solidFill>
                  <a:srgbClr val="000000"/>
                </a:solidFill>
              </a:rPr>
              <a:t> </a:t>
            </a:r>
            <a:r>
              <a:rPr spc="210" dirty="0">
                <a:solidFill>
                  <a:srgbClr val="000000"/>
                </a:solidFill>
              </a:rPr>
              <a:t>á</a:t>
            </a:r>
            <a:r>
              <a:rPr spc="-95" dirty="0">
                <a:solidFill>
                  <a:srgbClr val="000000"/>
                </a:solidFill>
              </a:rPr>
              <a:t> </a:t>
            </a:r>
            <a:r>
              <a:rPr spc="85" dirty="0">
                <a:solidFill>
                  <a:srgbClr val="000000"/>
                </a:solidFill>
              </a:rPr>
              <a:t>Norðurlöndum</a:t>
            </a:r>
          </a:p>
          <a:p>
            <a:pPr marL="1270" algn="ctr">
              <a:lnSpc>
                <a:spcPts val="5015"/>
              </a:lnSpc>
            </a:pPr>
            <a:r>
              <a:rPr spc="165" dirty="0">
                <a:solidFill>
                  <a:srgbClr val="000000"/>
                </a:solidFill>
              </a:rPr>
              <a:t>„</a:t>
            </a:r>
            <a:r>
              <a:rPr spc="165" dirty="0" err="1">
                <a:solidFill>
                  <a:srgbClr val="000000"/>
                </a:solidFill>
              </a:rPr>
              <a:t>Småsågarna</a:t>
            </a:r>
            <a:r>
              <a:rPr spc="165" dirty="0">
                <a:solidFill>
                  <a:srgbClr val="000000"/>
                </a:solidFill>
              </a:rPr>
              <a:t>“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38982" y="1690687"/>
            <a:ext cx="6114034" cy="461048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26.3.2025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15178" y="6433368"/>
            <a:ext cx="963930" cy="21145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spc="-10" dirty="0">
                <a:solidFill>
                  <a:srgbClr val="767676"/>
                </a:solidFill>
                <a:latin typeface="Calibri"/>
                <a:cs typeface="Calibri"/>
                <a:hlinkClick r:id="rId4"/>
              </a:rPr>
              <a:t>www.timbur.is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07159"/>
            <a:ext cx="10069195" cy="378841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65" dirty="0">
                <a:latin typeface="Calibri"/>
                <a:cs typeface="Calibri"/>
              </a:rPr>
              <a:t>Er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Evrópuregluverkið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95" dirty="0">
                <a:latin typeface="Calibri"/>
                <a:cs typeface="Calibri"/>
              </a:rPr>
              <a:t>að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gera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85" dirty="0">
                <a:latin typeface="Calibri"/>
                <a:cs typeface="Calibri"/>
              </a:rPr>
              <a:t>þeim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lífið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leitt?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70" dirty="0">
                <a:latin typeface="Calibri"/>
                <a:cs typeface="Calibri"/>
              </a:rPr>
              <a:t>Eru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þeir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95" dirty="0">
                <a:latin typeface="Calibri"/>
                <a:cs typeface="Calibri"/>
              </a:rPr>
              <a:t>að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130" dirty="0">
                <a:latin typeface="Calibri"/>
                <a:cs typeface="Calibri"/>
              </a:rPr>
              <a:t>saga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burðarvirki?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65" dirty="0">
                <a:latin typeface="Calibri"/>
                <a:cs typeface="Calibri"/>
              </a:rPr>
              <a:t>Er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235" dirty="0">
                <a:latin typeface="Calibri"/>
                <a:cs typeface="Calibri"/>
              </a:rPr>
              <a:t>CE-</a:t>
            </a:r>
            <a:r>
              <a:rPr sz="2800" spc="45" dirty="0">
                <a:latin typeface="Calibri"/>
                <a:cs typeface="Calibri"/>
              </a:rPr>
              <a:t>merking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dýr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fyrir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160" dirty="0">
                <a:latin typeface="Calibri"/>
                <a:cs typeface="Calibri"/>
              </a:rPr>
              <a:t>þessa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gerð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60" dirty="0">
                <a:latin typeface="Calibri"/>
                <a:cs typeface="Calibri"/>
              </a:rPr>
              <a:t>af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60" dirty="0">
                <a:latin typeface="Calibri"/>
                <a:cs typeface="Calibri"/>
              </a:rPr>
              <a:t>sögunarmyllum?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Hverjar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eru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kröfur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til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merkingar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145" dirty="0">
                <a:latin typeface="Calibri"/>
                <a:cs typeface="Calibri"/>
              </a:rPr>
              <a:t>á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95" dirty="0">
                <a:latin typeface="Calibri"/>
                <a:cs typeface="Calibri"/>
              </a:rPr>
              <a:t>söguðu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timbri</a:t>
            </a:r>
            <a:r>
              <a:rPr sz="2800" spc="65" dirty="0">
                <a:latin typeface="Calibri"/>
                <a:cs typeface="Calibri"/>
              </a:rPr>
              <a:t> hjá </a:t>
            </a:r>
            <a:r>
              <a:rPr sz="2800" spc="60" dirty="0">
                <a:latin typeface="Calibri"/>
                <a:cs typeface="Calibri"/>
              </a:rPr>
              <a:t>þeim?</a:t>
            </a:r>
            <a:endParaRPr sz="2800">
              <a:latin typeface="Calibri"/>
              <a:cs typeface="Calibri"/>
            </a:endParaRPr>
          </a:p>
          <a:p>
            <a:pPr marL="240029" marR="5080" indent="-227329">
              <a:lnSpc>
                <a:spcPct val="90400"/>
              </a:lnSpc>
              <a:spcBef>
                <a:spcPts val="955"/>
              </a:spcBef>
              <a:buFont typeface="Arial"/>
              <a:buChar char="•"/>
              <a:tabLst>
                <a:tab pos="241300" algn="l"/>
              </a:tabLst>
            </a:pPr>
            <a:r>
              <a:rPr sz="3200" b="1" spc="120" dirty="0">
                <a:latin typeface="Calibri"/>
                <a:cs typeface="Calibri"/>
              </a:rPr>
              <a:t>Þeir</a:t>
            </a:r>
            <a:r>
              <a:rPr sz="3200" b="1" spc="-110" dirty="0">
                <a:latin typeface="Calibri"/>
                <a:cs typeface="Calibri"/>
              </a:rPr>
              <a:t> </a:t>
            </a:r>
            <a:r>
              <a:rPr sz="3200" b="1" spc="100" dirty="0">
                <a:latin typeface="Calibri"/>
                <a:cs typeface="Calibri"/>
              </a:rPr>
              <a:t>nýta</a:t>
            </a:r>
            <a:r>
              <a:rPr sz="3200" b="1" spc="-130" dirty="0">
                <a:latin typeface="Calibri"/>
                <a:cs typeface="Calibri"/>
              </a:rPr>
              <a:t> </a:t>
            </a:r>
            <a:r>
              <a:rPr sz="3200" b="1" spc="180" dirty="0">
                <a:latin typeface="Calibri"/>
                <a:cs typeface="Calibri"/>
              </a:rPr>
              <a:t>sér</a:t>
            </a:r>
            <a:r>
              <a:rPr sz="3200" b="1" spc="-100" dirty="0">
                <a:latin typeface="Calibri"/>
                <a:cs typeface="Calibri"/>
              </a:rPr>
              <a:t> </a:t>
            </a:r>
            <a:r>
              <a:rPr sz="3200" b="1" spc="85" dirty="0">
                <a:latin typeface="Calibri"/>
                <a:cs typeface="Calibri"/>
              </a:rPr>
              <a:t>5.</a:t>
            </a:r>
            <a:r>
              <a:rPr sz="3200" b="1" spc="-1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gr.</a:t>
            </a:r>
            <a:r>
              <a:rPr sz="3200" b="1" spc="-1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Reglugerðar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Evrópuþingsins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og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ráðsins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(ESB) 	</a:t>
            </a:r>
            <a:r>
              <a:rPr sz="2800" b="1" spc="-60" dirty="0">
                <a:latin typeface="Calibri"/>
                <a:cs typeface="Calibri"/>
              </a:rPr>
              <a:t>nr.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305/2011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frá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9.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mars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2011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2013/EES/37/21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um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samræmd 	</a:t>
            </a:r>
            <a:r>
              <a:rPr sz="2800" b="1" dirty="0">
                <a:latin typeface="Calibri"/>
                <a:cs typeface="Calibri"/>
              </a:rPr>
              <a:t>skilyrði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fyrir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markaðssetningu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byggingarvara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og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niðurfellingu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á 	</a:t>
            </a:r>
            <a:r>
              <a:rPr sz="2800" b="1" dirty="0">
                <a:latin typeface="Calibri"/>
                <a:cs typeface="Calibri"/>
              </a:rPr>
              <a:t>tilskipun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ráðsins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89/106/EBE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26.3.2025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15178" y="6433368"/>
            <a:ext cx="963930" cy="21145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spc="-10" dirty="0">
                <a:solidFill>
                  <a:srgbClr val="767676"/>
                </a:solidFill>
                <a:latin typeface="Calibri"/>
                <a:cs typeface="Calibri"/>
                <a:hlinkClick r:id="rId2"/>
              </a:rPr>
              <a:t>www.timbur.is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015"/>
              </a:lnSpc>
              <a:spcBef>
                <a:spcPts val="100"/>
              </a:spcBef>
            </a:pPr>
            <a:r>
              <a:rPr spc="120" dirty="0">
                <a:solidFill>
                  <a:srgbClr val="000000"/>
                </a:solidFill>
              </a:rPr>
              <a:t>Litlu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100" dirty="0">
                <a:solidFill>
                  <a:srgbClr val="000000"/>
                </a:solidFill>
              </a:rPr>
              <a:t>sagirnar</a:t>
            </a:r>
            <a:r>
              <a:rPr spc="-80" dirty="0">
                <a:solidFill>
                  <a:srgbClr val="000000"/>
                </a:solidFill>
              </a:rPr>
              <a:t> </a:t>
            </a:r>
            <a:r>
              <a:rPr spc="210" dirty="0">
                <a:solidFill>
                  <a:srgbClr val="000000"/>
                </a:solidFill>
              </a:rPr>
              <a:t>á</a:t>
            </a:r>
            <a:r>
              <a:rPr spc="-95" dirty="0">
                <a:solidFill>
                  <a:srgbClr val="000000"/>
                </a:solidFill>
              </a:rPr>
              <a:t> </a:t>
            </a:r>
            <a:r>
              <a:rPr spc="85" dirty="0">
                <a:solidFill>
                  <a:srgbClr val="000000"/>
                </a:solidFill>
              </a:rPr>
              <a:t>Norðurlöndum</a:t>
            </a:r>
          </a:p>
          <a:p>
            <a:pPr marL="1270" algn="ctr">
              <a:lnSpc>
                <a:spcPts val="5015"/>
              </a:lnSpc>
            </a:pPr>
            <a:r>
              <a:rPr spc="165" dirty="0">
                <a:solidFill>
                  <a:srgbClr val="000000"/>
                </a:solidFill>
              </a:rPr>
              <a:t>„Småsågarana“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8239" y="3454780"/>
            <a:ext cx="1729739" cy="9525"/>
          </a:xfrm>
          <a:custGeom>
            <a:avLst/>
            <a:gdLst/>
            <a:ahLst/>
            <a:cxnLst/>
            <a:rect l="l" t="t" r="r" b="b"/>
            <a:pathLst>
              <a:path w="1729739" h="9525">
                <a:moveTo>
                  <a:pt x="1729739" y="0"/>
                </a:moveTo>
                <a:lnTo>
                  <a:pt x="0" y="0"/>
                </a:lnTo>
                <a:lnTo>
                  <a:pt x="0" y="9144"/>
                </a:lnTo>
                <a:lnTo>
                  <a:pt x="1729739" y="9144"/>
                </a:lnTo>
                <a:lnTo>
                  <a:pt x="17297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0029" marR="5080" indent="-227329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pc="100" dirty="0"/>
              <a:t>Ég</a:t>
            </a:r>
            <a:r>
              <a:rPr spc="-20" dirty="0"/>
              <a:t> </a:t>
            </a:r>
            <a:r>
              <a:rPr spc="60" dirty="0"/>
              <a:t>legg</a:t>
            </a:r>
            <a:r>
              <a:rPr spc="-35" dirty="0"/>
              <a:t> </a:t>
            </a:r>
            <a:r>
              <a:rPr dirty="0"/>
              <a:t>til</a:t>
            </a:r>
            <a:r>
              <a:rPr spc="-35" dirty="0"/>
              <a:t> </a:t>
            </a:r>
            <a:r>
              <a:rPr spc="95" dirty="0"/>
              <a:t>að</a:t>
            </a:r>
            <a:r>
              <a:rPr spc="-35" dirty="0"/>
              <a:t> </a:t>
            </a:r>
            <a:r>
              <a:rPr dirty="0"/>
              <a:t>við</a:t>
            </a:r>
            <a:r>
              <a:rPr spc="-40" dirty="0"/>
              <a:t> </a:t>
            </a:r>
            <a:r>
              <a:rPr spc="65" dirty="0"/>
              <a:t>stofnum</a:t>
            </a:r>
            <a:r>
              <a:rPr spc="-35" dirty="0"/>
              <a:t> </a:t>
            </a:r>
            <a:r>
              <a:rPr spc="55" dirty="0"/>
              <a:t>félag</a:t>
            </a:r>
            <a:r>
              <a:rPr spc="-30" dirty="0"/>
              <a:t> </a:t>
            </a:r>
            <a:r>
              <a:rPr spc="105" dirty="0"/>
              <a:t>um</a:t>
            </a:r>
            <a:r>
              <a:rPr spc="-35" dirty="0"/>
              <a:t> </a:t>
            </a:r>
            <a:r>
              <a:rPr spc="160" dirty="0"/>
              <a:t>þessa</a:t>
            </a:r>
            <a:r>
              <a:rPr spc="-25" dirty="0"/>
              <a:t> </a:t>
            </a:r>
            <a:r>
              <a:rPr spc="80" dirty="0"/>
              <a:t>starfsemi</a:t>
            </a:r>
            <a:r>
              <a:rPr spc="-35" dirty="0"/>
              <a:t> </a:t>
            </a:r>
            <a:r>
              <a:rPr dirty="0"/>
              <a:t>hér</a:t>
            </a:r>
            <a:r>
              <a:rPr spc="-35" dirty="0"/>
              <a:t> </a:t>
            </a:r>
            <a:r>
              <a:rPr spc="145" dirty="0"/>
              <a:t>á</a:t>
            </a:r>
            <a:r>
              <a:rPr spc="-35" dirty="0"/>
              <a:t> </a:t>
            </a:r>
            <a:r>
              <a:rPr spc="80" dirty="0"/>
              <a:t>landi</a:t>
            </a:r>
            <a:r>
              <a:rPr spc="-40" dirty="0"/>
              <a:t> </a:t>
            </a:r>
            <a:r>
              <a:rPr spc="80" dirty="0"/>
              <a:t>eins 	</a:t>
            </a:r>
            <a:r>
              <a:rPr dirty="0"/>
              <a:t>og</a:t>
            </a:r>
            <a:r>
              <a:rPr spc="25" dirty="0"/>
              <a:t> </a:t>
            </a:r>
            <a:r>
              <a:rPr dirty="0"/>
              <a:t>er</a:t>
            </a:r>
            <a:r>
              <a:rPr spc="15" dirty="0"/>
              <a:t> </a:t>
            </a:r>
            <a:r>
              <a:rPr dirty="0"/>
              <a:t>starfrækt</a:t>
            </a:r>
            <a:r>
              <a:rPr spc="5" dirty="0"/>
              <a:t> </a:t>
            </a:r>
            <a:r>
              <a:rPr spc="145" dirty="0"/>
              <a:t>á</a:t>
            </a:r>
            <a:r>
              <a:rPr spc="10" dirty="0"/>
              <a:t> </a:t>
            </a:r>
            <a:r>
              <a:rPr spc="65" dirty="0"/>
              <a:t>hinum</a:t>
            </a:r>
            <a:r>
              <a:rPr spc="-5" dirty="0"/>
              <a:t> </a:t>
            </a:r>
            <a:r>
              <a:rPr spc="55" dirty="0"/>
              <a:t>Norðurlöndunum</a:t>
            </a:r>
            <a:r>
              <a:rPr spc="20" dirty="0"/>
              <a:t> </a:t>
            </a:r>
            <a:r>
              <a:rPr dirty="0"/>
              <a:t>og</a:t>
            </a:r>
            <a:r>
              <a:rPr spc="25" dirty="0"/>
              <a:t> </a:t>
            </a:r>
            <a:r>
              <a:rPr spc="65" dirty="0"/>
              <a:t>göngum</a:t>
            </a:r>
            <a:r>
              <a:rPr spc="25" dirty="0"/>
              <a:t> </a:t>
            </a:r>
            <a:r>
              <a:rPr dirty="0"/>
              <a:t>í </a:t>
            </a:r>
            <a:r>
              <a:rPr spc="90" dirty="0"/>
              <a:t>samtök 	</a:t>
            </a:r>
            <a:r>
              <a:rPr spc="-10" dirty="0"/>
              <a:t>þeirra.</a:t>
            </a: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spc="-10" dirty="0"/>
              <a:t>Markmiðið:</a:t>
            </a:r>
          </a:p>
          <a:p>
            <a:pPr marL="240029" marR="161290" indent="-227329">
              <a:lnSpc>
                <a:spcPts val="3020"/>
              </a:lnSpc>
              <a:spcBef>
                <a:spcPts val="1060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Við</a:t>
            </a:r>
            <a:r>
              <a:rPr spc="25" dirty="0"/>
              <a:t> </a:t>
            </a:r>
            <a:r>
              <a:rPr dirty="0"/>
              <a:t>nýtum</a:t>
            </a:r>
            <a:r>
              <a:rPr spc="25" dirty="0"/>
              <a:t> </a:t>
            </a:r>
            <a:r>
              <a:rPr dirty="0"/>
              <a:t>þeirra</a:t>
            </a:r>
            <a:r>
              <a:rPr spc="30" dirty="0"/>
              <a:t> </a:t>
            </a:r>
            <a:r>
              <a:rPr spc="65" dirty="0"/>
              <a:t>þekkingu</a:t>
            </a:r>
            <a:r>
              <a:rPr spc="40" dirty="0"/>
              <a:t> </a:t>
            </a:r>
            <a:r>
              <a:rPr dirty="0"/>
              <a:t>og</a:t>
            </a:r>
            <a:r>
              <a:rPr spc="30" dirty="0"/>
              <a:t> </a:t>
            </a:r>
            <a:r>
              <a:rPr dirty="0"/>
              <a:t>reglur</a:t>
            </a:r>
            <a:r>
              <a:rPr spc="45" dirty="0"/>
              <a:t> </a:t>
            </a:r>
            <a:r>
              <a:rPr dirty="0"/>
              <a:t>við</a:t>
            </a:r>
            <a:r>
              <a:rPr spc="20" dirty="0"/>
              <a:t> </a:t>
            </a:r>
            <a:r>
              <a:rPr spc="90" dirty="0"/>
              <a:t>sögun</a:t>
            </a:r>
            <a:r>
              <a:rPr spc="60" dirty="0"/>
              <a:t> </a:t>
            </a:r>
            <a:r>
              <a:rPr dirty="0"/>
              <a:t>og</a:t>
            </a:r>
            <a:r>
              <a:rPr spc="30" dirty="0"/>
              <a:t> </a:t>
            </a:r>
            <a:r>
              <a:rPr spc="110" dirty="0"/>
              <a:t>sölu</a:t>
            </a:r>
            <a:r>
              <a:rPr spc="20" dirty="0"/>
              <a:t> </a:t>
            </a:r>
            <a:r>
              <a:rPr spc="145" dirty="0"/>
              <a:t>á</a:t>
            </a:r>
            <a:r>
              <a:rPr spc="35" dirty="0"/>
              <a:t> </a:t>
            </a:r>
            <a:r>
              <a:rPr dirty="0"/>
              <a:t>timbri</a:t>
            </a:r>
            <a:r>
              <a:rPr spc="15" dirty="0"/>
              <a:t> </a:t>
            </a:r>
            <a:r>
              <a:rPr spc="50" dirty="0"/>
              <a:t>og</a:t>
            </a:r>
            <a:r>
              <a:rPr spc="45" dirty="0"/>
              <a:t> </a:t>
            </a:r>
            <a:r>
              <a:rPr spc="-50" dirty="0"/>
              <a:t>í 	</a:t>
            </a:r>
            <a:r>
              <a:rPr spc="-10" dirty="0"/>
              <a:t>timburburðarvirki.</a:t>
            </a:r>
          </a:p>
          <a:p>
            <a:pPr marL="240029" marR="528955" indent="-227329">
              <a:lnSpc>
                <a:spcPts val="303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Við</a:t>
            </a:r>
            <a:r>
              <a:rPr spc="10" dirty="0"/>
              <a:t> </a:t>
            </a:r>
            <a:r>
              <a:rPr spc="100" dirty="0"/>
              <a:t>munum</a:t>
            </a:r>
            <a:r>
              <a:rPr spc="15" dirty="0"/>
              <a:t> </a:t>
            </a:r>
            <a:r>
              <a:rPr dirty="0"/>
              <a:t>vera</a:t>
            </a:r>
            <a:r>
              <a:rPr spc="15" dirty="0"/>
              <a:t> </a:t>
            </a:r>
            <a:r>
              <a:rPr dirty="0"/>
              <a:t>í</a:t>
            </a:r>
            <a:r>
              <a:rPr spc="5" dirty="0"/>
              <a:t> </a:t>
            </a:r>
            <a:r>
              <a:rPr spc="110" dirty="0"/>
              <a:t>sambandi</a:t>
            </a:r>
            <a:r>
              <a:rPr spc="15" dirty="0"/>
              <a:t> </a:t>
            </a:r>
            <a:r>
              <a:rPr dirty="0"/>
              <a:t>við</a:t>
            </a:r>
            <a:r>
              <a:rPr spc="15" dirty="0"/>
              <a:t> </a:t>
            </a:r>
            <a:r>
              <a:rPr dirty="0"/>
              <a:t>fyrirtækin hér</a:t>
            </a:r>
            <a:r>
              <a:rPr spc="10" dirty="0"/>
              <a:t> </a:t>
            </a:r>
            <a:r>
              <a:rPr spc="145" dirty="0"/>
              <a:t>á</a:t>
            </a:r>
            <a:r>
              <a:rPr spc="10" dirty="0"/>
              <a:t> </a:t>
            </a:r>
            <a:r>
              <a:rPr spc="80" dirty="0"/>
              <a:t>landi</a:t>
            </a:r>
            <a:r>
              <a:rPr spc="-5" dirty="0"/>
              <a:t> </a:t>
            </a:r>
            <a:r>
              <a:rPr dirty="0"/>
              <a:t>og</a:t>
            </a:r>
            <a:r>
              <a:rPr spc="25" dirty="0"/>
              <a:t> </a:t>
            </a:r>
            <a:r>
              <a:rPr spc="50" dirty="0"/>
              <a:t>athuga 	</a:t>
            </a:r>
            <a:r>
              <a:rPr spc="70" dirty="0"/>
              <a:t>áhugann.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26.3.2025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15178" y="6433368"/>
            <a:ext cx="963930" cy="21145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spc="-10" dirty="0">
                <a:solidFill>
                  <a:srgbClr val="767676"/>
                </a:solidFill>
                <a:latin typeface="Calibri"/>
                <a:cs typeface="Calibri"/>
                <a:hlinkClick r:id="rId2"/>
              </a:rPr>
              <a:t>www.timbur.is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015"/>
              </a:lnSpc>
              <a:spcBef>
                <a:spcPts val="100"/>
              </a:spcBef>
            </a:pPr>
            <a:r>
              <a:rPr spc="120" dirty="0">
                <a:solidFill>
                  <a:srgbClr val="000000"/>
                </a:solidFill>
              </a:rPr>
              <a:t>Litlu</a:t>
            </a:r>
            <a:r>
              <a:rPr spc="-80" dirty="0">
                <a:solidFill>
                  <a:srgbClr val="000000"/>
                </a:solidFill>
              </a:rPr>
              <a:t> </a:t>
            </a:r>
            <a:r>
              <a:rPr spc="100" dirty="0">
                <a:solidFill>
                  <a:srgbClr val="000000"/>
                </a:solidFill>
              </a:rPr>
              <a:t>sagirnar</a:t>
            </a:r>
            <a:r>
              <a:rPr spc="-85" dirty="0">
                <a:solidFill>
                  <a:srgbClr val="000000"/>
                </a:solidFill>
              </a:rPr>
              <a:t> </a:t>
            </a:r>
            <a:r>
              <a:rPr spc="210" dirty="0">
                <a:solidFill>
                  <a:srgbClr val="000000"/>
                </a:solidFill>
              </a:rPr>
              <a:t>á</a:t>
            </a:r>
            <a:r>
              <a:rPr spc="-90" dirty="0">
                <a:solidFill>
                  <a:srgbClr val="000000"/>
                </a:solidFill>
              </a:rPr>
              <a:t> </a:t>
            </a:r>
            <a:r>
              <a:rPr spc="135" dirty="0">
                <a:solidFill>
                  <a:srgbClr val="000000"/>
                </a:solidFill>
              </a:rPr>
              <a:t>Íslandi</a:t>
            </a:r>
          </a:p>
          <a:p>
            <a:pPr marL="635" algn="ctr">
              <a:lnSpc>
                <a:spcPts val="5015"/>
              </a:lnSpc>
            </a:pPr>
            <a:r>
              <a:rPr spc="165" dirty="0">
                <a:solidFill>
                  <a:srgbClr val="000000"/>
                </a:solidFill>
              </a:rPr>
              <a:t>„</a:t>
            </a:r>
            <a:r>
              <a:rPr spc="165" dirty="0" err="1">
                <a:solidFill>
                  <a:srgbClr val="000000"/>
                </a:solidFill>
              </a:rPr>
              <a:t>Småsågarna</a:t>
            </a:r>
            <a:r>
              <a:rPr spc="165" dirty="0">
                <a:solidFill>
                  <a:srgbClr val="000000"/>
                </a:solidFill>
              </a:rPr>
              <a:t>“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7504" y="1690751"/>
            <a:ext cx="7789671" cy="338924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65241" y="151638"/>
            <a:ext cx="14617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90" dirty="0">
                <a:latin typeface="Calibri"/>
                <a:cs typeface="Calibri"/>
              </a:rPr>
              <a:t>Öspin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4158" y="754837"/>
            <a:ext cx="1017778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0" dirty="0" err="1">
                <a:solidFill>
                  <a:srgbClr val="000000"/>
                </a:solidFill>
              </a:rPr>
              <a:t>Okkur</a:t>
            </a:r>
            <a:r>
              <a:rPr spc="-105" dirty="0">
                <a:solidFill>
                  <a:srgbClr val="000000"/>
                </a:solidFill>
              </a:rPr>
              <a:t> </a:t>
            </a:r>
            <a:r>
              <a:rPr spc="110" dirty="0" err="1">
                <a:solidFill>
                  <a:srgbClr val="000000"/>
                </a:solidFill>
              </a:rPr>
              <a:t>vantar</a:t>
            </a:r>
            <a:r>
              <a:rPr lang="is-IS" spc="110" dirty="0">
                <a:solidFill>
                  <a:srgbClr val="000000"/>
                </a:solidFill>
              </a:rPr>
              <a:t> </a:t>
            </a:r>
            <a:r>
              <a:rPr spc="110" dirty="0" err="1">
                <a:solidFill>
                  <a:srgbClr val="000000"/>
                </a:solidFill>
              </a:rPr>
              <a:t>burðarþolsstaðal</a:t>
            </a:r>
            <a:r>
              <a:rPr spc="-1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fyrir</a:t>
            </a:r>
            <a:r>
              <a:rPr spc="-90" dirty="0">
                <a:solidFill>
                  <a:srgbClr val="000000"/>
                </a:solidFill>
              </a:rPr>
              <a:t> </a:t>
            </a:r>
            <a:r>
              <a:rPr spc="155" dirty="0">
                <a:solidFill>
                  <a:srgbClr val="000000"/>
                </a:solidFill>
              </a:rPr>
              <a:t>öspina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835" y="1698447"/>
            <a:ext cx="3864229" cy="492988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387722" y="5183251"/>
            <a:ext cx="7136765" cy="1362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5" dirty="0">
                <a:latin typeface="Calibri"/>
                <a:cs typeface="Calibri"/>
              </a:rPr>
              <a:t>Samkvæmt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155" dirty="0">
                <a:latin typeface="Calibri"/>
                <a:cs typeface="Calibri"/>
              </a:rPr>
              <a:t>DS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413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og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INSTA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142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máttum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við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flokka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80" dirty="0">
                <a:latin typeface="Calibri"/>
                <a:cs typeface="Calibri"/>
              </a:rPr>
              <a:t>ösp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100" dirty="0">
                <a:latin typeface="Calibri"/>
                <a:cs typeface="Calibri"/>
              </a:rPr>
              <a:t>sem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burðarvið.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25"/>
              </a:lnSpc>
            </a:pPr>
            <a:r>
              <a:rPr sz="1800" dirty="0">
                <a:latin typeface="Calibri"/>
                <a:cs typeface="Calibri"/>
              </a:rPr>
              <a:t>2009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50" dirty="0">
                <a:latin typeface="Calibri"/>
                <a:cs typeface="Calibri"/>
              </a:rPr>
              <a:t>kom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nýr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INSTA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142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og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nú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máttum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við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ekki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flokka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80" dirty="0">
                <a:latin typeface="Calibri"/>
                <a:cs typeface="Calibri"/>
              </a:rPr>
              <a:t>ösp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100" dirty="0">
                <a:latin typeface="Calibri"/>
                <a:cs typeface="Calibri"/>
              </a:rPr>
              <a:t>sem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burðarvið.</a:t>
            </a:r>
            <a:endParaRPr sz="1800">
              <a:latin typeface="Calibri"/>
              <a:cs typeface="Calibri"/>
            </a:endParaRPr>
          </a:p>
          <a:p>
            <a:pPr marL="351790" algn="ctr">
              <a:lnSpc>
                <a:spcPts val="6345"/>
              </a:lnSpc>
            </a:pPr>
            <a:r>
              <a:rPr sz="5400" spc="185" dirty="0">
                <a:latin typeface="Calibri"/>
                <a:cs typeface="Calibri"/>
              </a:rPr>
              <a:t>Hvað</a:t>
            </a:r>
            <a:r>
              <a:rPr sz="5400" spc="-114" dirty="0">
                <a:latin typeface="Calibri"/>
                <a:cs typeface="Calibri"/>
              </a:rPr>
              <a:t> </a:t>
            </a:r>
            <a:r>
              <a:rPr sz="5400" spc="80" dirty="0">
                <a:latin typeface="Calibri"/>
                <a:cs typeface="Calibri"/>
              </a:rPr>
              <a:t>gerðist</a:t>
            </a:r>
            <a:r>
              <a:rPr sz="5400" spc="-105" dirty="0">
                <a:latin typeface="Calibri"/>
                <a:cs typeface="Calibri"/>
              </a:rPr>
              <a:t> </a:t>
            </a:r>
            <a:r>
              <a:rPr sz="5400" spc="150" dirty="0">
                <a:latin typeface="Calibri"/>
                <a:cs typeface="Calibri"/>
              </a:rPr>
              <a:t>?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26.3.2025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615178" y="6433368"/>
            <a:ext cx="963930" cy="21145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spc="-10" dirty="0">
                <a:solidFill>
                  <a:srgbClr val="767676"/>
                </a:solidFill>
                <a:latin typeface="Calibri"/>
                <a:cs typeface="Calibri"/>
                <a:hlinkClick r:id="rId4"/>
              </a:rPr>
              <a:t>www.timbur.is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ts val="5055"/>
              </a:lnSpc>
              <a:spcBef>
                <a:spcPts val="105"/>
              </a:spcBef>
            </a:pPr>
            <a:r>
              <a:rPr spc="190" dirty="0">
                <a:solidFill>
                  <a:srgbClr val="000000"/>
                </a:solidFill>
              </a:rPr>
              <a:t>Öspin</a:t>
            </a:r>
          </a:p>
          <a:p>
            <a:pPr marL="2540" algn="ctr">
              <a:lnSpc>
                <a:spcPts val="4575"/>
              </a:lnSpc>
            </a:pPr>
            <a:r>
              <a:rPr sz="4000" spc="140" dirty="0">
                <a:solidFill>
                  <a:srgbClr val="000000"/>
                </a:solidFill>
              </a:rPr>
              <a:t>Asparhúsið</a:t>
            </a:r>
            <a:r>
              <a:rPr sz="4000" spc="-85" dirty="0">
                <a:solidFill>
                  <a:srgbClr val="000000"/>
                </a:solidFill>
              </a:rPr>
              <a:t> </a:t>
            </a:r>
            <a:r>
              <a:rPr sz="4000" spc="140" dirty="0">
                <a:solidFill>
                  <a:srgbClr val="000000"/>
                </a:solidFill>
              </a:rPr>
              <a:t>að</a:t>
            </a:r>
            <a:r>
              <a:rPr sz="4000" spc="-55" dirty="0">
                <a:solidFill>
                  <a:srgbClr val="000000"/>
                </a:solidFill>
              </a:rPr>
              <a:t> </a:t>
            </a:r>
            <a:r>
              <a:rPr sz="4000" spc="90" dirty="0" err="1">
                <a:solidFill>
                  <a:srgbClr val="000000"/>
                </a:solidFill>
              </a:rPr>
              <a:t>Vallanesi</a:t>
            </a:r>
            <a:endParaRPr sz="4000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224" y="2114359"/>
            <a:ext cx="10077577" cy="377380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26.3.2025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15178" y="6433368"/>
            <a:ext cx="963930" cy="21145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spc="-10" dirty="0">
                <a:solidFill>
                  <a:srgbClr val="767676"/>
                </a:solidFill>
                <a:latin typeface="Calibri"/>
                <a:cs typeface="Calibri"/>
                <a:hlinkClick r:id="rId4"/>
              </a:rPr>
              <a:t>www.timbur.is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270"/>
            <a:ext cx="12190471" cy="68567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45785" y="175971"/>
            <a:ext cx="6388735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110" dirty="0"/>
              <a:t>Fyrsta</a:t>
            </a:r>
            <a:r>
              <a:rPr spc="-95" dirty="0"/>
              <a:t> </a:t>
            </a:r>
            <a:r>
              <a:rPr spc="185" dirty="0"/>
              <a:t>íslenska</a:t>
            </a:r>
            <a:r>
              <a:rPr spc="-110" dirty="0"/>
              <a:t> </a:t>
            </a:r>
            <a:r>
              <a:rPr spc="65" dirty="0"/>
              <a:t>mannvirkið </a:t>
            </a:r>
            <a:r>
              <a:rPr dirty="0"/>
              <a:t>úr</a:t>
            </a:r>
            <a:r>
              <a:rPr spc="-50" dirty="0"/>
              <a:t> </a:t>
            </a:r>
            <a:r>
              <a:rPr spc="170" dirty="0"/>
              <a:t>íslenskum</a:t>
            </a:r>
            <a:r>
              <a:rPr spc="-70" dirty="0"/>
              <a:t> </a:t>
            </a:r>
            <a:r>
              <a:rPr spc="45" dirty="0"/>
              <a:t>burðarviði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20" y="0"/>
            <a:ext cx="2945002" cy="44496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26.3.2025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15178" y="6433368"/>
            <a:ext cx="963930" cy="21145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spc="-10" dirty="0">
                <a:solidFill>
                  <a:srgbClr val="767676"/>
                </a:solidFill>
                <a:latin typeface="Calibri"/>
                <a:cs typeface="Calibri"/>
                <a:hlinkClick r:id="rId4"/>
              </a:rPr>
              <a:t>www.timbur.is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41208" y="3445002"/>
              <a:ext cx="4550790" cy="34129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6001"/>
              <a:ext cx="2056509" cy="42304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044441"/>
              <a:ext cx="2110104" cy="281355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4874" rIns="0" bIns="0" rtlCol="0">
            <a:spAutoFit/>
          </a:bodyPr>
          <a:lstStyle/>
          <a:p>
            <a:pPr marL="755650">
              <a:lnSpc>
                <a:spcPct val="100000"/>
              </a:lnSpc>
              <a:spcBef>
                <a:spcPts val="105"/>
              </a:spcBef>
            </a:pPr>
            <a:r>
              <a:rPr spc="60" dirty="0"/>
              <a:t>Límtréstilraunir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26.3.2025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15178" y="6433368"/>
            <a:ext cx="963930" cy="21145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spc="-10" dirty="0">
                <a:solidFill>
                  <a:srgbClr val="767676"/>
                </a:solidFill>
                <a:latin typeface="Calibri"/>
                <a:cs typeface="Calibri"/>
                <a:hlinkClick r:id="rId6"/>
              </a:rPr>
              <a:t>www.timbur.is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73" y="0"/>
            <a:ext cx="12185015" cy="6858000"/>
            <a:chOff x="7573" y="0"/>
            <a:chExt cx="1218501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85180" y="0"/>
              <a:ext cx="6806819" cy="330885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3" y="0"/>
              <a:ext cx="5397372" cy="30896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97701" y="3115307"/>
              <a:ext cx="5686679" cy="374269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73" y="2573583"/>
              <a:ext cx="6497700" cy="428441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0997" y="-115747"/>
            <a:ext cx="49225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0" dirty="0"/>
              <a:t>Göngubrú</a:t>
            </a:r>
            <a:r>
              <a:rPr spc="-130" dirty="0"/>
              <a:t> </a:t>
            </a:r>
            <a:r>
              <a:rPr dirty="0"/>
              <a:t>yfir</a:t>
            </a:r>
            <a:r>
              <a:rPr spc="-125" dirty="0"/>
              <a:t> </a:t>
            </a:r>
            <a:r>
              <a:rPr spc="125" dirty="0"/>
              <a:t>Þjórsá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26.3.2025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15178" y="6433368"/>
            <a:ext cx="963930" cy="21145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spc="-10" dirty="0">
                <a:solidFill>
                  <a:srgbClr val="767676"/>
                </a:solidFill>
                <a:latin typeface="Calibri"/>
                <a:cs typeface="Calibri"/>
                <a:hlinkClick r:id="rId6"/>
              </a:rPr>
              <a:t>www.timbur.is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"/>
            <a:ext cx="12192000" cy="6858000"/>
            <a:chOff x="0" y="-1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"/>
              <a:ext cx="12191999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6400" y="0"/>
              <a:ext cx="6705600" cy="372986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6563" y="2949651"/>
            <a:ext cx="46050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0" dirty="0"/>
              <a:t>Árböðin</a:t>
            </a:r>
            <a:r>
              <a:rPr spc="-85" dirty="0"/>
              <a:t> </a:t>
            </a:r>
            <a:r>
              <a:rPr dirty="0"/>
              <a:t>í</a:t>
            </a:r>
            <a:r>
              <a:rPr spc="-75" dirty="0"/>
              <a:t> </a:t>
            </a:r>
            <a:r>
              <a:rPr spc="135" dirty="0"/>
              <a:t>Laugarási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26.3.2025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15178" y="6433368"/>
            <a:ext cx="963930" cy="21145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spc="-10" dirty="0">
                <a:solidFill>
                  <a:srgbClr val="767676"/>
                </a:solidFill>
                <a:latin typeface="Calibri"/>
                <a:cs typeface="Calibri"/>
                <a:hlinkClick r:id="rId4"/>
              </a:rPr>
              <a:t>www.timbur.is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9102" y="1906141"/>
              <a:ext cx="6655689" cy="49518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51065" y="0"/>
              <a:ext cx="5440933" cy="48103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3912742" cy="465543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92117" y="1881885"/>
            <a:ext cx="5803265" cy="2974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265" dirty="0"/>
              <a:t>Sky</a:t>
            </a:r>
            <a:r>
              <a:rPr sz="6000" spc="-125" dirty="0"/>
              <a:t> </a:t>
            </a:r>
            <a:r>
              <a:rPr sz="6000" spc="185" dirty="0"/>
              <a:t>Lagoon</a:t>
            </a:r>
            <a:endParaRPr sz="6000"/>
          </a:p>
          <a:p>
            <a:pPr marL="12700" marR="5080">
              <a:lnSpc>
                <a:spcPct val="100000"/>
              </a:lnSpc>
              <a:spcBef>
                <a:spcPts val="170"/>
              </a:spcBef>
            </a:pPr>
            <a:r>
              <a:rPr dirty="0"/>
              <a:t>Frískandi</a:t>
            </a:r>
            <a:r>
              <a:rPr spc="-114" dirty="0"/>
              <a:t> </a:t>
            </a:r>
            <a:r>
              <a:rPr dirty="0"/>
              <a:t>kaldur</a:t>
            </a:r>
            <a:r>
              <a:rPr spc="-145" dirty="0"/>
              <a:t> </a:t>
            </a:r>
            <a:r>
              <a:rPr spc="-20" dirty="0"/>
              <a:t>úði. </a:t>
            </a:r>
            <a:r>
              <a:rPr dirty="0"/>
              <a:t>Leyfðu</a:t>
            </a:r>
            <a:r>
              <a:rPr spc="-60" dirty="0"/>
              <a:t> </a:t>
            </a:r>
            <a:r>
              <a:rPr dirty="0"/>
              <a:t>kuldanum</a:t>
            </a:r>
            <a:r>
              <a:rPr spc="-45" dirty="0"/>
              <a:t> </a:t>
            </a:r>
            <a:r>
              <a:rPr dirty="0"/>
              <a:t>að</a:t>
            </a:r>
            <a:r>
              <a:rPr spc="-45" dirty="0"/>
              <a:t> </a:t>
            </a:r>
            <a:r>
              <a:rPr spc="-10" dirty="0"/>
              <a:t>leika </a:t>
            </a:r>
            <a:r>
              <a:rPr dirty="0"/>
              <a:t>um</a:t>
            </a:r>
            <a:r>
              <a:rPr spc="-45" dirty="0"/>
              <a:t> </a:t>
            </a:r>
            <a:r>
              <a:rPr dirty="0"/>
              <a:t>líkama</a:t>
            </a:r>
            <a:r>
              <a:rPr spc="-45" dirty="0"/>
              <a:t> </a:t>
            </a:r>
            <a:r>
              <a:rPr dirty="0"/>
              <a:t>og</a:t>
            </a:r>
            <a:r>
              <a:rPr spc="-40" dirty="0"/>
              <a:t> </a:t>
            </a:r>
            <a:r>
              <a:rPr spc="-20" dirty="0"/>
              <a:t>sál.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26.3.2025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615178" y="6433368"/>
            <a:ext cx="963930" cy="21145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spc="-10" dirty="0">
                <a:solidFill>
                  <a:srgbClr val="767676"/>
                </a:solidFill>
                <a:latin typeface="Calibri"/>
                <a:cs typeface="Calibri"/>
                <a:hlinkClick r:id="rId5"/>
              </a:rPr>
              <a:t>www.timbur.is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8801" y="252730"/>
            <a:ext cx="61753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80" dirty="0">
                <a:solidFill>
                  <a:srgbClr val="000000"/>
                </a:solidFill>
              </a:rPr>
              <a:t>Tímalínan</a:t>
            </a:r>
            <a:r>
              <a:rPr sz="3200" spc="-2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fyrir</a:t>
            </a:r>
            <a:r>
              <a:rPr sz="3200" spc="2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burðarvið</a:t>
            </a:r>
            <a:r>
              <a:rPr sz="3200" spc="1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hér</a:t>
            </a:r>
            <a:r>
              <a:rPr sz="3200" spc="5" dirty="0">
                <a:solidFill>
                  <a:srgbClr val="000000"/>
                </a:solidFill>
              </a:rPr>
              <a:t> </a:t>
            </a:r>
            <a:r>
              <a:rPr sz="3200" spc="150" dirty="0">
                <a:solidFill>
                  <a:srgbClr val="000000"/>
                </a:solidFill>
              </a:rPr>
              <a:t>á</a:t>
            </a:r>
            <a:r>
              <a:rPr sz="3200" spc="10" dirty="0">
                <a:solidFill>
                  <a:srgbClr val="000000"/>
                </a:solidFill>
              </a:rPr>
              <a:t> </a:t>
            </a:r>
            <a:r>
              <a:rPr sz="3200" spc="75" dirty="0">
                <a:solidFill>
                  <a:srgbClr val="000000"/>
                </a:solidFill>
              </a:rPr>
              <a:t>landi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26.3.2025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15178" y="6433368"/>
            <a:ext cx="963930" cy="21145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spc="-10" dirty="0">
                <a:solidFill>
                  <a:srgbClr val="767676"/>
                </a:solidFill>
                <a:latin typeface="Calibri"/>
                <a:cs typeface="Calibri"/>
                <a:hlinkClick r:id="rId2"/>
              </a:rPr>
              <a:t>www.timbur.is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446633" y="1012463"/>
            <a:ext cx="11560810" cy="510730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40665" algn="l"/>
                <a:tab pos="926465" algn="l"/>
              </a:tabLst>
            </a:pPr>
            <a:r>
              <a:rPr sz="2000" spc="-20" dirty="0">
                <a:solidFill>
                  <a:srgbClr val="4EA72D"/>
                </a:solidFill>
                <a:latin typeface="Calibri"/>
                <a:cs typeface="Calibri"/>
              </a:rPr>
              <a:t>1985</a:t>
            </a:r>
            <a:r>
              <a:rPr sz="2000" dirty="0">
                <a:solidFill>
                  <a:srgbClr val="4EA72D"/>
                </a:solidFill>
                <a:latin typeface="Calibri"/>
                <a:cs typeface="Calibri"/>
              </a:rPr>
              <a:t>	</a:t>
            </a:r>
            <a:r>
              <a:rPr sz="2000" spc="10" dirty="0">
                <a:latin typeface="Calibri"/>
                <a:cs typeface="Calibri"/>
              </a:rPr>
              <a:t>Timbur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85" dirty="0">
                <a:latin typeface="Calibri"/>
                <a:cs typeface="Calibri"/>
              </a:rPr>
              <a:t>skal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vera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styrkflokkað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75" dirty="0">
                <a:latin typeface="Calibri"/>
                <a:cs typeface="Calibri"/>
              </a:rPr>
              <a:t>samkvæmt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byggingareglugerð.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40665" algn="l"/>
                <a:tab pos="926465" algn="l"/>
              </a:tabLst>
            </a:pPr>
            <a:r>
              <a:rPr sz="2000" spc="-20" dirty="0">
                <a:solidFill>
                  <a:srgbClr val="4EA72D"/>
                </a:solidFill>
                <a:latin typeface="Calibri"/>
                <a:cs typeface="Calibri"/>
              </a:rPr>
              <a:t>1987</a:t>
            </a:r>
            <a:r>
              <a:rPr sz="2000" dirty="0">
                <a:solidFill>
                  <a:srgbClr val="4EA72D"/>
                </a:solidFill>
                <a:latin typeface="Calibri"/>
                <a:cs typeface="Calibri"/>
              </a:rPr>
              <a:t>	</a:t>
            </a:r>
            <a:r>
              <a:rPr sz="2000" spc="55" dirty="0">
                <a:latin typeface="Calibri"/>
                <a:cs typeface="Calibri"/>
              </a:rPr>
              <a:t>Staðallinn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170" dirty="0">
                <a:latin typeface="Calibri"/>
                <a:cs typeface="Calibri"/>
              </a:rPr>
              <a:t>DS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413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valinn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og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70" dirty="0">
                <a:latin typeface="Calibri"/>
                <a:cs typeface="Calibri"/>
              </a:rPr>
              <a:t>kennsla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hefst.</a:t>
            </a:r>
            <a:endParaRPr sz="20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2000" spc="70" dirty="0">
                <a:latin typeface="Calibri"/>
                <a:cs typeface="Calibri"/>
              </a:rPr>
              <a:t>BYKO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og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85" dirty="0">
                <a:latin typeface="Calibri"/>
                <a:cs typeface="Calibri"/>
              </a:rPr>
              <a:t>Húsasmiðjan</a:t>
            </a:r>
            <a:r>
              <a:rPr sz="2000" dirty="0">
                <a:latin typeface="Calibri"/>
                <a:cs typeface="Calibri"/>
              </a:rPr>
              <a:t> fá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réttindi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til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70" dirty="0">
                <a:latin typeface="Calibri"/>
                <a:cs typeface="Calibri"/>
              </a:rPr>
              <a:t>að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styrkflokka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timbur.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240665" algn="l"/>
                <a:tab pos="926465" algn="l"/>
              </a:tabLst>
            </a:pPr>
            <a:r>
              <a:rPr sz="2000" spc="-20" dirty="0">
                <a:solidFill>
                  <a:srgbClr val="4EA72D"/>
                </a:solidFill>
                <a:latin typeface="Calibri"/>
                <a:cs typeface="Calibri"/>
              </a:rPr>
              <a:t>1992</a:t>
            </a:r>
            <a:r>
              <a:rPr sz="2000" dirty="0">
                <a:solidFill>
                  <a:srgbClr val="4EA72D"/>
                </a:solidFill>
                <a:latin typeface="Calibri"/>
                <a:cs typeface="Calibri"/>
              </a:rPr>
              <a:t>	</a:t>
            </a:r>
            <a:r>
              <a:rPr sz="2000" spc="60" dirty="0">
                <a:latin typeface="Calibri"/>
                <a:cs typeface="Calibri"/>
              </a:rPr>
              <a:t>Íslenskir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timbursalar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65" dirty="0">
                <a:latin typeface="Calibri"/>
                <a:cs typeface="Calibri"/>
              </a:rPr>
              <a:t>kaupa </a:t>
            </a:r>
            <a:r>
              <a:rPr sz="2000" spc="10" dirty="0">
                <a:latin typeface="Calibri"/>
                <a:cs typeface="Calibri"/>
              </a:rPr>
              <a:t>timburvinnslur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í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60" dirty="0">
                <a:latin typeface="Calibri"/>
                <a:cs typeface="Calibri"/>
              </a:rPr>
              <a:t>Eistlandi </a:t>
            </a:r>
            <a:r>
              <a:rPr sz="2000" spc="10" dirty="0">
                <a:latin typeface="Calibri"/>
                <a:cs typeface="Calibri"/>
              </a:rPr>
              <a:t>og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Lettlandi.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665" algn="l"/>
                <a:tab pos="926465" algn="l"/>
              </a:tabLst>
            </a:pPr>
            <a:r>
              <a:rPr sz="2000" spc="-20" dirty="0">
                <a:solidFill>
                  <a:srgbClr val="4EA72D"/>
                </a:solidFill>
                <a:latin typeface="Calibri"/>
                <a:cs typeface="Calibri"/>
              </a:rPr>
              <a:t>1992</a:t>
            </a:r>
            <a:r>
              <a:rPr sz="2000" dirty="0">
                <a:solidFill>
                  <a:srgbClr val="4EA72D"/>
                </a:solidFill>
                <a:latin typeface="Calibri"/>
                <a:cs typeface="Calibri"/>
              </a:rPr>
              <a:t>	</a:t>
            </a:r>
            <a:r>
              <a:rPr sz="2000" spc="50" dirty="0">
                <a:latin typeface="Calibri"/>
                <a:cs typeface="Calibri"/>
              </a:rPr>
              <a:t>Ráðgjafi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frá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65" dirty="0">
                <a:latin typeface="Calibri"/>
                <a:cs typeface="Calibri"/>
              </a:rPr>
              <a:t>Íslandi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voru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fenginn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til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70" dirty="0">
                <a:latin typeface="Calibri"/>
                <a:cs typeface="Calibri"/>
              </a:rPr>
              <a:t>að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byggja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65" dirty="0">
                <a:latin typeface="Calibri"/>
                <a:cs typeface="Calibri"/>
              </a:rPr>
              <a:t>upp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þekkingu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95" dirty="0">
                <a:latin typeface="Calibri"/>
                <a:cs typeface="Calibri"/>
              </a:rPr>
              <a:t>á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45" dirty="0">
                <a:latin typeface="Calibri"/>
                <a:cs typeface="Calibri"/>
              </a:rPr>
              <a:t>timburvinnslu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og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flokkun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í</a:t>
            </a:r>
            <a:endParaRPr sz="20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2000" spc="65" dirty="0">
                <a:latin typeface="Calibri"/>
                <a:cs typeface="Calibri"/>
              </a:rPr>
              <a:t>Eistlandi,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Lettlandi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og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45" dirty="0">
                <a:latin typeface="Calibri"/>
                <a:cs typeface="Calibri"/>
              </a:rPr>
              <a:t>Litáen.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665" algn="l"/>
                <a:tab pos="926465" algn="l"/>
              </a:tabLst>
            </a:pPr>
            <a:r>
              <a:rPr sz="2000" spc="-20" dirty="0">
                <a:solidFill>
                  <a:srgbClr val="4EA72D"/>
                </a:solidFill>
                <a:latin typeface="Calibri"/>
                <a:cs typeface="Calibri"/>
              </a:rPr>
              <a:t>1993</a:t>
            </a:r>
            <a:r>
              <a:rPr sz="2000" dirty="0">
                <a:solidFill>
                  <a:srgbClr val="4EA72D"/>
                </a:solidFill>
                <a:latin typeface="Calibri"/>
                <a:cs typeface="Calibri"/>
              </a:rPr>
              <a:t>	</a:t>
            </a:r>
            <a:r>
              <a:rPr sz="2000" spc="60" dirty="0">
                <a:solidFill>
                  <a:srgbClr val="0D2841"/>
                </a:solidFill>
                <a:latin typeface="Calibri"/>
                <a:cs typeface="Calibri"/>
              </a:rPr>
              <a:t>Eistlandi,</a:t>
            </a:r>
            <a:r>
              <a:rPr sz="2000" dirty="0">
                <a:solidFill>
                  <a:srgbClr val="0D2841"/>
                </a:solidFill>
                <a:latin typeface="Calibri"/>
                <a:cs typeface="Calibri"/>
              </a:rPr>
              <a:t> </a:t>
            </a:r>
            <a:r>
              <a:rPr sz="2000" spc="50" dirty="0">
                <a:latin typeface="Calibri"/>
                <a:cs typeface="Calibri"/>
              </a:rPr>
              <a:t>Lettland,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50" dirty="0">
                <a:latin typeface="Calibri"/>
                <a:cs typeface="Calibri"/>
              </a:rPr>
              <a:t>Litáen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fá réttindi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til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70" dirty="0">
                <a:latin typeface="Calibri"/>
                <a:cs typeface="Calibri"/>
              </a:rPr>
              <a:t>að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flokka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timbur.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40665" algn="l"/>
                <a:tab pos="926465" algn="l"/>
              </a:tabLst>
            </a:pPr>
            <a:r>
              <a:rPr sz="2000" spc="-20" dirty="0">
                <a:solidFill>
                  <a:srgbClr val="4EA72D"/>
                </a:solidFill>
                <a:latin typeface="Calibri"/>
                <a:cs typeface="Calibri"/>
              </a:rPr>
              <a:t>1997</a:t>
            </a:r>
            <a:r>
              <a:rPr sz="2000" dirty="0">
                <a:solidFill>
                  <a:srgbClr val="4EA72D"/>
                </a:solidFill>
                <a:latin typeface="Calibri"/>
                <a:cs typeface="Calibri"/>
              </a:rPr>
              <a:t>	</a:t>
            </a:r>
            <a:r>
              <a:rPr sz="2000" dirty="0">
                <a:latin typeface="Calibri"/>
                <a:cs typeface="Calibri"/>
              </a:rPr>
              <a:t>Nýr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50" dirty="0">
                <a:latin typeface="Calibri"/>
                <a:cs typeface="Calibri"/>
              </a:rPr>
              <a:t>samnorrænn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60" dirty="0">
                <a:latin typeface="Calibri"/>
                <a:cs typeface="Calibri"/>
              </a:rPr>
              <a:t>staðall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tekur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gildi,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55" dirty="0">
                <a:latin typeface="Calibri"/>
                <a:cs typeface="Calibri"/>
              </a:rPr>
              <a:t>ÍST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INSTA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142:1997.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665" algn="l"/>
                <a:tab pos="926465" algn="l"/>
              </a:tabLst>
            </a:pPr>
            <a:r>
              <a:rPr sz="2000" spc="-20" dirty="0">
                <a:solidFill>
                  <a:srgbClr val="4EA72D"/>
                </a:solidFill>
                <a:latin typeface="Calibri"/>
                <a:cs typeface="Calibri"/>
              </a:rPr>
              <a:t>2005</a:t>
            </a:r>
            <a:r>
              <a:rPr sz="2000" dirty="0">
                <a:solidFill>
                  <a:srgbClr val="4EA72D"/>
                </a:solidFill>
                <a:latin typeface="Calibri"/>
                <a:cs typeface="Calibri"/>
              </a:rPr>
              <a:t>	</a:t>
            </a:r>
            <a:r>
              <a:rPr sz="2000" spc="50" dirty="0">
                <a:latin typeface="Calibri"/>
                <a:cs typeface="Calibri"/>
              </a:rPr>
              <a:t>Evrópustaðallinn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55" dirty="0">
                <a:latin typeface="Calibri"/>
                <a:cs typeface="Calibri"/>
              </a:rPr>
              <a:t>ÍST </a:t>
            </a:r>
            <a:r>
              <a:rPr sz="2000" spc="120" dirty="0">
                <a:latin typeface="Calibri"/>
                <a:cs typeface="Calibri"/>
              </a:rPr>
              <a:t>EN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14081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tekur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gildi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og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jafnframt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220" dirty="0">
                <a:latin typeface="Calibri"/>
                <a:cs typeface="Calibri"/>
              </a:rPr>
              <a:t>CE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merking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95" dirty="0">
                <a:latin typeface="Calibri"/>
                <a:cs typeface="Calibri"/>
              </a:rPr>
              <a:t>á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burðarviði.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665" algn="l"/>
                <a:tab pos="926465" algn="l"/>
              </a:tabLst>
            </a:pPr>
            <a:r>
              <a:rPr sz="2000" spc="-20" dirty="0">
                <a:solidFill>
                  <a:srgbClr val="4EA72D"/>
                </a:solidFill>
                <a:latin typeface="Calibri"/>
                <a:cs typeface="Calibri"/>
              </a:rPr>
              <a:t>2009</a:t>
            </a:r>
            <a:r>
              <a:rPr sz="2000" dirty="0">
                <a:solidFill>
                  <a:srgbClr val="4EA72D"/>
                </a:solidFill>
                <a:latin typeface="Calibri"/>
                <a:cs typeface="Calibri"/>
              </a:rPr>
              <a:t>	</a:t>
            </a:r>
            <a:r>
              <a:rPr sz="2000" spc="55" dirty="0">
                <a:latin typeface="Calibri"/>
                <a:cs typeface="Calibri"/>
              </a:rPr>
              <a:t>Staðallinn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55" dirty="0">
                <a:latin typeface="Calibri"/>
                <a:cs typeface="Calibri"/>
              </a:rPr>
              <a:t>ÍST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INSTA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142:2009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uppfærður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til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55" dirty="0">
                <a:latin typeface="Calibri"/>
                <a:cs typeface="Calibri"/>
              </a:rPr>
              <a:t>samræmingar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við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55" dirty="0">
                <a:latin typeface="Calibri"/>
                <a:cs typeface="Calibri"/>
              </a:rPr>
              <a:t>ÍST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120" dirty="0">
                <a:latin typeface="Calibri"/>
                <a:cs typeface="Calibri"/>
              </a:rPr>
              <a:t>EN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45" dirty="0">
                <a:latin typeface="Calibri"/>
                <a:cs typeface="Calibri"/>
              </a:rPr>
              <a:t>14081.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240665" algn="l"/>
                <a:tab pos="926465" algn="l"/>
              </a:tabLst>
            </a:pPr>
            <a:r>
              <a:rPr sz="2000" spc="-20" dirty="0">
                <a:solidFill>
                  <a:srgbClr val="4EA72D"/>
                </a:solidFill>
                <a:latin typeface="Calibri"/>
                <a:cs typeface="Calibri"/>
              </a:rPr>
              <a:t>2012</a:t>
            </a:r>
            <a:r>
              <a:rPr sz="2000" dirty="0">
                <a:solidFill>
                  <a:srgbClr val="4EA72D"/>
                </a:solidFill>
                <a:latin typeface="Calibri"/>
                <a:cs typeface="Calibri"/>
              </a:rPr>
              <a:t>	</a:t>
            </a:r>
            <a:r>
              <a:rPr sz="2000" spc="70" dirty="0">
                <a:latin typeface="Calibri"/>
                <a:cs typeface="Calibri"/>
              </a:rPr>
              <a:t>BYKO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og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85" dirty="0">
                <a:latin typeface="Calibri"/>
                <a:cs typeface="Calibri"/>
              </a:rPr>
              <a:t>Húsasmiðjan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fá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réttindi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til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70" dirty="0">
                <a:latin typeface="Calibri"/>
                <a:cs typeface="Calibri"/>
              </a:rPr>
              <a:t>að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175" dirty="0">
                <a:latin typeface="Calibri"/>
                <a:cs typeface="Calibri"/>
              </a:rPr>
              <a:t>CE-</a:t>
            </a:r>
            <a:r>
              <a:rPr sz="2000" dirty="0">
                <a:latin typeface="Calibri"/>
                <a:cs typeface="Calibri"/>
              </a:rPr>
              <a:t>merkja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burðarvið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105" dirty="0">
                <a:latin typeface="Calibri"/>
                <a:cs typeface="Calibri"/>
              </a:rPr>
              <a:t>sem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vottað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af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NMÍ.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665" algn="l"/>
                <a:tab pos="926465" algn="l"/>
              </a:tabLst>
            </a:pPr>
            <a:r>
              <a:rPr sz="2000" spc="-20" dirty="0">
                <a:solidFill>
                  <a:srgbClr val="4EA72D"/>
                </a:solidFill>
                <a:latin typeface="Calibri"/>
                <a:cs typeface="Calibri"/>
              </a:rPr>
              <a:t>2018</a:t>
            </a:r>
            <a:r>
              <a:rPr sz="2000" dirty="0">
                <a:solidFill>
                  <a:srgbClr val="4EA72D"/>
                </a:solidFill>
                <a:latin typeface="Calibri"/>
                <a:cs typeface="Calibri"/>
              </a:rPr>
              <a:t>	</a:t>
            </a:r>
            <a:r>
              <a:rPr sz="2000" dirty="0">
                <a:latin typeface="Calibri"/>
                <a:cs typeface="Calibri"/>
              </a:rPr>
              <a:t>NMÍ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65" dirty="0">
                <a:latin typeface="Calibri"/>
                <a:cs typeface="Calibri"/>
              </a:rPr>
              <a:t>missir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réttindi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til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faggildingar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fyrir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180" dirty="0">
                <a:latin typeface="Calibri"/>
                <a:cs typeface="Calibri"/>
              </a:rPr>
              <a:t>CE-</a:t>
            </a:r>
            <a:r>
              <a:rPr sz="2000" spc="-10" dirty="0">
                <a:latin typeface="Calibri"/>
                <a:cs typeface="Calibri"/>
              </a:rPr>
              <a:t>merkingu.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665" algn="l"/>
                <a:tab pos="926465" algn="l"/>
              </a:tabLst>
            </a:pPr>
            <a:r>
              <a:rPr sz="2000" spc="-20" dirty="0">
                <a:solidFill>
                  <a:srgbClr val="4EA72D"/>
                </a:solidFill>
                <a:latin typeface="Calibri"/>
                <a:cs typeface="Calibri"/>
              </a:rPr>
              <a:t>2025</a:t>
            </a:r>
            <a:r>
              <a:rPr sz="2000" dirty="0">
                <a:solidFill>
                  <a:srgbClr val="4EA72D"/>
                </a:solidFill>
                <a:latin typeface="Calibri"/>
                <a:cs typeface="Calibri"/>
              </a:rPr>
              <a:t>	</a:t>
            </a:r>
            <a:r>
              <a:rPr sz="2000" dirty="0">
                <a:latin typeface="Calibri"/>
                <a:cs typeface="Calibri"/>
              </a:rPr>
              <a:t>Á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ráðstefnu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skógræktar,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95" dirty="0">
                <a:latin typeface="Calibri"/>
                <a:cs typeface="Calibri"/>
              </a:rPr>
              <a:t>á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75" dirty="0">
                <a:latin typeface="Calibri"/>
                <a:cs typeface="Calibri"/>
              </a:rPr>
              <a:t>Hallormsstað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55" dirty="0">
                <a:latin typeface="Calibri"/>
                <a:cs typeface="Calibri"/>
              </a:rPr>
              <a:t>26.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65" dirty="0">
                <a:latin typeface="Calibri"/>
                <a:cs typeface="Calibri"/>
              </a:rPr>
              <a:t>-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55" dirty="0">
                <a:latin typeface="Calibri"/>
                <a:cs typeface="Calibri"/>
              </a:rPr>
              <a:t>27.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75" dirty="0">
                <a:latin typeface="Calibri"/>
                <a:cs typeface="Calibri"/>
              </a:rPr>
              <a:t>mars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var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kynnt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60" dirty="0">
                <a:latin typeface="Calibri"/>
                <a:cs typeface="Calibri"/>
              </a:rPr>
              <a:t>áætlun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75" dirty="0">
                <a:latin typeface="Calibri"/>
                <a:cs typeface="Calibri"/>
              </a:rPr>
              <a:t>um</a:t>
            </a:r>
            <a:r>
              <a:rPr sz="2000" spc="490" dirty="0">
                <a:latin typeface="Calibri"/>
                <a:cs typeface="Calibri"/>
              </a:rPr>
              <a:t> </a:t>
            </a:r>
            <a:r>
              <a:rPr sz="2000" spc="170" dirty="0">
                <a:latin typeface="Calibri"/>
                <a:cs typeface="Calibri"/>
              </a:rPr>
              <a:t>CE-</a:t>
            </a:r>
            <a:r>
              <a:rPr sz="2000" dirty="0">
                <a:latin typeface="Calibri"/>
                <a:cs typeface="Calibri"/>
              </a:rPr>
              <a:t>merkingu </a:t>
            </a:r>
            <a:r>
              <a:rPr sz="2000" spc="95" dirty="0">
                <a:latin typeface="Calibri"/>
                <a:cs typeface="Calibri"/>
              </a:rPr>
              <a:t>á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timbri.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0635" y="206502"/>
            <a:ext cx="7226300" cy="2470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0110"/>
              </a:lnSpc>
              <a:spcBef>
                <a:spcPts val="95"/>
              </a:spcBef>
            </a:pPr>
            <a:r>
              <a:rPr sz="8800" spc="310" dirty="0">
                <a:solidFill>
                  <a:srgbClr val="186B23"/>
                </a:solidFill>
              </a:rPr>
              <a:t>Íslenskt</a:t>
            </a:r>
            <a:r>
              <a:rPr sz="8800" spc="-204" dirty="0">
                <a:solidFill>
                  <a:srgbClr val="186B23"/>
                </a:solidFill>
              </a:rPr>
              <a:t> </a:t>
            </a:r>
            <a:r>
              <a:rPr sz="8800" spc="105" dirty="0">
                <a:solidFill>
                  <a:srgbClr val="186B23"/>
                </a:solidFill>
              </a:rPr>
              <a:t>timbur</a:t>
            </a:r>
            <a:endParaRPr sz="8800"/>
          </a:p>
          <a:p>
            <a:pPr algn="ctr">
              <a:lnSpc>
                <a:spcPts val="9150"/>
              </a:lnSpc>
            </a:pPr>
            <a:r>
              <a:rPr sz="8000" spc="195" dirty="0">
                <a:solidFill>
                  <a:srgbClr val="E97031"/>
                </a:solidFill>
              </a:rPr>
              <a:t>já</a:t>
            </a:r>
            <a:r>
              <a:rPr sz="8000" spc="-185" dirty="0">
                <a:solidFill>
                  <a:srgbClr val="E97031"/>
                </a:solidFill>
              </a:rPr>
              <a:t> </a:t>
            </a:r>
            <a:r>
              <a:rPr sz="8000" spc="165" dirty="0">
                <a:solidFill>
                  <a:srgbClr val="E97031"/>
                </a:solidFill>
              </a:rPr>
              <a:t>takk</a:t>
            </a:r>
            <a:endParaRPr sz="80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26.3.2025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15178" y="6433368"/>
            <a:ext cx="963930" cy="21145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spc="-10" dirty="0">
                <a:solidFill>
                  <a:srgbClr val="767676"/>
                </a:solidFill>
                <a:latin typeface="Calibri"/>
                <a:cs typeface="Calibri"/>
                <a:hlinkClick r:id="rId2"/>
              </a:rPr>
              <a:t>www.timbur.is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4919853" y="3794505"/>
            <a:ext cx="2470150" cy="12503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596265">
              <a:lnSpc>
                <a:spcPts val="1190"/>
              </a:lnSpc>
              <a:spcBef>
                <a:spcPts val="250"/>
              </a:spcBef>
            </a:pPr>
            <a:r>
              <a:rPr sz="1100" dirty="0">
                <a:latin typeface="Arial"/>
                <a:cs typeface="Arial"/>
              </a:rPr>
              <a:t>Eiríkur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Þorsteinsson Trétækniráðgjöf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slf.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-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Wood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Technology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100"/>
              </a:lnSpc>
            </a:pPr>
            <a:r>
              <a:rPr sz="1100" dirty="0">
                <a:latin typeface="Arial"/>
                <a:cs typeface="Arial"/>
              </a:rPr>
              <a:t>Laugarásvegi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47,</a:t>
            </a:r>
            <a:endParaRPr sz="1100">
              <a:latin typeface="Arial"/>
              <a:cs typeface="Arial"/>
            </a:endParaRPr>
          </a:p>
          <a:p>
            <a:pPr marL="776605" marR="770890" algn="ctr">
              <a:lnSpc>
                <a:spcPts val="1190"/>
              </a:lnSpc>
              <a:spcBef>
                <a:spcPts val="85"/>
              </a:spcBef>
            </a:pPr>
            <a:r>
              <a:rPr sz="1100" dirty="0">
                <a:latin typeface="Arial"/>
                <a:cs typeface="Arial"/>
              </a:rPr>
              <a:t>104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Reykjavík, Iceland </a:t>
            </a:r>
            <a:r>
              <a:rPr sz="1100" spc="-10" dirty="0">
                <a:latin typeface="Arial"/>
                <a:cs typeface="Arial"/>
                <a:hlinkClick r:id="rId2"/>
              </a:rPr>
              <a:t>www.timbur.is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  <a:hlinkClick r:id="rId3"/>
              </a:rPr>
              <a:t>eiki@timbur.is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165"/>
              </a:lnSpc>
            </a:pPr>
            <a:r>
              <a:rPr sz="1100" dirty="0">
                <a:latin typeface="Arial"/>
                <a:cs typeface="Arial"/>
              </a:rPr>
              <a:t>GSM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+354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892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1248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4626" y="240030"/>
            <a:ext cx="52247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>
                <a:solidFill>
                  <a:srgbClr val="000000"/>
                </a:solidFill>
              </a:rPr>
              <a:t>Hindranir</a:t>
            </a:r>
            <a:r>
              <a:rPr spc="-130" dirty="0">
                <a:solidFill>
                  <a:srgbClr val="000000"/>
                </a:solidFill>
              </a:rPr>
              <a:t> fyrir</a:t>
            </a:r>
            <a:r>
              <a:rPr spc="-140" dirty="0">
                <a:solidFill>
                  <a:srgbClr val="000000"/>
                </a:solidFill>
              </a:rPr>
              <a:t> </a:t>
            </a:r>
            <a:r>
              <a:rPr spc="-65" dirty="0">
                <a:solidFill>
                  <a:srgbClr val="000000"/>
                </a:solidFill>
              </a:rPr>
              <a:t>verkefnið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26.3.2025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15178" y="6433368"/>
            <a:ext cx="963930" cy="21145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spc="-10" dirty="0">
                <a:solidFill>
                  <a:srgbClr val="767676"/>
                </a:solidFill>
                <a:latin typeface="Calibri"/>
                <a:cs typeface="Calibri"/>
                <a:hlinkClick r:id="rId2"/>
              </a:rPr>
              <a:t>www.timbur.is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854455" y="1383918"/>
            <a:ext cx="10357485" cy="458406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0029" marR="329565" indent="-227329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  <a:tab pos="2293620" algn="l"/>
              </a:tabLst>
            </a:pPr>
            <a:r>
              <a:rPr sz="2800" spc="114" dirty="0">
                <a:latin typeface="Calibri"/>
                <a:cs typeface="Calibri"/>
              </a:rPr>
              <a:t>Nú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55" dirty="0">
                <a:latin typeface="Calibri"/>
                <a:cs typeface="Calibri"/>
              </a:rPr>
              <a:t>erum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við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55" dirty="0">
                <a:latin typeface="Calibri"/>
                <a:cs typeface="Calibri"/>
              </a:rPr>
              <a:t>búin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95" dirty="0">
                <a:latin typeface="Calibri"/>
                <a:cs typeface="Calibri"/>
              </a:rPr>
              <a:t>að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95" dirty="0">
                <a:latin typeface="Calibri"/>
                <a:cs typeface="Calibri"/>
              </a:rPr>
              <a:t>ná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70" dirty="0">
                <a:latin typeface="Calibri"/>
                <a:cs typeface="Calibri"/>
              </a:rPr>
              <a:t>góðum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árangri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í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50" dirty="0">
                <a:latin typeface="Calibri"/>
                <a:cs typeface="Calibri"/>
              </a:rPr>
              <a:t>skógrækt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og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50" dirty="0">
                <a:latin typeface="Calibri"/>
                <a:cs typeface="Calibri"/>
              </a:rPr>
              <a:t>viðarvinnslu 	</a:t>
            </a:r>
            <a:r>
              <a:rPr sz="2800" spc="55" dirty="0">
                <a:latin typeface="Calibri"/>
                <a:cs typeface="Calibri"/>
              </a:rPr>
              <a:t>þekking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okkar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gerði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okkur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kleift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95" dirty="0">
                <a:latin typeface="Calibri"/>
                <a:cs typeface="Calibri"/>
              </a:rPr>
              <a:t>að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60" dirty="0">
                <a:latin typeface="Calibri"/>
                <a:cs typeface="Calibri"/>
              </a:rPr>
              <a:t>kenna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50" dirty="0">
                <a:latin typeface="Calibri"/>
                <a:cs typeface="Calibri"/>
              </a:rPr>
              <a:t>styrkflokkun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frá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40" dirty="0">
                <a:latin typeface="Calibri"/>
                <a:cs typeface="Calibri"/>
              </a:rPr>
              <a:t>árinu 	</a:t>
            </a:r>
            <a:r>
              <a:rPr sz="2800" spc="50" dirty="0">
                <a:latin typeface="Calibri"/>
                <a:cs typeface="Calibri"/>
              </a:rPr>
              <a:t>1986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60" dirty="0">
                <a:latin typeface="Calibri"/>
                <a:cs typeface="Calibri"/>
              </a:rPr>
              <a:t>samkv.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190" dirty="0">
                <a:latin typeface="Calibri"/>
                <a:cs typeface="Calibri"/>
              </a:rPr>
              <a:t>DS-</a:t>
            </a:r>
            <a:r>
              <a:rPr sz="2800" spc="50" dirty="0">
                <a:latin typeface="Calibri"/>
                <a:cs typeface="Calibri"/>
              </a:rPr>
              <a:t>413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og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90" dirty="0">
                <a:latin typeface="Calibri"/>
                <a:cs typeface="Calibri"/>
              </a:rPr>
              <a:t>seinna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100" dirty="0">
                <a:latin typeface="Calibri"/>
                <a:cs typeface="Calibri"/>
              </a:rPr>
              <a:t>samkvæmt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55" dirty="0">
                <a:latin typeface="Calibri"/>
                <a:cs typeface="Calibri"/>
              </a:rPr>
              <a:t>Norræna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70" dirty="0">
                <a:latin typeface="Calibri"/>
                <a:cs typeface="Calibri"/>
              </a:rPr>
              <a:t>staðlinum 	</a:t>
            </a:r>
            <a:r>
              <a:rPr sz="2800" spc="50" dirty="0">
                <a:latin typeface="Calibri"/>
                <a:cs typeface="Calibri"/>
              </a:rPr>
              <a:t>INSTA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50" dirty="0">
                <a:latin typeface="Calibri"/>
                <a:cs typeface="Calibri"/>
              </a:rPr>
              <a:t>142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150" dirty="0">
                <a:latin typeface="Calibri"/>
                <a:cs typeface="Calibri"/>
              </a:rPr>
              <a:t>sem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var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einnig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notaður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60" dirty="0">
                <a:latin typeface="Calibri"/>
                <a:cs typeface="Calibri"/>
              </a:rPr>
              <a:t>af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okkur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við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85" dirty="0">
                <a:latin typeface="Calibri"/>
                <a:cs typeface="Calibri"/>
              </a:rPr>
              <a:t>kennslu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í 	</a:t>
            </a:r>
            <a:r>
              <a:rPr sz="2800" spc="85" dirty="0">
                <a:latin typeface="Calibri"/>
                <a:cs typeface="Calibri"/>
              </a:rPr>
              <a:t>Balkanlöndunum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í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50" dirty="0">
                <a:latin typeface="Calibri"/>
                <a:cs typeface="Calibri"/>
              </a:rPr>
              <a:t>10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ár.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114" dirty="0">
                <a:latin typeface="Calibri"/>
                <a:cs typeface="Calibri"/>
              </a:rPr>
              <a:t>Nú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50" dirty="0">
                <a:latin typeface="Calibri"/>
                <a:cs typeface="Calibri"/>
              </a:rPr>
              <a:t>þurfum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við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95" dirty="0">
                <a:latin typeface="Calibri"/>
                <a:cs typeface="Calibri"/>
              </a:rPr>
              <a:t>að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fá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viðurkenningu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frá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204" dirty="0">
                <a:latin typeface="Calibri"/>
                <a:cs typeface="Calibri"/>
              </a:rPr>
              <a:t>ESB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95" dirty="0">
                <a:latin typeface="Calibri"/>
                <a:cs typeface="Calibri"/>
              </a:rPr>
              <a:t>að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130" dirty="0">
                <a:latin typeface="Calibri"/>
                <a:cs typeface="Calibri"/>
              </a:rPr>
              <a:t>sanna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getu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okkar.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60" dirty="0">
                <a:latin typeface="Calibri"/>
                <a:cs typeface="Calibri"/>
              </a:rPr>
              <a:t>Norðmenn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85" dirty="0">
                <a:latin typeface="Calibri"/>
                <a:cs typeface="Calibri"/>
              </a:rPr>
              <a:t>koma</a:t>
            </a:r>
            <a:r>
              <a:rPr sz="2800" dirty="0">
                <a:latin typeface="Calibri"/>
                <a:cs typeface="Calibri"/>
              </a:rPr>
              <a:t> til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95" dirty="0">
                <a:latin typeface="Calibri"/>
                <a:cs typeface="Calibri"/>
              </a:rPr>
              <a:t>að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votta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okkur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til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95" dirty="0">
                <a:latin typeface="Calibri"/>
                <a:cs typeface="Calibri"/>
              </a:rPr>
              <a:t>að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245" dirty="0">
                <a:latin typeface="Calibri"/>
                <a:cs typeface="Calibri"/>
              </a:rPr>
              <a:t>CE-</a:t>
            </a:r>
            <a:r>
              <a:rPr sz="2800" spc="60" dirty="0">
                <a:latin typeface="Calibri"/>
                <a:cs typeface="Calibri"/>
              </a:rPr>
              <a:t>merkja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95" dirty="0">
                <a:latin typeface="Calibri"/>
                <a:cs typeface="Calibri"/>
              </a:rPr>
              <a:t>íslenskt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timbur.</a:t>
            </a:r>
            <a:endParaRPr sz="2800">
              <a:latin typeface="Calibri"/>
              <a:cs typeface="Calibri"/>
            </a:endParaRPr>
          </a:p>
          <a:p>
            <a:pPr marL="240029" marR="299720" indent="-227329" algn="just">
              <a:lnSpc>
                <a:spcPct val="114999"/>
              </a:lnSpc>
              <a:spcBef>
                <a:spcPts val="7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libri"/>
                <a:cs typeface="Calibri"/>
              </a:rPr>
              <a:t>Reglugerð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Evrópuþingsins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og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ráðsins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(ESB)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60" dirty="0">
                <a:latin typeface="Calibri"/>
                <a:cs typeface="Calibri"/>
              </a:rPr>
              <a:t>nr.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305/2011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frá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9.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mars 	</a:t>
            </a:r>
            <a:r>
              <a:rPr sz="2800" b="1" dirty="0">
                <a:latin typeface="Calibri"/>
                <a:cs typeface="Calibri"/>
              </a:rPr>
              <a:t>2011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2013/EES/37/21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um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samræmd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skilyrði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fyrir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markaðssetningu 	byggingarvara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og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niðurfellingu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á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tilskipun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ráðsins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89/106/EBE.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3585" y="680084"/>
            <a:ext cx="8161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35" dirty="0" err="1">
                <a:solidFill>
                  <a:srgbClr val="000000"/>
                </a:solidFill>
              </a:rPr>
              <a:t>Megin</a:t>
            </a:r>
            <a:r>
              <a:rPr sz="3600" spc="-90" dirty="0" err="1">
                <a:solidFill>
                  <a:srgbClr val="000000"/>
                </a:solidFill>
              </a:rPr>
              <a:t>atriði</a:t>
            </a:r>
            <a:r>
              <a:rPr sz="3600" spc="-100" dirty="0">
                <a:solidFill>
                  <a:srgbClr val="000000"/>
                </a:solidFill>
              </a:rPr>
              <a:t> </a:t>
            </a:r>
            <a:r>
              <a:rPr sz="3600" spc="-20" dirty="0">
                <a:solidFill>
                  <a:srgbClr val="000000"/>
                </a:solidFill>
              </a:rPr>
              <a:t>verkefnisins</a:t>
            </a:r>
            <a:r>
              <a:rPr sz="3600" spc="-70" dirty="0">
                <a:solidFill>
                  <a:srgbClr val="000000"/>
                </a:solidFill>
              </a:rPr>
              <a:t> </a:t>
            </a:r>
            <a:r>
              <a:rPr sz="3600" spc="245" dirty="0">
                <a:solidFill>
                  <a:srgbClr val="000000"/>
                </a:solidFill>
              </a:rPr>
              <a:t>CE-</a:t>
            </a:r>
            <a:r>
              <a:rPr sz="3600" spc="-80" dirty="0">
                <a:solidFill>
                  <a:srgbClr val="000000"/>
                </a:solidFill>
              </a:rPr>
              <a:t>merking</a:t>
            </a:r>
            <a:r>
              <a:rPr sz="3600" spc="-10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á</a:t>
            </a:r>
            <a:r>
              <a:rPr sz="3600" spc="-100" dirty="0">
                <a:solidFill>
                  <a:srgbClr val="000000"/>
                </a:solidFill>
              </a:rPr>
              <a:t> </a:t>
            </a:r>
            <a:r>
              <a:rPr sz="3600" spc="-10" dirty="0">
                <a:solidFill>
                  <a:srgbClr val="000000"/>
                </a:solidFill>
              </a:rPr>
              <a:t>timbri</a:t>
            </a:r>
            <a:endParaRPr sz="3600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26.3.2025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15178" y="6433368"/>
            <a:ext cx="963930" cy="21145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spc="-10" dirty="0">
                <a:solidFill>
                  <a:srgbClr val="767676"/>
                </a:solidFill>
                <a:latin typeface="Calibri"/>
                <a:cs typeface="Calibri"/>
                <a:hlinkClick r:id="rId2"/>
              </a:rPr>
              <a:t>www.timbur.is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478279"/>
            <a:ext cx="10048875" cy="411480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70" dirty="0">
                <a:latin typeface="Calibri"/>
                <a:cs typeface="Calibri"/>
              </a:rPr>
              <a:t>1.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45" dirty="0">
                <a:latin typeface="Calibri"/>
                <a:cs typeface="Calibri"/>
              </a:rPr>
              <a:t>Undirbúningur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50" dirty="0">
                <a:latin typeface="Calibri"/>
                <a:cs typeface="Calibri"/>
              </a:rPr>
              <a:t>og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85" dirty="0">
                <a:latin typeface="Calibri"/>
                <a:cs typeface="Calibri"/>
              </a:rPr>
              <a:t>samræming.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70" dirty="0">
                <a:latin typeface="Calibri"/>
                <a:cs typeface="Calibri"/>
              </a:rPr>
              <a:t>2.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114" dirty="0">
                <a:latin typeface="Calibri"/>
                <a:cs typeface="Calibri"/>
              </a:rPr>
              <a:t>Samtal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við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50" dirty="0">
                <a:latin typeface="Calibri"/>
                <a:cs typeface="Calibri"/>
              </a:rPr>
              <a:t>faggildingu-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og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35" dirty="0">
                <a:latin typeface="Calibri"/>
                <a:cs typeface="Calibri"/>
              </a:rPr>
              <a:t>vottunaraðila.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70" dirty="0">
                <a:latin typeface="Calibri"/>
                <a:cs typeface="Calibri"/>
              </a:rPr>
              <a:t>3. </a:t>
            </a:r>
            <a:r>
              <a:rPr sz="2800" dirty="0">
                <a:latin typeface="Calibri"/>
                <a:cs typeface="Calibri"/>
              </a:rPr>
              <a:t>Viðræður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við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fyrirtæki.</a:t>
            </a:r>
            <a:endParaRPr sz="2800" dirty="0">
              <a:latin typeface="Calibri"/>
              <a:cs typeface="Calibri"/>
            </a:endParaRPr>
          </a:p>
          <a:p>
            <a:pPr marL="275590" indent="-26289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75590" algn="l"/>
                <a:tab pos="4816475" algn="l"/>
              </a:tabLst>
            </a:pPr>
            <a:r>
              <a:rPr sz="2800" spc="70" dirty="0">
                <a:latin typeface="Calibri"/>
                <a:cs typeface="Calibri"/>
              </a:rPr>
              <a:t>4.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75" dirty="0">
                <a:latin typeface="Calibri"/>
                <a:cs typeface="Calibri"/>
              </a:rPr>
              <a:t>Samningur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 err="1">
                <a:latin typeface="Calibri"/>
                <a:cs typeface="Calibri"/>
              </a:rPr>
              <a:t>við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40" dirty="0" err="1">
                <a:latin typeface="Calibri"/>
                <a:cs typeface="Calibri"/>
              </a:rPr>
              <a:t>faggilding</a:t>
            </a:r>
            <a:r>
              <a:rPr lang="is-IS" sz="2800" spc="40" dirty="0" err="1">
                <a:latin typeface="Calibri"/>
                <a:cs typeface="Calibri"/>
              </a:rPr>
              <a:t>ar</a:t>
            </a:r>
            <a:r>
              <a:rPr lang="is-IS" sz="2800" spc="40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50" dirty="0">
                <a:latin typeface="Calibri"/>
                <a:cs typeface="Calibri"/>
              </a:rPr>
              <a:t>og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vottunaraðila.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70" dirty="0">
                <a:latin typeface="Calibri"/>
                <a:cs typeface="Calibri"/>
              </a:rPr>
              <a:t>5.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55" dirty="0">
                <a:latin typeface="Calibri"/>
                <a:cs typeface="Calibri"/>
              </a:rPr>
              <a:t>Ákveða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úttektir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og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frágang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70" dirty="0">
                <a:latin typeface="Calibri"/>
                <a:cs typeface="Calibri"/>
              </a:rPr>
              <a:t>gagna.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70" dirty="0">
                <a:latin typeface="Calibri"/>
                <a:cs typeface="Calibri"/>
              </a:rPr>
              <a:t>6.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105" dirty="0">
                <a:latin typeface="Calibri"/>
                <a:cs typeface="Calibri"/>
              </a:rPr>
              <a:t>Námskeið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í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35" dirty="0">
                <a:latin typeface="Calibri"/>
                <a:cs typeface="Calibri"/>
              </a:rPr>
              <a:t>burðarflokkun</a:t>
            </a:r>
            <a:endParaRPr sz="2800" dirty="0">
              <a:latin typeface="Calibri"/>
              <a:cs typeface="Calibri"/>
            </a:endParaRPr>
          </a:p>
          <a:p>
            <a:pPr marL="240029" marR="201295" indent="-227329">
              <a:lnSpc>
                <a:spcPts val="2690"/>
              </a:lnSpc>
              <a:spcBef>
                <a:spcPts val="969"/>
              </a:spcBef>
              <a:buFont typeface="Arial"/>
              <a:buChar char="•"/>
              <a:tabLst>
                <a:tab pos="643890" algn="l"/>
              </a:tabLst>
            </a:pPr>
            <a:r>
              <a:rPr sz="2800" spc="70" dirty="0">
                <a:latin typeface="Calibri"/>
                <a:cs typeface="Calibri"/>
              </a:rPr>
              <a:t>7.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70" dirty="0">
                <a:latin typeface="Calibri"/>
                <a:cs typeface="Calibri"/>
              </a:rPr>
              <a:t>Samræmisyfirlýsingar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50" dirty="0">
                <a:latin typeface="Calibri"/>
                <a:cs typeface="Calibri"/>
              </a:rPr>
              <a:t>og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220" dirty="0">
                <a:latin typeface="Calibri"/>
                <a:cs typeface="Calibri"/>
              </a:rPr>
              <a:t>CE-</a:t>
            </a:r>
            <a:r>
              <a:rPr sz="2800" dirty="0">
                <a:latin typeface="Calibri"/>
                <a:cs typeface="Calibri"/>
              </a:rPr>
              <a:t>vottorð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105" dirty="0">
                <a:latin typeface="Calibri"/>
                <a:cs typeface="Calibri"/>
              </a:rPr>
              <a:t>um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60" dirty="0">
                <a:latin typeface="Calibri"/>
                <a:cs typeface="Calibri"/>
              </a:rPr>
              <a:t>framleiðslustýringu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í 	</a:t>
            </a:r>
            <a:r>
              <a:rPr sz="2800" spc="55" dirty="0" err="1">
                <a:latin typeface="Calibri"/>
                <a:cs typeface="Calibri"/>
              </a:rPr>
              <a:t>verksmiðju</a:t>
            </a:r>
            <a:r>
              <a:rPr sz="2800" spc="3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70" dirty="0">
                <a:latin typeface="Calibri"/>
                <a:cs typeface="Calibri"/>
              </a:rPr>
              <a:t>8.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Fyrirtæki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geta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50" dirty="0">
                <a:latin typeface="Calibri"/>
                <a:cs typeface="Calibri"/>
              </a:rPr>
              <a:t>unnið </a:t>
            </a:r>
            <a:r>
              <a:rPr sz="2800" spc="85" dirty="0">
                <a:latin typeface="Calibri"/>
                <a:cs typeface="Calibri"/>
              </a:rPr>
              <a:t>sínar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vörur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og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vottað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90" dirty="0">
                <a:latin typeface="Calibri"/>
                <a:cs typeface="Calibri"/>
              </a:rPr>
              <a:t>með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210" dirty="0">
                <a:latin typeface="Calibri"/>
                <a:cs typeface="Calibri"/>
              </a:rPr>
              <a:t>CE-</a:t>
            </a:r>
            <a:r>
              <a:rPr sz="2800" spc="55" dirty="0">
                <a:latin typeface="Calibri"/>
                <a:cs typeface="Calibri"/>
              </a:rPr>
              <a:t>merkingum.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56908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Staða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verkefnisins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26.3.2025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15178" y="6433368"/>
            <a:ext cx="963930" cy="21145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spc="-10" dirty="0">
                <a:solidFill>
                  <a:srgbClr val="767676"/>
                </a:solidFill>
                <a:latin typeface="Calibri"/>
                <a:cs typeface="Calibri"/>
                <a:hlinkClick r:id="rId2"/>
              </a:rPr>
              <a:t>www.timbur.is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2113424"/>
            <a:ext cx="10147935" cy="2987997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tabLst>
                <a:tab pos="240665" algn="l"/>
              </a:tabLst>
            </a:pPr>
            <a:r>
              <a:rPr sz="3200" spc="105" dirty="0">
                <a:latin typeface="Calibri"/>
                <a:cs typeface="Calibri"/>
              </a:rPr>
              <a:t>Liðum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80" dirty="0">
                <a:latin typeface="Calibri"/>
                <a:cs typeface="Calibri"/>
              </a:rPr>
              <a:t>1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30" dirty="0">
                <a:latin typeface="Calibri"/>
                <a:cs typeface="Calibri"/>
              </a:rPr>
              <a:t>–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80" dirty="0">
                <a:latin typeface="Calibri"/>
                <a:cs typeface="Calibri"/>
              </a:rPr>
              <a:t>6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60" dirty="0">
                <a:latin typeface="Calibri"/>
                <a:cs typeface="Calibri"/>
              </a:rPr>
              <a:t>lokið.</a:t>
            </a:r>
            <a:endParaRPr sz="3200" dirty="0">
              <a:latin typeface="Calibri"/>
              <a:cs typeface="Calibri"/>
            </a:endParaRPr>
          </a:p>
          <a:p>
            <a:pPr marL="240029" marR="5080" indent="-227329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85" dirty="0">
                <a:latin typeface="Calibri"/>
                <a:cs typeface="Calibri"/>
              </a:rPr>
              <a:t>6.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70" dirty="0" err="1">
                <a:latin typeface="Calibri"/>
                <a:cs typeface="Calibri"/>
              </a:rPr>
              <a:t>Liður</a:t>
            </a:r>
            <a:r>
              <a:rPr lang="is-IS" sz="3200" spc="70" dirty="0">
                <a:latin typeface="Calibri"/>
                <a:cs typeface="Calibri"/>
              </a:rPr>
              <a:t>: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130" dirty="0">
                <a:latin typeface="Calibri"/>
                <a:cs typeface="Calibri"/>
              </a:rPr>
              <a:t>Námskeið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í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70" dirty="0">
                <a:latin typeface="Calibri"/>
                <a:cs typeface="Calibri"/>
              </a:rPr>
              <a:t>flokkun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150" dirty="0">
                <a:latin typeface="Calibri"/>
                <a:cs typeface="Calibri"/>
              </a:rPr>
              <a:t>á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timbri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fyrir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75" dirty="0">
                <a:latin typeface="Calibri"/>
                <a:cs typeface="Calibri"/>
              </a:rPr>
              <a:t>forsvarsmenn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og </a:t>
            </a:r>
            <a:r>
              <a:rPr sz="3200" spc="95" dirty="0" err="1">
                <a:latin typeface="Calibri"/>
                <a:cs typeface="Calibri"/>
              </a:rPr>
              <a:t>starfsmenn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í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75" dirty="0">
                <a:latin typeface="Calibri"/>
                <a:cs typeface="Calibri"/>
              </a:rPr>
              <a:t>viðarvinnslum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eru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byrjuð.</a:t>
            </a:r>
            <a:endParaRPr sz="32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40029" algn="l"/>
              </a:tabLst>
            </a:pPr>
            <a:r>
              <a:rPr sz="3200" spc="110" dirty="0">
                <a:latin typeface="Calibri"/>
                <a:cs typeface="Calibri"/>
              </a:rPr>
              <a:t>Námskeiðið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í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110" dirty="0">
                <a:latin typeface="Calibri"/>
                <a:cs typeface="Calibri"/>
              </a:rPr>
              <a:t>umsjón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120" dirty="0">
                <a:latin typeface="Calibri"/>
                <a:cs typeface="Calibri"/>
              </a:rPr>
              <a:t>IÐUNNAR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80" dirty="0">
                <a:latin typeface="Calibri"/>
                <a:cs typeface="Calibri"/>
              </a:rPr>
              <a:t>fræðsluseturs.</a:t>
            </a:r>
            <a:endParaRPr sz="32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40029" algn="l"/>
              </a:tabLst>
            </a:pPr>
            <a:r>
              <a:rPr sz="3200" spc="75" dirty="0" err="1">
                <a:latin typeface="Calibri"/>
                <a:cs typeface="Calibri"/>
              </a:rPr>
              <a:t>Fyrsta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110" dirty="0" err="1">
                <a:latin typeface="Calibri"/>
                <a:cs typeface="Calibri"/>
              </a:rPr>
              <a:t>námskeið</a:t>
            </a:r>
            <a:r>
              <a:rPr lang="is-IS" sz="3200" spc="110" dirty="0" err="1">
                <a:latin typeface="Calibri"/>
                <a:cs typeface="Calibri"/>
              </a:rPr>
              <a:t>inu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105" dirty="0">
                <a:latin typeface="Calibri"/>
                <a:cs typeface="Calibri"/>
              </a:rPr>
              <a:t>lauk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105" dirty="0">
                <a:latin typeface="Calibri"/>
                <a:cs typeface="Calibri"/>
              </a:rPr>
              <a:t>með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b="1" spc="125" dirty="0">
                <a:latin typeface="Calibri"/>
                <a:cs typeface="Calibri"/>
              </a:rPr>
              <a:t>verklegu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dirty="0" err="1">
                <a:latin typeface="Calibri"/>
                <a:cs typeface="Calibri"/>
              </a:rPr>
              <a:t>prófi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80" dirty="0">
                <a:latin typeface="Calibri"/>
                <a:cs typeface="Calibri"/>
              </a:rPr>
              <a:t>14.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105" dirty="0">
                <a:latin typeface="Calibri"/>
                <a:cs typeface="Calibri"/>
              </a:rPr>
              <a:t>mars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56908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Staða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verkefnisins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26.3.2025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15178" y="6433368"/>
            <a:ext cx="963930" cy="21145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spc="-10" dirty="0">
                <a:solidFill>
                  <a:srgbClr val="767676"/>
                </a:solidFill>
                <a:latin typeface="Calibri"/>
                <a:cs typeface="Calibri"/>
                <a:hlinkClick r:id="rId2"/>
              </a:rPr>
              <a:t>www.timbur.is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791969"/>
            <a:ext cx="10044430" cy="288036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0029" marR="5080" indent="-227329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114" dirty="0">
                <a:latin typeface="Calibri"/>
                <a:cs typeface="Calibri"/>
              </a:rPr>
              <a:t>Um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60" dirty="0">
                <a:latin typeface="Calibri"/>
                <a:cs typeface="Calibri"/>
              </a:rPr>
              <a:t>áratugaskeið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hefur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55" dirty="0">
                <a:latin typeface="Calibri"/>
                <a:cs typeface="Calibri"/>
              </a:rPr>
              <a:t>Skógræktin,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70" dirty="0">
                <a:latin typeface="Calibri"/>
                <a:cs typeface="Calibri"/>
              </a:rPr>
              <a:t>nú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135" dirty="0">
                <a:latin typeface="Calibri"/>
                <a:cs typeface="Calibri"/>
              </a:rPr>
              <a:t>Land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og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60" dirty="0">
                <a:latin typeface="Calibri"/>
                <a:cs typeface="Calibri"/>
              </a:rPr>
              <a:t>skógur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50" dirty="0">
                <a:latin typeface="Calibri"/>
                <a:cs typeface="Calibri"/>
              </a:rPr>
              <a:t>unnið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efni 	</a:t>
            </a:r>
            <a:r>
              <a:rPr sz="2800" dirty="0">
                <a:latin typeface="Calibri"/>
                <a:cs typeface="Calibri"/>
              </a:rPr>
              <a:t>úr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70" dirty="0">
                <a:latin typeface="Calibri"/>
                <a:cs typeface="Calibri"/>
              </a:rPr>
              <a:t>þjóðskógunum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til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nytja.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60" dirty="0">
                <a:latin typeface="Calibri"/>
                <a:cs typeface="Calibri"/>
              </a:rPr>
              <a:t>Vinnslurnar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eru:</a:t>
            </a:r>
            <a:endParaRPr sz="2800">
              <a:latin typeface="Calibri"/>
              <a:cs typeface="Calibri"/>
            </a:endParaRPr>
          </a:p>
          <a:p>
            <a:pPr marL="732155" lvl="1" indent="-227329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732155" algn="l"/>
              </a:tabLst>
            </a:pPr>
            <a:r>
              <a:rPr sz="2800" spc="85" dirty="0">
                <a:latin typeface="Calibri"/>
                <a:cs typeface="Calibri"/>
              </a:rPr>
              <a:t>-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95" dirty="0">
                <a:latin typeface="Calibri"/>
                <a:cs typeface="Calibri"/>
              </a:rPr>
              <a:t>Hallormsstaðaskógur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145" dirty="0">
                <a:latin typeface="Calibri"/>
                <a:cs typeface="Calibri"/>
              </a:rPr>
              <a:t>á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55" dirty="0">
                <a:latin typeface="Calibri"/>
                <a:cs typeface="Calibri"/>
              </a:rPr>
              <a:t>Austurlandi</a:t>
            </a:r>
            <a:endParaRPr sz="2800">
              <a:latin typeface="Calibri"/>
              <a:cs typeface="Calibri"/>
            </a:endParaRPr>
          </a:p>
          <a:p>
            <a:pPr marL="732155" lvl="1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732155" algn="l"/>
              </a:tabLst>
            </a:pPr>
            <a:r>
              <a:rPr sz="2800" spc="85" dirty="0">
                <a:latin typeface="Calibri"/>
                <a:cs typeface="Calibri"/>
              </a:rPr>
              <a:t>-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55" dirty="0">
                <a:latin typeface="Calibri"/>
                <a:cs typeface="Calibri"/>
              </a:rPr>
              <a:t>Vaglaskógur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145" dirty="0">
                <a:latin typeface="Calibri"/>
                <a:cs typeface="Calibri"/>
              </a:rPr>
              <a:t>á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40" dirty="0">
                <a:latin typeface="Calibri"/>
                <a:cs typeface="Calibri"/>
              </a:rPr>
              <a:t>Norðurlandi</a:t>
            </a:r>
            <a:endParaRPr sz="2800">
              <a:latin typeface="Calibri"/>
              <a:cs typeface="Calibri"/>
            </a:endParaRPr>
          </a:p>
          <a:p>
            <a:pPr marL="732155" lvl="1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732155" algn="l"/>
              </a:tabLst>
            </a:pPr>
            <a:r>
              <a:rPr sz="2800" spc="85" dirty="0">
                <a:latin typeface="Calibri"/>
                <a:cs typeface="Calibri"/>
              </a:rPr>
              <a:t>-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60" dirty="0">
                <a:latin typeface="Calibri"/>
                <a:cs typeface="Calibri"/>
              </a:rPr>
              <a:t>Þjórsárdalur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145" dirty="0">
                <a:latin typeface="Calibri"/>
                <a:cs typeface="Calibri"/>
              </a:rPr>
              <a:t>á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70" dirty="0">
                <a:latin typeface="Calibri"/>
                <a:cs typeface="Calibri"/>
              </a:rPr>
              <a:t>Suðurlandi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9725" rIns="0" bIns="0" rtlCol="0">
            <a:spAutoFit/>
          </a:bodyPr>
          <a:lstStyle/>
          <a:p>
            <a:pPr marL="156908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Staða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verkefnisins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26.3.2025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15178" y="6433368"/>
            <a:ext cx="963930" cy="21145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spc="-10" dirty="0">
                <a:solidFill>
                  <a:srgbClr val="767676"/>
                </a:solidFill>
                <a:latin typeface="Calibri"/>
                <a:cs typeface="Calibri"/>
                <a:hlinkClick r:id="rId2"/>
              </a:rPr>
              <a:t>www.timbur.is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791969"/>
            <a:ext cx="9860915" cy="288036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0029" marR="5080" indent="-227329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45" dirty="0">
                <a:latin typeface="Calibri"/>
                <a:cs typeface="Calibri"/>
              </a:rPr>
              <a:t>Skógræktarfélög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105" dirty="0">
                <a:latin typeface="Calibri"/>
                <a:cs typeface="Calibri"/>
              </a:rPr>
              <a:t>um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95" dirty="0">
                <a:latin typeface="Calibri"/>
                <a:cs typeface="Calibri"/>
              </a:rPr>
              <a:t>land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70" dirty="0">
                <a:latin typeface="Calibri"/>
                <a:cs typeface="Calibri"/>
              </a:rPr>
              <a:t>allt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150" dirty="0">
                <a:latin typeface="Calibri"/>
                <a:cs typeface="Calibri"/>
              </a:rPr>
              <a:t>sem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eru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50" dirty="0">
                <a:latin typeface="Calibri"/>
                <a:cs typeface="Calibri"/>
              </a:rPr>
              <a:t>félagar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í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40" dirty="0">
                <a:latin typeface="Calibri"/>
                <a:cs typeface="Calibri"/>
              </a:rPr>
              <a:t>Skógræktarfélagi 	</a:t>
            </a:r>
            <a:r>
              <a:rPr sz="2800" spc="120" dirty="0">
                <a:latin typeface="Calibri"/>
                <a:cs typeface="Calibri"/>
              </a:rPr>
              <a:t>Íslands,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65" dirty="0">
                <a:latin typeface="Calibri"/>
                <a:cs typeface="Calibri"/>
              </a:rPr>
              <a:t>hafa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55" dirty="0">
                <a:latin typeface="Calibri"/>
                <a:cs typeface="Calibri"/>
              </a:rPr>
              <a:t>hafið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60" dirty="0">
                <a:latin typeface="Calibri"/>
                <a:cs typeface="Calibri"/>
              </a:rPr>
              <a:t>viðarvinnslu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úr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105" dirty="0">
                <a:latin typeface="Calibri"/>
                <a:cs typeface="Calibri"/>
              </a:rPr>
              <a:t>sínum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80" dirty="0">
                <a:latin typeface="Calibri"/>
                <a:cs typeface="Calibri"/>
              </a:rPr>
              <a:t>skógum.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100" dirty="0">
                <a:latin typeface="Calibri"/>
                <a:cs typeface="Calibri"/>
              </a:rPr>
              <a:t>Þær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60" dirty="0">
                <a:latin typeface="Calibri"/>
                <a:cs typeface="Calibri"/>
              </a:rPr>
              <a:t>vinnslur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150" dirty="0">
                <a:latin typeface="Calibri"/>
                <a:cs typeface="Calibri"/>
              </a:rPr>
              <a:t>sem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75" dirty="0">
                <a:latin typeface="Calibri"/>
                <a:cs typeface="Calibri"/>
              </a:rPr>
              <a:t>lengst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70" dirty="0">
                <a:latin typeface="Calibri"/>
                <a:cs typeface="Calibri"/>
              </a:rPr>
              <a:t>hafa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70" dirty="0">
                <a:latin typeface="Calibri"/>
                <a:cs typeface="Calibri"/>
              </a:rPr>
              <a:t>þróast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eru:</a:t>
            </a:r>
            <a:endParaRPr sz="2800">
              <a:latin typeface="Calibri"/>
              <a:cs typeface="Calibri"/>
            </a:endParaRPr>
          </a:p>
          <a:p>
            <a:pPr marL="732155" lvl="1" indent="-227329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732155" algn="l"/>
              </a:tabLst>
            </a:pPr>
            <a:r>
              <a:rPr sz="2800" spc="85" dirty="0">
                <a:latin typeface="Calibri"/>
                <a:cs typeface="Calibri"/>
              </a:rPr>
              <a:t>-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50" dirty="0">
                <a:latin typeface="Calibri"/>
                <a:cs typeface="Calibri"/>
              </a:rPr>
              <a:t>Skógræktarfélag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50" dirty="0">
                <a:latin typeface="Calibri"/>
                <a:cs typeface="Calibri"/>
              </a:rPr>
              <a:t>Reykjavíkur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í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70" dirty="0">
                <a:latin typeface="Calibri"/>
                <a:cs typeface="Calibri"/>
              </a:rPr>
              <a:t>Heiðmörk</a:t>
            </a:r>
            <a:endParaRPr sz="2800">
              <a:latin typeface="Calibri"/>
              <a:cs typeface="Calibri"/>
            </a:endParaRPr>
          </a:p>
          <a:p>
            <a:pPr marL="732155" lvl="1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732155" algn="l"/>
              </a:tabLst>
            </a:pPr>
            <a:r>
              <a:rPr sz="2800" spc="85" dirty="0">
                <a:latin typeface="Calibri"/>
                <a:cs typeface="Calibri"/>
              </a:rPr>
              <a:t>-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50" dirty="0">
                <a:latin typeface="Calibri"/>
                <a:cs typeface="Calibri"/>
              </a:rPr>
              <a:t>Skógræktarfélag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Eyfirðinga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í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65" dirty="0">
                <a:latin typeface="Calibri"/>
                <a:cs typeface="Calibri"/>
              </a:rPr>
              <a:t>Kjarnaskógi</a:t>
            </a:r>
            <a:endParaRPr sz="2800">
              <a:latin typeface="Calibri"/>
              <a:cs typeface="Calibri"/>
            </a:endParaRPr>
          </a:p>
          <a:p>
            <a:pPr marL="732155" lvl="1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732155" algn="l"/>
              </a:tabLst>
            </a:pPr>
            <a:r>
              <a:rPr sz="2800" spc="85" dirty="0">
                <a:latin typeface="Calibri"/>
                <a:cs typeface="Calibri"/>
              </a:rPr>
              <a:t>-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50" dirty="0">
                <a:latin typeface="Calibri"/>
                <a:cs typeface="Calibri"/>
              </a:rPr>
              <a:t>Skógræktarfélag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60" dirty="0">
                <a:latin typeface="Calibri"/>
                <a:cs typeface="Calibri"/>
              </a:rPr>
              <a:t>Árnesinga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145" dirty="0">
                <a:latin typeface="Calibri"/>
                <a:cs typeface="Calibri"/>
              </a:rPr>
              <a:t>á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90" dirty="0">
                <a:latin typeface="Calibri"/>
                <a:cs typeface="Calibri"/>
              </a:rPr>
              <a:t>Snæfoksstöðum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4985" y="605155"/>
            <a:ext cx="86213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000000"/>
                </a:solidFill>
              </a:rPr>
              <a:t>Nýsköpun</a:t>
            </a:r>
            <a:r>
              <a:rPr spc="-150" dirty="0">
                <a:solidFill>
                  <a:srgbClr val="000000"/>
                </a:solidFill>
              </a:rPr>
              <a:t> </a:t>
            </a:r>
            <a:r>
              <a:rPr spc="-120" dirty="0">
                <a:solidFill>
                  <a:srgbClr val="000000"/>
                </a:solidFill>
              </a:rPr>
              <a:t>og</a:t>
            </a:r>
            <a:r>
              <a:rPr spc="-1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samfélagslegar</a:t>
            </a:r>
            <a:r>
              <a:rPr spc="-125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áskoranir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26.3.2025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15178" y="6433368"/>
            <a:ext cx="963930" cy="21145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spc="-10" dirty="0">
                <a:solidFill>
                  <a:srgbClr val="767676"/>
                </a:solidFill>
                <a:latin typeface="Calibri"/>
                <a:cs typeface="Calibri"/>
                <a:hlinkClick r:id="rId2"/>
              </a:rPr>
              <a:t>www.timbur.is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766062"/>
            <a:ext cx="10220325" cy="398081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652780" indent="-228600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85" dirty="0">
                <a:latin typeface="Calibri"/>
                <a:cs typeface="Calibri"/>
              </a:rPr>
              <a:t>Söluaðilar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65" dirty="0">
                <a:latin typeface="Calibri"/>
                <a:cs typeface="Calibri"/>
              </a:rPr>
              <a:t>timburs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eru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krafðir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100" dirty="0">
                <a:latin typeface="Calibri"/>
                <a:cs typeface="Calibri"/>
              </a:rPr>
              <a:t>um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90" dirty="0">
                <a:latin typeface="Calibri"/>
                <a:cs typeface="Calibri"/>
              </a:rPr>
              <a:t>að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100" dirty="0">
                <a:latin typeface="Calibri"/>
                <a:cs typeface="Calibri"/>
              </a:rPr>
              <a:t>selja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timbur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frá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90" dirty="0">
                <a:latin typeface="Calibri"/>
                <a:cs typeface="Calibri"/>
              </a:rPr>
              <a:t>sér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155" dirty="0">
                <a:latin typeface="Calibri"/>
                <a:cs typeface="Calibri"/>
              </a:rPr>
              <a:t>sem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hefur </a:t>
            </a:r>
            <a:r>
              <a:rPr sz="2600" dirty="0" err="1">
                <a:latin typeface="Calibri"/>
                <a:cs typeface="Calibri"/>
              </a:rPr>
              <a:t>fengið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290" dirty="0">
                <a:latin typeface="Calibri"/>
                <a:cs typeface="Calibri"/>
              </a:rPr>
              <a:t>CE</a:t>
            </a:r>
            <a:r>
              <a:rPr lang="is-IS" sz="2600" spc="290" dirty="0">
                <a:latin typeface="Calibri"/>
                <a:cs typeface="Calibri"/>
              </a:rPr>
              <a:t>-</a:t>
            </a:r>
            <a:r>
              <a:rPr sz="2600" spc="65" dirty="0" err="1">
                <a:latin typeface="Calibri"/>
                <a:cs typeface="Calibri"/>
              </a:rPr>
              <a:t>staðfestingu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125" dirty="0">
                <a:latin typeface="Calibri"/>
                <a:cs typeface="Calibri"/>
              </a:rPr>
              <a:t>á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90" dirty="0">
                <a:latin typeface="Calibri"/>
                <a:cs typeface="Calibri"/>
              </a:rPr>
              <a:t>gæðum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125" dirty="0">
                <a:latin typeface="Calibri"/>
                <a:cs typeface="Calibri"/>
              </a:rPr>
              <a:t>þess.</a:t>
            </a:r>
            <a:endParaRPr sz="2600" dirty="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150" dirty="0">
                <a:latin typeface="Calibri"/>
                <a:cs typeface="Calibri"/>
              </a:rPr>
              <a:t>Þessi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60" dirty="0">
                <a:latin typeface="Calibri"/>
                <a:cs typeface="Calibri"/>
              </a:rPr>
              <a:t>staðfesting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90" dirty="0">
                <a:latin typeface="Calibri"/>
                <a:cs typeface="Calibri"/>
              </a:rPr>
              <a:t>mun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75" dirty="0">
                <a:latin typeface="Calibri"/>
                <a:cs typeface="Calibri"/>
              </a:rPr>
              <a:t>setja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90" dirty="0">
                <a:latin typeface="Calibri"/>
                <a:cs typeface="Calibri"/>
              </a:rPr>
              <a:t>íslenskt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timbur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í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145" dirty="0">
                <a:latin typeface="Calibri"/>
                <a:cs typeface="Calibri"/>
              </a:rPr>
              <a:t>sama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verðflokk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og </a:t>
            </a:r>
            <a:r>
              <a:rPr sz="2600" spc="-10" dirty="0">
                <a:latin typeface="Calibri"/>
                <a:cs typeface="Calibri"/>
              </a:rPr>
              <a:t>innflutt </a:t>
            </a:r>
            <a:r>
              <a:rPr sz="2600" dirty="0">
                <a:latin typeface="Calibri"/>
                <a:cs typeface="Calibri"/>
              </a:rPr>
              <a:t>timbur </a:t>
            </a:r>
            <a:r>
              <a:rPr sz="2600" spc="55" dirty="0">
                <a:latin typeface="Calibri"/>
                <a:cs typeface="Calibri"/>
              </a:rPr>
              <a:t>þar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155" dirty="0">
                <a:latin typeface="Calibri"/>
                <a:cs typeface="Calibri"/>
              </a:rPr>
              <a:t>sem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75" dirty="0">
                <a:latin typeface="Calibri"/>
                <a:cs typeface="Calibri"/>
              </a:rPr>
              <a:t>gæði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165" dirty="0">
                <a:latin typeface="Calibri"/>
                <a:cs typeface="Calibri"/>
              </a:rPr>
              <a:t>þess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60" dirty="0">
                <a:latin typeface="Calibri"/>
                <a:cs typeface="Calibri"/>
              </a:rPr>
              <a:t>hafa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dirty="0" err="1">
                <a:latin typeface="Calibri"/>
                <a:cs typeface="Calibri"/>
              </a:rPr>
              <a:t>hlotið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105" dirty="0" err="1">
                <a:latin typeface="Calibri"/>
                <a:cs typeface="Calibri"/>
              </a:rPr>
              <a:t>sams</a:t>
            </a:r>
            <a:r>
              <a:rPr lang="is-IS" sz="2600" spc="105" dirty="0">
                <a:latin typeface="Calibri"/>
                <a:cs typeface="Calibri"/>
              </a:rPr>
              <a:t> </a:t>
            </a:r>
            <a:r>
              <a:rPr sz="2600" spc="105" dirty="0" err="1">
                <a:latin typeface="Calibri"/>
                <a:cs typeface="Calibri"/>
              </a:rPr>
              <a:t>konar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50" dirty="0">
                <a:latin typeface="Calibri"/>
                <a:cs typeface="Calibri"/>
              </a:rPr>
              <a:t>mat.</a:t>
            </a:r>
            <a:endParaRPr sz="2600" dirty="0">
              <a:latin typeface="Calibri"/>
              <a:cs typeface="Calibri"/>
            </a:endParaRPr>
          </a:p>
          <a:p>
            <a:pPr marL="241300" marR="101600" indent="-228600">
              <a:lnSpc>
                <a:spcPts val="250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90" dirty="0">
                <a:latin typeface="Calibri"/>
                <a:cs typeface="Calibri"/>
              </a:rPr>
              <a:t>Íslenskt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timbur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90" dirty="0">
                <a:latin typeface="Calibri"/>
                <a:cs typeface="Calibri"/>
              </a:rPr>
              <a:t>mun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55" dirty="0">
                <a:latin typeface="Calibri"/>
                <a:cs typeface="Calibri"/>
              </a:rPr>
              <a:t>líklega</a:t>
            </a:r>
            <a:r>
              <a:rPr sz="2600" spc="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verða</a:t>
            </a:r>
            <a:r>
              <a:rPr sz="2600" spc="40" dirty="0">
                <a:latin typeface="Calibri"/>
                <a:cs typeface="Calibri"/>
              </a:rPr>
              <a:t> </a:t>
            </a:r>
            <a:r>
              <a:rPr sz="2600" spc="90" dirty="0">
                <a:latin typeface="Calibri"/>
                <a:cs typeface="Calibri"/>
              </a:rPr>
              <a:t>söluvænna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75" dirty="0">
                <a:latin typeface="Calibri"/>
                <a:cs typeface="Calibri"/>
              </a:rPr>
              <a:t>en</a:t>
            </a:r>
            <a:r>
              <a:rPr sz="2600" spc="40" dirty="0">
                <a:latin typeface="Calibri"/>
                <a:cs typeface="Calibri"/>
              </a:rPr>
              <a:t> </a:t>
            </a:r>
            <a:r>
              <a:rPr sz="2600" spc="90" dirty="0">
                <a:latin typeface="Calibri"/>
                <a:cs typeface="Calibri"/>
              </a:rPr>
              <a:t>það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innflutta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55" dirty="0">
                <a:latin typeface="Calibri"/>
                <a:cs typeface="Calibri"/>
              </a:rPr>
              <a:t>þar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130" dirty="0">
                <a:latin typeface="Calibri"/>
                <a:cs typeface="Calibri"/>
              </a:rPr>
              <a:t>sem </a:t>
            </a:r>
            <a:r>
              <a:rPr sz="2600" spc="90" dirty="0">
                <a:latin typeface="Calibri"/>
                <a:cs typeface="Calibri"/>
              </a:rPr>
              <a:t>það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hefur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55" dirty="0">
                <a:latin typeface="Calibri"/>
                <a:cs typeface="Calibri"/>
              </a:rPr>
              <a:t>lægra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45" dirty="0">
                <a:latin typeface="Calibri"/>
                <a:cs typeface="Calibri"/>
              </a:rPr>
              <a:t>kolefnisspor.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50" dirty="0">
                <a:latin typeface="Calibri"/>
                <a:cs typeface="Calibri"/>
              </a:rPr>
              <a:t>Styður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við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85" dirty="0">
                <a:latin typeface="Calibri"/>
                <a:cs typeface="Calibri"/>
              </a:rPr>
              <a:t>landbúnað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og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65" dirty="0">
                <a:latin typeface="Calibri"/>
                <a:cs typeface="Calibri"/>
              </a:rPr>
              <a:t>atvinnusköpun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60" dirty="0">
                <a:latin typeface="Calibri"/>
                <a:cs typeface="Calibri"/>
              </a:rPr>
              <a:t>hérlendis.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ts val="2850"/>
              </a:lnSpc>
              <a:spcBef>
                <a:spcPts val="37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Styrkir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stoðir</a:t>
            </a:r>
            <a:r>
              <a:rPr sz="2600" spc="65" dirty="0">
                <a:latin typeface="Calibri"/>
                <a:cs typeface="Calibri"/>
              </a:rPr>
              <a:t> </a:t>
            </a:r>
            <a:r>
              <a:rPr sz="2600" spc="50" dirty="0">
                <a:latin typeface="Calibri"/>
                <a:cs typeface="Calibri"/>
              </a:rPr>
              <a:t>timburiðnaðar</a:t>
            </a:r>
            <a:r>
              <a:rPr sz="2600" spc="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og</a:t>
            </a:r>
            <a:r>
              <a:rPr sz="2600" spc="45" dirty="0">
                <a:latin typeface="Calibri"/>
                <a:cs typeface="Calibri"/>
              </a:rPr>
              <a:t> </a:t>
            </a:r>
            <a:r>
              <a:rPr sz="2600" spc="70" dirty="0">
                <a:latin typeface="Calibri"/>
                <a:cs typeface="Calibri"/>
              </a:rPr>
              <a:t>sjálfbærni</a:t>
            </a:r>
            <a:r>
              <a:rPr sz="2600" spc="65" dirty="0">
                <a:latin typeface="Calibri"/>
                <a:cs typeface="Calibri"/>
              </a:rPr>
              <a:t> </a:t>
            </a:r>
            <a:r>
              <a:rPr sz="2600" spc="95" dirty="0">
                <a:latin typeface="Calibri"/>
                <a:cs typeface="Calibri"/>
              </a:rPr>
              <a:t>samfélagsins.</a:t>
            </a:r>
            <a:endParaRPr sz="2600" dirty="0">
              <a:latin typeface="Calibri"/>
              <a:cs typeface="Calibri"/>
            </a:endParaRPr>
          </a:p>
          <a:p>
            <a:pPr marL="240665" indent="-227965">
              <a:lnSpc>
                <a:spcPts val="6809"/>
              </a:lnSpc>
              <a:buFont typeface="Arial"/>
              <a:buChar char="•"/>
              <a:tabLst>
                <a:tab pos="240665" algn="l"/>
              </a:tabLst>
            </a:pPr>
            <a:r>
              <a:rPr sz="4800" dirty="0">
                <a:latin typeface="Calibri"/>
                <a:cs typeface="Calibri"/>
              </a:rPr>
              <a:t>EN!!!</a:t>
            </a:r>
            <a:r>
              <a:rPr sz="4800" spc="-10" dirty="0">
                <a:latin typeface="Calibri"/>
                <a:cs typeface="Calibri"/>
              </a:rPr>
              <a:t> </a:t>
            </a:r>
            <a:r>
              <a:rPr sz="4800" spc="170" dirty="0">
                <a:latin typeface="Calibri"/>
                <a:cs typeface="Calibri"/>
              </a:rPr>
              <a:t>Hvað</a:t>
            </a:r>
            <a:r>
              <a:rPr sz="4800" spc="-45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gera</a:t>
            </a:r>
            <a:r>
              <a:rPr sz="4800" spc="-50" dirty="0">
                <a:latin typeface="Calibri"/>
                <a:cs typeface="Calibri"/>
              </a:rPr>
              <a:t> </a:t>
            </a:r>
            <a:r>
              <a:rPr sz="4800" spc="75" dirty="0">
                <a:latin typeface="Calibri"/>
                <a:cs typeface="Calibri"/>
              </a:rPr>
              <a:t>hin</a:t>
            </a:r>
            <a:r>
              <a:rPr sz="4800" spc="-25" dirty="0">
                <a:latin typeface="Calibri"/>
                <a:cs typeface="Calibri"/>
              </a:rPr>
              <a:t> </a:t>
            </a:r>
            <a:r>
              <a:rPr sz="4800" spc="85" dirty="0">
                <a:latin typeface="Calibri"/>
                <a:cs typeface="Calibri"/>
              </a:rPr>
              <a:t>Norðurlöndin</a:t>
            </a:r>
            <a:r>
              <a:rPr sz="5900" spc="85" dirty="0">
                <a:latin typeface="Calibri"/>
                <a:cs typeface="Calibri"/>
              </a:rPr>
              <a:t>?</a:t>
            </a:r>
            <a:endParaRPr sz="5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015"/>
              </a:lnSpc>
              <a:spcBef>
                <a:spcPts val="100"/>
              </a:spcBef>
            </a:pPr>
            <a:r>
              <a:rPr spc="120" dirty="0">
                <a:solidFill>
                  <a:srgbClr val="000000"/>
                </a:solidFill>
              </a:rPr>
              <a:t>Litlu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100" dirty="0">
                <a:solidFill>
                  <a:srgbClr val="000000"/>
                </a:solidFill>
              </a:rPr>
              <a:t>sagirnar</a:t>
            </a:r>
            <a:r>
              <a:rPr spc="-80" dirty="0">
                <a:solidFill>
                  <a:srgbClr val="000000"/>
                </a:solidFill>
              </a:rPr>
              <a:t> </a:t>
            </a:r>
            <a:r>
              <a:rPr spc="210" dirty="0">
                <a:solidFill>
                  <a:srgbClr val="000000"/>
                </a:solidFill>
              </a:rPr>
              <a:t>á</a:t>
            </a:r>
            <a:r>
              <a:rPr spc="-95" dirty="0">
                <a:solidFill>
                  <a:srgbClr val="000000"/>
                </a:solidFill>
              </a:rPr>
              <a:t> </a:t>
            </a:r>
            <a:r>
              <a:rPr spc="85" dirty="0">
                <a:solidFill>
                  <a:srgbClr val="000000"/>
                </a:solidFill>
              </a:rPr>
              <a:t>Norðurlöndum</a:t>
            </a:r>
          </a:p>
          <a:p>
            <a:pPr marL="635" algn="ctr">
              <a:lnSpc>
                <a:spcPts val="5015"/>
              </a:lnSpc>
            </a:pPr>
            <a:r>
              <a:rPr spc="160" dirty="0">
                <a:solidFill>
                  <a:srgbClr val="000000"/>
                </a:solidFill>
              </a:rPr>
              <a:t>„Småsågarana“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973658" y="1825650"/>
            <a:ext cx="9565640" cy="4460240"/>
            <a:chOff x="973658" y="1825650"/>
            <a:chExt cx="9565640" cy="44602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3658" y="1825650"/>
              <a:ext cx="4753736" cy="44597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85485" y="1825650"/>
              <a:ext cx="4753737" cy="445973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26.3.2025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615178" y="6433368"/>
            <a:ext cx="963930" cy="21145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spc="-10" dirty="0">
                <a:solidFill>
                  <a:srgbClr val="767676"/>
                </a:solidFill>
                <a:latin typeface="Calibri"/>
                <a:cs typeface="Calibri"/>
                <a:hlinkClick r:id="rId5"/>
              </a:rPr>
              <a:t>www.timbur.is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1010</Words>
  <Application>Microsoft Office PowerPoint</Application>
  <PresentationFormat>Víðskjár</PresentationFormat>
  <Paragraphs>152</Paragraphs>
  <Slides>20</Slides>
  <Notes>0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2</vt:i4>
      </vt:variant>
      <vt:variant>
        <vt:lpstr>Þema</vt:lpstr>
      </vt:variant>
      <vt:variant>
        <vt:i4>1</vt:i4>
      </vt:variant>
      <vt:variant>
        <vt:lpstr>Skyggnutitlar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Lýsing á verkefninu CE-merkingar fyrir viðarvinnslur</vt:lpstr>
      <vt:lpstr>Tímalínan fyrir burðarvið hér á landi</vt:lpstr>
      <vt:lpstr>Hindranir fyrir verkefnið</vt:lpstr>
      <vt:lpstr>Meginatriði verkefnisins CE-merking á timbri</vt:lpstr>
      <vt:lpstr>Staða verkefnisins</vt:lpstr>
      <vt:lpstr>Staða verkefnisins</vt:lpstr>
      <vt:lpstr>Staða verkefnisins</vt:lpstr>
      <vt:lpstr>Nýsköpun og samfélagslegar áskoranir</vt:lpstr>
      <vt:lpstr>Litlu sagirnar á Norðurlöndum „Småsågarana“</vt:lpstr>
      <vt:lpstr>Litlu sagirnar á Norðurlöndum „Småsågarna“</vt:lpstr>
      <vt:lpstr>Litlu sagirnar á Norðurlöndum „Småsågarana“</vt:lpstr>
      <vt:lpstr>Litlu sagirnar á Íslandi „Småsågarna“</vt:lpstr>
      <vt:lpstr>Okkur vantar burðarþolsstaðal fyrir öspina</vt:lpstr>
      <vt:lpstr>Öspin Asparhúsið að Vallanesi</vt:lpstr>
      <vt:lpstr>Fyrsta íslenska mannvirkið úr íslenskum burðarviði</vt:lpstr>
      <vt:lpstr>Límtréstilraunir</vt:lpstr>
      <vt:lpstr>Göngubrú yfir Þjórsá</vt:lpstr>
      <vt:lpstr>Árböðin í Laugarási</vt:lpstr>
      <vt:lpstr>Sky Lagoon Frískandi kaldur úði. Leyfðu kuldanum að leika um líkama og sál.</vt:lpstr>
      <vt:lpstr>Íslenskt timbur já takk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Eirikur Þorsteinsson</dc:creator>
  <cp:lastModifiedBy>Pétur Halldórsson - LOGS</cp:lastModifiedBy>
  <cp:revision>1</cp:revision>
  <dcterms:created xsi:type="dcterms:W3CDTF">2025-03-26T11:12:42Z</dcterms:created>
  <dcterms:modified xsi:type="dcterms:W3CDTF">2025-03-26T11:18:27Z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2025-03-26T00:00:00Z</vt:filetime>
  </property>
  <property fmtid="{D5CDD505-2E9C-101B-9397-08002B2CF9AE}" pid="3" name="Creator">
    <vt:lpwstr>Microsoft® PowerPoint® fyrir Microsoft 365</vt:lpwstr>
  </property>
  <property fmtid="{D5CDD505-2E9C-101B-9397-08002B2CF9AE}" pid="4" name="LastSaved">
    <vt:filetime>2025-03-26T00:00:00Z</vt:filetime>
  </property>
  <property fmtid="{D5CDD505-2E9C-101B-9397-08002B2CF9AE}" pid="5" name="Producer">
    <vt:lpwstr>Microsoft® PowerPoint® fyrir Microsoft 365</vt:lpwstr>
  </property>
  <property fmtid="{D5CDD505-2E9C-101B-9397-08002B2CF9AE}" pid="6" name="MSIP_Label_dc80478f-11da-4717-908f-ce13ec08de93_Enabled">
    <vt:lpwstr>true</vt:lpwstr>
  </property>
  <property fmtid="{D5CDD505-2E9C-101B-9397-08002B2CF9AE}" pid="7" name="MSIP_Label_dc80478f-11da-4717-908f-ce13ec08de93_SetDate">
    <vt:lpwstr>2025-03-26T11:13:31Z</vt:lpwstr>
  </property>
  <property fmtid="{D5CDD505-2E9C-101B-9397-08002B2CF9AE}" pid="8" name="MSIP_Label_dc80478f-11da-4717-908f-ce13ec08de93_Method">
    <vt:lpwstr>Standard</vt:lpwstr>
  </property>
  <property fmtid="{D5CDD505-2E9C-101B-9397-08002B2CF9AE}" pid="9" name="MSIP_Label_dc80478f-11da-4717-908f-ce13ec08de93_Name">
    <vt:lpwstr>Varin</vt:lpwstr>
  </property>
  <property fmtid="{D5CDD505-2E9C-101B-9397-08002B2CF9AE}" pid="10" name="MSIP_Label_dc80478f-11da-4717-908f-ce13ec08de93_SiteId">
    <vt:lpwstr>764a306d-0a68-45ad-9f07-6f1804447cd4</vt:lpwstr>
  </property>
  <property fmtid="{D5CDD505-2E9C-101B-9397-08002B2CF9AE}" pid="11" name="MSIP_Label_dc80478f-11da-4717-908f-ce13ec08de93_ActionId">
    <vt:lpwstr>abe7727c-46d1-4f1b-bc85-f3da949764d5</vt:lpwstr>
  </property>
  <property fmtid="{D5CDD505-2E9C-101B-9397-08002B2CF9AE}" pid="12" name="MSIP_Label_dc80478f-11da-4717-908f-ce13ec08de93_ContentBits">
    <vt:lpwstr>0</vt:lpwstr>
  </property>
  <property fmtid="{D5CDD505-2E9C-101B-9397-08002B2CF9AE}" pid="13" name="MSIP_Label_dc80478f-11da-4717-908f-ce13ec08de93_Tag">
    <vt:lpwstr>10, 3, 0, 1</vt:lpwstr>
  </property>
</Properties>
</file>