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9" r:id="rId6"/>
    <p:sldId id="270" r:id="rId7"/>
    <p:sldId id="260" r:id="rId8"/>
    <p:sldId id="271" r:id="rId9"/>
    <p:sldId id="272" r:id="rId10"/>
    <p:sldId id="261" r:id="rId11"/>
    <p:sldId id="273" r:id="rId12"/>
    <p:sldId id="262" r:id="rId13"/>
    <p:sldId id="274" r:id="rId14"/>
    <p:sldId id="275" r:id="rId15"/>
    <p:sldId id="276" r:id="rId16"/>
    <p:sldId id="263" r:id="rId17"/>
    <p:sldId id="277" r:id="rId18"/>
    <p:sldId id="264" r:id="rId19"/>
    <p:sldId id="265" r:id="rId20"/>
    <p:sldId id="266" r:id="rId21"/>
    <p:sldId id="279" r:id="rId22"/>
    <p:sldId id="267" r:id="rId23"/>
    <p:sldId id="280" r:id="rId24"/>
    <p:sldId id="268" r:id="rId25"/>
    <p:sldId id="281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 autoAdjust="0"/>
    <p:restoredTop sz="81339" autoAdjust="0"/>
  </p:normalViewPr>
  <p:slideViewPr>
    <p:cSldViewPr snapToGrid="0">
      <p:cViewPr varScale="1">
        <p:scale>
          <a:sx n="48" d="100"/>
          <a:sy n="48" d="100"/>
        </p:scale>
        <p:origin x="13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SG%20skv%20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IB%20skv%20R%20-%20auto%20recov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IB%20skv%20R%20-%20auto%20recov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IB%20skv%20R%20-%20auto%20recov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A&#214;%20skv%20R%20(version%20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A&#214;%20skv%20R%20(version%20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SG%20skv%20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SF%20skv%20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RL%20skv%20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RL%20skv%20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IB%20skv%20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tandi\Dropbox\My%20PC%20(DESKTOP-TFIVQI2)\Documents\sk&#243;gfr&#230;&#240;i\Lokaverkefni\Trj&#225;teg%201%20F%20fyrir%20SG%20skv%20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IB%20skv%20R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Gr&#243;&#240;urhverfi%20fyrir%20A&#214;%20skv%20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SG%20skv%20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AppData\Roaming\Microsoft\Excel\Trj&#225;teg%201%20F%20fyrir%20SF%20skv%20R%20-%20auto%20recover%20(version%201).xlsb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SF%20skv%20R%20-%20auto%20recover%20(version%20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SF%20skv%20R%20-%20auto%20recover%20(version%20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AppData\Roaming\Microsoft\Excel\Trj&#225;teg%201%20F%20fyrir%20Lerki%20skv%20R%20(version%203).xlsb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Lerki%20skv%20R%20(version%203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otandi\Dropbox\My%20PC%20(DESKTOP-TFIVQI2)\Documents\sk&#243;gfr&#230;&#240;i\Lokaverkefni\Trj&#225;teg%201%20F%20fyrir%20IB%20skv%20R%20-%20auto%20recov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>
                <a:solidFill>
                  <a:schemeClr val="tx1"/>
                </a:solidFill>
              </a:rPr>
              <a:t>Hlutfall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trjátegu</a:t>
            </a:r>
            <a:r>
              <a:rPr lang="en-US" sz="2000" b="1" baseline="0" dirty="0" err="1">
                <a:solidFill>
                  <a:schemeClr val="tx1"/>
                </a:solidFill>
              </a:rPr>
              <a:t>nda</a:t>
            </a:r>
            <a:r>
              <a:rPr lang="en-US" sz="2000" b="1" baseline="0" dirty="0">
                <a:solidFill>
                  <a:schemeClr val="tx1"/>
                </a:solidFill>
              </a:rPr>
              <a:t> í </a:t>
            </a:r>
            <a:r>
              <a:rPr lang="en-US" sz="2000" b="1" baseline="0" dirty="0" err="1">
                <a:solidFill>
                  <a:schemeClr val="tx1"/>
                </a:solidFill>
              </a:rPr>
              <a:t>raun</a:t>
            </a:r>
            <a:r>
              <a:rPr lang="en-US" sz="2000" b="1" baseline="0" dirty="0">
                <a:solidFill>
                  <a:schemeClr val="tx1"/>
                </a:solidFill>
              </a:rPr>
              <a:t> </a:t>
            </a:r>
            <a:r>
              <a:rPr lang="en-US" sz="2000" b="1" baseline="0" dirty="0" err="1">
                <a:solidFill>
                  <a:schemeClr val="tx1"/>
                </a:solidFill>
              </a:rPr>
              <a:t>skv</a:t>
            </a:r>
            <a:r>
              <a:rPr lang="en-US" sz="2000" b="1" baseline="0" dirty="0">
                <a:solidFill>
                  <a:schemeClr val="tx1"/>
                </a:solidFill>
              </a:rPr>
              <a:t>. </a:t>
            </a:r>
            <a:r>
              <a:rPr lang="en-US" sz="2000" b="1" baseline="0" dirty="0" err="1">
                <a:solidFill>
                  <a:schemeClr val="tx1"/>
                </a:solidFill>
              </a:rPr>
              <a:t>framkvæmdaskráningu</a:t>
            </a:r>
            <a:r>
              <a:rPr lang="en-US" sz="2000" b="1" baseline="0" dirty="0">
                <a:solidFill>
                  <a:schemeClr val="tx1"/>
                </a:solidFill>
              </a:rPr>
              <a:t> </a:t>
            </a:r>
            <a:r>
              <a:rPr lang="en-US" sz="2000" b="1" baseline="0" dirty="0" err="1">
                <a:solidFill>
                  <a:schemeClr val="tx1"/>
                </a:solidFill>
              </a:rPr>
              <a:t>þar</a:t>
            </a:r>
            <a:r>
              <a:rPr lang="en-US" sz="2000" b="1" baseline="0" dirty="0">
                <a:solidFill>
                  <a:schemeClr val="tx1"/>
                </a:solidFill>
              </a:rPr>
              <a:t> </a:t>
            </a:r>
            <a:r>
              <a:rPr lang="en-US" sz="2000" b="1" baseline="0" dirty="0" err="1">
                <a:solidFill>
                  <a:schemeClr val="tx1"/>
                </a:solidFill>
              </a:rPr>
              <a:t>sem</a:t>
            </a:r>
            <a:r>
              <a:rPr lang="en-US" sz="2000" b="1" baseline="0" dirty="0">
                <a:solidFill>
                  <a:schemeClr val="tx1"/>
                </a:solidFill>
              </a:rPr>
              <a:t> </a:t>
            </a:r>
            <a:r>
              <a:rPr lang="en-US" sz="2000" b="1" baseline="0" dirty="0" err="1">
                <a:solidFill>
                  <a:srgbClr val="00B050"/>
                </a:solidFill>
              </a:rPr>
              <a:t>sitkagreni</a:t>
            </a:r>
            <a:r>
              <a:rPr lang="en-US" sz="2000" b="1" baseline="0" dirty="0">
                <a:solidFill>
                  <a:schemeClr val="tx1"/>
                </a:solidFill>
              </a:rPr>
              <a:t> var </a:t>
            </a:r>
            <a:r>
              <a:rPr lang="en-US" sz="2000" b="1" baseline="0" dirty="0" err="1">
                <a:solidFill>
                  <a:schemeClr val="tx1"/>
                </a:solidFill>
              </a:rPr>
              <a:t>áætlað</a:t>
            </a:r>
            <a:r>
              <a:rPr lang="en-US" sz="2000" b="1" baseline="0" dirty="0">
                <a:solidFill>
                  <a:schemeClr val="tx1"/>
                </a:solidFill>
              </a:rPr>
              <a:t> </a:t>
            </a:r>
            <a:r>
              <a:rPr lang="en-US" sz="2000" b="1" baseline="0" dirty="0" err="1">
                <a:solidFill>
                  <a:schemeClr val="tx1"/>
                </a:solidFill>
              </a:rPr>
              <a:t>skv</a:t>
            </a:r>
            <a:r>
              <a:rPr lang="en-US" sz="2000" b="1" baseline="0" dirty="0">
                <a:solidFill>
                  <a:schemeClr val="tx1"/>
                </a:solidFill>
              </a:rPr>
              <a:t>. </a:t>
            </a:r>
            <a:r>
              <a:rPr lang="en-US" sz="2000" b="1" baseline="0" dirty="0" err="1">
                <a:solidFill>
                  <a:schemeClr val="tx1"/>
                </a:solidFill>
              </a:rPr>
              <a:t>ræktunaráætlun</a:t>
            </a:r>
            <a:r>
              <a:rPr lang="en-US" sz="2000" b="1" baseline="0" dirty="0">
                <a:solidFill>
                  <a:schemeClr val="tx1"/>
                </a:solidFill>
              </a:rPr>
              <a:t> (2352 ha)</a:t>
            </a:r>
            <a:endParaRPr lang="en-US" sz="20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664271110091487"/>
          <c:y val="1.3379206101086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3"/>
          <c:order val="0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C6C-4533-826F-1F3A09F08422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4C6C-4533-826F-1F3A09F0842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4C6C-4533-826F-1F3A09F08422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4C6C-4533-826F-1F3A09F08422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4C6C-4533-826F-1F3A09F08422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4C6C-4533-826F-1F3A09F08422}"/>
              </c:ext>
            </c:extLst>
          </c:dPt>
          <c:dPt>
            <c:idx val="6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4C6C-4533-826F-1F3A09F084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'Allt landið - loka'!$J$32:$J$38</c:f>
              <c:strCache>
                <c:ptCount val="7"/>
                <c:pt idx="0">
                  <c:v>Sitkagreni 54,1%</c:v>
                </c:pt>
                <c:pt idx="1">
                  <c:v>Stafafura 20,3%</c:v>
                </c:pt>
                <c:pt idx="2">
                  <c:v>Ilmbjörk 10,7%</c:v>
                </c:pt>
                <c:pt idx="3">
                  <c:v>Alaskaösp 6,1%</c:v>
                </c:pt>
                <c:pt idx="4">
                  <c:v>Annað 3,7%</c:v>
                </c:pt>
                <c:pt idx="5">
                  <c:v>Rússalerki 3,6%</c:v>
                </c:pt>
                <c:pt idx="6">
                  <c:v>Hvítgreni 1,4%</c:v>
                </c:pt>
              </c:strCache>
            </c:strRef>
          </c:cat>
          <c:val>
            <c:numRef>
              <c:f>'Allt landið - loka'!$K$32:$K$38</c:f>
              <c:numCache>
                <c:formatCode>0.0%</c:formatCode>
                <c:ptCount val="7"/>
                <c:pt idx="0">
                  <c:v>0.54091600335531376</c:v>
                </c:pt>
                <c:pt idx="1">
                  <c:v>0.20319726498833887</c:v>
                </c:pt>
                <c:pt idx="2">
                  <c:v>0.10748360163418764</c:v>
                </c:pt>
                <c:pt idx="3">
                  <c:v>6.1291830086977944E-2</c:v>
                </c:pt>
                <c:pt idx="4">
                  <c:v>3.68318377402174E-2</c:v>
                </c:pt>
                <c:pt idx="5">
                  <c:v>3.6147544204302356E-2</c:v>
                </c:pt>
                <c:pt idx="6">
                  <c:v>1.4131917990661921E-2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C6C-4533-826F-1F3A09F08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2"/>
                <c:order val="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0-4C6C-4533-826F-1F3A09F08422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2-4C6C-4533-826F-1F3A09F08422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4-4C6C-4533-826F-1F3A09F08422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6-4C6C-4533-826F-1F3A09F08422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8-4C6C-4533-826F-1F3A09F08422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A-4C6C-4533-826F-1F3A09F0842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'Vesturland - loka'!$J$24:$J$29</c15:sqref>
                        </c15:formulaRef>
                      </c:ext>
                    </c:extLst>
                    <c:strCache>
                      <c:ptCount val="6"/>
                      <c:pt idx="0">
                        <c:v>Sitkagreni</c:v>
                      </c:pt>
                      <c:pt idx="1">
                        <c:v>Stafafura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'Vesturland - loka'!$K$24:$K$29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0.53861064731805763</c:v>
                      </c:pt>
                      <c:pt idx="1">
                        <c:v>0.23738784259124954</c:v>
                      </c:pt>
                      <c:pt idx="2">
                        <c:v>7.6328931520883075E-2</c:v>
                      </c:pt>
                      <c:pt idx="3">
                        <c:v>5.3062396993682703E-2</c:v>
                      </c:pt>
                      <c:pt idx="4">
                        <c:v>4.4283447385199085E-2</c:v>
                      </c:pt>
                      <c:pt idx="5">
                        <c:v>5.032673419092782E-2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B-4C6C-4533-826F-1F3A09F08422}"/>
                  </c:ext>
                </c:extLst>
              </c15:ser>
            </c15:filteredPieSeries>
            <c15:filteredPieSeries>
              <c15:ser>
                <c:idx val="1"/>
                <c:order val="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4C6C-4533-826F-1F3A09F08422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4C6C-4533-826F-1F3A09F0842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4C6C-4533-826F-1F3A09F0842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4C6C-4533-826F-1F3A09F08422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4C6C-4533-826F-1F3A09F08422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4C6C-4533-826F-1F3A09F08422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4C6C-4533-826F-1F3A09F0842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loka'!$J$12:$J$18</c15:sqref>
                        </c15:formulaRef>
                      </c:ext>
                    </c:extLst>
                    <c:strCache>
                      <c:ptCount val="7"/>
                      <c:pt idx="0">
                        <c:v>Sitkagreni 69,0%</c:v>
                      </c:pt>
                      <c:pt idx="1">
                        <c:v>Ilmbjörk 11,0%</c:v>
                      </c:pt>
                      <c:pt idx="2">
                        <c:v>Hvítgreni 7,8%</c:v>
                      </c:pt>
                      <c:pt idx="3">
                        <c:v>Alaskaösp 4,8%</c:v>
                      </c:pt>
                      <c:pt idx="4">
                        <c:v>Rússalerki 3,5%</c:v>
                      </c:pt>
                      <c:pt idx="5">
                        <c:v>Annað 2,4%</c:v>
                      </c:pt>
                      <c:pt idx="6">
                        <c:v>Stafafura 1,4%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loka'!$K$12:$K$18</c15:sqref>
                        </c15:formulaRef>
                      </c:ext>
                    </c:extLst>
                    <c:numCache>
                      <c:formatCode>0.0%</c:formatCode>
                      <c:ptCount val="7"/>
                      <c:pt idx="0">
                        <c:v>0.68961820999207479</c:v>
                      </c:pt>
                      <c:pt idx="1">
                        <c:v>0.10986631004073949</c:v>
                      </c:pt>
                      <c:pt idx="2">
                        <c:v>7.8448251430959709E-2</c:v>
                      </c:pt>
                      <c:pt idx="3">
                        <c:v>4.8417051850160833E-2</c:v>
                      </c:pt>
                      <c:pt idx="4">
                        <c:v>3.5470153831080604E-2</c:v>
                      </c:pt>
                      <c:pt idx="5">
                        <c:v>2.4282565471077308E-2</c:v>
                      </c:pt>
                      <c:pt idx="6">
                        <c:v>1.3897457383907233E-2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A-4C6C-4533-826F-1F3A09F08422}"/>
                  </c:ext>
                </c:extLst>
              </c15:ser>
            </c15:filteredPieSeries>
            <c15:filteredPieSeries>
              <c15:ser>
                <c:idx val="0"/>
                <c:order val="3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4C6C-4533-826F-1F3A09F08422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4C6C-4533-826F-1F3A09F08422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4C6C-4533-826F-1F3A09F08422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4C6C-4533-826F-1F3A09F08422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4C6C-4533-826F-1F3A09F0842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4C6C-4533-826F-1F3A09F08422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67666118834073763"/>
          <c:y val="0.22969210338186297"/>
          <c:w val="0.2375324165501505"/>
          <c:h val="0.607752649451526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00B0F0"/>
                </a:solidFill>
              </a:rPr>
              <a:t>ilmbjörk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Austurlandi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(18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1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AE7D-4576-87B8-07485F670197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AE7D-4576-87B8-07485F67019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E7D-4576-87B8-07485F67019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AE7D-4576-87B8-07485F670197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AE7D-4576-87B8-07485F6701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'Austurland - loka'!$I$12:$I$16</c:f>
              <c:strCache>
                <c:ptCount val="5"/>
                <c:pt idx="0">
                  <c:v>Ilmbjörk 40,9%</c:v>
                </c:pt>
                <c:pt idx="1">
                  <c:v>Stafafura 50,2%</c:v>
                </c:pt>
                <c:pt idx="2">
                  <c:v>Sitkagreni 4,6%</c:v>
                </c:pt>
                <c:pt idx="3">
                  <c:v>Rússalerki 3,7%</c:v>
                </c:pt>
                <c:pt idx="4">
                  <c:v>Annað 0,6%</c:v>
                </c:pt>
              </c:strCache>
            </c:strRef>
          </c:cat>
          <c:val>
            <c:numRef>
              <c:f>'Austurland - loka'!$J$12:$J$16</c:f>
              <c:numCache>
                <c:formatCode>0.0%</c:formatCode>
                <c:ptCount val="5"/>
                <c:pt idx="0">
                  <c:v>0.40886991259989769</c:v>
                </c:pt>
                <c:pt idx="1">
                  <c:v>0.50237601502327622</c:v>
                </c:pt>
                <c:pt idx="2">
                  <c:v>4.6482569193743335E-2</c:v>
                </c:pt>
                <c:pt idx="3">
                  <c:v>3.6736156188405103E-2</c:v>
                </c:pt>
                <c:pt idx="4">
                  <c:v>5.535346994677664E-3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7D-4576-87B8-07485F6701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0"/>
                <c:order val="1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C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'[2]Vesturland - loka'!$J$21:$J$26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7-AE7D-4576-87B8-07485F670197}"/>
                  </c:ext>
                </c:extLst>
              </c15:ser>
            </c15:filteredPieSeries>
            <c15:filteredPieSeries>
              <c15:ser>
                <c:idx val="9"/>
                <c:order val="2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loka'!$I$5:$I$10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Bergfura</c:v>
                      </c:pt>
                      <c:pt idx="4">
                        <c:v>Sitkagreni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4-AE7D-4576-87B8-07485F670197}"/>
                  </c:ext>
                </c:extLst>
              </c15:ser>
            </c15:filteredPieSeries>
            <c15:filteredPieSeries>
              <c15:ser>
                <c:idx val="8"/>
                <c:order val="3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AE7D-4576-87B8-07485F670197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Alaskaösp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  <c:pt idx="6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3-AE7D-4576-87B8-07485F670197}"/>
                  </c:ext>
                </c:extLst>
              </c15:ser>
            </c15:filteredPieSeries>
            <c15:filteredPieSeries>
              <c15:ser>
                <c:idx val="7"/>
                <c:order val="4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0-AE7D-4576-87B8-07485F670197}"/>
                  </c:ext>
                </c:extLst>
              </c15:ser>
            </c15:filteredPieSeries>
            <c15:filteredPieSeries>
              <c15:ser>
                <c:idx val="6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B-AE7D-4576-87B8-07485F670197}"/>
                  </c:ext>
                </c:extLst>
              </c15:ser>
            </c15:filteredPieSeries>
            <c15:filteredPieSeries>
              <c15:ser>
                <c:idx val="5"/>
                <c:order val="6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1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3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5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7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8-AE7D-4576-87B8-07485F670197}"/>
                  </c:ext>
                </c:extLst>
              </c15:ser>
            </c15:filteredPieSeries>
            <c15:filteredPieSeries>
              <c15:ser>
                <c:idx val="4"/>
                <c:order val="7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A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C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E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0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2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AE7D-4576-87B8-07485F670197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AE7D-4576-87B8-07485F670197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9-AE7D-4576-87B8-07485F670197}"/>
                  </c:ext>
                </c:extLst>
              </c15:ser>
            </c15:filteredPieSeries>
            <c15:filteredPieSeries>
              <c15:ser>
                <c:idx val="3"/>
                <c:order val="8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B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6-AE7D-4576-87B8-07485F670197}"/>
                  </c:ext>
                </c:extLst>
              </c15:ser>
            </c15:filteredPieSeries>
            <c15:filteredPieSeries>
              <c15:ser>
                <c:idx val="2"/>
                <c:order val="9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AE7D-4576-87B8-07485F67019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AE7D-4576-87B8-07485F670197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AE7D-4576-87B8-07485F670197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7-AE7D-4576-87B8-07485F670197}"/>
                  </c:ext>
                </c:extLst>
              </c15:ser>
            </c15:filteredPieSeries>
            <c15:filteredPieSeries>
              <c15:ser>
                <c:idx val="1"/>
                <c:order val="10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9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2-AE7D-4576-87B8-07485F670197}"/>
                  </c:ext>
                </c:extLst>
              </c15:ser>
            </c15:filteredPieSeries>
            <c15:filteredPieSeries>
              <c15:ser>
                <c:idx val="0"/>
                <c:order val="11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4-AE7D-4576-87B8-07485F67019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6-AE7D-4576-87B8-07485F67019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8-AE7D-4576-87B8-07485F67019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A-AE7D-4576-87B8-07485F67019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C-AE7D-4576-87B8-07485F67019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D-AE7D-4576-87B8-07485F670197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6066416962566374"/>
          <c:y val="0.29534559295308943"/>
          <c:w val="0.16194120362300995"/>
          <c:h val="0.2692771380728434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00B0F0"/>
                </a:solidFill>
              </a:rPr>
              <a:t>ilmbjörk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Suðurlandi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(207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4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94F2-4941-BC2A-05B3C51E5C11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94F2-4941-BC2A-05B3C51E5C11}"/>
              </c:ext>
            </c:extLst>
          </c:dPt>
          <c:dPt>
            <c:idx val="2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5-94F2-4941-BC2A-05B3C51E5C1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94F2-4941-BC2A-05B3C51E5C11}"/>
              </c:ext>
            </c:extLst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94F2-4941-BC2A-05B3C51E5C11}"/>
              </c:ext>
            </c:extLst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94F2-4941-BC2A-05B3C51E5C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'Suðurland - loka'!$L$8:$L$13</c:f>
              <c:strCache>
                <c:ptCount val="6"/>
                <c:pt idx="0">
                  <c:v>Ilmbjörk 82,4%</c:v>
                </c:pt>
                <c:pt idx="1">
                  <c:v>Stafafura 7,1%</c:v>
                </c:pt>
                <c:pt idx="2">
                  <c:v>Bergfura 6,3%</c:v>
                </c:pt>
                <c:pt idx="3">
                  <c:v>Sitkagreni 2,5%</c:v>
                </c:pt>
                <c:pt idx="4">
                  <c:v>Elri 1,1%</c:v>
                </c:pt>
                <c:pt idx="5">
                  <c:v>Alaskaösp 0,6%</c:v>
                </c:pt>
              </c:strCache>
            </c:strRef>
          </c:cat>
          <c:val>
            <c:numRef>
              <c:f>'Suðurland - loka'!$M$8:$M$13</c:f>
              <c:numCache>
                <c:formatCode>0.00%</c:formatCode>
                <c:ptCount val="6"/>
                <c:pt idx="0">
                  <c:v>0.82399999999999995</c:v>
                </c:pt>
                <c:pt idx="1">
                  <c:v>7.0999999999999994E-2</c:v>
                </c:pt>
                <c:pt idx="2">
                  <c:v>6.3E-2</c:v>
                </c:pt>
                <c:pt idx="3">
                  <c:v>2.5000000000000001E-2</c:v>
                </c:pt>
                <c:pt idx="4">
                  <c:v>1.0999999999999999E-2</c:v>
                </c:pt>
                <c:pt idx="5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4F2-4941-BC2A-05B3C51E5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3"/>
                <c:order val="1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60000"/>
                        <a:lumOff val="4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8-94F2-4941-BC2A-05B3C51E5C11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A-94F2-4941-BC2A-05B3C51E5C11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C-94F2-4941-BC2A-05B3C51E5C11}"/>
                    </c:ext>
                  </c:extLst>
                </c:dPt>
                <c:dPt>
                  <c:idx val="8"/>
                  <c:bubble3D val="0"/>
                  <c:spPr>
                    <a:solidFill>
                      <a:srgbClr val="FFCC66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E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'Vestfirðir - loka'!$I$18:$I$26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Annað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Stafafura</c:v>
                      </c:pt>
                      <c:pt idx="6">
                        <c:v>Hvítgreni</c:v>
                      </c:pt>
                      <c:pt idx="7">
                        <c:v>Gulvíðir</c:v>
                      </c:pt>
                      <c:pt idx="8">
                        <c:v>Bergfura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'Vestfirðir - loka'!$J$18:$J$26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0.75816698550194761</c:v>
                      </c:pt>
                      <c:pt idx="1">
                        <c:v>7.4215204376147662E-2</c:v>
                      </c:pt>
                      <c:pt idx="2">
                        <c:v>5.2642141551333378E-2</c:v>
                      </c:pt>
                      <c:pt idx="3">
                        <c:v>3.7720452819511148E-2</c:v>
                      </c:pt>
                      <c:pt idx="4">
                        <c:v>2.1885566566278679E-2</c:v>
                      </c:pt>
                      <c:pt idx="5">
                        <c:v>2.0288944291157268E-2</c:v>
                      </c:pt>
                      <c:pt idx="6">
                        <c:v>1.2903882666140608E-2</c:v>
                      </c:pt>
                      <c:pt idx="7">
                        <c:v>1.1513313137704394E-2</c:v>
                      </c:pt>
                      <c:pt idx="8">
                        <c:v>1.0343081678882725E-2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F-94F2-4941-BC2A-05B3C51E5C11}"/>
                  </c:ext>
                </c:extLst>
              </c15:ser>
            </c15:filteredPieSeries>
            <c15:filteredPieSeries>
              <c15:ser>
                <c:idx val="12"/>
                <c:order val="2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94F2-4941-BC2A-05B3C51E5C11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94F2-4941-BC2A-05B3C51E5C11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94F2-4941-BC2A-05B3C51E5C11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bg2">
                        <a:lumMod val="9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loka'!$I$15:$I$23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  <c:pt idx="6">
                        <c:v>Hengibjörk</c:v>
                      </c:pt>
                      <c:pt idx="7">
                        <c:v>Blágreni</c:v>
                      </c:pt>
                      <c:pt idx="8">
                        <c:v>Ilmreynir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loka'!$J$15:$J$23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0.45506909957012354</c:v>
                      </c:pt>
                      <c:pt idx="1">
                        <c:v>0.32314702054955613</c:v>
                      </c:pt>
                      <c:pt idx="2">
                        <c:v>0.12947623182264312</c:v>
                      </c:pt>
                      <c:pt idx="3">
                        <c:v>2.4345572251486175E-2</c:v>
                      </c:pt>
                      <c:pt idx="4">
                        <c:v>1.9676831754700023E-2</c:v>
                      </c:pt>
                      <c:pt idx="5">
                        <c:v>1.8314621237315275E-2</c:v>
                      </c:pt>
                      <c:pt idx="6">
                        <c:v>1.1707303312901648E-2</c:v>
                      </c:pt>
                      <c:pt idx="7">
                        <c:v>1.0503164157307137E-2</c:v>
                      </c:pt>
                      <c:pt idx="8">
                        <c:v>7.7601553439672153E-3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2-94F2-4941-BC2A-05B3C51E5C11}"/>
                  </c:ext>
                </c:extLst>
              </c15:ser>
            </c15:filteredPieSeries>
            <c15:filteredPieSeries>
              <c15:ser>
                <c:idx val="11"/>
                <c:order val="3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loka'!$I$12:$I$16</c15:sqref>
                        </c15:formulaRef>
                      </c:ext>
                    </c:extLst>
                    <c:strCache>
                      <c:ptCount val="5"/>
                      <c:pt idx="0">
                        <c:v>Ilmbjörk 40,9%</c:v>
                      </c:pt>
                      <c:pt idx="1">
                        <c:v>Stafafura 50,2%</c:v>
                      </c:pt>
                      <c:pt idx="2">
                        <c:v>Sitkagreni 4,6%</c:v>
                      </c:pt>
                      <c:pt idx="3">
                        <c:v>Rússalerki 3,7%</c:v>
                      </c:pt>
                      <c:pt idx="4">
                        <c:v>Annað 0,6%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loka'!$J$12:$J$16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0.40886991259989769</c:v>
                      </c:pt>
                      <c:pt idx="1">
                        <c:v>0.50237601502327622</c:v>
                      </c:pt>
                      <c:pt idx="2">
                        <c:v>4.6482569193743335E-2</c:v>
                      </c:pt>
                      <c:pt idx="3">
                        <c:v>3.6736156188405103E-2</c:v>
                      </c:pt>
                      <c:pt idx="4">
                        <c:v>5.535346994677664E-3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D-94F2-4941-BC2A-05B3C51E5C11}"/>
                  </c:ext>
                </c:extLst>
              </c15:ser>
            </c15:filteredPieSeries>
            <c15:filteredPieSeries>
              <c15:ser>
                <c:idx val="10"/>
                <c:order val="4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loka'!$J$21:$J$26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A-94F2-4941-BC2A-05B3C51E5C11}"/>
                  </c:ext>
                </c:extLst>
              </c15:ser>
            </c15:filteredPieSeries>
            <c15:filteredPieSeries>
              <c15:ser>
                <c:idx val="9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loka'!$I$5:$I$10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Bergfura</c:v>
                      </c:pt>
                      <c:pt idx="4">
                        <c:v>Sitkagreni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94F2-4941-BC2A-05B3C51E5C11}"/>
                  </c:ext>
                </c:extLst>
              </c15:ser>
            </c15:filteredPieSeries>
            <c15:filteredPieSeries>
              <c15:ser>
                <c:idx val="8"/>
                <c:order val="6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94F2-4941-BC2A-05B3C51E5C11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Alaskaösp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  <c:pt idx="6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6-94F2-4941-BC2A-05B3C51E5C11}"/>
                  </c:ext>
                </c:extLst>
              </c15:ser>
            </c15:filteredPieSeries>
            <c15:filteredPieSeries>
              <c15:ser>
                <c:idx val="7"/>
                <c:order val="7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3-94F2-4941-BC2A-05B3C51E5C11}"/>
                  </c:ext>
                </c:extLst>
              </c15:ser>
            </c15:filteredPieSeries>
            <c15:filteredPieSeries>
              <c15:ser>
                <c:idx val="6"/>
                <c:order val="8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E-94F2-4941-BC2A-05B3C51E5C11}"/>
                  </c:ext>
                </c:extLst>
              </c15:ser>
            </c15:filteredPieSeries>
            <c15:filteredPieSeries>
              <c15:ser>
                <c:idx val="5"/>
                <c:order val="9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B-94F2-4941-BC2A-05B3C51E5C11}"/>
                  </c:ext>
                </c:extLst>
              </c15:ser>
            </c15:filteredPieSeries>
            <c15:filteredPieSeries>
              <c15:ser>
                <c:idx val="4"/>
                <c:order val="10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94F2-4941-BC2A-05B3C51E5C11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94F2-4941-BC2A-05B3C51E5C11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C-94F2-4941-BC2A-05B3C51E5C11}"/>
                  </c:ext>
                </c:extLst>
              </c15:ser>
            </c15:filteredPieSeries>
            <c15:filteredPieSeries>
              <c15:ser>
                <c:idx val="3"/>
                <c:order val="1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E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0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9-94F2-4941-BC2A-05B3C51E5C11}"/>
                  </c:ext>
                </c:extLst>
              </c15:ser>
            </c15:filteredPieSeries>
            <c15:filteredPieSeries>
              <c15:ser>
                <c:idx val="2"/>
                <c:order val="1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B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D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F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94F2-4941-BC2A-05B3C51E5C11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94F2-4941-BC2A-05B3C51E5C11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94F2-4941-BC2A-05B3C51E5C11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A-94F2-4941-BC2A-05B3C51E5C11}"/>
                  </c:ext>
                </c:extLst>
              </c15:ser>
            </c15:filteredPieSeries>
            <c15:filteredPieSeries>
              <c15:ser>
                <c:idx val="1"/>
                <c:order val="1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C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E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0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2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4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5-94F2-4941-BC2A-05B3C51E5C11}"/>
                  </c:ext>
                </c:extLst>
              </c15:ser>
            </c15:filteredPieSeries>
            <c15:filteredPieSeries>
              <c15:ser>
                <c:idx val="0"/>
                <c:order val="14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7-94F2-4941-BC2A-05B3C51E5C11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9-94F2-4941-BC2A-05B3C51E5C11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94F2-4941-BC2A-05B3C51E5C1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D-94F2-4941-BC2A-05B3C51E5C11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F-94F2-4941-BC2A-05B3C51E5C11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0-94F2-4941-BC2A-05B3C51E5C11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5374798898372108"/>
          <c:y val="0.27032718594814037"/>
          <c:w val="0.16215734985488153"/>
          <c:h val="0.3445930101200029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00B0F0"/>
                </a:solidFill>
              </a:rPr>
              <a:t>ilmbjörk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Vesturlandi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(358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4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3112-4A5B-8B58-9F263A1FA193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3112-4A5B-8B58-9F263A1FA193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112-4A5B-8B58-9F263A1FA19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3112-4A5B-8B58-9F263A1FA193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3112-4A5B-8B58-9F263A1FA193}"/>
              </c:ext>
            </c:extLst>
          </c:dPt>
          <c:dPt>
            <c:idx val="5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3112-4A5B-8B58-9F263A1FA193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3112-4A5B-8B58-9F263A1FA1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'Vesturland - loka'!$I$7:$I$13</c:f>
              <c:strCache>
                <c:ptCount val="7"/>
                <c:pt idx="0">
                  <c:v>Ilmbjörk 22,3%</c:v>
                </c:pt>
                <c:pt idx="1">
                  <c:v>Stafafura 36,7%</c:v>
                </c:pt>
                <c:pt idx="2">
                  <c:v>Sitkagreni 16,9%</c:v>
                </c:pt>
                <c:pt idx="3">
                  <c:v>Rússalerki 16,4%</c:v>
                </c:pt>
                <c:pt idx="4">
                  <c:v>Alaskaösp 5,3%</c:v>
                </c:pt>
                <c:pt idx="5">
                  <c:v>Gulvíðir 1,2%</c:v>
                </c:pt>
                <c:pt idx="6">
                  <c:v>Annað 1,1%</c:v>
                </c:pt>
              </c:strCache>
            </c:strRef>
          </c:cat>
          <c:val>
            <c:numRef>
              <c:f>'Vesturland - loka'!$J$7:$J$13</c:f>
              <c:numCache>
                <c:formatCode>0.00%</c:formatCode>
                <c:ptCount val="7"/>
                <c:pt idx="0">
                  <c:v>0.223</c:v>
                </c:pt>
                <c:pt idx="1">
                  <c:v>0.36699999999999999</c:v>
                </c:pt>
                <c:pt idx="2">
                  <c:v>0.16900000000000001</c:v>
                </c:pt>
                <c:pt idx="3">
                  <c:v>0.16400000000000001</c:v>
                </c:pt>
                <c:pt idx="4">
                  <c:v>5.2999999999999999E-2</c:v>
                </c:pt>
                <c:pt idx="5">
                  <c:v>1.2E-2</c:v>
                </c:pt>
                <c:pt idx="6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112-4A5B-8B58-9F263A1FA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3"/>
                <c:order val="1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60000"/>
                        <a:lumOff val="4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8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A-3112-4A5B-8B58-9F263A1FA19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C-3112-4A5B-8B58-9F263A1FA193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E-3112-4A5B-8B58-9F263A1FA193}"/>
                    </c:ext>
                  </c:extLst>
                </c:dPt>
                <c:dPt>
                  <c:idx val="8"/>
                  <c:bubble3D val="0"/>
                  <c:spPr>
                    <a:solidFill>
                      <a:srgbClr val="FFCC66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20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'Vestfirðir - loka'!$I$18:$I$26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Annað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Stafafura</c:v>
                      </c:pt>
                      <c:pt idx="6">
                        <c:v>Hvítgreni</c:v>
                      </c:pt>
                      <c:pt idx="7">
                        <c:v>Gulvíðir</c:v>
                      </c:pt>
                      <c:pt idx="8">
                        <c:v>Bergfura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'Vestfirðir - loka'!$J$18:$J$26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0.75816698550194761</c:v>
                      </c:pt>
                      <c:pt idx="1">
                        <c:v>7.4215204376147662E-2</c:v>
                      </c:pt>
                      <c:pt idx="2">
                        <c:v>5.2642141551333378E-2</c:v>
                      </c:pt>
                      <c:pt idx="3">
                        <c:v>3.7720452819511148E-2</c:v>
                      </c:pt>
                      <c:pt idx="4">
                        <c:v>2.1885566566278679E-2</c:v>
                      </c:pt>
                      <c:pt idx="5">
                        <c:v>2.0288944291157268E-2</c:v>
                      </c:pt>
                      <c:pt idx="6">
                        <c:v>1.2903882666140608E-2</c:v>
                      </c:pt>
                      <c:pt idx="7">
                        <c:v>1.1513313137704394E-2</c:v>
                      </c:pt>
                      <c:pt idx="8">
                        <c:v>1.0343081678882725E-2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1-3112-4A5B-8B58-9F263A1FA193}"/>
                  </c:ext>
                </c:extLst>
              </c15:ser>
            </c15:filteredPieSeries>
            <c15:filteredPieSeries>
              <c15:ser>
                <c:idx val="12"/>
                <c:order val="2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3112-4A5B-8B58-9F263A1FA19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3112-4A5B-8B58-9F263A1FA193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3112-4A5B-8B58-9F263A1FA193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bg2">
                        <a:lumMod val="9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loka'!$I$15:$I$23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  <c:pt idx="6">
                        <c:v>Hengibjörk</c:v>
                      </c:pt>
                      <c:pt idx="7">
                        <c:v>Blágreni</c:v>
                      </c:pt>
                      <c:pt idx="8">
                        <c:v>Ilmreynir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loka'!$J$15:$J$23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0.45506909957012354</c:v>
                      </c:pt>
                      <c:pt idx="1">
                        <c:v>0.32314702054955613</c:v>
                      </c:pt>
                      <c:pt idx="2">
                        <c:v>0.12947623182264312</c:v>
                      </c:pt>
                      <c:pt idx="3">
                        <c:v>2.4345572251486175E-2</c:v>
                      </c:pt>
                      <c:pt idx="4">
                        <c:v>1.9676831754700023E-2</c:v>
                      </c:pt>
                      <c:pt idx="5">
                        <c:v>1.8314621237315275E-2</c:v>
                      </c:pt>
                      <c:pt idx="6">
                        <c:v>1.1707303312901648E-2</c:v>
                      </c:pt>
                      <c:pt idx="7">
                        <c:v>1.0503164157307137E-2</c:v>
                      </c:pt>
                      <c:pt idx="8">
                        <c:v>7.7601553439672153E-3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4-3112-4A5B-8B58-9F263A1FA193}"/>
                  </c:ext>
                </c:extLst>
              </c15:ser>
            </c15:filteredPieSeries>
            <c15:filteredPieSeries>
              <c15:ser>
                <c:idx val="11"/>
                <c:order val="3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loka'!$I$12:$I$16</c15:sqref>
                        </c15:formulaRef>
                      </c:ext>
                    </c:extLst>
                    <c:strCache>
                      <c:ptCount val="5"/>
                      <c:pt idx="0">
                        <c:v>Ilmbjörk 40,9%</c:v>
                      </c:pt>
                      <c:pt idx="1">
                        <c:v>Stafafura 50,2%</c:v>
                      </c:pt>
                      <c:pt idx="2">
                        <c:v>Sitkagreni 4,6%</c:v>
                      </c:pt>
                      <c:pt idx="3">
                        <c:v>Rússalerki 3,7%</c:v>
                      </c:pt>
                      <c:pt idx="4">
                        <c:v>Annað 0,6%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loka'!$J$12:$J$16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0.40886991259989769</c:v>
                      </c:pt>
                      <c:pt idx="1">
                        <c:v>0.50237601502327622</c:v>
                      </c:pt>
                      <c:pt idx="2">
                        <c:v>4.6482569193743335E-2</c:v>
                      </c:pt>
                      <c:pt idx="3">
                        <c:v>3.6736156188405103E-2</c:v>
                      </c:pt>
                      <c:pt idx="4">
                        <c:v>5.535346994677664E-3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F-3112-4A5B-8B58-9F263A1FA193}"/>
                  </c:ext>
                </c:extLst>
              </c15:ser>
            </c15:filteredPieSeries>
            <c15:filteredPieSeries>
              <c15:ser>
                <c:idx val="10"/>
                <c:order val="4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loka'!$J$21:$J$26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3112-4A5B-8B58-9F263A1FA193}"/>
                  </c:ext>
                </c:extLst>
              </c15:ser>
            </c15:filteredPieSeries>
            <c15:filteredPieSeries>
              <c15:ser>
                <c:idx val="9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loka'!$I$5:$I$10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Bergfura</c:v>
                      </c:pt>
                      <c:pt idx="4">
                        <c:v>Sitkagreni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3112-4A5B-8B58-9F263A1FA193}"/>
                  </c:ext>
                </c:extLst>
              </c15:ser>
            </c15:filteredPieSeries>
            <c15:filteredPieSeries>
              <c15:ser>
                <c:idx val="8"/>
                <c:order val="6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3112-4A5B-8B58-9F263A1FA19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Alaskaösp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  <c:pt idx="6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8-3112-4A5B-8B58-9F263A1FA193}"/>
                  </c:ext>
                </c:extLst>
              </c15:ser>
            </c15:filteredPieSeries>
            <c15:filteredPieSeries>
              <c15:ser>
                <c:idx val="7"/>
                <c:order val="7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5-3112-4A5B-8B58-9F263A1FA193}"/>
                  </c:ext>
                </c:extLst>
              </c15:ser>
            </c15:filteredPieSeries>
            <c15:filteredPieSeries>
              <c15:ser>
                <c:idx val="6"/>
                <c:order val="8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0-3112-4A5B-8B58-9F263A1FA193}"/>
                  </c:ext>
                </c:extLst>
              </c15:ser>
            </c15:filteredPieSeries>
            <c15:filteredPieSeries>
              <c15:ser>
                <c:idx val="5"/>
                <c:order val="9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D-3112-4A5B-8B58-9F263A1FA193}"/>
                  </c:ext>
                </c:extLst>
              </c15:ser>
            </c15:filteredPieSeries>
            <c15:filteredPieSeries>
              <c15:ser>
                <c:idx val="4"/>
                <c:order val="10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3112-4A5B-8B58-9F263A1FA193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3112-4A5B-8B58-9F263A1FA193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E-3112-4A5B-8B58-9F263A1FA193}"/>
                  </c:ext>
                </c:extLst>
              </c15:ser>
            </c15:filteredPieSeries>
            <c15:filteredPieSeries>
              <c15:ser>
                <c:idx val="3"/>
                <c:order val="1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0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B-3112-4A5B-8B58-9F263A1FA193}"/>
                  </c:ext>
                </c:extLst>
              </c15:ser>
            </c15:filteredPieSeries>
            <c15:filteredPieSeries>
              <c15:ser>
                <c:idx val="2"/>
                <c:order val="1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D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F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3112-4A5B-8B58-9F263A1FA19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3112-4A5B-8B58-9F263A1FA19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3112-4A5B-8B58-9F263A1FA193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C-3112-4A5B-8B58-9F263A1FA193}"/>
                  </c:ext>
                </c:extLst>
              </c15:ser>
            </c15:filteredPieSeries>
            <c15:filteredPieSeries>
              <c15:ser>
                <c:idx val="1"/>
                <c:order val="1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E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0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2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4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6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7-3112-4A5B-8B58-9F263A1FA193}"/>
                  </c:ext>
                </c:extLst>
              </c15:ser>
            </c15:filteredPieSeries>
            <c15:filteredPieSeries>
              <c15:ser>
                <c:idx val="0"/>
                <c:order val="14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9-3112-4A5B-8B58-9F263A1FA19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3112-4A5B-8B58-9F263A1FA19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D-3112-4A5B-8B58-9F263A1FA19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F-3112-4A5B-8B58-9F263A1FA19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1-3112-4A5B-8B58-9F263A1FA19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2-3112-4A5B-8B58-9F263A1FA193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5309349393998049"/>
          <c:y val="0.31253463709670498"/>
          <c:w val="0.17403320548971682"/>
          <c:h val="0.370397268977201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alaskaösp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(1573 ha)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6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E59ED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D2D-4C2C-AFA5-A3F2DDB5E7D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D2D-4C2C-AFA5-A3F2DDB5E7DF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D2D-4C2C-AFA5-A3F2DDB5E7DF}"/>
              </c:ext>
            </c:extLst>
          </c:dPt>
          <c:dPt>
            <c:idx val="3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D2D-4C2C-AFA5-A3F2DDB5E7D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2D2D-4C2C-AFA5-A3F2DDB5E7DF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2D2D-4C2C-AFA5-A3F2DDB5E7DF}"/>
              </c:ext>
            </c:extLst>
          </c:dPt>
          <c:dPt>
            <c:idx val="6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2D2D-4C2C-AFA5-A3F2DDB5E7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'allt landið - loka'!$J$26:$J$32</c:f>
              <c:strCache>
                <c:ptCount val="7"/>
                <c:pt idx="0">
                  <c:v>Alaskaösp 36,6%</c:v>
                </c:pt>
                <c:pt idx="1">
                  <c:v>Sitkagreni 33,3%</c:v>
                </c:pt>
                <c:pt idx="2">
                  <c:v>Ilmbjörk 12,4%</c:v>
                </c:pt>
                <c:pt idx="3">
                  <c:v>Stafafura 10,6%</c:v>
                </c:pt>
                <c:pt idx="4">
                  <c:v>Annað 4,0%</c:v>
                </c:pt>
                <c:pt idx="5">
                  <c:v>Rússalerki 2,0%</c:v>
                </c:pt>
                <c:pt idx="6">
                  <c:v>Hvítgreni 1,0%</c:v>
                </c:pt>
              </c:strCache>
            </c:strRef>
          </c:cat>
          <c:val>
            <c:numRef>
              <c:f>'allt landið - loka'!$K$26:$K$32</c:f>
              <c:numCache>
                <c:formatCode>0.0%</c:formatCode>
                <c:ptCount val="7"/>
                <c:pt idx="0">
                  <c:v>0.36616954151256587</c:v>
                </c:pt>
                <c:pt idx="1">
                  <c:v>0.33341378832607949</c:v>
                </c:pt>
                <c:pt idx="2">
                  <c:v>0.12375245346630813</c:v>
                </c:pt>
                <c:pt idx="3">
                  <c:v>0.10606707206490723</c:v>
                </c:pt>
                <c:pt idx="4">
                  <c:v>4.0203961171106251E-2</c:v>
                </c:pt>
                <c:pt idx="5">
                  <c:v>2.0084516083551645E-2</c:v>
                </c:pt>
                <c:pt idx="6">
                  <c:v>1.0308667375481232E-2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D2D-4C2C-AFA5-A3F2DDB5E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5"/>
                <c:order val="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0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2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4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6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8-2D2D-4C2C-AFA5-A3F2DDB5E7D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A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 16,6%</c:v>
                      </c:pt>
                      <c:pt idx="1">
                        <c:v>Sitkagreni 56,8%</c:v>
                      </c:pt>
                      <c:pt idx="2">
                        <c:v>Stafafura 18,2%</c:v>
                      </c:pt>
                      <c:pt idx="3">
                        <c:v>Ilmbjörk 4,8%</c:v>
                      </c:pt>
                      <c:pt idx="4">
                        <c:v>Rússalerki 1,3%</c:v>
                      </c:pt>
                      <c:pt idx="5">
                        <c:v>Annað 2,3%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'Vesturland - loka'!$J$15:$J$20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B-2D2D-4C2C-AFA5-A3F2DDB5E7DF}"/>
                  </c:ext>
                </c:extLst>
              </c15:ser>
            </c15:filteredPieSeries>
            <c15:filteredPieSeries>
              <c15:ser>
                <c:idx val="4"/>
                <c:order val="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2D2D-4C2C-AFA5-A3F2DDB5E7D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2D2D-4C2C-AFA5-A3F2DDB5E7DF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2D2D-4C2C-AFA5-A3F2DDB5E7D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loka'!$J$2:$J$9</c15:sqref>
                        </c15:formulaRef>
                      </c:ext>
                    </c:extLst>
                    <c:numCache>
                      <c:formatCode>0.0%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2D2D-4C2C-AFA5-A3F2DDB5E7DF}"/>
                  </c:ext>
                </c:extLst>
              </c15:ser>
            </c15:filteredPieSeries>
            <c15:filteredPieSeries>
              <c15:ser>
                <c:idx val="3"/>
                <c:order val="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2D2D-4C2C-AFA5-A3F2DDB5E7D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loka'!$J$8:$J$13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9-2D2D-4C2C-AFA5-A3F2DDB5E7DF}"/>
                  </c:ext>
                </c:extLst>
              </c15:ser>
            </c15:filteredPieSeries>
            <c15:filteredPieSeries>
              <c15:ser>
                <c:idx val="2"/>
                <c:order val="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2D2D-4C2C-AFA5-A3F2DDB5E7D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2D2D-4C2C-AFA5-A3F2DDB5E7D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2D2D-4C2C-AFA5-A3F2DDB5E7D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loka'!$J$6:$J$13</c15:sqref>
                        </c15:formulaRef>
                      </c:ext>
                    </c:extLst>
                    <c:numCache>
                      <c:formatCode>0.0%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A-2D2D-4C2C-AFA5-A3F2DDB5E7DF}"/>
                  </c:ext>
                </c:extLst>
              </c15:ser>
            </c15:filteredPieSeries>
            <c15:filteredPieSeries>
              <c15:ser>
                <c:idx val="1"/>
                <c:order val="5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loka'!$J$13:$J$17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5-2D2D-4C2C-AFA5-A3F2DDB5E7DF}"/>
                  </c:ext>
                </c:extLst>
              </c15:ser>
            </c15:filteredPieSeries>
            <c15:filteredPieSeries>
              <c15:ser>
                <c:idx val="0"/>
                <c:order val="6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7-2D2D-4C2C-AFA5-A3F2DDB5E7D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2D2D-4C2C-AFA5-A3F2DDB5E7D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2D2D-4C2C-AFA5-A3F2DDB5E7D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2D2D-4C2C-AFA5-A3F2DDB5E7D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2D2D-4C2C-AFA5-A3F2DDB5E7D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0-2D2D-4C2C-AFA5-A3F2DDB5E7DF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6328540454182359"/>
          <c:y val="0.28772903703673391"/>
          <c:w val="0.17149368557191222"/>
          <c:h val="0.4609265628740554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alaskaösp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Vesturlandi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(492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5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AE5-40E8-AEEA-C1DAC9F68B4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AE5-40E8-AEEA-C1DAC9F68B40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AE5-40E8-AEEA-C1DAC9F68B40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8AE5-40E8-AEEA-C1DAC9F68B40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8AE5-40E8-AEEA-C1DAC9F68B40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8AE5-40E8-AEEA-C1DAC9F68B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'Vesturland - loka'!$I$15:$I$20</c:f>
              <c:strCache>
                <c:ptCount val="6"/>
                <c:pt idx="0">
                  <c:v>Alaskaösp 16,6%</c:v>
                </c:pt>
                <c:pt idx="1">
                  <c:v>Sitkagreni 56,8%</c:v>
                </c:pt>
                <c:pt idx="2">
                  <c:v>Stafafura 18,2%</c:v>
                </c:pt>
                <c:pt idx="3">
                  <c:v>Ilmbjörk 4,8%</c:v>
                </c:pt>
                <c:pt idx="4">
                  <c:v>Rússalerki 1,3%</c:v>
                </c:pt>
                <c:pt idx="5">
                  <c:v>Annað 2,3%</c:v>
                </c:pt>
              </c:strCache>
            </c:strRef>
          </c:cat>
          <c:val>
            <c:numRef>
              <c:f>'Vesturland - loka'!$J$15:$J$20</c:f>
              <c:numCache>
                <c:formatCode>0.0%</c:formatCode>
                <c:ptCount val="6"/>
                <c:pt idx="0">
                  <c:v>0.16642774651489473</c:v>
                </c:pt>
                <c:pt idx="1">
                  <c:v>0.56770013875645453</c:v>
                </c:pt>
                <c:pt idx="2">
                  <c:v>0.18176425718547967</c:v>
                </c:pt>
                <c:pt idx="3">
                  <c:v>4.7612765987341522E-2</c:v>
                </c:pt>
                <c:pt idx="4">
                  <c:v>1.3389459852165442E-2</c:v>
                </c:pt>
                <c:pt idx="5">
                  <c:v>2.3105631703663983E-2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E5-40E8-AEEA-C1DAC9F68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4"/>
                <c:order val="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0E-8AE5-40E8-AEEA-C1DAC9F68B40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0-8AE5-40E8-AEEA-C1DAC9F68B40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2-8AE5-40E8-AEEA-C1DAC9F68B4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4-8AE5-40E8-AEEA-C1DAC9F68B40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6-8AE5-40E8-AEEA-C1DAC9F68B40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8-8AE5-40E8-AEEA-C1DAC9F68B40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A-8AE5-40E8-AEEA-C1DAC9F68B40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C-8AE5-40E8-AEEA-C1DAC9F68B4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'Vestfirðir - loka'!$J$2:$J$9</c15:sqref>
                        </c15:formulaRef>
                      </c:ext>
                    </c:extLst>
                    <c:numCache>
                      <c:formatCode>0.0%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8AE5-40E8-AEEA-C1DAC9F68B40}"/>
                  </c:ext>
                </c:extLst>
              </c15:ser>
            </c15:filteredPieSeries>
            <c15:filteredPieSeries>
              <c15:ser>
                <c:idx val="3"/>
                <c:order val="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8AE5-40E8-AEEA-C1DAC9F68B40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8AE5-40E8-AEEA-C1DAC9F68B40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8AE5-40E8-AEEA-C1DAC9F68B40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8AE5-40E8-AEEA-C1DAC9F68B40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8AE5-40E8-AEEA-C1DAC9F68B40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8AE5-40E8-AEEA-C1DAC9F68B4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loka'!$J$8:$J$13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A-8AE5-40E8-AEEA-C1DAC9F68B40}"/>
                  </c:ext>
                </c:extLst>
              </c15:ser>
            </c15:filteredPieSeries>
            <c15:filteredPieSeries>
              <c15:ser>
                <c:idx val="2"/>
                <c:order val="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8AE5-40E8-AEEA-C1DAC9F68B40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8AE5-40E8-AEEA-C1DAC9F68B40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8AE5-40E8-AEEA-C1DAC9F68B40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8AE5-40E8-AEEA-C1DAC9F68B40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8AE5-40E8-AEEA-C1DAC9F68B40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8AE5-40E8-AEEA-C1DAC9F68B40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8AE5-40E8-AEEA-C1DAC9F68B40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8AE5-40E8-AEEA-C1DAC9F68B4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loka'!$J$6:$J$13</c15:sqref>
                        </c15:formulaRef>
                      </c:ext>
                    </c:extLst>
                    <c:numCache>
                      <c:formatCode>0.0%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B-8AE5-40E8-AEEA-C1DAC9F68B40}"/>
                  </c:ext>
                </c:extLst>
              </c15:ser>
            </c15:filteredPieSeries>
            <c15:filteredPieSeries>
              <c15:ser>
                <c:idx val="1"/>
                <c:order val="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8AE5-40E8-AEEA-C1DAC9F68B40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8AE5-40E8-AEEA-C1DAC9F68B40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8AE5-40E8-AEEA-C1DAC9F68B40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8AE5-40E8-AEEA-C1DAC9F68B40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8AE5-40E8-AEEA-C1DAC9F68B4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loka'!$J$13:$J$17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6-8AE5-40E8-AEEA-C1DAC9F68B40}"/>
                  </c:ext>
                </c:extLst>
              </c15:ser>
            </c15:filteredPieSeries>
            <c15:filteredPieSeries>
              <c15:ser>
                <c:idx val="0"/>
                <c:order val="5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8AE5-40E8-AEEA-C1DAC9F68B40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8AE5-40E8-AEEA-C1DAC9F68B40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8AE5-40E8-AEEA-C1DAC9F68B4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8AE5-40E8-AEEA-C1DAC9F68B40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8AE5-40E8-AEEA-C1DAC9F68B4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1-8AE5-40E8-AEEA-C1DAC9F68B40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499716142196533"/>
          <c:y val="0.35166935448921688"/>
          <c:w val="0.17575880673099217"/>
          <c:h val="0.35607941201691801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sitkagreni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áætlað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(3105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3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0200-4561-BFD5-F133C3F9B6F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0200-4561-BFD5-F133C3F9B6F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0200-4561-BFD5-F133C3F9B6F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0200-4561-BFD5-F133C3F9B6FC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0200-4561-BFD5-F133C3F9B6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Niðurstöður!$BI$2:$BI$6</c:f>
              <c:strCache>
                <c:ptCount val="5"/>
                <c:pt idx="0">
                  <c:v>ógróið land 5,2%</c:v>
                </c:pt>
                <c:pt idx="1">
                  <c:v>rýrt mólendi 8,8%</c:v>
                </c:pt>
                <c:pt idx="2">
                  <c:v>ríkt mólendi 27,5%</c:v>
                </c:pt>
                <c:pt idx="3">
                  <c:v>valllendi og blómlendi 37,4%</c:v>
                </c:pt>
                <c:pt idx="4">
                  <c:v>deiglendi og mýrlendi 21,1%</c:v>
                </c:pt>
              </c:strCache>
            </c:strRef>
          </c:cat>
          <c:val>
            <c:numRef>
              <c:f>Niðurstöður!$BJ$2:$BJ$6</c:f>
              <c:numCache>
                <c:formatCode>0.0%</c:formatCode>
                <c:ptCount val="5"/>
                <c:pt idx="0">
                  <c:v>5.2000000000000005E-2</c:v>
                </c:pt>
                <c:pt idx="1">
                  <c:v>8.7999999999999995E-2</c:v>
                </c:pt>
                <c:pt idx="2">
                  <c:v>0.27500000000000002</c:v>
                </c:pt>
                <c:pt idx="3">
                  <c:v>0.37400000000000005</c:v>
                </c:pt>
                <c:pt idx="4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00-4561-BFD5-F133C3F9B6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888071056335363"/>
          <c:y val="0.35535688837876306"/>
          <c:w val="0.2674298185552893"/>
          <c:h val="0.31646543044935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stafafura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áætluð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(2250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9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46FF-4DD9-AA42-B68244CEECA8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6FF-4DD9-AA42-B68244CEECA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46FF-4DD9-AA42-B68244CEECA8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46FF-4DD9-AA42-B68244CEECA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46FF-4DD9-AA42-B68244CEEC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Niðurstöður!$AY$38:$AY$42</c:f>
              <c:strCache>
                <c:ptCount val="5"/>
                <c:pt idx="0">
                  <c:v>ógróið land 6,1%</c:v>
                </c:pt>
                <c:pt idx="1">
                  <c:v>rýrt mólendi 41,2%</c:v>
                </c:pt>
                <c:pt idx="2">
                  <c:v>ríkt mólendi 34,4%</c:v>
                </c:pt>
                <c:pt idx="3">
                  <c:v>valllendi og blómlendi 14,0%</c:v>
                </c:pt>
                <c:pt idx="4">
                  <c:v>deiglendi og mýrlendi 4,6%</c:v>
                </c:pt>
              </c:strCache>
            </c:strRef>
          </c:cat>
          <c:val>
            <c:numRef>
              <c:f>Niðurstöður!$AZ$38:$AZ$42</c:f>
              <c:numCache>
                <c:formatCode>0.0%</c:formatCode>
                <c:ptCount val="5"/>
                <c:pt idx="0">
                  <c:v>6.0999999999999999E-2</c:v>
                </c:pt>
                <c:pt idx="1">
                  <c:v>0.41200000000000003</c:v>
                </c:pt>
                <c:pt idx="2">
                  <c:v>0.34400000000000008</c:v>
                </c:pt>
                <c:pt idx="3">
                  <c:v>0.14000000000000001</c:v>
                </c:pt>
                <c:pt idx="4">
                  <c:v>4.6000000000000006E-2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FF-4DD9-AA42-B68244CEE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646525162615555"/>
          <c:y val="0.28613230251706112"/>
          <c:w val="0.2674298185552893"/>
          <c:h val="0.323828769323283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rússalerki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áætlað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(4245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23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15DE-4D0B-ADB7-8E3171FD07B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15DE-4D0B-ADB7-8E3171FD07B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15DE-4D0B-ADB7-8E3171FD07B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15DE-4D0B-ADB7-8E3171FD07B1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15DE-4D0B-ADB7-8E3171FD07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Niðurstöður!$AU$30:$AU$34</c:f>
              <c:strCache>
                <c:ptCount val="5"/>
                <c:pt idx="0">
                  <c:v>ógróið land 8,2%</c:v>
                </c:pt>
                <c:pt idx="1">
                  <c:v>rýrt mólendi 37,9%</c:v>
                </c:pt>
                <c:pt idx="2">
                  <c:v>mólendi 43,3%</c:v>
                </c:pt>
                <c:pt idx="3">
                  <c:v>valllendi og blómlendi 6,8%</c:v>
                </c:pt>
                <c:pt idx="4">
                  <c:v>deiglendi og mýrlendi 3,7%</c:v>
                </c:pt>
              </c:strCache>
            </c:strRef>
          </c:cat>
          <c:val>
            <c:numRef>
              <c:f>Niðurstöður!$AV$30:$AV$34</c:f>
              <c:numCache>
                <c:formatCode>0.0%</c:formatCode>
                <c:ptCount val="5"/>
                <c:pt idx="0">
                  <c:v>8.2000000000000003E-2</c:v>
                </c:pt>
                <c:pt idx="1">
                  <c:v>0.379</c:v>
                </c:pt>
                <c:pt idx="2">
                  <c:v>0.433</c:v>
                </c:pt>
                <c:pt idx="3">
                  <c:v>6.8000000000000005E-2</c:v>
                </c:pt>
                <c:pt idx="4">
                  <c:v>3.7000000000000005E-2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5DE-4D0B-ADB7-8E3171FD0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106670090151777"/>
          <c:y val="0.29752721326543158"/>
          <c:w val="0.25710972269770627"/>
          <c:h val="0.32756224143680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rússalerki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áætlað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á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Vesturlandi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(1005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9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7140-427E-9689-04E5C8655EE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7140-427E-9689-04E5C8655EE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7140-427E-9689-04E5C8655EE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7140-427E-9689-04E5C8655EE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7140-427E-9689-04E5C8655E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Niðurstöður!$K$22:$K$26</c:f>
              <c:strCache>
                <c:ptCount val="5"/>
                <c:pt idx="0">
                  <c:v>ógróið land 7,5%</c:v>
                </c:pt>
                <c:pt idx="1">
                  <c:v>rýrt mólendi 45,6%</c:v>
                </c:pt>
                <c:pt idx="2">
                  <c:v>ríkt mólendi 21,9%</c:v>
                </c:pt>
                <c:pt idx="3">
                  <c:v>valllendi og blómlendi 11,2%</c:v>
                </c:pt>
                <c:pt idx="4">
                  <c:v>deiglendi og mýrlendi 13,9%</c:v>
                </c:pt>
              </c:strCache>
            </c:strRef>
          </c:cat>
          <c:val>
            <c:numRef>
              <c:f>Niðurstöður!$L$22:$L$26</c:f>
              <c:numCache>
                <c:formatCode>0.0%</c:formatCode>
                <c:ptCount val="5"/>
                <c:pt idx="0">
                  <c:v>7.5000000000000011E-2</c:v>
                </c:pt>
                <c:pt idx="1">
                  <c:v>0.45599999999999996</c:v>
                </c:pt>
                <c:pt idx="2">
                  <c:v>0.219</c:v>
                </c:pt>
                <c:pt idx="3">
                  <c:v>0.112</c:v>
                </c:pt>
                <c:pt idx="4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40-427E-9689-04E5C8655E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21558352973564"/>
          <c:y val="0.30218201234693814"/>
          <c:w val="0.26501812738560704"/>
          <c:h val="0.283928229231109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ilmbjörk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áætluð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(2341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28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EFC6-4CE9-950C-11FABD8605F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EFC6-4CE9-950C-11FABD8605F4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EFC6-4CE9-950C-11FABD8605F4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EFC6-4CE9-950C-11FABD8605F4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EFC6-4CE9-950C-11FABD8605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Niðurstöður!$AY$42:$AY$46</c:f>
              <c:strCache>
                <c:ptCount val="5"/>
                <c:pt idx="0">
                  <c:v>ógróið land 10,5%</c:v>
                </c:pt>
                <c:pt idx="1">
                  <c:v>rýrt mólendi 40,3%</c:v>
                </c:pt>
                <c:pt idx="2">
                  <c:v>ríkt mólendi 22,7%</c:v>
                </c:pt>
                <c:pt idx="3">
                  <c:v>valllendi og blómlendi 21,9%</c:v>
                </c:pt>
                <c:pt idx="4">
                  <c:v>deiglendi og mýrlendi 4,5%</c:v>
                </c:pt>
              </c:strCache>
            </c:strRef>
          </c:cat>
          <c:val>
            <c:numRef>
              <c:f>Niðurstöður!$AZ$42:$AZ$46</c:f>
              <c:numCache>
                <c:formatCode>0.0%</c:formatCode>
                <c:ptCount val="5"/>
                <c:pt idx="0">
                  <c:v>0.105</c:v>
                </c:pt>
                <c:pt idx="1">
                  <c:v>0.40299999999999997</c:v>
                </c:pt>
                <c:pt idx="2">
                  <c:v>0.22700000000000004</c:v>
                </c:pt>
                <c:pt idx="3">
                  <c:v>0.21900000000000003</c:v>
                </c:pt>
                <c:pt idx="4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C6-4CE9-950C-11FABD860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907391866121937"/>
          <c:y val="0.23536672120504262"/>
          <c:w val="0.26742984398701397"/>
          <c:h val="0.314846024207139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Hlutfall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trjátegunda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í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raun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framkvæmdaskráningu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rgbClr val="00B050"/>
                </a:solidFill>
              </a:rPr>
              <a:t>sitkagreni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áætlað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á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Suðurlandi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(831 ha)</a:t>
            </a:r>
            <a:endParaRPr lang="en-US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1B-4AB8-A712-549D64820803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1B-4AB8-A712-549D64820803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1B-4AB8-A712-549D64820803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C1B-4AB8-A712-549D6482080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C1B-4AB8-A712-549D648208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'Suðurland - loka'!$K$9:$K$13</c:f>
              <c:strCache>
                <c:ptCount val="5"/>
                <c:pt idx="0">
                  <c:v>Sitkagreni 50,0%</c:v>
                </c:pt>
                <c:pt idx="1">
                  <c:v>Stafafura 20,7%</c:v>
                </c:pt>
                <c:pt idx="2">
                  <c:v>Ilmbjörk 15,7%</c:v>
                </c:pt>
                <c:pt idx="3">
                  <c:v>Alaskaösp 9,3%</c:v>
                </c:pt>
                <c:pt idx="4">
                  <c:v>Annað 4,3%</c:v>
                </c:pt>
              </c:strCache>
            </c:strRef>
          </c:cat>
          <c:val>
            <c:numRef>
              <c:f>'Suðurland - loka'!$L$9:$L$13</c:f>
              <c:numCache>
                <c:formatCode>0.0%</c:formatCode>
                <c:ptCount val="5"/>
                <c:pt idx="0">
                  <c:v>0.50030742721593779</c:v>
                </c:pt>
                <c:pt idx="1">
                  <c:v>0.2065946440732265</c:v>
                </c:pt>
                <c:pt idx="2">
                  <c:v>0.15694173516738136</c:v>
                </c:pt>
                <c:pt idx="3">
                  <c:v>9.3206460760169585E-2</c:v>
                </c:pt>
                <c:pt idx="4">
                  <c:v>4.2949732783284837E-2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1B-4AB8-A712-549D64820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60070752025551"/>
          <c:y val="0.3345149868921477"/>
          <c:w val="0.23150557267298111"/>
          <c:h val="0.330563915099264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ilmbjörk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áætluð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á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Austurlandi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(20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27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C6BA-480D-A067-367AF18061D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C6BA-480D-A067-367AF18061D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C6BA-480D-A067-367AF18061DF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C6BA-480D-A067-367AF18061DF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C6BA-480D-A067-367AF18061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Niðurstöður!$AP$11:$AP$15</c:f>
              <c:strCache>
                <c:ptCount val="5"/>
                <c:pt idx="0">
                  <c:v>ógróið land 3,8%</c:v>
                </c:pt>
                <c:pt idx="1">
                  <c:v>rýrt mólendi 64,1%</c:v>
                </c:pt>
                <c:pt idx="2">
                  <c:v>ríkt mólendi 31,8%</c:v>
                </c:pt>
                <c:pt idx="3">
                  <c:v>valllendi og blómlendi 0,3%</c:v>
                </c:pt>
                <c:pt idx="4">
                  <c:v>deiglendi og mýrlendi 0%</c:v>
                </c:pt>
              </c:strCache>
            </c:strRef>
          </c:cat>
          <c:val>
            <c:numRef>
              <c:f>Niðurstöður!$AQ$11:$AQ$15</c:f>
              <c:numCache>
                <c:formatCode>0.0%</c:formatCode>
                <c:ptCount val="5"/>
                <c:pt idx="0">
                  <c:v>3.7999999999999999E-2</c:v>
                </c:pt>
                <c:pt idx="1">
                  <c:v>0.64100000000000001</c:v>
                </c:pt>
                <c:pt idx="2">
                  <c:v>0.318</c:v>
                </c:pt>
                <c:pt idx="3">
                  <c:v>3.0000000000000001E-3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BA-480D-A067-367AF1806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247961400126842"/>
          <c:y val="0.32621741180942321"/>
          <c:w val="0.25763071218900485"/>
          <c:h val="0.313320388213398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Flokkun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skógræktarlands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sng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alaskaösp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áætluð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 (1752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0"/>
          <c:order val="0"/>
          <c:dPt>
            <c:idx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C059-41FF-8F86-522B0E97D256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C059-41FF-8F86-522B0E97D25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C059-41FF-8F86-522B0E97D256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C059-41FF-8F86-522B0E97D25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C059-41FF-8F86-522B0E97D2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Niðurstöður!$AW$50:$AW$54</c:f>
              <c:strCache>
                <c:ptCount val="5"/>
                <c:pt idx="0">
                  <c:v>ógróið land 4,0%</c:v>
                </c:pt>
                <c:pt idx="1">
                  <c:v>rýrt mólendi 12,0%</c:v>
                </c:pt>
                <c:pt idx="2">
                  <c:v>ríkt mólendi 14,4%</c:v>
                </c:pt>
                <c:pt idx="3">
                  <c:v>valllendi og blómlendi 33,0%</c:v>
                </c:pt>
                <c:pt idx="4">
                  <c:v>deiglendi og mýrlendi 36,6%</c:v>
                </c:pt>
              </c:strCache>
            </c:strRef>
          </c:cat>
          <c:val>
            <c:numRef>
              <c:f>Niðurstöður!$AX$50:$AX$54</c:f>
              <c:numCache>
                <c:formatCode>0.0%</c:formatCode>
                <c:ptCount val="5"/>
                <c:pt idx="0">
                  <c:v>0.04</c:v>
                </c:pt>
                <c:pt idx="1">
                  <c:v>0.12</c:v>
                </c:pt>
                <c:pt idx="2">
                  <c:v>0.14400000000000002</c:v>
                </c:pt>
                <c:pt idx="3">
                  <c:v>0.33</c:v>
                </c:pt>
                <c:pt idx="4">
                  <c:v>0.36599999999999999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59-41FF-8F86-522B0E97D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91935790634872"/>
          <c:y val="0.29930691997859504"/>
          <c:w val="0.2674298185552893"/>
          <c:h val="0.312247485626328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Hlutfall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trjátegunda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í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raun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framkvæmdaskráningu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þar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sem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rgbClr val="00B050"/>
                </a:solidFill>
              </a:rPr>
              <a:t>sitkagreni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var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áætlað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skv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.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ræktunaráætlun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á </a:t>
            </a:r>
            <a:r>
              <a:rPr lang="en-US" sz="2000" b="1" i="0" u="none" strike="noStrike" kern="1200" spc="0" baseline="0" dirty="0" err="1">
                <a:solidFill>
                  <a:schemeClr val="tx1"/>
                </a:solidFill>
              </a:rPr>
              <a:t>Vestfjörðum</a:t>
            </a:r>
            <a:r>
              <a:rPr lang="en-US" sz="2000" b="1" i="0" u="none" strike="noStrike" kern="1200" spc="0" baseline="0" dirty="0">
                <a:solidFill>
                  <a:schemeClr val="tx1"/>
                </a:solidFill>
              </a:rPr>
              <a:t> (213 ha)</a:t>
            </a:r>
            <a:endParaRPr lang="en-US" sz="20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0C4-418F-8DFD-9AEA5C90DDAA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90C4-418F-8DFD-9AEA5C90DDAA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0C4-418F-8DFD-9AEA5C90DDAA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90C4-418F-8DFD-9AEA5C90DDAA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90C4-418F-8DFD-9AEA5C90DDAA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90C4-418F-8DFD-9AEA5C90DDAA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90C4-418F-8DFD-9AEA5C90DD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'Vestfirðir - loka'!$J$12:$J$18</c:f>
              <c:strCache>
                <c:ptCount val="7"/>
                <c:pt idx="0">
                  <c:v>Sitkagreni 69,0%</c:v>
                </c:pt>
                <c:pt idx="1">
                  <c:v>Ilmbjörk 11,0%</c:v>
                </c:pt>
                <c:pt idx="2">
                  <c:v>Hvítgreni 7,8%</c:v>
                </c:pt>
                <c:pt idx="3">
                  <c:v>Alaskaösp 4,8%</c:v>
                </c:pt>
                <c:pt idx="4">
                  <c:v>Rússalerki 3,5%</c:v>
                </c:pt>
                <c:pt idx="5">
                  <c:v>Annað 2,4%</c:v>
                </c:pt>
                <c:pt idx="6">
                  <c:v>Stafafura 1,4%</c:v>
                </c:pt>
              </c:strCache>
            </c:strRef>
          </c:cat>
          <c:val>
            <c:numRef>
              <c:f>'Vestfirðir - loka'!$K$12:$K$18</c:f>
              <c:numCache>
                <c:formatCode>0.0%</c:formatCode>
                <c:ptCount val="7"/>
                <c:pt idx="0">
                  <c:v>0.68961820999207479</c:v>
                </c:pt>
                <c:pt idx="1">
                  <c:v>0.10986631004073949</c:v>
                </c:pt>
                <c:pt idx="2">
                  <c:v>7.8448251430959709E-2</c:v>
                </c:pt>
                <c:pt idx="3">
                  <c:v>4.8417051850160833E-2</c:v>
                </c:pt>
                <c:pt idx="4">
                  <c:v>3.5470153831080604E-2</c:v>
                </c:pt>
                <c:pt idx="5">
                  <c:v>2.4282565471077308E-2</c:v>
                </c:pt>
                <c:pt idx="6">
                  <c:v>1.3897457383907233E-2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C4-418F-8DFD-9AEA5C90D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1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90C4-418F-8DFD-9AEA5C90DDAA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2-90C4-418F-8DFD-9AEA5C90DDAA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4-90C4-418F-8DFD-9AEA5C90DDA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6-90C4-418F-8DFD-9AEA5C90DDAA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90C4-418F-8DFD-9AEA5C90DDAA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90C4-418F-8DFD-9AEA5C90DDAA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7520136111479443"/>
          <c:y val="0.31565669239290761"/>
          <c:w val="0.18563652314419371"/>
          <c:h val="0.49779521422553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dirty="0" err="1"/>
              <a:t>Hlutfall</a:t>
            </a:r>
            <a:r>
              <a:rPr lang="en-US" sz="2000" dirty="0"/>
              <a:t> </a:t>
            </a:r>
            <a:r>
              <a:rPr lang="en-US" sz="2000" dirty="0" err="1"/>
              <a:t>trjátegunda</a:t>
            </a:r>
            <a:r>
              <a:rPr lang="en-US" sz="2000" dirty="0"/>
              <a:t> í</a:t>
            </a:r>
            <a:r>
              <a:rPr lang="en-US" sz="2000" baseline="0" dirty="0"/>
              <a:t> </a:t>
            </a:r>
            <a:r>
              <a:rPr lang="en-US" sz="2000" baseline="0" dirty="0" err="1"/>
              <a:t>raun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framkvæmdaskráningu</a:t>
            </a:r>
            <a:r>
              <a:rPr lang="en-US" sz="2000" dirty="0"/>
              <a:t> </a:t>
            </a:r>
            <a:r>
              <a:rPr lang="en-US" sz="2000" dirty="0" err="1"/>
              <a:t>þar</a:t>
            </a:r>
            <a:r>
              <a:rPr lang="en-US" sz="2000" baseline="0" dirty="0"/>
              <a:t> </a:t>
            </a:r>
            <a:r>
              <a:rPr lang="en-US" sz="2000" baseline="0" dirty="0" err="1"/>
              <a:t>sem</a:t>
            </a:r>
            <a:r>
              <a:rPr lang="en-US" sz="2000" baseline="0" dirty="0"/>
              <a:t> </a:t>
            </a:r>
            <a:r>
              <a:rPr lang="en-US" sz="2000" baseline="0" dirty="0" err="1">
                <a:solidFill>
                  <a:srgbClr val="FFC000"/>
                </a:solidFill>
              </a:rPr>
              <a:t>stafafura</a:t>
            </a:r>
            <a:r>
              <a:rPr lang="en-US" sz="2000" baseline="0" dirty="0"/>
              <a:t> var </a:t>
            </a:r>
            <a:r>
              <a:rPr lang="en-US" sz="2000" baseline="0" dirty="0" err="1"/>
              <a:t>áætluð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ræktunaráætlun</a:t>
            </a:r>
            <a:r>
              <a:rPr lang="en-US" sz="2000" dirty="0"/>
              <a:t> (2211</a:t>
            </a:r>
            <a:r>
              <a:rPr lang="en-US" sz="2000" baseline="0" dirty="0"/>
              <a:t> ha)</a:t>
            </a:r>
            <a:endParaRPr lang="en-US" sz="2000" dirty="0"/>
          </a:p>
        </c:rich>
      </c:tx>
      <c:layout>
        <c:manualLayout>
          <c:xMode val="edge"/>
          <c:yMode val="edge"/>
          <c:x val="6.0182634883874896E-2"/>
          <c:y val="2.490690991556335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1"/>
          <c:order val="0"/>
          <c:dPt>
            <c:idx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A32B-41B9-8789-931624B3D14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A32B-41B9-8789-931624B3D14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A32B-41B9-8789-931624B3D143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A32B-41B9-8789-931624B3D143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A32B-41B9-8789-931624B3D143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A32B-41B9-8789-931624B3D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'Allt landið - loka'!$J$33:$J$38</c:f>
              <c:strCache>
                <c:ptCount val="6"/>
                <c:pt idx="0">
                  <c:v>Stafafura 53,8%</c:v>
                </c:pt>
                <c:pt idx="1">
                  <c:v>Sitkagreni 14,8%</c:v>
                </c:pt>
                <c:pt idx="2">
                  <c:v>Rússalerki 13,3%</c:v>
                </c:pt>
                <c:pt idx="3">
                  <c:v>Ilmbjörk 12,1%</c:v>
                </c:pt>
                <c:pt idx="4">
                  <c:v>Alaskaösp 3,1%</c:v>
                </c:pt>
                <c:pt idx="5">
                  <c:v>Annað 3,0%</c:v>
                </c:pt>
              </c:strCache>
            </c:strRef>
          </c:cat>
          <c:val>
            <c:numRef>
              <c:f>'Allt landið - loka'!$K$33:$K$38</c:f>
              <c:numCache>
                <c:formatCode>0.0%</c:formatCode>
                <c:ptCount val="6"/>
                <c:pt idx="0">
                  <c:v>0.53829618307971672</c:v>
                </c:pt>
                <c:pt idx="1">
                  <c:v>0.14820607088551108</c:v>
                </c:pt>
                <c:pt idx="2">
                  <c:v>0.13258355419229098</c:v>
                </c:pt>
                <c:pt idx="3">
                  <c:v>0.12051396231667502</c:v>
                </c:pt>
                <c:pt idx="4">
                  <c:v>3.0824515886920159E-2</c:v>
                </c:pt>
                <c:pt idx="5">
                  <c:v>2.9575713638886437E-2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32B-41B9-8789-931624B3D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0"/>
                <c:order val="1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8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'Vesturland - loka'!$J$21:$J$26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'Vesturland - loka'!$K$21:$K$26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9-A32B-41B9-8789-931624B3D143}"/>
                  </c:ext>
                </c:extLst>
              </c15:ser>
            </c15:filteredPieSeries>
            <c15:filteredPieSeries>
              <c15:ser>
                <c:idx val="9"/>
                <c:order val="2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loka'!$I$5:$I$10</c15:sqref>
                        </c15:formulaRef>
                      </c:ext>
                    </c:extLst>
                    <c:strCache>
                      <c:ptCount val="6"/>
                      <c:pt idx="0">
                        <c:v>Stafafura 69,0%</c:v>
                      </c:pt>
                      <c:pt idx="1">
                        <c:v>Rússalerki 10,3%</c:v>
                      </c:pt>
                      <c:pt idx="2">
                        <c:v>Ilmbjörk 9,6%</c:v>
                      </c:pt>
                      <c:pt idx="3">
                        <c:v>Bergfura 5,8%</c:v>
                      </c:pt>
                      <c:pt idx="4">
                        <c:v>Sitkagreni 4,6%</c:v>
                      </c:pt>
                      <c:pt idx="5">
                        <c:v>Annað 0,7%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loka'!$J$5:$J$10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6-A32B-41B9-8789-931624B3D143}"/>
                  </c:ext>
                </c:extLst>
              </c15:ser>
            </c15:filteredPieSeries>
            <c15:filteredPieSeries>
              <c15:ser>
                <c:idx val="8"/>
                <c:order val="3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A32B-41B9-8789-931624B3D14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 44,2%</c:v>
                      </c:pt>
                      <c:pt idx="1">
                        <c:v>Sitkagreni 20,6%</c:v>
                      </c:pt>
                      <c:pt idx="2">
                        <c:v>Ilmbjörk 15,7%</c:v>
                      </c:pt>
                      <c:pt idx="3">
                        <c:v>Alaskaösp 8,9%</c:v>
                      </c:pt>
                      <c:pt idx="4">
                        <c:v>Rússalerki 6,2%</c:v>
                      </c:pt>
                      <c:pt idx="5">
                        <c:v>Annað 3,4%</c:v>
                      </c:pt>
                      <c:pt idx="6">
                        <c:v>Hvítgreni 1,2%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loka'!$J$5:$J$11</c15:sqref>
                        </c15:formulaRef>
                      </c:ext>
                    </c:extLst>
                    <c:numCache>
                      <c:formatCode>0.0%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A32B-41B9-8789-931624B3D143}"/>
                  </c:ext>
                </c:extLst>
              </c15:ser>
            </c15:filteredPieSeries>
            <c15:filteredPieSeries>
              <c15:ser>
                <c:idx val="7"/>
                <c:order val="4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loka'!$K$10:$K$15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2-A32B-41B9-8789-931624B3D143}"/>
                  </c:ext>
                </c:extLst>
              </c15:ser>
            </c15:filteredPieSeries>
            <c15:filteredPieSeries>
              <c15:ser>
                <c:idx val="6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loka'!$K$2:$K$6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D-A32B-41B9-8789-931624B3D143}"/>
                  </c:ext>
                </c:extLst>
              </c15:ser>
            </c15:filteredPieSeries>
            <c15:filteredPieSeries>
              <c15:ser>
                <c:idx val="5"/>
                <c:order val="6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1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3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5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7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A-A32B-41B9-8789-931624B3D143}"/>
                  </c:ext>
                </c:extLst>
              </c15:ser>
            </c15:filteredPieSeries>
            <c15:filteredPieSeries>
              <c15:ser>
                <c:idx val="4"/>
                <c:order val="7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C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E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0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2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A32B-41B9-8789-931624B3D143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A32B-41B9-8789-931624B3D143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A32B-41B9-8789-931624B3D143}"/>
                  </c:ext>
                </c:extLst>
              </c15:ser>
            </c15:filteredPieSeries>
            <c15:filteredPieSeries>
              <c15:ser>
                <c:idx val="3"/>
                <c:order val="8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A32B-41B9-8789-931624B3D143}"/>
                  </c:ext>
                </c:extLst>
              </c15:ser>
            </c15:filteredPieSeries>
            <c15:filteredPieSeries>
              <c15:ser>
                <c:idx val="2"/>
                <c:order val="9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A32B-41B9-8789-931624B3D143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A32B-41B9-8789-931624B3D143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A32B-41B9-8789-931624B3D143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9-A32B-41B9-8789-931624B3D143}"/>
                  </c:ext>
                </c:extLst>
              </c15:ser>
            </c15:filteredPieSeries>
            <c15:filteredPieSeries>
              <c15:ser>
                <c:idx val="1"/>
                <c:order val="10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4-A32B-41B9-8789-931624B3D143}"/>
                  </c:ext>
                </c:extLst>
              </c15:ser>
            </c15:filteredPieSeries>
            <c15:filteredPieSeries>
              <c15:ser>
                <c:idx val="0"/>
                <c:order val="11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6-A32B-41B9-8789-931624B3D143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8-A32B-41B9-8789-931624B3D143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A-A32B-41B9-8789-931624B3D14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C-A32B-41B9-8789-931624B3D143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E-A32B-41B9-8789-931624B3D143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F-A32B-41B9-8789-931624B3D143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246160703541733"/>
          <c:y val="0.2767338308249605"/>
          <c:w val="0.20531830466794659"/>
          <c:h val="0.56762044790978228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FFC000"/>
                </a:solidFill>
              </a:rPr>
              <a:t>stafafura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Suðurlandi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(580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8"/>
          <c:order val="0"/>
          <c:dPt>
            <c:idx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2879-4970-B294-CA752BCB803F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2879-4970-B294-CA752BCB803F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2879-4970-B294-CA752BCB803F}"/>
              </c:ext>
            </c:extLst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2879-4970-B294-CA752BCB803F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2879-4970-B294-CA752BCB803F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2879-4970-B294-CA752BCB803F}"/>
              </c:ext>
            </c:extLst>
          </c:dPt>
          <c:dPt>
            <c:idx val="6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2879-4970-B294-CA752BCB80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'Suðurland - loka'!$I$5:$I$11</c:f>
              <c:strCache>
                <c:ptCount val="7"/>
                <c:pt idx="0">
                  <c:v>Stafafura 44,2%</c:v>
                </c:pt>
                <c:pt idx="1">
                  <c:v>Sitkagreni 20,6%</c:v>
                </c:pt>
                <c:pt idx="2">
                  <c:v>Ilmbjörk 15,7%</c:v>
                </c:pt>
                <c:pt idx="3">
                  <c:v>Alaskaösp 8,9%</c:v>
                </c:pt>
                <c:pt idx="4">
                  <c:v>Rússalerki 6,2%</c:v>
                </c:pt>
                <c:pt idx="5">
                  <c:v>Annað 3,4%</c:v>
                </c:pt>
                <c:pt idx="6">
                  <c:v>Hvítgreni 1,2%</c:v>
                </c:pt>
              </c:strCache>
            </c:strRef>
          </c:cat>
          <c:val>
            <c:numRef>
              <c:f>'Suðurland - loka'!$J$5:$J$11</c:f>
              <c:numCache>
                <c:formatCode>0.0%</c:formatCode>
                <c:ptCount val="7"/>
                <c:pt idx="0">
                  <c:v>0.44183094671033607</c:v>
                </c:pt>
                <c:pt idx="1">
                  <c:v>0.20581947423044405</c:v>
                </c:pt>
                <c:pt idx="2">
                  <c:v>0.15657263205269378</c:v>
                </c:pt>
                <c:pt idx="3">
                  <c:v>8.8817914692007172E-2</c:v>
                </c:pt>
                <c:pt idx="4">
                  <c:v>6.1833503975482998E-2</c:v>
                </c:pt>
                <c:pt idx="5">
                  <c:v>3.3515468555399663E-2</c:v>
                </c:pt>
                <c:pt idx="6">
                  <c:v>1.1610059783635985E-2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79-4970-B294-CA752BCB8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7"/>
                <c:order val="1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0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2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4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6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8-2879-4970-B294-CA752BCB803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>
                    <c:ext xmlns:c16="http://schemas.microsoft.com/office/drawing/2014/chart" uri="{C3380CC4-5D6E-409C-BE32-E72D297353CC}">
                      <c16:uniqueId val="{0000001A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'Norðurland - loka'!$K$10:$K$15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B-2879-4970-B294-CA752BCB803F}"/>
                  </c:ext>
                </c:extLst>
              </c15:ser>
            </c15:filteredPieSeries>
            <c15:filteredPieSeries>
              <c15:ser>
                <c:idx val="6"/>
                <c:order val="2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loka'!$K$2:$K$6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6-2879-4970-B294-CA752BCB803F}"/>
                  </c:ext>
                </c:extLst>
              </c15:ser>
            </c15:filteredPieSeries>
            <c15:filteredPieSeries>
              <c15:ser>
                <c:idx val="5"/>
                <c:order val="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2879-4970-B294-CA752BCB803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3-2879-4970-B294-CA752BCB803F}"/>
                  </c:ext>
                </c:extLst>
              </c15:ser>
            </c15:filteredPieSeries>
            <c15:filteredPieSeries>
              <c15:ser>
                <c:idx val="4"/>
                <c:order val="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2879-4970-B294-CA752BCB803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2879-4970-B294-CA752BCB803F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1-2879-4970-B294-CA752BCB803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4-2879-4970-B294-CA752BCB803F}"/>
                  </c:ext>
                </c:extLst>
              </c15:ser>
            </c15:filteredPieSeries>
            <c15:filteredPieSeries>
              <c15:ser>
                <c:idx val="3"/>
                <c:order val="5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2879-4970-B294-CA752BCB803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1-2879-4970-B294-CA752BCB803F}"/>
                  </c:ext>
                </c:extLst>
              </c15:ser>
            </c15:filteredPieSeries>
            <c15:filteredPieSeries>
              <c15:ser>
                <c:idx val="2"/>
                <c:order val="6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3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5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7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2879-4970-B294-CA752BCB803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2879-4970-B294-CA752BCB803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2879-4970-B294-CA752BCB803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2879-4970-B294-CA752BCB803F}"/>
                  </c:ext>
                </c:extLst>
              </c15:ser>
            </c15:filteredPieSeries>
            <c15:filteredPieSeries>
              <c15:ser>
                <c:idx val="1"/>
                <c:order val="7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2879-4970-B294-CA752BCB803F}"/>
                  </c:ext>
                </c:extLst>
              </c15:ser>
            </c15:filteredPieSeries>
            <c15:filteredPieSeries>
              <c15:ser>
                <c:idx val="0"/>
                <c:order val="8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2879-4970-B294-CA752BCB803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2879-4970-B294-CA752BCB803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2879-4970-B294-CA752BCB803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2879-4970-B294-CA752BCB803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2879-4970-B294-CA752BCB803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2879-4970-B294-CA752BCB803F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6404012259947862"/>
          <c:y val="0.32713482665631799"/>
          <c:w val="0.18271210133848406"/>
          <c:h val="0.4301422800385922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FFC000"/>
                </a:solidFill>
              </a:rPr>
              <a:t>stafafura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áætluð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Vestfjörðum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(190 ha)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9"/>
          <c:order val="0"/>
          <c:dPt>
            <c:idx val="0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1-5739-4A6E-B9CA-4C45EFD1D85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5739-4A6E-B9CA-4C45EFD1D857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5739-4A6E-B9CA-4C45EFD1D857}"/>
              </c:ext>
            </c:extLst>
          </c:dPt>
          <c:dPt>
            <c:idx val="3"/>
            <c:bubble3D val="0"/>
            <c:spPr>
              <a:solidFill>
                <a:srgbClr val="FFCC66"/>
              </a:solidFill>
            </c:spPr>
            <c:extLst>
              <c:ext xmlns:c16="http://schemas.microsoft.com/office/drawing/2014/chart" uri="{C3380CC4-5D6E-409C-BE32-E72D297353CC}">
                <c16:uniqueId val="{00000007-5739-4A6E-B9CA-4C45EFD1D857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5739-4A6E-B9CA-4C45EFD1D857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B-5739-4A6E-B9CA-4C45EFD1D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'Vestfirðir - loka'!$I$5:$I$10</c:f>
              <c:strCache>
                <c:ptCount val="6"/>
                <c:pt idx="0">
                  <c:v>Stafafura 69,0%</c:v>
                </c:pt>
                <c:pt idx="1">
                  <c:v>Rússalerki 10,3%</c:v>
                </c:pt>
                <c:pt idx="2">
                  <c:v>Ilmbjörk 9,6%</c:v>
                </c:pt>
                <c:pt idx="3">
                  <c:v>Bergfura 5,8%</c:v>
                </c:pt>
                <c:pt idx="4">
                  <c:v>Sitkagreni 4,6%</c:v>
                </c:pt>
                <c:pt idx="5">
                  <c:v>Annað 0,7%</c:v>
                </c:pt>
              </c:strCache>
            </c:strRef>
          </c:cat>
          <c:val>
            <c:numRef>
              <c:f>'Vestfirðir - loka'!$J$5:$J$10</c:f>
              <c:numCache>
                <c:formatCode>0.0%</c:formatCode>
                <c:ptCount val="6"/>
                <c:pt idx="0">
                  <c:v>0.69001448309821667</c:v>
                </c:pt>
                <c:pt idx="1">
                  <c:v>0.10317261844860946</c:v>
                </c:pt>
                <c:pt idx="2">
                  <c:v>9.6019029926647695E-2</c:v>
                </c:pt>
                <c:pt idx="3">
                  <c:v>5.7780525893636463E-2</c:v>
                </c:pt>
                <c:pt idx="4">
                  <c:v>4.5647983144153595E-2</c:v>
                </c:pt>
                <c:pt idx="5">
                  <c:v>7.3653594887361055E-3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39-4A6E-B9CA-4C45EFD1D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8"/>
                <c:order val="1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8-5739-4A6E-B9CA-4C45EFD1D857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A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 44,2%</c:v>
                      </c:pt>
                      <c:pt idx="1">
                        <c:v>Sitkagreni 20,6%</c:v>
                      </c:pt>
                      <c:pt idx="2">
                        <c:v>Ilmbjörk 15,7%</c:v>
                      </c:pt>
                      <c:pt idx="3">
                        <c:v>Alaskaösp 8,9%</c:v>
                      </c:pt>
                      <c:pt idx="4">
                        <c:v>Rússalerki 6,2%</c:v>
                      </c:pt>
                      <c:pt idx="5">
                        <c:v>Annað 3,4%</c:v>
                      </c:pt>
                      <c:pt idx="6">
                        <c:v>Hvítgreni 1,2%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'Suðurland - loka'!$J$5:$J$11</c15:sqref>
                        </c15:formulaRef>
                      </c:ext>
                    </c:extLst>
                    <c:numCache>
                      <c:formatCode>0.0%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B-5739-4A6E-B9CA-4C45EFD1D857}"/>
                  </c:ext>
                </c:extLst>
              </c15:ser>
            </c15:filteredPieSeries>
            <c15:filteredPieSeries>
              <c15:ser>
                <c:idx val="7"/>
                <c:order val="2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loka'!$K$10:$K$15</c15:sqref>
                        </c15:formulaRef>
                      </c:ext>
                    </c:extLst>
                    <c:numCache>
                      <c:formatCode>0.0%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8-5739-4A6E-B9CA-4C45EFD1D857}"/>
                  </c:ext>
                </c:extLst>
              </c15:ser>
            </c15:filteredPieSeries>
            <c15:filteredPieSeries>
              <c15:ser>
                <c:idx val="6"/>
                <c:order val="3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C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loka'!$K$2:$K$6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3-5739-4A6E-B9CA-4C45EFD1D857}"/>
                  </c:ext>
                </c:extLst>
              </c15:ser>
            </c15:filteredPieSeries>
            <c15:filteredPieSeries>
              <c15:ser>
                <c:idx val="5"/>
                <c:order val="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F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0-5739-4A6E-B9CA-4C45EFD1D857}"/>
                  </c:ext>
                </c:extLst>
              </c15:ser>
            </c15:filteredPieSeries>
            <c15:filteredPieSeries>
              <c15:ser>
                <c:idx val="4"/>
                <c:order val="5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5739-4A6E-B9CA-4C45EFD1D857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5739-4A6E-B9CA-4C45EFD1D857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1-5739-4A6E-B9CA-4C45EFD1D857}"/>
                  </c:ext>
                </c:extLst>
              </c15:ser>
            </c15:filteredPieSeries>
            <c15:filteredPieSeries>
              <c15:ser>
                <c:idx val="3"/>
                <c:order val="6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3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5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7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E-5739-4A6E-B9CA-4C45EFD1D857}"/>
                  </c:ext>
                </c:extLst>
              </c15:ser>
            </c15:filteredPieSeries>
            <c15:filteredPieSeries>
              <c15:ser>
                <c:idx val="2"/>
                <c:order val="7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0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2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5739-4A6E-B9CA-4C45EFD1D857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5739-4A6E-B9CA-4C45EFD1D857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5739-4A6E-B9CA-4C45EFD1D857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F-5739-4A6E-B9CA-4C45EFD1D857}"/>
                  </c:ext>
                </c:extLst>
              </c15:ser>
            </c15:filteredPieSeries>
            <c15:filteredPieSeries>
              <c15:ser>
                <c:idx val="1"/>
                <c:order val="8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A-5739-4A6E-B9CA-4C45EFD1D857}"/>
                  </c:ext>
                </c:extLst>
              </c15:ser>
            </c15:filteredPieSeries>
            <c15:filteredPieSeries>
              <c15:ser>
                <c:idx val="0"/>
                <c:order val="9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5739-4A6E-B9CA-4C45EFD1D857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5739-4A6E-B9CA-4C45EFD1D857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5739-4A6E-B9CA-4C45EFD1D857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5739-4A6E-B9CA-4C45EFD1D857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5739-4A6E-B9CA-4C45EFD1D857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5-5739-4A6E-B9CA-4C45EFD1D857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621951500114087"/>
          <c:y val="0.32858496693591682"/>
          <c:w val="0.20249507695670602"/>
          <c:h val="0.4265814283455700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dirty="0" err="1"/>
              <a:t>Hlutfall</a:t>
            </a:r>
            <a:r>
              <a:rPr lang="en-US" sz="2000" dirty="0"/>
              <a:t> </a:t>
            </a:r>
            <a:r>
              <a:rPr lang="en-US" sz="2000" dirty="0" err="1"/>
              <a:t>trjátegunda</a:t>
            </a:r>
            <a:r>
              <a:rPr lang="en-US" sz="2000" dirty="0"/>
              <a:t> í</a:t>
            </a:r>
            <a:r>
              <a:rPr lang="en-US" sz="2000" baseline="0" dirty="0"/>
              <a:t> </a:t>
            </a:r>
            <a:r>
              <a:rPr lang="en-US" sz="2000" baseline="0" dirty="0" err="1"/>
              <a:t>raun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framkvæmdaskráningu</a:t>
            </a:r>
            <a:r>
              <a:rPr lang="en-US" sz="2000" dirty="0"/>
              <a:t> </a:t>
            </a:r>
            <a:r>
              <a:rPr lang="en-US" sz="2000" dirty="0" err="1"/>
              <a:t>þar</a:t>
            </a:r>
            <a:r>
              <a:rPr lang="en-US" sz="2000" baseline="0" dirty="0"/>
              <a:t> </a:t>
            </a:r>
            <a:r>
              <a:rPr lang="en-US" sz="2000" baseline="0" dirty="0" err="1"/>
              <a:t>sem</a:t>
            </a:r>
            <a:r>
              <a:rPr lang="en-US" sz="2000" baseline="0" dirty="0"/>
              <a:t> </a:t>
            </a:r>
            <a:r>
              <a:rPr lang="en-US" sz="2000" baseline="0" dirty="0" err="1">
                <a:solidFill>
                  <a:srgbClr val="FF0000"/>
                </a:solidFill>
              </a:rPr>
              <a:t>rússalerki</a:t>
            </a:r>
            <a:r>
              <a:rPr lang="en-US" sz="2000" baseline="0" dirty="0"/>
              <a:t> var </a:t>
            </a:r>
            <a:r>
              <a:rPr lang="en-US" sz="2000" baseline="0" dirty="0" err="1"/>
              <a:t>áætlað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ræktunaráætlun</a:t>
            </a:r>
            <a:r>
              <a:rPr lang="en-US" sz="2000" baseline="0" dirty="0"/>
              <a:t> (4200 ha)</a:t>
            </a:r>
            <a:endParaRPr lang="en-US" sz="2000" dirty="0"/>
          </a:p>
        </c:rich>
      </c:tx>
      <c:layout>
        <c:manualLayout>
          <c:xMode val="edge"/>
          <c:yMode val="edge"/>
          <c:x val="6.2544193591889133E-2"/>
          <c:y val="2.599777240235765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7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5C9-47D8-9F3F-5DDE4FC9017E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C5C9-47D8-9F3F-5DDE4FC9017E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C5C9-47D8-9F3F-5DDE4FC9017E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C5C9-47D8-9F3F-5DDE4FC9017E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C5C9-47D8-9F3F-5DDE4FC901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'Allt landið - loka'!$J$33:$J$37</c:f>
              <c:strCache>
                <c:ptCount val="5"/>
                <c:pt idx="0">
                  <c:v>Rússalerki 66,6%</c:v>
                </c:pt>
                <c:pt idx="1">
                  <c:v>Stafafura 16,8%</c:v>
                </c:pt>
                <c:pt idx="2">
                  <c:v>Ilmbjörk 7,4%</c:v>
                </c:pt>
                <c:pt idx="3">
                  <c:v>Sitkagreni 6,0%</c:v>
                </c:pt>
                <c:pt idx="4">
                  <c:v>Annað 3,2%</c:v>
                </c:pt>
              </c:strCache>
            </c:strRef>
          </c:cat>
          <c:val>
            <c:numRef>
              <c:f>'Allt landið - loka'!$K$33:$K$37</c:f>
              <c:numCache>
                <c:formatCode>0.0%</c:formatCode>
                <c:ptCount val="5"/>
                <c:pt idx="0">
                  <c:v>0.66610933715955789</c:v>
                </c:pt>
                <c:pt idx="1">
                  <c:v>0.16826722503774283</c:v>
                </c:pt>
                <c:pt idx="2">
                  <c:v>7.3636594575854933E-2</c:v>
                </c:pt>
                <c:pt idx="3">
                  <c:v>5.9560652896647789E-2</c:v>
                </c:pt>
                <c:pt idx="4">
                  <c:v>3.2426190330196655E-2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C9-47D8-9F3F-5DDE4FC90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6"/>
                <c:order val="1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C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'Vesturland - loka'!$I$22:$I$26</c15:sqref>
                        </c15:formulaRef>
                      </c:ext>
                    </c:extLst>
                    <c:strCache>
                      <c:ptCount val="5"/>
                      <c:pt idx="0">
                        <c:v>Rússalerki 27,5%</c:v>
                      </c:pt>
                      <c:pt idx="1">
                        <c:v>Stafafura 45,1%</c:v>
                      </c:pt>
                      <c:pt idx="2">
                        <c:v>Sitkagreni 15,4%</c:v>
                      </c:pt>
                      <c:pt idx="3">
                        <c:v>Ilmbjörk 9,2%</c:v>
                      </c:pt>
                      <c:pt idx="4">
                        <c:v>Annað 2,8%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'Vesturland - loka'!$J$22:$J$26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0.27467929961820503</c:v>
                      </c:pt>
                      <c:pt idx="1">
                        <c:v>0.45134888657774308</c:v>
                      </c:pt>
                      <c:pt idx="2">
                        <c:v>0.15420592958920842</c:v>
                      </c:pt>
                      <c:pt idx="3">
                        <c:v>9.1559948333853364E-2</c:v>
                      </c:pt>
                      <c:pt idx="4">
                        <c:v>2.8205935880990119E-2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C5C9-47D8-9F3F-5DDE4FC9017E}"/>
                  </c:ext>
                </c:extLst>
              </c15:ser>
            </c15:filteredPieSeries>
            <c15:filteredPieSeries>
              <c15:ser>
                <c:idx val="15"/>
                <c:order val="2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loka'!$J$4:$J$8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0.60787066509684839</c:v>
                      </c:pt>
                      <c:pt idx="1">
                        <c:v>0.21407254667192466</c:v>
                      </c:pt>
                      <c:pt idx="2">
                        <c:v>0.12882001049354014</c:v>
                      </c:pt>
                      <c:pt idx="3">
                        <c:v>3.3014099365744821E-2</c:v>
                      </c:pt>
                      <c:pt idx="4">
                        <c:v>1.6222678371941832E-2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C5C9-47D8-9F3F-5DDE4FC9017E}"/>
                  </c:ext>
                </c:extLst>
              </c15:ser>
            </c15:filteredPieSeries>
            <c15:filteredPieSeries>
              <c15:ser>
                <c:idx val="14"/>
                <c:order val="3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92D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loka'!$J$10:$J$14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0.36253473793082835</c:v>
                      </c:pt>
                      <c:pt idx="1">
                        <c:v>0.3074538780074661</c:v>
                      </c:pt>
                      <c:pt idx="2">
                        <c:v>0.25021318423001582</c:v>
                      </c:pt>
                      <c:pt idx="3">
                        <c:v>6.4735691813731427E-2</c:v>
                      </c:pt>
                      <c:pt idx="4">
                        <c:v>1.5062508017958175E-2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C5C9-47D8-9F3F-5DDE4FC9017E}"/>
                  </c:ext>
                </c:extLst>
              </c15:ser>
            </c15:filteredPieSeries>
            <c15:filteredPieSeries>
              <c15:ser>
                <c:idx val="13"/>
                <c:order val="4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loka'!$J$25:$J$29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0.79644920944706088</c:v>
                      </c:pt>
                      <c:pt idx="1">
                        <c:v>7.296405529919324E-2</c:v>
                      </c:pt>
                      <c:pt idx="2">
                        <c:v>6.5341060232296355E-2</c:v>
                      </c:pt>
                      <c:pt idx="3">
                        <c:v>3.4972705684488861E-2</c:v>
                      </c:pt>
                      <c:pt idx="4">
                        <c:v>3.0272969336960508E-2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C5C9-47D8-9F3F-5DDE4FC9017E}"/>
                  </c:ext>
                </c:extLst>
              </c15:ser>
            </c15:filteredPieSeries>
            <c15:filteredPieSeries>
              <c15:ser>
                <c:idx val="12"/>
                <c:order val="5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loka'!$J$12:$J$16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0.65509158764702757</c:v>
                      </c:pt>
                      <c:pt idx="1">
                        <c:v>0.3096176295688331</c:v>
                      </c:pt>
                      <c:pt idx="2">
                        <c:v>1.932500214008569E-2</c:v>
                      </c:pt>
                      <c:pt idx="3">
                        <c:v>1.2658918239992115E-2</c:v>
                      </c:pt>
                      <c:pt idx="4">
                        <c:v>3.3068624040615674E-3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C5C9-47D8-9F3F-5DDE4FC9017E}"/>
                  </c:ext>
                </c:extLst>
              </c15:ser>
            </c15:filteredPieSeries>
            <c15:filteredPieSeries>
              <c15:ser>
                <c:idx val="11"/>
                <c:order val="6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'[2]Allt landið - loka'!$K$33:$K$38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0.53829618307971672</c:v>
                      </c:pt>
                      <c:pt idx="1">
                        <c:v>0.14820607088551108</c:v>
                      </c:pt>
                      <c:pt idx="2">
                        <c:v>0.13258355419229098</c:v>
                      </c:pt>
                      <c:pt idx="3">
                        <c:v>0.12051396231667502</c:v>
                      </c:pt>
                      <c:pt idx="4">
                        <c:v>3.0824515886920159E-2</c:v>
                      </c:pt>
                      <c:pt idx="5">
                        <c:v>2.9575713638886437E-2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E-C5C9-47D8-9F3F-5DDE4FC9017E}"/>
                  </c:ext>
                </c:extLst>
              </c15:ser>
            </c15:filteredPieSeries>
            <c15:filteredPieSeries>
              <c15:ser>
                <c:idx val="10"/>
                <c:order val="7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A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C5C9-47D8-9F3F-5DDE4FC9017E}"/>
                  </c:ext>
                </c:extLst>
              </c15:ser>
            </c15:filteredPieSeries>
            <c15:filteredPieSeries>
              <c15:ser>
                <c:idx val="9"/>
                <c:order val="8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8-C5C9-47D8-9F3F-5DDE4FC9017E}"/>
                  </c:ext>
                </c:extLst>
              </c15:ser>
            </c15:filteredPieSeries>
            <c15:filteredPieSeries>
              <c15:ser>
                <c:idx val="8"/>
                <c:order val="9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C5C9-47D8-9F3F-5DDE4FC9017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7-C5C9-47D8-9F3F-5DDE4FC9017E}"/>
                  </c:ext>
                </c:extLst>
              </c15:ser>
            </c15:filteredPieSeries>
            <c15:filteredPieSeries>
              <c15:ser>
                <c:idx val="7"/>
                <c:order val="10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4-C5C9-47D8-9F3F-5DDE4FC9017E}"/>
                  </c:ext>
                </c:extLst>
              </c15:ser>
            </c15:filteredPieSeries>
            <c15:filteredPieSeries>
              <c15:ser>
                <c:idx val="6"/>
                <c:order val="11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C5C9-47D8-9F3F-5DDE4FC9017E}"/>
                  </c:ext>
                </c:extLst>
              </c15:ser>
            </c15:filteredPieSeries>
            <c15:filteredPieSeries>
              <c15:ser>
                <c:idx val="5"/>
                <c:order val="1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C-C5C9-47D8-9F3F-5DDE4FC9017E}"/>
                  </c:ext>
                </c:extLst>
              </c15:ser>
            </c15:filteredPieSeries>
            <c15:filteredPieSeries>
              <c15:ser>
                <c:idx val="4"/>
                <c:order val="1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E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0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C5C9-47D8-9F3F-5DDE4FC9017E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C5C9-47D8-9F3F-5DDE4FC9017E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D-C5C9-47D8-9F3F-5DDE4FC9017E}"/>
                  </c:ext>
                </c:extLst>
              </c15:ser>
            </c15:filteredPieSeries>
            <c15:filteredPieSeries>
              <c15:ser>
                <c:idx val="3"/>
                <c:order val="1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F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A-C5C9-47D8-9F3F-5DDE4FC9017E}"/>
                  </c:ext>
                </c:extLst>
              </c15:ser>
            </c15:filteredPieSeries>
            <c15:filteredPieSeries>
              <c15:ser>
                <c:idx val="2"/>
                <c:order val="15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C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E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0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2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4-C5C9-47D8-9F3F-5DDE4FC9017E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6-C5C9-47D8-9F3F-5DDE4FC9017E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8-C5C9-47D8-9F3F-5DDE4FC9017E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A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B-C5C9-47D8-9F3F-5DDE4FC9017E}"/>
                  </c:ext>
                </c:extLst>
              </c15:ser>
            </c15:filteredPieSeries>
            <c15:filteredPieSeries>
              <c15:ser>
                <c:idx val="1"/>
                <c:order val="16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D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F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1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3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5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6-C5C9-47D8-9F3F-5DDE4FC9017E}"/>
                  </c:ext>
                </c:extLst>
              </c15:ser>
            </c15:filteredPieSeries>
            <c15:filteredPieSeries>
              <c15:ser>
                <c:idx val="0"/>
                <c:order val="17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C5C9-47D8-9F3F-5DDE4FC9017E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C5C9-47D8-9F3F-5DDE4FC9017E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C5C9-47D8-9F3F-5DDE4FC9017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E-C5C9-47D8-9F3F-5DDE4FC9017E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E0-C5C9-47D8-9F3F-5DDE4FC9017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E1-C5C9-47D8-9F3F-5DDE4FC9017E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5054663401506794"/>
          <c:y val="0.28076087209671374"/>
          <c:w val="0.19766621911982626"/>
          <c:h val="0.433272993050059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Hlutfall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trjátegunda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í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raun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framkvæmdaskráningu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þar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sem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srgbClr val="FF0000"/>
                </a:solidFill>
              </a:rPr>
              <a:t>rússalerki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var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áætlað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skv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.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ræktunaráætlun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á </a:t>
            </a:r>
            <a:r>
              <a:rPr lang="en-US" sz="2000" b="1" i="0" u="none" strike="noStrike" kern="1200" baseline="0" dirty="0" err="1">
                <a:solidFill>
                  <a:prstClr val="black"/>
                </a:solidFill>
              </a:rPr>
              <a:t>Vesturlandi</a:t>
            </a:r>
            <a:r>
              <a:rPr lang="en-US" sz="2000" b="1" i="0" u="none" strike="noStrike" kern="1200" baseline="0" dirty="0">
                <a:solidFill>
                  <a:prstClr val="black"/>
                </a:solidFill>
              </a:rPr>
              <a:t> (971 ha)</a:t>
            </a:r>
            <a:endParaRPr lang="en-US" sz="2000" dirty="0"/>
          </a:p>
        </c:rich>
      </c:tx>
      <c:layout>
        <c:manualLayout>
          <c:xMode val="edge"/>
          <c:yMode val="edge"/>
          <c:x val="0.11055191805911964"/>
          <c:y val="4.39949056756267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6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767-48BD-97A8-2C9215160DBF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3-F767-48BD-97A8-2C9215160DBF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F767-48BD-97A8-2C9215160DBF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F767-48BD-97A8-2C9215160DBF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9-F767-48BD-97A8-2C9215160D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'Vesturland - loka'!$I$22:$I$26</c:f>
              <c:strCache>
                <c:ptCount val="5"/>
                <c:pt idx="0">
                  <c:v>Rússalerki 27,5%</c:v>
                </c:pt>
                <c:pt idx="1">
                  <c:v>Stafafura 45,1%</c:v>
                </c:pt>
                <c:pt idx="2">
                  <c:v>Sitkagreni 15,4%</c:v>
                </c:pt>
                <c:pt idx="3">
                  <c:v>Ilmbjörk 9,2%</c:v>
                </c:pt>
                <c:pt idx="4">
                  <c:v>Annað 2,8%</c:v>
                </c:pt>
              </c:strCache>
            </c:strRef>
          </c:cat>
          <c:val>
            <c:numRef>
              <c:f>'Vesturland - loka'!$J$22:$J$26</c:f>
              <c:numCache>
                <c:formatCode>0.0%</c:formatCode>
                <c:ptCount val="5"/>
                <c:pt idx="0">
                  <c:v>0.27467929961820503</c:v>
                </c:pt>
                <c:pt idx="1">
                  <c:v>0.45134888657774308</c:v>
                </c:pt>
                <c:pt idx="2">
                  <c:v>0.15420592958920842</c:v>
                </c:pt>
                <c:pt idx="3">
                  <c:v>9.1559948333853364E-2</c:v>
                </c:pt>
                <c:pt idx="4">
                  <c:v>2.8205935880990119E-2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67-48BD-97A8-2C9215160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5"/>
                <c:order val="1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C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'Vestfirðir - loka'!$J$4:$J$8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0.60787066509684839</c:v>
                      </c:pt>
                      <c:pt idx="1">
                        <c:v>0.21407254667192466</c:v>
                      </c:pt>
                      <c:pt idx="2">
                        <c:v>0.12882001049354014</c:v>
                      </c:pt>
                      <c:pt idx="3">
                        <c:v>3.3014099365744821E-2</c:v>
                      </c:pt>
                      <c:pt idx="4">
                        <c:v>1.6222678371941832E-2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F767-48BD-97A8-2C9215160DBF}"/>
                  </c:ext>
                </c:extLst>
              </c15:ser>
            </c15:filteredPieSeries>
            <c15:filteredPieSeries>
              <c15:ser>
                <c:idx val="14"/>
                <c:order val="2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92D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'Suðurland - loka'!$J$10:$J$14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0.36253473793082835</c:v>
                      </c:pt>
                      <c:pt idx="1">
                        <c:v>0.3074538780074661</c:v>
                      </c:pt>
                      <c:pt idx="2">
                        <c:v>0.25021318423001582</c:v>
                      </c:pt>
                      <c:pt idx="3">
                        <c:v>6.4735691813731427E-2</c:v>
                      </c:pt>
                      <c:pt idx="4">
                        <c:v>1.5062508017958175E-2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F767-48BD-97A8-2C9215160DBF}"/>
                  </c:ext>
                </c:extLst>
              </c15:ser>
            </c15:filteredPieSeries>
            <c15:filteredPieSeries>
              <c15:ser>
                <c:idx val="13"/>
                <c:order val="3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loka'!$J$25:$J$29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0.79644920944706088</c:v>
                      </c:pt>
                      <c:pt idx="1">
                        <c:v>7.296405529919324E-2</c:v>
                      </c:pt>
                      <c:pt idx="2">
                        <c:v>6.5341060232296355E-2</c:v>
                      </c:pt>
                      <c:pt idx="3">
                        <c:v>3.4972705684488861E-2</c:v>
                      </c:pt>
                      <c:pt idx="4">
                        <c:v>3.0272969336960508E-2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F767-48BD-97A8-2C9215160DBF}"/>
                  </c:ext>
                </c:extLst>
              </c15:ser>
            </c15:filteredPieSeries>
            <c15:filteredPieSeries>
              <c15:ser>
                <c:idx val="12"/>
                <c:order val="4"/>
                <c:dPt>
                  <c:idx val="0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loka'!$J$12:$J$16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0.65509158764702757</c:v>
                      </c:pt>
                      <c:pt idx="1">
                        <c:v>0.3096176295688331</c:v>
                      </c:pt>
                      <c:pt idx="2">
                        <c:v>1.932500214008569E-2</c:v>
                      </c:pt>
                      <c:pt idx="3">
                        <c:v>1.2658918239992115E-2</c:v>
                      </c:pt>
                      <c:pt idx="4">
                        <c:v>3.3068624040615674E-3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F767-48BD-97A8-2C9215160DBF}"/>
                  </c:ext>
                </c:extLst>
              </c15:ser>
            </c15:filteredPieSeries>
            <c15:filteredPieSeries>
              <c15:ser>
                <c:idx val="11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'[2]Allt landið - loka'!$K$33:$K$38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0.53829618307971672</c:v>
                      </c:pt>
                      <c:pt idx="1">
                        <c:v>0.14820607088551108</c:v>
                      </c:pt>
                      <c:pt idx="2">
                        <c:v>0.13258355419229098</c:v>
                      </c:pt>
                      <c:pt idx="3">
                        <c:v>0.12051396231667502</c:v>
                      </c:pt>
                      <c:pt idx="4">
                        <c:v>3.0824515886920159E-2</c:v>
                      </c:pt>
                      <c:pt idx="5">
                        <c:v>2.9575713638886437E-2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3-F767-48BD-97A8-2C9215160DBF}"/>
                  </c:ext>
                </c:extLst>
              </c15:ser>
            </c15:filteredPieSeries>
            <c15:filteredPieSeries>
              <c15:ser>
                <c:idx val="10"/>
                <c:order val="6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F767-48BD-97A8-2C9215160DBF}"/>
                  </c:ext>
                </c:extLst>
              </c15:ser>
            </c15:filteredPieSeries>
            <c15:filteredPieSeries>
              <c15:ser>
                <c:idx val="9"/>
                <c:order val="7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A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C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D-F767-48BD-97A8-2C9215160DBF}"/>
                  </c:ext>
                </c:extLst>
              </c15:ser>
            </c15:filteredPieSeries>
            <c15:filteredPieSeries>
              <c15:ser>
                <c:idx val="8"/>
                <c:order val="8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9-F767-48BD-97A8-2C9215160DB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B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C-F767-48BD-97A8-2C9215160DBF}"/>
                  </c:ext>
                </c:extLst>
              </c15:ser>
            </c15:filteredPieSeries>
            <c15:filteredPieSeries>
              <c15:ser>
                <c:idx val="7"/>
                <c:order val="9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9-F767-48BD-97A8-2C9215160DBF}"/>
                  </c:ext>
                </c:extLst>
              </c15:ser>
            </c15:filteredPieSeries>
            <c15:filteredPieSeries>
              <c15:ser>
                <c:idx val="6"/>
                <c:order val="10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4-F767-48BD-97A8-2C9215160DBF}"/>
                  </c:ext>
                </c:extLst>
              </c15:ser>
            </c15:filteredPieSeries>
            <c15:filteredPieSeries>
              <c15:ser>
                <c:idx val="5"/>
                <c:order val="1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0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1-F767-48BD-97A8-2C9215160DBF}"/>
                  </c:ext>
                </c:extLst>
              </c15:ser>
            </c15:filteredPieSeries>
            <c15:filteredPieSeries>
              <c15:ser>
                <c:idx val="4"/>
                <c:order val="1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B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D-F767-48BD-97A8-2C9215160DBF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F-F767-48BD-97A8-2C9215160DB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1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2-F767-48BD-97A8-2C9215160DBF}"/>
                  </c:ext>
                </c:extLst>
              </c15:ser>
            </c15:filteredPieSeries>
            <c15:filteredPieSeries>
              <c15:ser>
                <c:idx val="3"/>
                <c:order val="1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F-F767-48BD-97A8-2C9215160DBF}"/>
                  </c:ext>
                </c:extLst>
              </c15:ser>
            </c15:filteredPieSeries>
            <c15:filteredPieSeries>
              <c15:ser>
                <c:idx val="2"/>
                <c:order val="1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F767-48BD-97A8-2C9215160DBF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F767-48BD-97A8-2C9215160DBF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D-F767-48BD-97A8-2C9215160DBF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F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0-F767-48BD-97A8-2C9215160DBF}"/>
                  </c:ext>
                </c:extLst>
              </c15:ser>
            </c15:filteredPieSeries>
            <c15:filteredPieSeries>
              <c15:ser>
                <c:idx val="1"/>
                <c:order val="15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2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4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6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8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A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B-F767-48BD-97A8-2C9215160DBF}"/>
                  </c:ext>
                </c:extLst>
              </c15:ser>
            </c15:filteredPieSeries>
            <c15:filteredPieSeries>
              <c15:ser>
                <c:idx val="0"/>
                <c:order val="16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D-F767-48BD-97A8-2C9215160DBF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F-F767-48BD-97A8-2C9215160DBF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1-F767-48BD-97A8-2C9215160DBF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3-F767-48BD-97A8-2C9215160DBF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5-F767-48BD-97A8-2C9215160DB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loka'!$I$4:$I$8</c15:sqref>
                        </c15:formulaRef>
                      </c:ext>
                    </c:extLst>
                    <c:strCache>
                      <c:ptCount val="5"/>
                      <c:pt idx="0">
                        <c:v>Rússalerki</c:v>
                      </c:pt>
                      <c:pt idx="1">
                        <c:v>Ilmbjörk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loka'!$L$9:$L$13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6-F767-48BD-97A8-2C9215160DBF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4705431560978541"/>
          <c:y val="0.35663840553735954"/>
          <c:w val="0.21281612483397064"/>
          <c:h val="0.3991022231854821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en-US" sz="2000" dirty="0" err="1"/>
              <a:t>Hlutfall</a:t>
            </a:r>
            <a:r>
              <a:rPr lang="en-US" sz="2000" dirty="0"/>
              <a:t> </a:t>
            </a:r>
            <a:r>
              <a:rPr lang="en-US" sz="2000" dirty="0" err="1"/>
              <a:t>trjátegunda</a:t>
            </a:r>
            <a:r>
              <a:rPr lang="en-US" sz="2000" dirty="0"/>
              <a:t> í</a:t>
            </a:r>
            <a:r>
              <a:rPr lang="en-US" sz="2000" baseline="0" dirty="0"/>
              <a:t> </a:t>
            </a:r>
            <a:r>
              <a:rPr lang="en-US" sz="2000" baseline="0" dirty="0" err="1"/>
              <a:t>raun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framkvæmdaskráningu</a:t>
            </a:r>
            <a:r>
              <a:rPr lang="en-US" sz="2000" baseline="0" dirty="0"/>
              <a:t> </a:t>
            </a:r>
            <a:r>
              <a:rPr lang="en-US" sz="2000" baseline="0" dirty="0" err="1"/>
              <a:t>þar</a:t>
            </a:r>
            <a:r>
              <a:rPr lang="en-US" sz="2000" baseline="0" dirty="0"/>
              <a:t> </a:t>
            </a:r>
            <a:r>
              <a:rPr lang="en-US" sz="2000" baseline="0" dirty="0" err="1"/>
              <a:t>sem</a:t>
            </a:r>
            <a:r>
              <a:rPr lang="en-US" sz="2000" baseline="0" dirty="0"/>
              <a:t> </a:t>
            </a:r>
            <a:r>
              <a:rPr lang="en-US" sz="2000" baseline="0" dirty="0" err="1">
                <a:solidFill>
                  <a:srgbClr val="00B0F0"/>
                </a:solidFill>
              </a:rPr>
              <a:t>ilmbjörk</a:t>
            </a:r>
            <a:r>
              <a:rPr lang="en-US" sz="2000" baseline="0" dirty="0"/>
              <a:t> var </a:t>
            </a:r>
            <a:r>
              <a:rPr lang="en-US" sz="2000" baseline="0" dirty="0" err="1"/>
              <a:t>áætluð</a:t>
            </a:r>
            <a:r>
              <a:rPr lang="en-US" sz="2000" baseline="0" dirty="0"/>
              <a:t> </a:t>
            </a:r>
            <a:r>
              <a:rPr lang="en-US" sz="2000" baseline="0" dirty="0" err="1"/>
              <a:t>skv</a:t>
            </a:r>
            <a:r>
              <a:rPr lang="en-US" sz="2000" baseline="0" dirty="0"/>
              <a:t>. </a:t>
            </a:r>
            <a:r>
              <a:rPr lang="en-US" sz="2000" baseline="0" dirty="0" err="1"/>
              <a:t>ræktunaráætlun</a:t>
            </a:r>
            <a:r>
              <a:rPr lang="en-US" sz="2000" baseline="0" dirty="0"/>
              <a:t> </a:t>
            </a:r>
            <a:r>
              <a:rPr lang="en-US" sz="2000" dirty="0"/>
              <a:t> (2306 ha)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15"/>
          <c:order val="0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7DD6-42C6-8D94-E5DF22A1DE9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7DD6-42C6-8D94-E5DF22A1DE99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5-7DD6-42C6-8D94-E5DF22A1DE9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7DD6-42C6-8D94-E5DF22A1DE99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9-7DD6-42C6-8D94-E5DF22A1DE99}"/>
              </c:ext>
            </c:extLst>
          </c:dPt>
          <c:dPt>
            <c:idx val="5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7DD6-42C6-8D94-E5DF22A1DE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'allt landið - loka'!$I$37:$I$42</c:f>
              <c:strCache>
                <c:ptCount val="6"/>
                <c:pt idx="0">
                  <c:v>Ilmbjörk 54,7%</c:v>
                </c:pt>
                <c:pt idx="1">
                  <c:v>Rússalerki 18,9%</c:v>
                </c:pt>
                <c:pt idx="2">
                  <c:v>Stafafura 13,0%</c:v>
                </c:pt>
                <c:pt idx="3">
                  <c:v>Annað 5,9%</c:v>
                </c:pt>
                <c:pt idx="4">
                  <c:v>Sitkagreni 5,1%</c:v>
                </c:pt>
                <c:pt idx="5">
                  <c:v>Alaskaösp 2,4%</c:v>
                </c:pt>
              </c:strCache>
            </c:strRef>
          </c:cat>
          <c:val>
            <c:numRef>
              <c:f>'allt landið - loka'!$J$37:$J$42</c:f>
              <c:numCache>
                <c:formatCode>0.0%</c:formatCode>
                <c:ptCount val="6"/>
                <c:pt idx="0">
                  <c:v>0.54700000000000004</c:v>
                </c:pt>
                <c:pt idx="1">
                  <c:v>0.189</c:v>
                </c:pt>
                <c:pt idx="2">
                  <c:v>0.13</c:v>
                </c:pt>
                <c:pt idx="3">
                  <c:v>5.8999999999999997E-2</c:v>
                </c:pt>
                <c:pt idx="4">
                  <c:v>5.0999999999999997E-2</c:v>
                </c:pt>
                <c:pt idx="5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DD6-42C6-8D94-E5DF22A1DE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4"/>
                <c:order val="1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0E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0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2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4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6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8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FF00"/>
                    </a:solidFill>
                  </c:spPr>
                  <c:extLst>
                    <c:ext xmlns:c16="http://schemas.microsoft.com/office/drawing/2014/chart" uri="{C3380CC4-5D6E-409C-BE32-E72D297353CC}">
                      <c16:uniqueId val="{0000001A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>
                    <c:ext uri="{CE6537A1-D6FC-4f65-9D91-7224C49458BB}"/>
                  </c:extLst>
                </c:dLbls>
                <c:cat>
                  <c:multiLvlStrRef>
                    <c:extLst>
                      <c:ext uri="{02D57815-91ED-43cb-92C2-25804820EDAC}">
                        <c15:formulaRef>
                          <c15:sqref>'Vesturland - loka'!$I$7:$I$13</c15:sqref>
                        </c15:formulaRef>
                      </c:ext>
                    </c:extLst>
                  </c:multiLvlStrRef>
                </c:cat>
                <c:val>
                  <c:numRef>
                    <c:extLst>
                      <c:ext uri="{02D57815-91ED-43cb-92C2-25804820EDAC}">
                        <c15:formulaRef>
                          <c15:sqref>'Vesturland - loka'!$J$7:$J$13</c15:sqref>
                        </c15:formulaRef>
                      </c:ext>
                    </c:extLst>
                  </c:numRef>
                </c:val>
                <c:extLst>
                  <c:ext xmlns:c16="http://schemas.microsoft.com/office/drawing/2014/chart" uri="{C3380CC4-5D6E-409C-BE32-E72D297353CC}">
                    <c16:uniqueId val="{0000001B-7DD6-42C6-8D94-E5DF22A1DE99}"/>
                  </c:ext>
                </c:extLst>
              </c15:ser>
            </c15:filteredPieSeries>
            <c15:filteredPieSeries>
              <c15:ser>
                <c:idx val="13"/>
                <c:order val="2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3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60000"/>
                        <a:lumOff val="4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7DD6-42C6-8D94-E5DF22A1DE99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7DD6-42C6-8D94-E5DF22A1DE99}"/>
                    </c:ext>
                  </c:extLst>
                </c:dPt>
                <c:dPt>
                  <c:idx val="8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loka'!$I$18:$I$26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Annað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Stafafura</c:v>
                      </c:pt>
                      <c:pt idx="6">
                        <c:v>Hvítgreni</c:v>
                      </c:pt>
                      <c:pt idx="7">
                        <c:v>Gulvíðir</c:v>
                      </c:pt>
                      <c:pt idx="8">
                        <c:v>Bergfura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'Vestfirðir - loka'!$J$18:$J$26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0.75816698550194761</c:v>
                      </c:pt>
                      <c:pt idx="1">
                        <c:v>7.4215204376147662E-2</c:v>
                      </c:pt>
                      <c:pt idx="2">
                        <c:v>5.2642141551333378E-2</c:v>
                      </c:pt>
                      <c:pt idx="3">
                        <c:v>3.7720452819511148E-2</c:v>
                      </c:pt>
                      <c:pt idx="4">
                        <c:v>2.1885566566278679E-2</c:v>
                      </c:pt>
                      <c:pt idx="5">
                        <c:v>2.0288944291157268E-2</c:v>
                      </c:pt>
                      <c:pt idx="6">
                        <c:v>1.2903882666140608E-2</c:v>
                      </c:pt>
                      <c:pt idx="7">
                        <c:v>1.1513313137704394E-2</c:v>
                      </c:pt>
                      <c:pt idx="8">
                        <c:v>1.0343081678882725E-2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E-7DD6-42C6-8D94-E5DF22A1DE99}"/>
                  </c:ext>
                </c:extLst>
              </c15:ser>
            </c15:filteredPieSeries>
            <c15:filteredPieSeries>
              <c15:ser>
                <c:idx val="12"/>
                <c:order val="3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7DD6-42C6-8D94-E5DF22A1DE9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7DD6-42C6-8D94-E5DF22A1DE99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bg2">
                        <a:lumMod val="9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loka'!$I$15:$I$23</c15:sqref>
                        </c15:formulaRef>
                      </c:ext>
                    </c:extLst>
                    <c:strCache>
                      <c:ptCount val="9"/>
                      <c:pt idx="0">
                        <c:v>Ilmbjörk</c:v>
                      </c:pt>
                      <c:pt idx="1">
                        <c:v>Rússalerki</c:v>
                      </c:pt>
                      <c:pt idx="2">
                        <c:v>Stafafura</c:v>
                      </c:pt>
                      <c:pt idx="3">
                        <c:v>Sitkagreni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  <c:pt idx="6">
                        <c:v>Hengibjörk</c:v>
                      </c:pt>
                      <c:pt idx="7">
                        <c:v>Blágreni</c:v>
                      </c:pt>
                      <c:pt idx="8">
                        <c:v>Ilmreynir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'Norðurland - loka'!$J$15:$J$23</c15:sqref>
                        </c15:formulaRef>
                      </c:ext>
                    </c:extLst>
                    <c:numCache>
                      <c:formatCode>0.0%</c:formatCode>
                      <c:ptCount val="9"/>
                      <c:pt idx="0">
                        <c:v>0.45506909957012354</c:v>
                      </c:pt>
                      <c:pt idx="1">
                        <c:v>0.32314702054955613</c:v>
                      </c:pt>
                      <c:pt idx="2">
                        <c:v>0.12947623182264312</c:v>
                      </c:pt>
                      <c:pt idx="3">
                        <c:v>2.4345572251486175E-2</c:v>
                      </c:pt>
                      <c:pt idx="4">
                        <c:v>1.9676831754700023E-2</c:v>
                      </c:pt>
                      <c:pt idx="5">
                        <c:v>1.8314621237315275E-2</c:v>
                      </c:pt>
                      <c:pt idx="6">
                        <c:v>1.1707303312901648E-2</c:v>
                      </c:pt>
                      <c:pt idx="7">
                        <c:v>1.0503164157307137E-2</c:v>
                      </c:pt>
                      <c:pt idx="8">
                        <c:v>7.7601553439672153E-3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7DD6-42C6-8D94-E5DF22A1DE99}"/>
                  </c:ext>
                </c:extLst>
              </c15:ser>
            </c15:filteredPieSeries>
            <c15:filteredPieSeries>
              <c15:ser>
                <c:idx val="11"/>
                <c:order val="4"/>
                <c:dPt>
                  <c:idx val="0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loka'!$I$12:$I$16</c15:sqref>
                        </c15:formulaRef>
                      </c:ext>
                    </c:extLst>
                    <c:strCache>
                      <c:ptCount val="5"/>
                      <c:pt idx="0">
                        <c:v>Ilmbjörk 40,9%</c:v>
                      </c:pt>
                      <c:pt idx="1">
                        <c:v>Stafafura 50,2%</c:v>
                      </c:pt>
                      <c:pt idx="2">
                        <c:v>Sitkagreni 4,6%</c:v>
                      </c:pt>
                      <c:pt idx="3">
                        <c:v>Rússalerki 3,7%</c:v>
                      </c:pt>
                      <c:pt idx="4">
                        <c:v>Annað 0,6%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'Austurland - loka'!$J$12:$J$16</c15:sqref>
                        </c15:formulaRef>
                      </c:ext>
                    </c:extLst>
                    <c:numCache>
                      <c:formatCode>0.0%</c:formatCode>
                      <c:ptCount val="5"/>
                      <c:pt idx="0">
                        <c:v>0.40886991259989769</c:v>
                      </c:pt>
                      <c:pt idx="1">
                        <c:v>0.50237601502327622</c:v>
                      </c:pt>
                      <c:pt idx="2">
                        <c:v>4.6482569193743335E-2</c:v>
                      </c:pt>
                      <c:pt idx="3">
                        <c:v>3.6736156188405103E-2</c:v>
                      </c:pt>
                      <c:pt idx="4">
                        <c:v>5.535346994677664E-3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7DD6-42C6-8D94-E5DF22A1DE99}"/>
                  </c:ext>
                </c:extLst>
              </c15:ser>
            </c15:filteredPieSeries>
            <c15:filteredPieSeries>
              <c15:ser>
                <c:idx val="10"/>
                <c:order val="5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loka'!$J$21:$J$26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Annað</c:v>
                      </c:pt>
                      <c:pt idx="5">
                        <c:v>Alaskaösp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'[2]Vesturland - loka'!$K$21:$K$26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0.51592036587545631</c:v>
                      </c:pt>
                      <c:pt idx="1">
                        <c:v>0.18914884379872238</c:v>
                      </c:pt>
                      <c:pt idx="2">
                        <c:v>0.13720288851255683</c:v>
                      </c:pt>
                      <c:pt idx="3">
                        <c:v>0.13305259842763911</c:v>
                      </c:pt>
                      <c:pt idx="4">
                        <c:v>1.5751958655365578E-2</c:v>
                      </c:pt>
                      <c:pt idx="5">
                        <c:v>8.9233447302599963E-3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7DD6-42C6-8D94-E5DF22A1DE99}"/>
                  </c:ext>
                </c:extLst>
              </c15:ser>
            </c15:filteredPieSeries>
            <c15:filteredPieSeries>
              <c15:ser>
                <c:idx val="9"/>
                <c:order val="6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CC66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loka'!$I$5:$I$10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Bergfura</c:v>
                      </c:pt>
                      <c:pt idx="4">
                        <c:v>Sitkagreni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'[2]Vestfirðir - loka'!$J$5:$J$10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0.69001448309821667</c:v>
                      </c:pt>
                      <c:pt idx="1">
                        <c:v>0.10317261844860946</c:v>
                      </c:pt>
                      <c:pt idx="2">
                        <c:v>9.6019029926647695E-2</c:v>
                      </c:pt>
                      <c:pt idx="3">
                        <c:v>5.7780525893636463E-2</c:v>
                      </c:pt>
                      <c:pt idx="4">
                        <c:v>4.5647983144153595E-2</c:v>
                      </c:pt>
                      <c:pt idx="5">
                        <c:v>7.3653594887361055E-3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6-7DD6-42C6-8D94-E5DF22A1DE99}"/>
                  </c:ext>
                </c:extLst>
              </c15:ser>
            </c15:filteredPieSeries>
            <c15:filteredPieSeries>
              <c15:ser>
                <c:idx val="8"/>
                <c:order val="7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E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0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2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loka'!$I$5:$I$11</c15:sqref>
                        </c15:formulaRef>
                      </c:ext>
                    </c:extLst>
                    <c:strCache>
                      <c:ptCount val="7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Alaskaösp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  <c:pt idx="6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'[2]Suðurland - loka'!$J$5:$J$11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0.44183094671033607</c:v>
                      </c:pt>
                      <c:pt idx="1">
                        <c:v>0.20581947423044405</c:v>
                      </c:pt>
                      <c:pt idx="2">
                        <c:v>0.15657263205269378</c:v>
                      </c:pt>
                      <c:pt idx="3">
                        <c:v>8.8817914692007172E-2</c:v>
                      </c:pt>
                      <c:pt idx="4">
                        <c:v>6.1833503975482998E-2</c:v>
                      </c:pt>
                      <c:pt idx="5">
                        <c:v>3.3515468555399663E-2</c:v>
                      </c:pt>
                      <c:pt idx="6">
                        <c:v>1.1610059783635985E-2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5-7DD6-42C6-8D94-E5DF22A1DE99}"/>
                  </c:ext>
                </c:extLst>
              </c15:ser>
            </c15:filteredPieSeries>
            <c15:filteredPieSeries>
              <c15:ser>
                <c:idx val="7"/>
                <c:order val="8"/>
                <c:spPr>
                  <a:ln>
                    <a:noFill/>
                  </a:ln>
                </c:spPr>
                <c:explosion val="3"/>
                <c:dPt>
                  <c:idx val="0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9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B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D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loka'!$J$10:$J$15</c15:sqref>
                        </c15:formulaRef>
                      </c:ext>
                    </c:extLst>
                    <c:strCache>
                      <c:ptCount val="6"/>
                      <c:pt idx="0">
                        <c:v>Stafafura</c:v>
                      </c:pt>
                      <c:pt idx="1">
                        <c:v>Rússalerki</c:v>
                      </c:pt>
                      <c:pt idx="2">
                        <c:v>Ilmbjörk</c:v>
                      </c:pt>
                      <c:pt idx="3">
                        <c:v>Sitkagreni</c:v>
                      </c:pt>
                      <c:pt idx="4">
                        <c:v>Alaskaösp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'[2]Norðurland - loka'!$K$10:$K$15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0.53112630000575511</c:v>
                      </c:pt>
                      <c:pt idx="1">
                        <c:v>0.2548201176128928</c:v>
                      </c:pt>
                      <c:pt idx="2">
                        <c:v>8.9318887007066555E-2</c:v>
                      </c:pt>
                      <c:pt idx="3">
                        <c:v>7.8634739352595143E-2</c:v>
                      </c:pt>
                      <c:pt idx="4">
                        <c:v>1.6826097291510703E-2</c:v>
                      </c:pt>
                      <c:pt idx="5">
                        <c:v>2.9273858730179726E-2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2-7DD6-42C6-8D94-E5DF22A1DE99}"/>
                  </c:ext>
                </c:extLst>
              </c15:ser>
            </c15:filteredPieSeries>
            <c15:filteredPieSeries>
              <c15:ser>
                <c:idx val="6"/>
                <c:order val="9"/>
                <c:dPt>
                  <c:idx val="0"/>
                  <c:bubble3D val="0"/>
                  <c:spPr>
                    <a:solidFill>
                      <a:srgbClr val="FF99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4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6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loka'!$J$2:$J$6</c15:sqref>
                        </c15:formulaRef>
                      </c:ext>
                    </c:extLst>
                    <c:strCache>
                      <c:ptCount val="5"/>
                      <c:pt idx="0">
                        <c:v>Stafafura</c:v>
                      </c:pt>
                      <c:pt idx="1">
                        <c:v>Sitkagreni</c:v>
                      </c:pt>
                      <c:pt idx="2">
                        <c:v>Rússalerki</c:v>
                      </c:pt>
                      <c:pt idx="3">
                        <c:v>Ilmbjörk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'[2]Austurland - loka'!$K$2:$K$6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0.87689830025916971</c:v>
                      </c:pt>
                      <c:pt idx="1">
                        <c:v>4.9695986268180607E-2</c:v>
                      </c:pt>
                      <c:pt idx="2">
                        <c:v>4.8620146476821134E-2</c:v>
                      </c:pt>
                      <c:pt idx="3">
                        <c:v>1.6376651361910077E-2</c:v>
                      </c:pt>
                      <c:pt idx="4">
                        <c:v>8.4089156339182854E-3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D-7DD6-42C6-8D94-E5DF22A1DE99}"/>
                  </c:ext>
                </c:extLst>
              </c15:ser>
            </c15:filteredPieSeries>
            <c15:filteredPieSeries>
              <c15:ser>
                <c:idx val="5"/>
                <c:order val="10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9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loka'!$I$15:$I$20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Stafafura</c:v>
                      </c:pt>
                      <c:pt idx="3">
                        <c:v>Ilmbjörk</c:v>
                      </c:pt>
                      <c:pt idx="4">
                        <c:v>Rússalerki</c:v>
                      </c:pt>
                      <c:pt idx="5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'[3]Vesturland - loka'!$J$15:$J$20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0.16642774651489473</c:v>
                      </c:pt>
                      <c:pt idx="1">
                        <c:v>0.56770013875645453</c:v>
                      </c:pt>
                      <c:pt idx="2">
                        <c:v>0.18176425718547967</c:v>
                      </c:pt>
                      <c:pt idx="3">
                        <c:v>4.7612765987341522E-2</c:v>
                      </c:pt>
                      <c:pt idx="4">
                        <c:v>1.3389459852165442E-2</c:v>
                      </c:pt>
                      <c:pt idx="5">
                        <c:v>2.3105631703663983E-2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9A-7DD6-42C6-8D94-E5DF22A1DE99}"/>
                  </c:ext>
                </c:extLst>
              </c15:ser>
            </c15:filteredPieSeries>
            <c15:filteredPieSeries>
              <c15:ser>
                <c:idx val="4"/>
                <c:order val="11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C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E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0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7DD6-42C6-8D94-E5DF22A1DE9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loka'!$I$2:$I$9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Ilmbjörk</c:v>
                      </c:pt>
                      <c:pt idx="2">
                        <c:v>Sitkagreni</c:v>
                      </c:pt>
                      <c:pt idx="3">
                        <c:v>Gulvíðir</c:v>
                      </c:pt>
                      <c:pt idx="4">
                        <c:v>Stafafura</c:v>
                      </c:pt>
                      <c:pt idx="5">
                        <c:v>Hvítgreni</c:v>
                      </c:pt>
                      <c:pt idx="6">
                        <c:v>Rússalerki</c:v>
                      </c:pt>
                      <c:pt idx="7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'[3]Vestfirðir - loka'!$J$2:$J$9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0.54151893870185575</c:v>
                      </c:pt>
                      <c:pt idx="1">
                        <c:v>0.30875514556052047</c:v>
                      </c:pt>
                      <c:pt idx="2">
                        <c:v>4.3500541385911161E-2</c:v>
                      </c:pt>
                      <c:pt idx="3">
                        <c:v>3.1491133242330299E-2</c:v>
                      </c:pt>
                      <c:pt idx="4">
                        <c:v>2.8095011735125196E-2</c:v>
                      </c:pt>
                      <c:pt idx="5">
                        <c:v>2.4534210470402464E-2</c:v>
                      </c:pt>
                      <c:pt idx="6">
                        <c:v>1.2510161755271995E-2</c:v>
                      </c:pt>
                      <c:pt idx="7">
                        <c:v>9.5948571485827226E-3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B-7DD6-42C6-8D94-E5DF22A1DE99}"/>
                  </c:ext>
                </c:extLst>
              </c15:ser>
            </c15:filteredPieSeries>
            <c15:filteredPieSeries>
              <c15:ser>
                <c:idx val="3"/>
                <c:order val="12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D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F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1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3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5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7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loka'!$I$8:$I$13</c15:sqref>
                        </c15:formulaRef>
                      </c:ext>
                    </c:extLst>
                    <c:strCache>
                      <c:ptCount val="6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Stafafura</c:v>
                      </c:pt>
                      <c:pt idx="4">
                        <c:v>Annað</c:v>
                      </c:pt>
                      <c:pt idx="5">
                        <c:v>Hvítgreni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'[3]Suðurland - loka'!$J$8:$J$13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0.4221379800254082</c:v>
                      </c:pt>
                      <c:pt idx="1">
                        <c:v>0.2713656452913194</c:v>
                      </c:pt>
                      <c:pt idx="2">
                        <c:v>0.15853293227825341</c:v>
                      </c:pt>
                      <c:pt idx="3">
                        <c:v>9.174311264711095E-2</c:v>
                      </c:pt>
                      <c:pt idx="4">
                        <c:v>4.5687571044875586E-2</c:v>
                      </c:pt>
                      <c:pt idx="5">
                        <c:v>1.0532758713032647E-2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8-7DD6-42C6-8D94-E5DF22A1DE99}"/>
                  </c:ext>
                </c:extLst>
              </c15:ser>
            </c15:filteredPieSeries>
            <c15:filteredPieSeries>
              <c15:ser>
                <c:idx val="2"/>
                <c:order val="13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A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C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E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0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2-7DD6-42C6-8D94-E5DF22A1DE99}"/>
                    </c:ext>
                  </c:extLst>
                </c:dPt>
                <c:dPt>
                  <c:idx val="5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4-7DD6-42C6-8D94-E5DF22A1DE99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6-7DD6-42C6-8D94-E5DF22A1DE9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92D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8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loka'!$I$6:$I$13</c15:sqref>
                        </c15:formulaRef>
                      </c:ext>
                    </c:extLst>
                    <c:strCache>
                      <c:ptCount val="8"/>
                      <c:pt idx="0">
                        <c:v>Alaskaösp</c:v>
                      </c:pt>
                      <c:pt idx="1">
                        <c:v>Sitkagreni</c:v>
                      </c:pt>
                      <c:pt idx="2">
                        <c:v>Ilmbjörk</c:v>
                      </c:pt>
                      <c:pt idx="3">
                        <c:v>Rússalerki</c:v>
                      </c:pt>
                      <c:pt idx="4">
                        <c:v>Stafafura</c:v>
                      </c:pt>
                      <c:pt idx="5">
                        <c:v>Annað</c:v>
                      </c:pt>
                      <c:pt idx="6">
                        <c:v>Rauðgreni</c:v>
                      </c:pt>
                      <c:pt idx="7">
                        <c:v>Blágreni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'[3]Norðurland - loka'!$J$6:$J$13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0.49422664184731352</c:v>
                      </c:pt>
                      <c:pt idx="1">
                        <c:v>0.21864624942025029</c:v>
                      </c:pt>
                      <c:pt idx="2">
                        <c:v>0.10384797977858379</c:v>
                      </c:pt>
                      <c:pt idx="3">
                        <c:v>5.9126034920801505E-2</c:v>
                      </c:pt>
                      <c:pt idx="4">
                        <c:v>3.7240443843746251E-2</c:v>
                      </c:pt>
                      <c:pt idx="5">
                        <c:v>4.2780987333675857E-2</c:v>
                      </c:pt>
                      <c:pt idx="6">
                        <c:v>2.1978789796150488E-2</c:v>
                      </c:pt>
                      <c:pt idx="7">
                        <c:v>2.2152873059478381E-2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9-7DD6-42C6-8D94-E5DF22A1DE99}"/>
                  </c:ext>
                </c:extLst>
              </c15:ser>
            </c15:filteredPieSeries>
            <c15:filteredPieSeries>
              <c15:ser>
                <c:idx val="1"/>
                <c:order val="14"/>
                <c:spPr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B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D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FF00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F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rgbClr val="00B05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1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3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loka'!$I$13:$I$17</c15:sqref>
                        </c15:formulaRef>
                      </c:ext>
                    </c:extLst>
                    <c:strCache>
                      <c:ptCount val="5"/>
                      <c:pt idx="0">
                        <c:v>Alaskaösp</c:v>
                      </c:pt>
                      <c:pt idx="1">
                        <c:v>Stafafura</c:v>
                      </c:pt>
                      <c:pt idx="2">
                        <c:v>Rússalerki</c:v>
                      </c:pt>
                      <c:pt idx="3">
                        <c:v>Sitkagreni</c:v>
                      </c:pt>
                      <c:pt idx="4">
                        <c:v>Annað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'[3]Austurland - loka'!$J$13:$J$17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0.45774581254245844</c:v>
                      </c:pt>
                      <c:pt idx="1">
                        <c:v>0.30377939162338535</c:v>
                      </c:pt>
                      <c:pt idx="2">
                        <c:v>0.20443306085835422</c:v>
                      </c:pt>
                      <c:pt idx="3">
                        <c:v>3.3668882456822868E-2</c:v>
                      </c:pt>
                      <c:pt idx="4">
                        <c:v>3.7285251897920657E-4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4-7DD6-42C6-8D94-E5DF22A1DE99}"/>
                  </c:ext>
                </c:extLst>
              </c15:ser>
            </c15:filteredPieSeries>
            <c15:filteredPieSeries>
              <c15:ser>
                <c:idx val="0"/>
                <c:order val="15"/>
                <c:spPr>
                  <a:solidFill>
                    <a:srgbClr val="00B050"/>
                  </a:solidFill>
                  <a:ln>
                    <a:noFill/>
                  </a:ln>
                </c:spPr>
                <c:dPt>
                  <c:idx val="0"/>
                  <c:bubble3D val="0"/>
                  <c:spPr>
                    <a:solidFill>
                      <a:srgbClr val="00B05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6-7DD6-42C6-8D94-E5DF22A1DE99}"/>
                    </c:ext>
                  </c:extLst>
                </c:dPt>
                <c:dPt>
                  <c:idx val="1"/>
                  <c:bubble3D val="0"/>
                  <c:spPr>
                    <a:solidFill>
                      <a:srgbClr val="FF99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7DD6-42C6-8D94-E5DF22A1DE99}"/>
                    </c:ext>
                  </c:extLst>
                </c:dPt>
                <c:dPt>
                  <c:idx val="2"/>
                  <c:bubble3D val="0"/>
                  <c:spPr>
                    <a:solidFill>
                      <a:srgbClr val="00B0F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7DD6-42C6-8D94-E5DF22A1DE9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5">
                        <a:lumMod val="40000"/>
                        <a:lumOff val="60000"/>
                      </a:schemeClr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7DD6-42C6-8D94-E5DF22A1DE99}"/>
                    </c:ext>
                  </c:extLst>
                </c:dPt>
                <c:dPt>
                  <c:idx val="4"/>
                  <c:bubble3D val="0"/>
                  <c:spPr>
                    <a:solidFill>
                      <a:srgbClr val="FFFF00"/>
                    </a:solidFill>
                    <a:ln w="19050">
                      <a:noFill/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E-7DD6-42C6-8D94-E5DF22A1DE99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vert="horz"/>
                    <a:lstStyle/>
                    <a:p>
                      <a:pPr>
                        <a:defRPr/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loka'!$K$9:$K$13</c15:sqref>
                        </c15:formulaRef>
                      </c:ext>
                    </c:extLst>
                    <c:strCache>
                      <c:ptCount val="5"/>
                      <c:pt idx="0">
                        <c:v>Sitkagreni 50,0%</c:v>
                      </c:pt>
                      <c:pt idx="1">
                        <c:v>Stafafura 20,7%</c:v>
                      </c:pt>
                      <c:pt idx="2">
                        <c:v>Ilmbjörk 15,7%</c:v>
                      </c:pt>
                      <c:pt idx="3">
                        <c:v>Alaskaösp 9,3%</c:v>
                      </c:pt>
                      <c:pt idx="4">
                        <c:v>Annað 4,3%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'[4]Suðurland - loka'!$L$9:$L$13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0.50030742721593779</c:v>
                      </c:pt>
                      <c:pt idx="1">
                        <c:v>0.2065946440732265</c:v>
                      </c:pt>
                      <c:pt idx="2">
                        <c:v>0.15694173516738136</c:v>
                      </c:pt>
                      <c:pt idx="3">
                        <c:v>9.3206460760169585E-2</c:v>
                      </c:pt>
                      <c:pt idx="4">
                        <c:v>4.2949732783284837E-2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DF-7DD6-42C6-8D94-E5DF22A1DE99}"/>
                  </c:ext>
                </c:extLst>
              </c15:ser>
            </c15:filteredPieSeries>
          </c:ext>
        </c:extLst>
      </c:pieChart>
    </c:plotArea>
    <c:legend>
      <c:legendPos val="r"/>
      <c:layout>
        <c:manualLayout>
          <c:xMode val="edge"/>
          <c:yMode val="edge"/>
          <c:x val="0.75928779710979855"/>
          <c:y val="0.34199009221339249"/>
          <c:w val="0.17209756667214107"/>
          <c:h val="0.3935504200310457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CF694-E65C-4068-8544-FFCB9B9AD06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60A8D-88D0-4E23-B7BE-4F1FDD6AE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0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0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42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02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8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06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5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6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6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3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10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800" dirty="0">
              <a:effectLst/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76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48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sz="1800" dirty="0">
              <a:effectLst/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347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96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94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6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2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s-IS" sz="1800" kern="100" dirty="0">
              <a:effectLst/>
              <a:highlight>
                <a:srgbClr val="FFFF00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5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2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5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4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60A8D-88D0-4E23-B7BE-4F1FDD6AEF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6DD8-0262-96BC-F512-28E6427F0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BB92B-12FA-DC7C-8240-02B6DEB23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BCE3D-EEFC-0043-356F-B3DB04B0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023C5-BA32-616D-7BF2-5D873B989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7DF30-3827-DD90-74E7-A30A398C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A1D0-93B3-196B-134B-A138728A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08F8DF-B18F-15DD-8092-F305DF144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3F9B2-0C75-4A14-7D9D-30CDFAD9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31249-0A10-19F5-D76E-1EB2837D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39729-D42E-C0AD-43EA-A2B43F51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EEFCC8-965F-CFAA-6966-D99E4003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10999-68D5-D14B-F2DF-8E4041700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EB4F9-AEC6-9A83-6B9A-B16AB114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8B22D-0CF9-6ADF-4EC3-1ED55369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B3A9-FA1F-5619-C135-E5CC09B3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1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F76E3-F8FF-2C7F-A54E-A1C40528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461B-F49A-EB0F-46A3-82DDB3755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24662-DBF4-8EF7-A9BB-02B1A785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EE0E1-4B0B-F60B-D7A7-5EAF44DF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DFD04-F94B-180F-71E7-87B93E633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4F9FB-11D9-7E6F-6139-D8546A517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73E39-F4B6-8797-9F4E-1BCA6342B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D1471-4084-1EC8-0E09-CFD4EB44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CA6BC-1460-6677-0524-2D8CA5E80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AC81E-1B71-7F26-24F3-5D6E88E6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6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83F5-F68A-2703-0481-D1703F3A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D013-05ED-3253-F587-E3710B3DC2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5DBB8B-CEEB-4C1E-3CF5-F062C3767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E451C-F2C8-0FE6-F9EC-78416F4E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B51CE-CF1C-0610-ECF2-BE230769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5DA0A-A1FB-6AB9-550B-87939CDB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4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8524-E61A-EADC-7DA5-D45E3BFC8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6EA0A-1D0D-44C8-E671-C117AB15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78CE1-C173-CB34-230E-9837ECBD5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52CAD-CC6C-29EE-39B2-AFE635991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AD296-4877-1D90-8D2B-C3426BFC8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6035C5-BDA6-7BE6-A17E-4039F36D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62EE6-A095-E247-F2B5-97E09A940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46919-B617-6614-9B5B-40BA5010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730BB-CA5A-1805-EA68-9EC725AC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387D8-4653-82EE-FA4E-0A89E3AB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40445-C308-1BA6-8A04-321D46F6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2250AA-EBF2-EEA6-7F61-A32D0C46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3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DD4265-5161-58D3-D767-9B96C7A1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09BE0-B0A4-826E-8BCC-4B5C868F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C4A62-7D2E-B70D-E645-7849FEC1B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F295-7687-4B89-C90E-A887E954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DA6A7-9ABD-DD13-48E8-AEA45384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170EF-0616-8820-4EC4-59F4A1A8F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BFD02-B5FC-96E8-E559-0834E5F0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A2E8-84B5-ACAE-4B6F-A2B101CC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D45D7-B826-C6B7-691B-BB69B08E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3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1E08F-7E76-5A5C-6C49-A1997AE91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6126C-2705-CC1F-DFAF-FEB83AE96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1000B-A9AC-E9A4-3FD9-0864B6B23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0A94A-6CB1-6F03-2A73-B11510E60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9F8E9-6F2F-CDEA-E7E2-A01722648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432AB-7178-DCEF-F100-6C3415B2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3CD5B4-2DD1-98A7-5740-081778EC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320C9-FDBE-3EA6-2AF5-B52FC2EEA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3B0C3-FBE2-C60E-3D9E-7A6B9B783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880B93-68A8-425C-95A7-4C6D1300B8DA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424BF-2ABE-B814-D6AF-5314B65EA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369D-D81E-DD5D-FB93-7627A175D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40B6A7-D5A3-4AA2-BD9C-9B885301B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0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kogur.is/is/nyskograekt/trjategundir-og-trjaheilsa/barrtre/furutegundir/stafafur" TargetMode="External"/><Relationship Id="rId3" Type="http://schemas.openxmlformats.org/officeDocument/2006/relationships/hyperlink" Target="https://www.skogur.is/is/nyskograekt/trjategundir-og-trjaheilsa/lauftre/aspartegundir/alaskaosp" TargetMode="External"/><Relationship Id="rId7" Type="http://schemas.openxmlformats.org/officeDocument/2006/relationships/hyperlink" Target="https://www.skogur.is/is/nyskograekt/trjategundir-og-trjaheilsa/lauftre/birkitegundir/ilmbjork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kogur.is/is/nyskograekt/trjategundir-og-trjaheilsa/barrtre/grenitegundir" TargetMode="External"/><Relationship Id="rId5" Type="http://schemas.openxmlformats.org/officeDocument/2006/relationships/hyperlink" Target="https://www.skogur.is/static/files/Baeklingar/fraedsluefni-um-skograekt_vefutgafa.pdf" TargetMode="External"/><Relationship Id="rId4" Type="http://schemas.openxmlformats.org/officeDocument/2006/relationships/hyperlink" Target="https://www.skogur.is/static/files/rit-mogilsar/Rit-Mogilsar-33-2015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DD36-0960-833C-9D59-CE931E0AF3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/>
              <a:t>Greining á skráðum upplýsingum úr nýskógræktarverkefnum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FB9-8B2D-EB0A-581D-B1E4D5EED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22562"/>
          </a:xfrm>
        </p:spPr>
        <p:txBody>
          <a:bodyPr>
            <a:normAutofit/>
          </a:bodyPr>
          <a:lstStyle/>
          <a:p>
            <a:r>
              <a:rPr lang="is-IS" dirty="0"/>
              <a:t>BS verkefni í skógfræði</a:t>
            </a:r>
          </a:p>
          <a:p>
            <a:r>
              <a:rPr lang="is-IS" dirty="0"/>
              <a:t>Ásdís Björk Friðgeirsdóttir</a:t>
            </a:r>
          </a:p>
          <a:p>
            <a:endParaRPr lang="is-IS" dirty="0"/>
          </a:p>
          <a:p>
            <a:endParaRPr lang="is-IS" dirty="0"/>
          </a:p>
          <a:p>
            <a:r>
              <a:rPr lang="is-IS" dirty="0"/>
              <a:t>Leiðbeinendur:</a:t>
            </a:r>
          </a:p>
          <a:p>
            <a:r>
              <a:rPr lang="is-IS" dirty="0"/>
              <a:t>Björn Traustason og Úlfur Óskarsson</a:t>
            </a:r>
            <a:endParaRPr lang="en-US" dirty="0"/>
          </a:p>
        </p:txBody>
      </p:sp>
      <p:pic>
        <p:nvPicPr>
          <p:cNvPr id="4" name="Picture 3" descr="A logo with a leaf&#10;&#10;Description automatically generated">
            <a:extLst>
              <a:ext uri="{FF2B5EF4-FFF2-40B4-BE49-F238E27FC236}">
                <a16:creationId xmlns:a16="http://schemas.microsoft.com/office/drawing/2014/main" id="{44825665-28EF-77EA-5E75-E0381792D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43" y="330200"/>
            <a:ext cx="1651000" cy="1584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695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A4E6-5314-8867-94AE-566CD1B8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trjátegunda á landinu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6D401C-8C75-A064-5D89-C66B8D2DA5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069607"/>
              </p:ext>
            </p:extLst>
          </p:nvPr>
        </p:nvGraphicFramePr>
        <p:xfrm>
          <a:off x="838200" y="1377108"/>
          <a:ext cx="10299853" cy="4935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26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E57CA7B-C102-982F-DA30-A495D577DD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492336"/>
              </p:ext>
            </p:extLst>
          </p:nvPr>
        </p:nvGraphicFramePr>
        <p:xfrm>
          <a:off x="520996" y="808075"/>
          <a:ext cx="10760148" cy="551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628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546C-1498-1284-B828-297CEE10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trjátegunda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9BB501C-C9DB-7D5B-1BF9-7CA8CA7DEC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59009"/>
              </p:ext>
            </p:extLst>
          </p:nvPr>
        </p:nvGraphicFramePr>
        <p:xfrm>
          <a:off x="838199" y="1450429"/>
          <a:ext cx="10515599" cy="490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5717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799E659-8835-6439-1F5B-FF1C188EA0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2291334"/>
              </p:ext>
            </p:extLst>
          </p:nvPr>
        </p:nvGraphicFramePr>
        <p:xfrm>
          <a:off x="776177" y="159488"/>
          <a:ext cx="10504967" cy="597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521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3B23213-CF77-AA37-4DB3-BDDAD77E43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723862"/>
              </p:ext>
            </p:extLst>
          </p:nvPr>
        </p:nvGraphicFramePr>
        <p:xfrm>
          <a:off x="893134" y="754912"/>
          <a:ext cx="10451805" cy="560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5161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B7D10DA-22A3-2B7D-B291-01BC15685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7761159"/>
              </p:ext>
            </p:extLst>
          </p:nvPr>
        </p:nvGraphicFramePr>
        <p:xfrm>
          <a:off x="818707" y="191385"/>
          <a:ext cx="10398642" cy="608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65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B96D-EA90-652D-8DD5-A39E0C566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trjátegunda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F6ED732-39D6-11AE-02EE-53435DB91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747687"/>
              </p:ext>
            </p:extLst>
          </p:nvPr>
        </p:nvGraphicFramePr>
        <p:xfrm>
          <a:off x="838200" y="1481959"/>
          <a:ext cx="10515600" cy="488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4148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7B3DAF0-0FBF-544F-60C2-A6ED40518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652355"/>
              </p:ext>
            </p:extLst>
          </p:nvPr>
        </p:nvGraphicFramePr>
        <p:xfrm>
          <a:off x="712380" y="839971"/>
          <a:ext cx="10260419" cy="5422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285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2968-9468-7317-CCA3-E85E88A96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landgerða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2787300-BF1E-EE75-00E0-AA24A09814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895968"/>
              </p:ext>
            </p:extLst>
          </p:nvPr>
        </p:nvGraphicFramePr>
        <p:xfrm>
          <a:off x="838200" y="1408386"/>
          <a:ext cx="10515600" cy="5084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001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F3C3-4910-83CC-C9E4-2C1D02FD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landgerða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5141375-985A-7892-9A07-C4E958497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2074208"/>
              </p:ext>
            </p:extLst>
          </p:nvPr>
        </p:nvGraphicFramePr>
        <p:xfrm>
          <a:off x="838200" y="1523999"/>
          <a:ext cx="10515600" cy="4968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702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D3115-398A-635E-2B0B-715F46CA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Markmið og aðferðir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BB922-F620-A3BE-629F-72359058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dirty="0">
                <a:latin typeface="Times New Roman" panose="02020603050405020304" pitchFamily="18" charset="0"/>
                <a:ea typeface="Aptos" panose="020B0004020202020204" pitchFamily="34" charset="0"/>
              </a:rPr>
              <a:t>Ú</a:t>
            </a:r>
            <a:r>
              <a:rPr lang="is-I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rvinnsla tölulegra gagna úr ArcGIS um val á tegundum og landgerðum til að skoða misræmið þar sem framkvæmdaskráning endurspeglar ekki ræktunaráætlun.</a:t>
            </a:r>
          </a:p>
          <a:p>
            <a:pPr lvl="1"/>
            <a:r>
              <a:rPr lang="is-I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Þ.e. hvort sé </a:t>
            </a:r>
            <a:r>
              <a:rPr lang="is-IS" sz="2000" dirty="0">
                <a:latin typeface="Times New Roman" panose="02020603050405020304" pitchFamily="18" charset="0"/>
                <a:ea typeface="Aptos" panose="020B0004020202020204" pitchFamily="34" charset="0"/>
              </a:rPr>
              <a:t>breytileiki</a:t>
            </a:r>
            <a:r>
              <a:rPr lang="is-IS" sz="2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á milli þeirra trjátegunda sem er lagt til að séu gróðursettar sbr. áætlun og þeirra tegunda sem eru gróðursettar í raun. </a:t>
            </a:r>
          </a:p>
          <a:p>
            <a:r>
              <a:rPr lang="is-IS" sz="2400" dirty="0">
                <a:latin typeface="Times New Roman" panose="02020603050405020304" pitchFamily="18" charset="0"/>
                <a:ea typeface="Aptos" panose="020B0004020202020204" pitchFamily="34" charset="0"/>
              </a:rPr>
              <a:t>Eingöngu voru skoðuð svæði þar sem ræktunaráætlun og framkvæmdaskráning skarast. </a:t>
            </a:r>
            <a:endParaRPr lang="is-IS" sz="2400" dirty="0">
              <a:effectLst/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is-IS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Verkefnið beinist að megintrjátegundunum 5 á Íslandi og gróðurhverfum sem hafa verið flokkuð í nokkra landgerðarflokka. 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2400" dirty="0">
                <a:latin typeface="Times New Roman" panose="02020603050405020304" pitchFamily="18" charset="0"/>
              </a:rPr>
              <a:t>Viðtöl við skógræktarráðgjafa í öllum landshlutum.</a:t>
            </a:r>
          </a:p>
        </p:txBody>
      </p:sp>
    </p:spTree>
    <p:extLst>
      <p:ext uri="{BB962C8B-B14F-4D97-AF65-F5344CB8AC3E}">
        <p14:creationId xmlns:p14="http://schemas.microsoft.com/office/powerpoint/2010/main" val="3166800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3EE36-F8BD-5006-FC13-24BEDD4DF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landgerða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D577BC8-DF8F-C7B3-C048-645F04D31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354637"/>
              </p:ext>
            </p:extLst>
          </p:nvPr>
        </p:nvGraphicFramePr>
        <p:xfrm>
          <a:off x="838200" y="1499191"/>
          <a:ext cx="10515600" cy="491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1359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09247B7-6AC6-36AE-4CC9-AB274464B9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426894"/>
              </p:ext>
            </p:extLst>
          </p:nvPr>
        </p:nvGraphicFramePr>
        <p:xfrm>
          <a:off x="790353" y="595423"/>
          <a:ext cx="10611293" cy="566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0948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2B2E4-5277-A33C-0EFF-FB72B2ED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landgerða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145A32A-2B4F-0D0C-1244-32B9D9F0C2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644636"/>
              </p:ext>
            </p:extLst>
          </p:nvPr>
        </p:nvGraphicFramePr>
        <p:xfrm>
          <a:off x="838200" y="1382233"/>
          <a:ext cx="10515599" cy="511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0292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DA3016E-38E7-2F51-BAA8-F249E6D85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809897"/>
              </p:ext>
            </p:extLst>
          </p:nvPr>
        </p:nvGraphicFramePr>
        <p:xfrm>
          <a:off x="776177" y="786809"/>
          <a:ext cx="10494335" cy="513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3612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6612-7B3A-9DDD-EF34-1DA3AD39D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landgerða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2B5B9C-12B6-C551-4C1D-38954B6D22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476369"/>
              </p:ext>
            </p:extLst>
          </p:nvPr>
        </p:nvGraphicFramePr>
        <p:xfrm>
          <a:off x="838200" y="1339703"/>
          <a:ext cx="10515600" cy="5153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507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21AA-8564-8633-0755-189DCE7F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Ályktanir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B5A830-9297-BEED-A822-A847036A62B9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2400" dirty="0">
                <a:latin typeface="Times New Roman" panose="02020603050405020304" pitchFamily="18" charset="0"/>
              </a:rPr>
              <a:t>Ræktunaráætlanir eru áætlanir sem geta verið mjög einstaklingsbundnar en gæta þarf að því að persónulegar skoðanir skógræktarráðgjafa ráði ekki för.</a:t>
            </a:r>
          </a:p>
          <a:p>
            <a:r>
              <a:rPr lang="is-IS" sz="2400" dirty="0">
                <a:latin typeface="Times New Roman" panose="02020603050405020304" pitchFamily="18" charset="0"/>
              </a:rPr>
              <a:t>Ræktunaráætlunum er oft ekki fylgt en það getur ráðist af þáttum eins og: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Framboði á plöntum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Ónákvæmni í staðsetningu svæða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Skoðunum skógarbænda á vali trjátegunda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Hvort landgerðin hefur breyst frá því ræktunaráætlun var gerð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Mistök hjá verktaka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Landið getur verið blautara/þurrara þegar á reynir</a:t>
            </a:r>
          </a:p>
          <a:p>
            <a:pPr lvl="1"/>
            <a:r>
              <a:rPr lang="is-IS" sz="2000" dirty="0">
                <a:latin typeface="Times New Roman" panose="02020603050405020304" pitchFamily="18" charset="0"/>
              </a:rPr>
              <a:t>Breyttir landeigendur</a:t>
            </a:r>
          </a:p>
        </p:txBody>
      </p:sp>
    </p:spTree>
    <p:extLst>
      <p:ext uri="{BB962C8B-B14F-4D97-AF65-F5344CB8AC3E}">
        <p14:creationId xmlns:p14="http://schemas.microsoft.com/office/powerpoint/2010/main" val="42744505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AA122-4AC1-C441-8BD9-C5D7C793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Heimildir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38C8A3-AEBA-E495-0A32-FF766FF595C1}"/>
              </a:ext>
            </a:extLst>
          </p:cNvPr>
          <p:cNvSpPr txBox="1">
            <a:spLocks/>
          </p:cNvSpPr>
          <p:nvPr/>
        </p:nvSpPr>
        <p:spPr>
          <a:xfrm>
            <a:off x="838200" y="1467293"/>
            <a:ext cx="10515600" cy="470967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Alaskaösp. (e.d.). Skógræktin. Sótt 12. febrúar 2025 af </a:t>
            </a:r>
            <a:r>
              <a:rPr lang="is-I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https://www.skogur.is/is/nyskograekt/trjategundir-og-trjaheilsa/lauftre/aspartegundir/alaskaosp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Arnór Snorrason. (2015). Kortlagningarlykill fyrir grunngagnasöfnun við gerð ræktunaráætlana í skógrækt. </a:t>
            </a:r>
            <a:r>
              <a:rPr lang="is-I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Rit Mógilsár Rannsóknarstöðvar skógræktar. 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33/2015. </a:t>
            </a:r>
            <a:r>
              <a:rPr lang="is-I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4"/>
              </a:rPr>
              <a:t>https://www.skogur.is/static/files/rit-mogilsar/Rit-Mogilsar-33-2015.pdf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Arnór Snorrason og Aðalsteinn Sigurgeirsson. (2006). Trjátegundir. Í Guðmundur Halldórsson (ritstj.), </a:t>
            </a:r>
            <a:r>
              <a:rPr lang="is-IS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Skógarbók Grænni skóga </a:t>
            </a:r>
            <a:r>
              <a:rPr lang="is-I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(37-55)</a:t>
            </a:r>
            <a:r>
              <a:rPr lang="is-IS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is-I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Landbúnaðarháskóli Íslands.</a:t>
            </a:r>
            <a:endParaRPr lang="is-IS" sz="1800" i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1800" i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Fræðsluefni um skógrækt (3. útg.). </a:t>
            </a:r>
            <a:r>
              <a:rPr lang="is-I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(2020). Skógræktin. </a:t>
            </a:r>
            <a:r>
              <a:rPr lang="is-IS" sz="18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5"/>
              </a:rPr>
              <a:t>https://www.skogur.is/static/files/Baeklingar/fraedsluefni-um-skograekt_vefutgafa.pdf</a:t>
            </a:r>
            <a:endParaRPr lang="is-IS" sz="18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Grenitegundir. (e.d.). Skógræktin. Sótt 15. febrúar 2025 af </a:t>
            </a:r>
            <a:r>
              <a:rPr lang="is-I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https://www.skogur.is/is/nyskograekt/trjategundir-og-trjaheilsa/barrtre/grenitegundir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s-IS" sz="18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Ilmbjörk (birki). (e.d.). Skógræktin. Sótt 11. febrúar 2025 af </a:t>
            </a:r>
            <a:r>
              <a:rPr lang="is-I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7"/>
              </a:rPr>
              <a:t>https://www.skogur.is/is/nyskograekt/trjategundir-og-trjaheilsa/lauftre/birkitegundir/ilmbjork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is-IS" sz="18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Sigurður Blöndal og Skúli Björn Gunnarsson. (1999). </a:t>
            </a:r>
            <a:r>
              <a:rPr lang="is-I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Íslandsskógar – hundrað ára saga. 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Mál og mynd. </a:t>
            </a: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Sigvaldi Ásgeirsson og Hallur S. Björgvinsson. (2013). Trjátegundir – skógartrén. Í Hallur S. Björgvinsson, Björgvin Eggertsson, Björn B. Jónsson og Harpa Dís Harðardóttir (ritstj.), </a:t>
            </a:r>
            <a:r>
              <a:rPr lang="is-IS" sz="18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Skógarauðlindin 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(30-35). Landbúnaðarháskóli Íslands.</a:t>
            </a:r>
          </a:p>
          <a:p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Stafafura. (e.d.). Skógræktin. Sótt 15. febrúar af </a:t>
            </a:r>
            <a:r>
              <a:rPr lang="is-IS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8"/>
              </a:rPr>
              <a:t>https://www.skogur.is/is/nyskograekt/trjategundir-og-trjaheilsa/barrtre/furutegundir/stafafur</a:t>
            </a:r>
            <a:r>
              <a:rPr lang="is-I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s-I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0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7690B-2E39-4B00-6180-22435329F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Rannsóknarspurningar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7EA2-3400-7845-FDE8-10A6C5BA6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400" b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Hvernig er hægt að nýta skráðar upplýsingar úr nýskógræktarverkefnum til að bæta skógræktarráðgjöf?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E</a:t>
            </a:r>
            <a:r>
              <a:rPr lang="is-I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r munur eftir landshlutum hversu mikið misræmi er á milli ræktunaráætlunar og framkvæmdaskráningar? </a:t>
            </a:r>
            <a:endParaRPr lang="is-IS" sz="2400" dirty="0"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is-I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Hverjar eru mögulegar ástæður fyrir því að aðrar trjátegundir eru gróðursettar en þær tegundir sem voru áætlaðar? </a:t>
            </a:r>
          </a:p>
          <a:p>
            <a:r>
              <a:rPr lang="is-IS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Í hvernig skógræktarland er verið að ráðleggja gróðursetningu megintrjátegundanna 5 í íslenskri skógrækt og hver er breytileikinn eftir landshlutum? </a:t>
            </a:r>
            <a:endParaRPr lang="is-IS" sz="2400" dirty="0">
              <a:latin typeface="Times New Roman" panose="02020603050405020304" pitchFamily="18" charset="0"/>
              <a:ea typeface="Aptos" panose="020B0004020202020204" pitchFamily="34" charset="0"/>
            </a:endParaRPr>
          </a:p>
          <a:p>
            <a:r>
              <a:rPr lang="is-IS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Í hvaða landgerðum er síður verið að fylgja ræktunaráætlun?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238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347F-7425-807E-DEEC-CC724015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trjátegunda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7E5D16A-83E1-CA91-007E-7708EB9FDA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33125"/>
              </p:ext>
            </p:extLst>
          </p:nvPr>
        </p:nvGraphicFramePr>
        <p:xfrm>
          <a:off x="838199" y="1421176"/>
          <a:ext cx="10321888" cy="487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051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C73D0B-42F4-4AF6-D62E-64BADAD0E7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863883"/>
              </p:ext>
            </p:extLst>
          </p:nvPr>
        </p:nvGraphicFramePr>
        <p:xfrm>
          <a:off x="838200" y="967563"/>
          <a:ext cx="10515600" cy="531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04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E8B4FB4-37DE-5A41-669E-D7A6E9181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36415"/>
              </p:ext>
            </p:extLst>
          </p:nvPr>
        </p:nvGraphicFramePr>
        <p:xfrm>
          <a:off x="907312" y="978195"/>
          <a:ext cx="10377376" cy="490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070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D634-8B3E-AF2E-A3DF-BB9EFA9B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Niðurstöður fyrir hlutfall trjátegunda á landinu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302C15A-BEA4-3721-103D-A4E9FD5625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803696"/>
              </p:ext>
            </p:extLst>
          </p:nvPr>
        </p:nvGraphicFramePr>
        <p:xfrm>
          <a:off x="838200" y="1476260"/>
          <a:ext cx="10134600" cy="490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87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26ADC98-6B22-3C73-0BF2-BACAD39B04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260034"/>
              </p:ext>
            </p:extLst>
          </p:nvPr>
        </p:nvGraphicFramePr>
        <p:xfrm>
          <a:off x="765544" y="871870"/>
          <a:ext cx="10494335" cy="5390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24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BD310F5-F88C-4F64-5BDC-091BF9CD2B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824257"/>
              </p:ext>
            </p:extLst>
          </p:nvPr>
        </p:nvGraphicFramePr>
        <p:xfrm>
          <a:off x="880730" y="712381"/>
          <a:ext cx="10430540" cy="543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8045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10329</TotalTime>
  <Words>1026</Words>
  <Application>Microsoft Office PowerPoint</Application>
  <PresentationFormat>Widescreen</PresentationFormat>
  <Paragraphs>96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Aptos</vt:lpstr>
      <vt:lpstr>Aptos Display</vt:lpstr>
      <vt:lpstr>Arial</vt:lpstr>
      <vt:lpstr>Times New Roman</vt:lpstr>
      <vt:lpstr>Office Theme</vt:lpstr>
      <vt:lpstr>Greining á skráðum upplýsingum úr nýskógræktarverkefnum</vt:lpstr>
      <vt:lpstr>Markmið og aðferðir</vt:lpstr>
      <vt:lpstr>Rannsóknarspurningar</vt:lpstr>
      <vt:lpstr>Niðurstöður fyrir hlutfall trjátegunda á landinu</vt:lpstr>
      <vt:lpstr>PowerPoint Presentation</vt:lpstr>
      <vt:lpstr>PowerPoint Presentation</vt:lpstr>
      <vt:lpstr>Niðurstöður fyrir hlutfall trjátegunda á landinu</vt:lpstr>
      <vt:lpstr>PowerPoint Presentation</vt:lpstr>
      <vt:lpstr>PowerPoint Presentation</vt:lpstr>
      <vt:lpstr>Niðurstöður fyrir hlutfall trjátegunda á landinu</vt:lpstr>
      <vt:lpstr>PowerPoint Presentation</vt:lpstr>
      <vt:lpstr>Niðurstöður fyrir hlutfall trjátegunda á landinu</vt:lpstr>
      <vt:lpstr>PowerPoint Presentation</vt:lpstr>
      <vt:lpstr>PowerPoint Presentation</vt:lpstr>
      <vt:lpstr>PowerPoint Presentation</vt:lpstr>
      <vt:lpstr>Niðurstöður fyrir hlutfall trjátegunda á landinu</vt:lpstr>
      <vt:lpstr>PowerPoint Presentation</vt:lpstr>
      <vt:lpstr>Niðurstöður fyrir hlutfall landgerða á landinu</vt:lpstr>
      <vt:lpstr>Niðurstöður fyrir hlutfall landgerða á landinu</vt:lpstr>
      <vt:lpstr>Niðurstöður fyrir hlutfall landgerða á landinu</vt:lpstr>
      <vt:lpstr>PowerPoint Presentation</vt:lpstr>
      <vt:lpstr>Niðurstöður fyrir hlutfall landgerða á landinu</vt:lpstr>
      <vt:lpstr>PowerPoint Presentation</vt:lpstr>
      <vt:lpstr>Niðurstöður fyrir hlutfall landgerða á landinu</vt:lpstr>
      <vt:lpstr>Ályktanir</vt:lpstr>
      <vt:lpstr>Heimildir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Asdis Fridgeirsdottir</dc:creator>
  <cp:lastModifiedBy>Asdis Fridgeirsdottir</cp:lastModifiedBy>
  <cp:revision>69</cp:revision>
  <dcterms:created xsi:type="dcterms:W3CDTF">2025-03-16T19:34:45Z</dcterms:created>
  <dcterms:modified xsi:type="dcterms:W3CDTF">2025-03-25T15:58:59Z</dcterms:modified>
</cp:coreProperties>
</file>