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45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238"/>
  </p:normalViewPr>
  <p:slideViewPr>
    <p:cSldViewPr snapToGrid="0" snapToObjects="1">
      <p:cViewPr varScale="1">
        <p:scale>
          <a:sx n="52" d="100"/>
          <a:sy n="52" d="100"/>
        </p:scale>
        <p:origin x="84" y="4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1B4D4-9EE4-7844-BADA-B7823CDF08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E56FD4-E535-2349-9C71-9DDEC03646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69CA1-2791-9342-B7B5-3EC372568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2519A-53D6-3E47-AB54-F105694A8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1A7F31-7F80-AD46-84E3-B316EF349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37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76B53-195A-0544-8DFB-9951B2C81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BC46CC-B769-CD40-8F6F-CDF3441669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C08E3-52BD-3949-8C07-46B94959E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AAA56-7BE5-4842-A0F8-B71979DC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D0B3D-1DF0-1F4C-AEA4-ADAFCB75B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46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2A431C-04A6-F042-8916-AA02ED0039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4D9AF2-092C-044C-B200-F4E1AE5C9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131FB-A374-6D41-9455-4F5E2D061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DD885-5C89-A14E-BE28-07DBC2458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BB236-3199-844B-9BA9-0388A3E99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407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6124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1C43D-ECE4-D14B-8FC3-873D637D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C518-C0E2-EA4D-BDA4-98CD76D2D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1E704-F223-FD41-9F2D-2AD514889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8D442-545B-CA4E-AD86-1E09C2C1E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F61E2-AA43-9046-B681-36354CABE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48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4582-160A-8F46-9DB7-01CBF50CD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14095-B84C-B444-A744-F4F6FAAA4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1733F-4064-5B48-9F9B-20E3D3D4D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8FDD8-BD85-1D4C-B8E2-E39C338A8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5DEE4-DF90-FF47-97A2-358CE025E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84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59EA3-8E95-5D43-9F66-B2BB2A1AA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B2E2E-EA92-E14D-AF1D-73F79D0B0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B96FD-B0AD-E146-9E78-70B71F9450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D3707B-31C5-C147-8752-ED9806237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C0B260-CCBF-8748-8CAC-012C7444B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227D3-E347-FC41-9726-94C70E7DF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29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18280-6FDD-3648-AE16-4E6CA5F7B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F661A8-BB3B-A744-BD55-1565E7B8A5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130255-00EF-4544-8C4F-081439B6DF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061645-CD3F-D148-8F9C-3C6D24D04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DEBFCB-0980-AF4B-992C-495774C050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75CE1-E83E-2C48-95CD-D7D2534D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ABFA34-00FC-C842-9854-779B9486B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B08311-2B85-4B41-96C0-2D6BA94FE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141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21F98-CF05-E543-901C-B2860AE34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2401B6-726A-354F-85BE-C63A7EE23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D7D827-C510-D24D-ACED-B7FC5CB1D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193450-3449-3C45-8076-302C524B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205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5DEE94-4C73-1C40-A6C3-9BAD485E4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4CAE8A-A06F-F548-8062-64ACB3514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F85C2E-75FD-0C42-889A-DFCAF60DD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6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192EA-7452-3548-9E7A-5839E6B2D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FEB6B-A5F6-DF4E-AEC7-C26BE3E28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09531-9AF0-C241-BF98-37E40AD1F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A81469-F465-7246-971F-58FAEA27E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AC819-44AB-D64C-A46B-18AA7AB98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0042C-1752-D747-990B-1C98A130A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96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37D11-D688-6943-B830-6AF0365B1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BA0787-18B9-F941-8221-38CB1751AF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2BC15-0404-EB48-B0AB-61ABE328C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E4A34-5170-EE40-922F-55F954DF5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57A08-8A13-3D4A-AD79-DEE1C7B42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50B2D4-B6F6-F440-A0AC-150F9AB0A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81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536C67-C894-2549-B813-5DE528131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74C70-91F5-E94C-9ED9-DB7D9C5E3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213BD-F0DE-4D42-BE87-2603F75A46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5C981-F9C3-4B46-B7E2-59EABB3E9A9B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A8272-6537-A34B-AC3A-58B8B84474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0A4BC-D7CE-9D4C-9608-D04C069072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B946F-CC76-4941-9BDC-E01B311FB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21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3A05651-78E9-8449-902F-AB82A3C61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712" y="1489314"/>
            <a:ext cx="1090168" cy="51970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C934014-60E5-1F46-ABB1-39FE6696E9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1889" y="1787971"/>
            <a:ext cx="508000" cy="87376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830ECDE-359F-3145-8191-8E37C77BCA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4184" y="2712388"/>
            <a:ext cx="568960" cy="8636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080680B-B784-144B-813D-C040D8A0E2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4095" y="5295903"/>
            <a:ext cx="538480" cy="94488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1E3A2D87-5F6A-AE4D-8A5D-F3C8BA4F4B06}"/>
              </a:ext>
            </a:extLst>
          </p:cNvPr>
          <p:cNvSpPr txBox="1"/>
          <p:nvPr/>
        </p:nvSpPr>
        <p:spPr>
          <a:xfrm>
            <a:off x="3454616" y="1455337"/>
            <a:ext cx="3727283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2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Develop Paired Danger Statements and Safety Goals with Matched Safety Scales</a:t>
            </a:r>
          </a:p>
          <a:p>
            <a:pPr indent="227008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Simple language, understandable to family.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07E4F1-4B74-544A-925C-A7240031E278}"/>
              </a:ext>
            </a:extLst>
          </p:cNvPr>
          <p:cNvSpPr txBox="1"/>
          <p:nvPr/>
        </p:nvSpPr>
        <p:spPr>
          <a:xfrm>
            <a:off x="8883775" y="1467409"/>
            <a:ext cx="539184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Harm Matrix</a:t>
            </a:r>
          </a:p>
          <a:p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Signs of Safety Mapping</a:t>
            </a:r>
          </a:p>
          <a:p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My Three Houses or equivalent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0DC1DE-7721-BF47-B675-58E9103006B1}"/>
              </a:ext>
            </a:extLst>
          </p:cNvPr>
          <p:cNvSpPr txBox="1"/>
          <p:nvPr/>
        </p:nvSpPr>
        <p:spPr>
          <a:xfrm>
            <a:off x="3454617" y="2141234"/>
            <a:ext cx="449411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3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Identify everything constructive in direct parenting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6D92A62-B00A-6047-A9AF-7F0D0C400A61}"/>
              </a:ext>
            </a:extLst>
          </p:cNvPr>
          <p:cNvSpPr txBox="1"/>
          <p:nvPr/>
        </p:nvSpPr>
        <p:spPr>
          <a:xfrm>
            <a:off x="3454618" y="2457799"/>
            <a:ext cx="445715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4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Develop Professional bottom-line requirements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5977E6B-581D-F442-BC2E-754D5441179F}"/>
              </a:ext>
            </a:extLst>
          </p:cNvPr>
          <p:cNvSpPr txBox="1"/>
          <p:nvPr/>
        </p:nvSpPr>
        <p:spPr>
          <a:xfrm>
            <a:off x="3454618" y="2774366"/>
            <a:ext cx="539184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5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Develop Professional trajectory including timeline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B8CD7A0-F4EB-924F-BBA2-632A12099011}"/>
              </a:ext>
            </a:extLst>
          </p:cNvPr>
          <p:cNvSpPr txBox="1"/>
          <p:nvPr/>
        </p:nvSpPr>
        <p:spPr>
          <a:xfrm>
            <a:off x="3454617" y="3090931"/>
            <a:ext cx="324012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6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Build vision of process for family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5AB778C-A9E1-9244-8308-76E0657934B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5171" y="2127157"/>
            <a:ext cx="2247120" cy="346477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83A2AA4-EC8C-5B4A-9B78-BD824F020087}"/>
              </a:ext>
            </a:extLst>
          </p:cNvPr>
          <p:cNvSpPr txBox="1"/>
          <p:nvPr/>
        </p:nvSpPr>
        <p:spPr>
          <a:xfrm>
            <a:off x="7079168" y="1030288"/>
            <a:ext cx="22666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3"/>
                </a:solidFill>
                <a:latin typeface="DIN 2014" panose="020B0504020202020204" pitchFamily="34" charset="77"/>
                <a:ea typeface="DIN 2014" panose="020B0504020202020204" pitchFamily="34" charset="77"/>
              </a:rPr>
              <a:t>Ongoing</a:t>
            </a:r>
          </a:p>
          <a:p>
            <a:pPr algn="ctr"/>
            <a:r>
              <a:rPr lang="en-US" sz="1400" b="1" dirty="0">
                <a:solidFill>
                  <a:schemeClr val="accent3"/>
                </a:solidFill>
                <a:latin typeface="DIN 2014" panose="020B0504020202020204" pitchFamily="34" charset="77"/>
                <a:ea typeface="DIN 2014" panose="020B0504020202020204" pitchFamily="34" charset="77"/>
              </a:rPr>
              <a:t>Processes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63C65FD7-3E9D-AB4C-A5BC-02077A1C7AE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58264" y="3665368"/>
            <a:ext cx="396240" cy="54864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2E12785-6324-F44B-A096-899625137C23}"/>
              </a:ext>
            </a:extLst>
          </p:cNvPr>
          <p:cNvSpPr txBox="1"/>
          <p:nvPr/>
        </p:nvSpPr>
        <p:spPr>
          <a:xfrm>
            <a:off x="3454617" y="3407498"/>
            <a:ext cx="319063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7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Build informed network with family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E84D14E-465F-A54D-9C64-A5FA16C8A05A}"/>
              </a:ext>
            </a:extLst>
          </p:cNvPr>
          <p:cNvSpPr txBox="1"/>
          <p:nvPr/>
        </p:nvSpPr>
        <p:spPr>
          <a:xfrm>
            <a:off x="8883775" y="3406690"/>
            <a:ext cx="5391847" cy="269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1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Family Safety Circles, Network-finding Matrix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5CC7C5E-F992-144C-B565-348993BA287E}"/>
              </a:ext>
            </a:extLst>
          </p:cNvPr>
          <p:cNvSpPr txBox="1"/>
          <p:nvPr/>
        </p:nvSpPr>
        <p:spPr>
          <a:xfrm>
            <a:off x="3454617" y="3724063"/>
            <a:ext cx="445715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8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Create explanation for children (and everyone else)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76D032-272D-4343-B9BA-7B40E3C19FB0}"/>
              </a:ext>
            </a:extLst>
          </p:cNvPr>
          <p:cNvSpPr txBox="1"/>
          <p:nvPr/>
        </p:nvSpPr>
        <p:spPr>
          <a:xfrm>
            <a:off x="3454617" y="4040630"/>
            <a:ext cx="44571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9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Build Safety Plan with parents and network</a:t>
            </a:r>
          </a:p>
          <a:p>
            <a:pPr indent="227008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Successive process where family </a:t>
            </a:r>
            <a:r>
              <a:rPr lang="en-US" sz="1100" b="1" dirty="0">
                <a:latin typeface="DIN 2014" panose="020B0504020202020204" pitchFamily="34" charset="77"/>
                <a:ea typeface="DIN 2014" panose="020B0504020202020204" pitchFamily="34" charset="77"/>
              </a:rPr>
              <a:t>demonstrates</a:t>
            </a:r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 over time they can </a:t>
            </a:r>
          </a:p>
          <a:p>
            <a:pPr indent="227008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make children safe, regular review — honouring success and </a:t>
            </a:r>
          </a:p>
          <a:p>
            <a:pPr marL="227008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utilising struggles. All participants should rate safety at each</a:t>
            </a:r>
            <a:b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</a:br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meeting using the safety scales.</a:t>
            </a:r>
          </a:p>
          <a:p>
            <a:pPr indent="227008"/>
            <a:endParaRPr lang="en-US" sz="1100" dirty="0">
              <a:latin typeface="DIN 2014" panose="020B0504020202020204" pitchFamily="34" charset="77"/>
              <a:ea typeface="DIN 2014" panose="020B0504020202020204" pitchFamily="34" charset="77"/>
            </a:endParaRPr>
          </a:p>
          <a:p>
            <a:pPr indent="227008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Need to dig into critical issues — dynamics, triggers and </a:t>
            </a:r>
          </a:p>
          <a:p>
            <a:pPr indent="227008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stressful times that make abuse/neglect more likely. The family </a:t>
            </a:r>
          </a:p>
          <a:p>
            <a:pPr indent="227008"/>
            <a:r>
              <a:rPr lang="en-US" sz="1100" b="1" dirty="0">
                <a:latin typeface="DIN 2014" panose="020B0504020202020204" pitchFamily="34" charset="77"/>
                <a:ea typeface="DIN 2014" panose="020B0504020202020204" pitchFamily="34" charset="77"/>
              </a:rPr>
              <a:t>must</a:t>
            </a:r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 either come up with or fully own all rules. ‘Denial’ issues </a:t>
            </a:r>
          </a:p>
          <a:p>
            <a:pPr indent="227008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must be dealt with throughout.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7DF12C-9881-FA4C-AD4B-37B1EC0464AC}"/>
              </a:ext>
            </a:extLst>
          </p:cNvPr>
          <p:cNvSpPr txBox="1"/>
          <p:nvPr/>
        </p:nvSpPr>
        <p:spPr>
          <a:xfrm>
            <a:off x="8883775" y="3734904"/>
            <a:ext cx="539184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Words and Pictures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45C59C-C868-7946-BEA6-078A0BFBDEFB}"/>
              </a:ext>
            </a:extLst>
          </p:cNvPr>
          <p:cNvSpPr txBox="1"/>
          <p:nvPr/>
        </p:nvSpPr>
        <p:spPr>
          <a:xfrm>
            <a:off x="8883775" y="4048468"/>
            <a:ext cx="5391847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Regular Review Meetings</a:t>
            </a:r>
          </a:p>
          <a:p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Family and network must be given the</a:t>
            </a:r>
          </a:p>
          <a:p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opportunity to fail so they can demonstrate</a:t>
            </a:r>
          </a:p>
          <a:p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success, usually through an </a:t>
            </a:r>
          </a:p>
          <a:p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increasing process of contact. Professionals must</a:t>
            </a:r>
          </a:p>
          <a:p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be mindful of the risk and manage this together </a:t>
            </a:r>
            <a:b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</a:br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with the family.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E0DB90-0CD5-FE42-ACA4-CD34A5247615}"/>
              </a:ext>
            </a:extLst>
          </p:cNvPr>
          <p:cNvSpPr txBox="1"/>
          <p:nvPr/>
        </p:nvSpPr>
        <p:spPr>
          <a:xfrm>
            <a:off x="3454616" y="6197255"/>
            <a:ext cx="407763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11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Monitoring by Professionals and network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B6F4718-65E9-C345-8CA2-3F0CB0974EDF}"/>
              </a:ext>
            </a:extLst>
          </p:cNvPr>
          <p:cNvSpPr txBox="1"/>
          <p:nvPr/>
        </p:nvSpPr>
        <p:spPr>
          <a:xfrm>
            <a:off x="3454616" y="5880689"/>
            <a:ext cx="244828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10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Involve child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EADDB08-276B-5142-873C-D8DB8562F6CB}"/>
              </a:ext>
            </a:extLst>
          </p:cNvPr>
          <p:cNvSpPr txBox="1"/>
          <p:nvPr/>
        </p:nvSpPr>
        <p:spPr>
          <a:xfrm>
            <a:off x="8883775" y="5875830"/>
            <a:ext cx="53918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Safety Journal, Safety Object</a:t>
            </a:r>
          </a:p>
          <a:p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Practice Rehearsals of Rules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913E9CE-E489-2F48-AA2C-A54F402DD0A7}"/>
              </a:ext>
            </a:extLst>
          </p:cNvPr>
          <p:cNvSpPr txBox="1"/>
          <p:nvPr/>
        </p:nvSpPr>
        <p:spPr>
          <a:xfrm>
            <a:off x="3454616" y="6513826"/>
            <a:ext cx="361782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 startAt="12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Create final child-centred Safety Plan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583AA15-5944-1445-A1FD-A999AF397800}"/>
              </a:ext>
            </a:extLst>
          </p:cNvPr>
          <p:cNvSpPr txBox="1"/>
          <p:nvPr/>
        </p:nvSpPr>
        <p:spPr>
          <a:xfrm>
            <a:off x="8883775" y="6507417"/>
            <a:ext cx="539184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Child-focused Safety Plan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8151574-8F73-1149-885C-17930490D905}"/>
              </a:ext>
            </a:extLst>
          </p:cNvPr>
          <p:cNvSpPr/>
          <p:nvPr/>
        </p:nvSpPr>
        <p:spPr>
          <a:xfrm>
            <a:off x="0" y="2"/>
            <a:ext cx="12192000" cy="47696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16BBE4F-7FB7-A649-B72B-CB1C81C6BE7C}"/>
              </a:ext>
            </a:extLst>
          </p:cNvPr>
          <p:cNvSpPr/>
          <p:nvPr/>
        </p:nvSpPr>
        <p:spPr>
          <a:xfrm>
            <a:off x="0" y="477306"/>
            <a:ext cx="12192000" cy="4702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6B0D8F-74BD-1144-BDB7-DD9925B62D8A}"/>
              </a:ext>
            </a:extLst>
          </p:cNvPr>
          <p:cNvSpPr txBox="1"/>
          <p:nvPr/>
        </p:nvSpPr>
        <p:spPr>
          <a:xfrm>
            <a:off x="2527652" y="46416"/>
            <a:ext cx="7125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DIN 2014" panose="020B0504020202020204" pitchFamily="34" charset="77"/>
                <a:ea typeface="DIN 2014" panose="020B0504020202020204" pitchFamily="34" charset="77"/>
              </a:rPr>
              <a:t>SAFETY PLANNING ROADMAP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EB76080-D671-8746-BE98-5349819DDF34}"/>
              </a:ext>
            </a:extLst>
          </p:cNvPr>
          <p:cNvSpPr txBox="1"/>
          <p:nvPr/>
        </p:nvSpPr>
        <p:spPr>
          <a:xfrm>
            <a:off x="937535" y="575570"/>
            <a:ext cx="1454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DIN 2014" panose="020B0504020202020204" pitchFamily="34" charset="77"/>
                <a:ea typeface="DIN 2014" panose="020B0504020202020204" pitchFamily="34" charset="77"/>
              </a:rPr>
              <a:t>WHAT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19C28B2-E65B-F44D-A128-12CE03AF0195}"/>
              </a:ext>
            </a:extLst>
          </p:cNvPr>
          <p:cNvSpPr txBox="1"/>
          <p:nvPr/>
        </p:nvSpPr>
        <p:spPr>
          <a:xfrm>
            <a:off x="5381923" y="458661"/>
            <a:ext cx="14541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DIN 2014" panose="020B0504020202020204" pitchFamily="34" charset="77"/>
                <a:ea typeface="DIN 2014" panose="020B0504020202020204" pitchFamily="34" charset="77"/>
              </a:rPr>
              <a:t>HOW</a:t>
            </a:r>
          </a:p>
          <a:p>
            <a:pPr algn="ctr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(STEPS)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7D24AD1-F4F8-AD4D-8A13-1D995478AC51}"/>
              </a:ext>
            </a:extLst>
          </p:cNvPr>
          <p:cNvSpPr txBox="1"/>
          <p:nvPr/>
        </p:nvSpPr>
        <p:spPr>
          <a:xfrm>
            <a:off x="9802235" y="448837"/>
            <a:ext cx="145418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DIN 2014" panose="020B0504020202020204" pitchFamily="34" charset="77"/>
                <a:ea typeface="DIN 2014" panose="020B0504020202020204" pitchFamily="34" charset="77"/>
              </a:rPr>
              <a:t>TOOLS</a:t>
            </a:r>
          </a:p>
          <a:p>
            <a:pPr algn="ctr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(METHODS)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2DE5795-5399-7F4D-9132-4052BC0B7731}"/>
              </a:ext>
            </a:extLst>
          </p:cNvPr>
          <p:cNvSpPr txBox="1"/>
          <p:nvPr/>
        </p:nvSpPr>
        <p:spPr>
          <a:xfrm>
            <a:off x="303114" y="1132920"/>
            <a:ext cx="27510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DIN 2014" panose="020B0504020202020204" pitchFamily="34" charset="77"/>
                <a:ea typeface="DIN 2014" panose="020B0504020202020204" pitchFamily="34" charset="77"/>
              </a:rPr>
              <a:t>DANGER STATEMENTS</a:t>
            </a:r>
          </a:p>
          <a:p>
            <a:pPr algn="ctr"/>
            <a:r>
              <a:rPr lang="en-US" sz="1100" b="1" dirty="0">
                <a:latin typeface="DIN 2014" panose="020B0504020202020204" pitchFamily="34" charset="77"/>
                <a:ea typeface="DIN 2014" panose="020B0504020202020204" pitchFamily="34" charset="77"/>
              </a:rPr>
              <a:t>What</a:t>
            </a:r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 Children’s Services is worried will</a:t>
            </a:r>
          </a:p>
          <a:p>
            <a:pPr algn="ctr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happen to the child if</a:t>
            </a:r>
          </a:p>
          <a:p>
            <a:pPr algn="ctr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nothing changes (the problem that</a:t>
            </a:r>
          </a:p>
          <a:p>
            <a:pPr algn="ctr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has to be solved)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4D64D9B-62F6-774A-B1C7-D2EBAC7DD643}"/>
              </a:ext>
            </a:extLst>
          </p:cNvPr>
          <p:cNvSpPr txBox="1"/>
          <p:nvPr/>
        </p:nvSpPr>
        <p:spPr>
          <a:xfrm>
            <a:off x="195807" y="5713879"/>
            <a:ext cx="30262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DIN 2014" panose="020B0504020202020204" pitchFamily="34" charset="77"/>
                <a:ea typeface="DIN 2014" panose="020B0504020202020204" pitchFamily="34" charset="77"/>
              </a:rPr>
              <a:t>SAFETY GOALS</a:t>
            </a:r>
          </a:p>
          <a:p>
            <a:pPr algn="ctr"/>
            <a:r>
              <a:rPr lang="en-US" sz="1100" b="1" dirty="0">
                <a:latin typeface="DIN 2014" panose="020B0504020202020204" pitchFamily="34" charset="77"/>
                <a:ea typeface="DIN 2014" panose="020B0504020202020204" pitchFamily="34" charset="77"/>
              </a:rPr>
              <a:t>What</a:t>
            </a:r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 Children’s Services needs to see</a:t>
            </a:r>
          </a:p>
          <a:p>
            <a:pPr algn="ctr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to know the child is safe</a:t>
            </a:r>
          </a:p>
          <a:p>
            <a:pPr algn="ctr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and they can close the case</a:t>
            </a:r>
          </a:p>
          <a:p>
            <a:pPr algn="ctr"/>
            <a:r>
              <a:rPr lang="en-US" sz="1100" dirty="0">
                <a:latin typeface="DIN 2014" panose="020B0504020202020204" pitchFamily="34" charset="77"/>
                <a:ea typeface="DIN 2014" panose="020B0504020202020204" pitchFamily="34" charset="77"/>
              </a:rPr>
              <a:t>(not services)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021CB83-D7C5-4942-902E-59B6D7F71C93}"/>
              </a:ext>
            </a:extLst>
          </p:cNvPr>
          <p:cNvSpPr txBox="1"/>
          <p:nvPr/>
        </p:nvSpPr>
        <p:spPr>
          <a:xfrm>
            <a:off x="3454617" y="1138770"/>
            <a:ext cx="315997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+mj-lt"/>
              <a:buAutoNum type="arabicPeriod"/>
            </a:pPr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Preparations with Professionals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8FC058C-0CFB-E042-9B0B-B70E5FEB62B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70651" y="4248503"/>
            <a:ext cx="640080" cy="955040"/>
          </a:xfrm>
          <a:prstGeom prst="rect">
            <a:avLst/>
          </a:pr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4B32E2F-66FC-804B-BD31-FE158DF1527C}"/>
              </a:ext>
            </a:extLst>
          </p:cNvPr>
          <p:cNvCxnSpPr>
            <a:cxnSpLocks/>
          </p:cNvCxnSpPr>
          <p:nvPr/>
        </p:nvCxnSpPr>
        <p:spPr>
          <a:xfrm>
            <a:off x="3393512" y="947568"/>
            <a:ext cx="0" cy="591043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B4405B8-FAA9-204F-9E22-4066AA9648EE}"/>
              </a:ext>
            </a:extLst>
          </p:cNvPr>
          <p:cNvCxnSpPr>
            <a:cxnSpLocks/>
          </p:cNvCxnSpPr>
          <p:nvPr/>
        </p:nvCxnSpPr>
        <p:spPr>
          <a:xfrm>
            <a:off x="8796497" y="928763"/>
            <a:ext cx="0" cy="591043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18068B7B-51C5-5244-877E-3D65B283B923}"/>
              </a:ext>
            </a:extLst>
          </p:cNvPr>
          <p:cNvSpPr txBox="1"/>
          <p:nvPr/>
        </p:nvSpPr>
        <p:spPr>
          <a:xfrm>
            <a:off x="8883775" y="2779411"/>
            <a:ext cx="539184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Signs of Safety Trajectory &amp; Timeline</a:t>
            </a:r>
          </a:p>
          <a:p>
            <a:r>
              <a:rPr lang="en-US" sz="1300" b="1" spc="51" dirty="0">
                <a:latin typeface="DIN 2014" panose="020B0504020202020204" pitchFamily="34" charset="77"/>
                <a:ea typeface="DIN 2014" panose="020B0504020202020204" pitchFamily="34" charset="77"/>
              </a:rPr>
              <a:t>Safety Journal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BD5A9C-BAE5-E44B-BF02-13B045A8BFBD}"/>
              </a:ext>
            </a:extLst>
          </p:cNvPr>
          <p:cNvSpPr txBox="1"/>
          <p:nvPr/>
        </p:nvSpPr>
        <p:spPr>
          <a:xfrm>
            <a:off x="-307928" y="6659373"/>
            <a:ext cx="40233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latin typeface="DIN 2014 Narrow Light" panose="020B0406020202020204" pitchFamily="34" charset="77"/>
                <a:ea typeface="DIN 2014 Narrow Light" panose="020B0406020202020204" pitchFamily="34" charset="77"/>
              </a:rPr>
              <a:t>©2018 Resolutions Consultancy</a:t>
            </a:r>
          </a:p>
        </p:txBody>
      </p:sp>
    </p:spTree>
    <p:extLst>
      <p:ext uri="{BB962C8B-B14F-4D97-AF65-F5344CB8AC3E}">
        <p14:creationId xmlns:p14="http://schemas.microsoft.com/office/powerpoint/2010/main" val="2719609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2" grpId="0"/>
      <p:bldP spid="14" grpId="0"/>
      <p:bldP spid="18" grpId="0"/>
      <p:bldP spid="19" grpId="0"/>
      <p:bldP spid="20" grpId="0"/>
      <p:bldP spid="8" grpId="0"/>
      <p:bldP spid="22" grpId="0"/>
      <p:bldP spid="23" grpId="0"/>
      <p:bldP spid="24" grpId="0"/>
      <p:bldP spid="26" grpId="0"/>
      <p:bldP spid="25" grpId="0"/>
      <p:bldP spid="27" grpId="0"/>
      <p:bldP spid="28" grpId="0"/>
      <p:bldP spid="29" grpId="0"/>
      <p:bldP spid="30" grpId="0"/>
      <p:bldP spid="33" grpId="0"/>
      <p:bldP spid="34" grpId="0"/>
      <p:bldP spid="42" grpId="0"/>
      <p:bldP spid="4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083D555D56C34599FA93335D80720B" ma:contentTypeVersion="16" ma:contentTypeDescription="Create a new document." ma:contentTypeScope="" ma:versionID="1f16d896b0596e75ddbc8955f61b28e3">
  <xsd:schema xmlns:xsd="http://www.w3.org/2001/XMLSchema" xmlns:xs="http://www.w3.org/2001/XMLSchema" xmlns:p="http://schemas.microsoft.com/office/2006/metadata/properties" xmlns:ns2="28c34ae4-b166-4369-956b-403761369548" xmlns:ns3="005bab69-599a-460f-959d-41680e6b5d17" targetNamespace="http://schemas.microsoft.com/office/2006/metadata/properties" ma:root="true" ma:fieldsID="37591dcc168b9973ec5675a4e309cbc7" ns2:_="" ns3:_="">
    <xsd:import namespace="28c34ae4-b166-4369-956b-403761369548"/>
    <xsd:import namespace="005bab69-599a-460f-959d-41680e6b5d1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Athugasemdir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c34ae4-b166-4369-956b-40376136954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356457b-0323-40e2-ac82-6e4af89fe3e2}" ma:internalName="TaxCatchAll" ma:showField="CatchAllData" ma:web="28c34ae4-b166-4369-956b-4037613695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5bab69-599a-460f-959d-41680e6b5d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Athugasemdir" ma:index="18" nillable="true" ma:displayName="Athugasemdir" ma:format="Dropdown" ma:internalName="Athugasemdir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4970455-bdf1-4299-8c3c-b3ce243de7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8c34ae4-b166-4369-956b-403761369548" xsi:nil="true"/>
    <lcf76f155ced4ddcb4097134ff3c332f xmlns="005bab69-599a-460f-959d-41680e6b5d17">
      <Terms xmlns="http://schemas.microsoft.com/office/infopath/2007/PartnerControls"/>
    </lcf76f155ced4ddcb4097134ff3c332f>
    <Athugasemdir xmlns="005bab69-599a-460f-959d-41680e6b5d17" xsi:nil="true"/>
  </documentManagement>
</p:properties>
</file>

<file path=customXml/itemProps1.xml><?xml version="1.0" encoding="utf-8"?>
<ds:datastoreItem xmlns:ds="http://schemas.openxmlformats.org/officeDocument/2006/customXml" ds:itemID="{73B00AA2-F67A-498A-A148-4A7DE0B34705}"/>
</file>

<file path=customXml/itemProps2.xml><?xml version="1.0" encoding="utf-8"?>
<ds:datastoreItem xmlns:ds="http://schemas.openxmlformats.org/officeDocument/2006/customXml" ds:itemID="{F5C7DC43-581E-4252-AF11-568CE72E0974}"/>
</file>

<file path=customXml/itemProps3.xml><?xml version="1.0" encoding="utf-8"?>
<ds:datastoreItem xmlns:ds="http://schemas.openxmlformats.org/officeDocument/2006/customXml" ds:itemID="{3F1E28AC-228C-434E-ACDC-23863325EF87}"/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304</Words>
  <Application>Microsoft Office PowerPoint</Application>
  <PresentationFormat>Víðskjár</PresentationFormat>
  <Paragraphs>56</Paragraphs>
  <Slides>1</Slides>
  <Notes>0</Notes>
  <HiddenSlides>0</HiddenSlides>
  <MMClips>0</MMClips>
  <ScaleCrop>false</ScaleCrop>
  <HeadingPairs>
    <vt:vector size="6" baseType="variant">
      <vt:variant>
        <vt:lpstr>Notaðar leturgerðir</vt:lpstr>
      </vt:variant>
      <vt:variant>
        <vt:i4>5</vt:i4>
      </vt:variant>
      <vt:variant>
        <vt:lpstr>Þema</vt:lpstr>
      </vt:variant>
      <vt:variant>
        <vt:i4>1</vt:i4>
      </vt:variant>
      <vt:variant>
        <vt:lpstr>Skyggnutitlar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DIN 2014</vt:lpstr>
      <vt:lpstr>DIN 2014 Narrow Light</vt:lpstr>
      <vt:lpstr>Office Theme</vt:lpstr>
      <vt:lpstr>PowerPoint-kynning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Kay Bell</dc:creator>
  <cp:lastModifiedBy>Stefanía Dögg Jóhannesdóttir - BOFS</cp:lastModifiedBy>
  <cp:revision>2</cp:revision>
  <dcterms:created xsi:type="dcterms:W3CDTF">2021-01-24T10:11:21Z</dcterms:created>
  <dcterms:modified xsi:type="dcterms:W3CDTF">2026-02-25T11:21:14Z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0x0101006A083D555D56C34599FA93335D80720B</vt:lpwstr>
  </property>
</Properties>
</file>