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sldIdLst>
    <p:sldId id="257" r:id="rId6"/>
    <p:sldId id="263" r:id="rId7"/>
    <p:sldId id="261" r:id="rId8"/>
    <p:sldId id="259" r:id="rId9"/>
    <p:sldId id="277" r:id="rId10"/>
    <p:sldId id="266" r:id="rId11"/>
    <p:sldId id="260" r:id="rId12"/>
    <p:sldId id="267" r:id="rId13"/>
    <p:sldId id="9237" r:id="rId14"/>
    <p:sldId id="268" r:id="rId15"/>
    <p:sldId id="274" r:id="rId16"/>
    <p:sldId id="9236" r:id="rId17"/>
    <p:sldId id="275" r:id="rId18"/>
    <p:sldId id="276" r:id="rId19"/>
    <p:sldId id="9238" r:id="rId20"/>
    <p:sldId id="265" r:id="rId21"/>
    <p:sldId id="278" r:id="rId22"/>
    <p:sldId id="279" r:id="rId23"/>
    <p:sldId id="923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592" autoAdjust="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/>
    </p:cSldViewPr>
  </p:slideViewPr>
  <p:notesTextViewPr>
    <p:cViewPr>
      <p:scale>
        <a:sx n="1" d="1"/>
        <a:sy n="1" d="1"/>
      </p:scale>
      <p:origin x="0" y="-4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Smith" userId="3e376658-c16c-4a01-8180-180dc7ab04bd" providerId="ADAL" clId="{D3E4166A-10D3-448B-BB36-546F7ECE5D24}"/>
    <pc:docChg chg="modSld">
      <pc:chgData name="Charlotte Smith" userId="3e376658-c16c-4a01-8180-180dc7ab04bd" providerId="ADAL" clId="{D3E4166A-10D3-448B-BB36-546F7ECE5D24}" dt="2023-10-12T09:26:48.789" v="59"/>
      <pc:docMkLst>
        <pc:docMk/>
      </pc:docMkLst>
      <pc:sldChg chg="modNotesTx">
        <pc:chgData name="Charlotte Smith" userId="3e376658-c16c-4a01-8180-180dc7ab04bd" providerId="ADAL" clId="{D3E4166A-10D3-448B-BB36-546F7ECE5D24}" dt="2023-10-12T09:26:48.789" v="59"/>
        <pc:sldMkLst>
          <pc:docMk/>
          <pc:sldMk cId="484961732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B72E3-4E3A-4729-A5B6-0D24DB9610FE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BCD86-8884-4255-B2BE-51BEF8650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10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What%20are%20the%20benefits%20of%20hiring%20an%20apprentice?%20(apprenticeships.gov.uk)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deck is a guide to support you in building a presentation for employer ambassadors to use when presenting at events.</a:t>
            </a:r>
          </a:p>
          <a:p>
            <a:r>
              <a:rPr lang="en-GB" dirty="0"/>
              <a:t>You can the slides that are most suitable for your audience. </a:t>
            </a:r>
          </a:p>
          <a:p>
            <a:endParaRPr lang="en-GB" dirty="0"/>
          </a:p>
          <a:p>
            <a:r>
              <a:rPr lang="en-GB" dirty="0"/>
              <a:t>Please add any imagery or logos to the slides to bring them to life.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908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471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4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82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853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4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4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7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7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5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3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Apprentices can help businesses succeed by: </a:t>
            </a: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None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Closing skills gaps</a:t>
            </a:r>
          </a:p>
          <a:p>
            <a:pPr marL="4763" indent="0">
              <a:buNone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 of employers said apprenticeships helped them develop skills relevant to their organisation.</a:t>
            </a:r>
          </a:p>
          <a:p>
            <a:pPr marL="347663" indent="-342900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Boosting productivity </a:t>
            </a:r>
          </a:p>
          <a:p>
            <a:pPr marL="4763" indent="0">
              <a:buNone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 of employers said apprenticeships helped them improve productivity.</a:t>
            </a:r>
          </a:p>
          <a:p>
            <a:pPr marL="347663" indent="-342900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Improving quality </a:t>
            </a:r>
          </a:p>
          <a:p>
            <a:pPr marL="4763" indent="0">
              <a:buNone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74%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 of employers said apprenticeships helped them improve the quality of their product or service.</a:t>
            </a:r>
          </a:p>
          <a:p>
            <a:pPr marL="347663" indent="-342900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Increasing diversity </a:t>
            </a:r>
          </a:p>
          <a:p>
            <a:pPr marL="4763" indent="0">
              <a:buNone/>
            </a:pP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Business performance can improve by </a:t>
            </a: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 when levels of diversity and inclusion are high. </a:t>
            </a:r>
          </a:p>
          <a:p>
            <a:pPr marL="4763" indent="0">
              <a:buNone/>
            </a:pP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This data is from </a:t>
            </a:r>
            <a:r>
              <a:rPr lang="en-GB" sz="1800" u="sng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hlinkClick r:id="rId3"/>
              </a:rPr>
              <a:t>apprenticeship.gov.uk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4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466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68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FBCD86-8884-4255-B2BE-51BEF86508B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23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C03C-C440-4F3A-94D3-B7B14AFB4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88D6D-9389-4F3D-94F8-C2B405792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67FF8-AB61-4F98-BB13-FBA06EA3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CDBA2-0273-4ADA-A00C-E2B6C794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C8D4C-66C5-4D52-B311-3AD99705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1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F155-1523-4557-96F7-82ED0DF0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37FD6-F4A2-49EE-9CB6-7BEE0C83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E2B95-8F0D-40D1-A314-742667D8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6E98-E108-407B-946A-366A3BCB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71F44-33F8-40FE-A08C-BECCE235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78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782D4-83BD-496D-B018-2BAB2768A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6DB16-BDF7-4129-AB61-225AEAEB2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4B4F4-CF62-45F1-9E5D-145CE973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16BCB-FB7D-4A03-9DAD-1137BEF6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5EFA2-0EED-4201-B9DB-D997A477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3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290C33-4E3D-48B5-9792-BE113CB1B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67" y="1754910"/>
            <a:ext cx="7296081" cy="1357746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4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4B75E-DBEF-4869-8866-2D0CD8203D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867" y="6253382"/>
            <a:ext cx="3229663" cy="3746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5pPr marL="744101" indent="0" algn="l">
              <a:buNone/>
              <a:defRPr/>
            </a:lvl5pPr>
          </a:lstStyle>
          <a:p>
            <a:pPr lvl="0"/>
            <a:r>
              <a:rPr lang="en-GB"/>
              <a:t>Month </a:t>
            </a:r>
            <a:r>
              <a:rPr lang="en-GB" noProof="0"/>
              <a:t>YYYY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9DD1-0B8F-492B-872E-711A3C702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867" y="3191521"/>
            <a:ext cx="7296081" cy="857250"/>
          </a:xfrm>
        </p:spPr>
        <p:txBody>
          <a:bodyPr lIns="0" tIns="0" rIns="0" bIns="0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05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BA4E23-FCBE-46E9-AF92-F481572D7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8586" y="2836677"/>
            <a:ext cx="7492777" cy="1630088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80857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46" y="1361856"/>
            <a:ext cx="10956797" cy="469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3F045-6FE1-4010-B19A-965F37820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8CA-E46C-483D-8651-178424FBA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04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6DB07B-09C9-453F-B765-54897D475D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361856"/>
            <a:ext cx="5508625" cy="466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46" y="1361856"/>
            <a:ext cx="5288033" cy="4660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5D7DA47-9A89-48CB-829C-3D9A4879E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539D99-764F-4E3A-A750-F4EE80850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462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BF72B-E63F-4D7A-9EDC-FE7CB2CEA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03D2-9C7C-4AF2-BDB8-6D1A8E080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47C9-FA90-491B-A398-CE785F59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1145808"/>
            <a:ext cx="6321143" cy="462634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105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r 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E39FA2-65DE-4E96-9C1B-DA718C416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183695-5B41-4020-8AEA-8FE559E32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000" y="5775074"/>
            <a:ext cx="2973917" cy="946149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Department for Education</a:t>
            </a:r>
          </a:p>
        </p:txBody>
      </p:sp>
    </p:spTree>
    <p:extLst>
      <p:ext uri="{BB962C8B-B14F-4D97-AF65-F5344CB8AC3E}">
        <p14:creationId xmlns:p14="http://schemas.microsoft.com/office/powerpoint/2010/main" val="406347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30B15-2167-499A-962B-B6168B05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567E0-F96C-4D4C-96EF-BE1D892A9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138D-AF9A-48F4-8764-DC181661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1D50-5CFF-4308-B004-BCFF7308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A1177-BDD4-46B1-9A84-71613EFB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40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BA4B-DD5C-43BF-9CCF-5928C34A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ECAFF-4504-4C6D-A5CF-D171E884A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428C6-BFB3-4662-BA84-E097FF8C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8CED2-EDFC-4A7A-8F10-9E35B2A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9112-95A4-4475-893B-236EEAAA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2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7BA3-BA3B-4420-B579-D5DBFE40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9B343-AAEF-45D0-8968-73671512E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04B03-56D1-4936-BC5A-EBEC090F0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31B5C-9B9D-439C-BB74-CE8DF87D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95B6A-D16E-4249-84DC-0269337F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48489-9CF0-4B43-8229-B3DA3200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90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E038-9B5A-4658-B278-D8176002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129CF-B5A0-4576-BF85-7EAEA8FCC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7D347-D657-4019-9DA4-66F13FF52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E7FFE-88F1-41FC-B435-FF4462378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2C7DC-0DB1-4B31-A542-3EA7CAAAF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70D43E4C-075D-4BAC-80F3-631FDAC6B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4" y="64964"/>
            <a:ext cx="2748539" cy="8932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FB43EEC-AACF-4BAE-B2A2-9A2CB31D001E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F970A6BC-B3B3-4C90-89FB-0A4D1FBA1A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" y="5669175"/>
            <a:ext cx="1385991" cy="8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0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B890-725E-48E1-B302-8BC128DD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90000-BC20-492C-B319-0F8F9729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FDEA7-18C2-4B40-BBCA-34347EC8C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66ABB-B0F1-402F-BA9A-A3453D7C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27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99BAB-DECA-4FBF-87D8-2C21C2A84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62B53-6770-4AF5-B495-5ED229F3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0D365-BEB1-495D-8071-A91E68C1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1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E201-38E1-4016-BF5C-EE0CB200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19DD9-9DAF-46F2-90D7-EF3940E4F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84290-099F-4479-861B-1AD6C3CE1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25BF3-9292-46DD-923F-112CD253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E5242-7148-4BEB-ABC9-48044197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F105F-3637-49F9-B0C3-779680D4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82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CEC9-7AAE-4B41-B055-F99566DE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AE24C-F2E6-4981-944C-2C38EE482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4315E-D61B-4615-B282-BACBA6578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361C8-13CC-4EC8-8C86-2422A242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D4E7-EE98-4DDC-9A4A-6B1335374963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5C028-39FD-4397-A740-C9EB876F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F4BDA-B9B1-4034-8465-B0DA87D7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67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88F040-9E0C-4FF9-8C22-400547DB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E2139-98AD-479B-8D6A-F99731411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55A4F-4F9D-44F1-BD63-5FD88F9CC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CD4E7-EE98-4DDC-9A4A-6B1335374963}" type="datetimeFigureOut">
              <a:rPr lang="en-GB" smtClean="0"/>
              <a:t>12/10/2023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25A1D-3C5B-4F5C-9750-B19084054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18F36-3753-46C5-A8CE-F4903520F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0FD7A-5FE3-4D35-9FD9-7E92D0354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334" y="501048"/>
            <a:ext cx="10956620" cy="51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23" y="1368979"/>
            <a:ext cx="10956620" cy="46708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7724" y="6201808"/>
            <a:ext cx="1015423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 b="0">
                <a:solidFill>
                  <a:srgbClr val="4D4D4D"/>
                </a:solidFill>
              </a:defRPr>
            </a:lvl1pPr>
          </a:lstStyle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642" y="6201808"/>
            <a:ext cx="75070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lang="en-US" sz="1050" b="0" kern="120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2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37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A548B"/>
        </a:buClr>
        <a:buSzPct val="100000"/>
        <a:buFont typeface="Corbel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A548B"/>
        </a:buClr>
        <a:buSzPct val="100000"/>
        <a:buFont typeface="Corbel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000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Pct val="100000"/>
        <a:buFont typeface="Corbe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1989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Corbe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7984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Corbe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99970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4964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49959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4953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s.gov.uk/employers/funding-an-apprenticeship-non-lev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www.apprenticeships.gov.uk/employers/upskilling-your-workforc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pay-apprenticeship-lev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apprenticeships.gov.uk/influencers/submit-an-ask-request" TargetMode="External"/><Relationship Id="rId4" Type="http://schemas.openxmlformats.org/officeDocument/2006/relationships/hyperlink" Target="https://www.apprenticeships.gov.uk/influencer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apprenticeships.gov.uk/influencer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prenticeships.gov.uk/employers/browse-by-sector" TargetMode="External"/><Relationship Id="rId3" Type="http://schemas.openxmlformats.org/officeDocument/2006/relationships/hyperlink" Target="https://www.apprenticeships.gov.uk/employers/the-road-to-a-quality-apprenticeship" TargetMode="External"/><Relationship Id="rId7" Type="http://schemas.openxmlformats.org/officeDocument/2006/relationships/hyperlink" Target="https://www.apprenticeships.gov.uk/employers/understanding-apprenticeship-benefits-and-fund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pprenticeships.gov.uk/employers/hiring-an-apprentice" TargetMode="External"/><Relationship Id="rId5" Type="http://schemas.openxmlformats.org/officeDocument/2006/relationships/hyperlink" Target="https://www.apprenticeships.gov.uk/employers/upskilling-your-workforce" TargetMode="External"/><Relationship Id="rId10" Type="http://schemas.openxmlformats.org/officeDocument/2006/relationships/hyperlink" Target="https://findapprenticeshiptraining.apprenticeships.education.gov.uk/courses" TargetMode="External"/><Relationship Id="rId4" Type="http://schemas.openxmlformats.org/officeDocument/2006/relationships/hyperlink" Target="https://www.gov.uk/employers-find-apprenticeship-training" TargetMode="External"/><Relationship Id="rId9" Type="http://schemas.openxmlformats.org/officeDocument/2006/relationships/hyperlink" Target="https://www.apprenticeships.gov.uk/employers/employer-guide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1AB5DE23-4885-4E9E-B51D-DFBBEE4CC505}"/>
              </a:ext>
            </a:extLst>
          </p:cNvPr>
          <p:cNvSpPr txBox="1">
            <a:spLocks/>
          </p:cNvSpPr>
          <p:nvPr/>
        </p:nvSpPr>
        <p:spPr>
          <a:xfrm>
            <a:off x="2009167" y="2597671"/>
            <a:ext cx="8173666" cy="1413486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000000"/>
                </a:solidFill>
              </a:rPr>
              <a:t>Employer Ambassador presentation slide deck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6B409639-2D8D-155B-1E8D-15AAF9A7EB62}"/>
              </a:ext>
            </a:extLst>
          </p:cNvPr>
          <p:cNvSpPr txBox="1">
            <a:spLocks/>
          </p:cNvSpPr>
          <p:nvPr/>
        </p:nvSpPr>
        <p:spPr>
          <a:xfrm>
            <a:off x="2190142" y="5078933"/>
            <a:ext cx="8173666" cy="1413486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41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apprenticeships at SME’s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939CA-2411-D838-D8A0-3738F0920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0150" y="1690688"/>
            <a:ext cx="10615614" cy="2321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Apprenticeship funding for SME’s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Employ fewer the 50 employee's government will pay 100%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over 50 Government will pay 95% on the costs and the employer contributes 5%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bands apply.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5969AE-E7DD-4DB2-99E3-8CCE3A5E684B}"/>
              </a:ext>
            </a:extLst>
          </p:cNvPr>
          <p:cNvSpPr txBox="1"/>
          <p:nvPr/>
        </p:nvSpPr>
        <p:spPr>
          <a:xfrm>
            <a:off x="171450" y="3681810"/>
            <a:ext cx="12150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visit: </a:t>
            </a:r>
            <a:r>
              <a:rPr lang="en-GB" sz="16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https://www.apprenticeships.gov.uk/employers/funding-an-apprenticeship-non-levy</a:t>
            </a:r>
            <a:endParaRPr lang="en-GB" sz="16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441C02-95BD-06B6-3815-52BB2E0783AA}"/>
              </a:ext>
            </a:extLst>
          </p:cNvPr>
          <p:cNvSpPr txBox="1">
            <a:spLocks/>
          </p:cNvSpPr>
          <p:nvPr/>
        </p:nvSpPr>
        <p:spPr>
          <a:xfrm>
            <a:off x="1290636" y="4448057"/>
            <a:ext cx="8859204" cy="1263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cost-effective way to close the skills gap by: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upskill existing staff,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Recruit new apprentices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6C6AC65-0E5C-AFE2-9D7C-8208BF6D4B2F}"/>
              </a:ext>
            </a:extLst>
          </p:cNvPr>
          <p:cNvSpPr txBox="1">
            <a:spLocks/>
          </p:cNvSpPr>
          <p:nvPr/>
        </p:nvSpPr>
        <p:spPr>
          <a:xfrm>
            <a:off x="4743450" y="5711608"/>
            <a:ext cx="7448550" cy="84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visit: 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7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https://www.apprenticeships.gov.uk/employers/upskilling-your-workforce</a:t>
            </a:r>
            <a:endParaRPr lang="en-GB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2" name="Graphic 11" descr="Piggy Bank with solid fill">
            <a:extLst>
              <a:ext uri="{FF2B5EF4-FFF2-40B4-BE49-F238E27FC236}">
                <a16:creationId xmlns:a16="http://schemas.microsoft.com/office/drawing/2014/main" id="{D6D4D54E-7EAD-67E2-9876-BF559D65E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1450" y="1690688"/>
            <a:ext cx="914400" cy="914400"/>
          </a:xfrm>
          <a:prstGeom prst="rect">
            <a:avLst/>
          </a:prstGeom>
        </p:spPr>
      </p:pic>
      <p:pic>
        <p:nvPicPr>
          <p:cNvPr id="13" name="Graphic 12" descr="Piggy Bank with solid fill">
            <a:extLst>
              <a:ext uri="{FF2B5EF4-FFF2-40B4-BE49-F238E27FC236}">
                <a16:creationId xmlns:a16="http://schemas.microsoft.com/office/drawing/2014/main" id="{329FE952-EF2E-7A67-D032-4BFE414AC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236" y="43313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1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Large Employers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939CA-2411-D838-D8A0-3738F0920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99285"/>
            <a:ext cx="10075862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Large employers pay the apprenticeship Levy.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is to fund apprenticeship training with the organisation. 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can be for new apprentices or to upskill/retrain existing staff.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Apprenticeships will help to: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Build a positive learning environment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Increase staff retention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EED7D-2036-BD0B-3ED2-4805675ECBD8}"/>
              </a:ext>
            </a:extLst>
          </p:cNvPr>
          <p:cNvSpPr txBox="1"/>
          <p:nvPr/>
        </p:nvSpPr>
        <p:spPr>
          <a:xfrm>
            <a:off x="5617528" y="5666740"/>
            <a:ext cx="645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visit: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6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https://www.gov.uk/guidance/pay-apprenticeship-levy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4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E9FF5E-630D-3C36-C1BE-3CCAC4B75AE5}"/>
              </a:ext>
            </a:extLst>
          </p:cNvPr>
          <p:cNvSpPr txBox="1"/>
          <p:nvPr/>
        </p:nvSpPr>
        <p:spPr>
          <a:xfrm>
            <a:off x="2198914" y="2100943"/>
            <a:ext cx="8556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following slides can be used when presenting at events where students, teachers and parents are present.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9041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for Schools  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140EDDC-80EE-4DD2-EAC6-5B2F752AC7AC}"/>
              </a:ext>
            </a:extLst>
          </p:cNvPr>
          <p:cNvSpPr txBox="1">
            <a:spLocks/>
          </p:cNvSpPr>
          <p:nvPr/>
        </p:nvSpPr>
        <p:spPr>
          <a:xfrm>
            <a:off x="839788" y="1758316"/>
            <a:ext cx="5157787" cy="449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this slide to explain: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Apprenticeships are for everyone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progression route and opportunity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alternative to a degree 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does an apprentice do in your organisation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the recruitment process look like.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does your recruitment window open 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you looking for in a candidate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your tips. </a:t>
            </a:r>
          </a:p>
          <a:p>
            <a:pPr marL="347663" indent="-342900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Font typeface="Arial" panose="020B0604020202020204" pitchFamily="34" charset="0"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5" name="Picture 2" descr="Image result for Add photo">
            <a:extLst>
              <a:ext uri="{FF2B5EF4-FFF2-40B4-BE49-F238E27FC236}">
                <a16:creationId xmlns:a16="http://schemas.microsoft.com/office/drawing/2014/main" id="{23DAD9FF-88E2-D451-D38C-4B4C448E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10" y="1211264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B2AB99-D7F9-19A0-89B5-D4125A0F6A00}"/>
              </a:ext>
            </a:extLst>
          </p:cNvPr>
          <p:cNvSpPr txBox="1"/>
          <p:nvPr/>
        </p:nvSpPr>
        <p:spPr>
          <a:xfrm>
            <a:off x="6096000" y="4168636"/>
            <a:ext cx="5721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apprenticeship visit: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https://www.apprenticeships.gov.uk/influencers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33262-62F9-EC18-B34E-7DAE089642EE}"/>
              </a:ext>
            </a:extLst>
          </p:cNvPr>
          <p:cNvSpPr txBox="1"/>
          <p:nvPr/>
        </p:nvSpPr>
        <p:spPr>
          <a:xfrm>
            <a:off x="5997575" y="4969627"/>
            <a:ext cx="63588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arrange a visit from the Apprenticeships Support and Knowledge in Schools and Colleges (ASK) programme visit: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https://www.apprenticeships.gov.uk/influencers/submit-an-ask-request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9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Parents   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DDB7FFC-EECF-E5C3-825D-F2D30DD13184}"/>
              </a:ext>
            </a:extLst>
          </p:cNvPr>
          <p:cNvSpPr txBox="1">
            <a:spLocks/>
          </p:cNvSpPr>
          <p:nvPr/>
        </p:nvSpPr>
        <p:spPr>
          <a:xfrm>
            <a:off x="836612" y="1541146"/>
            <a:ext cx="5157787" cy="449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0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this slide to explain: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opportunities and progression route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alternative to a degree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does an apprentice do in your organisation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the recruitment process look like.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does the recruitment window open 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you looking for in a candidate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your tips. </a:t>
            </a:r>
          </a:p>
          <a:p>
            <a:pPr marL="347663" indent="-342900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Font typeface="Arial" panose="020B0604020202020204" pitchFamily="34" charset="0"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5" name="Picture 2" descr="Image result for Add photo">
            <a:extLst>
              <a:ext uri="{FF2B5EF4-FFF2-40B4-BE49-F238E27FC236}">
                <a16:creationId xmlns:a16="http://schemas.microsoft.com/office/drawing/2014/main" id="{B5763B94-BD12-C1A2-1151-AFB86DD63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30" y="1758316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2AACBA-E520-DA22-C3A9-014DA95DD2A7}"/>
              </a:ext>
            </a:extLst>
          </p:cNvPr>
          <p:cNvSpPr txBox="1"/>
          <p:nvPr/>
        </p:nvSpPr>
        <p:spPr>
          <a:xfrm>
            <a:off x="6344167" y="5600700"/>
            <a:ext cx="5429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apprenticeships visit: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https://www.apprenticeships.gov.uk/influencers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2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E9FF5E-630D-3C36-C1BE-3CCAC4B75AE5}"/>
              </a:ext>
            </a:extLst>
          </p:cNvPr>
          <p:cNvSpPr txBox="1"/>
          <p:nvPr/>
        </p:nvSpPr>
        <p:spPr>
          <a:xfrm>
            <a:off x="2198914" y="2100943"/>
            <a:ext cx="8556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following slides contain information you may wish to incorporate into your presentation and where to signpost for further information. </a:t>
            </a:r>
          </a:p>
        </p:txBody>
      </p:sp>
    </p:spTree>
    <p:extLst>
      <p:ext uri="{BB962C8B-B14F-4D97-AF65-F5344CB8AC3E}">
        <p14:creationId xmlns:p14="http://schemas.microsoft.com/office/powerpoint/2010/main" val="351863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stories  </a:t>
            </a:r>
            <a:endParaRPr lang="en-GB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F525-0934-4753-8A54-3C41603CF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Arial 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latin typeface="Arial "/>
              </a:rPr>
              <a:t>Started as a XX apprentice and is now in this role</a:t>
            </a:r>
          </a:p>
          <a:p>
            <a:r>
              <a:rPr lang="en-GB" sz="2000" dirty="0">
                <a:latin typeface="Arial "/>
              </a:rPr>
              <a:t>Started 5 years ago still working hard in this role </a:t>
            </a:r>
          </a:p>
          <a:p>
            <a:r>
              <a:rPr lang="en-GB" sz="2000" dirty="0">
                <a:latin typeface="Arial "/>
              </a:rPr>
              <a:t>NAA success </a:t>
            </a:r>
          </a:p>
          <a:p>
            <a:r>
              <a:rPr lang="en-GB" sz="2000" dirty="0">
                <a:latin typeface="Arial "/>
              </a:rPr>
              <a:t>Top 100 Employer/Top 50 SME Employer </a:t>
            </a:r>
          </a:p>
        </p:txBody>
      </p:sp>
      <p:pic>
        <p:nvPicPr>
          <p:cNvPr id="7" name="Picture 2" descr="Image result for Add photo">
            <a:extLst>
              <a:ext uri="{FF2B5EF4-FFF2-40B4-BE49-F238E27FC236}">
                <a16:creationId xmlns:a16="http://schemas.microsoft.com/office/drawing/2014/main" id="{801496F1-65BF-4F2F-BF18-434C4F368E5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50" y="212407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37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Myths?</a:t>
            </a:r>
            <a:endParaRPr lang="en-GB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55404-FCD9-37C5-4F3A-E3DEA14F2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95475"/>
            <a:ext cx="10916783" cy="3684588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Apprenticeships are only for school leavers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Apprenticeships are only for individuals who didn’t do well at school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can only do an apprenticeship if you want to learn a trade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Apprenticeships do not offer a lot of career progression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Apprentices do a lot of the menial tasks </a:t>
            </a:r>
          </a:p>
          <a:p>
            <a:pPr marL="0" indent="0">
              <a:buNone/>
            </a:pP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742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resources</a:t>
            </a:r>
            <a:endParaRPr lang="en-GB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F525-0934-4753-8A54-3C41603CF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3601" y="1690688"/>
            <a:ext cx="10646409" cy="4498975"/>
          </a:xfrm>
        </p:spPr>
        <p:txBody>
          <a:bodyPr>
            <a:normAutofit fontScale="55000" lnSpcReduction="20000"/>
          </a:bodyPr>
          <a:lstStyle/>
          <a:p>
            <a:pPr marL="347663" indent="-3429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Apprenticeship guides</a:t>
            </a:r>
          </a:p>
          <a:p>
            <a:pPr marL="4763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https://www.apprenticeships.gov.uk/employers/the-road-to-a-quality-apprenticeship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Find 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pprenticeship training</a:t>
            </a:r>
          </a:p>
          <a:p>
            <a:pPr marL="4763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https://www.gov.uk/employers-find-apprenticeship-training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Upskilling the workforce</a:t>
            </a:r>
          </a:p>
          <a:p>
            <a:pPr marL="4763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https://www.apprenticeships.gov.uk/employers/upskilling-your-workforce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Hire an apprentice</a:t>
            </a:r>
          </a:p>
          <a:p>
            <a:pPr marL="4763" indent="0">
              <a:buNone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https://www.apprenticeships.gov.uk/employers/hiring-an-apprentice</a:t>
            </a: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Apprenticeship funding </a:t>
            </a:r>
          </a:p>
          <a:p>
            <a:pPr marL="4763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https://www.apprenticeships.gov.uk/employers/understanding-apprenticeship-benefits-and-funding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</a:rPr>
              <a:t>Browse apprenticeships by sector  </a:t>
            </a:r>
          </a:p>
          <a:p>
            <a:pPr marL="4763" indent="0">
              <a:buNone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https://www.apprenticeships.gov.uk/employers/browse-by-sector</a:t>
            </a: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Employer guides </a:t>
            </a:r>
          </a:p>
          <a:p>
            <a:pPr marL="4763" indent="0">
              <a:buNone/>
            </a:pPr>
            <a:r>
              <a:rPr lang="en-GB" sz="2400" b="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https://www.apprenticeships.gov.uk/employers/employer-guides</a:t>
            </a: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find the full list of available apprenticeships visit </a:t>
            </a:r>
          </a:p>
          <a:p>
            <a:pPr marL="0" indent="0">
              <a:buNone/>
            </a:pPr>
            <a:r>
              <a:rPr lang="en-GB" sz="1600" dirty="0">
                <a:hlinkClick r:id="rId10"/>
              </a:rPr>
              <a:t>https://findapprenticeshiptraining.apprenticeships.education.gov.uk/courses</a:t>
            </a:r>
            <a:endParaRPr lang="en-GB" sz="1600" dirty="0"/>
          </a:p>
          <a:p>
            <a:pPr marL="4763" indent="0">
              <a:buNone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None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None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None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None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None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198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814F0F55-C201-4FFF-9603-8980A992D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516"/>
          <a:stretch/>
        </p:blipFill>
        <p:spPr>
          <a:xfrm>
            <a:off x="2762250" y="545856"/>
            <a:ext cx="6667500" cy="57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8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7CDC0A-6354-4614-8740-D075716B4B54}"/>
              </a:ext>
            </a:extLst>
          </p:cNvPr>
          <p:cNvSpPr txBox="1"/>
          <p:nvPr/>
        </p:nvSpPr>
        <p:spPr>
          <a:xfrm>
            <a:off x="323528" y="260648"/>
            <a:ext cx="2232248" cy="1569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2F8F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company logo here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AB5DE23-4885-4E9E-B51D-DFBBEE4CC505}"/>
              </a:ext>
            </a:extLst>
          </p:cNvPr>
          <p:cNvSpPr txBox="1">
            <a:spLocks/>
          </p:cNvSpPr>
          <p:nvPr/>
        </p:nvSpPr>
        <p:spPr>
          <a:xfrm>
            <a:off x="2009167" y="2569096"/>
            <a:ext cx="8173666" cy="1413486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(Insert your name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(Insert your job role here)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000000"/>
                </a:solidFill>
              </a:rPr>
              <a:t>(Insert your employer here)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5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1" y="1492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Ambassador Network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F525-0934-4753-8A54-3C41603CF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8408" y="2124075"/>
            <a:ext cx="5157787" cy="4498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Use this slide to explain what you think the benefits of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pprenticeships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mbassador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etwork are e.g.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Supportive network of employer and apprentice ambassadors.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Attend events to 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encourage more employers to use high-quality apprenticeships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inspiring more young people to pursue high-quality apprenticeships as a vibrant career route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Sharing best practice in the workplace.</a:t>
            </a:r>
          </a:p>
        </p:txBody>
      </p:sp>
      <p:pic>
        <p:nvPicPr>
          <p:cNvPr id="8" name="Picture 2" descr="Image result for Add photo">
            <a:extLst>
              <a:ext uri="{FF2B5EF4-FFF2-40B4-BE49-F238E27FC236}">
                <a16:creationId xmlns:a16="http://schemas.microsoft.com/office/drawing/2014/main" id="{F855C19D-55DD-457D-B6D2-A09E1573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50" y="212407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9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at 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Organisation 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F525-0934-4753-8A54-3C41603CF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2124075"/>
            <a:ext cx="5157787" cy="4498975"/>
          </a:xfrm>
        </p:spPr>
        <p:txBody>
          <a:bodyPr/>
          <a:lstStyle/>
          <a:p>
            <a:pPr marL="4763" indent="0">
              <a:buNone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Use this slide to explain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more about your organisation </a:t>
            </a: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brief description/overview about your organisation.</a:t>
            </a:r>
          </a:p>
          <a:p>
            <a:pPr marL="347663" indent="-342900"/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What are the products / services you are best known for?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apprentices do you currently have?</a:t>
            </a: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2" descr="Image result for Add photo">
            <a:extLst>
              <a:ext uri="{FF2B5EF4-FFF2-40B4-BE49-F238E27FC236}">
                <a16:creationId xmlns:a16="http://schemas.microsoft.com/office/drawing/2014/main" id="{1A4A65F2-078E-41A1-A8BF-E1EC6F310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50" y="212407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2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apprenticeships</a:t>
            </a:r>
            <a:endParaRPr lang="en-GB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F525-0934-4753-8A54-3C41603CF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3601" y="1690688"/>
            <a:ext cx="5157787" cy="4498975"/>
          </a:xfrm>
        </p:spPr>
        <p:txBody>
          <a:bodyPr>
            <a:normAutofit/>
          </a:bodyPr>
          <a:lstStyle/>
          <a:p>
            <a:pPr marL="4763" indent="0">
              <a:buNone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Use this slide to explain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more about the way your organisation includes apprenticeships as part of the workforce.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brief description about how apprenticeships are integrated within your workforce.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many / how long?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Range and breadth of apprenticeships offered?</a:t>
            </a:r>
          </a:p>
          <a:p>
            <a:pPr marL="347663" indent="-342900"/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indent="0">
              <a:buNone/>
            </a:pPr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2" descr="Image result for Add photo">
            <a:extLst>
              <a:ext uri="{FF2B5EF4-FFF2-40B4-BE49-F238E27FC236}">
                <a16:creationId xmlns:a16="http://schemas.microsoft.com/office/drawing/2014/main" id="{1A4A65F2-078E-41A1-A8BF-E1EC6F310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20" y="2014537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3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benefits of apprenticeships </a:t>
            </a:r>
            <a:endParaRPr lang="en-GB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F525-0934-4753-8A54-3C41603CF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24075"/>
            <a:ext cx="5157787" cy="4498975"/>
          </a:xfrm>
        </p:spPr>
        <p:txBody>
          <a:bodyPr/>
          <a:lstStyle/>
          <a:p>
            <a:pPr marL="4763" indent="0">
              <a:buNone/>
            </a:pPr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Use this slide to explain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more about the benefits to your organisation of having apprentices.</a:t>
            </a:r>
          </a:p>
          <a:p>
            <a:pPr marL="347663" indent="-342900"/>
            <a:r>
              <a:rPr lang="en-GB" sz="2000" b="0" dirty="0">
                <a:latin typeface="Arial" panose="020B0604020202020204" pitchFamily="34" charset="0"/>
                <a:cs typeface="Arial" panose="020B0604020202020204" pitchFamily="34" charset="0"/>
              </a:rPr>
              <a:t>Positive impact apprenticeships have had on the business.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benefits to the apprentice?</a:t>
            </a:r>
          </a:p>
          <a:p>
            <a:pPr marL="347663" indent="-342900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Other benefits (please see notes)</a:t>
            </a:r>
            <a:endParaRPr lang="en-GB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2900"/>
            <a:endParaRPr lang="en-GB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2" descr="Image result for Add photo">
            <a:extLst>
              <a:ext uri="{FF2B5EF4-FFF2-40B4-BE49-F238E27FC236}">
                <a16:creationId xmlns:a16="http://schemas.microsoft.com/office/drawing/2014/main" id="{1A4A65F2-078E-41A1-A8BF-E1EC6F310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50" y="212407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6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recruitment process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F525-0934-4753-8A54-3C41603CF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2124075"/>
            <a:ext cx="5157787" cy="4498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Use this slide to explain how the apprenticeship recruitment process works at your organisation.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 you advertise your vacancies?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recruitment process that you follow?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Any top tips for what has worked well?</a:t>
            </a:r>
          </a:p>
        </p:txBody>
      </p:sp>
      <p:pic>
        <p:nvPicPr>
          <p:cNvPr id="7" name="Picture 2" descr="Image result for Add photo">
            <a:extLst>
              <a:ext uri="{FF2B5EF4-FFF2-40B4-BE49-F238E27FC236}">
                <a16:creationId xmlns:a16="http://schemas.microsoft.com/office/drawing/2014/main" id="{801496F1-65BF-4F2F-BF18-434C4F368E5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50" y="212407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20D4887-A9A5-51F2-A85A-FCEF5259A9E4}"/>
              </a:ext>
            </a:extLst>
          </p:cNvPr>
          <p:cNvSpPr txBox="1">
            <a:spLocks/>
          </p:cNvSpPr>
          <p:nvPr/>
        </p:nvSpPr>
        <p:spPr>
          <a:xfrm>
            <a:off x="992188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3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6597-4428-45EA-8AB3-4E479851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" y="15120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training provider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DF525-0934-4753-8A54-3C41603CF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role of the training provider?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does the training provider work with your organisation?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the apprenticeship learning/study will link with the tasks in the workplace.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2" descr="Image result for Add photo">
            <a:extLst>
              <a:ext uri="{FF2B5EF4-FFF2-40B4-BE49-F238E27FC236}">
                <a16:creationId xmlns:a16="http://schemas.microsoft.com/office/drawing/2014/main" id="{801496F1-65BF-4F2F-BF18-434C4F368E5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50" y="212407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20D4887-A9A5-51F2-A85A-FCEF5259A9E4}"/>
              </a:ext>
            </a:extLst>
          </p:cNvPr>
          <p:cNvSpPr txBox="1">
            <a:spLocks/>
          </p:cNvSpPr>
          <p:nvPr/>
        </p:nvSpPr>
        <p:spPr>
          <a:xfrm>
            <a:off x="992188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E9FF5E-630D-3C36-C1BE-3CCAC4B75AE5}"/>
              </a:ext>
            </a:extLst>
          </p:cNvPr>
          <p:cNvSpPr txBox="1"/>
          <p:nvPr/>
        </p:nvSpPr>
        <p:spPr>
          <a:xfrm>
            <a:off x="2198914" y="2100943"/>
            <a:ext cx="8556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following slides can be used when presenting at employer events. 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89348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DfE 220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3860"/>
      </a:accent1>
      <a:accent2>
        <a:srgbClr val="EB5C5D"/>
      </a:accent2>
      <a:accent3>
        <a:srgbClr val="2BBAD9"/>
      </a:accent3>
      <a:accent4>
        <a:srgbClr val="A3D55F"/>
      </a:accent4>
      <a:accent5>
        <a:srgbClr val="DF7CB0"/>
      </a:accent5>
      <a:accent6>
        <a:srgbClr val="774B99"/>
      </a:accent6>
      <a:hlink>
        <a:srgbClr val="183860"/>
      </a:hlink>
      <a:folHlink>
        <a:srgbClr val="2BBAD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7269_DfE_Presentation_Ppt_PC_Widescreen_FINAL_050821" id="{EBCE3FE0-700E-4750-875A-FBFBA1BD214B}" vid="{AEF450A0-0182-4B6F-AFF8-526D787725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5" ma:contentTypeDescription="Create a new document." ma:contentTypeScope="" ma:versionID="dc8afdf92f9cb18196f814d42d1de41a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e68cff4699c7d4570045c1d7a56348a7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4D7C77-91B9-434F-BE5F-0DE1C16CCE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21CC7D-36AB-4436-8BE4-2E583D1C6D7A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</ds:schemaRefs>
</ds:datastoreItem>
</file>

<file path=customXml/itemProps3.xml><?xml version="1.0" encoding="utf-8"?>
<ds:datastoreItem xmlns:ds="http://schemas.openxmlformats.org/officeDocument/2006/customXml" ds:itemID="{0CD3889F-B84F-4051-8CF3-311558942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dd075-c344-4c65-8551-ba9dc45e0196"/>
    <ds:schemaRef ds:uri="6c2c260b-7b8b-4528-a165-310b68aa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1061</Words>
  <Application>Microsoft Office PowerPoint</Application>
  <PresentationFormat>Widescreen</PresentationFormat>
  <Paragraphs>156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</vt:lpstr>
      <vt:lpstr>Calibri</vt:lpstr>
      <vt:lpstr>Calibri Light</vt:lpstr>
      <vt:lpstr>Corbel</vt:lpstr>
      <vt:lpstr>Office Theme</vt:lpstr>
      <vt:lpstr>Basis</vt:lpstr>
      <vt:lpstr>PowerPoint Presentation</vt:lpstr>
      <vt:lpstr>PowerPoint Presentation</vt:lpstr>
      <vt:lpstr>Apprenticeship Ambassador Network </vt:lpstr>
      <vt:lpstr>Working at name of Organisation </vt:lpstr>
      <vt:lpstr>Our apprenticeships</vt:lpstr>
      <vt:lpstr>The benefits of apprenticeships </vt:lpstr>
      <vt:lpstr>The recruitment process  </vt:lpstr>
      <vt:lpstr>The training provider   </vt:lpstr>
      <vt:lpstr>PowerPoint Presentation</vt:lpstr>
      <vt:lpstr>Benefits of apprenticeships at SME’s   </vt:lpstr>
      <vt:lpstr>Benefits for Large Employers    </vt:lpstr>
      <vt:lpstr>PowerPoint Presentation</vt:lpstr>
      <vt:lpstr>Information for Schools   </vt:lpstr>
      <vt:lpstr>Information Parents    </vt:lpstr>
      <vt:lpstr>PowerPoint Presentation</vt:lpstr>
      <vt:lpstr>Success stories  </vt:lpstr>
      <vt:lpstr>Apprenticeship Myths?</vt:lpstr>
      <vt:lpstr>Useful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Smith</dc:creator>
  <cp:lastModifiedBy>Charlotte Smith</cp:lastModifiedBy>
  <cp:revision>8</cp:revision>
  <dcterms:created xsi:type="dcterms:W3CDTF">2021-11-15T16:14:39Z</dcterms:created>
  <dcterms:modified xsi:type="dcterms:W3CDTF">2023-10-12T09:26:52Z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