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7" r:id="rId6"/>
  </p:sldMasterIdLst>
  <p:notesMasterIdLst>
    <p:notesMasterId r:id="rId26"/>
  </p:notesMasterIdLst>
  <p:sldIdLst>
    <p:sldId id="257" r:id="rId7"/>
    <p:sldId id="263" r:id="rId8"/>
    <p:sldId id="261" r:id="rId9"/>
    <p:sldId id="259" r:id="rId10"/>
    <p:sldId id="277" r:id="rId11"/>
    <p:sldId id="266" r:id="rId12"/>
    <p:sldId id="260" r:id="rId13"/>
    <p:sldId id="267" r:id="rId14"/>
    <p:sldId id="9237" r:id="rId15"/>
    <p:sldId id="268" r:id="rId16"/>
    <p:sldId id="274" r:id="rId17"/>
    <p:sldId id="9236" r:id="rId18"/>
    <p:sldId id="275" r:id="rId19"/>
    <p:sldId id="276" r:id="rId20"/>
    <p:sldId id="9238" r:id="rId21"/>
    <p:sldId id="265" r:id="rId22"/>
    <p:sldId id="278" r:id="rId23"/>
    <p:sldId id="9239" r:id="rId24"/>
    <p:sldId id="92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592" autoAdjust="0"/>
  </p:normalViewPr>
  <p:slideViewPr>
    <p:cSldViewPr snapToGrid="0">
      <p:cViewPr varScale="1">
        <p:scale>
          <a:sx n="47" d="100"/>
          <a:sy n="47" d="100"/>
        </p:scale>
        <p:origin x="102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Smith" userId="3e376658-c16c-4a01-8180-180dc7ab04bd" providerId="ADAL" clId="{C2C0EAB5-FFD3-4668-9C69-320F337EB4AD}"/>
    <pc:docChg chg="custSel delSld modSld modMainMaster">
      <pc:chgData name="Charlotte Smith" userId="3e376658-c16c-4a01-8180-180dc7ab04bd" providerId="ADAL" clId="{C2C0EAB5-FFD3-4668-9C69-320F337EB4AD}" dt="2024-11-22T14:47:24.185" v="100" actId="1076"/>
      <pc:docMkLst>
        <pc:docMk/>
      </pc:docMkLst>
      <pc:sldChg chg="addSp modSp mod">
        <pc:chgData name="Charlotte Smith" userId="3e376658-c16c-4a01-8180-180dc7ab04bd" providerId="ADAL" clId="{C2C0EAB5-FFD3-4668-9C69-320F337EB4AD}" dt="2024-11-22T14:18:30.821" v="51" actId="122"/>
        <pc:sldMkLst>
          <pc:docMk/>
          <pc:sldMk cId="4001541449" sldId="257"/>
        </pc:sldMkLst>
      </pc:sldChg>
      <pc:sldChg chg="addSp delSp modSp mod">
        <pc:chgData name="Charlotte Smith" userId="3e376658-c16c-4a01-8180-180dc7ab04bd" providerId="ADAL" clId="{C2C0EAB5-FFD3-4668-9C69-320F337EB4AD}" dt="2024-11-22T14:47:24.185" v="100" actId="1076"/>
        <pc:sldMkLst>
          <pc:docMk/>
          <pc:sldMk cId="2829313167" sldId="268"/>
        </pc:sldMkLst>
      </pc:sldChg>
      <pc:sldChg chg="del">
        <pc:chgData name="Charlotte Smith" userId="3e376658-c16c-4a01-8180-180dc7ab04bd" providerId="ADAL" clId="{C2C0EAB5-FFD3-4668-9C69-320F337EB4AD}" dt="2024-11-22T14:15:28.536" v="2" actId="2696"/>
        <pc:sldMkLst>
          <pc:docMk/>
          <pc:sldMk cId="1283198321" sldId="279"/>
        </pc:sldMkLst>
      </pc:sldChg>
      <pc:sldMasterChg chg="modSldLayout">
        <pc:chgData name="Charlotte Smith" userId="3e376658-c16c-4a01-8180-180dc7ab04bd" providerId="ADAL" clId="{C2C0EAB5-FFD3-4668-9C69-320F337EB4AD}" dt="2024-11-18T15:50:37.285" v="1" actId="478"/>
        <pc:sldMasterMkLst>
          <pc:docMk/>
          <pc:sldMasterMk cId="77744830" sldId="2147483648"/>
        </pc:sldMasterMkLst>
        <pc:sldLayoutChg chg="delSp mod">
          <pc:chgData name="Charlotte Smith" userId="3e376658-c16c-4a01-8180-180dc7ab04bd" providerId="ADAL" clId="{C2C0EAB5-FFD3-4668-9C69-320F337EB4AD}" dt="2024-11-18T15:50:37.285" v="1" actId="478"/>
          <pc:sldLayoutMkLst>
            <pc:docMk/>
            <pc:sldMasterMk cId="77744830" sldId="2147483648"/>
            <pc:sldLayoutMk cId="521200810" sldId="2147483653"/>
          </pc:sldLayoutMkLst>
        </pc:sldLayoutChg>
      </pc:sldMasterChg>
    </pc:docChg>
  </pc:docChgLst>
  <pc:docChgLst>
    <pc:chgData name="HALL, Joanne" userId="269c3832-c586-4ef8-a4b7-0ab878cff956" providerId="ADAL" clId="{FCDA8EF4-284D-4377-9757-09399F4E1D32}"/>
    <pc:docChg chg="custSel modSld">
      <pc:chgData name="HALL, Joanne" userId="269c3832-c586-4ef8-a4b7-0ab878cff956" providerId="ADAL" clId="{FCDA8EF4-284D-4377-9757-09399F4E1D32}" dt="2025-08-12T09:21:59.363" v="0" actId="478"/>
      <pc:docMkLst>
        <pc:docMk/>
      </pc:docMkLst>
      <pc:sldChg chg="delSp mod">
        <pc:chgData name="HALL, Joanne" userId="269c3832-c586-4ef8-a4b7-0ab878cff956" providerId="ADAL" clId="{FCDA8EF4-284D-4377-9757-09399F4E1D32}" dt="2025-08-12T09:21:59.363" v="0" actId="478"/>
        <pc:sldMkLst>
          <pc:docMk/>
          <pc:sldMk cId="186690817" sldId="275"/>
        </pc:sldMkLst>
        <pc:spChg chg="del">
          <ac:chgData name="HALL, Joanne" userId="269c3832-c586-4ef8-a4b7-0ab878cff956" providerId="ADAL" clId="{FCDA8EF4-284D-4377-9757-09399F4E1D32}" dt="2025-08-12T09:21:59.363" v="0" actId="478"/>
          <ac:spMkLst>
            <pc:docMk/>
            <pc:sldMk cId="186690817" sldId="275"/>
            <ac:spMk id="8" creationId="{E2233262-62F9-EC18-B34E-7DAE089642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B72E3-4E3A-4729-A5B6-0D24DB9610FE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BCD86-8884-4255-B2BE-51BEF8650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0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What%20are%20the%20benefits%20of%20hiring%20an%20apprentice?%20(apprenticeships.gov.uk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deck is a guide to support you in building a presentation for employer ambassadors to use when presenting at events.</a:t>
            </a:r>
          </a:p>
          <a:p>
            <a:r>
              <a:rPr lang="en-GB" dirty="0"/>
              <a:t>You can the slides that are most suitable for your audience. </a:t>
            </a:r>
          </a:p>
          <a:p>
            <a:endParaRPr lang="en-GB" dirty="0"/>
          </a:p>
          <a:p>
            <a:r>
              <a:rPr lang="en-GB" dirty="0"/>
              <a:t>Please add any imagery or logos to the slides to bring them to life.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0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7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4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82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5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 some useful links you can either share to support your audience or for your own CPD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BCD86-8884-4255-B2BE-51BEF86508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4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7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7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3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 can help businesses succeed by: </a:t>
            </a: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Closing skills gaps</a:t>
            </a:r>
          </a:p>
          <a:p>
            <a:pPr marL="4763" indent="0">
              <a:buNone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of employers said apprenticeships helped them develop skills relevant to their organisation.</a:t>
            </a: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Boosting productivity </a:t>
            </a:r>
          </a:p>
          <a:p>
            <a:pPr marL="4763" indent="0">
              <a:buNone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of employers said apprenticeships helped them improve productivity.</a:t>
            </a: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Improving quality </a:t>
            </a:r>
          </a:p>
          <a:p>
            <a:pPr marL="4763" indent="0">
              <a:buNone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of employers said apprenticeships helped them improve the quality of their product or service.</a:t>
            </a: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Increasing diversity </a:t>
            </a:r>
          </a:p>
          <a:p>
            <a:pPr marL="4763" indent="0">
              <a:buNone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Business performance can improve by 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when levels of diversity and inclusion are high. </a:t>
            </a:r>
          </a:p>
          <a:p>
            <a:pPr marL="4763" indent="0">
              <a:buNone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This data is from </a:t>
            </a:r>
            <a:r>
              <a:rPr lang="en-GB" sz="1800" u="sng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hlinkClick r:id="rId3"/>
              </a:rPr>
              <a:t>apprenticeship.gov.uk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4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6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6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3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C03C-C440-4F3A-94D3-B7B14AFB4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88D6D-9389-4F3D-94F8-C2B405792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7FF8-AB61-4F98-BB13-FBA06EA3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DBA2-0273-4ADA-A00C-E2B6C794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8D4C-66C5-4D52-B311-3AD99705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F155-1523-4557-96F7-82ED0DF0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37FD6-F4A2-49EE-9CB6-7BEE0C83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2B95-8F0D-40D1-A314-742667D8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6E98-E108-407B-946A-366A3BCB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1F44-33F8-40FE-A08C-BECCE235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782D4-83BD-496D-B018-2BAB2768A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6DB16-BDF7-4129-AB61-225AEAEB2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B4F4-CF62-45F1-9E5D-145CE973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6BCB-FB7D-4A03-9DAD-1137BEF6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FA2-0EED-4201-B9DB-D997A477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7" y="1754910"/>
            <a:ext cx="729608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7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867" y="3191521"/>
            <a:ext cx="7296081" cy="857250"/>
          </a:xfrm>
        </p:spPr>
        <p:txBody>
          <a:bodyPr lIns="0" tIns="0" rIns="0" bIns="0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05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A4E23-FCBE-46E9-AF92-F481572D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8085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10956797" cy="469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0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B07B-09C9-453F-B765-54897D475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61856"/>
            <a:ext cx="5508625" cy="466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5288033" cy="466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6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0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39FA2-65DE-4E96-9C1B-DA718C41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183695-5B41-4020-8AEA-8FE559E32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5775074"/>
            <a:ext cx="2973917" cy="94614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Department for Education</a:t>
            </a:r>
          </a:p>
        </p:txBody>
      </p:sp>
    </p:spTree>
    <p:extLst>
      <p:ext uri="{BB962C8B-B14F-4D97-AF65-F5344CB8AC3E}">
        <p14:creationId xmlns:p14="http://schemas.microsoft.com/office/powerpoint/2010/main" val="4063474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C03C-C440-4F3A-94D3-B7B14AFB4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88D6D-9389-4F3D-94F8-C2B405792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7FF8-AB61-4F98-BB13-FBA06EA3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DBA2-0273-4ADA-A00C-E2B6C794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8D4C-66C5-4D52-B311-3AD99705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6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0B15-2167-499A-962B-B6168B05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67E0-F96C-4D4C-96EF-BE1D892A9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138D-AF9A-48F4-8764-DC18166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1D50-5CFF-4308-B004-BCFF7308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1177-BDD4-46B1-9A84-71613EFB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7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0B15-2167-499A-962B-B6168B05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67E0-F96C-4D4C-96EF-BE1D892A9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138D-AF9A-48F4-8764-DC18166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1D50-5CFF-4308-B004-BCFF7308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1177-BDD4-46B1-9A84-71613EFB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0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BA4B-DD5C-43BF-9CCF-5928C34A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ECAFF-4504-4C6D-A5CF-D171E884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28C6-BFB3-4662-BA84-E097FF8C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CED2-EDFC-4A7A-8F10-9E35B2A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9112-95A4-4475-893B-236EEAAA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7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7BA3-BA3B-4420-B579-D5DBFE40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B343-AAEF-45D0-8968-73671512E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4B03-56D1-4936-BC5A-EBEC090F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31B5C-9B9D-439C-BB74-CE8DF87D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95B6A-D16E-4249-84DC-0269337F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8489-9CF0-4B43-8229-B3DA3200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8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E038-9B5A-4658-B278-D8176002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129CF-B5A0-4576-BF85-7EAEA8FC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D347-D657-4019-9DA4-66F13FF5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7FFE-88F1-41FC-B435-FF4462378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2C7DC-0DB1-4B31-A542-3EA7CAAAF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CBFD88F-837C-88E5-FCB8-46B75FFC6C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1640" y="137684"/>
            <a:ext cx="1213951" cy="8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B890-725E-48E1-B302-8BC128DD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0000-BC20-492C-B319-0F8F9729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FDEA7-18C2-4B40-BBCA-34347EC8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66ABB-B0F1-402F-BA9A-A3453D7C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6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99BAB-DECA-4FBF-87D8-2C21C2A8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62B53-6770-4AF5-B495-5ED229F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0D365-BEB1-495D-8071-A91E68C1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3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E201-38E1-4016-BF5C-EE0CB200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9DD9-9DAF-46F2-90D7-EF3940E4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84290-099F-4479-861B-1AD6C3C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25BF3-9292-46DD-923F-112CD253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E5242-7148-4BEB-ABC9-48044197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F105F-3637-49F9-B0C3-779680D4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CEC9-7AAE-4B41-B055-F99566DE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AE24C-F2E6-4981-944C-2C38EE48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4315E-D61B-4615-B282-BACBA6578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361C8-13CC-4EC8-8C86-2422A242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C028-39FD-4397-A740-C9EB876F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F4BDA-B9B1-4034-8465-B0DA87D7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01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F155-1523-4557-96F7-82ED0DF0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37FD6-F4A2-49EE-9CB6-7BEE0C83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2B95-8F0D-40D1-A314-742667D8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6E98-E108-407B-946A-366A3BCB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1F44-33F8-40FE-A08C-BECCE235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782D4-83BD-496D-B018-2BAB2768A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6DB16-BDF7-4129-AB61-225AEAEB2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B4F4-CF62-45F1-9E5D-145CE973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6BCB-FB7D-4A03-9DAD-1137BEF6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FA2-0EED-4201-B9DB-D997A477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8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BA4B-DD5C-43BF-9CCF-5928C34A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ECAFF-4504-4C6D-A5CF-D171E884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28C6-BFB3-4662-BA84-E097FF8C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CED2-EDFC-4A7A-8F10-9E35B2A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9112-95A4-4475-893B-236EEAAA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2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7BA3-BA3B-4420-B579-D5DBFE40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B343-AAEF-45D0-8968-73671512E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4B03-56D1-4936-BC5A-EBEC090F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31B5C-9B9D-439C-BB74-CE8DF87D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95B6A-D16E-4249-84DC-0269337F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8489-9CF0-4B43-8229-B3DA3200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0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E038-9B5A-4658-B278-D8176002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129CF-B5A0-4576-BF85-7EAEA8FC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D347-D657-4019-9DA4-66F13FF5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7FFE-88F1-41FC-B435-FF4462378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2C7DC-0DB1-4B31-A542-3EA7CAAAF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EFCF4A62-9B1F-9B3F-DB0E-8DF8B69F2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5236" y="198239"/>
            <a:ext cx="1213951" cy="8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B890-725E-48E1-B302-8BC128DD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0000-BC20-492C-B319-0F8F9729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FDEA7-18C2-4B40-BBCA-34347EC8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66ABB-B0F1-402F-BA9A-A3453D7C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7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99BAB-DECA-4FBF-87D8-2C21C2A8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62B53-6770-4AF5-B495-5ED229F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0D365-BEB1-495D-8071-A91E68C1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E201-38E1-4016-BF5C-EE0CB200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9DD9-9DAF-46F2-90D7-EF3940E4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84290-099F-4479-861B-1AD6C3C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25BF3-9292-46DD-923F-112CD253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E5242-7148-4BEB-ABC9-48044197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F105F-3637-49F9-B0C3-779680D4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CEC9-7AAE-4B41-B055-F99566DE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AE24C-F2E6-4981-944C-2C38EE48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4315E-D61B-4615-B282-BACBA6578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361C8-13CC-4EC8-8C86-2422A242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C028-39FD-4397-A740-C9EB876F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F4BDA-B9B1-4034-8465-B0DA87D7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7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8F040-9E0C-4FF9-8C22-400547DB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E2139-98AD-479B-8D6A-F9973141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55A4F-4F9D-44F1-BD63-5FD88F9CC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5A1D-3C5B-4F5C-9750-B19084054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18F36-3753-46C5-A8CE-F4903520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34" y="501048"/>
            <a:ext cx="10956620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23" y="1368979"/>
            <a:ext cx="10956620" cy="4670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724" y="6201808"/>
            <a:ext cx="101542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 b="0">
                <a:solidFill>
                  <a:srgbClr val="4D4D4D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642" y="6201808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en-US" sz="105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89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84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8F040-9E0C-4FF9-8C22-400547DB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E2139-98AD-479B-8D6A-F9973141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55A4F-4F9D-44F1-BD63-5FD88F9CC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D4E7-EE98-4DDC-9A4A-6B133537496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5A1D-3C5B-4F5C-9750-B19084054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18F36-3753-46C5-A8CE-F4903520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9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gov.uk/employers/funding-an-apprenticeship-non-lev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apprenticeships.gov.uk/employers/upskilling-your-workfor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ay-apprenticeship-lev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pprenticeships.gov.uk/influenc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pprenticeships.gov.uk/influencer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renticeships.gov.uk/employers/browse-by-sector" TargetMode="External"/><Relationship Id="rId3" Type="http://schemas.openxmlformats.org/officeDocument/2006/relationships/hyperlink" Target="https://www.apprenticeships.gov.uk/employers/the-road-to-a-quality-apprenticeship" TargetMode="External"/><Relationship Id="rId7" Type="http://schemas.openxmlformats.org/officeDocument/2006/relationships/hyperlink" Target="https://www.apprenticeships.gov.uk/employers/understanding-apprenticeship-benefits-and-fund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apprenticeships.gov.uk/employers/hiring-an-apprentice" TargetMode="External"/><Relationship Id="rId5" Type="http://schemas.openxmlformats.org/officeDocument/2006/relationships/hyperlink" Target="https://www.apprenticeships.gov.uk/employers/upskilling-your-workforce" TargetMode="External"/><Relationship Id="rId10" Type="http://schemas.openxmlformats.org/officeDocument/2006/relationships/hyperlink" Target="https://findapprenticeshiptraining.apprenticeships.education.gov.uk/courses" TargetMode="External"/><Relationship Id="rId4" Type="http://schemas.openxmlformats.org/officeDocument/2006/relationships/hyperlink" Target="https://www.gov.uk/employers-find-apprenticeship-training" TargetMode="External"/><Relationship Id="rId9" Type="http://schemas.openxmlformats.org/officeDocument/2006/relationships/hyperlink" Target="https://www.apprenticeships.gov.uk/employers/employer-guid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AB5DE23-4885-4E9E-B51D-DFBBEE4CC505}"/>
              </a:ext>
            </a:extLst>
          </p:cNvPr>
          <p:cNvSpPr txBox="1">
            <a:spLocks/>
          </p:cNvSpPr>
          <p:nvPr/>
        </p:nvSpPr>
        <p:spPr>
          <a:xfrm>
            <a:off x="2009167" y="2597671"/>
            <a:ext cx="8173666" cy="141348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0000"/>
                </a:solidFill>
              </a:rPr>
              <a:t>Employer Ambassador presentation slide deck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B409639-2D8D-155B-1E8D-15AAF9A7EB62}"/>
              </a:ext>
            </a:extLst>
          </p:cNvPr>
          <p:cNvSpPr txBox="1">
            <a:spLocks/>
          </p:cNvSpPr>
          <p:nvPr/>
        </p:nvSpPr>
        <p:spPr>
          <a:xfrm>
            <a:off x="2190142" y="5078933"/>
            <a:ext cx="8173666" cy="141348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9DE1C-EED8-EEC6-275F-1B76822FCBF9}"/>
              </a:ext>
            </a:extLst>
          </p:cNvPr>
          <p:cNvSpPr txBox="1"/>
          <p:nvPr/>
        </p:nvSpPr>
        <p:spPr>
          <a:xfrm>
            <a:off x="2009167" y="4992130"/>
            <a:ext cx="927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riel"/>
              </a:rPr>
              <a:t>Please remove this slide before presenting </a:t>
            </a:r>
          </a:p>
        </p:txBody>
      </p:sp>
    </p:spTree>
    <p:extLst>
      <p:ext uri="{BB962C8B-B14F-4D97-AF65-F5344CB8AC3E}">
        <p14:creationId xmlns:p14="http://schemas.microsoft.com/office/powerpoint/2010/main" val="400154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apprenticeships at SME’s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939CA-2411-D838-D8A0-3738F092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1690688"/>
            <a:ext cx="10615614" cy="2321877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could save from £1,780 per year in National Insurance contributions for an apprentice aged under 25.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hire an apprentice under 25 who is a care leaver the Government will pay you £1,000 to support them.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Government will fully fund  (up to maximum funding band) training for your apprentices aged under 22.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969AE-E7DD-4DB2-99E3-8CCE3A5E684B}"/>
              </a:ext>
            </a:extLst>
          </p:cNvPr>
          <p:cNvSpPr txBox="1"/>
          <p:nvPr/>
        </p:nvSpPr>
        <p:spPr>
          <a:xfrm>
            <a:off x="1812616" y="3835698"/>
            <a:ext cx="1037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r>
              <a:rPr lang="en-GB" sz="1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https://www.apprenticeships.gov.uk/employers/funding-an-apprenticeship-non-levy</a:t>
            </a:r>
            <a:endParaRPr lang="en-GB" sz="1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441C02-95BD-06B6-3815-52BB2E0783AA}"/>
              </a:ext>
            </a:extLst>
          </p:cNvPr>
          <p:cNvSpPr txBox="1">
            <a:spLocks/>
          </p:cNvSpPr>
          <p:nvPr/>
        </p:nvSpPr>
        <p:spPr>
          <a:xfrm>
            <a:off x="1290636" y="4448057"/>
            <a:ext cx="8859204" cy="126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cost-effective way to close the skills gap by: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upskill existing staff,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Recruit new apprentices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C6AC65-0E5C-AFE2-9D7C-8208BF6D4B2F}"/>
              </a:ext>
            </a:extLst>
          </p:cNvPr>
          <p:cNvSpPr txBox="1">
            <a:spLocks/>
          </p:cNvSpPr>
          <p:nvPr/>
        </p:nvSpPr>
        <p:spPr>
          <a:xfrm>
            <a:off x="1812616" y="5994492"/>
            <a:ext cx="10379384" cy="44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r>
              <a:rPr lang="en-GB" sz="17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https://www.apprenticeships.gov.uk/employers/upskilling-your-workforce</a:t>
            </a:r>
            <a:endParaRPr lang="en-GB" dirty="0"/>
          </a:p>
        </p:txBody>
      </p:sp>
      <p:pic>
        <p:nvPicPr>
          <p:cNvPr id="12" name="Graphic 11" descr="Piggy Bank with solid fill">
            <a:extLst>
              <a:ext uri="{FF2B5EF4-FFF2-40B4-BE49-F238E27FC236}">
                <a16:creationId xmlns:a16="http://schemas.microsoft.com/office/drawing/2014/main" id="{D6D4D54E-7EAD-67E2-9876-BF559D65E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450" y="1690688"/>
            <a:ext cx="914400" cy="914400"/>
          </a:xfrm>
          <a:prstGeom prst="rect">
            <a:avLst/>
          </a:prstGeom>
        </p:spPr>
      </p:pic>
      <p:pic>
        <p:nvPicPr>
          <p:cNvPr id="13" name="Graphic 12" descr="Piggy Bank with solid fill">
            <a:extLst>
              <a:ext uri="{FF2B5EF4-FFF2-40B4-BE49-F238E27FC236}">
                <a16:creationId xmlns:a16="http://schemas.microsoft.com/office/drawing/2014/main" id="{329FE952-EF2E-7A67-D032-4BFE414AC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236" y="43313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Large Employers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939CA-2411-D838-D8A0-3738F092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9285"/>
            <a:ext cx="1007586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employers pay the apprenticeship Levy.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to fund apprenticeship training with the organisation.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can be for new apprentices or to upskill/retrain existing staff.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will help to: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Build a positive learning environment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staff retention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EED7D-2036-BD0B-3ED2-4805675ECBD8}"/>
              </a:ext>
            </a:extLst>
          </p:cNvPr>
          <p:cNvSpPr txBox="1"/>
          <p:nvPr/>
        </p:nvSpPr>
        <p:spPr>
          <a:xfrm>
            <a:off x="5617528" y="5666740"/>
            <a:ext cx="645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https://www.gov.uk/guidance/pay-apprenticeship-levy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4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9FF5E-630D-3C36-C1BE-3CCAC4B75AE5}"/>
              </a:ext>
            </a:extLst>
          </p:cNvPr>
          <p:cNvSpPr txBox="1"/>
          <p:nvPr/>
        </p:nvSpPr>
        <p:spPr>
          <a:xfrm>
            <a:off x="2198914" y="2100943"/>
            <a:ext cx="8556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following slides can be used when presenting at events where students, teachers and parents are present.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041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Schools  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140EDDC-80EE-4DD2-EAC6-5B2F752AC7AC}"/>
              </a:ext>
            </a:extLst>
          </p:cNvPr>
          <p:cNvSpPr txBox="1">
            <a:spLocks/>
          </p:cNvSpPr>
          <p:nvPr/>
        </p:nvSpPr>
        <p:spPr>
          <a:xfrm>
            <a:off x="839788" y="1758316"/>
            <a:ext cx="5157787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explain: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are for everyone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progression route and opportunity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alternative to a degree 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an apprentice do in your organisation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recruitment process look like.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your recruitment window open 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 looking for in a candidate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tips. </a:t>
            </a:r>
          </a:p>
          <a:p>
            <a:pPr marL="347663" indent="-34290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Font typeface="Arial" panose="020B0604020202020204" pitchFamily="34" charset="0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2" descr="Image result for Add photo">
            <a:extLst>
              <a:ext uri="{FF2B5EF4-FFF2-40B4-BE49-F238E27FC236}">
                <a16:creationId xmlns:a16="http://schemas.microsoft.com/office/drawing/2014/main" id="{23DAD9FF-88E2-D451-D38C-4B4C448E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10" y="1211264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2AB99-D7F9-19A0-89B5-D4125A0F6A00}"/>
              </a:ext>
            </a:extLst>
          </p:cNvPr>
          <p:cNvSpPr txBox="1"/>
          <p:nvPr/>
        </p:nvSpPr>
        <p:spPr>
          <a:xfrm>
            <a:off x="6096000" y="4168636"/>
            <a:ext cx="5721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apprenticeship visit: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https://www.apprenticeships.gov.uk/influencers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Parents   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DDB7FFC-EECF-E5C3-825D-F2D30DD13184}"/>
              </a:ext>
            </a:extLst>
          </p:cNvPr>
          <p:cNvSpPr txBox="1">
            <a:spLocks/>
          </p:cNvSpPr>
          <p:nvPr/>
        </p:nvSpPr>
        <p:spPr>
          <a:xfrm>
            <a:off x="836612" y="1541146"/>
            <a:ext cx="5157787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opportunities and progression route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alternative to a degree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an apprentice do in your organisation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recruitment process look like.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the recruitment window open 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 looking for in a candidate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tips. </a:t>
            </a:r>
          </a:p>
          <a:p>
            <a:pPr marL="347663" indent="-34290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Font typeface="Arial" panose="020B0604020202020204" pitchFamily="34" charset="0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2" descr="Image result for Add photo">
            <a:extLst>
              <a:ext uri="{FF2B5EF4-FFF2-40B4-BE49-F238E27FC236}">
                <a16:creationId xmlns:a16="http://schemas.microsoft.com/office/drawing/2014/main" id="{B5763B94-BD12-C1A2-1151-AFB86DD6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30" y="1758316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AACBA-E520-DA22-C3A9-014DA95DD2A7}"/>
              </a:ext>
            </a:extLst>
          </p:cNvPr>
          <p:cNvSpPr txBox="1"/>
          <p:nvPr/>
        </p:nvSpPr>
        <p:spPr>
          <a:xfrm>
            <a:off x="6344167" y="5600700"/>
            <a:ext cx="54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apprenticeships visit: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https://www.apprenticeships.gov.uk/influencers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2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9FF5E-630D-3C36-C1BE-3CCAC4B75AE5}"/>
              </a:ext>
            </a:extLst>
          </p:cNvPr>
          <p:cNvSpPr txBox="1"/>
          <p:nvPr/>
        </p:nvSpPr>
        <p:spPr>
          <a:xfrm>
            <a:off x="2198914" y="2100943"/>
            <a:ext cx="855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following slides contain information you may wish to incorporate into your presentation and where to signpost for further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5186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stories 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 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 "/>
              </a:rPr>
              <a:t>Started as a XX apprentice and is now in this role</a:t>
            </a:r>
          </a:p>
          <a:p>
            <a:r>
              <a:rPr lang="en-GB" sz="2000" dirty="0">
                <a:latin typeface="Arial "/>
              </a:rPr>
              <a:t>Started 5 years ago still working hard in this role </a:t>
            </a:r>
          </a:p>
          <a:p>
            <a:r>
              <a:rPr lang="en-GB" sz="2000" dirty="0">
                <a:latin typeface="Arial "/>
              </a:rPr>
              <a:t>NAA success </a:t>
            </a:r>
          </a:p>
          <a:p>
            <a:r>
              <a:rPr lang="en-GB" sz="2000" dirty="0">
                <a:latin typeface="Arial "/>
              </a:rPr>
              <a:t>Top 100 Employer/Top 50 SME Employer </a:t>
            </a:r>
          </a:p>
        </p:txBody>
      </p:sp>
      <p:pic>
        <p:nvPicPr>
          <p:cNvPr id="7" name="Picture 2" descr="Image result for Add photo">
            <a:extLst>
              <a:ext uri="{FF2B5EF4-FFF2-40B4-BE49-F238E27FC236}">
                <a16:creationId xmlns:a16="http://schemas.microsoft.com/office/drawing/2014/main" id="{801496F1-65BF-4F2F-BF18-434C4F368E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3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Myths?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55404-FCD9-37C5-4F3A-E3DEA14F2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5475"/>
            <a:ext cx="10916783" cy="3684588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are only for school leavers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are only for individuals who didn’t do well at school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can only do an apprenticeship if you want to learn a trade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do not offer a lot of career progression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 do a lot of the menial tasks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74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resources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01" y="1690688"/>
            <a:ext cx="10646409" cy="4897399"/>
          </a:xfrm>
        </p:spPr>
        <p:txBody>
          <a:bodyPr>
            <a:normAutofit fontScale="62500" lnSpcReduction="20000"/>
          </a:bodyPr>
          <a:lstStyle/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Employ an apprentice for your business: step by step 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https://www.apprenticeships.gov.uk/employers/the-road-to-a-quality-apprenticeship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Find 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pprenticeship training if you’re an employer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https://www.gov.uk/employers-find-apprenticeship-training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Upskilling your workforce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https://www.apprenticeships.gov.uk/employers/upskilling-your-workforce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Recruiting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an apprentice</a:t>
            </a:r>
          </a:p>
          <a:p>
            <a:pPr marL="4763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https://www.apprenticeships.gov.uk/employers/hiring-an-apprentice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apprenticeship benefits and funding 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https://www.apprenticeships.gov.uk/employers/understanding-apprenticeship-benefits-and-funding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Browse apprenticeships by sector  </a:t>
            </a:r>
          </a:p>
          <a:p>
            <a:pPr marL="4763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https://www.apprenticeships.gov.uk/employers/browse-by-sector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Employer guides </a:t>
            </a:r>
          </a:p>
          <a:p>
            <a:pPr marL="4763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https://www.apprenticeships.gov.uk/employers/employer-guides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Apprenticeship Training Courses</a:t>
            </a:r>
          </a:p>
          <a:p>
            <a:pPr marL="0" indent="0">
              <a:buNone/>
            </a:pPr>
            <a:r>
              <a:rPr lang="en-GB" sz="2400" dirty="0">
                <a:hlinkClick r:id="rId10"/>
              </a:rPr>
              <a:t>https://findapprenticeshiptraining.apprenticeships.education.gov.uk/courses</a:t>
            </a:r>
            <a:endParaRPr lang="en-GB" sz="2400" dirty="0"/>
          </a:p>
          <a:p>
            <a:pPr marL="0" indent="0">
              <a:buNone/>
            </a:pPr>
            <a:endParaRPr lang="en-GB" sz="2900" dirty="0"/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03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14F0F55-C201-4FFF-9603-8980A992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16"/>
          <a:stretch/>
        </p:blipFill>
        <p:spPr>
          <a:xfrm>
            <a:off x="2762250" y="545856"/>
            <a:ext cx="6667500" cy="57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8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7CDC0A-6354-4614-8740-D075716B4B54}"/>
              </a:ext>
            </a:extLst>
          </p:cNvPr>
          <p:cNvSpPr txBox="1"/>
          <p:nvPr/>
        </p:nvSpPr>
        <p:spPr>
          <a:xfrm>
            <a:off x="323528" y="260648"/>
            <a:ext cx="2232248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2F8F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company logo here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AB5DE23-4885-4E9E-B51D-DFBBEE4CC505}"/>
              </a:ext>
            </a:extLst>
          </p:cNvPr>
          <p:cNvSpPr txBox="1">
            <a:spLocks/>
          </p:cNvSpPr>
          <p:nvPr/>
        </p:nvSpPr>
        <p:spPr>
          <a:xfrm>
            <a:off x="2009167" y="2569096"/>
            <a:ext cx="8173666" cy="141348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(Insert your name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(Insert your job role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0000"/>
                </a:solidFill>
              </a:rPr>
              <a:t>(Insert your employer here)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5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1" y="1492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Ambassador Network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8408" y="2124075"/>
            <a:ext cx="5157787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what you think the benefits of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pprenticeships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mbassador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etwork are e.g.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Supportive network of employer and apprentice ambassadors.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Attend events to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encourage more employers to use high-quality apprenticeships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inspiring more young people to pursue high-quality apprenticeships as a vibrant career route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Sharing best practice in the workplace.</a:t>
            </a:r>
          </a:p>
        </p:txBody>
      </p:sp>
      <p:pic>
        <p:nvPicPr>
          <p:cNvPr id="8" name="Picture 2" descr="Image result for Add photo">
            <a:extLst>
              <a:ext uri="{FF2B5EF4-FFF2-40B4-BE49-F238E27FC236}">
                <a16:creationId xmlns:a16="http://schemas.microsoft.com/office/drawing/2014/main" id="{F855C19D-55DD-457D-B6D2-A09E1573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9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at 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Organisation 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124075"/>
            <a:ext cx="5157787" cy="4498975"/>
          </a:xfrm>
        </p:spPr>
        <p:txBody>
          <a:bodyPr/>
          <a:lstStyle/>
          <a:p>
            <a:pPr marL="4763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about your organisation 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brief description/overview about your organisation.</a:t>
            </a:r>
          </a:p>
          <a:p>
            <a:pPr marL="347663" indent="-342900"/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What are the products / services you are best known for?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apprentices do you currently have?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 descr="Image result for Add photo">
            <a:extLst>
              <a:ext uri="{FF2B5EF4-FFF2-40B4-BE49-F238E27FC236}">
                <a16:creationId xmlns:a16="http://schemas.microsoft.com/office/drawing/2014/main" id="{1A4A65F2-078E-41A1-A8BF-E1EC6F31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2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apprenticeships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01" y="1690688"/>
            <a:ext cx="5157787" cy="4498975"/>
          </a:xfrm>
        </p:spPr>
        <p:txBody>
          <a:bodyPr>
            <a:normAutofit/>
          </a:bodyPr>
          <a:lstStyle/>
          <a:p>
            <a:pPr marL="4763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about the way your organisation includes apprenticeships as part of the workforce.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brief description about how apprenticeships are integrated within your workforce.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/ how long?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Range and breadth of apprenticeships offered?</a:t>
            </a:r>
          </a:p>
          <a:p>
            <a:pPr marL="347663" indent="-342900"/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 descr="Image result for Add photo">
            <a:extLst>
              <a:ext uri="{FF2B5EF4-FFF2-40B4-BE49-F238E27FC236}">
                <a16:creationId xmlns:a16="http://schemas.microsoft.com/office/drawing/2014/main" id="{1A4A65F2-078E-41A1-A8BF-E1EC6F31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20" y="2014537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3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 of apprenticeships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4075"/>
            <a:ext cx="5157787" cy="4498975"/>
          </a:xfrm>
        </p:spPr>
        <p:txBody>
          <a:bodyPr/>
          <a:lstStyle/>
          <a:p>
            <a:pPr marL="4763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about the benefits to your organisation of having apprentices.</a:t>
            </a:r>
          </a:p>
          <a:p>
            <a:pPr marL="347663" indent="-342900"/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Positive impact apprenticeships have had on the business.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benefits to the apprentice?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Other benefits (please see notes)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 descr="Image result for Add photo">
            <a:extLst>
              <a:ext uri="{FF2B5EF4-FFF2-40B4-BE49-F238E27FC236}">
                <a16:creationId xmlns:a16="http://schemas.microsoft.com/office/drawing/2014/main" id="{1A4A65F2-078E-41A1-A8BF-E1EC6F31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6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recruitment process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124075"/>
            <a:ext cx="5157787" cy="449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how the apprenticeship recruitment process works at your organisation.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advertise your vacancies?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recruitment process that you follow?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top tips for what has worked well?</a:t>
            </a:r>
          </a:p>
        </p:txBody>
      </p:sp>
      <p:pic>
        <p:nvPicPr>
          <p:cNvPr id="7" name="Picture 2" descr="Image result for Add photo">
            <a:extLst>
              <a:ext uri="{FF2B5EF4-FFF2-40B4-BE49-F238E27FC236}">
                <a16:creationId xmlns:a16="http://schemas.microsoft.com/office/drawing/2014/main" id="{801496F1-65BF-4F2F-BF18-434C4F368E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0D4887-A9A5-51F2-A85A-FCEF5259A9E4}"/>
              </a:ext>
            </a:extLst>
          </p:cNvPr>
          <p:cNvSpPr txBox="1">
            <a:spLocks/>
          </p:cNvSpPr>
          <p:nvPr/>
        </p:nvSpPr>
        <p:spPr>
          <a:xfrm>
            <a:off x="992188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training provider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role of the training provider?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the training provider work with your organisation?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the apprenticeship learning/study will link with the tasks in the workplace.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Image result for Add photo">
            <a:extLst>
              <a:ext uri="{FF2B5EF4-FFF2-40B4-BE49-F238E27FC236}">
                <a16:creationId xmlns:a16="http://schemas.microsoft.com/office/drawing/2014/main" id="{801496F1-65BF-4F2F-BF18-434C4F368E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0D4887-A9A5-51F2-A85A-FCEF5259A9E4}"/>
              </a:ext>
            </a:extLst>
          </p:cNvPr>
          <p:cNvSpPr txBox="1">
            <a:spLocks/>
          </p:cNvSpPr>
          <p:nvPr/>
        </p:nvSpPr>
        <p:spPr>
          <a:xfrm>
            <a:off x="992188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9FF5E-630D-3C36-C1BE-3CCAC4B75AE5}"/>
              </a:ext>
            </a:extLst>
          </p:cNvPr>
          <p:cNvSpPr txBox="1"/>
          <p:nvPr/>
        </p:nvSpPr>
        <p:spPr>
          <a:xfrm>
            <a:off x="2198914" y="2100943"/>
            <a:ext cx="855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following slides can be used when presenting at employer events. 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8934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7269_DfE_Presentation_Ppt_PC_Widescreen_FINAL_050821" id="{EBCE3FE0-700E-4750-875A-FBFBA1BD214B}" vid="{AEF450A0-0182-4B6F-AFF8-526D787725F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d45b4-3787-4daf-b2c1-a9954bf8156c">
      <Terms xmlns="http://schemas.microsoft.com/office/infopath/2007/PartnerControls"/>
    </lcf76f155ced4ddcb4097134ff3c332f>
    <TaxCatchAll xmlns="8c566321-f672-4e06-a901-b5e72b4c43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CB2CB7C9479418A61F4B41DB5EF65" ma:contentTypeVersion="20" ma:contentTypeDescription="Create a new document." ma:contentTypeScope="" ma:versionID="795bc6772c89ec94925344c870a28da3">
  <xsd:schema xmlns:xsd="http://www.w3.org/2001/XMLSchema" xmlns:xs="http://www.w3.org/2001/XMLSchema" xmlns:p="http://schemas.microsoft.com/office/2006/metadata/properties" xmlns:ns2="446d45b4-3787-4daf-b2c1-a9954bf8156c" xmlns:ns3="e434c9b7-7fef-4d9f-9938-5019942ba4a3" xmlns:ns4="8c566321-f672-4e06-a901-b5e72b4c4357" targetNamespace="http://schemas.microsoft.com/office/2006/metadata/properties" ma:root="true" ma:fieldsID="fbe505c54700c59446ef223c5222a9d2" ns2:_="" ns3:_="" ns4:_="">
    <xsd:import namespace="446d45b4-3787-4daf-b2c1-a9954bf8156c"/>
    <xsd:import namespace="e434c9b7-7fef-4d9f-9938-5019942ba4a3"/>
    <xsd:import namespace="8c566321-f672-4e06-a901-b5e72b4c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45b4-3787-4daf-b2c1-a9954bf81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4c9b7-7fef-4d9f-9938-5019942ba4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66321-f672-4e06-a901-b5e72b4c435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cf6f7fc-ec43-4e4e-8fa6-bf03cc3d1ec4}" ma:internalName="TaxCatchAll" ma:showField="CatchAllData" ma:web="e434c9b7-7fef-4d9f-9938-5019942ba4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1CC7D-36AB-4436-8BE4-2E583D1C6D7A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7308B042-6A8C-4BBB-9786-0CCB58EBC7CF}"/>
</file>

<file path=customXml/itemProps3.xml><?xml version="1.0" encoding="utf-8"?>
<ds:datastoreItem xmlns:ds="http://schemas.openxmlformats.org/officeDocument/2006/customXml" ds:itemID="{384D7C77-91B9-434F-BE5F-0DE1C16CCE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1088</Words>
  <Application>Microsoft Office PowerPoint</Application>
  <PresentationFormat>Widescreen</PresentationFormat>
  <Paragraphs>156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</vt:lpstr>
      <vt:lpstr>Ariel</vt:lpstr>
      <vt:lpstr>Calibri</vt:lpstr>
      <vt:lpstr>Calibri Light</vt:lpstr>
      <vt:lpstr>Corbel</vt:lpstr>
      <vt:lpstr>Office Theme</vt:lpstr>
      <vt:lpstr>Basis</vt:lpstr>
      <vt:lpstr>1_Office Theme</vt:lpstr>
      <vt:lpstr>PowerPoint Presentation</vt:lpstr>
      <vt:lpstr>PowerPoint Presentation</vt:lpstr>
      <vt:lpstr>Apprenticeship Ambassador Network </vt:lpstr>
      <vt:lpstr>Working at name of Organisation </vt:lpstr>
      <vt:lpstr>Our apprenticeships</vt:lpstr>
      <vt:lpstr>The benefits of apprenticeships </vt:lpstr>
      <vt:lpstr>The recruitment process  </vt:lpstr>
      <vt:lpstr>The training provider   </vt:lpstr>
      <vt:lpstr>PowerPoint Presentation</vt:lpstr>
      <vt:lpstr>Benefits of apprenticeships at SME’s   </vt:lpstr>
      <vt:lpstr>Benefits for Large Employers    </vt:lpstr>
      <vt:lpstr>PowerPoint Presentation</vt:lpstr>
      <vt:lpstr>Information for Schools   </vt:lpstr>
      <vt:lpstr>Information Parents    </vt:lpstr>
      <vt:lpstr>PowerPoint Presentation</vt:lpstr>
      <vt:lpstr>Success stories  </vt:lpstr>
      <vt:lpstr>Apprenticeship Myths?</vt:lpstr>
      <vt:lpstr>Useful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Smith</dc:creator>
  <cp:lastModifiedBy>HALL, Joanne</cp:lastModifiedBy>
  <cp:revision>10</cp:revision>
  <dcterms:created xsi:type="dcterms:W3CDTF">2021-11-15T16:14:39Z</dcterms:created>
  <dcterms:modified xsi:type="dcterms:W3CDTF">2025-08-12T09:22:08Z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0x010100E17CB2CB7C9479418A61F4B41DB5EF65</vt:lpwstr>
  </property>
  <property fmtid="{D5CDD505-2E9C-101B-9397-08002B2CF9AE}" pid="3" name="MediaServiceImageTags">
    <vt:lpwstr/>
  </property>
</Properties>
</file>