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63" r:id="rId6"/>
    <p:sldId id="257" r:id="rId7"/>
    <p:sldId id="259" r:id="rId8"/>
    <p:sldId id="260" r:id="rId9"/>
    <p:sldId id="261" r:id="rId10"/>
    <p:sldId id="262" r:id="rId11"/>
    <p:sldId id="9235" r:id="rId12"/>
    <p:sldId id="9236"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183992-0E82-47B4-A1BA-566E3CCACD93}" v="11" dt="2024-11-22T14:20:30.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412" autoAdjust="0"/>
  </p:normalViewPr>
  <p:slideViewPr>
    <p:cSldViewPr snapToGrid="0">
      <p:cViewPr varScale="1">
        <p:scale>
          <a:sx n="88" d="100"/>
          <a:sy n="88"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Smith" userId="3e376658-c16c-4a01-8180-180dc7ab04bd" providerId="ADAL" clId="{17183992-0E82-47B4-A1BA-566E3CCACD93}"/>
    <pc:docChg chg="custSel delSld modSld modMainMaster">
      <pc:chgData name="Charlotte Smith" userId="3e376658-c16c-4a01-8180-180dc7ab04bd" providerId="ADAL" clId="{17183992-0E82-47B4-A1BA-566E3CCACD93}" dt="2024-11-22T14:21:10.248" v="49" actId="20577"/>
      <pc:docMkLst>
        <pc:docMk/>
      </pc:docMkLst>
      <pc:sldChg chg="addSp delSp modSp mod">
        <pc:chgData name="Charlotte Smith" userId="3e376658-c16c-4a01-8180-180dc7ab04bd" providerId="ADAL" clId="{17183992-0E82-47B4-A1BA-566E3CCACD93}" dt="2024-11-22T14:18:54.203" v="36" actId="478"/>
        <pc:sldMkLst>
          <pc:docMk/>
          <pc:sldMk cId="3898383813" sldId="263"/>
        </pc:sldMkLst>
        <pc:spChg chg="del">
          <ac:chgData name="Charlotte Smith" userId="3e376658-c16c-4a01-8180-180dc7ab04bd" providerId="ADAL" clId="{17183992-0E82-47B4-A1BA-566E3CCACD93}" dt="2024-11-22T14:18:54.203" v="36" actId="478"/>
          <ac:spMkLst>
            <pc:docMk/>
            <pc:sldMk cId="3898383813" sldId="263"/>
            <ac:spMk id="2" creationId="{6B409639-2D8D-155B-1E8D-15AAF9A7EB62}"/>
          </ac:spMkLst>
        </pc:spChg>
        <pc:spChg chg="add mod">
          <ac:chgData name="Charlotte Smith" userId="3e376658-c16c-4a01-8180-180dc7ab04bd" providerId="ADAL" clId="{17183992-0E82-47B4-A1BA-566E3CCACD93}" dt="2024-11-22T14:18:50.076" v="35"/>
          <ac:spMkLst>
            <pc:docMk/>
            <pc:sldMk cId="3898383813" sldId="263"/>
            <ac:spMk id="3" creationId="{4C32467C-3F38-CE38-FFC6-874B9E5256CD}"/>
          </ac:spMkLst>
        </pc:spChg>
      </pc:sldChg>
      <pc:sldChg chg="del">
        <pc:chgData name="Charlotte Smith" userId="3e376658-c16c-4a01-8180-180dc7ab04bd" providerId="ADAL" clId="{17183992-0E82-47B4-A1BA-566E3CCACD93}" dt="2024-11-22T10:36:25.836" v="2" actId="2696"/>
        <pc:sldMkLst>
          <pc:docMk/>
          <pc:sldMk cId="2358025619" sldId="264"/>
        </pc:sldMkLst>
      </pc:sldChg>
      <pc:sldChg chg="modSp mod modNotesTx">
        <pc:chgData name="Charlotte Smith" userId="3e376658-c16c-4a01-8180-180dc7ab04bd" providerId="ADAL" clId="{17183992-0E82-47B4-A1BA-566E3CCACD93}" dt="2024-11-22T14:21:10.248" v="49" actId="20577"/>
        <pc:sldMkLst>
          <pc:docMk/>
          <pc:sldMk cId="1696952561" sldId="9236"/>
        </pc:sldMkLst>
        <pc:spChg chg="mod">
          <ac:chgData name="Charlotte Smith" userId="3e376658-c16c-4a01-8180-180dc7ab04bd" providerId="ADAL" clId="{17183992-0E82-47B4-A1BA-566E3CCACD93}" dt="2024-11-22T14:21:10.248" v="49" actId="20577"/>
          <ac:spMkLst>
            <pc:docMk/>
            <pc:sldMk cId="1696952561" sldId="9236"/>
            <ac:spMk id="4" creationId="{617DF525-0934-4753-8A54-3C41603CFFDF}"/>
          </ac:spMkLst>
        </pc:spChg>
      </pc:sldChg>
      <pc:sldMasterChg chg="modSldLayout">
        <pc:chgData name="Charlotte Smith" userId="3e376658-c16c-4a01-8180-180dc7ab04bd" providerId="ADAL" clId="{17183992-0E82-47B4-A1BA-566E3CCACD93}" dt="2024-11-18T15:51:42.367" v="1" actId="478"/>
        <pc:sldMasterMkLst>
          <pc:docMk/>
          <pc:sldMasterMk cId="77744830" sldId="2147483648"/>
        </pc:sldMasterMkLst>
        <pc:sldLayoutChg chg="delSp mod">
          <pc:chgData name="Charlotte Smith" userId="3e376658-c16c-4a01-8180-180dc7ab04bd" providerId="ADAL" clId="{17183992-0E82-47B4-A1BA-566E3CCACD93}" dt="2024-11-18T15:51:42.367" v="1" actId="478"/>
          <pc:sldLayoutMkLst>
            <pc:docMk/>
            <pc:sldMasterMk cId="77744830" sldId="2147483648"/>
            <pc:sldLayoutMk cId="521200810" sldId="2147483653"/>
          </pc:sldLayoutMkLst>
          <pc:spChg chg="del">
            <ac:chgData name="Charlotte Smith" userId="3e376658-c16c-4a01-8180-180dc7ab04bd" providerId="ADAL" clId="{17183992-0E82-47B4-A1BA-566E3CCACD93}" dt="2024-11-18T15:51:42.367" v="1" actId="478"/>
            <ac:spMkLst>
              <pc:docMk/>
              <pc:sldMasterMk cId="77744830" sldId="2147483648"/>
              <pc:sldLayoutMk cId="521200810" sldId="2147483653"/>
              <ac:spMk id="15" creationId="{FFB43EEC-AACF-4BAE-B2A2-9A2CB31D001E}"/>
            </ac:spMkLst>
          </pc:spChg>
          <pc:picChg chg="del">
            <ac:chgData name="Charlotte Smith" userId="3e376658-c16c-4a01-8180-180dc7ab04bd" providerId="ADAL" clId="{17183992-0E82-47B4-A1BA-566E3CCACD93}" dt="2024-11-18T15:51:40.530" v="0" actId="478"/>
            <ac:picMkLst>
              <pc:docMk/>
              <pc:sldMasterMk cId="77744830" sldId="2147483648"/>
              <pc:sldLayoutMk cId="521200810" sldId="2147483653"/>
              <ac:picMk id="8" creationId="{F970A6BC-B3B3-4C90-89FB-0A4D1FBA1AA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B72E3-4E3A-4729-A5B6-0D24DB9610FE}" type="datetimeFigureOut">
              <a:rPr lang="en-GB" smtClean="0"/>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BCD86-8884-4255-B2BE-51BEF86508BD}" type="slidenum">
              <a:rPr lang="en-GB" smtClean="0"/>
              <a:t>‹#›</a:t>
            </a:fld>
            <a:endParaRPr lang="en-GB"/>
          </a:p>
        </p:txBody>
      </p:sp>
    </p:spTree>
    <p:extLst>
      <p:ext uri="{BB962C8B-B14F-4D97-AF65-F5344CB8AC3E}">
        <p14:creationId xmlns:p14="http://schemas.microsoft.com/office/powerpoint/2010/main" val="167610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pprenticeships.gov.uk/"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nationalcareers.service.gov.uk/explore-your-education-and-training-choices/apprenticeship" TargetMode="External"/><Relationship Id="rId4" Type="http://schemas.openxmlformats.org/officeDocument/2006/relationships/hyperlink" Target="http://www.gov.uk/apply-apprenticeshi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How to use this slide deck</a:t>
            </a: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This is a template for your events presentation.  We suggest that you save another copy of this slide deck to create your personalised presentation. You can then adapt the notes to help you when presenting. You can refer back to this deck with the guidance notes.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slide deck is a guide to support apprentice ambassadors in building a presentation to use when presenting at events. Speaking to any audience is a great way to bust a lot of apprenticeship myths by sharing a personal experience.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is always great to have a personal touch with lived experiences as part of your presentation, but depending on the audience you may need to change some of the language used or the priorities of the presentation.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could include: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you are presenting at a school to students and teachers, they will want to hear about why you have chosen to do an apprenticeship, how did you find it, the recruitment process, how you have benefitted.  The students will love hearing from someone they can relate to. If it helps when building your presentation, think about what you were told, or what you wish you knew.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you are talking to employers, you can share details on how you feel/have heard from line managers or colleagues in your organisation of the benefits of having you as part of the team and/or in your organisation. How has having an apprentice(s) impacted the business. Why should organisations offer apprenticeships.</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you are talking to parents, they will want to hear about how the apprenticeship is delivered, the support from the training provider and the employer, how are apprentices treated in the workplace and why should their child consider an apprenticeship.  Anticipate some of the barriers they may raise and how you can deal with these.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You may also need to adapt your presentation if you are speaking to individuals with additional needs. There are some points in this resources. For more information on this, please refer to ‘Presenting to individuals with additional needs’ resource.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tips/guidance in the notes section for each of the slides.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You can adapt the slide deck depending on the length of time of your presentation, who the audience is and what the focus is on.  You can speak to the event organiser to find out more about the audience and if there is any key messaging needed.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ask that your presentation provides a positive message, it can include any challenges that you have had, however please explain how you overcame these, and what you have learnt. </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You can add any images/logo’s to the slides to bring them to life.  Please make sure you have permission from your employers and anyone you are using in your images.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Please remove this slide before presenting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BCD86-8884-4255-B2BE-51BEF86508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90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the same for all audiences. </a:t>
            </a:r>
          </a:p>
          <a:p>
            <a:endParaRPr lang="en-GB" dirty="0"/>
          </a:p>
          <a:p>
            <a:r>
              <a:rPr lang="en-GB" dirty="0"/>
              <a:t>Please use this slide to introduce yourself, your role and the organisation you work for, the apprenticeship you are completing/completed  and a brief summary of how long you have been with the organisation. </a:t>
            </a:r>
          </a:p>
          <a:p>
            <a:endParaRPr lang="en-GB" dirty="0"/>
          </a:p>
        </p:txBody>
      </p:sp>
      <p:sp>
        <p:nvSpPr>
          <p:cNvPr id="4" name="Slide Number Placeholder 3"/>
          <p:cNvSpPr>
            <a:spLocks noGrp="1"/>
          </p:cNvSpPr>
          <p:nvPr>
            <p:ph type="sldNum" sz="quarter" idx="5"/>
          </p:nvPr>
        </p:nvSpPr>
        <p:spPr/>
        <p:txBody>
          <a:bodyPr/>
          <a:lstStyle/>
          <a:p>
            <a:fld id="{B5FBCD86-8884-4255-B2BE-51BEF86508BD}" type="slidenum">
              <a:rPr lang="en-GB" smtClean="0"/>
              <a:t>2</a:t>
            </a:fld>
            <a:endParaRPr lang="en-GB"/>
          </a:p>
        </p:txBody>
      </p:sp>
    </p:spTree>
    <p:extLst>
      <p:ext uri="{BB962C8B-B14F-4D97-AF65-F5344CB8AC3E}">
        <p14:creationId xmlns:p14="http://schemas.microsoft.com/office/powerpoint/2010/main" val="208090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share what your current role is and what your responsibilities are: </a:t>
            </a:r>
          </a:p>
          <a:p>
            <a:endParaRPr lang="en-GB" dirty="0"/>
          </a:p>
          <a:p>
            <a:r>
              <a:rPr lang="en-GB" b="1" dirty="0"/>
              <a:t>Students and teachers will want to hear about: </a:t>
            </a:r>
          </a:p>
          <a:p>
            <a:r>
              <a:rPr lang="en-GB" dirty="0"/>
              <a:t>What do you do and what does a typical day look like?</a:t>
            </a:r>
          </a:p>
          <a:p>
            <a:endParaRPr lang="en-GB" dirty="0"/>
          </a:p>
          <a:p>
            <a:r>
              <a:rPr lang="en-GB" b="1" dirty="0"/>
              <a:t>Parents will want to hear about</a:t>
            </a:r>
            <a:r>
              <a:rPr lang="en-GB" dirty="0"/>
              <a:t>:</a:t>
            </a:r>
          </a:p>
          <a:p>
            <a:r>
              <a:rPr lang="en-GB" dirty="0"/>
              <a:t>How does your apprenticeship link to what your role</a:t>
            </a:r>
          </a:p>
          <a:p>
            <a:r>
              <a:rPr lang="en-GB" dirty="0"/>
              <a:t>What are you responsible for and what do you do everyday </a:t>
            </a:r>
          </a:p>
          <a:p>
            <a:endParaRPr lang="en-GB" dirty="0"/>
          </a:p>
          <a:p>
            <a:r>
              <a:rPr lang="en-GB" b="1" dirty="0"/>
              <a:t>When talking to employers </a:t>
            </a:r>
            <a:r>
              <a:rPr lang="en-GB" dirty="0"/>
              <a:t>you may need to elaborate more on the details as they will want to hear about:</a:t>
            </a:r>
          </a:p>
          <a:p>
            <a:r>
              <a:rPr lang="en-GB" dirty="0"/>
              <a:t>What you do every day that supports the business </a:t>
            </a:r>
          </a:p>
          <a:p>
            <a:r>
              <a:rPr lang="en-GB" dirty="0"/>
              <a:t>How your role as an apprentice impacts the business </a:t>
            </a:r>
          </a:p>
          <a:p>
            <a:r>
              <a:rPr lang="en-GB" dirty="0"/>
              <a:t>What responsibilities do you have </a:t>
            </a:r>
          </a:p>
          <a:p>
            <a:endParaRPr lang="en-GB" dirty="0"/>
          </a:p>
        </p:txBody>
      </p:sp>
      <p:sp>
        <p:nvSpPr>
          <p:cNvPr id="4" name="Slide Number Placeholder 3"/>
          <p:cNvSpPr>
            <a:spLocks noGrp="1"/>
          </p:cNvSpPr>
          <p:nvPr>
            <p:ph type="sldNum" sz="quarter" idx="5"/>
          </p:nvPr>
        </p:nvSpPr>
        <p:spPr/>
        <p:txBody>
          <a:bodyPr/>
          <a:lstStyle/>
          <a:p>
            <a:fld id="{B5FBCD86-8884-4255-B2BE-51BEF86508BD}" type="slidenum">
              <a:rPr lang="en-GB" smtClean="0"/>
              <a:t>3</a:t>
            </a:fld>
            <a:endParaRPr lang="en-GB"/>
          </a:p>
        </p:txBody>
      </p:sp>
    </p:spTree>
    <p:extLst>
      <p:ext uri="{BB962C8B-B14F-4D97-AF65-F5344CB8AC3E}">
        <p14:creationId xmlns:p14="http://schemas.microsoft.com/office/powerpoint/2010/main" val="137497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talk about the recruitment process. Depending on your journey, you may need to adapt this to how you started your apprenticeship. </a:t>
            </a:r>
            <a:r>
              <a:rPr lang="en-GB" dirty="0" err="1"/>
              <a:t>Eg</a:t>
            </a:r>
            <a:r>
              <a:rPr lang="en-GB" dirty="0"/>
              <a:t>: if you were already employed by the organisation before you then applied for the apprenticeship you can explain this rather than how you found the position. </a:t>
            </a:r>
          </a:p>
          <a:p>
            <a:endParaRPr lang="en-GB" dirty="0"/>
          </a:p>
          <a:p>
            <a:r>
              <a:rPr lang="en-GB" b="1" dirty="0"/>
              <a:t>Students and teachers will want to hear about: </a:t>
            </a:r>
          </a:p>
          <a:p>
            <a:r>
              <a:rPr lang="en-GB" dirty="0"/>
              <a:t>Where did you search for your vacancy/ was it a quick process </a:t>
            </a:r>
          </a:p>
          <a:p>
            <a:r>
              <a:rPr lang="en-GB" dirty="0"/>
              <a:t>How many did you apply for? (if you are comfortable with sharing this information it can be really useful for students and teachers to know that you need to stay motivated and you can apply for a lot before hearing back.  </a:t>
            </a:r>
          </a:p>
          <a:p>
            <a:r>
              <a:rPr lang="en-GB" dirty="0"/>
              <a:t>What was the interview like? </a:t>
            </a:r>
          </a:p>
          <a:p>
            <a:endParaRPr lang="en-GB" dirty="0"/>
          </a:p>
          <a:p>
            <a:r>
              <a:rPr lang="en-GB" b="1" dirty="0"/>
              <a:t>When talking to Parents.</a:t>
            </a:r>
            <a:r>
              <a:rPr lang="en-GB" dirty="0"/>
              <a:t> </a:t>
            </a:r>
          </a:p>
          <a:p>
            <a:r>
              <a:rPr lang="en-GB" dirty="0"/>
              <a:t>They will want to hear all of the point on the slide, but just adding what can they do to support their child, staying positive, checking their application forms, practising interviews questions. You can use your own experience on what a parent/carer/friend may have done to help you. </a:t>
            </a:r>
          </a:p>
          <a:p>
            <a:endParaRPr lang="en-GB" dirty="0"/>
          </a:p>
          <a:p>
            <a:r>
              <a:rPr lang="en-GB" b="1" dirty="0"/>
              <a:t>Employers</a:t>
            </a:r>
            <a:r>
              <a:rPr lang="en-GB" dirty="0"/>
              <a:t> </a:t>
            </a:r>
          </a:p>
          <a:p>
            <a:r>
              <a:rPr lang="en-GB" dirty="0"/>
              <a:t>They will be interested to hear about your recruitment experience to maybe take tips for them to implement, so the how did it make you feel if important and what you thought worked well in the recruitment process. </a:t>
            </a:r>
          </a:p>
        </p:txBody>
      </p:sp>
      <p:sp>
        <p:nvSpPr>
          <p:cNvPr id="4" name="Slide Number Placeholder 3"/>
          <p:cNvSpPr>
            <a:spLocks noGrp="1"/>
          </p:cNvSpPr>
          <p:nvPr>
            <p:ph type="sldNum" sz="quarter" idx="5"/>
          </p:nvPr>
        </p:nvSpPr>
        <p:spPr/>
        <p:txBody>
          <a:bodyPr/>
          <a:lstStyle/>
          <a:p>
            <a:fld id="{B5FBCD86-8884-4255-B2BE-51BEF86508BD}" type="slidenum">
              <a:rPr lang="en-GB" smtClean="0"/>
              <a:t>4</a:t>
            </a:fld>
            <a:endParaRPr lang="en-GB"/>
          </a:p>
        </p:txBody>
      </p:sp>
    </p:spTree>
    <p:extLst>
      <p:ext uri="{BB962C8B-B14F-4D97-AF65-F5344CB8AC3E}">
        <p14:creationId xmlns:p14="http://schemas.microsoft.com/office/powerpoint/2010/main" val="171346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great opportunity to share how you have benefitted from your apprenticeship and this slide is one that can defiantly be updated as you progress through your apprenticeship. </a:t>
            </a:r>
          </a:p>
          <a:p>
            <a:endParaRPr lang="en-GB" dirty="0"/>
          </a:p>
          <a:p>
            <a:r>
              <a:rPr lang="en-GB" b="1" dirty="0"/>
              <a:t>Students and teachers will want to hear about: </a:t>
            </a:r>
          </a:p>
          <a:p>
            <a:r>
              <a:rPr lang="en-GB" dirty="0"/>
              <a:t>How have you benefitted – more confidence, getting real experience, what have you learnt/achieved. How has the apprenticeship benefitted you, personally and professionally. </a:t>
            </a:r>
          </a:p>
          <a:p>
            <a:endParaRPr lang="en-GB" dirty="0"/>
          </a:p>
          <a:p>
            <a:r>
              <a:rPr lang="en-GB" b="1" dirty="0"/>
              <a:t>Parents</a:t>
            </a:r>
            <a:r>
              <a:rPr lang="en-GB" dirty="0"/>
              <a:t> </a:t>
            </a:r>
          </a:p>
          <a:p>
            <a:r>
              <a:rPr lang="en-GB" dirty="0"/>
              <a:t>Will want to hear the same as students and teachers as they will want to see the benefits an apprenticeship could have on their child and why is an apprenticeship different today than in the past. What are the myths parents could have that your story can help to resolve. </a:t>
            </a:r>
          </a:p>
          <a:p>
            <a:endParaRPr lang="en-GB" dirty="0"/>
          </a:p>
          <a:p>
            <a:r>
              <a:rPr lang="en-GB" b="1" dirty="0"/>
              <a:t>Employers</a:t>
            </a:r>
            <a:r>
              <a:rPr lang="en-GB" dirty="0"/>
              <a:t> </a:t>
            </a:r>
          </a:p>
          <a:p>
            <a:r>
              <a:rPr lang="en-GB" dirty="0"/>
              <a:t>Will want to understand how your achievements have impacted the business as well as your personal and professional development. You could speak to your line manager on this to be able to include this information. </a:t>
            </a:r>
          </a:p>
        </p:txBody>
      </p:sp>
      <p:sp>
        <p:nvSpPr>
          <p:cNvPr id="4" name="Slide Number Placeholder 3"/>
          <p:cNvSpPr>
            <a:spLocks noGrp="1"/>
          </p:cNvSpPr>
          <p:nvPr>
            <p:ph type="sldNum" sz="quarter" idx="5"/>
          </p:nvPr>
        </p:nvSpPr>
        <p:spPr/>
        <p:txBody>
          <a:bodyPr/>
          <a:lstStyle/>
          <a:p>
            <a:fld id="{B5FBCD86-8884-4255-B2BE-51BEF86508BD}" type="slidenum">
              <a:rPr lang="en-GB" smtClean="0"/>
              <a:t>5</a:t>
            </a:fld>
            <a:endParaRPr lang="en-GB"/>
          </a:p>
        </p:txBody>
      </p:sp>
    </p:spTree>
    <p:extLst>
      <p:ext uri="{BB962C8B-B14F-4D97-AF65-F5344CB8AC3E}">
        <p14:creationId xmlns:p14="http://schemas.microsoft.com/office/powerpoint/2010/main" val="125407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is your opportunity to share your advice on apprenticeships to your audience. </a:t>
            </a:r>
          </a:p>
          <a:p>
            <a:endParaRPr lang="en-GB" b="1" dirty="0"/>
          </a:p>
          <a:p>
            <a:r>
              <a:rPr lang="en-GB" b="1" dirty="0"/>
              <a:t>What advice would you give?</a:t>
            </a:r>
          </a:p>
          <a:p>
            <a:endParaRPr lang="en-GB" b="1" dirty="0"/>
          </a:p>
          <a:p>
            <a:r>
              <a:rPr lang="en-GB" b="1" dirty="0"/>
              <a:t>Students teachers and parents will want to hear: </a:t>
            </a:r>
          </a:p>
          <a:p>
            <a:r>
              <a:rPr lang="en-GB" dirty="0"/>
              <a:t>Why should they consider an apprenticeship?</a:t>
            </a:r>
          </a:p>
          <a:p>
            <a:r>
              <a:rPr lang="en-GB" dirty="0"/>
              <a:t>How can they stay motivated and positive? </a:t>
            </a:r>
          </a:p>
          <a:p>
            <a:endParaRPr lang="en-GB" dirty="0"/>
          </a:p>
          <a:p>
            <a:r>
              <a:rPr lang="en-GB" b="1" dirty="0"/>
              <a:t>Employers will want to hear: </a:t>
            </a:r>
          </a:p>
          <a:p>
            <a:r>
              <a:rPr lang="en-GB" b="1" dirty="0"/>
              <a:t>You could change the title of the slide to ‘My advice to employers’ </a:t>
            </a:r>
          </a:p>
          <a:p>
            <a:r>
              <a:rPr lang="en-GB" dirty="0"/>
              <a:t>Why should they offer apprenticeships? </a:t>
            </a:r>
          </a:p>
          <a:p>
            <a:endParaRPr lang="en-GB" dirty="0"/>
          </a:p>
          <a:p>
            <a:r>
              <a:rPr lang="en-GB" dirty="0"/>
              <a:t>You can also signpost your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3"/>
              </a:rPr>
              <a:t>Apprentices.gov.uk - www.apprenticeships.gov.uk</a:t>
            </a:r>
            <a:r>
              <a:rPr lang="en-GB"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hlinkClick r:id="rId4"/>
              </a:rPr>
              <a:t>Find an apprenticeship - www.gov.uk/apply-apprenticeship</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Find an apprenticeship - GOV.UK (www.gov.uk)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  </a:t>
            </a:r>
            <a:r>
              <a:rPr lang="en-GB" sz="1800" u="sng" dirty="0">
                <a:solidFill>
                  <a:srgbClr val="0563C1"/>
                </a:solidFill>
                <a:effectLst/>
                <a:latin typeface="Calibri" panose="020F0502020204030204" pitchFamily="34" charset="0"/>
                <a:ea typeface="Calibri" panose="020F0502020204030204" pitchFamily="34" charset="0"/>
                <a:hlinkClick r:id="rId5"/>
              </a:rPr>
              <a:t>https://nationalcareers.service.gov.uk/explore-your-education-and-training-choices/apprenticeship</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5FBCD86-8884-4255-B2BE-51BEF86508BD}" type="slidenum">
              <a:rPr lang="en-GB" smtClean="0"/>
              <a:t>6</a:t>
            </a:fld>
            <a:endParaRPr lang="en-GB"/>
          </a:p>
        </p:txBody>
      </p:sp>
    </p:spTree>
    <p:extLst>
      <p:ext uri="{BB962C8B-B14F-4D97-AF65-F5344CB8AC3E}">
        <p14:creationId xmlns:p14="http://schemas.microsoft.com/office/powerpoint/2010/main" val="3163945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mn-lt"/>
              </a:rPr>
              <a:t>This slide is here for your reference. Depending on your audience you may wish to use to signpost your audience to find further information online. </a:t>
            </a:r>
          </a:p>
          <a:p>
            <a:endParaRPr lang="en-GB" sz="1100" dirty="0">
              <a:latin typeface="+mn-lt"/>
            </a:endParaRPr>
          </a:p>
          <a:p>
            <a:r>
              <a:rPr lang="en-GB" sz="1100" dirty="0">
                <a:latin typeface="+mn-lt"/>
              </a:rPr>
              <a:t>Please make sure the links you share in your presentation are the full URL so they can write it down. </a:t>
            </a:r>
          </a:p>
          <a:p>
            <a:endParaRPr lang="en-GB" sz="1100" dirty="0">
              <a:latin typeface="+mn-lt"/>
            </a:endParaRPr>
          </a:p>
          <a:p>
            <a:r>
              <a:rPr lang="en-GB" sz="1100" b="1" dirty="0">
                <a:latin typeface="+mn-lt"/>
              </a:rPr>
              <a:t>Students/teachers/parents </a:t>
            </a:r>
          </a:p>
          <a:p>
            <a:endParaRPr lang="en-GB" sz="1600" dirty="0">
              <a:latin typeface="+mn-lt"/>
            </a:endParaRPr>
          </a:p>
          <a:p>
            <a:r>
              <a:rPr lang="en-GB" sz="1100" dirty="0">
                <a:latin typeface="+mn-lt"/>
              </a:rPr>
              <a:t>https://www.apprenticeships.gov.uk/apprentices/career-starter-apprenticeships</a:t>
            </a:r>
          </a:p>
          <a:p>
            <a:endParaRPr lang="en-GB" sz="1100" dirty="0">
              <a:latin typeface="+mn-lt"/>
            </a:endParaRPr>
          </a:p>
          <a:p>
            <a:r>
              <a:rPr lang="en-GB" sz="1100" dirty="0">
                <a:latin typeface="+mn-lt"/>
              </a:rPr>
              <a:t>https://www.apprenticeships.gov.uk/apprentices/ambassador-stories</a:t>
            </a:r>
          </a:p>
          <a:p>
            <a:endParaRPr lang="en-GB" sz="1100" dirty="0">
              <a:latin typeface="+mn-lt"/>
            </a:endParaRPr>
          </a:p>
          <a:p>
            <a:endParaRPr lang="en-GB" sz="1100" dirty="0">
              <a:latin typeface="+mn-lt"/>
            </a:endParaRPr>
          </a:p>
          <a:p>
            <a:r>
              <a:rPr lang="en-GB" sz="1100" b="1" dirty="0">
                <a:latin typeface="+mn-lt"/>
              </a:rPr>
              <a:t>Employers</a:t>
            </a:r>
          </a:p>
          <a:p>
            <a:endParaRPr lang="en-GB" sz="1100" dirty="0">
              <a:latin typeface="+mn-lt"/>
            </a:endParaRPr>
          </a:p>
          <a:p>
            <a:r>
              <a:rPr lang="en-GB" sz="1100" dirty="0">
                <a:latin typeface="+mn-lt"/>
              </a:rPr>
              <a:t>https://www.apprenticeships.gov.uk/employers/hiring-an-apprentice</a:t>
            </a:r>
          </a:p>
          <a:p>
            <a:endParaRPr lang="en-GB" sz="1100" dirty="0">
              <a:latin typeface="+mn-lt"/>
            </a:endParaRPr>
          </a:p>
          <a:p>
            <a:r>
              <a:rPr lang="en-GB" sz="1100" dirty="0">
                <a:latin typeface="+mn-lt"/>
              </a:rPr>
              <a:t>https://www.apprenticeships.gov.uk/employers/upskilling-your-workforce</a:t>
            </a:r>
          </a:p>
          <a:p>
            <a:endParaRPr lang="en-GB" sz="1100" dirty="0">
              <a:latin typeface="+mn-lt"/>
            </a:endParaRPr>
          </a:p>
          <a:p>
            <a:r>
              <a:rPr lang="en-GB" sz="1100" dirty="0">
                <a:latin typeface="+mn-lt"/>
              </a:rPr>
              <a:t>https://www.gov.uk/employing-an-apprentice/get-funding</a:t>
            </a:r>
          </a:p>
          <a:p>
            <a:endParaRPr lang="en-GB" sz="1100" dirty="0">
              <a:latin typeface="+mn-l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6869" rtl="0" eaLnBrk="1" fontAlgn="auto" latinLnBrk="0" hangingPunct="1">
              <a:lnSpc>
                <a:spcPct val="100000"/>
              </a:lnSpc>
              <a:spcBef>
                <a:spcPts val="0"/>
              </a:spcBef>
              <a:spcAft>
                <a:spcPts val="0"/>
              </a:spcAft>
              <a:buClrTx/>
              <a:buSzTx/>
              <a:buFontTx/>
              <a:buNone/>
              <a:tabLst/>
              <a:defRPr/>
            </a:pPr>
            <a:fld id="{B5FBCD86-8884-4255-B2BE-51BEF86508BD}"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6869"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6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remember to remove this slide from your presentation once you have checked it all. </a:t>
            </a:r>
          </a:p>
        </p:txBody>
      </p:sp>
      <p:sp>
        <p:nvSpPr>
          <p:cNvPr id="4" name="Slide Number Placeholder 3"/>
          <p:cNvSpPr>
            <a:spLocks noGrp="1"/>
          </p:cNvSpPr>
          <p:nvPr>
            <p:ph type="sldNum" sz="quarter" idx="5"/>
          </p:nvPr>
        </p:nvSpPr>
        <p:spPr/>
        <p:txBody>
          <a:bodyPr/>
          <a:lstStyle/>
          <a:p>
            <a:fld id="{B5FBCD86-8884-4255-B2BE-51BEF86508BD}" type="slidenum">
              <a:rPr lang="en-GB" smtClean="0"/>
              <a:t>9</a:t>
            </a:fld>
            <a:endParaRPr lang="en-GB"/>
          </a:p>
        </p:txBody>
      </p:sp>
    </p:spTree>
    <p:extLst>
      <p:ext uri="{BB962C8B-B14F-4D97-AF65-F5344CB8AC3E}">
        <p14:creationId xmlns:p14="http://schemas.microsoft.com/office/powerpoint/2010/main" val="34142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C03C-C440-4F3A-94D3-B7B14AFB4C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D88D6D-9389-4F3D-94F8-C2B405792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C67FF8-AB61-4F98-BB13-FBA06EA30068}"/>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5" name="Footer Placeholder 4">
            <a:extLst>
              <a:ext uri="{FF2B5EF4-FFF2-40B4-BE49-F238E27FC236}">
                <a16:creationId xmlns:a16="http://schemas.microsoft.com/office/drawing/2014/main" id="{565CDBA2-0273-4ADA-A00C-E2B6C794B6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4C8D4C-66C5-4D52-B311-3AD99705E5E9}"/>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12941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F155-1523-4557-96F7-82ED0DF0BE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437FD6-F4A2-49EE-9CB6-7BEE0C832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AE2B95-8F0D-40D1-A314-742667D88EA0}"/>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5" name="Footer Placeholder 4">
            <a:extLst>
              <a:ext uri="{FF2B5EF4-FFF2-40B4-BE49-F238E27FC236}">
                <a16:creationId xmlns:a16="http://schemas.microsoft.com/office/drawing/2014/main" id="{8B536E98-E108-407B-946A-366A3BCB05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D71F44-33F8-40FE-A08C-BECCE2359525}"/>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415278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782D4-83BD-496D-B018-2BAB2768AF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B6DB16-BDF7-4129-AB61-225AEAEB22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44B4F4-CF62-45F1-9E5D-145CE973A6E5}"/>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5" name="Footer Placeholder 4">
            <a:extLst>
              <a:ext uri="{FF2B5EF4-FFF2-40B4-BE49-F238E27FC236}">
                <a16:creationId xmlns:a16="http://schemas.microsoft.com/office/drawing/2014/main" id="{DC016BCB-FB7D-4A03-9DAD-1137BEF629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55EFA2-0EED-4201-B9DB-D997A477F0B3}"/>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18993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90C33-4E3D-48B5-9792-BE113CB1BE3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800361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34085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799737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2881096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79221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368113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0B15-2167-499A-962B-B6168B0504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6567E0-F96C-4D4C-96EF-BE1D892A9D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9138D-AF9A-48F4-8764-DC181661EA0B}"/>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5" name="Footer Placeholder 4">
            <a:extLst>
              <a:ext uri="{FF2B5EF4-FFF2-40B4-BE49-F238E27FC236}">
                <a16:creationId xmlns:a16="http://schemas.microsoft.com/office/drawing/2014/main" id="{419E1D50-5CFF-4308-B004-BCFF73080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BA1177-BDD4-46B1-9A84-71613EFBC8BC}"/>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20744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BA4B-DD5C-43BF-9CCF-5928C34A19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4ECAFF-4504-4C6D-A5CF-D171E884A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C428C6-BFB3-4662-BA84-E097FF8C85B9}"/>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5" name="Footer Placeholder 4">
            <a:extLst>
              <a:ext uri="{FF2B5EF4-FFF2-40B4-BE49-F238E27FC236}">
                <a16:creationId xmlns:a16="http://schemas.microsoft.com/office/drawing/2014/main" id="{89E8CED2-EDFC-4A7A-8F10-9E35B2AC07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889112-95A4-4475-893B-236EEAAA1124}"/>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162222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7BA3-BA3B-4420-B579-D5DBFE4075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29B343-AAEF-45D0-8968-73671512E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004B03-56D1-4936-BC5A-EBEC090F0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031B5C-9B9D-439C-BB74-CE8DF87DB922}"/>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6" name="Footer Placeholder 5">
            <a:extLst>
              <a:ext uri="{FF2B5EF4-FFF2-40B4-BE49-F238E27FC236}">
                <a16:creationId xmlns:a16="http://schemas.microsoft.com/office/drawing/2014/main" id="{69495B6A-D16E-4249-84DC-0269337F6C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48489-9CF0-4B43-8229-B3DA32006175}"/>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155790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E038-9B5A-4658-B278-D81760024173}"/>
              </a:ext>
            </a:extLst>
          </p:cNvPr>
          <p:cNvSpPr>
            <a:spLocks noGrp="1"/>
          </p:cNvSpPr>
          <p:nvPr>
            <p:ph type="title"/>
          </p:nvPr>
        </p:nvSpPr>
        <p:spPr>
          <a:xfrm>
            <a:off x="839788" y="365125"/>
            <a:ext cx="10515600" cy="1325563"/>
          </a:xfrm>
        </p:spPr>
        <p:txBody>
          <a:bodyPr/>
          <a:lstStyle/>
          <a:p>
            <a:endParaRPr lang="en-GB" dirty="0"/>
          </a:p>
        </p:txBody>
      </p:sp>
      <p:sp>
        <p:nvSpPr>
          <p:cNvPr id="3" name="Text Placeholder 2">
            <a:extLst>
              <a:ext uri="{FF2B5EF4-FFF2-40B4-BE49-F238E27FC236}">
                <a16:creationId xmlns:a16="http://schemas.microsoft.com/office/drawing/2014/main" id="{A6F129CF-B5A0-4576-BF85-7EAEA8FCC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27D347-D657-4019-9DA4-66F13FF52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AE7FFE-88F1-41FC-B435-FF44623788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D2C7DC-0DB1-4B31-A542-3EA7CAAAF7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black and white logo&#10;&#10;Description automatically generated">
            <a:extLst>
              <a:ext uri="{FF2B5EF4-FFF2-40B4-BE49-F238E27FC236}">
                <a16:creationId xmlns:a16="http://schemas.microsoft.com/office/drawing/2014/main" id="{094B33F9-A802-A68B-31D5-8BD8B833CC18}"/>
              </a:ext>
            </a:extLst>
          </p:cNvPr>
          <p:cNvPicPr>
            <a:picLocks noChangeAspect="1"/>
          </p:cNvPicPr>
          <p:nvPr userDrawn="1"/>
        </p:nvPicPr>
        <p:blipFill>
          <a:blip r:embed="rId2"/>
          <a:stretch>
            <a:fillRect/>
          </a:stretch>
        </p:blipFill>
        <p:spPr>
          <a:xfrm>
            <a:off x="10711640" y="137684"/>
            <a:ext cx="1213951" cy="852720"/>
          </a:xfrm>
          <a:prstGeom prst="rect">
            <a:avLst/>
          </a:prstGeom>
        </p:spPr>
      </p:pic>
    </p:spTree>
    <p:extLst>
      <p:ext uri="{BB962C8B-B14F-4D97-AF65-F5344CB8AC3E}">
        <p14:creationId xmlns:p14="http://schemas.microsoft.com/office/powerpoint/2010/main" val="52120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0B890-725E-48E1-B302-8BC128DD0E9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690000-BC20-492C-B319-0F8F97299785}"/>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4" name="Footer Placeholder 3">
            <a:extLst>
              <a:ext uri="{FF2B5EF4-FFF2-40B4-BE49-F238E27FC236}">
                <a16:creationId xmlns:a16="http://schemas.microsoft.com/office/drawing/2014/main" id="{950FDEA7-18C2-4B40-BBCA-34347EC8CA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D66ABB-B0F1-402F-BA9A-A3453D7C56E6}"/>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428827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99BAB-DECA-4FBF-87D8-2C21C2A84502}"/>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3" name="Footer Placeholder 2">
            <a:extLst>
              <a:ext uri="{FF2B5EF4-FFF2-40B4-BE49-F238E27FC236}">
                <a16:creationId xmlns:a16="http://schemas.microsoft.com/office/drawing/2014/main" id="{30262B53-6770-4AF5-B495-5ED229F3CD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30D365-BEB1-495D-8071-A91E68C16B59}"/>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88941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E201-38E1-4016-BF5C-EE0CB2002C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119DD9-9DAF-46F2-90D7-EF3940E4F8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CD84290-099F-4479-861B-1AD6C3CE1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425BF3-9292-46DD-923F-112CD2532865}"/>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6" name="Footer Placeholder 5">
            <a:extLst>
              <a:ext uri="{FF2B5EF4-FFF2-40B4-BE49-F238E27FC236}">
                <a16:creationId xmlns:a16="http://schemas.microsoft.com/office/drawing/2014/main" id="{1D4E5242-7148-4BEB-ABC9-4804419743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0F105F-3637-49F9-B0C3-779680D4FD18}"/>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51282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CEC9-7AAE-4B41-B055-F99566DEF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0AE24C-F2E6-4981-944C-2C38EE482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B4315E-D61B-4615-B282-BACBA6578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361C8-13CC-4EC8-8C86-2422A2425AE7}"/>
              </a:ext>
            </a:extLst>
          </p:cNvPr>
          <p:cNvSpPr>
            <a:spLocks noGrp="1"/>
          </p:cNvSpPr>
          <p:nvPr>
            <p:ph type="dt" sz="half" idx="10"/>
          </p:nvPr>
        </p:nvSpPr>
        <p:spPr/>
        <p:txBody>
          <a:bodyPr/>
          <a:lstStyle/>
          <a:p>
            <a:fld id="{D4FCD4E7-EE98-4DDC-9A4A-6B1335374963}" type="datetimeFigureOut">
              <a:rPr lang="en-GB" smtClean="0"/>
              <a:t>22/11/2024</a:t>
            </a:fld>
            <a:endParaRPr lang="en-GB"/>
          </a:p>
        </p:txBody>
      </p:sp>
      <p:sp>
        <p:nvSpPr>
          <p:cNvPr id="6" name="Footer Placeholder 5">
            <a:extLst>
              <a:ext uri="{FF2B5EF4-FFF2-40B4-BE49-F238E27FC236}">
                <a16:creationId xmlns:a16="http://schemas.microsoft.com/office/drawing/2014/main" id="{FDB5C028-39FD-4397-A740-C9EB876F03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DF4BDA-B9B1-4034-8465-B0DA87D75929}"/>
              </a:ext>
            </a:extLst>
          </p:cNvPr>
          <p:cNvSpPr>
            <a:spLocks noGrp="1"/>
          </p:cNvSpPr>
          <p:nvPr>
            <p:ph type="sldNum" sz="quarter" idx="12"/>
          </p:nvPr>
        </p:nvSpPr>
        <p:spPr/>
        <p:txBody>
          <a:bodyPr/>
          <a:lstStyle/>
          <a:p>
            <a:fld id="{C2A0FD7A-5FE3-4D35-9FD9-7E92D03544A5}" type="slidenum">
              <a:rPr lang="en-GB" smtClean="0"/>
              <a:t>‹#›</a:t>
            </a:fld>
            <a:endParaRPr lang="en-GB"/>
          </a:p>
        </p:txBody>
      </p:sp>
    </p:spTree>
    <p:extLst>
      <p:ext uri="{BB962C8B-B14F-4D97-AF65-F5344CB8AC3E}">
        <p14:creationId xmlns:p14="http://schemas.microsoft.com/office/powerpoint/2010/main" val="346667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8F040-9E0C-4FF9-8C22-400547DB0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E2139-98AD-479B-8D6A-F99731411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855A4F-4F9D-44F1-BD63-5FD88F9CC5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CD4E7-EE98-4DDC-9A4A-6B1335374963}" type="datetimeFigureOut">
              <a:rPr lang="en-GB" smtClean="0"/>
              <a:t>22/11/2024</a:t>
            </a:fld>
            <a:endParaRPr lang="en-GB"/>
          </a:p>
        </p:txBody>
      </p:sp>
      <p:sp>
        <p:nvSpPr>
          <p:cNvPr id="5" name="Footer Placeholder 4">
            <a:extLst>
              <a:ext uri="{FF2B5EF4-FFF2-40B4-BE49-F238E27FC236}">
                <a16:creationId xmlns:a16="http://schemas.microsoft.com/office/drawing/2014/main" id="{52D25A1D-3C5B-4F5C-9750-B19084054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118F36-3753-46C5-A8CE-F4903520FB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0FD7A-5FE3-4D35-9FD9-7E92D03544A5}" type="slidenum">
              <a:rPr lang="en-GB" smtClean="0"/>
              <a:t>‹#›</a:t>
            </a:fld>
            <a:endParaRPr lang="en-GB"/>
          </a:p>
        </p:txBody>
      </p:sp>
    </p:spTree>
    <p:extLst>
      <p:ext uri="{BB962C8B-B14F-4D97-AF65-F5344CB8AC3E}">
        <p14:creationId xmlns:p14="http://schemas.microsoft.com/office/powerpoint/2010/main" val="7774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extLst>
      <p:ext uri="{BB962C8B-B14F-4D97-AF65-F5344CB8AC3E}">
        <p14:creationId xmlns:p14="http://schemas.microsoft.com/office/powerpoint/2010/main" val="2144930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apprenticeships.gov.uk/"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www.skillsforcareers.education.gov.uk/pages/skills-for-life" TargetMode="External"/><Relationship Id="rId5" Type="http://schemas.openxmlformats.org/officeDocument/2006/relationships/hyperlink" Target="http://www.apprenticeships.gov.uk/employers" TargetMode="External"/><Relationship Id="rId4" Type="http://schemas.openxmlformats.org/officeDocument/2006/relationships/hyperlink" Target="http://www.gov.uk/apply-apprenticeshi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AB5DE23-4885-4E9E-B51D-DFBBEE4CC505}"/>
              </a:ext>
            </a:extLst>
          </p:cNvPr>
          <p:cNvSpPr txBox="1">
            <a:spLocks/>
          </p:cNvSpPr>
          <p:nvPr/>
        </p:nvSpPr>
        <p:spPr>
          <a:xfrm>
            <a:off x="2009167" y="2597671"/>
            <a:ext cx="8173666" cy="1413486"/>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dirty="0">
                <a:solidFill>
                  <a:srgbClr val="000000"/>
                </a:solidFill>
              </a:rPr>
              <a:t>Apprentice</a:t>
            </a:r>
            <a:r>
              <a:rPr kumimoji="0" lang="en-GB" sz="3600" b="1" i="0" u="none" strike="noStrike" kern="1200" cap="none" spc="0" normalizeH="0" baseline="0" noProof="0" dirty="0">
                <a:ln>
                  <a:noFill/>
                </a:ln>
                <a:solidFill>
                  <a:srgbClr val="000000"/>
                </a:solidFill>
                <a:effectLst/>
                <a:uLnTx/>
                <a:uFillTx/>
                <a:latin typeface="Arial" pitchFamily="34" charset="0"/>
                <a:ea typeface="+mj-ea"/>
                <a:cs typeface="Arial" pitchFamily="34" charset="0"/>
              </a:rPr>
              <a:t> Ambassador presentation slide deck </a:t>
            </a:r>
          </a:p>
        </p:txBody>
      </p:sp>
      <p:sp>
        <p:nvSpPr>
          <p:cNvPr id="3" name="TextBox 2">
            <a:extLst>
              <a:ext uri="{FF2B5EF4-FFF2-40B4-BE49-F238E27FC236}">
                <a16:creationId xmlns:a16="http://schemas.microsoft.com/office/drawing/2014/main" id="{4C32467C-3F38-CE38-FFC6-874B9E5256CD}"/>
              </a:ext>
            </a:extLst>
          </p:cNvPr>
          <p:cNvSpPr txBox="1"/>
          <p:nvPr/>
        </p:nvSpPr>
        <p:spPr>
          <a:xfrm>
            <a:off x="2009167" y="4992130"/>
            <a:ext cx="9272552" cy="707886"/>
          </a:xfrm>
          <a:prstGeom prst="rect">
            <a:avLst/>
          </a:prstGeom>
          <a:noFill/>
        </p:spPr>
        <p:txBody>
          <a:bodyPr wrap="square" rtlCol="0">
            <a:spAutoFit/>
          </a:bodyPr>
          <a:lstStyle/>
          <a:p>
            <a:pPr algn="ctr"/>
            <a:r>
              <a:rPr lang="en-GB" sz="4000" b="1" dirty="0">
                <a:solidFill>
                  <a:srgbClr val="FF0000"/>
                </a:solidFill>
                <a:latin typeface="Ariel"/>
              </a:rPr>
              <a:t>Please remove this slide before presenting </a:t>
            </a:r>
          </a:p>
        </p:txBody>
      </p:sp>
    </p:spTree>
    <p:extLst>
      <p:ext uri="{BB962C8B-B14F-4D97-AF65-F5344CB8AC3E}">
        <p14:creationId xmlns:p14="http://schemas.microsoft.com/office/powerpoint/2010/main" val="389838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7CDC0A-6354-4614-8740-D075716B4B54}"/>
              </a:ext>
            </a:extLst>
          </p:cNvPr>
          <p:cNvSpPr txBox="1"/>
          <p:nvPr/>
        </p:nvSpPr>
        <p:spPr>
          <a:xfrm>
            <a:off x="323528" y="260648"/>
            <a:ext cx="2232248" cy="1569660"/>
          </a:xfrm>
          <a:prstGeom prst="rect">
            <a:avLst/>
          </a:prstGeom>
          <a:noFill/>
          <a:ln>
            <a:solidFill>
              <a:schemeClr val="bg1">
                <a:lumMod val="85000"/>
              </a:schemeClr>
            </a:solidFill>
          </a:ln>
        </p:spPr>
        <p:txBody>
          <a:bodyPr wrap="square" rtlCol="0">
            <a:spAutoFit/>
          </a:bodyPr>
          <a:lstStyle/>
          <a:p>
            <a:r>
              <a:rPr lang="en-GB" sz="3200" dirty="0">
                <a:solidFill>
                  <a:srgbClr val="2F8FD1"/>
                </a:solidFill>
                <a:latin typeface="Arial" panose="020B0604020202020204" pitchFamily="34" charset="0"/>
                <a:cs typeface="Arial" panose="020B0604020202020204" pitchFamily="34" charset="0"/>
              </a:rPr>
              <a:t>Insert your company logo here</a:t>
            </a:r>
          </a:p>
        </p:txBody>
      </p:sp>
      <p:sp>
        <p:nvSpPr>
          <p:cNvPr id="8" name="Title 3">
            <a:extLst>
              <a:ext uri="{FF2B5EF4-FFF2-40B4-BE49-F238E27FC236}">
                <a16:creationId xmlns:a16="http://schemas.microsoft.com/office/drawing/2014/main" id="{1AB5DE23-4885-4E9E-B51D-DFBBEE4CC505}"/>
              </a:ext>
            </a:extLst>
          </p:cNvPr>
          <p:cNvSpPr txBox="1">
            <a:spLocks/>
          </p:cNvSpPr>
          <p:nvPr/>
        </p:nvSpPr>
        <p:spPr>
          <a:xfrm>
            <a:off x="1837716" y="1978546"/>
            <a:ext cx="9207474" cy="3526904"/>
          </a:xfrm>
          <a:prstGeom prst="rect">
            <a:avLst/>
          </a:prstGeom>
        </p:spPr>
        <p:txBody>
          <a:bodyPr vert="horz" lIns="0" tIns="36000" rIns="0" bIns="0" rtlCol="0" anchor="t" anchorCtr="0">
            <a:noAutofit/>
          </a:bodyPr>
          <a:lstStyle>
            <a:lvl1pPr algn="l" defTabSz="914400" rtl="0" eaLnBrk="1" latinLnBrk="0" hangingPunct="1">
              <a:spcBef>
                <a:spcPct val="0"/>
              </a:spcBef>
              <a:buNone/>
              <a:defRPr sz="2600" b="1" kern="1200">
                <a:solidFill>
                  <a:schemeClr val="tx2"/>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pitchFamily="34" charset="0"/>
                <a:ea typeface="+mj-ea"/>
                <a:cs typeface="Arial" pitchFamily="34" charset="0"/>
              </a:rPr>
              <a:t>(Insert your name here)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0000"/>
                </a:solidFill>
                <a:effectLst/>
                <a:uLnTx/>
                <a:uFillTx/>
                <a:latin typeface="Arial" pitchFamily="34" charset="0"/>
                <a:ea typeface="+mj-ea"/>
                <a:cs typeface="Arial" pitchFamily="34" charset="0"/>
              </a:rPr>
              <a:t>(Insert your job role here)</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dirty="0">
                <a:solidFill>
                  <a:srgbClr val="000000"/>
                </a:solidFill>
              </a:rPr>
              <a:t>(Insert which organisation you work for)</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dirty="0">
                <a:solidFill>
                  <a:srgbClr val="000000"/>
                </a:solidFill>
              </a:rPr>
              <a:t>(insert which apprenticeship you are completing or completed)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00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001541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US" sz="4000" b="1" dirty="0">
                <a:solidFill>
                  <a:schemeClr val="accent5">
                    <a:lumMod val="75000"/>
                  </a:schemeClr>
                </a:solidFill>
                <a:latin typeface="Arial" panose="020B0604020202020204" pitchFamily="34" charset="0"/>
                <a:cs typeface="Arial" panose="020B0604020202020204" pitchFamily="34" charset="0"/>
              </a:rPr>
              <a:t>Current role and responsibilities</a:t>
            </a:r>
            <a:endParaRPr lang="en-GB" sz="4000" b="1" dirty="0">
              <a:solidFill>
                <a:schemeClr val="accent5">
                  <a:lumMod val="75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5157787" cy="4498975"/>
          </a:xfrm>
        </p:spPr>
        <p:txBody>
          <a:bodyPr/>
          <a:lstStyle/>
          <a:p>
            <a:pPr marL="4763" indent="0">
              <a:buNone/>
            </a:pPr>
            <a:r>
              <a:rPr lang="en-GB" sz="2400" b="1" dirty="0">
                <a:latin typeface="Arial" panose="020B0604020202020204" pitchFamily="34" charset="0"/>
                <a:cs typeface="Arial" panose="020B0604020202020204" pitchFamily="34" charset="0"/>
              </a:rPr>
              <a:t>Replace this text with a few points </a:t>
            </a:r>
          </a:p>
          <a:p>
            <a:pPr marL="4763" indent="0">
              <a:buNone/>
            </a:pPr>
            <a:r>
              <a:rPr lang="en-GB" sz="2400" b="0" dirty="0">
                <a:latin typeface="Arial" panose="020B0604020202020204" pitchFamily="34" charset="0"/>
                <a:cs typeface="Arial" panose="020B0604020202020204" pitchFamily="34" charset="0"/>
              </a:rPr>
              <a:t>Use this slide to explain your apprenticeship</a:t>
            </a:r>
          </a:p>
          <a:p>
            <a:pPr marL="347663" indent="-342900"/>
            <a:r>
              <a:rPr lang="en-GB" sz="2400" b="0" dirty="0">
                <a:latin typeface="Arial" panose="020B0604020202020204" pitchFamily="34" charset="0"/>
                <a:cs typeface="Arial" panose="020B0604020202020204" pitchFamily="34" charset="0"/>
              </a:rPr>
              <a:t>What is your role?</a:t>
            </a:r>
          </a:p>
          <a:p>
            <a:pPr marL="347663" indent="-342900"/>
            <a:r>
              <a:rPr lang="en-GB" sz="2400" dirty="0">
                <a:latin typeface="Arial" panose="020B0604020202020204" pitchFamily="34" charset="0"/>
                <a:cs typeface="Arial" panose="020B0604020202020204" pitchFamily="34" charset="0"/>
              </a:rPr>
              <a:t>Which apprenticeship are you doing / have you completed?</a:t>
            </a:r>
            <a:endParaRPr lang="en-GB" sz="2400" b="0" dirty="0">
              <a:latin typeface="Arial" panose="020B0604020202020204" pitchFamily="34" charset="0"/>
              <a:cs typeface="Arial" panose="020B0604020202020204" pitchFamily="34" charset="0"/>
            </a:endParaRPr>
          </a:p>
          <a:p>
            <a:pPr marL="347663" indent="-342900"/>
            <a:r>
              <a:rPr lang="en-GB" sz="2400" b="0" dirty="0">
                <a:latin typeface="Arial" panose="020B0604020202020204" pitchFamily="34" charset="0"/>
                <a:cs typeface="Arial" panose="020B0604020202020204" pitchFamily="34" charset="0"/>
              </a:rPr>
              <a:t>Which areas of work are you responsible for?</a:t>
            </a:r>
          </a:p>
          <a:p>
            <a:pPr marL="347663" indent="-342900"/>
            <a:r>
              <a:rPr lang="en-GB" sz="2400" b="0" dirty="0">
                <a:latin typeface="Arial" panose="020B0604020202020204" pitchFamily="34" charset="0"/>
                <a:cs typeface="Arial" panose="020B0604020202020204" pitchFamily="34" charset="0"/>
              </a:rPr>
              <a:t>What does a typical day look like?</a:t>
            </a:r>
          </a:p>
          <a:p>
            <a:pPr marL="0" indent="0">
              <a:buNone/>
            </a:pPr>
            <a:endParaRPr lang="en-GB" dirty="0"/>
          </a:p>
        </p:txBody>
      </p:sp>
      <p:pic>
        <p:nvPicPr>
          <p:cNvPr id="11" name="Picture 2" descr="Image result for Add photo">
            <a:extLst>
              <a:ext uri="{FF2B5EF4-FFF2-40B4-BE49-F238E27FC236}">
                <a16:creationId xmlns:a16="http://schemas.microsoft.com/office/drawing/2014/main" id="{1A4A65F2-078E-41A1-A8BF-E1EC6F310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2DE599-130E-CA98-0528-5A810B5AD1B3}"/>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397692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US" sz="4000" b="1" dirty="0">
                <a:solidFill>
                  <a:schemeClr val="accent5">
                    <a:lumMod val="75000"/>
                  </a:schemeClr>
                </a:solidFill>
                <a:latin typeface="Arial" panose="020B0604020202020204" pitchFamily="34" charset="0"/>
                <a:cs typeface="Arial" panose="020B0604020202020204" pitchFamily="34" charset="0"/>
              </a:rPr>
              <a:t>The recruitment process </a:t>
            </a:r>
            <a:endParaRPr lang="en-GB" sz="4000" b="1" dirty="0">
              <a:solidFill>
                <a:schemeClr val="accent5">
                  <a:lumMod val="75000"/>
                </a:schemeClr>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5157787" cy="4498975"/>
          </a:xfrm>
        </p:spPr>
        <p:txBody>
          <a:bodyPr>
            <a:normAutofit fontScale="85000" lnSpcReduction="10000"/>
          </a:bodyPr>
          <a:lstStyle/>
          <a:p>
            <a:pPr marL="4763" indent="0">
              <a:buNone/>
            </a:pPr>
            <a:r>
              <a:rPr lang="en-GB" b="1" dirty="0">
                <a:latin typeface="Arial" panose="020B0604020202020204" pitchFamily="34" charset="0"/>
                <a:cs typeface="Arial" panose="020B0604020202020204" pitchFamily="34" charset="0"/>
              </a:rPr>
              <a:t>Replace this text with a few points </a:t>
            </a:r>
          </a:p>
          <a:p>
            <a:pPr marL="0" indent="0">
              <a:buNone/>
            </a:pPr>
            <a:r>
              <a:rPr lang="en-GB" sz="2800" b="0" dirty="0">
                <a:latin typeface="Arial" panose="020B0604020202020204" pitchFamily="34" charset="0"/>
                <a:cs typeface="Arial" panose="020B0604020202020204" pitchFamily="34" charset="0"/>
              </a:rPr>
              <a:t>Use this slide to explain what the recruitment process was like for you.</a:t>
            </a:r>
          </a:p>
          <a:p>
            <a:endParaRPr lang="en-GB" sz="2800" b="0" dirty="0">
              <a:latin typeface="Arial" panose="020B0604020202020204" pitchFamily="34" charset="0"/>
              <a:cs typeface="Arial" panose="020B0604020202020204" pitchFamily="34" charset="0"/>
            </a:endParaRPr>
          </a:p>
          <a:p>
            <a:r>
              <a:rPr lang="en-GB" sz="2800" b="0" dirty="0">
                <a:latin typeface="Arial" panose="020B0604020202020204" pitchFamily="34" charset="0"/>
                <a:cs typeface="Arial" panose="020B0604020202020204" pitchFamily="34" charset="0"/>
              </a:rPr>
              <a:t>Did you submit an application form using Find an apprenticeship?</a:t>
            </a:r>
          </a:p>
          <a:p>
            <a:r>
              <a:rPr lang="en-GB" sz="2800" b="0" dirty="0">
                <a:latin typeface="Arial" panose="020B0604020202020204" pitchFamily="34" charset="0"/>
                <a:cs typeface="Arial" panose="020B0604020202020204" pitchFamily="34" charset="0"/>
              </a:rPr>
              <a:t>Did you attend an interview?</a:t>
            </a:r>
          </a:p>
          <a:p>
            <a:r>
              <a:rPr lang="en-GB" sz="2800" b="0" dirty="0">
                <a:latin typeface="Arial" panose="020B0604020202020204" pitchFamily="34" charset="0"/>
                <a:cs typeface="Arial" panose="020B0604020202020204" pitchFamily="34" charset="0"/>
              </a:rPr>
              <a:t>What kind of tasks/activities did you have to complete?</a:t>
            </a:r>
          </a:p>
          <a:p>
            <a:r>
              <a:rPr lang="en-GB" sz="2800" b="0" dirty="0">
                <a:latin typeface="Arial" panose="020B0604020202020204" pitchFamily="34" charset="0"/>
                <a:cs typeface="Arial" panose="020B0604020202020204" pitchFamily="34" charset="0"/>
              </a:rPr>
              <a:t>How did it feel?</a:t>
            </a:r>
          </a:p>
          <a:p>
            <a:r>
              <a:rPr lang="en-GB" sz="2800" b="0" dirty="0">
                <a:latin typeface="Arial" panose="020B0604020202020204" pitchFamily="34" charset="0"/>
                <a:cs typeface="Arial" panose="020B0604020202020204" pitchFamily="34" charset="0"/>
              </a:rPr>
              <a:t>What did you do to prepare?</a:t>
            </a:r>
          </a:p>
          <a:p>
            <a:pPr marL="0" indent="0">
              <a:buNone/>
            </a:pPr>
            <a:endParaRPr lang="en-GB" dirty="0"/>
          </a:p>
        </p:txBody>
      </p:sp>
      <p:pic>
        <p:nvPicPr>
          <p:cNvPr id="7" name="Picture 2" descr="Image result for Add photo">
            <a:extLst>
              <a:ext uri="{FF2B5EF4-FFF2-40B4-BE49-F238E27FC236}">
                <a16:creationId xmlns:a16="http://schemas.microsoft.com/office/drawing/2014/main" id="{801496F1-65BF-4F2F-BF18-434C4F368E5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C576F3-AAAF-9966-44F2-0F442F789388}"/>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232943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GB" sz="4000" b="1" dirty="0">
                <a:solidFill>
                  <a:schemeClr val="accent5">
                    <a:lumMod val="75000"/>
                  </a:schemeClr>
                </a:solidFill>
                <a:latin typeface="Arial" panose="020B0604020202020204" pitchFamily="34" charset="0"/>
                <a:cs typeface="Arial" panose="020B0604020202020204" pitchFamily="34" charset="0"/>
              </a:rPr>
              <a:t>The benefits of my apprenticeship</a:t>
            </a: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5157787" cy="4498975"/>
          </a:xfrm>
        </p:spPr>
        <p:txBody>
          <a:bodyPr>
            <a:normAutofit/>
          </a:bodyPr>
          <a:lstStyle/>
          <a:p>
            <a:pPr marL="4763" indent="0">
              <a:buNone/>
            </a:pPr>
            <a:r>
              <a:rPr lang="en-GB" sz="2400" b="1" dirty="0">
                <a:latin typeface="Arial" panose="020B0604020202020204" pitchFamily="34" charset="0"/>
                <a:cs typeface="Arial" panose="020B0604020202020204" pitchFamily="34" charset="0"/>
              </a:rPr>
              <a:t>Replace this text with a few points </a:t>
            </a:r>
          </a:p>
          <a:p>
            <a:pPr marL="0" indent="0">
              <a:buNone/>
            </a:pPr>
            <a:r>
              <a:rPr lang="en-GB" sz="2400" b="0" dirty="0">
                <a:latin typeface="Arial" panose="020B0604020202020204" pitchFamily="34" charset="0"/>
                <a:cs typeface="Arial" panose="020B0604020202020204" pitchFamily="34" charset="0"/>
              </a:rPr>
              <a:t>Use this slide to explain what you think the benefits of apprenticeships are</a:t>
            </a:r>
          </a:p>
          <a:p>
            <a:pPr marL="347663" indent="-342900"/>
            <a:r>
              <a:rPr lang="en-GB" sz="2400" b="0" dirty="0">
                <a:latin typeface="Arial" panose="020B0604020202020204" pitchFamily="34" charset="0"/>
                <a:cs typeface="Arial" panose="020B0604020202020204" pitchFamily="34" charset="0"/>
              </a:rPr>
              <a:t>What kind of opportunities has it given you?</a:t>
            </a:r>
          </a:p>
          <a:p>
            <a:pPr marL="347663" indent="-342900"/>
            <a:r>
              <a:rPr lang="en-GB" sz="2400" b="0" dirty="0">
                <a:latin typeface="Arial" panose="020B0604020202020204" pitchFamily="34" charset="0"/>
                <a:cs typeface="Arial" panose="020B0604020202020204" pitchFamily="34" charset="0"/>
              </a:rPr>
              <a:t>What have been your greatest achievements?</a:t>
            </a:r>
          </a:p>
          <a:p>
            <a:pPr marL="347663" indent="-342900"/>
            <a:r>
              <a:rPr lang="en-GB" sz="2400" b="0" dirty="0">
                <a:latin typeface="Arial" panose="020B0604020202020204" pitchFamily="34" charset="0"/>
                <a:cs typeface="Arial" panose="020B0604020202020204" pitchFamily="34" charset="0"/>
              </a:rPr>
              <a:t>What are you most proud of?</a:t>
            </a:r>
          </a:p>
          <a:p>
            <a:pPr marL="4763" indent="0">
              <a:buNone/>
            </a:pPr>
            <a:r>
              <a:rPr lang="en-GB" sz="2400" dirty="0">
                <a:latin typeface="Arial" panose="020B0604020202020204" pitchFamily="34" charset="0"/>
                <a:cs typeface="Arial" panose="020B0604020202020204" pitchFamily="34" charset="0"/>
              </a:rPr>
              <a:t>	 - awards</a:t>
            </a:r>
          </a:p>
          <a:p>
            <a:pPr marL="4763" indent="0">
              <a:buNone/>
            </a:pPr>
            <a:r>
              <a:rPr lang="en-GB" sz="2400" b="0" dirty="0">
                <a:latin typeface="Arial" panose="020B0604020202020204" pitchFamily="34" charset="0"/>
                <a:cs typeface="Arial" panose="020B0604020202020204" pitchFamily="34" charset="0"/>
              </a:rPr>
              <a:t>	</a:t>
            </a:r>
          </a:p>
          <a:p>
            <a:pPr marL="0" indent="0">
              <a:buNone/>
            </a:pPr>
            <a:endParaRPr lang="en-GB" dirty="0"/>
          </a:p>
        </p:txBody>
      </p:sp>
      <p:pic>
        <p:nvPicPr>
          <p:cNvPr id="8" name="Picture 2" descr="Image result for Add photo">
            <a:extLst>
              <a:ext uri="{FF2B5EF4-FFF2-40B4-BE49-F238E27FC236}">
                <a16:creationId xmlns:a16="http://schemas.microsoft.com/office/drawing/2014/main" id="{F855C19D-55DD-457D-B6D2-A09E15730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2FCF24-2302-F0B6-F669-CC1FF2385C72}"/>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3034896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GB" sz="4000" b="1" dirty="0">
                <a:solidFill>
                  <a:schemeClr val="accent5">
                    <a:lumMod val="75000"/>
                  </a:schemeClr>
                </a:solidFill>
                <a:latin typeface="Arial" panose="020B0604020202020204" pitchFamily="34" charset="0"/>
                <a:cs typeface="Arial" panose="020B0604020202020204" pitchFamily="34" charset="0"/>
              </a:rPr>
              <a:t>My advice to others </a:t>
            </a: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5157787" cy="4498975"/>
          </a:xfrm>
        </p:spPr>
        <p:txBody>
          <a:bodyPr>
            <a:normAutofit/>
          </a:bodyPr>
          <a:lstStyle/>
          <a:p>
            <a:pPr marL="4763" indent="0">
              <a:buNone/>
            </a:pPr>
            <a:r>
              <a:rPr lang="en-GB" sz="2400" b="1" dirty="0">
                <a:latin typeface="Arial" panose="020B0604020202020204" pitchFamily="34" charset="0"/>
                <a:cs typeface="Arial" panose="020B0604020202020204" pitchFamily="34" charset="0"/>
              </a:rPr>
              <a:t>Replace this text with a few points </a:t>
            </a:r>
          </a:p>
          <a:p>
            <a:endParaRPr lang="en-GB" sz="2400" b="0" dirty="0">
              <a:latin typeface="Arial" panose="020B0604020202020204" pitchFamily="34" charset="0"/>
              <a:cs typeface="Arial" panose="020B0604020202020204" pitchFamily="34" charset="0"/>
            </a:endParaRPr>
          </a:p>
          <a:p>
            <a:pPr marL="0" indent="0">
              <a:buNone/>
            </a:pPr>
            <a:r>
              <a:rPr lang="en-GB" sz="2400" b="0" dirty="0">
                <a:latin typeface="Arial" panose="020B0604020202020204" pitchFamily="34" charset="0"/>
                <a:cs typeface="Arial" panose="020B0604020202020204" pitchFamily="34" charset="0"/>
              </a:rPr>
              <a:t>Use this slide to give your advice to those in the audience that might be considering an apprenticeship.</a:t>
            </a:r>
          </a:p>
          <a:p>
            <a:endParaRPr lang="en-GB" sz="2400" b="0" dirty="0">
              <a:latin typeface="Arial" panose="020B0604020202020204" pitchFamily="34" charset="0"/>
              <a:cs typeface="Arial" panose="020B0604020202020204" pitchFamily="34" charset="0"/>
            </a:endParaRPr>
          </a:p>
          <a:p>
            <a:pPr marL="0" indent="0">
              <a:buNone/>
            </a:pPr>
            <a:r>
              <a:rPr lang="en-GB" sz="2400" b="0" dirty="0">
                <a:latin typeface="Arial" panose="020B0604020202020204" pitchFamily="34" charset="0"/>
                <a:cs typeface="Arial" panose="020B0604020202020204" pitchFamily="34" charset="0"/>
              </a:rPr>
              <a:t>Try to be motivational or include something encouraging and enthusiastic.</a:t>
            </a:r>
          </a:p>
          <a:p>
            <a:pPr marL="0" indent="0">
              <a:buNone/>
            </a:pPr>
            <a:endParaRPr lang="en-GB" dirty="0"/>
          </a:p>
        </p:txBody>
      </p:sp>
      <p:pic>
        <p:nvPicPr>
          <p:cNvPr id="8" name="Picture 2" descr="Image result for Add photo">
            <a:extLst>
              <a:ext uri="{FF2B5EF4-FFF2-40B4-BE49-F238E27FC236}">
                <a16:creationId xmlns:a16="http://schemas.microsoft.com/office/drawing/2014/main" id="{F855C19D-55DD-457D-B6D2-A09E15730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10CFC8-3E22-8EB7-76AE-8FA21D7E9603}"/>
              </a:ext>
            </a:extLst>
          </p:cNvPr>
          <p:cNvSpPr txBox="1"/>
          <p:nvPr/>
        </p:nvSpPr>
        <p:spPr>
          <a:xfrm>
            <a:off x="8331200" y="5384800"/>
            <a:ext cx="3098800" cy="923330"/>
          </a:xfrm>
          <a:prstGeom prst="rect">
            <a:avLst/>
          </a:prstGeom>
          <a:noFill/>
        </p:spPr>
        <p:txBody>
          <a:bodyPr wrap="square" rtlCol="0">
            <a:spAutoFit/>
          </a:bodyPr>
          <a:lstStyle/>
          <a:p>
            <a:r>
              <a:rPr lang="en-GB" dirty="0">
                <a:solidFill>
                  <a:srgbClr val="FF0000"/>
                </a:solidFill>
              </a:rPr>
              <a:t>Insert any approved images to explain your role – then remove this text box </a:t>
            </a:r>
          </a:p>
        </p:txBody>
      </p:sp>
    </p:spTree>
    <p:extLst>
      <p:ext uri="{BB962C8B-B14F-4D97-AF65-F5344CB8AC3E}">
        <p14:creationId xmlns:p14="http://schemas.microsoft.com/office/powerpoint/2010/main" val="95746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814F0F55-C201-4FFF-9603-8980A992DAC4}"/>
              </a:ext>
            </a:extLst>
          </p:cNvPr>
          <p:cNvPicPr>
            <a:picLocks noChangeAspect="1"/>
          </p:cNvPicPr>
          <p:nvPr/>
        </p:nvPicPr>
        <p:blipFill rotWithShape="1">
          <a:blip r:embed="rId2"/>
          <a:srcRect b="13516"/>
          <a:stretch/>
        </p:blipFill>
        <p:spPr>
          <a:xfrm>
            <a:off x="2762250" y="545856"/>
            <a:ext cx="6667500" cy="5766288"/>
          </a:xfrm>
          <a:prstGeom prst="rect">
            <a:avLst/>
          </a:prstGeom>
        </p:spPr>
      </p:pic>
    </p:spTree>
    <p:extLst>
      <p:ext uri="{BB962C8B-B14F-4D97-AF65-F5344CB8AC3E}">
        <p14:creationId xmlns:p14="http://schemas.microsoft.com/office/powerpoint/2010/main" val="113428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normAutofit/>
          </a:bodyPr>
          <a:lstStyle/>
          <a:p>
            <a:r>
              <a:rPr lang="en-GB" sz="4000" b="1" dirty="0">
                <a:solidFill>
                  <a:schemeClr val="accent5">
                    <a:lumMod val="75000"/>
                  </a:schemeClr>
                </a:solidFill>
                <a:latin typeface="Arial" panose="020B0604020202020204" pitchFamily="34" charset="0"/>
                <a:cs typeface="Arial" panose="020B0604020202020204" pitchFamily="34" charset="0"/>
              </a:rPr>
              <a:t>For further information </a:t>
            </a:r>
          </a:p>
        </p:txBody>
      </p:sp>
      <p:sp>
        <p:nvSpPr>
          <p:cNvPr id="4" name="Content Placeholder 3">
            <a:extLst>
              <a:ext uri="{FF2B5EF4-FFF2-40B4-BE49-F238E27FC236}">
                <a16:creationId xmlns:a16="http://schemas.microsoft.com/office/drawing/2014/main" id="{617DF525-0934-4753-8A54-3C41603CFFDF}"/>
              </a:ext>
            </a:extLst>
          </p:cNvPr>
          <p:cNvSpPr>
            <a:spLocks noGrp="1"/>
          </p:cNvSpPr>
          <p:nvPr>
            <p:ph sz="half" idx="2"/>
          </p:nvPr>
        </p:nvSpPr>
        <p:spPr>
          <a:xfrm>
            <a:off x="839788" y="1690688"/>
            <a:ext cx="6099492" cy="4498975"/>
          </a:xfrm>
        </p:spPr>
        <p:txBody>
          <a:bodyPr>
            <a:normAutofit lnSpcReduction="10000"/>
          </a:bodyPr>
          <a:lstStyle/>
          <a:p>
            <a:pPr marL="0" indent="0">
              <a:buNone/>
            </a:pPr>
            <a:r>
              <a:rPr lang="en-GB" sz="2200" b="0" dirty="0">
                <a:latin typeface="Arial" panose="020B0604020202020204" pitchFamily="34" charset="0"/>
                <a:cs typeface="Arial" panose="020B0604020202020204" pitchFamily="34" charset="0"/>
              </a:rPr>
              <a:t>There is </a:t>
            </a:r>
            <a:r>
              <a:rPr lang="en-GB" sz="2200" dirty="0">
                <a:latin typeface="Arial" panose="020B0604020202020204" pitchFamily="34" charset="0"/>
                <a:cs typeface="Arial" panose="020B0604020202020204" pitchFamily="34" charset="0"/>
              </a:rPr>
              <a:t>lots more </a:t>
            </a:r>
            <a:r>
              <a:rPr lang="en-GB" sz="2200" b="0" dirty="0">
                <a:latin typeface="Arial" panose="020B0604020202020204" pitchFamily="34" charset="0"/>
                <a:cs typeface="Arial" panose="020B0604020202020204" pitchFamily="34" charset="0"/>
              </a:rPr>
              <a:t>information for students, parents and teachers on apprenticeships online at: </a:t>
            </a:r>
          </a:p>
          <a:p>
            <a:pPr marL="0" indent="0">
              <a:buNone/>
            </a:pPr>
            <a:r>
              <a:rPr lang="en-GB" sz="2200" dirty="0">
                <a:latin typeface="Arial" panose="020B0604020202020204" pitchFamily="34" charset="0"/>
                <a:cs typeface="Arial" panose="020B0604020202020204" pitchFamily="34" charset="0"/>
                <a:hlinkClick r:id="rId3"/>
              </a:rPr>
              <a:t>www.apprenticeships.gov.uk</a:t>
            </a:r>
            <a:r>
              <a:rPr lang="en-GB" sz="2200" dirty="0">
                <a:latin typeface="Arial" panose="020B0604020202020204" pitchFamily="34" charset="0"/>
                <a:cs typeface="Arial" panose="020B0604020202020204" pitchFamily="34" charset="0"/>
              </a:rPr>
              <a:t> </a:t>
            </a:r>
            <a:endParaRPr lang="en-GB" sz="2200" b="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Find </a:t>
            </a:r>
            <a:r>
              <a:rPr lang="en-GB" sz="2200" b="0">
                <a:latin typeface="Arial" panose="020B0604020202020204" pitchFamily="34" charset="0"/>
                <a:cs typeface="Arial" panose="020B0604020202020204" pitchFamily="34" charset="0"/>
              </a:rPr>
              <a:t>an apprenticeship: </a:t>
            </a:r>
            <a:endParaRPr lang="en-GB" sz="2200" b="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hlinkClick r:id="rId4"/>
              </a:rPr>
              <a:t>www.gov.uk/apply-apprenticeship</a:t>
            </a: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There is more information for employers on recruiting an apprentice at:</a:t>
            </a:r>
          </a:p>
          <a:p>
            <a:pPr marL="0" indent="0">
              <a:buNone/>
            </a:pPr>
            <a:r>
              <a:rPr lang="en-GB" sz="2200" dirty="0">
                <a:latin typeface="Arial" panose="020B0604020202020204" pitchFamily="34" charset="0"/>
                <a:cs typeface="Arial" panose="020B0604020202020204" pitchFamily="34" charset="0"/>
                <a:hlinkClick r:id="rId5"/>
              </a:rPr>
              <a:t>www.apprenticeships.gov.uk/employers</a:t>
            </a: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Skills for Life:  </a:t>
            </a:r>
          </a:p>
          <a:p>
            <a:pPr marL="0" indent="0">
              <a:buNone/>
            </a:pPr>
            <a:r>
              <a:rPr lang="en-GB" sz="2200" dirty="0">
                <a:latin typeface="Arial" panose="020B0604020202020204" pitchFamily="34" charset="0"/>
                <a:cs typeface="Arial" panose="020B0604020202020204" pitchFamily="34" charset="0"/>
                <a:hlinkClick r:id="rId6"/>
              </a:rPr>
              <a:t>Skills for Life: it all starts with skills | Skills for Careers</a:t>
            </a:r>
            <a:endParaRPr lang="en-GB" sz="2200" dirty="0">
              <a:latin typeface="Arial" panose="020B0604020202020204" pitchFamily="34" charset="0"/>
              <a:cs typeface="Arial" panose="020B0604020202020204" pitchFamily="34" charset="0"/>
            </a:endParaRPr>
          </a:p>
        </p:txBody>
      </p:sp>
      <p:pic>
        <p:nvPicPr>
          <p:cNvPr id="8" name="Picture 2" descr="Image result for Add photo">
            <a:extLst>
              <a:ext uri="{FF2B5EF4-FFF2-40B4-BE49-F238E27FC236}">
                <a16:creationId xmlns:a16="http://schemas.microsoft.com/office/drawing/2014/main" id="{F855C19D-55DD-457D-B6D2-A09E15730F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5750" y="2124075"/>
            <a:ext cx="2828925" cy="2828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10CFC8-3E22-8EB7-76AE-8FA21D7E9603}"/>
              </a:ext>
            </a:extLst>
          </p:cNvPr>
          <p:cNvSpPr txBox="1"/>
          <p:nvPr/>
        </p:nvSpPr>
        <p:spPr>
          <a:xfrm>
            <a:off x="8331200" y="5384800"/>
            <a:ext cx="30988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Insert any approved images to explain your role – then remove this text box </a:t>
            </a:r>
          </a:p>
        </p:txBody>
      </p:sp>
    </p:spTree>
    <p:extLst>
      <p:ext uri="{BB962C8B-B14F-4D97-AF65-F5344CB8AC3E}">
        <p14:creationId xmlns:p14="http://schemas.microsoft.com/office/powerpoint/2010/main" val="169695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6597-4428-45EA-8AB3-4E47985141C3}"/>
              </a:ext>
            </a:extLst>
          </p:cNvPr>
          <p:cNvSpPr>
            <a:spLocks noGrp="1"/>
          </p:cNvSpPr>
          <p:nvPr>
            <p:ph type="title"/>
          </p:nvPr>
        </p:nvSpPr>
        <p:spPr/>
        <p:txBody>
          <a:bodyPr/>
          <a:lstStyle/>
          <a:p>
            <a:r>
              <a:rPr kumimoji="0" lang="en-GB" sz="4000" b="1" i="0" u="none" strike="noStrike" kern="1200" cap="none" spc="0" normalizeH="0" baseline="0" noProof="0" dirty="0">
                <a:ln>
                  <a:noFill/>
                </a:ln>
                <a:solidFill>
                  <a:srgbClr val="2F8FD1"/>
                </a:solidFill>
                <a:effectLst/>
                <a:uLnTx/>
                <a:uFillTx/>
                <a:latin typeface="Arial" pitchFamily="34" charset="0"/>
                <a:ea typeface="+mj-ea"/>
                <a:cs typeface="Arial" pitchFamily="34" charset="0"/>
              </a:rPr>
              <a:t>Presentation checklist</a:t>
            </a:r>
            <a:br>
              <a:rPr kumimoji="0" lang="en-GB" sz="2600" b="1" i="0" u="none" strike="noStrike" kern="1200" cap="none" spc="0" normalizeH="0" baseline="0" noProof="0" dirty="0">
                <a:ln>
                  <a:noFill/>
                </a:ln>
                <a:solidFill>
                  <a:srgbClr val="2F8FD1"/>
                </a:solidFill>
                <a:effectLst/>
                <a:uLnTx/>
                <a:uFillTx/>
                <a:latin typeface="Arial" pitchFamily="34" charset="0"/>
                <a:ea typeface="+mj-ea"/>
                <a:cs typeface="Arial" pitchFamily="34" charset="0"/>
              </a:rPr>
            </a:br>
            <a:r>
              <a:rPr kumimoji="0" lang="en-GB" sz="1800" b="1" i="0" u="none" strike="noStrike" kern="1200" cap="none" spc="0" normalizeH="0" baseline="0" noProof="0" dirty="0">
                <a:ln>
                  <a:noFill/>
                </a:ln>
                <a:solidFill>
                  <a:srgbClr val="FF0000"/>
                </a:solidFill>
                <a:effectLst/>
                <a:uLnTx/>
                <a:uFillTx/>
                <a:latin typeface="Arial" pitchFamily="34" charset="0"/>
                <a:ea typeface="+mj-ea"/>
                <a:cs typeface="Arial" pitchFamily="34" charset="0"/>
              </a:rPr>
              <a:t>Please check your presentation then delete this slide</a:t>
            </a:r>
            <a:endParaRPr lang="en-GB" dirty="0"/>
          </a:p>
        </p:txBody>
      </p:sp>
      <p:sp>
        <p:nvSpPr>
          <p:cNvPr id="7" name="Content Placeholder 2">
            <a:extLst>
              <a:ext uri="{FF2B5EF4-FFF2-40B4-BE49-F238E27FC236}">
                <a16:creationId xmlns:a16="http://schemas.microsoft.com/office/drawing/2014/main" id="{CEC706A8-C794-4859-A42D-E6507644053A}"/>
              </a:ext>
            </a:extLst>
          </p:cNvPr>
          <p:cNvSpPr txBox="1">
            <a:spLocks/>
          </p:cNvSpPr>
          <p:nvPr/>
        </p:nvSpPr>
        <p:spPr>
          <a:xfrm>
            <a:off x="836612" y="1624013"/>
            <a:ext cx="8040885" cy="4716462"/>
          </a:xfrm>
          <a:prstGeom prst="rect">
            <a:avLst/>
          </a:prstGeom>
        </p:spPr>
        <p:txBody>
          <a:bodyPr vert="horz" lIns="0" tIns="0" rIns="91440" bIns="45720" rtlCol="0">
            <a:normAutofit fontScale="92500" lnSpcReduction="20000"/>
          </a:bodyPr>
          <a:lstStyle>
            <a:lvl1pPr marL="4763" indent="0" algn="l" defTabSz="914400" rtl="0" eaLnBrk="1" latinLnBrk="0" hangingPunct="1">
              <a:spcBef>
                <a:spcPts val="0"/>
              </a:spcBef>
              <a:buFont typeface="Arial" pitchFamily="34" charset="0"/>
              <a:buNone/>
              <a:defRPr sz="1800" b="1" kern="1200">
                <a:solidFill>
                  <a:schemeClr val="tx2"/>
                </a:solidFill>
                <a:latin typeface="Arial" pitchFamily="34" charset="0"/>
                <a:ea typeface="+mn-ea"/>
                <a:cs typeface="Arial" pitchFamily="34" charset="0"/>
              </a:defRPr>
            </a:lvl1pPr>
            <a:lvl2pPr marL="3175" indent="0" algn="l" defTabSz="914400" rtl="0" eaLnBrk="1" latinLnBrk="0" hangingPunct="1">
              <a:spcBef>
                <a:spcPts val="0"/>
              </a:spcBef>
              <a:buFont typeface="Lucida Grande"/>
              <a:buNone/>
              <a:defRPr sz="1800" b="0" kern="1200">
                <a:solidFill>
                  <a:schemeClr val="tx2"/>
                </a:solidFill>
                <a:latin typeface="Arial" pitchFamily="34" charset="0"/>
                <a:ea typeface="+mn-ea"/>
                <a:cs typeface="Arial" pitchFamily="34" charset="0"/>
              </a:defRPr>
            </a:lvl2pPr>
            <a:lvl3pPr marL="360000" marR="0" indent="-360000" algn="l" defTabSz="914400" rtl="0" eaLnBrk="1" fontAlgn="auto" latinLnBrk="0" hangingPunct="1">
              <a:lnSpc>
                <a:spcPct val="100000"/>
              </a:lnSpc>
              <a:spcBef>
                <a:spcPts val="0"/>
              </a:spcBef>
              <a:spcAft>
                <a:spcPts val="0"/>
              </a:spcAft>
              <a:buClrTx/>
              <a:buSzPct val="100000"/>
              <a:buFont typeface="Calibri" panose="020F0502020204030204" pitchFamily="34" charset="0"/>
              <a:buChar char="–"/>
              <a:tabLst/>
              <a:defRPr sz="1800" b="0" kern="1200">
                <a:solidFill>
                  <a:schemeClr val="tx2"/>
                </a:solidFill>
                <a:latin typeface="Arial" pitchFamily="34" charset="0"/>
                <a:ea typeface="+mn-ea"/>
                <a:cs typeface="Arial" pitchFamily="34" charset="0"/>
              </a:defRPr>
            </a:lvl3pPr>
            <a:lvl4pPr marL="72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4pPr>
            <a:lvl5pPr marL="1080000" indent="-360000" algn="l" defTabSz="914400" rtl="0" eaLnBrk="1" latinLnBrk="0" hangingPunct="1">
              <a:spcBef>
                <a:spcPts val="0"/>
              </a:spcBef>
              <a:buFont typeface="Calibri" panose="020F0502020204030204" pitchFamily="34" charset="0"/>
              <a:buChar char="–"/>
              <a:defRPr sz="1800" b="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had a quick run-through? </a:t>
            </a:r>
            <a:b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Is it approximately 5 – 10 minutes long?</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Are your slides clear with a maximum of 5 bullet </a:t>
            </a:r>
            <a:b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points with relevant photos?</a:t>
            </a:r>
          </a:p>
          <a:p>
            <a:pPr marL="4763"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checked your presentation for accuracy 	(spelling and grammar)?</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shown your line manager your presentation 	and asked them for their feedback?</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removed all of the pre-written notes and 	replaced them with your own text?</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Have you saved a copy and printed one off too?</a:t>
            </a: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905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5411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50821" id="{EBCE3FE0-700E-4750-875A-FBFBA1BD214B}" vid="{AEF450A0-0182-4B6F-AFF8-526D78772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6d45b4-3787-4daf-b2c1-a9954bf8156c">
      <Terms xmlns="http://schemas.microsoft.com/office/infopath/2007/PartnerControls"/>
    </lcf76f155ced4ddcb4097134ff3c332f>
    <TaxCatchAll xmlns="8c566321-f672-4e06-a901-b5e72b4c43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7CB2CB7C9479418A61F4B41DB5EF65" ma:contentTypeVersion="20" ma:contentTypeDescription="Create a new document." ma:contentTypeScope="" ma:versionID="795bc6772c89ec94925344c870a28da3">
  <xsd:schema xmlns:xsd="http://www.w3.org/2001/XMLSchema" xmlns:xs="http://www.w3.org/2001/XMLSchema" xmlns:p="http://schemas.microsoft.com/office/2006/metadata/properties" xmlns:ns2="446d45b4-3787-4daf-b2c1-a9954bf8156c" xmlns:ns3="e434c9b7-7fef-4d9f-9938-5019942ba4a3" xmlns:ns4="8c566321-f672-4e06-a901-b5e72b4c4357" targetNamespace="http://schemas.microsoft.com/office/2006/metadata/properties" ma:root="true" ma:fieldsID="fbe505c54700c59446ef223c5222a9d2" ns2:_="" ns3:_="" ns4:_="">
    <xsd:import namespace="446d45b4-3787-4daf-b2c1-a9954bf8156c"/>
    <xsd:import namespace="e434c9b7-7fef-4d9f-9938-5019942ba4a3"/>
    <xsd:import namespace="8c566321-f672-4e06-a901-b5e72b4c43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d45b4-3787-4daf-b2c1-a9954bf815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07c698-60f5-424f-b9af-f4c59398b5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34c9b7-7fef-4d9f-9938-5019942ba4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cf6f7fc-ec43-4e4e-8fa6-bf03cc3d1ec4}" ma:internalName="TaxCatchAll" ma:showField="CatchAllData" ma:web="e434c9b7-7fef-4d9f-9938-5019942ba4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1CC7D-36AB-4436-8BE4-2E583D1C6D7A}">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customXml/itemProps2.xml><?xml version="1.0" encoding="utf-8"?>
<ds:datastoreItem xmlns:ds="http://schemas.openxmlformats.org/officeDocument/2006/customXml" ds:itemID="{384D7C77-91B9-434F-BE5F-0DE1C16CCE82}">
  <ds:schemaRefs>
    <ds:schemaRef ds:uri="http://schemas.microsoft.com/sharepoint/v3/contenttype/forms"/>
  </ds:schemaRefs>
</ds:datastoreItem>
</file>

<file path=customXml/itemProps3.xml><?xml version="1.0" encoding="utf-8"?>
<ds:datastoreItem xmlns:ds="http://schemas.openxmlformats.org/officeDocument/2006/customXml" ds:itemID="{92AC5092-12BD-49F3-AB63-67A3464EF5B0}"/>
</file>

<file path=docProps/app.xml><?xml version="1.0" encoding="utf-8"?>
<Properties xmlns="http://schemas.openxmlformats.org/officeDocument/2006/extended-properties" xmlns:vt="http://schemas.openxmlformats.org/officeDocument/2006/docPropsVTypes">
  <TotalTime>436</TotalTime>
  <Words>1855</Words>
  <Application>Microsoft Office PowerPoint</Application>
  <PresentationFormat>Widescreen</PresentationFormat>
  <Paragraphs>170</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Ariel</vt:lpstr>
      <vt:lpstr>Calibri</vt:lpstr>
      <vt:lpstr>Calibri Light</vt:lpstr>
      <vt:lpstr>Corbel</vt:lpstr>
      <vt:lpstr>Wingdings</vt:lpstr>
      <vt:lpstr>Office Theme</vt:lpstr>
      <vt:lpstr>Basis</vt:lpstr>
      <vt:lpstr>PowerPoint Presentation</vt:lpstr>
      <vt:lpstr>PowerPoint Presentation</vt:lpstr>
      <vt:lpstr>Current role and responsibilities</vt:lpstr>
      <vt:lpstr>The recruitment process </vt:lpstr>
      <vt:lpstr>The benefits of my apprenticeship</vt:lpstr>
      <vt:lpstr>My advice to others </vt:lpstr>
      <vt:lpstr>PowerPoint Presentation</vt:lpstr>
      <vt:lpstr>For further information </vt:lpstr>
      <vt:lpstr>Presentation checklist Please check your presentation then delete this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Smith</dc:creator>
  <cp:lastModifiedBy>Charlotte Smith</cp:lastModifiedBy>
  <cp:revision>5</cp:revision>
  <dcterms:created xsi:type="dcterms:W3CDTF">2021-11-15T16:14:39Z</dcterms:created>
  <dcterms:modified xsi:type="dcterms:W3CDTF">2024-11-22T14:21:13Z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0x010100E17CB2CB7C9479418A61F4B41DB5EF65</vt:lpwstr>
  </property>
  <property fmtid="{D5CDD505-2E9C-101B-9397-08002B2CF9AE}" pid="3" name="MediaServiceImageTags">
    <vt:lpwstr/>
  </property>
</Properties>
</file>