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0"/>
  </p:notesMasterIdLst>
  <p:sldIdLst>
    <p:sldId id="336" r:id="rId6"/>
    <p:sldId id="321" r:id="rId7"/>
    <p:sldId id="318" r:id="rId8"/>
    <p:sldId id="333" r:id="rId9"/>
    <p:sldId id="284" r:id="rId10"/>
    <p:sldId id="334" r:id="rId11"/>
    <p:sldId id="319" r:id="rId12"/>
    <p:sldId id="326" r:id="rId13"/>
    <p:sldId id="327" r:id="rId14"/>
    <p:sldId id="323" r:id="rId15"/>
    <p:sldId id="324" r:id="rId16"/>
    <p:sldId id="328" r:id="rId17"/>
    <p:sldId id="329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E81C1-6E8F-4769-8EB1-801296E4EA1D}" v="2" dt="2026-02-11T23:31:17.340"/>
    <p1510:client id="{84A4D8D6-920B-9233-FF3D-D79094ABFA85}" v="420" dt="2026-02-11T23:24:4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72C8-7173-4DA7-BA37-8A06CA5C0C16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B27B-BB77-46CF-84FC-4A1A8BE27F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79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igration.gov.fj/student-permit-application/" TargetMode="External"/><Relationship Id="rId7" Type="http://schemas.openxmlformats.org/officeDocument/2006/relationships/hyperlink" Target="http://o-wln-gdm.orange.mfat.net.nz/Functions/InternationalDevelopment/Programmes-Others/Scholarships/_layouts/15/DocIdRedir.aspx?ID=INTD-717248795-10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orm.jotform.com/211497415736057" TargetMode="External"/><Relationship Id="rId5" Type="http://schemas.openxmlformats.org/officeDocument/2006/relationships/hyperlink" Target="https://www.immigration.gov.fj/student-permit" TargetMode="External"/><Relationship Id="rId4" Type="http://schemas.openxmlformats.org/officeDocument/2006/relationships/hyperlink" Target="http://o-wln-gdm/Functions/InternationalDevelopment/Programmes-Others/Scholarships/_layouts/15/DocIdRedir.aspx?ID=INTD-717248795-96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-wln-gdm/Functions/InternationalDevelopment/Programmes-Others/Scholarships/SITP/Template%20for%20Bank%20Support%20Letter.docx?web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ure.bsplife.com.fj/Account/Logon?ReturnUrl=%2FSelfService%2FView%2FHomePag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splife.com.fj/make-a-clai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 err="1"/>
              <a:t>Signal</a:t>
            </a:r>
            <a:r>
              <a:rPr lang="mi-NZ" dirty="0"/>
              <a:t> </a:t>
            </a:r>
            <a:r>
              <a:rPr lang="mi-NZ" dirty="0" err="1"/>
              <a:t>that</a:t>
            </a:r>
            <a:r>
              <a:rPr lang="mi-NZ" dirty="0"/>
              <a:t> </a:t>
            </a:r>
            <a:r>
              <a:rPr lang="mi-NZ" dirty="0" err="1"/>
              <a:t>this</a:t>
            </a:r>
            <a:r>
              <a:rPr lang="mi-NZ" dirty="0"/>
              <a:t> </a:t>
            </a:r>
            <a:r>
              <a:rPr lang="mi-NZ" dirty="0" err="1"/>
              <a:t>will</a:t>
            </a:r>
            <a:r>
              <a:rPr lang="mi-NZ" dirty="0"/>
              <a:t> Change </a:t>
            </a:r>
            <a:r>
              <a:rPr lang="mi-NZ" dirty="0" err="1"/>
              <a:t>after</a:t>
            </a:r>
            <a:r>
              <a:rPr lang="mi-NZ" dirty="0"/>
              <a:t> </a:t>
            </a:r>
            <a:r>
              <a:rPr lang="mi-NZ" dirty="0" err="1"/>
              <a:t>tri</a:t>
            </a:r>
            <a:r>
              <a:rPr lang="mi-NZ" dirty="0"/>
              <a:t> 1 – </a:t>
            </a:r>
            <a:r>
              <a:rPr lang="mi-NZ" dirty="0" err="1"/>
              <a:t>will</a:t>
            </a:r>
            <a:r>
              <a:rPr lang="mi-NZ" dirty="0"/>
              <a:t> </a:t>
            </a:r>
            <a:r>
              <a:rPr lang="mi-NZ" dirty="0" err="1"/>
              <a:t>be</a:t>
            </a:r>
            <a:r>
              <a:rPr lang="mi-NZ" dirty="0"/>
              <a:t> more </a:t>
            </a:r>
            <a:r>
              <a:rPr lang="mi-NZ" dirty="0" err="1"/>
              <a:t>like</a:t>
            </a:r>
            <a:r>
              <a:rPr lang="mi-NZ" dirty="0"/>
              <a:t> for </a:t>
            </a:r>
            <a:r>
              <a:rPr lang="mi-NZ" dirty="0" err="1"/>
              <a:t>in</a:t>
            </a:r>
            <a:r>
              <a:rPr lang="mi-NZ" dirty="0"/>
              <a:t>-NZ. </a:t>
            </a:r>
            <a:r>
              <a:rPr lang="mi-NZ" dirty="0" err="1"/>
              <a:t>There’ll</a:t>
            </a:r>
            <a:r>
              <a:rPr lang="mi-NZ" dirty="0"/>
              <a:t> </a:t>
            </a:r>
            <a:r>
              <a:rPr lang="mi-NZ" dirty="0" err="1"/>
              <a:t>be</a:t>
            </a:r>
            <a:r>
              <a:rPr lang="mi-NZ" dirty="0"/>
              <a:t> </a:t>
            </a:r>
            <a:r>
              <a:rPr lang="mi-NZ" dirty="0" err="1"/>
              <a:t>further</a:t>
            </a:r>
            <a:r>
              <a:rPr lang="mi-NZ" dirty="0"/>
              <a:t> </a:t>
            </a:r>
            <a:r>
              <a:rPr lang="mi-NZ" dirty="0" err="1"/>
              <a:t>briefing</a:t>
            </a:r>
            <a:r>
              <a:rPr lang="mi-NZ" dirty="0"/>
              <a:t> </a:t>
            </a:r>
            <a:r>
              <a:rPr lang="mi-NZ" dirty="0" err="1"/>
              <a:t>later</a:t>
            </a:r>
            <a:r>
              <a:rPr lang="mi-NZ" dirty="0"/>
              <a:t> </a:t>
            </a:r>
            <a:r>
              <a:rPr lang="mi-NZ" dirty="0" err="1"/>
              <a:t>on</a:t>
            </a:r>
            <a:r>
              <a:rPr lang="mi-NZ" dirty="0"/>
              <a:t>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6B525-31E4-470D-B9D1-AB3A479B8FA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1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hlinkClick r:id="rId3"/>
              </a:rPr>
              <a:t>STUDENT PERMIT – Fiji Immigration Department</a:t>
            </a:r>
            <a:endParaRPr lang="en-NZ" dirty="0"/>
          </a:p>
          <a:p>
            <a:endParaRPr lang="en-NZ" dirty="0"/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sng" strike="noStrike" dirty="0">
                <a:solidFill>
                  <a:srgbClr val="6B9F25"/>
                </a:solidFill>
                <a:effectLst/>
                <a:latin typeface="Arial "/>
                <a:hlinkClick r:id="rId4"/>
              </a:rPr>
              <a:t>Immigration Letter.docx</a:t>
            </a:r>
            <a:r>
              <a:rPr lang="en-US" sz="1800" b="0" i="0" u="sng" dirty="0">
                <a:solidFill>
                  <a:srgbClr val="6B9F25"/>
                </a:solidFill>
                <a:effectLst/>
                <a:latin typeface="Arial "/>
              </a:rPr>
              <a:t> – GDM DOC</a:t>
            </a:r>
            <a:r>
              <a:rPr lang="en-US" sz="1800" b="0" i="0" dirty="0">
                <a:solidFill>
                  <a:srgbClr val="6B9F25"/>
                </a:solidFill>
                <a:effectLst/>
                <a:latin typeface="Arial "/>
              </a:rPr>
              <a:t> - </a:t>
            </a:r>
            <a:r>
              <a:rPr lang="en-US" b="0" i="0" dirty="0">
                <a:solidFill>
                  <a:srgbClr val="595959"/>
                </a:solidFill>
                <a:effectLst/>
                <a:latin typeface="WordVisi_MSFontService"/>
              </a:rPr>
              <a:t>Where required, Post will provide scholars with a support letter for them to include in their application along with their Scholarship Letter of Offer.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 "/>
              </a:rPr>
              <a:t>General Information - </a:t>
            </a:r>
            <a:r>
              <a:rPr lang="en-US" sz="1800" b="0" i="0" u="sng" strike="noStrike" dirty="0">
                <a:solidFill>
                  <a:srgbClr val="6B9F25"/>
                </a:solidFill>
                <a:effectLst/>
                <a:latin typeface="Arial "/>
                <a:hlinkClick r:id="rId5"/>
              </a:rPr>
              <a:t>Student Permit (immigration.gov.fj)</a:t>
            </a:r>
            <a:r>
              <a:rPr lang="en-US" sz="1800" b="0" i="0" dirty="0">
                <a:solidFill>
                  <a:srgbClr val="595959"/>
                </a:solidFill>
                <a:effectLst/>
                <a:latin typeface="Arial "/>
              </a:rPr>
              <a:t> 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sng" strike="noStrike" dirty="0">
                <a:solidFill>
                  <a:srgbClr val="6B9F25"/>
                </a:solidFill>
                <a:effectLst/>
                <a:latin typeface="Arial "/>
                <a:hlinkClick r:id="rId6"/>
              </a:rPr>
              <a:t>Online Application </a:t>
            </a:r>
            <a:r>
              <a:rPr lang="en-US" sz="1800" b="0" i="0" dirty="0">
                <a:solidFill>
                  <a:srgbClr val="595959"/>
                </a:solidFill>
                <a:effectLst/>
                <a:latin typeface="Arial "/>
              </a:rPr>
              <a:t>  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sng" strike="noStrike" dirty="0">
                <a:solidFill>
                  <a:srgbClr val="6B9F25"/>
                </a:solidFill>
                <a:effectLst/>
                <a:latin typeface="Arial "/>
                <a:hlinkClick r:id="rId7"/>
              </a:rPr>
              <a:t>Fiji Visa Study Permit Application - Paper</a:t>
            </a:r>
            <a:r>
              <a:rPr lang="en-US" sz="1800" b="0" i="0" u="sng" dirty="0">
                <a:solidFill>
                  <a:srgbClr val="6B9F25"/>
                </a:solidFill>
                <a:effectLst/>
                <a:latin typeface="Arial "/>
              </a:rPr>
              <a:t> – GDM DOC</a:t>
            </a:r>
            <a:r>
              <a:rPr lang="en-US" sz="1800" b="0" i="0" dirty="0">
                <a:solidFill>
                  <a:srgbClr val="6B9F25"/>
                </a:solidFill>
                <a:effectLst/>
                <a:latin typeface="Arial "/>
              </a:rPr>
              <a:t> 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6B525-31E4-470D-B9D1-AB3A479B8FA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662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DCAA-0244-47C4-D7B1-0CC9591E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BBB9A-0FAD-C140-F5C8-68BAC9F67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6957A-83EC-F3C3-ABF4-53955E01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6B9F25"/>
                </a:solidFill>
                <a:effectLst/>
                <a:latin typeface="Arial "/>
                <a:hlinkClick r:id="rId3"/>
              </a:rPr>
              <a:t>Bank Support Letter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74A2-03E4-9960-DE85-8ECB6F329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6B525-31E4-470D-B9D1-AB3A479B8FA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58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C019-B160-974D-38FE-4E0E59B8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25893-BEC2-325F-C3EF-14A74B085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58A39-8721-46FD-B72A-A44837BB1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CDE4-A09A-788E-E67B-9060EEEB0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B5A4-9FF3-4BA5-8952-E9FF3B0FC04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032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1" u="sng" strike="noStrike" dirty="0" err="1">
                <a:solidFill>
                  <a:srgbClr val="6B9F25"/>
                </a:solidFill>
                <a:effectLst/>
                <a:latin typeface="Arial "/>
                <a:hlinkClick r:id="rId3"/>
              </a:rPr>
              <a:t>myBSP</a:t>
            </a:r>
            <a:r>
              <a:rPr lang="en-GB" sz="1800" b="0" i="1" u="sng" strike="noStrike" dirty="0">
                <a:solidFill>
                  <a:srgbClr val="6B9F25"/>
                </a:solidFill>
                <a:effectLst/>
                <a:latin typeface="Arial "/>
                <a:hlinkClick r:id="rId3"/>
              </a:rPr>
              <a:t> Life Portal</a:t>
            </a:r>
            <a:r>
              <a:rPr lang="en-GB" sz="1800" b="0" i="0" dirty="0">
                <a:solidFill>
                  <a:srgbClr val="595959"/>
                </a:solidFill>
                <a:effectLst/>
                <a:latin typeface="Arial 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1" u="sng" strike="noStrike" dirty="0">
                <a:solidFill>
                  <a:srgbClr val="6B9F25"/>
                </a:solidFill>
                <a:effectLst/>
                <a:latin typeface="Arial "/>
                <a:hlinkClick r:id="rId4"/>
              </a:rPr>
              <a:t>Make A Claim | BSP Life</a:t>
            </a:r>
            <a:r>
              <a:rPr lang="en-GB" sz="1800" b="0" i="0" dirty="0">
                <a:solidFill>
                  <a:srgbClr val="6B9F25"/>
                </a:solidFill>
                <a:effectLst/>
                <a:latin typeface="Arial 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DB561-978C-084F-B2CB-5309380FF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of items considered a potential risk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 food – cooked, uncooked, fresh, preserved, packaged or dried.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Animals or animal products – including meat, dairy products, fish, honey, bee products, eggs, feathers, shells, raw wool, skins, bones or insects.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Plants or plant products – fruit, flowers, seeds, bulbs, wood, bark, leaves, nuts, vegetables, parts of plants, fungi, cane, bamboo or straw, including for religious offerings or medicinal use.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 biosecurity risk items –including animal medicines, herbal medicines, biological cultures, organisms, soil or water.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Equipment used with animals, plants or water – including for gardening, beekeeping, fishing, water sport or diving activities.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Items that have been used for outdoor or farming activities – including any footwear, tents, camping, hunting, hiking, golf or sports equipment. 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DB561-978C-084F-B2CB-5309380FF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More info here: https://www.customs.govt.nz/personal/prohibited-and-restricted-items/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DB561-978C-084F-B2CB-5309380FF2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DB561-978C-084F-B2CB-5309380FF2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DB561-978C-084F-B2CB-5309380FF2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3641-64BB-4401-2456-CDD85C537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FEB62-99EC-470E-3C8E-368AF6576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D89E-4C1A-F0F7-B039-7DF0B870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988F-5D03-DA77-A49E-54B21300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3B10-3AF8-1004-D1A2-D5F4B90B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157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16DB-2905-6750-BFE4-461973D6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6A4AE-E5EE-DE77-BF7E-15CF9C0C0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10A23-C64A-9B1B-4CE7-5F6E87E3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0C63-38C1-E14F-870C-C0538E6C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99B12-5899-9BF3-85C4-C9769388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7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F6DE7-F726-7EE9-9AC8-14587C419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EB3D3-88CB-0A25-B44C-57B114915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00484-9FCF-D48E-5CBE-ED800EE8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76A9-9ADC-14B1-74AD-AE8DAD01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A2E7D-746A-D73D-439C-C1BD1565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012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ll Quot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24647E-B9C8-D479-525D-D6B711E046F5}"/>
              </a:ext>
            </a:extLst>
          </p:cNvPr>
          <p:cNvSpPr/>
          <p:nvPr userDrawn="1"/>
        </p:nvSpPr>
        <p:spPr>
          <a:xfrm>
            <a:off x="6439436" y="0"/>
            <a:ext cx="5752564" cy="6858000"/>
          </a:xfrm>
          <a:prstGeom prst="rect">
            <a:avLst/>
          </a:prstGeom>
          <a:solidFill>
            <a:srgbClr val="00C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46F8E1-F57D-4D49-1906-2FDCA5CF2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969824"/>
            <a:ext cx="5066765" cy="662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F7900F3-F34D-889E-3BD9-A4FE85DA2A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2047105"/>
            <a:ext cx="5066765" cy="516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CC06496-613D-2827-2BD9-EAE5DE35D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2715723"/>
            <a:ext cx="5066765" cy="1766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publishing and graphic design, Lorem ipsum is a placeholder text commonly used to demonstrate the visual form of a document or a typeface without relying on meaningful content. Lorem ipsum may be used as a placeholder before final copy is available.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ADEE37B-5972-557D-3807-2D6833EFA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0538" y="969824"/>
            <a:ext cx="4870362" cy="2723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Pull Quote, in publishing and graphic design, Lorem ipsum is a placeholder text commonly used.</a:t>
            </a:r>
          </a:p>
          <a:p>
            <a:pPr lvl="0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9D8F612-F5AE-8BFD-239C-754BD607C1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0537" y="4105158"/>
            <a:ext cx="4870362" cy="51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– Quote Author</a:t>
            </a:r>
          </a:p>
        </p:txBody>
      </p:sp>
    </p:spTree>
    <p:extLst>
      <p:ext uri="{BB962C8B-B14F-4D97-AF65-F5344CB8AC3E}">
        <p14:creationId xmlns:p14="http://schemas.microsoft.com/office/powerpoint/2010/main" val="15051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A6359-8F36-E076-F6F0-3DA2CF18D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711" y="6085495"/>
            <a:ext cx="1646488" cy="210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0361D-116F-8AA3-317A-8278DB5C0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711" y="6085495"/>
            <a:ext cx="1646488" cy="210362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21A7456-6628-8102-8640-B2DD55B24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5" y="2021137"/>
            <a:ext cx="6910755" cy="1113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publishing and graphic design, Lorem ipsum is a placeholder text commonly used to demonstrate the visual form of a document or a typeface without relying on meaningful content. Lorem ipsum may be used as a placeholder before final copy is available.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2674F5A-3B34-BF87-046C-7E4EBD4282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969824"/>
            <a:ext cx="5066765" cy="662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C955174B-2C70-543F-32D4-EF4D6F7BE8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7" y="3475007"/>
            <a:ext cx="6910753" cy="16611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8DF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C8DF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0C8DF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C8DF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C8DF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Bullet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C8D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Bullet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C8D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Bullet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C8D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Bullet points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3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ll Quote - Text (Pukeko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79505E-3DB3-530C-1C0C-87FD3A11EBD9}"/>
              </a:ext>
            </a:extLst>
          </p:cNvPr>
          <p:cNvSpPr/>
          <p:nvPr userDrawn="1"/>
        </p:nvSpPr>
        <p:spPr>
          <a:xfrm>
            <a:off x="6439437" y="0"/>
            <a:ext cx="5752564" cy="6858000"/>
          </a:xfrm>
          <a:prstGeom prst="rect">
            <a:avLst/>
          </a:prstGeom>
          <a:solidFill>
            <a:srgbClr val="161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89544-C9D2-E114-4F4D-A752FBC239EC}"/>
              </a:ext>
            </a:extLst>
          </p:cNvPr>
          <p:cNvSpPr txBox="1"/>
          <p:nvPr userDrawn="1"/>
        </p:nvSpPr>
        <p:spPr>
          <a:xfrm>
            <a:off x="685800" y="2171249"/>
            <a:ext cx="431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254465-317B-B039-5195-42070F2D7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969824"/>
            <a:ext cx="5066765" cy="662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50F5A18-86D5-1401-1A28-B1800C158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2047105"/>
            <a:ext cx="5066765" cy="516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F9284E7-A350-5961-B5E3-1CB828EC5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2715723"/>
            <a:ext cx="5066765" cy="1766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publishing and graphic design, Lorem ipsum is a placeholder text commonly used to demonstrate the visual form of a document or a typeface without relying on meaningful content. Lorem ipsum may be used as a placeholder before final copy is available.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2ADA75D-4CE1-6D7F-D33F-D700845F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0538" y="969824"/>
            <a:ext cx="4870362" cy="2723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C8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Pull Quote, in publishing and graphic design, Lorem ipsum is a placeholder text commonly used.</a:t>
            </a:r>
          </a:p>
          <a:p>
            <a:pPr lvl="0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0E9D3784-7F68-CFE1-10B9-CC5DA11529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0537" y="4105158"/>
            <a:ext cx="4870362" cy="51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– Quote Author</a:t>
            </a:r>
          </a:p>
        </p:txBody>
      </p:sp>
    </p:spTree>
    <p:extLst>
      <p:ext uri="{BB962C8B-B14F-4D97-AF65-F5344CB8AC3E}">
        <p14:creationId xmlns:p14="http://schemas.microsoft.com/office/powerpoint/2010/main" val="152708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ll Quote - Text (Pukeko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79505E-3DB3-530C-1C0C-87FD3A11EBD9}"/>
              </a:ext>
            </a:extLst>
          </p:cNvPr>
          <p:cNvSpPr/>
          <p:nvPr userDrawn="1"/>
        </p:nvSpPr>
        <p:spPr>
          <a:xfrm>
            <a:off x="7502769" y="0"/>
            <a:ext cx="4689232" cy="6858000"/>
          </a:xfrm>
          <a:prstGeom prst="rect">
            <a:avLst/>
          </a:prstGeom>
          <a:solidFill>
            <a:srgbClr val="161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89544-C9D2-E114-4F4D-A752FBC239EC}"/>
              </a:ext>
            </a:extLst>
          </p:cNvPr>
          <p:cNvSpPr txBox="1"/>
          <p:nvPr userDrawn="1"/>
        </p:nvSpPr>
        <p:spPr>
          <a:xfrm>
            <a:off x="685800" y="2171249"/>
            <a:ext cx="431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254465-317B-B039-5195-42070F2D7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969824"/>
            <a:ext cx="5066765" cy="662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50F5A18-86D5-1401-1A28-B1800C158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2047105"/>
            <a:ext cx="5066765" cy="516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rgbClr val="2146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F9284E7-A350-5961-B5E3-1CB828EC5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2715723"/>
            <a:ext cx="5066765" cy="1766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publishing and graphic design, Lorem ipsum is a placeholder text commonly used to demonstrate the visual form of a document or a typeface without relying on meaningful content. Lorem ipsum may be used as a placeholder before final copy is available.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2ADA75D-4CE1-6D7F-D33F-D700845F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9276" y="969824"/>
            <a:ext cx="3761623" cy="2723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C8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Pull Quote, in publishing and graphic design, Lorem ipsum is a placeholder text commonly used.</a:t>
            </a:r>
          </a:p>
          <a:p>
            <a:pPr lvl="0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0E9D3784-7F68-CFE1-10B9-CC5DA11529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9275" y="4105158"/>
            <a:ext cx="3761623" cy="51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– Quote Author</a:t>
            </a:r>
          </a:p>
        </p:txBody>
      </p:sp>
    </p:spTree>
    <p:extLst>
      <p:ext uri="{BB962C8B-B14F-4D97-AF65-F5344CB8AC3E}">
        <p14:creationId xmlns:p14="http://schemas.microsoft.com/office/powerpoint/2010/main" val="195019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107" y="1260244"/>
            <a:ext cx="5203825" cy="443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atarongo Ata"/>
                <a:cs typeface="Matarongo At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23175" y="1817324"/>
            <a:ext cx="5013325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4689"/>
                </a:solidFill>
                <a:latin typeface="Matarongo Ata"/>
                <a:cs typeface="Matarongo At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70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1187" y="225964"/>
            <a:ext cx="180213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04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107" y="1260244"/>
            <a:ext cx="5203825" cy="443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atarongo Ata"/>
                <a:cs typeface="Matarongo At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23175" y="1817324"/>
            <a:ext cx="5013325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4689"/>
                </a:solidFill>
                <a:latin typeface="Matarongo Ata"/>
                <a:cs typeface="Matarongo At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9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6F1D-8695-115C-79B0-003D6B38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BF57-EB26-D452-2A0D-9B678D22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BAC42-0A60-D079-1AC2-18141848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8EDE-ACD9-C789-92E6-8237D0E9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9896-0011-ACEE-AEBB-11D950F1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548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78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4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6DA4-3F4F-6FA5-D2C9-E88BB790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5E08-CC05-772D-2097-67135E0E8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5492A-D2CB-D493-D9C4-EE184DE9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2E203-2602-918B-21CF-2AD28B0F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549B-A218-53A0-E1B0-35296589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58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FBD4-821F-7427-DEB2-FAD3830F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1928-A206-8453-A032-DE2726E48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9A06E-9282-37E8-7522-5D6E8F10E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9B90C-945C-26C8-394C-0864FAB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E0250-CD34-C98B-F3A1-8D4E7F41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3FDD2-4727-0E71-7B22-1BED6264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65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7819-967F-293F-FCC2-674FA2FA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01EB8-E202-25E2-285D-9661F782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6220-E440-B894-6E78-2F985A15D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3F3A6-6CBC-8EC8-D262-37309CE68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F01EF-6101-DA54-C1C7-002A168C4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F5AE1-6744-FD66-0924-A2E71CD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C71A0-B6DC-75CD-9680-0E566DC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85220-4929-E8CA-FD53-FE669664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62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517E-AD43-1315-381A-3AA44329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0BD7D-B458-C96F-24CB-529977CF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30A90-BB8F-0243-864F-7C4DE9F2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23478-EDD6-295F-CE2A-565F086A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7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80D94-F261-84EE-FEE7-356B6FD2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2775F-E6DC-BE77-B838-37C3F3D2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471C-DC6F-9A95-B87B-BA4A565C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75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7EEC-41D1-6CEE-9BED-92BBBB3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274A-7636-52E8-85F2-D617A986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F02E0-1434-D944-E785-AF619244C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9E58A-61A1-E13E-6140-D64A1B24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729DC-4188-20A7-D53E-03FA0EC6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2A1FF-38BE-F1C1-FA7B-6B240C33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26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2C2F-ACFF-E1EA-A7A8-9E12890D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89C84-A219-309E-D024-0A39B09CF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68542-DC34-EBB1-44ED-6F649DFA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861DF-D014-FE0C-DA50-F6B4DD3A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9E454-02FB-2159-AE95-8BEFBF8B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DEB22-9B3F-461F-ADF6-1C21D5C0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99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0913C-8CF0-9665-B2F0-25545E77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70FC-0965-6304-BD32-9E79773F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BBE46-7ADE-7477-F404-CF8A27548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7F988-FCC0-437A-BFE2-90BE3D3B0794}" type="datetimeFigureOut">
              <a:rPr lang="en-NZ" smtClean="0"/>
              <a:t>12/02/2026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C793-9747-3DC4-8448-6C12DF5B1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CA218-8BC8-F3C1-CCA1-51E566C0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BE3B8-10CC-4C9F-925A-EF73ADEDBC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25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48" y="371394"/>
            <a:ext cx="44107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92566"/>
                </a:solidFill>
                <a:latin typeface="Matarongo Ata Black"/>
                <a:cs typeface="Matarongo At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558" y="1433830"/>
            <a:ext cx="5494020" cy="3699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3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-wln-gdm/Functions/InternationalDevelopment/Programmes-Others/Scholarships/SITP/Template%20for%20Bank%20Support%20Letter.docx?web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info.health.nz/immunisations/vaccines-aotearoa/measles-mumps-and-rubella-mmr-vaccine?decisionpathway=87%2C85%2C81%2C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798" y="1006107"/>
            <a:ext cx="8444562" cy="212365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1871980">
              <a:lnSpc>
                <a:spcPts val="5290"/>
              </a:lnSpc>
              <a:spcBef>
                <a:spcPts val="760"/>
              </a:spcBef>
            </a:pPr>
            <a:r>
              <a:rPr sz="4900" dirty="0">
                <a:solidFill>
                  <a:srgbClr val="000000"/>
                </a:solidFill>
                <a:latin typeface="Georgia"/>
                <a:cs typeface="Georgia"/>
              </a:rPr>
              <a:t>Manaaki</a:t>
            </a:r>
            <a:r>
              <a:rPr sz="4900" spc="-2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NZ" sz="4900" spc="-210" dirty="0">
                <a:solidFill>
                  <a:srgbClr val="000000"/>
                </a:solidFill>
                <a:latin typeface="Georgia"/>
                <a:cs typeface="Georgia"/>
              </a:rPr>
              <a:t>In-Pacific </a:t>
            </a:r>
            <a:r>
              <a:rPr sz="4900" spc="-10" dirty="0">
                <a:solidFill>
                  <a:srgbClr val="000000"/>
                </a:solidFill>
                <a:latin typeface="Georgia"/>
                <a:cs typeface="Georgia"/>
              </a:rPr>
              <a:t>tertiary</a:t>
            </a:r>
            <a:r>
              <a:rPr lang="en-NZ" sz="49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900" spc="-10" dirty="0">
                <a:solidFill>
                  <a:srgbClr val="000000"/>
                </a:solidFill>
                <a:latin typeface="Georgia"/>
                <a:cs typeface="Georgia"/>
              </a:rPr>
              <a:t>scholarship</a:t>
            </a:r>
            <a:endParaRPr sz="4900" dirty="0">
              <a:latin typeface="Georgia"/>
              <a:cs typeface="Georgia"/>
            </a:endParaRPr>
          </a:p>
          <a:p>
            <a:pPr marL="12700">
              <a:lnSpc>
                <a:spcPts val="5215"/>
              </a:lnSpc>
            </a:pPr>
            <a:r>
              <a:rPr sz="4900" spc="-35" dirty="0">
                <a:solidFill>
                  <a:srgbClr val="000000"/>
                </a:solidFill>
                <a:latin typeface="Georgia"/>
                <a:cs typeface="Georgia"/>
              </a:rPr>
              <a:t>pre-</a:t>
            </a:r>
            <a:r>
              <a:rPr sz="4900" dirty="0">
                <a:solidFill>
                  <a:srgbClr val="000000"/>
                </a:solidFill>
                <a:latin typeface="Georgia"/>
                <a:cs typeface="Georgia"/>
              </a:rPr>
              <a:t>departure</a:t>
            </a:r>
            <a:r>
              <a:rPr sz="4900" spc="-1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900" spc="-10" dirty="0">
                <a:solidFill>
                  <a:srgbClr val="000000"/>
                </a:solidFill>
                <a:latin typeface="Georgia"/>
                <a:cs typeface="Georgia"/>
              </a:rPr>
              <a:t>briefing</a:t>
            </a:r>
            <a:endParaRPr sz="4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048" y="4418404"/>
            <a:ext cx="1309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tarongo Ata"/>
                <a:cs typeface="Matarongo Ata"/>
              </a:rPr>
              <a:t>202</a:t>
            </a:r>
            <a:r>
              <a:rPr kumimoji="0" lang="en-NZ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tarongo Ata"/>
                <a:cs typeface="Matarongo Ata"/>
              </a:rPr>
              <a:t>6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tarongo Ata"/>
              <a:cs typeface="Matarongo At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36D5F-809E-1925-47FA-907F35D76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7E833-69B0-13BD-C994-CDE6482B10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509" y="-557006"/>
            <a:ext cx="7981122" cy="1701387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z="44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Financial Support - Fiji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9890C7-EF10-78F4-813E-CE59A822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0309" y="3571048"/>
            <a:ext cx="7981121" cy="6742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algn="l"/>
            <a:r>
              <a:rPr lang="en-NZ">
                <a:latin typeface="Georgia" panose="02040502050405020303" pitchFamily="18" charset="0"/>
              </a:rPr>
              <a:t>Presenter name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90A7EF-A7C0-BFF8-DE09-EAED19E1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309" y="4512089"/>
            <a:ext cx="7981121" cy="243417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NZ"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0B353-649B-72E8-DE43-A6A9365E6A13}"/>
              </a:ext>
            </a:extLst>
          </p:cNvPr>
          <p:cNvSpPr/>
          <p:nvPr/>
        </p:nvSpPr>
        <p:spPr>
          <a:xfrm>
            <a:off x="1108071" y="3571048"/>
            <a:ext cx="5209310" cy="2918690"/>
          </a:xfrm>
          <a:prstGeom prst="rect">
            <a:avLst/>
          </a:prstGeom>
          <a:solidFill>
            <a:srgbClr val="07B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3C64A8-958B-BB59-6450-623120B02CCF}"/>
              </a:ext>
            </a:extLst>
          </p:cNvPr>
          <p:cNvSpPr txBox="1">
            <a:spLocks/>
          </p:cNvSpPr>
          <p:nvPr/>
        </p:nvSpPr>
        <p:spPr>
          <a:xfrm>
            <a:off x="298109" y="1451859"/>
            <a:ext cx="9595699" cy="3252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Matarongo Ata" pitchFamily="50" charset="0"/>
                <a:cs typeface="Matarongo Ata" pitchFamily="50" charset="0"/>
              </a:rPr>
              <a:t>You will receive: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Full tuition fees (paid direct to your training provider)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Living allowance of FJD$659 per fortnight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Establishment allowance of FJD$2,250 (one-off)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Medical insurance whilst in </a:t>
            </a:r>
            <a:r>
              <a:rPr lang="en-US" sz="2400" dirty="0">
                <a:latin typeface="Matarongo Ata" pitchFamily="50" charset="0"/>
                <a:cs typeface="Matarongo Ata" pitchFamily="50" charset="0"/>
              </a:rPr>
              <a:t>Fiji </a:t>
            </a:r>
            <a:endParaRPr lang="en-US" sz="2400" b="0" dirty="0">
              <a:latin typeface="Matarongo Ata" pitchFamily="50" charset="0"/>
              <a:cs typeface="Matarongo Ata" pitchFamily="50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Tutoring costs up to </a:t>
            </a:r>
            <a:r>
              <a:rPr lang="en-US" sz="2400" dirty="0">
                <a:latin typeface="Matarongo Ata" pitchFamily="50" charset="0"/>
                <a:cs typeface="Matarongo Ata" pitchFamily="50" charset="0"/>
              </a:rPr>
              <a:t>FJD$500- undergrad FJD$400 -Postgrad per Semester</a:t>
            </a:r>
            <a:endParaRPr lang="en-US" sz="2400" b="0" dirty="0">
              <a:latin typeface="Matarongo Ata" pitchFamily="50" charset="0"/>
              <a:cs typeface="Matarongo Ata" pitchFamily="50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Travel to and from your country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atarongo Ata" pitchFamily="50" charset="0"/>
                <a:cs typeface="Matarongo Ata" pitchFamily="50" charset="0"/>
              </a:rPr>
              <a:t>Reintegration allowance of FJD$750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39DA9-F5B1-A43B-AC54-3B63FC22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9" y="5836753"/>
            <a:ext cx="2630392" cy="8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36D5F-809E-1925-47FA-907F35D76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7E833-69B0-13BD-C994-CDE6482B10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509" y="-557006"/>
            <a:ext cx="7981122" cy="1701387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z="44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Payment Processes - Fiji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9890C7-EF10-78F4-813E-CE59A822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0309" y="3571048"/>
            <a:ext cx="7981121" cy="6742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algn="l"/>
            <a:r>
              <a:rPr lang="en-NZ">
                <a:latin typeface="Georgia" panose="02040502050405020303" pitchFamily="18" charset="0"/>
              </a:rPr>
              <a:t>Presenter name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90A7EF-A7C0-BFF8-DE09-EAED19E1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309" y="4512089"/>
            <a:ext cx="7981121" cy="243417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NZ"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0B353-649B-72E8-DE43-A6A9365E6A13}"/>
              </a:ext>
            </a:extLst>
          </p:cNvPr>
          <p:cNvSpPr/>
          <p:nvPr/>
        </p:nvSpPr>
        <p:spPr>
          <a:xfrm>
            <a:off x="1082334" y="3571048"/>
            <a:ext cx="5209310" cy="2918690"/>
          </a:xfrm>
          <a:prstGeom prst="rect">
            <a:avLst/>
          </a:prstGeom>
          <a:solidFill>
            <a:srgbClr val="07B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3C64A8-958B-BB59-6450-623120B02CCF}"/>
              </a:ext>
            </a:extLst>
          </p:cNvPr>
          <p:cNvSpPr txBox="1">
            <a:spLocks/>
          </p:cNvSpPr>
          <p:nvPr/>
        </p:nvSpPr>
        <p:spPr>
          <a:xfrm>
            <a:off x="497509" y="1714190"/>
            <a:ext cx="9089836" cy="3448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>
              <a:solidFill>
                <a:srgbClr val="292666"/>
              </a:solidFill>
              <a:latin typeface="Matarongo Ata" pitchFamily="50" charset="0"/>
              <a:cs typeface="Matarongo Ata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39DA9-F5B1-A43B-AC54-3B63FC22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9" y="5836753"/>
            <a:ext cx="2630392" cy="809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C021DD-7D7F-3F03-F50C-CF11E2A607CD}"/>
              </a:ext>
            </a:extLst>
          </p:cNvPr>
          <p:cNvSpPr txBox="1"/>
          <p:nvPr/>
        </p:nvSpPr>
        <p:spPr>
          <a:xfrm>
            <a:off x="741237" y="1694863"/>
            <a:ext cx="7110412" cy="3165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2400" b="0">
                <a:latin typeface="Matarongo Ata"/>
                <a:cs typeface="Matarongo Ata" pitchFamily="50" charset="0"/>
              </a:rPr>
              <a:t>You will receive the establishment allowance from </a:t>
            </a:r>
            <a:r>
              <a:rPr lang="en-NZ" sz="2400">
                <a:latin typeface="Matarongo Ata"/>
                <a:cs typeface="Matarongo Ata" pitchFamily="50" charset="0"/>
              </a:rPr>
              <a:t>your institution</a:t>
            </a:r>
            <a:endParaRPr lang="en-NZ" sz="2400" b="0" dirty="0">
              <a:latin typeface="Matarongo Ata" pitchFamily="50" charset="0"/>
              <a:cs typeface="Matarongo Ata" pitchFamily="50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2400" b="0" dirty="0">
                <a:latin typeface="Matarongo Ata" pitchFamily="50" charset="0"/>
                <a:cs typeface="Matarongo Ata" pitchFamily="50" charset="0"/>
              </a:rPr>
              <a:t>Your living allowance will be paid into your bank account fortnightly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2400">
                <a:latin typeface="Matarongo Ata"/>
                <a:cs typeface="Matarongo Ata" pitchFamily="50" charset="0"/>
              </a:rPr>
              <a:t>You must follow your institutions instructions in setting up your bank account.</a:t>
            </a:r>
            <a:endParaRPr lang="en-NZ" sz="2400">
              <a:latin typeface="Matarongo Ata" pitchFamily="50" charset="0"/>
              <a:cs typeface="Matarongo Ata" pitchFamily="50" charset="0"/>
            </a:endParaRPr>
          </a:p>
          <a:p>
            <a:pPr>
              <a:lnSpc>
                <a:spcPct val="120000"/>
              </a:lnSpc>
            </a:pPr>
            <a:endParaRPr lang="en-NZ" sz="2400">
              <a:latin typeface="Matarongo Ata" pitchFamily="50" charset="0"/>
              <a:cs typeface="Matarongo A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0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B3A3D-4F0D-A451-4F8B-3F795BBD8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81" y="474524"/>
            <a:ext cx="5867402" cy="662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Cost of Living – Fiji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EE8EB29-1E51-973F-290B-0449778DEF74}"/>
              </a:ext>
            </a:extLst>
          </p:cNvPr>
          <p:cNvSpPr/>
          <p:nvPr/>
        </p:nvSpPr>
        <p:spPr>
          <a:xfrm>
            <a:off x="563009" y="5976988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8349962-5D39-5885-96E0-A83FE0493A5F}"/>
              </a:ext>
            </a:extLst>
          </p:cNvPr>
          <p:cNvGraphicFramePr>
            <a:graphicFrameLocks noGrp="1"/>
          </p:cNvGraphicFramePr>
          <p:nvPr/>
        </p:nvGraphicFramePr>
        <p:xfrm>
          <a:off x="563009" y="1440180"/>
          <a:ext cx="540512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676">
                  <a:extLst>
                    <a:ext uri="{9D8B030D-6E8A-4147-A177-3AD203B41FA5}">
                      <a16:colId xmlns:a16="http://schemas.microsoft.com/office/drawing/2014/main" val="2497585098"/>
                    </a:ext>
                  </a:extLst>
                </a:gridCol>
                <a:gridCol w="2026444">
                  <a:extLst>
                    <a:ext uri="{9D8B030D-6E8A-4147-A177-3AD203B41FA5}">
                      <a16:colId xmlns:a16="http://schemas.microsoft.com/office/drawing/2014/main" val="1995546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Cost ($FJD)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13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Milk (whole, cows, 1 litre)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$2.80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12 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$7.40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7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White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$1.20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6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Rice (white, 1kg)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7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Chicken fillets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$15.50 per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Public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$1 - $3 (one way)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5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Matarongo Ata" pitchFamily="50" charset="0"/>
                          <a:cs typeface="Matarongo Ata" pitchFamily="50" charset="0"/>
                        </a:rPr>
                        <a:t>Take-away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$10 - 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7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Matarongo Ata" pitchFamily="50" charset="0"/>
                          <a:cs typeface="Matarongo Ata" pitchFamily="50" charset="0"/>
                        </a:rPr>
                        <a:t>Restaurant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latin typeface="Matarongo Ata" pitchFamily="50" charset="0"/>
                          <a:cs typeface="Matarongo Ata" pitchFamily="50" charset="0"/>
                        </a:rPr>
                        <a:t>$20 - 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741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7C93D5-CD71-DBB5-CF39-5CEAB45BA85C}"/>
              </a:ext>
            </a:extLst>
          </p:cNvPr>
          <p:cNvSpPr txBox="1">
            <a:spLocks/>
          </p:cNvSpPr>
          <p:nvPr/>
        </p:nvSpPr>
        <p:spPr>
          <a:xfrm>
            <a:off x="6917127" y="1277246"/>
            <a:ext cx="4950288" cy="4303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>
                <a:latin typeface="Matarongo Ata"/>
                <a:ea typeface="Tahoma"/>
                <a:cs typeface="Matarongo Ata" pitchFamily="50" charset="0"/>
              </a:rPr>
              <a:t>The cost of living in Fiji may differ from </a:t>
            </a:r>
            <a:r>
              <a:rPr lang="en-NZ" err="1">
                <a:latin typeface="Matarongo Ata"/>
                <a:ea typeface="Tahoma"/>
                <a:cs typeface="Matarongo Ata" pitchFamily="50" charset="0"/>
              </a:rPr>
              <a:t>yoru</a:t>
            </a:r>
            <a:r>
              <a:rPr lang="en-NZ">
                <a:latin typeface="Matarongo Ata"/>
                <a:ea typeface="Tahoma"/>
                <a:cs typeface="Matarongo Ata" pitchFamily="50" charset="0"/>
              </a:rPr>
              <a:t> home country. Some tips to save money include: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>
                <a:latin typeface="Matarongo Ata"/>
                <a:ea typeface="Tahoma"/>
                <a:cs typeface="Matarongo Ata" pitchFamily="50" charset="0"/>
              </a:rPr>
              <a:t>Shopping for local 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>
                <a:latin typeface="Matarongo Ata"/>
                <a:ea typeface="Tahoma"/>
                <a:cs typeface="Matarongo Ata" pitchFamily="50" charset="0"/>
              </a:rPr>
              <a:t>planning and preparing meals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>
                <a:latin typeface="Matarongo Ata"/>
                <a:ea typeface="Tahoma"/>
                <a:cs typeface="Matarongo Ata" pitchFamily="50" charset="0"/>
              </a:rPr>
              <a:t>eating foods that are in season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>
                <a:latin typeface="Matarongo Ata"/>
                <a:ea typeface="Tahoma"/>
                <a:cs typeface="Matarongo Ata" pitchFamily="50" charset="0"/>
              </a:rPr>
              <a:t>visiting local markets for fresh produce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The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larger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and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often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less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expensive</a:t>
            </a:r>
            <a:r>
              <a:rPr lang="en-US" spc="-100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supermarkets are normally found outside the main city in the suburbs. Please ask your education institution what the cheapest options for you are in your city.</a:t>
            </a:r>
          </a:p>
          <a:p>
            <a:pPr>
              <a:spcAft>
                <a:spcPts val="600"/>
              </a:spcAft>
              <a:buClr>
                <a:srgbClr val="00C8DF"/>
              </a:buClr>
            </a:pPr>
            <a:endParaRPr lang="en-NZ" sz="2000" dirty="0"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pPr>
              <a:spcAft>
                <a:spcPts val="600"/>
              </a:spcAft>
              <a:buClr>
                <a:srgbClr val="00C8DF"/>
              </a:buClr>
            </a:pPr>
            <a:endParaRPr lang="en-NZ" sz="2000" dirty="0"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D692C47-CD78-FCEC-EA61-1AB6776BE2A9}"/>
              </a:ext>
            </a:extLst>
          </p:cNvPr>
          <p:cNvSpPr txBox="1">
            <a:spLocks/>
          </p:cNvSpPr>
          <p:nvPr/>
        </p:nvSpPr>
        <p:spPr>
          <a:xfrm>
            <a:off x="968885" y="2062595"/>
            <a:ext cx="2218270" cy="4077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Weather in Suva is similar to Tuvalu. However, temperatures are generally slightly lower, dropping as low as 20 degrees in winter. </a:t>
            </a:r>
          </a:p>
          <a:p>
            <a:r>
              <a:rPr lang="en-US" sz="1600" dirty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Applying a high SPF sunscreen, wearing a hat, and keeping out of the sun, is essential in summer months to avoid skin damage.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C3E7ACF-B115-0253-2C91-ACAE2F99F2DE}"/>
              </a:ext>
            </a:extLst>
          </p:cNvPr>
          <p:cNvSpPr txBox="1">
            <a:spLocks/>
          </p:cNvSpPr>
          <p:nvPr/>
        </p:nvSpPr>
        <p:spPr>
          <a:xfrm>
            <a:off x="6356168" y="1984925"/>
            <a:ext cx="2218270" cy="383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600" dirty="0">
              <a:latin typeface="Matarongo Ata" pitchFamily="50" charset="0"/>
              <a:cs typeface="Matarongo Ata" pitchFamily="50" charset="0"/>
            </a:endParaRPr>
          </a:p>
          <a:p>
            <a:r>
              <a:rPr lang="en-NZ" sz="1600" dirty="0">
                <a:latin typeface="Matarongo Ata" pitchFamily="50" charset="0"/>
                <a:cs typeface="Matarongo Ata" pitchFamily="50" charset="0"/>
              </a:rPr>
              <a:t>Bus services are available on a regular basis. You will need to purchase a bus card from a Vodafone outlet. </a:t>
            </a:r>
          </a:p>
          <a:p>
            <a:r>
              <a:rPr lang="en-NZ" sz="1600" dirty="0">
                <a:latin typeface="Matarongo Ata" pitchFamily="50" charset="0"/>
                <a:cs typeface="Matarongo Ata" pitchFamily="50" charset="0"/>
              </a:rPr>
              <a:t>Taxi services are also available </a:t>
            </a:r>
          </a:p>
          <a:p>
            <a:r>
              <a:rPr lang="en-NZ" sz="1600" dirty="0">
                <a:latin typeface="Matarongo Ata" pitchFamily="50" charset="0"/>
                <a:cs typeface="Matarongo Ata" pitchFamily="50" charset="0"/>
              </a:rPr>
              <a:t>It is important to look up information specific to where you will be staying.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A603DBA-829C-8C50-06D6-38467A697C3F}"/>
              </a:ext>
            </a:extLst>
          </p:cNvPr>
          <p:cNvSpPr txBox="1">
            <a:spLocks/>
          </p:cNvSpPr>
          <p:nvPr/>
        </p:nvSpPr>
        <p:spPr>
          <a:xfrm>
            <a:off x="3523328" y="2062595"/>
            <a:ext cx="2218270" cy="40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>
                <a:latin typeface="Matarongo Ata" pitchFamily="50" charset="0"/>
                <a:cs typeface="Matarongo Ata" pitchFamily="50" charset="0"/>
              </a:rPr>
              <a:t>There are plenty of places to buy clothing and good in Suva – including at the shopping centre near USP.  </a:t>
            </a:r>
          </a:p>
          <a:p>
            <a:r>
              <a:rPr lang="en-NZ" sz="1600" dirty="0">
                <a:latin typeface="Matarongo Ata" pitchFamily="50" charset="0"/>
                <a:cs typeface="Matarongo Ata" pitchFamily="50" charset="0"/>
              </a:rPr>
              <a:t>Prices vary – so shop around! </a:t>
            </a:r>
          </a:p>
          <a:p>
            <a:endParaRPr lang="en-NZ" sz="1600" dirty="0">
              <a:latin typeface="Matarongo Ata" pitchFamily="50" charset="0"/>
              <a:cs typeface="Matarongo Ata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50BF57-59D1-694C-2FB7-1B28EB0E496F}"/>
              </a:ext>
            </a:extLst>
          </p:cNvPr>
          <p:cNvGrpSpPr/>
          <p:nvPr/>
        </p:nvGrpSpPr>
        <p:grpSpPr>
          <a:xfrm>
            <a:off x="6957827" y="1059311"/>
            <a:ext cx="828000" cy="828000"/>
            <a:chOff x="7151230" y="2245923"/>
            <a:chExt cx="828000" cy="82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14281B-8B1D-6894-8E05-77534222ACAB}"/>
                </a:ext>
              </a:extLst>
            </p:cNvPr>
            <p:cNvSpPr/>
            <p:nvPr/>
          </p:nvSpPr>
          <p:spPr>
            <a:xfrm>
              <a:off x="7151230" y="2245923"/>
              <a:ext cx="828000" cy="82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Matarongo Ata" pitchFamily="50" charset="0"/>
                <a:cs typeface="Matarongo Ata" pitchFamily="50" charset="0"/>
              </a:endParaRPr>
            </a:p>
          </p:txBody>
        </p:sp>
        <p:pic>
          <p:nvPicPr>
            <p:cNvPr id="14" name="Graphic 13" descr="Bus outline">
              <a:extLst>
                <a:ext uri="{FF2B5EF4-FFF2-40B4-BE49-F238E27FC236}">
                  <a16:creationId xmlns:a16="http://schemas.microsoft.com/office/drawing/2014/main" id="{BC7B8E08-06AB-A836-8429-2251322EB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41230" y="2335923"/>
              <a:ext cx="648000" cy="64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882641-55B5-E01B-EFE1-F1D8351642F5}"/>
              </a:ext>
            </a:extLst>
          </p:cNvPr>
          <p:cNvGrpSpPr/>
          <p:nvPr/>
        </p:nvGrpSpPr>
        <p:grpSpPr>
          <a:xfrm>
            <a:off x="4054044" y="1059311"/>
            <a:ext cx="828000" cy="828000"/>
            <a:chOff x="9971585" y="2245923"/>
            <a:chExt cx="828000" cy="82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ABF885-AB10-5DFA-9389-6D1F72A800EB}"/>
                </a:ext>
              </a:extLst>
            </p:cNvPr>
            <p:cNvSpPr/>
            <p:nvPr/>
          </p:nvSpPr>
          <p:spPr>
            <a:xfrm>
              <a:off x="9971585" y="2245923"/>
              <a:ext cx="828000" cy="82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Matarongo Ata" pitchFamily="50" charset="0"/>
                <a:cs typeface="Matarongo Ata" pitchFamily="50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4EF1E8-2D9F-23DC-5495-1E81BF666E53}"/>
                </a:ext>
              </a:extLst>
            </p:cNvPr>
            <p:cNvGrpSpPr/>
            <p:nvPr/>
          </p:nvGrpSpPr>
          <p:grpSpPr>
            <a:xfrm>
              <a:off x="10059265" y="2315664"/>
              <a:ext cx="720000" cy="720000"/>
              <a:chOff x="10059265" y="2315664"/>
              <a:chExt cx="720000" cy="720000"/>
            </a:xfrm>
          </p:grpSpPr>
          <p:pic>
            <p:nvPicPr>
              <p:cNvPr id="18" name="Graphic 17" descr="Tag outline">
                <a:extLst>
                  <a:ext uri="{FF2B5EF4-FFF2-40B4-BE49-F238E27FC236}">
                    <a16:creationId xmlns:a16="http://schemas.microsoft.com/office/drawing/2014/main" id="{85191CCC-924A-E7C4-247F-CF085CD25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59265" y="231566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F02C5-3E72-1834-E2FD-8A735E06649D}"/>
                  </a:ext>
                </a:extLst>
              </p:cNvPr>
              <p:cNvSpPr txBox="1"/>
              <p:nvPr/>
            </p:nvSpPr>
            <p:spPr>
              <a:xfrm rot="2300828">
                <a:off x="10287656" y="2585976"/>
                <a:ext cx="422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>
                    <a:solidFill>
                      <a:schemeClr val="bg1"/>
                    </a:solidFill>
                    <a:latin typeface="Matarongo Ata" pitchFamily="50" charset="0"/>
                    <a:cs typeface="Matarongo Ata" pitchFamily="50" charset="0"/>
                  </a:rPr>
                  <a:t>$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55D579-85C0-3F85-D91F-832F38C0A843}"/>
              </a:ext>
            </a:extLst>
          </p:cNvPr>
          <p:cNvGrpSpPr/>
          <p:nvPr/>
        </p:nvGrpSpPr>
        <p:grpSpPr>
          <a:xfrm>
            <a:off x="1407551" y="1059311"/>
            <a:ext cx="828000" cy="828000"/>
            <a:chOff x="1407551" y="1483016"/>
            <a:chExt cx="828000" cy="82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E90F05-C5B5-6D56-C76E-4D5428B4AA91}"/>
                </a:ext>
              </a:extLst>
            </p:cNvPr>
            <p:cNvSpPr/>
            <p:nvPr/>
          </p:nvSpPr>
          <p:spPr>
            <a:xfrm>
              <a:off x="1407551" y="1483016"/>
              <a:ext cx="828000" cy="82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Matarongo Ata" pitchFamily="50" charset="0"/>
                <a:cs typeface="Matarongo Ata" pitchFamily="50" charset="0"/>
              </a:endParaRPr>
            </a:p>
          </p:txBody>
        </p:sp>
        <p:pic>
          <p:nvPicPr>
            <p:cNvPr id="22" name="Graphic 21" descr="Dim (Medium Sun) outline">
              <a:extLst>
                <a:ext uri="{FF2B5EF4-FFF2-40B4-BE49-F238E27FC236}">
                  <a16:creationId xmlns:a16="http://schemas.microsoft.com/office/drawing/2014/main" id="{1875BB51-C14F-AC70-330E-0569C25A3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1551" y="1537016"/>
              <a:ext cx="720000" cy="720000"/>
            </a:xfrm>
            <a:prstGeom prst="rect">
              <a:avLst/>
            </a:prstGeom>
          </p:spPr>
        </p:pic>
      </p:grp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1EEA04F-DA44-1E6D-5080-B263840304F6}"/>
              </a:ext>
            </a:extLst>
          </p:cNvPr>
          <p:cNvSpPr txBox="1">
            <a:spLocks/>
          </p:cNvSpPr>
          <p:nvPr/>
        </p:nvSpPr>
        <p:spPr>
          <a:xfrm>
            <a:off x="9178044" y="1985558"/>
            <a:ext cx="2218270" cy="383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atarongo Ata" pitchFamily="50" charset="0"/>
                <a:cs typeface="Matarongo Ata" pitchFamily="50" charset="0"/>
              </a:rPr>
              <a:t>The main grocery stores across Fiji include Fresh Choice, New World, Cost U Less, and Extra. </a:t>
            </a:r>
          </a:p>
          <a:p>
            <a:r>
              <a:rPr lang="en-US" sz="1600" dirty="0">
                <a:latin typeface="Matarongo Ata" pitchFamily="50" charset="0"/>
                <a:cs typeface="Matarongo Ata" pitchFamily="50" charset="0"/>
              </a:rPr>
              <a:t>It can often be cheaper to buy some items such as seasonal fruits and vegetables from smaller local markets.</a:t>
            </a:r>
          </a:p>
          <a:p>
            <a:r>
              <a:rPr lang="en-US" sz="1600" dirty="0">
                <a:latin typeface="Matarongo Ata" pitchFamily="50" charset="0"/>
                <a:cs typeface="Matarongo Ata" pitchFamily="50" charset="0"/>
              </a:rPr>
              <a:t>Imported foods generally cost more than local products.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D85AC9-5717-ACF6-4F29-89D84B509D4C}"/>
              </a:ext>
            </a:extLst>
          </p:cNvPr>
          <p:cNvGrpSpPr/>
          <p:nvPr/>
        </p:nvGrpSpPr>
        <p:grpSpPr>
          <a:xfrm>
            <a:off x="9741030" y="1069993"/>
            <a:ext cx="828000" cy="828000"/>
            <a:chOff x="4330875" y="2245923"/>
            <a:chExt cx="828000" cy="828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2FA897-AD0D-4DB6-7F5D-A2279DEADFFF}"/>
                </a:ext>
              </a:extLst>
            </p:cNvPr>
            <p:cNvSpPr/>
            <p:nvPr/>
          </p:nvSpPr>
          <p:spPr>
            <a:xfrm>
              <a:off x="4330875" y="2245923"/>
              <a:ext cx="828000" cy="82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Matarongo Ata" pitchFamily="50" charset="0"/>
                <a:cs typeface="Matarongo Ata" pitchFamily="50" charset="0"/>
              </a:endParaRPr>
            </a:p>
          </p:txBody>
        </p:sp>
        <p:pic>
          <p:nvPicPr>
            <p:cNvPr id="26" name="Graphic 25" descr="Grocery bag outline">
              <a:extLst>
                <a:ext uri="{FF2B5EF4-FFF2-40B4-BE49-F238E27FC236}">
                  <a16:creationId xmlns:a16="http://schemas.microsoft.com/office/drawing/2014/main" id="{CB0C1E2A-A870-0959-9307-E807C0C6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84875" y="2289763"/>
              <a:ext cx="720000" cy="720000"/>
            </a:xfrm>
            <a:prstGeom prst="rect">
              <a:avLst/>
            </a:prstGeom>
          </p:spPr>
        </p:pic>
      </p:grp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69647D7-15E0-5ECE-D827-6789648CF14F}"/>
              </a:ext>
            </a:extLst>
          </p:cNvPr>
          <p:cNvSpPr txBox="1">
            <a:spLocks/>
          </p:cNvSpPr>
          <p:nvPr/>
        </p:nvSpPr>
        <p:spPr>
          <a:xfrm>
            <a:off x="674833" y="245108"/>
            <a:ext cx="5066765" cy="66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About Fiji</a:t>
            </a:r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A5F4D013-D4A5-ADD4-6798-D4E30DE64CF9}"/>
              </a:ext>
            </a:extLst>
          </p:cNvPr>
          <p:cNvSpPr/>
          <p:nvPr/>
        </p:nvSpPr>
        <p:spPr>
          <a:xfrm>
            <a:off x="9290259" y="5906792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8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AE2F9-3E9B-6C54-0889-BEE2B58AD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566" y="360712"/>
            <a:ext cx="6650027" cy="6624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360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Activities and things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DCB8D-9BE9-F952-1901-6C1AAEA60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973" y="849255"/>
            <a:ext cx="6348163" cy="4500214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Albert Park, in the heart of Suva, is a great area for recreational activities or a run. </a:t>
            </a: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Fiji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National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Museum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is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well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worth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a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visit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if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you’re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interested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in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history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!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It’s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also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surrounded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by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mi-NZ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gardens</a:t>
            </a:r>
            <a:r>
              <a:rPr lang="mi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. </a:t>
            </a:r>
            <a:endParaRPr lang="en-NZ" sz="1800" dirty="0">
              <a:solidFill>
                <a:schemeClr val="tx1"/>
              </a:solidFill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There are several gyms and swimming pool </a:t>
            </a:r>
            <a:r>
              <a:rPr lang="en-US" sz="1800" dirty="0" err="1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centres</a:t>
            </a: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in Suva, and a lovely waterfront area to go for a jog or a walk.</a:t>
            </a: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Opposite USP, the Damodar City and Sports City complex hosts movie cinemas, supermarkets, clothes shops, a chemist, and even a dental surgery. </a:t>
            </a: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Reach out to any local business contacts while you are here. Take the opportunity to meet and network with colleagues and associates. </a:t>
            </a: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Your university will also have a gym, doctors and counselling services, social activities, sports clubs and facilities, food and coffee outlets, and library services.</a:t>
            </a: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Fiji is a multi-cultural society. You will find several churches and temples for a range of religions and denominations in Suva</a:t>
            </a:r>
            <a:endParaRPr lang="en-US" sz="1800" dirty="0">
              <a:solidFill>
                <a:schemeClr val="tx1"/>
              </a:solidFill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pPr marL="285750" indent="-285750" algn="just">
              <a:buClr>
                <a:srgbClr val="00C8DF"/>
              </a:buClr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. 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6220CD5F-4990-AA74-77AC-2FC60AB0D362}"/>
              </a:ext>
            </a:extLst>
          </p:cNvPr>
          <p:cNvSpPr/>
          <p:nvPr/>
        </p:nvSpPr>
        <p:spPr>
          <a:xfrm>
            <a:off x="458234" y="5953037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B81EA-579E-A70E-8CBC-BFDB896260E3}"/>
              </a:ext>
            </a:extLst>
          </p:cNvPr>
          <p:cNvSpPr txBox="1"/>
          <p:nvPr/>
        </p:nvSpPr>
        <p:spPr>
          <a:xfrm>
            <a:off x="7913912" y="5208267"/>
            <a:ext cx="408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i="1" dirty="0" err="1">
                <a:solidFill>
                  <a:schemeClr val="bg1">
                    <a:lumMod val="65000"/>
                  </a:schemeClr>
                </a:solidFill>
              </a:rPr>
              <a:t>Credit</a:t>
            </a:r>
            <a:r>
              <a:rPr lang="mi-NZ" sz="12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mi-NZ" sz="1200" i="1" dirty="0" err="1">
                <a:solidFill>
                  <a:schemeClr val="bg1">
                    <a:lumMod val="65000"/>
                  </a:schemeClr>
                </a:solidFill>
              </a:rPr>
              <a:t>Matthias</a:t>
            </a:r>
            <a:r>
              <a:rPr lang="mi-NZ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mi-NZ" sz="1200" i="1" dirty="0" err="1">
                <a:solidFill>
                  <a:schemeClr val="bg1">
                    <a:lumMod val="65000"/>
                  </a:schemeClr>
                </a:solidFill>
              </a:rPr>
              <a:t>Süßen</a:t>
            </a:r>
            <a:r>
              <a:rPr lang="mi-NZ" sz="1200" i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mi-NZ" sz="1200" i="1" dirty="0" err="1">
                <a:solidFill>
                  <a:schemeClr val="bg1">
                    <a:lumMod val="65000"/>
                  </a:schemeClr>
                </a:solidFill>
              </a:rPr>
              <a:t>cropped</a:t>
            </a:r>
            <a:r>
              <a:rPr lang="mi-NZ" sz="12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NZ" sz="1200" i="1" dirty="0">
                <a:solidFill>
                  <a:schemeClr val="bg1">
                    <a:lumMod val="65000"/>
                  </a:schemeClr>
                </a:solidFill>
              </a:rPr>
              <a:t>https://commons.wikimedia.org/wiki/File:USP_Bure_MatthiasSuessen-8729.jpg</a:t>
            </a:r>
          </a:p>
        </p:txBody>
      </p:sp>
      <p:pic>
        <p:nvPicPr>
          <p:cNvPr id="10" name="Picture 9" descr="A group of people playing a game on a field&#10;&#10;Description automatically generated">
            <a:extLst>
              <a:ext uri="{FF2B5EF4-FFF2-40B4-BE49-F238E27FC236}">
                <a16:creationId xmlns:a16="http://schemas.microsoft.com/office/drawing/2014/main" id="{D67BC071-03E2-5CDC-CDC9-D4FC19366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2" y="849255"/>
            <a:ext cx="3657602" cy="40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36D5F-809E-1925-47FA-907F35D76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7E833-69B0-13BD-C994-CDE6482B10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509" y="361569"/>
            <a:ext cx="7459205" cy="782812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z="44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Point of Contact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9890C7-EF10-78F4-813E-CE59A822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0309" y="3571048"/>
            <a:ext cx="7981121" cy="6742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algn="l"/>
            <a:r>
              <a:rPr lang="en-NZ">
                <a:latin typeface="Georgia" panose="02040502050405020303" pitchFamily="18" charset="0"/>
              </a:rPr>
              <a:t>Presenter name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90A7EF-A7C0-BFF8-DE09-EAED19E1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309" y="4512089"/>
            <a:ext cx="7981121" cy="243417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NZ"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0B353-649B-72E8-DE43-A6A9365E6A13}"/>
              </a:ext>
            </a:extLst>
          </p:cNvPr>
          <p:cNvSpPr/>
          <p:nvPr/>
        </p:nvSpPr>
        <p:spPr>
          <a:xfrm>
            <a:off x="1063577" y="3571048"/>
            <a:ext cx="5209310" cy="2918690"/>
          </a:xfrm>
          <a:prstGeom prst="rect">
            <a:avLst/>
          </a:prstGeom>
          <a:solidFill>
            <a:srgbClr val="07B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3C64A8-958B-BB59-6450-623120B02CCF}"/>
              </a:ext>
            </a:extLst>
          </p:cNvPr>
          <p:cNvSpPr txBox="1">
            <a:spLocks/>
          </p:cNvSpPr>
          <p:nvPr/>
        </p:nvSpPr>
        <p:spPr>
          <a:xfrm>
            <a:off x="497509" y="2267423"/>
            <a:ext cx="8122708" cy="3125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>
                <a:latin typeface="Matarongo Ata"/>
                <a:cs typeface="Matarongo Ata" pitchFamily="50" charset="0"/>
              </a:rPr>
              <a:t>They will: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Matarongo Ata"/>
                <a:cs typeface="Matarongo Ata" pitchFamily="50" charset="0"/>
              </a:rPr>
              <a:t>Arrange your travel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atarongo Ata" pitchFamily="50" charset="0"/>
                <a:cs typeface="Matarongo Ata" pitchFamily="50" charset="0"/>
              </a:rPr>
              <a:t>Give you advice about entitlements, study, insurance  and accommodation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atarongo Ata" pitchFamily="50" charset="0"/>
                <a:cs typeface="Matarongo Ata" pitchFamily="50" charset="0"/>
              </a:rPr>
              <a:t>Make recommendations to ENZ about any changes to your scholarship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atarongo Ata" pitchFamily="50" charset="0"/>
                <a:cs typeface="Matarongo Ata" pitchFamily="50" charset="0"/>
              </a:rPr>
              <a:t>Monitor your academic progress and keep ENZ advised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atarongo Ata" pitchFamily="50" charset="0"/>
                <a:cs typeface="Matarongo Ata" pitchFamily="50" charset="0"/>
              </a:rPr>
              <a:t>Manage stipend and course fee payments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39DA9-F5B1-A43B-AC54-3B63FC224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09" y="5836753"/>
            <a:ext cx="2630392" cy="809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84F25F-C9D9-E636-F326-04764316755F}"/>
              </a:ext>
            </a:extLst>
          </p:cNvPr>
          <p:cNvSpPr txBox="1"/>
          <p:nvPr/>
        </p:nvSpPr>
        <p:spPr>
          <a:xfrm>
            <a:off x="501041" y="1278698"/>
            <a:ext cx="812104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aseline="0">
                <a:latin typeface="Matarongo Ata"/>
              </a:rPr>
              <a:t>Your ISO from the university you will be studying at </a:t>
            </a:r>
            <a:r>
              <a:rPr lang="en-US" sz="2400">
                <a:latin typeface="Matarongo Ata"/>
              </a:rPr>
              <a:t>is </a:t>
            </a:r>
            <a:r>
              <a:rPr lang="en-US" sz="2400" baseline="0">
                <a:latin typeface="Matarongo Ata"/>
              </a:rPr>
              <a:t>your main contact.</a:t>
            </a:r>
            <a:endParaRPr lang="en-GB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5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4A2D7A-A2F9-7639-C0F1-2A3A709A99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2666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00C8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br>
              <a:rPr lang="en-US" sz="2000" b="0" dirty="0">
                <a:solidFill>
                  <a:srgbClr val="2EC0D7"/>
                </a:solidFill>
                <a:highlight>
                  <a:srgbClr val="FFFF00"/>
                </a:highlight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ED150C-3791-8E21-4E27-523F64C36D09}"/>
              </a:ext>
            </a:extLst>
          </p:cNvPr>
          <p:cNvSpPr txBox="1">
            <a:spLocks/>
          </p:cNvSpPr>
          <p:nvPr/>
        </p:nvSpPr>
        <p:spPr>
          <a:xfrm>
            <a:off x="351000" y="365125"/>
            <a:ext cx="4593118" cy="49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Visa Requirements: Fiji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17543-DF24-0D17-1FED-CE95C27A5D0F}"/>
              </a:ext>
            </a:extLst>
          </p:cNvPr>
          <p:cNvSpPr txBox="1"/>
          <p:nvPr/>
        </p:nvSpPr>
        <p:spPr>
          <a:xfrm>
            <a:off x="458234" y="1165662"/>
            <a:ext cx="5209956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Study Permits can take a long time to get approved.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You can apply for study permits one of two ways. </a:t>
            </a:r>
            <a:r>
              <a:rPr lang="en-GB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Online or In Person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As a regional scholar you are able to enter Fiji and apply for your student permit in Suva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However y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ou are encouraged to submit your application online </a:t>
            </a:r>
            <a:r>
              <a:rPr lang="en-GB" sz="1600" u="sng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before arriving 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to minimise time in country without a permit.  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Matarongo Ata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The Fiji Government’s Immigration website includes more information.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Your institution will also provide details on best process.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Matarongo Ata"/>
              </a:rPr>
              <a:t>Always follow your institutions instruction in the first instance.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E79F8-6636-B503-F880-5A32F6599C72}"/>
              </a:ext>
            </a:extLst>
          </p:cNvPr>
          <p:cNvSpPr txBox="1"/>
          <p:nvPr/>
        </p:nvSpPr>
        <p:spPr>
          <a:xfrm>
            <a:off x="6615684" y="860564"/>
            <a:ext cx="4800600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Matarongo Ata" pitchFamily="50" charset="0"/>
              </a:rPr>
              <a:t>You should apply as soon as possible!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You are responsible for all the costs for any dependents’ permits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You are responsible for making sure you adhere to all student permit conditions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bg1"/>
                </a:solidFill>
                <a:latin typeface="Matarongo Ata"/>
                <a:cs typeface="Matarongo Ata" pitchFamily="50" charset="0"/>
              </a:rPr>
              <a:t>Any </a:t>
            </a:r>
            <a:r>
              <a:rPr lang="en-US" sz="2400" b="0">
                <a:solidFill>
                  <a:schemeClr val="bg1"/>
                </a:solidFill>
                <a:latin typeface="Matarongo Ata"/>
                <a:cs typeface="Matarongo Ata" pitchFamily="50" charset="0"/>
              </a:rPr>
              <a:t>immigration medical check fees can be reimbursed by </a:t>
            </a:r>
            <a:r>
              <a:rPr lang="en-US" sz="2400">
                <a:solidFill>
                  <a:schemeClr val="bg1"/>
                </a:solidFill>
                <a:latin typeface="Matarongo Ata"/>
                <a:cs typeface="Matarongo Ata" pitchFamily="50" charset="0"/>
              </a:rPr>
              <a:t>the New Zealand High Commission in Suva. </a:t>
            </a:r>
            <a:r>
              <a:rPr lang="en-US" sz="2400" i="1">
                <a:solidFill>
                  <a:schemeClr val="bg1"/>
                </a:solidFill>
                <a:latin typeface="Matarongo Ata"/>
                <a:cs typeface="Matarongo Ata" pitchFamily="50" charset="0"/>
              </a:rPr>
              <a:t>Must provide receipts  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799E600F-828D-E6EE-11BF-913BD2F3E681}"/>
              </a:ext>
            </a:extLst>
          </p:cNvPr>
          <p:cNvSpPr/>
          <p:nvPr/>
        </p:nvSpPr>
        <p:spPr>
          <a:xfrm>
            <a:off x="458234" y="5953037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01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47A7-C308-1A35-A006-0D6E561B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63BA3B-2E43-0463-48CE-108833D6A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2666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00C8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br>
              <a:rPr lang="en-US" sz="2000" b="0" dirty="0">
                <a:solidFill>
                  <a:srgbClr val="2EC0D7"/>
                </a:solidFill>
                <a:highlight>
                  <a:srgbClr val="FFFF00"/>
                </a:highlight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44B506-1E87-2ACF-B62C-C665DE0DDDCE}"/>
              </a:ext>
            </a:extLst>
          </p:cNvPr>
          <p:cNvSpPr txBox="1">
            <a:spLocks/>
          </p:cNvSpPr>
          <p:nvPr/>
        </p:nvSpPr>
        <p:spPr>
          <a:xfrm>
            <a:off x="381219" y="365125"/>
            <a:ext cx="4593118" cy="495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0" cap="all" dirty="0">
                <a:solidFill>
                  <a:srgbClr val="58B6C0"/>
                </a:solidFill>
                <a:effectLst/>
                <a:latin typeface="Gill Sans MT" panose="020B0502020104020203" pitchFamily="34" charset="0"/>
              </a:rPr>
              <a:t>Bank Accounts </a:t>
            </a:r>
            <a:endParaRPr lang="en-US" sz="3000" b="1" dirty="0">
              <a:solidFill>
                <a:srgbClr val="292666"/>
              </a:solidFill>
              <a:highlight>
                <a:srgbClr val="FFFF00"/>
              </a:highlight>
              <a:latin typeface="Matarongo Ata"/>
              <a:cs typeface="Matarongo Ata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45616-8B02-CC45-6D39-6C9A8A102017}"/>
              </a:ext>
            </a:extLst>
          </p:cNvPr>
          <p:cNvSpPr txBox="1"/>
          <p:nvPr/>
        </p:nvSpPr>
        <p:spPr>
          <a:xfrm>
            <a:off x="367874" y="1208036"/>
            <a:ext cx="5562381" cy="39908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Scholars are expected to set up bank accounts as soon as they have their study permits from immigration.</a:t>
            </a:r>
            <a:endParaRPr lang="en-GB" sz="1600" b="0" i="0" dirty="0">
              <a:solidFill>
                <a:srgbClr val="595959"/>
              </a:solidFill>
              <a:effectLst/>
              <a:latin typeface="Matarongo Ata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To set up Bank accounts they require a letter from your university confirming they are on scholarship – </a:t>
            </a:r>
            <a:r>
              <a:rPr lang="en-GB" sz="1800" b="0" i="0" u="sng" strike="noStrike" dirty="0">
                <a:solidFill>
                  <a:srgbClr val="6B9F25"/>
                </a:solidFill>
                <a:effectLst/>
                <a:latin typeface="Matarongo Ata"/>
                <a:hlinkClick r:id="rId3"/>
              </a:rPr>
              <a:t>Bank Support Letter</a:t>
            </a: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 </a:t>
            </a:r>
            <a:endParaRPr lang="en-GB" sz="1600" b="0" i="0" dirty="0">
              <a:solidFill>
                <a:srgbClr val="595959"/>
              </a:solidFill>
              <a:effectLst/>
              <a:latin typeface="Matarongo Ata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The expectation is that once scholars get their study permit, they book an appointment at a bank to open an account.  </a:t>
            </a:r>
            <a:endParaRPr lang="en-GB" sz="1600" b="0" i="0" dirty="0">
              <a:solidFill>
                <a:srgbClr val="595959"/>
              </a:solidFill>
              <a:effectLst/>
              <a:latin typeface="Matarongo Ata"/>
            </a:endParaRPr>
          </a:p>
          <a:p>
            <a:pPr algn="l" rtl="0"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>
                <a:solidFill>
                  <a:srgbClr val="595959"/>
                </a:solidFill>
                <a:effectLst/>
                <a:latin typeface="Matarongo Ata"/>
              </a:rPr>
              <a:t>No payments will be made to the scholar until the set up a bank account. </a:t>
            </a: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 </a:t>
            </a:r>
            <a:endParaRPr lang="en-GB" sz="1600" b="0" i="0" dirty="0">
              <a:solidFill>
                <a:srgbClr val="595959"/>
              </a:solidFill>
              <a:effectLst/>
              <a:latin typeface="Matarongo Ata"/>
            </a:endParaRPr>
          </a:p>
          <a:p>
            <a:pPr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0" i="0" dirty="0">
                <a:solidFill>
                  <a:srgbClr val="595959"/>
                </a:solidFill>
                <a:effectLst/>
                <a:latin typeface="Matarongo Ata"/>
              </a:rPr>
              <a:t>ANZ is the recommended bank, but scholars are entitled to set up accounts with whoever they see fit.  </a:t>
            </a:r>
            <a:endParaRPr lang="en-GB" sz="1800" b="0" i="0">
              <a:solidFill>
                <a:srgbClr val="595959"/>
              </a:solidFill>
              <a:effectLst/>
              <a:latin typeface="Matarongo Ata"/>
            </a:endParaRPr>
          </a:p>
          <a:p>
            <a:pPr fontAlgn="base">
              <a:lnSpc>
                <a:spcPts val="162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595959"/>
                </a:solidFill>
                <a:latin typeface="Matarongo Ata"/>
              </a:rPr>
              <a:t>Your institution will provide more advise via your arrival briefings and preparation emails.</a:t>
            </a:r>
            <a:endParaRPr lang="en-GB" sz="1600" b="1" i="0">
              <a:solidFill>
                <a:srgbClr val="595959"/>
              </a:solidFill>
              <a:effectLst/>
              <a:latin typeface="Matarongo Ata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atarongo At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89AC74-C321-AF1E-FFF8-97F76CC729E1}"/>
              </a:ext>
            </a:extLst>
          </p:cNvPr>
          <p:cNvSpPr txBox="1"/>
          <p:nvPr/>
        </p:nvSpPr>
        <p:spPr>
          <a:xfrm>
            <a:off x="6661404" y="1208036"/>
            <a:ext cx="4800600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Matarongo Ata" pitchFamily="50" charset="0"/>
              </a:rPr>
              <a:t>You must apply as soon as possible!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You are responsible for setting up your bank account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You will not be able to open a bank account until you have a valid study permit.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Stipends will not be paid if you do not have a local bank account</a:t>
            </a:r>
            <a:endParaRPr lang="en-US" sz="2400" b="0" dirty="0">
              <a:solidFill>
                <a:schemeClr val="bg1"/>
              </a:solidFill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F902405C-C526-C5FA-B6A6-534928E7C074}"/>
              </a:ext>
            </a:extLst>
          </p:cNvPr>
          <p:cNvSpPr/>
          <p:nvPr/>
        </p:nvSpPr>
        <p:spPr>
          <a:xfrm>
            <a:off x="458234" y="5953037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093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B2C5-D21C-A2AB-31D5-7C214C26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A43A2732-DDB9-9E05-A7AF-4C1B60AA45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233" y="5953036"/>
            <a:ext cx="2189322" cy="539837"/>
          </a:xfrm>
          <a:prstGeom prst="rect">
            <a:avLst/>
          </a:prstGeom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4814BD93-7921-21AA-B892-AFC2DA95D982}"/>
              </a:ext>
            </a:extLst>
          </p:cNvPr>
          <p:cNvGrpSpPr/>
          <p:nvPr/>
        </p:nvGrpSpPr>
        <p:grpSpPr>
          <a:xfrm>
            <a:off x="6096000" y="-19050"/>
            <a:ext cx="6115050" cy="6877050"/>
            <a:chOff x="6086475" y="-9525"/>
            <a:chExt cx="6115050" cy="687705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2B64626-BB65-CE72-4289-593959B8A0CF}"/>
                </a:ext>
              </a:extLst>
            </p:cNvPr>
            <p:cNvSpPr/>
            <p:nvPr/>
          </p:nvSpPr>
          <p:spPr>
            <a:xfrm>
              <a:off x="6096000" y="0"/>
              <a:ext cx="6096635" cy="6858000"/>
            </a:xfrm>
            <a:custGeom>
              <a:avLst/>
              <a:gdLst/>
              <a:ahLst/>
              <a:cxnLst/>
              <a:rect l="l" t="t" r="r" b="b"/>
              <a:pathLst>
                <a:path w="6096634" h="6858000">
                  <a:moveTo>
                    <a:pt x="60960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12" y="6858000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2925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48E25A4-175A-E38E-F8B8-D6B6D1CF43B3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F9B580CA-C9B3-6340-90FD-B705A52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48" y="371394"/>
            <a:ext cx="4410710" cy="615553"/>
          </a:xfrm>
        </p:spPr>
        <p:txBody>
          <a:bodyPr/>
          <a:lstStyle/>
          <a:p>
            <a:r>
              <a:rPr lang="en-NZ" dirty="0"/>
              <a:t>Measles outbreak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8A2AE-E767-51B0-C679-8EBB4CA3BCE4}"/>
              </a:ext>
            </a:extLst>
          </p:cNvPr>
          <p:cNvSpPr txBox="1"/>
          <p:nvPr/>
        </p:nvSpPr>
        <p:spPr>
          <a:xfrm>
            <a:off x="6753225" y="1381347"/>
            <a:ext cx="4800600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If the vaccine is not free in your home country, then you will reimbursed the cost of your measles vaccination.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400" i="1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To be eligible for reimbursement, please present the receipts as proof of payment to your local New Zealand Diplomatic Post or to your ISO upon arrival in Fiji.</a:t>
            </a:r>
            <a:endParaRPr lang="en-US" sz="2400" b="0" i="1" dirty="0">
              <a:solidFill>
                <a:srgbClr val="FF0000"/>
              </a:solidFill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7A5E3-A1DA-503D-CCDF-A9215DD1B1E0}"/>
              </a:ext>
            </a:extLst>
          </p:cNvPr>
          <p:cNvSpPr txBox="1"/>
          <p:nvPr/>
        </p:nvSpPr>
        <p:spPr>
          <a:xfrm>
            <a:off x="427887" y="1305341"/>
            <a:ext cx="49638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b="0" dirty="0">
                <a:solidFill>
                  <a:srgbClr val="000000"/>
                </a:solidFill>
                <a:latin typeface="Matarongo Ata" pitchFamily="50" charset="0"/>
                <a:cs typeface="Matarongo Ata" pitchFamily="50" charset="0"/>
              </a:rPr>
              <a:t>New Zealand and some other countries in the Pacific and Asia are currently experiencing a measles outbreak.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b="0" dirty="0">
                <a:solidFill>
                  <a:srgbClr val="000000"/>
                </a:solidFill>
                <a:latin typeface="Matarongo Ata" pitchFamily="50" charset="0"/>
                <a:cs typeface="Matarongo Ata" pitchFamily="50" charset="0"/>
              </a:rPr>
              <a:t>For more information check this website  </a:t>
            </a:r>
            <a:r>
              <a:rPr lang="en-NZ" sz="2000" u="sng" dirty="0">
                <a:hlinkClick r:id="rId4"/>
              </a:rPr>
              <a:t>Health New Zealand</a:t>
            </a:r>
            <a:r>
              <a:rPr lang="en-US" sz="2000" b="0" dirty="0">
                <a:solidFill>
                  <a:srgbClr val="000000"/>
                </a:solidFill>
                <a:latin typeface="Matarongo Ata" pitchFamily="50" charset="0"/>
                <a:cs typeface="Matarongo Ata" pitchFamily="50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Matarongo Ata" pitchFamily="50" charset="0"/>
                <a:cs typeface="Matarongo Ata" pitchFamily="50" charset="0"/>
              </a:rPr>
              <a:t>For their own protection and the protection of the wider community, Manaaki scholars are strongly advised to ensure they are fully protected against measles before travelling to Fiji.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Matarongo Ata" pitchFamily="50" charset="0"/>
                <a:cs typeface="Matarongo Ata" pitchFamily="50" charset="0"/>
              </a:rPr>
              <a:t>You should have your vaccine at least two weeks before the start of your travel.</a:t>
            </a:r>
          </a:p>
        </p:txBody>
      </p:sp>
    </p:spTree>
    <p:extLst>
      <p:ext uri="{BB962C8B-B14F-4D97-AF65-F5344CB8AC3E}">
        <p14:creationId xmlns:p14="http://schemas.microsoft.com/office/powerpoint/2010/main" val="387969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AA82-FC83-C6E2-26CA-745AFAEF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6987-6556-9AC6-5C0B-35CE45BC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42180"/>
            <a:ext cx="5193145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Before you leave – Study in Pacific </a:t>
            </a:r>
            <a:endParaRPr lang="en-NZ" sz="4800" b="1" dirty="0">
              <a:solidFill>
                <a:srgbClr val="292666"/>
              </a:solidFill>
              <a:latin typeface="Matarongo Ata"/>
              <a:cs typeface="Matarongo Ata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6E05-4175-0EE8-1C93-B9A244B8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79" y="1570262"/>
            <a:ext cx="5193145" cy="42178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400" dirty="0">
                <a:latin typeface="Matarongo Ata"/>
                <a:cs typeface="Matarongo Ata" pitchFamily="50" charset="0"/>
              </a:rPr>
              <a:t>Your ISO will book your travel to Fiji. They will also prepare </a:t>
            </a:r>
            <a:r>
              <a:rPr lang="en-US" sz="2400">
                <a:latin typeface="Matarongo Ata"/>
                <a:cs typeface="Matarongo Ata" pitchFamily="50" charset="0"/>
              </a:rPr>
              <a:t>initial </a:t>
            </a:r>
            <a:r>
              <a:rPr lang="en-US" sz="2400" dirty="0">
                <a:latin typeface="Matarongo Ata"/>
                <a:cs typeface="Matarongo Ata" pitchFamily="50" charset="0"/>
              </a:rPr>
              <a:t>stipends</a:t>
            </a:r>
            <a:r>
              <a:rPr lang="en-US" sz="2400">
                <a:latin typeface="Matarongo Ata"/>
                <a:cs typeface="Matarongo Ata" pitchFamily="50" charset="0"/>
              </a:rPr>
              <a:t> </a:t>
            </a:r>
            <a:r>
              <a:rPr lang="en-US" sz="2400" dirty="0">
                <a:latin typeface="Matarongo Ata"/>
                <a:cs typeface="Matarongo Ata" pitchFamily="50" charset="0"/>
              </a:rPr>
              <a:t>in Fiji and provide an establishment allowance. They will </a:t>
            </a:r>
            <a:r>
              <a:rPr lang="en-US" sz="2400">
                <a:latin typeface="Matarongo Ata"/>
                <a:cs typeface="Matarongo Ata" pitchFamily="50" charset="0"/>
              </a:rPr>
              <a:t>provide information on institution  </a:t>
            </a:r>
            <a:r>
              <a:rPr lang="en-US" sz="2400" dirty="0">
                <a:latin typeface="Matarongo Ata"/>
                <a:cs typeface="Matarongo Ata" pitchFamily="50" charset="0"/>
              </a:rPr>
              <a:t>accommodation</a:t>
            </a:r>
            <a:r>
              <a:rPr lang="en-US" sz="2400">
                <a:latin typeface="Matarongo Ata"/>
                <a:cs typeface="Matarongo Ata" pitchFamily="50" charset="0"/>
              </a:rPr>
              <a:t>. </a:t>
            </a:r>
            <a:endParaRPr lang="en-US"/>
          </a:p>
          <a:p>
            <a:pPr marL="457200" indent="-457200">
              <a:lnSpc>
                <a:spcPct val="110000"/>
              </a:lnSpc>
            </a:pPr>
            <a:r>
              <a:rPr lang="en-US" sz="2400" dirty="0">
                <a:latin typeface="Matarongo Ata"/>
                <a:cs typeface="Matarongo Ata" pitchFamily="50" charset="0"/>
              </a:rPr>
              <a:t>After that, you are responsible for arranging your own accommodation.</a:t>
            </a:r>
            <a:endParaRPr lang="en-US"/>
          </a:p>
          <a:p>
            <a:pPr marL="457200" indent="-457200">
              <a:lnSpc>
                <a:spcPct val="110000"/>
              </a:lnSpc>
            </a:pPr>
            <a:r>
              <a:rPr lang="en-US" sz="2400" dirty="0">
                <a:latin typeface="Matarongo Ata"/>
                <a:cs typeface="Matarongo Ata" pitchFamily="50" charset="0"/>
              </a:rPr>
              <a:t>Please ensure that you provide all information required by your university to ensure that your stipends can be processed on time.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NZ" dirty="0"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A80D064-6F20-DD74-6B1F-814AE7B35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8234" y="5953037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5FA72-1F0A-16E0-CD7B-DAE4B548921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2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9441E1-5272-7CEF-3BFD-3E78A7A2FF33}"/>
              </a:ext>
            </a:extLst>
          </p:cNvPr>
          <p:cNvSpPr txBox="1">
            <a:spLocks/>
          </p:cNvSpPr>
          <p:nvPr/>
        </p:nvSpPr>
        <p:spPr>
          <a:xfrm>
            <a:off x="6598227" y="1334100"/>
            <a:ext cx="5091545" cy="384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You must make sure you have all the required documents:</a:t>
            </a:r>
          </a:p>
          <a:p>
            <a:r>
              <a:rPr lang="en-US" sz="220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Plane ticket</a:t>
            </a:r>
          </a:p>
          <a:p>
            <a:r>
              <a:rPr lang="en-US" sz="22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Passport with copy of Student Visa</a:t>
            </a:r>
          </a:p>
          <a:p>
            <a:r>
              <a:rPr lang="en-US" sz="220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Institution Placement Offer</a:t>
            </a:r>
          </a:p>
          <a:p>
            <a:r>
              <a:rPr lang="en-US" sz="22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Certified copies of your birth certificate and marriage certificate (if applicable)</a:t>
            </a:r>
          </a:p>
          <a:p>
            <a:r>
              <a:rPr lang="en-US" sz="220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Receipts for costs you need to claim back</a:t>
            </a:r>
          </a:p>
          <a:p>
            <a:r>
              <a:rPr lang="en-US" sz="2200" b="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A</a:t>
            </a:r>
            <a:r>
              <a:rPr lang="en-US" sz="2200" dirty="0">
                <a:solidFill>
                  <a:schemeClr val="bg1"/>
                </a:solidFill>
                <a:latin typeface="Matarongo Ata" pitchFamily="50" charset="0"/>
                <a:cs typeface="Matarongo Ata" pitchFamily="50" charset="0"/>
              </a:rPr>
              <a:t>ny other documents required by your institution or the Government of Fiji</a:t>
            </a:r>
            <a:endParaRPr lang="en-US" sz="2200" b="0" dirty="0">
              <a:solidFill>
                <a:schemeClr val="bg1"/>
              </a:solidFill>
              <a:latin typeface="Matarongo Ata" pitchFamily="50" charset="0"/>
              <a:cs typeface="Matarongo A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B3A3D-4F0D-A451-4F8B-3F795BBD8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884" y="495095"/>
            <a:ext cx="5921406" cy="6624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solidFill>
                  <a:srgbClr val="292666"/>
                </a:solidFill>
                <a:latin typeface="Matarongo Ata"/>
                <a:cs typeface="Matarongo Ata" pitchFamily="50" charset="0"/>
              </a:rPr>
              <a:t>Insurance – Medical:  Fiji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1F9727-A8A5-C179-1A2E-10BE99EAD07C}"/>
              </a:ext>
            </a:extLst>
          </p:cNvPr>
          <p:cNvSpPr txBox="1">
            <a:spLocks/>
          </p:cNvSpPr>
          <p:nvPr/>
        </p:nvSpPr>
        <p:spPr>
          <a:xfrm>
            <a:off x="6600046" y="1319460"/>
            <a:ext cx="5320869" cy="4911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NZ" sz="2400" dirty="0">
                <a:solidFill>
                  <a:srgbClr val="21468A"/>
                </a:solidFill>
                <a:latin typeface="Matarongo Ata" pitchFamily="50" charset="0"/>
                <a:cs typeface="Matarongo Ata" pitchFamily="50" charset="0"/>
              </a:rPr>
              <a:t>Most universities have health centres they recommend nearby.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NZ" sz="2400" dirty="0">
              <a:solidFill>
                <a:srgbClr val="21468A"/>
              </a:solidFill>
              <a:latin typeface="Matarongo Ata" pitchFamily="50" charset="0"/>
              <a:cs typeface="Matarongo Ata" pitchFamily="50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NZ" sz="2400" dirty="0">
                <a:solidFill>
                  <a:srgbClr val="21468A"/>
                </a:solidFill>
                <a:latin typeface="Matarongo Ata" pitchFamily="50" charset="0"/>
                <a:cs typeface="Matarongo Ata" pitchFamily="50" charset="0"/>
              </a:rPr>
              <a:t>Visit the student health centre and register before you get sick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GB" sz="2400" dirty="0">
              <a:solidFill>
                <a:srgbClr val="21468A"/>
              </a:solidFill>
              <a:latin typeface="Matarongo Ata" pitchFamily="50" charset="0"/>
              <a:cs typeface="Matarongo Ata" pitchFamily="50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sz="2400" dirty="0">
                <a:solidFill>
                  <a:srgbClr val="21468A"/>
                </a:solidFill>
                <a:latin typeface="Matarongo Ata" pitchFamily="50" charset="0"/>
                <a:cs typeface="Matarongo Ata" pitchFamily="50" charset="0"/>
              </a:rPr>
              <a:t>Dental care is expensive and isn’t usually covered by insurance – make sure you check your policy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en-GB" sz="2400">
              <a:solidFill>
                <a:srgbClr val="21468A"/>
              </a:solidFill>
              <a:latin typeface="Matarongo Ata"/>
              <a:cs typeface="Matarongo Ata" pitchFamily="50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sz="2400">
                <a:solidFill>
                  <a:srgbClr val="21468A"/>
                </a:solidFill>
                <a:latin typeface="Matarongo Ata"/>
                <a:cs typeface="Matarongo Ata" pitchFamily="50" charset="0"/>
              </a:rPr>
              <a:t>READ YOUR INSUARNCE POLICY</a:t>
            </a:r>
            <a:endParaRPr lang="en-GB" sz="2400">
              <a:solidFill>
                <a:srgbClr val="21468A"/>
              </a:solidFill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E5FFF23-5DB3-FDA7-647A-961BB996DEDF}"/>
              </a:ext>
            </a:extLst>
          </p:cNvPr>
          <p:cNvSpPr txBox="1">
            <a:spLocks/>
          </p:cNvSpPr>
          <p:nvPr/>
        </p:nvSpPr>
        <p:spPr>
          <a:xfrm>
            <a:off x="443884" y="1691406"/>
            <a:ext cx="5429232" cy="38529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4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8D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Ensure you declare any pre-existing conditions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2000" b="0" dirty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You are covered for medical insurance while in Fiji.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2000" b="0" dirty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Your insurance may not cover costs of going to the dentist or reproductive healthcare.   Check your policy.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If you do not submit your insurance documentation promptly, you will not be covered. Insurance can not be back dated.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0349947-024D-AB18-A35B-5AA2C3494579}"/>
              </a:ext>
            </a:extLst>
          </p:cNvPr>
          <p:cNvSpPr/>
          <p:nvPr/>
        </p:nvSpPr>
        <p:spPr>
          <a:xfrm>
            <a:off x="685799" y="5960564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084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614AE-4770-3CB1-CD35-0E96541DF87E}"/>
              </a:ext>
            </a:extLst>
          </p:cNvPr>
          <p:cNvSpPr/>
          <p:nvPr/>
        </p:nvSpPr>
        <p:spPr>
          <a:xfrm>
            <a:off x="9697209" y="6027791"/>
            <a:ext cx="2057435" cy="411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11FF45-5590-9F32-9977-F8441BD9AEE3}"/>
              </a:ext>
            </a:extLst>
          </p:cNvPr>
          <p:cNvSpPr/>
          <p:nvPr/>
        </p:nvSpPr>
        <p:spPr>
          <a:xfrm>
            <a:off x="9565319" y="6093914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AFB892-8C29-79A7-B19C-B73A2C64540B}"/>
              </a:ext>
            </a:extLst>
          </p:cNvPr>
          <p:cNvSpPr txBox="1">
            <a:spLocks/>
          </p:cNvSpPr>
          <p:nvPr/>
        </p:nvSpPr>
        <p:spPr>
          <a:xfrm>
            <a:off x="702803" y="1982538"/>
            <a:ext cx="7345822" cy="320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You may be asked to: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fill in a Passenger Arrival Card or other travel declaration?</a:t>
            </a:r>
            <a:r>
              <a:rPr lang="en-US" i="1" u="sng" dirty="0">
                <a:highlight>
                  <a:srgbClr val="FFFF00"/>
                </a:highlight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tell the inspectors about any risk items (‘declare’ them);</a:t>
            </a:r>
            <a:endParaRPr lang="en-NZ" dirty="0"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throw the items away or, if you want to keep them, have them inspected for any contamination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Your bags may be inspected even if you don’t declare anything. </a:t>
            </a:r>
            <a:endParaRPr lang="en-NZ" dirty="0"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endParaRPr lang="en-NZ" dirty="0">
              <a:latin typeface="Matarongo Ata" pitchFamily="50" charset="0"/>
              <a:cs typeface="Matarongo Ata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Z" dirty="0"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D9FCD8F-0B46-0295-F12D-E7D6891EB297}"/>
              </a:ext>
            </a:extLst>
          </p:cNvPr>
          <p:cNvSpPr txBox="1">
            <a:spLocks/>
          </p:cNvSpPr>
          <p:nvPr/>
        </p:nvSpPr>
        <p:spPr>
          <a:xfrm>
            <a:off x="702803" y="419100"/>
            <a:ext cx="11145837" cy="661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Ensure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you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are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familiar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with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Fiji’s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biosecurity</a:t>
            </a:r>
            <a:r>
              <a:rPr lang="mi-NZ" sz="3200" b="1" dirty="0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 </a:t>
            </a:r>
            <a:r>
              <a:rPr lang="mi-NZ" sz="3200" b="1" dirty="0" err="1">
                <a:solidFill>
                  <a:srgbClr val="292666"/>
                </a:solidFill>
                <a:latin typeface="Matarongo Ata"/>
                <a:ea typeface="Tahoma"/>
                <a:cs typeface="Matarongo Ata" pitchFamily="50" charset="0"/>
              </a:rPr>
              <a:t>requirements</a:t>
            </a:r>
            <a:endParaRPr lang="en-NZ" sz="3200" b="1" dirty="0">
              <a:solidFill>
                <a:srgbClr val="292666"/>
              </a:solidFill>
              <a:latin typeface="Matarongo Ata"/>
              <a:ea typeface="Tahoma"/>
              <a:cs typeface="Matarongo Ata" pitchFamily="50" charset="0"/>
            </a:endParaRPr>
          </a:p>
          <a:p>
            <a:endParaRPr lang="en-NZ" sz="3200" b="1" dirty="0">
              <a:solidFill>
                <a:srgbClr val="292666"/>
              </a:solidFill>
              <a:latin typeface="Matarongo Ata" pitchFamily="50" charset="0"/>
              <a:cs typeface="Matarongo Ata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8F300A-53E6-2BFE-128A-5E2635F9AD7A}"/>
              </a:ext>
            </a:extLst>
          </p:cNvPr>
          <p:cNvGrpSpPr/>
          <p:nvPr/>
        </p:nvGrpSpPr>
        <p:grpSpPr>
          <a:xfrm>
            <a:off x="8885465" y="2508296"/>
            <a:ext cx="2255063" cy="2255063"/>
            <a:chOff x="6435176" y="2619447"/>
            <a:chExt cx="2612571" cy="26125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EB7673-48A0-BD44-5193-499019073F2D}"/>
                </a:ext>
              </a:extLst>
            </p:cNvPr>
            <p:cNvSpPr/>
            <p:nvPr/>
          </p:nvSpPr>
          <p:spPr>
            <a:xfrm>
              <a:off x="6435176" y="2619447"/>
              <a:ext cx="2612571" cy="261257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rgbClr val="292666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A14CA7F-AF6F-5ACB-B9D9-4595F1BBD14B}"/>
                </a:ext>
              </a:extLst>
            </p:cNvPr>
            <p:cNvGrpSpPr/>
            <p:nvPr/>
          </p:nvGrpSpPr>
          <p:grpSpPr>
            <a:xfrm>
              <a:off x="7064825" y="2951806"/>
              <a:ext cx="1353273" cy="1947853"/>
              <a:chOff x="9039052" y="2197460"/>
              <a:chExt cx="1684366" cy="2424416"/>
            </a:xfrm>
            <a:solidFill>
              <a:schemeClr val="bg1"/>
            </a:solidFill>
          </p:grpSpPr>
          <p:sp>
            <p:nvSpPr>
              <p:cNvPr id="13" name="Graphic 182">
                <a:extLst>
                  <a:ext uri="{FF2B5EF4-FFF2-40B4-BE49-F238E27FC236}">
                    <a16:creationId xmlns:a16="http://schemas.microsoft.com/office/drawing/2014/main" id="{0080BEE4-6A3A-D54D-1BDA-EA7A38756E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39052" y="2627396"/>
                <a:ext cx="1684366" cy="1994480"/>
              </a:xfrm>
              <a:custGeom>
                <a:avLst/>
                <a:gdLst/>
                <a:ahLst/>
                <a:cxnLst/>
                <a:rect l="l" t="t" r="r" b="b"/>
                <a:pathLst>
                  <a:path w="1196340" h="1313180">
                    <a:moveTo>
                      <a:pt x="557949" y="350456"/>
                    </a:moveTo>
                    <a:lnTo>
                      <a:pt x="556209" y="341807"/>
                    </a:lnTo>
                    <a:lnTo>
                      <a:pt x="551446" y="334746"/>
                    </a:lnTo>
                    <a:lnTo>
                      <a:pt x="544385" y="329984"/>
                    </a:lnTo>
                    <a:lnTo>
                      <a:pt x="535736" y="328244"/>
                    </a:lnTo>
                    <a:lnTo>
                      <a:pt x="481622" y="328244"/>
                    </a:lnTo>
                    <a:lnTo>
                      <a:pt x="472973" y="329984"/>
                    </a:lnTo>
                    <a:lnTo>
                      <a:pt x="465924" y="334746"/>
                    </a:lnTo>
                    <a:lnTo>
                      <a:pt x="461162" y="341807"/>
                    </a:lnTo>
                    <a:lnTo>
                      <a:pt x="459409" y="350456"/>
                    </a:lnTo>
                    <a:lnTo>
                      <a:pt x="461162" y="359105"/>
                    </a:lnTo>
                    <a:lnTo>
                      <a:pt x="465924" y="366166"/>
                    </a:lnTo>
                    <a:lnTo>
                      <a:pt x="472973" y="370928"/>
                    </a:lnTo>
                    <a:lnTo>
                      <a:pt x="481622" y="372681"/>
                    </a:lnTo>
                    <a:lnTo>
                      <a:pt x="535736" y="372681"/>
                    </a:lnTo>
                    <a:lnTo>
                      <a:pt x="544385" y="370928"/>
                    </a:lnTo>
                    <a:lnTo>
                      <a:pt x="551446" y="366166"/>
                    </a:lnTo>
                    <a:lnTo>
                      <a:pt x="556209" y="359105"/>
                    </a:lnTo>
                    <a:lnTo>
                      <a:pt x="557949" y="350456"/>
                    </a:lnTo>
                    <a:close/>
                  </a:path>
                  <a:path w="1196340" h="1313180">
                    <a:moveTo>
                      <a:pt x="1057402" y="140068"/>
                    </a:moveTo>
                    <a:lnTo>
                      <a:pt x="1050251" y="95846"/>
                    </a:lnTo>
                    <a:lnTo>
                      <a:pt x="1030338" y="57404"/>
                    </a:lnTo>
                    <a:lnTo>
                      <a:pt x="1017384" y="44437"/>
                    </a:lnTo>
                    <a:lnTo>
                      <a:pt x="1012977" y="40030"/>
                    </a:lnTo>
                    <a:lnTo>
                      <a:pt x="1012977" y="140068"/>
                    </a:lnTo>
                    <a:lnTo>
                      <a:pt x="1005446" y="177253"/>
                    </a:lnTo>
                    <a:lnTo>
                      <a:pt x="984935" y="207645"/>
                    </a:lnTo>
                    <a:lnTo>
                      <a:pt x="954532" y="228168"/>
                    </a:lnTo>
                    <a:lnTo>
                      <a:pt x="917346" y="235686"/>
                    </a:lnTo>
                    <a:lnTo>
                      <a:pt x="880160" y="228168"/>
                    </a:lnTo>
                    <a:lnTo>
                      <a:pt x="849757" y="207645"/>
                    </a:lnTo>
                    <a:lnTo>
                      <a:pt x="829246" y="177253"/>
                    </a:lnTo>
                    <a:lnTo>
                      <a:pt x="821728" y="140068"/>
                    </a:lnTo>
                    <a:lnTo>
                      <a:pt x="829246" y="102882"/>
                    </a:lnTo>
                    <a:lnTo>
                      <a:pt x="849757" y="72478"/>
                    </a:lnTo>
                    <a:lnTo>
                      <a:pt x="880160" y="51968"/>
                    </a:lnTo>
                    <a:lnTo>
                      <a:pt x="917346" y="44437"/>
                    </a:lnTo>
                    <a:lnTo>
                      <a:pt x="954532" y="51968"/>
                    </a:lnTo>
                    <a:lnTo>
                      <a:pt x="984935" y="72478"/>
                    </a:lnTo>
                    <a:lnTo>
                      <a:pt x="1005446" y="102882"/>
                    </a:lnTo>
                    <a:lnTo>
                      <a:pt x="1012977" y="140068"/>
                    </a:lnTo>
                    <a:lnTo>
                      <a:pt x="1012977" y="40030"/>
                    </a:lnTo>
                    <a:lnTo>
                      <a:pt x="1000010" y="27063"/>
                    </a:lnTo>
                    <a:lnTo>
                      <a:pt x="961567" y="7150"/>
                    </a:lnTo>
                    <a:lnTo>
                      <a:pt x="917346" y="0"/>
                    </a:lnTo>
                    <a:lnTo>
                      <a:pt x="873125" y="7150"/>
                    </a:lnTo>
                    <a:lnTo>
                      <a:pt x="834682" y="27063"/>
                    </a:lnTo>
                    <a:lnTo>
                      <a:pt x="804341" y="57404"/>
                    </a:lnTo>
                    <a:lnTo>
                      <a:pt x="784440" y="95846"/>
                    </a:lnTo>
                    <a:lnTo>
                      <a:pt x="777290" y="140068"/>
                    </a:lnTo>
                    <a:lnTo>
                      <a:pt x="784440" y="184289"/>
                    </a:lnTo>
                    <a:lnTo>
                      <a:pt x="804341" y="222719"/>
                    </a:lnTo>
                    <a:lnTo>
                      <a:pt x="834682" y="253060"/>
                    </a:lnTo>
                    <a:lnTo>
                      <a:pt x="873125" y="272961"/>
                    </a:lnTo>
                    <a:lnTo>
                      <a:pt x="917346" y="280111"/>
                    </a:lnTo>
                    <a:lnTo>
                      <a:pt x="961567" y="272961"/>
                    </a:lnTo>
                    <a:lnTo>
                      <a:pt x="1000010" y="253060"/>
                    </a:lnTo>
                    <a:lnTo>
                      <a:pt x="1017371" y="235686"/>
                    </a:lnTo>
                    <a:lnTo>
                      <a:pt x="1030338" y="222719"/>
                    </a:lnTo>
                    <a:lnTo>
                      <a:pt x="1050251" y="184289"/>
                    </a:lnTo>
                    <a:lnTo>
                      <a:pt x="1057402" y="140068"/>
                    </a:lnTo>
                    <a:close/>
                  </a:path>
                  <a:path w="1196340" h="1313180">
                    <a:moveTo>
                      <a:pt x="1196060" y="749769"/>
                    </a:moveTo>
                    <a:lnTo>
                      <a:pt x="1191031" y="664032"/>
                    </a:lnTo>
                    <a:lnTo>
                      <a:pt x="1177353" y="591299"/>
                    </a:lnTo>
                    <a:lnTo>
                      <a:pt x="1157122" y="530618"/>
                    </a:lnTo>
                    <a:lnTo>
                      <a:pt x="1132459" y="481012"/>
                    </a:lnTo>
                    <a:lnTo>
                      <a:pt x="1105458" y="441528"/>
                    </a:lnTo>
                    <a:lnTo>
                      <a:pt x="1078230" y="411213"/>
                    </a:lnTo>
                    <a:lnTo>
                      <a:pt x="1031506" y="374230"/>
                    </a:lnTo>
                    <a:lnTo>
                      <a:pt x="1028725" y="372668"/>
                    </a:lnTo>
                    <a:lnTo>
                      <a:pt x="1016228" y="365645"/>
                    </a:lnTo>
                    <a:lnTo>
                      <a:pt x="1012977" y="364159"/>
                    </a:lnTo>
                    <a:lnTo>
                      <a:pt x="1012977" y="468287"/>
                    </a:lnTo>
                    <a:lnTo>
                      <a:pt x="1012977" y="814184"/>
                    </a:lnTo>
                    <a:lnTo>
                      <a:pt x="821728" y="814184"/>
                    </a:lnTo>
                    <a:lnTo>
                      <a:pt x="821728" y="468287"/>
                    </a:lnTo>
                    <a:lnTo>
                      <a:pt x="822388" y="465023"/>
                    </a:lnTo>
                    <a:lnTo>
                      <a:pt x="822452" y="464680"/>
                    </a:lnTo>
                    <a:lnTo>
                      <a:pt x="829246" y="431101"/>
                    </a:lnTo>
                    <a:lnTo>
                      <a:pt x="849757" y="400710"/>
                    </a:lnTo>
                    <a:lnTo>
                      <a:pt x="880160" y="380199"/>
                    </a:lnTo>
                    <a:lnTo>
                      <a:pt x="917346" y="372668"/>
                    </a:lnTo>
                    <a:lnTo>
                      <a:pt x="954532" y="380199"/>
                    </a:lnTo>
                    <a:lnTo>
                      <a:pt x="984935" y="400710"/>
                    </a:lnTo>
                    <a:lnTo>
                      <a:pt x="1005446" y="431101"/>
                    </a:lnTo>
                    <a:lnTo>
                      <a:pt x="1012977" y="468287"/>
                    </a:lnTo>
                    <a:lnTo>
                      <a:pt x="1012977" y="364159"/>
                    </a:lnTo>
                    <a:lnTo>
                      <a:pt x="1008938" y="362292"/>
                    </a:lnTo>
                    <a:lnTo>
                      <a:pt x="1008722" y="362267"/>
                    </a:lnTo>
                    <a:lnTo>
                      <a:pt x="1008519" y="362191"/>
                    </a:lnTo>
                    <a:lnTo>
                      <a:pt x="988822" y="347992"/>
                    </a:lnTo>
                    <a:lnTo>
                      <a:pt x="966787" y="337312"/>
                    </a:lnTo>
                    <a:lnTo>
                      <a:pt x="942797" y="330568"/>
                    </a:lnTo>
                    <a:lnTo>
                      <a:pt x="917346" y="328231"/>
                    </a:lnTo>
                    <a:lnTo>
                      <a:pt x="897636" y="329641"/>
                    </a:lnTo>
                    <a:lnTo>
                      <a:pt x="878789" y="333717"/>
                    </a:lnTo>
                    <a:lnTo>
                      <a:pt x="860971" y="340233"/>
                    </a:lnTo>
                    <a:lnTo>
                      <a:pt x="844080" y="349123"/>
                    </a:lnTo>
                    <a:lnTo>
                      <a:pt x="843813" y="349186"/>
                    </a:lnTo>
                    <a:lnTo>
                      <a:pt x="835621" y="354101"/>
                    </a:lnTo>
                    <a:lnTo>
                      <a:pt x="817448" y="366788"/>
                    </a:lnTo>
                    <a:lnTo>
                      <a:pt x="790956" y="388467"/>
                    </a:lnTo>
                    <a:lnTo>
                      <a:pt x="777290" y="401650"/>
                    </a:lnTo>
                    <a:lnTo>
                      <a:pt x="777290" y="465023"/>
                    </a:lnTo>
                    <a:lnTo>
                      <a:pt x="777290" y="1091158"/>
                    </a:lnTo>
                    <a:lnTo>
                      <a:pt x="755180" y="1091158"/>
                    </a:lnTo>
                    <a:lnTo>
                      <a:pt x="755180" y="921588"/>
                    </a:lnTo>
                    <a:lnTo>
                      <a:pt x="751814" y="904963"/>
                    </a:lnTo>
                    <a:lnTo>
                      <a:pt x="750366" y="897851"/>
                    </a:lnTo>
                    <a:lnTo>
                      <a:pt x="737273" y="878446"/>
                    </a:lnTo>
                    <a:lnTo>
                      <a:pt x="717867" y="865352"/>
                    </a:lnTo>
                    <a:lnTo>
                      <a:pt x="710755" y="863917"/>
                    </a:lnTo>
                    <a:lnTo>
                      <a:pt x="710755" y="912418"/>
                    </a:lnTo>
                    <a:lnTo>
                      <a:pt x="710755" y="1107871"/>
                    </a:lnTo>
                    <a:lnTo>
                      <a:pt x="710298" y="1109649"/>
                    </a:lnTo>
                    <a:lnTo>
                      <a:pt x="709980" y="1111465"/>
                    </a:lnTo>
                    <a:lnTo>
                      <a:pt x="709980" y="1115288"/>
                    </a:lnTo>
                    <a:lnTo>
                      <a:pt x="710298" y="1117117"/>
                    </a:lnTo>
                    <a:lnTo>
                      <a:pt x="710755" y="1118882"/>
                    </a:lnTo>
                    <a:lnTo>
                      <a:pt x="710755" y="1196632"/>
                    </a:lnTo>
                    <a:lnTo>
                      <a:pt x="703287" y="1204087"/>
                    </a:lnTo>
                    <a:lnTo>
                      <a:pt x="692302" y="1204087"/>
                    </a:lnTo>
                    <a:lnTo>
                      <a:pt x="692302" y="1248511"/>
                    </a:lnTo>
                    <a:lnTo>
                      <a:pt x="692302" y="1261211"/>
                    </a:lnTo>
                    <a:lnTo>
                      <a:pt x="685634" y="1267879"/>
                    </a:lnTo>
                    <a:lnTo>
                      <a:pt x="669251" y="1267879"/>
                    </a:lnTo>
                    <a:lnTo>
                      <a:pt x="662584" y="1261211"/>
                    </a:lnTo>
                    <a:lnTo>
                      <a:pt x="662584" y="1251483"/>
                    </a:lnTo>
                    <a:lnTo>
                      <a:pt x="662419" y="1249972"/>
                    </a:lnTo>
                    <a:lnTo>
                      <a:pt x="662127" y="1248511"/>
                    </a:lnTo>
                    <a:lnTo>
                      <a:pt x="692302" y="1248511"/>
                    </a:lnTo>
                    <a:lnTo>
                      <a:pt x="692302" y="1204087"/>
                    </a:lnTo>
                    <a:lnTo>
                      <a:pt x="554151" y="1204087"/>
                    </a:lnTo>
                    <a:lnTo>
                      <a:pt x="554151" y="1248511"/>
                    </a:lnTo>
                    <a:lnTo>
                      <a:pt x="553859" y="1249972"/>
                    </a:lnTo>
                    <a:lnTo>
                      <a:pt x="553694" y="1251483"/>
                    </a:lnTo>
                    <a:lnTo>
                      <a:pt x="553694" y="1261211"/>
                    </a:lnTo>
                    <a:lnTo>
                      <a:pt x="547027" y="1267879"/>
                    </a:lnTo>
                    <a:lnTo>
                      <a:pt x="530631" y="1267879"/>
                    </a:lnTo>
                    <a:lnTo>
                      <a:pt x="523976" y="1261211"/>
                    </a:lnTo>
                    <a:lnTo>
                      <a:pt x="523976" y="1248511"/>
                    </a:lnTo>
                    <a:lnTo>
                      <a:pt x="554151" y="1248511"/>
                    </a:lnTo>
                    <a:lnTo>
                      <a:pt x="554151" y="1204087"/>
                    </a:lnTo>
                    <a:lnTo>
                      <a:pt x="512978" y="1204087"/>
                    </a:lnTo>
                    <a:lnTo>
                      <a:pt x="505523" y="1196632"/>
                    </a:lnTo>
                    <a:lnTo>
                      <a:pt x="505523" y="1091158"/>
                    </a:lnTo>
                    <a:lnTo>
                      <a:pt x="505523" y="912418"/>
                    </a:lnTo>
                    <a:lnTo>
                      <a:pt x="512978" y="904963"/>
                    </a:lnTo>
                    <a:lnTo>
                      <a:pt x="703287" y="904963"/>
                    </a:lnTo>
                    <a:lnTo>
                      <a:pt x="710755" y="912418"/>
                    </a:lnTo>
                    <a:lnTo>
                      <a:pt x="710755" y="863917"/>
                    </a:lnTo>
                    <a:lnTo>
                      <a:pt x="694131" y="860539"/>
                    </a:lnTo>
                    <a:lnTo>
                      <a:pt x="669950" y="860539"/>
                    </a:lnTo>
                    <a:lnTo>
                      <a:pt x="669950" y="732574"/>
                    </a:lnTo>
                    <a:lnTo>
                      <a:pt x="669950" y="710349"/>
                    </a:lnTo>
                    <a:lnTo>
                      <a:pt x="668197" y="701700"/>
                    </a:lnTo>
                    <a:lnTo>
                      <a:pt x="663448" y="694639"/>
                    </a:lnTo>
                    <a:lnTo>
                      <a:pt x="656386" y="689876"/>
                    </a:lnTo>
                    <a:lnTo>
                      <a:pt x="647738" y="688124"/>
                    </a:lnTo>
                    <a:lnTo>
                      <a:pt x="640410" y="688124"/>
                    </a:lnTo>
                    <a:lnTo>
                      <a:pt x="668553" y="627710"/>
                    </a:lnTo>
                    <a:lnTo>
                      <a:pt x="697242" y="575576"/>
                    </a:lnTo>
                    <a:lnTo>
                      <a:pt x="725538" y="531342"/>
                    </a:lnTo>
                    <a:lnTo>
                      <a:pt x="752538" y="494626"/>
                    </a:lnTo>
                    <a:lnTo>
                      <a:pt x="777290" y="465023"/>
                    </a:lnTo>
                    <a:lnTo>
                      <a:pt x="777290" y="401650"/>
                    </a:lnTo>
                    <a:lnTo>
                      <a:pt x="758012" y="420243"/>
                    </a:lnTo>
                    <a:lnTo>
                      <a:pt x="719404" y="420243"/>
                    </a:lnTo>
                    <a:lnTo>
                      <a:pt x="719404" y="464680"/>
                    </a:lnTo>
                    <a:lnTo>
                      <a:pt x="694194" y="498373"/>
                    </a:lnTo>
                    <a:lnTo>
                      <a:pt x="668413" y="537273"/>
                    </a:lnTo>
                    <a:lnTo>
                      <a:pt x="642531" y="581685"/>
                    </a:lnTo>
                    <a:lnTo>
                      <a:pt x="625525" y="615149"/>
                    </a:lnTo>
                    <a:lnTo>
                      <a:pt x="625525" y="732574"/>
                    </a:lnTo>
                    <a:lnTo>
                      <a:pt x="625525" y="860539"/>
                    </a:lnTo>
                    <a:lnTo>
                      <a:pt x="590753" y="860539"/>
                    </a:lnTo>
                    <a:lnTo>
                      <a:pt x="590753" y="732574"/>
                    </a:lnTo>
                    <a:lnTo>
                      <a:pt x="625525" y="732574"/>
                    </a:lnTo>
                    <a:lnTo>
                      <a:pt x="625525" y="615149"/>
                    </a:lnTo>
                    <a:lnTo>
                      <a:pt x="617016" y="631875"/>
                    </a:lnTo>
                    <a:lnTo>
                      <a:pt x="592353" y="688124"/>
                    </a:lnTo>
                    <a:lnTo>
                      <a:pt x="568540" y="688124"/>
                    </a:lnTo>
                    <a:lnTo>
                      <a:pt x="559892" y="689876"/>
                    </a:lnTo>
                    <a:lnTo>
                      <a:pt x="552831" y="694639"/>
                    </a:lnTo>
                    <a:lnTo>
                      <a:pt x="548055" y="701700"/>
                    </a:lnTo>
                    <a:lnTo>
                      <a:pt x="546315" y="710349"/>
                    </a:lnTo>
                    <a:lnTo>
                      <a:pt x="546315" y="860539"/>
                    </a:lnTo>
                    <a:lnTo>
                      <a:pt x="522147" y="860539"/>
                    </a:lnTo>
                    <a:lnTo>
                      <a:pt x="498398" y="865352"/>
                    </a:lnTo>
                    <a:lnTo>
                      <a:pt x="478993" y="878446"/>
                    </a:lnTo>
                    <a:lnTo>
                      <a:pt x="465886" y="897851"/>
                    </a:lnTo>
                    <a:lnTo>
                      <a:pt x="461086" y="921588"/>
                    </a:lnTo>
                    <a:lnTo>
                      <a:pt x="461086" y="1091158"/>
                    </a:lnTo>
                    <a:lnTo>
                      <a:pt x="44424" y="1091158"/>
                    </a:lnTo>
                    <a:lnTo>
                      <a:pt x="44424" y="464680"/>
                    </a:lnTo>
                    <a:lnTo>
                      <a:pt x="719404" y="464680"/>
                    </a:lnTo>
                    <a:lnTo>
                      <a:pt x="719404" y="420243"/>
                    </a:lnTo>
                    <a:lnTo>
                      <a:pt x="632955" y="420243"/>
                    </a:lnTo>
                    <a:lnTo>
                      <a:pt x="632955" y="318655"/>
                    </a:lnTo>
                    <a:lnTo>
                      <a:pt x="625640" y="273443"/>
                    </a:lnTo>
                    <a:lnTo>
                      <a:pt x="605282" y="234149"/>
                    </a:lnTo>
                    <a:lnTo>
                      <a:pt x="591045" y="219900"/>
                    </a:lnTo>
                    <a:lnTo>
                      <a:pt x="588518" y="217385"/>
                    </a:lnTo>
                    <a:lnTo>
                      <a:pt x="588518" y="318655"/>
                    </a:lnTo>
                    <a:lnTo>
                      <a:pt x="588518" y="420243"/>
                    </a:lnTo>
                    <a:lnTo>
                      <a:pt x="233210" y="420243"/>
                    </a:lnTo>
                    <a:lnTo>
                      <a:pt x="233210" y="318655"/>
                    </a:lnTo>
                    <a:lnTo>
                      <a:pt x="240957" y="280314"/>
                    </a:lnTo>
                    <a:lnTo>
                      <a:pt x="262077" y="248958"/>
                    </a:lnTo>
                    <a:lnTo>
                      <a:pt x="293382" y="227749"/>
                    </a:lnTo>
                    <a:lnTo>
                      <a:pt x="331698" y="219900"/>
                    </a:lnTo>
                    <a:lnTo>
                      <a:pt x="395592" y="330581"/>
                    </a:lnTo>
                    <a:lnTo>
                      <a:pt x="402920" y="334810"/>
                    </a:lnTo>
                    <a:lnTo>
                      <a:pt x="418795" y="334810"/>
                    </a:lnTo>
                    <a:lnTo>
                      <a:pt x="426135" y="330568"/>
                    </a:lnTo>
                    <a:lnTo>
                      <a:pt x="462165" y="268160"/>
                    </a:lnTo>
                    <a:lnTo>
                      <a:pt x="490029" y="219900"/>
                    </a:lnTo>
                    <a:lnTo>
                      <a:pt x="528332" y="227749"/>
                    </a:lnTo>
                    <a:lnTo>
                      <a:pt x="559650" y="248958"/>
                    </a:lnTo>
                    <a:lnTo>
                      <a:pt x="580771" y="280314"/>
                    </a:lnTo>
                    <a:lnTo>
                      <a:pt x="588518" y="318655"/>
                    </a:lnTo>
                    <a:lnTo>
                      <a:pt x="588518" y="217385"/>
                    </a:lnTo>
                    <a:lnTo>
                      <a:pt x="574268" y="203136"/>
                    </a:lnTo>
                    <a:lnTo>
                      <a:pt x="534974" y="182778"/>
                    </a:lnTo>
                    <a:lnTo>
                      <a:pt x="489762" y="175463"/>
                    </a:lnTo>
                    <a:lnTo>
                      <a:pt x="438734" y="175463"/>
                    </a:lnTo>
                    <a:lnTo>
                      <a:pt x="438734" y="219900"/>
                    </a:lnTo>
                    <a:lnTo>
                      <a:pt x="410857" y="268160"/>
                    </a:lnTo>
                    <a:lnTo>
                      <a:pt x="382993" y="219900"/>
                    </a:lnTo>
                    <a:lnTo>
                      <a:pt x="438734" y="219900"/>
                    </a:lnTo>
                    <a:lnTo>
                      <a:pt x="438734" y="175463"/>
                    </a:lnTo>
                    <a:lnTo>
                      <a:pt x="331965" y="175463"/>
                    </a:lnTo>
                    <a:lnTo>
                      <a:pt x="286753" y="182778"/>
                    </a:lnTo>
                    <a:lnTo>
                      <a:pt x="247446" y="203136"/>
                    </a:lnTo>
                    <a:lnTo>
                      <a:pt x="216433" y="234149"/>
                    </a:lnTo>
                    <a:lnTo>
                      <a:pt x="196088" y="273443"/>
                    </a:lnTo>
                    <a:lnTo>
                      <a:pt x="188772" y="318655"/>
                    </a:lnTo>
                    <a:lnTo>
                      <a:pt x="188772" y="420243"/>
                    </a:lnTo>
                    <a:lnTo>
                      <a:pt x="22212" y="420243"/>
                    </a:lnTo>
                    <a:lnTo>
                      <a:pt x="13563" y="421995"/>
                    </a:lnTo>
                    <a:lnTo>
                      <a:pt x="6502" y="426758"/>
                    </a:lnTo>
                    <a:lnTo>
                      <a:pt x="1739" y="433819"/>
                    </a:lnTo>
                    <a:lnTo>
                      <a:pt x="0" y="442468"/>
                    </a:lnTo>
                    <a:lnTo>
                      <a:pt x="0" y="1113370"/>
                    </a:lnTo>
                    <a:lnTo>
                      <a:pt x="1739" y="1122032"/>
                    </a:lnTo>
                    <a:lnTo>
                      <a:pt x="6502" y="1129093"/>
                    </a:lnTo>
                    <a:lnTo>
                      <a:pt x="13563" y="1133856"/>
                    </a:lnTo>
                    <a:lnTo>
                      <a:pt x="22212" y="1135595"/>
                    </a:lnTo>
                    <a:lnTo>
                      <a:pt x="461086" y="1135595"/>
                    </a:lnTo>
                    <a:lnTo>
                      <a:pt x="461086" y="1187450"/>
                    </a:lnTo>
                    <a:lnTo>
                      <a:pt x="462368" y="1199934"/>
                    </a:lnTo>
                    <a:lnTo>
                      <a:pt x="466051" y="1211541"/>
                    </a:lnTo>
                    <a:lnTo>
                      <a:pt x="471855" y="1222019"/>
                    </a:lnTo>
                    <a:lnTo>
                      <a:pt x="479539" y="1231112"/>
                    </a:lnTo>
                    <a:lnTo>
                      <a:pt x="479539" y="1253032"/>
                    </a:lnTo>
                    <a:lnTo>
                      <a:pt x="484200" y="1276096"/>
                    </a:lnTo>
                    <a:lnTo>
                      <a:pt x="496925" y="1294942"/>
                    </a:lnTo>
                    <a:lnTo>
                      <a:pt x="515772" y="1307655"/>
                    </a:lnTo>
                    <a:lnTo>
                      <a:pt x="538822" y="1312316"/>
                    </a:lnTo>
                    <a:lnTo>
                      <a:pt x="561886" y="1307655"/>
                    </a:lnTo>
                    <a:lnTo>
                      <a:pt x="580732" y="1294942"/>
                    </a:lnTo>
                    <a:lnTo>
                      <a:pt x="593445" y="1276096"/>
                    </a:lnTo>
                    <a:lnTo>
                      <a:pt x="595109" y="1267879"/>
                    </a:lnTo>
                    <a:lnTo>
                      <a:pt x="598119" y="1253032"/>
                    </a:lnTo>
                    <a:lnTo>
                      <a:pt x="598119" y="1251483"/>
                    </a:lnTo>
                    <a:lnTo>
                      <a:pt x="597954" y="1249972"/>
                    </a:lnTo>
                    <a:lnTo>
                      <a:pt x="597662" y="1248511"/>
                    </a:lnTo>
                    <a:lnTo>
                      <a:pt x="618617" y="1248511"/>
                    </a:lnTo>
                    <a:lnTo>
                      <a:pt x="618312" y="1249972"/>
                    </a:lnTo>
                    <a:lnTo>
                      <a:pt x="618159" y="1251483"/>
                    </a:lnTo>
                    <a:lnTo>
                      <a:pt x="618159" y="1253032"/>
                    </a:lnTo>
                    <a:lnTo>
                      <a:pt x="622820" y="1276096"/>
                    </a:lnTo>
                    <a:lnTo>
                      <a:pt x="635546" y="1294942"/>
                    </a:lnTo>
                    <a:lnTo>
                      <a:pt x="654392" y="1307655"/>
                    </a:lnTo>
                    <a:lnTo>
                      <a:pt x="677443" y="1312316"/>
                    </a:lnTo>
                    <a:lnTo>
                      <a:pt x="700493" y="1307655"/>
                    </a:lnTo>
                    <a:lnTo>
                      <a:pt x="719340" y="1294942"/>
                    </a:lnTo>
                    <a:lnTo>
                      <a:pt x="732053" y="1276096"/>
                    </a:lnTo>
                    <a:lnTo>
                      <a:pt x="733717" y="1267879"/>
                    </a:lnTo>
                    <a:lnTo>
                      <a:pt x="736727" y="1253032"/>
                    </a:lnTo>
                    <a:lnTo>
                      <a:pt x="736727" y="1248511"/>
                    </a:lnTo>
                    <a:lnTo>
                      <a:pt x="736727" y="1231112"/>
                    </a:lnTo>
                    <a:lnTo>
                      <a:pt x="744397" y="1222019"/>
                    </a:lnTo>
                    <a:lnTo>
                      <a:pt x="750214" y="1211541"/>
                    </a:lnTo>
                    <a:lnTo>
                      <a:pt x="752576" y="1204087"/>
                    </a:lnTo>
                    <a:lnTo>
                      <a:pt x="753897" y="1199934"/>
                    </a:lnTo>
                    <a:lnTo>
                      <a:pt x="755180" y="1187450"/>
                    </a:lnTo>
                    <a:lnTo>
                      <a:pt x="755180" y="1135595"/>
                    </a:lnTo>
                    <a:lnTo>
                      <a:pt x="777290" y="1135595"/>
                    </a:lnTo>
                    <a:lnTo>
                      <a:pt x="777290" y="1290383"/>
                    </a:lnTo>
                    <a:lnTo>
                      <a:pt x="779030" y="1299032"/>
                    </a:lnTo>
                    <a:lnTo>
                      <a:pt x="783793" y="1306093"/>
                    </a:lnTo>
                    <a:lnTo>
                      <a:pt x="790854" y="1310855"/>
                    </a:lnTo>
                    <a:lnTo>
                      <a:pt x="799515" y="1312595"/>
                    </a:lnTo>
                    <a:lnTo>
                      <a:pt x="808164" y="1310855"/>
                    </a:lnTo>
                    <a:lnTo>
                      <a:pt x="815225" y="1306093"/>
                    </a:lnTo>
                    <a:lnTo>
                      <a:pt x="819975" y="1299032"/>
                    </a:lnTo>
                    <a:lnTo>
                      <a:pt x="821728" y="1290383"/>
                    </a:lnTo>
                    <a:lnTo>
                      <a:pt x="821728" y="1135595"/>
                    </a:lnTo>
                    <a:lnTo>
                      <a:pt x="821728" y="1091158"/>
                    </a:lnTo>
                    <a:lnTo>
                      <a:pt x="821728" y="858621"/>
                    </a:lnTo>
                    <a:lnTo>
                      <a:pt x="1012977" y="858621"/>
                    </a:lnTo>
                    <a:lnTo>
                      <a:pt x="1012977" y="1290383"/>
                    </a:lnTo>
                    <a:lnTo>
                      <a:pt x="1014717" y="1299032"/>
                    </a:lnTo>
                    <a:lnTo>
                      <a:pt x="1019479" y="1306093"/>
                    </a:lnTo>
                    <a:lnTo>
                      <a:pt x="1026541" y="1310855"/>
                    </a:lnTo>
                    <a:lnTo>
                      <a:pt x="1035189" y="1312595"/>
                    </a:lnTo>
                    <a:lnTo>
                      <a:pt x="1043825" y="1310855"/>
                    </a:lnTo>
                    <a:lnTo>
                      <a:pt x="1050886" y="1306093"/>
                    </a:lnTo>
                    <a:lnTo>
                      <a:pt x="1055649" y="1299032"/>
                    </a:lnTo>
                    <a:lnTo>
                      <a:pt x="1057402" y="1290383"/>
                    </a:lnTo>
                    <a:lnTo>
                      <a:pt x="1057402" y="858621"/>
                    </a:lnTo>
                    <a:lnTo>
                      <a:pt x="1057402" y="814184"/>
                    </a:lnTo>
                    <a:lnTo>
                      <a:pt x="1057402" y="462902"/>
                    </a:lnTo>
                    <a:lnTo>
                      <a:pt x="1057021" y="457606"/>
                    </a:lnTo>
                    <a:lnTo>
                      <a:pt x="1056424" y="452361"/>
                    </a:lnTo>
                    <a:lnTo>
                      <a:pt x="1078852" y="479920"/>
                    </a:lnTo>
                    <a:lnTo>
                      <a:pt x="1100797" y="515226"/>
                    </a:lnTo>
                    <a:lnTo>
                      <a:pt x="1120635" y="559079"/>
                    </a:lnTo>
                    <a:lnTo>
                      <a:pt x="1136789" y="612254"/>
                    </a:lnTo>
                    <a:lnTo>
                      <a:pt x="1147660" y="675563"/>
                    </a:lnTo>
                    <a:lnTo>
                      <a:pt x="1151636" y="749769"/>
                    </a:lnTo>
                    <a:lnTo>
                      <a:pt x="1153375" y="758418"/>
                    </a:lnTo>
                    <a:lnTo>
                      <a:pt x="1158138" y="765492"/>
                    </a:lnTo>
                    <a:lnTo>
                      <a:pt x="1165199" y="770255"/>
                    </a:lnTo>
                    <a:lnTo>
                      <a:pt x="1173848" y="771994"/>
                    </a:lnTo>
                    <a:lnTo>
                      <a:pt x="1182497" y="770255"/>
                    </a:lnTo>
                    <a:lnTo>
                      <a:pt x="1189558" y="765492"/>
                    </a:lnTo>
                    <a:lnTo>
                      <a:pt x="1194308" y="758418"/>
                    </a:lnTo>
                    <a:lnTo>
                      <a:pt x="1196060" y="74976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4" name="Graphic 181">
                <a:extLst>
                  <a:ext uri="{FF2B5EF4-FFF2-40B4-BE49-F238E27FC236}">
                    <a16:creationId xmlns:a16="http://schemas.microsoft.com/office/drawing/2014/main" id="{9854C9E8-F4BC-7143-A179-164E7148C5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36057" y="2197460"/>
                <a:ext cx="572712" cy="662403"/>
              </a:xfrm>
              <a:custGeom>
                <a:avLst/>
                <a:gdLst/>
                <a:ahLst/>
                <a:cxnLst/>
                <a:rect l="l" t="t" r="r" b="b"/>
                <a:pathLst>
                  <a:path w="367665" h="415925">
                    <a:moveTo>
                      <a:pt x="97269" y="234835"/>
                    </a:moveTo>
                    <a:lnTo>
                      <a:pt x="49682" y="234835"/>
                    </a:lnTo>
                    <a:lnTo>
                      <a:pt x="47059" y="244767"/>
                    </a:lnTo>
                    <a:lnTo>
                      <a:pt x="45154" y="254873"/>
                    </a:lnTo>
                    <a:lnTo>
                      <a:pt x="43992" y="265107"/>
                    </a:lnTo>
                    <a:lnTo>
                      <a:pt x="43599" y="275424"/>
                    </a:lnTo>
                    <a:lnTo>
                      <a:pt x="50750" y="319646"/>
                    </a:lnTo>
                    <a:lnTo>
                      <a:pt x="70656" y="358087"/>
                    </a:lnTo>
                    <a:lnTo>
                      <a:pt x="100992" y="388422"/>
                    </a:lnTo>
                    <a:lnTo>
                      <a:pt x="139433" y="408328"/>
                    </a:lnTo>
                    <a:lnTo>
                      <a:pt x="183654" y="415480"/>
                    </a:lnTo>
                    <a:lnTo>
                      <a:pt x="227876" y="408328"/>
                    </a:lnTo>
                    <a:lnTo>
                      <a:pt x="266317" y="388422"/>
                    </a:lnTo>
                    <a:lnTo>
                      <a:pt x="283696" y="371043"/>
                    </a:lnTo>
                    <a:lnTo>
                      <a:pt x="183654" y="371043"/>
                    </a:lnTo>
                    <a:lnTo>
                      <a:pt x="146468" y="363518"/>
                    </a:lnTo>
                    <a:lnTo>
                      <a:pt x="116071" y="343007"/>
                    </a:lnTo>
                    <a:lnTo>
                      <a:pt x="95561" y="312610"/>
                    </a:lnTo>
                    <a:lnTo>
                      <a:pt x="88036" y="275424"/>
                    </a:lnTo>
                    <a:lnTo>
                      <a:pt x="88643" y="264907"/>
                    </a:lnTo>
                    <a:lnTo>
                      <a:pt x="90424" y="254577"/>
                    </a:lnTo>
                    <a:lnTo>
                      <a:pt x="93319" y="244524"/>
                    </a:lnTo>
                    <a:lnTo>
                      <a:pt x="97269" y="234835"/>
                    </a:lnTo>
                    <a:close/>
                  </a:path>
                  <a:path w="367665" h="415925">
                    <a:moveTo>
                      <a:pt x="317627" y="234835"/>
                    </a:moveTo>
                    <a:lnTo>
                      <a:pt x="270040" y="234835"/>
                    </a:lnTo>
                    <a:lnTo>
                      <a:pt x="273989" y="244524"/>
                    </a:lnTo>
                    <a:lnTo>
                      <a:pt x="276884" y="254577"/>
                    </a:lnTo>
                    <a:lnTo>
                      <a:pt x="278665" y="264907"/>
                    </a:lnTo>
                    <a:lnTo>
                      <a:pt x="279273" y="275424"/>
                    </a:lnTo>
                    <a:lnTo>
                      <a:pt x="271747" y="312610"/>
                    </a:lnTo>
                    <a:lnTo>
                      <a:pt x="251237" y="343007"/>
                    </a:lnTo>
                    <a:lnTo>
                      <a:pt x="220840" y="363518"/>
                    </a:lnTo>
                    <a:lnTo>
                      <a:pt x="183654" y="371043"/>
                    </a:lnTo>
                    <a:lnTo>
                      <a:pt x="283696" y="371043"/>
                    </a:lnTo>
                    <a:lnTo>
                      <a:pt x="296652" y="358087"/>
                    </a:lnTo>
                    <a:lnTo>
                      <a:pt x="316558" y="319646"/>
                    </a:lnTo>
                    <a:lnTo>
                      <a:pt x="323710" y="275424"/>
                    </a:lnTo>
                    <a:lnTo>
                      <a:pt x="323316" y="265107"/>
                    </a:lnTo>
                    <a:lnTo>
                      <a:pt x="322154" y="254873"/>
                    </a:lnTo>
                    <a:lnTo>
                      <a:pt x="320249" y="244767"/>
                    </a:lnTo>
                    <a:lnTo>
                      <a:pt x="317627" y="234835"/>
                    </a:lnTo>
                    <a:close/>
                  </a:path>
                  <a:path w="367665" h="415925">
                    <a:moveTo>
                      <a:pt x="185204" y="0"/>
                    </a:moveTo>
                    <a:lnTo>
                      <a:pt x="182105" y="0"/>
                    </a:lnTo>
                    <a:lnTo>
                      <a:pt x="27520" y="32473"/>
                    </a:lnTo>
                    <a:lnTo>
                      <a:pt x="22263" y="36220"/>
                    </a:lnTo>
                    <a:lnTo>
                      <a:pt x="15913" y="46862"/>
                    </a:lnTo>
                    <a:lnTo>
                      <a:pt x="15087" y="53263"/>
                    </a:lnTo>
                    <a:lnTo>
                      <a:pt x="41275" y="142176"/>
                    </a:lnTo>
                    <a:lnTo>
                      <a:pt x="228" y="207670"/>
                    </a:lnTo>
                    <a:lnTo>
                      <a:pt x="0" y="216306"/>
                    </a:lnTo>
                    <a:lnTo>
                      <a:pt x="7823" y="230441"/>
                    </a:lnTo>
                    <a:lnTo>
                      <a:pt x="15265" y="234835"/>
                    </a:lnTo>
                    <a:lnTo>
                      <a:pt x="352044" y="234835"/>
                    </a:lnTo>
                    <a:lnTo>
                      <a:pt x="359486" y="230441"/>
                    </a:lnTo>
                    <a:lnTo>
                      <a:pt x="367309" y="216306"/>
                    </a:lnTo>
                    <a:lnTo>
                      <a:pt x="367080" y="207670"/>
                    </a:lnTo>
                    <a:lnTo>
                      <a:pt x="356256" y="190398"/>
                    </a:lnTo>
                    <a:lnTo>
                      <a:pt x="63487" y="190398"/>
                    </a:lnTo>
                    <a:lnTo>
                      <a:pt x="77698" y="167716"/>
                    </a:lnTo>
                    <a:lnTo>
                      <a:pt x="342040" y="167716"/>
                    </a:lnTo>
                    <a:lnTo>
                      <a:pt x="326034" y="142176"/>
                    </a:lnTo>
                    <a:lnTo>
                      <a:pt x="331596" y="123291"/>
                    </a:lnTo>
                    <a:lnTo>
                      <a:pt x="82029" y="123291"/>
                    </a:lnTo>
                    <a:lnTo>
                      <a:pt x="66255" y="69735"/>
                    </a:lnTo>
                    <a:lnTo>
                      <a:pt x="183654" y="45072"/>
                    </a:lnTo>
                    <a:lnTo>
                      <a:pt x="350325" y="45072"/>
                    </a:lnTo>
                    <a:lnTo>
                      <a:pt x="345033" y="36220"/>
                    </a:lnTo>
                    <a:lnTo>
                      <a:pt x="339775" y="32473"/>
                    </a:lnTo>
                    <a:lnTo>
                      <a:pt x="185204" y="0"/>
                    </a:lnTo>
                    <a:close/>
                  </a:path>
                  <a:path w="367665" h="415925">
                    <a:moveTo>
                      <a:pt x="342040" y="167716"/>
                    </a:moveTo>
                    <a:lnTo>
                      <a:pt x="289610" y="167716"/>
                    </a:lnTo>
                    <a:lnTo>
                      <a:pt x="303822" y="190398"/>
                    </a:lnTo>
                    <a:lnTo>
                      <a:pt x="356256" y="190398"/>
                    </a:lnTo>
                    <a:lnTo>
                      <a:pt x="342040" y="167716"/>
                    </a:lnTo>
                    <a:close/>
                  </a:path>
                  <a:path w="367665" h="415925">
                    <a:moveTo>
                      <a:pt x="350325" y="45072"/>
                    </a:moveTo>
                    <a:lnTo>
                      <a:pt x="183654" y="45072"/>
                    </a:lnTo>
                    <a:lnTo>
                      <a:pt x="301053" y="69735"/>
                    </a:lnTo>
                    <a:lnTo>
                      <a:pt x="285280" y="123291"/>
                    </a:lnTo>
                    <a:lnTo>
                      <a:pt x="331596" y="123291"/>
                    </a:lnTo>
                    <a:lnTo>
                      <a:pt x="352221" y="53263"/>
                    </a:lnTo>
                    <a:lnTo>
                      <a:pt x="351396" y="46862"/>
                    </a:lnTo>
                    <a:lnTo>
                      <a:pt x="350325" y="45072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</p:grpSp>
      <p:sp>
        <p:nvSpPr>
          <p:cNvPr id="16" name="Textbox 190">
            <a:extLst>
              <a:ext uri="{FF2B5EF4-FFF2-40B4-BE49-F238E27FC236}">
                <a16:creationId xmlns:a16="http://schemas.microsoft.com/office/drawing/2014/main" id="{1FDF5651-2501-186A-426B-A2001876286E}"/>
              </a:ext>
            </a:extLst>
          </p:cNvPr>
          <p:cNvSpPr txBox="1"/>
          <p:nvPr/>
        </p:nvSpPr>
        <p:spPr>
          <a:xfrm>
            <a:off x="702803" y="5250476"/>
            <a:ext cx="8182662" cy="1100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35"/>
              </a:spcBef>
            </a:pPr>
            <a:r>
              <a:rPr lang="en-US" sz="1400" dirty="0">
                <a:effectLst/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 </a:t>
            </a:r>
            <a:endParaRPr lang="en-NZ" sz="1400" dirty="0">
              <a:effectLst/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  <a:p>
            <a:pPr marL="215900" marR="500380">
              <a:lnSpc>
                <a:spcPct val="121000"/>
              </a:lnSpc>
              <a:spcAft>
                <a:spcPts val="0"/>
              </a:spcAft>
            </a:pPr>
            <a:r>
              <a:rPr lang="en-US" sz="1400" i="1" dirty="0">
                <a:effectLst/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Note:</a:t>
            </a:r>
            <a:r>
              <a:rPr lang="en-US" sz="1400" i="1" spc="-45" dirty="0">
                <a:effectLst/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 </a:t>
            </a:r>
            <a:r>
              <a:rPr lang="en-US" sz="1400" i="1" dirty="0">
                <a:effectLst/>
                <a:latin typeface="Matarongo Ata" pitchFamily="50" charset="0"/>
                <a:ea typeface="Tahoma" panose="020B0604030504040204" pitchFamily="34" charset="0"/>
                <a:cs typeface="Matarongo Ata" pitchFamily="50" charset="0"/>
              </a:rPr>
              <a:t>please ensure that you have done your own research and are familiar with Fiji’s biosecurity requirements. There is more information about these on the Biosecurity Authority Fiji’s website. </a:t>
            </a:r>
            <a:endParaRPr lang="en-NZ" sz="1400" i="1" dirty="0">
              <a:effectLst/>
              <a:latin typeface="Matarongo Ata" pitchFamily="50" charset="0"/>
              <a:ea typeface="Tahoma" panose="020B0604030504040204" pitchFamily="34" charset="0"/>
              <a:cs typeface="Matarongo A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1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38999-0114-89A3-962D-B148B5403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896" y="1092489"/>
            <a:ext cx="5559551" cy="44352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Your university will discuss arrangements for airport pick up – check with your TEI for details.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Scholars taking dependents will have to make their own airport pick up agreements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  <a:latin typeface="Matarongo Ata" pitchFamily="50" charset="0"/>
                <a:cs typeface="Matarongo Ata" pitchFamily="50" charset="0"/>
              </a:rPr>
              <a:t>You will be taken to your accommodation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Within the first few weeks of arrival you will receive an arrival  briefing – you are expected to attend.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You must attend the orientation </a:t>
            </a:r>
            <a:r>
              <a:rPr lang="en-US" sz="2000" b="0" err="1">
                <a:solidFill>
                  <a:schemeClr val="tx1"/>
                </a:solidFill>
                <a:latin typeface="Matarongo Ata"/>
                <a:cs typeface="Matarongo Ata" pitchFamily="50" charset="0"/>
              </a:rPr>
              <a:t>programme</a:t>
            </a:r>
            <a:r>
              <a:rPr lang="en-US" sz="2000" b="0">
                <a:solidFill>
                  <a:schemeClr val="tx1"/>
                </a:solidFill>
                <a:latin typeface="Matarongo Ata"/>
                <a:cs typeface="Matarongo Ata" pitchFamily="50" charset="0"/>
              </a:rPr>
              <a:t> and any other university led inductions as communicated by your point of contact</a:t>
            </a:r>
            <a:endParaRPr lang="en-US" sz="2000" b="0">
              <a:solidFill>
                <a:schemeClr val="tx1"/>
              </a:solidFill>
              <a:latin typeface="Matarongo Ata" pitchFamily="50" charset="0"/>
              <a:cs typeface="Matarongo Ata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F925A-BE6D-8D0D-1ABC-42D72B3AE4EC}"/>
              </a:ext>
            </a:extLst>
          </p:cNvPr>
          <p:cNvSpPr/>
          <p:nvPr/>
        </p:nvSpPr>
        <p:spPr>
          <a:xfrm>
            <a:off x="6334125" y="-76200"/>
            <a:ext cx="6019800" cy="714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 descr="A couple of men wearing necklaces&#10;&#10;Description automatically generated">
            <a:extLst>
              <a:ext uri="{FF2B5EF4-FFF2-40B4-BE49-F238E27FC236}">
                <a16:creationId xmlns:a16="http://schemas.microsoft.com/office/drawing/2014/main" id="{4D4C04AC-0540-6745-E4BA-80E48FA8B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-762002"/>
            <a:ext cx="6229350" cy="9029701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D00FE6B1-385C-B10B-25E4-C9F849D56187}"/>
              </a:ext>
            </a:extLst>
          </p:cNvPr>
          <p:cNvSpPr/>
          <p:nvPr/>
        </p:nvSpPr>
        <p:spPr>
          <a:xfrm>
            <a:off x="599999" y="5941514"/>
            <a:ext cx="2189325" cy="539838"/>
          </a:xfrm>
          <a:custGeom>
            <a:avLst/>
            <a:gdLst/>
            <a:ahLst/>
            <a:cxnLst/>
            <a:rect l="l" t="t" r="r" b="b"/>
            <a:pathLst>
              <a:path w="3500624" h="831198">
                <a:moveTo>
                  <a:pt x="0" y="0"/>
                </a:moveTo>
                <a:lnTo>
                  <a:pt x="3500624" y="0"/>
                </a:lnTo>
                <a:lnTo>
                  <a:pt x="3500624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929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42C1495E70941A6E265A8B0B36869" ma:contentTypeVersion="12" ma:contentTypeDescription="Create a new document." ma:contentTypeScope="" ma:versionID="49c0dfdee6e179e1fbfcba0e2c628dac">
  <xsd:schema xmlns:xsd="http://www.w3.org/2001/XMLSchema" xmlns:xs="http://www.w3.org/2001/XMLSchema" xmlns:p="http://schemas.microsoft.com/office/2006/metadata/properties" xmlns:ns2="57636402-8475-4fb3-9402-c464ac77e10e" xmlns:ns3="bd19b7b7-c3cd-4fdd-aed7-9176652819a2" targetNamespace="http://schemas.microsoft.com/office/2006/metadata/properties" ma:root="true" ma:fieldsID="2da29840310029da90e5e77541710cca" ns2:_="" ns3:_="">
    <xsd:import namespace="57636402-8475-4fb3-9402-c464ac77e10e"/>
    <xsd:import namespace="bd19b7b7-c3cd-4fdd-aed7-917665281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36402-8475-4fb3-9402-c464ac77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841a2e4-9660-4702-90f8-eaff471872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b7b7-c3cd-4fdd-aed7-9176652819a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f33d0d8-0c86-445f-a2dd-31f445554cb4}" ma:internalName="TaxCatchAll" ma:showField="CatchAllData" ma:web="bd19b7b7-c3cd-4fdd-aed7-9176652819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9b7b7-c3cd-4fdd-aed7-9176652819a2" xsi:nil="true"/>
    <lcf76f155ced4ddcb4097134ff3c332f xmlns="57636402-8475-4fb3-9402-c464ac77e1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BAE93-F3E4-4698-9DC1-28B07C40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36402-8475-4fb3-9402-c464ac77e10e"/>
    <ds:schemaRef ds:uri="bd19b7b7-c3cd-4fdd-aed7-917665281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5026B-E4E9-48A9-B155-00BDD9646467}">
  <ds:schemaRefs>
    <ds:schemaRef ds:uri="http://schemas.microsoft.com/office/2006/documentManagement/types"/>
    <ds:schemaRef ds:uri="http://schemas.openxmlformats.org/package/2006/metadata/core-properties"/>
    <ds:schemaRef ds:uri="bd19b7b7-c3cd-4fdd-aed7-9176652819a2"/>
    <ds:schemaRef ds:uri="http://purl.org/dc/elements/1.1/"/>
    <ds:schemaRef ds:uri="http://schemas.microsoft.com/office/2006/metadata/properties"/>
    <ds:schemaRef ds:uri="http://www.w3.org/XML/1998/namespace"/>
    <ds:schemaRef ds:uri="57636402-8475-4fb3-9402-c464ac77e10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AA2617-7422-4963-9CB9-1E97FBEA9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1846</Words>
  <Application>Microsoft Office PowerPoint</Application>
  <PresentationFormat>Widescreen</PresentationFormat>
  <Paragraphs>176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Aptos</vt:lpstr>
      <vt:lpstr>Aptos Display</vt:lpstr>
      <vt:lpstr>Arial</vt:lpstr>
      <vt:lpstr>Arial </vt:lpstr>
      <vt:lpstr>Calibri</vt:lpstr>
      <vt:lpstr>Georgia</vt:lpstr>
      <vt:lpstr>Gill Sans MT</vt:lpstr>
      <vt:lpstr>Matarongo Ata</vt:lpstr>
      <vt:lpstr>Matarongo Ata Black</vt:lpstr>
      <vt:lpstr>Segoe UI</vt:lpstr>
      <vt:lpstr>Symbol</vt:lpstr>
      <vt:lpstr>Times New Roman</vt:lpstr>
      <vt:lpstr>WordVisi_MSFontService</vt:lpstr>
      <vt:lpstr>Office Theme</vt:lpstr>
      <vt:lpstr>1_Office Theme</vt:lpstr>
      <vt:lpstr>Manaaki In-Pacific tertiary scholarship pre-departure briefing</vt:lpstr>
      <vt:lpstr>Point of Contact </vt:lpstr>
      <vt:lpstr>   </vt:lpstr>
      <vt:lpstr>   </vt:lpstr>
      <vt:lpstr>Measles outbreak</vt:lpstr>
      <vt:lpstr>Before you leave – Study in Pacific </vt:lpstr>
      <vt:lpstr>PowerPoint Presentation</vt:lpstr>
      <vt:lpstr>PowerPoint Presentation</vt:lpstr>
      <vt:lpstr>PowerPoint Presentation</vt:lpstr>
      <vt:lpstr>Financial Support - Fiji</vt:lpstr>
      <vt:lpstr>Payment Processes - Fiji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Blaed Rogers</dc:creator>
  <cp:lastModifiedBy>Chris Jane</cp:lastModifiedBy>
  <cp:revision>4</cp:revision>
  <dcterms:created xsi:type="dcterms:W3CDTF">2025-01-08T04:20:53Z</dcterms:created>
  <dcterms:modified xsi:type="dcterms:W3CDTF">2026-02-12T00:11:26Z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0x010100A7C42C1495E70941A6E265A8B0B36869</vt:lpwstr>
  </property>
  <property fmtid="{D5CDD505-2E9C-101B-9397-08002B2CF9AE}" pid="3" name="MediaServiceImageTags">
    <vt:lpwstr/>
  </property>
</Properties>
</file>