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handoutMasterIdLst>
    <p:handoutMasterId r:id="rId6"/>
  </p:handoutMasterIdLst>
  <p:sldIdLst>
    <p:sldId id="256" r:id="rId2"/>
    <p:sldId id="258" r:id="rId3"/>
    <p:sldId id="259" r:id="rId4"/>
  </p:sldIdLst>
  <p:sldSz cx="21383625" cy="30275213"/>
  <p:notesSz cx="6858000" cy="9144000"/>
  <p:defaultTextStyle>
    <a:defPPr>
      <a:defRPr lang="en-US"/>
    </a:defPPr>
    <a:lvl1pPr marL="0" algn="l" defTabSz="457126" rtl="0" eaLnBrk="1" latinLnBrk="0" hangingPunct="1">
      <a:defRPr sz="1800" kern="1200">
        <a:solidFill>
          <a:schemeClr val="tx1"/>
        </a:solidFill>
        <a:latin typeface="+mn-lt"/>
        <a:ea typeface="+mn-ea"/>
        <a:cs typeface="+mn-cs"/>
      </a:defRPr>
    </a:lvl1pPr>
    <a:lvl2pPr marL="457126" algn="l" defTabSz="457126" rtl="0" eaLnBrk="1" latinLnBrk="0" hangingPunct="1">
      <a:defRPr sz="1800" kern="1200">
        <a:solidFill>
          <a:schemeClr val="tx1"/>
        </a:solidFill>
        <a:latin typeface="+mn-lt"/>
        <a:ea typeface="+mn-ea"/>
        <a:cs typeface="+mn-cs"/>
      </a:defRPr>
    </a:lvl2pPr>
    <a:lvl3pPr marL="914253" algn="l" defTabSz="457126" rtl="0" eaLnBrk="1" latinLnBrk="0" hangingPunct="1">
      <a:defRPr sz="1800" kern="1200">
        <a:solidFill>
          <a:schemeClr val="tx1"/>
        </a:solidFill>
        <a:latin typeface="+mn-lt"/>
        <a:ea typeface="+mn-ea"/>
        <a:cs typeface="+mn-cs"/>
      </a:defRPr>
    </a:lvl3pPr>
    <a:lvl4pPr marL="1371379" algn="l" defTabSz="457126" rtl="0" eaLnBrk="1" latinLnBrk="0" hangingPunct="1">
      <a:defRPr sz="1800" kern="1200">
        <a:solidFill>
          <a:schemeClr val="tx1"/>
        </a:solidFill>
        <a:latin typeface="+mn-lt"/>
        <a:ea typeface="+mn-ea"/>
        <a:cs typeface="+mn-cs"/>
      </a:defRPr>
    </a:lvl4pPr>
    <a:lvl5pPr marL="1828506" algn="l" defTabSz="457126" rtl="0" eaLnBrk="1" latinLnBrk="0" hangingPunct="1">
      <a:defRPr sz="1800" kern="1200">
        <a:solidFill>
          <a:schemeClr val="tx1"/>
        </a:solidFill>
        <a:latin typeface="+mn-lt"/>
        <a:ea typeface="+mn-ea"/>
        <a:cs typeface="+mn-cs"/>
      </a:defRPr>
    </a:lvl5pPr>
    <a:lvl6pPr marL="2285633" algn="l" defTabSz="457126" rtl="0" eaLnBrk="1" latinLnBrk="0" hangingPunct="1">
      <a:defRPr sz="1800" kern="1200">
        <a:solidFill>
          <a:schemeClr val="tx1"/>
        </a:solidFill>
        <a:latin typeface="+mn-lt"/>
        <a:ea typeface="+mn-ea"/>
        <a:cs typeface="+mn-cs"/>
      </a:defRPr>
    </a:lvl6pPr>
    <a:lvl7pPr marL="2742759" algn="l" defTabSz="457126" rtl="0" eaLnBrk="1" latinLnBrk="0" hangingPunct="1">
      <a:defRPr sz="1800" kern="1200">
        <a:solidFill>
          <a:schemeClr val="tx1"/>
        </a:solidFill>
        <a:latin typeface="+mn-lt"/>
        <a:ea typeface="+mn-ea"/>
        <a:cs typeface="+mn-cs"/>
      </a:defRPr>
    </a:lvl7pPr>
    <a:lvl8pPr marL="3199886" algn="l" defTabSz="457126" rtl="0" eaLnBrk="1" latinLnBrk="0" hangingPunct="1">
      <a:defRPr sz="1800" kern="1200">
        <a:solidFill>
          <a:schemeClr val="tx1"/>
        </a:solidFill>
        <a:latin typeface="+mn-lt"/>
        <a:ea typeface="+mn-ea"/>
        <a:cs typeface="+mn-cs"/>
      </a:defRPr>
    </a:lvl8pPr>
    <a:lvl9pPr marL="3657012" algn="l" defTabSz="45712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6EE"/>
    <a:srgbClr val="FDF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558"/>
  </p:normalViewPr>
  <p:slideViewPr>
    <p:cSldViewPr snapToGrid="0">
      <p:cViewPr>
        <p:scale>
          <a:sx n="41" d="100"/>
          <a:sy n="41" d="100"/>
        </p:scale>
        <p:origin x="3232" y="-1216"/>
      </p:cViewPr>
      <p:guideLst/>
    </p:cSldViewPr>
  </p:slideViewPr>
  <p:notesTextViewPr>
    <p:cViewPr>
      <p:scale>
        <a:sx n="1" d="1"/>
        <a:sy n="1" d="1"/>
      </p:scale>
      <p:origin x="0" y="0"/>
    </p:cViewPr>
  </p:notesTextViewPr>
  <p:notesViewPr>
    <p:cSldViewPr snapToGrid="0">
      <p:cViewPr varScale="1">
        <p:scale>
          <a:sx n="140" d="100"/>
          <a:sy n="140" d="100"/>
        </p:scale>
        <p:origin x="583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6FB53-DEC3-83E0-1564-FC931DDB22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a:extLst>
              <a:ext uri="{FF2B5EF4-FFF2-40B4-BE49-F238E27FC236}">
                <a16:creationId xmlns:a16="http://schemas.microsoft.com/office/drawing/2014/main" id="{0DF9982A-9179-AFCC-17A8-00AD993D20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905733-8A45-7247-A97B-06A6754F20BD}" type="datetimeFigureOut">
              <a:rPr lang="es-ES_tradnl" smtClean="0"/>
              <a:t>7/2/25</a:t>
            </a:fld>
            <a:endParaRPr lang="es-ES_tradnl"/>
          </a:p>
        </p:txBody>
      </p:sp>
      <p:sp>
        <p:nvSpPr>
          <p:cNvPr id="4" name="Footer Placeholder 3">
            <a:extLst>
              <a:ext uri="{FF2B5EF4-FFF2-40B4-BE49-F238E27FC236}">
                <a16:creationId xmlns:a16="http://schemas.microsoft.com/office/drawing/2014/main" id="{5E207CA7-6A16-7C26-F5BA-363A8C752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99942C85-D48E-1EFE-C41F-0C16975A42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7493AD-05FF-8E40-9B4A-A433E695D80B}" type="slidenum">
              <a:rPr lang="es-ES_tradnl" smtClean="0"/>
              <a:t>‹#›</a:t>
            </a:fld>
            <a:endParaRPr lang="es-ES_tradnl"/>
          </a:p>
        </p:txBody>
      </p:sp>
    </p:spTree>
    <p:extLst>
      <p:ext uri="{BB962C8B-B14F-4D97-AF65-F5344CB8AC3E}">
        <p14:creationId xmlns:p14="http://schemas.microsoft.com/office/powerpoint/2010/main" val="3977799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E3966-BAEA-944E-B5A7-0D087DCE7449}" type="datetimeFigureOut">
              <a:rPr lang="en-MX" smtClean="0"/>
              <a:t>2/7/25</a:t>
            </a:fld>
            <a:endParaRPr lang="en-MX"/>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FACE0-A061-D843-929B-3A5C418B6AAE}" type="slidenum">
              <a:rPr lang="en-MX" smtClean="0"/>
              <a:t>‹#›</a:t>
            </a:fld>
            <a:endParaRPr lang="en-MX"/>
          </a:p>
        </p:txBody>
      </p:sp>
    </p:spTree>
    <p:extLst>
      <p:ext uri="{BB962C8B-B14F-4D97-AF65-F5344CB8AC3E}">
        <p14:creationId xmlns:p14="http://schemas.microsoft.com/office/powerpoint/2010/main" val="830198860"/>
      </p:ext>
    </p:extLst>
  </p:cSld>
  <p:clrMap bg1="lt1" tx1="dk1" bg2="lt2" tx2="dk2" accent1="accent1" accent2="accent2" accent3="accent3" accent4="accent4" accent5="accent5" accent6="accent6" hlink="hlink" folHlink="folHlink"/>
  <p:notesStyle>
    <a:lvl1pPr marL="0" algn="l" defTabSz="2479179" rtl="0" eaLnBrk="1" latinLnBrk="0" hangingPunct="1">
      <a:defRPr sz="3253" kern="1200">
        <a:solidFill>
          <a:schemeClr val="tx1"/>
        </a:solidFill>
        <a:latin typeface="+mn-lt"/>
        <a:ea typeface="+mn-ea"/>
        <a:cs typeface="+mn-cs"/>
      </a:defRPr>
    </a:lvl1pPr>
    <a:lvl2pPr marL="1239590" algn="l" defTabSz="2479179" rtl="0" eaLnBrk="1" latinLnBrk="0" hangingPunct="1">
      <a:defRPr sz="3253" kern="1200">
        <a:solidFill>
          <a:schemeClr val="tx1"/>
        </a:solidFill>
        <a:latin typeface="+mn-lt"/>
        <a:ea typeface="+mn-ea"/>
        <a:cs typeface="+mn-cs"/>
      </a:defRPr>
    </a:lvl2pPr>
    <a:lvl3pPr marL="2479179" algn="l" defTabSz="2479179" rtl="0" eaLnBrk="1" latinLnBrk="0" hangingPunct="1">
      <a:defRPr sz="3253" kern="1200">
        <a:solidFill>
          <a:schemeClr val="tx1"/>
        </a:solidFill>
        <a:latin typeface="+mn-lt"/>
        <a:ea typeface="+mn-ea"/>
        <a:cs typeface="+mn-cs"/>
      </a:defRPr>
    </a:lvl3pPr>
    <a:lvl4pPr marL="3718770" algn="l" defTabSz="2479179" rtl="0" eaLnBrk="1" latinLnBrk="0" hangingPunct="1">
      <a:defRPr sz="3253" kern="1200">
        <a:solidFill>
          <a:schemeClr val="tx1"/>
        </a:solidFill>
        <a:latin typeface="+mn-lt"/>
        <a:ea typeface="+mn-ea"/>
        <a:cs typeface="+mn-cs"/>
      </a:defRPr>
    </a:lvl4pPr>
    <a:lvl5pPr marL="4958360" algn="l" defTabSz="2479179" rtl="0" eaLnBrk="1" latinLnBrk="0" hangingPunct="1">
      <a:defRPr sz="3253" kern="1200">
        <a:solidFill>
          <a:schemeClr val="tx1"/>
        </a:solidFill>
        <a:latin typeface="+mn-lt"/>
        <a:ea typeface="+mn-ea"/>
        <a:cs typeface="+mn-cs"/>
      </a:defRPr>
    </a:lvl5pPr>
    <a:lvl6pPr marL="6197950" algn="l" defTabSz="2479179" rtl="0" eaLnBrk="1" latinLnBrk="0" hangingPunct="1">
      <a:defRPr sz="3253" kern="1200">
        <a:solidFill>
          <a:schemeClr val="tx1"/>
        </a:solidFill>
        <a:latin typeface="+mn-lt"/>
        <a:ea typeface="+mn-ea"/>
        <a:cs typeface="+mn-cs"/>
      </a:defRPr>
    </a:lvl6pPr>
    <a:lvl7pPr marL="7437540" algn="l" defTabSz="2479179" rtl="0" eaLnBrk="1" latinLnBrk="0" hangingPunct="1">
      <a:defRPr sz="3253" kern="1200">
        <a:solidFill>
          <a:schemeClr val="tx1"/>
        </a:solidFill>
        <a:latin typeface="+mn-lt"/>
        <a:ea typeface="+mn-ea"/>
        <a:cs typeface="+mn-cs"/>
      </a:defRPr>
    </a:lvl7pPr>
    <a:lvl8pPr marL="8677130" algn="l" defTabSz="2479179" rtl="0" eaLnBrk="1" latinLnBrk="0" hangingPunct="1">
      <a:defRPr sz="3253" kern="1200">
        <a:solidFill>
          <a:schemeClr val="tx1"/>
        </a:solidFill>
        <a:latin typeface="+mn-lt"/>
        <a:ea typeface="+mn-ea"/>
        <a:cs typeface="+mn-cs"/>
      </a:defRPr>
    </a:lvl8pPr>
    <a:lvl9pPr marL="9916720" algn="l" defTabSz="2479179" rtl="0" eaLnBrk="1" latinLnBrk="0" hangingPunct="1">
      <a:defRPr sz="32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fld id="{708FACE0-A061-D843-929B-3A5C418B6AAE}" type="slidenum">
              <a:rPr lang="en-MX" smtClean="0"/>
              <a:t>1</a:t>
            </a:fld>
            <a:endParaRPr lang="en-MX"/>
          </a:p>
        </p:txBody>
      </p:sp>
    </p:spTree>
    <p:extLst>
      <p:ext uri="{BB962C8B-B14F-4D97-AF65-F5344CB8AC3E}">
        <p14:creationId xmlns:p14="http://schemas.microsoft.com/office/powerpoint/2010/main" val="244809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08FACE0-A061-D843-929B-3A5C418B6AAE}" type="slidenum">
              <a:rPr lang="en-MX" smtClean="0"/>
              <a:t>2</a:t>
            </a:fld>
            <a:endParaRPr lang="en-MX"/>
          </a:p>
        </p:txBody>
      </p:sp>
    </p:spTree>
    <p:extLst>
      <p:ext uri="{BB962C8B-B14F-4D97-AF65-F5344CB8AC3E}">
        <p14:creationId xmlns:p14="http://schemas.microsoft.com/office/powerpoint/2010/main" val="3633779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North Afri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9">
            <a:extLst>
              <a:ext uri="{FF2B5EF4-FFF2-40B4-BE49-F238E27FC236}">
                <a16:creationId xmlns:a16="http://schemas.microsoft.com/office/drawing/2014/main" id="{AA6BBA15-2084-2ADB-31D8-E035366E7460}"/>
              </a:ext>
            </a:extLst>
          </p:cNvPr>
          <p:cNvSpPr>
            <a:spLocks noGrp="1"/>
          </p:cNvSpPr>
          <p:nvPr>
            <p:ph type="body" sz="quarter" idx="41" hasCustomPrompt="1"/>
          </p:nvPr>
        </p:nvSpPr>
        <p:spPr>
          <a:xfrm>
            <a:off x="1247455" y="17179700"/>
            <a:ext cx="18890128" cy="1026227"/>
          </a:xfrm>
        </p:spPr>
        <p:txBody>
          <a:bodyPr>
            <a:noAutofit/>
          </a:bodyPr>
          <a:lstStyle>
            <a:lvl1pPr marL="0" indent="0">
              <a:buNone/>
              <a:defRPr lang="en-MX" sz="3600" b="1"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How do you join Acorn?</a:t>
            </a:r>
            <a:endParaRPr lang="en-MX" dirty="0"/>
          </a:p>
        </p:txBody>
      </p:sp>
      <p:sp>
        <p:nvSpPr>
          <p:cNvPr id="7" name="Text Placeholder 49">
            <a:extLst>
              <a:ext uri="{FF2B5EF4-FFF2-40B4-BE49-F238E27FC236}">
                <a16:creationId xmlns:a16="http://schemas.microsoft.com/office/drawing/2014/main" id="{492FCB09-FA11-85CB-8745-9D25B3591FDD}"/>
              </a:ext>
            </a:extLst>
          </p:cNvPr>
          <p:cNvSpPr>
            <a:spLocks noGrp="1"/>
          </p:cNvSpPr>
          <p:nvPr>
            <p:ph type="body" sz="quarter" idx="47" hasCustomPrompt="1"/>
          </p:nvPr>
        </p:nvSpPr>
        <p:spPr>
          <a:xfrm>
            <a:off x="1247455" y="23210119"/>
            <a:ext cx="18890128" cy="1026227"/>
          </a:xfrm>
        </p:spPr>
        <p:txBody>
          <a:bodyPr>
            <a:noAutofit/>
          </a:bodyPr>
          <a:lstStyle>
            <a:lvl1pPr marL="0" indent="0">
              <a:buNone/>
              <a:defRPr lang="en-MX" sz="3600" b="1" i="0" kern="1200" dirty="0">
                <a:solidFill>
                  <a:schemeClr val="tx1"/>
                </a:solidFill>
                <a:latin typeface="Arial" panose="020B0604020202020204" pitchFamily="34" charset="0"/>
                <a:ea typeface="+mj-ea"/>
                <a:cs typeface="Arial" panose="020B0604020202020204" pitchFamily="34" charset="0"/>
              </a:defRPr>
            </a:lvl1pPr>
          </a:lstStyle>
          <a:p>
            <a:pPr marL="0" marR="0" lvl="0" indent="0" algn="l" defTabSz="2138282" rtl="0" eaLnBrk="1" fontAlgn="auto" latinLnBrk="0" hangingPunct="1">
              <a:lnSpc>
                <a:spcPct val="90000"/>
              </a:lnSpc>
              <a:spcBef>
                <a:spcPts val="2339"/>
              </a:spcBef>
              <a:spcAft>
                <a:spcPts val="0"/>
              </a:spcAft>
              <a:buClrTx/>
              <a:buSzTx/>
              <a:buFont typeface="Arial" panose="020B0604020202020204" pitchFamily="34" charset="0"/>
              <a:buNone/>
              <a:tabLst/>
              <a:defRPr/>
            </a:pPr>
            <a:r>
              <a:rPr lang="en-US" dirty="0"/>
              <a:t>What are the payment conditions? </a:t>
            </a:r>
            <a:endParaRPr lang="en-MX" dirty="0"/>
          </a:p>
          <a:p>
            <a:pPr lvl="0"/>
            <a:endParaRPr lang="en-MX" dirty="0"/>
          </a:p>
        </p:txBody>
      </p:sp>
      <p:sp>
        <p:nvSpPr>
          <p:cNvPr id="2" name="Text Placeholder 49">
            <a:extLst>
              <a:ext uri="{FF2B5EF4-FFF2-40B4-BE49-F238E27FC236}">
                <a16:creationId xmlns:a16="http://schemas.microsoft.com/office/drawing/2014/main" id="{F899DE16-5EA8-70A8-B5FF-2384FE65C26D}"/>
              </a:ext>
            </a:extLst>
          </p:cNvPr>
          <p:cNvSpPr>
            <a:spLocks noGrp="1"/>
          </p:cNvSpPr>
          <p:nvPr>
            <p:ph type="body" sz="quarter" idx="48" hasCustomPrompt="1"/>
          </p:nvPr>
        </p:nvSpPr>
        <p:spPr>
          <a:xfrm>
            <a:off x="1247455" y="21598997"/>
            <a:ext cx="6240740" cy="1611123"/>
          </a:xfrm>
        </p:spPr>
        <p:txBody>
          <a:bodyPr lIns="360000" tIns="144000">
            <a:noAutofit/>
          </a:bodyPr>
          <a:lstStyle>
            <a:lvl1pPr marL="457191" indent="-457191">
              <a:lnSpc>
                <a:spcPct val="100000"/>
              </a:lnSpc>
              <a:spcBef>
                <a:spcPts val="0"/>
              </a:spcBef>
              <a:buFont typeface="+mj-lt"/>
              <a:buAutoNum type="arabicPeriod"/>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Meet with a [local organization] representative and check if you fit the conditions to join Acorn.</a:t>
            </a:r>
            <a:endParaRPr lang="en-MX" dirty="0"/>
          </a:p>
        </p:txBody>
      </p:sp>
      <p:sp>
        <p:nvSpPr>
          <p:cNvPr id="4" name="Text Placeholder 49">
            <a:extLst>
              <a:ext uri="{FF2B5EF4-FFF2-40B4-BE49-F238E27FC236}">
                <a16:creationId xmlns:a16="http://schemas.microsoft.com/office/drawing/2014/main" id="{B0606B21-6998-7171-853A-A9E9AA262BA3}"/>
              </a:ext>
            </a:extLst>
          </p:cNvPr>
          <p:cNvSpPr>
            <a:spLocks noGrp="1"/>
          </p:cNvSpPr>
          <p:nvPr>
            <p:ph type="body" sz="quarter" idx="49" hasCustomPrompt="1"/>
          </p:nvPr>
        </p:nvSpPr>
        <p:spPr>
          <a:xfrm>
            <a:off x="7570882" y="21598997"/>
            <a:ext cx="6240740" cy="1611123"/>
          </a:xfrm>
        </p:spPr>
        <p:txBody>
          <a:bodyPr lIns="360000" tIns="144000">
            <a:noAutofit/>
          </a:bodyPr>
          <a:lstStyle>
            <a:lvl1pPr marL="457191" indent="-457191">
              <a:lnSpc>
                <a:spcPct val="100000"/>
              </a:lnSpc>
              <a:spcBef>
                <a:spcPts val="0"/>
              </a:spcBef>
              <a:buFont typeface="+mj-lt"/>
              <a:buAutoNum type="arabicPeriod" startAt="2"/>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Read, consider and sign the Participant Agreement and Consent Form.</a:t>
            </a:r>
            <a:endParaRPr lang="en-MX" dirty="0"/>
          </a:p>
        </p:txBody>
      </p:sp>
      <p:sp>
        <p:nvSpPr>
          <p:cNvPr id="8" name="Text Placeholder 49">
            <a:extLst>
              <a:ext uri="{FF2B5EF4-FFF2-40B4-BE49-F238E27FC236}">
                <a16:creationId xmlns:a16="http://schemas.microsoft.com/office/drawing/2014/main" id="{380085C4-E49D-9EB1-7FA0-68A1E095B97E}"/>
              </a:ext>
            </a:extLst>
          </p:cNvPr>
          <p:cNvSpPr>
            <a:spLocks noGrp="1"/>
          </p:cNvSpPr>
          <p:nvPr>
            <p:ph type="body" sz="quarter" idx="50" hasCustomPrompt="1"/>
          </p:nvPr>
        </p:nvSpPr>
        <p:spPr>
          <a:xfrm>
            <a:off x="13894309" y="21598997"/>
            <a:ext cx="6240740" cy="1611123"/>
          </a:xfrm>
        </p:spPr>
        <p:txBody>
          <a:bodyPr lIns="360000" tIns="144000">
            <a:noAutofit/>
          </a:bodyPr>
          <a:lstStyle>
            <a:lvl1pPr marL="457191" indent="-457191">
              <a:lnSpc>
                <a:spcPct val="100000"/>
              </a:lnSpc>
              <a:spcBef>
                <a:spcPts val="0"/>
              </a:spcBef>
              <a:buFont typeface="+mj-lt"/>
              <a:buAutoNum type="arabicPeriod" startAt="3"/>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Share the required information and show your land boundaries to the [local organization] representative.</a:t>
            </a:r>
            <a:endParaRPr lang="en-MX" dirty="0"/>
          </a:p>
        </p:txBody>
      </p:sp>
      <p:sp>
        <p:nvSpPr>
          <p:cNvPr id="9" name="Text Placeholder 49">
            <a:extLst>
              <a:ext uri="{FF2B5EF4-FFF2-40B4-BE49-F238E27FC236}">
                <a16:creationId xmlns:a16="http://schemas.microsoft.com/office/drawing/2014/main" id="{D15212F1-E0D8-DA89-A72D-F46C85BE9E26}"/>
              </a:ext>
            </a:extLst>
          </p:cNvPr>
          <p:cNvSpPr>
            <a:spLocks noGrp="1"/>
          </p:cNvSpPr>
          <p:nvPr>
            <p:ph type="body" sz="quarter" idx="51" hasCustomPrompt="1"/>
          </p:nvPr>
        </p:nvSpPr>
        <p:spPr>
          <a:xfrm>
            <a:off x="1247455" y="27610119"/>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The [local organization] has visited your farm and measured your land. Acorn has measured your trees with satellite technology.</a:t>
            </a:r>
            <a:endParaRPr lang="en-MX" dirty="0"/>
          </a:p>
        </p:txBody>
      </p:sp>
      <p:sp>
        <p:nvSpPr>
          <p:cNvPr id="10" name="Text Placeholder 49">
            <a:extLst>
              <a:ext uri="{FF2B5EF4-FFF2-40B4-BE49-F238E27FC236}">
                <a16:creationId xmlns:a16="http://schemas.microsoft.com/office/drawing/2014/main" id="{2ABE2B35-4AB2-7BAA-8386-6C4C95B4C01E}"/>
              </a:ext>
            </a:extLst>
          </p:cNvPr>
          <p:cNvSpPr>
            <a:spLocks noGrp="1"/>
          </p:cNvSpPr>
          <p:nvPr>
            <p:ph type="body" sz="quarter" idx="52" hasCustomPrompt="1"/>
          </p:nvPr>
        </p:nvSpPr>
        <p:spPr>
          <a:xfrm>
            <a:off x="7570882" y="27610119"/>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Your trees are healthy, growing, and will remain on your farm for 25 years after they mature.</a:t>
            </a:r>
            <a:endParaRPr lang="en-MX" dirty="0"/>
          </a:p>
        </p:txBody>
      </p:sp>
      <p:sp>
        <p:nvSpPr>
          <p:cNvPr id="11" name="Text Placeholder 49">
            <a:extLst>
              <a:ext uri="{FF2B5EF4-FFF2-40B4-BE49-F238E27FC236}">
                <a16:creationId xmlns:a16="http://schemas.microsoft.com/office/drawing/2014/main" id="{98F14D4F-8E46-6C1B-5376-8DFAF5C96A8E}"/>
              </a:ext>
            </a:extLst>
          </p:cNvPr>
          <p:cNvSpPr>
            <a:spLocks noGrp="1"/>
          </p:cNvSpPr>
          <p:nvPr>
            <p:ph type="body" sz="quarter" idx="53" hasCustomPrompt="1"/>
          </p:nvPr>
        </p:nvSpPr>
        <p:spPr>
          <a:xfrm>
            <a:off x="13894309" y="27610119"/>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You haven’t cut or heavily pruned your trees.</a:t>
            </a:r>
          </a:p>
        </p:txBody>
      </p:sp>
    </p:spTree>
    <p:extLst>
      <p:ext uri="{BB962C8B-B14F-4D97-AF65-F5344CB8AC3E}">
        <p14:creationId xmlns:p14="http://schemas.microsoft.com/office/powerpoint/2010/main" val="264734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North Afri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D4EAF3B-9EA3-B4DC-ACC1-6A9D72FF3447}"/>
              </a:ext>
            </a:extLst>
          </p:cNvPr>
          <p:cNvSpPr>
            <a:spLocks noGrp="1"/>
          </p:cNvSpPr>
          <p:nvPr>
            <p:ph type="body" sz="quarter" idx="42" hasCustomPrompt="1"/>
          </p:nvPr>
        </p:nvSpPr>
        <p:spPr>
          <a:xfrm>
            <a:off x="17612036" y="5233922"/>
            <a:ext cx="155074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You</a:t>
            </a:r>
            <a:endParaRPr lang="en-MX" dirty="0"/>
          </a:p>
        </p:txBody>
      </p:sp>
      <p:sp>
        <p:nvSpPr>
          <p:cNvPr id="18" name="Text Placeholder 16">
            <a:extLst>
              <a:ext uri="{FF2B5EF4-FFF2-40B4-BE49-F238E27FC236}">
                <a16:creationId xmlns:a16="http://schemas.microsoft.com/office/drawing/2014/main" id="{EA147552-EB24-43C5-514F-010D3BFF94D6}"/>
              </a:ext>
            </a:extLst>
          </p:cNvPr>
          <p:cNvSpPr>
            <a:spLocks noGrp="1"/>
          </p:cNvSpPr>
          <p:nvPr>
            <p:ph type="body" sz="quarter" idx="43" hasCustomPrompt="1"/>
          </p:nvPr>
        </p:nvSpPr>
        <p:spPr>
          <a:xfrm>
            <a:off x="14449439" y="5233922"/>
            <a:ext cx="155074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Local organization</a:t>
            </a:r>
            <a:endParaRPr lang="en-MX" dirty="0"/>
          </a:p>
        </p:txBody>
      </p:sp>
      <p:sp>
        <p:nvSpPr>
          <p:cNvPr id="2" name="Text Placeholder 49">
            <a:extLst>
              <a:ext uri="{FF2B5EF4-FFF2-40B4-BE49-F238E27FC236}">
                <a16:creationId xmlns:a16="http://schemas.microsoft.com/office/drawing/2014/main" id="{3757507D-3BE2-5CD5-974F-20D9934DC1D5}"/>
              </a:ext>
            </a:extLst>
          </p:cNvPr>
          <p:cNvSpPr>
            <a:spLocks noGrp="1"/>
          </p:cNvSpPr>
          <p:nvPr>
            <p:ph type="body" sz="quarter" idx="41" hasCustomPrompt="1"/>
          </p:nvPr>
        </p:nvSpPr>
        <p:spPr>
          <a:xfrm>
            <a:off x="1247455" y="1678307"/>
            <a:ext cx="18890128" cy="1026227"/>
          </a:xfrm>
        </p:spPr>
        <p:txBody>
          <a:bodyPr>
            <a:noAutofit/>
          </a:bodyPr>
          <a:lstStyle>
            <a:lvl1pPr marL="0" indent="0">
              <a:buNone/>
              <a:defRPr lang="en-MX" sz="3600" b="1" i="0" kern="1200" dirty="0">
                <a:solidFill>
                  <a:schemeClr val="tx1"/>
                </a:solidFill>
                <a:latin typeface="Arial" panose="020B0604020202020204" pitchFamily="34" charset="0"/>
                <a:ea typeface="+mj-ea"/>
                <a:cs typeface="Arial" panose="020B0604020202020204" pitchFamily="34" charset="0"/>
              </a:defRPr>
            </a:lvl1pPr>
          </a:lstStyle>
          <a:p>
            <a:pPr marL="0" marR="0" lvl="0" indent="0" algn="l" defTabSz="2138282" rtl="0" eaLnBrk="1" fontAlgn="auto" latinLnBrk="0" hangingPunct="1">
              <a:lnSpc>
                <a:spcPct val="90000"/>
              </a:lnSpc>
              <a:spcBef>
                <a:spcPts val="2339"/>
              </a:spcBef>
              <a:spcAft>
                <a:spcPts val="0"/>
              </a:spcAft>
              <a:buClrTx/>
              <a:buSzTx/>
              <a:buFont typeface="Arial" panose="020B0604020202020204" pitchFamily="34" charset="0"/>
              <a:buNone/>
              <a:tabLst/>
              <a:defRPr/>
            </a:pPr>
            <a:r>
              <a:rPr lang="en-US" dirty="0"/>
              <a:t>How much do you get paid?</a:t>
            </a:r>
            <a:endParaRPr lang="en-MX" dirty="0"/>
          </a:p>
          <a:p>
            <a:pPr lvl="0"/>
            <a:endParaRPr lang="en-MX" dirty="0"/>
          </a:p>
        </p:txBody>
      </p:sp>
      <p:sp>
        <p:nvSpPr>
          <p:cNvPr id="3" name="Text Placeholder 16">
            <a:extLst>
              <a:ext uri="{FF2B5EF4-FFF2-40B4-BE49-F238E27FC236}">
                <a16:creationId xmlns:a16="http://schemas.microsoft.com/office/drawing/2014/main" id="{A46748D7-B620-57F9-5815-7EF8E870595C}"/>
              </a:ext>
            </a:extLst>
          </p:cNvPr>
          <p:cNvSpPr>
            <a:spLocks noGrp="1"/>
          </p:cNvSpPr>
          <p:nvPr>
            <p:ph type="body" sz="quarter" idx="46" hasCustomPrompt="1"/>
          </p:nvPr>
        </p:nvSpPr>
        <p:spPr>
          <a:xfrm>
            <a:off x="13872642" y="2922937"/>
            <a:ext cx="605372" cy="265105"/>
          </a:xfrm>
        </p:spPr>
        <p:txBody>
          <a:bodyPr>
            <a:noAutofit/>
          </a:bodyPr>
          <a:lstStyle>
            <a:lvl1pPr marL="0" indent="0" algn="ctr">
              <a:buNone/>
              <a:defRPr lang="en-US" sz="1200" b="1" i="0" kern="1200" dirty="0" smtClean="0">
                <a:solidFill>
                  <a:schemeClr val="bg1"/>
                </a:solidFill>
                <a:latin typeface="Arial" panose="020B0604020202020204" pitchFamily="34" charset="0"/>
                <a:ea typeface="Open Sans" pitchFamily="2" charset="0"/>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CRU</a:t>
            </a:r>
            <a:endParaRPr lang="en-MX" dirty="0"/>
          </a:p>
        </p:txBody>
      </p:sp>
      <p:sp>
        <p:nvSpPr>
          <p:cNvPr id="4" name="Text Placeholder 16">
            <a:extLst>
              <a:ext uri="{FF2B5EF4-FFF2-40B4-BE49-F238E27FC236}">
                <a16:creationId xmlns:a16="http://schemas.microsoft.com/office/drawing/2014/main" id="{C1BAB262-F9C6-6690-D6F7-E8DB7122173E}"/>
              </a:ext>
            </a:extLst>
          </p:cNvPr>
          <p:cNvSpPr>
            <a:spLocks noGrp="1"/>
          </p:cNvSpPr>
          <p:nvPr>
            <p:ph type="body" sz="quarter" idx="47" hasCustomPrompt="1"/>
          </p:nvPr>
        </p:nvSpPr>
        <p:spPr>
          <a:xfrm>
            <a:off x="16047883" y="5233922"/>
            <a:ext cx="155074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Program</a:t>
            </a:r>
            <a:endParaRPr lang="en-MX" dirty="0"/>
          </a:p>
        </p:txBody>
      </p:sp>
      <p:sp>
        <p:nvSpPr>
          <p:cNvPr id="5" name="Text Placeholder 16">
            <a:extLst>
              <a:ext uri="{FF2B5EF4-FFF2-40B4-BE49-F238E27FC236}">
                <a16:creationId xmlns:a16="http://schemas.microsoft.com/office/drawing/2014/main" id="{69BAC0CE-CE5B-1C89-49D0-44F1FB56624C}"/>
              </a:ext>
            </a:extLst>
          </p:cNvPr>
          <p:cNvSpPr>
            <a:spLocks noGrp="1"/>
          </p:cNvSpPr>
          <p:nvPr>
            <p:ph type="body" sz="quarter" idx="48" hasCustomPrompt="1"/>
          </p:nvPr>
        </p:nvSpPr>
        <p:spPr>
          <a:xfrm>
            <a:off x="12065381" y="5233922"/>
            <a:ext cx="139795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Year 4</a:t>
            </a:r>
            <a:endParaRPr lang="en-MX" dirty="0"/>
          </a:p>
        </p:txBody>
      </p:sp>
      <p:sp>
        <p:nvSpPr>
          <p:cNvPr id="6" name="Text Placeholder 16">
            <a:extLst>
              <a:ext uri="{FF2B5EF4-FFF2-40B4-BE49-F238E27FC236}">
                <a16:creationId xmlns:a16="http://schemas.microsoft.com/office/drawing/2014/main" id="{1F5F5DC7-0420-D3B7-62E0-4DF8610C8821}"/>
              </a:ext>
            </a:extLst>
          </p:cNvPr>
          <p:cNvSpPr>
            <a:spLocks noGrp="1"/>
          </p:cNvSpPr>
          <p:nvPr>
            <p:ph type="body" sz="quarter" idx="49" hasCustomPrompt="1"/>
          </p:nvPr>
        </p:nvSpPr>
        <p:spPr>
          <a:xfrm>
            <a:off x="10044076" y="5233922"/>
            <a:ext cx="139795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Year 3</a:t>
            </a:r>
            <a:endParaRPr lang="en-MX" dirty="0"/>
          </a:p>
        </p:txBody>
      </p:sp>
      <p:sp>
        <p:nvSpPr>
          <p:cNvPr id="7" name="Text Placeholder 16">
            <a:extLst>
              <a:ext uri="{FF2B5EF4-FFF2-40B4-BE49-F238E27FC236}">
                <a16:creationId xmlns:a16="http://schemas.microsoft.com/office/drawing/2014/main" id="{69F0ED8B-0C56-60AE-130E-2D7167B41ECA}"/>
              </a:ext>
            </a:extLst>
          </p:cNvPr>
          <p:cNvSpPr>
            <a:spLocks noGrp="1"/>
          </p:cNvSpPr>
          <p:nvPr>
            <p:ph type="body" sz="quarter" idx="50" hasCustomPrompt="1"/>
          </p:nvPr>
        </p:nvSpPr>
        <p:spPr>
          <a:xfrm>
            <a:off x="8642397" y="5233922"/>
            <a:ext cx="139795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Year 2</a:t>
            </a:r>
            <a:endParaRPr lang="en-MX" dirty="0"/>
          </a:p>
        </p:txBody>
      </p:sp>
      <p:sp>
        <p:nvSpPr>
          <p:cNvPr id="9" name="Text Placeholder 16">
            <a:extLst>
              <a:ext uri="{FF2B5EF4-FFF2-40B4-BE49-F238E27FC236}">
                <a16:creationId xmlns:a16="http://schemas.microsoft.com/office/drawing/2014/main" id="{C88DFFB2-EFA3-E0B2-EC6E-403E6EE19926}"/>
              </a:ext>
            </a:extLst>
          </p:cNvPr>
          <p:cNvSpPr>
            <a:spLocks noGrp="1"/>
          </p:cNvSpPr>
          <p:nvPr>
            <p:ph type="body" sz="quarter" idx="51" hasCustomPrompt="1"/>
          </p:nvPr>
        </p:nvSpPr>
        <p:spPr>
          <a:xfrm>
            <a:off x="7240719" y="5233922"/>
            <a:ext cx="139795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Year 1</a:t>
            </a:r>
            <a:endParaRPr lang="en-MX" dirty="0"/>
          </a:p>
        </p:txBody>
      </p:sp>
      <p:sp>
        <p:nvSpPr>
          <p:cNvPr id="10" name="Text Placeholder 49">
            <a:extLst>
              <a:ext uri="{FF2B5EF4-FFF2-40B4-BE49-F238E27FC236}">
                <a16:creationId xmlns:a16="http://schemas.microsoft.com/office/drawing/2014/main" id="{BE1876C1-9796-48C1-07A6-4DC409085123}"/>
              </a:ext>
            </a:extLst>
          </p:cNvPr>
          <p:cNvSpPr>
            <a:spLocks noGrp="1"/>
          </p:cNvSpPr>
          <p:nvPr>
            <p:ph type="body" sz="quarter" idx="52" hasCustomPrompt="1"/>
          </p:nvPr>
        </p:nvSpPr>
        <p:spPr>
          <a:xfrm>
            <a:off x="1247455" y="7600287"/>
            <a:ext cx="18890128" cy="1026227"/>
          </a:xfrm>
        </p:spPr>
        <p:txBody>
          <a:bodyPr>
            <a:noAutofit/>
          </a:bodyPr>
          <a:lstStyle>
            <a:lvl1pPr marL="0" indent="0">
              <a:buNone/>
              <a:defRPr lang="en-MX" sz="3600" b="1"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How do you get paid and when?</a:t>
            </a:r>
            <a:endParaRPr lang="en-MX" dirty="0"/>
          </a:p>
        </p:txBody>
      </p:sp>
      <p:sp>
        <p:nvSpPr>
          <p:cNvPr id="11" name="Text Placeholder 49">
            <a:extLst>
              <a:ext uri="{FF2B5EF4-FFF2-40B4-BE49-F238E27FC236}">
                <a16:creationId xmlns:a16="http://schemas.microsoft.com/office/drawing/2014/main" id="{583C5823-F6F8-57E1-39E8-83A43EE28B1C}"/>
              </a:ext>
            </a:extLst>
          </p:cNvPr>
          <p:cNvSpPr>
            <a:spLocks noGrp="1"/>
          </p:cNvSpPr>
          <p:nvPr>
            <p:ph type="body" sz="quarter" idx="53" hasCustomPrompt="1"/>
          </p:nvPr>
        </p:nvSpPr>
        <p:spPr>
          <a:xfrm>
            <a:off x="1247455" y="14274190"/>
            <a:ext cx="18890128" cy="1026227"/>
          </a:xfrm>
        </p:spPr>
        <p:txBody>
          <a:bodyPr>
            <a:noAutofit/>
          </a:bodyPr>
          <a:lstStyle>
            <a:lvl1pPr marL="0" indent="0">
              <a:buNone/>
              <a:defRPr lang="en-MX" sz="3600" b="1"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To join Acorn, you must meet these conditions:</a:t>
            </a:r>
            <a:endParaRPr lang="en-MX" dirty="0"/>
          </a:p>
        </p:txBody>
      </p:sp>
      <p:sp>
        <p:nvSpPr>
          <p:cNvPr id="12" name="Text Placeholder 49">
            <a:extLst>
              <a:ext uri="{FF2B5EF4-FFF2-40B4-BE49-F238E27FC236}">
                <a16:creationId xmlns:a16="http://schemas.microsoft.com/office/drawing/2014/main" id="{D26B6031-3C3A-E183-2BD5-C95FC29352C0}"/>
              </a:ext>
            </a:extLst>
          </p:cNvPr>
          <p:cNvSpPr>
            <a:spLocks noGrp="1"/>
          </p:cNvSpPr>
          <p:nvPr>
            <p:ph type="body" sz="quarter" idx="54" hasCustomPrompt="1"/>
          </p:nvPr>
        </p:nvSpPr>
        <p:spPr>
          <a:xfrm>
            <a:off x="1650991" y="21386353"/>
            <a:ext cx="9427826" cy="2021654"/>
          </a:xfrm>
        </p:spPr>
        <p:txBody>
          <a:bodyPr>
            <a:noAutofit/>
          </a:bodyPr>
          <a:lstStyle>
            <a:lvl1pPr marL="342893" indent="-342893">
              <a:lnSpc>
                <a:spcPct val="100000"/>
              </a:lnSpc>
              <a:spcBef>
                <a:spcPts val="600"/>
              </a:spcBef>
              <a:buFont typeface="Arial" panose="020B0604020202020204" pitchFamily="34" charset="0"/>
              <a:buChar char="•"/>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You sell your plot or the ownership changes.</a:t>
            </a:r>
          </a:p>
          <a:p>
            <a:pPr lvl="0"/>
            <a:r>
              <a:rPr lang="en-US" dirty="0"/>
              <a:t>You plan to use more land to plant trees for CRUs.</a:t>
            </a:r>
          </a:p>
          <a:p>
            <a:pPr lvl="0"/>
            <a:r>
              <a:rPr lang="en-US" dirty="0"/>
              <a:t>You have questions or feedback about Acorn.</a:t>
            </a:r>
          </a:p>
          <a:p>
            <a:pPr lvl="0"/>
            <a:r>
              <a:rPr lang="en-US" dirty="0"/>
              <a:t>Your plot is affected by fire or flood.</a:t>
            </a:r>
          </a:p>
        </p:txBody>
      </p:sp>
      <p:sp>
        <p:nvSpPr>
          <p:cNvPr id="13" name="Text Placeholder 49">
            <a:extLst>
              <a:ext uri="{FF2B5EF4-FFF2-40B4-BE49-F238E27FC236}">
                <a16:creationId xmlns:a16="http://schemas.microsoft.com/office/drawing/2014/main" id="{143B1107-B74C-978F-396C-35A9B5177819}"/>
              </a:ext>
            </a:extLst>
          </p:cNvPr>
          <p:cNvSpPr>
            <a:spLocks noGrp="1"/>
          </p:cNvSpPr>
          <p:nvPr>
            <p:ph type="body" sz="quarter" idx="55" hasCustomPrompt="1"/>
          </p:nvPr>
        </p:nvSpPr>
        <p:spPr>
          <a:xfrm>
            <a:off x="11099792" y="21386353"/>
            <a:ext cx="9030261" cy="2021654"/>
          </a:xfrm>
        </p:spPr>
        <p:txBody>
          <a:bodyPr>
            <a:noAutofit/>
          </a:bodyPr>
          <a:lstStyle>
            <a:lvl1pPr marL="342893" indent="-342893">
              <a:lnSpc>
                <a:spcPct val="100000"/>
              </a:lnSpc>
              <a:spcBef>
                <a:spcPts val="600"/>
              </a:spcBef>
              <a:buFont typeface="Arial" panose="020B0604020202020204" pitchFamily="34" charset="0"/>
              <a:buChar char="•"/>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Someone in your community wants to join Acorn.</a:t>
            </a:r>
          </a:p>
          <a:p>
            <a:pPr lvl="0"/>
            <a:r>
              <a:rPr lang="en-US" dirty="0"/>
              <a:t>You want to stop participating in Acorn.</a:t>
            </a:r>
          </a:p>
          <a:p>
            <a:pPr lvl="0"/>
            <a:r>
              <a:rPr lang="en-US" dirty="0"/>
              <a:t>Your personal information changes (e.g., phone number).</a:t>
            </a:r>
          </a:p>
        </p:txBody>
      </p:sp>
      <p:sp>
        <p:nvSpPr>
          <p:cNvPr id="14" name="Text Placeholder 49">
            <a:extLst>
              <a:ext uri="{FF2B5EF4-FFF2-40B4-BE49-F238E27FC236}">
                <a16:creationId xmlns:a16="http://schemas.microsoft.com/office/drawing/2014/main" id="{8144FC6B-6897-EC6C-B4C0-ECB4AB2AC415}"/>
              </a:ext>
            </a:extLst>
          </p:cNvPr>
          <p:cNvSpPr>
            <a:spLocks noGrp="1"/>
          </p:cNvSpPr>
          <p:nvPr>
            <p:ph type="body" sz="quarter" idx="56" hasCustomPrompt="1"/>
          </p:nvPr>
        </p:nvSpPr>
        <p:spPr>
          <a:xfrm>
            <a:off x="2211573" y="24986413"/>
            <a:ext cx="9427826" cy="1330690"/>
          </a:xfrm>
        </p:spPr>
        <p:txBody>
          <a:bodyPr>
            <a:noAutofit/>
          </a:bodyPr>
          <a:lstStyle>
            <a:lvl1pPr marL="0" indent="0">
              <a:lnSpc>
                <a:spcPct val="100000"/>
              </a:lnSpc>
              <a:spcBef>
                <a:spcPts val="600"/>
              </a:spcBef>
              <a:buFont typeface="Arial" panose="020B0604020202020204" pitchFamily="34" charset="0"/>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Contact details</a:t>
            </a:r>
          </a:p>
        </p:txBody>
      </p:sp>
      <p:sp>
        <p:nvSpPr>
          <p:cNvPr id="15" name="Text Placeholder 49">
            <a:extLst>
              <a:ext uri="{FF2B5EF4-FFF2-40B4-BE49-F238E27FC236}">
                <a16:creationId xmlns:a16="http://schemas.microsoft.com/office/drawing/2014/main" id="{00F45D28-C9C6-90B4-1D15-7394E32889BB}"/>
              </a:ext>
            </a:extLst>
          </p:cNvPr>
          <p:cNvSpPr>
            <a:spLocks noGrp="1"/>
          </p:cNvSpPr>
          <p:nvPr>
            <p:ph type="body" sz="quarter" idx="57" hasCustomPrompt="1"/>
          </p:nvPr>
        </p:nvSpPr>
        <p:spPr>
          <a:xfrm>
            <a:off x="1650991" y="24446462"/>
            <a:ext cx="9988409" cy="502790"/>
          </a:xfrm>
        </p:spPr>
        <p:txBody>
          <a:bodyPr>
            <a:noAutofit/>
          </a:bodyPr>
          <a:lstStyle>
            <a:lvl1pPr marL="514340" indent="-514340">
              <a:spcBef>
                <a:spcPts val="1200"/>
              </a:spcBef>
              <a:buFont typeface="+mj-lt"/>
              <a:buAutoNum type="arabicPeriod"/>
              <a:defRPr lang="en-MX" sz="2800" b="1"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Contact your local representative</a:t>
            </a:r>
          </a:p>
        </p:txBody>
      </p:sp>
      <p:sp>
        <p:nvSpPr>
          <p:cNvPr id="16" name="Text Placeholder 49">
            <a:extLst>
              <a:ext uri="{FF2B5EF4-FFF2-40B4-BE49-F238E27FC236}">
                <a16:creationId xmlns:a16="http://schemas.microsoft.com/office/drawing/2014/main" id="{D15954E8-5AAE-4C81-4BBC-9C16D2534D97}"/>
              </a:ext>
            </a:extLst>
          </p:cNvPr>
          <p:cNvSpPr>
            <a:spLocks noGrp="1"/>
          </p:cNvSpPr>
          <p:nvPr>
            <p:ph type="body" sz="quarter" idx="58" hasCustomPrompt="1"/>
          </p:nvPr>
        </p:nvSpPr>
        <p:spPr>
          <a:xfrm>
            <a:off x="2211573" y="27047838"/>
            <a:ext cx="9427826" cy="1330690"/>
          </a:xfrm>
        </p:spPr>
        <p:txBody>
          <a:bodyPr>
            <a:noAutofit/>
          </a:bodyPr>
          <a:lstStyle>
            <a:lvl1pPr marL="0" indent="0">
              <a:lnSpc>
                <a:spcPct val="100000"/>
              </a:lnSpc>
              <a:spcBef>
                <a:spcPts val="600"/>
              </a:spcBef>
              <a:buFont typeface="Arial" panose="020B0604020202020204" pitchFamily="34" charset="0"/>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SMS: 003197008101071 (SMS text only, international costs apply) Email: </a:t>
            </a:r>
            <a:r>
              <a:rPr lang="en-US" dirty="0" err="1"/>
              <a:t>acorn.complaints@rabobank.com</a:t>
            </a:r>
            <a:endParaRPr lang="en-US" dirty="0"/>
          </a:p>
        </p:txBody>
      </p:sp>
      <p:sp>
        <p:nvSpPr>
          <p:cNvPr id="21" name="Text Placeholder 49">
            <a:extLst>
              <a:ext uri="{FF2B5EF4-FFF2-40B4-BE49-F238E27FC236}">
                <a16:creationId xmlns:a16="http://schemas.microsoft.com/office/drawing/2014/main" id="{788263B0-AE0B-08EC-2F0D-18C84E7282A8}"/>
              </a:ext>
            </a:extLst>
          </p:cNvPr>
          <p:cNvSpPr>
            <a:spLocks noGrp="1"/>
          </p:cNvSpPr>
          <p:nvPr>
            <p:ph type="body" sz="quarter" idx="59" hasCustomPrompt="1"/>
          </p:nvPr>
        </p:nvSpPr>
        <p:spPr>
          <a:xfrm>
            <a:off x="1650991" y="26507887"/>
            <a:ext cx="9988409" cy="502790"/>
          </a:xfrm>
        </p:spPr>
        <p:txBody>
          <a:bodyPr>
            <a:noAutofit/>
          </a:bodyPr>
          <a:lstStyle>
            <a:lvl1pPr marL="514340" indent="-514340">
              <a:spcBef>
                <a:spcPts val="1200"/>
              </a:spcBef>
              <a:buFont typeface="+mj-lt"/>
              <a:buAutoNum type="arabicPeriod" startAt="2"/>
              <a:defRPr lang="en-MX" sz="2800" b="1"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Still need help? Contact Acorn</a:t>
            </a:r>
          </a:p>
        </p:txBody>
      </p:sp>
      <p:sp>
        <p:nvSpPr>
          <p:cNvPr id="22" name="Text Placeholder 49">
            <a:extLst>
              <a:ext uri="{FF2B5EF4-FFF2-40B4-BE49-F238E27FC236}">
                <a16:creationId xmlns:a16="http://schemas.microsoft.com/office/drawing/2014/main" id="{3A8BE205-586E-B0ED-7A24-13600A94FA68}"/>
              </a:ext>
            </a:extLst>
          </p:cNvPr>
          <p:cNvSpPr>
            <a:spLocks noGrp="1"/>
          </p:cNvSpPr>
          <p:nvPr>
            <p:ph type="body" sz="quarter" idx="60" hasCustomPrompt="1"/>
          </p:nvPr>
        </p:nvSpPr>
        <p:spPr>
          <a:xfrm>
            <a:off x="17777360" y="25441070"/>
            <a:ext cx="2014651" cy="1132678"/>
          </a:xfrm>
        </p:spPr>
        <p:txBody>
          <a:bodyPr>
            <a:noAutofit/>
          </a:bodyPr>
          <a:lstStyle>
            <a:lvl1pPr marL="0" indent="0">
              <a:spcBef>
                <a:spcPts val="600"/>
              </a:spcBef>
              <a:buFont typeface="Arial" panose="020B0604020202020204" pitchFamily="34" charset="0"/>
              <a:buNone/>
              <a:defRPr lang="en-MX" sz="1800" b="1" i="0" kern="1200" dirty="0">
                <a:solidFill>
                  <a:srgbClr val="FAF6EE"/>
                </a:solidFill>
                <a:latin typeface="Arial" panose="020B0604020202020204" pitchFamily="34" charset="0"/>
                <a:ea typeface="+mj-ea"/>
                <a:cs typeface="Arial" panose="020B0604020202020204" pitchFamily="34" charset="0"/>
              </a:defRPr>
            </a:lvl1pPr>
          </a:lstStyle>
          <a:p>
            <a:pPr lvl="0"/>
            <a:r>
              <a:rPr lang="en-US" dirty="0"/>
              <a:t>Scan the code to learn more</a:t>
            </a:r>
          </a:p>
        </p:txBody>
      </p:sp>
      <p:sp>
        <p:nvSpPr>
          <p:cNvPr id="8" name="Text Placeholder 16">
            <a:extLst>
              <a:ext uri="{FF2B5EF4-FFF2-40B4-BE49-F238E27FC236}">
                <a16:creationId xmlns:a16="http://schemas.microsoft.com/office/drawing/2014/main" id="{5E3A9447-79A6-8C50-8B4D-CB1204AC7D03}"/>
              </a:ext>
            </a:extLst>
          </p:cNvPr>
          <p:cNvSpPr>
            <a:spLocks noGrp="1"/>
          </p:cNvSpPr>
          <p:nvPr>
            <p:ph type="body" sz="quarter" idx="61" hasCustomPrompt="1"/>
          </p:nvPr>
        </p:nvSpPr>
        <p:spPr>
          <a:xfrm>
            <a:off x="9769149" y="9522067"/>
            <a:ext cx="1745118" cy="379811"/>
          </a:xfrm>
        </p:spPr>
        <p:txBody>
          <a:bodyPr>
            <a:normAutofit/>
          </a:bodyPr>
          <a:lstStyle>
            <a:lvl1pPr marL="0" indent="0" algn="ctr">
              <a:buNone/>
              <a:defRPr lang="en-US" sz="10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Acorn Project Council Meeting</a:t>
            </a:r>
            <a:endParaRPr lang="en-MX" dirty="0"/>
          </a:p>
        </p:txBody>
      </p:sp>
      <p:sp>
        <p:nvSpPr>
          <p:cNvPr id="19" name="Text Placeholder 16">
            <a:extLst>
              <a:ext uri="{FF2B5EF4-FFF2-40B4-BE49-F238E27FC236}">
                <a16:creationId xmlns:a16="http://schemas.microsoft.com/office/drawing/2014/main" id="{913A5825-96DB-FB3B-3B2A-EEF11D459FC0}"/>
              </a:ext>
            </a:extLst>
          </p:cNvPr>
          <p:cNvSpPr>
            <a:spLocks noGrp="1"/>
          </p:cNvSpPr>
          <p:nvPr>
            <p:ph type="body" sz="quarter" idx="44" hasCustomPrompt="1"/>
          </p:nvPr>
        </p:nvSpPr>
        <p:spPr>
          <a:xfrm>
            <a:off x="12110305" y="15750685"/>
            <a:ext cx="493958" cy="265105"/>
          </a:xfrm>
        </p:spPr>
        <p:txBody>
          <a:bodyPr>
            <a:normAutofit/>
          </a:bodyPr>
          <a:lstStyle>
            <a:lvl1pPr marL="0" indent="0" algn="ctr">
              <a:buNone/>
              <a:defRPr lang="en-US" sz="800" b="1" i="0" kern="1200" dirty="0" smtClean="0">
                <a:solidFill>
                  <a:schemeClr val="bg1"/>
                </a:solidFill>
                <a:latin typeface="Open Sans" pitchFamily="2" charset="0"/>
                <a:ea typeface="Open Sans" pitchFamily="2" charset="0"/>
                <a:cs typeface="Open Sans" pitchFamily="2"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CRU</a:t>
            </a:r>
            <a:endParaRPr lang="en-MX" dirty="0"/>
          </a:p>
        </p:txBody>
      </p:sp>
      <p:sp>
        <p:nvSpPr>
          <p:cNvPr id="20" name="Text Placeholder 16">
            <a:extLst>
              <a:ext uri="{FF2B5EF4-FFF2-40B4-BE49-F238E27FC236}">
                <a16:creationId xmlns:a16="http://schemas.microsoft.com/office/drawing/2014/main" id="{F0E6D0CB-1D39-904E-11D2-1D9EF63CA570}"/>
              </a:ext>
            </a:extLst>
          </p:cNvPr>
          <p:cNvSpPr>
            <a:spLocks noGrp="1"/>
          </p:cNvSpPr>
          <p:nvPr>
            <p:ph type="body" sz="quarter" idx="45" hasCustomPrompt="1"/>
          </p:nvPr>
        </p:nvSpPr>
        <p:spPr>
          <a:xfrm>
            <a:off x="12504752" y="16547096"/>
            <a:ext cx="493958" cy="265105"/>
          </a:xfrm>
        </p:spPr>
        <p:txBody>
          <a:bodyPr>
            <a:normAutofit/>
          </a:bodyPr>
          <a:lstStyle>
            <a:lvl1pPr marL="0" indent="0" algn="ctr">
              <a:buNone/>
              <a:defRPr lang="en-US" sz="800" b="1" i="0" kern="1200" dirty="0" smtClean="0">
                <a:solidFill>
                  <a:schemeClr val="bg1"/>
                </a:solidFill>
                <a:latin typeface="Open Sans" pitchFamily="2" charset="0"/>
                <a:ea typeface="Open Sans" pitchFamily="2" charset="0"/>
                <a:cs typeface="Open Sans" pitchFamily="2"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CRU</a:t>
            </a:r>
            <a:endParaRPr lang="en-MX" dirty="0"/>
          </a:p>
        </p:txBody>
      </p:sp>
      <p:sp>
        <p:nvSpPr>
          <p:cNvPr id="23" name="Text Placeholder 16">
            <a:extLst>
              <a:ext uri="{FF2B5EF4-FFF2-40B4-BE49-F238E27FC236}">
                <a16:creationId xmlns:a16="http://schemas.microsoft.com/office/drawing/2014/main" id="{8ED0B39F-9B5C-D12D-128D-CFB28E89F183}"/>
              </a:ext>
            </a:extLst>
          </p:cNvPr>
          <p:cNvSpPr>
            <a:spLocks noGrp="1"/>
          </p:cNvSpPr>
          <p:nvPr>
            <p:ph type="body" sz="quarter" idx="62" hasCustomPrompt="1"/>
          </p:nvPr>
        </p:nvSpPr>
        <p:spPr>
          <a:xfrm>
            <a:off x="10783278" y="16327064"/>
            <a:ext cx="493958" cy="265105"/>
          </a:xfrm>
        </p:spPr>
        <p:txBody>
          <a:bodyPr>
            <a:normAutofit/>
          </a:bodyPr>
          <a:lstStyle>
            <a:lvl1pPr marL="0" indent="0" algn="ctr">
              <a:buNone/>
              <a:defRPr lang="en-US" sz="800" b="1" i="0" kern="1200" dirty="0" smtClean="0">
                <a:solidFill>
                  <a:schemeClr val="bg1"/>
                </a:solidFill>
                <a:latin typeface="Open Sans" pitchFamily="2" charset="0"/>
                <a:ea typeface="Open Sans" pitchFamily="2" charset="0"/>
                <a:cs typeface="Open Sans" pitchFamily="2"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CRU</a:t>
            </a:r>
            <a:endParaRPr lang="en-MX" dirty="0"/>
          </a:p>
        </p:txBody>
      </p:sp>
      <p:sp>
        <p:nvSpPr>
          <p:cNvPr id="24" name="Text Placeholder 49">
            <a:extLst>
              <a:ext uri="{FF2B5EF4-FFF2-40B4-BE49-F238E27FC236}">
                <a16:creationId xmlns:a16="http://schemas.microsoft.com/office/drawing/2014/main" id="{0BF98A56-D22C-B657-2545-01E98F9FB5C0}"/>
              </a:ext>
            </a:extLst>
          </p:cNvPr>
          <p:cNvSpPr>
            <a:spLocks noGrp="1"/>
          </p:cNvSpPr>
          <p:nvPr>
            <p:ph type="body" sz="quarter" idx="63" hasCustomPrompt="1"/>
          </p:nvPr>
        </p:nvSpPr>
        <p:spPr>
          <a:xfrm>
            <a:off x="1247455" y="12069196"/>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If you meet all the payment conditions, [the local organization] will deliver the payments annually after the CRUs are sold. Please  make sure your contact information is correct.</a:t>
            </a:r>
            <a:endParaRPr lang="en-MX" dirty="0"/>
          </a:p>
        </p:txBody>
      </p:sp>
      <p:sp>
        <p:nvSpPr>
          <p:cNvPr id="25" name="Text Placeholder 49">
            <a:extLst>
              <a:ext uri="{FF2B5EF4-FFF2-40B4-BE49-F238E27FC236}">
                <a16:creationId xmlns:a16="http://schemas.microsoft.com/office/drawing/2014/main" id="{D766B848-A80F-EE36-FA05-7AE7D1F78A5C}"/>
              </a:ext>
            </a:extLst>
          </p:cNvPr>
          <p:cNvSpPr>
            <a:spLocks noGrp="1"/>
          </p:cNvSpPr>
          <p:nvPr>
            <p:ph type="body" sz="quarter" idx="64" hasCustomPrompt="1"/>
          </p:nvPr>
        </p:nvSpPr>
        <p:spPr>
          <a:xfrm>
            <a:off x="7570882" y="12069196"/>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In the Acorn project council, farmers can decide together how to receive payments and address other matters regarding the project.</a:t>
            </a:r>
            <a:endParaRPr lang="en-MX" dirty="0"/>
          </a:p>
        </p:txBody>
      </p:sp>
      <p:sp>
        <p:nvSpPr>
          <p:cNvPr id="26" name="Text Placeholder 49">
            <a:extLst>
              <a:ext uri="{FF2B5EF4-FFF2-40B4-BE49-F238E27FC236}">
                <a16:creationId xmlns:a16="http://schemas.microsoft.com/office/drawing/2014/main" id="{B1BBD021-D5D3-AC18-0920-CB742237CC9D}"/>
              </a:ext>
            </a:extLst>
          </p:cNvPr>
          <p:cNvSpPr>
            <a:spLocks noGrp="1"/>
          </p:cNvSpPr>
          <p:nvPr>
            <p:ph type="body" sz="quarter" idx="65" hasCustomPrompt="1"/>
          </p:nvPr>
        </p:nvSpPr>
        <p:spPr>
          <a:xfrm>
            <a:off x="13894309" y="12069196"/>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Payments can be received in cash or through community projects or investments, like seedlings, beehives, etc.</a:t>
            </a:r>
          </a:p>
        </p:txBody>
      </p:sp>
      <p:sp>
        <p:nvSpPr>
          <p:cNvPr id="27" name="Text Placeholder 49">
            <a:extLst>
              <a:ext uri="{FF2B5EF4-FFF2-40B4-BE49-F238E27FC236}">
                <a16:creationId xmlns:a16="http://schemas.microsoft.com/office/drawing/2014/main" id="{AEC419B1-FED4-7D7E-F68D-23CF459D3D80}"/>
              </a:ext>
            </a:extLst>
          </p:cNvPr>
          <p:cNvSpPr>
            <a:spLocks noGrp="1"/>
          </p:cNvSpPr>
          <p:nvPr>
            <p:ph type="body" sz="quarter" idx="66" hasCustomPrompt="1"/>
          </p:nvPr>
        </p:nvSpPr>
        <p:spPr>
          <a:xfrm>
            <a:off x="1247455" y="5940764"/>
            <a:ext cx="18882597" cy="162236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The amount of your payment depends on the growth of your trees. Payment comes after your trees have grown big enough and stored at least 1 </a:t>
            </a:r>
            <a:r>
              <a:rPr lang="en-US" dirty="0" err="1"/>
              <a:t>tonne</a:t>
            </a:r>
            <a:r>
              <a:rPr lang="en-US" dirty="0"/>
              <a:t> of CO2. This will take time! Acorn can measure the growth of the trees on your land, and how much CO2 is stored in one year. This yearly growth is converted into CRUs sold in the Acorn marketplace. The price of 1 CRU depends on the demand of buyers.</a:t>
            </a:r>
            <a:endParaRPr lang="en-MX" dirty="0"/>
          </a:p>
        </p:txBody>
      </p:sp>
      <p:sp>
        <p:nvSpPr>
          <p:cNvPr id="28" name="Text Placeholder 49">
            <a:extLst>
              <a:ext uri="{FF2B5EF4-FFF2-40B4-BE49-F238E27FC236}">
                <a16:creationId xmlns:a16="http://schemas.microsoft.com/office/drawing/2014/main" id="{423B7416-2414-EBCF-A990-CCAD34B07947}"/>
              </a:ext>
            </a:extLst>
          </p:cNvPr>
          <p:cNvSpPr>
            <a:spLocks noGrp="1"/>
          </p:cNvSpPr>
          <p:nvPr>
            <p:ph type="body" sz="quarter" idx="67" hasCustomPrompt="1"/>
          </p:nvPr>
        </p:nvSpPr>
        <p:spPr>
          <a:xfrm>
            <a:off x="1247455" y="18136471"/>
            <a:ext cx="4649492"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Own 0.1-10 hectares (0.2-24 acres) of land with trees no older than 5 years.</a:t>
            </a:r>
            <a:endParaRPr lang="en-MX" dirty="0"/>
          </a:p>
        </p:txBody>
      </p:sp>
      <p:sp>
        <p:nvSpPr>
          <p:cNvPr id="29" name="Text Placeholder 49">
            <a:extLst>
              <a:ext uri="{FF2B5EF4-FFF2-40B4-BE49-F238E27FC236}">
                <a16:creationId xmlns:a16="http://schemas.microsoft.com/office/drawing/2014/main" id="{C51A383B-9191-420F-68B0-26F33CF8CB2D}"/>
              </a:ext>
            </a:extLst>
          </p:cNvPr>
          <p:cNvSpPr>
            <a:spLocks noGrp="1"/>
          </p:cNvSpPr>
          <p:nvPr>
            <p:ph type="body" sz="quarter" idx="68" hasCustomPrompt="1"/>
          </p:nvPr>
        </p:nvSpPr>
        <p:spPr>
          <a:xfrm>
            <a:off x="5994335" y="18136471"/>
            <a:ext cx="4649492"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Have proof of land ownership.</a:t>
            </a:r>
            <a:endParaRPr lang="en-MX" dirty="0"/>
          </a:p>
        </p:txBody>
      </p:sp>
      <p:sp>
        <p:nvSpPr>
          <p:cNvPr id="30" name="Text Placeholder 49">
            <a:extLst>
              <a:ext uri="{FF2B5EF4-FFF2-40B4-BE49-F238E27FC236}">
                <a16:creationId xmlns:a16="http://schemas.microsoft.com/office/drawing/2014/main" id="{B853C7AE-AE4F-0B5D-2F87-F0CC81B51718}"/>
              </a:ext>
            </a:extLst>
          </p:cNvPr>
          <p:cNvSpPr>
            <a:spLocks noGrp="1"/>
          </p:cNvSpPr>
          <p:nvPr>
            <p:ph type="body" sz="quarter" idx="69" hasCustomPrompt="1"/>
          </p:nvPr>
        </p:nvSpPr>
        <p:spPr>
          <a:xfrm>
            <a:off x="10741213" y="18136471"/>
            <a:ext cx="4649492"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Acorn is the only tree carbon program you can join.</a:t>
            </a:r>
            <a:endParaRPr lang="en-MX" dirty="0"/>
          </a:p>
        </p:txBody>
      </p:sp>
      <p:sp>
        <p:nvSpPr>
          <p:cNvPr id="31" name="Text Placeholder 49">
            <a:extLst>
              <a:ext uri="{FF2B5EF4-FFF2-40B4-BE49-F238E27FC236}">
                <a16:creationId xmlns:a16="http://schemas.microsoft.com/office/drawing/2014/main" id="{52B32E71-D14C-5D44-174D-D1FDD23E15CA}"/>
              </a:ext>
            </a:extLst>
          </p:cNvPr>
          <p:cNvSpPr>
            <a:spLocks noGrp="1"/>
          </p:cNvSpPr>
          <p:nvPr>
            <p:ph type="body" sz="quarter" idx="70" hasCustomPrompt="1"/>
          </p:nvPr>
        </p:nvSpPr>
        <p:spPr>
          <a:xfrm>
            <a:off x="15488092" y="18136471"/>
            <a:ext cx="4649492"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have not cut down or cleared a large area of trees from your land in the last 5 years.</a:t>
            </a:r>
            <a:endParaRPr lang="en-MX" dirty="0"/>
          </a:p>
        </p:txBody>
      </p:sp>
    </p:spTree>
    <p:extLst>
      <p:ext uri="{BB962C8B-B14F-4D97-AF65-F5344CB8AC3E}">
        <p14:creationId xmlns:p14="http://schemas.microsoft.com/office/powerpoint/2010/main" val="12334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135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5"/>
            <a:ext cx="18443377"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82000"/>
                  </a:schemeClr>
                </a:solidFill>
              </a:defRPr>
            </a:lvl1pPr>
          </a:lstStyle>
          <a:p>
            <a:fld id="{9F4D5975-1DDA-A244-8B60-1E0D59533F49}" type="datetimeFigureOut">
              <a:rPr lang="en-MX" smtClean="0"/>
              <a:t>2/7/25</a:t>
            </a:fld>
            <a:endParaRPr lang="en-MX"/>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82000"/>
                  </a:schemeClr>
                </a:solidFill>
              </a:defRPr>
            </a:lvl1pPr>
          </a:lstStyle>
          <a:p>
            <a:endParaRPr lang="en-MX"/>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82000"/>
                  </a:schemeClr>
                </a:solidFill>
              </a:defRPr>
            </a:lvl1pPr>
          </a:lstStyle>
          <a:p>
            <a:fld id="{0C454396-BCE2-A045-A77F-9CE3E9D88EF8}" type="slidenum">
              <a:rPr lang="en-MX" smtClean="0"/>
              <a:t>‹#›</a:t>
            </a:fld>
            <a:endParaRPr lang="en-MX"/>
          </a:p>
        </p:txBody>
      </p:sp>
    </p:spTree>
    <p:extLst>
      <p:ext uri="{BB962C8B-B14F-4D97-AF65-F5344CB8AC3E}">
        <p14:creationId xmlns:p14="http://schemas.microsoft.com/office/powerpoint/2010/main" val="320582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2138282"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71" indent="-534571" algn="l" defTabSz="2138282"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12" indent="-534571" algn="l" defTabSz="2138282"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855" indent="-534571" algn="l" defTabSz="2138282"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1996" indent="-534571" algn="l" defTabSz="2138282"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137" indent="-534571" algn="l" defTabSz="2138282"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279" indent="-534571" algn="l" defTabSz="2138282"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420" indent="-534571" algn="l" defTabSz="2138282"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562" indent="-534571" algn="l" defTabSz="2138282"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704" indent="-534571" algn="l" defTabSz="2138282"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282" rtl="0" eaLnBrk="1" latinLnBrk="0" hangingPunct="1">
        <a:defRPr sz="4209" kern="1200">
          <a:solidFill>
            <a:schemeClr val="tx1"/>
          </a:solidFill>
          <a:latin typeface="+mn-lt"/>
          <a:ea typeface="+mn-ea"/>
          <a:cs typeface="+mn-cs"/>
        </a:defRPr>
      </a:lvl1pPr>
      <a:lvl2pPr marL="1069141" algn="l" defTabSz="2138282" rtl="0" eaLnBrk="1" latinLnBrk="0" hangingPunct="1">
        <a:defRPr sz="4209" kern="1200">
          <a:solidFill>
            <a:schemeClr val="tx1"/>
          </a:solidFill>
          <a:latin typeface="+mn-lt"/>
          <a:ea typeface="+mn-ea"/>
          <a:cs typeface="+mn-cs"/>
        </a:defRPr>
      </a:lvl2pPr>
      <a:lvl3pPr marL="2138282" algn="l" defTabSz="2138282" rtl="0" eaLnBrk="1" latinLnBrk="0" hangingPunct="1">
        <a:defRPr sz="4209" kern="1200">
          <a:solidFill>
            <a:schemeClr val="tx1"/>
          </a:solidFill>
          <a:latin typeface="+mn-lt"/>
          <a:ea typeface="+mn-ea"/>
          <a:cs typeface="+mn-cs"/>
        </a:defRPr>
      </a:lvl3pPr>
      <a:lvl4pPr marL="3207425" algn="l" defTabSz="2138282" rtl="0" eaLnBrk="1" latinLnBrk="0" hangingPunct="1">
        <a:defRPr sz="4209" kern="1200">
          <a:solidFill>
            <a:schemeClr val="tx1"/>
          </a:solidFill>
          <a:latin typeface="+mn-lt"/>
          <a:ea typeface="+mn-ea"/>
          <a:cs typeface="+mn-cs"/>
        </a:defRPr>
      </a:lvl4pPr>
      <a:lvl5pPr marL="4276566" algn="l" defTabSz="2138282" rtl="0" eaLnBrk="1" latinLnBrk="0" hangingPunct="1">
        <a:defRPr sz="4209" kern="1200">
          <a:solidFill>
            <a:schemeClr val="tx1"/>
          </a:solidFill>
          <a:latin typeface="+mn-lt"/>
          <a:ea typeface="+mn-ea"/>
          <a:cs typeface="+mn-cs"/>
        </a:defRPr>
      </a:lvl5pPr>
      <a:lvl6pPr marL="5345708" algn="l" defTabSz="2138282" rtl="0" eaLnBrk="1" latinLnBrk="0" hangingPunct="1">
        <a:defRPr sz="4209" kern="1200">
          <a:solidFill>
            <a:schemeClr val="tx1"/>
          </a:solidFill>
          <a:latin typeface="+mn-lt"/>
          <a:ea typeface="+mn-ea"/>
          <a:cs typeface="+mn-cs"/>
        </a:defRPr>
      </a:lvl6pPr>
      <a:lvl7pPr marL="6414850" algn="l" defTabSz="2138282" rtl="0" eaLnBrk="1" latinLnBrk="0" hangingPunct="1">
        <a:defRPr sz="4209" kern="1200">
          <a:solidFill>
            <a:schemeClr val="tx1"/>
          </a:solidFill>
          <a:latin typeface="+mn-lt"/>
          <a:ea typeface="+mn-ea"/>
          <a:cs typeface="+mn-cs"/>
        </a:defRPr>
      </a:lvl7pPr>
      <a:lvl8pPr marL="7483991" algn="l" defTabSz="2138282" rtl="0" eaLnBrk="1" latinLnBrk="0" hangingPunct="1">
        <a:defRPr sz="4209" kern="1200">
          <a:solidFill>
            <a:schemeClr val="tx1"/>
          </a:solidFill>
          <a:latin typeface="+mn-lt"/>
          <a:ea typeface="+mn-ea"/>
          <a:cs typeface="+mn-cs"/>
        </a:defRPr>
      </a:lvl8pPr>
      <a:lvl9pPr marL="8553133" algn="l" defTabSz="2138282"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Text Placeholder 40">
            <a:extLst>
              <a:ext uri="{FF2B5EF4-FFF2-40B4-BE49-F238E27FC236}">
                <a16:creationId xmlns:a16="http://schemas.microsoft.com/office/drawing/2014/main" id="{A3F77335-9FDE-CFF7-C5BE-6BB0BFDCF86D}"/>
              </a:ext>
            </a:extLst>
          </p:cNvPr>
          <p:cNvSpPr>
            <a:spLocks noGrp="1"/>
          </p:cNvSpPr>
          <p:nvPr>
            <p:ph type="body" sz="quarter" idx="41"/>
          </p:nvPr>
        </p:nvSpPr>
        <p:spPr/>
        <p:txBody>
          <a:bodyPr/>
          <a:lstStyle/>
          <a:p>
            <a:r>
              <a:rPr lang="en-US" dirty="0"/>
              <a:t>How do you join Acorn?</a:t>
            </a:r>
          </a:p>
        </p:txBody>
      </p:sp>
      <p:sp>
        <p:nvSpPr>
          <p:cNvPr id="42" name="Text Placeholder 41">
            <a:extLst>
              <a:ext uri="{FF2B5EF4-FFF2-40B4-BE49-F238E27FC236}">
                <a16:creationId xmlns:a16="http://schemas.microsoft.com/office/drawing/2014/main" id="{0523C8DD-26E7-BB88-D67F-83D33E8C164E}"/>
              </a:ext>
            </a:extLst>
          </p:cNvPr>
          <p:cNvSpPr>
            <a:spLocks noGrp="1"/>
          </p:cNvSpPr>
          <p:nvPr>
            <p:ph type="body" sz="quarter" idx="47"/>
          </p:nvPr>
        </p:nvSpPr>
        <p:spPr/>
        <p:txBody>
          <a:bodyPr/>
          <a:lstStyle/>
          <a:p>
            <a:r>
              <a:rPr lang="en-US" dirty="0"/>
              <a:t>What are the payment conditions?</a:t>
            </a:r>
          </a:p>
        </p:txBody>
      </p:sp>
      <p:sp>
        <p:nvSpPr>
          <p:cNvPr id="22" name="Text Placeholder 21">
            <a:extLst>
              <a:ext uri="{FF2B5EF4-FFF2-40B4-BE49-F238E27FC236}">
                <a16:creationId xmlns:a16="http://schemas.microsoft.com/office/drawing/2014/main" id="{CAAB1A50-A6B6-E87C-5BB5-F84B6E7C755D}"/>
              </a:ext>
            </a:extLst>
          </p:cNvPr>
          <p:cNvSpPr>
            <a:spLocks noGrp="1"/>
          </p:cNvSpPr>
          <p:nvPr>
            <p:ph type="body" sz="quarter" idx="48"/>
          </p:nvPr>
        </p:nvSpPr>
        <p:spPr/>
        <p:txBody>
          <a:bodyPr/>
          <a:lstStyle/>
          <a:p>
            <a:r>
              <a:rPr lang="en-US" dirty="0"/>
              <a:t>Meet with a </a:t>
            </a:r>
            <a:r>
              <a:rPr lang="en-US" dirty="0">
                <a:highlight>
                  <a:srgbClr val="FFFF00"/>
                </a:highlight>
              </a:rPr>
              <a:t>[local organization] </a:t>
            </a:r>
            <a:r>
              <a:rPr lang="en-US" dirty="0"/>
              <a:t>representative and check if you fit the conditions to join Acorn.</a:t>
            </a:r>
          </a:p>
        </p:txBody>
      </p:sp>
      <p:sp>
        <p:nvSpPr>
          <p:cNvPr id="23" name="Text Placeholder 22">
            <a:extLst>
              <a:ext uri="{FF2B5EF4-FFF2-40B4-BE49-F238E27FC236}">
                <a16:creationId xmlns:a16="http://schemas.microsoft.com/office/drawing/2014/main" id="{DC9FC610-891E-02E1-9AFF-49D2914B7B29}"/>
              </a:ext>
            </a:extLst>
          </p:cNvPr>
          <p:cNvSpPr>
            <a:spLocks noGrp="1"/>
          </p:cNvSpPr>
          <p:nvPr>
            <p:ph type="body" sz="quarter" idx="49"/>
          </p:nvPr>
        </p:nvSpPr>
        <p:spPr/>
        <p:txBody>
          <a:bodyPr/>
          <a:lstStyle/>
          <a:p>
            <a:r>
              <a:rPr lang="en-US" dirty="0"/>
              <a:t>Read, consider and sign the Participant Agreement and Consent Form.</a:t>
            </a:r>
          </a:p>
        </p:txBody>
      </p:sp>
      <p:sp>
        <p:nvSpPr>
          <p:cNvPr id="24" name="Text Placeholder 23">
            <a:extLst>
              <a:ext uri="{FF2B5EF4-FFF2-40B4-BE49-F238E27FC236}">
                <a16:creationId xmlns:a16="http://schemas.microsoft.com/office/drawing/2014/main" id="{3D1CF83D-DCA5-AB0A-DD17-BA5680AE2EF7}"/>
              </a:ext>
            </a:extLst>
          </p:cNvPr>
          <p:cNvSpPr>
            <a:spLocks noGrp="1"/>
          </p:cNvSpPr>
          <p:nvPr>
            <p:ph type="body" sz="quarter" idx="50"/>
          </p:nvPr>
        </p:nvSpPr>
        <p:spPr/>
        <p:txBody>
          <a:bodyPr/>
          <a:lstStyle/>
          <a:p>
            <a:r>
              <a:rPr lang="en-US" dirty="0"/>
              <a:t>Share the required information and show your land boundaries to the </a:t>
            </a:r>
            <a:r>
              <a:rPr lang="en-US" dirty="0">
                <a:highlight>
                  <a:srgbClr val="FFFF00"/>
                </a:highlight>
              </a:rPr>
              <a:t>[local organization]</a:t>
            </a:r>
            <a:r>
              <a:rPr lang="en-US" dirty="0"/>
              <a:t> representative.</a:t>
            </a:r>
          </a:p>
        </p:txBody>
      </p:sp>
      <p:sp>
        <p:nvSpPr>
          <p:cNvPr id="25" name="Text Placeholder 24">
            <a:extLst>
              <a:ext uri="{FF2B5EF4-FFF2-40B4-BE49-F238E27FC236}">
                <a16:creationId xmlns:a16="http://schemas.microsoft.com/office/drawing/2014/main" id="{75C21A9C-E059-2986-7006-AE4B1AA1E01D}"/>
              </a:ext>
            </a:extLst>
          </p:cNvPr>
          <p:cNvSpPr>
            <a:spLocks noGrp="1"/>
          </p:cNvSpPr>
          <p:nvPr>
            <p:ph type="body" sz="quarter" idx="51"/>
          </p:nvPr>
        </p:nvSpPr>
        <p:spPr/>
        <p:txBody>
          <a:bodyPr/>
          <a:lstStyle/>
          <a:p>
            <a:r>
              <a:rPr lang="en-US" dirty="0"/>
              <a:t>The</a:t>
            </a:r>
            <a:r>
              <a:rPr lang="en-US" dirty="0">
                <a:highlight>
                  <a:srgbClr val="FFFF00"/>
                </a:highlight>
              </a:rPr>
              <a:t> [local organization] </a:t>
            </a:r>
            <a:r>
              <a:rPr lang="en-US" dirty="0"/>
              <a:t>has visited your farm and measured your land. Acorn has measured your trees with satellite technology.</a:t>
            </a:r>
          </a:p>
        </p:txBody>
      </p:sp>
      <p:sp>
        <p:nvSpPr>
          <p:cNvPr id="30" name="Text Placeholder 29">
            <a:extLst>
              <a:ext uri="{FF2B5EF4-FFF2-40B4-BE49-F238E27FC236}">
                <a16:creationId xmlns:a16="http://schemas.microsoft.com/office/drawing/2014/main" id="{26DF6854-168F-0CD9-5E18-11F212ACC0C7}"/>
              </a:ext>
            </a:extLst>
          </p:cNvPr>
          <p:cNvSpPr>
            <a:spLocks noGrp="1"/>
          </p:cNvSpPr>
          <p:nvPr>
            <p:ph type="body" sz="quarter" idx="52"/>
          </p:nvPr>
        </p:nvSpPr>
        <p:spPr/>
        <p:txBody>
          <a:bodyPr/>
          <a:lstStyle/>
          <a:p>
            <a:r>
              <a:rPr lang="en-US" dirty="0"/>
              <a:t>Your trees are healthy, growing, and will remain on your farm for 25 years after they mature.</a:t>
            </a:r>
          </a:p>
        </p:txBody>
      </p:sp>
      <p:sp>
        <p:nvSpPr>
          <p:cNvPr id="36" name="Text Placeholder 35">
            <a:extLst>
              <a:ext uri="{FF2B5EF4-FFF2-40B4-BE49-F238E27FC236}">
                <a16:creationId xmlns:a16="http://schemas.microsoft.com/office/drawing/2014/main" id="{C90CD188-D4CA-6885-AD1F-DD6932B4864A}"/>
              </a:ext>
            </a:extLst>
          </p:cNvPr>
          <p:cNvSpPr>
            <a:spLocks noGrp="1"/>
          </p:cNvSpPr>
          <p:nvPr>
            <p:ph type="body" sz="quarter" idx="53"/>
          </p:nvPr>
        </p:nvSpPr>
        <p:spPr/>
        <p:txBody>
          <a:bodyPr/>
          <a:lstStyle/>
          <a:p>
            <a:r>
              <a:rPr lang="en-US" dirty="0"/>
              <a:t>You haven’t cut or heavily pruned your trees.</a:t>
            </a:r>
          </a:p>
        </p:txBody>
      </p:sp>
      <p:sp>
        <p:nvSpPr>
          <p:cNvPr id="26" name="Freeform 25">
            <a:extLst>
              <a:ext uri="{FF2B5EF4-FFF2-40B4-BE49-F238E27FC236}">
                <a16:creationId xmlns:a16="http://schemas.microsoft.com/office/drawing/2014/main" id="{C4C67E43-AE9C-6235-7863-7E901BC5909C}"/>
              </a:ext>
            </a:extLst>
          </p:cNvPr>
          <p:cNvSpPr/>
          <p:nvPr/>
        </p:nvSpPr>
        <p:spPr>
          <a:xfrm>
            <a:off x="8797160" y="1751456"/>
            <a:ext cx="10942669" cy="1152939"/>
          </a:xfrm>
          <a:custGeom>
            <a:avLst/>
            <a:gdLst>
              <a:gd name="connsiteX0" fmla="*/ 10058400 w 10058400"/>
              <a:gd name="connsiteY0" fmla="*/ 1152939 h 1152939"/>
              <a:gd name="connsiteX1" fmla="*/ 10058400 w 10058400"/>
              <a:gd name="connsiteY1" fmla="*/ 0 h 1152939"/>
              <a:gd name="connsiteX2" fmla="*/ 0 w 10058400"/>
              <a:gd name="connsiteY2" fmla="*/ 0 h 1152939"/>
              <a:gd name="connsiteX3" fmla="*/ 450574 w 10058400"/>
              <a:gd name="connsiteY3" fmla="*/ 1007165 h 1152939"/>
              <a:gd name="connsiteX4" fmla="*/ 10058400 w 10058400"/>
              <a:gd name="connsiteY4" fmla="*/ 1152939 h 11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1152939">
                <a:moveTo>
                  <a:pt x="10058400" y="1152939"/>
                </a:moveTo>
                <a:lnTo>
                  <a:pt x="10058400" y="0"/>
                </a:lnTo>
                <a:lnTo>
                  <a:pt x="0" y="0"/>
                </a:lnTo>
                <a:lnTo>
                  <a:pt x="450574" y="1007165"/>
                </a:lnTo>
                <a:lnTo>
                  <a:pt x="10058400" y="1152939"/>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tIns="180000" rIns="251999" rtlCol="0" anchor="t" anchorCtr="0"/>
          <a:lstStyle/>
          <a:p>
            <a:pPr algn="r"/>
            <a:r>
              <a:rPr lang="en-US" sz="4400" b="1" dirty="0">
                <a:solidFill>
                  <a:schemeClr val="tx1"/>
                </a:solidFill>
                <a:latin typeface="Arial" panose="020B0604020202020204" pitchFamily="34" charset="0"/>
                <a:cs typeface="Arial" panose="020B0604020202020204" pitchFamily="34" charset="0"/>
              </a:rPr>
              <a:t>Acorn Carbon Agroforestry Program</a:t>
            </a:r>
          </a:p>
        </p:txBody>
      </p:sp>
      <p:sp>
        <p:nvSpPr>
          <p:cNvPr id="27" name="Freeform 26">
            <a:extLst>
              <a:ext uri="{FF2B5EF4-FFF2-40B4-BE49-F238E27FC236}">
                <a16:creationId xmlns:a16="http://schemas.microsoft.com/office/drawing/2014/main" id="{D98FEA7F-1404-D8C0-9018-F0CE13DE6209}"/>
              </a:ext>
            </a:extLst>
          </p:cNvPr>
          <p:cNvSpPr/>
          <p:nvPr/>
        </p:nvSpPr>
        <p:spPr>
          <a:xfrm>
            <a:off x="11649167" y="4524947"/>
            <a:ext cx="4308589" cy="721700"/>
          </a:xfrm>
          <a:custGeom>
            <a:avLst/>
            <a:gdLst>
              <a:gd name="connsiteX0" fmla="*/ 0 w 5751871"/>
              <a:gd name="connsiteY0" fmla="*/ 1371600 h 1371600"/>
              <a:gd name="connsiteX1" fmla="*/ 0 w 5751871"/>
              <a:gd name="connsiteY1" fmla="*/ 0 h 1371600"/>
              <a:gd name="connsiteX2" fmla="*/ 5751871 w 5751871"/>
              <a:gd name="connsiteY2" fmla="*/ 0 h 1371600"/>
              <a:gd name="connsiteX3" fmla="*/ 5515897 w 5751871"/>
              <a:gd name="connsiteY3" fmla="*/ 1297858 h 1371600"/>
              <a:gd name="connsiteX4" fmla="*/ 0 w 5751871"/>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871" h="1371600">
                <a:moveTo>
                  <a:pt x="0" y="1371600"/>
                </a:moveTo>
                <a:lnTo>
                  <a:pt x="0" y="0"/>
                </a:lnTo>
                <a:lnTo>
                  <a:pt x="5751871" y="0"/>
                </a:lnTo>
                <a:lnTo>
                  <a:pt x="5515897" y="1297858"/>
                </a:lnTo>
                <a:lnTo>
                  <a:pt x="0" y="1371600"/>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increases biodiversity</a:t>
            </a:r>
          </a:p>
        </p:txBody>
      </p:sp>
      <p:sp>
        <p:nvSpPr>
          <p:cNvPr id="28" name="Freeform 27">
            <a:extLst>
              <a:ext uri="{FF2B5EF4-FFF2-40B4-BE49-F238E27FC236}">
                <a16:creationId xmlns:a16="http://schemas.microsoft.com/office/drawing/2014/main" id="{7DF79ED9-0CB5-A428-9850-AA716ADEF51E}"/>
              </a:ext>
            </a:extLst>
          </p:cNvPr>
          <p:cNvSpPr/>
          <p:nvPr/>
        </p:nvSpPr>
        <p:spPr>
          <a:xfrm>
            <a:off x="7353363" y="6511349"/>
            <a:ext cx="3800391" cy="721700"/>
          </a:xfrm>
          <a:custGeom>
            <a:avLst/>
            <a:gdLst>
              <a:gd name="connsiteX0" fmla="*/ 0 w 5198533"/>
              <a:gd name="connsiteY0" fmla="*/ 1286933 h 1303866"/>
              <a:gd name="connsiteX1" fmla="*/ 0 w 5198533"/>
              <a:gd name="connsiteY1" fmla="*/ 0 h 1303866"/>
              <a:gd name="connsiteX2" fmla="*/ 4842933 w 5198533"/>
              <a:gd name="connsiteY2" fmla="*/ 0 h 1303866"/>
              <a:gd name="connsiteX3" fmla="*/ 5198533 w 5198533"/>
              <a:gd name="connsiteY3" fmla="*/ 1303866 h 1303866"/>
              <a:gd name="connsiteX4" fmla="*/ 0 w 5198533"/>
              <a:gd name="connsiteY4" fmla="*/ 1286933 h 130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33" h="1303866">
                <a:moveTo>
                  <a:pt x="0" y="1286933"/>
                </a:moveTo>
                <a:lnTo>
                  <a:pt x="0" y="0"/>
                </a:lnTo>
                <a:lnTo>
                  <a:pt x="4842933" y="0"/>
                </a:lnTo>
                <a:lnTo>
                  <a:pt x="5198533" y="1303866"/>
                </a:lnTo>
                <a:lnTo>
                  <a:pt x="0" y="1286933"/>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diversifies income</a:t>
            </a:r>
          </a:p>
        </p:txBody>
      </p:sp>
      <p:sp>
        <p:nvSpPr>
          <p:cNvPr id="29" name="Freeform 28">
            <a:extLst>
              <a:ext uri="{FF2B5EF4-FFF2-40B4-BE49-F238E27FC236}">
                <a16:creationId xmlns:a16="http://schemas.microsoft.com/office/drawing/2014/main" id="{785A1024-C47B-6CF3-42C7-51F5119E1E9E}"/>
              </a:ext>
            </a:extLst>
          </p:cNvPr>
          <p:cNvSpPr/>
          <p:nvPr/>
        </p:nvSpPr>
        <p:spPr>
          <a:xfrm>
            <a:off x="1880519" y="7349949"/>
            <a:ext cx="3466085" cy="721700"/>
          </a:xfrm>
          <a:custGeom>
            <a:avLst/>
            <a:gdLst>
              <a:gd name="connsiteX0" fmla="*/ 0 w 4966447"/>
              <a:gd name="connsiteY0" fmla="*/ 1165412 h 1452283"/>
              <a:gd name="connsiteX1" fmla="*/ 0 w 4966447"/>
              <a:gd name="connsiteY1" fmla="*/ 0 h 1452283"/>
              <a:gd name="connsiteX2" fmla="*/ 4966447 w 4966447"/>
              <a:gd name="connsiteY2" fmla="*/ 0 h 1452283"/>
              <a:gd name="connsiteX3" fmla="*/ 4930588 w 4966447"/>
              <a:gd name="connsiteY3" fmla="*/ 1452283 h 1452283"/>
              <a:gd name="connsiteX4" fmla="*/ 0 w 4966447"/>
              <a:gd name="connsiteY4" fmla="*/ 1165412 h 145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447" h="1452283">
                <a:moveTo>
                  <a:pt x="0" y="1165412"/>
                </a:moveTo>
                <a:lnTo>
                  <a:pt x="0" y="0"/>
                </a:lnTo>
                <a:lnTo>
                  <a:pt x="4966447" y="0"/>
                </a:lnTo>
                <a:lnTo>
                  <a:pt x="4930588" y="1452283"/>
                </a:lnTo>
                <a:lnTo>
                  <a:pt x="0" y="1165412"/>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captures carbon</a:t>
            </a:r>
          </a:p>
        </p:txBody>
      </p:sp>
      <p:sp>
        <p:nvSpPr>
          <p:cNvPr id="31" name="Freeform 30">
            <a:extLst>
              <a:ext uri="{FF2B5EF4-FFF2-40B4-BE49-F238E27FC236}">
                <a16:creationId xmlns:a16="http://schemas.microsoft.com/office/drawing/2014/main" id="{E4770E25-7003-E9DC-BF3A-2967B05D8635}"/>
              </a:ext>
            </a:extLst>
          </p:cNvPr>
          <p:cNvSpPr/>
          <p:nvPr/>
        </p:nvSpPr>
        <p:spPr>
          <a:xfrm>
            <a:off x="16920927" y="9208392"/>
            <a:ext cx="2818901" cy="721700"/>
          </a:xfrm>
          <a:custGeom>
            <a:avLst/>
            <a:gdLst>
              <a:gd name="connsiteX0" fmla="*/ 0 w 4966447"/>
              <a:gd name="connsiteY0" fmla="*/ 1165412 h 1452283"/>
              <a:gd name="connsiteX1" fmla="*/ 0 w 4966447"/>
              <a:gd name="connsiteY1" fmla="*/ 0 h 1452283"/>
              <a:gd name="connsiteX2" fmla="*/ 4966447 w 4966447"/>
              <a:gd name="connsiteY2" fmla="*/ 0 h 1452283"/>
              <a:gd name="connsiteX3" fmla="*/ 4930588 w 4966447"/>
              <a:gd name="connsiteY3" fmla="*/ 1452283 h 1452283"/>
              <a:gd name="connsiteX4" fmla="*/ 0 w 4966447"/>
              <a:gd name="connsiteY4" fmla="*/ 1165412 h 145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447" h="1452283">
                <a:moveTo>
                  <a:pt x="0" y="1165412"/>
                </a:moveTo>
                <a:lnTo>
                  <a:pt x="0" y="0"/>
                </a:lnTo>
                <a:lnTo>
                  <a:pt x="4966447" y="0"/>
                </a:lnTo>
                <a:lnTo>
                  <a:pt x="4930588" y="1452283"/>
                </a:lnTo>
                <a:lnTo>
                  <a:pt x="0" y="1165412"/>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protects farm</a:t>
            </a:r>
          </a:p>
        </p:txBody>
      </p:sp>
      <p:sp>
        <p:nvSpPr>
          <p:cNvPr id="32" name="Freeform 31">
            <a:extLst>
              <a:ext uri="{FF2B5EF4-FFF2-40B4-BE49-F238E27FC236}">
                <a16:creationId xmlns:a16="http://schemas.microsoft.com/office/drawing/2014/main" id="{FE316823-476B-6E66-A94E-6CE2D5E97B8C}"/>
              </a:ext>
            </a:extLst>
          </p:cNvPr>
          <p:cNvSpPr/>
          <p:nvPr/>
        </p:nvSpPr>
        <p:spPr>
          <a:xfrm>
            <a:off x="16517100" y="10426737"/>
            <a:ext cx="2818901" cy="721700"/>
          </a:xfrm>
          <a:custGeom>
            <a:avLst/>
            <a:gdLst>
              <a:gd name="connsiteX0" fmla="*/ 0 w 5198533"/>
              <a:gd name="connsiteY0" fmla="*/ 1286933 h 1303866"/>
              <a:gd name="connsiteX1" fmla="*/ 0 w 5198533"/>
              <a:gd name="connsiteY1" fmla="*/ 0 h 1303866"/>
              <a:gd name="connsiteX2" fmla="*/ 4842933 w 5198533"/>
              <a:gd name="connsiteY2" fmla="*/ 0 h 1303866"/>
              <a:gd name="connsiteX3" fmla="*/ 5198533 w 5198533"/>
              <a:gd name="connsiteY3" fmla="*/ 1303866 h 1303866"/>
              <a:gd name="connsiteX4" fmla="*/ 0 w 5198533"/>
              <a:gd name="connsiteY4" fmla="*/ 1286933 h 130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33" h="1303866">
                <a:moveTo>
                  <a:pt x="0" y="1286933"/>
                </a:moveTo>
                <a:lnTo>
                  <a:pt x="0" y="0"/>
                </a:lnTo>
                <a:lnTo>
                  <a:pt x="4842933" y="0"/>
                </a:lnTo>
                <a:lnTo>
                  <a:pt x="5198533" y="1303866"/>
                </a:lnTo>
                <a:lnTo>
                  <a:pt x="0" y="1286933"/>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secures food</a:t>
            </a:r>
          </a:p>
        </p:txBody>
      </p:sp>
      <p:sp>
        <p:nvSpPr>
          <p:cNvPr id="33" name="Freeform 32">
            <a:extLst>
              <a:ext uri="{FF2B5EF4-FFF2-40B4-BE49-F238E27FC236}">
                <a16:creationId xmlns:a16="http://schemas.microsoft.com/office/drawing/2014/main" id="{FF6864F9-7C87-6EE5-8ABA-8895835FE270}"/>
              </a:ext>
            </a:extLst>
          </p:cNvPr>
          <p:cNvSpPr/>
          <p:nvPr/>
        </p:nvSpPr>
        <p:spPr>
          <a:xfrm>
            <a:off x="7474356" y="10019543"/>
            <a:ext cx="3288295" cy="721700"/>
          </a:xfrm>
          <a:custGeom>
            <a:avLst/>
            <a:gdLst>
              <a:gd name="connsiteX0" fmla="*/ 0 w 5751871"/>
              <a:gd name="connsiteY0" fmla="*/ 1371600 h 1371600"/>
              <a:gd name="connsiteX1" fmla="*/ 0 w 5751871"/>
              <a:gd name="connsiteY1" fmla="*/ 0 h 1371600"/>
              <a:gd name="connsiteX2" fmla="*/ 5751871 w 5751871"/>
              <a:gd name="connsiteY2" fmla="*/ 0 h 1371600"/>
              <a:gd name="connsiteX3" fmla="*/ 5515897 w 5751871"/>
              <a:gd name="connsiteY3" fmla="*/ 1297858 h 1371600"/>
              <a:gd name="connsiteX4" fmla="*/ 0 w 5751871"/>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871" h="1371600">
                <a:moveTo>
                  <a:pt x="0" y="1371600"/>
                </a:moveTo>
                <a:lnTo>
                  <a:pt x="0" y="0"/>
                </a:lnTo>
                <a:lnTo>
                  <a:pt x="5751871" y="0"/>
                </a:lnTo>
                <a:lnTo>
                  <a:pt x="5515897" y="1297858"/>
                </a:lnTo>
                <a:lnTo>
                  <a:pt x="0" y="1371600"/>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provides shade</a:t>
            </a:r>
          </a:p>
        </p:txBody>
      </p:sp>
      <p:sp>
        <p:nvSpPr>
          <p:cNvPr id="34" name="Freeform 33">
            <a:extLst>
              <a:ext uri="{FF2B5EF4-FFF2-40B4-BE49-F238E27FC236}">
                <a16:creationId xmlns:a16="http://schemas.microsoft.com/office/drawing/2014/main" id="{7F5EEBBD-B2C4-D4CC-D573-28BC98013022}"/>
              </a:ext>
            </a:extLst>
          </p:cNvPr>
          <p:cNvSpPr/>
          <p:nvPr/>
        </p:nvSpPr>
        <p:spPr>
          <a:xfrm>
            <a:off x="1643797" y="12714991"/>
            <a:ext cx="3598422" cy="1225289"/>
          </a:xfrm>
          <a:custGeom>
            <a:avLst/>
            <a:gdLst>
              <a:gd name="connsiteX0" fmla="*/ 0 w 5091953"/>
              <a:gd name="connsiteY0" fmla="*/ 1147482 h 1416424"/>
              <a:gd name="connsiteX1" fmla="*/ 0 w 5091953"/>
              <a:gd name="connsiteY1" fmla="*/ 0 h 1416424"/>
              <a:gd name="connsiteX2" fmla="*/ 5091953 w 5091953"/>
              <a:gd name="connsiteY2" fmla="*/ 0 h 1416424"/>
              <a:gd name="connsiteX3" fmla="*/ 4984376 w 5091953"/>
              <a:gd name="connsiteY3" fmla="*/ 1111624 h 1416424"/>
              <a:gd name="connsiteX4" fmla="*/ 1434353 w 5091953"/>
              <a:gd name="connsiteY4" fmla="*/ 1416424 h 1416424"/>
              <a:gd name="connsiteX5" fmla="*/ 0 w 5091953"/>
              <a:gd name="connsiteY5" fmla="*/ 1147482 h 141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1953" h="1416424">
                <a:moveTo>
                  <a:pt x="0" y="1147482"/>
                </a:moveTo>
                <a:lnTo>
                  <a:pt x="0" y="0"/>
                </a:lnTo>
                <a:lnTo>
                  <a:pt x="5091953" y="0"/>
                </a:lnTo>
                <a:lnTo>
                  <a:pt x="4984376" y="1111624"/>
                </a:lnTo>
                <a:lnTo>
                  <a:pt x="1434353" y="1416424"/>
                </a:lnTo>
                <a:lnTo>
                  <a:pt x="0" y="1147482"/>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251999"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enhances natural</a:t>
            </a:r>
          </a:p>
          <a:p>
            <a:r>
              <a:rPr lang="en-US" sz="2800" b="1" dirty="0">
                <a:solidFill>
                  <a:srgbClr val="282828"/>
                </a:solidFill>
                <a:latin typeface="Arial" panose="020B0604020202020204" pitchFamily="34" charset="0"/>
                <a:ea typeface="Open Sans" pitchFamily="2" charset="0"/>
                <a:cs typeface="Arial" panose="020B0604020202020204" pitchFamily="34" charset="0"/>
              </a:rPr>
              <a:t>fertilization</a:t>
            </a:r>
          </a:p>
        </p:txBody>
      </p:sp>
      <p:sp>
        <p:nvSpPr>
          <p:cNvPr id="35" name="Freeform 34">
            <a:extLst>
              <a:ext uri="{FF2B5EF4-FFF2-40B4-BE49-F238E27FC236}">
                <a16:creationId xmlns:a16="http://schemas.microsoft.com/office/drawing/2014/main" id="{54CFD051-E8BA-6E16-9933-2DF214BFED86}"/>
              </a:ext>
            </a:extLst>
          </p:cNvPr>
          <p:cNvSpPr/>
          <p:nvPr/>
        </p:nvSpPr>
        <p:spPr>
          <a:xfrm>
            <a:off x="9102749" y="13327157"/>
            <a:ext cx="3466085" cy="794402"/>
          </a:xfrm>
          <a:custGeom>
            <a:avLst/>
            <a:gdLst>
              <a:gd name="connsiteX0" fmla="*/ 0 w 4966447"/>
              <a:gd name="connsiteY0" fmla="*/ 1165412 h 1452283"/>
              <a:gd name="connsiteX1" fmla="*/ 0 w 4966447"/>
              <a:gd name="connsiteY1" fmla="*/ 0 h 1452283"/>
              <a:gd name="connsiteX2" fmla="*/ 4966447 w 4966447"/>
              <a:gd name="connsiteY2" fmla="*/ 0 h 1452283"/>
              <a:gd name="connsiteX3" fmla="*/ 4930588 w 4966447"/>
              <a:gd name="connsiteY3" fmla="*/ 1452283 h 1452283"/>
              <a:gd name="connsiteX4" fmla="*/ 0 w 4966447"/>
              <a:gd name="connsiteY4" fmla="*/ 1165412 h 145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447" h="1452283">
                <a:moveTo>
                  <a:pt x="0" y="1165412"/>
                </a:moveTo>
                <a:lnTo>
                  <a:pt x="0" y="0"/>
                </a:lnTo>
                <a:lnTo>
                  <a:pt x="4966447" y="0"/>
                </a:lnTo>
                <a:lnTo>
                  <a:pt x="4930588" y="1452283"/>
                </a:lnTo>
                <a:lnTo>
                  <a:pt x="0" y="1165412"/>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251999"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prevents erosion</a:t>
            </a:r>
          </a:p>
        </p:txBody>
      </p:sp>
      <p:sp>
        <p:nvSpPr>
          <p:cNvPr id="37" name="Freeform 36">
            <a:extLst>
              <a:ext uri="{FF2B5EF4-FFF2-40B4-BE49-F238E27FC236}">
                <a16:creationId xmlns:a16="http://schemas.microsoft.com/office/drawing/2014/main" id="{118FE388-EA89-5257-43A8-CCFDC649FD84}"/>
              </a:ext>
            </a:extLst>
          </p:cNvPr>
          <p:cNvSpPr/>
          <p:nvPr/>
        </p:nvSpPr>
        <p:spPr>
          <a:xfrm>
            <a:off x="11649166" y="15138567"/>
            <a:ext cx="3740496" cy="1225289"/>
          </a:xfrm>
          <a:custGeom>
            <a:avLst/>
            <a:gdLst>
              <a:gd name="connsiteX0" fmla="*/ 0 w 5773271"/>
              <a:gd name="connsiteY0" fmla="*/ 1075765 h 1362636"/>
              <a:gd name="connsiteX1" fmla="*/ 0 w 5773271"/>
              <a:gd name="connsiteY1" fmla="*/ 0 h 1362636"/>
              <a:gd name="connsiteX2" fmla="*/ 5629835 w 5773271"/>
              <a:gd name="connsiteY2" fmla="*/ 0 h 1362636"/>
              <a:gd name="connsiteX3" fmla="*/ 5773271 w 5773271"/>
              <a:gd name="connsiteY3" fmla="*/ 1272989 h 1362636"/>
              <a:gd name="connsiteX4" fmla="*/ 1900518 w 5773271"/>
              <a:gd name="connsiteY4" fmla="*/ 1362636 h 1362636"/>
              <a:gd name="connsiteX5" fmla="*/ 0 w 5773271"/>
              <a:gd name="connsiteY5" fmla="*/ 1075765 h 136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3271" h="1362636">
                <a:moveTo>
                  <a:pt x="0" y="1075765"/>
                </a:moveTo>
                <a:lnTo>
                  <a:pt x="0" y="0"/>
                </a:lnTo>
                <a:lnTo>
                  <a:pt x="5629835" y="0"/>
                </a:lnTo>
                <a:lnTo>
                  <a:pt x="5773271" y="1272989"/>
                </a:lnTo>
                <a:lnTo>
                  <a:pt x="1900518" y="1362636"/>
                </a:lnTo>
                <a:lnTo>
                  <a:pt x="0" y="1075765"/>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251999"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improves soil and</a:t>
            </a:r>
          </a:p>
          <a:p>
            <a:r>
              <a:rPr lang="en-US" sz="2800" b="1" dirty="0">
                <a:solidFill>
                  <a:srgbClr val="282828"/>
                </a:solidFill>
                <a:latin typeface="Arial" panose="020B0604020202020204" pitchFamily="34" charset="0"/>
                <a:ea typeface="Open Sans" pitchFamily="2" charset="0"/>
                <a:cs typeface="Arial" panose="020B0604020202020204" pitchFamily="34" charset="0"/>
              </a:rPr>
              <a:t>water quality</a:t>
            </a:r>
          </a:p>
        </p:txBody>
      </p:sp>
      <p:pic>
        <p:nvPicPr>
          <p:cNvPr id="67" name="Picture 66">
            <a:extLst>
              <a:ext uri="{FF2B5EF4-FFF2-40B4-BE49-F238E27FC236}">
                <a16:creationId xmlns:a16="http://schemas.microsoft.com/office/drawing/2014/main" id="{285BAAA9-3360-4DB7-0100-0243761EE9B1}"/>
              </a:ext>
            </a:extLst>
          </p:cNvPr>
          <p:cNvPicPr>
            <a:picLocks noChangeAspect="1"/>
          </p:cNvPicPr>
          <p:nvPr/>
        </p:nvPicPr>
        <p:blipFill>
          <a:blip r:embed="rId4"/>
          <a:stretch>
            <a:fillRect/>
          </a:stretch>
        </p:blipFill>
        <p:spPr>
          <a:xfrm>
            <a:off x="18404101" y="29020134"/>
            <a:ext cx="1730948" cy="755202"/>
          </a:xfrm>
          <a:prstGeom prst="rect">
            <a:avLst/>
          </a:prstGeom>
        </p:spPr>
      </p:pic>
      <p:sp>
        <p:nvSpPr>
          <p:cNvPr id="38" name="TextBox 37">
            <a:extLst>
              <a:ext uri="{FF2B5EF4-FFF2-40B4-BE49-F238E27FC236}">
                <a16:creationId xmlns:a16="http://schemas.microsoft.com/office/drawing/2014/main" id="{71869F5B-1D19-6007-68E2-F952D8169BFD}"/>
              </a:ext>
            </a:extLst>
          </p:cNvPr>
          <p:cNvSpPr txBox="1"/>
          <p:nvPr/>
        </p:nvSpPr>
        <p:spPr>
          <a:xfrm>
            <a:off x="15439561" y="29241752"/>
            <a:ext cx="3177473" cy="484107"/>
          </a:xfrm>
          <a:prstGeom prst="rect">
            <a:avLst/>
          </a:prstGeom>
          <a:noFill/>
        </p:spPr>
        <p:txBody>
          <a:bodyPr wrap="none" rtlCol="0">
            <a:spAutoFit/>
          </a:bodyPr>
          <a:lstStyle/>
          <a:p>
            <a:r>
              <a:rPr lang="en-US" sz="2546" dirty="0">
                <a:highlight>
                  <a:srgbClr val="FFFF00"/>
                </a:highlight>
                <a:latin typeface="Arial" panose="020B0604020202020204" pitchFamily="34" charset="0"/>
                <a:cs typeface="Arial" panose="020B0604020202020204" pitchFamily="34" charset="0"/>
              </a:rPr>
              <a:t>Place your logo here</a:t>
            </a:r>
          </a:p>
        </p:txBody>
      </p:sp>
    </p:spTree>
    <p:extLst>
      <p:ext uri="{BB962C8B-B14F-4D97-AF65-F5344CB8AC3E}">
        <p14:creationId xmlns:p14="http://schemas.microsoft.com/office/powerpoint/2010/main" val="422867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1" name="Text Placeholder 140">
            <a:extLst>
              <a:ext uri="{FF2B5EF4-FFF2-40B4-BE49-F238E27FC236}">
                <a16:creationId xmlns:a16="http://schemas.microsoft.com/office/drawing/2014/main" id="{A0D87939-2BCF-8E7B-08C1-97163E0C2531}"/>
              </a:ext>
            </a:extLst>
          </p:cNvPr>
          <p:cNvSpPr>
            <a:spLocks noGrp="1"/>
          </p:cNvSpPr>
          <p:nvPr>
            <p:ph type="body" sz="quarter" idx="42"/>
          </p:nvPr>
        </p:nvSpPr>
        <p:spPr>
          <a:xfrm>
            <a:off x="17612036" y="5233922"/>
            <a:ext cx="1550747" cy="731837"/>
          </a:xfrm>
        </p:spPr>
        <p:txBody>
          <a:bodyPr/>
          <a:lstStyle/>
          <a:p>
            <a:r>
              <a:rPr lang="en-US" dirty="0"/>
              <a:t>You</a:t>
            </a:r>
          </a:p>
        </p:txBody>
      </p:sp>
      <p:sp>
        <p:nvSpPr>
          <p:cNvPr id="142" name="Text Placeholder 141">
            <a:extLst>
              <a:ext uri="{FF2B5EF4-FFF2-40B4-BE49-F238E27FC236}">
                <a16:creationId xmlns:a16="http://schemas.microsoft.com/office/drawing/2014/main" id="{67CD9FC8-77D9-7BC3-13FE-5E8C194940B9}"/>
              </a:ext>
            </a:extLst>
          </p:cNvPr>
          <p:cNvSpPr>
            <a:spLocks noGrp="1"/>
          </p:cNvSpPr>
          <p:nvPr>
            <p:ph type="body" sz="quarter" idx="43"/>
          </p:nvPr>
        </p:nvSpPr>
        <p:spPr>
          <a:xfrm>
            <a:off x="14449438" y="5233922"/>
            <a:ext cx="1550747" cy="731837"/>
          </a:xfrm>
        </p:spPr>
        <p:txBody>
          <a:bodyPr/>
          <a:lstStyle/>
          <a:p>
            <a:r>
              <a:rPr lang="en-US" dirty="0"/>
              <a:t>Local organization</a:t>
            </a:r>
          </a:p>
        </p:txBody>
      </p:sp>
      <p:sp>
        <p:nvSpPr>
          <p:cNvPr id="77" name="Text Placeholder 76">
            <a:extLst>
              <a:ext uri="{FF2B5EF4-FFF2-40B4-BE49-F238E27FC236}">
                <a16:creationId xmlns:a16="http://schemas.microsoft.com/office/drawing/2014/main" id="{D1C1BDDC-FBB4-ABDC-85AE-FC766B164AC3}"/>
              </a:ext>
            </a:extLst>
          </p:cNvPr>
          <p:cNvSpPr>
            <a:spLocks noGrp="1"/>
          </p:cNvSpPr>
          <p:nvPr>
            <p:ph type="body" sz="quarter" idx="41"/>
          </p:nvPr>
        </p:nvSpPr>
        <p:spPr>
          <a:xfrm>
            <a:off x="1247455" y="1678307"/>
            <a:ext cx="18890128" cy="1026227"/>
          </a:xfrm>
        </p:spPr>
        <p:txBody>
          <a:bodyPr/>
          <a:lstStyle/>
          <a:p>
            <a:r>
              <a:rPr lang="en-US" dirty="0"/>
              <a:t>How much do you get paid?</a:t>
            </a:r>
          </a:p>
        </p:txBody>
      </p:sp>
      <p:sp>
        <p:nvSpPr>
          <p:cNvPr id="82" name="Text Placeholder 81">
            <a:extLst>
              <a:ext uri="{FF2B5EF4-FFF2-40B4-BE49-F238E27FC236}">
                <a16:creationId xmlns:a16="http://schemas.microsoft.com/office/drawing/2014/main" id="{0EF4F4F8-C369-8535-8F90-A7E87924F5A2}"/>
              </a:ext>
            </a:extLst>
          </p:cNvPr>
          <p:cNvSpPr>
            <a:spLocks noGrp="1"/>
          </p:cNvSpPr>
          <p:nvPr>
            <p:ph type="body" sz="quarter" idx="46"/>
          </p:nvPr>
        </p:nvSpPr>
        <p:spPr>
          <a:xfrm>
            <a:off x="13872642" y="2922937"/>
            <a:ext cx="605372" cy="265105"/>
          </a:xfrm>
        </p:spPr>
        <p:txBody>
          <a:bodyPr/>
          <a:lstStyle/>
          <a:p>
            <a:r>
              <a:rPr lang="en-US" dirty="0"/>
              <a:t>CRU</a:t>
            </a:r>
          </a:p>
        </p:txBody>
      </p:sp>
      <p:sp>
        <p:nvSpPr>
          <p:cNvPr id="145" name="Text Placeholder 144">
            <a:extLst>
              <a:ext uri="{FF2B5EF4-FFF2-40B4-BE49-F238E27FC236}">
                <a16:creationId xmlns:a16="http://schemas.microsoft.com/office/drawing/2014/main" id="{B7BF9D1C-469F-8815-3F3F-473A4CB5B833}"/>
              </a:ext>
            </a:extLst>
          </p:cNvPr>
          <p:cNvSpPr>
            <a:spLocks noGrp="1"/>
          </p:cNvSpPr>
          <p:nvPr>
            <p:ph type="body" sz="quarter" idx="47"/>
          </p:nvPr>
        </p:nvSpPr>
        <p:spPr>
          <a:xfrm>
            <a:off x="16047883" y="5233922"/>
            <a:ext cx="1550747" cy="731837"/>
          </a:xfrm>
        </p:spPr>
        <p:txBody>
          <a:bodyPr/>
          <a:lstStyle/>
          <a:p>
            <a:r>
              <a:rPr lang="en-US" dirty="0"/>
              <a:t>Program</a:t>
            </a:r>
          </a:p>
        </p:txBody>
      </p:sp>
      <p:sp>
        <p:nvSpPr>
          <p:cNvPr id="84" name="Text Placeholder 83">
            <a:extLst>
              <a:ext uri="{FF2B5EF4-FFF2-40B4-BE49-F238E27FC236}">
                <a16:creationId xmlns:a16="http://schemas.microsoft.com/office/drawing/2014/main" id="{06401A48-E644-954A-7738-3BFBDFF2D064}"/>
              </a:ext>
            </a:extLst>
          </p:cNvPr>
          <p:cNvSpPr>
            <a:spLocks noGrp="1"/>
          </p:cNvSpPr>
          <p:nvPr>
            <p:ph type="body" sz="quarter" idx="48"/>
          </p:nvPr>
        </p:nvSpPr>
        <p:spPr>
          <a:xfrm>
            <a:off x="12065381" y="5233922"/>
            <a:ext cx="1397957" cy="731837"/>
          </a:xfrm>
        </p:spPr>
        <p:txBody>
          <a:bodyPr/>
          <a:lstStyle/>
          <a:p>
            <a:r>
              <a:rPr lang="en-US" dirty="0"/>
              <a:t>Year 4</a:t>
            </a:r>
          </a:p>
        </p:txBody>
      </p:sp>
      <p:sp>
        <p:nvSpPr>
          <p:cNvPr id="85" name="Text Placeholder 84">
            <a:extLst>
              <a:ext uri="{FF2B5EF4-FFF2-40B4-BE49-F238E27FC236}">
                <a16:creationId xmlns:a16="http://schemas.microsoft.com/office/drawing/2014/main" id="{552B4494-1C0F-354F-3276-F0334F6315CA}"/>
              </a:ext>
            </a:extLst>
          </p:cNvPr>
          <p:cNvSpPr>
            <a:spLocks noGrp="1"/>
          </p:cNvSpPr>
          <p:nvPr>
            <p:ph type="body" sz="quarter" idx="49"/>
          </p:nvPr>
        </p:nvSpPr>
        <p:spPr>
          <a:xfrm>
            <a:off x="10044076" y="5233922"/>
            <a:ext cx="1397957" cy="731837"/>
          </a:xfrm>
        </p:spPr>
        <p:txBody>
          <a:bodyPr/>
          <a:lstStyle/>
          <a:p>
            <a:r>
              <a:rPr lang="en-US" dirty="0"/>
              <a:t>Year 3</a:t>
            </a:r>
          </a:p>
        </p:txBody>
      </p:sp>
      <p:sp>
        <p:nvSpPr>
          <p:cNvPr id="86" name="Text Placeholder 85">
            <a:extLst>
              <a:ext uri="{FF2B5EF4-FFF2-40B4-BE49-F238E27FC236}">
                <a16:creationId xmlns:a16="http://schemas.microsoft.com/office/drawing/2014/main" id="{4386A8D8-3139-56CB-9C0C-5B88D55B089E}"/>
              </a:ext>
            </a:extLst>
          </p:cNvPr>
          <p:cNvSpPr>
            <a:spLocks noGrp="1"/>
          </p:cNvSpPr>
          <p:nvPr>
            <p:ph type="body" sz="quarter" idx="50"/>
          </p:nvPr>
        </p:nvSpPr>
        <p:spPr>
          <a:xfrm>
            <a:off x="8642398" y="5233922"/>
            <a:ext cx="1397957" cy="731837"/>
          </a:xfrm>
        </p:spPr>
        <p:txBody>
          <a:bodyPr/>
          <a:lstStyle/>
          <a:p>
            <a:r>
              <a:rPr lang="en-US" dirty="0"/>
              <a:t>Year 2</a:t>
            </a:r>
          </a:p>
        </p:txBody>
      </p:sp>
      <p:sp>
        <p:nvSpPr>
          <p:cNvPr id="88" name="Text Placeholder 87">
            <a:extLst>
              <a:ext uri="{FF2B5EF4-FFF2-40B4-BE49-F238E27FC236}">
                <a16:creationId xmlns:a16="http://schemas.microsoft.com/office/drawing/2014/main" id="{4106850F-FA02-33EA-9715-DFEB3B8A009F}"/>
              </a:ext>
            </a:extLst>
          </p:cNvPr>
          <p:cNvSpPr>
            <a:spLocks noGrp="1"/>
          </p:cNvSpPr>
          <p:nvPr>
            <p:ph type="body" sz="quarter" idx="51"/>
          </p:nvPr>
        </p:nvSpPr>
        <p:spPr>
          <a:xfrm>
            <a:off x="7240718" y="5233922"/>
            <a:ext cx="1397957" cy="731837"/>
          </a:xfrm>
        </p:spPr>
        <p:txBody>
          <a:bodyPr/>
          <a:lstStyle/>
          <a:p>
            <a:r>
              <a:rPr lang="en-US" dirty="0"/>
              <a:t>Year 1</a:t>
            </a:r>
          </a:p>
        </p:txBody>
      </p:sp>
      <p:sp>
        <p:nvSpPr>
          <p:cNvPr id="146" name="Text Placeholder 145">
            <a:extLst>
              <a:ext uri="{FF2B5EF4-FFF2-40B4-BE49-F238E27FC236}">
                <a16:creationId xmlns:a16="http://schemas.microsoft.com/office/drawing/2014/main" id="{F0A48E9E-5B8B-4436-3607-D82F69715C77}"/>
              </a:ext>
            </a:extLst>
          </p:cNvPr>
          <p:cNvSpPr>
            <a:spLocks noGrp="1"/>
          </p:cNvSpPr>
          <p:nvPr>
            <p:ph type="body" sz="quarter" idx="52"/>
          </p:nvPr>
        </p:nvSpPr>
        <p:spPr>
          <a:xfrm>
            <a:off x="1247455" y="7600287"/>
            <a:ext cx="18890128" cy="1026227"/>
          </a:xfrm>
        </p:spPr>
        <p:txBody>
          <a:bodyPr/>
          <a:lstStyle/>
          <a:p>
            <a:r>
              <a:rPr lang="en-US" dirty="0"/>
              <a:t>How do you get paid and when?</a:t>
            </a:r>
          </a:p>
        </p:txBody>
      </p:sp>
      <p:sp>
        <p:nvSpPr>
          <p:cNvPr id="147" name="Text Placeholder 146">
            <a:extLst>
              <a:ext uri="{FF2B5EF4-FFF2-40B4-BE49-F238E27FC236}">
                <a16:creationId xmlns:a16="http://schemas.microsoft.com/office/drawing/2014/main" id="{5D9403C2-3B93-928F-32CA-5D74B3355C94}"/>
              </a:ext>
            </a:extLst>
          </p:cNvPr>
          <p:cNvSpPr>
            <a:spLocks noGrp="1"/>
          </p:cNvSpPr>
          <p:nvPr>
            <p:ph type="body" sz="quarter" idx="53"/>
          </p:nvPr>
        </p:nvSpPr>
        <p:spPr>
          <a:xfrm>
            <a:off x="1247455" y="14274190"/>
            <a:ext cx="18890128" cy="1026227"/>
          </a:xfrm>
        </p:spPr>
        <p:txBody>
          <a:bodyPr/>
          <a:lstStyle/>
          <a:p>
            <a:r>
              <a:rPr lang="en-US" dirty="0"/>
              <a:t>To join Acorn, you must meet these conditions:</a:t>
            </a:r>
          </a:p>
        </p:txBody>
      </p:sp>
      <p:sp>
        <p:nvSpPr>
          <p:cNvPr id="148" name="Text Placeholder 147">
            <a:extLst>
              <a:ext uri="{FF2B5EF4-FFF2-40B4-BE49-F238E27FC236}">
                <a16:creationId xmlns:a16="http://schemas.microsoft.com/office/drawing/2014/main" id="{AAACFC78-F6E7-D73A-97BF-C5AAE3075F97}"/>
              </a:ext>
            </a:extLst>
          </p:cNvPr>
          <p:cNvSpPr>
            <a:spLocks noGrp="1"/>
          </p:cNvSpPr>
          <p:nvPr>
            <p:ph type="body" sz="quarter" idx="54"/>
          </p:nvPr>
        </p:nvSpPr>
        <p:spPr>
          <a:xfrm>
            <a:off x="1650991" y="21386353"/>
            <a:ext cx="9427826" cy="2021654"/>
          </a:xfrm>
        </p:spPr>
        <p:txBody>
          <a:bodyPr/>
          <a:lstStyle/>
          <a:p>
            <a:r>
              <a:rPr lang="en-US" dirty="0"/>
              <a:t>You sell your plot or the ownership changes.</a:t>
            </a:r>
          </a:p>
          <a:p>
            <a:r>
              <a:rPr lang="en-US" dirty="0"/>
              <a:t>You plan to use more land to plant trees for CRUs.</a:t>
            </a:r>
          </a:p>
          <a:p>
            <a:r>
              <a:rPr lang="en-US" dirty="0"/>
              <a:t>You have questions or feedback about Acorn.</a:t>
            </a:r>
          </a:p>
          <a:p>
            <a:r>
              <a:rPr lang="en-US" dirty="0"/>
              <a:t>Your plot is affected by fire or flood.</a:t>
            </a:r>
          </a:p>
        </p:txBody>
      </p:sp>
      <p:sp>
        <p:nvSpPr>
          <p:cNvPr id="149" name="Text Placeholder 148">
            <a:extLst>
              <a:ext uri="{FF2B5EF4-FFF2-40B4-BE49-F238E27FC236}">
                <a16:creationId xmlns:a16="http://schemas.microsoft.com/office/drawing/2014/main" id="{9E3D52F8-ADCC-133F-28F0-20382380EBA1}"/>
              </a:ext>
            </a:extLst>
          </p:cNvPr>
          <p:cNvSpPr>
            <a:spLocks noGrp="1"/>
          </p:cNvSpPr>
          <p:nvPr>
            <p:ph type="body" sz="quarter" idx="55"/>
          </p:nvPr>
        </p:nvSpPr>
        <p:spPr>
          <a:xfrm>
            <a:off x="11099791" y="21386353"/>
            <a:ext cx="9030261" cy="2021654"/>
          </a:xfrm>
        </p:spPr>
        <p:txBody>
          <a:bodyPr/>
          <a:lstStyle/>
          <a:p>
            <a:r>
              <a:rPr lang="en-US" dirty="0"/>
              <a:t>Someone in your community wants to join Acorn.</a:t>
            </a:r>
          </a:p>
          <a:p>
            <a:r>
              <a:rPr lang="en-US" dirty="0"/>
              <a:t>You want to stop participating in Acorn.</a:t>
            </a:r>
          </a:p>
          <a:p>
            <a:r>
              <a:rPr lang="en-US" dirty="0"/>
              <a:t>Your personal information changes (e.g., phone number).</a:t>
            </a:r>
          </a:p>
        </p:txBody>
      </p:sp>
      <p:sp>
        <p:nvSpPr>
          <p:cNvPr id="150" name="Text Placeholder 149">
            <a:extLst>
              <a:ext uri="{FF2B5EF4-FFF2-40B4-BE49-F238E27FC236}">
                <a16:creationId xmlns:a16="http://schemas.microsoft.com/office/drawing/2014/main" id="{81C8C1AF-FA94-B7DA-F67D-C56D858350A2}"/>
              </a:ext>
            </a:extLst>
          </p:cNvPr>
          <p:cNvSpPr>
            <a:spLocks noGrp="1"/>
          </p:cNvSpPr>
          <p:nvPr>
            <p:ph type="body" sz="quarter" idx="56"/>
          </p:nvPr>
        </p:nvSpPr>
        <p:spPr>
          <a:xfrm>
            <a:off x="2211573" y="24986412"/>
            <a:ext cx="9427826" cy="1330690"/>
          </a:xfrm>
        </p:spPr>
        <p:txBody>
          <a:bodyPr/>
          <a:lstStyle/>
          <a:p>
            <a:r>
              <a:rPr lang="en-US" dirty="0">
                <a:solidFill>
                  <a:schemeClr val="bg1"/>
                </a:solidFill>
              </a:rPr>
              <a:t>[Name]</a:t>
            </a:r>
          </a:p>
          <a:p>
            <a:r>
              <a:rPr lang="en-US" dirty="0">
                <a:solidFill>
                  <a:schemeClr val="bg1"/>
                </a:solidFill>
              </a:rPr>
              <a:t>[Phone number]</a:t>
            </a:r>
          </a:p>
          <a:p>
            <a:r>
              <a:rPr lang="en-US" dirty="0">
                <a:solidFill>
                  <a:schemeClr val="bg1"/>
                </a:solidFill>
              </a:rPr>
              <a:t>[Email]</a:t>
            </a:r>
          </a:p>
        </p:txBody>
      </p:sp>
      <p:sp>
        <p:nvSpPr>
          <p:cNvPr id="151" name="Text Placeholder 150">
            <a:extLst>
              <a:ext uri="{FF2B5EF4-FFF2-40B4-BE49-F238E27FC236}">
                <a16:creationId xmlns:a16="http://schemas.microsoft.com/office/drawing/2014/main" id="{0C4900E0-1303-87DE-91EC-33B6C15CF278}"/>
              </a:ext>
            </a:extLst>
          </p:cNvPr>
          <p:cNvSpPr>
            <a:spLocks noGrp="1"/>
          </p:cNvSpPr>
          <p:nvPr>
            <p:ph type="body" sz="quarter" idx="57"/>
          </p:nvPr>
        </p:nvSpPr>
        <p:spPr>
          <a:xfrm>
            <a:off x="1650991" y="24446462"/>
            <a:ext cx="9988409" cy="502790"/>
          </a:xfrm>
        </p:spPr>
        <p:txBody>
          <a:bodyPr/>
          <a:lstStyle/>
          <a:p>
            <a:r>
              <a:rPr lang="en-US" dirty="0"/>
              <a:t>Contact your local representative</a:t>
            </a:r>
          </a:p>
        </p:txBody>
      </p:sp>
      <p:sp>
        <p:nvSpPr>
          <p:cNvPr id="152" name="Text Placeholder 151">
            <a:extLst>
              <a:ext uri="{FF2B5EF4-FFF2-40B4-BE49-F238E27FC236}">
                <a16:creationId xmlns:a16="http://schemas.microsoft.com/office/drawing/2014/main" id="{20A534CB-0B5E-7BEE-DE71-88A8C5142808}"/>
              </a:ext>
            </a:extLst>
          </p:cNvPr>
          <p:cNvSpPr>
            <a:spLocks noGrp="1"/>
          </p:cNvSpPr>
          <p:nvPr>
            <p:ph type="body" sz="quarter" idx="58"/>
          </p:nvPr>
        </p:nvSpPr>
        <p:spPr>
          <a:xfrm>
            <a:off x="2211573" y="27047837"/>
            <a:ext cx="9427826" cy="1330690"/>
          </a:xfrm>
        </p:spPr>
        <p:txBody>
          <a:bodyPr/>
          <a:lstStyle/>
          <a:p>
            <a:r>
              <a:rPr lang="en-US" dirty="0"/>
              <a:t>SMS: 003197008101071 (SMS text only, international costs apply)</a:t>
            </a:r>
          </a:p>
          <a:p>
            <a:r>
              <a:rPr lang="en-US" dirty="0"/>
              <a:t>Email: </a:t>
            </a:r>
            <a:r>
              <a:rPr lang="en-US" dirty="0" err="1"/>
              <a:t>acorn.complaints@rabobank.com</a:t>
            </a:r>
            <a:endParaRPr lang="en-US" dirty="0"/>
          </a:p>
        </p:txBody>
      </p:sp>
      <p:sp>
        <p:nvSpPr>
          <p:cNvPr id="153" name="Text Placeholder 152">
            <a:extLst>
              <a:ext uri="{FF2B5EF4-FFF2-40B4-BE49-F238E27FC236}">
                <a16:creationId xmlns:a16="http://schemas.microsoft.com/office/drawing/2014/main" id="{967786D8-9D13-0C7D-0A45-6EF5E02EBD6D}"/>
              </a:ext>
            </a:extLst>
          </p:cNvPr>
          <p:cNvSpPr>
            <a:spLocks noGrp="1"/>
          </p:cNvSpPr>
          <p:nvPr>
            <p:ph type="body" sz="quarter" idx="59"/>
          </p:nvPr>
        </p:nvSpPr>
        <p:spPr>
          <a:xfrm>
            <a:off x="1650991" y="26507887"/>
            <a:ext cx="9988409" cy="502790"/>
          </a:xfrm>
        </p:spPr>
        <p:txBody>
          <a:bodyPr/>
          <a:lstStyle/>
          <a:p>
            <a:r>
              <a:rPr lang="en-US" dirty="0"/>
              <a:t>Still need help? Contact Acorn</a:t>
            </a:r>
          </a:p>
        </p:txBody>
      </p:sp>
      <p:sp>
        <p:nvSpPr>
          <p:cNvPr id="154" name="Text Placeholder 153">
            <a:extLst>
              <a:ext uri="{FF2B5EF4-FFF2-40B4-BE49-F238E27FC236}">
                <a16:creationId xmlns:a16="http://schemas.microsoft.com/office/drawing/2014/main" id="{9F469A34-5EF2-022B-4307-96438AB76F32}"/>
              </a:ext>
            </a:extLst>
          </p:cNvPr>
          <p:cNvSpPr>
            <a:spLocks noGrp="1"/>
          </p:cNvSpPr>
          <p:nvPr>
            <p:ph type="body" sz="quarter" idx="60"/>
          </p:nvPr>
        </p:nvSpPr>
        <p:spPr>
          <a:xfrm>
            <a:off x="17777359" y="25441069"/>
            <a:ext cx="2014651" cy="1132678"/>
          </a:xfrm>
        </p:spPr>
        <p:txBody>
          <a:bodyPr/>
          <a:lstStyle/>
          <a:p>
            <a:r>
              <a:rPr lang="en-US" dirty="0"/>
              <a:t>Scan the code to learn more</a:t>
            </a:r>
          </a:p>
        </p:txBody>
      </p:sp>
      <p:sp>
        <p:nvSpPr>
          <p:cNvPr id="155" name="Text Placeholder 154">
            <a:extLst>
              <a:ext uri="{FF2B5EF4-FFF2-40B4-BE49-F238E27FC236}">
                <a16:creationId xmlns:a16="http://schemas.microsoft.com/office/drawing/2014/main" id="{9F9F36E2-316E-6B5D-1402-18BC08D07B6B}"/>
              </a:ext>
            </a:extLst>
          </p:cNvPr>
          <p:cNvSpPr>
            <a:spLocks noGrp="1"/>
          </p:cNvSpPr>
          <p:nvPr>
            <p:ph type="body" sz="quarter" idx="61"/>
          </p:nvPr>
        </p:nvSpPr>
        <p:spPr>
          <a:xfrm>
            <a:off x="9769149" y="9522067"/>
            <a:ext cx="1745118" cy="379811"/>
          </a:xfrm>
        </p:spPr>
        <p:txBody>
          <a:bodyPr>
            <a:normAutofit/>
          </a:bodyPr>
          <a:lstStyle/>
          <a:p>
            <a:r>
              <a:rPr lang="en-US" dirty="0"/>
              <a:t>Acorn Project Council Meeting</a:t>
            </a:r>
          </a:p>
        </p:txBody>
      </p:sp>
      <p:sp>
        <p:nvSpPr>
          <p:cNvPr id="143" name="Text Placeholder 142">
            <a:extLst>
              <a:ext uri="{FF2B5EF4-FFF2-40B4-BE49-F238E27FC236}">
                <a16:creationId xmlns:a16="http://schemas.microsoft.com/office/drawing/2014/main" id="{E379B0E1-9A2D-AD1E-0206-EC9C3C8B532F}"/>
              </a:ext>
            </a:extLst>
          </p:cNvPr>
          <p:cNvSpPr>
            <a:spLocks noGrp="1"/>
          </p:cNvSpPr>
          <p:nvPr>
            <p:ph type="body" sz="quarter" idx="44"/>
          </p:nvPr>
        </p:nvSpPr>
        <p:spPr>
          <a:xfrm>
            <a:off x="12110306" y="15750685"/>
            <a:ext cx="493958" cy="265105"/>
          </a:xfrm>
        </p:spPr>
        <p:txBody>
          <a:bodyPr/>
          <a:lstStyle/>
          <a:p>
            <a:r>
              <a:rPr lang="en-US" dirty="0"/>
              <a:t>CRU</a:t>
            </a:r>
          </a:p>
        </p:txBody>
      </p:sp>
      <p:sp>
        <p:nvSpPr>
          <p:cNvPr id="144" name="Text Placeholder 143">
            <a:extLst>
              <a:ext uri="{FF2B5EF4-FFF2-40B4-BE49-F238E27FC236}">
                <a16:creationId xmlns:a16="http://schemas.microsoft.com/office/drawing/2014/main" id="{5755B712-3E72-E485-1F08-65E1A0880F9B}"/>
              </a:ext>
            </a:extLst>
          </p:cNvPr>
          <p:cNvSpPr>
            <a:spLocks noGrp="1"/>
          </p:cNvSpPr>
          <p:nvPr>
            <p:ph type="body" sz="quarter" idx="45"/>
          </p:nvPr>
        </p:nvSpPr>
        <p:spPr>
          <a:xfrm>
            <a:off x="12504752" y="16547096"/>
            <a:ext cx="493958" cy="265105"/>
          </a:xfrm>
        </p:spPr>
        <p:txBody>
          <a:bodyPr/>
          <a:lstStyle/>
          <a:p>
            <a:r>
              <a:rPr lang="en-US" dirty="0"/>
              <a:t>CRU</a:t>
            </a:r>
          </a:p>
        </p:txBody>
      </p:sp>
      <p:sp>
        <p:nvSpPr>
          <p:cNvPr id="156" name="Text Placeholder 155">
            <a:extLst>
              <a:ext uri="{FF2B5EF4-FFF2-40B4-BE49-F238E27FC236}">
                <a16:creationId xmlns:a16="http://schemas.microsoft.com/office/drawing/2014/main" id="{3F083499-F646-2FA0-D6CD-CB4F8C25BE68}"/>
              </a:ext>
            </a:extLst>
          </p:cNvPr>
          <p:cNvSpPr>
            <a:spLocks noGrp="1"/>
          </p:cNvSpPr>
          <p:nvPr>
            <p:ph type="body" sz="quarter" idx="62"/>
          </p:nvPr>
        </p:nvSpPr>
        <p:spPr>
          <a:xfrm>
            <a:off x="10783278" y="16327064"/>
            <a:ext cx="493958" cy="265105"/>
          </a:xfrm>
        </p:spPr>
        <p:txBody>
          <a:bodyPr/>
          <a:lstStyle/>
          <a:p>
            <a:r>
              <a:rPr lang="en-US" dirty="0"/>
              <a:t>CRU</a:t>
            </a:r>
          </a:p>
        </p:txBody>
      </p:sp>
      <p:sp>
        <p:nvSpPr>
          <p:cNvPr id="122" name="Text Placeholder 121">
            <a:extLst>
              <a:ext uri="{FF2B5EF4-FFF2-40B4-BE49-F238E27FC236}">
                <a16:creationId xmlns:a16="http://schemas.microsoft.com/office/drawing/2014/main" id="{2035B9F8-E1E7-F038-C9EE-E4D2BBFE3340}"/>
              </a:ext>
            </a:extLst>
          </p:cNvPr>
          <p:cNvSpPr>
            <a:spLocks noGrp="1"/>
          </p:cNvSpPr>
          <p:nvPr>
            <p:ph type="body" sz="quarter" idx="63"/>
          </p:nvPr>
        </p:nvSpPr>
        <p:spPr>
          <a:xfrm>
            <a:off x="1247455" y="12069196"/>
            <a:ext cx="6240740" cy="1611123"/>
          </a:xfrm>
        </p:spPr>
        <p:txBody>
          <a:bodyPr/>
          <a:lstStyle/>
          <a:p>
            <a:r>
              <a:rPr lang="en-US" dirty="0"/>
              <a:t>If you meet all the payment conditions, </a:t>
            </a:r>
            <a:r>
              <a:rPr lang="en-US" dirty="0">
                <a:highlight>
                  <a:srgbClr val="FFFF00"/>
                </a:highlight>
              </a:rPr>
              <a:t>[the local organization] </a:t>
            </a:r>
            <a:r>
              <a:rPr lang="en-US" dirty="0"/>
              <a:t>will deliver the payments annually after the CRUs are sold. Please  make sure your contact information is correct.</a:t>
            </a:r>
          </a:p>
        </p:txBody>
      </p:sp>
      <p:sp>
        <p:nvSpPr>
          <p:cNvPr id="123" name="Text Placeholder 122">
            <a:extLst>
              <a:ext uri="{FF2B5EF4-FFF2-40B4-BE49-F238E27FC236}">
                <a16:creationId xmlns:a16="http://schemas.microsoft.com/office/drawing/2014/main" id="{BBA89FC3-4517-A865-973B-20B37EA43889}"/>
              </a:ext>
            </a:extLst>
          </p:cNvPr>
          <p:cNvSpPr>
            <a:spLocks noGrp="1"/>
          </p:cNvSpPr>
          <p:nvPr>
            <p:ph type="body" sz="quarter" idx="64"/>
          </p:nvPr>
        </p:nvSpPr>
        <p:spPr>
          <a:xfrm>
            <a:off x="7570882" y="12069196"/>
            <a:ext cx="6240740" cy="1611123"/>
          </a:xfrm>
        </p:spPr>
        <p:txBody>
          <a:bodyPr/>
          <a:lstStyle/>
          <a:p>
            <a:r>
              <a:rPr lang="en-US" dirty="0"/>
              <a:t>In the Acorn project council, farmers can decide together how to receive payments and address other matters regarding the project.</a:t>
            </a:r>
          </a:p>
        </p:txBody>
      </p:sp>
      <p:sp>
        <p:nvSpPr>
          <p:cNvPr id="124" name="Text Placeholder 123">
            <a:extLst>
              <a:ext uri="{FF2B5EF4-FFF2-40B4-BE49-F238E27FC236}">
                <a16:creationId xmlns:a16="http://schemas.microsoft.com/office/drawing/2014/main" id="{35EC7991-0448-973B-3934-5E0A0EF481CC}"/>
              </a:ext>
            </a:extLst>
          </p:cNvPr>
          <p:cNvSpPr>
            <a:spLocks noGrp="1"/>
          </p:cNvSpPr>
          <p:nvPr>
            <p:ph type="body" sz="quarter" idx="65"/>
          </p:nvPr>
        </p:nvSpPr>
        <p:spPr>
          <a:xfrm>
            <a:off x="13894309" y="12069196"/>
            <a:ext cx="6240740" cy="1611123"/>
          </a:xfrm>
        </p:spPr>
        <p:txBody>
          <a:bodyPr/>
          <a:lstStyle/>
          <a:p>
            <a:r>
              <a:rPr lang="en-US" dirty="0"/>
              <a:t>Payments can be received in cash or through community projects or investments, like seedlings, beehives, etc.</a:t>
            </a:r>
          </a:p>
        </p:txBody>
      </p:sp>
      <p:sp>
        <p:nvSpPr>
          <p:cNvPr id="125" name="Text Placeholder 124">
            <a:extLst>
              <a:ext uri="{FF2B5EF4-FFF2-40B4-BE49-F238E27FC236}">
                <a16:creationId xmlns:a16="http://schemas.microsoft.com/office/drawing/2014/main" id="{EFA27F8A-13A4-1193-EA61-A468F57EC9BF}"/>
              </a:ext>
            </a:extLst>
          </p:cNvPr>
          <p:cNvSpPr>
            <a:spLocks noGrp="1"/>
          </p:cNvSpPr>
          <p:nvPr>
            <p:ph type="body" sz="quarter" idx="66"/>
          </p:nvPr>
        </p:nvSpPr>
        <p:spPr>
          <a:xfrm>
            <a:off x="1247454" y="5940764"/>
            <a:ext cx="18882597" cy="1622363"/>
          </a:xfrm>
        </p:spPr>
        <p:txBody>
          <a:bodyPr/>
          <a:lstStyle/>
          <a:p>
            <a:r>
              <a:rPr lang="en-US" dirty="0"/>
              <a:t>The amount of your payment depends on the growth of your trees. Payment comes after your trees have grown big enough and stored at least 1 </a:t>
            </a:r>
            <a:r>
              <a:rPr lang="en-US" dirty="0" err="1"/>
              <a:t>tonne</a:t>
            </a:r>
            <a:r>
              <a:rPr lang="en-US" dirty="0"/>
              <a:t> of CO</a:t>
            </a:r>
            <a:r>
              <a:rPr lang="en-US" baseline="-25000" dirty="0"/>
              <a:t>2</a:t>
            </a:r>
            <a:r>
              <a:rPr lang="en-US" dirty="0"/>
              <a:t>. This will take time! Acorn can measure the growth of the trees on your land, and how much CO</a:t>
            </a:r>
            <a:r>
              <a:rPr lang="en-US" baseline="-25000" dirty="0"/>
              <a:t>2</a:t>
            </a:r>
            <a:r>
              <a:rPr lang="en-US" dirty="0"/>
              <a:t> is stored in one year. This yearly growth is converted into CRUs sold in the Acorn marketplace. The price of 1 CRU depends on the demand of buyers.</a:t>
            </a:r>
          </a:p>
        </p:txBody>
      </p:sp>
      <p:sp>
        <p:nvSpPr>
          <p:cNvPr id="157" name="Text Placeholder 156">
            <a:extLst>
              <a:ext uri="{FF2B5EF4-FFF2-40B4-BE49-F238E27FC236}">
                <a16:creationId xmlns:a16="http://schemas.microsoft.com/office/drawing/2014/main" id="{02FC4A43-9318-B118-15B4-23941A27E2BD}"/>
              </a:ext>
            </a:extLst>
          </p:cNvPr>
          <p:cNvSpPr>
            <a:spLocks noGrp="1"/>
          </p:cNvSpPr>
          <p:nvPr>
            <p:ph type="body" sz="quarter" idx="67"/>
          </p:nvPr>
        </p:nvSpPr>
        <p:spPr>
          <a:xfrm>
            <a:off x="1247455" y="18136471"/>
            <a:ext cx="4649492" cy="1611123"/>
          </a:xfrm>
        </p:spPr>
        <p:txBody>
          <a:bodyPr/>
          <a:lstStyle/>
          <a:p>
            <a:r>
              <a:rPr lang="en-US" dirty="0"/>
              <a:t>Own 0.1-10 hectares. Acorn only measures trees 5 years or younger.</a:t>
            </a:r>
          </a:p>
        </p:txBody>
      </p:sp>
      <p:sp>
        <p:nvSpPr>
          <p:cNvPr id="164" name="Text Placeholder 163">
            <a:extLst>
              <a:ext uri="{FF2B5EF4-FFF2-40B4-BE49-F238E27FC236}">
                <a16:creationId xmlns:a16="http://schemas.microsoft.com/office/drawing/2014/main" id="{C1383631-E78A-F094-4D3D-39521B78B241}"/>
              </a:ext>
            </a:extLst>
          </p:cNvPr>
          <p:cNvSpPr>
            <a:spLocks noGrp="1"/>
          </p:cNvSpPr>
          <p:nvPr>
            <p:ph type="body" sz="quarter" idx="68"/>
          </p:nvPr>
        </p:nvSpPr>
        <p:spPr>
          <a:xfrm>
            <a:off x="5994334" y="18136471"/>
            <a:ext cx="4649492" cy="1611123"/>
          </a:xfrm>
        </p:spPr>
        <p:txBody>
          <a:bodyPr/>
          <a:lstStyle/>
          <a:p>
            <a:r>
              <a:rPr lang="en-US" dirty="0"/>
              <a:t>Have proof of land ownership</a:t>
            </a:r>
          </a:p>
          <a:p>
            <a:r>
              <a:rPr lang="en-US"/>
              <a:t>in some form.</a:t>
            </a:r>
            <a:endParaRPr lang="en-US" dirty="0"/>
          </a:p>
        </p:txBody>
      </p:sp>
      <p:sp>
        <p:nvSpPr>
          <p:cNvPr id="165" name="Text Placeholder 164">
            <a:extLst>
              <a:ext uri="{FF2B5EF4-FFF2-40B4-BE49-F238E27FC236}">
                <a16:creationId xmlns:a16="http://schemas.microsoft.com/office/drawing/2014/main" id="{7704E056-AF60-C976-F0D6-4123951E98FA}"/>
              </a:ext>
            </a:extLst>
          </p:cNvPr>
          <p:cNvSpPr>
            <a:spLocks noGrp="1"/>
          </p:cNvSpPr>
          <p:nvPr>
            <p:ph type="body" sz="quarter" idx="69"/>
          </p:nvPr>
        </p:nvSpPr>
        <p:spPr>
          <a:xfrm>
            <a:off x="10741213" y="18136471"/>
            <a:ext cx="4649492" cy="1611123"/>
          </a:xfrm>
        </p:spPr>
        <p:txBody>
          <a:bodyPr/>
          <a:lstStyle/>
          <a:p>
            <a:r>
              <a:rPr lang="en-US" dirty="0"/>
              <a:t>Acorn is the only tree carbon program you can join.</a:t>
            </a:r>
          </a:p>
        </p:txBody>
      </p:sp>
      <p:sp>
        <p:nvSpPr>
          <p:cNvPr id="166" name="Text Placeholder 165">
            <a:extLst>
              <a:ext uri="{FF2B5EF4-FFF2-40B4-BE49-F238E27FC236}">
                <a16:creationId xmlns:a16="http://schemas.microsoft.com/office/drawing/2014/main" id="{7DFC9C47-8005-108C-433C-6EDB756AE867}"/>
              </a:ext>
            </a:extLst>
          </p:cNvPr>
          <p:cNvSpPr>
            <a:spLocks noGrp="1"/>
          </p:cNvSpPr>
          <p:nvPr>
            <p:ph type="body" sz="quarter" idx="70"/>
          </p:nvPr>
        </p:nvSpPr>
        <p:spPr>
          <a:xfrm>
            <a:off x="15488091" y="18136471"/>
            <a:ext cx="4649492" cy="1611123"/>
          </a:xfrm>
        </p:spPr>
        <p:txBody>
          <a:bodyPr/>
          <a:lstStyle/>
          <a:p>
            <a:r>
              <a:rPr lang="en-US" dirty="0"/>
              <a:t>Have not cut down or cleared a large area of trees from your land in the last 5 years.</a:t>
            </a:r>
          </a:p>
        </p:txBody>
      </p:sp>
      <p:sp>
        <p:nvSpPr>
          <p:cNvPr id="167" name="Freeform 166">
            <a:extLst>
              <a:ext uri="{FF2B5EF4-FFF2-40B4-BE49-F238E27FC236}">
                <a16:creationId xmlns:a16="http://schemas.microsoft.com/office/drawing/2014/main" id="{3E3CA30F-7384-2E7F-FECA-C7EF1A2C0F90}"/>
              </a:ext>
            </a:extLst>
          </p:cNvPr>
          <p:cNvSpPr/>
          <p:nvPr/>
        </p:nvSpPr>
        <p:spPr>
          <a:xfrm>
            <a:off x="1671638" y="20386797"/>
            <a:ext cx="8369301" cy="917512"/>
          </a:xfrm>
          <a:custGeom>
            <a:avLst/>
            <a:gdLst>
              <a:gd name="connsiteX0" fmla="*/ 0 w 4966447"/>
              <a:gd name="connsiteY0" fmla="*/ 1165412 h 1452283"/>
              <a:gd name="connsiteX1" fmla="*/ 0 w 4966447"/>
              <a:gd name="connsiteY1" fmla="*/ 0 h 1452283"/>
              <a:gd name="connsiteX2" fmla="*/ 4966447 w 4966447"/>
              <a:gd name="connsiteY2" fmla="*/ 0 h 1452283"/>
              <a:gd name="connsiteX3" fmla="*/ 4930588 w 4966447"/>
              <a:gd name="connsiteY3" fmla="*/ 1452283 h 1452283"/>
              <a:gd name="connsiteX4" fmla="*/ 0 w 4966447"/>
              <a:gd name="connsiteY4" fmla="*/ 1165412 h 145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447" h="1452283">
                <a:moveTo>
                  <a:pt x="0" y="1165412"/>
                </a:moveTo>
                <a:lnTo>
                  <a:pt x="0" y="0"/>
                </a:lnTo>
                <a:lnTo>
                  <a:pt x="4966447" y="0"/>
                </a:lnTo>
                <a:lnTo>
                  <a:pt x="4930588" y="1452283"/>
                </a:lnTo>
                <a:lnTo>
                  <a:pt x="0" y="1165412"/>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251999" rtlCol="0" anchor="t" anchorCtr="0">
            <a:spAutoFit/>
          </a:bodyPr>
          <a:lstStyle/>
          <a:p>
            <a:r>
              <a:rPr lang="en-US" sz="3600" b="1" dirty="0">
                <a:solidFill>
                  <a:srgbClr val="282828"/>
                </a:solidFill>
                <a:latin typeface="Arial" panose="020B0604020202020204" pitchFamily="34" charset="0"/>
                <a:ea typeface="Open Sans" pitchFamily="2" charset="0"/>
                <a:cs typeface="Arial" panose="020B0604020202020204" pitchFamily="34" charset="0"/>
              </a:rPr>
              <a:t>Inform your local representative if...</a:t>
            </a:r>
          </a:p>
        </p:txBody>
      </p:sp>
      <p:sp>
        <p:nvSpPr>
          <p:cNvPr id="168" name="Freeform 167">
            <a:extLst>
              <a:ext uri="{FF2B5EF4-FFF2-40B4-BE49-F238E27FC236}">
                <a16:creationId xmlns:a16="http://schemas.microsoft.com/office/drawing/2014/main" id="{3E0D081F-71C4-EDB4-EC1C-A498946BA7FE}"/>
              </a:ext>
            </a:extLst>
          </p:cNvPr>
          <p:cNvSpPr/>
          <p:nvPr/>
        </p:nvSpPr>
        <p:spPr>
          <a:xfrm>
            <a:off x="1671637" y="23435697"/>
            <a:ext cx="8725976" cy="844810"/>
          </a:xfrm>
          <a:custGeom>
            <a:avLst/>
            <a:gdLst>
              <a:gd name="connsiteX0" fmla="*/ 0 w 5198533"/>
              <a:gd name="connsiteY0" fmla="*/ 1286933 h 1303866"/>
              <a:gd name="connsiteX1" fmla="*/ 0 w 5198533"/>
              <a:gd name="connsiteY1" fmla="*/ 0 h 1303866"/>
              <a:gd name="connsiteX2" fmla="*/ 4842933 w 5198533"/>
              <a:gd name="connsiteY2" fmla="*/ 0 h 1303866"/>
              <a:gd name="connsiteX3" fmla="*/ 5198533 w 5198533"/>
              <a:gd name="connsiteY3" fmla="*/ 1303866 h 1303866"/>
              <a:gd name="connsiteX4" fmla="*/ 0 w 5198533"/>
              <a:gd name="connsiteY4" fmla="*/ 1286933 h 130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33" h="1303866">
                <a:moveTo>
                  <a:pt x="0" y="1286933"/>
                </a:moveTo>
                <a:lnTo>
                  <a:pt x="0" y="0"/>
                </a:lnTo>
                <a:lnTo>
                  <a:pt x="4842933" y="0"/>
                </a:lnTo>
                <a:lnTo>
                  <a:pt x="5198533" y="1303866"/>
                </a:lnTo>
                <a:lnTo>
                  <a:pt x="0" y="1286933"/>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3600" b="1" dirty="0">
                <a:solidFill>
                  <a:srgbClr val="282828"/>
                </a:solidFill>
                <a:latin typeface="Arial" panose="020B0604020202020204" pitchFamily="34" charset="0"/>
                <a:ea typeface="Open Sans" pitchFamily="2" charset="0"/>
                <a:cs typeface="Arial" panose="020B0604020202020204" pitchFamily="34" charset="0"/>
              </a:rPr>
              <a:t>Do you have a problem or concern?</a:t>
            </a:r>
          </a:p>
        </p:txBody>
      </p:sp>
      <p:pic>
        <p:nvPicPr>
          <p:cNvPr id="169" name="Picture 168">
            <a:extLst>
              <a:ext uri="{FF2B5EF4-FFF2-40B4-BE49-F238E27FC236}">
                <a16:creationId xmlns:a16="http://schemas.microsoft.com/office/drawing/2014/main" id="{1D7CDCDA-DFD5-034E-5ED4-40D020E5655A}"/>
              </a:ext>
            </a:extLst>
          </p:cNvPr>
          <p:cNvPicPr>
            <a:picLocks noChangeAspect="1"/>
          </p:cNvPicPr>
          <p:nvPr/>
        </p:nvPicPr>
        <p:blipFill>
          <a:blip r:embed="rId4"/>
          <a:stretch>
            <a:fillRect/>
          </a:stretch>
        </p:blipFill>
        <p:spPr>
          <a:xfrm>
            <a:off x="18404101" y="29020134"/>
            <a:ext cx="1730948" cy="755202"/>
          </a:xfrm>
          <a:prstGeom prst="rect">
            <a:avLst/>
          </a:prstGeom>
        </p:spPr>
      </p:pic>
      <p:sp>
        <p:nvSpPr>
          <p:cNvPr id="170" name="TextBox 169">
            <a:extLst>
              <a:ext uri="{FF2B5EF4-FFF2-40B4-BE49-F238E27FC236}">
                <a16:creationId xmlns:a16="http://schemas.microsoft.com/office/drawing/2014/main" id="{AA199161-5220-1E8F-EC95-0A139B8B9CE9}"/>
              </a:ext>
            </a:extLst>
          </p:cNvPr>
          <p:cNvSpPr txBox="1"/>
          <p:nvPr/>
        </p:nvSpPr>
        <p:spPr>
          <a:xfrm>
            <a:off x="15439561" y="29241752"/>
            <a:ext cx="3177473" cy="484107"/>
          </a:xfrm>
          <a:prstGeom prst="rect">
            <a:avLst/>
          </a:prstGeom>
          <a:noFill/>
        </p:spPr>
        <p:txBody>
          <a:bodyPr wrap="none" rtlCol="0">
            <a:spAutoFit/>
          </a:bodyPr>
          <a:lstStyle/>
          <a:p>
            <a:r>
              <a:rPr lang="en-US" sz="2546" dirty="0">
                <a:highlight>
                  <a:srgbClr val="FFFF00"/>
                </a:highlight>
                <a:latin typeface="Arial" panose="020B0604020202020204" pitchFamily="34" charset="0"/>
                <a:cs typeface="Arial" panose="020B0604020202020204" pitchFamily="34" charset="0"/>
              </a:rPr>
              <a:t>Place your logo here</a:t>
            </a:r>
          </a:p>
        </p:txBody>
      </p:sp>
    </p:spTree>
    <p:extLst>
      <p:ext uri="{BB962C8B-B14F-4D97-AF65-F5344CB8AC3E}">
        <p14:creationId xmlns:p14="http://schemas.microsoft.com/office/powerpoint/2010/main" val="384082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49">
            <a:extLst>
              <a:ext uri="{FF2B5EF4-FFF2-40B4-BE49-F238E27FC236}">
                <a16:creationId xmlns:a16="http://schemas.microsoft.com/office/drawing/2014/main" id="{BD4B293F-6395-2644-9BEC-6612FDD8B625}"/>
              </a:ext>
            </a:extLst>
          </p:cNvPr>
          <p:cNvSpPr txBox="1">
            <a:spLocks/>
          </p:cNvSpPr>
          <p:nvPr/>
        </p:nvSpPr>
        <p:spPr>
          <a:xfrm>
            <a:off x="1247455" y="1806590"/>
            <a:ext cx="18882597" cy="26762231"/>
          </a:xfrm>
          <a:prstGeom prst="rect">
            <a:avLst/>
          </a:prstGeom>
        </p:spPr>
        <p:txBody>
          <a:bodyPr lIns="360000" tIns="144000">
            <a:noAutofit/>
          </a:bodyPr>
          <a:lstStyle>
            <a:lvl1pPr marL="0" indent="0" algn="l" defTabSz="2138324" rtl="0" eaLnBrk="1" latinLnBrk="0" hangingPunct="1">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a:lstStyle>
          <a:p>
            <a:r>
              <a:rPr lang="en-US" sz="4800" b="1" dirty="0"/>
              <a:t>How to resize this file for A0, A1, and A4?</a:t>
            </a:r>
          </a:p>
          <a:p>
            <a:endParaRPr lang="en-US" sz="3200" b="1" dirty="0"/>
          </a:p>
          <a:p>
            <a:r>
              <a:rPr lang="en-US" sz="3200" b="1" dirty="0"/>
              <a:t>1. Access the slide size settings</a:t>
            </a:r>
          </a:p>
          <a:p>
            <a:endParaRPr lang="en-US" sz="3200" dirty="0"/>
          </a:p>
          <a:p>
            <a:r>
              <a:rPr lang="en-US" sz="3200" dirty="0"/>
              <a:t>Go to file &gt; Page Setup… (or Design &gt; Slide Size &gt; Custom Slide Size, depending on your version of PowerPoint).</a:t>
            </a:r>
          </a:p>
          <a:p>
            <a:endParaRPr lang="en-US" sz="3200" dirty="0"/>
          </a:p>
          <a:p>
            <a:r>
              <a:rPr lang="en-US" sz="3200" b="1" dirty="0"/>
              <a:t>2. Enter the desired dimensions</a:t>
            </a:r>
          </a:p>
          <a:p>
            <a:endParaRPr lang="en-US" sz="3200" b="1" dirty="0"/>
          </a:p>
          <a:p>
            <a:r>
              <a:rPr lang="en-US" sz="3200" dirty="0"/>
              <a:t>In the </a:t>
            </a:r>
            <a:r>
              <a:rPr lang="en-US" sz="3200" b="1" dirty="0"/>
              <a:t>"Slide Size"</a:t>
            </a:r>
            <a:r>
              <a:rPr lang="en-US" sz="3200" dirty="0"/>
              <a:t> window, set the following dimensions::</a:t>
            </a:r>
          </a:p>
          <a:p>
            <a:endParaRPr lang="en-US" sz="3200" dirty="0"/>
          </a:p>
          <a:p>
            <a:pPr marL="571500" indent="-571500">
              <a:buFont typeface="Arial" panose="020B0604020202020204" pitchFamily="34" charset="0"/>
              <a:buChar char="•"/>
            </a:pPr>
            <a:r>
              <a:rPr lang="en-US" sz="3200" dirty="0"/>
              <a:t>For </a:t>
            </a:r>
            <a:r>
              <a:rPr lang="en-US" sz="3200" b="1" dirty="0"/>
              <a:t>A4</a:t>
            </a:r>
            <a:r>
              <a:rPr lang="en-US" sz="3200" dirty="0"/>
              <a:t>: Set the dimensions to </a:t>
            </a:r>
            <a:r>
              <a:rPr lang="en-US" sz="3200" b="1" dirty="0"/>
              <a:t>21 cm (Width) x 29.7 cm (Height)</a:t>
            </a:r>
            <a:r>
              <a:rPr lang="en-US" sz="3200" dirty="0"/>
              <a:t>.</a:t>
            </a:r>
          </a:p>
          <a:p>
            <a:pPr marL="571500" indent="-571500">
              <a:buFont typeface="Arial" panose="020B0604020202020204" pitchFamily="34" charset="0"/>
              <a:buChar char="•"/>
            </a:pPr>
            <a:r>
              <a:rPr lang="en-US" sz="3200" dirty="0"/>
              <a:t>For </a:t>
            </a:r>
            <a:r>
              <a:rPr lang="en-US" sz="3200" b="1" dirty="0"/>
              <a:t>A1</a:t>
            </a:r>
            <a:r>
              <a:rPr lang="en-US" sz="3200" dirty="0"/>
              <a:t>: Set the dimensions to </a:t>
            </a:r>
            <a:r>
              <a:rPr lang="en-US" sz="3200" b="1" dirty="0"/>
              <a:t>59.4 cm (Width) x 84.1 cm (Height)</a:t>
            </a:r>
            <a:r>
              <a:rPr lang="en-US" sz="3200" dirty="0"/>
              <a:t>.</a:t>
            </a:r>
          </a:p>
          <a:p>
            <a:pPr marL="571500" indent="-571500">
              <a:buFont typeface="Arial" panose="020B0604020202020204" pitchFamily="34" charset="0"/>
              <a:buChar char="•"/>
            </a:pPr>
            <a:r>
              <a:rPr lang="en-US" sz="3200" dirty="0"/>
              <a:t>For </a:t>
            </a:r>
            <a:r>
              <a:rPr lang="en-US" sz="3200" b="1" dirty="0"/>
              <a:t>A0</a:t>
            </a:r>
            <a:r>
              <a:rPr lang="en-US" sz="3200" dirty="0"/>
              <a:t>: Set the dimensions to </a:t>
            </a:r>
            <a:r>
              <a:rPr lang="en-US" sz="3200" b="1" dirty="0"/>
              <a:t>84.1 cm (Width) x 118.9 cm (Height)</a:t>
            </a:r>
            <a:r>
              <a:rPr lang="en-US" sz="3200" dirty="0"/>
              <a:t>.</a:t>
            </a:r>
          </a:p>
          <a:p>
            <a:endParaRPr lang="en-US" sz="3200" dirty="0"/>
          </a:p>
          <a:p>
            <a:r>
              <a:rPr lang="en-US" sz="3200" b="1" dirty="0"/>
              <a:t>3. Adjust Content</a:t>
            </a:r>
          </a:p>
          <a:p>
            <a:endParaRPr lang="en-US" sz="3200" b="1" dirty="0"/>
          </a:p>
          <a:p>
            <a:r>
              <a:rPr lang="en-US" sz="3200" dirty="0"/>
              <a:t>PowerPoint will prompt you with two options: Scale / Don’t Scale. </a:t>
            </a:r>
          </a:p>
          <a:p>
            <a:r>
              <a:rPr lang="en-US" sz="3200" dirty="0"/>
              <a:t>Click “Scale” to ensure your content fits the new dimensions.</a:t>
            </a:r>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4800" b="1" dirty="0"/>
          </a:p>
          <a:p>
            <a:r>
              <a:rPr lang="en-US" sz="4800" b="1" dirty="0"/>
              <a:t>How to export this file to PDF?</a:t>
            </a:r>
          </a:p>
          <a:p>
            <a:endParaRPr lang="en-US" sz="3200" dirty="0"/>
          </a:p>
          <a:p>
            <a:pPr marL="0" indent="0">
              <a:buNone/>
            </a:pPr>
            <a:r>
              <a:rPr lang="en-US" sz="3200" dirty="0"/>
              <a:t>To ensure fonts display correctly, save it using the "Print" version of PDF instead of the "Online" version. Here’s how:</a:t>
            </a:r>
          </a:p>
          <a:p>
            <a:endParaRPr lang="en-US" sz="3200" dirty="0"/>
          </a:p>
          <a:p>
            <a:pPr marL="514350" indent="-514350">
              <a:buFont typeface="+mj-lt"/>
              <a:buAutoNum type="arabicPeriod"/>
            </a:pPr>
            <a:r>
              <a:rPr lang="en-US" sz="3200" dirty="0"/>
              <a:t>Go to “File” &gt; “Save As” or “Export.”</a:t>
            </a:r>
          </a:p>
          <a:p>
            <a:pPr marL="514350" indent="-514350">
              <a:buFont typeface="+mj-lt"/>
              <a:buAutoNum type="arabicPeriod"/>
            </a:pPr>
            <a:r>
              <a:rPr lang="en-US" sz="3200" dirty="0"/>
              <a:t>Choose “PDF” as the file format.</a:t>
            </a:r>
          </a:p>
          <a:p>
            <a:pPr marL="514350" indent="-514350">
              <a:buFont typeface="+mj-lt"/>
              <a:buAutoNum type="arabicPeriod"/>
            </a:pPr>
            <a:r>
              <a:rPr lang="en-US" sz="3200" dirty="0"/>
              <a:t>In the options, select:</a:t>
            </a:r>
          </a:p>
          <a:p>
            <a:pPr lvl="1"/>
            <a:r>
              <a:rPr lang="en-US" sz="3200" dirty="0">
                <a:latin typeface="Arial" panose="020B0604020202020204" pitchFamily="34" charset="0"/>
                <a:cs typeface="Arial" panose="020B0604020202020204" pitchFamily="34" charset="0"/>
              </a:rPr>
              <a:t>On Windows: Standard (for printing) instead of Minimum size (for online).</a:t>
            </a:r>
          </a:p>
          <a:p>
            <a:pPr lvl="1"/>
            <a:r>
              <a:rPr lang="en-US" sz="3200" dirty="0">
                <a:latin typeface="Arial" panose="020B0604020202020204" pitchFamily="34" charset="0"/>
                <a:cs typeface="Arial" panose="020B0604020202020204" pitchFamily="34" charset="0"/>
              </a:rPr>
              <a:t>On Mac: Best for printing instead of Best for electronic distribution.</a:t>
            </a:r>
          </a:p>
          <a:p>
            <a:pPr lvl="1"/>
            <a:endParaRPr lang="en-US" sz="3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t>Save the file.</a:t>
            </a:r>
          </a:p>
          <a:p>
            <a:endParaRPr lang="en-US" sz="3200" b="1" dirty="0"/>
          </a:p>
          <a:p>
            <a:endParaRPr lang="en-US" sz="3200" dirty="0"/>
          </a:p>
        </p:txBody>
      </p:sp>
      <p:pic>
        <p:nvPicPr>
          <p:cNvPr id="34" name="Picture 33">
            <a:extLst>
              <a:ext uri="{FF2B5EF4-FFF2-40B4-BE49-F238E27FC236}">
                <a16:creationId xmlns:a16="http://schemas.microsoft.com/office/drawing/2014/main" id="{28E73616-AC78-1428-8AEE-098065136644}"/>
              </a:ext>
            </a:extLst>
          </p:cNvPr>
          <p:cNvPicPr>
            <a:picLocks noChangeAspect="1"/>
          </p:cNvPicPr>
          <p:nvPr/>
        </p:nvPicPr>
        <p:blipFill>
          <a:blip r:embed="rId2"/>
          <a:stretch>
            <a:fillRect/>
          </a:stretch>
        </p:blipFill>
        <p:spPr>
          <a:xfrm>
            <a:off x="1664117" y="25351309"/>
            <a:ext cx="10894323" cy="2927213"/>
          </a:xfrm>
          <a:prstGeom prst="rect">
            <a:avLst/>
          </a:prstGeom>
        </p:spPr>
      </p:pic>
      <p:pic>
        <p:nvPicPr>
          <p:cNvPr id="36" name="Picture 35" descr="A screenshot of a computer&#10;&#10;AI-generated content may be incorrect.">
            <a:extLst>
              <a:ext uri="{FF2B5EF4-FFF2-40B4-BE49-F238E27FC236}">
                <a16:creationId xmlns:a16="http://schemas.microsoft.com/office/drawing/2014/main" id="{97B5FEBD-106E-3F6F-A631-D64B211EC66B}"/>
              </a:ext>
            </a:extLst>
          </p:cNvPr>
          <p:cNvPicPr>
            <a:picLocks noChangeAspect="1"/>
          </p:cNvPicPr>
          <p:nvPr/>
        </p:nvPicPr>
        <p:blipFill>
          <a:blip r:embed="rId3"/>
          <a:stretch>
            <a:fillRect/>
          </a:stretch>
        </p:blipFill>
        <p:spPr>
          <a:xfrm>
            <a:off x="1664117" y="11831461"/>
            <a:ext cx="3966661" cy="6141926"/>
          </a:xfrm>
          <a:prstGeom prst="rect">
            <a:avLst/>
          </a:prstGeom>
        </p:spPr>
      </p:pic>
      <p:pic>
        <p:nvPicPr>
          <p:cNvPr id="37" name="Picture 36">
            <a:extLst>
              <a:ext uri="{FF2B5EF4-FFF2-40B4-BE49-F238E27FC236}">
                <a16:creationId xmlns:a16="http://schemas.microsoft.com/office/drawing/2014/main" id="{CF40668D-91BD-432A-039E-4EA18112CB73}"/>
              </a:ext>
            </a:extLst>
          </p:cNvPr>
          <p:cNvPicPr>
            <a:picLocks noChangeAspect="1"/>
          </p:cNvPicPr>
          <p:nvPr/>
        </p:nvPicPr>
        <p:blipFill>
          <a:blip r:embed="rId4"/>
          <a:stretch>
            <a:fillRect/>
          </a:stretch>
        </p:blipFill>
        <p:spPr>
          <a:xfrm>
            <a:off x="13838383" y="11818282"/>
            <a:ext cx="6299200" cy="4826000"/>
          </a:xfrm>
          <a:prstGeom prst="rect">
            <a:avLst/>
          </a:prstGeom>
        </p:spPr>
      </p:pic>
      <p:pic>
        <p:nvPicPr>
          <p:cNvPr id="38" name="Picture 37">
            <a:extLst>
              <a:ext uri="{FF2B5EF4-FFF2-40B4-BE49-F238E27FC236}">
                <a16:creationId xmlns:a16="http://schemas.microsoft.com/office/drawing/2014/main" id="{CE145ED0-3B25-E6A8-3164-2E48E03EEB83}"/>
              </a:ext>
            </a:extLst>
          </p:cNvPr>
          <p:cNvPicPr>
            <a:picLocks noChangeAspect="1"/>
          </p:cNvPicPr>
          <p:nvPr/>
        </p:nvPicPr>
        <p:blipFill>
          <a:blip r:embed="rId5"/>
          <a:stretch>
            <a:fillRect/>
          </a:stretch>
        </p:blipFill>
        <p:spPr>
          <a:xfrm>
            <a:off x="6358830" y="11831462"/>
            <a:ext cx="6751501" cy="6141926"/>
          </a:xfrm>
          <a:prstGeom prst="rect">
            <a:avLst/>
          </a:prstGeom>
        </p:spPr>
      </p:pic>
    </p:spTree>
    <p:extLst>
      <p:ext uri="{BB962C8B-B14F-4D97-AF65-F5344CB8AC3E}">
        <p14:creationId xmlns:p14="http://schemas.microsoft.com/office/powerpoint/2010/main" val="792060309"/>
      </p:ext>
    </p:extLst>
  </p:cSld>
  <p:clrMapOvr>
    <a:masterClrMapping/>
  </p:clrMapOvr>
</p:sld>
</file>

<file path=ppt/theme/theme1.xml><?xml version="1.0" encoding="utf-8"?>
<a:theme xmlns:a="http://schemas.openxmlformats.org/drawingml/2006/main" name="Office Theme">
  <a:themeElements>
    <a:clrScheme name="Rabobank">
      <a:dk1>
        <a:srgbClr val="272727"/>
      </a:dk1>
      <a:lt1>
        <a:srgbClr val="FFFFFF"/>
      </a:lt1>
      <a:dk2>
        <a:srgbClr val="3E53DB"/>
      </a:dk2>
      <a:lt2>
        <a:srgbClr val="ECE8DA"/>
      </a:lt2>
      <a:accent1>
        <a:srgbClr val="548446"/>
      </a:accent1>
      <a:accent2>
        <a:srgbClr val="005D6A"/>
      </a:accent2>
      <a:accent3>
        <a:srgbClr val="EBC532"/>
      </a:accent3>
      <a:accent4>
        <a:srgbClr val="EC9068"/>
      </a:accent4>
      <a:accent5>
        <a:srgbClr val="79B3BC"/>
      </a:accent5>
      <a:accent6>
        <a:srgbClr val="DE4C2F"/>
      </a:accent6>
      <a:hlink>
        <a:srgbClr val="3E53DB"/>
      </a:hlink>
      <a:folHlink>
        <a:srgbClr val="79B3BC"/>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264</TotalTime>
  <Words>777</Words>
  <Application>Microsoft Macintosh PowerPoint</Application>
  <PresentationFormat>Custom</PresentationFormat>
  <Paragraphs>109</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Open Sans</vt:lpstr>
      <vt:lpstr>Office Theme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Paulina Cerna Fraga</dc:creator>
  <cp:keywords/>
  <dc:description/>
  <cp:lastModifiedBy>Liu, JA (Jane)</cp:lastModifiedBy>
  <cp:revision>42</cp:revision>
  <dcterms:created xsi:type="dcterms:W3CDTF">2024-09-17T17:05:59Z</dcterms:created>
  <dcterms:modified xsi:type="dcterms:W3CDTF">2025-02-07T14:58:59Z</dcterms:modified>
  <cp:category/>
</cp:coreProperties>
</file>