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3"/>
  </p:notesMasterIdLst>
  <p:handoutMasterIdLst>
    <p:handoutMasterId r:id="rId24"/>
  </p:handoutMasterIdLst>
  <p:sldIdLst>
    <p:sldId id="256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11" r:id="rId14"/>
    <p:sldId id="407" r:id="rId15"/>
    <p:sldId id="408" r:id="rId16"/>
    <p:sldId id="409" r:id="rId17"/>
    <p:sldId id="410" r:id="rId18"/>
    <p:sldId id="412" r:id="rId19"/>
    <p:sldId id="393" r:id="rId20"/>
    <p:sldId id="394" r:id="rId21"/>
    <p:sldId id="413" r:id="rId22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js, Eveline de" initials="WEd" lastIdx="1" clrIdx="0">
    <p:extLst>
      <p:ext uri="{19B8F6BF-5375-455C-9EA6-DF929625EA0E}">
        <p15:presenceInfo xmlns:p15="http://schemas.microsoft.com/office/powerpoint/2012/main" userId="S-1-5-21-1083633475-2409721967-1373187625-1984" providerId="AD"/>
      </p:ext>
    </p:extLst>
  </p:cmAuthor>
  <p:cmAuthor id="2" name="Kloppenborg, Loes" initials="KL" lastIdx="43" clrIdx="1">
    <p:extLst>
      <p:ext uri="{19B8F6BF-5375-455C-9EA6-DF929625EA0E}">
        <p15:presenceInfo xmlns:p15="http://schemas.microsoft.com/office/powerpoint/2012/main" userId="S::kloppel@Thiememeulenhoff.nl::5751320c-b145-41a5-8635-27a3dd4f4b0e" providerId="AD"/>
      </p:ext>
    </p:extLst>
  </p:cmAuthor>
  <p:cmAuthor id="3" name="Stilma, Dorien" initials="SD" lastIdx="4" clrIdx="2">
    <p:extLst>
      <p:ext uri="{19B8F6BF-5375-455C-9EA6-DF929625EA0E}">
        <p15:presenceInfo xmlns:p15="http://schemas.microsoft.com/office/powerpoint/2012/main" userId="S::stilmad@Thiememeulenhoff.nl::951389df-a060-4010-a89b-325ca0ec56ac" providerId="AD"/>
      </p:ext>
    </p:extLst>
  </p:cmAuthor>
  <p:cmAuthor id="4" name="Wijs, Eveline de" initials="WEd [2]" lastIdx="1" clrIdx="3">
    <p:extLst>
      <p:ext uri="{19B8F6BF-5375-455C-9EA6-DF929625EA0E}">
        <p15:presenceInfo xmlns:p15="http://schemas.microsoft.com/office/powerpoint/2012/main" userId="S::wijse@Thiememeulenhoff.nl::f8ffd84f-5824-473d-8b04-01cca63972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93F69"/>
    <a:srgbClr val="8EA9DB"/>
    <a:srgbClr val="7693E6"/>
    <a:srgbClr val="66CCFF"/>
    <a:srgbClr val="CCECFF"/>
    <a:srgbClr val="FFC000"/>
    <a:srgbClr val="446CDC"/>
    <a:srgbClr val="66FFFF"/>
    <a:srgbClr val="A41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5A176-649C-47A3-80B0-342D48FA15AE}" v="5" dt="2023-04-06T07:40:18.4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01" autoAdjust="0"/>
    <p:restoredTop sz="96853"/>
  </p:normalViewPr>
  <p:slideViewPr>
    <p:cSldViewPr>
      <p:cViewPr varScale="1">
        <p:scale>
          <a:sx n="82" d="100"/>
          <a:sy n="82" d="100"/>
        </p:scale>
        <p:origin x="917" y="6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856" y="5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1574-A9CA-4215-A14A-27D38F2C2EF4}" type="datetimeFigureOut">
              <a:rPr lang="nl-NL" smtClean="0"/>
              <a:pPr/>
              <a:t>28-4-2023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2F672-21D8-4B67-AA6A-37D768105D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04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0T12:11:47.0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0T12:11:54.09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0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88071-628A-4607-A6B9-DC0378CE705F}" type="datetimeFigureOut">
              <a:rPr lang="nl-NL" smtClean="0"/>
              <a:pPr/>
              <a:t>28-4-2023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51D3D-F2B0-4FE4-9613-716919C70BF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795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Titelpagina PPT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857224" y="6215082"/>
            <a:ext cx="2000264" cy="357190"/>
          </a:xfrm>
          <a:prstGeom prst="rect">
            <a:avLst/>
          </a:prstGeom>
        </p:spPr>
        <p:txBody>
          <a:bodyPr/>
          <a:lstStyle>
            <a:lvl1pPr algn="l">
              <a:defRPr sz="1500" baseline="0">
                <a:solidFill>
                  <a:schemeClr val="bg1"/>
                </a:solidFill>
              </a:defRPr>
            </a:lvl1pPr>
          </a:lstStyle>
          <a:p>
            <a:fld id="{C4E235D3-37C3-4AA7-870F-7247B7A19309}" type="datetime4">
              <a:rPr lang="nl-NL" smtClean="0"/>
              <a:pPr/>
              <a:t>28 april 2023</a:t>
            </a:fld>
            <a:endParaRPr lang="nl-NL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898525" y="2190748"/>
            <a:ext cx="6602433" cy="1666880"/>
          </a:xfrm>
        </p:spPr>
        <p:txBody>
          <a:bodyPr anchor="b" anchorCtr="0"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8525" y="4267200"/>
            <a:ext cx="5716588" cy="1752600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</a:t>
            </a:r>
          </a:p>
        </p:txBody>
      </p:sp>
      <p:sp>
        <p:nvSpPr>
          <p:cNvPr id="5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928709" y="1412776"/>
            <a:ext cx="7819755" cy="508805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928709" y="1484783"/>
            <a:ext cx="3643291" cy="501605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5004048" y="1484784"/>
            <a:ext cx="3718767" cy="50160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928688" y="1484784"/>
            <a:ext cx="3643312" cy="49446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4867442" y="1484784"/>
            <a:ext cx="3881022" cy="49445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elogo i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928709" y="1412775"/>
            <a:ext cx="7819755" cy="508805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TM_PP_diahead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9593" y="188640"/>
            <a:ext cx="58326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412776"/>
            <a:ext cx="7777931" cy="50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2e niveau</a:t>
            </a:r>
          </a:p>
          <a:p>
            <a:pPr lvl="2"/>
            <a:r>
              <a:rPr lang="en-US"/>
              <a:t>3e niveau</a:t>
            </a:r>
          </a:p>
          <a:p>
            <a:pPr lvl="3"/>
            <a:r>
              <a:rPr lang="en-US"/>
              <a:t>4e niveau</a:t>
            </a:r>
          </a:p>
          <a:p>
            <a:pPr lvl="4"/>
            <a:r>
              <a:rPr lang="en-US"/>
              <a:t>5e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1" r:id="rId2"/>
    <p:sldLayoutId id="2147483684" r:id="rId3"/>
    <p:sldLayoutId id="2147483682" r:id="rId4"/>
    <p:sldLayoutId id="2147483683" r:id="rId5"/>
    <p:sldLayoutId id="2147483680" r:id="rId6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9pPr>
    </p:titleStyle>
    <p:bodyStyle>
      <a:lvl1pPr marL="220663" indent="-220663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Clr>
          <a:schemeClr val="tx2"/>
        </a:buClr>
        <a:buFont typeface="Wingdings" pitchFamily="2" charset="2"/>
        <a:buBlip>
          <a:blip r:embed="rId9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192088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Clr>
          <a:schemeClr val="tx1"/>
        </a:buClr>
        <a:buFont typeface="Verdana" pitchFamily="34" charset="0"/>
        <a:buChar char="−"/>
        <a:defRPr sz="1500" baseline="0">
          <a:solidFill>
            <a:schemeClr val="tx1"/>
          </a:solidFill>
          <a:latin typeface="+mn-lt"/>
        </a:defRPr>
      </a:lvl2pPr>
      <a:lvl3pPr marL="1050925" indent="-177800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Font typeface="Arial" pitchFamily="34" charset="0"/>
        <a:buChar char="•"/>
        <a:defRPr sz="1200" baseline="0">
          <a:solidFill>
            <a:schemeClr val="tx1"/>
          </a:solidFill>
          <a:latin typeface="+mn-lt"/>
        </a:defRPr>
      </a:lvl3pPr>
      <a:lvl4pPr marL="1409700" indent="-168275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Font typeface="Verdana" pitchFamily="34" charset="0"/>
        <a:buChar char="‒"/>
        <a:defRPr sz="1200">
          <a:solidFill>
            <a:schemeClr val="tx1"/>
          </a:solidFill>
          <a:latin typeface="+mn-lt"/>
        </a:defRPr>
      </a:lvl4pPr>
      <a:lvl5pPr marL="1768475" indent="-168275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buFont typeface="Courier New" pitchFamily="49" charset="0"/>
        <a:buChar char="o"/>
        <a:defRPr sz="1200">
          <a:solidFill>
            <a:schemeClr val="tx1"/>
          </a:solidFill>
          <a:latin typeface="+mn-lt"/>
        </a:defRPr>
      </a:lvl5pPr>
      <a:lvl6pPr marL="2225675" indent="-168275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6pPr>
      <a:lvl7pPr marL="2682875" indent="-168275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7pPr>
      <a:lvl8pPr marL="3140075" indent="-168275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8pPr>
      <a:lvl9pPr marL="3597275" indent="-168275" algn="l" rtl="0" eaLnBrk="1" fontAlgn="base" hangingPunct="1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freekjutte/Library/Group%20Containers/UBF8T346G9.ms/WebArchiveCopyPasteTempFiles/com.microsoft.Word/25up-redliningbk-superJumbo-1600x1876.jpg%3fformat=1500w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2348880"/>
            <a:ext cx="7632848" cy="2880320"/>
          </a:xfrm>
        </p:spPr>
        <p:txBody>
          <a:bodyPr/>
          <a:lstStyle/>
          <a:p>
            <a:pPr algn="ctr"/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br>
              <a:rPr lang="nl-NL" dirty="0"/>
            </a:br>
            <a:r>
              <a:rPr lang="nl-NL" dirty="0"/>
              <a:t>Geo </a:t>
            </a:r>
            <a:r>
              <a:rPr lang="nl-NL" dirty="0" err="1"/>
              <a:t>hv</a:t>
            </a:r>
            <a:r>
              <a:rPr lang="nl-NL" dirty="0"/>
              <a:t> bovenbouw LRN-line</a:t>
            </a:r>
            <a:br>
              <a:rPr lang="nl-NL" sz="6000" dirty="0"/>
            </a:br>
            <a:endParaRPr lang="nl-NL" sz="6000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AB3AE369-88B5-4F32-BBC7-FE63876A4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525" y="4437112"/>
            <a:ext cx="5716588" cy="1582688"/>
          </a:xfrm>
        </p:spPr>
        <p:txBody>
          <a:bodyPr/>
          <a:lstStyle/>
          <a:p>
            <a:pPr algn="ctr"/>
            <a:r>
              <a:rPr lang="nl-NL" sz="2800" dirty="0"/>
              <a:t>Nieuwe exameneisen</a:t>
            </a:r>
          </a:p>
        </p:txBody>
      </p:sp>
    </p:spTree>
    <p:extLst>
      <p:ext uri="{BB962C8B-B14F-4D97-AF65-F5344CB8AC3E}">
        <p14:creationId xmlns:p14="http://schemas.microsoft.com/office/powerpoint/2010/main" val="88238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7BFC2-17A8-CAAF-98E6-8FF45B07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DE" dirty="0"/>
              <a:t>Wonen in Nederland </a:t>
            </a:r>
            <a:br>
              <a:rPr lang="nl-DE" dirty="0"/>
            </a:br>
            <a:r>
              <a:rPr lang="nl-DE" dirty="0"/>
              <a:t>havo en vwo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49E8A-FC0E-CDF5-4E87-AF2ABFF12C3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/>
              <a:t>De structuur van beide katernen is ongewijzigd </a:t>
            </a:r>
          </a:p>
          <a:p>
            <a:r>
              <a:rPr lang="nl-NL" dirty="0"/>
              <a:t>H1 en 2: Holistisch 'Systeem water’, inclusief de delta voor havo en inclusief zee en kusten voor vwo.</a:t>
            </a:r>
          </a:p>
          <a:p>
            <a:r>
              <a:rPr lang="nl-NL" dirty="0"/>
              <a:t>H1: uitleg van dit systeem en de relatie met klimaatverandering</a:t>
            </a:r>
          </a:p>
          <a:p>
            <a:r>
              <a:rPr lang="nl-NL" dirty="0"/>
              <a:t>H2: uitdagingen met te veel en te weinig water, duurzaamheid en het Nederlands beleid</a:t>
            </a:r>
          </a:p>
          <a:p>
            <a:r>
              <a:rPr lang="nl-NL" dirty="0"/>
              <a:t>H3 en 4: verleden, heden en toekomst van de stad</a:t>
            </a:r>
          </a:p>
          <a:p>
            <a:r>
              <a:rPr lang="nl-NL" dirty="0"/>
              <a:t>Gevolgen ruimtelijk beleid voor stedelijke én landelijke gebieden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DE" dirty="0"/>
          </a:p>
          <a:p>
            <a:endParaRPr lang="nl-DE" dirty="0"/>
          </a:p>
        </p:txBody>
      </p:sp>
    </p:spTree>
    <p:extLst>
      <p:ext uri="{BB962C8B-B14F-4D97-AF65-F5344CB8AC3E}">
        <p14:creationId xmlns:p14="http://schemas.microsoft.com/office/powerpoint/2010/main" val="179192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7BFC2-17A8-CAAF-98E6-8FF45B07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DE" dirty="0"/>
              <a:t>Arm en Rijk havo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49E8A-FC0E-CDF5-4E87-AF2ABFF12C3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/>
              <a:t>De structuur van het katern is ongewijzigd </a:t>
            </a:r>
          </a:p>
          <a:p>
            <a:r>
              <a:rPr lang="nl-NL" dirty="0"/>
              <a:t>H1 en 2 zijn SE: herschreven, geactualiseerd</a:t>
            </a:r>
          </a:p>
          <a:p>
            <a:r>
              <a:rPr lang="nl-NL" dirty="0"/>
              <a:t>H3 en 4 zijn CE: India en Groot-Brittannië met transfer naar andere regio’s zoals Zuid-Amerika, Afrika, China, Japan etc.</a:t>
            </a:r>
          </a:p>
          <a:p>
            <a:r>
              <a:rPr lang="nl-NL" dirty="0"/>
              <a:t>Nieuwe onderwerpen, zoals </a:t>
            </a:r>
            <a:br>
              <a:rPr lang="nl-NL" dirty="0"/>
            </a:br>
            <a:r>
              <a:rPr lang="nl-NL" dirty="0" err="1"/>
              <a:t>reshoring</a:t>
            </a:r>
            <a:r>
              <a:rPr lang="nl-NL" dirty="0"/>
              <a:t> en </a:t>
            </a:r>
            <a:br>
              <a:rPr lang="nl-NL" dirty="0"/>
            </a:br>
            <a:r>
              <a:rPr lang="nl-NL" dirty="0"/>
              <a:t>de macht van multinationals</a:t>
            </a:r>
            <a:endParaRPr lang="nl-DE" dirty="0"/>
          </a:p>
          <a:p>
            <a:r>
              <a:rPr lang="nl-NL" dirty="0"/>
              <a:t>Nieuwe inzichten over migratie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DE" dirty="0"/>
          </a:p>
          <a:p>
            <a:endParaRPr lang="nl-DE" dirty="0"/>
          </a:p>
        </p:txBody>
      </p:sp>
      <p:pic>
        <p:nvPicPr>
          <p:cNvPr id="5" name="Tijdelijke aanduiding voor inhoud 8" descr="Afbeelding met tekst, buitenshuis, stad, teken&#10;&#10;Automatisch gegenereerde beschrijving">
            <a:extLst>
              <a:ext uri="{FF2B5EF4-FFF2-40B4-BE49-F238E27FC236}">
                <a16:creationId xmlns:a16="http://schemas.microsoft.com/office/drawing/2014/main" id="{68FC87CC-55D6-F2E2-F2F2-A48138ADB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3248992"/>
            <a:ext cx="2415544" cy="325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94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7BFC2-17A8-CAAF-98E6-8FF45B07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DE" dirty="0"/>
              <a:t>Brazilië havo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49E8A-FC0E-CDF5-4E87-AF2ABFF12C3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/>
              <a:t>Nieuwe structuur: van 5 naar 4 hoofdstukken</a:t>
            </a:r>
          </a:p>
          <a:p>
            <a:r>
              <a:rPr lang="nl-NL" dirty="0"/>
              <a:t>Complete herziening van H1.</a:t>
            </a:r>
            <a:br>
              <a:rPr lang="nl-NL" dirty="0"/>
            </a:br>
            <a:r>
              <a:rPr lang="nl-NL" dirty="0"/>
              <a:t>natuurlandschappen – geologie en reliëf – natuurlijke hulpbronnen – klimaatgebieden</a:t>
            </a:r>
          </a:p>
          <a:p>
            <a:r>
              <a:rPr lang="nl-NL" dirty="0"/>
              <a:t>Veel nieuwe illustraties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DE" dirty="0"/>
          </a:p>
          <a:p>
            <a:endParaRPr lang="nl-DE" dirty="0"/>
          </a:p>
        </p:txBody>
      </p:sp>
      <p:pic>
        <p:nvPicPr>
          <p:cNvPr id="4" name="Tijdelijke aanduiding voor inhoud 4" descr="Afbeelding met agenda&#10;&#10;Automatisch gegenereerde beschrijving">
            <a:extLst>
              <a:ext uri="{FF2B5EF4-FFF2-40B4-BE49-F238E27FC236}">
                <a16:creationId xmlns:a16="http://schemas.microsoft.com/office/drawing/2014/main" id="{30FFC3A6-C02F-D3AA-69BE-0B17A9E33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1302" y="2636912"/>
            <a:ext cx="2375260" cy="335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86239FD-E2B0-20F6-9E80-8D11353A0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2" y="3429000"/>
            <a:ext cx="2157291" cy="2411090"/>
          </a:xfrm>
          <a:prstGeom prst="rect">
            <a:avLst/>
          </a:prstGeom>
        </p:spPr>
      </p:pic>
      <p:pic>
        <p:nvPicPr>
          <p:cNvPr id="9" name="Afbeelding 8" descr="Afbeelding met kaart&#10;&#10;Automatisch gegenereerde beschrijving">
            <a:extLst>
              <a:ext uri="{FF2B5EF4-FFF2-40B4-BE49-F238E27FC236}">
                <a16:creationId xmlns:a16="http://schemas.microsoft.com/office/drawing/2014/main" id="{ED758BAE-C39B-ED29-02EB-B9B2EAAD99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87" y="4077072"/>
            <a:ext cx="2132667" cy="2275210"/>
          </a:xfrm>
          <a:prstGeom prst="rect">
            <a:avLst/>
          </a:prstGeom>
        </p:spPr>
      </p:pic>
      <p:pic>
        <p:nvPicPr>
          <p:cNvPr id="11" name="Afbeelding 10" descr="Afbeelding met diagram&#10;&#10;Automatisch gegenereerde beschrijving">
            <a:extLst>
              <a:ext uri="{FF2B5EF4-FFF2-40B4-BE49-F238E27FC236}">
                <a16:creationId xmlns:a16="http://schemas.microsoft.com/office/drawing/2014/main" id="{9B1C728D-9F16-ECFF-4A7F-608F75B776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76" y="2924944"/>
            <a:ext cx="182760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1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7BFC2-17A8-CAAF-98E6-8FF45B07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DE" dirty="0"/>
              <a:t>Brazilië havo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49E8A-FC0E-CDF5-4E87-AF2ABFF12C3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/>
              <a:t>H2 en 3 zijn gecombineerd en herschreven in nieuw H2: </a:t>
            </a:r>
            <a:br>
              <a:rPr lang="nl-NL" dirty="0"/>
            </a:br>
            <a:r>
              <a:rPr lang="nl-NL" dirty="0"/>
              <a:t>logischere opbouw van de stof</a:t>
            </a:r>
          </a:p>
          <a:p>
            <a:r>
              <a:rPr lang="nl-NL" dirty="0"/>
              <a:t>H3 (voorheen 4) eindigt met samenvattende paragraaf:</a:t>
            </a:r>
            <a:br>
              <a:rPr lang="nl-NL" dirty="0"/>
            </a:br>
            <a:r>
              <a:rPr lang="nl-NL" dirty="0">
                <a:sym typeface="Wingdings" pitchFamily="2" charset="2"/>
              </a:rPr>
              <a:t>interne en externe factoren van H2 en H3</a:t>
            </a:r>
          </a:p>
          <a:p>
            <a:pPr marL="0" indent="0">
              <a:buNone/>
            </a:pPr>
            <a:endParaRPr lang="nl-NL" dirty="0">
              <a:sym typeface="Wingdings" pitchFamily="2" charset="2"/>
            </a:endParaRP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DE" dirty="0"/>
          </a:p>
          <a:p>
            <a:endParaRPr lang="nl-DE" dirty="0"/>
          </a:p>
        </p:txBody>
      </p:sp>
      <p:pic>
        <p:nvPicPr>
          <p:cNvPr id="4" name="Tijdelijke aanduiding voor inhoud 4" descr="Afbeelding met agenda&#10;&#10;Automatisch gegenereerde beschrijving">
            <a:extLst>
              <a:ext uri="{FF2B5EF4-FFF2-40B4-BE49-F238E27FC236}">
                <a16:creationId xmlns:a16="http://schemas.microsoft.com/office/drawing/2014/main" id="{30FFC3A6-C02F-D3AA-69BE-0B17A9E33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3068960"/>
            <a:ext cx="2375260" cy="335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DAF8281-0CB8-6A1E-B36A-CB6CD3C5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98" y="3125604"/>
            <a:ext cx="5410925" cy="324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05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49E8A-FC0E-CDF5-4E87-AF2ABFF12C3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/>
              <a:t>Volledig nieuwe structuur </a:t>
            </a:r>
            <a:br>
              <a:rPr lang="nl-NL" dirty="0"/>
            </a:br>
            <a:r>
              <a:rPr lang="nl-NL" dirty="0"/>
              <a:t>H1-2-3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DE" dirty="0"/>
          </a:p>
          <a:p>
            <a:endParaRPr lang="nl-DE" dirty="0"/>
          </a:p>
        </p:txBody>
      </p:sp>
      <p:pic>
        <p:nvPicPr>
          <p:cNvPr id="6" name="Tijdelijke aanduiding voor inhoud 4" descr="Afbeelding met agenda&#10;&#10;Automatisch gegenereerde beschrijving">
            <a:extLst>
              <a:ext uri="{FF2B5EF4-FFF2-40B4-BE49-F238E27FC236}">
                <a16:creationId xmlns:a16="http://schemas.microsoft.com/office/drawing/2014/main" id="{680FC198-8AA2-6F9E-58F3-2A1B1A58A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2708920"/>
            <a:ext cx="2112025" cy="298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77BFC2-17A8-CAAF-98E6-8FF45B07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DE" dirty="0"/>
              <a:t>Globalisering (1)</a:t>
            </a:r>
          </a:p>
        </p:txBody>
      </p:sp>
      <p:pic>
        <p:nvPicPr>
          <p:cNvPr id="10" name="Afbeelding 9" descr="Afbeelding met tekst, brief&#10;&#10;Automatisch gegenereerde beschrijving">
            <a:extLst>
              <a:ext uri="{FF2B5EF4-FFF2-40B4-BE49-F238E27FC236}">
                <a16:creationId xmlns:a16="http://schemas.microsoft.com/office/drawing/2014/main" id="{0D048857-EC4B-F446-197D-111366785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40" y="1436711"/>
            <a:ext cx="39624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58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49E8A-FC0E-CDF5-4E87-AF2ABFF12C3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/>
              <a:t>H4: actualisering en aanpassing aan syllabus</a:t>
            </a:r>
          </a:p>
          <a:p>
            <a:r>
              <a:rPr lang="nl-NL" dirty="0"/>
              <a:t>Expliciete benadering vanuit de verschillende dimensies</a:t>
            </a:r>
          </a:p>
          <a:p>
            <a:r>
              <a:rPr lang="nl-NL" dirty="0"/>
              <a:t>Gentrificatie, </a:t>
            </a:r>
            <a:r>
              <a:rPr lang="nl-NL" dirty="0" err="1"/>
              <a:t>oligarchisatie</a:t>
            </a:r>
            <a:r>
              <a:rPr lang="nl-NL" dirty="0"/>
              <a:t>, sociale polarisatie, segregatie</a:t>
            </a:r>
          </a:p>
          <a:p>
            <a:pPr marL="0" indent="0">
              <a:buNone/>
            </a:pPr>
            <a:r>
              <a:rPr lang="nl-NL" dirty="0"/>
              <a:t>                                  </a:t>
            </a:r>
          </a:p>
          <a:p>
            <a:pPr marL="0" indent="0">
              <a:buNone/>
            </a:pPr>
            <a:r>
              <a:rPr lang="nl-NL" dirty="0"/>
              <a:t>                                                   </a:t>
            </a:r>
            <a:r>
              <a:rPr lang="nl-NL" i="1" dirty="0" err="1"/>
              <a:t>redlining</a:t>
            </a:r>
            <a:r>
              <a:rPr lang="nl-NL" dirty="0"/>
              <a:t> in Brooklyn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DE" dirty="0"/>
          </a:p>
          <a:p>
            <a:endParaRPr lang="nl-DE" dirty="0"/>
          </a:p>
        </p:txBody>
      </p:sp>
      <p:pic>
        <p:nvPicPr>
          <p:cNvPr id="6" name="Tijdelijke aanduiding voor inhoud 4" descr="Afbeelding met agenda&#10;&#10;Automatisch gegenereerde beschrijving">
            <a:extLst>
              <a:ext uri="{FF2B5EF4-FFF2-40B4-BE49-F238E27FC236}">
                <a16:creationId xmlns:a16="http://schemas.microsoft.com/office/drawing/2014/main" id="{680FC198-8AA2-6F9E-58F3-2A1B1A58A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9060" y="3140968"/>
            <a:ext cx="2112025" cy="298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77BFC2-17A8-CAAF-98E6-8FF45B07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DE"/>
              <a:t>Globalisering (2)</a:t>
            </a:r>
            <a:endParaRPr lang="nl-DE" dirty="0"/>
          </a:p>
        </p:txBody>
      </p:sp>
      <p:pic>
        <p:nvPicPr>
          <p:cNvPr id="4" name="Afbeelding 18">
            <a:extLst>
              <a:ext uri="{FF2B5EF4-FFF2-40B4-BE49-F238E27FC236}">
                <a16:creationId xmlns:a16="http://schemas.microsoft.com/office/drawing/2014/main" id="{6B77878F-96FE-B7CC-F828-8999AAE5B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65" y="3573016"/>
            <a:ext cx="2372375" cy="27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598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E1398-2070-4CFE-B46E-A8835E18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37418"/>
            <a:ext cx="6552728" cy="792088"/>
          </a:xfrm>
        </p:spPr>
        <p:txBody>
          <a:bodyPr/>
          <a:lstStyle/>
          <a:p>
            <a:r>
              <a:rPr lang="nl-NL" sz="2400" dirty="0"/>
              <a:t>Katernen huidige exameneisen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F0DCCBC-85E8-4C9E-88B7-553AD98E0B0D}"/>
              </a:ext>
            </a:extLst>
          </p:cNvPr>
          <p:cNvSpPr txBox="1"/>
          <p:nvPr/>
        </p:nvSpPr>
        <p:spPr>
          <a:xfrm>
            <a:off x="755576" y="1268760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</a:rPr>
              <a:t>HAVO (t/m 2024)</a:t>
            </a:r>
          </a:p>
          <a:p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</a:rPr>
              <a:t>Arm en Rijk (CE 2024)			beschikbaar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</a:rPr>
              <a:t>Systeem Aarde (CE 2024)		beschikbaar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</a:rPr>
              <a:t>Brazilië (CE 2024)			beschikbaar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</a:rPr>
              <a:t>Overleven in Europa (SE)		beschikbaar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</a:rPr>
              <a:t>Wonen in Nederland (CE 2024)		beschikbaar</a:t>
            </a:r>
          </a:p>
          <a:p>
            <a:endParaRPr lang="nl-NL" sz="1600" i="1" dirty="0">
              <a:solidFill>
                <a:srgbClr val="0070C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66E246E-DC1E-0319-8BC0-DC12A58FE80A}"/>
              </a:ext>
            </a:extLst>
          </p:cNvPr>
          <p:cNvSpPr txBox="1"/>
          <p:nvPr/>
        </p:nvSpPr>
        <p:spPr>
          <a:xfrm>
            <a:off x="755576" y="3933056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VWO (t/m 2025)</a:t>
            </a:r>
          </a:p>
          <a:p>
            <a:endParaRPr lang="nl-NL" sz="1600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  <a:cs typeface="Calibri" panose="020F0502020204030204" pitchFamily="34" charset="0"/>
              </a:rPr>
              <a:t>Arm en Rijk (SE)			beschikbaar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  <a:cs typeface="Calibri" panose="020F0502020204030204" pitchFamily="34" charset="0"/>
              </a:rPr>
              <a:t>Klimaatvraagstukken (SE)		beschikbaar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  <a:cs typeface="Calibri" panose="020F0502020204030204" pitchFamily="34" charset="0"/>
              </a:rPr>
              <a:t>Globalisering (CE 2024-2025)		beschikbaar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  <a:cs typeface="Calibri" panose="020F0502020204030204" pitchFamily="34" charset="0"/>
              </a:rPr>
              <a:t>Wonen in Nederland (CE 2024-2025)	beschikbaar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  <a:cs typeface="Calibri" panose="020F0502020204030204" pitchFamily="34" charset="0"/>
              </a:rPr>
              <a:t>Zuid-Amerika (CE 2024-2025)		beschikbaar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  <a:cs typeface="Calibri" panose="020F0502020204030204" pitchFamily="34" charset="0"/>
              </a:rPr>
              <a:t>Systeem Aarde (CE 2024-2025)		beschikbaar</a:t>
            </a:r>
          </a:p>
          <a:p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91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E1398-2070-4CFE-B46E-A8835E18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37418"/>
            <a:ext cx="6552728" cy="792088"/>
          </a:xfrm>
        </p:spPr>
        <p:txBody>
          <a:bodyPr/>
          <a:lstStyle/>
          <a:p>
            <a:r>
              <a:rPr lang="nl-NL" sz="2400" dirty="0"/>
              <a:t>Katernen nieuwe exameneisen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F0DCCBC-85E8-4C9E-88B7-553AD98E0B0D}"/>
              </a:ext>
            </a:extLst>
          </p:cNvPr>
          <p:cNvSpPr txBox="1"/>
          <p:nvPr/>
        </p:nvSpPr>
        <p:spPr>
          <a:xfrm>
            <a:off x="755576" y="1268760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</a:rPr>
              <a:t>HAVO (CE 2025 en daarna)</a:t>
            </a:r>
          </a:p>
          <a:p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</a:rPr>
              <a:t>Overleven in Europa (SE)		verschenen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</a:rPr>
              <a:t>Systeem Aarde (CE 2025 e.v.)		verschenen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</a:rPr>
              <a:t>Arm en Rijk (CE 2025 </a:t>
            </a:r>
            <a:r>
              <a:rPr lang="nl-NL" sz="1600" i="1" dirty="0" err="1">
                <a:solidFill>
                  <a:srgbClr val="0070C0"/>
                </a:solidFill>
              </a:rPr>
              <a:t>e.v</a:t>
            </a:r>
            <a:r>
              <a:rPr lang="nl-NL" sz="1600" i="1" dirty="0">
                <a:solidFill>
                  <a:srgbClr val="0070C0"/>
                </a:solidFill>
              </a:rPr>
              <a:t>)		15 juli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</a:rPr>
              <a:t>Brazilië (CE 2025 e.v.)			15 juli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</a:rPr>
              <a:t>Wonen in Nederland (CE 2025 </a:t>
            </a:r>
            <a:r>
              <a:rPr lang="nl-NL" sz="1600" i="1" dirty="0" err="1">
                <a:solidFill>
                  <a:srgbClr val="0070C0"/>
                </a:solidFill>
              </a:rPr>
              <a:t>e.v</a:t>
            </a:r>
            <a:r>
              <a:rPr lang="nl-NL" sz="1600" i="1" dirty="0">
                <a:solidFill>
                  <a:srgbClr val="0070C0"/>
                </a:solidFill>
              </a:rPr>
              <a:t>)	15 augustus 2023</a:t>
            </a:r>
          </a:p>
          <a:p>
            <a:endParaRPr lang="nl-NL" sz="1600" i="1" dirty="0">
              <a:solidFill>
                <a:srgbClr val="0070C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66E246E-DC1E-0319-8BC0-DC12A58FE80A}"/>
              </a:ext>
            </a:extLst>
          </p:cNvPr>
          <p:cNvSpPr txBox="1"/>
          <p:nvPr/>
        </p:nvSpPr>
        <p:spPr>
          <a:xfrm>
            <a:off x="755576" y="3933056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VWO (CE 2026 en daarna)</a:t>
            </a:r>
          </a:p>
          <a:p>
            <a:endParaRPr lang="nl-NL" sz="1600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  <a:cs typeface="Calibri" panose="020F0502020204030204" pitchFamily="34" charset="0"/>
              </a:rPr>
              <a:t>Arm en Rijk (SE)			</a:t>
            </a:r>
            <a:r>
              <a:rPr lang="nl-NL" sz="1600" i="1" dirty="0">
                <a:solidFill>
                  <a:srgbClr val="0070C0"/>
                </a:solidFill>
              </a:rPr>
              <a:t>verschenen</a:t>
            </a:r>
            <a:endParaRPr lang="nl-NL" sz="1600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  <a:cs typeface="Calibri" panose="020F0502020204030204" pitchFamily="34" charset="0"/>
              </a:rPr>
              <a:t>Klimaatvraagstukken (SE)		</a:t>
            </a:r>
            <a:r>
              <a:rPr lang="nl-NL" sz="1600" i="1" dirty="0">
                <a:solidFill>
                  <a:srgbClr val="0070C0"/>
                </a:solidFill>
              </a:rPr>
              <a:t>verschenen</a:t>
            </a:r>
            <a:endParaRPr lang="nl-NL" sz="1600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  <a:cs typeface="Calibri" panose="020F0502020204030204" pitchFamily="34" charset="0"/>
              </a:rPr>
              <a:t>Globalisering (CE 2026 e.v.)		15 augustus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  <a:cs typeface="Calibri" panose="020F0502020204030204" pitchFamily="34" charset="0"/>
              </a:rPr>
              <a:t>Wonen in Nederland (CE 2026 e.v.)	1 november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  <a:cs typeface="Calibri" panose="020F0502020204030204" pitchFamily="34" charset="0"/>
              </a:rPr>
              <a:t>Zuid-Amerika (CE 2026 e.v.)		voorjaar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0070C0"/>
                </a:solidFill>
                <a:cs typeface="Calibri" panose="020F0502020204030204" pitchFamily="34" charset="0"/>
              </a:rPr>
              <a:t>Systeem Aarde (CE 2026 e.v.)		voorjaar 2024</a:t>
            </a:r>
          </a:p>
          <a:p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68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E27FA95-C2BE-5E7C-7FC1-E606E221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2190748"/>
            <a:ext cx="7560840" cy="1666880"/>
          </a:xfrm>
        </p:spPr>
        <p:txBody>
          <a:bodyPr/>
          <a:lstStyle/>
          <a:p>
            <a:r>
              <a:rPr lang="nl-NL" dirty="0"/>
              <a:t>Dank voor je belangstelling!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34CED0C-B8FF-4FAF-D0AF-CBE39A592EE7}"/>
              </a:ext>
            </a:extLst>
          </p:cNvPr>
          <p:cNvSpPr txBox="1"/>
          <p:nvPr/>
        </p:nvSpPr>
        <p:spPr>
          <a:xfrm>
            <a:off x="2195736" y="4221088"/>
            <a:ext cx="2736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De </a:t>
            </a:r>
            <a:r>
              <a:rPr lang="nl-NL" sz="4000" dirty="0" err="1">
                <a:solidFill>
                  <a:schemeClr val="bg1"/>
                </a:solidFill>
              </a:rPr>
              <a:t>Geo</a:t>
            </a:r>
            <a:endParaRPr lang="nl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7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A7DBA-8471-0C44-CD25-18BCDDE7C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DE" dirty="0"/>
              <a:t>Aanpassingen De Geo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76BFD9-AA6F-E6A8-455F-6148C4613D8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DE" dirty="0"/>
              <a:t>Syllabus:</a:t>
            </a:r>
          </a:p>
          <a:p>
            <a:r>
              <a:rPr lang="nl-DE" dirty="0"/>
              <a:t>Ontwikkelingen in de wereld</a:t>
            </a:r>
          </a:p>
          <a:p>
            <a:r>
              <a:rPr lang="nl-NL" dirty="0"/>
              <a:t>O</a:t>
            </a:r>
            <a:r>
              <a:rPr lang="nl-DE" dirty="0"/>
              <a:t>ntwikkelingen in de wetenschap</a:t>
            </a:r>
          </a:p>
          <a:p>
            <a:pPr marL="0" indent="0">
              <a:buNone/>
            </a:pPr>
            <a:endParaRPr lang="nl-DE" dirty="0"/>
          </a:p>
          <a:p>
            <a:pPr marL="0" indent="0">
              <a:buNone/>
            </a:pPr>
            <a:r>
              <a:rPr lang="nl-DE" dirty="0"/>
              <a:t>Andere inzichten:</a:t>
            </a:r>
          </a:p>
          <a:p>
            <a:r>
              <a:rPr lang="nl-NL" dirty="0"/>
              <a:t>Verbeteringen in inhoud (structuur, theorie en opdrachten)</a:t>
            </a:r>
          </a:p>
          <a:p>
            <a:r>
              <a:rPr lang="nl-NL" dirty="0"/>
              <a:t>Verbeteringen in didactiek</a:t>
            </a:r>
          </a:p>
          <a:p>
            <a:pPr marL="0" indent="0">
              <a:buNone/>
            </a:pPr>
            <a:endParaRPr lang="nl-NL" dirty="0"/>
          </a:p>
          <a:p>
            <a:r>
              <a:rPr lang="nl-DE" dirty="0"/>
              <a:t>Voor CE én SE!</a:t>
            </a:r>
          </a:p>
          <a:p>
            <a:pPr marL="0" indent="0">
              <a:buNone/>
            </a:pPr>
            <a:endParaRPr lang="nl-DE" dirty="0"/>
          </a:p>
        </p:txBody>
      </p:sp>
    </p:spTree>
    <p:extLst>
      <p:ext uri="{BB962C8B-B14F-4D97-AF65-F5344CB8AC3E}">
        <p14:creationId xmlns:p14="http://schemas.microsoft.com/office/powerpoint/2010/main" val="133305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E1A5C-2F9C-753E-02F8-D46E26A4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DE" dirty="0"/>
              <a:t>Onveranderd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79AD13-F42F-8D27-3B18-BB1915DA7D3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</a:t>
            </a:r>
            <a:r>
              <a:rPr lang="nl-DE" dirty="0"/>
              <a:t>erdeling van de stof over de katernen is onveranderd</a:t>
            </a:r>
          </a:p>
          <a:p>
            <a:pPr marL="0" indent="0">
              <a:buNone/>
            </a:pPr>
            <a:endParaRPr lang="nl-D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D57962-A63D-E04C-94AB-EB34401A0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3725545" cy="1413510"/>
          </a:xfrm>
          <a:prstGeom prst="rect">
            <a:avLst/>
          </a:prstGeom>
        </p:spPr>
      </p:pic>
      <p:pic>
        <p:nvPicPr>
          <p:cNvPr id="5" name="Afbeelding 4" descr="Afbeelding met Website&#10;&#10;Automatisch gegenereerde beschrijving">
            <a:extLst>
              <a:ext uri="{FF2B5EF4-FFF2-40B4-BE49-F238E27FC236}">
                <a16:creationId xmlns:a16="http://schemas.microsoft.com/office/drawing/2014/main" id="{4609368C-995B-DCD9-8653-1C9B8A82A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329" y="2107501"/>
            <a:ext cx="4002708" cy="43064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B4E7142F-37C0-766E-BDC9-08129F21FE09}"/>
                  </a:ext>
                </a:extLst>
              </p14:cNvPr>
              <p14:cNvContentPartPr/>
              <p14:nvPr/>
            </p14:nvContentPartPr>
            <p14:xfrm>
              <a:off x="-494765" y="3070659"/>
              <a:ext cx="360" cy="3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B4E7142F-37C0-766E-BDC9-08129F21FE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12765" y="29626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5D4EC141-8040-8C4C-C978-9BFD899F4703}"/>
                  </a:ext>
                </a:extLst>
              </p14:cNvPr>
              <p14:cNvContentPartPr/>
              <p14:nvPr/>
            </p14:nvContentPartPr>
            <p14:xfrm>
              <a:off x="1071955" y="2156259"/>
              <a:ext cx="360" cy="3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5D4EC141-8040-8C4C-C978-9BFD899F47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4315" y="2048259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25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9EC54-13CA-A574-9A4C-9F799EA1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DE" dirty="0"/>
              <a:t>Didactische aanpassingen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2C1211-A19B-8441-4418-AFF0A18B07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DE" dirty="0"/>
              <a:t>Instaptoets per hoofdstuk</a:t>
            </a:r>
          </a:p>
        </p:txBody>
      </p:sp>
      <p:pic>
        <p:nvPicPr>
          <p:cNvPr id="5" name="Afbeelding 4" descr="Afbeelding met Website&#10;&#10;Automatisch gegenereerde beschrijving">
            <a:extLst>
              <a:ext uri="{FF2B5EF4-FFF2-40B4-BE49-F238E27FC236}">
                <a16:creationId xmlns:a16="http://schemas.microsoft.com/office/drawing/2014/main" id="{42B9CFF8-1034-2B8F-C304-EAA908EC2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008712" cy="427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2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9EC54-13CA-A574-9A4C-9F799EA1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DE" dirty="0"/>
              <a:t>Didactische aanpassingen (2)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2C1211-A19B-8441-4418-AFF0A18B07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DE" dirty="0"/>
              <a:t>Blauwe en zwarte begrippen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342002-14B9-6CE0-B394-3CE04BD45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99" y="1988839"/>
            <a:ext cx="3303006" cy="468052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E6F8EF6-8F3B-F71B-5125-0E8787C13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00" y="1988839"/>
            <a:ext cx="3270168" cy="46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6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9EC54-13CA-A574-9A4C-9F799EA1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DE" dirty="0"/>
              <a:t>Didactische aanpassingen (3)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2C1211-A19B-8441-4418-AFF0A18B07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DE" dirty="0"/>
              <a:t>Keuzemenu</a:t>
            </a:r>
          </a:p>
        </p:txBody>
      </p:sp>
      <p:pic>
        <p:nvPicPr>
          <p:cNvPr id="7" name="Afbeelding 6" descr="Afbeelding met Website&#10;&#10;Automatisch gegenereerde beschrijving">
            <a:extLst>
              <a:ext uri="{FF2B5EF4-FFF2-40B4-BE49-F238E27FC236}">
                <a16:creationId xmlns:a16="http://schemas.microsoft.com/office/drawing/2014/main" id="{A9C051F9-BFC1-A5DD-0068-E33E45518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77" y="1797244"/>
            <a:ext cx="6981046" cy="49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8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9EC54-13CA-A574-9A4C-9F799EA1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DE" dirty="0"/>
              <a:t>Didactische aanpassingen (4)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2C1211-A19B-8441-4418-AFF0A18B07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DE" dirty="0"/>
              <a:t>Examentraining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18C6D0-9B3A-C91E-DF43-4E7475D20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5" y="1786208"/>
            <a:ext cx="4763419" cy="2401764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E62BEF23-9786-4222-FE0B-6185A6211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26" y="3429000"/>
            <a:ext cx="5033446" cy="31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9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7BFC2-17A8-CAAF-98E6-8FF45B07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DE" dirty="0"/>
              <a:t>Inhoudelijke aanpassingen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49E8A-FC0E-CDF5-4E87-AF2ABFF12C3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/>
              <a:t>Alle katernen volledig aangepast aan de nieuwe syllabus</a:t>
            </a:r>
          </a:p>
          <a:p>
            <a:r>
              <a:rPr lang="nl-NL" dirty="0"/>
              <a:t>Alle inhoud geactualiseerd</a:t>
            </a:r>
            <a:br>
              <a:rPr lang="nl-NL" dirty="0"/>
            </a:br>
            <a:endParaRPr lang="nl-NL" dirty="0"/>
          </a:p>
          <a:p>
            <a:r>
              <a:rPr lang="nl-NL" dirty="0"/>
              <a:t>Het juiste katern? </a:t>
            </a:r>
            <a:br>
              <a:rPr lang="nl-NL" dirty="0"/>
            </a:br>
            <a:r>
              <a:rPr lang="nl-NL" dirty="0"/>
              <a:t>Let op de aanduiding op </a:t>
            </a:r>
            <a:br>
              <a:rPr lang="nl-NL" dirty="0"/>
            </a:br>
            <a:r>
              <a:rPr lang="nl-NL" dirty="0"/>
              <a:t>het omslag!</a:t>
            </a:r>
          </a:p>
          <a:p>
            <a:pPr marL="0" indent="0">
              <a:buNone/>
            </a:pPr>
            <a:endParaRPr lang="nl-DE" dirty="0"/>
          </a:p>
          <a:p>
            <a:endParaRPr lang="nl-DE" dirty="0"/>
          </a:p>
        </p:txBody>
      </p:sp>
      <p:pic>
        <p:nvPicPr>
          <p:cNvPr id="4" name="Afbeelding 3" descr="Afbeelding met tekst, natuur, teken&#10;&#10;Automatisch gegenereerde beschrijving">
            <a:extLst>
              <a:ext uri="{FF2B5EF4-FFF2-40B4-BE49-F238E27FC236}">
                <a16:creationId xmlns:a16="http://schemas.microsoft.com/office/drawing/2014/main" id="{A13DC965-5939-3CB5-1370-92B856648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2116" y="2204864"/>
            <a:ext cx="2973774" cy="420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591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7BFC2-17A8-CAAF-98E6-8FF45B07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DE" dirty="0"/>
              <a:t>Systeem aarde havo en vwo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49E8A-FC0E-CDF5-4E87-AF2ABFF12C3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/>
              <a:t>De structuur van beide katernen is ongewijzigd </a:t>
            </a:r>
          </a:p>
          <a:p>
            <a:r>
              <a:rPr lang="nl-NL" dirty="0"/>
              <a:t>Aanpassing aan recente inzichten uit de wetenschap zoals het proces van slab pull en </a:t>
            </a:r>
            <a:r>
              <a:rPr lang="nl-NL" dirty="0" err="1"/>
              <a:t>ridge</a:t>
            </a:r>
            <a:r>
              <a:rPr lang="nl-NL" dirty="0"/>
              <a:t> push</a:t>
            </a:r>
          </a:p>
          <a:p>
            <a:r>
              <a:rPr lang="nl-NL" dirty="0"/>
              <a:t>Nieuwe actuele voorbeelden en </a:t>
            </a:r>
            <a:br>
              <a:rPr lang="nl-NL" dirty="0"/>
            </a:br>
            <a:r>
              <a:rPr lang="nl-NL" dirty="0"/>
              <a:t>nieuwe opdrachten</a:t>
            </a:r>
          </a:p>
          <a:p>
            <a:r>
              <a:rPr lang="nl-NL" dirty="0"/>
              <a:t>Havo: H3 meer aandacht voor </a:t>
            </a:r>
            <a:br>
              <a:rPr lang="nl-NL" dirty="0"/>
            </a:br>
            <a:r>
              <a:rPr lang="nl-NL" dirty="0"/>
              <a:t>klimaat en klimaatverandering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DE" dirty="0"/>
          </a:p>
          <a:p>
            <a:endParaRPr lang="nl-DE" dirty="0"/>
          </a:p>
        </p:txBody>
      </p:sp>
      <p:pic>
        <p:nvPicPr>
          <p:cNvPr id="4" name="Afbeelding 3" descr="Afbeelding met tekst, natuur, teken&#10;&#10;Automatisch gegenereerde beschrijving">
            <a:extLst>
              <a:ext uri="{FF2B5EF4-FFF2-40B4-BE49-F238E27FC236}">
                <a16:creationId xmlns:a16="http://schemas.microsoft.com/office/drawing/2014/main" id="{A13DC965-5939-3CB5-1370-92B856648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3133198"/>
            <a:ext cx="2362945" cy="334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012481"/>
      </p:ext>
    </p:extLst>
  </p:cSld>
  <p:clrMapOvr>
    <a:masterClrMapping/>
  </p:clrMapOvr>
</p:sld>
</file>

<file path=ppt/theme/theme1.xml><?xml version="1.0" encoding="utf-8"?>
<a:theme xmlns:a="http://schemas.openxmlformats.org/drawingml/2006/main" name="ThiemeMeulenhoff Powerpoint presentatie">
  <a:themeElements>
    <a:clrScheme name="ThiemeMeulenhoff 1">
      <a:dk1>
        <a:srgbClr val="000000"/>
      </a:dk1>
      <a:lt1>
        <a:srgbClr val="FFFFFF"/>
      </a:lt1>
      <a:dk2>
        <a:srgbClr val="FF0000"/>
      </a:dk2>
      <a:lt2>
        <a:srgbClr val="7F7F7F"/>
      </a:lt2>
      <a:accent1>
        <a:srgbClr val="FFFFFF"/>
      </a:accent1>
      <a:accent2>
        <a:srgbClr val="ABABAB"/>
      </a:accent2>
      <a:accent3>
        <a:srgbClr val="FFFFFF"/>
      </a:accent3>
      <a:accent4>
        <a:srgbClr val="000000"/>
      </a:accent4>
      <a:accent5>
        <a:srgbClr val="FFFFFF"/>
      </a:accent5>
      <a:accent6>
        <a:srgbClr val="9B9B9B"/>
      </a:accent6>
      <a:hlink>
        <a:srgbClr val="575757"/>
      </a:hlink>
      <a:folHlink>
        <a:srgbClr val="000000"/>
      </a:folHlink>
    </a:clrScheme>
    <a:fontScheme name="ThiemeMeulenhof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iemeMeulenhoff 1">
        <a:dk1>
          <a:srgbClr val="000000"/>
        </a:dk1>
        <a:lt1>
          <a:srgbClr val="FFFFFF"/>
        </a:lt1>
        <a:dk2>
          <a:srgbClr val="FF0000"/>
        </a:dk2>
        <a:lt2>
          <a:srgbClr val="7F7F7F"/>
        </a:lt2>
        <a:accent1>
          <a:srgbClr val="FFFFFF"/>
        </a:accent1>
        <a:accent2>
          <a:srgbClr val="ABABA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9B9B9B"/>
        </a:accent6>
        <a:hlink>
          <a:srgbClr val="57575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D0289A5928654FB5AFDA524AA54237" ma:contentTypeVersion="13" ma:contentTypeDescription="Een nieuw document maken." ma:contentTypeScope="" ma:versionID="03429e09c0c3f3a1076e3a03431919b7">
  <xsd:schema xmlns:xsd="http://www.w3.org/2001/XMLSchema" xmlns:xs="http://www.w3.org/2001/XMLSchema" xmlns:p="http://schemas.microsoft.com/office/2006/metadata/properties" xmlns:ns3="dbbb89b1-64e0-452b-ade4-5b011e0b6d52" xmlns:ns4="6200b93a-2a40-4700-8e42-56cf37aa988a" targetNamespace="http://schemas.microsoft.com/office/2006/metadata/properties" ma:root="true" ma:fieldsID="8114da9613f9e88aa2992e5e9e2ff5cc" ns3:_="" ns4:_="">
    <xsd:import namespace="dbbb89b1-64e0-452b-ade4-5b011e0b6d52"/>
    <xsd:import namespace="6200b93a-2a40-4700-8e42-56cf37aa988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3:SharedWithDetails" minOccurs="0"/>
                <xsd:element ref="ns3:SharingHintHash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b89b1-64e0-452b-ade4-5b011e0b6d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0b93a-2a40-4700-8e42-56cf37aa98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97403A-D5A8-4D11-A648-F0F1415359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5C14D9-EBF3-43A9-8B53-5F00FDA855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bb89b1-64e0-452b-ade4-5b011e0b6d52"/>
    <ds:schemaRef ds:uri="6200b93a-2a40-4700-8e42-56cf37aa98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3CD140-C92B-4E94-8B00-F316A3BB0EF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6200b93a-2a40-4700-8e42-56cf37aa988a"/>
    <ds:schemaRef ds:uri="dbbb89b1-64e0-452b-ade4-5b011e0b6d5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ThiemeMeulenhoff Powerpoint presentatie</Template>
  <TotalTime>38928</TotalTime>
  <Words>700</Words>
  <Application>Microsoft Office PowerPoint</Application>
  <PresentationFormat>Diavoorstelling (4:3)</PresentationFormat>
  <Paragraphs>117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Verdana</vt:lpstr>
      <vt:lpstr>Wingdings</vt:lpstr>
      <vt:lpstr>ThiemeMeulenhoff Powerpoint presentatie</vt:lpstr>
      <vt:lpstr>    Geo hv bovenbouw LRN-line </vt:lpstr>
      <vt:lpstr>Aanpassingen De Geo</vt:lpstr>
      <vt:lpstr>Onveranderd</vt:lpstr>
      <vt:lpstr>Didactische aanpassingen (1)</vt:lpstr>
      <vt:lpstr>Didactische aanpassingen (2) </vt:lpstr>
      <vt:lpstr>Didactische aanpassingen (3)</vt:lpstr>
      <vt:lpstr>Didactische aanpassingen (4)</vt:lpstr>
      <vt:lpstr>Inhoudelijke aanpassingen</vt:lpstr>
      <vt:lpstr>Systeem aarde havo en vwo</vt:lpstr>
      <vt:lpstr>Wonen in Nederland  havo en vwo</vt:lpstr>
      <vt:lpstr>Arm en Rijk havo</vt:lpstr>
      <vt:lpstr>Brazilië havo (1)</vt:lpstr>
      <vt:lpstr>Brazilië havo (2)</vt:lpstr>
      <vt:lpstr>Globalisering (1)</vt:lpstr>
      <vt:lpstr>Globalisering (2)</vt:lpstr>
      <vt:lpstr>Katernen huidige exameneisen</vt:lpstr>
      <vt:lpstr>Katernen nieuwe exameneisen</vt:lpstr>
      <vt:lpstr>Dank voor je belangstelling!</vt:lpstr>
    </vt:vector>
  </TitlesOfParts>
  <Company>ThiemeMeulenhoff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Marktsegmentatie</dc:title>
  <dc:creator>Baert, Nele</dc:creator>
  <cp:keywords>Segmentatie</cp:keywords>
  <cp:lastModifiedBy>Borg, Dennis ter</cp:lastModifiedBy>
  <cp:revision>306</cp:revision>
  <cp:lastPrinted>2018-08-20T08:48:29Z</cp:lastPrinted>
  <dcterms:created xsi:type="dcterms:W3CDTF">2014-03-11T08:10:59Z</dcterms:created>
  <dcterms:modified xsi:type="dcterms:W3CDTF">2023-04-28T06:35:48Z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0x010100CAD0289A5928654FB5AFDA524AA54237</vt:lpwstr>
  </property>
</Properties>
</file>