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photoAlbum showCaptions="1" layout="1pic"/>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528" y="40"/>
      </p:cViewPr>
      <p:guideLst/>
    </p:cSldViewPr>
  </p:slideViewPr>
  <p:notesTextViewPr>
    <p:cViewPr>
      <p:scale>
        <a:sx n="1" d="1"/>
        <a:sy n="1" d="1"/>
      </p:scale>
      <p:origin x="0" y="0"/>
    </p:cViewPr>
  </p:notesTextViewPr>
  <p:notesViewPr>
    <p:cSldViewPr snapToGrid="0">
      <p:cViewPr varScale="1">
        <p:scale>
          <a:sx n="75" d="100"/>
          <a:sy n="75" d="100"/>
        </p:scale>
        <p:origin x="217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925E4-B5FD-49F9-BD29-47C108980965}" type="datetimeFigureOut">
              <a:rPr lang="en-US" smtClean="0"/>
              <a:t>6/25/2021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BE2A4-CF92-4C12-8930-4A48FBAA369D}" type="slidenum">
              <a:rPr lang="en-US" smtClean="0"/>
              <a:t>‹#›</a:t>
            </a:fld>
            <a:endParaRPr lang="en-US"/>
          </a:p>
        </p:txBody>
      </p:sp>
    </p:spTree>
    <p:extLst>
      <p:ext uri="{BB962C8B-B14F-4D97-AF65-F5344CB8AC3E}">
        <p14:creationId xmlns:p14="http://schemas.microsoft.com/office/powerpoint/2010/main" val="56255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B33FD-4EB6-40EF-98A7-DC68C953AD3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415167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B33FD-4EB6-40EF-98A7-DC68C953AD3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4201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B33FD-4EB6-40EF-98A7-DC68C953AD3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40734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B33FD-4EB6-40EF-98A7-DC68C953AD3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274227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1B33FD-4EB6-40EF-98A7-DC68C953AD3C}"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77606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1B33FD-4EB6-40EF-98A7-DC68C953AD3C}"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27965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1B33FD-4EB6-40EF-98A7-DC68C953AD3C}"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04757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1B33FD-4EB6-40EF-98A7-DC68C953AD3C}"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39064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B33FD-4EB6-40EF-98A7-DC68C953AD3C}"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6BD28-0DC7-4E95-9EC4-49630D0DE928}" type="slidenum">
              <a:rPr lang="en-US" smtClean="0"/>
              <a:t>‹#›</a:t>
            </a:fld>
            <a:endParaRPr lang="en-US"/>
          </a:p>
        </p:txBody>
      </p:sp>
      <p:sp>
        <p:nvSpPr>
          <p:cNvPr id="5" name="Rectangle 4"/>
          <p:cNvSpPr/>
          <p:nvPr userDrawn="1"/>
        </p:nvSpPr>
        <p:spPr>
          <a:xfrm>
            <a:off x="1" y="6313935"/>
            <a:ext cx="9144000" cy="553998"/>
          </a:xfrm>
          <a:prstGeom prst="rect">
            <a:avLst/>
          </a:prstGeom>
        </p:spPr>
        <p:txBody>
          <a:bodyPr wrap="square" anchor="ctr">
            <a:spAutoFit/>
          </a:bodyPr>
          <a:lstStyle/>
          <a:p>
            <a:pPr>
              <a:defRPr/>
            </a:pPr>
            <a:r>
              <a:rPr lang="en-US" altLang="en-US" sz="750" b="1" dirty="0">
                <a:solidFill>
                  <a:schemeClr val="tx1"/>
                </a:solidFill>
              </a:rPr>
              <a:t>T&amp;C: </a:t>
            </a:r>
            <a:r>
              <a:rPr lang="en-US" sz="750" dirty="0">
                <a:solidFill>
                  <a:schemeClr val="tx1"/>
                </a:solidFill>
              </a:rPr>
              <a:t>This resource is only for your personal use and not for commercial use. RELX India Pvt. Ltd. grants  non-exclusive, non-transferable, limited right to enter, display and use this resource for only personal academic and referral purpose. No portion of this resource may be copied, reproduced, republished, transmitted, uploaded, posted or distributed, sold in any way without the prior written consent of RELX India Pvt. Ltd. The right to grant such permission is the sole discretion of RELX India Pvt. Ltd. You may use the resource for your personal, non-commercial and academic use only, provided that (</a:t>
            </a:r>
            <a:r>
              <a:rPr lang="en-US" sz="750" dirty="0" err="1">
                <a:solidFill>
                  <a:schemeClr val="tx1"/>
                </a:solidFill>
              </a:rPr>
              <a:t>i</a:t>
            </a:r>
            <a:r>
              <a:rPr lang="en-US" sz="750" dirty="0">
                <a:solidFill>
                  <a:schemeClr val="tx1"/>
                </a:solidFill>
              </a:rPr>
              <a:t>) you keep intact all copyright, trademark, and other proprietary notices,  (ii) you make no modifications whatsoever to the materials and (iii) proper acknowledgement is given to the copyright holder at all places of its usage.”</a:t>
            </a:r>
          </a:p>
        </p:txBody>
      </p:sp>
      <p:sp>
        <p:nvSpPr>
          <p:cNvPr id="6" name="Rectangle 5"/>
          <p:cNvSpPr/>
          <p:nvPr userDrawn="1"/>
        </p:nvSpPr>
        <p:spPr>
          <a:xfrm>
            <a:off x="3090947" y="6083595"/>
            <a:ext cx="2981907" cy="230832"/>
          </a:xfrm>
          <a:prstGeom prst="rect">
            <a:avLst/>
          </a:prstGeom>
        </p:spPr>
        <p:txBody>
          <a:bodyPr wrap="none" anchor="ctr">
            <a:spAutoFit/>
          </a:bodyPr>
          <a:lstStyle/>
          <a:p>
            <a:pPr algn="ctr" eaLnBrk="1" hangingPunct="1">
              <a:spcBef>
                <a:spcPct val="0"/>
              </a:spcBef>
              <a:buFontTx/>
              <a:buNone/>
            </a:pPr>
            <a:r>
              <a:rPr lang="en-US" altLang="en-US" sz="900" dirty="0">
                <a:solidFill>
                  <a:schemeClr val="tx1"/>
                </a:solidFill>
              </a:rPr>
              <a:t>Copyright © 2019 by RELX India Pvt. Ltd. All rights reserved.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 y="91440"/>
            <a:ext cx="1524000" cy="2286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9105" y="45140"/>
            <a:ext cx="1504950" cy="352425"/>
          </a:xfrm>
          <a:prstGeom prst="rect">
            <a:avLst/>
          </a:prstGeom>
        </p:spPr>
      </p:pic>
    </p:spTree>
    <p:extLst>
      <p:ext uri="{BB962C8B-B14F-4D97-AF65-F5344CB8AC3E}">
        <p14:creationId xmlns:p14="http://schemas.microsoft.com/office/powerpoint/2010/main" val="227301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1B33FD-4EB6-40EF-98A7-DC68C953AD3C}"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328351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1B33FD-4EB6-40EF-98A7-DC68C953AD3C}"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6BD28-0DC7-4E95-9EC4-49630D0DE928}" type="slidenum">
              <a:rPr lang="en-US" smtClean="0"/>
              <a:t>‹#›</a:t>
            </a:fld>
            <a:endParaRPr lang="en-US"/>
          </a:p>
        </p:txBody>
      </p:sp>
    </p:spTree>
    <p:extLst>
      <p:ext uri="{BB962C8B-B14F-4D97-AF65-F5344CB8AC3E}">
        <p14:creationId xmlns:p14="http://schemas.microsoft.com/office/powerpoint/2010/main" val="155425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B33FD-4EB6-40EF-98A7-DC68C953AD3C}" type="datetimeFigureOut">
              <a:rPr lang="en-US" smtClean="0"/>
              <a:t>6/25/2021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6BD28-0DC7-4E95-9EC4-49630D0DE928}" type="slidenum">
              <a:rPr lang="en-US" smtClean="0"/>
              <a:t>‹#›</a:t>
            </a:fld>
            <a:endParaRPr lang="en-US"/>
          </a:p>
        </p:txBody>
      </p:sp>
    </p:spTree>
    <p:extLst>
      <p:ext uri="{BB962C8B-B14F-4D97-AF65-F5344CB8AC3E}">
        <p14:creationId xmlns:p14="http://schemas.microsoft.com/office/powerpoint/2010/main" val="3062127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6960" y="5158602"/>
            <a:ext cx="6990080" cy="703718"/>
          </a:xfrm>
          <a:prstGeom prst="rect">
            <a:avLst/>
          </a:prstGeom>
          <a:noFill/>
          <a:ln>
            <a:noFill/>
          </a:ln>
        </p:spPr>
        <p:txBody>
          <a:bodyPr anchor="ctr">
            <a:noAutofit/>
          </a:bodyPr>
          <a:lstStyle/>
          <a:p>
            <a:pPr algn="ctr"/>
            <a:r>
              <a:rPr lang="en-US" sz="1200" dirty="0"/>
              <a:t>FIG. 1.1 Change in position of face in relation to cranium during evolution. The face is located in front of cranium in dog, below and in front of cranium in monkey and below the anterior part of cranium in man. Note that the size of jaws is inversely proportional to the size of cranium (C, Cranium; F, face).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20" y="1103099"/>
            <a:ext cx="2194560" cy="3981242"/>
          </a:xfrm>
          <a:prstGeom prst="rect">
            <a:avLst/>
          </a:prstGeom>
        </p:spPr>
      </p:pic>
    </p:spTree>
    <p:extLst>
      <p:ext uri="{BB962C8B-B14F-4D97-AF65-F5344CB8AC3E}">
        <p14:creationId xmlns:p14="http://schemas.microsoft.com/office/powerpoint/2010/main" val="64869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1441" y="4610735"/>
            <a:ext cx="6419930" cy="257175"/>
          </a:xfrm>
          <a:prstGeom prst="rect">
            <a:avLst/>
          </a:prstGeom>
          <a:noFill/>
          <a:ln>
            <a:noFill/>
          </a:ln>
        </p:spPr>
        <p:txBody>
          <a:bodyPr anchor="ctr">
            <a:noAutofit/>
          </a:bodyPr>
          <a:lstStyle/>
          <a:p>
            <a:pPr algn="ctr"/>
            <a:r>
              <a:rPr lang="en-US" sz="1200" dirty="0"/>
              <a:t>FIG. 1.10 Cross section of the neck showing anatomical details (S, Spinal cord; C, cervical vertebra).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40" y="1574800"/>
            <a:ext cx="5760720" cy="2733040"/>
          </a:xfrm>
          <a:prstGeom prst="rect">
            <a:avLst/>
          </a:prstGeom>
        </p:spPr>
      </p:pic>
    </p:spTree>
    <p:extLst>
      <p:ext uri="{BB962C8B-B14F-4D97-AF65-F5344CB8AC3E}">
        <p14:creationId xmlns:p14="http://schemas.microsoft.com/office/powerpoint/2010/main" val="307042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654" y="4895215"/>
            <a:ext cx="4025503" cy="257175"/>
          </a:xfrm>
          <a:prstGeom prst="rect">
            <a:avLst/>
          </a:prstGeom>
          <a:noFill/>
          <a:ln>
            <a:noFill/>
          </a:ln>
        </p:spPr>
        <p:txBody>
          <a:bodyPr anchor="ctr">
            <a:noAutofit/>
          </a:bodyPr>
          <a:lstStyle/>
          <a:p>
            <a:pPr algn="ctr"/>
            <a:r>
              <a:rPr lang="en-US" sz="1200" dirty="0"/>
              <a:t>FIG. 1.11 Basic layout of structure of the neck.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040" y="1367032"/>
            <a:ext cx="4185920" cy="3433056"/>
          </a:xfrm>
          <a:prstGeom prst="rect">
            <a:avLst/>
          </a:prstGeom>
        </p:spPr>
      </p:pic>
    </p:spTree>
    <p:extLst>
      <p:ext uri="{BB962C8B-B14F-4D97-AF65-F5344CB8AC3E}">
        <p14:creationId xmlns:p14="http://schemas.microsoft.com/office/powerpoint/2010/main" val="14608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4891" y="5149215"/>
            <a:ext cx="5833030" cy="257175"/>
          </a:xfrm>
          <a:prstGeom prst="rect">
            <a:avLst/>
          </a:prstGeom>
          <a:noFill/>
          <a:ln>
            <a:noFill/>
          </a:ln>
        </p:spPr>
        <p:txBody>
          <a:bodyPr anchor="ctr">
            <a:noAutofit/>
          </a:bodyPr>
          <a:lstStyle/>
          <a:p>
            <a:pPr algn="ctr"/>
            <a:r>
              <a:rPr lang="en-US" sz="1200" dirty="0"/>
              <a:t>FIG. 1.12 Surface landmarks in the anterior median and lateral regions of the neck.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7925" y="2001520"/>
            <a:ext cx="4048150" cy="2854960"/>
          </a:xfrm>
          <a:prstGeom prst="rect">
            <a:avLst/>
          </a:prstGeom>
        </p:spPr>
      </p:pic>
    </p:spTree>
    <p:extLst>
      <p:ext uri="{BB962C8B-B14F-4D97-AF65-F5344CB8AC3E}">
        <p14:creationId xmlns:p14="http://schemas.microsoft.com/office/powerpoint/2010/main" val="413552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371" y="5342255"/>
            <a:ext cx="5264070" cy="257175"/>
          </a:xfrm>
          <a:prstGeom prst="rect">
            <a:avLst/>
          </a:prstGeom>
          <a:noFill/>
          <a:ln>
            <a:noFill/>
          </a:ln>
        </p:spPr>
        <p:txBody>
          <a:bodyPr anchor="ctr">
            <a:noAutofit/>
          </a:bodyPr>
          <a:lstStyle/>
          <a:p>
            <a:pPr algn="ctr"/>
            <a:r>
              <a:rPr lang="en-US" sz="1200" dirty="0"/>
              <a:t>FIG. 1.13 Surface landmarks in the posterior region of the neck.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679" y="1758295"/>
            <a:ext cx="3596642" cy="3341410"/>
          </a:xfrm>
          <a:prstGeom prst="rect">
            <a:avLst/>
          </a:prstGeom>
        </p:spPr>
      </p:pic>
    </p:spTree>
    <p:extLst>
      <p:ext uri="{BB962C8B-B14F-4D97-AF65-F5344CB8AC3E}">
        <p14:creationId xmlns:p14="http://schemas.microsoft.com/office/powerpoint/2010/main" val="315271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1" y="4803775"/>
            <a:ext cx="5485210" cy="257175"/>
          </a:xfrm>
          <a:prstGeom prst="rect">
            <a:avLst/>
          </a:prstGeom>
          <a:noFill/>
          <a:ln>
            <a:noFill/>
          </a:ln>
        </p:spPr>
        <p:txBody>
          <a:bodyPr anchor="ctr">
            <a:noAutofit/>
          </a:bodyPr>
          <a:lstStyle/>
          <a:p>
            <a:pPr algn="ctr"/>
            <a:r>
              <a:rPr lang="en-US" sz="1200" dirty="0"/>
              <a:t>FIG. 1.14 Location of the anterior and posterior triangles of the side of neck.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249" y="2174240"/>
            <a:ext cx="3831502" cy="2509520"/>
          </a:xfrm>
          <a:prstGeom prst="rect">
            <a:avLst/>
          </a:prstGeom>
        </p:spPr>
      </p:pic>
    </p:spTree>
    <p:extLst>
      <p:ext uri="{BB962C8B-B14F-4D97-AF65-F5344CB8AC3E}">
        <p14:creationId xmlns:p14="http://schemas.microsoft.com/office/powerpoint/2010/main" val="299377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24481" y="1771626"/>
            <a:ext cx="3495040" cy="3385869"/>
            <a:chOff x="3044038" y="2098149"/>
            <a:chExt cx="3055925" cy="2960470"/>
          </a:xfrm>
        </p:grpSpPr>
        <p:sp>
          <p:nvSpPr>
            <p:cNvPr id="3" name="Rectangle 2"/>
            <p:cNvSpPr/>
            <p:nvPr/>
          </p:nvSpPr>
          <p:spPr>
            <a:xfrm>
              <a:off x="3483067" y="4773295"/>
              <a:ext cx="2177866" cy="285324"/>
            </a:xfrm>
            <a:prstGeom prst="rect">
              <a:avLst/>
            </a:prstGeom>
            <a:noFill/>
            <a:ln>
              <a:noFill/>
            </a:ln>
          </p:spPr>
          <p:txBody>
            <a:bodyPr anchor="ctr">
              <a:noAutofit/>
            </a:bodyPr>
            <a:lstStyle/>
            <a:p>
              <a:pPr algn="ctr"/>
              <a:r>
                <a:rPr lang="en-US" sz="1200" dirty="0"/>
                <a:t>FIG. 1.2 Regions of the head.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038" y="2098149"/>
              <a:ext cx="3055925" cy="2501798"/>
            </a:xfrm>
            <a:prstGeom prst="rect">
              <a:avLst/>
            </a:prstGeom>
          </p:spPr>
        </p:pic>
      </p:grpSp>
    </p:spTree>
    <p:extLst>
      <p:ext uri="{BB962C8B-B14F-4D97-AF65-F5344CB8AC3E}">
        <p14:creationId xmlns:p14="http://schemas.microsoft.com/office/powerpoint/2010/main" val="32377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350" y="4617562"/>
            <a:ext cx="8115300" cy="257175"/>
          </a:xfrm>
          <a:prstGeom prst="rect">
            <a:avLst/>
          </a:prstGeom>
          <a:noFill/>
          <a:ln>
            <a:noFill/>
          </a:ln>
        </p:spPr>
        <p:txBody>
          <a:bodyPr anchor="ctr">
            <a:noAutofit/>
          </a:bodyPr>
          <a:lstStyle/>
          <a:p>
            <a:pPr algn="ctr"/>
            <a:r>
              <a:rPr lang="en-US" sz="1200" dirty="0"/>
              <a:t>FIG. 1.3 Surface landmarks on the lateral aspect of the head.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081" y="1863212"/>
            <a:ext cx="3799840" cy="2603256"/>
          </a:xfrm>
          <a:prstGeom prst="rect">
            <a:avLst/>
          </a:prstGeom>
        </p:spPr>
      </p:pic>
    </p:spTree>
    <p:extLst>
      <p:ext uri="{BB962C8B-B14F-4D97-AF65-F5344CB8AC3E}">
        <p14:creationId xmlns:p14="http://schemas.microsoft.com/office/powerpoint/2010/main" val="100234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 y="4993934"/>
            <a:ext cx="8168640" cy="339915"/>
          </a:xfrm>
          <a:prstGeom prst="rect">
            <a:avLst/>
          </a:prstGeom>
          <a:noFill/>
          <a:ln>
            <a:noFill/>
          </a:ln>
        </p:spPr>
        <p:txBody>
          <a:bodyPr anchor="ctr">
            <a:noAutofit/>
          </a:bodyPr>
          <a:lstStyle/>
          <a:p>
            <a:pPr algn="ctr"/>
            <a:r>
              <a:rPr lang="en-US" sz="1200" dirty="0"/>
              <a:t>FIG. 1.4 Lateral view of right auricle.</a:t>
            </a:r>
          </a:p>
          <a:p>
            <a:pPr algn="ctr"/>
            <a:r>
              <a:rPr lang="en-US" sz="1200" dirty="0"/>
              <a:t>(A) schematic figure (B) actual picture.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94" y="1828800"/>
            <a:ext cx="5821012" cy="2976880"/>
          </a:xfrm>
          <a:prstGeom prst="rect">
            <a:avLst/>
          </a:prstGeom>
        </p:spPr>
      </p:pic>
    </p:spTree>
    <p:extLst>
      <p:ext uri="{BB962C8B-B14F-4D97-AF65-F5344CB8AC3E}">
        <p14:creationId xmlns:p14="http://schemas.microsoft.com/office/powerpoint/2010/main" val="246982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350" y="4622086"/>
            <a:ext cx="8115300" cy="257175"/>
          </a:xfrm>
          <a:prstGeom prst="rect">
            <a:avLst/>
          </a:prstGeom>
          <a:noFill/>
          <a:ln>
            <a:noFill/>
          </a:ln>
        </p:spPr>
        <p:txBody>
          <a:bodyPr anchor="ctr">
            <a:noAutofit/>
          </a:bodyPr>
          <a:lstStyle/>
          <a:p>
            <a:pPr algn="ctr"/>
            <a:r>
              <a:rPr lang="en-US" sz="1200" dirty="0"/>
              <a:t>FIG. 1.5 Frontal view of the left eye.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247691"/>
            <a:ext cx="3657600" cy="2179738"/>
          </a:xfrm>
          <a:prstGeom prst="rect">
            <a:avLst/>
          </a:prstGeom>
        </p:spPr>
      </p:pic>
    </p:spTree>
    <p:extLst>
      <p:ext uri="{BB962C8B-B14F-4D97-AF65-F5344CB8AC3E}">
        <p14:creationId xmlns:p14="http://schemas.microsoft.com/office/powerpoint/2010/main" val="413875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1479" y="4455150"/>
            <a:ext cx="4541044" cy="257175"/>
          </a:xfrm>
          <a:prstGeom prst="rect">
            <a:avLst/>
          </a:prstGeom>
          <a:noFill/>
          <a:ln>
            <a:noFill/>
          </a:ln>
        </p:spPr>
        <p:txBody>
          <a:bodyPr anchor="ctr">
            <a:noAutofit/>
          </a:bodyPr>
          <a:lstStyle/>
          <a:p>
            <a:pPr algn="ctr"/>
            <a:r>
              <a:rPr lang="en-US" sz="1200" dirty="0"/>
              <a:t>FIG. 1.6 Surface landmarks on frontal aspect of the head.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000" y="2325654"/>
            <a:ext cx="3556000" cy="1942532"/>
          </a:xfrm>
          <a:prstGeom prst="rect">
            <a:avLst/>
          </a:prstGeom>
        </p:spPr>
      </p:pic>
    </p:spTree>
    <p:extLst>
      <p:ext uri="{BB962C8B-B14F-4D97-AF65-F5344CB8AC3E}">
        <p14:creationId xmlns:p14="http://schemas.microsoft.com/office/powerpoint/2010/main" val="397201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654" y="4580255"/>
            <a:ext cx="4025503" cy="257175"/>
          </a:xfrm>
          <a:prstGeom prst="rect">
            <a:avLst/>
          </a:prstGeom>
          <a:noFill/>
          <a:ln>
            <a:noFill/>
          </a:ln>
        </p:spPr>
        <p:txBody>
          <a:bodyPr anchor="ctr">
            <a:noAutofit/>
          </a:bodyPr>
          <a:lstStyle/>
          <a:p>
            <a:pPr algn="ctr"/>
            <a:r>
              <a:rPr lang="en-US" sz="1200" dirty="0"/>
              <a:t>FIG. 1.7 Frontal view of the lips.</a:t>
            </a:r>
          </a:p>
          <a:p>
            <a:pPr algn="ctr"/>
            <a:r>
              <a:rPr lang="en-US" sz="1200" dirty="0"/>
              <a:t>(A) schematic figure; (B) actual picture.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449" y="2184400"/>
            <a:ext cx="7175104" cy="2123440"/>
          </a:xfrm>
          <a:prstGeom prst="rect">
            <a:avLst/>
          </a:prstGeom>
        </p:spPr>
      </p:pic>
    </p:spTree>
    <p:extLst>
      <p:ext uri="{BB962C8B-B14F-4D97-AF65-F5344CB8AC3E}">
        <p14:creationId xmlns:p14="http://schemas.microsoft.com/office/powerpoint/2010/main" val="57077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8654" y="5220335"/>
            <a:ext cx="4025503" cy="257175"/>
          </a:xfrm>
          <a:prstGeom prst="rect">
            <a:avLst/>
          </a:prstGeom>
          <a:noFill/>
          <a:ln>
            <a:noFill/>
          </a:ln>
        </p:spPr>
        <p:txBody>
          <a:bodyPr anchor="ctr">
            <a:noAutofit/>
          </a:bodyPr>
          <a:lstStyle/>
          <a:p>
            <a:pPr algn="ctr"/>
            <a:r>
              <a:rPr lang="en-US" sz="1200" dirty="0"/>
              <a:t>FIG. 1.8 Features of the oral cavity and oropharynx.</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961" y="1281868"/>
            <a:ext cx="3434080" cy="3765944"/>
          </a:xfrm>
          <a:prstGeom prst="rect">
            <a:avLst/>
          </a:prstGeom>
        </p:spPr>
      </p:pic>
    </p:spTree>
    <p:extLst>
      <p:ext uri="{BB962C8B-B14F-4D97-AF65-F5344CB8AC3E}">
        <p14:creationId xmlns:p14="http://schemas.microsoft.com/office/powerpoint/2010/main" val="185560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1" y="4448175"/>
            <a:ext cx="7009210" cy="257175"/>
          </a:xfrm>
          <a:prstGeom prst="rect">
            <a:avLst/>
          </a:prstGeom>
          <a:noFill/>
          <a:ln>
            <a:noFill/>
          </a:ln>
        </p:spPr>
        <p:txBody>
          <a:bodyPr anchor="ctr">
            <a:noAutofit/>
          </a:bodyPr>
          <a:lstStyle/>
          <a:p>
            <a:pPr algn="ctr"/>
            <a:r>
              <a:rPr lang="en-US" sz="1200" dirty="0"/>
              <a:t>FIG. 1.9 The basic plan of the neck in cross section.</a:t>
            </a:r>
          </a:p>
          <a:p>
            <a:pPr algn="ctr"/>
            <a:r>
              <a:rPr lang="en-US" sz="1200" dirty="0"/>
              <a:t>(A) Disposition of deep cervical fascia (B) Compartments of the neck.</a:t>
            </a:r>
          </a:p>
        </p:txBody>
      </p:sp>
      <p:grpSp>
        <p:nvGrpSpPr>
          <p:cNvPr id="5" name="Group 4"/>
          <p:cNvGrpSpPr/>
          <p:nvPr/>
        </p:nvGrpSpPr>
        <p:grpSpPr>
          <a:xfrm>
            <a:off x="838918" y="1584960"/>
            <a:ext cx="7466166" cy="2550160"/>
            <a:chOff x="1356304" y="1935480"/>
            <a:chExt cx="6425067" cy="219456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304" y="1977543"/>
              <a:ext cx="3066898" cy="211043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381" y="1935480"/>
              <a:ext cx="2894990" cy="2194560"/>
            </a:xfrm>
            <a:prstGeom prst="rect">
              <a:avLst/>
            </a:prstGeom>
          </p:spPr>
        </p:pic>
      </p:grpSp>
    </p:spTree>
    <p:extLst>
      <p:ext uri="{BB962C8B-B14F-4D97-AF65-F5344CB8AC3E}">
        <p14:creationId xmlns:p14="http://schemas.microsoft.com/office/powerpoint/2010/main" val="31821432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269</Words>
  <Application>Microsoft Office PowerPoint</Application>
  <PresentationFormat>On-screen Show (4:3)</PresentationFormat>
  <Paragraphs>17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Sameer Tawade</dc:creator>
  <cp:lastModifiedBy>Jain, Priyanka (ELS-DEL)</cp:lastModifiedBy>
  <cp:revision>43</cp:revision>
  <dcterms:created xsi:type="dcterms:W3CDTF">2019-11-07T05:27:56Z</dcterms:created>
  <dcterms:modified xsi:type="dcterms:W3CDTF">2021-06-25T09:29:09Z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2021-06-25T09:28:18Z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1b1e60d4-7285-402a-9868-8794921653a7</vt:lpwstr>
  </property>
  <property fmtid="{D5CDD505-2E9C-101B-9397-08002B2CF9AE}" pid="8" name="MSIP_Label_549ac42a-3eb4-4074-b885-aea26bd6241e_ContentBits">
    <vt:lpwstr>0</vt:lpwstr>
  </property>
</Properties>
</file>