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omments/modernComment_193_BCCF6D31.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1"/>
  </p:notesMasterIdLst>
  <p:handoutMasterIdLst>
    <p:handoutMasterId r:id="rId12"/>
  </p:handoutMasterIdLst>
  <p:sldIdLst>
    <p:sldId id="402" r:id="rId5"/>
    <p:sldId id="409" r:id="rId6"/>
    <p:sldId id="403" r:id="rId7"/>
    <p:sldId id="405" r:id="rId8"/>
    <p:sldId id="406" r:id="rId9"/>
    <p:sldId id="408" r:id="rId10"/>
  </p:sldIdLst>
  <p:sldSz cx="6858000" cy="9144000" type="letter"/>
  <p:notesSz cx="7010400" cy="9296400"/>
  <p:embeddedFontLst>
    <p:embeddedFont>
      <p:font typeface="Limitless Sans" pitchFamily="2" charset="0"/>
      <p:regular r:id="rId13"/>
      <p:bold r:id="rId14"/>
      <p:italic r:id="rId15"/>
      <p:boldItalic r:id="rId16"/>
    </p:embeddedFont>
    <p:embeddedFont>
      <p:font typeface="Limitless Sans Medium" pitchFamily="2" charset="0"/>
      <p:regular r:id="rId17"/>
    </p:embeddedFont>
    <p:embeddedFont>
      <p:font typeface="Segoe UI" panose="020B0502040204020203"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1E3305-DB34-4625-8A94-FFFA23BBCE0B}" name="Courtney Strain" initials="CS" userId="S::courtney.strain_kroger.com#ext#@8451.onmicrosoft.com::45963789-d20c-42f4-a250-d3dc37a0de85" providerId="AD"/>
  <p188:author id="{B6633106-9BB5-05E9-0C2C-EA936A521002}" name="Kristine Hess" initials="KH" userId="be69534e43764cf4" providerId="Windows Live"/>
  <p188:author id="{70937909-D260-F83A-42E4-FCFFB14F0962}" name="Kate Sulkey" initials="KS" userId="S::k329172@8451.com::4055b820-f0ed-43c0-9764-df45798116d4" providerId="AD"/>
  <p188:author id="{9773CE09-EB16-D9F7-42E4-E2D077839320}" name="Kelli Fulton" initials="KF" userId="S::k885560@8451.com::51ba3c3f-ba24-4efb-a3c7-303b1cb3a73d" providerId="AD"/>
  <p188:author id="{41DFD50D-9C48-DB11-9FA8-E194C5FC63DC}" name="Kern, Melissa A" initials="KM" userId="S::melissa.kern_kroger.com#ext#@8451.onmicrosoft.com::2f76a17d-b1b5-471f-90e7-224e9420c943" providerId="AD"/>
  <p188:author id="{E89B7F0E-023F-04D4-E0C9-01ADBD414E08}" name="Lara Green" initials="" userId="S::l801979@8451.com::2f119697-615a-4c6e-a731-c025a07e8e36" providerId="AD"/>
  <p188:author id="{1A620311-7435-DD4E-0328-75DBFE31EA5E}" name="Kaitlyn Weber" initials="K" userId="S::k329762@8451.com::a636d63d-cbcd-4503-98b6-9c2b6d3bee9d" providerId="AD"/>
  <p188:author id="{8005B511-E71E-01A1-D903-417BBBD9718B}" name="Logan Davis" initials="LD" userId="S::l611100@8451.com::89ceb231-add9-454f-9ffc-ff347bf122c0" providerId="AD"/>
  <p188:author id="{4FC5701C-F9AF-F3EA-A1FD-207C7CDA97EC}" name="John Seal" initials="JS" userId="S::j829750@8451.com::86af72d0-3825-437c-9e64-0c2f68a1201f" providerId="AD"/>
  <p188:author id="{9EFD981D-5353-47C9-09FF-C9705CE45B45}" name="Jessica Mahan" initials="JM" userId="S::j552528@8451.com::c2a73d92-fa21-4205-ab5a-68055dc8054c" providerId="AD"/>
  <p188:author id="{6B5C6C2D-17FA-4FF2-1162-EE0AAF8F4527}" name="Autumn Blakeman" initials="AB" userId="S::a332555@8451.com::eb4a0961-884f-4c3b-9863-df148c96ed45" providerId="AD"/>
  <p188:author id="{23FE7C37-6293-29A1-0BAA-CF48829D21C1}" name="Melissa Lobaugh" initials="ML" userId="S::m585312@8451.com::29c3dfce-eb90-437a-a226-33b0b30f324d" providerId="AD"/>
  <p188:author id="{F2577938-EF49-E503-3965-B4853A4D6A23}" name="Allison Young" initials="AY" userId="S::a314113@8451.com::7aa31d81-cbe3-4279-95dd-65d1b0534a16" providerId="AD"/>
  <p188:author id="{4E77BA40-907A-80DE-CE21-12CD9837F2E2}" name="Michael Orzali" initials="MO" userId="S::m420503@8451.com::ad4daf4e-719d-47e7-8f8b-ab4dee64e5a3" providerId="AD"/>
  <p188:author id="{F8E13047-0580-A1F3-ED80-88B7ECADEAC4}" name="Jared Tura" initials="JT" userId="S::j454103@8451.com::520a7010-2583-4ffb-9714-33fa9bc3957c" providerId="AD"/>
  <p188:author id="{37ED6E51-9C80-8369-C93F-A82463F05249}" name="Ryan Pham" initials="RP" userId="S::r595006@8451.com::a1d7d747-58d2-4e14-893b-a2da77030f10" providerId="AD"/>
  <p188:author id="{30BBFA52-8A30-225E-F517-ED0687D0BAB4}" name="Matt Barthel" initials="MB" userId="S::m706749@8451.com::64a5b921-7d67-444b-a58e-e70d40cde7ac" providerId="AD"/>
  <p188:author id="{272AD75C-174C-6430-5303-25D5A3A1AE9A}" name="Ben Painter" initials="" userId="S::b176384@8451.com::7f670707-19c7-4177-bc63-0447f2ad1a95" providerId="AD"/>
  <p188:author id="{4C5CDA60-BF98-B7B1-93A4-14E429E87AD0}" name="Emily Singer" initials="ES" userId="S::e706626@8451.com::cd807d75-c6b8-464f-bf4e-3bfaa7d5c677" providerId="AD"/>
  <p188:author id="{EB9D0064-0027-FFD7-9DA3-07456A35442F}" name="Katie Martin" initials="KM" userId="S::k748628@8451.com::72e8e68c-4d08-4837-bbc5-bccde1fa3ac6" providerId="AD"/>
  <p188:author id="{A440FA66-3198-651B-0DF2-E1BEF70590AA}" name="Lindsey Mansur" initials="LM" userId="S::l257410@8451.com::9f19488e-b8ba-4d9e-ac13-c8e3e044ba5e" providerId="AD"/>
  <p188:author id="{F42BAC67-B1BD-EF6D-5E74-9FE47B85453A}" name="Meghan Willcocks" initials="MW" userId="S::m934502@8451.com::641225e8-19f5-4b98-90c5-e31a7568af50" providerId="AD"/>
  <p188:author id="{80A9A76A-DC1E-06EF-04D3-714F4C4E1E0D}" name="Nandini Arakoni" initials="NA" userId="S::n494542@8451.com::6766e0da-9bfd-41ad-b94c-3b10240c9b96" providerId="AD"/>
  <p188:author id="{F7146871-F468-04F7-8103-39516EB6A4D3}" name="Courtney Strain" initials="CS" userId="S::c486435@8451.com::13c1f50c-1fd4-48e9-a7de-e963237743b4" providerId="AD"/>
  <p188:author id="{49DC267B-7AD2-D94E-5942-4EE2A72F50E7}" name="Sarah Wells" initials="SW" userId="S::s402630@8451.com::fe9ca01d-afc9-4935-b190-684b214aec96" providerId="AD"/>
  <p188:author id="{582C2B7E-D4CE-D26C-E452-8449F7EAD6B9}" name="Nolan Lowry" initials="" userId="S::n757791@8451.com::41b7435e-5e4c-40e6-aaf3-2b1baf74c818" providerId="AD"/>
  <p188:author id="{5AE5F08A-AC30-AC23-3877-243E74D5436D}" name="Patricia Sharp" initials="PS" userId="S::p904784@8451.com::224b3a01-d873-4617-86fc-93dc4d879757" providerId="AD"/>
  <p188:author id="{42B2C88E-B277-7818-6680-E449F1590FD0}" name="Jackson Bender" initials="" userId="S::j755951@8451.com::cac438e3-dc22-4215-b097-b64cde4b9fef" providerId="AD"/>
  <p188:author id="{8BB3588F-AD31-B06D-5647-9FBD36CC539A}" name="Zach Richardson" initials="ZR" userId="S::z307809@8451.com::1cab13bf-38cb-41db-bf36-a96be87ecd2a" providerId="AD"/>
  <p188:author id="{9FD8C294-58A2-3A06-76C9-E65AC66AEEFA}" name="Megan Copas" initials="MC" userId="S::m784873@8451.com::6d45f84a-ab06-4927-ad1f-57bf2e83fe8b" providerId="AD"/>
  <p188:author id="{20F05A95-56BA-17E7-2148-AC21572E3A61}" name="Meghan Sandy" initials="MS" userId="S::m924158@8451.com::d19f4cfb-1b46-4e1d-934f-f8dffe73cda8" providerId="AD"/>
  <p188:author id="{416017A1-DAFA-04BB-548D-9D175C4FC107}" name="Beecher Eberhard" initials="BE" userId="S::b133456@8451.com::1d4d44d0-5bf7-4fe4-a5a1-5bfdcb267375" providerId="AD"/>
  <p188:author id="{EE30A7A7-CE6F-C1C9-B07F-876B5D0C79C7}" name="Rolfes, Erin" initials="RE" userId="S::erin.rolfes_kroger.com#ext#@8451.onmicrosoft.com::dc6c3315-6c39-43c4-8cd0-45f11e3bba55" providerId="AD"/>
  <p188:author id="{10F442AE-7F29-AA52-D710-015F4135E7B6}" name="Rachel Marter" initials="RM" userId="S::r667943@8451.com::c0133085-a539-4fd4-a93f-4b503e3e49c6" providerId="AD"/>
  <p188:author id="{6D401CB0-7850-9801-0718-D2A053ACCAB7}" name="Tiffany Jenkins" initials="TJ" userId="S::t907160@8451.com::eed21646-5a0a-41d2-86b1-a6c809e620d4" providerId="AD"/>
  <p188:author id="{A69656B7-0E7E-8468-558C-C2C946369CED}" name="Beth Uleman" initials="BU" userId="S::b274573@8451.com::bfe5136d-4acc-460e-8127-bd01a524c539" providerId="AD"/>
  <p188:author id="{A60300C1-A592-8B9E-D2F0-58B0CCF9C5AE}" name="Taylor Oberdiear" initials="TO" userId="S::t176917@8451.com::1d774c6f-400a-4118-8bf1-cec9412f357d" providerId="AD"/>
  <p188:author id="{577C1DC1-400B-23A0-6439-D3F78FF7ED11}" name="Stephen Bartlett" initials="SB" userId="S::s857472@8451.com::80eeb355-69c3-4a00-b3ac-ad26a0c57354" providerId="AD"/>
  <p188:author id="{BF7281C2-A960-EA4F-91B6-512196CF0588}" name="Jeff Bevan" initials="JB" userId="S::j144681@8451.com::42949945-2723-4cd3-b662-45385ff8afbf" providerId="AD"/>
  <p188:author id="{6A467CC3-0A28-8195-713E-F18C4D3851CA}" name="Kim Hatch" initials="KH" userId="S::k418699@8451.com::21820461-3afd-4aff-b2bf-c4064555647d" providerId="AD"/>
  <p188:author id="{9E28D1C7-90D0-30F6-914E-AFE94C678154}" name="Morgan Matthews" initials="MM" userId="7db20da0b6548827" providerId="Windows Live"/>
  <p188:author id="{9C4D63CC-C116-1A4F-E7F9-6B2C93908B23}" name="Alex Mott" initials="AM" userId="S::a569966@8451.com::682bfc58-ae9d-4927-851c-b2d1718431d1" providerId="AD"/>
  <p188:author id="{8C52CCCF-7951-2A69-65FA-E92F7DB11BB6}" name="Meggie Hunley" initials="MH" userId="e1f0ccbf1efc187b" providerId="Windows Live"/>
  <p188:author id="{61B598D2-60B8-6B27-71B8-1FFE58AB34B4}" name="Ryan Hensley" initials="GH" userId="S::r552754@8451.com::3ccc34b1-c8c4-45ed-b5ff-993e91c81a71" providerId="AD"/>
  <p188:author id="{ECF3F5D8-DBA0-B794-1DCC-6BE0C0DCAAAC}" name="Rachel McFadden" initials="RM" userId="S::r703453@8451.com::64504b80-d8f4-4a2b-96fc-b709f5352cec" providerId="AD"/>
  <p188:author id="{44E69CDD-B1BB-F3F0-38D6-4F31403D3BA1}" name="Angela Wood" initials="AW" userId="S::a191268@8451.com::e5dc68e9-27a9-41b2-aee8-96a0e999bae8" providerId="AD"/>
  <p188:author id="{374492DF-57CD-42AB-C401-05571DE1DC19}" name="Carrie Schmidt - Contractor" initials="CC" userId="S::c924833@8451.com::0154d07b-ad9f-4cc6-a2d4-dfda1b032f22" providerId="AD"/>
  <p188:author id="{0C7174E3-4779-D41F-B999-238B3E007FCF}" name="Maureen Heis" initials="MH" userId="S::m627956@8451.com::69bfff30-cfaf-4a35-a033-1f207b6c2016" providerId="AD"/>
  <p188:author id="{1944ABE4-7FED-E8EE-0045-F65938F79976}" name="Rolfes, Erin" initials="RE" userId="S::erin.rolfes@kroger.com::8eafb3f6-8d8f-412f-be46-1f6d517c2520" providerId="AD"/>
  <p188:author id="{6085DEE4-9707-54EB-9C21-C67220E8CF99}" name="Lauren Watkins" initials="LW" userId="S::l999612@8451.com::1fa74f58-f9dc-4b6b-bc01-64fc2430b70d" providerId="AD"/>
  <p188:author id="{6F138DEB-66F5-DD92-25F2-7DA1B159B145}" name="Kelly Rhody" initials="KR" userId="S::k463254@8451.com::cb80a9a5-0a25-4116-8245-9e1453b33a93" providerId="AD"/>
  <p188:author id="{2562CEEC-4F00-6F8C-C15F-4C2EBE56E083}" name="Erica Garleb" initials="EG" userId="S::e254155@8451.com::b24e641c-16c5-4d64-a14a-5b7e7a0fbe81" providerId="AD"/>
  <p188:author id="{F8711EF1-305D-10D4-DCB3-44B698A7A78F}" name="McKenna Ryan" initials="MR" userId="S::m755277@8451.com::bdc38617-e8fd-4d37-869c-ea48364e312b" providerId="AD"/>
  <p188:author id="{7F4119F3-80D7-7174-913A-AD23ABB5F436}" name="Jenaye Andrews" initials="JA" userId="S::j849333@8451.com::28958b1f-2f9e-4960-9c35-7b41a3215125" providerId="AD"/>
  <p188:author id="{4A0663F7-2947-5AC7-1128-A2BE25F12FFC}" name="Andrea Zurlo" initials="AZ" userId="S::a233058@8451.com::401685f1-61b7-42fa-af08-dd07059b8c40" providerId="AD"/>
  <p188:author id="{D78C8AF7-E6DD-4B01-A493-3D281C8584C5}" name="Brian Spencer" initials="BS" userId="S::b482615@8451.com::91d486d1-80c6-42af-814d-a2c58ca9df8a" providerId="AD"/>
  <p188:author id="{24FD99F9-28F4-2359-3E11-BB8AED8BA5C9}" name="Kathryn Dowling" initials="KD" userId="S::k362707@8451.com::b1c84750-7151-4099-95c6-9f54edcae821" providerId="AD"/>
  <p188:author id="{7424A4FD-B652-2915-DB66-D1B9213DED15}" name="Marina Antipova" initials="MA" userId="S::m436276@8451.com::e9cff8a5-d2ac-475c-b92c-7f129908e07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ka Penrose" initials="EP" lastIdx="10" clrIdx="0"/>
  <p:cmAuthor id="2" name="Michael Abbott" initials="MA" lastIdx="1" clrIdx="1"/>
  <p:cmAuthor id="3" name="Zach Richardson" initials="ZR" lastIdx="49" clrIdx="2"/>
  <p:cmAuthor id="4" name="Patricia Sharp" initials="PS" lastIdx="157" clrIdx="3"/>
  <p:cmAuthor id="5" name="Amber Collinson" initials="AC" lastIdx="23" clrIdx="4"/>
  <p:cmAuthor id="6" name="Kelli Fulton" initials="KF" lastIdx="10" clrIdx="5"/>
  <p:cmAuthor id="7" name="Andrea Zurlo" initials="AZ" lastIdx="15" clrIdx="6"/>
  <p:cmAuthor id="8" name="Barbara Connors" initials="BC" lastIdx="16" clrIdx="7"/>
  <p:cmAuthor id="9" name="Matt Barthel" initials="MB" lastIdx="63" clrIdx="8"/>
  <p:cmAuthor id="10" name="Sarah Wells" initials="SW" lastIdx="53" clrIdx="9"/>
  <p:cmAuthor id="11" name="Jessica Mahan" initials="JM" lastIdx="37" clrIdx="10"/>
  <p:cmAuthor id="12" name="Beecher Eberhard" initials="BE" lastIdx="42" clrIdx="11"/>
  <p:cmAuthor id="13" name="John Seal" initials="JS" lastIdx="36" clrIdx="12"/>
  <p:cmAuthor id="14" name="Erica Garleb" initials="EG" lastIdx="18" clrIdx="13"/>
  <p:cmAuthor id="15" name="Michael Orzali" initials="MO" lastIdx="2" clrIdx="14"/>
  <p:cmAuthor id="16" name="Rachel McFadden" initials="RM" lastIdx="1" clrIdx="15"/>
  <p:cmAuthor id="17" name="Caitlin Burleson - Contractor" initials="CC" lastIdx="5" clrIdx="16"/>
  <p:cmAuthor id="18" name="Lauren Jones" initials="LJ" lastIdx="1" clrIdx="17"/>
  <p:cmAuthor id="19" name="Logan Davis" initials="LD" lastIdx="1" clrIdx="18"/>
  <p:cmAuthor id="20" name="kristine hess" initials="" lastIdx="0"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2F4"/>
    <a:srgbClr val="0A2B5C"/>
    <a:srgbClr val="3E86EC"/>
    <a:srgbClr val="8450ED"/>
    <a:srgbClr val="DAE7FB"/>
    <a:srgbClr val="DDEEFF"/>
    <a:srgbClr val="FFFFFF"/>
    <a:srgbClr val="898B9A"/>
    <a:srgbClr val="F2F4F5"/>
    <a:srgbClr val="BB58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290"/>
    <p:restoredTop sz="94692"/>
  </p:normalViewPr>
  <p:slideViewPr>
    <p:cSldViewPr snapToGrid="0">
      <p:cViewPr varScale="1">
        <p:scale>
          <a:sx n="82" d="100"/>
          <a:sy n="82" d="100"/>
        </p:scale>
        <p:origin x="4096" y="1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commentAuthors" Target="commentAuthor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8451-my.sharepoint.com/personal/a191268_8451_com/Documents/Documents/0_Sales%20Enablement/Consumer%20Digest/2026/Issue%204-%20Summer%20Holidays/CQ11-%20Summer%20Tradeoff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8451-my.sharepoint.com/personal/a191268_8451_com/Documents/Documents/0_Sales%20Enablement/Consumer%20Digest/2026/Issue%204-%20Summer%20Holidays/CQ9-%20Summer%20Food%20Minds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8451-my.sharepoint.com/personal/a191268_8451_com/Documents/Documents/0_Sales%20Enablement/Consumer%20Digest/2026/Issue%204-%20Summer%20Holidays/CQ18-%20Social%20Media%20Pressur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2.1732525657058879E-2"/>
          <c:y val="0"/>
          <c:w val="0.95653494868588229"/>
          <c:h val="0.67647281862205821"/>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Limitless Sans" panose="00000500000000000000" pitchFamily="5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Summer tradeoffs'!$A$5:$A$11</c:f>
              <c:strCache>
                <c:ptCount val="7"/>
                <c:pt idx="0">
                  <c:v>Eating out at restaurants</c:v>
                </c:pt>
                <c:pt idx="1">
                  <c:v>Ordering delivery or takeout</c:v>
                </c:pt>
                <c:pt idx="2">
                  <c:v>Traveling</c:v>
                </c:pt>
                <c:pt idx="3">
                  <c:v>Splurging on specialty or premium grocery items</c:v>
                </c:pt>
                <c:pt idx="4">
                  <c:v>Last minute shopping impulses </c:v>
                </c:pt>
                <c:pt idx="5">
                  <c:v>Décor, themed items, or extras that make gatherings feel special</c:v>
                </c:pt>
                <c:pt idx="6">
                  <c:v>Alcohol or special beverages</c:v>
                </c:pt>
              </c:strCache>
            </c:strRef>
          </c:cat>
          <c:val>
            <c:numRef>
              <c:f>' Summer tradeoffs'!$B$5:$B$11</c:f>
              <c:numCache>
                <c:formatCode>0%</c:formatCode>
                <c:ptCount val="7"/>
                <c:pt idx="0">
                  <c:v>0.51</c:v>
                </c:pt>
                <c:pt idx="1">
                  <c:v>0.39</c:v>
                </c:pt>
                <c:pt idx="2">
                  <c:v>0.35</c:v>
                </c:pt>
                <c:pt idx="3">
                  <c:v>0.31</c:v>
                </c:pt>
                <c:pt idx="4">
                  <c:v>0.28999999999999998</c:v>
                </c:pt>
                <c:pt idx="5">
                  <c:v>0.28000000000000003</c:v>
                </c:pt>
                <c:pt idx="6">
                  <c:v>0.24</c:v>
                </c:pt>
              </c:numCache>
            </c:numRef>
          </c:val>
          <c:extLst>
            <c:ext xmlns:c16="http://schemas.microsoft.com/office/drawing/2014/chart" uri="{C3380CC4-5D6E-409C-BE32-E72D297353CC}">
              <c16:uniqueId val="{00000000-548D-49D1-9C6C-7C80194FBB57}"/>
            </c:ext>
          </c:extLst>
        </c:ser>
        <c:dLbls>
          <c:dLblPos val="ctr"/>
          <c:showLegendKey val="0"/>
          <c:showVal val="1"/>
          <c:showCatName val="0"/>
          <c:showSerName val="0"/>
          <c:showPercent val="0"/>
          <c:showBubbleSize val="0"/>
        </c:dLbls>
        <c:gapWidth val="50"/>
        <c:overlap val="-27"/>
        <c:axId val="807444528"/>
        <c:axId val="807444888"/>
      </c:barChart>
      <c:catAx>
        <c:axId val="80744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Limitless Sans Medium" pitchFamily="2" charset="0"/>
                <a:ea typeface="+mn-ea"/>
                <a:cs typeface="+mn-cs"/>
              </a:defRPr>
            </a:pPr>
            <a:endParaRPr lang="en-US"/>
          </a:p>
        </c:txPr>
        <c:crossAx val="807444888"/>
        <c:crosses val="autoZero"/>
        <c:auto val="1"/>
        <c:lblAlgn val="ctr"/>
        <c:lblOffset val="100"/>
        <c:noMultiLvlLbl val="0"/>
      </c:catAx>
      <c:valAx>
        <c:axId val="807444888"/>
        <c:scaling>
          <c:orientation val="minMax"/>
        </c:scaling>
        <c:delete val="1"/>
        <c:axPos val="l"/>
        <c:numFmt formatCode="0%" sourceLinked="1"/>
        <c:majorTickMark val="none"/>
        <c:minorTickMark val="none"/>
        <c:tickLblPos val="nextTo"/>
        <c:crossAx val="807444528"/>
        <c:crosses val="autoZero"/>
        <c:crossBetween val="between"/>
      </c:valAx>
      <c:spPr>
        <a:noFill/>
        <a:ln>
          <a:noFill/>
        </a:ln>
        <a:effectLst/>
      </c:spPr>
    </c:plotArea>
    <c:plotVisOnly val="1"/>
    <c:dispBlanksAs val="gap"/>
    <c:showDLblsOverMax val="0"/>
  </c:chart>
  <c:spPr>
    <a:noFill/>
    <a:ln>
      <a:noFill/>
    </a:ln>
    <a:effectLst/>
  </c:spPr>
  <c:txPr>
    <a:bodyPr/>
    <a:lstStyle/>
    <a:p>
      <a:pPr>
        <a:defRPr sz="800">
          <a:solidFill>
            <a:schemeClr val="tx1"/>
          </a:solidFill>
          <a:latin typeface="Limitless Sans" panose="00000500000000000000" pitchFamily="50"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9713888888888891"/>
          <c:y val="5.0925925925925923E-2"/>
          <c:w val="0.33619444444444446"/>
          <c:h val="0.89814814814814814"/>
        </c:manualLayout>
      </c:layout>
      <c:barChart>
        <c:barDir val="bar"/>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Limitless Sans" panose="000005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Summer food mindset'!$A$4:$A$7</c:f>
              <c:strCache>
                <c:ptCount val="4"/>
                <c:pt idx="0">
                  <c:v>A time to keep things simple and easy (lighter meals, less planning or cooking)</c:v>
                </c:pt>
                <c:pt idx="1">
                  <c:v>A time to enjoy food more intentionally (choosing things that feel special or seasonal)</c:v>
                </c:pt>
                <c:pt idx="2">
                  <c:v>My mindset changes by situation                (the occasion, who I'm with, how busy I am)</c:v>
                </c:pt>
                <c:pt idx="3">
                  <c:v>A time to indulge more than usual (treats, special foods/drinks)</c:v>
                </c:pt>
              </c:strCache>
            </c:strRef>
          </c:cat>
          <c:val>
            <c:numRef>
              <c:f>' Summer food mindset'!$B$4:$B$7</c:f>
              <c:numCache>
                <c:formatCode>0%</c:formatCode>
                <c:ptCount val="4"/>
                <c:pt idx="0">
                  <c:v>0.36</c:v>
                </c:pt>
                <c:pt idx="1">
                  <c:v>0.24</c:v>
                </c:pt>
                <c:pt idx="2">
                  <c:v>0.19</c:v>
                </c:pt>
                <c:pt idx="3">
                  <c:v>0.11</c:v>
                </c:pt>
              </c:numCache>
            </c:numRef>
          </c:val>
          <c:extLst>
            <c:ext xmlns:c16="http://schemas.microsoft.com/office/drawing/2014/chart" uri="{C3380CC4-5D6E-409C-BE32-E72D297353CC}">
              <c16:uniqueId val="{00000000-4F01-476F-9684-5F0187F57F09}"/>
            </c:ext>
          </c:extLst>
        </c:ser>
        <c:dLbls>
          <c:dLblPos val="outEnd"/>
          <c:showLegendKey val="0"/>
          <c:showVal val="1"/>
          <c:showCatName val="0"/>
          <c:showSerName val="0"/>
          <c:showPercent val="0"/>
          <c:showBubbleSize val="0"/>
        </c:dLbls>
        <c:gapWidth val="50"/>
        <c:axId val="560215200"/>
        <c:axId val="560215560"/>
      </c:barChart>
      <c:catAx>
        <c:axId val="560215200"/>
        <c:scaling>
          <c:orientation val="maxMin"/>
        </c:scaling>
        <c:delete val="1"/>
        <c:axPos val="l"/>
        <c:numFmt formatCode="General" sourceLinked="1"/>
        <c:majorTickMark val="none"/>
        <c:minorTickMark val="none"/>
        <c:tickLblPos val="nextTo"/>
        <c:crossAx val="560215560"/>
        <c:crosses val="autoZero"/>
        <c:auto val="1"/>
        <c:lblAlgn val="ctr"/>
        <c:lblOffset val="100"/>
        <c:noMultiLvlLbl val="0"/>
      </c:catAx>
      <c:valAx>
        <c:axId val="560215560"/>
        <c:scaling>
          <c:orientation val="minMax"/>
        </c:scaling>
        <c:delete val="1"/>
        <c:axPos val="t"/>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crossAx val="5602152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Limitless Sans" panose="00000500000000000000" pitchFamily="50"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49527229509977444"/>
          <c:y val="5.5541154524477068E-2"/>
          <c:w val="0.50472770490022556"/>
          <c:h val="0.77031764610464482"/>
        </c:manualLayout>
      </c:layout>
      <c:barChart>
        <c:barDir val="bar"/>
        <c:grouping val="stacked"/>
        <c:varyColors val="0"/>
        <c:ser>
          <c:idx val="0"/>
          <c:order val="0"/>
          <c:tx>
            <c:strRef>
              <c:f>' Social media pressure'!$B$12</c:f>
              <c:strCache>
                <c:ptCount val="1"/>
                <c:pt idx="0">
                  <c:v>Disagree</c:v>
                </c:pt>
              </c:strCache>
            </c:strRef>
          </c:tx>
          <c:spPr>
            <a:solidFill>
              <a:schemeClr val="accent3"/>
            </a:solidFill>
            <a:ln>
              <a:noFill/>
            </a:ln>
            <a:effectLst/>
          </c:spPr>
          <c:invertIfNegative val="0"/>
          <c:dLbls>
            <c:dLbl>
              <c:idx val="0"/>
              <c:layout>
                <c:manualLayout>
                  <c:x val="0"/>
                  <c:y val="9.22484432167250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577-B140-A718-9719F1AC5059}"/>
                </c:ext>
              </c:extLst>
            </c:dLbl>
            <c:dLbl>
              <c:idx val="1"/>
              <c:layout>
                <c:manualLayout>
                  <c:x val="0"/>
                  <c:y val="4.61242216083625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577-B140-A718-9719F1AC5059}"/>
                </c:ext>
              </c:extLst>
            </c:dLbl>
            <c:dLbl>
              <c:idx val="2"/>
              <c:layout>
                <c:manualLayout>
                  <c:x val="0"/>
                  <c:y val="4.61242216083625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577-B140-A718-9719F1AC5059}"/>
                </c:ext>
              </c:extLst>
            </c:dLbl>
            <c:dLbl>
              <c:idx val="3"/>
              <c:layout>
                <c:manualLayout>
                  <c:x val="0"/>
                  <c:y val="9.22484432167250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577-B140-A718-9719F1AC5059}"/>
                </c:ext>
              </c:extLst>
            </c:dLbl>
            <c:dLbl>
              <c:idx val="4"/>
              <c:layout>
                <c:manualLayout>
                  <c:x val="0"/>
                  <c:y val="4.61242216083633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77-B140-A718-9719F1AC5059}"/>
                </c:ext>
              </c:extLst>
            </c:dLbl>
            <c:dLbl>
              <c:idx val="5"/>
              <c:layout>
                <c:manualLayout>
                  <c:x val="0"/>
                  <c:y val="9.22484432167250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77-B140-A718-9719F1AC5059}"/>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Limitless Sans" panose="00000500000000000000" pitchFamily="5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Social media pressure'!$A$13:$A$18</c:f>
              <c:strCache>
                <c:ptCount val="6"/>
                <c:pt idx="0">
                  <c:v>I feel pressure for my summer plans and gatherings to be 'photo worthy'</c:v>
                </c:pt>
                <c:pt idx="1">
                  <c:v>I sometimes spend more on food or drinks than I planned so things will look good in photos or videos</c:v>
                </c:pt>
                <c:pt idx="2">
                  <c:v>I get most of my ideas for summer food, drinks, or activities from short form videos</c:v>
                </c:pt>
                <c:pt idx="3">
                  <c:v>Social media makes summer feel like a competition to have the most fun</c:v>
                </c:pt>
                <c:pt idx="4">
                  <c:v>I save or screenshot summer recipes and ideas but rarely get around to trying them</c:v>
                </c:pt>
                <c:pt idx="5">
                  <c:v>Social media helps me discover fun summer activities I wouldn't have found elsewhere</c:v>
                </c:pt>
              </c:strCache>
            </c:strRef>
          </c:cat>
          <c:val>
            <c:numRef>
              <c:f>' Social media pressure'!$B$13:$B$18</c:f>
              <c:numCache>
                <c:formatCode>0%</c:formatCode>
                <c:ptCount val="6"/>
                <c:pt idx="0">
                  <c:v>0.57000000000000006</c:v>
                </c:pt>
                <c:pt idx="1">
                  <c:v>0.54</c:v>
                </c:pt>
                <c:pt idx="2">
                  <c:v>0.49</c:v>
                </c:pt>
                <c:pt idx="3">
                  <c:v>0.44</c:v>
                </c:pt>
                <c:pt idx="4">
                  <c:v>0.32</c:v>
                </c:pt>
                <c:pt idx="5">
                  <c:v>0.31</c:v>
                </c:pt>
              </c:numCache>
            </c:numRef>
          </c:val>
          <c:extLst>
            <c:ext xmlns:c16="http://schemas.microsoft.com/office/drawing/2014/chart" uri="{C3380CC4-5D6E-409C-BE32-E72D297353CC}">
              <c16:uniqueId val="{00000000-57D3-4932-A4EE-A1C43E78ACFE}"/>
            </c:ext>
          </c:extLst>
        </c:ser>
        <c:ser>
          <c:idx val="1"/>
          <c:order val="1"/>
          <c:tx>
            <c:strRef>
              <c:f>' Social media pressure'!$C$12</c:f>
              <c:strCache>
                <c:ptCount val="1"/>
                <c:pt idx="0">
                  <c:v>Neutral </c:v>
                </c:pt>
              </c:strCache>
            </c:strRef>
          </c:tx>
          <c:spPr>
            <a:solidFill>
              <a:srgbClr val="3E86EC"/>
            </a:solidFill>
            <a:ln>
              <a:noFill/>
            </a:ln>
            <a:effectLst/>
          </c:spPr>
          <c:invertIfNegative val="0"/>
          <c:dLbls>
            <c:dLbl>
              <c:idx val="0"/>
              <c:layout>
                <c:manualLayout>
                  <c:x val="0"/>
                  <c:y val="9.22484432167250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577-B140-A718-9719F1AC5059}"/>
                </c:ext>
              </c:extLst>
            </c:dLbl>
            <c:dLbl>
              <c:idx val="1"/>
              <c:layout>
                <c:manualLayout>
                  <c:x val="1.0302117791241858E-16"/>
                  <c:y val="9.22484432167250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577-B140-A718-9719F1AC5059}"/>
                </c:ext>
              </c:extLst>
            </c:dLbl>
            <c:dLbl>
              <c:idx val="2"/>
              <c:layout>
                <c:manualLayout>
                  <c:x val="0"/>
                  <c:y val="9.224844321672542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577-B140-A718-9719F1AC5059}"/>
                </c:ext>
              </c:extLst>
            </c:dLbl>
            <c:dLbl>
              <c:idx val="3"/>
              <c:layout>
                <c:manualLayout>
                  <c:x val="0"/>
                  <c:y val="4.61242216083625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77-B140-A718-9719F1AC5059}"/>
                </c:ext>
              </c:extLst>
            </c:dLbl>
            <c:dLbl>
              <c:idx val="4"/>
              <c:layout>
                <c:manualLayout>
                  <c:x val="0"/>
                  <c:y val="4.61242216083633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77-B140-A718-9719F1AC5059}"/>
                </c:ext>
              </c:extLst>
            </c:dLbl>
            <c:dLbl>
              <c:idx val="5"/>
              <c:layout>
                <c:manualLayout>
                  <c:x val="-1.0302117791241858E-16"/>
                  <c:y val="9.22484432167250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77-B140-A718-9719F1AC5059}"/>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Limitless Sans" panose="00000500000000000000" pitchFamily="5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Social media pressure'!$A$13:$A$18</c:f>
              <c:strCache>
                <c:ptCount val="6"/>
                <c:pt idx="0">
                  <c:v>I feel pressure for my summer plans and gatherings to be 'photo worthy'</c:v>
                </c:pt>
                <c:pt idx="1">
                  <c:v>I sometimes spend more on food or drinks than I planned so things will look good in photos or videos</c:v>
                </c:pt>
                <c:pt idx="2">
                  <c:v>I get most of my ideas for summer food, drinks, or activities from short form videos</c:v>
                </c:pt>
                <c:pt idx="3">
                  <c:v>Social media makes summer feel like a competition to have the most fun</c:v>
                </c:pt>
                <c:pt idx="4">
                  <c:v>I save or screenshot summer recipes and ideas but rarely get around to trying them</c:v>
                </c:pt>
                <c:pt idx="5">
                  <c:v>Social media helps me discover fun summer activities I wouldn't have found elsewhere</c:v>
                </c:pt>
              </c:strCache>
            </c:strRef>
          </c:cat>
          <c:val>
            <c:numRef>
              <c:f>' Social media pressure'!$C$13:$C$18</c:f>
              <c:numCache>
                <c:formatCode>0%</c:formatCode>
                <c:ptCount val="6"/>
                <c:pt idx="0">
                  <c:v>0.37</c:v>
                </c:pt>
                <c:pt idx="1">
                  <c:v>0.36</c:v>
                </c:pt>
                <c:pt idx="2">
                  <c:v>0.42000000000000004</c:v>
                </c:pt>
                <c:pt idx="3">
                  <c:v>0.43</c:v>
                </c:pt>
                <c:pt idx="4">
                  <c:v>0.5</c:v>
                </c:pt>
                <c:pt idx="5">
                  <c:v>0.53</c:v>
                </c:pt>
              </c:numCache>
            </c:numRef>
          </c:val>
          <c:extLst>
            <c:ext xmlns:c16="http://schemas.microsoft.com/office/drawing/2014/chart" uri="{C3380CC4-5D6E-409C-BE32-E72D297353CC}">
              <c16:uniqueId val="{00000001-57D3-4932-A4EE-A1C43E78ACFE}"/>
            </c:ext>
          </c:extLst>
        </c:ser>
        <c:ser>
          <c:idx val="2"/>
          <c:order val="2"/>
          <c:tx>
            <c:strRef>
              <c:f>' Social media pressure'!$D$12</c:f>
              <c:strCache>
                <c:ptCount val="1"/>
                <c:pt idx="0">
                  <c:v>Agree</c:v>
                </c:pt>
              </c:strCache>
            </c:strRef>
          </c:tx>
          <c:spPr>
            <a:solidFill>
              <a:srgbClr val="0A2B5C"/>
            </a:solidFill>
            <a:ln>
              <a:noFill/>
            </a:ln>
            <a:effectLst/>
          </c:spPr>
          <c:invertIfNegative val="0"/>
          <c:dLbls>
            <c:dLbl>
              <c:idx val="0"/>
              <c:layout>
                <c:manualLayout>
                  <c:x val="1.0302117791241858E-16"/>
                  <c:y val="4.61242216083626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577-B140-A718-9719F1AC5059}"/>
                </c:ext>
              </c:extLst>
            </c:dLbl>
            <c:dLbl>
              <c:idx val="1"/>
              <c:layout>
                <c:manualLayout>
                  <c:x val="-1.0302117791241858E-16"/>
                  <c:y val="4.61242216083625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577-B140-A718-9719F1AC5059}"/>
                </c:ext>
              </c:extLst>
            </c:dLbl>
            <c:dLbl>
              <c:idx val="2"/>
              <c:layout>
                <c:manualLayout>
                  <c:x val="-2.0604235582483716E-16"/>
                  <c:y val="9.224844321672542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577-B140-A718-9719F1AC5059}"/>
                </c:ext>
              </c:extLst>
            </c:dLbl>
            <c:dLbl>
              <c:idx val="3"/>
              <c:layout>
                <c:manualLayout>
                  <c:x val="-1.0302117791241858E-16"/>
                  <c:y val="9.22484432167250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77-B140-A718-9719F1AC5059}"/>
                </c:ext>
              </c:extLst>
            </c:dLbl>
            <c:dLbl>
              <c:idx val="4"/>
              <c:layout>
                <c:manualLayout>
                  <c:x val="-1.0302117791241858E-16"/>
                  <c:y val="4.61242216083633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77-B140-A718-9719F1AC5059}"/>
                </c:ext>
              </c:extLst>
            </c:dLbl>
            <c:dLbl>
              <c:idx val="5"/>
              <c:layout>
                <c:manualLayout>
                  <c:x val="1.0302117791241858E-16"/>
                  <c:y val="9.225207504519895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77-B140-A718-9719F1AC5059}"/>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Limitless Sans" panose="00000500000000000000" pitchFamily="5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Social media pressure'!$A$13:$A$18</c:f>
              <c:strCache>
                <c:ptCount val="6"/>
                <c:pt idx="0">
                  <c:v>I feel pressure for my summer plans and gatherings to be 'photo worthy'</c:v>
                </c:pt>
                <c:pt idx="1">
                  <c:v>I sometimes spend more on food or drinks than I planned so things will look good in photos or videos</c:v>
                </c:pt>
                <c:pt idx="2">
                  <c:v>I get most of my ideas for summer food, drinks, or activities from short form videos</c:v>
                </c:pt>
                <c:pt idx="3">
                  <c:v>Social media makes summer feel like a competition to have the most fun</c:v>
                </c:pt>
                <c:pt idx="4">
                  <c:v>I save or screenshot summer recipes and ideas but rarely get around to trying them</c:v>
                </c:pt>
                <c:pt idx="5">
                  <c:v>Social media helps me discover fun summer activities I wouldn't have found elsewhere</c:v>
                </c:pt>
              </c:strCache>
            </c:strRef>
          </c:cat>
          <c:val>
            <c:numRef>
              <c:f>' Social media pressure'!$D$13:$D$18</c:f>
              <c:numCache>
                <c:formatCode>0%</c:formatCode>
                <c:ptCount val="6"/>
                <c:pt idx="0">
                  <c:v>0.06</c:v>
                </c:pt>
                <c:pt idx="1">
                  <c:v>0.1</c:v>
                </c:pt>
                <c:pt idx="2">
                  <c:v>0.09</c:v>
                </c:pt>
                <c:pt idx="3">
                  <c:v>0.13</c:v>
                </c:pt>
                <c:pt idx="4">
                  <c:v>0.18</c:v>
                </c:pt>
                <c:pt idx="5">
                  <c:v>0.16</c:v>
                </c:pt>
              </c:numCache>
            </c:numRef>
          </c:val>
          <c:extLst>
            <c:ext xmlns:c16="http://schemas.microsoft.com/office/drawing/2014/chart" uri="{C3380CC4-5D6E-409C-BE32-E72D297353CC}">
              <c16:uniqueId val="{00000002-57D3-4932-A4EE-A1C43E78ACFE}"/>
            </c:ext>
          </c:extLst>
        </c:ser>
        <c:dLbls>
          <c:dLblPos val="ctr"/>
          <c:showLegendKey val="0"/>
          <c:showVal val="1"/>
          <c:showCatName val="0"/>
          <c:showSerName val="0"/>
          <c:showPercent val="0"/>
          <c:showBubbleSize val="0"/>
        </c:dLbls>
        <c:gapWidth val="51"/>
        <c:overlap val="100"/>
        <c:axId val="920408568"/>
        <c:axId val="920411448"/>
      </c:barChart>
      <c:catAx>
        <c:axId val="920408568"/>
        <c:scaling>
          <c:orientation val="maxMin"/>
        </c:scaling>
        <c:delete val="1"/>
        <c:axPos val="l"/>
        <c:numFmt formatCode="General" sourceLinked="1"/>
        <c:majorTickMark val="none"/>
        <c:minorTickMark val="none"/>
        <c:tickLblPos val="nextTo"/>
        <c:crossAx val="920411448"/>
        <c:crosses val="autoZero"/>
        <c:auto val="1"/>
        <c:lblAlgn val="ctr"/>
        <c:lblOffset val="100"/>
        <c:noMultiLvlLbl val="0"/>
      </c:catAx>
      <c:valAx>
        <c:axId val="920411448"/>
        <c:scaling>
          <c:orientation val="minMax"/>
        </c:scaling>
        <c:delete val="1"/>
        <c:axPos val="t"/>
        <c:numFmt formatCode="0%" sourceLinked="1"/>
        <c:majorTickMark val="none"/>
        <c:minorTickMark val="none"/>
        <c:tickLblPos val="nextTo"/>
        <c:crossAx val="920408568"/>
        <c:crosses val="autoZero"/>
        <c:crossBetween val="between"/>
      </c:valAx>
      <c:spPr>
        <a:noFill/>
        <a:ln>
          <a:noFill/>
        </a:ln>
        <a:effectLst/>
      </c:spPr>
    </c:plotArea>
    <c:legend>
      <c:legendPos val="b"/>
      <c:layout>
        <c:manualLayout>
          <c:xMode val="edge"/>
          <c:yMode val="edge"/>
          <c:x val="0.3876182673923807"/>
          <c:y val="0.82845457708446979"/>
          <c:w val="0.29219609766039673"/>
          <c:h val="8.8329916843322254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Limitless Sans" panose="00000500000000000000" pitchFamily="50" charset="0"/>
              <a:ea typeface="+mn-ea"/>
              <a:cs typeface="+mn-cs"/>
            </a:defRPr>
          </a:pPr>
          <a:endParaRPr lang="en-US"/>
        </a:p>
      </c:txPr>
    </c:legend>
    <c:plotVisOnly val="1"/>
    <c:dispBlanksAs val="gap"/>
    <c:showDLblsOverMax val="0"/>
  </c:chart>
  <c:spPr>
    <a:noFill/>
    <a:ln>
      <a:noFill/>
    </a:ln>
    <a:effectLst/>
  </c:spPr>
  <c:txPr>
    <a:bodyPr/>
    <a:lstStyle/>
    <a:p>
      <a:pPr>
        <a:defRPr>
          <a:latin typeface="Limitless Sans" panose="00000500000000000000" pitchFamily="50"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2"/>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764B-EA45-838A-EAFDBE2FCF19}"/>
              </c:ext>
            </c:extLst>
          </c:dPt>
          <c:dPt>
            <c:idx val="1"/>
            <c:bubble3D val="0"/>
            <c:spPr>
              <a:solidFill>
                <a:schemeClr val="accent1"/>
              </a:solidFill>
              <a:ln w="19050">
                <a:noFill/>
              </a:ln>
              <a:effectLst/>
            </c:spPr>
            <c:extLst>
              <c:ext xmlns:c16="http://schemas.microsoft.com/office/drawing/2014/chart" uri="{C3380CC4-5D6E-409C-BE32-E72D297353CC}">
                <c16:uniqueId val="{00000001-8246-6A41-B100-36945A972BF3}"/>
              </c:ext>
            </c:extLst>
          </c:dPt>
          <c:cat>
            <c:strRef>
              <c:f>Sheet1!$A$2:$A$3</c:f>
              <c:strCache>
                <c:ptCount val="2"/>
                <c:pt idx="0">
                  <c:v>1st Qtr</c:v>
                </c:pt>
                <c:pt idx="1">
                  <c:v>2nd Qtr</c:v>
                </c:pt>
              </c:strCache>
            </c:strRef>
          </c:cat>
          <c:val>
            <c:numRef>
              <c:f>Sheet1!$B$2:$B$3</c:f>
              <c:numCache>
                <c:formatCode>General</c:formatCode>
                <c:ptCount val="2"/>
                <c:pt idx="0">
                  <c:v>69</c:v>
                </c:pt>
                <c:pt idx="1">
                  <c:v>31</c:v>
                </c:pt>
              </c:numCache>
            </c:numRef>
          </c:val>
          <c:extLst>
            <c:ext xmlns:c16="http://schemas.microsoft.com/office/drawing/2014/chart" uri="{C3380CC4-5D6E-409C-BE32-E72D297353CC}">
              <c16:uniqueId val="{00000000-8246-6A41-B100-36945A972BF3}"/>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2"/>
            </a:solidFill>
            <a:ln>
              <a:noFill/>
            </a:ln>
          </c:spPr>
          <c:dPt>
            <c:idx val="0"/>
            <c:bubble3D val="0"/>
            <c:spPr>
              <a:solidFill>
                <a:schemeClr val="accent3"/>
              </a:solidFill>
              <a:ln w="19050">
                <a:noFill/>
              </a:ln>
              <a:effectLst/>
            </c:spPr>
            <c:extLst>
              <c:ext xmlns:c16="http://schemas.microsoft.com/office/drawing/2014/chart" uri="{C3380CC4-5D6E-409C-BE32-E72D297353CC}">
                <c16:uniqueId val="{00000001-165F-3048-96CA-26A9DD8E00DA}"/>
              </c:ext>
            </c:extLst>
          </c:dPt>
          <c:dPt>
            <c:idx val="1"/>
            <c:bubble3D val="0"/>
            <c:spPr>
              <a:solidFill>
                <a:schemeClr val="accent1"/>
              </a:solidFill>
              <a:ln w="19050">
                <a:noFill/>
              </a:ln>
              <a:effectLst/>
            </c:spPr>
            <c:extLst>
              <c:ext xmlns:c16="http://schemas.microsoft.com/office/drawing/2014/chart" uri="{C3380CC4-5D6E-409C-BE32-E72D297353CC}">
                <c16:uniqueId val="{00000001-8246-6A41-B100-36945A972BF3}"/>
              </c:ext>
            </c:extLst>
          </c:dPt>
          <c:cat>
            <c:strRef>
              <c:f>Sheet1!$A$2:$A$3</c:f>
              <c:strCache>
                <c:ptCount val="2"/>
                <c:pt idx="0">
                  <c:v>1st Qtr</c:v>
                </c:pt>
                <c:pt idx="1">
                  <c:v>2nd Qtr</c:v>
                </c:pt>
              </c:strCache>
            </c:strRef>
          </c:cat>
          <c:val>
            <c:numRef>
              <c:f>Sheet1!$B$2:$B$3</c:f>
              <c:numCache>
                <c:formatCode>General</c:formatCode>
                <c:ptCount val="2"/>
                <c:pt idx="0">
                  <c:v>37</c:v>
                </c:pt>
                <c:pt idx="1">
                  <c:v>63</c:v>
                </c:pt>
              </c:numCache>
            </c:numRef>
          </c:val>
          <c:extLst>
            <c:ext xmlns:c16="http://schemas.microsoft.com/office/drawing/2014/chart" uri="{C3380CC4-5D6E-409C-BE32-E72D297353CC}">
              <c16:uniqueId val="{00000000-8246-6A41-B100-36945A972BF3}"/>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2"/>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165F-3048-96CA-26A9DD8E00DA}"/>
              </c:ext>
            </c:extLst>
          </c:dPt>
          <c:dPt>
            <c:idx val="1"/>
            <c:bubble3D val="0"/>
            <c:spPr>
              <a:solidFill>
                <a:schemeClr val="accent1"/>
              </a:solidFill>
              <a:ln w="19050">
                <a:noFill/>
              </a:ln>
              <a:effectLst/>
            </c:spPr>
            <c:extLst>
              <c:ext xmlns:c16="http://schemas.microsoft.com/office/drawing/2014/chart" uri="{C3380CC4-5D6E-409C-BE32-E72D297353CC}">
                <c16:uniqueId val="{00000001-8246-6A41-B100-36945A972BF3}"/>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0-8246-6A41-B100-36945A972BF3}"/>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93_BCCF6D31.xml><?xml version="1.0" encoding="utf-8"?>
<p188:cmLst xmlns:a="http://schemas.openxmlformats.org/drawingml/2006/main" xmlns:r="http://schemas.openxmlformats.org/officeDocument/2006/relationships" xmlns:p188="http://schemas.microsoft.com/office/powerpoint/2018/8/main">
  <p188:cm id="{94857CAF-3B89-0A46-81FD-57F267120D49}" authorId="{9C4D63CC-C116-1A4F-E7F9-6B2C93908B23}" status="resolved" created="2026-05-04T14:47:46.045" complete="100000">
    <ac:deMkLst xmlns:ac="http://schemas.microsoft.com/office/drawing/2013/main/command">
      <pc:docMk xmlns:pc="http://schemas.microsoft.com/office/powerpoint/2013/main/command"/>
      <pc:sldMk xmlns:pc="http://schemas.microsoft.com/office/powerpoint/2013/main/command" cId="3167710513" sldId="403"/>
      <ac:graphicFrameMk id="49" creationId="{B771CD6B-69EE-4E94-4355-DC58A638D405}"/>
    </ac:deMkLst>
    <p188:replyLst>
      <p188:reply id="{92B53336-6174-466E-A345-5A7E818F7A49}" authorId="{44E69CDD-B1BB-F3F0-38D6-4F31403D3BA1}" created="2026-05-05T15:08:06.871">
        <p188:txBody>
          <a:bodyPr/>
          <a:lstStyle/>
          <a:p>
            <a:r>
              <a:rPr lang="en-US"/>
              <a:t>I know I was very surprised!</a:t>
            </a:r>
          </a:p>
        </p188:txBody>
      </p188:reply>
    </p188:replyLst>
    <p188:txBody>
      <a:bodyPr/>
      <a:lstStyle/>
      <a:p>
        <a:r>
          <a:rPr lang="en-US"/>
          <a:t>wow - this is really interesting</a:t>
        </a:r>
      </a:p>
    </p188:txBody>
  </p188:cm>
  <p188:cm id="{7A98F514-7AA4-0144-961E-8692E7C7D9BC}" authorId="{9C4D63CC-C116-1A4F-E7F9-6B2C93908B23}" status="resolved" created="2026-05-04T14:48:41.942" complete="100000">
    <ac:deMkLst xmlns:ac="http://schemas.microsoft.com/office/drawing/2013/main/command">
      <pc:docMk xmlns:pc="http://schemas.microsoft.com/office/powerpoint/2013/main/command"/>
      <pc:sldMk xmlns:pc="http://schemas.microsoft.com/office/powerpoint/2013/main/command" cId="3167710513" sldId="403"/>
      <ac:graphicFrameMk id="49" creationId="{B771CD6B-69EE-4E94-4355-DC58A638D405}"/>
    </ac:deMkLst>
    <p188:txBody>
      <a:bodyPr/>
      <a:lstStyle/>
      <a:p>
        <a:r>
          <a:rPr lang="en-US"/>
          <a:t>also just fyi the personality descriptors are getting cut off on my view</a:t>
        </a:r>
      </a:p>
    </p188:txBody>
    <p188:extLst>
      <p:ext xmlns:p="http://schemas.openxmlformats.org/presentationml/2006/main" uri="{57CB4572-C831-44C2-8A1C-0ADB6CCDFE69}">
        <p223:reactions xmlns:p223="http://schemas.microsoft.com/office/powerpoint/2022/03/main">
          <p223:rxn type="👍">
            <p223:instance time="2026-05-05T15:08:22.568" authorId="{44E69CDD-B1BB-F3F0-38D6-4F31403D3BA1}"/>
          </p223:rxn>
        </p223:reactions>
      </p:ext>
    </p188:extLst>
  </p188:cm>
  <p188:cm id="{268A146E-95F3-1345-A1F4-10248B9C6F31}" authorId="{9C4D63CC-C116-1A4F-E7F9-6B2C93908B23}" status="resolved" created="2026-05-04T14:56:43.696" complete="100000">
    <ac:txMkLst xmlns:ac="http://schemas.microsoft.com/office/drawing/2013/main/command">
      <pc:docMk xmlns:pc="http://schemas.microsoft.com/office/powerpoint/2013/main/command"/>
      <pc:sldMk xmlns:pc="http://schemas.microsoft.com/office/powerpoint/2013/main/command" cId="3167710513" sldId="403"/>
      <ac:graphicFrameMk id="63" creationId="{ECD9F8DE-6F3F-20A0-6DEA-3FF923F15612}"/>
      <ac:tblMk/>
      <ac:tcMk rowId="4213221478" colId="2734499324"/>
      <ac:txMk cp="0" len="17">
        <ac:context len="18" hash="2706667920"/>
      </ac:txMk>
    </ac:txMkLst>
    <p188:replyLst>
      <p188:reply id="{C764D3FF-D6A9-AB43-ABF8-E97043133693}" authorId="{9C4D63CC-C116-1A4F-E7F9-6B2C93908B23}" created="2026-05-04T14:57:32.640">
        <p188:txBody>
          <a:bodyPr/>
          <a:lstStyle/>
          <a:p>
            <a:r>
              <a:rPr lang="en-US"/>
              <a:t>and shift statements to be "like the idea of hosting more than the reality of doing all the work" etc.</a:t>
            </a:r>
          </a:p>
        </p188:txBody>
        <p188:extLst>
          <p:ext xmlns:p="http://schemas.openxmlformats.org/presentationml/2006/main" uri="{57CB4572-C831-44C2-8A1C-0ADB6CCDFE69}">
            <p223:reactions xmlns:p223="http://schemas.microsoft.com/office/powerpoint/2022/03/main">
              <p223:rxn type="👍">
                <p223:instance time="2026-05-05T15:08:46.298" authorId="{44E69CDD-B1BB-F3F0-38D6-4F31403D3BA1}"/>
              </p223:rxn>
            </p223:reactions>
          </p:ext>
        </p188:extLst>
      </p188:reply>
    </p188:replyLst>
    <p188:txBody>
      <a:bodyPr/>
      <a:lstStyle/>
      <a:p>
        <a:r>
          <a:rPr lang="en-US"/>
          <a:t>i think you could flip these (% on top) and then get rid of this left column entirely </a:t>
        </a:r>
      </a:p>
    </p188:txBody>
    <p188:extLst>
      <p:ext xmlns:p="http://schemas.openxmlformats.org/presentationml/2006/main" uri="{57CB4572-C831-44C2-8A1C-0ADB6CCDFE69}">
        <p223:reactions xmlns:p223="http://schemas.microsoft.com/office/powerpoint/2022/03/main">
          <p223:rxn type="👍">
            <p223:instance time="2026-05-05T15:08:47.363" authorId="{44E69CDD-B1BB-F3F0-38D6-4F31403D3BA1}"/>
          </p223:rxn>
        </p223:reactions>
      </p:ext>
    </p188:extLst>
  </p188:cm>
  <p188:cm id="{B7408CA3-8193-DD49-BF1C-D8013DB20697}" authorId="{9C4D63CC-C116-1A4F-E7F9-6B2C93908B23}" status="resolved" created="2026-05-04T14:58:18.087" complete="100000">
    <ac:deMkLst xmlns:ac="http://schemas.microsoft.com/office/drawing/2013/main/command">
      <pc:docMk xmlns:pc="http://schemas.microsoft.com/office/powerpoint/2013/main/command"/>
      <pc:sldMk xmlns:pc="http://schemas.microsoft.com/office/powerpoint/2013/main/command" cId="3167710513" sldId="403"/>
      <ac:spMk id="2049" creationId="{E2B67E30-8A1C-BC67-FCDC-A7023F1CBA8C}"/>
    </ac:deMkLst>
    <p188:replyLst>
      <p188:reply id="{4AFB64E9-87A6-4737-A430-EA4C7DF5CE13}" authorId="{44E69CDD-B1BB-F3F0-38D6-4F31403D3BA1}" created="2026-05-05T15:09:05.014">
        <p188:txBody>
          <a:bodyPr/>
          <a:lstStyle/>
          <a:p>
            <a:r>
              <a:rPr lang="en-US"/>
              <a:t>Will update to T2B</a:t>
            </a:r>
          </a:p>
        </p188:txBody>
      </p188:reply>
    </p188:replyLst>
    <p188:txBody>
      <a:bodyPr/>
      <a:lstStyle/>
      <a:p>
        <a:r>
          <a:rPr lang="en-US"/>
          <a:t>i'm hesitant to use T3B when we use T2B elsewhere </a:t>
        </a:r>
      </a:p>
    </p188:txBody>
    <p188:extLst>
      <p:ext xmlns:p="http://schemas.openxmlformats.org/presentationml/2006/main" uri="{57CB4572-C831-44C2-8A1C-0ADB6CCDFE69}">
        <p223:reactions xmlns:p223="http://schemas.microsoft.com/office/powerpoint/2022/03/main">
          <p223:rxn type="👍">
            <p223:instance time="2026-05-05T15:08:56.462" authorId="{44E69CDD-B1BB-F3F0-38D6-4F31403D3BA1}"/>
          </p223:rxn>
        </p223:reactions>
      </p:ext>
    </p188:extLst>
  </p188:cm>
</p188:cmLst>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3C304-E778-4D65-A9D4-57DD00B57F2B}" type="doc">
      <dgm:prSet loTypeId="urn:microsoft.com/office/officeart/2005/8/layout/hList7" loCatId="list" qsTypeId="urn:microsoft.com/office/officeart/2005/8/quickstyle/simple1" qsCatId="simple" csTypeId="urn:microsoft.com/office/officeart/2005/8/colors/accent5_2" csCatId="accent5" phldr="1"/>
      <dgm:spPr/>
      <dgm:t>
        <a:bodyPr/>
        <a:lstStyle/>
        <a:p>
          <a:endParaRPr lang="en-US"/>
        </a:p>
      </dgm:t>
    </dgm:pt>
    <dgm:pt modelId="{1B229B06-BF43-43B7-91A8-6986F932FF8C}">
      <dgm:prSet phldrT="[Text]" phldr="0" custT="1"/>
      <dgm:spPr/>
      <dgm:t>
        <a:bodyPr tIns="365760"/>
        <a:lstStyle/>
        <a:p>
          <a:r>
            <a:rPr lang="en-US" sz="1050" b="1" kern="1200" cap="all" baseline="0" dirty="0">
              <a:solidFill>
                <a:schemeClr val="tx1"/>
              </a:solidFill>
              <a:latin typeface="Limitless Sans" panose="00000500000000000000" pitchFamily="50" charset="0"/>
            </a:rPr>
            <a:t>The Homebody </a:t>
          </a:r>
          <a:r>
            <a:rPr lang="en-US" sz="1100" b="1" kern="1200" cap="all" baseline="0" dirty="0">
              <a:solidFill>
                <a:schemeClr val="accent3"/>
              </a:solidFill>
              <a:latin typeface="Limitless Sans" panose="00000500000000000000" pitchFamily="50" charset="0"/>
            </a:rPr>
            <a:t>49%</a:t>
          </a:r>
        </a:p>
        <a:p>
          <a:r>
            <a:rPr lang="en-US" sz="900" b="0" i="0" kern="1200" cap="all" dirty="0">
              <a:solidFill>
                <a:schemeClr val="tx1"/>
              </a:solidFill>
              <a:latin typeface="Limitless Sans Medium" pitchFamily="2" charset="0"/>
            </a:rPr>
            <a:t>I </a:t>
          </a:r>
          <a:r>
            <a:rPr lang="en-US" sz="900" b="0" i="0" kern="1200" cap="none" baseline="0" dirty="0">
              <a:solidFill>
                <a:schemeClr val="tx1"/>
              </a:solidFill>
              <a:latin typeface="Limitless Sans Medium" pitchFamily="2" charset="0"/>
            </a:rPr>
            <a:t>mostly keep </a:t>
          </a:r>
          <a:r>
            <a:rPr lang="en-US" sz="900" b="0" i="0" kern="1200" dirty="0">
              <a:solidFill>
                <a:schemeClr val="tx1"/>
              </a:solidFill>
              <a:latin typeface="Limitless Sans Medium" pitchFamily="2" charset="0"/>
            </a:rPr>
            <a:t>things low-key at home</a:t>
          </a:r>
          <a:endParaRPr lang="en-US" sz="400" b="0" i="0" kern="1200" dirty="0">
            <a:solidFill>
              <a:schemeClr val="tx1"/>
            </a:solidFill>
            <a:latin typeface="Limitless Sans Medium" pitchFamily="2" charset="0"/>
            <a:ea typeface="+mn-ea"/>
            <a:cs typeface="+mn-cs"/>
          </a:endParaRPr>
        </a:p>
      </dgm:t>
    </dgm:pt>
    <dgm:pt modelId="{635E8897-E11F-4AE0-A74A-4CA036E4EC38}" type="parTrans" cxnId="{06DAE725-C1E9-4824-99B9-02CE8A9553E6}">
      <dgm:prSet/>
      <dgm:spPr/>
      <dgm:t>
        <a:bodyPr/>
        <a:lstStyle/>
        <a:p>
          <a:endParaRPr lang="en-US" sz="1100" b="1">
            <a:solidFill>
              <a:schemeClr val="tx1"/>
            </a:solidFill>
            <a:latin typeface="Limitless Sans" panose="00000500000000000000" pitchFamily="50" charset="0"/>
          </a:endParaRPr>
        </a:p>
      </dgm:t>
    </dgm:pt>
    <dgm:pt modelId="{89945E35-6B60-46E0-98CF-878379965B21}" type="sibTrans" cxnId="{06DAE725-C1E9-4824-99B9-02CE8A9553E6}">
      <dgm:prSet/>
      <dgm:spPr/>
      <dgm:t>
        <a:bodyPr/>
        <a:lstStyle/>
        <a:p>
          <a:endParaRPr lang="en-US" sz="1100" b="1">
            <a:solidFill>
              <a:schemeClr val="tx1"/>
            </a:solidFill>
            <a:latin typeface="Limitless Sans" panose="00000500000000000000" pitchFamily="50" charset="0"/>
          </a:endParaRPr>
        </a:p>
      </dgm:t>
    </dgm:pt>
    <dgm:pt modelId="{F38D1E5F-C42E-4F74-A96F-74118D1B7126}">
      <dgm:prSet phldrT="[Text]" phldr="0" custT="1"/>
      <dgm:spPr>
        <a:solidFill>
          <a:schemeClr val="accent4"/>
        </a:solidFill>
      </dgm:spPr>
      <dgm:t>
        <a:bodyPr tIns="365760"/>
        <a:lstStyle/>
        <a:p>
          <a:br>
            <a:rPr lang="en-US" sz="1050" b="1" cap="all" baseline="0" dirty="0">
              <a:solidFill>
                <a:schemeClr val="tx1"/>
              </a:solidFill>
              <a:latin typeface="Limitless Sans" panose="00000500000000000000" pitchFamily="50" charset="0"/>
            </a:rPr>
          </a:br>
          <a:r>
            <a:rPr lang="en-US" sz="1050" b="1" cap="all" baseline="0" dirty="0">
              <a:solidFill>
                <a:schemeClr val="tx1"/>
              </a:solidFill>
              <a:latin typeface="Limitless Sans" panose="00000500000000000000" pitchFamily="50" charset="0"/>
            </a:rPr>
            <a:t>The Host       </a:t>
          </a:r>
          <a:br>
            <a:rPr lang="en-US" sz="1100" b="1" cap="all" baseline="0" dirty="0">
              <a:solidFill>
                <a:schemeClr val="tx1"/>
              </a:solidFill>
              <a:latin typeface="Limitless Sans" panose="00000500000000000000" pitchFamily="50" charset="0"/>
            </a:rPr>
          </a:br>
          <a:r>
            <a:rPr lang="en-US" sz="1100" b="1" cap="all" baseline="0" dirty="0">
              <a:solidFill>
                <a:schemeClr val="accent2"/>
              </a:solidFill>
              <a:latin typeface="Limitless Sans" panose="00000500000000000000" pitchFamily="50" charset="0"/>
            </a:rPr>
            <a:t>15%</a:t>
          </a:r>
        </a:p>
        <a:p>
          <a:r>
            <a:rPr lang="en-US" sz="900" b="0" i="0" dirty="0">
              <a:solidFill>
                <a:schemeClr val="tx1"/>
              </a:solidFill>
              <a:latin typeface="Limitless Sans Medium" pitchFamily="2" charset="0"/>
            </a:rPr>
            <a:t>I bring people together and make the plans happen</a:t>
          </a:r>
        </a:p>
      </dgm:t>
    </dgm:pt>
    <dgm:pt modelId="{6EB44AD2-C42F-42A5-B871-8CCE3092D9B1}" type="parTrans" cxnId="{9A398781-7CB7-4228-A2CC-0F5BA6BAC0BF}">
      <dgm:prSet/>
      <dgm:spPr/>
      <dgm:t>
        <a:bodyPr/>
        <a:lstStyle/>
        <a:p>
          <a:endParaRPr lang="en-US" sz="1100" b="1">
            <a:solidFill>
              <a:schemeClr val="tx1"/>
            </a:solidFill>
            <a:latin typeface="Limitless Sans" panose="00000500000000000000" pitchFamily="50" charset="0"/>
          </a:endParaRPr>
        </a:p>
      </dgm:t>
    </dgm:pt>
    <dgm:pt modelId="{0D4EEBBC-1C6D-488F-87AA-6C6092F227E0}" type="sibTrans" cxnId="{9A398781-7CB7-4228-A2CC-0F5BA6BAC0BF}">
      <dgm:prSet/>
      <dgm:spPr/>
      <dgm:t>
        <a:bodyPr/>
        <a:lstStyle/>
        <a:p>
          <a:endParaRPr lang="en-US" sz="1100" b="1">
            <a:solidFill>
              <a:schemeClr val="tx1"/>
            </a:solidFill>
            <a:latin typeface="Limitless Sans" panose="00000500000000000000" pitchFamily="50" charset="0"/>
          </a:endParaRPr>
        </a:p>
      </dgm:t>
    </dgm:pt>
    <dgm:pt modelId="{7BD080EA-C217-4857-A0B7-AFD87EB48BA5}">
      <dgm:prSet phldrT="[Text]" phldr="0" custT="1"/>
      <dgm:spPr>
        <a:solidFill>
          <a:srgbClr val="F0F2F4"/>
        </a:solidFill>
      </dgm:spPr>
      <dgm:t>
        <a:bodyPr tIns="365760"/>
        <a:lstStyle/>
        <a:p>
          <a:br>
            <a:rPr lang="en-US" sz="1050" b="1" cap="all" baseline="0" dirty="0">
              <a:solidFill>
                <a:schemeClr val="tx1"/>
              </a:solidFill>
              <a:latin typeface="Limitless Sans" panose="00000500000000000000" pitchFamily="50" charset="0"/>
            </a:rPr>
          </a:br>
          <a:r>
            <a:rPr lang="en-US" sz="1050" b="1" cap="all" baseline="0" dirty="0">
              <a:solidFill>
                <a:schemeClr val="tx1"/>
              </a:solidFill>
              <a:latin typeface="Limitless Sans" panose="00000500000000000000" pitchFamily="50" charset="0"/>
            </a:rPr>
            <a:t>The Wildcard </a:t>
          </a:r>
          <a:r>
            <a:rPr lang="en-US" sz="1100" b="1" cap="all" baseline="0" dirty="0">
              <a:solidFill>
                <a:schemeClr val="accent3"/>
              </a:solidFill>
              <a:latin typeface="Limitless Sans" panose="00000500000000000000" pitchFamily="50" charset="0"/>
            </a:rPr>
            <a:t>12%</a:t>
          </a:r>
        </a:p>
        <a:p>
          <a:r>
            <a:rPr lang="en-US" sz="900" b="0" i="0" dirty="0">
              <a:solidFill>
                <a:schemeClr val="tx1"/>
              </a:solidFill>
              <a:latin typeface="Limitless Sans Medium" pitchFamily="2" charset="0"/>
            </a:rPr>
            <a:t>I'm spontaneous; my plans are decided day-of</a:t>
          </a:r>
        </a:p>
      </dgm:t>
    </dgm:pt>
    <dgm:pt modelId="{6AD0FC95-F2D6-47B3-86D6-1A06713017BA}" type="parTrans" cxnId="{28739EB5-DEBD-449C-97F3-B35889753BCE}">
      <dgm:prSet/>
      <dgm:spPr/>
      <dgm:t>
        <a:bodyPr/>
        <a:lstStyle/>
        <a:p>
          <a:endParaRPr lang="en-US" sz="1100" b="1">
            <a:solidFill>
              <a:schemeClr val="tx1"/>
            </a:solidFill>
            <a:latin typeface="Limitless Sans" panose="00000500000000000000" pitchFamily="50" charset="0"/>
          </a:endParaRPr>
        </a:p>
      </dgm:t>
    </dgm:pt>
    <dgm:pt modelId="{B4AE23E1-0760-456E-B5FF-5406FB83AB04}" type="sibTrans" cxnId="{28739EB5-DEBD-449C-97F3-B35889753BCE}">
      <dgm:prSet/>
      <dgm:spPr/>
      <dgm:t>
        <a:bodyPr/>
        <a:lstStyle/>
        <a:p>
          <a:endParaRPr lang="en-US" sz="1100" b="1">
            <a:solidFill>
              <a:schemeClr val="tx1"/>
            </a:solidFill>
            <a:latin typeface="Limitless Sans" panose="00000500000000000000" pitchFamily="50" charset="0"/>
          </a:endParaRPr>
        </a:p>
      </dgm:t>
    </dgm:pt>
    <dgm:pt modelId="{02D52EBE-D31C-407C-81C9-53A61423D632}">
      <dgm:prSet custT="1"/>
      <dgm:spPr>
        <a:solidFill>
          <a:schemeClr val="accent5"/>
        </a:solidFill>
      </dgm:spPr>
      <dgm:t>
        <a:bodyPr tIns="365760"/>
        <a:lstStyle/>
        <a:p>
          <a:br>
            <a:rPr lang="en-US" sz="1050" b="1" cap="all" baseline="0" dirty="0">
              <a:solidFill>
                <a:schemeClr val="tx1"/>
              </a:solidFill>
              <a:latin typeface="Limitless Sans" panose="00000500000000000000" pitchFamily="50" charset="0"/>
            </a:rPr>
          </a:br>
          <a:r>
            <a:rPr lang="en-US" sz="1050" b="1" cap="all" baseline="0" dirty="0">
              <a:solidFill>
                <a:schemeClr val="tx1"/>
              </a:solidFill>
              <a:latin typeface="Limitless Sans" panose="00000500000000000000" pitchFamily="50" charset="0"/>
            </a:rPr>
            <a:t>The Drop-in Guest              </a:t>
          </a:r>
          <a:br>
            <a:rPr lang="en-US" sz="1100" b="1" cap="all" baseline="0" dirty="0">
              <a:solidFill>
                <a:schemeClr val="tx1"/>
              </a:solidFill>
              <a:latin typeface="Limitless Sans" panose="00000500000000000000" pitchFamily="50" charset="0"/>
            </a:rPr>
          </a:br>
          <a:r>
            <a:rPr lang="en-US" sz="1100" b="1" cap="all" baseline="0" dirty="0">
              <a:solidFill>
                <a:schemeClr val="accent3"/>
              </a:solidFill>
              <a:latin typeface="Limitless Sans" panose="00000500000000000000" pitchFamily="50" charset="0"/>
            </a:rPr>
            <a:t>11%</a:t>
          </a:r>
        </a:p>
        <a:p>
          <a:r>
            <a:rPr lang="en-US" sz="900" b="0" i="0" dirty="0">
              <a:solidFill>
                <a:schemeClr val="tx1"/>
              </a:solidFill>
              <a:latin typeface="Limitless Sans Medium" pitchFamily="2" charset="0"/>
            </a:rPr>
            <a:t>I join when I can, but I don't initiate much</a:t>
          </a:r>
        </a:p>
      </dgm:t>
    </dgm:pt>
    <dgm:pt modelId="{9ABD928F-F9CE-4140-86FF-2E807EDDDD09}" type="parTrans" cxnId="{A9C0747E-7B9E-44E3-9839-59F69895A7B1}">
      <dgm:prSet/>
      <dgm:spPr/>
      <dgm:t>
        <a:bodyPr/>
        <a:lstStyle/>
        <a:p>
          <a:endParaRPr lang="en-US" sz="1100" b="1">
            <a:solidFill>
              <a:schemeClr val="tx1"/>
            </a:solidFill>
            <a:latin typeface="Limitless Sans" panose="00000500000000000000" pitchFamily="50" charset="0"/>
          </a:endParaRPr>
        </a:p>
      </dgm:t>
    </dgm:pt>
    <dgm:pt modelId="{286EF689-FCDD-415A-AAF8-8744C036C7A9}" type="sibTrans" cxnId="{A9C0747E-7B9E-44E3-9839-59F69895A7B1}">
      <dgm:prSet/>
      <dgm:spPr/>
      <dgm:t>
        <a:bodyPr/>
        <a:lstStyle/>
        <a:p>
          <a:endParaRPr lang="en-US" sz="1100" b="1">
            <a:solidFill>
              <a:schemeClr val="tx1"/>
            </a:solidFill>
            <a:latin typeface="Limitless Sans" panose="00000500000000000000" pitchFamily="50" charset="0"/>
          </a:endParaRPr>
        </a:p>
      </dgm:t>
    </dgm:pt>
    <dgm:pt modelId="{FC3555FA-50EF-402E-BE86-CA514D1C9CE6}">
      <dgm:prSet custT="1"/>
      <dgm:spPr>
        <a:solidFill>
          <a:schemeClr val="accent4"/>
        </a:solidFill>
      </dgm:spPr>
      <dgm:t>
        <a:bodyPr tIns="365760"/>
        <a:lstStyle/>
        <a:p>
          <a:br>
            <a:rPr lang="en-US" sz="1050" b="1" cap="all" baseline="0" dirty="0">
              <a:solidFill>
                <a:schemeClr val="tx1"/>
              </a:solidFill>
              <a:latin typeface="Limitless Sans" panose="00000500000000000000" pitchFamily="50" charset="0"/>
            </a:rPr>
          </a:br>
          <a:r>
            <a:rPr lang="en-US" sz="1050" b="1" cap="all" baseline="0" dirty="0">
              <a:solidFill>
                <a:schemeClr val="tx1"/>
              </a:solidFill>
              <a:latin typeface="Limitless Sans" panose="00000500000000000000" pitchFamily="50" charset="0"/>
            </a:rPr>
            <a:t>The Connector </a:t>
          </a:r>
          <a:br>
            <a:rPr lang="en-US" sz="1100" b="1" cap="all" baseline="0" dirty="0">
              <a:solidFill>
                <a:schemeClr val="tx1"/>
              </a:solidFill>
              <a:latin typeface="Limitless Sans" panose="00000500000000000000" pitchFamily="50" charset="0"/>
            </a:rPr>
          </a:br>
          <a:r>
            <a:rPr lang="en-US" sz="1100" b="1" cap="all" baseline="0" dirty="0">
              <a:solidFill>
                <a:schemeClr val="accent2"/>
              </a:solidFill>
              <a:latin typeface="Limitless Sans" panose="00000500000000000000" pitchFamily="50" charset="0"/>
            </a:rPr>
            <a:t> 6%</a:t>
          </a:r>
        </a:p>
        <a:p>
          <a:r>
            <a:rPr lang="en-US" sz="900" b="0" i="0" dirty="0">
              <a:solidFill>
                <a:schemeClr val="tx1"/>
              </a:solidFill>
              <a:latin typeface="Limitless Sans Medium" pitchFamily="2" charset="0"/>
            </a:rPr>
            <a:t> I show up, invite others, and keep the group chat alive</a:t>
          </a:r>
        </a:p>
      </dgm:t>
    </dgm:pt>
    <dgm:pt modelId="{5A28C75D-3607-406F-9FFA-530DCA1A7EBC}" type="parTrans" cxnId="{71D236EA-8A6A-42E4-B5D3-37CAC6EFEF2D}">
      <dgm:prSet/>
      <dgm:spPr/>
      <dgm:t>
        <a:bodyPr/>
        <a:lstStyle/>
        <a:p>
          <a:endParaRPr lang="en-US" sz="1100" b="1">
            <a:solidFill>
              <a:schemeClr val="tx1"/>
            </a:solidFill>
            <a:latin typeface="Limitless Sans" panose="00000500000000000000" pitchFamily="50" charset="0"/>
          </a:endParaRPr>
        </a:p>
      </dgm:t>
    </dgm:pt>
    <dgm:pt modelId="{125B13AE-04AE-4EC7-AD64-C084890BB043}" type="sibTrans" cxnId="{71D236EA-8A6A-42E4-B5D3-37CAC6EFEF2D}">
      <dgm:prSet/>
      <dgm:spPr/>
      <dgm:t>
        <a:bodyPr/>
        <a:lstStyle/>
        <a:p>
          <a:endParaRPr lang="en-US" sz="1100" b="1">
            <a:solidFill>
              <a:schemeClr val="tx1"/>
            </a:solidFill>
            <a:latin typeface="Limitless Sans" panose="00000500000000000000" pitchFamily="50" charset="0"/>
          </a:endParaRPr>
        </a:p>
      </dgm:t>
    </dgm:pt>
    <dgm:pt modelId="{F5051A06-54C0-4221-BBC4-2AEDE1CE433F}" type="pres">
      <dgm:prSet presAssocID="{9EF3C304-E778-4D65-A9D4-57DD00B57F2B}" presName="Name0" presStyleCnt="0">
        <dgm:presLayoutVars>
          <dgm:dir/>
          <dgm:resizeHandles val="exact"/>
        </dgm:presLayoutVars>
      </dgm:prSet>
      <dgm:spPr/>
    </dgm:pt>
    <dgm:pt modelId="{A354C66E-687B-4842-A813-E4A9E102C6A5}" type="pres">
      <dgm:prSet presAssocID="{9EF3C304-E778-4D65-A9D4-57DD00B57F2B}" presName="fgShape" presStyleLbl="fgShp" presStyleIdx="0" presStyleCnt="1"/>
      <dgm:spPr>
        <a:noFill/>
        <a:ln>
          <a:noFill/>
        </a:ln>
      </dgm:spPr>
    </dgm:pt>
    <dgm:pt modelId="{C5F1C459-A6ED-48F8-8C72-E6E05142174B}" type="pres">
      <dgm:prSet presAssocID="{9EF3C304-E778-4D65-A9D4-57DD00B57F2B}" presName="linComp" presStyleCnt="0"/>
      <dgm:spPr/>
    </dgm:pt>
    <dgm:pt modelId="{E3FDC444-9083-45BC-AF89-99AC69065166}" type="pres">
      <dgm:prSet presAssocID="{1B229B06-BF43-43B7-91A8-6986F932FF8C}" presName="compNode" presStyleCnt="0"/>
      <dgm:spPr/>
    </dgm:pt>
    <dgm:pt modelId="{3E1C28FA-9E56-44F1-B9E8-A79C2448966C}" type="pres">
      <dgm:prSet presAssocID="{1B229B06-BF43-43B7-91A8-6986F932FF8C}" presName="bkgdShape" presStyleLbl="node1" presStyleIdx="0" presStyleCnt="5"/>
      <dgm:spPr/>
    </dgm:pt>
    <dgm:pt modelId="{324B08A7-EE9A-46E9-B9B9-859C656BB78F}" type="pres">
      <dgm:prSet presAssocID="{1B229B06-BF43-43B7-91A8-6986F932FF8C}" presName="nodeTx" presStyleLbl="node1" presStyleIdx="0" presStyleCnt="5">
        <dgm:presLayoutVars>
          <dgm:bulletEnabled val="1"/>
        </dgm:presLayoutVars>
      </dgm:prSet>
      <dgm:spPr/>
    </dgm:pt>
    <dgm:pt modelId="{588F861D-52C1-4FBA-911A-C388AE0AA162}" type="pres">
      <dgm:prSet presAssocID="{1B229B06-BF43-43B7-91A8-6986F932FF8C}" presName="invisiNode" presStyleLbl="node1" presStyleIdx="0" presStyleCnt="5"/>
      <dgm:spPr/>
    </dgm:pt>
    <dgm:pt modelId="{AB78C7D9-FEEA-4149-891A-61A02CB90423}" type="pres">
      <dgm:prSet presAssocID="{1B229B06-BF43-43B7-91A8-6986F932FF8C}" presName="imagNode" presStyleLbl="fgImgPlace1" presStyleIdx="0" presStyleCnt="5" custScaleX="117501" custScaleY="117501" custLinFactNeighborY="8711"/>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F9817CD2-419B-48DB-A134-3294E7EED808}" type="pres">
      <dgm:prSet presAssocID="{89945E35-6B60-46E0-98CF-878379965B21}" presName="sibTrans" presStyleLbl="sibTrans2D1" presStyleIdx="0" presStyleCnt="0"/>
      <dgm:spPr/>
    </dgm:pt>
    <dgm:pt modelId="{2B272BA2-A940-49A6-8E71-32533917B867}" type="pres">
      <dgm:prSet presAssocID="{F38D1E5F-C42E-4F74-A96F-74118D1B7126}" presName="compNode" presStyleCnt="0"/>
      <dgm:spPr/>
    </dgm:pt>
    <dgm:pt modelId="{F7571BA9-670D-4F0D-8E06-FC54AF5ADBC8}" type="pres">
      <dgm:prSet presAssocID="{F38D1E5F-C42E-4F74-A96F-74118D1B7126}" presName="bkgdShape" presStyleLbl="node1" presStyleIdx="1" presStyleCnt="5"/>
      <dgm:spPr/>
    </dgm:pt>
    <dgm:pt modelId="{DCFCD05D-6C6B-41F2-929D-4F3E3364B24A}" type="pres">
      <dgm:prSet presAssocID="{F38D1E5F-C42E-4F74-A96F-74118D1B7126}" presName="nodeTx" presStyleLbl="node1" presStyleIdx="1" presStyleCnt="5">
        <dgm:presLayoutVars>
          <dgm:bulletEnabled val="1"/>
        </dgm:presLayoutVars>
      </dgm:prSet>
      <dgm:spPr/>
    </dgm:pt>
    <dgm:pt modelId="{94964167-85FA-4601-8CD0-DE1A94BA2C50}" type="pres">
      <dgm:prSet presAssocID="{F38D1E5F-C42E-4F74-A96F-74118D1B7126}" presName="invisiNode" presStyleLbl="node1" presStyleIdx="1" presStyleCnt="5"/>
      <dgm:spPr/>
    </dgm:pt>
    <dgm:pt modelId="{5ACD15AA-589C-4419-852C-2476829337F4}" type="pres">
      <dgm:prSet presAssocID="{F38D1E5F-C42E-4F74-A96F-74118D1B7126}" presName="imagNode" presStyleLbl="fgImgPlace1" presStyleIdx="1" presStyleCnt="5" custScaleX="117501" custScaleY="117501" custLinFactNeighborY="8711"/>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FAE59B7-DDF6-40EE-9B03-1C040A4F8208}" type="pres">
      <dgm:prSet presAssocID="{0D4EEBBC-1C6D-488F-87AA-6C6092F227E0}" presName="sibTrans" presStyleLbl="sibTrans2D1" presStyleIdx="0" presStyleCnt="0"/>
      <dgm:spPr/>
    </dgm:pt>
    <dgm:pt modelId="{36A3B4FC-2FB3-4894-A64B-B9FC640A7115}" type="pres">
      <dgm:prSet presAssocID="{7BD080EA-C217-4857-A0B7-AFD87EB48BA5}" presName="compNode" presStyleCnt="0"/>
      <dgm:spPr/>
    </dgm:pt>
    <dgm:pt modelId="{53785C22-6754-47C7-8A81-F908CA1F35D8}" type="pres">
      <dgm:prSet presAssocID="{7BD080EA-C217-4857-A0B7-AFD87EB48BA5}" presName="bkgdShape" presStyleLbl="node1" presStyleIdx="2" presStyleCnt="5"/>
      <dgm:spPr/>
    </dgm:pt>
    <dgm:pt modelId="{DA7B5D8D-FE75-4667-9600-137D4CE65061}" type="pres">
      <dgm:prSet presAssocID="{7BD080EA-C217-4857-A0B7-AFD87EB48BA5}" presName="nodeTx" presStyleLbl="node1" presStyleIdx="2" presStyleCnt="5">
        <dgm:presLayoutVars>
          <dgm:bulletEnabled val="1"/>
        </dgm:presLayoutVars>
      </dgm:prSet>
      <dgm:spPr/>
    </dgm:pt>
    <dgm:pt modelId="{9DF412FA-0C5F-4CEF-BCB9-7B380E22D6E6}" type="pres">
      <dgm:prSet presAssocID="{7BD080EA-C217-4857-A0B7-AFD87EB48BA5}" presName="invisiNode" presStyleLbl="node1" presStyleIdx="2" presStyleCnt="5"/>
      <dgm:spPr/>
    </dgm:pt>
    <dgm:pt modelId="{83733269-9753-481F-9EE3-DB93E10DA62D}" type="pres">
      <dgm:prSet presAssocID="{7BD080EA-C217-4857-A0B7-AFD87EB48BA5}" presName="imagNode" presStyleLbl="fgImgPlace1" presStyleIdx="2" presStyleCnt="5" custScaleX="117501" custScaleY="117501" custLinFactNeighborY="8711"/>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7F192197-F908-44A3-B1EA-DD9818B45C96}" type="pres">
      <dgm:prSet presAssocID="{B4AE23E1-0760-456E-B5FF-5406FB83AB04}" presName="sibTrans" presStyleLbl="sibTrans2D1" presStyleIdx="0" presStyleCnt="0"/>
      <dgm:spPr/>
    </dgm:pt>
    <dgm:pt modelId="{FD517BD1-A749-4860-BAB8-CFFEBA7D06C4}" type="pres">
      <dgm:prSet presAssocID="{02D52EBE-D31C-407C-81C9-53A61423D632}" presName="compNode" presStyleCnt="0"/>
      <dgm:spPr/>
    </dgm:pt>
    <dgm:pt modelId="{38BB693F-9756-4386-9358-7C7247762950}" type="pres">
      <dgm:prSet presAssocID="{02D52EBE-D31C-407C-81C9-53A61423D632}" presName="bkgdShape" presStyleLbl="node1" presStyleIdx="3" presStyleCnt="5"/>
      <dgm:spPr/>
    </dgm:pt>
    <dgm:pt modelId="{948F1D73-42B5-45D9-9E90-11DE66F6D6DA}" type="pres">
      <dgm:prSet presAssocID="{02D52EBE-D31C-407C-81C9-53A61423D632}" presName="nodeTx" presStyleLbl="node1" presStyleIdx="3" presStyleCnt="5">
        <dgm:presLayoutVars>
          <dgm:bulletEnabled val="1"/>
        </dgm:presLayoutVars>
      </dgm:prSet>
      <dgm:spPr/>
    </dgm:pt>
    <dgm:pt modelId="{1517CB5A-57B2-4B58-8D4E-47C850E0B858}" type="pres">
      <dgm:prSet presAssocID="{02D52EBE-D31C-407C-81C9-53A61423D632}" presName="invisiNode" presStyleLbl="node1" presStyleIdx="3" presStyleCnt="5"/>
      <dgm:spPr/>
    </dgm:pt>
    <dgm:pt modelId="{98562247-C177-474C-89B2-36848D1DA2E6}" type="pres">
      <dgm:prSet presAssocID="{02D52EBE-D31C-407C-81C9-53A61423D632}" presName="imagNode" presStyleLbl="fgImgPlace1" presStyleIdx="3" presStyleCnt="5" custScaleX="117501" custScaleY="117501" custLinFactNeighborY="8711"/>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24D7C7D6-8385-4EFA-A6EC-1EFFBF72909C}" type="pres">
      <dgm:prSet presAssocID="{286EF689-FCDD-415A-AAF8-8744C036C7A9}" presName="sibTrans" presStyleLbl="sibTrans2D1" presStyleIdx="0" presStyleCnt="0"/>
      <dgm:spPr/>
    </dgm:pt>
    <dgm:pt modelId="{D1836FD5-9B4A-4D1D-A44C-B49954819450}" type="pres">
      <dgm:prSet presAssocID="{FC3555FA-50EF-402E-BE86-CA514D1C9CE6}" presName="compNode" presStyleCnt="0"/>
      <dgm:spPr/>
    </dgm:pt>
    <dgm:pt modelId="{313C5826-4260-4090-8E42-4C378A112C8F}" type="pres">
      <dgm:prSet presAssocID="{FC3555FA-50EF-402E-BE86-CA514D1C9CE6}" presName="bkgdShape" presStyleLbl="node1" presStyleIdx="4" presStyleCnt="5" custLinFactNeighborX="5904" custLinFactNeighborY="16247"/>
      <dgm:spPr/>
    </dgm:pt>
    <dgm:pt modelId="{892D439D-5100-4E00-AC86-EBF04A466CC7}" type="pres">
      <dgm:prSet presAssocID="{FC3555FA-50EF-402E-BE86-CA514D1C9CE6}" presName="nodeTx" presStyleLbl="node1" presStyleIdx="4" presStyleCnt="5">
        <dgm:presLayoutVars>
          <dgm:bulletEnabled val="1"/>
        </dgm:presLayoutVars>
      </dgm:prSet>
      <dgm:spPr/>
    </dgm:pt>
    <dgm:pt modelId="{1852129A-EA76-4D9A-AA49-6F1BE91909C6}" type="pres">
      <dgm:prSet presAssocID="{FC3555FA-50EF-402E-BE86-CA514D1C9CE6}" presName="invisiNode" presStyleLbl="node1" presStyleIdx="4" presStyleCnt="5"/>
      <dgm:spPr/>
    </dgm:pt>
    <dgm:pt modelId="{68902AF5-5103-451E-A237-8E7A48570A64}" type="pres">
      <dgm:prSet presAssocID="{FC3555FA-50EF-402E-BE86-CA514D1C9CE6}" presName="imagNode" presStyleLbl="fgImgPlace1" presStyleIdx="4" presStyleCnt="5" custScaleX="117501" custScaleY="117501" custLinFactNeighborY="8711"/>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Lst>
  <dgm:cxnLst>
    <dgm:cxn modelId="{E9F0DE17-B39B-4083-B1A4-EEF91A23FB3B}" type="presOf" srcId="{02D52EBE-D31C-407C-81C9-53A61423D632}" destId="{38BB693F-9756-4386-9358-7C7247762950}" srcOrd="0" destOrd="0" presId="urn:microsoft.com/office/officeart/2005/8/layout/hList7"/>
    <dgm:cxn modelId="{B161F317-7802-46AF-88DB-C8F0467E43DC}" type="presOf" srcId="{89945E35-6B60-46E0-98CF-878379965B21}" destId="{F9817CD2-419B-48DB-A134-3294E7EED808}" srcOrd="0" destOrd="0" presId="urn:microsoft.com/office/officeart/2005/8/layout/hList7"/>
    <dgm:cxn modelId="{06DAE725-C1E9-4824-99B9-02CE8A9553E6}" srcId="{9EF3C304-E778-4D65-A9D4-57DD00B57F2B}" destId="{1B229B06-BF43-43B7-91A8-6986F932FF8C}" srcOrd="0" destOrd="0" parTransId="{635E8897-E11F-4AE0-A74A-4CA036E4EC38}" sibTransId="{89945E35-6B60-46E0-98CF-878379965B21}"/>
    <dgm:cxn modelId="{901BF02D-9E94-4E18-9C3C-2B6D61FD6D78}" type="presOf" srcId="{7BD080EA-C217-4857-A0B7-AFD87EB48BA5}" destId="{53785C22-6754-47C7-8A81-F908CA1F35D8}" srcOrd="0" destOrd="0" presId="urn:microsoft.com/office/officeart/2005/8/layout/hList7"/>
    <dgm:cxn modelId="{E89D5745-07A8-4699-A36E-482EE758EA7F}" type="presOf" srcId="{7BD080EA-C217-4857-A0B7-AFD87EB48BA5}" destId="{DA7B5D8D-FE75-4667-9600-137D4CE65061}" srcOrd="1" destOrd="0" presId="urn:microsoft.com/office/officeart/2005/8/layout/hList7"/>
    <dgm:cxn modelId="{3A9A8648-54AE-4DBC-B9AB-47FB4FDCB4DB}" type="presOf" srcId="{F38D1E5F-C42E-4F74-A96F-74118D1B7126}" destId="{DCFCD05D-6C6B-41F2-929D-4F3E3364B24A}" srcOrd="1" destOrd="0" presId="urn:microsoft.com/office/officeart/2005/8/layout/hList7"/>
    <dgm:cxn modelId="{298C9F59-6E16-4DBB-AA96-8242942388C4}" type="presOf" srcId="{1B229B06-BF43-43B7-91A8-6986F932FF8C}" destId="{324B08A7-EE9A-46E9-B9B9-859C656BB78F}" srcOrd="1" destOrd="0" presId="urn:microsoft.com/office/officeart/2005/8/layout/hList7"/>
    <dgm:cxn modelId="{758CA35E-B342-4B95-99D1-8FFE17355DB3}" type="presOf" srcId="{F38D1E5F-C42E-4F74-A96F-74118D1B7126}" destId="{F7571BA9-670D-4F0D-8E06-FC54AF5ADBC8}" srcOrd="0" destOrd="0" presId="urn:microsoft.com/office/officeart/2005/8/layout/hList7"/>
    <dgm:cxn modelId="{214F6563-D7EF-4EA8-A83B-8CDBDD58E372}" type="presOf" srcId="{FC3555FA-50EF-402E-BE86-CA514D1C9CE6}" destId="{892D439D-5100-4E00-AC86-EBF04A466CC7}" srcOrd="1" destOrd="0" presId="urn:microsoft.com/office/officeart/2005/8/layout/hList7"/>
    <dgm:cxn modelId="{A9C0747E-7B9E-44E3-9839-59F69895A7B1}" srcId="{9EF3C304-E778-4D65-A9D4-57DD00B57F2B}" destId="{02D52EBE-D31C-407C-81C9-53A61423D632}" srcOrd="3" destOrd="0" parTransId="{9ABD928F-F9CE-4140-86FF-2E807EDDDD09}" sibTransId="{286EF689-FCDD-415A-AAF8-8744C036C7A9}"/>
    <dgm:cxn modelId="{7F26837E-CAF4-4B9D-AFFD-41C0368B21C7}" type="presOf" srcId="{0D4EEBBC-1C6D-488F-87AA-6C6092F227E0}" destId="{AFAE59B7-DDF6-40EE-9B03-1C040A4F8208}" srcOrd="0" destOrd="0" presId="urn:microsoft.com/office/officeart/2005/8/layout/hList7"/>
    <dgm:cxn modelId="{EE37BA7E-3658-41F1-AD7A-9D3BCBCD45B1}" type="presOf" srcId="{9EF3C304-E778-4D65-A9D4-57DD00B57F2B}" destId="{F5051A06-54C0-4221-BBC4-2AEDE1CE433F}" srcOrd="0" destOrd="0" presId="urn:microsoft.com/office/officeart/2005/8/layout/hList7"/>
    <dgm:cxn modelId="{63462180-7D2E-4784-A1B6-A51391AED61E}" type="presOf" srcId="{B4AE23E1-0760-456E-B5FF-5406FB83AB04}" destId="{7F192197-F908-44A3-B1EA-DD9818B45C96}" srcOrd="0" destOrd="0" presId="urn:microsoft.com/office/officeart/2005/8/layout/hList7"/>
    <dgm:cxn modelId="{BD8DD180-EE43-4174-B3DB-0D5277F649D5}" type="presOf" srcId="{286EF689-FCDD-415A-AAF8-8744C036C7A9}" destId="{24D7C7D6-8385-4EFA-A6EC-1EFFBF72909C}" srcOrd="0" destOrd="0" presId="urn:microsoft.com/office/officeart/2005/8/layout/hList7"/>
    <dgm:cxn modelId="{9A398781-7CB7-4228-A2CC-0F5BA6BAC0BF}" srcId="{9EF3C304-E778-4D65-A9D4-57DD00B57F2B}" destId="{F38D1E5F-C42E-4F74-A96F-74118D1B7126}" srcOrd="1" destOrd="0" parTransId="{6EB44AD2-C42F-42A5-B871-8CCE3092D9B1}" sibTransId="{0D4EEBBC-1C6D-488F-87AA-6C6092F227E0}"/>
    <dgm:cxn modelId="{8576E6A9-95B7-4E42-B458-07D27FD1848A}" type="presOf" srcId="{1B229B06-BF43-43B7-91A8-6986F932FF8C}" destId="{3E1C28FA-9E56-44F1-B9E8-A79C2448966C}" srcOrd="0" destOrd="0" presId="urn:microsoft.com/office/officeart/2005/8/layout/hList7"/>
    <dgm:cxn modelId="{28739EB5-DEBD-449C-97F3-B35889753BCE}" srcId="{9EF3C304-E778-4D65-A9D4-57DD00B57F2B}" destId="{7BD080EA-C217-4857-A0B7-AFD87EB48BA5}" srcOrd="2" destOrd="0" parTransId="{6AD0FC95-F2D6-47B3-86D6-1A06713017BA}" sibTransId="{B4AE23E1-0760-456E-B5FF-5406FB83AB04}"/>
    <dgm:cxn modelId="{CEFBE0D4-9EEF-4964-9EE6-EBA8C2717E27}" type="presOf" srcId="{FC3555FA-50EF-402E-BE86-CA514D1C9CE6}" destId="{313C5826-4260-4090-8E42-4C378A112C8F}" srcOrd="0" destOrd="0" presId="urn:microsoft.com/office/officeart/2005/8/layout/hList7"/>
    <dgm:cxn modelId="{71D236EA-8A6A-42E4-B5D3-37CAC6EFEF2D}" srcId="{9EF3C304-E778-4D65-A9D4-57DD00B57F2B}" destId="{FC3555FA-50EF-402E-BE86-CA514D1C9CE6}" srcOrd="4" destOrd="0" parTransId="{5A28C75D-3607-406F-9FFA-530DCA1A7EBC}" sibTransId="{125B13AE-04AE-4EC7-AD64-C084890BB043}"/>
    <dgm:cxn modelId="{2E32DAF2-0CDA-4509-B7E0-773DB3D2E572}" type="presOf" srcId="{02D52EBE-D31C-407C-81C9-53A61423D632}" destId="{948F1D73-42B5-45D9-9E90-11DE66F6D6DA}" srcOrd="1" destOrd="0" presId="urn:microsoft.com/office/officeart/2005/8/layout/hList7"/>
    <dgm:cxn modelId="{D734CF9B-8264-4694-9236-B366BBABB247}" type="presParOf" srcId="{F5051A06-54C0-4221-BBC4-2AEDE1CE433F}" destId="{A354C66E-687B-4842-A813-E4A9E102C6A5}" srcOrd="0" destOrd="0" presId="urn:microsoft.com/office/officeart/2005/8/layout/hList7"/>
    <dgm:cxn modelId="{A33B06BF-13E1-495E-ABB0-4948C6ABAA77}" type="presParOf" srcId="{F5051A06-54C0-4221-BBC4-2AEDE1CE433F}" destId="{C5F1C459-A6ED-48F8-8C72-E6E05142174B}" srcOrd="1" destOrd="0" presId="urn:microsoft.com/office/officeart/2005/8/layout/hList7"/>
    <dgm:cxn modelId="{ED8A4EBE-DBC4-4345-B71D-4C41F45D907C}" type="presParOf" srcId="{C5F1C459-A6ED-48F8-8C72-E6E05142174B}" destId="{E3FDC444-9083-45BC-AF89-99AC69065166}" srcOrd="0" destOrd="0" presId="urn:microsoft.com/office/officeart/2005/8/layout/hList7"/>
    <dgm:cxn modelId="{7D8147E3-1F18-43E8-B450-EA27B3A46482}" type="presParOf" srcId="{E3FDC444-9083-45BC-AF89-99AC69065166}" destId="{3E1C28FA-9E56-44F1-B9E8-A79C2448966C}" srcOrd="0" destOrd="0" presId="urn:microsoft.com/office/officeart/2005/8/layout/hList7"/>
    <dgm:cxn modelId="{F54EF7B9-C46A-499F-B9F9-FCA82750FD85}" type="presParOf" srcId="{E3FDC444-9083-45BC-AF89-99AC69065166}" destId="{324B08A7-EE9A-46E9-B9B9-859C656BB78F}" srcOrd="1" destOrd="0" presId="urn:microsoft.com/office/officeart/2005/8/layout/hList7"/>
    <dgm:cxn modelId="{3E551B99-ABB7-4B9E-9DD4-0CFEDB7C58A6}" type="presParOf" srcId="{E3FDC444-9083-45BC-AF89-99AC69065166}" destId="{588F861D-52C1-4FBA-911A-C388AE0AA162}" srcOrd="2" destOrd="0" presId="urn:microsoft.com/office/officeart/2005/8/layout/hList7"/>
    <dgm:cxn modelId="{EFCC3AD0-9F27-44FC-B257-B98F2F81F1DB}" type="presParOf" srcId="{E3FDC444-9083-45BC-AF89-99AC69065166}" destId="{AB78C7D9-FEEA-4149-891A-61A02CB90423}" srcOrd="3" destOrd="0" presId="urn:microsoft.com/office/officeart/2005/8/layout/hList7"/>
    <dgm:cxn modelId="{7BC6C73E-3EA2-494A-A39C-4F210321868E}" type="presParOf" srcId="{C5F1C459-A6ED-48F8-8C72-E6E05142174B}" destId="{F9817CD2-419B-48DB-A134-3294E7EED808}" srcOrd="1" destOrd="0" presId="urn:microsoft.com/office/officeart/2005/8/layout/hList7"/>
    <dgm:cxn modelId="{B0058CB6-96D6-482E-9CEF-4EF1BD058906}" type="presParOf" srcId="{C5F1C459-A6ED-48F8-8C72-E6E05142174B}" destId="{2B272BA2-A940-49A6-8E71-32533917B867}" srcOrd="2" destOrd="0" presId="urn:microsoft.com/office/officeart/2005/8/layout/hList7"/>
    <dgm:cxn modelId="{52EBD8A9-75BF-4CA9-8E2B-242408C5A847}" type="presParOf" srcId="{2B272BA2-A940-49A6-8E71-32533917B867}" destId="{F7571BA9-670D-4F0D-8E06-FC54AF5ADBC8}" srcOrd="0" destOrd="0" presId="urn:microsoft.com/office/officeart/2005/8/layout/hList7"/>
    <dgm:cxn modelId="{82F21171-BD1F-4909-BC14-120954712717}" type="presParOf" srcId="{2B272BA2-A940-49A6-8E71-32533917B867}" destId="{DCFCD05D-6C6B-41F2-929D-4F3E3364B24A}" srcOrd="1" destOrd="0" presId="urn:microsoft.com/office/officeart/2005/8/layout/hList7"/>
    <dgm:cxn modelId="{154CAE09-4BA2-4B69-B5FD-A058CBF45756}" type="presParOf" srcId="{2B272BA2-A940-49A6-8E71-32533917B867}" destId="{94964167-85FA-4601-8CD0-DE1A94BA2C50}" srcOrd="2" destOrd="0" presId="urn:microsoft.com/office/officeart/2005/8/layout/hList7"/>
    <dgm:cxn modelId="{226AFB26-27FF-4EB6-873C-A351581740F8}" type="presParOf" srcId="{2B272BA2-A940-49A6-8E71-32533917B867}" destId="{5ACD15AA-589C-4419-852C-2476829337F4}" srcOrd="3" destOrd="0" presId="urn:microsoft.com/office/officeart/2005/8/layout/hList7"/>
    <dgm:cxn modelId="{BAF5D643-80A1-4FF5-8EB3-A144EC59E0D1}" type="presParOf" srcId="{C5F1C459-A6ED-48F8-8C72-E6E05142174B}" destId="{AFAE59B7-DDF6-40EE-9B03-1C040A4F8208}" srcOrd="3" destOrd="0" presId="urn:microsoft.com/office/officeart/2005/8/layout/hList7"/>
    <dgm:cxn modelId="{8FE1E671-BC9B-493C-AB34-C959C7E4D827}" type="presParOf" srcId="{C5F1C459-A6ED-48F8-8C72-E6E05142174B}" destId="{36A3B4FC-2FB3-4894-A64B-B9FC640A7115}" srcOrd="4" destOrd="0" presId="urn:microsoft.com/office/officeart/2005/8/layout/hList7"/>
    <dgm:cxn modelId="{7ACC5663-454A-473E-BCE1-7D1CB6F25A76}" type="presParOf" srcId="{36A3B4FC-2FB3-4894-A64B-B9FC640A7115}" destId="{53785C22-6754-47C7-8A81-F908CA1F35D8}" srcOrd="0" destOrd="0" presId="urn:microsoft.com/office/officeart/2005/8/layout/hList7"/>
    <dgm:cxn modelId="{19975A40-44C0-4209-AF0A-07F07FCE97BA}" type="presParOf" srcId="{36A3B4FC-2FB3-4894-A64B-B9FC640A7115}" destId="{DA7B5D8D-FE75-4667-9600-137D4CE65061}" srcOrd="1" destOrd="0" presId="urn:microsoft.com/office/officeart/2005/8/layout/hList7"/>
    <dgm:cxn modelId="{4A376E55-A0B3-4000-9F66-279C0A4F0E0D}" type="presParOf" srcId="{36A3B4FC-2FB3-4894-A64B-B9FC640A7115}" destId="{9DF412FA-0C5F-4CEF-BCB9-7B380E22D6E6}" srcOrd="2" destOrd="0" presId="urn:microsoft.com/office/officeart/2005/8/layout/hList7"/>
    <dgm:cxn modelId="{C87694F8-CD76-4CEB-BFC1-080F7236015C}" type="presParOf" srcId="{36A3B4FC-2FB3-4894-A64B-B9FC640A7115}" destId="{83733269-9753-481F-9EE3-DB93E10DA62D}" srcOrd="3" destOrd="0" presId="urn:microsoft.com/office/officeart/2005/8/layout/hList7"/>
    <dgm:cxn modelId="{30A6D58D-59D8-4216-9512-48382DCA3939}" type="presParOf" srcId="{C5F1C459-A6ED-48F8-8C72-E6E05142174B}" destId="{7F192197-F908-44A3-B1EA-DD9818B45C96}" srcOrd="5" destOrd="0" presId="urn:microsoft.com/office/officeart/2005/8/layout/hList7"/>
    <dgm:cxn modelId="{2842A276-A7E1-4D96-BAFE-E6CD431CE1FB}" type="presParOf" srcId="{C5F1C459-A6ED-48F8-8C72-E6E05142174B}" destId="{FD517BD1-A749-4860-BAB8-CFFEBA7D06C4}" srcOrd="6" destOrd="0" presId="urn:microsoft.com/office/officeart/2005/8/layout/hList7"/>
    <dgm:cxn modelId="{08927565-13A2-4F49-B543-2080511F337A}" type="presParOf" srcId="{FD517BD1-A749-4860-BAB8-CFFEBA7D06C4}" destId="{38BB693F-9756-4386-9358-7C7247762950}" srcOrd="0" destOrd="0" presId="urn:microsoft.com/office/officeart/2005/8/layout/hList7"/>
    <dgm:cxn modelId="{D80FE44D-9F31-43D6-9322-DB1241F5E63E}" type="presParOf" srcId="{FD517BD1-A749-4860-BAB8-CFFEBA7D06C4}" destId="{948F1D73-42B5-45D9-9E90-11DE66F6D6DA}" srcOrd="1" destOrd="0" presId="urn:microsoft.com/office/officeart/2005/8/layout/hList7"/>
    <dgm:cxn modelId="{AA70ACB7-67DB-4756-B112-741FBFE6C616}" type="presParOf" srcId="{FD517BD1-A749-4860-BAB8-CFFEBA7D06C4}" destId="{1517CB5A-57B2-4B58-8D4E-47C850E0B858}" srcOrd="2" destOrd="0" presId="urn:microsoft.com/office/officeart/2005/8/layout/hList7"/>
    <dgm:cxn modelId="{66C1D7C4-55EB-40C5-8077-7E6852713400}" type="presParOf" srcId="{FD517BD1-A749-4860-BAB8-CFFEBA7D06C4}" destId="{98562247-C177-474C-89B2-36848D1DA2E6}" srcOrd="3" destOrd="0" presId="urn:microsoft.com/office/officeart/2005/8/layout/hList7"/>
    <dgm:cxn modelId="{53DC4E68-35E1-4ED9-BFCF-AF3D61F2BB69}" type="presParOf" srcId="{C5F1C459-A6ED-48F8-8C72-E6E05142174B}" destId="{24D7C7D6-8385-4EFA-A6EC-1EFFBF72909C}" srcOrd="7" destOrd="0" presId="urn:microsoft.com/office/officeart/2005/8/layout/hList7"/>
    <dgm:cxn modelId="{2E4366E3-4105-435C-9375-1FE0EE6F3FB3}" type="presParOf" srcId="{C5F1C459-A6ED-48F8-8C72-E6E05142174B}" destId="{D1836FD5-9B4A-4D1D-A44C-B49954819450}" srcOrd="8" destOrd="0" presId="urn:microsoft.com/office/officeart/2005/8/layout/hList7"/>
    <dgm:cxn modelId="{973FAA74-C082-4228-B590-1FB8E6A01ABA}" type="presParOf" srcId="{D1836FD5-9B4A-4D1D-A44C-B49954819450}" destId="{313C5826-4260-4090-8E42-4C378A112C8F}" srcOrd="0" destOrd="0" presId="urn:microsoft.com/office/officeart/2005/8/layout/hList7"/>
    <dgm:cxn modelId="{31C95BD9-B52C-410E-B82C-A08D3E4ECDDA}" type="presParOf" srcId="{D1836FD5-9B4A-4D1D-A44C-B49954819450}" destId="{892D439D-5100-4E00-AC86-EBF04A466CC7}" srcOrd="1" destOrd="0" presId="urn:microsoft.com/office/officeart/2005/8/layout/hList7"/>
    <dgm:cxn modelId="{0D5C840A-4A63-4278-832F-16DF9E2D73D5}" type="presParOf" srcId="{D1836FD5-9B4A-4D1D-A44C-B49954819450}" destId="{1852129A-EA76-4D9A-AA49-6F1BE91909C6}" srcOrd="2" destOrd="0" presId="urn:microsoft.com/office/officeart/2005/8/layout/hList7"/>
    <dgm:cxn modelId="{EB1C32BA-F43B-4A8C-8571-8B43753DD150}" type="presParOf" srcId="{D1836FD5-9B4A-4D1D-A44C-B49954819450}" destId="{68902AF5-5103-451E-A237-8E7A48570A64}" srcOrd="3" destOrd="0" presId="urn:microsoft.com/office/officeart/2005/8/layout/hList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C28FA-9E56-44F1-B9E8-A79C2448966C}">
      <dsp:nvSpPr>
        <dsp:cNvPr id="0" name=""/>
        <dsp:cNvSpPr/>
      </dsp:nvSpPr>
      <dsp:spPr>
        <a:xfrm>
          <a:off x="0" y="0"/>
          <a:ext cx="1269740" cy="201271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365760" rIns="78232" bIns="78232" numCol="1" spcCol="1270" anchor="ctr" anchorCtr="0">
          <a:noAutofit/>
        </a:bodyPr>
        <a:lstStyle/>
        <a:p>
          <a:pPr marL="0" lvl="0" indent="0" algn="ctr" defTabSz="466725">
            <a:lnSpc>
              <a:spcPct val="90000"/>
            </a:lnSpc>
            <a:spcBef>
              <a:spcPct val="0"/>
            </a:spcBef>
            <a:spcAft>
              <a:spcPct val="35000"/>
            </a:spcAft>
            <a:buNone/>
          </a:pPr>
          <a:r>
            <a:rPr lang="en-US" sz="1050" b="1" kern="1200" cap="all" baseline="0" dirty="0">
              <a:solidFill>
                <a:schemeClr val="tx1"/>
              </a:solidFill>
              <a:latin typeface="Limitless Sans" panose="00000500000000000000" pitchFamily="50" charset="0"/>
            </a:rPr>
            <a:t>The Homebody </a:t>
          </a:r>
          <a:r>
            <a:rPr lang="en-US" sz="1100" b="1" kern="1200" cap="all" baseline="0" dirty="0">
              <a:solidFill>
                <a:schemeClr val="accent3"/>
              </a:solidFill>
              <a:latin typeface="Limitless Sans" panose="00000500000000000000" pitchFamily="50" charset="0"/>
            </a:rPr>
            <a:t>49%</a:t>
          </a:r>
        </a:p>
        <a:p>
          <a:pPr marL="0" lvl="0" indent="0" algn="ctr" defTabSz="466725">
            <a:lnSpc>
              <a:spcPct val="90000"/>
            </a:lnSpc>
            <a:spcBef>
              <a:spcPct val="0"/>
            </a:spcBef>
            <a:spcAft>
              <a:spcPct val="35000"/>
            </a:spcAft>
            <a:buNone/>
          </a:pPr>
          <a:r>
            <a:rPr lang="en-US" sz="900" b="0" i="0" kern="1200" cap="all" dirty="0">
              <a:solidFill>
                <a:schemeClr val="tx1"/>
              </a:solidFill>
              <a:latin typeface="Limitless Sans Medium" pitchFamily="2" charset="0"/>
            </a:rPr>
            <a:t>I </a:t>
          </a:r>
          <a:r>
            <a:rPr lang="en-US" sz="900" b="0" i="0" kern="1200" cap="none" baseline="0" dirty="0">
              <a:solidFill>
                <a:schemeClr val="tx1"/>
              </a:solidFill>
              <a:latin typeface="Limitless Sans Medium" pitchFamily="2" charset="0"/>
            </a:rPr>
            <a:t>mostly keep </a:t>
          </a:r>
          <a:r>
            <a:rPr lang="en-US" sz="900" b="0" i="0" kern="1200" dirty="0">
              <a:solidFill>
                <a:schemeClr val="tx1"/>
              </a:solidFill>
              <a:latin typeface="Limitless Sans Medium" pitchFamily="2" charset="0"/>
            </a:rPr>
            <a:t>things low-key at home</a:t>
          </a:r>
          <a:endParaRPr lang="en-US" sz="400" b="0" i="0" kern="1200" dirty="0">
            <a:solidFill>
              <a:schemeClr val="tx1"/>
            </a:solidFill>
            <a:latin typeface="Limitless Sans Medium" pitchFamily="2" charset="0"/>
            <a:ea typeface="+mn-ea"/>
            <a:cs typeface="+mn-cs"/>
          </a:endParaRPr>
        </a:p>
      </dsp:txBody>
      <dsp:txXfrm>
        <a:off x="0" y="805087"/>
        <a:ext cx="1269740" cy="805087"/>
      </dsp:txXfrm>
    </dsp:sp>
    <dsp:sp modelId="{AB78C7D9-FEEA-4149-891A-61A02CB90423}">
      <dsp:nvSpPr>
        <dsp:cNvPr id="0" name=""/>
        <dsp:cNvSpPr/>
      </dsp:nvSpPr>
      <dsp:spPr>
        <a:xfrm>
          <a:off x="241103" y="120498"/>
          <a:ext cx="787532" cy="787532"/>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71BA9-670D-4F0D-8E06-FC54AF5ADBC8}">
      <dsp:nvSpPr>
        <dsp:cNvPr id="0" name=""/>
        <dsp:cNvSpPr/>
      </dsp:nvSpPr>
      <dsp:spPr>
        <a:xfrm>
          <a:off x="1307832" y="0"/>
          <a:ext cx="1269740" cy="2012718"/>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365760" rIns="78232" bIns="78232" numCol="1" spcCol="1270" anchor="ctr" anchorCtr="0">
          <a:noAutofit/>
        </a:bodyPr>
        <a:lstStyle/>
        <a:p>
          <a:pPr marL="0" lvl="0" indent="0" algn="ctr" defTabSz="466725">
            <a:lnSpc>
              <a:spcPct val="90000"/>
            </a:lnSpc>
            <a:spcBef>
              <a:spcPct val="0"/>
            </a:spcBef>
            <a:spcAft>
              <a:spcPct val="35000"/>
            </a:spcAft>
            <a:buNone/>
          </a:pPr>
          <a:br>
            <a:rPr lang="en-US" sz="1050" b="1" kern="1200" cap="all" baseline="0" dirty="0">
              <a:solidFill>
                <a:schemeClr val="tx1"/>
              </a:solidFill>
              <a:latin typeface="Limitless Sans" panose="00000500000000000000" pitchFamily="50" charset="0"/>
            </a:rPr>
          </a:br>
          <a:r>
            <a:rPr lang="en-US" sz="1050" b="1" kern="1200" cap="all" baseline="0" dirty="0">
              <a:solidFill>
                <a:schemeClr val="tx1"/>
              </a:solidFill>
              <a:latin typeface="Limitless Sans" panose="00000500000000000000" pitchFamily="50" charset="0"/>
            </a:rPr>
            <a:t>The Host       </a:t>
          </a:r>
          <a:br>
            <a:rPr lang="en-US" sz="1100" b="1" kern="1200" cap="all" baseline="0" dirty="0">
              <a:solidFill>
                <a:schemeClr val="tx1"/>
              </a:solidFill>
              <a:latin typeface="Limitless Sans" panose="00000500000000000000" pitchFamily="50" charset="0"/>
            </a:rPr>
          </a:br>
          <a:r>
            <a:rPr lang="en-US" sz="1100" b="1" kern="1200" cap="all" baseline="0" dirty="0">
              <a:solidFill>
                <a:schemeClr val="accent2"/>
              </a:solidFill>
              <a:latin typeface="Limitless Sans" panose="00000500000000000000" pitchFamily="50" charset="0"/>
            </a:rPr>
            <a:t>15%</a:t>
          </a:r>
        </a:p>
        <a:p>
          <a:pPr marL="0" lvl="0" indent="0" algn="ctr" defTabSz="466725">
            <a:lnSpc>
              <a:spcPct val="90000"/>
            </a:lnSpc>
            <a:spcBef>
              <a:spcPct val="0"/>
            </a:spcBef>
            <a:spcAft>
              <a:spcPct val="35000"/>
            </a:spcAft>
            <a:buNone/>
          </a:pPr>
          <a:r>
            <a:rPr lang="en-US" sz="900" b="0" i="0" kern="1200" dirty="0">
              <a:solidFill>
                <a:schemeClr val="tx1"/>
              </a:solidFill>
              <a:latin typeface="Limitless Sans Medium" pitchFamily="2" charset="0"/>
            </a:rPr>
            <a:t>I bring people together and make the plans happen</a:t>
          </a:r>
        </a:p>
      </dsp:txBody>
      <dsp:txXfrm>
        <a:off x="1307832" y="805087"/>
        <a:ext cx="1269740" cy="805087"/>
      </dsp:txXfrm>
    </dsp:sp>
    <dsp:sp modelId="{5ACD15AA-589C-4419-852C-2476829337F4}">
      <dsp:nvSpPr>
        <dsp:cNvPr id="0" name=""/>
        <dsp:cNvSpPr/>
      </dsp:nvSpPr>
      <dsp:spPr>
        <a:xfrm>
          <a:off x="1548936" y="120498"/>
          <a:ext cx="787532" cy="787532"/>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785C22-6754-47C7-8A81-F908CA1F35D8}">
      <dsp:nvSpPr>
        <dsp:cNvPr id="0" name=""/>
        <dsp:cNvSpPr/>
      </dsp:nvSpPr>
      <dsp:spPr>
        <a:xfrm>
          <a:off x="2615665" y="0"/>
          <a:ext cx="1269740" cy="2012718"/>
        </a:xfrm>
        <a:prstGeom prst="roundRect">
          <a:avLst>
            <a:gd name="adj" fmla="val 10000"/>
          </a:avLst>
        </a:prstGeom>
        <a:solidFill>
          <a:srgbClr val="F0F2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365760" rIns="78232" bIns="78232" numCol="1" spcCol="1270" anchor="ctr" anchorCtr="0">
          <a:noAutofit/>
        </a:bodyPr>
        <a:lstStyle/>
        <a:p>
          <a:pPr marL="0" lvl="0" indent="0" algn="ctr" defTabSz="466725">
            <a:lnSpc>
              <a:spcPct val="90000"/>
            </a:lnSpc>
            <a:spcBef>
              <a:spcPct val="0"/>
            </a:spcBef>
            <a:spcAft>
              <a:spcPct val="35000"/>
            </a:spcAft>
            <a:buNone/>
          </a:pPr>
          <a:br>
            <a:rPr lang="en-US" sz="1050" b="1" kern="1200" cap="all" baseline="0" dirty="0">
              <a:solidFill>
                <a:schemeClr val="tx1"/>
              </a:solidFill>
              <a:latin typeface="Limitless Sans" panose="00000500000000000000" pitchFamily="50" charset="0"/>
            </a:rPr>
          </a:br>
          <a:r>
            <a:rPr lang="en-US" sz="1050" b="1" kern="1200" cap="all" baseline="0" dirty="0">
              <a:solidFill>
                <a:schemeClr val="tx1"/>
              </a:solidFill>
              <a:latin typeface="Limitless Sans" panose="00000500000000000000" pitchFamily="50" charset="0"/>
            </a:rPr>
            <a:t>The Wildcard </a:t>
          </a:r>
          <a:r>
            <a:rPr lang="en-US" sz="1100" b="1" kern="1200" cap="all" baseline="0" dirty="0">
              <a:solidFill>
                <a:schemeClr val="accent3"/>
              </a:solidFill>
              <a:latin typeface="Limitless Sans" panose="00000500000000000000" pitchFamily="50" charset="0"/>
            </a:rPr>
            <a:t>12%</a:t>
          </a:r>
        </a:p>
        <a:p>
          <a:pPr marL="0" lvl="0" indent="0" algn="ctr" defTabSz="466725">
            <a:lnSpc>
              <a:spcPct val="90000"/>
            </a:lnSpc>
            <a:spcBef>
              <a:spcPct val="0"/>
            </a:spcBef>
            <a:spcAft>
              <a:spcPct val="35000"/>
            </a:spcAft>
            <a:buNone/>
          </a:pPr>
          <a:r>
            <a:rPr lang="en-US" sz="900" b="0" i="0" kern="1200" dirty="0">
              <a:solidFill>
                <a:schemeClr val="tx1"/>
              </a:solidFill>
              <a:latin typeface="Limitless Sans Medium" pitchFamily="2" charset="0"/>
            </a:rPr>
            <a:t>I'm spontaneous; my plans are decided day-of</a:t>
          </a:r>
        </a:p>
      </dsp:txBody>
      <dsp:txXfrm>
        <a:off x="2615665" y="805087"/>
        <a:ext cx="1269740" cy="805087"/>
      </dsp:txXfrm>
    </dsp:sp>
    <dsp:sp modelId="{83733269-9753-481F-9EE3-DB93E10DA62D}">
      <dsp:nvSpPr>
        <dsp:cNvPr id="0" name=""/>
        <dsp:cNvSpPr/>
      </dsp:nvSpPr>
      <dsp:spPr>
        <a:xfrm>
          <a:off x="2856769" y="120498"/>
          <a:ext cx="787532" cy="787532"/>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BB693F-9756-4386-9358-7C7247762950}">
      <dsp:nvSpPr>
        <dsp:cNvPr id="0" name=""/>
        <dsp:cNvSpPr/>
      </dsp:nvSpPr>
      <dsp:spPr>
        <a:xfrm>
          <a:off x="3923498" y="0"/>
          <a:ext cx="1269740" cy="2012718"/>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365760" rIns="78232" bIns="78232" numCol="1" spcCol="1270" anchor="ctr" anchorCtr="0">
          <a:noAutofit/>
        </a:bodyPr>
        <a:lstStyle/>
        <a:p>
          <a:pPr marL="0" lvl="0" indent="0" algn="ctr" defTabSz="466725">
            <a:lnSpc>
              <a:spcPct val="90000"/>
            </a:lnSpc>
            <a:spcBef>
              <a:spcPct val="0"/>
            </a:spcBef>
            <a:spcAft>
              <a:spcPct val="35000"/>
            </a:spcAft>
            <a:buNone/>
          </a:pPr>
          <a:br>
            <a:rPr lang="en-US" sz="1050" b="1" kern="1200" cap="all" baseline="0" dirty="0">
              <a:solidFill>
                <a:schemeClr val="tx1"/>
              </a:solidFill>
              <a:latin typeface="Limitless Sans" panose="00000500000000000000" pitchFamily="50" charset="0"/>
            </a:rPr>
          </a:br>
          <a:r>
            <a:rPr lang="en-US" sz="1050" b="1" kern="1200" cap="all" baseline="0" dirty="0">
              <a:solidFill>
                <a:schemeClr val="tx1"/>
              </a:solidFill>
              <a:latin typeface="Limitless Sans" panose="00000500000000000000" pitchFamily="50" charset="0"/>
            </a:rPr>
            <a:t>The Drop-in Guest              </a:t>
          </a:r>
          <a:br>
            <a:rPr lang="en-US" sz="1100" b="1" kern="1200" cap="all" baseline="0" dirty="0">
              <a:solidFill>
                <a:schemeClr val="tx1"/>
              </a:solidFill>
              <a:latin typeface="Limitless Sans" panose="00000500000000000000" pitchFamily="50" charset="0"/>
            </a:rPr>
          </a:br>
          <a:r>
            <a:rPr lang="en-US" sz="1100" b="1" kern="1200" cap="all" baseline="0" dirty="0">
              <a:solidFill>
                <a:schemeClr val="accent3"/>
              </a:solidFill>
              <a:latin typeface="Limitless Sans" panose="00000500000000000000" pitchFamily="50" charset="0"/>
            </a:rPr>
            <a:t>11%</a:t>
          </a:r>
        </a:p>
        <a:p>
          <a:pPr marL="0" lvl="0" indent="0" algn="ctr" defTabSz="466725">
            <a:lnSpc>
              <a:spcPct val="90000"/>
            </a:lnSpc>
            <a:spcBef>
              <a:spcPct val="0"/>
            </a:spcBef>
            <a:spcAft>
              <a:spcPct val="35000"/>
            </a:spcAft>
            <a:buNone/>
          </a:pPr>
          <a:r>
            <a:rPr lang="en-US" sz="900" b="0" i="0" kern="1200" dirty="0">
              <a:solidFill>
                <a:schemeClr val="tx1"/>
              </a:solidFill>
              <a:latin typeface="Limitless Sans Medium" pitchFamily="2" charset="0"/>
            </a:rPr>
            <a:t>I join when I can, but I don't initiate much</a:t>
          </a:r>
        </a:p>
      </dsp:txBody>
      <dsp:txXfrm>
        <a:off x="3923498" y="805087"/>
        <a:ext cx="1269740" cy="805087"/>
      </dsp:txXfrm>
    </dsp:sp>
    <dsp:sp modelId="{98562247-C177-474C-89B2-36848D1DA2E6}">
      <dsp:nvSpPr>
        <dsp:cNvPr id="0" name=""/>
        <dsp:cNvSpPr/>
      </dsp:nvSpPr>
      <dsp:spPr>
        <a:xfrm>
          <a:off x="4164602" y="120498"/>
          <a:ext cx="787532" cy="787532"/>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3C5826-4260-4090-8E42-4C378A112C8F}">
      <dsp:nvSpPr>
        <dsp:cNvPr id="0" name=""/>
        <dsp:cNvSpPr/>
      </dsp:nvSpPr>
      <dsp:spPr>
        <a:xfrm>
          <a:off x="5231331" y="0"/>
          <a:ext cx="1269740" cy="2012718"/>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365760" rIns="78232" bIns="78232" numCol="1" spcCol="1270" anchor="ctr" anchorCtr="0">
          <a:noAutofit/>
        </a:bodyPr>
        <a:lstStyle/>
        <a:p>
          <a:pPr marL="0" lvl="0" indent="0" algn="ctr" defTabSz="466725">
            <a:lnSpc>
              <a:spcPct val="90000"/>
            </a:lnSpc>
            <a:spcBef>
              <a:spcPct val="0"/>
            </a:spcBef>
            <a:spcAft>
              <a:spcPct val="35000"/>
            </a:spcAft>
            <a:buNone/>
          </a:pPr>
          <a:br>
            <a:rPr lang="en-US" sz="1050" b="1" kern="1200" cap="all" baseline="0" dirty="0">
              <a:solidFill>
                <a:schemeClr val="tx1"/>
              </a:solidFill>
              <a:latin typeface="Limitless Sans" panose="00000500000000000000" pitchFamily="50" charset="0"/>
            </a:rPr>
          </a:br>
          <a:r>
            <a:rPr lang="en-US" sz="1050" b="1" kern="1200" cap="all" baseline="0" dirty="0">
              <a:solidFill>
                <a:schemeClr val="tx1"/>
              </a:solidFill>
              <a:latin typeface="Limitless Sans" panose="00000500000000000000" pitchFamily="50" charset="0"/>
            </a:rPr>
            <a:t>The Connector </a:t>
          </a:r>
          <a:br>
            <a:rPr lang="en-US" sz="1100" b="1" kern="1200" cap="all" baseline="0" dirty="0">
              <a:solidFill>
                <a:schemeClr val="tx1"/>
              </a:solidFill>
              <a:latin typeface="Limitless Sans" panose="00000500000000000000" pitchFamily="50" charset="0"/>
            </a:rPr>
          </a:br>
          <a:r>
            <a:rPr lang="en-US" sz="1100" b="1" kern="1200" cap="all" baseline="0" dirty="0">
              <a:solidFill>
                <a:schemeClr val="accent2"/>
              </a:solidFill>
              <a:latin typeface="Limitless Sans" panose="00000500000000000000" pitchFamily="50" charset="0"/>
            </a:rPr>
            <a:t> 6%</a:t>
          </a:r>
        </a:p>
        <a:p>
          <a:pPr marL="0" lvl="0" indent="0" algn="ctr" defTabSz="466725">
            <a:lnSpc>
              <a:spcPct val="90000"/>
            </a:lnSpc>
            <a:spcBef>
              <a:spcPct val="0"/>
            </a:spcBef>
            <a:spcAft>
              <a:spcPct val="35000"/>
            </a:spcAft>
            <a:buNone/>
          </a:pPr>
          <a:r>
            <a:rPr lang="en-US" sz="900" b="0" i="0" kern="1200" dirty="0">
              <a:solidFill>
                <a:schemeClr val="tx1"/>
              </a:solidFill>
              <a:latin typeface="Limitless Sans Medium" pitchFamily="2" charset="0"/>
            </a:rPr>
            <a:t> I show up, invite others, and keep the group chat alive</a:t>
          </a:r>
        </a:p>
      </dsp:txBody>
      <dsp:txXfrm>
        <a:off x="5231331" y="805087"/>
        <a:ext cx="1269740" cy="805087"/>
      </dsp:txXfrm>
    </dsp:sp>
    <dsp:sp modelId="{68902AF5-5103-451E-A237-8E7A48570A64}">
      <dsp:nvSpPr>
        <dsp:cNvPr id="0" name=""/>
        <dsp:cNvSpPr/>
      </dsp:nvSpPr>
      <dsp:spPr>
        <a:xfrm>
          <a:off x="5472435" y="120498"/>
          <a:ext cx="787532" cy="787532"/>
        </a:xfrm>
        <a:prstGeom prst="ellipse">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54C66E-687B-4842-A813-E4A9E102C6A5}">
      <dsp:nvSpPr>
        <dsp:cNvPr id="0" name=""/>
        <dsp:cNvSpPr/>
      </dsp:nvSpPr>
      <dsp:spPr>
        <a:xfrm>
          <a:off x="260042" y="1610174"/>
          <a:ext cx="5980986" cy="301907"/>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CBA8B4-73F3-1166-746B-9FCA1F3E50B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8BE9DCE-E382-A79D-00E6-68006681DB0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0F0DE9F-02BD-4247-9F7C-5764FFCD680A}" type="datetimeFigureOut">
              <a:rPr lang="en-US" smtClean="0"/>
              <a:t>5/27/26</a:t>
            </a:fld>
            <a:endParaRPr lang="en-US"/>
          </a:p>
        </p:txBody>
      </p:sp>
      <p:sp>
        <p:nvSpPr>
          <p:cNvPr id="4" name="Footer Placeholder 3">
            <a:extLst>
              <a:ext uri="{FF2B5EF4-FFF2-40B4-BE49-F238E27FC236}">
                <a16:creationId xmlns:a16="http://schemas.microsoft.com/office/drawing/2014/main" id="{BA075E31-DAD2-452E-242B-5B7502ED07A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84D3E-04A8-BAFD-55AC-E21C6D1C14C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6E03EAE-3BB5-4155-BE1E-E719AE040AF1}" type="slidenum">
              <a:rPr lang="en-US" smtClean="0"/>
              <a:t>‹#›</a:t>
            </a:fld>
            <a:endParaRPr lang="en-US"/>
          </a:p>
        </p:txBody>
      </p:sp>
    </p:spTree>
    <p:extLst>
      <p:ext uri="{BB962C8B-B14F-4D97-AF65-F5344CB8AC3E}">
        <p14:creationId xmlns:p14="http://schemas.microsoft.com/office/powerpoint/2010/main" val="2944279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37C558A-C7B7-344C-85C9-15EB412AD27E}" type="datetimeFigureOut">
              <a:rPr lang="en-US" smtClean="0"/>
              <a:t>5/27/26</a:t>
            </a:fld>
            <a:endParaRPr lang="en-US"/>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a:defRPr sz="1200"/>
            </a:lvl1pPr>
          </a:lstStyle>
          <a:p>
            <a:fld id="{BCCEF1F5-75B6-294B-A812-B4442587E344}" type="slidenum">
              <a:rPr lang="en-US" smtClean="0"/>
              <a:t>‹#›</a:t>
            </a:fld>
            <a:endParaRPr lang="en-US"/>
          </a:p>
        </p:txBody>
      </p:sp>
    </p:spTree>
    <p:extLst>
      <p:ext uri="{BB962C8B-B14F-4D97-AF65-F5344CB8AC3E}">
        <p14:creationId xmlns:p14="http://schemas.microsoft.com/office/powerpoint/2010/main" val="178616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4AE37-08F3-8179-CE4E-544C5330C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971B8-EBC0-93FF-A8B3-311D2B7FE05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FAD6794-0F95-1400-0BED-ED48FCB750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39BA76-30FA-8682-F1A9-DB8C16F94DD6}"/>
              </a:ext>
            </a:extLst>
          </p:cNvPr>
          <p:cNvSpPr>
            <a:spLocks noGrp="1"/>
          </p:cNvSpPr>
          <p:nvPr>
            <p:ph type="sldNum" sz="quarter" idx="5"/>
          </p:nvPr>
        </p:nvSpPr>
        <p:spPr/>
        <p:txBody>
          <a:bodyPr/>
          <a:lstStyle/>
          <a:p>
            <a:fld id="{BCCEF1F5-75B6-294B-A812-B4442587E344}" type="slidenum">
              <a:rPr lang="en-US" smtClean="0"/>
              <a:t>1</a:t>
            </a:fld>
            <a:endParaRPr lang="en-US"/>
          </a:p>
        </p:txBody>
      </p:sp>
    </p:spTree>
    <p:extLst>
      <p:ext uri="{BB962C8B-B14F-4D97-AF65-F5344CB8AC3E}">
        <p14:creationId xmlns:p14="http://schemas.microsoft.com/office/powerpoint/2010/main" val="389874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32350-C55B-EE68-A96C-237850DFD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E973E5-EB16-D49F-8BEF-48586D22512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FF01AE7-1FE2-3450-2EA0-1EDEAA18C32A}"/>
              </a:ext>
            </a:extLst>
          </p:cNvPr>
          <p:cNvSpPr>
            <a:spLocks noGrp="1"/>
          </p:cNvSpPr>
          <p:nvPr>
            <p:ph type="body" idx="1"/>
          </p:nvPr>
        </p:nvSpPr>
        <p:spPr/>
        <p:txBody>
          <a:bodyPr/>
          <a:lstStyle/>
          <a:p>
            <a:endParaRPr lang="en-US" sz="1800">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F8474428-812B-BB2B-768B-FBD6ABBC6C0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EF1F5-75B6-294B-A812-B4442587E3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452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9B13A-FB9A-728A-6522-53BD134F9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0FF95-DEA3-A8EC-5801-046DEEF35D1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E5E6C29-0488-4BF9-890D-5A46645A4156}"/>
              </a:ext>
            </a:extLst>
          </p:cNvPr>
          <p:cNvSpPr>
            <a:spLocks noGrp="1"/>
          </p:cNvSpPr>
          <p:nvPr>
            <p:ph type="body" idx="1"/>
          </p:nvPr>
        </p:nvSpPr>
        <p:spPr/>
        <p:txBody>
          <a:bodyPr/>
          <a:lstStyle/>
          <a:p>
            <a:endParaRPr lang="en-US" sz="1800">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B7466E7F-E9E1-6A4A-BC74-A431786B5F0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EF1F5-75B6-294B-A812-B4442587E3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9717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3950C-774B-4B7A-CC35-4AC798D47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574A8-BD8E-ADC5-3A51-0225EE41A06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449C7B3-6774-4408-4AA4-C951A87068C9}"/>
              </a:ext>
            </a:extLst>
          </p:cNvPr>
          <p:cNvSpPr>
            <a:spLocks noGrp="1"/>
          </p:cNvSpPr>
          <p:nvPr>
            <p:ph type="body" idx="1"/>
          </p:nvPr>
        </p:nvSpPr>
        <p:spPr/>
        <p:txBody>
          <a:bodyPr/>
          <a:lstStyle/>
          <a:p>
            <a:endParaRPr lang="en-US" sz="1800">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8B733000-C3FE-FBE0-58F2-0117E0B4DAD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EF1F5-75B6-294B-A812-B4442587E3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8028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F870C-F033-437C-4595-F0D94489BF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2434E-6540-62EF-B91F-FC44CCD70E7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2DDC251-3715-25FD-B18B-8E473E112EE2}"/>
              </a:ext>
            </a:extLst>
          </p:cNvPr>
          <p:cNvSpPr>
            <a:spLocks noGrp="1"/>
          </p:cNvSpPr>
          <p:nvPr>
            <p:ph type="body" idx="1"/>
          </p:nvPr>
        </p:nvSpPr>
        <p:spPr/>
        <p:txBody>
          <a:bodyPr/>
          <a:lstStyle/>
          <a:p>
            <a:endParaRPr lang="en-US" sz="1800">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4ABCE948-3AE1-45B8-2926-AC7A39F7E8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EF1F5-75B6-294B-A812-B4442587E3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498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4C0E7-F760-1404-1130-3ECB822264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C3880-07E1-7BEA-1212-3716136B29F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6D29818-3123-D558-F8F4-DCAE253E52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A049FC-83D5-B4E7-B703-3165649F50C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EF1F5-75B6-294B-A812-B4442587E3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334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94A50D2-CA50-F8D0-39DC-107F6C22224E}"/>
              </a:ext>
            </a:extLst>
          </p:cNvPr>
          <p:cNvSpPr>
            <a:spLocks noGrp="1"/>
          </p:cNvSpPr>
          <p:nvPr>
            <p:ph type="sldNum" sz="quarter" idx="12"/>
          </p:nvPr>
        </p:nvSpPr>
        <p:spPr>
          <a:xfrm>
            <a:off x="6515100" y="8838749"/>
            <a:ext cx="342900" cy="323539"/>
          </a:xfrm>
        </p:spPr>
        <p:txBody>
          <a:bodyPr/>
          <a:lstStyle/>
          <a:p>
            <a:fld id="{F7896ED2-205A-0F49-B69B-11138B95FCD7}" type="slidenum">
              <a:rPr lang="en-US" smtClean="0"/>
              <a:t>‹#›</a:t>
            </a:fld>
            <a:endParaRPr lang="en-US"/>
          </a:p>
        </p:txBody>
      </p:sp>
      <p:sp>
        <p:nvSpPr>
          <p:cNvPr id="6" name="Rectangle 5">
            <a:extLst>
              <a:ext uri="{FF2B5EF4-FFF2-40B4-BE49-F238E27FC236}">
                <a16:creationId xmlns:a16="http://schemas.microsoft.com/office/drawing/2014/main" id="{AFDE7F2A-51B3-71BF-CD1B-A23AEFCEC007}"/>
              </a:ext>
            </a:extLst>
          </p:cNvPr>
          <p:cNvSpPr/>
          <p:nvPr userDrawn="1"/>
        </p:nvSpPr>
        <p:spPr>
          <a:xfrm>
            <a:off x="0" y="-76075"/>
            <a:ext cx="6858000" cy="1551584"/>
          </a:xfrm>
          <a:prstGeom prst="rect">
            <a:avLst/>
          </a:prstGeom>
          <a:solidFill>
            <a:schemeClr val="bg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10" name="Text Placeholder 15">
            <a:extLst>
              <a:ext uri="{FF2B5EF4-FFF2-40B4-BE49-F238E27FC236}">
                <a16:creationId xmlns:a16="http://schemas.microsoft.com/office/drawing/2014/main" id="{B60E818D-E9A3-BC68-C90B-380742CAE7E7}"/>
              </a:ext>
            </a:extLst>
          </p:cNvPr>
          <p:cNvSpPr>
            <a:spLocks noGrp="1"/>
          </p:cNvSpPr>
          <p:nvPr>
            <p:ph type="body" sz="quarter" idx="11" hasCustomPrompt="1"/>
          </p:nvPr>
        </p:nvSpPr>
        <p:spPr>
          <a:xfrm>
            <a:off x="412912" y="840070"/>
            <a:ext cx="6300788" cy="635439"/>
          </a:xfrm>
        </p:spPr>
        <p:txBody>
          <a:bodyPr anchor="t">
            <a:normAutofit/>
          </a:bodyPr>
          <a:lstStyle>
            <a:lvl1pPr marL="0" indent="0">
              <a:buNone/>
              <a:defRPr sz="2000" b="1" i="0">
                <a:latin typeface="Limitless Sans" pitchFamily="2" charset="0"/>
              </a:defRPr>
            </a:lvl1pPr>
          </a:lstStyle>
          <a:p>
            <a:pPr lvl="0"/>
            <a:r>
              <a:rPr lang="en-US"/>
              <a:t>Title – Limitless Sans Bold 20pt</a:t>
            </a:r>
          </a:p>
        </p:txBody>
      </p:sp>
      <p:pic>
        <p:nvPicPr>
          <p:cNvPr id="11" name="Picture 10" descr="A black and blue letter&#10;&#10;AI-generated content may be incorrect.">
            <a:extLst>
              <a:ext uri="{FF2B5EF4-FFF2-40B4-BE49-F238E27FC236}">
                <a16:creationId xmlns:a16="http://schemas.microsoft.com/office/drawing/2014/main" id="{3810AA6A-B6E3-C1AD-BB98-51F32B2F3A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2912" y="204083"/>
            <a:ext cx="2194890" cy="559912"/>
          </a:xfrm>
          <a:prstGeom prst="rect">
            <a:avLst/>
          </a:prstGeom>
        </p:spPr>
      </p:pic>
    </p:spTree>
    <p:extLst>
      <p:ext uri="{BB962C8B-B14F-4D97-AF65-F5344CB8AC3E}">
        <p14:creationId xmlns:p14="http://schemas.microsoft.com/office/powerpoint/2010/main" val="32996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42900" y="8475134"/>
            <a:ext cx="1600200" cy="486833"/>
          </a:xfrm>
          <a:prstGeom prst="rect">
            <a:avLst/>
          </a:prstGeom>
        </p:spPr>
        <p:txBody>
          <a:bodyPr/>
          <a:lstStyle/>
          <a:p>
            <a:fld id="{5B6FC56C-4E14-4B20-AE75-CDE80B6D38E7}" type="datetime1">
              <a:rPr lang="en-US" smtClean="0"/>
              <a:t>5/27/26</a:t>
            </a:fld>
            <a:endParaRPr lang="en-US"/>
          </a:p>
        </p:txBody>
      </p:sp>
      <p:sp>
        <p:nvSpPr>
          <p:cNvPr id="5" name="Footer Placeholder 4"/>
          <p:cNvSpPr>
            <a:spLocks noGrp="1"/>
          </p:cNvSpPr>
          <p:nvPr>
            <p:ph type="ftr" sz="quarter" idx="11"/>
          </p:nvPr>
        </p:nvSpPr>
        <p:spPr>
          <a:xfrm>
            <a:off x="2343150" y="8475134"/>
            <a:ext cx="2171700" cy="486833"/>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0E5018D6-9761-C6A9-C970-6599B1B86B15}"/>
              </a:ext>
            </a:extLst>
          </p:cNvPr>
          <p:cNvSpPr>
            <a:spLocks noGrp="1"/>
          </p:cNvSpPr>
          <p:nvPr>
            <p:ph type="sldNum" sz="quarter" idx="12"/>
          </p:nvPr>
        </p:nvSpPr>
        <p:spPr>
          <a:xfrm>
            <a:off x="6515100" y="8838749"/>
            <a:ext cx="342900" cy="323539"/>
          </a:xfrm>
        </p:spPr>
        <p:txBody>
          <a:bodyPr/>
          <a:lstStyle/>
          <a:p>
            <a:fld id="{F7896ED2-205A-0F49-B69B-11138B95FCD7}" type="slidenum">
              <a:rPr lang="en-US" smtClean="0"/>
              <a:t>‹#›</a:t>
            </a:fld>
            <a:endParaRPr lang="en-US"/>
          </a:p>
        </p:txBody>
      </p:sp>
    </p:spTree>
    <p:extLst>
      <p:ext uri="{BB962C8B-B14F-4D97-AF65-F5344CB8AC3E}">
        <p14:creationId xmlns:p14="http://schemas.microsoft.com/office/powerpoint/2010/main" val="4046972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42900" y="8475134"/>
            <a:ext cx="1600200" cy="486833"/>
          </a:xfrm>
          <a:prstGeom prst="rect">
            <a:avLst/>
          </a:prstGeom>
        </p:spPr>
        <p:txBody>
          <a:bodyPr/>
          <a:lstStyle/>
          <a:p>
            <a:fld id="{DAC7C653-602B-4A57-B2CD-CC5B8A2E2ABD}" type="datetime1">
              <a:rPr lang="en-US" smtClean="0"/>
              <a:t>5/27/26</a:t>
            </a:fld>
            <a:endParaRPr lang="en-US"/>
          </a:p>
        </p:txBody>
      </p:sp>
      <p:sp>
        <p:nvSpPr>
          <p:cNvPr id="5" name="Footer Placeholder 4"/>
          <p:cNvSpPr>
            <a:spLocks noGrp="1"/>
          </p:cNvSpPr>
          <p:nvPr>
            <p:ph type="ftr" sz="quarter" idx="11"/>
          </p:nvPr>
        </p:nvSpPr>
        <p:spPr>
          <a:xfrm>
            <a:off x="2343150" y="8475134"/>
            <a:ext cx="2171700"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914900" y="8475134"/>
            <a:ext cx="1600200" cy="486833"/>
          </a:xfrm>
          <a:prstGeom prst="rect">
            <a:avLst/>
          </a:prstGeom>
        </p:spPr>
        <p:txBody>
          <a:bodyPr/>
          <a:lstStyle/>
          <a:p>
            <a:fld id="{F7896ED2-205A-0F49-B69B-11138B95FCD7}" type="slidenum">
              <a:rPr lang="en-US" smtClean="0"/>
              <a:t>‹#›</a:t>
            </a:fld>
            <a:endParaRPr lang="en-US"/>
          </a:p>
        </p:txBody>
      </p:sp>
      <p:sp>
        <p:nvSpPr>
          <p:cNvPr id="7" name="Slide Number Placeholder 5">
            <a:extLst>
              <a:ext uri="{FF2B5EF4-FFF2-40B4-BE49-F238E27FC236}">
                <a16:creationId xmlns:a16="http://schemas.microsoft.com/office/drawing/2014/main" id="{49345EB0-4D00-6FDB-B5EB-9DB263859FEA}"/>
              </a:ext>
            </a:extLst>
          </p:cNvPr>
          <p:cNvSpPr txBox="1">
            <a:spLocks/>
          </p:cNvSpPr>
          <p:nvPr userDrawn="1"/>
        </p:nvSpPr>
        <p:spPr>
          <a:xfrm>
            <a:off x="6515100" y="8838749"/>
            <a:ext cx="342900" cy="323539"/>
          </a:xfrm>
          <a:prstGeom prst="rect">
            <a:avLst/>
          </a:prstGeom>
        </p:spPr>
        <p:txBody>
          <a:bodyPr/>
          <a:lstStyle>
            <a:defPPr>
              <a:defRPr lang="en-US"/>
            </a:defPPr>
            <a:lvl1pPr marL="0" algn="l" defTabSz="457200" rtl="0" eaLnBrk="1" latinLnBrk="0" hangingPunct="1">
              <a:defRPr sz="700" b="1" kern="1200">
                <a:solidFill>
                  <a:schemeClr val="bg2"/>
                </a:solidFill>
                <a:latin typeface="Limitless Sans"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896ED2-205A-0F49-B69B-11138B95FCD7}" type="slidenum">
              <a:rPr lang="en-US" smtClean="0"/>
              <a:pPr/>
              <a:t>‹#›</a:t>
            </a:fld>
            <a:endParaRPr lang="en-US"/>
          </a:p>
        </p:txBody>
      </p:sp>
    </p:spTree>
    <p:extLst>
      <p:ext uri="{BB962C8B-B14F-4D97-AF65-F5344CB8AC3E}">
        <p14:creationId xmlns:p14="http://schemas.microsoft.com/office/powerpoint/2010/main" val="3234078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8E192-6A72-4538-86A4-34F868C75344}" type="datetime1">
              <a:rPr lang="en-US" smtClean="0"/>
              <a:t>5/27/26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96ED2-205A-0F49-B69B-11138B95FCD7}" type="slidenum">
              <a:rPr lang="en-US" smtClean="0"/>
              <a:t>‹#›</a:t>
            </a:fld>
            <a:endParaRPr lang="en-US"/>
          </a:p>
        </p:txBody>
      </p:sp>
    </p:spTree>
    <p:extLst>
      <p:ext uri="{BB962C8B-B14F-4D97-AF65-F5344CB8AC3E}">
        <p14:creationId xmlns:p14="http://schemas.microsoft.com/office/powerpoint/2010/main" val="384852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3B4804-1B47-42C0-76D9-355A77C9FBA8}"/>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rcRect/>
          <a:stretch>
            <a:fillRect/>
          </a:stretch>
        </p:blipFill>
        <p:spPr>
          <a:xfrm>
            <a:off x="-1" y="0"/>
            <a:ext cx="6866091" cy="1449984"/>
          </a:xfrm>
          <a:prstGeom prst="rect">
            <a:avLst/>
          </a:prstGeom>
        </p:spPr>
      </p:pic>
      <p:sp>
        <p:nvSpPr>
          <p:cNvPr id="6" name="Rectangle 5">
            <a:extLst>
              <a:ext uri="{FF2B5EF4-FFF2-40B4-BE49-F238E27FC236}">
                <a16:creationId xmlns:a16="http://schemas.microsoft.com/office/drawing/2014/main" id="{AFDE7F2A-51B3-71BF-CD1B-A23AEFCEC007}"/>
              </a:ext>
            </a:extLst>
          </p:cNvPr>
          <p:cNvSpPr/>
          <p:nvPr userDrawn="1"/>
        </p:nvSpPr>
        <p:spPr>
          <a:xfrm>
            <a:off x="-1" y="0"/>
            <a:ext cx="6866092" cy="1457307"/>
          </a:xfrm>
          <a:prstGeom prst="rect">
            <a:avLst/>
          </a:prstGeom>
          <a:solidFill>
            <a:schemeClr val="bg1">
              <a:lumMod val="95000"/>
              <a:alpha val="6413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 name="Slide Number Placeholder 5">
            <a:extLst>
              <a:ext uri="{FF2B5EF4-FFF2-40B4-BE49-F238E27FC236}">
                <a16:creationId xmlns:a16="http://schemas.microsoft.com/office/drawing/2014/main" id="{194A50D2-CA50-F8D0-39DC-107F6C22224E}"/>
              </a:ext>
            </a:extLst>
          </p:cNvPr>
          <p:cNvSpPr>
            <a:spLocks noGrp="1"/>
          </p:cNvSpPr>
          <p:nvPr>
            <p:ph type="sldNum" sz="quarter" idx="12"/>
          </p:nvPr>
        </p:nvSpPr>
        <p:spPr>
          <a:xfrm>
            <a:off x="6515100" y="8838749"/>
            <a:ext cx="342900" cy="323539"/>
          </a:xfrm>
        </p:spPr>
        <p:txBody>
          <a:bodyPr/>
          <a:lstStyle/>
          <a:p>
            <a:fld id="{F7896ED2-205A-0F49-B69B-11138B95FCD7}" type="slidenum">
              <a:rPr lang="en-US" smtClean="0"/>
              <a:t>‹#›</a:t>
            </a:fld>
            <a:endParaRPr lang="en-US"/>
          </a:p>
        </p:txBody>
      </p:sp>
      <p:sp>
        <p:nvSpPr>
          <p:cNvPr id="10" name="Text Placeholder 15">
            <a:extLst>
              <a:ext uri="{FF2B5EF4-FFF2-40B4-BE49-F238E27FC236}">
                <a16:creationId xmlns:a16="http://schemas.microsoft.com/office/drawing/2014/main" id="{B60E818D-E9A3-BC68-C90B-380742CAE7E7}"/>
              </a:ext>
            </a:extLst>
          </p:cNvPr>
          <p:cNvSpPr>
            <a:spLocks noGrp="1"/>
          </p:cNvSpPr>
          <p:nvPr>
            <p:ph type="body" sz="quarter" idx="11" hasCustomPrompt="1"/>
          </p:nvPr>
        </p:nvSpPr>
        <p:spPr>
          <a:xfrm>
            <a:off x="412912" y="840071"/>
            <a:ext cx="6300788" cy="528792"/>
          </a:xfrm>
        </p:spPr>
        <p:txBody>
          <a:bodyPr anchor="t">
            <a:normAutofit/>
          </a:bodyPr>
          <a:lstStyle>
            <a:lvl1pPr marL="0" indent="0">
              <a:buNone/>
              <a:defRPr sz="2000" b="1" i="0">
                <a:latin typeface="Limitless Sans" pitchFamily="2" charset="0"/>
              </a:defRPr>
            </a:lvl1pPr>
          </a:lstStyle>
          <a:p>
            <a:pPr lvl="0"/>
            <a:r>
              <a:rPr lang="en-US"/>
              <a:t>Title – Limitless Sans Bold 20pt</a:t>
            </a:r>
          </a:p>
        </p:txBody>
      </p:sp>
      <p:pic>
        <p:nvPicPr>
          <p:cNvPr id="11" name="Picture 10" descr="A black and blue letter&#10;&#10;AI-generated content may be incorrect.">
            <a:extLst>
              <a:ext uri="{FF2B5EF4-FFF2-40B4-BE49-F238E27FC236}">
                <a16:creationId xmlns:a16="http://schemas.microsoft.com/office/drawing/2014/main" id="{3810AA6A-B6E3-C1AD-BB98-51F32B2F3A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2912" y="204083"/>
            <a:ext cx="2194890" cy="559912"/>
          </a:xfrm>
          <a:prstGeom prst="rect">
            <a:avLst/>
          </a:prstGeom>
        </p:spPr>
      </p:pic>
    </p:spTree>
    <p:extLst>
      <p:ext uri="{BB962C8B-B14F-4D97-AF65-F5344CB8AC3E}">
        <p14:creationId xmlns:p14="http://schemas.microsoft.com/office/powerpoint/2010/main" val="26888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42900" y="8475134"/>
            <a:ext cx="1600200" cy="486833"/>
          </a:xfrm>
          <a:prstGeom prst="rect">
            <a:avLst/>
          </a:prstGeom>
        </p:spPr>
        <p:txBody>
          <a:bodyPr/>
          <a:lstStyle/>
          <a:p>
            <a:fld id="{B418BEED-3470-42CA-997F-DFF2F40D01BB}" type="datetime1">
              <a:rPr lang="en-US" smtClean="0"/>
              <a:t>5/27/26</a:t>
            </a:fld>
            <a:endParaRPr lang="en-US"/>
          </a:p>
        </p:txBody>
      </p:sp>
      <p:sp>
        <p:nvSpPr>
          <p:cNvPr id="5" name="Footer Placeholder 4"/>
          <p:cNvSpPr>
            <a:spLocks noGrp="1"/>
          </p:cNvSpPr>
          <p:nvPr>
            <p:ph type="ftr" sz="quarter" idx="11"/>
          </p:nvPr>
        </p:nvSpPr>
        <p:spPr>
          <a:xfrm>
            <a:off x="2343150" y="8475134"/>
            <a:ext cx="2171700"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914900" y="8475134"/>
            <a:ext cx="1600200" cy="486833"/>
          </a:xfrm>
          <a:prstGeom prst="rect">
            <a:avLst/>
          </a:prstGeom>
        </p:spPr>
        <p:txBody>
          <a:bodyPr/>
          <a:lstStyle/>
          <a:p>
            <a:fld id="{F7896ED2-205A-0F49-B69B-11138B95FCD7}" type="slidenum">
              <a:rPr lang="en-US" smtClean="0"/>
              <a:t>‹#›</a:t>
            </a:fld>
            <a:endParaRPr lang="en-US"/>
          </a:p>
        </p:txBody>
      </p:sp>
      <p:sp>
        <p:nvSpPr>
          <p:cNvPr id="7" name="Slide Number Placeholder 5">
            <a:extLst>
              <a:ext uri="{FF2B5EF4-FFF2-40B4-BE49-F238E27FC236}">
                <a16:creationId xmlns:a16="http://schemas.microsoft.com/office/drawing/2014/main" id="{51823B92-6CB4-D982-A546-62C17B7808A6}"/>
              </a:ext>
            </a:extLst>
          </p:cNvPr>
          <p:cNvSpPr txBox="1">
            <a:spLocks/>
          </p:cNvSpPr>
          <p:nvPr userDrawn="1"/>
        </p:nvSpPr>
        <p:spPr>
          <a:xfrm>
            <a:off x="6515100" y="8838749"/>
            <a:ext cx="342900" cy="323539"/>
          </a:xfrm>
          <a:prstGeom prst="rect">
            <a:avLst/>
          </a:prstGeom>
        </p:spPr>
        <p:txBody>
          <a:bodyPr/>
          <a:lstStyle>
            <a:defPPr>
              <a:defRPr lang="en-US"/>
            </a:defPPr>
            <a:lvl1pPr marL="0" algn="l" defTabSz="457200" rtl="0" eaLnBrk="1" latinLnBrk="0" hangingPunct="1">
              <a:defRPr sz="700" b="1" kern="1200">
                <a:solidFill>
                  <a:schemeClr val="bg2"/>
                </a:solidFill>
                <a:latin typeface="Limitless Sans"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896ED2-205A-0F49-B69B-11138B95FCD7}" type="slidenum">
              <a:rPr lang="en-US" smtClean="0"/>
              <a:pPr/>
              <a:t>‹#›</a:t>
            </a:fld>
            <a:endParaRPr lang="en-US"/>
          </a:p>
        </p:txBody>
      </p:sp>
    </p:spTree>
    <p:extLst>
      <p:ext uri="{BB962C8B-B14F-4D97-AF65-F5344CB8AC3E}">
        <p14:creationId xmlns:p14="http://schemas.microsoft.com/office/powerpoint/2010/main" val="76347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42900" y="8475134"/>
            <a:ext cx="1600200" cy="486833"/>
          </a:xfrm>
          <a:prstGeom prst="rect">
            <a:avLst/>
          </a:prstGeom>
        </p:spPr>
        <p:txBody>
          <a:bodyPr/>
          <a:lstStyle/>
          <a:p>
            <a:fld id="{48F3281F-F3D0-4EC7-B83A-5DC7A90D65E6}" type="datetime1">
              <a:rPr lang="en-US" smtClean="0"/>
              <a:t>5/27/26</a:t>
            </a:fld>
            <a:endParaRPr lang="en-US"/>
          </a:p>
        </p:txBody>
      </p:sp>
      <p:sp>
        <p:nvSpPr>
          <p:cNvPr id="5" name="Footer Placeholder 4"/>
          <p:cNvSpPr>
            <a:spLocks noGrp="1"/>
          </p:cNvSpPr>
          <p:nvPr>
            <p:ph type="ftr" sz="quarter" idx="11"/>
          </p:nvPr>
        </p:nvSpPr>
        <p:spPr>
          <a:xfrm>
            <a:off x="2343150" y="8475134"/>
            <a:ext cx="2171700"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914900" y="8475134"/>
            <a:ext cx="1600200" cy="486833"/>
          </a:xfrm>
          <a:prstGeom prst="rect">
            <a:avLst/>
          </a:prstGeom>
        </p:spPr>
        <p:txBody>
          <a:bodyPr/>
          <a:lstStyle/>
          <a:p>
            <a:fld id="{F7896ED2-205A-0F49-B69B-11138B95FCD7}" type="slidenum">
              <a:rPr lang="en-US" smtClean="0"/>
              <a:t>‹#›</a:t>
            </a:fld>
            <a:endParaRPr lang="en-US"/>
          </a:p>
        </p:txBody>
      </p:sp>
      <p:sp>
        <p:nvSpPr>
          <p:cNvPr id="7" name="Slide Number Placeholder 5">
            <a:extLst>
              <a:ext uri="{FF2B5EF4-FFF2-40B4-BE49-F238E27FC236}">
                <a16:creationId xmlns:a16="http://schemas.microsoft.com/office/drawing/2014/main" id="{11111F99-2DC7-AC74-7B32-4DD78AEB5511}"/>
              </a:ext>
            </a:extLst>
          </p:cNvPr>
          <p:cNvSpPr txBox="1">
            <a:spLocks/>
          </p:cNvSpPr>
          <p:nvPr userDrawn="1"/>
        </p:nvSpPr>
        <p:spPr>
          <a:xfrm>
            <a:off x="6515100" y="8838749"/>
            <a:ext cx="342900" cy="323539"/>
          </a:xfrm>
          <a:prstGeom prst="rect">
            <a:avLst/>
          </a:prstGeom>
        </p:spPr>
        <p:txBody>
          <a:bodyPr/>
          <a:lstStyle>
            <a:defPPr>
              <a:defRPr lang="en-US"/>
            </a:defPPr>
            <a:lvl1pPr marL="0" algn="l" defTabSz="457200" rtl="0" eaLnBrk="1" latinLnBrk="0" hangingPunct="1">
              <a:defRPr sz="700" b="1" kern="1200">
                <a:solidFill>
                  <a:schemeClr val="bg2"/>
                </a:solidFill>
                <a:latin typeface="Limitless Sans"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896ED2-205A-0F49-B69B-11138B95FCD7}" type="slidenum">
              <a:rPr lang="en-US" smtClean="0"/>
              <a:pPr/>
              <a:t>‹#›</a:t>
            </a:fld>
            <a:endParaRPr lang="en-US"/>
          </a:p>
        </p:txBody>
      </p:sp>
    </p:spTree>
    <p:extLst>
      <p:ext uri="{BB962C8B-B14F-4D97-AF65-F5344CB8AC3E}">
        <p14:creationId xmlns:p14="http://schemas.microsoft.com/office/powerpoint/2010/main" val="285360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42900" y="8475134"/>
            <a:ext cx="1600200" cy="486833"/>
          </a:xfrm>
          <a:prstGeom prst="rect">
            <a:avLst/>
          </a:prstGeom>
        </p:spPr>
        <p:txBody>
          <a:bodyPr/>
          <a:lstStyle/>
          <a:p>
            <a:fld id="{94760F7B-8BD5-459C-8864-6C649F59BDC9}" type="datetime1">
              <a:rPr lang="en-US" smtClean="0"/>
              <a:t>5/27/26</a:t>
            </a:fld>
            <a:endParaRPr lang="en-US"/>
          </a:p>
        </p:txBody>
      </p:sp>
      <p:sp>
        <p:nvSpPr>
          <p:cNvPr id="6" name="Footer Placeholder 5"/>
          <p:cNvSpPr>
            <a:spLocks noGrp="1"/>
          </p:cNvSpPr>
          <p:nvPr>
            <p:ph type="ftr" sz="quarter" idx="11"/>
          </p:nvPr>
        </p:nvSpPr>
        <p:spPr>
          <a:xfrm>
            <a:off x="2343150" y="8475134"/>
            <a:ext cx="2171700"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914900" y="8475134"/>
            <a:ext cx="1600200" cy="486833"/>
          </a:xfrm>
          <a:prstGeom prst="rect">
            <a:avLst/>
          </a:prstGeom>
        </p:spPr>
        <p:txBody>
          <a:bodyPr/>
          <a:lstStyle/>
          <a:p>
            <a:fld id="{F7896ED2-205A-0F49-B69B-11138B95FCD7}" type="slidenum">
              <a:rPr lang="en-US" smtClean="0"/>
              <a:t>‹#›</a:t>
            </a:fld>
            <a:endParaRPr lang="en-US"/>
          </a:p>
        </p:txBody>
      </p:sp>
      <p:sp>
        <p:nvSpPr>
          <p:cNvPr id="8" name="Slide Number Placeholder 5">
            <a:extLst>
              <a:ext uri="{FF2B5EF4-FFF2-40B4-BE49-F238E27FC236}">
                <a16:creationId xmlns:a16="http://schemas.microsoft.com/office/drawing/2014/main" id="{7A51F3CF-15B7-A244-8C4E-5FCDAD3BA66B}"/>
              </a:ext>
            </a:extLst>
          </p:cNvPr>
          <p:cNvSpPr txBox="1">
            <a:spLocks/>
          </p:cNvSpPr>
          <p:nvPr userDrawn="1"/>
        </p:nvSpPr>
        <p:spPr>
          <a:xfrm>
            <a:off x="6515100" y="8838749"/>
            <a:ext cx="342900" cy="323539"/>
          </a:xfrm>
          <a:prstGeom prst="rect">
            <a:avLst/>
          </a:prstGeom>
        </p:spPr>
        <p:txBody>
          <a:bodyPr/>
          <a:lstStyle>
            <a:defPPr>
              <a:defRPr lang="en-US"/>
            </a:defPPr>
            <a:lvl1pPr marL="0" algn="l" defTabSz="457200" rtl="0" eaLnBrk="1" latinLnBrk="0" hangingPunct="1">
              <a:defRPr sz="700" b="1" kern="1200">
                <a:solidFill>
                  <a:schemeClr val="bg2"/>
                </a:solidFill>
                <a:latin typeface="Limitless Sans"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896ED2-205A-0F49-B69B-11138B95FCD7}" type="slidenum">
              <a:rPr lang="en-US" smtClean="0"/>
              <a:pPr/>
              <a:t>‹#›</a:t>
            </a:fld>
            <a:endParaRPr lang="en-US"/>
          </a:p>
        </p:txBody>
      </p:sp>
    </p:spTree>
    <p:extLst>
      <p:ext uri="{BB962C8B-B14F-4D97-AF65-F5344CB8AC3E}">
        <p14:creationId xmlns:p14="http://schemas.microsoft.com/office/powerpoint/2010/main" val="216048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42900" y="8475134"/>
            <a:ext cx="1600200" cy="486833"/>
          </a:xfrm>
          <a:prstGeom prst="rect">
            <a:avLst/>
          </a:prstGeom>
        </p:spPr>
        <p:txBody>
          <a:bodyPr/>
          <a:lstStyle/>
          <a:p>
            <a:fld id="{6E2C43AE-7AC6-4D19-8571-70ED85F2D4C4}" type="datetime1">
              <a:rPr lang="en-US" smtClean="0"/>
              <a:t>5/27/26</a:t>
            </a:fld>
            <a:endParaRPr lang="en-US"/>
          </a:p>
        </p:txBody>
      </p:sp>
      <p:sp>
        <p:nvSpPr>
          <p:cNvPr id="8" name="Footer Placeholder 7"/>
          <p:cNvSpPr>
            <a:spLocks noGrp="1"/>
          </p:cNvSpPr>
          <p:nvPr>
            <p:ph type="ftr" sz="quarter" idx="11"/>
          </p:nvPr>
        </p:nvSpPr>
        <p:spPr>
          <a:xfrm>
            <a:off x="2343150" y="8475134"/>
            <a:ext cx="2171700" cy="486833"/>
          </a:xfrm>
          <a:prstGeom prst="rect">
            <a:avLst/>
          </a:prstGeom>
        </p:spPr>
        <p:txBody>
          <a:bodyPr/>
          <a:lstStyle/>
          <a:p>
            <a:endParaRPr lang="en-US"/>
          </a:p>
        </p:txBody>
      </p:sp>
      <p:sp>
        <p:nvSpPr>
          <p:cNvPr id="9" name="Slide Number Placeholder 8"/>
          <p:cNvSpPr>
            <a:spLocks noGrp="1"/>
          </p:cNvSpPr>
          <p:nvPr>
            <p:ph type="sldNum" sz="quarter" idx="12"/>
          </p:nvPr>
        </p:nvSpPr>
        <p:spPr>
          <a:xfrm>
            <a:off x="4914900" y="8475134"/>
            <a:ext cx="1600200" cy="486833"/>
          </a:xfrm>
          <a:prstGeom prst="rect">
            <a:avLst/>
          </a:prstGeom>
        </p:spPr>
        <p:txBody>
          <a:bodyPr/>
          <a:lstStyle/>
          <a:p>
            <a:fld id="{F7896ED2-205A-0F49-B69B-11138B95FCD7}" type="slidenum">
              <a:rPr lang="en-US" smtClean="0"/>
              <a:t>‹#›</a:t>
            </a:fld>
            <a:endParaRPr lang="en-US"/>
          </a:p>
        </p:txBody>
      </p:sp>
      <p:sp>
        <p:nvSpPr>
          <p:cNvPr id="10" name="Slide Number Placeholder 5">
            <a:extLst>
              <a:ext uri="{FF2B5EF4-FFF2-40B4-BE49-F238E27FC236}">
                <a16:creationId xmlns:a16="http://schemas.microsoft.com/office/drawing/2014/main" id="{583480D6-5AF3-01AD-880F-69CA6EE5DCD3}"/>
              </a:ext>
            </a:extLst>
          </p:cNvPr>
          <p:cNvSpPr txBox="1">
            <a:spLocks/>
          </p:cNvSpPr>
          <p:nvPr userDrawn="1"/>
        </p:nvSpPr>
        <p:spPr>
          <a:xfrm>
            <a:off x="6515100" y="8838749"/>
            <a:ext cx="342900" cy="323539"/>
          </a:xfrm>
          <a:prstGeom prst="rect">
            <a:avLst/>
          </a:prstGeom>
        </p:spPr>
        <p:txBody>
          <a:bodyPr/>
          <a:lstStyle>
            <a:defPPr>
              <a:defRPr lang="en-US"/>
            </a:defPPr>
            <a:lvl1pPr marL="0" algn="l" defTabSz="457200" rtl="0" eaLnBrk="1" latinLnBrk="0" hangingPunct="1">
              <a:defRPr sz="700" b="1" kern="1200">
                <a:solidFill>
                  <a:schemeClr val="bg2"/>
                </a:solidFill>
                <a:latin typeface="Limitless Sans"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896ED2-205A-0F49-B69B-11138B95FCD7}" type="slidenum">
              <a:rPr lang="en-US" smtClean="0"/>
              <a:pPr/>
              <a:t>‹#›</a:t>
            </a:fld>
            <a:endParaRPr lang="en-US"/>
          </a:p>
        </p:txBody>
      </p:sp>
    </p:spTree>
    <p:extLst>
      <p:ext uri="{BB962C8B-B14F-4D97-AF65-F5344CB8AC3E}">
        <p14:creationId xmlns:p14="http://schemas.microsoft.com/office/powerpoint/2010/main" val="261946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42900" y="8475134"/>
            <a:ext cx="1600200" cy="486833"/>
          </a:xfrm>
          <a:prstGeom prst="rect">
            <a:avLst/>
          </a:prstGeom>
        </p:spPr>
        <p:txBody>
          <a:bodyPr/>
          <a:lstStyle/>
          <a:p>
            <a:fld id="{0E4C807C-A776-4C3D-B11F-40D5A62E068C}" type="datetime1">
              <a:rPr lang="en-US" smtClean="0"/>
              <a:t>5/27/26</a:t>
            </a:fld>
            <a:endParaRPr lang="en-US"/>
          </a:p>
        </p:txBody>
      </p:sp>
      <p:sp>
        <p:nvSpPr>
          <p:cNvPr id="4" name="Footer Placeholder 3"/>
          <p:cNvSpPr>
            <a:spLocks noGrp="1"/>
          </p:cNvSpPr>
          <p:nvPr>
            <p:ph type="ftr" sz="quarter" idx="11"/>
          </p:nvPr>
        </p:nvSpPr>
        <p:spPr>
          <a:xfrm>
            <a:off x="2343150" y="8475134"/>
            <a:ext cx="2171700" cy="486833"/>
          </a:xfrm>
          <a:prstGeom prst="rect">
            <a:avLst/>
          </a:prstGeom>
        </p:spPr>
        <p:txBody>
          <a:bodyPr/>
          <a:lstStyle/>
          <a:p>
            <a:endParaRPr lang="en-US"/>
          </a:p>
        </p:txBody>
      </p:sp>
      <p:sp>
        <p:nvSpPr>
          <p:cNvPr id="5" name="Slide Number Placeholder 4"/>
          <p:cNvSpPr>
            <a:spLocks noGrp="1"/>
          </p:cNvSpPr>
          <p:nvPr>
            <p:ph type="sldNum" sz="quarter" idx="12"/>
          </p:nvPr>
        </p:nvSpPr>
        <p:spPr>
          <a:xfrm>
            <a:off x="4914900" y="8475134"/>
            <a:ext cx="1600200" cy="486833"/>
          </a:xfrm>
          <a:prstGeom prst="rect">
            <a:avLst/>
          </a:prstGeom>
        </p:spPr>
        <p:txBody>
          <a:bodyPr/>
          <a:lstStyle/>
          <a:p>
            <a:fld id="{F7896ED2-205A-0F49-B69B-11138B95FCD7}" type="slidenum">
              <a:rPr lang="en-US" smtClean="0"/>
              <a:t>‹#›</a:t>
            </a:fld>
            <a:endParaRPr lang="en-US"/>
          </a:p>
        </p:txBody>
      </p:sp>
      <p:sp>
        <p:nvSpPr>
          <p:cNvPr id="6" name="Slide Number Placeholder 5">
            <a:extLst>
              <a:ext uri="{FF2B5EF4-FFF2-40B4-BE49-F238E27FC236}">
                <a16:creationId xmlns:a16="http://schemas.microsoft.com/office/drawing/2014/main" id="{343C66F1-4233-7150-A0CC-7CFC8247C92E}"/>
              </a:ext>
            </a:extLst>
          </p:cNvPr>
          <p:cNvSpPr txBox="1">
            <a:spLocks/>
          </p:cNvSpPr>
          <p:nvPr userDrawn="1"/>
        </p:nvSpPr>
        <p:spPr>
          <a:xfrm>
            <a:off x="6515100" y="8838749"/>
            <a:ext cx="342900" cy="323539"/>
          </a:xfrm>
          <a:prstGeom prst="rect">
            <a:avLst/>
          </a:prstGeom>
        </p:spPr>
        <p:txBody>
          <a:bodyPr/>
          <a:lstStyle>
            <a:defPPr>
              <a:defRPr lang="en-US"/>
            </a:defPPr>
            <a:lvl1pPr marL="0" algn="l" defTabSz="457200" rtl="0" eaLnBrk="1" latinLnBrk="0" hangingPunct="1">
              <a:defRPr sz="700" b="1" kern="1200">
                <a:solidFill>
                  <a:schemeClr val="bg2"/>
                </a:solidFill>
                <a:latin typeface="Limitless Sans"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896ED2-205A-0F49-B69B-11138B95FCD7}" type="slidenum">
              <a:rPr lang="en-US" smtClean="0"/>
              <a:pPr/>
              <a:t>‹#›</a:t>
            </a:fld>
            <a:endParaRPr lang="en-US"/>
          </a:p>
        </p:txBody>
      </p:sp>
    </p:spTree>
    <p:extLst>
      <p:ext uri="{BB962C8B-B14F-4D97-AF65-F5344CB8AC3E}">
        <p14:creationId xmlns:p14="http://schemas.microsoft.com/office/powerpoint/2010/main" val="317192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2900" y="8475134"/>
            <a:ext cx="1600200" cy="486833"/>
          </a:xfrm>
          <a:prstGeom prst="rect">
            <a:avLst/>
          </a:prstGeom>
        </p:spPr>
        <p:txBody>
          <a:bodyPr/>
          <a:lstStyle/>
          <a:p>
            <a:fld id="{D65B77E9-CC4D-42BA-B225-81657378A364}" type="datetime1">
              <a:rPr lang="en-US" smtClean="0"/>
              <a:t>5/27/26</a:t>
            </a:fld>
            <a:endParaRPr lang="en-US"/>
          </a:p>
        </p:txBody>
      </p:sp>
      <p:sp>
        <p:nvSpPr>
          <p:cNvPr id="6" name="Footer Placeholder 5"/>
          <p:cNvSpPr>
            <a:spLocks noGrp="1"/>
          </p:cNvSpPr>
          <p:nvPr>
            <p:ph type="ftr" sz="quarter" idx="11"/>
          </p:nvPr>
        </p:nvSpPr>
        <p:spPr>
          <a:xfrm>
            <a:off x="2343150" y="8475134"/>
            <a:ext cx="2171700"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914900" y="8475134"/>
            <a:ext cx="1600200" cy="486833"/>
          </a:xfrm>
          <a:prstGeom prst="rect">
            <a:avLst/>
          </a:prstGeom>
        </p:spPr>
        <p:txBody>
          <a:bodyPr/>
          <a:lstStyle/>
          <a:p>
            <a:fld id="{F7896ED2-205A-0F49-B69B-11138B95FCD7}" type="slidenum">
              <a:rPr lang="en-US" smtClean="0"/>
              <a:t>‹#›</a:t>
            </a:fld>
            <a:endParaRPr lang="en-US"/>
          </a:p>
        </p:txBody>
      </p:sp>
      <p:sp>
        <p:nvSpPr>
          <p:cNvPr id="8" name="Slide Number Placeholder 5">
            <a:extLst>
              <a:ext uri="{FF2B5EF4-FFF2-40B4-BE49-F238E27FC236}">
                <a16:creationId xmlns:a16="http://schemas.microsoft.com/office/drawing/2014/main" id="{2CB3B949-839C-25A1-7CBA-945FF7D1DE6E}"/>
              </a:ext>
            </a:extLst>
          </p:cNvPr>
          <p:cNvSpPr txBox="1">
            <a:spLocks/>
          </p:cNvSpPr>
          <p:nvPr userDrawn="1"/>
        </p:nvSpPr>
        <p:spPr>
          <a:xfrm>
            <a:off x="6515100" y="8838749"/>
            <a:ext cx="342900" cy="323539"/>
          </a:xfrm>
          <a:prstGeom prst="rect">
            <a:avLst/>
          </a:prstGeom>
        </p:spPr>
        <p:txBody>
          <a:bodyPr/>
          <a:lstStyle>
            <a:defPPr>
              <a:defRPr lang="en-US"/>
            </a:defPPr>
            <a:lvl1pPr marL="0" algn="l" defTabSz="457200" rtl="0" eaLnBrk="1" latinLnBrk="0" hangingPunct="1">
              <a:defRPr sz="700" b="1" kern="1200">
                <a:solidFill>
                  <a:schemeClr val="bg2"/>
                </a:solidFill>
                <a:latin typeface="Limitless Sans"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896ED2-205A-0F49-B69B-11138B95FCD7}" type="slidenum">
              <a:rPr lang="en-US" smtClean="0"/>
              <a:pPr/>
              <a:t>‹#›</a:t>
            </a:fld>
            <a:endParaRPr lang="en-US"/>
          </a:p>
        </p:txBody>
      </p:sp>
    </p:spTree>
    <p:extLst>
      <p:ext uri="{BB962C8B-B14F-4D97-AF65-F5344CB8AC3E}">
        <p14:creationId xmlns:p14="http://schemas.microsoft.com/office/powerpoint/2010/main" val="64787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2900" y="8475134"/>
            <a:ext cx="1600200" cy="486833"/>
          </a:xfrm>
          <a:prstGeom prst="rect">
            <a:avLst/>
          </a:prstGeom>
        </p:spPr>
        <p:txBody>
          <a:bodyPr/>
          <a:lstStyle/>
          <a:p>
            <a:fld id="{1F146CB0-D62D-4976-99E9-440FCE9F00E7}" type="datetime1">
              <a:rPr lang="en-US" smtClean="0"/>
              <a:t>5/27/26</a:t>
            </a:fld>
            <a:endParaRPr lang="en-US"/>
          </a:p>
        </p:txBody>
      </p:sp>
      <p:sp>
        <p:nvSpPr>
          <p:cNvPr id="6" name="Footer Placeholder 5"/>
          <p:cNvSpPr>
            <a:spLocks noGrp="1"/>
          </p:cNvSpPr>
          <p:nvPr>
            <p:ph type="ftr" sz="quarter" idx="11"/>
          </p:nvPr>
        </p:nvSpPr>
        <p:spPr>
          <a:xfrm>
            <a:off x="2343150" y="8475134"/>
            <a:ext cx="2171700"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914900" y="8475134"/>
            <a:ext cx="1600200" cy="486833"/>
          </a:xfrm>
          <a:prstGeom prst="rect">
            <a:avLst/>
          </a:prstGeom>
        </p:spPr>
        <p:txBody>
          <a:bodyPr/>
          <a:lstStyle/>
          <a:p>
            <a:fld id="{F7896ED2-205A-0F49-B69B-11138B95FCD7}" type="slidenum">
              <a:rPr lang="en-US" smtClean="0"/>
              <a:t>‹#›</a:t>
            </a:fld>
            <a:endParaRPr lang="en-US"/>
          </a:p>
        </p:txBody>
      </p:sp>
      <p:sp>
        <p:nvSpPr>
          <p:cNvPr id="8" name="Slide Number Placeholder 5">
            <a:extLst>
              <a:ext uri="{FF2B5EF4-FFF2-40B4-BE49-F238E27FC236}">
                <a16:creationId xmlns:a16="http://schemas.microsoft.com/office/drawing/2014/main" id="{B63C2266-CBCA-0160-FC91-9950A5CD752F}"/>
              </a:ext>
            </a:extLst>
          </p:cNvPr>
          <p:cNvSpPr txBox="1">
            <a:spLocks/>
          </p:cNvSpPr>
          <p:nvPr userDrawn="1"/>
        </p:nvSpPr>
        <p:spPr>
          <a:xfrm>
            <a:off x="6515100" y="8838749"/>
            <a:ext cx="342900" cy="323539"/>
          </a:xfrm>
          <a:prstGeom prst="rect">
            <a:avLst/>
          </a:prstGeom>
        </p:spPr>
        <p:txBody>
          <a:bodyPr/>
          <a:lstStyle>
            <a:defPPr>
              <a:defRPr lang="en-US"/>
            </a:defPPr>
            <a:lvl1pPr marL="0" algn="l" defTabSz="457200" rtl="0" eaLnBrk="1" latinLnBrk="0" hangingPunct="1">
              <a:defRPr sz="700" b="1" kern="1200">
                <a:solidFill>
                  <a:schemeClr val="bg2"/>
                </a:solidFill>
                <a:latin typeface="Limitless Sans"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896ED2-205A-0F49-B69B-11138B95FCD7}" type="slidenum">
              <a:rPr lang="en-US" smtClean="0"/>
              <a:pPr/>
              <a:t>‹#›</a:t>
            </a:fld>
            <a:endParaRPr lang="en-US"/>
          </a:p>
        </p:txBody>
      </p:sp>
    </p:spTree>
    <p:extLst>
      <p:ext uri="{BB962C8B-B14F-4D97-AF65-F5344CB8AC3E}">
        <p14:creationId xmlns:p14="http://schemas.microsoft.com/office/powerpoint/2010/main" val="285300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3516406" cy="10390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0C7E636-26DB-1148-8D05-565D2F3A1E42}"/>
              </a:ext>
            </a:extLst>
          </p:cNvPr>
          <p:cNvCxnSpPr>
            <a:cxnSpLocks/>
          </p:cNvCxnSpPr>
          <p:nvPr userDrawn="1"/>
        </p:nvCxnSpPr>
        <p:spPr>
          <a:xfrm>
            <a:off x="0" y="8733882"/>
            <a:ext cx="6858000" cy="0"/>
          </a:xfrm>
          <a:prstGeom prst="line">
            <a:avLst/>
          </a:prstGeom>
          <a:ln w="6350">
            <a:solidFill>
              <a:schemeClr val="accent1"/>
            </a:solidFill>
          </a:ln>
        </p:spPr>
        <p:style>
          <a:lnRef idx="1">
            <a:schemeClr val="dk1"/>
          </a:lnRef>
          <a:fillRef idx="0">
            <a:schemeClr val="dk1"/>
          </a:fillRef>
          <a:effectRef idx="0">
            <a:schemeClr val="dk1"/>
          </a:effectRef>
          <a:fontRef idx="minor">
            <a:schemeClr val="tx1"/>
          </a:fontRef>
        </p:style>
      </p:cxnSp>
      <p:sp>
        <p:nvSpPr>
          <p:cNvPr id="9" name="AutoShape 10">
            <a:extLst>
              <a:ext uri="{FF2B5EF4-FFF2-40B4-BE49-F238E27FC236}">
                <a16:creationId xmlns:a16="http://schemas.microsoft.com/office/drawing/2014/main" id="{07F70F61-8507-0B4F-BF1B-EB9AD73C03C6}"/>
              </a:ext>
            </a:extLst>
          </p:cNvPr>
          <p:cNvSpPr>
            <a:spLocks/>
          </p:cNvSpPr>
          <p:nvPr userDrawn="1"/>
        </p:nvSpPr>
        <p:spPr bwMode="auto">
          <a:xfrm>
            <a:off x="449122" y="8697940"/>
            <a:ext cx="2822716" cy="2972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lgn="l" defTabSz="355600">
              <a:defRPr/>
            </a:pPr>
            <a:r>
              <a:rPr lang="en-US" sz="800" b="0" i="0">
                <a:solidFill>
                  <a:srgbClr val="B8BEC6"/>
                </a:solidFill>
                <a:latin typeface="Limitless Sans Medium" pitchFamily="2" charset="0"/>
                <a:cs typeface="Helvetica" charset="0"/>
                <a:sym typeface="Helvetica" charset="0"/>
              </a:rPr>
              <a:t>© 84.51° LLC</a:t>
            </a:r>
            <a:endParaRPr lang="en-US" sz="1050" b="0" i="0">
              <a:solidFill>
                <a:srgbClr val="B8BEC6"/>
              </a:solidFill>
              <a:latin typeface="Limitless Sans Medium" pitchFamily="2" charset="0"/>
              <a:cs typeface="Helvetica Light" charset="0"/>
            </a:endParaRPr>
          </a:p>
        </p:txBody>
      </p:sp>
      <p:pic>
        <p:nvPicPr>
          <p:cNvPr id="4" name="Picture 3">
            <a:extLst>
              <a:ext uri="{FF2B5EF4-FFF2-40B4-BE49-F238E27FC236}">
                <a16:creationId xmlns:a16="http://schemas.microsoft.com/office/drawing/2014/main" id="{711AEC7D-9D00-6DDE-AE48-B290C4388A07}"/>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5827311" y="8820461"/>
            <a:ext cx="687789" cy="201397"/>
          </a:xfrm>
          <a:prstGeom prst="rect">
            <a:avLst/>
          </a:prstGeom>
        </p:spPr>
      </p:pic>
      <p:sp>
        <p:nvSpPr>
          <p:cNvPr id="5" name="Slide Number Placeholder 5">
            <a:extLst>
              <a:ext uri="{FF2B5EF4-FFF2-40B4-BE49-F238E27FC236}">
                <a16:creationId xmlns:a16="http://schemas.microsoft.com/office/drawing/2014/main" id="{407CC228-4070-DBC2-09DF-69D5FC17A334}"/>
              </a:ext>
            </a:extLst>
          </p:cNvPr>
          <p:cNvSpPr>
            <a:spLocks noGrp="1"/>
          </p:cNvSpPr>
          <p:nvPr>
            <p:ph type="sldNum" sz="quarter" idx="4"/>
          </p:nvPr>
        </p:nvSpPr>
        <p:spPr>
          <a:xfrm>
            <a:off x="6515100" y="8838749"/>
            <a:ext cx="342900" cy="323539"/>
          </a:xfrm>
          <a:prstGeom prst="rect">
            <a:avLst/>
          </a:prstGeom>
        </p:spPr>
        <p:txBody>
          <a:bodyPr/>
          <a:lstStyle>
            <a:lvl1pPr>
              <a:defRPr sz="700" b="1">
                <a:solidFill>
                  <a:schemeClr val="bg2"/>
                </a:solidFill>
                <a:latin typeface="Limitless Sans" pitchFamily="2" charset="0"/>
              </a:defRPr>
            </a:lvl1pPr>
          </a:lstStyle>
          <a:p>
            <a:fld id="{F7896ED2-205A-0F49-B69B-11138B95FCD7}" type="slidenum">
              <a:rPr lang="en-US" smtClean="0"/>
              <a:pPr/>
              <a:t>‹#›</a:t>
            </a:fld>
            <a:endParaRPr lang="en-US"/>
          </a:p>
        </p:txBody>
      </p:sp>
    </p:spTree>
    <p:extLst>
      <p:ext uri="{BB962C8B-B14F-4D97-AF65-F5344CB8AC3E}">
        <p14:creationId xmlns:p14="http://schemas.microsoft.com/office/powerpoint/2010/main" val="13357534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1" r:id="rId12"/>
  </p:sldLayoutIdLst>
  <p:txStyles>
    <p:titleStyle>
      <a:lvl1pPr algn="l" defTabSz="457200" rtl="0" eaLnBrk="1" latinLnBrk="0" hangingPunct="1">
        <a:spcBef>
          <a:spcPct val="0"/>
        </a:spcBef>
        <a:buNone/>
        <a:defRPr sz="3000" b="1" i="0" kern="1200" spc="0">
          <a:solidFill>
            <a:schemeClr val="tx1"/>
          </a:solidFill>
          <a:latin typeface="Limitless Sans" pitchFamily="2" charset="0"/>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Limitless Sans" pitchFamily="2" charset="0"/>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Limitless Sans" pitchFamily="2" charset="0"/>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Limitless Sans" pitchFamily="2"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Limitless Sans" pitchFamily="2"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Limitless Sans"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chart" Target="../charts/chart1.xml"/><Relationship Id="rId7" Type="http://schemas.openxmlformats.org/officeDocument/2006/relationships/image" Target="../media/image11.svg"/><Relationship Id="rId12"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jpeg"/><Relationship Id="rId10" Type="http://schemas.openxmlformats.org/officeDocument/2006/relationships/image" Target="../media/image14.svg"/><Relationship Id="rId4" Type="http://schemas.openxmlformats.org/officeDocument/2006/relationships/chart" Target="../charts/chart2.xml"/><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5.svg"/><Relationship Id="rId18" Type="http://schemas.openxmlformats.org/officeDocument/2006/relationships/image" Target="../media/image30.svg"/><Relationship Id="rId3" Type="http://schemas.microsoft.com/office/2018/10/relationships/comments" Target="../comments/modernComment_193_BCCF6D31.xml"/><Relationship Id="rId7" Type="http://schemas.openxmlformats.org/officeDocument/2006/relationships/diagramLayout" Target="../diagrams/layout1.xml"/><Relationship Id="rId12" Type="http://schemas.openxmlformats.org/officeDocument/2006/relationships/image" Target="../media/image24.svg"/><Relationship Id="rId17" Type="http://schemas.openxmlformats.org/officeDocument/2006/relationships/image" Target="../media/image29.svg"/><Relationship Id="rId2" Type="http://schemas.openxmlformats.org/officeDocument/2006/relationships/notesSlide" Target="../notesSlides/notesSlide3.xml"/><Relationship Id="rId16" Type="http://schemas.openxmlformats.org/officeDocument/2006/relationships/image" Target="../media/image28.svg"/><Relationship Id="rId1" Type="http://schemas.openxmlformats.org/officeDocument/2006/relationships/slideLayout" Target="../slideLayouts/slideLayout12.xml"/><Relationship Id="rId6" Type="http://schemas.openxmlformats.org/officeDocument/2006/relationships/diagramData" Target="../diagrams/data1.xml"/><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microsoft.com/office/2007/relationships/diagramDrawing" Target="../diagrams/drawing1.xml"/><Relationship Id="rId19" Type="http://schemas.openxmlformats.org/officeDocument/2006/relationships/image" Target="../media/image31.svg"/><Relationship Id="rId4" Type="http://schemas.openxmlformats.org/officeDocument/2006/relationships/image" Target="../media/image16.jpeg"/><Relationship Id="rId9" Type="http://schemas.openxmlformats.org/officeDocument/2006/relationships/diagramColors" Target="../diagrams/colors1.xml"/><Relationship Id="rId14"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chart" Target="../charts/chart6.xml"/><Relationship Id="rId3" Type="http://schemas.openxmlformats.org/officeDocument/2006/relationships/image" Target="../media/image4.png"/><Relationship Id="rId7" Type="http://schemas.openxmlformats.org/officeDocument/2006/relationships/image" Target="../media/image34.svg"/><Relationship Id="rId12" Type="http://schemas.openxmlformats.org/officeDocument/2006/relationships/chart" Target="../charts/chart5.xml"/><Relationship Id="rId2" Type="http://schemas.openxmlformats.org/officeDocument/2006/relationships/notesSlide" Target="../notesSlides/notesSlide4.xml"/><Relationship Id="rId16" Type="http://schemas.openxmlformats.org/officeDocument/2006/relationships/image" Target="../media/image40.emf"/><Relationship Id="rId1" Type="http://schemas.openxmlformats.org/officeDocument/2006/relationships/slideLayout" Target="../slideLayouts/slideLayout12.xml"/><Relationship Id="rId6" Type="http://schemas.openxmlformats.org/officeDocument/2006/relationships/image" Target="../media/image33.svg"/><Relationship Id="rId11" Type="http://schemas.openxmlformats.org/officeDocument/2006/relationships/chart" Target="../charts/chart4.xml"/><Relationship Id="rId5" Type="http://schemas.openxmlformats.org/officeDocument/2006/relationships/image" Target="../media/image32.svg"/><Relationship Id="rId15" Type="http://schemas.openxmlformats.org/officeDocument/2006/relationships/image" Target="../media/image39.svg"/><Relationship Id="rId10" Type="http://schemas.openxmlformats.org/officeDocument/2006/relationships/image" Target="../media/image37.svg"/><Relationship Id="rId4" Type="http://schemas.openxmlformats.org/officeDocument/2006/relationships/chart" Target="../charts/chart3.xml"/><Relationship Id="rId9" Type="http://schemas.openxmlformats.org/officeDocument/2006/relationships/image" Target="../media/image36.svg"/><Relationship Id="rId14" Type="http://schemas.openxmlformats.org/officeDocument/2006/relationships/image" Target="../media/image38.svg"/></Relationships>
</file>

<file path=ppt/slides/_rels/slide5.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4.png"/><Relationship Id="rId3" Type="http://schemas.openxmlformats.org/officeDocument/2006/relationships/image" Target="../media/image41.jpeg"/><Relationship Id="rId7" Type="http://schemas.openxmlformats.org/officeDocument/2006/relationships/image" Target="../media/image45.svg"/><Relationship Id="rId12" Type="http://schemas.openxmlformats.org/officeDocument/2006/relationships/image" Target="../media/image50.jpeg"/><Relationship Id="rId2" Type="http://schemas.openxmlformats.org/officeDocument/2006/relationships/notesSlide" Target="../notesSlides/notesSlide5.xml"/><Relationship Id="rId16"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44.svg"/><Relationship Id="rId11" Type="http://schemas.openxmlformats.org/officeDocument/2006/relationships/image" Target="../media/image49.svg"/><Relationship Id="rId5" Type="http://schemas.openxmlformats.org/officeDocument/2006/relationships/image" Target="../media/image43.jpeg"/><Relationship Id="rId15" Type="http://schemas.openxmlformats.org/officeDocument/2006/relationships/image" Target="../media/image52.svg"/><Relationship Id="rId10" Type="http://schemas.openxmlformats.org/officeDocument/2006/relationships/image" Target="../media/image48.svg"/><Relationship Id="rId4" Type="http://schemas.openxmlformats.org/officeDocument/2006/relationships/image" Target="../media/image42.jpeg"/><Relationship Id="rId9" Type="http://schemas.openxmlformats.org/officeDocument/2006/relationships/image" Target="../media/image47.svg"/><Relationship Id="rId14" Type="http://schemas.openxmlformats.org/officeDocument/2006/relationships/image" Target="../media/image51.svg"/></Relationships>
</file>

<file path=ppt/slides/_rels/slide6.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0.svg"/><Relationship Id="rId3" Type="http://schemas.openxmlformats.org/officeDocument/2006/relationships/hyperlink" Target="mailto:Insights@8451.com" TargetMode="External"/><Relationship Id="rId7" Type="http://schemas.openxmlformats.org/officeDocument/2006/relationships/hyperlink" Target="mailto:KPMinfo@8451.com" TargetMode="External"/><Relationship Id="rId12"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5.png"/><Relationship Id="rId11" Type="http://schemas.openxmlformats.org/officeDocument/2006/relationships/image" Target="../media/image58.png"/><Relationship Id="rId5" Type="http://schemas.openxmlformats.org/officeDocument/2006/relationships/image" Target="../media/image54.png"/><Relationship Id="rId10" Type="http://schemas.openxmlformats.org/officeDocument/2006/relationships/image" Target="../media/image57.png"/><Relationship Id="rId4" Type="http://schemas.openxmlformats.org/officeDocument/2006/relationships/hyperlink" Target="mailto:kpminfo@8451.com" TargetMode="External"/><Relationship Id="rId9"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4134C-E297-6E30-8DA8-BD3DDA977240}"/>
            </a:ext>
          </a:extLst>
        </p:cNvPr>
        <p:cNvGrpSpPr/>
        <p:nvPr/>
      </p:nvGrpSpPr>
      <p:grpSpPr>
        <a:xfrm>
          <a:off x="0" y="0"/>
          <a:ext cx="0" cy="0"/>
          <a:chOff x="0" y="0"/>
          <a:chExt cx="0" cy="0"/>
        </a:xfrm>
      </p:grpSpPr>
      <p:sp>
        <p:nvSpPr>
          <p:cNvPr id="41" name="Rounded Rectangle 2">
            <a:extLst>
              <a:ext uri="{FF2B5EF4-FFF2-40B4-BE49-F238E27FC236}">
                <a16:creationId xmlns:a16="http://schemas.microsoft.com/office/drawing/2014/main" id="{B45A243E-3A1E-CD30-DEF8-99E4F7E03E48}"/>
              </a:ext>
            </a:extLst>
          </p:cNvPr>
          <p:cNvSpPr/>
          <p:nvPr/>
        </p:nvSpPr>
        <p:spPr>
          <a:xfrm flipH="1">
            <a:off x="0" y="2539516"/>
            <a:ext cx="6862224" cy="2838866"/>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t" anchorCtr="0"/>
          <a:lstStyle/>
          <a:p>
            <a:pPr marL="0" marR="0" lvl="0" indent="0" algn="l" defTabSz="3655422" rtl="0" eaLnBrk="1" fontAlgn="auto" latinLnBrk="0" hangingPunct="1">
              <a:lnSpc>
                <a:spcPct val="100000"/>
              </a:lnSpc>
              <a:spcBef>
                <a:spcPts val="0"/>
              </a:spcBef>
              <a:spcAft>
                <a:spcPts val="0"/>
              </a:spcAft>
              <a:buClrTx/>
              <a:buSzTx/>
              <a:buFontTx/>
              <a:buNone/>
              <a:tabLst/>
              <a:defRPr/>
            </a:pPr>
            <a:endParaRPr kumimoji="0" lang="en-US" sz="1000" u="none" strike="noStrike" kern="1200" cap="none" spc="0" normalizeH="0" baseline="0" noProof="0">
              <a:ln>
                <a:noFill/>
              </a:ln>
              <a:solidFill>
                <a:srgbClr val="522181"/>
              </a:solidFill>
              <a:effectLst/>
              <a:uLnTx/>
              <a:uFillTx/>
              <a:latin typeface="Limitless Sans Medium" pitchFamily="2" charset="0"/>
              <a:ea typeface="+mn-ea"/>
              <a:cs typeface="Arial" panose="020B0604020202020204" pitchFamily="34" charset="0"/>
            </a:endParaRPr>
          </a:p>
        </p:txBody>
      </p:sp>
      <p:cxnSp>
        <p:nvCxnSpPr>
          <p:cNvPr id="8" name="Straight Connector 7">
            <a:extLst>
              <a:ext uri="{FF2B5EF4-FFF2-40B4-BE49-F238E27FC236}">
                <a16:creationId xmlns:a16="http://schemas.microsoft.com/office/drawing/2014/main" id="{0B4FD0EF-D80B-9EC3-AAB9-114D8C01817B}"/>
              </a:ext>
            </a:extLst>
          </p:cNvPr>
          <p:cNvCxnSpPr>
            <a:cxnSpLocks/>
          </p:cNvCxnSpPr>
          <p:nvPr/>
        </p:nvCxnSpPr>
        <p:spPr>
          <a:xfrm>
            <a:off x="1444043" y="6438759"/>
            <a:ext cx="4112282"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3AF487B-AC49-198C-694F-7F7847A602D5}"/>
              </a:ext>
            </a:extLst>
          </p:cNvPr>
          <p:cNvCxnSpPr>
            <a:cxnSpLocks/>
          </p:cNvCxnSpPr>
          <p:nvPr/>
        </p:nvCxnSpPr>
        <p:spPr>
          <a:xfrm>
            <a:off x="1405632" y="6729216"/>
            <a:ext cx="4112282"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FAA4447-06B2-3422-6F2B-62D8537DF68A}"/>
              </a:ext>
            </a:extLst>
          </p:cNvPr>
          <p:cNvCxnSpPr>
            <a:cxnSpLocks/>
          </p:cNvCxnSpPr>
          <p:nvPr/>
        </p:nvCxnSpPr>
        <p:spPr>
          <a:xfrm>
            <a:off x="1405632" y="7019672"/>
            <a:ext cx="4112282"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1AE26CD-B242-4363-838C-10A831FB48F9}"/>
              </a:ext>
            </a:extLst>
          </p:cNvPr>
          <p:cNvCxnSpPr>
            <a:cxnSpLocks/>
          </p:cNvCxnSpPr>
          <p:nvPr/>
        </p:nvCxnSpPr>
        <p:spPr>
          <a:xfrm>
            <a:off x="1405632" y="7345090"/>
            <a:ext cx="4112282"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C81401C-EC72-D457-C96A-40C7D820F57B}"/>
              </a:ext>
            </a:extLst>
          </p:cNvPr>
          <p:cNvCxnSpPr>
            <a:cxnSpLocks/>
          </p:cNvCxnSpPr>
          <p:nvPr/>
        </p:nvCxnSpPr>
        <p:spPr>
          <a:xfrm>
            <a:off x="1405632" y="7657063"/>
            <a:ext cx="4112282"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DB42260-EF8C-9E33-7E6C-760C4B630624}"/>
              </a:ext>
            </a:extLst>
          </p:cNvPr>
          <p:cNvCxnSpPr>
            <a:cxnSpLocks/>
          </p:cNvCxnSpPr>
          <p:nvPr/>
        </p:nvCxnSpPr>
        <p:spPr>
          <a:xfrm>
            <a:off x="1405632" y="7952899"/>
            <a:ext cx="4112282"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918A625-C2EB-B0EE-61E3-1A5B2F94B4DD}"/>
              </a:ext>
            </a:extLst>
          </p:cNvPr>
          <p:cNvCxnSpPr>
            <a:cxnSpLocks/>
          </p:cNvCxnSpPr>
          <p:nvPr/>
        </p:nvCxnSpPr>
        <p:spPr>
          <a:xfrm>
            <a:off x="1405632" y="8259492"/>
            <a:ext cx="4112282"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2" name="Rounded Rectangle 4">
            <a:extLst>
              <a:ext uri="{FF2B5EF4-FFF2-40B4-BE49-F238E27FC236}">
                <a16:creationId xmlns:a16="http://schemas.microsoft.com/office/drawing/2014/main" id="{1C5F701A-277D-5DAA-D799-5FC4B5A9C036}"/>
              </a:ext>
            </a:extLst>
          </p:cNvPr>
          <p:cNvSpPr/>
          <p:nvPr/>
        </p:nvSpPr>
        <p:spPr>
          <a:xfrm>
            <a:off x="203599" y="3218930"/>
            <a:ext cx="6417577" cy="1903752"/>
          </a:xfrm>
          <a:prstGeom prst="roundRect">
            <a:avLst>
              <a:gd name="adj" fmla="val 3083"/>
            </a:avLst>
          </a:prstGeom>
          <a:solidFill>
            <a:schemeClr val="bg1"/>
          </a:solidFill>
          <a:ln>
            <a:noFill/>
          </a:ln>
          <a:effectLst>
            <a:outerShdw blurRad="127719" sx="102000" sy="102000" algn="ctr" rotWithShape="0">
              <a:prstClr val="black">
                <a:alpha val="8291"/>
              </a:prstClr>
            </a:outerShdw>
          </a:effectLst>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365760" rIns="71120" bIns="80010" numCol="1" spcCol="1270" anchor="t" anchorCtr="0">
            <a:noAutofit/>
          </a:bodyPr>
          <a:lstStyle/>
          <a:p>
            <a:pPr marL="57150" lvl="1" indent="-57150" defTabSz="444500">
              <a:lnSpc>
                <a:spcPct val="90000"/>
              </a:lnSpc>
              <a:spcBef>
                <a:spcPct val="0"/>
              </a:spcBef>
              <a:spcAft>
                <a:spcPts val="600"/>
              </a:spcAft>
              <a:buFont typeface="+mj-lt"/>
              <a:buAutoNum type="arabicPeriod"/>
            </a:pPr>
            <a:endParaRPr lang="en-US" sz="900" kern="1200">
              <a:latin typeface="Limitless Sans" panose="00000500000000000000" pitchFamily="50" charset="0"/>
            </a:endParaRPr>
          </a:p>
        </p:txBody>
      </p:sp>
      <p:graphicFrame>
        <p:nvGraphicFramePr>
          <p:cNvPr id="85" name="Table 84">
            <a:extLst>
              <a:ext uri="{FF2B5EF4-FFF2-40B4-BE49-F238E27FC236}">
                <a16:creationId xmlns:a16="http://schemas.microsoft.com/office/drawing/2014/main" id="{9B95BD46-9110-CDD0-E407-44E3B0785387}"/>
              </a:ext>
            </a:extLst>
          </p:cNvPr>
          <p:cNvGraphicFramePr>
            <a:graphicFrameLocks noGrp="1"/>
          </p:cNvGraphicFramePr>
          <p:nvPr>
            <p:extLst>
              <p:ext uri="{D42A27DB-BD31-4B8C-83A1-F6EECF244321}">
                <p14:modId xmlns:p14="http://schemas.microsoft.com/office/powerpoint/2010/main" val="172795499"/>
              </p:ext>
            </p:extLst>
          </p:nvPr>
        </p:nvGraphicFramePr>
        <p:xfrm>
          <a:off x="231322" y="6214609"/>
          <a:ext cx="6389857" cy="2177661"/>
        </p:xfrm>
        <a:graphic>
          <a:graphicData uri="http://schemas.openxmlformats.org/drawingml/2006/table">
            <a:tbl>
              <a:tblPr firstRow="1" bandRow="1">
                <a:tableStyleId>{2D5ABB26-0587-4C30-8999-92F81FD0307C}</a:tableStyleId>
              </a:tblPr>
              <a:tblGrid>
                <a:gridCol w="1339809">
                  <a:extLst>
                    <a:ext uri="{9D8B030D-6E8A-4147-A177-3AD203B41FA5}">
                      <a16:colId xmlns:a16="http://schemas.microsoft.com/office/drawing/2014/main" val="1473186056"/>
                    </a:ext>
                  </a:extLst>
                </a:gridCol>
                <a:gridCol w="3710239">
                  <a:extLst>
                    <a:ext uri="{9D8B030D-6E8A-4147-A177-3AD203B41FA5}">
                      <a16:colId xmlns:a16="http://schemas.microsoft.com/office/drawing/2014/main" val="3845353785"/>
                    </a:ext>
                  </a:extLst>
                </a:gridCol>
                <a:gridCol w="1339809">
                  <a:extLst>
                    <a:ext uri="{9D8B030D-6E8A-4147-A177-3AD203B41FA5}">
                      <a16:colId xmlns:a16="http://schemas.microsoft.com/office/drawing/2014/main" val="1115175400"/>
                    </a:ext>
                  </a:extLst>
                </a:gridCol>
              </a:tblGrid>
              <a:tr h="252612">
                <a:tc>
                  <a:txBody>
                    <a:bodyPr/>
                    <a:lstStyle/>
                    <a:p>
                      <a:pPr marL="0" algn="l" defTabSz="914217" rtl="0" eaLnBrk="1" fontAlgn="b" latinLnBrk="0" hangingPunct="1">
                        <a:buNone/>
                      </a:pPr>
                      <a:r>
                        <a:rPr lang="en-US" sz="800" b="0" i="0" u="none" strike="noStrike" kern="1200" dirty="0">
                          <a:solidFill>
                            <a:srgbClr val="000000"/>
                          </a:solidFill>
                          <a:effectLst/>
                          <a:latin typeface="Limitless Sans Medium" pitchFamily="2" charset="0"/>
                          <a:ea typeface="+mn-ea"/>
                          <a:cs typeface="+mn-cs"/>
                        </a:rPr>
                        <a:t>I like to pack my summer calendar with social plans</a:t>
                      </a:r>
                    </a:p>
                  </a:txBody>
                  <a:tcPr marL="27432" marR="19050"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l" defTabSz="914217" rtl="0" eaLnBrk="1" fontAlgn="b" latinLnBrk="0" hangingPunct="1">
                        <a:buNone/>
                      </a:pPr>
                      <a:endParaRPr lang="en-US" sz="800" b="0" i="0" u="none" strike="noStrike" kern="1200" dirty="0">
                        <a:solidFill>
                          <a:srgbClr val="000000"/>
                        </a:solidFill>
                        <a:effectLst/>
                        <a:latin typeface="Limitless Sans Medium" pitchFamily="2" charset="0"/>
                        <a:ea typeface="+mn-ea"/>
                        <a:cs typeface="+mn-cs"/>
                      </a:endParaRPr>
                    </a:p>
                  </a:txBody>
                  <a:tcPr marL="19050" marR="19050"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en-US" sz="800" b="0" i="0" u="none" strike="noStrike" dirty="0">
                          <a:solidFill>
                            <a:srgbClr val="000000"/>
                          </a:solidFill>
                          <a:effectLst/>
                          <a:latin typeface="Limitless Sans Medium" pitchFamily="2" charset="0"/>
                        </a:rPr>
                        <a:t> I intentionally leave space open in my summer calendar</a:t>
                      </a:r>
                    </a:p>
                  </a:txBody>
                  <a:tcPr marL="18288" marR="27432"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932926329"/>
                  </a:ext>
                </a:extLst>
              </a:tr>
              <a:tr h="252612">
                <a:tc>
                  <a:txBody>
                    <a:bodyPr/>
                    <a:lstStyle/>
                    <a:p>
                      <a:pPr algn="l" fontAlgn="b">
                        <a:buNone/>
                      </a:pPr>
                      <a:r>
                        <a:rPr lang="en-US" sz="800" b="0" i="0" u="none" strike="noStrike" dirty="0">
                          <a:solidFill>
                            <a:srgbClr val="000000"/>
                          </a:solidFill>
                          <a:effectLst/>
                          <a:latin typeface="Limitless Sans Medium" pitchFamily="2" charset="0"/>
                        </a:rPr>
                        <a:t>I say ‘</a:t>
                      </a:r>
                      <a:r>
                        <a:rPr lang="en-US" sz="800" b="0" i="0" u="none" strike="noStrike" dirty="0" err="1">
                          <a:solidFill>
                            <a:srgbClr val="000000"/>
                          </a:solidFill>
                          <a:effectLst/>
                          <a:latin typeface="Limitless Sans Medium" pitchFamily="2" charset="0"/>
                        </a:rPr>
                        <a:t>yes'</a:t>
                      </a:r>
                      <a:r>
                        <a:rPr lang="en-US" sz="800" b="0" i="0" u="none" strike="noStrike" dirty="0">
                          <a:solidFill>
                            <a:srgbClr val="000000"/>
                          </a:solidFill>
                          <a:effectLst/>
                          <a:latin typeface="Limitless Sans Medium" pitchFamily="2" charset="0"/>
                        </a:rPr>
                        <a:t> to invites even if I'm tired</a:t>
                      </a:r>
                    </a:p>
                  </a:txBody>
                  <a:tcPr marL="27432" marR="19050"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fontAlgn="b">
                        <a:buNone/>
                      </a:pPr>
                      <a:endParaRPr lang="en-US" sz="800" b="0" i="0" u="none" strike="noStrike" dirty="0">
                        <a:solidFill>
                          <a:srgbClr val="000000"/>
                        </a:solidFill>
                        <a:effectLst/>
                        <a:latin typeface="Limitless Sans Medium" pitchFamily="2" charset="0"/>
                      </a:endParaRPr>
                    </a:p>
                  </a:txBody>
                  <a:tcPr marL="19050" marR="19050"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en-US" sz="800" b="0" i="0" u="none" strike="noStrike" dirty="0">
                          <a:solidFill>
                            <a:srgbClr val="000000"/>
                          </a:solidFill>
                          <a:effectLst/>
                          <a:latin typeface="Limitless Sans Medium" pitchFamily="2" charset="0"/>
                        </a:rPr>
                        <a:t>I say 'no' unless it truly feels worth the effort</a:t>
                      </a:r>
                    </a:p>
                  </a:txBody>
                  <a:tcPr marL="18288" marR="27432"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481396971"/>
                  </a:ext>
                </a:extLst>
              </a:tr>
              <a:tr h="256076">
                <a:tc>
                  <a:txBody>
                    <a:bodyPr/>
                    <a:lstStyle/>
                    <a:p>
                      <a:pPr algn="l" fontAlgn="b">
                        <a:buNone/>
                      </a:pPr>
                      <a:r>
                        <a:rPr lang="en-US" sz="800" b="0" i="0" u="none" strike="noStrike" dirty="0">
                          <a:solidFill>
                            <a:srgbClr val="000000"/>
                          </a:solidFill>
                          <a:effectLst/>
                          <a:latin typeface="Limitless Sans Medium" pitchFamily="2" charset="0"/>
                        </a:rPr>
                        <a:t>I plan big summer trips and experiences</a:t>
                      </a:r>
                    </a:p>
                  </a:txBody>
                  <a:tcPr marL="27432" marR="19050"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fontAlgn="b">
                        <a:buNone/>
                      </a:pPr>
                      <a:endParaRPr lang="en-US" sz="800" b="0" i="0" u="none" strike="noStrike">
                        <a:solidFill>
                          <a:srgbClr val="000000"/>
                        </a:solidFill>
                        <a:effectLst/>
                        <a:latin typeface="Limitless Sans Medium" pitchFamily="2" charset="0"/>
                      </a:endParaRPr>
                    </a:p>
                  </a:txBody>
                  <a:tcPr marL="19050" marR="19050"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en-US" sz="800" b="0" i="0" u="none" strike="noStrike" dirty="0">
                          <a:solidFill>
                            <a:srgbClr val="000000"/>
                          </a:solidFill>
                          <a:effectLst/>
                          <a:latin typeface="Limitless Sans Medium" pitchFamily="2" charset="0"/>
                        </a:rPr>
                        <a:t> I plan low-key, close-to-home summer days</a:t>
                      </a:r>
                    </a:p>
                  </a:txBody>
                  <a:tcPr marL="18288" marR="27432"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023359465"/>
                  </a:ext>
                </a:extLst>
              </a:tr>
              <a:tr h="294087">
                <a:tc>
                  <a:txBody>
                    <a:bodyPr/>
                    <a:lstStyle/>
                    <a:p>
                      <a:pPr algn="l" fontAlgn="b">
                        <a:buNone/>
                      </a:pPr>
                      <a:r>
                        <a:rPr lang="en-US" sz="800" b="0" i="0" u="none" strike="noStrike" dirty="0">
                          <a:solidFill>
                            <a:srgbClr val="000000"/>
                          </a:solidFill>
                          <a:effectLst/>
                          <a:latin typeface="Limitless Sans Medium" pitchFamily="2" charset="0"/>
                        </a:rPr>
                        <a:t>I work extra hours or take on side gigs during the summer</a:t>
                      </a:r>
                    </a:p>
                  </a:txBody>
                  <a:tcPr marL="27432" marR="19050"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fontAlgn="b">
                        <a:buNone/>
                      </a:pPr>
                      <a:endParaRPr lang="en-US" sz="800" b="0" i="0" u="none" strike="noStrike">
                        <a:solidFill>
                          <a:srgbClr val="000000"/>
                        </a:solidFill>
                        <a:effectLst/>
                        <a:latin typeface="Limitless Sans Medium" pitchFamily="2" charset="0"/>
                      </a:endParaRPr>
                    </a:p>
                  </a:txBody>
                  <a:tcPr marL="19050" marR="19050"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en-US" sz="800" b="0" i="0" u="none" strike="noStrike" dirty="0">
                          <a:solidFill>
                            <a:srgbClr val="000000"/>
                          </a:solidFill>
                          <a:effectLst/>
                          <a:latin typeface="Limitless Sans Medium" pitchFamily="2" charset="0"/>
                        </a:rPr>
                        <a:t>I take off more time from work in the summer</a:t>
                      </a:r>
                    </a:p>
                  </a:txBody>
                  <a:tcPr marL="18288" marR="27432"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499811579"/>
                  </a:ext>
                </a:extLst>
              </a:tr>
              <a:tr h="294087">
                <a:tc>
                  <a:txBody>
                    <a:bodyPr/>
                    <a:lstStyle/>
                    <a:p>
                      <a:pPr algn="l" fontAlgn="b">
                        <a:buNone/>
                      </a:pPr>
                      <a:r>
                        <a:rPr lang="en-US" sz="800" b="0" i="0" u="none" strike="noStrike" dirty="0">
                          <a:solidFill>
                            <a:srgbClr val="000000"/>
                          </a:solidFill>
                          <a:effectLst/>
                          <a:latin typeface="Limitless Sans Medium" pitchFamily="2" charset="0"/>
                        </a:rPr>
                        <a:t>Summer feels full of social expectations</a:t>
                      </a:r>
                    </a:p>
                  </a:txBody>
                  <a:tcPr marL="27432" marR="19050"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fontAlgn="b">
                        <a:buNone/>
                      </a:pPr>
                      <a:endParaRPr lang="en-US" sz="800" b="0" i="0" u="none" strike="noStrike">
                        <a:solidFill>
                          <a:srgbClr val="000000"/>
                        </a:solidFill>
                        <a:effectLst/>
                        <a:latin typeface="Limitless Sans Medium" pitchFamily="2" charset="0"/>
                      </a:endParaRPr>
                    </a:p>
                  </a:txBody>
                  <a:tcPr marL="19050" marR="19050"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en-US" sz="800" b="0" i="0" u="none" strike="noStrike" dirty="0">
                          <a:solidFill>
                            <a:srgbClr val="000000"/>
                          </a:solidFill>
                          <a:effectLst/>
                          <a:latin typeface="Limitless Sans Medium" pitchFamily="2" charset="0"/>
                        </a:rPr>
                        <a:t>Summer feels more on my terms</a:t>
                      </a:r>
                    </a:p>
                  </a:txBody>
                  <a:tcPr marL="18288" marR="27432"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182493383"/>
                  </a:ext>
                </a:extLst>
              </a:tr>
              <a:tr h="294087">
                <a:tc>
                  <a:txBody>
                    <a:bodyPr/>
                    <a:lstStyle/>
                    <a:p>
                      <a:pPr algn="l" fontAlgn="b">
                        <a:buNone/>
                      </a:pPr>
                      <a:r>
                        <a:rPr lang="en-US" sz="800" b="0" i="0" u="none" strike="noStrike" dirty="0">
                          <a:solidFill>
                            <a:srgbClr val="000000"/>
                          </a:solidFill>
                          <a:effectLst/>
                          <a:latin typeface="Limitless Sans Medium" pitchFamily="2" charset="0"/>
                        </a:rPr>
                        <a:t>I spend more money in the summer to make memories</a:t>
                      </a:r>
                    </a:p>
                  </a:txBody>
                  <a:tcPr marL="27432" marR="19050"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fontAlgn="b">
                        <a:buNone/>
                      </a:pPr>
                      <a:endParaRPr lang="en-US" sz="800" b="0" i="0" u="none" strike="noStrike" dirty="0">
                        <a:solidFill>
                          <a:srgbClr val="000000"/>
                        </a:solidFill>
                        <a:effectLst/>
                        <a:latin typeface="Limitless Sans Medium" pitchFamily="2" charset="0"/>
                      </a:endParaRPr>
                    </a:p>
                  </a:txBody>
                  <a:tcPr marL="19050" marR="19050"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en-US" sz="800" b="0" i="0" u="none" strike="noStrike" dirty="0">
                          <a:solidFill>
                            <a:srgbClr val="000000"/>
                          </a:solidFill>
                          <a:effectLst/>
                          <a:latin typeface="Limitless Sans Medium" pitchFamily="2" charset="0"/>
                        </a:rPr>
                        <a:t>I watch my spending closely in the summer</a:t>
                      </a:r>
                    </a:p>
                  </a:txBody>
                  <a:tcPr marL="18288" marR="27432"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903655692"/>
                  </a:ext>
                </a:extLst>
              </a:tr>
              <a:tr h="294087">
                <a:tc>
                  <a:txBody>
                    <a:bodyPr/>
                    <a:lstStyle/>
                    <a:p>
                      <a:pPr algn="l" fontAlgn="b">
                        <a:buNone/>
                      </a:pPr>
                      <a:r>
                        <a:rPr lang="en-US" sz="800" b="0" i="0" u="none" strike="noStrike" dirty="0">
                          <a:solidFill>
                            <a:srgbClr val="000000"/>
                          </a:solidFill>
                          <a:effectLst/>
                          <a:latin typeface="Limitless Sans Medium" pitchFamily="2" charset="0"/>
                        </a:rPr>
                        <a:t> I say yes to hosting even if it's stressful</a:t>
                      </a:r>
                    </a:p>
                  </a:txBody>
                  <a:tcPr marL="27432" marR="19050"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fontAlgn="b">
                        <a:buNone/>
                      </a:pPr>
                      <a:endParaRPr lang="en-US" sz="800" b="0" i="0" u="none" strike="noStrike">
                        <a:solidFill>
                          <a:srgbClr val="000000"/>
                        </a:solidFill>
                        <a:effectLst/>
                        <a:latin typeface="Limitless Sans Medium" pitchFamily="2" charset="0"/>
                      </a:endParaRPr>
                    </a:p>
                  </a:txBody>
                  <a:tcPr marL="19050" marR="19050"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en-US" sz="800" b="0" i="0" u="none" strike="noStrike" dirty="0">
                          <a:solidFill>
                            <a:srgbClr val="000000"/>
                          </a:solidFill>
                          <a:effectLst/>
                          <a:latin typeface="Limitless Sans Medium" pitchFamily="2" charset="0"/>
                        </a:rPr>
                        <a:t> I only host when it feels easy and meaningful</a:t>
                      </a:r>
                    </a:p>
                  </a:txBody>
                  <a:tcPr marL="18288" marR="27432" marT="190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93652261"/>
                  </a:ext>
                </a:extLst>
              </a:tr>
            </a:tbl>
          </a:graphicData>
        </a:graphic>
      </p:graphicFrame>
      <p:sp>
        <p:nvSpPr>
          <p:cNvPr id="36" name="TextBox 35">
            <a:extLst>
              <a:ext uri="{FF2B5EF4-FFF2-40B4-BE49-F238E27FC236}">
                <a16:creationId xmlns:a16="http://schemas.microsoft.com/office/drawing/2014/main" id="{C3C20E49-0285-522D-090A-57E9FEFD770E}"/>
              </a:ext>
            </a:extLst>
          </p:cNvPr>
          <p:cNvSpPr txBox="1"/>
          <p:nvPr/>
        </p:nvSpPr>
        <p:spPr>
          <a:xfrm>
            <a:off x="124723" y="1493603"/>
            <a:ext cx="6540984" cy="1015663"/>
          </a:xfrm>
          <a:prstGeom prst="rect">
            <a:avLst/>
          </a:prstGeom>
          <a:noFill/>
        </p:spPr>
        <p:txBody>
          <a:bodyPr wrap="square" lIns="91440" tIns="45720" rIns="91440" bIns="45720" rtlCol="0" anchor="t">
            <a:spAutoFit/>
          </a:bodyPr>
          <a:lstStyle/>
          <a:p>
            <a:r>
              <a:rPr lang="en-US" sz="1000" dirty="0">
                <a:latin typeface="Limitless Sans Medium" pitchFamily="2" charset="0"/>
                <a:ea typeface="+mn-lt"/>
                <a:cs typeface="+mn-lt"/>
              </a:rPr>
              <a:t>Welcome to this edition of the Consumer Digest, our periodic newsletter where we provide relevant, informative, and actionable insights around consumer trends. </a:t>
            </a:r>
            <a:r>
              <a:rPr lang="en-US" sz="1000" dirty="0">
                <a:solidFill>
                  <a:srgbClr val="1F2937"/>
                </a:solidFill>
                <a:latin typeface="Limitless Sans Medium" pitchFamily="2" charset="0"/>
              </a:rPr>
              <a:t>This summer isn’t about doing more — it’s about doing what fits. Shoppers are balancing two competing forces: a desire to create meaningful moments and a need to protect routines, budgets, and energy. As a result, summer behaviors look steady, selective, and grounded in familiarity rather than aspiration or excess. In this issue, we unpack how those priorities are shaping the season — and what they mean for brands.</a:t>
            </a:r>
            <a:endParaRPr lang="en-US" sz="1000" dirty="0">
              <a:latin typeface="Limitless Sans Medium" pitchFamily="2" charset="0"/>
              <a:ea typeface="+mn-lt"/>
              <a:cs typeface="+mn-lt"/>
            </a:endParaRPr>
          </a:p>
        </p:txBody>
      </p:sp>
      <p:sp>
        <p:nvSpPr>
          <p:cNvPr id="3" name="Text Placeholder 2">
            <a:extLst>
              <a:ext uri="{FF2B5EF4-FFF2-40B4-BE49-F238E27FC236}">
                <a16:creationId xmlns:a16="http://schemas.microsoft.com/office/drawing/2014/main" id="{ACE155C3-D9A5-E89D-0C0E-7EC74880E829}"/>
              </a:ext>
            </a:extLst>
          </p:cNvPr>
          <p:cNvSpPr>
            <a:spLocks noGrp="1"/>
          </p:cNvSpPr>
          <p:nvPr>
            <p:ph type="body" sz="quarter" idx="11"/>
          </p:nvPr>
        </p:nvSpPr>
        <p:spPr>
          <a:xfrm>
            <a:off x="328977" y="736166"/>
            <a:ext cx="6300788" cy="635439"/>
          </a:xfrm>
        </p:spPr>
        <p:txBody>
          <a:bodyPr>
            <a:normAutofit/>
          </a:bodyPr>
          <a:lstStyle/>
          <a:p>
            <a:r>
              <a:rPr lang="en-US" dirty="0"/>
              <a:t>Consumer Digest</a:t>
            </a:r>
            <a:br>
              <a:rPr lang="en-US" dirty="0"/>
            </a:br>
            <a:r>
              <a:rPr lang="en-US" sz="1400" b="0" dirty="0"/>
              <a:t>Issue 4: 2026</a:t>
            </a:r>
            <a:endParaRPr lang="en-US" b="0" dirty="0"/>
          </a:p>
        </p:txBody>
      </p:sp>
      <p:sp>
        <p:nvSpPr>
          <p:cNvPr id="4" name="TextBox 3">
            <a:extLst>
              <a:ext uri="{FF2B5EF4-FFF2-40B4-BE49-F238E27FC236}">
                <a16:creationId xmlns:a16="http://schemas.microsoft.com/office/drawing/2014/main" id="{2E35A9C9-5B8C-7196-5BC4-DFAFB3061024}"/>
              </a:ext>
            </a:extLst>
          </p:cNvPr>
          <p:cNvSpPr txBox="1"/>
          <p:nvPr/>
        </p:nvSpPr>
        <p:spPr>
          <a:xfrm>
            <a:off x="1829039" y="8786260"/>
            <a:ext cx="3329701" cy="27699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898B9A"/>
                </a:solidFill>
                <a:effectLst/>
                <a:uLnTx/>
                <a:uFillTx/>
                <a:latin typeface="Limitless Sans" pitchFamily="2" charset="0"/>
                <a:ea typeface="+mn-ea"/>
                <a:cs typeface="Helvetica"/>
              </a:rPr>
              <a:t>Source: 84.51° Real Time Insights Survey, </a:t>
            </a:r>
            <a:r>
              <a:rPr lang="en-US" sz="600" dirty="0">
                <a:solidFill>
                  <a:srgbClr val="898B9A"/>
                </a:solidFill>
                <a:latin typeface="Limitless Sans" pitchFamily="2" charset="0"/>
                <a:cs typeface="Helvetica"/>
              </a:rPr>
              <a:t>April</a:t>
            </a:r>
            <a:r>
              <a:rPr kumimoji="0" lang="en-US" sz="600" b="0" i="0" u="none" strike="noStrike" kern="1200" cap="none" spc="0" normalizeH="0" baseline="0" noProof="0" dirty="0">
                <a:ln>
                  <a:noFill/>
                </a:ln>
                <a:solidFill>
                  <a:srgbClr val="898B9A"/>
                </a:solidFill>
                <a:effectLst/>
                <a:uLnTx/>
                <a:uFillTx/>
                <a:latin typeface="Limitless Sans" pitchFamily="2" charset="0"/>
                <a:ea typeface="+mn-ea"/>
                <a:cs typeface="Helvetica"/>
              </a:rPr>
              <a:t> </a:t>
            </a:r>
            <a:r>
              <a:rPr lang="en-US" sz="600" dirty="0">
                <a:solidFill>
                  <a:srgbClr val="898B9A"/>
                </a:solidFill>
                <a:latin typeface="Limitless Sans" pitchFamily="2" charset="0"/>
                <a:cs typeface="Helvetica"/>
              </a:rPr>
              <a:t>2026</a:t>
            </a:r>
            <a:r>
              <a:rPr kumimoji="0" lang="en-US" sz="600" b="0" i="0" u="none" strike="noStrike" kern="1200" cap="none" spc="0" normalizeH="0" baseline="0" noProof="0" dirty="0">
                <a:ln>
                  <a:noFill/>
                </a:ln>
                <a:solidFill>
                  <a:srgbClr val="898B9A"/>
                </a:solidFill>
                <a:effectLst/>
                <a:uLnTx/>
                <a:uFillTx/>
                <a:latin typeface="Limitless Sans" pitchFamily="2" charset="0"/>
                <a:ea typeface="+mn-ea"/>
                <a:cs typeface="Helvetica"/>
              </a:rPr>
              <a:t>. Sample sourced from those who have shopped at Kroger in the past 3  months (n=400).   </a:t>
            </a:r>
          </a:p>
        </p:txBody>
      </p:sp>
      <p:sp>
        <p:nvSpPr>
          <p:cNvPr id="25" name="TextBox 24">
            <a:extLst>
              <a:ext uri="{FF2B5EF4-FFF2-40B4-BE49-F238E27FC236}">
                <a16:creationId xmlns:a16="http://schemas.microsoft.com/office/drawing/2014/main" id="{A46419D6-172A-D98B-34FC-41EBEA32D63F}"/>
              </a:ext>
            </a:extLst>
          </p:cNvPr>
          <p:cNvSpPr txBox="1"/>
          <p:nvPr/>
        </p:nvSpPr>
        <p:spPr>
          <a:xfrm>
            <a:off x="111662" y="2565654"/>
            <a:ext cx="6540985" cy="646331"/>
          </a:xfrm>
          <a:prstGeom prst="rect">
            <a:avLst/>
          </a:prstGeom>
          <a:noFill/>
        </p:spPr>
        <p:txBody>
          <a:bodyPr wrap="square" lIns="91440" tIns="45720" rIns="91440" bIns="45720" rtlCol="0" anchor="t">
            <a:spAutoFit/>
          </a:bodyPr>
          <a:lstStyle/>
          <a:p>
            <a:r>
              <a:rPr lang="en-US" sz="1200" b="1" dirty="0">
                <a:solidFill>
                  <a:schemeClr val="tx2"/>
                </a:solidFill>
                <a:latin typeface="Limitless Sans"/>
              </a:rPr>
              <a:t>Summer is a balancing act, not a break. </a:t>
            </a:r>
            <a:r>
              <a:rPr lang="en-US" sz="1200" dirty="0">
                <a:solidFill>
                  <a:schemeClr val="tx2"/>
                </a:solidFill>
                <a:latin typeface="Limitless Sans Medium" pitchFamily="2" charset="0"/>
              </a:rPr>
              <a:t>Shoppers are looking to maintain routines and responsibilities while still making space for rest and meaningful experiences — rather than fully escaping everyday life.</a:t>
            </a:r>
          </a:p>
        </p:txBody>
      </p:sp>
      <p:sp>
        <p:nvSpPr>
          <p:cNvPr id="56" name="TextBox 55">
            <a:extLst>
              <a:ext uri="{FF2B5EF4-FFF2-40B4-BE49-F238E27FC236}">
                <a16:creationId xmlns:a16="http://schemas.microsoft.com/office/drawing/2014/main" id="{989C193D-905A-D598-4B43-56CFF22FD867}"/>
              </a:ext>
            </a:extLst>
          </p:cNvPr>
          <p:cNvSpPr txBox="1"/>
          <p:nvPr/>
        </p:nvSpPr>
        <p:spPr>
          <a:xfrm>
            <a:off x="116616" y="5171142"/>
            <a:ext cx="5619906" cy="192360"/>
          </a:xfrm>
          <a:prstGeom prst="rect">
            <a:avLst/>
          </a:prstGeom>
          <a:noFill/>
        </p:spPr>
        <p:txBody>
          <a:bodyPr wrap="square">
            <a:spAutoFit/>
          </a:bodyPr>
          <a:lstStyle>
            <a:defPPr>
              <a:defRPr lang="en-US"/>
            </a:defPPr>
            <a:lvl1pPr lvl="0">
              <a:defRPr sz="650" i="1">
                <a:solidFill>
                  <a:srgbClr val="898B9A"/>
                </a:solidFill>
                <a:latin typeface="Limitless Sans"/>
              </a:defRPr>
            </a:lvl1pPr>
          </a:lstStyle>
          <a:p>
            <a:r>
              <a:rPr lang="en-US" dirty="0"/>
              <a:t>Q: Thinking about this summer, what is your household's main goal? </a:t>
            </a:r>
            <a:r>
              <a:rPr lang="en-US" i="0" dirty="0"/>
              <a:t>(n=400)</a:t>
            </a:r>
            <a:r>
              <a:rPr lang="en-US" dirty="0"/>
              <a:t> </a:t>
            </a:r>
          </a:p>
        </p:txBody>
      </p:sp>
      <p:sp>
        <p:nvSpPr>
          <p:cNvPr id="62" name="TextBox 61">
            <a:extLst>
              <a:ext uri="{FF2B5EF4-FFF2-40B4-BE49-F238E27FC236}">
                <a16:creationId xmlns:a16="http://schemas.microsoft.com/office/drawing/2014/main" id="{D6C7E1B3-6D8B-7804-ABEE-458B25D76076}"/>
              </a:ext>
            </a:extLst>
          </p:cNvPr>
          <p:cNvSpPr txBox="1"/>
          <p:nvPr/>
        </p:nvSpPr>
        <p:spPr>
          <a:xfrm>
            <a:off x="254995" y="3732050"/>
            <a:ext cx="1574044" cy="723275"/>
          </a:xfrm>
          <a:prstGeom prst="rect">
            <a:avLst/>
          </a:prstGeom>
          <a:noFill/>
        </p:spPr>
        <p:txBody>
          <a:bodyPr wrap="square" lIns="91440" tIns="45720" rIns="91440" bIns="45720" rtlCol="0" anchor="t">
            <a:spAutoFit/>
          </a:bodyPr>
          <a:lstStyle/>
          <a:p>
            <a:pPr algn="ctr"/>
            <a:r>
              <a:rPr lang="en-US" sz="1400" b="1" dirty="0">
                <a:solidFill>
                  <a:schemeClr val="accent2"/>
                </a:solidFill>
                <a:latin typeface="Limitless Sans" pitchFamily="2" charset="0"/>
              </a:rPr>
              <a:t>36% </a:t>
            </a:r>
            <a:br>
              <a:rPr lang="en-US" sz="1100" dirty="0">
                <a:solidFill>
                  <a:schemeClr val="accent2"/>
                </a:solidFill>
                <a:latin typeface="Limitless Sans Medium" pitchFamily="2" charset="0"/>
              </a:rPr>
            </a:br>
            <a:r>
              <a:rPr lang="en-US" sz="900" dirty="0">
                <a:latin typeface="Limitless Sans Medium" pitchFamily="2" charset="0"/>
              </a:rPr>
              <a:t>Keep routines running smoothly and stay on top of responsibilities </a:t>
            </a:r>
          </a:p>
        </p:txBody>
      </p:sp>
      <p:sp>
        <p:nvSpPr>
          <p:cNvPr id="45" name="Isosceles Triangle 44">
            <a:extLst>
              <a:ext uri="{FF2B5EF4-FFF2-40B4-BE49-F238E27FC236}">
                <a16:creationId xmlns:a16="http://schemas.microsoft.com/office/drawing/2014/main" id="{04ED1709-9DBD-46A1-D9AD-0FB7741B2736}"/>
              </a:ext>
            </a:extLst>
          </p:cNvPr>
          <p:cNvSpPr/>
          <p:nvPr/>
        </p:nvSpPr>
        <p:spPr>
          <a:xfrm>
            <a:off x="2996945" y="4407955"/>
            <a:ext cx="864110" cy="686681"/>
          </a:xfrm>
          <a:prstGeom prst="triangle">
            <a:avLst>
              <a:gd name="adj" fmla="val 4896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7" name="Straight Connector 46">
            <a:extLst>
              <a:ext uri="{FF2B5EF4-FFF2-40B4-BE49-F238E27FC236}">
                <a16:creationId xmlns:a16="http://schemas.microsoft.com/office/drawing/2014/main" id="{CF42EC1D-150C-8C8B-971B-FC25A8AD3DA7}"/>
              </a:ext>
            </a:extLst>
          </p:cNvPr>
          <p:cNvCxnSpPr>
            <a:cxnSpLocks/>
          </p:cNvCxnSpPr>
          <p:nvPr/>
        </p:nvCxnSpPr>
        <p:spPr>
          <a:xfrm flipV="1">
            <a:off x="298770" y="4082194"/>
            <a:ext cx="6260460" cy="566533"/>
          </a:xfrm>
          <a:prstGeom prst="line">
            <a:avLst/>
          </a:prstGeom>
          <a:ln w="19050" cap="rnd">
            <a:gradFill>
              <a:gsLst>
                <a:gs pos="0">
                  <a:schemeClr val="accent2"/>
                </a:gs>
                <a:gs pos="100000">
                  <a:schemeClr val="accent3"/>
                </a:gs>
              </a:gsLst>
              <a:lin ang="5400000" scaled="1"/>
            </a:gradFill>
          </a:ln>
        </p:spPr>
        <p:style>
          <a:lnRef idx="1">
            <a:schemeClr val="accent2"/>
          </a:lnRef>
          <a:fillRef idx="0">
            <a:schemeClr val="accent2"/>
          </a:fillRef>
          <a:effectRef idx="0">
            <a:schemeClr val="accent2"/>
          </a:effectRef>
          <a:fontRef idx="minor">
            <a:schemeClr val="tx1"/>
          </a:fontRef>
        </p:style>
      </p:cxnSp>
      <p:sp>
        <p:nvSpPr>
          <p:cNvPr id="49" name="TextBox 48">
            <a:extLst>
              <a:ext uri="{FF2B5EF4-FFF2-40B4-BE49-F238E27FC236}">
                <a16:creationId xmlns:a16="http://schemas.microsoft.com/office/drawing/2014/main" id="{B923951F-A7D9-FF8B-D09A-0A485A2290A7}"/>
              </a:ext>
            </a:extLst>
          </p:cNvPr>
          <p:cNvSpPr txBox="1"/>
          <p:nvPr/>
        </p:nvSpPr>
        <p:spPr>
          <a:xfrm>
            <a:off x="1929059" y="3596759"/>
            <a:ext cx="1326971" cy="723275"/>
          </a:xfrm>
          <a:prstGeom prst="rect">
            <a:avLst/>
          </a:prstGeom>
          <a:noFill/>
        </p:spPr>
        <p:txBody>
          <a:bodyPr wrap="square" lIns="91440" tIns="45720" rIns="91440" bIns="45720" rtlCol="0" anchor="t">
            <a:spAutoFit/>
          </a:bodyPr>
          <a:lstStyle/>
          <a:p>
            <a:pPr algn="ctr"/>
            <a:r>
              <a:rPr lang="en-US" sz="1400" b="1" dirty="0">
                <a:solidFill>
                  <a:schemeClr val="accent2"/>
                </a:solidFill>
                <a:latin typeface="Limitless Sans" pitchFamily="2" charset="0"/>
              </a:rPr>
              <a:t>17% </a:t>
            </a:r>
            <a:br>
              <a:rPr lang="en-US" sz="1050" dirty="0">
                <a:solidFill>
                  <a:schemeClr val="accent2"/>
                </a:solidFill>
                <a:latin typeface="Limitless Sans Medium" pitchFamily="2" charset="0"/>
              </a:rPr>
            </a:br>
            <a:r>
              <a:rPr lang="en-US" sz="900" dirty="0">
                <a:latin typeface="Limitless Sans Medium" pitchFamily="2" charset="0"/>
              </a:rPr>
              <a:t>Focus on one or two important plans or milestones</a:t>
            </a:r>
          </a:p>
        </p:txBody>
      </p:sp>
      <p:sp>
        <p:nvSpPr>
          <p:cNvPr id="50" name="TextBox 49">
            <a:extLst>
              <a:ext uri="{FF2B5EF4-FFF2-40B4-BE49-F238E27FC236}">
                <a16:creationId xmlns:a16="http://schemas.microsoft.com/office/drawing/2014/main" id="{1DA3F689-297F-5756-787A-95448F46E6BA}"/>
              </a:ext>
            </a:extLst>
          </p:cNvPr>
          <p:cNvSpPr txBox="1"/>
          <p:nvPr/>
        </p:nvSpPr>
        <p:spPr>
          <a:xfrm>
            <a:off x="3733801" y="3562070"/>
            <a:ext cx="1404997" cy="584775"/>
          </a:xfrm>
          <a:prstGeom prst="rect">
            <a:avLst/>
          </a:prstGeom>
          <a:noFill/>
        </p:spPr>
        <p:txBody>
          <a:bodyPr wrap="square" lIns="91440" tIns="45720" rIns="91440" bIns="45720" rtlCol="0" anchor="t">
            <a:spAutoFit/>
          </a:bodyPr>
          <a:lstStyle/>
          <a:p>
            <a:pPr algn="ctr"/>
            <a:r>
              <a:rPr lang="en-US" sz="1400" b="1" dirty="0">
                <a:solidFill>
                  <a:schemeClr val="accent3"/>
                </a:solidFill>
                <a:latin typeface="Limitless Sans" pitchFamily="2" charset="0"/>
              </a:rPr>
              <a:t>13%</a:t>
            </a:r>
            <a:r>
              <a:rPr lang="en-US" sz="1400" b="1" dirty="0">
                <a:solidFill>
                  <a:srgbClr val="8450ED"/>
                </a:solidFill>
                <a:latin typeface="Limitless Sans" pitchFamily="2" charset="0"/>
              </a:rPr>
              <a:t> </a:t>
            </a:r>
            <a:br>
              <a:rPr lang="en-US" sz="1050" dirty="0">
                <a:solidFill>
                  <a:schemeClr val="accent2">
                    <a:lumMod val="40000"/>
                    <a:lumOff val="60000"/>
                  </a:schemeClr>
                </a:solidFill>
                <a:latin typeface="Limitless Sans Medium" pitchFamily="2" charset="0"/>
              </a:rPr>
            </a:br>
            <a:r>
              <a:rPr lang="en-US" sz="900" dirty="0">
                <a:latin typeface="Limitless Sans Medium" pitchFamily="2" charset="0"/>
              </a:rPr>
              <a:t>Rest &amp; </a:t>
            </a:r>
            <a:br>
              <a:rPr lang="en-US" sz="900" dirty="0">
                <a:latin typeface="Limitless Sans Medium" pitchFamily="2" charset="0"/>
              </a:rPr>
            </a:br>
            <a:r>
              <a:rPr lang="en-US" sz="900" dirty="0">
                <a:latin typeface="Limitless Sans Medium" pitchFamily="2" charset="0"/>
              </a:rPr>
              <a:t>recharge</a:t>
            </a:r>
          </a:p>
        </p:txBody>
      </p:sp>
      <p:sp>
        <p:nvSpPr>
          <p:cNvPr id="52" name="TextBox 51">
            <a:extLst>
              <a:ext uri="{FF2B5EF4-FFF2-40B4-BE49-F238E27FC236}">
                <a16:creationId xmlns:a16="http://schemas.microsoft.com/office/drawing/2014/main" id="{64FDF7E9-8569-9BB9-CA03-67B75DFB8F1B}"/>
              </a:ext>
            </a:extLst>
          </p:cNvPr>
          <p:cNvSpPr txBox="1"/>
          <p:nvPr/>
        </p:nvSpPr>
        <p:spPr>
          <a:xfrm>
            <a:off x="5089674" y="3303512"/>
            <a:ext cx="1434042" cy="723275"/>
          </a:xfrm>
          <a:prstGeom prst="rect">
            <a:avLst/>
          </a:prstGeom>
          <a:noFill/>
        </p:spPr>
        <p:txBody>
          <a:bodyPr wrap="square" lIns="91440" tIns="45720" rIns="91440" bIns="45720" rtlCol="0" anchor="t">
            <a:spAutoFit/>
          </a:bodyPr>
          <a:lstStyle/>
          <a:p>
            <a:pPr algn="ctr"/>
            <a:r>
              <a:rPr lang="en-US" sz="1400" b="1" dirty="0">
                <a:solidFill>
                  <a:schemeClr val="accent3"/>
                </a:solidFill>
                <a:latin typeface="Limitless Sans" pitchFamily="2" charset="0"/>
              </a:rPr>
              <a:t>30% </a:t>
            </a:r>
            <a:br>
              <a:rPr lang="en-US" sz="1050" dirty="0">
                <a:solidFill>
                  <a:srgbClr val="8450ED"/>
                </a:solidFill>
                <a:latin typeface="Limitless Sans Medium" pitchFamily="2" charset="0"/>
              </a:rPr>
            </a:br>
            <a:r>
              <a:rPr lang="en-US" sz="900" dirty="0">
                <a:latin typeface="Limitless Sans Medium" pitchFamily="2" charset="0"/>
              </a:rPr>
              <a:t>Make as many memories and experiences as possible</a:t>
            </a:r>
          </a:p>
        </p:txBody>
      </p:sp>
      <p:sp>
        <p:nvSpPr>
          <p:cNvPr id="53" name="TextBox 52">
            <a:extLst>
              <a:ext uri="{FF2B5EF4-FFF2-40B4-BE49-F238E27FC236}">
                <a16:creationId xmlns:a16="http://schemas.microsoft.com/office/drawing/2014/main" id="{A9D7535A-1003-CB3F-549F-33ECDBE53566}"/>
              </a:ext>
            </a:extLst>
          </p:cNvPr>
          <p:cNvSpPr txBox="1"/>
          <p:nvPr/>
        </p:nvSpPr>
        <p:spPr>
          <a:xfrm>
            <a:off x="625455" y="4831682"/>
            <a:ext cx="2161107" cy="253916"/>
          </a:xfrm>
          <a:prstGeom prst="rect">
            <a:avLst/>
          </a:prstGeom>
          <a:noFill/>
        </p:spPr>
        <p:txBody>
          <a:bodyPr wrap="square" lIns="91440" tIns="45720" rIns="91440" bIns="45720" rtlCol="0" anchor="t">
            <a:spAutoFit/>
          </a:bodyPr>
          <a:lstStyle/>
          <a:p>
            <a:pPr algn="ctr"/>
            <a:r>
              <a:rPr lang="en-US" sz="1050" b="1" spc="200" dirty="0">
                <a:solidFill>
                  <a:schemeClr val="accent2"/>
                </a:solidFill>
                <a:latin typeface="Limitless Sans"/>
              </a:rPr>
              <a:t>PRACTICAL NEEDS</a:t>
            </a:r>
            <a:endParaRPr lang="en-US" sz="1050" spc="200" dirty="0">
              <a:solidFill>
                <a:schemeClr val="accent2"/>
              </a:solidFill>
              <a:latin typeface="Limitless Sans"/>
            </a:endParaRPr>
          </a:p>
        </p:txBody>
      </p:sp>
      <p:sp>
        <p:nvSpPr>
          <p:cNvPr id="54" name="TextBox 53">
            <a:extLst>
              <a:ext uri="{FF2B5EF4-FFF2-40B4-BE49-F238E27FC236}">
                <a16:creationId xmlns:a16="http://schemas.microsoft.com/office/drawing/2014/main" id="{30751C57-31D7-4651-317A-E7779BD2F0C8}"/>
              </a:ext>
            </a:extLst>
          </p:cNvPr>
          <p:cNvSpPr txBox="1"/>
          <p:nvPr/>
        </p:nvSpPr>
        <p:spPr>
          <a:xfrm>
            <a:off x="4336073" y="4823987"/>
            <a:ext cx="1896472" cy="253916"/>
          </a:xfrm>
          <a:prstGeom prst="rect">
            <a:avLst/>
          </a:prstGeom>
          <a:noFill/>
        </p:spPr>
        <p:txBody>
          <a:bodyPr wrap="square" lIns="91440" tIns="45720" rIns="91440" bIns="45720" rtlCol="0" anchor="t">
            <a:spAutoFit/>
          </a:bodyPr>
          <a:lstStyle/>
          <a:p>
            <a:pPr algn="ctr"/>
            <a:r>
              <a:rPr lang="en-US" sz="1050" b="1" spc="200" dirty="0">
                <a:solidFill>
                  <a:schemeClr val="accent3"/>
                </a:solidFill>
                <a:latin typeface="Limitless Sans"/>
              </a:rPr>
              <a:t>EMOTIONAL NEEDS</a:t>
            </a:r>
            <a:endParaRPr lang="en-US" sz="1050" spc="200" dirty="0">
              <a:solidFill>
                <a:schemeClr val="accent3"/>
              </a:solidFill>
              <a:latin typeface="Limitless Sans"/>
            </a:endParaRPr>
          </a:p>
        </p:txBody>
      </p:sp>
      <p:sp>
        <p:nvSpPr>
          <p:cNvPr id="61" name="TextBox 60">
            <a:extLst>
              <a:ext uri="{FF2B5EF4-FFF2-40B4-BE49-F238E27FC236}">
                <a16:creationId xmlns:a16="http://schemas.microsoft.com/office/drawing/2014/main" id="{1E2E4ED7-2C2D-FB18-4BC5-35433AD7A477}"/>
              </a:ext>
            </a:extLst>
          </p:cNvPr>
          <p:cNvSpPr txBox="1"/>
          <p:nvPr/>
        </p:nvSpPr>
        <p:spPr>
          <a:xfrm>
            <a:off x="1910243" y="3259112"/>
            <a:ext cx="2980989" cy="276999"/>
          </a:xfrm>
          <a:prstGeom prst="rect">
            <a:avLst/>
          </a:prstGeom>
          <a:noFill/>
        </p:spPr>
        <p:txBody>
          <a:bodyPr wrap="square" lIns="91440" tIns="45720" rIns="91440" bIns="45720" rtlCol="0" anchor="t">
            <a:spAutoFit/>
          </a:bodyPr>
          <a:lstStyle/>
          <a:p>
            <a:pPr algn="ctr"/>
            <a:r>
              <a:rPr lang="en-US" sz="1200" b="1" dirty="0">
                <a:solidFill>
                  <a:schemeClr val="tx2"/>
                </a:solidFill>
                <a:latin typeface="Limitless Sans"/>
              </a:rPr>
              <a:t>Summer 2026 Priorities</a:t>
            </a:r>
            <a:endParaRPr lang="en-US" sz="1200" dirty="0">
              <a:solidFill>
                <a:schemeClr val="tx2"/>
              </a:solidFill>
              <a:latin typeface="Limitless Sans"/>
            </a:endParaRPr>
          </a:p>
        </p:txBody>
      </p:sp>
      <p:sp>
        <p:nvSpPr>
          <p:cNvPr id="64" name="TextBox 63">
            <a:extLst>
              <a:ext uri="{FF2B5EF4-FFF2-40B4-BE49-F238E27FC236}">
                <a16:creationId xmlns:a16="http://schemas.microsoft.com/office/drawing/2014/main" id="{5E4EA272-117F-613A-5154-C73E8F628A93}"/>
              </a:ext>
            </a:extLst>
          </p:cNvPr>
          <p:cNvSpPr txBox="1"/>
          <p:nvPr/>
        </p:nvSpPr>
        <p:spPr>
          <a:xfrm>
            <a:off x="128007" y="5378382"/>
            <a:ext cx="6746337" cy="615553"/>
          </a:xfrm>
          <a:prstGeom prst="rect">
            <a:avLst/>
          </a:prstGeom>
          <a:noFill/>
        </p:spPr>
        <p:txBody>
          <a:bodyPr wrap="square" lIns="91440" tIns="45720" rIns="91440" bIns="45720" rtlCol="0" anchor="t">
            <a:spAutoFit/>
          </a:bodyPr>
          <a:lstStyle/>
          <a:p>
            <a:r>
              <a:rPr lang="en-US" sz="1200" b="1" dirty="0">
                <a:solidFill>
                  <a:schemeClr val="tx2"/>
                </a:solidFill>
                <a:latin typeface="Limitless Sans"/>
              </a:rPr>
              <a:t>What’s your summer persona? </a:t>
            </a:r>
            <a:r>
              <a:rPr lang="en-US" sz="1100" dirty="0">
                <a:latin typeface="Limitless Sans Medium" pitchFamily="2" charset="0"/>
                <a:ea typeface="Helvetica" panose="020B0604020202020204" pitchFamily="34" charset="0"/>
                <a:cs typeface="Times New Roman" panose="02020603050405020304" pitchFamily="18" charset="0"/>
              </a:rPr>
              <a:t>Most shoppers are redefining summer as slower, more intentional moments — prioritizing ease, boundaries, and balance over packed schedules and high-effort expectations… </a:t>
            </a:r>
            <a:r>
              <a:rPr lang="en-US" sz="1100" b="1" dirty="0">
                <a:latin typeface="Limitless Sans" panose="00000500000000000000" pitchFamily="50" charset="0"/>
                <a:ea typeface="Helvetica" panose="020B0604020202020204" pitchFamily="34" charset="0"/>
                <a:cs typeface="Times New Roman" panose="02020603050405020304" pitchFamily="18" charset="0"/>
              </a:rPr>
              <a:t>but they are still willing to spend the money to make the memories!</a:t>
            </a:r>
            <a:endParaRPr lang="en-US" sz="1200" b="1" dirty="0">
              <a:solidFill>
                <a:schemeClr val="tx2"/>
              </a:solidFill>
              <a:latin typeface="Limitless Sans"/>
            </a:endParaRPr>
          </a:p>
        </p:txBody>
      </p:sp>
      <p:sp>
        <p:nvSpPr>
          <p:cNvPr id="86" name="TextBox 85">
            <a:extLst>
              <a:ext uri="{FF2B5EF4-FFF2-40B4-BE49-F238E27FC236}">
                <a16:creationId xmlns:a16="http://schemas.microsoft.com/office/drawing/2014/main" id="{1C7B8763-EC2B-943F-9C36-D6A37AE77464}"/>
              </a:ext>
            </a:extLst>
          </p:cNvPr>
          <p:cNvSpPr txBox="1"/>
          <p:nvPr/>
        </p:nvSpPr>
        <p:spPr>
          <a:xfrm>
            <a:off x="124722" y="5966108"/>
            <a:ext cx="2073511" cy="261610"/>
          </a:xfrm>
          <a:prstGeom prst="rect">
            <a:avLst/>
          </a:prstGeom>
          <a:noFill/>
        </p:spPr>
        <p:txBody>
          <a:bodyPr wrap="square" rtlCol="0">
            <a:spAutoFit/>
          </a:bodyPr>
          <a:lstStyle/>
          <a:p>
            <a:r>
              <a:rPr lang="en-US" sz="1100" b="1" dirty="0">
                <a:solidFill>
                  <a:schemeClr val="accent2"/>
                </a:solidFill>
                <a:latin typeface="Limitless Sans" panose="00000500000000000000" pitchFamily="50" charset="0"/>
              </a:rPr>
              <a:t>Summer Maximalist</a:t>
            </a:r>
          </a:p>
        </p:txBody>
      </p:sp>
      <p:sp>
        <p:nvSpPr>
          <p:cNvPr id="88" name="TextBox 87">
            <a:extLst>
              <a:ext uri="{FF2B5EF4-FFF2-40B4-BE49-F238E27FC236}">
                <a16:creationId xmlns:a16="http://schemas.microsoft.com/office/drawing/2014/main" id="{BA3B2F83-E75A-EFC9-9F79-D8634A9E4702}"/>
              </a:ext>
            </a:extLst>
          </p:cNvPr>
          <p:cNvSpPr txBox="1"/>
          <p:nvPr/>
        </p:nvSpPr>
        <p:spPr>
          <a:xfrm>
            <a:off x="5158741" y="5953636"/>
            <a:ext cx="1462436" cy="261610"/>
          </a:xfrm>
          <a:prstGeom prst="rect">
            <a:avLst/>
          </a:prstGeom>
          <a:noFill/>
        </p:spPr>
        <p:txBody>
          <a:bodyPr wrap="square" rtlCol="0">
            <a:spAutoFit/>
          </a:bodyPr>
          <a:lstStyle/>
          <a:p>
            <a:pPr algn="r"/>
            <a:r>
              <a:rPr lang="en-US" sz="1100" b="1" dirty="0">
                <a:solidFill>
                  <a:schemeClr val="accent3"/>
                </a:solidFill>
                <a:latin typeface="Limitless Sans" panose="00000500000000000000" pitchFamily="50" charset="0"/>
              </a:rPr>
              <a:t>Mindful Summerer</a:t>
            </a:r>
          </a:p>
        </p:txBody>
      </p:sp>
      <p:sp>
        <p:nvSpPr>
          <p:cNvPr id="89" name="Rectangle 88">
            <a:extLst>
              <a:ext uri="{FF2B5EF4-FFF2-40B4-BE49-F238E27FC236}">
                <a16:creationId xmlns:a16="http://schemas.microsoft.com/office/drawing/2014/main" id="{BFEECD7F-2FD4-CBF7-9BAB-5C28EEF32B38}"/>
              </a:ext>
            </a:extLst>
          </p:cNvPr>
          <p:cNvSpPr/>
          <p:nvPr/>
        </p:nvSpPr>
        <p:spPr>
          <a:xfrm>
            <a:off x="1469557" y="8506802"/>
            <a:ext cx="3794541" cy="2001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CE4AEC4-DF43-5CA3-50FE-47DE6C5D5692}"/>
              </a:ext>
            </a:extLst>
          </p:cNvPr>
          <p:cNvSpPr txBox="1"/>
          <p:nvPr/>
        </p:nvSpPr>
        <p:spPr>
          <a:xfrm>
            <a:off x="4281113" y="6178273"/>
            <a:ext cx="503434" cy="230832"/>
          </a:xfrm>
          <a:prstGeom prst="rect">
            <a:avLst/>
          </a:prstGeom>
          <a:noFill/>
        </p:spPr>
        <p:txBody>
          <a:bodyPr wrap="square" rtlCol="0">
            <a:spAutoFit/>
          </a:bodyPr>
          <a:lstStyle/>
          <a:p>
            <a:r>
              <a:rPr lang="en-US" sz="900" b="1" dirty="0">
                <a:latin typeface="Limitless Sans" panose="00000500000000000000" pitchFamily="50" charset="0"/>
              </a:rPr>
              <a:t>79%</a:t>
            </a:r>
          </a:p>
        </p:txBody>
      </p:sp>
      <p:sp>
        <p:nvSpPr>
          <p:cNvPr id="91" name="TextBox 90">
            <a:extLst>
              <a:ext uri="{FF2B5EF4-FFF2-40B4-BE49-F238E27FC236}">
                <a16:creationId xmlns:a16="http://schemas.microsoft.com/office/drawing/2014/main" id="{DA0F2D03-3178-0274-D6E0-85AEDFF63F1E}"/>
              </a:ext>
            </a:extLst>
          </p:cNvPr>
          <p:cNvSpPr txBox="1"/>
          <p:nvPr/>
        </p:nvSpPr>
        <p:spPr>
          <a:xfrm>
            <a:off x="2136321" y="6178273"/>
            <a:ext cx="503434" cy="230832"/>
          </a:xfrm>
          <a:prstGeom prst="rect">
            <a:avLst/>
          </a:prstGeom>
          <a:noFill/>
        </p:spPr>
        <p:txBody>
          <a:bodyPr wrap="square" rtlCol="0">
            <a:spAutoFit/>
          </a:bodyPr>
          <a:lstStyle/>
          <a:p>
            <a:r>
              <a:rPr lang="en-US" sz="900" b="1" dirty="0">
                <a:latin typeface="Limitless Sans" panose="00000500000000000000" pitchFamily="50" charset="0"/>
              </a:rPr>
              <a:t>22%</a:t>
            </a:r>
          </a:p>
        </p:txBody>
      </p:sp>
      <p:sp>
        <p:nvSpPr>
          <p:cNvPr id="92" name="TextBox 91">
            <a:extLst>
              <a:ext uri="{FF2B5EF4-FFF2-40B4-BE49-F238E27FC236}">
                <a16:creationId xmlns:a16="http://schemas.microsoft.com/office/drawing/2014/main" id="{992F9B12-1C68-6813-D4EF-B7B00A7F6A8B}"/>
              </a:ext>
            </a:extLst>
          </p:cNvPr>
          <p:cNvSpPr txBox="1"/>
          <p:nvPr/>
        </p:nvSpPr>
        <p:spPr>
          <a:xfrm>
            <a:off x="2679948" y="6477773"/>
            <a:ext cx="503434" cy="230832"/>
          </a:xfrm>
          <a:prstGeom prst="rect">
            <a:avLst/>
          </a:prstGeom>
          <a:noFill/>
        </p:spPr>
        <p:txBody>
          <a:bodyPr wrap="square" rtlCol="0">
            <a:spAutoFit/>
          </a:bodyPr>
          <a:lstStyle/>
          <a:p>
            <a:r>
              <a:rPr lang="en-US" sz="900" b="1" dirty="0">
                <a:latin typeface="Limitless Sans" panose="00000500000000000000" pitchFamily="50" charset="0"/>
              </a:rPr>
              <a:t>36%</a:t>
            </a:r>
          </a:p>
        </p:txBody>
      </p:sp>
      <p:sp>
        <p:nvSpPr>
          <p:cNvPr id="93" name="TextBox 92">
            <a:extLst>
              <a:ext uri="{FF2B5EF4-FFF2-40B4-BE49-F238E27FC236}">
                <a16:creationId xmlns:a16="http://schemas.microsoft.com/office/drawing/2014/main" id="{65BD79DF-ACA9-EC39-8796-FE73DC0AACF0}"/>
              </a:ext>
            </a:extLst>
          </p:cNvPr>
          <p:cNvSpPr txBox="1"/>
          <p:nvPr/>
        </p:nvSpPr>
        <p:spPr>
          <a:xfrm>
            <a:off x="2729519" y="6769787"/>
            <a:ext cx="503434" cy="230832"/>
          </a:xfrm>
          <a:prstGeom prst="rect">
            <a:avLst/>
          </a:prstGeom>
          <a:noFill/>
        </p:spPr>
        <p:txBody>
          <a:bodyPr wrap="square" rtlCol="0">
            <a:spAutoFit/>
          </a:bodyPr>
          <a:lstStyle/>
          <a:p>
            <a:r>
              <a:rPr lang="en-US" sz="900" b="1">
                <a:latin typeface="Limitless Sans" panose="00000500000000000000" pitchFamily="50" charset="0"/>
              </a:rPr>
              <a:t>37%</a:t>
            </a:r>
          </a:p>
        </p:txBody>
      </p:sp>
      <p:sp>
        <p:nvSpPr>
          <p:cNvPr id="94" name="TextBox 93">
            <a:extLst>
              <a:ext uri="{FF2B5EF4-FFF2-40B4-BE49-F238E27FC236}">
                <a16:creationId xmlns:a16="http://schemas.microsoft.com/office/drawing/2014/main" id="{A0CC8403-70D7-3082-DC43-BDBA4C9F392B}"/>
              </a:ext>
            </a:extLst>
          </p:cNvPr>
          <p:cNvSpPr txBox="1"/>
          <p:nvPr/>
        </p:nvSpPr>
        <p:spPr>
          <a:xfrm>
            <a:off x="2178686" y="7072407"/>
            <a:ext cx="503434" cy="230832"/>
          </a:xfrm>
          <a:prstGeom prst="rect">
            <a:avLst/>
          </a:prstGeom>
          <a:noFill/>
        </p:spPr>
        <p:txBody>
          <a:bodyPr wrap="square" rtlCol="0">
            <a:spAutoFit/>
          </a:bodyPr>
          <a:lstStyle/>
          <a:p>
            <a:r>
              <a:rPr lang="en-US" sz="900" b="1" dirty="0">
                <a:latin typeface="Limitless Sans" panose="00000500000000000000" pitchFamily="50" charset="0"/>
              </a:rPr>
              <a:t>23%</a:t>
            </a:r>
          </a:p>
        </p:txBody>
      </p:sp>
      <p:sp>
        <p:nvSpPr>
          <p:cNvPr id="95" name="TextBox 94">
            <a:extLst>
              <a:ext uri="{FF2B5EF4-FFF2-40B4-BE49-F238E27FC236}">
                <a16:creationId xmlns:a16="http://schemas.microsoft.com/office/drawing/2014/main" id="{33729DA9-0462-969B-010B-201B772177FE}"/>
              </a:ext>
            </a:extLst>
          </p:cNvPr>
          <p:cNvSpPr txBox="1"/>
          <p:nvPr/>
        </p:nvSpPr>
        <p:spPr>
          <a:xfrm>
            <a:off x="2380855" y="7399563"/>
            <a:ext cx="503434" cy="230832"/>
          </a:xfrm>
          <a:prstGeom prst="rect">
            <a:avLst/>
          </a:prstGeom>
          <a:noFill/>
        </p:spPr>
        <p:txBody>
          <a:bodyPr wrap="square" rtlCol="0">
            <a:spAutoFit/>
          </a:bodyPr>
          <a:lstStyle/>
          <a:p>
            <a:r>
              <a:rPr lang="en-US" sz="900" b="1" dirty="0">
                <a:latin typeface="Limitless Sans" panose="00000500000000000000" pitchFamily="50" charset="0"/>
              </a:rPr>
              <a:t>28%</a:t>
            </a:r>
          </a:p>
        </p:txBody>
      </p:sp>
      <p:sp>
        <p:nvSpPr>
          <p:cNvPr id="96" name="TextBox 95">
            <a:extLst>
              <a:ext uri="{FF2B5EF4-FFF2-40B4-BE49-F238E27FC236}">
                <a16:creationId xmlns:a16="http://schemas.microsoft.com/office/drawing/2014/main" id="{915FF1D4-BF11-BCB7-1BAF-1163000397EB}"/>
              </a:ext>
            </a:extLst>
          </p:cNvPr>
          <p:cNvSpPr txBox="1"/>
          <p:nvPr/>
        </p:nvSpPr>
        <p:spPr>
          <a:xfrm>
            <a:off x="3328788" y="7694944"/>
            <a:ext cx="503434" cy="230832"/>
          </a:xfrm>
          <a:prstGeom prst="rect">
            <a:avLst/>
          </a:prstGeom>
          <a:noFill/>
        </p:spPr>
        <p:txBody>
          <a:bodyPr wrap="square" rtlCol="0">
            <a:spAutoFit/>
          </a:bodyPr>
          <a:lstStyle/>
          <a:p>
            <a:r>
              <a:rPr lang="en-US" sz="900" b="1">
                <a:latin typeface="Limitless Sans" panose="00000500000000000000" pitchFamily="50" charset="0"/>
              </a:rPr>
              <a:t>53%</a:t>
            </a:r>
          </a:p>
        </p:txBody>
      </p:sp>
      <p:sp>
        <p:nvSpPr>
          <p:cNvPr id="99" name="TextBox 98">
            <a:extLst>
              <a:ext uri="{FF2B5EF4-FFF2-40B4-BE49-F238E27FC236}">
                <a16:creationId xmlns:a16="http://schemas.microsoft.com/office/drawing/2014/main" id="{5A81AFCE-31F3-8ED5-1A43-CD1C263BC188}"/>
              </a:ext>
            </a:extLst>
          </p:cNvPr>
          <p:cNvSpPr txBox="1"/>
          <p:nvPr/>
        </p:nvSpPr>
        <p:spPr>
          <a:xfrm>
            <a:off x="3092035" y="7690630"/>
            <a:ext cx="503434" cy="230832"/>
          </a:xfrm>
          <a:prstGeom prst="rect">
            <a:avLst/>
          </a:prstGeom>
          <a:noFill/>
        </p:spPr>
        <p:txBody>
          <a:bodyPr wrap="square" rtlCol="0">
            <a:spAutoFit/>
          </a:bodyPr>
          <a:lstStyle/>
          <a:p>
            <a:r>
              <a:rPr lang="en-US" sz="900" b="1" dirty="0">
                <a:latin typeface="Limitless Sans" panose="00000500000000000000" pitchFamily="50" charset="0"/>
              </a:rPr>
              <a:t>47%</a:t>
            </a:r>
          </a:p>
        </p:txBody>
      </p:sp>
      <p:sp>
        <p:nvSpPr>
          <p:cNvPr id="100" name="TextBox 99">
            <a:extLst>
              <a:ext uri="{FF2B5EF4-FFF2-40B4-BE49-F238E27FC236}">
                <a16:creationId xmlns:a16="http://schemas.microsoft.com/office/drawing/2014/main" id="{12990B23-884D-194D-DED4-36D5416FD86A}"/>
              </a:ext>
            </a:extLst>
          </p:cNvPr>
          <p:cNvSpPr txBox="1"/>
          <p:nvPr/>
        </p:nvSpPr>
        <p:spPr>
          <a:xfrm>
            <a:off x="2265903" y="8000130"/>
            <a:ext cx="503434" cy="230832"/>
          </a:xfrm>
          <a:prstGeom prst="rect">
            <a:avLst/>
          </a:prstGeom>
          <a:noFill/>
        </p:spPr>
        <p:txBody>
          <a:bodyPr wrap="square" rtlCol="0">
            <a:spAutoFit/>
          </a:bodyPr>
          <a:lstStyle/>
          <a:p>
            <a:r>
              <a:rPr lang="en-US" sz="900" b="1">
                <a:latin typeface="Limitless Sans" panose="00000500000000000000" pitchFamily="50" charset="0"/>
              </a:rPr>
              <a:t>25%</a:t>
            </a:r>
          </a:p>
        </p:txBody>
      </p:sp>
      <p:sp>
        <p:nvSpPr>
          <p:cNvPr id="101" name="TextBox 100">
            <a:extLst>
              <a:ext uri="{FF2B5EF4-FFF2-40B4-BE49-F238E27FC236}">
                <a16:creationId xmlns:a16="http://schemas.microsoft.com/office/drawing/2014/main" id="{A67230A4-551B-4142-1E07-8DC8BD5CA019}"/>
              </a:ext>
            </a:extLst>
          </p:cNvPr>
          <p:cNvSpPr txBox="1"/>
          <p:nvPr/>
        </p:nvSpPr>
        <p:spPr>
          <a:xfrm>
            <a:off x="4153074" y="8027838"/>
            <a:ext cx="503434" cy="230832"/>
          </a:xfrm>
          <a:prstGeom prst="rect">
            <a:avLst/>
          </a:prstGeom>
          <a:noFill/>
        </p:spPr>
        <p:txBody>
          <a:bodyPr wrap="square" rtlCol="0">
            <a:spAutoFit/>
          </a:bodyPr>
          <a:lstStyle/>
          <a:p>
            <a:r>
              <a:rPr lang="en-US" sz="900" b="1">
                <a:latin typeface="Limitless Sans" panose="00000500000000000000" pitchFamily="50" charset="0"/>
              </a:rPr>
              <a:t>75%</a:t>
            </a:r>
          </a:p>
        </p:txBody>
      </p:sp>
      <p:sp>
        <p:nvSpPr>
          <p:cNvPr id="102" name="TextBox 101">
            <a:extLst>
              <a:ext uri="{FF2B5EF4-FFF2-40B4-BE49-F238E27FC236}">
                <a16:creationId xmlns:a16="http://schemas.microsoft.com/office/drawing/2014/main" id="{A6F1E5C8-C8E1-853D-38F9-D8CE210F9376}"/>
              </a:ext>
            </a:extLst>
          </p:cNvPr>
          <p:cNvSpPr txBox="1"/>
          <p:nvPr/>
        </p:nvSpPr>
        <p:spPr>
          <a:xfrm>
            <a:off x="4036372" y="7399563"/>
            <a:ext cx="503434" cy="230832"/>
          </a:xfrm>
          <a:prstGeom prst="rect">
            <a:avLst/>
          </a:prstGeom>
          <a:noFill/>
        </p:spPr>
        <p:txBody>
          <a:bodyPr wrap="square" rtlCol="0">
            <a:spAutoFit/>
          </a:bodyPr>
          <a:lstStyle/>
          <a:p>
            <a:r>
              <a:rPr lang="en-US" sz="900" b="1" dirty="0">
                <a:latin typeface="Limitless Sans" panose="00000500000000000000" pitchFamily="50" charset="0"/>
              </a:rPr>
              <a:t>72%</a:t>
            </a:r>
          </a:p>
        </p:txBody>
      </p:sp>
      <p:sp>
        <p:nvSpPr>
          <p:cNvPr id="103" name="TextBox 102">
            <a:extLst>
              <a:ext uri="{FF2B5EF4-FFF2-40B4-BE49-F238E27FC236}">
                <a16:creationId xmlns:a16="http://schemas.microsoft.com/office/drawing/2014/main" id="{B73527AD-E50E-41AE-FE2A-8D6E7F4A3B8B}"/>
              </a:ext>
            </a:extLst>
          </p:cNvPr>
          <p:cNvSpPr txBox="1"/>
          <p:nvPr/>
        </p:nvSpPr>
        <p:spPr>
          <a:xfrm>
            <a:off x="4227909" y="7084195"/>
            <a:ext cx="503434" cy="230832"/>
          </a:xfrm>
          <a:prstGeom prst="rect">
            <a:avLst/>
          </a:prstGeom>
          <a:noFill/>
        </p:spPr>
        <p:txBody>
          <a:bodyPr wrap="square" rtlCol="0">
            <a:spAutoFit/>
          </a:bodyPr>
          <a:lstStyle/>
          <a:p>
            <a:r>
              <a:rPr lang="en-US" sz="900" b="1" dirty="0">
                <a:latin typeface="Limitless Sans" panose="00000500000000000000" pitchFamily="50" charset="0"/>
              </a:rPr>
              <a:t>77%</a:t>
            </a:r>
          </a:p>
        </p:txBody>
      </p:sp>
      <p:sp>
        <p:nvSpPr>
          <p:cNvPr id="105" name="TextBox 104">
            <a:extLst>
              <a:ext uri="{FF2B5EF4-FFF2-40B4-BE49-F238E27FC236}">
                <a16:creationId xmlns:a16="http://schemas.microsoft.com/office/drawing/2014/main" id="{EC8B491F-E13A-22C6-DCE8-C2EE11D66BC0}"/>
              </a:ext>
            </a:extLst>
          </p:cNvPr>
          <p:cNvSpPr txBox="1"/>
          <p:nvPr/>
        </p:nvSpPr>
        <p:spPr>
          <a:xfrm>
            <a:off x="3691466" y="6772519"/>
            <a:ext cx="503434" cy="230832"/>
          </a:xfrm>
          <a:prstGeom prst="rect">
            <a:avLst/>
          </a:prstGeom>
          <a:noFill/>
        </p:spPr>
        <p:txBody>
          <a:bodyPr wrap="square" rtlCol="0">
            <a:spAutoFit/>
          </a:bodyPr>
          <a:lstStyle/>
          <a:p>
            <a:r>
              <a:rPr lang="en-US" sz="900" b="1" dirty="0">
                <a:latin typeface="Limitless Sans" panose="00000500000000000000" pitchFamily="50" charset="0"/>
              </a:rPr>
              <a:t>63%</a:t>
            </a:r>
          </a:p>
        </p:txBody>
      </p:sp>
      <p:sp>
        <p:nvSpPr>
          <p:cNvPr id="106" name="TextBox 105">
            <a:extLst>
              <a:ext uri="{FF2B5EF4-FFF2-40B4-BE49-F238E27FC236}">
                <a16:creationId xmlns:a16="http://schemas.microsoft.com/office/drawing/2014/main" id="{420FD21A-F417-DD4C-F834-BD5F0F0610EA}"/>
              </a:ext>
            </a:extLst>
          </p:cNvPr>
          <p:cNvSpPr txBox="1"/>
          <p:nvPr/>
        </p:nvSpPr>
        <p:spPr>
          <a:xfrm>
            <a:off x="3733220" y="6477773"/>
            <a:ext cx="503434" cy="230832"/>
          </a:xfrm>
          <a:prstGeom prst="rect">
            <a:avLst/>
          </a:prstGeom>
          <a:noFill/>
        </p:spPr>
        <p:txBody>
          <a:bodyPr wrap="square" rtlCol="0">
            <a:spAutoFit/>
          </a:bodyPr>
          <a:lstStyle/>
          <a:p>
            <a:r>
              <a:rPr lang="en-US" sz="900" b="1" dirty="0">
                <a:latin typeface="Limitless Sans" panose="00000500000000000000" pitchFamily="50" charset="0"/>
              </a:rPr>
              <a:t>64%</a:t>
            </a:r>
          </a:p>
        </p:txBody>
      </p:sp>
      <p:sp>
        <p:nvSpPr>
          <p:cNvPr id="109" name="TextBox 108">
            <a:extLst>
              <a:ext uri="{FF2B5EF4-FFF2-40B4-BE49-F238E27FC236}">
                <a16:creationId xmlns:a16="http://schemas.microsoft.com/office/drawing/2014/main" id="{855061C6-3675-CDE9-5CB8-3DE2D3EA6E04}"/>
              </a:ext>
            </a:extLst>
          </p:cNvPr>
          <p:cNvSpPr txBox="1"/>
          <p:nvPr/>
        </p:nvSpPr>
        <p:spPr>
          <a:xfrm>
            <a:off x="133859" y="8434292"/>
            <a:ext cx="6389857" cy="292388"/>
          </a:xfrm>
          <a:prstGeom prst="rect">
            <a:avLst/>
          </a:prstGeom>
          <a:noFill/>
        </p:spPr>
        <p:txBody>
          <a:bodyPr wrap="square">
            <a:spAutoFit/>
          </a:bodyPr>
          <a:lstStyle>
            <a:defPPr>
              <a:defRPr lang="en-US"/>
            </a:defPPr>
            <a:lvl1pPr lvl="0">
              <a:defRPr sz="650" i="1">
                <a:solidFill>
                  <a:srgbClr val="898B9A"/>
                </a:solidFill>
                <a:latin typeface="Limitless Sans"/>
              </a:defRPr>
            </a:lvl1pPr>
          </a:lstStyle>
          <a:p>
            <a:r>
              <a:rPr lang="en-US" dirty="0"/>
              <a:t>Q: For this question, you will be shown pairs of statements that represent opposite ends of a spectrum. Please read each pair of statements and select the one that best describes your summer mentality.  </a:t>
            </a:r>
            <a:r>
              <a:rPr lang="en-US" i="0" dirty="0"/>
              <a:t>(n=400)</a:t>
            </a:r>
            <a:r>
              <a:rPr lang="en-US" dirty="0"/>
              <a:t> </a:t>
            </a:r>
          </a:p>
        </p:txBody>
      </p:sp>
      <p:sp>
        <p:nvSpPr>
          <p:cNvPr id="16" name="Oval 15">
            <a:extLst>
              <a:ext uri="{FF2B5EF4-FFF2-40B4-BE49-F238E27FC236}">
                <a16:creationId xmlns:a16="http://schemas.microsoft.com/office/drawing/2014/main" id="{1E5A8BEF-82C5-824A-CADC-8020FDD8E972}"/>
              </a:ext>
            </a:extLst>
          </p:cNvPr>
          <p:cNvSpPr/>
          <p:nvPr/>
        </p:nvSpPr>
        <p:spPr>
          <a:xfrm>
            <a:off x="2220697" y="6363157"/>
            <a:ext cx="151204" cy="151204"/>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6F46AE9-6A12-5609-1704-96CAE184B6AB}"/>
              </a:ext>
            </a:extLst>
          </p:cNvPr>
          <p:cNvSpPr/>
          <p:nvPr/>
        </p:nvSpPr>
        <p:spPr>
          <a:xfrm>
            <a:off x="2769337" y="6653614"/>
            <a:ext cx="151204" cy="151204"/>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167C58EF-5B2A-1500-97ED-6DB3E320E433}"/>
              </a:ext>
            </a:extLst>
          </p:cNvPr>
          <p:cNvSpPr/>
          <p:nvPr/>
        </p:nvSpPr>
        <p:spPr>
          <a:xfrm>
            <a:off x="2817746" y="6944070"/>
            <a:ext cx="151204" cy="151204"/>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03AEB79D-8494-AD61-E9A2-DCC8206576EA}"/>
              </a:ext>
            </a:extLst>
          </p:cNvPr>
          <p:cNvSpPr/>
          <p:nvPr/>
        </p:nvSpPr>
        <p:spPr>
          <a:xfrm>
            <a:off x="2274485" y="7256175"/>
            <a:ext cx="151204" cy="151204"/>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F35C925-3427-BA27-9F90-0A21795F4AAC}"/>
              </a:ext>
            </a:extLst>
          </p:cNvPr>
          <p:cNvSpPr/>
          <p:nvPr/>
        </p:nvSpPr>
        <p:spPr>
          <a:xfrm>
            <a:off x="2473501" y="7581461"/>
            <a:ext cx="151204" cy="151204"/>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3C010085-9902-5E89-912F-1CD9CE7C35D4}"/>
              </a:ext>
            </a:extLst>
          </p:cNvPr>
          <p:cNvSpPr/>
          <p:nvPr/>
        </p:nvSpPr>
        <p:spPr>
          <a:xfrm>
            <a:off x="3414795" y="7877297"/>
            <a:ext cx="151204" cy="151204"/>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039B3680-5935-DF48-DABE-2FF500B73949}"/>
              </a:ext>
            </a:extLst>
          </p:cNvPr>
          <p:cNvSpPr/>
          <p:nvPr/>
        </p:nvSpPr>
        <p:spPr>
          <a:xfrm>
            <a:off x="2365925" y="8183890"/>
            <a:ext cx="151204" cy="151204"/>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3467C7E0-4B0C-4681-EB11-FDCC26C4716E}"/>
              </a:ext>
            </a:extLst>
          </p:cNvPr>
          <p:cNvSpPr/>
          <p:nvPr/>
        </p:nvSpPr>
        <p:spPr>
          <a:xfrm>
            <a:off x="4360698" y="6363157"/>
            <a:ext cx="151204" cy="15120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987F9E09-5293-4F98-30DE-2C0A043CFC03}"/>
              </a:ext>
            </a:extLst>
          </p:cNvPr>
          <p:cNvSpPr/>
          <p:nvPr/>
        </p:nvSpPr>
        <p:spPr>
          <a:xfrm>
            <a:off x="3833574" y="6653614"/>
            <a:ext cx="151204" cy="15120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0E83C58E-9C4F-DECD-2C31-8CB65DF9672C}"/>
              </a:ext>
            </a:extLst>
          </p:cNvPr>
          <p:cNvSpPr/>
          <p:nvPr/>
        </p:nvSpPr>
        <p:spPr>
          <a:xfrm>
            <a:off x="3790543" y="6944070"/>
            <a:ext cx="151204" cy="15120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ACE19214-7469-8A1E-2E44-2402FE449CCB}"/>
              </a:ext>
            </a:extLst>
          </p:cNvPr>
          <p:cNvSpPr/>
          <p:nvPr/>
        </p:nvSpPr>
        <p:spPr>
          <a:xfrm>
            <a:off x="4323046" y="7266667"/>
            <a:ext cx="151204" cy="15120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B886686-B753-C8CA-90A1-D1024E2B36A2}"/>
              </a:ext>
            </a:extLst>
          </p:cNvPr>
          <p:cNvSpPr/>
          <p:nvPr/>
        </p:nvSpPr>
        <p:spPr>
          <a:xfrm>
            <a:off x="4134788" y="7581461"/>
            <a:ext cx="151204" cy="15120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A346335-E9DF-61FE-08C0-311A91140C11}"/>
              </a:ext>
            </a:extLst>
          </p:cNvPr>
          <p:cNvSpPr/>
          <p:nvPr/>
        </p:nvSpPr>
        <p:spPr>
          <a:xfrm>
            <a:off x="3182736" y="7877297"/>
            <a:ext cx="151204" cy="15120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603FFE3-E556-B1A0-15FD-D968504AE6C8}"/>
              </a:ext>
            </a:extLst>
          </p:cNvPr>
          <p:cNvSpPr/>
          <p:nvPr/>
        </p:nvSpPr>
        <p:spPr>
          <a:xfrm>
            <a:off x="4258501" y="8183890"/>
            <a:ext cx="151204" cy="15120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43" name="Picture 42" descr="A picture containing drawing&#10;&#10;Description automatically generated">
            <a:extLst>
              <a:ext uri="{FF2B5EF4-FFF2-40B4-BE49-F238E27FC236}">
                <a16:creationId xmlns:a16="http://schemas.microsoft.com/office/drawing/2014/main" id="{A984FB5B-CDAE-0F35-68B3-CFB59DE5A4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6411" y="5196445"/>
            <a:ext cx="359630" cy="123122"/>
          </a:xfrm>
          <a:prstGeom prst="rect">
            <a:avLst/>
          </a:prstGeom>
        </p:spPr>
      </p:pic>
      <p:pic>
        <p:nvPicPr>
          <p:cNvPr id="46" name="Graphic 45">
            <a:extLst>
              <a:ext uri="{FF2B5EF4-FFF2-40B4-BE49-F238E27FC236}">
                <a16:creationId xmlns:a16="http://schemas.microsoft.com/office/drawing/2014/main" id="{49ABA001-B7E1-0A2C-1769-48B388B4F3C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81097" y="4446654"/>
            <a:ext cx="274320" cy="274320"/>
          </a:xfrm>
          <a:prstGeom prst="rect">
            <a:avLst/>
          </a:prstGeom>
        </p:spPr>
      </p:pic>
      <p:pic>
        <p:nvPicPr>
          <p:cNvPr id="48" name="Graphic 47">
            <a:extLst>
              <a:ext uri="{FF2B5EF4-FFF2-40B4-BE49-F238E27FC236}">
                <a16:creationId xmlns:a16="http://schemas.microsoft.com/office/drawing/2014/main" id="{FB3B3F31-F5FA-0514-F7C8-E12C5229A35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88314" y="4004287"/>
            <a:ext cx="274320" cy="274320"/>
          </a:xfrm>
          <a:prstGeom prst="rect">
            <a:avLst/>
          </a:prstGeom>
        </p:spPr>
      </p:pic>
      <p:pic>
        <p:nvPicPr>
          <p:cNvPr id="51" name="Graphic 50">
            <a:extLst>
              <a:ext uri="{FF2B5EF4-FFF2-40B4-BE49-F238E27FC236}">
                <a16:creationId xmlns:a16="http://schemas.microsoft.com/office/drawing/2014/main" id="{FDE9843E-13C8-2F28-FEBA-9C73F08F1D0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288089" y="4138885"/>
            <a:ext cx="274320" cy="274320"/>
          </a:xfrm>
          <a:prstGeom prst="rect">
            <a:avLst/>
          </a:prstGeom>
        </p:spPr>
      </p:pic>
      <p:pic>
        <p:nvPicPr>
          <p:cNvPr id="55" name="Graphic 54">
            <a:extLst>
              <a:ext uri="{FF2B5EF4-FFF2-40B4-BE49-F238E27FC236}">
                <a16:creationId xmlns:a16="http://schemas.microsoft.com/office/drawing/2014/main" id="{CDA59BBB-1943-303F-3C05-A64507B834B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448596" y="4296232"/>
            <a:ext cx="274320" cy="274320"/>
          </a:xfrm>
          <a:prstGeom prst="rect">
            <a:avLst/>
          </a:prstGeom>
        </p:spPr>
      </p:pic>
    </p:spTree>
    <p:extLst>
      <p:ext uri="{BB962C8B-B14F-4D97-AF65-F5344CB8AC3E}">
        <p14:creationId xmlns:p14="http://schemas.microsoft.com/office/powerpoint/2010/main" val="353276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5AFE2-0B58-DC4F-0900-640FF8061740}"/>
            </a:ext>
          </a:extLst>
        </p:cNvPr>
        <p:cNvGrpSpPr/>
        <p:nvPr/>
      </p:nvGrpSpPr>
      <p:grpSpPr>
        <a:xfrm>
          <a:off x="0" y="0"/>
          <a:ext cx="0" cy="0"/>
          <a:chOff x="0" y="0"/>
          <a:chExt cx="0" cy="0"/>
        </a:xfrm>
      </p:grpSpPr>
      <p:sp>
        <p:nvSpPr>
          <p:cNvPr id="55" name="Rounded Rectangle 4">
            <a:extLst>
              <a:ext uri="{FF2B5EF4-FFF2-40B4-BE49-F238E27FC236}">
                <a16:creationId xmlns:a16="http://schemas.microsoft.com/office/drawing/2014/main" id="{6A15DAFC-137E-0596-EADF-FB0E0CD152AB}"/>
              </a:ext>
            </a:extLst>
          </p:cNvPr>
          <p:cNvSpPr/>
          <p:nvPr/>
        </p:nvSpPr>
        <p:spPr>
          <a:xfrm>
            <a:off x="203599" y="5900204"/>
            <a:ext cx="6417577" cy="2748543"/>
          </a:xfrm>
          <a:prstGeom prst="roundRect">
            <a:avLst>
              <a:gd name="adj" fmla="val 3083"/>
            </a:avLst>
          </a:prstGeom>
          <a:solidFill>
            <a:schemeClr val="bg1"/>
          </a:solidFill>
          <a:ln>
            <a:noFill/>
          </a:ln>
          <a:effectLst>
            <a:outerShdw blurRad="145709" sx="102000" sy="102000" algn="ctr" rotWithShape="0">
              <a:prstClr val="black">
                <a:alpha val="11291"/>
              </a:prstClr>
            </a:outerShdw>
          </a:effectLst>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365760" rIns="71120" bIns="80010" numCol="1" spcCol="1270" anchor="t" anchorCtr="0">
            <a:noAutofit/>
          </a:bodyPr>
          <a:lstStyle/>
          <a:p>
            <a:pPr marL="57150" lvl="1" indent="-57150" defTabSz="444500">
              <a:lnSpc>
                <a:spcPct val="90000"/>
              </a:lnSpc>
              <a:spcBef>
                <a:spcPct val="0"/>
              </a:spcBef>
              <a:spcAft>
                <a:spcPts val="600"/>
              </a:spcAft>
              <a:buFont typeface="+mj-lt"/>
              <a:buAutoNum type="arabicPeriod"/>
            </a:pPr>
            <a:endParaRPr lang="en-US" sz="900" kern="1200">
              <a:latin typeface="Limitless Sans" panose="00000500000000000000" pitchFamily="50" charset="0"/>
            </a:endParaRPr>
          </a:p>
        </p:txBody>
      </p:sp>
      <p:sp>
        <p:nvSpPr>
          <p:cNvPr id="2058" name="Rounded Rectangle 2">
            <a:extLst>
              <a:ext uri="{FF2B5EF4-FFF2-40B4-BE49-F238E27FC236}">
                <a16:creationId xmlns:a16="http://schemas.microsoft.com/office/drawing/2014/main" id="{C7D1E3F5-87AE-3655-E743-4C72F7564779}"/>
              </a:ext>
            </a:extLst>
          </p:cNvPr>
          <p:cNvSpPr/>
          <p:nvPr/>
        </p:nvSpPr>
        <p:spPr>
          <a:xfrm flipH="1">
            <a:off x="3587" y="2511321"/>
            <a:ext cx="6870424" cy="2914521"/>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t" anchorCtr="0"/>
          <a:lstStyle/>
          <a:p>
            <a:pPr marL="0" marR="0" lvl="0" indent="0" algn="l" defTabSz="3655422" rtl="0" eaLnBrk="1" fontAlgn="auto" latinLnBrk="0" hangingPunct="1">
              <a:lnSpc>
                <a:spcPct val="100000"/>
              </a:lnSpc>
              <a:spcBef>
                <a:spcPts val="0"/>
              </a:spcBef>
              <a:spcAft>
                <a:spcPts val="0"/>
              </a:spcAft>
              <a:buClrTx/>
              <a:buSzTx/>
              <a:buFontTx/>
              <a:buNone/>
              <a:tabLst/>
              <a:defRPr/>
            </a:pPr>
            <a:endParaRPr kumimoji="0" lang="en-US" sz="1000" u="none" strike="noStrike" kern="1200" cap="none" spc="0" normalizeH="0" baseline="0" noProof="0">
              <a:ln>
                <a:noFill/>
              </a:ln>
              <a:solidFill>
                <a:srgbClr val="522181"/>
              </a:solidFill>
              <a:effectLst/>
              <a:uLnTx/>
              <a:uFillTx/>
              <a:latin typeface="Limitless Sans Medium" pitchFamily="2" charset="0"/>
              <a:ea typeface="+mn-ea"/>
              <a:cs typeface="Arial" panose="020B0604020202020204" pitchFamily="34" charset="0"/>
            </a:endParaRPr>
          </a:p>
        </p:txBody>
      </p:sp>
      <p:sp>
        <p:nvSpPr>
          <p:cNvPr id="46" name="Rounded Rectangle 4">
            <a:extLst>
              <a:ext uri="{FF2B5EF4-FFF2-40B4-BE49-F238E27FC236}">
                <a16:creationId xmlns:a16="http://schemas.microsoft.com/office/drawing/2014/main" id="{7EBBBC0D-B6F9-66BB-B7DB-509EF854D0AD}"/>
              </a:ext>
            </a:extLst>
          </p:cNvPr>
          <p:cNvSpPr/>
          <p:nvPr/>
        </p:nvSpPr>
        <p:spPr>
          <a:xfrm>
            <a:off x="2110499" y="3084480"/>
            <a:ext cx="2029350" cy="507176"/>
          </a:xfrm>
          <a:prstGeom prst="roundRect">
            <a:avLst>
              <a:gd name="adj" fmla="val 10492"/>
            </a:avLst>
          </a:prstGeom>
          <a:solidFill>
            <a:schemeClr val="bg1"/>
          </a:solidFill>
          <a:ln>
            <a:noFill/>
          </a:ln>
          <a:effectLst>
            <a:outerShdw blurRad="63500" sx="102000" sy="102000" algn="ctr" rotWithShape="0">
              <a:prstClr val="black">
                <a:alpha val="14729"/>
              </a:prstClr>
            </a:outerShdw>
          </a:effectLst>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365760" rIns="71120" bIns="80010" numCol="1" spcCol="1270" anchor="t" anchorCtr="0">
            <a:noAutofit/>
          </a:bodyPr>
          <a:lstStyle/>
          <a:p>
            <a:pPr marL="57150" lvl="1" indent="-57150" defTabSz="444500">
              <a:lnSpc>
                <a:spcPct val="90000"/>
              </a:lnSpc>
              <a:spcBef>
                <a:spcPct val="0"/>
              </a:spcBef>
              <a:spcAft>
                <a:spcPts val="600"/>
              </a:spcAft>
              <a:buFont typeface="+mj-lt"/>
              <a:buAutoNum type="arabicPeriod"/>
            </a:pPr>
            <a:endParaRPr lang="en-US" sz="900" kern="1200">
              <a:latin typeface="Limitless Sans" panose="00000500000000000000" pitchFamily="50" charset="0"/>
            </a:endParaRPr>
          </a:p>
        </p:txBody>
      </p:sp>
      <p:sp>
        <p:nvSpPr>
          <p:cNvPr id="2067" name="TextBox 2066">
            <a:extLst>
              <a:ext uri="{FF2B5EF4-FFF2-40B4-BE49-F238E27FC236}">
                <a16:creationId xmlns:a16="http://schemas.microsoft.com/office/drawing/2014/main" id="{1DCB6089-9508-63C0-B52E-D58E7849DF1D}"/>
              </a:ext>
            </a:extLst>
          </p:cNvPr>
          <p:cNvSpPr txBox="1"/>
          <p:nvPr/>
        </p:nvSpPr>
        <p:spPr>
          <a:xfrm>
            <a:off x="125076" y="2518843"/>
            <a:ext cx="6985220" cy="477054"/>
          </a:xfrm>
          <a:prstGeom prst="rect">
            <a:avLst/>
          </a:prstGeom>
          <a:noFill/>
        </p:spPr>
        <p:txBody>
          <a:bodyPr wrap="square">
            <a:spAutoFit/>
          </a:bodyPr>
          <a:lstStyle/>
          <a:p>
            <a:pPr marL="0" marR="0">
              <a:lnSpc>
                <a:spcPct val="107000"/>
              </a:lnSpc>
              <a:spcAft>
                <a:spcPts val="800"/>
              </a:spcAft>
              <a:buNone/>
            </a:pPr>
            <a:r>
              <a:rPr lang="en-US" sz="1200" b="1" dirty="0">
                <a:effectLst/>
                <a:latin typeface="Limitless Sans" panose="00000500000000000000" pitchFamily="50" charset="0"/>
                <a:ea typeface="Helvetica" panose="020B0604020202020204" pitchFamily="34" charset="0"/>
                <a:cs typeface="Times New Roman" panose="02020603050405020304" pitchFamily="18" charset="0"/>
              </a:rPr>
              <a:t>When budgets tighten, shoppers cut back on high-cost, high-discretion activities first, protecting everyday needs and core summer moments.</a:t>
            </a:r>
            <a:endParaRPr lang="en-US" sz="1200" dirty="0">
              <a:effectLst/>
              <a:latin typeface="Helvetica" panose="020B0604020202020204" pitchFamily="34" charset="0"/>
              <a:ea typeface="Helvetica" panose="020B06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7AF577C-1D74-5324-8F0C-CA7F82D8B4B3}"/>
              </a:ext>
            </a:extLst>
          </p:cNvPr>
          <p:cNvSpPr/>
          <p:nvPr/>
        </p:nvSpPr>
        <p:spPr>
          <a:xfrm>
            <a:off x="-7695" y="0"/>
            <a:ext cx="6873276" cy="393405"/>
          </a:xfrm>
          <a:prstGeom prst="rect">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98B9A"/>
              </a:solidFill>
              <a:effectLst/>
              <a:uLnTx/>
              <a:uFillTx/>
              <a:latin typeface="Calibri"/>
              <a:ea typeface="+mn-ea"/>
              <a:cs typeface="+mn-cs"/>
            </a:endParaRPr>
          </a:p>
        </p:txBody>
      </p:sp>
      <p:sp>
        <p:nvSpPr>
          <p:cNvPr id="9" name="TextBox 8">
            <a:extLst>
              <a:ext uri="{FF2B5EF4-FFF2-40B4-BE49-F238E27FC236}">
                <a16:creationId xmlns:a16="http://schemas.microsoft.com/office/drawing/2014/main" id="{98723FB7-B3DA-0EE4-C151-16F334C985DF}"/>
              </a:ext>
            </a:extLst>
          </p:cNvPr>
          <p:cNvSpPr txBox="1"/>
          <p:nvPr/>
        </p:nvSpPr>
        <p:spPr>
          <a:xfrm>
            <a:off x="106129" y="70455"/>
            <a:ext cx="347153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Limitless Sans" pitchFamily="2" charset="0"/>
                <a:ea typeface="+mn-ea"/>
                <a:cs typeface="+mn-cs"/>
              </a:rPr>
              <a:t>84.51° | Kroger Precision Marketing </a:t>
            </a:r>
            <a:r>
              <a:rPr kumimoji="0" lang="en-US" sz="1000" b="0" i="0" u="none" strike="noStrike" kern="1200" cap="none" spc="0" normalizeH="0" baseline="0" noProof="0">
                <a:ln>
                  <a:noFill/>
                </a:ln>
                <a:effectLst/>
                <a:uLnTx/>
                <a:uFillTx/>
                <a:latin typeface="Limitless Sans" pitchFamily="2" charset="0"/>
                <a:ea typeface="+mn-ea"/>
                <a:cs typeface="+mn-cs"/>
              </a:rPr>
              <a:t>Consumer Digest</a:t>
            </a:r>
          </a:p>
        </p:txBody>
      </p:sp>
      <p:sp>
        <p:nvSpPr>
          <p:cNvPr id="10" name="TextBox 9">
            <a:extLst>
              <a:ext uri="{FF2B5EF4-FFF2-40B4-BE49-F238E27FC236}">
                <a16:creationId xmlns:a16="http://schemas.microsoft.com/office/drawing/2014/main" id="{7DCA8741-6AFA-7FDD-59C3-7AC243703A36}"/>
              </a:ext>
            </a:extLst>
          </p:cNvPr>
          <p:cNvSpPr txBox="1"/>
          <p:nvPr/>
        </p:nvSpPr>
        <p:spPr>
          <a:xfrm>
            <a:off x="3314368" y="89284"/>
            <a:ext cx="3471530" cy="246221"/>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latin typeface="Limitless Sans" pitchFamily="2" charset="0"/>
              </a:rPr>
              <a:t>Issue 4: 2026</a:t>
            </a:r>
            <a:endParaRPr kumimoji="0" lang="en-US" sz="1000" b="0" i="0" u="none" strike="noStrike" kern="1200" cap="none" spc="0" normalizeH="0" baseline="0" noProof="0" dirty="0">
              <a:ln>
                <a:noFill/>
              </a:ln>
              <a:effectLst/>
              <a:uLnTx/>
              <a:uFillTx/>
              <a:latin typeface="Limitless Sans" pitchFamily="2" charset="0"/>
              <a:ea typeface="+mn-ea"/>
              <a:cs typeface="+mn-cs"/>
            </a:endParaRPr>
          </a:p>
        </p:txBody>
      </p:sp>
      <p:sp>
        <p:nvSpPr>
          <p:cNvPr id="39" name="TextBox 38">
            <a:extLst>
              <a:ext uri="{FF2B5EF4-FFF2-40B4-BE49-F238E27FC236}">
                <a16:creationId xmlns:a16="http://schemas.microsoft.com/office/drawing/2014/main" id="{0A8089DA-CA5D-D2D1-581D-76C36434C66A}"/>
              </a:ext>
            </a:extLst>
          </p:cNvPr>
          <p:cNvSpPr txBox="1"/>
          <p:nvPr/>
        </p:nvSpPr>
        <p:spPr>
          <a:xfrm>
            <a:off x="125076" y="2247050"/>
            <a:ext cx="6641166" cy="192360"/>
          </a:xfrm>
          <a:prstGeom prst="rect">
            <a:avLst/>
          </a:prstGeom>
          <a:noFill/>
        </p:spPr>
        <p:txBody>
          <a:bodyPr wrap="square">
            <a:spAutoFit/>
          </a:bodyPr>
          <a:lstStyle>
            <a:defPPr>
              <a:defRPr lang="en-US"/>
            </a:defPPr>
            <a:lvl1pPr lvl="0">
              <a:defRPr sz="650" i="1">
                <a:solidFill>
                  <a:srgbClr val="898B9A"/>
                </a:solidFill>
                <a:latin typeface="Limitless Sans"/>
              </a:defRPr>
            </a:lvl1pPr>
          </a:lstStyle>
          <a:p>
            <a:r>
              <a:rPr lang="en-US" dirty="0"/>
              <a:t>Q: Which of the following may limit what you do this summer? (</a:t>
            </a:r>
            <a:r>
              <a:rPr lang="en-US" i="0" dirty="0"/>
              <a:t>n=400)</a:t>
            </a:r>
          </a:p>
        </p:txBody>
      </p:sp>
      <p:sp>
        <p:nvSpPr>
          <p:cNvPr id="2055" name="TextBox 2054">
            <a:extLst>
              <a:ext uri="{FF2B5EF4-FFF2-40B4-BE49-F238E27FC236}">
                <a16:creationId xmlns:a16="http://schemas.microsoft.com/office/drawing/2014/main" id="{D8F7965C-99A5-E824-7ADE-6D675DD6F0F1}"/>
              </a:ext>
            </a:extLst>
          </p:cNvPr>
          <p:cNvSpPr txBox="1"/>
          <p:nvPr/>
        </p:nvSpPr>
        <p:spPr>
          <a:xfrm>
            <a:off x="106129" y="5129491"/>
            <a:ext cx="3537397" cy="292388"/>
          </a:xfrm>
          <a:prstGeom prst="rect">
            <a:avLst/>
          </a:prstGeom>
          <a:noFill/>
        </p:spPr>
        <p:txBody>
          <a:bodyPr wrap="square">
            <a:spAutoFit/>
          </a:bodyPr>
          <a:lstStyle>
            <a:defPPr>
              <a:defRPr lang="en-US"/>
            </a:defPPr>
            <a:lvl1pPr lvl="0">
              <a:defRPr sz="650" i="1">
                <a:solidFill>
                  <a:srgbClr val="898B9A"/>
                </a:solidFill>
                <a:latin typeface="Limitless Sans"/>
              </a:defRPr>
            </a:lvl1pPr>
          </a:lstStyle>
          <a:p>
            <a:r>
              <a:rPr lang="en-US" i="0" dirty="0"/>
              <a:t>[CHART] </a:t>
            </a:r>
            <a:r>
              <a:rPr lang="en-US" dirty="0"/>
              <a:t>Q: When you need to tighten the summer budget, what gives first?</a:t>
            </a:r>
            <a:r>
              <a:rPr lang="en-US" i="0" dirty="0"/>
              <a:t> </a:t>
            </a:r>
            <a:r>
              <a:rPr lang="en-US" i="0" dirty="0">
                <a:cs typeface="Helvetica"/>
              </a:rPr>
              <a:t>(n=400)</a:t>
            </a:r>
          </a:p>
          <a:p>
            <a:r>
              <a:rPr lang="en-US" i="0" dirty="0">
                <a:cs typeface="Helvetica"/>
              </a:rPr>
              <a:t>[CALLOUT] </a:t>
            </a:r>
            <a:r>
              <a:rPr lang="en-US" dirty="0">
                <a:cs typeface="Helvetica"/>
              </a:rPr>
              <a:t>Q: </a:t>
            </a:r>
            <a:r>
              <a:rPr lang="en-US" dirty="0"/>
              <a:t>Which one of these do you hate cutting back on the most? </a:t>
            </a:r>
            <a:r>
              <a:rPr lang="en-US" i="0" dirty="0"/>
              <a:t>(n=400)</a:t>
            </a:r>
          </a:p>
        </p:txBody>
      </p:sp>
      <p:sp>
        <p:nvSpPr>
          <p:cNvPr id="2057" name="TextBox 2056">
            <a:extLst>
              <a:ext uri="{FF2B5EF4-FFF2-40B4-BE49-F238E27FC236}">
                <a16:creationId xmlns:a16="http://schemas.microsoft.com/office/drawing/2014/main" id="{1FAA0871-937E-A1CF-2DF3-FAC21D8437A4}"/>
              </a:ext>
            </a:extLst>
          </p:cNvPr>
          <p:cNvSpPr txBox="1"/>
          <p:nvPr/>
        </p:nvSpPr>
        <p:spPr>
          <a:xfrm>
            <a:off x="117837" y="429455"/>
            <a:ext cx="6641166" cy="461665"/>
          </a:xfrm>
          <a:prstGeom prst="rect">
            <a:avLst/>
          </a:prstGeom>
          <a:noFill/>
        </p:spPr>
        <p:txBody>
          <a:bodyPr wrap="square" rtlCol="0">
            <a:spAutoFit/>
          </a:bodyPr>
          <a:lstStyle/>
          <a:p>
            <a:r>
              <a:rPr lang="en-US" sz="1200" b="1" dirty="0">
                <a:latin typeface="Limitless Sans" panose="00000500000000000000" pitchFamily="50" charset="0"/>
              </a:rPr>
              <a:t>While many shoppers are willing to spend more on summer experiences, budget remains the biggest constraint on how far that indulgence can go, alongside environmental factors. </a:t>
            </a:r>
            <a:endParaRPr lang="en-US" sz="1200" dirty="0">
              <a:latin typeface="Limitless Sans" panose="00000500000000000000" pitchFamily="50" charset="0"/>
            </a:endParaRPr>
          </a:p>
        </p:txBody>
      </p:sp>
      <p:grpSp>
        <p:nvGrpSpPr>
          <p:cNvPr id="2073" name="Group 2072">
            <a:extLst>
              <a:ext uri="{FF2B5EF4-FFF2-40B4-BE49-F238E27FC236}">
                <a16:creationId xmlns:a16="http://schemas.microsoft.com/office/drawing/2014/main" id="{C78FA82A-0BD7-2716-5786-C80B5E34DA43}"/>
              </a:ext>
            </a:extLst>
          </p:cNvPr>
          <p:cNvGrpSpPr/>
          <p:nvPr/>
        </p:nvGrpSpPr>
        <p:grpSpPr>
          <a:xfrm>
            <a:off x="204107" y="1361360"/>
            <a:ext cx="6448540" cy="85840"/>
            <a:chOff x="-6903308" y="4558029"/>
            <a:chExt cx="6448540" cy="85840"/>
          </a:xfrm>
        </p:grpSpPr>
        <p:cxnSp>
          <p:nvCxnSpPr>
            <p:cNvPr id="23" name="Straight Connector 22">
              <a:extLst>
                <a:ext uri="{FF2B5EF4-FFF2-40B4-BE49-F238E27FC236}">
                  <a16:creationId xmlns:a16="http://schemas.microsoft.com/office/drawing/2014/main" id="{65064CA4-3EF7-7D8C-553A-3DE3FD46C28A}"/>
                </a:ext>
              </a:extLst>
            </p:cNvPr>
            <p:cNvCxnSpPr>
              <a:cxnSpLocks/>
            </p:cNvCxnSpPr>
            <p:nvPr/>
          </p:nvCxnSpPr>
          <p:spPr>
            <a:xfrm>
              <a:off x="-6860388" y="4600949"/>
              <a:ext cx="6397102"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9EB2BC71-B6A3-4C84-B18E-FEA97AB38CA1}"/>
                </a:ext>
              </a:extLst>
            </p:cNvPr>
            <p:cNvSpPr/>
            <p:nvPr/>
          </p:nvSpPr>
          <p:spPr>
            <a:xfrm>
              <a:off x="-6903308" y="4558029"/>
              <a:ext cx="85840" cy="858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6493776-8148-54F9-2042-B99D64A44713}"/>
                </a:ext>
              </a:extLst>
            </p:cNvPr>
            <p:cNvSpPr/>
            <p:nvPr/>
          </p:nvSpPr>
          <p:spPr>
            <a:xfrm>
              <a:off x="-540608" y="4558029"/>
              <a:ext cx="85840" cy="858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76FDAA46-D404-0D07-0BA4-1B0A12393525}"/>
              </a:ext>
            </a:extLst>
          </p:cNvPr>
          <p:cNvSpPr txBox="1"/>
          <p:nvPr/>
        </p:nvSpPr>
        <p:spPr>
          <a:xfrm>
            <a:off x="1829039" y="8786260"/>
            <a:ext cx="3329701" cy="27699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898B9A"/>
                </a:solidFill>
                <a:effectLst/>
                <a:uLnTx/>
                <a:uFillTx/>
                <a:latin typeface="Limitless Sans" pitchFamily="2" charset="0"/>
                <a:ea typeface="+mn-ea"/>
                <a:cs typeface="Helvetica"/>
              </a:rPr>
              <a:t>Source: 84.51° Real Time Insights Survey, </a:t>
            </a:r>
            <a:r>
              <a:rPr lang="en-US" sz="600">
                <a:solidFill>
                  <a:srgbClr val="898B9A"/>
                </a:solidFill>
                <a:latin typeface="Limitless Sans" pitchFamily="2" charset="0"/>
                <a:cs typeface="Helvetica"/>
              </a:rPr>
              <a:t>April</a:t>
            </a:r>
            <a:r>
              <a:rPr kumimoji="0" lang="en-US" sz="600" b="0" i="0" u="none" strike="noStrike" kern="1200" cap="none" spc="0" normalizeH="0" baseline="0" noProof="0">
                <a:ln>
                  <a:noFill/>
                </a:ln>
                <a:solidFill>
                  <a:srgbClr val="898B9A"/>
                </a:solidFill>
                <a:effectLst/>
                <a:uLnTx/>
                <a:uFillTx/>
                <a:latin typeface="Limitless Sans" pitchFamily="2" charset="0"/>
                <a:ea typeface="+mn-ea"/>
                <a:cs typeface="Helvetica"/>
              </a:rPr>
              <a:t> </a:t>
            </a:r>
            <a:r>
              <a:rPr lang="en-US" sz="600">
                <a:solidFill>
                  <a:srgbClr val="898B9A"/>
                </a:solidFill>
                <a:latin typeface="Limitless Sans" pitchFamily="2" charset="0"/>
                <a:cs typeface="Helvetica"/>
              </a:rPr>
              <a:t>2026</a:t>
            </a:r>
            <a:r>
              <a:rPr kumimoji="0" lang="en-US" sz="600" b="0" i="0" u="none" strike="noStrike" kern="1200" cap="none" spc="0" normalizeH="0" baseline="0" noProof="0">
                <a:ln>
                  <a:noFill/>
                </a:ln>
                <a:solidFill>
                  <a:srgbClr val="898B9A"/>
                </a:solidFill>
                <a:effectLst/>
                <a:uLnTx/>
                <a:uFillTx/>
                <a:latin typeface="Limitless Sans" pitchFamily="2" charset="0"/>
                <a:ea typeface="+mn-ea"/>
                <a:cs typeface="Helvetica"/>
              </a:rPr>
              <a:t>. Sample sourced from those who have shopped at Kroger in the past 3  months (n=400).   </a:t>
            </a:r>
          </a:p>
        </p:txBody>
      </p:sp>
      <p:sp>
        <p:nvSpPr>
          <p:cNvPr id="2056" name="TextBox 2055">
            <a:extLst>
              <a:ext uri="{FF2B5EF4-FFF2-40B4-BE49-F238E27FC236}">
                <a16:creationId xmlns:a16="http://schemas.microsoft.com/office/drawing/2014/main" id="{6D627F8B-9011-DF5B-BAC3-F20CCA872AAB}"/>
              </a:ext>
            </a:extLst>
          </p:cNvPr>
          <p:cNvSpPr txBox="1"/>
          <p:nvPr/>
        </p:nvSpPr>
        <p:spPr>
          <a:xfrm>
            <a:off x="283255" y="1857293"/>
            <a:ext cx="1242391" cy="430887"/>
          </a:xfrm>
          <a:prstGeom prst="rect">
            <a:avLst/>
          </a:prstGeom>
          <a:noFill/>
        </p:spPr>
        <p:txBody>
          <a:bodyPr wrap="square" rtlCol="0">
            <a:spAutoFit/>
          </a:bodyPr>
          <a:lstStyle/>
          <a:p>
            <a:pPr algn="ctr"/>
            <a:r>
              <a:rPr lang="en-US" sz="1000" b="1" dirty="0">
                <a:latin typeface="Limitless Sans" panose="00000500000000000000" pitchFamily="50" charset="0"/>
              </a:rPr>
              <a:t>Overall Budget</a:t>
            </a:r>
          </a:p>
          <a:p>
            <a:pPr algn="ctr"/>
            <a:r>
              <a:rPr lang="en-US" sz="1200" b="1" dirty="0">
                <a:solidFill>
                  <a:schemeClr val="accent3"/>
                </a:solidFill>
                <a:latin typeface="Limitless Sans" pitchFamily="2" charset="0"/>
              </a:rPr>
              <a:t>46%</a:t>
            </a:r>
          </a:p>
        </p:txBody>
      </p:sp>
      <p:sp>
        <p:nvSpPr>
          <p:cNvPr id="2061" name="TextBox 2060">
            <a:extLst>
              <a:ext uri="{FF2B5EF4-FFF2-40B4-BE49-F238E27FC236}">
                <a16:creationId xmlns:a16="http://schemas.microsoft.com/office/drawing/2014/main" id="{F319D4FE-ADA4-4224-CA26-8D78B268D2D7}"/>
              </a:ext>
            </a:extLst>
          </p:cNvPr>
          <p:cNvSpPr txBox="1"/>
          <p:nvPr/>
        </p:nvSpPr>
        <p:spPr>
          <a:xfrm>
            <a:off x="1541813" y="1857293"/>
            <a:ext cx="1242391" cy="430887"/>
          </a:xfrm>
          <a:prstGeom prst="rect">
            <a:avLst/>
          </a:prstGeom>
          <a:noFill/>
        </p:spPr>
        <p:txBody>
          <a:bodyPr wrap="square" rtlCol="0">
            <a:spAutoFit/>
          </a:bodyPr>
          <a:lstStyle/>
          <a:p>
            <a:pPr algn="ctr"/>
            <a:r>
              <a:rPr lang="en-US" sz="1000" b="1" dirty="0">
                <a:latin typeface="Limitless Sans" panose="00000500000000000000" pitchFamily="50" charset="0"/>
              </a:rPr>
              <a:t>Travel Cost</a:t>
            </a:r>
          </a:p>
          <a:p>
            <a:pPr algn="ctr"/>
            <a:r>
              <a:rPr lang="en-US" sz="1200" b="1" dirty="0">
                <a:solidFill>
                  <a:schemeClr val="accent2"/>
                </a:solidFill>
                <a:latin typeface="Limitless Sans" pitchFamily="2" charset="0"/>
              </a:rPr>
              <a:t>44%</a:t>
            </a:r>
          </a:p>
        </p:txBody>
      </p:sp>
      <p:sp>
        <p:nvSpPr>
          <p:cNvPr id="2062" name="TextBox 2061">
            <a:extLst>
              <a:ext uri="{FF2B5EF4-FFF2-40B4-BE49-F238E27FC236}">
                <a16:creationId xmlns:a16="http://schemas.microsoft.com/office/drawing/2014/main" id="{2D43ADA3-87C7-0CD8-6AB9-CFCDB1EA0D60}"/>
              </a:ext>
            </a:extLst>
          </p:cNvPr>
          <p:cNvSpPr txBox="1"/>
          <p:nvPr/>
        </p:nvSpPr>
        <p:spPr>
          <a:xfrm>
            <a:off x="2651155" y="1846940"/>
            <a:ext cx="1534582" cy="430887"/>
          </a:xfrm>
          <a:prstGeom prst="rect">
            <a:avLst/>
          </a:prstGeom>
          <a:noFill/>
        </p:spPr>
        <p:txBody>
          <a:bodyPr wrap="square" rtlCol="0">
            <a:spAutoFit/>
          </a:bodyPr>
          <a:lstStyle/>
          <a:p>
            <a:pPr algn="ctr"/>
            <a:r>
              <a:rPr lang="en-US" sz="1000" b="1" dirty="0">
                <a:latin typeface="Limitless Sans" panose="00000500000000000000" pitchFamily="50" charset="0"/>
              </a:rPr>
              <a:t>Food &amp; Grocery Prices</a:t>
            </a:r>
          </a:p>
          <a:p>
            <a:pPr algn="ctr"/>
            <a:r>
              <a:rPr lang="en-US" sz="1200" b="1" dirty="0">
                <a:solidFill>
                  <a:schemeClr val="accent3"/>
                </a:solidFill>
                <a:latin typeface="Limitless Sans" pitchFamily="2" charset="0"/>
              </a:rPr>
              <a:t>42%</a:t>
            </a:r>
          </a:p>
        </p:txBody>
      </p:sp>
      <p:sp>
        <p:nvSpPr>
          <p:cNvPr id="2063" name="TextBox 2062">
            <a:extLst>
              <a:ext uri="{FF2B5EF4-FFF2-40B4-BE49-F238E27FC236}">
                <a16:creationId xmlns:a16="http://schemas.microsoft.com/office/drawing/2014/main" id="{5635AC43-40E7-15E4-2BBB-CF55CF6738CA}"/>
              </a:ext>
            </a:extLst>
          </p:cNvPr>
          <p:cNvSpPr txBox="1"/>
          <p:nvPr/>
        </p:nvSpPr>
        <p:spPr>
          <a:xfrm>
            <a:off x="4065103" y="1846940"/>
            <a:ext cx="1242391" cy="430887"/>
          </a:xfrm>
          <a:prstGeom prst="rect">
            <a:avLst/>
          </a:prstGeom>
          <a:noFill/>
        </p:spPr>
        <p:txBody>
          <a:bodyPr wrap="square" rtlCol="0">
            <a:spAutoFit/>
          </a:bodyPr>
          <a:lstStyle/>
          <a:p>
            <a:pPr algn="ctr"/>
            <a:r>
              <a:rPr lang="en-US" sz="1000" b="1" dirty="0">
                <a:latin typeface="Limitless Sans" panose="00000500000000000000" pitchFamily="50" charset="0"/>
              </a:rPr>
              <a:t>Weather</a:t>
            </a:r>
          </a:p>
          <a:p>
            <a:pPr algn="ctr"/>
            <a:r>
              <a:rPr lang="en-US" sz="1200" b="1" dirty="0">
                <a:solidFill>
                  <a:schemeClr val="accent2"/>
                </a:solidFill>
                <a:latin typeface="Limitless Sans" pitchFamily="2" charset="0"/>
              </a:rPr>
              <a:t>41%</a:t>
            </a:r>
          </a:p>
        </p:txBody>
      </p:sp>
      <p:sp>
        <p:nvSpPr>
          <p:cNvPr id="2064" name="TextBox 2063">
            <a:extLst>
              <a:ext uri="{FF2B5EF4-FFF2-40B4-BE49-F238E27FC236}">
                <a16:creationId xmlns:a16="http://schemas.microsoft.com/office/drawing/2014/main" id="{EC304E40-8188-5903-DB5D-207E25766408}"/>
              </a:ext>
            </a:extLst>
          </p:cNvPr>
          <p:cNvSpPr txBox="1"/>
          <p:nvPr/>
        </p:nvSpPr>
        <p:spPr>
          <a:xfrm>
            <a:off x="5349466" y="1846940"/>
            <a:ext cx="1242391" cy="430887"/>
          </a:xfrm>
          <a:prstGeom prst="rect">
            <a:avLst/>
          </a:prstGeom>
          <a:noFill/>
        </p:spPr>
        <p:txBody>
          <a:bodyPr wrap="square" rtlCol="0">
            <a:spAutoFit/>
          </a:bodyPr>
          <a:lstStyle/>
          <a:p>
            <a:pPr algn="ctr"/>
            <a:r>
              <a:rPr lang="en-US" sz="1000" b="1" dirty="0">
                <a:latin typeface="Limitless Sans" panose="00000500000000000000" pitchFamily="50" charset="0"/>
              </a:rPr>
              <a:t>Work Schedule</a:t>
            </a:r>
          </a:p>
          <a:p>
            <a:pPr algn="ctr"/>
            <a:r>
              <a:rPr lang="en-US" sz="1200" b="1" dirty="0">
                <a:solidFill>
                  <a:schemeClr val="accent3"/>
                </a:solidFill>
                <a:latin typeface="Limitless Sans" pitchFamily="2" charset="0"/>
              </a:rPr>
              <a:t>25%</a:t>
            </a:r>
          </a:p>
        </p:txBody>
      </p:sp>
      <p:graphicFrame>
        <p:nvGraphicFramePr>
          <p:cNvPr id="2065" name="Chart 2064">
            <a:extLst>
              <a:ext uri="{FF2B5EF4-FFF2-40B4-BE49-F238E27FC236}">
                <a16:creationId xmlns:a16="http://schemas.microsoft.com/office/drawing/2014/main" id="{9FC3DE2F-49A6-257A-0452-BB6E6A830137}"/>
              </a:ext>
            </a:extLst>
          </p:cNvPr>
          <p:cNvGraphicFramePr>
            <a:graphicFrameLocks/>
          </p:cNvGraphicFramePr>
          <p:nvPr>
            <p:extLst>
              <p:ext uri="{D42A27DB-BD31-4B8C-83A1-F6EECF244321}">
                <p14:modId xmlns:p14="http://schemas.microsoft.com/office/powerpoint/2010/main" val="4109112096"/>
              </p:ext>
            </p:extLst>
          </p:nvPr>
        </p:nvGraphicFramePr>
        <p:xfrm>
          <a:off x="171803" y="3328716"/>
          <a:ext cx="6449373" cy="2334725"/>
        </p:xfrm>
        <a:graphic>
          <a:graphicData uri="http://schemas.openxmlformats.org/drawingml/2006/chart">
            <c:chart xmlns:c="http://schemas.openxmlformats.org/drawingml/2006/chart" xmlns:r="http://schemas.openxmlformats.org/officeDocument/2006/relationships" r:id="rId3"/>
          </a:graphicData>
        </a:graphic>
      </p:graphicFrame>
      <p:sp>
        <p:nvSpPr>
          <p:cNvPr id="2072" name="TextBox 2071">
            <a:extLst>
              <a:ext uri="{FF2B5EF4-FFF2-40B4-BE49-F238E27FC236}">
                <a16:creationId xmlns:a16="http://schemas.microsoft.com/office/drawing/2014/main" id="{BCA4E16D-791D-3014-E089-E92BDB8F9C80}"/>
              </a:ext>
            </a:extLst>
          </p:cNvPr>
          <p:cNvSpPr txBox="1"/>
          <p:nvPr/>
        </p:nvSpPr>
        <p:spPr>
          <a:xfrm>
            <a:off x="2441273" y="3073872"/>
            <a:ext cx="1949712" cy="492443"/>
          </a:xfrm>
          <a:prstGeom prst="rect">
            <a:avLst/>
          </a:prstGeom>
          <a:noFill/>
        </p:spPr>
        <p:txBody>
          <a:bodyPr wrap="square" rtlCol="0">
            <a:spAutoFit/>
          </a:bodyPr>
          <a:lstStyle/>
          <a:p>
            <a:r>
              <a:rPr lang="en-US" sz="900" dirty="0">
                <a:latin typeface="Limitless Sans" panose="00000500000000000000" pitchFamily="50" charset="0"/>
              </a:rPr>
              <a:t>Traveling is the</a:t>
            </a:r>
            <a:r>
              <a:rPr lang="en-US" sz="1600" b="1" dirty="0">
                <a:solidFill>
                  <a:schemeClr val="accent2"/>
                </a:solidFill>
                <a:latin typeface="Limitless Sans" panose="00000500000000000000" pitchFamily="50" charset="0"/>
              </a:rPr>
              <a:t> #1 </a:t>
            </a:r>
            <a:r>
              <a:rPr lang="en-US" sz="900" dirty="0">
                <a:latin typeface="Limitless Sans" panose="00000500000000000000" pitchFamily="50" charset="0"/>
              </a:rPr>
              <a:t>place shoppers hate to cut back on</a:t>
            </a:r>
          </a:p>
        </p:txBody>
      </p:sp>
      <p:sp>
        <p:nvSpPr>
          <p:cNvPr id="37" name="TextBox 36">
            <a:extLst>
              <a:ext uri="{FF2B5EF4-FFF2-40B4-BE49-F238E27FC236}">
                <a16:creationId xmlns:a16="http://schemas.microsoft.com/office/drawing/2014/main" id="{FC44FE59-025F-6A6E-5EEB-AA66EB0D6BC6}"/>
              </a:ext>
            </a:extLst>
          </p:cNvPr>
          <p:cNvSpPr txBox="1"/>
          <p:nvPr/>
        </p:nvSpPr>
        <p:spPr>
          <a:xfrm>
            <a:off x="117837" y="5438539"/>
            <a:ext cx="6860419" cy="461665"/>
          </a:xfrm>
          <a:prstGeom prst="rect">
            <a:avLst/>
          </a:prstGeom>
          <a:noFill/>
        </p:spPr>
        <p:txBody>
          <a:bodyPr wrap="square">
            <a:spAutoFit/>
          </a:bodyPr>
          <a:lstStyle/>
          <a:p>
            <a:r>
              <a:rPr lang="en-US" sz="1200" b="1" dirty="0">
                <a:effectLst/>
                <a:latin typeface="Limitless Sans" panose="00000500000000000000" pitchFamily="50" charset="0"/>
                <a:ea typeface="Helvetica" panose="020B0604020202020204" pitchFamily="34" charset="0"/>
                <a:cs typeface="Times New Roman" panose="02020603050405020304" pitchFamily="18" charset="0"/>
              </a:rPr>
              <a:t>Summer food is less about indulgence and more about ease and intention, with shoppers prioritizing simplicity and situational flexibility.</a:t>
            </a:r>
            <a:endParaRPr lang="en-US" sz="1200" dirty="0"/>
          </a:p>
        </p:txBody>
      </p:sp>
      <p:graphicFrame>
        <p:nvGraphicFramePr>
          <p:cNvPr id="38" name="Chart 37">
            <a:extLst>
              <a:ext uri="{FF2B5EF4-FFF2-40B4-BE49-F238E27FC236}">
                <a16:creationId xmlns:a16="http://schemas.microsoft.com/office/drawing/2014/main" id="{B1A802A5-779E-7407-4682-22E155ECAAF7}"/>
              </a:ext>
            </a:extLst>
          </p:cNvPr>
          <p:cNvGraphicFramePr>
            <a:graphicFrameLocks/>
          </p:cNvGraphicFramePr>
          <p:nvPr>
            <p:extLst>
              <p:ext uri="{D42A27DB-BD31-4B8C-83A1-F6EECF244321}">
                <p14:modId xmlns:p14="http://schemas.microsoft.com/office/powerpoint/2010/main" val="3585917729"/>
              </p:ext>
            </p:extLst>
          </p:nvPr>
        </p:nvGraphicFramePr>
        <p:xfrm>
          <a:off x="171803" y="6103076"/>
          <a:ext cx="4572000" cy="2498632"/>
        </p:xfrm>
        <a:graphic>
          <a:graphicData uri="http://schemas.openxmlformats.org/drawingml/2006/chart">
            <c:chart xmlns:c="http://schemas.openxmlformats.org/drawingml/2006/chart" xmlns:r="http://schemas.openxmlformats.org/officeDocument/2006/relationships" r:id="rId4"/>
          </a:graphicData>
        </a:graphic>
      </p:graphicFrame>
      <p:pic>
        <p:nvPicPr>
          <p:cNvPr id="41" name="Picture 40">
            <a:extLst>
              <a:ext uri="{FF2B5EF4-FFF2-40B4-BE49-F238E27FC236}">
                <a16:creationId xmlns:a16="http://schemas.microsoft.com/office/drawing/2014/main" id="{DC2A4DED-8DDE-4841-D41F-7126E2EDA49C}"/>
              </a:ext>
            </a:extLst>
          </p:cNvPr>
          <p:cNvPicPr>
            <a:picLocks noChangeAspect="1"/>
          </p:cNvPicPr>
          <p:nvPr/>
        </p:nvPicPr>
        <p:blipFill>
          <a:blip r:embed="rId5" cstate="screen">
            <a:extLst>
              <a:ext uri="{28A0092B-C50C-407E-A947-70E740481C1C}">
                <a14:useLocalDpi xmlns:a14="http://schemas.microsoft.com/office/drawing/2010/main"/>
              </a:ext>
            </a:extLst>
          </a:blip>
          <a:srcRect b="-1991"/>
          <a:stretch>
            <a:fillRect/>
          </a:stretch>
        </p:blipFill>
        <p:spPr>
          <a:xfrm>
            <a:off x="3930865" y="6003470"/>
            <a:ext cx="2592410" cy="2598237"/>
          </a:xfrm>
          <a:prstGeom prst="rect">
            <a:avLst/>
          </a:prstGeom>
        </p:spPr>
      </p:pic>
      <p:sp>
        <p:nvSpPr>
          <p:cNvPr id="42" name="TextBox 41">
            <a:extLst>
              <a:ext uri="{FF2B5EF4-FFF2-40B4-BE49-F238E27FC236}">
                <a16:creationId xmlns:a16="http://schemas.microsoft.com/office/drawing/2014/main" id="{566E5AE6-63A9-F728-D642-156DEDEFC582}"/>
              </a:ext>
            </a:extLst>
          </p:cNvPr>
          <p:cNvSpPr txBox="1"/>
          <p:nvPr/>
        </p:nvSpPr>
        <p:spPr>
          <a:xfrm>
            <a:off x="158442" y="8475041"/>
            <a:ext cx="6326399" cy="192360"/>
          </a:xfrm>
          <a:prstGeom prst="rect">
            <a:avLst/>
          </a:prstGeom>
          <a:noFill/>
        </p:spPr>
        <p:txBody>
          <a:bodyPr wrap="square">
            <a:spAutoFit/>
          </a:bodyPr>
          <a:lstStyle>
            <a:defPPr>
              <a:defRPr lang="en-US"/>
            </a:defPPr>
            <a:lvl1pPr lvl="0">
              <a:defRPr sz="650" i="1">
                <a:solidFill>
                  <a:srgbClr val="898B9A"/>
                </a:solidFill>
                <a:latin typeface="Limitless Sans"/>
              </a:defRPr>
            </a:lvl1pPr>
          </a:lstStyle>
          <a:p>
            <a:r>
              <a:rPr lang="en-US" dirty="0"/>
              <a:t>Q: When it comes to summer food, which statement best reflects your mindset?  (n=400)</a:t>
            </a:r>
            <a:endParaRPr lang="en-US" i="0" dirty="0"/>
          </a:p>
        </p:txBody>
      </p:sp>
      <p:sp>
        <p:nvSpPr>
          <p:cNvPr id="47" name="TextBox 46">
            <a:extLst>
              <a:ext uri="{FF2B5EF4-FFF2-40B4-BE49-F238E27FC236}">
                <a16:creationId xmlns:a16="http://schemas.microsoft.com/office/drawing/2014/main" id="{49E051D8-5CC2-C87A-8881-8FCF7495DD9D}"/>
              </a:ext>
            </a:extLst>
          </p:cNvPr>
          <p:cNvSpPr txBox="1"/>
          <p:nvPr/>
        </p:nvSpPr>
        <p:spPr>
          <a:xfrm>
            <a:off x="289948" y="5931429"/>
            <a:ext cx="3533416" cy="276999"/>
          </a:xfrm>
          <a:prstGeom prst="rect">
            <a:avLst/>
          </a:prstGeom>
          <a:noFill/>
        </p:spPr>
        <p:txBody>
          <a:bodyPr wrap="square">
            <a:spAutoFit/>
          </a:bodyPr>
          <a:lstStyle/>
          <a:p>
            <a:pPr algn="ctr"/>
            <a:r>
              <a:rPr lang="en-US" sz="1200" b="1" dirty="0">
                <a:solidFill>
                  <a:schemeClr val="tx2"/>
                </a:solidFill>
                <a:effectLst/>
                <a:latin typeface="Limitless Sans" panose="00000500000000000000" pitchFamily="50" charset="0"/>
                <a:ea typeface="Helvetica" panose="020B0604020202020204" pitchFamily="34" charset="0"/>
                <a:cs typeface="Times New Roman" panose="02020603050405020304" pitchFamily="18" charset="0"/>
              </a:rPr>
              <a:t>What is your summer food mindset?</a:t>
            </a:r>
            <a:endParaRPr lang="en-US" sz="1200" b="1" dirty="0">
              <a:solidFill>
                <a:schemeClr val="tx2"/>
              </a:solidFill>
            </a:endParaRPr>
          </a:p>
        </p:txBody>
      </p:sp>
      <p:grpSp>
        <p:nvGrpSpPr>
          <p:cNvPr id="21" name="Group 20">
            <a:extLst>
              <a:ext uri="{FF2B5EF4-FFF2-40B4-BE49-F238E27FC236}">
                <a16:creationId xmlns:a16="http://schemas.microsoft.com/office/drawing/2014/main" id="{CC3E5824-DC3B-927E-9D5B-4E77A1DF4093}"/>
              </a:ext>
            </a:extLst>
          </p:cNvPr>
          <p:cNvGrpSpPr/>
          <p:nvPr/>
        </p:nvGrpSpPr>
        <p:grpSpPr>
          <a:xfrm>
            <a:off x="548762" y="1007856"/>
            <a:ext cx="731520" cy="822413"/>
            <a:chOff x="548762" y="1007856"/>
            <a:chExt cx="731520" cy="822413"/>
          </a:xfrm>
        </p:grpSpPr>
        <p:sp>
          <p:nvSpPr>
            <p:cNvPr id="4" name="Oval 3">
              <a:extLst>
                <a:ext uri="{FF2B5EF4-FFF2-40B4-BE49-F238E27FC236}">
                  <a16:creationId xmlns:a16="http://schemas.microsoft.com/office/drawing/2014/main" id="{D3F179F4-9CF3-7E23-D030-8699B04BACE2}"/>
                </a:ext>
              </a:extLst>
            </p:cNvPr>
            <p:cNvSpPr/>
            <p:nvPr/>
          </p:nvSpPr>
          <p:spPr>
            <a:xfrm>
              <a:off x="548762" y="1098749"/>
              <a:ext cx="731520" cy="73152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3E22165-AEC2-2700-CA30-E4FB748BE11F}"/>
                </a:ext>
              </a:extLst>
            </p:cNvPr>
            <p:cNvSpPr/>
            <p:nvPr/>
          </p:nvSpPr>
          <p:spPr>
            <a:xfrm>
              <a:off x="640504" y="1191352"/>
              <a:ext cx="548640" cy="548640"/>
            </a:xfrm>
            <a:prstGeom prst="ellipse">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b="1" dirty="0">
                <a:solidFill>
                  <a:schemeClr val="accent3"/>
                </a:solidFill>
                <a:latin typeface="Limitless Sans" panose="00000500000000000000" pitchFamily="50" charset="0"/>
              </a:endParaRPr>
            </a:p>
          </p:txBody>
        </p:sp>
        <p:sp>
          <p:nvSpPr>
            <p:cNvPr id="15" name="Oval 14">
              <a:extLst>
                <a:ext uri="{FF2B5EF4-FFF2-40B4-BE49-F238E27FC236}">
                  <a16:creationId xmlns:a16="http://schemas.microsoft.com/office/drawing/2014/main" id="{3EE84454-946A-7187-7725-C221030C11D9}"/>
                </a:ext>
              </a:extLst>
            </p:cNvPr>
            <p:cNvSpPr/>
            <p:nvPr/>
          </p:nvSpPr>
          <p:spPr>
            <a:xfrm>
              <a:off x="784712" y="1007856"/>
              <a:ext cx="260224" cy="2602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Limitless Sans" pitchFamily="2" charset="0"/>
                </a:rPr>
                <a:t>1</a:t>
              </a:r>
            </a:p>
          </p:txBody>
        </p:sp>
      </p:grpSp>
      <p:grpSp>
        <p:nvGrpSpPr>
          <p:cNvPr id="24" name="Group 23">
            <a:extLst>
              <a:ext uri="{FF2B5EF4-FFF2-40B4-BE49-F238E27FC236}">
                <a16:creationId xmlns:a16="http://schemas.microsoft.com/office/drawing/2014/main" id="{78D6B2EB-E16A-B057-32EA-98B86CD0AB37}"/>
              </a:ext>
            </a:extLst>
          </p:cNvPr>
          <p:cNvGrpSpPr/>
          <p:nvPr/>
        </p:nvGrpSpPr>
        <p:grpSpPr>
          <a:xfrm>
            <a:off x="1800724" y="1007856"/>
            <a:ext cx="731520" cy="822413"/>
            <a:chOff x="1765275" y="1007856"/>
            <a:chExt cx="731520" cy="822413"/>
          </a:xfrm>
        </p:grpSpPr>
        <p:sp>
          <p:nvSpPr>
            <p:cNvPr id="22" name="Oval 21">
              <a:extLst>
                <a:ext uri="{FF2B5EF4-FFF2-40B4-BE49-F238E27FC236}">
                  <a16:creationId xmlns:a16="http://schemas.microsoft.com/office/drawing/2014/main" id="{1E0DF3D8-68DA-05A9-F91B-D89E975B3550}"/>
                </a:ext>
              </a:extLst>
            </p:cNvPr>
            <p:cNvSpPr/>
            <p:nvPr/>
          </p:nvSpPr>
          <p:spPr>
            <a:xfrm>
              <a:off x="1765275" y="1098749"/>
              <a:ext cx="731520" cy="73152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D94217B-49B0-AC1A-678F-AA8272089D4C}"/>
                </a:ext>
              </a:extLst>
            </p:cNvPr>
            <p:cNvSpPr/>
            <p:nvPr/>
          </p:nvSpPr>
          <p:spPr>
            <a:xfrm>
              <a:off x="1856187" y="1187252"/>
              <a:ext cx="548640" cy="548640"/>
            </a:xfrm>
            <a:prstGeom prst="ellipse">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b="1" dirty="0">
                <a:solidFill>
                  <a:schemeClr val="accent2"/>
                </a:solidFill>
                <a:latin typeface="Limitless Sans" panose="00000500000000000000" pitchFamily="50" charset="0"/>
              </a:endParaRPr>
            </a:p>
          </p:txBody>
        </p:sp>
        <p:sp>
          <p:nvSpPr>
            <p:cNvPr id="16" name="Oval 15">
              <a:extLst>
                <a:ext uri="{FF2B5EF4-FFF2-40B4-BE49-F238E27FC236}">
                  <a16:creationId xmlns:a16="http://schemas.microsoft.com/office/drawing/2014/main" id="{F429671B-7B63-DEC6-E3AB-5B05786792A6}"/>
                </a:ext>
              </a:extLst>
            </p:cNvPr>
            <p:cNvSpPr/>
            <p:nvPr/>
          </p:nvSpPr>
          <p:spPr>
            <a:xfrm>
              <a:off x="2002333" y="1007856"/>
              <a:ext cx="260224" cy="26022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Limitless Sans" pitchFamily="2" charset="0"/>
                </a:rPr>
                <a:t>2</a:t>
              </a:r>
            </a:p>
          </p:txBody>
        </p:sp>
      </p:grpSp>
      <p:grpSp>
        <p:nvGrpSpPr>
          <p:cNvPr id="25" name="Group 24">
            <a:extLst>
              <a:ext uri="{FF2B5EF4-FFF2-40B4-BE49-F238E27FC236}">
                <a16:creationId xmlns:a16="http://schemas.microsoft.com/office/drawing/2014/main" id="{2607289E-0AD6-1BA7-CE77-3EED0A4F9741}"/>
              </a:ext>
            </a:extLst>
          </p:cNvPr>
          <p:cNvGrpSpPr/>
          <p:nvPr/>
        </p:nvGrpSpPr>
        <p:grpSpPr>
          <a:xfrm>
            <a:off x="3052686" y="1007856"/>
            <a:ext cx="731520" cy="820948"/>
            <a:chOff x="2998303" y="1007856"/>
            <a:chExt cx="731520" cy="820948"/>
          </a:xfrm>
        </p:grpSpPr>
        <p:sp>
          <p:nvSpPr>
            <p:cNvPr id="6" name="Oval 5">
              <a:extLst>
                <a:ext uri="{FF2B5EF4-FFF2-40B4-BE49-F238E27FC236}">
                  <a16:creationId xmlns:a16="http://schemas.microsoft.com/office/drawing/2014/main" id="{64C93C94-1059-8FDB-157D-1302A8CCB4BC}"/>
                </a:ext>
              </a:extLst>
            </p:cNvPr>
            <p:cNvSpPr/>
            <p:nvPr/>
          </p:nvSpPr>
          <p:spPr>
            <a:xfrm>
              <a:off x="2998303" y="1097284"/>
              <a:ext cx="731520" cy="73152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1BE3E37-809A-09DB-4C29-BC782A837077}"/>
                </a:ext>
              </a:extLst>
            </p:cNvPr>
            <p:cNvSpPr/>
            <p:nvPr/>
          </p:nvSpPr>
          <p:spPr>
            <a:xfrm>
              <a:off x="3089743" y="1186082"/>
              <a:ext cx="548640" cy="548640"/>
            </a:xfrm>
            <a:prstGeom prst="ellipse">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b="1" dirty="0">
                <a:solidFill>
                  <a:schemeClr val="accent3"/>
                </a:solidFill>
                <a:latin typeface="Limitless Sans" panose="00000500000000000000" pitchFamily="50" charset="0"/>
              </a:endParaRPr>
            </a:p>
          </p:txBody>
        </p:sp>
        <p:sp>
          <p:nvSpPr>
            <p:cNvPr id="18" name="Oval 17">
              <a:extLst>
                <a:ext uri="{FF2B5EF4-FFF2-40B4-BE49-F238E27FC236}">
                  <a16:creationId xmlns:a16="http://schemas.microsoft.com/office/drawing/2014/main" id="{671DF2A9-9EA3-5BCB-3785-451D4D855D54}"/>
                </a:ext>
              </a:extLst>
            </p:cNvPr>
            <p:cNvSpPr/>
            <p:nvPr/>
          </p:nvSpPr>
          <p:spPr>
            <a:xfrm>
              <a:off x="3233951" y="1007856"/>
              <a:ext cx="260224" cy="2602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Limitless Sans" pitchFamily="2" charset="0"/>
                </a:rPr>
                <a:t>3</a:t>
              </a:r>
            </a:p>
          </p:txBody>
        </p:sp>
      </p:grpSp>
      <p:grpSp>
        <p:nvGrpSpPr>
          <p:cNvPr id="32" name="Group 31">
            <a:extLst>
              <a:ext uri="{FF2B5EF4-FFF2-40B4-BE49-F238E27FC236}">
                <a16:creationId xmlns:a16="http://schemas.microsoft.com/office/drawing/2014/main" id="{6032CEBC-18E4-93AD-D5C0-0D014DF10D46}"/>
              </a:ext>
            </a:extLst>
          </p:cNvPr>
          <p:cNvGrpSpPr/>
          <p:nvPr/>
        </p:nvGrpSpPr>
        <p:grpSpPr>
          <a:xfrm>
            <a:off x="4304648" y="1007856"/>
            <a:ext cx="731520" cy="820948"/>
            <a:chOff x="4277456" y="1007856"/>
            <a:chExt cx="731520" cy="820948"/>
          </a:xfrm>
        </p:grpSpPr>
        <p:sp>
          <p:nvSpPr>
            <p:cNvPr id="28" name="Oval 27">
              <a:extLst>
                <a:ext uri="{FF2B5EF4-FFF2-40B4-BE49-F238E27FC236}">
                  <a16:creationId xmlns:a16="http://schemas.microsoft.com/office/drawing/2014/main" id="{E960B8F3-DC45-B9CC-5547-185EAA9FF2D6}"/>
                </a:ext>
              </a:extLst>
            </p:cNvPr>
            <p:cNvSpPr/>
            <p:nvPr/>
          </p:nvSpPr>
          <p:spPr>
            <a:xfrm>
              <a:off x="4277456" y="1097284"/>
              <a:ext cx="731520" cy="73152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48" name="Oval 2047">
              <a:extLst>
                <a:ext uri="{FF2B5EF4-FFF2-40B4-BE49-F238E27FC236}">
                  <a16:creationId xmlns:a16="http://schemas.microsoft.com/office/drawing/2014/main" id="{5356BFB7-3297-F51C-D565-186E47717BFA}"/>
                </a:ext>
              </a:extLst>
            </p:cNvPr>
            <p:cNvSpPr/>
            <p:nvPr/>
          </p:nvSpPr>
          <p:spPr>
            <a:xfrm>
              <a:off x="4366603" y="1186082"/>
              <a:ext cx="548640" cy="548640"/>
            </a:xfrm>
            <a:prstGeom prst="ellipse">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b="1" dirty="0">
                <a:solidFill>
                  <a:schemeClr val="accent2"/>
                </a:solidFill>
                <a:latin typeface="Limitless Sans" panose="00000500000000000000" pitchFamily="50" charset="0"/>
              </a:endParaRPr>
            </a:p>
          </p:txBody>
        </p:sp>
        <p:sp>
          <p:nvSpPr>
            <p:cNvPr id="19" name="Oval 18">
              <a:extLst>
                <a:ext uri="{FF2B5EF4-FFF2-40B4-BE49-F238E27FC236}">
                  <a16:creationId xmlns:a16="http://schemas.microsoft.com/office/drawing/2014/main" id="{7E68B319-BE89-4521-D187-01980562DAC3}"/>
                </a:ext>
              </a:extLst>
            </p:cNvPr>
            <p:cNvSpPr/>
            <p:nvPr/>
          </p:nvSpPr>
          <p:spPr>
            <a:xfrm>
              <a:off x="4513379" y="1007856"/>
              <a:ext cx="260224" cy="26022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Limitless Sans" pitchFamily="2" charset="0"/>
                </a:rPr>
                <a:t>4</a:t>
              </a:r>
            </a:p>
          </p:txBody>
        </p:sp>
      </p:grpSp>
      <p:grpSp>
        <p:nvGrpSpPr>
          <p:cNvPr id="33" name="Group 32">
            <a:extLst>
              <a:ext uri="{FF2B5EF4-FFF2-40B4-BE49-F238E27FC236}">
                <a16:creationId xmlns:a16="http://schemas.microsoft.com/office/drawing/2014/main" id="{52E7DB91-FFFB-CCDB-4425-1B84EA99FB87}"/>
              </a:ext>
            </a:extLst>
          </p:cNvPr>
          <p:cNvGrpSpPr/>
          <p:nvPr/>
        </p:nvGrpSpPr>
        <p:grpSpPr>
          <a:xfrm>
            <a:off x="5556609" y="1007856"/>
            <a:ext cx="731520" cy="798428"/>
            <a:chOff x="5556609" y="1007856"/>
            <a:chExt cx="731520" cy="798428"/>
          </a:xfrm>
        </p:grpSpPr>
        <p:sp>
          <p:nvSpPr>
            <p:cNvPr id="17" name="Oval 16">
              <a:extLst>
                <a:ext uri="{FF2B5EF4-FFF2-40B4-BE49-F238E27FC236}">
                  <a16:creationId xmlns:a16="http://schemas.microsoft.com/office/drawing/2014/main" id="{87E05660-5C99-4F4D-2B17-993AC1402FC8}"/>
                </a:ext>
              </a:extLst>
            </p:cNvPr>
            <p:cNvSpPr/>
            <p:nvPr/>
          </p:nvSpPr>
          <p:spPr>
            <a:xfrm>
              <a:off x="5556609" y="1074764"/>
              <a:ext cx="731520" cy="73152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0" name="Oval 2049">
              <a:extLst>
                <a:ext uri="{FF2B5EF4-FFF2-40B4-BE49-F238E27FC236}">
                  <a16:creationId xmlns:a16="http://schemas.microsoft.com/office/drawing/2014/main" id="{237AC00F-CACA-018F-BDFB-B11940B085DD}"/>
                </a:ext>
              </a:extLst>
            </p:cNvPr>
            <p:cNvSpPr/>
            <p:nvPr/>
          </p:nvSpPr>
          <p:spPr>
            <a:xfrm>
              <a:off x="5648049" y="1166204"/>
              <a:ext cx="548640" cy="548640"/>
            </a:xfrm>
            <a:prstGeom prst="ellipse">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b="1" dirty="0">
                <a:solidFill>
                  <a:schemeClr val="accent3"/>
                </a:solidFill>
                <a:latin typeface="Limitless Sans" panose="00000500000000000000" pitchFamily="50" charset="0"/>
              </a:endParaRPr>
            </a:p>
          </p:txBody>
        </p:sp>
        <p:sp>
          <p:nvSpPr>
            <p:cNvPr id="20" name="Oval 19">
              <a:extLst>
                <a:ext uri="{FF2B5EF4-FFF2-40B4-BE49-F238E27FC236}">
                  <a16:creationId xmlns:a16="http://schemas.microsoft.com/office/drawing/2014/main" id="{39EC2BE4-67DF-3B93-F786-A6263B4242BE}"/>
                </a:ext>
              </a:extLst>
            </p:cNvPr>
            <p:cNvSpPr/>
            <p:nvPr/>
          </p:nvSpPr>
          <p:spPr>
            <a:xfrm>
              <a:off x="5792257" y="1007856"/>
              <a:ext cx="260224" cy="2602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Limitless Sans" pitchFamily="2" charset="0"/>
                </a:rPr>
                <a:t>5</a:t>
              </a:r>
            </a:p>
          </p:txBody>
        </p:sp>
      </p:grpSp>
      <p:pic>
        <p:nvPicPr>
          <p:cNvPr id="34" name="Graphic 33">
            <a:extLst>
              <a:ext uri="{FF2B5EF4-FFF2-40B4-BE49-F238E27FC236}">
                <a16:creationId xmlns:a16="http://schemas.microsoft.com/office/drawing/2014/main" id="{43ED6478-4F62-EA63-C594-688070DFED6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34629" y="1275716"/>
            <a:ext cx="365760" cy="365760"/>
          </a:xfrm>
          <a:prstGeom prst="rect">
            <a:avLst/>
          </a:prstGeom>
        </p:spPr>
      </p:pic>
      <p:pic>
        <p:nvPicPr>
          <p:cNvPr id="35" name="Graphic 34">
            <a:extLst>
              <a:ext uri="{FF2B5EF4-FFF2-40B4-BE49-F238E27FC236}">
                <a16:creationId xmlns:a16="http://schemas.microsoft.com/office/drawing/2014/main" id="{93D2385C-45C4-F553-8231-37BF24FDFD6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53907" y="1287773"/>
            <a:ext cx="347472" cy="347472"/>
          </a:xfrm>
          <a:prstGeom prst="rect">
            <a:avLst/>
          </a:prstGeom>
        </p:spPr>
      </p:pic>
      <p:pic>
        <p:nvPicPr>
          <p:cNvPr id="36" name="Graphic 35">
            <a:extLst>
              <a:ext uri="{FF2B5EF4-FFF2-40B4-BE49-F238E27FC236}">
                <a16:creationId xmlns:a16="http://schemas.microsoft.com/office/drawing/2014/main" id="{B0B7C476-B2A9-1030-A71A-0141674AD42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491896" y="1302792"/>
            <a:ext cx="365760" cy="365760"/>
          </a:xfrm>
          <a:prstGeom prst="rect">
            <a:avLst/>
          </a:prstGeom>
        </p:spPr>
      </p:pic>
      <p:pic>
        <p:nvPicPr>
          <p:cNvPr id="40" name="Graphic 39">
            <a:extLst>
              <a:ext uri="{FF2B5EF4-FFF2-40B4-BE49-F238E27FC236}">
                <a16:creationId xmlns:a16="http://schemas.microsoft.com/office/drawing/2014/main" id="{EE8A2886-16AE-3509-F187-0D57A2782F9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961891" y="1280737"/>
            <a:ext cx="411480" cy="411480"/>
          </a:xfrm>
          <a:prstGeom prst="rect">
            <a:avLst/>
          </a:prstGeom>
        </p:spPr>
      </p:pic>
      <p:pic>
        <p:nvPicPr>
          <p:cNvPr id="43" name="Graphic 42">
            <a:extLst>
              <a:ext uri="{FF2B5EF4-FFF2-40B4-BE49-F238E27FC236}">
                <a16:creationId xmlns:a16="http://schemas.microsoft.com/office/drawing/2014/main" id="{206E9492-1B9F-6BBA-1FE6-E4A8D11A8E7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246063" y="1310314"/>
            <a:ext cx="365760" cy="365760"/>
          </a:xfrm>
          <a:prstGeom prst="rect">
            <a:avLst/>
          </a:prstGeom>
        </p:spPr>
      </p:pic>
      <p:pic>
        <p:nvPicPr>
          <p:cNvPr id="48" name="Graphic 47">
            <a:extLst>
              <a:ext uri="{FF2B5EF4-FFF2-40B4-BE49-F238E27FC236}">
                <a16:creationId xmlns:a16="http://schemas.microsoft.com/office/drawing/2014/main" id="{9B4B61B0-651B-1932-6913-FACDD9BD63F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158088" y="3172244"/>
            <a:ext cx="334580" cy="334580"/>
          </a:xfrm>
          <a:prstGeom prst="rect">
            <a:avLst/>
          </a:prstGeom>
        </p:spPr>
      </p:pic>
      <p:pic>
        <p:nvPicPr>
          <p:cNvPr id="49" name="Picture 48" descr="A picture containing drawing&#10;&#10;Description automatically generated">
            <a:extLst>
              <a:ext uri="{FF2B5EF4-FFF2-40B4-BE49-F238E27FC236}">
                <a16:creationId xmlns:a16="http://schemas.microsoft.com/office/drawing/2014/main" id="{AE99DF14-D430-68C7-043C-3EC63C594AD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266411" y="5196445"/>
            <a:ext cx="359630" cy="123122"/>
          </a:xfrm>
          <a:prstGeom prst="rect">
            <a:avLst/>
          </a:prstGeom>
        </p:spPr>
      </p:pic>
      <p:sp>
        <p:nvSpPr>
          <p:cNvPr id="51" name="TextBox 50">
            <a:extLst>
              <a:ext uri="{FF2B5EF4-FFF2-40B4-BE49-F238E27FC236}">
                <a16:creationId xmlns:a16="http://schemas.microsoft.com/office/drawing/2014/main" id="{14851DE9-5C68-9AF9-A953-56CBB678FDC5}"/>
              </a:ext>
            </a:extLst>
          </p:cNvPr>
          <p:cNvSpPr txBox="1"/>
          <p:nvPr/>
        </p:nvSpPr>
        <p:spPr>
          <a:xfrm>
            <a:off x="-233727" y="6342991"/>
            <a:ext cx="2710496" cy="338554"/>
          </a:xfrm>
          <a:prstGeom prst="rect">
            <a:avLst/>
          </a:prstGeom>
          <a:noFill/>
        </p:spPr>
        <p:txBody>
          <a:bodyPr wrap="square" rtlCol="0">
            <a:spAutoFit/>
          </a:bodyPr>
          <a:lstStyle/>
          <a:p>
            <a:pPr algn="r"/>
            <a:r>
              <a:rPr lang="en-US" sz="800" b="1" dirty="0">
                <a:latin typeface="Limitless Sans" pitchFamily="2" charset="0"/>
              </a:rPr>
              <a:t>A time to keep things simple and easy </a:t>
            </a:r>
          </a:p>
          <a:p>
            <a:pPr algn="r"/>
            <a:r>
              <a:rPr lang="en-US" sz="800" dirty="0">
                <a:latin typeface="Limitless Sans Medium" pitchFamily="2" charset="0"/>
              </a:rPr>
              <a:t>(lighter meals, less planning or cooking)</a:t>
            </a:r>
          </a:p>
        </p:txBody>
      </p:sp>
      <p:sp>
        <p:nvSpPr>
          <p:cNvPr id="52" name="TextBox 51">
            <a:extLst>
              <a:ext uri="{FF2B5EF4-FFF2-40B4-BE49-F238E27FC236}">
                <a16:creationId xmlns:a16="http://schemas.microsoft.com/office/drawing/2014/main" id="{08270A29-9F65-FE06-0A56-6EAAFE605EBE}"/>
              </a:ext>
            </a:extLst>
          </p:cNvPr>
          <p:cNvSpPr txBox="1"/>
          <p:nvPr/>
        </p:nvSpPr>
        <p:spPr>
          <a:xfrm>
            <a:off x="-192162" y="6905135"/>
            <a:ext cx="2668931" cy="338554"/>
          </a:xfrm>
          <a:prstGeom prst="rect">
            <a:avLst/>
          </a:prstGeom>
          <a:noFill/>
        </p:spPr>
        <p:txBody>
          <a:bodyPr wrap="square" rtlCol="0">
            <a:spAutoFit/>
          </a:bodyPr>
          <a:lstStyle/>
          <a:p>
            <a:pPr algn="r"/>
            <a:r>
              <a:rPr lang="en-US" sz="800" b="1" dirty="0">
                <a:latin typeface="Limitless Sans" pitchFamily="2" charset="0"/>
              </a:rPr>
              <a:t>A time to enjoy food more intentionally</a:t>
            </a:r>
          </a:p>
          <a:p>
            <a:pPr algn="r"/>
            <a:r>
              <a:rPr lang="en-US" sz="800" dirty="0">
                <a:latin typeface="Limitless Sans Medium" pitchFamily="2" charset="0"/>
              </a:rPr>
              <a:t>(choosing things that feel special or seasonal)</a:t>
            </a:r>
          </a:p>
        </p:txBody>
      </p:sp>
      <p:sp>
        <p:nvSpPr>
          <p:cNvPr id="53" name="TextBox 52">
            <a:extLst>
              <a:ext uri="{FF2B5EF4-FFF2-40B4-BE49-F238E27FC236}">
                <a16:creationId xmlns:a16="http://schemas.microsoft.com/office/drawing/2014/main" id="{52A3147D-FABC-D141-7E5A-2FD833BC4561}"/>
              </a:ext>
            </a:extLst>
          </p:cNvPr>
          <p:cNvSpPr txBox="1"/>
          <p:nvPr/>
        </p:nvSpPr>
        <p:spPr>
          <a:xfrm>
            <a:off x="-261404" y="7467279"/>
            <a:ext cx="2738173" cy="338554"/>
          </a:xfrm>
          <a:prstGeom prst="rect">
            <a:avLst/>
          </a:prstGeom>
          <a:noFill/>
        </p:spPr>
        <p:txBody>
          <a:bodyPr wrap="square" rtlCol="0">
            <a:spAutoFit/>
          </a:bodyPr>
          <a:lstStyle/>
          <a:p>
            <a:pPr algn="r"/>
            <a:r>
              <a:rPr lang="en-US" sz="800" b="1" dirty="0">
                <a:latin typeface="Limitless Sans" pitchFamily="2" charset="0"/>
              </a:rPr>
              <a:t>My mindset changes by the situation</a:t>
            </a:r>
          </a:p>
          <a:p>
            <a:pPr algn="r"/>
            <a:r>
              <a:rPr lang="en-US" sz="800" dirty="0">
                <a:latin typeface="Limitless Sans Medium" pitchFamily="2" charset="0"/>
              </a:rPr>
              <a:t>(the occasion, who I’m with, how busy I am)</a:t>
            </a:r>
          </a:p>
        </p:txBody>
      </p:sp>
      <p:sp>
        <p:nvSpPr>
          <p:cNvPr id="54" name="TextBox 53">
            <a:extLst>
              <a:ext uri="{FF2B5EF4-FFF2-40B4-BE49-F238E27FC236}">
                <a16:creationId xmlns:a16="http://schemas.microsoft.com/office/drawing/2014/main" id="{A31AE66A-A83B-FFCB-6FC5-490334BDD028}"/>
              </a:ext>
            </a:extLst>
          </p:cNvPr>
          <p:cNvSpPr txBox="1"/>
          <p:nvPr/>
        </p:nvSpPr>
        <p:spPr>
          <a:xfrm>
            <a:off x="-115640" y="8033221"/>
            <a:ext cx="2592409" cy="338554"/>
          </a:xfrm>
          <a:prstGeom prst="rect">
            <a:avLst/>
          </a:prstGeom>
          <a:noFill/>
        </p:spPr>
        <p:txBody>
          <a:bodyPr wrap="square" rtlCol="0">
            <a:spAutoFit/>
          </a:bodyPr>
          <a:lstStyle/>
          <a:p>
            <a:pPr algn="r"/>
            <a:r>
              <a:rPr lang="en-US" sz="800" b="1" dirty="0">
                <a:latin typeface="Limitless Sans" pitchFamily="2" charset="0"/>
              </a:rPr>
              <a:t>My time to indulge more than usual</a:t>
            </a:r>
          </a:p>
          <a:p>
            <a:pPr algn="r"/>
            <a:r>
              <a:rPr lang="en-US" sz="800" dirty="0">
                <a:latin typeface="Limitless Sans Medium" pitchFamily="2" charset="0"/>
              </a:rPr>
              <a:t>(treats, special foods/drinks)</a:t>
            </a:r>
          </a:p>
        </p:txBody>
      </p:sp>
    </p:spTree>
    <p:extLst>
      <p:ext uri="{BB962C8B-B14F-4D97-AF65-F5344CB8AC3E}">
        <p14:creationId xmlns:p14="http://schemas.microsoft.com/office/powerpoint/2010/main" val="293533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9BE85-3BB8-8AA9-CB35-BCAAC6681786}"/>
            </a:ext>
          </a:extLst>
        </p:cNvPr>
        <p:cNvGrpSpPr/>
        <p:nvPr/>
      </p:nvGrpSpPr>
      <p:grpSpPr>
        <a:xfrm>
          <a:off x="0" y="0"/>
          <a:ext cx="0" cy="0"/>
          <a:chOff x="0" y="0"/>
          <a:chExt cx="0" cy="0"/>
        </a:xfrm>
      </p:grpSpPr>
      <p:sp>
        <p:nvSpPr>
          <p:cNvPr id="13" name="Rounded Rectangle 2">
            <a:extLst>
              <a:ext uri="{FF2B5EF4-FFF2-40B4-BE49-F238E27FC236}">
                <a16:creationId xmlns:a16="http://schemas.microsoft.com/office/drawing/2014/main" id="{C58DC2E8-387D-16EE-2CBA-1384EC724332}"/>
              </a:ext>
            </a:extLst>
          </p:cNvPr>
          <p:cNvSpPr/>
          <p:nvPr/>
        </p:nvSpPr>
        <p:spPr>
          <a:xfrm flipH="1">
            <a:off x="3587" y="3993161"/>
            <a:ext cx="6870424" cy="2342908"/>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t" anchorCtr="0"/>
          <a:lstStyle/>
          <a:p>
            <a:pPr marL="0" marR="0" lvl="0" indent="0" algn="l" defTabSz="3655422" rtl="0" eaLnBrk="1" fontAlgn="auto" latinLnBrk="0" hangingPunct="1">
              <a:lnSpc>
                <a:spcPct val="100000"/>
              </a:lnSpc>
              <a:spcBef>
                <a:spcPts val="0"/>
              </a:spcBef>
              <a:spcAft>
                <a:spcPts val="0"/>
              </a:spcAft>
              <a:buClrTx/>
              <a:buSzTx/>
              <a:buFontTx/>
              <a:buNone/>
              <a:tabLst/>
              <a:defRPr/>
            </a:pPr>
            <a:endParaRPr kumimoji="0" lang="en-US" sz="1000" u="none" strike="noStrike" kern="1200" cap="none" spc="0" normalizeH="0" baseline="0" noProof="0">
              <a:ln>
                <a:noFill/>
              </a:ln>
              <a:solidFill>
                <a:srgbClr val="522181"/>
              </a:solidFill>
              <a:effectLst/>
              <a:uLnTx/>
              <a:uFillTx/>
              <a:latin typeface="Limitless Sans Medium" pitchFamily="2" charset="0"/>
              <a:ea typeface="+mn-ea"/>
              <a:cs typeface="Arial" panose="020B0604020202020204" pitchFamily="34" charset="0"/>
            </a:endParaRPr>
          </a:p>
        </p:txBody>
      </p:sp>
      <p:pic>
        <p:nvPicPr>
          <p:cNvPr id="37" name="Picture 36">
            <a:extLst>
              <a:ext uri="{FF2B5EF4-FFF2-40B4-BE49-F238E27FC236}">
                <a16:creationId xmlns:a16="http://schemas.microsoft.com/office/drawing/2014/main" id="{F1BE978B-1034-8FC3-6F6E-BB77BAA19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7571" y="6432495"/>
            <a:ext cx="2928839" cy="1952559"/>
          </a:xfrm>
          <a:prstGeom prst="rect">
            <a:avLst/>
          </a:prstGeom>
        </p:spPr>
      </p:pic>
      <p:sp>
        <p:nvSpPr>
          <p:cNvPr id="8" name="Rectangle 7">
            <a:extLst>
              <a:ext uri="{FF2B5EF4-FFF2-40B4-BE49-F238E27FC236}">
                <a16:creationId xmlns:a16="http://schemas.microsoft.com/office/drawing/2014/main" id="{93998C27-101A-6C9E-6C52-905E9E9E1B36}"/>
              </a:ext>
            </a:extLst>
          </p:cNvPr>
          <p:cNvSpPr/>
          <p:nvPr/>
        </p:nvSpPr>
        <p:spPr>
          <a:xfrm>
            <a:off x="0" y="0"/>
            <a:ext cx="6873276" cy="393405"/>
          </a:xfrm>
          <a:prstGeom prst="rect">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98B9A"/>
              </a:solidFill>
              <a:effectLst/>
              <a:uLnTx/>
              <a:uFillTx/>
              <a:latin typeface="Calibri"/>
              <a:ea typeface="+mn-ea"/>
              <a:cs typeface="+mn-cs"/>
            </a:endParaRPr>
          </a:p>
        </p:txBody>
      </p:sp>
      <p:sp>
        <p:nvSpPr>
          <p:cNvPr id="9" name="TextBox 8">
            <a:extLst>
              <a:ext uri="{FF2B5EF4-FFF2-40B4-BE49-F238E27FC236}">
                <a16:creationId xmlns:a16="http://schemas.microsoft.com/office/drawing/2014/main" id="{D4DA21CC-C206-E19D-C057-2E66A766BEF2}"/>
              </a:ext>
            </a:extLst>
          </p:cNvPr>
          <p:cNvSpPr txBox="1"/>
          <p:nvPr/>
        </p:nvSpPr>
        <p:spPr>
          <a:xfrm>
            <a:off x="106129" y="70455"/>
            <a:ext cx="3471530" cy="246221"/>
          </a:xfrm>
          <a:prstGeom prst="rect">
            <a:avLst/>
          </a:prstGeom>
          <a:noFill/>
        </p:spPr>
        <p:txBody>
          <a:bodyPr wrap="square">
            <a:spAutoFit/>
          </a:bodyPr>
          <a:lstStyle/>
          <a:p>
            <a:pPr lvl="0">
              <a:defRPr/>
            </a:pPr>
            <a:r>
              <a:rPr lang="en-US" sz="1000" b="1">
                <a:latin typeface="Limitless Sans" pitchFamily="2" charset="0"/>
              </a:rPr>
              <a:t>84.51° | Kroger Precision Marketing </a:t>
            </a:r>
            <a:r>
              <a:rPr lang="en-US" sz="1000">
                <a:latin typeface="Limitless Sans" pitchFamily="2" charset="0"/>
              </a:rPr>
              <a:t>Consumer Digest</a:t>
            </a:r>
          </a:p>
        </p:txBody>
      </p:sp>
      <p:sp>
        <p:nvSpPr>
          <p:cNvPr id="10" name="TextBox 9">
            <a:extLst>
              <a:ext uri="{FF2B5EF4-FFF2-40B4-BE49-F238E27FC236}">
                <a16:creationId xmlns:a16="http://schemas.microsoft.com/office/drawing/2014/main" id="{7410CC16-5916-B1DA-6A58-BE1D3764CFCD}"/>
              </a:ext>
            </a:extLst>
          </p:cNvPr>
          <p:cNvSpPr txBox="1"/>
          <p:nvPr/>
        </p:nvSpPr>
        <p:spPr>
          <a:xfrm>
            <a:off x="3314368" y="89284"/>
            <a:ext cx="3471530" cy="246221"/>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a:latin typeface="Limitless Sans" pitchFamily="2" charset="0"/>
              </a:rPr>
              <a:t>Issue 4: 2026</a:t>
            </a:r>
            <a:endParaRPr kumimoji="0" lang="en-US" sz="1000" b="0" i="0" u="none" strike="noStrike" kern="1200" cap="none" spc="0" normalizeH="0" baseline="0" noProof="0">
              <a:ln>
                <a:noFill/>
              </a:ln>
              <a:effectLst/>
              <a:uLnTx/>
              <a:uFillTx/>
              <a:latin typeface="Limitless Sans" pitchFamily="2" charset="0"/>
              <a:ea typeface="+mn-ea"/>
              <a:cs typeface="+mn-cs"/>
            </a:endParaRPr>
          </a:p>
        </p:txBody>
      </p:sp>
      <p:sp>
        <p:nvSpPr>
          <p:cNvPr id="15" name="TextBox 14">
            <a:extLst>
              <a:ext uri="{FF2B5EF4-FFF2-40B4-BE49-F238E27FC236}">
                <a16:creationId xmlns:a16="http://schemas.microsoft.com/office/drawing/2014/main" id="{0D492F40-4AF0-32D3-B326-4BCA230DC246}"/>
              </a:ext>
            </a:extLst>
          </p:cNvPr>
          <p:cNvSpPr txBox="1"/>
          <p:nvPr/>
        </p:nvSpPr>
        <p:spPr>
          <a:xfrm>
            <a:off x="1829039" y="8786260"/>
            <a:ext cx="3329701" cy="27699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898B9A"/>
                </a:solidFill>
                <a:effectLst/>
                <a:uLnTx/>
                <a:uFillTx/>
                <a:latin typeface="Limitless Sans" pitchFamily="2" charset="0"/>
                <a:ea typeface="+mn-ea"/>
                <a:cs typeface="Helvetica"/>
              </a:rPr>
              <a:t>Source: 84.51° Real Time Insights Survey, </a:t>
            </a:r>
            <a:r>
              <a:rPr lang="en-US" sz="600">
                <a:solidFill>
                  <a:srgbClr val="898B9A"/>
                </a:solidFill>
                <a:latin typeface="Limitless Sans" pitchFamily="2" charset="0"/>
                <a:cs typeface="Helvetica"/>
              </a:rPr>
              <a:t>April</a:t>
            </a:r>
            <a:r>
              <a:rPr kumimoji="0" lang="en-US" sz="600" b="0" i="0" u="none" strike="noStrike" kern="1200" cap="none" spc="0" normalizeH="0" baseline="0" noProof="0">
                <a:ln>
                  <a:noFill/>
                </a:ln>
                <a:solidFill>
                  <a:srgbClr val="898B9A"/>
                </a:solidFill>
                <a:effectLst/>
                <a:uLnTx/>
                <a:uFillTx/>
                <a:latin typeface="Limitless Sans" pitchFamily="2" charset="0"/>
                <a:ea typeface="+mn-ea"/>
                <a:cs typeface="Helvetica"/>
              </a:rPr>
              <a:t> </a:t>
            </a:r>
            <a:r>
              <a:rPr lang="en-US" sz="600">
                <a:solidFill>
                  <a:srgbClr val="898B9A"/>
                </a:solidFill>
                <a:latin typeface="Limitless Sans" pitchFamily="2" charset="0"/>
                <a:cs typeface="Helvetica"/>
              </a:rPr>
              <a:t>2026</a:t>
            </a:r>
            <a:r>
              <a:rPr kumimoji="0" lang="en-US" sz="600" b="0" i="0" u="none" strike="noStrike" kern="1200" cap="none" spc="0" normalizeH="0" baseline="0" noProof="0">
                <a:ln>
                  <a:noFill/>
                </a:ln>
                <a:solidFill>
                  <a:srgbClr val="898B9A"/>
                </a:solidFill>
                <a:effectLst/>
                <a:uLnTx/>
                <a:uFillTx/>
                <a:latin typeface="Limitless Sans" pitchFamily="2" charset="0"/>
                <a:ea typeface="+mn-ea"/>
                <a:cs typeface="Helvetica"/>
              </a:rPr>
              <a:t>. Sample sourced from those who have shopped at Kroger in the past 3  months (n=400).   </a:t>
            </a:r>
          </a:p>
        </p:txBody>
      </p:sp>
      <p:sp>
        <p:nvSpPr>
          <p:cNvPr id="16" name="Rounded Rectangle 4">
            <a:extLst>
              <a:ext uri="{FF2B5EF4-FFF2-40B4-BE49-F238E27FC236}">
                <a16:creationId xmlns:a16="http://schemas.microsoft.com/office/drawing/2014/main" id="{D0D925AC-0B9E-8DF8-A5C4-3483953ECA4A}"/>
              </a:ext>
            </a:extLst>
          </p:cNvPr>
          <p:cNvSpPr/>
          <p:nvPr/>
        </p:nvSpPr>
        <p:spPr>
          <a:xfrm>
            <a:off x="276671" y="6893350"/>
            <a:ext cx="980876" cy="1385304"/>
          </a:xfrm>
          <a:prstGeom prst="roundRect">
            <a:avLst>
              <a:gd name="adj" fmla="val 3083"/>
            </a:avLst>
          </a:prstGeom>
          <a:solidFill>
            <a:schemeClr val="bg1"/>
          </a:solidFill>
          <a:ln>
            <a:noFill/>
          </a:ln>
          <a:effectLst>
            <a:outerShdw blurRad="63500" sx="102000" sy="102000" algn="ctr" rotWithShape="0">
              <a:prstClr val="black">
                <a:alpha val="14729"/>
              </a:prstClr>
            </a:outerShdw>
          </a:effectLst>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365760" rIns="71120" bIns="80010" numCol="1" spcCol="1270" anchor="t" anchorCtr="0">
            <a:noAutofit/>
          </a:bodyPr>
          <a:lstStyle/>
          <a:p>
            <a:pPr marL="57150" lvl="1" indent="-57150" defTabSz="444500">
              <a:lnSpc>
                <a:spcPct val="90000"/>
              </a:lnSpc>
              <a:spcBef>
                <a:spcPct val="0"/>
              </a:spcBef>
              <a:spcAft>
                <a:spcPts val="600"/>
              </a:spcAft>
              <a:buFont typeface="+mj-lt"/>
              <a:buAutoNum type="arabicPeriod"/>
            </a:pPr>
            <a:endParaRPr lang="en-US" sz="900" kern="1200">
              <a:latin typeface="Limitless Sans" panose="00000500000000000000" pitchFamily="50" charset="0"/>
            </a:endParaRPr>
          </a:p>
        </p:txBody>
      </p:sp>
      <p:sp>
        <p:nvSpPr>
          <p:cNvPr id="19" name="Rounded Rectangle 8">
            <a:extLst>
              <a:ext uri="{FF2B5EF4-FFF2-40B4-BE49-F238E27FC236}">
                <a16:creationId xmlns:a16="http://schemas.microsoft.com/office/drawing/2014/main" id="{2D297D8F-295F-F1D1-22D6-7D19EB16B8D1}"/>
              </a:ext>
            </a:extLst>
          </p:cNvPr>
          <p:cNvSpPr/>
          <p:nvPr/>
        </p:nvSpPr>
        <p:spPr>
          <a:xfrm>
            <a:off x="1388898" y="6893350"/>
            <a:ext cx="980876" cy="1385304"/>
          </a:xfrm>
          <a:prstGeom prst="roundRect">
            <a:avLst>
              <a:gd name="adj" fmla="val 3083"/>
            </a:avLst>
          </a:prstGeom>
          <a:solidFill>
            <a:schemeClr val="bg1"/>
          </a:solidFill>
          <a:ln>
            <a:noFill/>
          </a:ln>
          <a:effectLst>
            <a:outerShdw blurRad="63500" sx="102000" sy="102000" algn="ctr" rotWithShape="0">
              <a:prstClr val="black">
                <a:alpha val="14729"/>
              </a:prstClr>
            </a:outerShdw>
          </a:effectLst>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365760" rIns="71120" bIns="80010" numCol="1" spcCol="1270" anchor="t" anchorCtr="0">
            <a:noAutofit/>
          </a:bodyPr>
          <a:lstStyle/>
          <a:p>
            <a:pPr marL="57150" lvl="1" indent="-57150" defTabSz="444500">
              <a:lnSpc>
                <a:spcPct val="90000"/>
              </a:lnSpc>
              <a:spcBef>
                <a:spcPct val="0"/>
              </a:spcBef>
              <a:spcAft>
                <a:spcPts val="600"/>
              </a:spcAft>
              <a:buFont typeface="+mj-lt"/>
              <a:buAutoNum type="arabicPeriod"/>
            </a:pPr>
            <a:endParaRPr lang="en-US" sz="900" kern="1200">
              <a:latin typeface="Limitless Sans" panose="00000500000000000000" pitchFamily="50" charset="0"/>
            </a:endParaRPr>
          </a:p>
        </p:txBody>
      </p:sp>
      <p:sp>
        <p:nvSpPr>
          <p:cNvPr id="20" name="Rounded Rectangle 9">
            <a:extLst>
              <a:ext uri="{FF2B5EF4-FFF2-40B4-BE49-F238E27FC236}">
                <a16:creationId xmlns:a16="http://schemas.microsoft.com/office/drawing/2014/main" id="{36FB5C0A-86B6-A5A2-B285-FB64C24A5CC8}"/>
              </a:ext>
            </a:extLst>
          </p:cNvPr>
          <p:cNvSpPr/>
          <p:nvPr/>
        </p:nvSpPr>
        <p:spPr>
          <a:xfrm>
            <a:off x="2501125" y="6893350"/>
            <a:ext cx="980876" cy="1385304"/>
          </a:xfrm>
          <a:prstGeom prst="roundRect">
            <a:avLst>
              <a:gd name="adj" fmla="val 3083"/>
            </a:avLst>
          </a:prstGeom>
          <a:solidFill>
            <a:schemeClr val="bg1"/>
          </a:solidFill>
          <a:ln>
            <a:noFill/>
          </a:ln>
          <a:effectLst>
            <a:outerShdw blurRad="63500" sx="102000" sy="102000" algn="ctr" rotWithShape="0">
              <a:prstClr val="black">
                <a:alpha val="14729"/>
              </a:prstClr>
            </a:outerShdw>
          </a:effectLst>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365760" rIns="71120" bIns="80010" numCol="1" spcCol="1270" anchor="t" anchorCtr="0">
            <a:noAutofit/>
          </a:bodyPr>
          <a:lstStyle/>
          <a:p>
            <a:pPr marL="57150" lvl="1" indent="-57150" defTabSz="444500">
              <a:lnSpc>
                <a:spcPct val="90000"/>
              </a:lnSpc>
              <a:spcBef>
                <a:spcPct val="0"/>
              </a:spcBef>
              <a:spcAft>
                <a:spcPts val="600"/>
              </a:spcAft>
              <a:buFont typeface="+mj-lt"/>
              <a:buAutoNum type="arabicPeriod"/>
            </a:pPr>
            <a:endParaRPr lang="en-US" sz="900" kern="1200">
              <a:latin typeface="Limitless Sans" panose="00000500000000000000" pitchFamily="50" charset="0"/>
            </a:endParaRPr>
          </a:p>
        </p:txBody>
      </p:sp>
      <p:pic>
        <p:nvPicPr>
          <p:cNvPr id="72" name="Graphic 71">
            <a:extLst>
              <a:ext uri="{FF2B5EF4-FFF2-40B4-BE49-F238E27FC236}">
                <a16:creationId xmlns:a16="http://schemas.microsoft.com/office/drawing/2014/main" id="{94AF01F6-3DB6-A4D4-639B-16932DC660B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16917" y="6999160"/>
            <a:ext cx="500384" cy="504803"/>
          </a:xfrm>
          <a:prstGeom prst="rect">
            <a:avLst/>
          </a:prstGeom>
        </p:spPr>
      </p:pic>
      <p:sp>
        <p:nvSpPr>
          <p:cNvPr id="87" name="TextBox 86">
            <a:extLst>
              <a:ext uri="{FF2B5EF4-FFF2-40B4-BE49-F238E27FC236}">
                <a16:creationId xmlns:a16="http://schemas.microsoft.com/office/drawing/2014/main" id="{4FFF5423-3253-AE8C-5D86-9AC95C03D1AE}"/>
              </a:ext>
            </a:extLst>
          </p:cNvPr>
          <p:cNvSpPr txBox="1"/>
          <p:nvPr/>
        </p:nvSpPr>
        <p:spPr>
          <a:xfrm>
            <a:off x="148782" y="8381338"/>
            <a:ext cx="3287856" cy="292388"/>
          </a:xfrm>
          <a:prstGeom prst="rect">
            <a:avLst/>
          </a:prstGeom>
          <a:noFill/>
        </p:spPr>
        <p:txBody>
          <a:bodyPr wrap="square" lIns="91440" tIns="45720" rIns="91440" bIns="45720" rtlCol="0" anchor="t">
            <a:spAutoFit/>
          </a:bodyPr>
          <a:lstStyle/>
          <a:p>
            <a:r>
              <a:rPr lang="en-US" sz="650" i="1" dirty="0">
                <a:solidFill>
                  <a:srgbClr val="898B9A"/>
                </a:solidFill>
                <a:latin typeface="Limitless Sans" panose="00000500000000000000" pitchFamily="50" charset="0"/>
                <a:cs typeface="Helvetica"/>
              </a:rPr>
              <a:t>Q: </a:t>
            </a:r>
            <a:r>
              <a:rPr lang="en-US" sz="650" i="1" dirty="0">
                <a:solidFill>
                  <a:srgbClr val="898B9A"/>
                </a:solidFill>
                <a:latin typeface="Limitless Sans"/>
              </a:rPr>
              <a:t>When you think about this summer, which parts of life are you most determined to protect even if it means cutting back elsewhere? </a:t>
            </a:r>
            <a:r>
              <a:rPr lang="en-US" sz="650" i="1" dirty="0">
                <a:solidFill>
                  <a:srgbClr val="898B9A"/>
                </a:solidFill>
                <a:latin typeface="Limitless Sans" panose="00000500000000000000" pitchFamily="50" charset="0"/>
              </a:rPr>
              <a:t> </a:t>
            </a:r>
            <a:r>
              <a:rPr lang="en-US" sz="650" dirty="0">
                <a:solidFill>
                  <a:srgbClr val="898B9A"/>
                </a:solidFill>
                <a:latin typeface="Limitless Sans" panose="00000500000000000000" pitchFamily="50" charset="0"/>
              </a:rPr>
              <a:t>(n=400)</a:t>
            </a:r>
          </a:p>
        </p:txBody>
      </p:sp>
      <p:sp>
        <p:nvSpPr>
          <p:cNvPr id="25" name="TextBox 24">
            <a:extLst>
              <a:ext uri="{FF2B5EF4-FFF2-40B4-BE49-F238E27FC236}">
                <a16:creationId xmlns:a16="http://schemas.microsoft.com/office/drawing/2014/main" id="{9036463E-3E1E-0FE6-F23A-DF682D10D97F}"/>
              </a:ext>
            </a:extLst>
          </p:cNvPr>
          <p:cNvSpPr txBox="1"/>
          <p:nvPr/>
        </p:nvSpPr>
        <p:spPr>
          <a:xfrm>
            <a:off x="161333" y="6374308"/>
            <a:ext cx="3149182" cy="461665"/>
          </a:xfrm>
          <a:prstGeom prst="rect">
            <a:avLst/>
          </a:prstGeom>
          <a:noFill/>
        </p:spPr>
        <p:txBody>
          <a:bodyPr wrap="square" rtlCol="0">
            <a:spAutoFit/>
          </a:bodyPr>
          <a:lstStyle/>
          <a:p>
            <a:r>
              <a:rPr lang="en-US" sz="1200" b="1" dirty="0">
                <a:latin typeface="Limitless Sans" panose="00000500000000000000" pitchFamily="50" charset="0"/>
              </a:rPr>
              <a:t>This summers top non-negotiables are focused on restoration.</a:t>
            </a:r>
            <a:endParaRPr lang="en-US" sz="1200" dirty="0">
              <a:latin typeface="Limitless Sans Medium" pitchFamily="2" charset="0"/>
            </a:endParaRPr>
          </a:p>
        </p:txBody>
      </p:sp>
      <p:sp>
        <p:nvSpPr>
          <p:cNvPr id="43" name="TextBox 42">
            <a:extLst>
              <a:ext uri="{FF2B5EF4-FFF2-40B4-BE49-F238E27FC236}">
                <a16:creationId xmlns:a16="http://schemas.microsoft.com/office/drawing/2014/main" id="{1A760FDF-1C1F-4976-8225-AAA3194F07CE}"/>
              </a:ext>
            </a:extLst>
          </p:cNvPr>
          <p:cNvSpPr txBox="1"/>
          <p:nvPr/>
        </p:nvSpPr>
        <p:spPr>
          <a:xfrm>
            <a:off x="3636397" y="8370083"/>
            <a:ext cx="3110177" cy="392415"/>
          </a:xfrm>
          <a:prstGeom prst="rect">
            <a:avLst/>
          </a:prstGeom>
          <a:noFill/>
        </p:spPr>
        <p:txBody>
          <a:bodyPr wrap="square" lIns="91440" tIns="45720" rIns="91440" bIns="45720" rtlCol="0" anchor="t">
            <a:spAutoFit/>
          </a:bodyPr>
          <a:lstStyle/>
          <a:p>
            <a:r>
              <a:rPr lang="en-US" sz="650" i="1" dirty="0">
                <a:solidFill>
                  <a:srgbClr val="898B9A"/>
                </a:solidFill>
                <a:latin typeface="Limitless Sans" panose="00000500000000000000" pitchFamily="50" charset="0"/>
                <a:cs typeface="Helvetica"/>
              </a:rPr>
              <a:t>Q: </a:t>
            </a:r>
            <a:r>
              <a:rPr lang="en-US" sz="650" i="1" dirty="0">
                <a:solidFill>
                  <a:srgbClr val="898B9A"/>
                </a:solidFill>
                <a:latin typeface="Limitless Sans"/>
              </a:rPr>
              <a:t>When you think about this summer, which parts of life are you most determined to protect even if it means cutting back elsewhere?  Households who selected ‘The Host’ as their summer social persona</a:t>
            </a:r>
            <a:r>
              <a:rPr lang="en-US" sz="650" i="1" dirty="0">
                <a:solidFill>
                  <a:srgbClr val="898B9A"/>
                </a:solidFill>
                <a:latin typeface="Limitless Sans" panose="00000500000000000000" pitchFamily="50" charset="0"/>
              </a:rPr>
              <a:t> </a:t>
            </a:r>
            <a:r>
              <a:rPr lang="en-US" sz="650" dirty="0">
                <a:solidFill>
                  <a:srgbClr val="898B9A"/>
                </a:solidFill>
                <a:latin typeface="Limitless Sans" panose="00000500000000000000" pitchFamily="50" charset="0"/>
              </a:rPr>
              <a:t> n=400.</a:t>
            </a:r>
          </a:p>
        </p:txBody>
      </p:sp>
      <p:sp>
        <p:nvSpPr>
          <p:cNvPr id="47" name="TextBox 46">
            <a:extLst>
              <a:ext uri="{FF2B5EF4-FFF2-40B4-BE49-F238E27FC236}">
                <a16:creationId xmlns:a16="http://schemas.microsoft.com/office/drawing/2014/main" id="{20D7EB7A-B4C2-D669-3A1B-93586DA8471D}"/>
              </a:ext>
            </a:extLst>
          </p:cNvPr>
          <p:cNvSpPr txBox="1"/>
          <p:nvPr/>
        </p:nvSpPr>
        <p:spPr>
          <a:xfrm>
            <a:off x="106128" y="421858"/>
            <a:ext cx="6570011" cy="675762"/>
          </a:xfrm>
          <a:prstGeom prst="rect">
            <a:avLst/>
          </a:prstGeom>
          <a:noFill/>
        </p:spPr>
        <p:txBody>
          <a:bodyPr wrap="square">
            <a:spAutoFit/>
          </a:bodyPr>
          <a:lstStyle/>
          <a:p>
            <a:pPr marR="0">
              <a:lnSpc>
                <a:spcPct val="107000"/>
              </a:lnSpc>
              <a:spcAft>
                <a:spcPts val="800"/>
              </a:spcAft>
              <a:buNone/>
            </a:pPr>
            <a:r>
              <a:rPr lang="en-US" sz="1200" b="1" dirty="0">
                <a:latin typeface="Limitless Sans"/>
              </a:rPr>
              <a:t>What’s your summer social personality? </a:t>
            </a:r>
            <a:r>
              <a:rPr lang="en-US" sz="1200" dirty="0">
                <a:latin typeface="Limitless Sans Medium" pitchFamily="2" charset="0"/>
                <a:ea typeface="Helvetica" panose="020B0604020202020204" pitchFamily="34" charset="0"/>
                <a:cs typeface="Times New Roman" panose="02020603050405020304" pitchFamily="18" charset="0"/>
              </a:rPr>
              <a:t>Most shoppers see themselves as socially low</a:t>
            </a:r>
            <a:r>
              <a:rPr lang="en-US" sz="1200" dirty="0">
                <a:latin typeface="Limitless Sans Medium" pitchFamily="2" charset="0"/>
                <a:ea typeface="Helvetica" panose="020B0604020202020204" pitchFamily="34" charset="0"/>
                <a:cs typeface="Cambria Math" panose="02040503050406030204" pitchFamily="18" charset="0"/>
              </a:rPr>
              <a:t>‑</a:t>
            </a:r>
            <a:r>
              <a:rPr lang="en-US" sz="1200" dirty="0">
                <a:latin typeface="Limitless Sans Medium" pitchFamily="2" charset="0"/>
                <a:ea typeface="Helvetica" panose="020B0604020202020204" pitchFamily="34" charset="0"/>
                <a:cs typeface="Times New Roman" panose="02020603050405020304" pitchFamily="18" charset="0"/>
              </a:rPr>
              <a:t>key this summer, preferring home</a:t>
            </a:r>
            <a:r>
              <a:rPr lang="en-US" sz="1200" dirty="0">
                <a:latin typeface="Limitless Sans Medium" pitchFamily="2" charset="0"/>
                <a:ea typeface="Helvetica" panose="020B0604020202020204" pitchFamily="34" charset="0"/>
                <a:cs typeface="Cambria Math" panose="02040503050406030204" pitchFamily="18" charset="0"/>
              </a:rPr>
              <a:t>‑</a:t>
            </a:r>
            <a:r>
              <a:rPr lang="en-US" sz="1200" dirty="0">
                <a:latin typeface="Limitless Sans Medium" pitchFamily="2" charset="0"/>
                <a:ea typeface="Helvetica" panose="020B0604020202020204" pitchFamily="34" charset="0"/>
                <a:cs typeface="Times New Roman" panose="02020603050405020304" pitchFamily="18" charset="0"/>
              </a:rPr>
              <a:t>centered or flexible participation rather than leading or planning social activity.</a:t>
            </a:r>
            <a:endParaRPr lang="en-US" sz="1200" dirty="0">
              <a:latin typeface="Limitless Sans Medium" pitchFamily="2" charset="0"/>
            </a:endParaRPr>
          </a:p>
        </p:txBody>
      </p:sp>
      <p:graphicFrame>
        <p:nvGraphicFramePr>
          <p:cNvPr id="49" name="Diagram 48">
            <a:extLst>
              <a:ext uri="{FF2B5EF4-FFF2-40B4-BE49-F238E27FC236}">
                <a16:creationId xmlns:a16="http://schemas.microsoft.com/office/drawing/2014/main" id="{B771CD6B-69EE-4E94-4355-DC58A638D405}"/>
              </a:ext>
            </a:extLst>
          </p:cNvPr>
          <p:cNvGraphicFramePr/>
          <p:nvPr>
            <p:extLst>
              <p:ext uri="{D42A27DB-BD31-4B8C-83A1-F6EECF244321}">
                <p14:modId xmlns:p14="http://schemas.microsoft.com/office/powerpoint/2010/main" val="3142700604"/>
              </p:ext>
            </p:extLst>
          </p:nvPr>
        </p:nvGraphicFramePr>
        <p:xfrm>
          <a:off x="181861" y="1093973"/>
          <a:ext cx="6501072" cy="20127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9" name="Rounded Rectangle 68">
            <a:extLst>
              <a:ext uri="{FF2B5EF4-FFF2-40B4-BE49-F238E27FC236}">
                <a16:creationId xmlns:a16="http://schemas.microsoft.com/office/drawing/2014/main" id="{2BE79EA0-B4FB-36D8-7BBB-57C4D1ED3AC0}"/>
              </a:ext>
            </a:extLst>
          </p:cNvPr>
          <p:cNvSpPr/>
          <p:nvPr/>
        </p:nvSpPr>
        <p:spPr>
          <a:xfrm>
            <a:off x="471433" y="2281970"/>
            <a:ext cx="738726" cy="18087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3"/>
                </a:solidFill>
                <a:latin typeface="Limitless Sans" pitchFamily="2" charset="0"/>
              </a:rPr>
              <a:t>49%</a:t>
            </a:r>
          </a:p>
        </p:txBody>
      </p:sp>
      <p:sp>
        <p:nvSpPr>
          <p:cNvPr id="58" name="TextBox 57">
            <a:extLst>
              <a:ext uri="{FF2B5EF4-FFF2-40B4-BE49-F238E27FC236}">
                <a16:creationId xmlns:a16="http://schemas.microsoft.com/office/drawing/2014/main" id="{821E7528-BB7B-681B-8004-F6C0231FCC55}"/>
              </a:ext>
            </a:extLst>
          </p:cNvPr>
          <p:cNvSpPr txBox="1"/>
          <p:nvPr/>
        </p:nvSpPr>
        <p:spPr>
          <a:xfrm>
            <a:off x="106128" y="3074796"/>
            <a:ext cx="7093118" cy="192360"/>
          </a:xfrm>
          <a:prstGeom prst="rect">
            <a:avLst/>
          </a:prstGeom>
          <a:noFill/>
        </p:spPr>
        <p:txBody>
          <a:bodyPr wrap="square" lIns="91440" tIns="45720" rIns="91440" bIns="45720" rtlCol="0" anchor="t">
            <a:spAutoFit/>
          </a:bodyPr>
          <a:lstStyle/>
          <a:p>
            <a:r>
              <a:rPr lang="en-US" sz="650" i="1" dirty="0">
                <a:solidFill>
                  <a:srgbClr val="898B9A"/>
                </a:solidFill>
                <a:latin typeface="Limitless Sans" panose="00000500000000000000" pitchFamily="50" charset="0"/>
                <a:cs typeface="Helvetica"/>
              </a:rPr>
              <a:t>Q: </a:t>
            </a:r>
            <a:r>
              <a:rPr lang="en-US" sz="650" i="1" dirty="0">
                <a:solidFill>
                  <a:srgbClr val="898B9A"/>
                </a:solidFill>
                <a:latin typeface="Limitless Sans"/>
              </a:rPr>
              <a:t>Which of the following best describes how you see yourself socially this summer? </a:t>
            </a:r>
            <a:r>
              <a:rPr lang="en-US" sz="650" i="1" dirty="0">
                <a:solidFill>
                  <a:srgbClr val="898B9A"/>
                </a:solidFill>
                <a:latin typeface="Limitless Sans" panose="00000500000000000000" pitchFamily="50" charset="0"/>
              </a:rPr>
              <a:t> </a:t>
            </a:r>
            <a:r>
              <a:rPr lang="en-US" sz="650" dirty="0">
                <a:solidFill>
                  <a:srgbClr val="898B9A"/>
                </a:solidFill>
                <a:latin typeface="Limitless Sans" panose="00000500000000000000" pitchFamily="50" charset="0"/>
              </a:rPr>
              <a:t>(n=400)</a:t>
            </a:r>
          </a:p>
        </p:txBody>
      </p:sp>
      <p:sp>
        <p:nvSpPr>
          <p:cNvPr id="2071" name="Rounded Rectangle 10">
            <a:extLst>
              <a:ext uri="{FF2B5EF4-FFF2-40B4-BE49-F238E27FC236}">
                <a16:creationId xmlns:a16="http://schemas.microsoft.com/office/drawing/2014/main" id="{E87B3CCF-5414-4169-D3AE-C7C464CE2314}"/>
              </a:ext>
            </a:extLst>
          </p:cNvPr>
          <p:cNvSpPr/>
          <p:nvPr/>
        </p:nvSpPr>
        <p:spPr>
          <a:xfrm>
            <a:off x="191053" y="3293656"/>
            <a:ext cx="6475894" cy="462212"/>
          </a:xfrm>
          <a:prstGeom prst="roundRect">
            <a:avLst>
              <a:gd name="adj" fmla="val 8420"/>
            </a:avLst>
          </a:prstGeom>
          <a:solidFill>
            <a:srgbClr val="FFFFFF"/>
          </a:solidFill>
          <a:ln w="12700">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lIns="548640" rtlCol="0" anchor="ctr"/>
          <a:lstStyle/>
          <a:p>
            <a:endParaRPr lang="en-US" sz="1200" baseline="30000">
              <a:solidFill>
                <a:schemeClr val="tx1"/>
              </a:solidFill>
              <a:latin typeface="Limitless Sans" panose="00000500000000000000" pitchFamily="50" charset="0"/>
            </a:endParaRPr>
          </a:p>
        </p:txBody>
      </p:sp>
      <p:sp>
        <p:nvSpPr>
          <p:cNvPr id="59" name="TextBox 58">
            <a:extLst>
              <a:ext uri="{FF2B5EF4-FFF2-40B4-BE49-F238E27FC236}">
                <a16:creationId xmlns:a16="http://schemas.microsoft.com/office/drawing/2014/main" id="{9972835F-5BD2-6457-B843-004512CE8AE6}"/>
              </a:ext>
            </a:extLst>
          </p:cNvPr>
          <p:cNvSpPr txBox="1"/>
          <p:nvPr/>
        </p:nvSpPr>
        <p:spPr>
          <a:xfrm>
            <a:off x="668444" y="3293688"/>
            <a:ext cx="6403540" cy="478144"/>
          </a:xfrm>
          <a:prstGeom prst="rect">
            <a:avLst/>
          </a:prstGeom>
          <a:noFill/>
        </p:spPr>
        <p:txBody>
          <a:bodyPr wrap="square">
            <a:spAutoFit/>
          </a:bodyPr>
          <a:lstStyle/>
          <a:p>
            <a:pPr marR="0">
              <a:lnSpc>
                <a:spcPct val="107000"/>
              </a:lnSpc>
              <a:spcAft>
                <a:spcPts val="800"/>
              </a:spcAft>
              <a:buNone/>
            </a:pPr>
            <a:r>
              <a:rPr lang="en-US" sz="1200" b="1" dirty="0">
                <a:latin typeface="Limitless Sans"/>
              </a:rPr>
              <a:t>Majority of households planning to host this summer are planning </a:t>
            </a:r>
            <a:r>
              <a:rPr lang="en-US" sz="1200" b="1" dirty="0">
                <a:solidFill>
                  <a:schemeClr val="accent3"/>
                </a:solidFill>
                <a:latin typeface="Limitless Sans"/>
              </a:rPr>
              <a:t>to host more gatherings </a:t>
            </a:r>
            <a:r>
              <a:rPr lang="en-US" sz="1200" b="1" dirty="0">
                <a:latin typeface="Limitless Sans"/>
              </a:rPr>
              <a:t>but keep them </a:t>
            </a:r>
            <a:r>
              <a:rPr lang="en-US" sz="1200" b="1" dirty="0">
                <a:solidFill>
                  <a:schemeClr val="accent3"/>
                </a:solidFill>
                <a:latin typeface="Limitless Sans"/>
              </a:rPr>
              <a:t>simple and low effort. </a:t>
            </a:r>
          </a:p>
        </p:txBody>
      </p:sp>
      <p:sp>
        <p:nvSpPr>
          <p:cNvPr id="62" name="TextBox 61">
            <a:extLst>
              <a:ext uri="{FF2B5EF4-FFF2-40B4-BE49-F238E27FC236}">
                <a16:creationId xmlns:a16="http://schemas.microsoft.com/office/drawing/2014/main" id="{C4B85D08-2790-7290-6601-5452797F008C}"/>
              </a:ext>
            </a:extLst>
          </p:cNvPr>
          <p:cNvSpPr txBox="1"/>
          <p:nvPr/>
        </p:nvSpPr>
        <p:spPr>
          <a:xfrm>
            <a:off x="161334" y="4005766"/>
            <a:ext cx="6475894" cy="478144"/>
          </a:xfrm>
          <a:prstGeom prst="rect">
            <a:avLst/>
          </a:prstGeom>
          <a:noFill/>
        </p:spPr>
        <p:txBody>
          <a:bodyPr wrap="square">
            <a:spAutoFit/>
          </a:bodyPr>
          <a:lstStyle/>
          <a:p>
            <a:pPr marL="0" marR="0">
              <a:lnSpc>
                <a:spcPct val="107000"/>
              </a:lnSpc>
              <a:spcAft>
                <a:spcPts val="800"/>
              </a:spcAft>
              <a:buNone/>
            </a:pPr>
            <a:r>
              <a:rPr lang="en-US" sz="1200" b="1" dirty="0">
                <a:effectLst/>
                <a:latin typeface="Limitless Sans" panose="00000500000000000000" pitchFamily="50" charset="0"/>
                <a:ea typeface="Helvetica" panose="020B0604020202020204" pitchFamily="34" charset="0"/>
                <a:cs typeface="Times New Roman" panose="02020603050405020304" pitchFamily="18" charset="0"/>
              </a:rPr>
              <a:t>Hosting fatigue is high — </a:t>
            </a:r>
            <a:r>
              <a:rPr lang="en-US" sz="1200" dirty="0">
                <a:effectLst/>
                <a:latin typeface="Limitless Sans Medium" pitchFamily="2" charset="0"/>
                <a:ea typeface="Helvetica" panose="020B0604020202020204" pitchFamily="34" charset="0"/>
                <a:cs typeface="Times New Roman" panose="02020603050405020304" pitchFamily="18" charset="0"/>
              </a:rPr>
              <a:t>shoppers like the idea of hosting but are held back by cost, effort, and a preference for lower</a:t>
            </a:r>
            <a:r>
              <a:rPr lang="en-US" sz="1200" dirty="0">
                <a:effectLst/>
                <a:latin typeface="Limitless Sans Medium" pitchFamily="2" charset="0"/>
                <a:ea typeface="Helvetica" panose="020B0604020202020204" pitchFamily="34" charset="0"/>
                <a:cs typeface="Cambria Math" panose="02040503050406030204" pitchFamily="18" charset="0"/>
              </a:rPr>
              <a:t>‑</a:t>
            </a:r>
            <a:r>
              <a:rPr lang="en-US" sz="1200" dirty="0">
                <a:effectLst/>
                <a:latin typeface="Limitless Sans Medium" pitchFamily="2" charset="0"/>
                <a:ea typeface="Helvetica" panose="020B0604020202020204" pitchFamily="34" charset="0"/>
                <a:cs typeface="Times New Roman" panose="02020603050405020304" pitchFamily="18" charset="0"/>
              </a:rPr>
              <a:t>burden alternatives.</a:t>
            </a:r>
          </a:p>
        </p:txBody>
      </p:sp>
      <p:sp>
        <p:nvSpPr>
          <p:cNvPr id="2049" name="TextBox 2048">
            <a:extLst>
              <a:ext uri="{FF2B5EF4-FFF2-40B4-BE49-F238E27FC236}">
                <a16:creationId xmlns:a16="http://schemas.microsoft.com/office/drawing/2014/main" id="{E2B67E30-8A1C-BC67-FCDC-A7023F1CBA8C}"/>
              </a:ext>
            </a:extLst>
          </p:cNvPr>
          <p:cNvSpPr txBox="1"/>
          <p:nvPr/>
        </p:nvSpPr>
        <p:spPr>
          <a:xfrm>
            <a:off x="106128" y="6127609"/>
            <a:ext cx="7934738" cy="192360"/>
          </a:xfrm>
          <a:prstGeom prst="rect">
            <a:avLst/>
          </a:prstGeom>
          <a:noFill/>
        </p:spPr>
        <p:txBody>
          <a:bodyPr wrap="square" lIns="91440" tIns="45720" rIns="91440" bIns="45720" rtlCol="0" anchor="t">
            <a:spAutoFit/>
          </a:bodyPr>
          <a:lstStyle>
            <a:defPPr>
              <a:defRPr lang="en-US"/>
            </a:defPPr>
            <a:lvl1pPr>
              <a:defRPr sz="650" i="1">
                <a:solidFill>
                  <a:srgbClr val="898B9A"/>
                </a:solidFill>
                <a:latin typeface="Limitless Sans" panose="00000500000000000000" pitchFamily="50" charset="0"/>
                <a:cs typeface="Helvetica"/>
              </a:defRPr>
            </a:lvl1pPr>
          </a:lstStyle>
          <a:p>
            <a:r>
              <a:rPr lang="en-US" i="0" dirty="0"/>
              <a:t>Q: </a:t>
            </a:r>
            <a:r>
              <a:rPr lang="en-US" dirty="0"/>
              <a:t>How much do you agree with each of the following about hosting this summer? *</a:t>
            </a:r>
            <a:r>
              <a:rPr lang="en-US" i="0" dirty="0"/>
              <a:t>T2B% on a 7-point agreement scale (n=400).</a:t>
            </a:r>
          </a:p>
        </p:txBody>
      </p:sp>
      <p:pic>
        <p:nvPicPr>
          <p:cNvPr id="4" name="Graphic 3">
            <a:extLst>
              <a:ext uri="{FF2B5EF4-FFF2-40B4-BE49-F238E27FC236}">
                <a16:creationId xmlns:a16="http://schemas.microsoft.com/office/drawing/2014/main" id="{D37052DE-D8BA-3841-1C48-6135C81A079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740103" y="6999160"/>
            <a:ext cx="502920" cy="502920"/>
          </a:xfrm>
          <a:prstGeom prst="rect">
            <a:avLst/>
          </a:prstGeom>
        </p:spPr>
      </p:pic>
      <p:sp>
        <p:nvSpPr>
          <p:cNvPr id="38" name="Round Same Side Corner Rectangle 37">
            <a:extLst>
              <a:ext uri="{FF2B5EF4-FFF2-40B4-BE49-F238E27FC236}">
                <a16:creationId xmlns:a16="http://schemas.microsoft.com/office/drawing/2014/main" id="{D0370C0A-5445-A605-E83B-B07F87F9F2C0}"/>
              </a:ext>
            </a:extLst>
          </p:cNvPr>
          <p:cNvSpPr/>
          <p:nvPr/>
        </p:nvSpPr>
        <p:spPr>
          <a:xfrm rot="5400000">
            <a:off x="3500447" y="6900533"/>
            <a:ext cx="1517320" cy="1103071"/>
          </a:xfrm>
          <a:prstGeom prst="round2SameRect">
            <a:avLst>
              <a:gd name="adj1" fmla="val 4478"/>
              <a:gd name="adj2"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3F15DBEC-7344-F1A0-A411-A7E78D2E8D1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74424" y="3334654"/>
            <a:ext cx="394019" cy="394019"/>
          </a:xfrm>
          <a:prstGeom prst="rect">
            <a:avLst/>
          </a:prstGeom>
        </p:spPr>
      </p:pic>
      <p:sp>
        <p:nvSpPr>
          <p:cNvPr id="21" name="TextBox 20">
            <a:extLst>
              <a:ext uri="{FF2B5EF4-FFF2-40B4-BE49-F238E27FC236}">
                <a16:creationId xmlns:a16="http://schemas.microsoft.com/office/drawing/2014/main" id="{64E287FE-AFB8-C938-0B14-FD87265C15D7}"/>
              </a:ext>
            </a:extLst>
          </p:cNvPr>
          <p:cNvSpPr txBox="1"/>
          <p:nvPr/>
        </p:nvSpPr>
        <p:spPr>
          <a:xfrm>
            <a:off x="292119" y="7626976"/>
            <a:ext cx="965428" cy="429733"/>
          </a:xfrm>
          <a:prstGeom prst="rect">
            <a:avLst/>
          </a:prstGeom>
          <a:noFill/>
        </p:spPr>
        <p:txBody>
          <a:bodyPr wrap="square">
            <a:spAutoFit/>
          </a:bodyPr>
          <a:lstStyle/>
          <a:p>
            <a:pPr marR="0" algn="ctr">
              <a:lnSpc>
                <a:spcPct val="107000"/>
              </a:lnSpc>
              <a:spcAft>
                <a:spcPts val="800"/>
              </a:spcAft>
              <a:buNone/>
            </a:pPr>
            <a:r>
              <a:rPr lang="en-US" sz="1050" b="1" dirty="0">
                <a:latin typeface="Limitless Sans"/>
              </a:rPr>
              <a:t>Quality time </a:t>
            </a:r>
            <a:br>
              <a:rPr lang="en-US" sz="1050" b="1" dirty="0">
                <a:latin typeface="Limitless Sans"/>
              </a:rPr>
            </a:br>
            <a:r>
              <a:rPr lang="en-US" sz="1050" b="1" dirty="0">
                <a:latin typeface="Limitless Sans"/>
              </a:rPr>
              <a:t>with family</a:t>
            </a:r>
            <a:endParaRPr lang="en-US" sz="1050" b="1" dirty="0">
              <a:solidFill>
                <a:schemeClr val="accent3"/>
              </a:solidFill>
              <a:latin typeface="Limitless Sans"/>
            </a:endParaRPr>
          </a:p>
        </p:txBody>
      </p:sp>
      <p:sp>
        <p:nvSpPr>
          <p:cNvPr id="22" name="TextBox 21">
            <a:extLst>
              <a:ext uri="{FF2B5EF4-FFF2-40B4-BE49-F238E27FC236}">
                <a16:creationId xmlns:a16="http://schemas.microsoft.com/office/drawing/2014/main" id="{F86E1301-2115-9B11-4DC2-3AEDE0A486AB}"/>
              </a:ext>
            </a:extLst>
          </p:cNvPr>
          <p:cNvSpPr txBox="1"/>
          <p:nvPr/>
        </p:nvSpPr>
        <p:spPr>
          <a:xfrm>
            <a:off x="1404482" y="7626976"/>
            <a:ext cx="965428" cy="256865"/>
          </a:xfrm>
          <a:prstGeom prst="rect">
            <a:avLst/>
          </a:prstGeom>
          <a:noFill/>
        </p:spPr>
        <p:txBody>
          <a:bodyPr wrap="square">
            <a:spAutoFit/>
          </a:bodyPr>
          <a:lstStyle/>
          <a:p>
            <a:pPr marR="0" algn="ctr">
              <a:lnSpc>
                <a:spcPct val="107000"/>
              </a:lnSpc>
              <a:spcAft>
                <a:spcPts val="800"/>
              </a:spcAft>
              <a:buNone/>
            </a:pPr>
            <a:r>
              <a:rPr lang="en-US" sz="1050" b="1" dirty="0">
                <a:latin typeface="Limitless Sans"/>
              </a:rPr>
              <a:t>Travel</a:t>
            </a:r>
            <a:endParaRPr lang="en-US" sz="1050" b="1" dirty="0">
              <a:solidFill>
                <a:schemeClr val="accent3"/>
              </a:solidFill>
              <a:latin typeface="Limitless Sans"/>
            </a:endParaRPr>
          </a:p>
        </p:txBody>
      </p:sp>
      <p:sp>
        <p:nvSpPr>
          <p:cNvPr id="23" name="TextBox 22">
            <a:extLst>
              <a:ext uri="{FF2B5EF4-FFF2-40B4-BE49-F238E27FC236}">
                <a16:creationId xmlns:a16="http://schemas.microsoft.com/office/drawing/2014/main" id="{22A5FE5E-36D2-267C-FA2A-A63AEB766176}"/>
              </a:ext>
            </a:extLst>
          </p:cNvPr>
          <p:cNvSpPr txBox="1"/>
          <p:nvPr/>
        </p:nvSpPr>
        <p:spPr>
          <a:xfrm>
            <a:off x="2507418" y="7626976"/>
            <a:ext cx="965428" cy="602601"/>
          </a:xfrm>
          <a:prstGeom prst="rect">
            <a:avLst/>
          </a:prstGeom>
          <a:noFill/>
        </p:spPr>
        <p:txBody>
          <a:bodyPr wrap="square">
            <a:spAutoFit/>
          </a:bodyPr>
          <a:lstStyle/>
          <a:p>
            <a:pPr marR="0" algn="ctr">
              <a:lnSpc>
                <a:spcPct val="107000"/>
              </a:lnSpc>
              <a:spcAft>
                <a:spcPts val="800"/>
              </a:spcAft>
              <a:buNone/>
            </a:pPr>
            <a:r>
              <a:rPr lang="en-US" sz="1050" b="1" dirty="0">
                <a:latin typeface="Limitless Sans"/>
              </a:rPr>
              <a:t>Health and wellness routines</a:t>
            </a:r>
            <a:endParaRPr lang="en-US" sz="1050" b="1" dirty="0">
              <a:solidFill>
                <a:schemeClr val="accent3"/>
              </a:solidFill>
              <a:latin typeface="Limitless Sans"/>
            </a:endParaRPr>
          </a:p>
        </p:txBody>
      </p:sp>
      <p:pic>
        <p:nvPicPr>
          <p:cNvPr id="24" name="Graphic 23">
            <a:extLst>
              <a:ext uri="{FF2B5EF4-FFF2-40B4-BE49-F238E27FC236}">
                <a16:creationId xmlns:a16="http://schemas.microsoft.com/office/drawing/2014/main" id="{6A96CF93-9461-3040-42C8-A105B568290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625827" y="7029010"/>
            <a:ext cx="502920" cy="502920"/>
          </a:xfrm>
          <a:prstGeom prst="rect">
            <a:avLst/>
          </a:prstGeom>
        </p:spPr>
      </p:pic>
      <p:cxnSp>
        <p:nvCxnSpPr>
          <p:cNvPr id="32" name="Straight Connector 31">
            <a:extLst>
              <a:ext uri="{FF2B5EF4-FFF2-40B4-BE49-F238E27FC236}">
                <a16:creationId xmlns:a16="http://schemas.microsoft.com/office/drawing/2014/main" id="{5369E867-568B-C048-4D54-7F645E139D81}"/>
              </a:ext>
            </a:extLst>
          </p:cNvPr>
          <p:cNvCxnSpPr>
            <a:cxnSpLocks/>
          </p:cNvCxnSpPr>
          <p:nvPr/>
        </p:nvCxnSpPr>
        <p:spPr>
          <a:xfrm flipV="1">
            <a:off x="2196445" y="6757968"/>
            <a:ext cx="1524240" cy="213665"/>
          </a:xfrm>
          <a:prstGeom prst="line">
            <a:avLst/>
          </a:prstGeom>
          <a:ln w="19050" cap="rnd">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14148677-FCF0-9114-A5FD-18D0A2775AD1}"/>
              </a:ext>
            </a:extLst>
          </p:cNvPr>
          <p:cNvSpPr txBox="1"/>
          <p:nvPr/>
        </p:nvSpPr>
        <p:spPr>
          <a:xfrm>
            <a:off x="3701510" y="6783542"/>
            <a:ext cx="1164427" cy="1384995"/>
          </a:xfrm>
          <a:prstGeom prst="rect">
            <a:avLst/>
          </a:prstGeom>
          <a:noFill/>
        </p:spPr>
        <p:txBody>
          <a:bodyPr wrap="square">
            <a:spAutoFit/>
          </a:bodyPr>
          <a:lstStyle/>
          <a:p>
            <a:r>
              <a:rPr lang="en-US" sz="1050" dirty="0">
                <a:solidFill>
                  <a:schemeClr val="tx2"/>
                </a:solidFill>
                <a:latin typeface="Limitless Sans Medium" pitchFamily="2" charset="0"/>
              </a:rPr>
              <a:t>For “The Host,” travel </a:t>
            </a:r>
            <a:br>
              <a:rPr lang="en-US" sz="1050" dirty="0">
                <a:solidFill>
                  <a:schemeClr val="tx2"/>
                </a:solidFill>
                <a:latin typeface="Limitless Sans Medium" pitchFamily="2" charset="0"/>
              </a:rPr>
            </a:br>
            <a:r>
              <a:rPr lang="en-US" sz="1050" dirty="0">
                <a:solidFill>
                  <a:schemeClr val="tx2"/>
                </a:solidFill>
                <a:latin typeface="Limitless Sans Medium" pitchFamily="2" charset="0"/>
              </a:rPr>
              <a:t>is the top summer non‑negotiable— ensuring their own restoration, too.</a:t>
            </a:r>
          </a:p>
        </p:txBody>
      </p:sp>
      <p:sp>
        <p:nvSpPr>
          <p:cNvPr id="54" name="Rounded Rectangle 4">
            <a:extLst>
              <a:ext uri="{FF2B5EF4-FFF2-40B4-BE49-F238E27FC236}">
                <a16:creationId xmlns:a16="http://schemas.microsoft.com/office/drawing/2014/main" id="{729399C8-6CC5-173D-B05B-42F8B52CB215}"/>
              </a:ext>
            </a:extLst>
          </p:cNvPr>
          <p:cNvSpPr/>
          <p:nvPr/>
        </p:nvSpPr>
        <p:spPr>
          <a:xfrm>
            <a:off x="191054" y="4481351"/>
            <a:ext cx="6445356" cy="1619357"/>
          </a:xfrm>
          <a:prstGeom prst="roundRect">
            <a:avLst>
              <a:gd name="adj" fmla="val 3083"/>
            </a:avLst>
          </a:prstGeom>
          <a:solidFill>
            <a:schemeClr val="bg1"/>
          </a:solidFill>
          <a:ln>
            <a:noFill/>
          </a:ln>
          <a:effectLst>
            <a:outerShdw blurRad="63500" sx="101000" sy="101000" algn="ctr" rotWithShape="0">
              <a:prstClr val="black">
                <a:alpha val="16159"/>
              </a:prstClr>
            </a:outerShdw>
          </a:effectLst>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365760" rIns="71120" bIns="80010" numCol="1" spcCol="1270" anchor="t" anchorCtr="0">
            <a:noAutofit/>
          </a:bodyPr>
          <a:lstStyle/>
          <a:p>
            <a:pPr marL="57150" lvl="1" indent="-57150" defTabSz="444500">
              <a:lnSpc>
                <a:spcPct val="90000"/>
              </a:lnSpc>
              <a:spcBef>
                <a:spcPct val="0"/>
              </a:spcBef>
              <a:spcAft>
                <a:spcPts val="600"/>
              </a:spcAft>
              <a:buFont typeface="+mj-lt"/>
              <a:buAutoNum type="arabicPeriod"/>
            </a:pPr>
            <a:endParaRPr lang="en-US" sz="900" kern="1200">
              <a:latin typeface="Limitless Sans" panose="00000500000000000000" pitchFamily="50" charset="0"/>
            </a:endParaRPr>
          </a:p>
        </p:txBody>
      </p:sp>
      <p:sp>
        <p:nvSpPr>
          <p:cNvPr id="41" name="Oval 40">
            <a:extLst>
              <a:ext uri="{FF2B5EF4-FFF2-40B4-BE49-F238E27FC236}">
                <a16:creationId xmlns:a16="http://schemas.microsoft.com/office/drawing/2014/main" id="{BFE418D2-0B3E-510A-6509-31B60FDDFE43}"/>
              </a:ext>
            </a:extLst>
          </p:cNvPr>
          <p:cNvSpPr/>
          <p:nvPr/>
        </p:nvSpPr>
        <p:spPr>
          <a:xfrm>
            <a:off x="3665674" y="6722921"/>
            <a:ext cx="70093" cy="7009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129B5BE-30AB-17CA-EE9D-74DDBDA81F74}"/>
              </a:ext>
            </a:extLst>
          </p:cNvPr>
          <p:cNvSpPr txBox="1"/>
          <p:nvPr/>
        </p:nvSpPr>
        <p:spPr>
          <a:xfrm>
            <a:off x="249803" y="5000154"/>
            <a:ext cx="1005840" cy="1000274"/>
          </a:xfrm>
          <a:prstGeom prst="rect">
            <a:avLst/>
          </a:prstGeom>
          <a:noFill/>
        </p:spPr>
        <p:txBody>
          <a:bodyPr wrap="square">
            <a:spAutoFit/>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1" u="none" strike="noStrike" dirty="0">
                <a:solidFill>
                  <a:schemeClr val="accent2"/>
                </a:solidFill>
                <a:effectLst/>
                <a:latin typeface="Limitless Sans" panose="00000500000000000000" pitchFamily="50" charset="0"/>
              </a:rPr>
              <a:t>33%</a:t>
            </a:r>
          </a:p>
          <a:p>
            <a:pPr marL="0" marR="0" lvl="0" indent="0" algn="ctr" defTabSz="457200" rtl="0" eaLnBrk="1" fontAlgn="b" latinLnBrk="0" hangingPunct="1">
              <a:lnSpc>
                <a:spcPct val="100000"/>
              </a:lnSpc>
              <a:spcBef>
                <a:spcPts val="0"/>
              </a:spcBef>
              <a:spcAft>
                <a:spcPts val="0"/>
              </a:spcAft>
              <a:buClrTx/>
              <a:buSzTx/>
              <a:buFontTx/>
              <a:buNone/>
              <a:tabLst/>
              <a:defRPr/>
            </a:pPr>
            <a:r>
              <a:rPr lang="en-US" sz="900" u="none" strike="noStrike" dirty="0">
                <a:solidFill>
                  <a:schemeClr val="tx2"/>
                </a:solidFill>
                <a:effectLst/>
                <a:latin typeface="Limitless Sans Medium" pitchFamily="2" charset="0"/>
              </a:rPr>
              <a:t>would rather meet at a neutral location than host at home</a:t>
            </a:r>
          </a:p>
        </p:txBody>
      </p:sp>
      <p:sp>
        <p:nvSpPr>
          <p:cNvPr id="48" name="TextBox 47">
            <a:extLst>
              <a:ext uri="{FF2B5EF4-FFF2-40B4-BE49-F238E27FC236}">
                <a16:creationId xmlns:a16="http://schemas.microsoft.com/office/drawing/2014/main" id="{B865D7C8-13BC-B6B3-64AC-DA68D39E2365}"/>
              </a:ext>
            </a:extLst>
          </p:cNvPr>
          <p:cNvSpPr txBox="1"/>
          <p:nvPr/>
        </p:nvSpPr>
        <p:spPr>
          <a:xfrm>
            <a:off x="1280511" y="5000154"/>
            <a:ext cx="1005840" cy="984885"/>
          </a:xfrm>
          <a:prstGeom prst="rect">
            <a:avLst/>
          </a:prstGeom>
          <a:noFill/>
        </p:spPr>
        <p:txBody>
          <a:bodyPr wrap="square">
            <a:spAutoFit/>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1" u="none" strike="noStrike" dirty="0">
                <a:solidFill>
                  <a:schemeClr val="accent3"/>
                </a:solidFill>
                <a:effectLst/>
                <a:latin typeface="Limitless Sans" panose="00000500000000000000" pitchFamily="50" charset="0"/>
              </a:rPr>
              <a:t>31%</a:t>
            </a:r>
          </a:p>
          <a:p>
            <a:pPr marL="0" marR="0" lvl="0" indent="0" algn="ctr" defTabSz="457200" rtl="0" eaLnBrk="1" fontAlgn="b" latinLnBrk="0" hangingPunct="1">
              <a:lnSpc>
                <a:spcPct val="100000"/>
              </a:lnSpc>
              <a:spcBef>
                <a:spcPts val="0"/>
              </a:spcBef>
              <a:spcAft>
                <a:spcPts val="0"/>
              </a:spcAft>
              <a:buClrTx/>
              <a:buSzTx/>
              <a:buFontTx/>
              <a:buNone/>
              <a:tabLst/>
              <a:defRPr/>
            </a:pPr>
            <a:r>
              <a:rPr lang="en-US" sz="900" u="none" strike="noStrike" dirty="0">
                <a:solidFill>
                  <a:schemeClr val="tx2"/>
                </a:solidFill>
                <a:effectLst/>
                <a:latin typeface="Limitless Sans Medium" pitchFamily="2" charset="0"/>
              </a:rPr>
              <a:t>would host more if it didn't feel so expensive</a:t>
            </a:r>
          </a:p>
          <a:p>
            <a:pPr marL="0" marR="0" lvl="0" indent="0" algn="ctr" defTabSz="457200" rtl="0" eaLnBrk="1" fontAlgn="b" latinLnBrk="0" hangingPunct="1">
              <a:lnSpc>
                <a:spcPct val="100000"/>
              </a:lnSpc>
              <a:spcBef>
                <a:spcPts val="0"/>
              </a:spcBef>
              <a:spcAft>
                <a:spcPts val="0"/>
              </a:spcAft>
              <a:buClrTx/>
              <a:buSzTx/>
              <a:buFontTx/>
              <a:buNone/>
              <a:tabLst/>
              <a:defRPr/>
            </a:pPr>
            <a:endParaRPr lang="en-US" sz="800" b="1" u="none" strike="noStrike" dirty="0">
              <a:solidFill>
                <a:schemeClr val="accent2"/>
              </a:solidFill>
              <a:effectLst/>
              <a:latin typeface="Limitless Sans" panose="00000500000000000000" pitchFamily="50" charset="0"/>
            </a:endParaRPr>
          </a:p>
        </p:txBody>
      </p:sp>
      <p:sp>
        <p:nvSpPr>
          <p:cNvPr id="50" name="TextBox 49">
            <a:extLst>
              <a:ext uri="{FF2B5EF4-FFF2-40B4-BE49-F238E27FC236}">
                <a16:creationId xmlns:a16="http://schemas.microsoft.com/office/drawing/2014/main" id="{E99B2EA0-AE37-2D2E-3364-200806BD6AF0}"/>
              </a:ext>
            </a:extLst>
          </p:cNvPr>
          <p:cNvSpPr txBox="1"/>
          <p:nvPr/>
        </p:nvSpPr>
        <p:spPr>
          <a:xfrm>
            <a:off x="2359528" y="5000154"/>
            <a:ext cx="1005840" cy="984885"/>
          </a:xfrm>
          <a:prstGeom prst="rect">
            <a:avLst/>
          </a:prstGeom>
          <a:noFill/>
        </p:spPr>
        <p:txBody>
          <a:bodyPr wrap="square">
            <a:spAutoFit/>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1" u="none" strike="noStrike" dirty="0">
                <a:solidFill>
                  <a:schemeClr val="accent2"/>
                </a:solidFill>
                <a:effectLst/>
                <a:latin typeface="Limitless Sans" panose="00000500000000000000" pitchFamily="50" charset="0"/>
              </a:rPr>
              <a:t>27%</a:t>
            </a:r>
          </a:p>
          <a:p>
            <a:pPr marL="0" marR="0" lvl="0" indent="0" algn="ctr" defTabSz="457200" rtl="0" eaLnBrk="1" fontAlgn="b" latinLnBrk="0" hangingPunct="1">
              <a:lnSpc>
                <a:spcPct val="100000"/>
              </a:lnSpc>
              <a:spcBef>
                <a:spcPts val="0"/>
              </a:spcBef>
              <a:spcAft>
                <a:spcPts val="0"/>
              </a:spcAft>
              <a:buClrTx/>
              <a:buSzTx/>
              <a:buFontTx/>
              <a:buNone/>
              <a:tabLst/>
              <a:defRPr/>
            </a:pPr>
            <a:r>
              <a:rPr lang="en-US" sz="900" u="none" strike="noStrike" dirty="0">
                <a:solidFill>
                  <a:schemeClr val="tx2"/>
                </a:solidFill>
                <a:effectLst/>
                <a:latin typeface="Limitless Sans Medium" pitchFamily="2" charset="0"/>
              </a:rPr>
              <a:t>would host more if I had more space or a better setup</a:t>
            </a:r>
          </a:p>
          <a:p>
            <a:pPr marL="0" marR="0" lvl="0" indent="0" algn="ctr" defTabSz="457200" rtl="0" eaLnBrk="1" fontAlgn="b" latinLnBrk="0" hangingPunct="1">
              <a:lnSpc>
                <a:spcPct val="100000"/>
              </a:lnSpc>
              <a:spcBef>
                <a:spcPts val="0"/>
              </a:spcBef>
              <a:spcAft>
                <a:spcPts val="0"/>
              </a:spcAft>
              <a:buClrTx/>
              <a:buSzTx/>
              <a:buFontTx/>
              <a:buNone/>
              <a:tabLst/>
              <a:defRPr/>
            </a:pPr>
            <a:endParaRPr lang="en-US" sz="800" b="1" u="none" strike="noStrike" dirty="0">
              <a:solidFill>
                <a:schemeClr val="accent2"/>
              </a:solidFill>
              <a:effectLst/>
              <a:latin typeface="Limitless Sans" panose="00000500000000000000" pitchFamily="50" charset="0"/>
            </a:endParaRPr>
          </a:p>
        </p:txBody>
      </p:sp>
      <p:sp>
        <p:nvSpPr>
          <p:cNvPr id="51" name="TextBox 50">
            <a:extLst>
              <a:ext uri="{FF2B5EF4-FFF2-40B4-BE49-F238E27FC236}">
                <a16:creationId xmlns:a16="http://schemas.microsoft.com/office/drawing/2014/main" id="{CA472D02-448B-9DCE-0317-6AD8DE8DB11D}"/>
              </a:ext>
            </a:extLst>
          </p:cNvPr>
          <p:cNvSpPr txBox="1"/>
          <p:nvPr/>
        </p:nvSpPr>
        <p:spPr>
          <a:xfrm>
            <a:off x="3438545" y="5000154"/>
            <a:ext cx="1005840" cy="1123384"/>
          </a:xfrm>
          <a:prstGeom prst="rect">
            <a:avLst/>
          </a:prstGeom>
          <a:noFill/>
        </p:spPr>
        <p:txBody>
          <a:bodyPr wrap="square">
            <a:spAutoFit/>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1" u="none" strike="noStrike" dirty="0">
                <a:solidFill>
                  <a:schemeClr val="accent3"/>
                </a:solidFill>
                <a:effectLst/>
                <a:latin typeface="Limitless Sans" panose="00000500000000000000" pitchFamily="50" charset="0"/>
              </a:rPr>
              <a:t>26%</a:t>
            </a:r>
          </a:p>
          <a:p>
            <a:pPr marL="0" marR="0" lvl="0" indent="0" algn="ctr" defTabSz="457200" rtl="0" eaLnBrk="1" fontAlgn="b" latinLnBrk="0" hangingPunct="1">
              <a:lnSpc>
                <a:spcPct val="100000"/>
              </a:lnSpc>
              <a:spcBef>
                <a:spcPts val="0"/>
              </a:spcBef>
              <a:spcAft>
                <a:spcPts val="0"/>
              </a:spcAft>
              <a:buClrTx/>
              <a:buSzTx/>
              <a:buFontTx/>
              <a:buNone/>
              <a:tabLst/>
              <a:defRPr/>
            </a:pPr>
            <a:r>
              <a:rPr lang="en-US" sz="900" u="none" strike="noStrike" dirty="0">
                <a:solidFill>
                  <a:schemeClr val="tx2"/>
                </a:solidFill>
                <a:effectLst/>
                <a:latin typeface="Limitless Sans Medium" pitchFamily="2" charset="0"/>
              </a:rPr>
              <a:t>like the idea of hosting more than the reality of doing all </a:t>
            </a:r>
            <a:br>
              <a:rPr lang="en-US" sz="900" u="none" strike="noStrike" dirty="0">
                <a:solidFill>
                  <a:schemeClr val="tx2"/>
                </a:solidFill>
                <a:effectLst/>
                <a:latin typeface="Limitless Sans Medium" pitchFamily="2" charset="0"/>
              </a:rPr>
            </a:br>
            <a:r>
              <a:rPr lang="en-US" sz="900" u="none" strike="noStrike" dirty="0">
                <a:solidFill>
                  <a:schemeClr val="tx2"/>
                </a:solidFill>
                <a:effectLst/>
                <a:latin typeface="Limitless Sans Medium" pitchFamily="2" charset="0"/>
              </a:rPr>
              <a:t>the work</a:t>
            </a:r>
          </a:p>
          <a:p>
            <a:pPr marL="0" marR="0" lvl="0" indent="0" algn="ctr" defTabSz="457200" rtl="0" eaLnBrk="1" fontAlgn="b" latinLnBrk="0" hangingPunct="1">
              <a:lnSpc>
                <a:spcPct val="100000"/>
              </a:lnSpc>
              <a:spcBef>
                <a:spcPts val="0"/>
              </a:spcBef>
              <a:spcAft>
                <a:spcPts val="0"/>
              </a:spcAft>
              <a:buClrTx/>
              <a:buSzTx/>
              <a:buFontTx/>
              <a:buNone/>
              <a:tabLst/>
              <a:defRPr/>
            </a:pPr>
            <a:endParaRPr lang="en-US" sz="800" b="1" u="none" strike="noStrike" dirty="0">
              <a:solidFill>
                <a:schemeClr val="accent2"/>
              </a:solidFill>
              <a:effectLst/>
              <a:latin typeface="Limitless Sans" panose="00000500000000000000" pitchFamily="50" charset="0"/>
            </a:endParaRPr>
          </a:p>
        </p:txBody>
      </p:sp>
      <p:sp>
        <p:nvSpPr>
          <p:cNvPr id="52" name="TextBox 51">
            <a:extLst>
              <a:ext uri="{FF2B5EF4-FFF2-40B4-BE49-F238E27FC236}">
                <a16:creationId xmlns:a16="http://schemas.microsoft.com/office/drawing/2014/main" id="{FB103FDC-0DA7-C1BF-FD30-B9B4F416EE35}"/>
              </a:ext>
            </a:extLst>
          </p:cNvPr>
          <p:cNvSpPr txBox="1"/>
          <p:nvPr/>
        </p:nvSpPr>
        <p:spPr>
          <a:xfrm>
            <a:off x="4479633" y="5000154"/>
            <a:ext cx="1081695" cy="1123384"/>
          </a:xfrm>
          <a:prstGeom prst="rect">
            <a:avLst/>
          </a:prstGeom>
          <a:noFill/>
        </p:spPr>
        <p:txBody>
          <a:bodyPr wrap="square">
            <a:spAutoFit/>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1" u="none" strike="noStrike" dirty="0">
                <a:solidFill>
                  <a:schemeClr val="accent2"/>
                </a:solidFill>
                <a:effectLst/>
                <a:latin typeface="Limitless Sans" panose="00000500000000000000" pitchFamily="50" charset="0"/>
              </a:rPr>
              <a:t>21%</a:t>
            </a:r>
          </a:p>
          <a:p>
            <a:pPr marL="0" marR="0" lvl="0" indent="0" algn="ctr" defTabSz="457200" rtl="0" eaLnBrk="1" fontAlgn="b" latinLnBrk="0" hangingPunct="1">
              <a:lnSpc>
                <a:spcPct val="100000"/>
              </a:lnSpc>
              <a:spcBef>
                <a:spcPts val="0"/>
              </a:spcBef>
              <a:spcAft>
                <a:spcPts val="0"/>
              </a:spcAft>
              <a:buClrTx/>
              <a:buSzTx/>
              <a:buFontTx/>
              <a:buNone/>
              <a:tabLst/>
              <a:defRPr/>
            </a:pPr>
            <a:r>
              <a:rPr lang="en-US" sz="900" u="none" strike="noStrike" dirty="0">
                <a:solidFill>
                  <a:schemeClr val="tx2"/>
                </a:solidFill>
                <a:effectLst/>
                <a:latin typeface="Limitless Sans Medium" pitchFamily="2" charset="0"/>
              </a:rPr>
              <a:t>would host more if I felt like people pitched in with food or cleanup</a:t>
            </a:r>
          </a:p>
          <a:p>
            <a:pPr marL="0" marR="0" lvl="0" indent="0" algn="ctr" defTabSz="457200" rtl="0" eaLnBrk="1" fontAlgn="b" latinLnBrk="0" hangingPunct="1">
              <a:lnSpc>
                <a:spcPct val="100000"/>
              </a:lnSpc>
              <a:spcBef>
                <a:spcPts val="0"/>
              </a:spcBef>
              <a:spcAft>
                <a:spcPts val="0"/>
              </a:spcAft>
              <a:buClrTx/>
              <a:buSzTx/>
              <a:buFontTx/>
              <a:buNone/>
              <a:tabLst/>
              <a:defRPr/>
            </a:pPr>
            <a:endParaRPr lang="en-US" sz="800" b="1" u="none" strike="noStrike" dirty="0">
              <a:solidFill>
                <a:schemeClr val="accent2"/>
              </a:solidFill>
              <a:effectLst/>
              <a:latin typeface="Limitless Sans" panose="00000500000000000000" pitchFamily="50" charset="0"/>
            </a:endParaRPr>
          </a:p>
        </p:txBody>
      </p:sp>
      <p:sp>
        <p:nvSpPr>
          <p:cNvPr id="53" name="TextBox 52">
            <a:extLst>
              <a:ext uri="{FF2B5EF4-FFF2-40B4-BE49-F238E27FC236}">
                <a16:creationId xmlns:a16="http://schemas.microsoft.com/office/drawing/2014/main" id="{523DF607-09AA-63A6-6013-A685AFC618E6}"/>
              </a:ext>
            </a:extLst>
          </p:cNvPr>
          <p:cNvSpPr txBox="1"/>
          <p:nvPr/>
        </p:nvSpPr>
        <p:spPr>
          <a:xfrm>
            <a:off x="5596577" y="5000154"/>
            <a:ext cx="1005840" cy="1123384"/>
          </a:xfrm>
          <a:prstGeom prst="rect">
            <a:avLst/>
          </a:prstGeom>
          <a:noFill/>
        </p:spPr>
        <p:txBody>
          <a:bodyPr wrap="square">
            <a:spAutoFit/>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1" u="none" strike="noStrike" dirty="0">
                <a:solidFill>
                  <a:schemeClr val="accent3"/>
                </a:solidFill>
                <a:effectLst/>
                <a:latin typeface="Limitless Sans" panose="00000500000000000000" pitchFamily="50" charset="0"/>
              </a:rPr>
              <a:t>15%</a:t>
            </a:r>
          </a:p>
          <a:p>
            <a:pPr marL="0" marR="0" lvl="0" indent="0" algn="ctr" defTabSz="457200" rtl="0" eaLnBrk="1" fontAlgn="b" latinLnBrk="0" hangingPunct="1">
              <a:lnSpc>
                <a:spcPct val="100000"/>
              </a:lnSpc>
              <a:spcBef>
                <a:spcPts val="0"/>
              </a:spcBef>
              <a:spcAft>
                <a:spcPts val="0"/>
              </a:spcAft>
              <a:buClrTx/>
              <a:buSzTx/>
              <a:buFontTx/>
              <a:buNone/>
              <a:tabLst/>
              <a:defRPr/>
            </a:pPr>
            <a:r>
              <a:rPr lang="en-US" sz="900" u="none" strike="noStrike" dirty="0">
                <a:solidFill>
                  <a:schemeClr val="tx2"/>
                </a:solidFill>
                <a:effectLst/>
                <a:latin typeface="Limitless Sans Medium" pitchFamily="2" charset="0"/>
              </a:rPr>
              <a:t>get energy from having people over, even if it's a lot of work</a:t>
            </a:r>
          </a:p>
          <a:p>
            <a:pPr marL="0" marR="0" lvl="0" indent="0" algn="ctr" defTabSz="457200" rtl="0" eaLnBrk="1" fontAlgn="b" latinLnBrk="0" hangingPunct="1">
              <a:lnSpc>
                <a:spcPct val="100000"/>
              </a:lnSpc>
              <a:spcBef>
                <a:spcPts val="0"/>
              </a:spcBef>
              <a:spcAft>
                <a:spcPts val="0"/>
              </a:spcAft>
              <a:buClrTx/>
              <a:buSzTx/>
              <a:buFontTx/>
              <a:buNone/>
              <a:tabLst/>
              <a:defRPr/>
            </a:pPr>
            <a:endParaRPr lang="en-US" sz="800" b="1" u="none" strike="noStrike" dirty="0">
              <a:solidFill>
                <a:schemeClr val="accent2"/>
              </a:solidFill>
              <a:effectLst/>
              <a:latin typeface="Limitless Sans" panose="00000500000000000000" pitchFamily="50" charset="0"/>
            </a:endParaRPr>
          </a:p>
        </p:txBody>
      </p:sp>
      <p:cxnSp>
        <p:nvCxnSpPr>
          <p:cNvPr id="56" name="Straight Connector 55">
            <a:extLst>
              <a:ext uri="{FF2B5EF4-FFF2-40B4-BE49-F238E27FC236}">
                <a16:creationId xmlns:a16="http://schemas.microsoft.com/office/drawing/2014/main" id="{C3A70F89-4B3F-BBC4-A384-1099B7140E8F}"/>
              </a:ext>
            </a:extLst>
          </p:cNvPr>
          <p:cNvCxnSpPr>
            <a:cxnSpLocks/>
          </p:cNvCxnSpPr>
          <p:nvPr/>
        </p:nvCxnSpPr>
        <p:spPr>
          <a:xfrm>
            <a:off x="1261008" y="4570318"/>
            <a:ext cx="0" cy="1441422"/>
          </a:xfrm>
          <a:prstGeom prst="line">
            <a:avLst/>
          </a:prstGeom>
          <a:ln w="15875"/>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43841CFB-3BBF-682A-E63D-FBDE480668C0}"/>
              </a:ext>
            </a:extLst>
          </p:cNvPr>
          <p:cNvCxnSpPr>
            <a:cxnSpLocks/>
          </p:cNvCxnSpPr>
          <p:nvPr/>
        </p:nvCxnSpPr>
        <p:spPr>
          <a:xfrm>
            <a:off x="2336088" y="4570318"/>
            <a:ext cx="0" cy="1441422"/>
          </a:xfrm>
          <a:prstGeom prst="line">
            <a:avLst/>
          </a:prstGeom>
          <a:ln w="15875"/>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58D44873-9E57-6059-5612-DDE6DA3B5713}"/>
              </a:ext>
            </a:extLst>
          </p:cNvPr>
          <p:cNvCxnSpPr>
            <a:cxnSpLocks/>
          </p:cNvCxnSpPr>
          <p:nvPr/>
        </p:nvCxnSpPr>
        <p:spPr>
          <a:xfrm>
            <a:off x="3411168" y="4570318"/>
            <a:ext cx="0" cy="1441422"/>
          </a:xfrm>
          <a:prstGeom prst="line">
            <a:avLst/>
          </a:prstGeom>
          <a:ln w="15875"/>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684BF3D4-746F-23CF-84B2-E6740289D6C1}"/>
              </a:ext>
            </a:extLst>
          </p:cNvPr>
          <p:cNvCxnSpPr>
            <a:cxnSpLocks/>
          </p:cNvCxnSpPr>
          <p:nvPr/>
        </p:nvCxnSpPr>
        <p:spPr>
          <a:xfrm>
            <a:off x="4486248" y="4570318"/>
            <a:ext cx="0" cy="1441422"/>
          </a:xfrm>
          <a:prstGeom prst="line">
            <a:avLst/>
          </a:prstGeom>
          <a:ln w="15875"/>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70497330-311C-B59D-A1AB-6F20C8EEBB65}"/>
              </a:ext>
            </a:extLst>
          </p:cNvPr>
          <p:cNvCxnSpPr>
            <a:cxnSpLocks/>
          </p:cNvCxnSpPr>
          <p:nvPr/>
        </p:nvCxnSpPr>
        <p:spPr>
          <a:xfrm>
            <a:off x="5561328" y="4570318"/>
            <a:ext cx="0" cy="1441422"/>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70" name="Rounded Rectangle 69">
            <a:extLst>
              <a:ext uri="{FF2B5EF4-FFF2-40B4-BE49-F238E27FC236}">
                <a16:creationId xmlns:a16="http://schemas.microsoft.com/office/drawing/2014/main" id="{1857AD33-07E6-31DA-00C9-461ADCF2E02B}"/>
              </a:ext>
            </a:extLst>
          </p:cNvPr>
          <p:cNvSpPr/>
          <p:nvPr/>
        </p:nvSpPr>
        <p:spPr>
          <a:xfrm>
            <a:off x="1737525" y="2281970"/>
            <a:ext cx="738726" cy="18087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2"/>
                </a:solidFill>
                <a:latin typeface="Limitless Sans" pitchFamily="2" charset="0"/>
              </a:rPr>
              <a:t>15%</a:t>
            </a:r>
          </a:p>
        </p:txBody>
      </p:sp>
      <p:sp>
        <p:nvSpPr>
          <p:cNvPr id="71" name="Rounded Rectangle 70">
            <a:extLst>
              <a:ext uri="{FF2B5EF4-FFF2-40B4-BE49-F238E27FC236}">
                <a16:creationId xmlns:a16="http://schemas.microsoft.com/office/drawing/2014/main" id="{95CFD663-A4BE-5FE4-E584-B6C5CEF85908}"/>
              </a:ext>
            </a:extLst>
          </p:cNvPr>
          <p:cNvSpPr/>
          <p:nvPr/>
        </p:nvSpPr>
        <p:spPr>
          <a:xfrm>
            <a:off x="3067275" y="2281970"/>
            <a:ext cx="738726" cy="18087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2"/>
                </a:solidFill>
                <a:latin typeface="Limitless Sans" pitchFamily="2" charset="0"/>
              </a:rPr>
              <a:t>12%</a:t>
            </a:r>
          </a:p>
        </p:txBody>
      </p:sp>
      <p:sp>
        <p:nvSpPr>
          <p:cNvPr id="74" name="Rounded Rectangle 73">
            <a:extLst>
              <a:ext uri="{FF2B5EF4-FFF2-40B4-BE49-F238E27FC236}">
                <a16:creationId xmlns:a16="http://schemas.microsoft.com/office/drawing/2014/main" id="{11A03FA8-500C-6D21-1C64-9CD9FF45CD6F}"/>
              </a:ext>
            </a:extLst>
          </p:cNvPr>
          <p:cNvSpPr/>
          <p:nvPr/>
        </p:nvSpPr>
        <p:spPr>
          <a:xfrm>
            <a:off x="4376581" y="2471893"/>
            <a:ext cx="738726" cy="18087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3"/>
                </a:solidFill>
                <a:latin typeface="Limitless Sans" pitchFamily="2" charset="0"/>
              </a:rPr>
              <a:t>11%</a:t>
            </a:r>
          </a:p>
        </p:txBody>
      </p:sp>
      <p:sp>
        <p:nvSpPr>
          <p:cNvPr id="75" name="Rounded Rectangle 74">
            <a:extLst>
              <a:ext uri="{FF2B5EF4-FFF2-40B4-BE49-F238E27FC236}">
                <a16:creationId xmlns:a16="http://schemas.microsoft.com/office/drawing/2014/main" id="{0A8442DF-FE40-C5CF-64C2-19633BE125A4}"/>
              </a:ext>
            </a:extLst>
          </p:cNvPr>
          <p:cNvSpPr/>
          <p:nvPr/>
        </p:nvSpPr>
        <p:spPr>
          <a:xfrm>
            <a:off x="5686527" y="2281970"/>
            <a:ext cx="738726" cy="18087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2"/>
                </a:solidFill>
                <a:latin typeface="Limitless Sans" pitchFamily="2" charset="0"/>
              </a:rPr>
              <a:t>6%</a:t>
            </a:r>
          </a:p>
        </p:txBody>
      </p:sp>
      <p:pic>
        <p:nvPicPr>
          <p:cNvPr id="76" name="Graphic 75">
            <a:extLst>
              <a:ext uri="{FF2B5EF4-FFF2-40B4-BE49-F238E27FC236}">
                <a16:creationId xmlns:a16="http://schemas.microsoft.com/office/drawing/2014/main" id="{42E39EA9-FDA1-C341-4512-A4131E3F5CB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535535" y="4615710"/>
            <a:ext cx="365760" cy="365760"/>
          </a:xfrm>
          <a:prstGeom prst="rect">
            <a:avLst/>
          </a:prstGeom>
        </p:spPr>
      </p:pic>
      <p:pic>
        <p:nvPicPr>
          <p:cNvPr id="77" name="Graphic 76">
            <a:extLst>
              <a:ext uri="{FF2B5EF4-FFF2-40B4-BE49-F238E27FC236}">
                <a16:creationId xmlns:a16="http://schemas.microsoft.com/office/drawing/2014/main" id="{D148647B-CC00-D075-E6DF-D3B2147DEA7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600551" y="4615710"/>
            <a:ext cx="365760" cy="365760"/>
          </a:xfrm>
          <a:prstGeom prst="rect">
            <a:avLst/>
          </a:prstGeom>
        </p:spPr>
      </p:pic>
      <p:pic>
        <p:nvPicPr>
          <p:cNvPr id="78" name="Graphic 77">
            <a:extLst>
              <a:ext uri="{FF2B5EF4-FFF2-40B4-BE49-F238E27FC236}">
                <a16:creationId xmlns:a16="http://schemas.microsoft.com/office/drawing/2014/main" id="{223CBADA-F7C9-F0EB-BB82-BB457B9A0EE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2677060" y="4615710"/>
            <a:ext cx="365760" cy="365760"/>
          </a:xfrm>
          <a:prstGeom prst="rect">
            <a:avLst/>
          </a:prstGeom>
        </p:spPr>
      </p:pic>
      <p:pic>
        <p:nvPicPr>
          <p:cNvPr id="79" name="Graphic 78">
            <a:extLst>
              <a:ext uri="{FF2B5EF4-FFF2-40B4-BE49-F238E27FC236}">
                <a16:creationId xmlns:a16="http://schemas.microsoft.com/office/drawing/2014/main" id="{BA46ADAF-C2DD-92B0-AF1A-F371B44DDBA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5915987" y="4615710"/>
            <a:ext cx="365760" cy="365760"/>
          </a:xfrm>
          <a:prstGeom prst="rect">
            <a:avLst/>
          </a:prstGeom>
        </p:spPr>
      </p:pic>
      <p:pic>
        <p:nvPicPr>
          <p:cNvPr id="80" name="Graphic 79">
            <a:extLst>
              <a:ext uri="{FF2B5EF4-FFF2-40B4-BE49-F238E27FC236}">
                <a16:creationId xmlns:a16="http://schemas.microsoft.com/office/drawing/2014/main" id="{075FABAB-1236-5D79-1A61-9F6BBADB335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798866" y="4615710"/>
            <a:ext cx="365760" cy="365760"/>
          </a:xfrm>
          <a:prstGeom prst="rect">
            <a:avLst/>
          </a:prstGeom>
        </p:spPr>
      </p:pic>
      <p:pic>
        <p:nvPicPr>
          <p:cNvPr id="84" name="Graphic 83">
            <a:extLst>
              <a:ext uri="{FF2B5EF4-FFF2-40B4-BE49-F238E27FC236}">
                <a16:creationId xmlns:a16="http://schemas.microsoft.com/office/drawing/2014/main" id="{25C605A6-8431-9BFE-58BC-0BC6637C0C1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3731328" y="4615710"/>
            <a:ext cx="365760" cy="365760"/>
          </a:xfrm>
          <a:prstGeom prst="rect">
            <a:avLst/>
          </a:prstGeom>
        </p:spPr>
      </p:pic>
      <p:sp>
        <p:nvSpPr>
          <p:cNvPr id="2" name="TextBox 1">
            <a:extLst>
              <a:ext uri="{FF2B5EF4-FFF2-40B4-BE49-F238E27FC236}">
                <a16:creationId xmlns:a16="http://schemas.microsoft.com/office/drawing/2014/main" id="{BC870353-6C0E-6C35-A05F-B35D865819E7}"/>
              </a:ext>
            </a:extLst>
          </p:cNvPr>
          <p:cNvSpPr txBox="1"/>
          <p:nvPr/>
        </p:nvSpPr>
        <p:spPr>
          <a:xfrm>
            <a:off x="148782" y="3772898"/>
            <a:ext cx="7093118" cy="192360"/>
          </a:xfrm>
          <a:prstGeom prst="rect">
            <a:avLst/>
          </a:prstGeom>
          <a:noFill/>
        </p:spPr>
        <p:txBody>
          <a:bodyPr wrap="square" lIns="91440" tIns="45720" rIns="91440" bIns="45720" rtlCol="0" anchor="t">
            <a:spAutoFit/>
          </a:bodyPr>
          <a:lstStyle/>
          <a:p>
            <a:r>
              <a:rPr lang="en-US" sz="650" i="1" dirty="0">
                <a:solidFill>
                  <a:srgbClr val="898B9A"/>
                </a:solidFill>
                <a:latin typeface="Limitless Sans" panose="00000500000000000000" pitchFamily="50" charset="0"/>
                <a:cs typeface="Helvetica"/>
              </a:rPr>
              <a:t>Q: </a:t>
            </a:r>
            <a:r>
              <a:rPr lang="en-US" sz="650" i="1" dirty="0">
                <a:solidFill>
                  <a:srgbClr val="898B9A"/>
                </a:solidFill>
                <a:latin typeface="Limitless Sans"/>
              </a:rPr>
              <a:t>Which of the following best describes how you see yourself socially this summer? </a:t>
            </a:r>
            <a:r>
              <a:rPr lang="en-US" sz="650" i="1" dirty="0">
                <a:solidFill>
                  <a:srgbClr val="898B9A"/>
                </a:solidFill>
                <a:latin typeface="Limitless Sans" panose="00000500000000000000" pitchFamily="50" charset="0"/>
              </a:rPr>
              <a:t> </a:t>
            </a:r>
            <a:r>
              <a:rPr lang="en-US" sz="650" dirty="0">
                <a:solidFill>
                  <a:srgbClr val="898B9A"/>
                </a:solidFill>
                <a:latin typeface="Limitless Sans" panose="00000500000000000000" pitchFamily="50" charset="0"/>
              </a:rPr>
              <a:t>(n=400)</a:t>
            </a:r>
          </a:p>
        </p:txBody>
      </p:sp>
    </p:spTree>
    <p:extLst>
      <p:ext uri="{BB962C8B-B14F-4D97-AF65-F5344CB8AC3E}">
        <p14:creationId xmlns:p14="http://schemas.microsoft.com/office/powerpoint/2010/main" val="3167710513"/>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9718D-4D14-2CBF-2B5C-BFE47742368A}"/>
            </a:ext>
          </a:extLst>
        </p:cNvPr>
        <p:cNvGrpSpPr/>
        <p:nvPr/>
      </p:nvGrpSpPr>
      <p:grpSpPr>
        <a:xfrm>
          <a:off x="0" y="0"/>
          <a:ext cx="0" cy="0"/>
          <a:chOff x="0" y="0"/>
          <a:chExt cx="0" cy="0"/>
        </a:xfrm>
      </p:grpSpPr>
      <p:sp>
        <p:nvSpPr>
          <p:cNvPr id="2" name="Rounded Rectangle 2057">
            <a:extLst>
              <a:ext uri="{FF2B5EF4-FFF2-40B4-BE49-F238E27FC236}">
                <a16:creationId xmlns:a16="http://schemas.microsoft.com/office/drawing/2014/main" id="{15D1AF26-0C49-77D1-74FB-F4E8F3C24AF5}"/>
              </a:ext>
            </a:extLst>
          </p:cNvPr>
          <p:cNvSpPr/>
          <p:nvPr/>
        </p:nvSpPr>
        <p:spPr>
          <a:xfrm>
            <a:off x="208152" y="2702512"/>
            <a:ext cx="6412565" cy="533907"/>
          </a:xfrm>
          <a:prstGeom prst="roundRect">
            <a:avLst>
              <a:gd name="adj" fmla="val 3886"/>
            </a:avLst>
          </a:prstGeom>
          <a:solidFill>
            <a:schemeClr val="bg1"/>
          </a:solidFill>
          <a:ln>
            <a:noFill/>
          </a:ln>
          <a:effectLst>
            <a:outerShdw blurRad="110928" sx="102000" sy="102000" algn="ctr" rotWithShape="0">
              <a:prstClr val="black">
                <a:alpha val="14729"/>
              </a:prstClr>
            </a:outerShdw>
          </a:effectLst>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365760" rIns="71120" bIns="80010" numCol="1" spcCol="1270" anchor="t" anchorCtr="0">
            <a:noAutofit/>
          </a:bodyPr>
          <a:lstStyle/>
          <a:p>
            <a:pPr marL="57150" lvl="1" indent="-57150" defTabSz="444500">
              <a:lnSpc>
                <a:spcPct val="90000"/>
              </a:lnSpc>
              <a:spcBef>
                <a:spcPct val="0"/>
              </a:spcBef>
              <a:spcAft>
                <a:spcPts val="600"/>
              </a:spcAft>
              <a:buFont typeface="+mj-lt"/>
              <a:buAutoNum type="arabicPeriod"/>
            </a:pPr>
            <a:endParaRPr lang="en-US" sz="900" kern="1200">
              <a:latin typeface="Limitless Sans" panose="00000500000000000000" pitchFamily="50" charset="0"/>
            </a:endParaRPr>
          </a:p>
        </p:txBody>
      </p:sp>
      <p:sp>
        <p:nvSpPr>
          <p:cNvPr id="53" name="Rounded Rectangle 2057">
            <a:extLst>
              <a:ext uri="{FF2B5EF4-FFF2-40B4-BE49-F238E27FC236}">
                <a16:creationId xmlns:a16="http://schemas.microsoft.com/office/drawing/2014/main" id="{80B52172-8D1A-280C-5A6E-0ADEA97B159F}"/>
              </a:ext>
            </a:extLst>
          </p:cNvPr>
          <p:cNvSpPr/>
          <p:nvPr/>
        </p:nvSpPr>
        <p:spPr>
          <a:xfrm>
            <a:off x="229406" y="3964298"/>
            <a:ext cx="1995971" cy="1151027"/>
          </a:xfrm>
          <a:prstGeom prst="roundRect">
            <a:avLst>
              <a:gd name="adj" fmla="val 3886"/>
            </a:avLst>
          </a:prstGeom>
          <a:solidFill>
            <a:schemeClr val="bg1"/>
          </a:solidFill>
          <a:ln>
            <a:noFill/>
          </a:ln>
          <a:effectLst>
            <a:outerShdw blurRad="63500" sx="102000" sy="102000" algn="ctr" rotWithShape="0">
              <a:prstClr val="black">
                <a:alpha val="14729"/>
              </a:prstClr>
            </a:outerShdw>
          </a:effectLst>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365760" rIns="71120" bIns="80010" numCol="1" spcCol="1270" anchor="t" anchorCtr="0">
            <a:noAutofit/>
          </a:bodyPr>
          <a:lstStyle/>
          <a:p>
            <a:pPr marL="57150" lvl="1" indent="-57150" defTabSz="444500">
              <a:lnSpc>
                <a:spcPct val="90000"/>
              </a:lnSpc>
              <a:spcBef>
                <a:spcPct val="0"/>
              </a:spcBef>
              <a:spcAft>
                <a:spcPts val="600"/>
              </a:spcAft>
              <a:buFont typeface="+mj-lt"/>
              <a:buAutoNum type="arabicPeriod"/>
            </a:pPr>
            <a:endParaRPr lang="en-US" sz="900" kern="1200">
              <a:latin typeface="Limitless Sans" panose="00000500000000000000" pitchFamily="50" charset="0"/>
            </a:endParaRPr>
          </a:p>
        </p:txBody>
      </p:sp>
      <p:sp>
        <p:nvSpPr>
          <p:cNvPr id="28" name="Rounded Rectangle 2057">
            <a:extLst>
              <a:ext uri="{FF2B5EF4-FFF2-40B4-BE49-F238E27FC236}">
                <a16:creationId xmlns:a16="http://schemas.microsoft.com/office/drawing/2014/main" id="{7D50D381-82C1-5881-5E0C-F8321A397E2F}"/>
              </a:ext>
            </a:extLst>
          </p:cNvPr>
          <p:cNvSpPr/>
          <p:nvPr/>
        </p:nvSpPr>
        <p:spPr>
          <a:xfrm>
            <a:off x="2431640" y="3964298"/>
            <a:ext cx="1995971" cy="1151027"/>
          </a:xfrm>
          <a:prstGeom prst="roundRect">
            <a:avLst>
              <a:gd name="adj" fmla="val 3886"/>
            </a:avLst>
          </a:prstGeom>
          <a:solidFill>
            <a:schemeClr val="bg1"/>
          </a:solidFill>
          <a:ln>
            <a:noFill/>
          </a:ln>
          <a:effectLst>
            <a:outerShdw blurRad="63500" sx="102000" sy="102000" algn="ctr" rotWithShape="0">
              <a:prstClr val="black">
                <a:alpha val="14729"/>
              </a:prstClr>
            </a:outerShdw>
          </a:effectLst>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365760" rIns="71120" bIns="80010" numCol="1" spcCol="1270" anchor="t" anchorCtr="0">
            <a:noAutofit/>
          </a:bodyPr>
          <a:lstStyle/>
          <a:p>
            <a:pPr marL="57150" lvl="1" indent="-57150" defTabSz="444500">
              <a:lnSpc>
                <a:spcPct val="90000"/>
              </a:lnSpc>
              <a:spcBef>
                <a:spcPct val="0"/>
              </a:spcBef>
              <a:spcAft>
                <a:spcPts val="600"/>
              </a:spcAft>
              <a:buFont typeface="+mj-lt"/>
              <a:buAutoNum type="arabicPeriod"/>
            </a:pPr>
            <a:endParaRPr lang="en-US" sz="900" kern="1200">
              <a:latin typeface="Limitless Sans" panose="00000500000000000000" pitchFamily="50" charset="0"/>
            </a:endParaRPr>
          </a:p>
        </p:txBody>
      </p:sp>
      <p:sp>
        <p:nvSpPr>
          <p:cNvPr id="29" name="Rounded Rectangle 2057">
            <a:extLst>
              <a:ext uri="{FF2B5EF4-FFF2-40B4-BE49-F238E27FC236}">
                <a16:creationId xmlns:a16="http://schemas.microsoft.com/office/drawing/2014/main" id="{0ED408CB-4CB6-2011-4822-F47A3FBB2FEA}"/>
              </a:ext>
            </a:extLst>
          </p:cNvPr>
          <p:cNvSpPr/>
          <p:nvPr/>
        </p:nvSpPr>
        <p:spPr>
          <a:xfrm>
            <a:off x="4633873" y="3964298"/>
            <a:ext cx="1995971" cy="1151027"/>
          </a:xfrm>
          <a:prstGeom prst="roundRect">
            <a:avLst>
              <a:gd name="adj" fmla="val 3886"/>
            </a:avLst>
          </a:prstGeom>
          <a:solidFill>
            <a:schemeClr val="bg1"/>
          </a:solidFill>
          <a:ln>
            <a:noFill/>
          </a:ln>
          <a:effectLst>
            <a:outerShdw blurRad="63500" sx="102000" sy="102000" algn="ctr" rotWithShape="0">
              <a:prstClr val="black">
                <a:alpha val="14729"/>
              </a:prstClr>
            </a:outerShdw>
          </a:effectLst>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365760" rIns="71120" bIns="80010" numCol="1" spcCol="1270" anchor="t" anchorCtr="0">
            <a:noAutofit/>
          </a:bodyPr>
          <a:lstStyle/>
          <a:p>
            <a:pPr marL="57150" lvl="1" indent="-57150" defTabSz="444500">
              <a:lnSpc>
                <a:spcPct val="90000"/>
              </a:lnSpc>
              <a:spcBef>
                <a:spcPct val="0"/>
              </a:spcBef>
              <a:spcAft>
                <a:spcPts val="600"/>
              </a:spcAft>
              <a:buFont typeface="+mj-lt"/>
              <a:buAutoNum type="arabicPeriod"/>
            </a:pPr>
            <a:endParaRPr lang="en-US" sz="900" kern="1200">
              <a:latin typeface="Limitless Sans" panose="00000500000000000000" pitchFamily="50" charset="0"/>
            </a:endParaRPr>
          </a:p>
        </p:txBody>
      </p:sp>
      <p:sp>
        <p:nvSpPr>
          <p:cNvPr id="8" name="Rectangle 7">
            <a:extLst>
              <a:ext uri="{FF2B5EF4-FFF2-40B4-BE49-F238E27FC236}">
                <a16:creationId xmlns:a16="http://schemas.microsoft.com/office/drawing/2014/main" id="{8ED7F68E-B299-2EA5-6F50-7E31D4BEE4EA}"/>
              </a:ext>
            </a:extLst>
          </p:cNvPr>
          <p:cNvSpPr/>
          <p:nvPr/>
        </p:nvSpPr>
        <p:spPr>
          <a:xfrm>
            <a:off x="0" y="0"/>
            <a:ext cx="6873276" cy="393405"/>
          </a:xfrm>
          <a:prstGeom prst="rect">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98B9A"/>
              </a:solidFill>
              <a:effectLst/>
              <a:uLnTx/>
              <a:uFillTx/>
              <a:latin typeface="Calibri"/>
              <a:ea typeface="+mn-ea"/>
              <a:cs typeface="+mn-cs"/>
            </a:endParaRPr>
          </a:p>
        </p:txBody>
      </p:sp>
      <p:sp>
        <p:nvSpPr>
          <p:cNvPr id="2104" name="Rounded Rectangle 2">
            <a:extLst>
              <a:ext uri="{FF2B5EF4-FFF2-40B4-BE49-F238E27FC236}">
                <a16:creationId xmlns:a16="http://schemas.microsoft.com/office/drawing/2014/main" id="{0A49A061-BA49-8D6A-99F2-FD00937DFE02}"/>
              </a:ext>
            </a:extLst>
          </p:cNvPr>
          <p:cNvSpPr>
            <a:spLocks/>
          </p:cNvSpPr>
          <p:nvPr/>
        </p:nvSpPr>
        <p:spPr>
          <a:xfrm flipH="1">
            <a:off x="-4700" y="5517993"/>
            <a:ext cx="6877976" cy="317859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t" anchorCtr="0"/>
          <a:lstStyle/>
          <a:p>
            <a:pPr marL="0" marR="0" lvl="0" indent="0" algn="l" defTabSz="3655422" rtl="0" eaLnBrk="1" fontAlgn="auto" latinLnBrk="0" hangingPunct="1">
              <a:lnSpc>
                <a:spcPct val="100000"/>
              </a:lnSpc>
              <a:spcBef>
                <a:spcPts val="0"/>
              </a:spcBef>
              <a:spcAft>
                <a:spcPts val="0"/>
              </a:spcAft>
              <a:buClrTx/>
              <a:buSzTx/>
              <a:buFontTx/>
              <a:buNone/>
              <a:tabLst/>
              <a:defRPr/>
            </a:pPr>
            <a:endParaRPr kumimoji="0" lang="en-US" sz="1000" u="none" strike="noStrike" kern="1200" cap="none" spc="0" normalizeH="0" baseline="0" noProof="0">
              <a:ln>
                <a:noFill/>
              </a:ln>
              <a:solidFill>
                <a:srgbClr val="522181"/>
              </a:solidFill>
              <a:effectLst/>
              <a:uLnTx/>
              <a:uFillTx/>
              <a:latin typeface="Limitless Sans Medium" pitchFamily="2" charset="0"/>
              <a:ea typeface="+mn-ea"/>
              <a:cs typeface="Arial" panose="020B0604020202020204" pitchFamily="34" charset="0"/>
            </a:endParaRPr>
          </a:p>
        </p:txBody>
      </p:sp>
      <p:sp>
        <p:nvSpPr>
          <p:cNvPr id="10" name="TextBox 9">
            <a:extLst>
              <a:ext uri="{FF2B5EF4-FFF2-40B4-BE49-F238E27FC236}">
                <a16:creationId xmlns:a16="http://schemas.microsoft.com/office/drawing/2014/main" id="{B214C4ED-0445-B2BF-5563-AC012AD1CD58}"/>
              </a:ext>
            </a:extLst>
          </p:cNvPr>
          <p:cNvSpPr txBox="1"/>
          <p:nvPr/>
        </p:nvSpPr>
        <p:spPr>
          <a:xfrm>
            <a:off x="3314368" y="89284"/>
            <a:ext cx="3471530" cy="246221"/>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a:latin typeface="Limitless Sans" pitchFamily="2" charset="0"/>
              </a:rPr>
              <a:t>Issue 4: 2026</a:t>
            </a:r>
            <a:endParaRPr kumimoji="0" lang="en-US" sz="1000" b="0" i="0" u="none" strike="noStrike" kern="1200" cap="none" spc="0" normalizeH="0" baseline="0" noProof="0">
              <a:ln>
                <a:noFill/>
              </a:ln>
              <a:effectLst/>
              <a:uLnTx/>
              <a:uFillTx/>
              <a:latin typeface="Limitless Sans" pitchFamily="2" charset="0"/>
              <a:ea typeface="+mn-ea"/>
              <a:cs typeface="+mn-cs"/>
            </a:endParaRPr>
          </a:p>
        </p:txBody>
      </p:sp>
      <p:sp>
        <p:nvSpPr>
          <p:cNvPr id="9" name="TextBox 8">
            <a:extLst>
              <a:ext uri="{FF2B5EF4-FFF2-40B4-BE49-F238E27FC236}">
                <a16:creationId xmlns:a16="http://schemas.microsoft.com/office/drawing/2014/main" id="{05EFD210-E69F-0F88-82E7-61EB066E0348}"/>
              </a:ext>
            </a:extLst>
          </p:cNvPr>
          <p:cNvSpPr txBox="1"/>
          <p:nvPr/>
        </p:nvSpPr>
        <p:spPr>
          <a:xfrm>
            <a:off x="106129" y="70455"/>
            <a:ext cx="3471530" cy="246221"/>
          </a:xfrm>
          <a:prstGeom prst="rect">
            <a:avLst/>
          </a:prstGeom>
          <a:noFill/>
        </p:spPr>
        <p:txBody>
          <a:bodyPr wrap="square">
            <a:spAutoFit/>
          </a:bodyPr>
          <a:lstStyle/>
          <a:p>
            <a:pPr lvl="0">
              <a:defRPr/>
            </a:pPr>
            <a:r>
              <a:rPr lang="en-US" sz="1000" b="1">
                <a:latin typeface="Limitless Sans" pitchFamily="2" charset="0"/>
              </a:rPr>
              <a:t>84.51° | Kroger Precision Marketing </a:t>
            </a:r>
            <a:r>
              <a:rPr lang="en-US" sz="1000">
                <a:latin typeface="Limitless Sans" pitchFamily="2" charset="0"/>
              </a:rPr>
              <a:t>Consumer Digest</a:t>
            </a:r>
          </a:p>
        </p:txBody>
      </p:sp>
      <p:sp>
        <p:nvSpPr>
          <p:cNvPr id="6" name="TextBox 5">
            <a:extLst>
              <a:ext uri="{FF2B5EF4-FFF2-40B4-BE49-F238E27FC236}">
                <a16:creationId xmlns:a16="http://schemas.microsoft.com/office/drawing/2014/main" id="{A8AE339C-50F0-725A-97FB-BD93FA6770C6}"/>
              </a:ext>
            </a:extLst>
          </p:cNvPr>
          <p:cNvSpPr txBox="1"/>
          <p:nvPr/>
        </p:nvSpPr>
        <p:spPr>
          <a:xfrm>
            <a:off x="112690" y="445992"/>
            <a:ext cx="6673208" cy="461665"/>
          </a:xfrm>
          <a:prstGeom prst="rect">
            <a:avLst/>
          </a:prstGeom>
          <a:noFill/>
        </p:spPr>
        <p:txBody>
          <a:bodyPr wrap="square">
            <a:spAutoFit/>
          </a:bodyPr>
          <a:lstStyle/>
          <a:p>
            <a:r>
              <a:rPr lang="en-US" sz="1200" b="1" dirty="0">
                <a:latin typeface="Limitless Sans" panose="00000500000000000000" pitchFamily="50" charset="0"/>
              </a:rPr>
              <a:t>Summer celebrations skew chill — until the Fourth. Most holidays mean relaxing at home, while July 4</a:t>
            </a:r>
            <a:r>
              <a:rPr lang="en-US" sz="1200" b="1" baseline="30000" dirty="0">
                <a:latin typeface="Limitless Sans" panose="00000500000000000000" pitchFamily="50" charset="0"/>
              </a:rPr>
              <a:t>th</a:t>
            </a:r>
            <a:r>
              <a:rPr lang="en-US" sz="1200" b="1" dirty="0">
                <a:latin typeface="Limitless Sans" panose="00000500000000000000" pitchFamily="50" charset="0"/>
              </a:rPr>
              <a:t> turns on the grill and brings people together.</a:t>
            </a:r>
            <a:endParaRPr lang="en-US" sz="1200" dirty="0">
              <a:latin typeface="Limitless Sans" panose="00000500000000000000" pitchFamily="50" charset="0"/>
            </a:endParaRPr>
          </a:p>
        </p:txBody>
      </p:sp>
      <p:pic>
        <p:nvPicPr>
          <p:cNvPr id="2111" name="Picture 2110" descr="A picture containing drawing&#10;&#10;Description automatically generated">
            <a:extLst>
              <a:ext uri="{FF2B5EF4-FFF2-40B4-BE49-F238E27FC236}">
                <a16:creationId xmlns:a16="http://schemas.microsoft.com/office/drawing/2014/main" id="{780F6B45-6AC1-4071-73A5-B3149AE048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5834" y="8503869"/>
            <a:ext cx="359630" cy="123122"/>
          </a:xfrm>
          <a:prstGeom prst="rect">
            <a:avLst/>
          </a:prstGeom>
        </p:spPr>
      </p:pic>
      <p:sp>
        <p:nvSpPr>
          <p:cNvPr id="13" name="TextBox 12">
            <a:extLst>
              <a:ext uri="{FF2B5EF4-FFF2-40B4-BE49-F238E27FC236}">
                <a16:creationId xmlns:a16="http://schemas.microsoft.com/office/drawing/2014/main" id="{B1FFE745-29D8-51ED-3C3D-F8A8B62B8522}"/>
              </a:ext>
            </a:extLst>
          </p:cNvPr>
          <p:cNvSpPr txBox="1"/>
          <p:nvPr/>
        </p:nvSpPr>
        <p:spPr>
          <a:xfrm>
            <a:off x="1829039" y="8786260"/>
            <a:ext cx="3329701" cy="27699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898B9A"/>
                </a:solidFill>
                <a:effectLst/>
                <a:uLnTx/>
                <a:uFillTx/>
                <a:latin typeface="Limitless Sans" pitchFamily="2" charset="0"/>
                <a:ea typeface="+mn-ea"/>
                <a:cs typeface="Helvetica"/>
              </a:rPr>
              <a:t>Source: 84.51° Real Time Insights Survey, </a:t>
            </a:r>
            <a:r>
              <a:rPr lang="en-US" sz="600">
                <a:solidFill>
                  <a:srgbClr val="898B9A"/>
                </a:solidFill>
                <a:latin typeface="Limitless Sans" pitchFamily="2" charset="0"/>
                <a:cs typeface="Helvetica"/>
              </a:rPr>
              <a:t>April</a:t>
            </a:r>
            <a:r>
              <a:rPr kumimoji="0" lang="en-US" sz="600" b="0" i="0" u="none" strike="noStrike" kern="1200" cap="none" spc="0" normalizeH="0" baseline="0" noProof="0">
                <a:ln>
                  <a:noFill/>
                </a:ln>
                <a:solidFill>
                  <a:srgbClr val="898B9A"/>
                </a:solidFill>
                <a:effectLst/>
                <a:uLnTx/>
                <a:uFillTx/>
                <a:latin typeface="Limitless Sans" pitchFamily="2" charset="0"/>
                <a:ea typeface="+mn-ea"/>
                <a:cs typeface="Helvetica"/>
              </a:rPr>
              <a:t> </a:t>
            </a:r>
            <a:r>
              <a:rPr lang="en-US" sz="600">
                <a:solidFill>
                  <a:srgbClr val="898B9A"/>
                </a:solidFill>
                <a:latin typeface="Limitless Sans" pitchFamily="2" charset="0"/>
                <a:cs typeface="Helvetica"/>
              </a:rPr>
              <a:t>2026</a:t>
            </a:r>
            <a:r>
              <a:rPr kumimoji="0" lang="en-US" sz="600" b="0" i="0" u="none" strike="noStrike" kern="1200" cap="none" spc="0" normalizeH="0" baseline="0" noProof="0">
                <a:ln>
                  <a:noFill/>
                </a:ln>
                <a:solidFill>
                  <a:srgbClr val="898B9A"/>
                </a:solidFill>
                <a:effectLst/>
                <a:uLnTx/>
                <a:uFillTx/>
                <a:latin typeface="Limitless Sans" pitchFamily="2" charset="0"/>
                <a:ea typeface="+mn-ea"/>
                <a:cs typeface="Helvetica"/>
              </a:rPr>
              <a:t>. Sample sourced from those who have shopped at Kroger in the past 3  months (n=400).   </a:t>
            </a:r>
          </a:p>
        </p:txBody>
      </p:sp>
      <p:grpSp>
        <p:nvGrpSpPr>
          <p:cNvPr id="24" name="Group 23">
            <a:extLst>
              <a:ext uri="{FF2B5EF4-FFF2-40B4-BE49-F238E27FC236}">
                <a16:creationId xmlns:a16="http://schemas.microsoft.com/office/drawing/2014/main" id="{270DBBB6-CB45-7878-0449-08D2E4B8D590}"/>
              </a:ext>
            </a:extLst>
          </p:cNvPr>
          <p:cNvGrpSpPr/>
          <p:nvPr/>
        </p:nvGrpSpPr>
        <p:grpSpPr>
          <a:xfrm>
            <a:off x="212764" y="1454764"/>
            <a:ext cx="6448540" cy="85840"/>
            <a:chOff x="-6903308" y="4558029"/>
            <a:chExt cx="6448540" cy="85840"/>
          </a:xfrm>
        </p:grpSpPr>
        <p:cxnSp>
          <p:nvCxnSpPr>
            <p:cNvPr id="25" name="Straight Connector 24">
              <a:extLst>
                <a:ext uri="{FF2B5EF4-FFF2-40B4-BE49-F238E27FC236}">
                  <a16:creationId xmlns:a16="http://schemas.microsoft.com/office/drawing/2014/main" id="{78AACC13-5EC6-6F19-E9D6-A43139729D8D}"/>
                </a:ext>
              </a:extLst>
            </p:cNvPr>
            <p:cNvCxnSpPr>
              <a:cxnSpLocks/>
            </p:cNvCxnSpPr>
            <p:nvPr/>
          </p:nvCxnSpPr>
          <p:spPr>
            <a:xfrm>
              <a:off x="-6860388" y="4600949"/>
              <a:ext cx="6397102"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214BF2FB-7A2E-A450-D23B-CD909A251408}"/>
                </a:ext>
              </a:extLst>
            </p:cNvPr>
            <p:cNvSpPr/>
            <p:nvPr/>
          </p:nvSpPr>
          <p:spPr>
            <a:xfrm>
              <a:off x="-6903308" y="4558029"/>
              <a:ext cx="85840" cy="858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8" name="Oval 2047">
              <a:extLst>
                <a:ext uri="{FF2B5EF4-FFF2-40B4-BE49-F238E27FC236}">
                  <a16:creationId xmlns:a16="http://schemas.microsoft.com/office/drawing/2014/main" id="{17958B7E-390E-C01B-3719-8F2871EB5D74}"/>
                </a:ext>
              </a:extLst>
            </p:cNvPr>
            <p:cNvSpPr/>
            <p:nvPr/>
          </p:nvSpPr>
          <p:spPr>
            <a:xfrm>
              <a:off x="-540608" y="4558029"/>
              <a:ext cx="85840" cy="858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60" name="TextBox 2059">
            <a:extLst>
              <a:ext uri="{FF2B5EF4-FFF2-40B4-BE49-F238E27FC236}">
                <a16:creationId xmlns:a16="http://schemas.microsoft.com/office/drawing/2014/main" id="{D827FC43-1B67-0A05-B1AF-A2E515DA2CF5}"/>
              </a:ext>
            </a:extLst>
          </p:cNvPr>
          <p:cNvSpPr txBox="1"/>
          <p:nvPr/>
        </p:nvSpPr>
        <p:spPr>
          <a:xfrm>
            <a:off x="219680" y="961976"/>
            <a:ext cx="1188720" cy="215444"/>
          </a:xfrm>
          <a:prstGeom prst="rect">
            <a:avLst/>
          </a:prstGeom>
          <a:noFill/>
        </p:spPr>
        <p:txBody>
          <a:bodyPr wrap="square">
            <a:spAutoFit/>
          </a:bodyPr>
          <a:lstStyle/>
          <a:p>
            <a:pPr algn="ctr"/>
            <a:r>
              <a:rPr lang="en-US" sz="800" b="1" spc="150" dirty="0">
                <a:solidFill>
                  <a:schemeClr val="tx2"/>
                </a:solidFill>
                <a:latin typeface="Limitless Sans" panose="00000500000000000000" pitchFamily="50" charset="0"/>
              </a:rPr>
              <a:t>MEMORIAL DAY</a:t>
            </a:r>
            <a:endParaRPr lang="en-US" sz="800" spc="150" dirty="0">
              <a:solidFill>
                <a:schemeClr val="tx2"/>
              </a:solidFill>
            </a:endParaRPr>
          </a:p>
        </p:txBody>
      </p:sp>
      <p:sp>
        <p:nvSpPr>
          <p:cNvPr id="2063" name="TextBox 2062">
            <a:extLst>
              <a:ext uri="{FF2B5EF4-FFF2-40B4-BE49-F238E27FC236}">
                <a16:creationId xmlns:a16="http://schemas.microsoft.com/office/drawing/2014/main" id="{9D10A1DF-150A-DD20-6626-A9FEF640ED28}"/>
              </a:ext>
            </a:extLst>
          </p:cNvPr>
          <p:cNvSpPr txBox="1"/>
          <p:nvPr/>
        </p:nvSpPr>
        <p:spPr>
          <a:xfrm>
            <a:off x="1520579" y="961976"/>
            <a:ext cx="1188720" cy="215444"/>
          </a:xfrm>
          <a:prstGeom prst="rect">
            <a:avLst/>
          </a:prstGeom>
          <a:noFill/>
        </p:spPr>
        <p:txBody>
          <a:bodyPr wrap="square">
            <a:spAutoFit/>
          </a:bodyPr>
          <a:lstStyle/>
          <a:p>
            <a:pPr algn="ctr"/>
            <a:r>
              <a:rPr lang="en-US" sz="800" b="1" spc="150" dirty="0">
                <a:solidFill>
                  <a:schemeClr val="tx2"/>
                </a:solidFill>
                <a:latin typeface="Limitless Sans" panose="00000500000000000000" pitchFamily="50" charset="0"/>
              </a:rPr>
              <a:t>JUNETEENTH</a:t>
            </a:r>
            <a:endParaRPr lang="en-US" sz="800" spc="150" dirty="0">
              <a:solidFill>
                <a:schemeClr val="tx2"/>
              </a:solidFill>
            </a:endParaRPr>
          </a:p>
        </p:txBody>
      </p:sp>
      <p:sp>
        <p:nvSpPr>
          <p:cNvPr id="2068" name="TextBox 2067">
            <a:extLst>
              <a:ext uri="{FF2B5EF4-FFF2-40B4-BE49-F238E27FC236}">
                <a16:creationId xmlns:a16="http://schemas.microsoft.com/office/drawing/2014/main" id="{D71FC5C1-5507-40EC-88A0-A6668BA5AFD6}"/>
              </a:ext>
            </a:extLst>
          </p:cNvPr>
          <p:cNvSpPr txBox="1"/>
          <p:nvPr/>
        </p:nvSpPr>
        <p:spPr>
          <a:xfrm>
            <a:off x="2796449" y="961976"/>
            <a:ext cx="1188720" cy="215444"/>
          </a:xfrm>
          <a:prstGeom prst="rect">
            <a:avLst/>
          </a:prstGeom>
          <a:noFill/>
        </p:spPr>
        <p:txBody>
          <a:bodyPr wrap="square">
            <a:spAutoFit/>
          </a:bodyPr>
          <a:lstStyle/>
          <a:p>
            <a:pPr algn="ctr"/>
            <a:r>
              <a:rPr lang="en-US" sz="800" b="1" spc="150" dirty="0">
                <a:solidFill>
                  <a:schemeClr val="tx2"/>
                </a:solidFill>
                <a:latin typeface="Limitless Sans" panose="00000500000000000000" pitchFamily="50" charset="0"/>
              </a:rPr>
              <a:t>FATHER’S DAY</a:t>
            </a:r>
            <a:endParaRPr lang="en-US" sz="800" spc="150" dirty="0">
              <a:solidFill>
                <a:schemeClr val="tx2"/>
              </a:solidFill>
            </a:endParaRPr>
          </a:p>
        </p:txBody>
      </p:sp>
      <p:sp>
        <p:nvSpPr>
          <p:cNvPr id="2070" name="TextBox 2069">
            <a:extLst>
              <a:ext uri="{FF2B5EF4-FFF2-40B4-BE49-F238E27FC236}">
                <a16:creationId xmlns:a16="http://schemas.microsoft.com/office/drawing/2014/main" id="{9E461EF5-1F44-CA48-2ED4-DBF6312CC328}"/>
              </a:ext>
            </a:extLst>
          </p:cNvPr>
          <p:cNvSpPr txBox="1"/>
          <p:nvPr/>
        </p:nvSpPr>
        <p:spPr>
          <a:xfrm>
            <a:off x="4128037" y="961976"/>
            <a:ext cx="1188720" cy="215444"/>
          </a:xfrm>
          <a:prstGeom prst="rect">
            <a:avLst/>
          </a:prstGeom>
          <a:noFill/>
        </p:spPr>
        <p:txBody>
          <a:bodyPr wrap="square">
            <a:spAutoFit/>
          </a:bodyPr>
          <a:lstStyle/>
          <a:p>
            <a:pPr algn="ctr"/>
            <a:r>
              <a:rPr lang="en-US" sz="800" b="1" spc="150" dirty="0">
                <a:solidFill>
                  <a:schemeClr val="tx2"/>
                </a:solidFill>
                <a:latin typeface="Limitless Sans" panose="00000500000000000000" pitchFamily="50" charset="0"/>
              </a:rPr>
              <a:t>JULY 4TH</a:t>
            </a:r>
            <a:endParaRPr lang="en-US" sz="800" spc="150" dirty="0">
              <a:solidFill>
                <a:schemeClr val="tx2"/>
              </a:solidFill>
            </a:endParaRPr>
          </a:p>
        </p:txBody>
      </p:sp>
      <p:sp>
        <p:nvSpPr>
          <p:cNvPr id="2071" name="TextBox 2070">
            <a:extLst>
              <a:ext uri="{FF2B5EF4-FFF2-40B4-BE49-F238E27FC236}">
                <a16:creationId xmlns:a16="http://schemas.microsoft.com/office/drawing/2014/main" id="{2AC2C8BF-1659-A216-8F84-95CE82B3C131}"/>
              </a:ext>
            </a:extLst>
          </p:cNvPr>
          <p:cNvSpPr txBox="1"/>
          <p:nvPr/>
        </p:nvSpPr>
        <p:spPr>
          <a:xfrm>
            <a:off x="5418322" y="961976"/>
            <a:ext cx="1188720" cy="215444"/>
          </a:xfrm>
          <a:prstGeom prst="rect">
            <a:avLst/>
          </a:prstGeom>
          <a:noFill/>
        </p:spPr>
        <p:txBody>
          <a:bodyPr wrap="square">
            <a:spAutoFit/>
          </a:bodyPr>
          <a:lstStyle/>
          <a:p>
            <a:pPr algn="ctr"/>
            <a:r>
              <a:rPr lang="en-US" sz="800" b="1" spc="150" dirty="0">
                <a:solidFill>
                  <a:schemeClr val="tx2"/>
                </a:solidFill>
                <a:latin typeface="Limitless Sans" panose="00000500000000000000" pitchFamily="50" charset="0"/>
              </a:rPr>
              <a:t>LABOR DAY</a:t>
            </a:r>
            <a:endParaRPr lang="en-US" sz="800" spc="150" dirty="0">
              <a:solidFill>
                <a:schemeClr val="tx2"/>
              </a:solidFill>
            </a:endParaRPr>
          </a:p>
        </p:txBody>
      </p:sp>
      <p:sp>
        <p:nvSpPr>
          <p:cNvPr id="2072" name="TextBox 2071">
            <a:extLst>
              <a:ext uri="{FF2B5EF4-FFF2-40B4-BE49-F238E27FC236}">
                <a16:creationId xmlns:a16="http://schemas.microsoft.com/office/drawing/2014/main" id="{5D8851D7-51CB-30E0-9C43-B4C2AEC43D93}"/>
              </a:ext>
            </a:extLst>
          </p:cNvPr>
          <p:cNvSpPr txBox="1"/>
          <p:nvPr/>
        </p:nvSpPr>
        <p:spPr>
          <a:xfrm>
            <a:off x="1533074" y="1768443"/>
            <a:ext cx="1141655" cy="692497"/>
          </a:xfrm>
          <a:prstGeom prst="rect">
            <a:avLst/>
          </a:prstGeom>
          <a:noFill/>
        </p:spPr>
        <p:txBody>
          <a:bodyPr wrap="square" rtlCol="0">
            <a:spAutoFit/>
          </a:bodyPr>
          <a:lstStyle/>
          <a:p>
            <a:pPr algn="ctr"/>
            <a:r>
              <a:rPr lang="en-US" sz="1200" b="1" dirty="0">
                <a:solidFill>
                  <a:schemeClr val="accent2"/>
                </a:solidFill>
                <a:latin typeface="Limitless Sans" pitchFamily="2" charset="0"/>
              </a:rPr>
              <a:t>42%</a:t>
            </a:r>
          </a:p>
          <a:p>
            <a:pPr algn="ctr"/>
            <a:r>
              <a:rPr lang="en-US" sz="800" dirty="0">
                <a:latin typeface="Limitless Sans Medium" pitchFamily="2" charset="0"/>
              </a:rPr>
              <a:t> </a:t>
            </a:r>
            <a:r>
              <a:rPr lang="en-US" sz="900" dirty="0">
                <a:latin typeface="Limitless Sans Medium" pitchFamily="2" charset="0"/>
              </a:rPr>
              <a:t>plan to celebrate, with most </a:t>
            </a:r>
            <a:r>
              <a:rPr lang="en-US" sz="900" b="1" dirty="0">
                <a:solidFill>
                  <a:schemeClr val="tx2"/>
                </a:solidFill>
                <a:latin typeface="Limitless Sans Medium" pitchFamily="2" charset="0"/>
              </a:rPr>
              <a:t>relaxing at home</a:t>
            </a:r>
            <a:endParaRPr lang="en-US" sz="800" b="1" dirty="0">
              <a:solidFill>
                <a:schemeClr val="tx2"/>
              </a:solidFill>
              <a:latin typeface="Limitless Sans Medium" pitchFamily="2" charset="0"/>
            </a:endParaRPr>
          </a:p>
        </p:txBody>
      </p:sp>
      <p:sp>
        <p:nvSpPr>
          <p:cNvPr id="2073" name="TextBox 2072">
            <a:extLst>
              <a:ext uri="{FF2B5EF4-FFF2-40B4-BE49-F238E27FC236}">
                <a16:creationId xmlns:a16="http://schemas.microsoft.com/office/drawing/2014/main" id="{76706D11-F0E4-D792-20CB-450134D9B56A}"/>
              </a:ext>
            </a:extLst>
          </p:cNvPr>
          <p:cNvSpPr txBox="1"/>
          <p:nvPr/>
        </p:nvSpPr>
        <p:spPr>
          <a:xfrm>
            <a:off x="228156" y="1768443"/>
            <a:ext cx="1161303" cy="692497"/>
          </a:xfrm>
          <a:prstGeom prst="rect">
            <a:avLst/>
          </a:prstGeom>
          <a:noFill/>
        </p:spPr>
        <p:txBody>
          <a:bodyPr wrap="square" rtlCol="0">
            <a:spAutoFit/>
          </a:bodyPr>
          <a:lstStyle/>
          <a:p>
            <a:pPr algn="ctr"/>
            <a:r>
              <a:rPr lang="en-US" sz="1200" b="1" dirty="0">
                <a:solidFill>
                  <a:schemeClr val="accent3"/>
                </a:solidFill>
                <a:latin typeface="Limitless Sans" pitchFamily="2" charset="0"/>
              </a:rPr>
              <a:t>92% </a:t>
            </a:r>
          </a:p>
          <a:p>
            <a:pPr algn="ctr"/>
            <a:r>
              <a:rPr lang="en-US" sz="900" dirty="0">
                <a:latin typeface="Limitless Sans Medium" pitchFamily="2" charset="0"/>
              </a:rPr>
              <a:t>plan to celebrate, with most </a:t>
            </a:r>
            <a:r>
              <a:rPr lang="en-US" sz="900" b="1" dirty="0">
                <a:solidFill>
                  <a:schemeClr val="tx2"/>
                </a:solidFill>
                <a:latin typeface="Limitless Sans Medium" pitchFamily="2" charset="0"/>
              </a:rPr>
              <a:t>relaxing at home</a:t>
            </a:r>
          </a:p>
        </p:txBody>
      </p:sp>
      <p:sp>
        <p:nvSpPr>
          <p:cNvPr id="2075" name="TextBox 2074">
            <a:extLst>
              <a:ext uri="{FF2B5EF4-FFF2-40B4-BE49-F238E27FC236}">
                <a16:creationId xmlns:a16="http://schemas.microsoft.com/office/drawing/2014/main" id="{A7E98781-D735-A4E0-38FE-032CC7570B0A}"/>
              </a:ext>
            </a:extLst>
          </p:cNvPr>
          <p:cNvSpPr txBox="1"/>
          <p:nvPr/>
        </p:nvSpPr>
        <p:spPr>
          <a:xfrm>
            <a:off x="2814066" y="1768443"/>
            <a:ext cx="1161303" cy="692497"/>
          </a:xfrm>
          <a:prstGeom prst="rect">
            <a:avLst/>
          </a:prstGeom>
          <a:noFill/>
        </p:spPr>
        <p:txBody>
          <a:bodyPr wrap="square" rtlCol="0">
            <a:spAutoFit/>
          </a:bodyPr>
          <a:lstStyle/>
          <a:p>
            <a:pPr algn="ctr"/>
            <a:r>
              <a:rPr lang="en-US" sz="1200" b="1" dirty="0">
                <a:solidFill>
                  <a:schemeClr val="accent3"/>
                </a:solidFill>
                <a:latin typeface="Limitless Sans" pitchFamily="2" charset="0"/>
              </a:rPr>
              <a:t>78% </a:t>
            </a:r>
          </a:p>
          <a:p>
            <a:pPr algn="ctr"/>
            <a:r>
              <a:rPr lang="en-US" sz="900" dirty="0">
                <a:latin typeface="Limitless Sans Medium" pitchFamily="2" charset="0"/>
              </a:rPr>
              <a:t>plan to celebrate, with most </a:t>
            </a:r>
            <a:r>
              <a:rPr lang="en-US" sz="900" b="1" dirty="0">
                <a:solidFill>
                  <a:schemeClr val="tx2"/>
                </a:solidFill>
                <a:latin typeface="Limitless Sans Medium" pitchFamily="2" charset="0"/>
              </a:rPr>
              <a:t>relaxing at home</a:t>
            </a:r>
          </a:p>
        </p:txBody>
      </p:sp>
      <p:sp>
        <p:nvSpPr>
          <p:cNvPr id="2076" name="TextBox 2075">
            <a:extLst>
              <a:ext uri="{FF2B5EF4-FFF2-40B4-BE49-F238E27FC236}">
                <a16:creationId xmlns:a16="http://schemas.microsoft.com/office/drawing/2014/main" id="{8D1230EC-AF42-525C-70FE-1F91B6A9AA9E}"/>
              </a:ext>
            </a:extLst>
          </p:cNvPr>
          <p:cNvSpPr txBox="1"/>
          <p:nvPr/>
        </p:nvSpPr>
        <p:spPr>
          <a:xfrm>
            <a:off x="4052552" y="1768443"/>
            <a:ext cx="1333890" cy="830997"/>
          </a:xfrm>
          <a:prstGeom prst="rect">
            <a:avLst/>
          </a:prstGeom>
          <a:noFill/>
        </p:spPr>
        <p:txBody>
          <a:bodyPr wrap="square" rtlCol="0">
            <a:spAutoFit/>
          </a:bodyPr>
          <a:lstStyle/>
          <a:p>
            <a:pPr algn="ctr"/>
            <a:r>
              <a:rPr lang="en-US" sz="1200" b="1" dirty="0">
                <a:solidFill>
                  <a:schemeClr val="accent2"/>
                </a:solidFill>
                <a:latin typeface="Limitless Sans" pitchFamily="2" charset="0"/>
              </a:rPr>
              <a:t>92% </a:t>
            </a:r>
          </a:p>
          <a:p>
            <a:pPr algn="ctr"/>
            <a:r>
              <a:rPr lang="en-US" sz="900" dirty="0">
                <a:latin typeface="Limitless Sans Medium" pitchFamily="2" charset="0"/>
              </a:rPr>
              <a:t>plan to celebrate, with most </a:t>
            </a:r>
            <a:r>
              <a:rPr lang="en-US" sz="900" b="1" dirty="0">
                <a:solidFill>
                  <a:schemeClr val="tx2"/>
                </a:solidFill>
                <a:latin typeface="Limitless Sans Medium" pitchFamily="2" charset="0"/>
              </a:rPr>
              <a:t>attending or hosting a cookout/BBQ</a:t>
            </a:r>
          </a:p>
        </p:txBody>
      </p:sp>
      <p:sp>
        <p:nvSpPr>
          <p:cNvPr id="2077" name="TextBox 2076">
            <a:extLst>
              <a:ext uri="{FF2B5EF4-FFF2-40B4-BE49-F238E27FC236}">
                <a16:creationId xmlns:a16="http://schemas.microsoft.com/office/drawing/2014/main" id="{2768ACBF-9256-3A26-4C6A-813F2E74BA34}"/>
              </a:ext>
            </a:extLst>
          </p:cNvPr>
          <p:cNvSpPr txBox="1"/>
          <p:nvPr/>
        </p:nvSpPr>
        <p:spPr>
          <a:xfrm>
            <a:off x="5449398" y="1768443"/>
            <a:ext cx="1187714" cy="692497"/>
          </a:xfrm>
          <a:prstGeom prst="rect">
            <a:avLst/>
          </a:prstGeom>
          <a:noFill/>
        </p:spPr>
        <p:txBody>
          <a:bodyPr wrap="square" rtlCol="0">
            <a:spAutoFit/>
          </a:bodyPr>
          <a:lstStyle/>
          <a:p>
            <a:pPr algn="ctr"/>
            <a:r>
              <a:rPr lang="en-US" sz="1200" b="1" dirty="0">
                <a:solidFill>
                  <a:schemeClr val="accent3"/>
                </a:solidFill>
                <a:latin typeface="Limitless Sans" pitchFamily="2" charset="0"/>
              </a:rPr>
              <a:t>87% </a:t>
            </a:r>
          </a:p>
          <a:p>
            <a:pPr algn="ctr"/>
            <a:r>
              <a:rPr lang="en-US" sz="900" dirty="0">
                <a:latin typeface="Limitless Sans Medium" pitchFamily="2" charset="0"/>
              </a:rPr>
              <a:t>plan to celebrate, with most </a:t>
            </a:r>
            <a:r>
              <a:rPr lang="en-US" sz="900" b="1" dirty="0">
                <a:solidFill>
                  <a:schemeClr val="tx2"/>
                </a:solidFill>
                <a:latin typeface="Limitless Sans Medium" pitchFamily="2" charset="0"/>
              </a:rPr>
              <a:t>relaxing at home</a:t>
            </a:r>
          </a:p>
        </p:txBody>
      </p:sp>
      <p:sp>
        <p:nvSpPr>
          <p:cNvPr id="3" name="TextBox 2">
            <a:extLst>
              <a:ext uri="{FF2B5EF4-FFF2-40B4-BE49-F238E27FC236}">
                <a16:creationId xmlns:a16="http://schemas.microsoft.com/office/drawing/2014/main" id="{BC2EBD60-8477-14F5-9D8D-5CFFCA8FCE32}"/>
              </a:ext>
            </a:extLst>
          </p:cNvPr>
          <p:cNvSpPr txBox="1"/>
          <p:nvPr/>
        </p:nvSpPr>
        <p:spPr>
          <a:xfrm>
            <a:off x="673800" y="2733806"/>
            <a:ext cx="6112098" cy="461665"/>
          </a:xfrm>
          <a:prstGeom prst="rect">
            <a:avLst/>
          </a:prstGeom>
          <a:noFill/>
        </p:spPr>
        <p:txBody>
          <a:bodyPr wrap="square" rtlCol="0">
            <a:spAutoFit/>
          </a:bodyPr>
          <a:lstStyle/>
          <a:p>
            <a:pPr lvl="0"/>
            <a:r>
              <a:rPr lang="en-US" sz="1200" dirty="0">
                <a:solidFill>
                  <a:schemeClr val="tx2"/>
                </a:solidFill>
                <a:latin typeface="Limitless Sans" panose="00000500000000000000" pitchFamily="50" charset="0"/>
              </a:rPr>
              <a:t>Compared to other summer holidays, </a:t>
            </a:r>
            <a:r>
              <a:rPr lang="en-US" sz="1200" b="1" dirty="0">
                <a:solidFill>
                  <a:schemeClr val="accent2"/>
                </a:solidFill>
                <a:latin typeface="Limitless Sans" panose="00000500000000000000" pitchFamily="50" charset="0"/>
              </a:rPr>
              <a:t>July 4</a:t>
            </a:r>
            <a:r>
              <a:rPr lang="en-US" sz="1200" b="1" baseline="30000" dirty="0">
                <a:solidFill>
                  <a:schemeClr val="accent2"/>
                </a:solidFill>
                <a:latin typeface="Limitless Sans" panose="00000500000000000000" pitchFamily="50" charset="0"/>
              </a:rPr>
              <a:t>th</a:t>
            </a:r>
            <a:r>
              <a:rPr lang="en-US" sz="1200" b="1" dirty="0">
                <a:solidFill>
                  <a:schemeClr val="accent2"/>
                </a:solidFill>
                <a:latin typeface="Limitless Sans" panose="00000500000000000000" pitchFamily="50" charset="0"/>
              </a:rPr>
              <a:t> drives the most meaningful shifts in social behavior </a:t>
            </a:r>
            <a:r>
              <a:rPr lang="en-US" sz="1200" dirty="0">
                <a:solidFill>
                  <a:schemeClr val="tx2"/>
                </a:solidFill>
                <a:latin typeface="Limitless Sans" panose="00000500000000000000" pitchFamily="50" charset="0"/>
              </a:rPr>
              <a:t>— especially in who people celebrate with and how they celebrate.</a:t>
            </a:r>
          </a:p>
        </p:txBody>
      </p:sp>
      <p:sp>
        <p:nvSpPr>
          <p:cNvPr id="2054" name="TextBox 2053">
            <a:extLst>
              <a:ext uri="{FF2B5EF4-FFF2-40B4-BE49-F238E27FC236}">
                <a16:creationId xmlns:a16="http://schemas.microsoft.com/office/drawing/2014/main" id="{6F2F9548-7B71-3B3C-F5F6-603C331AFA95}"/>
              </a:ext>
            </a:extLst>
          </p:cNvPr>
          <p:cNvSpPr txBox="1"/>
          <p:nvPr/>
        </p:nvSpPr>
        <p:spPr>
          <a:xfrm>
            <a:off x="112690" y="2458050"/>
            <a:ext cx="7657138" cy="192360"/>
          </a:xfrm>
          <a:prstGeom prst="rect">
            <a:avLst/>
          </a:prstGeom>
          <a:noFill/>
        </p:spPr>
        <p:txBody>
          <a:bodyPr wrap="square">
            <a:spAutoFit/>
          </a:bodyPr>
          <a:lstStyle>
            <a:defPPr>
              <a:defRPr lang="en-US"/>
            </a:defPPr>
            <a:lvl1pPr lvl="0">
              <a:defRPr sz="650" i="1">
                <a:solidFill>
                  <a:srgbClr val="898B9A"/>
                </a:solidFill>
                <a:latin typeface="Limitless Sans" panose="00000500000000000000" pitchFamily="50" charset="0"/>
              </a:defRPr>
            </a:lvl1pPr>
          </a:lstStyle>
          <a:p>
            <a:r>
              <a:rPr lang="en-US" i="0" dirty="0"/>
              <a:t>Q: </a:t>
            </a:r>
            <a:r>
              <a:rPr lang="en-US" dirty="0"/>
              <a:t>How do you plan to celebrate each of the following summer holidays / events this year?</a:t>
            </a:r>
            <a:r>
              <a:rPr lang="en-US" i="0" dirty="0"/>
              <a:t> (n=400)</a:t>
            </a:r>
            <a:endParaRPr lang="en-US" dirty="0"/>
          </a:p>
        </p:txBody>
      </p:sp>
      <p:sp>
        <p:nvSpPr>
          <p:cNvPr id="2067" name="TextBox 2066">
            <a:extLst>
              <a:ext uri="{FF2B5EF4-FFF2-40B4-BE49-F238E27FC236}">
                <a16:creationId xmlns:a16="http://schemas.microsoft.com/office/drawing/2014/main" id="{220823D2-78F6-D8AC-0560-9A61500D409D}"/>
              </a:ext>
            </a:extLst>
          </p:cNvPr>
          <p:cNvSpPr txBox="1"/>
          <p:nvPr/>
        </p:nvSpPr>
        <p:spPr>
          <a:xfrm>
            <a:off x="112690" y="3227007"/>
            <a:ext cx="7657138" cy="192360"/>
          </a:xfrm>
          <a:prstGeom prst="rect">
            <a:avLst/>
          </a:prstGeom>
          <a:noFill/>
        </p:spPr>
        <p:txBody>
          <a:bodyPr wrap="square">
            <a:spAutoFit/>
          </a:bodyPr>
          <a:lstStyle>
            <a:defPPr>
              <a:defRPr lang="en-US"/>
            </a:defPPr>
            <a:lvl1pPr lvl="0">
              <a:defRPr sz="650" i="1">
                <a:solidFill>
                  <a:srgbClr val="898B9A"/>
                </a:solidFill>
                <a:latin typeface="Limitless Sans" panose="00000500000000000000" pitchFamily="50" charset="0"/>
              </a:defRPr>
            </a:lvl1pPr>
          </a:lstStyle>
          <a:p>
            <a:r>
              <a:rPr lang="en-US" i="0"/>
              <a:t>Q:</a:t>
            </a:r>
            <a:r>
              <a:rPr lang="en-US"/>
              <a:t> For each holiday / event you plan to celebrate, what changes for you? </a:t>
            </a:r>
            <a:r>
              <a:rPr lang="en-US" i="0"/>
              <a:t>(n=400)</a:t>
            </a:r>
            <a:endParaRPr lang="en-US"/>
          </a:p>
        </p:txBody>
      </p:sp>
      <p:sp>
        <p:nvSpPr>
          <p:cNvPr id="57" name="TextBox 56">
            <a:extLst>
              <a:ext uri="{FF2B5EF4-FFF2-40B4-BE49-F238E27FC236}">
                <a16:creationId xmlns:a16="http://schemas.microsoft.com/office/drawing/2014/main" id="{F04E7858-58C7-C77C-681E-13DE3CD933F6}"/>
              </a:ext>
            </a:extLst>
          </p:cNvPr>
          <p:cNvSpPr txBox="1"/>
          <p:nvPr/>
        </p:nvSpPr>
        <p:spPr>
          <a:xfrm>
            <a:off x="1188370" y="4067370"/>
            <a:ext cx="1110020" cy="1031051"/>
          </a:xfrm>
          <a:prstGeom prst="rect">
            <a:avLst/>
          </a:prstGeom>
          <a:noFill/>
        </p:spPr>
        <p:txBody>
          <a:bodyPr wrap="square" rtlCol="0">
            <a:spAutoFit/>
          </a:bodyPr>
          <a:lstStyle/>
          <a:p>
            <a:r>
              <a:rPr lang="en-US" sz="1600" b="1" dirty="0">
                <a:solidFill>
                  <a:schemeClr val="accent2"/>
                </a:solidFill>
                <a:latin typeface="Limitless Sans" panose="00000500000000000000"/>
              </a:rPr>
              <a:t>69%</a:t>
            </a:r>
            <a:br>
              <a:rPr lang="en-US" sz="1200" b="1" dirty="0">
                <a:solidFill>
                  <a:schemeClr val="accent3"/>
                </a:solidFill>
                <a:latin typeface="Limitless Sans" panose="00000500000000000000"/>
              </a:rPr>
            </a:br>
            <a:r>
              <a:rPr lang="en-US" sz="900" dirty="0">
                <a:latin typeface="Limitless Sans Medium" pitchFamily="2" charset="0"/>
              </a:rPr>
              <a:t>of shoppers feel that summer holidays will be about the same as last year</a:t>
            </a:r>
          </a:p>
        </p:txBody>
      </p:sp>
      <p:sp>
        <p:nvSpPr>
          <p:cNvPr id="58" name="TextBox 57">
            <a:extLst>
              <a:ext uri="{FF2B5EF4-FFF2-40B4-BE49-F238E27FC236}">
                <a16:creationId xmlns:a16="http://schemas.microsoft.com/office/drawing/2014/main" id="{7C67E23B-5EDE-DBA8-0508-9EE0038BD9DE}"/>
              </a:ext>
            </a:extLst>
          </p:cNvPr>
          <p:cNvSpPr txBox="1"/>
          <p:nvPr/>
        </p:nvSpPr>
        <p:spPr>
          <a:xfrm>
            <a:off x="3428999" y="4067370"/>
            <a:ext cx="984246" cy="892552"/>
          </a:xfrm>
          <a:prstGeom prst="rect">
            <a:avLst/>
          </a:prstGeom>
          <a:noFill/>
        </p:spPr>
        <p:txBody>
          <a:bodyPr wrap="square" rtlCol="0">
            <a:spAutoFit/>
          </a:bodyPr>
          <a:lstStyle/>
          <a:p>
            <a:r>
              <a:rPr lang="en-US" sz="1600" b="1" dirty="0">
                <a:solidFill>
                  <a:schemeClr val="accent3"/>
                </a:solidFill>
                <a:latin typeface="Limitless Sans" panose="00000500000000000000"/>
              </a:rPr>
              <a:t>37% </a:t>
            </a:r>
            <a:br>
              <a:rPr lang="en-US" sz="1200" b="1" dirty="0">
                <a:solidFill>
                  <a:schemeClr val="accent3"/>
                </a:solidFill>
                <a:latin typeface="Limitless Sans" panose="00000500000000000000"/>
              </a:rPr>
            </a:br>
            <a:r>
              <a:rPr lang="en-US" sz="900" dirty="0">
                <a:latin typeface="Limitless Sans Medium" pitchFamily="2" charset="0"/>
              </a:rPr>
              <a:t>plan to celebrate International Soccer</a:t>
            </a:r>
          </a:p>
        </p:txBody>
      </p:sp>
      <p:sp>
        <p:nvSpPr>
          <p:cNvPr id="59" name="TextBox 58">
            <a:extLst>
              <a:ext uri="{FF2B5EF4-FFF2-40B4-BE49-F238E27FC236}">
                <a16:creationId xmlns:a16="http://schemas.microsoft.com/office/drawing/2014/main" id="{D4DC8DDD-06AD-F0BF-11AB-93CD2C84876F}"/>
              </a:ext>
            </a:extLst>
          </p:cNvPr>
          <p:cNvSpPr txBox="1"/>
          <p:nvPr/>
        </p:nvSpPr>
        <p:spPr>
          <a:xfrm>
            <a:off x="5636668" y="4067370"/>
            <a:ext cx="1034289" cy="892552"/>
          </a:xfrm>
          <a:prstGeom prst="rect">
            <a:avLst/>
          </a:prstGeom>
          <a:noFill/>
        </p:spPr>
        <p:txBody>
          <a:bodyPr wrap="square" rtlCol="0">
            <a:spAutoFit/>
          </a:bodyPr>
          <a:lstStyle/>
          <a:p>
            <a:r>
              <a:rPr lang="en-US" sz="1600" b="1" dirty="0">
                <a:solidFill>
                  <a:schemeClr val="accent2"/>
                </a:solidFill>
                <a:latin typeface="Limitless Sans" panose="00000500000000000000"/>
              </a:rPr>
              <a:t>55% </a:t>
            </a:r>
            <a:br>
              <a:rPr lang="en-US" sz="1200" b="1" dirty="0">
                <a:solidFill>
                  <a:schemeClr val="accent3"/>
                </a:solidFill>
                <a:latin typeface="Limitless Sans" panose="00000500000000000000"/>
              </a:rPr>
            </a:br>
            <a:r>
              <a:rPr lang="en-US" sz="900" dirty="0">
                <a:latin typeface="Limitless Sans Medium" pitchFamily="2" charset="0"/>
              </a:rPr>
              <a:t>plan to celebrate America’s 250</a:t>
            </a:r>
            <a:r>
              <a:rPr lang="en-US" sz="900" baseline="30000" dirty="0">
                <a:latin typeface="Limitless Sans Medium" pitchFamily="2" charset="0"/>
              </a:rPr>
              <a:t>th</a:t>
            </a:r>
            <a:r>
              <a:rPr lang="en-US" sz="900" dirty="0">
                <a:latin typeface="Limitless Sans Medium" pitchFamily="2" charset="0"/>
              </a:rPr>
              <a:t> Anniversary</a:t>
            </a:r>
          </a:p>
        </p:txBody>
      </p:sp>
      <p:sp>
        <p:nvSpPr>
          <p:cNvPr id="60" name="TextBox 59">
            <a:extLst>
              <a:ext uri="{FF2B5EF4-FFF2-40B4-BE49-F238E27FC236}">
                <a16:creationId xmlns:a16="http://schemas.microsoft.com/office/drawing/2014/main" id="{39DE7C87-7741-F600-E1AA-9B66C0B336B0}"/>
              </a:ext>
            </a:extLst>
          </p:cNvPr>
          <p:cNvSpPr txBox="1"/>
          <p:nvPr/>
        </p:nvSpPr>
        <p:spPr>
          <a:xfrm>
            <a:off x="187041" y="5185173"/>
            <a:ext cx="2152230" cy="292388"/>
          </a:xfrm>
          <a:prstGeom prst="rect">
            <a:avLst/>
          </a:prstGeom>
          <a:noFill/>
        </p:spPr>
        <p:txBody>
          <a:bodyPr wrap="square">
            <a:spAutoFit/>
          </a:bodyPr>
          <a:lstStyle>
            <a:defPPr>
              <a:defRPr lang="en-US"/>
            </a:defPPr>
            <a:lvl1pPr lvl="0">
              <a:defRPr sz="650" i="1">
                <a:solidFill>
                  <a:srgbClr val="898B9A"/>
                </a:solidFill>
                <a:latin typeface="Limitless Sans"/>
              </a:defRPr>
            </a:lvl1pPr>
          </a:lstStyle>
          <a:p>
            <a:r>
              <a:rPr lang="en-US" i="0" dirty="0"/>
              <a:t>[LEFT BOX] Q: </a:t>
            </a:r>
            <a:r>
              <a:rPr lang="en-US" dirty="0"/>
              <a:t>Compared to last summer, how do summer holidays feel this year? (</a:t>
            </a:r>
            <a:r>
              <a:rPr lang="en-US" i="0" dirty="0"/>
              <a:t>n=400)</a:t>
            </a:r>
          </a:p>
        </p:txBody>
      </p:sp>
      <p:sp>
        <p:nvSpPr>
          <p:cNvPr id="2083" name="TextBox 2082">
            <a:extLst>
              <a:ext uri="{FF2B5EF4-FFF2-40B4-BE49-F238E27FC236}">
                <a16:creationId xmlns:a16="http://schemas.microsoft.com/office/drawing/2014/main" id="{24CDBD9D-677A-B686-0FD3-AF9D62F28DD9}"/>
              </a:ext>
            </a:extLst>
          </p:cNvPr>
          <p:cNvSpPr txBox="1"/>
          <p:nvPr/>
        </p:nvSpPr>
        <p:spPr>
          <a:xfrm>
            <a:off x="131059" y="3461571"/>
            <a:ext cx="6489659" cy="461665"/>
          </a:xfrm>
          <a:prstGeom prst="rect">
            <a:avLst/>
          </a:prstGeom>
          <a:noFill/>
        </p:spPr>
        <p:txBody>
          <a:bodyPr wrap="square">
            <a:spAutoFit/>
          </a:bodyPr>
          <a:lstStyle/>
          <a:p>
            <a:r>
              <a:rPr lang="en-US" sz="1200" b="1" dirty="0">
                <a:latin typeface="Limitless Sans" panose="00000500000000000000" pitchFamily="50" charset="0"/>
              </a:rPr>
              <a:t>Most say summer holidays feel the same as last year, but events like International Soccer and America’s 250</a:t>
            </a:r>
            <a:r>
              <a:rPr lang="en-US" sz="1200" b="1" baseline="30000" dirty="0">
                <a:latin typeface="Limitless Sans" panose="00000500000000000000" pitchFamily="50" charset="0"/>
              </a:rPr>
              <a:t>th</a:t>
            </a:r>
            <a:r>
              <a:rPr lang="en-US" sz="1200" b="1" dirty="0">
                <a:latin typeface="Limitless Sans" panose="00000500000000000000" pitchFamily="50" charset="0"/>
              </a:rPr>
              <a:t> Anniversary are seeing less celebration than key summer holidays.</a:t>
            </a:r>
          </a:p>
        </p:txBody>
      </p:sp>
      <p:sp>
        <p:nvSpPr>
          <p:cNvPr id="2091" name="TextBox 2090">
            <a:extLst>
              <a:ext uri="{FF2B5EF4-FFF2-40B4-BE49-F238E27FC236}">
                <a16:creationId xmlns:a16="http://schemas.microsoft.com/office/drawing/2014/main" id="{FB06A9B4-4E47-EB85-68C9-DA238CA4FA21}"/>
              </a:ext>
            </a:extLst>
          </p:cNvPr>
          <p:cNvSpPr txBox="1"/>
          <p:nvPr/>
        </p:nvSpPr>
        <p:spPr>
          <a:xfrm>
            <a:off x="2381112" y="5191588"/>
            <a:ext cx="4048587" cy="292388"/>
          </a:xfrm>
          <a:prstGeom prst="rect">
            <a:avLst/>
          </a:prstGeom>
          <a:noFill/>
        </p:spPr>
        <p:txBody>
          <a:bodyPr wrap="square">
            <a:spAutoFit/>
          </a:bodyPr>
          <a:lstStyle>
            <a:defPPr>
              <a:defRPr lang="en-US"/>
            </a:defPPr>
            <a:lvl1pPr lvl="0">
              <a:defRPr sz="650" i="1">
                <a:solidFill>
                  <a:srgbClr val="898B9A"/>
                </a:solidFill>
                <a:latin typeface="Limitless Sans" panose="00000500000000000000" pitchFamily="50" charset="0"/>
              </a:defRPr>
            </a:lvl1pPr>
          </a:lstStyle>
          <a:p>
            <a:r>
              <a:rPr lang="en-US" i="0" dirty="0"/>
              <a:t>[MIDDLE &amp; RIGHT BOXES] Q: </a:t>
            </a:r>
            <a:r>
              <a:rPr lang="en-US" dirty="0"/>
              <a:t>How do you plan to celebrate each of the following summer holidays / events this year?</a:t>
            </a:r>
            <a:r>
              <a:rPr lang="en-US" i="0" dirty="0"/>
              <a:t> (n=400)</a:t>
            </a:r>
            <a:endParaRPr lang="en-US" dirty="0"/>
          </a:p>
        </p:txBody>
      </p:sp>
      <p:sp>
        <p:nvSpPr>
          <p:cNvPr id="2093" name="TextBox 2092">
            <a:extLst>
              <a:ext uri="{FF2B5EF4-FFF2-40B4-BE49-F238E27FC236}">
                <a16:creationId xmlns:a16="http://schemas.microsoft.com/office/drawing/2014/main" id="{3607EC03-04E4-0A3A-79FA-4E83F7F16984}"/>
              </a:ext>
            </a:extLst>
          </p:cNvPr>
          <p:cNvSpPr txBox="1"/>
          <p:nvPr/>
        </p:nvSpPr>
        <p:spPr>
          <a:xfrm>
            <a:off x="123377" y="5549153"/>
            <a:ext cx="6564830" cy="461665"/>
          </a:xfrm>
          <a:prstGeom prst="rect">
            <a:avLst/>
          </a:prstGeom>
          <a:noFill/>
        </p:spPr>
        <p:txBody>
          <a:bodyPr wrap="square">
            <a:spAutoFit/>
          </a:bodyPr>
          <a:lstStyle/>
          <a:p>
            <a:r>
              <a:rPr lang="en-US" sz="1200" b="1" i="0" dirty="0">
                <a:solidFill>
                  <a:srgbClr val="1F2937"/>
                </a:solidFill>
                <a:effectLst/>
                <a:latin typeface="Limitless Sans" panose="00000500000000000000" pitchFamily="50" charset="0"/>
              </a:rPr>
              <a:t>Social content is creating inspiration opportunities around summer food, drinks, and activities, even if it’s not the primary driver for most shoppers</a:t>
            </a:r>
            <a:endParaRPr lang="en-US" sz="1200" dirty="0"/>
          </a:p>
        </p:txBody>
      </p:sp>
      <p:graphicFrame>
        <p:nvGraphicFramePr>
          <p:cNvPr id="2094" name="Chart 2093">
            <a:extLst>
              <a:ext uri="{FF2B5EF4-FFF2-40B4-BE49-F238E27FC236}">
                <a16:creationId xmlns:a16="http://schemas.microsoft.com/office/drawing/2014/main" id="{4BB5BEBD-1AEE-6CA4-8E5B-B0C545F532C8}"/>
              </a:ext>
            </a:extLst>
          </p:cNvPr>
          <p:cNvGraphicFramePr>
            <a:graphicFrameLocks/>
          </p:cNvGraphicFramePr>
          <p:nvPr>
            <p:extLst>
              <p:ext uri="{D42A27DB-BD31-4B8C-83A1-F6EECF244321}">
                <p14:modId xmlns:p14="http://schemas.microsoft.com/office/powerpoint/2010/main" val="460188335"/>
              </p:ext>
            </p:extLst>
          </p:nvPr>
        </p:nvGraphicFramePr>
        <p:xfrm>
          <a:off x="-1647223" y="5910194"/>
          <a:ext cx="9040108" cy="2753434"/>
        </p:xfrm>
        <a:graphic>
          <a:graphicData uri="http://schemas.openxmlformats.org/drawingml/2006/chart">
            <c:chart xmlns:c="http://schemas.openxmlformats.org/drawingml/2006/chart" xmlns:r="http://schemas.openxmlformats.org/officeDocument/2006/relationships" r:id="rId4"/>
          </a:graphicData>
        </a:graphic>
      </p:graphicFrame>
      <p:sp>
        <p:nvSpPr>
          <p:cNvPr id="2095" name="TextBox 2094">
            <a:extLst>
              <a:ext uri="{FF2B5EF4-FFF2-40B4-BE49-F238E27FC236}">
                <a16:creationId xmlns:a16="http://schemas.microsoft.com/office/drawing/2014/main" id="{E1E5EBCF-6196-CE20-D8D6-B32D716B0FCB}"/>
              </a:ext>
            </a:extLst>
          </p:cNvPr>
          <p:cNvSpPr txBox="1"/>
          <p:nvPr/>
        </p:nvSpPr>
        <p:spPr>
          <a:xfrm>
            <a:off x="133425" y="8412572"/>
            <a:ext cx="5198204" cy="292388"/>
          </a:xfrm>
          <a:prstGeom prst="rect">
            <a:avLst/>
          </a:prstGeom>
          <a:noFill/>
        </p:spPr>
        <p:txBody>
          <a:bodyPr wrap="square">
            <a:spAutoFit/>
          </a:bodyPr>
          <a:lstStyle>
            <a:defPPr>
              <a:defRPr lang="en-US"/>
            </a:defPPr>
            <a:lvl1pPr lvl="0">
              <a:defRPr sz="650" i="1">
                <a:solidFill>
                  <a:srgbClr val="898B9A"/>
                </a:solidFill>
                <a:latin typeface="Limitless Sans"/>
              </a:defRPr>
            </a:lvl1pPr>
          </a:lstStyle>
          <a:p>
            <a:r>
              <a:rPr lang="en-US" i="0" dirty="0"/>
              <a:t>Q: </a:t>
            </a:r>
            <a:r>
              <a:rPr lang="en-US" dirty="0"/>
              <a:t>How much do you agree with each of the following about social media and summer?  </a:t>
            </a:r>
            <a:r>
              <a:rPr lang="en-US" i="0" dirty="0"/>
              <a:t>*T2B%=Agree, M3B= Neutral, B2B%= Disagree, based on a 7-point agreement scale (</a:t>
            </a:r>
            <a:r>
              <a:rPr lang="en-US" dirty="0"/>
              <a:t> </a:t>
            </a:r>
            <a:r>
              <a:rPr lang="en-US" i="0" dirty="0"/>
              <a:t>n=400).</a:t>
            </a:r>
          </a:p>
        </p:txBody>
      </p:sp>
      <p:sp>
        <p:nvSpPr>
          <p:cNvPr id="14" name="Oval 13">
            <a:extLst>
              <a:ext uri="{FF2B5EF4-FFF2-40B4-BE49-F238E27FC236}">
                <a16:creationId xmlns:a16="http://schemas.microsoft.com/office/drawing/2014/main" id="{8A265CEF-A097-79C1-058E-28A041ACA459}"/>
              </a:ext>
            </a:extLst>
          </p:cNvPr>
          <p:cNvSpPr/>
          <p:nvPr/>
        </p:nvSpPr>
        <p:spPr>
          <a:xfrm>
            <a:off x="553219" y="1236863"/>
            <a:ext cx="521643" cy="52164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2C97F5E-5F09-DBED-64A7-97B0B3F4EB60}"/>
              </a:ext>
            </a:extLst>
          </p:cNvPr>
          <p:cNvSpPr/>
          <p:nvPr/>
        </p:nvSpPr>
        <p:spPr>
          <a:xfrm>
            <a:off x="1854118" y="1236863"/>
            <a:ext cx="521643" cy="521643"/>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33C9BD-364B-EE2E-29EB-FCE7135F6216}"/>
              </a:ext>
            </a:extLst>
          </p:cNvPr>
          <p:cNvSpPr/>
          <p:nvPr/>
        </p:nvSpPr>
        <p:spPr>
          <a:xfrm>
            <a:off x="3155017" y="1236863"/>
            <a:ext cx="521643" cy="521643"/>
          </a:xfrm>
          <a:prstGeom prst="ellipse">
            <a:avLst/>
          </a:prstGeom>
          <a:solidFill>
            <a:srgbClr val="F0F2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106F969-3765-24EE-4757-8461B6ED06BF}"/>
              </a:ext>
            </a:extLst>
          </p:cNvPr>
          <p:cNvSpPr/>
          <p:nvPr/>
        </p:nvSpPr>
        <p:spPr>
          <a:xfrm>
            <a:off x="4455916" y="1236863"/>
            <a:ext cx="521643" cy="521643"/>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F835A46-CA11-79EE-7491-7A3B81FEC75D}"/>
              </a:ext>
            </a:extLst>
          </p:cNvPr>
          <p:cNvSpPr/>
          <p:nvPr/>
        </p:nvSpPr>
        <p:spPr>
          <a:xfrm>
            <a:off x="5756815" y="1236863"/>
            <a:ext cx="521643" cy="52164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47AD19BF-D884-E953-404B-1EADA0DA1CE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4020" y="1327343"/>
            <a:ext cx="320040" cy="320040"/>
          </a:xfrm>
          <a:prstGeom prst="rect">
            <a:avLst/>
          </a:prstGeom>
        </p:spPr>
      </p:pic>
      <p:pic>
        <p:nvPicPr>
          <p:cNvPr id="21" name="Graphic 20">
            <a:extLst>
              <a:ext uri="{FF2B5EF4-FFF2-40B4-BE49-F238E27FC236}">
                <a16:creationId xmlns:a16="http://schemas.microsoft.com/office/drawing/2014/main" id="{F58832D9-E08E-EE36-BD8D-6386F7A6944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4919" y="1327343"/>
            <a:ext cx="320040" cy="320040"/>
          </a:xfrm>
          <a:prstGeom prst="rect">
            <a:avLst/>
          </a:prstGeom>
        </p:spPr>
      </p:pic>
      <p:pic>
        <p:nvPicPr>
          <p:cNvPr id="22" name="Graphic 21">
            <a:extLst>
              <a:ext uri="{FF2B5EF4-FFF2-40B4-BE49-F238E27FC236}">
                <a16:creationId xmlns:a16="http://schemas.microsoft.com/office/drawing/2014/main" id="{6F14D82F-1BD9-7F40-EBDD-9B4842E5B06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255262" y="1332937"/>
            <a:ext cx="320040" cy="320040"/>
          </a:xfrm>
          <a:prstGeom prst="rect">
            <a:avLst/>
          </a:prstGeom>
        </p:spPr>
      </p:pic>
      <p:pic>
        <p:nvPicPr>
          <p:cNvPr id="23" name="Graphic 22">
            <a:extLst>
              <a:ext uri="{FF2B5EF4-FFF2-40B4-BE49-F238E27FC236}">
                <a16:creationId xmlns:a16="http://schemas.microsoft.com/office/drawing/2014/main" id="{291DC4C1-0B2B-5AEC-9B91-2EAA2D7DB5E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569731" y="1340565"/>
            <a:ext cx="320040" cy="320040"/>
          </a:xfrm>
          <a:prstGeom prst="rect">
            <a:avLst/>
          </a:prstGeom>
        </p:spPr>
      </p:pic>
      <p:pic>
        <p:nvPicPr>
          <p:cNvPr id="26" name="Graphic 25">
            <a:extLst>
              <a:ext uri="{FF2B5EF4-FFF2-40B4-BE49-F238E27FC236}">
                <a16:creationId xmlns:a16="http://schemas.microsoft.com/office/drawing/2014/main" id="{5C18BEB0-3742-F6C1-A08D-F59AF118B32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852860" y="1342985"/>
            <a:ext cx="320040" cy="320040"/>
          </a:xfrm>
          <a:prstGeom prst="rect">
            <a:avLst/>
          </a:prstGeom>
        </p:spPr>
      </p:pic>
      <p:pic>
        <p:nvPicPr>
          <p:cNvPr id="27" name="Graphic 26">
            <a:extLst>
              <a:ext uri="{FF2B5EF4-FFF2-40B4-BE49-F238E27FC236}">
                <a16:creationId xmlns:a16="http://schemas.microsoft.com/office/drawing/2014/main" id="{9FF6A728-BE31-A745-96E4-4C2C8EBF819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72128" y="2763934"/>
            <a:ext cx="377233" cy="377233"/>
          </a:xfrm>
          <a:prstGeom prst="rect">
            <a:avLst/>
          </a:prstGeom>
        </p:spPr>
      </p:pic>
      <p:graphicFrame>
        <p:nvGraphicFramePr>
          <p:cNvPr id="30" name="Chart 29">
            <a:extLst>
              <a:ext uri="{FF2B5EF4-FFF2-40B4-BE49-F238E27FC236}">
                <a16:creationId xmlns:a16="http://schemas.microsoft.com/office/drawing/2014/main" id="{60774B39-219F-BEFE-D317-AA3EF37DF98E}"/>
              </a:ext>
            </a:extLst>
          </p:cNvPr>
          <p:cNvGraphicFramePr/>
          <p:nvPr>
            <p:extLst>
              <p:ext uri="{D42A27DB-BD31-4B8C-83A1-F6EECF244321}">
                <p14:modId xmlns:p14="http://schemas.microsoft.com/office/powerpoint/2010/main" val="294844170"/>
              </p:ext>
            </p:extLst>
          </p:nvPr>
        </p:nvGraphicFramePr>
        <p:xfrm>
          <a:off x="-53831" y="3946082"/>
          <a:ext cx="1621474" cy="119865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2" name="Chart 31">
            <a:extLst>
              <a:ext uri="{FF2B5EF4-FFF2-40B4-BE49-F238E27FC236}">
                <a16:creationId xmlns:a16="http://schemas.microsoft.com/office/drawing/2014/main" id="{2761D67F-E9CE-8BD8-6BC2-F01CCB58D958}"/>
              </a:ext>
            </a:extLst>
          </p:cNvPr>
          <p:cNvGraphicFramePr/>
          <p:nvPr>
            <p:extLst>
              <p:ext uri="{D42A27DB-BD31-4B8C-83A1-F6EECF244321}">
                <p14:modId xmlns:p14="http://schemas.microsoft.com/office/powerpoint/2010/main" val="375832835"/>
              </p:ext>
            </p:extLst>
          </p:nvPr>
        </p:nvGraphicFramePr>
        <p:xfrm>
          <a:off x="2145892" y="3946082"/>
          <a:ext cx="1621474" cy="119865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3" name="Chart 32">
            <a:extLst>
              <a:ext uri="{FF2B5EF4-FFF2-40B4-BE49-F238E27FC236}">
                <a16:creationId xmlns:a16="http://schemas.microsoft.com/office/drawing/2014/main" id="{0076DCDF-E6BE-2767-5E6A-54C8913D79E7}"/>
              </a:ext>
            </a:extLst>
          </p:cNvPr>
          <p:cNvGraphicFramePr/>
          <p:nvPr>
            <p:extLst>
              <p:ext uri="{D42A27DB-BD31-4B8C-83A1-F6EECF244321}">
                <p14:modId xmlns:p14="http://schemas.microsoft.com/office/powerpoint/2010/main" val="518124943"/>
              </p:ext>
            </p:extLst>
          </p:nvPr>
        </p:nvGraphicFramePr>
        <p:xfrm>
          <a:off x="4343588" y="3946082"/>
          <a:ext cx="1621474" cy="1198659"/>
        </p:xfrm>
        <a:graphic>
          <a:graphicData uri="http://schemas.openxmlformats.org/drawingml/2006/chart">
            <c:chart xmlns:c="http://schemas.openxmlformats.org/drawingml/2006/chart" xmlns:r="http://schemas.openxmlformats.org/officeDocument/2006/relationships" r:id="rId13"/>
          </a:graphicData>
        </a:graphic>
      </p:graphicFrame>
      <p:pic>
        <p:nvPicPr>
          <p:cNvPr id="34" name="Graphic 33">
            <a:extLst>
              <a:ext uri="{FF2B5EF4-FFF2-40B4-BE49-F238E27FC236}">
                <a16:creationId xmlns:a16="http://schemas.microsoft.com/office/drawing/2014/main" id="{115BBDD1-2A3A-EBE0-54C3-A50BB3749D5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577153" y="4380091"/>
            <a:ext cx="365760" cy="365760"/>
          </a:xfrm>
          <a:prstGeom prst="rect">
            <a:avLst/>
          </a:prstGeom>
        </p:spPr>
      </p:pic>
      <p:pic>
        <p:nvPicPr>
          <p:cNvPr id="35" name="Graphic 34">
            <a:extLst>
              <a:ext uri="{FF2B5EF4-FFF2-40B4-BE49-F238E27FC236}">
                <a16:creationId xmlns:a16="http://schemas.microsoft.com/office/drawing/2014/main" id="{BAA0DAAF-8A42-0FAF-6C2F-B54DC9E503D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965868" y="4375781"/>
            <a:ext cx="365760" cy="365760"/>
          </a:xfrm>
          <a:prstGeom prst="rect">
            <a:avLst/>
          </a:prstGeom>
        </p:spPr>
      </p:pic>
      <p:pic>
        <p:nvPicPr>
          <p:cNvPr id="38" name="Picture 37">
            <a:extLst>
              <a:ext uri="{FF2B5EF4-FFF2-40B4-BE49-F238E27FC236}">
                <a16:creationId xmlns:a16="http://schemas.microsoft.com/office/drawing/2014/main" id="{7338C9E7-C5AA-E8B9-71F8-4E7501F8CBC7}"/>
              </a:ext>
            </a:extLst>
          </p:cNvPr>
          <p:cNvPicPr>
            <a:picLocks noChangeAspect="1"/>
          </p:cNvPicPr>
          <p:nvPr/>
        </p:nvPicPr>
        <p:blipFill>
          <a:blip r:embed="rId16"/>
          <a:stretch>
            <a:fillRect/>
          </a:stretch>
        </p:blipFill>
        <p:spPr>
          <a:xfrm>
            <a:off x="2775068" y="4380740"/>
            <a:ext cx="363122" cy="402686"/>
          </a:xfrm>
          <a:prstGeom prst="rect">
            <a:avLst/>
          </a:prstGeom>
        </p:spPr>
      </p:pic>
      <p:sp>
        <p:nvSpPr>
          <p:cNvPr id="39" name="TextBox 38">
            <a:extLst>
              <a:ext uri="{FF2B5EF4-FFF2-40B4-BE49-F238E27FC236}">
                <a16:creationId xmlns:a16="http://schemas.microsoft.com/office/drawing/2014/main" id="{D98E7E96-4380-D5BA-14A0-6C450A2C5F81}"/>
              </a:ext>
            </a:extLst>
          </p:cNvPr>
          <p:cNvSpPr txBox="1"/>
          <p:nvPr/>
        </p:nvSpPr>
        <p:spPr>
          <a:xfrm>
            <a:off x="398662" y="6049727"/>
            <a:ext cx="2438998" cy="338554"/>
          </a:xfrm>
          <a:prstGeom prst="rect">
            <a:avLst/>
          </a:prstGeom>
          <a:noFill/>
        </p:spPr>
        <p:txBody>
          <a:bodyPr wrap="square" rtlCol="0">
            <a:spAutoFit/>
          </a:bodyPr>
          <a:lstStyle/>
          <a:p>
            <a:pPr algn="r"/>
            <a:r>
              <a:rPr lang="en-US" sz="800" dirty="0">
                <a:latin typeface="Limitless Sans Medium" pitchFamily="2" charset="0"/>
              </a:rPr>
              <a:t>I feel pressure for my summer plans and gatherings to be ‘photo worthy’</a:t>
            </a:r>
          </a:p>
        </p:txBody>
      </p:sp>
      <p:sp>
        <p:nvSpPr>
          <p:cNvPr id="40" name="TextBox 39">
            <a:extLst>
              <a:ext uri="{FF2B5EF4-FFF2-40B4-BE49-F238E27FC236}">
                <a16:creationId xmlns:a16="http://schemas.microsoft.com/office/drawing/2014/main" id="{B14B3501-6C80-2B85-0506-50B7C300F8A4}"/>
              </a:ext>
            </a:extLst>
          </p:cNvPr>
          <p:cNvSpPr txBox="1"/>
          <p:nvPr/>
        </p:nvSpPr>
        <p:spPr>
          <a:xfrm>
            <a:off x="231686" y="6413959"/>
            <a:ext cx="2602777" cy="338554"/>
          </a:xfrm>
          <a:prstGeom prst="rect">
            <a:avLst/>
          </a:prstGeom>
          <a:noFill/>
        </p:spPr>
        <p:txBody>
          <a:bodyPr wrap="square" rtlCol="0">
            <a:spAutoFit/>
          </a:bodyPr>
          <a:lstStyle/>
          <a:p>
            <a:pPr algn="r"/>
            <a:r>
              <a:rPr lang="en-US" sz="800" dirty="0">
                <a:latin typeface="Limitless Sans Medium" pitchFamily="2" charset="0"/>
              </a:rPr>
              <a:t>I sometimes spend more on food and drinks than I planned so things will look good in photos or videos</a:t>
            </a:r>
          </a:p>
        </p:txBody>
      </p:sp>
      <p:sp>
        <p:nvSpPr>
          <p:cNvPr id="41" name="TextBox 40">
            <a:extLst>
              <a:ext uri="{FF2B5EF4-FFF2-40B4-BE49-F238E27FC236}">
                <a16:creationId xmlns:a16="http://schemas.microsoft.com/office/drawing/2014/main" id="{D3027CE8-4981-175D-8D51-D6BF2D58A4B2}"/>
              </a:ext>
            </a:extLst>
          </p:cNvPr>
          <p:cNvSpPr txBox="1"/>
          <p:nvPr/>
        </p:nvSpPr>
        <p:spPr>
          <a:xfrm>
            <a:off x="396155" y="6762708"/>
            <a:ext cx="2438998" cy="338554"/>
          </a:xfrm>
          <a:prstGeom prst="rect">
            <a:avLst/>
          </a:prstGeom>
          <a:noFill/>
        </p:spPr>
        <p:txBody>
          <a:bodyPr wrap="square" rtlCol="0">
            <a:spAutoFit/>
          </a:bodyPr>
          <a:lstStyle/>
          <a:p>
            <a:pPr algn="r"/>
            <a:r>
              <a:rPr lang="en-US" sz="800" dirty="0">
                <a:latin typeface="Limitless Sans Medium" pitchFamily="2" charset="0"/>
              </a:rPr>
              <a:t>I get most of my ideas for summer food, drinks, or activities from short form videos</a:t>
            </a:r>
          </a:p>
        </p:txBody>
      </p:sp>
      <p:sp>
        <p:nvSpPr>
          <p:cNvPr id="42" name="TextBox 41">
            <a:extLst>
              <a:ext uri="{FF2B5EF4-FFF2-40B4-BE49-F238E27FC236}">
                <a16:creationId xmlns:a16="http://schemas.microsoft.com/office/drawing/2014/main" id="{1B118AF5-E8E2-3D73-CBE9-16451533E06D}"/>
              </a:ext>
            </a:extLst>
          </p:cNvPr>
          <p:cNvSpPr txBox="1"/>
          <p:nvPr/>
        </p:nvSpPr>
        <p:spPr>
          <a:xfrm>
            <a:off x="392063" y="7121935"/>
            <a:ext cx="2438998" cy="338554"/>
          </a:xfrm>
          <a:prstGeom prst="rect">
            <a:avLst/>
          </a:prstGeom>
          <a:noFill/>
        </p:spPr>
        <p:txBody>
          <a:bodyPr wrap="square" rtlCol="0">
            <a:spAutoFit/>
          </a:bodyPr>
          <a:lstStyle/>
          <a:p>
            <a:pPr algn="r"/>
            <a:r>
              <a:rPr lang="en-US" sz="800" dirty="0">
                <a:latin typeface="Limitless Sans Medium" pitchFamily="2" charset="0"/>
              </a:rPr>
              <a:t>Social media makes summer feel like a competition to have the most fun</a:t>
            </a:r>
          </a:p>
        </p:txBody>
      </p:sp>
      <p:sp>
        <p:nvSpPr>
          <p:cNvPr id="43" name="TextBox 42">
            <a:extLst>
              <a:ext uri="{FF2B5EF4-FFF2-40B4-BE49-F238E27FC236}">
                <a16:creationId xmlns:a16="http://schemas.microsoft.com/office/drawing/2014/main" id="{F492B570-6432-3F07-7201-D6A71D7FE5B1}"/>
              </a:ext>
            </a:extLst>
          </p:cNvPr>
          <p:cNvSpPr txBox="1"/>
          <p:nvPr/>
        </p:nvSpPr>
        <p:spPr>
          <a:xfrm>
            <a:off x="392063" y="7477790"/>
            <a:ext cx="2438998" cy="338554"/>
          </a:xfrm>
          <a:prstGeom prst="rect">
            <a:avLst/>
          </a:prstGeom>
          <a:noFill/>
        </p:spPr>
        <p:txBody>
          <a:bodyPr wrap="square" rtlCol="0">
            <a:spAutoFit/>
          </a:bodyPr>
          <a:lstStyle/>
          <a:p>
            <a:pPr algn="r"/>
            <a:r>
              <a:rPr lang="en-US" sz="800" dirty="0">
                <a:latin typeface="Limitless Sans Medium" pitchFamily="2" charset="0"/>
              </a:rPr>
              <a:t>I save or screenshot summer recipes and ideas but rarely get around to trying them</a:t>
            </a:r>
          </a:p>
        </p:txBody>
      </p:sp>
      <p:sp>
        <p:nvSpPr>
          <p:cNvPr id="44" name="TextBox 43">
            <a:extLst>
              <a:ext uri="{FF2B5EF4-FFF2-40B4-BE49-F238E27FC236}">
                <a16:creationId xmlns:a16="http://schemas.microsoft.com/office/drawing/2014/main" id="{54FDBDF3-8EFA-976B-D8EB-2A8FD494B156}"/>
              </a:ext>
            </a:extLst>
          </p:cNvPr>
          <p:cNvSpPr txBox="1"/>
          <p:nvPr/>
        </p:nvSpPr>
        <p:spPr>
          <a:xfrm>
            <a:off x="304416" y="7829141"/>
            <a:ext cx="2526451" cy="338554"/>
          </a:xfrm>
          <a:prstGeom prst="rect">
            <a:avLst/>
          </a:prstGeom>
          <a:noFill/>
        </p:spPr>
        <p:txBody>
          <a:bodyPr wrap="square" rtlCol="0">
            <a:spAutoFit/>
          </a:bodyPr>
          <a:lstStyle/>
          <a:p>
            <a:pPr algn="r"/>
            <a:r>
              <a:rPr lang="en-US" sz="800" dirty="0">
                <a:latin typeface="Limitless Sans Medium" pitchFamily="2" charset="0"/>
              </a:rPr>
              <a:t>Social media helps me discover fun summer activities I wouldn’t have found elsewhere</a:t>
            </a:r>
          </a:p>
        </p:txBody>
      </p:sp>
    </p:spTree>
    <p:extLst>
      <p:ext uri="{BB962C8B-B14F-4D97-AF65-F5344CB8AC3E}">
        <p14:creationId xmlns:p14="http://schemas.microsoft.com/office/powerpoint/2010/main" val="88337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EEA5A-961D-9BFB-74DA-7727780F5EA2}"/>
            </a:ext>
          </a:extLst>
        </p:cNvPr>
        <p:cNvGrpSpPr/>
        <p:nvPr/>
      </p:nvGrpSpPr>
      <p:grpSpPr>
        <a:xfrm>
          <a:off x="0" y="0"/>
          <a:ext cx="0" cy="0"/>
          <a:chOff x="0" y="0"/>
          <a:chExt cx="0" cy="0"/>
        </a:xfrm>
      </p:grpSpPr>
      <p:sp>
        <p:nvSpPr>
          <p:cNvPr id="44" name="Rounded Rectangle 2">
            <a:extLst>
              <a:ext uri="{FF2B5EF4-FFF2-40B4-BE49-F238E27FC236}">
                <a16:creationId xmlns:a16="http://schemas.microsoft.com/office/drawing/2014/main" id="{A6E83264-0424-8543-4E06-83934AAF9663}"/>
              </a:ext>
            </a:extLst>
          </p:cNvPr>
          <p:cNvSpPr/>
          <p:nvPr/>
        </p:nvSpPr>
        <p:spPr>
          <a:xfrm flipH="1">
            <a:off x="-8" y="1987238"/>
            <a:ext cx="6873281" cy="2520120"/>
          </a:xfrm>
          <a:prstGeom prst="roundRect">
            <a:avLst>
              <a:gd name="adj" fmla="val 0"/>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t" anchorCtr="0"/>
          <a:lstStyle/>
          <a:p>
            <a:pPr defTabSz="3655422"/>
            <a:endParaRPr lang="en-US" sz="1000">
              <a:solidFill>
                <a:srgbClr val="522181"/>
              </a:solidFill>
              <a:latin typeface="Limitless Sans Medium" pitchFamily="2" charset="0"/>
              <a:cs typeface="Arial" panose="020B0604020202020204" pitchFamily="34" charset="0"/>
            </a:endParaRPr>
          </a:p>
        </p:txBody>
      </p:sp>
      <p:sp>
        <p:nvSpPr>
          <p:cNvPr id="2055" name="Round Same Side Corner Rectangle 2054">
            <a:extLst>
              <a:ext uri="{FF2B5EF4-FFF2-40B4-BE49-F238E27FC236}">
                <a16:creationId xmlns:a16="http://schemas.microsoft.com/office/drawing/2014/main" id="{BBCA0471-359B-664E-3668-61072B6EEE54}"/>
              </a:ext>
            </a:extLst>
          </p:cNvPr>
          <p:cNvSpPr/>
          <p:nvPr/>
        </p:nvSpPr>
        <p:spPr>
          <a:xfrm rot="10800000">
            <a:off x="213954" y="3162714"/>
            <a:ext cx="1956816" cy="935295"/>
          </a:xfrm>
          <a:prstGeom prst="round2SameRect">
            <a:avLst>
              <a:gd name="adj1" fmla="val 7356"/>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6" name="Round Same Side Corner Rectangle 2055">
            <a:extLst>
              <a:ext uri="{FF2B5EF4-FFF2-40B4-BE49-F238E27FC236}">
                <a16:creationId xmlns:a16="http://schemas.microsoft.com/office/drawing/2014/main" id="{E41AE6A9-4A28-434E-A1B3-6635E9FD7000}"/>
              </a:ext>
            </a:extLst>
          </p:cNvPr>
          <p:cNvSpPr/>
          <p:nvPr/>
        </p:nvSpPr>
        <p:spPr>
          <a:xfrm rot="10800000">
            <a:off x="2376583" y="3162714"/>
            <a:ext cx="1956816" cy="935295"/>
          </a:xfrm>
          <a:prstGeom prst="round2SameRect">
            <a:avLst>
              <a:gd name="adj1" fmla="val 7356"/>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7" name="Round Same Side Corner Rectangle 2056">
            <a:extLst>
              <a:ext uri="{FF2B5EF4-FFF2-40B4-BE49-F238E27FC236}">
                <a16:creationId xmlns:a16="http://schemas.microsoft.com/office/drawing/2014/main" id="{FBD38333-6D86-368D-693E-AEE87E84A748}"/>
              </a:ext>
            </a:extLst>
          </p:cNvPr>
          <p:cNvSpPr/>
          <p:nvPr/>
        </p:nvSpPr>
        <p:spPr>
          <a:xfrm rot="10800000">
            <a:off x="4564633" y="3162714"/>
            <a:ext cx="1956816" cy="935295"/>
          </a:xfrm>
          <a:prstGeom prst="round2SameRect">
            <a:avLst>
              <a:gd name="adj1" fmla="val 7356"/>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E3C448F3-006C-717E-C8E5-3B318431BD9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0394" y="2315332"/>
            <a:ext cx="1960377" cy="1122740"/>
          </a:xfrm>
          <a:prstGeom prst="round2SameRect">
            <a:avLst>
              <a:gd name="adj1" fmla="val 6326"/>
              <a:gd name="adj2" fmla="val 0"/>
            </a:avLst>
          </a:prstGeom>
        </p:spPr>
      </p:pic>
      <p:pic>
        <p:nvPicPr>
          <p:cNvPr id="54" name="Picture 53">
            <a:extLst>
              <a:ext uri="{FF2B5EF4-FFF2-40B4-BE49-F238E27FC236}">
                <a16:creationId xmlns:a16="http://schemas.microsoft.com/office/drawing/2014/main" id="{4C049E82-18E4-44E7-23F7-0947E3C6ED0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561070" y="2315333"/>
            <a:ext cx="1960379" cy="1122740"/>
          </a:xfrm>
          <a:prstGeom prst="round2SameRect">
            <a:avLst>
              <a:gd name="adj1" fmla="val 7618"/>
              <a:gd name="adj2" fmla="val 0"/>
            </a:avLst>
          </a:prstGeom>
        </p:spPr>
      </p:pic>
      <p:pic>
        <p:nvPicPr>
          <p:cNvPr id="2051" name="Picture 2050">
            <a:extLst>
              <a:ext uri="{FF2B5EF4-FFF2-40B4-BE49-F238E27FC236}">
                <a16:creationId xmlns:a16="http://schemas.microsoft.com/office/drawing/2014/main" id="{8B8DF03D-FC90-3FBB-A370-9D60F0937FB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376582" y="2315333"/>
            <a:ext cx="1958448" cy="1122740"/>
          </a:xfrm>
          <a:prstGeom prst="round2SameRect">
            <a:avLst>
              <a:gd name="adj1" fmla="val 8264"/>
              <a:gd name="adj2" fmla="val 0"/>
            </a:avLst>
          </a:prstGeom>
        </p:spPr>
      </p:pic>
      <p:sp>
        <p:nvSpPr>
          <p:cNvPr id="11" name="Rounded Rectangle 4">
            <a:extLst>
              <a:ext uri="{FF2B5EF4-FFF2-40B4-BE49-F238E27FC236}">
                <a16:creationId xmlns:a16="http://schemas.microsoft.com/office/drawing/2014/main" id="{41EF049A-DF3F-DF72-FB02-BAA7CDF49FE7}"/>
              </a:ext>
            </a:extLst>
          </p:cNvPr>
          <p:cNvSpPr/>
          <p:nvPr/>
        </p:nvSpPr>
        <p:spPr>
          <a:xfrm>
            <a:off x="222975" y="710894"/>
            <a:ext cx="1209240" cy="958940"/>
          </a:xfrm>
          <a:prstGeom prst="roundRect">
            <a:avLst>
              <a:gd name="adj" fmla="val 3083"/>
            </a:avLst>
          </a:prstGeom>
          <a:solidFill>
            <a:schemeClr val="bg1"/>
          </a:solidFill>
          <a:ln>
            <a:noFill/>
          </a:ln>
          <a:effectLst>
            <a:outerShdw blurRad="63500" sx="102000" sy="102000" algn="ctr" rotWithShape="0">
              <a:prstClr val="black">
                <a:alpha val="14729"/>
              </a:prstClr>
            </a:outerShdw>
          </a:effectLst>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365760" rIns="71120" bIns="80010" numCol="1" spcCol="1270" anchor="t" anchorCtr="0">
            <a:noAutofit/>
          </a:bodyPr>
          <a:lstStyle/>
          <a:p>
            <a:pPr marL="57150" lvl="1" indent="-57150" defTabSz="444500">
              <a:lnSpc>
                <a:spcPct val="90000"/>
              </a:lnSpc>
              <a:spcBef>
                <a:spcPct val="0"/>
              </a:spcBef>
              <a:spcAft>
                <a:spcPts val="600"/>
              </a:spcAft>
              <a:buFont typeface="+mj-lt"/>
              <a:buAutoNum type="arabicPeriod"/>
            </a:pPr>
            <a:endParaRPr lang="en-US" sz="900" kern="1200">
              <a:latin typeface="Limitless Sans" panose="00000500000000000000" pitchFamily="50" charset="0"/>
            </a:endParaRPr>
          </a:p>
        </p:txBody>
      </p:sp>
      <p:sp>
        <p:nvSpPr>
          <p:cNvPr id="12" name="Rounded Rectangle 4">
            <a:extLst>
              <a:ext uri="{FF2B5EF4-FFF2-40B4-BE49-F238E27FC236}">
                <a16:creationId xmlns:a16="http://schemas.microsoft.com/office/drawing/2014/main" id="{0229ECB3-6AFC-0815-AC97-68605DA0C67C}"/>
              </a:ext>
            </a:extLst>
          </p:cNvPr>
          <p:cNvSpPr/>
          <p:nvPr/>
        </p:nvSpPr>
        <p:spPr>
          <a:xfrm>
            <a:off x="1528535" y="710894"/>
            <a:ext cx="1209240" cy="958940"/>
          </a:xfrm>
          <a:prstGeom prst="roundRect">
            <a:avLst>
              <a:gd name="adj" fmla="val 3083"/>
            </a:avLst>
          </a:prstGeom>
          <a:solidFill>
            <a:schemeClr val="bg1"/>
          </a:solidFill>
          <a:ln>
            <a:noFill/>
          </a:ln>
          <a:effectLst>
            <a:outerShdw blurRad="63500" sx="102000" sy="102000" algn="ctr" rotWithShape="0">
              <a:prstClr val="black">
                <a:alpha val="14729"/>
              </a:prstClr>
            </a:outerShdw>
          </a:effectLst>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365760" rIns="71120" bIns="80010" numCol="1" spcCol="1270" anchor="t" anchorCtr="0">
            <a:noAutofit/>
          </a:bodyPr>
          <a:lstStyle/>
          <a:p>
            <a:pPr marL="57150" lvl="1" indent="-57150" defTabSz="444500">
              <a:lnSpc>
                <a:spcPct val="90000"/>
              </a:lnSpc>
              <a:spcBef>
                <a:spcPct val="0"/>
              </a:spcBef>
              <a:spcAft>
                <a:spcPts val="600"/>
              </a:spcAft>
              <a:buFont typeface="+mj-lt"/>
              <a:buAutoNum type="arabicPeriod"/>
            </a:pPr>
            <a:endParaRPr lang="en-US" sz="900" kern="1200">
              <a:latin typeface="Limitless Sans" panose="00000500000000000000" pitchFamily="50" charset="0"/>
            </a:endParaRPr>
          </a:p>
        </p:txBody>
      </p:sp>
      <p:sp>
        <p:nvSpPr>
          <p:cNvPr id="13" name="Rounded Rectangle 4">
            <a:extLst>
              <a:ext uri="{FF2B5EF4-FFF2-40B4-BE49-F238E27FC236}">
                <a16:creationId xmlns:a16="http://schemas.microsoft.com/office/drawing/2014/main" id="{A58F98A2-602E-137D-12F0-2DD7EA3044A5}"/>
              </a:ext>
            </a:extLst>
          </p:cNvPr>
          <p:cNvSpPr/>
          <p:nvPr/>
        </p:nvSpPr>
        <p:spPr>
          <a:xfrm>
            <a:off x="2834095" y="710894"/>
            <a:ext cx="1209240" cy="958940"/>
          </a:xfrm>
          <a:prstGeom prst="roundRect">
            <a:avLst>
              <a:gd name="adj" fmla="val 3083"/>
            </a:avLst>
          </a:prstGeom>
          <a:solidFill>
            <a:schemeClr val="bg1"/>
          </a:solidFill>
          <a:ln>
            <a:noFill/>
          </a:ln>
          <a:effectLst>
            <a:outerShdw blurRad="63500" sx="102000" sy="102000" algn="ctr" rotWithShape="0">
              <a:prstClr val="black">
                <a:alpha val="14729"/>
              </a:prstClr>
            </a:outerShdw>
          </a:effectLst>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365760" rIns="71120" bIns="80010" numCol="1" spcCol="1270" anchor="t" anchorCtr="0">
            <a:noAutofit/>
          </a:bodyPr>
          <a:lstStyle/>
          <a:p>
            <a:pPr marL="57150" lvl="1" indent="-57150" defTabSz="444500">
              <a:lnSpc>
                <a:spcPct val="90000"/>
              </a:lnSpc>
              <a:spcBef>
                <a:spcPct val="0"/>
              </a:spcBef>
              <a:spcAft>
                <a:spcPts val="600"/>
              </a:spcAft>
              <a:buFont typeface="+mj-lt"/>
              <a:buAutoNum type="arabicPeriod"/>
            </a:pPr>
            <a:endParaRPr lang="en-US" sz="900" kern="1200">
              <a:latin typeface="Limitless Sans" panose="00000500000000000000" pitchFamily="50" charset="0"/>
            </a:endParaRPr>
          </a:p>
        </p:txBody>
      </p:sp>
      <p:sp>
        <p:nvSpPr>
          <p:cNvPr id="16" name="Rounded Rectangle 4">
            <a:extLst>
              <a:ext uri="{FF2B5EF4-FFF2-40B4-BE49-F238E27FC236}">
                <a16:creationId xmlns:a16="http://schemas.microsoft.com/office/drawing/2014/main" id="{BAC0208A-4CD8-94B1-5C52-9FD7496CDC0F}"/>
              </a:ext>
            </a:extLst>
          </p:cNvPr>
          <p:cNvSpPr/>
          <p:nvPr/>
        </p:nvSpPr>
        <p:spPr>
          <a:xfrm>
            <a:off x="4139655" y="710894"/>
            <a:ext cx="1209240" cy="958940"/>
          </a:xfrm>
          <a:prstGeom prst="roundRect">
            <a:avLst>
              <a:gd name="adj" fmla="val 3083"/>
            </a:avLst>
          </a:prstGeom>
          <a:solidFill>
            <a:schemeClr val="bg1"/>
          </a:solidFill>
          <a:ln>
            <a:noFill/>
          </a:ln>
          <a:effectLst>
            <a:outerShdw blurRad="63500" sx="102000" sy="102000" algn="ctr" rotWithShape="0">
              <a:prstClr val="black">
                <a:alpha val="14729"/>
              </a:prstClr>
            </a:outerShdw>
          </a:effectLst>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365760" rIns="71120" bIns="80010" numCol="1" spcCol="1270" anchor="t" anchorCtr="0">
            <a:noAutofit/>
          </a:bodyPr>
          <a:lstStyle/>
          <a:p>
            <a:pPr marL="57150" lvl="1" indent="-57150" defTabSz="444500">
              <a:lnSpc>
                <a:spcPct val="90000"/>
              </a:lnSpc>
              <a:spcBef>
                <a:spcPct val="0"/>
              </a:spcBef>
              <a:spcAft>
                <a:spcPts val="600"/>
              </a:spcAft>
              <a:buFont typeface="+mj-lt"/>
              <a:buAutoNum type="arabicPeriod"/>
            </a:pPr>
            <a:endParaRPr lang="en-US" sz="900" kern="1200">
              <a:latin typeface="Limitless Sans" panose="00000500000000000000" pitchFamily="50" charset="0"/>
            </a:endParaRPr>
          </a:p>
        </p:txBody>
      </p:sp>
      <p:sp>
        <p:nvSpPr>
          <p:cNvPr id="17" name="Rounded Rectangle 4">
            <a:extLst>
              <a:ext uri="{FF2B5EF4-FFF2-40B4-BE49-F238E27FC236}">
                <a16:creationId xmlns:a16="http://schemas.microsoft.com/office/drawing/2014/main" id="{E289CCFE-091B-3764-EB81-75B5596446A8}"/>
              </a:ext>
            </a:extLst>
          </p:cNvPr>
          <p:cNvSpPr/>
          <p:nvPr/>
        </p:nvSpPr>
        <p:spPr>
          <a:xfrm>
            <a:off x="5445215" y="710894"/>
            <a:ext cx="1209240" cy="958940"/>
          </a:xfrm>
          <a:prstGeom prst="roundRect">
            <a:avLst>
              <a:gd name="adj" fmla="val 3083"/>
            </a:avLst>
          </a:prstGeom>
          <a:solidFill>
            <a:schemeClr val="bg1"/>
          </a:solidFill>
          <a:ln>
            <a:noFill/>
          </a:ln>
          <a:effectLst>
            <a:outerShdw blurRad="63500" sx="102000" sy="102000" algn="ctr" rotWithShape="0">
              <a:prstClr val="black">
                <a:alpha val="14729"/>
              </a:prstClr>
            </a:outerShdw>
          </a:effectLst>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365760" rIns="71120" bIns="80010" numCol="1" spcCol="1270" anchor="t" anchorCtr="0">
            <a:noAutofit/>
          </a:bodyPr>
          <a:lstStyle/>
          <a:p>
            <a:pPr marL="57150" lvl="1" indent="-57150" defTabSz="444500">
              <a:lnSpc>
                <a:spcPct val="90000"/>
              </a:lnSpc>
              <a:spcBef>
                <a:spcPct val="0"/>
              </a:spcBef>
              <a:spcAft>
                <a:spcPts val="600"/>
              </a:spcAft>
              <a:buFont typeface="+mj-lt"/>
              <a:buAutoNum type="arabicPeriod"/>
            </a:pPr>
            <a:endParaRPr lang="en-US" sz="900" kern="1200">
              <a:latin typeface="Limitless Sans" panose="00000500000000000000" pitchFamily="50" charset="0"/>
            </a:endParaRPr>
          </a:p>
        </p:txBody>
      </p:sp>
      <p:sp>
        <p:nvSpPr>
          <p:cNvPr id="8" name="Rectangle 7">
            <a:extLst>
              <a:ext uri="{FF2B5EF4-FFF2-40B4-BE49-F238E27FC236}">
                <a16:creationId xmlns:a16="http://schemas.microsoft.com/office/drawing/2014/main" id="{89B80758-7BAA-5F13-3403-4C67F42B57EC}"/>
              </a:ext>
            </a:extLst>
          </p:cNvPr>
          <p:cNvSpPr/>
          <p:nvPr/>
        </p:nvSpPr>
        <p:spPr>
          <a:xfrm>
            <a:off x="0" y="0"/>
            <a:ext cx="6873276" cy="393405"/>
          </a:xfrm>
          <a:prstGeom prst="rect">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98B9A"/>
              </a:solidFill>
              <a:effectLst/>
              <a:uLnTx/>
              <a:uFillTx/>
              <a:latin typeface="Calibri"/>
              <a:ea typeface="+mn-ea"/>
              <a:cs typeface="+mn-cs"/>
            </a:endParaRPr>
          </a:p>
        </p:txBody>
      </p:sp>
      <p:sp>
        <p:nvSpPr>
          <p:cNvPr id="9" name="TextBox 8">
            <a:extLst>
              <a:ext uri="{FF2B5EF4-FFF2-40B4-BE49-F238E27FC236}">
                <a16:creationId xmlns:a16="http://schemas.microsoft.com/office/drawing/2014/main" id="{C4FD154C-93D8-DD97-2C04-36999BA4B1EB}"/>
              </a:ext>
            </a:extLst>
          </p:cNvPr>
          <p:cNvSpPr txBox="1"/>
          <p:nvPr/>
        </p:nvSpPr>
        <p:spPr>
          <a:xfrm>
            <a:off x="98985" y="70455"/>
            <a:ext cx="3471530" cy="246221"/>
          </a:xfrm>
          <a:prstGeom prst="rect">
            <a:avLst/>
          </a:prstGeom>
          <a:noFill/>
        </p:spPr>
        <p:txBody>
          <a:bodyPr wrap="square">
            <a:spAutoFit/>
          </a:bodyPr>
          <a:lstStyle/>
          <a:p>
            <a:pPr lvl="0">
              <a:defRPr/>
            </a:pPr>
            <a:r>
              <a:rPr lang="en-US" sz="1000" b="1">
                <a:latin typeface="Limitless Sans" pitchFamily="2" charset="0"/>
              </a:rPr>
              <a:t>84.51° | Kroger Precision Marketing </a:t>
            </a:r>
            <a:r>
              <a:rPr lang="en-US" sz="1000">
                <a:latin typeface="Limitless Sans" pitchFamily="2" charset="0"/>
              </a:rPr>
              <a:t>Consumer Digest</a:t>
            </a:r>
          </a:p>
        </p:txBody>
      </p:sp>
      <p:sp>
        <p:nvSpPr>
          <p:cNvPr id="10" name="TextBox 9">
            <a:extLst>
              <a:ext uri="{FF2B5EF4-FFF2-40B4-BE49-F238E27FC236}">
                <a16:creationId xmlns:a16="http://schemas.microsoft.com/office/drawing/2014/main" id="{665A4243-F4C6-F29B-D983-DC168CC962B5}"/>
              </a:ext>
            </a:extLst>
          </p:cNvPr>
          <p:cNvSpPr txBox="1"/>
          <p:nvPr/>
        </p:nvSpPr>
        <p:spPr>
          <a:xfrm>
            <a:off x="3314368" y="89284"/>
            <a:ext cx="3471530" cy="246221"/>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a:latin typeface="Limitless Sans" pitchFamily="2" charset="0"/>
              </a:rPr>
              <a:t>Issue 4: 2026</a:t>
            </a:r>
            <a:endParaRPr kumimoji="0" lang="en-US" sz="1000" b="0" i="0" u="none" strike="noStrike" kern="1200" cap="none" spc="0" normalizeH="0" baseline="0" noProof="0">
              <a:ln>
                <a:noFill/>
              </a:ln>
              <a:effectLst/>
              <a:uLnTx/>
              <a:uFillTx/>
              <a:latin typeface="Limitless Sans" pitchFamily="2" charset="0"/>
              <a:ea typeface="+mn-ea"/>
              <a:cs typeface="+mn-cs"/>
            </a:endParaRPr>
          </a:p>
        </p:txBody>
      </p:sp>
      <p:sp>
        <p:nvSpPr>
          <p:cNvPr id="2094" name="TextBox 2093">
            <a:extLst>
              <a:ext uri="{FF2B5EF4-FFF2-40B4-BE49-F238E27FC236}">
                <a16:creationId xmlns:a16="http://schemas.microsoft.com/office/drawing/2014/main" id="{A55D3D97-14BF-44C9-8950-4A2FDD240702}"/>
              </a:ext>
            </a:extLst>
          </p:cNvPr>
          <p:cNvSpPr txBox="1"/>
          <p:nvPr/>
        </p:nvSpPr>
        <p:spPr>
          <a:xfrm>
            <a:off x="115496" y="430481"/>
            <a:ext cx="6596095" cy="276999"/>
          </a:xfrm>
          <a:prstGeom prst="rect">
            <a:avLst/>
          </a:prstGeom>
          <a:noFill/>
        </p:spPr>
        <p:txBody>
          <a:bodyPr wrap="square">
            <a:spAutoFit/>
          </a:bodyPr>
          <a:lstStyle/>
          <a:p>
            <a:pPr algn="l">
              <a:spcAft>
                <a:spcPts val="300"/>
              </a:spcAft>
            </a:pPr>
            <a:r>
              <a:rPr lang="en-US" sz="1200" b="1" i="0" dirty="0">
                <a:solidFill>
                  <a:schemeClr val="tx2"/>
                </a:solidFill>
                <a:effectLst/>
                <a:latin typeface="Limitless Sans" panose="00000500000000000000" pitchFamily="50" charset="0"/>
              </a:rPr>
              <a:t>Where do shoppers get their cooking, shopping and activity inspiration during summer?</a:t>
            </a:r>
          </a:p>
        </p:txBody>
      </p:sp>
      <p:sp>
        <p:nvSpPr>
          <p:cNvPr id="27" name="TextBox 26">
            <a:extLst>
              <a:ext uri="{FF2B5EF4-FFF2-40B4-BE49-F238E27FC236}">
                <a16:creationId xmlns:a16="http://schemas.microsoft.com/office/drawing/2014/main" id="{FA32DF7D-495F-EB98-7B1E-7C3B668C838B}"/>
              </a:ext>
            </a:extLst>
          </p:cNvPr>
          <p:cNvSpPr txBox="1"/>
          <p:nvPr/>
        </p:nvSpPr>
        <p:spPr>
          <a:xfrm>
            <a:off x="214931" y="1310257"/>
            <a:ext cx="1217283" cy="369332"/>
          </a:xfrm>
          <a:prstGeom prst="rect">
            <a:avLst/>
          </a:prstGeom>
          <a:noFill/>
        </p:spPr>
        <p:txBody>
          <a:bodyPr wrap="square" rtlCol="0">
            <a:spAutoFit/>
          </a:bodyPr>
          <a:lstStyle/>
          <a:p>
            <a:pPr algn="ctr"/>
            <a:r>
              <a:rPr lang="en-US" sz="900" b="1" dirty="0">
                <a:latin typeface="Limitless Sans" panose="00000500000000000000" pitchFamily="50" charset="0"/>
              </a:rPr>
              <a:t>Friends or </a:t>
            </a:r>
            <a:br>
              <a:rPr lang="en-US" sz="900" b="1" dirty="0">
                <a:latin typeface="Limitless Sans" panose="00000500000000000000" pitchFamily="50" charset="0"/>
              </a:rPr>
            </a:br>
            <a:r>
              <a:rPr lang="en-US" sz="900" b="1" dirty="0">
                <a:latin typeface="Limitless Sans" panose="00000500000000000000" pitchFamily="50" charset="0"/>
              </a:rPr>
              <a:t>Family</a:t>
            </a:r>
          </a:p>
        </p:txBody>
      </p:sp>
      <p:sp>
        <p:nvSpPr>
          <p:cNvPr id="28" name="TextBox 27">
            <a:extLst>
              <a:ext uri="{FF2B5EF4-FFF2-40B4-BE49-F238E27FC236}">
                <a16:creationId xmlns:a16="http://schemas.microsoft.com/office/drawing/2014/main" id="{7933246D-05A2-C7F1-7BBF-2D4EB2559F3A}"/>
              </a:ext>
            </a:extLst>
          </p:cNvPr>
          <p:cNvSpPr txBox="1"/>
          <p:nvPr/>
        </p:nvSpPr>
        <p:spPr>
          <a:xfrm>
            <a:off x="2830428" y="1310257"/>
            <a:ext cx="1205493" cy="369332"/>
          </a:xfrm>
          <a:prstGeom prst="rect">
            <a:avLst/>
          </a:prstGeom>
          <a:noFill/>
        </p:spPr>
        <p:txBody>
          <a:bodyPr wrap="square" rtlCol="0">
            <a:spAutoFit/>
          </a:bodyPr>
          <a:lstStyle/>
          <a:p>
            <a:pPr algn="ctr"/>
            <a:r>
              <a:rPr lang="en-US" sz="900" b="1" dirty="0">
                <a:latin typeface="Limitless Sans" panose="00000500000000000000" pitchFamily="50" charset="0"/>
              </a:rPr>
              <a:t>Social </a:t>
            </a:r>
            <a:br>
              <a:rPr lang="en-US" sz="900" b="1" dirty="0">
                <a:latin typeface="Limitless Sans" panose="00000500000000000000" pitchFamily="50" charset="0"/>
              </a:rPr>
            </a:br>
            <a:r>
              <a:rPr lang="en-US" sz="900" b="1" dirty="0">
                <a:latin typeface="Limitless Sans" panose="00000500000000000000" pitchFamily="50" charset="0"/>
              </a:rPr>
              <a:t>Media</a:t>
            </a:r>
            <a:endParaRPr lang="en-US" sz="800" b="1" dirty="0">
              <a:latin typeface="Limitless Sans" panose="00000500000000000000" pitchFamily="50" charset="0"/>
            </a:endParaRPr>
          </a:p>
        </p:txBody>
      </p:sp>
      <p:sp>
        <p:nvSpPr>
          <p:cNvPr id="33" name="TextBox 32">
            <a:extLst>
              <a:ext uri="{FF2B5EF4-FFF2-40B4-BE49-F238E27FC236}">
                <a16:creationId xmlns:a16="http://schemas.microsoft.com/office/drawing/2014/main" id="{7AE40E0B-AC74-5F79-4B6E-DE2797500D2F}"/>
              </a:ext>
            </a:extLst>
          </p:cNvPr>
          <p:cNvSpPr txBox="1"/>
          <p:nvPr/>
        </p:nvSpPr>
        <p:spPr>
          <a:xfrm>
            <a:off x="1514748" y="1310257"/>
            <a:ext cx="1233147" cy="369332"/>
          </a:xfrm>
          <a:prstGeom prst="rect">
            <a:avLst/>
          </a:prstGeom>
          <a:noFill/>
        </p:spPr>
        <p:txBody>
          <a:bodyPr wrap="square" rtlCol="0">
            <a:spAutoFit/>
          </a:bodyPr>
          <a:lstStyle/>
          <a:p>
            <a:pPr algn="ctr"/>
            <a:r>
              <a:rPr lang="en-US" sz="900" b="1" dirty="0">
                <a:latin typeface="Limitless Sans" panose="00000500000000000000" pitchFamily="50" charset="0"/>
              </a:rPr>
              <a:t>Repeat what </a:t>
            </a:r>
            <a:br>
              <a:rPr lang="en-US" sz="900" b="1" dirty="0">
                <a:latin typeface="Limitless Sans" panose="00000500000000000000" pitchFamily="50" charset="0"/>
              </a:rPr>
            </a:br>
            <a:r>
              <a:rPr lang="en-US" sz="900" b="1" dirty="0">
                <a:latin typeface="Limitless Sans" panose="00000500000000000000" pitchFamily="50" charset="0"/>
              </a:rPr>
              <a:t>works</a:t>
            </a:r>
          </a:p>
        </p:txBody>
      </p:sp>
      <p:sp>
        <p:nvSpPr>
          <p:cNvPr id="40" name="TextBox 39">
            <a:extLst>
              <a:ext uri="{FF2B5EF4-FFF2-40B4-BE49-F238E27FC236}">
                <a16:creationId xmlns:a16="http://schemas.microsoft.com/office/drawing/2014/main" id="{9A98D6EA-4739-FB65-57DD-2AE75324A7DB}"/>
              </a:ext>
            </a:extLst>
          </p:cNvPr>
          <p:cNvSpPr txBox="1"/>
          <p:nvPr/>
        </p:nvSpPr>
        <p:spPr>
          <a:xfrm>
            <a:off x="4135988" y="1310257"/>
            <a:ext cx="1219583" cy="369332"/>
          </a:xfrm>
          <a:prstGeom prst="rect">
            <a:avLst/>
          </a:prstGeom>
          <a:noFill/>
        </p:spPr>
        <p:txBody>
          <a:bodyPr wrap="square" rtlCol="0">
            <a:spAutoFit/>
          </a:bodyPr>
          <a:lstStyle/>
          <a:p>
            <a:pPr algn="ctr"/>
            <a:r>
              <a:rPr lang="en-US" sz="900" b="1" dirty="0">
                <a:latin typeface="Limitless Sans" panose="00000500000000000000" pitchFamily="50" charset="0"/>
              </a:rPr>
              <a:t>Recipe Sites or Food Blogs</a:t>
            </a:r>
            <a:endParaRPr lang="en-US" sz="800" b="1" dirty="0">
              <a:latin typeface="Limitless Sans" panose="00000500000000000000" pitchFamily="50" charset="0"/>
            </a:endParaRPr>
          </a:p>
        </p:txBody>
      </p:sp>
      <p:sp>
        <p:nvSpPr>
          <p:cNvPr id="41" name="Oval 40">
            <a:extLst>
              <a:ext uri="{FF2B5EF4-FFF2-40B4-BE49-F238E27FC236}">
                <a16:creationId xmlns:a16="http://schemas.microsoft.com/office/drawing/2014/main" id="{DF57EFFB-75F0-23D2-E958-54DDF39C3558}"/>
              </a:ext>
            </a:extLst>
          </p:cNvPr>
          <p:cNvSpPr/>
          <p:nvPr/>
        </p:nvSpPr>
        <p:spPr>
          <a:xfrm>
            <a:off x="3135357" y="893919"/>
            <a:ext cx="548640" cy="3657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5066152-3C34-60A2-6E07-8F32543F6E6A}"/>
              </a:ext>
            </a:extLst>
          </p:cNvPr>
          <p:cNvSpPr/>
          <p:nvPr/>
        </p:nvSpPr>
        <p:spPr>
          <a:xfrm>
            <a:off x="248867" y="754349"/>
            <a:ext cx="256032" cy="25856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latin typeface="Limitless Sans Medium" pitchFamily="2" charset="0"/>
              </a:rPr>
              <a:t>1</a:t>
            </a:r>
          </a:p>
        </p:txBody>
      </p:sp>
      <p:sp>
        <p:nvSpPr>
          <p:cNvPr id="62" name="Oval 61">
            <a:extLst>
              <a:ext uri="{FF2B5EF4-FFF2-40B4-BE49-F238E27FC236}">
                <a16:creationId xmlns:a16="http://schemas.microsoft.com/office/drawing/2014/main" id="{C05DC110-B403-83B6-CB04-1386BB2C121F}"/>
              </a:ext>
            </a:extLst>
          </p:cNvPr>
          <p:cNvSpPr/>
          <p:nvPr/>
        </p:nvSpPr>
        <p:spPr>
          <a:xfrm>
            <a:off x="1576957" y="754349"/>
            <a:ext cx="256032" cy="258562"/>
          </a:xfrm>
          <a:prstGeom prst="ellipse">
            <a:avLst/>
          </a:prstGeom>
          <a:solidFill>
            <a:schemeClr val="accent4"/>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1400">
                <a:solidFill>
                  <a:schemeClr val="tx1"/>
                </a:solidFill>
                <a:latin typeface="Limitless Sans Medium" pitchFamily="2" charset="0"/>
              </a:rPr>
              <a:t>2</a:t>
            </a:r>
          </a:p>
        </p:txBody>
      </p:sp>
      <p:sp>
        <p:nvSpPr>
          <p:cNvPr id="2049" name="Oval 2048">
            <a:extLst>
              <a:ext uri="{FF2B5EF4-FFF2-40B4-BE49-F238E27FC236}">
                <a16:creationId xmlns:a16="http://schemas.microsoft.com/office/drawing/2014/main" id="{074B04F8-50B3-BE64-5155-8C893E0E56CB}"/>
              </a:ext>
            </a:extLst>
          </p:cNvPr>
          <p:cNvSpPr/>
          <p:nvPr/>
        </p:nvSpPr>
        <p:spPr>
          <a:xfrm>
            <a:off x="2882448" y="754349"/>
            <a:ext cx="256032" cy="25856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latin typeface="Limitless Sans Medium" pitchFamily="2" charset="0"/>
              </a:rPr>
              <a:t>3</a:t>
            </a:r>
          </a:p>
        </p:txBody>
      </p:sp>
      <p:sp>
        <p:nvSpPr>
          <p:cNvPr id="2050" name="Oval 2049">
            <a:extLst>
              <a:ext uri="{FF2B5EF4-FFF2-40B4-BE49-F238E27FC236}">
                <a16:creationId xmlns:a16="http://schemas.microsoft.com/office/drawing/2014/main" id="{036F4D9A-A2C4-CD23-37E9-D6FE41EC564C}"/>
              </a:ext>
            </a:extLst>
          </p:cNvPr>
          <p:cNvSpPr/>
          <p:nvPr/>
        </p:nvSpPr>
        <p:spPr>
          <a:xfrm>
            <a:off x="4188355" y="754349"/>
            <a:ext cx="256032" cy="258562"/>
          </a:xfrm>
          <a:prstGeom prst="ellipse">
            <a:avLst/>
          </a:prstGeom>
          <a:solidFill>
            <a:schemeClr val="accent4"/>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1400">
                <a:solidFill>
                  <a:schemeClr val="tx1"/>
                </a:solidFill>
                <a:latin typeface="Limitless Sans Medium" pitchFamily="2" charset="0"/>
              </a:rPr>
              <a:t>4</a:t>
            </a:r>
          </a:p>
        </p:txBody>
      </p:sp>
      <p:sp>
        <p:nvSpPr>
          <p:cNvPr id="2086" name="TextBox 2085">
            <a:extLst>
              <a:ext uri="{FF2B5EF4-FFF2-40B4-BE49-F238E27FC236}">
                <a16:creationId xmlns:a16="http://schemas.microsoft.com/office/drawing/2014/main" id="{50B18FBA-BD39-1908-B35C-713B4F1B8BA8}"/>
              </a:ext>
            </a:extLst>
          </p:cNvPr>
          <p:cNvSpPr txBox="1"/>
          <p:nvPr/>
        </p:nvSpPr>
        <p:spPr>
          <a:xfrm>
            <a:off x="5442358" y="1310257"/>
            <a:ext cx="1216968" cy="369332"/>
          </a:xfrm>
          <a:prstGeom prst="rect">
            <a:avLst/>
          </a:prstGeom>
          <a:noFill/>
        </p:spPr>
        <p:txBody>
          <a:bodyPr wrap="square" rtlCol="0">
            <a:spAutoFit/>
          </a:bodyPr>
          <a:lstStyle/>
          <a:p>
            <a:pPr algn="ctr"/>
            <a:r>
              <a:rPr lang="en-US" sz="900" b="1" dirty="0">
                <a:latin typeface="Limitless Sans" panose="00000500000000000000" pitchFamily="50" charset="0"/>
              </a:rPr>
              <a:t>Streaming, TV, YouTube</a:t>
            </a:r>
          </a:p>
        </p:txBody>
      </p:sp>
      <p:sp>
        <p:nvSpPr>
          <p:cNvPr id="2088" name="Oval 2087">
            <a:extLst>
              <a:ext uri="{FF2B5EF4-FFF2-40B4-BE49-F238E27FC236}">
                <a16:creationId xmlns:a16="http://schemas.microsoft.com/office/drawing/2014/main" id="{096A825D-50AD-7615-6AEE-975679875576}"/>
              </a:ext>
            </a:extLst>
          </p:cNvPr>
          <p:cNvSpPr/>
          <p:nvPr/>
        </p:nvSpPr>
        <p:spPr>
          <a:xfrm>
            <a:off x="5495427" y="754349"/>
            <a:ext cx="256032" cy="25856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latin typeface="Limitless Sans Medium" pitchFamily="2" charset="0"/>
              </a:rPr>
              <a:t>5</a:t>
            </a:r>
          </a:p>
        </p:txBody>
      </p:sp>
      <p:sp>
        <p:nvSpPr>
          <p:cNvPr id="2058" name="Rounded Rectangle 2">
            <a:extLst>
              <a:ext uri="{FF2B5EF4-FFF2-40B4-BE49-F238E27FC236}">
                <a16:creationId xmlns:a16="http://schemas.microsoft.com/office/drawing/2014/main" id="{B4C1D743-27EE-55F4-C8D8-18688A6A8A64}"/>
              </a:ext>
            </a:extLst>
          </p:cNvPr>
          <p:cNvSpPr/>
          <p:nvPr/>
        </p:nvSpPr>
        <p:spPr>
          <a:xfrm flipH="1">
            <a:off x="-8" y="6326877"/>
            <a:ext cx="6873280" cy="2365372"/>
          </a:xfrm>
          <a:prstGeom prst="roundRect">
            <a:avLst>
              <a:gd name="adj" fmla="val 0"/>
            </a:avLst>
          </a:prstGeom>
          <a:solidFill>
            <a:schemeClr val="accent1">
              <a:alpha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t" anchorCtr="0"/>
          <a:lstStyle/>
          <a:p>
            <a:pPr marL="0" marR="0" lvl="0" indent="0" algn="l" defTabSz="3655422" rtl="0" eaLnBrk="1" fontAlgn="auto" latinLnBrk="0" hangingPunct="1">
              <a:lnSpc>
                <a:spcPct val="100000"/>
              </a:lnSpc>
              <a:spcBef>
                <a:spcPts val="0"/>
              </a:spcBef>
              <a:spcAft>
                <a:spcPts val="0"/>
              </a:spcAft>
              <a:buClrTx/>
              <a:buSzTx/>
              <a:buFontTx/>
              <a:buNone/>
              <a:tabLst/>
              <a:defRPr/>
            </a:pPr>
            <a:endParaRPr kumimoji="0" lang="en-US" sz="1000" u="none" strike="noStrike" kern="1200" cap="none" spc="0" normalizeH="0" baseline="0" noProof="0">
              <a:ln>
                <a:noFill/>
              </a:ln>
              <a:solidFill>
                <a:srgbClr val="522181"/>
              </a:solidFill>
              <a:effectLst/>
              <a:uLnTx/>
              <a:uFillTx/>
              <a:latin typeface="Limitless Sans Medium" pitchFamily="2" charset="0"/>
              <a:ea typeface="+mn-ea"/>
              <a:cs typeface="Arial" panose="020B0604020202020204" pitchFamily="34" charset="0"/>
            </a:endParaRPr>
          </a:p>
        </p:txBody>
      </p:sp>
      <p:sp>
        <p:nvSpPr>
          <p:cNvPr id="2059" name="TextBox 2058">
            <a:extLst>
              <a:ext uri="{FF2B5EF4-FFF2-40B4-BE49-F238E27FC236}">
                <a16:creationId xmlns:a16="http://schemas.microsoft.com/office/drawing/2014/main" id="{6B362033-E677-357D-3EE0-8F6566FFDFA3}"/>
              </a:ext>
            </a:extLst>
          </p:cNvPr>
          <p:cNvSpPr txBox="1"/>
          <p:nvPr/>
        </p:nvSpPr>
        <p:spPr>
          <a:xfrm>
            <a:off x="135291" y="6349901"/>
            <a:ext cx="3548705" cy="276999"/>
          </a:xfrm>
          <a:prstGeom prst="rect">
            <a:avLst/>
          </a:prstGeom>
          <a:noFill/>
        </p:spPr>
        <p:txBody>
          <a:bodyPr wrap="square">
            <a:spAutoFit/>
          </a:bodyPr>
          <a:lstStyle/>
          <a:p>
            <a:r>
              <a:rPr lang="en-US" sz="1200" b="1" dirty="0">
                <a:solidFill>
                  <a:schemeClr val="tx2"/>
                </a:solidFill>
                <a:latin typeface="Limitless Sans" panose="00000500000000000000" pitchFamily="50" charset="0"/>
              </a:rPr>
              <a:t>Key brand takeaways</a:t>
            </a:r>
          </a:p>
        </p:txBody>
      </p:sp>
      <p:sp>
        <p:nvSpPr>
          <p:cNvPr id="2060" name="TextBox 2059">
            <a:extLst>
              <a:ext uri="{FF2B5EF4-FFF2-40B4-BE49-F238E27FC236}">
                <a16:creationId xmlns:a16="http://schemas.microsoft.com/office/drawing/2014/main" id="{7731304E-1A79-0DCB-0C82-9DB314695B22}"/>
              </a:ext>
            </a:extLst>
          </p:cNvPr>
          <p:cNvSpPr txBox="1"/>
          <p:nvPr/>
        </p:nvSpPr>
        <p:spPr>
          <a:xfrm>
            <a:off x="888529" y="6671024"/>
            <a:ext cx="5770797" cy="646331"/>
          </a:xfrm>
          <a:prstGeom prst="rect">
            <a:avLst/>
          </a:prstGeom>
          <a:noFill/>
        </p:spPr>
        <p:txBody>
          <a:bodyPr wrap="square">
            <a:spAutoFit/>
          </a:bodyPr>
          <a:lstStyle/>
          <a:p>
            <a:pPr>
              <a:spcBef>
                <a:spcPts val="600"/>
              </a:spcBef>
            </a:pPr>
            <a:r>
              <a:rPr lang="en-US" sz="900" b="1" dirty="0">
                <a:latin typeface="Limitless Sans" panose="00000500000000000000" pitchFamily="50" charset="0"/>
              </a:rPr>
              <a:t>Design for “intentional ease,” not summer excess</a:t>
            </a:r>
            <a:r>
              <a:rPr lang="en-US" sz="900" dirty="0">
                <a:latin typeface="Limitless Sans" panose="00000500000000000000" pitchFamily="50" charset="0"/>
              </a:rPr>
              <a:t>. Summer shoppers are actively balancing enjoyment with protecting routines, budgets, and energy. </a:t>
            </a:r>
            <a:r>
              <a:rPr lang="en-US" sz="900" b="1" dirty="0">
                <a:solidFill>
                  <a:schemeClr val="accent3"/>
                </a:solidFill>
                <a:latin typeface="Limitless Sans" panose="00000500000000000000" pitchFamily="50" charset="0"/>
              </a:rPr>
              <a:t>Brands win by positioning products and experiences as low‑effort, flexible, and supportive of everyday life </a:t>
            </a:r>
            <a:r>
              <a:rPr lang="en-US" sz="900" dirty="0">
                <a:latin typeface="Limitless Sans" panose="00000500000000000000" pitchFamily="50" charset="0"/>
              </a:rPr>
              <a:t>— rather than aspirational or high‑maintenance summer moments.</a:t>
            </a:r>
            <a:endParaRPr lang="en-US" sz="900" dirty="0">
              <a:solidFill>
                <a:schemeClr val="accent3"/>
              </a:solidFill>
              <a:latin typeface="Limitless Sans" panose="00000500000000000000" pitchFamily="50" charset="0"/>
            </a:endParaRPr>
          </a:p>
        </p:txBody>
      </p:sp>
      <p:sp>
        <p:nvSpPr>
          <p:cNvPr id="2061" name="TextBox 2060">
            <a:extLst>
              <a:ext uri="{FF2B5EF4-FFF2-40B4-BE49-F238E27FC236}">
                <a16:creationId xmlns:a16="http://schemas.microsoft.com/office/drawing/2014/main" id="{EEF44C9A-598D-8BBC-1649-AC420372106D}"/>
              </a:ext>
            </a:extLst>
          </p:cNvPr>
          <p:cNvSpPr txBox="1"/>
          <p:nvPr/>
        </p:nvSpPr>
        <p:spPr>
          <a:xfrm>
            <a:off x="892488" y="7364361"/>
            <a:ext cx="5807153" cy="646331"/>
          </a:xfrm>
          <a:prstGeom prst="rect">
            <a:avLst/>
          </a:prstGeom>
          <a:noFill/>
        </p:spPr>
        <p:txBody>
          <a:bodyPr wrap="square">
            <a:spAutoFit/>
          </a:bodyPr>
          <a:lstStyle/>
          <a:p>
            <a:pPr>
              <a:spcBef>
                <a:spcPts val="600"/>
              </a:spcBef>
            </a:pPr>
            <a:r>
              <a:rPr lang="en-US" sz="900" b="1" dirty="0">
                <a:latin typeface="Limitless Sans" panose="00000500000000000000" pitchFamily="50" charset="0"/>
              </a:rPr>
              <a:t>Help shoppers preserve their non‑negotiables when budgets tighten</a:t>
            </a:r>
            <a:r>
              <a:rPr lang="en-US" sz="900" dirty="0">
                <a:latin typeface="Limitless Sans" panose="00000500000000000000" pitchFamily="50" charset="0"/>
              </a:rPr>
              <a:t>. Even value‑conscious households are determined to protect core summer priorities like travel, quality time, and wellness. </a:t>
            </a:r>
            <a:r>
              <a:rPr lang="en-US" sz="900" b="1" dirty="0">
                <a:solidFill>
                  <a:schemeClr val="accent2"/>
                </a:solidFill>
                <a:latin typeface="Limitless Sans" panose="00000500000000000000" pitchFamily="50" charset="0"/>
              </a:rPr>
              <a:t>Brands that frame offerings as enablers of these protected moments </a:t>
            </a:r>
            <a:r>
              <a:rPr lang="en-US" sz="900" dirty="0">
                <a:latin typeface="Limitless Sans" panose="00000500000000000000" pitchFamily="50" charset="0"/>
              </a:rPr>
              <a:t>— through affordability, multi‑use value, or stress reduction — </a:t>
            </a:r>
            <a:r>
              <a:rPr lang="en-US" sz="900" b="1" dirty="0">
                <a:solidFill>
                  <a:schemeClr val="accent2"/>
                </a:solidFill>
                <a:latin typeface="Limitless Sans" panose="00000500000000000000" pitchFamily="50" charset="0"/>
              </a:rPr>
              <a:t>stay relevant when discretionary spend gets cut elsewhere.</a:t>
            </a:r>
          </a:p>
        </p:txBody>
      </p:sp>
      <p:sp>
        <p:nvSpPr>
          <p:cNvPr id="2067" name="TextBox 2066">
            <a:extLst>
              <a:ext uri="{FF2B5EF4-FFF2-40B4-BE49-F238E27FC236}">
                <a16:creationId xmlns:a16="http://schemas.microsoft.com/office/drawing/2014/main" id="{165FF4CD-24AD-ADD7-1BB7-E44448B4BBE0}"/>
              </a:ext>
            </a:extLst>
          </p:cNvPr>
          <p:cNvSpPr txBox="1"/>
          <p:nvPr/>
        </p:nvSpPr>
        <p:spPr>
          <a:xfrm>
            <a:off x="887695" y="8034114"/>
            <a:ext cx="5647308" cy="646331"/>
          </a:xfrm>
          <a:prstGeom prst="rect">
            <a:avLst/>
          </a:prstGeom>
          <a:noFill/>
        </p:spPr>
        <p:txBody>
          <a:bodyPr wrap="square">
            <a:spAutoFit/>
          </a:bodyPr>
          <a:lstStyle/>
          <a:p>
            <a:pPr>
              <a:spcBef>
                <a:spcPts val="600"/>
              </a:spcBef>
            </a:pPr>
            <a:r>
              <a:rPr lang="en-US" sz="900" b="1" dirty="0">
                <a:latin typeface="Limitless Sans" panose="00000500000000000000" pitchFamily="50" charset="0"/>
              </a:rPr>
              <a:t>Make hosting feel lighter, cheaper, and more shared. </a:t>
            </a:r>
            <a:r>
              <a:rPr lang="en-US" sz="900" dirty="0">
                <a:latin typeface="Limitless Sans" panose="00000500000000000000" pitchFamily="50" charset="0"/>
              </a:rPr>
              <a:t>Hosting interest is there, but hosting fatigue is real. Shoppers want gatherings that are simple, casual, and collaborative. </a:t>
            </a:r>
            <a:r>
              <a:rPr lang="en-US" sz="900" b="1" dirty="0">
                <a:solidFill>
                  <a:schemeClr val="accent3"/>
                </a:solidFill>
                <a:latin typeface="Limitless Sans" panose="00000500000000000000" pitchFamily="50" charset="0"/>
              </a:rPr>
              <a:t>Brands that reduce cost, prep time, and cleanup — or emphasize “everyone pitches in” solutions </a:t>
            </a:r>
            <a:r>
              <a:rPr lang="en-US" sz="900" dirty="0">
                <a:latin typeface="Limitless Sans" panose="00000500000000000000" pitchFamily="50" charset="0"/>
              </a:rPr>
              <a:t>—can unlock more at‑home occasions without adding pressure.</a:t>
            </a:r>
          </a:p>
        </p:txBody>
      </p:sp>
      <p:cxnSp>
        <p:nvCxnSpPr>
          <p:cNvPr id="2069" name="Straight Connector 2068">
            <a:extLst>
              <a:ext uri="{FF2B5EF4-FFF2-40B4-BE49-F238E27FC236}">
                <a16:creationId xmlns:a16="http://schemas.microsoft.com/office/drawing/2014/main" id="{FCF04702-DBD3-A1DB-39FB-71CBB3503769}"/>
              </a:ext>
            </a:extLst>
          </p:cNvPr>
          <p:cNvCxnSpPr>
            <a:cxnSpLocks/>
          </p:cNvCxnSpPr>
          <p:nvPr/>
        </p:nvCxnSpPr>
        <p:spPr>
          <a:xfrm flipH="1">
            <a:off x="228600" y="7327631"/>
            <a:ext cx="64008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71" name="Straight Connector 2070">
            <a:extLst>
              <a:ext uri="{FF2B5EF4-FFF2-40B4-BE49-F238E27FC236}">
                <a16:creationId xmlns:a16="http://schemas.microsoft.com/office/drawing/2014/main" id="{7843D2BE-7AB4-C11B-0B7D-A90E08AC4E6F}"/>
              </a:ext>
            </a:extLst>
          </p:cNvPr>
          <p:cNvCxnSpPr>
            <a:cxnSpLocks/>
          </p:cNvCxnSpPr>
          <p:nvPr/>
        </p:nvCxnSpPr>
        <p:spPr>
          <a:xfrm flipH="1">
            <a:off x="228600" y="8010692"/>
            <a:ext cx="64008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077" name="TextBox 2076">
            <a:extLst>
              <a:ext uri="{FF2B5EF4-FFF2-40B4-BE49-F238E27FC236}">
                <a16:creationId xmlns:a16="http://schemas.microsoft.com/office/drawing/2014/main" id="{F234FD58-5A1A-2586-DEDE-6E5019117610}"/>
              </a:ext>
            </a:extLst>
          </p:cNvPr>
          <p:cNvSpPr txBox="1"/>
          <p:nvPr/>
        </p:nvSpPr>
        <p:spPr>
          <a:xfrm>
            <a:off x="132552" y="1699268"/>
            <a:ext cx="6554249" cy="192360"/>
          </a:xfrm>
          <a:prstGeom prst="rect">
            <a:avLst/>
          </a:prstGeom>
          <a:noFill/>
        </p:spPr>
        <p:txBody>
          <a:bodyPr wrap="square">
            <a:spAutoFit/>
          </a:bodyPr>
          <a:lstStyle>
            <a:defPPr>
              <a:defRPr lang="en-US"/>
            </a:defPPr>
            <a:lvl1pPr lvl="0">
              <a:defRPr sz="650">
                <a:solidFill>
                  <a:srgbClr val="898B9A"/>
                </a:solidFill>
                <a:latin typeface="Limitless Sans" panose="00000500000000000000" pitchFamily="50" charset="0"/>
              </a:defRPr>
            </a:lvl1pPr>
          </a:lstStyle>
          <a:p>
            <a:r>
              <a:rPr lang="en-US" i="1" dirty="0"/>
              <a:t>Q: Where do you usually get ideas or inspiration for what to do, cook, or buy in the summer? </a:t>
            </a:r>
            <a:r>
              <a:rPr lang="en-US" dirty="0"/>
              <a:t>( n=400)</a:t>
            </a:r>
          </a:p>
        </p:txBody>
      </p:sp>
      <p:sp>
        <p:nvSpPr>
          <p:cNvPr id="4" name="TextBox 3">
            <a:extLst>
              <a:ext uri="{FF2B5EF4-FFF2-40B4-BE49-F238E27FC236}">
                <a16:creationId xmlns:a16="http://schemas.microsoft.com/office/drawing/2014/main" id="{9DEF77D3-DE99-21A8-0830-53D04EC4E314}"/>
              </a:ext>
            </a:extLst>
          </p:cNvPr>
          <p:cNvSpPr txBox="1"/>
          <p:nvPr/>
        </p:nvSpPr>
        <p:spPr>
          <a:xfrm>
            <a:off x="1829039" y="8786260"/>
            <a:ext cx="3329701" cy="27699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898B9A"/>
                </a:solidFill>
                <a:effectLst/>
                <a:uLnTx/>
                <a:uFillTx/>
                <a:latin typeface="Limitless Sans" pitchFamily="2" charset="0"/>
                <a:ea typeface="+mn-ea"/>
                <a:cs typeface="Helvetica"/>
              </a:rPr>
              <a:t>Source: 84.51° Real Time Insights Survey, </a:t>
            </a:r>
            <a:r>
              <a:rPr lang="en-US" sz="600">
                <a:solidFill>
                  <a:srgbClr val="898B9A"/>
                </a:solidFill>
                <a:latin typeface="Limitless Sans" pitchFamily="2" charset="0"/>
                <a:cs typeface="Helvetica"/>
              </a:rPr>
              <a:t>April</a:t>
            </a:r>
            <a:r>
              <a:rPr kumimoji="0" lang="en-US" sz="600" b="0" i="0" u="none" strike="noStrike" kern="1200" cap="none" spc="0" normalizeH="0" baseline="0" noProof="0">
                <a:ln>
                  <a:noFill/>
                </a:ln>
                <a:solidFill>
                  <a:srgbClr val="898B9A"/>
                </a:solidFill>
                <a:effectLst/>
                <a:uLnTx/>
                <a:uFillTx/>
                <a:latin typeface="Limitless Sans" pitchFamily="2" charset="0"/>
                <a:ea typeface="+mn-ea"/>
                <a:cs typeface="Helvetica"/>
              </a:rPr>
              <a:t> </a:t>
            </a:r>
            <a:r>
              <a:rPr lang="en-US" sz="600">
                <a:solidFill>
                  <a:srgbClr val="898B9A"/>
                </a:solidFill>
                <a:latin typeface="Limitless Sans" pitchFamily="2" charset="0"/>
                <a:cs typeface="Helvetica"/>
              </a:rPr>
              <a:t>2026</a:t>
            </a:r>
            <a:r>
              <a:rPr kumimoji="0" lang="en-US" sz="600" b="0" i="0" u="none" strike="noStrike" kern="1200" cap="none" spc="0" normalizeH="0" baseline="0" noProof="0">
                <a:ln>
                  <a:noFill/>
                </a:ln>
                <a:solidFill>
                  <a:srgbClr val="898B9A"/>
                </a:solidFill>
                <a:effectLst/>
                <a:uLnTx/>
                <a:uFillTx/>
                <a:latin typeface="Limitless Sans" pitchFamily="2" charset="0"/>
                <a:ea typeface="+mn-ea"/>
                <a:cs typeface="Helvetica"/>
              </a:rPr>
              <a:t>. Sample sourced from those who have shopped at Kroger in the past 3  months (n=400).   </a:t>
            </a:r>
          </a:p>
        </p:txBody>
      </p:sp>
      <p:pic>
        <p:nvPicPr>
          <p:cNvPr id="6" name="Graphic 5">
            <a:extLst>
              <a:ext uri="{FF2B5EF4-FFF2-40B4-BE49-F238E27FC236}">
                <a16:creationId xmlns:a16="http://schemas.microsoft.com/office/drawing/2014/main" id="{2DB89E3C-2397-7D70-8D93-D9B12453D13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55835" y="942764"/>
            <a:ext cx="365760" cy="365760"/>
          </a:xfrm>
          <a:prstGeom prst="rect">
            <a:avLst/>
          </a:prstGeom>
        </p:spPr>
      </p:pic>
      <p:pic>
        <p:nvPicPr>
          <p:cNvPr id="15" name="Graphic 14">
            <a:extLst>
              <a:ext uri="{FF2B5EF4-FFF2-40B4-BE49-F238E27FC236}">
                <a16:creationId xmlns:a16="http://schemas.microsoft.com/office/drawing/2014/main" id="{F7BD8FDA-B784-85B7-8A0F-5A38D7FBD8C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866955" y="942764"/>
            <a:ext cx="365760" cy="365760"/>
          </a:xfrm>
          <a:prstGeom prst="rect">
            <a:avLst/>
          </a:prstGeom>
        </p:spPr>
      </p:pic>
      <p:pic>
        <p:nvPicPr>
          <p:cNvPr id="18" name="Graphic 17">
            <a:extLst>
              <a:ext uri="{FF2B5EF4-FFF2-40B4-BE49-F238E27FC236}">
                <a16:creationId xmlns:a16="http://schemas.microsoft.com/office/drawing/2014/main" id="{8BAD751B-31FA-81B2-0916-DA9F262C414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44715" y="936044"/>
            <a:ext cx="365760" cy="365760"/>
          </a:xfrm>
          <a:prstGeom prst="rect">
            <a:avLst/>
          </a:prstGeom>
        </p:spPr>
      </p:pic>
      <p:pic>
        <p:nvPicPr>
          <p:cNvPr id="19" name="Graphic 18">
            <a:extLst>
              <a:ext uri="{FF2B5EF4-FFF2-40B4-BE49-F238E27FC236}">
                <a16:creationId xmlns:a16="http://schemas.microsoft.com/office/drawing/2014/main" id="{0E349384-A913-96B4-05F7-A29710150B1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950275" y="942764"/>
            <a:ext cx="365760" cy="365760"/>
          </a:xfrm>
          <a:prstGeom prst="rect">
            <a:avLst/>
          </a:prstGeom>
        </p:spPr>
      </p:pic>
      <p:pic>
        <p:nvPicPr>
          <p:cNvPr id="20" name="Graphic 19">
            <a:extLst>
              <a:ext uri="{FF2B5EF4-FFF2-40B4-BE49-F238E27FC236}">
                <a16:creationId xmlns:a16="http://schemas.microsoft.com/office/drawing/2014/main" id="{9A26D85D-4671-EDA3-4AD3-2A605723CE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524219" y="899900"/>
            <a:ext cx="411480" cy="411480"/>
          </a:xfrm>
          <a:prstGeom prst="rect">
            <a:avLst/>
          </a:prstGeom>
        </p:spPr>
      </p:pic>
      <p:sp>
        <p:nvSpPr>
          <p:cNvPr id="26" name="TextBox 25">
            <a:extLst>
              <a:ext uri="{FF2B5EF4-FFF2-40B4-BE49-F238E27FC236}">
                <a16:creationId xmlns:a16="http://schemas.microsoft.com/office/drawing/2014/main" id="{D5707AFF-D606-DB9C-20B8-103A0611EDB5}"/>
              </a:ext>
            </a:extLst>
          </p:cNvPr>
          <p:cNvSpPr txBox="1"/>
          <p:nvPr/>
        </p:nvSpPr>
        <p:spPr>
          <a:xfrm>
            <a:off x="132552" y="1987238"/>
            <a:ext cx="7066624" cy="276999"/>
          </a:xfrm>
          <a:prstGeom prst="rect">
            <a:avLst/>
          </a:prstGeom>
          <a:noFill/>
        </p:spPr>
        <p:txBody>
          <a:bodyPr wrap="square">
            <a:spAutoFit/>
          </a:bodyPr>
          <a:lstStyle/>
          <a:p>
            <a:r>
              <a:rPr lang="en-US" sz="1200" b="1" i="0" dirty="0">
                <a:solidFill>
                  <a:srgbClr val="1F2937"/>
                </a:solidFill>
                <a:effectLst/>
                <a:latin typeface="Limitless Sans" panose="00000500000000000000" pitchFamily="50" charset="0"/>
              </a:rPr>
              <a:t>Online summer trends drive action — especially saving and shopping.</a:t>
            </a:r>
            <a:endParaRPr lang="en-US" sz="1200" dirty="0"/>
          </a:p>
        </p:txBody>
      </p:sp>
      <p:sp>
        <p:nvSpPr>
          <p:cNvPr id="30" name="TextBox 29">
            <a:extLst>
              <a:ext uri="{FF2B5EF4-FFF2-40B4-BE49-F238E27FC236}">
                <a16:creationId xmlns:a16="http://schemas.microsoft.com/office/drawing/2014/main" id="{89917498-EBB3-31F8-6D5B-8025FCCFBD49}"/>
              </a:ext>
            </a:extLst>
          </p:cNvPr>
          <p:cNvSpPr txBox="1"/>
          <p:nvPr/>
        </p:nvSpPr>
        <p:spPr>
          <a:xfrm>
            <a:off x="188533" y="3415901"/>
            <a:ext cx="1956816" cy="692497"/>
          </a:xfrm>
          <a:prstGeom prst="rect">
            <a:avLst/>
          </a:prstGeom>
          <a:noFill/>
        </p:spPr>
        <p:txBody>
          <a:bodyPr wrap="square">
            <a:spAutoFit/>
          </a:bodyPr>
          <a:lstStyle/>
          <a:p>
            <a:pPr algn="ctr"/>
            <a:r>
              <a:rPr lang="en-US" sz="1200" b="1" dirty="0">
                <a:solidFill>
                  <a:schemeClr val="accent3"/>
                </a:solidFill>
                <a:effectLst/>
                <a:latin typeface="Limitless Sans" pitchFamily="2" charset="0"/>
              </a:rPr>
              <a:t>1 in 3 </a:t>
            </a:r>
            <a:br>
              <a:rPr lang="en-US" sz="1100" b="1" dirty="0">
                <a:solidFill>
                  <a:srgbClr val="1F2937"/>
                </a:solidFill>
                <a:effectLst/>
                <a:latin typeface="Limitless Sans" pitchFamily="2" charset="0"/>
              </a:rPr>
            </a:br>
            <a:r>
              <a:rPr lang="en-US" sz="900" dirty="0">
                <a:solidFill>
                  <a:srgbClr val="1F2937"/>
                </a:solidFill>
                <a:effectLst/>
                <a:latin typeface="Limitless Sans Medium" pitchFamily="2" charset="0"/>
              </a:rPr>
              <a:t>shoppers save or bookmark summer food and drink trends </a:t>
            </a:r>
            <a:br>
              <a:rPr lang="en-US" sz="900" dirty="0">
                <a:solidFill>
                  <a:srgbClr val="1F2937"/>
                </a:solidFill>
                <a:effectLst/>
                <a:latin typeface="Limitless Sans Medium" pitchFamily="2" charset="0"/>
              </a:rPr>
            </a:br>
            <a:r>
              <a:rPr lang="en-US" sz="900" dirty="0">
                <a:solidFill>
                  <a:srgbClr val="1F2937"/>
                </a:solidFill>
                <a:effectLst/>
                <a:latin typeface="Limitless Sans Medium" pitchFamily="2" charset="0"/>
              </a:rPr>
              <a:t>for later</a:t>
            </a:r>
            <a:endParaRPr lang="en-US" sz="1050" dirty="0">
              <a:latin typeface="Limitless Sans Medium" pitchFamily="2" charset="0"/>
            </a:endParaRPr>
          </a:p>
        </p:txBody>
      </p:sp>
      <p:sp>
        <p:nvSpPr>
          <p:cNvPr id="2048" name="TextBox 2047">
            <a:extLst>
              <a:ext uri="{FF2B5EF4-FFF2-40B4-BE49-F238E27FC236}">
                <a16:creationId xmlns:a16="http://schemas.microsoft.com/office/drawing/2014/main" id="{ADAB12F7-DD9C-6676-0D4B-81E97A55C2B6}"/>
              </a:ext>
            </a:extLst>
          </p:cNvPr>
          <p:cNvSpPr txBox="1"/>
          <p:nvPr/>
        </p:nvSpPr>
        <p:spPr>
          <a:xfrm>
            <a:off x="2332030" y="3425179"/>
            <a:ext cx="2045935" cy="692497"/>
          </a:xfrm>
          <a:prstGeom prst="rect">
            <a:avLst/>
          </a:prstGeom>
          <a:noFill/>
        </p:spPr>
        <p:txBody>
          <a:bodyPr wrap="square">
            <a:spAutoFit/>
          </a:bodyPr>
          <a:lstStyle>
            <a:defPPr>
              <a:defRPr lang="en-US"/>
            </a:defPPr>
            <a:lvl1pPr algn="ctr">
              <a:defRPr sz="1100" i="0">
                <a:solidFill>
                  <a:srgbClr val="1F2937"/>
                </a:solidFill>
                <a:effectLst/>
                <a:latin typeface="Limitless Sans" panose="00000500000000000000" pitchFamily="50" charset="0"/>
              </a:defRPr>
            </a:lvl1pPr>
          </a:lstStyle>
          <a:p>
            <a:r>
              <a:rPr lang="en-US" sz="1200" b="1" dirty="0">
                <a:solidFill>
                  <a:schemeClr val="accent2"/>
                </a:solidFill>
                <a:latin typeface="Limitless Sans" pitchFamily="2" charset="0"/>
              </a:rPr>
              <a:t>3 in 10 </a:t>
            </a:r>
            <a:br>
              <a:rPr lang="en-US" b="1" dirty="0">
                <a:latin typeface="Limitless Sans" pitchFamily="2" charset="0"/>
              </a:rPr>
            </a:br>
            <a:r>
              <a:rPr lang="en-US" sz="900" dirty="0">
                <a:latin typeface="Limitless Sans Medium" pitchFamily="2" charset="0"/>
              </a:rPr>
              <a:t>shoppers buy specific groceries </a:t>
            </a:r>
            <a:br>
              <a:rPr lang="en-US" sz="900" dirty="0">
                <a:latin typeface="Limitless Sans Medium" pitchFamily="2" charset="0"/>
              </a:rPr>
            </a:br>
            <a:r>
              <a:rPr lang="en-US" sz="900" dirty="0">
                <a:latin typeface="Limitless Sans Medium" pitchFamily="2" charset="0"/>
              </a:rPr>
              <a:t>to try a summer trend they </a:t>
            </a:r>
            <a:br>
              <a:rPr lang="en-US" sz="900" dirty="0">
                <a:latin typeface="Limitless Sans Medium" pitchFamily="2" charset="0"/>
              </a:rPr>
            </a:br>
            <a:r>
              <a:rPr lang="en-US" sz="900" dirty="0">
                <a:latin typeface="Limitless Sans Medium" pitchFamily="2" charset="0"/>
              </a:rPr>
              <a:t>see online</a:t>
            </a:r>
            <a:endParaRPr lang="en-US" sz="1050" dirty="0">
              <a:latin typeface="Limitless Sans Medium" pitchFamily="2" charset="0"/>
            </a:endParaRPr>
          </a:p>
        </p:txBody>
      </p:sp>
      <p:sp>
        <p:nvSpPr>
          <p:cNvPr id="2062" name="TextBox 2061">
            <a:extLst>
              <a:ext uri="{FF2B5EF4-FFF2-40B4-BE49-F238E27FC236}">
                <a16:creationId xmlns:a16="http://schemas.microsoft.com/office/drawing/2014/main" id="{B59B28D3-D4D0-603A-A043-FF8A249B596F}"/>
              </a:ext>
            </a:extLst>
          </p:cNvPr>
          <p:cNvSpPr txBox="1"/>
          <p:nvPr/>
        </p:nvSpPr>
        <p:spPr>
          <a:xfrm>
            <a:off x="4503803" y="3427653"/>
            <a:ext cx="2099845" cy="692497"/>
          </a:xfrm>
          <a:prstGeom prst="rect">
            <a:avLst/>
          </a:prstGeom>
          <a:noFill/>
        </p:spPr>
        <p:txBody>
          <a:bodyPr wrap="square">
            <a:spAutoFit/>
          </a:bodyPr>
          <a:lstStyle/>
          <a:p>
            <a:pPr algn="ctr"/>
            <a:r>
              <a:rPr lang="en-US" sz="1200" b="1" dirty="0">
                <a:solidFill>
                  <a:schemeClr val="accent3"/>
                </a:solidFill>
                <a:effectLst/>
                <a:latin typeface="Limitless Sans" pitchFamily="2" charset="0"/>
              </a:rPr>
              <a:t>About 1 in 6 </a:t>
            </a:r>
            <a:br>
              <a:rPr lang="en-US" sz="1100" b="1" dirty="0">
                <a:solidFill>
                  <a:srgbClr val="1F2937"/>
                </a:solidFill>
                <a:effectLst/>
                <a:latin typeface="Limitless Sans" pitchFamily="2" charset="0"/>
              </a:rPr>
            </a:br>
            <a:r>
              <a:rPr lang="en-US" sz="900" dirty="0">
                <a:solidFill>
                  <a:srgbClr val="1F2937"/>
                </a:solidFill>
                <a:effectLst/>
                <a:latin typeface="Limitless Sans Medium" pitchFamily="2" charset="0"/>
              </a:rPr>
              <a:t>shoppers invite friends or </a:t>
            </a:r>
            <a:br>
              <a:rPr lang="en-US" sz="900" dirty="0">
                <a:solidFill>
                  <a:srgbClr val="1F2937"/>
                </a:solidFill>
                <a:effectLst/>
                <a:latin typeface="Limitless Sans Medium" pitchFamily="2" charset="0"/>
              </a:rPr>
            </a:br>
            <a:r>
              <a:rPr lang="en-US" sz="900" dirty="0">
                <a:solidFill>
                  <a:srgbClr val="1F2937"/>
                </a:solidFill>
                <a:effectLst/>
                <a:latin typeface="Limitless Sans Medium" pitchFamily="2" charset="0"/>
              </a:rPr>
              <a:t>family to try a trend </a:t>
            </a:r>
            <a:br>
              <a:rPr lang="en-US" sz="900" dirty="0">
                <a:solidFill>
                  <a:srgbClr val="1F2937"/>
                </a:solidFill>
                <a:effectLst/>
                <a:latin typeface="Limitless Sans Medium" pitchFamily="2" charset="0"/>
              </a:rPr>
            </a:br>
            <a:r>
              <a:rPr lang="en-US" sz="900" dirty="0">
                <a:solidFill>
                  <a:srgbClr val="1F2937"/>
                </a:solidFill>
                <a:effectLst/>
                <a:latin typeface="Limitless Sans Medium" pitchFamily="2" charset="0"/>
              </a:rPr>
              <a:t>with them</a:t>
            </a:r>
            <a:endParaRPr lang="en-US" sz="1100" dirty="0">
              <a:latin typeface="Limitless Sans Medium" pitchFamily="2" charset="0"/>
            </a:endParaRPr>
          </a:p>
        </p:txBody>
      </p:sp>
      <p:sp>
        <p:nvSpPr>
          <p:cNvPr id="2075" name="TextBox 2074">
            <a:extLst>
              <a:ext uri="{FF2B5EF4-FFF2-40B4-BE49-F238E27FC236}">
                <a16:creationId xmlns:a16="http://schemas.microsoft.com/office/drawing/2014/main" id="{E520208F-F0D5-5F08-6FD5-9111F73F3185}"/>
              </a:ext>
            </a:extLst>
          </p:cNvPr>
          <p:cNvSpPr txBox="1"/>
          <p:nvPr/>
        </p:nvSpPr>
        <p:spPr>
          <a:xfrm>
            <a:off x="150658" y="4134738"/>
            <a:ext cx="4811328" cy="292388"/>
          </a:xfrm>
          <a:prstGeom prst="rect">
            <a:avLst/>
          </a:prstGeom>
          <a:noFill/>
        </p:spPr>
        <p:txBody>
          <a:bodyPr wrap="square">
            <a:spAutoFit/>
          </a:bodyPr>
          <a:lstStyle>
            <a:defPPr>
              <a:defRPr lang="en-US"/>
            </a:defPPr>
            <a:lvl1pPr lvl="0">
              <a:defRPr sz="650" i="1">
                <a:solidFill>
                  <a:srgbClr val="898B9A"/>
                </a:solidFill>
                <a:latin typeface="Limitless Sans" panose="00000500000000000000" pitchFamily="50" charset="0"/>
              </a:defRPr>
            </a:lvl1pPr>
          </a:lstStyle>
          <a:p>
            <a:r>
              <a:rPr lang="en-US" i="0" dirty="0"/>
              <a:t>Q: </a:t>
            </a:r>
            <a:r>
              <a:rPr lang="en-US" dirty="0"/>
              <a:t>When you see summer food or drink trends online (e.g., a viral recipe, drink, or hosting idea), how often do you actually do each of the following?</a:t>
            </a:r>
            <a:r>
              <a:rPr lang="en-US" i="0" dirty="0"/>
              <a:t> (n=400)</a:t>
            </a:r>
          </a:p>
        </p:txBody>
      </p:sp>
      <p:sp>
        <p:nvSpPr>
          <p:cNvPr id="32" name="TextBox 31">
            <a:extLst>
              <a:ext uri="{FF2B5EF4-FFF2-40B4-BE49-F238E27FC236}">
                <a16:creationId xmlns:a16="http://schemas.microsoft.com/office/drawing/2014/main" id="{A03C4255-F243-3821-5FBC-533BFB8E28D1}"/>
              </a:ext>
            </a:extLst>
          </p:cNvPr>
          <p:cNvSpPr txBox="1"/>
          <p:nvPr/>
        </p:nvSpPr>
        <p:spPr>
          <a:xfrm>
            <a:off x="145224" y="5811787"/>
            <a:ext cx="255366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Limitless Sans Medium" pitchFamily="2" charset="0"/>
              </a:rPr>
              <a:t>84.51° Stratum combines rich customer behavior insights with retail performance measures to deliver science-powered insights that drive results.</a:t>
            </a:r>
          </a:p>
        </p:txBody>
      </p:sp>
      <p:pic>
        <p:nvPicPr>
          <p:cNvPr id="34" name="Graphic 33">
            <a:extLst>
              <a:ext uri="{FF2B5EF4-FFF2-40B4-BE49-F238E27FC236}">
                <a16:creationId xmlns:a16="http://schemas.microsoft.com/office/drawing/2014/main" id="{FAA079D8-ADA1-3F3C-BD90-71F04EB57F5B}"/>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594277" y="5015316"/>
            <a:ext cx="1655561" cy="297483"/>
          </a:xfrm>
          <a:prstGeom prst="rect">
            <a:avLst/>
          </a:prstGeom>
        </p:spPr>
      </p:pic>
      <p:sp>
        <p:nvSpPr>
          <p:cNvPr id="35" name="TextBox 34">
            <a:extLst>
              <a:ext uri="{FF2B5EF4-FFF2-40B4-BE49-F238E27FC236}">
                <a16:creationId xmlns:a16="http://schemas.microsoft.com/office/drawing/2014/main" id="{CA689B11-CA8F-3E1F-BBF3-C379812DB599}"/>
              </a:ext>
            </a:extLst>
          </p:cNvPr>
          <p:cNvSpPr txBox="1"/>
          <p:nvPr/>
        </p:nvSpPr>
        <p:spPr>
          <a:xfrm>
            <a:off x="128380" y="4498253"/>
            <a:ext cx="6495309" cy="461665"/>
          </a:xfrm>
          <a:prstGeom prst="rect">
            <a:avLst/>
          </a:prstGeom>
          <a:noFill/>
        </p:spPr>
        <p:txBody>
          <a:bodyPr wrap="square">
            <a:spAutoFit/>
          </a:bodyPr>
          <a:lstStyle/>
          <a:p>
            <a:pPr algn="ctr"/>
            <a:r>
              <a:rPr kumimoji="0" lang="en-US" sz="1200" b="1" i="0" u="none" strike="noStrike" kern="1200" cap="none" spc="0" normalizeH="0" baseline="0" noProof="0" dirty="0">
                <a:ln>
                  <a:noFill/>
                </a:ln>
                <a:effectLst/>
                <a:uLnTx/>
                <a:uFillTx/>
                <a:latin typeface="Limitless Sans" panose="00000500000000000000" pitchFamily="50" charset="0"/>
              </a:rPr>
              <a:t>This publication is developed by the same research and insights experts who provide consultation to help grow your business. </a:t>
            </a:r>
            <a:endParaRPr lang="en-US" sz="1200" b="1" dirty="0">
              <a:effectLst/>
              <a:latin typeface="Limitless Sans" panose="00000500000000000000" pitchFamily="50" charset="0"/>
              <a:ea typeface="Aptos" panose="020B0004020202020204" pitchFamily="34" charset="0"/>
              <a:cs typeface="Aptos" panose="020B0004020202020204" pitchFamily="34" charset="0"/>
            </a:endParaRPr>
          </a:p>
        </p:txBody>
      </p:sp>
      <p:sp>
        <p:nvSpPr>
          <p:cNvPr id="36" name="TextBox 35">
            <a:extLst>
              <a:ext uri="{FF2B5EF4-FFF2-40B4-BE49-F238E27FC236}">
                <a16:creationId xmlns:a16="http://schemas.microsoft.com/office/drawing/2014/main" id="{12C0D6C1-1A74-1B61-BBCF-0915DE4858B0}"/>
              </a:ext>
            </a:extLst>
          </p:cNvPr>
          <p:cNvSpPr txBox="1"/>
          <p:nvPr/>
        </p:nvSpPr>
        <p:spPr>
          <a:xfrm>
            <a:off x="2844266" y="5324263"/>
            <a:ext cx="3771386" cy="954107"/>
          </a:xfrm>
          <a:prstGeom prst="rect">
            <a:avLst/>
          </a:prstGeom>
          <a:noFill/>
        </p:spPr>
        <p:txBody>
          <a:bodyPr wrap="square" lIns="0">
            <a:spAutoFit/>
          </a:bodyPr>
          <a:lstStyle/>
          <a:p>
            <a:pPr algn="ctr"/>
            <a:r>
              <a:rPr lang="en-US" sz="800" u="none" strike="noStrike" dirty="0">
                <a:effectLst/>
                <a:latin typeface="Limitless Sans Medium" pitchFamily="2" charset="0"/>
              </a:rPr>
              <a:t>We know that reliable insights start with trustworthy data. That’s why we’ve </a:t>
            </a:r>
            <a:br>
              <a:rPr lang="en-US" sz="800" u="none" strike="noStrike" dirty="0">
                <a:effectLst/>
                <a:latin typeface="Limitless Sans Medium" pitchFamily="2" charset="0"/>
              </a:rPr>
            </a:br>
            <a:r>
              <a:rPr lang="en-US" sz="800" u="none" strike="noStrike" dirty="0">
                <a:effectLst/>
                <a:latin typeface="Limitless Sans Medium" pitchFamily="2" charset="0"/>
              </a:rPr>
              <a:t>always prioritized quality—working exclusively with verified households (leveraging double-verified behavioral sample) to ensure accuracy and integrity at every step.</a:t>
            </a:r>
            <a:r>
              <a:rPr lang="en-US" sz="800" dirty="0">
                <a:effectLst/>
                <a:latin typeface="Limitless Sans Medium" pitchFamily="2" charset="0"/>
              </a:rPr>
              <a:t>​ </a:t>
            </a:r>
            <a:r>
              <a:rPr lang="en-US" sz="800" u="none" strike="noStrike" dirty="0">
                <a:effectLst/>
                <a:latin typeface="Limitless Sans Medium" pitchFamily="2" charset="0"/>
              </a:rPr>
              <a:t>These practices aren’t new to us — they’re just part of how we operate. It’s our way of  making sure the insights you rely on are grounded in reality, not noise.</a:t>
            </a:r>
            <a:r>
              <a:rPr lang="en-US" sz="800" dirty="0">
                <a:effectLst/>
                <a:latin typeface="Limitless Sans Medium" pitchFamily="2" charset="0"/>
              </a:rPr>
              <a:t>​ </a:t>
            </a:r>
            <a:r>
              <a:rPr lang="en-US" sz="800" u="none" strike="noStrike" dirty="0">
                <a:effectLst/>
                <a:latin typeface="Limitless Sans Medium" pitchFamily="2" charset="0"/>
              </a:rPr>
              <a:t>If you ever want to learn more about how we protect data integrity, we’re always happy to share.</a:t>
            </a:r>
            <a:r>
              <a:rPr lang="en-US" sz="800" dirty="0">
                <a:effectLst/>
                <a:latin typeface="Limitless Sans Medium" pitchFamily="2" charset="0"/>
              </a:rPr>
              <a:t>​</a:t>
            </a:r>
            <a:endParaRPr lang="en-US" sz="800" dirty="0">
              <a:latin typeface="Limitless Sans Medium" pitchFamily="2" charset="0"/>
            </a:endParaRPr>
          </a:p>
        </p:txBody>
      </p:sp>
      <p:sp>
        <p:nvSpPr>
          <p:cNvPr id="37" name="TextBox 36">
            <a:extLst>
              <a:ext uri="{FF2B5EF4-FFF2-40B4-BE49-F238E27FC236}">
                <a16:creationId xmlns:a16="http://schemas.microsoft.com/office/drawing/2014/main" id="{448E75D5-AF30-7748-2B53-94341BCD870B}"/>
              </a:ext>
            </a:extLst>
          </p:cNvPr>
          <p:cNvSpPr txBox="1"/>
          <p:nvPr/>
        </p:nvSpPr>
        <p:spPr>
          <a:xfrm>
            <a:off x="199654" y="5335768"/>
            <a:ext cx="2444807" cy="461665"/>
          </a:xfrm>
          <a:prstGeom prst="rect">
            <a:avLst/>
          </a:prstGeom>
          <a:noFill/>
        </p:spPr>
        <p:txBody>
          <a:bodyPr wrap="square">
            <a:spAutoFit/>
          </a:bodyPr>
          <a:lstStyle/>
          <a:p>
            <a:pPr algn="ctr"/>
            <a:r>
              <a:rPr kumimoji="0" lang="en-US" sz="800" b="1" i="0" u="none" strike="noStrike" kern="1200" cap="none" spc="0" normalizeH="0" baseline="0" noProof="0" dirty="0">
                <a:ln>
                  <a:noFill/>
                </a:ln>
                <a:effectLst/>
                <a:uLnTx/>
                <a:uFillTx/>
                <a:latin typeface="Limitless Sans" panose="00000500000000000000" pitchFamily="50" charset="0"/>
              </a:rPr>
              <a:t>Powered by cutting-edge science, we use </a:t>
            </a:r>
            <a:br>
              <a:rPr kumimoji="0" lang="en-US" sz="800" b="1" i="0" u="none" strike="noStrike" kern="1200" cap="none" spc="0" normalizeH="0" baseline="0" noProof="0" dirty="0">
                <a:ln>
                  <a:noFill/>
                </a:ln>
                <a:effectLst/>
                <a:uLnTx/>
                <a:uFillTx/>
                <a:latin typeface="Limitless Sans" panose="00000500000000000000" pitchFamily="50" charset="0"/>
              </a:rPr>
            </a:br>
            <a:r>
              <a:rPr kumimoji="0" lang="en-US" sz="800" b="1" i="0" u="none" strike="noStrike" kern="1200" cap="none" spc="0" normalizeH="0" baseline="0" noProof="0" dirty="0">
                <a:ln>
                  <a:noFill/>
                </a:ln>
                <a:effectLst/>
                <a:uLnTx/>
                <a:uFillTx/>
                <a:latin typeface="Limitless Sans" panose="00000500000000000000" pitchFamily="50" charset="0"/>
              </a:rPr>
              <a:t>1st-party retail data from over 62 million U.S. HHs to fuel a more customer-centric journey.</a:t>
            </a:r>
            <a:endParaRPr lang="en-US" sz="800" b="1" dirty="0">
              <a:latin typeface="Limitless Sans" panose="00000500000000000000" pitchFamily="50" charset="0"/>
            </a:endParaRPr>
          </a:p>
        </p:txBody>
      </p:sp>
      <p:pic>
        <p:nvPicPr>
          <p:cNvPr id="38" name="Picture 37" descr="A close-up of a sign&#10;&#10;Description automatically generated">
            <a:extLst>
              <a:ext uri="{FF2B5EF4-FFF2-40B4-BE49-F238E27FC236}">
                <a16:creationId xmlns:a16="http://schemas.microsoft.com/office/drawing/2014/main" id="{9EBCB9BE-7030-C2CD-9083-7A9E2BA31B22}"/>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651640" y="5007681"/>
            <a:ext cx="2156639" cy="263385"/>
          </a:xfrm>
          <a:prstGeom prst="rect">
            <a:avLst/>
          </a:prstGeom>
        </p:spPr>
      </p:pic>
      <p:cxnSp>
        <p:nvCxnSpPr>
          <p:cNvPr id="39" name="Straight Connector 38">
            <a:extLst>
              <a:ext uri="{FF2B5EF4-FFF2-40B4-BE49-F238E27FC236}">
                <a16:creationId xmlns:a16="http://schemas.microsoft.com/office/drawing/2014/main" id="{AC346BC7-BD76-C7A9-2792-DBE30E72F72E}"/>
              </a:ext>
            </a:extLst>
          </p:cNvPr>
          <p:cNvCxnSpPr>
            <a:cxnSpLocks/>
          </p:cNvCxnSpPr>
          <p:nvPr/>
        </p:nvCxnSpPr>
        <p:spPr>
          <a:xfrm flipV="1">
            <a:off x="2667302" y="5023879"/>
            <a:ext cx="0" cy="1141223"/>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2" name="Picture 51" descr="A picture containing drawing&#10;&#10;Description automatically generated">
            <a:extLst>
              <a:ext uri="{FF2B5EF4-FFF2-40B4-BE49-F238E27FC236}">
                <a16:creationId xmlns:a16="http://schemas.microsoft.com/office/drawing/2014/main" id="{89C254FB-5806-B1D7-E97B-24E07EF5C95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277373" y="4256535"/>
            <a:ext cx="359630" cy="123122"/>
          </a:xfrm>
          <a:prstGeom prst="rect">
            <a:avLst/>
          </a:prstGeom>
        </p:spPr>
      </p:pic>
      <p:pic>
        <p:nvPicPr>
          <p:cNvPr id="56" name="Graphic 55">
            <a:extLst>
              <a:ext uri="{FF2B5EF4-FFF2-40B4-BE49-F238E27FC236}">
                <a16:creationId xmlns:a16="http://schemas.microsoft.com/office/drawing/2014/main" id="{4E73F09E-B898-6A39-81D3-9050483BBB2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60263" y="6755661"/>
            <a:ext cx="457200" cy="457200"/>
          </a:xfrm>
          <a:prstGeom prst="rect">
            <a:avLst/>
          </a:prstGeom>
        </p:spPr>
      </p:pic>
      <p:pic>
        <p:nvPicPr>
          <p:cNvPr id="57" name="Graphic 56">
            <a:extLst>
              <a:ext uri="{FF2B5EF4-FFF2-40B4-BE49-F238E27FC236}">
                <a16:creationId xmlns:a16="http://schemas.microsoft.com/office/drawing/2014/main" id="{5E19E907-2340-6A6B-DC67-6E86BDDFDC2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360263" y="8065124"/>
            <a:ext cx="457200" cy="457200"/>
          </a:xfrm>
          <a:prstGeom prst="rect">
            <a:avLst/>
          </a:prstGeom>
        </p:spPr>
      </p:pic>
      <p:pic>
        <p:nvPicPr>
          <p:cNvPr id="59" name="Picture 58" descr="Icon&#10;&#10;Description automatically generated">
            <a:extLst>
              <a:ext uri="{FF2B5EF4-FFF2-40B4-BE49-F238E27FC236}">
                <a16:creationId xmlns:a16="http://schemas.microsoft.com/office/drawing/2014/main" id="{6AC1FFA8-F504-3EDE-3173-0B817B6187F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60263" y="7400488"/>
            <a:ext cx="457200" cy="457200"/>
          </a:xfrm>
          <a:prstGeom prst="rect">
            <a:avLst/>
          </a:prstGeom>
        </p:spPr>
      </p:pic>
      <p:cxnSp>
        <p:nvCxnSpPr>
          <p:cNvPr id="42" name="Straight Connector 41">
            <a:extLst>
              <a:ext uri="{FF2B5EF4-FFF2-40B4-BE49-F238E27FC236}">
                <a16:creationId xmlns:a16="http://schemas.microsoft.com/office/drawing/2014/main" id="{693336F7-9F39-50E1-C846-8D61F566C564}"/>
              </a:ext>
            </a:extLst>
          </p:cNvPr>
          <p:cNvCxnSpPr>
            <a:cxnSpLocks/>
          </p:cNvCxnSpPr>
          <p:nvPr/>
        </p:nvCxnSpPr>
        <p:spPr>
          <a:xfrm>
            <a:off x="2747895" y="4946666"/>
            <a:ext cx="0" cy="1326786"/>
          </a:xfrm>
          <a:prstGeom prst="line">
            <a:avLst/>
          </a:prstGeom>
          <a:ln w="15875"/>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3741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86D1-038B-A599-B1FC-21C824E28AD5}"/>
            </a:ext>
          </a:extLst>
        </p:cNvPr>
        <p:cNvGrpSpPr/>
        <p:nvPr/>
      </p:nvGrpSpPr>
      <p:grpSpPr>
        <a:xfrm>
          <a:off x="0" y="0"/>
          <a:ext cx="0" cy="0"/>
          <a:chOff x="0" y="0"/>
          <a:chExt cx="0" cy="0"/>
        </a:xfrm>
      </p:grpSpPr>
      <p:sp>
        <p:nvSpPr>
          <p:cNvPr id="17" name="Rounded Rectangle 50">
            <a:extLst>
              <a:ext uri="{FF2B5EF4-FFF2-40B4-BE49-F238E27FC236}">
                <a16:creationId xmlns:a16="http://schemas.microsoft.com/office/drawing/2014/main" id="{DB735ACA-4B16-9709-DA15-9EA2AF1022AB}"/>
              </a:ext>
            </a:extLst>
          </p:cNvPr>
          <p:cNvSpPr/>
          <p:nvPr/>
        </p:nvSpPr>
        <p:spPr>
          <a:xfrm>
            <a:off x="3486048" y="6551679"/>
            <a:ext cx="3194640" cy="2154563"/>
          </a:xfrm>
          <a:prstGeom prst="roundRect">
            <a:avLst>
              <a:gd name="adj" fmla="val 2237"/>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6355122-0922-1339-BECA-AD736218EE82}"/>
              </a:ext>
            </a:extLst>
          </p:cNvPr>
          <p:cNvSpPr/>
          <p:nvPr/>
        </p:nvSpPr>
        <p:spPr>
          <a:xfrm>
            <a:off x="3446984" y="6790630"/>
            <a:ext cx="3235142" cy="1676661"/>
          </a:xfrm>
          <a:prstGeom prst="rect">
            <a:avLst/>
          </a:prstGeom>
          <a:solidFill>
            <a:schemeClr val="bg1">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imitless Sans" panose="00000500000000000000" pitchFamily="50" charset="0"/>
            </a:endParaRPr>
          </a:p>
        </p:txBody>
      </p:sp>
      <p:sp>
        <p:nvSpPr>
          <p:cNvPr id="51" name="Rounded Rectangle 50">
            <a:extLst>
              <a:ext uri="{FF2B5EF4-FFF2-40B4-BE49-F238E27FC236}">
                <a16:creationId xmlns:a16="http://schemas.microsoft.com/office/drawing/2014/main" id="{3E54025A-C081-EF71-4FD8-1439615D9883}"/>
              </a:ext>
            </a:extLst>
          </p:cNvPr>
          <p:cNvSpPr/>
          <p:nvPr/>
        </p:nvSpPr>
        <p:spPr>
          <a:xfrm>
            <a:off x="179688" y="3598521"/>
            <a:ext cx="3184829" cy="2831534"/>
          </a:xfrm>
          <a:prstGeom prst="roundRect">
            <a:avLst>
              <a:gd name="adj" fmla="val 2237"/>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52">
            <a:extLst>
              <a:ext uri="{FF2B5EF4-FFF2-40B4-BE49-F238E27FC236}">
                <a16:creationId xmlns:a16="http://schemas.microsoft.com/office/drawing/2014/main" id="{27EED223-8E8E-3962-672E-F9A4D74FF31A}"/>
              </a:ext>
            </a:extLst>
          </p:cNvPr>
          <p:cNvSpPr/>
          <p:nvPr/>
        </p:nvSpPr>
        <p:spPr>
          <a:xfrm>
            <a:off x="3477801" y="3627955"/>
            <a:ext cx="3184829" cy="2831534"/>
          </a:xfrm>
          <a:prstGeom prst="roundRect">
            <a:avLst>
              <a:gd name="adj" fmla="val 2237"/>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4809C276-104F-20B3-679E-4C872CC1D62A}"/>
              </a:ext>
            </a:extLst>
          </p:cNvPr>
          <p:cNvSpPr/>
          <p:nvPr/>
        </p:nvSpPr>
        <p:spPr>
          <a:xfrm>
            <a:off x="179688" y="539757"/>
            <a:ext cx="3184829" cy="2986737"/>
          </a:xfrm>
          <a:prstGeom prst="roundRect">
            <a:avLst>
              <a:gd name="adj" fmla="val 2237"/>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E322976B-C578-27F9-5C5F-644EF2C6C9C8}"/>
              </a:ext>
            </a:extLst>
          </p:cNvPr>
          <p:cNvSpPr/>
          <p:nvPr/>
        </p:nvSpPr>
        <p:spPr>
          <a:xfrm>
            <a:off x="3497423" y="539757"/>
            <a:ext cx="3184829" cy="2986737"/>
          </a:xfrm>
          <a:prstGeom prst="roundRect">
            <a:avLst>
              <a:gd name="adj" fmla="val 2237"/>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2B70B00-0EAF-7122-2822-EDC6072C9475}"/>
              </a:ext>
            </a:extLst>
          </p:cNvPr>
          <p:cNvSpPr/>
          <p:nvPr/>
        </p:nvSpPr>
        <p:spPr>
          <a:xfrm>
            <a:off x="173571" y="4062474"/>
            <a:ext cx="3197235" cy="890259"/>
          </a:xfrm>
          <a:prstGeom prst="rect">
            <a:avLst/>
          </a:prstGeom>
          <a:solidFill>
            <a:schemeClr val="bg1">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imitless Sans" panose="00000500000000000000" pitchFamily="50" charset="0"/>
            </a:endParaRPr>
          </a:p>
        </p:txBody>
      </p:sp>
      <p:sp>
        <p:nvSpPr>
          <p:cNvPr id="31" name="TextBox 30">
            <a:extLst>
              <a:ext uri="{FF2B5EF4-FFF2-40B4-BE49-F238E27FC236}">
                <a16:creationId xmlns:a16="http://schemas.microsoft.com/office/drawing/2014/main" id="{4841ADC3-9E04-BB38-5481-253F92CFA35D}"/>
              </a:ext>
            </a:extLst>
          </p:cNvPr>
          <p:cNvSpPr txBox="1"/>
          <p:nvPr/>
        </p:nvSpPr>
        <p:spPr>
          <a:xfrm>
            <a:off x="287212" y="4130868"/>
            <a:ext cx="2440419" cy="784830"/>
          </a:xfrm>
          <a:prstGeom prst="rect">
            <a:avLst/>
          </a:prstGeom>
          <a:noFill/>
        </p:spPr>
        <p:txBody>
          <a:bodyPr wrap="square" lIns="91440" tIns="45720" rIns="91440" bIns="45720" anchor="t">
            <a:spAutoFit/>
          </a:bodyPr>
          <a:lstStyle/>
          <a:p>
            <a:r>
              <a:rPr lang="en-US" sz="900" b="1" dirty="0">
                <a:latin typeface="Limitless Sans"/>
              </a:rPr>
              <a:t>Pinterest Collection Ads</a:t>
            </a:r>
            <a:r>
              <a:rPr lang="en-US" sz="900" dirty="0">
                <a:latin typeface="Limitless Sans"/>
              </a:rPr>
              <a:t> are a</a:t>
            </a:r>
            <a:r>
              <a:rPr lang="en-US" sz="900" b="1" dirty="0">
                <a:latin typeface="Limitless Sans"/>
              </a:rPr>
              <a:t> premium shoppable media format</a:t>
            </a:r>
            <a:r>
              <a:rPr lang="en-US" sz="900" dirty="0">
                <a:latin typeface="Limitless Sans"/>
              </a:rPr>
              <a:t> that blends lifestyle inspiration with real-time product availability, creating a </a:t>
            </a:r>
            <a:r>
              <a:rPr lang="en-US" sz="900" b="1" dirty="0">
                <a:latin typeface="Limitless Sans"/>
              </a:rPr>
              <a:t>seamless path from discovery to purchase.  </a:t>
            </a:r>
            <a:endParaRPr lang="en-US" sz="900" b="1" i="0" u="none" strike="noStrike" dirty="0">
              <a:solidFill>
                <a:srgbClr val="20203C"/>
              </a:solidFill>
              <a:effectLst/>
              <a:latin typeface="Limitless Sans" panose="00000500000000000000" pitchFamily="50" charset="0"/>
            </a:endParaRPr>
          </a:p>
        </p:txBody>
      </p:sp>
      <p:sp>
        <p:nvSpPr>
          <p:cNvPr id="45" name="TextBox 44">
            <a:extLst>
              <a:ext uri="{FF2B5EF4-FFF2-40B4-BE49-F238E27FC236}">
                <a16:creationId xmlns:a16="http://schemas.microsoft.com/office/drawing/2014/main" id="{9F81BDFA-988A-FD37-22F8-C020AC3277A8}"/>
              </a:ext>
            </a:extLst>
          </p:cNvPr>
          <p:cNvSpPr txBox="1"/>
          <p:nvPr/>
        </p:nvSpPr>
        <p:spPr>
          <a:xfrm>
            <a:off x="815053" y="3306336"/>
            <a:ext cx="195678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50" i="0" u="none" strike="noStrike" kern="1200" cap="none" spc="0" normalizeH="0" baseline="0" noProof="0" dirty="0">
                <a:ln>
                  <a:noFill/>
                </a:ln>
                <a:effectLst/>
                <a:uLnTx/>
                <a:uFillTx/>
                <a:latin typeface="Limitless Sans" panose="00000500000000000000" pitchFamily="50" charset="0"/>
                <a:ea typeface="+mn-lt"/>
                <a:cs typeface="Calibri"/>
              </a:rPr>
              <a:t>Connect with us at </a:t>
            </a:r>
            <a:r>
              <a:rPr kumimoji="0" lang="en-US" sz="750" b="1" i="0" u="sng" strike="noStrike" kern="1200" cap="none" spc="0" normalizeH="0" baseline="0" noProof="0" dirty="0">
                <a:ln>
                  <a:noFill/>
                </a:ln>
                <a:effectLst/>
                <a:uLnTx/>
                <a:uFillTx/>
                <a:latin typeface="Limitless Sans" panose="00000500000000000000" pitchFamily="50" charset="0"/>
                <a:ea typeface="+mn-lt"/>
                <a:cs typeface="Calibri"/>
              </a:rPr>
              <a:t>Insights</a:t>
            </a:r>
            <a:r>
              <a:rPr kumimoji="0" lang="en-US" sz="750" b="1" i="0" u="sng" strike="noStrike" kern="1200" cap="none" spc="0" normalizeH="0" baseline="0" noProof="0" dirty="0">
                <a:ln>
                  <a:noFill/>
                </a:ln>
                <a:effectLst/>
                <a:uLnTx/>
                <a:uFillTx/>
                <a:latin typeface="Limitless Sans" panose="00000500000000000000" pitchFamily="50" charset="0"/>
                <a:ea typeface="+mn-lt"/>
                <a:cs typeface="Calibri"/>
                <a:hlinkClick r:id="rId3">
                  <a:extLst>
                    <a:ext uri="{A12FA001-AC4F-418D-AE19-62706E023703}">
                      <ahyp:hlinkClr xmlns:ahyp="http://schemas.microsoft.com/office/drawing/2018/hyperlinkcolor" val="tx"/>
                    </a:ext>
                  </a:extLst>
                </a:hlinkClick>
              </a:rPr>
              <a:t>@8451.com</a:t>
            </a:r>
            <a:endParaRPr kumimoji="0" lang="en-US" sz="750" b="1" i="0" u="sng" strike="noStrike" kern="1200" cap="none" spc="0" normalizeH="0" baseline="0" noProof="0" dirty="0">
              <a:ln>
                <a:noFill/>
              </a:ln>
              <a:effectLst/>
              <a:uLnTx/>
              <a:uFillTx/>
              <a:latin typeface="Limitless Sans" panose="00000500000000000000" pitchFamily="50" charset="0"/>
            </a:endParaRPr>
          </a:p>
        </p:txBody>
      </p:sp>
      <p:sp>
        <p:nvSpPr>
          <p:cNvPr id="50" name="Rectangle 49">
            <a:extLst>
              <a:ext uri="{FF2B5EF4-FFF2-40B4-BE49-F238E27FC236}">
                <a16:creationId xmlns:a16="http://schemas.microsoft.com/office/drawing/2014/main" id="{15EC76E4-E354-916E-013B-A70092DC0B8F}"/>
              </a:ext>
            </a:extLst>
          </p:cNvPr>
          <p:cNvSpPr/>
          <p:nvPr/>
        </p:nvSpPr>
        <p:spPr>
          <a:xfrm>
            <a:off x="-7695" y="0"/>
            <a:ext cx="6873276" cy="393405"/>
          </a:xfrm>
          <a:prstGeom prst="rect">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98B9A"/>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D4076743-952D-3C17-8898-29FE73741AAC}"/>
              </a:ext>
            </a:extLst>
          </p:cNvPr>
          <p:cNvSpPr txBox="1"/>
          <p:nvPr/>
        </p:nvSpPr>
        <p:spPr>
          <a:xfrm>
            <a:off x="106129" y="70455"/>
            <a:ext cx="347153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Limitless Sans" pitchFamily="2" charset="0"/>
                <a:ea typeface="+mn-ea"/>
                <a:cs typeface="+mn-cs"/>
              </a:rPr>
              <a:t>84.51° </a:t>
            </a:r>
            <a:r>
              <a:rPr lang="en-US" sz="1000">
                <a:latin typeface="Limitless Sans" pitchFamily="2" charset="0"/>
              </a:rPr>
              <a:t>Consumer Digest </a:t>
            </a:r>
            <a:r>
              <a:rPr kumimoji="0" lang="en-US" sz="1000" u="none" strike="noStrike" kern="1200" cap="none" spc="0" normalizeH="0" baseline="0" noProof="0">
                <a:ln>
                  <a:noFill/>
                </a:ln>
                <a:effectLst/>
                <a:uLnTx/>
                <a:uFillTx/>
                <a:latin typeface="Limitless Sans Medium"/>
                <a:ea typeface="+mn-ea"/>
                <a:cs typeface="Limitless Sans Medium"/>
              </a:rPr>
              <a:t>– Highlighted Solutions</a:t>
            </a:r>
          </a:p>
        </p:txBody>
      </p:sp>
      <p:sp>
        <p:nvSpPr>
          <p:cNvPr id="4" name="AutoShape 2">
            <a:extLst>
              <a:ext uri="{FF2B5EF4-FFF2-40B4-BE49-F238E27FC236}">
                <a16:creationId xmlns:a16="http://schemas.microsoft.com/office/drawing/2014/main" id="{87E232BC-51A8-BF55-1A10-E470B0614DB9}"/>
              </a:ext>
            </a:extLst>
          </p:cNvPr>
          <p:cNvSpPr>
            <a:spLocks noChangeAspect="1" noChangeArrowheads="1"/>
          </p:cNvSpPr>
          <p:nvPr/>
        </p:nvSpPr>
        <p:spPr bwMode="auto">
          <a:xfrm>
            <a:off x="10464800" y="-4191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3C"/>
              </a:solidFill>
              <a:effectLst/>
              <a:uLnTx/>
              <a:uFillTx/>
              <a:latin typeface="Calibri"/>
              <a:ea typeface="+mn-ea"/>
              <a:cs typeface="+mn-cs"/>
            </a:endParaRPr>
          </a:p>
        </p:txBody>
      </p:sp>
      <p:sp>
        <p:nvSpPr>
          <p:cNvPr id="5" name="AutoShape 3">
            <a:extLst>
              <a:ext uri="{FF2B5EF4-FFF2-40B4-BE49-F238E27FC236}">
                <a16:creationId xmlns:a16="http://schemas.microsoft.com/office/drawing/2014/main" id="{1F2BC109-1828-A5CC-3FF1-F9A656D36950}"/>
              </a:ext>
            </a:extLst>
          </p:cNvPr>
          <p:cNvSpPr>
            <a:spLocks noChangeAspect="1" noChangeArrowheads="1"/>
          </p:cNvSpPr>
          <p:nvPr/>
        </p:nvSpPr>
        <p:spPr bwMode="auto">
          <a:xfrm>
            <a:off x="10925175" y="-4191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3C"/>
              </a:solidFill>
              <a:effectLst/>
              <a:uLnTx/>
              <a:uFillTx/>
              <a:latin typeface="Calibri"/>
              <a:ea typeface="+mn-ea"/>
              <a:cs typeface="+mn-cs"/>
            </a:endParaRPr>
          </a:p>
        </p:txBody>
      </p:sp>
      <p:sp>
        <p:nvSpPr>
          <p:cNvPr id="2" name="TextBox 1">
            <a:extLst>
              <a:ext uri="{FF2B5EF4-FFF2-40B4-BE49-F238E27FC236}">
                <a16:creationId xmlns:a16="http://schemas.microsoft.com/office/drawing/2014/main" id="{D014A389-3DBE-0F33-83CC-7AE557E45656}"/>
              </a:ext>
            </a:extLst>
          </p:cNvPr>
          <p:cNvSpPr txBox="1"/>
          <p:nvPr/>
        </p:nvSpPr>
        <p:spPr>
          <a:xfrm>
            <a:off x="3314368" y="89284"/>
            <a:ext cx="3471530" cy="246221"/>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a:latin typeface="Limitless Sans" pitchFamily="2" charset="0"/>
              </a:rPr>
              <a:t>Issue 4: 2026</a:t>
            </a:r>
            <a:endParaRPr kumimoji="0" lang="en-US" sz="1000" b="0" i="0" u="none" strike="noStrike" kern="1200" cap="none" spc="0" normalizeH="0" baseline="0" noProof="0">
              <a:ln>
                <a:noFill/>
              </a:ln>
              <a:effectLst/>
              <a:uLnTx/>
              <a:uFillTx/>
              <a:latin typeface="Limitless Sans" pitchFamily="2" charset="0"/>
              <a:ea typeface="+mn-ea"/>
              <a:cs typeface="+mn-cs"/>
            </a:endParaRPr>
          </a:p>
        </p:txBody>
      </p:sp>
      <p:sp>
        <p:nvSpPr>
          <p:cNvPr id="22" name="TextBox 21">
            <a:extLst>
              <a:ext uri="{FF2B5EF4-FFF2-40B4-BE49-F238E27FC236}">
                <a16:creationId xmlns:a16="http://schemas.microsoft.com/office/drawing/2014/main" id="{EC1B3EC2-323E-853E-80C7-D88CEF61B0E3}"/>
              </a:ext>
            </a:extLst>
          </p:cNvPr>
          <p:cNvSpPr txBox="1"/>
          <p:nvPr/>
        </p:nvSpPr>
        <p:spPr>
          <a:xfrm>
            <a:off x="4045539" y="6201764"/>
            <a:ext cx="2118267" cy="20774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50" i="0" u="none" strike="noStrike" kern="1200" cap="none" spc="0" normalizeH="0" baseline="0" noProof="0" dirty="0">
                <a:ln>
                  <a:noFill/>
                </a:ln>
                <a:effectLst/>
                <a:uLnTx/>
                <a:uFillTx/>
                <a:latin typeface="Limitless Sans" panose="00000500000000000000" pitchFamily="50" charset="0"/>
                <a:ea typeface="+mn-lt"/>
                <a:cs typeface="Calibri"/>
              </a:rPr>
              <a:t>Connect with us </a:t>
            </a:r>
            <a:r>
              <a:rPr kumimoji="0" lang="en-US" sz="750" b="1" i="0" u="none" strike="noStrike" kern="1200" cap="none" spc="0" normalizeH="0" baseline="0" noProof="0" dirty="0">
                <a:ln>
                  <a:noFill/>
                </a:ln>
                <a:effectLst/>
                <a:uLnTx/>
                <a:uFillTx/>
                <a:latin typeface="Limitless Sans" panose="00000500000000000000" pitchFamily="50" charset="0"/>
                <a:ea typeface="+mn-lt"/>
                <a:cs typeface="Calibri"/>
              </a:rPr>
              <a:t>at </a:t>
            </a:r>
            <a:r>
              <a:rPr lang="en-US" sz="750" b="1" u="sng" dirty="0">
                <a:latin typeface="Limitless Sans" panose="00000500000000000000" pitchFamily="50" charset="0"/>
                <a:ea typeface="+mn-lt"/>
                <a:cs typeface="Calibri"/>
                <a:hlinkClick r:id="rId4">
                  <a:extLst>
                    <a:ext uri="{A12FA001-AC4F-418D-AE19-62706E023703}">
                      <ahyp:hlinkClr xmlns:ahyp="http://schemas.microsoft.com/office/drawing/2018/hyperlinkcolor" val="tx"/>
                    </a:ext>
                  </a:extLst>
                </a:hlinkClick>
              </a:rPr>
              <a:t>KPMinfo@8451.com</a:t>
            </a:r>
            <a:endParaRPr lang="en-US" sz="750" b="1" u="sng" dirty="0">
              <a:latin typeface="Limitless Sans" panose="00000500000000000000" pitchFamily="50" charset="0"/>
              <a:ea typeface="+mn-lt"/>
              <a:cs typeface="Calibri"/>
            </a:endParaRPr>
          </a:p>
        </p:txBody>
      </p:sp>
      <p:sp>
        <p:nvSpPr>
          <p:cNvPr id="10" name="TextBox 9">
            <a:extLst>
              <a:ext uri="{FF2B5EF4-FFF2-40B4-BE49-F238E27FC236}">
                <a16:creationId xmlns:a16="http://schemas.microsoft.com/office/drawing/2014/main" id="{627717D6-0F95-4E09-7498-29756520DA12}"/>
              </a:ext>
            </a:extLst>
          </p:cNvPr>
          <p:cNvSpPr txBox="1"/>
          <p:nvPr/>
        </p:nvSpPr>
        <p:spPr>
          <a:xfrm>
            <a:off x="3833208" y="3228698"/>
            <a:ext cx="2475630" cy="20774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50" i="0" u="none" strike="noStrike" kern="1200" cap="none" spc="0" normalizeH="0" baseline="0" noProof="0">
                <a:ln>
                  <a:noFill/>
                </a:ln>
                <a:effectLst/>
                <a:uLnTx/>
                <a:uFillTx/>
                <a:latin typeface="Limitless Sans" panose="00000500000000000000" pitchFamily="50" charset="0"/>
                <a:ea typeface="+mn-lt"/>
                <a:cs typeface="Calibri"/>
              </a:rPr>
              <a:t>Connect with us at </a:t>
            </a:r>
            <a:r>
              <a:rPr lang="en-US" sz="750" b="1" u="sng">
                <a:latin typeface="Limitless Sans" panose="00000500000000000000" pitchFamily="50" charset="0"/>
                <a:ea typeface="+mn-lt"/>
                <a:cs typeface="Calibri"/>
              </a:rPr>
              <a:t>loyalty&amp;incentives@8451.com</a:t>
            </a:r>
          </a:p>
        </p:txBody>
      </p:sp>
      <p:sp>
        <p:nvSpPr>
          <p:cNvPr id="57" name="Rectangle 56">
            <a:extLst>
              <a:ext uri="{FF2B5EF4-FFF2-40B4-BE49-F238E27FC236}">
                <a16:creationId xmlns:a16="http://schemas.microsoft.com/office/drawing/2014/main" id="{52E599CB-165E-C660-840E-10376E795A33}"/>
              </a:ext>
            </a:extLst>
          </p:cNvPr>
          <p:cNvSpPr/>
          <p:nvPr/>
        </p:nvSpPr>
        <p:spPr>
          <a:xfrm>
            <a:off x="182405" y="1044557"/>
            <a:ext cx="3182112" cy="1011739"/>
          </a:xfrm>
          <a:prstGeom prst="rect">
            <a:avLst/>
          </a:prstGeom>
          <a:solidFill>
            <a:schemeClr val="bg1">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imitless Sans" panose="00000500000000000000" pitchFamily="50" charset="0"/>
            </a:endParaRPr>
          </a:p>
        </p:txBody>
      </p:sp>
      <p:sp>
        <p:nvSpPr>
          <p:cNvPr id="8" name="TextBox 20">
            <a:extLst>
              <a:ext uri="{FF2B5EF4-FFF2-40B4-BE49-F238E27FC236}">
                <a16:creationId xmlns:a16="http://schemas.microsoft.com/office/drawing/2014/main" id="{27315EF9-D20E-DEFC-1AA8-1E29955D302B}"/>
              </a:ext>
            </a:extLst>
          </p:cNvPr>
          <p:cNvSpPr txBox="1"/>
          <p:nvPr/>
        </p:nvSpPr>
        <p:spPr>
          <a:xfrm>
            <a:off x="175748" y="563400"/>
            <a:ext cx="3199154" cy="461665"/>
          </a:xfrm>
          <a:prstGeom prst="rect">
            <a:avLst/>
          </a:prstGeom>
          <a:noFill/>
        </p:spPr>
        <p:txBody>
          <a:bodyPr wrap="square" lIns="91440" tIns="45720" rIns="91440" bIns="4572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b="1" dirty="0">
                <a:latin typeface="Limitless Sans"/>
                <a:ea typeface="+mn-lt"/>
                <a:cs typeface="+mn-lt"/>
              </a:rPr>
              <a:t>Dig deeper with 84.51° Consumer </a:t>
            </a:r>
            <a:br>
              <a:rPr lang="en-US" sz="1200" b="1" dirty="0">
                <a:latin typeface="Limitless Sans"/>
                <a:ea typeface="+mn-lt"/>
                <a:cs typeface="+mn-lt"/>
              </a:rPr>
            </a:br>
            <a:r>
              <a:rPr lang="en-US" sz="1200" b="1" dirty="0">
                <a:latin typeface="Limitless Sans"/>
                <a:ea typeface="+mn-lt"/>
                <a:cs typeface="+mn-lt"/>
              </a:rPr>
              <a:t>Research &amp; Digital Journey</a:t>
            </a:r>
            <a:endParaRPr lang="en-US" sz="1200" b="1" i="0" u="none" strike="noStrike" kern="1200" cap="none" spc="0" normalizeH="0" baseline="0" noProof="0" dirty="0">
              <a:ln>
                <a:noFill/>
              </a:ln>
              <a:effectLst/>
              <a:uLnTx/>
              <a:uFillTx/>
              <a:latin typeface="Limitless Sans"/>
              <a:cs typeface="Helvetica" panose="020B0604020202020204" pitchFamily="34" charset="0"/>
            </a:endParaRPr>
          </a:p>
        </p:txBody>
      </p:sp>
      <p:sp>
        <p:nvSpPr>
          <p:cNvPr id="49" name="Rectangle 48">
            <a:extLst>
              <a:ext uri="{FF2B5EF4-FFF2-40B4-BE49-F238E27FC236}">
                <a16:creationId xmlns:a16="http://schemas.microsoft.com/office/drawing/2014/main" id="{624E9FB1-8312-B80C-BC73-95674A9F3A3D}"/>
              </a:ext>
            </a:extLst>
          </p:cNvPr>
          <p:cNvSpPr/>
          <p:nvPr/>
        </p:nvSpPr>
        <p:spPr>
          <a:xfrm>
            <a:off x="3492048" y="1044558"/>
            <a:ext cx="3195898" cy="703847"/>
          </a:xfrm>
          <a:prstGeom prst="rect">
            <a:avLst/>
          </a:prstGeom>
          <a:solidFill>
            <a:schemeClr val="bg1">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imitless Sans" panose="00000500000000000000" pitchFamily="50" charset="0"/>
            </a:endParaRPr>
          </a:p>
        </p:txBody>
      </p:sp>
      <p:pic>
        <p:nvPicPr>
          <p:cNvPr id="33" name="Picture 32" descr="A logo with a magnifying glass&#10;&#10;Description automatically generated">
            <a:extLst>
              <a:ext uri="{FF2B5EF4-FFF2-40B4-BE49-F238E27FC236}">
                <a16:creationId xmlns:a16="http://schemas.microsoft.com/office/drawing/2014/main" id="{140354DA-417F-C2EE-7711-2FDDF496A0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02085" y="1114298"/>
            <a:ext cx="410277" cy="411171"/>
          </a:xfrm>
          <a:prstGeom prst="rect">
            <a:avLst/>
          </a:prstGeom>
        </p:spPr>
      </p:pic>
      <p:sp>
        <p:nvSpPr>
          <p:cNvPr id="11" name="TextBox 10">
            <a:extLst>
              <a:ext uri="{FF2B5EF4-FFF2-40B4-BE49-F238E27FC236}">
                <a16:creationId xmlns:a16="http://schemas.microsoft.com/office/drawing/2014/main" id="{E45D7F64-C592-03F2-07D1-24FE0A37C61C}"/>
              </a:ext>
            </a:extLst>
          </p:cNvPr>
          <p:cNvSpPr txBox="1"/>
          <p:nvPr/>
        </p:nvSpPr>
        <p:spPr>
          <a:xfrm>
            <a:off x="3507695" y="1040075"/>
            <a:ext cx="2505921" cy="646331"/>
          </a:xfrm>
          <a:prstGeom prst="rect">
            <a:avLst/>
          </a:prstGeom>
          <a:noFill/>
        </p:spPr>
        <p:txBody>
          <a:bodyPr wrap="square" lIns="91440" tIns="45720" rIns="91440" bIns="45720" rtlCol="0" anchor="t">
            <a:spAutoFit/>
          </a:bodyPr>
          <a:lstStyle/>
          <a:p>
            <a:pPr>
              <a:defRPr/>
            </a:pPr>
            <a:r>
              <a:rPr lang="en-US" sz="900" b="1" i="0" u="none" strike="noStrike" dirty="0">
                <a:effectLst/>
                <a:latin typeface="Limitless Sans" panose="00000500000000000000" pitchFamily="50" charset="0"/>
              </a:rPr>
              <a:t>Leverage Targeted Digital Coupons to create custom, tailored digital-only offers </a:t>
            </a:r>
            <a:r>
              <a:rPr lang="en-US" sz="900" i="0" u="none" strike="noStrike" dirty="0">
                <a:effectLst/>
                <a:latin typeface="Limitless Sans" panose="00000500000000000000" pitchFamily="50" charset="0"/>
              </a:rPr>
              <a:t>that </a:t>
            </a:r>
            <a:r>
              <a:rPr lang="en-US" sz="900" i="0" dirty="0">
                <a:effectLst/>
                <a:latin typeface="Limitless Sans" panose="00000500000000000000" pitchFamily="50" charset="0"/>
              </a:rPr>
              <a:t>​utilize 84.51</a:t>
            </a:r>
            <a:r>
              <a:rPr kumimoji="0" lang="en-US" sz="900" i="0" u="none" strike="noStrike" kern="1200" cap="none" spc="0" normalizeH="0" baseline="0" noProof="0" dirty="0">
                <a:ln>
                  <a:noFill/>
                </a:ln>
                <a:effectLst/>
                <a:uLnTx/>
                <a:uFillTx/>
                <a:latin typeface="Limitless Sans" panose="00000500000000000000" pitchFamily="50" charset="0"/>
              </a:rPr>
              <a:t>° </a:t>
            </a:r>
            <a:r>
              <a:rPr lang="en-US" sz="900" i="0" dirty="0">
                <a:effectLst/>
                <a:latin typeface="Limitless Sans" panose="00000500000000000000" pitchFamily="50" charset="0"/>
              </a:rPr>
              <a:t>personalization sciences to deliver your campaign specific objectives. </a:t>
            </a:r>
            <a:endParaRPr lang="en-US" sz="800" dirty="0">
              <a:latin typeface="Limitless Sans" panose="00000500000000000000" pitchFamily="50" charset="0"/>
              <a:cs typeface="Calibri"/>
            </a:endParaRPr>
          </a:p>
        </p:txBody>
      </p:sp>
      <p:sp>
        <p:nvSpPr>
          <p:cNvPr id="13" name="TextBox 12">
            <a:extLst>
              <a:ext uri="{FF2B5EF4-FFF2-40B4-BE49-F238E27FC236}">
                <a16:creationId xmlns:a16="http://schemas.microsoft.com/office/drawing/2014/main" id="{97148007-B8FF-B460-84AA-20E0E09AA40D}"/>
              </a:ext>
            </a:extLst>
          </p:cNvPr>
          <p:cNvSpPr txBox="1"/>
          <p:nvPr/>
        </p:nvSpPr>
        <p:spPr>
          <a:xfrm>
            <a:off x="3459794" y="563400"/>
            <a:ext cx="3222458" cy="461665"/>
          </a:xfrm>
          <a:prstGeom prst="rect">
            <a:avLst/>
          </a:prstGeom>
          <a:noFill/>
        </p:spPr>
        <p:txBody>
          <a:bodyPr wrap="square" lIns="91440" tIns="45720" rIns="91440" bIns="45720" rtlCol="0" anchor="t">
            <a:spAutoFit/>
          </a:bodyPr>
          <a:lstStyle/>
          <a:p>
            <a:pPr algn="ctr">
              <a:defRPr/>
            </a:pPr>
            <a:r>
              <a:rPr lang="en-US" sz="1200" b="1" dirty="0">
                <a:latin typeface="Limitless Sans"/>
                <a:cs typeface="Helvetica"/>
              </a:rPr>
              <a:t>Protect the moments that matter with personalized value</a:t>
            </a:r>
          </a:p>
        </p:txBody>
      </p:sp>
      <p:pic>
        <p:nvPicPr>
          <p:cNvPr id="14" name="Picture 13">
            <a:extLst>
              <a:ext uri="{FF2B5EF4-FFF2-40B4-BE49-F238E27FC236}">
                <a16:creationId xmlns:a16="http://schemas.microsoft.com/office/drawing/2014/main" id="{7561F23D-F305-8C2B-3B48-B905F631E5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80069" y="898972"/>
            <a:ext cx="439492" cy="916655"/>
          </a:xfrm>
          <a:prstGeom prst="rect">
            <a:avLst/>
          </a:prstGeom>
        </p:spPr>
      </p:pic>
      <p:sp>
        <p:nvSpPr>
          <p:cNvPr id="19" name="TextBox 18">
            <a:extLst>
              <a:ext uri="{FF2B5EF4-FFF2-40B4-BE49-F238E27FC236}">
                <a16:creationId xmlns:a16="http://schemas.microsoft.com/office/drawing/2014/main" id="{50477035-CD79-6B9B-5B4B-C066A0A022A3}"/>
              </a:ext>
            </a:extLst>
          </p:cNvPr>
          <p:cNvSpPr txBox="1"/>
          <p:nvPr/>
        </p:nvSpPr>
        <p:spPr>
          <a:xfrm>
            <a:off x="3504657" y="3620956"/>
            <a:ext cx="3175022" cy="461665"/>
          </a:xfrm>
          <a:prstGeom prst="rect">
            <a:avLst/>
          </a:prstGeom>
          <a:noFill/>
        </p:spPr>
        <p:txBody>
          <a:bodyPr wrap="square" lIns="91440" tIns="45720" rIns="91440" bIns="45720" rtlCol="0" anchor="t">
            <a:spAutoFit/>
          </a:bodyPr>
          <a:lstStyle/>
          <a:p>
            <a:pPr algn="ctr">
              <a:defRPr/>
            </a:pPr>
            <a:r>
              <a:rPr lang="en-US" sz="1200" b="1" dirty="0">
                <a:latin typeface="Limitless Sans"/>
                <a:cs typeface="Helvetica"/>
              </a:rPr>
              <a:t>Influence choices in High-Intent </a:t>
            </a:r>
            <a:br>
              <a:rPr lang="en-US" sz="1200" b="1" dirty="0">
                <a:latin typeface="Limitless Sans"/>
                <a:cs typeface="Helvetica"/>
              </a:rPr>
            </a:br>
            <a:r>
              <a:rPr lang="en-US" sz="1200" b="1" dirty="0">
                <a:latin typeface="Limitless Sans"/>
                <a:cs typeface="Helvetica"/>
              </a:rPr>
              <a:t>Shopping Moments</a:t>
            </a:r>
          </a:p>
        </p:txBody>
      </p:sp>
      <p:sp>
        <p:nvSpPr>
          <p:cNvPr id="47" name="TextBox 46">
            <a:extLst>
              <a:ext uri="{FF2B5EF4-FFF2-40B4-BE49-F238E27FC236}">
                <a16:creationId xmlns:a16="http://schemas.microsoft.com/office/drawing/2014/main" id="{6DA7EA0D-2B3C-66C1-EF94-FAAD17711E7C}"/>
              </a:ext>
            </a:extLst>
          </p:cNvPr>
          <p:cNvSpPr txBox="1"/>
          <p:nvPr/>
        </p:nvSpPr>
        <p:spPr>
          <a:xfrm>
            <a:off x="182405" y="3600636"/>
            <a:ext cx="3147561" cy="461665"/>
          </a:xfrm>
          <a:prstGeom prst="rect">
            <a:avLst/>
          </a:prstGeom>
          <a:noFill/>
        </p:spPr>
        <p:txBody>
          <a:bodyPr wrap="square" lIns="91440" tIns="45720" rIns="91440" bIns="45720" anchor="t">
            <a:spAutoFit/>
          </a:bodyPr>
          <a:lstStyle/>
          <a:p>
            <a:pPr algn="ctr"/>
            <a:r>
              <a:rPr lang="en-US" sz="1200" b="1" dirty="0">
                <a:latin typeface="Limitless Sans"/>
                <a:cs typeface="Helvetica"/>
              </a:rPr>
              <a:t>Turn summer inspiration into </a:t>
            </a:r>
            <a:br>
              <a:rPr lang="en-US" sz="1200" b="1" dirty="0">
                <a:latin typeface="Limitless Sans"/>
                <a:cs typeface="Helvetica"/>
              </a:rPr>
            </a:br>
            <a:r>
              <a:rPr lang="en-US" sz="1200" b="1" dirty="0">
                <a:latin typeface="Limitless Sans"/>
                <a:cs typeface="Helvetica"/>
              </a:rPr>
              <a:t>shoppable action</a:t>
            </a:r>
          </a:p>
        </p:txBody>
      </p:sp>
      <p:sp>
        <p:nvSpPr>
          <p:cNvPr id="60" name="TextBox 59">
            <a:extLst>
              <a:ext uri="{FF2B5EF4-FFF2-40B4-BE49-F238E27FC236}">
                <a16:creationId xmlns:a16="http://schemas.microsoft.com/office/drawing/2014/main" id="{39CC1858-B0E9-6094-50F6-1E2640233022}"/>
              </a:ext>
            </a:extLst>
          </p:cNvPr>
          <p:cNvSpPr txBox="1"/>
          <p:nvPr/>
        </p:nvSpPr>
        <p:spPr>
          <a:xfrm>
            <a:off x="3508981" y="5014995"/>
            <a:ext cx="3054803" cy="1215717"/>
          </a:xfrm>
          <a:prstGeom prst="rect">
            <a:avLst/>
          </a:prstGeom>
          <a:noFill/>
        </p:spPr>
        <p:txBody>
          <a:bodyPr wrap="square" lIns="91440" tIns="45720" rIns="91440" bIns="45720" anchor="t">
            <a:spAutoFit/>
          </a:bodyPr>
          <a:lstStyle/>
          <a:p>
            <a:pPr marL="171450" indent="-171450" algn="l" rtl="0" fontAlgn="base">
              <a:spcAft>
                <a:spcPts val="600"/>
              </a:spcAft>
              <a:buFont typeface="Arial" panose="020B0604020202020204" pitchFamily="34" charset="0"/>
              <a:buChar char="•"/>
            </a:pPr>
            <a:r>
              <a:rPr lang="en-US" sz="900" b="1" i="0" u="none" strike="noStrike" dirty="0">
                <a:effectLst/>
                <a:latin typeface="Limitless Sans"/>
              </a:rPr>
              <a:t>Basket Builder: </a:t>
            </a:r>
            <a:r>
              <a:rPr lang="en-US" sz="900" u="none" strike="noStrike" dirty="0">
                <a:effectLst/>
                <a:latin typeface="Limitless Sans Medium" pitchFamily="2" charset="0"/>
              </a:rPr>
              <a:t>Get your items in the basket via personalized, science-driven carousels across the </a:t>
            </a:r>
            <a:br>
              <a:rPr lang="en-US" sz="900" u="none" strike="noStrike" dirty="0">
                <a:effectLst/>
                <a:latin typeface="Limitless Sans Medium" pitchFamily="2" charset="0"/>
              </a:rPr>
            </a:br>
            <a:r>
              <a:rPr lang="en-US" sz="900" u="none" strike="noStrike" dirty="0">
                <a:effectLst/>
                <a:latin typeface="Limitless Sans Medium" pitchFamily="2" charset="0"/>
              </a:rPr>
              <a:t>site &amp; app.</a:t>
            </a:r>
            <a:r>
              <a:rPr lang="en-US" sz="900" dirty="0">
                <a:effectLst/>
                <a:latin typeface="Limitless Sans Medium" pitchFamily="2" charset="0"/>
              </a:rPr>
              <a:t>​</a:t>
            </a:r>
          </a:p>
          <a:p>
            <a:pPr marL="171450" indent="-171450" fontAlgn="base">
              <a:spcAft>
                <a:spcPts val="600"/>
              </a:spcAft>
              <a:buFont typeface="Arial" panose="020B0604020202020204" pitchFamily="34" charset="0"/>
              <a:buChar char="•"/>
            </a:pPr>
            <a:r>
              <a:rPr lang="en-US" sz="900" b="1" i="0" u="none" strike="noStrike" dirty="0">
                <a:effectLst/>
                <a:latin typeface="Limitless Sans"/>
              </a:rPr>
              <a:t>Search &amp; Browse: </a:t>
            </a:r>
            <a:r>
              <a:rPr lang="en-US" sz="900" dirty="0">
                <a:latin typeface="Limitless Sans Medium" pitchFamily="2" charset="0"/>
              </a:rPr>
              <a:t>Capture demand when shoppers are actively searching for summer needs </a:t>
            </a:r>
            <a:endParaRPr lang="en-US" sz="900" dirty="0">
              <a:effectLst/>
              <a:latin typeface="Limitless Sans Medium" pitchFamily="2" charset="0"/>
            </a:endParaRPr>
          </a:p>
          <a:p>
            <a:pPr marL="171450" indent="-171450" fontAlgn="base">
              <a:spcAft>
                <a:spcPts val="600"/>
              </a:spcAft>
              <a:buFont typeface="Arial" panose="020B0604020202020204" pitchFamily="34" charset="0"/>
              <a:buChar char="•"/>
            </a:pPr>
            <a:r>
              <a:rPr lang="en-US" sz="900" b="1" i="0" u="none" strike="noStrike" dirty="0">
                <a:effectLst/>
                <a:latin typeface="Limitless Sans"/>
              </a:rPr>
              <a:t>Savings: </a:t>
            </a:r>
            <a:r>
              <a:rPr lang="en-US" sz="900" dirty="0">
                <a:latin typeface="Limitless Sans Medium" pitchFamily="2" charset="0"/>
              </a:rPr>
              <a:t>Reinforce value perception with offers and promotions</a:t>
            </a:r>
            <a:endParaRPr lang="en-US" sz="900" dirty="0">
              <a:effectLst/>
              <a:latin typeface="Limitless Sans Medium" pitchFamily="2" charset="0"/>
            </a:endParaRPr>
          </a:p>
        </p:txBody>
      </p:sp>
      <p:sp>
        <p:nvSpPr>
          <p:cNvPr id="61" name="TextBox 60">
            <a:extLst>
              <a:ext uri="{FF2B5EF4-FFF2-40B4-BE49-F238E27FC236}">
                <a16:creationId xmlns:a16="http://schemas.microsoft.com/office/drawing/2014/main" id="{A0A09DAD-6165-E86D-E3AD-3015035A6A16}"/>
              </a:ext>
            </a:extLst>
          </p:cNvPr>
          <p:cNvSpPr txBox="1"/>
          <p:nvPr/>
        </p:nvSpPr>
        <p:spPr>
          <a:xfrm>
            <a:off x="627412" y="6201764"/>
            <a:ext cx="2118267" cy="20774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50" i="0" u="none" strike="noStrike" kern="1200" cap="none" spc="0" normalizeH="0" baseline="0" noProof="0">
                <a:ln>
                  <a:noFill/>
                </a:ln>
                <a:effectLst/>
                <a:uLnTx/>
                <a:uFillTx/>
                <a:latin typeface="Limitless Sans" panose="00000500000000000000" pitchFamily="50" charset="0"/>
                <a:ea typeface="+mn-lt"/>
                <a:cs typeface="Calibri"/>
              </a:rPr>
              <a:t>Connect with us at </a:t>
            </a:r>
            <a:r>
              <a:rPr lang="en-US" sz="750" b="1" u="sng">
                <a:latin typeface="Limitless Sans" panose="00000500000000000000" pitchFamily="50" charset="0"/>
                <a:ea typeface="+mn-lt"/>
                <a:cs typeface="Calibri"/>
                <a:hlinkClick r:id="rId7">
                  <a:extLst>
                    <a:ext uri="{A12FA001-AC4F-418D-AE19-62706E023703}">
                      <ahyp:hlinkClr xmlns:ahyp="http://schemas.microsoft.com/office/drawing/2018/hyperlinkcolor" val="tx"/>
                    </a:ext>
                  </a:extLst>
                </a:hlinkClick>
              </a:rPr>
              <a:t>KPMinfo@8451.com</a:t>
            </a:r>
            <a:endParaRPr lang="en-US" sz="750" b="1" u="sng">
              <a:latin typeface="Limitless Sans" panose="00000500000000000000" pitchFamily="50" charset="0"/>
              <a:ea typeface="+mn-lt"/>
              <a:cs typeface="Calibri"/>
            </a:endParaRPr>
          </a:p>
        </p:txBody>
      </p:sp>
      <p:sp>
        <p:nvSpPr>
          <p:cNvPr id="63" name="TextBox 62">
            <a:extLst>
              <a:ext uri="{FF2B5EF4-FFF2-40B4-BE49-F238E27FC236}">
                <a16:creationId xmlns:a16="http://schemas.microsoft.com/office/drawing/2014/main" id="{2B13651E-28AA-38C4-A079-72126DA47F6D}"/>
              </a:ext>
            </a:extLst>
          </p:cNvPr>
          <p:cNvSpPr txBox="1"/>
          <p:nvPr/>
        </p:nvSpPr>
        <p:spPr>
          <a:xfrm>
            <a:off x="3497423" y="1810999"/>
            <a:ext cx="3123116" cy="1354217"/>
          </a:xfrm>
          <a:prstGeom prst="rect">
            <a:avLst/>
          </a:prstGeom>
          <a:noFill/>
        </p:spPr>
        <p:txBody>
          <a:bodyPr wrap="square" lIns="91440" tIns="45720" rIns="91440" bIns="45720" anchor="t">
            <a:spAutoFit/>
          </a:bodyPr>
          <a:lstStyle/>
          <a:p>
            <a:pPr marL="171450" indent="-171450" fontAlgn="base">
              <a:spcAft>
                <a:spcPts val="600"/>
              </a:spcAft>
              <a:buFont typeface="Arial" panose="020B0604020202020204" pitchFamily="34" charset="0"/>
              <a:buChar char="•"/>
            </a:pPr>
            <a:r>
              <a:rPr lang="en-US" sz="900" dirty="0">
                <a:latin typeface="Limitless Sans Medium" pitchFamily="2" charset="0"/>
              </a:rPr>
              <a:t>Targeted Digital Coupons </a:t>
            </a:r>
            <a:r>
              <a:rPr lang="en-US" sz="900" b="1" dirty="0">
                <a:latin typeface="Limitless Sans Medium" pitchFamily="2" charset="0"/>
              </a:rPr>
              <a:t>appeal to key audiences, </a:t>
            </a:r>
            <a:r>
              <a:rPr lang="en-US" sz="900" dirty="0">
                <a:latin typeface="Limitless Sans Medium" pitchFamily="2" charset="0"/>
              </a:rPr>
              <a:t>driving trial of new products, recapturing lapsed households, and re-engaging repeat purchase</a:t>
            </a:r>
            <a:endParaRPr lang="en-US" sz="900" u="none" strike="noStrike" dirty="0">
              <a:effectLst/>
              <a:latin typeface="Limitless Sans Medium" pitchFamily="2" charset="0"/>
            </a:endParaRPr>
          </a:p>
          <a:p>
            <a:pPr marL="171450" indent="-171450" algn="l" rtl="0" fontAlgn="base">
              <a:spcAft>
                <a:spcPts val="600"/>
              </a:spcAft>
              <a:buFont typeface="Arial" panose="020B0604020202020204" pitchFamily="34" charset="0"/>
              <a:buChar char="•"/>
            </a:pPr>
            <a:r>
              <a:rPr lang="en-US" sz="900" b="1" i="0" u="none" strike="noStrike" dirty="0">
                <a:effectLst/>
                <a:latin typeface="Limitless Sans" panose="00000500000000000000" pitchFamily="50" charset="0"/>
              </a:rPr>
              <a:t>Recommended:</a:t>
            </a:r>
            <a:r>
              <a:rPr lang="en-US" sz="900" b="0" i="0" u="none" strike="noStrike" dirty="0">
                <a:effectLst/>
                <a:latin typeface="Limitless Sans" panose="00000500000000000000" pitchFamily="50" charset="0"/>
              </a:rPr>
              <a:t> </a:t>
            </a:r>
            <a:r>
              <a:rPr lang="en-US" sz="900" u="none" strike="noStrike" dirty="0">
                <a:effectLst/>
                <a:latin typeface="Limitless Sans Medium" pitchFamily="2" charset="0"/>
              </a:rPr>
              <a:t>Campaign length 4-6 weeks, with a 2-week post-period redemption window.</a:t>
            </a:r>
            <a:r>
              <a:rPr lang="en-US" sz="900" dirty="0">
                <a:effectLst/>
                <a:latin typeface="Limitless Sans Medium" pitchFamily="2" charset="0"/>
              </a:rPr>
              <a:t>​</a:t>
            </a:r>
          </a:p>
          <a:p>
            <a:pPr marL="171450" indent="-171450" algn="l" rtl="0" fontAlgn="base">
              <a:spcAft>
                <a:spcPts val="600"/>
              </a:spcAft>
              <a:buFont typeface="Arial" panose="020B0604020202020204" pitchFamily="34" charset="0"/>
              <a:buChar char="•"/>
            </a:pPr>
            <a:r>
              <a:rPr lang="en-US" sz="900" b="1" i="0" u="none" strike="noStrike" dirty="0">
                <a:effectLst/>
                <a:latin typeface="Limitless Sans"/>
              </a:rPr>
              <a:t>Drive stronger sales uplift with media amplification </a:t>
            </a:r>
            <a:r>
              <a:rPr lang="en-US" sz="900" u="none" strike="noStrike" dirty="0">
                <a:effectLst/>
                <a:latin typeface="Limitless Sans Medium" pitchFamily="2" charset="0"/>
              </a:rPr>
              <a:t>and 84.51° Collaborative Cloud: 6.64x </a:t>
            </a:r>
            <a:r>
              <a:rPr lang="en-US" sz="900" u="none" strike="noStrike" dirty="0" err="1">
                <a:effectLst/>
                <a:latin typeface="Limitless Sans Medium" pitchFamily="2" charset="0"/>
              </a:rPr>
              <a:t>aROAS</a:t>
            </a:r>
            <a:r>
              <a:rPr lang="en-US" sz="900" u="none" strike="noStrike" dirty="0">
                <a:effectLst/>
                <a:latin typeface="Limitless Sans Medium" pitchFamily="2" charset="0"/>
              </a:rPr>
              <a:t>, 0.94x iROAS, +18.31% Sales uplift. </a:t>
            </a:r>
            <a:endParaRPr lang="en-US" sz="900" dirty="0">
              <a:effectLst/>
              <a:latin typeface="Limitless Sans Medium" pitchFamily="2" charset="0"/>
            </a:endParaRPr>
          </a:p>
        </p:txBody>
      </p:sp>
      <p:sp>
        <p:nvSpPr>
          <p:cNvPr id="16" name="TextBox 15">
            <a:extLst>
              <a:ext uri="{FF2B5EF4-FFF2-40B4-BE49-F238E27FC236}">
                <a16:creationId xmlns:a16="http://schemas.microsoft.com/office/drawing/2014/main" id="{B2D5AC50-017F-F99C-707D-A7CCA476832C}"/>
              </a:ext>
            </a:extLst>
          </p:cNvPr>
          <p:cNvSpPr txBox="1"/>
          <p:nvPr/>
        </p:nvSpPr>
        <p:spPr>
          <a:xfrm>
            <a:off x="187279" y="1040855"/>
            <a:ext cx="2714806" cy="1200329"/>
          </a:xfrm>
          <a:prstGeom prst="rect">
            <a:avLst/>
          </a:prstGeom>
          <a:noFill/>
        </p:spPr>
        <p:txBody>
          <a:bodyPr wrap="square" lIns="91440" tIns="45720" rIns="91440" bIns="45720" rtlCol="0" anchor="t">
            <a:spAutoFit/>
          </a:bodyPr>
          <a:lstStyle/>
          <a:p>
            <a:r>
              <a:rPr lang="en-US" sz="900" b="1" i="0" u="none" strike="noStrike" dirty="0">
                <a:effectLst/>
                <a:latin typeface="Limitless Sans"/>
              </a:rPr>
              <a:t>84.51° </a:t>
            </a:r>
            <a:r>
              <a:rPr lang="en-US" sz="900" b="1" dirty="0">
                <a:latin typeface="Limitless Sans"/>
              </a:rPr>
              <a:t>Consumer Research </a:t>
            </a:r>
            <a:endParaRPr lang="en-US" sz="900" i="0" u="none" strike="noStrike" dirty="0">
              <a:effectLst/>
              <a:latin typeface="Limitless Sans"/>
            </a:endParaRPr>
          </a:p>
          <a:p>
            <a:pPr marL="171450" indent="-171450">
              <a:spcAft>
                <a:spcPts val="600"/>
              </a:spcAft>
              <a:buFont typeface="Arial,Sans-Serif"/>
              <a:buChar char="•"/>
            </a:pPr>
            <a:r>
              <a:rPr lang="en-US" sz="900" dirty="0">
                <a:solidFill>
                  <a:srgbClr val="20203C"/>
                </a:solidFill>
                <a:latin typeface="Limitless Sans"/>
              </a:rPr>
              <a:t>Understand which social media content resonates with shoppers placement, product tile, and search optimization</a:t>
            </a:r>
          </a:p>
          <a:p>
            <a:pPr marL="171450" indent="-171450">
              <a:spcAft>
                <a:spcPts val="600"/>
              </a:spcAft>
              <a:buFont typeface="Arial,Sans-Serif"/>
              <a:buChar char="•"/>
            </a:pPr>
            <a:r>
              <a:rPr lang="en-US" sz="900" dirty="0">
                <a:solidFill>
                  <a:srgbClr val="20203C"/>
                </a:solidFill>
                <a:latin typeface="Limitless Sans"/>
              </a:rPr>
              <a:t>What are the drivers and barriers to shopping e-comm for a particular category?</a:t>
            </a:r>
          </a:p>
          <a:p>
            <a:pPr marL="171450" indent="-171450">
              <a:spcAft>
                <a:spcPts val="600"/>
              </a:spcAft>
              <a:buFont typeface="Arial,Sans-Serif"/>
              <a:buChar char="•"/>
            </a:pPr>
            <a:endParaRPr lang="en-US" sz="800" dirty="0">
              <a:ea typeface="Calibri"/>
              <a:cs typeface="Calibri"/>
            </a:endParaRPr>
          </a:p>
        </p:txBody>
      </p:sp>
      <p:sp>
        <p:nvSpPr>
          <p:cNvPr id="18" name="TextBox 17">
            <a:extLst>
              <a:ext uri="{FF2B5EF4-FFF2-40B4-BE49-F238E27FC236}">
                <a16:creationId xmlns:a16="http://schemas.microsoft.com/office/drawing/2014/main" id="{373EA67D-8F56-7F3A-5C86-8FADF05C5852}"/>
              </a:ext>
            </a:extLst>
          </p:cNvPr>
          <p:cNvSpPr txBox="1"/>
          <p:nvPr/>
        </p:nvSpPr>
        <p:spPr>
          <a:xfrm>
            <a:off x="193918" y="2073442"/>
            <a:ext cx="3232746" cy="1277273"/>
          </a:xfrm>
          <a:prstGeom prst="rect">
            <a:avLst/>
          </a:prstGeom>
          <a:noFill/>
        </p:spPr>
        <p:txBody>
          <a:bodyPr wrap="square" lIns="91440" tIns="45720" rIns="91440" bIns="45720" anchor="t">
            <a:spAutoFit/>
          </a:bodyPr>
          <a:lstStyle/>
          <a:p>
            <a:r>
              <a:rPr lang="en-US" sz="900" b="1" dirty="0">
                <a:latin typeface="Limitless Sans"/>
              </a:rPr>
              <a:t>Digital Journey </a:t>
            </a:r>
            <a:endParaRPr lang="en-US" sz="900" dirty="0">
              <a:latin typeface="Limitless Sans"/>
            </a:endParaRPr>
          </a:p>
          <a:p>
            <a:pPr marL="171450" indent="-171450">
              <a:spcAft>
                <a:spcPts val="600"/>
              </a:spcAft>
              <a:buFont typeface="Arial,Sans-Serif"/>
              <a:buChar char="•"/>
            </a:pPr>
            <a:r>
              <a:rPr lang="en-US" sz="900" dirty="0">
                <a:latin typeface="Limitless Sans Medium" pitchFamily="2" charset="0"/>
              </a:rPr>
              <a:t>Identify where shoppers start online (search, category pages, Digital Coupons, Start My Cart) and ensure brand presence in those high-impact components. </a:t>
            </a:r>
          </a:p>
          <a:p>
            <a:pPr marL="171450" indent="-171450">
              <a:spcAft>
                <a:spcPts val="600"/>
              </a:spcAft>
              <a:buFont typeface="Arial,Sans-Serif"/>
              <a:buChar char="•"/>
            </a:pPr>
            <a:r>
              <a:rPr lang="en-US" sz="900" dirty="0">
                <a:latin typeface="Limitless Sans Medium" pitchFamily="2" charset="0"/>
              </a:rPr>
              <a:t>Analyze basket-building patterns to find common Spring Cleaning companions (cleaners + paper goods)  and use those insights to build stronger onsite placement and bundles</a:t>
            </a:r>
          </a:p>
        </p:txBody>
      </p:sp>
      <p:sp>
        <p:nvSpPr>
          <p:cNvPr id="35" name="TextBox 34">
            <a:extLst>
              <a:ext uri="{FF2B5EF4-FFF2-40B4-BE49-F238E27FC236}">
                <a16:creationId xmlns:a16="http://schemas.microsoft.com/office/drawing/2014/main" id="{39DB5670-6B17-A1C0-F7CE-740A32F0D8B9}"/>
              </a:ext>
            </a:extLst>
          </p:cNvPr>
          <p:cNvSpPr txBox="1"/>
          <p:nvPr/>
        </p:nvSpPr>
        <p:spPr>
          <a:xfrm>
            <a:off x="214237" y="4986007"/>
            <a:ext cx="3150279" cy="1215717"/>
          </a:xfrm>
          <a:prstGeom prst="rect">
            <a:avLst/>
          </a:prstGeom>
          <a:noFill/>
        </p:spPr>
        <p:txBody>
          <a:bodyPr wrap="square" lIns="91440" tIns="45720" rIns="91440" bIns="45720" anchor="t">
            <a:spAutoFit/>
          </a:bodyPr>
          <a:lstStyle/>
          <a:p>
            <a:pPr marL="171450" lvl="0" indent="-171450">
              <a:spcAft>
                <a:spcPts val="600"/>
              </a:spcAft>
              <a:buFont typeface="Arial" panose="020B0604020202020204" pitchFamily="34" charset="0"/>
              <a:buChar char="•"/>
            </a:pPr>
            <a:r>
              <a:rPr lang="en-US" sz="900" dirty="0">
                <a:latin typeface="Limitless Sans Medium" pitchFamily="2" charset="0"/>
              </a:rPr>
              <a:t>More than 50M Kroger customers are actively shopping on Pinterest seeking ideas and inspiration from brands.​</a:t>
            </a:r>
          </a:p>
          <a:p>
            <a:pPr marL="171450" indent="-171450">
              <a:spcAft>
                <a:spcPts val="600"/>
              </a:spcAft>
              <a:buFont typeface="Arial" panose="020B0604020202020204" pitchFamily="34" charset="0"/>
              <a:buChar char="•"/>
            </a:pPr>
            <a:r>
              <a:rPr lang="en-US" sz="900" dirty="0">
                <a:latin typeface="Limitless Sans Medium" pitchFamily="2" charset="0"/>
              </a:rPr>
              <a:t>Immersive new format showcasing a hero visual alongside complementary products to inspire action.  </a:t>
            </a:r>
          </a:p>
          <a:p>
            <a:pPr marL="171450" indent="-171450">
              <a:spcAft>
                <a:spcPts val="600"/>
              </a:spcAft>
              <a:buFont typeface="Arial" panose="020B0604020202020204" pitchFamily="34" charset="0"/>
              <a:buChar char="•"/>
            </a:pPr>
            <a:r>
              <a:rPr lang="en-US" sz="900" dirty="0">
                <a:latin typeface="Limitless Sans Medium" pitchFamily="2" charset="0"/>
              </a:rPr>
              <a:t>YoY the number of pinners engaging with shopping content has increased by 44%</a:t>
            </a:r>
          </a:p>
        </p:txBody>
      </p:sp>
      <p:pic>
        <p:nvPicPr>
          <p:cNvPr id="30" name="Graphic 29">
            <a:extLst>
              <a:ext uri="{FF2B5EF4-FFF2-40B4-BE49-F238E27FC236}">
                <a16:creationId xmlns:a16="http://schemas.microsoft.com/office/drawing/2014/main" id="{901045EE-B53F-8CDA-0DF1-345E4A9F62B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607314" y="4192463"/>
            <a:ext cx="595087" cy="595087"/>
          </a:xfrm>
          <a:prstGeom prst="rect">
            <a:avLst/>
          </a:prstGeom>
        </p:spPr>
      </p:pic>
      <p:sp>
        <p:nvSpPr>
          <p:cNvPr id="7" name="TextBox 6">
            <a:extLst>
              <a:ext uri="{FF2B5EF4-FFF2-40B4-BE49-F238E27FC236}">
                <a16:creationId xmlns:a16="http://schemas.microsoft.com/office/drawing/2014/main" id="{4105CB2D-BD5D-A773-E6F9-28D163CEFA2B}"/>
              </a:ext>
            </a:extLst>
          </p:cNvPr>
          <p:cNvSpPr txBox="1"/>
          <p:nvPr/>
        </p:nvSpPr>
        <p:spPr>
          <a:xfrm>
            <a:off x="3559135" y="7318817"/>
            <a:ext cx="3061404" cy="900246"/>
          </a:xfrm>
          <a:prstGeom prst="rect">
            <a:avLst/>
          </a:prstGeom>
          <a:noFill/>
        </p:spPr>
        <p:txBody>
          <a:bodyPr wrap="square">
            <a:spAutoFit/>
          </a:bodyPr>
          <a:lstStyle/>
          <a:p>
            <a:pPr algn="ctr"/>
            <a:r>
              <a:rPr kumimoji="0" lang="en-US" sz="1050" b="1" i="0" u="none" strike="noStrike" kern="1200" cap="none" spc="0" normalizeH="0" baseline="0" noProof="0" dirty="0">
                <a:ln>
                  <a:noFill/>
                </a:ln>
                <a:effectLst/>
                <a:uLnTx/>
                <a:uFillTx/>
                <a:latin typeface="Limitless Sans" panose="00000500000000000000" pitchFamily="50" charset="0"/>
              </a:rPr>
              <a:t>Coming Soon: </a:t>
            </a:r>
            <a:r>
              <a:rPr kumimoji="0" lang="en-US" sz="1050" i="0" u="none" strike="noStrike" kern="1200" cap="none" spc="0" normalizeH="0" baseline="0" noProof="0" dirty="0">
                <a:ln>
                  <a:noFill/>
                </a:ln>
                <a:effectLst/>
                <a:uLnTx/>
                <a:uFillTx/>
                <a:latin typeface="Limitless Sans" panose="00000500000000000000" pitchFamily="50" charset="0"/>
              </a:rPr>
              <a:t>A collaborative exploration of third-party delivery and omnichannel behaviors across select Kroger departments. Relevant suppliers will be notified by their KPM team as the research plan is finalized.</a:t>
            </a:r>
            <a:endParaRPr lang="en-US" sz="1050" dirty="0">
              <a:effectLst/>
              <a:latin typeface="Limitless Sans" panose="00000500000000000000" pitchFamily="50" charset="0"/>
              <a:ea typeface="Aptos" panose="020B0004020202020204" pitchFamily="34" charset="0"/>
              <a:cs typeface="Aptos" panose="020B0004020202020204" pitchFamily="34" charset="0"/>
            </a:endParaRPr>
          </a:p>
        </p:txBody>
      </p:sp>
      <p:pic>
        <p:nvPicPr>
          <p:cNvPr id="39" name="Picture 38" descr="A close-up of a sign&#10;&#10;Description automatically generated">
            <a:extLst>
              <a:ext uri="{FF2B5EF4-FFF2-40B4-BE49-F238E27FC236}">
                <a16:creationId xmlns:a16="http://schemas.microsoft.com/office/drawing/2014/main" id="{BABF04D8-C229-D63E-7143-B6BE3DEABB9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971813" y="6906701"/>
            <a:ext cx="2156639" cy="263385"/>
          </a:xfrm>
          <a:prstGeom prst="rect">
            <a:avLst/>
          </a:prstGeom>
        </p:spPr>
      </p:pic>
      <p:cxnSp>
        <p:nvCxnSpPr>
          <p:cNvPr id="40" name="Straight Connector 39">
            <a:extLst>
              <a:ext uri="{FF2B5EF4-FFF2-40B4-BE49-F238E27FC236}">
                <a16:creationId xmlns:a16="http://schemas.microsoft.com/office/drawing/2014/main" id="{7620117A-A464-FC62-A1F7-6ECA80EA0256}"/>
              </a:ext>
            </a:extLst>
          </p:cNvPr>
          <p:cNvCxnSpPr>
            <a:cxnSpLocks/>
          </p:cNvCxnSpPr>
          <p:nvPr/>
        </p:nvCxnSpPr>
        <p:spPr>
          <a:xfrm flipV="1">
            <a:off x="2633641" y="1019643"/>
            <a:ext cx="0" cy="1141223"/>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FEF40FA7-B7C5-B19E-7E98-840762AD99E0}"/>
              </a:ext>
            </a:extLst>
          </p:cNvPr>
          <p:cNvSpPr/>
          <p:nvPr/>
        </p:nvSpPr>
        <p:spPr>
          <a:xfrm>
            <a:off x="3472426" y="4066395"/>
            <a:ext cx="3235142" cy="890259"/>
          </a:xfrm>
          <a:prstGeom prst="rect">
            <a:avLst/>
          </a:prstGeom>
          <a:solidFill>
            <a:schemeClr val="bg1">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imitless Sans" panose="00000500000000000000" pitchFamily="50" charset="0"/>
            </a:endParaRPr>
          </a:p>
        </p:txBody>
      </p:sp>
      <p:grpSp>
        <p:nvGrpSpPr>
          <p:cNvPr id="21" name="Group 20">
            <a:extLst>
              <a:ext uri="{FF2B5EF4-FFF2-40B4-BE49-F238E27FC236}">
                <a16:creationId xmlns:a16="http://schemas.microsoft.com/office/drawing/2014/main" id="{86398C7F-628B-8EC7-B5BB-E3A168F7C0A1}"/>
              </a:ext>
            </a:extLst>
          </p:cNvPr>
          <p:cNvGrpSpPr/>
          <p:nvPr/>
        </p:nvGrpSpPr>
        <p:grpSpPr>
          <a:xfrm>
            <a:off x="5736059" y="3919720"/>
            <a:ext cx="854036" cy="1169283"/>
            <a:chOff x="5152709" y="6157393"/>
            <a:chExt cx="935551" cy="1286028"/>
          </a:xfrm>
        </p:grpSpPr>
        <p:grpSp>
          <p:nvGrpSpPr>
            <p:cNvPr id="23" name="Group 22">
              <a:extLst>
                <a:ext uri="{FF2B5EF4-FFF2-40B4-BE49-F238E27FC236}">
                  <a16:creationId xmlns:a16="http://schemas.microsoft.com/office/drawing/2014/main" id="{19FD35EA-7547-C26C-4EE4-5A4A35DC94B4}"/>
                </a:ext>
              </a:extLst>
            </p:cNvPr>
            <p:cNvGrpSpPr/>
            <p:nvPr/>
          </p:nvGrpSpPr>
          <p:grpSpPr>
            <a:xfrm>
              <a:off x="5152709" y="6157393"/>
              <a:ext cx="935551" cy="1286028"/>
              <a:chOff x="3955774" y="1908313"/>
              <a:chExt cx="7093053" cy="10835229"/>
            </a:xfrm>
          </p:grpSpPr>
          <p:pic>
            <p:nvPicPr>
              <p:cNvPr id="26" name="Picture 25" descr="Graphical user interface, text, application, chat or text message&#10;&#10;Description automatically generated">
                <a:extLst>
                  <a:ext uri="{FF2B5EF4-FFF2-40B4-BE49-F238E27FC236}">
                    <a16:creationId xmlns:a16="http://schemas.microsoft.com/office/drawing/2014/main" id="{ED3EC5DC-5563-F534-86CA-FF59F2C886F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63321" y="2188030"/>
                <a:ext cx="5585506" cy="10555512"/>
              </a:xfrm>
              <a:prstGeom prst="rect">
                <a:avLst/>
              </a:prstGeom>
            </p:spPr>
          </p:pic>
          <p:pic>
            <p:nvPicPr>
              <p:cNvPr id="27" name="Picture 26" descr="A screenshot of a phone&#10;&#10;Description automatically generated">
                <a:extLst>
                  <a:ext uri="{FF2B5EF4-FFF2-40B4-BE49-F238E27FC236}">
                    <a16:creationId xmlns:a16="http://schemas.microsoft.com/office/drawing/2014/main" id="{65BC25F0-3EAB-9117-0543-B2305C14D48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79600" y="2862687"/>
                <a:ext cx="4330492" cy="9235527"/>
              </a:xfrm>
              <a:prstGeom prst="roundRect">
                <a:avLst/>
              </a:prstGeom>
            </p:spPr>
          </p:pic>
          <p:sp>
            <p:nvSpPr>
              <p:cNvPr id="28" name="TextBox 7">
                <a:extLst>
                  <a:ext uri="{FF2B5EF4-FFF2-40B4-BE49-F238E27FC236}">
                    <a16:creationId xmlns:a16="http://schemas.microsoft.com/office/drawing/2014/main" id="{BD86EAF7-B01F-D961-9849-D676D8CF8C19}"/>
                  </a:ext>
                </a:extLst>
              </p:cNvPr>
              <p:cNvSpPr txBox="1"/>
              <p:nvPr/>
            </p:nvSpPr>
            <p:spPr>
              <a:xfrm>
                <a:off x="3955774" y="1908313"/>
                <a:ext cx="0" cy="0"/>
              </a:xfrm>
              <a:prstGeom prst="rect">
                <a:avLst/>
              </a:prstGeom>
              <a:noFill/>
            </p:spPr>
            <p:txBody>
              <a:bodyPr wrap="non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900"/>
                  </a:spcBef>
                  <a:spcAft>
                    <a:spcPts val="0"/>
                  </a:spcAft>
                  <a:buClrTx/>
                  <a:buSzTx/>
                  <a:buFontTx/>
                  <a:buNone/>
                  <a:tabLst/>
                  <a:defRPr/>
                </a:pPr>
                <a:endParaRPr kumimoji="0" lang="en-US" sz="3600" b="0" i="0" u="none" strike="noStrike" kern="1200" cap="none" spc="0" normalizeH="0" baseline="0" noProof="0">
                  <a:ln>
                    <a:noFill/>
                  </a:ln>
                  <a:solidFill>
                    <a:srgbClr val="20203C"/>
                  </a:solidFill>
                  <a:effectLst/>
                  <a:uLnTx/>
                  <a:uFillTx/>
                  <a:latin typeface="Limitless Sans" panose="00000500000000000000" pitchFamily="50" charset="0"/>
                </a:endParaRPr>
              </a:p>
            </p:txBody>
          </p:sp>
        </p:grpSp>
        <p:pic>
          <p:nvPicPr>
            <p:cNvPr id="24" name="Picture 23">
              <a:extLst>
                <a:ext uri="{FF2B5EF4-FFF2-40B4-BE49-F238E27FC236}">
                  <a16:creationId xmlns:a16="http://schemas.microsoft.com/office/drawing/2014/main" id="{0612360F-BC1F-6BB6-EFAB-1F81C43EB466}"/>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432833" y="6280432"/>
              <a:ext cx="579235" cy="1082335"/>
            </a:xfrm>
            <a:prstGeom prst="roundRect">
              <a:avLst/>
            </a:prstGeom>
          </p:spPr>
        </p:pic>
        <p:sp>
          <p:nvSpPr>
            <p:cNvPr id="25" name="Rounded Rectangle 34">
              <a:extLst>
                <a:ext uri="{FF2B5EF4-FFF2-40B4-BE49-F238E27FC236}">
                  <a16:creationId xmlns:a16="http://schemas.microsoft.com/office/drawing/2014/main" id="{F2FF6363-B09E-CBCE-40DA-24FA9F841D20}"/>
                </a:ext>
              </a:extLst>
            </p:cNvPr>
            <p:cNvSpPr/>
            <p:nvPr/>
          </p:nvSpPr>
          <p:spPr>
            <a:xfrm rot="5400000">
              <a:off x="5285125" y="6575932"/>
              <a:ext cx="495327" cy="262971"/>
            </a:xfrm>
            <a:prstGeom prst="roundRect">
              <a:avLst/>
            </a:prstGeom>
            <a:noFill/>
            <a:ln w="28575">
              <a:solidFill>
                <a:srgbClr val="3E8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827711" rtl="0" eaLnBrk="1" fontAlgn="auto" latinLnBrk="0" hangingPunct="1">
                <a:lnSpc>
                  <a:spcPct val="100000"/>
                </a:lnSpc>
                <a:spcBef>
                  <a:spcPts val="0"/>
                </a:spcBef>
                <a:spcAft>
                  <a:spcPts val="0"/>
                </a:spcAft>
                <a:buClrTx/>
                <a:buSzTx/>
                <a:buFontTx/>
                <a:buNone/>
                <a:tabLst/>
                <a:defRPr/>
              </a:pPr>
              <a:endParaRPr kumimoji="0" lang="en-US" sz="1600" u="none" strike="noStrike" kern="1200" cap="none" spc="0" normalizeH="0" baseline="0" noProof="0">
                <a:ln>
                  <a:noFill/>
                </a:ln>
                <a:solidFill>
                  <a:srgbClr val="FFFFFF"/>
                </a:solidFill>
                <a:effectLst/>
                <a:uLnTx/>
                <a:uFillTx/>
                <a:latin typeface="Limitless Sans" panose="00000500000000000000" pitchFamily="50" charset="0"/>
                <a:cs typeface="Arial" panose="020B0604020202020204" pitchFamily="34" charset="0"/>
              </a:endParaRPr>
            </a:p>
          </p:txBody>
        </p:sp>
      </p:grpSp>
      <p:sp>
        <p:nvSpPr>
          <p:cNvPr id="15" name="Rounded Rectangle 50">
            <a:extLst>
              <a:ext uri="{FF2B5EF4-FFF2-40B4-BE49-F238E27FC236}">
                <a16:creationId xmlns:a16="http://schemas.microsoft.com/office/drawing/2014/main" id="{570F86A7-3625-5848-CDE3-D31FB9BAEB66}"/>
              </a:ext>
            </a:extLst>
          </p:cNvPr>
          <p:cNvSpPr/>
          <p:nvPr/>
        </p:nvSpPr>
        <p:spPr>
          <a:xfrm>
            <a:off x="169877" y="6551679"/>
            <a:ext cx="3194640" cy="2154563"/>
          </a:xfrm>
          <a:prstGeom prst="roundRect">
            <a:avLst>
              <a:gd name="adj" fmla="val 2237"/>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795F287-50E8-DF79-00FD-F7B070A86442}"/>
              </a:ext>
            </a:extLst>
          </p:cNvPr>
          <p:cNvSpPr txBox="1"/>
          <p:nvPr/>
        </p:nvSpPr>
        <p:spPr>
          <a:xfrm>
            <a:off x="139910" y="6615624"/>
            <a:ext cx="3190056" cy="276999"/>
          </a:xfrm>
          <a:prstGeom prst="rect">
            <a:avLst/>
          </a:prstGeom>
          <a:noFill/>
        </p:spPr>
        <p:txBody>
          <a:bodyPr wrap="square" lIns="91440" tIns="45720" rIns="91440" bIns="45720" rtlCol="0" anchor="t">
            <a:spAutoFit/>
          </a:bodyPr>
          <a:lstStyle/>
          <a:p>
            <a:pPr algn="ctr">
              <a:defRPr/>
            </a:pPr>
            <a:r>
              <a:rPr lang="en-US" sz="1200" b="1" dirty="0">
                <a:latin typeface="Limitless Sans"/>
                <a:cs typeface="Helvetica"/>
              </a:rPr>
              <a:t>Keep brands present in the summer scroll</a:t>
            </a:r>
            <a:endParaRPr lang="en-US" sz="2400" dirty="0"/>
          </a:p>
        </p:txBody>
      </p:sp>
      <p:sp>
        <p:nvSpPr>
          <p:cNvPr id="34" name="Rectangle 33">
            <a:extLst>
              <a:ext uri="{FF2B5EF4-FFF2-40B4-BE49-F238E27FC236}">
                <a16:creationId xmlns:a16="http://schemas.microsoft.com/office/drawing/2014/main" id="{E4409E11-6806-E93D-8996-7080C9BB203B}"/>
              </a:ext>
            </a:extLst>
          </p:cNvPr>
          <p:cNvSpPr/>
          <p:nvPr/>
        </p:nvSpPr>
        <p:spPr>
          <a:xfrm>
            <a:off x="175876" y="6931253"/>
            <a:ext cx="3235142" cy="890259"/>
          </a:xfrm>
          <a:prstGeom prst="rect">
            <a:avLst/>
          </a:prstGeom>
          <a:solidFill>
            <a:schemeClr val="bg1">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imitless Sans" panose="00000500000000000000" pitchFamily="50" charset="0"/>
            </a:endParaRPr>
          </a:p>
        </p:txBody>
      </p:sp>
      <p:sp>
        <p:nvSpPr>
          <p:cNvPr id="37" name="TextBox 36">
            <a:extLst>
              <a:ext uri="{FF2B5EF4-FFF2-40B4-BE49-F238E27FC236}">
                <a16:creationId xmlns:a16="http://schemas.microsoft.com/office/drawing/2014/main" id="{BC5C1E95-18D6-51A8-D78D-1789FC70B392}"/>
              </a:ext>
            </a:extLst>
          </p:cNvPr>
          <p:cNvSpPr txBox="1"/>
          <p:nvPr/>
        </p:nvSpPr>
        <p:spPr>
          <a:xfrm>
            <a:off x="237461" y="6975200"/>
            <a:ext cx="2268980" cy="784830"/>
          </a:xfrm>
          <a:prstGeom prst="rect">
            <a:avLst/>
          </a:prstGeom>
          <a:noFill/>
        </p:spPr>
        <p:txBody>
          <a:bodyPr wrap="square" lIns="91440" tIns="45720" rIns="91440" bIns="45720" anchor="t">
            <a:spAutoFit/>
          </a:bodyPr>
          <a:lstStyle/>
          <a:p>
            <a:r>
              <a:rPr lang="en-US" sz="900" dirty="0">
                <a:latin typeface="Limitless Sans Medium" pitchFamily="2" charset="0"/>
              </a:rPr>
              <a:t>Reels, Stories, and in-feed formats support low-effort inspiration and repeat exposure during passive browsing – where many summer ideas are casually discovered.</a:t>
            </a:r>
            <a:endParaRPr lang="en-US" sz="2000" dirty="0">
              <a:latin typeface="Limitless Sans Medium" pitchFamily="2" charset="0"/>
            </a:endParaRPr>
          </a:p>
        </p:txBody>
      </p:sp>
      <p:sp>
        <p:nvSpPr>
          <p:cNvPr id="48" name="TextBox 47">
            <a:extLst>
              <a:ext uri="{FF2B5EF4-FFF2-40B4-BE49-F238E27FC236}">
                <a16:creationId xmlns:a16="http://schemas.microsoft.com/office/drawing/2014/main" id="{8565EC7C-FD33-44A9-24EE-6B1D939011C1}"/>
              </a:ext>
            </a:extLst>
          </p:cNvPr>
          <p:cNvSpPr txBox="1"/>
          <p:nvPr/>
        </p:nvSpPr>
        <p:spPr>
          <a:xfrm>
            <a:off x="184804" y="7861620"/>
            <a:ext cx="3072704" cy="784830"/>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sz="900" dirty="0">
                <a:latin typeface="Limitless Sans Medium" pitchFamily="2" charset="0"/>
              </a:rPr>
              <a:t>Lean into simple, relatable summer moments (easy meals, casual gatherings, everyday wins) rather than aspirational or "perfect" summer content.</a:t>
            </a:r>
          </a:p>
          <a:p>
            <a:pPr marL="171450" indent="-171450">
              <a:buFont typeface="Arial" panose="020B0604020202020204" pitchFamily="34" charset="0"/>
              <a:buChar char="•"/>
            </a:pPr>
            <a:endParaRPr lang="en-US" sz="900" dirty="0">
              <a:latin typeface="Limitless Sans"/>
            </a:endParaRPr>
          </a:p>
          <a:p>
            <a:pPr marL="171450" indent="-171450">
              <a:buFont typeface="Arial" panose="020B0604020202020204" pitchFamily="34" charset="0"/>
              <a:buChar char="•"/>
            </a:pPr>
            <a:r>
              <a:rPr lang="en-US" sz="900" b="1" dirty="0">
                <a:latin typeface="Limitless Sans"/>
              </a:rPr>
              <a:t>Recommended</a:t>
            </a:r>
            <a:r>
              <a:rPr lang="en-US" sz="900" dirty="0">
                <a:latin typeface="Limitless Sans Medium" pitchFamily="2" charset="0"/>
              </a:rPr>
              <a:t>: 4-6 week campaign length</a:t>
            </a:r>
          </a:p>
        </p:txBody>
      </p:sp>
      <p:sp>
        <p:nvSpPr>
          <p:cNvPr id="54" name="TextBox 19">
            <a:extLst>
              <a:ext uri="{FF2B5EF4-FFF2-40B4-BE49-F238E27FC236}">
                <a16:creationId xmlns:a16="http://schemas.microsoft.com/office/drawing/2014/main" id="{9DC391BD-70C3-ECBF-7A32-86476D195379}"/>
              </a:ext>
            </a:extLst>
          </p:cNvPr>
          <p:cNvSpPr txBox="1"/>
          <p:nvPr/>
        </p:nvSpPr>
        <p:spPr>
          <a:xfrm>
            <a:off x="3530928" y="4046778"/>
            <a:ext cx="2438139" cy="92333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dirty="0">
                <a:latin typeface="Limitless Sans"/>
                <a:cs typeface="Calibri"/>
              </a:rPr>
              <a:t>Elevate brand visibility, Promote products, build baskets, Acquire and retain shoppers with our suite of onsite advertising, from </a:t>
            </a:r>
            <a:r>
              <a:rPr lang="en-US" sz="900" b="1" dirty="0">
                <a:latin typeface="Limitless Sans"/>
                <a:cs typeface="Calibri"/>
              </a:rPr>
              <a:t>Product Listing Ads, Targeted Onsite Ads, Promoted Product Carousels, Premium Placements </a:t>
            </a:r>
            <a:r>
              <a:rPr lang="en-US" sz="900" dirty="0">
                <a:latin typeface="Limitless Sans"/>
                <a:cs typeface="Calibri"/>
              </a:rPr>
              <a:t>and more.</a:t>
            </a:r>
            <a:endParaRPr lang="en-US" sz="2000" dirty="0"/>
          </a:p>
        </p:txBody>
      </p:sp>
      <p:pic>
        <p:nvPicPr>
          <p:cNvPr id="12" name="Graphic 3">
            <a:extLst>
              <a:ext uri="{FF2B5EF4-FFF2-40B4-BE49-F238E27FC236}">
                <a16:creationId xmlns:a16="http://schemas.microsoft.com/office/drawing/2014/main" id="{43222F26-E7AD-EE4C-8281-50712221C5D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627972" y="7040112"/>
            <a:ext cx="595737" cy="592990"/>
          </a:xfrm>
          <a:prstGeom prst="rect">
            <a:avLst/>
          </a:prstGeom>
        </p:spPr>
      </p:pic>
    </p:spTree>
    <p:extLst>
      <p:ext uri="{BB962C8B-B14F-4D97-AF65-F5344CB8AC3E}">
        <p14:creationId xmlns:p14="http://schemas.microsoft.com/office/powerpoint/2010/main" val="275147698"/>
      </p:ext>
    </p:extLst>
  </p:cSld>
  <p:clrMapOvr>
    <a:masterClrMapping/>
  </p:clrMapOvr>
</p:sld>
</file>

<file path=ppt/theme/theme1.xml><?xml version="1.0" encoding="utf-8"?>
<a:theme xmlns:a="http://schemas.openxmlformats.org/drawingml/2006/main" name="Office Theme">
  <a:themeElements>
    <a:clrScheme name="UCM Color Palete-with CDD0D6">
      <a:dk1>
        <a:srgbClr val="20203C"/>
      </a:dk1>
      <a:lt1>
        <a:srgbClr val="FFFFFF"/>
      </a:lt1>
      <a:dk2>
        <a:srgbClr val="20203B"/>
      </a:dk2>
      <a:lt2>
        <a:srgbClr val="F8F9FA"/>
      </a:lt2>
      <a:accent1>
        <a:srgbClr val="CDD0D6"/>
      </a:accent1>
      <a:accent2>
        <a:srgbClr val="512081"/>
      </a:accent2>
      <a:accent3>
        <a:srgbClr val="084999"/>
      </a:accent3>
      <a:accent4>
        <a:srgbClr val="DFDBFA"/>
      </a:accent4>
      <a:accent5>
        <a:srgbClr val="DAE7FB"/>
      </a:accent5>
      <a:accent6>
        <a:srgbClr val="20203C"/>
      </a:accent6>
      <a:hlink>
        <a:srgbClr val="084999"/>
      </a:hlink>
      <a:folHlink>
        <a:srgbClr val="DAE7F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8451_01_Corporate_Sale Sheet_Template (1)" id="{927BDF56-418A-43F8-97DC-0DE54F362BE9}" vid="{E094DD7A-BB83-48F4-B117-9FD012AA3F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8304E71EE2EC4C8A1A5FF772A2D3CD" ma:contentTypeVersion="17" ma:contentTypeDescription="Create a new document." ma:contentTypeScope="" ma:versionID="2a2c61f9e25231987a2a6619ca1a6174">
  <xsd:schema xmlns:xsd="http://www.w3.org/2001/XMLSchema" xmlns:xs="http://www.w3.org/2001/XMLSchema" xmlns:p="http://schemas.microsoft.com/office/2006/metadata/properties" xmlns:ns2="19573538-91b8-417f-ae50-6b318bed56b1" xmlns:ns3="67e2df5f-a8ef-4c78-9d48-91c3736f8923" targetNamespace="http://schemas.microsoft.com/office/2006/metadata/properties" ma:root="true" ma:fieldsID="bd54e7c8fa0b00bbc3a0e4d12d6341a7" ns2:_="" ns3:_="">
    <xsd:import namespace="19573538-91b8-417f-ae50-6b318bed56b1"/>
    <xsd:import namespace="67e2df5f-a8ef-4c78-9d48-91c3736f89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573538-91b8-417f-ae50-6b318bed5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43a7679-5778-4499-9bae-530d65f689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e2df5f-a8ef-4c78-9d48-91c3736f89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9225d5-40f8-4153-9821-ebc3b78c79c8}" ma:internalName="TaxCatchAll" ma:showField="CatchAllData" ma:web="67e2df5f-a8ef-4c78-9d48-91c3736f89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7e2df5f-a8ef-4c78-9d48-91c3736f8923">
      <UserInfo>
        <DisplayName>Matt Barthel</DisplayName>
        <AccountId>12</AccountId>
        <AccountType/>
      </UserInfo>
      <UserInfo>
        <DisplayName>Patricia Sharp</DisplayName>
        <AccountId>9</AccountId>
        <AccountType/>
      </UserInfo>
      <UserInfo>
        <DisplayName>Beecher Eberhard</DisplayName>
        <AccountId>152</AccountId>
        <AccountType/>
      </UserInfo>
      <UserInfo>
        <DisplayName>Barbara Connors</DisplayName>
        <AccountId>30</AccountId>
        <AccountType/>
      </UserInfo>
      <UserInfo>
        <DisplayName>Michael Orzali</DisplayName>
        <AccountId>181</AccountId>
        <AccountType/>
      </UserInfo>
      <UserInfo>
        <DisplayName>Lauren Jones</DisplayName>
        <AccountId>77</AccountId>
        <AccountType/>
      </UserInfo>
      <UserInfo>
        <DisplayName>Erin Wish</DisplayName>
        <AccountId>90</AccountId>
        <AccountType/>
      </UserInfo>
      <UserInfo>
        <DisplayName>Brian Spencer</DisplayName>
        <AccountId>227</AccountId>
        <AccountType/>
      </UserInfo>
      <UserInfo>
        <DisplayName>John Seal</DisplayName>
        <AccountId>156</AccountId>
        <AccountType/>
      </UserInfo>
      <UserInfo>
        <DisplayName>Autumn Blakeman</DisplayName>
        <AccountId>170</AccountId>
        <AccountType/>
      </UserInfo>
      <UserInfo>
        <DisplayName>Carrie Schmidt - Contractor</DisplayName>
        <AccountId>799</AccountId>
        <AccountType/>
      </UserInfo>
      <UserInfo>
        <DisplayName>Chris Widmeyer</DisplayName>
        <AccountId>579</AccountId>
        <AccountType/>
      </UserInfo>
      <UserInfo>
        <DisplayName>Katie Martin</DisplayName>
        <AccountId>256</AccountId>
        <AccountType/>
      </UserInfo>
      <UserInfo>
        <DisplayName>Nolan Lowry</DisplayName>
        <AccountId>923</AccountId>
        <AccountType/>
      </UserInfo>
      <UserInfo>
        <DisplayName>Susan Jackson</DisplayName>
        <AccountId>226</AccountId>
        <AccountType/>
      </UserInfo>
    </SharedWithUsers>
    <lcf76f155ced4ddcb4097134ff3c332f xmlns="19573538-91b8-417f-ae50-6b318bed56b1">
      <Terms xmlns="http://schemas.microsoft.com/office/infopath/2007/PartnerControls"/>
    </lcf76f155ced4ddcb4097134ff3c332f>
    <TaxCatchAll xmlns="67e2df5f-a8ef-4c78-9d48-91c3736f8923" xsi:nil="true"/>
  </documentManagement>
</p:properties>
</file>

<file path=customXml/itemProps1.xml><?xml version="1.0" encoding="utf-8"?>
<ds:datastoreItem xmlns:ds="http://schemas.openxmlformats.org/officeDocument/2006/customXml" ds:itemID="{D265595C-972E-42F9-B8EB-D2E89197CFAB}">
  <ds:schemaRefs>
    <ds:schemaRef ds:uri="http://schemas.microsoft.com/sharepoint/v3/contenttype/forms"/>
  </ds:schemaRefs>
</ds:datastoreItem>
</file>

<file path=customXml/itemProps2.xml><?xml version="1.0" encoding="utf-8"?>
<ds:datastoreItem xmlns:ds="http://schemas.openxmlformats.org/officeDocument/2006/customXml" ds:itemID="{4E62D47B-F2C3-43CD-B8DE-9BA96CB9EC48}">
  <ds:schemaRefs>
    <ds:schemaRef ds:uri="19573538-91b8-417f-ae50-6b318bed56b1"/>
    <ds:schemaRef ds:uri="67e2df5f-a8ef-4c78-9d48-91c3736f89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AD8833-0C3D-4771-83BF-5B8F58C30861}">
  <ds:schemaRef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7e2df5f-a8ef-4c78-9d48-91c3736f8923"/>
    <ds:schemaRef ds:uri="19573538-91b8-417f-ae50-6b318bed56b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2021 NEW 84.51° Spark 1-pager PPT Template</Template>
  <TotalTime>238</TotalTime>
  <Words>2887</Words>
  <Application>Microsoft Macintosh PowerPoint</Application>
  <PresentationFormat>Letter Paper (8.5x11 in)</PresentationFormat>
  <Paragraphs>244</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Aptos</vt:lpstr>
      <vt:lpstr>Limitless Sans</vt:lpstr>
      <vt:lpstr>Segoe UI</vt:lpstr>
      <vt:lpstr>Limitless Sans Medium</vt:lpstr>
      <vt:lpstr>Arial,Sans-Serif</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Erika Penrose</dc:creator>
  <cp:lastModifiedBy>Morgan Matthews</cp:lastModifiedBy>
  <cp:revision>21</cp:revision>
  <cp:lastPrinted>2024-10-15T18:53:27Z</cp:lastPrinted>
  <dcterms:created xsi:type="dcterms:W3CDTF">2021-05-27T12:44:19Z</dcterms:created>
  <dcterms:modified xsi:type="dcterms:W3CDTF">2026-05-27T18:35:24Z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0x0101003B8304E71EE2EC4C8A1A5FF772A2D3CD</vt:lpwstr>
  </property>
  <property fmtid="{D5CDD505-2E9C-101B-9397-08002B2CF9AE}" pid="3" name="MediaServiceImageTags">
    <vt:lpwstr/>
  </property>
  <property fmtid="{D5CDD505-2E9C-101B-9397-08002B2CF9AE}" pid="4" name="MSIP_Label_66f47cd8-41fa-4235-8c80-86b50baa48d7_Enabled">
    <vt:lpwstr>true</vt:lpwstr>
  </property>
  <property fmtid="{D5CDD505-2E9C-101B-9397-08002B2CF9AE}" pid="5" name="MSIP_Label_66f47cd8-41fa-4235-8c80-86b50baa48d7_SetDate">
    <vt:lpwstr>2026-01-29T16:59:09Z</vt:lpwstr>
  </property>
  <property fmtid="{D5CDD505-2E9C-101B-9397-08002B2CF9AE}" pid="6" name="MSIP_Label_66f47cd8-41fa-4235-8c80-86b50baa48d7_Method">
    <vt:lpwstr>Standard</vt:lpwstr>
  </property>
  <property fmtid="{D5CDD505-2E9C-101B-9397-08002B2CF9AE}" pid="7" name="MSIP_Label_66f47cd8-41fa-4235-8c80-86b50baa48d7_Name">
    <vt:lpwstr>Kroger Internal</vt:lpwstr>
  </property>
  <property fmtid="{D5CDD505-2E9C-101B-9397-08002B2CF9AE}" pid="8" name="MSIP_Label_66f47cd8-41fa-4235-8c80-86b50baa48d7_SiteId">
    <vt:lpwstr>8331e14a-9134-4288-bf5a-5e2c8412f074</vt:lpwstr>
  </property>
  <property fmtid="{D5CDD505-2E9C-101B-9397-08002B2CF9AE}" pid="9" name="MSIP_Label_66f47cd8-41fa-4235-8c80-86b50baa48d7_ActionId">
    <vt:lpwstr>419f691d-d428-496c-96ca-b984dd99f26c</vt:lpwstr>
  </property>
  <property fmtid="{D5CDD505-2E9C-101B-9397-08002B2CF9AE}" pid="10" name="MSIP_Label_66f47cd8-41fa-4235-8c80-86b50baa48d7_ContentBits">
    <vt:lpwstr>0</vt:lpwstr>
  </property>
  <property fmtid="{D5CDD505-2E9C-101B-9397-08002B2CF9AE}" pid="11" name="MSIP_Label_66f47cd8-41fa-4235-8c80-86b50baa48d7_Tag">
    <vt:lpwstr>50, 3, 0, 1</vt:lpwstr>
  </property>
</Properties>
</file>