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256" r:id="rId2"/>
    <p:sldId id="261" r:id="rId3"/>
  </p:sldIdLst>
  <p:sldSz cx="5327650" cy="7559675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3D"/>
    <a:srgbClr val="00B140"/>
    <a:srgbClr val="FF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1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618" cy="3559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708" y="0"/>
            <a:ext cx="4434617" cy="3559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EEB4B-041D-4EE7-97CB-75FBDEF731C9}" type="datetimeFigureOut">
              <a:rPr lang="de-CH" smtClean="0"/>
              <a:t>17.11.2023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8143"/>
            <a:ext cx="4434618" cy="3559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708" y="6748143"/>
            <a:ext cx="4434617" cy="3559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17A06-7D2A-42C5-9BB1-8ADB5ABE32C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7721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BC6D-3848-4FC5-871D-C86984C3FAA0}" type="datetimeFigureOut">
              <a:rPr lang="de-CH" smtClean="0"/>
              <a:t>17.11.2023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CF24-72E9-4DB9-B542-9E7E0A4CD2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408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BC6D-3848-4FC5-871D-C86984C3FAA0}" type="datetimeFigureOut">
              <a:rPr lang="de-CH" smtClean="0"/>
              <a:t>17.11.2023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CF24-72E9-4DB9-B542-9E7E0A4CD2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691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BC6D-3848-4FC5-871D-C86984C3FAA0}" type="datetimeFigureOut">
              <a:rPr lang="de-CH" smtClean="0"/>
              <a:t>17.11.2023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CF24-72E9-4DB9-B542-9E7E0A4CD2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435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BC6D-3848-4FC5-871D-C86984C3FAA0}" type="datetimeFigureOut">
              <a:rPr lang="de-CH" smtClean="0"/>
              <a:t>17.11.2023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CF24-72E9-4DB9-B542-9E7E0A4CD2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464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BC6D-3848-4FC5-871D-C86984C3FAA0}" type="datetimeFigureOut">
              <a:rPr lang="de-CH" smtClean="0"/>
              <a:t>17.11.2023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CF24-72E9-4DB9-B542-9E7E0A4CD2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758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BC6D-3848-4FC5-871D-C86984C3FAA0}" type="datetimeFigureOut">
              <a:rPr lang="de-CH" smtClean="0"/>
              <a:t>17.11.2023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CF24-72E9-4DB9-B542-9E7E0A4CD2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922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BC6D-3848-4FC5-871D-C86984C3FAA0}" type="datetimeFigureOut">
              <a:rPr lang="de-CH" smtClean="0"/>
              <a:t>17.11.2023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CF24-72E9-4DB9-B542-9E7E0A4CD2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078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BC6D-3848-4FC5-871D-C86984C3FAA0}" type="datetimeFigureOut">
              <a:rPr lang="de-CH" smtClean="0"/>
              <a:t>17.11.2023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CF24-72E9-4DB9-B542-9E7E0A4CD2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413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BC6D-3848-4FC5-871D-C86984C3FAA0}" type="datetimeFigureOut">
              <a:rPr lang="de-CH" smtClean="0"/>
              <a:t>17.11.2023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CF24-72E9-4DB9-B542-9E7E0A4CD2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084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BC6D-3848-4FC5-871D-C86984C3FAA0}" type="datetimeFigureOut">
              <a:rPr lang="de-CH" smtClean="0"/>
              <a:t>17.11.2023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CF24-72E9-4DB9-B542-9E7E0A4CD2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369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BC6D-3848-4FC5-871D-C86984C3FAA0}" type="datetimeFigureOut">
              <a:rPr lang="de-CH" smtClean="0"/>
              <a:t>17.11.2023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CF24-72E9-4DB9-B542-9E7E0A4CD2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496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4BC6D-3848-4FC5-871D-C86984C3FAA0}" type="datetimeFigureOut">
              <a:rPr lang="de-CH" smtClean="0"/>
              <a:t>17.11.2023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CF24-72E9-4DB9-B542-9E7E0A4CD2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754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55048" y="357136"/>
            <a:ext cx="4957511" cy="1151595"/>
            <a:chOff x="-524083" y="0"/>
            <a:chExt cx="7220205" cy="1735060"/>
          </a:xfrm>
        </p:grpSpPr>
        <p:grpSp>
          <p:nvGrpSpPr>
            <p:cNvPr id="5" name="Gruppieren 4"/>
            <p:cNvGrpSpPr/>
            <p:nvPr/>
          </p:nvGrpSpPr>
          <p:grpSpPr>
            <a:xfrm>
              <a:off x="-524083" y="0"/>
              <a:ext cx="7220205" cy="1735060"/>
              <a:chOff x="-524083" y="0"/>
              <a:chExt cx="7220205" cy="1735060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0" y="0"/>
                <a:ext cx="6623686" cy="1598866"/>
              </a:xfrm>
              <a:prstGeom prst="rect">
                <a:avLst/>
              </a:prstGeom>
              <a:solidFill>
                <a:srgbClr val="00B140"/>
              </a:solidFill>
              <a:ln>
                <a:solidFill>
                  <a:srgbClr val="00B14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6091" tIns="8046" rIns="16091" bIns="804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CH" sz="100"/>
              </a:p>
            </p:txBody>
          </p:sp>
          <p:sp>
            <p:nvSpPr>
              <p:cNvPr id="9" name="Textfeld 2"/>
              <p:cNvSpPr txBox="1">
                <a:spLocks noChangeArrowheads="1"/>
              </p:cNvSpPr>
              <p:nvPr/>
            </p:nvSpPr>
            <p:spPr bwMode="auto">
              <a:xfrm>
                <a:off x="-524083" y="22071"/>
                <a:ext cx="4886325" cy="98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6091" tIns="8046" rIns="16091" bIns="8046" anchor="b" anchorCtr="0">
                <a:noAutofit/>
              </a:bodyPr>
              <a:lstStyle/>
              <a:p>
                <a:pPr algn="ctr">
                  <a:spcAft>
                    <a:spcPts val="141"/>
                  </a:spcAft>
                </a:pPr>
                <a:r>
                  <a:rPr lang="de-CH" sz="2800" dirty="0" smtClean="0">
                    <a:solidFill>
                      <a:schemeClr val="bg1"/>
                    </a:solidFill>
                    <a:latin typeface="Geometria Bold" panose="020B07030202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crop.zone</a:t>
                </a:r>
                <a:endParaRPr lang="de-CH" sz="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feld 2"/>
              <p:cNvSpPr txBox="1">
                <a:spLocks noChangeArrowheads="1"/>
              </p:cNvSpPr>
              <p:nvPr/>
            </p:nvSpPr>
            <p:spPr bwMode="auto">
              <a:xfrm>
                <a:off x="79637" y="1061926"/>
                <a:ext cx="6616485" cy="673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6091" tIns="8046" rIns="16091" bIns="8046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41"/>
                  </a:spcAft>
                </a:pPr>
                <a:r>
                  <a:rPr lang="de-CH" sz="1408" dirty="0" smtClean="0">
                    <a:solidFill>
                      <a:srgbClr val="FFFFFF"/>
                    </a:solidFill>
                    <a:latin typeface="Geometria Bold" panose="020B07030202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Elektrische Krautvernichtung</a:t>
                </a:r>
                <a:endParaRPr lang="de-CH" sz="84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876" y="357155"/>
              <a:ext cx="1484630" cy="884554"/>
            </a:xfrm>
            <a:prstGeom prst="rect">
              <a:avLst/>
            </a:prstGeom>
          </p:spPr>
        </p:pic>
      </p:grpSp>
      <p:sp>
        <p:nvSpPr>
          <p:cNvPr id="16" name="Textfeld 15"/>
          <p:cNvSpPr txBox="1"/>
          <p:nvPr/>
        </p:nvSpPr>
        <p:spPr>
          <a:xfrm>
            <a:off x="972546" y="5935789"/>
            <a:ext cx="363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>
                <a:solidFill>
                  <a:srgbClr val="00B140"/>
                </a:solidFill>
                <a:latin typeface="Neutraface Text Bold" panose="02000800040000020004" pitchFamily="50" charset="0"/>
              </a:rPr>
              <a:t>AGROLINE Innovagri  </a:t>
            </a:r>
            <a:r>
              <a:rPr lang="de-CH" sz="1200" dirty="0" smtClean="0">
                <a:solidFill>
                  <a:srgbClr val="00B140"/>
                </a:solidFill>
                <a:latin typeface="Neutraface Text Light" panose="02000600050000020004" pitchFamily="50" charset="0"/>
              </a:rPr>
              <a:t>fenaco Genossenschaft</a:t>
            </a:r>
          </a:p>
          <a:p>
            <a:pPr algn="ctr"/>
            <a:r>
              <a:rPr lang="de-CH" sz="1200" dirty="0" smtClean="0">
                <a:solidFill>
                  <a:srgbClr val="00B140"/>
                </a:solidFill>
                <a:latin typeface="Neutraface Text Light" panose="02000600050000020004" pitchFamily="50" charset="0"/>
              </a:rPr>
              <a:t>  Nordring 4  4147 Aesch  Tel. 058 434 41 90</a:t>
            </a:r>
          </a:p>
          <a:p>
            <a:pPr algn="ctr"/>
            <a:r>
              <a:rPr lang="de-CH" sz="1200" dirty="0">
                <a:solidFill>
                  <a:srgbClr val="00B140"/>
                </a:solidFill>
                <a:latin typeface="Neutraface Text Light" panose="02000600050000020004" pitchFamily="50" charset="0"/>
              </a:rPr>
              <a:t> </a:t>
            </a:r>
            <a:r>
              <a:rPr lang="de-CH" sz="1200" dirty="0" smtClean="0">
                <a:solidFill>
                  <a:srgbClr val="00B140"/>
                </a:solidFill>
                <a:latin typeface="Neutraface Text Light" panose="02000600050000020004" pitchFamily="50" charset="0"/>
              </a:rPr>
              <a:t>innovagri@fenaco.com  </a:t>
            </a:r>
            <a:r>
              <a:rPr lang="de-CH" sz="1200" b="1" dirty="0" smtClean="0">
                <a:solidFill>
                  <a:srgbClr val="00B140"/>
                </a:solidFill>
                <a:latin typeface="Neutraface Text Bold" panose="02000800040000020004" pitchFamily="50" charset="0"/>
              </a:rPr>
              <a:t>www.innovagri.ch</a:t>
            </a:r>
            <a:endParaRPr lang="de-CH" sz="1200" b="1" dirty="0">
              <a:solidFill>
                <a:srgbClr val="00B140"/>
              </a:solidFill>
              <a:latin typeface="Neutraface Text Bold" panose="02000800040000020004" pitchFamily="50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r="11690"/>
          <a:stretch/>
        </p:blipFill>
        <p:spPr>
          <a:xfrm rot="5400000">
            <a:off x="670513" y="1482524"/>
            <a:ext cx="4236683" cy="4367124"/>
          </a:xfrm>
          <a:prstGeom prst="rect">
            <a:avLst/>
          </a:prstGeom>
          <a:ln w="38100" cap="sq">
            <a:solidFill>
              <a:srgbClr val="0065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www.landibuchsi.ch/media/1d07f6ae-2805-45b2-be18-0b301fe45d9d/AXhl_A/Medien%20LANDI%20Buchsi,%20Genossenschaft/Logo/Logo%20Buchsi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8" y="6733481"/>
            <a:ext cx="1146952" cy="7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andiweinland.ch/media/4db3d975-aba2-4ca4-9b61-1ca95277be19/r0D5yg/Medien%20LANDI%20Weinland/Logo/Logo%20Weinland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79" y="6723225"/>
            <a:ext cx="1164775" cy="71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landiseeland.ch/media/592c2089-8583-4a51-852a-9ec04a327205/-2c-Wg/Medien%20LANDI%20Seeland/Bilder/Logos/Logo%20Seeland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94" y="6733481"/>
            <a:ext cx="1099141" cy="67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251952" y="2921073"/>
            <a:ext cx="4973742" cy="4290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CH" sz="1200" dirty="0" smtClean="0">
              <a:solidFill>
                <a:schemeClr val="tx1"/>
              </a:solidFill>
              <a:latin typeface="Neutraface Text Light" panose="02000600050000020004" pitchFamily="50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CH" sz="1200" dirty="0" smtClean="0">
                <a:solidFill>
                  <a:schemeClr val="tx1"/>
                </a:solidFill>
                <a:latin typeface="Neutraface Text Light" panose="02000600050000020004" pitchFamily="50" charset="0"/>
              </a:rPr>
              <a:t>Behandlung des </a:t>
            </a:r>
            <a:r>
              <a:rPr lang="de-CH" sz="1200" dirty="0">
                <a:solidFill>
                  <a:schemeClr val="tx1"/>
                </a:solidFill>
                <a:latin typeface="Neutraface Text Light" panose="02000600050000020004" pitchFamily="50" charset="0"/>
              </a:rPr>
              <a:t>Feldes mit </a:t>
            </a:r>
            <a:r>
              <a:rPr lang="de-CH" sz="1200" dirty="0" smtClean="0">
                <a:solidFill>
                  <a:schemeClr val="tx1"/>
                </a:solidFill>
                <a:latin typeface="Neutraface Text Light" panose="02000600050000020004" pitchFamily="50" charset="0"/>
              </a:rPr>
              <a:t>crop.zone inkl.</a:t>
            </a:r>
          </a:p>
          <a:p>
            <a:pPr lvl="0"/>
            <a:r>
              <a:rPr lang="de-CH" sz="1200" dirty="0" smtClean="0">
                <a:solidFill>
                  <a:schemeClr val="tx1"/>
                </a:solidFill>
                <a:latin typeface="Neutraface Text Light" panose="02000600050000020004" pitchFamily="50" charset="0"/>
              </a:rPr>
              <a:t>     Leitmittel	</a:t>
            </a:r>
            <a:endParaRPr lang="de-CH" sz="1200" dirty="0">
              <a:solidFill>
                <a:schemeClr val="tx1"/>
              </a:solidFill>
              <a:latin typeface="Neutraface Text Light" panose="02000600050000020004" pitchFamily="50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de-CH" sz="1200" dirty="0" smtClean="0">
              <a:solidFill>
                <a:schemeClr val="tx1"/>
              </a:solidFill>
              <a:latin typeface="Neutraface Text Light" panose="02000600050000020004" pitchFamily="50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CH" sz="1200" dirty="0" smtClean="0">
                <a:solidFill>
                  <a:schemeClr val="tx1"/>
                </a:solidFill>
                <a:latin typeface="Neutraface Text Light" panose="02000600050000020004" pitchFamily="50" charset="0"/>
              </a:rPr>
              <a:t>Erstellung </a:t>
            </a:r>
            <a:r>
              <a:rPr lang="de-CH" sz="1200" dirty="0">
                <a:solidFill>
                  <a:schemeClr val="tx1"/>
                </a:solidFill>
                <a:latin typeface="Neutraface Text Light" panose="02000600050000020004" pitchFamily="50" charset="0"/>
              </a:rPr>
              <a:t>eines Anwendungsprotokolls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de-CH" sz="1200" dirty="0" smtClean="0">
              <a:solidFill>
                <a:schemeClr val="tx1"/>
              </a:solidFill>
              <a:latin typeface="Neutraface Text Light" panose="02000600050000020004" pitchFamily="50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e-CH" sz="1200" dirty="0" smtClean="0">
                <a:solidFill>
                  <a:schemeClr val="tx1"/>
                </a:solidFill>
                <a:latin typeface="Neutraface Text Light" panose="02000600050000020004" pitchFamily="50" charset="0"/>
              </a:rPr>
              <a:t>Betreuung </a:t>
            </a:r>
            <a:r>
              <a:rPr lang="de-CH" sz="1200" dirty="0">
                <a:solidFill>
                  <a:schemeClr val="tx1"/>
                </a:solidFill>
                <a:latin typeface="Neutraface Text Light" panose="02000600050000020004" pitchFamily="50" charset="0"/>
              </a:rPr>
              <a:t>und Beratung Ihrer Parzelle durch </a:t>
            </a:r>
            <a:endParaRPr lang="de-CH" sz="1200" dirty="0" smtClean="0">
              <a:solidFill>
                <a:schemeClr val="tx1"/>
              </a:solidFill>
              <a:latin typeface="Neutraface Text Light" panose="02000600050000020004" pitchFamily="50" charset="0"/>
            </a:endParaRPr>
          </a:p>
          <a:p>
            <a:pPr lvl="0"/>
            <a:r>
              <a:rPr lang="de-CH" sz="1200" dirty="0" smtClean="0">
                <a:solidFill>
                  <a:schemeClr val="tx1"/>
                </a:solidFill>
                <a:latin typeface="Neutraface Text Light" panose="02000600050000020004" pitchFamily="50" charset="0"/>
              </a:rPr>
              <a:t>     Ihre LANDI </a:t>
            </a:r>
            <a:r>
              <a:rPr lang="de-CH" sz="1200" dirty="0">
                <a:solidFill>
                  <a:schemeClr val="tx1"/>
                </a:solidFill>
                <a:latin typeface="Neutraface Text Light" panose="02000600050000020004" pitchFamily="50" charset="0"/>
              </a:rPr>
              <a:t>und </a:t>
            </a:r>
            <a:r>
              <a:rPr lang="de-CH" sz="1200" dirty="0" smtClean="0">
                <a:solidFill>
                  <a:schemeClr val="tx1"/>
                </a:solidFill>
                <a:latin typeface="Neutraface Text Light" panose="02000600050000020004" pitchFamily="50" charset="0"/>
              </a:rPr>
              <a:t>AGROLINE-Berater</a:t>
            </a:r>
            <a:endParaRPr lang="de-CH" sz="1200" dirty="0">
              <a:solidFill>
                <a:schemeClr val="tx1"/>
              </a:solidFill>
              <a:latin typeface="Neutraface Text Light" panose="02000600050000020004" pitchFamily="50" charset="0"/>
            </a:endParaRPr>
          </a:p>
          <a:p>
            <a:pPr lvl="0"/>
            <a:endParaRPr lang="de-CH" sz="1200" dirty="0" smtClean="0">
              <a:solidFill>
                <a:schemeClr val="tx1"/>
              </a:solidFill>
              <a:latin typeface="Neutraface Text Light" panose="02000600050000020004" pitchFamily="50" charset="0"/>
            </a:endParaRPr>
          </a:p>
          <a:p>
            <a:pPr algn="just"/>
            <a:r>
              <a:rPr lang="de-CH" sz="1200" dirty="0" smtClean="0">
                <a:solidFill>
                  <a:schemeClr val="tx1"/>
                </a:solidFill>
                <a:latin typeface="Neutraface Text Light" panose="02000600050000020004" pitchFamily="50" charset="0"/>
              </a:rPr>
              <a:t>Elektrische Lösung als Ersatz für chemische Herbizide. Buchen Sie die Dienstleistung auf </a:t>
            </a:r>
            <a:r>
              <a:rPr lang="de-CH" sz="1200" b="1" dirty="0" smtClean="0">
                <a:solidFill>
                  <a:schemeClr val="tx1"/>
                </a:solidFill>
                <a:latin typeface="Neutraface Text Light" panose="02000600050000020004" pitchFamily="50" charset="0"/>
              </a:rPr>
              <a:t>innovagri.ch</a:t>
            </a:r>
            <a:r>
              <a:rPr lang="de-CH" sz="1200" dirty="0" smtClean="0">
                <a:solidFill>
                  <a:schemeClr val="tx1"/>
                </a:solidFill>
                <a:latin typeface="Neutraface Text Light" panose="02000600050000020004" pitchFamily="50" charset="0"/>
              </a:rPr>
              <a:t> </a:t>
            </a:r>
            <a:r>
              <a:rPr lang="de-CH" sz="1200" b="1" dirty="0" smtClean="0">
                <a:solidFill>
                  <a:schemeClr val="tx1"/>
                </a:solidFill>
                <a:latin typeface="Neutraface Text Light" panose="02000600050000020004" pitchFamily="50" charset="0"/>
              </a:rPr>
              <a:t>oder bei</a:t>
            </a:r>
            <a:r>
              <a:rPr lang="de-CH" sz="1200" dirty="0" smtClean="0">
                <a:solidFill>
                  <a:schemeClr val="tx1"/>
                </a:solidFill>
                <a:latin typeface="Neutraface Text Light" panose="02000600050000020004" pitchFamily="50" charset="0"/>
              </a:rPr>
              <a:t> </a:t>
            </a:r>
            <a:r>
              <a:rPr lang="de-CH" sz="1200" b="1" dirty="0" smtClean="0">
                <a:solidFill>
                  <a:schemeClr val="tx1"/>
                </a:solidFill>
                <a:latin typeface="Neutraface Text Light" panose="02000600050000020004" pitchFamily="50" charset="0"/>
              </a:rPr>
              <a:t>Ihrer LANDI</a:t>
            </a:r>
            <a:r>
              <a:rPr lang="de-CH" sz="1200" dirty="0" smtClean="0">
                <a:solidFill>
                  <a:schemeClr val="tx1"/>
                </a:solidFill>
                <a:latin typeface="Neutraface Text Light" panose="02000600050000020004" pitchFamily="50" charset="0"/>
              </a:rPr>
              <a:t>.</a:t>
            </a:r>
          </a:p>
          <a:p>
            <a:pPr algn="just"/>
            <a:endParaRPr lang="de-CH" sz="1200" dirty="0" smtClean="0">
              <a:solidFill>
                <a:schemeClr val="tx1"/>
              </a:solidFill>
              <a:latin typeface="Neutraface Text Light" panose="02000600050000020004" pitchFamily="50" charset="0"/>
            </a:endParaRPr>
          </a:p>
          <a:p>
            <a:pPr algn="just"/>
            <a:endParaRPr lang="de-CH" sz="1200" dirty="0">
              <a:solidFill>
                <a:schemeClr val="tx1"/>
              </a:solidFill>
              <a:latin typeface="Neutraface Text Light" panose="02000600050000020004" pitchFamily="50" charset="0"/>
            </a:endParaRPr>
          </a:p>
          <a:p>
            <a:pPr algn="just"/>
            <a:endParaRPr lang="de-CH" sz="1200" dirty="0" smtClean="0">
              <a:solidFill>
                <a:schemeClr val="tx1"/>
              </a:solidFill>
              <a:latin typeface="Neutraface Text Light" panose="02000600050000020004" pitchFamily="50" charset="0"/>
            </a:endParaRPr>
          </a:p>
          <a:p>
            <a:pPr algn="just"/>
            <a:endParaRPr lang="de-CH" sz="1200" dirty="0">
              <a:solidFill>
                <a:schemeClr val="tx1"/>
              </a:solidFill>
              <a:latin typeface="Neutraface Text Light" panose="02000600050000020004" pitchFamily="50" charset="0"/>
            </a:endParaRPr>
          </a:p>
          <a:p>
            <a:pPr algn="just"/>
            <a:endParaRPr lang="de-CH" sz="1200" dirty="0">
              <a:solidFill>
                <a:schemeClr val="tx1"/>
              </a:solidFill>
              <a:latin typeface="Neutraface Text Light" panose="02000600050000020004" pitchFamily="50" charset="0"/>
            </a:endParaRPr>
          </a:p>
          <a:p>
            <a:pPr algn="just"/>
            <a:endParaRPr lang="de-CH" sz="1200" dirty="0" smtClean="0">
              <a:solidFill>
                <a:schemeClr val="tx1"/>
              </a:solidFill>
              <a:latin typeface="Neutraface Text Light" panose="02000600050000020004" pitchFamily="50" charset="0"/>
            </a:endParaRPr>
          </a:p>
          <a:p>
            <a:pPr algn="just"/>
            <a:endParaRPr lang="de-CH" sz="1200" dirty="0">
              <a:solidFill>
                <a:schemeClr val="tx1"/>
              </a:solidFill>
              <a:latin typeface="Neutraface Text Light" panose="02000600050000020004" pitchFamily="50" charset="0"/>
            </a:endParaRPr>
          </a:p>
          <a:p>
            <a:pPr algn="just"/>
            <a:endParaRPr lang="de-CH" sz="1200" dirty="0" smtClean="0">
              <a:solidFill>
                <a:schemeClr val="tx1"/>
              </a:solidFill>
              <a:latin typeface="Neutraface Text Light" panose="02000600050000020004" pitchFamily="50" charset="0"/>
            </a:endParaRPr>
          </a:p>
          <a:p>
            <a:pPr algn="just"/>
            <a:r>
              <a:rPr lang="de-CH" sz="1200" dirty="0" smtClean="0">
                <a:solidFill>
                  <a:schemeClr val="tx1"/>
                </a:solidFill>
                <a:latin typeface="Neutraface Text Light" panose="02000600050000020004" pitchFamily="50" charset="0"/>
              </a:rPr>
              <a:t>  </a:t>
            </a:r>
            <a:endParaRPr lang="de-CH" sz="1200" dirty="0">
              <a:solidFill>
                <a:schemeClr val="tx1"/>
              </a:solidFill>
              <a:latin typeface="Neutraface Text Light" panose="02000600050000020004" pitchFamily="50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7087" y="309920"/>
            <a:ext cx="4263475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300" dirty="0" smtClean="0">
                <a:solidFill>
                  <a:srgbClr val="00653D"/>
                </a:solidFill>
                <a:latin typeface="Neutraface Text Bold" panose="02000800040000020004" pitchFamily="50" charset="0"/>
              </a:rPr>
              <a:t>ARGUMENTE FÜR DIE ANWENDUNG MIT CROP.ZONE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200" dirty="0" smtClean="0">
              <a:latin typeface="Neutraface Text Light" panose="0200060005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Neutraface Text Light" panose="02000600050000020004" pitchFamily="50" charset="0"/>
              </a:rPr>
              <a:t>100 % chemie –und rückstandfrei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Neutraface Text Light" panose="02000600050000020004" pitchFamily="50" charset="0"/>
              </a:rPr>
              <a:t>Wirksam ohne Resistenzen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Neutraface Text Light" panose="02000600050000020004" pitchFamily="50" charset="0"/>
              </a:rPr>
              <a:t>Keine Bodenbearbeitung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27357" y="1431759"/>
            <a:ext cx="465680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00" dirty="0" smtClean="0">
                <a:solidFill>
                  <a:srgbClr val="00653D"/>
                </a:solidFill>
                <a:latin typeface="Neutraface Text Bold" panose="02000800040000020004" pitchFamily="50" charset="0"/>
              </a:rPr>
              <a:t>TECHNISCHE ECKDATEN</a:t>
            </a:r>
            <a:r>
              <a:rPr lang="de-CH" sz="1300" dirty="0">
                <a:solidFill>
                  <a:srgbClr val="00653D"/>
                </a:solidFill>
                <a:latin typeface="Neutraface Text Bold" panose="02000800040000020004" pitchFamily="50" charset="0"/>
              </a:rPr>
              <a:t>		</a:t>
            </a:r>
            <a:r>
              <a:rPr lang="de-CH" sz="1300" dirty="0" smtClean="0">
                <a:solidFill>
                  <a:srgbClr val="00653D"/>
                </a:solidFill>
                <a:latin typeface="Neutraface Text Bold" panose="02000800040000020004" pitchFamily="50" charset="0"/>
              </a:rPr>
              <a:t>	</a:t>
            </a:r>
            <a:r>
              <a:rPr lang="de-CH" sz="1300" dirty="0">
                <a:solidFill>
                  <a:srgbClr val="00653D"/>
                </a:solidFill>
                <a:latin typeface="Neutraface Text Bold" panose="02000800040000020004" pitchFamily="50" charset="0"/>
              </a:rPr>
              <a:t>	</a:t>
            </a:r>
          </a:p>
          <a:p>
            <a:endParaRPr lang="de-CH" sz="1200" dirty="0">
              <a:latin typeface="Neutraface Text Light" panose="02000600050000020004" pitchFamily="50" charset="0"/>
            </a:endParaRPr>
          </a:p>
          <a:p>
            <a:r>
              <a:rPr lang="de-CH" sz="1200" dirty="0" smtClean="0">
                <a:latin typeface="Neutraface Text Light" panose="02000600050000020004" pitchFamily="50" charset="0"/>
              </a:rPr>
              <a:t>Crop.zone elektrische Alternative für die </a:t>
            </a:r>
          </a:p>
          <a:p>
            <a:r>
              <a:rPr lang="de-CH" sz="1200" dirty="0" smtClean="0">
                <a:latin typeface="Neutraface Text Light" panose="02000600050000020004" pitchFamily="50" charset="0"/>
              </a:rPr>
              <a:t>Krautvernichtung: </a:t>
            </a:r>
            <a:endParaRPr lang="de-CH" sz="1200" dirty="0">
              <a:latin typeface="Neutraface Text Light" panose="02000600050000020004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Neutraface Text Light" panose="02000600050000020004" pitchFamily="50" charset="0"/>
              </a:rPr>
              <a:t>Arbeitsbreite: 9 Meter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Neutraface Text Light" panose="02000600050000020004" pitchFamily="50" charset="0"/>
              </a:rPr>
              <a:t>Geschwindigkeit: 2-3 ha/h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Neutraface Text Light" panose="02000600050000020004" pitchFamily="50" charset="0"/>
              </a:rPr>
              <a:t>Tank Volumen: 600 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7357" y="2987647"/>
            <a:ext cx="26718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00" dirty="0" smtClean="0">
                <a:solidFill>
                  <a:srgbClr val="00653D"/>
                </a:solidFill>
                <a:latin typeface="Neutraface Text Bold" panose="02000800040000020004" pitchFamily="50" charset="0"/>
              </a:rPr>
              <a:t>DIENSTLEISTUNG ECOROBOTIX </a:t>
            </a:r>
            <a:endParaRPr lang="de-CH" sz="1300" dirty="0">
              <a:solidFill>
                <a:srgbClr val="00653D"/>
              </a:solidFill>
              <a:latin typeface="Neutraface Text Bold" panose="02000800040000020004" pitchFamily="50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271" y="1708078"/>
            <a:ext cx="2005744" cy="83246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91" y="3212670"/>
            <a:ext cx="1674903" cy="1256178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51404"/>
              </p:ext>
            </p:extLst>
          </p:nvPr>
        </p:nvGraphicFramePr>
        <p:xfrm>
          <a:off x="441711" y="5435339"/>
          <a:ext cx="4594226" cy="182600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02078">
                  <a:extLst>
                    <a:ext uri="{9D8B030D-6E8A-4147-A177-3AD203B41FA5}">
                      <a16:colId xmlns:a16="http://schemas.microsoft.com/office/drawing/2014/main" val="3685793859"/>
                    </a:ext>
                  </a:extLst>
                </a:gridCol>
                <a:gridCol w="1442249">
                  <a:extLst>
                    <a:ext uri="{9D8B030D-6E8A-4147-A177-3AD203B41FA5}">
                      <a16:colId xmlns:a16="http://schemas.microsoft.com/office/drawing/2014/main" val="983081505"/>
                    </a:ext>
                  </a:extLst>
                </a:gridCol>
                <a:gridCol w="965454">
                  <a:extLst>
                    <a:ext uri="{9D8B030D-6E8A-4147-A177-3AD203B41FA5}">
                      <a16:colId xmlns:a16="http://schemas.microsoft.com/office/drawing/2014/main" val="4055998395"/>
                    </a:ext>
                  </a:extLst>
                </a:gridCol>
                <a:gridCol w="1484445">
                  <a:extLst>
                    <a:ext uri="{9D8B030D-6E8A-4147-A177-3AD203B41FA5}">
                      <a16:colId xmlns:a16="http://schemas.microsoft.com/office/drawing/2014/main" val="666702640"/>
                    </a:ext>
                  </a:extLst>
                </a:gridCol>
              </a:tblGrid>
              <a:tr h="127862">
                <a:tc>
                  <a:txBody>
                    <a:bodyPr/>
                    <a:lstStyle/>
                    <a:p>
                      <a:endParaRPr lang="de-CH" sz="800" b="0">
                        <a:effectLst/>
                        <a:latin typeface="Neutraface Text Light" panose="0200060005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0">
                          <a:effectLst/>
                          <a:latin typeface="Neutraface Text Light" panose="02000600050000020004" pitchFamily="50" charset="0"/>
                        </a:rPr>
                        <a:t>Speise -und Industriekartoffeln</a:t>
                      </a:r>
                      <a:endParaRPr lang="de-CH" sz="800" b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251943"/>
                  </a:ext>
                </a:extLst>
              </a:tr>
              <a:tr h="249111">
                <a:tc>
                  <a:txBody>
                    <a:bodyPr/>
                    <a:lstStyle/>
                    <a:p>
                      <a:endParaRPr lang="de-CH" sz="800" b="0">
                        <a:effectLst/>
                        <a:latin typeface="Neutraface Text Light" panose="0200060005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0" dirty="0">
                          <a:effectLst/>
                          <a:latin typeface="Neutraface Text Light" panose="02000600050000020004" pitchFamily="50" charset="0"/>
                        </a:rPr>
                        <a:t>Laubschwache und abreifende Bestände</a:t>
                      </a:r>
                      <a:endParaRPr lang="de-CH" sz="800" b="0" dirty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0" dirty="0">
                          <a:effectLst/>
                          <a:latin typeface="Neutraface Text Light" panose="02000600050000020004" pitchFamily="50" charset="0"/>
                        </a:rPr>
                        <a:t>Laubstarke Bestände</a:t>
                      </a:r>
                      <a:endParaRPr lang="de-CH" sz="800" b="0" dirty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979693"/>
                  </a:ext>
                </a:extLst>
              </a:tr>
              <a:tr h="127862">
                <a:tc>
                  <a:txBody>
                    <a:bodyPr/>
                    <a:lstStyle/>
                    <a:p>
                      <a:endParaRPr lang="de-CH" sz="800" b="0">
                        <a:effectLst/>
                        <a:latin typeface="Neutraface Text Light" panose="0200060005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>
                  <a:txBody>
                    <a:bodyPr/>
                    <a:lstStyle/>
                    <a:p>
                      <a:endParaRPr lang="de-CH" sz="800" b="0" dirty="0">
                        <a:effectLst/>
                        <a:latin typeface="Neutraface Text Light" panose="02000600050000020004" pitchFamily="50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0" dirty="0">
                          <a:effectLst/>
                          <a:latin typeface="Neutraface Text Light" panose="02000600050000020004" pitchFamily="50" charset="0"/>
                        </a:rPr>
                        <a:t>1. Variante</a:t>
                      </a:r>
                      <a:endParaRPr lang="de-CH" sz="800" b="0" dirty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0">
                          <a:effectLst/>
                          <a:latin typeface="Neutraface Text Light" panose="02000600050000020004" pitchFamily="50" charset="0"/>
                        </a:rPr>
                        <a:t>2. Variante</a:t>
                      </a:r>
                      <a:endParaRPr lang="de-CH" sz="800" b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extLst>
                  <a:ext uri="{0D108BD9-81ED-4DB2-BD59-A6C34878D82A}">
                    <a16:rowId xmlns:a16="http://schemas.microsoft.com/office/drawing/2014/main" val="974308151"/>
                  </a:ext>
                </a:extLst>
              </a:tr>
              <a:tr h="249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0">
                          <a:effectLst/>
                          <a:latin typeface="Neutraface Text Light" panose="02000600050000020004" pitchFamily="50" charset="0"/>
                        </a:rPr>
                        <a:t>1. Massnahme</a:t>
                      </a:r>
                      <a:endParaRPr lang="de-CH" sz="800" b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Neutraface Text Light" panose="02000600050000020004" pitchFamily="50" charset="0"/>
                        </a:rPr>
                        <a:t>crop.zone Technologie</a:t>
                      </a:r>
                      <a:endParaRPr lang="de-CH" sz="800" b="1" dirty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Neutraface Text Light" panose="02000600050000020004" pitchFamily="50" charset="0"/>
                        </a:rPr>
                        <a:t>crop.zone Technologie</a:t>
                      </a:r>
                      <a:endParaRPr lang="de-CH" sz="800" b="1" dirty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Neutraface Text Light" panose="02000600050000020004" pitchFamily="50" charset="0"/>
                        </a:rPr>
                        <a:t>crop.zone Technologie</a:t>
                      </a:r>
                      <a:endParaRPr lang="de-CH" sz="800" b="1" dirty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extLst>
                  <a:ext uri="{0D108BD9-81ED-4DB2-BD59-A6C34878D82A}">
                    <a16:rowId xmlns:a16="http://schemas.microsoft.com/office/drawing/2014/main" val="868777816"/>
                  </a:ext>
                </a:extLst>
              </a:tr>
              <a:tr h="373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0">
                          <a:effectLst/>
                          <a:latin typeface="Neutraface Text Light" panose="02000600050000020004" pitchFamily="50" charset="0"/>
                        </a:rPr>
                        <a:t>2. Massnahme</a:t>
                      </a:r>
                      <a:endParaRPr lang="de-CH" sz="800" b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0" dirty="0" smtClean="0">
                          <a:effectLst/>
                          <a:latin typeface="Neutraface Text Light" panose="02000600050000020004" pitchFamily="50" charset="0"/>
                        </a:rPr>
                        <a:t>Nach 3-5 Tagen </a:t>
                      </a:r>
                      <a:r>
                        <a:rPr lang="de-CH" sz="800" b="1" dirty="0" smtClean="0">
                          <a:effectLst/>
                          <a:latin typeface="Neutraface Text Light" panose="02000600050000020004" pitchFamily="50" charset="0"/>
                        </a:rPr>
                        <a:t>crop.zone</a:t>
                      </a:r>
                      <a:r>
                        <a:rPr lang="de-CH" sz="800" b="1" baseline="0" dirty="0" smtClean="0">
                          <a:effectLst/>
                          <a:latin typeface="Neutraface Text Light" panose="02000600050000020004" pitchFamily="50" charset="0"/>
                        </a:rPr>
                        <a:t> Technologie</a:t>
                      </a:r>
                      <a:r>
                        <a:rPr lang="de-CH" sz="800" b="0" baseline="0" dirty="0" smtClean="0">
                          <a:effectLst/>
                          <a:latin typeface="Neutraface Text Light" panose="02000600050000020004" pitchFamily="50" charset="0"/>
                        </a:rPr>
                        <a:t>, </a:t>
                      </a:r>
                      <a:r>
                        <a:rPr lang="de-CH" sz="800" b="0" dirty="0" smtClean="0">
                          <a:effectLst/>
                          <a:latin typeface="Neutraface Text Light" panose="02000600050000020004" pitchFamily="50" charset="0"/>
                        </a:rPr>
                        <a:t>nach </a:t>
                      </a:r>
                      <a:r>
                        <a:rPr lang="de-CH" sz="800" b="0" dirty="0">
                          <a:effectLst/>
                          <a:latin typeface="Neutraface Text Light" panose="02000600050000020004" pitchFamily="50" charset="0"/>
                        </a:rPr>
                        <a:t>5-8 Tagen evtl</a:t>
                      </a:r>
                      <a:r>
                        <a:rPr lang="de-CH" sz="800" b="0" dirty="0" smtClean="0">
                          <a:effectLst/>
                          <a:latin typeface="Neutraface Text Light" panose="02000600050000020004" pitchFamily="50" charset="0"/>
                        </a:rPr>
                        <a:t>. </a:t>
                      </a:r>
                      <a:r>
                        <a:rPr lang="de-CH" sz="800" b="0" dirty="0">
                          <a:effectLst/>
                          <a:latin typeface="Neutraface Text Light" panose="02000600050000020004" pitchFamily="50" charset="0"/>
                        </a:rPr>
                        <a:t>Spotlight Plus 1l/ha oder </a:t>
                      </a:r>
                      <a:r>
                        <a:rPr lang="de-CH" sz="800" b="0" dirty="0" err="1">
                          <a:effectLst/>
                          <a:latin typeface="Neutraface Text Light" panose="02000600050000020004" pitchFamily="50" charset="0"/>
                        </a:rPr>
                        <a:t>Firebird</a:t>
                      </a:r>
                      <a:r>
                        <a:rPr lang="de-CH" sz="800" b="0" dirty="0">
                          <a:effectLst/>
                          <a:latin typeface="Neutraface Text Light" panose="02000600050000020004" pitchFamily="50" charset="0"/>
                        </a:rPr>
                        <a:t> Plus 2l/ha</a:t>
                      </a:r>
                      <a:endParaRPr lang="de-CH" sz="800" b="0" dirty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0" dirty="0">
                          <a:effectLst/>
                          <a:latin typeface="Neutraface Text Light" panose="02000600050000020004" pitchFamily="50" charset="0"/>
                        </a:rPr>
                        <a:t>nach 3-5 Tagen Spotlight Plus 1l/ha</a:t>
                      </a:r>
                      <a:endParaRPr lang="de-CH" sz="800" b="0" dirty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0" dirty="0">
                          <a:effectLst/>
                          <a:latin typeface="Neutraface Text Light" panose="02000600050000020004" pitchFamily="50" charset="0"/>
                        </a:rPr>
                        <a:t>nach 3-5 Tagen </a:t>
                      </a:r>
                      <a:r>
                        <a:rPr lang="de-CH" sz="800" b="1" dirty="0">
                          <a:effectLst/>
                          <a:latin typeface="Neutraface Text Light" panose="02000600050000020004" pitchFamily="50" charset="0"/>
                        </a:rPr>
                        <a:t>crop.zone Technologie</a:t>
                      </a:r>
                      <a:endParaRPr lang="de-CH" sz="800" b="1" dirty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extLst>
                  <a:ext uri="{0D108BD9-81ED-4DB2-BD59-A6C34878D82A}">
                    <a16:rowId xmlns:a16="http://schemas.microsoft.com/office/drawing/2014/main" val="1307714189"/>
                  </a:ext>
                </a:extLst>
              </a:tr>
              <a:tr h="373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0">
                          <a:effectLst/>
                          <a:latin typeface="Neutraface Text Light" panose="02000600050000020004" pitchFamily="50" charset="0"/>
                        </a:rPr>
                        <a:t>3. Massnahme</a:t>
                      </a:r>
                      <a:endParaRPr lang="de-CH" sz="800" b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0" dirty="0">
                          <a:effectLst/>
                          <a:latin typeface="Neutraface Text Light" panose="02000600050000020004" pitchFamily="50" charset="0"/>
                        </a:rPr>
                        <a:t> </a:t>
                      </a:r>
                      <a:endParaRPr lang="de-CH" sz="800" b="0" dirty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0" dirty="0">
                          <a:effectLst/>
                          <a:latin typeface="Neutraface Text Light" panose="02000600050000020004" pitchFamily="50" charset="0"/>
                        </a:rPr>
                        <a:t>nach 5-8 Tagen evtl. Spotlight Plus 1l/ha </a:t>
                      </a:r>
                      <a:endParaRPr lang="de-CH" sz="800" b="0" dirty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800" b="0" dirty="0">
                          <a:effectLst/>
                          <a:latin typeface="Neutraface Text Light" panose="02000600050000020004" pitchFamily="50" charset="0"/>
                        </a:rPr>
                        <a:t>nach 5-8 Tagen evtl</a:t>
                      </a:r>
                      <a:r>
                        <a:rPr lang="de-CH" sz="800" b="0" dirty="0" smtClean="0">
                          <a:effectLst/>
                          <a:latin typeface="Neutraface Text Light" panose="02000600050000020004" pitchFamily="50" charset="0"/>
                        </a:rPr>
                        <a:t>. </a:t>
                      </a:r>
                      <a:r>
                        <a:rPr lang="de-CH" sz="800" b="0" dirty="0">
                          <a:effectLst/>
                          <a:latin typeface="Neutraface Text Light" panose="02000600050000020004" pitchFamily="50" charset="0"/>
                        </a:rPr>
                        <a:t>Spotlight Plus 1l/ha oder </a:t>
                      </a:r>
                      <a:r>
                        <a:rPr lang="de-CH" sz="800" b="0" dirty="0" err="1">
                          <a:effectLst/>
                          <a:latin typeface="Neutraface Text Light" panose="02000600050000020004" pitchFamily="50" charset="0"/>
                        </a:rPr>
                        <a:t>Firebird</a:t>
                      </a:r>
                      <a:r>
                        <a:rPr lang="de-CH" sz="800" b="0" dirty="0">
                          <a:effectLst/>
                          <a:latin typeface="Neutraface Text Light" panose="02000600050000020004" pitchFamily="50" charset="0"/>
                        </a:rPr>
                        <a:t> Plus 2l/ha</a:t>
                      </a:r>
                      <a:endParaRPr lang="de-CH" sz="800" b="0" dirty="0">
                        <a:effectLst/>
                        <a:latin typeface="Neutraface Text Light" panose="0200060005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8" marR="47618" marT="0" marB="0"/>
                </a:tc>
                <a:extLst>
                  <a:ext uri="{0D108BD9-81ED-4DB2-BD59-A6C34878D82A}">
                    <a16:rowId xmlns:a16="http://schemas.microsoft.com/office/drawing/2014/main" val="2041196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4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</Words>
  <Application>Microsoft Office PowerPoint</Application>
  <PresentationFormat>Benutzerdefiniert</PresentationFormat>
  <Paragraphs>54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Geometria Bold</vt:lpstr>
      <vt:lpstr>Neutraface Text Bold</vt:lpstr>
      <vt:lpstr>Neutraface Text Light</vt:lpstr>
      <vt:lpstr>Times New Roman</vt:lpstr>
      <vt:lpstr>Wingdings</vt:lpstr>
      <vt:lpstr>Office</vt:lpstr>
      <vt:lpstr>PowerPoint-Präsentation</vt:lpstr>
      <vt:lpstr>PowerPoint-Präsentation</vt:lpstr>
    </vt:vector>
  </TitlesOfParts>
  <Company>fenaco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Vieler Vera [Nützlinge]</dc:creator>
  <cp:lastModifiedBy>Niffenegger Janine [LANDI Buchsi Genossenschaft]</cp:lastModifiedBy>
  <cp:revision>79</cp:revision>
  <cp:lastPrinted>2021-08-09T13:09:59Z</cp:lastPrinted>
  <dcterms:created xsi:type="dcterms:W3CDTF">2021-05-17T14:50:33Z</dcterms:created>
  <dcterms:modified xsi:type="dcterms:W3CDTF">2023-11-17T10:44:09Z</dcterms:modified>
</cp:coreProperties>
</file>