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modernComment_7FFE679F_2DADF665.xml" ContentType="application/vnd.ms-powerpoint.comments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6" r:id="rId4"/>
  </p:sldMasterIdLst>
  <p:notesMasterIdLst>
    <p:notesMasterId r:id="rId14"/>
  </p:notesMasterIdLst>
  <p:sldIdLst>
    <p:sldId id="2147379125" r:id="rId5"/>
    <p:sldId id="2147379115" r:id="rId6"/>
    <p:sldId id="2147379116" r:id="rId7"/>
    <p:sldId id="2147379117" r:id="rId8"/>
    <p:sldId id="2147379118" r:id="rId9"/>
    <p:sldId id="2147379127" r:id="rId10"/>
    <p:sldId id="2147379122" r:id="rId11"/>
    <p:sldId id="2147379103" r:id="rId12"/>
    <p:sldId id="2147379124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B33B18-59E6-3981-37C2-A565ED6AFBB1}" name="Gina Jacobson" initials="GJ" userId="uwpdbKZk23z4fzFAvwQwIGFxjdQL4S9hgn0nCZ314bU=" providerId="None"/>
  <p188:author id="{09E0721E-E38C-534E-0E95-CBADAB3113E0}" name="Emily Turner" initials="ET" userId="nrF/IlJ6B3qEnXEJEsPRb44T/bCtkUmPWq+M3Mj/J4I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D28468"/>
    <a:srgbClr val="E79C85"/>
    <a:srgbClr val="460604"/>
    <a:srgbClr val="736C62"/>
    <a:srgbClr val="720D08"/>
    <a:srgbClr val="A5523E"/>
    <a:srgbClr val="2A0C01"/>
    <a:srgbClr val="52130B"/>
    <a:srgbClr val="363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476049-4A95-48F1-BB0F-3316D94AF952}" v="10" dt="2025-09-30T16:33:25.149"/>
    <p1510:client id="{CB0133ED-DC42-4A78-8A1A-411827D2AE1E}" v="2" dt="2025-10-02T15:53:27.3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a Jacobson" userId="uwpdbKZk23z4fzFAvwQwIGFxjdQL4S9hgn0nCZ314bU=" providerId="None" clId="Web-{7C476049-4A95-48F1-BB0F-3316D94AF952}"/>
    <pc:docChg chg="modSld">
      <pc:chgData name="Gina Jacobson" userId="uwpdbKZk23z4fzFAvwQwIGFxjdQL4S9hgn0nCZ314bU=" providerId="None" clId="Web-{7C476049-4A95-48F1-BB0F-3316D94AF952}" dt="2025-09-30T16:33:21.102" v="7" actId="20577"/>
      <pc:docMkLst>
        <pc:docMk/>
      </pc:docMkLst>
      <pc:sldChg chg="modSp">
        <pc:chgData name="Gina Jacobson" userId="uwpdbKZk23z4fzFAvwQwIGFxjdQL4S9hgn0nCZ314bU=" providerId="None" clId="Web-{7C476049-4A95-48F1-BB0F-3316D94AF952}" dt="2025-09-30T16:33:21.102" v="7" actId="20577"/>
        <pc:sldMkLst>
          <pc:docMk/>
          <pc:sldMk cId="3136171150" sldId="2147379122"/>
        </pc:sldMkLst>
        <pc:spChg chg="mod">
          <ac:chgData name="Gina Jacobson" userId="uwpdbKZk23z4fzFAvwQwIGFxjdQL4S9hgn0nCZ314bU=" providerId="None" clId="Web-{7C476049-4A95-48F1-BB0F-3316D94AF952}" dt="2025-09-30T16:33:21.102" v="7" actId="20577"/>
          <ac:spMkLst>
            <pc:docMk/>
            <pc:sldMk cId="3136171150" sldId="2147379122"/>
            <ac:spMk id="4" creationId="{04CA28D7-C5C7-D50F-0E37-4E197B620874}"/>
          </ac:spMkLst>
        </pc:spChg>
      </pc:sldChg>
      <pc:sldChg chg="modSp">
        <pc:chgData name="Gina Jacobson" userId="uwpdbKZk23z4fzFAvwQwIGFxjdQL4S9hgn0nCZ314bU=" providerId="None" clId="Web-{7C476049-4A95-48F1-BB0F-3316D94AF952}" dt="2025-09-30T16:33:02.430" v="3" actId="20577"/>
        <pc:sldMkLst>
          <pc:docMk/>
          <pc:sldMk cId="4049146200" sldId="2147379127"/>
        </pc:sldMkLst>
        <pc:spChg chg="mod">
          <ac:chgData name="Gina Jacobson" userId="uwpdbKZk23z4fzFAvwQwIGFxjdQL4S9hgn0nCZ314bU=" providerId="None" clId="Web-{7C476049-4A95-48F1-BB0F-3316D94AF952}" dt="2025-09-30T16:33:02.430" v="3" actId="20577"/>
          <ac:spMkLst>
            <pc:docMk/>
            <pc:sldMk cId="4049146200" sldId="2147379127"/>
            <ac:spMk id="4" creationId="{3D3E6019-3301-1FD3-A86D-2B2A3B800B6D}"/>
          </ac:spMkLst>
        </pc:spChg>
      </pc:sldChg>
    </pc:docChg>
  </pc:docChgLst>
  <pc:docChgLst>
    <pc:chgData name="Gina Jacobson" userId="uwpdbKZk23z4fzFAvwQwIGFxjdQL4S9hgn0nCZ314bU=" providerId="None" clId="Web-{709491FF-2426-4751-8995-4A23200F03C2}"/>
    <pc:docChg chg="addSld modSld">
      <pc:chgData name="Gina Jacobson" userId="uwpdbKZk23z4fzFAvwQwIGFxjdQL4S9hgn0nCZ314bU=" providerId="None" clId="Web-{709491FF-2426-4751-8995-4A23200F03C2}" dt="2025-09-29T20:50:12.794" v="706"/>
      <pc:docMkLst>
        <pc:docMk/>
      </pc:docMkLst>
      <pc:sldChg chg="modSp">
        <pc:chgData name="Gina Jacobson" userId="uwpdbKZk23z4fzFAvwQwIGFxjdQL4S9hgn0nCZ314bU=" providerId="None" clId="Web-{709491FF-2426-4751-8995-4A23200F03C2}" dt="2025-09-29T20:19:20.204" v="123" actId="20577"/>
        <pc:sldMkLst>
          <pc:docMk/>
          <pc:sldMk cId="2780991811" sldId="2147379117"/>
        </pc:sldMkLst>
        <pc:spChg chg="mod">
          <ac:chgData name="Gina Jacobson" userId="uwpdbKZk23z4fzFAvwQwIGFxjdQL4S9hgn0nCZ314bU=" providerId="None" clId="Web-{709491FF-2426-4751-8995-4A23200F03C2}" dt="2025-09-29T20:16:06.683" v="15" actId="20577"/>
          <ac:spMkLst>
            <pc:docMk/>
            <pc:sldMk cId="2780991811" sldId="2147379117"/>
            <ac:spMk id="2" creationId="{7EAFAFCF-B04B-5DE9-65FC-6E00BBC5FE7A}"/>
          </ac:spMkLst>
        </pc:spChg>
        <pc:spChg chg="mod">
          <ac:chgData name="Gina Jacobson" userId="uwpdbKZk23z4fzFAvwQwIGFxjdQL4S9hgn0nCZ314bU=" providerId="None" clId="Web-{709491FF-2426-4751-8995-4A23200F03C2}" dt="2025-09-29T20:19:20.204" v="123" actId="20577"/>
          <ac:spMkLst>
            <pc:docMk/>
            <pc:sldMk cId="2780991811" sldId="2147379117"/>
            <ac:spMk id="4" creationId="{F864E990-B474-ED13-44D5-5101EFE6B65F}"/>
          </ac:spMkLst>
        </pc:spChg>
      </pc:sldChg>
      <pc:sldChg chg="modSp">
        <pc:chgData name="Gina Jacobson" userId="uwpdbKZk23z4fzFAvwQwIGFxjdQL4S9hgn0nCZ314bU=" providerId="None" clId="Web-{709491FF-2426-4751-8995-4A23200F03C2}" dt="2025-09-29T20:41:26.098" v="163" actId="20577"/>
        <pc:sldMkLst>
          <pc:docMk/>
          <pc:sldMk cId="3231286433" sldId="2147379118"/>
        </pc:sldMkLst>
        <pc:spChg chg="mod">
          <ac:chgData name="Gina Jacobson" userId="uwpdbKZk23z4fzFAvwQwIGFxjdQL4S9hgn0nCZ314bU=" providerId="None" clId="Web-{709491FF-2426-4751-8995-4A23200F03C2}" dt="2025-09-29T20:41:26.098" v="163" actId="20577"/>
          <ac:spMkLst>
            <pc:docMk/>
            <pc:sldMk cId="3231286433" sldId="2147379118"/>
            <ac:spMk id="6" creationId="{9F22FAF9-15B9-0F71-5600-A8D47A30C747}"/>
          </ac:spMkLst>
        </pc:spChg>
      </pc:sldChg>
      <pc:sldChg chg="delSp modSp">
        <pc:chgData name="Gina Jacobson" userId="uwpdbKZk23z4fzFAvwQwIGFxjdQL4S9hgn0nCZ314bU=" providerId="None" clId="Web-{709491FF-2426-4751-8995-4A23200F03C2}" dt="2025-09-29T20:50:12.794" v="706"/>
        <pc:sldMkLst>
          <pc:docMk/>
          <pc:sldMk cId="4049146200" sldId="2147379127"/>
        </pc:sldMkLst>
        <pc:spChg chg="del mod">
          <ac:chgData name="Gina Jacobson" userId="uwpdbKZk23z4fzFAvwQwIGFxjdQL4S9hgn0nCZ314bU=" providerId="None" clId="Web-{709491FF-2426-4751-8995-4A23200F03C2}" dt="2025-09-29T20:50:12.794" v="706"/>
          <ac:spMkLst>
            <pc:docMk/>
            <pc:sldMk cId="4049146200" sldId="2147379127"/>
            <ac:spMk id="3" creationId="{C812B5EC-F1A4-ADFD-477D-4F58A7CC4289}"/>
          </ac:spMkLst>
        </pc:spChg>
        <pc:spChg chg="del mod">
          <ac:chgData name="Gina Jacobson" userId="uwpdbKZk23z4fzFAvwQwIGFxjdQL4S9hgn0nCZ314bU=" providerId="None" clId="Web-{709491FF-2426-4751-8995-4A23200F03C2}" dt="2025-09-29T20:50:12.794" v="705"/>
          <ac:spMkLst>
            <pc:docMk/>
            <pc:sldMk cId="4049146200" sldId="2147379127"/>
            <ac:spMk id="5" creationId="{07C96F6B-C886-3346-EA90-372CC8CBB8E6}"/>
          </ac:spMkLst>
        </pc:spChg>
        <pc:spChg chg="del mod">
          <ac:chgData name="Gina Jacobson" userId="uwpdbKZk23z4fzFAvwQwIGFxjdQL4S9hgn0nCZ314bU=" providerId="None" clId="Web-{709491FF-2426-4751-8995-4A23200F03C2}" dt="2025-09-29T20:50:12.794" v="704"/>
          <ac:spMkLst>
            <pc:docMk/>
            <pc:sldMk cId="4049146200" sldId="2147379127"/>
            <ac:spMk id="6" creationId="{69E084AC-4B52-BF93-7577-B856CB486EC2}"/>
          </ac:spMkLst>
        </pc:spChg>
        <pc:spChg chg="mod">
          <ac:chgData name="Gina Jacobson" userId="uwpdbKZk23z4fzFAvwQwIGFxjdQL4S9hgn0nCZ314bU=" providerId="None" clId="Web-{709491FF-2426-4751-8995-4A23200F03C2}" dt="2025-09-29T20:45:54.698" v="290" actId="20577"/>
          <ac:spMkLst>
            <pc:docMk/>
            <pc:sldMk cId="4049146200" sldId="2147379127"/>
            <ac:spMk id="7" creationId="{B26381D2-1282-A116-875C-A09657DB2E1D}"/>
          </ac:spMkLst>
        </pc:spChg>
        <pc:picChg chg="del">
          <ac:chgData name="Gina Jacobson" userId="uwpdbKZk23z4fzFAvwQwIGFxjdQL4S9hgn0nCZ314bU=" providerId="None" clId="Web-{709491FF-2426-4751-8995-4A23200F03C2}" dt="2025-09-29T20:50:12.794" v="703"/>
          <ac:picMkLst>
            <pc:docMk/>
            <pc:sldMk cId="4049146200" sldId="2147379127"/>
            <ac:picMk id="9" creationId="{0194ACE7-5014-DC1D-C052-E1D80ECD83B5}"/>
          </ac:picMkLst>
        </pc:picChg>
      </pc:sldChg>
      <pc:sldChg chg="modSp add replId">
        <pc:chgData name="Gina Jacobson" userId="uwpdbKZk23z4fzFAvwQwIGFxjdQL4S9hgn0nCZ314bU=" providerId="None" clId="Web-{709491FF-2426-4751-8995-4A23200F03C2}" dt="2025-09-29T20:43:03.523" v="222" actId="20577"/>
        <pc:sldMkLst>
          <pc:docMk/>
          <pc:sldMk cId="2247877362" sldId="2147379128"/>
        </pc:sldMkLst>
        <pc:spChg chg="mod">
          <ac:chgData name="Gina Jacobson" userId="uwpdbKZk23z4fzFAvwQwIGFxjdQL4S9hgn0nCZ314bU=" providerId="None" clId="Web-{709491FF-2426-4751-8995-4A23200F03C2}" dt="2025-09-29T20:42:27.834" v="184" actId="20577"/>
          <ac:spMkLst>
            <pc:docMk/>
            <pc:sldMk cId="2247877362" sldId="2147379128"/>
            <ac:spMk id="4" creationId="{CAA3185A-9660-32FC-5C56-3B4860F62F5F}"/>
          </ac:spMkLst>
        </pc:spChg>
        <pc:spChg chg="mod">
          <ac:chgData name="Gina Jacobson" userId="uwpdbKZk23z4fzFAvwQwIGFxjdQL4S9hgn0nCZ314bU=" providerId="None" clId="Web-{709491FF-2426-4751-8995-4A23200F03C2}" dt="2025-09-29T20:43:03.523" v="222" actId="20577"/>
          <ac:spMkLst>
            <pc:docMk/>
            <pc:sldMk cId="2247877362" sldId="2147379128"/>
            <ac:spMk id="7" creationId="{BECCF102-1381-AA78-8F00-1C690FCD7A70}"/>
          </ac:spMkLst>
        </pc:spChg>
      </pc:sldChg>
    </pc:docChg>
  </pc:docChgLst>
  <pc:docChgLst>
    <pc:chgData name="Shanna Swenson" userId="4liM/4wIvXKoUcqDeHDT2ScVyi7WQWFnfLN3n2nj6HI=" providerId="None" clId="Web-{CB0133ED-DC42-4A78-8A1A-411827D2AE1E}"/>
    <pc:docChg chg="modSld">
      <pc:chgData name="Shanna Swenson" userId="4liM/4wIvXKoUcqDeHDT2ScVyi7WQWFnfLN3n2nj6HI=" providerId="None" clId="Web-{CB0133ED-DC42-4A78-8A1A-411827D2AE1E}" dt="2025-10-02T15:53:27.334" v="0" actId="20577"/>
      <pc:docMkLst>
        <pc:docMk/>
      </pc:docMkLst>
      <pc:sldChg chg="modSp">
        <pc:chgData name="Shanna Swenson" userId="4liM/4wIvXKoUcqDeHDT2ScVyi7WQWFnfLN3n2nj6HI=" providerId="None" clId="Web-{CB0133ED-DC42-4A78-8A1A-411827D2AE1E}" dt="2025-10-02T15:53:27.334" v="0" actId="20577"/>
        <pc:sldMkLst>
          <pc:docMk/>
          <pc:sldMk cId="3390168994" sldId="2147379124"/>
        </pc:sldMkLst>
        <pc:spChg chg="mod">
          <ac:chgData name="Shanna Swenson" userId="4liM/4wIvXKoUcqDeHDT2ScVyi7WQWFnfLN3n2nj6HI=" providerId="None" clId="Web-{CB0133ED-DC42-4A78-8A1A-411827D2AE1E}" dt="2025-10-02T15:53:27.334" v="0" actId="20577"/>
          <ac:spMkLst>
            <pc:docMk/>
            <pc:sldMk cId="3390168994" sldId="2147379124"/>
            <ac:spMk id="3" creationId="{AE2372F8-B52E-3DAF-7ABC-72A2153F189A}"/>
          </ac:spMkLst>
        </pc:spChg>
      </pc:sldChg>
    </pc:docChg>
  </pc:docChgLst>
  <pc:docChgLst>
    <pc:chgData name="Gina Jacobson" userId="uwpdbKZk23z4fzFAvwQwIGFxjdQL4S9hgn0nCZ314bU=" providerId="None" clId="Web-{E7818D4E-2A26-4B42-AE48-EA0A2BBD8C2B}"/>
    <pc:docChg chg="modSld">
      <pc:chgData name="Gina Jacobson" userId="uwpdbKZk23z4fzFAvwQwIGFxjdQL4S9hgn0nCZ314bU=" providerId="None" clId="Web-{E7818D4E-2A26-4B42-AE48-EA0A2BBD8C2B}" dt="2025-09-29T20:58:53.732" v="416" actId="20577"/>
      <pc:docMkLst>
        <pc:docMk/>
      </pc:docMkLst>
      <pc:sldChg chg="addSp delSp modSp">
        <pc:chgData name="Gina Jacobson" userId="uwpdbKZk23z4fzFAvwQwIGFxjdQL4S9hgn0nCZ314bU=" providerId="None" clId="Web-{E7818D4E-2A26-4B42-AE48-EA0A2BBD8C2B}" dt="2025-09-29T20:58:53.732" v="416" actId="20577"/>
        <pc:sldMkLst>
          <pc:docMk/>
          <pc:sldMk cId="4049146200" sldId="2147379127"/>
        </pc:sldMkLst>
        <pc:spChg chg="mod">
          <ac:chgData name="Gina Jacobson" userId="uwpdbKZk23z4fzFAvwQwIGFxjdQL4S9hgn0nCZ314bU=" providerId="None" clId="Web-{E7818D4E-2A26-4B42-AE48-EA0A2BBD8C2B}" dt="2025-09-29T20:53:46.286" v="280" actId="20577"/>
          <ac:spMkLst>
            <pc:docMk/>
            <pc:sldMk cId="4049146200" sldId="2147379127"/>
            <ac:spMk id="4" creationId="{3D3E6019-3301-1FD3-A86D-2B2A3B800B6D}"/>
          </ac:spMkLst>
        </pc:spChg>
        <pc:spChg chg="mod">
          <ac:chgData name="Gina Jacobson" userId="uwpdbKZk23z4fzFAvwQwIGFxjdQL4S9hgn0nCZ314bU=" providerId="None" clId="Web-{E7818D4E-2A26-4B42-AE48-EA0A2BBD8C2B}" dt="2025-09-29T20:58:53.732" v="416" actId="20577"/>
          <ac:spMkLst>
            <pc:docMk/>
            <pc:sldMk cId="4049146200" sldId="2147379127"/>
            <ac:spMk id="7" creationId="{B26381D2-1282-A116-875C-A09657DB2E1D}"/>
          </ac:spMkLst>
        </pc:spChg>
        <pc:spChg chg="add del mod">
          <ac:chgData name="Gina Jacobson" userId="uwpdbKZk23z4fzFAvwQwIGFxjdQL4S9hgn0nCZ314bU=" providerId="None" clId="Web-{E7818D4E-2A26-4B42-AE48-EA0A2BBD8C2B}" dt="2025-09-29T20:56:06.400" v="373"/>
          <ac:spMkLst>
            <pc:docMk/>
            <pc:sldMk cId="4049146200" sldId="2147379127"/>
            <ac:spMk id="10" creationId="{F1501837-ED90-1C6A-D419-884F3F1AD151}"/>
          </ac:spMkLst>
        </pc:spChg>
        <pc:spChg chg="add mod">
          <ac:chgData name="Gina Jacobson" userId="uwpdbKZk23z4fzFAvwQwIGFxjdQL4S9hgn0nCZ314bU=" providerId="None" clId="Web-{E7818D4E-2A26-4B42-AE48-EA0A2BBD8C2B}" dt="2025-09-29T20:58:20.013" v="411" actId="20577"/>
          <ac:spMkLst>
            <pc:docMk/>
            <pc:sldMk cId="4049146200" sldId="2147379127"/>
            <ac:spMk id="11" creationId="{B61522F1-BF05-D93E-40B3-AD5769A26FA8}"/>
          </ac:spMkLst>
        </pc:spChg>
      </pc:sldChg>
      <pc:sldChg chg="addSp modSp">
        <pc:chgData name="Gina Jacobson" userId="uwpdbKZk23z4fzFAvwQwIGFxjdQL4S9hgn0nCZ314bU=" providerId="None" clId="Web-{E7818D4E-2A26-4B42-AE48-EA0A2BBD8C2B}" dt="2025-09-29T20:58:30.778" v="413" actId="20577"/>
        <pc:sldMkLst>
          <pc:docMk/>
          <pc:sldMk cId="2247877362" sldId="2147379128"/>
        </pc:sldMkLst>
        <pc:spChg chg="add mod">
          <ac:chgData name="Gina Jacobson" userId="uwpdbKZk23z4fzFAvwQwIGFxjdQL4S9hgn0nCZ314bU=" providerId="None" clId="Web-{E7818D4E-2A26-4B42-AE48-EA0A2BBD8C2B}" dt="2025-09-29T20:58:30.778" v="413" actId="20577"/>
          <ac:spMkLst>
            <pc:docMk/>
            <pc:sldMk cId="2247877362" sldId="2147379128"/>
            <ac:spMk id="10" creationId="{77564416-1E2B-3584-654E-F0ACCF3A82FE}"/>
          </ac:spMkLst>
        </pc:spChg>
      </pc:sldChg>
    </pc:docChg>
  </pc:docChgLst>
  <pc:docChgLst>
    <pc:chgData name="Emily Turner" userId="nrF/IlJ6B3qEnXEJEsPRb44T/bCtkUmPWq+M3Mj/J4I=" providerId="None" clId="Web-{A49EF598-34E3-4142-BD51-53F175AD6A0A}"/>
    <pc:docChg chg="delSld modSld">
      <pc:chgData name="Emily Turner" userId="nrF/IlJ6B3qEnXEJEsPRb44T/bCtkUmPWq+M3Mj/J4I=" providerId="None" clId="Web-{A49EF598-34E3-4142-BD51-53F175AD6A0A}" dt="2025-09-30T15:22:08.582" v="1"/>
      <pc:docMkLst>
        <pc:docMk/>
      </pc:docMkLst>
      <pc:sldChg chg="delSp">
        <pc:chgData name="Emily Turner" userId="nrF/IlJ6B3qEnXEJEsPRb44T/bCtkUmPWq+M3Mj/J4I=" providerId="None" clId="Web-{A49EF598-34E3-4142-BD51-53F175AD6A0A}" dt="2025-09-30T15:22:08.582" v="1"/>
        <pc:sldMkLst>
          <pc:docMk/>
          <pc:sldMk cId="4049146200" sldId="2147379127"/>
        </pc:sldMkLst>
        <pc:spChg chg="del">
          <ac:chgData name="Emily Turner" userId="nrF/IlJ6B3qEnXEJEsPRb44T/bCtkUmPWq+M3Mj/J4I=" providerId="None" clId="Web-{A49EF598-34E3-4142-BD51-53F175AD6A0A}" dt="2025-09-30T15:22:08.582" v="1"/>
          <ac:spMkLst>
            <pc:docMk/>
            <pc:sldMk cId="4049146200" sldId="2147379127"/>
            <ac:spMk id="11" creationId="{B61522F1-BF05-D93E-40B3-AD5769A26FA8}"/>
          </ac:spMkLst>
        </pc:spChg>
      </pc:sldChg>
      <pc:sldChg chg="del">
        <pc:chgData name="Emily Turner" userId="nrF/IlJ6B3qEnXEJEsPRb44T/bCtkUmPWq+M3Mj/J4I=" providerId="None" clId="Web-{A49EF598-34E3-4142-BD51-53F175AD6A0A}" dt="2025-09-30T15:22:06.238" v="0"/>
        <pc:sldMkLst>
          <pc:docMk/>
          <pc:sldMk cId="2247877362" sldId="2147379128"/>
        </pc:sldMkLst>
      </pc:sldChg>
    </pc:docChg>
  </pc:docChgLst>
</pc:chgInfo>
</file>

<file path=ppt/comments/modernComment_7FFE679F_2DADF66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1A239F1-4959-4654-AFB5-471BBBDD173F}" authorId="{63B33B18-59E6-3981-37C2-A565ED6AFBB1}" status="resolved" created="2024-11-19T23:17:06.979" complete="100000">
    <pc:sldMkLst xmlns:pc="http://schemas.microsoft.com/office/powerpoint/2013/main/command">
      <pc:docMk/>
      <pc:sldMk cId="766375525" sldId="2147379103"/>
    </pc:sldMkLst>
    <p188:txBody>
      <a:bodyPr/>
      <a:lstStyle/>
      <a:p>
        <a:r>
          <a:rPr lang="en-US"/>
          <a:t>Are these links (or could they be?)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62517-818F-E545-A68C-CFE59F754A42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299AD8-5C39-E641-AD17-73408E3D4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956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299AD8-5C39-E641-AD17-73408E3D4C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18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FDF1C-DE6F-1D94-83D8-0F6C0CB79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0C4F97-9EC9-8927-919D-B88725A58F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E201C2-5606-9CFB-0F7D-2688F65D8B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schemeClr val="bg1"/>
                </a:solidFill>
                <a:latin typeface="Rama Gothic M Bold"/>
              </a:rPr>
              <a:t>As part of the Working with Cancer pledge, we have the power and responsibility to amplify health guidance in the workplace and enable early detection, to ultimately </a:t>
            </a:r>
            <a:r>
              <a:rPr lang="en-US" sz="1200">
                <a:latin typeface="Rama Gothic M Bold"/>
              </a:rPr>
              <a:t>support better health outcomes for employees.</a:t>
            </a:r>
          </a:p>
          <a:p>
            <a:endParaRPr lang="en-US" sz="1200">
              <a:latin typeface="Rama Gothic M Bold"/>
            </a:endParaRPr>
          </a:p>
          <a:p>
            <a:endParaRPr lang="en-US" sz="1200">
              <a:latin typeface="Rama Gothic M Bold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D977A8-C3ED-AE7D-B13B-2A200F2215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299AD8-5C39-E641-AD17-73408E3D4C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2575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645A-C054-9A3B-FF4B-2AC5C7A46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6A934E-D610-B5CF-570A-54F7C958DA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048A72-12CC-4D80-1B19-1AAA052FDB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latin typeface="Rama Gothic M Bold"/>
              </a:rPr>
              <a:t>Annually, about .3% of the population will receive a new cancer diagnosis. About half of these come from non-screenable cancers; the other half come from screenable cancers, and half of those – around 25% total – are caught via screening. </a:t>
            </a:r>
          </a:p>
          <a:p>
            <a:endParaRPr lang="en-US" sz="1200">
              <a:latin typeface="Rama Gothic M Bold"/>
            </a:endParaRPr>
          </a:p>
          <a:p>
            <a:r>
              <a:rPr lang="en-US" sz="1200">
                <a:latin typeface="Rama Gothic M Bold"/>
              </a:rPr>
              <a:t>In a company of 100K employees, that would be about 300 employees. Approximately 75 of those employees are likely to have been diagnosed thanks to a screen. A screening lift of just 5% across the organization would lead to 3-4 additional diagnosis; conservatively half of these would be early stage and considered curable.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361599-8D4D-70E3-557A-25CA8A7CF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299AD8-5C39-E641-AD17-73408E3D4C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2084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0537BB-1495-CAAD-A634-7B293A361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76241A-AE71-FA1C-6029-9D3F3991B7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FB27F7-7399-5A27-7440-DBF8C3AC01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E9ADAB-6A09-CA2D-613E-6093A6EB65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299AD8-5C39-E641-AD17-73408E3D4C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480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9A3B6-9BE4-3034-0B67-742A7DC53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A86B18-9096-EF6E-EFF6-85BD49B670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8A731A-B73F-5F1B-F17A-C976343DDA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Providing the time employees need to schedule and attend their annual prescreening appointments. By addressing these barriers, we can make a significant impact on the health and well-being of our workforce.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8C9D90-8D55-D18F-07E6-F9DD414B77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299AD8-5C39-E641-AD17-73408E3D4CD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8290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FDC59-84B1-F6C7-D1FB-D8D696444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6E3DB3-E92F-84B0-8C05-0D6049CE85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F53DC0-6CCC-8E0F-4556-347CF1A9D7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latin typeface="Rama Gothic M Bold"/>
              </a:rPr>
              <a:t>Lowest hurdle to overcome is ensuring that their time off policies offer coverage for preventative screenings. </a:t>
            </a:r>
          </a:p>
          <a:p>
            <a:r>
              <a:rPr lang="en-US" sz="1200">
                <a:latin typeface="Rama Gothic M Bold"/>
              </a:rPr>
              <a:t>Company policy does not always allow sick time for screenings, cl</a:t>
            </a:r>
          </a:p>
          <a:p>
            <a:endParaRPr lang="en-US" sz="1200">
              <a:latin typeface="Rama Gothic M Bold"/>
            </a:endParaRPr>
          </a:p>
          <a:p>
            <a:r>
              <a:rPr lang="en-US" sz="1200">
                <a:latin typeface="Rama Gothic M Bold"/>
              </a:rPr>
              <a:t>Explore expansion of existing policies to be inclusive to cover screenings and vaccinations.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69238-F086-67B0-B507-EA1C9CFD32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299AD8-5C39-E641-AD17-73408E3D4C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4819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A10BF-24C1-A332-3EE9-E407FB66E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10F622-8388-BF7E-0087-B6EA847AD1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17B17C-F567-CF51-A788-0EEA81E49F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>
              <a:latin typeface="Rama Gothic M Regular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77CD4-B418-1C5F-72B6-4DED8A7343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299AD8-5C39-E641-AD17-73408E3D4CD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5331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8A4FD-FD19-EF13-F6A4-5649AC9A7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7E206D-BA56-54D4-8E9E-53517CEBCD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981FCB-E465-A18F-A8E7-1A4125C710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 licensed and pre legally vetted creative assets will be provided with global implementation in mind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3416CF-1558-D80D-69F4-CE27D5B380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299AD8-5C39-E641-AD17-73408E3D4CD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44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EA76523-866D-A9BC-C3B9-8959EDF90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714F5F-2DE4-F0E0-7102-78E0AE63D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67427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re seu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0DA32D-E67A-7FA0-6CE1-11A17BC7B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44C0F93-9350-FB01-9DD0-013ABAFBC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C5FE8B6-5722-5D4B-85FB-D3D81B43A1D9}"/>
              </a:ext>
            </a:extLst>
          </p:cNvPr>
          <p:cNvCxnSpPr>
            <a:cxnSpLocks/>
          </p:cNvCxnSpPr>
          <p:nvPr userDrawn="1"/>
        </p:nvCxnSpPr>
        <p:spPr>
          <a:xfrm flipH="1">
            <a:off x="519953" y="6221896"/>
            <a:ext cx="112417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11A787D0-9E8F-8DAB-C3AA-85D02517E30C}"/>
              </a:ext>
            </a:extLst>
          </p:cNvPr>
          <p:cNvSpPr txBox="1">
            <a:spLocks/>
          </p:cNvSpPr>
          <p:nvPr userDrawn="1"/>
        </p:nvSpPr>
        <p:spPr>
          <a:xfrm>
            <a:off x="430306" y="6244173"/>
            <a:ext cx="4095750" cy="3651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ts val="126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Volte Bold Italic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26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Volte Bold Italic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26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Volte Bold Italic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26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Volte Bold Italic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26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Volte Bold 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1" i="0" spc="300">
                <a:solidFill>
                  <a:schemeClr val="bg1"/>
                </a:solidFill>
                <a:latin typeface="Rama Gothic M SemiBold" pitchFamily="82" charset="77"/>
              </a:rPr>
              <a:t>#</a:t>
            </a:r>
            <a:r>
              <a:rPr lang="en-US" sz="1600" b="1" i="0" spc="300">
                <a:solidFill>
                  <a:schemeClr val="bg2"/>
                </a:solidFill>
                <a:latin typeface="Rama Gothic M SemiBold" pitchFamily="82" charset="77"/>
              </a:rPr>
              <a:t>WORKING</a:t>
            </a:r>
            <a:r>
              <a:rPr lang="en-US" sz="1600" b="1" i="0" spc="300">
                <a:solidFill>
                  <a:schemeClr val="bg1"/>
                </a:solidFill>
                <a:latin typeface="Rama Gothic M SemiBold" pitchFamily="82" charset="77"/>
              </a:rPr>
              <a:t>WITHCANCER</a:t>
            </a:r>
          </a:p>
        </p:txBody>
      </p:sp>
    </p:spTree>
    <p:extLst>
      <p:ext uri="{BB962C8B-B14F-4D97-AF65-F5344CB8AC3E}">
        <p14:creationId xmlns:p14="http://schemas.microsoft.com/office/powerpoint/2010/main" val="2706218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B52E92-D91A-B8EF-AD65-AB8A6AE16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96" y="365125"/>
            <a:ext cx="11221278" cy="7778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772112-9C03-007F-1144-F754404725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6896" y="1262273"/>
            <a:ext cx="11221278" cy="4914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A3A2AF-6E5D-4A23-40B8-006F696C3780}"/>
              </a:ext>
            </a:extLst>
          </p:cNvPr>
          <p:cNvCxnSpPr>
            <a:cxnSpLocks/>
          </p:cNvCxnSpPr>
          <p:nvPr userDrawn="1"/>
        </p:nvCxnSpPr>
        <p:spPr>
          <a:xfrm flipH="1">
            <a:off x="519953" y="6221896"/>
            <a:ext cx="112417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0684966-67CF-21DE-55D5-1EAAF02396C4}"/>
              </a:ext>
            </a:extLst>
          </p:cNvPr>
          <p:cNvSpPr txBox="1">
            <a:spLocks/>
          </p:cNvSpPr>
          <p:nvPr userDrawn="1"/>
        </p:nvSpPr>
        <p:spPr>
          <a:xfrm>
            <a:off x="430306" y="6244173"/>
            <a:ext cx="4095750" cy="3651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ts val="126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Volte Bold Italic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26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Volte Bold Italic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26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Volte Bold Italic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26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Volte Bold Italic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26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Volte Bold 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1" i="0" spc="300">
                <a:solidFill>
                  <a:schemeClr val="tx1"/>
                </a:solidFill>
                <a:latin typeface="Rama Gothic M SemiBold" pitchFamily="82" charset="77"/>
              </a:rPr>
              <a:t>#</a:t>
            </a:r>
            <a:r>
              <a:rPr lang="en-US" sz="1600" b="1" i="0" spc="300">
                <a:solidFill>
                  <a:schemeClr val="bg2"/>
                </a:solidFill>
                <a:latin typeface="Rama Gothic M SemiBold" pitchFamily="82" charset="77"/>
              </a:rPr>
              <a:t>WORKING</a:t>
            </a:r>
            <a:r>
              <a:rPr lang="en-US" sz="1600" b="1" i="0" spc="300">
                <a:solidFill>
                  <a:schemeClr val="tx1"/>
                </a:solidFill>
                <a:latin typeface="Rama Gothic M SemiBold" pitchFamily="82" charset="77"/>
              </a:rPr>
              <a:t>WITHCANCER</a:t>
            </a:r>
          </a:p>
        </p:txBody>
      </p:sp>
    </p:spTree>
    <p:extLst>
      <p:ext uri="{BB962C8B-B14F-4D97-AF65-F5344CB8AC3E}">
        <p14:creationId xmlns:p14="http://schemas.microsoft.com/office/powerpoint/2010/main" val="958846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10" r:id="rId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i="0" kern="1200">
          <a:solidFill>
            <a:schemeClr val="bg2"/>
          </a:solidFill>
          <a:latin typeface="Rama Gothic M Bold" pitchFamily="82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800" b="0" i="0" kern="1200">
          <a:solidFill>
            <a:schemeClr val="tx1"/>
          </a:solidFill>
          <a:latin typeface="Rama Gothic M Light" pitchFamily="82" charset="77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Rama Gothic M Light" pitchFamily="82" charset="77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2000" b="0" i="0" kern="1200">
          <a:solidFill>
            <a:schemeClr val="tx1"/>
          </a:solidFill>
          <a:latin typeface="Rama Gothic M Light" pitchFamily="82" charset="77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Rama Gothic M Light" pitchFamily="82" charset="77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Rama Gothic M Light" pitchFamily="8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8/10/relationships/comments" Target="../comments/modernComment_7FFE679F_2DADF66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wnloads.ctfassets.net/d9f88znebd85/1HMD1LpvuL0519Men6bdK7/154cbbc0ceb50ded17a2dc4fb837815c/Communication_Materials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51454-B7AA-D796-BA67-B04797935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6BD30B6-283D-E699-DDAF-FB50A9D0A734}"/>
              </a:ext>
            </a:extLst>
          </p:cNvPr>
          <p:cNvSpPr txBox="1"/>
          <p:nvPr/>
        </p:nvSpPr>
        <p:spPr>
          <a:xfrm>
            <a:off x="867178" y="4761513"/>
            <a:ext cx="8732113" cy="103137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0">
                <a:solidFill>
                  <a:srgbClr val="413F42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Introducing Time to Screen</a:t>
            </a:r>
          </a:p>
          <a:p>
            <a:pPr>
              <a:defRPr/>
            </a:pPr>
            <a:r>
              <a:rPr lang="en-US" sz="2400" kern="0">
                <a:solidFill>
                  <a:srgbClr val="413F42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A Guide to Activation </a:t>
            </a:r>
            <a:endParaRPr lang="en-US" sz="1400" kern="0">
              <a:solidFill>
                <a:srgbClr val="413F42"/>
              </a:solidFill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u="none" strike="noStrike" kern="0" cap="none" spc="0" normalizeH="0" baseline="0" noProof="0">
              <a:ln>
                <a:noFill/>
              </a:ln>
              <a:solidFill>
                <a:srgbClr val="413F42"/>
              </a:solidFill>
              <a:effectLst/>
              <a:uLnTx/>
              <a:uFillTx/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349B1F-1D2F-BBF8-83DE-300C3EE5F2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6472" b="6472"/>
          <a:stretch/>
        </p:blipFill>
        <p:spPr>
          <a:xfrm>
            <a:off x="389283" y="1298748"/>
            <a:ext cx="5602545" cy="296073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5E984DF-C56C-4746-0CF6-B701D72C92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70004" y="585646"/>
            <a:ext cx="910487" cy="91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37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33CB8-325A-01FC-F524-AF0CFD143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CF44D-D9BB-D061-3141-1F0F787C3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4666" y="1698320"/>
            <a:ext cx="3074315" cy="1749730"/>
          </a:xfrm>
        </p:spPr>
        <p:txBody>
          <a:bodyPr/>
          <a:lstStyle/>
          <a:p>
            <a:pPr algn="ctr"/>
            <a:r>
              <a:rPr lang="en-US" b="0">
                <a:latin typeface="Gill Sans" panose="020B0502020104020203" pitchFamily="34" charset="-79"/>
                <a:cs typeface="Gill Sans" panose="020B0502020104020203" pitchFamily="34" charset="-79"/>
              </a:rPr>
              <a:t>50%</a:t>
            </a:r>
            <a:endParaRPr lang="en-US" sz="6600" b="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E52FF8-C758-1FB0-D71D-8B98142BAA06}"/>
              </a:ext>
            </a:extLst>
          </p:cNvPr>
          <p:cNvSpPr txBox="1"/>
          <p:nvPr/>
        </p:nvSpPr>
        <p:spPr>
          <a:xfrm>
            <a:off x="4396917" y="2884604"/>
            <a:ext cx="3245766" cy="1977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5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" panose="020B0502020104020203" pitchFamily="34" charset="-79"/>
                <a:ea typeface="Aptos" panose="020B0004020202020204" pitchFamily="34" charset="0"/>
                <a:cs typeface="Gill Sans" panose="020B0502020104020203" pitchFamily="34" charset="-79"/>
              </a:rPr>
              <a:t>Of cancers are diagnosed at an advanced stage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50">
              <a:solidFill>
                <a:srgbClr val="FFFFFF"/>
              </a:solidFill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5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0E253C-8D33-5E98-5329-9F6B314C3929}"/>
              </a:ext>
            </a:extLst>
          </p:cNvPr>
          <p:cNvSpPr txBox="1"/>
          <p:nvPr/>
        </p:nvSpPr>
        <p:spPr>
          <a:xfrm>
            <a:off x="7673448" y="2884605"/>
            <a:ext cx="326720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50">
                <a:solidFill>
                  <a:srgbClr val="FFFFFF"/>
                </a:solidFill>
                <a:latin typeface="Gill Sans" panose="020B0502020104020203" pitchFamily="34" charset="-79"/>
                <a:ea typeface="Aptos" panose="020B0004020202020204" pitchFamily="34" charset="0"/>
                <a:cs typeface="Gill Sans" panose="020B0502020104020203" pitchFamily="34" charset="-79"/>
              </a:rPr>
              <a:t>D</a:t>
            </a:r>
            <a:r>
              <a:rPr kumimoji="0" lang="en-US" sz="245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" panose="020B0502020104020203" pitchFamily="34" charset="-79"/>
                <a:ea typeface="Aptos" panose="020B0004020202020204" pitchFamily="34" charset="0"/>
                <a:cs typeface="Gill Sans" panose="020B0502020104020203" pitchFamily="34" charset="-79"/>
              </a:rPr>
              <a:t>o not follow screening guidelines of the World Health Organization</a:t>
            </a:r>
            <a:endParaRPr lang="en-US" sz="2450">
              <a:solidFill>
                <a:srgbClr val="FFFFFF"/>
              </a:solidFill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5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BDA9C5-A064-A359-EE6F-EFDBC93C1ED3}"/>
              </a:ext>
            </a:extLst>
          </p:cNvPr>
          <p:cNvSpPr txBox="1">
            <a:spLocks/>
          </p:cNvSpPr>
          <p:nvPr/>
        </p:nvSpPr>
        <p:spPr>
          <a:xfrm>
            <a:off x="4564054" y="1679270"/>
            <a:ext cx="3074315" cy="17497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chemeClr val="bg2"/>
                </a:solidFill>
                <a:latin typeface="Rama Gothic M Bold" pitchFamily="82" charset="77"/>
                <a:ea typeface="+mj-ea"/>
                <a:cs typeface="+mj-cs"/>
              </a:defRPr>
            </a:lvl1pPr>
          </a:lstStyle>
          <a:p>
            <a:pPr algn="ctr"/>
            <a:r>
              <a:rPr lang="en-US" b="0">
                <a:latin typeface="Gill Sans" panose="020B0502020104020203" pitchFamily="34" charset="-79"/>
                <a:cs typeface="Gill Sans" panose="020B0502020104020203" pitchFamily="34" charset="-79"/>
              </a:rPr>
              <a:t>50%</a:t>
            </a:r>
            <a:endParaRPr lang="en-US" sz="6600" b="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8E3962-018E-6A3D-A07A-FC80B39281B5}"/>
              </a:ext>
            </a:extLst>
          </p:cNvPr>
          <p:cNvSpPr txBox="1"/>
          <p:nvPr/>
        </p:nvSpPr>
        <p:spPr>
          <a:xfrm>
            <a:off x="1339166" y="2884604"/>
            <a:ext cx="2912390" cy="197746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defRPr/>
            </a:pPr>
            <a:r>
              <a:rPr lang="en-US" sz="2450">
                <a:solidFill>
                  <a:srgbClr val="FFFFFF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Or higher survival rate for most cancers diagnosed at an early stage</a:t>
            </a:r>
            <a:endParaRPr kumimoji="0" lang="en-US" sz="245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5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EA6E41-9B6B-A926-35C7-0D73E7C8F3FA}"/>
              </a:ext>
            </a:extLst>
          </p:cNvPr>
          <p:cNvSpPr txBox="1">
            <a:spLocks/>
          </p:cNvSpPr>
          <p:nvPr/>
        </p:nvSpPr>
        <p:spPr>
          <a:xfrm>
            <a:off x="1339166" y="1660220"/>
            <a:ext cx="3074315" cy="17497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chemeClr val="bg2"/>
                </a:solidFill>
                <a:latin typeface="Rama Gothic M Bold" pitchFamily="82" charset="77"/>
                <a:ea typeface="+mj-ea"/>
                <a:cs typeface="+mj-cs"/>
              </a:defRPr>
            </a:lvl1pPr>
          </a:lstStyle>
          <a:p>
            <a:pPr algn="ctr"/>
            <a:r>
              <a:rPr lang="en-US" b="0">
                <a:latin typeface="Gill Sans" panose="020B0502020104020203" pitchFamily="34" charset="-79"/>
                <a:cs typeface="Gill Sans" panose="020B0502020104020203" pitchFamily="34" charset="-79"/>
              </a:rPr>
              <a:t>90%</a:t>
            </a:r>
            <a:endParaRPr lang="en-US" sz="6600" b="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8A3F38-944B-FEE2-42B9-38D1F7567B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187715" y="6331466"/>
            <a:ext cx="605166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24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C1853-64DF-545F-E172-36BAB0DC0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39EB522-75B6-D242-ED9B-7816117B89DA}"/>
              </a:ext>
            </a:extLst>
          </p:cNvPr>
          <p:cNvSpPr txBox="1"/>
          <p:nvPr/>
        </p:nvSpPr>
        <p:spPr>
          <a:xfrm>
            <a:off x="1024945" y="2160607"/>
            <a:ext cx="1014211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Catching potential health issues early holds the potential to save long-term healthcare costs – and employee lives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CFDCDC-6B9F-11E3-9DE9-BA7D854E83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187715" y="6331466"/>
            <a:ext cx="605166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343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07B022-8B60-E221-2BCA-7F11F987E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AFCF-B04B-5DE9-65FC-6E00BBC5FE7A}"/>
              </a:ext>
            </a:extLst>
          </p:cNvPr>
          <p:cNvSpPr txBox="1">
            <a:spLocks/>
          </p:cNvSpPr>
          <p:nvPr/>
        </p:nvSpPr>
        <p:spPr>
          <a:xfrm>
            <a:off x="737935" y="576977"/>
            <a:ext cx="10989860" cy="1624355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chemeClr val="bg2"/>
                </a:solidFill>
                <a:latin typeface="Rama Gothic M Bold" pitchFamily="82" charset="77"/>
                <a:ea typeface="+mj-ea"/>
                <a:cs typeface="+mj-cs"/>
              </a:defRPr>
            </a:lvl1pPr>
          </a:lstStyle>
          <a:p>
            <a:r>
              <a:rPr lang="en-US" sz="3200" b="0">
                <a:latin typeface="Gill Sans" panose="020B0502020104020203" pitchFamily="34" charset="-79"/>
                <a:cs typeface="Gill Sans"/>
              </a:rPr>
              <a:t>Employers and leaders have an important role to play to address key barriers that prevent many from seeking recommended care</a:t>
            </a:r>
            <a:endParaRPr lang="en-US" sz="1800" b="0">
              <a:latin typeface="Gill Sans" panose="020B0502020104020203" pitchFamily="34" charset="-79"/>
              <a:cs typeface="Gill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64E990-B474-ED13-44D5-5101EFE6B65F}"/>
              </a:ext>
            </a:extLst>
          </p:cNvPr>
          <p:cNvSpPr txBox="1"/>
          <p:nvPr/>
        </p:nvSpPr>
        <p:spPr>
          <a:xfrm>
            <a:off x="737935" y="2327610"/>
            <a:ext cx="10634712" cy="373948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200">
                <a:latin typeface="Gill Sans" panose="020B0502020104020203" pitchFamily="34" charset="-79"/>
                <a:cs typeface="Gill Sans" panose="020B0502020104020203" pitchFamily="34" charset="-79"/>
              </a:rPr>
              <a:t>Lack of Awareness</a:t>
            </a:r>
            <a:endParaRPr lang="en-US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r>
              <a:rPr lang="en-US" sz="1900">
                <a:latin typeface="Gill Sans" panose="020B0502020104020203" pitchFamily="34" charset="-79"/>
                <a:cs typeface="Gill Sans" panose="020B0502020104020203" pitchFamily="34" charset="-79"/>
              </a:rPr>
              <a:t>Employees may not know which screenings are recommended for them and don't make time to research </a:t>
            </a:r>
          </a:p>
          <a:p>
            <a:endParaRPr lang="en-US" sz="190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r>
              <a:rPr lang="en-US" sz="2200">
                <a:latin typeface="Gill Sans" panose="020B0502020104020203" pitchFamily="34" charset="-79"/>
                <a:cs typeface="Gill Sans" panose="020B0502020104020203" pitchFamily="34" charset="-79"/>
              </a:rPr>
              <a:t>Accessibility</a:t>
            </a:r>
          </a:p>
          <a:p>
            <a:r>
              <a:rPr lang="en-US" sz="1900">
                <a:latin typeface="Gill Sans" panose="020B0502020104020203" pitchFamily="34" charset="-79"/>
                <a:cs typeface="Gill Sans" panose="020B0502020104020203" pitchFamily="34" charset="-79"/>
              </a:rPr>
              <a:t>Employees may experience limited access to healthcare providers, particularly outside major cities </a:t>
            </a:r>
          </a:p>
          <a:p>
            <a:r>
              <a:rPr lang="en-US" sz="1900">
                <a:latin typeface="gil sans"/>
                <a:cs typeface="Gill Sans"/>
              </a:rPr>
              <a:t>Screenings may not be covered in some markets </a:t>
            </a:r>
          </a:p>
          <a:p>
            <a:endParaRPr lang="en-US" sz="1900">
              <a:cs typeface="Gill Sans" panose="020B0502020104020203" pitchFamily="34" charset="-79"/>
            </a:endParaRPr>
          </a:p>
          <a:p>
            <a:r>
              <a:rPr lang="en-US" sz="2200">
                <a:latin typeface="Gill Sans" panose="020B0502020104020203" pitchFamily="34" charset="-79"/>
                <a:cs typeface="Gill Sans" panose="020B0502020104020203" pitchFamily="34" charset="-79"/>
              </a:rPr>
              <a:t>Real or Perceived Inability to Take Time Away from Work </a:t>
            </a:r>
          </a:p>
          <a:p>
            <a:r>
              <a:rPr lang="en-US" sz="1900">
                <a:latin typeface="Gill Sans" panose="020B0502020104020203" pitchFamily="34" charset="-79"/>
                <a:cs typeface="Gill Sans"/>
              </a:rPr>
              <a:t>Concerns about missing pay – or any time at work, even if it is paid – can inhibit employees from scheduling and attending screenings </a:t>
            </a:r>
            <a:endParaRPr lang="en-US" sz="190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8B54BF-D1AA-521E-B0ED-177D4B2690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189229" y="6332226"/>
            <a:ext cx="605166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991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8FA2C-E33A-0FD0-0FD9-D0F1BC7E3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A6922-109F-C4F8-D3DE-273CD5AADD41}"/>
              </a:ext>
            </a:extLst>
          </p:cNvPr>
          <p:cNvSpPr txBox="1">
            <a:spLocks/>
          </p:cNvSpPr>
          <p:nvPr/>
        </p:nvSpPr>
        <p:spPr>
          <a:xfrm>
            <a:off x="723634" y="724316"/>
            <a:ext cx="3690854" cy="59252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chemeClr val="bg2"/>
                </a:solidFill>
                <a:latin typeface="Rama Gothic M Bold" pitchFamily="82" charset="77"/>
                <a:ea typeface="+mj-ea"/>
                <a:cs typeface="+mj-cs"/>
              </a:defRPr>
            </a:lvl1pPr>
          </a:lstStyle>
          <a:p>
            <a:r>
              <a:rPr lang="en-US" sz="3600" b="0">
                <a:latin typeface="Gill Sans" panose="020B0502020104020203" pitchFamily="34" charset="-79"/>
                <a:cs typeface="Gill Sans" panose="020B0502020104020203" pitchFamily="34" charset="-79"/>
              </a:rPr>
              <a:t>Introducing:</a:t>
            </a:r>
            <a:br>
              <a:rPr lang="en-US" sz="3600" b="0">
                <a:latin typeface="Gill Sans" panose="020B0502020104020203" pitchFamily="34" charset="-79"/>
                <a:cs typeface="Gill Sans" panose="020B0502020104020203" pitchFamily="34" charset="-79"/>
              </a:rPr>
            </a:br>
            <a:endParaRPr lang="en-US" sz="2000" b="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22FAF9-15B9-0F71-5600-A8D47A30C747}"/>
              </a:ext>
            </a:extLst>
          </p:cNvPr>
          <p:cNvSpPr txBox="1">
            <a:spLocks/>
          </p:cNvSpPr>
          <p:nvPr/>
        </p:nvSpPr>
        <p:spPr>
          <a:xfrm>
            <a:off x="6289965" y="1621575"/>
            <a:ext cx="4809010" cy="3493891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chemeClr val="bg2"/>
                </a:solidFill>
                <a:latin typeface="Rama Gothic M Bold" pitchFamily="82" charset="77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b="0">
                <a:solidFill>
                  <a:schemeClr val="tx1"/>
                </a:solidFill>
                <a:latin typeface="Gill Sans" panose="020B0502020104020203" pitchFamily="34" charset="-79"/>
                <a:cs typeface="Gill Sans"/>
              </a:rPr>
              <a:t>By encouraging employees to research, schedule and attend routine cancer screenings and vaccinations, we make it easier and more likely that they will prioritize personal health amidst busy work schedules.</a:t>
            </a:r>
            <a:endParaRPr lang="en-US" sz="2000" b="0">
              <a:solidFill>
                <a:schemeClr val="tx1"/>
              </a:solidFill>
              <a:latin typeface="Gill Sans" panose="020B0502020104020203" pitchFamily="34" charset="-79"/>
              <a:cs typeface="Gill Sans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64D511-BB5B-E9CD-437C-85B7D92DDB2E}"/>
              </a:ext>
            </a:extLst>
          </p:cNvPr>
          <p:cNvCxnSpPr>
            <a:cxnSpLocks/>
          </p:cNvCxnSpPr>
          <p:nvPr/>
        </p:nvCxnSpPr>
        <p:spPr>
          <a:xfrm>
            <a:off x="723634" y="1437729"/>
            <a:ext cx="1044795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35297A2-1A92-310E-04E5-CD5E0242595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282" b="6282"/>
          <a:stretch/>
        </p:blipFill>
        <p:spPr>
          <a:xfrm>
            <a:off x="460812" y="2141316"/>
            <a:ext cx="4071483" cy="21516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F0B274-4CC7-68D5-1B32-D8035065FF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189229" y="6332226"/>
            <a:ext cx="605166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286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B9AC57-615C-738C-6D8A-800D4056F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D3E6019-3301-1FD3-A86D-2B2A3B800B6D}"/>
              </a:ext>
            </a:extLst>
          </p:cNvPr>
          <p:cNvSpPr txBox="1">
            <a:spLocks/>
          </p:cNvSpPr>
          <p:nvPr/>
        </p:nvSpPr>
        <p:spPr>
          <a:xfrm>
            <a:off x="512049" y="765098"/>
            <a:ext cx="10287756" cy="675217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chemeClr val="bg2"/>
                </a:solidFill>
                <a:latin typeface="Rama Gothic M Bold" pitchFamily="82" charset="77"/>
                <a:ea typeface="+mj-ea"/>
                <a:cs typeface="+mj-cs"/>
              </a:defRPr>
            </a:lvl1pPr>
          </a:lstStyle>
          <a:p>
            <a:r>
              <a:rPr lang="en-US" sz="4000" b="0">
                <a:latin typeface="Rama Gothic M Bold"/>
                <a:cs typeface="Gill Sans"/>
              </a:rPr>
              <a:t>Begin by assessing real vs perceived barriers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6381D2-1282-A116-875C-A09657DB2E1D}"/>
              </a:ext>
            </a:extLst>
          </p:cNvPr>
          <p:cNvSpPr txBox="1"/>
          <p:nvPr/>
        </p:nvSpPr>
        <p:spPr>
          <a:xfrm>
            <a:off x="588249" y="1452968"/>
            <a:ext cx="10678539" cy="486287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Gill Sans" panose="020B0502020104020203" pitchFamily="34" charset="-79"/>
                <a:cs typeface="Gill Sans"/>
              </a:rPr>
              <a:t>Review your existing policies and benefits to understand how best to leverage or supplement to drive impact during Time To Screen</a:t>
            </a:r>
          </a:p>
          <a:p>
            <a:endParaRPr lang="en-US">
              <a:solidFill>
                <a:schemeClr val="bg1"/>
              </a:solidFill>
              <a:latin typeface="Gill Sans" panose="020B0502020104020203" pitchFamily="34" charset="-79"/>
              <a:cs typeface="Gill Sans"/>
            </a:endParaRPr>
          </a:p>
          <a:p>
            <a:pPr marL="457200" indent="-457200">
              <a:buAutoNum type="arabicPeriod"/>
            </a:pPr>
            <a:r>
              <a:rPr lang="en-US">
                <a:solidFill>
                  <a:schemeClr val="bg1"/>
                </a:solidFill>
                <a:latin typeface="Gill Sans" panose="020B0502020104020203" pitchFamily="34" charset="-79"/>
                <a:cs typeface="Gill Sans"/>
              </a:rPr>
              <a:t>Do employees have access to Paid Sick Time? And if so, do local policies allow this time to be leveraged for proactive care, including screenings, cancer vaccinations, and/or health checkups?</a:t>
            </a:r>
          </a:p>
          <a:p>
            <a:pPr marL="457200" indent="-457200">
              <a:buAutoNum type="arabicPeriod"/>
            </a:pPr>
            <a:endParaRPr lang="en-US">
              <a:solidFill>
                <a:schemeClr val="bg1"/>
              </a:solidFill>
              <a:latin typeface="Gill Sans" panose="020B0502020104020203" pitchFamily="34" charset="-79"/>
              <a:cs typeface="Gill Sans"/>
            </a:endParaRPr>
          </a:p>
          <a:p>
            <a:pPr marL="457200" indent="-457200">
              <a:buAutoNum type="arabicPeriod"/>
            </a:pPr>
            <a:r>
              <a:rPr lang="en-US">
                <a:solidFill>
                  <a:schemeClr val="bg1"/>
                </a:solidFill>
                <a:latin typeface="Gill Sans" panose="020B0502020104020203" pitchFamily="34" charset="-79"/>
                <a:cs typeface="Gill Sans"/>
              </a:rPr>
              <a:t>If not, do you offer alternate time that could be leveraged for this type of care – e.g. Flexible Time Off or Unlimited PTO?</a:t>
            </a:r>
          </a:p>
          <a:p>
            <a:pPr marL="457200" indent="-457200">
              <a:buAutoNum type="arabicPeriod"/>
            </a:pPr>
            <a:endParaRPr lang="en-US">
              <a:solidFill>
                <a:schemeClr val="bg1"/>
              </a:solidFill>
              <a:latin typeface="Gill Sans" panose="020B0502020104020203" pitchFamily="34" charset="-79"/>
              <a:cs typeface="Gill Sans"/>
            </a:endParaRPr>
          </a:p>
          <a:p>
            <a:pPr marL="457200" indent="-457200">
              <a:buAutoNum type="arabicPeriod"/>
            </a:pPr>
            <a:r>
              <a:rPr lang="en-US">
                <a:solidFill>
                  <a:schemeClr val="bg1"/>
                </a:solidFill>
                <a:latin typeface="Gill Sans" panose="020B0502020104020203" pitchFamily="34" charset="-79"/>
                <a:cs typeface="Gill Sans"/>
              </a:rPr>
              <a:t>Are the costs for locally recommended screenings covered by government or employer-sponsored plans?</a:t>
            </a:r>
          </a:p>
          <a:p>
            <a:pPr marL="457200" indent="-457200">
              <a:buAutoNum type="arabicPeriod"/>
            </a:pPr>
            <a:endParaRPr lang="en-US">
              <a:solidFill>
                <a:schemeClr val="bg1"/>
              </a:solidFill>
              <a:latin typeface="Gill Sans" panose="020B0502020104020203" pitchFamily="34" charset="-79"/>
              <a:cs typeface="Gill Sans"/>
            </a:endParaRPr>
          </a:p>
          <a:p>
            <a:pPr marL="457200" indent="-457200">
              <a:buAutoNum type="arabicPeriod"/>
            </a:pPr>
            <a:r>
              <a:rPr lang="en-US">
                <a:solidFill>
                  <a:schemeClr val="bg1"/>
                </a:solidFill>
                <a:latin typeface="Gill Sans" panose="020B0502020104020203" pitchFamily="34" charset="-79"/>
                <a:cs typeface="Gill Sans"/>
              </a:rPr>
              <a:t>Does eligibility for above extend across types of employees: e.g. full-time vs part-time, salaried vs hourly, and/or temporary vs regular workers?</a:t>
            </a:r>
          </a:p>
          <a:p>
            <a:pPr marL="457200" indent="-457200">
              <a:buAutoNum type="arabicPeriod"/>
            </a:pPr>
            <a:endParaRPr lang="en-US">
              <a:solidFill>
                <a:schemeClr val="bg1"/>
              </a:solidFill>
              <a:latin typeface="Gill Sans" panose="020B0502020104020203" pitchFamily="34" charset="-79"/>
              <a:cs typeface="Gill Sans"/>
            </a:endParaRPr>
          </a:p>
          <a:p>
            <a:r>
              <a:rPr lang="en-US">
                <a:solidFill>
                  <a:schemeClr val="bg1"/>
                </a:solidFill>
                <a:latin typeface="Gill Sans" panose="020B0502020104020203" pitchFamily="34" charset="-79"/>
                <a:cs typeface="Gill Sans"/>
              </a:rPr>
              <a:t>Consider regional nuances, varying laws by country, and opportunities to adjust policies and/or augment coverage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C6D055B-FE25-A289-EE24-E2A9C17B6874}"/>
              </a:ext>
            </a:extLst>
          </p:cNvPr>
          <p:cNvCxnSpPr>
            <a:cxnSpLocks/>
          </p:cNvCxnSpPr>
          <p:nvPr/>
        </p:nvCxnSpPr>
        <p:spPr>
          <a:xfrm>
            <a:off x="594359" y="2270243"/>
            <a:ext cx="106650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9146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57DF5-6F64-5600-8A30-F7AC3DB2A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C9E9774-C924-2379-F429-83FE6231FE56}"/>
              </a:ext>
            </a:extLst>
          </p:cNvPr>
          <p:cNvSpPr txBox="1"/>
          <p:nvPr/>
        </p:nvSpPr>
        <p:spPr>
          <a:xfrm>
            <a:off x="511174" y="1692579"/>
            <a:ext cx="11216621" cy="389337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1900">
                <a:latin typeface="Gill Sans" panose="020B0502020104020203" pitchFamily="34" charset="-79"/>
                <a:ea typeface="+mn-lt"/>
                <a:cs typeface="Gill Sans" panose="020B0502020104020203" pitchFamily="34" charset="-79"/>
              </a:rPr>
              <a:t>Block time on calendars and direct employees to research recommended screenings with resources like </a:t>
            </a:r>
            <a:r>
              <a:rPr lang="en-US" sz="1900">
                <a:solidFill>
                  <a:srgbClr val="434345"/>
                </a:solidFill>
                <a:latin typeface="Gill Sans" panose="020B0502020104020203" pitchFamily="34" charset="-79"/>
                <a:ea typeface="+mn-lt"/>
                <a:cs typeface="Gill Sans" panose="020B0502020104020203" pitchFamily="34" charset="-79"/>
              </a:rPr>
              <a:t>the </a:t>
            </a:r>
            <a:r>
              <a:rPr lang="en-US" sz="1900">
                <a:solidFill>
                  <a:srgbClr val="434345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Prevent Cancer Foundation</a:t>
            </a:r>
            <a:r>
              <a:rPr lang="en-US" sz="1900">
                <a:solidFill>
                  <a:srgbClr val="434345"/>
                </a:solidFill>
                <a:latin typeface="Gill Sans" panose="020B0502020104020203" pitchFamily="34" charset="-79"/>
                <a:ea typeface="+mn-lt"/>
                <a:cs typeface="Gill Sans" panose="020B0502020104020203" pitchFamily="34" charset="-79"/>
              </a:rPr>
              <a:t> </a:t>
            </a:r>
            <a:r>
              <a:rPr lang="en-US" sz="1900">
                <a:latin typeface="Gill Sans" panose="020B0502020104020203" pitchFamily="34" charset="-79"/>
                <a:cs typeface="Gill Sans" panose="020B0502020104020203" pitchFamily="34" charset="-79"/>
              </a:rPr>
              <a:t>(full list on following page)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90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342900" indent="-342900">
              <a:buFont typeface="Arial,Sans-Serif" panose="020B0604020202020204" pitchFamily="34" charset="0"/>
              <a:buChar char="•"/>
            </a:pPr>
            <a:r>
              <a:rPr lang="en-US" sz="1900">
                <a:latin typeface="Gill Sans" panose="020B0502020104020203" pitchFamily="34" charset="-79"/>
                <a:cs typeface="Gill Sans" panose="020B0502020104020203" pitchFamily="34" charset="-79"/>
              </a:rPr>
              <a:t>Ask your medical benefit provider to share link(s) to easily locate in-network screening options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90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>
                <a:latin typeface="Gill Sans" panose="020B0502020104020203" pitchFamily="34" charset="-79"/>
                <a:cs typeface="Gill Sans" panose="020B0502020104020203" pitchFamily="34" charset="-79"/>
              </a:rPr>
              <a:t>Explore onsite screening opportunities (potentially in partnership with your medical benefit provider) to provide access to employees outside major metro areas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90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>
                <a:latin typeface="Gill Sans" panose="020B0502020104020203" pitchFamily="34" charset="-79"/>
                <a:cs typeface="Gill Sans" panose="020B0502020104020203" pitchFamily="34" charset="-79"/>
              </a:rPr>
              <a:t>In countries where screening is not covered by employee health plans or national medical centers, evaluate opportunity to reimburse or provide stipend for relevant services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900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b="1">
                <a:latin typeface="Gill Sans" panose="020B0502020104020203" pitchFamily="34" charset="-79"/>
                <a:cs typeface="Gill Sans" panose="020B0502020104020203" pitchFamily="34" charset="-79"/>
              </a:rPr>
              <a:t>Most importantly, engage senior leaders to voice your company's commitment to prioritizing health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CA28D7-C5C7-D50F-0E37-4E197B620874}"/>
              </a:ext>
            </a:extLst>
          </p:cNvPr>
          <p:cNvSpPr txBox="1">
            <a:spLocks/>
          </p:cNvSpPr>
          <p:nvPr/>
        </p:nvSpPr>
        <p:spPr>
          <a:xfrm>
            <a:off x="512047" y="649165"/>
            <a:ext cx="10731685" cy="670278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chemeClr val="bg2"/>
                </a:solidFill>
                <a:latin typeface="Rama Gothic M Bold" pitchFamily="82" charset="77"/>
                <a:ea typeface="+mj-ea"/>
                <a:cs typeface="+mj-cs"/>
              </a:defRPr>
            </a:lvl1pPr>
          </a:lstStyle>
          <a:p>
            <a:r>
              <a:rPr lang="en-US" sz="4000" b="0">
                <a:latin typeface="Gill Sans" panose="020B0502020104020203" pitchFamily="34" charset="-79"/>
                <a:cs typeface="Gill Sans"/>
              </a:rPr>
              <a:t>Ideas to promote, empower and encourage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E04CB4-4E15-5977-EC51-5C878DC6CC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189229" y="6332226"/>
            <a:ext cx="605166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171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A8B4A-23E2-EA48-4886-C19D5D49CE58}"/>
              </a:ext>
            </a:extLst>
          </p:cNvPr>
          <p:cNvSpPr txBox="1">
            <a:spLocks/>
          </p:cNvSpPr>
          <p:nvPr/>
        </p:nvSpPr>
        <p:spPr>
          <a:xfrm>
            <a:off x="512049" y="765098"/>
            <a:ext cx="3789018" cy="29179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chemeClr val="bg2"/>
                </a:solidFill>
                <a:latin typeface="Rama Gothic M Bold" pitchFamily="82" charset="77"/>
                <a:ea typeface="+mj-ea"/>
                <a:cs typeface="+mj-cs"/>
              </a:defRPr>
            </a:lvl1pPr>
          </a:lstStyle>
          <a:p>
            <a:r>
              <a:rPr lang="en-US" sz="4000" b="0">
                <a:latin typeface="Gill Sans" panose="020B0502020104020203" pitchFamily="34" charset="-79"/>
                <a:cs typeface="Gill Sans" panose="020B0502020104020203" pitchFamily="34" charset="-79"/>
              </a:rPr>
              <a:t>Recommended screening organizations by country</a:t>
            </a:r>
          </a:p>
          <a:p>
            <a:endParaRPr lang="en-US" sz="4000" b="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2D2B46-8D64-4C7D-A51F-6B3319DA1E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79031"/>
              </p:ext>
            </p:extLst>
          </p:nvPr>
        </p:nvGraphicFramePr>
        <p:xfrm>
          <a:off x="4859864" y="341500"/>
          <a:ext cx="7319432" cy="5497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0615">
                  <a:extLst>
                    <a:ext uri="{9D8B030D-6E8A-4147-A177-3AD203B41FA5}">
                      <a16:colId xmlns:a16="http://schemas.microsoft.com/office/drawing/2014/main" val="3098452702"/>
                    </a:ext>
                  </a:extLst>
                </a:gridCol>
                <a:gridCol w="3709005">
                  <a:extLst>
                    <a:ext uri="{9D8B030D-6E8A-4147-A177-3AD203B41FA5}">
                      <a16:colId xmlns:a16="http://schemas.microsoft.com/office/drawing/2014/main" val="1178435037"/>
                    </a:ext>
                  </a:extLst>
                </a:gridCol>
                <a:gridCol w="2439812">
                  <a:extLst>
                    <a:ext uri="{9D8B030D-6E8A-4147-A177-3AD203B41FA5}">
                      <a16:colId xmlns:a16="http://schemas.microsoft.com/office/drawing/2014/main" val="59483752"/>
                    </a:ext>
                  </a:extLst>
                </a:gridCol>
              </a:tblGrid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Australia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Australian Government Department of Health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3671925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Austria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Austrian Cancer Aid Society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Cancer society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7392522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Belgium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Foundation Against Cancer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Cancer society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600463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Canada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Canadian Task Force for Preventive Health Care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0763821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Denmark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Board of Health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0335343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Finland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Cancer Society of Finland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Cancer society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8390223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France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Cancer Institute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1415333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Germany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Federal Joint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2775929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Iceland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Icelandic Cancer Society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Cancer society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8275740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Ireland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Screening Service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7592046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Italy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Screening Observatory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8328187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Japan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Cancer Center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9505605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Luxembourg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Ministry of Health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8478733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Netherlands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Institute for Public Health and the Environment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5360589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New Zealand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Ministry of Health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4195528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Norway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Cancer Registry of Norway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Cancer society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1939724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Spain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Cancer Strategy of National Health System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3301062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Sweden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Board of Health and Welfare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8806697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Switzerland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League Against Cancer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Cancer society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0338411"/>
                  </a:ext>
                </a:extLst>
              </a:tr>
              <a:tr h="274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United Kingdom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United Kingdom National Screening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34345"/>
                          </a:solidFill>
                          <a:effectLst/>
                          <a:latin typeface="Maax" panose="02000506000000020003" pitchFamily="2" charset="77"/>
                        </a:rPr>
                        <a:t>National guideline committee</a:t>
                      </a:r>
                    </a:p>
                  </a:txBody>
                  <a:tcPr marL="45720" marR="457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3328164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3FCD68C1-6F7C-2E67-4375-7F8C6D1283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189229" y="6332226"/>
            <a:ext cx="605166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75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r:id="rId2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F185B9-3A67-A271-EC14-AED165F6D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076E928-940E-4B89-92E5-2B4880EC053C}"/>
              </a:ext>
            </a:extLst>
          </p:cNvPr>
          <p:cNvSpPr/>
          <p:nvPr/>
        </p:nvSpPr>
        <p:spPr>
          <a:xfrm>
            <a:off x="6923314" y="1"/>
            <a:ext cx="4933043" cy="6231464"/>
          </a:xfrm>
          <a:prstGeom prst="rect">
            <a:avLst/>
          </a:prstGeom>
          <a:solidFill>
            <a:srgbClr val="4343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2372F8-B52E-3DAF-7ABC-72A2153F189A}"/>
              </a:ext>
            </a:extLst>
          </p:cNvPr>
          <p:cNvSpPr txBox="1"/>
          <p:nvPr/>
        </p:nvSpPr>
        <p:spPr>
          <a:xfrm>
            <a:off x="518751" y="2640721"/>
            <a:ext cx="6367591" cy="336803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Gill Sans" panose="020B0502020104020203" pitchFamily="34" charset="-79"/>
                <a:cs typeface="Gill Sans" panose="020B0502020104020203" pitchFamily="34" charset="-79"/>
              </a:rPr>
              <a:t>A </a:t>
            </a:r>
            <a:r>
              <a:rPr lang="en-US">
                <a:solidFill>
                  <a:schemeClr val="bg2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short film </a:t>
            </a:r>
            <a:r>
              <a:rPr lang="en-US">
                <a:latin typeface="Gill Sans" panose="020B0502020104020203" pitchFamily="34" charset="-79"/>
                <a:cs typeface="Gill Sans" panose="020B0502020104020203" pitchFamily="34" charset="-79"/>
              </a:rPr>
              <a:t>to tailor for your company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2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Social</a:t>
            </a:r>
            <a:r>
              <a:rPr lang="en-US">
                <a:latin typeface="Gill Sans" panose="020B0502020104020203" pitchFamily="34" charset="-79"/>
                <a:cs typeface="Gill Sans" panose="020B0502020104020203" pitchFamily="34" charset="-79"/>
              </a:rPr>
              <a:t> materials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Gill Sans" panose="020B0502020104020203" pitchFamily="34" charset="-79"/>
                <a:cs typeface="Gill Sans" panose="020B0502020104020203" pitchFamily="34" charset="-79"/>
              </a:rPr>
              <a:t>Communication </a:t>
            </a:r>
            <a:r>
              <a:rPr lang="en-US">
                <a:solidFill>
                  <a:schemeClr val="bg2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templates </a:t>
            </a:r>
            <a:r>
              <a:rPr lang="en-US">
                <a:solidFill>
                  <a:srgbClr val="413F42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to cascade to local leaders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Gill Sans" panose="020B0502020104020203" pitchFamily="34" charset="-79"/>
                <a:cs typeface="Gill Sans" panose="020B0502020104020203" pitchFamily="34" charset="-79"/>
              </a:rPr>
              <a:t>Logos and supporting </a:t>
            </a:r>
            <a:r>
              <a:rPr lang="en-US">
                <a:solidFill>
                  <a:schemeClr val="bg2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graphics</a:t>
            </a:r>
          </a:p>
          <a:p>
            <a:pPr>
              <a:lnSpc>
                <a:spcPct val="150000"/>
              </a:lnSpc>
            </a:pPr>
            <a:endParaRPr lang="en-US">
              <a:latin typeface="Gill Sans" panose="020B0502020104020203" pitchFamily="34" charset="-79"/>
              <a:cs typeface="Gill Sans" panose="020B0502020104020203" pitchFamily="34" charset="-79"/>
            </a:endParaRPr>
          </a:p>
          <a:p>
            <a:pPr>
              <a:lnSpc>
                <a:spcPct val="150000"/>
              </a:lnSpc>
            </a:pPr>
            <a:r>
              <a:rPr lang="en-US">
                <a:latin typeface="Gill Sans" panose="020B0502020104020203" pitchFamily="34" charset="-79"/>
                <a:cs typeface="Gill Sans"/>
              </a:rPr>
              <a:t>Visit the </a:t>
            </a:r>
            <a:r>
              <a:rPr lang="en-US">
                <a:solidFill>
                  <a:schemeClr val="bg2"/>
                </a:solidFill>
                <a:latin typeface="Gill Sans" panose="020B0502020104020203" pitchFamily="34" charset="-79"/>
                <a:cs typeface="Gill Sans"/>
              </a:rPr>
              <a:t>Working with Cancer website </a:t>
            </a:r>
            <a:r>
              <a:rPr lang="en-US">
                <a:latin typeface="Gill Sans" panose="020B0502020104020203" pitchFamily="34" charset="-79"/>
                <a:cs typeface="Gill Sans"/>
              </a:rPr>
              <a:t>for more or </a:t>
            </a:r>
            <a:r>
              <a:rPr lang="en-US">
                <a:solidFill>
                  <a:schemeClr val="bg2"/>
                </a:solidFill>
                <a:latin typeface="Gill Sans" panose="020B0502020104020203" pitchFamily="34" charset="-79"/>
                <a:cs typeface="Gill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download here</a:t>
            </a:r>
          </a:p>
          <a:p>
            <a:pPr>
              <a:lnSpc>
                <a:spcPct val="150000"/>
              </a:lnSpc>
            </a:pPr>
            <a:endParaRPr lang="en-US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CE82B7-022D-C605-7B7D-CB838F6E9E66}"/>
              </a:ext>
            </a:extLst>
          </p:cNvPr>
          <p:cNvSpPr txBox="1">
            <a:spLocks/>
          </p:cNvSpPr>
          <p:nvPr/>
        </p:nvSpPr>
        <p:spPr>
          <a:xfrm>
            <a:off x="518752" y="939103"/>
            <a:ext cx="5827619" cy="1527995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chemeClr val="bg2"/>
                </a:solidFill>
                <a:latin typeface="Rama Gothic M Bold" pitchFamily="82" charset="77"/>
                <a:ea typeface="+mj-ea"/>
                <a:cs typeface="+mj-cs"/>
              </a:defRPr>
            </a:lvl1pPr>
          </a:lstStyle>
          <a:p>
            <a:r>
              <a:rPr lang="en-US" sz="3800" b="0">
                <a:latin typeface="Gill Sans" panose="020B0502020104020203" pitchFamily="34" charset="-79"/>
                <a:cs typeface="Gill Sans" panose="020B0502020104020203" pitchFamily="34" charset="-79"/>
              </a:rPr>
              <a:t>Assets to flexibly support your activation</a:t>
            </a:r>
            <a:endParaRPr lang="en-US" sz="3800" b="0">
              <a:solidFill>
                <a:schemeClr val="tx1"/>
              </a:solidFill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88796F2-133F-1210-CDCC-67299F6A9440}"/>
              </a:ext>
            </a:extLst>
          </p:cNvPr>
          <p:cNvCxnSpPr>
            <a:cxnSpLocks/>
          </p:cNvCxnSpPr>
          <p:nvPr/>
        </p:nvCxnSpPr>
        <p:spPr>
          <a:xfrm>
            <a:off x="518751" y="2467100"/>
            <a:ext cx="515722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3A398111-6AEB-F22C-5EAE-C55EF22A7A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189229" y="6332226"/>
            <a:ext cx="605166" cy="36576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7FA8873-6C56-CD64-C12C-6AEC01F1ED14}"/>
              </a:ext>
            </a:extLst>
          </p:cNvPr>
          <p:cNvGrpSpPr/>
          <p:nvPr/>
        </p:nvGrpSpPr>
        <p:grpSpPr>
          <a:xfrm>
            <a:off x="7069451" y="160014"/>
            <a:ext cx="4603797" cy="6018903"/>
            <a:chOff x="7069451" y="160014"/>
            <a:chExt cx="4603797" cy="6018903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ADA39F2-8389-9CEB-045C-8618A96C86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69451" y="160014"/>
              <a:ext cx="4603797" cy="5828210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1145884-56F2-E7A2-F95C-30BDE5709878}"/>
                </a:ext>
              </a:extLst>
            </p:cNvPr>
            <p:cNvSpPr/>
            <p:nvPr/>
          </p:nvSpPr>
          <p:spPr>
            <a:xfrm rot="19618422">
              <a:off x="8961120" y="2123440"/>
              <a:ext cx="2006600" cy="1178560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BE4B135-CB58-A65E-69BF-5FE8B12514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 rot="19612545">
              <a:off x="9070636" y="2146228"/>
              <a:ext cx="1751295" cy="1058475"/>
            </a:xfrm>
            <a:prstGeom prst="rect">
              <a:avLst/>
            </a:prstGeom>
          </p:spPr>
        </p:pic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619D301-2829-E6BE-799D-7265EDE6860F}"/>
                </a:ext>
              </a:extLst>
            </p:cNvPr>
            <p:cNvGrpSpPr/>
            <p:nvPr/>
          </p:nvGrpSpPr>
          <p:grpSpPr>
            <a:xfrm>
              <a:off x="10798920" y="4936433"/>
              <a:ext cx="386382" cy="244684"/>
              <a:chOff x="10255599" y="4446326"/>
              <a:chExt cx="976715" cy="549806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42FCB4A-C988-D00F-91D2-F20A6E2C0131}"/>
                  </a:ext>
                </a:extLst>
              </p:cNvPr>
              <p:cNvSpPr/>
              <p:nvPr/>
            </p:nvSpPr>
            <p:spPr>
              <a:xfrm rot="19618422">
                <a:off x="10268253" y="4446326"/>
                <a:ext cx="964061" cy="549806"/>
              </a:xfrm>
              <a:prstGeom prst="rect">
                <a:avLst/>
              </a:prstGeom>
              <a:solidFill>
                <a:srgbClr val="36363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2C66366F-F521-88A3-1285-F7270C9E96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/>
            </p:blipFill>
            <p:spPr>
              <a:xfrm rot="19612545">
                <a:off x="10255599" y="4477441"/>
                <a:ext cx="816992" cy="493786"/>
              </a:xfrm>
              <a:prstGeom prst="rect">
                <a:avLst/>
              </a:prstGeom>
            </p:spPr>
          </p:pic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6C70B8F-DDDE-279D-42DC-8BCBCCC6C48E}"/>
                </a:ext>
              </a:extLst>
            </p:cNvPr>
            <p:cNvSpPr/>
            <p:nvPr/>
          </p:nvSpPr>
          <p:spPr>
            <a:xfrm rot="19575268">
              <a:off x="9404141" y="753588"/>
              <a:ext cx="518908" cy="310750"/>
            </a:xfrm>
            <a:prstGeom prst="rect">
              <a:avLst/>
            </a:prstGeom>
            <a:gradFill>
              <a:gsLst>
                <a:gs pos="20000">
                  <a:srgbClr val="460604"/>
                </a:gs>
                <a:gs pos="0">
                  <a:srgbClr val="720D08"/>
                </a:gs>
                <a:gs pos="28000">
                  <a:srgbClr val="A5523E"/>
                </a:gs>
                <a:gs pos="34000">
                  <a:srgbClr val="2A0C01"/>
                </a:gs>
              </a:gsLst>
              <a:lin ang="3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9A27A73-631C-AAB5-BED5-03F6AF96AF5D}"/>
                </a:ext>
              </a:extLst>
            </p:cNvPr>
            <p:cNvSpPr/>
            <p:nvPr/>
          </p:nvSpPr>
          <p:spPr>
            <a:xfrm rot="19575268">
              <a:off x="9840759" y="583495"/>
              <a:ext cx="128706" cy="307177"/>
            </a:xfrm>
            <a:prstGeom prst="rect">
              <a:avLst/>
            </a:prstGeom>
            <a:gradFill>
              <a:gsLst>
                <a:gs pos="100000">
                  <a:srgbClr val="736C62"/>
                </a:gs>
                <a:gs pos="2000">
                  <a:srgbClr val="2A0C0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078BB66-BA38-E0E2-A149-D436991C7A86}"/>
                </a:ext>
              </a:extLst>
            </p:cNvPr>
            <p:cNvSpPr txBox="1"/>
            <p:nvPr/>
          </p:nvSpPr>
          <p:spPr>
            <a:xfrm rot="19581738">
              <a:off x="8361464" y="5543356"/>
              <a:ext cx="1377483" cy="216206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b="1">
                  <a:solidFill>
                    <a:schemeClr val="tx1">
                      <a:lumMod val="50000"/>
                    </a:schemeClr>
                  </a:solidFill>
                </a:rPr>
                <a:t>Time To Screen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DC4BE7C-CF1D-B9D9-3205-DAF593FF8DD8}"/>
                </a:ext>
              </a:extLst>
            </p:cNvPr>
            <p:cNvSpPr/>
            <p:nvPr/>
          </p:nvSpPr>
          <p:spPr>
            <a:xfrm>
              <a:off x="8258095" y="5996167"/>
              <a:ext cx="648590" cy="1827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0168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#workingwithcancer">
      <a:dk1>
        <a:srgbClr val="413F42"/>
      </a:dk1>
      <a:lt1>
        <a:srgbClr val="FFFFFF"/>
      </a:lt1>
      <a:dk2>
        <a:srgbClr val="BDAA77"/>
      </a:dk2>
      <a:lt2>
        <a:srgbClr val="EA4B46"/>
      </a:lt2>
      <a:accent1>
        <a:srgbClr val="E5E3E0"/>
      </a:accent1>
      <a:accent2>
        <a:srgbClr val="B86EFE"/>
      </a:accent2>
      <a:accent3>
        <a:srgbClr val="0DE2DA"/>
      </a:accent3>
      <a:accent4>
        <a:srgbClr val="FFA177"/>
      </a:accent4>
      <a:accent5>
        <a:srgbClr val="FEEE5C"/>
      </a:accent5>
      <a:accent6>
        <a:srgbClr val="FEEE5C"/>
      </a:accent6>
      <a:hlink>
        <a:srgbClr val="6F309F"/>
      </a:hlink>
      <a:folHlink>
        <a:srgbClr val="10B9C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B978EE9A89974293F1F338F4AF3BFB" ma:contentTypeVersion="4" ma:contentTypeDescription="Create a new document." ma:contentTypeScope="" ma:versionID="3eb82000fb1b29750c1068327bf74672">
  <xsd:schema xmlns:xsd="http://www.w3.org/2001/XMLSchema" xmlns:xs="http://www.w3.org/2001/XMLSchema" xmlns:p="http://schemas.microsoft.com/office/2006/metadata/properties" xmlns:ns2="9c24b937-de50-4020-80ec-28f6076ee06c" xmlns:ns3="24d8815b-8199-49d5-8ed9-267b8b6fe1f7" targetNamespace="http://schemas.microsoft.com/office/2006/metadata/properties" ma:root="true" ma:fieldsID="edbfed203d6b8143abf17c6e0f720ee6" ns2:_="" ns3:_="">
    <xsd:import namespace="9c24b937-de50-4020-80ec-28f6076ee06c"/>
    <xsd:import namespace="24d8815b-8199-49d5-8ed9-267b8b6fe1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24b937-de50-4020-80ec-28f6076ee0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d8815b-8199-49d5-8ed9-267b8b6fe1f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4d8815b-8199-49d5-8ed9-267b8b6fe1f7">
      <UserInfo>
        <DisplayName>Amy Hadfield</DisplayName>
        <AccountId>37</AccountId>
        <AccountType/>
      </UserInfo>
      <UserInfo>
        <DisplayName>Melissa York</DisplayName>
        <AccountId>38</AccountId>
        <AccountType/>
      </UserInfo>
      <UserInfo>
        <DisplayName>Jem Ripley</DisplayName>
        <AccountId>39</AccountId>
        <AccountType/>
      </UserInfo>
      <UserInfo>
        <DisplayName>Carla Serrano</DisplayName>
        <AccountId>40</AccountId>
        <AccountType/>
      </UserInfo>
      <UserInfo>
        <DisplayName>Lisa Kira</DisplayName>
        <AccountId>20</AccountId>
        <AccountType/>
      </UserInfo>
      <UserInfo>
        <DisplayName>Paul Mareski</DisplayName>
        <AccountId>36</AccountId>
        <AccountType/>
      </UserInfo>
      <UserInfo>
        <DisplayName>Bob Kasunic</DisplayName>
        <AccountId>45</AccountId>
        <AccountType/>
      </UserInfo>
      <UserInfo>
        <DisplayName>Alexandra von Plato</DisplayName>
        <AccountId>46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B74362-3B7B-4523-9991-98313E6D0268}">
  <ds:schemaRefs>
    <ds:schemaRef ds:uri="24d8815b-8199-49d5-8ed9-267b8b6fe1f7"/>
    <ds:schemaRef ds:uri="9c24b937-de50-4020-80ec-28f6076ee06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4D75C34-62B3-410F-AC8A-B607EF98D14A}">
  <ds:schemaRefs>
    <ds:schemaRef ds:uri="24d8815b-8199-49d5-8ed9-267b8b6fe1f7"/>
    <ds:schemaRef ds:uri="9c24b937-de50-4020-80ec-28f6076ee06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9F51087-3CAB-4264-B8F0-BBBF852FCC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9</Slides>
  <Notes>8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1_Office Theme</vt:lpstr>
      <vt:lpstr>PowerPoint Presentation</vt:lpstr>
      <vt:lpstr>50%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#WorkingWith Cancer Pledge</dc:title>
  <dc:creator>Kate Woodward</dc:creator>
  <cp:revision>1</cp:revision>
  <cp:lastPrinted>2023-01-05T17:22:54Z</cp:lastPrinted>
  <dcterms:created xsi:type="dcterms:W3CDTF">2022-11-18T16:53:31Z</dcterms:created>
  <dcterms:modified xsi:type="dcterms:W3CDTF">2025-10-02T15:53:33Z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0x0101006AB978EE9A89974293F1F338F4AF3BFB</vt:lpwstr>
  </property>
</Properties>
</file>