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308" r:id="rId9"/>
    <p:sldId id="309" r:id="rId10"/>
    <p:sldId id="298" r:id="rId11"/>
    <p:sldId id="299" r:id="rId12"/>
    <p:sldId id="300" r:id="rId13"/>
    <p:sldId id="305" r:id="rId14"/>
    <p:sldId id="306" r:id="rId15"/>
    <p:sldId id="30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 autoAdjust="0"/>
    <p:restoredTop sz="94433"/>
  </p:normalViewPr>
  <p:slideViewPr>
    <p:cSldViewPr snapToGrid="0">
      <p:cViewPr>
        <p:scale>
          <a:sx n="98" d="100"/>
          <a:sy n="98" d="100"/>
        </p:scale>
        <p:origin x="-162" y="-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EF9A-F78E-664A-B2E5-1B634432ECC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9137-36D1-3D40-891A-8FA42448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1200" b="1" dirty="0">
                <a:solidFill>
                  <a:schemeClr val="tx1">
                    <a:lumMod val="50000"/>
                  </a:schemeClr>
                </a:solidFill>
              </a:rPr>
              <a:t>Suomalaisista 30% etsii ideoita tai ostettavaa ja tutustuu mielenkiintoisiin tuotteisiin pääosin verkossa. </a:t>
            </a:r>
          </a:p>
          <a:p>
            <a:pPr algn="l"/>
            <a:endParaRPr lang="fi-FI" sz="12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fi-FI" sz="1200" b="0" dirty="0">
                <a:solidFill>
                  <a:schemeClr val="tx1">
                    <a:lumMod val="50000"/>
                  </a:schemeClr>
                </a:solidFill>
              </a:rPr>
              <a:t>Monikanavaisuus korostuu tiedonhaussa ja lähes puolet (47%) etsii tietoa, ideoita ja inspiraatiota </a:t>
            </a:r>
            <a:r>
              <a:rPr lang="fi-FI" sz="1200" b="1" dirty="0">
                <a:solidFill>
                  <a:schemeClr val="tx1">
                    <a:lumMod val="50000"/>
                  </a:schemeClr>
                </a:solidFill>
              </a:rPr>
              <a:t>sekä verkosta että kivijalkakaupoista.</a:t>
            </a:r>
          </a:p>
          <a:p>
            <a:pPr algn="l"/>
            <a:endParaRPr lang="fi-FI" sz="12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fi-FI" sz="1200" b="1" dirty="0">
                <a:solidFill>
                  <a:schemeClr val="tx1">
                    <a:lumMod val="50000"/>
                  </a:schemeClr>
                </a:solidFill>
              </a:rPr>
              <a:t>Pääosin kivijalkamyymälöissä kierteleviä on vain 16% </a:t>
            </a:r>
            <a:r>
              <a:rPr lang="fi-FI" sz="1200" b="0" dirty="0">
                <a:solidFill>
                  <a:schemeClr val="tx1">
                    <a:lumMod val="50000"/>
                  </a:schemeClr>
                </a:solidFill>
              </a:rPr>
              <a:t>18-79 –vuotiaista nettiä käyttävistä suomalaisista.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chemeClr val="tx1">
                    <a:lumMod val="50000"/>
                  </a:schemeClr>
                </a:solidFill>
              </a:rPr>
              <a:t>Ostosten tekeminen itselle sopivana aikana, tuotteiden vertaileminen rauhassa, kivijalkamyymälöitä halvempi hinta ja laajempi valikoima </a:t>
            </a:r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ovat kaikkein keskeisimpiä syitä verkko-ostosten tekemiselle</a:t>
            </a:r>
            <a:r>
              <a:rPr lang="fi-FI" sz="1200" b="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chemeClr val="tx1">
                    <a:lumMod val="50000"/>
                  </a:schemeClr>
                </a:solidFill>
              </a:rPr>
              <a:t>Eniten verkko-ostamisen halua vähentävät verkkokaupan keskimääräistä korkeammat kuljetuskustannukset, epäselvät toimitus- ja palautusehdot sekä verkkosivujen huono toimivuus</a:t>
            </a:r>
            <a:r>
              <a:rPr lang="fi-FI" sz="1200" dirty="0">
                <a:solidFill>
                  <a:schemeClr val="bg2"/>
                </a:solidFill>
              </a:rPr>
              <a:t>. </a:t>
            </a:r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Seuraavaksi tulee tavaran monimutkainen palauttamistapa.</a:t>
            </a:r>
            <a:endParaRPr lang="fi-FI" sz="1200" b="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Verkko-ostamisen osuus on suurin peleissä (55%). </a:t>
            </a:r>
          </a:p>
          <a:p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Muissakin kulttuuri- ja viihdetuotteissa verkko-ostamisen osuus on yli kolmasosa, samoin kuin kodin elektroniikassa.</a:t>
            </a:r>
          </a:p>
          <a:p>
            <a:endParaRPr lang="fi-FI" sz="1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Näiden jälkeen suurin verkko-ostamisen osuus  on vaatteissa, harraste- ja  urheilutuotteissa</a:t>
            </a:r>
          </a:p>
          <a:p>
            <a:endParaRPr lang="fi-FI" sz="1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Verkon osuus on pienin ruoassa, juomissa ja muissa elintarvikkeissa. </a:t>
            </a:r>
            <a:endParaRPr lang="fi-FI" sz="12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tx1">
                    <a:lumMod val="50000"/>
                  </a:schemeClr>
                </a:solidFill>
              </a:rPr>
              <a:t>Suurin ostojen lisääminen kohdistuu vaatteisiin, kenkiin ja asusteisiin, kodin elektroniikkaan ja tietotekniikkaan, kirjoihin ja lehtiin, kauneus- ja terveystuotteisiin, kodinkoneisiin ja keittiötuotteisiin sekä urheiluvälineisiin ja muihin harrastetuotteisiin.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9137-36D1-3D40-891A-8FA42448F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00" y="4247807"/>
            <a:ext cx="10933200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ackground imag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8824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here and Insert &gt;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>
                <a:solidFill>
                  <a:srgbClr val="FF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01" y="6098117"/>
            <a:ext cx="500785" cy="288000"/>
          </a:xfrm>
        </p:spPr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6150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rcel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_confidentiality"/>
          <p:cNvSpPr/>
          <p:nvPr/>
        </p:nvSpPr>
        <p:spPr>
          <a:xfrm>
            <a:off x="3273996" y="6482916"/>
            <a:ext cx="415204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>
                <a:solidFill>
                  <a:schemeClr val="tx2"/>
                </a:solidFill>
              </a:rPr>
              <a:t>Internal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7200" y="1350000"/>
            <a:ext cx="10548000" cy="3888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77475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rcel Fram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_confidentiality"/>
          <p:cNvSpPr/>
          <p:nvPr/>
        </p:nvSpPr>
        <p:spPr>
          <a:xfrm>
            <a:off x="3273996" y="6482916"/>
            <a:ext cx="415204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7200" y="1350000"/>
            <a:ext cx="10548000" cy="3888000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6468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" y="1325470"/>
            <a:ext cx="10933200" cy="3041651"/>
          </a:xfrm>
        </p:spPr>
        <p:txBody>
          <a:bodyPr anchor="t"/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00" y="4756131"/>
            <a:ext cx="10933200" cy="1120794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AE3F3-98C9-4CEE-AE8D-204064165174}" type="datetime1">
              <a:rPr lang="fi-FI" smtClean="0"/>
              <a:pPr/>
              <a:t>8.11.2018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88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here and Insert &gt;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5" y="460199"/>
            <a:ext cx="5257800" cy="5021439"/>
          </a:xfrm>
          <a:solidFill>
            <a:schemeClr val="tx2"/>
          </a:solidFill>
        </p:spPr>
        <p:txBody>
          <a:bodyPr lIns="432000" tIns="2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190" y="1825623"/>
            <a:ext cx="4304604" cy="341139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253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1399117" y="1738313"/>
            <a:ext cx="9347200" cy="3613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66018813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0" y="4907"/>
            <a:ext cx="12192000" cy="685309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44063809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" y="1468178"/>
            <a:ext cx="5292000" cy="40134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578" y="1468178"/>
            <a:ext cx="5292000" cy="40134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139343CC-265D-42C1-9A08-C8541B0B0C3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3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" y="1468178"/>
            <a:ext cx="5292000" cy="40134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578" y="1468178"/>
            <a:ext cx="5292000" cy="40134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380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00" y="1468800"/>
            <a:ext cx="5292000" cy="360000"/>
          </a:xfrm>
        </p:spPr>
        <p:txBody>
          <a:bodyPr anchor="b"/>
          <a:lstStyle>
            <a:lvl1pPr marL="0" indent="0">
              <a:buNone/>
              <a:defRPr sz="21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00" y="1848365"/>
            <a:ext cx="5292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2492" y="1468800"/>
            <a:ext cx="5292000" cy="360000"/>
          </a:xfrm>
        </p:spPr>
        <p:txBody>
          <a:bodyPr anchor="b"/>
          <a:lstStyle>
            <a:lvl1pPr marL="0" indent="0">
              <a:buNone/>
              <a:defRPr sz="21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492" y="1848365"/>
            <a:ext cx="5292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0D0ACCB8-17B0-463D-B255-D550659F5CEA}" type="datetime1">
              <a:rPr lang="fi-FI" smtClean="0"/>
              <a:t>8.11.2018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3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4499" y="1468177"/>
            <a:ext cx="59040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3600" y="1534761"/>
            <a:ext cx="4752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7150683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88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here and Insert &gt;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5146029"/>
            <a:ext cx="10933200" cy="360000"/>
          </a:xfrm>
        </p:spPr>
        <p:txBody>
          <a:bodyPr anchor="t" anchorCtr="0"/>
          <a:lstStyle>
            <a:lvl1pPr algn="l">
              <a:lnSpc>
                <a:spcPts val="1400"/>
              </a:lnSpc>
              <a:defRPr sz="1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970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6805" y="1524001"/>
            <a:ext cx="4762226" cy="2144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36804" y="3871383"/>
            <a:ext cx="2268000" cy="1614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131031" y="3871383"/>
            <a:ext cx="2268000" cy="1614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2893" y="1427236"/>
            <a:ext cx="5904000" cy="360000"/>
          </a:xfrm>
        </p:spPr>
        <p:txBody>
          <a:bodyPr anchor="b"/>
          <a:lstStyle>
            <a:lvl1pPr marL="0" indent="0">
              <a:buNone/>
              <a:defRPr sz="21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2893" y="1848365"/>
            <a:ext cx="5904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3492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35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004" y="1529488"/>
            <a:ext cx="5292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283565" y="1529487"/>
            <a:ext cx="5292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4898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3600" y="1529488"/>
            <a:ext cx="5292000" cy="14784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33600" y="3266917"/>
            <a:ext cx="5292000" cy="2224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274764" y="1529487"/>
            <a:ext cx="5292000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0972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8268" y="1488960"/>
            <a:ext cx="2913996" cy="1184712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00" y="2844540"/>
            <a:ext cx="4768664" cy="2637099"/>
          </a:xfrm>
        </p:spPr>
        <p:txBody>
          <a:bodyPr/>
          <a:lstStyle>
            <a:lvl1pPr marL="0" indent="0">
              <a:buNone/>
              <a:defRPr sz="1600"/>
            </a:lvl1pPr>
            <a:lvl2pPr marL="223200" indent="0">
              <a:buNone/>
              <a:defRPr sz="1600"/>
            </a:lvl2pPr>
            <a:lvl3pPr marL="439200" indent="0">
              <a:buNone/>
              <a:defRPr sz="1600"/>
            </a:lvl3pPr>
            <a:lvl4pPr marL="658800" indent="0">
              <a:buNone/>
              <a:defRPr sz="1600"/>
            </a:lvl4pPr>
            <a:lvl5pPr marL="8640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8" y="1544922"/>
            <a:ext cx="1045200" cy="9360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93884" y="1520825"/>
            <a:ext cx="4334933" cy="39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8966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pos="65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3600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3600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2480654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439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4324506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43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321228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326013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180132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8184917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10039036" y="1548000"/>
            <a:ext cx="1532467" cy="15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10043821" y="3161419"/>
            <a:ext cx="1549400" cy="288000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defRPr sz="900" cap="all" baseline="0"/>
            </a:lvl1pPr>
            <a:lvl2pPr marL="223200" indent="0">
              <a:buNone/>
              <a:defRPr sz="1200"/>
            </a:lvl2pPr>
            <a:lvl3pPr marL="439200" indent="0">
              <a:buNone/>
              <a:defRPr sz="1200"/>
            </a:lvl3pPr>
            <a:lvl4pPr marL="6588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2" y="3474000"/>
            <a:ext cx="5232000" cy="1893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900" y="3474860"/>
            <a:ext cx="5232000" cy="1893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8274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B134999-4D29-4479-AE17-2E8B60323605}" type="datetime1">
              <a:rPr lang="fi-FI" smtClean="0"/>
              <a:t>8.11.2018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2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/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[Company]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652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19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ight Wood">
    <p:bg>
      <p:bgPr>
        <a:solidFill>
          <a:srgbClr val="DAD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7627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etwork Grey">
    <p:bg>
      <p:bgPr>
        <a:solidFill>
          <a:srgbClr val="394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4A58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4A58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94A58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88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juvampi ar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_confidentiality"/>
          <p:cNvSpPr/>
          <p:nvPr/>
        </p:nvSpPr>
        <p:spPr>
          <a:xfrm>
            <a:off x="3273996" y="6482916"/>
            <a:ext cx="415204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>
                <a:solidFill>
                  <a:schemeClr val="tx2"/>
                </a:solidFill>
              </a:rPr>
              <a:t>Internal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229790" y="6454073"/>
            <a:ext cx="1824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AE3F3-98C9-4CEE-AE8D-204064165174}" type="datetime1">
              <a:rPr lang="fi-FI" smtClean="0"/>
              <a:t>8.11.2018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229737" y="6283542"/>
            <a:ext cx="46800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[Company]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2402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98" y="1768333"/>
            <a:ext cx="5173201" cy="24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166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00" y="4247807"/>
            <a:ext cx="10933200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057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00" y="4247807"/>
            <a:ext cx="10933200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284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0" y="1014294"/>
            <a:ext cx="6369837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2" y="4247807"/>
            <a:ext cx="6399941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01440" y="1185864"/>
            <a:ext cx="4273200" cy="4300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3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Backgrou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Format Background image and type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00" y="4247807"/>
            <a:ext cx="10933200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_confidentiality"/>
          <p:cNvSpPr/>
          <p:nvPr/>
        </p:nvSpPr>
        <p:spPr>
          <a:xfrm>
            <a:off x="3273996" y="6482916"/>
            <a:ext cx="415204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>
                <a:solidFill>
                  <a:schemeClr val="bg1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8121016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Background imag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00" y="1014294"/>
            <a:ext cx="109440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Format Background image and type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00" y="4247807"/>
            <a:ext cx="10944000" cy="1620808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_confidentiality"/>
          <p:cNvSpPr/>
          <p:nvPr/>
        </p:nvSpPr>
        <p:spPr>
          <a:xfrm>
            <a:off x="3273996" y="6482916"/>
            <a:ext cx="415204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>
                <a:solidFill>
                  <a:schemeClr val="tx2"/>
                </a:solidFill>
              </a:rPr>
              <a:t>Internal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00" y="6188600"/>
            <a:ext cx="118266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682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ackground imag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89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here and Insert &gt;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1014294"/>
            <a:ext cx="10933200" cy="313375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01" y="6098117"/>
            <a:ext cx="500785" cy="288000"/>
          </a:xfrm>
        </p:spPr>
        <p:txBody>
          <a:bodyPr/>
          <a:lstStyle/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66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46531"/>
            <a:ext cx="12192000" cy="8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3" y="343823"/>
            <a:ext cx="109332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1480472"/>
            <a:ext cx="10933200" cy="4001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471" y="6243591"/>
            <a:ext cx="500785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C1443AE-2BC7-4813-86B2-E663DBA3C8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85" y="6174053"/>
            <a:ext cx="118266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93" r:id="rId32"/>
    <p:sldLayoutId id="2147483894" r:id="rId3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52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748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403">
          <p15:clr>
            <a:srgbClr val="F26B43"/>
          </p15:clr>
        </p15:guide>
        <p15:guide id="3" pos="395">
          <p15:clr>
            <a:srgbClr val="F26B43"/>
          </p15:clr>
        </p15:guide>
        <p15:guide id="4" orient="horz" pos="2260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754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pos="5503">
          <p15:clr>
            <a:srgbClr val="F26B43"/>
          </p15:clr>
        </p15:guide>
        <p15:guide id="9" orient="horz" pos="3453">
          <p15:clr>
            <a:srgbClr val="F26B43"/>
          </p15:clr>
        </p15:guide>
        <p15:guide id="10" orient="horz" pos="3702">
          <p15:clr>
            <a:srgbClr val="F26B43"/>
          </p15:clr>
        </p15:guide>
        <p15:guide id="11" orient="horz" pos="4052">
          <p15:clr>
            <a:srgbClr val="F26B43"/>
          </p15:clr>
        </p15:guide>
        <p15:guide id="12" pos="7287">
          <p15:clr>
            <a:srgbClr val="F26B43"/>
          </p15:clr>
        </p15:guide>
        <p15:guide id="13" orient="horz" pos="38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Suuri verkkokauppatutkimus 2018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Posti</a:t>
            </a:r>
            <a:r>
              <a:rPr lang="en-US" dirty="0"/>
              <a:t> ja Kantar TNS</a:t>
            </a:r>
          </a:p>
        </p:txBody>
      </p:sp>
    </p:spTree>
    <p:extLst>
      <p:ext uri="{BB962C8B-B14F-4D97-AF65-F5344CB8AC3E}">
        <p14:creationId xmlns:p14="http://schemas.microsoft.com/office/powerpoint/2010/main" val="281296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Verkko-ostamista lisäävät toimitustekijät (kaikki)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45472"/>
            <a:ext cx="10933200" cy="597173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Lisäisivätkö seuraavat toimituksiin liittyvät uudet mahdollisuudet verkko-ostamistasi tulevaisuudessa?</a:t>
            </a:r>
          </a:p>
          <a:p>
            <a:pPr marL="0" indent="0">
              <a:buNone/>
            </a:pPr>
            <a:r>
              <a:rPr lang="fi-FI" sz="1200" dirty="0"/>
              <a:t>Total (n=2121)</a:t>
            </a:r>
            <a:br>
              <a:rPr lang="fi-FI" sz="1200" dirty="0"/>
            </a:br>
            <a:endParaRPr lang="fi-FI" sz="1200" dirty="0"/>
          </a:p>
          <a:p>
            <a:pPr marL="0" indent="0">
              <a:buNone/>
            </a:pPr>
            <a:r>
              <a:rPr lang="fi-FI" sz="1600" dirty="0"/>
              <a:t> </a:t>
            </a:r>
            <a:endParaRPr lang="fi-FI" sz="16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8" y="1252420"/>
            <a:ext cx="10076838" cy="49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Verkko-ostamista lisäävät toimitustekijät, top 5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47823"/>
            <a:ext cx="10933200" cy="674531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Lisäisivätkö seuraavat toimituksiin liittyvät uudet mahdollisuudet verkko-ostamistasi tulevaisuudessa?</a:t>
            </a:r>
          </a:p>
          <a:p>
            <a:pPr marL="0" indent="0">
              <a:buNone/>
            </a:pPr>
            <a:r>
              <a:rPr lang="fi-FI" sz="1200" dirty="0"/>
              <a:t>Total (n=2121)</a:t>
            </a:r>
            <a:br>
              <a:rPr lang="fi-FI" sz="1200" dirty="0"/>
            </a:br>
            <a:endParaRPr lang="fi-FI" sz="1200" dirty="0"/>
          </a:p>
          <a:p>
            <a:pPr marL="0" indent="0">
              <a:buNone/>
            </a:pPr>
            <a:r>
              <a:rPr lang="fi-FI" sz="16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8" y="1496954"/>
            <a:ext cx="8807218" cy="45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Into verkko-ostamiseen vähenee, jos perusasiat ontuvat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58475"/>
            <a:ext cx="10933200" cy="739874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Mitkä seuraavista asioista vähentävät haluasi ostaa verkkokaupoista?</a:t>
            </a:r>
          </a:p>
          <a:p>
            <a:pPr marL="0" indent="0">
              <a:buNone/>
            </a:pPr>
            <a:r>
              <a:rPr lang="fi-FI" sz="1200" dirty="0"/>
              <a:t>Total (n=2121) </a:t>
            </a:r>
          </a:p>
          <a:p>
            <a:pPr marL="0" indent="0">
              <a:buNone/>
            </a:pPr>
            <a:r>
              <a:rPr lang="fi-FI" sz="1500" dirty="0"/>
              <a:t> </a:t>
            </a:r>
            <a:endParaRPr lang="fi-FI" sz="15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7" y="1257301"/>
            <a:ext cx="9739616" cy="49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Valtaosa verkko-ostajista on kasvattanut ostoskoriaan ilmaisen kuljetuksen vuoksi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32759"/>
            <a:ext cx="10933200" cy="761655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Kuinka usein olet kasvattanut ostoskoria saadaksesi ilmaisen kuljetuksen kun tilaus ylittää tietyn summan?</a:t>
            </a:r>
          </a:p>
          <a:p>
            <a:pPr marL="0" indent="0">
              <a:buNone/>
            </a:pPr>
            <a:r>
              <a:rPr lang="fi-FI" sz="1200" dirty="0"/>
              <a:t>verkkohankintoja tehneistä (n=1751) 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endParaRPr lang="fi-FI" sz="16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0" y="1542785"/>
            <a:ext cx="5741984" cy="4565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9738" y="2032550"/>
            <a:ext cx="5807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>
                <a:solidFill>
                  <a:sysClr val="windowText" lastClr="000000"/>
                </a:solidFill>
              </a:rPr>
              <a:t>Verkkohankintoja tehneistä 68 % on kasvattanut ostoskoria saadakseen ilmaisen kuljetuksen tilauksen ylittäessä tietyn </a:t>
            </a:r>
            <a:r>
              <a:rPr lang="fi-FI" sz="1300" b="1">
                <a:solidFill>
                  <a:sysClr val="windowText" lastClr="000000"/>
                </a:solidFill>
              </a:rPr>
              <a:t>summan.</a:t>
            </a:r>
            <a:endParaRPr lang="fi-FI" sz="1300" dirty="0">
              <a:solidFill>
                <a:sysClr val="windowText" lastClr="000000"/>
              </a:solidFill>
            </a:endParaRPr>
          </a:p>
          <a:p>
            <a:r>
              <a:rPr lang="fi-FI" sz="1300" dirty="0">
                <a:solidFill>
                  <a:sysClr val="windowText" lastClr="000000"/>
                </a:solidFill>
              </a:rPr>
              <a:t>9 % verkko-ostajista tekee näin usein.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0" y="2032550"/>
            <a:ext cx="626508" cy="5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Yli kolmasosa kulttuuri- ja viihdetuotteista ostetaan jo verkosta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3" y="838207"/>
            <a:ext cx="10933200" cy="931456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Kuinka suuren osan eri ostoksistasi olet tehnyt verkosta viimeisen puolen vuoden aikana?</a:t>
            </a:r>
          </a:p>
          <a:p>
            <a:pPr marL="0" indent="0">
              <a:buNone/>
            </a:pPr>
            <a:r>
              <a:rPr lang="fi-FI" sz="1200" dirty="0"/>
              <a:t>(n= ko. tuoteryhmää ostaneet) luokkakeskiarvo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endParaRPr lang="fi-FI" sz="16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1351823"/>
            <a:ext cx="8402290" cy="51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Puolet suomalaisista aikoo kokeilla tai lisätä vaatteiden ostamista verkossa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47823"/>
            <a:ext cx="10933200" cy="504000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Miten arvioit seuraavien tavaroiden verkko-ostamisesi kehittyvän tulevan parin vuoden kuluessa?</a:t>
            </a:r>
          </a:p>
          <a:p>
            <a:pPr marL="0" indent="0">
              <a:buNone/>
            </a:pPr>
            <a:r>
              <a:rPr lang="fi-FI" sz="1200" dirty="0"/>
              <a:t>Total (n=2121) </a:t>
            </a:r>
          </a:p>
          <a:p>
            <a:pPr marL="0" indent="0">
              <a:buNone/>
            </a:pPr>
            <a:r>
              <a:rPr lang="fi-FI" sz="1500" dirty="0"/>
              <a:t> </a:t>
            </a:r>
            <a:endParaRPr lang="fi-FI" sz="15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1439174"/>
            <a:ext cx="9182100" cy="47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7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4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Miksi ja miten suuri verkkokauppatutkimus tehtiin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1124872"/>
            <a:ext cx="10933200" cy="4001166"/>
          </a:xfrm>
        </p:spPr>
        <p:txBody>
          <a:bodyPr/>
          <a:lstStyle/>
          <a:p>
            <a:pPr lvl="0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Postin suuren verkkokauppatutkimuksen tavoite on lisätä ymmärrystä kuluttajien tarpeista, ajureista ja esteistä sekä verkkokaupan ja uudenlaisten palvelujen tulevaisuudesta</a:t>
            </a:r>
          </a:p>
          <a:p>
            <a:pPr lvl="0">
              <a:spcAft>
                <a:spcPts val="0"/>
              </a:spcAft>
              <a:buFont typeface="Arial" charset="0"/>
              <a:buChar char="•"/>
            </a:pPr>
            <a:endParaRPr lang="fi-FI" dirty="0"/>
          </a:p>
          <a:p>
            <a:pPr lvl="0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Tutkimuksen aihealueet: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Suhtautuminen nettikauppoihin, verkko-ostamisen syyt ja esteet, lähetysten toimittaminen ja palauttaminen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Verkko-ostamisen tämänhetkinen tilanne, verkosta ostamisen tiheys, eri tuoteryhmien ostaminen verkosta nyt ja lähitulevaisuudessa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Suhtautuminen teknologiaan, viestintään ja mainontaan, ostaminen kivijalka- ja verkkokaupoista, aikeet käyttää erilaisia maksutapoja, halukkuus antaa tietoja verkkokaupoille</a:t>
            </a:r>
          </a:p>
          <a:p>
            <a:pPr lvl="0">
              <a:spcAft>
                <a:spcPts val="0"/>
              </a:spcAft>
              <a:buFont typeface="Arial" charset="0"/>
              <a:buChar char="•"/>
            </a:pPr>
            <a:endParaRPr lang="fi-FI" dirty="0"/>
          </a:p>
          <a:p>
            <a:pPr lvl="0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Tutkimuksen kohderyhmänä olivat 18–79-vuotiaat internetiä käyttävät suomalaiset</a:t>
            </a:r>
          </a:p>
          <a:p>
            <a:pPr lvl="0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Tutkimuksessa vastaajien kokonaismäärä on 2121 henkeä</a:t>
            </a:r>
          </a:p>
          <a:p>
            <a:pPr lvl="0">
              <a:spcAft>
                <a:spcPts val="0"/>
              </a:spcAft>
              <a:buFont typeface="Arial" charset="0"/>
              <a:buChar char="•"/>
            </a:pPr>
            <a:r>
              <a:rPr lang="fi-FI" dirty="0"/>
              <a:t>Tiedonkeruu tehtiin </a:t>
            </a:r>
            <a:r>
              <a:rPr lang="fi-FI" dirty="0" err="1"/>
              <a:t>Kantar</a:t>
            </a:r>
            <a:r>
              <a:rPr lang="fi-FI" dirty="0"/>
              <a:t> TNS Forum-onlinepaneelilla kesä-heinäkuussa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Vain 15 % suomalaisista vierastaa verkkokauppoja</a:t>
            </a:r>
            <a:endParaRPr lang="en-US" sz="2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003" y="861954"/>
            <a:ext cx="10933200" cy="446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2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2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8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500" dirty="0"/>
              <a:t>Mikä seuraavista väittämistä kuvaa parhaiten suhtautumistasi verkko-ostamiseen ja nettikauppoihin? </a:t>
            </a:r>
          </a:p>
          <a:p>
            <a:pPr marL="0" indent="0">
              <a:buNone/>
            </a:pPr>
            <a:r>
              <a:rPr lang="fi-FI" sz="1200" dirty="0"/>
              <a:t>Total (n=2121) </a:t>
            </a:r>
          </a:p>
          <a:p>
            <a:pPr marL="0" indent="0">
              <a:buNone/>
            </a:pPr>
            <a:endParaRPr lang="fi-FI" sz="16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4" y="1587501"/>
            <a:ext cx="10161748" cy="4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Lähes puolet etsii tuotetietoa ja -ideoita tasapuolisesti verkosta ja kivijalkakaupoista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58172"/>
            <a:ext cx="10933200" cy="1072228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Mikä seuraavista ideoiden, inspiraation ja tiedonhaun tavoista kuvaa sinua parhaiten tällä hetkellä, kun etsit tuotteita ja tavaroita?</a:t>
            </a:r>
          </a:p>
          <a:p>
            <a:pPr marL="0" indent="0">
              <a:buNone/>
            </a:pPr>
            <a:r>
              <a:rPr lang="fi-FI" sz="1200" dirty="0"/>
              <a:t>Total (n=2121) </a:t>
            </a:r>
          </a:p>
          <a:p>
            <a:pPr marL="0" indent="0">
              <a:buNone/>
            </a:pPr>
            <a:r>
              <a:rPr lang="fi-FI" sz="1500" dirty="0"/>
              <a:t> </a:t>
            </a:r>
            <a:endParaRPr lang="fi-FI" sz="15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82" y="1494367"/>
            <a:ext cx="6488918" cy="47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Verkko-ostosten valtteja ovat vapaa ostosaika ja vertailtavuus, </a:t>
            </a:r>
            <a:r>
              <a:rPr lang="fi-FI" sz="2300"/>
              <a:t>hinnat sekä valikoima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62371"/>
            <a:ext cx="10933200" cy="739428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Mitkä ovat juuri sinulle syitä, joiden takia kannattaa tehdä verkko-ostoksia?</a:t>
            </a:r>
          </a:p>
          <a:p>
            <a:pPr marL="0" indent="0">
              <a:buNone/>
            </a:pPr>
            <a:r>
              <a:rPr lang="fi-FI" sz="1200" dirty="0"/>
              <a:t>verkkohankintoja tehneistä (n=1751) </a:t>
            </a:r>
          </a:p>
          <a:p>
            <a:pPr marL="0" indent="0">
              <a:buNone/>
            </a:pPr>
            <a:r>
              <a:rPr lang="fi-FI" sz="1500" dirty="0"/>
              <a:t> </a:t>
            </a:r>
            <a:endParaRPr lang="fi-FI" sz="15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1395354"/>
            <a:ext cx="10402626" cy="49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300" dirty="0"/>
              <a:t>Verkkokaupalle tärkeät ominaisuudet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2" y="858877"/>
            <a:ext cx="10933200" cy="663477"/>
          </a:xfrm>
        </p:spPr>
        <p:txBody>
          <a:bodyPr/>
          <a:lstStyle/>
          <a:p>
            <a:pPr marL="0" indent="0">
              <a:buNone/>
            </a:pPr>
            <a:r>
              <a:rPr lang="fi-FI" sz="1500" dirty="0"/>
              <a:t>Mitkä seuraavista asioista ovat juuri sinulle tärkeitä, kun ostat tuotteita verkosta?</a:t>
            </a:r>
          </a:p>
          <a:p>
            <a:pPr marL="0" indent="0">
              <a:buNone/>
            </a:pPr>
            <a:r>
              <a:rPr lang="fi-FI" sz="1200" dirty="0"/>
              <a:t>verkkohankintoja tehneistä (n=1751) 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endParaRPr lang="fi-FI" sz="16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4" y="1328560"/>
            <a:ext cx="9456897" cy="4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ysClr val="windowText" lastClr="000000"/>
                </a:solidFill>
              </a:rPr>
              <a:t>Tärkeimmät logistiikkaan liittyvät verkkokaupan ominaisuudet, top 3</a:t>
            </a:r>
            <a:endParaRPr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181100"/>
            <a:ext cx="9486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sz="2400" dirty="0">
                <a:solidFill>
                  <a:sysClr val="windowText" lastClr="000000"/>
                </a:solidFill>
              </a:rPr>
              <a:t>Muut verkkokaupan tärkeimmät ominaisuudet, top 3</a:t>
            </a:r>
            <a:endParaRPr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215890"/>
            <a:ext cx="10726532" cy="43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ysClr val="windowText" lastClr="000000"/>
                </a:solidFill>
              </a:rPr>
              <a:t>Myös verkkokaupan kieli ja eettisyys ovat suomalaisille tärkeitä</a:t>
            </a:r>
            <a:endParaRPr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43AE-2BC7-4813-86B2-E663DBA3C82F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511300"/>
            <a:ext cx="9999133" cy="38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1548"/>
      </p:ext>
    </p:extLst>
  </p:cSld>
  <p:clrMapOvr>
    <a:masterClrMapping/>
  </p:clrMapOvr>
</p:sld>
</file>

<file path=ppt/theme/theme1.xml><?xml version="1.0" encoding="utf-8"?>
<a:theme xmlns:a="http://schemas.openxmlformats.org/drawingml/2006/main" name="Posti laajakuva 16_9">
  <a:themeElements>
    <a:clrScheme name="Posti">
      <a:dk1>
        <a:srgbClr val="000000"/>
      </a:dk1>
      <a:lt1>
        <a:srgbClr val="FFFFFF"/>
      </a:lt1>
      <a:dk2>
        <a:srgbClr val="FF8000"/>
      </a:dk2>
      <a:lt2>
        <a:srgbClr val="D7DBDD"/>
      </a:lt2>
      <a:accent1>
        <a:srgbClr val="FF8000"/>
      </a:accent1>
      <a:accent2>
        <a:srgbClr val="394A58"/>
      </a:accent2>
      <a:accent3>
        <a:srgbClr val="0073CF"/>
      </a:accent3>
      <a:accent4>
        <a:srgbClr val="34B233"/>
      </a:accent4>
      <a:accent5>
        <a:srgbClr val="CB0044"/>
      </a:accent5>
      <a:accent6>
        <a:srgbClr val="DAD7CB"/>
      </a:accent6>
      <a:hlink>
        <a:srgbClr val="7DA0FF"/>
      </a:hlink>
      <a:folHlink>
        <a:srgbClr val="DAD7CB"/>
      </a:folHlink>
    </a:clrScheme>
    <a:fontScheme name="Posti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400">
          <a:solidFill>
            <a:schemeClr val="bg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sti laajakuva 16_9.potx" id="{E89BAB07-101C-4E4A-BECA-439AE0092EE4}" vid="{43DDFCD1-B2FB-4C71-8410-08006C302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Posti laajakuva 16_9</Template>
  <TotalTime>37914</TotalTime>
  <Words>607</Words>
  <Application>Microsoft Office PowerPoint</Application>
  <PresentationFormat>Widescreen</PresentationFormat>
  <Paragraphs>91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Posti laajakuva 16_9</vt:lpstr>
      <vt:lpstr>Suuri verkkokauppatutkimus 2018</vt:lpstr>
      <vt:lpstr>Miksi ja miten suuri verkkokauppatutkimus tehtiin</vt:lpstr>
      <vt:lpstr>Vain 15 % suomalaisista vierastaa verkkokauppoja</vt:lpstr>
      <vt:lpstr>Lähes puolet etsii tuotetietoa ja -ideoita tasapuolisesti verkosta ja kivijalkakaupoista</vt:lpstr>
      <vt:lpstr>Verkko-ostosten valtteja ovat vapaa ostosaika ja vertailtavuus, hinnat sekä valikoima</vt:lpstr>
      <vt:lpstr>Verkkokaupalle tärkeät ominaisuudet</vt:lpstr>
      <vt:lpstr>Tärkeimmät logistiikkaan liittyvät verkkokaupan ominaisuudet, top 3</vt:lpstr>
      <vt:lpstr>Muut verkkokaupan tärkeimmät ominaisuudet, top 3</vt:lpstr>
      <vt:lpstr>Myös verkkokaupan kieli ja eettisyys ovat suomalaisille tärkeitä</vt:lpstr>
      <vt:lpstr>Verkko-ostamista lisäävät toimitustekijät (kaikki)</vt:lpstr>
      <vt:lpstr>Verkko-ostamista lisäävät toimitustekijät, top 5</vt:lpstr>
      <vt:lpstr>Into verkko-ostamiseen vähenee, jos perusasiat ontuvat</vt:lpstr>
      <vt:lpstr>Valtaosa verkko-ostajista on kasvattanut ostoskoriaan ilmaisen kuljetuksen vuoksi</vt:lpstr>
      <vt:lpstr>Yli kolmasosa kulttuuri- ja viihdetuotteista ostetaan jo verkosta</vt:lpstr>
      <vt:lpstr>Puolet suomalaisista aikoo kokeilla tai lisätä vaatteiden ostamista verkossa</vt:lpstr>
      <vt:lpstr>PowerPoint Presentation</vt:lpstr>
    </vt:vector>
  </TitlesOfParts>
  <Company>Posti Group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Kauppinen Saara</dc:creator>
  <cp:lastModifiedBy>Hokkanen Sara</cp:lastModifiedBy>
  <cp:revision>447</cp:revision>
  <dcterms:created xsi:type="dcterms:W3CDTF">2015-10-23T10:31:53Z</dcterms:created>
  <dcterms:modified xsi:type="dcterms:W3CDTF">2018-11-08T08:44:55Z</dcterms:modified>
</cp:coreProperties>
</file>