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900FB-528E-BD44-A6AD-84CC1DAA3038}" type="datetimeFigureOut">
              <a:rPr lang="en-US" smtClean="0"/>
              <a:t>5/21/24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05B96-3E61-3947-824A-916FB24BD8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30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AA8EA9-CD4F-D145-AB81-67562A22EF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3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A6B7-A065-96F3-845D-B674C69A2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B8819-51F4-4DFF-E99E-40E05DA56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7570-6CF8-3912-A691-BBAB5D15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FD6-7884-3940-B495-61FB5524DEBF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34198-D186-84BA-19F4-89F5B96FF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3F56E-4EFE-FFD8-6B38-070324A9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27C-1325-B24A-AB55-1ABCE95D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10048"/>
      </p:ext>
    </p:extLst>
  </p:cSld>
  <p:clrMapOvr>
    <a:masterClrMapping/>
  </p:clrMapOvr>
</p:sldLayout>
</file>

<file path=ppt/slideLayouts/slideLayout10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BC027-4B0C-72E3-86BA-77677A63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3DD10-68A4-3767-A237-9C52A7D1D3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C0197-B768-4FA6-9C61-50D61C932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FD6-7884-3940-B495-61FB5524DEBF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B8DF-32FB-0641-3878-514902C00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F9F23-C8C5-3AFB-5EAA-B4DFACA30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27C-1325-B24A-AB55-1ABCE95D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91448"/>
      </p:ext>
    </p:extLst>
  </p:cSld>
  <p:clrMapOvr>
    <a:masterClrMapping/>
  </p:clrMapOvr>
</p:sldLayout>
</file>

<file path=ppt/slideLayouts/slideLayout1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25168E-A66A-0495-D877-793FC5ABD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1CE9BF-BB22-26F3-AE6D-316EA81207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28A58-2A56-43D6-C1B2-AA888C848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FD6-7884-3940-B495-61FB5524DEBF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7918F-B002-AE07-F9A4-E473AE5B8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52716-FC3B-2460-4A4D-899721900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27C-1325-B24A-AB55-1ABCE95D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6118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08F6-3F44-6014-9B0E-7E7D88FFA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9E337-2452-BB30-C927-06235FE5F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2CAA3-AE13-A872-85B2-9F91C87D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FD6-7884-3940-B495-61FB5524DEBF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7C332-85DA-16C5-9F4A-54BD48425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C50E4-0790-0635-37B0-E9AF0FA6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27C-1325-B24A-AB55-1ABCE95D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74979"/>
      </p:ext>
    </p:extLst>
  </p:cSld>
  <p:clrMapOvr>
    <a:masterClrMapping/>
  </p:clrMapOvr>
</p:sldLayout>
</file>

<file path=ppt/slideLayouts/slideLayout3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8332C-21A0-EEE2-35F9-38AF146C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C968C-A985-593C-ECBF-1E0F1A63F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2DF79-6910-22BE-4A0F-3B2D2FC3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FD6-7884-3940-B495-61FB5524DEBF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B7942-4683-8E9B-D142-F36E98EA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9B718-1661-8CB0-8955-04A52B9DE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27C-1325-B24A-AB55-1ABCE95D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3187"/>
      </p:ext>
    </p:extLst>
  </p:cSld>
  <p:clrMapOvr>
    <a:masterClrMapping/>
  </p:clrMapOvr>
</p:sldLayout>
</file>

<file path=ppt/slideLayouts/slideLayout4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7AF6E-8B88-4F00-06E3-76FE4B3AA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B271-66F9-75F1-C50B-A2D0F32F8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F51DC-429C-DACF-B65D-B1C2FCD4E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C1F-8A92-01EB-69EC-87F36D41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FD6-7884-3940-B495-61FB5524DEBF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003B8A-B5C7-4A8F-D7AD-EECE77C03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695FC-5B3C-F195-F745-B64BB4A6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27C-1325-B24A-AB55-1ABCE95D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32667"/>
      </p:ext>
    </p:extLst>
  </p:cSld>
  <p:clrMapOvr>
    <a:masterClrMapping/>
  </p:clrMapOvr>
</p:sldLayout>
</file>

<file path=ppt/slideLayouts/slideLayout5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4B8A4-A39B-E26A-8D45-70781679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A9CD4-2429-6DD7-7AA6-0E97CF79F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4F4CE-DF97-62DA-C1DF-40A06439B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7D57DB-CB7D-15A5-2068-CC65CEAD9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6DDAA7-9D30-3E7A-6E8F-B80D7B5CB0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F8BEB6-A5B2-C073-E6D6-B4A7878E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FD6-7884-3940-B495-61FB5524DEBF}" type="datetimeFigureOut">
              <a:rPr lang="en-US" smtClean="0"/>
              <a:t>5/21/24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D6FC92-0698-39B6-37F2-A944FCB6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C349C0-4544-29A2-B62A-EE2652FFE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27C-1325-B24A-AB55-1ABCE95D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18904"/>
      </p:ext>
    </p:extLst>
  </p:cSld>
  <p:clrMapOvr>
    <a:masterClrMapping/>
  </p:clrMapOvr>
</p:sldLayout>
</file>

<file path=ppt/slideLayouts/slideLayout6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F9D25-4ED8-6AB0-F04F-6EE20481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7E85AD-8095-EF33-6283-7A1E9E77E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FD6-7884-3940-B495-61FB5524DEBF}" type="datetimeFigureOut">
              <a:rPr lang="en-US" smtClean="0"/>
              <a:t>5/21/24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3B0A3-FCC3-A9C9-A9E1-9A0B9C291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1E6726-6656-6EDB-70EF-5D3A9337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27C-1325-B24A-AB55-1ABCE95D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62051"/>
      </p:ext>
    </p:extLst>
  </p:cSld>
  <p:clrMapOvr>
    <a:masterClrMapping/>
  </p:clrMapOvr>
</p:sldLayout>
</file>

<file path=ppt/slideLayouts/slideLayout7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0B93C-5D22-11DA-EB10-8ADA12CD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FD6-7884-3940-B495-61FB5524DEBF}" type="datetimeFigureOut">
              <a:rPr lang="en-US" smtClean="0"/>
              <a:t>5/21/24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11977E-6BAE-2AA9-9C1F-4C5FB796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B21EFE-0623-C4D1-6909-72F41C54B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27C-1325-B24A-AB55-1ABCE95D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70463"/>
      </p:ext>
    </p:extLst>
  </p:cSld>
  <p:clrMapOvr>
    <a:masterClrMapping/>
  </p:clrMapOvr>
</p:sldLayout>
</file>

<file path=ppt/slideLayouts/slideLayout8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0E0DF-3A3A-9DB0-F67B-0CA4D617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DA86-57FC-0467-1389-354FA0A16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297F4-BDDC-9EBD-FE91-7EF6515CB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CA062-08D9-0C90-A23C-E6B28C17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FD6-7884-3940-B495-61FB5524DEBF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5D3CD-9885-2A28-4D1C-ABEA77F6D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825DF-89A0-8689-2F86-8852E18E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27C-1325-B24A-AB55-1ABCE95D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18286"/>
      </p:ext>
    </p:extLst>
  </p:cSld>
  <p:clrMapOvr>
    <a:masterClrMapping/>
  </p:clrMapOvr>
</p:sldLayout>
</file>

<file path=ppt/slideLayouts/slideLayout9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31ED-1D86-11E7-254B-3D681ED5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4B0F86-F208-753E-7149-8E50B14CD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8456D-3090-C183-3489-0BF823A4E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F5A3E-553B-706B-3F1C-68E1F898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80FD6-7884-3940-B495-61FB5524DEBF}" type="datetimeFigureOut">
              <a:rPr lang="en-US" smtClean="0"/>
              <a:t>5/21/24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08BBC3-9E8D-D8DC-FCA3-A3D6558F2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95EF-D396-9157-ABFE-871C8DE2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9727C-1325-B24A-AB55-1ABCE95D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73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079A46-9FA2-806A-C4DC-5F268855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1C901-4F00-9F76-9922-E7E530C94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2E6D6-659A-1E08-515B-6C085B916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A80FD6-7884-3940-B495-61FB5524DEBF}" type="datetimeFigureOut">
              <a:rPr lang="en-US" smtClean="0"/>
              <a:t>5/21/24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0AF1F-B14E-5B24-2BA1-0AF92ED9D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D913D-71DC-02A0-E122-8D24E8798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E9727C-1325-B24A-AB55-1ABCE95DB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1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ystem/files/documents/2023-06/Vinyl-Chloride-and-Health-FAQ-Document-5-31-508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regulations.gov/docket/EPA-HQ-OPPT-2018-0448/comments" TargetMode="Externa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 descr="" titl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" title="">
            <a:extLst>
              <a:ext uri="{FF2B5EF4-FFF2-40B4-BE49-F238E27FC236}">
                <a16:creationId xmlns:a16="http://schemas.microsoft.com/office/drawing/2014/main" id="{3926CAF6-9AE9-479E-9812-6ACB0AF78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168"/>
            <a:ext cx="7125586" cy="2039573"/>
          </a:xfrm>
        </p:spPr>
        <p:txBody>
          <a:bodyPr>
            <a:normAutofit/>
          </a:bodyPr>
          <a:lstStyle/>
          <a:p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US EPA’s Review of Vinyl Chloride Expected to Result in "High Priority" Status Under Federal Toxic Substances Control Act (TSCA)</a:t>
            </a:r>
          </a:p>
        </p:txBody>
      </p:sp>
      <p:sp>
        <p:nvSpPr>
          <p:cNvPr id="3" name="Content Placeholder 2" descr="" title="">
            <a:extLst>
              <a:ext uri="{FF2B5EF4-FFF2-40B4-BE49-F238E27FC236}">
                <a16:creationId xmlns:a16="http://schemas.microsoft.com/office/drawing/2014/main" id="{C0B58074-927D-9B48-FD11-FBB73AF6D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020" y="2207741"/>
            <a:ext cx="7507882" cy="4110681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US EPA announced in December 2023 that it was prioritizing a review of vinyl chloride and 4 other chemicals that are used to make plastics. This started a 12-month process that the agency already said it expects will yield a determination that the chemicals will be given "high priority" status under the Toxic Substances Control Act.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Calls for this review strengthened after a 150-car train carrying vinyl chloride and other chemicals derailed in the southeastern Ohio town of East Palestine in February 2023. First responders, in consultation with federal and state officials, conducted a burn off of vinyl chloride that resulted in a giant plume of thick smoke and questions about how far chemical particles dispersed into the air and nearby waterways. </a:t>
            </a:r>
          </a:p>
          <a:p>
            <a: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Vinyl chloride, a primary component used in producing PVC plastics, has already been classified as a human carcinogen since 1974,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because of its health risks, including brain, lung and blood cancer along with several immune and reproductive system damages. </a:t>
            </a:r>
            <a: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The EPA has </a:t>
            </a:r>
            <a:r>
              <a:rPr lang="en-US" sz="1600" u="sng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3"/>
              </a:rPr>
              <a:t>stated</a:t>
            </a:r>
            <a:r>
              <a:rPr lang="en-US" sz="1600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that vinyl chloride is still used to make PVC and vinyl products such as floor coverings, children’s toys and car components.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Today, there are 10 billion pounds of vinyl chloride produced annually, much of which is converted into PVC resin, which is used to create PVC pipes. </a:t>
            </a:r>
          </a:p>
          <a:p>
            <a: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Currently, the EPA is reviewing comments submitted by organizations and individuals during a public comment period. More than 580 comments have been </a:t>
            </a:r>
            <a:r>
              <a:rPr lang="en-US" sz="1600" u="sng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  <a:hlinkClick r:id="rId4"/>
              </a:rPr>
              <a:t>made public</a:t>
            </a:r>
            <a:r>
              <a:rPr lang="en-US" sz="1600" kern="100" dirty="0">
                <a:solidFill>
                  <a:srgbClr val="4C94D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by the EPA so far. </a:t>
            </a:r>
          </a:p>
          <a:p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" title="">
            <a:extLst>
              <a:ext uri="{FF2B5EF4-FFF2-40B4-BE49-F238E27FC236}">
                <a16:creationId xmlns:a16="http://schemas.microsoft.com/office/drawing/2014/main" id="{265533BA-F9B8-4C03-998E-B1EC04C4B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078" y="168168"/>
            <a:ext cx="3274579" cy="31681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" title="">
            <a:extLst>
              <a:ext uri="{FF2B5EF4-FFF2-40B4-BE49-F238E27FC236}">
                <a16:creationId xmlns:a16="http://schemas.microsoft.com/office/drawing/2014/main" id="{9FF4EB2A-1FCB-87E0-CA45-5A1ABD38D2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184"/>
          <a:stretch/>
        </p:blipFill>
        <p:spPr>
          <a:xfrm>
            <a:off x="8017902" y="3504492"/>
            <a:ext cx="3954931" cy="28139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83978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terms:created xsi:type="dcterms:W3CDTF">1900-01-01T05:00:00.0000000Z</dcterms:created>
  <dcterms:modified xsi:type="dcterms:W3CDTF">1900-01-01T05:00:00.0000000Z</dcterms:modified>
</coreProperties>
</file>