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Merriweather" pitchFamily="2" charset="77"/>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3"/>
    <p:restoredTop sz="94656"/>
  </p:normalViewPr>
  <p:slideViewPr>
    <p:cSldViewPr snapToGrid="0">
      <p:cViewPr varScale="1">
        <p:scale>
          <a:sx n="137" d="100"/>
          <a:sy n="137" d="100"/>
        </p:scale>
        <p:origin x="61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b8e6dc029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b8e6dc029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b8e6dc029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b8e6dc029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b8e6dc029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b8e6dc02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8e6dc029_0_3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eb8e6dc029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b8e6dc029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eb8e6dc029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b8e6dc029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eb8e6dc029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b8e6dc029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eb8e6dc029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b8e6dc029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b8e6dc029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eb8e6dc029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eb8e6dc029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b8e6dc029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eb8e6dc029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eb8e6dc02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eb8e6dc02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eb8e6dc029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eb8e6dc029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eb8e6dc029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eb8e6dc029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b8e6dc029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eb8e6dc02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eb8e6dc029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eb8e6dc029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b8e6dc029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b8e6dc02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b8e6dc029_0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eb8e6dc029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b8e6dc029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eb8e6dc029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cer.gov/about-cancer/causes-prevention/risk/substances/vinyl-chlorid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a:effectLst>
            <a:outerShdw dist="9525" dir="4800000" algn="bl" rotWithShape="0">
              <a:schemeClr val="accent4">
                <a:alpha val="46000"/>
              </a:schemeClr>
            </a:outerShdw>
          </a:effectLst>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1C4587"/>
                </a:solidFill>
              </a:rPr>
              <a:t>EPA’S Review of Vinyl Chloride</a:t>
            </a:r>
            <a:endParaRPr b="1">
              <a:solidFill>
                <a:srgbClr val="1C4587"/>
              </a:solidFill>
            </a:endParaRPr>
          </a:p>
        </p:txBody>
      </p:sp>
      <p:sp>
        <p:nvSpPr>
          <p:cNvPr id="65" name="Google Shape;65;p13"/>
          <p:cNvSpPr txBox="1">
            <a:spLocks noGrp="1"/>
          </p:cNvSpPr>
          <p:nvPr>
            <p:ph type="subTitle" idx="1"/>
          </p:nvPr>
        </p:nvSpPr>
        <p:spPr>
          <a:xfrm>
            <a:off x="311700" y="1128785"/>
            <a:ext cx="4242600" cy="738300"/>
          </a:xfrm>
          <a:prstGeom prst="rect">
            <a:avLst/>
          </a:prstGeom>
          <a:effectLst>
            <a:outerShdw dist="9525" dir="4800000" algn="bl" rotWithShape="0">
              <a:schemeClr val="accent4">
                <a:alpha val="46000"/>
              </a:schemeClr>
            </a:outerShdw>
          </a:effectLst>
        </p:spPr>
        <p:txBody>
          <a:bodyPr spcFirstLastPara="1" wrap="square" lIns="91425" tIns="91425" rIns="91425" bIns="91425" anchor="t" anchorCtr="0">
            <a:normAutofit/>
          </a:bodyPr>
          <a:lstStyle/>
          <a:p>
            <a:pPr marL="0" lvl="0" indent="0" algn="l" rtl="0">
              <a:spcBef>
                <a:spcPts val="0"/>
              </a:spcBef>
              <a:spcAft>
                <a:spcPts val="0"/>
              </a:spcAft>
              <a:buNone/>
            </a:pPr>
            <a:r>
              <a:rPr lang="en" sz="2400" b="1">
                <a:solidFill>
                  <a:srgbClr val="1C4587"/>
                </a:solidFill>
              </a:rPr>
              <a:t>Member Training</a:t>
            </a:r>
            <a:endParaRPr sz="2400" b="1">
              <a:solidFill>
                <a:srgbClr val="1C458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11725" y="233450"/>
            <a:ext cx="3706500" cy="2061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100" b="1"/>
              <a:t>EPA’s Review of Vinyl Chloride as a Toxic Chemical</a:t>
            </a:r>
            <a:endParaRPr sz="2700"/>
          </a:p>
        </p:txBody>
      </p:sp>
      <p:sp>
        <p:nvSpPr>
          <p:cNvPr id="134" name="Google Shape;134;p22"/>
          <p:cNvSpPr txBox="1">
            <a:spLocks noGrp="1"/>
          </p:cNvSpPr>
          <p:nvPr>
            <p:ph type="body" idx="1"/>
          </p:nvPr>
        </p:nvSpPr>
        <p:spPr>
          <a:xfrm>
            <a:off x="4438700" y="164950"/>
            <a:ext cx="4581300" cy="4873500"/>
          </a:xfrm>
          <a:prstGeom prst="rect">
            <a:avLst/>
          </a:prstGeom>
        </p:spPr>
        <p:txBody>
          <a:bodyPr spcFirstLastPara="1" wrap="square" lIns="91425" tIns="91425" rIns="91425" bIns="91425" anchor="t" anchorCtr="0">
            <a:normAutofit fontScale="77500" lnSpcReduction="20000"/>
          </a:bodyPr>
          <a:lstStyle/>
          <a:p>
            <a:pPr marL="0" lvl="0" indent="0" algn="l" rtl="0">
              <a:lnSpc>
                <a:spcPct val="130909"/>
              </a:lnSpc>
              <a:spcBef>
                <a:spcPts val="1000"/>
              </a:spcBef>
              <a:spcAft>
                <a:spcPts val="0"/>
              </a:spcAft>
              <a:buNone/>
            </a:pPr>
            <a:r>
              <a:rPr lang="en" sz="1400" b="1">
                <a:solidFill>
                  <a:srgbClr val="E97132"/>
                </a:solidFill>
              </a:rPr>
              <a:t>EPA's Prioritization of Toxic Chemicals for Risk Evaluation:</a:t>
            </a:r>
            <a:endParaRPr sz="1400" b="1">
              <a:solidFill>
                <a:srgbClr val="E97132"/>
              </a:solidFill>
            </a:endParaRPr>
          </a:p>
          <a:p>
            <a:pPr marL="457200" lvl="0" indent="-297497" algn="l" rtl="0">
              <a:lnSpc>
                <a:spcPct val="130909"/>
              </a:lnSpc>
              <a:spcBef>
                <a:spcPts val="500"/>
              </a:spcBef>
              <a:spcAft>
                <a:spcPts val="0"/>
              </a:spcAft>
              <a:buClr>
                <a:schemeClr val="accent1"/>
              </a:buClr>
              <a:buSzPct val="100000"/>
              <a:buChar char="❖"/>
            </a:pPr>
            <a:r>
              <a:rPr lang="en" sz="1400">
                <a:solidFill>
                  <a:schemeClr val="accent1"/>
                </a:solidFill>
              </a:rPr>
              <a:t>On </a:t>
            </a:r>
            <a:r>
              <a:rPr lang="en" sz="1400" b="1">
                <a:solidFill>
                  <a:schemeClr val="accent1"/>
                </a:solidFill>
              </a:rPr>
              <a:t>December 14th, 2023 </a:t>
            </a:r>
            <a:r>
              <a:rPr lang="en" sz="1400">
                <a:solidFill>
                  <a:schemeClr val="accent1"/>
                </a:solidFill>
              </a:rPr>
              <a:t>- EPA announced the initiation of the process to prioritize 5 additional toxic chemicals for risk evaluation under the nation’s premier chemical safety law. </a:t>
            </a:r>
            <a:endParaRPr sz="1400">
              <a:solidFill>
                <a:schemeClr val="accent1"/>
              </a:solidFill>
            </a:endParaRPr>
          </a:p>
          <a:p>
            <a:pPr marL="457200" lvl="0" indent="-297497" algn="l" rtl="0">
              <a:lnSpc>
                <a:spcPct val="130909"/>
              </a:lnSpc>
              <a:spcBef>
                <a:spcPts val="0"/>
              </a:spcBef>
              <a:spcAft>
                <a:spcPts val="0"/>
              </a:spcAft>
              <a:buClr>
                <a:schemeClr val="accent1"/>
              </a:buClr>
              <a:buSzPct val="100000"/>
              <a:buChar char="❖"/>
            </a:pPr>
            <a:r>
              <a:rPr lang="en" sz="1400">
                <a:solidFill>
                  <a:schemeClr val="accent1"/>
                </a:solidFill>
              </a:rPr>
              <a:t>On July 24th, 2024 - Vinyl Chloride was proposed as a “</a:t>
            </a:r>
            <a:r>
              <a:rPr lang="en" sz="1400" b="1">
                <a:solidFill>
                  <a:schemeClr val="accent1"/>
                </a:solidFill>
              </a:rPr>
              <a:t>high-priority substance</a:t>
            </a:r>
            <a:r>
              <a:rPr lang="en" sz="1400">
                <a:solidFill>
                  <a:schemeClr val="accent1"/>
                </a:solidFill>
              </a:rPr>
              <a:t>”, after a 90-day comment period, the EPA will announce the final designation, if confirmed as “</a:t>
            </a:r>
            <a:r>
              <a:rPr lang="en" sz="1400" b="1">
                <a:solidFill>
                  <a:schemeClr val="accent1"/>
                </a:solidFill>
              </a:rPr>
              <a:t>high priority”</a:t>
            </a:r>
            <a:r>
              <a:rPr lang="en" sz="1400">
                <a:solidFill>
                  <a:schemeClr val="accent1"/>
                </a:solidFill>
              </a:rPr>
              <a:t>,</a:t>
            </a:r>
            <a:r>
              <a:rPr lang="en" sz="1400" b="1">
                <a:solidFill>
                  <a:schemeClr val="accent1"/>
                </a:solidFill>
              </a:rPr>
              <a:t> </a:t>
            </a:r>
            <a:r>
              <a:rPr lang="en" sz="1400">
                <a:solidFill>
                  <a:schemeClr val="accent1"/>
                </a:solidFill>
              </a:rPr>
              <a:t>then the EPA will commence risk evaluations for this chemical.</a:t>
            </a:r>
            <a:endParaRPr sz="1400">
              <a:solidFill>
                <a:schemeClr val="accent1"/>
              </a:solidFill>
            </a:endParaRPr>
          </a:p>
          <a:p>
            <a:pPr marL="457200" lvl="0" indent="-297497" algn="l" rtl="0">
              <a:lnSpc>
                <a:spcPct val="130909"/>
              </a:lnSpc>
              <a:spcBef>
                <a:spcPts val="0"/>
              </a:spcBef>
              <a:spcAft>
                <a:spcPts val="0"/>
              </a:spcAft>
              <a:buClr>
                <a:schemeClr val="accent1"/>
              </a:buClr>
              <a:buSzPct val="100000"/>
              <a:buChar char="❖"/>
            </a:pPr>
            <a:r>
              <a:rPr lang="en" sz="1400" b="1">
                <a:solidFill>
                  <a:schemeClr val="accent1"/>
                </a:solidFill>
              </a:rPr>
              <a:t>Vinyl Chloride</a:t>
            </a:r>
            <a:r>
              <a:rPr lang="en" sz="1400">
                <a:solidFill>
                  <a:schemeClr val="accent1"/>
                </a:solidFill>
              </a:rPr>
              <a:t>: </a:t>
            </a:r>
            <a:endParaRPr sz="1400">
              <a:solidFill>
                <a:schemeClr val="accent1"/>
              </a:solidFill>
            </a:endParaRPr>
          </a:p>
          <a:p>
            <a:pPr marL="914400" lvl="1" indent="-297497" algn="l" rtl="0">
              <a:lnSpc>
                <a:spcPct val="130909"/>
              </a:lnSpc>
              <a:spcBef>
                <a:spcPts val="0"/>
              </a:spcBef>
              <a:spcAft>
                <a:spcPts val="0"/>
              </a:spcAft>
              <a:buClr>
                <a:schemeClr val="accent1"/>
              </a:buClr>
              <a:buSzPct val="100000"/>
              <a:buChar char="➢"/>
            </a:pPr>
            <a:r>
              <a:rPr lang="en" sz="1400" b="1">
                <a:solidFill>
                  <a:schemeClr val="accent1"/>
                </a:solidFill>
              </a:rPr>
              <a:t>Description: </a:t>
            </a:r>
            <a:r>
              <a:rPr lang="en" sz="1400">
                <a:solidFill>
                  <a:schemeClr val="accent1"/>
                </a:solidFill>
              </a:rPr>
              <a:t>Primarily used in the manufacturing and processing of plastic materials like PVC, plastic resins, and other chemicals. </a:t>
            </a:r>
            <a:endParaRPr sz="1400">
              <a:solidFill>
                <a:schemeClr val="accent1"/>
              </a:solidFill>
            </a:endParaRPr>
          </a:p>
          <a:p>
            <a:pPr marL="914400" lvl="1" indent="-297497" algn="l" rtl="0">
              <a:lnSpc>
                <a:spcPct val="130909"/>
              </a:lnSpc>
              <a:spcBef>
                <a:spcPts val="0"/>
              </a:spcBef>
              <a:spcAft>
                <a:spcPts val="0"/>
              </a:spcAft>
              <a:buClr>
                <a:schemeClr val="accent1"/>
              </a:buClr>
              <a:buSzPct val="100000"/>
              <a:buChar char="➢"/>
            </a:pPr>
            <a:r>
              <a:rPr lang="en" sz="1400" b="1">
                <a:solidFill>
                  <a:schemeClr val="accent1"/>
                </a:solidFill>
              </a:rPr>
              <a:t>Usage: </a:t>
            </a:r>
            <a:r>
              <a:rPr lang="en" sz="1400">
                <a:solidFill>
                  <a:schemeClr val="accent1"/>
                </a:solidFill>
              </a:rPr>
              <a:t>Used for pipes, insulating materials, and consumer goods. </a:t>
            </a:r>
            <a:endParaRPr sz="1400">
              <a:solidFill>
                <a:schemeClr val="accent1"/>
              </a:solidFill>
            </a:endParaRPr>
          </a:p>
          <a:p>
            <a:pPr marL="914400" lvl="1" indent="-297497" algn="l" rtl="0">
              <a:lnSpc>
                <a:spcPct val="130909"/>
              </a:lnSpc>
              <a:spcBef>
                <a:spcPts val="0"/>
              </a:spcBef>
              <a:spcAft>
                <a:spcPts val="0"/>
              </a:spcAft>
              <a:buClr>
                <a:schemeClr val="accent1"/>
              </a:buClr>
              <a:buSzPct val="100000"/>
              <a:buChar char="➢"/>
            </a:pPr>
            <a:r>
              <a:rPr lang="en" sz="1400" b="1">
                <a:solidFill>
                  <a:schemeClr val="accent1"/>
                </a:solidFill>
              </a:rPr>
              <a:t>Incident: </a:t>
            </a:r>
            <a:r>
              <a:rPr lang="en" sz="1400">
                <a:solidFill>
                  <a:schemeClr val="accent1"/>
                </a:solidFill>
              </a:rPr>
              <a:t>Involved in the Norfolk Southern train derailment in East Palestine, Ohio. </a:t>
            </a:r>
            <a:endParaRPr sz="1400">
              <a:solidFill>
                <a:schemeClr val="accent1"/>
              </a:solidFill>
            </a:endParaRPr>
          </a:p>
          <a:p>
            <a:pPr marL="914400" lvl="1" indent="-297497" algn="l" rtl="0">
              <a:lnSpc>
                <a:spcPct val="130909"/>
              </a:lnSpc>
              <a:spcBef>
                <a:spcPts val="0"/>
              </a:spcBef>
              <a:spcAft>
                <a:spcPts val="0"/>
              </a:spcAft>
              <a:buClr>
                <a:schemeClr val="accent1"/>
              </a:buClr>
              <a:buSzPct val="100000"/>
              <a:buChar char="➢"/>
            </a:pPr>
            <a:r>
              <a:rPr lang="en" sz="1400" b="1">
                <a:solidFill>
                  <a:schemeClr val="accent1"/>
                </a:solidFill>
              </a:rPr>
              <a:t>Health Effects: </a:t>
            </a:r>
            <a:r>
              <a:rPr lang="en" sz="1400">
                <a:solidFill>
                  <a:schemeClr val="accent1"/>
                </a:solidFill>
              </a:rPr>
              <a:t>Exposure may result in liver toxicity, and it is a known human carcinogen. </a:t>
            </a:r>
            <a:endParaRPr sz="1400">
              <a:solidFill>
                <a:schemeClr val="accent1"/>
              </a:solidFill>
            </a:endParaRPr>
          </a:p>
          <a:p>
            <a:pPr marL="914400" lvl="1" indent="-297497" algn="l" rtl="0">
              <a:lnSpc>
                <a:spcPct val="130909"/>
              </a:lnSpc>
              <a:spcBef>
                <a:spcPts val="0"/>
              </a:spcBef>
              <a:spcAft>
                <a:spcPts val="0"/>
              </a:spcAft>
              <a:buClr>
                <a:schemeClr val="accent1"/>
              </a:buClr>
              <a:buSzPct val="100000"/>
              <a:buChar char="➢"/>
            </a:pPr>
            <a:r>
              <a:rPr lang="en" sz="1400" b="1">
                <a:solidFill>
                  <a:schemeClr val="accent1"/>
                </a:solidFill>
              </a:rPr>
              <a:t>Historical Context: </a:t>
            </a:r>
            <a:r>
              <a:rPr lang="en" sz="1400">
                <a:solidFill>
                  <a:schemeClr val="accent1"/>
                </a:solidFill>
              </a:rPr>
              <a:t>In the 1970s, the White House Council on Environmental Quality and EPA officials raised serious concerns about the health impacts of vinyl chloride, leading to the passage of the “original” TSCA in 1976.</a:t>
            </a:r>
            <a:endParaRPr sz="1400">
              <a:solidFill>
                <a:schemeClr val="accent1"/>
              </a:solidFill>
            </a:endParaRPr>
          </a:p>
          <a:p>
            <a:pPr marL="0" lvl="0" indent="0" algn="l" rtl="0">
              <a:spcBef>
                <a:spcPts val="0"/>
              </a:spcBef>
              <a:spcAft>
                <a:spcPts val="1200"/>
              </a:spcAft>
              <a:buNone/>
            </a:pPr>
            <a:endParaRPr/>
          </a:p>
        </p:txBody>
      </p:sp>
      <p:pic>
        <p:nvPicPr>
          <p:cNvPr id="135" name="Google Shape;135;p22"/>
          <p:cNvPicPr preferRelativeResize="0"/>
          <p:nvPr/>
        </p:nvPicPr>
        <p:blipFill>
          <a:blip r:embed="rId3">
            <a:alphaModFix/>
          </a:blip>
          <a:stretch>
            <a:fillRect/>
          </a:stretch>
        </p:blipFill>
        <p:spPr>
          <a:xfrm>
            <a:off x="885788" y="2742350"/>
            <a:ext cx="2558370" cy="1828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296725" y="1541250"/>
            <a:ext cx="3706500" cy="2061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600" b="1"/>
              <a:t>EPA’s Review of Vinyl Chloride as a Toxic Chemical</a:t>
            </a:r>
            <a:endParaRPr sz="2200"/>
          </a:p>
        </p:txBody>
      </p:sp>
      <p:pic>
        <p:nvPicPr>
          <p:cNvPr id="141" name="Google Shape;141;p23"/>
          <p:cNvPicPr preferRelativeResize="0"/>
          <p:nvPr/>
        </p:nvPicPr>
        <p:blipFill>
          <a:blip r:embed="rId3">
            <a:alphaModFix/>
          </a:blip>
          <a:stretch>
            <a:fillRect/>
          </a:stretch>
        </p:blipFill>
        <p:spPr>
          <a:xfrm>
            <a:off x="4392150" y="67762"/>
            <a:ext cx="3264125" cy="3581988"/>
          </a:xfrm>
          <a:prstGeom prst="rect">
            <a:avLst/>
          </a:prstGeom>
          <a:noFill/>
          <a:ln w="28575" cap="flat" cmpd="sng">
            <a:solidFill>
              <a:schemeClr val="dk2"/>
            </a:solidFill>
            <a:prstDash val="solid"/>
            <a:round/>
            <a:headEnd type="none" w="sm" len="sm"/>
            <a:tailEnd type="none" w="sm" len="sm"/>
          </a:ln>
        </p:spPr>
      </p:pic>
      <p:pic>
        <p:nvPicPr>
          <p:cNvPr id="142" name="Google Shape;142;p23"/>
          <p:cNvPicPr preferRelativeResize="0"/>
          <p:nvPr/>
        </p:nvPicPr>
        <p:blipFill>
          <a:blip r:embed="rId4">
            <a:alphaModFix/>
          </a:blip>
          <a:stretch>
            <a:fillRect/>
          </a:stretch>
        </p:blipFill>
        <p:spPr>
          <a:xfrm>
            <a:off x="6721200" y="2257775"/>
            <a:ext cx="2126226" cy="275077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251750" y="43550"/>
            <a:ext cx="5371500" cy="55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a:t>EPA’s TSCA Process &amp; Timeline </a:t>
            </a:r>
            <a:endParaRPr sz="2300"/>
          </a:p>
        </p:txBody>
      </p:sp>
      <p:pic>
        <p:nvPicPr>
          <p:cNvPr id="149" name="Google Shape;149;p24"/>
          <p:cNvPicPr preferRelativeResize="0"/>
          <p:nvPr/>
        </p:nvPicPr>
        <p:blipFill>
          <a:blip r:embed="rId3">
            <a:alphaModFix/>
          </a:blip>
          <a:stretch>
            <a:fillRect/>
          </a:stretch>
        </p:blipFill>
        <p:spPr>
          <a:xfrm>
            <a:off x="-75" y="599750"/>
            <a:ext cx="9143999" cy="4503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311725" y="307400"/>
            <a:ext cx="8655600" cy="81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688" b="1"/>
              <a:t>EPA’s Timeline for Reviewing and Banning of Asbestos</a:t>
            </a:r>
            <a:r>
              <a:rPr lang="en" b="1">
                <a:solidFill>
                  <a:srgbClr val="000000"/>
                </a:solidFill>
                <a:latin typeface="Arial"/>
                <a:ea typeface="Arial"/>
                <a:cs typeface="Arial"/>
                <a:sym typeface="Arial"/>
              </a:rPr>
              <a:t> </a:t>
            </a:r>
            <a:endParaRPr/>
          </a:p>
        </p:txBody>
      </p:sp>
      <p:pic>
        <p:nvPicPr>
          <p:cNvPr id="155" name="Google Shape;155;p25"/>
          <p:cNvPicPr preferRelativeResize="0"/>
          <p:nvPr/>
        </p:nvPicPr>
        <p:blipFill>
          <a:blip r:embed="rId3">
            <a:alphaModFix/>
          </a:blip>
          <a:stretch>
            <a:fillRect/>
          </a:stretch>
        </p:blipFill>
        <p:spPr>
          <a:xfrm>
            <a:off x="758725" y="1336975"/>
            <a:ext cx="7626554" cy="3714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Possible Outcomes</a:t>
            </a:r>
            <a:endParaRPr b="1"/>
          </a:p>
        </p:txBody>
      </p:sp>
      <p:sp>
        <p:nvSpPr>
          <p:cNvPr id="161" name="Google Shape;161;p26"/>
          <p:cNvSpPr txBox="1"/>
          <p:nvPr/>
        </p:nvSpPr>
        <p:spPr>
          <a:xfrm>
            <a:off x="311725" y="1424575"/>
            <a:ext cx="8618100" cy="3546600"/>
          </a:xfrm>
          <a:prstGeom prst="rect">
            <a:avLst/>
          </a:prstGeom>
          <a:noFill/>
          <a:ln>
            <a:noFill/>
          </a:ln>
        </p:spPr>
        <p:txBody>
          <a:bodyPr spcFirstLastPara="1" wrap="square" lIns="91425" tIns="91425" rIns="91425" bIns="91425" anchor="t" anchorCtr="0">
            <a:noAutofit/>
          </a:bodyPr>
          <a:lstStyle/>
          <a:p>
            <a:pPr marL="0" lvl="0" indent="0" algn="l" rtl="0">
              <a:lnSpc>
                <a:spcPct val="130909"/>
              </a:lnSpc>
              <a:spcBef>
                <a:spcPts val="1000"/>
              </a:spcBef>
              <a:spcAft>
                <a:spcPts val="0"/>
              </a:spcAft>
              <a:buNone/>
            </a:pPr>
            <a:r>
              <a:rPr lang="en" sz="1100" b="1">
                <a:solidFill>
                  <a:srgbClr val="E97132"/>
                </a:solidFill>
                <a:latin typeface="Roboto"/>
                <a:ea typeface="Roboto"/>
                <a:cs typeface="Roboto"/>
                <a:sym typeface="Roboto"/>
              </a:rPr>
              <a:t>EPA’s Response Options for Vinyl Chloride:</a:t>
            </a:r>
            <a:endParaRPr sz="1100" b="1">
              <a:solidFill>
                <a:srgbClr val="E97132"/>
              </a:solidFill>
              <a:latin typeface="Roboto"/>
              <a:ea typeface="Roboto"/>
              <a:cs typeface="Roboto"/>
              <a:sym typeface="Roboto"/>
            </a:endParaRPr>
          </a:p>
          <a:p>
            <a:pPr marL="457200" lvl="0" indent="-298450" algn="l" rtl="0">
              <a:lnSpc>
                <a:spcPct val="130909"/>
              </a:lnSpc>
              <a:spcBef>
                <a:spcPts val="500"/>
              </a:spcBef>
              <a:spcAft>
                <a:spcPts val="0"/>
              </a:spcAft>
              <a:buSzPts val="1100"/>
              <a:buFont typeface="Roboto"/>
              <a:buAutoNum type="arabicPeriod"/>
            </a:pPr>
            <a:r>
              <a:rPr lang="en" sz="1100" b="1">
                <a:solidFill>
                  <a:srgbClr val="E97132"/>
                </a:solidFill>
                <a:latin typeface="Roboto"/>
                <a:ea typeface="Roboto"/>
                <a:cs typeface="Roboto"/>
                <a:sym typeface="Roboto"/>
              </a:rPr>
              <a:t>No Action: </a:t>
            </a:r>
            <a:r>
              <a:rPr lang="en" sz="1100">
                <a:solidFill>
                  <a:schemeClr val="accent1"/>
                </a:solidFill>
                <a:latin typeface="Roboto"/>
                <a:ea typeface="Roboto"/>
                <a:cs typeface="Roboto"/>
                <a:sym typeface="Roboto"/>
              </a:rPr>
              <a:t>The EPA may determine that vinyl chloride does not pose an "unreasonable" risk to human health, or the environment based on the available data and research, and no further action is taken. </a:t>
            </a:r>
            <a:endParaRPr sz="1100">
              <a:solidFill>
                <a:schemeClr val="accent1"/>
              </a:solidFill>
              <a:latin typeface="Roboto"/>
              <a:ea typeface="Roboto"/>
              <a:cs typeface="Roboto"/>
              <a:sym typeface="Roboto"/>
            </a:endParaRPr>
          </a:p>
          <a:p>
            <a:pPr marL="457200" lvl="0" indent="-298450" algn="l" rtl="0">
              <a:lnSpc>
                <a:spcPct val="130909"/>
              </a:lnSpc>
              <a:spcBef>
                <a:spcPts val="0"/>
              </a:spcBef>
              <a:spcAft>
                <a:spcPts val="0"/>
              </a:spcAft>
              <a:buSzPts val="1100"/>
              <a:buFont typeface="Roboto"/>
              <a:buAutoNum type="arabicPeriod"/>
            </a:pPr>
            <a:r>
              <a:rPr lang="en" sz="1100" b="1">
                <a:solidFill>
                  <a:srgbClr val="E97132"/>
                </a:solidFill>
                <a:latin typeface="Roboto"/>
                <a:ea typeface="Roboto"/>
                <a:cs typeface="Roboto"/>
                <a:sym typeface="Roboto"/>
              </a:rPr>
              <a:t>Additional Research or Data Collection: </a:t>
            </a:r>
            <a:r>
              <a:rPr lang="en" sz="1100">
                <a:solidFill>
                  <a:schemeClr val="accent1"/>
                </a:solidFill>
                <a:latin typeface="Roboto"/>
                <a:ea typeface="Roboto"/>
                <a:cs typeface="Roboto"/>
                <a:sym typeface="Roboto"/>
              </a:rPr>
              <a:t>If the existing information about vinyl chloride is insufficient to make a conclusive determination, the EPA may request or conduct additional research or data collection to better understand the potential risks associated with vinyl chloride. </a:t>
            </a:r>
            <a:endParaRPr sz="1100">
              <a:solidFill>
                <a:schemeClr val="accent1"/>
              </a:solidFill>
              <a:latin typeface="Roboto"/>
              <a:ea typeface="Roboto"/>
              <a:cs typeface="Roboto"/>
              <a:sym typeface="Roboto"/>
            </a:endParaRPr>
          </a:p>
          <a:p>
            <a:pPr marL="457200" lvl="0" indent="-298450" algn="l" rtl="0">
              <a:lnSpc>
                <a:spcPct val="130909"/>
              </a:lnSpc>
              <a:spcBef>
                <a:spcPts val="0"/>
              </a:spcBef>
              <a:spcAft>
                <a:spcPts val="0"/>
              </a:spcAft>
              <a:buSzPts val="1100"/>
              <a:buFont typeface="Roboto"/>
              <a:buAutoNum type="arabicPeriod"/>
            </a:pPr>
            <a:r>
              <a:rPr lang="en" sz="1100" b="1">
                <a:solidFill>
                  <a:srgbClr val="E97132"/>
                </a:solidFill>
                <a:latin typeface="Roboto"/>
                <a:ea typeface="Roboto"/>
                <a:cs typeface="Roboto"/>
                <a:sym typeface="Roboto"/>
              </a:rPr>
              <a:t>Voluntary Restrictions: </a:t>
            </a:r>
            <a:r>
              <a:rPr lang="en" sz="1100">
                <a:solidFill>
                  <a:schemeClr val="accent1"/>
                </a:solidFill>
                <a:latin typeface="Roboto"/>
                <a:ea typeface="Roboto"/>
                <a:cs typeface="Roboto"/>
                <a:sym typeface="Roboto"/>
              </a:rPr>
              <a:t>The EPA may work with the manufacturer or industry to implement voluntary restrictions or changes in the use of vinyl chloride to mitigate potential risks. </a:t>
            </a:r>
            <a:endParaRPr sz="1100">
              <a:solidFill>
                <a:schemeClr val="accent1"/>
              </a:solidFill>
              <a:latin typeface="Roboto"/>
              <a:ea typeface="Roboto"/>
              <a:cs typeface="Roboto"/>
              <a:sym typeface="Roboto"/>
            </a:endParaRPr>
          </a:p>
          <a:p>
            <a:pPr marL="457200" lvl="0" indent="-298450" algn="l" rtl="0">
              <a:lnSpc>
                <a:spcPct val="130909"/>
              </a:lnSpc>
              <a:spcBef>
                <a:spcPts val="0"/>
              </a:spcBef>
              <a:spcAft>
                <a:spcPts val="0"/>
              </a:spcAft>
              <a:buSzPts val="1100"/>
              <a:buFont typeface="Roboto"/>
              <a:buAutoNum type="arabicPeriod"/>
            </a:pPr>
            <a:r>
              <a:rPr lang="en" sz="1100" b="1">
                <a:solidFill>
                  <a:srgbClr val="E97132"/>
                </a:solidFill>
                <a:latin typeface="Roboto"/>
                <a:ea typeface="Roboto"/>
                <a:cs typeface="Roboto"/>
                <a:sym typeface="Roboto"/>
              </a:rPr>
              <a:t>Regulatory Action:</a:t>
            </a:r>
            <a:r>
              <a:rPr lang="en" sz="1100" b="1">
                <a:solidFill>
                  <a:schemeClr val="accent4"/>
                </a:solidFill>
                <a:latin typeface="Roboto"/>
                <a:ea typeface="Roboto"/>
                <a:cs typeface="Roboto"/>
                <a:sym typeface="Roboto"/>
              </a:rPr>
              <a:t> </a:t>
            </a:r>
            <a:r>
              <a:rPr lang="en" sz="1100">
                <a:solidFill>
                  <a:schemeClr val="accent1"/>
                </a:solidFill>
                <a:latin typeface="Roboto"/>
                <a:ea typeface="Roboto"/>
                <a:cs typeface="Roboto"/>
                <a:sym typeface="Roboto"/>
              </a:rPr>
              <a:t>Based on the findings of the review, the EPA may decide to impose restrictions, such as banning or limiting the use of vinyl chloride or require labeling and other risk management measures to protect human health and the environment. </a:t>
            </a:r>
            <a:endParaRPr sz="1100">
              <a:solidFill>
                <a:schemeClr val="accent1"/>
              </a:solidFill>
              <a:latin typeface="Roboto"/>
              <a:ea typeface="Roboto"/>
              <a:cs typeface="Roboto"/>
              <a:sym typeface="Roboto"/>
            </a:endParaRPr>
          </a:p>
          <a:p>
            <a:pPr marL="457200" lvl="0" indent="-298450" algn="l" rtl="0">
              <a:lnSpc>
                <a:spcPct val="130909"/>
              </a:lnSpc>
              <a:spcBef>
                <a:spcPts val="0"/>
              </a:spcBef>
              <a:spcAft>
                <a:spcPts val="0"/>
              </a:spcAft>
              <a:buSzPts val="1100"/>
              <a:buFont typeface="Roboto"/>
              <a:buAutoNum type="arabicPeriod"/>
            </a:pPr>
            <a:r>
              <a:rPr lang="en" sz="1100" b="1">
                <a:solidFill>
                  <a:srgbClr val="E97132"/>
                </a:solidFill>
                <a:latin typeface="Roboto"/>
                <a:ea typeface="Roboto"/>
                <a:cs typeface="Roboto"/>
                <a:sym typeface="Roboto"/>
              </a:rPr>
              <a:t>Public Notification:</a:t>
            </a:r>
            <a:r>
              <a:rPr lang="en" sz="1100" b="1">
                <a:solidFill>
                  <a:schemeClr val="accent4"/>
                </a:solidFill>
                <a:latin typeface="Roboto"/>
                <a:ea typeface="Roboto"/>
                <a:cs typeface="Roboto"/>
                <a:sym typeface="Roboto"/>
              </a:rPr>
              <a:t> </a:t>
            </a:r>
            <a:r>
              <a:rPr lang="en" sz="1100">
                <a:solidFill>
                  <a:schemeClr val="accent1"/>
                </a:solidFill>
                <a:latin typeface="Roboto"/>
                <a:ea typeface="Roboto"/>
                <a:cs typeface="Roboto"/>
                <a:sym typeface="Roboto"/>
              </a:rPr>
              <a:t>The EPA may also decide to inform the public about any potential risks associated with vinyl chloride and provide guidance on safe handling and use. These outcomes are determined based on the EPA's assessment of the potential hazards and risks associated with vinyl chloride. </a:t>
            </a:r>
            <a:endParaRPr sz="1100">
              <a:solidFill>
                <a:schemeClr val="accent1"/>
              </a:solidFill>
              <a:latin typeface="Roboto"/>
              <a:ea typeface="Roboto"/>
              <a:cs typeface="Roboto"/>
              <a:sym typeface="Roboto"/>
            </a:endParaRPr>
          </a:p>
          <a:p>
            <a:pPr marL="12700" lvl="0" indent="0" algn="l" rtl="0">
              <a:lnSpc>
                <a:spcPct val="130909"/>
              </a:lnSpc>
              <a:spcBef>
                <a:spcPts val="500"/>
              </a:spcBef>
              <a:spcAft>
                <a:spcPts val="0"/>
              </a:spcAft>
              <a:buNone/>
            </a:pPr>
            <a:r>
              <a:rPr lang="en" sz="1100">
                <a:solidFill>
                  <a:schemeClr val="accent1"/>
                </a:solidFill>
                <a:latin typeface="Roboto"/>
                <a:ea typeface="Roboto"/>
                <a:cs typeface="Roboto"/>
                <a:sym typeface="Roboto"/>
              </a:rPr>
              <a:t>(</a:t>
            </a:r>
            <a:r>
              <a:rPr lang="en" sz="1100" b="1">
                <a:solidFill>
                  <a:srgbClr val="E97132"/>
                </a:solidFill>
                <a:latin typeface="Roboto"/>
                <a:ea typeface="Roboto"/>
                <a:cs typeface="Roboto"/>
                <a:sym typeface="Roboto"/>
              </a:rPr>
              <a:t>Note</a:t>
            </a:r>
            <a:r>
              <a:rPr lang="en" sz="1100">
                <a:solidFill>
                  <a:srgbClr val="E97132"/>
                </a:solidFill>
                <a:latin typeface="Roboto"/>
                <a:ea typeface="Roboto"/>
                <a:cs typeface="Roboto"/>
                <a:sym typeface="Roboto"/>
              </a:rPr>
              <a:t>: </a:t>
            </a:r>
            <a:r>
              <a:rPr lang="en" sz="1100" i="1">
                <a:solidFill>
                  <a:schemeClr val="accent1"/>
                </a:solidFill>
                <a:latin typeface="Roboto"/>
                <a:ea typeface="Roboto"/>
                <a:cs typeface="Roboto"/>
                <a:sym typeface="Roboto"/>
              </a:rPr>
              <a:t>The upcoming election could have a negative impact on the EPA's capabilities.</a:t>
            </a:r>
            <a:r>
              <a:rPr lang="en" sz="1100">
                <a:solidFill>
                  <a:schemeClr val="accent1"/>
                </a:solidFill>
                <a:latin typeface="Roboto"/>
                <a:ea typeface="Roboto"/>
                <a:cs typeface="Roboto"/>
                <a:sym typeface="Roboto"/>
              </a:rPr>
              <a:t>)</a:t>
            </a:r>
            <a:endParaRPr sz="1100">
              <a:solidFill>
                <a:schemeClr val="accent1"/>
              </a:solidFill>
              <a:latin typeface="Roboto"/>
              <a:ea typeface="Roboto"/>
              <a:cs typeface="Roboto"/>
              <a:sym typeface="Roboto"/>
            </a:endParaRPr>
          </a:p>
          <a:p>
            <a:pPr marL="0" lvl="0" indent="0" algn="l" rtl="0">
              <a:spcBef>
                <a:spcPts val="0"/>
              </a:spcBef>
              <a:spcAft>
                <a:spcPts val="0"/>
              </a:spcAft>
              <a:buNone/>
            </a:pPr>
            <a:endParaRPr sz="1300">
              <a:solidFill>
                <a:schemeClr val="dk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232425" y="156025"/>
            <a:ext cx="4146300" cy="1373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2400" b="1"/>
              <a:t>What is the plastic industry doing and saying?</a:t>
            </a:r>
            <a:endParaRPr sz="1600"/>
          </a:p>
        </p:txBody>
      </p:sp>
      <p:sp>
        <p:nvSpPr>
          <p:cNvPr id="167" name="Google Shape;167;p27"/>
          <p:cNvSpPr txBox="1">
            <a:spLocks noGrp="1"/>
          </p:cNvSpPr>
          <p:nvPr>
            <p:ph type="subTitle" idx="1"/>
          </p:nvPr>
        </p:nvSpPr>
        <p:spPr>
          <a:xfrm>
            <a:off x="232425" y="1732000"/>
            <a:ext cx="4146300" cy="3134100"/>
          </a:xfrm>
          <a:prstGeom prst="rect">
            <a:avLst/>
          </a:prstGeom>
        </p:spPr>
        <p:txBody>
          <a:bodyPr spcFirstLastPara="1" wrap="square" lIns="91425" tIns="91425" rIns="91425" bIns="91425" anchor="t" anchorCtr="0">
            <a:noAutofit/>
          </a:bodyPr>
          <a:lstStyle/>
          <a:p>
            <a:pPr marL="457200" lvl="0" indent="-292100" algn="l" rtl="0">
              <a:lnSpc>
                <a:spcPct val="150000"/>
              </a:lnSpc>
              <a:spcBef>
                <a:spcPts val="1000"/>
              </a:spcBef>
              <a:spcAft>
                <a:spcPts val="0"/>
              </a:spcAft>
              <a:buClr>
                <a:schemeClr val="lt1"/>
              </a:buClr>
              <a:buSzPts val="1000"/>
              <a:buChar char="❖"/>
            </a:pPr>
            <a:r>
              <a:rPr lang="en" sz="1000">
                <a:solidFill>
                  <a:schemeClr val="lt1"/>
                </a:solidFill>
              </a:rPr>
              <a:t>The plastic industry has responded by emphasizing its commitment to safety and environmental responsibility. Industry representatives have acknowledged the importance of thorough investigations into any potential risks associated with vinyl chloride, while also highlighting the widespread use of vinyl chloride in numerous essential products and industries (such as medical devices). </a:t>
            </a:r>
            <a:endParaRPr sz="1000">
              <a:solidFill>
                <a:schemeClr val="lt1"/>
              </a:solidFill>
            </a:endParaRPr>
          </a:p>
          <a:p>
            <a:pPr marL="457200" lvl="0" indent="-292100" algn="l" rtl="0">
              <a:lnSpc>
                <a:spcPct val="150000"/>
              </a:lnSpc>
              <a:spcBef>
                <a:spcPts val="0"/>
              </a:spcBef>
              <a:spcAft>
                <a:spcPts val="0"/>
              </a:spcAft>
              <a:buClr>
                <a:schemeClr val="lt1"/>
              </a:buClr>
              <a:buSzPts val="1000"/>
              <a:buChar char="❖"/>
            </a:pPr>
            <a:r>
              <a:rPr lang="en" sz="1000">
                <a:solidFill>
                  <a:schemeClr val="lt1"/>
                </a:solidFill>
              </a:rPr>
              <a:t>They have emphasized the need for balanced considerations that consider the benefits of vinyl chloride as well as any potential risks and have expressed a willingness to collaborate with regulatory agencies to ensure that the industry continues to operate safely and responsibly.</a:t>
            </a:r>
            <a:endParaRPr sz="1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35097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What does this mean to water utilities?</a:t>
            </a:r>
            <a:endParaRPr b="1"/>
          </a:p>
        </p:txBody>
      </p:sp>
      <p:sp>
        <p:nvSpPr>
          <p:cNvPr id="173" name="Google Shape;173;p28"/>
          <p:cNvSpPr txBox="1"/>
          <p:nvPr/>
        </p:nvSpPr>
        <p:spPr>
          <a:xfrm>
            <a:off x="0" y="1255975"/>
            <a:ext cx="9144000" cy="38424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000"/>
              </a:spcBef>
              <a:spcAft>
                <a:spcPts val="0"/>
              </a:spcAft>
              <a:buNone/>
            </a:pPr>
            <a:r>
              <a:rPr lang="en" sz="1000" b="1">
                <a:solidFill>
                  <a:schemeClr val="accent1"/>
                </a:solidFill>
                <a:latin typeface="Roboto"/>
                <a:ea typeface="Roboto"/>
                <a:cs typeface="Roboto"/>
                <a:sym typeface="Roboto"/>
              </a:rPr>
              <a:t>If water utilities are forced to restrict or not use products derived from vinyl chloride, such as PVC water mains, they would need to consider alternative materials for their water distribution systems. </a:t>
            </a:r>
            <a:endParaRPr sz="1000" b="1">
              <a:solidFill>
                <a:schemeClr val="accent1"/>
              </a:solidFill>
              <a:latin typeface="Roboto"/>
              <a:ea typeface="Roboto"/>
              <a:cs typeface="Roboto"/>
              <a:sym typeface="Roboto"/>
            </a:endParaRPr>
          </a:p>
          <a:p>
            <a:pPr marL="0" lvl="0" indent="0" algn="l" rtl="0">
              <a:lnSpc>
                <a:spcPct val="120000"/>
              </a:lnSpc>
              <a:spcBef>
                <a:spcPts val="1000"/>
              </a:spcBef>
              <a:spcAft>
                <a:spcPts val="0"/>
              </a:spcAft>
              <a:buNone/>
            </a:pPr>
            <a:r>
              <a:rPr lang="en" sz="1000" b="1">
                <a:solidFill>
                  <a:schemeClr val="accent1"/>
                </a:solidFill>
                <a:latin typeface="Roboto"/>
                <a:ea typeface="Roboto"/>
                <a:cs typeface="Roboto"/>
                <a:sym typeface="Roboto"/>
              </a:rPr>
              <a:t>Here are some steps they might take:</a:t>
            </a:r>
            <a:endParaRPr sz="1000" b="1">
              <a:solidFill>
                <a:schemeClr val="accent1"/>
              </a:solidFill>
              <a:latin typeface="Roboto"/>
              <a:ea typeface="Roboto"/>
              <a:cs typeface="Roboto"/>
              <a:sym typeface="Roboto"/>
            </a:endParaRPr>
          </a:p>
          <a:p>
            <a:pPr marL="457200" lvl="0" indent="-292100" algn="l" rtl="0">
              <a:lnSpc>
                <a:spcPct val="120000"/>
              </a:lnSpc>
              <a:spcBef>
                <a:spcPts val="500"/>
              </a:spcBef>
              <a:spcAft>
                <a:spcPts val="0"/>
              </a:spcAft>
              <a:buSzPts val="1000"/>
              <a:buFont typeface="Roboto"/>
              <a:buAutoNum type="arabicPeriod"/>
            </a:pPr>
            <a:r>
              <a:rPr lang="en" sz="1000" b="1">
                <a:solidFill>
                  <a:srgbClr val="E97132"/>
                </a:solidFill>
                <a:latin typeface="Roboto"/>
                <a:ea typeface="Roboto"/>
                <a:cs typeface="Roboto"/>
                <a:sym typeface="Roboto"/>
              </a:rPr>
              <a:t>Evaluate alternative materials:</a:t>
            </a:r>
            <a:r>
              <a:rPr lang="en" sz="1000" b="1">
                <a:solidFill>
                  <a:schemeClr val="accent4"/>
                </a:solidFill>
                <a:latin typeface="Roboto"/>
                <a:ea typeface="Roboto"/>
                <a:cs typeface="Roboto"/>
                <a:sym typeface="Roboto"/>
              </a:rPr>
              <a:t> </a:t>
            </a:r>
            <a:r>
              <a:rPr lang="en" sz="1000">
                <a:solidFill>
                  <a:schemeClr val="accent1"/>
                </a:solidFill>
                <a:latin typeface="Roboto"/>
                <a:ea typeface="Roboto"/>
                <a:cs typeface="Roboto"/>
                <a:sym typeface="Roboto"/>
              </a:rPr>
              <a:t>Water utilities would need to assess other suitable materials for water mains. This evaluation would involve considering factors such as longevity, cost, ease of installation, and environmental impact.</a:t>
            </a:r>
            <a:endParaRPr sz="1000">
              <a:solidFill>
                <a:schemeClr val="accent1"/>
              </a:solidFill>
              <a:latin typeface="Roboto"/>
              <a:ea typeface="Roboto"/>
              <a:cs typeface="Roboto"/>
              <a:sym typeface="Roboto"/>
            </a:endParaRPr>
          </a:p>
          <a:p>
            <a:pPr marL="457200" lvl="0" indent="-292100" algn="l" rtl="0">
              <a:lnSpc>
                <a:spcPct val="120000"/>
              </a:lnSpc>
              <a:spcBef>
                <a:spcPts val="0"/>
              </a:spcBef>
              <a:spcAft>
                <a:spcPts val="0"/>
              </a:spcAft>
              <a:buSzPts val="1000"/>
              <a:buFont typeface="Roboto"/>
              <a:buAutoNum type="arabicPeriod"/>
            </a:pPr>
            <a:r>
              <a:rPr lang="en" sz="1000" b="1">
                <a:solidFill>
                  <a:srgbClr val="E97132"/>
                </a:solidFill>
                <a:latin typeface="Roboto"/>
                <a:ea typeface="Roboto"/>
                <a:cs typeface="Roboto"/>
                <a:sym typeface="Roboto"/>
              </a:rPr>
              <a:t>Conduct feasibility studies:</a:t>
            </a:r>
            <a:r>
              <a:rPr lang="en" sz="1000" b="1">
                <a:solidFill>
                  <a:schemeClr val="accent4"/>
                </a:solidFill>
                <a:latin typeface="Roboto"/>
                <a:ea typeface="Roboto"/>
                <a:cs typeface="Roboto"/>
                <a:sym typeface="Roboto"/>
              </a:rPr>
              <a:t> </a:t>
            </a:r>
            <a:r>
              <a:rPr lang="en" sz="1000">
                <a:solidFill>
                  <a:schemeClr val="accent1"/>
                </a:solidFill>
                <a:latin typeface="Roboto"/>
                <a:ea typeface="Roboto"/>
                <a:cs typeface="Roboto"/>
                <a:sym typeface="Roboto"/>
              </a:rPr>
              <a:t>Utilities would need to conduct feasibility studies to assess the practicality and potential challenges of transitioning away from PVC water mains. This would involve evaluating the impact on existing infrastructure, maintenance requirements, and long-term performance.</a:t>
            </a:r>
            <a:endParaRPr sz="1000">
              <a:solidFill>
                <a:schemeClr val="accent1"/>
              </a:solidFill>
              <a:latin typeface="Roboto"/>
              <a:ea typeface="Roboto"/>
              <a:cs typeface="Roboto"/>
              <a:sym typeface="Roboto"/>
            </a:endParaRPr>
          </a:p>
          <a:p>
            <a:pPr marL="457200" lvl="0" indent="-292100" algn="l" rtl="0">
              <a:lnSpc>
                <a:spcPct val="120000"/>
              </a:lnSpc>
              <a:spcBef>
                <a:spcPts val="0"/>
              </a:spcBef>
              <a:spcAft>
                <a:spcPts val="0"/>
              </a:spcAft>
              <a:buSzPts val="1000"/>
              <a:buFont typeface="Roboto"/>
              <a:buAutoNum type="arabicPeriod"/>
            </a:pPr>
            <a:r>
              <a:rPr lang="en" sz="1000" b="1">
                <a:solidFill>
                  <a:srgbClr val="E97132"/>
                </a:solidFill>
                <a:latin typeface="Roboto"/>
                <a:ea typeface="Roboto"/>
                <a:cs typeface="Roboto"/>
                <a:sym typeface="Roboto"/>
              </a:rPr>
              <a:t>Engage stakeholders: </a:t>
            </a:r>
            <a:r>
              <a:rPr lang="en" sz="1000">
                <a:solidFill>
                  <a:schemeClr val="accent1"/>
                </a:solidFill>
                <a:latin typeface="Roboto"/>
                <a:ea typeface="Roboto"/>
                <a:cs typeface="Roboto"/>
                <a:sym typeface="Roboto"/>
              </a:rPr>
              <a:t>It would be important for water utilities to engage with stakeholders, including regulatory agencies, local government, and the public, to communicate the reasons for transitioning away from PVC water mains and to gather input and support for the transition.</a:t>
            </a:r>
            <a:endParaRPr sz="1000">
              <a:solidFill>
                <a:schemeClr val="accent1"/>
              </a:solidFill>
              <a:latin typeface="Roboto"/>
              <a:ea typeface="Roboto"/>
              <a:cs typeface="Roboto"/>
              <a:sym typeface="Roboto"/>
            </a:endParaRPr>
          </a:p>
          <a:p>
            <a:pPr marL="457200" lvl="0" indent="-292100" algn="l" rtl="0">
              <a:lnSpc>
                <a:spcPct val="120000"/>
              </a:lnSpc>
              <a:spcBef>
                <a:spcPts val="0"/>
              </a:spcBef>
              <a:spcAft>
                <a:spcPts val="0"/>
              </a:spcAft>
              <a:buSzPts val="1000"/>
              <a:buFont typeface="Roboto"/>
              <a:buAutoNum type="arabicPeriod"/>
            </a:pPr>
            <a:r>
              <a:rPr lang="en" sz="1000" b="1">
                <a:solidFill>
                  <a:srgbClr val="E97132"/>
                </a:solidFill>
                <a:latin typeface="Roboto"/>
                <a:ea typeface="Roboto"/>
                <a:cs typeface="Roboto"/>
                <a:sym typeface="Roboto"/>
              </a:rPr>
              <a:t>Develop a transition plan:</a:t>
            </a:r>
            <a:r>
              <a:rPr lang="en" sz="1000" b="1">
                <a:solidFill>
                  <a:schemeClr val="accent4"/>
                </a:solidFill>
                <a:latin typeface="Roboto"/>
                <a:ea typeface="Roboto"/>
                <a:cs typeface="Roboto"/>
                <a:sym typeface="Roboto"/>
              </a:rPr>
              <a:t> </a:t>
            </a:r>
            <a:r>
              <a:rPr lang="en" sz="1000">
                <a:solidFill>
                  <a:schemeClr val="accent1"/>
                </a:solidFill>
                <a:latin typeface="Roboto"/>
                <a:ea typeface="Roboto"/>
                <a:cs typeface="Roboto"/>
                <a:sym typeface="Roboto"/>
              </a:rPr>
              <a:t>Utilities would need to develop a comprehensive transition plan outlining the timeline, budget, and logistics for replacing existing PVC water mains with alternative materials. This plan would also address any training and regulatory requirements, and compliance considerations.</a:t>
            </a:r>
            <a:endParaRPr sz="1000">
              <a:solidFill>
                <a:schemeClr val="accent1"/>
              </a:solidFill>
              <a:latin typeface="Roboto"/>
              <a:ea typeface="Roboto"/>
              <a:cs typeface="Roboto"/>
              <a:sym typeface="Roboto"/>
            </a:endParaRPr>
          </a:p>
          <a:p>
            <a:pPr marL="457200" lvl="0" indent="-292100" algn="l" rtl="0">
              <a:lnSpc>
                <a:spcPct val="120000"/>
              </a:lnSpc>
              <a:spcBef>
                <a:spcPts val="0"/>
              </a:spcBef>
              <a:spcAft>
                <a:spcPts val="0"/>
              </a:spcAft>
              <a:buSzPts val="1000"/>
              <a:buFont typeface="Roboto"/>
              <a:buAutoNum type="arabicPeriod"/>
            </a:pPr>
            <a:r>
              <a:rPr lang="en" sz="1000" b="1">
                <a:solidFill>
                  <a:srgbClr val="E97132"/>
                </a:solidFill>
                <a:latin typeface="Roboto"/>
                <a:ea typeface="Roboto"/>
                <a:cs typeface="Roboto"/>
                <a:sym typeface="Roboto"/>
              </a:rPr>
              <a:t>Implement the transition: </a:t>
            </a:r>
            <a:r>
              <a:rPr lang="en" sz="1000">
                <a:solidFill>
                  <a:schemeClr val="accent1"/>
                </a:solidFill>
                <a:latin typeface="Roboto"/>
                <a:ea typeface="Roboto"/>
                <a:cs typeface="Roboto"/>
                <a:sym typeface="Roboto"/>
              </a:rPr>
              <a:t>Once a plan is in place, utilities would need to execute the transition process, which may involve phased replacement of PVC water mains, coordinating with contractors, and ensuring minimal disruption to water service for customers.</a:t>
            </a:r>
            <a:endParaRPr sz="1000">
              <a:solidFill>
                <a:schemeClr val="accent1"/>
              </a:solidFill>
              <a:latin typeface="Roboto"/>
              <a:ea typeface="Roboto"/>
              <a:cs typeface="Roboto"/>
              <a:sym typeface="Roboto"/>
            </a:endParaRPr>
          </a:p>
          <a:p>
            <a:pPr marL="457200" lvl="0" indent="-292100" algn="l" rtl="0">
              <a:lnSpc>
                <a:spcPct val="120000"/>
              </a:lnSpc>
              <a:spcBef>
                <a:spcPts val="0"/>
              </a:spcBef>
              <a:spcAft>
                <a:spcPts val="0"/>
              </a:spcAft>
              <a:buSzPts val="1000"/>
              <a:buFont typeface="Roboto"/>
              <a:buAutoNum type="arabicPeriod"/>
            </a:pPr>
            <a:r>
              <a:rPr lang="en" sz="1000" b="1">
                <a:solidFill>
                  <a:srgbClr val="E97132"/>
                </a:solidFill>
                <a:latin typeface="Roboto"/>
                <a:ea typeface="Roboto"/>
                <a:cs typeface="Roboto"/>
                <a:sym typeface="Roboto"/>
              </a:rPr>
              <a:t>Monitor and evaluate:</a:t>
            </a:r>
            <a:r>
              <a:rPr lang="en" sz="1000" b="1">
                <a:solidFill>
                  <a:schemeClr val="accent4"/>
                </a:solidFill>
                <a:latin typeface="Roboto"/>
                <a:ea typeface="Roboto"/>
                <a:cs typeface="Roboto"/>
                <a:sym typeface="Roboto"/>
              </a:rPr>
              <a:t> </a:t>
            </a:r>
            <a:r>
              <a:rPr lang="en" sz="1000">
                <a:solidFill>
                  <a:schemeClr val="accent1"/>
                </a:solidFill>
                <a:latin typeface="Roboto"/>
                <a:ea typeface="Roboto"/>
                <a:cs typeface="Roboto"/>
                <a:sym typeface="Roboto"/>
              </a:rPr>
              <a:t>After the transition, water utilities would need to monitor and evaluate the performance of the alternative water mains to ensure they meet safety, quality, and reliability standards.</a:t>
            </a:r>
            <a:endParaRPr sz="1000">
              <a:solidFill>
                <a:schemeClr val="accent1"/>
              </a:solidFill>
              <a:latin typeface="Roboto"/>
              <a:ea typeface="Roboto"/>
              <a:cs typeface="Roboto"/>
              <a:sym typeface="Roboto"/>
            </a:endParaRPr>
          </a:p>
          <a:p>
            <a:pPr marL="0" lvl="0" indent="0" algn="l" rtl="0">
              <a:lnSpc>
                <a:spcPct val="120000"/>
              </a:lnSpc>
              <a:spcBef>
                <a:spcPts val="500"/>
              </a:spcBef>
              <a:spcAft>
                <a:spcPts val="0"/>
              </a:spcAft>
              <a:buNone/>
            </a:pPr>
            <a:r>
              <a:rPr lang="en" sz="1000">
                <a:solidFill>
                  <a:schemeClr val="accent1"/>
                </a:solidFill>
                <a:latin typeface="Roboto"/>
                <a:ea typeface="Roboto"/>
                <a:cs typeface="Roboto"/>
                <a:sym typeface="Roboto"/>
              </a:rPr>
              <a:t>Transitioning away from PVC water mains would require careful planning, collaboration with stakeholders, and a commitment to ensuring the continued delivery of safe and reliable water services to the community.</a:t>
            </a:r>
            <a:endParaRPr sz="1000">
              <a:solidFill>
                <a:schemeClr val="accen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2760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What is DIPRA doing?</a:t>
            </a:r>
            <a:endParaRPr b="1"/>
          </a:p>
        </p:txBody>
      </p:sp>
      <p:sp>
        <p:nvSpPr>
          <p:cNvPr id="179" name="Google Shape;179;p29"/>
          <p:cNvSpPr txBox="1"/>
          <p:nvPr/>
        </p:nvSpPr>
        <p:spPr>
          <a:xfrm>
            <a:off x="97475" y="1312125"/>
            <a:ext cx="8989800" cy="35766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500"/>
              </a:spcBef>
              <a:spcAft>
                <a:spcPts val="0"/>
              </a:spcAft>
              <a:buClr>
                <a:schemeClr val="accent1"/>
              </a:buClr>
              <a:buSzPts val="1400"/>
              <a:buFont typeface="Roboto"/>
              <a:buChar char="❖"/>
            </a:pPr>
            <a:r>
              <a:rPr lang="en">
                <a:solidFill>
                  <a:schemeClr val="accent1"/>
                </a:solidFill>
                <a:latin typeface="Roboto"/>
                <a:ea typeface="Roboto"/>
                <a:cs typeface="Roboto"/>
                <a:sym typeface="Roboto"/>
              </a:rPr>
              <a:t>Online news and social media monitoring for promotion and information sharing. </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Advertising campaign to raise awareness. </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Created an informational One-Page document.</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Conducting webinars for the member companies.</a:t>
            </a:r>
            <a:endParaRPr>
              <a:solidFill>
                <a:schemeClr val="accent1"/>
              </a:solidFill>
              <a:latin typeface="Roboto"/>
              <a:ea typeface="Roboto"/>
              <a:cs typeface="Roboto"/>
              <a:sym typeface="Roboto"/>
            </a:endParaRPr>
          </a:p>
          <a:p>
            <a:pPr marL="914400" lvl="1"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Provide PowerPoint slides and supporting graphics. </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Monthly updates on EPA's progress through their investigation process.</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Utilizing DIPRA Regional Engineers and industry relationships to provide support and information for making informed decisions and updating specifications to exclude PVC. </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Engagement with local media outlets to promote awareness about the risks of vinyl chloride. </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Maintenance and promotion of a list of health organizations that have conducted studies on the health hazards associated with Vinyl chloride. </a:t>
            </a:r>
            <a:endParaRPr>
              <a:solidFill>
                <a:schemeClr val="accent1"/>
              </a:solidFill>
              <a:latin typeface="Roboto"/>
              <a:ea typeface="Roboto"/>
              <a:cs typeface="Roboto"/>
              <a:sym typeface="Roboto"/>
            </a:endParaRPr>
          </a:p>
          <a:p>
            <a:pPr marL="457200" lvl="0" indent="-317500" algn="l" rtl="0">
              <a:lnSpc>
                <a:spcPct val="115000"/>
              </a:lnSpc>
              <a:spcBef>
                <a:spcPts val="0"/>
              </a:spcBef>
              <a:spcAft>
                <a:spcPts val="0"/>
              </a:spcAft>
              <a:buClr>
                <a:schemeClr val="accent1"/>
              </a:buClr>
              <a:buSzPts val="1400"/>
              <a:buFont typeface="Roboto"/>
              <a:buChar char="❖"/>
            </a:pPr>
            <a:r>
              <a:rPr lang="en">
                <a:solidFill>
                  <a:schemeClr val="accent1"/>
                </a:solidFill>
                <a:latin typeface="Roboto"/>
                <a:ea typeface="Roboto"/>
                <a:cs typeface="Roboto"/>
                <a:sym typeface="Roboto"/>
              </a:rPr>
              <a:t>Engaging public officials and local policymakers to take action on regulating and reducing the use of vinyl chloride in manufacturing and other industries.</a:t>
            </a:r>
            <a:endParaRPr>
              <a:solidFill>
                <a:schemeClr val="accent1"/>
              </a:solidFill>
              <a:latin typeface="Roboto"/>
              <a:ea typeface="Roboto"/>
              <a:cs typeface="Roboto"/>
              <a:sym typeface="Roboto"/>
            </a:endParaRPr>
          </a:p>
          <a:p>
            <a:pPr marL="0" lvl="0" indent="0" algn="l" rtl="0">
              <a:lnSpc>
                <a:spcPct val="120000"/>
              </a:lnSpc>
              <a:spcBef>
                <a:spcPts val="500"/>
              </a:spcBef>
              <a:spcAft>
                <a:spcPts val="0"/>
              </a:spcAft>
              <a:buNone/>
            </a:pPr>
            <a:endParaRPr b="1">
              <a:solidFill>
                <a:schemeClr val="accent1"/>
              </a:solidFill>
              <a:latin typeface="Roboto"/>
              <a:ea typeface="Roboto"/>
              <a:cs typeface="Roboto"/>
              <a:sym typeface="Roboto"/>
            </a:endParaRPr>
          </a:p>
        </p:txBody>
      </p:sp>
      <p:sp>
        <p:nvSpPr>
          <p:cNvPr id="180" name="Google Shape;180;p29"/>
          <p:cNvSpPr txBox="1"/>
          <p:nvPr/>
        </p:nvSpPr>
        <p:spPr>
          <a:xfrm>
            <a:off x="311700" y="899750"/>
            <a:ext cx="5668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100" b="1">
                <a:solidFill>
                  <a:srgbClr val="E97132"/>
                </a:solidFill>
                <a:latin typeface="Merriweather"/>
                <a:ea typeface="Merriweather"/>
                <a:cs typeface="Merriweather"/>
                <a:sym typeface="Merriweather"/>
              </a:rPr>
              <a:t>DIPRA's Efforts to Raise Awareness on the EPA's Investigation</a:t>
            </a:r>
            <a:endParaRPr sz="1100" b="1">
              <a:solidFill>
                <a:srgbClr val="E97132"/>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00" y="276050"/>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Member Company Support</a:t>
            </a:r>
            <a:endParaRPr b="1"/>
          </a:p>
        </p:txBody>
      </p:sp>
      <p:sp>
        <p:nvSpPr>
          <p:cNvPr id="186" name="Google Shape;186;p30"/>
          <p:cNvSpPr txBox="1"/>
          <p:nvPr/>
        </p:nvSpPr>
        <p:spPr>
          <a:xfrm>
            <a:off x="97475" y="1499575"/>
            <a:ext cx="8989800" cy="34866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000"/>
              </a:spcBef>
              <a:spcAft>
                <a:spcPts val="0"/>
              </a:spcAft>
              <a:buClr>
                <a:schemeClr val="accent1"/>
              </a:buClr>
              <a:buSzPts val="1900"/>
              <a:buFont typeface="Roboto"/>
              <a:buAutoNum type="arabicPeriod"/>
            </a:pPr>
            <a:r>
              <a:rPr lang="en" sz="1900">
                <a:solidFill>
                  <a:schemeClr val="accent1"/>
                </a:solidFill>
                <a:latin typeface="Roboto"/>
                <a:ea typeface="Roboto"/>
                <a:cs typeface="Roboto"/>
                <a:sym typeface="Roboto"/>
              </a:rPr>
              <a:t>Bring up the EPA's review of vinyl chloride in every conversation and email.</a:t>
            </a:r>
            <a:endParaRPr sz="1900">
              <a:solidFill>
                <a:schemeClr val="accent1"/>
              </a:solidFill>
              <a:latin typeface="Roboto"/>
              <a:ea typeface="Roboto"/>
              <a:cs typeface="Roboto"/>
              <a:sym typeface="Roboto"/>
            </a:endParaRPr>
          </a:p>
          <a:p>
            <a:pPr marL="457200" lvl="0" indent="-349250" algn="l" rtl="0">
              <a:lnSpc>
                <a:spcPct val="115000"/>
              </a:lnSpc>
              <a:spcBef>
                <a:spcPts val="0"/>
              </a:spcBef>
              <a:spcAft>
                <a:spcPts val="0"/>
              </a:spcAft>
              <a:buClr>
                <a:schemeClr val="accent1"/>
              </a:buClr>
              <a:buSzPts val="1900"/>
              <a:buFont typeface="Roboto"/>
              <a:buAutoNum type="arabicPeriod"/>
            </a:pPr>
            <a:r>
              <a:rPr lang="en" sz="1900">
                <a:solidFill>
                  <a:schemeClr val="accent1"/>
                </a:solidFill>
                <a:latin typeface="Roboto"/>
                <a:ea typeface="Roboto"/>
                <a:cs typeface="Roboto"/>
                <a:sym typeface="Roboto"/>
              </a:rPr>
              <a:t>Share the one-page document.</a:t>
            </a:r>
            <a:endParaRPr sz="1900">
              <a:solidFill>
                <a:schemeClr val="accent1"/>
              </a:solidFill>
              <a:latin typeface="Roboto"/>
              <a:ea typeface="Roboto"/>
              <a:cs typeface="Roboto"/>
              <a:sym typeface="Roboto"/>
            </a:endParaRPr>
          </a:p>
          <a:p>
            <a:pPr marL="457200" lvl="0" indent="-349250" algn="l" rtl="0">
              <a:lnSpc>
                <a:spcPct val="115000"/>
              </a:lnSpc>
              <a:spcBef>
                <a:spcPts val="0"/>
              </a:spcBef>
              <a:spcAft>
                <a:spcPts val="0"/>
              </a:spcAft>
              <a:buClr>
                <a:schemeClr val="accent1"/>
              </a:buClr>
              <a:buSzPts val="1900"/>
              <a:buFont typeface="Roboto"/>
              <a:buAutoNum type="arabicPeriod"/>
            </a:pPr>
            <a:r>
              <a:rPr lang="en" sz="1900">
                <a:solidFill>
                  <a:schemeClr val="accent1"/>
                </a:solidFill>
                <a:latin typeface="Roboto"/>
                <a:ea typeface="Roboto"/>
                <a:cs typeface="Roboto"/>
                <a:sym typeface="Roboto"/>
              </a:rPr>
              <a:t>Utilize the provided PowerPoint slide and visuals. </a:t>
            </a:r>
            <a:endParaRPr sz="1900">
              <a:solidFill>
                <a:schemeClr val="accent1"/>
              </a:solidFill>
              <a:latin typeface="Roboto"/>
              <a:ea typeface="Roboto"/>
              <a:cs typeface="Roboto"/>
              <a:sym typeface="Roboto"/>
            </a:endParaRPr>
          </a:p>
          <a:p>
            <a:pPr marL="457200" lvl="0" indent="-349250" algn="l" rtl="0">
              <a:lnSpc>
                <a:spcPct val="115000"/>
              </a:lnSpc>
              <a:spcBef>
                <a:spcPts val="0"/>
              </a:spcBef>
              <a:spcAft>
                <a:spcPts val="0"/>
              </a:spcAft>
              <a:buClr>
                <a:schemeClr val="accent1"/>
              </a:buClr>
              <a:buSzPts val="1900"/>
              <a:buFont typeface="Roboto"/>
              <a:buAutoNum type="arabicPeriod"/>
            </a:pPr>
            <a:r>
              <a:rPr lang="en" sz="1900">
                <a:solidFill>
                  <a:schemeClr val="accent1"/>
                </a:solidFill>
                <a:latin typeface="Roboto"/>
                <a:ea typeface="Roboto"/>
                <a:cs typeface="Roboto"/>
                <a:sym typeface="Roboto"/>
              </a:rPr>
              <a:t>Share your learnings from conversations with utilities.</a:t>
            </a:r>
            <a:endParaRPr sz="1900">
              <a:solidFill>
                <a:schemeClr val="accent1"/>
              </a:solidFill>
              <a:latin typeface="Roboto"/>
              <a:ea typeface="Roboto"/>
              <a:cs typeface="Roboto"/>
              <a:sym typeface="Roboto"/>
            </a:endParaRPr>
          </a:p>
          <a:p>
            <a:pPr marL="457200" lvl="0" indent="-349250" algn="l" rtl="0">
              <a:lnSpc>
                <a:spcPct val="115000"/>
              </a:lnSpc>
              <a:spcBef>
                <a:spcPts val="0"/>
              </a:spcBef>
              <a:spcAft>
                <a:spcPts val="0"/>
              </a:spcAft>
              <a:buClr>
                <a:schemeClr val="accent1"/>
              </a:buClr>
              <a:buSzPts val="1900"/>
              <a:buFont typeface="Roboto"/>
              <a:buAutoNum type="arabicPeriod"/>
            </a:pPr>
            <a:r>
              <a:rPr lang="en" sz="1900">
                <a:solidFill>
                  <a:schemeClr val="accent1"/>
                </a:solidFill>
                <a:latin typeface="Roboto"/>
                <a:ea typeface="Roboto"/>
                <a:cs typeface="Roboto"/>
                <a:sym typeface="Roboto"/>
              </a:rPr>
              <a:t>Request additional materials. </a:t>
            </a:r>
            <a:endParaRPr sz="1900">
              <a:solidFill>
                <a:schemeClr val="accent1"/>
              </a:solidFill>
              <a:latin typeface="Roboto"/>
              <a:ea typeface="Roboto"/>
              <a:cs typeface="Roboto"/>
              <a:sym typeface="Roboto"/>
            </a:endParaRPr>
          </a:p>
          <a:p>
            <a:pPr marL="457200" lvl="0" indent="-349250" algn="l" rtl="0">
              <a:lnSpc>
                <a:spcPct val="115000"/>
              </a:lnSpc>
              <a:spcBef>
                <a:spcPts val="0"/>
              </a:spcBef>
              <a:spcAft>
                <a:spcPts val="0"/>
              </a:spcAft>
              <a:buClr>
                <a:schemeClr val="accent1"/>
              </a:buClr>
              <a:buSzPts val="1900"/>
              <a:buFont typeface="Roboto"/>
              <a:buAutoNum type="arabicPeriod"/>
            </a:pPr>
            <a:r>
              <a:rPr lang="en" sz="1900">
                <a:solidFill>
                  <a:schemeClr val="accent1"/>
                </a:solidFill>
                <a:latin typeface="Roboto"/>
                <a:ea typeface="Roboto"/>
                <a:cs typeface="Roboto"/>
                <a:sym typeface="Roboto"/>
              </a:rPr>
              <a:t>Share success stories of utilities removing PVC from engineering specs.</a:t>
            </a:r>
            <a:endParaRPr sz="1900">
              <a:solidFill>
                <a:schemeClr val="accent1"/>
              </a:solidFill>
              <a:latin typeface="Roboto"/>
              <a:ea typeface="Roboto"/>
              <a:cs typeface="Roboto"/>
              <a:sym typeface="Roboto"/>
            </a:endParaRPr>
          </a:p>
          <a:p>
            <a:pPr marL="457200" lvl="0" indent="0" algn="l" rtl="0">
              <a:lnSpc>
                <a:spcPct val="115000"/>
              </a:lnSpc>
              <a:spcBef>
                <a:spcPts val="500"/>
              </a:spcBef>
              <a:spcAft>
                <a:spcPts val="0"/>
              </a:spcAft>
              <a:buNone/>
            </a:pPr>
            <a:endParaRPr>
              <a:solidFill>
                <a:schemeClr val="accent1"/>
              </a:solidFill>
              <a:latin typeface="Roboto"/>
              <a:ea typeface="Roboto"/>
              <a:cs typeface="Roboto"/>
              <a:sym typeface="Roboto"/>
            </a:endParaRPr>
          </a:p>
          <a:p>
            <a:pPr marL="0" lvl="0" indent="0" algn="l" rtl="0">
              <a:lnSpc>
                <a:spcPct val="120000"/>
              </a:lnSpc>
              <a:spcBef>
                <a:spcPts val="500"/>
              </a:spcBef>
              <a:spcAft>
                <a:spcPts val="0"/>
              </a:spcAft>
              <a:buNone/>
            </a:pPr>
            <a:endParaRPr b="1">
              <a:solidFill>
                <a:schemeClr val="accent1"/>
              </a:solidFill>
              <a:latin typeface="Roboto"/>
              <a:ea typeface="Roboto"/>
              <a:cs typeface="Roboto"/>
              <a:sym typeface="Roboto"/>
            </a:endParaRPr>
          </a:p>
        </p:txBody>
      </p:sp>
      <p:sp>
        <p:nvSpPr>
          <p:cNvPr id="187" name="Google Shape;187;p30"/>
          <p:cNvSpPr txBox="1"/>
          <p:nvPr/>
        </p:nvSpPr>
        <p:spPr>
          <a:xfrm>
            <a:off x="311700" y="899750"/>
            <a:ext cx="5668500" cy="67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1100" b="1">
                <a:solidFill>
                  <a:srgbClr val="E97132"/>
                </a:solidFill>
                <a:latin typeface="Merriweather"/>
                <a:ea typeface="Merriweather"/>
                <a:cs typeface="Merriweather"/>
                <a:sym typeface="Merriweather"/>
              </a:rPr>
              <a:t>Recommended Actions to Help with the Current Initiative:</a:t>
            </a:r>
            <a:endParaRPr sz="1100" b="1">
              <a:solidFill>
                <a:srgbClr val="E97132"/>
              </a:solidFill>
              <a:latin typeface="Merriweather"/>
              <a:ea typeface="Merriweather"/>
              <a:cs typeface="Merriweather"/>
              <a:sym typeface="Merriweather"/>
            </a:endParaRPr>
          </a:p>
          <a:p>
            <a:pPr marL="0" lvl="0" indent="0" algn="l" rtl="0">
              <a:lnSpc>
                <a:spcPct val="115000"/>
              </a:lnSpc>
              <a:spcBef>
                <a:spcPts val="1000"/>
              </a:spcBef>
              <a:spcAft>
                <a:spcPts val="0"/>
              </a:spcAft>
              <a:buNone/>
            </a:pPr>
            <a:endParaRPr sz="1100" b="1">
              <a:solidFill>
                <a:schemeClr val="accent4"/>
              </a:solidFill>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1930500"/>
            <a:ext cx="8520600" cy="1282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6700" b="1"/>
              <a:t>Q &amp; A</a:t>
            </a:r>
            <a:endParaRPr sz="67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89225" y="1986150"/>
            <a:ext cx="3706500" cy="1171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Roadmap of what we will cover</a:t>
            </a:r>
            <a:endParaRPr b="1"/>
          </a:p>
        </p:txBody>
      </p:sp>
      <p:sp>
        <p:nvSpPr>
          <p:cNvPr id="71" name="Google Shape;71;p14"/>
          <p:cNvSpPr txBox="1">
            <a:spLocks noGrp="1"/>
          </p:cNvSpPr>
          <p:nvPr>
            <p:ph type="body" idx="1"/>
          </p:nvPr>
        </p:nvSpPr>
        <p:spPr>
          <a:xfrm>
            <a:off x="4458275" y="191075"/>
            <a:ext cx="4512900" cy="4876800"/>
          </a:xfrm>
          <a:prstGeom prst="rect">
            <a:avLst/>
          </a:prstGeom>
        </p:spPr>
        <p:txBody>
          <a:bodyPr spcFirstLastPara="1" wrap="square" lIns="91425" tIns="91425" rIns="91425" bIns="91425" anchor="t" anchorCtr="0">
            <a:normAutofit fontScale="77500" lnSpcReduction="10000"/>
          </a:bodyPr>
          <a:lstStyle/>
          <a:p>
            <a:pPr marL="457200" lvl="0" indent="-331946" algn="l" rtl="0">
              <a:lnSpc>
                <a:spcPct val="120000"/>
              </a:lnSpc>
              <a:spcBef>
                <a:spcPts val="1000"/>
              </a:spcBef>
              <a:spcAft>
                <a:spcPts val="0"/>
              </a:spcAft>
              <a:buClr>
                <a:schemeClr val="accent1"/>
              </a:buClr>
              <a:buSzPct val="100000"/>
              <a:buChar char="❖"/>
            </a:pPr>
            <a:r>
              <a:rPr lang="en" sz="2100">
                <a:solidFill>
                  <a:schemeClr val="accent1"/>
                </a:solidFill>
              </a:rPr>
              <a:t>The EPA and The Toxic Substances Control Act (TSCA) </a:t>
            </a:r>
            <a:endParaRPr sz="2100">
              <a:solidFill>
                <a:schemeClr val="accent1"/>
              </a:solidFill>
            </a:endParaRPr>
          </a:p>
          <a:p>
            <a:pPr marL="457200" lvl="0" indent="-331946" algn="l" rtl="0">
              <a:lnSpc>
                <a:spcPct val="120000"/>
              </a:lnSpc>
              <a:spcBef>
                <a:spcPts val="0"/>
              </a:spcBef>
              <a:spcAft>
                <a:spcPts val="0"/>
              </a:spcAft>
              <a:buClr>
                <a:schemeClr val="accent1"/>
              </a:buClr>
              <a:buSzPct val="100000"/>
              <a:buChar char="❖"/>
            </a:pPr>
            <a:r>
              <a:rPr lang="en" sz="2100">
                <a:solidFill>
                  <a:schemeClr val="accent1"/>
                </a:solidFill>
              </a:rPr>
              <a:t>What is Vinyl Chloride?</a:t>
            </a:r>
            <a:endParaRPr sz="2100">
              <a:solidFill>
                <a:schemeClr val="accent1"/>
              </a:solidFill>
            </a:endParaRPr>
          </a:p>
          <a:p>
            <a:pPr marL="914400" lvl="1" indent="-331946" algn="l" rtl="0">
              <a:lnSpc>
                <a:spcPct val="120000"/>
              </a:lnSpc>
              <a:spcBef>
                <a:spcPts val="0"/>
              </a:spcBef>
              <a:spcAft>
                <a:spcPts val="0"/>
              </a:spcAft>
              <a:buClr>
                <a:schemeClr val="accent1"/>
              </a:buClr>
              <a:buSzPct val="100000"/>
              <a:buChar char="➢"/>
            </a:pPr>
            <a:r>
              <a:rPr lang="en" sz="2100">
                <a:solidFill>
                  <a:schemeClr val="accent1"/>
                </a:solidFill>
              </a:rPr>
              <a:t>What is it used to make?</a:t>
            </a:r>
            <a:endParaRPr sz="2100">
              <a:solidFill>
                <a:schemeClr val="accent1"/>
              </a:solidFill>
            </a:endParaRPr>
          </a:p>
          <a:p>
            <a:pPr marL="914400" lvl="1" indent="-331946" algn="l" rtl="0">
              <a:lnSpc>
                <a:spcPct val="120000"/>
              </a:lnSpc>
              <a:spcBef>
                <a:spcPts val="0"/>
              </a:spcBef>
              <a:spcAft>
                <a:spcPts val="0"/>
              </a:spcAft>
              <a:buClr>
                <a:schemeClr val="accent1"/>
              </a:buClr>
              <a:buSzPct val="100000"/>
              <a:buChar char="➢"/>
            </a:pPr>
            <a:r>
              <a:rPr lang="en" sz="2100">
                <a:solidFill>
                  <a:schemeClr val="accent1"/>
                </a:solidFill>
              </a:rPr>
              <a:t>Environmental &amp; Health Concerns</a:t>
            </a:r>
            <a:endParaRPr sz="2100">
              <a:solidFill>
                <a:schemeClr val="accent1"/>
              </a:solidFill>
            </a:endParaRPr>
          </a:p>
          <a:p>
            <a:pPr marL="914400" lvl="1" indent="-331946" algn="l" rtl="0">
              <a:lnSpc>
                <a:spcPct val="120000"/>
              </a:lnSpc>
              <a:spcBef>
                <a:spcPts val="0"/>
              </a:spcBef>
              <a:spcAft>
                <a:spcPts val="0"/>
              </a:spcAft>
              <a:buClr>
                <a:schemeClr val="accent1"/>
              </a:buClr>
              <a:buSzPct val="100000"/>
              <a:buChar char="➢"/>
            </a:pPr>
            <a:r>
              <a:rPr lang="en" sz="2100">
                <a:solidFill>
                  <a:schemeClr val="accent1"/>
                </a:solidFill>
              </a:rPr>
              <a:t>East Palestine, OH Disaster </a:t>
            </a:r>
            <a:endParaRPr sz="2100">
              <a:solidFill>
                <a:schemeClr val="accent1"/>
              </a:solidFill>
            </a:endParaRPr>
          </a:p>
          <a:p>
            <a:pPr marL="457200" lvl="0" indent="-331946" algn="l" rtl="0">
              <a:lnSpc>
                <a:spcPct val="120000"/>
              </a:lnSpc>
              <a:spcBef>
                <a:spcPts val="0"/>
              </a:spcBef>
              <a:spcAft>
                <a:spcPts val="0"/>
              </a:spcAft>
              <a:buClr>
                <a:schemeClr val="accent1"/>
              </a:buClr>
              <a:buSzPct val="100000"/>
              <a:buChar char="❖"/>
            </a:pPr>
            <a:r>
              <a:rPr lang="en" sz="2100">
                <a:solidFill>
                  <a:schemeClr val="accent1"/>
                </a:solidFill>
              </a:rPr>
              <a:t>Why is the US EPA investigating Vinyl Chloride, again?</a:t>
            </a:r>
            <a:endParaRPr sz="2100">
              <a:solidFill>
                <a:schemeClr val="accent1"/>
              </a:solidFill>
            </a:endParaRPr>
          </a:p>
          <a:p>
            <a:pPr marL="914400" lvl="1" indent="-331946" algn="l" rtl="0">
              <a:lnSpc>
                <a:spcPct val="120000"/>
              </a:lnSpc>
              <a:spcBef>
                <a:spcPts val="0"/>
              </a:spcBef>
              <a:spcAft>
                <a:spcPts val="0"/>
              </a:spcAft>
              <a:buClr>
                <a:schemeClr val="accent1"/>
              </a:buClr>
              <a:buSzPct val="100000"/>
              <a:buChar char="➢"/>
            </a:pPr>
            <a:r>
              <a:rPr lang="en" sz="2100">
                <a:solidFill>
                  <a:schemeClr val="accent1"/>
                </a:solidFill>
              </a:rPr>
              <a:t>The EPA’s review process and timeline</a:t>
            </a:r>
            <a:endParaRPr sz="2100">
              <a:solidFill>
                <a:schemeClr val="accent1"/>
              </a:solidFill>
            </a:endParaRPr>
          </a:p>
          <a:p>
            <a:pPr marL="914400" lvl="1" indent="-331946" algn="l" rtl="0">
              <a:lnSpc>
                <a:spcPct val="120000"/>
              </a:lnSpc>
              <a:spcBef>
                <a:spcPts val="0"/>
              </a:spcBef>
              <a:spcAft>
                <a:spcPts val="0"/>
              </a:spcAft>
              <a:buClr>
                <a:schemeClr val="accent1"/>
              </a:buClr>
              <a:buSzPct val="100000"/>
              <a:buChar char="➢"/>
            </a:pPr>
            <a:r>
              <a:rPr lang="en" sz="2100">
                <a:solidFill>
                  <a:schemeClr val="accent1"/>
                </a:solidFill>
              </a:rPr>
              <a:t>What are the possible outcomes</a:t>
            </a:r>
            <a:endParaRPr sz="2100">
              <a:solidFill>
                <a:schemeClr val="accent1"/>
              </a:solidFill>
            </a:endParaRPr>
          </a:p>
          <a:p>
            <a:pPr marL="457200" lvl="0" indent="-331946" algn="l" rtl="0">
              <a:lnSpc>
                <a:spcPct val="120000"/>
              </a:lnSpc>
              <a:spcBef>
                <a:spcPts val="0"/>
              </a:spcBef>
              <a:spcAft>
                <a:spcPts val="0"/>
              </a:spcAft>
              <a:buClr>
                <a:schemeClr val="accent1"/>
              </a:buClr>
              <a:buSzPct val="100000"/>
              <a:buChar char="❖"/>
            </a:pPr>
            <a:r>
              <a:rPr lang="en" sz="2100">
                <a:solidFill>
                  <a:schemeClr val="accent1"/>
                </a:solidFill>
              </a:rPr>
              <a:t>What is the plastic industry doing and saying?</a:t>
            </a:r>
            <a:endParaRPr sz="2100">
              <a:solidFill>
                <a:schemeClr val="accent1"/>
              </a:solidFill>
            </a:endParaRPr>
          </a:p>
          <a:p>
            <a:pPr marL="457200" lvl="0" indent="-331946" algn="l" rtl="0">
              <a:lnSpc>
                <a:spcPct val="120000"/>
              </a:lnSpc>
              <a:spcBef>
                <a:spcPts val="0"/>
              </a:spcBef>
              <a:spcAft>
                <a:spcPts val="0"/>
              </a:spcAft>
              <a:buClr>
                <a:schemeClr val="accent1"/>
              </a:buClr>
              <a:buSzPct val="100000"/>
              <a:buChar char="❖"/>
            </a:pPr>
            <a:r>
              <a:rPr lang="en" sz="2100">
                <a:solidFill>
                  <a:schemeClr val="accent1"/>
                </a:solidFill>
              </a:rPr>
              <a:t>What could this mean for water utilities?</a:t>
            </a:r>
            <a:endParaRPr sz="2100">
              <a:solidFill>
                <a:schemeClr val="accent1"/>
              </a:solidFill>
            </a:endParaRPr>
          </a:p>
          <a:p>
            <a:pPr marL="457200" lvl="0" indent="-331946" algn="l" rtl="0">
              <a:lnSpc>
                <a:spcPct val="120000"/>
              </a:lnSpc>
              <a:spcBef>
                <a:spcPts val="0"/>
              </a:spcBef>
              <a:spcAft>
                <a:spcPts val="0"/>
              </a:spcAft>
              <a:buClr>
                <a:schemeClr val="accent1"/>
              </a:buClr>
              <a:buSzPct val="100000"/>
              <a:buChar char="❖"/>
            </a:pPr>
            <a:r>
              <a:rPr lang="en" sz="2100">
                <a:solidFill>
                  <a:schemeClr val="accent1"/>
                </a:solidFill>
              </a:rPr>
              <a:t>What is DIPRA doing?</a:t>
            </a:r>
            <a:endParaRPr sz="2100">
              <a:solidFill>
                <a:schemeClr val="accent1"/>
              </a:solidFill>
            </a:endParaRPr>
          </a:p>
          <a:p>
            <a:pPr marL="457200" lvl="0" indent="-331946" algn="l" rtl="0">
              <a:lnSpc>
                <a:spcPct val="120000"/>
              </a:lnSpc>
              <a:spcBef>
                <a:spcPts val="0"/>
              </a:spcBef>
              <a:spcAft>
                <a:spcPts val="0"/>
              </a:spcAft>
              <a:buClr>
                <a:schemeClr val="accent1"/>
              </a:buClr>
              <a:buSzPct val="100000"/>
              <a:buChar char="❖"/>
            </a:pPr>
            <a:r>
              <a:rPr lang="en" sz="2100">
                <a:solidFill>
                  <a:schemeClr val="accent1"/>
                </a:solidFill>
              </a:rPr>
              <a:t>Member Company Support</a:t>
            </a:r>
            <a:endParaRPr sz="2100">
              <a:solidFill>
                <a:schemeClr val="accent1"/>
              </a:solidFill>
            </a:endParaRPr>
          </a:p>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25" y="329900"/>
            <a:ext cx="6204000" cy="79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b="1"/>
              <a:t>The EPA and the TSCA</a:t>
            </a:r>
            <a:endParaRPr sz="3800"/>
          </a:p>
        </p:txBody>
      </p:sp>
      <p:sp>
        <p:nvSpPr>
          <p:cNvPr id="77" name="Google Shape;77;p1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p>
            <a:pPr marL="457200" lvl="0" indent="-322820" algn="l" rtl="0">
              <a:spcBef>
                <a:spcPts val="1000"/>
              </a:spcBef>
              <a:spcAft>
                <a:spcPts val="0"/>
              </a:spcAft>
              <a:buClr>
                <a:schemeClr val="accent1"/>
              </a:buClr>
              <a:buSzPts val="1484"/>
              <a:buFont typeface="Arial"/>
              <a:buChar char="❖"/>
            </a:pPr>
            <a:r>
              <a:rPr lang="en" sz="1483" b="1">
                <a:solidFill>
                  <a:schemeClr val="accent1"/>
                </a:solidFill>
              </a:rPr>
              <a:t>The U.S. Environmental Protection Agency (EPA)</a:t>
            </a:r>
            <a:r>
              <a:rPr lang="en" sz="1483">
                <a:solidFill>
                  <a:schemeClr val="accent1"/>
                </a:solidFill>
              </a:rPr>
              <a:t> is responsible for the protection of human health and the environment. It provides technical assistance for recovery planning of public health and infrastructure, such as wastewater treatment plants.</a:t>
            </a:r>
            <a:endParaRPr sz="1483">
              <a:solidFill>
                <a:schemeClr val="accent1"/>
              </a:solidFill>
            </a:endParaRPr>
          </a:p>
          <a:p>
            <a:pPr marL="0" lvl="0" indent="0" algn="l" rtl="0">
              <a:spcBef>
                <a:spcPts val="0"/>
              </a:spcBef>
              <a:spcAft>
                <a:spcPts val="1200"/>
              </a:spcAft>
              <a:buNone/>
            </a:pPr>
            <a:endParaRPr/>
          </a:p>
        </p:txBody>
      </p:sp>
      <p:sp>
        <p:nvSpPr>
          <p:cNvPr id="78" name="Google Shape;78;p1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fontScale="47500" lnSpcReduction="20000"/>
          </a:bodyPr>
          <a:lstStyle/>
          <a:p>
            <a:pPr marL="457200" lvl="0" indent="-321324" algn="l" rtl="0">
              <a:spcBef>
                <a:spcPts val="1000"/>
              </a:spcBef>
              <a:spcAft>
                <a:spcPts val="0"/>
              </a:spcAft>
              <a:buClr>
                <a:schemeClr val="accent1"/>
              </a:buClr>
              <a:buSzPct val="100000"/>
              <a:buFont typeface="Arial"/>
              <a:buChar char="❖"/>
            </a:pPr>
            <a:r>
              <a:rPr lang="en" sz="3074" b="1">
                <a:solidFill>
                  <a:schemeClr val="accent1"/>
                </a:solidFill>
              </a:rPr>
              <a:t>The Toxic Substances Control Act (TSCA) </a:t>
            </a:r>
            <a:r>
              <a:rPr lang="en" sz="3074">
                <a:solidFill>
                  <a:schemeClr val="accent1"/>
                </a:solidFill>
              </a:rPr>
              <a:t>is a United States law that regulates chemicals not covered by other federal statutes, including existing chemicals in commerce and the introduction of new chemicals. Its main objectives are to assess and regulate new commercial chemicals before they enter the market, to regulate existing chemicals that pose an unreasonable risk to health or the environment, and to regulate the distribution and use of these chemicals.</a:t>
            </a:r>
            <a:endParaRPr sz="3074">
              <a:solidFill>
                <a:schemeClr val="accent1"/>
              </a:solidFill>
            </a:endParaRPr>
          </a:p>
          <a:p>
            <a:pPr marL="0" lvl="0" indent="0" algn="l" rtl="0">
              <a:spcBef>
                <a:spcPts val="0"/>
              </a:spcBef>
              <a:spcAft>
                <a:spcPts val="1200"/>
              </a:spcAft>
              <a:buNone/>
            </a:pPr>
            <a:endParaRPr/>
          </a:p>
        </p:txBody>
      </p:sp>
      <p:pic>
        <p:nvPicPr>
          <p:cNvPr id="79" name="Google Shape;79;p15"/>
          <p:cNvPicPr preferRelativeResize="0"/>
          <p:nvPr/>
        </p:nvPicPr>
        <p:blipFill>
          <a:blip r:embed="rId3">
            <a:alphaModFix/>
          </a:blip>
          <a:stretch>
            <a:fillRect/>
          </a:stretch>
        </p:blipFill>
        <p:spPr>
          <a:xfrm>
            <a:off x="7218839" y="2"/>
            <a:ext cx="1925160" cy="127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body" idx="1"/>
          </p:nvPr>
        </p:nvSpPr>
        <p:spPr>
          <a:xfrm>
            <a:off x="4521950" y="207500"/>
            <a:ext cx="4476600" cy="4778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SzPts val="1800"/>
              <a:buChar char="❖"/>
            </a:pPr>
            <a:r>
              <a:rPr lang="en" sz="1800">
                <a:solidFill>
                  <a:schemeClr val="accent1"/>
                </a:solidFill>
              </a:rPr>
              <a:t>According to the</a:t>
            </a:r>
            <a:r>
              <a:rPr lang="en" sz="1800">
                <a:solidFill>
                  <a:srgbClr val="1B1B1B"/>
                </a:solidFill>
              </a:rPr>
              <a:t> </a:t>
            </a:r>
            <a:r>
              <a:rPr lang="en" sz="1800" u="sng">
                <a:solidFill>
                  <a:schemeClr val="accent5"/>
                </a:solidFill>
                <a:hlinkClick r:id="rId3">
                  <a:extLst>
                    <a:ext uri="{A12FA001-AC4F-418D-AE19-62706E023703}">
                      <ahyp:hlinkClr xmlns:ahyp="http://schemas.microsoft.com/office/drawing/2018/hyperlinkcolor" val="tx"/>
                    </a:ext>
                  </a:extLst>
                </a:hlinkClick>
              </a:rPr>
              <a:t>National Cancer Institute</a:t>
            </a:r>
            <a:r>
              <a:rPr lang="en" sz="1800">
                <a:solidFill>
                  <a:srgbClr val="1B1B1B"/>
                </a:solidFill>
              </a:rPr>
              <a:t>, </a:t>
            </a:r>
            <a:r>
              <a:rPr lang="en" sz="1800">
                <a:solidFill>
                  <a:schemeClr val="accent1"/>
                </a:solidFill>
              </a:rPr>
              <a:t>vinyl chloride “is a colorless gas that burns easily. It does not occur naturally and must be produced industrially for its commercial uses. Vinyl chloride is used primarily to make polyvinyl chloride (PVC), a hard plastic resin used to make a variety of plastic products, including pipes, wire and cable coatings, and packaging materials.”</a:t>
            </a:r>
            <a:endParaRPr sz="1100">
              <a:solidFill>
                <a:schemeClr val="accent1"/>
              </a:solidFill>
            </a:endParaRPr>
          </a:p>
        </p:txBody>
      </p:sp>
      <p:pic>
        <p:nvPicPr>
          <p:cNvPr id="85" name="Google Shape;85;p16"/>
          <p:cNvPicPr preferRelativeResize="0"/>
          <p:nvPr/>
        </p:nvPicPr>
        <p:blipFill>
          <a:blip r:embed="rId4">
            <a:alphaModFix/>
          </a:blip>
          <a:stretch>
            <a:fillRect/>
          </a:stretch>
        </p:blipFill>
        <p:spPr>
          <a:xfrm>
            <a:off x="0" y="0"/>
            <a:ext cx="4330899" cy="5143499"/>
          </a:xfrm>
          <a:prstGeom prst="rect">
            <a:avLst/>
          </a:prstGeom>
          <a:noFill/>
          <a:ln>
            <a:noFill/>
          </a:ln>
        </p:spPr>
      </p:pic>
      <p:sp>
        <p:nvSpPr>
          <p:cNvPr id="86" name="Google Shape;86;p16"/>
          <p:cNvSpPr txBox="1">
            <a:spLocks noGrp="1"/>
          </p:cNvSpPr>
          <p:nvPr>
            <p:ph type="title"/>
          </p:nvPr>
        </p:nvSpPr>
        <p:spPr>
          <a:xfrm>
            <a:off x="194950" y="207500"/>
            <a:ext cx="4004400" cy="1487100"/>
          </a:xfrm>
          <a:prstGeom prst="rect">
            <a:avLst/>
          </a:prstGeom>
        </p:spPr>
        <p:txBody>
          <a:bodyPr spcFirstLastPara="1" wrap="square" lIns="91425" tIns="91425" rIns="91425" bIns="91425" anchor="b" anchorCtr="0">
            <a:normAutofit/>
          </a:bodyPr>
          <a:lstStyle/>
          <a:p>
            <a:pPr marL="0" lvl="0" indent="0" algn="ctr" rtl="0">
              <a:lnSpc>
                <a:spcPct val="98181"/>
              </a:lnSpc>
              <a:spcBef>
                <a:spcPts val="1000"/>
              </a:spcBef>
              <a:spcAft>
                <a:spcPts val="0"/>
              </a:spcAft>
              <a:buNone/>
            </a:pPr>
            <a:r>
              <a:rPr lang="en" sz="2500" b="1">
                <a:solidFill>
                  <a:schemeClr val="accent1"/>
                </a:solidFill>
              </a:rPr>
              <a:t>What is Vinyl Chloride?</a:t>
            </a:r>
            <a:endParaRPr sz="2500" b="1">
              <a:solidFill>
                <a:schemeClr val="accent1"/>
              </a:solidFill>
            </a:endParaRPr>
          </a:p>
          <a:p>
            <a:pPr marL="0" lvl="0" indent="0" algn="l" rtl="0">
              <a:spcBef>
                <a:spcPts val="0"/>
              </a:spcBef>
              <a:spcAft>
                <a:spcPts val="0"/>
              </a:spcAft>
              <a:buNone/>
            </a:pPr>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25" y="262425"/>
            <a:ext cx="8520600" cy="86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500" b="1"/>
              <a:t>What is it used to make?</a:t>
            </a:r>
            <a:endParaRPr sz="3500"/>
          </a:p>
        </p:txBody>
      </p:sp>
      <p:sp>
        <p:nvSpPr>
          <p:cNvPr id="92" name="Google Shape;92;p17"/>
          <p:cNvSpPr txBox="1"/>
          <p:nvPr/>
        </p:nvSpPr>
        <p:spPr>
          <a:xfrm>
            <a:off x="311725" y="1417075"/>
            <a:ext cx="8520600" cy="3456600"/>
          </a:xfrm>
          <a:prstGeom prst="rect">
            <a:avLst/>
          </a:prstGeom>
          <a:noFill/>
          <a:ln>
            <a:noFill/>
          </a:ln>
        </p:spPr>
        <p:txBody>
          <a:bodyPr spcFirstLastPara="1" wrap="square" lIns="91425" tIns="91425" rIns="91425" bIns="91425" anchor="t" anchorCtr="0">
            <a:noAutofit/>
          </a:bodyPr>
          <a:lstStyle/>
          <a:p>
            <a:pPr marL="0" lvl="0" indent="0" algn="l" rtl="0">
              <a:lnSpc>
                <a:spcPct val="130909"/>
              </a:lnSpc>
              <a:spcBef>
                <a:spcPts val="1000"/>
              </a:spcBef>
              <a:spcAft>
                <a:spcPts val="0"/>
              </a:spcAft>
              <a:buNone/>
            </a:pPr>
            <a:r>
              <a:rPr lang="en" sz="1200" b="1">
                <a:solidFill>
                  <a:schemeClr val="accent1"/>
                </a:solidFill>
                <a:latin typeface="Roboto"/>
                <a:ea typeface="Roboto"/>
                <a:cs typeface="Roboto"/>
                <a:sym typeface="Roboto"/>
              </a:rPr>
              <a:t>The EPA has had certain bans in place since 1974 for vinyl chloride use:</a:t>
            </a:r>
            <a:endParaRPr sz="1200" b="1">
              <a:solidFill>
                <a:schemeClr val="accent1"/>
              </a:solidFill>
              <a:latin typeface="Roboto"/>
              <a:ea typeface="Roboto"/>
              <a:cs typeface="Roboto"/>
              <a:sym typeface="Roboto"/>
            </a:endParaRPr>
          </a:p>
          <a:p>
            <a:pPr marL="457200" lvl="0" indent="-304800" algn="l" rtl="0">
              <a:lnSpc>
                <a:spcPct val="130909"/>
              </a:lnSpc>
              <a:spcBef>
                <a:spcPts val="1000"/>
              </a:spcBef>
              <a:spcAft>
                <a:spcPts val="0"/>
              </a:spcAft>
              <a:buClr>
                <a:schemeClr val="accent1"/>
              </a:buClr>
              <a:buSzPts val="1200"/>
              <a:buFont typeface="Roboto"/>
              <a:buChar char="❖"/>
            </a:pPr>
            <a:r>
              <a:rPr lang="en" sz="1200">
                <a:solidFill>
                  <a:schemeClr val="accent1"/>
                </a:solidFill>
                <a:latin typeface="Roboto"/>
                <a:ea typeface="Roboto"/>
                <a:cs typeface="Roboto"/>
                <a:sym typeface="Roboto"/>
              </a:rPr>
              <a:t>The Environmental Protection Agency (EPA) has taken significant steps to ban the use of vinyl chloride in various products due to its potential health and environmental risks. </a:t>
            </a:r>
            <a:endParaRPr sz="1200">
              <a:solidFill>
                <a:schemeClr val="accent1"/>
              </a:solidFill>
              <a:latin typeface="Roboto"/>
              <a:ea typeface="Roboto"/>
              <a:cs typeface="Roboto"/>
              <a:sym typeface="Roboto"/>
            </a:endParaRPr>
          </a:p>
          <a:p>
            <a:pPr marL="457200" lvl="0" indent="-304800" algn="l" rtl="0">
              <a:lnSpc>
                <a:spcPct val="130909"/>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Banned Products: </a:t>
            </a:r>
            <a:endParaRPr sz="1200" b="1">
              <a:solidFill>
                <a:schemeClr val="accent1"/>
              </a:solidFill>
              <a:latin typeface="Roboto"/>
              <a:ea typeface="Roboto"/>
              <a:cs typeface="Roboto"/>
              <a:sym typeface="Roboto"/>
            </a:endParaRPr>
          </a:p>
          <a:p>
            <a:pPr marL="914400" lvl="1" indent="-304800" algn="l" rtl="0">
              <a:lnSpc>
                <a:spcPct val="130909"/>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Aerosol Spray Propellants: </a:t>
            </a:r>
            <a:r>
              <a:rPr lang="en" sz="1200">
                <a:solidFill>
                  <a:schemeClr val="accent1"/>
                </a:solidFill>
                <a:latin typeface="Roboto"/>
                <a:ea typeface="Roboto"/>
                <a:cs typeface="Roboto"/>
                <a:sym typeface="Roboto"/>
              </a:rPr>
              <a:t>Vinyl chloride was commonly used as a propellant in aerosol sprays, but its use has been banned due to associated health risks. </a:t>
            </a:r>
            <a:endParaRPr sz="1200">
              <a:solidFill>
                <a:schemeClr val="accent1"/>
              </a:solidFill>
              <a:latin typeface="Roboto"/>
              <a:ea typeface="Roboto"/>
              <a:cs typeface="Roboto"/>
              <a:sym typeface="Roboto"/>
            </a:endParaRPr>
          </a:p>
          <a:p>
            <a:pPr marL="914400" lvl="1" indent="-304800" algn="l" rtl="0">
              <a:lnSpc>
                <a:spcPct val="130909"/>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PVC Food Packaging:</a:t>
            </a:r>
            <a:r>
              <a:rPr lang="en" sz="1200">
                <a:solidFill>
                  <a:schemeClr val="accent1"/>
                </a:solidFill>
                <a:latin typeface="Roboto"/>
                <a:ea typeface="Roboto"/>
                <a:cs typeface="Roboto"/>
                <a:sym typeface="Roboto"/>
              </a:rPr>
              <a:t> Certain types of food packaging containing vinyl chloride, particularly polyvinyl chloride (PVC) packaging that comes into direct contact with food, have been restricted or banned by the EPA. </a:t>
            </a:r>
            <a:endParaRPr sz="1200">
              <a:solidFill>
                <a:schemeClr val="accent1"/>
              </a:solidFill>
              <a:latin typeface="Roboto"/>
              <a:ea typeface="Roboto"/>
              <a:cs typeface="Roboto"/>
              <a:sym typeface="Roboto"/>
            </a:endParaRPr>
          </a:p>
          <a:p>
            <a:pPr marL="914400" lvl="1" indent="-304800" algn="l" rtl="0">
              <a:lnSpc>
                <a:spcPct val="130909"/>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Consumer Products:</a:t>
            </a:r>
            <a:r>
              <a:rPr lang="en" sz="1200">
                <a:solidFill>
                  <a:schemeClr val="accent1"/>
                </a:solidFill>
                <a:latin typeface="Roboto"/>
                <a:ea typeface="Roboto"/>
                <a:cs typeface="Roboto"/>
                <a:sym typeface="Roboto"/>
              </a:rPr>
              <a:t> Vinyl chloride has been banned from use in various consumer products such as certain types of adhesives, sealants, and plastics due to its potential to release harmful vapors. </a:t>
            </a:r>
            <a:endParaRPr sz="1200">
              <a:solidFill>
                <a:schemeClr val="accent1"/>
              </a:solidFill>
              <a:latin typeface="Roboto"/>
              <a:ea typeface="Roboto"/>
              <a:cs typeface="Roboto"/>
              <a:sym typeface="Roboto"/>
            </a:endParaRPr>
          </a:p>
          <a:p>
            <a:pPr marL="914400" lvl="1" indent="-304800" algn="l" rtl="0">
              <a:lnSpc>
                <a:spcPct val="130909"/>
              </a:lnSpc>
              <a:spcBef>
                <a:spcPts val="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Objective: </a:t>
            </a:r>
            <a:r>
              <a:rPr lang="en" sz="1200">
                <a:solidFill>
                  <a:schemeClr val="accent1"/>
                </a:solidFill>
                <a:latin typeface="Roboto"/>
                <a:ea typeface="Roboto"/>
                <a:cs typeface="Roboto"/>
                <a:sym typeface="Roboto"/>
              </a:rPr>
              <a:t>These bans and restrictions aim to reduce exposure to vinyl chloride, a known human carcinogen, and to protect public health and the environment.</a:t>
            </a:r>
            <a:endParaRPr sz="1200">
              <a:solidFill>
                <a:schemeClr val="accen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25" y="389875"/>
            <a:ext cx="8520600" cy="73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b="1"/>
              <a:t>Environmental Concerns</a:t>
            </a:r>
            <a:endParaRPr sz="3000" b="1"/>
          </a:p>
        </p:txBody>
      </p:sp>
      <p:sp>
        <p:nvSpPr>
          <p:cNvPr id="98" name="Google Shape;98;p18"/>
          <p:cNvSpPr txBox="1">
            <a:spLocks noGrp="1"/>
          </p:cNvSpPr>
          <p:nvPr>
            <p:ph type="body" idx="1"/>
          </p:nvPr>
        </p:nvSpPr>
        <p:spPr>
          <a:xfrm>
            <a:off x="311700" y="1505700"/>
            <a:ext cx="5769000" cy="3540300"/>
          </a:xfrm>
          <a:prstGeom prst="rect">
            <a:avLst/>
          </a:prstGeom>
        </p:spPr>
        <p:txBody>
          <a:bodyPr spcFirstLastPara="1" wrap="square" lIns="91425" tIns="91425" rIns="91425" bIns="91425" anchor="t" anchorCtr="0">
            <a:normAutofit fontScale="40000" lnSpcReduction="10000"/>
          </a:bodyPr>
          <a:lstStyle/>
          <a:p>
            <a:pPr marL="457200" lvl="0" indent="-303530" algn="l" rtl="0">
              <a:lnSpc>
                <a:spcPct val="120000"/>
              </a:lnSpc>
              <a:spcBef>
                <a:spcPts val="500"/>
              </a:spcBef>
              <a:spcAft>
                <a:spcPts val="0"/>
              </a:spcAft>
              <a:buClr>
                <a:schemeClr val="accent1"/>
              </a:buClr>
              <a:buSzPct val="100000"/>
              <a:buChar char="❖"/>
            </a:pPr>
            <a:r>
              <a:rPr lang="en" sz="2950">
                <a:solidFill>
                  <a:schemeClr val="accent1"/>
                </a:solidFill>
              </a:rPr>
              <a:t>The U.S. Department of Health and Human Services published a draft toxicological profile for vinyl chloride, highlighting its extensive use in the plastics industry and its potential to leach into groundwater from various sources. </a:t>
            </a:r>
            <a:endParaRPr sz="2950">
              <a:solidFill>
                <a:schemeClr val="accent1"/>
              </a:solidFill>
            </a:endParaRPr>
          </a:p>
          <a:p>
            <a:pPr marL="457200" lvl="0" indent="-303530" algn="l" rtl="0">
              <a:lnSpc>
                <a:spcPct val="120000"/>
              </a:lnSpc>
              <a:spcBef>
                <a:spcPts val="0"/>
              </a:spcBef>
              <a:spcAft>
                <a:spcPts val="0"/>
              </a:spcAft>
              <a:buClr>
                <a:schemeClr val="accent1"/>
              </a:buClr>
              <a:buSzPct val="100000"/>
              <a:buChar char="❖"/>
            </a:pPr>
            <a:r>
              <a:rPr lang="en" sz="2950">
                <a:solidFill>
                  <a:schemeClr val="accent1"/>
                </a:solidFill>
              </a:rPr>
              <a:t>Residents living near plastic manufacturing sites are at risk of inhalation exposure to vinyl chloride, particularly those with pre-existing health conditions. </a:t>
            </a:r>
            <a:endParaRPr sz="2950">
              <a:solidFill>
                <a:schemeClr val="accent1"/>
              </a:solidFill>
            </a:endParaRPr>
          </a:p>
          <a:p>
            <a:pPr marL="457200" lvl="0" indent="-303530" algn="l" rtl="0">
              <a:lnSpc>
                <a:spcPct val="120000"/>
              </a:lnSpc>
              <a:spcBef>
                <a:spcPts val="0"/>
              </a:spcBef>
              <a:spcAft>
                <a:spcPts val="0"/>
              </a:spcAft>
              <a:buClr>
                <a:schemeClr val="accent1"/>
              </a:buClr>
              <a:buSzPct val="100000"/>
              <a:buChar char="❖"/>
            </a:pPr>
            <a:r>
              <a:rPr lang="en" sz="2950">
                <a:solidFill>
                  <a:schemeClr val="accent1"/>
                </a:solidFill>
              </a:rPr>
              <a:t>Five major emitters account for half of the yearly releases of vinyl chloride in the United States, with prominent locations in the Eastern U.S. and the Gulf of Mexico. </a:t>
            </a:r>
            <a:endParaRPr sz="2950">
              <a:solidFill>
                <a:schemeClr val="accent1"/>
              </a:solidFill>
            </a:endParaRPr>
          </a:p>
          <a:p>
            <a:pPr marL="914400" lvl="1" indent="-303530" algn="l" rtl="0">
              <a:lnSpc>
                <a:spcPct val="120000"/>
              </a:lnSpc>
              <a:spcBef>
                <a:spcPts val="0"/>
              </a:spcBef>
              <a:spcAft>
                <a:spcPts val="0"/>
              </a:spcAft>
              <a:buClr>
                <a:schemeClr val="accent1"/>
              </a:buClr>
              <a:buSzPct val="100000"/>
              <a:buChar char="➢"/>
            </a:pPr>
            <a:r>
              <a:rPr lang="en" sz="2950">
                <a:solidFill>
                  <a:schemeClr val="accent1"/>
                </a:solidFill>
              </a:rPr>
              <a:t>In 2021, Formosa Plastics in Texas was the top emitter, releasing over 68,000 pounds of vinyl chloride and violating the Clean Air Act. </a:t>
            </a:r>
            <a:endParaRPr sz="2950">
              <a:solidFill>
                <a:schemeClr val="accent1"/>
              </a:solidFill>
            </a:endParaRPr>
          </a:p>
          <a:p>
            <a:pPr marL="914400" lvl="1" indent="-303530" algn="l" rtl="0">
              <a:lnSpc>
                <a:spcPct val="120000"/>
              </a:lnSpc>
              <a:spcBef>
                <a:spcPts val="0"/>
              </a:spcBef>
              <a:spcAft>
                <a:spcPts val="0"/>
              </a:spcAft>
              <a:buClr>
                <a:schemeClr val="accent1"/>
              </a:buClr>
              <a:buSzPct val="100000"/>
              <a:buChar char="➢"/>
            </a:pPr>
            <a:r>
              <a:rPr lang="en" sz="2950">
                <a:solidFill>
                  <a:schemeClr val="accent1"/>
                </a:solidFill>
              </a:rPr>
              <a:t>The Guardian's analysis identified an average of one chemical accident every two days in the U.S., underscoring the impact of industrial plant leaks and spills on neighboring communities, as exemplified by the East Palestine disaster.</a:t>
            </a:r>
            <a:endParaRPr sz="2950">
              <a:solidFill>
                <a:schemeClr val="accent1"/>
              </a:solidFill>
            </a:endParaRPr>
          </a:p>
          <a:p>
            <a:pPr marL="0" lvl="0" indent="0" algn="l" rtl="0">
              <a:spcBef>
                <a:spcPts val="0"/>
              </a:spcBef>
              <a:spcAft>
                <a:spcPts val="1200"/>
              </a:spcAft>
              <a:buNone/>
            </a:pPr>
            <a:endParaRPr/>
          </a:p>
        </p:txBody>
      </p:sp>
      <p:pic>
        <p:nvPicPr>
          <p:cNvPr id="99" name="Google Shape;99;p18"/>
          <p:cNvPicPr preferRelativeResize="0"/>
          <p:nvPr/>
        </p:nvPicPr>
        <p:blipFill>
          <a:blip r:embed="rId3">
            <a:alphaModFix/>
          </a:blip>
          <a:stretch>
            <a:fillRect/>
          </a:stretch>
        </p:blipFill>
        <p:spPr>
          <a:xfrm>
            <a:off x="7902125" y="0"/>
            <a:ext cx="1241875" cy="1241850"/>
          </a:xfrm>
          <a:prstGeom prst="rect">
            <a:avLst/>
          </a:prstGeom>
          <a:noFill/>
          <a:ln w="9525" cap="flat" cmpd="sng">
            <a:solidFill>
              <a:schemeClr val="dk2"/>
            </a:solidFill>
            <a:prstDash val="solid"/>
            <a:miter lim="8000"/>
            <a:headEnd type="none" w="sm" len="sm"/>
            <a:tailEnd type="none" w="sm" len="sm"/>
          </a:ln>
        </p:spPr>
      </p:pic>
      <p:pic>
        <p:nvPicPr>
          <p:cNvPr id="100" name="Google Shape;100;p18"/>
          <p:cNvPicPr preferRelativeResize="0"/>
          <p:nvPr/>
        </p:nvPicPr>
        <p:blipFill>
          <a:blip r:embed="rId4">
            <a:alphaModFix/>
          </a:blip>
          <a:stretch>
            <a:fillRect/>
          </a:stretch>
        </p:blipFill>
        <p:spPr>
          <a:xfrm>
            <a:off x="6282550" y="1460852"/>
            <a:ext cx="2082325" cy="3373400"/>
          </a:xfrm>
          <a:prstGeom prst="rect">
            <a:avLst/>
          </a:prstGeom>
          <a:noFill/>
          <a:ln w="38100" cap="flat" cmpd="sng">
            <a:solidFill>
              <a:schemeClr val="accent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224925"/>
            <a:ext cx="8520600" cy="73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b="1"/>
              <a:t>Health Concerns</a:t>
            </a:r>
            <a:endParaRPr sz="3200" b="1"/>
          </a:p>
        </p:txBody>
      </p:sp>
      <p:sp>
        <p:nvSpPr>
          <p:cNvPr id="106" name="Google Shape;106;p19"/>
          <p:cNvSpPr txBox="1">
            <a:spLocks noGrp="1"/>
          </p:cNvSpPr>
          <p:nvPr>
            <p:ph type="body" idx="1"/>
          </p:nvPr>
        </p:nvSpPr>
        <p:spPr>
          <a:xfrm>
            <a:off x="311725" y="1435375"/>
            <a:ext cx="5086800" cy="716400"/>
          </a:xfrm>
          <a:prstGeom prst="rect">
            <a:avLst/>
          </a:prstGeom>
        </p:spPr>
        <p:txBody>
          <a:bodyPr spcFirstLastPara="1" wrap="square" lIns="91425" tIns="91425" rIns="91425" bIns="91425" anchor="t" anchorCtr="0">
            <a:normAutofit fontScale="25000" lnSpcReduction="20000"/>
          </a:bodyPr>
          <a:lstStyle/>
          <a:p>
            <a:pPr marL="457200" lvl="0" indent="-307669" algn="l" rtl="0">
              <a:spcBef>
                <a:spcPts val="500"/>
              </a:spcBef>
              <a:spcAft>
                <a:spcPts val="0"/>
              </a:spcAft>
              <a:buClr>
                <a:schemeClr val="accent1"/>
              </a:buClr>
              <a:buSzPct val="100000"/>
              <a:buFont typeface="Arial"/>
              <a:buChar char="❖"/>
            </a:pPr>
            <a:r>
              <a:rPr lang="en" sz="4980" b="1">
                <a:solidFill>
                  <a:schemeClr val="accent1"/>
                </a:solidFill>
                <a:latin typeface="Arial"/>
                <a:ea typeface="Arial"/>
                <a:cs typeface="Arial"/>
                <a:sym typeface="Arial"/>
              </a:rPr>
              <a:t>The U.S. Department of Health and Human Services (DHHS) </a:t>
            </a:r>
            <a:r>
              <a:rPr lang="en" sz="4980">
                <a:solidFill>
                  <a:schemeClr val="accent1"/>
                </a:solidFill>
                <a:latin typeface="Arial"/>
                <a:ea typeface="Arial"/>
                <a:cs typeface="Arial"/>
                <a:sym typeface="Arial"/>
              </a:rPr>
              <a:t>has classified vinyl chloride as a human carcinogen, indicating its potential to cause cancer.</a:t>
            </a:r>
            <a:endParaRPr sz="4980">
              <a:solidFill>
                <a:schemeClr val="accent1"/>
              </a:solidFill>
              <a:latin typeface="Arial"/>
              <a:ea typeface="Arial"/>
              <a:cs typeface="Arial"/>
              <a:sym typeface="Arial"/>
            </a:endParaRPr>
          </a:p>
          <a:p>
            <a:pPr marL="0" lvl="0" indent="0" algn="l" rtl="0">
              <a:spcBef>
                <a:spcPts val="500"/>
              </a:spcBef>
              <a:spcAft>
                <a:spcPts val="0"/>
              </a:spcAft>
              <a:buNone/>
            </a:pPr>
            <a:endParaRPr sz="1800">
              <a:solidFill>
                <a:srgbClr val="1C1C1C"/>
              </a:solidFill>
              <a:latin typeface="Arial"/>
              <a:ea typeface="Arial"/>
              <a:cs typeface="Arial"/>
              <a:sym typeface="Arial"/>
            </a:endParaRPr>
          </a:p>
          <a:p>
            <a:pPr marL="0" lvl="0" indent="0" algn="l" rtl="0">
              <a:spcBef>
                <a:spcPts val="500"/>
              </a:spcBef>
              <a:spcAft>
                <a:spcPts val="0"/>
              </a:spcAft>
              <a:buNone/>
            </a:pPr>
            <a:endParaRPr sz="1800">
              <a:solidFill>
                <a:srgbClr val="1C1C1C"/>
              </a:solidFill>
              <a:latin typeface="Arial"/>
              <a:ea typeface="Arial"/>
              <a:cs typeface="Arial"/>
              <a:sym typeface="Arial"/>
            </a:endParaRPr>
          </a:p>
          <a:p>
            <a:pPr marL="0" lvl="0" indent="0" algn="l" rtl="0">
              <a:spcBef>
                <a:spcPts val="500"/>
              </a:spcBef>
              <a:spcAft>
                <a:spcPts val="0"/>
              </a:spcAft>
              <a:buNone/>
            </a:pPr>
            <a:endParaRPr sz="2305">
              <a:solidFill>
                <a:schemeClr val="accent1"/>
              </a:solidFill>
            </a:endParaRPr>
          </a:p>
          <a:p>
            <a:pPr marL="0" lvl="0" indent="0" algn="l" rtl="0">
              <a:spcBef>
                <a:spcPts val="0"/>
              </a:spcBef>
              <a:spcAft>
                <a:spcPts val="1200"/>
              </a:spcAft>
              <a:buNone/>
            </a:pPr>
            <a:endParaRPr/>
          </a:p>
        </p:txBody>
      </p:sp>
      <p:pic>
        <p:nvPicPr>
          <p:cNvPr id="107" name="Google Shape;107;p19"/>
          <p:cNvPicPr preferRelativeResize="0"/>
          <p:nvPr/>
        </p:nvPicPr>
        <p:blipFill>
          <a:blip r:embed="rId3">
            <a:alphaModFix/>
          </a:blip>
          <a:stretch>
            <a:fillRect/>
          </a:stretch>
        </p:blipFill>
        <p:spPr>
          <a:xfrm>
            <a:off x="5704225" y="1298725"/>
            <a:ext cx="989700" cy="989700"/>
          </a:xfrm>
          <a:prstGeom prst="rect">
            <a:avLst/>
          </a:prstGeom>
          <a:noFill/>
          <a:ln>
            <a:noFill/>
          </a:ln>
        </p:spPr>
      </p:pic>
      <p:sp>
        <p:nvSpPr>
          <p:cNvPr id="108" name="Google Shape;108;p19"/>
          <p:cNvSpPr txBox="1"/>
          <p:nvPr/>
        </p:nvSpPr>
        <p:spPr>
          <a:xfrm>
            <a:off x="311725" y="2403800"/>
            <a:ext cx="5392500" cy="12222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50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The World Health Organization's International Agency for Research on Cancer </a:t>
            </a:r>
            <a:r>
              <a:rPr lang="en" sz="1200">
                <a:solidFill>
                  <a:schemeClr val="accent1"/>
                </a:solidFill>
                <a:latin typeface="Roboto"/>
                <a:ea typeface="Roboto"/>
                <a:cs typeface="Roboto"/>
                <a:sym typeface="Roboto"/>
              </a:rPr>
              <a:t>categorizes vinyl chloride as a group 1 agent, meaning it is "carcinogenic to humans." </a:t>
            </a:r>
            <a:endParaRPr sz="1200">
              <a:solidFill>
                <a:schemeClr val="accent1"/>
              </a:solidFill>
              <a:latin typeface="Roboto"/>
              <a:ea typeface="Roboto"/>
              <a:cs typeface="Roboto"/>
              <a:sym typeface="Roboto"/>
            </a:endParaRPr>
          </a:p>
          <a:p>
            <a:pPr marL="914400" lvl="1" indent="-304800" algn="l" rtl="0">
              <a:lnSpc>
                <a:spcPct val="115000"/>
              </a:lnSpc>
              <a:spcBef>
                <a:spcPts val="0"/>
              </a:spcBef>
              <a:spcAft>
                <a:spcPts val="0"/>
              </a:spcAft>
              <a:buClr>
                <a:schemeClr val="accent1"/>
              </a:buClr>
              <a:buSzPts val="1200"/>
              <a:buFont typeface="Roboto"/>
              <a:buChar char="➢"/>
            </a:pPr>
            <a:r>
              <a:rPr lang="en" sz="1200">
                <a:solidFill>
                  <a:schemeClr val="accent1"/>
                </a:solidFill>
                <a:latin typeface="Roboto"/>
                <a:ea typeface="Roboto"/>
                <a:cs typeface="Roboto"/>
                <a:sym typeface="Roboto"/>
              </a:rPr>
              <a:t>Group 1 agents are defined as having sufficient evidence of carcinogenicity in humans and experimental animals. </a:t>
            </a:r>
            <a:endParaRPr sz="1200">
              <a:solidFill>
                <a:schemeClr val="accent1"/>
              </a:solidFill>
              <a:latin typeface="Roboto"/>
              <a:ea typeface="Roboto"/>
              <a:cs typeface="Roboto"/>
              <a:sym typeface="Roboto"/>
            </a:endParaRPr>
          </a:p>
        </p:txBody>
      </p:sp>
      <p:sp>
        <p:nvSpPr>
          <p:cNvPr id="109" name="Google Shape;109;p19"/>
          <p:cNvSpPr txBox="1"/>
          <p:nvPr/>
        </p:nvSpPr>
        <p:spPr>
          <a:xfrm>
            <a:off x="311700" y="3741375"/>
            <a:ext cx="5016000" cy="989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500"/>
              </a:spcBef>
              <a:spcAft>
                <a:spcPts val="0"/>
              </a:spcAft>
              <a:buClr>
                <a:schemeClr val="accent1"/>
              </a:buClr>
              <a:buSzPts val="1200"/>
              <a:buFont typeface="Roboto"/>
              <a:buChar char="❖"/>
            </a:pPr>
            <a:r>
              <a:rPr lang="en" sz="1200" b="1">
                <a:solidFill>
                  <a:schemeClr val="accent1"/>
                </a:solidFill>
                <a:latin typeface="Roboto"/>
                <a:ea typeface="Roboto"/>
                <a:cs typeface="Roboto"/>
                <a:sym typeface="Roboto"/>
              </a:rPr>
              <a:t>The National Cancer Institute</a:t>
            </a:r>
            <a:r>
              <a:rPr lang="en" sz="1200">
                <a:solidFill>
                  <a:schemeClr val="accent1"/>
                </a:solidFill>
                <a:latin typeface="Roboto"/>
                <a:ea typeface="Roboto"/>
                <a:cs typeface="Roboto"/>
                <a:sym typeface="Roboto"/>
              </a:rPr>
              <a:t> links vinyl chloride exposure to an increased risk of rare liver cancer (hepatic angiosarcoma), primary liver cancer (hepatocellular carcinoma), brain and lung cancers, lymphoma, and leukemia.</a:t>
            </a:r>
            <a:endParaRPr sz="700">
              <a:solidFill>
                <a:schemeClr val="accent1"/>
              </a:solidFill>
              <a:latin typeface="Roboto"/>
              <a:ea typeface="Roboto"/>
              <a:cs typeface="Roboto"/>
              <a:sym typeface="Roboto"/>
            </a:endParaRPr>
          </a:p>
        </p:txBody>
      </p:sp>
      <p:sp>
        <p:nvSpPr>
          <p:cNvPr id="110" name="Google Shape;110;p19"/>
          <p:cNvSpPr txBox="1"/>
          <p:nvPr/>
        </p:nvSpPr>
        <p:spPr>
          <a:xfrm>
            <a:off x="311700" y="862300"/>
            <a:ext cx="5839800" cy="37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200" b="1">
                <a:solidFill>
                  <a:srgbClr val="E97132"/>
                </a:solidFill>
                <a:latin typeface="Merriweather"/>
                <a:ea typeface="Merriweather"/>
                <a:cs typeface="Merriweather"/>
                <a:sym typeface="Merriweather"/>
              </a:rPr>
              <a:t>Exposure to Vinyl Chloride Can Lead to Serious Health Concerns:</a:t>
            </a:r>
            <a:endParaRPr sz="1200">
              <a:solidFill>
                <a:srgbClr val="E97132"/>
              </a:solidFill>
              <a:latin typeface="Merriweather"/>
              <a:ea typeface="Merriweather"/>
              <a:cs typeface="Merriweather"/>
              <a:sym typeface="Merriweather"/>
            </a:endParaRPr>
          </a:p>
        </p:txBody>
      </p:sp>
      <p:pic>
        <p:nvPicPr>
          <p:cNvPr id="111" name="Google Shape;111;p19"/>
          <p:cNvPicPr preferRelativeResize="0"/>
          <p:nvPr/>
        </p:nvPicPr>
        <p:blipFill>
          <a:blip r:embed="rId4">
            <a:alphaModFix/>
          </a:blip>
          <a:stretch>
            <a:fillRect/>
          </a:stretch>
        </p:blipFill>
        <p:spPr>
          <a:xfrm>
            <a:off x="7063629" y="2475050"/>
            <a:ext cx="1768671" cy="1079700"/>
          </a:xfrm>
          <a:prstGeom prst="rect">
            <a:avLst/>
          </a:prstGeom>
          <a:noFill/>
          <a:ln>
            <a:noFill/>
          </a:ln>
        </p:spPr>
      </p:pic>
      <p:pic>
        <p:nvPicPr>
          <p:cNvPr id="112" name="Google Shape;112;p19"/>
          <p:cNvPicPr preferRelativeResize="0"/>
          <p:nvPr/>
        </p:nvPicPr>
        <p:blipFill>
          <a:blip r:embed="rId5">
            <a:alphaModFix/>
          </a:blip>
          <a:stretch>
            <a:fillRect/>
          </a:stretch>
        </p:blipFill>
        <p:spPr>
          <a:xfrm>
            <a:off x="5704219" y="3878025"/>
            <a:ext cx="2328305" cy="7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163625"/>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200" b="1"/>
              <a:t>Health Concerns</a:t>
            </a:r>
            <a:endParaRPr sz="3200" b="1"/>
          </a:p>
        </p:txBody>
      </p:sp>
      <p:sp>
        <p:nvSpPr>
          <p:cNvPr id="118" name="Google Shape;118;p20"/>
          <p:cNvSpPr txBox="1">
            <a:spLocks noGrp="1"/>
          </p:cNvSpPr>
          <p:nvPr>
            <p:ph type="body" idx="1"/>
          </p:nvPr>
        </p:nvSpPr>
        <p:spPr>
          <a:xfrm>
            <a:off x="311700" y="1700650"/>
            <a:ext cx="3999900" cy="3255300"/>
          </a:xfrm>
          <a:prstGeom prst="rect">
            <a:avLst/>
          </a:prstGeom>
        </p:spPr>
        <p:txBody>
          <a:bodyPr spcFirstLastPara="1" wrap="square" lIns="91425" tIns="91425" rIns="91425" bIns="91425" anchor="t" anchorCtr="0">
            <a:normAutofit fontScale="25000" lnSpcReduction="20000"/>
          </a:bodyPr>
          <a:lstStyle/>
          <a:p>
            <a:pPr marL="457200" lvl="0" indent="-293809" algn="l" rtl="0">
              <a:lnSpc>
                <a:spcPct val="130909"/>
              </a:lnSpc>
              <a:spcBef>
                <a:spcPts val="500"/>
              </a:spcBef>
              <a:spcAft>
                <a:spcPts val="0"/>
              </a:spcAft>
              <a:buClr>
                <a:schemeClr val="accent1"/>
              </a:buClr>
              <a:buSzPct val="100000"/>
              <a:buChar char="❖"/>
            </a:pPr>
            <a:r>
              <a:rPr lang="en" sz="4107">
                <a:solidFill>
                  <a:schemeClr val="accent1"/>
                </a:solidFill>
              </a:rPr>
              <a:t>In November 2023, The European Chemical Agency (ECHA) highlighted the need for additional regulatory actions to address potential risks from PVC and its additives to human health and the environment. </a:t>
            </a:r>
            <a:endParaRPr sz="4107">
              <a:solidFill>
                <a:schemeClr val="accent1"/>
              </a:solidFill>
            </a:endParaRPr>
          </a:p>
          <a:p>
            <a:pPr marL="457200" lvl="0" indent="-293809" algn="l" rtl="0">
              <a:lnSpc>
                <a:spcPct val="130909"/>
              </a:lnSpc>
              <a:spcBef>
                <a:spcPts val="0"/>
              </a:spcBef>
              <a:spcAft>
                <a:spcPts val="0"/>
              </a:spcAft>
              <a:buClr>
                <a:schemeClr val="accent1"/>
              </a:buClr>
              <a:buSzPct val="100000"/>
              <a:buChar char="❖"/>
            </a:pPr>
            <a:r>
              <a:rPr lang="en" sz="4107">
                <a:solidFill>
                  <a:schemeClr val="accent1"/>
                </a:solidFill>
              </a:rPr>
              <a:t>ECHA's investigation focused on PVC additives, including plasticizers, heat stabilizers, and flame retardants. The key findings suggest the need for regulatory action to minimize risks associated with certain harmful ortho-phthalates in plasticizers, developmental malformations and reproductive harm from heat stabilizing organotin, and emissions of flame retardants. Additionally, technologies to minimize PVC microparticle emissions, especially at recycling facilities and landfills, should be implemented and improved. </a:t>
            </a:r>
            <a:endParaRPr sz="4107">
              <a:solidFill>
                <a:schemeClr val="accent1"/>
              </a:solidFill>
            </a:endParaRPr>
          </a:p>
          <a:p>
            <a:pPr marL="457200" lvl="0" indent="-293809" algn="l" rtl="0">
              <a:lnSpc>
                <a:spcPct val="130909"/>
              </a:lnSpc>
              <a:spcBef>
                <a:spcPts val="0"/>
              </a:spcBef>
              <a:spcAft>
                <a:spcPts val="0"/>
              </a:spcAft>
              <a:buClr>
                <a:schemeClr val="accent1"/>
              </a:buClr>
              <a:buSzPct val="100000"/>
              <a:buChar char="❖"/>
            </a:pPr>
            <a:r>
              <a:rPr lang="en" sz="4107">
                <a:solidFill>
                  <a:schemeClr val="accent1"/>
                </a:solidFill>
              </a:rPr>
              <a:t>The release of PVC microparticles contributes to plastic pollution and contains harmful additives. Therefore, minimizing their release would reduce emissions of these additives. </a:t>
            </a:r>
            <a:endParaRPr sz="4107">
              <a:solidFill>
                <a:schemeClr val="accent1"/>
              </a:solidFill>
            </a:endParaRPr>
          </a:p>
          <a:p>
            <a:pPr marL="12700" lvl="0" indent="0" algn="l" rtl="0">
              <a:lnSpc>
                <a:spcPct val="130909"/>
              </a:lnSpc>
              <a:spcBef>
                <a:spcPts val="500"/>
              </a:spcBef>
              <a:spcAft>
                <a:spcPts val="0"/>
              </a:spcAft>
              <a:buNone/>
            </a:pPr>
            <a:endParaRPr sz="3307">
              <a:solidFill>
                <a:srgbClr val="1C1C1C"/>
              </a:solidFill>
              <a:latin typeface="Arial"/>
              <a:ea typeface="Arial"/>
              <a:cs typeface="Arial"/>
              <a:sym typeface="Arial"/>
            </a:endParaRPr>
          </a:p>
          <a:p>
            <a:pPr marL="457200" lvl="0" indent="0" algn="l" rtl="0">
              <a:spcBef>
                <a:spcPts val="500"/>
              </a:spcBef>
              <a:spcAft>
                <a:spcPts val="0"/>
              </a:spcAft>
              <a:buNone/>
            </a:pPr>
            <a:endParaRPr sz="1200" b="1">
              <a:solidFill>
                <a:schemeClr val="accent1"/>
              </a:solidFill>
              <a:latin typeface="Arial"/>
              <a:ea typeface="Arial"/>
              <a:cs typeface="Arial"/>
              <a:sym typeface="Arial"/>
            </a:endParaRPr>
          </a:p>
          <a:p>
            <a:pPr marL="0" lvl="0" indent="0" algn="l" rtl="0">
              <a:spcBef>
                <a:spcPts val="500"/>
              </a:spcBef>
              <a:spcAft>
                <a:spcPts val="0"/>
              </a:spcAft>
              <a:buNone/>
            </a:pPr>
            <a:endParaRPr sz="1800">
              <a:solidFill>
                <a:srgbClr val="1C1C1C"/>
              </a:solidFill>
              <a:latin typeface="Arial"/>
              <a:ea typeface="Arial"/>
              <a:cs typeface="Arial"/>
              <a:sym typeface="Arial"/>
            </a:endParaRPr>
          </a:p>
          <a:p>
            <a:pPr marL="0" lvl="0" indent="0" algn="l" rtl="0">
              <a:spcBef>
                <a:spcPts val="500"/>
              </a:spcBef>
              <a:spcAft>
                <a:spcPts val="0"/>
              </a:spcAft>
              <a:buNone/>
            </a:pPr>
            <a:endParaRPr sz="1800">
              <a:solidFill>
                <a:srgbClr val="1C1C1C"/>
              </a:solidFill>
              <a:latin typeface="Arial"/>
              <a:ea typeface="Arial"/>
              <a:cs typeface="Arial"/>
              <a:sym typeface="Arial"/>
            </a:endParaRPr>
          </a:p>
          <a:p>
            <a:pPr marL="0" lvl="0" indent="0" algn="l" rtl="0">
              <a:spcBef>
                <a:spcPts val="500"/>
              </a:spcBef>
              <a:spcAft>
                <a:spcPts val="0"/>
              </a:spcAft>
              <a:buNone/>
            </a:pPr>
            <a:endParaRPr sz="2305">
              <a:solidFill>
                <a:schemeClr val="accent1"/>
              </a:solidFill>
            </a:endParaRPr>
          </a:p>
          <a:p>
            <a:pPr marL="0" lvl="0" indent="0" algn="l" rtl="0">
              <a:spcBef>
                <a:spcPts val="0"/>
              </a:spcBef>
              <a:spcAft>
                <a:spcPts val="1200"/>
              </a:spcAft>
              <a:buNone/>
            </a:pPr>
            <a:endParaRPr/>
          </a:p>
        </p:txBody>
      </p:sp>
      <p:sp>
        <p:nvSpPr>
          <p:cNvPr id="119" name="Google Shape;119;p20"/>
          <p:cNvSpPr txBox="1"/>
          <p:nvPr/>
        </p:nvSpPr>
        <p:spPr>
          <a:xfrm>
            <a:off x="311700" y="712325"/>
            <a:ext cx="5392500" cy="37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300" b="1">
                <a:solidFill>
                  <a:srgbClr val="E97132"/>
                </a:solidFill>
                <a:latin typeface="Merriweather"/>
                <a:ea typeface="Merriweather"/>
                <a:cs typeface="Merriweather"/>
                <a:sym typeface="Merriweather"/>
              </a:rPr>
              <a:t>Risks of PVC and Vinyl Chloride:</a:t>
            </a:r>
            <a:endParaRPr sz="1300">
              <a:solidFill>
                <a:srgbClr val="E97132"/>
              </a:solidFill>
              <a:latin typeface="Merriweather"/>
              <a:ea typeface="Merriweather"/>
              <a:cs typeface="Merriweather"/>
              <a:sym typeface="Merriweather"/>
            </a:endParaRPr>
          </a:p>
        </p:txBody>
      </p:sp>
      <p:sp>
        <p:nvSpPr>
          <p:cNvPr id="120" name="Google Shape;120;p20"/>
          <p:cNvSpPr txBox="1">
            <a:spLocks noGrp="1"/>
          </p:cNvSpPr>
          <p:nvPr>
            <p:ph type="body" idx="2"/>
          </p:nvPr>
        </p:nvSpPr>
        <p:spPr>
          <a:xfrm>
            <a:off x="4869900" y="1700650"/>
            <a:ext cx="3999900" cy="3210300"/>
          </a:xfrm>
          <a:prstGeom prst="rect">
            <a:avLst/>
          </a:prstGeom>
        </p:spPr>
        <p:txBody>
          <a:bodyPr spcFirstLastPara="1" wrap="square" lIns="91425" tIns="91425" rIns="91425" bIns="91425" anchor="t" anchorCtr="0">
            <a:noAutofit/>
          </a:bodyPr>
          <a:lstStyle/>
          <a:p>
            <a:pPr marL="457200" lvl="0" indent="-292100" algn="l" rtl="0">
              <a:lnSpc>
                <a:spcPct val="130909"/>
              </a:lnSpc>
              <a:spcBef>
                <a:spcPts val="500"/>
              </a:spcBef>
              <a:spcAft>
                <a:spcPts val="0"/>
              </a:spcAft>
              <a:buClr>
                <a:schemeClr val="accent1"/>
              </a:buClr>
              <a:buSzPts val="1000"/>
              <a:buChar char="❖"/>
            </a:pPr>
            <a:r>
              <a:rPr lang="en" sz="1000">
                <a:solidFill>
                  <a:schemeClr val="accent1"/>
                </a:solidFill>
              </a:rPr>
              <a:t>According to the 2018 Edition of Comprehensive Toxicology, vinyl chloride is an industrial monomer predominantly used in polyvinyl chloride production. It is also present in tobacco smoke and found in numerous Superfund sites due to microbial dechlorination of perchloroethylene and trichloroethylene. </a:t>
            </a:r>
            <a:endParaRPr sz="1000">
              <a:solidFill>
                <a:schemeClr val="accent1"/>
              </a:solidFill>
            </a:endParaRPr>
          </a:p>
          <a:p>
            <a:pPr marL="457200" lvl="0" indent="-292100" algn="l" rtl="0">
              <a:lnSpc>
                <a:spcPct val="130909"/>
              </a:lnSpc>
              <a:spcBef>
                <a:spcPts val="0"/>
              </a:spcBef>
              <a:spcAft>
                <a:spcPts val="0"/>
              </a:spcAft>
              <a:buClr>
                <a:schemeClr val="accent1"/>
              </a:buClr>
              <a:buSzPts val="1000"/>
              <a:buChar char="❖"/>
            </a:pPr>
            <a:r>
              <a:rPr lang="en" sz="1000">
                <a:solidFill>
                  <a:schemeClr val="accent1"/>
                </a:solidFill>
              </a:rPr>
              <a:t>Vinyl chloride is a known human carcinogen, associated with angiosarcoma of the liver, lung tumors, tumors of the hematolymphopoietic system, and brain tumors. It is also mutagenic, causing the formation of DNA adducts including 7-(2′-oxoethyl)guanine.</a:t>
            </a:r>
            <a:endParaRPr sz="1000">
              <a:solidFill>
                <a:schemeClr val="accent1"/>
              </a:solidFill>
            </a:endParaRPr>
          </a:p>
        </p:txBody>
      </p:sp>
      <p:pic>
        <p:nvPicPr>
          <p:cNvPr id="121" name="Google Shape;121;p20"/>
          <p:cNvPicPr preferRelativeResize="0"/>
          <p:nvPr/>
        </p:nvPicPr>
        <p:blipFill>
          <a:blip r:embed="rId3">
            <a:alphaModFix/>
          </a:blip>
          <a:stretch>
            <a:fillRect/>
          </a:stretch>
        </p:blipFill>
        <p:spPr>
          <a:xfrm>
            <a:off x="7865200" y="3759575"/>
            <a:ext cx="1278800" cy="1383925"/>
          </a:xfrm>
          <a:prstGeom prst="rect">
            <a:avLst/>
          </a:prstGeom>
          <a:noFill/>
          <a:ln>
            <a:noFill/>
          </a:ln>
        </p:spPr>
      </p:pic>
      <p:pic>
        <p:nvPicPr>
          <p:cNvPr id="122" name="Google Shape;122;p20"/>
          <p:cNvPicPr preferRelativeResize="0"/>
          <p:nvPr/>
        </p:nvPicPr>
        <p:blipFill>
          <a:blip r:embed="rId4">
            <a:alphaModFix/>
          </a:blip>
          <a:stretch>
            <a:fillRect/>
          </a:stretch>
        </p:blipFill>
        <p:spPr>
          <a:xfrm>
            <a:off x="45803" y="1327975"/>
            <a:ext cx="1434475" cy="372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1"/>
          <p:cNvSpPr txBox="1">
            <a:spLocks noGrp="1"/>
          </p:cNvSpPr>
          <p:nvPr>
            <p:ph type="ctrTitle"/>
          </p:nvPr>
        </p:nvSpPr>
        <p:spPr>
          <a:xfrm>
            <a:off x="311700" y="134850"/>
            <a:ext cx="8520600" cy="5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b="1"/>
              <a:t>East Palestine, OH Train Derailment</a:t>
            </a:r>
            <a:endParaRPr sz="2440"/>
          </a:p>
        </p:txBody>
      </p:sp>
      <p:sp>
        <p:nvSpPr>
          <p:cNvPr id="128" name="Google Shape;128;p21"/>
          <p:cNvSpPr txBox="1">
            <a:spLocks noGrp="1"/>
          </p:cNvSpPr>
          <p:nvPr>
            <p:ph type="subTitle" idx="1"/>
          </p:nvPr>
        </p:nvSpPr>
        <p:spPr>
          <a:xfrm>
            <a:off x="151700" y="756850"/>
            <a:ext cx="8756700" cy="1926900"/>
          </a:xfrm>
          <a:prstGeom prst="rect">
            <a:avLst/>
          </a:prstGeom>
          <a:solidFill>
            <a:schemeClr val="dk1"/>
          </a:solidFill>
        </p:spPr>
        <p:txBody>
          <a:bodyPr spcFirstLastPara="1" wrap="square" lIns="91425" tIns="91425" rIns="91425" bIns="91425" anchor="t" anchorCtr="0">
            <a:noAutofit/>
          </a:bodyPr>
          <a:lstStyle/>
          <a:p>
            <a:pPr marL="457200" lvl="0" indent="-285750" algn="l" rtl="0">
              <a:lnSpc>
                <a:spcPct val="150000"/>
              </a:lnSpc>
              <a:spcBef>
                <a:spcPts val="1000"/>
              </a:spcBef>
              <a:spcAft>
                <a:spcPts val="0"/>
              </a:spcAft>
              <a:buClr>
                <a:schemeClr val="lt1"/>
              </a:buClr>
              <a:buSzPts val="900"/>
              <a:buChar char="❖"/>
            </a:pPr>
            <a:r>
              <a:rPr lang="en" sz="900">
                <a:solidFill>
                  <a:schemeClr val="lt1"/>
                </a:solidFill>
              </a:rPr>
              <a:t>On February 3, 2023, a freight train carrying hazardous materials derailed in East Palestine, Ohio. Five of the derailed tanker cars were carrying vinyl chloride, a hazardous, odorless chemical that’s mostly used in the manufacturing of plastics.</a:t>
            </a:r>
            <a:endParaRPr sz="900">
              <a:solidFill>
                <a:schemeClr val="lt1"/>
              </a:solidFill>
            </a:endParaRPr>
          </a:p>
          <a:p>
            <a:pPr marL="457200" lvl="0" indent="-285750" algn="l" rtl="0">
              <a:lnSpc>
                <a:spcPct val="150000"/>
              </a:lnSpc>
              <a:spcBef>
                <a:spcPts val="0"/>
              </a:spcBef>
              <a:spcAft>
                <a:spcPts val="0"/>
              </a:spcAft>
              <a:buClr>
                <a:schemeClr val="lt1"/>
              </a:buClr>
              <a:buSzPts val="900"/>
              <a:buChar char="❖"/>
            </a:pPr>
            <a:r>
              <a:rPr lang="en" sz="900">
                <a:solidFill>
                  <a:schemeClr val="lt1"/>
                </a:solidFill>
              </a:rPr>
              <a:t>Vinyl chloride is also a carcinogen that’s been linked to increased risk of liver cancer. The Centers for Disease Control and Prevention warns that breathing vinyl chloride over long periods “may be connected” to brain cancer, lung cancers and some cancers of the blood.</a:t>
            </a:r>
            <a:endParaRPr sz="900">
              <a:solidFill>
                <a:schemeClr val="lt1"/>
              </a:solidFill>
            </a:endParaRPr>
          </a:p>
          <a:p>
            <a:pPr marL="457200" lvl="0" indent="-285750" algn="l" rtl="0">
              <a:lnSpc>
                <a:spcPct val="150000"/>
              </a:lnSpc>
              <a:spcBef>
                <a:spcPts val="0"/>
              </a:spcBef>
              <a:spcAft>
                <a:spcPts val="0"/>
              </a:spcAft>
              <a:buClr>
                <a:schemeClr val="lt1"/>
              </a:buClr>
              <a:buSzPts val="900"/>
              <a:buChar char="❖"/>
            </a:pPr>
            <a:r>
              <a:rPr lang="en" sz="900">
                <a:solidFill>
                  <a:schemeClr val="lt1"/>
                </a:solidFill>
              </a:rPr>
              <a:t>Exposure usually involves inhalation. If someone can smell the chemical, they’re being exposed to unsafe levels of vinyl chloride, according to the Wisconsin Department of Health Services.</a:t>
            </a:r>
            <a:endParaRPr sz="900">
              <a:solidFill>
                <a:schemeClr val="lt1"/>
              </a:solidFill>
            </a:endParaRPr>
          </a:p>
          <a:p>
            <a:pPr marL="457200" lvl="0" indent="-285750" algn="l" rtl="0">
              <a:lnSpc>
                <a:spcPct val="150000"/>
              </a:lnSpc>
              <a:spcBef>
                <a:spcPts val="0"/>
              </a:spcBef>
              <a:spcAft>
                <a:spcPts val="0"/>
              </a:spcAft>
              <a:buClr>
                <a:schemeClr val="lt1"/>
              </a:buClr>
              <a:buSzPts val="900"/>
              <a:buChar char="❖"/>
            </a:pPr>
            <a:r>
              <a:rPr lang="en" sz="900">
                <a:solidFill>
                  <a:schemeClr val="lt1"/>
                </a:solidFill>
              </a:rPr>
              <a:t>According to the CDC, some vinyl chloride can dissolve in water, and it can migrate to groundwater or spread through the breakdown of other chemicals.</a:t>
            </a:r>
            <a:endParaRPr sz="900">
              <a:solidFill>
                <a:schemeClr val="lt1"/>
              </a:solidFill>
            </a:endParaRPr>
          </a:p>
          <a:p>
            <a:pPr marL="457200" lvl="0" indent="-285750" algn="l" rtl="0">
              <a:lnSpc>
                <a:spcPct val="150000"/>
              </a:lnSpc>
              <a:spcBef>
                <a:spcPts val="0"/>
              </a:spcBef>
              <a:spcAft>
                <a:spcPts val="0"/>
              </a:spcAft>
              <a:buClr>
                <a:schemeClr val="lt1"/>
              </a:buClr>
              <a:buSzPts val="900"/>
              <a:buChar char="❖"/>
            </a:pPr>
            <a:r>
              <a:rPr lang="en" sz="900">
                <a:solidFill>
                  <a:schemeClr val="lt1"/>
                </a:solidFill>
              </a:rPr>
              <a:t>The Ohio Department of Natural Resources said the derailment has killed an estimated 3,500 small fish across 7½ miles of streams as of 2/15.</a:t>
            </a:r>
            <a:endParaRPr sz="900"/>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5665</TotalTime>
  <Words>2297</Words>
  <Application>Microsoft Macintosh PowerPoint</Application>
  <PresentationFormat>On-screen Show (16:9)</PresentationFormat>
  <Paragraphs>114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Merriweather</vt:lpstr>
      <vt:lpstr>Arial</vt:lpstr>
      <vt:lpstr>Roboto</vt:lpstr>
      <vt:lpstr>Paradigm</vt:lpstr>
      <vt:lpstr>EPA’S Review of Vinyl Chloride</vt:lpstr>
      <vt:lpstr>Roadmap of what we will cover</vt:lpstr>
      <vt:lpstr>The EPA and the TSCA</vt:lpstr>
      <vt:lpstr>What is Vinyl Chloride? </vt:lpstr>
      <vt:lpstr>What is it used to make?</vt:lpstr>
      <vt:lpstr>Environmental Concerns</vt:lpstr>
      <vt:lpstr>Health Concerns</vt:lpstr>
      <vt:lpstr>Health Concerns</vt:lpstr>
      <vt:lpstr>East Palestine, OH Train Derailment</vt:lpstr>
      <vt:lpstr>EPA’s Review of Vinyl Chloride as a Toxic Chemical</vt:lpstr>
      <vt:lpstr>EPA’s Review of Vinyl Chloride as a Toxic Chemical</vt:lpstr>
      <vt:lpstr>EPA’s TSCA Process &amp; Timeline </vt:lpstr>
      <vt:lpstr>EPA’s Timeline for Reviewing and Banning of Asbestos </vt:lpstr>
      <vt:lpstr>Possible Outcomes</vt:lpstr>
      <vt:lpstr>What is the plastic industry doing and saying?</vt:lpstr>
      <vt:lpstr>What does this mean to water utilities?</vt:lpstr>
      <vt:lpstr>What is DIPRA doing?</vt:lpstr>
      <vt:lpstr>Member Company Support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EPA’S Review of Vinyl Chloride</dc:title>
  <cp:lastModifiedBy>Brian Hartlove</cp:lastModifiedBy>
  <cp:revision>1</cp:revision>
  <dcterms:modified xsi:type="dcterms:W3CDTF">2024-08-27T15:35:50Z</dcterms:modified>
</cp:coreProperties>
</file>