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8_0.xml" ContentType="application/vnd.ms-powerpoint.comments+xml"/>
  <Override PartName="/ppt/notesSlides/notesSlide7.xml" ContentType="application/vnd.openxmlformats-officedocument.presentationml.notesSlide+xml"/>
  <Override PartName="/ppt/comments/modernComment_13C_3CBCC43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E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6"/>
  </p:notesMasterIdLst>
  <p:sldIdLst>
    <p:sldId id="256" r:id="rId2"/>
    <p:sldId id="328" r:id="rId3"/>
    <p:sldId id="310" r:id="rId4"/>
    <p:sldId id="329" r:id="rId5"/>
    <p:sldId id="330" r:id="rId6"/>
    <p:sldId id="264" r:id="rId7"/>
    <p:sldId id="316" r:id="rId8"/>
    <p:sldId id="327" r:id="rId9"/>
    <p:sldId id="288" r:id="rId10"/>
    <p:sldId id="270" r:id="rId11"/>
    <p:sldId id="301" r:id="rId12"/>
    <p:sldId id="318" r:id="rId13"/>
    <p:sldId id="324" r:id="rId14"/>
    <p:sldId id="272" r:id="rId15"/>
  </p:sldIdLst>
  <p:sldSz cx="9144000" cy="5143500" type="screen16x9"/>
  <p:notesSz cx="6858000" cy="9144000"/>
  <p:embeddedFontLst>
    <p:embeddedFont>
      <p:font typeface="Anybody SemiBold" pitchFamily="2" charset="77"/>
      <p:regular r:id="rId17"/>
      <p:bold r:id="rId18"/>
      <p:italic r:id="rId19"/>
      <p:boldItalic r:id="rId20"/>
    </p:embeddedFont>
    <p:embeddedFont>
      <p:font typeface="Gilroy" pitchFamily="2" charset="77"/>
      <p:regular r:id="rId21"/>
    </p:embeddedFont>
    <p:embeddedFont>
      <p:font typeface="Gilroy Bold" pitchFamily="2" charset="77"/>
      <p:bold r:id="rId22"/>
    </p:embeddedFont>
    <p:embeddedFont>
      <p:font typeface="Gilroy SemiBold" pitchFamily="2" charset="77"/>
      <p:regular r:id="rId23"/>
      <p:bold r:id="rId24"/>
    </p:embeddedFont>
    <p:embeddedFont>
      <p:font typeface="Gilroy SemiBold Italic" pitchFamily="2" charset="77"/>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1582E-52EB-F329-073E-8E9FB7E666E2}" name="Ashvika Thiyagaratnam" initials="AT" userId="S::ashvika.thiyagaratnam@uzabase.com::2d0ad226-6865-4fe8-acce-76910726b799" providerId="AD"/>
  <p188:author id="{4A822E38-E067-5399-202D-6754DBF095AB}" name="Zohair Haiderally" initials="" userId="S::zohair.haiderally@uzabase.com::d4a09666-2d1d-4b86-b51b-b87bd1f195f8" providerId="AD"/>
  <p188:author id="{810A664F-6A0E-EDB2-1C04-442B0C6D77D9}" name="Supun Walpola" initials="" userId="S::supun.walpola.a@uzabase.com::8e4c2d7b-6d00-4951-a34b-7f69f13cbcd7" providerId="AD"/>
  <p188:author id="{1F850A63-5C11-056D-F3E2-17A42B380585}" name="Keshawa Perera" initials="kp" userId="S::keshawa.perera@uzabase.com::116c007a-ed50-4e73-8327-9dbac3cec8e2" providerId="AD"/>
  <p188:author id="{07AC69AE-4B6E-1D0E-63B9-76B2DBC2BD7A}" name="Abdul Azeez" initials="AAA" userId="Abdul Azeez" providerId="None"/>
  <p188:author id="{730F92E1-BA36-3DDD-2CCE-C3BB015125A7}" name="malik gunatilleke" initials="MG" userId="S::malik.gunatilleke@uzabase.onmicrosoft.com::c050d03d-9603-47fe-bc1b-a4e83a0ad5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upun Walpola" initials="" lastIdx="4" clrIdx="0"/>
  <p:cmAuthor id="1" name="Keshawa Perer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1060"/>
    <a:srgbClr val="591AD2"/>
    <a:srgbClr val="3801C0"/>
    <a:srgbClr val="1187D4"/>
    <a:srgbClr val="591C70"/>
    <a:srgbClr val="C02ECC"/>
    <a:srgbClr val="150E36"/>
    <a:srgbClr val="2439D3"/>
    <a:srgbClr val="3C5681"/>
    <a:srgbClr val="304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33FAB6-4CEB-4972-9FFC-A29B0C8BE9DC}">
  <a:tblStyle styleId="{E033FAB6-4CEB-4972-9FFC-A29B0C8BE9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3"/>
    <p:restoredTop sz="95473"/>
  </p:normalViewPr>
  <p:slideViewPr>
    <p:cSldViewPr snapToGrid="0">
      <p:cViewPr varScale="1">
        <p:scale>
          <a:sx n="161" d="100"/>
          <a:sy n="161" d="100"/>
        </p:scale>
        <p:origin x="728" y="200"/>
      </p:cViewPr>
      <p:guideLst>
        <p:guide orient="horz" pos="1620"/>
        <p:guide pos="2880"/>
      </p:guideLst>
    </p:cSldViewPr>
  </p:slideViewPr>
  <p:outlineViewPr>
    <p:cViewPr>
      <p:scale>
        <a:sx n="33" d="100"/>
        <a:sy n="33" d="100"/>
      </p:scale>
      <p:origin x="0" y="0"/>
    </p:cViewPr>
  </p:outlineViewPr>
  <p:notesTextViewPr>
    <p:cViewPr>
      <p:scale>
        <a:sx n="204" d="100"/>
        <a:sy n="204"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7.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keshawaperera/Downloads/Cloud%20tech%20Q1%2024.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'Q3 24'!$A$2:$C$18</cx:f>
        <cx:lvl ptCount="17">
          <cx:pt idx="0">Momento</cx:pt>
          <cx:pt idx="1">Neon</cx:pt>
          <cx:pt idx="2">Armada</cx:pt>
          <cx:pt idx="3">Nearby Computing</cx:pt>
          <cx:pt idx="4">Gcore</cx:pt>
          <cx:pt idx="5">Yondr</cx:pt>
          <cx:pt idx="6">pgEdge</cx:pt>
          <cx:pt idx="7">EdgeConneX</cx:pt>
          <cx:pt idx="8">DataCore Software</cx:pt>
          <cx:pt idx="9">DataCore Software</cx:pt>
          <cx:pt idx="10">Kong</cx:pt>
          <cx:pt idx="11">Grafana Labs</cx:pt>
          <cx:pt idx="12">Grafana Labs</cx:pt>
          <cx:pt idx="13">Supabase</cx:pt>
          <cx:pt idx="14">Bluebricks</cx:pt>
          <cx:pt idx="15">Archera</cx:pt>
          <cx:pt idx="16">nOps</cx:pt>
        </cx:lvl>
        <cx:lvl ptCount="17">
          <cx:pt idx="0">Series A</cx:pt>
          <cx:pt idx="1">Venture Round</cx:pt>
          <cx:pt idx="2">Venture Round</cx:pt>
          <cx:pt idx="3">Series A</cx:pt>
          <cx:pt idx="4">Series A</cx:pt>
          <cx:pt idx="5">Private Equity Round</cx:pt>
          <cx:pt idx="6">Series A</cx:pt>
          <cx:pt idx="7">Secondary Market</cx:pt>
          <cx:pt idx="8">Private Equity Round</cx:pt>
          <cx:pt idx="9">Private Equity Round</cx:pt>
          <cx:pt idx="10">Series E</cx:pt>
          <cx:pt idx="11">Series D</cx:pt>
          <cx:pt idx="12">Secondary Market</cx:pt>
          <cx:pt idx="13">Growth</cx:pt>
          <cx:pt idx="14">Seed</cx:pt>
          <cx:pt idx="15">Series B</cx:pt>
          <cx:pt idx="16">Series A</cx:pt>
        </cx:lvl>
        <cx:lvl ptCount="17">
          <cx:pt idx="0">Serverless Computing</cx:pt>
          <cx:pt idx="1">Serverless Computing</cx:pt>
          <cx:pt idx="2">Edge Computing</cx:pt>
          <cx:pt idx="3">Edge Computing</cx:pt>
          <cx:pt idx="4">Edge Computing</cx:pt>
          <cx:pt idx="5">Edge Computing</cx:pt>
          <cx:pt idx="6">Edge Computing</cx:pt>
          <cx:pt idx="7">Edge Computing</cx:pt>
          <cx:pt idx="8">Cloud-native Tech</cx:pt>
          <cx:pt idx="9">Cloud-native Tech</cx:pt>
          <cx:pt idx="10">Cloud-native Tech</cx:pt>
          <cx:pt idx="11">Cloud-native Tech</cx:pt>
          <cx:pt idx="12">Cloud-native Tech</cx:pt>
          <cx:pt idx="13">Cloud-native Tech</cx:pt>
          <cx:pt idx="14">Cloud-native Tech</cx:pt>
          <cx:pt idx="15">Cloud Optimization Tools</cx:pt>
          <cx:pt idx="16">Cloud Optimization Tools</cx:pt>
        </cx:lvl>
      </cx:strDim>
      <cx:numDim type="size">
        <cx:f>'Q3 24'!$D$2:$D$18</cx:f>
        <cx:lvl ptCount="17" formatCode="0.0">
          <cx:pt idx="0">15</cx:pt>
          <cx:pt idx="1">25.600000000000001</cx:pt>
          <cx:pt idx="2">40</cx:pt>
          <cx:pt idx="3">7.1077170000000001</cx:pt>
          <cx:pt idx="4">60</cx:pt>
          <cx:pt idx="5">0</cx:pt>
          <cx:pt idx="6">10</cx:pt>
          <cx:pt idx="7">0</cx:pt>
          <cx:pt idx="8">60</cx:pt>
          <cx:pt idx="9">60</cx:pt>
          <cx:pt idx="10">79.999960999999999</cx:pt>
          <cx:pt idx="11">270</cx:pt>
          <cx:pt idx="12">0</cx:pt>
          <cx:pt idx="13">80</cx:pt>
          <cx:pt idx="14">4.5</cx:pt>
          <cx:pt idx="15">17</cx:pt>
          <cx:pt idx="16">30</cx:pt>
        </cx:lvl>
      </cx:numDim>
    </cx:data>
  </cx:chartData>
  <cx:chart>
    <cx:plotArea>
      <cx:plotAreaRegion>
        <cx:series layoutId="treemap" uniqueId="{1332D09D-9FD3-9B47-B391-7E2B32321C11}">
          <cx:tx>
            <cx:txData>
              <cx:f>'Q3 24'!$D$1</cx:f>
              <cx:v>Amount</cx:v>
            </cx:txData>
          </cx:tx>
          <cx:spPr>
            <a:ln>
              <a:noFill/>
            </a:ln>
          </cx:spPr>
          <cx:dataPt idx="0">
            <cx:spPr>
              <a:solidFill>
                <a:srgbClr val="C02ECC"/>
              </a:solidFill>
              <a:ln>
                <a:noFill/>
              </a:ln>
            </cx:spPr>
          </cx:dataPt>
          <cx:dataPt idx="4">
            <cx:spPr>
              <a:ln>
                <a:noFill/>
              </a:ln>
            </cx:spPr>
          </cx:dataPt>
          <cx:dataPt idx="5">
            <cx:spPr>
              <a:solidFill>
                <a:srgbClr val="591AD2"/>
              </a:solidFill>
              <a:ln>
                <a:noFill/>
              </a:ln>
            </cx:spPr>
          </cx:dataPt>
          <cx:dataPt idx="12">
            <cx:spPr>
              <a:ln>
                <a:noFill/>
              </a:ln>
            </cx:spPr>
          </cx:dataPt>
          <cx:dataPt idx="14">
            <cx:spPr>
              <a:ln>
                <a:noFill/>
              </a:ln>
            </cx:spPr>
          </cx:dataPt>
          <cx:dataPt idx="17">
            <cx:spPr>
              <a:solidFill>
                <a:srgbClr val="1187D4"/>
              </a:solidFill>
              <a:ln>
                <a:noFill/>
              </a:ln>
            </cx:spPr>
          </cx:dataPt>
          <cx:dataPt idx="19">
            <cx:spPr>
              <a:ln>
                <a:noFill/>
              </a:ln>
            </cx:spPr>
          </cx:dataPt>
          <cx:dataPt idx="20">
            <cx:spPr>
              <a:ln>
                <a:noFill/>
              </a:ln>
            </cx:spPr>
          </cx:dataPt>
          <cx:dataPt idx="22">
            <cx:spPr>
              <a:ln>
                <a:noFill/>
              </a:ln>
            </cx:spPr>
          </cx:dataPt>
          <cx:dataPt idx="24">
            <cx:spPr>
              <a:ln>
                <a:noFill/>
              </a:ln>
            </cx:spPr>
          </cx:dataPt>
          <cx:dataPt idx="31">
            <cx:spPr>
              <a:solidFill>
                <a:srgbClr val="2439D3"/>
              </a:solidFill>
              <a:ln>
                <a:noFill/>
              </a:ln>
            </cx:spPr>
          </cx:dataPt>
          <cx:dataLabels>
            <cx:numFmt formatCode="#,##0.0" sourceLinked="0"/>
            <cx:txPr>
              <a:bodyPr spcFirstLastPara="1" vertOverflow="ellipsis" horzOverflow="overflow" wrap="square" lIns="0" tIns="0" rIns="0" bIns="0" anchor="ctr" anchorCtr="1"/>
              <a:lstStyle/>
              <a:p>
                <a:pPr algn="ctr" rtl="0">
                  <a:defRPr sz="600">
                    <a:latin typeface="Gilroy" pitchFamily="2" charset="77"/>
                    <a:ea typeface="Gilroy" pitchFamily="2" charset="77"/>
                    <a:cs typeface="Gilroy" pitchFamily="2" charset="77"/>
                  </a:defRPr>
                </a:pPr>
                <a:endParaRPr lang="en-GB" sz="600" b="0" i="0" u="none" strike="noStrike" baseline="0">
                  <a:solidFill>
                    <a:sysClr val="window" lastClr="FFFFFF"/>
                  </a:solidFill>
                  <a:latin typeface="Gilroy" pitchFamily="2" charset="77"/>
                </a:endParaRPr>
              </a:p>
            </cx:txPr>
            <cx:visibility seriesName="0" categoryName="1" value="1"/>
            <cx:separator>
</cx:separator>
            <cx:dataLabel idx="0">
              <cx:txPr>
                <a:bodyPr spcFirstLastPara="1" vertOverflow="ellipsis" horzOverflow="overflow" wrap="square" lIns="0" tIns="0" rIns="0" bIns="0" anchor="ctr" anchorCtr="1"/>
                <a:lstStyle/>
                <a:p>
                  <a:pPr algn="ctr" rtl="0">
                    <a:defRPr sz="500"/>
                  </a:pPr>
                  <a:r>
                    <a:rPr lang="en-GB" sz="500" b="0" i="0" u="none" strike="noStrike" baseline="0">
                      <a:solidFill>
                        <a:sysClr val="window" lastClr="FFFFFF"/>
                      </a:solidFill>
                      <a:latin typeface="Gilroy" pitchFamily="2" charset="77"/>
                    </a:rPr>
                    <a:t>Serverless Computing</a:t>
                  </a:r>
                </a:p>
              </cx:txPr>
            </cx:dataLabel>
            <cx:dataLabel idx="9">
              <cx:numFmt formatCode="#,##0.0" sourceLinked="0"/>
              <cx:txPr>
                <a:bodyPr spcFirstLastPara="1" vertOverflow="ellipsis" horzOverflow="overflow" wrap="square" lIns="0" tIns="0" rIns="0" bIns="0" anchor="ctr" anchorCtr="1"/>
                <a:lstStyle/>
                <a:p>
                  <a:pPr algn="ctr" rtl="0">
                    <a:defRPr sz="400"/>
                  </a:pPr>
                  <a:r>
                    <a:rPr lang="en-GB" sz="400" b="0" i="0" u="none" strike="noStrike" baseline="0">
                      <a:solidFill>
                        <a:sysClr val="window" lastClr="FFFFFF"/>
                      </a:solidFill>
                      <a:latin typeface="Gilroy" pitchFamily="2" charset="77"/>
                    </a:rPr>
                    <a:t>Nearby Computing
7.1</a:t>
                  </a:r>
                </a:p>
              </cx:txPr>
              <cx:visibility seriesName="0" categoryName="1" value="1"/>
              <cx:separator>
</cx:separator>
            </cx:dataLabel>
            <cx:dataLabel idx="31">
              <cx:txPr>
                <a:bodyPr spcFirstLastPara="1" vertOverflow="ellipsis" horzOverflow="overflow" wrap="square" lIns="0" tIns="0" rIns="0" bIns="0" anchor="ctr" anchorCtr="1"/>
                <a:lstStyle/>
                <a:p>
                  <a:pPr algn="ctr" rtl="0">
                    <a:defRPr sz="500" b="0"/>
                  </a:pPr>
                  <a:r>
                    <a:rPr lang="en-GB" sz="500" b="0" i="0" u="none" strike="noStrike" baseline="0">
                      <a:solidFill>
                        <a:sysClr val="window" lastClr="FFFFFF"/>
                      </a:solidFill>
                      <a:latin typeface="Gilroy" pitchFamily="2" charset="77"/>
                    </a:rPr>
                    <a:t>Cloud Optimization Tools</a:t>
                  </a:r>
                </a:p>
              </cx:txPr>
            </cx:dataLabel>
          </cx:dataLabels>
          <cx:dataId val="0"/>
          <cx:layoutPr>
            <cx:parentLabelLayout val="banner"/>
          </cx:layoutPr>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modernComment_108_0.xml><?xml version="1.0" encoding="utf-8"?>
<p188:cmLst xmlns:a="http://schemas.openxmlformats.org/drawingml/2006/main" xmlns:r="http://schemas.openxmlformats.org/officeDocument/2006/relationships" xmlns:p188="http://schemas.microsoft.com/office/powerpoint/2018/8/main">
  <p188:cm id="{CB78514A-C8C6-A644-AFD5-4374FBABB759}" authorId="{730F92E1-BA36-3DDD-2CCE-C3BB015125A7}" created="2024-10-14T06:04:04.156">
    <ac:deMkLst xmlns:ac="http://schemas.microsoft.com/office/drawing/2013/main/command">
      <pc:docMk xmlns:pc="http://schemas.microsoft.com/office/powerpoint/2013/main/command"/>
      <pc:sldMk xmlns:pc="http://schemas.microsoft.com/office/powerpoint/2013/main/command" cId="0" sldId="264"/>
      <ac:picMk id="6" creationId="{3AB30A2E-EF92-CA7A-5C2E-D9CAA9EE8D10}"/>
    </ac:deMkLst>
    <p188:txBody>
      <a:bodyPr/>
      <a:lstStyle/>
      <a:p>
        <a:r>
          <a:rPr lang="en-US"/>
          <a:t>Cloud Tech product updates (Q3 2024)
A release of a new product that includes improvements, bug fixes, and new features
Source: SPEEDA Edge</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C8E4216B-9C26-A947-B607-4729D8075BF1}" authorId="{730F92E1-BA36-3DDD-2CCE-C3BB015125A7}" created="2024-10-14T06:15:24.512">
    <ac:deMkLst xmlns:ac="http://schemas.microsoft.com/office/drawing/2013/main/command">
      <pc:docMk xmlns:pc="http://schemas.microsoft.com/office/powerpoint/2013/main/command"/>
      <pc:sldMk xmlns:pc="http://schemas.microsoft.com/office/powerpoint/2013/main/command" cId="0" sldId="270"/>
      <ac:picMk id="8" creationId="{86B5D901-70DC-D1F4-223C-AB00337CE801}"/>
    </ac:deMkLst>
    <p188:txBody>
      <a:bodyPr/>
      <a:lstStyle/>
      <a:p>
        <a:r>
          <a:rPr lang="en-US"/>
          <a:t>Cloud Tech partnerships (Q3 2024)
GenAI/AI partnership
Source: SPEEDA Edge research</a:t>
        </a:r>
      </a:p>
    </p188:txBody>
  </p188:cm>
</p188:cmLst>
</file>

<file path=ppt/comments/modernComment_13C_3CBCC43F.xml><?xml version="1.0" encoding="utf-8"?>
<p188:cmLst xmlns:a="http://schemas.openxmlformats.org/drawingml/2006/main" xmlns:r="http://schemas.openxmlformats.org/officeDocument/2006/relationships" xmlns:p188="http://schemas.microsoft.com/office/powerpoint/2018/8/main">
  <p188:cm id="{946CF8B7-623B-2547-A110-D541292B7BAA}" authorId="{730F92E1-BA36-3DDD-2CCE-C3BB015125A7}" created="2024-10-14T06:55:28.069">
    <pc:sldMkLst xmlns:pc="http://schemas.microsoft.com/office/powerpoint/2013/main/command">
      <pc:docMk/>
      <pc:sldMk cId="1019003967" sldId="316"/>
    </pc:sldMkLst>
    <p188:txBody>
      <a:bodyPr/>
      <a:lstStyle/>
      <a:p>
        <a:r>
          <a:rPr lang="en-US"/>
          <a:t>Bit tough the tell the difference between the second and third colours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1fed5bb22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c1fed5bb22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1fed5bb22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1fed5bb22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09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1fed5bb22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1fed5bb22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57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6bdc4d47d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6bdc4d47d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35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bdc4d47d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bdc4d47d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80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6bdc4d47d0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6bdc4d47d0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400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6bdc4d47d0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6bdc4d47d0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915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6bdc4d47d0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6bdc4d47d0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84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6bdc4d47d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6bdc4d47d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060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1fed5bb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1fed5bb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1fed5bb2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1fed5bb2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18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1fed5bb22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1fed5bb2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55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1fed5bb22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1fed5bb2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98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 name="Title 1">
            <a:extLst>
              <a:ext uri="{FF2B5EF4-FFF2-40B4-BE49-F238E27FC236}">
                <a16:creationId xmlns:a16="http://schemas.microsoft.com/office/drawing/2014/main" id="{EB1CA8AD-1DC5-75D3-1ECF-05109B8568AC}"/>
              </a:ext>
            </a:extLst>
          </p:cNvPr>
          <p:cNvSpPr>
            <a:spLocks noGrp="1"/>
          </p:cNvSpPr>
          <p:nvPr>
            <p:ph type="title"/>
          </p:nvPr>
        </p:nvSpPr>
        <p:spPr/>
        <p:txBody>
          <a:bodyPr/>
          <a:lstStyle/>
          <a:p>
            <a:r>
              <a:rPr lang="en-GB"/>
              <a:t>Click to edit Master title style</a:t>
            </a:r>
            <a:endParaRPr lang="en-L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0"/>
        <p:cNvGrpSpPr/>
        <p:nvPr/>
      </p:nvGrpSpPr>
      <p:grpSpPr>
        <a:xfrm>
          <a:off x="0" y="0"/>
          <a:ext cx="0" cy="0"/>
          <a:chOff x="0" y="0"/>
          <a:chExt cx="0" cy="0"/>
        </a:xfrm>
      </p:grpSpPr>
      <p:sp>
        <p:nvSpPr>
          <p:cNvPr id="51" name="Google Shape;51;p13"/>
          <p:cNvSpPr/>
          <p:nvPr/>
        </p:nvSpPr>
        <p:spPr>
          <a:xfrm>
            <a:off x="-13800" y="-31800"/>
            <a:ext cx="9171600" cy="5207100"/>
          </a:xfrm>
          <a:prstGeom prst="rect">
            <a:avLst/>
          </a:prstGeom>
          <a:gradFill>
            <a:gsLst>
              <a:gs pos="0">
                <a:schemeClr val="dk2"/>
              </a:gs>
              <a:gs pos="24000">
                <a:schemeClr val="lt2"/>
              </a:gs>
              <a:gs pos="49000">
                <a:schemeClr val="accent1"/>
              </a:gs>
              <a:gs pos="75000">
                <a:schemeClr val="accent5"/>
              </a:gs>
              <a:gs pos="100000">
                <a:schemeClr val="dk2"/>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title"/>
          </p:nvPr>
        </p:nvSpPr>
        <p:spPr>
          <a:xfrm>
            <a:off x="2040500" y="1761713"/>
            <a:ext cx="3665700" cy="16731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sz="50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53" name="Google Shape;53;p13"/>
          <p:cNvSpPr txBox="1">
            <a:spLocks noGrp="1"/>
          </p:cNvSpPr>
          <p:nvPr>
            <p:ph type="title" idx="2"/>
          </p:nvPr>
        </p:nvSpPr>
        <p:spPr>
          <a:xfrm>
            <a:off x="720000" y="2027725"/>
            <a:ext cx="1223100" cy="12231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0000"/>
              <a:buNone/>
              <a:defRPr sz="6000">
                <a:solidFill>
                  <a:schemeClr val="lt1"/>
                </a:solidFill>
              </a:defRPr>
            </a:lvl1pPr>
            <a:lvl2pPr lvl="1" algn="ctr" rtl="0">
              <a:lnSpc>
                <a:spcPct val="100000"/>
              </a:lnSpc>
              <a:spcBef>
                <a:spcPts val="0"/>
              </a:spcBef>
              <a:spcAft>
                <a:spcPts val="0"/>
              </a:spcAft>
              <a:buSzPts val="10000"/>
              <a:buNone/>
              <a:defRPr sz="10000"/>
            </a:lvl2pPr>
            <a:lvl3pPr lvl="2" algn="ctr" rtl="0">
              <a:lnSpc>
                <a:spcPct val="100000"/>
              </a:lnSpc>
              <a:spcBef>
                <a:spcPts val="0"/>
              </a:spcBef>
              <a:spcAft>
                <a:spcPts val="0"/>
              </a:spcAft>
              <a:buSzPts val="10000"/>
              <a:buNone/>
              <a:defRPr sz="10000"/>
            </a:lvl3pPr>
            <a:lvl4pPr lvl="3" algn="ctr" rtl="0">
              <a:lnSpc>
                <a:spcPct val="100000"/>
              </a:lnSpc>
              <a:spcBef>
                <a:spcPts val="0"/>
              </a:spcBef>
              <a:spcAft>
                <a:spcPts val="0"/>
              </a:spcAft>
              <a:buSzPts val="10000"/>
              <a:buNone/>
              <a:defRPr sz="10000"/>
            </a:lvl4pPr>
            <a:lvl5pPr lvl="4" algn="ctr" rtl="0">
              <a:lnSpc>
                <a:spcPct val="100000"/>
              </a:lnSpc>
              <a:spcBef>
                <a:spcPts val="0"/>
              </a:spcBef>
              <a:spcAft>
                <a:spcPts val="0"/>
              </a:spcAft>
              <a:buSzPts val="10000"/>
              <a:buNone/>
              <a:defRPr sz="10000"/>
            </a:lvl5pPr>
            <a:lvl6pPr lvl="5" algn="ctr" rtl="0">
              <a:lnSpc>
                <a:spcPct val="100000"/>
              </a:lnSpc>
              <a:spcBef>
                <a:spcPts val="0"/>
              </a:spcBef>
              <a:spcAft>
                <a:spcPts val="0"/>
              </a:spcAft>
              <a:buSzPts val="10000"/>
              <a:buNone/>
              <a:defRPr sz="10000"/>
            </a:lvl6pPr>
            <a:lvl7pPr lvl="6" algn="ctr" rtl="0">
              <a:lnSpc>
                <a:spcPct val="100000"/>
              </a:lnSpc>
              <a:spcBef>
                <a:spcPts val="0"/>
              </a:spcBef>
              <a:spcAft>
                <a:spcPts val="0"/>
              </a:spcAft>
              <a:buSzPts val="10000"/>
              <a:buNone/>
              <a:defRPr sz="10000"/>
            </a:lvl7pPr>
            <a:lvl8pPr lvl="7" algn="ctr" rtl="0">
              <a:lnSpc>
                <a:spcPct val="100000"/>
              </a:lnSpc>
              <a:spcBef>
                <a:spcPts val="0"/>
              </a:spcBef>
              <a:spcAft>
                <a:spcPts val="0"/>
              </a:spcAft>
              <a:buSzPts val="10000"/>
              <a:buNone/>
              <a:defRPr sz="10000"/>
            </a:lvl8pPr>
            <a:lvl9pPr lvl="8" algn="ctr" rtl="0">
              <a:lnSpc>
                <a:spcPct val="100000"/>
              </a:lnSpc>
              <a:spcBef>
                <a:spcPts val="0"/>
              </a:spcBef>
              <a:spcAft>
                <a:spcPts val="0"/>
              </a:spcAft>
              <a:buSzPts val="10000"/>
              <a:buNone/>
              <a:defRPr sz="10000"/>
            </a:lvl9pPr>
          </a:lstStyle>
          <a:p>
            <a:endParaRPr/>
          </a:p>
        </p:txBody>
      </p:sp>
      <p:sp>
        <p:nvSpPr>
          <p:cNvPr id="54" name="Google Shape;54;p13"/>
          <p:cNvSpPr txBox="1">
            <a:spLocks noGrp="1"/>
          </p:cNvSpPr>
          <p:nvPr>
            <p:ph type="subTitle" idx="1"/>
          </p:nvPr>
        </p:nvSpPr>
        <p:spPr>
          <a:xfrm>
            <a:off x="720000" y="3765525"/>
            <a:ext cx="4854600" cy="598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800"/>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E_0.xml"/><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p-edge.com/companies/71418" TargetMode="External"/><Relationship Id="rId5" Type="http://schemas.openxmlformats.org/officeDocument/2006/relationships/hyperlink" Target="https://sp-edge.com/companies/1046869" TargetMode="External"/><Relationship Id="rId4" Type="http://schemas.openxmlformats.org/officeDocument/2006/relationships/hyperlink" Target="https://sp-edge.com/companies/60366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hyperlink" Target="https://sp-edge.com/updates/33234" TargetMode="External"/><Relationship Id="rId7" Type="http://schemas.openxmlformats.org/officeDocument/2006/relationships/image" Target="../media/image46.png"/><Relationship Id="rId12" Type="http://schemas.openxmlformats.org/officeDocument/2006/relationships/hyperlink" Target="https://sp-edge.com/updates/34001" TargetMode="External"/><Relationship Id="rId17"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hyperlink" Target="https://sp-edge.com/updates/32723" TargetMode="External"/><Relationship Id="rId11" Type="http://schemas.openxmlformats.org/officeDocument/2006/relationships/image" Target="../media/image49.png"/><Relationship Id="rId5" Type="http://schemas.openxmlformats.org/officeDocument/2006/relationships/image" Target="../media/image45.png"/><Relationship Id="rId15" Type="http://schemas.openxmlformats.org/officeDocument/2006/relationships/hyperlink" Target="https://sp-edge.com/updates/32634" TargetMode="External"/><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hyperlink" Target="https://sp-edge.com/updates/33379" TargetMode="External"/><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hyperlink" Target="https://sp-edge.com/updates/32336" TargetMode="External"/><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hyperlink" Target="https://sp-edge.com/updates/33945" TargetMode="External"/><Relationship Id="rId12"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hyperlink" Target="https://sp-edge.com/updates/32479" TargetMode="External"/><Relationship Id="rId1" Type="http://schemas.openxmlformats.org/officeDocument/2006/relationships/slideLayout" Target="../slideLayouts/slideLayout1.xml"/><Relationship Id="rId6" Type="http://schemas.openxmlformats.org/officeDocument/2006/relationships/hyperlink" Target="https://sp-edge.com/updates/33966" TargetMode="External"/><Relationship Id="rId11" Type="http://schemas.openxmlformats.org/officeDocument/2006/relationships/image" Target="../media/image57.png"/><Relationship Id="rId5" Type="http://schemas.openxmlformats.org/officeDocument/2006/relationships/hyperlink" Target="https://sp-edge.com/updates/33538" TargetMode="External"/><Relationship Id="rId15" Type="http://schemas.openxmlformats.org/officeDocument/2006/relationships/image" Target="../media/image60.pn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55.pn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hyperlink" Target="https://sp-edge.com/updates/31430" TargetMode="External"/><Relationship Id="rId3" Type="http://schemas.openxmlformats.org/officeDocument/2006/relationships/hyperlink" Target="https://www.infoworld.com/article/3518755/whats-in-the-cards-for-mariadb.html" TargetMode="External"/><Relationship Id="rId7" Type="http://schemas.openxmlformats.org/officeDocument/2006/relationships/hyperlink" Target="https://sp-edge.com/updates/33380" TargetMode="External"/><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13.xml"/><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hyperlink" Target="https://sp-edge.com/updates/33453" TargetMode="External"/><Relationship Id="rId11" Type="http://schemas.openxmlformats.org/officeDocument/2006/relationships/image" Target="../media/image64.png"/><Relationship Id="rId5" Type="http://schemas.openxmlformats.org/officeDocument/2006/relationships/hyperlink" Target="https://sp-edge.com/updates/32721" TargetMode="External"/><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hyperlink" Target="https://sp-edge.com/updates/33666" TargetMode="External"/><Relationship Id="rId4" Type="http://schemas.openxmlformats.org/officeDocument/2006/relationships/hyperlink" Target="https://www.forrester.com/report/the-forrester-wave-tm-cloud-cost-management-and-optimization-solutions-q3/RES181057" TargetMode="External"/><Relationship Id="rId9" Type="http://schemas.openxmlformats.org/officeDocument/2006/relationships/image" Target="../media/image62.png"/><Relationship Id="rId14" Type="http://schemas.openxmlformats.org/officeDocument/2006/relationships/image" Target="../media/image6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hyperlink" Target="https://sp-edge.com/companies/587707" TargetMode="External"/><Relationship Id="rId18" Type="http://schemas.openxmlformats.org/officeDocument/2006/relationships/hyperlink" Target="https://sp-edge.com/companies/765658" TargetMode="External"/><Relationship Id="rId26" Type="http://schemas.openxmlformats.org/officeDocument/2006/relationships/hyperlink" Target="https://sp-edge.com/industry/170" TargetMode="External"/><Relationship Id="rId39" Type="http://schemas.openxmlformats.org/officeDocument/2006/relationships/hyperlink" Target="https://sp-edge.com/companies/245128" TargetMode="External"/><Relationship Id="rId21" Type="http://schemas.openxmlformats.org/officeDocument/2006/relationships/hyperlink" Target="https://sp-edge.com/companies/427341" TargetMode="External"/><Relationship Id="rId34" Type="http://schemas.openxmlformats.org/officeDocument/2006/relationships/slide" Target="slide13.xml"/><Relationship Id="rId42" Type="http://schemas.openxmlformats.org/officeDocument/2006/relationships/hyperlink" Target="https://sp-edge.com/companies/314571" TargetMode="External"/><Relationship Id="rId7" Type="http://schemas.openxmlformats.org/officeDocument/2006/relationships/hyperlink" Target="https://sp-edge.com/companies/454909" TargetMode="External"/><Relationship Id="rId2" Type="http://schemas.openxmlformats.org/officeDocument/2006/relationships/notesSlide" Target="../notesSlides/notesSlide2.xml"/><Relationship Id="rId16" Type="http://schemas.openxmlformats.org/officeDocument/2006/relationships/hyperlink" Target="https://sp-edge.com/companies/530924" TargetMode="External"/><Relationship Id="rId29" Type="http://schemas.openxmlformats.org/officeDocument/2006/relationships/hyperlink" Target="https://sp-edge.com/industry/33" TargetMode="External"/><Relationship Id="rId1" Type="http://schemas.openxmlformats.org/officeDocument/2006/relationships/slideLayout" Target="../slideLayouts/slideLayout1.xml"/><Relationship Id="rId6" Type="http://schemas.openxmlformats.org/officeDocument/2006/relationships/hyperlink" Target="https://sp-edge.com/companies/1063239" TargetMode="External"/><Relationship Id="rId11" Type="http://schemas.openxmlformats.org/officeDocument/2006/relationships/hyperlink" Target="https://sp-edge.com/companies/6947" TargetMode="External"/><Relationship Id="rId24" Type="http://schemas.openxmlformats.org/officeDocument/2006/relationships/hyperlink" Target="https://sp-edge.com/companies/303147" TargetMode="External"/><Relationship Id="rId32" Type="http://schemas.openxmlformats.org/officeDocument/2006/relationships/slide" Target="slide6.xml"/><Relationship Id="rId37" Type="http://schemas.openxmlformats.org/officeDocument/2006/relationships/hyperlink" Target="https://sp-edge.com/companies/786944" TargetMode="External"/><Relationship Id="rId40" Type="http://schemas.openxmlformats.org/officeDocument/2006/relationships/hyperlink" Target="https://sp-edge.com/companies/244512" TargetMode="External"/><Relationship Id="rId45" Type="http://schemas.openxmlformats.org/officeDocument/2006/relationships/hyperlink" Target="https://sp-edge.com/updates/34000" TargetMode="External"/><Relationship Id="rId5" Type="http://schemas.openxmlformats.org/officeDocument/2006/relationships/hyperlink" Target="https://sp-edge.com/companies/629325" TargetMode="External"/><Relationship Id="rId15" Type="http://schemas.openxmlformats.org/officeDocument/2006/relationships/hyperlink" Target="https://sp-edge.com/companies/85988" TargetMode="External"/><Relationship Id="rId23" Type="http://schemas.openxmlformats.org/officeDocument/2006/relationships/hyperlink" Target="https://sp-edge.com/companies/223527" TargetMode="External"/><Relationship Id="rId28" Type="http://schemas.openxmlformats.org/officeDocument/2006/relationships/hyperlink" Target="https://sp-edge.com/industry/25" TargetMode="External"/><Relationship Id="rId36" Type="http://schemas.openxmlformats.org/officeDocument/2006/relationships/hyperlink" Target="https://sp-edge.com/companies/2981" TargetMode="External"/><Relationship Id="rId10" Type="http://schemas.openxmlformats.org/officeDocument/2006/relationships/hyperlink" Target="https://sp-edge.com/companies/946794" TargetMode="External"/><Relationship Id="rId19" Type="http://schemas.openxmlformats.org/officeDocument/2006/relationships/hyperlink" Target="https://sp-edge.com/companies/574539" TargetMode="External"/><Relationship Id="rId31" Type="http://schemas.openxmlformats.org/officeDocument/2006/relationships/slide" Target="slide3.xml"/><Relationship Id="rId44" Type="http://schemas.openxmlformats.org/officeDocument/2006/relationships/hyperlink" Target="https://sp-edge.com/updates/32724" TargetMode="External"/><Relationship Id="rId4" Type="http://schemas.openxmlformats.org/officeDocument/2006/relationships/hyperlink" Target="https://sp-edge.com/updates/32820" TargetMode="External"/><Relationship Id="rId9" Type="http://schemas.openxmlformats.org/officeDocument/2006/relationships/hyperlink" Target="https://sp-edge.com/companies/411935" TargetMode="External"/><Relationship Id="rId14" Type="http://schemas.openxmlformats.org/officeDocument/2006/relationships/hyperlink" Target="https://sp-edge.com/companies/6078" TargetMode="External"/><Relationship Id="rId22" Type="http://schemas.openxmlformats.org/officeDocument/2006/relationships/hyperlink" Target="https://sp-edge.com/companies/438040" TargetMode="External"/><Relationship Id="rId27" Type="http://schemas.openxmlformats.org/officeDocument/2006/relationships/hyperlink" Target="https://sp-edge.com/industry/128" TargetMode="External"/><Relationship Id="rId30" Type="http://schemas.openxmlformats.org/officeDocument/2006/relationships/slide" Target="slide2.xml"/><Relationship Id="rId35" Type="http://schemas.openxmlformats.org/officeDocument/2006/relationships/hyperlink" Target="https://sp-edge.com/companies/479293" TargetMode="External"/><Relationship Id="rId43" Type="http://schemas.openxmlformats.org/officeDocument/2006/relationships/hyperlink" Target="https://sp-edge.com/companies/198726" TargetMode="External"/><Relationship Id="rId8" Type="http://schemas.openxmlformats.org/officeDocument/2006/relationships/hyperlink" Target="https://sp-edge.com/companies/3351120" TargetMode="External"/><Relationship Id="rId3" Type="http://schemas.openxmlformats.org/officeDocument/2006/relationships/hyperlink" Target="https://sp-edge.com/companies/332542" TargetMode="External"/><Relationship Id="rId12" Type="http://schemas.openxmlformats.org/officeDocument/2006/relationships/hyperlink" Target="https://sp-edge.com/companies/42049" TargetMode="External"/><Relationship Id="rId17" Type="http://schemas.openxmlformats.org/officeDocument/2006/relationships/hyperlink" Target="https://sp-edge.com/companies/59035" TargetMode="External"/><Relationship Id="rId25" Type="http://schemas.openxmlformats.org/officeDocument/2006/relationships/hyperlink" Target="https://sp-edge.com/companies/2501" TargetMode="External"/><Relationship Id="rId33" Type="http://schemas.openxmlformats.org/officeDocument/2006/relationships/slide" Target="slide10.xml"/><Relationship Id="rId38" Type="http://schemas.openxmlformats.org/officeDocument/2006/relationships/hyperlink" Target="https://sp-edge.com/companies/341503" TargetMode="External"/><Relationship Id="rId20" Type="http://schemas.openxmlformats.org/officeDocument/2006/relationships/hyperlink" Target="https://sp-edge.com/companies/37374" TargetMode="External"/><Relationship Id="rId41" Type="http://schemas.openxmlformats.org/officeDocument/2006/relationships/hyperlink" Target="https://sp-edge.com/companies/3507168"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sp-edge.com/companies/411935" TargetMode="External"/><Relationship Id="rId18" Type="http://schemas.openxmlformats.org/officeDocument/2006/relationships/image" Target="../media/image3.png"/><Relationship Id="rId3" Type="http://schemas.openxmlformats.org/officeDocument/2006/relationships/hyperlink" Target="https://news.crunchbase.com/venture/global-startup-funding-recap-q3-2024/" TargetMode="External"/><Relationship Id="rId7" Type="http://schemas.openxmlformats.org/officeDocument/2006/relationships/hyperlink" Target="https://sp-edge.com/companies/454909" TargetMode="External"/><Relationship Id="rId17" Type="http://schemas.microsoft.com/office/2014/relationships/chartEx" Target="../charts/chartEx3.xml"/><Relationship Id="rId2" Type="http://schemas.openxmlformats.org/officeDocument/2006/relationships/notesSlide" Target="../notesSlides/notesSlide3.xml"/><Relationship Id="rId16"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hyperlink" Target="https://sp-edge.com/companies/1063239" TargetMode="External"/><Relationship Id="rId5" Type="http://schemas.openxmlformats.org/officeDocument/2006/relationships/hyperlink" Target="https://sp-edge.com/companies/629325" TargetMode="External"/><Relationship Id="rId15" Type="http://schemas.microsoft.com/office/2014/relationships/chartEx" Target="../charts/chartEx2.xml"/><Relationship Id="rId4" Type="http://schemas.openxmlformats.org/officeDocument/2006/relationships/hyperlink" Target="https://sp-edge.com/companies/332542" TargetMode="External"/><Relationship Id="rId9" Type="http://schemas.microsoft.com/office/2014/relationships/chartEx" Target="../charts/chartEx1.xml"/><Relationship Id="rId14"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hyperlink" Target="https://sp-edge.com/companies/85988" TargetMode="External"/><Relationship Id="rId13" Type="http://schemas.openxmlformats.org/officeDocument/2006/relationships/hyperlink" Target="https://sp-edge.com/companies/1248787" TargetMode="External"/><Relationship Id="rId3" Type="http://schemas.microsoft.com/office/2018/10/relationships/comments" Target="../comments/modernComment_108_0.xml"/><Relationship Id="rId7" Type="http://schemas.openxmlformats.org/officeDocument/2006/relationships/hyperlink" Target="https://sp-edge.com/companies/6078" TargetMode="External"/><Relationship Id="rId12" Type="http://schemas.openxmlformats.org/officeDocument/2006/relationships/hyperlink" Target="https://sp-edge.com/companies/57453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p-edge.com/companies/587707" TargetMode="External"/><Relationship Id="rId11" Type="http://schemas.openxmlformats.org/officeDocument/2006/relationships/hyperlink" Target="https://sp-edge.com/companies/765658" TargetMode="External"/><Relationship Id="rId5" Type="http://schemas.openxmlformats.org/officeDocument/2006/relationships/hyperlink" Target="https://sp-edge.com/companies/42049" TargetMode="External"/><Relationship Id="rId15" Type="http://schemas.openxmlformats.org/officeDocument/2006/relationships/image" Target="../media/image18.jpg"/><Relationship Id="rId10" Type="http://schemas.openxmlformats.org/officeDocument/2006/relationships/hyperlink" Target="https://sp-edge.com/companies/59035" TargetMode="External"/><Relationship Id="rId4" Type="http://schemas.openxmlformats.org/officeDocument/2006/relationships/hyperlink" Target="https://sp-edge.com/companies/6947" TargetMode="External"/><Relationship Id="rId9" Type="http://schemas.openxmlformats.org/officeDocument/2006/relationships/hyperlink" Target="https://sp-edge.com/companies/530924" TargetMode="External"/><Relationship Id="rId14" Type="http://schemas.openxmlformats.org/officeDocument/2006/relationships/hyperlink" Target="https://sp-edge.com/companies/2814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sp-edge.com/updates/33912" TargetMode="External"/><Relationship Id="rId13" Type="http://schemas.openxmlformats.org/officeDocument/2006/relationships/hyperlink" Target="https://sp-edge.com/updates/33726" TargetMode="External"/><Relationship Id="rId18" Type="http://schemas.openxmlformats.org/officeDocument/2006/relationships/image" Target="../media/image22.png"/><Relationship Id="rId3" Type="http://schemas.microsoft.com/office/2018/10/relationships/comments" Target="../comments/modernComment_13C_3CBCC43F.xml"/><Relationship Id="rId21" Type="http://schemas.openxmlformats.org/officeDocument/2006/relationships/image" Target="../media/image24.png"/><Relationship Id="rId7" Type="http://schemas.openxmlformats.org/officeDocument/2006/relationships/hyperlink" Target="https://sp-edge.com/updates/31913" TargetMode="External"/><Relationship Id="rId12" Type="http://schemas.openxmlformats.org/officeDocument/2006/relationships/hyperlink" Target="https://sp-edge.com/updates/32902" TargetMode="External"/><Relationship Id="rId17" Type="http://schemas.openxmlformats.org/officeDocument/2006/relationships/image" Target="../media/image21.png"/><Relationship Id="rId25"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sp-edge.com/updates/31004" TargetMode="External"/><Relationship Id="rId11" Type="http://schemas.openxmlformats.org/officeDocument/2006/relationships/hyperlink" Target="https://sp-edge.com/updates/33381" TargetMode="External"/><Relationship Id="rId24" Type="http://schemas.openxmlformats.org/officeDocument/2006/relationships/image" Target="../media/image27.png"/><Relationship Id="rId5" Type="http://schemas.openxmlformats.org/officeDocument/2006/relationships/hyperlink" Target="https://sp-edge.com/updates/33308" TargetMode="External"/><Relationship Id="rId15" Type="http://schemas.openxmlformats.org/officeDocument/2006/relationships/image" Target="../media/image19.jpeg"/><Relationship Id="rId23" Type="http://schemas.openxmlformats.org/officeDocument/2006/relationships/image" Target="../media/image26.png"/><Relationship Id="rId10" Type="http://schemas.openxmlformats.org/officeDocument/2006/relationships/hyperlink" Target="https://sp-edge.com/updates/33665" TargetMode="External"/><Relationship Id="rId19" Type="http://schemas.openxmlformats.org/officeDocument/2006/relationships/image" Target="../media/image23.png"/><Relationship Id="rId4" Type="http://schemas.openxmlformats.org/officeDocument/2006/relationships/hyperlink" Target="https://sp-edge.com/updates/32389" TargetMode="External"/><Relationship Id="rId9" Type="http://schemas.openxmlformats.org/officeDocument/2006/relationships/hyperlink" Target="https://sp-edge.com/updates/31723" TargetMode="External"/><Relationship Id="rId14" Type="http://schemas.openxmlformats.org/officeDocument/2006/relationships/hyperlink" Target="https://sp-edge.com/updates/31630" TargetMode="External"/><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hyperlink" Target="https://sp-edge.com/updates/33452" TargetMode="External"/><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hyperlink" Target="https://sp-edge.com/updates/32988" TargetMode="External"/><Relationship Id="rId7" Type="http://schemas.openxmlformats.org/officeDocument/2006/relationships/hyperlink" Target="https://sp-edge.com/updates/33309" TargetMode="Externa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https://sp-edge.com/updates/30568" TargetMode="External"/><Relationship Id="rId11" Type="http://schemas.openxmlformats.org/officeDocument/2006/relationships/image" Target="../media/image29.png"/><Relationship Id="rId5" Type="http://schemas.openxmlformats.org/officeDocument/2006/relationships/hyperlink" Target="https://sp-edge.com/updates/33187" TargetMode="External"/><Relationship Id="rId15" Type="http://schemas.openxmlformats.org/officeDocument/2006/relationships/image" Target="../media/image33.png"/><Relationship Id="rId10" Type="http://schemas.openxmlformats.org/officeDocument/2006/relationships/hyperlink" Target="https://sp-edge.com/updates/32633" TargetMode="External"/><Relationship Id="rId4" Type="http://schemas.openxmlformats.org/officeDocument/2006/relationships/hyperlink" Target="https://www.prnewswire.com/news-releases/datadog-announces-the-general-availability-of-datadog-monitoring-for-oracle-cloud-infrastructure-302242604.html" TargetMode="External"/><Relationship Id="rId9" Type="http://schemas.openxmlformats.org/officeDocument/2006/relationships/hyperlink" Target="https://sp-edge.com/updates/32003" TargetMode="External"/><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hyperlink" Target="https://sp-edge.com/updates/34065" TargetMode="External"/><Relationship Id="rId13" Type="http://schemas.openxmlformats.org/officeDocument/2006/relationships/image" Target="../media/image41.png"/><Relationship Id="rId3" Type="http://schemas.openxmlformats.org/officeDocument/2006/relationships/hyperlink" Target="https://sp-edge.com/updates/31722" TargetMode="External"/><Relationship Id="rId7" Type="http://schemas.openxmlformats.org/officeDocument/2006/relationships/hyperlink" Target="https://sp-edge.com/updates/32989" TargetMode="External"/><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sp-edge.com/updates/33911" TargetMode="External"/><Relationship Id="rId11" Type="http://schemas.openxmlformats.org/officeDocument/2006/relationships/image" Target="../media/image39.jpg"/><Relationship Id="rId5" Type="http://schemas.openxmlformats.org/officeDocument/2006/relationships/hyperlink" Target="https://sp-edge.com/updates/31307" TargetMode="External"/><Relationship Id="rId10" Type="http://schemas.openxmlformats.org/officeDocument/2006/relationships/image" Target="../media/image38.png"/><Relationship Id="rId4" Type="http://schemas.openxmlformats.org/officeDocument/2006/relationships/hyperlink" Target="https://sp-edge.com/updates/33590" TargetMode="External"/><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9975" y="2278343"/>
            <a:ext cx="4963500" cy="2271730"/>
          </a:xfrm>
          <a:prstGeom prst="rect">
            <a:avLst/>
          </a:prstGeom>
          <a:solidFill>
            <a:schemeClr val="tx1"/>
          </a:solidFill>
          <a:ln>
            <a:noFill/>
          </a:ln>
          <a:effectLst>
            <a:outerShdw blurRad="50800" dist="38100" dir="2700000" algn="tl" rotWithShape="0">
              <a:prstClr val="black">
                <a:alpha val="40000"/>
              </a:prstClr>
            </a:outerShdw>
          </a:effectLst>
        </p:spPr>
        <p:txBody>
          <a:bodyPr spcFirstLastPara="1" wrap="square" lIns="180000" tIns="180000" rIns="180000" bIns="180000" anchor="b" anchorCtr="0">
            <a:spAutoFit/>
          </a:bodyPr>
          <a:lstStyle/>
          <a:p>
            <a:pPr marL="0" lvl="0" indent="0" algn="l" rtl="0">
              <a:lnSpc>
                <a:spcPct val="100000"/>
              </a:lnSpc>
              <a:spcBef>
                <a:spcPts val="0"/>
              </a:spcBef>
              <a:spcAft>
                <a:spcPts val="0"/>
              </a:spcAft>
              <a:buClr>
                <a:schemeClr val="dk1"/>
              </a:buClr>
              <a:buSzPts val="1100"/>
              <a:buFont typeface="Arial"/>
              <a:buNone/>
            </a:pPr>
            <a:r>
              <a:rPr lang="en-US" sz="3400" b="1" noProof="0" dirty="0">
                <a:solidFill>
                  <a:schemeClr val="lt1"/>
                </a:solidFill>
                <a:latin typeface="Gilroy SemiBold" pitchFamily="2" charset="77"/>
                <a:ea typeface="Anybody Medium"/>
                <a:cs typeface="Anybody Medium"/>
                <a:sym typeface="Anybody Medium"/>
              </a:rPr>
              <a:t>Cloud Tech (Q3 2024): </a:t>
            </a:r>
            <a:r>
              <a:rPr lang="en-US" sz="2400" noProof="0" dirty="0">
                <a:solidFill>
                  <a:schemeClr val="lt1"/>
                </a:solidFill>
                <a:latin typeface="Gilroy" pitchFamily="2" charset="77"/>
                <a:ea typeface="Anybody"/>
                <a:cs typeface="Anybody"/>
                <a:sym typeface="Anybody"/>
              </a:rPr>
              <a:t>AI advances in Edge and Cloud Optimization; Cloud-native Tech leads funding and M&amp;A</a:t>
            </a:r>
            <a:br>
              <a:rPr lang="en-US" sz="600" noProof="0" dirty="0">
                <a:solidFill>
                  <a:schemeClr val="lt1"/>
                </a:solidFill>
                <a:latin typeface="Gilroy" pitchFamily="2" charset="77"/>
                <a:ea typeface="Anybody"/>
                <a:cs typeface="Anybody"/>
                <a:sym typeface="Anybody"/>
              </a:rPr>
            </a:br>
            <a:br>
              <a:rPr lang="en-US" sz="600" noProof="0" dirty="0">
                <a:solidFill>
                  <a:schemeClr val="lt1"/>
                </a:solidFill>
                <a:latin typeface="Gilroy" pitchFamily="2" charset="77"/>
                <a:ea typeface="Anybody"/>
                <a:cs typeface="Anybody"/>
                <a:sym typeface="Anybody"/>
              </a:rPr>
            </a:br>
            <a:r>
              <a:rPr lang="en-US" sz="1200" noProof="0" dirty="0" err="1">
                <a:solidFill>
                  <a:schemeClr val="lt1"/>
                </a:solidFill>
                <a:latin typeface="Gilroy" pitchFamily="2" charset="77"/>
                <a:ea typeface="Anybody"/>
                <a:cs typeface="Anybody"/>
                <a:sym typeface="Anybody"/>
              </a:rPr>
              <a:t>Keshawa</a:t>
            </a:r>
            <a:r>
              <a:rPr lang="en-US" sz="1200" noProof="0" dirty="0">
                <a:solidFill>
                  <a:schemeClr val="lt1"/>
                </a:solidFill>
                <a:latin typeface="Gilroy" pitchFamily="2" charset="77"/>
                <a:ea typeface="Anybody"/>
                <a:cs typeface="Anybody"/>
                <a:sym typeface="Anybody"/>
              </a:rPr>
              <a:t> Perera, CFA</a:t>
            </a:r>
            <a:endParaRPr lang="en-US" sz="2400" noProof="0" dirty="0">
              <a:solidFill>
                <a:schemeClr val="lt1"/>
              </a:solidFill>
              <a:latin typeface="Gilroy" pitchFamily="2" charset="77"/>
              <a:ea typeface="Anybody"/>
              <a:cs typeface="Anybody"/>
              <a:sym typeface="Anybody"/>
            </a:endParaRPr>
          </a:p>
        </p:txBody>
      </p:sp>
      <p:pic>
        <p:nvPicPr>
          <p:cNvPr id="60" name="Google Shape;60;p14"/>
          <p:cNvPicPr preferRelativeResize="0"/>
          <p:nvPr/>
        </p:nvPicPr>
        <p:blipFill>
          <a:blip r:embed="rId4">
            <a:alphaModFix/>
          </a:blip>
          <a:stretch>
            <a:fillRect/>
          </a:stretch>
        </p:blipFill>
        <p:spPr>
          <a:xfrm>
            <a:off x="7061724" y="4226223"/>
            <a:ext cx="1924050" cy="64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p:nvPr/>
        </p:nvSpPr>
        <p:spPr>
          <a:xfrm>
            <a:off x="-58366" y="-17092"/>
            <a:ext cx="2648566" cy="5212931"/>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a:solidFill>
                <a:srgbClr val="3801C0"/>
              </a:solidFill>
              <a:latin typeface="Gilroy" pitchFamily="2" charset="77"/>
            </a:endParaRPr>
          </a:p>
          <a:p>
            <a:pPr marL="107999" marR="72000"/>
            <a:endParaRPr sz="800">
              <a:solidFill>
                <a:srgbClr val="3801C0"/>
              </a:solidFill>
              <a:latin typeface="Gilroy" pitchFamily="2" charset="77"/>
            </a:endParaRPr>
          </a:p>
        </p:txBody>
      </p:sp>
      <p:sp>
        <p:nvSpPr>
          <p:cNvPr id="249" name="Google Shape;249;p28"/>
          <p:cNvSpPr txBox="1"/>
          <p:nvPr/>
        </p:nvSpPr>
        <p:spPr>
          <a:xfrm>
            <a:off x="2645750" y="167500"/>
            <a:ext cx="6073200" cy="828802"/>
          </a:xfrm>
          <a:prstGeom prst="rect">
            <a:avLst/>
          </a:prstGeom>
          <a:noFill/>
          <a:ln>
            <a:noFill/>
          </a:ln>
        </p:spPr>
        <p:txBody>
          <a:bodyPr spcFirstLastPara="1" wrap="square" lIns="91425" tIns="91425" rIns="91425" bIns="91425" anchor="t" anchorCtr="0">
            <a:noAutofit/>
          </a:bodyPr>
          <a:lstStyle/>
          <a:p>
            <a:r>
              <a:rPr lang="en-GB" sz="2000" b="1">
                <a:latin typeface="Gilroy SemiBold" pitchFamily="2" charset="77"/>
              </a:rPr>
              <a:t>Edge AI and cloud-native tech enhancements drive partnerships</a:t>
            </a:r>
            <a:endParaRPr lang="en-GB" sz="2000" b="1">
              <a:latin typeface="Gilroy SemiBold" pitchFamily="2" charset="77"/>
              <a:sym typeface="Anybody Medium"/>
            </a:endParaRPr>
          </a:p>
        </p:txBody>
      </p:sp>
      <p:sp>
        <p:nvSpPr>
          <p:cNvPr id="2" name="Google Shape;114;p22">
            <a:extLst>
              <a:ext uri="{FF2B5EF4-FFF2-40B4-BE49-F238E27FC236}">
                <a16:creationId xmlns:a16="http://schemas.microsoft.com/office/drawing/2014/main" id="{B9A03C33-4BC0-284F-4317-02A2202E0153}"/>
              </a:ext>
            </a:extLst>
          </p:cNvPr>
          <p:cNvSpPr txBox="1"/>
          <p:nvPr/>
        </p:nvSpPr>
        <p:spPr>
          <a:xfrm>
            <a:off x="68025"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a:solidFill>
                  <a:schemeClr val="bg1"/>
                </a:solidFill>
                <a:latin typeface="Gilroy SemiBold" pitchFamily="2" charset="77"/>
                <a:ea typeface="Anybody Medium"/>
                <a:cs typeface="Anybody Medium"/>
                <a:sym typeface="Anybody Medium"/>
              </a:rPr>
              <a:t>Partnerships</a:t>
            </a:r>
            <a:endParaRPr lang="en-GB" sz="2000" b="1">
              <a:solidFill>
                <a:schemeClr val="bg1"/>
              </a:solidFill>
              <a:latin typeface="Gilroy SemiBold" pitchFamily="2" charset="77"/>
              <a:sym typeface="Anybody Medium"/>
            </a:endParaRPr>
          </a:p>
          <a:p>
            <a:pPr marL="0" lvl="0" indent="0" algn="l" rtl="0">
              <a:spcBef>
                <a:spcPts val="0"/>
              </a:spcBef>
              <a:spcAft>
                <a:spcPts val="0"/>
              </a:spcAft>
              <a:buNone/>
            </a:pPr>
            <a:endParaRPr lang="en-US">
              <a:solidFill>
                <a:schemeClr val="tx1"/>
              </a:solidFill>
            </a:endParaRPr>
          </a:p>
          <a:p>
            <a:pPr marL="0" lvl="0" indent="0" algn="l" rtl="0">
              <a:spcBef>
                <a:spcPts val="0"/>
              </a:spcBef>
              <a:spcAft>
                <a:spcPts val="0"/>
              </a:spcAft>
              <a:buNone/>
            </a:pPr>
            <a:endParaRPr lang="en-US">
              <a:solidFill>
                <a:schemeClr val="tx1"/>
              </a:solidFill>
            </a:endParaRPr>
          </a:p>
        </p:txBody>
      </p:sp>
      <p:sp>
        <p:nvSpPr>
          <p:cNvPr id="6" name="TextBox 5">
            <a:extLst>
              <a:ext uri="{FF2B5EF4-FFF2-40B4-BE49-F238E27FC236}">
                <a16:creationId xmlns:a16="http://schemas.microsoft.com/office/drawing/2014/main" id="{C0F2E023-67A1-4CA7-E443-3B7C726ED413}"/>
              </a:ext>
            </a:extLst>
          </p:cNvPr>
          <p:cNvSpPr txBox="1"/>
          <p:nvPr/>
        </p:nvSpPr>
        <p:spPr>
          <a:xfrm>
            <a:off x="-8377" y="845997"/>
            <a:ext cx="2418801" cy="3293209"/>
          </a:xfrm>
          <a:prstGeom prst="rect">
            <a:avLst/>
          </a:prstGeom>
          <a:noFill/>
        </p:spPr>
        <p:txBody>
          <a:bodyPr wrap="square" rtlCol="0">
            <a:spAutoFit/>
          </a:bodyPr>
          <a:lstStyle>
            <a:defPPr marR="0" lvl="0" algn="l" rtl="0">
              <a:lnSpc>
                <a:spcPct val="100000"/>
              </a:lnSpc>
              <a:spcBef>
                <a:spcPts val="0"/>
              </a:spcBef>
              <a:spcAft>
                <a:spcPts val="0"/>
              </a:spcAft>
            </a:defPPr>
            <a:lvl1pPr marL="107999" marR="72000">
              <a:defRPr sz="800">
                <a:solidFill>
                  <a:schemeClr val="bg1"/>
                </a:solidFill>
                <a:latin typeface="Gilroy" pitchFamily="2" charset="77"/>
              </a:defRPr>
            </a:lvl1pPr>
            <a:lvl3pPr marL="107999" marR="72000">
              <a:defRPr sz="800" b="1">
                <a:solidFill>
                  <a:schemeClr val="bg1"/>
                </a:solidFill>
                <a:latin typeface="Gilroy SemiBold" pitchFamily="2" charset="77"/>
              </a:defRPr>
            </a:lvl3pPr>
          </a:lstStyle>
          <a:p>
            <a:r>
              <a:rPr lang="en-US" b="1" dirty="0">
                <a:latin typeface="Gilroy SemiBold" pitchFamily="2" charset="77"/>
              </a:rPr>
              <a:t>Analyst Take: </a:t>
            </a:r>
            <a:r>
              <a:rPr lang="en-GB" dirty="0"/>
              <a:t>The integration of edge computing and AI was a dominant theme, with partnerships like Advantech-Canonical, </a:t>
            </a:r>
            <a:r>
              <a:rPr lang="en-GB" dirty="0" err="1"/>
              <a:t>Blaize-Vantiq</a:t>
            </a:r>
            <a:r>
              <a:rPr lang="en-GB" dirty="0"/>
              <a:t>, </a:t>
            </a:r>
            <a:r>
              <a:rPr lang="en-GB" dirty="0">
                <a:hlinkClick r:id="rId4"/>
              </a:rPr>
              <a:t>ZEDEDA</a:t>
            </a:r>
            <a:r>
              <a:rPr lang="en-GB" dirty="0"/>
              <a:t>-</a:t>
            </a:r>
            <a:r>
              <a:rPr lang="en-GB" dirty="0">
                <a:hlinkClick r:id="rId5"/>
              </a:rPr>
              <a:t>Edge Impulse</a:t>
            </a:r>
            <a:r>
              <a:rPr lang="en-GB" dirty="0"/>
              <a:t>, and </a:t>
            </a:r>
            <a:r>
              <a:rPr lang="en-GB" dirty="0">
                <a:hlinkClick r:id="rId6"/>
              </a:rPr>
              <a:t>Ceva</a:t>
            </a:r>
            <a:r>
              <a:rPr lang="en-GB" dirty="0"/>
              <a:t>-Edge Impulse focusing on embedding AI capabilities into edge platforms. These collaborations aim to enhance intelligent decision-making, improve efficiency, and enable new use cases in IoT and industrial environments like predictive maintenance, autonomous quality control, and smart energy management, highlighting the growing importance of AI at the edge.</a:t>
            </a:r>
          </a:p>
          <a:p>
            <a:endParaRPr lang="en-GB" dirty="0"/>
          </a:p>
          <a:p>
            <a:r>
              <a:rPr lang="en-GB" dirty="0"/>
              <a:t>Cloud-native technology optimization is evident in partnerships such as Platform9-Fairwinds and Dell-Red Hat. These collaborations address Kubernetes cost management, simplify AI infrastructure deployment, and integrate advanced technologies into existing platforms. The focus is on making cloud-native solutions more accessible, cost-effective, and efficient for enterprises of all sizes.</a:t>
            </a:r>
          </a:p>
        </p:txBody>
      </p:sp>
      <p:pic>
        <p:nvPicPr>
          <p:cNvPr id="8" name="Picture 7" descr="A screenshot of a computer&#10;&#10;Description automatically generated">
            <a:extLst>
              <a:ext uri="{FF2B5EF4-FFF2-40B4-BE49-F238E27FC236}">
                <a16:creationId xmlns:a16="http://schemas.microsoft.com/office/drawing/2014/main" id="{86B5D901-70DC-D1F4-223C-AB00337CE801}"/>
              </a:ext>
            </a:extLst>
          </p:cNvPr>
          <p:cNvPicPr>
            <a:picLocks noChangeAspect="1"/>
          </p:cNvPicPr>
          <p:nvPr/>
        </p:nvPicPr>
        <p:blipFill>
          <a:blip r:embed="rId7"/>
          <a:stretch>
            <a:fillRect/>
          </a:stretch>
        </p:blipFill>
        <p:spPr>
          <a:xfrm>
            <a:off x="2805561" y="996302"/>
            <a:ext cx="5968939" cy="3920225"/>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p:nvPr/>
        </p:nvSpPr>
        <p:spPr>
          <a:xfrm>
            <a:off x="157275" y="135705"/>
            <a:ext cx="8561700" cy="604495"/>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GB" sz="1300">
                <a:solidFill>
                  <a:schemeClr val="dk1"/>
                </a:solidFill>
                <a:latin typeface="Gilroy" pitchFamily="2" charset="77"/>
                <a:sym typeface="Anybody Medium"/>
              </a:rPr>
              <a:t>Partnerships | Cloud-native Tech </a:t>
            </a:r>
          </a:p>
          <a:p>
            <a:pPr marL="0" lvl="0" indent="0">
              <a:buFont typeface="Arial"/>
              <a:buNone/>
            </a:pPr>
            <a:r>
              <a:rPr lang="en-GB" sz="2000" b="1">
                <a:latin typeface="Gilroy SemiBold" pitchFamily="2" charset="77"/>
              </a:rPr>
              <a:t>Red Hat and Harness propel AI development; Oracle and Cockroach Labs pioneer database enhancements</a:t>
            </a:r>
            <a:endParaRPr sz="2000" b="1">
              <a:latin typeface="Gilroy SemiBold" pitchFamily="2" charset="77"/>
              <a:sym typeface="Anybody SemiBold"/>
            </a:endParaRPr>
          </a:p>
        </p:txBody>
      </p:sp>
      <p:sp>
        <p:nvSpPr>
          <p:cNvPr id="277" name="Google Shape;277;p29"/>
          <p:cNvSpPr txBox="1"/>
          <p:nvPr/>
        </p:nvSpPr>
        <p:spPr>
          <a:xfrm>
            <a:off x="395091" y="1773884"/>
            <a:ext cx="2125952" cy="415498"/>
          </a:xfrm>
          <a:prstGeom prst="rect">
            <a:avLst/>
          </a:prstGeom>
          <a:noFill/>
        </p:spPr>
        <p:txBody>
          <a:bodyPr wrap="square">
            <a:spAutoFit/>
          </a:bodyPr>
          <a:lstStyle>
            <a:defPPr marR="0" lvl="0" algn="l" rtl="0">
              <a:lnSpc>
                <a:spcPct val="100000"/>
              </a:lnSpc>
              <a:spcBef>
                <a:spcPts val="0"/>
              </a:spcBef>
              <a:spcAft>
                <a:spcPts val="0"/>
              </a:spcAft>
            </a:defPPr>
            <a:lvl1pPr>
              <a:defRPr sz="800">
                <a:solidFill>
                  <a:schemeClr val="dk1"/>
                </a:solidFill>
              </a:defRPr>
            </a:lvl1pPr>
          </a:lstStyle>
          <a:p>
            <a:pPr algn="l"/>
            <a:r>
              <a:rPr lang="en-GB" sz="700" dirty="0">
                <a:solidFill>
                  <a:srgbClr val="000000"/>
                </a:solidFill>
                <a:latin typeface="Gilroy" pitchFamily="2" charset="77"/>
              </a:rPr>
              <a:t>Red Hat </a:t>
            </a:r>
            <a:r>
              <a:rPr lang="en-GB" sz="700" dirty="0">
                <a:solidFill>
                  <a:srgbClr val="000000"/>
                </a:solidFill>
                <a:latin typeface="Gilroy" pitchFamily="2" charset="77"/>
                <a:hlinkClick r:id="rId3"/>
              </a:rPr>
              <a:t>partnered</a:t>
            </a:r>
            <a:r>
              <a:rPr lang="en-GB" sz="700" dirty="0">
                <a:solidFill>
                  <a:srgbClr val="000000"/>
                </a:solidFill>
                <a:latin typeface="Gilroy" pitchFamily="2" charset="77"/>
              </a:rPr>
              <a:t> with Dell to bring the Red Hat Enterprise Linux AI (RHEL AI) platform to Dell's PowerEdge servers for AI development. </a:t>
            </a:r>
          </a:p>
        </p:txBody>
      </p:sp>
      <p:grpSp>
        <p:nvGrpSpPr>
          <p:cNvPr id="25" name="Group 24">
            <a:extLst>
              <a:ext uri="{FF2B5EF4-FFF2-40B4-BE49-F238E27FC236}">
                <a16:creationId xmlns:a16="http://schemas.microsoft.com/office/drawing/2014/main" id="{05D4FDD5-2AB3-E5EC-D359-4049E477CE54}"/>
              </a:ext>
            </a:extLst>
          </p:cNvPr>
          <p:cNvGrpSpPr/>
          <p:nvPr/>
        </p:nvGrpSpPr>
        <p:grpSpPr>
          <a:xfrm>
            <a:off x="414057" y="1225393"/>
            <a:ext cx="1469386" cy="333286"/>
            <a:chOff x="414057" y="1225393"/>
            <a:chExt cx="1469386" cy="333286"/>
          </a:xfrm>
        </p:grpSpPr>
        <p:cxnSp>
          <p:nvCxnSpPr>
            <p:cNvPr id="26" name="Google Shape;275;p29">
              <a:extLst>
                <a:ext uri="{FF2B5EF4-FFF2-40B4-BE49-F238E27FC236}">
                  <a16:creationId xmlns:a16="http://schemas.microsoft.com/office/drawing/2014/main" id="{F6253133-C182-3611-234D-2FEE9B750FDB}"/>
                </a:ext>
              </a:extLst>
            </p:cNvPr>
            <p:cNvCxnSpPr>
              <a:cxnSpLocks/>
            </p:cNvCxnSpPr>
            <p:nvPr/>
          </p:nvCxnSpPr>
          <p:spPr>
            <a:xfrm flipH="1">
              <a:off x="414057" y="1312012"/>
              <a:ext cx="518700" cy="600"/>
            </a:xfrm>
            <a:prstGeom prst="curvedConnector3">
              <a:avLst>
                <a:gd name="adj1" fmla="val 50005"/>
              </a:avLst>
            </a:prstGeom>
            <a:noFill/>
            <a:ln w="12700" cap="flat" cmpd="sng">
              <a:solidFill>
                <a:srgbClr val="00B0F0"/>
              </a:solidFill>
              <a:prstDash val="dash"/>
              <a:round/>
              <a:headEnd type="none" w="med" len="med"/>
              <a:tailEnd type="none" w="med" len="med"/>
            </a:ln>
          </p:spPr>
        </p:cxnSp>
        <p:cxnSp>
          <p:nvCxnSpPr>
            <p:cNvPr id="28" name="Google Shape;261;p29">
              <a:extLst>
                <a:ext uri="{FF2B5EF4-FFF2-40B4-BE49-F238E27FC236}">
                  <a16:creationId xmlns:a16="http://schemas.microsoft.com/office/drawing/2014/main" id="{1EB2F0CF-8A92-8CD4-48BB-5EE9FA3A4B49}"/>
                </a:ext>
              </a:extLst>
            </p:cNvPr>
            <p:cNvCxnSpPr>
              <a:cxnSpLocks/>
            </p:cNvCxnSpPr>
            <p:nvPr/>
          </p:nvCxnSpPr>
          <p:spPr>
            <a:xfrm>
              <a:off x="414057" y="1474504"/>
              <a:ext cx="518700" cy="600"/>
            </a:xfrm>
            <a:prstGeom prst="curvedConnector3">
              <a:avLst>
                <a:gd name="adj1" fmla="val 50005"/>
              </a:avLst>
            </a:prstGeom>
            <a:noFill/>
            <a:ln w="12700" cap="flat" cmpd="sng">
              <a:solidFill>
                <a:schemeClr val="accent4"/>
              </a:solidFill>
              <a:prstDash val="solid"/>
              <a:round/>
              <a:headEnd type="none" w="med" len="med"/>
              <a:tailEnd type="none" w="med" len="med"/>
            </a:ln>
          </p:spPr>
        </p:cxnSp>
        <p:sp>
          <p:nvSpPr>
            <p:cNvPr id="29" name="TextBox 28">
              <a:extLst>
                <a:ext uri="{FF2B5EF4-FFF2-40B4-BE49-F238E27FC236}">
                  <a16:creationId xmlns:a16="http://schemas.microsoft.com/office/drawing/2014/main" id="{B3D9198E-27B3-433A-F222-77FF43337F7B}"/>
                </a:ext>
              </a:extLst>
            </p:cNvPr>
            <p:cNvSpPr txBox="1"/>
            <p:nvPr/>
          </p:nvSpPr>
          <p:spPr>
            <a:xfrm>
              <a:off x="932757" y="1225393"/>
              <a:ext cx="950686" cy="184666"/>
            </a:xfrm>
            <a:prstGeom prst="rect">
              <a:avLst/>
            </a:prstGeom>
            <a:noFill/>
          </p:spPr>
          <p:txBody>
            <a:bodyPr wrap="square" rtlCol="0">
              <a:spAutoFit/>
            </a:bodyPr>
            <a:lstStyle/>
            <a:p>
              <a:r>
                <a:rPr lang="en-LK" sz="600">
                  <a:latin typeface="Gilroy" pitchFamily="2" charset="77"/>
                </a:rPr>
                <a:t>Product partnership</a:t>
              </a:r>
            </a:p>
          </p:txBody>
        </p:sp>
        <p:sp>
          <p:nvSpPr>
            <p:cNvPr id="30" name="TextBox 29">
              <a:extLst>
                <a:ext uri="{FF2B5EF4-FFF2-40B4-BE49-F238E27FC236}">
                  <a16:creationId xmlns:a16="http://schemas.microsoft.com/office/drawing/2014/main" id="{B88944AA-D2B3-24E2-269D-3C028D1C539E}"/>
                </a:ext>
              </a:extLst>
            </p:cNvPr>
            <p:cNvSpPr txBox="1"/>
            <p:nvPr/>
          </p:nvSpPr>
          <p:spPr>
            <a:xfrm>
              <a:off x="932757" y="1374013"/>
              <a:ext cx="950686" cy="184666"/>
            </a:xfrm>
            <a:prstGeom prst="rect">
              <a:avLst/>
            </a:prstGeom>
            <a:noFill/>
          </p:spPr>
          <p:txBody>
            <a:bodyPr wrap="square" rtlCol="0">
              <a:spAutoFit/>
            </a:bodyPr>
            <a:lstStyle/>
            <a:p>
              <a:r>
                <a:rPr lang="en-LK" sz="600">
                  <a:latin typeface="Gilroy" pitchFamily="2" charset="77"/>
                </a:rPr>
                <a:t>GenAI/AI partnership</a:t>
              </a:r>
            </a:p>
          </p:txBody>
        </p:sp>
      </p:grpSp>
      <p:grpSp>
        <p:nvGrpSpPr>
          <p:cNvPr id="7192" name="Group 7191">
            <a:extLst>
              <a:ext uri="{FF2B5EF4-FFF2-40B4-BE49-F238E27FC236}">
                <a16:creationId xmlns:a16="http://schemas.microsoft.com/office/drawing/2014/main" id="{8966C74E-AE0C-0C18-571F-8BFA3942FCDF}"/>
              </a:ext>
            </a:extLst>
          </p:cNvPr>
          <p:cNvGrpSpPr/>
          <p:nvPr/>
        </p:nvGrpSpPr>
        <p:grpSpPr>
          <a:xfrm>
            <a:off x="2521043" y="1796982"/>
            <a:ext cx="1670249" cy="392400"/>
            <a:chOff x="3085456" y="1719978"/>
            <a:chExt cx="1671807" cy="392400"/>
          </a:xfrm>
        </p:grpSpPr>
        <p:pic>
          <p:nvPicPr>
            <p:cNvPr id="17422" name="Picture 14" descr="Red Hat EMEA (@RedHatEMEA) / X">
              <a:extLst>
                <a:ext uri="{FF2B5EF4-FFF2-40B4-BE49-F238E27FC236}">
                  <a16:creationId xmlns:a16="http://schemas.microsoft.com/office/drawing/2014/main" id="{59FF92A4-376A-B946-055C-87C20D0BBCA1}"/>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4364863" y="1719978"/>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F84461C8-9396-BE8E-2568-0032A181161A}"/>
                </a:ext>
              </a:extLst>
            </p:cNvPr>
            <p:cNvCxnSpPr>
              <a:cxnSpLocks/>
              <a:stCxn id="2" idx="6"/>
              <a:endCxn id="17422" idx="2"/>
            </p:cNvCxnSpPr>
            <p:nvPr/>
          </p:nvCxnSpPr>
          <p:spPr>
            <a:xfrm>
              <a:off x="3477856" y="1916178"/>
              <a:ext cx="887007" cy="0"/>
            </a:xfrm>
            <a:prstGeom prst="line">
              <a:avLst/>
            </a:prstGeom>
            <a:noFill/>
            <a:ln w="12700" cap="flat" cmpd="sng">
              <a:solidFill>
                <a:schemeClr val="accent4"/>
              </a:solidFill>
              <a:prstDash val="solid"/>
              <a:round/>
              <a:headEnd type="none" w="med" len="med"/>
              <a:tailEnd type="none" w="med" len="med"/>
            </a:ln>
          </p:spPr>
        </p:cxnSp>
        <p:pic>
          <p:nvPicPr>
            <p:cNvPr id="2" name="Picture 2">
              <a:extLst>
                <a:ext uri="{FF2B5EF4-FFF2-40B4-BE49-F238E27FC236}">
                  <a16:creationId xmlns:a16="http://schemas.microsoft.com/office/drawing/2014/main" id="{488512DF-276C-346F-F077-C0CF47B102BB}"/>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3085456" y="1719978"/>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grpSp>
      <p:sp>
        <p:nvSpPr>
          <p:cNvPr id="7171" name="TextBox 7170">
            <a:extLst>
              <a:ext uri="{FF2B5EF4-FFF2-40B4-BE49-F238E27FC236}">
                <a16:creationId xmlns:a16="http://schemas.microsoft.com/office/drawing/2014/main" id="{90B26F45-98BC-9363-D7D2-B42872B526DC}"/>
              </a:ext>
            </a:extLst>
          </p:cNvPr>
          <p:cNvSpPr txBox="1"/>
          <p:nvPr/>
        </p:nvSpPr>
        <p:spPr>
          <a:xfrm>
            <a:off x="6473490" y="1751010"/>
            <a:ext cx="2110637" cy="738664"/>
          </a:xfrm>
          <a:prstGeom prst="rect">
            <a:avLst/>
          </a:prstGeom>
          <a:noFill/>
        </p:spPr>
        <p:txBody>
          <a:bodyPr wrap="square">
            <a:spAutoFit/>
          </a:bodyPr>
          <a:lstStyle/>
          <a:p>
            <a:pPr algn="l"/>
            <a:r>
              <a:rPr lang="en-GB" sz="700" dirty="0">
                <a:latin typeface="Gilroy" pitchFamily="2" charset="77"/>
              </a:rPr>
              <a:t>Platform9 </a:t>
            </a:r>
            <a:r>
              <a:rPr lang="en-GB" sz="700" dirty="0">
                <a:latin typeface="Gilroy" pitchFamily="2" charset="77"/>
                <a:hlinkClick r:id="rId6"/>
              </a:rPr>
              <a:t>partnered</a:t>
            </a:r>
            <a:r>
              <a:rPr lang="en-GB" sz="700" dirty="0">
                <a:latin typeface="Gilroy" pitchFamily="2" charset="77"/>
              </a:rPr>
              <a:t> with Fairwinds to address cost control challenges in public cloud deployments by tackling Kubernetes over-provisioning and enhancing EKS cluster efficiency with its Elastic Machine Pool technology.</a:t>
            </a:r>
          </a:p>
        </p:txBody>
      </p:sp>
      <p:grpSp>
        <p:nvGrpSpPr>
          <p:cNvPr id="7212" name="Group 7211">
            <a:extLst>
              <a:ext uri="{FF2B5EF4-FFF2-40B4-BE49-F238E27FC236}">
                <a16:creationId xmlns:a16="http://schemas.microsoft.com/office/drawing/2014/main" id="{2E18D348-0319-2A1E-0286-FF857BAF6FAE}"/>
              </a:ext>
            </a:extLst>
          </p:cNvPr>
          <p:cNvGrpSpPr/>
          <p:nvPr/>
        </p:nvGrpSpPr>
        <p:grpSpPr>
          <a:xfrm>
            <a:off x="4693019" y="1783313"/>
            <a:ext cx="1679001" cy="393768"/>
            <a:chOff x="4693019" y="1783313"/>
            <a:chExt cx="1679001" cy="393768"/>
          </a:xfrm>
        </p:grpSpPr>
        <p:pic>
          <p:nvPicPr>
            <p:cNvPr id="7209" name="Picture 7208" descr="A white logo on a purple background&#10;&#10;Description automatically generated">
              <a:extLst>
                <a:ext uri="{FF2B5EF4-FFF2-40B4-BE49-F238E27FC236}">
                  <a16:creationId xmlns:a16="http://schemas.microsoft.com/office/drawing/2014/main" id="{A8AF5A0D-DA87-F61C-740F-816FB2E71E0B}"/>
                </a:ext>
              </a:extLst>
            </p:cNvPr>
            <p:cNvPicPr>
              <a:picLocks noChangeAspect="1"/>
            </p:cNvPicPr>
            <p:nvPr/>
          </p:nvPicPr>
          <p:blipFill>
            <a:blip r:embed="rId7">
              <a:alphaModFix/>
            </a:blip>
            <a:stretch>
              <a:fillRect/>
            </a:stretch>
          </p:blipFill>
          <p:spPr>
            <a:xfrm>
              <a:off x="5979620" y="1783313"/>
              <a:ext cx="392400" cy="392400"/>
            </a:xfrm>
            <a:prstGeom prst="ellipse">
              <a:avLst/>
            </a:prstGeom>
            <a:noFill/>
            <a:ln>
              <a:noFill/>
            </a:ln>
          </p:spPr>
        </p:pic>
        <p:pic>
          <p:nvPicPr>
            <p:cNvPr id="7210" name="Picture 7209" descr="A blue square with squares&#10;&#10;Description automatically generated">
              <a:extLst>
                <a:ext uri="{FF2B5EF4-FFF2-40B4-BE49-F238E27FC236}">
                  <a16:creationId xmlns:a16="http://schemas.microsoft.com/office/drawing/2014/main" id="{85853825-C476-64F2-4FFF-E977302FCE96}"/>
                </a:ext>
              </a:extLst>
            </p:cNvPr>
            <p:cNvPicPr>
              <a:picLocks noChangeAspect="1"/>
            </p:cNvPicPr>
            <p:nvPr/>
          </p:nvPicPr>
          <p:blipFill>
            <a:blip r:embed="rId8">
              <a:alphaModFix/>
            </a:blip>
            <a:stretch>
              <a:fillRect/>
            </a:stretch>
          </p:blipFill>
          <p:spPr>
            <a:xfrm>
              <a:off x="4693019" y="1784681"/>
              <a:ext cx="392400" cy="392400"/>
            </a:xfrm>
            <a:prstGeom prst="ellipse">
              <a:avLst/>
            </a:prstGeom>
            <a:noFill/>
            <a:ln>
              <a:noFill/>
            </a:ln>
          </p:spPr>
        </p:pic>
        <p:cxnSp>
          <p:nvCxnSpPr>
            <p:cNvPr id="63" name="Straight Connector 62">
              <a:extLst>
                <a:ext uri="{FF2B5EF4-FFF2-40B4-BE49-F238E27FC236}">
                  <a16:creationId xmlns:a16="http://schemas.microsoft.com/office/drawing/2014/main" id="{F06BC642-EE1B-D27F-2EA3-511669D63F42}"/>
                </a:ext>
              </a:extLst>
            </p:cNvPr>
            <p:cNvCxnSpPr>
              <a:cxnSpLocks/>
            </p:cNvCxnSpPr>
            <p:nvPr/>
          </p:nvCxnSpPr>
          <p:spPr>
            <a:xfrm flipH="1" flipV="1">
              <a:off x="5085419" y="1980881"/>
              <a:ext cx="894201" cy="1504"/>
            </a:xfrm>
            <a:prstGeom prst="line">
              <a:avLst/>
            </a:prstGeom>
            <a:noFill/>
            <a:ln w="12700" cap="flat" cmpd="sng">
              <a:solidFill>
                <a:srgbClr val="00B0F0"/>
              </a:solidFill>
              <a:prstDash val="dash"/>
              <a:round/>
              <a:headEnd type="none" w="med" len="med"/>
              <a:tailEnd type="none" w="med" len="med"/>
            </a:ln>
          </p:spPr>
        </p:cxnSp>
      </p:grpSp>
      <p:sp>
        <p:nvSpPr>
          <p:cNvPr id="46" name="TextBox 45">
            <a:extLst>
              <a:ext uri="{FF2B5EF4-FFF2-40B4-BE49-F238E27FC236}">
                <a16:creationId xmlns:a16="http://schemas.microsoft.com/office/drawing/2014/main" id="{375629FD-3A27-88AD-C4F9-E1AEF0B2AED8}"/>
              </a:ext>
            </a:extLst>
          </p:cNvPr>
          <p:cNvSpPr txBox="1"/>
          <p:nvPr/>
        </p:nvSpPr>
        <p:spPr>
          <a:xfrm>
            <a:off x="384892" y="2680851"/>
            <a:ext cx="2125952" cy="523220"/>
          </a:xfrm>
          <a:prstGeom prst="rect">
            <a:avLst/>
          </a:prstGeom>
          <a:noFill/>
        </p:spPr>
        <p:txBody>
          <a:bodyPr wrap="square">
            <a:spAutoFit/>
          </a:bodyPr>
          <a:lstStyle/>
          <a:p>
            <a:r>
              <a:rPr lang="en-GB" sz="700" dirty="0">
                <a:latin typeface="Gilroy" pitchFamily="2" charset="77"/>
              </a:rPr>
              <a:t>Oracle and Amazon Web Services (AWS) partnered to launch </a:t>
            </a:r>
            <a:r>
              <a:rPr lang="en-GB" sz="700" dirty="0">
                <a:latin typeface="Gilroy" pitchFamily="2" charset="77"/>
                <a:hlinkClick r:id="rId9"/>
              </a:rPr>
              <a:t>Oracle Database@AWS</a:t>
            </a:r>
            <a:r>
              <a:rPr lang="en-GB" sz="700" dirty="0">
                <a:latin typeface="Gilroy" pitchFamily="2" charset="77"/>
              </a:rPr>
              <a:t>, allowing customers to access Oracle database services within AWS. </a:t>
            </a:r>
          </a:p>
        </p:txBody>
      </p:sp>
      <p:grpSp>
        <p:nvGrpSpPr>
          <p:cNvPr id="7193" name="Group 7192">
            <a:extLst>
              <a:ext uri="{FF2B5EF4-FFF2-40B4-BE49-F238E27FC236}">
                <a16:creationId xmlns:a16="http://schemas.microsoft.com/office/drawing/2014/main" id="{CA6E17AF-DC65-6F08-E5A6-2AAD7072FAFD}"/>
              </a:ext>
            </a:extLst>
          </p:cNvPr>
          <p:cNvGrpSpPr/>
          <p:nvPr/>
        </p:nvGrpSpPr>
        <p:grpSpPr>
          <a:xfrm>
            <a:off x="2521043" y="2692754"/>
            <a:ext cx="1682077" cy="395572"/>
            <a:chOff x="3073628" y="2366072"/>
            <a:chExt cx="1682077" cy="395572"/>
          </a:xfrm>
        </p:grpSpPr>
        <p:pic>
          <p:nvPicPr>
            <p:cNvPr id="31" name="Picture 30" descr="A white oval object on a red background&#10;&#10;Description automatically generated">
              <a:extLst>
                <a:ext uri="{FF2B5EF4-FFF2-40B4-BE49-F238E27FC236}">
                  <a16:creationId xmlns:a16="http://schemas.microsoft.com/office/drawing/2014/main" id="{0E12EBFF-14CE-66DD-C004-83F3259437B9}"/>
                </a:ext>
              </a:extLst>
            </p:cNvPr>
            <p:cNvPicPr>
              <a:picLocks noChangeAspect="1"/>
            </p:cNvPicPr>
            <p:nvPr/>
          </p:nvPicPr>
          <p:blipFill>
            <a:blip r:embed="rId10">
              <a:alphaModFix/>
            </a:blip>
            <a:stretch>
              <a:fillRect/>
            </a:stretch>
          </p:blipFill>
          <p:spPr>
            <a:xfrm>
              <a:off x="3073628" y="2369244"/>
              <a:ext cx="392400" cy="392400"/>
            </a:xfrm>
            <a:prstGeom prst="ellipse">
              <a:avLst/>
            </a:prstGeom>
            <a:noFill/>
            <a:ln>
              <a:noFill/>
            </a:ln>
          </p:spPr>
        </p:pic>
        <p:pic>
          <p:nvPicPr>
            <p:cNvPr id="33" name="Picture 32" descr="A logo of a company&#10;&#10;Description automatically generated">
              <a:extLst>
                <a:ext uri="{FF2B5EF4-FFF2-40B4-BE49-F238E27FC236}">
                  <a16:creationId xmlns:a16="http://schemas.microsoft.com/office/drawing/2014/main" id="{38DB7B35-098B-0BAD-139D-9C8AAF16FF29}"/>
                </a:ext>
              </a:extLst>
            </p:cNvPr>
            <p:cNvPicPr>
              <a:picLocks noChangeAspect="1"/>
            </p:cNvPicPr>
            <p:nvPr/>
          </p:nvPicPr>
          <p:blipFill>
            <a:blip r:embed="rId11">
              <a:alphaModFix/>
            </a:blip>
            <a:stretch>
              <a:fillRect/>
            </a:stretch>
          </p:blipFill>
          <p:spPr>
            <a:xfrm>
              <a:off x="4363305" y="2366072"/>
              <a:ext cx="392400" cy="392400"/>
            </a:xfrm>
            <a:prstGeom prst="ellipse">
              <a:avLst/>
            </a:prstGeom>
            <a:noFill/>
            <a:ln>
              <a:noFill/>
            </a:ln>
          </p:spPr>
        </p:pic>
        <p:cxnSp>
          <p:nvCxnSpPr>
            <p:cNvPr id="36" name="Straight Connector 35">
              <a:extLst>
                <a:ext uri="{FF2B5EF4-FFF2-40B4-BE49-F238E27FC236}">
                  <a16:creationId xmlns:a16="http://schemas.microsoft.com/office/drawing/2014/main" id="{60DA2327-E85E-4797-591A-485E315875F8}"/>
                </a:ext>
              </a:extLst>
            </p:cNvPr>
            <p:cNvCxnSpPr>
              <a:cxnSpLocks/>
              <a:stCxn id="33" idx="2"/>
              <a:endCxn id="31" idx="6"/>
            </p:cNvCxnSpPr>
            <p:nvPr/>
          </p:nvCxnSpPr>
          <p:spPr>
            <a:xfrm flipH="1">
              <a:off x="3466028" y="2562272"/>
              <a:ext cx="897277" cy="3172"/>
            </a:xfrm>
            <a:prstGeom prst="line">
              <a:avLst/>
            </a:prstGeom>
            <a:noFill/>
            <a:ln w="12700" cap="flat" cmpd="sng">
              <a:solidFill>
                <a:srgbClr val="00B0F0"/>
              </a:solidFill>
              <a:prstDash val="dash"/>
              <a:round/>
              <a:headEnd type="none" w="med" len="med"/>
              <a:tailEnd type="none" w="med" len="med"/>
            </a:ln>
          </p:spPr>
        </p:cxnSp>
      </p:grpSp>
      <p:sp>
        <p:nvSpPr>
          <p:cNvPr id="7181" name="TextBox 7180">
            <a:extLst>
              <a:ext uri="{FF2B5EF4-FFF2-40B4-BE49-F238E27FC236}">
                <a16:creationId xmlns:a16="http://schemas.microsoft.com/office/drawing/2014/main" id="{8AF2F915-90EF-494C-26FD-A09A44AC2150}"/>
              </a:ext>
            </a:extLst>
          </p:cNvPr>
          <p:cNvSpPr txBox="1"/>
          <p:nvPr/>
        </p:nvSpPr>
        <p:spPr>
          <a:xfrm>
            <a:off x="6473490" y="2619809"/>
            <a:ext cx="2125952" cy="738664"/>
          </a:xfrm>
          <a:prstGeom prst="rect">
            <a:avLst/>
          </a:prstGeom>
          <a:noFill/>
        </p:spPr>
        <p:txBody>
          <a:bodyPr wrap="square">
            <a:spAutoFit/>
          </a:bodyPr>
          <a:lstStyle/>
          <a:p>
            <a:pPr algn="l"/>
            <a:r>
              <a:rPr lang="en-GB" sz="700" dirty="0">
                <a:latin typeface="Gilroy" pitchFamily="2" charset="77"/>
              </a:rPr>
              <a:t>Harness expanded its </a:t>
            </a:r>
            <a:r>
              <a:rPr lang="en-GB" sz="700" dirty="0">
                <a:latin typeface="Gilroy" pitchFamily="2" charset="77"/>
                <a:hlinkClick r:id="rId12"/>
              </a:rPr>
              <a:t>partnership</a:t>
            </a:r>
            <a:r>
              <a:rPr lang="en-GB" sz="700" dirty="0">
                <a:latin typeface="Gilroy" pitchFamily="2" charset="77"/>
              </a:rPr>
              <a:t> with Google Cloud to integrate GenAI technologies into the software development lifecycle, introducing Harness AI Productivity Insights for Gemini Code Assist to provide metrics on AI-driven productivity gains.</a:t>
            </a:r>
          </a:p>
        </p:txBody>
      </p:sp>
      <p:grpSp>
        <p:nvGrpSpPr>
          <p:cNvPr id="7195" name="Group 7194">
            <a:extLst>
              <a:ext uri="{FF2B5EF4-FFF2-40B4-BE49-F238E27FC236}">
                <a16:creationId xmlns:a16="http://schemas.microsoft.com/office/drawing/2014/main" id="{4584DBAB-DB1C-9210-2668-8B2DAA13CE8F}"/>
              </a:ext>
            </a:extLst>
          </p:cNvPr>
          <p:cNvGrpSpPr/>
          <p:nvPr/>
        </p:nvGrpSpPr>
        <p:grpSpPr>
          <a:xfrm>
            <a:off x="4693019" y="2692754"/>
            <a:ext cx="1675701" cy="395460"/>
            <a:chOff x="4376514" y="3626675"/>
            <a:chExt cx="1675701" cy="395460"/>
          </a:xfrm>
        </p:grpSpPr>
        <p:pic>
          <p:nvPicPr>
            <p:cNvPr id="52" name="Picture 51">
              <a:extLst>
                <a:ext uri="{FF2B5EF4-FFF2-40B4-BE49-F238E27FC236}">
                  <a16:creationId xmlns:a16="http://schemas.microsoft.com/office/drawing/2014/main" id="{442B4CC7-FCAC-8726-C5F7-60348A135515}"/>
                </a:ext>
              </a:extLst>
            </p:cNvPr>
            <p:cNvPicPr>
              <a:picLocks noChangeAspect="1"/>
            </p:cNvPicPr>
            <p:nvPr/>
          </p:nvPicPr>
          <p:blipFill>
            <a:blip r:embed="rId13"/>
            <a:srcRect/>
            <a:stretch/>
          </p:blipFill>
          <p:spPr>
            <a:xfrm>
              <a:off x="5659815" y="3629735"/>
              <a:ext cx="392400" cy="392400"/>
            </a:xfrm>
            <a:prstGeom prst="ellipse">
              <a:avLst/>
            </a:prstGeom>
            <a:noFill/>
            <a:ln>
              <a:noFill/>
            </a:ln>
          </p:spPr>
        </p:pic>
        <p:cxnSp>
          <p:nvCxnSpPr>
            <p:cNvPr id="53" name="Straight Connector 52">
              <a:extLst>
                <a:ext uri="{FF2B5EF4-FFF2-40B4-BE49-F238E27FC236}">
                  <a16:creationId xmlns:a16="http://schemas.microsoft.com/office/drawing/2014/main" id="{703E00DC-E67F-5D1E-DDF0-62FF610BEB2F}"/>
                </a:ext>
              </a:extLst>
            </p:cNvPr>
            <p:cNvCxnSpPr>
              <a:cxnSpLocks/>
              <a:stCxn id="58" idx="6"/>
              <a:endCxn id="52" idx="2"/>
            </p:cNvCxnSpPr>
            <p:nvPr/>
          </p:nvCxnSpPr>
          <p:spPr>
            <a:xfrm>
              <a:off x="4768914" y="3822875"/>
              <a:ext cx="890901" cy="3060"/>
            </a:xfrm>
            <a:prstGeom prst="line">
              <a:avLst/>
            </a:prstGeom>
            <a:noFill/>
            <a:ln w="12700" cap="flat" cmpd="sng">
              <a:solidFill>
                <a:schemeClr val="accent4"/>
              </a:solidFill>
              <a:prstDash val="solid"/>
              <a:round/>
              <a:headEnd type="none" w="med" len="med"/>
              <a:tailEnd type="none" w="med" len="med"/>
            </a:ln>
          </p:spPr>
        </p:cxnSp>
        <p:pic>
          <p:nvPicPr>
            <p:cNvPr id="58" name="Picture 57" descr="A logo with a blue and black logo&#10;&#10;Description automatically generated">
              <a:extLst>
                <a:ext uri="{FF2B5EF4-FFF2-40B4-BE49-F238E27FC236}">
                  <a16:creationId xmlns:a16="http://schemas.microsoft.com/office/drawing/2014/main" id="{DFDC1A24-1606-0362-6976-3347AECF6409}"/>
                </a:ext>
              </a:extLst>
            </p:cNvPr>
            <p:cNvPicPr>
              <a:picLocks noChangeAspect="1"/>
            </p:cNvPicPr>
            <p:nvPr/>
          </p:nvPicPr>
          <p:blipFill>
            <a:blip r:embed="rId14"/>
            <a:stretch>
              <a:fillRect/>
            </a:stretch>
          </p:blipFill>
          <p:spPr>
            <a:xfrm>
              <a:off x="4376514" y="3626675"/>
              <a:ext cx="392400" cy="392400"/>
            </a:xfrm>
            <a:prstGeom prst="ellipse">
              <a:avLst/>
            </a:prstGeom>
            <a:noFill/>
            <a:ln>
              <a:noFill/>
            </a:ln>
          </p:spPr>
        </p:pic>
      </p:grpSp>
      <p:grpSp>
        <p:nvGrpSpPr>
          <p:cNvPr id="7214" name="Group 7213">
            <a:extLst>
              <a:ext uri="{FF2B5EF4-FFF2-40B4-BE49-F238E27FC236}">
                <a16:creationId xmlns:a16="http://schemas.microsoft.com/office/drawing/2014/main" id="{0A659293-C120-9723-0D2D-87DD555FF7D3}"/>
              </a:ext>
            </a:extLst>
          </p:cNvPr>
          <p:cNvGrpSpPr/>
          <p:nvPr/>
        </p:nvGrpSpPr>
        <p:grpSpPr>
          <a:xfrm>
            <a:off x="380297" y="3588552"/>
            <a:ext cx="3822823" cy="523220"/>
            <a:chOff x="380297" y="3588552"/>
            <a:chExt cx="3822823" cy="523220"/>
          </a:xfrm>
        </p:grpSpPr>
        <p:sp>
          <p:nvSpPr>
            <p:cNvPr id="7177" name="TextBox 7176">
              <a:extLst>
                <a:ext uri="{FF2B5EF4-FFF2-40B4-BE49-F238E27FC236}">
                  <a16:creationId xmlns:a16="http://schemas.microsoft.com/office/drawing/2014/main" id="{83847FFE-0767-973F-B518-AF3CC774B884}"/>
                </a:ext>
              </a:extLst>
            </p:cNvPr>
            <p:cNvSpPr txBox="1"/>
            <p:nvPr/>
          </p:nvSpPr>
          <p:spPr>
            <a:xfrm>
              <a:off x="380297" y="3588552"/>
              <a:ext cx="2125952" cy="523220"/>
            </a:xfrm>
            <a:prstGeom prst="rect">
              <a:avLst/>
            </a:prstGeom>
            <a:noFill/>
          </p:spPr>
          <p:txBody>
            <a:bodyPr wrap="square">
              <a:spAutoFit/>
            </a:bodyPr>
            <a:lstStyle/>
            <a:p>
              <a:pPr algn="l"/>
              <a:r>
                <a:rPr lang="en-GB" sz="700" dirty="0">
                  <a:latin typeface="Gilroy" pitchFamily="2" charset="77"/>
                </a:rPr>
                <a:t>Cockroach Labs </a:t>
              </a:r>
              <a:r>
                <a:rPr lang="en-GB" sz="700" dirty="0">
                  <a:latin typeface="Gilroy" pitchFamily="2" charset="77"/>
                  <a:hlinkClick r:id="rId15"/>
                </a:rPr>
                <a:t>partnered</a:t>
              </a:r>
              <a:r>
                <a:rPr lang="en-GB" sz="700" dirty="0">
                  <a:latin typeface="Gilroy" pitchFamily="2" charset="77"/>
                </a:rPr>
                <a:t> with PwC UK to help banks and financial institutions tackle regulatory compliance challenges and modernize outdated platforms.</a:t>
              </a:r>
            </a:p>
          </p:txBody>
        </p:sp>
        <p:cxnSp>
          <p:nvCxnSpPr>
            <p:cNvPr id="7183" name="Straight Connector 7182">
              <a:extLst>
                <a:ext uri="{FF2B5EF4-FFF2-40B4-BE49-F238E27FC236}">
                  <a16:creationId xmlns:a16="http://schemas.microsoft.com/office/drawing/2014/main" id="{3C5C3ED2-9D3A-9D0A-D07D-CB6436CD3A78}"/>
                </a:ext>
              </a:extLst>
            </p:cNvPr>
            <p:cNvCxnSpPr>
              <a:cxnSpLocks/>
              <a:stCxn id="7189" idx="6"/>
            </p:cNvCxnSpPr>
            <p:nvPr/>
          </p:nvCxnSpPr>
          <p:spPr>
            <a:xfrm>
              <a:off x="2911450" y="3878520"/>
              <a:ext cx="899270" cy="0"/>
            </a:xfrm>
            <a:prstGeom prst="line">
              <a:avLst/>
            </a:prstGeom>
            <a:noFill/>
            <a:ln w="12700" cap="flat" cmpd="sng">
              <a:solidFill>
                <a:srgbClr val="00B0F0"/>
              </a:solidFill>
              <a:prstDash val="dash"/>
              <a:round/>
              <a:headEnd type="none" w="med" len="med"/>
              <a:tailEnd type="none" w="med" len="med"/>
            </a:ln>
          </p:spPr>
        </p:cxnSp>
        <p:pic>
          <p:nvPicPr>
            <p:cNvPr id="7189" name="Picture 7188" descr="A blue and black logo&#10;&#10;Description automatically generated">
              <a:extLst>
                <a:ext uri="{FF2B5EF4-FFF2-40B4-BE49-F238E27FC236}">
                  <a16:creationId xmlns:a16="http://schemas.microsoft.com/office/drawing/2014/main" id="{2DE7A060-CA31-CF65-7274-AB9409B5BDD1}"/>
                </a:ext>
              </a:extLst>
            </p:cNvPr>
            <p:cNvPicPr>
              <a:picLocks noChangeAspect="1"/>
            </p:cNvPicPr>
            <p:nvPr/>
          </p:nvPicPr>
          <p:blipFill>
            <a:blip r:embed="rId16">
              <a:alphaModFix/>
            </a:blip>
            <a:stretch>
              <a:fillRect/>
            </a:stretch>
          </p:blipFill>
          <p:spPr>
            <a:xfrm>
              <a:off x="2519050" y="3682320"/>
              <a:ext cx="392400" cy="392400"/>
            </a:xfrm>
            <a:prstGeom prst="ellipse">
              <a:avLst/>
            </a:prstGeom>
            <a:noFill/>
            <a:ln>
              <a:noFill/>
            </a:ln>
          </p:spPr>
        </p:pic>
        <p:pic>
          <p:nvPicPr>
            <p:cNvPr id="7203" name="Picture 7202" descr="A logo with black text&#10;&#10;Description automatically generated">
              <a:extLst>
                <a:ext uri="{FF2B5EF4-FFF2-40B4-BE49-F238E27FC236}">
                  <a16:creationId xmlns:a16="http://schemas.microsoft.com/office/drawing/2014/main" id="{755EA4D2-B3C6-BC2E-E6FC-E4318E11535F}"/>
                </a:ext>
              </a:extLst>
            </p:cNvPr>
            <p:cNvPicPr>
              <a:picLocks noChangeAspect="1"/>
            </p:cNvPicPr>
            <p:nvPr/>
          </p:nvPicPr>
          <p:blipFill>
            <a:blip r:embed="rId17">
              <a:alphaModFix/>
            </a:blip>
            <a:stretch>
              <a:fillRect/>
            </a:stretch>
          </p:blipFill>
          <p:spPr>
            <a:xfrm>
              <a:off x="3810720" y="3682320"/>
              <a:ext cx="392400" cy="392400"/>
            </a:xfrm>
            <a:prstGeom prst="ellipse">
              <a:avLst/>
            </a:prstGeom>
            <a:noFill/>
            <a:ln>
              <a:noFill/>
            </a:ln>
          </p:spPr>
        </p:pic>
      </p:grpSp>
    </p:spTree>
    <p:extLst>
      <p:ext uri="{BB962C8B-B14F-4D97-AF65-F5344CB8AC3E}">
        <p14:creationId xmlns:p14="http://schemas.microsoft.com/office/powerpoint/2010/main" val="370106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E137283F-AB32-554B-1525-A28391937ABB}"/>
              </a:ext>
            </a:extLst>
          </p:cNvPr>
          <p:cNvPicPr>
            <a:picLocks noChangeAspect="1"/>
          </p:cNvPicPr>
          <p:nvPr/>
        </p:nvPicPr>
        <p:blipFill>
          <a:blip r:embed="rId3">
            <a:alphaModFix/>
          </a:blip>
          <a:stretch>
            <a:fillRect/>
          </a:stretch>
        </p:blipFill>
        <p:spPr>
          <a:xfrm>
            <a:off x="4373923" y="2554746"/>
            <a:ext cx="392400" cy="392400"/>
          </a:xfrm>
          <a:prstGeom prst="ellipse">
            <a:avLst/>
          </a:prstGeom>
          <a:noFill/>
          <a:ln>
            <a:noFill/>
          </a:ln>
        </p:spPr>
      </p:pic>
      <p:pic>
        <p:nvPicPr>
          <p:cNvPr id="2" name="Picture 1" descr="A logo with blue lines and black text&#10;&#10;Description automatically generated">
            <a:extLst>
              <a:ext uri="{FF2B5EF4-FFF2-40B4-BE49-F238E27FC236}">
                <a16:creationId xmlns:a16="http://schemas.microsoft.com/office/drawing/2014/main" id="{16836D99-56E1-3F7B-303E-F35E0BDA90BB}"/>
              </a:ext>
            </a:extLst>
          </p:cNvPr>
          <p:cNvPicPr>
            <a:picLocks noChangeAspect="1"/>
          </p:cNvPicPr>
          <p:nvPr/>
        </p:nvPicPr>
        <p:blipFill>
          <a:blip r:embed="rId4">
            <a:alphaModFix/>
          </a:blip>
          <a:stretch>
            <a:fillRect/>
          </a:stretch>
        </p:blipFill>
        <p:spPr>
          <a:xfrm>
            <a:off x="3092249" y="2550374"/>
            <a:ext cx="392400" cy="392400"/>
          </a:xfrm>
          <a:prstGeom prst="ellipse">
            <a:avLst/>
          </a:prstGeom>
          <a:noFill/>
          <a:ln>
            <a:noFill/>
          </a:ln>
        </p:spPr>
      </p:pic>
      <p:sp>
        <p:nvSpPr>
          <p:cNvPr id="256" name="Google Shape;256;p29"/>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GB" sz="1300" dirty="0">
                <a:solidFill>
                  <a:schemeClr val="dk1"/>
                </a:solidFill>
                <a:latin typeface="Gilroy" pitchFamily="2" charset="77"/>
                <a:sym typeface="Anybody Medium"/>
              </a:rPr>
              <a:t>Partnerships | Edge Computing</a:t>
            </a:r>
            <a:endParaRPr sz="1300" dirty="0">
              <a:solidFill>
                <a:schemeClr val="dk1"/>
              </a:solidFill>
              <a:latin typeface="Gilroy" pitchFamily="2" charset="77"/>
              <a:sym typeface="Anybody Medium"/>
            </a:endParaRPr>
          </a:p>
          <a:p>
            <a:pPr>
              <a:buSzPts val="1100"/>
            </a:pPr>
            <a:r>
              <a:rPr lang="en-GB" sz="2000" b="1" dirty="0" err="1">
                <a:latin typeface="Gilroy SemiBold" pitchFamily="2" charset="77"/>
              </a:rPr>
              <a:t>Blaize</a:t>
            </a:r>
            <a:r>
              <a:rPr lang="en-GB" sz="2000" b="1" dirty="0">
                <a:latin typeface="Gilroy SemiBold" pitchFamily="2" charset="77"/>
              </a:rPr>
              <a:t>, ZEDEDA, </a:t>
            </a:r>
            <a:r>
              <a:rPr lang="en-GB" sz="2000" b="1" dirty="0" err="1">
                <a:latin typeface="Gilroy SemiBold" pitchFamily="2" charset="77"/>
              </a:rPr>
              <a:t>Vantiq</a:t>
            </a:r>
            <a:r>
              <a:rPr lang="en-GB" sz="2000" b="1" dirty="0">
                <a:latin typeface="Gilroy SemiBold" pitchFamily="2" charset="77"/>
              </a:rPr>
              <a:t>, and Edge Impulse forge partnerships to advance edge AI solutions</a:t>
            </a:r>
            <a:endParaRPr sz="2000" dirty="0">
              <a:latin typeface="Anybody SemiBold"/>
              <a:ea typeface="Anybody SemiBold"/>
              <a:cs typeface="Anybody SemiBold"/>
              <a:sym typeface="Anybody SemiBold"/>
            </a:endParaRPr>
          </a:p>
          <a:p>
            <a:pPr marL="0" lvl="0" indent="0" algn="l" rtl="0">
              <a:spcBef>
                <a:spcPts val="0"/>
              </a:spcBef>
              <a:spcAft>
                <a:spcPts val="0"/>
              </a:spcAft>
              <a:buNone/>
            </a:pPr>
            <a:endParaRPr sz="1200" dirty="0">
              <a:latin typeface="Anybody SemiBold"/>
              <a:ea typeface="Anybody SemiBold"/>
              <a:cs typeface="Anybody SemiBold"/>
              <a:sym typeface="Anybody SemiBold"/>
            </a:endParaRPr>
          </a:p>
        </p:txBody>
      </p:sp>
      <p:sp>
        <p:nvSpPr>
          <p:cNvPr id="277" name="Google Shape;277;p29"/>
          <p:cNvSpPr txBox="1"/>
          <p:nvPr/>
        </p:nvSpPr>
        <p:spPr>
          <a:xfrm>
            <a:off x="415702" y="2569039"/>
            <a:ext cx="2632810" cy="523220"/>
          </a:xfrm>
          <a:prstGeom prst="rect">
            <a:avLst/>
          </a:prstGeom>
          <a:noFill/>
        </p:spPr>
        <p:txBody>
          <a:bodyPr wrap="square">
            <a:spAutoFit/>
          </a:bodyPr>
          <a:lstStyle>
            <a:defPPr marR="0" lvl="0" algn="l" rtl="0">
              <a:lnSpc>
                <a:spcPct val="100000"/>
              </a:lnSpc>
              <a:spcBef>
                <a:spcPts val="0"/>
              </a:spcBef>
              <a:spcAft>
                <a:spcPts val="0"/>
              </a:spcAft>
            </a:defPPr>
            <a:lvl1pPr>
              <a:defRPr sz="800">
                <a:solidFill>
                  <a:schemeClr val="dk1"/>
                </a:solidFill>
              </a:defRPr>
            </a:lvl1pPr>
          </a:lstStyle>
          <a:p>
            <a:pPr algn="l"/>
            <a:r>
              <a:rPr lang="en-GB" sz="700" dirty="0" err="1">
                <a:solidFill>
                  <a:srgbClr val="000000"/>
                </a:solidFill>
                <a:latin typeface="Gilroy" pitchFamily="2" charset="77"/>
              </a:rPr>
              <a:t>Blaize</a:t>
            </a:r>
            <a:r>
              <a:rPr lang="en-GB" sz="700" dirty="0">
                <a:solidFill>
                  <a:srgbClr val="000000"/>
                </a:solidFill>
                <a:latin typeface="Gilroy" pitchFamily="2" charset="77"/>
              </a:rPr>
              <a:t> </a:t>
            </a:r>
            <a:r>
              <a:rPr lang="en-GB" sz="700" dirty="0">
                <a:solidFill>
                  <a:srgbClr val="000000"/>
                </a:solidFill>
                <a:latin typeface="Gilroy" pitchFamily="2" charset="77"/>
                <a:hlinkClick r:id="rId5"/>
              </a:rPr>
              <a:t>partnered</a:t>
            </a:r>
            <a:r>
              <a:rPr lang="en-GB" sz="700" dirty="0">
                <a:solidFill>
                  <a:srgbClr val="000000"/>
                </a:solidFill>
                <a:latin typeface="Gilroy" pitchFamily="2" charset="77"/>
              </a:rPr>
              <a:t> with </a:t>
            </a:r>
            <a:r>
              <a:rPr lang="en-GB" sz="700" dirty="0" err="1">
                <a:solidFill>
                  <a:srgbClr val="000000"/>
                </a:solidFill>
                <a:latin typeface="Gilroy" pitchFamily="2" charset="77"/>
              </a:rPr>
              <a:t>Vantiq</a:t>
            </a:r>
            <a:r>
              <a:rPr lang="en-GB" sz="700" dirty="0">
                <a:solidFill>
                  <a:srgbClr val="000000"/>
                </a:solidFill>
                <a:latin typeface="Gilroy" pitchFamily="2" charset="77"/>
              </a:rPr>
              <a:t> to launch the </a:t>
            </a:r>
            <a:r>
              <a:rPr lang="en-GB" sz="700" dirty="0" err="1">
                <a:solidFill>
                  <a:srgbClr val="000000"/>
                </a:solidFill>
                <a:latin typeface="Gilroy" pitchFamily="2" charset="77"/>
              </a:rPr>
              <a:t>Blaize</a:t>
            </a:r>
            <a:r>
              <a:rPr lang="en-GB" sz="700" dirty="0">
                <a:solidFill>
                  <a:srgbClr val="000000"/>
                </a:solidFill>
                <a:latin typeface="Gilroy" pitchFamily="2" charset="77"/>
              </a:rPr>
              <a:t> AI Orchestration Platform, combining </a:t>
            </a:r>
            <a:r>
              <a:rPr lang="en-GB" sz="700" dirty="0" err="1">
                <a:solidFill>
                  <a:srgbClr val="000000"/>
                </a:solidFill>
                <a:latin typeface="Gilroy" pitchFamily="2" charset="77"/>
              </a:rPr>
              <a:t>Blaize's</a:t>
            </a:r>
            <a:r>
              <a:rPr lang="en-GB" sz="700" dirty="0">
                <a:solidFill>
                  <a:srgbClr val="000000"/>
                </a:solidFill>
                <a:latin typeface="Gilroy" pitchFamily="2" charset="77"/>
              </a:rPr>
              <a:t> Graph Streaming Processor technology with </a:t>
            </a:r>
            <a:r>
              <a:rPr lang="en-GB" sz="700" dirty="0" err="1">
                <a:solidFill>
                  <a:srgbClr val="000000"/>
                </a:solidFill>
                <a:latin typeface="Gilroy" pitchFamily="2" charset="77"/>
              </a:rPr>
              <a:t>Vantiq's</a:t>
            </a:r>
            <a:r>
              <a:rPr lang="en-GB" sz="700" dirty="0">
                <a:solidFill>
                  <a:srgbClr val="000000"/>
                </a:solidFill>
                <a:latin typeface="Gilroy" pitchFamily="2" charset="77"/>
              </a:rPr>
              <a:t> intelligent software. </a:t>
            </a:r>
          </a:p>
        </p:txBody>
      </p:sp>
      <p:sp>
        <p:nvSpPr>
          <p:cNvPr id="57" name="TextBox 56">
            <a:extLst>
              <a:ext uri="{FF2B5EF4-FFF2-40B4-BE49-F238E27FC236}">
                <a16:creationId xmlns:a16="http://schemas.microsoft.com/office/drawing/2014/main" id="{F436613D-3A54-1FCA-8E69-7E62BB654A92}"/>
              </a:ext>
            </a:extLst>
          </p:cNvPr>
          <p:cNvSpPr txBox="1"/>
          <p:nvPr/>
        </p:nvSpPr>
        <p:spPr>
          <a:xfrm>
            <a:off x="6183508" y="1755748"/>
            <a:ext cx="2746856" cy="523220"/>
          </a:xfrm>
          <a:prstGeom prst="rect">
            <a:avLst/>
          </a:prstGeom>
          <a:noFill/>
        </p:spPr>
        <p:txBody>
          <a:bodyPr wrap="square">
            <a:spAutoFit/>
          </a:bodyPr>
          <a:lstStyle/>
          <a:p>
            <a:r>
              <a:rPr lang="en-GB" sz="700" err="1">
                <a:latin typeface="Gilroy" pitchFamily="2" charset="77"/>
              </a:rPr>
              <a:t>Ceva</a:t>
            </a:r>
            <a:r>
              <a:rPr lang="en-GB" sz="700">
                <a:latin typeface="Gilroy" pitchFamily="2" charset="77"/>
              </a:rPr>
              <a:t> and Edge Impulse </a:t>
            </a:r>
            <a:r>
              <a:rPr lang="en-GB" sz="700">
                <a:latin typeface="Gilroy" pitchFamily="2" charset="77"/>
                <a:hlinkClick r:id="rId6"/>
              </a:rPr>
              <a:t>partnered</a:t>
            </a:r>
            <a:r>
              <a:rPr lang="en-GB" sz="700">
                <a:latin typeface="Gilroy" pitchFamily="2" charset="77"/>
              </a:rPr>
              <a:t> to integrate </a:t>
            </a:r>
            <a:r>
              <a:rPr lang="en-GB" sz="700" err="1">
                <a:latin typeface="Gilroy" pitchFamily="2" charset="77"/>
              </a:rPr>
              <a:t>Ceva's</a:t>
            </a:r>
            <a:r>
              <a:rPr lang="en-GB" sz="700">
                <a:latin typeface="Gilroy" pitchFamily="2" charset="77"/>
              </a:rPr>
              <a:t> </a:t>
            </a:r>
            <a:r>
              <a:rPr lang="en-GB" sz="700" err="1">
                <a:latin typeface="Gilroy" pitchFamily="2" charset="77"/>
              </a:rPr>
              <a:t>NeuPro</a:t>
            </a:r>
            <a:r>
              <a:rPr lang="en-GB" sz="700">
                <a:latin typeface="Gilroy" pitchFamily="2" charset="77"/>
              </a:rPr>
              <a:t>-Nano NPUs with the Edge Impulse Platform, accelerating the development of embedded machine learning applications for IoT devices. </a:t>
            </a:r>
          </a:p>
        </p:txBody>
      </p:sp>
      <p:grpSp>
        <p:nvGrpSpPr>
          <p:cNvPr id="25" name="Group 24">
            <a:extLst>
              <a:ext uri="{FF2B5EF4-FFF2-40B4-BE49-F238E27FC236}">
                <a16:creationId xmlns:a16="http://schemas.microsoft.com/office/drawing/2014/main" id="{05D4FDD5-2AB3-E5EC-D359-4049E477CE54}"/>
              </a:ext>
            </a:extLst>
          </p:cNvPr>
          <p:cNvGrpSpPr/>
          <p:nvPr/>
        </p:nvGrpSpPr>
        <p:grpSpPr>
          <a:xfrm>
            <a:off x="414057" y="1225393"/>
            <a:ext cx="1469386" cy="333286"/>
            <a:chOff x="414057" y="1225393"/>
            <a:chExt cx="1469386" cy="333286"/>
          </a:xfrm>
        </p:grpSpPr>
        <p:cxnSp>
          <p:nvCxnSpPr>
            <p:cNvPr id="26" name="Google Shape;275;p29">
              <a:extLst>
                <a:ext uri="{FF2B5EF4-FFF2-40B4-BE49-F238E27FC236}">
                  <a16:creationId xmlns:a16="http://schemas.microsoft.com/office/drawing/2014/main" id="{F6253133-C182-3611-234D-2FEE9B750FDB}"/>
                </a:ext>
              </a:extLst>
            </p:cNvPr>
            <p:cNvCxnSpPr>
              <a:cxnSpLocks/>
            </p:cNvCxnSpPr>
            <p:nvPr/>
          </p:nvCxnSpPr>
          <p:spPr>
            <a:xfrm flipH="1">
              <a:off x="414057" y="1312012"/>
              <a:ext cx="518700" cy="600"/>
            </a:xfrm>
            <a:prstGeom prst="curvedConnector3">
              <a:avLst>
                <a:gd name="adj1" fmla="val 50005"/>
              </a:avLst>
            </a:prstGeom>
            <a:noFill/>
            <a:ln w="12700" cap="flat" cmpd="sng">
              <a:solidFill>
                <a:srgbClr val="00B0F0"/>
              </a:solidFill>
              <a:prstDash val="dash"/>
              <a:round/>
              <a:headEnd type="none" w="med" len="med"/>
              <a:tailEnd type="none" w="med" len="med"/>
            </a:ln>
          </p:spPr>
        </p:cxnSp>
        <p:cxnSp>
          <p:nvCxnSpPr>
            <p:cNvPr id="28" name="Google Shape;261;p29">
              <a:extLst>
                <a:ext uri="{FF2B5EF4-FFF2-40B4-BE49-F238E27FC236}">
                  <a16:creationId xmlns:a16="http://schemas.microsoft.com/office/drawing/2014/main" id="{1EB2F0CF-8A92-8CD4-48BB-5EE9FA3A4B49}"/>
                </a:ext>
              </a:extLst>
            </p:cNvPr>
            <p:cNvCxnSpPr>
              <a:cxnSpLocks/>
            </p:cNvCxnSpPr>
            <p:nvPr/>
          </p:nvCxnSpPr>
          <p:spPr>
            <a:xfrm>
              <a:off x="414057" y="1474504"/>
              <a:ext cx="518700" cy="600"/>
            </a:xfrm>
            <a:prstGeom prst="curvedConnector3">
              <a:avLst>
                <a:gd name="adj1" fmla="val 50005"/>
              </a:avLst>
            </a:prstGeom>
            <a:noFill/>
            <a:ln w="12700" cap="flat" cmpd="sng">
              <a:solidFill>
                <a:schemeClr val="accent4"/>
              </a:solidFill>
              <a:prstDash val="solid"/>
              <a:round/>
              <a:headEnd type="none" w="med" len="med"/>
              <a:tailEnd type="none" w="med" len="med"/>
            </a:ln>
          </p:spPr>
        </p:cxnSp>
        <p:sp>
          <p:nvSpPr>
            <p:cNvPr id="29" name="TextBox 28">
              <a:extLst>
                <a:ext uri="{FF2B5EF4-FFF2-40B4-BE49-F238E27FC236}">
                  <a16:creationId xmlns:a16="http://schemas.microsoft.com/office/drawing/2014/main" id="{B3D9198E-27B3-433A-F222-77FF43337F7B}"/>
                </a:ext>
              </a:extLst>
            </p:cNvPr>
            <p:cNvSpPr txBox="1"/>
            <p:nvPr/>
          </p:nvSpPr>
          <p:spPr>
            <a:xfrm>
              <a:off x="932757" y="1225393"/>
              <a:ext cx="950686" cy="184666"/>
            </a:xfrm>
            <a:prstGeom prst="rect">
              <a:avLst/>
            </a:prstGeom>
            <a:noFill/>
          </p:spPr>
          <p:txBody>
            <a:bodyPr wrap="square" rtlCol="0">
              <a:spAutoFit/>
            </a:bodyPr>
            <a:lstStyle/>
            <a:p>
              <a:r>
                <a:rPr lang="en-LK" sz="600">
                  <a:latin typeface="Gilroy" pitchFamily="2" charset="77"/>
                </a:rPr>
                <a:t>Product partnership</a:t>
              </a:r>
            </a:p>
          </p:txBody>
        </p:sp>
        <p:sp>
          <p:nvSpPr>
            <p:cNvPr id="30" name="TextBox 29">
              <a:extLst>
                <a:ext uri="{FF2B5EF4-FFF2-40B4-BE49-F238E27FC236}">
                  <a16:creationId xmlns:a16="http://schemas.microsoft.com/office/drawing/2014/main" id="{B88944AA-D2B3-24E2-269D-3C028D1C539E}"/>
                </a:ext>
              </a:extLst>
            </p:cNvPr>
            <p:cNvSpPr txBox="1"/>
            <p:nvPr/>
          </p:nvSpPr>
          <p:spPr>
            <a:xfrm>
              <a:off x="932757" y="1374013"/>
              <a:ext cx="950686" cy="184666"/>
            </a:xfrm>
            <a:prstGeom prst="rect">
              <a:avLst/>
            </a:prstGeom>
            <a:noFill/>
          </p:spPr>
          <p:txBody>
            <a:bodyPr wrap="square" rtlCol="0">
              <a:spAutoFit/>
            </a:bodyPr>
            <a:lstStyle/>
            <a:p>
              <a:r>
                <a:rPr lang="en-LK" sz="600">
                  <a:latin typeface="Gilroy" pitchFamily="2" charset="77"/>
                </a:rPr>
                <a:t>GenAI/AI partnership</a:t>
              </a:r>
            </a:p>
          </p:txBody>
        </p:sp>
      </p:grpSp>
      <p:sp>
        <p:nvSpPr>
          <p:cNvPr id="46" name="TextBox 45">
            <a:extLst>
              <a:ext uri="{FF2B5EF4-FFF2-40B4-BE49-F238E27FC236}">
                <a16:creationId xmlns:a16="http://schemas.microsoft.com/office/drawing/2014/main" id="{375629FD-3A27-88AD-C4F9-E1AEF0B2AED8}"/>
              </a:ext>
            </a:extLst>
          </p:cNvPr>
          <p:cNvSpPr txBox="1"/>
          <p:nvPr/>
        </p:nvSpPr>
        <p:spPr>
          <a:xfrm>
            <a:off x="400680" y="1755748"/>
            <a:ext cx="2632810" cy="415498"/>
          </a:xfrm>
          <a:prstGeom prst="rect">
            <a:avLst/>
          </a:prstGeom>
          <a:noFill/>
        </p:spPr>
        <p:txBody>
          <a:bodyPr wrap="square">
            <a:spAutoFit/>
          </a:bodyPr>
          <a:lstStyle/>
          <a:p>
            <a:pPr algn="l"/>
            <a:r>
              <a:rPr lang="en-GB" sz="700" dirty="0">
                <a:latin typeface="Gilroy" pitchFamily="2" charset="77"/>
              </a:rPr>
              <a:t>ZEDEDA </a:t>
            </a:r>
            <a:r>
              <a:rPr lang="en-GB" sz="700" dirty="0">
                <a:latin typeface="Gilroy" pitchFamily="2" charset="77"/>
                <a:hlinkClick r:id="rId7"/>
              </a:rPr>
              <a:t>partnered</a:t>
            </a:r>
            <a:r>
              <a:rPr lang="en-GB" sz="700" dirty="0">
                <a:latin typeface="Gilroy" pitchFamily="2" charset="77"/>
              </a:rPr>
              <a:t> with Edge Impulse to allow customers to deploy Edge Impulse AI models through the ZEDEDA Marketplace. </a:t>
            </a:r>
          </a:p>
        </p:txBody>
      </p:sp>
      <p:sp>
        <p:nvSpPr>
          <p:cNvPr id="7171" name="TextBox 7170">
            <a:extLst>
              <a:ext uri="{FF2B5EF4-FFF2-40B4-BE49-F238E27FC236}">
                <a16:creationId xmlns:a16="http://schemas.microsoft.com/office/drawing/2014/main" id="{90B26F45-98BC-9363-D7D2-B42872B526DC}"/>
              </a:ext>
            </a:extLst>
          </p:cNvPr>
          <p:cNvSpPr txBox="1"/>
          <p:nvPr/>
        </p:nvSpPr>
        <p:spPr>
          <a:xfrm>
            <a:off x="6183508" y="3294516"/>
            <a:ext cx="2613844" cy="523220"/>
          </a:xfrm>
          <a:prstGeom prst="rect">
            <a:avLst/>
          </a:prstGeom>
          <a:noFill/>
        </p:spPr>
        <p:txBody>
          <a:bodyPr wrap="square">
            <a:spAutoFit/>
          </a:bodyPr>
          <a:lstStyle/>
          <a:p>
            <a:pPr algn="l"/>
            <a:r>
              <a:rPr lang="en-GB" sz="700" dirty="0">
                <a:latin typeface="Gilroy" pitchFamily="2" charset="77"/>
              </a:rPr>
              <a:t>Advantech </a:t>
            </a:r>
            <a:r>
              <a:rPr lang="en-GB" sz="700" dirty="0">
                <a:latin typeface="Gilroy" pitchFamily="2" charset="77"/>
                <a:hlinkClick r:id="rId8"/>
              </a:rPr>
              <a:t>partnered</a:t>
            </a:r>
            <a:r>
              <a:rPr lang="en-GB" sz="700" dirty="0">
                <a:latin typeface="Gilroy" pitchFamily="2" charset="77"/>
              </a:rPr>
              <a:t> with Canonical to launch Ubuntu Pro for Devices on its edge computing platform, enhancing security, support, and development for IoT, AI, and industrial applications. </a:t>
            </a:r>
          </a:p>
        </p:txBody>
      </p:sp>
      <p:pic>
        <p:nvPicPr>
          <p:cNvPr id="3" name="Picture 2" descr="A colorful logo with dots&#10;&#10;Description automatically generated">
            <a:extLst>
              <a:ext uri="{FF2B5EF4-FFF2-40B4-BE49-F238E27FC236}">
                <a16:creationId xmlns:a16="http://schemas.microsoft.com/office/drawing/2014/main" id="{A4B9AAAE-DA4E-25C1-DB06-84D38C7F76A8}"/>
              </a:ext>
            </a:extLst>
          </p:cNvPr>
          <p:cNvPicPr>
            <a:picLocks noChangeAspect="1"/>
          </p:cNvPicPr>
          <p:nvPr/>
        </p:nvPicPr>
        <p:blipFill>
          <a:blip r:embed="rId9">
            <a:alphaModFix/>
          </a:blip>
          <a:stretch>
            <a:fillRect/>
          </a:stretch>
        </p:blipFill>
        <p:spPr>
          <a:xfrm>
            <a:off x="4342437" y="1701970"/>
            <a:ext cx="392400" cy="392400"/>
          </a:xfrm>
          <a:prstGeom prst="ellipse">
            <a:avLst/>
          </a:prstGeom>
          <a:noFill/>
          <a:ln>
            <a:noFill/>
          </a:ln>
        </p:spPr>
      </p:pic>
      <p:pic>
        <p:nvPicPr>
          <p:cNvPr id="6" name="Picture 5" descr="A letter z with a red stripe&#10;&#10;Description automatically generated">
            <a:extLst>
              <a:ext uri="{FF2B5EF4-FFF2-40B4-BE49-F238E27FC236}">
                <a16:creationId xmlns:a16="http://schemas.microsoft.com/office/drawing/2014/main" id="{F5A16556-30E7-47F8-EBB9-E5B9ADB7EEB8}"/>
              </a:ext>
            </a:extLst>
          </p:cNvPr>
          <p:cNvPicPr>
            <a:picLocks noChangeAspect="1"/>
          </p:cNvPicPr>
          <p:nvPr/>
        </p:nvPicPr>
        <p:blipFill>
          <a:blip r:embed="rId10">
            <a:alphaModFix/>
          </a:blip>
          <a:stretch>
            <a:fillRect/>
          </a:stretch>
        </p:blipFill>
        <p:spPr>
          <a:xfrm>
            <a:off x="3092249" y="1701970"/>
            <a:ext cx="392400" cy="392400"/>
          </a:xfrm>
          <a:prstGeom prst="ellipse">
            <a:avLst/>
          </a:prstGeom>
          <a:noFill/>
          <a:ln>
            <a:noFill/>
          </a:ln>
        </p:spPr>
      </p:pic>
      <p:pic>
        <p:nvPicPr>
          <p:cNvPr id="9" name="Picture 8" descr="A logo of a company&#10;&#10;Description automatically generated">
            <a:extLst>
              <a:ext uri="{FF2B5EF4-FFF2-40B4-BE49-F238E27FC236}">
                <a16:creationId xmlns:a16="http://schemas.microsoft.com/office/drawing/2014/main" id="{3AC3BDE3-CBDF-4A77-9E4F-B0308F171541}"/>
              </a:ext>
            </a:extLst>
          </p:cNvPr>
          <p:cNvPicPr>
            <a:picLocks noChangeAspect="1"/>
          </p:cNvPicPr>
          <p:nvPr/>
        </p:nvPicPr>
        <p:blipFill>
          <a:blip r:embed="rId11">
            <a:alphaModFix/>
          </a:blip>
          <a:stretch>
            <a:fillRect/>
          </a:stretch>
        </p:blipFill>
        <p:spPr>
          <a:xfrm>
            <a:off x="5586671" y="1701970"/>
            <a:ext cx="392400" cy="392400"/>
          </a:xfrm>
          <a:prstGeom prst="ellipse">
            <a:avLst/>
          </a:prstGeom>
          <a:noFill/>
          <a:ln>
            <a:noFill/>
          </a:ln>
        </p:spPr>
      </p:pic>
      <p:cxnSp>
        <p:nvCxnSpPr>
          <p:cNvPr id="12" name="Straight Connector 11">
            <a:extLst>
              <a:ext uri="{FF2B5EF4-FFF2-40B4-BE49-F238E27FC236}">
                <a16:creationId xmlns:a16="http://schemas.microsoft.com/office/drawing/2014/main" id="{E474FF42-E2FE-6BB9-B5C2-CD6CC6B0828D}"/>
              </a:ext>
            </a:extLst>
          </p:cNvPr>
          <p:cNvCxnSpPr>
            <a:cxnSpLocks/>
            <a:stCxn id="3" idx="2"/>
            <a:endCxn id="6" idx="6"/>
          </p:cNvCxnSpPr>
          <p:nvPr/>
        </p:nvCxnSpPr>
        <p:spPr>
          <a:xfrm flipH="1">
            <a:off x="3484649" y="1898170"/>
            <a:ext cx="857788" cy="0"/>
          </a:xfrm>
          <a:prstGeom prst="line">
            <a:avLst/>
          </a:prstGeom>
          <a:noFill/>
          <a:ln w="12700" cap="flat" cmpd="sng">
            <a:solidFill>
              <a:schemeClr val="accent4"/>
            </a:solidFill>
            <a:prstDash val="solid"/>
            <a:round/>
            <a:headEnd type="none" w="med" len="med"/>
            <a:tailEnd type="none" w="med" len="med"/>
          </a:ln>
        </p:spPr>
      </p:cxnSp>
      <p:cxnSp>
        <p:nvCxnSpPr>
          <p:cNvPr id="15" name="Straight Connector 14">
            <a:extLst>
              <a:ext uri="{FF2B5EF4-FFF2-40B4-BE49-F238E27FC236}">
                <a16:creationId xmlns:a16="http://schemas.microsoft.com/office/drawing/2014/main" id="{045D9553-35F7-E3F5-D2F6-178C20831D36}"/>
              </a:ext>
            </a:extLst>
          </p:cNvPr>
          <p:cNvCxnSpPr>
            <a:cxnSpLocks/>
            <a:stCxn id="9" idx="2"/>
            <a:endCxn id="3" idx="6"/>
          </p:cNvCxnSpPr>
          <p:nvPr/>
        </p:nvCxnSpPr>
        <p:spPr>
          <a:xfrm flipH="1">
            <a:off x="4734837" y="1898170"/>
            <a:ext cx="851834" cy="0"/>
          </a:xfrm>
          <a:prstGeom prst="line">
            <a:avLst/>
          </a:prstGeom>
          <a:noFill/>
          <a:ln w="12700" cap="flat" cmpd="sng">
            <a:solidFill>
              <a:schemeClr val="accent4"/>
            </a:solidFill>
            <a:prstDash val="solid"/>
            <a:round/>
            <a:headEnd type="none" w="med" len="med"/>
            <a:tailEnd type="none" w="med" len="med"/>
          </a:ln>
        </p:spPr>
      </p:cxnSp>
      <p:cxnSp>
        <p:nvCxnSpPr>
          <p:cNvPr id="27" name="Straight Connector 26">
            <a:extLst>
              <a:ext uri="{FF2B5EF4-FFF2-40B4-BE49-F238E27FC236}">
                <a16:creationId xmlns:a16="http://schemas.microsoft.com/office/drawing/2014/main" id="{A5DC5059-0C13-3733-B525-2A77BECC471C}"/>
              </a:ext>
            </a:extLst>
          </p:cNvPr>
          <p:cNvCxnSpPr>
            <a:cxnSpLocks/>
          </p:cNvCxnSpPr>
          <p:nvPr/>
        </p:nvCxnSpPr>
        <p:spPr>
          <a:xfrm flipH="1">
            <a:off x="3489596" y="2748387"/>
            <a:ext cx="884327" cy="2467"/>
          </a:xfrm>
          <a:prstGeom prst="line">
            <a:avLst/>
          </a:prstGeom>
          <a:noFill/>
          <a:ln w="12700" cap="flat" cmpd="sng">
            <a:solidFill>
              <a:schemeClr val="accent4"/>
            </a:solidFill>
            <a:prstDash val="solid"/>
            <a:round/>
            <a:headEnd type="none" w="med" len="med"/>
            <a:tailEnd type="none" w="med" len="med"/>
          </a:ln>
        </p:spPr>
      </p:cxnSp>
      <p:grpSp>
        <p:nvGrpSpPr>
          <p:cNvPr id="43" name="Group 42">
            <a:extLst>
              <a:ext uri="{FF2B5EF4-FFF2-40B4-BE49-F238E27FC236}">
                <a16:creationId xmlns:a16="http://schemas.microsoft.com/office/drawing/2014/main" id="{28D541CB-CCC5-87B3-2800-84C00D55236B}"/>
              </a:ext>
            </a:extLst>
          </p:cNvPr>
          <p:cNvGrpSpPr/>
          <p:nvPr/>
        </p:nvGrpSpPr>
        <p:grpSpPr>
          <a:xfrm>
            <a:off x="4373923" y="3382330"/>
            <a:ext cx="1674074" cy="396667"/>
            <a:chOff x="3092249" y="3404871"/>
            <a:chExt cx="1674074" cy="396667"/>
          </a:xfrm>
        </p:grpSpPr>
        <p:cxnSp>
          <p:nvCxnSpPr>
            <p:cNvPr id="63" name="Straight Connector 62">
              <a:extLst>
                <a:ext uri="{FF2B5EF4-FFF2-40B4-BE49-F238E27FC236}">
                  <a16:creationId xmlns:a16="http://schemas.microsoft.com/office/drawing/2014/main" id="{F06BC642-EE1B-D27F-2EA3-511669D63F42}"/>
                </a:ext>
              </a:extLst>
            </p:cNvPr>
            <p:cNvCxnSpPr>
              <a:cxnSpLocks/>
              <a:stCxn id="39" idx="2"/>
              <a:endCxn id="36" idx="6"/>
            </p:cNvCxnSpPr>
            <p:nvPr/>
          </p:nvCxnSpPr>
          <p:spPr>
            <a:xfrm flipH="1" flipV="1">
              <a:off x="3484649" y="3601071"/>
              <a:ext cx="889274" cy="4267"/>
            </a:xfrm>
            <a:prstGeom prst="line">
              <a:avLst/>
            </a:prstGeom>
            <a:noFill/>
            <a:ln w="12700" cap="flat" cmpd="sng">
              <a:solidFill>
                <a:schemeClr val="accent4"/>
              </a:solidFill>
              <a:prstDash val="solid"/>
              <a:round/>
              <a:headEnd type="none" w="med" len="med"/>
              <a:tailEnd type="none" w="med" len="med"/>
            </a:ln>
          </p:spPr>
        </p:cxnSp>
        <p:pic>
          <p:nvPicPr>
            <p:cNvPr id="36" name="Picture 35" descr="A blue and white logo&#10;&#10;Description automatically generated">
              <a:extLst>
                <a:ext uri="{FF2B5EF4-FFF2-40B4-BE49-F238E27FC236}">
                  <a16:creationId xmlns:a16="http://schemas.microsoft.com/office/drawing/2014/main" id="{64827768-F313-8323-6608-23B12A30DCA9}"/>
                </a:ext>
              </a:extLst>
            </p:cNvPr>
            <p:cNvPicPr>
              <a:picLocks noChangeAspect="1"/>
            </p:cNvPicPr>
            <p:nvPr/>
          </p:nvPicPr>
          <p:blipFill>
            <a:blip r:embed="rId12">
              <a:alphaModFix/>
            </a:blip>
            <a:stretch>
              <a:fillRect/>
            </a:stretch>
          </p:blipFill>
          <p:spPr>
            <a:xfrm>
              <a:off x="3092249" y="3404871"/>
              <a:ext cx="392400" cy="392400"/>
            </a:xfrm>
            <a:prstGeom prst="ellipse">
              <a:avLst/>
            </a:prstGeom>
            <a:noFill/>
            <a:ln>
              <a:noFill/>
            </a:ln>
          </p:spPr>
        </p:pic>
        <p:pic>
          <p:nvPicPr>
            <p:cNvPr id="39" name="Picture 38" descr="A logo of a company&#10;&#10;Description automatically generated">
              <a:extLst>
                <a:ext uri="{FF2B5EF4-FFF2-40B4-BE49-F238E27FC236}">
                  <a16:creationId xmlns:a16="http://schemas.microsoft.com/office/drawing/2014/main" id="{0378EAA3-1ED5-42E1-1C8F-1345158A09AA}"/>
                </a:ext>
              </a:extLst>
            </p:cNvPr>
            <p:cNvPicPr>
              <a:picLocks noChangeAspect="1"/>
            </p:cNvPicPr>
            <p:nvPr/>
          </p:nvPicPr>
          <p:blipFill>
            <a:blip r:embed="rId13">
              <a:alphaModFix/>
            </a:blip>
            <a:stretch>
              <a:fillRect/>
            </a:stretch>
          </p:blipFill>
          <p:spPr>
            <a:xfrm>
              <a:off x="4373923" y="3409138"/>
              <a:ext cx="392400" cy="392400"/>
            </a:xfrm>
            <a:prstGeom prst="ellipse">
              <a:avLst/>
            </a:prstGeom>
            <a:noFill/>
            <a:ln>
              <a:noFill/>
            </a:ln>
          </p:spPr>
        </p:pic>
      </p:grpSp>
      <p:pic>
        <p:nvPicPr>
          <p:cNvPr id="47" name="Picture 46" descr="A logo for a company&#10;&#10;Description automatically generated">
            <a:extLst>
              <a:ext uri="{FF2B5EF4-FFF2-40B4-BE49-F238E27FC236}">
                <a16:creationId xmlns:a16="http://schemas.microsoft.com/office/drawing/2014/main" id="{3C4A9C85-51A9-853A-B046-FE7ED8516BD4}"/>
              </a:ext>
            </a:extLst>
          </p:cNvPr>
          <p:cNvPicPr>
            <a:picLocks noChangeAspect="1"/>
          </p:cNvPicPr>
          <p:nvPr/>
        </p:nvPicPr>
        <p:blipFill>
          <a:blip r:embed="rId14">
            <a:alphaModFix/>
          </a:blip>
          <a:stretch>
            <a:fillRect/>
          </a:stretch>
        </p:blipFill>
        <p:spPr>
          <a:xfrm>
            <a:off x="3092249" y="4212473"/>
            <a:ext cx="392400" cy="392400"/>
          </a:xfrm>
          <a:prstGeom prst="ellipse">
            <a:avLst/>
          </a:prstGeom>
          <a:noFill/>
          <a:ln>
            <a:noFill/>
          </a:ln>
        </p:spPr>
      </p:pic>
      <p:pic>
        <p:nvPicPr>
          <p:cNvPr id="53" name="Picture 52" descr="A blue and white rectangular sign with white text&#10;&#10;Description automatically generated">
            <a:extLst>
              <a:ext uri="{FF2B5EF4-FFF2-40B4-BE49-F238E27FC236}">
                <a16:creationId xmlns:a16="http://schemas.microsoft.com/office/drawing/2014/main" id="{68DD0568-65DC-71B1-164A-83EB35D9EE56}"/>
              </a:ext>
            </a:extLst>
          </p:cNvPr>
          <p:cNvPicPr>
            <a:picLocks noChangeAspect="1"/>
          </p:cNvPicPr>
          <p:nvPr/>
        </p:nvPicPr>
        <p:blipFill>
          <a:blip r:embed="rId15">
            <a:alphaModFix/>
          </a:blip>
          <a:stretch>
            <a:fillRect/>
          </a:stretch>
        </p:blipFill>
        <p:spPr>
          <a:xfrm>
            <a:off x="4342437" y="4212473"/>
            <a:ext cx="392400" cy="392400"/>
          </a:xfrm>
          <a:prstGeom prst="ellipse">
            <a:avLst/>
          </a:prstGeom>
          <a:noFill/>
          <a:ln>
            <a:noFill/>
          </a:ln>
        </p:spPr>
      </p:pic>
      <p:cxnSp>
        <p:nvCxnSpPr>
          <p:cNvPr id="61" name="Straight Connector 60">
            <a:extLst>
              <a:ext uri="{FF2B5EF4-FFF2-40B4-BE49-F238E27FC236}">
                <a16:creationId xmlns:a16="http://schemas.microsoft.com/office/drawing/2014/main" id="{348607F0-1CCE-9B02-A7D1-BC883DD56C1D}"/>
              </a:ext>
            </a:extLst>
          </p:cNvPr>
          <p:cNvCxnSpPr>
            <a:cxnSpLocks/>
            <a:stCxn id="53" idx="2"/>
            <a:endCxn id="47" idx="6"/>
          </p:cNvCxnSpPr>
          <p:nvPr/>
        </p:nvCxnSpPr>
        <p:spPr>
          <a:xfrm flipH="1">
            <a:off x="3484649" y="4408673"/>
            <a:ext cx="857788" cy="0"/>
          </a:xfrm>
          <a:prstGeom prst="line">
            <a:avLst/>
          </a:prstGeom>
          <a:noFill/>
          <a:ln w="12700" cap="flat" cmpd="sng">
            <a:solidFill>
              <a:srgbClr val="00B0F0"/>
            </a:solidFill>
            <a:prstDash val="dash"/>
            <a:round/>
            <a:headEnd type="none" w="med" len="med"/>
            <a:tailEnd type="none" w="med" len="med"/>
          </a:ln>
        </p:spPr>
      </p:cxnSp>
      <p:sp>
        <p:nvSpPr>
          <p:cNvPr id="7170" name="Google Shape;277;p29">
            <a:extLst>
              <a:ext uri="{FF2B5EF4-FFF2-40B4-BE49-F238E27FC236}">
                <a16:creationId xmlns:a16="http://schemas.microsoft.com/office/drawing/2014/main" id="{E42DA297-9235-DC26-CA58-E3061C195CD6}"/>
              </a:ext>
            </a:extLst>
          </p:cNvPr>
          <p:cNvSpPr txBox="1"/>
          <p:nvPr/>
        </p:nvSpPr>
        <p:spPr>
          <a:xfrm>
            <a:off x="400680" y="4254784"/>
            <a:ext cx="2632810" cy="307777"/>
          </a:xfrm>
          <a:prstGeom prst="rect">
            <a:avLst/>
          </a:prstGeom>
          <a:noFill/>
        </p:spPr>
        <p:txBody>
          <a:bodyPr wrap="square">
            <a:spAutoFit/>
          </a:bodyPr>
          <a:lstStyle>
            <a:defPPr marR="0" lvl="0" algn="l" rtl="0">
              <a:lnSpc>
                <a:spcPct val="100000"/>
              </a:lnSpc>
              <a:spcBef>
                <a:spcPts val="0"/>
              </a:spcBef>
              <a:spcAft>
                <a:spcPts val="0"/>
              </a:spcAft>
            </a:defPPr>
            <a:lvl1pPr>
              <a:defRPr sz="800">
                <a:solidFill>
                  <a:schemeClr val="dk1"/>
                </a:solidFill>
              </a:defRPr>
            </a:lvl1pPr>
          </a:lstStyle>
          <a:p>
            <a:pPr algn="l"/>
            <a:r>
              <a:rPr lang="en-GB" sz="700" err="1">
                <a:solidFill>
                  <a:srgbClr val="000000"/>
                </a:solidFill>
                <a:latin typeface="Gilroy" pitchFamily="2" charset="77"/>
              </a:rPr>
              <a:t>Cologix</a:t>
            </a:r>
            <a:r>
              <a:rPr lang="en-GB" sz="700">
                <a:solidFill>
                  <a:srgbClr val="000000"/>
                </a:solidFill>
                <a:latin typeface="Gilroy" pitchFamily="2" charset="77"/>
              </a:rPr>
              <a:t> </a:t>
            </a:r>
            <a:r>
              <a:rPr lang="en-GB" sz="700">
                <a:solidFill>
                  <a:srgbClr val="000000"/>
                </a:solidFill>
                <a:latin typeface="Gilroy" pitchFamily="2" charset="77"/>
                <a:hlinkClick r:id="rId16"/>
              </a:rPr>
              <a:t>partnered</a:t>
            </a:r>
            <a:r>
              <a:rPr lang="en-GB" sz="700">
                <a:solidFill>
                  <a:srgbClr val="000000"/>
                </a:solidFill>
                <a:latin typeface="Gilroy" pitchFamily="2" charset="77"/>
              </a:rPr>
              <a:t> with Consensus Core to launch NVIDIA-powered GPU-as-a-service in Canada. </a:t>
            </a:r>
          </a:p>
        </p:txBody>
      </p:sp>
    </p:spTree>
    <p:extLst>
      <p:ext uri="{BB962C8B-B14F-4D97-AF65-F5344CB8AC3E}">
        <p14:creationId xmlns:p14="http://schemas.microsoft.com/office/powerpoint/2010/main" val="122738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8" name="Google Shape;381;p35">
            <a:extLst>
              <a:ext uri="{FF2B5EF4-FFF2-40B4-BE49-F238E27FC236}">
                <a16:creationId xmlns:a16="http://schemas.microsoft.com/office/drawing/2014/main" id="{04B12FFF-040E-0741-A7FE-88DFC5B5B0B3}"/>
              </a:ext>
            </a:extLst>
          </p:cNvPr>
          <p:cNvSpPr/>
          <p:nvPr/>
        </p:nvSpPr>
        <p:spPr>
          <a:xfrm>
            <a:off x="-59821" y="-33599"/>
            <a:ext cx="2650021" cy="5212935"/>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a:solidFill>
                <a:srgbClr val="3801C0"/>
              </a:solidFill>
              <a:latin typeface="Gilroy" pitchFamily="2" charset="77"/>
            </a:endParaRPr>
          </a:p>
          <a:p>
            <a:pPr marL="107999" marR="72000"/>
            <a:endParaRPr sz="800">
              <a:solidFill>
                <a:srgbClr val="3801C0"/>
              </a:solidFill>
              <a:latin typeface="Gilroy" pitchFamily="2" charset="77"/>
            </a:endParaRPr>
          </a:p>
          <a:p>
            <a:pPr marL="107999" marR="72000"/>
            <a:endParaRPr sz="800">
              <a:solidFill>
                <a:srgbClr val="3801C0"/>
              </a:solidFill>
              <a:latin typeface="Gilroy" pitchFamily="2" charset="77"/>
            </a:endParaRPr>
          </a:p>
          <a:p>
            <a:pPr marL="107999" marR="72000"/>
            <a:endParaRPr sz="800">
              <a:solidFill>
                <a:srgbClr val="3801C0"/>
              </a:solidFill>
              <a:latin typeface="Gilroy" pitchFamily="2" charset="77"/>
            </a:endParaRPr>
          </a:p>
          <a:p>
            <a:pPr marL="107999" marR="72000"/>
            <a:endParaRPr lang="en-GB" sz="800">
              <a:solidFill>
                <a:srgbClr val="3801C0"/>
              </a:solidFill>
              <a:latin typeface="Gilroy" pitchFamily="2" charset="77"/>
            </a:endParaRPr>
          </a:p>
          <a:p>
            <a:pPr marL="107999" marR="72000"/>
            <a:endParaRPr lang="en-GB" sz="800">
              <a:solidFill>
                <a:srgbClr val="3801C0"/>
              </a:solidFill>
              <a:latin typeface="Gilroy" pitchFamily="2" charset="77"/>
            </a:endParaRPr>
          </a:p>
          <a:p>
            <a:pPr marL="107999" marR="72000"/>
            <a:endParaRPr sz="800">
              <a:solidFill>
                <a:srgbClr val="3801C0"/>
              </a:solidFill>
              <a:latin typeface="Gilroy" pitchFamily="2" charset="77"/>
            </a:endParaRPr>
          </a:p>
          <a:p>
            <a:pPr marL="107999" marR="72000"/>
            <a:endParaRPr sz="800">
              <a:solidFill>
                <a:srgbClr val="3801C0"/>
              </a:solidFill>
              <a:latin typeface="Gilroy" pitchFamily="2" charset="77"/>
            </a:endParaRPr>
          </a:p>
          <a:p>
            <a:pPr marL="107999" marR="72000"/>
            <a:endParaRPr sz="800">
              <a:solidFill>
                <a:srgbClr val="3801C0"/>
              </a:solidFill>
              <a:latin typeface="Gilroy" pitchFamily="2" charset="77"/>
            </a:endParaRPr>
          </a:p>
          <a:p>
            <a:pPr marL="107999" marR="72000"/>
            <a:endParaRPr sz="800">
              <a:solidFill>
                <a:srgbClr val="3801C0"/>
              </a:solidFill>
              <a:latin typeface="Gilroy" pitchFamily="2" charset="77"/>
            </a:endParaRPr>
          </a:p>
        </p:txBody>
      </p:sp>
      <p:sp>
        <p:nvSpPr>
          <p:cNvPr id="317" name="Google Shape;317;p32"/>
          <p:cNvSpPr txBox="1"/>
          <p:nvPr/>
        </p:nvSpPr>
        <p:spPr>
          <a:xfrm>
            <a:off x="2688955" y="167500"/>
            <a:ext cx="6030019" cy="572700"/>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GB" sz="2000" b="1">
                <a:latin typeface="Gilroy SemiBold" pitchFamily="2" charset="77"/>
              </a:rPr>
              <a:t>Confluent and HPE push consolidation strategies, as K1 acquires struggling MariaDB</a:t>
            </a:r>
            <a:endParaRPr sz="2000" b="1">
              <a:latin typeface="Gilroy SemiBold" pitchFamily="2" charset="77"/>
              <a:sym typeface="Anybody SemiBold"/>
            </a:endParaRPr>
          </a:p>
          <a:p>
            <a:pPr marL="0" lvl="0" indent="0" algn="l" rtl="0">
              <a:spcBef>
                <a:spcPts val="0"/>
              </a:spcBef>
              <a:spcAft>
                <a:spcPts val="0"/>
              </a:spcAft>
              <a:buNone/>
            </a:pPr>
            <a:endParaRPr sz="1200">
              <a:latin typeface="Gilroy" pitchFamily="2" charset="77"/>
              <a:ea typeface="Anybody SemiBold"/>
              <a:cs typeface="Anybody SemiBold"/>
              <a:sym typeface="Anybody SemiBold"/>
            </a:endParaRPr>
          </a:p>
        </p:txBody>
      </p:sp>
      <p:sp>
        <p:nvSpPr>
          <p:cNvPr id="27" name="Oval 26">
            <a:extLst>
              <a:ext uri="{FF2B5EF4-FFF2-40B4-BE49-F238E27FC236}">
                <a16:creationId xmlns:a16="http://schemas.microsoft.com/office/drawing/2014/main" id="{514F8091-F971-E383-701E-B59497CAA533}"/>
              </a:ext>
            </a:extLst>
          </p:cNvPr>
          <p:cNvSpPr/>
          <p:nvPr/>
        </p:nvSpPr>
        <p:spPr>
          <a:xfrm>
            <a:off x="8206377" y="4816638"/>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a:solidFill>
                  <a:schemeClr val="tx1"/>
                </a:solidFill>
              </a:rPr>
              <a:t>I</a:t>
            </a:r>
            <a:endParaRPr lang="en-LK">
              <a:solidFill>
                <a:schemeClr val="tx1"/>
              </a:solidFill>
            </a:endParaRPr>
          </a:p>
        </p:txBody>
      </p:sp>
      <p:sp>
        <p:nvSpPr>
          <p:cNvPr id="28" name="Google Shape;130;p23">
            <a:extLst>
              <a:ext uri="{FF2B5EF4-FFF2-40B4-BE49-F238E27FC236}">
                <a16:creationId xmlns:a16="http://schemas.microsoft.com/office/drawing/2014/main" id="{0C300CF7-1974-B28D-D690-A0ACF037D475}"/>
              </a:ext>
            </a:extLst>
          </p:cNvPr>
          <p:cNvSpPr txBox="1"/>
          <p:nvPr/>
        </p:nvSpPr>
        <p:spPr>
          <a:xfrm>
            <a:off x="8281266" y="4771400"/>
            <a:ext cx="11382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chemeClr val="dk1"/>
                </a:solidFill>
                <a:latin typeface="Gilroy" pitchFamily="2" charset="77"/>
                <a:ea typeface="Anybody"/>
                <a:cs typeface="Anybody"/>
                <a:sym typeface="Anybody"/>
              </a:rPr>
              <a:t>Incumbent</a:t>
            </a:r>
            <a:endParaRPr sz="600">
              <a:solidFill>
                <a:schemeClr val="dk1"/>
              </a:solidFill>
              <a:latin typeface="Gilroy" pitchFamily="2" charset="77"/>
              <a:ea typeface="Anybody"/>
              <a:cs typeface="Anybody"/>
              <a:sym typeface="Anybody"/>
            </a:endParaRPr>
          </a:p>
        </p:txBody>
      </p:sp>
      <p:sp>
        <p:nvSpPr>
          <p:cNvPr id="30" name="Google Shape;114;p22">
            <a:extLst>
              <a:ext uri="{FF2B5EF4-FFF2-40B4-BE49-F238E27FC236}">
                <a16:creationId xmlns:a16="http://schemas.microsoft.com/office/drawing/2014/main" id="{995FC302-1FFB-BA9B-F3A7-187024491FA2}"/>
              </a:ext>
            </a:extLst>
          </p:cNvPr>
          <p:cNvSpPr txBox="1"/>
          <p:nvPr/>
        </p:nvSpPr>
        <p:spPr>
          <a:xfrm>
            <a:off x="68025" y="191350"/>
            <a:ext cx="2342400" cy="1245804"/>
          </a:xfrm>
          <a:prstGeom prst="rect">
            <a:avLst/>
          </a:prstGeom>
          <a:noFill/>
          <a:ln>
            <a:noFill/>
          </a:ln>
        </p:spPr>
        <p:txBody>
          <a:bodyPr spcFirstLastPara="1" wrap="square" lIns="91425" tIns="91425" rIns="91425" bIns="91425" anchor="t" anchorCtr="0">
            <a:noAutofit/>
          </a:bodyPr>
          <a:lstStyle/>
          <a:p>
            <a:pPr>
              <a:buSzPts val="1100"/>
            </a:pPr>
            <a:r>
              <a:rPr lang="en-GB" sz="2000" b="1">
                <a:solidFill>
                  <a:schemeClr val="bg1"/>
                </a:solidFill>
                <a:latin typeface="Gilroy SemiBold" pitchFamily="2" charset="77"/>
                <a:ea typeface="Anybody Medium"/>
                <a:cs typeface="Anybody Medium"/>
                <a:sym typeface="Anybody Medium"/>
              </a:rPr>
              <a:t>M&amp;As</a:t>
            </a:r>
            <a:endParaRPr lang="en-GB" sz="2000" b="1">
              <a:solidFill>
                <a:schemeClr val="bg1"/>
              </a:solidFill>
              <a:latin typeface="Gilroy SemiBold" pitchFamily="2" charset="77"/>
              <a:sym typeface="Anybody Medium"/>
            </a:endParaRPr>
          </a:p>
          <a:p>
            <a:pPr marL="0" lvl="0" indent="0" algn="l" rtl="0">
              <a:spcBef>
                <a:spcPts val="0"/>
              </a:spcBef>
              <a:spcAft>
                <a:spcPts val="0"/>
              </a:spcAft>
              <a:buNone/>
            </a:pPr>
            <a:endParaRPr lang="en-US">
              <a:solidFill>
                <a:schemeClr val="tx1"/>
              </a:solidFill>
            </a:endParaRPr>
          </a:p>
        </p:txBody>
      </p:sp>
      <p:sp>
        <p:nvSpPr>
          <p:cNvPr id="31" name="TextBox 30">
            <a:extLst>
              <a:ext uri="{FF2B5EF4-FFF2-40B4-BE49-F238E27FC236}">
                <a16:creationId xmlns:a16="http://schemas.microsoft.com/office/drawing/2014/main" id="{B8593215-4B87-545D-815B-117CB4B1C645}"/>
              </a:ext>
            </a:extLst>
          </p:cNvPr>
          <p:cNvSpPr txBox="1"/>
          <p:nvPr/>
        </p:nvSpPr>
        <p:spPr>
          <a:xfrm>
            <a:off x="-8376" y="845997"/>
            <a:ext cx="2418801" cy="3170099"/>
          </a:xfrm>
          <a:prstGeom prst="rect">
            <a:avLst/>
          </a:prstGeom>
          <a:noFill/>
        </p:spPr>
        <p:txBody>
          <a:bodyPr wrap="square" rtlCol="0">
            <a:spAutoFit/>
          </a:bodyPr>
          <a:lstStyle/>
          <a:p>
            <a:pPr marL="107999" marR="72000" lvl="2"/>
            <a:r>
              <a:rPr lang="en-GB" sz="800" b="1" dirty="0">
                <a:solidFill>
                  <a:schemeClr val="bg1"/>
                </a:solidFill>
                <a:latin typeface="Gilroy SemiBold" pitchFamily="2" charset="77"/>
              </a:rPr>
              <a:t>Analyst Take: </a:t>
            </a:r>
            <a:r>
              <a:rPr lang="en-GB" sz="800" dirty="0">
                <a:solidFill>
                  <a:schemeClr val="bg1"/>
                </a:solidFill>
                <a:latin typeface="Gilroy" pitchFamily="2" charset="77"/>
              </a:rPr>
              <a:t>The number of Cloud Tech deals halved in Q3 2024 (5 vs. 10 in Q2).</a:t>
            </a:r>
          </a:p>
          <a:p>
            <a:pPr marL="107999" marR="72000" lvl="2"/>
            <a:endParaRPr lang="en-GB" sz="800" dirty="0">
              <a:solidFill>
                <a:schemeClr val="bg1"/>
              </a:solidFill>
              <a:latin typeface="Gilroy" pitchFamily="2" charset="77"/>
            </a:endParaRPr>
          </a:p>
          <a:p>
            <a:pPr marL="107999" marR="72000" lvl="2"/>
            <a:r>
              <a:rPr lang="en-GB" sz="800" dirty="0">
                <a:solidFill>
                  <a:schemeClr val="bg1"/>
                </a:solidFill>
                <a:latin typeface="Gilroy" pitchFamily="2" charset="77"/>
              </a:rPr>
              <a:t>K1 Investment Management's acquisition of MariaDB took the open-source database company private, </a:t>
            </a:r>
            <a:r>
              <a:rPr lang="en-GB" sz="800" dirty="0">
                <a:solidFill>
                  <a:schemeClr val="bg1"/>
                </a:solidFill>
                <a:latin typeface="Gilroy" pitchFamily="2" charset="77"/>
                <a:hlinkClick r:id="rId3"/>
              </a:rPr>
              <a:t>signaling</a:t>
            </a:r>
            <a:r>
              <a:rPr lang="en-GB" sz="800" dirty="0">
                <a:solidFill>
                  <a:schemeClr val="bg1"/>
                </a:solidFill>
                <a:latin typeface="Gilroy" pitchFamily="2" charset="77"/>
              </a:rPr>
              <a:t> a strategic shift. With the recently appointed CEO's history of restructuring companies, MariaDB may be preparing for a potential future sale or acquisition, positioning itself for further market consolidation or strategic partnerships.</a:t>
            </a:r>
          </a:p>
          <a:p>
            <a:pPr marL="107999" marR="72000" lvl="2"/>
            <a:endParaRPr lang="en-GB" sz="800" dirty="0">
              <a:solidFill>
                <a:schemeClr val="bg1"/>
              </a:solidFill>
              <a:latin typeface="Gilroy" pitchFamily="2" charset="77"/>
            </a:endParaRPr>
          </a:p>
          <a:p>
            <a:pPr marL="107999" marR="72000" lvl="2"/>
            <a:r>
              <a:rPr lang="en-GB" sz="800" dirty="0">
                <a:solidFill>
                  <a:schemeClr val="bg1"/>
                </a:solidFill>
                <a:latin typeface="Gilroy" pitchFamily="2" charset="77"/>
              </a:rPr>
              <a:t>IBM’s </a:t>
            </a:r>
            <a:r>
              <a:rPr lang="en-GB" sz="800" dirty="0" err="1">
                <a:solidFill>
                  <a:schemeClr val="bg1"/>
                </a:solidFill>
                <a:latin typeface="Gilroy" pitchFamily="2" charset="77"/>
              </a:rPr>
              <a:t>Kubecost</a:t>
            </a:r>
            <a:r>
              <a:rPr lang="en-GB" sz="800" dirty="0">
                <a:solidFill>
                  <a:schemeClr val="bg1"/>
                </a:solidFill>
                <a:latin typeface="Gilroy" pitchFamily="2" charset="77"/>
              </a:rPr>
              <a:t> deal significantly strengthens IBM's position as the </a:t>
            </a:r>
            <a:r>
              <a:rPr lang="en-GB" sz="800" dirty="0">
                <a:solidFill>
                  <a:schemeClr val="bg1"/>
                </a:solidFill>
                <a:latin typeface="Gilroy" pitchFamily="2" charset="77"/>
                <a:hlinkClick r:id="rId4"/>
              </a:rPr>
              <a:t>leader</a:t>
            </a:r>
            <a:r>
              <a:rPr lang="en-GB" sz="800" dirty="0">
                <a:solidFill>
                  <a:schemeClr val="bg1"/>
                </a:solidFill>
                <a:latin typeface="Gilroy" pitchFamily="2" charset="77"/>
              </a:rPr>
              <a:t> in cloud cost management solutions by enhancing its FinOps Suite with Kubernetes-specific cost monitoring.</a:t>
            </a:r>
          </a:p>
          <a:p>
            <a:pPr marL="107999" marR="72000" lvl="2"/>
            <a:endParaRPr lang="en-GB" sz="800" dirty="0">
              <a:solidFill>
                <a:schemeClr val="bg1"/>
              </a:solidFill>
              <a:latin typeface="Gilroy" pitchFamily="2" charset="77"/>
            </a:endParaRPr>
          </a:p>
          <a:p>
            <a:pPr marL="107999" marR="72000" lvl="2"/>
            <a:r>
              <a:rPr lang="en-GB" sz="800" dirty="0">
                <a:solidFill>
                  <a:schemeClr val="bg1"/>
                </a:solidFill>
                <a:latin typeface="Gilroy" pitchFamily="2" charset="77"/>
              </a:rPr>
              <a:t>Meanwhile, HPE’s and Confluent’s acquisitions reflect the ongoing trend of consolidation and capability expansion in Cloud Tech.</a:t>
            </a:r>
          </a:p>
          <a:p>
            <a:pPr marL="107999" marR="72000" lvl="2"/>
            <a:endParaRPr lang="en-GB" sz="800" dirty="0">
              <a:solidFill>
                <a:schemeClr val="bg1"/>
              </a:solidFill>
              <a:latin typeface="Gilroy" pitchFamily="2" charset="77"/>
            </a:endParaRPr>
          </a:p>
          <a:p>
            <a:pPr marL="107999" marR="72000"/>
            <a:endParaRPr lang="en-GB" sz="800" dirty="0">
              <a:solidFill>
                <a:schemeClr val="bg1"/>
              </a:solidFill>
              <a:latin typeface="Gilroy" pitchFamily="2" charset="77"/>
            </a:endParaRPr>
          </a:p>
        </p:txBody>
      </p:sp>
      <p:sp>
        <p:nvSpPr>
          <p:cNvPr id="6" name="Google Shape;350;p32">
            <a:extLst>
              <a:ext uri="{FF2B5EF4-FFF2-40B4-BE49-F238E27FC236}">
                <a16:creationId xmlns:a16="http://schemas.microsoft.com/office/drawing/2014/main" id="{FD2282D0-C4E4-0E2F-4902-D39B10C7066B}"/>
              </a:ext>
            </a:extLst>
          </p:cNvPr>
          <p:cNvSpPr/>
          <p:nvPr/>
        </p:nvSpPr>
        <p:spPr>
          <a:xfrm>
            <a:off x="2787909" y="1274420"/>
            <a:ext cx="1276099" cy="2235179"/>
          </a:xfrm>
          <a:prstGeom prst="flowChartOffpageConnector">
            <a:avLst/>
          </a:prstGeom>
          <a:noFill/>
          <a:ln>
            <a:noFill/>
          </a:ln>
        </p:spPr>
        <p:txBody>
          <a:bodyPr spcFirstLastPara="1" wrap="square" lIns="91425" tIns="91425" rIns="91425" bIns="91425" anchor="t" anchorCtr="0">
            <a:noAutofit/>
          </a:bodyPr>
          <a:lstStyle/>
          <a:p>
            <a:pPr algn="l"/>
            <a:r>
              <a:rPr lang="en-GB" sz="700" b="1" dirty="0">
                <a:solidFill>
                  <a:schemeClr val="tx1"/>
                </a:solidFill>
                <a:latin typeface="Gilroy Bold" pitchFamily="2" charset="77"/>
              </a:rPr>
              <a:t>HPE </a:t>
            </a:r>
            <a:r>
              <a:rPr lang="en-GB" sz="700" dirty="0">
                <a:solidFill>
                  <a:schemeClr val="tx1"/>
                </a:solidFill>
                <a:latin typeface="Gilroy" pitchFamily="2" charset="77"/>
                <a:hlinkClick r:id="rId5"/>
              </a:rPr>
              <a:t>acquired</a:t>
            </a:r>
            <a:r>
              <a:rPr lang="en-GB" sz="700" dirty="0">
                <a:solidFill>
                  <a:schemeClr val="tx1"/>
                </a:solidFill>
                <a:latin typeface="Gilroy" pitchFamily="2" charset="77"/>
              </a:rPr>
              <a:t> </a:t>
            </a:r>
            <a:r>
              <a:rPr lang="en-GB" sz="700" b="1" dirty="0">
                <a:solidFill>
                  <a:schemeClr val="tx1"/>
                </a:solidFill>
                <a:latin typeface="Gilroy Bold" pitchFamily="2" charset="77"/>
              </a:rPr>
              <a:t>Morpheus Data</a:t>
            </a:r>
            <a:r>
              <a:rPr lang="en-GB" sz="700" dirty="0">
                <a:solidFill>
                  <a:schemeClr val="tx1"/>
                </a:solidFill>
                <a:latin typeface="Gilroy" pitchFamily="2" charset="77"/>
              </a:rPr>
              <a:t>, a company specializing in hybrid cloud management and platform operations software. </a:t>
            </a:r>
          </a:p>
          <a:p>
            <a:pPr algn="l"/>
            <a:endParaRPr lang="en-GB" sz="700" dirty="0">
              <a:solidFill>
                <a:schemeClr val="tx1"/>
              </a:solidFill>
              <a:latin typeface="Gilroy" pitchFamily="2" charset="77"/>
            </a:endParaRPr>
          </a:p>
          <a:p>
            <a:pPr algn="l"/>
            <a:r>
              <a:rPr lang="en-GB" sz="700" dirty="0">
                <a:solidFill>
                  <a:schemeClr val="tx1"/>
                </a:solidFill>
                <a:latin typeface="Gilroy" pitchFamily="2" charset="77"/>
              </a:rPr>
              <a:t>HPE aims to streamline IT complexity by expanding the hybrid operations capabilities of its HPE </a:t>
            </a:r>
            <a:r>
              <a:rPr lang="en-GB" sz="700" dirty="0" err="1">
                <a:solidFill>
                  <a:schemeClr val="tx1"/>
                </a:solidFill>
                <a:latin typeface="Gilroy" pitchFamily="2" charset="77"/>
              </a:rPr>
              <a:t>GreenLake</a:t>
            </a:r>
            <a:r>
              <a:rPr lang="en-GB" sz="700" dirty="0">
                <a:solidFill>
                  <a:schemeClr val="tx1"/>
                </a:solidFill>
                <a:latin typeface="Gilroy" pitchFamily="2" charset="77"/>
              </a:rPr>
              <a:t> cloud platform and allowing customers to understand their cloud spending, enforce usage controls, and optimize workloads to reduce costs.</a:t>
            </a:r>
          </a:p>
        </p:txBody>
      </p:sp>
      <p:sp>
        <p:nvSpPr>
          <p:cNvPr id="17" name="Google Shape;350;p32">
            <a:extLst>
              <a:ext uri="{FF2B5EF4-FFF2-40B4-BE49-F238E27FC236}">
                <a16:creationId xmlns:a16="http://schemas.microsoft.com/office/drawing/2014/main" id="{BF671CD7-B7A5-D159-6521-D7609C55D8A8}"/>
              </a:ext>
            </a:extLst>
          </p:cNvPr>
          <p:cNvSpPr/>
          <p:nvPr/>
        </p:nvSpPr>
        <p:spPr>
          <a:xfrm>
            <a:off x="5301029" y="1282719"/>
            <a:ext cx="1189965" cy="2217912"/>
          </a:xfrm>
          <a:prstGeom prst="flowChartOffpageConnector">
            <a:avLst/>
          </a:prstGeom>
          <a:noFill/>
          <a:ln>
            <a:noFill/>
          </a:ln>
        </p:spPr>
        <p:txBody>
          <a:bodyPr spcFirstLastPara="1" wrap="square" lIns="91425" tIns="91425" rIns="91425" bIns="91425" anchor="t" anchorCtr="0">
            <a:noAutofit/>
          </a:bodyPr>
          <a:lstStyle/>
          <a:p>
            <a:pPr algn="l"/>
            <a:r>
              <a:rPr lang="en-GB" sz="700" b="1" dirty="0">
                <a:solidFill>
                  <a:schemeClr val="tx1"/>
                </a:solidFill>
                <a:latin typeface="Gilroy Bold" pitchFamily="2" charset="77"/>
              </a:rPr>
              <a:t>MariaDB</a:t>
            </a:r>
            <a:r>
              <a:rPr lang="en-GB" sz="700" dirty="0">
                <a:solidFill>
                  <a:schemeClr val="tx1"/>
                </a:solidFill>
                <a:latin typeface="Gilroy" pitchFamily="2" charset="77"/>
              </a:rPr>
              <a:t>, a company that commercializes an open-source relational database, was </a:t>
            </a:r>
            <a:r>
              <a:rPr lang="en-GB" sz="700" dirty="0">
                <a:solidFill>
                  <a:schemeClr val="tx1"/>
                </a:solidFill>
                <a:latin typeface="Gilroy" pitchFamily="2" charset="77"/>
                <a:hlinkClick r:id="rId6"/>
              </a:rPr>
              <a:t>acquired</a:t>
            </a:r>
            <a:r>
              <a:rPr lang="en-GB" sz="700" dirty="0">
                <a:solidFill>
                  <a:schemeClr val="tx1"/>
                </a:solidFill>
                <a:latin typeface="Gilroy" pitchFamily="2" charset="77"/>
              </a:rPr>
              <a:t> by </a:t>
            </a:r>
            <a:r>
              <a:rPr lang="en-GB" sz="700" b="1" dirty="0">
                <a:solidFill>
                  <a:schemeClr val="tx1"/>
                </a:solidFill>
                <a:latin typeface="Gilroy Bold" pitchFamily="2" charset="77"/>
              </a:rPr>
              <a:t>K1 Investment Management </a:t>
            </a:r>
            <a:r>
              <a:rPr lang="en-GB" sz="700" dirty="0">
                <a:solidFill>
                  <a:schemeClr val="tx1"/>
                </a:solidFill>
                <a:latin typeface="Gilroy" pitchFamily="2" charset="77"/>
              </a:rPr>
              <a:t>for an undisclosed amount, taking the company private.</a:t>
            </a:r>
          </a:p>
          <a:p>
            <a:pPr algn="l"/>
            <a:endParaRPr lang="en-GB" sz="700" dirty="0">
              <a:solidFill>
                <a:schemeClr val="tx1"/>
              </a:solidFill>
              <a:latin typeface="Gilroy" pitchFamily="2" charset="77"/>
            </a:endParaRPr>
          </a:p>
          <a:p>
            <a:r>
              <a:rPr lang="en-GB" sz="700" dirty="0">
                <a:solidFill>
                  <a:schemeClr val="tx1"/>
                </a:solidFill>
                <a:latin typeface="Gilroy" pitchFamily="2" charset="77"/>
              </a:rPr>
              <a:t>The transaction was set at USD 0.55 per share, valuing the company at ~USD 37 million. MariaDB, after struggling as a public company post-SPAC, faced a failed takeover bid from Progress.</a:t>
            </a:r>
          </a:p>
        </p:txBody>
      </p:sp>
      <p:sp>
        <p:nvSpPr>
          <p:cNvPr id="29" name="Google Shape;350;p32">
            <a:extLst>
              <a:ext uri="{FF2B5EF4-FFF2-40B4-BE49-F238E27FC236}">
                <a16:creationId xmlns:a16="http://schemas.microsoft.com/office/drawing/2014/main" id="{24CBC2C7-297B-D408-D281-7DBBA7BAF5EF}"/>
              </a:ext>
            </a:extLst>
          </p:cNvPr>
          <p:cNvSpPr/>
          <p:nvPr/>
        </p:nvSpPr>
        <p:spPr>
          <a:xfrm>
            <a:off x="4030131" y="1281920"/>
            <a:ext cx="1292530" cy="2235179"/>
          </a:xfrm>
          <a:prstGeom prst="flowChartOffpageConnector">
            <a:avLst/>
          </a:prstGeom>
          <a:noFill/>
          <a:ln>
            <a:noFill/>
          </a:ln>
        </p:spPr>
        <p:txBody>
          <a:bodyPr spcFirstLastPara="1" wrap="square" lIns="91425" tIns="91425" rIns="91425" bIns="91425" anchor="t" anchorCtr="0">
            <a:noAutofit/>
          </a:bodyPr>
          <a:lstStyle/>
          <a:p>
            <a:r>
              <a:rPr lang="en-GB" sz="700" b="1">
                <a:solidFill>
                  <a:schemeClr val="tx1"/>
                </a:solidFill>
                <a:latin typeface="Gilroy Bold" pitchFamily="2" charset="77"/>
              </a:rPr>
              <a:t>Confluent</a:t>
            </a:r>
            <a:r>
              <a:rPr lang="en-GB" sz="700">
                <a:solidFill>
                  <a:schemeClr val="tx1"/>
                </a:solidFill>
                <a:latin typeface="Gilroy" pitchFamily="2" charset="77"/>
              </a:rPr>
              <a:t> </a:t>
            </a:r>
            <a:r>
              <a:rPr lang="en-GB" sz="700">
                <a:solidFill>
                  <a:schemeClr val="tx1"/>
                </a:solidFill>
                <a:latin typeface="Gilroy" pitchFamily="2" charset="77"/>
                <a:hlinkClick r:id="rId7"/>
              </a:rPr>
              <a:t>acquired</a:t>
            </a:r>
            <a:r>
              <a:rPr lang="en-GB" sz="700">
                <a:solidFill>
                  <a:schemeClr val="tx1"/>
                </a:solidFill>
                <a:latin typeface="Gilroy" pitchFamily="2" charset="77"/>
              </a:rPr>
              <a:t> </a:t>
            </a:r>
            <a:r>
              <a:rPr lang="en-GB" sz="700" b="1" err="1">
                <a:solidFill>
                  <a:schemeClr val="tx1"/>
                </a:solidFill>
                <a:latin typeface="Gilroy Bold" pitchFamily="2" charset="77"/>
              </a:rPr>
              <a:t>WarpStream</a:t>
            </a:r>
            <a:r>
              <a:rPr lang="en-GB" sz="700">
                <a:solidFill>
                  <a:schemeClr val="tx1"/>
                </a:solidFill>
                <a:latin typeface="Gilroy" pitchFamily="2" charset="77"/>
              </a:rPr>
              <a:t>, a Kafka-compatible data streaming platform. </a:t>
            </a:r>
          </a:p>
          <a:p>
            <a:endParaRPr lang="en-GB" sz="700">
              <a:solidFill>
                <a:schemeClr val="tx1"/>
              </a:solidFill>
              <a:latin typeface="Gilroy" pitchFamily="2" charset="77"/>
            </a:endParaRPr>
          </a:p>
          <a:p>
            <a:r>
              <a:rPr lang="en-GB" sz="700" err="1">
                <a:solidFill>
                  <a:schemeClr val="tx1"/>
                </a:solidFill>
                <a:latin typeface="Gilroy" pitchFamily="2" charset="77"/>
              </a:rPr>
              <a:t>WarpStream's</a:t>
            </a:r>
            <a:r>
              <a:rPr lang="en-GB" sz="700">
                <a:solidFill>
                  <a:schemeClr val="tx1"/>
                </a:solidFill>
                <a:latin typeface="Gilroy" pitchFamily="2" charset="77"/>
              </a:rPr>
              <a:t> Bring Your Own Cloud (BYOC) architecture, built on object storage, aligns with Confluent's Kora engine and supports large-scale workloads with relaxed latency in customers' cloud environments. </a:t>
            </a:r>
            <a:endParaRPr lang="en-LK" sz="700">
              <a:solidFill>
                <a:schemeClr val="tx1"/>
              </a:solidFill>
              <a:latin typeface="Gilroy" pitchFamily="2" charset="77"/>
            </a:endParaRPr>
          </a:p>
        </p:txBody>
      </p:sp>
      <p:grpSp>
        <p:nvGrpSpPr>
          <p:cNvPr id="2" name="Group 1">
            <a:extLst>
              <a:ext uri="{FF2B5EF4-FFF2-40B4-BE49-F238E27FC236}">
                <a16:creationId xmlns:a16="http://schemas.microsoft.com/office/drawing/2014/main" id="{DDBDAACF-925F-EB8F-8852-1ECC1987E597}"/>
              </a:ext>
            </a:extLst>
          </p:cNvPr>
          <p:cNvGrpSpPr/>
          <p:nvPr/>
        </p:nvGrpSpPr>
        <p:grpSpPr>
          <a:xfrm>
            <a:off x="3062209" y="3756487"/>
            <a:ext cx="5621917" cy="701769"/>
            <a:chOff x="3062209" y="3509599"/>
            <a:chExt cx="5621917" cy="701769"/>
          </a:xfrm>
        </p:grpSpPr>
        <p:grpSp>
          <p:nvGrpSpPr>
            <p:cNvPr id="7" name="Group 6">
              <a:extLst>
                <a:ext uri="{FF2B5EF4-FFF2-40B4-BE49-F238E27FC236}">
                  <a16:creationId xmlns:a16="http://schemas.microsoft.com/office/drawing/2014/main" id="{D78490B4-296C-7806-D10A-6C7B38A4E5B7}"/>
                </a:ext>
              </a:extLst>
            </p:cNvPr>
            <p:cNvGrpSpPr/>
            <p:nvPr/>
          </p:nvGrpSpPr>
          <p:grpSpPr>
            <a:xfrm>
              <a:off x="3062209" y="3527824"/>
              <a:ext cx="717235" cy="683544"/>
              <a:chOff x="720529" y="2181377"/>
              <a:chExt cx="717235" cy="683544"/>
            </a:xfrm>
          </p:grpSpPr>
          <p:grpSp>
            <p:nvGrpSpPr>
              <p:cNvPr id="8" name="Group 7">
                <a:extLst>
                  <a:ext uri="{FF2B5EF4-FFF2-40B4-BE49-F238E27FC236}">
                    <a16:creationId xmlns:a16="http://schemas.microsoft.com/office/drawing/2014/main" id="{3F04E159-C587-7ED4-B160-F505F409196D}"/>
                  </a:ext>
                </a:extLst>
              </p:cNvPr>
              <p:cNvGrpSpPr/>
              <p:nvPr/>
            </p:nvGrpSpPr>
            <p:grpSpPr>
              <a:xfrm>
                <a:off x="720529" y="2181377"/>
                <a:ext cx="717235" cy="683544"/>
                <a:chOff x="720529" y="2181377"/>
                <a:chExt cx="717235" cy="683544"/>
              </a:xfrm>
            </p:grpSpPr>
            <p:pic>
              <p:nvPicPr>
                <p:cNvPr id="12" name="Picture 50">
                  <a:extLst>
                    <a:ext uri="{FF2B5EF4-FFF2-40B4-BE49-F238E27FC236}">
                      <a16:creationId xmlns:a16="http://schemas.microsoft.com/office/drawing/2014/main" id="{FAB5CFE1-8989-6D5B-9588-77623B93BDB3}"/>
                    </a:ext>
                  </a:extLst>
                </p:cNvPr>
                <p:cNvPicPr>
                  <a:picLocks noChangeAspect="1" noChangeArrowheads="1"/>
                </p:cNvPicPr>
                <p:nvPr/>
              </p:nvPicPr>
              <p:blipFill>
                <a:blip r:embed="rId8"/>
                <a:srcRect/>
                <a:stretch/>
              </p:blipFill>
              <p:spPr bwMode="auto">
                <a:xfrm>
                  <a:off x="1110164" y="2181377"/>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46">
                  <a:extLst>
                    <a:ext uri="{FF2B5EF4-FFF2-40B4-BE49-F238E27FC236}">
                      <a16:creationId xmlns:a16="http://schemas.microsoft.com/office/drawing/2014/main" id="{2487CA15-6E5B-7842-CEB4-329F79AB2204}"/>
                    </a:ext>
                  </a:extLst>
                </p:cNvPr>
                <p:cNvPicPr>
                  <a:picLocks noChangeAspect="1" noChangeArrowheads="1"/>
                </p:cNvPicPr>
                <p:nvPr/>
              </p:nvPicPr>
              <p:blipFill>
                <a:blip r:embed="rId9"/>
                <a:srcRect t="222" b="222"/>
                <a:stretch/>
              </p:blipFill>
              <p:spPr bwMode="auto">
                <a:xfrm>
                  <a:off x="720529" y="2288921"/>
                  <a:ext cx="578571"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Oval 8">
                <a:extLst>
                  <a:ext uri="{FF2B5EF4-FFF2-40B4-BE49-F238E27FC236}">
                    <a16:creationId xmlns:a16="http://schemas.microsoft.com/office/drawing/2014/main" id="{E522D8E0-32F5-DD10-D7CB-27D3DFD99B47}"/>
                  </a:ext>
                </a:extLst>
              </p:cNvPr>
              <p:cNvSpPr/>
              <p:nvPr/>
            </p:nvSpPr>
            <p:spPr>
              <a:xfrm>
                <a:off x="729560" y="2288682"/>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a:solidFill>
                      <a:schemeClr val="tx1"/>
                    </a:solidFill>
                  </a:rPr>
                  <a:t>I</a:t>
                </a:r>
                <a:endParaRPr lang="en-LK">
                  <a:solidFill>
                    <a:schemeClr val="tx1"/>
                  </a:solidFill>
                </a:endParaRPr>
              </a:p>
            </p:txBody>
          </p:sp>
        </p:grpSp>
        <p:grpSp>
          <p:nvGrpSpPr>
            <p:cNvPr id="18" name="Group 17">
              <a:extLst>
                <a:ext uri="{FF2B5EF4-FFF2-40B4-BE49-F238E27FC236}">
                  <a16:creationId xmlns:a16="http://schemas.microsoft.com/office/drawing/2014/main" id="{A5FC696A-F88B-D236-DC6A-8B0DCDDF30C5}"/>
                </a:ext>
              </a:extLst>
            </p:cNvPr>
            <p:cNvGrpSpPr/>
            <p:nvPr/>
          </p:nvGrpSpPr>
          <p:grpSpPr>
            <a:xfrm>
              <a:off x="5530460" y="3514165"/>
              <a:ext cx="727310" cy="686478"/>
              <a:chOff x="3174313" y="3438112"/>
              <a:chExt cx="727310" cy="686478"/>
            </a:xfrm>
          </p:grpSpPr>
          <p:pic>
            <p:nvPicPr>
              <p:cNvPr id="19" name="Picture 38">
                <a:extLst>
                  <a:ext uri="{FF2B5EF4-FFF2-40B4-BE49-F238E27FC236}">
                    <a16:creationId xmlns:a16="http://schemas.microsoft.com/office/drawing/2014/main" id="{8C38A90F-A50F-7336-200B-0B6ABF1F4C95}"/>
                  </a:ext>
                </a:extLst>
              </p:cNvPr>
              <p:cNvPicPr>
                <a:picLocks noChangeAspect="1" noChangeArrowheads="1"/>
              </p:cNvPicPr>
              <p:nvPr/>
            </p:nvPicPr>
            <p:blipFill>
              <a:blip r:embed="rId10"/>
              <a:srcRect/>
              <a:stretch/>
            </p:blipFill>
            <p:spPr bwMode="auto">
              <a:xfrm>
                <a:off x="3174313" y="3548590"/>
                <a:ext cx="576000"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40">
                <a:extLst>
                  <a:ext uri="{FF2B5EF4-FFF2-40B4-BE49-F238E27FC236}">
                    <a16:creationId xmlns:a16="http://schemas.microsoft.com/office/drawing/2014/main" id="{2180D274-B60E-D201-BAEF-30C51AE56A1E}"/>
                  </a:ext>
                </a:extLst>
              </p:cNvPr>
              <p:cNvPicPr>
                <a:picLocks noChangeAspect="1" noChangeArrowheads="1"/>
              </p:cNvPicPr>
              <p:nvPr/>
            </p:nvPicPr>
            <p:blipFill>
              <a:blip r:embed="rId11"/>
              <a:srcRect/>
              <a:stretch/>
            </p:blipFill>
            <p:spPr bwMode="auto">
              <a:xfrm>
                <a:off x="3574023" y="3438112"/>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B368A2AB-AD61-040D-F1CC-5F665FC64641}"/>
                </a:ext>
              </a:extLst>
            </p:cNvPr>
            <p:cNvGrpSpPr/>
            <p:nvPr/>
          </p:nvGrpSpPr>
          <p:grpSpPr>
            <a:xfrm>
              <a:off x="4247605" y="3509599"/>
              <a:ext cx="698618" cy="696994"/>
              <a:chOff x="2049475" y="4102736"/>
              <a:chExt cx="698618" cy="696994"/>
            </a:xfrm>
          </p:grpSpPr>
          <p:pic>
            <p:nvPicPr>
              <p:cNvPr id="33" name="Picture 32">
                <a:extLst>
                  <a:ext uri="{FF2B5EF4-FFF2-40B4-BE49-F238E27FC236}">
                    <a16:creationId xmlns:a16="http://schemas.microsoft.com/office/drawing/2014/main" id="{562F5EC6-A5BC-55D2-64E9-211EF4774C55}"/>
                  </a:ext>
                </a:extLst>
              </p:cNvPr>
              <p:cNvPicPr>
                <a:picLocks noChangeAspect="1" noChangeArrowheads="1"/>
              </p:cNvPicPr>
              <p:nvPr/>
            </p:nvPicPr>
            <p:blipFill>
              <a:blip r:embed="rId12"/>
              <a:srcRect l="222" r="222"/>
              <a:stretch/>
            </p:blipFill>
            <p:spPr bwMode="auto">
              <a:xfrm>
                <a:off x="2049475" y="4221159"/>
                <a:ext cx="576000" cy="578571"/>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26">
                <a:extLst>
                  <a:ext uri="{FF2B5EF4-FFF2-40B4-BE49-F238E27FC236}">
                    <a16:creationId xmlns:a16="http://schemas.microsoft.com/office/drawing/2014/main" id="{49B59218-69FB-94A6-201B-FDC5D7E0DBA6}"/>
                  </a:ext>
                </a:extLst>
              </p:cNvPr>
              <p:cNvPicPr>
                <a:picLocks noChangeAspect="1" noChangeArrowheads="1"/>
              </p:cNvPicPr>
              <p:nvPr/>
            </p:nvPicPr>
            <p:blipFill>
              <a:blip r:embed="rId13"/>
              <a:srcRect l="222" r="222"/>
              <a:stretch/>
            </p:blipFill>
            <p:spPr bwMode="auto">
              <a:xfrm>
                <a:off x="2421949" y="4102736"/>
                <a:ext cx="326144"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F9DE5BA4-AF94-5954-E203-4CF0ED3B5425}"/>
                </a:ext>
              </a:extLst>
            </p:cNvPr>
            <p:cNvGrpSpPr/>
            <p:nvPr/>
          </p:nvGrpSpPr>
          <p:grpSpPr>
            <a:xfrm>
              <a:off x="7966891" y="3520846"/>
              <a:ext cx="717235" cy="683544"/>
              <a:chOff x="720529" y="2181377"/>
              <a:chExt cx="717235" cy="683544"/>
            </a:xfrm>
          </p:grpSpPr>
          <p:grpSp>
            <p:nvGrpSpPr>
              <p:cNvPr id="42" name="Group 41">
                <a:extLst>
                  <a:ext uri="{FF2B5EF4-FFF2-40B4-BE49-F238E27FC236}">
                    <a16:creationId xmlns:a16="http://schemas.microsoft.com/office/drawing/2014/main" id="{548EB111-45F6-15E4-EB53-73007ABC9122}"/>
                  </a:ext>
                </a:extLst>
              </p:cNvPr>
              <p:cNvGrpSpPr/>
              <p:nvPr/>
            </p:nvGrpSpPr>
            <p:grpSpPr>
              <a:xfrm>
                <a:off x="720529" y="2181377"/>
                <a:ext cx="717235" cy="683544"/>
                <a:chOff x="720529" y="2181377"/>
                <a:chExt cx="717235" cy="683544"/>
              </a:xfrm>
            </p:grpSpPr>
            <p:pic>
              <p:nvPicPr>
                <p:cNvPr id="44" name="Picture 50">
                  <a:extLst>
                    <a:ext uri="{FF2B5EF4-FFF2-40B4-BE49-F238E27FC236}">
                      <a16:creationId xmlns:a16="http://schemas.microsoft.com/office/drawing/2014/main" id="{13CAC743-CCE1-DBB0-111D-CAB02D8A7320}"/>
                    </a:ext>
                  </a:extLst>
                </p:cNvPr>
                <p:cNvPicPr>
                  <a:picLocks noChangeAspect="1" noChangeArrowheads="1"/>
                </p:cNvPicPr>
                <p:nvPr/>
              </p:nvPicPr>
              <p:blipFill>
                <a:blip r:embed="rId14"/>
                <a:srcRect/>
                <a:stretch/>
              </p:blipFill>
              <p:spPr bwMode="auto">
                <a:xfrm>
                  <a:off x="1110164" y="2181377"/>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6">
                  <a:extLst>
                    <a:ext uri="{FF2B5EF4-FFF2-40B4-BE49-F238E27FC236}">
                      <a16:creationId xmlns:a16="http://schemas.microsoft.com/office/drawing/2014/main" id="{89C82BBA-7C11-1BEB-FBEB-303E58370BBB}"/>
                    </a:ext>
                  </a:extLst>
                </p:cNvPr>
                <p:cNvPicPr>
                  <a:picLocks noChangeAspect="1" noChangeArrowheads="1"/>
                </p:cNvPicPr>
                <p:nvPr/>
              </p:nvPicPr>
              <p:blipFill>
                <a:blip r:embed="rId15"/>
                <a:srcRect t="222" b="222"/>
                <a:stretch/>
              </p:blipFill>
              <p:spPr bwMode="auto">
                <a:xfrm>
                  <a:off x="720529" y="2288921"/>
                  <a:ext cx="578571"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3" name="Oval 42">
                <a:extLst>
                  <a:ext uri="{FF2B5EF4-FFF2-40B4-BE49-F238E27FC236}">
                    <a16:creationId xmlns:a16="http://schemas.microsoft.com/office/drawing/2014/main" id="{158E9F77-A87E-13E6-E399-5ECC87F0811B}"/>
                  </a:ext>
                </a:extLst>
              </p:cNvPr>
              <p:cNvSpPr/>
              <p:nvPr/>
            </p:nvSpPr>
            <p:spPr>
              <a:xfrm>
                <a:off x="729560" y="2288682"/>
                <a:ext cx="119133" cy="1191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K" sz="700">
                    <a:solidFill>
                      <a:schemeClr val="tx1"/>
                    </a:solidFill>
                  </a:rPr>
                  <a:t>I</a:t>
                </a:r>
                <a:endParaRPr lang="en-LK">
                  <a:solidFill>
                    <a:schemeClr val="tx1"/>
                  </a:solidFill>
                </a:endParaRPr>
              </a:p>
            </p:txBody>
          </p:sp>
        </p:grpSp>
        <p:grpSp>
          <p:nvGrpSpPr>
            <p:cNvPr id="36" name="Group 35">
              <a:extLst>
                <a:ext uri="{FF2B5EF4-FFF2-40B4-BE49-F238E27FC236}">
                  <a16:creationId xmlns:a16="http://schemas.microsoft.com/office/drawing/2014/main" id="{048EFD35-FA90-27BD-D286-2177916C6CAF}"/>
                </a:ext>
              </a:extLst>
            </p:cNvPr>
            <p:cNvGrpSpPr/>
            <p:nvPr/>
          </p:nvGrpSpPr>
          <p:grpSpPr>
            <a:xfrm>
              <a:off x="6781263" y="3517099"/>
              <a:ext cx="717235" cy="683544"/>
              <a:chOff x="720529" y="2181377"/>
              <a:chExt cx="717235" cy="683544"/>
            </a:xfrm>
          </p:grpSpPr>
          <p:pic>
            <p:nvPicPr>
              <p:cNvPr id="39" name="Picture 50">
                <a:extLst>
                  <a:ext uri="{FF2B5EF4-FFF2-40B4-BE49-F238E27FC236}">
                    <a16:creationId xmlns:a16="http://schemas.microsoft.com/office/drawing/2014/main" id="{109646F9-ECE0-4F4A-525A-741C505EA62C}"/>
                  </a:ext>
                </a:extLst>
              </p:cNvPr>
              <p:cNvPicPr>
                <a:picLocks noChangeAspect="1" noChangeArrowheads="1"/>
              </p:cNvPicPr>
              <p:nvPr/>
            </p:nvPicPr>
            <p:blipFill>
              <a:blip r:embed="rId16"/>
              <a:srcRect/>
              <a:stretch/>
            </p:blipFill>
            <p:spPr bwMode="auto">
              <a:xfrm>
                <a:off x="1110164" y="2181377"/>
                <a:ext cx="327600" cy="327600"/>
              </a:xfrm>
              <a:prstGeom prst="ellipse">
                <a:avLst/>
              </a:prstGeom>
              <a:noFill/>
              <a:ln>
                <a:solidFill>
                  <a:schemeClr val="bg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46">
                <a:extLst>
                  <a:ext uri="{FF2B5EF4-FFF2-40B4-BE49-F238E27FC236}">
                    <a16:creationId xmlns:a16="http://schemas.microsoft.com/office/drawing/2014/main" id="{3AF43C8F-9339-6585-452C-F6BF5CF9699E}"/>
                  </a:ext>
                </a:extLst>
              </p:cNvPr>
              <p:cNvPicPr>
                <a:picLocks noChangeAspect="1" noChangeArrowheads="1"/>
              </p:cNvPicPr>
              <p:nvPr/>
            </p:nvPicPr>
            <p:blipFill>
              <a:blip r:embed="rId17"/>
              <a:srcRect t="222" b="222"/>
              <a:stretch/>
            </p:blipFill>
            <p:spPr bwMode="auto">
              <a:xfrm>
                <a:off x="720529" y="2288921"/>
                <a:ext cx="578571" cy="576000"/>
              </a:xfrm>
              <a:prstGeom prst="teardrop">
                <a:avLst>
                  <a:gd name="adj" fmla="val 23390"/>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46" name="Google Shape;350;p32">
            <a:extLst>
              <a:ext uri="{FF2B5EF4-FFF2-40B4-BE49-F238E27FC236}">
                <a16:creationId xmlns:a16="http://schemas.microsoft.com/office/drawing/2014/main" id="{5416519C-AE68-614D-76CB-08A4FFFD7D8C}"/>
              </a:ext>
            </a:extLst>
          </p:cNvPr>
          <p:cNvSpPr/>
          <p:nvPr/>
        </p:nvSpPr>
        <p:spPr>
          <a:xfrm>
            <a:off x="6545298" y="1271557"/>
            <a:ext cx="1189965" cy="2217912"/>
          </a:xfrm>
          <a:prstGeom prst="flowChartOffpageConnector">
            <a:avLst/>
          </a:prstGeom>
          <a:noFill/>
          <a:ln>
            <a:noFill/>
          </a:ln>
        </p:spPr>
        <p:txBody>
          <a:bodyPr spcFirstLastPara="1" wrap="square" lIns="91425" tIns="91425" rIns="91425" bIns="91425" anchor="t" anchorCtr="0">
            <a:noAutofit/>
          </a:bodyPr>
          <a:lstStyle/>
          <a:p>
            <a:r>
              <a:rPr lang="en-GB" sz="700" b="1" dirty="0">
                <a:solidFill>
                  <a:schemeClr val="tx1"/>
                </a:solidFill>
                <a:latin typeface="Gilroy Bold" pitchFamily="2" charset="77"/>
              </a:rPr>
              <a:t>SoftBank</a:t>
            </a:r>
            <a:r>
              <a:rPr lang="en-GB" sz="700" dirty="0">
                <a:solidFill>
                  <a:schemeClr val="tx1"/>
                </a:solidFill>
                <a:latin typeface="Gilroy" pitchFamily="2" charset="77"/>
              </a:rPr>
              <a:t> </a:t>
            </a:r>
            <a:r>
              <a:rPr lang="en-GB" sz="700" dirty="0">
                <a:solidFill>
                  <a:schemeClr val="tx1"/>
                </a:solidFill>
                <a:latin typeface="Gilroy" pitchFamily="2" charset="77"/>
                <a:hlinkClick r:id="rId18"/>
              </a:rPr>
              <a:t>acquired</a:t>
            </a:r>
            <a:r>
              <a:rPr lang="en-GB" sz="700" dirty="0">
                <a:solidFill>
                  <a:schemeClr val="tx1"/>
                </a:solidFill>
                <a:latin typeface="Gilroy" pitchFamily="2" charset="77"/>
              </a:rPr>
              <a:t> UK-based AI chip startup </a:t>
            </a:r>
            <a:r>
              <a:rPr lang="en-GB" sz="700" b="1" dirty="0" err="1">
                <a:solidFill>
                  <a:schemeClr val="tx1"/>
                </a:solidFill>
                <a:latin typeface="Gilroy Bold" pitchFamily="2" charset="77"/>
              </a:rPr>
              <a:t>Graphcore</a:t>
            </a:r>
            <a:r>
              <a:rPr lang="en-GB" sz="700" b="1" dirty="0">
                <a:solidFill>
                  <a:schemeClr val="tx1"/>
                </a:solidFill>
                <a:latin typeface="Gilroy Bold" pitchFamily="2" charset="77"/>
              </a:rPr>
              <a:t>.</a:t>
            </a:r>
            <a:r>
              <a:rPr lang="en-GB" sz="700" dirty="0">
                <a:solidFill>
                  <a:schemeClr val="tx1"/>
                </a:solidFill>
                <a:latin typeface="Gilroy" pitchFamily="2" charset="77"/>
              </a:rPr>
              <a:t> </a:t>
            </a:r>
            <a:r>
              <a:rPr lang="en-GB" sz="700" dirty="0" err="1">
                <a:solidFill>
                  <a:schemeClr val="tx1"/>
                </a:solidFill>
                <a:latin typeface="Gilroy" pitchFamily="2" charset="77"/>
              </a:rPr>
              <a:t>Graphcore</a:t>
            </a:r>
            <a:r>
              <a:rPr lang="en-GB" sz="700" dirty="0">
                <a:solidFill>
                  <a:schemeClr val="tx1"/>
                </a:solidFill>
                <a:latin typeface="Gilroy" pitchFamily="2" charset="77"/>
              </a:rPr>
              <a:t> has developed a new type of processor called an "intelligence processing unit" (IPU) specifically for AI workloads. </a:t>
            </a:r>
          </a:p>
          <a:p>
            <a:endParaRPr lang="en-GB" sz="700" dirty="0">
              <a:solidFill>
                <a:schemeClr val="tx1"/>
              </a:solidFill>
              <a:latin typeface="Gilroy" pitchFamily="2" charset="77"/>
            </a:endParaRPr>
          </a:p>
          <a:p>
            <a:r>
              <a:rPr lang="en-GB" sz="700" dirty="0">
                <a:solidFill>
                  <a:schemeClr val="tx1"/>
                </a:solidFill>
                <a:latin typeface="Gilroy" pitchFamily="2" charset="77"/>
              </a:rPr>
              <a:t>SoftBank is enhancing its AI capabilities by acquiring </a:t>
            </a:r>
            <a:r>
              <a:rPr lang="en-GB" sz="700" dirty="0" err="1">
                <a:solidFill>
                  <a:schemeClr val="tx1"/>
                </a:solidFill>
                <a:latin typeface="Gilroy" pitchFamily="2" charset="77"/>
              </a:rPr>
              <a:t>Graphcore</a:t>
            </a:r>
            <a:r>
              <a:rPr lang="en-GB" sz="700" dirty="0">
                <a:solidFill>
                  <a:schemeClr val="tx1"/>
                </a:solidFill>
                <a:latin typeface="Gilroy" pitchFamily="2" charset="77"/>
              </a:rPr>
              <a:t>, which will remain a wholly-owned subsidiary and retain its name and offices.</a:t>
            </a:r>
          </a:p>
        </p:txBody>
      </p:sp>
      <p:sp>
        <p:nvSpPr>
          <p:cNvPr id="47" name="Google Shape;350;p32">
            <a:extLst>
              <a:ext uri="{FF2B5EF4-FFF2-40B4-BE49-F238E27FC236}">
                <a16:creationId xmlns:a16="http://schemas.microsoft.com/office/drawing/2014/main" id="{A1BF8E92-E246-5DFD-D240-E98D7E75CAE1}"/>
              </a:ext>
            </a:extLst>
          </p:cNvPr>
          <p:cNvSpPr/>
          <p:nvPr/>
        </p:nvSpPr>
        <p:spPr>
          <a:xfrm>
            <a:off x="7730527" y="1271557"/>
            <a:ext cx="1189965" cy="2217912"/>
          </a:xfrm>
          <a:prstGeom prst="flowChartOffpageConnector">
            <a:avLst/>
          </a:prstGeom>
          <a:noFill/>
          <a:ln>
            <a:noFill/>
          </a:ln>
        </p:spPr>
        <p:txBody>
          <a:bodyPr spcFirstLastPara="1" wrap="square" lIns="91425" tIns="91425" rIns="91425" bIns="91425" anchor="t" anchorCtr="0">
            <a:noAutofit/>
          </a:bodyPr>
          <a:lstStyle/>
          <a:p>
            <a:r>
              <a:rPr lang="en-GB" sz="700" b="1" dirty="0">
                <a:solidFill>
                  <a:schemeClr val="tx1"/>
                </a:solidFill>
                <a:latin typeface="Gilroy Bold" pitchFamily="2" charset="77"/>
              </a:rPr>
              <a:t>IBM</a:t>
            </a:r>
            <a:r>
              <a:rPr lang="en-GB" sz="700" dirty="0">
                <a:solidFill>
                  <a:schemeClr val="tx1"/>
                </a:solidFill>
                <a:latin typeface="Gilroy" pitchFamily="2" charset="77"/>
              </a:rPr>
              <a:t> </a:t>
            </a:r>
            <a:r>
              <a:rPr lang="en-GB" sz="700" dirty="0">
                <a:solidFill>
                  <a:schemeClr val="tx1"/>
                </a:solidFill>
                <a:latin typeface="Gilroy" pitchFamily="2" charset="77"/>
                <a:hlinkClick r:id="rId19"/>
              </a:rPr>
              <a:t>acquired</a:t>
            </a:r>
            <a:r>
              <a:rPr lang="en-GB" sz="700" dirty="0">
                <a:solidFill>
                  <a:schemeClr val="tx1"/>
                </a:solidFill>
                <a:latin typeface="Gilroy" pitchFamily="2" charset="77"/>
              </a:rPr>
              <a:t> </a:t>
            </a:r>
            <a:r>
              <a:rPr lang="en-GB" sz="700" b="1" dirty="0" err="1">
                <a:solidFill>
                  <a:schemeClr val="tx1"/>
                </a:solidFill>
                <a:latin typeface="Gilroy Bold" pitchFamily="2" charset="77"/>
              </a:rPr>
              <a:t>Kubecost</a:t>
            </a:r>
            <a:r>
              <a:rPr lang="en-GB" sz="700" dirty="0">
                <a:solidFill>
                  <a:schemeClr val="tx1"/>
                </a:solidFill>
                <a:latin typeface="Gilroy" pitchFamily="2" charset="77"/>
              </a:rPr>
              <a:t>, a FinOps startup specializing in Kubernetes cost monitoring and optimization.</a:t>
            </a:r>
          </a:p>
          <a:p>
            <a:endParaRPr lang="en-GB" sz="700" dirty="0">
              <a:solidFill>
                <a:schemeClr val="tx1"/>
              </a:solidFill>
              <a:latin typeface="Gilroy" pitchFamily="2" charset="77"/>
            </a:endParaRPr>
          </a:p>
          <a:p>
            <a:r>
              <a:rPr lang="en-GB" sz="700" dirty="0">
                <a:solidFill>
                  <a:schemeClr val="tx1"/>
                </a:solidFill>
                <a:latin typeface="Gilroy" pitchFamily="2" charset="77"/>
              </a:rPr>
              <a:t>IBM will integrate </a:t>
            </a:r>
            <a:r>
              <a:rPr lang="en-GB" sz="700" dirty="0" err="1">
                <a:solidFill>
                  <a:schemeClr val="tx1"/>
                </a:solidFill>
                <a:latin typeface="Gilroy" pitchFamily="2" charset="77"/>
              </a:rPr>
              <a:t>Kubecost</a:t>
            </a:r>
            <a:r>
              <a:rPr lang="en-GB" sz="700" dirty="0">
                <a:solidFill>
                  <a:schemeClr val="tx1"/>
                </a:solidFill>
                <a:latin typeface="Gilroy" pitchFamily="2" charset="77"/>
              </a:rPr>
              <a:t> into its FinOps Suite, boosting cost transparency and resource optimization for Kubernetes workloads, aligning with its strategy to enhance multi-cloud cost management and IT capabilities.</a:t>
            </a:r>
          </a:p>
        </p:txBody>
      </p:sp>
      <p:grpSp>
        <p:nvGrpSpPr>
          <p:cNvPr id="63" name="Group 62">
            <a:extLst>
              <a:ext uri="{FF2B5EF4-FFF2-40B4-BE49-F238E27FC236}">
                <a16:creationId xmlns:a16="http://schemas.microsoft.com/office/drawing/2014/main" id="{FAF34980-AB86-E449-C6DF-8B6649D9E307}"/>
              </a:ext>
            </a:extLst>
          </p:cNvPr>
          <p:cNvGrpSpPr/>
          <p:nvPr/>
        </p:nvGrpSpPr>
        <p:grpSpPr>
          <a:xfrm>
            <a:off x="2651760" y="944880"/>
            <a:ext cx="6913019" cy="320957"/>
            <a:chOff x="2651760" y="868680"/>
            <a:chExt cx="6913019" cy="320957"/>
          </a:xfrm>
        </p:grpSpPr>
        <p:cxnSp>
          <p:nvCxnSpPr>
            <p:cNvPr id="52" name="Straight Connector 51">
              <a:extLst>
                <a:ext uri="{FF2B5EF4-FFF2-40B4-BE49-F238E27FC236}">
                  <a16:creationId xmlns:a16="http://schemas.microsoft.com/office/drawing/2014/main" id="{4777FE54-52F7-EB47-BA70-1DF1C6F2C249}"/>
                </a:ext>
              </a:extLst>
            </p:cNvPr>
            <p:cNvCxnSpPr>
              <a:cxnSpLocks/>
            </p:cNvCxnSpPr>
            <p:nvPr/>
          </p:nvCxnSpPr>
          <p:spPr>
            <a:xfrm flipV="1">
              <a:off x="2804259" y="1173491"/>
              <a:ext cx="3686735" cy="16146"/>
            </a:xfrm>
            <a:prstGeom prst="line">
              <a:avLst/>
            </a:prstGeom>
            <a:ln w="22225">
              <a:solidFill>
                <a:srgbClr val="591AD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B753962-ABAF-1DE7-F3C1-3D1DF639A3BA}"/>
                </a:ext>
              </a:extLst>
            </p:cNvPr>
            <p:cNvSpPr txBox="1"/>
            <p:nvPr/>
          </p:nvSpPr>
          <p:spPr>
            <a:xfrm>
              <a:off x="2750330" y="964108"/>
              <a:ext cx="1834252" cy="200055"/>
            </a:xfrm>
            <a:prstGeom prst="rect">
              <a:avLst/>
            </a:prstGeom>
            <a:noFill/>
          </p:spPr>
          <p:txBody>
            <a:bodyPr wrap="square" rtlCol="0">
              <a:spAutoFit/>
            </a:bodyPr>
            <a:lstStyle/>
            <a:p>
              <a:r>
                <a:rPr lang="en-LK" sz="700" b="1">
                  <a:latin typeface="Gilroy SemiBold" pitchFamily="2" charset="77"/>
                </a:rPr>
                <a:t>Cloud-native Tech</a:t>
              </a:r>
            </a:p>
          </p:txBody>
        </p:sp>
        <p:cxnSp>
          <p:nvCxnSpPr>
            <p:cNvPr id="55" name="Straight Connector 54">
              <a:extLst>
                <a:ext uri="{FF2B5EF4-FFF2-40B4-BE49-F238E27FC236}">
                  <a16:creationId xmlns:a16="http://schemas.microsoft.com/office/drawing/2014/main" id="{A8877E7E-F96F-5BA5-41E2-B7359D85C4FF}"/>
                </a:ext>
              </a:extLst>
            </p:cNvPr>
            <p:cNvCxnSpPr>
              <a:cxnSpLocks/>
            </p:cNvCxnSpPr>
            <p:nvPr/>
          </p:nvCxnSpPr>
          <p:spPr>
            <a:xfrm>
              <a:off x="6564889" y="1172947"/>
              <a:ext cx="1077278" cy="0"/>
            </a:xfrm>
            <a:prstGeom prst="line">
              <a:avLst/>
            </a:prstGeom>
            <a:ln w="22225">
              <a:solidFill>
                <a:srgbClr val="591A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A81958F-4A05-7DC2-4691-32DBF1A24D70}"/>
                </a:ext>
              </a:extLst>
            </p:cNvPr>
            <p:cNvCxnSpPr>
              <a:cxnSpLocks/>
            </p:cNvCxnSpPr>
            <p:nvPr/>
          </p:nvCxnSpPr>
          <p:spPr>
            <a:xfrm>
              <a:off x="7759129" y="1172947"/>
              <a:ext cx="1077278" cy="0"/>
            </a:xfrm>
            <a:prstGeom prst="line">
              <a:avLst/>
            </a:prstGeom>
            <a:ln w="22225">
              <a:solidFill>
                <a:srgbClr val="591AD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3500F33-EB44-C944-E3BD-B1917368194F}"/>
                </a:ext>
              </a:extLst>
            </p:cNvPr>
            <p:cNvSpPr txBox="1"/>
            <p:nvPr/>
          </p:nvSpPr>
          <p:spPr>
            <a:xfrm>
              <a:off x="6522274" y="969147"/>
              <a:ext cx="1834252" cy="200055"/>
            </a:xfrm>
            <a:prstGeom prst="rect">
              <a:avLst/>
            </a:prstGeom>
            <a:noFill/>
          </p:spPr>
          <p:txBody>
            <a:bodyPr wrap="square" rtlCol="0">
              <a:spAutoFit/>
            </a:bodyPr>
            <a:lstStyle/>
            <a:p>
              <a:r>
                <a:rPr lang="en-LK" sz="700" b="1">
                  <a:latin typeface="Gilroy SemiBold" pitchFamily="2" charset="77"/>
                </a:rPr>
                <a:t>Edge Computing</a:t>
              </a:r>
            </a:p>
          </p:txBody>
        </p:sp>
        <p:sp>
          <p:nvSpPr>
            <p:cNvPr id="60" name="TextBox 59">
              <a:extLst>
                <a:ext uri="{FF2B5EF4-FFF2-40B4-BE49-F238E27FC236}">
                  <a16:creationId xmlns:a16="http://schemas.microsoft.com/office/drawing/2014/main" id="{8FD13EE0-F48D-1958-8606-02693C368CEC}"/>
                </a:ext>
              </a:extLst>
            </p:cNvPr>
            <p:cNvSpPr txBox="1"/>
            <p:nvPr/>
          </p:nvSpPr>
          <p:spPr>
            <a:xfrm>
              <a:off x="7730527" y="964108"/>
              <a:ext cx="1834252" cy="200055"/>
            </a:xfrm>
            <a:prstGeom prst="rect">
              <a:avLst/>
            </a:prstGeom>
            <a:noFill/>
          </p:spPr>
          <p:txBody>
            <a:bodyPr wrap="square" rtlCol="0">
              <a:spAutoFit/>
            </a:bodyPr>
            <a:lstStyle/>
            <a:p>
              <a:r>
                <a:rPr lang="en-LK" sz="700" b="1">
                  <a:latin typeface="Gilroy SemiBold" pitchFamily="2" charset="77"/>
                </a:rPr>
                <a:t>Cloud Optmization Tools</a:t>
              </a:r>
            </a:p>
          </p:txBody>
        </p:sp>
        <p:sp>
          <p:nvSpPr>
            <p:cNvPr id="62" name="TextBox 61">
              <a:extLst>
                <a:ext uri="{FF2B5EF4-FFF2-40B4-BE49-F238E27FC236}">
                  <a16:creationId xmlns:a16="http://schemas.microsoft.com/office/drawing/2014/main" id="{CC693D8C-1186-B193-698D-D0BBA6FD2C91}"/>
                </a:ext>
              </a:extLst>
            </p:cNvPr>
            <p:cNvSpPr txBox="1"/>
            <p:nvPr/>
          </p:nvSpPr>
          <p:spPr>
            <a:xfrm>
              <a:off x="2651760" y="868680"/>
              <a:ext cx="184731" cy="307777"/>
            </a:xfrm>
            <a:prstGeom prst="rect">
              <a:avLst/>
            </a:prstGeom>
            <a:noFill/>
          </p:spPr>
          <p:txBody>
            <a:bodyPr wrap="none" rtlCol="0">
              <a:spAutoFit/>
            </a:bodyPr>
            <a:lstStyle/>
            <a:p>
              <a:endParaRPr lang="en-LK"/>
            </a:p>
          </p:txBody>
        </p:sp>
      </p:grpSp>
    </p:spTree>
    <p:extLst>
      <p:ext uri="{BB962C8B-B14F-4D97-AF65-F5344CB8AC3E}">
        <p14:creationId xmlns:p14="http://schemas.microsoft.com/office/powerpoint/2010/main" val="155523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A1060">
            <a:alpha val="25000"/>
          </a:srgbClr>
        </a:solidFill>
        <a:effectLst/>
      </p:bgPr>
    </p:bg>
    <p:spTree>
      <p:nvGrpSpPr>
        <p:cNvPr id="1" name="Shape 284"/>
        <p:cNvGrpSpPr/>
        <p:nvPr/>
      </p:nvGrpSpPr>
      <p:grpSpPr>
        <a:xfrm>
          <a:off x="0" y="0"/>
          <a:ext cx="0" cy="0"/>
          <a:chOff x="0" y="0"/>
          <a:chExt cx="0" cy="0"/>
        </a:xfrm>
      </p:grpSpPr>
      <p:sp>
        <p:nvSpPr>
          <p:cNvPr id="4" name="Google Shape;857;g26b38e6b811_1_0">
            <a:extLst>
              <a:ext uri="{FF2B5EF4-FFF2-40B4-BE49-F238E27FC236}">
                <a16:creationId xmlns:a16="http://schemas.microsoft.com/office/drawing/2014/main" id="{F4E8C2B2-DD96-8DC0-49AE-C0982E1A4EF4}"/>
              </a:ext>
            </a:extLst>
          </p:cNvPr>
          <p:cNvSpPr txBox="1">
            <a:spLocks/>
          </p:cNvSpPr>
          <p:nvPr/>
        </p:nvSpPr>
        <p:spPr>
          <a:xfrm>
            <a:off x="157655" y="4146000"/>
            <a:ext cx="8755118" cy="9975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300"/>
              </a:spcAft>
              <a:buFont typeface="Arial"/>
              <a:buNone/>
            </a:pPr>
            <a:r>
              <a:rPr lang="en-US" sz="800" dirty="0">
                <a:solidFill>
                  <a:schemeClr val="tx1"/>
                </a:solidFill>
                <a:latin typeface="Gilroy" pitchFamily="2" charset="77"/>
                <a:ea typeface="Courier New"/>
                <a:cs typeface="Courier New"/>
                <a:sym typeface="Courier New"/>
              </a:rPr>
              <a:t>©2024 Uzabase, Inc. All Rights Reserved. The information contained herein (1) is proprietary to Uzabase Inc. and/or its content providers; (2) may not be copied or distributed; and (3) is not warranted to be accurate, complete, or timely. Neither Uzabase Inc. nor its content providers are responsible for any damages or losses arising from any use of this information.</a:t>
            </a:r>
          </a:p>
        </p:txBody>
      </p:sp>
    </p:spTree>
    <p:extLst>
      <p:ext uri="{BB962C8B-B14F-4D97-AF65-F5344CB8AC3E}">
        <p14:creationId xmlns:p14="http://schemas.microsoft.com/office/powerpoint/2010/main" val="356017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6"/>
          <p:cNvSpPr txBox="1"/>
          <p:nvPr/>
        </p:nvSpPr>
        <p:spPr>
          <a:xfrm>
            <a:off x="2684384" y="469790"/>
            <a:ext cx="3104667" cy="45181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GB" sz="1100" b="1" dirty="0">
                <a:solidFill>
                  <a:srgbClr val="3801C0"/>
                </a:solidFill>
                <a:latin typeface="Gilroy SemiBold" pitchFamily="2" charset="77"/>
              </a:rPr>
              <a:t>Funding</a:t>
            </a:r>
          </a:p>
          <a:p>
            <a:pPr marL="0" lvl="0" indent="0" algn="l" rtl="0">
              <a:lnSpc>
                <a:spcPct val="115000"/>
              </a:lnSpc>
              <a:spcBef>
                <a:spcPts val="1000"/>
              </a:spcBef>
              <a:spcAft>
                <a:spcPts val="0"/>
              </a:spcAft>
              <a:buNone/>
            </a:pPr>
            <a:r>
              <a:rPr lang="en-US" sz="700" b="1" dirty="0">
                <a:solidFill>
                  <a:schemeClr val="dk1"/>
                </a:solidFill>
                <a:latin typeface="Gilroy SemiBold" pitchFamily="2" charset="77"/>
              </a:rPr>
              <a:t>Cloud-native Tech (CNT) surged amid overall decline: </a:t>
            </a:r>
            <a:r>
              <a:rPr lang="en-US" sz="700" dirty="0">
                <a:solidFill>
                  <a:schemeClr val="tx1"/>
                </a:solidFill>
                <a:latin typeface="Gilroy" pitchFamily="2" charset="77"/>
              </a:rPr>
              <a:t>Cloud Tech funding saw a dramatic drop (-81% QoQ), totaling USD 699 million across 16 funding rounds. CNT was the only area to show a QoQ increase (+226% QoQ), raising USD 494 million and accounting for ~71% of the total. This surge was spearheaded by </a:t>
            </a:r>
            <a:r>
              <a:rPr lang="en-US" sz="700" dirty="0">
                <a:solidFill>
                  <a:schemeClr val="tx1"/>
                </a:solidFill>
                <a:latin typeface="Gilroy" pitchFamily="2" charset="77"/>
                <a:hlinkClick r:id="rId3"/>
              </a:rPr>
              <a:t>Grafana Lab</a:t>
            </a:r>
            <a:r>
              <a:rPr lang="en-US" sz="700" dirty="0">
                <a:solidFill>
                  <a:schemeClr val="tx1"/>
                </a:solidFill>
                <a:latin typeface="Gilroy" pitchFamily="2" charset="77"/>
              </a:rPr>
              <a:t>'s </a:t>
            </a:r>
            <a:r>
              <a:rPr lang="en-US" sz="700" dirty="0">
                <a:solidFill>
                  <a:schemeClr val="tx1"/>
                </a:solidFill>
                <a:latin typeface="Gilroy" pitchFamily="2" charset="77"/>
                <a:hlinkClick r:id="rId4"/>
              </a:rPr>
              <a:t>USD 270 million</a:t>
            </a:r>
            <a:r>
              <a:rPr lang="en-US" sz="700" dirty="0">
                <a:solidFill>
                  <a:schemeClr val="tx1"/>
                </a:solidFill>
                <a:latin typeface="Gilroy" pitchFamily="2" charset="77"/>
              </a:rPr>
              <a:t> raise, along with </a:t>
            </a:r>
            <a:r>
              <a:rPr lang="en-US" sz="700" dirty="0">
                <a:solidFill>
                  <a:schemeClr val="tx1"/>
                </a:solidFill>
                <a:latin typeface="Gilroy" pitchFamily="2" charset="77"/>
                <a:hlinkClick r:id="rId5"/>
              </a:rPr>
              <a:t>Kong</a:t>
            </a:r>
            <a:r>
              <a:rPr lang="en-US" sz="700" dirty="0">
                <a:solidFill>
                  <a:schemeClr val="tx1"/>
                </a:solidFill>
                <a:latin typeface="Gilroy" pitchFamily="2" charset="77"/>
              </a:rPr>
              <a:t> and </a:t>
            </a:r>
            <a:r>
              <a:rPr lang="en-US" sz="700" dirty="0">
                <a:solidFill>
                  <a:schemeClr val="tx1"/>
                </a:solidFill>
                <a:latin typeface="Gilroy" pitchFamily="2" charset="77"/>
                <a:hlinkClick r:id="rId6"/>
              </a:rPr>
              <a:t>Supabase</a:t>
            </a:r>
            <a:r>
              <a:rPr lang="en-US" sz="700" dirty="0">
                <a:solidFill>
                  <a:schemeClr val="tx1"/>
                </a:solidFill>
                <a:latin typeface="Gilroy" pitchFamily="2" charset="77"/>
              </a:rPr>
              <a:t>, each securing USD 80 million. Additionally, early-stage funding gained traction, with </a:t>
            </a:r>
            <a:r>
              <a:rPr lang="en-US" sz="700" dirty="0">
                <a:solidFill>
                  <a:schemeClr val="tx1"/>
                </a:solidFill>
                <a:latin typeface="Gilroy" pitchFamily="2" charset="77"/>
                <a:hlinkClick r:id="rId7"/>
              </a:rPr>
              <a:t>Gcore</a:t>
            </a:r>
            <a:r>
              <a:rPr lang="en-US" sz="700" dirty="0">
                <a:solidFill>
                  <a:schemeClr val="tx1"/>
                </a:solidFill>
                <a:latin typeface="Gilroy" pitchFamily="2" charset="77"/>
              </a:rPr>
              <a:t>, </a:t>
            </a:r>
            <a:r>
              <a:rPr lang="en-US" sz="700" dirty="0">
                <a:solidFill>
                  <a:schemeClr val="tx1"/>
                </a:solidFill>
                <a:latin typeface="Gilroy" pitchFamily="2" charset="77"/>
                <a:hlinkClick r:id="rId8"/>
              </a:rPr>
              <a:t>Armada</a:t>
            </a:r>
            <a:r>
              <a:rPr lang="en-US" sz="700" dirty="0">
                <a:solidFill>
                  <a:schemeClr val="tx1"/>
                </a:solidFill>
                <a:latin typeface="Gilroy" pitchFamily="2" charset="77"/>
              </a:rPr>
              <a:t>, </a:t>
            </a:r>
            <a:r>
              <a:rPr lang="en-US" sz="700" dirty="0">
                <a:solidFill>
                  <a:schemeClr val="tx1"/>
                </a:solidFill>
                <a:latin typeface="Gilroy" pitchFamily="2" charset="77"/>
                <a:hlinkClick r:id="rId9"/>
              </a:rPr>
              <a:t>nOps</a:t>
            </a:r>
            <a:r>
              <a:rPr lang="en-US" sz="700" dirty="0">
                <a:solidFill>
                  <a:schemeClr val="tx1"/>
                </a:solidFill>
                <a:latin typeface="Gilroy" pitchFamily="2" charset="77"/>
              </a:rPr>
              <a:t>, and </a:t>
            </a:r>
            <a:r>
              <a:rPr lang="en-US" sz="700" dirty="0">
                <a:solidFill>
                  <a:schemeClr val="tx1"/>
                </a:solidFill>
                <a:latin typeface="Gilroy" pitchFamily="2" charset="77"/>
                <a:hlinkClick r:id="rId10"/>
              </a:rPr>
              <a:t>Archera</a:t>
            </a:r>
            <a:r>
              <a:rPr lang="en-US" sz="700" dirty="0">
                <a:solidFill>
                  <a:schemeClr val="tx1"/>
                </a:solidFill>
                <a:latin typeface="Gilroy" pitchFamily="2" charset="77"/>
              </a:rPr>
              <a:t> raising over USD 30 million each. </a:t>
            </a:r>
          </a:p>
          <a:p>
            <a:pPr>
              <a:lnSpc>
                <a:spcPct val="115000"/>
              </a:lnSpc>
              <a:spcBef>
                <a:spcPts val="1000"/>
              </a:spcBef>
            </a:pPr>
            <a:r>
              <a:rPr lang="en-US" sz="1000" b="1" dirty="0">
                <a:solidFill>
                  <a:srgbClr val="3801C0"/>
                </a:solidFill>
                <a:latin typeface="Gilroy SemiBold" pitchFamily="2" charset="77"/>
              </a:rPr>
              <a:t>Product updates</a:t>
            </a:r>
            <a:endParaRPr lang="en-US" sz="900" b="1" dirty="0">
              <a:solidFill>
                <a:srgbClr val="3801C0"/>
              </a:solidFill>
              <a:latin typeface="Gilroy SemiBold" pitchFamily="2" charset="77"/>
            </a:endParaRPr>
          </a:p>
          <a:p>
            <a:pPr rtl="0">
              <a:lnSpc>
                <a:spcPct val="114000"/>
              </a:lnSpc>
              <a:spcBef>
                <a:spcPts val="1000"/>
              </a:spcBef>
              <a:spcAft>
                <a:spcPts val="0"/>
              </a:spcAft>
            </a:pPr>
            <a:r>
              <a:rPr lang="en-US" sz="700" b="1" dirty="0">
                <a:solidFill>
                  <a:schemeClr val="dk1"/>
                </a:solidFill>
                <a:latin typeface="Gilroy SemiBold" pitchFamily="2" charset="77"/>
              </a:rPr>
              <a:t>Elevating edge computing and cloud optimization with AI: </a:t>
            </a:r>
            <a:r>
              <a:rPr lang="en-US" sz="700" dirty="0">
                <a:solidFill>
                  <a:schemeClr val="tx1"/>
                </a:solidFill>
                <a:latin typeface="Gilroy" pitchFamily="2" charset="77"/>
              </a:rPr>
              <a:t>Developments in Edge Computing and CNT highlight a strong focus on AI integration, with new offerings from </a:t>
            </a:r>
            <a:r>
              <a:rPr lang="en-US" sz="700" dirty="0">
                <a:solidFill>
                  <a:schemeClr val="tx1"/>
                </a:solidFill>
                <a:latin typeface="Gilroy" pitchFamily="2" charset="77"/>
                <a:hlinkClick r:id="rId11"/>
              </a:rPr>
              <a:t>Cognizant</a:t>
            </a:r>
            <a:r>
              <a:rPr lang="en-US" sz="700" dirty="0">
                <a:solidFill>
                  <a:schemeClr val="tx1"/>
                </a:solidFill>
                <a:latin typeface="Gilroy" pitchFamily="2" charset="77"/>
              </a:rPr>
              <a:t>, </a:t>
            </a:r>
            <a:r>
              <a:rPr lang="en-US" sz="700" dirty="0">
                <a:solidFill>
                  <a:schemeClr val="tx1"/>
                </a:solidFill>
                <a:latin typeface="Gilroy" pitchFamily="2" charset="77"/>
                <a:hlinkClick r:id="rId12"/>
              </a:rPr>
              <a:t>Advantech</a:t>
            </a:r>
            <a:r>
              <a:rPr lang="en-US" sz="700" dirty="0">
                <a:solidFill>
                  <a:schemeClr val="tx1"/>
                </a:solidFill>
                <a:latin typeface="Gilroy" pitchFamily="2" charset="77"/>
              </a:rPr>
              <a:t>, </a:t>
            </a:r>
            <a:r>
              <a:rPr lang="en-US" sz="700" dirty="0">
                <a:solidFill>
                  <a:schemeClr val="tx1"/>
                </a:solidFill>
                <a:latin typeface="Gilroy" pitchFamily="2" charset="77"/>
                <a:hlinkClick r:id="rId13"/>
              </a:rPr>
              <a:t>SensiML</a:t>
            </a:r>
            <a:r>
              <a:rPr lang="en-US" sz="700" dirty="0">
                <a:solidFill>
                  <a:schemeClr val="tx1"/>
                </a:solidFill>
                <a:latin typeface="Gilroy" pitchFamily="2" charset="77"/>
              </a:rPr>
              <a:t>, </a:t>
            </a:r>
            <a:r>
              <a:rPr lang="en-US" sz="700" dirty="0">
                <a:solidFill>
                  <a:schemeClr val="tx1"/>
                </a:solidFill>
                <a:latin typeface="Gilroy" pitchFamily="2" charset="77"/>
                <a:hlinkClick r:id="rId14"/>
              </a:rPr>
              <a:t>Red Hat</a:t>
            </a:r>
            <a:r>
              <a:rPr lang="en-US" sz="700" dirty="0">
                <a:solidFill>
                  <a:schemeClr val="tx1"/>
                </a:solidFill>
                <a:latin typeface="Gilroy" pitchFamily="2" charset="77"/>
              </a:rPr>
              <a:t>, and </a:t>
            </a:r>
            <a:r>
              <a:rPr lang="en-US" sz="700" dirty="0">
                <a:solidFill>
                  <a:schemeClr val="tx1"/>
                </a:solidFill>
                <a:latin typeface="Gilroy" pitchFamily="2" charset="77"/>
                <a:hlinkClick r:id="rId15"/>
              </a:rPr>
              <a:t>Redis</a:t>
            </a:r>
            <a:r>
              <a:rPr lang="en-US" sz="700" dirty="0">
                <a:solidFill>
                  <a:schemeClr val="tx1"/>
                </a:solidFill>
                <a:latin typeface="Gilroy" pitchFamily="2" charset="77"/>
              </a:rPr>
              <a:t> aimed at enhancing intelligent decision-making and real-time analytics. Additionally, cloud cost optimization solutions from </a:t>
            </a:r>
            <a:r>
              <a:rPr lang="en-US" sz="700" dirty="0">
                <a:solidFill>
                  <a:schemeClr val="tx1"/>
                </a:solidFill>
                <a:latin typeface="Gilroy" pitchFamily="2" charset="77"/>
                <a:hlinkClick r:id="rId16"/>
              </a:rPr>
              <a:t>Harness</a:t>
            </a:r>
            <a:r>
              <a:rPr lang="en-US" sz="700" dirty="0">
                <a:solidFill>
                  <a:schemeClr val="tx1"/>
                </a:solidFill>
                <a:latin typeface="Gilroy" pitchFamily="2" charset="77"/>
              </a:rPr>
              <a:t>, </a:t>
            </a:r>
            <a:r>
              <a:rPr lang="en-US" sz="700" dirty="0">
                <a:solidFill>
                  <a:schemeClr val="tx1"/>
                </a:solidFill>
                <a:latin typeface="Gilroy" pitchFamily="2" charset="77"/>
                <a:hlinkClick r:id="rId17"/>
              </a:rPr>
              <a:t>Nutanix</a:t>
            </a:r>
            <a:r>
              <a:rPr lang="en-US" sz="700" dirty="0">
                <a:solidFill>
                  <a:schemeClr val="tx1"/>
                </a:solidFill>
                <a:latin typeface="Gilroy" pitchFamily="2" charset="77"/>
              </a:rPr>
              <a:t>, </a:t>
            </a:r>
            <a:r>
              <a:rPr lang="en-US" sz="700" dirty="0">
                <a:solidFill>
                  <a:schemeClr val="tx1"/>
                </a:solidFill>
                <a:latin typeface="Gilroy" pitchFamily="2" charset="77"/>
                <a:hlinkClick r:id="rId18"/>
              </a:rPr>
              <a:t>Zesty</a:t>
            </a:r>
            <a:r>
              <a:rPr lang="en-US" sz="700" dirty="0">
                <a:solidFill>
                  <a:schemeClr val="tx1"/>
                </a:solidFill>
                <a:latin typeface="Gilroy" pitchFamily="2" charset="77"/>
              </a:rPr>
              <a:t>, and </a:t>
            </a:r>
            <a:r>
              <a:rPr lang="en-US" sz="700" dirty="0">
                <a:solidFill>
                  <a:schemeClr val="tx1"/>
                </a:solidFill>
                <a:latin typeface="Gilroy" pitchFamily="2" charset="77"/>
                <a:hlinkClick r:id="rId19"/>
              </a:rPr>
              <a:t>Rafay Systems</a:t>
            </a:r>
            <a:r>
              <a:rPr lang="en-US" sz="700" dirty="0">
                <a:solidFill>
                  <a:schemeClr val="tx1"/>
                </a:solidFill>
                <a:latin typeface="Gilroy" pitchFamily="2" charset="77"/>
              </a:rPr>
              <a:t> focused on enhancing efficiency and cost management across diverse cloud environments.</a:t>
            </a:r>
          </a:p>
          <a:p>
            <a:pPr rtl="0">
              <a:lnSpc>
                <a:spcPct val="114000"/>
              </a:lnSpc>
              <a:spcBef>
                <a:spcPts val="1000"/>
              </a:spcBef>
              <a:spcAft>
                <a:spcPts val="0"/>
              </a:spcAft>
            </a:pPr>
            <a:r>
              <a:rPr lang="en-US" sz="1000" b="1" dirty="0">
                <a:solidFill>
                  <a:srgbClr val="3801C0"/>
                </a:solidFill>
                <a:latin typeface="Gilroy SemiBold" pitchFamily="2" charset="77"/>
              </a:rPr>
              <a:t>Partnerships</a:t>
            </a:r>
          </a:p>
          <a:p>
            <a:pPr>
              <a:lnSpc>
                <a:spcPct val="114000"/>
              </a:lnSpc>
              <a:spcBef>
                <a:spcPts val="1000"/>
              </a:spcBef>
            </a:pPr>
            <a:r>
              <a:rPr lang="en-US" sz="700" b="1" dirty="0">
                <a:solidFill>
                  <a:schemeClr val="dk1"/>
                </a:solidFill>
                <a:latin typeface="Gilroy SemiBold" pitchFamily="2" charset="77"/>
              </a:rPr>
              <a:t>Edge AI and CNT enhancements led: </a:t>
            </a:r>
            <a:r>
              <a:rPr lang="en-US" sz="700" dirty="0">
                <a:solidFill>
                  <a:schemeClr val="tx1"/>
                </a:solidFill>
                <a:latin typeface="Gilroy" pitchFamily="2" charset="77"/>
              </a:rPr>
              <a:t>Partnerships like </a:t>
            </a:r>
            <a:r>
              <a:rPr lang="en-US" sz="700" dirty="0">
                <a:solidFill>
                  <a:schemeClr val="tx1"/>
                </a:solidFill>
                <a:latin typeface="Gilroy" pitchFamily="2" charset="77"/>
                <a:hlinkClick r:id="rId12"/>
              </a:rPr>
              <a:t>Advantech</a:t>
            </a:r>
            <a:r>
              <a:rPr lang="en-US" sz="700" dirty="0">
                <a:solidFill>
                  <a:schemeClr val="tx1"/>
                </a:solidFill>
                <a:latin typeface="Gilroy" pitchFamily="2" charset="77"/>
              </a:rPr>
              <a:t>-</a:t>
            </a:r>
            <a:r>
              <a:rPr lang="en-US" sz="700" dirty="0">
                <a:solidFill>
                  <a:schemeClr val="tx1"/>
                </a:solidFill>
                <a:latin typeface="Gilroy" pitchFamily="2" charset="77"/>
                <a:hlinkClick r:id="rId20"/>
              </a:rPr>
              <a:t>Canonical</a:t>
            </a:r>
            <a:r>
              <a:rPr lang="en-US" sz="700" dirty="0">
                <a:solidFill>
                  <a:schemeClr val="tx1"/>
                </a:solidFill>
                <a:latin typeface="Gilroy" pitchFamily="2" charset="77"/>
              </a:rPr>
              <a:t> and </a:t>
            </a:r>
            <a:r>
              <a:rPr lang="en-US" sz="700" dirty="0">
                <a:solidFill>
                  <a:schemeClr val="tx1"/>
                </a:solidFill>
                <a:latin typeface="Gilroy" pitchFamily="2" charset="77"/>
                <a:hlinkClick r:id="rId21"/>
              </a:rPr>
              <a:t>Blaize</a:t>
            </a:r>
            <a:r>
              <a:rPr lang="en-US" sz="700" dirty="0">
                <a:solidFill>
                  <a:schemeClr val="tx1"/>
                </a:solidFill>
                <a:latin typeface="Gilroy" pitchFamily="2" charset="77"/>
              </a:rPr>
              <a:t>-</a:t>
            </a:r>
            <a:r>
              <a:rPr lang="en-US" sz="700" dirty="0">
                <a:solidFill>
                  <a:schemeClr val="tx1"/>
                </a:solidFill>
                <a:latin typeface="Gilroy" pitchFamily="2" charset="77"/>
                <a:hlinkClick r:id="rId22"/>
              </a:rPr>
              <a:t>Vantiq</a:t>
            </a:r>
            <a:r>
              <a:rPr lang="en-US" sz="700" dirty="0">
                <a:solidFill>
                  <a:schemeClr val="tx1"/>
                </a:solidFill>
                <a:latin typeface="Gilroy" pitchFamily="2" charset="77"/>
              </a:rPr>
              <a:t> highlighted AI integration in edge computing, which aim to enhance intelligent decision-making and efficiency in IoT and industrial settings. Meanwhile, CNT enhancements were evident in collaborations such as </a:t>
            </a:r>
            <a:r>
              <a:rPr lang="en-US" sz="700" dirty="0">
                <a:solidFill>
                  <a:schemeClr val="tx1"/>
                </a:solidFill>
                <a:latin typeface="Gilroy" pitchFamily="2" charset="77"/>
                <a:hlinkClick r:id="rId23"/>
              </a:rPr>
              <a:t>Platform9</a:t>
            </a:r>
            <a:r>
              <a:rPr lang="en-US" sz="700" dirty="0">
                <a:solidFill>
                  <a:schemeClr val="tx1"/>
                </a:solidFill>
                <a:latin typeface="Gilroy" pitchFamily="2" charset="77"/>
              </a:rPr>
              <a:t>-</a:t>
            </a:r>
            <a:r>
              <a:rPr lang="en-US" sz="700" dirty="0">
                <a:solidFill>
                  <a:schemeClr val="tx1"/>
                </a:solidFill>
                <a:latin typeface="Gilroy" pitchFamily="2" charset="77"/>
                <a:hlinkClick r:id="rId24"/>
              </a:rPr>
              <a:t>Fairwinds</a:t>
            </a:r>
            <a:r>
              <a:rPr lang="en-US" sz="700" dirty="0">
                <a:solidFill>
                  <a:schemeClr val="tx1"/>
                </a:solidFill>
                <a:latin typeface="Gilroy" pitchFamily="2" charset="77"/>
              </a:rPr>
              <a:t> and </a:t>
            </a:r>
            <a:r>
              <a:rPr lang="en-US" sz="700" dirty="0">
                <a:solidFill>
                  <a:schemeClr val="tx1"/>
                </a:solidFill>
                <a:latin typeface="Gilroy" pitchFamily="2" charset="77"/>
                <a:hlinkClick r:id="rId25"/>
              </a:rPr>
              <a:t>Dell</a:t>
            </a:r>
            <a:r>
              <a:rPr lang="en-US" sz="700" dirty="0">
                <a:solidFill>
                  <a:schemeClr val="tx1"/>
                </a:solidFill>
                <a:latin typeface="Gilroy" pitchFamily="2" charset="77"/>
              </a:rPr>
              <a:t>-Red Hat, focusing on cost management and simplifying AI infrastructure for enterprises.</a:t>
            </a:r>
          </a:p>
        </p:txBody>
      </p:sp>
      <p:sp>
        <p:nvSpPr>
          <p:cNvPr id="75" name="Google Shape;75;p16"/>
          <p:cNvSpPr/>
          <p:nvPr/>
        </p:nvSpPr>
        <p:spPr>
          <a:xfrm>
            <a:off x="-85458" y="-17093"/>
            <a:ext cx="2658566" cy="5204389"/>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p:txBody>
      </p:sp>
      <p:sp>
        <p:nvSpPr>
          <p:cNvPr id="77" name="Google Shape;77;p16"/>
          <p:cNvSpPr txBox="1"/>
          <p:nvPr/>
        </p:nvSpPr>
        <p:spPr>
          <a:xfrm>
            <a:off x="2645750"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latin typeface="Gilroy SemiBold" pitchFamily="2" charset="77"/>
                <a:sym typeface="Anybody Medium"/>
              </a:rPr>
              <a:t>Key takeaways</a:t>
            </a:r>
            <a:endParaRPr sz="2000" b="1" dirty="0">
              <a:latin typeface="Gilroy SemiBold" pitchFamily="2" charset="77"/>
              <a:sym typeface="Anybody Medium"/>
            </a:endParaRPr>
          </a:p>
          <a:p>
            <a:pPr marL="0" lvl="0" indent="0" algn="l" rtl="0">
              <a:spcBef>
                <a:spcPts val="0"/>
              </a:spcBef>
              <a:spcAft>
                <a:spcPts val="0"/>
              </a:spcAft>
              <a:buNone/>
            </a:pPr>
            <a:endParaRPr sz="1800" dirty="0">
              <a:solidFill>
                <a:schemeClr val="dk2"/>
              </a:solidFill>
            </a:endParaRPr>
          </a:p>
        </p:txBody>
      </p:sp>
      <p:sp>
        <p:nvSpPr>
          <p:cNvPr id="4" name="TextBox 3">
            <a:extLst>
              <a:ext uri="{FF2B5EF4-FFF2-40B4-BE49-F238E27FC236}">
                <a16:creationId xmlns:a16="http://schemas.microsoft.com/office/drawing/2014/main" id="{2B70336A-3D46-B57D-FD3A-4E007CC96EAA}"/>
              </a:ext>
            </a:extLst>
          </p:cNvPr>
          <p:cNvSpPr txBox="1"/>
          <p:nvPr/>
        </p:nvSpPr>
        <p:spPr>
          <a:xfrm>
            <a:off x="68025" y="845997"/>
            <a:ext cx="2411968" cy="4047262"/>
          </a:xfrm>
          <a:prstGeom prst="rect">
            <a:avLst/>
          </a:prstGeom>
          <a:noFill/>
        </p:spPr>
        <p:txBody>
          <a:bodyPr wrap="square" lIns="36000" rIns="36000" rtlCol="0">
            <a:spAutoFit/>
          </a:bodyPr>
          <a:lstStyle/>
          <a:p>
            <a:pPr marL="107999" marR="72000"/>
            <a:r>
              <a:rPr lang="en-GB" sz="800" dirty="0">
                <a:solidFill>
                  <a:schemeClr val="bg1"/>
                </a:solidFill>
                <a:latin typeface="Gilroy" pitchFamily="2" charset="77"/>
              </a:rPr>
              <a:t>This Insight covers quarterly updates on Cloud Technology and focuses on our coverage of the </a:t>
            </a:r>
            <a:r>
              <a:rPr lang="en-GB" sz="800" dirty="0">
                <a:solidFill>
                  <a:schemeClr val="bg1"/>
                </a:solidFill>
                <a:latin typeface="Gilroy" pitchFamily="2" charset="77"/>
                <a:hlinkClick r:id="rId26">
                  <a:extLst>
                    <a:ext uri="{A12FA001-AC4F-418D-AE19-62706E023703}">
                      <ahyp:hlinkClr xmlns:ahyp="http://schemas.microsoft.com/office/drawing/2018/hyperlinkcolor" val="tx"/>
                    </a:ext>
                  </a:extLst>
                </a:hlinkClick>
              </a:rPr>
              <a:t>Cloud-native Tech</a:t>
            </a:r>
            <a:r>
              <a:rPr lang="en-GB" sz="800" dirty="0">
                <a:solidFill>
                  <a:schemeClr val="bg1"/>
                </a:solidFill>
                <a:latin typeface="Gilroy" pitchFamily="2" charset="77"/>
              </a:rPr>
              <a:t>, </a:t>
            </a:r>
            <a:r>
              <a:rPr lang="en-GB" sz="800" dirty="0">
                <a:solidFill>
                  <a:schemeClr val="bg1"/>
                </a:solidFill>
                <a:latin typeface="Gilroy" pitchFamily="2" charset="77"/>
                <a:hlinkClick r:id="rId27">
                  <a:extLst>
                    <a:ext uri="{A12FA001-AC4F-418D-AE19-62706E023703}">
                      <ahyp:hlinkClr xmlns:ahyp="http://schemas.microsoft.com/office/drawing/2018/hyperlinkcolor" val="tx"/>
                    </a:ext>
                  </a:extLst>
                </a:hlinkClick>
              </a:rPr>
              <a:t>Cloud Optimization Tools</a:t>
            </a:r>
            <a:r>
              <a:rPr lang="en-GB" sz="800" dirty="0">
                <a:solidFill>
                  <a:schemeClr val="bg1"/>
                </a:solidFill>
                <a:latin typeface="Gilroy" pitchFamily="2" charset="77"/>
              </a:rPr>
              <a:t>, </a:t>
            </a:r>
            <a:r>
              <a:rPr lang="en-GB" sz="800" dirty="0">
                <a:solidFill>
                  <a:schemeClr val="bg1"/>
                </a:solidFill>
                <a:latin typeface="Gilroy" pitchFamily="2" charset="77"/>
                <a:hlinkClick r:id="rId28">
                  <a:extLst>
                    <a:ext uri="{A12FA001-AC4F-418D-AE19-62706E023703}">
                      <ahyp:hlinkClr xmlns:ahyp="http://schemas.microsoft.com/office/drawing/2018/hyperlinkcolor" val="tx"/>
                    </a:ext>
                  </a:extLst>
                </a:hlinkClick>
              </a:rPr>
              <a:t>Serverless Computing</a:t>
            </a:r>
            <a:r>
              <a:rPr lang="en-GB" sz="800" dirty="0">
                <a:solidFill>
                  <a:schemeClr val="bg1"/>
                </a:solidFill>
                <a:latin typeface="Gilroy" pitchFamily="2" charset="77"/>
              </a:rPr>
              <a:t>, and </a:t>
            </a:r>
            <a:r>
              <a:rPr lang="en-GB" sz="800" dirty="0">
                <a:solidFill>
                  <a:schemeClr val="bg1"/>
                </a:solidFill>
                <a:latin typeface="Gilroy" pitchFamily="2" charset="77"/>
                <a:hlinkClick r:id="rId29">
                  <a:extLst>
                    <a:ext uri="{A12FA001-AC4F-418D-AE19-62706E023703}">
                      <ahyp:hlinkClr xmlns:ahyp="http://schemas.microsoft.com/office/drawing/2018/hyperlinkcolor" val="tx"/>
                    </a:ext>
                  </a:extLst>
                </a:hlinkClick>
              </a:rPr>
              <a:t>Edge Computing</a:t>
            </a:r>
            <a:r>
              <a:rPr lang="en-GB" sz="800" dirty="0">
                <a:solidFill>
                  <a:schemeClr val="bg1"/>
                </a:solidFill>
                <a:latin typeface="Gilroy" pitchFamily="2" charset="77"/>
              </a:rPr>
              <a:t> industry hubs. </a:t>
            </a:r>
            <a:br>
              <a:rPr lang="en-GB" sz="800" dirty="0">
                <a:solidFill>
                  <a:schemeClr val="bg1"/>
                </a:solidFill>
                <a:latin typeface="Gilroy" pitchFamily="2" charset="77"/>
              </a:rPr>
            </a:br>
            <a:endParaRPr lang="en-US" sz="800" b="1" dirty="0">
              <a:solidFill>
                <a:schemeClr val="bg1"/>
              </a:solidFill>
              <a:latin typeface="Gilroy Bold" pitchFamily="2" charset="77"/>
              <a:hlinkClick r:id="" action="ppaction://noaction">
                <a:extLst>
                  <a:ext uri="{A12FA001-AC4F-418D-AE19-62706E023703}">
                    <ahyp:hlinkClr xmlns:ahyp="http://schemas.microsoft.com/office/drawing/2018/hyperlinkcolor" val="tx"/>
                  </a:ext>
                </a:extLst>
              </a:hlinkClick>
            </a:endParaRPr>
          </a:p>
          <a:p>
            <a:pPr marL="107999" marR="72000"/>
            <a:endParaRPr lang="en-US" sz="900" b="1" dirty="0">
              <a:solidFill>
                <a:schemeClr val="bg1"/>
              </a:solidFill>
              <a:latin typeface="Gilroy Bold" pitchFamily="2" charset="77"/>
              <a:hlinkClick r:id="" action="ppaction://noaction">
                <a:extLst>
                  <a:ext uri="{A12FA001-AC4F-418D-AE19-62706E023703}">
                    <ahyp:hlinkClr xmlns:ahyp="http://schemas.microsoft.com/office/drawing/2018/hyperlinkcolor" val="tx"/>
                  </a:ext>
                </a:extLst>
              </a:hlinkClick>
            </a:endParaRPr>
          </a:p>
          <a:p>
            <a:pPr marL="107999" marR="72000"/>
            <a:r>
              <a:rPr lang="en-US" sz="900" b="1" dirty="0">
                <a:solidFill>
                  <a:schemeClr val="bg1"/>
                </a:solidFill>
                <a:latin typeface="Gilroy Bold" pitchFamily="2" charset="77"/>
                <a:hlinkClick r:id="rId30" action="ppaction://hlinksldjump">
                  <a:extLst>
                    <a:ext uri="{A12FA001-AC4F-418D-AE19-62706E023703}">
                      <ahyp:hlinkClr xmlns:ahyp="http://schemas.microsoft.com/office/drawing/2018/hyperlinkcolor" val="tx"/>
                    </a:ext>
                  </a:extLst>
                </a:hlinkClick>
              </a:rPr>
              <a:t>Section 1: Industry outlook</a:t>
            </a:r>
            <a:endParaRPr lang="en-US" sz="900" b="1" dirty="0">
              <a:solidFill>
                <a:schemeClr val="bg1"/>
              </a:solidFill>
              <a:latin typeface="Gilroy Bold" pitchFamily="2" charset="77"/>
            </a:endParaRPr>
          </a:p>
          <a:p>
            <a:pPr marL="107999" marR="72000"/>
            <a:endParaRPr lang="en-US" sz="300" dirty="0">
              <a:solidFill>
                <a:schemeClr val="bg1"/>
              </a:solidFill>
              <a:latin typeface="Gilroy Bold" pitchFamily="2" charset="77"/>
            </a:endParaRPr>
          </a:p>
          <a:p>
            <a:pPr marL="107999" marR="72000" lvl="0" indent="0" algn="l" rtl="0">
              <a:spcBef>
                <a:spcPts val="0"/>
              </a:spcBef>
              <a:spcAft>
                <a:spcPts val="0"/>
              </a:spcAft>
              <a:buNone/>
            </a:pPr>
            <a:r>
              <a:rPr lang="en-US" sz="800" dirty="0">
                <a:solidFill>
                  <a:schemeClr val="bg1"/>
                </a:solidFill>
                <a:latin typeface="Gilroy" pitchFamily="2" charset="77"/>
              </a:rPr>
              <a:t>• Key takeaways</a:t>
            </a:r>
          </a:p>
          <a:p>
            <a:pPr marL="107999" marR="72000" lvl="0" indent="0" algn="l" rtl="0">
              <a:spcBef>
                <a:spcPts val="0"/>
              </a:spcBef>
              <a:spcAft>
                <a:spcPts val="0"/>
              </a:spcAft>
              <a:buNone/>
            </a:pPr>
            <a:r>
              <a:rPr lang="en-US" sz="800" dirty="0">
                <a:solidFill>
                  <a:schemeClr val="bg1"/>
                </a:solidFill>
                <a:latin typeface="Gilroy" pitchFamily="2" charset="77"/>
              </a:rPr>
              <a:t>• Industry outlook</a:t>
            </a:r>
          </a:p>
          <a:p>
            <a:pPr marL="107999" marR="72000" lvl="0" indent="0" algn="l" rtl="0">
              <a:spcBef>
                <a:spcPts val="0"/>
              </a:spcBef>
              <a:spcAft>
                <a:spcPts val="0"/>
              </a:spcAft>
              <a:buNone/>
            </a:pPr>
            <a:endParaRPr lang="en-US"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31" action="ppaction://hlinksldjump">
                  <a:extLst>
                    <a:ext uri="{A12FA001-AC4F-418D-AE19-62706E023703}">
                      <ahyp:hlinkClr xmlns:ahyp="http://schemas.microsoft.com/office/drawing/2018/hyperlinkcolor" val="tx"/>
                    </a:ext>
                  </a:extLst>
                </a:hlinkClick>
              </a:rPr>
              <a:t>Section 2: Funding</a:t>
            </a:r>
            <a:endParaRPr lang="en-US" sz="900" b="1" dirty="0">
              <a:solidFill>
                <a:schemeClr val="bg1"/>
              </a:solidFill>
              <a:latin typeface="Gilroy Bold" pitchFamily="2" charset="77"/>
            </a:endParaRPr>
          </a:p>
          <a:p>
            <a:pPr marL="107999" marR="72000"/>
            <a:endParaRPr lang="en-GB" sz="300" dirty="0">
              <a:solidFill>
                <a:schemeClr val="bg1"/>
              </a:solidFill>
              <a:latin typeface="Gilroy" pitchFamily="2" charset="77"/>
            </a:endParaRPr>
          </a:p>
          <a:p>
            <a:pPr marL="107999" marR="72000"/>
            <a:r>
              <a:rPr lang="en-GB" sz="800" dirty="0">
                <a:solidFill>
                  <a:schemeClr val="bg1"/>
                </a:solidFill>
                <a:latin typeface="Gilroy" pitchFamily="2" charset="77"/>
              </a:rPr>
              <a:t>• Cloud-native Tech surge</a:t>
            </a:r>
            <a:endParaRPr lang="en-US" sz="800" dirty="0">
              <a:solidFill>
                <a:schemeClr val="bg1"/>
              </a:solidFill>
              <a:latin typeface="Gilroy" pitchFamily="2" charset="77"/>
            </a:endParaRPr>
          </a:p>
          <a:p>
            <a:pPr marL="107999" marR="72000" lvl="0" indent="0" algn="l" rtl="0">
              <a:spcBef>
                <a:spcPts val="0"/>
              </a:spcBef>
              <a:spcAft>
                <a:spcPts val="0"/>
              </a:spcAft>
              <a:buNone/>
            </a:pPr>
            <a:endParaRPr lang="en-US"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32" action="ppaction://hlinksldjump">
                  <a:extLst>
                    <a:ext uri="{A12FA001-AC4F-418D-AE19-62706E023703}">
                      <ahyp:hlinkClr xmlns:ahyp="http://schemas.microsoft.com/office/drawing/2018/hyperlinkcolor" val="tx"/>
                    </a:ext>
                  </a:extLst>
                </a:hlinkClick>
              </a:rPr>
              <a:t>Section 3: Product updates</a:t>
            </a:r>
            <a:endParaRPr lang="en-US" sz="900" b="1" dirty="0">
              <a:solidFill>
                <a:schemeClr val="bg1"/>
              </a:solidFill>
              <a:latin typeface="Gilroy Bold" pitchFamily="2" charset="77"/>
            </a:endParaRPr>
          </a:p>
          <a:p>
            <a:pPr marL="107999" marR="72000"/>
            <a:endParaRPr lang="en-US" sz="300" dirty="0">
              <a:solidFill>
                <a:schemeClr val="bg1"/>
              </a:solidFill>
              <a:latin typeface="Gilroy" pitchFamily="2" charset="77"/>
            </a:endParaRPr>
          </a:p>
          <a:p>
            <a:pPr marL="107999" marR="72000"/>
            <a:r>
              <a:rPr lang="en-US" sz="800" dirty="0">
                <a:solidFill>
                  <a:schemeClr val="bg1"/>
                </a:solidFill>
                <a:latin typeface="Gilroy" pitchFamily="2" charset="77"/>
              </a:rPr>
              <a:t>• </a:t>
            </a:r>
            <a:r>
              <a:rPr lang="en-GB" sz="800" dirty="0">
                <a:solidFill>
                  <a:schemeClr val="bg1"/>
                </a:solidFill>
                <a:latin typeface="Gilroy" pitchFamily="2" charset="77"/>
              </a:rPr>
              <a:t>AI and hardware innovations take the lead</a:t>
            </a:r>
            <a:endParaRPr lang="en-US" sz="800" dirty="0">
              <a:solidFill>
                <a:schemeClr val="bg1"/>
              </a:solidFill>
              <a:latin typeface="Gilroy" pitchFamily="2" charset="77"/>
            </a:endParaRPr>
          </a:p>
          <a:p>
            <a:pPr marL="107999" marR="72000"/>
            <a:endParaRPr lang="en-US"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33" action="ppaction://hlinksldjump">
                  <a:extLst>
                    <a:ext uri="{A12FA001-AC4F-418D-AE19-62706E023703}">
                      <ahyp:hlinkClr xmlns:ahyp="http://schemas.microsoft.com/office/drawing/2018/hyperlinkcolor" val="tx"/>
                    </a:ext>
                  </a:extLst>
                </a:hlinkClick>
              </a:rPr>
              <a:t>Section 4: Partnerships</a:t>
            </a:r>
            <a:endParaRPr lang="en-US" sz="900" b="1" dirty="0">
              <a:solidFill>
                <a:schemeClr val="bg1"/>
              </a:solidFill>
              <a:latin typeface="Gilroy Bold" pitchFamily="2" charset="77"/>
            </a:endParaRPr>
          </a:p>
          <a:p>
            <a:pPr marL="107999" marR="72000"/>
            <a:endParaRPr lang="en-GB" sz="300" dirty="0">
              <a:solidFill>
                <a:schemeClr val="bg1"/>
              </a:solidFill>
              <a:latin typeface="Gilroy" pitchFamily="2" charset="77"/>
            </a:endParaRPr>
          </a:p>
          <a:p>
            <a:pPr marL="107999" marR="72000"/>
            <a:r>
              <a:rPr lang="en-GB" sz="800" dirty="0">
                <a:solidFill>
                  <a:schemeClr val="bg1"/>
                </a:solidFill>
                <a:latin typeface="Gilroy" pitchFamily="2" charset="77"/>
              </a:rPr>
              <a:t>• Edge AI and Cloud-native Tech drive activity</a:t>
            </a:r>
          </a:p>
          <a:p>
            <a:pPr marL="107999" marR="72000"/>
            <a:endParaRPr lang="en-GB" sz="800" dirty="0">
              <a:solidFill>
                <a:schemeClr val="bg1"/>
              </a:solidFill>
              <a:latin typeface="Gilroy" pitchFamily="2" charset="77"/>
            </a:endParaRPr>
          </a:p>
          <a:p>
            <a:pPr marL="107999" marR="72000"/>
            <a:r>
              <a:rPr lang="en-US" sz="900" b="1" dirty="0">
                <a:solidFill>
                  <a:schemeClr val="bg1"/>
                </a:solidFill>
                <a:latin typeface="Gilroy Bold" pitchFamily="2" charset="77"/>
                <a:hlinkClick r:id="rId34" action="ppaction://hlinksldjump">
                  <a:extLst>
                    <a:ext uri="{A12FA001-AC4F-418D-AE19-62706E023703}">
                      <ahyp:hlinkClr xmlns:ahyp="http://schemas.microsoft.com/office/drawing/2018/hyperlinkcolor" val="tx"/>
                    </a:ext>
                  </a:extLst>
                </a:hlinkClick>
              </a:rPr>
              <a:t>Section 5: M&amp;A</a:t>
            </a:r>
            <a:endParaRPr lang="en-US" sz="900" b="1" dirty="0">
              <a:solidFill>
                <a:schemeClr val="bg1"/>
              </a:solidFill>
              <a:latin typeface="Gilroy Bold" pitchFamily="2" charset="77"/>
            </a:endParaRPr>
          </a:p>
          <a:p>
            <a:pPr marL="107999" marR="72000"/>
            <a:endParaRPr lang="en-GB" sz="300" dirty="0">
              <a:solidFill>
                <a:schemeClr val="bg1"/>
              </a:solidFill>
              <a:latin typeface="Gilroy" pitchFamily="2" charset="77"/>
            </a:endParaRPr>
          </a:p>
          <a:p>
            <a:pPr marL="107999" marR="72000"/>
            <a:r>
              <a:rPr lang="en-GB" sz="800" dirty="0">
                <a:solidFill>
                  <a:schemeClr val="bg1"/>
                </a:solidFill>
                <a:latin typeface="Gilroy" pitchFamily="2" charset="77"/>
              </a:rPr>
              <a:t>• Cloud-native Tech leads a subdued quarter</a:t>
            </a:r>
          </a:p>
          <a:p>
            <a:pPr marL="107999" marR="72000"/>
            <a:endParaRPr lang="en-GB" sz="800" dirty="0">
              <a:solidFill>
                <a:schemeClr val="bg1"/>
              </a:solidFill>
              <a:latin typeface="Gilroy" pitchFamily="2" charset="77"/>
            </a:endParaRPr>
          </a:p>
          <a:p>
            <a:pPr marL="107999" marR="72000"/>
            <a:endParaRPr lang="en-GB" sz="800" dirty="0">
              <a:solidFill>
                <a:schemeClr val="bg1"/>
              </a:solidFill>
              <a:latin typeface="Gilroy" pitchFamily="2" charset="77"/>
            </a:endParaRPr>
          </a:p>
          <a:p>
            <a:pPr marL="107999" marR="72000"/>
            <a:endParaRPr lang="en-US" sz="800" dirty="0">
              <a:solidFill>
                <a:schemeClr val="bg1"/>
              </a:solidFill>
              <a:latin typeface="Gilroy" pitchFamily="2" charset="77"/>
            </a:endParaRPr>
          </a:p>
          <a:p>
            <a:pPr marL="107999" marR="72000"/>
            <a:endParaRPr lang="en-US" sz="800" dirty="0">
              <a:solidFill>
                <a:schemeClr val="bg1"/>
              </a:solidFill>
              <a:latin typeface="Gilroy" pitchFamily="2" charset="77"/>
            </a:endParaRPr>
          </a:p>
          <a:p>
            <a:pPr marL="107999" marR="72000"/>
            <a:endParaRPr lang="en-US" sz="800" dirty="0">
              <a:solidFill>
                <a:schemeClr val="bg1"/>
              </a:solidFill>
              <a:latin typeface="Gilroy" pitchFamily="2" charset="77"/>
            </a:endParaRPr>
          </a:p>
          <a:p>
            <a:pPr marL="107999" marR="72000"/>
            <a:endParaRPr lang="en-GB" sz="1000" dirty="0">
              <a:solidFill>
                <a:schemeClr val="bg1"/>
              </a:solidFill>
              <a:latin typeface="Gilroy" pitchFamily="2" charset="77"/>
            </a:endParaRPr>
          </a:p>
          <a:p>
            <a:pPr marL="107999" marR="72000"/>
            <a:endParaRPr lang="en-GB" sz="1000" dirty="0">
              <a:solidFill>
                <a:schemeClr val="bg1"/>
              </a:solidFill>
              <a:latin typeface="Gilroy" pitchFamily="2" charset="77"/>
            </a:endParaRPr>
          </a:p>
        </p:txBody>
      </p:sp>
      <p:sp>
        <p:nvSpPr>
          <p:cNvPr id="10" name="Google Shape;74;p16">
            <a:extLst>
              <a:ext uri="{FF2B5EF4-FFF2-40B4-BE49-F238E27FC236}">
                <a16:creationId xmlns:a16="http://schemas.microsoft.com/office/drawing/2014/main" id="{24B6034E-30F3-FC2E-3415-99B730DE216A}"/>
              </a:ext>
            </a:extLst>
          </p:cNvPr>
          <p:cNvSpPr txBox="1"/>
          <p:nvPr/>
        </p:nvSpPr>
        <p:spPr>
          <a:xfrm>
            <a:off x="5789051" y="498190"/>
            <a:ext cx="3236891" cy="1372723"/>
          </a:xfrm>
          <a:prstGeom prst="rect">
            <a:avLst/>
          </a:prstGeom>
          <a:noFill/>
          <a:ln>
            <a:noFill/>
          </a:ln>
        </p:spPr>
        <p:txBody>
          <a:bodyPr spcFirstLastPara="1" wrap="square" lIns="91425" tIns="91425" rIns="91425" bIns="91425" anchor="t" anchorCtr="0">
            <a:noAutofit/>
          </a:bodyPr>
          <a:lstStyle/>
          <a:p>
            <a:pPr>
              <a:lnSpc>
                <a:spcPct val="115000"/>
              </a:lnSpc>
              <a:spcBef>
                <a:spcPts val="1000"/>
              </a:spcBef>
            </a:pPr>
            <a:r>
              <a:rPr lang="en-GB" sz="1000" b="1" dirty="0">
                <a:solidFill>
                  <a:srgbClr val="3801C0"/>
                </a:solidFill>
                <a:latin typeface="Gilroy SemiBold" pitchFamily="2" charset="77"/>
              </a:rPr>
              <a:t>M&amp;A</a:t>
            </a:r>
          </a:p>
          <a:p>
            <a:endParaRPr lang="en-US" sz="700" b="1" dirty="0">
              <a:solidFill>
                <a:schemeClr val="tx1"/>
              </a:solidFill>
              <a:latin typeface="Gilroy SemiBold" pitchFamily="2" charset="77"/>
            </a:endParaRPr>
          </a:p>
          <a:p>
            <a:pPr>
              <a:lnSpc>
                <a:spcPct val="114000"/>
              </a:lnSpc>
            </a:pPr>
            <a:r>
              <a:rPr lang="en-US" sz="700" b="1" dirty="0">
                <a:solidFill>
                  <a:schemeClr val="dk1"/>
                </a:solidFill>
                <a:latin typeface="Gilroy SemiBold" pitchFamily="2" charset="77"/>
              </a:rPr>
              <a:t>CNT carried three out of five deals: </a:t>
            </a:r>
            <a:r>
              <a:rPr lang="en-US" sz="700" dirty="0">
                <a:solidFill>
                  <a:schemeClr val="tx1"/>
                </a:solidFill>
                <a:latin typeface="Gilroy" pitchFamily="2" charset="77"/>
              </a:rPr>
              <a:t>K1 Investment Management's acquisition of </a:t>
            </a:r>
            <a:r>
              <a:rPr lang="en-US" sz="700" dirty="0">
                <a:solidFill>
                  <a:schemeClr val="tx1"/>
                </a:solidFill>
                <a:latin typeface="Gilroy" pitchFamily="2" charset="77"/>
                <a:hlinkClick r:id="rId35"/>
              </a:rPr>
              <a:t>MariaDB</a:t>
            </a:r>
            <a:r>
              <a:rPr lang="en-US" sz="700" dirty="0">
                <a:solidFill>
                  <a:schemeClr val="tx1"/>
                </a:solidFill>
                <a:latin typeface="Gilroy" pitchFamily="2" charset="77"/>
              </a:rPr>
              <a:t> signaled a strategic shift, potentially preparing for future sale or partnerships. </a:t>
            </a:r>
            <a:r>
              <a:rPr lang="en-US" sz="700" dirty="0">
                <a:solidFill>
                  <a:schemeClr val="tx1"/>
                </a:solidFill>
                <a:latin typeface="Gilroy" pitchFamily="2" charset="77"/>
                <a:hlinkClick r:id="rId36"/>
              </a:rPr>
              <a:t>IBM</a:t>
            </a:r>
            <a:r>
              <a:rPr lang="en-US" sz="700" dirty="0">
                <a:solidFill>
                  <a:schemeClr val="tx1"/>
                </a:solidFill>
                <a:latin typeface="Gilroy" pitchFamily="2" charset="77"/>
              </a:rPr>
              <a:t> strengthened its cloud cost management position by acquiring </a:t>
            </a:r>
            <a:r>
              <a:rPr lang="en-US" sz="700" dirty="0">
                <a:solidFill>
                  <a:schemeClr val="tx1"/>
                </a:solidFill>
                <a:latin typeface="Gilroy" pitchFamily="2" charset="77"/>
                <a:hlinkClick r:id="rId37"/>
              </a:rPr>
              <a:t>Kubecost</a:t>
            </a:r>
            <a:r>
              <a:rPr lang="en-US" sz="700" dirty="0">
                <a:solidFill>
                  <a:schemeClr val="tx1"/>
                </a:solidFill>
                <a:latin typeface="Gilroy" pitchFamily="2" charset="77"/>
              </a:rPr>
              <a:t>, a specialist in Kubernetes cost monitoring and optimization. </a:t>
            </a:r>
            <a:r>
              <a:rPr lang="en-US" sz="700" dirty="0">
                <a:solidFill>
                  <a:schemeClr val="tx1"/>
                </a:solidFill>
                <a:latin typeface="Gilroy" pitchFamily="2" charset="77"/>
                <a:hlinkClick r:id="rId38"/>
              </a:rPr>
              <a:t>HPE</a:t>
            </a:r>
            <a:r>
              <a:rPr lang="en-US" sz="700" dirty="0">
                <a:solidFill>
                  <a:schemeClr val="tx1"/>
                </a:solidFill>
                <a:latin typeface="Gilroy" pitchFamily="2" charset="77"/>
              </a:rPr>
              <a:t>’s and </a:t>
            </a:r>
            <a:r>
              <a:rPr lang="en-US" sz="700" dirty="0">
                <a:solidFill>
                  <a:schemeClr val="tx1"/>
                </a:solidFill>
                <a:latin typeface="Gilroy" pitchFamily="2" charset="77"/>
                <a:hlinkClick r:id="rId39"/>
              </a:rPr>
              <a:t>Confluent</a:t>
            </a:r>
            <a:r>
              <a:rPr lang="en-US" sz="700" dirty="0">
                <a:solidFill>
                  <a:schemeClr val="tx1"/>
                </a:solidFill>
                <a:latin typeface="Gilroy" pitchFamily="2" charset="77"/>
              </a:rPr>
              <a:t>'s acquisitions of </a:t>
            </a:r>
            <a:r>
              <a:rPr lang="en-US" sz="700" dirty="0">
                <a:solidFill>
                  <a:schemeClr val="tx1"/>
                </a:solidFill>
                <a:latin typeface="Gilroy" pitchFamily="2" charset="77"/>
                <a:hlinkClick r:id="rId40"/>
              </a:rPr>
              <a:t>Morpheus Data</a:t>
            </a:r>
            <a:r>
              <a:rPr lang="en-US" sz="700" dirty="0">
                <a:solidFill>
                  <a:schemeClr val="tx1"/>
                </a:solidFill>
                <a:latin typeface="Gilroy" pitchFamily="2" charset="77"/>
              </a:rPr>
              <a:t> and </a:t>
            </a:r>
            <a:r>
              <a:rPr lang="en-US" sz="700" dirty="0">
                <a:solidFill>
                  <a:schemeClr val="tx1"/>
                </a:solidFill>
                <a:latin typeface="Gilroy" pitchFamily="2" charset="77"/>
                <a:hlinkClick r:id="rId41"/>
              </a:rPr>
              <a:t>WarpStream</a:t>
            </a:r>
            <a:r>
              <a:rPr lang="en-US" sz="700" dirty="0">
                <a:solidFill>
                  <a:schemeClr val="tx1"/>
                </a:solidFill>
                <a:latin typeface="Gilroy" pitchFamily="2" charset="77"/>
              </a:rPr>
              <a:t>, respectively, demonstrate ongoing consolidation and capability expansion in Cloud Tech. </a:t>
            </a:r>
          </a:p>
          <a:p>
            <a:pPr>
              <a:lnSpc>
                <a:spcPct val="115000"/>
              </a:lnSpc>
              <a:spcBef>
                <a:spcPts val="1000"/>
              </a:spcBef>
            </a:pPr>
            <a:endParaRPr lang="en-LK" sz="700" dirty="0">
              <a:solidFill>
                <a:schemeClr val="tx1"/>
              </a:solidFill>
              <a:latin typeface="Gilroy" pitchFamily="2" charset="77"/>
            </a:endParaRPr>
          </a:p>
          <a:p>
            <a:pPr marL="0" lvl="0" indent="0" algn="l" rtl="0">
              <a:spcBef>
                <a:spcPts val="0"/>
              </a:spcBef>
              <a:spcAft>
                <a:spcPts val="0"/>
              </a:spcAft>
              <a:buNone/>
            </a:pPr>
            <a:endParaRPr sz="2000" dirty="0">
              <a:latin typeface="Gilroy" pitchFamily="2" charset="77"/>
              <a:ea typeface="Anybody Medium"/>
              <a:cs typeface="Anybody Medium"/>
              <a:sym typeface="Anybody Medium"/>
            </a:endParaRPr>
          </a:p>
        </p:txBody>
      </p:sp>
      <p:sp>
        <p:nvSpPr>
          <p:cNvPr id="5" name="Google Shape;114;p22">
            <a:extLst>
              <a:ext uri="{FF2B5EF4-FFF2-40B4-BE49-F238E27FC236}">
                <a16:creationId xmlns:a16="http://schemas.microsoft.com/office/drawing/2014/main" id="{1F8377A9-A940-FAED-17AF-7989AAFA6BB9}"/>
              </a:ext>
            </a:extLst>
          </p:cNvPr>
          <p:cNvSpPr txBox="1"/>
          <p:nvPr/>
        </p:nvSpPr>
        <p:spPr>
          <a:xfrm>
            <a:off x="68025"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What’s inside?</a:t>
            </a:r>
            <a:endParaRPr lang="en-GB" sz="2000" b="1" dirty="0">
              <a:solidFill>
                <a:schemeClr val="bg1"/>
              </a:solidFill>
              <a:latin typeface="Gilroy SemiBold" pitchFamily="2" charset="77"/>
              <a:sym typeface="Anybody Medium"/>
            </a:endParaRPr>
          </a:p>
          <a:p>
            <a:pPr marL="0" lvl="0" indent="0" algn="l" rtl="0">
              <a:spcBef>
                <a:spcPts val="0"/>
              </a:spcBef>
              <a:spcAft>
                <a:spcPts val="0"/>
              </a:spcAft>
              <a:buNone/>
            </a:pPr>
            <a:endParaRPr lang="en-US" dirty="0">
              <a:solidFill>
                <a:schemeClr val="bg1"/>
              </a:solidFill>
            </a:endParaRPr>
          </a:p>
          <a:p>
            <a:pPr marL="0" lvl="0" indent="0" algn="l" rtl="0">
              <a:spcBef>
                <a:spcPts val="0"/>
              </a:spcBef>
              <a:spcAft>
                <a:spcPts val="0"/>
              </a:spcAft>
              <a:buNone/>
            </a:pPr>
            <a:endParaRPr lang="en-US" dirty="0">
              <a:solidFill>
                <a:schemeClr val="bg1"/>
              </a:solidFill>
            </a:endParaRPr>
          </a:p>
        </p:txBody>
      </p:sp>
      <p:sp>
        <p:nvSpPr>
          <p:cNvPr id="2" name="Google Shape;74;p16">
            <a:extLst>
              <a:ext uri="{FF2B5EF4-FFF2-40B4-BE49-F238E27FC236}">
                <a16:creationId xmlns:a16="http://schemas.microsoft.com/office/drawing/2014/main" id="{575027CB-B3A7-A5FE-CAAD-73C913A10447}"/>
              </a:ext>
            </a:extLst>
          </p:cNvPr>
          <p:cNvSpPr txBox="1"/>
          <p:nvPr/>
        </p:nvSpPr>
        <p:spPr>
          <a:xfrm>
            <a:off x="5789051" y="1909823"/>
            <a:ext cx="3236891" cy="2866297"/>
          </a:xfrm>
          <a:prstGeom prst="rect">
            <a:avLst/>
          </a:prstGeom>
          <a:solidFill>
            <a:schemeClr val="accent3">
              <a:lumMod val="20000"/>
              <a:lumOff val="80000"/>
            </a:schemeClr>
          </a:solidFill>
          <a:ln>
            <a:noFill/>
          </a:ln>
        </p:spPr>
        <p:txBody>
          <a:bodyPr spcFirstLastPara="1" wrap="square" lIns="91425" tIns="0" rIns="91425" bIns="0" anchor="t" anchorCtr="0">
            <a:spAutoFit/>
          </a:bodyPr>
          <a:lstStyle/>
          <a:p>
            <a:pPr>
              <a:lnSpc>
                <a:spcPct val="115000"/>
              </a:lnSpc>
              <a:spcBef>
                <a:spcPts val="1000"/>
              </a:spcBef>
            </a:pPr>
            <a:r>
              <a:rPr lang="en-GB" sz="1000" b="1" dirty="0">
                <a:solidFill>
                  <a:srgbClr val="3801C0"/>
                </a:solidFill>
                <a:latin typeface="Gilroy SemiBold" pitchFamily="2" charset="77"/>
              </a:rPr>
              <a:t>Industry outlook</a:t>
            </a:r>
          </a:p>
          <a:p>
            <a:pPr>
              <a:lnSpc>
                <a:spcPct val="114000"/>
              </a:lnSpc>
            </a:pPr>
            <a:endParaRPr lang="en-GB" sz="1000" b="1" dirty="0">
              <a:solidFill>
                <a:srgbClr val="3801C0"/>
              </a:solidFill>
              <a:latin typeface="Gilroy SemiBold" pitchFamily="2" charset="77"/>
            </a:endParaRPr>
          </a:p>
          <a:p>
            <a:pPr>
              <a:lnSpc>
                <a:spcPct val="114000"/>
              </a:lnSpc>
            </a:pPr>
            <a:r>
              <a:rPr lang="en-GB" sz="700" b="1" dirty="0">
                <a:solidFill>
                  <a:schemeClr val="dk1"/>
                </a:solidFill>
                <a:latin typeface="Gilroy SemiBold" pitchFamily="2" charset="77"/>
              </a:rPr>
              <a:t>Edge AI innovation continued: </a:t>
            </a:r>
            <a:r>
              <a:rPr lang="en-GB" sz="700" dirty="0">
                <a:solidFill>
                  <a:schemeClr val="tx1"/>
                </a:solidFill>
                <a:latin typeface="Gilroy" pitchFamily="2" charset="77"/>
              </a:rPr>
              <a:t>The Cloud Tech industry is poised for significant advancements in edge computing and AI integration, enabling real-time data processing at the network edge. </a:t>
            </a:r>
            <a:r>
              <a:rPr lang="en-GB" sz="700" dirty="0">
                <a:solidFill>
                  <a:schemeClr val="tx1"/>
                </a:solidFill>
                <a:latin typeface="Gilroy" pitchFamily="2" charset="77"/>
                <a:hlinkClick r:id="rId14"/>
              </a:rPr>
              <a:t>Red Hat</a:t>
            </a:r>
            <a:r>
              <a:rPr lang="en-GB" sz="700" dirty="0">
                <a:solidFill>
                  <a:schemeClr val="tx1"/>
                </a:solidFill>
                <a:latin typeface="Gilroy" pitchFamily="2" charset="77"/>
              </a:rPr>
              <a:t>, </a:t>
            </a:r>
            <a:r>
              <a:rPr lang="en-GB" sz="700" dirty="0">
                <a:solidFill>
                  <a:schemeClr val="tx1"/>
                </a:solidFill>
                <a:latin typeface="Gilroy" pitchFamily="2" charset="77"/>
                <a:hlinkClick r:id="rId42"/>
              </a:rPr>
              <a:t>Google</a:t>
            </a:r>
            <a:r>
              <a:rPr lang="en-GB" sz="700" dirty="0">
                <a:solidFill>
                  <a:schemeClr val="tx1"/>
                </a:solidFill>
                <a:latin typeface="Gilroy" pitchFamily="2" charset="77"/>
              </a:rPr>
              <a:t>, </a:t>
            </a:r>
            <a:r>
              <a:rPr lang="en-GB" sz="700" dirty="0">
                <a:solidFill>
                  <a:schemeClr val="tx1"/>
                </a:solidFill>
                <a:latin typeface="Gilroy" pitchFamily="2" charset="77"/>
                <a:hlinkClick r:id="rId43"/>
              </a:rPr>
              <a:t>VMware</a:t>
            </a:r>
            <a:r>
              <a:rPr lang="en-GB" sz="700" dirty="0">
                <a:solidFill>
                  <a:schemeClr val="tx1"/>
                </a:solidFill>
                <a:latin typeface="Gilroy" pitchFamily="2" charset="77"/>
              </a:rPr>
              <a:t>, and other key players are innovating and collaborating to make edge computing smarter, more efficient, and accessible, addressing latency and data privacy challenges. These developments will unlock new AI-powered applications across various industries such as real-time predictive maintenance for manufacturing, AI-assisted robotic surgery, autonomous vehicle navigation, and intelligent traffic management.</a:t>
            </a:r>
          </a:p>
          <a:p>
            <a:pPr>
              <a:lnSpc>
                <a:spcPct val="114000"/>
              </a:lnSpc>
            </a:pPr>
            <a:endParaRPr lang="en-GB" sz="300" dirty="0">
              <a:solidFill>
                <a:schemeClr val="tx1"/>
              </a:solidFill>
              <a:latin typeface="Gilroy" pitchFamily="2" charset="77"/>
            </a:endParaRPr>
          </a:p>
          <a:p>
            <a:pPr>
              <a:lnSpc>
                <a:spcPct val="114000"/>
              </a:lnSpc>
            </a:pPr>
            <a:r>
              <a:rPr lang="en-GB" sz="700" b="1" dirty="0">
                <a:solidFill>
                  <a:schemeClr val="dk1"/>
                </a:solidFill>
                <a:latin typeface="Gilroy SemiBold" pitchFamily="2" charset="77"/>
              </a:rPr>
              <a:t>Partnerships boosted cloud-native AI innovation and optimization: </a:t>
            </a:r>
            <a:r>
              <a:rPr lang="en-GB" sz="700" dirty="0">
                <a:solidFill>
                  <a:schemeClr val="tx1"/>
                </a:solidFill>
                <a:latin typeface="Gilroy" pitchFamily="2" charset="77"/>
              </a:rPr>
              <a:t>Concurrently, cloud-native technologies are evolving, emphasizing improved Kubernetes management and cost optimization. As cloud-native adoption surges, partnerships among </a:t>
            </a:r>
            <a:r>
              <a:rPr lang="en-GB" sz="700" dirty="0">
                <a:solidFill>
                  <a:schemeClr val="tx1"/>
                </a:solidFill>
                <a:latin typeface="Gilroy" pitchFamily="2" charset="77"/>
                <a:hlinkClick r:id="rId44"/>
              </a:rPr>
              <a:t>Platform9, Fairwinds</a:t>
            </a:r>
            <a:r>
              <a:rPr lang="en-GB" sz="700" dirty="0">
                <a:solidFill>
                  <a:schemeClr val="tx1"/>
                </a:solidFill>
                <a:latin typeface="Gilroy" pitchFamily="2" charset="77"/>
              </a:rPr>
              <a:t>, </a:t>
            </a:r>
            <a:r>
              <a:rPr lang="en-GB" sz="700" dirty="0">
                <a:solidFill>
                  <a:schemeClr val="tx1"/>
                </a:solidFill>
                <a:latin typeface="Gilroy" pitchFamily="2" charset="77"/>
                <a:hlinkClick r:id="rId45"/>
              </a:rPr>
              <a:t>Harness, and Google Cloud</a:t>
            </a:r>
            <a:r>
              <a:rPr lang="en-GB" sz="700" dirty="0">
                <a:solidFill>
                  <a:schemeClr val="tx1"/>
                </a:solidFill>
                <a:latin typeface="Gilroy" pitchFamily="2" charset="77"/>
              </a:rPr>
              <a:t> are tackling cost control challenges and integrating GenAI technologies into cloud deployments. The industry is moving toward more intelligent, automated, and holistic solutions. This trend suggests a future where AI-driven insights, multi-cloud support, and integrated management platforms will become standard, helping businesses become more efficient and cost-effective in their cloud operations.</a:t>
            </a:r>
          </a:p>
        </p:txBody>
      </p:sp>
    </p:spTree>
    <p:extLst>
      <p:ext uri="{BB962C8B-B14F-4D97-AF65-F5344CB8AC3E}">
        <p14:creationId xmlns:p14="http://schemas.microsoft.com/office/powerpoint/2010/main" val="118242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5"/>
          <p:cNvSpPr/>
          <p:nvPr/>
        </p:nvSpPr>
        <p:spPr>
          <a:xfrm>
            <a:off x="-37073" y="-18219"/>
            <a:ext cx="2650021" cy="5212800"/>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lang="en-GB" sz="800" dirty="0">
              <a:solidFill>
                <a:srgbClr val="3801C0"/>
              </a:solidFill>
              <a:latin typeface="Gilroy" pitchFamily="2" charset="77"/>
            </a:endParaRPr>
          </a:p>
          <a:p>
            <a:pPr marL="107999" marR="72000"/>
            <a:endParaRPr lang="en-GB"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a:p>
            <a:pPr marL="107999" marR="72000"/>
            <a:endParaRPr sz="800" dirty="0">
              <a:solidFill>
                <a:srgbClr val="3801C0"/>
              </a:solidFill>
              <a:latin typeface="Gilroy" pitchFamily="2" charset="77"/>
            </a:endParaRPr>
          </a:p>
        </p:txBody>
      </p:sp>
      <p:sp>
        <p:nvSpPr>
          <p:cNvPr id="382" name="Google Shape;382;p35"/>
          <p:cNvSpPr txBox="1"/>
          <p:nvPr/>
        </p:nvSpPr>
        <p:spPr>
          <a:xfrm>
            <a:off x="2645750" y="167499"/>
            <a:ext cx="6073200" cy="824173"/>
          </a:xfrm>
          <a:prstGeom prst="rect">
            <a:avLst/>
          </a:prstGeom>
          <a:noFill/>
          <a:ln>
            <a:noFill/>
          </a:ln>
        </p:spPr>
        <p:txBody>
          <a:bodyPr spcFirstLastPara="1" wrap="square" lIns="91425" tIns="91425" rIns="91425" bIns="91425" anchor="t" anchorCtr="0">
            <a:noAutofit/>
          </a:bodyPr>
          <a:lstStyle/>
          <a:p>
            <a:r>
              <a:rPr lang="en-GB" sz="2000" b="1" dirty="0">
                <a:latin typeface="Gilroy SemiBold" pitchFamily="2" charset="77"/>
              </a:rPr>
              <a:t>CNT accounted for more than two-thirds of Cloud Tech funding led by growth-stage deals</a:t>
            </a:r>
            <a:endParaRPr lang="en-GB" sz="2000" b="1" dirty="0">
              <a:solidFill>
                <a:schemeClr val="tx1"/>
              </a:solidFill>
              <a:latin typeface="Gilroy SemiBold" pitchFamily="2" charset="77"/>
              <a:sym typeface="Anybody Medium"/>
            </a:endParaRPr>
          </a:p>
        </p:txBody>
      </p:sp>
      <p:sp>
        <p:nvSpPr>
          <p:cNvPr id="8" name="Google Shape;114;p22">
            <a:extLst>
              <a:ext uri="{FF2B5EF4-FFF2-40B4-BE49-F238E27FC236}">
                <a16:creationId xmlns:a16="http://schemas.microsoft.com/office/drawing/2014/main" id="{8FAA83F3-FE2E-4260-1FA5-D2F0583EEA7D}"/>
              </a:ext>
            </a:extLst>
          </p:cNvPr>
          <p:cNvSpPr txBox="1"/>
          <p:nvPr/>
        </p:nvSpPr>
        <p:spPr>
          <a:xfrm>
            <a:off x="68025" y="191350"/>
            <a:ext cx="2342400" cy="967706"/>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Funding</a:t>
            </a:r>
            <a:endParaRPr lang="en-US" dirty="0">
              <a:solidFill>
                <a:schemeClr val="tx1"/>
              </a:solidFill>
            </a:endParaRPr>
          </a:p>
          <a:p>
            <a:pPr marL="0" lvl="0" indent="0" algn="l" rtl="0">
              <a:spcBef>
                <a:spcPts val="0"/>
              </a:spcBef>
              <a:spcAft>
                <a:spcPts val="0"/>
              </a:spcAft>
              <a:buNone/>
            </a:pPr>
            <a:endParaRPr dirty="0">
              <a:solidFill>
                <a:schemeClr val="tx1"/>
              </a:solidFill>
            </a:endParaRPr>
          </a:p>
        </p:txBody>
      </p:sp>
      <p:sp>
        <p:nvSpPr>
          <p:cNvPr id="11" name="TextBox 10">
            <a:extLst>
              <a:ext uri="{FF2B5EF4-FFF2-40B4-BE49-F238E27FC236}">
                <a16:creationId xmlns:a16="http://schemas.microsoft.com/office/drawing/2014/main" id="{F32A5888-6CC1-704D-376C-E93FD712D68B}"/>
              </a:ext>
            </a:extLst>
          </p:cNvPr>
          <p:cNvSpPr txBox="1"/>
          <p:nvPr/>
        </p:nvSpPr>
        <p:spPr>
          <a:xfrm>
            <a:off x="-1" y="845997"/>
            <a:ext cx="2347471" cy="3662541"/>
          </a:xfrm>
          <a:prstGeom prst="rect">
            <a:avLst/>
          </a:prstGeom>
          <a:noFill/>
        </p:spPr>
        <p:txBody>
          <a:bodyPr wrap="square" rtlCol="0">
            <a:spAutoFit/>
          </a:bodyPr>
          <a:lstStyle/>
          <a:p>
            <a:pPr marL="107999" marR="72000"/>
            <a:r>
              <a:rPr lang="en-US" sz="800" b="1" dirty="0">
                <a:solidFill>
                  <a:schemeClr val="bg1"/>
                </a:solidFill>
                <a:latin typeface="Gilroy SemiBold" pitchFamily="2" charset="77"/>
              </a:rPr>
              <a:t>Analyst Take: </a:t>
            </a:r>
            <a:r>
              <a:rPr lang="en-US" sz="800" dirty="0">
                <a:solidFill>
                  <a:schemeClr val="bg1"/>
                </a:solidFill>
                <a:latin typeface="Gilroy" pitchFamily="2" charset="77"/>
              </a:rPr>
              <a:t>Cloud Tech startups raised USD 699 million in Q3 2024. This was significantly below the average quarterly funding of USD 1.5 billion over the past three years. Nevertheless, the dip in Cloud Tech funding mirrored the broader </a:t>
            </a:r>
            <a:r>
              <a:rPr lang="en-US" sz="800" dirty="0">
                <a:solidFill>
                  <a:schemeClr val="bg1"/>
                </a:solidFill>
                <a:latin typeface="Gilroy" pitchFamily="2" charset="77"/>
                <a:hlinkClick r:id="rId3"/>
              </a:rPr>
              <a:t>decline</a:t>
            </a:r>
            <a:r>
              <a:rPr lang="en-US" sz="800" dirty="0">
                <a:solidFill>
                  <a:schemeClr val="bg1"/>
                </a:solidFill>
                <a:latin typeface="Gilroy" pitchFamily="2" charset="77"/>
              </a:rPr>
              <a:t> in global venture funding during this period.</a:t>
            </a:r>
          </a:p>
          <a:p>
            <a:pPr marL="107999" marR="72000"/>
            <a:endParaRPr lang="en-US" sz="800" dirty="0">
              <a:solidFill>
                <a:schemeClr val="bg1"/>
              </a:solidFill>
              <a:latin typeface="Gilroy" pitchFamily="2" charset="77"/>
            </a:endParaRPr>
          </a:p>
          <a:p>
            <a:pPr marL="107999" marR="72000"/>
            <a:r>
              <a:rPr lang="en-US" sz="800" dirty="0">
                <a:solidFill>
                  <a:schemeClr val="bg1"/>
                </a:solidFill>
                <a:latin typeface="Gilroy" pitchFamily="2" charset="77"/>
              </a:rPr>
              <a:t>Funding for CNT startups was notable, highlighted by </a:t>
            </a:r>
            <a:r>
              <a:rPr lang="en-US" sz="800" dirty="0">
                <a:solidFill>
                  <a:schemeClr val="bg1"/>
                </a:solidFill>
                <a:latin typeface="Gilroy" pitchFamily="2" charset="77"/>
                <a:hlinkClick r:id="rId4"/>
              </a:rPr>
              <a:t>Grafana Labs</a:t>
            </a:r>
            <a:r>
              <a:rPr lang="en-US" sz="800" dirty="0">
                <a:solidFill>
                  <a:schemeClr val="bg1"/>
                </a:solidFill>
                <a:latin typeface="Gilroy" pitchFamily="2" charset="77"/>
              </a:rPr>
              <a:t>’ USD 270 million Series D, alongside </a:t>
            </a:r>
            <a:r>
              <a:rPr lang="en-US" sz="800" dirty="0">
                <a:solidFill>
                  <a:schemeClr val="bg1"/>
                </a:solidFill>
                <a:latin typeface="Gilroy" pitchFamily="2" charset="77"/>
                <a:hlinkClick r:id="rId5"/>
              </a:rPr>
              <a:t>Kong</a:t>
            </a:r>
            <a:r>
              <a:rPr lang="en-US" sz="800" dirty="0">
                <a:solidFill>
                  <a:schemeClr val="bg1"/>
                </a:solidFill>
                <a:latin typeface="Gilroy" pitchFamily="2" charset="77"/>
              </a:rPr>
              <a:t>’s Series E and </a:t>
            </a:r>
            <a:r>
              <a:rPr lang="en-US" sz="800" dirty="0" err="1">
                <a:solidFill>
                  <a:schemeClr val="bg1"/>
                </a:solidFill>
                <a:latin typeface="Gilroy" pitchFamily="2" charset="77"/>
                <a:hlinkClick r:id="rId6"/>
              </a:rPr>
              <a:t>Supabase</a:t>
            </a:r>
            <a:r>
              <a:rPr lang="en-US" sz="800" dirty="0" err="1">
                <a:solidFill>
                  <a:schemeClr val="bg1"/>
                </a:solidFill>
                <a:latin typeface="Gilroy" pitchFamily="2" charset="77"/>
              </a:rPr>
              <a:t>’s</a:t>
            </a:r>
            <a:r>
              <a:rPr lang="en-US" sz="800" dirty="0">
                <a:solidFill>
                  <a:schemeClr val="bg1"/>
                </a:solidFill>
                <a:latin typeface="Gilroy" pitchFamily="2" charset="77"/>
              </a:rPr>
              <a:t> Series C rounds of USD 80 million each for product development, which together accounted for ~60% of total funding for the quarter. </a:t>
            </a:r>
          </a:p>
          <a:p>
            <a:pPr marL="107999" marR="72000"/>
            <a:endParaRPr lang="en-US" sz="800" dirty="0">
              <a:solidFill>
                <a:schemeClr val="bg1"/>
              </a:solidFill>
              <a:latin typeface="Gilroy" pitchFamily="2" charset="77"/>
            </a:endParaRPr>
          </a:p>
          <a:p>
            <a:pPr marL="107999" marR="72000"/>
            <a:r>
              <a:rPr lang="en-US" sz="800" dirty="0">
                <a:solidFill>
                  <a:schemeClr val="bg1"/>
                </a:solidFill>
                <a:latin typeface="Gilroy" pitchFamily="2" charset="77"/>
              </a:rPr>
              <a:t>There was also a notable shift toward early-stage funding, with </a:t>
            </a:r>
            <a:r>
              <a:rPr lang="en-US" sz="800" dirty="0">
                <a:solidFill>
                  <a:schemeClr val="bg1"/>
                </a:solidFill>
                <a:latin typeface="Gilroy" pitchFamily="2" charset="77"/>
                <a:hlinkClick r:id="rId7"/>
              </a:rPr>
              <a:t>Gcore</a:t>
            </a:r>
            <a:r>
              <a:rPr lang="en-US" sz="800" dirty="0">
                <a:solidFill>
                  <a:schemeClr val="bg1"/>
                </a:solidFill>
                <a:latin typeface="Gilroy" pitchFamily="2" charset="77"/>
              </a:rPr>
              <a:t> (Edge Computing), </a:t>
            </a:r>
            <a:r>
              <a:rPr lang="en-US" sz="800" dirty="0">
                <a:solidFill>
                  <a:schemeClr val="bg1"/>
                </a:solidFill>
                <a:latin typeface="Gilroy" pitchFamily="2" charset="77"/>
                <a:hlinkClick r:id="rId7"/>
              </a:rPr>
              <a:t>Armada</a:t>
            </a:r>
            <a:r>
              <a:rPr lang="en-US" sz="800" dirty="0">
                <a:solidFill>
                  <a:schemeClr val="bg1"/>
                </a:solidFill>
                <a:latin typeface="Gilroy" pitchFamily="2" charset="77"/>
              </a:rPr>
              <a:t> (Edge Computing), and </a:t>
            </a:r>
            <a:r>
              <a:rPr lang="en-US" sz="800" dirty="0">
                <a:solidFill>
                  <a:schemeClr val="bg1"/>
                </a:solidFill>
                <a:latin typeface="Gilroy" pitchFamily="2" charset="77"/>
                <a:hlinkClick r:id="rId8"/>
              </a:rPr>
              <a:t>nOps</a:t>
            </a:r>
            <a:r>
              <a:rPr lang="en-US" sz="800" dirty="0">
                <a:solidFill>
                  <a:schemeClr val="bg1"/>
                </a:solidFill>
                <a:latin typeface="Gilroy" pitchFamily="2" charset="77"/>
              </a:rPr>
              <a:t> (Cloud Optimization Tools), each raising over USD 30 million. Armada aims to expand its platform and partnerships, while </a:t>
            </a:r>
            <a:r>
              <a:rPr lang="en-US" sz="800" dirty="0" err="1">
                <a:solidFill>
                  <a:schemeClr val="bg1"/>
                </a:solidFill>
                <a:latin typeface="Gilroy" pitchFamily="2" charset="77"/>
              </a:rPr>
              <a:t>Gcore</a:t>
            </a:r>
            <a:r>
              <a:rPr lang="en-US" sz="800" dirty="0">
                <a:solidFill>
                  <a:schemeClr val="bg1"/>
                </a:solidFill>
                <a:latin typeface="Gilroy" pitchFamily="2" charset="77"/>
              </a:rPr>
              <a:t> focuses on AI innovations with NVIDIA-powered servers. </a:t>
            </a:r>
            <a:r>
              <a:rPr lang="en-US" sz="800" dirty="0" err="1">
                <a:solidFill>
                  <a:schemeClr val="bg1"/>
                </a:solidFill>
                <a:latin typeface="Gilroy" pitchFamily="2" charset="77"/>
              </a:rPr>
              <a:t>nOps</a:t>
            </a:r>
            <a:r>
              <a:rPr lang="en-US" sz="800" dirty="0">
                <a:solidFill>
                  <a:schemeClr val="bg1"/>
                </a:solidFill>
                <a:latin typeface="Gilroy" pitchFamily="2" charset="77"/>
              </a:rPr>
              <a:t> plans to accelerate platform development and integrate with AWS and </a:t>
            </a:r>
            <a:r>
              <a:rPr lang="en-US" sz="800" dirty="0" err="1">
                <a:solidFill>
                  <a:schemeClr val="bg1"/>
                </a:solidFill>
                <a:latin typeface="Gilroy" pitchFamily="2" charset="77"/>
              </a:rPr>
              <a:t>Karpenter</a:t>
            </a:r>
            <a:r>
              <a:rPr lang="en-US" sz="800" dirty="0">
                <a:solidFill>
                  <a:schemeClr val="bg1"/>
                </a:solidFill>
                <a:latin typeface="Gilroy" pitchFamily="2" charset="77"/>
              </a:rPr>
              <a:t>.</a:t>
            </a:r>
          </a:p>
        </p:txBody>
      </p:sp>
      <p:grpSp>
        <p:nvGrpSpPr>
          <p:cNvPr id="9" name="Group 8">
            <a:extLst>
              <a:ext uri="{FF2B5EF4-FFF2-40B4-BE49-F238E27FC236}">
                <a16:creationId xmlns:a16="http://schemas.microsoft.com/office/drawing/2014/main" id="{A4150170-CA55-7A0D-C9D3-D5AB7947AA15}"/>
              </a:ext>
            </a:extLst>
          </p:cNvPr>
          <p:cNvGrpSpPr/>
          <p:nvPr/>
        </p:nvGrpSpPr>
        <p:grpSpPr>
          <a:xfrm>
            <a:off x="2641229" y="1159056"/>
            <a:ext cx="6300423" cy="3772044"/>
            <a:chOff x="2641229" y="1159056"/>
            <a:chExt cx="6300423" cy="3772044"/>
          </a:xfrm>
        </p:grpSpPr>
        <p:grpSp>
          <p:nvGrpSpPr>
            <p:cNvPr id="3" name="Group 2">
              <a:extLst>
                <a:ext uri="{FF2B5EF4-FFF2-40B4-BE49-F238E27FC236}">
                  <a16:creationId xmlns:a16="http://schemas.microsoft.com/office/drawing/2014/main" id="{B021D274-CDE6-EA99-F600-F852778CA623}"/>
                </a:ext>
              </a:extLst>
            </p:cNvPr>
            <p:cNvGrpSpPr/>
            <p:nvPr/>
          </p:nvGrpSpPr>
          <p:grpSpPr>
            <a:xfrm>
              <a:off x="2641229" y="1159056"/>
              <a:ext cx="6300423" cy="3772044"/>
              <a:chOff x="2645750" y="1159056"/>
              <a:chExt cx="6300423" cy="3772044"/>
            </a:xfrm>
          </p:grpSpPr>
          <p:sp>
            <p:nvSpPr>
              <p:cNvPr id="6" name="TextBox 5">
                <a:extLst>
                  <a:ext uri="{FF2B5EF4-FFF2-40B4-BE49-F238E27FC236}">
                    <a16:creationId xmlns:a16="http://schemas.microsoft.com/office/drawing/2014/main" id="{1D2433D7-2E77-DDA1-0E15-E7C168DE2165}"/>
                  </a:ext>
                </a:extLst>
              </p:cNvPr>
              <p:cNvSpPr txBox="1"/>
              <p:nvPr/>
            </p:nvSpPr>
            <p:spPr>
              <a:xfrm>
                <a:off x="2718046" y="1159056"/>
                <a:ext cx="2197265" cy="523220"/>
              </a:xfrm>
              <a:prstGeom prst="rect">
                <a:avLst/>
              </a:prstGeom>
              <a:noFill/>
            </p:spPr>
            <p:txBody>
              <a:bodyPr wrap="square" rtlCol="0">
                <a:spAutoFit/>
              </a:bodyPr>
              <a:lstStyle/>
              <a:p>
                <a:r>
                  <a:rPr lang="en-LK" sz="1000" b="1">
                    <a:latin typeface="Gilroy SemiBold" pitchFamily="2" charset="77"/>
                  </a:rPr>
                  <a:t>Cloud </a:t>
                </a:r>
                <a:r>
                  <a:rPr lang="en-LK" sz="1000" b="1">
                    <a:solidFill>
                      <a:schemeClr val="tx1"/>
                    </a:solidFill>
                    <a:latin typeface="Gilroy SemiBold" pitchFamily="2" charset="77"/>
                  </a:rPr>
                  <a:t>Tech</a:t>
                </a:r>
                <a:r>
                  <a:rPr lang="en-LK" sz="1000" b="1">
                    <a:latin typeface="Gilroy SemiBold" pitchFamily="2" charset="77"/>
                  </a:rPr>
                  <a:t> funding mix (Q3 2024)</a:t>
                </a:r>
              </a:p>
              <a:p>
                <a:r>
                  <a:rPr lang="en-LK" sz="700" b="1">
                    <a:solidFill>
                      <a:schemeClr val="tx1"/>
                    </a:solidFill>
                    <a:latin typeface="Gilroy SemiBold" pitchFamily="2" charset="77"/>
                  </a:rPr>
                  <a:t>(USD millions)</a:t>
                </a:r>
              </a:p>
              <a:p>
                <a:endParaRPr lang="en-LK" sz="1000" b="1">
                  <a:latin typeface="Gilroy SemiBold" pitchFamily="2" charset="77"/>
                </a:endParaRPr>
              </a:p>
            </p:txBody>
          </p:sp>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2EC2E6E5-CFD3-76D5-6B47-0F61A991DBD8}"/>
                      </a:ext>
                    </a:extLst>
                  </p:cNvPr>
                  <p:cNvGraphicFramePr/>
                  <p:nvPr/>
                </p:nvGraphicFramePr>
                <p:xfrm>
                  <a:off x="2645750" y="1469876"/>
                  <a:ext cx="6300423" cy="3461224"/>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2" name="Chart 1">
                    <a:extLst>
                      <a:ext uri="{FF2B5EF4-FFF2-40B4-BE49-F238E27FC236}">
                        <a16:creationId xmlns:a16="http://schemas.microsoft.com/office/drawing/2014/main" id="{2EC2E6E5-CFD3-76D5-6B47-0F61A991DBD8}"/>
                      </a:ext>
                    </a:extLst>
                  </p:cNvPr>
                  <p:cNvPicPr>
                    <a:picLocks noGrp="1" noRot="1" noChangeAspect="1" noMove="1" noResize="1" noEditPoints="1" noAdjustHandles="1" noChangeArrowheads="1" noChangeShapeType="1"/>
                  </p:cNvPicPr>
                  <p:nvPr/>
                </p:nvPicPr>
                <p:blipFill>
                  <a:blip r:embed="rId14"/>
                  <a:stretch>
                    <a:fillRect/>
                  </a:stretch>
                </p:blipFill>
                <p:spPr>
                  <a:xfrm>
                    <a:off x="2641229" y="1469876"/>
                    <a:ext cx="6300423" cy="3461224"/>
                  </a:xfrm>
                  <a:prstGeom prst="rect">
                    <a:avLst/>
                  </a:prstGeom>
                </p:spPr>
              </p:pic>
            </mc:Fallback>
          </mc:AlternateContent>
        </p:gr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EC2E6E5-CFD3-76D5-6B47-0F61A991DBD8}"/>
                    </a:ext>
                  </a:extLst>
                </p:cNvPr>
                <p:cNvGraphicFramePr/>
                <p:nvPr/>
              </p:nvGraphicFramePr>
              <p:xfrm>
                <a:off x="2715732" y="1476889"/>
                <a:ext cx="6225920" cy="3369431"/>
              </p:xfrm>
              <a:graphic>
                <a:graphicData uri="http://schemas.microsoft.com/office/drawing/2014/chartex">
                  <cx:chart xmlns:cx="http://schemas.microsoft.com/office/drawing/2014/chartex" xmlns:r="http://schemas.openxmlformats.org/officeDocument/2006/relationships" r:id="rId15"/>
                </a:graphicData>
              </a:graphic>
            </p:graphicFrame>
          </mc:Choice>
          <mc:Fallback xmlns="">
            <p:pic>
              <p:nvPicPr>
                <p:cNvPr id="7" name="Chart 6">
                  <a:extLst>
                    <a:ext uri="{FF2B5EF4-FFF2-40B4-BE49-F238E27FC236}">
                      <a16:creationId xmlns:a16="http://schemas.microsoft.com/office/drawing/2014/main" id="{2EC2E6E5-CFD3-76D5-6B47-0F61A991DBD8}"/>
                    </a:ext>
                  </a:extLst>
                </p:cNvPr>
                <p:cNvPicPr>
                  <a:picLocks noGrp="1" noRot="1" noChangeAspect="1" noMove="1" noResize="1" noEditPoints="1" noAdjustHandles="1" noChangeArrowheads="1" noChangeShapeType="1"/>
                </p:cNvPicPr>
                <p:nvPr/>
              </p:nvPicPr>
              <p:blipFill>
                <a:blip r:embed="rId16"/>
                <a:stretch>
                  <a:fillRect/>
                </a:stretch>
              </p:blipFill>
              <p:spPr>
                <a:xfrm>
                  <a:off x="2715732" y="1476889"/>
                  <a:ext cx="6225920" cy="3369431"/>
                </a:xfrm>
                <a:prstGeom prst="rect">
                  <a:avLst/>
                </a:prstGeom>
              </p:spPr>
            </p:pic>
          </mc:Fallback>
        </mc:AlternateContent>
      </p:grpSp>
      <p:sp>
        <p:nvSpPr>
          <p:cNvPr id="4" name="TextBox 3">
            <a:extLst>
              <a:ext uri="{FF2B5EF4-FFF2-40B4-BE49-F238E27FC236}">
                <a16:creationId xmlns:a16="http://schemas.microsoft.com/office/drawing/2014/main" id="{DD2B99F1-AD36-59C5-DF37-7A9696AA2CC1}"/>
              </a:ext>
            </a:extLst>
          </p:cNvPr>
          <p:cNvSpPr txBox="1"/>
          <p:nvPr/>
        </p:nvSpPr>
        <p:spPr>
          <a:xfrm>
            <a:off x="2724200" y="4838565"/>
            <a:ext cx="2219092" cy="184666"/>
          </a:xfrm>
          <a:prstGeom prst="rect">
            <a:avLst/>
          </a:prstGeom>
          <a:noFill/>
        </p:spPr>
        <p:txBody>
          <a:bodyPr wrap="square" rtlCol="0">
            <a:spAutoFit/>
          </a:bodyPr>
          <a:lstStyle/>
          <a:p>
            <a:r>
              <a:rPr lang="en-LK" sz="600">
                <a:latin typeface="Gilroy" pitchFamily="2" charset="77"/>
              </a:rPr>
              <a:t>Source: Funding data powered by Crunchbase</a:t>
            </a:r>
          </a:p>
        </p:txBody>
      </p: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42023701-F1E5-7E4A-A8DB-4262A3E8A9BA}"/>
                  </a:ext>
                </a:extLst>
              </p:cNvPr>
              <p:cNvGraphicFramePr/>
              <p:nvPr>
                <p:extLst>
                  <p:ext uri="{D42A27DB-BD31-4B8C-83A1-F6EECF244321}">
                    <p14:modId xmlns:p14="http://schemas.microsoft.com/office/powerpoint/2010/main" val="2428769982"/>
                  </p:ext>
                </p:extLst>
              </p:nvPr>
            </p:nvGraphicFramePr>
            <p:xfrm>
              <a:off x="2682899" y="1479872"/>
              <a:ext cx="6300423" cy="3358694"/>
            </p:xfrm>
            <a:graphic>
              <a:graphicData uri="http://schemas.microsoft.com/office/drawing/2014/chartex">
                <cx:chart xmlns:cx="http://schemas.microsoft.com/office/drawing/2014/chartex" xmlns:r="http://schemas.openxmlformats.org/officeDocument/2006/relationships" r:id="rId17"/>
              </a:graphicData>
            </a:graphic>
          </p:graphicFrame>
        </mc:Choice>
        <mc:Fallback xmlns="">
          <p:pic>
            <p:nvPicPr>
              <p:cNvPr id="12" name="Chart 11">
                <a:extLst>
                  <a:ext uri="{FF2B5EF4-FFF2-40B4-BE49-F238E27FC236}">
                    <a16:creationId xmlns:a16="http://schemas.microsoft.com/office/drawing/2014/main" id="{42023701-F1E5-7E4A-A8DB-4262A3E8A9BA}"/>
                  </a:ext>
                </a:extLst>
              </p:cNvPr>
              <p:cNvPicPr>
                <a:picLocks noGrp="1" noRot="1" noChangeAspect="1" noMove="1" noResize="1" noEditPoints="1" noAdjustHandles="1" noChangeArrowheads="1" noChangeShapeType="1"/>
              </p:cNvPicPr>
              <p:nvPr/>
            </p:nvPicPr>
            <p:blipFill>
              <a:blip r:embed="rId18"/>
              <a:stretch>
                <a:fillRect/>
              </a:stretch>
            </p:blipFill>
            <p:spPr>
              <a:xfrm>
                <a:off x="2682899" y="1479872"/>
                <a:ext cx="6300423" cy="3358694"/>
              </a:xfrm>
              <a:prstGeom prst="rect">
                <a:avLst/>
              </a:prstGeom>
            </p:spPr>
          </p:pic>
        </mc:Fallback>
      </mc:AlternateContent>
    </p:spTree>
    <p:extLst>
      <p:ext uri="{BB962C8B-B14F-4D97-AF65-F5344CB8AC3E}">
        <p14:creationId xmlns:p14="http://schemas.microsoft.com/office/powerpoint/2010/main" val="416737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6" name="Picture 5"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DAD6F049-0F3D-48A6-8CC0-43F3FF6A2902}"/>
              </a:ext>
            </a:extLst>
          </p:cNvPr>
          <p:cNvPicPr>
            <a:picLocks noChangeAspect="1"/>
          </p:cNvPicPr>
          <p:nvPr/>
        </p:nvPicPr>
        <p:blipFill>
          <a:blip r:embed="rId3"/>
          <a:stretch>
            <a:fillRect/>
          </a:stretch>
        </p:blipFill>
        <p:spPr>
          <a:xfrm>
            <a:off x="658438" y="3396107"/>
            <a:ext cx="7772400" cy="1637300"/>
          </a:xfrm>
          <a:prstGeom prst="rect">
            <a:avLst/>
          </a:prstGeom>
        </p:spPr>
      </p:pic>
      <p:pic>
        <p:nvPicPr>
          <p:cNvPr id="15" name="Picture 14" descr="A graph of different colored squares&#10;&#10;Description automatically generated">
            <a:extLst>
              <a:ext uri="{FF2B5EF4-FFF2-40B4-BE49-F238E27FC236}">
                <a16:creationId xmlns:a16="http://schemas.microsoft.com/office/drawing/2014/main" id="{77E46AD2-91FE-54B4-FB80-0318CB57004E}"/>
              </a:ext>
            </a:extLst>
          </p:cNvPr>
          <p:cNvPicPr>
            <a:picLocks noChangeAspect="1"/>
          </p:cNvPicPr>
          <p:nvPr/>
        </p:nvPicPr>
        <p:blipFill>
          <a:blip r:embed="rId4"/>
          <a:stretch>
            <a:fillRect/>
          </a:stretch>
        </p:blipFill>
        <p:spPr>
          <a:xfrm>
            <a:off x="612922" y="1741128"/>
            <a:ext cx="7302460" cy="1710312"/>
          </a:xfrm>
          <a:prstGeom prst="rect">
            <a:avLst/>
          </a:prstGeom>
        </p:spPr>
      </p:pic>
      <p:cxnSp>
        <p:nvCxnSpPr>
          <p:cNvPr id="384" name="Straight Connector 383">
            <a:extLst>
              <a:ext uri="{FF2B5EF4-FFF2-40B4-BE49-F238E27FC236}">
                <a16:creationId xmlns:a16="http://schemas.microsoft.com/office/drawing/2014/main" id="{520B5E37-B9B6-23F7-1AF1-899DA64DBCDF}"/>
              </a:ext>
            </a:extLst>
          </p:cNvPr>
          <p:cNvCxnSpPr>
            <a:cxnSpLocks/>
          </p:cNvCxnSpPr>
          <p:nvPr/>
        </p:nvCxnSpPr>
        <p:spPr>
          <a:xfrm>
            <a:off x="665726" y="1585710"/>
            <a:ext cx="7146661" cy="0"/>
          </a:xfrm>
          <a:prstGeom prst="line">
            <a:avLst/>
          </a:prstGeom>
          <a:ln w="6350">
            <a:solidFill>
              <a:srgbClr val="3801C0"/>
            </a:solidFill>
            <a:prstDash val="dash"/>
          </a:ln>
        </p:spPr>
        <p:style>
          <a:lnRef idx="1">
            <a:schemeClr val="accent1"/>
          </a:lnRef>
          <a:fillRef idx="0">
            <a:schemeClr val="accent1"/>
          </a:fillRef>
          <a:effectRef idx="0">
            <a:schemeClr val="accent1"/>
          </a:effectRef>
          <a:fontRef idx="minor">
            <a:schemeClr val="tx1"/>
          </a:fontRef>
        </p:style>
      </p:cxnSp>
      <p:sp>
        <p:nvSpPr>
          <p:cNvPr id="62" name="Google Shape;357;p32">
            <a:extLst>
              <a:ext uri="{FF2B5EF4-FFF2-40B4-BE49-F238E27FC236}">
                <a16:creationId xmlns:a16="http://schemas.microsoft.com/office/drawing/2014/main" id="{0C364BB3-B283-6BCE-5896-2DE41C283511}"/>
              </a:ext>
            </a:extLst>
          </p:cNvPr>
          <p:cNvSpPr/>
          <p:nvPr/>
        </p:nvSpPr>
        <p:spPr>
          <a:xfrm>
            <a:off x="4605652" y="1428028"/>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6</a:t>
            </a:r>
            <a:endParaRPr sz="600" b="1" dirty="0">
              <a:solidFill>
                <a:schemeClr val="tx1"/>
              </a:solidFill>
              <a:latin typeface="Gilroy Bold" pitchFamily="2" charset="77"/>
            </a:endParaRPr>
          </a:p>
        </p:txBody>
      </p:sp>
      <p:sp>
        <p:nvSpPr>
          <p:cNvPr id="386" name="Google Shape;357;p32">
            <a:extLst>
              <a:ext uri="{FF2B5EF4-FFF2-40B4-BE49-F238E27FC236}">
                <a16:creationId xmlns:a16="http://schemas.microsoft.com/office/drawing/2014/main" id="{C0CA2D59-6BDD-3DC7-F837-7CA938B41E8E}"/>
              </a:ext>
            </a:extLst>
          </p:cNvPr>
          <p:cNvSpPr/>
          <p:nvPr/>
        </p:nvSpPr>
        <p:spPr>
          <a:xfrm>
            <a:off x="5093421" y="1426127"/>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30</a:t>
            </a:r>
            <a:endParaRPr sz="600" b="1" dirty="0">
              <a:solidFill>
                <a:schemeClr val="tx1"/>
              </a:solidFill>
              <a:latin typeface="Gilroy Bold" pitchFamily="2" charset="77"/>
            </a:endParaRPr>
          </a:p>
        </p:txBody>
      </p:sp>
      <p:sp>
        <p:nvSpPr>
          <p:cNvPr id="387" name="Google Shape;357;p32">
            <a:extLst>
              <a:ext uri="{FF2B5EF4-FFF2-40B4-BE49-F238E27FC236}">
                <a16:creationId xmlns:a16="http://schemas.microsoft.com/office/drawing/2014/main" id="{5966834C-634E-2A39-92AE-14FCC403E71B}"/>
              </a:ext>
            </a:extLst>
          </p:cNvPr>
          <p:cNvSpPr/>
          <p:nvPr/>
        </p:nvSpPr>
        <p:spPr>
          <a:xfrm>
            <a:off x="5566712" y="1427982"/>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21</a:t>
            </a:r>
            <a:endParaRPr sz="600" b="1" dirty="0">
              <a:solidFill>
                <a:schemeClr val="tx1"/>
              </a:solidFill>
              <a:latin typeface="Gilroy Bold" pitchFamily="2" charset="77"/>
            </a:endParaRPr>
          </a:p>
        </p:txBody>
      </p:sp>
      <p:sp>
        <p:nvSpPr>
          <p:cNvPr id="391" name="Google Shape;357;p32">
            <a:extLst>
              <a:ext uri="{FF2B5EF4-FFF2-40B4-BE49-F238E27FC236}">
                <a16:creationId xmlns:a16="http://schemas.microsoft.com/office/drawing/2014/main" id="{87E238E2-F157-465F-01DD-7DE5F0DB026E}"/>
              </a:ext>
            </a:extLst>
          </p:cNvPr>
          <p:cNvSpPr/>
          <p:nvPr/>
        </p:nvSpPr>
        <p:spPr>
          <a:xfrm>
            <a:off x="6535034" y="1430241"/>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algn="ctr"/>
            <a:r>
              <a:rPr lang="en-GB" sz="600" b="1" dirty="0">
                <a:solidFill>
                  <a:schemeClr val="tx1"/>
                </a:solidFill>
                <a:latin typeface="Gilroy Bold" pitchFamily="2" charset="77"/>
              </a:rPr>
              <a:t>16</a:t>
            </a:r>
            <a:endParaRPr sz="600" b="1" dirty="0">
              <a:solidFill>
                <a:schemeClr val="tx1"/>
              </a:solidFill>
              <a:latin typeface="Gilroy Bold" pitchFamily="2" charset="77"/>
            </a:endParaRPr>
          </a:p>
        </p:txBody>
      </p:sp>
      <p:sp>
        <p:nvSpPr>
          <p:cNvPr id="396" name="Google Shape;357;p32">
            <a:extLst>
              <a:ext uri="{FF2B5EF4-FFF2-40B4-BE49-F238E27FC236}">
                <a16:creationId xmlns:a16="http://schemas.microsoft.com/office/drawing/2014/main" id="{E9C8224A-62AD-AC2A-8706-8AF4611DFA8F}"/>
              </a:ext>
            </a:extLst>
          </p:cNvPr>
          <p:cNvSpPr/>
          <p:nvPr/>
        </p:nvSpPr>
        <p:spPr>
          <a:xfrm>
            <a:off x="6061743" y="1430878"/>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21</a:t>
            </a:r>
            <a:endParaRPr sz="600" b="1" dirty="0">
              <a:solidFill>
                <a:schemeClr val="tx1"/>
              </a:solidFill>
              <a:latin typeface="Gilroy Bold" pitchFamily="2" charset="77"/>
            </a:endParaRPr>
          </a:p>
        </p:txBody>
      </p:sp>
      <p:sp>
        <p:nvSpPr>
          <p:cNvPr id="400" name="TextBox 399">
            <a:extLst>
              <a:ext uri="{FF2B5EF4-FFF2-40B4-BE49-F238E27FC236}">
                <a16:creationId xmlns:a16="http://schemas.microsoft.com/office/drawing/2014/main" id="{0C9715FC-3C65-B2BF-AE45-17B0114C254B}"/>
              </a:ext>
            </a:extLst>
          </p:cNvPr>
          <p:cNvSpPr txBox="1"/>
          <p:nvPr/>
        </p:nvSpPr>
        <p:spPr>
          <a:xfrm>
            <a:off x="668506" y="1622600"/>
            <a:ext cx="1132491" cy="89445"/>
          </a:xfrm>
          <a:prstGeom prst="roundRect">
            <a:avLst/>
          </a:prstGeom>
          <a:solidFill>
            <a:schemeClr val="bg1">
              <a:lumMod val="85000"/>
            </a:schemeClr>
          </a:solidFill>
          <a:ln>
            <a:no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0" indent="0" algn="ctr">
              <a:buNone/>
              <a:defRPr sz="400">
                <a:solidFill>
                  <a:schemeClr val="tx1"/>
                </a:solidFill>
                <a:latin typeface="Gilroy" pitchFamily="2" charset="77"/>
              </a:defRPr>
            </a:lvl1pPr>
          </a:lstStyle>
          <a:p>
            <a:r>
              <a:rPr lang="en-LK" sz="500"/>
              <a:t>Median funding round size</a:t>
            </a:r>
          </a:p>
        </p:txBody>
      </p:sp>
      <p:sp>
        <p:nvSpPr>
          <p:cNvPr id="18" name="Google Shape;357;p32">
            <a:extLst>
              <a:ext uri="{FF2B5EF4-FFF2-40B4-BE49-F238E27FC236}">
                <a16:creationId xmlns:a16="http://schemas.microsoft.com/office/drawing/2014/main" id="{4E82514E-08A6-A43F-375C-9A968A5210F5}"/>
              </a:ext>
            </a:extLst>
          </p:cNvPr>
          <p:cNvSpPr/>
          <p:nvPr/>
        </p:nvSpPr>
        <p:spPr>
          <a:xfrm>
            <a:off x="2688838" y="1433079"/>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15</a:t>
            </a:r>
            <a:endParaRPr sz="600" b="1" dirty="0">
              <a:solidFill>
                <a:schemeClr val="tx1"/>
              </a:solidFill>
              <a:latin typeface="Gilroy Bold" pitchFamily="2" charset="77"/>
            </a:endParaRPr>
          </a:p>
        </p:txBody>
      </p:sp>
      <p:sp>
        <p:nvSpPr>
          <p:cNvPr id="19" name="Google Shape;357;p32">
            <a:extLst>
              <a:ext uri="{FF2B5EF4-FFF2-40B4-BE49-F238E27FC236}">
                <a16:creationId xmlns:a16="http://schemas.microsoft.com/office/drawing/2014/main" id="{2C73F673-3E93-489A-33A9-FBB9893B8973}"/>
              </a:ext>
            </a:extLst>
          </p:cNvPr>
          <p:cNvSpPr/>
          <p:nvPr/>
        </p:nvSpPr>
        <p:spPr>
          <a:xfrm>
            <a:off x="3182047" y="1432397"/>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26</a:t>
            </a:r>
            <a:endParaRPr sz="600" b="1" dirty="0">
              <a:solidFill>
                <a:schemeClr val="tx1"/>
              </a:solidFill>
              <a:latin typeface="Gilroy Bold" pitchFamily="2" charset="77"/>
            </a:endParaRPr>
          </a:p>
        </p:txBody>
      </p:sp>
      <p:sp>
        <p:nvSpPr>
          <p:cNvPr id="20" name="Google Shape;357;p32">
            <a:extLst>
              <a:ext uri="{FF2B5EF4-FFF2-40B4-BE49-F238E27FC236}">
                <a16:creationId xmlns:a16="http://schemas.microsoft.com/office/drawing/2014/main" id="{8D168ED0-CFAD-FA38-8D2F-CCC2AD68DD0A}"/>
              </a:ext>
            </a:extLst>
          </p:cNvPr>
          <p:cNvSpPr/>
          <p:nvPr/>
        </p:nvSpPr>
        <p:spPr>
          <a:xfrm>
            <a:off x="3667206" y="1433079"/>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14</a:t>
            </a:r>
            <a:endParaRPr sz="600" b="1" dirty="0">
              <a:solidFill>
                <a:schemeClr val="tx1"/>
              </a:solidFill>
              <a:latin typeface="Gilroy Bold" pitchFamily="2" charset="77"/>
            </a:endParaRPr>
          </a:p>
        </p:txBody>
      </p:sp>
      <p:sp>
        <p:nvSpPr>
          <p:cNvPr id="21" name="Google Shape;357;p32">
            <a:extLst>
              <a:ext uri="{FF2B5EF4-FFF2-40B4-BE49-F238E27FC236}">
                <a16:creationId xmlns:a16="http://schemas.microsoft.com/office/drawing/2014/main" id="{AB8F5A14-F096-EC29-814D-668706326D79}"/>
              </a:ext>
            </a:extLst>
          </p:cNvPr>
          <p:cNvSpPr/>
          <p:nvPr/>
        </p:nvSpPr>
        <p:spPr>
          <a:xfrm>
            <a:off x="4139395" y="1435700"/>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21</a:t>
            </a:r>
            <a:endParaRPr sz="600" b="1" dirty="0">
              <a:solidFill>
                <a:schemeClr val="tx1"/>
              </a:solidFill>
              <a:latin typeface="Gilroy Bold" pitchFamily="2" charset="77"/>
            </a:endParaRPr>
          </a:p>
        </p:txBody>
      </p:sp>
      <p:sp>
        <p:nvSpPr>
          <p:cNvPr id="22" name="Google Shape;357;p32">
            <a:extLst>
              <a:ext uri="{FF2B5EF4-FFF2-40B4-BE49-F238E27FC236}">
                <a16:creationId xmlns:a16="http://schemas.microsoft.com/office/drawing/2014/main" id="{3472F299-B1AF-89DE-E2DF-339D1DD3C544}"/>
              </a:ext>
            </a:extLst>
          </p:cNvPr>
          <p:cNvSpPr/>
          <p:nvPr/>
        </p:nvSpPr>
        <p:spPr>
          <a:xfrm>
            <a:off x="791346" y="1434206"/>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13</a:t>
            </a:r>
            <a:endParaRPr sz="600" b="1" dirty="0">
              <a:solidFill>
                <a:schemeClr val="tx1"/>
              </a:solidFill>
              <a:latin typeface="Gilroy Bold" pitchFamily="2" charset="77"/>
            </a:endParaRPr>
          </a:p>
        </p:txBody>
      </p:sp>
      <p:sp>
        <p:nvSpPr>
          <p:cNvPr id="23" name="Google Shape;357;p32">
            <a:extLst>
              <a:ext uri="{FF2B5EF4-FFF2-40B4-BE49-F238E27FC236}">
                <a16:creationId xmlns:a16="http://schemas.microsoft.com/office/drawing/2014/main" id="{7B323D5F-1EE6-945B-CF60-90A83ECCBD36}"/>
              </a:ext>
            </a:extLst>
          </p:cNvPr>
          <p:cNvSpPr/>
          <p:nvPr/>
        </p:nvSpPr>
        <p:spPr>
          <a:xfrm>
            <a:off x="1278223" y="1436832"/>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11</a:t>
            </a:r>
            <a:endParaRPr sz="600" b="1" dirty="0">
              <a:solidFill>
                <a:schemeClr val="tx1"/>
              </a:solidFill>
              <a:latin typeface="Gilroy Bold" pitchFamily="2" charset="77"/>
            </a:endParaRPr>
          </a:p>
        </p:txBody>
      </p:sp>
      <p:sp>
        <p:nvSpPr>
          <p:cNvPr id="24" name="Google Shape;357;p32">
            <a:extLst>
              <a:ext uri="{FF2B5EF4-FFF2-40B4-BE49-F238E27FC236}">
                <a16:creationId xmlns:a16="http://schemas.microsoft.com/office/drawing/2014/main" id="{37B4ECC5-B96B-89FA-9FA3-3DF04EB03489}"/>
              </a:ext>
            </a:extLst>
          </p:cNvPr>
          <p:cNvSpPr/>
          <p:nvPr/>
        </p:nvSpPr>
        <p:spPr>
          <a:xfrm>
            <a:off x="1737555" y="1433476"/>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19</a:t>
            </a:r>
            <a:endParaRPr sz="600" b="1" dirty="0">
              <a:solidFill>
                <a:schemeClr val="tx1"/>
              </a:solidFill>
              <a:latin typeface="Gilroy Bold" pitchFamily="2" charset="77"/>
            </a:endParaRPr>
          </a:p>
        </p:txBody>
      </p:sp>
      <p:sp>
        <p:nvSpPr>
          <p:cNvPr id="25" name="Google Shape;357;p32">
            <a:extLst>
              <a:ext uri="{FF2B5EF4-FFF2-40B4-BE49-F238E27FC236}">
                <a16:creationId xmlns:a16="http://schemas.microsoft.com/office/drawing/2014/main" id="{EAB834BA-574C-4DBB-AD31-AE12E9C8F0A6}"/>
              </a:ext>
            </a:extLst>
          </p:cNvPr>
          <p:cNvSpPr/>
          <p:nvPr/>
        </p:nvSpPr>
        <p:spPr>
          <a:xfrm>
            <a:off x="2222566" y="1436431"/>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tx1"/>
                </a:solidFill>
                <a:latin typeface="Gilroy Bold" pitchFamily="2" charset="77"/>
              </a:rPr>
              <a:t>29</a:t>
            </a:r>
            <a:endParaRPr sz="600" b="1" dirty="0">
              <a:solidFill>
                <a:schemeClr val="tx1"/>
              </a:solidFill>
              <a:latin typeface="Gilroy Bold" pitchFamily="2" charset="77"/>
            </a:endParaRPr>
          </a:p>
        </p:txBody>
      </p:sp>
      <p:sp>
        <p:nvSpPr>
          <p:cNvPr id="11" name="Google Shape;357;p32">
            <a:extLst>
              <a:ext uri="{FF2B5EF4-FFF2-40B4-BE49-F238E27FC236}">
                <a16:creationId xmlns:a16="http://schemas.microsoft.com/office/drawing/2014/main" id="{5A3483A1-2F7D-6991-856B-7DE9010036A8}"/>
              </a:ext>
            </a:extLst>
          </p:cNvPr>
          <p:cNvSpPr/>
          <p:nvPr/>
        </p:nvSpPr>
        <p:spPr>
          <a:xfrm>
            <a:off x="7517074" y="1430223"/>
            <a:ext cx="212152" cy="95427"/>
          </a:xfrm>
          <a:prstGeom prst="roundRect">
            <a:avLst>
              <a:gd name="adj" fmla="val 16667"/>
            </a:avLst>
          </a:prstGeom>
          <a:solidFill>
            <a:srgbClr val="00B050"/>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600" b="1" dirty="0">
                <a:solidFill>
                  <a:schemeClr val="bg1"/>
                </a:solidFill>
                <a:latin typeface="Gilroy Bold" pitchFamily="2" charset="77"/>
              </a:rPr>
              <a:t>30</a:t>
            </a:r>
            <a:endParaRPr sz="600" b="1" dirty="0">
              <a:solidFill>
                <a:schemeClr val="bg1"/>
              </a:solidFill>
              <a:latin typeface="Gilroy Bold" pitchFamily="2" charset="77"/>
            </a:endParaRPr>
          </a:p>
        </p:txBody>
      </p:sp>
      <p:sp>
        <p:nvSpPr>
          <p:cNvPr id="389" name="Google Shape;389;p36"/>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r>
              <a:rPr lang="en-GB" sz="1300" dirty="0">
                <a:solidFill>
                  <a:schemeClr val="dk1"/>
                </a:solidFill>
                <a:latin typeface="Gilroy" pitchFamily="2" charset="77"/>
                <a:sym typeface="Anybody Medium"/>
              </a:rPr>
              <a:t>Funding</a:t>
            </a:r>
            <a:endParaRPr lang="en-GB" sz="1300" b="1" dirty="0">
              <a:latin typeface="Gilroy SemiBold" pitchFamily="2" charset="77"/>
              <a:sym typeface="Anybody SemiBold"/>
            </a:endParaRPr>
          </a:p>
          <a:p>
            <a:r>
              <a:rPr lang="en-GB" sz="1900" b="1" dirty="0">
                <a:latin typeface="Gilroy SemiBold" pitchFamily="2" charset="77"/>
              </a:rPr>
              <a:t>CNT was the only bright spot, as funding plummeted from an inflated Q2</a:t>
            </a:r>
          </a:p>
        </p:txBody>
      </p:sp>
      <p:sp>
        <p:nvSpPr>
          <p:cNvPr id="10" name="TextBox 9">
            <a:extLst>
              <a:ext uri="{FF2B5EF4-FFF2-40B4-BE49-F238E27FC236}">
                <a16:creationId xmlns:a16="http://schemas.microsoft.com/office/drawing/2014/main" id="{6435F314-5AF3-01BB-39EF-0C03318A22DB}"/>
              </a:ext>
            </a:extLst>
          </p:cNvPr>
          <p:cNvSpPr txBox="1"/>
          <p:nvPr/>
        </p:nvSpPr>
        <p:spPr>
          <a:xfrm>
            <a:off x="515062" y="1031679"/>
            <a:ext cx="2773061" cy="338554"/>
          </a:xfrm>
          <a:prstGeom prst="rect">
            <a:avLst/>
          </a:prstGeom>
          <a:noFill/>
        </p:spPr>
        <p:txBody>
          <a:bodyPr wrap="square" rtlCol="0">
            <a:spAutoFit/>
          </a:bodyPr>
          <a:lstStyle/>
          <a:p>
            <a:r>
              <a:rPr lang="en-LK" sz="1000" b="1" dirty="0">
                <a:solidFill>
                  <a:schemeClr val="tx1"/>
                </a:solidFill>
                <a:latin typeface="Gilroy SemiBold" pitchFamily="2" charset="77"/>
              </a:rPr>
              <a:t>Cloud Tech funding </a:t>
            </a:r>
            <a:r>
              <a:rPr lang="en-LK" sz="1000" b="1" dirty="0">
                <a:latin typeface="Gilroy SemiBold" pitchFamily="2" charset="77"/>
              </a:rPr>
              <a:t>by industry</a:t>
            </a:r>
          </a:p>
          <a:p>
            <a:r>
              <a:rPr lang="en-LK" sz="600" b="1" dirty="0">
                <a:solidFill>
                  <a:schemeClr val="tx1"/>
                </a:solidFill>
                <a:latin typeface="Gilroy SemiBold" pitchFamily="2" charset="77"/>
              </a:rPr>
              <a:t>(USD millions)</a:t>
            </a:r>
          </a:p>
        </p:txBody>
      </p:sp>
      <p:grpSp>
        <p:nvGrpSpPr>
          <p:cNvPr id="9" name="Group 8">
            <a:extLst>
              <a:ext uri="{FF2B5EF4-FFF2-40B4-BE49-F238E27FC236}">
                <a16:creationId xmlns:a16="http://schemas.microsoft.com/office/drawing/2014/main" id="{CD598CCA-D19D-0D42-4F85-4ED850B68528}"/>
              </a:ext>
            </a:extLst>
          </p:cNvPr>
          <p:cNvGrpSpPr/>
          <p:nvPr/>
        </p:nvGrpSpPr>
        <p:grpSpPr>
          <a:xfrm>
            <a:off x="4232082" y="3298510"/>
            <a:ext cx="4348913" cy="1117231"/>
            <a:chOff x="4232082" y="3318388"/>
            <a:chExt cx="4348913" cy="1117231"/>
          </a:xfrm>
        </p:grpSpPr>
        <p:sp>
          <p:nvSpPr>
            <p:cNvPr id="52" name="Google Shape;357;p32">
              <a:extLst>
                <a:ext uri="{FF2B5EF4-FFF2-40B4-BE49-F238E27FC236}">
                  <a16:creationId xmlns:a16="http://schemas.microsoft.com/office/drawing/2014/main" id="{83C06F40-DB44-24D5-BE60-151A8DD6BDF1}"/>
                </a:ext>
              </a:extLst>
            </p:cNvPr>
            <p:cNvSpPr/>
            <p:nvPr/>
          </p:nvSpPr>
          <p:spPr>
            <a:xfrm>
              <a:off x="4408369" y="4328100"/>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117</a:t>
              </a:r>
              <a:endParaRPr sz="500" b="1" dirty="0">
                <a:solidFill>
                  <a:schemeClr val="lt1"/>
                </a:solidFill>
                <a:latin typeface="Gilroy Bold" pitchFamily="2" charset="77"/>
              </a:endParaRPr>
            </a:p>
          </p:txBody>
        </p:sp>
        <p:sp>
          <p:nvSpPr>
            <p:cNvPr id="54" name="Google Shape;357;p32">
              <a:extLst>
                <a:ext uri="{FF2B5EF4-FFF2-40B4-BE49-F238E27FC236}">
                  <a16:creationId xmlns:a16="http://schemas.microsoft.com/office/drawing/2014/main" id="{177F0E4B-CA07-0722-2993-7EA44EE31F7F}"/>
                </a:ext>
              </a:extLst>
            </p:cNvPr>
            <p:cNvSpPr/>
            <p:nvPr/>
          </p:nvSpPr>
          <p:spPr>
            <a:xfrm>
              <a:off x="6286287" y="4234635"/>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41</a:t>
              </a:r>
              <a:endParaRPr sz="500" b="1" dirty="0">
                <a:solidFill>
                  <a:schemeClr val="lt1"/>
                </a:solidFill>
                <a:latin typeface="Gilroy Bold" pitchFamily="2" charset="77"/>
              </a:endParaRPr>
            </a:p>
          </p:txBody>
        </p:sp>
        <p:sp>
          <p:nvSpPr>
            <p:cNvPr id="55" name="Google Shape;357;p32">
              <a:extLst>
                <a:ext uri="{FF2B5EF4-FFF2-40B4-BE49-F238E27FC236}">
                  <a16:creationId xmlns:a16="http://schemas.microsoft.com/office/drawing/2014/main" id="{445726C8-8C95-3C21-A0E1-799EAE628637}"/>
                </a:ext>
              </a:extLst>
            </p:cNvPr>
            <p:cNvSpPr/>
            <p:nvPr/>
          </p:nvSpPr>
          <p:spPr>
            <a:xfrm>
              <a:off x="8208077" y="4274340"/>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47</a:t>
              </a:r>
              <a:endParaRPr sz="500" b="1" dirty="0">
                <a:solidFill>
                  <a:schemeClr val="lt1"/>
                </a:solidFill>
                <a:latin typeface="Gilroy Bold" pitchFamily="2" charset="77"/>
              </a:endParaRPr>
            </a:p>
          </p:txBody>
        </p:sp>
        <p:sp>
          <p:nvSpPr>
            <p:cNvPr id="59" name="Google Shape;357;p32">
              <a:extLst>
                <a:ext uri="{FF2B5EF4-FFF2-40B4-BE49-F238E27FC236}">
                  <a16:creationId xmlns:a16="http://schemas.microsoft.com/office/drawing/2014/main" id="{1BB5B955-DD9C-B1A8-C28F-EE035557B520}"/>
                </a:ext>
              </a:extLst>
            </p:cNvPr>
            <p:cNvSpPr/>
            <p:nvPr/>
          </p:nvSpPr>
          <p:spPr>
            <a:xfrm>
              <a:off x="4232082" y="3472250"/>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FF0000"/>
                  </a:solidFill>
                  <a:latin typeface="Gilroy SemiBold" pitchFamily="2" charset="77"/>
                </a:rPr>
                <a:t>-96% QoQ</a:t>
              </a:r>
            </a:p>
          </p:txBody>
        </p:sp>
        <p:sp>
          <p:nvSpPr>
            <p:cNvPr id="405" name="Google Shape;357;p32">
              <a:extLst>
                <a:ext uri="{FF2B5EF4-FFF2-40B4-BE49-F238E27FC236}">
                  <a16:creationId xmlns:a16="http://schemas.microsoft.com/office/drawing/2014/main" id="{2F395835-EC7B-6237-CBE5-22ACB6A1364C}"/>
                </a:ext>
              </a:extLst>
            </p:cNvPr>
            <p:cNvSpPr/>
            <p:nvPr/>
          </p:nvSpPr>
          <p:spPr>
            <a:xfrm>
              <a:off x="8298952" y="3318388"/>
              <a:ext cx="282043" cy="125425"/>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Q3 2024</a:t>
              </a:r>
              <a:endParaRPr sz="500" b="1" dirty="0">
                <a:solidFill>
                  <a:schemeClr val="lt1"/>
                </a:solidFill>
                <a:latin typeface="Gilroy Bold" pitchFamily="2" charset="77"/>
              </a:endParaRPr>
            </a:p>
          </p:txBody>
        </p:sp>
        <p:sp>
          <p:nvSpPr>
            <p:cNvPr id="57" name="Google Shape;357;p32">
              <a:extLst>
                <a:ext uri="{FF2B5EF4-FFF2-40B4-BE49-F238E27FC236}">
                  <a16:creationId xmlns:a16="http://schemas.microsoft.com/office/drawing/2014/main" id="{A601E734-1A66-F185-4486-CDA3187E8218}"/>
                </a:ext>
              </a:extLst>
            </p:cNvPr>
            <p:cNvSpPr/>
            <p:nvPr/>
          </p:nvSpPr>
          <p:spPr>
            <a:xfrm>
              <a:off x="6155169" y="3470552"/>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FF0000"/>
                  </a:solidFill>
                  <a:latin typeface="Gilroy SemiBold" pitchFamily="2" charset="77"/>
                </a:rPr>
                <a:t>-86% QoQ</a:t>
              </a:r>
              <a:endParaRPr sz="700" b="1" dirty="0">
                <a:solidFill>
                  <a:srgbClr val="FF0000"/>
                </a:solidFill>
                <a:latin typeface="Gilroy SemiBold" pitchFamily="2" charset="77"/>
              </a:endParaRPr>
            </a:p>
          </p:txBody>
        </p:sp>
      </p:grpSp>
      <p:sp>
        <p:nvSpPr>
          <p:cNvPr id="403" name="Rectangle 402">
            <a:extLst>
              <a:ext uri="{FF2B5EF4-FFF2-40B4-BE49-F238E27FC236}">
                <a16:creationId xmlns:a16="http://schemas.microsoft.com/office/drawing/2014/main" id="{7EE6B88D-F6BC-9BF2-74C4-2A672C2493A6}"/>
              </a:ext>
            </a:extLst>
          </p:cNvPr>
          <p:cNvSpPr/>
          <p:nvPr/>
        </p:nvSpPr>
        <p:spPr>
          <a:xfrm>
            <a:off x="7999903" y="1270040"/>
            <a:ext cx="922462" cy="722046"/>
          </a:xfrm>
          <a:prstGeom prst="rect">
            <a:avLst/>
          </a:prstGeom>
          <a:solidFill>
            <a:srgbClr val="7030A0">
              <a:alpha val="25000"/>
            </a:srgbClr>
          </a:solidFill>
          <a:ln>
            <a:noFill/>
          </a:ln>
        </p:spPr>
        <p:txBody>
          <a:bodyPr spcFirstLastPara="1" wrap="square" lIns="36000" tIns="36000" rIns="36000" bIns="36000" anchor="ctr" anchorCtr="0">
            <a:noAutofit/>
          </a:bodyPr>
          <a:lstStyle/>
          <a:p>
            <a:r>
              <a:rPr lang="en-GB" sz="500" dirty="0">
                <a:latin typeface="Gilroy" pitchFamily="2" charset="77"/>
              </a:rPr>
              <a:t>The median funding round size in Q3 2024 was USD 30 million, a 38%</a:t>
            </a:r>
            <a:r>
              <a:rPr lang="en-GB" sz="500" dirty="0">
                <a:solidFill>
                  <a:schemeClr val="tx1"/>
                </a:solidFill>
                <a:latin typeface="Gilroy" pitchFamily="2" charset="77"/>
              </a:rPr>
              <a:t> decrease </a:t>
            </a:r>
            <a:r>
              <a:rPr lang="en-GB" sz="500" dirty="0">
                <a:latin typeface="Gilroy" pitchFamily="2" charset="77"/>
              </a:rPr>
              <a:t>from the previous quarter. Despite the decline, this was substantially higher than the trailing three-year median round size of USD 20 million.</a:t>
            </a:r>
          </a:p>
        </p:txBody>
      </p:sp>
      <p:grpSp>
        <p:nvGrpSpPr>
          <p:cNvPr id="13" name="Group 12">
            <a:extLst>
              <a:ext uri="{FF2B5EF4-FFF2-40B4-BE49-F238E27FC236}">
                <a16:creationId xmlns:a16="http://schemas.microsoft.com/office/drawing/2014/main" id="{DCC0B587-B6F3-DF67-230A-5349A5C8BA87}"/>
              </a:ext>
            </a:extLst>
          </p:cNvPr>
          <p:cNvGrpSpPr/>
          <p:nvPr/>
        </p:nvGrpSpPr>
        <p:grpSpPr>
          <a:xfrm>
            <a:off x="7346087" y="2438483"/>
            <a:ext cx="593530" cy="421927"/>
            <a:chOff x="7332451" y="2482545"/>
            <a:chExt cx="593530" cy="421927"/>
          </a:xfrm>
        </p:grpSpPr>
        <p:sp>
          <p:nvSpPr>
            <p:cNvPr id="34" name="Google Shape;357;p32">
              <a:extLst>
                <a:ext uri="{FF2B5EF4-FFF2-40B4-BE49-F238E27FC236}">
                  <a16:creationId xmlns:a16="http://schemas.microsoft.com/office/drawing/2014/main" id="{210DF3BE-115E-3EE4-681A-6EB490F2EBA7}"/>
                </a:ext>
              </a:extLst>
            </p:cNvPr>
            <p:cNvSpPr/>
            <p:nvPr/>
          </p:nvSpPr>
          <p:spPr>
            <a:xfrm>
              <a:off x="7332452" y="2615926"/>
              <a:ext cx="593529"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500" b="1" dirty="0">
                  <a:solidFill>
                    <a:srgbClr val="FF0000"/>
                  </a:solidFill>
                  <a:latin typeface="Gilroy SemiBold" pitchFamily="2" charset="77"/>
                </a:rPr>
                <a:t>-81.3% QoQ</a:t>
              </a:r>
            </a:p>
          </p:txBody>
        </p:sp>
        <p:sp>
          <p:nvSpPr>
            <p:cNvPr id="12" name="Google Shape;357;p32">
              <a:extLst>
                <a:ext uri="{FF2B5EF4-FFF2-40B4-BE49-F238E27FC236}">
                  <a16:creationId xmlns:a16="http://schemas.microsoft.com/office/drawing/2014/main" id="{9AEE8796-8EA0-8470-7680-92DC247FE3FB}"/>
                </a:ext>
              </a:extLst>
            </p:cNvPr>
            <p:cNvSpPr/>
            <p:nvPr/>
          </p:nvSpPr>
          <p:spPr>
            <a:xfrm>
              <a:off x="7332451" y="2482545"/>
              <a:ext cx="593529"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500" b="1" dirty="0">
                  <a:solidFill>
                    <a:srgbClr val="00B050"/>
                  </a:solidFill>
                  <a:latin typeface="Gilroy SemiBold" pitchFamily="2" charset="77"/>
                </a:rPr>
                <a:t>+7.3% YoY</a:t>
              </a:r>
            </a:p>
          </p:txBody>
        </p:sp>
      </p:grpSp>
      <p:sp>
        <p:nvSpPr>
          <p:cNvPr id="27" name="Google Shape;357;p32">
            <a:extLst>
              <a:ext uri="{FF2B5EF4-FFF2-40B4-BE49-F238E27FC236}">
                <a16:creationId xmlns:a16="http://schemas.microsoft.com/office/drawing/2014/main" id="{161F997A-A00C-91EB-4794-0DD231E16BD7}"/>
              </a:ext>
            </a:extLst>
          </p:cNvPr>
          <p:cNvSpPr/>
          <p:nvPr/>
        </p:nvSpPr>
        <p:spPr>
          <a:xfrm>
            <a:off x="7030823" y="1430258"/>
            <a:ext cx="212152" cy="95427"/>
          </a:xfrm>
          <a:prstGeom prst="roundRect">
            <a:avLst>
              <a:gd name="adj" fmla="val 16667"/>
            </a:avLst>
          </a:prstGeom>
          <a:solidFill>
            <a:schemeClr val="bg1">
              <a:lumMod val="85000"/>
            </a:schemeClr>
          </a:solidFill>
          <a:ln>
            <a:noFill/>
          </a:ln>
        </p:spPr>
        <p:txBody>
          <a:bodyPr spcFirstLastPara="1" wrap="square" lIns="0" tIns="0" rIns="0" bIns="0" anchor="ctr" anchorCtr="0">
            <a:noAutofit/>
          </a:bodyPr>
          <a:lstStyle/>
          <a:p>
            <a:pPr algn="ctr"/>
            <a:r>
              <a:rPr lang="en-GB" sz="600" b="1" dirty="0">
                <a:solidFill>
                  <a:schemeClr val="tx1"/>
                </a:solidFill>
                <a:latin typeface="Gilroy Bold" pitchFamily="2" charset="77"/>
              </a:rPr>
              <a:t>48</a:t>
            </a:r>
            <a:endParaRPr sz="600" b="1" dirty="0">
              <a:solidFill>
                <a:schemeClr val="tx1"/>
              </a:solidFill>
              <a:latin typeface="Gilroy Bold" pitchFamily="2" charset="77"/>
            </a:endParaRPr>
          </a:p>
        </p:txBody>
      </p:sp>
      <p:sp>
        <p:nvSpPr>
          <p:cNvPr id="45" name="Google Shape;357;p32">
            <a:extLst>
              <a:ext uri="{FF2B5EF4-FFF2-40B4-BE49-F238E27FC236}">
                <a16:creationId xmlns:a16="http://schemas.microsoft.com/office/drawing/2014/main" id="{FCAB7F4B-5342-687E-ACA4-9A784472A6EF}"/>
              </a:ext>
            </a:extLst>
          </p:cNvPr>
          <p:cNvSpPr/>
          <p:nvPr/>
        </p:nvSpPr>
        <p:spPr>
          <a:xfrm>
            <a:off x="8041371" y="3455074"/>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FF0000"/>
                </a:solidFill>
                <a:latin typeface="Gilroy SemiBold" pitchFamily="2" charset="77"/>
              </a:rPr>
              <a:t>-79% QoQ</a:t>
            </a:r>
            <a:endParaRPr sz="700" b="1" dirty="0">
              <a:solidFill>
                <a:srgbClr val="FF0000"/>
              </a:solidFill>
              <a:latin typeface="Gilroy SemiBold" pitchFamily="2" charset="77"/>
            </a:endParaRPr>
          </a:p>
        </p:txBody>
      </p:sp>
      <p:sp>
        <p:nvSpPr>
          <p:cNvPr id="48" name="Rectangle 47">
            <a:extLst>
              <a:ext uri="{FF2B5EF4-FFF2-40B4-BE49-F238E27FC236}">
                <a16:creationId xmlns:a16="http://schemas.microsoft.com/office/drawing/2014/main" id="{FEE56594-8444-1BBE-82CA-FCBB1515BB77}"/>
              </a:ext>
            </a:extLst>
          </p:cNvPr>
          <p:cNvSpPr/>
          <p:nvPr/>
        </p:nvSpPr>
        <p:spPr>
          <a:xfrm>
            <a:off x="7421141" y="1639563"/>
            <a:ext cx="443423" cy="1756544"/>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LK"/>
          </a:p>
        </p:txBody>
      </p:sp>
      <p:grpSp>
        <p:nvGrpSpPr>
          <p:cNvPr id="51" name="Group 50">
            <a:extLst>
              <a:ext uri="{FF2B5EF4-FFF2-40B4-BE49-F238E27FC236}">
                <a16:creationId xmlns:a16="http://schemas.microsoft.com/office/drawing/2014/main" id="{2C239C39-E384-B714-D0F7-8AAF37583C88}"/>
              </a:ext>
            </a:extLst>
          </p:cNvPr>
          <p:cNvGrpSpPr/>
          <p:nvPr/>
        </p:nvGrpSpPr>
        <p:grpSpPr>
          <a:xfrm>
            <a:off x="7864564" y="2921492"/>
            <a:ext cx="593530" cy="421927"/>
            <a:chOff x="7332451" y="2482545"/>
            <a:chExt cx="593530" cy="421927"/>
          </a:xfrm>
        </p:grpSpPr>
        <p:sp>
          <p:nvSpPr>
            <p:cNvPr id="56" name="Google Shape;357;p32">
              <a:extLst>
                <a:ext uri="{FF2B5EF4-FFF2-40B4-BE49-F238E27FC236}">
                  <a16:creationId xmlns:a16="http://schemas.microsoft.com/office/drawing/2014/main" id="{F3F50228-26E0-466A-C6E0-D11FBBDB3CA1}"/>
                </a:ext>
              </a:extLst>
            </p:cNvPr>
            <p:cNvSpPr/>
            <p:nvPr/>
          </p:nvSpPr>
          <p:spPr>
            <a:xfrm>
              <a:off x="7332452" y="2615926"/>
              <a:ext cx="593529"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500" b="1" i="1" dirty="0">
                  <a:solidFill>
                    <a:srgbClr val="FF0000"/>
                  </a:solidFill>
                  <a:latin typeface="Gilroy SemiBold Italic" pitchFamily="2" charset="77"/>
                </a:rPr>
                <a:t>-36.9% QoQ</a:t>
              </a:r>
            </a:p>
          </p:txBody>
        </p:sp>
        <p:sp>
          <p:nvSpPr>
            <p:cNvPr id="60" name="Google Shape;357;p32">
              <a:extLst>
                <a:ext uri="{FF2B5EF4-FFF2-40B4-BE49-F238E27FC236}">
                  <a16:creationId xmlns:a16="http://schemas.microsoft.com/office/drawing/2014/main" id="{4C3934FE-0C7E-0574-9AC6-B1F16395AEF6}"/>
                </a:ext>
              </a:extLst>
            </p:cNvPr>
            <p:cNvSpPr/>
            <p:nvPr/>
          </p:nvSpPr>
          <p:spPr>
            <a:xfrm>
              <a:off x="7332451" y="2482545"/>
              <a:ext cx="593529"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500" b="1" i="1" dirty="0">
                  <a:solidFill>
                    <a:srgbClr val="00B050"/>
                  </a:solidFill>
                  <a:latin typeface="Gilroy SemiBold Italic" pitchFamily="2" charset="77"/>
                </a:rPr>
                <a:t>+182.0% YoY</a:t>
              </a:r>
            </a:p>
          </p:txBody>
        </p:sp>
      </p:grpSp>
      <p:sp>
        <p:nvSpPr>
          <p:cNvPr id="61" name="TextBox 60">
            <a:extLst>
              <a:ext uri="{FF2B5EF4-FFF2-40B4-BE49-F238E27FC236}">
                <a16:creationId xmlns:a16="http://schemas.microsoft.com/office/drawing/2014/main" id="{0C4ACCD0-62F2-1A48-8D18-FA1A9F6CA420}"/>
              </a:ext>
            </a:extLst>
          </p:cNvPr>
          <p:cNvSpPr txBox="1"/>
          <p:nvPr/>
        </p:nvSpPr>
        <p:spPr>
          <a:xfrm>
            <a:off x="7915382" y="2879271"/>
            <a:ext cx="1190162" cy="169277"/>
          </a:xfrm>
          <a:prstGeom prst="rect">
            <a:avLst/>
          </a:prstGeom>
          <a:noFill/>
        </p:spPr>
        <p:txBody>
          <a:bodyPr wrap="square" rtlCol="0">
            <a:spAutoFit/>
          </a:bodyPr>
          <a:lstStyle/>
          <a:p>
            <a:r>
              <a:rPr lang="en-GB" sz="500" b="1" dirty="0">
                <a:latin typeface="Gilroy Bold" pitchFamily="2" charset="77"/>
              </a:rPr>
              <a:t>E</a:t>
            </a:r>
            <a:r>
              <a:rPr lang="en-LK" sz="500" b="1">
                <a:latin typeface="Gilroy Bold" pitchFamily="2" charset="77"/>
              </a:rPr>
              <a:t>xcl. Databank and EdgeConnex</a:t>
            </a:r>
          </a:p>
        </p:txBody>
      </p:sp>
      <p:sp>
        <p:nvSpPr>
          <p:cNvPr id="385" name="Rectangle 384">
            <a:extLst>
              <a:ext uri="{FF2B5EF4-FFF2-40B4-BE49-F238E27FC236}">
                <a16:creationId xmlns:a16="http://schemas.microsoft.com/office/drawing/2014/main" id="{52805230-0103-8307-E340-7230E5211521}"/>
              </a:ext>
            </a:extLst>
          </p:cNvPr>
          <p:cNvSpPr/>
          <p:nvPr/>
        </p:nvSpPr>
        <p:spPr>
          <a:xfrm>
            <a:off x="7999903" y="2502079"/>
            <a:ext cx="922462" cy="337397"/>
          </a:xfrm>
          <a:prstGeom prst="rect">
            <a:avLst/>
          </a:prstGeom>
          <a:solidFill>
            <a:srgbClr val="7030A0">
              <a:alpha val="25000"/>
            </a:srgbClr>
          </a:solidFill>
          <a:ln>
            <a:noFill/>
          </a:ln>
        </p:spPr>
        <p:txBody>
          <a:bodyPr spcFirstLastPara="1" wrap="square" lIns="36000" tIns="36000" rIns="36000" bIns="36000" anchor="ctr" anchorCtr="0">
            <a:noAutofit/>
          </a:bodyPr>
          <a:lstStyle/>
          <a:p>
            <a:r>
              <a:rPr lang="en-GB" sz="500" dirty="0">
                <a:latin typeface="Gilroy" pitchFamily="2" charset="77"/>
              </a:rPr>
              <a:t>Funding, excluding DataBank and EdgeConneX, experienced a significant 37% QoQ decline. </a:t>
            </a:r>
          </a:p>
        </p:txBody>
      </p:sp>
      <p:sp>
        <p:nvSpPr>
          <p:cNvPr id="16" name="Rectangle 15">
            <a:extLst>
              <a:ext uri="{FF2B5EF4-FFF2-40B4-BE49-F238E27FC236}">
                <a16:creationId xmlns:a16="http://schemas.microsoft.com/office/drawing/2014/main" id="{E7687BF9-8E65-B90C-D48B-CF649D821023}"/>
              </a:ext>
            </a:extLst>
          </p:cNvPr>
          <p:cNvSpPr/>
          <p:nvPr/>
        </p:nvSpPr>
        <p:spPr>
          <a:xfrm>
            <a:off x="5981531" y="1765461"/>
            <a:ext cx="896898" cy="331111"/>
          </a:xfrm>
          <a:prstGeom prst="rect">
            <a:avLst/>
          </a:prstGeom>
          <a:solidFill>
            <a:schemeClr val="bg1">
              <a:lumMod val="95000"/>
            </a:schemeClr>
          </a:solidFill>
          <a:ln>
            <a:noFill/>
          </a:ln>
        </p:spPr>
        <p:txBody>
          <a:bodyPr spcFirstLastPara="1" wrap="square" lIns="36000" tIns="36000" rIns="36000" bIns="36000" anchor="ctr" anchorCtr="0">
            <a:noAutofit/>
          </a:bodyPr>
          <a:lstStyle/>
          <a:p>
            <a:r>
              <a:rPr lang="en-GB" sz="500" dirty="0">
                <a:latin typeface="Gilroy" pitchFamily="2" charset="77"/>
              </a:rPr>
              <a:t>Q2 funding surge was driven by mega-rounds from Databank and EdgeConnex</a:t>
            </a:r>
          </a:p>
        </p:txBody>
      </p:sp>
      <p:sp>
        <p:nvSpPr>
          <p:cNvPr id="7" name="Google Shape;357;p32">
            <a:extLst>
              <a:ext uri="{FF2B5EF4-FFF2-40B4-BE49-F238E27FC236}">
                <a16:creationId xmlns:a16="http://schemas.microsoft.com/office/drawing/2014/main" id="{FBFCC938-1C08-CF44-D4EF-76980E563746}"/>
              </a:ext>
            </a:extLst>
          </p:cNvPr>
          <p:cNvSpPr/>
          <p:nvPr/>
        </p:nvSpPr>
        <p:spPr>
          <a:xfrm>
            <a:off x="2405770" y="4293709"/>
            <a:ext cx="198560" cy="107519"/>
          </a:xfrm>
          <a:prstGeom prst="roundRect">
            <a:avLst>
              <a:gd name="adj" fmla="val 16667"/>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500" b="1" dirty="0">
                <a:solidFill>
                  <a:schemeClr val="lt1"/>
                </a:solidFill>
                <a:latin typeface="Gilroy Bold" pitchFamily="2" charset="77"/>
              </a:rPr>
              <a:t>494</a:t>
            </a:r>
            <a:endParaRPr sz="500" b="1" dirty="0">
              <a:solidFill>
                <a:schemeClr val="lt1"/>
              </a:solidFill>
              <a:latin typeface="Gilroy Bold" pitchFamily="2" charset="77"/>
            </a:endParaRPr>
          </a:p>
        </p:txBody>
      </p:sp>
      <p:sp>
        <p:nvSpPr>
          <p:cNvPr id="8" name="Google Shape;357;p32">
            <a:extLst>
              <a:ext uri="{FF2B5EF4-FFF2-40B4-BE49-F238E27FC236}">
                <a16:creationId xmlns:a16="http://schemas.microsoft.com/office/drawing/2014/main" id="{F75BD78E-D392-6D7C-34B7-BA5ED4C1275D}"/>
              </a:ext>
            </a:extLst>
          </p:cNvPr>
          <p:cNvSpPr/>
          <p:nvPr/>
        </p:nvSpPr>
        <p:spPr>
          <a:xfrm>
            <a:off x="2279703" y="3443087"/>
            <a:ext cx="45069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700" b="1" dirty="0">
                <a:solidFill>
                  <a:srgbClr val="00B050"/>
                </a:solidFill>
                <a:latin typeface="Gilroy SemiBold" pitchFamily="2" charset="77"/>
              </a:rPr>
              <a:t>+226% QoQ</a:t>
            </a:r>
          </a:p>
        </p:txBody>
      </p:sp>
    </p:spTree>
    <p:extLst>
      <p:ext uri="{BB962C8B-B14F-4D97-AF65-F5344CB8AC3E}">
        <p14:creationId xmlns:p14="http://schemas.microsoft.com/office/powerpoint/2010/main" val="211487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21" name="Picture 20" descr="A graph of a line and a line&#10;&#10;Description automatically generated with medium confidence">
            <a:extLst>
              <a:ext uri="{FF2B5EF4-FFF2-40B4-BE49-F238E27FC236}">
                <a16:creationId xmlns:a16="http://schemas.microsoft.com/office/drawing/2014/main" id="{E1C762DE-84ED-484E-BE5E-D5EA5AB10354}"/>
              </a:ext>
            </a:extLst>
          </p:cNvPr>
          <p:cNvPicPr>
            <a:picLocks noChangeAspect="1"/>
          </p:cNvPicPr>
          <p:nvPr/>
        </p:nvPicPr>
        <p:blipFill>
          <a:blip r:embed="rId3"/>
          <a:stretch>
            <a:fillRect/>
          </a:stretch>
        </p:blipFill>
        <p:spPr>
          <a:xfrm>
            <a:off x="731942" y="1255993"/>
            <a:ext cx="7772400" cy="1848314"/>
          </a:xfrm>
          <a:prstGeom prst="rect">
            <a:avLst/>
          </a:prstGeom>
        </p:spPr>
      </p:pic>
      <p:sp>
        <p:nvSpPr>
          <p:cNvPr id="22" name="Google Shape;75;p16">
            <a:extLst>
              <a:ext uri="{FF2B5EF4-FFF2-40B4-BE49-F238E27FC236}">
                <a16:creationId xmlns:a16="http://schemas.microsoft.com/office/drawing/2014/main" id="{F2B46833-EFAB-BC69-AE25-0BB71725F482}"/>
              </a:ext>
            </a:extLst>
          </p:cNvPr>
          <p:cNvSpPr/>
          <p:nvPr/>
        </p:nvSpPr>
        <p:spPr>
          <a:xfrm rot="5400000">
            <a:off x="3282183" y="-156125"/>
            <a:ext cx="1941461" cy="8419907"/>
          </a:xfrm>
          <a:prstGeom prst="rect">
            <a:avLst/>
          </a:prstGeom>
          <a:noFill/>
          <a:ln>
            <a:noFill/>
          </a:ln>
        </p:spPr>
        <p:txBody>
          <a:bodyPr spcFirstLastPara="1" wrap="square" lIns="91425" tIns="91425" rIns="91425" bIns="91425" anchor="ctr" anchorCtr="0">
            <a:noAutofit/>
          </a:bodyPr>
          <a:lstStyle/>
          <a:p>
            <a:pPr marL="107999" marR="72000"/>
            <a:endParaRPr sz="800" dirty="0">
              <a:solidFill>
                <a:schemeClr val="bg1"/>
              </a:solidFill>
              <a:latin typeface="Gilroy" pitchFamily="2" charset="77"/>
            </a:endParaRPr>
          </a:p>
          <a:p>
            <a:pPr marL="107999" marR="72000"/>
            <a:endParaRPr sz="800" dirty="0">
              <a:solidFill>
                <a:schemeClr val="bg1"/>
              </a:solidFill>
              <a:latin typeface="Gilroy" pitchFamily="2" charset="77"/>
            </a:endParaRPr>
          </a:p>
          <a:p>
            <a:pPr marL="107999" marR="72000"/>
            <a:endParaRPr sz="800" dirty="0">
              <a:solidFill>
                <a:schemeClr val="bg1"/>
              </a:solidFill>
              <a:latin typeface="Gilroy" pitchFamily="2" charset="77"/>
            </a:endParaRPr>
          </a:p>
          <a:p>
            <a:pPr marL="107999" marR="72000"/>
            <a:endParaRPr sz="800" dirty="0">
              <a:solidFill>
                <a:schemeClr val="bg1"/>
              </a:solidFill>
              <a:latin typeface="Gilroy" pitchFamily="2" charset="77"/>
            </a:endParaRPr>
          </a:p>
        </p:txBody>
      </p:sp>
      <p:sp>
        <p:nvSpPr>
          <p:cNvPr id="20" name="Google Shape;396;p37">
            <a:extLst>
              <a:ext uri="{FF2B5EF4-FFF2-40B4-BE49-F238E27FC236}">
                <a16:creationId xmlns:a16="http://schemas.microsoft.com/office/drawing/2014/main" id="{FE677882-0A92-C786-2CA1-E2EF1F0A35DB}"/>
              </a:ext>
            </a:extLst>
          </p:cNvPr>
          <p:cNvSpPr txBox="1"/>
          <p:nvPr/>
        </p:nvSpPr>
        <p:spPr>
          <a:xfrm>
            <a:off x="157275" y="174375"/>
            <a:ext cx="8715554" cy="572700"/>
          </a:xfrm>
          <a:prstGeom prst="rect">
            <a:avLst/>
          </a:prstGeom>
          <a:noFill/>
          <a:ln>
            <a:noFill/>
          </a:ln>
        </p:spPr>
        <p:txBody>
          <a:bodyPr spcFirstLastPara="1" wrap="square" lIns="91425" tIns="91425" rIns="91425" bIns="91425" anchor="t" anchorCtr="0">
            <a:noAutofit/>
          </a:bodyPr>
          <a:lstStyle/>
          <a:p>
            <a:r>
              <a:rPr lang="en-GB" sz="1300" dirty="0">
                <a:solidFill>
                  <a:schemeClr val="dk1"/>
                </a:solidFill>
                <a:latin typeface="Gilroy" pitchFamily="2" charset="77"/>
                <a:sym typeface="Anybody Medium"/>
              </a:rPr>
              <a:t>Funding</a:t>
            </a:r>
            <a:endParaRPr lang="en-GB" sz="1300" b="1" dirty="0">
              <a:latin typeface="Gilroy SemiBold" pitchFamily="2" charset="77"/>
              <a:sym typeface="Anybody SemiBold"/>
            </a:endParaRPr>
          </a:p>
          <a:p>
            <a:r>
              <a:rPr lang="en-US" sz="2000" b="1" dirty="0">
                <a:latin typeface="Gilroy SemiBold" pitchFamily="2" charset="77"/>
                <a:sym typeface="Anybody SemiBold"/>
              </a:rPr>
              <a:t>Early-stage funding picked up; growth and seed saw sharp declines</a:t>
            </a:r>
            <a:endParaRPr sz="1200" dirty="0">
              <a:latin typeface="Anybody SemiBold"/>
              <a:ea typeface="Anybody SemiBold"/>
              <a:cs typeface="Anybody SemiBold"/>
              <a:sym typeface="Anybody SemiBold"/>
            </a:endParaRPr>
          </a:p>
        </p:txBody>
      </p:sp>
      <p:sp>
        <p:nvSpPr>
          <p:cNvPr id="23" name="TextBox 22">
            <a:extLst>
              <a:ext uri="{FF2B5EF4-FFF2-40B4-BE49-F238E27FC236}">
                <a16:creationId xmlns:a16="http://schemas.microsoft.com/office/drawing/2014/main" id="{290DBA05-0F06-788D-794A-5CD6BE1E657B}"/>
              </a:ext>
            </a:extLst>
          </p:cNvPr>
          <p:cNvSpPr txBox="1"/>
          <p:nvPr/>
        </p:nvSpPr>
        <p:spPr>
          <a:xfrm>
            <a:off x="388500" y="4828101"/>
            <a:ext cx="2179344" cy="184666"/>
          </a:xfrm>
          <a:prstGeom prst="rect">
            <a:avLst/>
          </a:prstGeom>
          <a:noFill/>
        </p:spPr>
        <p:txBody>
          <a:bodyPr wrap="square" rtlCol="0">
            <a:spAutoFit/>
          </a:bodyPr>
          <a:lstStyle/>
          <a:p>
            <a:r>
              <a:rPr lang="en-LK" sz="600">
                <a:solidFill>
                  <a:schemeClr val="bg1"/>
                </a:solidFill>
                <a:latin typeface="Gilroy" pitchFamily="2" charset="77"/>
              </a:rPr>
              <a:t>Source: </a:t>
            </a:r>
            <a:r>
              <a:rPr lang="en-GB" sz="600" dirty="0">
                <a:solidFill>
                  <a:schemeClr val="bg1"/>
                </a:solidFill>
                <a:latin typeface="Gilroy" pitchFamily="2" charset="77"/>
              </a:rPr>
              <a:t>Funding data powered by Crunchbase</a:t>
            </a:r>
            <a:endParaRPr lang="en-LK" sz="600">
              <a:solidFill>
                <a:schemeClr val="bg1"/>
              </a:solidFill>
              <a:latin typeface="Gilroy" pitchFamily="2" charset="77"/>
            </a:endParaRPr>
          </a:p>
        </p:txBody>
      </p:sp>
      <p:sp>
        <p:nvSpPr>
          <p:cNvPr id="9" name="TextBox 8">
            <a:extLst>
              <a:ext uri="{FF2B5EF4-FFF2-40B4-BE49-F238E27FC236}">
                <a16:creationId xmlns:a16="http://schemas.microsoft.com/office/drawing/2014/main" id="{F8979B52-7739-6FFB-5E4D-55E63F1A6F92}"/>
              </a:ext>
            </a:extLst>
          </p:cNvPr>
          <p:cNvSpPr txBox="1"/>
          <p:nvPr/>
        </p:nvSpPr>
        <p:spPr>
          <a:xfrm>
            <a:off x="443534" y="965709"/>
            <a:ext cx="2751313" cy="338554"/>
          </a:xfrm>
          <a:prstGeom prst="rect">
            <a:avLst/>
          </a:prstGeom>
          <a:noFill/>
        </p:spPr>
        <p:txBody>
          <a:bodyPr wrap="square" rtlCol="0">
            <a:spAutoFit/>
          </a:bodyPr>
          <a:lstStyle/>
          <a:p>
            <a:r>
              <a:rPr lang="en-LK" sz="1000" b="1" dirty="0">
                <a:latin typeface="Gilroy SemiBold" pitchFamily="2" charset="77"/>
              </a:rPr>
              <a:t>Funding by stage</a:t>
            </a:r>
          </a:p>
          <a:p>
            <a:r>
              <a:rPr lang="en-LK" sz="600" b="1" dirty="0">
                <a:solidFill>
                  <a:schemeClr val="tx1"/>
                </a:solidFill>
                <a:latin typeface="Gilroy SemiBold" pitchFamily="2" charset="77"/>
              </a:rPr>
              <a:t>(USD millions)</a:t>
            </a:r>
          </a:p>
        </p:txBody>
      </p:sp>
      <p:grpSp>
        <p:nvGrpSpPr>
          <p:cNvPr id="20516" name="Group 20515">
            <a:extLst>
              <a:ext uri="{FF2B5EF4-FFF2-40B4-BE49-F238E27FC236}">
                <a16:creationId xmlns:a16="http://schemas.microsoft.com/office/drawing/2014/main" id="{B6AD2780-F9E0-7442-1A2A-2D7D6FEB5A6B}"/>
              </a:ext>
            </a:extLst>
          </p:cNvPr>
          <p:cNvGrpSpPr/>
          <p:nvPr/>
        </p:nvGrpSpPr>
        <p:grpSpPr>
          <a:xfrm>
            <a:off x="7671507" y="4112218"/>
            <a:ext cx="1305635" cy="770988"/>
            <a:chOff x="7673316" y="4267251"/>
            <a:chExt cx="1305635" cy="770988"/>
          </a:xfrm>
        </p:grpSpPr>
        <p:grpSp>
          <p:nvGrpSpPr>
            <p:cNvPr id="37" name="Group 36">
              <a:extLst>
                <a:ext uri="{FF2B5EF4-FFF2-40B4-BE49-F238E27FC236}">
                  <a16:creationId xmlns:a16="http://schemas.microsoft.com/office/drawing/2014/main" id="{2E0F37E1-B30B-80A4-2530-3B8490213382}"/>
                </a:ext>
              </a:extLst>
            </p:cNvPr>
            <p:cNvGrpSpPr/>
            <p:nvPr/>
          </p:nvGrpSpPr>
          <p:grpSpPr>
            <a:xfrm>
              <a:off x="7673316" y="4267251"/>
              <a:ext cx="1305635" cy="581699"/>
              <a:chOff x="7734621" y="3977009"/>
              <a:chExt cx="1305635" cy="581699"/>
            </a:xfrm>
          </p:grpSpPr>
          <p:sp>
            <p:nvSpPr>
              <p:cNvPr id="39" name="Google Shape;131;p23">
                <a:extLst>
                  <a:ext uri="{FF2B5EF4-FFF2-40B4-BE49-F238E27FC236}">
                    <a16:creationId xmlns:a16="http://schemas.microsoft.com/office/drawing/2014/main" id="{77C4D6AA-3690-972B-D084-6E39CF1B93A7}"/>
                  </a:ext>
                </a:extLst>
              </p:cNvPr>
              <p:cNvSpPr txBox="1"/>
              <p:nvPr/>
            </p:nvSpPr>
            <p:spPr>
              <a:xfrm>
                <a:off x="7789556" y="4174437"/>
                <a:ext cx="12507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Cloud Optimization Tools</a:t>
                </a:r>
                <a:endParaRPr sz="600" dirty="0">
                  <a:solidFill>
                    <a:schemeClr val="dk1"/>
                  </a:solidFill>
                  <a:latin typeface="Gilroy" pitchFamily="2" charset="77"/>
                  <a:ea typeface="Anybody"/>
                  <a:cs typeface="Anybody"/>
                  <a:sym typeface="Anybody"/>
                </a:endParaRPr>
              </a:p>
            </p:txBody>
          </p:sp>
          <p:sp>
            <p:nvSpPr>
              <p:cNvPr id="41" name="Google Shape;132;p23">
                <a:extLst>
                  <a:ext uri="{FF2B5EF4-FFF2-40B4-BE49-F238E27FC236}">
                    <a16:creationId xmlns:a16="http://schemas.microsoft.com/office/drawing/2014/main" id="{B168EDA3-E77C-9663-34D2-83E5EDFA0617}"/>
                  </a:ext>
                </a:extLst>
              </p:cNvPr>
              <p:cNvSpPr txBox="1"/>
              <p:nvPr/>
            </p:nvSpPr>
            <p:spPr>
              <a:xfrm>
                <a:off x="7805239" y="4354108"/>
                <a:ext cx="1192642"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Edge Computing</a:t>
                </a:r>
                <a:endParaRPr sz="600" dirty="0">
                  <a:solidFill>
                    <a:schemeClr val="dk1"/>
                  </a:solidFill>
                  <a:latin typeface="Gilroy" pitchFamily="2" charset="77"/>
                  <a:ea typeface="Anybody"/>
                  <a:cs typeface="Anybody"/>
                  <a:sym typeface="Anybody"/>
                </a:endParaRPr>
              </a:p>
            </p:txBody>
          </p:sp>
          <p:grpSp>
            <p:nvGrpSpPr>
              <p:cNvPr id="42" name="Group 41">
                <a:extLst>
                  <a:ext uri="{FF2B5EF4-FFF2-40B4-BE49-F238E27FC236}">
                    <a16:creationId xmlns:a16="http://schemas.microsoft.com/office/drawing/2014/main" id="{A6E289B6-8792-6660-6A26-BD96A7CA3E5E}"/>
                  </a:ext>
                </a:extLst>
              </p:cNvPr>
              <p:cNvGrpSpPr/>
              <p:nvPr/>
            </p:nvGrpSpPr>
            <p:grpSpPr>
              <a:xfrm>
                <a:off x="7734621" y="3977009"/>
                <a:ext cx="1201322" cy="530221"/>
                <a:chOff x="7734621" y="3977009"/>
                <a:chExt cx="1201322" cy="530221"/>
              </a:xfrm>
            </p:grpSpPr>
            <p:sp>
              <p:nvSpPr>
                <p:cNvPr id="44" name="Google Shape;130;p23">
                  <a:extLst>
                    <a:ext uri="{FF2B5EF4-FFF2-40B4-BE49-F238E27FC236}">
                      <a16:creationId xmlns:a16="http://schemas.microsoft.com/office/drawing/2014/main" id="{1F5DC4D5-8380-6351-3E6C-A11B2935655F}"/>
                    </a:ext>
                  </a:extLst>
                </p:cNvPr>
                <p:cNvSpPr txBox="1"/>
                <p:nvPr/>
              </p:nvSpPr>
              <p:spPr>
                <a:xfrm>
                  <a:off x="7797743" y="3977009"/>
                  <a:ext cx="11382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Cloud-native Tech</a:t>
                  </a:r>
                  <a:endParaRPr sz="600" dirty="0">
                    <a:solidFill>
                      <a:schemeClr val="dk1"/>
                    </a:solidFill>
                    <a:latin typeface="Gilroy" pitchFamily="2" charset="77"/>
                    <a:ea typeface="Anybody"/>
                    <a:cs typeface="Anybody"/>
                    <a:sym typeface="Anybody"/>
                  </a:endParaRPr>
                </a:p>
              </p:txBody>
            </p:sp>
            <p:sp>
              <p:nvSpPr>
                <p:cNvPr id="47" name="Oval 46">
                  <a:extLst>
                    <a:ext uri="{FF2B5EF4-FFF2-40B4-BE49-F238E27FC236}">
                      <a16:creationId xmlns:a16="http://schemas.microsoft.com/office/drawing/2014/main" id="{93019484-CAB9-1EF0-9745-7322BB7BE5A5}"/>
                    </a:ext>
                  </a:extLst>
                </p:cNvPr>
                <p:cNvSpPr/>
                <p:nvPr/>
              </p:nvSpPr>
              <p:spPr>
                <a:xfrm>
                  <a:off x="7734621" y="4225972"/>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9" name="Oval 48">
                  <a:extLst>
                    <a:ext uri="{FF2B5EF4-FFF2-40B4-BE49-F238E27FC236}">
                      <a16:creationId xmlns:a16="http://schemas.microsoft.com/office/drawing/2014/main" id="{B0966ADF-8A3D-7E27-03EE-B78107392BF0}"/>
                    </a:ext>
                  </a:extLst>
                </p:cNvPr>
                <p:cNvSpPr/>
                <p:nvPr/>
              </p:nvSpPr>
              <p:spPr>
                <a:xfrm>
                  <a:off x="7734621" y="4028907"/>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51" name="Oval 50">
                  <a:extLst>
                    <a:ext uri="{FF2B5EF4-FFF2-40B4-BE49-F238E27FC236}">
                      <a16:creationId xmlns:a16="http://schemas.microsoft.com/office/drawing/2014/main" id="{C5ABAFA0-D35F-1369-EAC4-BCF13FD8B9F4}"/>
                    </a:ext>
                  </a:extLst>
                </p:cNvPr>
                <p:cNvSpPr/>
                <p:nvPr/>
              </p:nvSpPr>
              <p:spPr>
                <a:xfrm>
                  <a:off x="7739175" y="4406468"/>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grpSp>
          <p:nvGrpSpPr>
            <p:cNvPr id="20510" name="Group 20509">
              <a:extLst>
                <a:ext uri="{FF2B5EF4-FFF2-40B4-BE49-F238E27FC236}">
                  <a16:creationId xmlns:a16="http://schemas.microsoft.com/office/drawing/2014/main" id="{5A7FCB70-952D-8E43-FA57-59D10A80EAC6}"/>
                </a:ext>
              </a:extLst>
            </p:cNvPr>
            <p:cNvGrpSpPr/>
            <p:nvPr/>
          </p:nvGrpSpPr>
          <p:grpSpPr>
            <a:xfrm>
              <a:off x="7681257" y="4833639"/>
              <a:ext cx="1255331" cy="204600"/>
              <a:chOff x="7681257" y="4833639"/>
              <a:chExt cx="1255331" cy="204600"/>
            </a:xfrm>
          </p:grpSpPr>
          <p:sp>
            <p:nvSpPr>
              <p:cNvPr id="20491" name="Oval 20490">
                <a:extLst>
                  <a:ext uri="{FF2B5EF4-FFF2-40B4-BE49-F238E27FC236}">
                    <a16:creationId xmlns:a16="http://schemas.microsoft.com/office/drawing/2014/main" id="{B754CD7E-539B-7024-9D6E-E8B91881A2A0}"/>
                  </a:ext>
                </a:extLst>
              </p:cNvPr>
              <p:cNvSpPr/>
              <p:nvPr/>
            </p:nvSpPr>
            <p:spPr>
              <a:xfrm>
                <a:off x="7681257" y="4897744"/>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493" name="Google Shape;132;p23">
                <a:extLst>
                  <a:ext uri="{FF2B5EF4-FFF2-40B4-BE49-F238E27FC236}">
                    <a16:creationId xmlns:a16="http://schemas.microsoft.com/office/drawing/2014/main" id="{80E89DD2-6C43-5287-A779-4B14B5AE3AE7}"/>
                  </a:ext>
                </a:extLst>
              </p:cNvPr>
              <p:cNvSpPr txBox="1"/>
              <p:nvPr/>
            </p:nvSpPr>
            <p:spPr>
              <a:xfrm>
                <a:off x="7743946" y="4833639"/>
                <a:ext cx="1192642"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latin typeface="Gilroy" pitchFamily="2" charset="77"/>
                    <a:ea typeface="Anybody"/>
                    <a:cs typeface="Anybody"/>
                    <a:sym typeface="Anybody"/>
                  </a:rPr>
                  <a:t>Serverless Computing</a:t>
                </a:r>
                <a:endParaRPr sz="600" dirty="0">
                  <a:solidFill>
                    <a:schemeClr val="dk1"/>
                  </a:solidFill>
                  <a:latin typeface="Gilroy" pitchFamily="2" charset="77"/>
                  <a:ea typeface="Anybody"/>
                  <a:cs typeface="Anybody"/>
                  <a:sym typeface="Anybody"/>
                </a:endParaRPr>
              </a:p>
            </p:txBody>
          </p:sp>
        </p:grpSp>
      </p:grpSp>
      <p:cxnSp>
        <p:nvCxnSpPr>
          <p:cNvPr id="20508" name="Straight Connector 20507">
            <a:extLst>
              <a:ext uri="{FF2B5EF4-FFF2-40B4-BE49-F238E27FC236}">
                <a16:creationId xmlns:a16="http://schemas.microsoft.com/office/drawing/2014/main" id="{1A09DA71-308E-E411-F7D9-78763C8CA80F}"/>
              </a:ext>
            </a:extLst>
          </p:cNvPr>
          <p:cNvCxnSpPr>
            <a:cxnSpLocks/>
          </p:cNvCxnSpPr>
          <p:nvPr/>
        </p:nvCxnSpPr>
        <p:spPr>
          <a:xfrm>
            <a:off x="730751" y="1324461"/>
            <a:ext cx="0" cy="350207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0CBAD5-4F27-2906-D7F3-E745C83D92D0}"/>
              </a:ext>
            </a:extLst>
          </p:cNvPr>
          <p:cNvCxnSpPr>
            <a:cxnSpLocks/>
          </p:cNvCxnSpPr>
          <p:nvPr/>
        </p:nvCxnSpPr>
        <p:spPr>
          <a:xfrm>
            <a:off x="2748956" y="1341395"/>
            <a:ext cx="0" cy="350207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DF0B3C-0A57-4309-A518-F1494965C615}"/>
              </a:ext>
            </a:extLst>
          </p:cNvPr>
          <p:cNvCxnSpPr>
            <a:cxnSpLocks/>
          </p:cNvCxnSpPr>
          <p:nvPr/>
        </p:nvCxnSpPr>
        <p:spPr>
          <a:xfrm>
            <a:off x="4666891" y="1357982"/>
            <a:ext cx="0" cy="348549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0FE855-CA30-3899-0CA5-40C69AA36482}"/>
              </a:ext>
            </a:extLst>
          </p:cNvPr>
          <p:cNvCxnSpPr>
            <a:cxnSpLocks/>
          </p:cNvCxnSpPr>
          <p:nvPr/>
        </p:nvCxnSpPr>
        <p:spPr>
          <a:xfrm>
            <a:off x="6595256" y="1357982"/>
            <a:ext cx="0" cy="34848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7107A9-5F20-6030-0954-8AAA50A518A9}"/>
              </a:ext>
            </a:extLst>
          </p:cNvPr>
          <p:cNvSpPr txBox="1"/>
          <p:nvPr/>
        </p:nvSpPr>
        <p:spPr>
          <a:xfrm rot="16200000">
            <a:off x="-231947" y="3851271"/>
            <a:ext cx="1725341" cy="200055"/>
          </a:xfrm>
          <a:prstGeom prst="rect">
            <a:avLst/>
          </a:prstGeom>
          <a:noFill/>
        </p:spPr>
        <p:txBody>
          <a:bodyPr wrap="square" rtlCol="0">
            <a:spAutoFit/>
          </a:bodyPr>
          <a:lstStyle/>
          <a:p>
            <a:pPr algn="ctr"/>
            <a:r>
              <a:rPr lang="en-LK" sz="700" b="1">
                <a:solidFill>
                  <a:schemeClr val="tx1"/>
                </a:solidFill>
                <a:latin typeface="Gilroy SemiBold" pitchFamily="2" charset="77"/>
              </a:rPr>
              <a:t>Notable funding rounds in Q3 2024</a:t>
            </a:r>
          </a:p>
        </p:txBody>
      </p:sp>
      <p:grpSp>
        <p:nvGrpSpPr>
          <p:cNvPr id="20519" name="Group 20518">
            <a:extLst>
              <a:ext uri="{FF2B5EF4-FFF2-40B4-BE49-F238E27FC236}">
                <a16:creationId xmlns:a16="http://schemas.microsoft.com/office/drawing/2014/main" id="{D5E903AA-30E0-F056-DFF7-A5363AE45460}"/>
              </a:ext>
            </a:extLst>
          </p:cNvPr>
          <p:cNvGrpSpPr/>
          <p:nvPr/>
        </p:nvGrpSpPr>
        <p:grpSpPr>
          <a:xfrm>
            <a:off x="3105041" y="3064202"/>
            <a:ext cx="1271411" cy="1699888"/>
            <a:chOff x="2884899" y="3286753"/>
            <a:chExt cx="1271411" cy="1699888"/>
          </a:xfrm>
        </p:grpSpPr>
        <p:grpSp>
          <p:nvGrpSpPr>
            <p:cNvPr id="62" name="Group 61">
              <a:extLst>
                <a:ext uri="{FF2B5EF4-FFF2-40B4-BE49-F238E27FC236}">
                  <a16:creationId xmlns:a16="http://schemas.microsoft.com/office/drawing/2014/main" id="{90738AC4-D19E-BC94-7DAB-3BA53DA53908}"/>
                </a:ext>
              </a:extLst>
            </p:cNvPr>
            <p:cNvGrpSpPr/>
            <p:nvPr/>
          </p:nvGrpSpPr>
          <p:grpSpPr>
            <a:xfrm>
              <a:off x="2884899" y="3286753"/>
              <a:ext cx="1270343" cy="1699888"/>
              <a:chOff x="2121247" y="3232115"/>
              <a:chExt cx="1270343" cy="1699888"/>
            </a:xfrm>
          </p:grpSpPr>
          <p:sp>
            <p:nvSpPr>
              <p:cNvPr id="33" name="TextBox 32">
                <a:extLst>
                  <a:ext uri="{FF2B5EF4-FFF2-40B4-BE49-F238E27FC236}">
                    <a16:creationId xmlns:a16="http://schemas.microsoft.com/office/drawing/2014/main" id="{72E61039-26C2-669B-7EE7-93D77A7FEE98}"/>
                  </a:ext>
                </a:extLst>
              </p:cNvPr>
              <p:cNvSpPr txBox="1"/>
              <p:nvPr/>
            </p:nvSpPr>
            <p:spPr>
              <a:xfrm>
                <a:off x="2122839" y="3232115"/>
                <a:ext cx="1268751" cy="307777"/>
              </a:xfrm>
              <a:prstGeom prst="rect">
                <a:avLst/>
              </a:prstGeom>
              <a:noFill/>
            </p:spPr>
            <p:txBody>
              <a:bodyPr wrap="square" rtlCol="0">
                <a:spAutoFit/>
              </a:bodyPr>
              <a:lstStyle/>
              <a:p>
                <a:r>
                  <a:rPr lang="en-LK" sz="700" b="1">
                    <a:solidFill>
                      <a:schemeClr val="tx1"/>
                    </a:solidFill>
                    <a:latin typeface="Gilroy SemiBold" pitchFamily="2" charset="77"/>
                  </a:rPr>
                  <a:t>Gcore</a:t>
                </a:r>
                <a:endParaRPr lang="en-LK" sz="700" b="1">
                  <a:solidFill>
                    <a:schemeClr val="tx1"/>
                  </a:solidFill>
                  <a:latin typeface="Gilroy Bold" pitchFamily="2" charset="77"/>
                </a:endParaRPr>
              </a:p>
              <a:p>
                <a:r>
                  <a:rPr lang="en-LK" sz="700">
                    <a:solidFill>
                      <a:schemeClr val="tx1"/>
                    </a:solidFill>
                    <a:latin typeface="Gilroy" pitchFamily="2" charset="77"/>
                  </a:rPr>
                  <a:t>Series B              USD 60 mn</a:t>
                </a:r>
              </a:p>
            </p:txBody>
          </p:sp>
          <p:sp>
            <p:nvSpPr>
              <p:cNvPr id="30" name="TextBox 29">
                <a:extLst>
                  <a:ext uri="{FF2B5EF4-FFF2-40B4-BE49-F238E27FC236}">
                    <a16:creationId xmlns:a16="http://schemas.microsoft.com/office/drawing/2014/main" id="{A26125C3-7B91-DE0A-7241-3A337C158F4A}"/>
                  </a:ext>
                </a:extLst>
              </p:cNvPr>
              <p:cNvSpPr txBox="1"/>
              <p:nvPr/>
            </p:nvSpPr>
            <p:spPr>
              <a:xfrm>
                <a:off x="2124428" y="3565437"/>
                <a:ext cx="1267161" cy="307777"/>
              </a:xfrm>
              <a:prstGeom prst="rect">
                <a:avLst/>
              </a:prstGeom>
              <a:noFill/>
            </p:spPr>
            <p:txBody>
              <a:bodyPr wrap="square" rtlCol="0">
                <a:spAutoFit/>
              </a:bodyPr>
              <a:lstStyle/>
              <a:p>
                <a:r>
                  <a:rPr lang="en-LK" sz="700" b="1">
                    <a:solidFill>
                      <a:schemeClr val="tx1"/>
                    </a:solidFill>
                    <a:latin typeface="Gilroy SemiBold" pitchFamily="2" charset="77"/>
                  </a:rPr>
                  <a:t>Armada</a:t>
                </a:r>
                <a:endParaRPr lang="en-LK" sz="700">
                  <a:solidFill>
                    <a:schemeClr val="tx1"/>
                  </a:solidFill>
                  <a:latin typeface="Gilroy" pitchFamily="2" charset="77"/>
                </a:endParaRPr>
              </a:p>
              <a:p>
                <a:r>
                  <a:rPr lang="en-LK" sz="700">
                    <a:solidFill>
                      <a:schemeClr val="tx1"/>
                    </a:solidFill>
                    <a:latin typeface="Gilroy" pitchFamily="2" charset="77"/>
                  </a:rPr>
                  <a:t>Series A              USD 40 mn</a:t>
                </a:r>
              </a:p>
            </p:txBody>
          </p:sp>
          <p:sp>
            <p:nvSpPr>
              <p:cNvPr id="38" name="TextBox 37">
                <a:extLst>
                  <a:ext uri="{FF2B5EF4-FFF2-40B4-BE49-F238E27FC236}">
                    <a16:creationId xmlns:a16="http://schemas.microsoft.com/office/drawing/2014/main" id="{EA3BE770-66B5-1FBE-2EF2-4F54FB8AF591}"/>
                  </a:ext>
                </a:extLst>
              </p:cNvPr>
              <p:cNvSpPr txBox="1"/>
              <p:nvPr/>
            </p:nvSpPr>
            <p:spPr>
              <a:xfrm>
                <a:off x="2124428" y="3902065"/>
                <a:ext cx="1267161" cy="307777"/>
              </a:xfrm>
              <a:prstGeom prst="rect">
                <a:avLst/>
              </a:prstGeom>
              <a:noFill/>
            </p:spPr>
            <p:txBody>
              <a:bodyPr wrap="square" rtlCol="0">
                <a:spAutoFit/>
              </a:bodyPr>
              <a:lstStyle/>
              <a:p>
                <a:r>
                  <a:rPr lang="en-LK" sz="700" b="1">
                    <a:solidFill>
                      <a:schemeClr val="tx1"/>
                    </a:solidFill>
                    <a:latin typeface="Gilroy SemiBold" pitchFamily="2" charset="77"/>
                  </a:rPr>
                  <a:t>nOps </a:t>
                </a:r>
                <a:r>
                  <a:rPr lang="en-LK" sz="700">
                    <a:solidFill>
                      <a:schemeClr val="tx1"/>
                    </a:solidFill>
                    <a:latin typeface="Gilroy" pitchFamily="2" charset="77"/>
                  </a:rPr>
                  <a:t>	</a:t>
                </a:r>
              </a:p>
              <a:p>
                <a:r>
                  <a:rPr lang="en-LK" sz="700">
                    <a:solidFill>
                      <a:schemeClr val="tx1"/>
                    </a:solidFill>
                    <a:latin typeface="Gilroy" pitchFamily="2" charset="77"/>
                  </a:rPr>
                  <a:t>Series A              USD 30 mn</a:t>
                </a:r>
              </a:p>
            </p:txBody>
          </p:sp>
          <p:sp>
            <p:nvSpPr>
              <p:cNvPr id="43" name="TextBox 42">
                <a:extLst>
                  <a:ext uri="{FF2B5EF4-FFF2-40B4-BE49-F238E27FC236}">
                    <a16:creationId xmlns:a16="http://schemas.microsoft.com/office/drawing/2014/main" id="{F983F36C-618A-4B1F-4878-420FAA94C119}"/>
                  </a:ext>
                </a:extLst>
              </p:cNvPr>
              <p:cNvSpPr txBox="1"/>
              <p:nvPr/>
            </p:nvSpPr>
            <p:spPr>
              <a:xfrm>
                <a:off x="2124428" y="4275403"/>
                <a:ext cx="1267161" cy="307777"/>
              </a:xfrm>
              <a:prstGeom prst="rect">
                <a:avLst/>
              </a:prstGeom>
              <a:noFill/>
            </p:spPr>
            <p:txBody>
              <a:bodyPr wrap="square" rtlCol="0">
                <a:spAutoFit/>
              </a:bodyPr>
              <a:lstStyle/>
              <a:p>
                <a:r>
                  <a:rPr lang="en-LK" sz="700" b="1">
                    <a:solidFill>
                      <a:schemeClr val="tx1"/>
                    </a:solidFill>
                    <a:latin typeface="Gilroy SemiBold" pitchFamily="2" charset="77"/>
                  </a:rPr>
                  <a:t>Archera</a:t>
                </a:r>
                <a:endParaRPr lang="en-LK" sz="700">
                  <a:solidFill>
                    <a:schemeClr val="tx1"/>
                  </a:solidFill>
                  <a:latin typeface="Gilroy" pitchFamily="2" charset="77"/>
                </a:endParaRPr>
              </a:p>
              <a:p>
                <a:r>
                  <a:rPr lang="en-LK" sz="700">
                    <a:solidFill>
                      <a:schemeClr val="tx1"/>
                    </a:solidFill>
                    <a:latin typeface="Gilroy" pitchFamily="2" charset="77"/>
                  </a:rPr>
                  <a:t>Series A              USD 17 mn</a:t>
                </a:r>
              </a:p>
            </p:txBody>
          </p:sp>
          <p:sp>
            <p:nvSpPr>
              <p:cNvPr id="50" name="TextBox 49">
                <a:extLst>
                  <a:ext uri="{FF2B5EF4-FFF2-40B4-BE49-F238E27FC236}">
                    <a16:creationId xmlns:a16="http://schemas.microsoft.com/office/drawing/2014/main" id="{6722590F-7131-FE56-484D-50B369F532FA}"/>
                  </a:ext>
                </a:extLst>
              </p:cNvPr>
              <p:cNvSpPr txBox="1"/>
              <p:nvPr/>
            </p:nvSpPr>
            <p:spPr>
              <a:xfrm>
                <a:off x="2121247" y="4624226"/>
                <a:ext cx="1267161" cy="307777"/>
              </a:xfrm>
              <a:prstGeom prst="rect">
                <a:avLst/>
              </a:prstGeom>
              <a:noFill/>
            </p:spPr>
            <p:txBody>
              <a:bodyPr wrap="square" rtlCol="0">
                <a:spAutoFit/>
              </a:bodyPr>
              <a:lstStyle/>
              <a:p>
                <a:r>
                  <a:rPr lang="en-LK" sz="700" b="1">
                    <a:solidFill>
                      <a:schemeClr val="tx1"/>
                    </a:solidFill>
                    <a:latin typeface="Gilroy SemiBold" pitchFamily="2" charset="77"/>
                  </a:rPr>
                  <a:t>Momento </a:t>
                </a:r>
                <a:r>
                  <a:rPr lang="en-LK" sz="700">
                    <a:solidFill>
                      <a:schemeClr val="tx1"/>
                    </a:solidFill>
                    <a:latin typeface="Gilroy" pitchFamily="2" charset="77"/>
                  </a:rPr>
                  <a:t>	</a:t>
                </a:r>
              </a:p>
              <a:p>
                <a:r>
                  <a:rPr lang="en-LK" sz="700">
                    <a:solidFill>
                      <a:schemeClr val="tx1"/>
                    </a:solidFill>
                    <a:latin typeface="Gilroy" pitchFamily="2" charset="77"/>
                  </a:rPr>
                  <a:t>Series B              USD  15 mn</a:t>
                </a:r>
              </a:p>
            </p:txBody>
          </p:sp>
        </p:grpSp>
        <p:sp>
          <p:nvSpPr>
            <p:cNvPr id="56" name="Oval 55">
              <a:extLst>
                <a:ext uri="{FF2B5EF4-FFF2-40B4-BE49-F238E27FC236}">
                  <a16:creationId xmlns:a16="http://schemas.microsoft.com/office/drawing/2014/main" id="{4A4A418B-0B84-EF50-90DF-3BDC4A0905D2}"/>
                </a:ext>
              </a:extLst>
            </p:cNvPr>
            <p:cNvSpPr/>
            <p:nvPr/>
          </p:nvSpPr>
          <p:spPr>
            <a:xfrm>
              <a:off x="4055548" y="3647587"/>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1038" name="Picture 14" descr="nOps Logo">
            <a:extLst>
              <a:ext uri="{FF2B5EF4-FFF2-40B4-BE49-F238E27FC236}">
                <a16:creationId xmlns:a16="http://schemas.microsoft.com/office/drawing/2014/main" id="{F043A90D-481B-D90C-CF8D-BCDA0B665791}"/>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2848602" y="3761816"/>
            <a:ext cx="261290" cy="261290"/>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76412073-CC48-8F0A-F253-18017255668C}"/>
              </a:ext>
            </a:extLst>
          </p:cNvPr>
          <p:cNvSpPr/>
          <p:nvPr/>
        </p:nvSpPr>
        <p:spPr>
          <a:xfrm>
            <a:off x="4275690" y="4503807"/>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31" name="Oval 30">
            <a:extLst>
              <a:ext uri="{FF2B5EF4-FFF2-40B4-BE49-F238E27FC236}">
                <a16:creationId xmlns:a16="http://schemas.microsoft.com/office/drawing/2014/main" id="{F7071154-37ED-EBA9-E4C3-D1ABC6D2D51A}"/>
              </a:ext>
            </a:extLst>
          </p:cNvPr>
          <p:cNvSpPr/>
          <p:nvPr/>
        </p:nvSpPr>
        <p:spPr>
          <a:xfrm>
            <a:off x="4273016" y="4132723"/>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5" name="Oval 44">
            <a:extLst>
              <a:ext uri="{FF2B5EF4-FFF2-40B4-BE49-F238E27FC236}">
                <a16:creationId xmlns:a16="http://schemas.microsoft.com/office/drawing/2014/main" id="{5C249580-4A82-7DD4-7F3F-680E012D218D}"/>
              </a:ext>
            </a:extLst>
          </p:cNvPr>
          <p:cNvSpPr/>
          <p:nvPr/>
        </p:nvSpPr>
        <p:spPr>
          <a:xfrm>
            <a:off x="4274847" y="3735939"/>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46" name="Oval 45">
            <a:extLst>
              <a:ext uri="{FF2B5EF4-FFF2-40B4-BE49-F238E27FC236}">
                <a16:creationId xmlns:a16="http://schemas.microsoft.com/office/drawing/2014/main" id="{6A819B07-31D7-DEA9-4D67-F6E721580459}"/>
              </a:ext>
            </a:extLst>
          </p:cNvPr>
          <p:cNvSpPr/>
          <p:nvPr/>
        </p:nvSpPr>
        <p:spPr>
          <a:xfrm>
            <a:off x="4272556" y="3059259"/>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485" name="TextBox 20484">
            <a:extLst>
              <a:ext uri="{FF2B5EF4-FFF2-40B4-BE49-F238E27FC236}">
                <a16:creationId xmlns:a16="http://schemas.microsoft.com/office/drawing/2014/main" id="{7A6F5208-4B73-E0D9-2A61-B65982064BB5}"/>
              </a:ext>
            </a:extLst>
          </p:cNvPr>
          <p:cNvSpPr txBox="1"/>
          <p:nvPr/>
        </p:nvSpPr>
        <p:spPr>
          <a:xfrm>
            <a:off x="1144853" y="3057490"/>
            <a:ext cx="1445824" cy="307777"/>
          </a:xfrm>
          <a:prstGeom prst="rect">
            <a:avLst/>
          </a:prstGeom>
          <a:noFill/>
        </p:spPr>
        <p:txBody>
          <a:bodyPr wrap="square" rtlCol="0">
            <a:spAutoFit/>
          </a:bodyPr>
          <a:lstStyle/>
          <a:p>
            <a:r>
              <a:rPr lang="en-LK" sz="700" b="1">
                <a:solidFill>
                  <a:schemeClr val="tx1"/>
                </a:solidFill>
                <a:latin typeface="Gilroy SemiBold" pitchFamily="2" charset="77"/>
              </a:rPr>
              <a:t>Grafana Labs </a:t>
            </a:r>
            <a:r>
              <a:rPr lang="en-LK" sz="700">
                <a:solidFill>
                  <a:schemeClr val="tx1"/>
                </a:solidFill>
                <a:latin typeface="Gilroy" pitchFamily="2" charset="77"/>
              </a:rPr>
              <a:t>	</a:t>
            </a:r>
          </a:p>
          <a:p>
            <a:r>
              <a:rPr lang="en-LK" sz="700">
                <a:solidFill>
                  <a:schemeClr val="tx1"/>
                </a:solidFill>
                <a:latin typeface="Gilroy" pitchFamily="2" charset="77"/>
              </a:rPr>
              <a:t>Series D                   USD 270 mn</a:t>
            </a:r>
          </a:p>
        </p:txBody>
      </p:sp>
      <p:sp>
        <p:nvSpPr>
          <p:cNvPr id="20495" name="TextBox 20494">
            <a:extLst>
              <a:ext uri="{FF2B5EF4-FFF2-40B4-BE49-F238E27FC236}">
                <a16:creationId xmlns:a16="http://schemas.microsoft.com/office/drawing/2014/main" id="{48DFC451-83B5-D491-A24A-25E252912BA0}"/>
              </a:ext>
            </a:extLst>
          </p:cNvPr>
          <p:cNvSpPr txBox="1"/>
          <p:nvPr/>
        </p:nvSpPr>
        <p:spPr>
          <a:xfrm>
            <a:off x="5013437" y="3059259"/>
            <a:ext cx="1445822" cy="307777"/>
          </a:xfrm>
          <a:prstGeom prst="rect">
            <a:avLst/>
          </a:prstGeom>
          <a:noFill/>
        </p:spPr>
        <p:txBody>
          <a:bodyPr wrap="square" rtlCol="0">
            <a:spAutoFit/>
          </a:bodyPr>
          <a:lstStyle/>
          <a:p>
            <a:r>
              <a:rPr lang="en-GB" sz="700" b="1" dirty="0">
                <a:solidFill>
                  <a:schemeClr val="tx1"/>
                </a:solidFill>
                <a:latin typeface="Gilroy SemiBold" pitchFamily="2" charset="77"/>
              </a:rPr>
              <a:t>DataCore Software</a:t>
            </a:r>
            <a:endParaRPr lang="en-LK" sz="700" b="1" dirty="0">
              <a:solidFill>
                <a:schemeClr val="tx1"/>
              </a:solidFill>
              <a:latin typeface="Gilroy SemiBold" pitchFamily="2" charset="77"/>
            </a:endParaRPr>
          </a:p>
          <a:p>
            <a:r>
              <a:rPr lang="en-LK" sz="700" dirty="0">
                <a:solidFill>
                  <a:schemeClr val="tx1"/>
                </a:solidFill>
                <a:latin typeface="Gilroy" pitchFamily="2" charset="77"/>
              </a:rPr>
              <a:t>PE                           USD    60 mn</a:t>
            </a:r>
          </a:p>
        </p:txBody>
      </p:sp>
      <p:sp>
        <p:nvSpPr>
          <p:cNvPr id="20483" name="Oval 20482">
            <a:extLst>
              <a:ext uri="{FF2B5EF4-FFF2-40B4-BE49-F238E27FC236}">
                <a16:creationId xmlns:a16="http://schemas.microsoft.com/office/drawing/2014/main" id="{61B7E80F-4CD9-8680-724E-2B9C66C5A4BF}"/>
              </a:ext>
            </a:extLst>
          </p:cNvPr>
          <p:cNvSpPr/>
          <p:nvPr/>
        </p:nvSpPr>
        <p:spPr>
          <a:xfrm>
            <a:off x="2407857" y="3071499"/>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513" name="Oval 20512">
            <a:extLst>
              <a:ext uri="{FF2B5EF4-FFF2-40B4-BE49-F238E27FC236}">
                <a16:creationId xmlns:a16="http://schemas.microsoft.com/office/drawing/2014/main" id="{49B36FF6-8B20-AFCF-E6D5-2154C75CDEF2}"/>
              </a:ext>
            </a:extLst>
          </p:cNvPr>
          <p:cNvSpPr/>
          <p:nvPr/>
        </p:nvSpPr>
        <p:spPr>
          <a:xfrm>
            <a:off x="6267468" y="3057490"/>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078" name="Google Shape;357;p32">
            <a:extLst>
              <a:ext uri="{FF2B5EF4-FFF2-40B4-BE49-F238E27FC236}">
                <a16:creationId xmlns:a16="http://schemas.microsoft.com/office/drawing/2014/main" id="{2E30CFA5-5FFA-5402-F184-EA36FED57BDD}"/>
              </a:ext>
            </a:extLst>
          </p:cNvPr>
          <p:cNvSpPr/>
          <p:nvPr/>
        </p:nvSpPr>
        <p:spPr>
          <a:xfrm>
            <a:off x="4217908" y="1376828"/>
            <a:ext cx="43994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800" b="1" dirty="0">
                <a:solidFill>
                  <a:srgbClr val="00B050"/>
                </a:solidFill>
                <a:latin typeface="Gilroy SemiBold" pitchFamily="2" charset="77"/>
              </a:rPr>
              <a:t>+45% QoQ</a:t>
            </a:r>
          </a:p>
        </p:txBody>
      </p:sp>
      <p:sp>
        <p:nvSpPr>
          <p:cNvPr id="1083" name="Google Shape;357;p32">
            <a:extLst>
              <a:ext uri="{FF2B5EF4-FFF2-40B4-BE49-F238E27FC236}">
                <a16:creationId xmlns:a16="http://schemas.microsoft.com/office/drawing/2014/main" id="{771578E5-4B46-D24A-CA4B-BECFB4539699}"/>
              </a:ext>
            </a:extLst>
          </p:cNvPr>
          <p:cNvSpPr/>
          <p:nvPr/>
        </p:nvSpPr>
        <p:spPr>
          <a:xfrm>
            <a:off x="2196454" y="1378405"/>
            <a:ext cx="43994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800" b="1" dirty="0">
                <a:solidFill>
                  <a:srgbClr val="FF0000"/>
                </a:solidFill>
                <a:latin typeface="Gilroy SemiBold" pitchFamily="2" charset="77"/>
              </a:rPr>
              <a:t>-88% QoQ</a:t>
            </a:r>
          </a:p>
        </p:txBody>
      </p:sp>
      <p:sp>
        <p:nvSpPr>
          <p:cNvPr id="1087" name="Google Shape;120;p23">
            <a:extLst>
              <a:ext uri="{FF2B5EF4-FFF2-40B4-BE49-F238E27FC236}">
                <a16:creationId xmlns:a16="http://schemas.microsoft.com/office/drawing/2014/main" id="{8BFFC2C6-6ABC-8071-34C6-A8908837C907}"/>
              </a:ext>
            </a:extLst>
          </p:cNvPr>
          <p:cNvSpPr txBox="1"/>
          <p:nvPr/>
        </p:nvSpPr>
        <p:spPr>
          <a:xfrm>
            <a:off x="781177" y="1332285"/>
            <a:ext cx="461804" cy="182569"/>
          </a:xfrm>
          <a:prstGeom prst="rect">
            <a:avLst/>
          </a:prstGeom>
          <a:solidFill>
            <a:srgbClr val="1187D4"/>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Growth</a:t>
            </a:r>
            <a:endParaRPr sz="800" b="1" dirty="0">
              <a:solidFill>
                <a:schemeClr val="bg1"/>
              </a:solidFill>
              <a:latin typeface="Gilroy SemiBold" pitchFamily="2" charset="77"/>
              <a:ea typeface="Anybody Medium"/>
              <a:cs typeface="Anybody Medium"/>
              <a:sym typeface="Anybody Medium"/>
            </a:endParaRPr>
          </a:p>
        </p:txBody>
      </p:sp>
      <p:sp>
        <p:nvSpPr>
          <p:cNvPr id="20499" name="Google Shape;120;p23">
            <a:extLst>
              <a:ext uri="{FF2B5EF4-FFF2-40B4-BE49-F238E27FC236}">
                <a16:creationId xmlns:a16="http://schemas.microsoft.com/office/drawing/2014/main" id="{C94DCCBA-5EC7-0D4A-2D3F-753F8C228973}"/>
              </a:ext>
            </a:extLst>
          </p:cNvPr>
          <p:cNvSpPr txBox="1"/>
          <p:nvPr/>
        </p:nvSpPr>
        <p:spPr>
          <a:xfrm>
            <a:off x="2784847" y="1332285"/>
            <a:ext cx="461804" cy="182569"/>
          </a:xfrm>
          <a:prstGeom prst="rect">
            <a:avLst/>
          </a:prstGeom>
          <a:solidFill>
            <a:srgbClr val="591AD2"/>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Early</a:t>
            </a:r>
            <a:endParaRPr sz="800" b="1" dirty="0">
              <a:solidFill>
                <a:schemeClr val="bg1"/>
              </a:solidFill>
              <a:latin typeface="Gilroy SemiBold" pitchFamily="2" charset="77"/>
              <a:ea typeface="Anybody Medium"/>
              <a:cs typeface="Anybody Medium"/>
              <a:sym typeface="Anybody Medium"/>
            </a:endParaRPr>
          </a:p>
        </p:txBody>
      </p:sp>
      <p:sp>
        <p:nvSpPr>
          <p:cNvPr id="20501" name="Google Shape;120;p23">
            <a:extLst>
              <a:ext uri="{FF2B5EF4-FFF2-40B4-BE49-F238E27FC236}">
                <a16:creationId xmlns:a16="http://schemas.microsoft.com/office/drawing/2014/main" id="{59ECBC27-9B8E-9421-9F72-C86E0562EE2E}"/>
              </a:ext>
            </a:extLst>
          </p:cNvPr>
          <p:cNvSpPr txBox="1"/>
          <p:nvPr/>
        </p:nvSpPr>
        <p:spPr>
          <a:xfrm>
            <a:off x="6649191" y="1332285"/>
            <a:ext cx="461804" cy="182569"/>
          </a:xfrm>
          <a:prstGeom prst="rect">
            <a:avLst/>
          </a:prstGeom>
          <a:solidFill>
            <a:srgbClr val="3801C0"/>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Seed</a:t>
            </a:r>
            <a:endParaRPr sz="800" b="1" dirty="0">
              <a:solidFill>
                <a:schemeClr val="bg1"/>
              </a:solidFill>
              <a:latin typeface="Gilroy SemiBold" pitchFamily="2" charset="77"/>
              <a:ea typeface="Anybody Medium"/>
              <a:cs typeface="Anybody Medium"/>
              <a:sym typeface="Anybody Medium"/>
            </a:endParaRPr>
          </a:p>
        </p:txBody>
      </p:sp>
      <p:sp>
        <p:nvSpPr>
          <p:cNvPr id="20503" name="Google Shape;120;p23">
            <a:extLst>
              <a:ext uri="{FF2B5EF4-FFF2-40B4-BE49-F238E27FC236}">
                <a16:creationId xmlns:a16="http://schemas.microsoft.com/office/drawing/2014/main" id="{3172EB97-B0D0-473F-9C9C-AB2E95C09F79}"/>
              </a:ext>
            </a:extLst>
          </p:cNvPr>
          <p:cNvSpPr txBox="1"/>
          <p:nvPr/>
        </p:nvSpPr>
        <p:spPr>
          <a:xfrm>
            <a:off x="4717698" y="1332285"/>
            <a:ext cx="461804" cy="182569"/>
          </a:xfrm>
          <a:prstGeom prst="rect">
            <a:avLst/>
          </a:prstGeom>
          <a:solidFill>
            <a:srgbClr val="C02ECC"/>
          </a:solidFill>
          <a:ln>
            <a:noFill/>
          </a:ln>
        </p:spPr>
        <p:txBody>
          <a:bodyPr spcFirstLastPara="1" wrap="square" lIns="36000" tIns="36000" rIns="36000" bIns="36000" anchor="t" anchorCtr="0">
            <a:noAutofit/>
          </a:bodyPr>
          <a:lstStyle/>
          <a:p>
            <a:pPr marL="0" lvl="0" indent="0" algn="l" rtl="0">
              <a:spcBef>
                <a:spcPts val="0"/>
              </a:spcBef>
              <a:spcAft>
                <a:spcPts val="0"/>
              </a:spcAft>
              <a:buNone/>
            </a:pPr>
            <a:r>
              <a:rPr lang="en-GB" sz="800" b="1" dirty="0">
                <a:solidFill>
                  <a:schemeClr val="bg1"/>
                </a:solidFill>
                <a:latin typeface="Gilroy SemiBold" pitchFamily="2" charset="77"/>
                <a:ea typeface="Anybody Medium"/>
                <a:cs typeface="Anybody Medium"/>
                <a:sym typeface="Anybody Medium"/>
              </a:rPr>
              <a:t>Other</a:t>
            </a:r>
            <a:endParaRPr sz="800" b="1" dirty="0">
              <a:solidFill>
                <a:schemeClr val="bg1"/>
              </a:solidFill>
              <a:latin typeface="Gilroy SemiBold" pitchFamily="2" charset="77"/>
              <a:ea typeface="Anybody Medium"/>
              <a:cs typeface="Anybody Medium"/>
              <a:sym typeface="Anybody Medium"/>
            </a:endParaRPr>
          </a:p>
        </p:txBody>
      </p:sp>
      <p:sp>
        <p:nvSpPr>
          <p:cNvPr id="2" name="TextBox 1">
            <a:extLst>
              <a:ext uri="{FF2B5EF4-FFF2-40B4-BE49-F238E27FC236}">
                <a16:creationId xmlns:a16="http://schemas.microsoft.com/office/drawing/2014/main" id="{C8A3016D-6784-1767-02B8-F90546BFEFDD}"/>
              </a:ext>
            </a:extLst>
          </p:cNvPr>
          <p:cNvSpPr txBox="1"/>
          <p:nvPr/>
        </p:nvSpPr>
        <p:spPr>
          <a:xfrm>
            <a:off x="348752" y="4838565"/>
            <a:ext cx="2219092" cy="184666"/>
          </a:xfrm>
          <a:prstGeom prst="rect">
            <a:avLst/>
          </a:prstGeom>
          <a:noFill/>
        </p:spPr>
        <p:txBody>
          <a:bodyPr wrap="square" rtlCol="0">
            <a:spAutoFit/>
          </a:bodyPr>
          <a:lstStyle/>
          <a:p>
            <a:r>
              <a:rPr lang="en-LK" sz="600">
                <a:latin typeface="Gilroy" pitchFamily="2" charset="77"/>
              </a:rPr>
              <a:t>Source: Funding data powered by Crunchbase</a:t>
            </a:r>
          </a:p>
        </p:txBody>
      </p:sp>
      <p:sp>
        <p:nvSpPr>
          <p:cNvPr id="36" name="TextBox 35">
            <a:extLst>
              <a:ext uri="{FF2B5EF4-FFF2-40B4-BE49-F238E27FC236}">
                <a16:creationId xmlns:a16="http://schemas.microsoft.com/office/drawing/2014/main" id="{4B897C3E-24DD-4168-9D09-572F985D91AF}"/>
              </a:ext>
            </a:extLst>
          </p:cNvPr>
          <p:cNvSpPr txBox="1"/>
          <p:nvPr/>
        </p:nvSpPr>
        <p:spPr>
          <a:xfrm>
            <a:off x="5017814" y="3417237"/>
            <a:ext cx="1445822" cy="307777"/>
          </a:xfrm>
          <a:prstGeom prst="rect">
            <a:avLst/>
          </a:prstGeom>
          <a:noFill/>
        </p:spPr>
        <p:txBody>
          <a:bodyPr wrap="square" rtlCol="0">
            <a:spAutoFit/>
          </a:bodyPr>
          <a:lstStyle/>
          <a:p>
            <a:r>
              <a:rPr lang="en-US" sz="700" b="1" dirty="0">
                <a:solidFill>
                  <a:schemeClr val="tx1"/>
                </a:solidFill>
                <a:latin typeface="Gilroy SemiBold" pitchFamily="2" charset="77"/>
              </a:rPr>
              <a:t>Neon</a:t>
            </a:r>
            <a:endParaRPr lang="en-LK" sz="700" b="1">
              <a:solidFill>
                <a:schemeClr val="tx1"/>
              </a:solidFill>
              <a:latin typeface="Gilroy SemiBold" pitchFamily="2" charset="77"/>
            </a:endParaRPr>
          </a:p>
          <a:p>
            <a:r>
              <a:rPr lang="en-LK" sz="700">
                <a:solidFill>
                  <a:schemeClr val="tx1"/>
                </a:solidFill>
                <a:latin typeface="Gilroy" pitchFamily="2" charset="77"/>
              </a:rPr>
              <a:t>PE                           USD    26 mn</a:t>
            </a:r>
          </a:p>
        </p:txBody>
      </p:sp>
      <p:sp>
        <p:nvSpPr>
          <p:cNvPr id="40" name="Oval 39">
            <a:extLst>
              <a:ext uri="{FF2B5EF4-FFF2-40B4-BE49-F238E27FC236}">
                <a16:creationId xmlns:a16="http://schemas.microsoft.com/office/drawing/2014/main" id="{BC22E3FC-2785-96EF-1477-C20E9704DAC4}"/>
              </a:ext>
            </a:extLst>
          </p:cNvPr>
          <p:cNvSpPr/>
          <p:nvPr/>
        </p:nvSpPr>
        <p:spPr>
          <a:xfrm>
            <a:off x="6271845" y="3415468"/>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55" name="Picture 54" descr="A blue and white logo&#10;&#10;Description automatically generated">
            <a:extLst>
              <a:ext uri="{FF2B5EF4-FFF2-40B4-BE49-F238E27FC236}">
                <a16:creationId xmlns:a16="http://schemas.microsoft.com/office/drawing/2014/main" id="{1F66BD5D-BAA0-B590-BA6F-F7AD87EE466F}"/>
              </a:ext>
            </a:extLst>
          </p:cNvPr>
          <p:cNvPicPr>
            <a:picLocks noChangeAspect="1"/>
          </p:cNvPicPr>
          <p:nvPr/>
        </p:nvPicPr>
        <p:blipFill>
          <a:blip r:embed="rId5">
            <a:alphaModFix/>
          </a:blip>
          <a:stretch>
            <a:fillRect/>
          </a:stretch>
        </p:blipFill>
        <p:spPr>
          <a:xfrm>
            <a:off x="4766043" y="3071499"/>
            <a:ext cx="255600" cy="255600"/>
          </a:xfrm>
          <a:prstGeom prst="ellipse">
            <a:avLst/>
          </a:prstGeom>
          <a:noFill/>
          <a:ln>
            <a:noFill/>
          </a:ln>
        </p:spPr>
      </p:pic>
      <p:pic>
        <p:nvPicPr>
          <p:cNvPr id="58" name="Picture 57" descr="A green and blue logo&#10;&#10;Description automatically generated">
            <a:extLst>
              <a:ext uri="{FF2B5EF4-FFF2-40B4-BE49-F238E27FC236}">
                <a16:creationId xmlns:a16="http://schemas.microsoft.com/office/drawing/2014/main" id="{3CB36445-FDB7-74CA-CC5E-E3B52EB0D38B}"/>
              </a:ext>
            </a:extLst>
          </p:cNvPr>
          <p:cNvPicPr>
            <a:picLocks noChangeAspect="1"/>
          </p:cNvPicPr>
          <p:nvPr/>
        </p:nvPicPr>
        <p:blipFill>
          <a:blip r:embed="rId6">
            <a:alphaModFix/>
          </a:blip>
          <a:stretch>
            <a:fillRect/>
          </a:stretch>
        </p:blipFill>
        <p:spPr>
          <a:xfrm>
            <a:off x="4766043" y="3455480"/>
            <a:ext cx="255600" cy="255600"/>
          </a:xfrm>
          <a:prstGeom prst="ellipse">
            <a:avLst/>
          </a:prstGeom>
          <a:noFill/>
          <a:ln>
            <a:noFill/>
          </a:ln>
        </p:spPr>
      </p:pic>
      <p:pic>
        <p:nvPicPr>
          <p:cNvPr id="60" name="Picture 59" descr="A logo with a white letter g in a circle&#10;&#10;Description automatically generated">
            <a:extLst>
              <a:ext uri="{FF2B5EF4-FFF2-40B4-BE49-F238E27FC236}">
                <a16:creationId xmlns:a16="http://schemas.microsoft.com/office/drawing/2014/main" id="{366D6FB0-F182-4238-64D9-BDCB22139F7D}"/>
              </a:ext>
            </a:extLst>
          </p:cNvPr>
          <p:cNvPicPr>
            <a:picLocks noChangeAspect="1"/>
          </p:cNvPicPr>
          <p:nvPr/>
        </p:nvPicPr>
        <p:blipFill>
          <a:blip r:embed="rId7">
            <a:alphaModFix/>
          </a:blip>
          <a:stretch>
            <a:fillRect/>
          </a:stretch>
        </p:blipFill>
        <p:spPr>
          <a:xfrm>
            <a:off x="2845724" y="3075525"/>
            <a:ext cx="255600" cy="255600"/>
          </a:xfrm>
          <a:prstGeom prst="ellipse">
            <a:avLst/>
          </a:prstGeom>
          <a:noFill/>
          <a:ln>
            <a:noFill/>
          </a:ln>
        </p:spPr>
      </p:pic>
      <p:pic>
        <p:nvPicPr>
          <p:cNvPr id="63" name="Picture 62" descr="A black and white logo&#10;&#10;Description automatically generated">
            <a:extLst>
              <a:ext uri="{FF2B5EF4-FFF2-40B4-BE49-F238E27FC236}">
                <a16:creationId xmlns:a16="http://schemas.microsoft.com/office/drawing/2014/main" id="{EED6C604-3CCA-CA0A-B9E2-D90A51F63185}"/>
              </a:ext>
            </a:extLst>
          </p:cNvPr>
          <p:cNvPicPr>
            <a:picLocks noChangeAspect="1"/>
          </p:cNvPicPr>
          <p:nvPr/>
        </p:nvPicPr>
        <p:blipFill>
          <a:blip r:embed="rId8">
            <a:alphaModFix/>
          </a:blip>
          <a:stretch>
            <a:fillRect/>
          </a:stretch>
        </p:blipFill>
        <p:spPr>
          <a:xfrm>
            <a:off x="2851447" y="3452136"/>
            <a:ext cx="255600" cy="255600"/>
          </a:xfrm>
          <a:prstGeom prst="ellipse">
            <a:avLst/>
          </a:prstGeom>
          <a:noFill/>
          <a:ln>
            <a:noFill/>
          </a:ln>
        </p:spPr>
      </p:pic>
      <p:pic>
        <p:nvPicPr>
          <p:cNvPr id="1026" name="Picture 1025" descr="A group of colorful circles&#10;&#10;Description automatically generated">
            <a:extLst>
              <a:ext uri="{FF2B5EF4-FFF2-40B4-BE49-F238E27FC236}">
                <a16:creationId xmlns:a16="http://schemas.microsoft.com/office/drawing/2014/main" id="{FE49E077-FCFE-E683-B482-A26961E7333F}"/>
              </a:ext>
            </a:extLst>
          </p:cNvPr>
          <p:cNvPicPr>
            <a:picLocks noChangeAspect="1"/>
          </p:cNvPicPr>
          <p:nvPr/>
        </p:nvPicPr>
        <p:blipFill>
          <a:blip r:embed="rId9">
            <a:alphaModFix/>
          </a:blip>
          <a:stretch>
            <a:fillRect/>
          </a:stretch>
        </p:blipFill>
        <p:spPr>
          <a:xfrm>
            <a:off x="2845724" y="4140882"/>
            <a:ext cx="255600" cy="255600"/>
          </a:xfrm>
          <a:prstGeom prst="ellipse">
            <a:avLst/>
          </a:prstGeom>
          <a:noFill/>
          <a:ln>
            <a:noFill/>
          </a:ln>
        </p:spPr>
      </p:pic>
      <p:pic>
        <p:nvPicPr>
          <p:cNvPr id="1028" name="Picture 1027" descr="A logo of a dog&#10;&#10;Description automatically generated">
            <a:extLst>
              <a:ext uri="{FF2B5EF4-FFF2-40B4-BE49-F238E27FC236}">
                <a16:creationId xmlns:a16="http://schemas.microsoft.com/office/drawing/2014/main" id="{2336C949-D84A-33B3-3161-4394C60E5F0F}"/>
              </a:ext>
            </a:extLst>
          </p:cNvPr>
          <p:cNvPicPr>
            <a:picLocks noChangeAspect="1"/>
          </p:cNvPicPr>
          <p:nvPr/>
        </p:nvPicPr>
        <p:blipFill>
          <a:blip r:embed="rId10">
            <a:alphaModFix/>
          </a:blip>
          <a:stretch>
            <a:fillRect/>
          </a:stretch>
        </p:blipFill>
        <p:spPr>
          <a:xfrm>
            <a:off x="2852622" y="4482401"/>
            <a:ext cx="255600" cy="255600"/>
          </a:xfrm>
          <a:prstGeom prst="ellipse">
            <a:avLst/>
          </a:prstGeom>
          <a:noFill/>
          <a:ln>
            <a:noFill/>
          </a:ln>
        </p:spPr>
      </p:pic>
      <p:grpSp>
        <p:nvGrpSpPr>
          <p:cNvPr id="6" name="Group 5">
            <a:extLst>
              <a:ext uri="{FF2B5EF4-FFF2-40B4-BE49-F238E27FC236}">
                <a16:creationId xmlns:a16="http://schemas.microsoft.com/office/drawing/2014/main" id="{EEE8DF85-939C-2982-636C-A2917416D1EC}"/>
              </a:ext>
            </a:extLst>
          </p:cNvPr>
          <p:cNvGrpSpPr/>
          <p:nvPr/>
        </p:nvGrpSpPr>
        <p:grpSpPr>
          <a:xfrm>
            <a:off x="885476" y="3408632"/>
            <a:ext cx="1693026" cy="324580"/>
            <a:chOff x="885476" y="3408632"/>
            <a:chExt cx="1693026" cy="324580"/>
          </a:xfrm>
        </p:grpSpPr>
        <p:sp>
          <p:nvSpPr>
            <p:cNvPr id="1039" name="Oval 1038">
              <a:extLst>
                <a:ext uri="{FF2B5EF4-FFF2-40B4-BE49-F238E27FC236}">
                  <a16:creationId xmlns:a16="http://schemas.microsoft.com/office/drawing/2014/main" id="{EDAC1792-BD89-7A5D-602B-4D926D05D79A}"/>
                </a:ext>
              </a:extLst>
            </p:cNvPr>
            <p:cNvSpPr/>
            <p:nvPr/>
          </p:nvSpPr>
          <p:spPr>
            <a:xfrm>
              <a:off x="2407857" y="3408632"/>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489" name="TextBox 20488">
              <a:extLst>
                <a:ext uri="{FF2B5EF4-FFF2-40B4-BE49-F238E27FC236}">
                  <a16:creationId xmlns:a16="http://schemas.microsoft.com/office/drawing/2014/main" id="{9D4C8F48-1125-0A1E-7EBF-3B15071C1781}"/>
                </a:ext>
              </a:extLst>
            </p:cNvPr>
            <p:cNvSpPr txBox="1"/>
            <p:nvPr/>
          </p:nvSpPr>
          <p:spPr>
            <a:xfrm>
              <a:off x="1153425" y="3425435"/>
              <a:ext cx="1425077" cy="307777"/>
            </a:xfrm>
            <a:prstGeom prst="rect">
              <a:avLst/>
            </a:prstGeom>
            <a:noFill/>
          </p:spPr>
          <p:txBody>
            <a:bodyPr wrap="square" rtlCol="0">
              <a:spAutoFit/>
            </a:bodyPr>
            <a:lstStyle/>
            <a:p>
              <a:r>
                <a:rPr lang="en-LK" sz="700" b="1">
                  <a:solidFill>
                    <a:schemeClr val="tx1"/>
                  </a:solidFill>
                  <a:latin typeface="Gilroy SemiBold" pitchFamily="2" charset="77"/>
                </a:rPr>
                <a:t>Kong</a:t>
              </a:r>
              <a:r>
                <a:rPr lang="en-LK" sz="700">
                  <a:solidFill>
                    <a:schemeClr val="tx1"/>
                  </a:solidFill>
                  <a:latin typeface="Gilroy" pitchFamily="2" charset="77"/>
                </a:rPr>
                <a:t>	</a:t>
              </a:r>
            </a:p>
            <a:p>
              <a:r>
                <a:rPr lang="en-LK" sz="700">
                  <a:solidFill>
                    <a:schemeClr val="tx1"/>
                  </a:solidFill>
                  <a:latin typeface="Gilroy" pitchFamily="2" charset="77"/>
                </a:rPr>
                <a:t>Series E                     USD 80 mn</a:t>
              </a:r>
            </a:p>
          </p:txBody>
        </p:sp>
        <p:pic>
          <p:nvPicPr>
            <p:cNvPr id="1032" name="Picture 1031" descr="A logo on a blue background&#10;&#10;Description automatically generated">
              <a:extLst>
                <a:ext uri="{FF2B5EF4-FFF2-40B4-BE49-F238E27FC236}">
                  <a16:creationId xmlns:a16="http://schemas.microsoft.com/office/drawing/2014/main" id="{1AFB19FC-F9E3-CDE8-95A0-C66712042250}"/>
                </a:ext>
              </a:extLst>
            </p:cNvPr>
            <p:cNvPicPr>
              <a:picLocks noChangeAspect="1"/>
            </p:cNvPicPr>
            <p:nvPr/>
          </p:nvPicPr>
          <p:blipFill>
            <a:blip r:embed="rId11">
              <a:alphaModFix/>
            </a:blip>
            <a:stretch>
              <a:fillRect/>
            </a:stretch>
          </p:blipFill>
          <p:spPr>
            <a:xfrm>
              <a:off x="885476" y="3446250"/>
              <a:ext cx="255600" cy="255600"/>
            </a:xfrm>
            <a:prstGeom prst="ellipse">
              <a:avLst/>
            </a:prstGeom>
            <a:noFill/>
            <a:ln>
              <a:noFill/>
            </a:ln>
          </p:spPr>
        </p:pic>
      </p:grpSp>
      <p:pic>
        <p:nvPicPr>
          <p:cNvPr id="1035" name="Picture 1034" descr="A logo with a spiral in the center&#10;&#10;Description automatically generated">
            <a:extLst>
              <a:ext uri="{FF2B5EF4-FFF2-40B4-BE49-F238E27FC236}">
                <a16:creationId xmlns:a16="http://schemas.microsoft.com/office/drawing/2014/main" id="{E9CCC2A6-CF30-6AD0-48E4-3A0D91D02864}"/>
              </a:ext>
            </a:extLst>
          </p:cNvPr>
          <p:cNvPicPr>
            <a:picLocks noChangeAspect="1"/>
          </p:cNvPicPr>
          <p:nvPr/>
        </p:nvPicPr>
        <p:blipFill>
          <a:blip r:embed="rId12">
            <a:alphaModFix/>
          </a:blip>
          <a:stretch>
            <a:fillRect/>
          </a:stretch>
        </p:blipFill>
        <p:spPr>
          <a:xfrm>
            <a:off x="885476" y="3081545"/>
            <a:ext cx="255600" cy="255600"/>
          </a:xfrm>
          <a:prstGeom prst="ellipse">
            <a:avLst/>
          </a:prstGeom>
          <a:noFill/>
          <a:ln>
            <a:noFill/>
          </a:ln>
        </p:spPr>
      </p:pic>
      <p:sp>
        <p:nvSpPr>
          <p:cNvPr id="5" name="Google Shape;357;p32">
            <a:extLst>
              <a:ext uri="{FF2B5EF4-FFF2-40B4-BE49-F238E27FC236}">
                <a16:creationId xmlns:a16="http://schemas.microsoft.com/office/drawing/2014/main" id="{0F1A99C6-24BB-B88C-F618-ACE92665D810}"/>
              </a:ext>
            </a:extLst>
          </p:cNvPr>
          <p:cNvSpPr/>
          <p:nvPr/>
        </p:nvSpPr>
        <p:spPr>
          <a:xfrm>
            <a:off x="8052216" y="1378405"/>
            <a:ext cx="439945" cy="288546"/>
          </a:xfrm>
          <a:prstGeom prst="roundRect">
            <a:avLst>
              <a:gd name="adj" fmla="val 16667"/>
            </a:avLst>
          </a:prstGeom>
          <a:noFill/>
          <a:ln>
            <a:noFill/>
          </a:ln>
        </p:spPr>
        <p:txBody>
          <a:bodyPr spcFirstLastPara="1" wrap="square" lIns="36000" tIns="36000" rIns="36000" bIns="36000" anchor="ctr" anchorCtr="0">
            <a:noAutofit/>
          </a:bodyPr>
          <a:lstStyle/>
          <a:p>
            <a:pPr marL="0" lvl="0" indent="0" algn="ctr" rtl="0">
              <a:spcBef>
                <a:spcPts val="0"/>
              </a:spcBef>
              <a:spcAft>
                <a:spcPts val="0"/>
              </a:spcAft>
              <a:buNone/>
            </a:pPr>
            <a:r>
              <a:rPr lang="en-GB" sz="800" b="1" dirty="0">
                <a:solidFill>
                  <a:srgbClr val="FF0000"/>
                </a:solidFill>
                <a:latin typeface="Gilroy SemiBold" pitchFamily="2" charset="77"/>
              </a:rPr>
              <a:t>-86% QoQ</a:t>
            </a:r>
          </a:p>
        </p:txBody>
      </p:sp>
      <p:grpSp>
        <p:nvGrpSpPr>
          <p:cNvPr id="7" name="Group 6">
            <a:extLst>
              <a:ext uri="{FF2B5EF4-FFF2-40B4-BE49-F238E27FC236}">
                <a16:creationId xmlns:a16="http://schemas.microsoft.com/office/drawing/2014/main" id="{FF78A480-FB22-BAD5-3652-033FBB812201}"/>
              </a:ext>
            </a:extLst>
          </p:cNvPr>
          <p:cNvGrpSpPr/>
          <p:nvPr/>
        </p:nvGrpSpPr>
        <p:grpSpPr>
          <a:xfrm>
            <a:off x="881951" y="3816302"/>
            <a:ext cx="1693026" cy="324580"/>
            <a:chOff x="885476" y="3408632"/>
            <a:chExt cx="1693026" cy="324580"/>
          </a:xfrm>
        </p:grpSpPr>
        <p:sp>
          <p:nvSpPr>
            <p:cNvPr id="8" name="Oval 7">
              <a:extLst>
                <a:ext uri="{FF2B5EF4-FFF2-40B4-BE49-F238E27FC236}">
                  <a16:creationId xmlns:a16="http://schemas.microsoft.com/office/drawing/2014/main" id="{91A90689-4E81-49AE-7015-55615F6E7911}"/>
                </a:ext>
              </a:extLst>
            </p:cNvPr>
            <p:cNvSpPr/>
            <p:nvPr/>
          </p:nvSpPr>
          <p:spPr>
            <a:xfrm>
              <a:off x="2407857" y="3408632"/>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0" name="TextBox 9">
              <a:extLst>
                <a:ext uri="{FF2B5EF4-FFF2-40B4-BE49-F238E27FC236}">
                  <a16:creationId xmlns:a16="http://schemas.microsoft.com/office/drawing/2014/main" id="{011EA4F5-F132-0F67-B0F0-0B0F49483CD5}"/>
                </a:ext>
              </a:extLst>
            </p:cNvPr>
            <p:cNvSpPr txBox="1"/>
            <p:nvPr/>
          </p:nvSpPr>
          <p:spPr>
            <a:xfrm>
              <a:off x="1153425" y="3425435"/>
              <a:ext cx="1425077" cy="307777"/>
            </a:xfrm>
            <a:prstGeom prst="rect">
              <a:avLst/>
            </a:prstGeom>
            <a:noFill/>
          </p:spPr>
          <p:txBody>
            <a:bodyPr wrap="square" rtlCol="0">
              <a:spAutoFit/>
            </a:bodyPr>
            <a:lstStyle/>
            <a:p>
              <a:r>
                <a:rPr lang="en-LK" sz="700" b="1">
                  <a:solidFill>
                    <a:schemeClr val="tx1"/>
                  </a:solidFill>
                  <a:latin typeface="Gilroy SemiBold" pitchFamily="2" charset="77"/>
                </a:rPr>
                <a:t>Supabase</a:t>
              </a:r>
              <a:r>
                <a:rPr lang="en-LK" sz="700">
                  <a:solidFill>
                    <a:schemeClr val="tx1"/>
                  </a:solidFill>
                  <a:latin typeface="Gilroy" pitchFamily="2" charset="77"/>
                </a:rPr>
                <a:t>	</a:t>
              </a:r>
            </a:p>
            <a:p>
              <a:r>
                <a:rPr lang="en-LK" sz="700">
                  <a:solidFill>
                    <a:schemeClr val="tx1"/>
                  </a:solidFill>
                  <a:latin typeface="Gilroy" pitchFamily="2" charset="77"/>
                </a:rPr>
                <a:t>Series C                    USD 80 mn</a:t>
              </a:r>
            </a:p>
          </p:txBody>
        </p:sp>
        <p:pic>
          <p:nvPicPr>
            <p:cNvPr id="12" name="Picture 11">
              <a:extLst>
                <a:ext uri="{FF2B5EF4-FFF2-40B4-BE49-F238E27FC236}">
                  <a16:creationId xmlns:a16="http://schemas.microsoft.com/office/drawing/2014/main" id="{3735F8DD-0BA4-1F00-CDE9-A8A41ECE2EEA}"/>
                </a:ext>
              </a:extLst>
            </p:cNvPr>
            <p:cNvPicPr>
              <a:picLocks noChangeAspect="1"/>
            </p:cNvPicPr>
            <p:nvPr/>
          </p:nvPicPr>
          <p:blipFill>
            <a:blip r:embed="rId13"/>
            <a:srcRect/>
            <a:stretch/>
          </p:blipFill>
          <p:spPr>
            <a:xfrm>
              <a:off x="885476" y="3446250"/>
              <a:ext cx="255600" cy="255600"/>
            </a:xfrm>
            <a:prstGeom prst="ellipse">
              <a:avLst/>
            </a:prstGeom>
            <a:noFill/>
            <a:ln>
              <a:noFill/>
            </a:ln>
          </p:spPr>
        </p:pic>
      </p:grpSp>
      <p:grpSp>
        <p:nvGrpSpPr>
          <p:cNvPr id="14" name="Group 13">
            <a:extLst>
              <a:ext uri="{FF2B5EF4-FFF2-40B4-BE49-F238E27FC236}">
                <a16:creationId xmlns:a16="http://schemas.microsoft.com/office/drawing/2014/main" id="{2D432A6E-C31F-FF30-F582-460BDDDF1638}"/>
              </a:ext>
            </a:extLst>
          </p:cNvPr>
          <p:cNvGrpSpPr/>
          <p:nvPr/>
        </p:nvGrpSpPr>
        <p:grpSpPr>
          <a:xfrm>
            <a:off x="6681908" y="3037009"/>
            <a:ext cx="1693026" cy="324580"/>
            <a:chOff x="885476" y="3408632"/>
            <a:chExt cx="1693026" cy="324580"/>
          </a:xfrm>
        </p:grpSpPr>
        <p:sp>
          <p:nvSpPr>
            <p:cNvPr id="16" name="Oval 15">
              <a:extLst>
                <a:ext uri="{FF2B5EF4-FFF2-40B4-BE49-F238E27FC236}">
                  <a16:creationId xmlns:a16="http://schemas.microsoft.com/office/drawing/2014/main" id="{08BD4A3E-07EC-C98A-5FB6-460BB9BA99BF}"/>
                </a:ext>
              </a:extLst>
            </p:cNvPr>
            <p:cNvSpPr/>
            <p:nvPr/>
          </p:nvSpPr>
          <p:spPr>
            <a:xfrm>
              <a:off x="2407857" y="3408632"/>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7" name="TextBox 16">
              <a:extLst>
                <a:ext uri="{FF2B5EF4-FFF2-40B4-BE49-F238E27FC236}">
                  <a16:creationId xmlns:a16="http://schemas.microsoft.com/office/drawing/2014/main" id="{079D2659-F1A8-35B3-BD68-5EC203715423}"/>
                </a:ext>
              </a:extLst>
            </p:cNvPr>
            <p:cNvSpPr txBox="1"/>
            <p:nvPr/>
          </p:nvSpPr>
          <p:spPr>
            <a:xfrm>
              <a:off x="1153425" y="3425435"/>
              <a:ext cx="1425077" cy="307777"/>
            </a:xfrm>
            <a:prstGeom prst="rect">
              <a:avLst/>
            </a:prstGeom>
            <a:noFill/>
          </p:spPr>
          <p:txBody>
            <a:bodyPr wrap="square" rtlCol="0">
              <a:spAutoFit/>
            </a:bodyPr>
            <a:lstStyle/>
            <a:p>
              <a:r>
                <a:rPr lang="en-LK" sz="700" b="1">
                  <a:solidFill>
                    <a:schemeClr val="tx1"/>
                  </a:solidFill>
                  <a:latin typeface="Gilroy SemiBold" pitchFamily="2" charset="77"/>
                </a:rPr>
                <a:t>Bluebricks</a:t>
              </a:r>
              <a:r>
                <a:rPr lang="en-LK" sz="700">
                  <a:solidFill>
                    <a:schemeClr val="tx1"/>
                  </a:solidFill>
                  <a:latin typeface="Gilroy" pitchFamily="2" charset="77"/>
                </a:rPr>
                <a:t>	</a:t>
              </a:r>
            </a:p>
            <a:p>
              <a:r>
                <a:rPr lang="en-LK" sz="700">
                  <a:solidFill>
                    <a:schemeClr val="tx1"/>
                  </a:solidFill>
                  <a:latin typeface="Gilroy" pitchFamily="2" charset="77"/>
                </a:rPr>
                <a:t>Seed                            USD 5 mn</a:t>
              </a:r>
            </a:p>
          </p:txBody>
        </p:sp>
        <p:pic>
          <p:nvPicPr>
            <p:cNvPr id="18" name="Picture 17">
              <a:extLst>
                <a:ext uri="{FF2B5EF4-FFF2-40B4-BE49-F238E27FC236}">
                  <a16:creationId xmlns:a16="http://schemas.microsoft.com/office/drawing/2014/main" id="{8F86EBBC-B91E-7CC0-B229-0A8F055B107A}"/>
                </a:ext>
              </a:extLst>
            </p:cNvPr>
            <p:cNvPicPr>
              <a:picLocks noChangeAspect="1"/>
            </p:cNvPicPr>
            <p:nvPr/>
          </p:nvPicPr>
          <p:blipFill>
            <a:blip r:embed="rId14"/>
            <a:srcRect/>
            <a:stretch/>
          </p:blipFill>
          <p:spPr>
            <a:xfrm>
              <a:off x="885476" y="3446250"/>
              <a:ext cx="255600" cy="255600"/>
            </a:xfrm>
            <a:prstGeom prst="ellipse">
              <a:avLst/>
            </a:prstGeom>
            <a:noFill/>
            <a:ln>
              <a:noFill/>
            </a:ln>
          </p:spPr>
        </p:pic>
      </p:grpSp>
      <p:sp>
        <p:nvSpPr>
          <p:cNvPr id="3" name="TextBox 2">
            <a:extLst>
              <a:ext uri="{FF2B5EF4-FFF2-40B4-BE49-F238E27FC236}">
                <a16:creationId xmlns:a16="http://schemas.microsoft.com/office/drawing/2014/main" id="{ECAE973E-8779-22B1-3B04-77A2CE677EC2}"/>
              </a:ext>
            </a:extLst>
          </p:cNvPr>
          <p:cNvSpPr txBox="1"/>
          <p:nvPr/>
        </p:nvSpPr>
        <p:spPr>
          <a:xfrm>
            <a:off x="4717698" y="3766632"/>
            <a:ext cx="2219092" cy="184666"/>
          </a:xfrm>
          <a:prstGeom prst="rect">
            <a:avLst/>
          </a:prstGeom>
          <a:noFill/>
        </p:spPr>
        <p:txBody>
          <a:bodyPr wrap="square" rtlCol="0">
            <a:spAutoFit/>
          </a:bodyPr>
          <a:lstStyle/>
          <a:p>
            <a:r>
              <a:rPr lang="en-LK" sz="600">
                <a:latin typeface="Gilroy" pitchFamily="2" charset="77"/>
              </a:rPr>
              <a:t>There were no funding rounds in </a:t>
            </a:r>
          </a:p>
        </p:txBody>
      </p:sp>
    </p:spTree>
    <p:extLst>
      <p:ext uri="{BB962C8B-B14F-4D97-AF65-F5344CB8AC3E}">
        <p14:creationId xmlns:p14="http://schemas.microsoft.com/office/powerpoint/2010/main" val="111693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p:nvPr/>
        </p:nvSpPr>
        <p:spPr>
          <a:xfrm>
            <a:off x="-58366" y="-19976"/>
            <a:ext cx="2648566" cy="5194570"/>
          </a:xfrm>
          <a:prstGeom prst="rect">
            <a:avLst/>
          </a:prstGeom>
          <a:gradFill flip="none" rotWithShape="1">
            <a:gsLst>
              <a:gs pos="0">
                <a:srgbClr val="591C70">
                  <a:shade val="30000"/>
                  <a:satMod val="115000"/>
                </a:srgbClr>
              </a:gs>
              <a:gs pos="50000">
                <a:srgbClr val="591C70">
                  <a:shade val="67500"/>
                  <a:satMod val="115000"/>
                </a:srgbClr>
              </a:gs>
              <a:gs pos="100000">
                <a:srgbClr val="591C70">
                  <a:shade val="100000"/>
                  <a:satMod val="115000"/>
                </a:srgbClr>
              </a:gs>
            </a:gsLst>
            <a:lin ang="2700000" scaled="1"/>
            <a:tileRect/>
          </a:gradFill>
          <a:ln>
            <a:noFill/>
          </a:ln>
        </p:spPr>
        <p:txBody>
          <a:bodyPr spcFirstLastPara="1" wrap="square" lIns="91425" tIns="91425" rIns="91425" bIns="91425" anchor="ctr" anchorCtr="0">
            <a:noAutofit/>
          </a:bodyPr>
          <a:lstStyle/>
          <a:p>
            <a:pPr marL="107999" marR="72000"/>
            <a:endParaRPr sz="800" dirty="0">
              <a:solidFill>
                <a:srgbClr val="3801C0"/>
              </a:solidFill>
              <a:latin typeface="Gilroy" pitchFamily="2" charset="77"/>
            </a:endParaRPr>
          </a:p>
        </p:txBody>
      </p:sp>
      <p:sp>
        <p:nvSpPr>
          <p:cNvPr id="113" name="Google Shape;113;p22"/>
          <p:cNvSpPr txBox="1"/>
          <p:nvPr/>
        </p:nvSpPr>
        <p:spPr>
          <a:xfrm>
            <a:off x="2645750" y="167500"/>
            <a:ext cx="6073200" cy="572700"/>
          </a:xfrm>
          <a:prstGeom prst="rect">
            <a:avLst/>
          </a:prstGeom>
          <a:noFill/>
          <a:ln>
            <a:noFill/>
          </a:ln>
        </p:spPr>
        <p:txBody>
          <a:bodyPr spcFirstLastPara="1" wrap="square" lIns="91425" tIns="91425" rIns="91425" bIns="91425" anchor="t" anchorCtr="0">
            <a:noAutofit/>
          </a:bodyPr>
          <a:lstStyle/>
          <a:p>
            <a:pPr>
              <a:buSzPts val="1100"/>
            </a:pPr>
            <a:r>
              <a:rPr lang="en-GB" sz="2000" b="1" dirty="0">
                <a:latin typeface="Gilroy SemiBold" pitchFamily="2" charset="77"/>
              </a:rPr>
              <a:t>AI and hardware innovations for cloud management and edge computing</a:t>
            </a:r>
            <a:endParaRPr lang="en-GB" sz="2000" b="1" dirty="0">
              <a:latin typeface="Gilroy SemiBold" pitchFamily="2" charset="77"/>
              <a:sym typeface="Anybody Medium"/>
            </a:endParaRPr>
          </a:p>
        </p:txBody>
      </p:sp>
      <p:sp>
        <p:nvSpPr>
          <p:cNvPr id="11" name="TextBox 10">
            <a:extLst>
              <a:ext uri="{FF2B5EF4-FFF2-40B4-BE49-F238E27FC236}">
                <a16:creationId xmlns:a16="http://schemas.microsoft.com/office/drawing/2014/main" id="{4F6714FF-50EB-8B9D-5144-83C63BE382E0}"/>
              </a:ext>
            </a:extLst>
          </p:cNvPr>
          <p:cNvSpPr txBox="1"/>
          <p:nvPr/>
        </p:nvSpPr>
        <p:spPr>
          <a:xfrm>
            <a:off x="-8377" y="845997"/>
            <a:ext cx="2418801" cy="3539430"/>
          </a:xfrm>
          <a:prstGeom prst="rect">
            <a:avLst/>
          </a:prstGeom>
          <a:noFill/>
        </p:spPr>
        <p:txBody>
          <a:bodyPr wrap="square" rtlCol="0">
            <a:spAutoFit/>
          </a:bodyPr>
          <a:lstStyle/>
          <a:p>
            <a:pPr marL="107999" marR="72000"/>
            <a:r>
              <a:rPr lang="en-US" sz="800" b="1" dirty="0">
                <a:solidFill>
                  <a:schemeClr val="bg1"/>
                </a:solidFill>
                <a:latin typeface="Gilroy SemiBold" pitchFamily="2" charset="77"/>
              </a:rPr>
              <a:t>Analyst Take: </a:t>
            </a:r>
            <a:r>
              <a:rPr lang="en-GB" sz="800" dirty="0">
                <a:solidFill>
                  <a:schemeClr val="bg1"/>
                </a:solidFill>
                <a:latin typeface="Gilroy" pitchFamily="2" charset="77"/>
              </a:rPr>
              <a:t>AI integration in edge computing and CNT was a prominent theme, with new products and features from </a:t>
            </a:r>
            <a:r>
              <a:rPr lang="en-GB" sz="800" dirty="0">
                <a:solidFill>
                  <a:schemeClr val="bg1"/>
                </a:solidFill>
                <a:latin typeface="Gilroy" pitchFamily="2" charset="77"/>
                <a:hlinkClick r:id="rId4"/>
              </a:rPr>
              <a:t>Cognizant</a:t>
            </a:r>
            <a:r>
              <a:rPr lang="en-GB" sz="800" dirty="0">
                <a:solidFill>
                  <a:schemeClr val="bg1"/>
                </a:solidFill>
                <a:latin typeface="Gilroy" pitchFamily="2" charset="77"/>
              </a:rPr>
              <a:t>, </a:t>
            </a:r>
            <a:r>
              <a:rPr lang="en-GB" sz="800" dirty="0">
                <a:solidFill>
                  <a:schemeClr val="bg1"/>
                </a:solidFill>
                <a:latin typeface="Gilroy" pitchFamily="2" charset="77"/>
                <a:hlinkClick r:id="rId5"/>
              </a:rPr>
              <a:t>Advantech</a:t>
            </a:r>
            <a:r>
              <a:rPr lang="en-GB" sz="800" dirty="0">
                <a:solidFill>
                  <a:schemeClr val="bg1"/>
                </a:solidFill>
                <a:latin typeface="Gilroy" pitchFamily="2" charset="77"/>
              </a:rPr>
              <a:t>, </a:t>
            </a:r>
            <a:r>
              <a:rPr lang="en-GB" sz="800" dirty="0">
                <a:solidFill>
                  <a:schemeClr val="bg1"/>
                </a:solidFill>
                <a:latin typeface="Gilroy" pitchFamily="2" charset="77"/>
                <a:hlinkClick r:id="rId6"/>
              </a:rPr>
              <a:t>SensiML</a:t>
            </a:r>
            <a:r>
              <a:rPr lang="en-GB" sz="800" dirty="0">
                <a:solidFill>
                  <a:schemeClr val="bg1"/>
                </a:solidFill>
                <a:latin typeface="Gilroy" pitchFamily="2" charset="77"/>
              </a:rPr>
              <a:t>, </a:t>
            </a:r>
            <a:r>
              <a:rPr lang="en-GB" sz="800" dirty="0">
                <a:solidFill>
                  <a:schemeClr val="bg1"/>
                </a:solidFill>
                <a:latin typeface="Gilroy" pitchFamily="2" charset="77"/>
                <a:hlinkClick r:id="rId7"/>
              </a:rPr>
              <a:t>Red Hat</a:t>
            </a:r>
            <a:r>
              <a:rPr lang="en-GB" sz="800" dirty="0">
                <a:solidFill>
                  <a:schemeClr val="bg1"/>
                </a:solidFill>
                <a:latin typeface="Gilroy" pitchFamily="2" charset="77"/>
              </a:rPr>
              <a:t>, and </a:t>
            </a:r>
            <a:r>
              <a:rPr lang="en-GB" sz="800" dirty="0">
                <a:solidFill>
                  <a:schemeClr val="bg1"/>
                </a:solidFill>
                <a:latin typeface="Gilroy" pitchFamily="2" charset="77"/>
                <a:hlinkClick r:id="rId8"/>
              </a:rPr>
              <a:t>Redis</a:t>
            </a:r>
            <a:r>
              <a:rPr lang="en-GB" sz="800" dirty="0">
                <a:solidFill>
                  <a:schemeClr val="bg1"/>
                </a:solidFill>
                <a:latin typeface="Gilroy" pitchFamily="2" charset="77"/>
              </a:rPr>
              <a:t>. These innovations focus on enabling intelligent decision-making, real-time processing, and advanced analytics at the edge and in cloud-native environments. </a:t>
            </a:r>
          </a:p>
          <a:p>
            <a:pPr marL="107999" marR="72000"/>
            <a:endParaRPr lang="en-GB" sz="800" dirty="0">
              <a:solidFill>
                <a:schemeClr val="bg1"/>
              </a:solidFill>
              <a:latin typeface="Gilroy" pitchFamily="2" charset="77"/>
            </a:endParaRPr>
          </a:p>
          <a:p>
            <a:pPr marL="107999" marR="72000"/>
            <a:r>
              <a:rPr lang="en-GB" sz="800" dirty="0">
                <a:solidFill>
                  <a:schemeClr val="bg1"/>
                </a:solidFill>
                <a:latin typeface="Gilroy" pitchFamily="2" charset="77"/>
              </a:rPr>
              <a:t>Cloud cost optimization and management were other focus areas, with new solutions from </a:t>
            </a:r>
            <a:r>
              <a:rPr lang="en-GB" sz="800" dirty="0">
                <a:solidFill>
                  <a:schemeClr val="bg1"/>
                </a:solidFill>
                <a:latin typeface="Gilroy" pitchFamily="2" charset="77"/>
                <a:hlinkClick r:id="rId9"/>
              </a:rPr>
              <a:t>Harness</a:t>
            </a:r>
            <a:r>
              <a:rPr lang="en-GB" sz="800" dirty="0">
                <a:solidFill>
                  <a:schemeClr val="bg1"/>
                </a:solidFill>
                <a:latin typeface="Gilroy" pitchFamily="2" charset="77"/>
              </a:rPr>
              <a:t>, </a:t>
            </a:r>
            <a:r>
              <a:rPr lang="en-GB" sz="800" dirty="0">
                <a:solidFill>
                  <a:schemeClr val="bg1"/>
                </a:solidFill>
                <a:latin typeface="Gilroy" pitchFamily="2" charset="77"/>
                <a:hlinkClick r:id="rId10"/>
              </a:rPr>
              <a:t>Nutanix</a:t>
            </a:r>
            <a:r>
              <a:rPr lang="en-GB" sz="800" dirty="0">
                <a:solidFill>
                  <a:schemeClr val="bg1"/>
                </a:solidFill>
                <a:latin typeface="Gilroy" pitchFamily="2" charset="77"/>
              </a:rPr>
              <a:t>, </a:t>
            </a:r>
            <a:r>
              <a:rPr lang="en-GB" sz="800" dirty="0">
                <a:solidFill>
                  <a:schemeClr val="bg1"/>
                </a:solidFill>
                <a:latin typeface="Gilroy" pitchFamily="2" charset="77"/>
                <a:hlinkClick r:id="rId11"/>
              </a:rPr>
              <a:t>Zesty</a:t>
            </a:r>
            <a:r>
              <a:rPr lang="en-GB" sz="800" dirty="0">
                <a:solidFill>
                  <a:schemeClr val="bg1"/>
                </a:solidFill>
                <a:latin typeface="Gilroy" pitchFamily="2" charset="77"/>
              </a:rPr>
              <a:t>, and </a:t>
            </a:r>
            <a:r>
              <a:rPr lang="en-GB" sz="800" dirty="0">
                <a:solidFill>
                  <a:schemeClr val="bg1"/>
                </a:solidFill>
                <a:latin typeface="Gilroy" pitchFamily="2" charset="77"/>
                <a:hlinkClick r:id="rId12"/>
              </a:rPr>
              <a:t>Rafay Systems</a:t>
            </a:r>
            <a:r>
              <a:rPr lang="en-GB" sz="800" dirty="0">
                <a:solidFill>
                  <a:schemeClr val="bg1"/>
                </a:solidFill>
                <a:latin typeface="Gilroy" pitchFamily="2" charset="77"/>
              </a:rPr>
              <a:t>. Recent trends in Cloud Optimization Tools focus on enhancing efficiency and cost management across diverse cloud environments. These new products and features emphasize AI-driven insights, automation, and comprehensive visibility to help organizations optimize their cloud spending and resource use.</a:t>
            </a:r>
          </a:p>
          <a:p>
            <a:pPr marL="107999" marR="72000"/>
            <a:endParaRPr lang="en-GB" sz="800" dirty="0">
              <a:solidFill>
                <a:schemeClr val="bg1"/>
              </a:solidFill>
              <a:latin typeface="Gilroy" pitchFamily="2" charset="77"/>
            </a:endParaRPr>
          </a:p>
          <a:p>
            <a:pPr marL="107999" marR="72000"/>
            <a:r>
              <a:rPr lang="en-GB" sz="800" dirty="0">
                <a:solidFill>
                  <a:schemeClr val="bg1"/>
                </a:solidFill>
                <a:latin typeface="Gilroy" pitchFamily="2" charset="77"/>
              </a:rPr>
              <a:t>Advancements in serverless computing were also seen, with </a:t>
            </a:r>
            <a:r>
              <a:rPr lang="en-GB" sz="800" dirty="0">
                <a:solidFill>
                  <a:schemeClr val="bg1"/>
                </a:solidFill>
                <a:latin typeface="Gilroy" pitchFamily="2" charset="77"/>
                <a:hlinkClick r:id="rId13"/>
              </a:rPr>
              <a:t>Pinecone</a:t>
            </a:r>
            <a:r>
              <a:rPr lang="en-GB" sz="800" dirty="0">
                <a:solidFill>
                  <a:schemeClr val="bg1"/>
                </a:solidFill>
                <a:latin typeface="Gilroy" pitchFamily="2" charset="77"/>
              </a:rPr>
              <a:t> expanding its serverless vector database and </a:t>
            </a:r>
            <a:r>
              <a:rPr lang="en-GB" sz="800" dirty="0">
                <a:solidFill>
                  <a:schemeClr val="bg1"/>
                </a:solidFill>
                <a:latin typeface="Gilroy" pitchFamily="2" charset="77"/>
                <a:hlinkClick r:id="rId14"/>
              </a:rPr>
              <a:t>Cloudflare</a:t>
            </a:r>
            <a:r>
              <a:rPr lang="en-GB" sz="800" dirty="0">
                <a:solidFill>
                  <a:schemeClr val="bg1"/>
                </a:solidFill>
                <a:latin typeface="Gilroy" pitchFamily="2" charset="77"/>
              </a:rPr>
              <a:t> enhancing its Workers AI platform for scalable, efficient solutions for machine learning and AI-powered applications.</a:t>
            </a:r>
          </a:p>
        </p:txBody>
      </p:sp>
      <p:sp>
        <p:nvSpPr>
          <p:cNvPr id="7" name="Google Shape;114;p22">
            <a:extLst>
              <a:ext uri="{FF2B5EF4-FFF2-40B4-BE49-F238E27FC236}">
                <a16:creationId xmlns:a16="http://schemas.microsoft.com/office/drawing/2014/main" id="{6B901BAC-7895-E2C6-028E-2AD4FE360521}"/>
              </a:ext>
            </a:extLst>
          </p:cNvPr>
          <p:cNvSpPr txBox="1"/>
          <p:nvPr/>
        </p:nvSpPr>
        <p:spPr>
          <a:xfrm>
            <a:off x="68025" y="191350"/>
            <a:ext cx="2342400" cy="525000"/>
          </a:xfrm>
          <a:prstGeom prst="rect">
            <a:avLst/>
          </a:prstGeom>
          <a:noFill/>
          <a:ln>
            <a:noFill/>
          </a:ln>
        </p:spPr>
        <p:txBody>
          <a:bodyPr spcFirstLastPara="1" wrap="square" lIns="91425" tIns="91425" rIns="91425" bIns="91425" anchor="t" anchorCtr="0">
            <a:noAutofit/>
          </a:bodyPr>
          <a:lstStyle/>
          <a:p>
            <a:pPr>
              <a:buSzPts val="1100"/>
            </a:pPr>
            <a:r>
              <a:rPr lang="en-GB" sz="2000" b="1" dirty="0">
                <a:solidFill>
                  <a:schemeClr val="bg1"/>
                </a:solidFill>
                <a:latin typeface="Gilroy SemiBold" pitchFamily="2" charset="77"/>
                <a:ea typeface="Anybody Medium"/>
                <a:cs typeface="Anybody Medium"/>
                <a:sym typeface="Anybody Medium"/>
              </a:rPr>
              <a:t>Product updates</a:t>
            </a:r>
            <a:endParaRPr lang="en-GB" sz="2000" b="1" dirty="0">
              <a:solidFill>
                <a:schemeClr val="bg1"/>
              </a:solidFill>
              <a:latin typeface="Gilroy SemiBold" pitchFamily="2" charset="77"/>
              <a:sym typeface="Anybody Medium"/>
            </a:endParaRPr>
          </a:p>
          <a:p>
            <a:pPr marL="0" lvl="0" indent="0" algn="l" rtl="0">
              <a:spcBef>
                <a:spcPts val="0"/>
              </a:spcBef>
              <a:spcAft>
                <a:spcPts val="0"/>
              </a:spcAft>
              <a:buNone/>
            </a:pPr>
            <a:endParaRPr lang="en-US" dirty="0">
              <a:solidFill>
                <a:schemeClr val="bg1"/>
              </a:solidFill>
            </a:endParaRPr>
          </a:p>
        </p:txBody>
      </p:sp>
      <p:pic>
        <p:nvPicPr>
          <p:cNvPr id="6" name="Picture 5" descr="A screenshot of a product update&#10;&#10;Description automatically generated">
            <a:extLst>
              <a:ext uri="{FF2B5EF4-FFF2-40B4-BE49-F238E27FC236}">
                <a16:creationId xmlns:a16="http://schemas.microsoft.com/office/drawing/2014/main" id="{3AB30A2E-EF92-CA7A-5C2E-D9CAA9EE8D10}"/>
              </a:ext>
            </a:extLst>
          </p:cNvPr>
          <p:cNvPicPr>
            <a:picLocks noChangeAspect="1"/>
          </p:cNvPicPr>
          <p:nvPr/>
        </p:nvPicPr>
        <p:blipFill>
          <a:blip r:embed="rId15"/>
          <a:stretch>
            <a:fillRect/>
          </a:stretch>
        </p:blipFill>
        <p:spPr>
          <a:xfrm>
            <a:off x="2771130" y="1055915"/>
            <a:ext cx="5947820" cy="3887768"/>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8"/>
        <p:cNvGrpSpPr/>
        <p:nvPr/>
      </p:nvGrpSpPr>
      <p:grpSpPr>
        <a:xfrm>
          <a:off x="0" y="0"/>
          <a:ext cx="0" cy="0"/>
          <a:chOff x="0" y="0"/>
          <a:chExt cx="0" cy="0"/>
        </a:xfrm>
      </p:grpSpPr>
      <p:sp>
        <p:nvSpPr>
          <p:cNvPr id="119" name="Google Shape;119;p23"/>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Gilroy" pitchFamily="2" charset="77"/>
                <a:ea typeface="Anybody Medium"/>
                <a:cs typeface="Anybody Medium"/>
                <a:sym typeface="Anybody Medium"/>
              </a:rPr>
              <a:t>Product updates | </a:t>
            </a:r>
            <a:r>
              <a:rPr lang="en-GB" sz="1200" dirty="0">
                <a:solidFill>
                  <a:schemeClr val="dk1"/>
                </a:solidFill>
                <a:latin typeface="Gilroy" pitchFamily="2" charset="77"/>
                <a:ea typeface="Anybody SemiBold"/>
                <a:cs typeface="Anybody SemiBold"/>
                <a:sym typeface="Anybody SemiBold"/>
              </a:rPr>
              <a:t>AI integrations</a:t>
            </a:r>
            <a:endParaRPr sz="1200" dirty="0">
              <a:latin typeface="Gilroy" pitchFamily="2" charset="77"/>
              <a:ea typeface="Anybody SemiBold"/>
              <a:cs typeface="Anybody SemiBold"/>
              <a:sym typeface="Anybody SemiBold"/>
            </a:endParaRPr>
          </a:p>
          <a:p>
            <a:r>
              <a:rPr lang="en-GB" sz="2000" b="1" dirty="0">
                <a:latin typeface="Gilroy SemiBold" pitchFamily="2" charset="77"/>
              </a:rPr>
              <a:t>Red Hat integrates GenAI into OpenShift; startups advance cloud management and edge computing through AI</a:t>
            </a:r>
            <a:endParaRPr lang="en-GB" sz="2000" b="1" dirty="0">
              <a:latin typeface="Gilroy SemiBold" pitchFamily="2" charset="77"/>
              <a:sym typeface="Anybody SemiBold"/>
            </a:endParaRPr>
          </a:p>
        </p:txBody>
      </p:sp>
      <p:cxnSp>
        <p:nvCxnSpPr>
          <p:cNvPr id="123" name="Google Shape;123;p23"/>
          <p:cNvCxnSpPr/>
          <p:nvPr/>
        </p:nvCxnSpPr>
        <p:spPr>
          <a:xfrm flipH="1">
            <a:off x="4594225" y="1580015"/>
            <a:ext cx="9000" cy="3064200"/>
          </a:xfrm>
          <a:prstGeom prst="straightConnector1">
            <a:avLst/>
          </a:prstGeom>
          <a:noFill/>
          <a:ln w="9525" cap="flat" cmpd="sng">
            <a:solidFill>
              <a:schemeClr val="dk2"/>
            </a:solidFill>
            <a:prstDash val="solid"/>
            <a:round/>
            <a:headEnd type="none" w="med" len="med"/>
            <a:tailEnd type="none" w="med" len="med"/>
          </a:ln>
        </p:spPr>
      </p:cxnSp>
      <p:sp>
        <p:nvSpPr>
          <p:cNvPr id="52" name="Rectangle 51">
            <a:extLst>
              <a:ext uri="{FF2B5EF4-FFF2-40B4-BE49-F238E27FC236}">
                <a16:creationId xmlns:a16="http://schemas.microsoft.com/office/drawing/2014/main" id="{9DF7F0C6-C8E7-81A3-D523-684B67A6D879}"/>
              </a:ext>
            </a:extLst>
          </p:cNvPr>
          <p:cNvSpPr/>
          <p:nvPr/>
        </p:nvSpPr>
        <p:spPr>
          <a:xfrm>
            <a:off x="224273" y="1820705"/>
            <a:ext cx="4203327" cy="1129158"/>
          </a:xfrm>
          <a:prstGeom prst="rect">
            <a:avLst/>
          </a:prstGeom>
          <a:solidFill>
            <a:srgbClr val="7030A0">
              <a:alpha val="197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 name="Google Shape;120;p23">
            <a:extLst>
              <a:ext uri="{FF2B5EF4-FFF2-40B4-BE49-F238E27FC236}">
                <a16:creationId xmlns:a16="http://schemas.microsoft.com/office/drawing/2014/main" id="{1EA4D35F-4401-4F35-5D79-9AEB9C17A3EF}"/>
              </a:ext>
            </a:extLst>
          </p:cNvPr>
          <p:cNvSpPr txBox="1"/>
          <p:nvPr/>
        </p:nvSpPr>
        <p:spPr>
          <a:xfrm>
            <a:off x="157275" y="1524446"/>
            <a:ext cx="4195856" cy="2962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dirty="0">
                <a:latin typeface="Gilroy SemiBold" pitchFamily="2" charset="77"/>
                <a:ea typeface="Anybody Medium"/>
                <a:cs typeface="Anybody Medium"/>
                <a:sym typeface="Anybody Medium"/>
              </a:rPr>
              <a:t>Products to facilitate Gen AI/AI workloads</a:t>
            </a:r>
            <a:endParaRPr sz="1000" b="1" dirty="0">
              <a:latin typeface="Gilroy SemiBold" pitchFamily="2" charset="77"/>
              <a:ea typeface="Anybody Medium"/>
              <a:cs typeface="Anybody Medium"/>
              <a:sym typeface="Anybody Medium"/>
            </a:endParaRPr>
          </a:p>
        </p:txBody>
      </p:sp>
      <p:sp>
        <p:nvSpPr>
          <p:cNvPr id="21" name="TextBox 20">
            <a:extLst>
              <a:ext uri="{FF2B5EF4-FFF2-40B4-BE49-F238E27FC236}">
                <a16:creationId xmlns:a16="http://schemas.microsoft.com/office/drawing/2014/main" id="{63772478-EE5B-1019-C770-5FEB938C4974}"/>
              </a:ext>
            </a:extLst>
          </p:cNvPr>
          <p:cNvSpPr txBox="1"/>
          <p:nvPr/>
        </p:nvSpPr>
        <p:spPr>
          <a:xfrm>
            <a:off x="742580" y="1926027"/>
            <a:ext cx="3610551" cy="954107"/>
          </a:xfrm>
          <a:prstGeom prst="rect">
            <a:avLst/>
          </a:prstGeom>
          <a:noFill/>
          <a:ln w="28575">
            <a:noFill/>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700" dirty="0">
                <a:latin typeface="Gilroy" pitchFamily="2" charset="77"/>
              </a:rPr>
              <a:t>Red Hat previewed GenAI capabilities for its OpenShift platform through </a:t>
            </a:r>
            <a:r>
              <a:rPr lang="en-GB" sz="700" dirty="0">
                <a:latin typeface="Gilroy" pitchFamily="2" charset="77"/>
                <a:hlinkClick r:id="rId4"/>
              </a:rPr>
              <a:t>OpenShift Lightspeed</a:t>
            </a:r>
            <a:r>
              <a:rPr lang="en-GB" sz="700" dirty="0">
                <a:latin typeface="Gilroy" pitchFamily="2" charset="77"/>
              </a:rPr>
              <a:t>, which simplifies the management of Kubernetes-based OpenShift instances. The feature is available for OpenShift version 4.15 or higher.</a:t>
            </a:r>
          </a:p>
          <a:p>
            <a:endParaRPr lang="en-GB" sz="700" dirty="0">
              <a:latin typeface="Gilroy" pitchFamily="2" charset="77"/>
            </a:endParaRPr>
          </a:p>
          <a:p>
            <a:r>
              <a:rPr lang="en-GB" sz="700" dirty="0">
                <a:latin typeface="Gilroy" pitchFamily="2" charset="77"/>
              </a:rPr>
              <a:t>Additionally, it launched </a:t>
            </a:r>
            <a:r>
              <a:rPr lang="en-GB" sz="700" dirty="0">
                <a:latin typeface="Gilroy" pitchFamily="2" charset="77"/>
                <a:hlinkClick r:id="rId5"/>
              </a:rPr>
              <a:t>Red Hat Enterprise Linux </a:t>
            </a:r>
            <a:r>
              <a:rPr lang="en-GB" sz="700" dirty="0">
                <a:latin typeface="Gilroy" pitchFamily="2" charset="77"/>
              </a:rPr>
              <a:t>(RHEL) AI, a platform for GenAI development in hybrid cloud environments. RHEL AI integrates Granite LLMs and InstructLab tools, enabling users to develop and deploy GenAI models for enterprise applications across cloud and on-premises servers.</a:t>
            </a:r>
          </a:p>
        </p:txBody>
      </p:sp>
      <p:sp>
        <p:nvSpPr>
          <p:cNvPr id="10" name="Oval 9">
            <a:extLst>
              <a:ext uri="{FF2B5EF4-FFF2-40B4-BE49-F238E27FC236}">
                <a16:creationId xmlns:a16="http://schemas.microsoft.com/office/drawing/2014/main" id="{004CA7AD-2A5F-798E-B695-806AA5CCEA01}"/>
              </a:ext>
            </a:extLst>
          </p:cNvPr>
          <p:cNvSpPr/>
          <p:nvPr/>
        </p:nvSpPr>
        <p:spPr>
          <a:xfrm>
            <a:off x="708995" y="1975343"/>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nvGrpSpPr>
          <p:cNvPr id="4" name="Group 3">
            <a:extLst>
              <a:ext uri="{FF2B5EF4-FFF2-40B4-BE49-F238E27FC236}">
                <a16:creationId xmlns:a16="http://schemas.microsoft.com/office/drawing/2014/main" id="{EB551D52-900B-FD62-0A4E-9B14E1E35507}"/>
              </a:ext>
            </a:extLst>
          </p:cNvPr>
          <p:cNvGrpSpPr/>
          <p:nvPr/>
        </p:nvGrpSpPr>
        <p:grpSpPr>
          <a:xfrm>
            <a:off x="306060" y="1248732"/>
            <a:ext cx="3212950" cy="215818"/>
            <a:chOff x="306060" y="1248732"/>
            <a:chExt cx="3212950" cy="215818"/>
          </a:xfrm>
        </p:grpSpPr>
        <p:sp>
          <p:nvSpPr>
            <p:cNvPr id="15" name="Oval 14">
              <a:extLst>
                <a:ext uri="{FF2B5EF4-FFF2-40B4-BE49-F238E27FC236}">
                  <a16:creationId xmlns:a16="http://schemas.microsoft.com/office/drawing/2014/main" id="{88DD3533-C36F-AEEE-9162-1FC93894459D}"/>
                </a:ext>
              </a:extLst>
            </p:cNvPr>
            <p:cNvSpPr/>
            <p:nvPr/>
          </p:nvSpPr>
          <p:spPr>
            <a:xfrm>
              <a:off x="306060" y="1306461"/>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0" name="Oval 19">
              <a:extLst>
                <a:ext uri="{FF2B5EF4-FFF2-40B4-BE49-F238E27FC236}">
                  <a16:creationId xmlns:a16="http://schemas.microsoft.com/office/drawing/2014/main" id="{9D2C66AD-A125-8220-A970-DFECA326FD65}"/>
                </a:ext>
              </a:extLst>
            </p:cNvPr>
            <p:cNvSpPr/>
            <p:nvPr/>
          </p:nvSpPr>
          <p:spPr>
            <a:xfrm>
              <a:off x="1325633" y="1308628"/>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2" name="Oval 21">
              <a:extLst>
                <a:ext uri="{FF2B5EF4-FFF2-40B4-BE49-F238E27FC236}">
                  <a16:creationId xmlns:a16="http://schemas.microsoft.com/office/drawing/2014/main" id="{F79C0E0C-48E2-02AC-C66D-A99F4EF912AD}"/>
                </a:ext>
              </a:extLst>
            </p:cNvPr>
            <p:cNvSpPr/>
            <p:nvPr/>
          </p:nvSpPr>
          <p:spPr>
            <a:xfrm>
              <a:off x="2572928" y="1311869"/>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3" name="Google Shape;132;p23">
              <a:extLst>
                <a:ext uri="{FF2B5EF4-FFF2-40B4-BE49-F238E27FC236}">
                  <a16:creationId xmlns:a16="http://schemas.microsoft.com/office/drawing/2014/main" id="{EA814AB1-4759-E4E9-BE25-3D831B83C3F1}"/>
                </a:ext>
              </a:extLst>
            </p:cNvPr>
            <p:cNvSpPr txBox="1"/>
            <p:nvPr/>
          </p:nvSpPr>
          <p:spPr>
            <a:xfrm>
              <a:off x="2623309" y="1259950"/>
              <a:ext cx="895701" cy="1991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Edge Computing</a:t>
              </a:r>
              <a:endParaRPr sz="700" dirty="0">
                <a:solidFill>
                  <a:schemeClr val="dk1"/>
                </a:solidFill>
                <a:latin typeface="Gilroy" pitchFamily="2" charset="77"/>
                <a:ea typeface="Anybody"/>
                <a:cs typeface="Anybody"/>
                <a:sym typeface="Anybody"/>
              </a:endParaRPr>
            </a:p>
          </p:txBody>
        </p:sp>
        <p:sp>
          <p:nvSpPr>
            <p:cNvPr id="130" name="Google Shape;130;p23"/>
            <p:cNvSpPr txBox="1"/>
            <p:nvPr/>
          </p:nvSpPr>
          <p:spPr>
            <a:xfrm>
              <a:off x="356441" y="1248732"/>
              <a:ext cx="969192" cy="215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Cloud-native Tech</a:t>
              </a:r>
              <a:endParaRPr sz="700" dirty="0">
                <a:solidFill>
                  <a:schemeClr val="dk1"/>
                </a:solidFill>
                <a:latin typeface="Gilroy" pitchFamily="2" charset="77"/>
                <a:ea typeface="Anybody"/>
                <a:cs typeface="Anybody"/>
                <a:sym typeface="Anybody"/>
              </a:endParaRPr>
            </a:p>
          </p:txBody>
        </p:sp>
        <p:sp>
          <p:nvSpPr>
            <p:cNvPr id="131" name="Google Shape;131;p23"/>
            <p:cNvSpPr txBox="1"/>
            <p:nvPr/>
          </p:nvSpPr>
          <p:spPr>
            <a:xfrm>
              <a:off x="1388486" y="1265356"/>
              <a:ext cx="1285204" cy="1991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dirty="0">
                  <a:solidFill>
                    <a:schemeClr val="dk1"/>
                  </a:solidFill>
                  <a:latin typeface="Gilroy" pitchFamily="2" charset="77"/>
                  <a:ea typeface="Anybody"/>
                  <a:cs typeface="Anybody"/>
                  <a:sym typeface="Anybody"/>
                </a:rPr>
                <a:t>Cloud Optimization Tools</a:t>
              </a:r>
              <a:endParaRPr sz="700" dirty="0">
                <a:solidFill>
                  <a:schemeClr val="dk1"/>
                </a:solidFill>
                <a:latin typeface="Gilroy" pitchFamily="2" charset="77"/>
                <a:ea typeface="Anybody"/>
                <a:cs typeface="Anybody"/>
                <a:sym typeface="Anybody"/>
              </a:endParaRPr>
            </a:p>
          </p:txBody>
        </p:sp>
      </p:grpSp>
      <p:sp>
        <p:nvSpPr>
          <p:cNvPr id="19" name="Google Shape;120;p23">
            <a:extLst>
              <a:ext uri="{FF2B5EF4-FFF2-40B4-BE49-F238E27FC236}">
                <a16:creationId xmlns:a16="http://schemas.microsoft.com/office/drawing/2014/main" id="{DF98ABDE-A71E-ECF4-7F29-88C65D34DAA0}"/>
              </a:ext>
            </a:extLst>
          </p:cNvPr>
          <p:cNvSpPr txBox="1"/>
          <p:nvPr/>
        </p:nvSpPr>
        <p:spPr>
          <a:xfrm>
            <a:off x="4608459" y="1528475"/>
            <a:ext cx="3904793" cy="287191"/>
          </a:xfrm>
          <a:prstGeom prst="rect">
            <a:avLst/>
          </a:prstGeom>
          <a:noFill/>
          <a:ln>
            <a:noFill/>
          </a:ln>
        </p:spPr>
        <p:txBody>
          <a:bodyPr spcFirstLastPara="1" wrap="square" lIns="91425" tIns="91425" rIns="91425" bIns="91425" anchor="t" anchorCtr="0">
            <a:noAutofit/>
          </a:bodyPr>
          <a:lstStyle/>
          <a:p>
            <a:r>
              <a:rPr lang="en-GB" sz="1000" b="1" dirty="0">
                <a:latin typeface="Gilroy SemiBold" pitchFamily="2" charset="77"/>
                <a:sym typeface="Anybody Medium"/>
              </a:rPr>
              <a:t>GenAI/AI-based product enhancements</a:t>
            </a:r>
            <a:endParaRPr sz="1000" b="1" dirty="0">
              <a:latin typeface="Gilroy SemiBold" pitchFamily="2" charset="77"/>
              <a:sym typeface="Anybody Medium"/>
            </a:endParaRPr>
          </a:p>
        </p:txBody>
      </p:sp>
      <p:grpSp>
        <p:nvGrpSpPr>
          <p:cNvPr id="57" name="Group 56">
            <a:extLst>
              <a:ext uri="{FF2B5EF4-FFF2-40B4-BE49-F238E27FC236}">
                <a16:creationId xmlns:a16="http://schemas.microsoft.com/office/drawing/2014/main" id="{4294AD36-E450-11C1-074D-AEF8EDA4C00C}"/>
              </a:ext>
            </a:extLst>
          </p:cNvPr>
          <p:cNvGrpSpPr/>
          <p:nvPr/>
        </p:nvGrpSpPr>
        <p:grpSpPr>
          <a:xfrm>
            <a:off x="5069494" y="1948230"/>
            <a:ext cx="1691430" cy="630942"/>
            <a:chOff x="5069494" y="1948230"/>
            <a:chExt cx="1691430" cy="630942"/>
          </a:xfrm>
        </p:grpSpPr>
        <p:sp>
          <p:nvSpPr>
            <p:cNvPr id="35" name="TextBox 34">
              <a:extLst>
                <a:ext uri="{FF2B5EF4-FFF2-40B4-BE49-F238E27FC236}">
                  <a16:creationId xmlns:a16="http://schemas.microsoft.com/office/drawing/2014/main" id="{D2959F25-8B42-5A26-E495-336FCC007426}"/>
                </a:ext>
              </a:extLst>
            </p:cNvPr>
            <p:cNvSpPr txBox="1"/>
            <p:nvPr/>
          </p:nvSpPr>
          <p:spPr>
            <a:xfrm>
              <a:off x="5085365" y="1948230"/>
              <a:ext cx="1675559" cy="630942"/>
            </a:xfrm>
            <a:prstGeom prst="rect">
              <a:avLst/>
            </a:prstGeom>
            <a:solidFill>
              <a:schemeClr val="bg1">
                <a:alpha val="60423"/>
              </a:schemeClr>
            </a:solidFill>
          </p:spPr>
          <p:txBody>
            <a:bodyPr wrap="square" rtlCol="0">
              <a:spAutoFit/>
            </a:bodyPr>
            <a:lstStyle/>
            <a:p>
              <a:r>
                <a:rPr lang="en-GB" sz="700" dirty="0">
                  <a:latin typeface="Gilroy" pitchFamily="2" charset="77"/>
                </a:rPr>
                <a:t>Harness introduced multiple AI-powered features to help organizations optimize cloud costs and manage multi-cloud environments.</a:t>
              </a:r>
            </a:p>
          </p:txBody>
        </p:sp>
        <p:sp>
          <p:nvSpPr>
            <p:cNvPr id="39" name="Oval 38">
              <a:extLst>
                <a:ext uri="{FF2B5EF4-FFF2-40B4-BE49-F238E27FC236}">
                  <a16:creationId xmlns:a16="http://schemas.microsoft.com/office/drawing/2014/main" id="{BA6C3E23-1DEF-A05B-537C-B9400C098973}"/>
                </a:ext>
              </a:extLst>
            </p:cNvPr>
            <p:cNvSpPr/>
            <p:nvPr/>
          </p:nvSpPr>
          <p:spPr>
            <a:xfrm>
              <a:off x="5069494" y="2010202"/>
              <a:ext cx="69717" cy="69717"/>
            </a:xfrm>
            <a:prstGeom prst="ellipse">
              <a:avLst/>
            </a:prstGeom>
            <a:solidFill>
              <a:srgbClr val="3801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9" name="Group 8">
            <a:extLst>
              <a:ext uri="{FF2B5EF4-FFF2-40B4-BE49-F238E27FC236}">
                <a16:creationId xmlns:a16="http://schemas.microsoft.com/office/drawing/2014/main" id="{D6990F3B-C13D-8484-F7BF-337F7621EA6C}"/>
              </a:ext>
            </a:extLst>
          </p:cNvPr>
          <p:cNvGrpSpPr/>
          <p:nvPr/>
        </p:nvGrpSpPr>
        <p:grpSpPr>
          <a:xfrm>
            <a:off x="711333" y="3144634"/>
            <a:ext cx="1642265" cy="523220"/>
            <a:chOff x="711333" y="3144634"/>
            <a:chExt cx="1642265" cy="523220"/>
          </a:xfrm>
        </p:grpSpPr>
        <p:sp>
          <p:nvSpPr>
            <p:cNvPr id="3" name="TextBox 2">
              <a:extLst>
                <a:ext uri="{FF2B5EF4-FFF2-40B4-BE49-F238E27FC236}">
                  <a16:creationId xmlns:a16="http://schemas.microsoft.com/office/drawing/2014/main" id="{FCA76A5D-3AA8-CE21-CA16-9E48F491C086}"/>
                </a:ext>
              </a:extLst>
            </p:cNvPr>
            <p:cNvSpPr txBox="1"/>
            <p:nvPr/>
          </p:nvSpPr>
          <p:spPr>
            <a:xfrm>
              <a:off x="715809" y="3144634"/>
              <a:ext cx="1637789" cy="523220"/>
            </a:xfrm>
            <a:prstGeom prst="rect">
              <a:avLst/>
            </a:prstGeom>
            <a:solidFill>
              <a:schemeClr val="bg1">
                <a:alpha val="0"/>
              </a:schemeClr>
            </a:solidFill>
          </p:spPr>
          <p:txBody>
            <a:bodyPr wrap="square" rtlCol="0">
              <a:spAutoFit/>
            </a:bodyPr>
            <a:lstStyle/>
            <a:p>
              <a:pPr algn="l"/>
              <a:r>
                <a:rPr lang="en-GB" sz="700" dirty="0">
                  <a:latin typeface="Gilroy" pitchFamily="2" charset="77"/>
                </a:rPr>
                <a:t>Cognizant launched </a:t>
              </a:r>
              <a:r>
                <a:rPr lang="en-GB" sz="700" dirty="0">
                  <a:latin typeface="Gilroy" pitchFamily="2" charset="77"/>
                  <a:hlinkClick r:id="rId6"/>
                </a:rPr>
                <a:t>Cognizant Neuro Edge</a:t>
              </a:r>
              <a:r>
                <a:rPr lang="en-GB" sz="700" dirty="0">
                  <a:latin typeface="Gilroy" pitchFamily="2" charset="77"/>
                </a:rPr>
                <a:t>, a platform to allow businesses to leverage AI and GenAI at the edge. </a:t>
              </a:r>
              <a:endParaRPr lang="en-LK" sz="700" dirty="0">
                <a:latin typeface="Gilroy" pitchFamily="2" charset="77"/>
              </a:endParaRPr>
            </a:p>
          </p:txBody>
        </p:sp>
        <p:sp>
          <p:nvSpPr>
            <p:cNvPr id="11" name="Oval 10">
              <a:extLst>
                <a:ext uri="{FF2B5EF4-FFF2-40B4-BE49-F238E27FC236}">
                  <a16:creationId xmlns:a16="http://schemas.microsoft.com/office/drawing/2014/main" id="{168954B1-7ABA-6BF6-85B5-B80783EFF7E6}"/>
                </a:ext>
              </a:extLst>
            </p:cNvPr>
            <p:cNvSpPr/>
            <p:nvPr/>
          </p:nvSpPr>
          <p:spPr>
            <a:xfrm>
              <a:off x="711333" y="3144634"/>
              <a:ext cx="69717" cy="69717"/>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sp>
        <p:nvSpPr>
          <p:cNvPr id="16" name="TextBox 15">
            <a:extLst>
              <a:ext uri="{FF2B5EF4-FFF2-40B4-BE49-F238E27FC236}">
                <a16:creationId xmlns:a16="http://schemas.microsoft.com/office/drawing/2014/main" id="{EBDF2C6F-D925-FD99-3DF9-642CA54101C5}"/>
              </a:ext>
            </a:extLst>
          </p:cNvPr>
          <p:cNvSpPr txBox="1"/>
          <p:nvPr/>
        </p:nvSpPr>
        <p:spPr>
          <a:xfrm>
            <a:off x="2840465" y="3119120"/>
            <a:ext cx="1637788" cy="630942"/>
          </a:xfrm>
          <a:prstGeom prst="rect">
            <a:avLst/>
          </a:prstGeom>
          <a:solidFill>
            <a:schemeClr val="bg1">
              <a:alpha val="0"/>
            </a:schemeClr>
          </a:solidFill>
        </p:spPr>
        <p:txBody>
          <a:bodyPr wrap="square" rtlCol="0">
            <a:spAutoFit/>
          </a:bodyPr>
          <a:lstStyle/>
          <a:p>
            <a:r>
              <a:rPr lang="en-GB" sz="700" dirty="0">
                <a:latin typeface="Gilroy" pitchFamily="2" charset="77"/>
              </a:rPr>
              <a:t>SensiML introduced an open-source AutoML software called "</a:t>
            </a:r>
            <a:r>
              <a:rPr lang="en-GB" sz="700" dirty="0">
                <a:latin typeface="Gilroy" pitchFamily="2" charset="77"/>
                <a:hlinkClick r:id="rId7"/>
              </a:rPr>
              <a:t>Piccolo AI</a:t>
            </a:r>
            <a:r>
              <a:rPr lang="en-GB" sz="700" dirty="0">
                <a:latin typeface="Gilroy" pitchFamily="2" charset="77"/>
              </a:rPr>
              <a:t>" for developing intelligent sensor algorithms at the edge.</a:t>
            </a:r>
            <a:endParaRPr lang="en-LK" sz="700" dirty="0">
              <a:latin typeface="Gilroy" pitchFamily="2" charset="77"/>
            </a:endParaRPr>
          </a:p>
        </p:txBody>
      </p:sp>
      <p:sp>
        <p:nvSpPr>
          <p:cNvPr id="12" name="Oval 11">
            <a:extLst>
              <a:ext uri="{FF2B5EF4-FFF2-40B4-BE49-F238E27FC236}">
                <a16:creationId xmlns:a16="http://schemas.microsoft.com/office/drawing/2014/main" id="{4A9EBD80-D0A6-757F-81D6-2B62BE6162F8}"/>
              </a:ext>
            </a:extLst>
          </p:cNvPr>
          <p:cNvSpPr/>
          <p:nvPr/>
        </p:nvSpPr>
        <p:spPr>
          <a:xfrm>
            <a:off x="2816376" y="3154564"/>
            <a:ext cx="69717" cy="69717"/>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nvGrpSpPr>
          <p:cNvPr id="56" name="Group 55">
            <a:extLst>
              <a:ext uri="{FF2B5EF4-FFF2-40B4-BE49-F238E27FC236}">
                <a16:creationId xmlns:a16="http://schemas.microsoft.com/office/drawing/2014/main" id="{8E8F19CF-D935-DA74-9128-88E90B5BC076}"/>
              </a:ext>
            </a:extLst>
          </p:cNvPr>
          <p:cNvGrpSpPr/>
          <p:nvPr/>
        </p:nvGrpSpPr>
        <p:grpSpPr>
          <a:xfrm>
            <a:off x="7197676" y="1944079"/>
            <a:ext cx="1862030" cy="415498"/>
            <a:chOff x="7197676" y="1944079"/>
            <a:chExt cx="1862030" cy="415498"/>
          </a:xfrm>
        </p:grpSpPr>
        <p:sp>
          <p:nvSpPr>
            <p:cNvPr id="24" name="TextBox 23">
              <a:extLst>
                <a:ext uri="{FF2B5EF4-FFF2-40B4-BE49-F238E27FC236}">
                  <a16:creationId xmlns:a16="http://schemas.microsoft.com/office/drawing/2014/main" id="{4C5098E9-764E-0ADA-2679-4ABA235ABDF2}"/>
                </a:ext>
              </a:extLst>
            </p:cNvPr>
            <p:cNvSpPr txBox="1"/>
            <p:nvPr/>
          </p:nvSpPr>
          <p:spPr>
            <a:xfrm>
              <a:off x="7210865" y="1944079"/>
              <a:ext cx="1848841" cy="415498"/>
            </a:xfrm>
            <a:prstGeom prst="rect">
              <a:avLst/>
            </a:prstGeom>
            <a:solidFill>
              <a:schemeClr val="bg1">
                <a:alpha val="0"/>
              </a:schemeClr>
            </a:solidFill>
          </p:spPr>
          <p:txBody>
            <a:bodyPr wrap="square" rtlCol="0">
              <a:spAutoFit/>
            </a:bodyPr>
            <a:lstStyle/>
            <a:p>
              <a:r>
                <a:rPr lang="en-GB" sz="700" dirty="0">
                  <a:latin typeface="Gilroy" pitchFamily="2" charset="77"/>
                </a:rPr>
                <a:t>Gcore launched </a:t>
              </a:r>
              <a:r>
                <a:rPr lang="en-GB" sz="700" dirty="0">
                  <a:latin typeface="Gilroy" pitchFamily="2" charset="77"/>
                  <a:hlinkClick r:id="rId8"/>
                </a:rPr>
                <a:t>Gcore WAAP</a:t>
              </a:r>
              <a:r>
                <a:rPr lang="en-GB" sz="700" dirty="0">
                  <a:latin typeface="Gilroy" pitchFamily="2" charset="77"/>
                </a:rPr>
                <a:t>, an AI-driven web application and API protection solution. </a:t>
              </a:r>
            </a:p>
          </p:txBody>
        </p:sp>
        <p:sp>
          <p:nvSpPr>
            <p:cNvPr id="40" name="Oval 39">
              <a:extLst>
                <a:ext uri="{FF2B5EF4-FFF2-40B4-BE49-F238E27FC236}">
                  <a16:creationId xmlns:a16="http://schemas.microsoft.com/office/drawing/2014/main" id="{5639E34E-E949-A652-351A-2EAC26E1DC80}"/>
                </a:ext>
              </a:extLst>
            </p:cNvPr>
            <p:cNvSpPr/>
            <p:nvPr/>
          </p:nvSpPr>
          <p:spPr>
            <a:xfrm>
              <a:off x="7197676" y="2004995"/>
              <a:ext cx="69717" cy="69717"/>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sp>
        <p:nvSpPr>
          <p:cNvPr id="27" name="TextBox 26">
            <a:extLst>
              <a:ext uri="{FF2B5EF4-FFF2-40B4-BE49-F238E27FC236}">
                <a16:creationId xmlns:a16="http://schemas.microsoft.com/office/drawing/2014/main" id="{D765A688-4AC4-50C7-2E28-D35FF356BAF6}"/>
              </a:ext>
            </a:extLst>
          </p:cNvPr>
          <p:cNvSpPr txBox="1"/>
          <p:nvPr/>
        </p:nvSpPr>
        <p:spPr>
          <a:xfrm>
            <a:off x="708229" y="3942728"/>
            <a:ext cx="1637789" cy="846386"/>
          </a:xfrm>
          <a:prstGeom prst="rect">
            <a:avLst/>
          </a:prstGeom>
          <a:solidFill>
            <a:schemeClr val="bg1">
              <a:alpha val="0"/>
            </a:schemeClr>
          </a:solidFill>
        </p:spPr>
        <p:txBody>
          <a:bodyPr wrap="square" rtlCol="0">
            <a:spAutoFit/>
          </a:bodyPr>
          <a:lstStyle/>
          <a:p>
            <a:r>
              <a:rPr lang="en-GB" sz="700" dirty="0">
                <a:latin typeface="Gilroy" pitchFamily="2" charset="77"/>
              </a:rPr>
              <a:t>Alphabet launched Google </a:t>
            </a:r>
            <a:r>
              <a:rPr lang="en-GB" sz="700" dirty="0">
                <a:latin typeface="Gilroy" pitchFamily="2" charset="77"/>
                <a:hlinkClick r:id="rId9"/>
              </a:rPr>
              <a:t>Distributed Cloud Edge</a:t>
            </a:r>
            <a:r>
              <a:rPr lang="en-GB" sz="700" dirty="0">
                <a:latin typeface="Gilroy" pitchFamily="2" charset="77"/>
              </a:rPr>
              <a:t> (GDC), an air-gapped appliance that runs Google's cloud infrastructure stack, including Kubernetes clusters, data security services, and the Vertex AI platform. </a:t>
            </a:r>
          </a:p>
        </p:txBody>
      </p:sp>
      <p:sp>
        <p:nvSpPr>
          <p:cNvPr id="29" name="Oval 28">
            <a:extLst>
              <a:ext uri="{FF2B5EF4-FFF2-40B4-BE49-F238E27FC236}">
                <a16:creationId xmlns:a16="http://schemas.microsoft.com/office/drawing/2014/main" id="{D49428CA-94A6-45BB-B2FA-51C9CF563599}"/>
              </a:ext>
            </a:extLst>
          </p:cNvPr>
          <p:cNvSpPr/>
          <p:nvPr/>
        </p:nvSpPr>
        <p:spPr>
          <a:xfrm>
            <a:off x="708995" y="3936454"/>
            <a:ext cx="69717" cy="69717"/>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nvGrpSpPr>
          <p:cNvPr id="54" name="Group 53">
            <a:extLst>
              <a:ext uri="{FF2B5EF4-FFF2-40B4-BE49-F238E27FC236}">
                <a16:creationId xmlns:a16="http://schemas.microsoft.com/office/drawing/2014/main" id="{E28F67BD-6EFE-E295-51A7-DE8A380E04C4}"/>
              </a:ext>
            </a:extLst>
          </p:cNvPr>
          <p:cNvGrpSpPr/>
          <p:nvPr/>
        </p:nvGrpSpPr>
        <p:grpSpPr>
          <a:xfrm>
            <a:off x="5064382" y="2676193"/>
            <a:ext cx="1718718" cy="738664"/>
            <a:chOff x="5064382" y="2720153"/>
            <a:chExt cx="1718718" cy="738664"/>
          </a:xfrm>
        </p:grpSpPr>
        <p:sp>
          <p:nvSpPr>
            <p:cNvPr id="28" name="TextBox 27">
              <a:extLst>
                <a:ext uri="{FF2B5EF4-FFF2-40B4-BE49-F238E27FC236}">
                  <a16:creationId xmlns:a16="http://schemas.microsoft.com/office/drawing/2014/main" id="{BF4D6DE6-72FE-BDB9-821B-4B69256C668A}"/>
                </a:ext>
              </a:extLst>
            </p:cNvPr>
            <p:cNvSpPr txBox="1"/>
            <p:nvPr/>
          </p:nvSpPr>
          <p:spPr>
            <a:xfrm>
              <a:off x="5085365" y="2720153"/>
              <a:ext cx="1697735" cy="738664"/>
            </a:xfrm>
            <a:prstGeom prst="rect">
              <a:avLst/>
            </a:prstGeom>
            <a:solidFill>
              <a:schemeClr val="bg1">
                <a:alpha val="60423"/>
              </a:schemeClr>
            </a:solidFill>
          </p:spPr>
          <p:txBody>
            <a:bodyPr wrap="square" rtlCol="0">
              <a:spAutoFit/>
            </a:bodyPr>
            <a:lstStyle/>
            <a:p>
              <a:pPr algn="l"/>
              <a:r>
                <a:rPr lang="en-GB" sz="700" dirty="0">
                  <a:latin typeface="Gilroy" pitchFamily="2" charset="77"/>
                </a:rPr>
                <a:t>RedPanda introduced </a:t>
              </a:r>
              <a:r>
                <a:rPr lang="en-GB" sz="700" dirty="0">
                  <a:latin typeface="Gilroy" pitchFamily="2" charset="77"/>
                  <a:hlinkClick r:id="rId10"/>
                </a:rPr>
                <a:t>AI integrations</a:t>
              </a:r>
              <a:r>
                <a:rPr lang="en-GB" sz="700" dirty="0">
                  <a:latin typeface="Gilroy" pitchFamily="2" charset="77"/>
                </a:rPr>
                <a:t> for RedPanda Connect, adding connectors for OpenAI, AWS Bedrock, and vector databases, plus GPU clusters on GCP for AI workloads.</a:t>
              </a:r>
            </a:p>
          </p:txBody>
        </p:sp>
        <p:sp>
          <p:nvSpPr>
            <p:cNvPr id="43" name="Oval 42">
              <a:extLst>
                <a:ext uri="{FF2B5EF4-FFF2-40B4-BE49-F238E27FC236}">
                  <a16:creationId xmlns:a16="http://schemas.microsoft.com/office/drawing/2014/main" id="{C0C80084-D746-DFE6-FA6B-775348440534}"/>
                </a:ext>
              </a:extLst>
            </p:cNvPr>
            <p:cNvSpPr/>
            <p:nvPr/>
          </p:nvSpPr>
          <p:spPr>
            <a:xfrm>
              <a:off x="5064382" y="2791040"/>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50" name="Group 49">
            <a:extLst>
              <a:ext uri="{FF2B5EF4-FFF2-40B4-BE49-F238E27FC236}">
                <a16:creationId xmlns:a16="http://schemas.microsoft.com/office/drawing/2014/main" id="{E1506CF1-BF67-A09C-BB62-57F89773DE91}"/>
              </a:ext>
            </a:extLst>
          </p:cNvPr>
          <p:cNvGrpSpPr/>
          <p:nvPr/>
        </p:nvGrpSpPr>
        <p:grpSpPr>
          <a:xfrm>
            <a:off x="2831413" y="3942728"/>
            <a:ext cx="1642265" cy="523220"/>
            <a:chOff x="2831413" y="3942728"/>
            <a:chExt cx="1642265" cy="523220"/>
          </a:xfrm>
        </p:grpSpPr>
        <p:sp>
          <p:nvSpPr>
            <p:cNvPr id="46" name="TextBox 45">
              <a:extLst>
                <a:ext uri="{FF2B5EF4-FFF2-40B4-BE49-F238E27FC236}">
                  <a16:creationId xmlns:a16="http://schemas.microsoft.com/office/drawing/2014/main" id="{4C9A58D7-0F47-19D0-D224-BEEBB04E3752}"/>
                </a:ext>
              </a:extLst>
            </p:cNvPr>
            <p:cNvSpPr txBox="1"/>
            <p:nvPr/>
          </p:nvSpPr>
          <p:spPr>
            <a:xfrm>
              <a:off x="2835889" y="3942728"/>
              <a:ext cx="1637789" cy="523220"/>
            </a:xfrm>
            <a:prstGeom prst="rect">
              <a:avLst/>
            </a:prstGeom>
            <a:solidFill>
              <a:schemeClr val="bg1">
                <a:alpha val="0"/>
              </a:schemeClr>
            </a:solidFill>
          </p:spPr>
          <p:txBody>
            <a:bodyPr wrap="square" rtlCol="0">
              <a:spAutoFit/>
            </a:bodyPr>
            <a:lstStyle/>
            <a:p>
              <a:pPr algn="l"/>
              <a:r>
                <a:rPr lang="en-GB" sz="700" dirty="0">
                  <a:latin typeface="Gilroy" pitchFamily="2" charset="77"/>
                </a:rPr>
                <a:t>SiMa.ai launched </a:t>
              </a:r>
              <a:r>
                <a:rPr lang="en-GB" sz="700" dirty="0">
                  <a:latin typeface="Gilroy" pitchFamily="2" charset="77"/>
                  <a:hlinkClick r:id="rId11"/>
                </a:rPr>
                <a:t>MLSoC Modalix </a:t>
              </a:r>
              <a:r>
                <a:rPr lang="en-GB" sz="700" dirty="0">
                  <a:latin typeface="Gilroy" pitchFamily="2" charset="77"/>
                </a:rPr>
                <a:t>for multimodal Edge AI, supporting various AI models such as CNNs, transformers, and GenAI. </a:t>
              </a:r>
              <a:endParaRPr lang="en-LK" sz="700" dirty="0">
                <a:latin typeface="Gilroy" pitchFamily="2" charset="77"/>
              </a:endParaRPr>
            </a:p>
          </p:txBody>
        </p:sp>
        <p:sp>
          <p:nvSpPr>
            <p:cNvPr id="47" name="Oval 46">
              <a:extLst>
                <a:ext uri="{FF2B5EF4-FFF2-40B4-BE49-F238E27FC236}">
                  <a16:creationId xmlns:a16="http://schemas.microsoft.com/office/drawing/2014/main" id="{4B1C1857-074C-7610-0512-92F12890CD62}"/>
                </a:ext>
              </a:extLst>
            </p:cNvPr>
            <p:cNvSpPr/>
            <p:nvPr/>
          </p:nvSpPr>
          <p:spPr>
            <a:xfrm>
              <a:off x="2831413" y="3942728"/>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sp>
        <p:nvSpPr>
          <p:cNvPr id="59" name="TextBox 58">
            <a:extLst>
              <a:ext uri="{FF2B5EF4-FFF2-40B4-BE49-F238E27FC236}">
                <a16:creationId xmlns:a16="http://schemas.microsoft.com/office/drawing/2014/main" id="{5E860882-0524-A185-9EC8-E97FFFBE3E1A}"/>
              </a:ext>
            </a:extLst>
          </p:cNvPr>
          <p:cNvSpPr txBox="1"/>
          <p:nvPr/>
        </p:nvSpPr>
        <p:spPr>
          <a:xfrm>
            <a:off x="5093410" y="3473208"/>
            <a:ext cx="1697735" cy="630942"/>
          </a:xfrm>
          <a:prstGeom prst="rect">
            <a:avLst/>
          </a:prstGeom>
          <a:solidFill>
            <a:schemeClr val="bg1">
              <a:alpha val="60423"/>
            </a:schemeClr>
          </a:solidFill>
        </p:spPr>
        <p:txBody>
          <a:bodyPr wrap="square" rtlCol="0">
            <a:spAutoFit/>
          </a:bodyPr>
          <a:lstStyle/>
          <a:p>
            <a:pPr algn="l"/>
            <a:r>
              <a:rPr lang="en-GB" sz="700" dirty="0">
                <a:latin typeface="Gilroy" pitchFamily="2" charset="77"/>
              </a:rPr>
              <a:t>Redis added new features to streamline development, including </a:t>
            </a:r>
            <a:r>
              <a:rPr lang="en-GB" sz="700" dirty="0">
                <a:latin typeface="Gilroy" pitchFamily="2" charset="77"/>
                <a:hlinkClick r:id="rId12"/>
              </a:rPr>
              <a:t>Redis Copilot</a:t>
            </a:r>
            <a:r>
              <a:rPr lang="en-GB" sz="700" dirty="0">
                <a:latin typeface="Gilroy" pitchFamily="2" charset="77"/>
              </a:rPr>
              <a:t>, an AI assistant for providing guidance on database usage and query generation.</a:t>
            </a:r>
          </a:p>
        </p:txBody>
      </p:sp>
      <p:sp>
        <p:nvSpPr>
          <p:cNvPr id="60" name="Oval 59">
            <a:extLst>
              <a:ext uri="{FF2B5EF4-FFF2-40B4-BE49-F238E27FC236}">
                <a16:creationId xmlns:a16="http://schemas.microsoft.com/office/drawing/2014/main" id="{CA33B6E6-FC48-F1C9-FCEF-286CBEFC2193}"/>
              </a:ext>
            </a:extLst>
          </p:cNvPr>
          <p:cNvSpPr/>
          <p:nvPr/>
        </p:nvSpPr>
        <p:spPr>
          <a:xfrm>
            <a:off x="5072427" y="3544095"/>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nvGrpSpPr>
          <p:cNvPr id="63" name="Group 62">
            <a:extLst>
              <a:ext uri="{FF2B5EF4-FFF2-40B4-BE49-F238E27FC236}">
                <a16:creationId xmlns:a16="http://schemas.microsoft.com/office/drawing/2014/main" id="{264EE7BD-A5C6-3182-6DB5-A9DD8E55C3C4}"/>
              </a:ext>
            </a:extLst>
          </p:cNvPr>
          <p:cNvGrpSpPr/>
          <p:nvPr/>
        </p:nvGrpSpPr>
        <p:grpSpPr>
          <a:xfrm>
            <a:off x="7208871" y="2670181"/>
            <a:ext cx="1718718" cy="738664"/>
            <a:chOff x="7198020" y="3431783"/>
            <a:chExt cx="1718718" cy="738664"/>
          </a:xfrm>
        </p:grpSpPr>
        <p:sp>
          <p:nvSpPr>
            <p:cNvPr id="61" name="TextBox 60">
              <a:extLst>
                <a:ext uri="{FF2B5EF4-FFF2-40B4-BE49-F238E27FC236}">
                  <a16:creationId xmlns:a16="http://schemas.microsoft.com/office/drawing/2014/main" id="{7FE13B0A-34F5-8B89-32D9-8FE13FCC5067}"/>
                </a:ext>
              </a:extLst>
            </p:cNvPr>
            <p:cNvSpPr txBox="1"/>
            <p:nvPr/>
          </p:nvSpPr>
          <p:spPr>
            <a:xfrm>
              <a:off x="7219003" y="3431783"/>
              <a:ext cx="1697735" cy="738664"/>
            </a:xfrm>
            <a:prstGeom prst="rect">
              <a:avLst/>
            </a:prstGeom>
            <a:solidFill>
              <a:schemeClr val="bg1">
                <a:alpha val="60423"/>
              </a:schemeClr>
            </a:solidFill>
          </p:spPr>
          <p:txBody>
            <a:bodyPr wrap="square" rtlCol="0">
              <a:spAutoFit/>
            </a:bodyPr>
            <a:lstStyle/>
            <a:p>
              <a:r>
                <a:rPr lang="en-US" sz="700" dirty="0" err="1">
                  <a:latin typeface="Gilroy" pitchFamily="2" charset="77"/>
                </a:rPr>
                <a:t>Komodor</a:t>
              </a:r>
              <a:r>
                <a:rPr lang="en-US" sz="700" dirty="0">
                  <a:latin typeface="Gilroy" pitchFamily="2" charset="77"/>
                </a:rPr>
                <a:t> introduced </a:t>
              </a:r>
              <a:r>
                <a:rPr lang="en-US" sz="700" dirty="0">
                  <a:latin typeface="Gilroy" pitchFamily="2" charset="77"/>
                  <a:hlinkClick r:id="rId13"/>
                </a:rPr>
                <a:t>Klaudia</a:t>
              </a:r>
              <a:r>
                <a:rPr lang="en-US" sz="700" dirty="0">
                  <a:latin typeface="Gilroy" pitchFamily="2" charset="77"/>
                </a:rPr>
                <a:t>, a </a:t>
              </a:r>
              <a:r>
                <a:rPr lang="en-US" sz="700" dirty="0" err="1">
                  <a:latin typeface="Gilroy" pitchFamily="2" charset="77"/>
                </a:rPr>
                <a:t>GenAI</a:t>
              </a:r>
              <a:r>
                <a:rPr lang="en-US" sz="700" dirty="0">
                  <a:latin typeface="Gilroy" pitchFamily="2" charset="77"/>
                </a:rPr>
                <a:t> agent for its Kubernetes management platform, to detect issues, prioritize critical problems, and analyze configurations to identify root causes.</a:t>
              </a:r>
            </a:p>
          </p:txBody>
        </p:sp>
        <p:sp>
          <p:nvSpPr>
            <p:cNvPr id="62" name="Oval 61">
              <a:extLst>
                <a:ext uri="{FF2B5EF4-FFF2-40B4-BE49-F238E27FC236}">
                  <a16:creationId xmlns:a16="http://schemas.microsoft.com/office/drawing/2014/main" id="{A61017DD-6260-B175-D19E-0F23E56374A2}"/>
                </a:ext>
              </a:extLst>
            </p:cNvPr>
            <p:cNvSpPr/>
            <p:nvPr/>
          </p:nvSpPr>
          <p:spPr>
            <a:xfrm>
              <a:off x="7198020" y="3502670"/>
              <a:ext cx="69717" cy="69717"/>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64" name="Group 63">
            <a:extLst>
              <a:ext uri="{FF2B5EF4-FFF2-40B4-BE49-F238E27FC236}">
                <a16:creationId xmlns:a16="http://schemas.microsoft.com/office/drawing/2014/main" id="{EA0820E5-C849-EC71-9BA3-51C1BEF6880C}"/>
              </a:ext>
            </a:extLst>
          </p:cNvPr>
          <p:cNvGrpSpPr/>
          <p:nvPr/>
        </p:nvGrpSpPr>
        <p:grpSpPr>
          <a:xfrm>
            <a:off x="7208871" y="3473208"/>
            <a:ext cx="1718718" cy="523220"/>
            <a:chOff x="7198020" y="3431783"/>
            <a:chExt cx="1718718" cy="523220"/>
          </a:xfrm>
        </p:grpSpPr>
        <p:sp>
          <p:nvSpPr>
            <p:cNvPr id="66" name="TextBox 65">
              <a:extLst>
                <a:ext uri="{FF2B5EF4-FFF2-40B4-BE49-F238E27FC236}">
                  <a16:creationId xmlns:a16="http://schemas.microsoft.com/office/drawing/2014/main" id="{E850B304-09DD-ED90-6379-A564D5A73E4D}"/>
                </a:ext>
              </a:extLst>
            </p:cNvPr>
            <p:cNvSpPr txBox="1"/>
            <p:nvPr/>
          </p:nvSpPr>
          <p:spPr>
            <a:xfrm>
              <a:off x="7219003" y="3431783"/>
              <a:ext cx="1697735" cy="523220"/>
            </a:xfrm>
            <a:prstGeom prst="rect">
              <a:avLst/>
            </a:prstGeom>
            <a:solidFill>
              <a:schemeClr val="bg1">
                <a:alpha val="60423"/>
              </a:schemeClr>
            </a:solidFill>
          </p:spPr>
          <p:txBody>
            <a:bodyPr wrap="square" rtlCol="0">
              <a:spAutoFit/>
            </a:bodyPr>
            <a:lstStyle/>
            <a:p>
              <a:pPr algn="l"/>
              <a:r>
                <a:rPr lang="en-GB" sz="700" b="0" i="0" dirty="0">
                  <a:solidFill>
                    <a:srgbClr val="000000"/>
                  </a:solidFill>
                  <a:effectLst/>
                  <a:latin typeface="Gilroy" pitchFamily="2" charset="77"/>
                </a:rPr>
                <a:t>Nutanix launched </a:t>
              </a:r>
              <a:r>
                <a:rPr lang="en-GB" sz="700" dirty="0">
                  <a:latin typeface="Gilroy" pitchFamily="2" charset="77"/>
                </a:rPr>
                <a:t>Nutanix </a:t>
              </a:r>
              <a:r>
                <a:rPr lang="en-GB" sz="700" dirty="0">
                  <a:latin typeface="Gilroy" pitchFamily="2" charset="77"/>
                  <a:hlinkClick r:id="rId14"/>
                </a:rPr>
                <a:t>Cloud Platform 2.0</a:t>
              </a:r>
              <a:r>
                <a:rPr lang="en-GB" sz="700" dirty="0">
                  <a:latin typeface="Gilroy" pitchFamily="2" charset="77"/>
                </a:rPr>
                <a:t>, with AI-driven operational insights for resource optimization and cost reduction.</a:t>
              </a:r>
            </a:p>
          </p:txBody>
        </p:sp>
        <p:sp>
          <p:nvSpPr>
            <p:cNvPr id="67" name="Oval 66">
              <a:extLst>
                <a:ext uri="{FF2B5EF4-FFF2-40B4-BE49-F238E27FC236}">
                  <a16:creationId xmlns:a16="http://schemas.microsoft.com/office/drawing/2014/main" id="{126C0499-0094-7FDF-1168-2723DDE802DF}"/>
                </a:ext>
              </a:extLst>
            </p:cNvPr>
            <p:cNvSpPr/>
            <p:nvPr/>
          </p:nvSpPr>
          <p:spPr>
            <a:xfrm>
              <a:off x="7198020" y="3502670"/>
              <a:ext cx="69717" cy="69717"/>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5" name="Picture 2" descr="Alphabet Inc. | LinkedIn">
            <a:extLst>
              <a:ext uri="{FF2B5EF4-FFF2-40B4-BE49-F238E27FC236}">
                <a16:creationId xmlns:a16="http://schemas.microsoft.com/office/drawing/2014/main" id="{05128E57-5ED8-A907-3EC4-183ECD4414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621" y="4022053"/>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A blue and white hexagon logo&#10;&#10;Description automatically generated">
            <a:extLst>
              <a:ext uri="{FF2B5EF4-FFF2-40B4-BE49-F238E27FC236}">
                <a16:creationId xmlns:a16="http://schemas.microsoft.com/office/drawing/2014/main" id="{3D795175-F990-6FBE-4C08-DA174E17E0ED}"/>
              </a:ext>
            </a:extLst>
          </p:cNvPr>
          <p:cNvPicPr>
            <a:picLocks noChangeAspect="1"/>
          </p:cNvPicPr>
          <p:nvPr/>
        </p:nvPicPr>
        <p:blipFill>
          <a:blip r:embed="rId16"/>
          <a:stretch>
            <a:fillRect/>
          </a:stretch>
        </p:blipFill>
        <p:spPr>
          <a:xfrm>
            <a:off x="307621" y="3169499"/>
            <a:ext cx="392400" cy="392400"/>
          </a:xfrm>
          <a:prstGeom prst="ellipse">
            <a:avLst/>
          </a:prstGeom>
          <a:noFill/>
          <a:ln>
            <a:noFill/>
          </a:ln>
        </p:spPr>
      </p:pic>
      <p:pic>
        <p:nvPicPr>
          <p:cNvPr id="18" name="Picture 17" descr="A logo for a company&#10;&#10;Description automatically generated">
            <a:extLst>
              <a:ext uri="{FF2B5EF4-FFF2-40B4-BE49-F238E27FC236}">
                <a16:creationId xmlns:a16="http://schemas.microsoft.com/office/drawing/2014/main" id="{1A6F32F9-25FA-1DA1-2235-0373AE7CC220}"/>
              </a:ext>
            </a:extLst>
          </p:cNvPr>
          <p:cNvPicPr>
            <a:picLocks noChangeAspect="1"/>
          </p:cNvPicPr>
          <p:nvPr/>
        </p:nvPicPr>
        <p:blipFill>
          <a:blip r:embed="rId17"/>
          <a:stretch>
            <a:fillRect/>
          </a:stretch>
        </p:blipFill>
        <p:spPr>
          <a:xfrm>
            <a:off x="2442640" y="3151717"/>
            <a:ext cx="392400" cy="392400"/>
          </a:xfrm>
          <a:prstGeom prst="ellipse">
            <a:avLst/>
          </a:prstGeom>
          <a:noFill/>
          <a:ln>
            <a:noFill/>
          </a:ln>
        </p:spPr>
      </p:pic>
      <p:pic>
        <p:nvPicPr>
          <p:cNvPr id="32" name="Picture 31" descr="A red hat with black band&#10;&#10;Description automatically generated">
            <a:extLst>
              <a:ext uri="{FF2B5EF4-FFF2-40B4-BE49-F238E27FC236}">
                <a16:creationId xmlns:a16="http://schemas.microsoft.com/office/drawing/2014/main" id="{4F74E807-D791-15AE-C52E-97C43A984A6D}"/>
              </a:ext>
            </a:extLst>
          </p:cNvPr>
          <p:cNvPicPr>
            <a:picLocks noChangeAspect="1"/>
          </p:cNvPicPr>
          <p:nvPr/>
        </p:nvPicPr>
        <p:blipFill>
          <a:blip r:embed="rId18"/>
          <a:stretch>
            <a:fillRect/>
          </a:stretch>
        </p:blipFill>
        <p:spPr>
          <a:xfrm>
            <a:off x="305310" y="1939400"/>
            <a:ext cx="392400" cy="392400"/>
          </a:xfrm>
          <a:prstGeom prst="ellipse">
            <a:avLst/>
          </a:prstGeom>
          <a:noFill/>
          <a:ln>
            <a:noFill/>
          </a:ln>
        </p:spPr>
      </p:pic>
      <p:pic>
        <p:nvPicPr>
          <p:cNvPr id="48" name="Picture 47" descr="A logo with a blue and black logo&#10;&#10;Description automatically generated">
            <a:extLst>
              <a:ext uri="{FF2B5EF4-FFF2-40B4-BE49-F238E27FC236}">
                <a16:creationId xmlns:a16="http://schemas.microsoft.com/office/drawing/2014/main" id="{7FD74692-2567-D80C-7419-57F24242E177}"/>
              </a:ext>
            </a:extLst>
          </p:cNvPr>
          <p:cNvPicPr>
            <a:picLocks noChangeAspect="1"/>
          </p:cNvPicPr>
          <p:nvPr/>
        </p:nvPicPr>
        <p:blipFill>
          <a:blip r:embed="rId19"/>
          <a:stretch>
            <a:fillRect/>
          </a:stretch>
        </p:blipFill>
        <p:spPr>
          <a:xfrm>
            <a:off x="4666006" y="1937752"/>
            <a:ext cx="392400" cy="392400"/>
          </a:xfrm>
          <a:prstGeom prst="ellipse">
            <a:avLst/>
          </a:prstGeom>
          <a:noFill/>
          <a:ln>
            <a:noFill/>
          </a:ln>
        </p:spPr>
      </p:pic>
      <p:pic>
        <p:nvPicPr>
          <p:cNvPr id="49" name="Picture 48" descr="A logo with a white letter g in a circle&#10;&#10;Description automatically generated">
            <a:extLst>
              <a:ext uri="{FF2B5EF4-FFF2-40B4-BE49-F238E27FC236}">
                <a16:creationId xmlns:a16="http://schemas.microsoft.com/office/drawing/2014/main" id="{7A2ED7C9-2692-25EE-E3E9-C08000A4FBEE}"/>
              </a:ext>
            </a:extLst>
          </p:cNvPr>
          <p:cNvPicPr>
            <a:picLocks noChangeAspect="1"/>
          </p:cNvPicPr>
          <p:nvPr/>
        </p:nvPicPr>
        <p:blipFill>
          <a:blip r:embed="rId20">
            <a:alphaModFix/>
          </a:blip>
          <a:stretch>
            <a:fillRect/>
          </a:stretch>
        </p:blipFill>
        <p:spPr>
          <a:xfrm>
            <a:off x="6789694" y="1943653"/>
            <a:ext cx="392400" cy="392400"/>
          </a:xfrm>
          <a:prstGeom prst="ellipse">
            <a:avLst/>
          </a:prstGeom>
          <a:noFill/>
          <a:ln>
            <a:noFill/>
          </a:ln>
        </p:spPr>
      </p:pic>
      <p:pic>
        <p:nvPicPr>
          <p:cNvPr id="58" name="Picture 57" descr="A logo of a red panda&#10;&#10;Description automatically generated">
            <a:extLst>
              <a:ext uri="{FF2B5EF4-FFF2-40B4-BE49-F238E27FC236}">
                <a16:creationId xmlns:a16="http://schemas.microsoft.com/office/drawing/2014/main" id="{EF9158A8-CC87-C18D-13F8-DD1CC4CD5504}"/>
              </a:ext>
            </a:extLst>
          </p:cNvPr>
          <p:cNvPicPr>
            <a:picLocks noChangeAspect="1"/>
          </p:cNvPicPr>
          <p:nvPr/>
        </p:nvPicPr>
        <p:blipFill>
          <a:blip r:embed="rId21"/>
          <a:stretch>
            <a:fillRect/>
          </a:stretch>
        </p:blipFill>
        <p:spPr>
          <a:xfrm>
            <a:off x="4672861" y="2759317"/>
            <a:ext cx="392400" cy="392400"/>
          </a:xfrm>
          <a:prstGeom prst="ellipse">
            <a:avLst/>
          </a:prstGeom>
          <a:noFill/>
          <a:ln>
            <a:noFill/>
          </a:ln>
        </p:spPr>
      </p:pic>
      <p:pic>
        <p:nvPicPr>
          <p:cNvPr id="69" name="Picture 68" descr="A black and blue text&#10;&#10;Description automatically generated">
            <a:extLst>
              <a:ext uri="{FF2B5EF4-FFF2-40B4-BE49-F238E27FC236}">
                <a16:creationId xmlns:a16="http://schemas.microsoft.com/office/drawing/2014/main" id="{0D507975-178D-FD63-86C4-6436C5F0767E}"/>
              </a:ext>
            </a:extLst>
          </p:cNvPr>
          <p:cNvPicPr>
            <a:picLocks noChangeAspect="1"/>
          </p:cNvPicPr>
          <p:nvPr/>
        </p:nvPicPr>
        <p:blipFill>
          <a:blip r:embed="rId22"/>
          <a:stretch>
            <a:fillRect/>
          </a:stretch>
        </p:blipFill>
        <p:spPr>
          <a:xfrm>
            <a:off x="6789694" y="2759317"/>
            <a:ext cx="392400" cy="392400"/>
          </a:xfrm>
          <a:prstGeom prst="ellipse">
            <a:avLst/>
          </a:prstGeom>
          <a:noFill/>
          <a:ln>
            <a:noFill/>
          </a:ln>
        </p:spPr>
      </p:pic>
      <p:pic>
        <p:nvPicPr>
          <p:cNvPr id="71" name="Picture 70" descr="A red background with white text&#10;&#10;Description automatically generated">
            <a:extLst>
              <a:ext uri="{FF2B5EF4-FFF2-40B4-BE49-F238E27FC236}">
                <a16:creationId xmlns:a16="http://schemas.microsoft.com/office/drawing/2014/main" id="{EC401FF4-4A73-44DB-418D-5F74C2CBA311}"/>
              </a:ext>
            </a:extLst>
          </p:cNvPr>
          <p:cNvPicPr>
            <a:picLocks noChangeAspect="1"/>
          </p:cNvPicPr>
          <p:nvPr/>
        </p:nvPicPr>
        <p:blipFill>
          <a:blip r:embed="rId23"/>
          <a:stretch>
            <a:fillRect/>
          </a:stretch>
        </p:blipFill>
        <p:spPr>
          <a:xfrm>
            <a:off x="4666006" y="3563959"/>
            <a:ext cx="392400" cy="392400"/>
          </a:xfrm>
          <a:prstGeom prst="ellipse">
            <a:avLst/>
          </a:prstGeom>
          <a:solidFill>
            <a:srgbClr val="2439D3"/>
          </a:solidFill>
          <a:ln>
            <a:noFill/>
          </a:ln>
        </p:spPr>
      </p:pic>
      <p:pic>
        <p:nvPicPr>
          <p:cNvPr id="73" name="Picture 72" descr="A purple x and x shaped symbol&#10;&#10;Description automatically generated with medium confidence">
            <a:extLst>
              <a:ext uri="{FF2B5EF4-FFF2-40B4-BE49-F238E27FC236}">
                <a16:creationId xmlns:a16="http://schemas.microsoft.com/office/drawing/2014/main" id="{94E95E99-3D82-F870-A742-EF2C88FF71A5}"/>
              </a:ext>
            </a:extLst>
          </p:cNvPr>
          <p:cNvPicPr>
            <a:picLocks noChangeAspect="1"/>
          </p:cNvPicPr>
          <p:nvPr/>
        </p:nvPicPr>
        <p:blipFill>
          <a:blip r:embed="rId24"/>
          <a:stretch>
            <a:fillRect/>
          </a:stretch>
        </p:blipFill>
        <p:spPr>
          <a:xfrm>
            <a:off x="6783100" y="3563959"/>
            <a:ext cx="392400" cy="392400"/>
          </a:xfrm>
          <a:prstGeom prst="ellipse">
            <a:avLst/>
          </a:prstGeom>
          <a:solidFill>
            <a:srgbClr val="2439D3"/>
          </a:solidFill>
          <a:ln>
            <a:noFill/>
          </a:ln>
        </p:spPr>
      </p:pic>
      <p:pic>
        <p:nvPicPr>
          <p:cNvPr id="75" name="Picture 74" descr="A logo of a company&#10;&#10;Description automatically generated">
            <a:extLst>
              <a:ext uri="{FF2B5EF4-FFF2-40B4-BE49-F238E27FC236}">
                <a16:creationId xmlns:a16="http://schemas.microsoft.com/office/drawing/2014/main" id="{E8A968E3-2787-FB6A-6E89-8F57DBFA946F}"/>
              </a:ext>
            </a:extLst>
          </p:cNvPr>
          <p:cNvPicPr>
            <a:picLocks noChangeAspect="1"/>
          </p:cNvPicPr>
          <p:nvPr/>
        </p:nvPicPr>
        <p:blipFill>
          <a:blip r:embed="rId25"/>
          <a:stretch>
            <a:fillRect/>
          </a:stretch>
        </p:blipFill>
        <p:spPr>
          <a:xfrm>
            <a:off x="2438255" y="4024335"/>
            <a:ext cx="392400" cy="392400"/>
          </a:xfrm>
          <a:prstGeom prst="ellipse">
            <a:avLst/>
          </a:prstGeom>
          <a:noFill/>
          <a:ln>
            <a:noFill/>
          </a:ln>
        </p:spPr>
      </p:pic>
    </p:spTree>
    <p:extLst>
      <p:ext uri="{BB962C8B-B14F-4D97-AF65-F5344CB8AC3E}">
        <p14:creationId xmlns:p14="http://schemas.microsoft.com/office/powerpoint/2010/main" val="10190039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9"/>
        <p:cNvGrpSpPr/>
        <p:nvPr/>
      </p:nvGrpSpPr>
      <p:grpSpPr>
        <a:xfrm>
          <a:off x="0" y="0"/>
          <a:ext cx="0" cy="0"/>
          <a:chOff x="0" y="0"/>
          <a:chExt cx="0" cy="0"/>
        </a:xfrm>
      </p:grpSpPr>
      <p:sp>
        <p:nvSpPr>
          <p:cNvPr id="160" name="Google Shape;160;p24"/>
          <p:cNvSpPr txBox="1"/>
          <p:nvPr/>
        </p:nvSpPr>
        <p:spPr>
          <a:xfrm>
            <a:off x="157275" y="167500"/>
            <a:ext cx="8561700" cy="980970"/>
          </a:xfrm>
          <a:prstGeom prst="rect">
            <a:avLst/>
          </a:prstGeom>
          <a:noFill/>
          <a:ln>
            <a:noFill/>
          </a:ln>
        </p:spPr>
        <p:txBody>
          <a:bodyPr spcFirstLastPara="1" wrap="square" lIns="91425" tIns="91425" rIns="91425" bIns="91425" anchor="t" anchorCtr="0">
            <a:noAutofit/>
          </a:bodyPr>
          <a:lstStyle/>
          <a:p>
            <a:r>
              <a:rPr lang="en-GB" sz="1200">
                <a:solidFill>
                  <a:schemeClr val="dk1"/>
                </a:solidFill>
                <a:latin typeface="Gilroy" pitchFamily="2" charset="77"/>
                <a:sym typeface="Anybody Medium"/>
              </a:rPr>
              <a:t>Product updates | </a:t>
            </a:r>
            <a:r>
              <a:rPr lang="en-GB" sz="1200">
                <a:solidFill>
                  <a:schemeClr val="dk1"/>
                </a:solidFill>
                <a:latin typeface="Gilroy" pitchFamily="2" charset="77"/>
                <a:sym typeface="Anybody SemiBold"/>
              </a:rPr>
              <a:t>Cloud-native Tech and Cloud Optimization Tools</a:t>
            </a:r>
            <a:endParaRPr sz="1200">
              <a:solidFill>
                <a:schemeClr val="dk1"/>
              </a:solidFill>
              <a:latin typeface="Gilroy" pitchFamily="2" charset="77"/>
              <a:sym typeface="Anybody SemiBold"/>
            </a:endParaRPr>
          </a:p>
          <a:p>
            <a:r>
              <a:rPr lang="en-GB" sz="2000" b="1">
                <a:latin typeface="Gilroy SemiBold" pitchFamily="2" charset="77"/>
              </a:rPr>
              <a:t>VMware elevates cloud management; SUSE, Datadog, and Zesty drive innovations in cloud monitoring and optimization</a:t>
            </a:r>
          </a:p>
        </p:txBody>
      </p:sp>
      <p:graphicFrame>
        <p:nvGraphicFramePr>
          <p:cNvPr id="9" name="Table 8">
            <a:extLst>
              <a:ext uri="{FF2B5EF4-FFF2-40B4-BE49-F238E27FC236}">
                <a16:creationId xmlns:a16="http://schemas.microsoft.com/office/drawing/2014/main" id="{FB23FB2D-F54C-D705-9884-ABE5DE647523}"/>
              </a:ext>
            </a:extLst>
          </p:cNvPr>
          <p:cNvGraphicFramePr>
            <a:graphicFrameLocks noGrp="1"/>
          </p:cNvGraphicFramePr>
          <p:nvPr>
            <p:extLst>
              <p:ext uri="{D42A27DB-BD31-4B8C-83A1-F6EECF244321}">
                <p14:modId xmlns:p14="http://schemas.microsoft.com/office/powerpoint/2010/main" val="611232869"/>
              </p:ext>
            </p:extLst>
          </p:nvPr>
        </p:nvGraphicFramePr>
        <p:xfrm>
          <a:off x="330199" y="1526240"/>
          <a:ext cx="3877299" cy="2927840"/>
        </p:xfrm>
        <a:graphic>
          <a:graphicData uri="http://schemas.openxmlformats.org/drawingml/2006/table">
            <a:tbl>
              <a:tblPr firstRow="1" bandRow="1">
                <a:tableStyleId>{E033FAB6-4CEB-4972-9FFC-A29B0C8BE9DC}</a:tableStyleId>
              </a:tblPr>
              <a:tblGrid>
                <a:gridCol w="669975">
                  <a:extLst>
                    <a:ext uri="{9D8B030D-6E8A-4147-A177-3AD203B41FA5}">
                      <a16:colId xmlns:a16="http://schemas.microsoft.com/office/drawing/2014/main" val="1683769725"/>
                    </a:ext>
                  </a:extLst>
                </a:gridCol>
                <a:gridCol w="864923">
                  <a:extLst>
                    <a:ext uri="{9D8B030D-6E8A-4147-A177-3AD203B41FA5}">
                      <a16:colId xmlns:a16="http://schemas.microsoft.com/office/drawing/2014/main" val="2037607256"/>
                    </a:ext>
                  </a:extLst>
                </a:gridCol>
                <a:gridCol w="2342401">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Description</a:t>
                      </a:r>
                      <a:endParaRPr lang="en-LK" sz="8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711591">
                <a:tc>
                  <a:txBody>
                    <a:bodyPr/>
                    <a:lstStyle/>
                    <a:p>
                      <a:endParaRPr lang="en-LK"/>
                    </a:p>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247"/>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a:solidFill>
                          <a:srgbClr val="000000"/>
                        </a:solidFill>
                        <a:effectLst/>
                        <a:latin typeface="Gilroy" pitchFamily="2"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a:solidFill>
                            <a:schemeClr val="dk1"/>
                          </a:solidFill>
                          <a:latin typeface="Gilroy" pitchFamily="2" charset="77"/>
                          <a:cs typeface="Arial"/>
                          <a:sym typeface="Arial"/>
                        </a:rPr>
                        <a:t>VMware Cloud Foundation, Tanzu</a:t>
                      </a:r>
                    </a:p>
                    <a:p>
                      <a:endParaRPr lang="en-GB" sz="800" b="1"/>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247"/>
                      </a:srgbClr>
                    </a:solidFill>
                  </a:tcPr>
                </a:tc>
                <a:tc>
                  <a:txBody>
                    <a:bodyPr/>
                    <a:lstStyle/>
                    <a:p>
                      <a:pPr marL="171450" indent="-171450">
                        <a:buFont typeface="Arial" panose="020B0604020202020204" pitchFamily="34" charset="0"/>
                        <a:buChar char="•"/>
                      </a:pPr>
                      <a:endParaRPr lang="en-GB" sz="700" b="0" i="0" u="none" strike="noStrike" cap="none">
                        <a:solidFill>
                          <a:srgbClr val="000000"/>
                        </a:solidFill>
                        <a:effectLst/>
                        <a:latin typeface="Gilroy" pitchFamily="2" charset="77"/>
                        <a:ea typeface="Arial"/>
                        <a:cs typeface="Arial"/>
                        <a:sym typeface="Arial"/>
                      </a:endParaRPr>
                    </a:p>
                    <a:p>
                      <a:pPr marL="171450" indent="-171450">
                        <a:buFont typeface="Arial" panose="020B0604020202020204" pitchFamily="34" charset="0"/>
                        <a:buChar char="•"/>
                      </a:pPr>
                      <a:r>
                        <a:rPr lang="en-GB" sz="700" b="0" i="0" u="none" strike="noStrike" cap="none">
                          <a:solidFill>
                            <a:srgbClr val="000000"/>
                          </a:solidFill>
                          <a:effectLst/>
                          <a:latin typeface="Gilroy" pitchFamily="2" charset="77"/>
                          <a:cs typeface="Arial"/>
                          <a:sym typeface="Arial"/>
                        </a:rPr>
                        <a:t>Launched VMware </a:t>
                      </a:r>
                      <a:r>
                        <a:rPr lang="en-GB" sz="700" b="0" i="0" u="none" strike="noStrike" cap="none">
                          <a:solidFill>
                            <a:srgbClr val="000000"/>
                          </a:solidFill>
                          <a:effectLst/>
                          <a:latin typeface="Gilroy" pitchFamily="2" charset="77"/>
                          <a:cs typeface="Arial"/>
                          <a:sym typeface="Arial"/>
                          <a:hlinkClick r:id="rId3"/>
                        </a:rPr>
                        <a:t>Cloud Foundation 9 </a:t>
                      </a:r>
                      <a:r>
                        <a:rPr lang="en-GB" sz="700" b="0" i="0" u="none" strike="noStrike" cap="none">
                          <a:solidFill>
                            <a:srgbClr val="000000"/>
                          </a:solidFill>
                          <a:effectLst/>
                          <a:latin typeface="Gilroy" pitchFamily="2" charset="77"/>
                          <a:cs typeface="Arial"/>
                          <a:sym typeface="Arial"/>
                        </a:rPr>
                        <a:t>with enhanced management, security, and self-service features, along with Tanzu 10, which streamlines cloud-native app development and introduces AI solutions for scaling </a:t>
                      </a:r>
                      <a:r>
                        <a:rPr lang="en-GB" sz="700" b="0" i="0" u="none" strike="noStrike" cap="none" err="1">
                          <a:solidFill>
                            <a:srgbClr val="000000"/>
                          </a:solidFill>
                          <a:effectLst/>
                          <a:latin typeface="Gilroy" pitchFamily="2" charset="77"/>
                          <a:cs typeface="Arial"/>
                          <a:sym typeface="Arial"/>
                        </a:rPr>
                        <a:t>GenAI</a:t>
                      </a:r>
                      <a:r>
                        <a:rPr lang="en-GB" sz="700" b="0" i="0" u="none" strike="noStrike" cap="none">
                          <a:solidFill>
                            <a:srgbClr val="000000"/>
                          </a:solidFill>
                          <a:effectLst/>
                          <a:latin typeface="Gilroy" pitchFamily="2" charset="77"/>
                          <a:cs typeface="Arial"/>
                          <a:sym typeface="Arial"/>
                        </a:rPr>
                        <a:t>-powered applications</a:t>
                      </a:r>
                      <a:endParaRPr lang="en-GB" sz="700" b="0" i="0" u="none" strike="noStrike" cap="none">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247"/>
                      </a:srgbClr>
                    </a:solidFill>
                  </a:tcPr>
                </a:tc>
                <a:extLst>
                  <a:ext uri="{0D108BD9-81ED-4DB2-BD59-A6C34878D82A}">
                    <a16:rowId xmlns:a16="http://schemas.microsoft.com/office/drawing/2014/main" val="523316212"/>
                  </a:ext>
                </a:extLst>
              </a:tr>
              <a:tr h="536238">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tc>
                  <a:txBody>
                    <a:bodyPr/>
                    <a:lstStyle/>
                    <a:p>
                      <a:endParaRPr lang="en-GB" sz="700" b="0" i="0" u="none" strike="noStrike" cap="none">
                        <a:solidFill>
                          <a:schemeClr val="dk1"/>
                        </a:solidFill>
                        <a:latin typeface="Gilroy" pitchFamily="2" charset="77"/>
                        <a:ea typeface="Arial"/>
                        <a:cs typeface="Arial"/>
                        <a:sym typeface="Arial"/>
                      </a:endParaRPr>
                    </a:p>
                    <a:p>
                      <a:r>
                        <a:rPr lang="en-GB" sz="700" b="0" i="0" u="none" strike="noStrike" cap="none">
                          <a:solidFill>
                            <a:srgbClr val="000000"/>
                          </a:solidFill>
                          <a:effectLst/>
                          <a:latin typeface="Gilroy" pitchFamily="2" charset="77"/>
                          <a:cs typeface="Arial"/>
                          <a:sym typeface="Arial"/>
                        </a:rPr>
                        <a:t>Datadog Monitoring for Oracle Cloud </a:t>
                      </a:r>
                      <a:endParaRPr lang="en-GB" sz="700" b="0" i="0" u="none" strike="noStrike" cap="none">
                        <a:solidFill>
                          <a:schemeClr val="dk1"/>
                        </a:solidFill>
                        <a:latin typeface="Gilroy" pitchFamily="2" charset="77"/>
                        <a:ea typeface="Arial"/>
                        <a:cs typeface="Arial"/>
                        <a:sym typeface="Arial"/>
                      </a:endParaRPr>
                    </a:p>
                    <a:p>
                      <a:endParaRPr lang="en-GB" sz="700" b="0" i="0" u="none" strike="noStrike" cap="none">
                        <a:solidFill>
                          <a:schemeClr val="dk1"/>
                        </a:solidFill>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ea typeface="Arial"/>
                          <a:cs typeface="Arial"/>
                          <a:sym typeface="Arial"/>
                        </a:rPr>
                        <a:t>Released </a:t>
                      </a:r>
                      <a:r>
                        <a:rPr lang="en-GB" sz="700" b="0" i="0" u="none" strike="noStrike" cap="none" dirty="0">
                          <a:solidFill>
                            <a:srgbClr val="000000"/>
                          </a:solidFill>
                          <a:effectLst/>
                          <a:latin typeface="Gilroy" pitchFamily="2" charset="77"/>
                          <a:cs typeface="Arial"/>
                          <a:sym typeface="Arial"/>
                        </a:rPr>
                        <a:t>Datadog </a:t>
                      </a:r>
                      <a:r>
                        <a:rPr lang="en-GB" sz="700" b="0" i="0" u="none" strike="noStrike" cap="none" dirty="0">
                          <a:solidFill>
                            <a:srgbClr val="000000"/>
                          </a:solidFill>
                          <a:effectLst/>
                          <a:latin typeface="Gilroy" pitchFamily="2" charset="77"/>
                          <a:cs typeface="Arial"/>
                          <a:sym typeface="Arial"/>
                          <a:hlinkClick r:id="rId4"/>
                        </a:rPr>
                        <a:t>Monitoring for Oracle Cloud </a:t>
                      </a:r>
                      <a:r>
                        <a:rPr lang="en-GB" sz="700" b="0" i="0" u="none" strike="noStrike" cap="none" dirty="0">
                          <a:solidFill>
                            <a:srgbClr val="000000"/>
                          </a:solidFill>
                          <a:effectLst/>
                          <a:latin typeface="Gilroy" pitchFamily="2" charset="77"/>
                          <a:cs typeface="Arial"/>
                          <a:sym typeface="Arial"/>
                        </a:rPr>
                        <a:t>Infrastructure (OCI), allowing Oracle customers to monitor cloud-native and traditional workloads with telemetry</a:t>
                      </a:r>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extLst>
                  <a:ext uri="{0D108BD9-81ED-4DB2-BD59-A6C34878D82A}">
                    <a16:rowId xmlns:a16="http://schemas.microsoft.com/office/drawing/2014/main" val="921490283"/>
                  </a:ext>
                </a:extLst>
              </a:tr>
              <a:tr h="478645">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endParaRPr lang="en-GB" sz="700" b="0" i="0" u="none" strike="noStrike" cap="none" dirty="0">
                        <a:solidFill>
                          <a:schemeClr val="dk1"/>
                        </a:solidFill>
                        <a:latin typeface="Gilroy" pitchFamily="2" charset="77"/>
                        <a:ea typeface="Arial"/>
                        <a:cs typeface="Arial"/>
                        <a:sym typeface="Arial"/>
                      </a:endParaRPr>
                    </a:p>
                    <a:p>
                      <a:pPr marR="0" algn="l" rtl="0">
                        <a:lnSpc>
                          <a:spcPct val="100000"/>
                        </a:lnSpc>
                        <a:spcBef>
                          <a:spcPts val="0"/>
                        </a:spcBef>
                        <a:spcAft>
                          <a:spcPts val="0"/>
                        </a:spcAft>
                        <a:buClr>
                          <a:srgbClr val="000000"/>
                        </a:buClr>
                        <a:buFont typeface="Arial"/>
                      </a:pPr>
                      <a:r>
                        <a:rPr lang="en-GB" sz="700" b="0" i="0" u="none" strike="noStrike" cap="none" dirty="0">
                          <a:solidFill>
                            <a:schemeClr val="dk1"/>
                          </a:solidFill>
                          <a:latin typeface="Gilroy" pitchFamily="2" charset="77"/>
                          <a:ea typeface="Arial"/>
                          <a:cs typeface="Arial"/>
                          <a:sym typeface="Arial"/>
                        </a:rPr>
                        <a:t>Capella Columnar</a:t>
                      </a:r>
                      <a:endParaRPr lang="en-LK" sz="700" b="0" i="0" u="none" strike="noStrike" cap="none" dirty="0">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GB" sz="700" b="0" i="0" u="none" strike="noStrike" cap="none" dirty="0">
                          <a:solidFill>
                            <a:srgbClr val="000000"/>
                          </a:solidFill>
                          <a:effectLst/>
                          <a:latin typeface="Gilroy" pitchFamily="2" charset="77"/>
                          <a:cs typeface="Arial"/>
                          <a:sym typeface="Arial"/>
                        </a:rPr>
                        <a:t>Couchbase launched </a:t>
                      </a:r>
                      <a:r>
                        <a:rPr lang="en-GB" sz="700" b="0" i="0" u="none" strike="noStrike" cap="none" dirty="0">
                          <a:solidFill>
                            <a:srgbClr val="000000"/>
                          </a:solidFill>
                          <a:effectLst/>
                          <a:latin typeface="Gilroy" pitchFamily="2" charset="77"/>
                          <a:cs typeface="Arial"/>
                          <a:sym typeface="Arial"/>
                          <a:hlinkClick r:id="rId5"/>
                        </a:rPr>
                        <a:t>Capella Columnar</a:t>
                      </a:r>
                      <a:r>
                        <a:rPr lang="en-GB" sz="700" b="0" i="0" u="none" strike="noStrike" cap="none" dirty="0">
                          <a:solidFill>
                            <a:srgbClr val="000000"/>
                          </a:solidFill>
                          <a:effectLst/>
                          <a:latin typeface="Gilroy" pitchFamily="2" charset="77"/>
                          <a:cs typeface="Arial"/>
                          <a:sym typeface="Arial"/>
                        </a:rPr>
                        <a:t> on AWS as part of its database-as-a-service, added vector search to Couchbase Mobile, and introduced a new free tier for developers</a:t>
                      </a: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48124230"/>
                  </a:ext>
                </a:extLst>
              </a:tr>
              <a:tr h="664700">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tc>
                  <a:txBody>
                    <a:bodyPr/>
                    <a:lstStyle/>
                    <a:p>
                      <a:endParaRPr lang="en-GB" sz="700" b="0" i="0" u="none" strike="noStrike" cap="none">
                        <a:solidFill>
                          <a:schemeClr val="dk1"/>
                        </a:solidFill>
                        <a:latin typeface="Gilroy" pitchFamily="2" charset="77"/>
                        <a:ea typeface="Arial"/>
                        <a:cs typeface="Arial"/>
                        <a:sym typeface="Arial"/>
                      </a:endParaRPr>
                    </a:p>
                    <a:p>
                      <a:r>
                        <a:rPr lang="en-GB" sz="700" b="0" i="0" u="none" strike="noStrike" cap="none">
                          <a:solidFill>
                            <a:schemeClr val="dk1"/>
                          </a:solidFill>
                          <a:latin typeface="Gilroy" pitchFamily="2" charset="77"/>
                          <a:ea typeface="Arial"/>
                          <a:cs typeface="Arial"/>
                          <a:sym typeface="Arial"/>
                        </a:rPr>
                        <a:t>Rancher Prime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cs typeface="Arial"/>
                          <a:sym typeface="Arial"/>
                        </a:rPr>
                        <a:t>Integrated its recent </a:t>
                      </a:r>
                      <a:r>
                        <a:rPr lang="en-GB" sz="700" b="0" i="0" u="none" strike="noStrike" cap="none" dirty="0">
                          <a:solidFill>
                            <a:srgbClr val="000000"/>
                          </a:solidFill>
                          <a:effectLst/>
                          <a:latin typeface="Gilroy" pitchFamily="2" charset="77"/>
                          <a:cs typeface="Arial"/>
                          <a:sym typeface="Arial"/>
                          <a:hlinkClick r:id="rId6"/>
                        </a:rPr>
                        <a:t>acquisition</a:t>
                      </a:r>
                      <a:r>
                        <a:rPr lang="en-GB" sz="700" b="0" i="0" u="none" strike="noStrike" cap="none" dirty="0">
                          <a:solidFill>
                            <a:srgbClr val="000000"/>
                          </a:solidFill>
                          <a:effectLst/>
                          <a:latin typeface="Gilroy" pitchFamily="2" charset="77"/>
                          <a:cs typeface="Arial"/>
                          <a:sym typeface="Arial"/>
                        </a:rPr>
                        <a:t>, </a:t>
                      </a:r>
                      <a:r>
                        <a:rPr lang="en-GB" sz="700" b="0" i="0" u="none" strike="noStrike" cap="none" dirty="0" err="1">
                          <a:solidFill>
                            <a:srgbClr val="000000"/>
                          </a:solidFill>
                          <a:effectLst/>
                          <a:latin typeface="Gilroy" pitchFamily="2" charset="77"/>
                          <a:cs typeface="Arial"/>
                          <a:sym typeface="Arial"/>
                        </a:rPr>
                        <a:t>StackState</a:t>
                      </a:r>
                      <a:r>
                        <a:rPr lang="en-GB" sz="700" b="0" i="0" u="none" strike="noStrike" cap="none" dirty="0">
                          <a:solidFill>
                            <a:srgbClr val="000000"/>
                          </a:solidFill>
                          <a:effectLst/>
                          <a:latin typeface="Gilroy" pitchFamily="2" charset="77"/>
                          <a:cs typeface="Arial"/>
                          <a:sym typeface="Arial"/>
                        </a:rPr>
                        <a:t>, into Rancher Prime 3.1, enhancing its container management service with </a:t>
                      </a:r>
                      <a:r>
                        <a:rPr lang="en-GB" sz="700" b="0" i="0" u="none" strike="noStrike" cap="none" dirty="0">
                          <a:solidFill>
                            <a:srgbClr val="000000"/>
                          </a:solidFill>
                          <a:effectLst/>
                          <a:latin typeface="Gilroy" pitchFamily="2" charset="77"/>
                          <a:cs typeface="Arial"/>
                          <a:sym typeface="Arial"/>
                          <a:hlinkClick r:id="rId7"/>
                        </a:rPr>
                        <a:t>full-stack observability</a:t>
                      </a:r>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extLst>
                  <a:ext uri="{0D108BD9-81ED-4DB2-BD59-A6C34878D82A}">
                    <a16:rowId xmlns:a16="http://schemas.microsoft.com/office/drawing/2014/main" val="1889097995"/>
                  </a:ext>
                </a:extLst>
              </a:tr>
            </a:tbl>
          </a:graphicData>
        </a:graphic>
      </p:graphicFrame>
      <p:graphicFrame>
        <p:nvGraphicFramePr>
          <p:cNvPr id="12" name="Table 11">
            <a:extLst>
              <a:ext uri="{FF2B5EF4-FFF2-40B4-BE49-F238E27FC236}">
                <a16:creationId xmlns:a16="http://schemas.microsoft.com/office/drawing/2014/main" id="{2D8A7504-01F9-17EB-36A7-38806AC28D95}"/>
              </a:ext>
            </a:extLst>
          </p:cNvPr>
          <p:cNvGraphicFramePr>
            <a:graphicFrameLocks noGrp="1"/>
          </p:cNvGraphicFramePr>
          <p:nvPr>
            <p:extLst>
              <p:ext uri="{D42A27DB-BD31-4B8C-83A1-F6EECF244321}">
                <p14:modId xmlns:p14="http://schemas.microsoft.com/office/powerpoint/2010/main" val="3486410001"/>
              </p:ext>
            </p:extLst>
          </p:nvPr>
        </p:nvGraphicFramePr>
        <p:xfrm>
          <a:off x="4500183" y="1526240"/>
          <a:ext cx="4232338" cy="3228247"/>
        </p:xfrm>
        <a:graphic>
          <a:graphicData uri="http://schemas.openxmlformats.org/drawingml/2006/table">
            <a:tbl>
              <a:tblPr firstRow="1" bandRow="1">
                <a:tableStyleId>{E033FAB6-4CEB-4972-9FFC-A29B0C8BE9DC}</a:tableStyleId>
              </a:tblPr>
              <a:tblGrid>
                <a:gridCol w="843061">
                  <a:extLst>
                    <a:ext uri="{9D8B030D-6E8A-4147-A177-3AD203B41FA5}">
                      <a16:colId xmlns:a16="http://schemas.microsoft.com/office/drawing/2014/main" val="1683769725"/>
                    </a:ext>
                  </a:extLst>
                </a:gridCol>
                <a:gridCol w="1090019">
                  <a:extLst>
                    <a:ext uri="{9D8B030D-6E8A-4147-A177-3AD203B41FA5}">
                      <a16:colId xmlns:a16="http://schemas.microsoft.com/office/drawing/2014/main" val="2037607256"/>
                    </a:ext>
                  </a:extLst>
                </a:gridCol>
                <a:gridCol w="2299258">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Description</a:t>
                      </a:r>
                      <a:endParaRPr lang="en-LK" sz="8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473612">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a:solidFill>
                          <a:schemeClr val="dk1"/>
                        </a:solidFill>
                        <a:latin typeface="Gilroy" pitchFamily="2"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a:solidFill>
                            <a:schemeClr val="dk1"/>
                          </a:solidFill>
                          <a:latin typeface="Gilroy" pitchFamily="2" charset="77"/>
                          <a:cs typeface="Arial"/>
                          <a:sym typeface="Arial"/>
                        </a:rPr>
                        <a:t>Kubernetes Security Posture Management</a:t>
                      </a: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GB" sz="700" b="0" i="0" u="none" strike="noStrike" cap="none" dirty="0">
                        <a:solidFill>
                          <a:srgbClr val="000000"/>
                        </a:solidFill>
                        <a:effectLst/>
                        <a:latin typeface="Gilroy" pitchFamily="2" charset="77"/>
                        <a:cs typeface="Arial"/>
                        <a:sym typeface="Arial"/>
                      </a:endParaRPr>
                    </a:p>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cs typeface="Arial"/>
                          <a:sym typeface="Arial"/>
                        </a:rPr>
                        <a:t>CAST AI launched a </a:t>
                      </a:r>
                      <a:r>
                        <a:rPr lang="en-GB" sz="700" b="0" i="0" u="none" strike="noStrike" cap="none" dirty="0">
                          <a:solidFill>
                            <a:srgbClr val="000000"/>
                          </a:solidFill>
                          <a:effectLst/>
                          <a:latin typeface="Gilroy" pitchFamily="2" charset="77"/>
                          <a:cs typeface="Arial"/>
                          <a:sym typeface="Arial"/>
                          <a:hlinkClick r:id="rId8"/>
                        </a:rPr>
                        <a:t>Kubernetes Security Posture Management </a:t>
                      </a:r>
                      <a:r>
                        <a:rPr lang="en-GB" sz="700" b="0" i="0" u="none" strike="noStrike" cap="none" dirty="0">
                          <a:solidFill>
                            <a:srgbClr val="000000"/>
                          </a:solidFill>
                          <a:effectLst/>
                          <a:latin typeface="Gilroy" pitchFamily="2" charset="77"/>
                          <a:cs typeface="Arial"/>
                          <a:sym typeface="Arial"/>
                        </a:rPr>
                        <a:t>(KSPM) solution that scans clusters for misconfigurations, vulnerabilities, and compliance issues</a:t>
                      </a:r>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48124230"/>
                  </a:ext>
                </a:extLst>
              </a:tr>
              <a:tr h="597700">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a:solidFill>
                          <a:schemeClr val="dk1"/>
                        </a:solidFill>
                        <a:latin typeface="Gilroy" pitchFamily="2" charset="77"/>
                      </a:endParaRPr>
                    </a:p>
                    <a:p>
                      <a:r>
                        <a:rPr lang="en-GB" sz="700" b="0" i="0" u="none" strike="noStrike" cap="none">
                          <a:solidFill>
                            <a:schemeClr val="dk1"/>
                          </a:solidFill>
                          <a:latin typeface="Gilroy" pitchFamily="2" charset="77"/>
                          <a:cs typeface="Arial"/>
                          <a:sym typeface="Arial"/>
                        </a:rPr>
                        <a:t>Cloud Insights and Automation Platform</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tc>
                  <a:txBody>
                    <a:bodyPr/>
                    <a:lstStyle/>
                    <a:p>
                      <a:pPr marL="171450" indent="-171450">
                        <a:buFont typeface="Arial" panose="020B0604020202020204" pitchFamily="34" charset="0"/>
                        <a:buChar char="•"/>
                      </a:pPr>
                      <a:endParaRPr lang="en-GB" sz="700" b="0" i="0" u="none" strike="noStrike" cap="none">
                        <a:solidFill>
                          <a:srgbClr val="000000"/>
                        </a:solidFill>
                        <a:effectLst/>
                        <a:latin typeface="Gilroy" pitchFamily="2" charset="77"/>
                        <a:ea typeface="Arial"/>
                        <a:cs typeface="Arial"/>
                        <a:sym typeface="Arial"/>
                      </a:endParaRPr>
                    </a:p>
                    <a:p>
                      <a:pPr marL="171450" indent="-171450">
                        <a:buFont typeface="Arial" panose="020B0604020202020204" pitchFamily="34" charset="0"/>
                        <a:buChar char="•"/>
                      </a:pPr>
                      <a:r>
                        <a:rPr lang="en-GB" sz="700" b="0" i="0" u="none" strike="noStrike" cap="none">
                          <a:solidFill>
                            <a:srgbClr val="000000"/>
                          </a:solidFill>
                          <a:effectLst/>
                          <a:latin typeface="Gilroy" pitchFamily="2" charset="77"/>
                          <a:cs typeface="Arial"/>
                          <a:sym typeface="Arial"/>
                        </a:rPr>
                        <a:t>Launched its </a:t>
                      </a:r>
                      <a:r>
                        <a:rPr lang="en-GB" sz="700" b="0" i="0" u="none" strike="noStrike" cap="none">
                          <a:solidFill>
                            <a:srgbClr val="000000"/>
                          </a:solidFill>
                          <a:effectLst/>
                          <a:latin typeface="Gilroy" pitchFamily="2" charset="77"/>
                          <a:cs typeface="Arial"/>
                          <a:sym typeface="Arial"/>
                          <a:hlinkClick r:id="rId9"/>
                        </a:rPr>
                        <a:t>Insights and Automation Platform </a:t>
                      </a:r>
                      <a:r>
                        <a:rPr lang="en-GB" sz="700" b="0" i="0" u="none" strike="noStrike" cap="none">
                          <a:solidFill>
                            <a:srgbClr val="000000"/>
                          </a:solidFill>
                          <a:effectLst/>
                          <a:latin typeface="Gilroy" pitchFamily="2" charset="77"/>
                          <a:cs typeface="Arial"/>
                          <a:sym typeface="Arial"/>
                        </a:rPr>
                        <a:t>to improve cloud spending efficiency and support multi-cloud strategies</a:t>
                      </a:r>
                      <a:endParaRPr lang="en-GB" sz="700" b="0" i="0" u="none" strike="noStrike" cap="none">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7030A0">
                        <a:alpha val="25000"/>
                      </a:srgbClr>
                    </a:solidFill>
                  </a:tcPr>
                </a:tc>
                <a:extLst>
                  <a:ext uri="{0D108BD9-81ED-4DB2-BD59-A6C34878D82A}">
                    <a16:rowId xmlns:a16="http://schemas.microsoft.com/office/drawing/2014/main" val="304703671"/>
                  </a:ext>
                </a:extLst>
              </a:tr>
              <a:tr h="597700">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sz="700" b="0" i="0" u="none" strike="noStrike" cap="none">
                        <a:solidFill>
                          <a:schemeClr val="dk1"/>
                        </a:solidFill>
                        <a:latin typeface="Gilroy" pitchFamily="2" charset="77"/>
                        <a:ea typeface="Arial"/>
                        <a:cs typeface="Arial"/>
                        <a:sym typeface="Arial"/>
                      </a:endParaRPr>
                    </a:p>
                    <a:p>
                      <a:r>
                        <a:rPr lang="en-GB" sz="700" b="0" i="0" u="none" strike="noStrike" cap="none">
                          <a:solidFill>
                            <a:schemeClr val="dk1"/>
                          </a:solidFill>
                          <a:latin typeface="Gilroy" pitchFamily="2" charset="77"/>
                          <a:ea typeface="Arial"/>
                          <a:cs typeface="Arial"/>
                          <a:sym typeface="Arial"/>
                        </a:rPr>
                        <a:t>Cost optimization suite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700" b="0" i="0" u="none" strike="noStrike" cap="none">
                          <a:solidFill>
                            <a:srgbClr val="000000"/>
                          </a:solidFill>
                          <a:effectLst/>
                          <a:latin typeface="Gilroy" pitchFamily="2" charset="77"/>
                          <a:cs typeface="Arial"/>
                          <a:sym typeface="Arial"/>
                        </a:rPr>
                        <a:t>Launched a cost optimization </a:t>
                      </a:r>
                      <a:r>
                        <a:rPr lang="en-GB" sz="700" b="0" i="0" u="none" strike="noStrike" cap="none">
                          <a:solidFill>
                            <a:srgbClr val="000000"/>
                          </a:solidFill>
                          <a:effectLst/>
                          <a:latin typeface="Gilroy" pitchFamily="2" charset="77"/>
                          <a:cs typeface="Arial"/>
                          <a:sym typeface="Arial"/>
                          <a:hlinkClick r:id="rId10"/>
                        </a:rPr>
                        <a:t>suite</a:t>
                      </a:r>
                      <a:r>
                        <a:rPr lang="en-GB" sz="700" b="0" i="0" u="none" strike="noStrike" cap="none">
                          <a:solidFill>
                            <a:srgbClr val="000000"/>
                          </a:solidFill>
                          <a:effectLst/>
                          <a:latin typeface="Gilroy" pitchFamily="2" charset="77"/>
                          <a:cs typeface="Arial"/>
                          <a:sym typeface="Arial"/>
                        </a:rPr>
                        <a:t> for Kubernetes, enabling dynamic scaling, auto-rightsizing of clusters, and policy enforcement </a:t>
                      </a:r>
                      <a:endParaRPr lang="en-GB" sz="700" b="0" i="0" u="none" strike="noStrike" cap="none">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47974726"/>
                  </a:ext>
                </a:extLst>
              </a:tr>
              <a:tr h="553426">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dirty="0">
                          <a:solidFill>
                            <a:srgbClr val="000000"/>
                          </a:solidFill>
                          <a:effectLst/>
                          <a:latin typeface="Gilroy" pitchFamily="2" charset="77"/>
                          <a:cs typeface="Arial"/>
                          <a:sym typeface="Arial"/>
                        </a:rPr>
                        <a:t>Technology Intelligence Platform </a:t>
                      </a: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cs typeface="Arial"/>
                          <a:sym typeface="Arial"/>
                        </a:rPr>
                        <a:t>Launched its Technology Intelligence Platform, powered by Technopedia, to unify IT asset management (ITAM) and FinOps</a:t>
                      </a:r>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00271965"/>
                  </a:ext>
                </a:extLst>
              </a:tr>
              <a:tr h="572641">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LK" sz="700" b="0" i="0" u="none" strike="noStrike" cap="none">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endParaRPr lang="en-LK" sz="700" b="0" i="0" u="none" strike="noStrike" cap="none" dirty="0">
                        <a:solidFill>
                          <a:schemeClr val="tx1"/>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80648205"/>
                  </a:ext>
                </a:extLst>
              </a:tr>
            </a:tbl>
          </a:graphicData>
        </a:graphic>
      </p:graphicFrame>
      <p:grpSp>
        <p:nvGrpSpPr>
          <p:cNvPr id="19" name="Group 18">
            <a:extLst>
              <a:ext uri="{FF2B5EF4-FFF2-40B4-BE49-F238E27FC236}">
                <a16:creationId xmlns:a16="http://schemas.microsoft.com/office/drawing/2014/main" id="{474752BB-11F1-1224-0872-953E78DD6C9A}"/>
              </a:ext>
            </a:extLst>
          </p:cNvPr>
          <p:cNvGrpSpPr/>
          <p:nvPr/>
        </p:nvGrpSpPr>
        <p:grpSpPr>
          <a:xfrm>
            <a:off x="306060" y="1248732"/>
            <a:ext cx="2356458" cy="215818"/>
            <a:chOff x="306060" y="1248732"/>
            <a:chExt cx="2356458" cy="215818"/>
          </a:xfrm>
        </p:grpSpPr>
        <p:sp>
          <p:nvSpPr>
            <p:cNvPr id="10" name="Oval 9">
              <a:extLst>
                <a:ext uri="{FF2B5EF4-FFF2-40B4-BE49-F238E27FC236}">
                  <a16:creationId xmlns:a16="http://schemas.microsoft.com/office/drawing/2014/main" id="{79FE7806-6C39-67C8-1ED5-D7E00017DBFE}"/>
                </a:ext>
              </a:extLst>
            </p:cNvPr>
            <p:cNvSpPr/>
            <p:nvPr/>
          </p:nvSpPr>
          <p:spPr>
            <a:xfrm>
              <a:off x="306060" y="1306461"/>
              <a:ext cx="100762" cy="100762"/>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1" name="Oval 10">
              <a:extLst>
                <a:ext uri="{FF2B5EF4-FFF2-40B4-BE49-F238E27FC236}">
                  <a16:creationId xmlns:a16="http://schemas.microsoft.com/office/drawing/2014/main" id="{2C6C8186-E981-67F8-16FE-FC356AEF22FA}"/>
                </a:ext>
              </a:extLst>
            </p:cNvPr>
            <p:cNvSpPr/>
            <p:nvPr/>
          </p:nvSpPr>
          <p:spPr>
            <a:xfrm>
              <a:off x="1325633" y="1308628"/>
              <a:ext cx="100762" cy="100762"/>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15" name="Google Shape;130;p23">
              <a:extLst>
                <a:ext uri="{FF2B5EF4-FFF2-40B4-BE49-F238E27FC236}">
                  <a16:creationId xmlns:a16="http://schemas.microsoft.com/office/drawing/2014/main" id="{0E3B330D-DD5D-19C9-A18E-675AB6B06048}"/>
                </a:ext>
              </a:extLst>
            </p:cNvPr>
            <p:cNvSpPr txBox="1"/>
            <p:nvPr/>
          </p:nvSpPr>
          <p:spPr>
            <a:xfrm>
              <a:off x="356441" y="1248732"/>
              <a:ext cx="969192" cy="215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a:solidFill>
                    <a:schemeClr val="dk1"/>
                  </a:solidFill>
                  <a:latin typeface="Gilroy" pitchFamily="2" charset="77"/>
                  <a:ea typeface="Anybody"/>
                  <a:cs typeface="Anybody"/>
                  <a:sym typeface="Anybody"/>
                </a:rPr>
                <a:t>Cloud-native Tech</a:t>
              </a:r>
              <a:endParaRPr sz="700">
                <a:solidFill>
                  <a:schemeClr val="dk1"/>
                </a:solidFill>
                <a:latin typeface="Gilroy" pitchFamily="2" charset="77"/>
                <a:ea typeface="Anybody"/>
                <a:cs typeface="Anybody"/>
                <a:sym typeface="Anybody"/>
              </a:endParaRPr>
            </a:p>
          </p:txBody>
        </p:sp>
        <p:sp>
          <p:nvSpPr>
            <p:cNvPr id="16" name="Google Shape;131;p23">
              <a:extLst>
                <a:ext uri="{FF2B5EF4-FFF2-40B4-BE49-F238E27FC236}">
                  <a16:creationId xmlns:a16="http://schemas.microsoft.com/office/drawing/2014/main" id="{F12649A1-2048-0376-FC8F-530674023F20}"/>
                </a:ext>
              </a:extLst>
            </p:cNvPr>
            <p:cNvSpPr txBox="1"/>
            <p:nvPr/>
          </p:nvSpPr>
          <p:spPr>
            <a:xfrm>
              <a:off x="1388486" y="1259136"/>
              <a:ext cx="1274032" cy="1991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a:solidFill>
                    <a:schemeClr val="dk1"/>
                  </a:solidFill>
                  <a:latin typeface="Gilroy" pitchFamily="2" charset="77"/>
                  <a:ea typeface="Anybody"/>
                  <a:cs typeface="Anybody"/>
                  <a:sym typeface="Anybody"/>
                </a:rPr>
                <a:t>Cloud Optimization Tools</a:t>
              </a:r>
              <a:endParaRPr sz="700">
                <a:solidFill>
                  <a:schemeClr val="dk1"/>
                </a:solidFill>
                <a:latin typeface="Gilroy" pitchFamily="2" charset="77"/>
                <a:ea typeface="Anybody"/>
                <a:cs typeface="Anybody"/>
                <a:sym typeface="Anybody"/>
              </a:endParaRPr>
            </a:p>
          </p:txBody>
        </p:sp>
      </p:grpSp>
      <p:grpSp>
        <p:nvGrpSpPr>
          <p:cNvPr id="25" name="Group 24">
            <a:extLst>
              <a:ext uri="{FF2B5EF4-FFF2-40B4-BE49-F238E27FC236}">
                <a16:creationId xmlns:a16="http://schemas.microsoft.com/office/drawing/2014/main" id="{55CBBA4F-FCBC-7EE4-0CBE-00C2671D7B96}"/>
              </a:ext>
            </a:extLst>
          </p:cNvPr>
          <p:cNvGrpSpPr/>
          <p:nvPr/>
        </p:nvGrpSpPr>
        <p:grpSpPr>
          <a:xfrm>
            <a:off x="839675" y="1969047"/>
            <a:ext cx="73362" cy="2056531"/>
            <a:chOff x="839675" y="1935591"/>
            <a:chExt cx="73362" cy="2056531"/>
          </a:xfrm>
        </p:grpSpPr>
        <p:sp>
          <p:nvSpPr>
            <p:cNvPr id="21" name="Oval 20">
              <a:extLst>
                <a:ext uri="{FF2B5EF4-FFF2-40B4-BE49-F238E27FC236}">
                  <a16:creationId xmlns:a16="http://schemas.microsoft.com/office/drawing/2014/main" id="{36D4B4D2-97DA-D5F9-32EA-C5FFA7E33850}"/>
                </a:ext>
              </a:extLst>
            </p:cNvPr>
            <p:cNvSpPr/>
            <p:nvPr/>
          </p:nvSpPr>
          <p:spPr>
            <a:xfrm>
              <a:off x="841037" y="1935591"/>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2" name="Oval 21">
              <a:extLst>
                <a:ext uri="{FF2B5EF4-FFF2-40B4-BE49-F238E27FC236}">
                  <a16:creationId xmlns:a16="http://schemas.microsoft.com/office/drawing/2014/main" id="{4723D8C0-9C9C-F442-119D-B153CBE18E37}"/>
                </a:ext>
              </a:extLst>
            </p:cNvPr>
            <p:cNvSpPr/>
            <p:nvPr/>
          </p:nvSpPr>
          <p:spPr>
            <a:xfrm>
              <a:off x="841037" y="2631817"/>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3" name="Oval 22">
              <a:extLst>
                <a:ext uri="{FF2B5EF4-FFF2-40B4-BE49-F238E27FC236}">
                  <a16:creationId xmlns:a16="http://schemas.microsoft.com/office/drawing/2014/main" id="{D9E507BF-4DDF-CEA9-DAF8-CF067776F77E}"/>
                </a:ext>
              </a:extLst>
            </p:cNvPr>
            <p:cNvSpPr/>
            <p:nvPr/>
          </p:nvSpPr>
          <p:spPr>
            <a:xfrm>
              <a:off x="839675" y="3301461"/>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4" name="Oval 23">
              <a:extLst>
                <a:ext uri="{FF2B5EF4-FFF2-40B4-BE49-F238E27FC236}">
                  <a16:creationId xmlns:a16="http://schemas.microsoft.com/office/drawing/2014/main" id="{AF7AF54F-6F6E-3269-1057-F96BAC36D157}"/>
                </a:ext>
              </a:extLst>
            </p:cNvPr>
            <p:cNvSpPr/>
            <p:nvPr/>
          </p:nvSpPr>
          <p:spPr>
            <a:xfrm>
              <a:off x="839675" y="3920122"/>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grpSp>
        <p:nvGrpSpPr>
          <p:cNvPr id="31" name="Group 30">
            <a:extLst>
              <a:ext uri="{FF2B5EF4-FFF2-40B4-BE49-F238E27FC236}">
                <a16:creationId xmlns:a16="http://schemas.microsoft.com/office/drawing/2014/main" id="{95F0D8AB-914A-51E6-0BFF-0262644C6AF3}"/>
              </a:ext>
            </a:extLst>
          </p:cNvPr>
          <p:cNvGrpSpPr/>
          <p:nvPr/>
        </p:nvGrpSpPr>
        <p:grpSpPr>
          <a:xfrm>
            <a:off x="5087517" y="1935591"/>
            <a:ext cx="72000" cy="1768560"/>
            <a:chOff x="5087517" y="1935591"/>
            <a:chExt cx="72000" cy="1768560"/>
          </a:xfrm>
        </p:grpSpPr>
        <p:sp>
          <p:nvSpPr>
            <p:cNvPr id="26" name="Oval 25">
              <a:extLst>
                <a:ext uri="{FF2B5EF4-FFF2-40B4-BE49-F238E27FC236}">
                  <a16:creationId xmlns:a16="http://schemas.microsoft.com/office/drawing/2014/main" id="{271F3F01-8A54-4DD3-E33A-E95382C61B42}"/>
                </a:ext>
              </a:extLst>
            </p:cNvPr>
            <p:cNvSpPr/>
            <p:nvPr/>
          </p:nvSpPr>
          <p:spPr>
            <a:xfrm>
              <a:off x="5087517" y="1935591"/>
              <a:ext cx="72000" cy="72000"/>
            </a:xfrm>
            <a:prstGeom prst="ellipse">
              <a:avLst/>
            </a:prstGeom>
            <a:solidFill>
              <a:srgbClr val="118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7" name="Oval 26">
              <a:extLst>
                <a:ext uri="{FF2B5EF4-FFF2-40B4-BE49-F238E27FC236}">
                  <a16:creationId xmlns:a16="http://schemas.microsoft.com/office/drawing/2014/main" id="{D8C773D0-AFAB-88C6-EEE7-AF29DBD84D42}"/>
                </a:ext>
              </a:extLst>
            </p:cNvPr>
            <p:cNvSpPr/>
            <p:nvPr/>
          </p:nvSpPr>
          <p:spPr>
            <a:xfrm>
              <a:off x="5087517" y="2487979"/>
              <a:ext cx="72000" cy="72000"/>
            </a:xfrm>
            <a:prstGeom prst="ellipse">
              <a:avLst/>
            </a:prstGeom>
            <a:solidFill>
              <a:srgbClr val="3801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8" name="Oval 27">
              <a:extLst>
                <a:ext uri="{FF2B5EF4-FFF2-40B4-BE49-F238E27FC236}">
                  <a16:creationId xmlns:a16="http://schemas.microsoft.com/office/drawing/2014/main" id="{8F808DB1-C3D0-0260-9FA1-9BA27E1488BA}"/>
                </a:ext>
              </a:extLst>
            </p:cNvPr>
            <p:cNvSpPr/>
            <p:nvPr/>
          </p:nvSpPr>
          <p:spPr>
            <a:xfrm>
              <a:off x="5087517" y="3116082"/>
              <a:ext cx="72000" cy="72000"/>
            </a:xfrm>
            <a:prstGeom prst="ellipse">
              <a:avLst/>
            </a:prstGeom>
            <a:solidFill>
              <a:srgbClr val="3801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9" name="Oval 28">
              <a:extLst>
                <a:ext uri="{FF2B5EF4-FFF2-40B4-BE49-F238E27FC236}">
                  <a16:creationId xmlns:a16="http://schemas.microsoft.com/office/drawing/2014/main" id="{A47E88F5-0785-4A06-4C60-5EC45B400416}"/>
                </a:ext>
              </a:extLst>
            </p:cNvPr>
            <p:cNvSpPr/>
            <p:nvPr/>
          </p:nvSpPr>
          <p:spPr>
            <a:xfrm>
              <a:off x="5087517" y="3632151"/>
              <a:ext cx="72000" cy="72000"/>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3" name="Picture 2">
            <a:extLst>
              <a:ext uri="{FF2B5EF4-FFF2-40B4-BE49-F238E27FC236}">
                <a16:creationId xmlns:a16="http://schemas.microsoft.com/office/drawing/2014/main" id="{BA369CBA-CE85-AF30-58C6-112BEFF95CB9}"/>
              </a:ext>
            </a:extLst>
          </p:cNvPr>
          <p:cNvPicPr>
            <a:picLocks noChangeAspect="1"/>
          </p:cNvPicPr>
          <p:nvPr/>
        </p:nvPicPr>
        <p:blipFill>
          <a:blip r:embed="rId11"/>
          <a:srcRect/>
          <a:stretch/>
        </p:blipFill>
        <p:spPr>
          <a:xfrm>
            <a:off x="444397" y="1955094"/>
            <a:ext cx="392400" cy="392400"/>
          </a:xfrm>
          <a:prstGeom prst="ellipse">
            <a:avLst/>
          </a:prstGeom>
          <a:noFill/>
          <a:ln>
            <a:noFill/>
          </a:ln>
        </p:spPr>
      </p:pic>
      <p:pic>
        <p:nvPicPr>
          <p:cNvPr id="13" name="Picture 12" descr="A purple and white logo&#10;&#10;Description automatically generated">
            <a:extLst>
              <a:ext uri="{FF2B5EF4-FFF2-40B4-BE49-F238E27FC236}">
                <a16:creationId xmlns:a16="http://schemas.microsoft.com/office/drawing/2014/main" id="{15BBD5A6-D8A0-D986-6E4A-15BFFD170C7D}"/>
              </a:ext>
            </a:extLst>
          </p:cNvPr>
          <p:cNvPicPr>
            <a:picLocks noChangeAspect="1"/>
          </p:cNvPicPr>
          <p:nvPr/>
        </p:nvPicPr>
        <p:blipFill>
          <a:blip r:embed="rId12"/>
          <a:stretch>
            <a:fillRect/>
          </a:stretch>
        </p:blipFill>
        <p:spPr>
          <a:xfrm>
            <a:off x="444397" y="2737273"/>
            <a:ext cx="392400" cy="392400"/>
          </a:xfrm>
          <a:prstGeom prst="ellipse">
            <a:avLst/>
          </a:prstGeom>
          <a:noFill/>
          <a:ln>
            <a:noFill/>
          </a:ln>
        </p:spPr>
      </p:pic>
      <p:pic>
        <p:nvPicPr>
          <p:cNvPr id="17" name="Picture 16" descr="A red circle with a white object in the middle&#10;&#10;Description automatically generated">
            <a:extLst>
              <a:ext uri="{FF2B5EF4-FFF2-40B4-BE49-F238E27FC236}">
                <a16:creationId xmlns:a16="http://schemas.microsoft.com/office/drawing/2014/main" id="{50FA6289-E158-D3D4-865C-FDE0993B79AC}"/>
              </a:ext>
            </a:extLst>
          </p:cNvPr>
          <p:cNvPicPr>
            <a:picLocks noChangeAspect="1"/>
          </p:cNvPicPr>
          <p:nvPr/>
        </p:nvPicPr>
        <p:blipFill>
          <a:blip r:embed="rId13"/>
          <a:stretch>
            <a:fillRect/>
          </a:stretch>
        </p:blipFill>
        <p:spPr>
          <a:xfrm>
            <a:off x="444397" y="3346225"/>
            <a:ext cx="392400" cy="392400"/>
          </a:xfrm>
          <a:prstGeom prst="ellipse">
            <a:avLst/>
          </a:prstGeom>
          <a:noFill/>
          <a:ln>
            <a:noFill/>
          </a:ln>
        </p:spPr>
      </p:pic>
      <p:pic>
        <p:nvPicPr>
          <p:cNvPr id="32" name="Picture 31" descr="A green and black logo&#10;&#10;Description automatically generated">
            <a:extLst>
              <a:ext uri="{FF2B5EF4-FFF2-40B4-BE49-F238E27FC236}">
                <a16:creationId xmlns:a16="http://schemas.microsoft.com/office/drawing/2014/main" id="{7C7CE8FA-DC88-84F2-C5AA-2CE13EAF7452}"/>
              </a:ext>
            </a:extLst>
          </p:cNvPr>
          <p:cNvPicPr>
            <a:picLocks noChangeAspect="1"/>
          </p:cNvPicPr>
          <p:nvPr/>
        </p:nvPicPr>
        <p:blipFill>
          <a:blip r:embed="rId14"/>
          <a:stretch>
            <a:fillRect/>
          </a:stretch>
        </p:blipFill>
        <p:spPr>
          <a:xfrm>
            <a:off x="444397" y="3988633"/>
            <a:ext cx="392400" cy="392400"/>
          </a:xfrm>
          <a:prstGeom prst="ellipse">
            <a:avLst/>
          </a:prstGeom>
          <a:noFill/>
          <a:ln>
            <a:noFill/>
          </a:ln>
        </p:spPr>
      </p:pic>
      <p:pic>
        <p:nvPicPr>
          <p:cNvPr id="34" name="Picture 33" descr="A blue and white logo&#10;&#10;Description automatically generated">
            <a:extLst>
              <a:ext uri="{FF2B5EF4-FFF2-40B4-BE49-F238E27FC236}">
                <a16:creationId xmlns:a16="http://schemas.microsoft.com/office/drawing/2014/main" id="{A9E1E329-9FB6-1AC2-FAD5-A5C6E5F13F4C}"/>
              </a:ext>
            </a:extLst>
          </p:cNvPr>
          <p:cNvPicPr>
            <a:picLocks noChangeAspect="1"/>
          </p:cNvPicPr>
          <p:nvPr/>
        </p:nvPicPr>
        <p:blipFill>
          <a:blip r:embed="rId15"/>
          <a:stretch>
            <a:fillRect/>
          </a:stretch>
        </p:blipFill>
        <p:spPr>
          <a:xfrm>
            <a:off x="4679975" y="2496976"/>
            <a:ext cx="392400" cy="392400"/>
          </a:xfrm>
          <a:prstGeom prst="ellipse">
            <a:avLst/>
          </a:prstGeom>
          <a:noFill/>
          <a:ln>
            <a:noFill/>
          </a:ln>
        </p:spPr>
      </p:pic>
      <p:pic>
        <p:nvPicPr>
          <p:cNvPr id="36" name="Picture 35" descr="A logo with black and green letters&#10;&#10;Description automatically generated">
            <a:extLst>
              <a:ext uri="{FF2B5EF4-FFF2-40B4-BE49-F238E27FC236}">
                <a16:creationId xmlns:a16="http://schemas.microsoft.com/office/drawing/2014/main" id="{D1728730-0FCB-F21D-66D7-833EDF238E74}"/>
              </a:ext>
            </a:extLst>
          </p:cNvPr>
          <p:cNvPicPr>
            <a:picLocks noChangeAspect="1"/>
          </p:cNvPicPr>
          <p:nvPr/>
        </p:nvPicPr>
        <p:blipFill>
          <a:blip r:embed="rId16"/>
          <a:stretch>
            <a:fillRect/>
          </a:stretch>
        </p:blipFill>
        <p:spPr>
          <a:xfrm>
            <a:off x="4679975" y="3152082"/>
            <a:ext cx="392400" cy="392400"/>
          </a:xfrm>
          <a:prstGeom prst="ellipse">
            <a:avLst/>
          </a:prstGeom>
          <a:noFill/>
          <a:ln>
            <a:noFill/>
          </a:ln>
        </p:spPr>
      </p:pic>
      <p:pic>
        <p:nvPicPr>
          <p:cNvPr id="38" name="Picture 37" descr="A white logo on a blue background&#10;&#10;Description automatically generated">
            <a:extLst>
              <a:ext uri="{FF2B5EF4-FFF2-40B4-BE49-F238E27FC236}">
                <a16:creationId xmlns:a16="http://schemas.microsoft.com/office/drawing/2014/main" id="{DA6C5DC5-206C-44BD-0987-507541AC1F9D}"/>
              </a:ext>
            </a:extLst>
          </p:cNvPr>
          <p:cNvPicPr>
            <a:picLocks noChangeAspect="1"/>
          </p:cNvPicPr>
          <p:nvPr/>
        </p:nvPicPr>
        <p:blipFill>
          <a:blip r:embed="rId17"/>
          <a:stretch>
            <a:fillRect/>
          </a:stretch>
        </p:blipFill>
        <p:spPr>
          <a:xfrm>
            <a:off x="4679975" y="1956632"/>
            <a:ext cx="392400" cy="392400"/>
          </a:xfrm>
          <a:prstGeom prst="ellipse">
            <a:avLst/>
          </a:prstGeom>
          <a:noFill/>
          <a:ln>
            <a:noFill/>
          </a:ln>
        </p:spPr>
      </p:pic>
      <p:sp>
        <p:nvSpPr>
          <p:cNvPr id="39" name="Oval 38">
            <a:extLst>
              <a:ext uri="{FF2B5EF4-FFF2-40B4-BE49-F238E27FC236}">
                <a16:creationId xmlns:a16="http://schemas.microsoft.com/office/drawing/2014/main" id="{BE7B17F9-2F75-8145-DA0A-A1F5A8670F13}"/>
              </a:ext>
            </a:extLst>
          </p:cNvPr>
          <p:cNvSpPr/>
          <p:nvPr/>
        </p:nvSpPr>
        <p:spPr>
          <a:xfrm>
            <a:off x="5180167" y="1935591"/>
            <a:ext cx="72000" cy="72000"/>
          </a:xfrm>
          <a:prstGeom prst="ellipse">
            <a:avLst/>
          </a:prstGeom>
          <a:solidFill>
            <a:srgbClr val="243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41" name="Picture 40" descr="A logo for flexexera software&#10;&#10;Description automatically generated">
            <a:extLst>
              <a:ext uri="{FF2B5EF4-FFF2-40B4-BE49-F238E27FC236}">
                <a16:creationId xmlns:a16="http://schemas.microsoft.com/office/drawing/2014/main" id="{9D47CAC1-451F-8438-3C67-6E4BA65ECEC6}"/>
              </a:ext>
            </a:extLst>
          </p:cNvPr>
          <p:cNvPicPr>
            <a:picLocks noChangeAspect="1"/>
          </p:cNvPicPr>
          <p:nvPr/>
        </p:nvPicPr>
        <p:blipFill>
          <a:blip r:embed="rId18"/>
          <a:stretch>
            <a:fillRect/>
          </a:stretch>
        </p:blipFill>
        <p:spPr>
          <a:xfrm>
            <a:off x="4679975" y="3668151"/>
            <a:ext cx="392400" cy="392400"/>
          </a:xfrm>
          <a:prstGeom prst="ellipse">
            <a:avLst/>
          </a:prstGeom>
          <a:noFill/>
          <a:ln>
            <a:noFill/>
          </a:ln>
        </p:spPr>
      </p:pic>
    </p:spTree>
    <p:extLst>
      <p:ext uri="{BB962C8B-B14F-4D97-AF65-F5344CB8AC3E}">
        <p14:creationId xmlns:p14="http://schemas.microsoft.com/office/powerpoint/2010/main" val="172567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9"/>
        <p:cNvGrpSpPr/>
        <p:nvPr/>
      </p:nvGrpSpPr>
      <p:grpSpPr>
        <a:xfrm>
          <a:off x="0" y="0"/>
          <a:ext cx="0" cy="0"/>
          <a:chOff x="0" y="0"/>
          <a:chExt cx="0" cy="0"/>
        </a:xfrm>
      </p:grpSpPr>
      <p:sp>
        <p:nvSpPr>
          <p:cNvPr id="160" name="Google Shape;160;p24"/>
          <p:cNvSpPr txBox="1"/>
          <p:nvPr/>
        </p:nvSpPr>
        <p:spPr>
          <a:xfrm>
            <a:off x="157275" y="167500"/>
            <a:ext cx="8561700" cy="572700"/>
          </a:xfrm>
          <a:prstGeom prst="rect">
            <a:avLst/>
          </a:prstGeom>
          <a:noFill/>
          <a:ln>
            <a:noFill/>
          </a:ln>
        </p:spPr>
        <p:txBody>
          <a:bodyPr spcFirstLastPara="1" wrap="square" lIns="91425" tIns="91425" rIns="91425" bIns="91425" anchor="t" anchorCtr="0">
            <a:noAutofit/>
          </a:bodyPr>
          <a:lstStyle/>
          <a:p>
            <a:r>
              <a:rPr lang="en-GB" sz="1200" dirty="0">
                <a:solidFill>
                  <a:schemeClr val="dk1"/>
                </a:solidFill>
                <a:latin typeface="Gilroy" pitchFamily="2" charset="77"/>
                <a:sym typeface="Anybody Medium"/>
              </a:rPr>
              <a:t>Product updates | </a:t>
            </a:r>
            <a:r>
              <a:rPr lang="en-GB" sz="1200" dirty="0">
                <a:solidFill>
                  <a:schemeClr val="dk1"/>
                </a:solidFill>
                <a:latin typeface="Gilroy" pitchFamily="2" charset="77"/>
                <a:sym typeface="Anybody SemiBold"/>
              </a:rPr>
              <a:t>Edge Computing and Serverless Computing</a:t>
            </a:r>
            <a:endParaRPr sz="1200" dirty="0">
              <a:solidFill>
                <a:schemeClr val="dk1"/>
              </a:solidFill>
              <a:latin typeface="Gilroy" pitchFamily="2" charset="77"/>
              <a:sym typeface="Anybody SemiBold"/>
            </a:endParaRPr>
          </a:p>
          <a:p>
            <a:r>
              <a:rPr lang="en-GB" sz="2000" b="1" dirty="0">
                <a:latin typeface="Gilroy SemiBold" pitchFamily="2" charset="77"/>
              </a:rPr>
              <a:t>Edge hardware innovation continues; Pinecone and Cloudflare advance serverless computing solutions</a:t>
            </a:r>
            <a:endParaRPr lang="en-US" sz="2000" b="1" dirty="0">
              <a:latin typeface="Gilroy SemiBold" pitchFamily="2" charset="77"/>
              <a:sym typeface="Anybody SemiBold"/>
            </a:endParaRPr>
          </a:p>
        </p:txBody>
      </p:sp>
      <p:graphicFrame>
        <p:nvGraphicFramePr>
          <p:cNvPr id="9" name="Table 8">
            <a:extLst>
              <a:ext uri="{FF2B5EF4-FFF2-40B4-BE49-F238E27FC236}">
                <a16:creationId xmlns:a16="http://schemas.microsoft.com/office/drawing/2014/main" id="{FB23FB2D-F54C-D705-9884-ABE5DE647523}"/>
              </a:ext>
            </a:extLst>
          </p:cNvPr>
          <p:cNvGraphicFramePr>
            <a:graphicFrameLocks noGrp="1"/>
          </p:cNvGraphicFramePr>
          <p:nvPr>
            <p:extLst>
              <p:ext uri="{D42A27DB-BD31-4B8C-83A1-F6EECF244321}">
                <p14:modId xmlns:p14="http://schemas.microsoft.com/office/powerpoint/2010/main" val="2595465136"/>
              </p:ext>
            </p:extLst>
          </p:nvPr>
        </p:nvGraphicFramePr>
        <p:xfrm>
          <a:off x="330199" y="1521086"/>
          <a:ext cx="3877297" cy="2873060"/>
        </p:xfrm>
        <a:graphic>
          <a:graphicData uri="http://schemas.openxmlformats.org/drawingml/2006/table">
            <a:tbl>
              <a:tblPr firstRow="1" bandRow="1">
                <a:tableStyleId>{E033FAB6-4CEB-4972-9FFC-A29B0C8BE9DC}</a:tableStyleId>
              </a:tblPr>
              <a:tblGrid>
                <a:gridCol w="652389">
                  <a:extLst>
                    <a:ext uri="{9D8B030D-6E8A-4147-A177-3AD203B41FA5}">
                      <a16:colId xmlns:a16="http://schemas.microsoft.com/office/drawing/2014/main" val="1683769725"/>
                    </a:ext>
                  </a:extLst>
                </a:gridCol>
                <a:gridCol w="882508">
                  <a:extLst>
                    <a:ext uri="{9D8B030D-6E8A-4147-A177-3AD203B41FA5}">
                      <a16:colId xmlns:a16="http://schemas.microsoft.com/office/drawing/2014/main" val="2037607256"/>
                    </a:ext>
                  </a:extLst>
                </a:gridCol>
                <a:gridCol w="2342400">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Description</a:t>
                      </a:r>
                      <a:endParaRPr lang="en-LK" sz="8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664700">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a:solidFill>
                          <a:srgbClr val="000000"/>
                        </a:solidFill>
                        <a:effectLst/>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a:solidFill>
                            <a:srgbClr val="000000"/>
                          </a:solidFill>
                          <a:effectLst/>
                          <a:latin typeface="Gilroy" pitchFamily="2" charset="77"/>
                          <a:ea typeface="Arial"/>
                          <a:cs typeface="Arial"/>
                          <a:sym typeface="Arial"/>
                        </a:rPr>
                        <a:t>Edge AI platform</a:t>
                      </a: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GB" sz="700" b="0" i="0" u="none" strike="noStrike" cap="none">
                        <a:solidFill>
                          <a:srgbClr val="000000"/>
                        </a:solidFill>
                        <a:effectLst/>
                        <a:latin typeface="Gilroy" pitchFamily="2" charset="77"/>
                        <a:ea typeface="Arial"/>
                        <a:cs typeface="Arial"/>
                        <a:sym typeface="Arial"/>
                      </a:endParaRPr>
                    </a:p>
                    <a:p>
                      <a:pPr marL="171450" indent="-171450">
                        <a:buFont typeface="Arial" panose="020B0604020202020204" pitchFamily="34" charset="0"/>
                        <a:buChar char="•"/>
                      </a:pPr>
                      <a:r>
                        <a:rPr lang="en-GB" sz="700" b="0" i="0" u="none" strike="noStrike" cap="none">
                          <a:solidFill>
                            <a:schemeClr val="dk1"/>
                          </a:solidFill>
                          <a:latin typeface="Gilroy" pitchFamily="2" charset="77"/>
                          <a:cs typeface="Arial"/>
                          <a:sym typeface="Arial"/>
                        </a:rPr>
                        <a:t>Launched an </a:t>
                      </a:r>
                      <a:r>
                        <a:rPr lang="en-GB" sz="700" b="0" i="0" u="none" strike="noStrike" cap="none">
                          <a:solidFill>
                            <a:schemeClr val="dk1"/>
                          </a:solidFill>
                          <a:latin typeface="Gilroy" pitchFamily="2" charset="77"/>
                          <a:cs typeface="Arial"/>
                          <a:sym typeface="Arial"/>
                          <a:hlinkClick r:id="rId3"/>
                        </a:rPr>
                        <a:t>Edge AI platform</a:t>
                      </a:r>
                      <a:r>
                        <a:rPr lang="en-GB" sz="700" b="0" i="0" u="none" strike="noStrike" cap="none">
                          <a:solidFill>
                            <a:schemeClr val="dk1"/>
                          </a:solidFill>
                          <a:latin typeface="Gilroy" pitchFamily="2" charset="77"/>
                          <a:cs typeface="Arial"/>
                          <a:sym typeface="Arial"/>
                        </a:rPr>
                        <a:t> for industrial and manufacturing sectors, enabling real-time decisions and advanced AI use cases with integrated data processing and AI model management</a:t>
                      </a:r>
                      <a:endParaRPr lang="en-LK" sz="700" b="0" i="0" u="none" strike="noStrike" cap="none">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480648205"/>
                  </a:ext>
                </a:extLst>
              </a:tr>
              <a:tr h="600540">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endParaRPr lang="en-GB" sz="700" b="0" i="0" u="none" strike="noStrike" cap="none">
                        <a:solidFill>
                          <a:schemeClr val="dk1"/>
                        </a:solidFill>
                        <a:latin typeface="Gilroy" pitchFamily="2" charset="77"/>
                        <a:ea typeface="Arial"/>
                        <a:cs typeface="Arial"/>
                        <a:sym typeface="Arial"/>
                      </a:endParaRPr>
                    </a:p>
                    <a:p>
                      <a:pPr marR="0" algn="l" rtl="0">
                        <a:lnSpc>
                          <a:spcPct val="100000"/>
                        </a:lnSpc>
                        <a:spcBef>
                          <a:spcPts val="0"/>
                        </a:spcBef>
                        <a:spcAft>
                          <a:spcPts val="0"/>
                        </a:spcAft>
                        <a:buClr>
                          <a:srgbClr val="000000"/>
                        </a:buClr>
                        <a:buFont typeface="Arial"/>
                      </a:pPr>
                      <a:r>
                        <a:rPr lang="en-GB" sz="700" b="0" i="0" u="none" strike="noStrike" cap="none">
                          <a:solidFill>
                            <a:schemeClr val="dk1"/>
                          </a:solidFill>
                          <a:latin typeface="Gilroy" pitchFamily="2" charset="77"/>
                          <a:cs typeface="Arial"/>
                          <a:sym typeface="Arial"/>
                        </a:rPr>
                        <a:t>HC3450FG</a:t>
                      </a:r>
                      <a:endParaRPr lang="en-LK" sz="700" b="0" i="0" u="none" strike="noStrike" cap="none">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700" b="0" i="0" u="none" strike="noStrike" cap="none">
                          <a:solidFill>
                            <a:schemeClr val="dk1"/>
                          </a:solidFill>
                          <a:latin typeface="Gilroy" pitchFamily="2" charset="77"/>
                          <a:ea typeface="Arial"/>
                          <a:cs typeface="Arial"/>
                          <a:sym typeface="Arial"/>
                        </a:rPr>
                        <a:t>Introduced </a:t>
                      </a:r>
                      <a:r>
                        <a:rPr lang="en-GB" sz="700" b="0" i="0" u="none" strike="noStrike" cap="none">
                          <a:solidFill>
                            <a:schemeClr val="dk1"/>
                          </a:solidFill>
                          <a:latin typeface="Gilroy" pitchFamily="2" charset="77"/>
                          <a:cs typeface="Arial"/>
                          <a:sym typeface="Arial"/>
                          <a:hlinkClick r:id="rId4"/>
                        </a:rPr>
                        <a:t>HC3450FG</a:t>
                      </a:r>
                      <a:r>
                        <a:rPr lang="en-GB" sz="700" b="0" i="0" u="none" strike="noStrike" cap="none">
                          <a:solidFill>
                            <a:schemeClr val="dk1"/>
                          </a:solidFill>
                          <a:latin typeface="Gilroy" pitchFamily="2" charset="77"/>
                          <a:cs typeface="Arial"/>
                          <a:sym typeface="Arial"/>
                        </a:rPr>
                        <a:t>, a new GPU-enabled appliance in the HC3000 series, designed for data-intensive applications and AI workloads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519138628"/>
                  </a:ext>
                </a:extLst>
              </a:tr>
              <a:tr h="695122">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a:solidFill>
                          <a:srgbClr val="000000"/>
                        </a:solidFill>
                        <a:effectLst/>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a:solidFill>
                            <a:schemeClr val="dk1"/>
                          </a:solidFill>
                          <a:latin typeface="Gilroy" pitchFamily="2" charset="77"/>
                          <a:cs typeface="Arial"/>
                          <a:sym typeface="Arial"/>
                        </a:rPr>
                        <a:t>MIC-733-NEMA</a:t>
                      </a:r>
                      <a:endParaRPr lang="en-LK" sz="700" b="0" i="0" u="none" strike="noStrike" cap="none">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700" b="0" i="0" u="none" strike="noStrike" cap="none" dirty="0">
                          <a:solidFill>
                            <a:schemeClr val="dk1"/>
                          </a:solidFill>
                          <a:latin typeface="Gilroy" pitchFamily="2" charset="77"/>
                          <a:cs typeface="Arial"/>
                          <a:sym typeface="Arial"/>
                        </a:rPr>
                        <a:t>Launched the </a:t>
                      </a:r>
                      <a:r>
                        <a:rPr lang="en-GB" sz="700" b="0" i="0" u="none" strike="noStrike" cap="none" dirty="0">
                          <a:solidFill>
                            <a:schemeClr val="dk1"/>
                          </a:solidFill>
                          <a:latin typeface="Gilroy" pitchFamily="2" charset="77"/>
                          <a:cs typeface="Arial"/>
                          <a:sym typeface="Arial"/>
                          <a:hlinkClick r:id="rId5"/>
                        </a:rPr>
                        <a:t>MIC-733-NEMA</a:t>
                      </a:r>
                      <a:r>
                        <a:rPr lang="en-GB" sz="700" b="0" i="0" u="none" strike="noStrike" cap="none" dirty="0">
                          <a:solidFill>
                            <a:schemeClr val="dk1"/>
                          </a:solidFill>
                          <a:latin typeface="Gilroy" pitchFamily="2" charset="77"/>
                          <a:cs typeface="Arial"/>
                          <a:sym typeface="Arial"/>
                        </a:rPr>
                        <a:t>, an Edge AI GPU system for intelligent traffic solutions, featuring a compact and fan-less design, wide temperature range, surge protection, flexible expansion, and support for the NVIDIA AI software stack</a:t>
                      </a:r>
                      <a:endParaRPr lang="en-GB" sz="700" b="0" i="0" u="none" strike="noStrike" cap="none" dirty="0">
                        <a:solidFill>
                          <a:schemeClr val="dk1"/>
                        </a:solidFill>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944928189"/>
                  </a:ext>
                </a:extLst>
              </a:tr>
              <a:tr h="527540">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a:solidFill>
                            <a:schemeClr val="dk1"/>
                          </a:solidFill>
                          <a:latin typeface="Gilroy" pitchFamily="2" charset="77"/>
                          <a:cs typeface="Arial"/>
                          <a:sym typeface="Arial"/>
                        </a:rPr>
                        <a:t>ProLiant DL145 Gen11 server</a:t>
                      </a:r>
                      <a:endParaRPr lang="en-LK" sz="700" b="0" i="0" u="none" strike="noStrike" cap="none">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700" b="0" i="0" u="none" strike="noStrike" cap="none" dirty="0">
                          <a:solidFill>
                            <a:schemeClr val="dk1"/>
                          </a:solidFill>
                          <a:latin typeface="Gilroy" pitchFamily="2" charset="77"/>
                          <a:cs typeface="Arial"/>
                          <a:sym typeface="Arial"/>
                        </a:rPr>
                        <a:t>Hewlett Packard Enterprise (HPE) launched the </a:t>
                      </a:r>
                      <a:r>
                        <a:rPr lang="en-GB" sz="700" b="0" i="0" u="none" strike="noStrike" cap="none" dirty="0">
                          <a:solidFill>
                            <a:schemeClr val="dk1"/>
                          </a:solidFill>
                          <a:latin typeface="Gilroy" pitchFamily="2" charset="77"/>
                          <a:cs typeface="Arial"/>
                          <a:sym typeface="Arial"/>
                          <a:hlinkClick r:id="rId6"/>
                        </a:rPr>
                        <a:t>ProLiant DL145 Gen11 server</a:t>
                      </a:r>
                      <a:r>
                        <a:rPr lang="en-GB" sz="700" b="0" i="0" u="none" strike="noStrike" cap="none" dirty="0">
                          <a:solidFill>
                            <a:schemeClr val="dk1"/>
                          </a:solidFill>
                          <a:latin typeface="Gilroy" pitchFamily="2" charset="77"/>
                          <a:cs typeface="Arial"/>
                          <a:sym typeface="Arial"/>
                        </a:rPr>
                        <a:t>, a compact solution for diverse Edge locations</a:t>
                      </a:r>
                      <a:endParaRPr lang="en-GB" sz="700" b="0" i="0" u="none" strike="noStrike" cap="none" dirty="0">
                        <a:solidFill>
                          <a:schemeClr val="dk1"/>
                        </a:solidFill>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637370804"/>
                  </a:ext>
                </a:extLst>
              </a:tr>
            </a:tbl>
          </a:graphicData>
        </a:graphic>
      </p:graphicFrame>
      <p:graphicFrame>
        <p:nvGraphicFramePr>
          <p:cNvPr id="12" name="Table 11">
            <a:extLst>
              <a:ext uri="{FF2B5EF4-FFF2-40B4-BE49-F238E27FC236}">
                <a16:creationId xmlns:a16="http://schemas.microsoft.com/office/drawing/2014/main" id="{2D8A7504-01F9-17EB-36A7-38806AC28D95}"/>
              </a:ext>
            </a:extLst>
          </p:cNvPr>
          <p:cNvGraphicFramePr>
            <a:graphicFrameLocks noGrp="1"/>
          </p:cNvGraphicFramePr>
          <p:nvPr>
            <p:extLst>
              <p:ext uri="{D42A27DB-BD31-4B8C-83A1-F6EECF244321}">
                <p14:modId xmlns:p14="http://schemas.microsoft.com/office/powerpoint/2010/main" val="3087324442"/>
              </p:ext>
            </p:extLst>
          </p:nvPr>
        </p:nvGraphicFramePr>
        <p:xfrm>
          <a:off x="4486637" y="1531062"/>
          <a:ext cx="4232338" cy="1533698"/>
        </p:xfrm>
        <a:graphic>
          <a:graphicData uri="http://schemas.openxmlformats.org/drawingml/2006/table">
            <a:tbl>
              <a:tblPr firstRow="1" bandRow="1">
                <a:tableStyleId>{E033FAB6-4CEB-4972-9FFC-A29B0C8BE9DC}</a:tableStyleId>
              </a:tblPr>
              <a:tblGrid>
                <a:gridCol w="843061">
                  <a:extLst>
                    <a:ext uri="{9D8B030D-6E8A-4147-A177-3AD203B41FA5}">
                      <a16:colId xmlns:a16="http://schemas.microsoft.com/office/drawing/2014/main" val="1683769725"/>
                    </a:ext>
                  </a:extLst>
                </a:gridCol>
                <a:gridCol w="1090019">
                  <a:extLst>
                    <a:ext uri="{9D8B030D-6E8A-4147-A177-3AD203B41FA5}">
                      <a16:colId xmlns:a16="http://schemas.microsoft.com/office/drawing/2014/main" val="2037607256"/>
                    </a:ext>
                  </a:extLst>
                </a:gridCol>
                <a:gridCol w="2299258">
                  <a:extLst>
                    <a:ext uri="{9D8B030D-6E8A-4147-A177-3AD203B41FA5}">
                      <a16:colId xmlns:a16="http://schemas.microsoft.com/office/drawing/2014/main" val="2754727314"/>
                    </a:ext>
                  </a:extLst>
                </a:gridCol>
              </a:tblGrid>
              <a:tr h="281940">
                <a:tc>
                  <a:txBody>
                    <a:bodyPr/>
                    <a:lstStyle/>
                    <a:p>
                      <a:r>
                        <a:rPr lang="en-LK" sz="800" b="1" i="0" u="none" strike="noStrike" cap="none" dirty="0">
                          <a:solidFill>
                            <a:srgbClr val="000000"/>
                          </a:solidFill>
                          <a:latin typeface="Gilroy SemiBold" pitchFamily="2" charset="77"/>
                          <a:cs typeface="Arial"/>
                          <a:sym typeface="Arial"/>
                        </a:rPr>
                        <a:t>Company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Product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LK" sz="800" b="1" i="0" u="none" strike="noStrike" cap="none">
                          <a:solidFill>
                            <a:srgbClr val="000000"/>
                          </a:solidFill>
                          <a:latin typeface="Gilroy SemiBold" pitchFamily="2" charset="77"/>
                          <a:cs typeface="Arial"/>
                          <a:sym typeface="Arial"/>
                        </a:rPr>
                        <a:t>Description</a:t>
                      </a:r>
                      <a:endParaRPr lang="en-LK" sz="8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591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741484"/>
                  </a:ext>
                </a:extLst>
              </a:tr>
              <a:tr h="626918">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sz="700" b="0" i="0" u="none" strike="noStrike" cap="none">
                        <a:solidFill>
                          <a:schemeClr val="dk1"/>
                        </a:solidFill>
                        <a:latin typeface="Gilroy" pitchFamily="2" charset="77"/>
                        <a:ea typeface="Arial"/>
                        <a:cs typeface="Arial"/>
                        <a:sym typeface="Arial"/>
                      </a:endParaRPr>
                    </a:p>
                    <a:p>
                      <a:r>
                        <a:rPr lang="en-GB" sz="700" b="0" i="0" u="none" strike="noStrike" cap="none">
                          <a:solidFill>
                            <a:schemeClr val="dk1"/>
                          </a:solidFill>
                          <a:latin typeface="Gilroy" pitchFamily="2" charset="77"/>
                          <a:cs typeface="Arial"/>
                          <a:sym typeface="Arial"/>
                        </a:rPr>
                        <a:t>Pinecone Serverless</a:t>
                      </a:r>
                      <a:endParaRPr lang="en-LK" sz="700" b="0" i="0" u="none" strike="noStrike" cap="none">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endParaRPr lang="en-GB" sz="700" b="0" i="0" u="none" strike="noStrike" cap="none" dirty="0">
                        <a:solidFill>
                          <a:schemeClr val="dk1"/>
                        </a:solidFill>
                        <a:latin typeface="Gilroy" pitchFamily="2" charset="77"/>
                        <a:cs typeface="Arial"/>
                        <a:sym typeface="Arial"/>
                      </a:endParaRPr>
                    </a:p>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cs typeface="Arial"/>
                          <a:sym typeface="Arial"/>
                        </a:rPr>
                        <a:t>Expanded </a:t>
                      </a:r>
                      <a:r>
                        <a:rPr lang="en-GB" sz="700" b="0" i="0" u="none" strike="noStrike" cap="none" dirty="0">
                          <a:solidFill>
                            <a:srgbClr val="000000"/>
                          </a:solidFill>
                          <a:effectLst/>
                          <a:latin typeface="Gilroy" pitchFamily="2" charset="77"/>
                          <a:cs typeface="Arial"/>
                          <a:sym typeface="Arial"/>
                          <a:hlinkClick r:id="rId7"/>
                        </a:rPr>
                        <a:t>Pinecone Serverless </a:t>
                      </a:r>
                      <a:r>
                        <a:rPr lang="en-GB" sz="700" b="0" i="0" u="none" strike="noStrike" cap="none" dirty="0">
                          <a:solidFill>
                            <a:srgbClr val="000000"/>
                          </a:solidFill>
                          <a:effectLst/>
                          <a:latin typeface="Gilroy" pitchFamily="2" charset="77"/>
                          <a:cs typeface="Arial"/>
                          <a:sym typeface="Arial"/>
                        </a:rPr>
                        <a:t>to include Google Cloud and Microsoft Azure and its existing AWS service</a:t>
                      </a:r>
                      <a:endParaRPr lang="en-LK" sz="700" b="0" i="0" u="none" strike="noStrike" cap="none" dirty="0">
                        <a:solidFill>
                          <a:srgbClr val="000000"/>
                        </a:solidFill>
                        <a:effectLst/>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591AD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80648205"/>
                  </a:ext>
                </a:extLst>
              </a:tr>
              <a:tr h="550508">
                <a:tc>
                  <a:txBody>
                    <a:bodyPr/>
                    <a:lstStyle/>
                    <a:p>
                      <a:endParaRPr lang="en-LK"/>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700" b="0" i="0" u="none" strike="noStrike" cap="none">
                        <a:solidFill>
                          <a:schemeClr val="dk1"/>
                        </a:solidFill>
                        <a:latin typeface="Gilroy" pitchFamily="2" charset="77"/>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700" b="0" i="0" u="none" strike="noStrike" cap="none">
                          <a:solidFill>
                            <a:schemeClr val="dk1"/>
                          </a:solidFill>
                          <a:latin typeface="Gilroy" pitchFamily="2" charset="77"/>
                          <a:ea typeface="Arial"/>
                          <a:cs typeface="Arial"/>
                          <a:sym typeface="Arial"/>
                        </a:rPr>
                        <a:t>Workers AI</a:t>
                      </a:r>
                      <a:endParaRPr lang="en-LK" sz="700" b="0" i="0" u="none" strike="noStrike" cap="none">
                        <a:solidFill>
                          <a:schemeClr val="dk1"/>
                        </a:solidFill>
                        <a:latin typeface="Gilroy" pitchFamily="2" charset="77"/>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700" b="0" i="0" u="none" strike="noStrike" cap="none" dirty="0">
                          <a:solidFill>
                            <a:srgbClr val="000000"/>
                          </a:solidFill>
                          <a:effectLst/>
                          <a:latin typeface="Gilroy" pitchFamily="2" charset="77"/>
                          <a:cs typeface="Arial"/>
                          <a:sym typeface="Arial"/>
                        </a:rPr>
                        <a:t>Cloudflare enhanced its serverless AI platform, </a:t>
                      </a:r>
                      <a:r>
                        <a:rPr lang="en-GB" sz="700" b="0" i="0" u="none" strike="noStrike" cap="none" dirty="0">
                          <a:solidFill>
                            <a:srgbClr val="000000"/>
                          </a:solidFill>
                          <a:effectLst/>
                          <a:latin typeface="Gilroy" pitchFamily="2" charset="77"/>
                          <a:cs typeface="Arial"/>
                          <a:sym typeface="Arial"/>
                          <a:hlinkClick r:id="rId8"/>
                        </a:rPr>
                        <a:t>Workers AI</a:t>
                      </a:r>
                      <a:r>
                        <a:rPr lang="en-GB" sz="700" b="0" i="0" u="none" strike="noStrike" cap="none" dirty="0">
                          <a:solidFill>
                            <a:srgbClr val="000000"/>
                          </a:solidFill>
                          <a:effectLst/>
                          <a:latin typeface="Gilroy" pitchFamily="2" charset="77"/>
                          <a:cs typeface="Arial"/>
                          <a:sym typeface="Arial"/>
                        </a:rPr>
                        <a:t>, with faster inference, support for larger models like Llama 3.1 and 3.2, improved performance analytics, and more affordable queries</a:t>
                      </a:r>
                      <a:endParaRPr lang="en-GB" sz="700" b="0" i="0" u="none" strike="noStrike" cap="none" dirty="0">
                        <a:solidFill>
                          <a:srgbClr val="000000"/>
                        </a:solidFill>
                        <a:effectLst/>
                        <a:latin typeface="Gilroy" pitchFamily="2" charset="77"/>
                        <a:ea typeface="Arial"/>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675407162"/>
                  </a:ext>
                </a:extLst>
              </a:tr>
            </a:tbl>
          </a:graphicData>
        </a:graphic>
      </p:graphicFrame>
      <p:grpSp>
        <p:nvGrpSpPr>
          <p:cNvPr id="25" name="Group 24">
            <a:extLst>
              <a:ext uri="{FF2B5EF4-FFF2-40B4-BE49-F238E27FC236}">
                <a16:creationId xmlns:a16="http://schemas.microsoft.com/office/drawing/2014/main" id="{BC9761F0-0527-3591-10E1-EE3DF9CE589B}"/>
              </a:ext>
            </a:extLst>
          </p:cNvPr>
          <p:cNvGrpSpPr/>
          <p:nvPr/>
        </p:nvGrpSpPr>
        <p:grpSpPr>
          <a:xfrm>
            <a:off x="317068" y="1259950"/>
            <a:ext cx="2430335" cy="206718"/>
            <a:chOff x="403348" y="1259950"/>
            <a:chExt cx="2430335" cy="206718"/>
          </a:xfrm>
        </p:grpSpPr>
        <p:sp>
          <p:nvSpPr>
            <p:cNvPr id="20" name="Oval 19">
              <a:extLst>
                <a:ext uri="{FF2B5EF4-FFF2-40B4-BE49-F238E27FC236}">
                  <a16:creationId xmlns:a16="http://schemas.microsoft.com/office/drawing/2014/main" id="{52E47893-5250-DB5B-5561-EFE783DA5161}"/>
                </a:ext>
              </a:extLst>
            </p:cNvPr>
            <p:cNvSpPr/>
            <p:nvPr/>
          </p:nvSpPr>
          <p:spPr>
            <a:xfrm>
              <a:off x="403348" y="1311869"/>
              <a:ext cx="100762" cy="100762"/>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1" name="Google Shape;132;p23">
              <a:extLst>
                <a:ext uri="{FF2B5EF4-FFF2-40B4-BE49-F238E27FC236}">
                  <a16:creationId xmlns:a16="http://schemas.microsoft.com/office/drawing/2014/main" id="{0D18AE42-B862-4598-D603-CA997B81DCA0}"/>
                </a:ext>
              </a:extLst>
            </p:cNvPr>
            <p:cNvSpPr txBox="1"/>
            <p:nvPr/>
          </p:nvSpPr>
          <p:spPr>
            <a:xfrm>
              <a:off x="453729" y="1259950"/>
              <a:ext cx="895701" cy="1991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a:solidFill>
                    <a:schemeClr val="dk1"/>
                  </a:solidFill>
                  <a:latin typeface="Gilroy" pitchFamily="2" charset="77"/>
                  <a:ea typeface="Anybody"/>
                  <a:cs typeface="Anybody"/>
                  <a:sym typeface="Anybody"/>
                </a:rPr>
                <a:t>Edge Computing</a:t>
              </a:r>
              <a:endParaRPr sz="700">
                <a:solidFill>
                  <a:schemeClr val="dk1"/>
                </a:solidFill>
                <a:latin typeface="Gilroy" pitchFamily="2" charset="77"/>
                <a:ea typeface="Anybody"/>
                <a:cs typeface="Anybody"/>
                <a:sym typeface="Anybody"/>
              </a:endParaRPr>
            </a:p>
          </p:txBody>
        </p:sp>
        <p:sp>
          <p:nvSpPr>
            <p:cNvPr id="22" name="Google Shape;132;p23">
              <a:extLst>
                <a:ext uri="{FF2B5EF4-FFF2-40B4-BE49-F238E27FC236}">
                  <a16:creationId xmlns:a16="http://schemas.microsoft.com/office/drawing/2014/main" id="{88BF73EA-2D95-0309-2A05-7E6642B657A9}"/>
                </a:ext>
              </a:extLst>
            </p:cNvPr>
            <p:cNvSpPr txBox="1"/>
            <p:nvPr/>
          </p:nvSpPr>
          <p:spPr>
            <a:xfrm>
              <a:off x="1412283" y="1262068"/>
              <a:ext cx="14214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700">
                  <a:solidFill>
                    <a:schemeClr val="dk1"/>
                  </a:solidFill>
                  <a:latin typeface="Gilroy" pitchFamily="2" charset="77"/>
                  <a:ea typeface="Anybody"/>
                  <a:cs typeface="Anybody"/>
                  <a:sym typeface="Anybody"/>
                </a:rPr>
                <a:t>Serverless Computing</a:t>
              </a:r>
              <a:endParaRPr sz="700">
                <a:solidFill>
                  <a:schemeClr val="dk1"/>
                </a:solidFill>
                <a:latin typeface="Gilroy" pitchFamily="2" charset="77"/>
                <a:ea typeface="Anybody"/>
                <a:cs typeface="Anybody"/>
                <a:sym typeface="Anybody"/>
              </a:endParaRPr>
            </a:p>
          </p:txBody>
        </p:sp>
        <p:sp>
          <p:nvSpPr>
            <p:cNvPr id="23" name="Oval 22">
              <a:extLst>
                <a:ext uri="{FF2B5EF4-FFF2-40B4-BE49-F238E27FC236}">
                  <a16:creationId xmlns:a16="http://schemas.microsoft.com/office/drawing/2014/main" id="{652515E4-C2E3-DCA1-D40A-C7005247E5C5}"/>
                </a:ext>
              </a:extLst>
            </p:cNvPr>
            <p:cNvSpPr/>
            <p:nvPr/>
          </p:nvSpPr>
          <p:spPr>
            <a:xfrm>
              <a:off x="1361902" y="1317824"/>
              <a:ext cx="100762" cy="100762"/>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sp>
        <p:nvSpPr>
          <p:cNvPr id="26" name="Oval 25">
            <a:extLst>
              <a:ext uri="{FF2B5EF4-FFF2-40B4-BE49-F238E27FC236}">
                <a16:creationId xmlns:a16="http://schemas.microsoft.com/office/drawing/2014/main" id="{BB586293-C672-9E4B-CB4E-20285CD624F4}"/>
              </a:ext>
            </a:extLst>
          </p:cNvPr>
          <p:cNvSpPr/>
          <p:nvPr/>
        </p:nvSpPr>
        <p:spPr>
          <a:xfrm>
            <a:off x="860249" y="1890774"/>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7" name="Oval 26">
            <a:extLst>
              <a:ext uri="{FF2B5EF4-FFF2-40B4-BE49-F238E27FC236}">
                <a16:creationId xmlns:a16="http://schemas.microsoft.com/office/drawing/2014/main" id="{8D4C9783-544C-100B-2D80-31E47682B070}"/>
              </a:ext>
            </a:extLst>
          </p:cNvPr>
          <p:cNvSpPr/>
          <p:nvPr/>
        </p:nvSpPr>
        <p:spPr>
          <a:xfrm>
            <a:off x="859357" y="2571750"/>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28" name="Oval 27">
            <a:extLst>
              <a:ext uri="{FF2B5EF4-FFF2-40B4-BE49-F238E27FC236}">
                <a16:creationId xmlns:a16="http://schemas.microsoft.com/office/drawing/2014/main" id="{F0078477-32BD-28EF-9C41-C43816F4566E}"/>
              </a:ext>
            </a:extLst>
          </p:cNvPr>
          <p:cNvSpPr/>
          <p:nvPr/>
        </p:nvSpPr>
        <p:spPr>
          <a:xfrm>
            <a:off x="857556" y="3173517"/>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8" name="Picture 10" descr="Pinecone (@pinecone) / X">
            <a:extLst>
              <a:ext uri="{FF2B5EF4-FFF2-40B4-BE49-F238E27FC236}">
                <a16:creationId xmlns:a16="http://schemas.microsoft.com/office/drawing/2014/main" id="{4309B30B-3BC3-E214-EAD9-2F498C804E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954441"/>
            <a:ext cx="392400" cy="392400"/>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35" name="Oval 34">
            <a:extLst>
              <a:ext uri="{FF2B5EF4-FFF2-40B4-BE49-F238E27FC236}">
                <a16:creationId xmlns:a16="http://schemas.microsoft.com/office/drawing/2014/main" id="{6499D05A-14B9-EDC1-3BAA-DBCE581951E4}"/>
              </a:ext>
            </a:extLst>
          </p:cNvPr>
          <p:cNvSpPr/>
          <p:nvPr/>
        </p:nvSpPr>
        <p:spPr>
          <a:xfrm>
            <a:off x="4968624" y="1890774"/>
            <a:ext cx="72000" cy="72000"/>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pic>
        <p:nvPicPr>
          <p:cNvPr id="5" name="Picture 4" descr="A blue background with white text&#10;&#10;Description automatically generated">
            <a:extLst>
              <a:ext uri="{FF2B5EF4-FFF2-40B4-BE49-F238E27FC236}">
                <a16:creationId xmlns:a16="http://schemas.microsoft.com/office/drawing/2014/main" id="{03538C01-EDC6-FFD2-0E52-E827FF18C002}"/>
              </a:ext>
            </a:extLst>
          </p:cNvPr>
          <p:cNvPicPr>
            <a:picLocks noChangeAspect="1"/>
          </p:cNvPicPr>
          <p:nvPr/>
        </p:nvPicPr>
        <p:blipFill>
          <a:blip r:embed="rId10"/>
          <a:stretch>
            <a:fillRect/>
          </a:stretch>
        </p:blipFill>
        <p:spPr>
          <a:xfrm>
            <a:off x="444322" y="1952724"/>
            <a:ext cx="392400" cy="392400"/>
          </a:xfrm>
          <a:prstGeom prst="ellipse">
            <a:avLst/>
          </a:prstGeom>
          <a:noFill/>
          <a:ln>
            <a:noFill/>
          </a:ln>
        </p:spPr>
      </p:pic>
      <p:pic>
        <p:nvPicPr>
          <p:cNvPr id="16" name="Picture 15" descr="A logo with a red circle and white lines&#10;&#10;Description automatically generated">
            <a:extLst>
              <a:ext uri="{FF2B5EF4-FFF2-40B4-BE49-F238E27FC236}">
                <a16:creationId xmlns:a16="http://schemas.microsoft.com/office/drawing/2014/main" id="{D73B7F07-0F76-C3FC-5FC6-323AA08C0447}"/>
              </a:ext>
            </a:extLst>
          </p:cNvPr>
          <p:cNvPicPr>
            <a:picLocks noChangeAspect="1"/>
          </p:cNvPicPr>
          <p:nvPr/>
        </p:nvPicPr>
        <p:blipFill rotWithShape="1">
          <a:blip r:embed="rId11"/>
          <a:srcRect l="12433" r="12433"/>
          <a:stretch/>
        </p:blipFill>
        <p:spPr>
          <a:xfrm>
            <a:off x="444322" y="2603137"/>
            <a:ext cx="392089" cy="392400"/>
          </a:xfrm>
          <a:prstGeom prst="ellipse">
            <a:avLst/>
          </a:prstGeom>
          <a:noFill/>
          <a:ln>
            <a:noFill/>
          </a:ln>
        </p:spPr>
      </p:pic>
      <p:pic>
        <p:nvPicPr>
          <p:cNvPr id="17" name="Picture 16" descr="A blue and white logo&#10;&#10;Description automatically generated">
            <a:extLst>
              <a:ext uri="{FF2B5EF4-FFF2-40B4-BE49-F238E27FC236}">
                <a16:creationId xmlns:a16="http://schemas.microsoft.com/office/drawing/2014/main" id="{6CB19F60-0CAD-1624-1570-A1E7C9C575CC}"/>
              </a:ext>
            </a:extLst>
          </p:cNvPr>
          <p:cNvPicPr>
            <a:picLocks noChangeAspect="1"/>
          </p:cNvPicPr>
          <p:nvPr/>
        </p:nvPicPr>
        <p:blipFill>
          <a:blip r:embed="rId12">
            <a:alphaModFix/>
          </a:blip>
          <a:stretch>
            <a:fillRect/>
          </a:stretch>
        </p:blipFill>
        <p:spPr>
          <a:xfrm>
            <a:off x="444011" y="3261563"/>
            <a:ext cx="392400" cy="392400"/>
          </a:xfrm>
          <a:prstGeom prst="ellipse">
            <a:avLst/>
          </a:prstGeom>
          <a:noFill/>
          <a:ln>
            <a:noFill/>
          </a:ln>
        </p:spPr>
      </p:pic>
      <p:grpSp>
        <p:nvGrpSpPr>
          <p:cNvPr id="34" name="Group 33">
            <a:extLst>
              <a:ext uri="{FF2B5EF4-FFF2-40B4-BE49-F238E27FC236}">
                <a16:creationId xmlns:a16="http://schemas.microsoft.com/office/drawing/2014/main" id="{51295B2C-2851-05E6-FF7F-31DB9235C44B}"/>
              </a:ext>
            </a:extLst>
          </p:cNvPr>
          <p:cNvGrpSpPr/>
          <p:nvPr/>
        </p:nvGrpSpPr>
        <p:grpSpPr>
          <a:xfrm>
            <a:off x="444011" y="3835384"/>
            <a:ext cx="485545" cy="396070"/>
            <a:chOff x="444011" y="3770648"/>
            <a:chExt cx="485545" cy="396070"/>
          </a:xfrm>
        </p:grpSpPr>
        <p:pic>
          <p:nvPicPr>
            <p:cNvPr id="19" name="Picture 18" descr="A green rectangle with white border&#10;&#10;Description automatically generated">
              <a:extLst>
                <a:ext uri="{FF2B5EF4-FFF2-40B4-BE49-F238E27FC236}">
                  <a16:creationId xmlns:a16="http://schemas.microsoft.com/office/drawing/2014/main" id="{852C8509-5395-08D8-0A4B-D1D037CCDB52}"/>
                </a:ext>
              </a:extLst>
            </p:cNvPr>
            <p:cNvPicPr>
              <a:picLocks noChangeAspect="1"/>
            </p:cNvPicPr>
            <p:nvPr/>
          </p:nvPicPr>
          <p:blipFill>
            <a:blip r:embed="rId13">
              <a:alphaModFix/>
            </a:blip>
            <a:stretch>
              <a:fillRect/>
            </a:stretch>
          </p:blipFill>
          <p:spPr>
            <a:xfrm>
              <a:off x="444011" y="3774318"/>
              <a:ext cx="392400" cy="392400"/>
            </a:xfrm>
            <a:prstGeom prst="ellipse">
              <a:avLst/>
            </a:prstGeom>
            <a:noFill/>
            <a:ln>
              <a:noFill/>
            </a:ln>
          </p:spPr>
        </p:pic>
        <p:sp>
          <p:nvSpPr>
            <p:cNvPr id="24" name="Oval 23">
              <a:extLst>
                <a:ext uri="{FF2B5EF4-FFF2-40B4-BE49-F238E27FC236}">
                  <a16:creationId xmlns:a16="http://schemas.microsoft.com/office/drawing/2014/main" id="{F3337F5D-6B48-B7DF-D714-8EA91BFF5767}"/>
                </a:ext>
              </a:extLst>
            </p:cNvPr>
            <p:cNvSpPr/>
            <p:nvPr/>
          </p:nvSpPr>
          <p:spPr>
            <a:xfrm>
              <a:off x="857556" y="3770648"/>
              <a:ext cx="72000" cy="72000"/>
            </a:xfrm>
            <a:prstGeom prst="ellipse">
              <a:avLst/>
            </a:prstGeom>
            <a:solidFill>
              <a:srgbClr val="591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grpSp>
      <p:pic>
        <p:nvPicPr>
          <p:cNvPr id="40" name="Picture 39" descr="A yellow and orange cloud&#10;&#10;Description automatically generated">
            <a:extLst>
              <a:ext uri="{FF2B5EF4-FFF2-40B4-BE49-F238E27FC236}">
                <a16:creationId xmlns:a16="http://schemas.microsoft.com/office/drawing/2014/main" id="{363BEA56-FF66-A4C8-207D-7D9CF32BD574}"/>
              </a:ext>
            </a:extLst>
          </p:cNvPr>
          <p:cNvPicPr>
            <a:picLocks noChangeAspect="1"/>
          </p:cNvPicPr>
          <p:nvPr/>
        </p:nvPicPr>
        <p:blipFill>
          <a:blip r:embed="rId14"/>
          <a:stretch>
            <a:fillRect/>
          </a:stretch>
        </p:blipFill>
        <p:spPr>
          <a:xfrm>
            <a:off x="4606550" y="2603137"/>
            <a:ext cx="392400" cy="392400"/>
          </a:xfrm>
          <a:prstGeom prst="ellipse">
            <a:avLst/>
          </a:prstGeom>
          <a:noFill/>
          <a:ln>
            <a:noFill/>
          </a:ln>
        </p:spPr>
      </p:pic>
      <p:sp>
        <p:nvSpPr>
          <p:cNvPr id="41" name="Oval 40">
            <a:extLst>
              <a:ext uri="{FF2B5EF4-FFF2-40B4-BE49-F238E27FC236}">
                <a16:creationId xmlns:a16="http://schemas.microsoft.com/office/drawing/2014/main" id="{16717B1E-0B92-084F-EF9D-F5D097C6B963}"/>
              </a:ext>
            </a:extLst>
          </p:cNvPr>
          <p:cNvSpPr/>
          <p:nvPr/>
        </p:nvSpPr>
        <p:spPr>
          <a:xfrm>
            <a:off x="4963885" y="2601602"/>
            <a:ext cx="72000" cy="72000"/>
          </a:xfrm>
          <a:prstGeom prst="ellipse">
            <a:avLst/>
          </a:prstGeom>
          <a:solidFill>
            <a:srgbClr val="C02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K"/>
          </a:p>
        </p:txBody>
      </p:sp>
    </p:spTree>
    <p:extLst>
      <p:ext uri="{BB962C8B-B14F-4D97-AF65-F5344CB8AC3E}">
        <p14:creationId xmlns:p14="http://schemas.microsoft.com/office/powerpoint/2010/main" val="11511170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53076</TotalTime>
  <Words>3020</Words>
  <Application>Microsoft Macintosh PowerPoint</Application>
  <PresentationFormat>On-screen Show (16:9)</PresentationFormat>
  <Paragraphs>299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Gilroy</vt:lpstr>
      <vt:lpstr>Anybody SemiBold</vt:lpstr>
      <vt:lpstr>Gilroy SemiBold</vt:lpstr>
      <vt:lpstr>Gilroy SemiBold Italic</vt:lpstr>
      <vt:lpstr>Arial</vt:lpstr>
      <vt:lpstr>Gilroy Bold</vt:lpstr>
      <vt:lpstr>Simple Light</vt:lpstr>
      <vt:lpstr>Cloud Tech (Q3 2024): AI advances in Edge and Cloud Optimization; Cloud-native Tech leads funding and M&amp;A  Keshawa Perera, CFA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Tech (Q1 2024): Kubernetes turns ten</dc:title>
  <cp:lastModifiedBy>Keshawa Perera</cp:lastModifiedBy>
  <cp:revision>229</cp:revision>
  <dcterms:modified xsi:type="dcterms:W3CDTF">2024-10-14T09:15:57Z</dcterms:modified>
</cp:coreProperties>
</file>