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D_DC99BB61.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9"/>
  </p:notesMasterIdLst>
  <p:sldIdLst>
    <p:sldId id="256" r:id="rId2"/>
    <p:sldId id="321" r:id="rId3"/>
    <p:sldId id="305" r:id="rId4"/>
    <p:sldId id="320" r:id="rId5"/>
    <p:sldId id="310" r:id="rId6"/>
    <p:sldId id="315" r:id="rId7"/>
    <p:sldId id="290" r:id="rId8"/>
    <p:sldId id="264" r:id="rId9"/>
    <p:sldId id="316" r:id="rId10"/>
    <p:sldId id="288" r:id="rId11"/>
    <p:sldId id="286" r:id="rId12"/>
    <p:sldId id="270" r:id="rId13"/>
    <p:sldId id="301" r:id="rId14"/>
    <p:sldId id="318" r:id="rId15"/>
    <p:sldId id="293" r:id="rId16"/>
    <p:sldId id="322" r:id="rId17"/>
    <p:sldId id="272" r:id="rId18"/>
  </p:sldIdLst>
  <p:sldSz cx="9144000" cy="5143500" type="screen16x9"/>
  <p:notesSz cx="6858000" cy="9144000"/>
  <p:embeddedFontLst>
    <p:embeddedFont>
      <p:font typeface="Anybody SemiBold" pitchFamily="2" charset="77"/>
      <p:regular r:id="rId20"/>
      <p:bold r:id="rId21"/>
      <p:italic r:id="rId22"/>
      <p:boldItalic r:id="rId23"/>
    </p:embeddedFont>
    <p:embeddedFont>
      <p:font typeface="Gilroy" pitchFamily="2" charset="77"/>
      <p:regular r:id="rId24"/>
    </p:embeddedFont>
    <p:embeddedFont>
      <p:font typeface="Gilroy Bold" pitchFamily="2" charset="77"/>
      <p:bold r:id="rId25"/>
    </p:embeddedFont>
    <p:embeddedFont>
      <p:font typeface="Gilroy Italic" pitchFamily="2" charset="77"/>
      <p:italic r:id="rId26"/>
    </p:embeddedFont>
    <p:embeddedFont>
      <p:font typeface="Gilroy SemiBold" pitchFamily="2" charset="77"/>
      <p:regular r:id="rId27"/>
      <p:bold r:id="rId28"/>
    </p:embeddedFont>
    <p:embeddedFont>
      <p:font typeface="Gilroy SemiBold Italic" pitchFamily="2" charset="77"/>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1582E-52EB-F329-073E-8E9FB7E666E2}" name="Ashvika Thiyagaratnam" initials="AT" userId="S::ashvika.thiyagaratnam@uzabase.com::2d0ad226-6865-4fe8-acce-76910726b799" providerId="AD"/>
  <p188:author id="{4A822E38-E067-5399-202D-6754DBF095AB}" name="Zohair Haiderally" initials="" userId="S::zohair.haiderally@uzabase.com::d4a09666-2d1d-4b86-b51b-b87bd1f195f8" providerId="AD"/>
  <p188:author id="{810A664F-6A0E-EDB2-1C04-442B0C6D77D9}" name="Supun Walpola" initials="" userId="S::supun.walpola.a@uzabase.com::8e4c2d7b-6d00-4951-a34b-7f69f13cbcd7" providerId="AD"/>
  <p188:author id="{1F850A63-5C11-056D-F3E2-17A42B380585}" name="Keshawa Perera" initials="kp" userId="S::keshawa.perera@uzabase.com::116c007a-ed50-4e73-8327-9dbac3cec8e2" providerId="AD"/>
  <p188:author id="{730F92E1-BA36-3DDD-2CCE-C3BB015125A7}" name="malik gunatilleke" initials="MG" userId="S::malik.gunatilleke@uzabase.onmicrosoft.com::c050d03d-9603-47fe-bc1b-a4e83a0ad5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upun Walpola" initials="" lastIdx="4" clrIdx="0"/>
  <p:cmAuthor id="1" name="Keshawa Perer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1AD2"/>
    <a:srgbClr val="1187D4"/>
    <a:srgbClr val="591C70"/>
    <a:srgbClr val="C02ECC"/>
    <a:srgbClr val="3801C0"/>
    <a:srgbClr val="150E36"/>
    <a:srgbClr val="2439D3"/>
    <a:srgbClr val="3C5681"/>
    <a:srgbClr val="304F7A"/>
    <a:srgbClr val="4A0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33FAB6-4CEB-4972-9FFC-A29B0C8BE9DC}">
  <a:tblStyle styleId="{E033FAB6-4CEB-4972-9FFC-A29B0C8BE9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p:restoredTop sz="95310"/>
  </p:normalViewPr>
  <p:slideViewPr>
    <p:cSldViewPr snapToGrid="0">
      <p:cViewPr varScale="1">
        <p:scale>
          <a:sx n="138" d="100"/>
          <a:sy n="138" d="100"/>
        </p:scale>
        <p:origin x="944" y="168"/>
      </p:cViewPr>
      <p:guideLst>
        <p:guide orient="horz" pos="162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keshawaperera/Downloads/Cloud%20tech%20Q1%2024.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'Q2 24'!$A$2:$C$21</cx:f>
        <cx:lvl ptCount="20">
          <cx:pt idx="0">Ory Corp</cx:pt>
          <cx:pt idx="1">Pomerium</cx:pt>
          <cx:pt idx="2">Loft Labs</cx:pt>
          <cx:pt idx="3">Aerospike</cx:pt>
          <cx:pt idx="4">Honeycomb</cx:pt>
          <cx:pt idx="5">HarperDB</cx:pt>
          <cx:pt idx="6">Blaize</cx:pt>
          <cx:pt idx="7">Hailo</cx:pt>
          <cx:pt idx="8">SiMa.ai</cx:pt>
          <cx:pt idx="9">DataBank</cx:pt>
          <cx:pt idx="10">EdgeConneX</cx:pt>
          <cx:pt idx="11">Yondr</cx:pt>
          <cx:pt idx="12">SurrealDB</cx:pt>
          <cx:pt idx="13">Vercel</cx:pt>
          <cx:pt idx="14">RunPod</cx:pt>
          <cx:pt idx="15">Harness</cx:pt>
          <cx:pt idx="16">nOps</cx:pt>
          <cx:pt idx="17">Stacklet</cx:pt>
          <cx:pt idx="18">Finout</cx:pt>
          <cx:pt idx="19">Espresso AI</cx:pt>
        </cx:lvl>
        <cx:lvl ptCount="20">
          <cx:pt idx="0">Ory Corp</cx:pt>
          <cx:pt idx="1">Pomerium</cx:pt>
          <cx:pt idx="2">Loft Labs</cx:pt>
          <cx:pt idx="3">Aerospike</cx:pt>
          <cx:pt idx="4">Honeycomb</cx:pt>
          <cx:pt idx="5">HarperDB</cx:pt>
          <cx:pt idx="6">Blaize</cx:pt>
          <cx:pt idx="7">Hailo</cx:pt>
          <cx:pt idx="8">SiMa.ai</cx:pt>
          <cx:pt idx="9">DataBank</cx:pt>
          <cx:pt idx="10">EdgeConneX</cx:pt>
          <cx:pt idx="11">Yondr</cx:pt>
          <cx:pt idx="12">SurrealDB</cx:pt>
          <cx:pt idx="13">Vercel</cx:pt>
          <cx:pt idx="14">RunPod</cx:pt>
          <cx:pt idx="15">Harness</cx:pt>
          <cx:pt idx="16">nOps</cx:pt>
          <cx:pt idx="17">Stacklet</cx:pt>
          <cx:pt idx="18">Finout</cx:pt>
          <cx:pt idx="19">Espresso AI</cx:pt>
        </cx:lvl>
        <cx:lvl ptCount="20">
          <cx:pt idx="0">Cloud-native Tech</cx:pt>
          <cx:pt idx="1">Cloud-native Tech</cx:pt>
          <cx:pt idx="2">Cloud-native Tech</cx:pt>
          <cx:pt idx="3">Cloud-native Tech</cx:pt>
          <cx:pt idx="4">Cloud-native Tech</cx:pt>
          <cx:pt idx="5">Edge Computing</cx:pt>
          <cx:pt idx="6">Edge Computing</cx:pt>
          <cx:pt idx="7">Edge Computing</cx:pt>
          <cx:pt idx="8">Edge Computing</cx:pt>
          <cx:pt idx="9">Edge Computing</cx:pt>
          <cx:pt idx="10">Edge Computing</cx:pt>
          <cx:pt idx="11">Edge Computing</cx:pt>
          <cx:pt idx="12">Serverless Computing</cx:pt>
          <cx:pt idx="13">Serverless Computing</cx:pt>
          <cx:pt idx="14">Serverless Computing</cx:pt>
          <cx:pt idx="15">Cloud Optimization Tools</cx:pt>
          <cx:pt idx="16">Cloud Optimization Tools</cx:pt>
          <cx:pt idx="17">Cloud Optimization Tools</cx:pt>
          <cx:pt idx="18">Cloud Optimization Tools</cx:pt>
          <cx:pt idx="19">Cloud Optimization Tools</cx:pt>
        </cx:lvl>
      </cx:strDim>
      <cx:numDim type="size">
        <cx:f>'Q2 24'!$D$2:$D$21</cx:f>
        <cx:lvl ptCount="20" formatCode="0.0">
          <cx:pt idx="0">5.0002019999999998</cx:pt>
          <cx:pt idx="1">13.75</cx:pt>
          <cx:pt idx="2">24</cx:pt>
          <cx:pt idx="3">109</cx:pt>
          <cx:pt idx="4">36</cx:pt>
          <cx:pt idx="5">0</cx:pt>
          <cx:pt idx="6">106</cx:pt>
          <cx:pt idx="7">120</cx:pt>
          <cx:pt idx="8">70</cx:pt>
          <cx:pt idx="9">725</cx:pt>
          <cx:pt idx="10">1900</cx:pt>
          <cx:pt idx="11">150</cx:pt>
          <cx:pt idx="12">20</cx:pt>
          <cx:pt idx="13">250</cx:pt>
          <cx:pt idx="14">20</cx:pt>
          <cx:pt idx="15">150</cx:pt>
          <cx:pt idx="16">20.109884000000001</cx:pt>
          <cx:pt idx="17">14.5</cx:pt>
          <cx:pt idx="18">26.300000000000001</cx:pt>
          <cx:pt idx="19">11</cx:pt>
        </cx:lvl>
      </cx:numDim>
    </cx:data>
  </cx:chartData>
  <cx:chart>
    <cx:plotArea>
      <cx:plotAreaRegion>
        <cx:series layoutId="treemap" uniqueId="{1332D09D-9FD3-9B47-B391-7E2B32321C11}">
          <cx:tx>
            <cx:txData>
              <cx:f>'Q2 24'!$D$1</cx:f>
              <cx:v>Amount</cx:v>
            </cx:txData>
          </cx:tx>
          <cx:spPr>
            <a:ln>
              <a:noFill/>
            </a:ln>
          </cx:spPr>
          <cx:dataPt idx="0">
            <cx:spPr>
              <a:solidFill>
                <a:srgbClr val="1187D4"/>
              </a:solidFill>
              <a:ln>
                <a:noFill/>
              </a:ln>
            </cx:spPr>
          </cx:dataPt>
          <cx:dataPt idx="11">
            <cx:spPr>
              <a:solidFill>
                <a:srgbClr val="591AD2"/>
              </a:solidFill>
              <a:ln>
                <a:noFill/>
              </a:ln>
            </cx:spPr>
          </cx:dataPt>
          <cx:dataPt idx="15">
            <cx:spPr>
              <a:ln>
                <a:noFill/>
              </a:ln>
            </cx:spPr>
          </cx:dataPt>
          <cx:dataPt idx="17">
            <cx:spPr>
              <a:ln>
                <a:noFill/>
              </a:ln>
            </cx:spPr>
          </cx:dataPt>
          <cx:dataPt idx="19">
            <cx:spPr>
              <a:ln>
                <a:noFill/>
              </a:ln>
            </cx:spPr>
          </cx:dataPt>
          <cx:dataPt idx="21">
            <cx:spPr>
              <a:ln>
                <a:noFill/>
              </a:ln>
            </cx:spPr>
          </cx:dataPt>
          <cx:dataPt idx="23">
            <cx:spPr>
              <a:ln>
                <a:noFill/>
              </a:ln>
            </cx:spPr>
          </cx:dataPt>
          <cx:dataPt idx="25">
            <cx:spPr>
              <a:ln>
                <a:noFill/>
              </a:ln>
            </cx:spPr>
          </cx:dataPt>
          <cx:dataPt idx="26">
            <cx:spPr>
              <a:solidFill>
                <a:srgbClr val="C02ECC"/>
              </a:solidFill>
              <a:ln>
                <a:noFill/>
              </a:ln>
            </cx:spPr>
          </cx:dataPt>
          <cx:dataPt idx="33">
            <cx:spPr>
              <a:solidFill>
                <a:srgbClr val="2439D3"/>
              </a:solidFill>
              <a:ln>
                <a:noFill/>
              </a:ln>
            </cx:spPr>
          </cx:dataPt>
          <cx:dataLabels>
            <cx:numFmt formatCode="#,##0.0" sourceLinked="0"/>
            <cx:txPr>
              <a:bodyPr spcFirstLastPara="1" vertOverflow="ellipsis" horzOverflow="overflow" wrap="square" lIns="0" tIns="0" rIns="0" bIns="0" anchor="ctr" anchorCtr="1"/>
              <a:lstStyle/>
              <a:p>
                <a:pPr algn="ctr" rtl="0">
                  <a:defRPr sz="600">
                    <a:latin typeface="Gilroy" pitchFamily="2" charset="77"/>
                    <a:ea typeface="Gilroy" pitchFamily="2" charset="77"/>
                    <a:cs typeface="Gilroy" pitchFamily="2" charset="77"/>
                  </a:defRPr>
                </a:pPr>
                <a:endParaRPr lang="en-GB" sz="600" b="0" i="0" u="none" strike="noStrike" baseline="0">
                  <a:solidFill>
                    <a:sysClr val="window" lastClr="FFFFFF"/>
                  </a:solidFill>
                  <a:latin typeface="Gilroy" pitchFamily="2" charset="77"/>
                </a:endParaRPr>
              </a:p>
            </cx:txPr>
            <cx:visibility seriesName="0" categoryName="1" value="1"/>
            <cx:separator>
</cx:separator>
            <cx:dataLabel idx="2">
              <cx:numFmt formatCode="#,##0.0" sourceLinked="0"/>
              <cx:txPr>
                <a:bodyPr spcFirstLastPara="1" vertOverflow="ellipsis" horzOverflow="overflow" wrap="square" lIns="0" tIns="0" rIns="0" bIns="0" anchor="ctr" anchorCtr="1"/>
                <a:lstStyle/>
                <a:p>
                  <a:pPr algn="ctr" rtl="0">
                    <a:defRPr sz="300"/>
                  </a:pPr>
                  <a:r>
                    <a:rPr lang="en-GB" sz="300" b="0" i="0" u="none" strike="noStrike" baseline="0">
                      <a:solidFill>
                        <a:sysClr val="window" lastClr="FFFFFF"/>
                      </a:solidFill>
                      <a:latin typeface="Gilroy" pitchFamily="2" charset="77"/>
                    </a:rPr>
                    <a:t>Ory Corp
5.0</a:t>
                  </a:r>
                </a:p>
              </cx:txPr>
              <cx:visibility seriesName="0" categoryName="1" value="1"/>
              <cx:separator>
</cx:separator>
            </cx:dataLabel>
            <cx:dataLabel idx="4">
              <cx:numFmt formatCode="#,##0.0" sourceLinked="0"/>
              <cx:txPr>
                <a:bodyPr spcFirstLastPara="1" vertOverflow="ellipsis" horzOverflow="overflow" wrap="square" lIns="0" tIns="0" rIns="0" bIns="0" anchor="ctr" anchorCtr="1"/>
                <a:lstStyle/>
                <a:p>
                  <a:pPr algn="ctr" rtl="0">
                    <a:defRPr sz="300"/>
                  </a:pPr>
                  <a:r>
                    <a:rPr lang="en-GB" sz="300" b="0" i="0" u="none" strike="noStrike" baseline="0">
                      <a:solidFill>
                        <a:sysClr val="window" lastClr="FFFFFF"/>
                      </a:solidFill>
                      <a:latin typeface="Gilroy" pitchFamily="2" charset="77"/>
                    </a:rPr>
                    <a:t>Pomerium
13.8</a:t>
                  </a:r>
                </a:p>
              </cx:txPr>
              <cx:visibility seriesName="0" categoryName="1" value="1"/>
              <cx:separator>
</cx:separator>
            </cx:dataLabel>
            <cx:dataLabel idx="6">
              <cx:numFmt formatCode="#,##0.0" sourceLinked="0"/>
              <cx:txPr>
                <a:bodyPr spcFirstLastPara="1" vertOverflow="ellipsis" horzOverflow="overflow" wrap="square" lIns="0" tIns="0" rIns="0" bIns="0" anchor="ctr" anchorCtr="1"/>
                <a:lstStyle/>
                <a:p>
                  <a:pPr algn="ctr" rtl="0">
                    <a:defRPr sz="500"/>
                  </a:pPr>
                  <a:r>
                    <a:rPr lang="en-GB" sz="500" b="0" i="0" u="none" strike="noStrike" baseline="0">
                      <a:solidFill>
                        <a:sysClr val="window" lastClr="FFFFFF"/>
                      </a:solidFill>
                      <a:latin typeface="Gilroy" pitchFamily="2" charset="77"/>
                    </a:rPr>
                    <a:t>Loft Labs
24.0</a:t>
                  </a:r>
                </a:p>
              </cx:txPr>
              <cx:visibility seriesName="0" categoryName="1" value="1"/>
              <cx:separator>
</cx:separator>
            </cx:dataLabel>
            <cx:dataLabel idx="10">
              <cx:numFmt formatCode="#,##0.0" sourceLinked="0"/>
              <cx:txPr>
                <a:bodyPr spcFirstLastPara="1" vertOverflow="ellipsis" horzOverflow="overflow" wrap="square" lIns="0" tIns="0" rIns="0" bIns="0" anchor="ctr" anchorCtr="1"/>
                <a:lstStyle/>
                <a:p>
                  <a:pPr algn="ctr" rtl="0">
                    <a:defRPr sz="500"/>
                  </a:pPr>
                  <a:r>
                    <a:rPr lang="en-GB" sz="500" b="0" i="0" u="none" strike="noStrike" baseline="0">
                      <a:solidFill>
                        <a:sysClr val="window" lastClr="FFFFFF"/>
                      </a:solidFill>
                      <a:latin typeface="Gilroy" pitchFamily="2" charset="77"/>
                    </a:rPr>
                    <a:t>Honeycomb
36.0</a:t>
                  </a:r>
                </a:p>
              </cx:txPr>
              <cx:visibility seriesName="0" categoryName="1" value="1"/>
              <cx:separator>
</cx:separator>
            </cx:dataLabel>
            <cx:dataLabel idx="28">
              <cx:numFmt formatCode="#,##0.0" sourceLinked="0"/>
              <cx:txPr>
                <a:bodyPr spcFirstLastPara="1" vertOverflow="ellipsis" horzOverflow="overflow" wrap="square" lIns="0" tIns="0" rIns="0" bIns="0" anchor="ctr" anchorCtr="1"/>
                <a:lstStyle/>
                <a:p>
                  <a:pPr algn="ctr" rtl="0">
                    <a:defRPr sz="500"/>
                  </a:pPr>
                  <a:r>
                    <a:rPr lang="en-GB" sz="500" b="0" i="0" u="none" strike="noStrike" baseline="0">
                      <a:solidFill>
                        <a:sysClr val="window" lastClr="FFFFFF"/>
                      </a:solidFill>
                      <a:latin typeface="Gilroy" pitchFamily="2" charset="77"/>
                    </a:rPr>
                    <a:t>SurrealDB
20.0</a:t>
                  </a:r>
                </a:p>
              </cx:txPr>
              <cx:visibility seriesName="0" categoryName="1" value="1"/>
              <cx:separator>
</cx:separator>
            </cx:dataLabel>
            <cx:dataLabel idx="32">
              <cx:numFmt formatCode="#,##0.0" sourceLinked="0"/>
              <cx:txPr>
                <a:bodyPr spcFirstLastPara="1" vertOverflow="ellipsis" horzOverflow="overflow" wrap="square" lIns="0" tIns="0" rIns="0" bIns="0" anchor="ctr" anchorCtr="1"/>
                <a:lstStyle/>
                <a:p>
                  <a:pPr algn="ctr" rtl="0">
                    <a:defRPr sz="400"/>
                  </a:pPr>
                  <a:r>
                    <a:rPr lang="en-GB" sz="400" b="0" i="0" u="none" strike="noStrike" baseline="0">
                      <a:solidFill>
                        <a:sysClr val="window" lastClr="FFFFFF"/>
                      </a:solidFill>
                      <a:latin typeface="Gilroy" pitchFamily="2" charset="77"/>
                    </a:rPr>
                    <a:t>RunPod
20.0</a:t>
                  </a:r>
                </a:p>
              </cx:txPr>
              <cx:visibility seriesName="0" categoryName="1" value="1"/>
              <cx:separator>
</cx:separator>
            </cx:dataLabel>
            <cx:dataLabel idx="37">
              <cx:numFmt formatCode="#,##0.0" sourceLinked="0"/>
              <cx:txPr>
                <a:bodyPr spcFirstLastPara="1" vertOverflow="ellipsis" horzOverflow="overflow" wrap="square" lIns="0" tIns="0" rIns="0" bIns="0" anchor="ctr" anchorCtr="1"/>
                <a:lstStyle/>
                <a:p>
                  <a:pPr algn="ctr" rtl="0">
                    <a:defRPr sz="400"/>
                  </a:pPr>
                  <a:r>
                    <a:rPr lang="en-GB" sz="400" b="0" i="0" u="none" strike="noStrike" baseline="0">
                      <a:solidFill>
                        <a:sysClr val="window" lastClr="FFFFFF"/>
                      </a:solidFill>
                      <a:latin typeface="Gilroy" pitchFamily="2" charset="77"/>
                    </a:rPr>
                    <a:t>nOps
20.1</a:t>
                  </a:r>
                </a:p>
              </cx:txPr>
              <cx:visibility seriesName="0" categoryName="1" value="1"/>
              <cx:separator>
</cx:separator>
            </cx:dataLabel>
            <cx:dataLabel idx="39">
              <cx:numFmt formatCode="#,##0.0" sourceLinked="0"/>
              <cx:txPr>
                <a:bodyPr spcFirstLastPara="1" vertOverflow="ellipsis" horzOverflow="overflow" wrap="square" lIns="0" tIns="0" rIns="0" bIns="0" anchor="ctr" anchorCtr="1"/>
                <a:lstStyle/>
                <a:p>
                  <a:pPr algn="ctr" rtl="0">
                    <a:defRPr sz="400"/>
                  </a:pPr>
                  <a:r>
                    <a:rPr lang="en-GB" sz="400" b="0" i="0" u="none" strike="noStrike" baseline="0">
                      <a:solidFill>
                        <a:sysClr val="window" lastClr="FFFFFF"/>
                      </a:solidFill>
                      <a:latin typeface="Gilroy" pitchFamily="2" charset="77"/>
                    </a:rPr>
                    <a:t>Stacklet
14.5</a:t>
                  </a:r>
                </a:p>
              </cx:txPr>
              <cx:visibility seriesName="0" categoryName="1" value="1"/>
              <cx:separator>
</cx:separator>
            </cx:dataLabel>
          </cx:dataLabels>
          <cx:dataId val="0"/>
          <cx:layoutPr>
            <cx:parentLabelLayout val="banner"/>
          </cx:layoutPr>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modernComment_12D_DC99BB61.xml><?xml version="1.0" encoding="utf-8"?>
<p188:cmLst xmlns:a="http://schemas.openxmlformats.org/drawingml/2006/main" xmlns:r="http://schemas.openxmlformats.org/officeDocument/2006/relationships" xmlns:p188="http://schemas.microsoft.com/office/powerpoint/2018/8/main">
  <p188:cm id="{2B4EDC46-F637-5E49-AB5C-8B08AA0DAEC4}" authorId="{810A664F-6A0E-EDB2-1C04-442B0C6D77D9}" status="resolved" created="2024-07-09T07:55:52.637" complete="100000">
    <ac:txMkLst xmlns:ac="http://schemas.microsoft.com/office/drawing/2013/main/command">
      <pc:docMk xmlns:pc="http://schemas.microsoft.com/office/powerpoint/2013/main/command"/>
      <pc:sldMk xmlns:pc="http://schemas.microsoft.com/office/powerpoint/2013/main/command" cId="3701062497" sldId="301"/>
      <ac:spMk id="256" creationId="{00000000-0000-0000-0000-000000000000}"/>
      <ac:txMk cp="70" len="1">
        <ac:context len="161" hash="325017034"/>
      </ac:txMk>
    </ac:txMkLst>
    <p188:pos x="2281125" y="543700"/>
    <p188:replyLst>
      <p188:reply id="{83BE7457-9F46-0F48-BD1C-3C8CD4237621}" authorId="{1F850A63-5C11-056D-F3E2-17A42B380585}" created="2024-07-09T09:38:26.096">
        <p188:txBody>
          <a:bodyPr/>
          <a:lstStyle/>
          <a:p>
            <a:r>
              <a:rPr lang="en-LK"/>
              <a:t>Done</a:t>
            </a:r>
          </a:p>
        </p188:txBody>
      </p188:reply>
    </p188:replyLst>
    <p188:txBody>
      <a:bodyPr/>
      <a:lstStyle/>
      <a:p>
        <a:r>
          <a:rPr lang="en-LK"/>
          <a:t>Can we say “enhances”?</a:t>
        </a:r>
      </a:p>
    </p188:txBody>
    <p188:extLst>
      <p:ext xmlns:p="http://schemas.openxmlformats.org/presentationml/2006/main" uri="{57CB4572-C831-44C2-8A1C-0ADB6CCDFE69}">
        <p223:reactions xmlns:p223="http://schemas.microsoft.com/office/powerpoint/2022/03/main">
          <p223:rxn type="👍">
            <p223:instance time="2024-07-09T09:38:16.155" authorId="{1F850A63-5C11-056D-F3E2-17A42B380585}"/>
          </p223:rxn>
        </p223:reactions>
      </p:ext>
    </p188:extLst>
  </p188:cm>
  <p188:cm id="{1F06D48C-6053-3747-9E1E-8A923F067184}" authorId="{810A664F-6A0E-EDB2-1C04-442B0C6D77D9}" status="resolved" created="2024-07-09T07:57:23.463" complete="100000">
    <ac:txMkLst xmlns:ac="http://schemas.microsoft.com/office/drawing/2013/main/command">
      <pc:docMk xmlns:pc="http://schemas.microsoft.com/office/powerpoint/2013/main/command"/>
      <pc:sldMk xmlns:pc="http://schemas.microsoft.com/office/powerpoint/2013/main/command" cId="3701062497" sldId="301"/>
      <ac:spMk id="256" creationId="{00000000-0000-0000-0000-000000000000}"/>
      <ac:txMk cp="0" len="12">
        <ac:context len="161" hash="325017034"/>
      </ac:txMk>
    </ac:txMkLst>
    <p188:pos x="1069182" y="350524"/>
    <p188:replyLst>
      <p188:reply id="{00920B37-724F-6345-B34A-9C413DE3D2BB}" authorId="{1F850A63-5C11-056D-F3E2-17A42B380585}" created="2024-07-09T09:44:18.968">
        <p188:txBody>
          <a:bodyPr/>
          <a:lstStyle/>
          <a:p>
            <a:r>
              <a:rPr lang="en-LK"/>
              <a:t>Done</a:t>
            </a:r>
          </a:p>
        </p188:txBody>
      </p188:reply>
    </p188:replyLst>
    <p188:txBody>
      <a:bodyPr/>
      <a:lstStyle/>
      <a:p>
        <a:r>
          <a:rPr lang="en-LK"/>
          <a:t>Let’s bring the industry colour key here as well</a:t>
        </a:r>
      </a:p>
    </p188:txBody>
    <p188:extLst>
      <p:ext xmlns:p="http://schemas.openxmlformats.org/presentationml/2006/main" uri="{57CB4572-C831-44C2-8A1C-0ADB6CCDFE69}">
        <p223:reactions xmlns:p223="http://schemas.microsoft.com/office/powerpoint/2022/03/main">
          <p223:rxn type="👍">
            <p223:instance time="2024-07-09T09:44:13.878" authorId="{1F850A63-5C11-056D-F3E2-17A42B380585}"/>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1fed5bb22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1fed5bb2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798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1fed5bb22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1fed5bb2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23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1fed5bb22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c1fed5bb22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1fed5bb22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1fed5bb22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09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1fed5bb22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1fed5bb22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578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6bdc4d47d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6bdc4d47d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3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6bdc4d47d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6bdc4d47d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857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bdc4d47d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bdc4d47d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80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6bdc4d47d0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6bdc4d47d0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954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6bdc4d47d0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6bdc4d47d0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89838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1fed5bb2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1fed5bb2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272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6bdc4d47d0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6bdc4d47d0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15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6bdc4d47d0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6bdc4d47d0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617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6bdc4d47d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6bdc4d47d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32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1fed5bb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1fed5bb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1fed5bb2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1fed5bb2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718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 name="Title 1">
            <a:extLst>
              <a:ext uri="{FF2B5EF4-FFF2-40B4-BE49-F238E27FC236}">
                <a16:creationId xmlns:a16="http://schemas.microsoft.com/office/drawing/2014/main" id="{EB1CA8AD-1DC5-75D3-1ECF-05109B8568AC}"/>
              </a:ext>
            </a:extLst>
          </p:cNvPr>
          <p:cNvSpPr>
            <a:spLocks noGrp="1"/>
          </p:cNvSpPr>
          <p:nvPr>
            <p:ph type="title"/>
          </p:nvPr>
        </p:nvSpPr>
        <p:spPr/>
        <p:txBody>
          <a:bodyPr/>
          <a:lstStyle/>
          <a:p>
            <a:r>
              <a:rPr lang="en-GB"/>
              <a:t>Click to edit Master title style</a:t>
            </a:r>
            <a:endParaRPr lang="en-L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0"/>
        <p:cNvGrpSpPr/>
        <p:nvPr/>
      </p:nvGrpSpPr>
      <p:grpSpPr>
        <a:xfrm>
          <a:off x="0" y="0"/>
          <a:ext cx="0" cy="0"/>
          <a:chOff x="0" y="0"/>
          <a:chExt cx="0" cy="0"/>
        </a:xfrm>
      </p:grpSpPr>
      <p:sp>
        <p:nvSpPr>
          <p:cNvPr id="51" name="Google Shape;51;p13"/>
          <p:cNvSpPr/>
          <p:nvPr/>
        </p:nvSpPr>
        <p:spPr>
          <a:xfrm>
            <a:off x="-13800" y="-31800"/>
            <a:ext cx="9171600" cy="5207100"/>
          </a:xfrm>
          <a:prstGeom prst="rect">
            <a:avLst/>
          </a:prstGeom>
          <a:gradFill>
            <a:gsLst>
              <a:gs pos="0">
                <a:schemeClr val="dk2"/>
              </a:gs>
              <a:gs pos="24000">
                <a:schemeClr val="lt2"/>
              </a:gs>
              <a:gs pos="49000">
                <a:schemeClr val="accent1"/>
              </a:gs>
              <a:gs pos="75000">
                <a:schemeClr val="accent5"/>
              </a:gs>
              <a:gs pos="100000">
                <a:schemeClr val="dk2"/>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title"/>
          </p:nvPr>
        </p:nvSpPr>
        <p:spPr>
          <a:xfrm>
            <a:off x="2040500" y="1761713"/>
            <a:ext cx="3665700" cy="16731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sz="50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53" name="Google Shape;53;p13"/>
          <p:cNvSpPr txBox="1">
            <a:spLocks noGrp="1"/>
          </p:cNvSpPr>
          <p:nvPr>
            <p:ph type="title" idx="2"/>
          </p:nvPr>
        </p:nvSpPr>
        <p:spPr>
          <a:xfrm>
            <a:off x="720000" y="2027725"/>
            <a:ext cx="1223100" cy="12231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0000"/>
              <a:buNone/>
              <a:defRPr sz="6000">
                <a:solidFill>
                  <a:schemeClr val="lt1"/>
                </a:solidFill>
              </a:defRPr>
            </a:lvl1pPr>
            <a:lvl2pPr lvl="1" algn="ctr" rtl="0">
              <a:lnSpc>
                <a:spcPct val="100000"/>
              </a:lnSpc>
              <a:spcBef>
                <a:spcPts val="0"/>
              </a:spcBef>
              <a:spcAft>
                <a:spcPts val="0"/>
              </a:spcAft>
              <a:buSzPts val="10000"/>
              <a:buNone/>
              <a:defRPr sz="10000"/>
            </a:lvl2pPr>
            <a:lvl3pPr lvl="2" algn="ctr" rtl="0">
              <a:lnSpc>
                <a:spcPct val="100000"/>
              </a:lnSpc>
              <a:spcBef>
                <a:spcPts val="0"/>
              </a:spcBef>
              <a:spcAft>
                <a:spcPts val="0"/>
              </a:spcAft>
              <a:buSzPts val="10000"/>
              <a:buNone/>
              <a:defRPr sz="10000"/>
            </a:lvl3pPr>
            <a:lvl4pPr lvl="3" algn="ctr" rtl="0">
              <a:lnSpc>
                <a:spcPct val="100000"/>
              </a:lnSpc>
              <a:spcBef>
                <a:spcPts val="0"/>
              </a:spcBef>
              <a:spcAft>
                <a:spcPts val="0"/>
              </a:spcAft>
              <a:buSzPts val="10000"/>
              <a:buNone/>
              <a:defRPr sz="10000"/>
            </a:lvl4pPr>
            <a:lvl5pPr lvl="4" algn="ctr" rtl="0">
              <a:lnSpc>
                <a:spcPct val="100000"/>
              </a:lnSpc>
              <a:spcBef>
                <a:spcPts val="0"/>
              </a:spcBef>
              <a:spcAft>
                <a:spcPts val="0"/>
              </a:spcAft>
              <a:buSzPts val="10000"/>
              <a:buNone/>
              <a:defRPr sz="10000"/>
            </a:lvl5pPr>
            <a:lvl6pPr lvl="5" algn="ctr" rtl="0">
              <a:lnSpc>
                <a:spcPct val="100000"/>
              </a:lnSpc>
              <a:spcBef>
                <a:spcPts val="0"/>
              </a:spcBef>
              <a:spcAft>
                <a:spcPts val="0"/>
              </a:spcAft>
              <a:buSzPts val="10000"/>
              <a:buNone/>
              <a:defRPr sz="10000"/>
            </a:lvl6pPr>
            <a:lvl7pPr lvl="6" algn="ctr" rtl="0">
              <a:lnSpc>
                <a:spcPct val="100000"/>
              </a:lnSpc>
              <a:spcBef>
                <a:spcPts val="0"/>
              </a:spcBef>
              <a:spcAft>
                <a:spcPts val="0"/>
              </a:spcAft>
              <a:buSzPts val="10000"/>
              <a:buNone/>
              <a:defRPr sz="10000"/>
            </a:lvl7pPr>
            <a:lvl8pPr lvl="7" algn="ctr" rtl="0">
              <a:lnSpc>
                <a:spcPct val="100000"/>
              </a:lnSpc>
              <a:spcBef>
                <a:spcPts val="0"/>
              </a:spcBef>
              <a:spcAft>
                <a:spcPts val="0"/>
              </a:spcAft>
              <a:buSzPts val="10000"/>
              <a:buNone/>
              <a:defRPr sz="10000"/>
            </a:lvl8pPr>
            <a:lvl9pPr lvl="8" algn="ctr" rtl="0">
              <a:lnSpc>
                <a:spcPct val="100000"/>
              </a:lnSpc>
              <a:spcBef>
                <a:spcPts val="0"/>
              </a:spcBef>
              <a:spcAft>
                <a:spcPts val="0"/>
              </a:spcAft>
              <a:buSzPts val="10000"/>
              <a:buNone/>
              <a:defRPr sz="10000"/>
            </a:lvl9pPr>
          </a:lstStyle>
          <a:p>
            <a:endParaRPr/>
          </a:p>
        </p:txBody>
      </p:sp>
      <p:sp>
        <p:nvSpPr>
          <p:cNvPr id="54" name="Google Shape;54;p13"/>
          <p:cNvSpPr txBox="1">
            <a:spLocks noGrp="1"/>
          </p:cNvSpPr>
          <p:nvPr>
            <p:ph type="subTitle" idx="1"/>
          </p:nvPr>
        </p:nvSpPr>
        <p:spPr>
          <a:xfrm>
            <a:off x="720000" y="3765525"/>
            <a:ext cx="4854600" cy="598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800"/>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sp-edge.com/updates/30354" TargetMode="External"/><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hyperlink" Target="https://sp-edge.com/updates/29739" TargetMode="External"/><Relationship Id="rId7" Type="http://schemas.openxmlformats.org/officeDocument/2006/relationships/hyperlink" Target="https://sp-edge.com/updates/29001" TargetMode="External"/><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notesSlide" Target="../notesSlides/notesSlide10.xml"/><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hyperlink" Target="https://sp-edge.com/updates/28624" TargetMode="External"/><Relationship Id="rId11" Type="http://schemas.openxmlformats.org/officeDocument/2006/relationships/hyperlink" Target="https://sp-edge.com/updates/30646" TargetMode="External"/><Relationship Id="rId5" Type="http://schemas.openxmlformats.org/officeDocument/2006/relationships/hyperlink" Target="https://sp-edge.com/updates/30099" TargetMode="External"/><Relationship Id="rId15" Type="http://schemas.openxmlformats.org/officeDocument/2006/relationships/image" Target="../media/image38.png"/><Relationship Id="rId10" Type="http://schemas.openxmlformats.org/officeDocument/2006/relationships/hyperlink" Target="https://sp-edge.com/updates/29657" TargetMode="External"/><Relationship Id="rId19" Type="http://schemas.openxmlformats.org/officeDocument/2006/relationships/image" Target="../media/image42.png"/><Relationship Id="rId4" Type="http://schemas.openxmlformats.org/officeDocument/2006/relationships/hyperlink" Target="https://sp-edge.com/updates/28115" TargetMode="External"/><Relationship Id="rId9" Type="http://schemas.openxmlformats.org/officeDocument/2006/relationships/hyperlink" Target="https://sp-edge.com/updates/28885" TargetMode="External"/><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hyperlink" Target="https://sp-edge.com/updates/28596" TargetMode="External"/><Relationship Id="rId13" Type="http://schemas.openxmlformats.org/officeDocument/2006/relationships/image" Target="../media/image47.jpeg"/><Relationship Id="rId18" Type="http://schemas.openxmlformats.org/officeDocument/2006/relationships/image" Target="../media/image52.png"/><Relationship Id="rId3" Type="http://schemas.openxmlformats.org/officeDocument/2006/relationships/hyperlink" Target="https://sp-edge.com/updates/28411" TargetMode="External"/><Relationship Id="rId7" Type="http://schemas.openxmlformats.org/officeDocument/2006/relationships/hyperlink" Target="https://www.docker.com/blog/docker-desktop-4-29/?utm_campaign=blog&amp;utm_content=1714662302&amp;utm_medium=social&amp;utm_source=twitter#enhancing-security" TargetMode="External"/><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hyperlink" Target="https://sp-edge.com/updates/28538" TargetMode="External"/><Relationship Id="rId11" Type="http://schemas.openxmlformats.org/officeDocument/2006/relationships/image" Target="../media/image45.jpeg"/><Relationship Id="rId5" Type="http://schemas.openxmlformats.org/officeDocument/2006/relationships/hyperlink" Target="https://sp-edge.com/updates/28625" TargetMode="External"/><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hyperlink" Target="https://sp-edge.com/updates/29738" TargetMode="External"/><Relationship Id="rId9" Type="http://schemas.openxmlformats.org/officeDocument/2006/relationships/hyperlink" Target="https://www.businesswire.com/news/home/20240430929245/en/Announcing-Upbound-is-Now-Everywhere-Accelerating-Crossplane-Control-Planes-for-Enterprises" TargetMode="External"/><Relationship Id="rId14"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hyperlink" Target="https://sp-edge.com/companies/7118" TargetMode="External"/><Relationship Id="rId3" Type="http://schemas.openxmlformats.org/officeDocument/2006/relationships/hyperlink" Target="https://sp-edge.com/companies/277558" TargetMode="External"/><Relationship Id="rId7" Type="http://schemas.openxmlformats.org/officeDocument/2006/relationships/hyperlink" Target="https://sp-edge.com/companies/59035"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p-edge.com/companies/11631" TargetMode="External"/><Relationship Id="rId5" Type="http://schemas.openxmlformats.org/officeDocument/2006/relationships/hyperlink" Target="https://sp-edge.com/companies/9490" TargetMode="External"/><Relationship Id="rId4" Type="http://schemas.openxmlformats.org/officeDocument/2006/relationships/hyperlink" Target="https://sp-edge.com/companies/489056" TargetMode="External"/><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18" Type="http://schemas.openxmlformats.org/officeDocument/2006/relationships/hyperlink" Target="https://sp-edge.com/updates/30567" TargetMode="External"/><Relationship Id="rId3" Type="http://schemas.microsoft.com/office/2018/10/relationships/comments" Target="../comments/modernComment_12D_DC99BB61.xml"/><Relationship Id="rId7" Type="http://schemas.openxmlformats.org/officeDocument/2006/relationships/hyperlink" Target="https://sp-edge.com/updates/29311" TargetMode="External"/><Relationship Id="rId12" Type="http://schemas.openxmlformats.org/officeDocument/2006/relationships/image" Target="../media/image56.png"/><Relationship Id="rId17" Type="http://schemas.openxmlformats.org/officeDocument/2006/relationships/image" Target="../media/image60.jpeg"/><Relationship Id="rId2" Type="http://schemas.openxmlformats.org/officeDocument/2006/relationships/notesSlide" Target="../notesSlides/notesSlide13.xml"/><Relationship Id="rId16"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hyperlink" Target="https://sp-edge.com/updates/29309" TargetMode="External"/><Relationship Id="rId11" Type="http://schemas.openxmlformats.org/officeDocument/2006/relationships/hyperlink" Target="https://www.redhat.com/en/about/press-releases/nutanix-and-red-hat-expand-collaboration-power-next-generation-virtualized-and-cloud-native-workloads" TargetMode="External"/><Relationship Id="rId5" Type="http://schemas.openxmlformats.org/officeDocument/2006/relationships/image" Target="../media/image25.png"/><Relationship Id="rId15" Type="http://schemas.openxmlformats.org/officeDocument/2006/relationships/hyperlink" Target="https://sp-edge.com/updates/29962" TargetMode="External"/><Relationship Id="rId10" Type="http://schemas.openxmlformats.org/officeDocument/2006/relationships/hyperlink" Target="https://sp-edge.com/updates/29347" TargetMode="External"/><Relationship Id="rId4" Type="http://schemas.openxmlformats.org/officeDocument/2006/relationships/image" Target="../media/image29.png"/><Relationship Id="rId9" Type="http://schemas.openxmlformats.org/officeDocument/2006/relationships/image" Target="../media/image55.jpe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6.png"/><Relationship Id="rId18" Type="http://schemas.openxmlformats.org/officeDocument/2006/relationships/image" Target="../media/image68.jpeg"/><Relationship Id="rId3" Type="http://schemas.openxmlformats.org/officeDocument/2006/relationships/hyperlink" Target="https://www.dell.com/en-us/dt/corporate/newsroom/announcements/detailpage.press-releases~usa~2024~05~20240520-dell-technologies-expands-dell-ai-factory-with-nvidia-to-turbocharge-ai-adoption.htm#/filter-on/Country:en-us" TargetMode="External"/><Relationship Id="rId7" Type="http://schemas.openxmlformats.org/officeDocument/2006/relationships/hyperlink" Target="https://www.nearbycomputing.com/nearby-computing-and-alea-partnership/" TargetMode="External"/><Relationship Id="rId12" Type="http://schemas.openxmlformats.org/officeDocument/2006/relationships/image" Target="../media/image65.jpeg"/><Relationship Id="rId17" Type="http://schemas.openxmlformats.org/officeDocument/2006/relationships/image" Target="../media/image67.jpeg"/><Relationship Id="rId2" Type="http://schemas.openxmlformats.org/officeDocument/2006/relationships/notesSlide" Target="../notesSlides/notesSlide14.xml"/><Relationship Id="rId16" Type="http://schemas.openxmlformats.org/officeDocument/2006/relationships/hyperlink" Target="https://sp-edge.com/updates/29819" TargetMode="External"/><Relationship Id="rId1" Type="http://schemas.openxmlformats.org/officeDocument/2006/relationships/slideLayout" Target="../slideLayouts/slideLayout1.xml"/><Relationship Id="rId6" Type="http://schemas.openxmlformats.org/officeDocument/2006/relationships/hyperlink" Target="https://sp-edge.com/updates/29002" TargetMode="External"/><Relationship Id="rId11" Type="http://schemas.openxmlformats.org/officeDocument/2006/relationships/image" Target="../media/image64.jpeg"/><Relationship Id="rId5" Type="http://schemas.openxmlformats.org/officeDocument/2006/relationships/hyperlink" Target="https://www.dell.com/en-us/blog/dell-nativeedge-accelerates-ai-innovation-at-the-edge/#:~:text=Accelerating%20Edge%20Innovation%20with%20Azure%20Arc%20and%20Dell%20NativeEdge" TargetMode="External"/><Relationship Id="rId15" Type="http://schemas.openxmlformats.org/officeDocument/2006/relationships/hyperlink" Target="https://sp-edge.com/updates/29958" TargetMode="External"/><Relationship Id="rId10" Type="http://schemas.openxmlformats.org/officeDocument/2006/relationships/image" Target="../media/image63.png"/><Relationship Id="rId19" Type="http://schemas.openxmlformats.org/officeDocument/2006/relationships/image" Target="../media/image69.png"/><Relationship Id="rId4" Type="http://schemas.openxmlformats.org/officeDocument/2006/relationships/hyperlink" Target="https://www.dell.com/en-us/blog/dell-nativeedge-accelerates-ai-innovation-at-the-edge/#:~:text=Dell%20NativeEdge%20and%20ServiceNow%20Create%20Industry%E2%80%99s%20First%20Closed%2DLoop%20Integration%20for%20the%20Edge%C2%B9" TargetMode="External"/><Relationship Id="rId9" Type="http://schemas.openxmlformats.org/officeDocument/2006/relationships/image" Target="../media/image62.jpeg"/><Relationship Id="rId14" Type="http://schemas.openxmlformats.org/officeDocument/2006/relationships/image" Target="../media/image66.jpeg"/></Relationships>
</file>

<file path=ppt/slides/_rels/slide15.xml.rels><?xml version="1.0" encoding="UTF-8" standalone="yes"?>
<Relationships xmlns="http://schemas.openxmlformats.org/package/2006/relationships"><Relationship Id="rId8" Type="http://schemas.openxmlformats.org/officeDocument/2006/relationships/hyperlink" Target="https://sp-edge.com/companies/1199673" TargetMode="External"/><Relationship Id="rId13" Type="http://schemas.openxmlformats.org/officeDocument/2006/relationships/image" Target="../media/image70.png"/><Relationship Id="rId3" Type="http://schemas.openxmlformats.org/officeDocument/2006/relationships/hyperlink" Target="https://www.hashicorp.com/blog/hashicorp-adopts-business-source-license" TargetMode="External"/><Relationship Id="rId7" Type="http://schemas.openxmlformats.org/officeDocument/2006/relationships/hyperlink" Target="https://www.axios.com/2024/07/01/q2-us-merger-data" TargetMode="External"/><Relationship Id="rId12" Type="http://schemas.openxmlformats.org/officeDocument/2006/relationships/hyperlink" Target="https://sp-edge.com/companies/1637341" TargetMode="External"/><Relationship Id="rId2" Type="http://schemas.openxmlformats.org/officeDocument/2006/relationships/notesSlide" Target="../notesSlides/notesSlide15.xml"/><Relationship Id="rId16" Type="http://schemas.openxmlformats.org/officeDocument/2006/relationships/image" Target="../media/image74.jpeg"/><Relationship Id="rId1" Type="http://schemas.openxmlformats.org/officeDocument/2006/relationships/slideLayout" Target="../slideLayouts/slideLayout1.xml"/><Relationship Id="rId6" Type="http://schemas.openxmlformats.org/officeDocument/2006/relationships/hyperlink" Target="https://www.prnewswire.com/news-releases/harness-raises-150-million-in-new-financing-302144095.html" TargetMode="External"/><Relationship Id="rId11" Type="http://schemas.openxmlformats.org/officeDocument/2006/relationships/hyperlink" Target="https://sp-edge.com/companies/28149" TargetMode="External"/><Relationship Id="rId5" Type="http://schemas.openxmlformats.org/officeDocument/2006/relationships/hyperlink" Target="https://sp-edge.com/updates/25477" TargetMode="External"/><Relationship Id="rId15" Type="http://schemas.openxmlformats.org/officeDocument/2006/relationships/image" Target="../media/image73.png"/><Relationship Id="rId10" Type="http://schemas.openxmlformats.org/officeDocument/2006/relationships/hyperlink" Target="https://sp-edge.com/companies/514837" TargetMode="External"/><Relationship Id="rId4" Type="http://schemas.openxmlformats.org/officeDocument/2006/relationships/hyperlink" Target="https://ir.hashicorp.com/node/9451/html#:~:text=Cloud%2Dhosted%20services-,60%C2%A0,-%25" TargetMode="External"/><Relationship Id="rId9" Type="http://schemas.openxmlformats.org/officeDocument/2006/relationships/hyperlink" Target="https://sp-edge.com/updates/27008" TargetMode="External"/><Relationship Id="rId14"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hyperlink" Target="https://sp-edge.com/updates/30568" TargetMode="External"/><Relationship Id="rId18" Type="http://schemas.openxmlformats.org/officeDocument/2006/relationships/hyperlink" Target="https://sp-edge.com/updates/29964" TargetMode="External"/><Relationship Id="rId26" Type="http://schemas.openxmlformats.org/officeDocument/2006/relationships/hyperlink" Target="https://blog.cloudflare.com/cloudflare-acquires-baselime-expands-observability-capabilities" TargetMode="External"/><Relationship Id="rId3" Type="http://schemas.openxmlformats.org/officeDocument/2006/relationships/hyperlink" Target="https://sp-edge.com/updates/28730" TargetMode="External"/><Relationship Id="rId21" Type="http://schemas.openxmlformats.org/officeDocument/2006/relationships/image" Target="../media/image81.png"/><Relationship Id="rId7" Type="http://schemas.openxmlformats.org/officeDocument/2006/relationships/image" Target="../media/image70.png"/><Relationship Id="rId12" Type="http://schemas.openxmlformats.org/officeDocument/2006/relationships/image" Target="../media/image27.png"/><Relationship Id="rId17" Type="http://schemas.openxmlformats.org/officeDocument/2006/relationships/image" Target="../media/image80.png"/><Relationship Id="rId25" Type="http://schemas.openxmlformats.org/officeDocument/2006/relationships/image" Target="../media/image84.png"/><Relationship Id="rId2" Type="http://schemas.openxmlformats.org/officeDocument/2006/relationships/notesSlide" Target="../notesSlides/notesSlide16.xml"/><Relationship Id="rId16" Type="http://schemas.openxmlformats.org/officeDocument/2006/relationships/image" Target="../media/image79.png"/><Relationship Id="rId20" Type="http://schemas.openxmlformats.org/officeDocument/2006/relationships/image" Target="../media/image73.png"/><Relationship Id="rId29" Type="http://schemas.openxmlformats.org/officeDocument/2006/relationships/hyperlink" Target="https://venturebeat.com/ai/vercel-acquires-modelfusion-launches-ai-sdk-3-1-for-enterprise-ai-development/" TargetMode="External"/><Relationship Id="rId1" Type="http://schemas.openxmlformats.org/officeDocument/2006/relationships/slideLayout" Target="../slideLayouts/slideLayout1.xml"/><Relationship Id="rId6" Type="http://schemas.openxmlformats.org/officeDocument/2006/relationships/hyperlink" Target="https://www.prnewswire.com/news-releases/timescale-acquires-popsql-to-bring-a-modern-collaborative-sql-gui-to-postgresql-developers-302108558.html" TargetMode="External"/><Relationship Id="rId11" Type="http://schemas.openxmlformats.org/officeDocument/2006/relationships/image" Target="../media/image77.png"/><Relationship Id="rId24" Type="http://schemas.openxmlformats.org/officeDocument/2006/relationships/image" Target="../media/image83.png"/><Relationship Id="rId5" Type="http://schemas.openxmlformats.org/officeDocument/2006/relationships/image" Target="../media/image76.jpeg"/><Relationship Id="rId15" Type="http://schemas.openxmlformats.org/officeDocument/2006/relationships/hyperlink" Target="https://www.reuters.com/markets/deals/openai-acquires-database-analytics-firm-rockset-2024-06-21/" TargetMode="External"/><Relationship Id="rId23" Type="http://schemas.openxmlformats.org/officeDocument/2006/relationships/hyperlink" Target="https://sp-edge.com/updates/29112" TargetMode="External"/><Relationship Id="rId28" Type="http://schemas.openxmlformats.org/officeDocument/2006/relationships/image" Target="../media/image86.jpeg"/><Relationship Id="rId10" Type="http://schemas.openxmlformats.org/officeDocument/2006/relationships/image" Target="../media/image57.png"/><Relationship Id="rId19" Type="http://schemas.openxmlformats.org/officeDocument/2006/relationships/image" Target="../media/image74.jpeg"/><Relationship Id="rId31" Type="http://schemas.openxmlformats.org/officeDocument/2006/relationships/image" Target="../media/image87.png"/><Relationship Id="rId4" Type="http://schemas.openxmlformats.org/officeDocument/2006/relationships/image" Target="../media/image75.jpeg"/><Relationship Id="rId9" Type="http://schemas.openxmlformats.org/officeDocument/2006/relationships/hyperlink" Target="https://sp-edge.com/updates/29960" TargetMode="External"/><Relationship Id="rId14" Type="http://schemas.openxmlformats.org/officeDocument/2006/relationships/image" Target="../media/image78.png"/><Relationship Id="rId22" Type="http://schemas.openxmlformats.org/officeDocument/2006/relationships/image" Target="../media/image82.jpeg"/><Relationship Id="rId27" Type="http://schemas.openxmlformats.org/officeDocument/2006/relationships/image" Target="../media/image85.png"/><Relationship Id="rId30"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hyperlink" Target="https://sp-edge.com/updates/28366" TargetMode="External"/><Relationship Id="rId18" Type="http://schemas.openxmlformats.org/officeDocument/2006/relationships/slide" Target="slide3.xml"/><Relationship Id="rId26" Type="http://schemas.openxmlformats.org/officeDocument/2006/relationships/hyperlink" Target="https://sp-edge.com/updates/29347" TargetMode="External"/><Relationship Id="rId3" Type="http://schemas.openxmlformats.org/officeDocument/2006/relationships/hyperlink" Target="https://sp-edge.com/companies/51144" TargetMode="External"/><Relationship Id="rId21" Type="http://schemas.openxmlformats.org/officeDocument/2006/relationships/slide" Target="slide12.xml"/><Relationship Id="rId7" Type="http://schemas.openxmlformats.org/officeDocument/2006/relationships/hyperlink" Target="https://sp-edge.com/updates/29003" TargetMode="External"/><Relationship Id="rId12" Type="http://schemas.openxmlformats.org/officeDocument/2006/relationships/hyperlink" Target="https://sp-edge.com/updates/28301" TargetMode="External"/><Relationship Id="rId17" Type="http://schemas.openxmlformats.org/officeDocument/2006/relationships/hyperlink" Target="https://sp-edge.com/industry/33" TargetMode="External"/><Relationship Id="rId25" Type="http://schemas.openxmlformats.org/officeDocument/2006/relationships/hyperlink" Target="https://sp-edge.com/updates/29311" TargetMode="External"/><Relationship Id="rId33" Type="http://schemas.openxmlformats.org/officeDocument/2006/relationships/hyperlink" Target="https://sp-edge.com/updates/30568" TargetMode="External"/><Relationship Id="rId2" Type="http://schemas.openxmlformats.org/officeDocument/2006/relationships/notesSlide" Target="../notesSlides/notesSlide2.xml"/><Relationship Id="rId16" Type="http://schemas.openxmlformats.org/officeDocument/2006/relationships/hyperlink" Target="https://sp-edge.com/industry/25" TargetMode="External"/><Relationship Id="rId20" Type="http://schemas.openxmlformats.org/officeDocument/2006/relationships/slide" Target="slide8.xml"/><Relationship Id="rId29" Type="http://schemas.openxmlformats.org/officeDocument/2006/relationships/hyperlink" Target="https://sp-edge.com/companies/6078" TargetMode="External"/><Relationship Id="rId1" Type="http://schemas.openxmlformats.org/officeDocument/2006/relationships/slideLayout" Target="../slideLayouts/slideLayout1.xml"/><Relationship Id="rId6" Type="http://schemas.openxmlformats.org/officeDocument/2006/relationships/hyperlink" Target="https://sp-edge.com/updates/28115" TargetMode="External"/><Relationship Id="rId11" Type="http://schemas.openxmlformats.org/officeDocument/2006/relationships/hyperlink" Target="https://sp-edge.com/updates/30099" TargetMode="External"/><Relationship Id="rId24" Type="http://schemas.openxmlformats.org/officeDocument/2006/relationships/hyperlink" Target="https://sp-edge.com/updates/29309" TargetMode="External"/><Relationship Id="rId32" Type="http://schemas.openxmlformats.org/officeDocument/2006/relationships/hyperlink" Target="https://www.prnewswire.com/news-releases/timescale-acquires-popsql-to-bring-a-modern-collaborative-sql-gui-to-postgresql-developers-302108558.html" TargetMode="External"/><Relationship Id="rId5" Type="http://schemas.openxmlformats.org/officeDocument/2006/relationships/hyperlink" Target="https://sp-edge.com/updates/29959" TargetMode="External"/><Relationship Id="rId15" Type="http://schemas.openxmlformats.org/officeDocument/2006/relationships/hyperlink" Target="https://sp-edge.com/industry/128" TargetMode="External"/><Relationship Id="rId23" Type="http://schemas.openxmlformats.org/officeDocument/2006/relationships/hyperlink" Target="https://sp-edge.com/updates/29002" TargetMode="External"/><Relationship Id="rId28" Type="http://schemas.openxmlformats.org/officeDocument/2006/relationships/hyperlink" Target="https://sp-edge.com/updates/28730" TargetMode="External"/><Relationship Id="rId10" Type="http://schemas.openxmlformats.org/officeDocument/2006/relationships/hyperlink" Target="https://sp-edge.com/updates/28101" TargetMode="External"/><Relationship Id="rId19" Type="http://schemas.openxmlformats.org/officeDocument/2006/relationships/slide" Target="slide5.xml"/><Relationship Id="rId31" Type="http://schemas.openxmlformats.org/officeDocument/2006/relationships/hyperlink" Target="https://sp-edge.com/updates/29112" TargetMode="External"/><Relationship Id="rId4" Type="http://schemas.openxmlformats.org/officeDocument/2006/relationships/hyperlink" Target="https://sp-edge.com/updates/28498" TargetMode="External"/><Relationship Id="rId9" Type="http://schemas.openxmlformats.org/officeDocument/2006/relationships/hyperlink" Target="https://sp-edge.com/updates/29739" TargetMode="External"/><Relationship Id="rId14" Type="http://schemas.openxmlformats.org/officeDocument/2006/relationships/hyperlink" Target="https://sp-edge.com/industry/170" TargetMode="External"/><Relationship Id="rId22" Type="http://schemas.openxmlformats.org/officeDocument/2006/relationships/slide" Target="slide15.xml"/><Relationship Id="rId27" Type="http://schemas.openxmlformats.org/officeDocument/2006/relationships/hyperlink" Target="https://sp-edge.com/updates/29818" TargetMode="External"/><Relationship Id="rId30" Type="http://schemas.openxmlformats.org/officeDocument/2006/relationships/hyperlink" Target="https://sp-edge.com/updates/29964" TargetMode="External"/><Relationship Id="rId8" Type="http://schemas.openxmlformats.org/officeDocument/2006/relationships/hyperlink" Target="https://sp-edge.com/updates/2918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p-edge.com/companies/25295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sp-edge.com/companies/84947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research.ibm.com/blog/LLM-generated-dat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sp-edge.com/companies/427341" TargetMode="External"/><Relationship Id="rId18" Type="http://schemas.openxmlformats.org/officeDocument/2006/relationships/image" Target="../media/image8.png"/><Relationship Id="rId3" Type="http://schemas.openxmlformats.org/officeDocument/2006/relationships/hyperlink" Target="https://news.crunchbase.com/data/global-funding-ai-biotech-h-2024/" TargetMode="External"/><Relationship Id="rId7" Type="http://schemas.openxmlformats.org/officeDocument/2006/relationships/hyperlink" Target="https://sp-edge.com/companies/645206" TargetMode="External"/><Relationship Id="rId12" Type="http://schemas.microsoft.com/office/2014/relationships/chartEx" Target="../charts/chartEx1.xml"/><Relationship Id="rId17" Type="http://schemas.microsoft.com/office/2014/relationships/chartEx" Target="../charts/chartEx3.xml"/><Relationship Id="rId2" Type="http://schemas.openxmlformats.org/officeDocument/2006/relationships/notesSlide" Target="../notesSlides/notesSlide5.xml"/><Relationship Id="rId16"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hyperlink" Target="https://sp-edge.com/companies/1356537" TargetMode="External"/><Relationship Id="rId11" Type="http://schemas.openxmlformats.org/officeDocument/2006/relationships/hyperlink" Target="https://sp-edge.com/companies/370464" TargetMode="External"/><Relationship Id="rId5" Type="http://schemas.openxmlformats.org/officeDocument/2006/relationships/hyperlink" Target="https://sp-edge.com/companies/62294" TargetMode="External"/><Relationship Id="rId15" Type="http://schemas.microsoft.com/office/2014/relationships/chartEx" Target="../charts/chartEx2.xml"/><Relationship Id="rId10" Type="http://schemas.openxmlformats.org/officeDocument/2006/relationships/hyperlink" Target="https://sp-edge.com/companies/530924" TargetMode="External"/><Relationship Id="rId4" Type="http://schemas.openxmlformats.org/officeDocument/2006/relationships/hyperlink" Target="https://sp-edge.com/companies/51144" TargetMode="External"/><Relationship Id="rId9" Type="http://schemas.openxmlformats.org/officeDocument/2006/relationships/hyperlink" Target="https://sp-edge.com/companies/600588" TargetMode="External"/><Relationship Id="rId14" Type="http://schemas.openxmlformats.org/officeDocument/2006/relationships/image" Target="../media/image9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s://sp-edge.com/companies/78196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hyperlink" Target="https://sp-edge.com/companies/569645"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sp-edge.com/updates/28301" TargetMode="External"/><Relationship Id="rId18" Type="http://schemas.openxmlformats.org/officeDocument/2006/relationships/image" Target="../media/image31.png"/><Relationship Id="rId3" Type="http://schemas.openxmlformats.org/officeDocument/2006/relationships/hyperlink" Target="https://sp-edge.com/updates/29181" TargetMode="External"/><Relationship Id="rId21" Type="http://schemas.openxmlformats.org/officeDocument/2006/relationships/image" Target="../media/image33.png"/><Relationship Id="rId7" Type="http://schemas.openxmlformats.org/officeDocument/2006/relationships/hyperlink" Target="https://sp-edge.com/updates/30032" TargetMode="External"/><Relationship Id="rId12" Type="http://schemas.openxmlformats.org/officeDocument/2006/relationships/image" Target="../media/image28.png"/><Relationship Id="rId17" Type="http://schemas.openxmlformats.org/officeDocument/2006/relationships/hyperlink" Target="https://sp-edge.com/updates/28366" TargetMode="External"/><Relationship Id="rId2" Type="http://schemas.openxmlformats.org/officeDocument/2006/relationships/notesSlide" Target="../notesSlides/notesSlide9.xml"/><Relationship Id="rId16" Type="http://schemas.openxmlformats.org/officeDocument/2006/relationships/image" Target="../media/image30.png"/><Relationship Id="rId20" Type="http://schemas.openxmlformats.org/officeDocument/2006/relationships/hyperlink" Target="https://sp-edge.com/updates/29180" TargetMode="External"/><Relationship Id="rId1" Type="http://schemas.openxmlformats.org/officeDocument/2006/relationships/slideLayout" Target="../slideLayouts/slideLayout1.xml"/><Relationship Id="rId6" Type="http://schemas.openxmlformats.org/officeDocument/2006/relationships/hyperlink" Target="https://www.redhat.com/en/about/press-releases/red-hat-infuses-generative-ai-across-hybrid-cloud-portfolio-red-hat-lightspeed" TargetMode="External"/><Relationship Id="rId11" Type="http://schemas.openxmlformats.org/officeDocument/2006/relationships/hyperlink" Target="https://www.globenewswire.com/news-release/2024/04/02/2856037/0/en/Nerdio-Unveils-Major-Upgrades-in-Nerdio-Manager-for-Enterprise-and-Nerdio-Manager-for-MSP-Enhancing-Both-Platforms.html" TargetMode="External"/><Relationship Id="rId24" Type="http://schemas.openxmlformats.org/officeDocument/2006/relationships/image" Target="../media/image34.png"/><Relationship Id="rId5" Type="http://schemas.openxmlformats.org/officeDocument/2006/relationships/image" Target="../media/image25.png"/><Relationship Id="rId15" Type="http://schemas.openxmlformats.org/officeDocument/2006/relationships/hyperlink" Target="https://sp-edge.com/updates/30632" TargetMode="External"/><Relationship Id="rId23" Type="http://schemas.openxmlformats.org/officeDocument/2006/relationships/hyperlink" Target="https://www.globenewswire.com/news-release/2024/04/18/2865464/0/en/CAST-brings-artificial-intelligence-AI-to-application-portfolio-governance-and-software-observability.html" TargetMode="External"/><Relationship Id="rId10" Type="http://schemas.openxmlformats.org/officeDocument/2006/relationships/image" Target="../media/image27.png"/><Relationship Id="rId19" Type="http://schemas.openxmlformats.org/officeDocument/2006/relationships/image" Target="../media/image32.jpeg"/><Relationship Id="rId4" Type="http://schemas.openxmlformats.org/officeDocument/2006/relationships/hyperlink" Target="https://www.redhat.com/en/about/press-releases/red-hat-announces-podman-ai-lab" TargetMode="External"/><Relationship Id="rId9" Type="http://schemas.openxmlformats.org/officeDocument/2006/relationships/hyperlink" Target="https://techcrunch.com/2024/06/18/suse-wants-a-piece-of-the-ai-cake-too/" TargetMode="External"/><Relationship Id="rId14" Type="http://schemas.openxmlformats.org/officeDocument/2006/relationships/image" Target="../media/image29.png"/><Relationship Id="rId22" Type="http://schemas.openxmlformats.org/officeDocument/2006/relationships/hyperlink" Target="https://sp-edge.com/updates/295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9975" y="2555342"/>
            <a:ext cx="4963500" cy="1994731"/>
          </a:xfrm>
          <a:prstGeom prst="rect">
            <a:avLst/>
          </a:prstGeom>
          <a:solidFill>
            <a:schemeClr val="tx1"/>
          </a:solidFill>
          <a:ln>
            <a:noFill/>
          </a:ln>
          <a:effectLst>
            <a:outerShdw blurRad="50800" dist="38100" dir="2700000" algn="tl" rotWithShape="0">
              <a:prstClr val="black">
                <a:alpha val="40000"/>
              </a:prstClr>
            </a:outerShdw>
          </a:effectLst>
        </p:spPr>
        <p:txBody>
          <a:bodyPr spcFirstLastPara="1" wrap="square" lIns="180000" tIns="180000" rIns="180000" bIns="180000" anchor="b" anchorCtr="0">
            <a:spAutoFit/>
          </a:bodyPr>
          <a:lstStyle/>
          <a:p>
            <a:pPr marL="0" lvl="0" indent="0" algn="l" rtl="0">
              <a:lnSpc>
                <a:spcPct val="100000"/>
              </a:lnSpc>
              <a:spcBef>
                <a:spcPts val="0"/>
              </a:spcBef>
              <a:spcAft>
                <a:spcPts val="0"/>
              </a:spcAft>
              <a:buClr>
                <a:schemeClr val="dk1"/>
              </a:buClr>
              <a:buSzPts val="1100"/>
              <a:buFont typeface="Arial"/>
              <a:buNone/>
            </a:pPr>
            <a:r>
              <a:rPr lang="en-GB" sz="3400" b="1" dirty="0">
                <a:solidFill>
                  <a:schemeClr val="lt1"/>
                </a:solidFill>
                <a:latin typeface="Gilroy SemiBold" pitchFamily="2" charset="77"/>
                <a:ea typeface="Anybody Medium"/>
                <a:cs typeface="Anybody Medium"/>
                <a:sym typeface="Anybody Medium"/>
              </a:rPr>
              <a:t>Cloud Tech (Q2 2024): </a:t>
            </a:r>
            <a:r>
              <a:rPr lang="en-GB" sz="2400" dirty="0">
                <a:solidFill>
                  <a:schemeClr val="lt1"/>
                </a:solidFill>
                <a:latin typeface="Gilroy" pitchFamily="2" charset="77"/>
                <a:ea typeface="Anybody"/>
                <a:cs typeface="Anybody"/>
                <a:sym typeface="Anybody"/>
              </a:rPr>
              <a:t>Funding rebounds amid IBM’s HashiCorp and RHEL AI plays</a:t>
            </a:r>
            <a:br>
              <a:rPr lang="en-GB" sz="2400" dirty="0">
                <a:solidFill>
                  <a:schemeClr val="lt1"/>
                </a:solidFill>
                <a:latin typeface="Gilroy" pitchFamily="2" charset="77"/>
                <a:ea typeface="Anybody"/>
                <a:cs typeface="Anybody"/>
                <a:sym typeface="Anybody"/>
              </a:rPr>
            </a:br>
            <a:br>
              <a:rPr lang="en-GB" sz="600" dirty="0">
                <a:solidFill>
                  <a:schemeClr val="lt1"/>
                </a:solidFill>
                <a:latin typeface="Gilroy" pitchFamily="2" charset="77"/>
                <a:ea typeface="Anybody"/>
                <a:cs typeface="Anybody"/>
                <a:sym typeface="Anybody"/>
              </a:rPr>
            </a:br>
            <a:br>
              <a:rPr lang="en-GB" sz="600" dirty="0">
                <a:solidFill>
                  <a:schemeClr val="lt1"/>
                </a:solidFill>
                <a:latin typeface="Gilroy" pitchFamily="2" charset="77"/>
                <a:ea typeface="Anybody"/>
                <a:cs typeface="Anybody"/>
                <a:sym typeface="Anybody"/>
              </a:rPr>
            </a:br>
            <a:r>
              <a:rPr lang="en-GB" sz="1200" dirty="0" err="1">
                <a:solidFill>
                  <a:schemeClr val="lt1"/>
                </a:solidFill>
                <a:latin typeface="Gilroy" pitchFamily="2" charset="77"/>
                <a:ea typeface="Anybody"/>
                <a:cs typeface="Anybody"/>
                <a:sym typeface="Anybody"/>
              </a:rPr>
              <a:t>Keshawa</a:t>
            </a:r>
            <a:r>
              <a:rPr lang="en-GB" sz="1200" dirty="0">
                <a:solidFill>
                  <a:schemeClr val="lt1"/>
                </a:solidFill>
                <a:latin typeface="Gilroy" pitchFamily="2" charset="77"/>
                <a:ea typeface="Anybody"/>
                <a:cs typeface="Anybody"/>
                <a:sym typeface="Anybody"/>
              </a:rPr>
              <a:t> Perera, CFA</a:t>
            </a:r>
            <a:endParaRPr sz="2400" dirty="0">
              <a:solidFill>
                <a:schemeClr val="lt1"/>
              </a:solidFill>
              <a:latin typeface="Gilroy" pitchFamily="2" charset="77"/>
              <a:ea typeface="Anybody"/>
              <a:cs typeface="Anybody"/>
              <a:sym typeface="Anybody"/>
            </a:endParaRPr>
          </a:p>
        </p:txBody>
      </p:sp>
      <p:pic>
        <p:nvPicPr>
          <p:cNvPr id="60" name="Google Shape;60;p14"/>
          <p:cNvPicPr preferRelativeResize="0"/>
          <p:nvPr/>
        </p:nvPicPr>
        <p:blipFill>
          <a:blip r:embed="rId4">
            <a:alphaModFix/>
          </a:blip>
          <a:stretch>
            <a:fillRect/>
          </a:stretch>
        </p:blipFill>
        <p:spPr>
          <a:xfrm>
            <a:off x="7061724" y="4226223"/>
            <a:ext cx="1924050" cy="64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9"/>
        <p:cNvGrpSpPr/>
        <p:nvPr/>
      </p:nvGrpSpPr>
      <p:grpSpPr>
        <a:xfrm>
          <a:off x="0" y="0"/>
          <a:ext cx="0" cy="0"/>
          <a:chOff x="0" y="0"/>
          <a:chExt cx="0" cy="0"/>
        </a:xfrm>
      </p:grpSpPr>
      <p:sp>
        <p:nvSpPr>
          <p:cNvPr id="160" name="Google Shape;160;p24"/>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r>
              <a:rPr lang="en-GB" sz="1200" dirty="0">
                <a:solidFill>
                  <a:schemeClr val="dk1"/>
                </a:solidFill>
                <a:latin typeface="Gilroy" pitchFamily="2" charset="77"/>
                <a:sym typeface="Anybody Medium"/>
              </a:rPr>
              <a:t>Product updates | </a:t>
            </a:r>
            <a:r>
              <a:rPr lang="en-GB" sz="1200" dirty="0">
                <a:solidFill>
                  <a:schemeClr val="dk1"/>
                </a:solidFill>
                <a:latin typeface="Gilroy" pitchFamily="2" charset="77"/>
                <a:sym typeface="Anybody SemiBold"/>
              </a:rPr>
              <a:t>Edge Computing and Serverless Computing</a:t>
            </a:r>
            <a:endParaRPr sz="1200" dirty="0">
              <a:solidFill>
                <a:schemeClr val="dk1"/>
              </a:solidFill>
              <a:latin typeface="Gilroy" pitchFamily="2" charset="77"/>
              <a:sym typeface="Anybody SemiBold"/>
            </a:endParaRPr>
          </a:p>
          <a:p>
            <a:r>
              <a:rPr lang="en-US" sz="2000" b="1" dirty="0" err="1">
                <a:latin typeface="Gilroy SemiBold" pitchFamily="2" charset="77"/>
                <a:sym typeface="Anybody SemiBold"/>
              </a:rPr>
              <a:t>EdgeCortix</a:t>
            </a:r>
            <a:r>
              <a:rPr lang="en-US" sz="2000" b="1" dirty="0">
                <a:latin typeface="Gilroy SemiBold" pitchFamily="2" charset="77"/>
                <a:sym typeface="Anybody SemiBold"/>
              </a:rPr>
              <a:t>, </a:t>
            </a:r>
            <a:r>
              <a:rPr lang="en-US" sz="2000" b="1" dirty="0" err="1">
                <a:latin typeface="Gilroy SemiBold" pitchFamily="2" charset="77"/>
                <a:sym typeface="Anybody SemiBold"/>
              </a:rPr>
              <a:t>Hailo</a:t>
            </a:r>
            <a:r>
              <a:rPr lang="en-US" sz="2000" b="1" dirty="0">
                <a:latin typeface="Gilroy SemiBold" pitchFamily="2" charset="77"/>
                <a:sym typeface="Anybody SemiBold"/>
              </a:rPr>
              <a:t>, and </a:t>
            </a:r>
            <a:r>
              <a:rPr lang="en-US" sz="2000" b="1" dirty="0" err="1">
                <a:latin typeface="Gilroy SemiBold" pitchFamily="2" charset="77"/>
                <a:sym typeface="Anybody SemiBold"/>
              </a:rPr>
              <a:t>Kneron</a:t>
            </a:r>
            <a:r>
              <a:rPr lang="en-US" sz="2000" b="1" dirty="0">
                <a:latin typeface="Gilroy SemiBold" pitchFamily="2" charset="77"/>
                <a:sym typeface="Anybody SemiBold"/>
              </a:rPr>
              <a:t> propel </a:t>
            </a:r>
            <a:r>
              <a:rPr lang="en-US" sz="2000" b="1" dirty="0">
                <a:solidFill>
                  <a:schemeClr val="tx1"/>
                </a:solidFill>
                <a:latin typeface="Gilroy SemiBold" pitchFamily="2" charset="77"/>
                <a:sym typeface="Anybody SemiBold"/>
              </a:rPr>
              <a:t>edge</a:t>
            </a:r>
            <a:r>
              <a:rPr lang="en-US" sz="2000" b="1" dirty="0">
                <a:latin typeface="Gilroy SemiBold" pitchFamily="2" charset="77"/>
                <a:sym typeface="Anybody SemiBold"/>
              </a:rPr>
              <a:t> AI forward with innovative deployment platforms</a:t>
            </a:r>
          </a:p>
        </p:txBody>
      </p:sp>
      <p:graphicFrame>
        <p:nvGraphicFramePr>
          <p:cNvPr id="9" name="Table 8">
            <a:extLst>
              <a:ext uri="{FF2B5EF4-FFF2-40B4-BE49-F238E27FC236}">
                <a16:creationId xmlns:a16="http://schemas.microsoft.com/office/drawing/2014/main" id="{FB23FB2D-F54C-D705-9884-ABE5DE647523}"/>
              </a:ext>
            </a:extLst>
          </p:cNvPr>
          <p:cNvGraphicFramePr>
            <a:graphicFrameLocks noGrp="1"/>
          </p:cNvGraphicFramePr>
          <p:nvPr>
            <p:extLst>
              <p:ext uri="{D42A27DB-BD31-4B8C-83A1-F6EECF244321}">
                <p14:modId xmlns:p14="http://schemas.microsoft.com/office/powerpoint/2010/main" val="3247730209"/>
              </p:ext>
            </p:extLst>
          </p:nvPr>
        </p:nvGraphicFramePr>
        <p:xfrm>
          <a:off x="330199" y="1521086"/>
          <a:ext cx="3877297" cy="3203920"/>
        </p:xfrm>
        <a:graphic>
          <a:graphicData uri="http://schemas.openxmlformats.org/drawingml/2006/table">
            <a:tbl>
              <a:tblPr firstRow="1" bandRow="1">
                <a:tableStyleId>{E033FAB6-4CEB-4972-9FFC-A29B0C8BE9DC}</a:tableStyleId>
              </a:tblPr>
              <a:tblGrid>
                <a:gridCol w="652389">
                  <a:extLst>
                    <a:ext uri="{9D8B030D-6E8A-4147-A177-3AD203B41FA5}">
                      <a16:colId xmlns:a16="http://schemas.microsoft.com/office/drawing/2014/main" val="1683769725"/>
                    </a:ext>
                  </a:extLst>
                </a:gridCol>
                <a:gridCol w="882508">
                  <a:extLst>
                    <a:ext uri="{9D8B030D-6E8A-4147-A177-3AD203B41FA5}">
                      <a16:colId xmlns:a16="http://schemas.microsoft.com/office/drawing/2014/main" val="2037607256"/>
                    </a:ext>
                  </a:extLst>
                </a:gridCol>
                <a:gridCol w="2342400">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Description</a:t>
                      </a:r>
                      <a:endParaRPr lang="en-LK" sz="8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66470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dirty="0">
                        <a:solidFill>
                          <a:srgbClr val="000000"/>
                        </a:solidFill>
                        <a:effectLst/>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rgbClr val="000000"/>
                          </a:solidFill>
                          <a:effectLst/>
                          <a:latin typeface="Gilroy" pitchFamily="2" charset="77"/>
                          <a:ea typeface="Arial"/>
                          <a:cs typeface="Arial"/>
                          <a:sym typeface="Arial"/>
                        </a:rPr>
                        <a:t>SAKURA-II</a:t>
                      </a: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Unveiled the </a:t>
                      </a:r>
                      <a:r>
                        <a:rPr lang="en-GB" sz="700" b="0" i="0" u="none" strike="noStrike" cap="none" dirty="0">
                          <a:solidFill>
                            <a:srgbClr val="000000"/>
                          </a:solidFill>
                          <a:effectLst/>
                          <a:latin typeface="Gilroy" pitchFamily="2" charset="77"/>
                          <a:ea typeface="Arial"/>
                          <a:cs typeface="Arial"/>
                          <a:sym typeface="Arial"/>
                          <a:hlinkClick r:id="rId3"/>
                        </a:rPr>
                        <a:t>SAKURA-II</a:t>
                      </a:r>
                      <a:r>
                        <a:rPr lang="en-GB" sz="700" b="0" i="0" u="none" strike="noStrike" cap="none" dirty="0">
                          <a:solidFill>
                            <a:srgbClr val="000000"/>
                          </a:solidFill>
                          <a:effectLst/>
                          <a:latin typeface="Gilroy" pitchFamily="2" charset="77"/>
                          <a:ea typeface="Arial"/>
                          <a:cs typeface="Arial"/>
                          <a:sym typeface="Arial"/>
                        </a:rPr>
                        <a:t> </a:t>
                      </a:r>
                      <a:r>
                        <a:rPr lang="en-GB" sz="700" b="0" i="0" u="none" strike="noStrike" cap="none" dirty="0">
                          <a:solidFill>
                            <a:schemeClr val="tx1"/>
                          </a:solidFill>
                          <a:effectLst/>
                          <a:latin typeface="Gilroy" pitchFamily="2" charset="77"/>
                          <a:ea typeface="Arial"/>
                          <a:cs typeface="Arial"/>
                          <a:sym typeface="Arial"/>
                        </a:rPr>
                        <a:t>edge</a:t>
                      </a:r>
                      <a:r>
                        <a:rPr lang="en-GB" sz="700" b="0" i="0" u="none" strike="noStrike" cap="none" dirty="0">
                          <a:solidFill>
                            <a:srgbClr val="000000"/>
                          </a:solidFill>
                          <a:effectLst/>
                          <a:latin typeface="Gilroy" pitchFamily="2" charset="77"/>
                          <a:ea typeface="Arial"/>
                          <a:cs typeface="Arial"/>
                          <a:sym typeface="Arial"/>
                        </a:rPr>
                        <a:t> AI accelerator to handle </a:t>
                      </a:r>
                      <a:r>
                        <a:rPr lang="en-GB" sz="700" b="0" i="0" u="none" strike="noStrike" cap="none" dirty="0" err="1">
                          <a:solidFill>
                            <a:srgbClr val="000000"/>
                          </a:solidFill>
                          <a:effectLst/>
                          <a:latin typeface="Gilroy" pitchFamily="2" charset="77"/>
                          <a:ea typeface="Arial"/>
                          <a:cs typeface="Arial"/>
                          <a:sym typeface="Arial"/>
                        </a:rPr>
                        <a:t>GenAI</a:t>
                      </a:r>
                      <a:r>
                        <a:rPr lang="en-GB" sz="700" b="0" i="0" u="none" strike="noStrike" cap="none" dirty="0">
                          <a:solidFill>
                            <a:srgbClr val="000000"/>
                          </a:solidFill>
                          <a:effectLst/>
                          <a:latin typeface="Gilroy" pitchFamily="2" charset="77"/>
                          <a:ea typeface="Arial"/>
                          <a:cs typeface="Arial"/>
                          <a:sym typeface="Arial"/>
                        </a:rPr>
                        <a:t> tasks efficiently and effectively, especially in restrictive environments at the edge</a:t>
                      </a: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extLst>
                  <a:ext uri="{0D108BD9-81ED-4DB2-BD59-A6C34878D82A}">
                    <a16:rowId xmlns:a16="http://schemas.microsoft.com/office/drawing/2014/main" val="3480648205"/>
                  </a:ext>
                </a:extLst>
              </a:tr>
              <a:tr h="57736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R="0" algn="l" rtl="0">
                        <a:lnSpc>
                          <a:spcPct val="100000"/>
                        </a:lnSpc>
                        <a:spcBef>
                          <a:spcPts val="0"/>
                        </a:spcBef>
                        <a:spcAft>
                          <a:spcPts val="0"/>
                        </a:spcAft>
                        <a:buClr>
                          <a:srgbClr val="000000"/>
                        </a:buClr>
                        <a:buFont typeface="Arial"/>
                      </a:pPr>
                      <a:endParaRPr lang="en-GB" sz="700" b="0" i="0" u="none" strike="noStrike" cap="none" dirty="0">
                        <a:solidFill>
                          <a:schemeClr val="dk1"/>
                        </a:solidFill>
                        <a:latin typeface="Gilroy" pitchFamily="2" charset="77"/>
                        <a:ea typeface="Arial"/>
                        <a:cs typeface="Arial"/>
                        <a:sym typeface="Arial"/>
                      </a:endParaRPr>
                    </a:p>
                    <a:p>
                      <a:pPr marR="0" algn="l" rtl="0">
                        <a:lnSpc>
                          <a:spcPct val="100000"/>
                        </a:lnSpc>
                        <a:spcBef>
                          <a:spcPts val="0"/>
                        </a:spcBef>
                        <a:spcAft>
                          <a:spcPts val="0"/>
                        </a:spcAft>
                        <a:buClr>
                          <a:srgbClr val="000000"/>
                        </a:buClr>
                        <a:buFont typeface="Arial"/>
                      </a:pPr>
                      <a:r>
                        <a:rPr lang="en-GB" sz="700" b="0" i="0" u="none" strike="noStrike" cap="none" dirty="0">
                          <a:solidFill>
                            <a:schemeClr val="dk1"/>
                          </a:solidFill>
                          <a:latin typeface="Gilroy" pitchFamily="2" charset="77"/>
                          <a:ea typeface="Arial"/>
                          <a:cs typeface="Arial"/>
                          <a:sym typeface="Arial"/>
                        </a:rPr>
                        <a:t>Hailo-10</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171450" indent="-171450">
                        <a:buFont typeface="Arial" panose="020B0604020202020204" pitchFamily="34" charset="0"/>
                        <a:buChar char="•"/>
                      </a:pPr>
                      <a:r>
                        <a:rPr lang="en-GB" sz="700" b="0" i="0" u="none" strike="noStrike" cap="none" dirty="0">
                          <a:solidFill>
                            <a:schemeClr val="dk1"/>
                          </a:solidFill>
                          <a:latin typeface="Gilroy" pitchFamily="2" charset="77"/>
                          <a:ea typeface="Arial"/>
                          <a:cs typeface="Arial"/>
                          <a:sym typeface="Arial"/>
                        </a:rPr>
                        <a:t>Launched the </a:t>
                      </a:r>
                      <a:r>
                        <a:rPr lang="en-GB" sz="700" b="0" i="0" u="none" strike="noStrike" cap="none" dirty="0">
                          <a:solidFill>
                            <a:schemeClr val="dk1"/>
                          </a:solidFill>
                          <a:latin typeface="Gilroy" pitchFamily="2" charset="77"/>
                          <a:ea typeface="Arial"/>
                          <a:cs typeface="Arial"/>
                          <a:sym typeface="Arial"/>
                          <a:hlinkClick r:id="rId4"/>
                        </a:rPr>
                        <a:t>Hailo-10 </a:t>
                      </a:r>
                      <a:r>
                        <a:rPr lang="en-GB" sz="700" b="0" i="0" u="none" strike="noStrike" cap="none" dirty="0">
                          <a:solidFill>
                            <a:schemeClr val="dk1"/>
                          </a:solidFill>
                          <a:latin typeface="Gilroy" pitchFamily="2" charset="77"/>
                          <a:ea typeface="Arial"/>
                          <a:cs typeface="Arial"/>
                          <a:sym typeface="Arial"/>
                        </a:rPr>
                        <a:t>high-performance </a:t>
                      </a:r>
                      <a:r>
                        <a:rPr lang="en-GB" sz="700" b="0" i="0" u="none" strike="noStrike" cap="none" dirty="0" err="1">
                          <a:solidFill>
                            <a:schemeClr val="dk1"/>
                          </a:solidFill>
                          <a:latin typeface="Gilroy" pitchFamily="2" charset="77"/>
                          <a:ea typeface="Arial"/>
                          <a:cs typeface="Arial"/>
                          <a:sym typeface="Arial"/>
                        </a:rPr>
                        <a:t>GenAI</a:t>
                      </a:r>
                      <a:r>
                        <a:rPr lang="en-GB" sz="700" b="0" i="0" u="none" strike="noStrike" cap="none" dirty="0">
                          <a:solidFill>
                            <a:schemeClr val="dk1"/>
                          </a:solidFill>
                          <a:latin typeface="Gilroy" pitchFamily="2" charset="77"/>
                          <a:ea typeface="Arial"/>
                          <a:cs typeface="Arial"/>
                          <a:sym typeface="Arial"/>
                        </a:rPr>
                        <a:t> accelerator for lower-latency AI models to run locally at the edge without relying on cloud-based servers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extLst>
                  <a:ext uri="{0D108BD9-81ED-4DB2-BD59-A6C34878D82A}">
                    <a16:rowId xmlns:a16="http://schemas.microsoft.com/office/drawing/2014/main" val="2519138628"/>
                  </a:ext>
                </a:extLst>
              </a:tr>
              <a:tr h="52754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dirty="0">
                        <a:solidFill>
                          <a:srgbClr val="000000"/>
                        </a:solidFill>
                        <a:effectLst/>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rgbClr val="000000"/>
                          </a:solidFill>
                          <a:effectLst/>
                          <a:latin typeface="Gilroy" pitchFamily="2" charset="77"/>
                          <a:ea typeface="Arial"/>
                          <a:cs typeface="Arial"/>
                          <a:sym typeface="Arial"/>
                        </a:rPr>
                        <a:t>KNEO 330</a:t>
                      </a: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Launched </a:t>
                      </a:r>
                      <a:r>
                        <a:rPr lang="en-GB" sz="700" b="0" i="0" u="none" strike="noStrike" cap="none" dirty="0">
                          <a:solidFill>
                            <a:srgbClr val="000000"/>
                          </a:solidFill>
                          <a:effectLst/>
                          <a:latin typeface="Gilroy" pitchFamily="2" charset="77"/>
                          <a:ea typeface="Arial"/>
                          <a:cs typeface="Arial"/>
                          <a:sym typeface="Arial"/>
                          <a:hlinkClick r:id="rId5"/>
                        </a:rPr>
                        <a:t>KNEO 330</a:t>
                      </a:r>
                      <a:r>
                        <a:rPr lang="en-GB" sz="700" b="0" i="0" u="none" strike="noStrike" cap="none" dirty="0">
                          <a:solidFill>
                            <a:srgbClr val="000000"/>
                          </a:solidFill>
                          <a:effectLst/>
                          <a:latin typeface="Gilroy" pitchFamily="2" charset="77"/>
                          <a:ea typeface="Arial"/>
                          <a:cs typeface="Arial"/>
                          <a:sym typeface="Arial"/>
                        </a:rPr>
                        <a:t>, its second-generation edge GPT server that can handle AI inference with 48 TOPs of AI computing power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extLst>
                  <a:ext uri="{0D108BD9-81ED-4DB2-BD59-A6C34878D82A}">
                    <a16:rowId xmlns:a16="http://schemas.microsoft.com/office/drawing/2014/main" val="3944928189"/>
                  </a:ext>
                </a:extLst>
              </a:tr>
              <a:tr h="52754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dirty="0">
                        <a:solidFill>
                          <a:schemeClr val="dk1"/>
                        </a:solidFill>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chemeClr val="dk1"/>
                          </a:solidFill>
                          <a:latin typeface="Gilroy" pitchFamily="2" charset="77"/>
                          <a:ea typeface="Arial"/>
                          <a:cs typeface="Arial"/>
                          <a:sym typeface="Arial"/>
                        </a:rPr>
                        <a:t>SmartRow2</a:t>
                      </a:r>
                      <a:endParaRPr lang="en-GB"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GB" sz="700" b="0" i="0" u="none" strike="noStrike" cap="none" dirty="0">
                        <a:solidFill>
                          <a:srgbClr val="000000"/>
                        </a:solidFill>
                        <a:effectLst/>
                        <a:latin typeface="Gilroy" pitchFamily="2" charset="77"/>
                        <a:ea typeface="Arial"/>
                        <a:cs typeface="Arial"/>
                        <a:sym typeface="Arial"/>
                      </a:endParaRPr>
                    </a:p>
                    <a:p>
                      <a:pPr marL="171450" indent="-171450">
                        <a:buFont typeface="Arial" panose="020B0604020202020204" pitchFamily="34" charset="0"/>
                        <a:buChar char="•"/>
                      </a:pPr>
                      <a:r>
                        <a:rPr lang="en-GB" sz="700" b="0" i="0" u="none" strike="noStrike" cap="none" dirty="0">
                          <a:solidFill>
                            <a:schemeClr val="dk1"/>
                          </a:solidFill>
                          <a:latin typeface="Gilroy" pitchFamily="2" charset="77"/>
                          <a:ea typeface="Arial"/>
                          <a:cs typeface="Arial"/>
                          <a:sym typeface="Arial"/>
                        </a:rPr>
                        <a:t>Launched </a:t>
                      </a:r>
                      <a:r>
                        <a:rPr lang="en-GB" sz="700" b="0" i="0" u="none" strike="noStrike" cap="none" dirty="0">
                          <a:solidFill>
                            <a:schemeClr val="dk1"/>
                          </a:solidFill>
                          <a:latin typeface="Gilroy" pitchFamily="2" charset="77"/>
                          <a:ea typeface="Arial"/>
                          <a:cs typeface="Arial"/>
                          <a:sym typeface="Arial"/>
                          <a:hlinkClick r:id="rId6"/>
                        </a:rPr>
                        <a:t>SmartRow2</a:t>
                      </a:r>
                      <a:r>
                        <a:rPr lang="en-GB" sz="700" b="0" i="0" u="none" strike="noStrike" cap="none" dirty="0">
                          <a:solidFill>
                            <a:schemeClr val="dk1"/>
                          </a:solidFill>
                          <a:latin typeface="Gilroy" pitchFamily="2" charset="77"/>
                          <a:ea typeface="Arial"/>
                          <a:cs typeface="Arial"/>
                          <a:sym typeface="Arial"/>
                        </a:rPr>
                        <a:t>, a new edge data center solution for streamlined edge deployments with increased scalability and flexibility</a:t>
                      </a:r>
                    </a:p>
                    <a:p>
                      <a:pPr marL="171450" indent="-171450">
                        <a:buFont typeface="Arial" panose="020B0604020202020204" pitchFamily="34" charset="0"/>
                        <a:buChar char="•"/>
                      </a:pPr>
                      <a:endParaRPr lang="en-GB" sz="700" b="0" i="0" u="none" strike="noStrike" cap="none" dirty="0">
                        <a:solidFill>
                          <a:schemeClr val="dk1"/>
                        </a:solidFill>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199324024"/>
                  </a:ext>
                </a:extLst>
              </a:tr>
              <a:tr h="52754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GB" sz="700" b="0" i="0" u="none" strike="noStrike" cap="none" dirty="0">
                        <a:solidFill>
                          <a:srgbClr val="000000"/>
                        </a:solidFill>
                        <a:effectLst/>
                        <a:latin typeface="Gilroy" pitchFamily="2" charset="77"/>
                        <a:ea typeface="Arial"/>
                        <a:cs typeface="Arial"/>
                        <a:sym typeface="Arial"/>
                      </a:endParaRPr>
                    </a:p>
                    <a:p>
                      <a:r>
                        <a:rPr lang="en-GB" sz="700" b="0" i="0" u="none" strike="noStrike" cap="none" dirty="0">
                          <a:solidFill>
                            <a:srgbClr val="000000"/>
                          </a:solidFill>
                          <a:effectLst/>
                          <a:latin typeface="Gilroy" pitchFamily="2" charset="77"/>
                          <a:ea typeface="Arial"/>
                          <a:cs typeface="Arial"/>
                          <a:sym typeface="Arial"/>
                        </a:rPr>
                        <a:t>ZEDEDA Edge Sync</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700" b="0" i="0" u="none" strike="noStrike" cap="none" dirty="0">
                          <a:solidFill>
                            <a:srgbClr val="000000"/>
                          </a:solidFill>
                          <a:effectLst/>
                          <a:latin typeface="Gilroy" pitchFamily="2" charset="77"/>
                          <a:ea typeface="Arial"/>
                          <a:cs typeface="Arial"/>
                          <a:sym typeface="Arial"/>
                        </a:rPr>
                        <a:t>Launched </a:t>
                      </a:r>
                      <a:r>
                        <a:rPr lang="en-GB" sz="700" b="0" i="0" u="none" strike="noStrike" cap="none" dirty="0">
                          <a:solidFill>
                            <a:srgbClr val="000000"/>
                          </a:solidFill>
                          <a:effectLst/>
                          <a:latin typeface="Gilroy" pitchFamily="2" charset="77"/>
                          <a:ea typeface="Arial"/>
                          <a:cs typeface="Arial"/>
                          <a:sym typeface="Arial"/>
                          <a:hlinkClick r:id="rId7"/>
                        </a:rPr>
                        <a:t>ZEDEDA Edge Sync </a:t>
                      </a:r>
                      <a:r>
                        <a:rPr lang="en-GB" sz="700" b="0" i="0" u="none" strike="noStrike" cap="none" dirty="0">
                          <a:solidFill>
                            <a:srgbClr val="000000"/>
                          </a:solidFill>
                          <a:effectLst/>
                          <a:latin typeface="Gilroy" pitchFamily="2" charset="77"/>
                          <a:ea typeface="Arial"/>
                          <a:cs typeface="Arial"/>
                          <a:sym typeface="Arial"/>
                        </a:rPr>
                        <a:t>to address connectivity obstacles in </a:t>
                      </a:r>
                      <a:r>
                        <a:rPr lang="en-GB" sz="700" b="0" i="0" u="none" strike="noStrike" cap="none" dirty="0">
                          <a:solidFill>
                            <a:schemeClr val="tx1"/>
                          </a:solidFill>
                          <a:effectLst/>
                          <a:latin typeface="Gilroy" pitchFamily="2" charset="77"/>
                          <a:ea typeface="Arial"/>
                          <a:cs typeface="Arial"/>
                          <a:sym typeface="Arial"/>
                        </a:rPr>
                        <a:t>edge</a:t>
                      </a:r>
                      <a:r>
                        <a:rPr lang="en-GB" sz="700" b="0" i="0" u="none" strike="noStrike" cap="none" dirty="0">
                          <a:solidFill>
                            <a:srgbClr val="000000"/>
                          </a:solidFill>
                          <a:effectLst/>
                          <a:latin typeface="Gilroy" pitchFamily="2" charset="77"/>
                          <a:ea typeface="Arial"/>
                          <a:cs typeface="Arial"/>
                          <a:sym typeface="Arial"/>
                        </a:rPr>
                        <a:t> deployments that lack consistent access to the cloud</a:t>
                      </a: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55660119"/>
                  </a:ext>
                </a:extLst>
              </a:tr>
            </a:tbl>
          </a:graphicData>
        </a:graphic>
      </p:graphicFrame>
      <p:graphicFrame>
        <p:nvGraphicFramePr>
          <p:cNvPr id="12" name="Table 11">
            <a:extLst>
              <a:ext uri="{FF2B5EF4-FFF2-40B4-BE49-F238E27FC236}">
                <a16:creationId xmlns:a16="http://schemas.microsoft.com/office/drawing/2014/main" id="{2D8A7504-01F9-17EB-36A7-38806AC28D95}"/>
              </a:ext>
            </a:extLst>
          </p:cNvPr>
          <p:cNvGraphicFramePr>
            <a:graphicFrameLocks noGrp="1"/>
          </p:cNvGraphicFramePr>
          <p:nvPr>
            <p:extLst>
              <p:ext uri="{D42A27DB-BD31-4B8C-83A1-F6EECF244321}">
                <p14:modId xmlns:p14="http://schemas.microsoft.com/office/powerpoint/2010/main" val="788768772"/>
              </p:ext>
            </p:extLst>
          </p:nvPr>
        </p:nvGraphicFramePr>
        <p:xfrm>
          <a:off x="4486637" y="1531062"/>
          <a:ext cx="4232338" cy="2777626"/>
        </p:xfrm>
        <a:graphic>
          <a:graphicData uri="http://schemas.openxmlformats.org/drawingml/2006/table">
            <a:tbl>
              <a:tblPr firstRow="1" bandRow="1">
                <a:tableStyleId>{E033FAB6-4CEB-4972-9FFC-A29B0C8BE9DC}</a:tableStyleId>
              </a:tblPr>
              <a:tblGrid>
                <a:gridCol w="843061">
                  <a:extLst>
                    <a:ext uri="{9D8B030D-6E8A-4147-A177-3AD203B41FA5}">
                      <a16:colId xmlns:a16="http://schemas.microsoft.com/office/drawing/2014/main" val="1683769725"/>
                    </a:ext>
                  </a:extLst>
                </a:gridCol>
                <a:gridCol w="1090019">
                  <a:extLst>
                    <a:ext uri="{9D8B030D-6E8A-4147-A177-3AD203B41FA5}">
                      <a16:colId xmlns:a16="http://schemas.microsoft.com/office/drawing/2014/main" val="2037607256"/>
                    </a:ext>
                  </a:extLst>
                </a:gridCol>
                <a:gridCol w="2299258">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Description</a:t>
                      </a:r>
                      <a:endParaRPr lang="en-LK" sz="8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626918">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sz="700" b="0" i="0" u="none" strike="noStrike" cap="none" dirty="0">
                        <a:solidFill>
                          <a:schemeClr val="dk1"/>
                        </a:solidFill>
                        <a:latin typeface="Gilroy" pitchFamily="2" charset="77"/>
                        <a:ea typeface="Arial"/>
                        <a:cs typeface="Arial"/>
                        <a:sym typeface="Arial"/>
                      </a:endParaRPr>
                    </a:p>
                    <a:p>
                      <a:r>
                        <a:rPr lang="en-GB" sz="700" b="0" i="0" u="none" strike="noStrike" cap="none" dirty="0" err="1">
                          <a:solidFill>
                            <a:schemeClr val="dk1"/>
                          </a:solidFill>
                          <a:latin typeface="Gilroy" pitchFamily="2" charset="77"/>
                          <a:ea typeface="Arial"/>
                          <a:cs typeface="Arial"/>
                          <a:sym typeface="Arial"/>
                        </a:rPr>
                        <a:t>Gcore</a:t>
                      </a:r>
                      <a:r>
                        <a:rPr lang="en-GB" sz="700" b="0" i="0" u="none" strike="noStrike" cap="none" dirty="0">
                          <a:solidFill>
                            <a:schemeClr val="dk1"/>
                          </a:solidFill>
                          <a:latin typeface="Gilroy" pitchFamily="2" charset="77"/>
                          <a:ea typeface="Arial"/>
                          <a:cs typeface="Arial"/>
                          <a:sym typeface="Arial"/>
                        </a:rPr>
                        <a:t> Inference at the Edge</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700" b="0" i="0" u="none" strike="noStrike" cap="none" dirty="0">
                          <a:solidFill>
                            <a:schemeClr val="dk1"/>
                          </a:solidFill>
                          <a:latin typeface="Gilroy" pitchFamily="2" charset="77"/>
                          <a:ea typeface="Arial"/>
                          <a:cs typeface="Arial"/>
                          <a:sym typeface="Arial"/>
                        </a:rPr>
                        <a:t>Launched "</a:t>
                      </a:r>
                      <a:r>
                        <a:rPr lang="en-GB" sz="700" b="0" i="0" u="none" strike="noStrike" cap="none" dirty="0">
                          <a:solidFill>
                            <a:schemeClr val="dk1"/>
                          </a:solidFill>
                          <a:latin typeface="Gilroy" pitchFamily="2" charset="77"/>
                          <a:ea typeface="Arial"/>
                          <a:cs typeface="Arial"/>
                          <a:sym typeface="Arial"/>
                          <a:hlinkClick r:id="rId8"/>
                        </a:rPr>
                        <a:t>Gcore Inference at the Edge</a:t>
                      </a:r>
                      <a:r>
                        <a:rPr lang="en-GB" sz="700" b="0" i="0" u="none" strike="noStrike" cap="none" dirty="0">
                          <a:solidFill>
                            <a:schemeClr val="dk1"/>
                          </a:solidFill>
                          <a:latin typeface="Gilroy" pitchFamily="2" charset="77"/>
                          <a:ea typeface="Arial"/>
                          <a:cs typeface="Arial"/>
                          <a:sym typeface="Arial"/>
                        </a:rPr>
                        <a:t>” to deliver low-latency experiences for AI applications by allowing the distributed deployment of pre-trained machine-learning models to</a:t>
                      </a:r>
                      <a:r>
                        <a:rPr lang="en-GB" sz="700" b="0" i="0" u="none" strike="noStrike" cap="none" dirty="0">
                          <a:solidFill>
                            <a:srgbClr val="92D050"/>
                          </a:solidFill>
                          <a:latin typeface="Gilroy" pitchFamily="2" charset="77"/>
                          <a:ea typeface="Arial"/>
                          <a:cs typeface="Arial"/>
                          <a:sym typeface="Arial"/>
                        </a:rPr>
                        <a:t> </a:t>
                      </a:r>
                      <a:r>
                        <a:rPr lang="en-GB" sz="700" b="0" i="0" u="none" strike="noStrike" cap="none" dirty="0">
                          <a:solidFill>
                            <a:schemeClr val="tx1"/>
                          </a:solidFill>
                          <a:latin typeface="Gilroy" pitchFamily="2" charset="77"/>
                          <a:ea typeface="Arial"/>
                          <a:cs typeface="Arial"/>
                          <a:sym typeface="Arial"/>
                        </a:rPr>
                        <a:t>edge</a:t>
                      </a:r>
                      <a:r>
                        <a:rPr lang="en-GB" sz="700" b="0" i="0" u="none" strike="noStrike" cap="none" dirty="0">
                          <a:solidFill>
                            <a:schemeClr val="dk1"/>
                          </a:solidFill>
                          <a:latin typeface="Gilroy" pitchFamily="2" charset="77"/>
                          <a:ea typeface="Arial"/>
                          <a:cs typeface="Arial"/>
                          <a:sym typeface="Arial"/>
                        </a:rPr>
                        <a:t> inference nodes</a:t>
                      </a:r>
                    </a:p>
                    <a:p>
                      <a:pPr marL="171450" indent="-171450">
                        <a:buFont typeface="Arial" panose="020B0604020202020204" pitchFamily="34" charset="0"/>
                        <a:buChar char="•"/>
                      </a:pP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80648205"/>
                  </a:ext>
                </a:extLst>
              </a:tr>
              <a:tr h="550508">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dirty="0">
                        <a:solidFill>
                          <a:schemeClr val="dk1"/>
                        </a:solidFill>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chemeClr val="dk1"/>
                          </a:solidFill>
                          <a:latin typeface="Gilroy" pitchFamily="2" charset="77"/>
                          <a:ea typeface="Arial"/>
                          <a:cs typeface="Arial"/>
                          <a:sym typeface="Arial"/>
                        </a:rPr>
                        <a:t>MX Grid</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Introduced </a:t>
                      </a:r>
                      <a:r>
                        <a:rPr lang="en-GB" sz="700" b="0" i="0" u="none" strike="noStrike" cap="none" dirty="0">
                          <a:solidFill>
                            <a:srgbClr val="000000"/>
                          </a:solidFill>
                          <a:effectLst/>
                          <a:latin typeface="Gilroy" pitchFamily="2" charset="77"/>
                          <a:ea typeface="Arial"/>
                          <a:cs typeface="Arial"/>
                          <a:sym typeface="Arial"/>
                          <a:hlinkClick r:id="rId9"/>
                        </a:rPr>
                        <a:t>MX Grid</a:t>
                      </a:r>
                      <a:r>
                        <a:rPr lang="en-GB" sz="700" b="0" i="0" u="none" strike="noStrike" cap="none" dirty="0">
                          <a:solidFill>
                            <a:srgbClr val="000000"/>
                          </a:solidFill>
                          <a:effectLst/>
                          <a:latin typeface="Gilroy" pitchFamily="2" charset="77"/>
                          <a:ea typeface="Arial"/>
                          <a:cs typeface="Arial"/>
                          <a:sym typeface="Arial"/>
                        </a:rPr>
                        <a:t> to enhance operational technology (OT) responsiveness and decision-making in organizations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675407162"/>
                  </a:ext>
                </a:extLst>
              </a:tr>
              <a:tr h="606829">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GB" sz="700" b="0" i="0" u="none" strike="noStrike" cap="none" dirty="0">
                        <a:solidFill>
                          <a:srgbClr val="000000"/>
                        </a:solidFill>
                        <a:effectLst/>
                        <a:latin typeface="Gilroy" pitchFamily="2" charset="77"/>
                        <a:ea typeface="Arial"/>
                        <a:cs typeface="Arial"/>
                        <a:sym typeface="Arial"/>
                      </a:endParaRPr>
                    </a:p>
                    <a:p>
                      <a:r>
                        <a:rPr lang="en-GB" sz="700" b="0" i="0" u="none" strike="noStrike" cap="none" dirty="0">
                          <a:solidFill>
                            <a:srgbClr val="000000"/>
                          </a:solidFill>
                          <a:effectLst/>
                          <a:latin typeface="Gilroy" pitchFamily="2" charset="77"/>
                          <a:ea typeface="Arial"/>
                          <a:cs typeface="Arial"/>
                          <a:sym typeface="Arial"/>
                        </a:rPr>
                        <a:t>Pinecone Serverless</a:t>
                      </a:r>
                    </a:p>
                    <a:p>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GB" sz="700" b="0" i="0" u="none" strike="noStrike" cap="none" dirty="0">
                        <a:solidFill>
                          <a:srgbClr val="000000"/>
                        </a:solidFill>
                        <a:effectLst/>
                        <a:latin typeface="Gilroy" pitchFamily="2" charset="77"/>
                        <a:ea typeface="Arial"/>
                        <a:cs typeface="Arial"/>
                        <a:sym typeface="Arial"/>
                      </a:endParaRPr>
                    </a:p>
                    <a:p>
                      <a:pPr marL="171450" marR="0" indent="-171450" algn="l" rtl="0">
                        <a:lnSpc>
                          <a:spcPct val="100000"/>
                        </a:lnSpc>
                        <a:spcBef>
                          <a:spcPts val="0"/>
                        </a:spcBef>
                        <a:spcAft>
                          <a:spcPts val="0"/>
                        </a:spcAft>
                        <a:buClr>
                          <a:srgbClr val="000000"/>
                        </a:buClr>
                        <a:buFont typeface="Arial" panose="020B0604020202020204" pitchFamily="34" charset="0"/>
                        <a:buChar char="•"/>
                      </a:pPr>
                      <a:r>
                        <a:rPr lang="en-GB" sz="700" b="0" i="0" u="none" strike="noStrike" cap="none" dirty="0">
                          <a:solidFill>
                            <a:schemeClr val="tx1"/>
                          </a:solidFill>
                          <a:effectLst/>
                          <a:latin typeface="Gilroy" pitchFamily="2" charset="77"/>
                          <a:ea typeface="Arial"/>
                          <a:cs typeface="Arial"/>
                          <a:sym typeface="Arial"/>
                        </a:rPr>
                        <a:t>Released</a:t>
                      </a:r>
                      <a:r>
                        <a:rPr lang="en-GB" sz="700" b="0" i="0" u="none" strike="noStrike" cap="none" dirty="0">
                          <a:solidFill>
                            <a:srgbClr val="000000"/>
                          </a:solidFill>
                          <a:effectLst/>
                          <a:latin typeface="Gilroy" pitchFamily="2" charset="77"/>
                          <a:ea typeface="Arial"/>
                          <a:cs typeface="Arial"/>
                          <a:sym typeface="Arial"/>
                        </a:rPr>
                        <a:t> </a:t>
                      </a:r>
                      <a:r>
                        <a:rPr lang="en-GB" sz="700" b="0" i="0" u="none" strike="noStrike" cap="none" dirty="0">
                          <a:solidFill>
                            <a:srgbClr val="000000"/>
                          </a:solidFill>
                          <a:effectLst/>
                          <a:latin typeface="Gilroy" pitchFamily="2" charset="77"/>
                          <a:ea typeface="Arial"/>
                          <a:cs typeface="Arial"/>
                          <a:sym typeface="Arial"/>
                          <a:hlinkClick r:id="rId10"/>
                        </a:rPr>
                        <a:t>Pinecone Serverless</a:t>
                      </a:r>
                      <a:r>
                        <a:rPr lang="en-GB" sz="700" b="0" i="0" u="none" strike="noStrike" cap="none" dirty="0">
                          <a:solidFill>
                            <a:srgbClr val="000000"/>
                          </a:solidFill>
                          <a:effectLst/>
                          <a:latin typeface="Gilroy" pitchFamily="2" charset="77"/>
                          <a:ea typeface="Arial"/>
                          <a:cs typeface="Arial"/>
                          <a:sym typeface="Arial"/>
                        </a:rPr>
                        <a:t>, a serverless vector database for production deployments, enabling complex AI </a:t>
                      </a:r>
                      <a:r>
                        <a:rPr lang="en-GB" sz="700" b="0" i="0" u="none" strike="noStrike" cap="none" dirty="0">
                          <a:solidFill>
                            <a:schemeClr val="tx1"/>
                          </a:solidFill>
                          <a:effectLst/>
                          <a:latin typeface="Gilroy" pitchFamily="2" charset="77"/>
                          <a:ea typeface="Arial"/>
                          <a:cs typeface="Arial"/>
                          <a:sym typeface="Arial"/>
                        </a:rPr>
                        <a:t>applications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323427660"/>
                  </a:ext>
                </a:extLst>
              </a:tr>
              <a:tr h="606829">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dirty="0">
                        <a:solidFill>
                          <a:schemeClr val="dk1"/>
                        </a:solidFill>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chemeClr val="dk1"/>
                          </a:solidFill>
                          <a:latin typeface="Gilroy" pitchFamily="2" charset="77"/>
                          <a:ea typeface="Arial"/>
                          <a:cs typeface="Arial"/>
                          <a:sym typeface="Arial"/>
                        </a:rPr>
                        <a:t>Surreal Cloud</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indent="-171450" algn="l" rtl="0">
                        <a:lnSpc>
                          <a:spcPct val="100000"/>
                        </a:lnSpc>
                        <a:spcBef>
                          <a:spcPts val="0"/>
                        </a:spcBef>
                        <a:spcAft>
                          <a:spcPts val="0"/>
                        </a:spcAft>
                        <a:buClr>
                          <a:srgbClr val="000000"/>
                        </a:buClr>
                        <a:buFont typeface="Arial"/>
                        <a:buChar char="•"/>
                      </a:pPr>
                      <a:r>
                        <a:rPr lang="en-GB" sz="700" b="0" i="0" u="none" strike="noStrike" cap="none" dirty="0">
                          <a:solidFill>
                            <a:schemeClr val="dk1"/>
                          </a:solidFill>
                          <a:latin typeface="Gilroy" pitchFamily="2" charset="77"/>
                          <a:ea typeface="Arial"/>
                          <a:cs typeface="Arial"/>
                          <a:sym typeface="Arial"/>
                        </a:rPr>
                        <a:t>Released the beta version of </a:t>
                      </a:r>
                      <a:r>
                        <a:rPr lang="en-GB" sz="700" b="0" i="0" u="none" strike="noStrike" cap="none" dirty="0">
                          <a:solidFill>
                            <a:schemeClr val="dk1"/>
                          </a:solidFill>
                          <a:latin typeface="Gilroy" pitchFamily="2" charset="77"/>
                          <a:ea typeface="Arial"/>
                          <a:cs typeface="Arial"/>
                          <a:sym typeface="Arial"/>
                          <a:hlinkClick r:id="rId11"/>
                        </a:rPr>
                        <a:t>Surreal Cloud</a:t>
                      </a:r>
                      <a:r>
                        <a:rPr lang="en-GB" sz="700" b="0" i="0" u="none" strike="noStrike" cap="none" dirty="0">
                          <a:solidFill>
                            <a:schemeClr val="dk1"/>
                          </a:solidFill>
                          <a:latin typeface="Gilroy" pitchFamily="2" charset="77"/>
                          <a:ea typeface="Arial"/>
                          <a:cs typeface="Arial"/>
                          <a:sym typeface="Arial"/>
                        </a:rPr>
                        <a:t>, a </a:t>
                      </a:r>
                      <a:r>
                        <a:rPr lang="en-GB" sz="700" b="0" i="0" u="none" strike="noStrike" cap="none" dirty="0">
                          <a:solidFill>
                            <a:schemeClr val="tx1"/>
                          </a:solidFill>
                          <a:latin typeface="Gilroy" pitchFamily="2" charset="77"/>
                          <a:ea typeface="Arial"/>
                          <a:cs typeface="Arial"/>
                          <a:sym typeface="Arial"/>
                        </a:rPr>
                        <a:t>fully managed </a:t>
                      </a:r>
                      <a:r>
                        <a:rPr lang="en-GB" sz="700" b="0" i="0" u="none" strike="noStrike" cap="none" dirty="0">
                          <a:solidFill>
                            <a:schemeClr val="dk1"/>
                          </a:solidFill>
                          <a:latin typeface="Gilroy" pitchFamily="2" charset="77"/>
                          <a:ea typeface="Arial"/>
                          <a:cs typeface="Arial"/>
                          <a:sym typeface="Arial"/>
                        </a:rPr>
                        <a:t>version of its scalable database solution for serverless applications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530389341"/>
                  </a:ext>
                </a:extLst>
              </a:tr>
            </a:tbl>
          </a:graphicData>
        </a:graphic>
      </p:graphicFrame>
      <p:pic>
        <p:nvPicPr>
          <p:cNvPr id="2" name="Picture 6" descr="Kneron | LinkedIn">
            <a:extLst>
              <a:ext uri="{FF2B5EF4-FFF2-40B4-BE49-F238E27FC236}">
                <a16:creationId xmlns:a16="http://schemas.microsoft.com/office/drawing/2014/main" id="{BDFE8E70-A233-071E-F089-D5F242786B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770" y="3089814"/>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6152" name="Picture 8" descr="Edgecortix - Crunchbase Company Profile ...">
            <a:extLst>
              <a:ext uri="{FF2B5EF4-FFF2-40B4-BE49-F238E27FC236}">
                <a16:creationId xmlns:a16="http://schemas.microsoft.com/office/drawing/2014/main" id="{E3969F38-CFA8-1412-4B37-4769595941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770" y="1929276"/>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6158" name="Picture 14" descr="Gcore Cloud Reviews, Features &amp; Pricing ...">
            <a:extLst>
              <a:ext uri="{FF2B5EF4-FFF2-40B4-BE49-F238E27FC236}">
                <a16:creationId xmlns:a16="http://schemas.microsoft.com/office/drawing/2014/main" id="{AFD91AFB-7EFE-0105-5F7B-B8539BBDDD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3485" y="1929276"/>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6160" name="Picture 16" descr="Hailo | Electronic Design">
            <a:extLst>
              <a:ext uri="{FF2B5EF4-FFF2-40B4-BE49-F238E27FC236}">
                <a16:creationId xmlns:a16="http://schemas.microsoft.com/office/drawing/2014/main" id="{18B984CA-EE27-794A-98B7-339AB6796D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770" y="2527475"/>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4" name="Picture 2" descr="Anthony Abitante on LinkedIn: Vertiv ...">
            <a:extLst>
              <a:ext uri="{FF2B5EF4-FFF2-40B4-BE49-F238E27FC236}">
                <a16:creationId xmlns:a16="http://schemas.microsoft.com/office/drawing/2014/main" id="{D66E259B-3CF9-E542-B524-AE16BF00FAB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7770" y="3623767"/>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6" name="Picture 4" descr="ZEDEDA | LinkedIn">
            <a:extLst>
              <a:ext uri="{FF2B5EF4-FFF2-40B4-BE49-F238E27FC236}">
                <a16:creationId xmlns:a16="http://schemas.microsoft.com/office/drawing/2014/main" id="{CB3B81A2-EF4D-2279-04D7-7A1D7BF274B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7770" y="4226225"/>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7" name="Picture 14" descr="Nokia Logo PNG Vector (AI) Free Download">
            <a:extLst>
              <a:ext uri="{FF2B5EF4-FFF2-40B4-BE49-F238E27FC236}">
                <a16:creationId xmlns:a16="http://schemas.microsoft.com/office/drawing/2014/main" id="{77042C77-9EC0-179E-7507-3845899F087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3485" y="2611260"/>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8" name="Picture 10" descr="Pinecone (@pinecone) / X">
            <a:extLst>
              <a:ext uri="{FF2B5EF4-FFF2-40B4-BE49-F238E27FC236}">
                <a16:creationId xmlns:a16="http://schemas.microsoft.com/office/drawing/2014/main" id="{4309B30B-3BC3-E214-EAD9-2F498C804E1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3485" y="3212148"/>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 name="Picture 12" descr="SurrealDB - DEV Community">
            <a:extLst>
              <a:ext uri="{FF2B5EF4-FFF2-40B4-BE49-F238E27FC236}">
                <a16:creationId xmlns:a16="http://schemas.microsoft.com/office/drawing/2014/main" id="{19F2222C-6027-F61F-13D7-967909F5ECF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3485" y="3770648"/>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BC9761F0-0527-3591-10E1-EE3DF9CE589B}"/>
              </a:ext>
            </a:extLst>
          </p:cNvPr>
          <p:cNvGrpSpPr/>
          <p:nvPr/>
        </p:nvGrpSpPr>
        <p:grpSpPr>
          <a:xfrm>
            <a:off x="317068" y="1259950"/>
            <a:ext cx="2430335" cy="206718"/>
            <a:chOff x="403348" y="1259950"/>
            <a:chExt cx="2430335" cy="206718"/>
          </a:xfrm>
        </p:grpSpPr>
        <p:sp>
          <p:nvSpPr>
            <p:cNvPr id="20" name="Oval 19">
              <a:extLst>
                <a:ext uri="{FF2B5EF4-FFF2-40B4-BE49-F238E27FC236}">
                  <a16:creationId xmlns:a16="http://schemas.microsoft.com/office/drawing/2014/main" id="{52E47893-5250-DB5B-5561-EFE783DA5161}"/>
                </a:ext>
              </a:extLst>
            </p:cNvPr>
            <p:cNvSpPr/>
            <p:nvPr/>
          </p:nvSpPr>
          <p:spPr>
            <a:xfrm>
              <a:off x="403348" y="1311869"/>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1" name="Google Shape;132;p23">
              <a:extLst>
                <a:ext uri="{FF2B5EF4-FFF2-40B4-BE49-F238E27FC236}">
                  <a16:creationId xmlns:a16="http://schemas.microsoft.com/office/drawing/2014/main" id="{0D18AE42-B862-4598-D603-CA997B81DCA0}"/>
                </a:ext>
              </a:extLst>
            </p:cNvPr>
            <p:cNvSpPr txBox="1"/>
            <p:nvPr/>
          </p:nvSpPr>
          <p:spPr>
            <a:xfrm>
              <a:off x="453729" y="1259950"/>
              <a:ext cx="895701" cy="1991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Edge Computing</a:t>
              </a:r>
              <a:endParaRPr sz="700" dirty="0">
                <a:solidFill>
                  <a:schemeClr val="dk1"/>
                </a:solidFill>
                <a:latin typeface="Gilroy" pitchFamily="2" charset="77"/>
                <a:ea typeface="Anybody"/>
                <a:cs typeface="Anybody"/>
                <a:sym typeface="Anybody"/>
              </a:endParaRPr>
            </a:p>
          </p:txBody>
        </p:sp>
        <p:sp>
          <p:nvSpPr>
            <p:cNvPr id="22" name="Google Shape;132;p23">
              <a:extLst>
                <a:ext uri="{FF2B5EF4-FFF2-40B4-BE49-F238E27FC236}">
                  <a16:creationId xmlns:a16="http://schemas.microsoft.com/office/drawing/2014/main" id="{88BF73EA-2D95-0309-2A05-7E6642B657A9}"/>
                </a:ext>
              </a:extLst>
            </p:cNvPr>
            <p:cNvSpPr txBox="1"/>
            <p:nvPr/>
          </p:nvSpPr>
          <p:spPr>
            <a:xfrm>
              <a:off x="1412283" y="1262068"/>
              <a:ext cx="14214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Serverless Computing</a:t>
              </a:r>
              <a:endParaRPr sz="700" dirty="0">
                <a:solidFill>
                  <a:schemeClr val="dk1"/>
                </a:solidFill>
                <a:latin typeface="Gilroy" pitchFamily="2" charset="77"/>
                <a:ea typeface="Anybody"/>
                <a:cs typeface="Anybody"/>
                <a:sym typeface="Anybody"/>
              </a:endParaRPr>
            </a:p>
          </p:txBody>
        </p:sp>
        <p:sp>
          <p:nvSpPr>
            <p:cNvPr id="23" name="Oval 22">
              <a:extLst>
                <a:ext uri="{FF2B5EF4-FFF2-40B4-BE49-F238E27FC236}">
                  <a16:creationId xmlns:a16="http://schemas.microsoft.com/office/drawing/2014/main" id="{652515E4-C2E3-DCA1-D40A-C7005247E5C5}"/>
                </a:ext>
              </a:extLst>
            </p:cNvPr>
            <p:cNvSpPr/>
            <p:nvPr/>
          </p:nvSpPr>
          <p:spPr>
            <a:xfrm>
              <a:off x="1361902" y="1317824"/>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dirty="0"/>
            </a:p>
          </p:txBody>
        </p:sp>
      </p:grpSp>
      <p:grpSp>
        <p:nvGrpSpPr>
          <p:cNvPr id="31" name="Group 30">
            <a:extLst>
              <a:ext uri="{FF2B5EF4-FFF2-40B4-BE49-F238E27FC236}">
                <a16:creationId xmlns:a16="http://schemas.microsoft.com/office/drawing/2014/main" id="{3C0017FB-810C-A834-3EAE-E50C6139A224}"/>
              </a:ext>
            </a:extLst>
          </p:cNvPr>
          <p:cNvGrpSpPr/>
          <p:nvPr/>
        </p:nvGrpSpPr>
        <p:grpSpPr>
          <a:xfrm>
            <a:off x="860170" y="1890774"/>
            <a:ext cx="79636" cy="2369317"/>
            <a:chOff x="367008" y="1878527"/>
            <a:chExt cx="79636" cy="2369317"/>
          </a:xfrm>
        </p:grpSpPr>
        <p:sp>
          <p:nvSpPr>
            <p:cNvPr id="26" name="Oval 25">
              <a:extLst>
                <a:ext uri="{FF2B5EF4-FFF2-40B4-BE49-F238E27FC236}">
                  <a16:creationId xmlns:a16="http://schemas.microsoft.com/office/drawing/2014/main" id="{BB586293-C672-9E4B-CB4E-20285CD624F4}"/>
                </a:ext>
              </a:extLst>
            </p:cNvPr>
            <p:cNvSpPr/>
            <p:nvPr/>
          </p:nvSpPr>
          <p:spPr>
            <a:xfrm>
              <a:off x="367087" y="1878527"/>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7" name="Oval 26">
              <a:extLst>
                <a:ext uri="{FF2B5EF4-FFF2-40B4-BE49-F238E27FC236}">
                  <a16:creationId xmlns:a16="http://schemas.microsoft.com/office/drawing/2014/main" id="{8D4C9783-544C-100B-2D80-31E47682B070}"/>
                </a:ext>
              </a:extLst>
            </p:cNvPr>
            <p:cNvSpPr/>
            <p:nvPr/>
          </p:nvSpPr>
          <p:spPr>
            <a:xfrm>
              <a:off x="367008" y="2496618"/>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8" name="Oval 27">
              <a:extLst>
                <a:ext uri="{FF2B5EF4-FFF2-40B4-BE49-F238E27FC236}">
                  <a16:creationId xmlns:a16="http://schemas.microsoft.com/office/drawing/2014/main" id="{F0078477-32BD-28EF-9C41-C43816F4566E}"/>
                </a:ext>
              </a:extLst>
            </p:cNvPr>
            <p:cNvSpPr/>
            <p:nvPr/>
          </p:nvSpPr>
          <p:spPr>
            <a:xfrm>
              <a:off x="374644" y="3039433"/>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9" name="Oval 28">
              <a:extLst>
                <a:ext uri="{FF2B5EF4-FFF2-40B4-BE49-F238E27FC236}">
                  <a16:creationId xmlns:a16="http://schemas.microsoft.com/office/drawing/2014/main" id="{6A074A28-523C-A7CA-8D15-DA2842471186}"/>
                </a:ext>
              </a:extLst>
            </p:cNvPr>
            <p:cNvSpPr/>
            <p:nvPr/>
          </p:nvSpPr>
          <p:spPr>
            <a:xfrm>
              <a:off x="367008" y="3599999"/>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30" name="Oval 29">
              <a:extLst>
                <a:ext uri="{FF2B5EF4-FFF2-40B4-BE49-F238E27FC236}">
                  <a16:creationId xmlns:a16="http://schemas.microsoft.com/office/drawing/2014/main" id="{C700B68F-C0C2-DD1D-DA53-B7585258FD72}"/>
                </a:ext>
              </a:extLst>
            </p:cNvPr>
            <p:cNvSpPr/>
            <p:nvPr/>
          </p:nvSpPr>
          <p:spPr>
            <a:xfrm>
              <a:off x="367008" y="4175844"/>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37" name="Group 36">
            <a:extLst>
              <a:ext uri="{FF2B5EF4-FFF2-40B4-BE49-F238E27FC236}">
                <a16:creationId xmlns:a16="http://schemas.microsoft.com/office/drawing/2014/main" id="{F2B4DB13-A973-A807-93AA-CF30CEB2C8C6}"/>
              </a:ext>
            </a:extLst>
          </p:cNvPr>
          <p:cNvGrpSpPr/>
          <p:nvPr/>
        </p:nvGrpSpPr>
        <p:grpSpPr>
          <a:xfrm>
            <a:off x="5035885" y="1887928"/>
            <a:ext cx="72000" cy="1928213"/>
            <a:chOff x="5035885" y="1887928"/>
            <a:chExt cx="72000" cy="1928213"/>
          </a:xfrm>
        </p:grpSpPr>
        <p:sp>
          <p:nvSpPr>
            <p:cNvPr id="32" name="Oval 31">
              <a:extLst>
                <a:ext uri="{FF2B5EF4-FFF2-40B4-BE49-F238E27FC236}">
                  <a16:creationId xmlns:a16="http://schemas.microsoft.com/office/drawing/2014/main" id="{600C7B77-5695-92E2-5759-6ABB4DB62597}"/>
                </a:ext>
              </a:extLst>
            </p:cNvPr>
            <p:cNvSpPr/>
            <p:nvPr/>
          </p:nvSpPr>
          <p:spPr>
            <a:xfrm>
              <a:off x="5035885" y="1887928"/>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33" name="Oval 32">
              <a:extLst>
                <a:ext uri="{FF2B5EF4-FFF2-40B4-BE49-F238E27FC236}">
                  <a16:creationId xmlns:a16="http://schemas.microsoft.com/office/drawing/2014/main" id="{1C34EC19-437B-9BDC-F87E-B0293449D0AB}"/>
                </a:ext>
              </a:extLst>
            </p:cNvPr>
            <p:cNvSpPr/>
            <p:nvPr/>
          </p:nvSpPr>
          <p:spPr>
            <a:xfrm>
              <a:off x="5035885" y="2603137"/>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35" name="Oval 34">
              <a:extLst>
                <a:ext uri="{FF2B5EF4-FFF2-40B4-BE49-F238E27FC236}">
                  <a16:creationId xmlns:a16="http://schemas.microsoft.com/office/drawing/2014/main" id="{6499D05A-14B9-EDC1-3BAA-DBCE581951E4}"/>
                </a:ext>
              </a:extLst>
            </p:cNvPr>
            <p:cNvSpPr/>
            <p:nvPr/>
          </p:nvSpPr>
          <p:spPr>
            <a:xfrm>
              <a:off x="5035885" y="3235633"/>
              <a:ext cx="72000" cy="72000"/>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dirty="0"/>
            </a:p>
          </p:txBody>
        </p:sp>
        <p:sp>
          <p:nvSpPr>
            <p:cNvPr id="36" name="Oval 35">
              <a:extLst>
                <a:ext uri="{FF2B5EF4-FFF2-40B4-BE49-F238E27FC236}">
                  <a16:creationId xmlns:a16="http://schemas.microsoft.com/office/drawing/2014/main" id="{FF206B05-2066-D94E-C809-0969EBE4BC96}"/>
                </a:ext>
              </a:extLst>
            </p:cNvPr>
            <p:cNvSpPr/>
            <p:nvPr/>
          </p:nvSpPr>
          <p:spPr>
            <a:xfrm>
              <a:off x="5035885" y="3744141"/>
              <a:ext cx="72000" cy="72000"/>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dirty="0"/>
            </a:p>
          </p:txBody>
        </p:sp>
      </p:grpSp>
    </p:spTree>
    <p:extLst>
      <p:ext uri="{BB962C8B-B14F-4D97-AF65-F5344CB8AC3E}">
        <p14:creationId xmlns:p14="http://schemas.microsoft.com/office/powerpoint/2010/main" val="115111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9"/>
        <p:cNvGrpSpPr/>
        <p:nvPr/>
      </p:nvGrpSpPr>
      <p:grpSpPr>
        <a:xfrm>
          <a:off x="0" y="0"/>
          <a:ext cx="0" cy="0"/>
          <a:chOff x="0" y="0"/>
          <a:chExt cx="0" cy="0"/>
        </a:xfrm>
      </p:grpSpPr>
      <p:sp>
        <p:nvSpPr>
          <p:cNvPr id="160" name="Google Shape;160;p24"/>
          <p:cNvSpPr txBox="1"/>
          <p:nvPr/>
        </p:nvSpPr>
        <p:spPr>
          <a:xfrm>
            <a:off x="157275" y="167500"/>
            <a:ext cx="8561700" cy="980970"/>
          </a:xfrm>
          <a:prstGeom prst="rect">
            <a:avLst/>
          </a:prstGeom>
          <a:noFill/>
          <a:ln>
            <a:noFill/>
          </a:ln>
        </p:spPr>
        <p:txBody>
          <a:bodyPr spcFirstLastPara="1" wrap="square" lIns="91425" tIns="91425" rIns="91425" bIns="91425" anchor="t" anchorCtr="0">
            <a:noAutofit/>
          </a:bodyPr>
          <a:lstStyle/>
          <a:p>
            <a:r>
              <a:rPr lang="en-GB" sz="1200" dirty="0">
                <a:solidFill>
                  <a:schemeClr val="dk1"/>
                </a:solidFill>
                <a:latin typeface="Gilroy" pitchFamily="2" charset="77"/>
                <a:sym typeface="Anybody Medium"/>
              </a:rPr>
              <a:t>Product updates | </a:t>
            </a:r>
            <a:r>
              <a:rPr lang="en-GB" sz="1200" dirty="0">
                <a:solidFill>
                  <a:schemeClr val="dk1"/>
                </a:solidFill>
                <a:latin typeface="Gilroy" pitchFamily="2" charset="77"/>
                <a:sym typeface="Anybody SemiBold"/>
              </a:rPr>
              <a:t>Cloud-native Tech and Cloud Optimization Tools</a:t>
            </a:r>
            <a:endParaRPr sz="1200" dirty="0">
              <a:solidFill>
                <a:schemeClr val="dk1"/>
              </a:solidFill>
              <a:latin typeface="Gilroy" pitchFamily="2" charset="77"/>
              <a:sym typeface="Anybody SemiBold"/>
            </a:endParaRPr>
          </a:p>
          <a:p>
            <a:r>
              <a:rPr lang="en-GB" sz="2000" b="1" dirty="0">
                <a:latin typeface="Gilroy SemiBold" pitchFamily="2" charset="77"/>
              </a:rPr>
              <a:t>Google, Microsoft, </a:t>
            </a:r>
            <a:r>
              <a:rPr lang="en-GB" sz="2000" b="1" dirty="0">
                <a:solidFill>
                  <a:schemeClr val="tx1"/>
                </a:solidFill>
                <a:latin typeface="Gilroy SemiBold" pitchFamily="2" charset="77"/>
              </a:rPr>
              <a:t>and</a:t>
            </a:r>
            <a:r>
              <a:rPr lang="en-GB" sz="2000" b="1" dirty="0">
                <a:latin typeface="Gilroy SemiBold" pitchFamily="2" charset="77"/>
              </a:rPr>
              <a:t> </a:t>
            </a:r>
            <a:r>
              <a:rPr lang="en-GB" sz="2000" b="1" dirty="0" err="1">
                <a:latin typeface="Gilroy SemiBold" pitchFamily="2" charset="77"/>
              </a:rPr>
              <a:t>Mirantis</a:t>
            </a:r>
            <a:r>
              <a:rPr lang="en-GB" sz="2000" b="1" dirty="0">
                <a:latin typeface="Gilroy SemiBold" pitchFamily="2" charset="77"/>
              </a:rPr>
              <a:t> announce major Kubernetes additions alongside new Kubernetes version release</a:t>
            </a:r>
          </a:p>
        </p:txBody>
      </p:sp>
      <p:graphicFrame>
        <p:nvGraphicFramePr>
          <p:cNvPr id="9" name="Table 8">
            <a:extLst>
              <a:ext uri="{FF2B5EF4-FFF2-40B4-BE49-F238E27FC236}">
                <a16:creationId xmlns:a16="http://schemas.microsoft.com/office/drawing/2014/main" id="{FB23FB2D-F54C-D705-9884-ABE5DE647523}"/>
              </a:ext>
            </a:extLst>
          </p:cNvPr>
          <p:cNvGraphicFramePr>
            <a:graphicFrameLocks noGrp="1"/>
          </p:cNvGraphicFramePr>
          <p:nvPr>
            <p:extLst>
              <p:ext uri="{D42A27DB-BD31-4B8C-83A1-F6EECF244321}">
                <p14:modId xmlns:p14="http://schemas.microsoft.com/office/powerpoint/2010/main" val="3508070033"/>
              </p:ext>
            </p:extLst>
          </p:nvPr>
        </p:nvGraphicFramePr>
        <p:xfrm>
          <a:off x="330199" y="1526240"/>
          <a:ext cx="3877299" cy="2974731"/>
        </p:xfrm>
        <a:graphic>
          <a:graphicData uri="http://schemas.openxmlformats.org/drawingml/2006/table">
            <a:tbl>
              <a:tblPr firstRow="1" bandRow="1">
                <a:tableStyleId>{E033FAB6-4CEB-4972-9FFC-A29B0C8BE9DC}</a:tableStyleId>
              </a:tblPr>
              <a:tblGrid>
                <a:gridCol w="669975">
                  <a:extLst>
                    <a:ext uri="{9D8B030D-6E8A-4147-A177-3AD203B41FA5}">
                      <a16:colId xmlns:a16="http://schemas.microsoft.com/office/drawing/2014/main" val="1683769725"/>
                    </a:ext>
                  </a:extLst>
                </a:gridCol>
                <a:gridCol w="864923">
                  <a:extLst>
                    <a:ext uri="{9D8B030D-6E8A-4147-A177-3AD203B41FA5}">
                      <a16:colId xmlns:a16="http://schemas.microsoft.com/office/drawing/2014/main" val="2037607256"/>
                    </a:ext>
                  </a:extLst>
                </a:gridCol>
                <a:gridCol w="2342401">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Description</a:t>
                      </a:r>
                      <a:endParaRPr lang="en-LK" sz="8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711591">
                <a:tc>
                  <a:txBody>
                    <a:bodyPr/>
                    <a:lstStyle/>
                    <a:p>
                      <a:endParaRPr lang="en-LK" dirty="0"/>
                    </a:p>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dirty="0">
                        <a:solidFill>
                          <a:srgbClr val="000000"/>
                        </a:solidFill>
                        <a:effectLst/>
                        <a:latin typeface="Gilroy" pitchFamily="2"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rgbClr val="000000"/>
                          </a:solidFill>
                          <a:effectLst/>
                          <a:latin typeface="Gilroy" pitchFamily="2" charset="77"/>
                          <a:ea typeface="Arial"/>
                          <a:cs typeface="Arial"/>
                          <a:sym typeface="Arial"/>
                        </a:rPr>
                        <a:t>Google Distributed Cloud</a:t>
                      </a: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171450" indent="-171450">
                        <a:buFont typeface="Arial" panose="020B0604020202020204" pitchFamily="34" charset="0"/>
                        <a:buChar char="•"/>
                      </a:pPr>
                      <a:endParaRPr lang="en-GB" sz="700" b="0" i="0" u="none" strike="noStrike" cap="none" dirty="0">
                        <a:solidFill>
                          <a:srgbClr val="000000"/>
                        </a:solidFill>
                        <a:effectLst/>
                        <a:latin typeface="Gilroy" pitchFamily="2" charset="77"/>
                        <a:ea typeface="Arial"/>
                        <a:cs typeface="Arial"/>
                        <a:sym typeface="Arial"/>
                      </a:endParaRPr>
                    </a:p>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Integrated </a:t>
                      </a:r>
                      <a:r>
                        <a:rPr lang="en-GB" sz="700" b="0" i="0" u="none" strike="noStrike" cap="none" dirty="0">
                          <a:solidFill>
                            <a:srgbClr val="000000"/>
                          </a:solidFill>
                          <a:effectLst/>
                          <a:latin typeface="Gilroy" pitchFamily="2" charset="77"/>
                          <a:ea typeface="Arial"/>
                          <a:cs typeface="Arial"/>
                          <a:sym typeface="Arial"/>
                          <a:hlinkClick r:id="rId3"/>
                        </a:rPr>
                        <a:t>Google Kubernetes Engine</a:t>
                      </a:r>
                      <a:r>
                        <a:rPr lang="en-GB" sz="700" b="0" i="0" u="none" strike="noStrike" cap="none" dirty="0">
                          <a:solidFill>
                            <a:srgbClr val="000000"/>
                          </a:solidFill>
                          <a:effectLst/>
                          <a:latin typeface="Gilroy" pitchFamily="2" charset="77"/>
                          <a:ea typeface="Arial"/>
                          <a:cs typeface="Arial"/>
                          <a:sym typeface="Arial"/>
                        </a:rPr>
                        <a:t> (GKE) into its Google Distributed Cloud (GDC) platform, allowing the deployment of IT infrastructure setups on any </a:t>
                      </a:r>
                      <a:r>
                        <a:rPr lang="en-GB" sz="700" b="0" i="0" u="none" strike="noStrike" cap="none" dirty="0">
                          <a:solidFill>
                            <a:schemeClr val="tx1"/>
                          </a:solidFill>
                          <a:effectLst/>
                          <a:latin typeface="Gilroy" pitchFamily="2" charset="77"/>
                          <a:ea typeface="Arial"/>
                          <a:cs typeface="Arial"/>
                          <a:sym typeface="Arial"/>
                        </a:rPr>
                        <a:t>cloud</a:t>
                      </a: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extLst>
                  <a:ext uri="{0D108BD9-81ED-4DB2-BD59-A6C34878D82A}">
                    <a16:rowId xmlns:a16="http://schemas.microsoft.com/office/drawing/2014/main" val="523316212"/>
                  </a:ext>
                </a:extLst>
              </a:tr>
              <a:tr h="536238">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endParaRPr lang="en-GB" sz="700" b="0" i="0" u="none" strike="noStrike" cap="none" dirty="0">
                        <a:solidFill>
                          <a:schemeClr val="dk1"/>
                        </a:solidFill>
                        <a:latin typeface="Gilroy" pitchFamily="2" charset="77"/>
                        <a:ea typeface="Arial"/>
                        <a:cs typeface="Arial"/>
                        <a:sym typeface="Arial"/>
                      </a:endParaRPr>
                    </a:p>
                    <a:p>
                      <a:r>
                        <a:rPr lang="en-GB" sz="700" b="0" i="0" u="none" strike="noStrike" cap="none" dirty="0">
                          <a:solidFill>
                            <a:schemeClr val="dk1"/>
                          </a:solidFill>
                          <a:latin typeface="Gilroy" pitchFamily="2" charset="77"/>
                          <a:ea typeface="Arial"/>
                          <a:cs typeface="Arial"/>
                          <a:sym typeface="Arial"/>
                        </a:rPr>
                        <a:t>Automatic</a:t>
                      </a:r>
                    </a:p>
                    <a:p>
                      <a:endParaRPr lang="en-GB" sz="700" b="0" i="0" u="none" strike="noStrike" cap="none" dirty="0">
                        <a:solidFill>
                          <a:schemeClr val="dk1"/>
                        </a:solidFill>
                        <a:latin typeface="Gilroy" pitchFamily="2" charset="77"/>
                        <a:ea typeface="Arial"/>
                        <a:cs typeface="Arial"/>
                        <a:sym typeface="Arial"/>
                      </a:endParaRPr>
                    </a:p>
                    <a:p>
                      <a:endParaRPr lang="en-GB" sz="700" b="0" i="0" u="none" strike="noStrike" cap="none" dirty="0">
                        <a:solidFill>
                          <a:schemeClr val="dk1"/>
                        </a:solidFill>
                        <a:latin typeface="Gilroy" pitchFamily="2" charset="77"/>
                        <a:ea typeface="Arial"/>
                        <a:cs typeface="Arial"/>
                        <a:sym typeface="Arial"/>
                      </a:endParaRPr>
                    </a:p>
                    <a:p>
                      <a:endParaRPr lang="en-GB" sz="700" b="0" i="0" u="none" strike="noStrike" cap="none" dirty="0">
                        <a:solidFill>
                          <a:schemeClr val="dk1"/>
                        </a:solidFill>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171450" indent="-171450">
                        <a:buFont typeface="Arial" panose="020B0604020202020204" pitchFamily="34" charset="0"/>
                        <a:buChar char="•"/>
                      </a:pPr>
                      <a:endParaRPr lang="en-GB" sz="700" b="0" i="0" u="none" strike="noStrike" cap="none" dirty="0">
                        <a:solidFill>
                          <a:srgbClr val="000000"/>
                        </a:solidFill>
                        <a:effectLst/>
                        <a:latin typeface="Gilroy" pitchFamily="2" charset="77"/>
                        <a:ea typeface="Arial"/>
                        <a:cs typeface="Arial"/>
                        <a:sym typeface="Arial"/>
                      </a:endParaRPr>
                    </a:p>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Previewed a new service called </a:t>
                      </a:r>
                      <a:r>
                        <a:rPr lang="en-GB" sz="700" b="0" i="0" u="none" strike="noStrike" cap="none" dirty="0">
                          <a:solidFill>
                            <a:srgbClr val="000000"/>
                          </a:solidFill>
                          <a:effectLst/>
                          <a:latin typeface="Gilroy" pitchFamily="2" charset="77"/>
                          <a:ea typeface="Arial"/>
                          <a:cs typeface="Arial"/>
                          <a:sym typeface="Arial"/>
                          <a:hlinkClick r:id="rId4"/>
                        </a:rPr>
                        <a:t>"Automatic,”</a:t>
                      </a:r>
                      <a:r>
                        <a:rPr lang="en-GB" sz="700" b="0" i="0" u="none" strike="noStrike" cap="none" dirty="0">
                          <a:solidFill>
                            <a:srgbClr val="000000"/>
                          </a:solidFill>
                          <a:effectLst/>
                          <a:latin typeface="Gilroy" pitchFamily="2" charset="77"/>
                          <a:ea typeface="Arial"/>
                          <a:cs typeface="Arial"/>
                          <a:sym typeface="Arial"/>
                        </a:rPr>
                        <a:t> </a:t>
                      </a:r>
                      <a:r>
                        <a:rPr lang="en-GB" sz="700" b="0" i="0" u="none" strike="noStrike" cap="none" dirty="0">
                          <a:solidFill>
                            <a:schemeClr val="tx1"/>
                          </a:solidFill>
                          <a:effectLst/>
                          <a:latin typeface="Gilroy" pitchFamily="2" charset="77"/>
                          <a:ea typeface="Arial"/>
                          <a:cs typeface="Arial"/>
                          <a:sym typeface="Arial"/>
                        </a:rPr>
                        <a:t>which</a:t>
                      </a:r>
                      <a:r>
                        <a:rPr lang="en-GB" sz="700" b="0" i="0" u="none" strike="noStrike" cap="none" dirty="0">
                          <a:solidFill>
                            <a:srgbClr val="000000"/>
                          </a:solidFill>
                          <a:effectLst/>
                          <a:latin typeface="Gilroy" pitchFamily="2" charset="77"/>
                          <a:ea typeface="Arial"/>
                          <a:cs typeface="Arial"/>
                          <a:sym typeface="Arial"/>
                        </a:rPr>
                        <a:t> is designed to streamline the setup of Kubernetes clusters on the Azure Cloud </a:t>
                      </a:r>
                      <a:r>
                        <a:rPr lang="en-GB" sz="700" b="0" i="0" u="none" strike="noStrike" cap="none" dirty="0">
                          <a:solidFill>
                            <a:schemeClr val="tx1"/>
                          </a:solidFill>
                          <a:effectLst/>
                          <a:latin typeface="Gilroy" pitchFamily="2" charset="77"/>
                          <a:ea typeface="Arial"/>
                          <a:cs typeface="Arial"/>
                          <a:sym typeface="Arial"/>
                        </a:rPr>
                        <a:t>platform</a:t>
                      </a: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extLst>
                  <a:ext uri="{0D108BD9-81ED-4DB2-BD59-A6C34878D82A}">
                    <a16:rowId xmlns:a16="http://schemas.microsoft.com/office/drawing/2014/main" val="921490283"/>
                  </a:ext>
                </a:extLst>
              </a:tr>
              <a:tr h="478645">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R="0" algn="l" rtl="0">
                        <a:lnSpc>
                          <a:spcPct val="100000"/>
                        </a:lnSpc>
                        <a:spcBef>
                          <a:spcPts val="0"/>
                        </a:spcBef>
                        <a:spcAft>
                          <a:spcPts val="0"/>
                        </a:spcAft>
                        <a:buClr>
                          <a:srgbClr val="000000"/>
                        </a:buClr>
                        <a:buFont typeface="Arial"/>
                      </a:pPr>
                      <a:endParaRPr lang="en-GB" sz="700" b="0" i="0" u="none" strike="noStrike" cap="none" dirty="0">
                        <a:solidFill>
                          <a:schemeClr val="dk1"/>
                        </a:solidFill>
                        <a:latin typeface="Gilroy" pitchFamily="2" charset="77"/>
                        <a:ea typeface="Arial"/>
                        <a:cs typeface="Arial"/>
                        <a:sym typeface="Arial"/>
                      </a:endParaRPr>
                    </a:p>
                    <a:p>
                      <a:pPr marR="0" algn="l" rtl="0">
                        <a:lnSpc>
                          <a:spcPct val="100000"/>
                        </a:lnSpc>
                        <a:spcBef>
                          <a:spcPts val="0"/>
                        </a:spcBef>
                        <a:spcAft>
                          <a:spcPts val="0"/>
                        </a:spcAft>
                        <a:buClr>
                          <a:srgbClr val="000000"/>
                        </a:buClr>
                        <a:buFont typeface="Arial"/>
                      </a:pPr>
                      <a:r>
                        <a:rPr lang="en-GB" sz="700" b="0" i="0" u="none" strike="noStrike" cap="none" dirty="0">
                          <a:solidFill>
                            <a:schemeClr val="dk1"/>
                          </a:solidFill>
                          <a:latin typeface="Gilroy" pitchFamily="2" charset="77"/>
                          <a:ea typeface="Arial"/>
                          <a:cs typeface="Arial"/>
                          <a:sym typeface="Arial"/>
                        </a:rPr>
                        <a:t>k0smotron</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Released k0smotron 1.0, an open-source tool for deploying and managing Kubernetes clusters across any infrastructure—private clouds, public clouds, bare metal, or the edge</a:t>
                      </a: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extLst>
                  <a:ext uri="{0D108BD9-81ED-4DB2-BD59-A6C34878D82A}">
                    <a16:rowId xmlns:a16="http://schemas.microsoft.com/office/drawing/2014/main" val="2148124230"/>
                  </a:ext>
                </a:extLst>
              </a:tr>
              <a:tr h="66470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endParaRPr lang="en-GB" sz="700" b="0" i="0" u="none" strike="noStrike" cap="none" dirty="0">
                        <a:solidFill>
                          <a:schemeClr val="dk1"/>
                        </a:solidFill>
                        <a:latin typeface="Gilroy" pitchFamily="2" charset="77"/>
                        <a:ea typeface="Arial"/>
                        <a:cs typeface="Arial"/>
                        <a:sym typeface="Arial"/>
                      </a:endParaRPr>
                    </a:p>
                    <a:p>
                      <a:r>
                        <a:rPr lang="en-GB" sz="700" b="0" i="0" u="none" strike="noStrike" cap="none" dirty="0">
                          <a:solidFill>
                            <a:schemeClr val="dk1"/>
                          </a:solidFill>
                          <a:latin typeface="Gilroy" pitchFamily="2" charset="77"/>
                          <a:ea typeface="Arial"/>
                          <a:cs typeface="Arial"/>
                          <a:sym typeface="Arial"/>
                        </a:rPr>
                        <a:t>Kubernetes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Introduced the </a:t>
                      </a:r>
                      <a:r>
                        <a:rPr lang="en-GB" sz="700" b="0" i="0" u="none" strike="noStrike" cap="none" dirty="0">
                          <a:solidFill>
                            <a:srgbClr val="000000"/>
                          </a:solidFill>
                          <a:effectLst/>
                          <a:latin typeface="Gilroy" pitchFamily="2" charset="77"/>
                          <a:ea typeface="Arial"/>
                          <a:cs typeface="Arial"/>
                          <a:sym typeface="Arial"/>
                          <a:hlinkClick r:id="rId5"/>
                        </a:rPr>
                        <a:t>1.30</a:t>
                      </a:r>
                      <a:r>
                        <a:rPr lang="en-GB" sz="700" b="0" i="0" u="none" strike="noStrike" cap="none" dirty="0">
                          <a:solidFill>
                            <a:srgbClr val="000000"/>
                          </a:solidFill>
                          <a:effectLst/>
                          <a:latin typeface="Gilroy" pitchFamily="2" charset="77"/>
                          <a:ea typeface="Arial"/>
                          <a:cs typeface="Arial"/>
                          <a:sym typeface="Arial"/>
                        </a:rPr>
                        <a:t> update with various feature updates and enhancements to improve resource utilization and scalabilities, fortify security measures, and provide better development </a:t>
                      </a:r>
                      <a:r>
                        <a:rPr lang="en-GB" sz="700" b="0" i="0" u="none" strike="noStrike" cap="none" dirty="0">
                          <a:solidFill>
                            <a:schemeClr val="tx1"/>
                          </a:solidFill>
                          <a:effectLst/>
                          <a:latin typeface="Gilroy" pitchFamily="2" charset="77"/>
                          <a:ea typeface="Arial"/>
                          <a:cs typeface="Arial"/>
                          <a:sym typeface="Arial"/>
                        </a:rPr>
                        <a:t>support</a:t>
                      </a:r>
                      <a:br>
                        <a:rPr lang="en-GB" sz="700" b="0" i="0" u="none" strike="noStrike" cap="none" dirty="0">
                          <a:solidFill>
                            <a:srgbClr val="000000"/>
                          </a:solidFill>
                          <a:effectLst/>
                          <a:latin typeface="Gilroy" pitchFamily="2" charset="77"/>
                          <a:ea typeface="Arial"/>
                          <a:cs typeface="Arial"/>
                          <a:sym typeface="Arial"/>
                        </a:rPr>
                      </a:br>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91AD2">
                        <a:alpha val="20000"/>
                      </a:srgbClr>
                    </a:solidFill>
                  </a:tcPr>
                </a:tc>
                <a:extLst>
                  <a:ext uri="{0D108BD9-81ED-4DB2-BD59-A6C34878D82A}">
                    <a16:rowId xmlns:a16="http://schemas.microsoft.com/office/drawing/2014/main" val="1889097995"/>
                  </a:ext>
                </a:extLst>
              </a:tr>
            </a:tbl>
          </a:graphicData>
        </a:graphic>
      </p:graphicFrame>
      <p:graphicFrame>
        <p:nvGraphicFramePr>
          <p:cNvPr id="12" name="Table 11">
            <a:extLst>
              <a:ext uri="{FF2B5EF4-FFF2-40B4-BE49-F238E27FC236}">
                <a16:creationId xmlns:a16="http://schemas.microsoft.com/office/drawing/2014/main" id="{2D8A7504-01F9-17EB-36A7-38806AC28D95}"/>
              </a:ext>
            </a:extLst>
          </p:cNvPr>
          <p:cNvGraphicFramePr>
            <a:graphicFrameLocks noGrp="1"/>
          </p:cNvGraphicFramePr>
          <p:nvPr>
            <p:extLst>
              <p:ext uri="{D42A27DB-BD31-4B8C-83A1-F6EECF244321}">
                <p14:modId xmlns:p14="http://schemas.microsoft.com/office/powerpoint/2010/main" val="4267172530"/>
              </p:ext>
            </p:extLst>
          </p:nvPr>
        </p:nvGraphicFramePr>
        <p:xfrm>
          <a:off x="4500183" y="1526240"/>
          <a:ext cx="4232338" cy="3280446"/>
        </p:xfrm>
        <a:graphic>
          <a:graphicData uri="http://schemas.openxmlformats.org/drawingml/2006/table">
            <a:tbl>
              <a:tblPr firstRow="1" bandRow="1">
                <a:tableStyleId>{E033FAB6-4CEB-4972-9FFC-A29B0C8BE9DC}</a:tableStyleId>
              </a:tblPr>
              <a:tblGrid>
                <a:gridCol w="843061">
                  <a:extLst>
                    <a:ext uri="{9D8B030D-6E8A-4147-A177-3AD203B41FA5}">
                      <a16:colId xmlns:a16="http://schemas.microsoft.com/office/drawing/2014/main" val="1683769725"/>
                    </a:ext>
                  </a:extLst>
                </a:gridCol>
                <a:gridCol w="1090019">
                  <a:extLst>
                    <a:ext uri="{9D8B030D-6E8A-4147-A177-3AD203B41FA5}">
                      <a16:colId xmlns:a16="http://schemas.microsoft.com/office/drawing/2014/main" val="2037607256"/>
                    </a:ext>
                  </a:extLst>
                </a:gridCol>
                <a:gridCol w="2299258">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dirty="0">
                          <a:solidFill>
                            <a:srgbClr val="000000"/>
                          </a:solidFill>
                          <a:latin typeface="Gilroy SemiBold" pitchFamily="2" charset="77"/>
                          <a:cs typeface="Arial"/>
                          <a:sym typeface="Arial"/>
                        </a:rPr>
                        <a:t>Description</a:t>
                      </a:r>
                      <a:endParaRPr lang="en-LK" sz="8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473612">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dirty="0">
                        <a:solidFill>
                          <a:schemeClr val="dk1"/>
                        </a:solidFill>
                        <a:latin typeface="Gilroy" pitchFamily="2" charset="77"/>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dirty="0">
                          <a:solidFill>
                            <a:schemeClr val="dk1"/>
                          </a:solidFill>
                          <a:latin typeface="Gilroy" pitchFamily="2" charset="77"/>
                        </a:rPr>
                        <a:t>Kong </a:t>
                      </a:r>
                      <a:r>
                        <a:rPr lang="en-GB" sz="700" dirty="0" err="1">
                          <a:solidFill>
                            <a:schemeClr val="dk1"/>
                          </a:solidFill>
                          <a:latin typeface="Gilroy" pitchFamily="2" charset="77"/>
                        </a:rPr>
                        <a:t>Konnect</a:t>
                      </a:r>
                      <a:endParaRPr lang="en-GB" sz="700" dirty="0">
                        <a:solidFill>
                          <a:schemeClr val="dk1"/>
                        </a:solidFill>
                        <a:latin typeface="Gilroy" pitchFamily="2" charset="77"/>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GB" sz="700" b="0" i="0" u="none" strike="noStrike" cap="none" dirty="0">
                        <a:solidFill>
                          <a:srgbClr val="000000"/>
                        </a:solidFill>
                        <a:effectLst/>
                        <a:latin typeface="Gilroy" pitchFamily="2" charset="77"/>
                        <a:ea typeface="Arial"/>
                        <a:cs typeface="Arial"/>
                        <a:sym typeface="Arial"/>
                      </a:endParaRPr>
                    </a:p>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Commercially launched its Kong </a:t>
                      </a:r>
                      <a:r>
                        <a:rPr lang="en-GB" sz="700" b="0" i="0" u="none" strike="noStrike" cap="none" dirty="0" err="1">
                          <a:solidFill>
                            <a:srgbClr val="000000"/>
                          </a:solidFill>
                          <a:effectLst/>
                          <a:latin typeface="Gilroy" pitchFamily="2" charset="77"/>
                          <a:ea typeface="Arial"/>
                          <a:cs typeface="Arial"/>
                          <a:sym typeface="Arial"/>
                        </a:rPr>
                        <a:t>Konnect</a:t>
                      </a:r>
                      <a:r>
                        <a:rPr lang="en-GB" sz="700" b="0" i="0" u="none" strike="noStrike" cap="none" dirty="0">
                          <a:solidFill>
                            <a:srgbClr val="000000"/>
                          </a:solidFill>
                          <a:effectLst/>
                          <a:latin typeface="Gilroy" pitchFamily="2" charset="77"/>
                          <a:ea typeface="Arial"/>
                          <a:cs typeface="Arial"/>
                          <a:sym typeface="Arial"/>
                        </a:rPr>
                        <a:t> </a:t>
                      </a:r>
                      <a:r>
                        <a:rPr lang="en-GB" sz="700" b="0" i="0" u="none" strike="noStrike" cap="none" dirty="0">
                          <a:solidFill>
                            <a:srgbClr val="000000"/>
                          </a:solidFill>
                          <a:effectLst/>
                          <a:latin typeface="Gilroy" pitchFamily="2" charset="77"/>
                          <a:ea typeface="Arial"/>
                          <a:cs typeface="Arial"/>
                          <a:sym typeface="Arial"/>
                          <a:hlinkClick r:id="rId6"/>
                        </a:rPr>
                        <a:t>dedicated cloud gateways</a:t>
                      </a:r>
                      <a:r>
                        <a:rPr lang="en-GB" sz="700" b="0" i="0" u="none" strike="noStrike" cap="none" dirty="0">
                          <a:solidFill>
                            <a:srgbClr val="000000"/>
                          </a:solidFill>
                          <a:effectLst/>
                          <a:latin typeface="Gilroy" pitchFamily="2" charset="77"/>
                          <a:ea typeface="Arial"/>
                          <a:cs typeface="Arial"/>
                          <a:sym typeface="Arial"/>
                        </a:rPr>
                        <a:t> on Amazon Web Services </a:t>
                      </a:r>
                      <a:r>
                        <a:rPr lang="en-GB" sz="700" b="0" i="0" u="none" strike="noStrike" cap="none" dirty="0">
                          <a:solidFill>
                            <a:schemeClr val="tx1"/>
                          </a:solidFill>
                          <a:effectLst/>
                          <a:latin typeface="Gilroy" pitchFamily="2" charset="77"/>
                          <a:ea typeface="Arial"/>
                          <a:cs typeface="Arial"/>
                          <a:sym typeface="Arial"/>
                        </a:rPr>
                        <a:t>(AWS)</a:t>
                      </a:r>
                    </a:p>
                    <a:p>
                      <a:pPr marL="171450" indent="-171450">
                        <a:buFont typeface="Arial" panose="020B0604020202020204" pitchFamily="34" charset="0"/>
                        <a:buChar char="•"/>
                      </a:pPr>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48124230"/>
                  </a:ext>
                </a:extLst>
              </a:tr>
              <a:tr h="59770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sz="700" b="0" i="0" u="none" strike="noStrike" cap="none" dirty="0">
                        <a:solidFill>
                          <a:schemeClr val="dk1"/>
                        </a:solidFill>
                        <a:latin typeface="Gilroy" pitchFamily="2" charset="77"/>
                        <a:ea typeface="Arial"/>
                        <a:cs typeface="Arial"/>
                        <a:sym typeface="Arial"/>
                      </a:endParaRPr>
                    </a:p>
                    <a:p>
                      <a:r>
                        <a:rPr lang="en-GB" sz="700" b="0" i="0" u="none" strike="noStrike" cap="none" dirty="0">
                          <a:solidFill>
                            <a:schemeClr val="dk1"/>
                          </a:solidFill>
                          <a:latin typeface="Gilroy" pitchFamily="2" charset="77"/>
                          <a:ea typeface="Arial"/>
                          <a:cs typeface="Arial"/>
                          <a:sym typeface="Arial"/>
                        </a:rPr>
                        <a:t>Docker Desktop</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Released Docker Desktop </a:t>
                      </a:r>
                      <a:r>
                        <a:rPr lang="en-GB" sz="700" b="0" i="0" u="none" strike="noStrike" cap="none" dirty="0">
                          <a:solidFill>
                            <a:srgbClr val="000000"/>
                          </a:solidFill>
                          <a:effectLst/>
                          <a:latin typeface="Gilroy" pitchFamily="2" charset="77"/>
                          <a:ea typeface="Arial"/>
                          <a:cs typeface="Arial"/>
                          <a:sym typeface="Arial"/>
                          <a:hlinkClick r:id="rId7"/>
                        </a:rPr>
                        <a:t>4.29</a:t>
                      </a:r>
                      <a:r>
                        <a:rPr lang="en-GB" sz="700" b="0" i="0" u="none" strike="noStrike" cap="none" dirty="0">
                          <a:solidFill>
                            <a:srgbClr val="000000"/>
                          </a:solidFill>
                          <a:effectLst/>
                          <a:latin typeface="Gilroy" pitchFamily="2" charset="77"/>
                          <a:ea typeface="Arial"/>
                          <a:cs typeface="Arial"/>
                          <a:sym typeface="Arial"/>
                        </a:rPr>
                        <a:t> with Docker socket mount permissions in ECI, advanced error management, Moby 26, and new beta </a:t>
                      </a:r>
                      <a:r>
                        <a:rPr lang="en-GB" sz="700" b="0" i="0" u="none" strike="noStrike" cap="none" dirty="0">
                          <a:solidFill>
                            <a:schemeClr val="tx1"/>
                          </a:solidFill>
                          <a:effectLst/>
                          <a:latin typeface="Gilroy" pitchFamily="2" charset="77"/>
                          <a:ea typeface="Arial"/>
                          <a:cs typeface="Arial"/>
                          <a:sym typeface="Arial"/>
                        </a:rPr>
                        <a:t>features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4703671"/>
                  </a:ext>
                </a:extLst>
              </a:tr>
              <a:tr h="597700">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sz="700" b="0" i="0" u="none" strike="noStrike" cap="none" dirty="0">
                        <a:solidFill>
                          <a:schemeClr val="dk1"/>
                        </a:solidFill>
                        <a:latin typeface="Gilroy" pitchFamily="2" charset="77"/>
                        <a:ea typeface="Arial"/>
                        <a:cs typeface="Arial"/>
                        <a:sym typeface="Arial"/>
                      </a:endParaRPr>
                    </a:p>
                    <a:p>
                      <a:r>
                        <a:rPr lang="en-GB" sz="700" b="0" i="0" u="none" strike="noStrike" cap="none" dirty="0" err="1">
                          <a:solidFill>
                            <a:schemeClr val="dk1"/>
                          </a:solidFill>
                          <a:latin typeface="Gilroy" pitchFamily="2" charset="77"/>
                          <a:ea typeface="Arial"/>
                          <a:cs typeface="Arial"/>
                          <a:sym typeface="Arial"/>
                        </a:rPr>
                        <a:t>AuthService</a:t>
                      </a:r>
                      <a:endParaRPr lang="en-GB" sz="700" b="0" i="0" u="none" strike="noStrike" cap="none" dirty="0">
                        <a:solidFill>
                          <a:schemeClr val="dk1"/>
                        </a:solidFill>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Launched </a:t>
                      </a:r>
                      <a:r>
                        <a:rPr lang="en-GB" sz="700" b="0" i="0" u="none" strike="noStrike" cap="none" dirty="0">
                          <a:solidFill>
                            <a:srgbClr val="000000"/>
                          </a:solidFill>
                          <a:effectLst/>
                          <a:latin typeface="Gilroy" pitchFamily="2" charset="77"/>
                          <a:ea typeface="Arial"/>
                          <a:cs typeface="Arial"/>
                          <a:sym typeface="Arial"/>
                          <a:hlinkClick r:id="rId8"/>
                        </a:rPr>
                        <a:t>AuthService</a:t>
                      </a:r>
                      <a:r>
                        <a:rPr lang="en-GB" sz="700" b="0" i="0" u="none" strike="noStrike" cap="none" dirty="0">
                          <a:solidFill>
                            <a:srgbClr val="000000"/>
                          </a:solidFill>
                          <a:effectLst/>
                          <a:latin typeface="Gilroy" pitchFamily="2" charset="77"/>
                          <a:ea typeface="Arial"/>
                          <a:cs typeface="Arial"/>
                          <a:sym typeface="Arial"/>
                        </a:rPr>
                        <a:t>, an open-source project to simplify the deployment and management of the existing authorization service for the Istio service </a:t>
                      </a:r>
                      <a:r>
                        <a:rPr lang="en-GB" sz="700" b="0" i="0" u="none" strike="noStrike" cap="none" dirty="0">
                          <a:solidFill>
                            <a:schemeClr val="tx1"/>
                          </a:solidFill>
                          <a:effectLst/>
                          <a:latin typeface="Gilroy" pitchFamily="2" charset="77"/>
                          <a:ea typeface="Arial"/>
                          <a:cs typeface="Arial"/>
                          <a:sym typeface="Arial"/>
                        </a:rPr>
                        <a:t>mesh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47974726"/>
                  </a:ext>
                </a:extLst>
              </a:tr>
              <a:tr h="553426">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chemeClr val="dk1"/>
                          </a:solidFill>
                          <a:latin typeface="Gilroy" pitchFamily="2" charset="77"/>
                          <a:ea typeface="Arial"/>
                          <a:cs typeface="Arial"/>
                          <a:sym typeface="Arial"/>
                        </a:rPr>
                        <a:t>FinOps Foundation (an initiative of the Linux Foundation)</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Launched version 1.0 of its open-source billing standard, FinOps Open Cost and Usage Specification </a:t>
                      </a:r>
                      <a:r>
                        <a:rPr lang="en-GB" sz="700" b="0" i="0" u="none" strike="noStrike" cap="none" dirty="0">
                          <a:solidFill>
                            <a:schemeClr val="tx1"/>
                          </a:solidFill>
                          <a:effectLst/>
                          <a:latin typeface="Gilroy" pitchFamily="2" charset="77"/>
                          <a:ea typeface="Arial"/>
                          <a:cs typeface="Arial"/>
                          <a:sym typeface="Arial"/>
                        </a:rPr>
                        <a:t>(FOCUS)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00271965"/>
                  </a:ext>
                </a:extLst>
              </a:tr>
              <a:tr h="572641">
                <a:tc>
                  <a:txBody>
                    <a:bodyPr/>
                    <a:lstStyle/>
                    <a:p>
                      <a:endParaRPr lang="en-LK"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sz="700" b="0" i="0" u="none" strike="noStrike" cap="none" dirty="0">
                        <a:solidFill>
                          <a:schemeClr val="dk1"/>
                        </a:solidFill>
                        <a:latin typeface="Gilroy" pitchFamily="2" charset="77"/>
                        <a:ea typeface="Arial"/>
                        <a:cs typeface="Arial"/>
                        <a:sym typeface="Arial"/>
                      </a:endParaRPr>
                    </a:p>
                    <a:p>
                      <a:r>
                        <a:rPr lang="en-GB" sz="700" b="0" i="0" u="none" strike="noStrike" cap="none" dirty="0" err="1">
                          <a:solidFill>
                            <a:schemeClr val="dk1"/>
                          </a:solidFill>
                          <a:latin typeface="Gilroy" pitchFamily="2" charset="77"/>
                          <a:ea typeface="Arial"/>
                          <a:cs typeface="Arial"/>
                          <a:sym typeface="Arial"/>
                        </a:rPr>
                        <a:t>Crossplane</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Released an enterprise-ready </a:t>
                      </a:r>
                      <a:r>
                        <a:rPr lang="en-GB" sz="700" b="0" i="0" u="none" strike="noStrike" cap="none" dirty="0">
                          <a:solidFill>
                            <a:srgbClr val="000000"/>
                          </a:solidFill>
                          <a:effectLst/>
                          <a:latin typeface="Gilroy" pitchFamily="2" charset="77"/>
                          <a:ea typeface="Arial"/>
                          <a:cs typeface="Arial"/>
                          <a:sym typeface="Arial"/>
                          <a:hlinkClick r:id="rId9"/>
                        </a:rPr>
                        <a:t>Crossplane</a:t>
                      </a:r>
                      <a:r>
                        <a:rPr lang="en-GB" sz="700" b="0" i="0" u="none" strike="noStrike" cap="none" dirty="0">
                          <a:solidFill>
                            <a:srgbClr val="000000"/>
                          </a:solidFill>
                          <a:effectLst/>
                          <a:latin typeface="Gilroy" pitchFamily="2" charset="77"/>
                          <a:ea typeface="Arial"/>
                          <a:cs typeface="Arial"/>
                          <a:sym typeface="Arial"/>
                        </a:rPr>
                        <a:t> solution, providing a unified control plane experience with security, automation, and centralized management for cloud-native </a:t>
                      </a:r>
                      <a:r>
                        <a:rPr lang="en-GB" sz="700" b="0" i="0" u="none" strike="noStrike" cap="none" dirty="0">
                          <a:solidFill>
                            <a:schemeClr val="tx1"/>
                          </a:solidFill>
                          <a:effectLst/>
                          <a:latin typeface="Gilroy" pitchFamily="2" charset="77"/>
                          <a:ea typeface="Arial"/>
                          <a:cs typeface="Arial"/>
                          <a:sym typeface="Arial"/>
                        </a:rPr>
                        <a:t>platforms</a:t>
                      </a:r>
                      <a:endParaRPr lang="en-LK" sz="700" b="0" i="0" u="none" strike="noStrike" cap="none" dirty="0">
                        <a:solidFill>
                          <a:schemeClr val="tx1"/>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80648205"/>
                  </a:ext>
                </a:extLst>
              </a:tr>
            </a:tbl>
          </a:graphicData>
        </a:graphic>
      </p:graphicFrame>
      <p:pic>
        <p:nvPicPr>
          <p:cNvPr id="5122" name="Picture 2" descr="Alphabet Inc. | LinkedIn">
            <a:extLst>
              <a:ext uri="{FF2B5EF4-FFF2-40B4-BE49-F238E27FC236}">
                <a16:creationId xmlns:a16="http://schemas.microsoft.com/office/drawing/2014/main" id="{D64E15F9-2755-49DD-9E74-AFD1A8C1D2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397" y="1962933"/>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5132" name="Picture 12" descr="Kubernetes | LinkedIn">
            <a:extLst>
              <a:ext uri="{FF2B5EF4-FFF2-40B4-BE49-F238E27FC236}">
                <a16:creationId xmlns:a16="http://schemas.microsoft.com/office/drawing/2014/main" id="{26AE190F-96AC-D9CB-FDC6-674EB7F347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118" y="3958940"/>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4" name="Picture 12" descr="new-microsoft-logo-SIZED-SQUARE-300x297 - Authy">
            <a:extLst>
              <a:ext uri="{FF2B5EF4-FFF2-40B4-BE49-F238E27FC236}">
                <a16:creationId xmlns:a16="http://schemas.microsoft.com/office/drawing/2014/main" id="{A88A399E-8ACB-8727-104E-DC5F5344B0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8" y="2647228"/>
            <a:ext cx="397679"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5136" name="Picture 16" descr="FinOps Foundation | LinkedIn">
            <a:extLst>
              <a:ext uri="{FF2B5EF4-FFF2-40B4-BE49-F238E27FC236}">
                <a16:creationId xmlns:a16="http://schemas.microsoft.com/office/drawing/2014/main" id="{C310FE47-A4D0-177F-4E4D-CBF3B26F47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1701" y="3662020"/>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5138" name="Picture 18" descr="Upbound | LinkedIn">
            <a:extLst>
              <a:ext uri="{FF2B5EF4-FFF2-40B4-BE49-F238E27FC236}">
                <a16:creationId xmlns:a16="http://schemas.microsoft.com/office/drawing/2014/main" id="{3513867F-5A60-AE6C-BAD8-8A691DBF7E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1701" y="4235990"/>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5140" name="Picture 20" descr="Mirantis | LinkedIn">
            <a:extLst>
              <a:ext uri="{FF2B5EF4-FFF2-40B4-BE49-F238E27FC236}">
                <a16:creationId xmlns:a16="http://schemas.microsoft.com/office/drawing/2014/main" id="{373EB922-2B1B-EE6E-DE64-8F613C291C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9118" y="3331523"/>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Kong Careers | Wellfound (formerly ...">
            <a:extLst>
              <a:ext uri="{FF2B5EF4-FFF2-40B4-BE49-F238E27FC236}">
                <a16:creationId xmlns:a16="http://schemas.microsoft.com/office/drawing/2014/main" id="{901A46DA-EBE4-BCCB-8EAC-0DDF58ADEE0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1701" y="1955094"/>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6" name="Picture 28" descr="Accelerate your Research Using Software Containers - Swarthmore College -  ITS Blog">
            <a:extLst>
              <a:ext uri="{FF2B5EF4-FFF2-40B4-BE49-F238E27FC236}">
                <a16:creationId xmlns:a16="http://schemas.microsoft.com/office/drawing/2014/main" id="{81EF980C-328C-C928-D3F8-7592176C6E8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1701" y="2520267"/>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7" name="Picture 20" descr="AWS Marketplace: Tetrate Io">
            <a:extLst>
              <a:ext uri="{FF2B5EF4-FFF2-40B4-BE49-F238E27FC236}">
                <a16:creationId xmlns:a16="http://schemas.microsoft.com/office/drawing/2014/main" id="{8D4429E6-A80E-A267-44D9-B136AA57E2F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1701" y="3084135"/>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74752BB-11F1-1224-0872-953E78DD6C9A}"/>
              </a:ext>
            </a:extLst>
          </p:cNvPr>
          <p:cNvGrpSpPr/>
          <p:nvPr/>
        </p:nvGrpSpPr>
        <p:grpSpPr>
          <a:xfrm>
            <a:off x="306060" y="1248732"/>
            <a:ext cx="2356458" cy="215818"/>
            <a:chOff x="306060" y="1248732"/>
            <a:chExt cx="2356458" cy="215818"/>
          </a:xfrm>
        </p:grpSpPr>
        <p:sp>
          <p:nvSpPr>
            <p:cNvPr id="10" name="Oval 9">
              <a:extLst>
                <a:ext uri="{FF2B5EF4-FFF2-40B4-BE49-F238E27FC236}">
                  <a16:creationId xmlns:a16="http://schemas.microsoft.com/office/drawing/2014/main" id="{79FE7806-6C39-67C8-1ED5-D7E00017DBFE}"/>
                </a:ext>
              </a:extLst>
            </p:cNvPr>
            <p:cNvSpPr/>
            <p:nvPr/>
          </p:nvSpPr>
          <p:spPr>
            <a:xfrm>
              <a:off x="306060" y="1306461"/>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1" name="Oval 10">
              <a:extLst>
                <a:ext uri="{FF2B5EF4-FFF2-40B4-BE49-F238E27FC236}">
                  <a16:creationId xmlns:a16="http://schemas.microsoft.com/office/drawing/2014/main" id="{2C6C8186-E981-67F8-16FE-FC356AEF22FA}"/>
                </a:ext>
              </a:extLst>
            </p:cNvPr>
            <p:cNvSpPr/>
            <p:nvPr/>
          </p:nvSpPr>
          <p:spPr>
            <a:xfrm>
              <a:off x="1325633" y="1308628"/>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5" name="Google Shape;130;p23">
              <a:extLst>
                <a:ext uri="{FF2B5EF4-FFF2-40B4-BE49-F238E27FC236}">
                  <a16:creationId xmlns:a16="http://schemas.microsoft.com/office/drawing/2014/main" id="{0E3B330D-DD5D-19C9-A18E-675AB6B06048}"/>
                </a:ext>
              </a:extLst>
            </p:cNvPr>
            <p:cNvSpPr txBox="1"/>
            <p:nvPr/>
          </p:nvSpPr>
          <p:spPr>
            <a:xfrm>
              <a:off x="356441" y="1248732"/>
              <a:ext cx="969192" cy="215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Cloud-native Tech</a:t>
              </a:r>
              <a:endParaRPr sz="700" dirty="0">
                <a:solidFill>
                  <a:schemeClr val="dk1"/>
                </a:solidFill>
                <a:latin typeface="Gilroy" pitchFamily="2" charset="77"/>
                <a:ea typeface="Anybody"/>
                <a:cs typeface="Anybody"/>
                <a:sym typeface="Anybody"/>
              </a:endParaRPr>
            </a:p>
          </p:txBody>
        </p:sp>
        <p:sp>
          <p:nvSpPr>
            <p:cNvPr id="16" name="Google Shape;131;p23">
              <a:extLst>
                <a:ext uri="{FF2B5EF4-FFF2-40B4-BE49-F238E27FC236}">
                  <a16:creationId xmlns:a16="http://schemas.microsoft.com/office/drawing/2014/main" id="{F12649A1-2048-0376-FC8F-530674023F20}"/>
                </a:ext>
              </a:extLst>
            </p:cNvPr>
            <p:cNvSpPr txBox="1"/>
            <p:nvPr/>
          </p:nvSpPr>
          <p:spPr>
            <a:xfrm>
              <a:off x="1388486" y="1259136"/>
              <a:ext cx="1274032" cy="1991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Cloud Optimization Tools</a:t>
              </a:r>
              <a:endParaRPr sz="700" dirty="0">
                <a:solidFill>
                  <a:schemeClr val="dk1"/>
                </a:solidFill>
                <a:latin typeface="Gilroy" pitchFamily="2" charset="77"/>
                <a:ea typeface="Anybody"/>
                <a:cs typeface="Anybody"/>
                <a:sym typeface="Anybody"/>
              </a:endParaRPr>
            </a:p>
          </p:txBody>
        </p:sp>
      </p:grpSp>
      <p:grpSp>
        <p:nvGrpSpPr>
          <p:cNvPr id="25" name="Group 24">
            <a:extLst>
              <a:ext uri="{FF2B5EF4-FFF2-40B4-BE49-F238E27FC236}">
                <a16:creationId xmlns:a16="http://schemas.microsoft.com/office/drawing/2014/main" id="{55CBBA4F-FCBC-7EE4-0CBE-00C2671D7B96}"/>
              </a:ext>
            </a:extLst>
          </p:cNvPr>
          <p:cNvGrpSpPr/>
          <p:nvPr/>
        </p:nvGrpSpPr>
        <p:grpSpPr>
          <a:xfrm>
            <a:off x="839675" y="1935591"/>
            <a:ext cx="73362" cy="2056531"/>
            <a:chOff x="839675" y="1935591"/>
            <a:chExt cx="73362" cy="2056531"/>
          </a:xfrm>
        </p:grpSpPr>
        <p:sp>
          <p:nvSpPr>
            <p:cNvPr id="21" name="Oval 20">
              <a:extLst>
                <a:ext uri="{FF2B5EF4-FFF2-40B4-BE49-F238E27FC236}">
                  <a16:creationId xmlns:a16="http://schemas.microsoft.com/office/drawing/2014/main" id="{36D4B4D2-97DA-D5F9-32EA-C5FFA7E33850}"/>
                </a:ext>
              </a:extLst>
            </p:cNvPr>
            <p:cNvSpPr/>
            <p:nvPr/>
          </p:nvSpPr>
          <p:spPr>
            <a:xfrm>
              <a:off x="841037" y="1935591"/>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2" name="Oval 21">
              <a:extLst>
                <a:ext uri="{FF2B5EF4-FFF2-40B4-BE49-F238E27FC236}">
                  <a16:creationId xmlns:a16="http://schemas.microsoft.com/office/drawing/2014/main" id="{4723D8C0-9C9C-F442-119D-B153CBE18E37}"/>
                </a:ext>
              </a:extLst>
            </p:cNvPr>
            <p:cNvSpPr/>
            <p:nvPr/>
          </p:nvSpPr>
          <p:spPr>
            <a:xfrm>
              <a:off x="841037" y="2631817"/>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3" name="Oval 22">
              <a:extLst>
                <a:ext uri="{FF2B5EF4-FFF2-40B4-BE49-F238E27FC236}">
                  <a16:creationId xmlns:a16="http://schemas.microsoft.com/office/drawing/2014/main" id="{D9E507BF-4DDF-CEA9-DAF8-CF067776F77E}"/>
                </a:ext>
              </a:extLst>
            </p:cNvPr>
            <p:cNvSpPr/>
            <p:nvPr/>
          </p:nvSpPr>
          <p:spPr>
            <a:xfrm>
              <a:off x="839675" y="3301461"/>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4" name="Oval 23">
              <a:extLst>
                <a:ext uri="{FF2B5EF4-FFF2-40B4-BE49-F238E27FC236}">
                  <a16:creationId xmlns:a16="http://schemas.microsoft.com/office/drawing/2014/main" id="{AF7AF54F-6F6E-3269-1057-F96BAC36D157}"/>
                </a:ext>
              </a:extLst>
            </p:cNvPr>
            <p:cNvSpPr/>
            <p:nvPr/>
          </p:nvSpPr>
          <p:spPr>
            <a:xfrm>
              <a:off x="839675" y="3920122"/>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31" name="Group 30">
            <a:extLst>
              <a:ext uri="{FF2B5EF4-FFF2-40B4-BE49-F238E27FC236}">
                <a16:creationId xmlns:a16="http://schemas.microsoft.com/office/drawing/2014/main" id="{95F0D8AB-914A-51E6-0BFF-0262644C6AF3}"/>
              </a:ext>
            </a:extLst>
          </p:cNvPr>
          <p:cNvGrpSpPr/>
          <p:nvPr/>
        </p:nvGrpSpPr>
        <p:grpSpPr>
          <a:xfrm>
            <a:off x="5087517" y="1935591"/>
            <a:ext cx="72000" cy="2322018"/>
            <a:chOff x="5087517" y="1935591"/>
            <a:chExt cx="72000" cy="2322018"/>
          </a:xfrm>
        </p:grpSpPr>
        <p:sp>
          <p:nvSpPr>
            <p:cNvPr id="26" name="Oval 25">
              <a:extLst>
                <a:ext uri="{FF2B5EF4-FFF2-40B4-BE49-F238E27FC236}">
                  <a16:creationId xmlns:a16="http://schemas.microsoft.com/office/drawing/2014/main" id="{271F3F01-8A54-4DD3-E33A-E95382C61B42}"/>
                </a:ext>
              </a:extLst>
            </p:cNvPr>
            <p:cNvSpPr/>
            <p:nvPr/>
          </p:nvSpPr>
          <p:spPr>
            <a:xfrm>
              <a:off x="5087517" y="1935591"/>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7" name="Oval 26">
              <a:extLst>
                <a:ext uri="{FF2B5EF4-FFF2-40B4-BE49-F238E27FC236}">
                  <a16:creationId xmlns:a16="http://schemas.microsoft.com/office/drawing/2014/main" id="{D8C773D0-AFAB-88C6-EEE7-AF29DBD84D42}"/>
                </a:ext>
              </a:extLst>
            </p:cNvPr>
            <p:cNvSpPr/>
            <p:nvPr/>
          </p:nvSpPr>
          <p:spPr>
            <a:xfrm>
              <a:off x="5087517" y="2487979"/>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8" name="Oval 27">
              <a:extLst>
                <a:ext uri="{FF2B5EF4-FFF2-40B4-BE49-F238E27FC236}">
                  <a16:creationId xmlns:a16="http://schemas.microsoft.com/office/drawing/2014/main" id="{8F808DB1-C3D0-0260-9FA1-9BA27E1488BA}"/>
                </a:ext>
              </a:extLst>
            </p:cNvPr>
            <p:cNvSpPr/>
            <p:nvPr/>
          </p:nvSpPr>
          <p:spPr>
            <a:xfrm>
              <a:off x="5087517" y="3116082"/>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9" name="Oval 28">
              <a:extLst>
                <a:ext uri="{FF2B5EF4-FFF2-40B4-BE49-F238E27FC236}">
                  <a16:creationId xmlns:a16="http://schemas.microsoft.com/office/drawing/2014/main" id="{A47E88F5-0785-4A06-4C60-5EC45B400416}"/>
                </a:ext>
              </a:extLst>
            </p:cNvPr>
            <p:cNvSpPr/>
            <p:nvPr/>
          </p:nvSpPr>
          <p:spPr>
            <a:xfrm>
              <a:off x="5087517" y="3632151"/>
              <a:ext cx="72000" cy="72000"/>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30" name="Oval 29">
              <a:extLst>
                <a:ext uri="{FF2B5EF4-FFF2-40B4-BE49-F238E27FC236}">
                  <a16:creationId xmlns:a16="http://schemas.microsoft.com/office/drawing/2014/main" id="{60583907-9C3D-A8EE-BE2A-839A711D7DF1}"/>
                </a:ext>
              </a:extLst>
            </p:cNvPr>
            <p:cNvSpPr/>
            <p:nvPr/>
          </p:nvSpPr>
          <p:spPr>
            <a:xfrm>
              <a:off x="5087517" y="4185609"/>
              <a:ext cx="72000" cy="72000"/>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spTree>
    <p:extLst>
      <p:ext uri="{BB962C8B-B14F-4D97-AF65-F5344CB8AC3E}">
        <p14:creationId xmlns:p14="http://schemas.microsoft.com/office/powerpoint/2010/main" val="56952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p:nvPr/>
        </p:nvSpPr>
        <p:spPr>
          <a:xfrm>
            <a:off x="-58366" y="-17092"/>
            <a:ext cx="2648566" cy="5212931"/>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p:txBody>
      </p:sp>
      <p:sp>
        <p:nvSpPr>
          <p:cNvPr id="249" name="Google Shape;249;p28"/>
          <p:cNvSpPr txBox="1"/>
          <p:nvPr/>
        </p:nvSpPr>
        <p:spPr>
          <a:xfrm>
            <a:off x="2645750" y="167500"/>
            <a:ext cx="6073200" cy="828802"/>
          </a:xfrm>
          <a:prstGeom prst="rect">
            <a:avLst/>
          </a:prstGeom>
          <a:noFill/>
          <a:ln>
            <a:noFill/>
          </a:ln>
        </p:spPr>
        <p:txBody>
          <a:bodyPr spcFirstLastPara="1" wrap="square" lIns="91425" tIns="91425" rIns="91425" bIns="91425" anchor="t" anchorCtr="0">
            <a:noAutofit/>
          </a:bodyPr>
          <a:lstStyle/>
          <a:p>
            <a:r>
              <a:rPr lang="en-GB" sz="2000" b="1" dirty="0">
                <a:latin typeface="Gilroy SemiBold" pitchFamily="2" charset="77"/>
                <a:sym typeface="Anybody Medium"/>
              </a:rPr>
              <a:t>Edge AI ecosystem strengthens through </a:t>
            </a:r>
            <a:r>
              <a:rPr lang="en-GB" sz="2000" b="1" dirty="0">
                <a:solidFill>
                  <a:schemeClr val="tx1"/>
                </a:solidFill>
                <a:latin typeface="Gilroy SemiBold" pitchFamily="2" charset="77"/>
                <a:sym typeface="Anybody Medium"/>
              </a:rPr>
              <a:t>p</a:t>
            </a:r>
            <a:r>
              <a:rPr lang="en-GB" sz="2000" b="1" dirty="0">
                <a:latin typeface="Gilroy SemiBold" pitchFamily="2" charset="77"/>
                <a:sym typeface="Anybody Medium"/>
              </a:rPr>
              <a:t>artnerships aimed at </a:t>
            </a:r>
            <a:r>
              <a:rPr lang="en-GB" sz="2000" b="1" dirty="0" err="1">
                <a:latin typeface="Gilroy SemiBold" pitchFamily="2" charset="77"/>
                <a:sym typeface="Anybody Medium"/>
              </a:rPr>
              <a:t>GenAI</a:t>
            </a:r>
            <a:r>
              <a:rPr lang="en-GB" sz="2000" b="1" dirty="0">
                <a:latin typeface="Gilroy SemiBold" pitchFamily="2" charset="77"/>
                <a:sym typeface="Anybody Medium"/>
              </a:rPr>
              <a:t> deployment</a:t>
            </a:r>
          </a:p>
        </p:txBody>
      </p:sp>
      <p:sp>
        <p:nvSpPr>
          <p:cNvPr id="2" name="Google Shape;114;p22">
            <a:extLst>
              <a:ext uri="{FF2B5EF4-FFF2-40B4-BE49-F238E27FC236}">
                <a16:creationId xmlns:a16="http://schemas.microsoft.com/office/drawing/2014/main" id="{B9A03C33-4BC0-284F-4317-02A2202E0153}"/>
              </a:ext>
            </a:extLst>
          </p:cNvPr>
          <p:cNvSpPr txBox="1"/>
          <p:nvPr/>
        </p:nvSpPr>
        <p:spPr>
          <a:xfrm>
            <a:off x="68025"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Partnerships</a:t>
            </a:r>
            <a:endParaRPr lang="en-GB" sz="2000" b="1" dirty="0">
              <a:solidFill>
                <a:schemeClr val="bg1"/>
              </a:solidFill>
              <a:latin typeface="Gilroy SemiBold" pitchFamily="2" charset="77"/>
              <a:sym typeface="Anybody Medium"/>
            </a:endParaRPr>
          </a:p>
          <a:p>
            <a:pPr marL="0" lvl="0" indent="0" algn="l" rtl="0">
              <a:spcBef>
                <a:spcPts val="0"/>
              </a:spcBef>
              <a:spcAft>
                <a:spcPts val="0"/>
              </a:spcAft>
              <a:buNone/>
            </a:pPr>
            <a:endParaRPr lang="en-US" dirty="0">
              <a:solidFill>
                <a:schemeClr val="tx1"/>
              </a:solidFill>
            </a:endParaRPr>
          </a:p>
          <a:p>
            <a:pPr marL="0" lvl="0" indent="0" algn="l" rtl="0">
              <a:spcBef>
                <a:spcPts val="0"/>
              </a:spcBef>
              <a:spcAft>
                <a:spcPts val="0"/>
              </a:spcAft>
              <a:buNone/>
            </a:pPr>
            <a:endParaRPr lang="en-US" dirty="0">
              <a:solidFill>
                <a:schemeClr val="tx1"/>
              </a:solidFill>
            </a:endParaRPr>
          </a:p>
        </p:txBody>
      </p:sp>
      <p:sp>
        <p:nvSpPr>
          <p:cNvPr id="6" name="TextBox 5">
            <a:extLst>
              <a:ext uri="{FF2B5EF4-FFF2-40B4-BE49-F238E27FC236}">
                <a16:creationId xmlns:a16="http://schemas.microsoft.com/office/drawing/2014/main" id="{C0F2E023-67A1-4CA7-E443-3B7C726ED413}"/>
              </a:ext>
            </a:extLst>
          </p:cNvPr>
          <p:cNvSpPr txBox="1"/>
          <p:nvPr/>
        </p:nvSpPr>
        <p:spPr>
          <a:xfrm>
            <a:off x="-8377" y="845997"/>
            <a:ext cx="2418801" cy="3785652"/>
          </a:xfrm>
          <a:prstGeom prst="rect">
            <a:avLst/>
          </a:prstGeom>
          <a:noFill/>
        </p:spPr>
        <p:txBody>
          <a:bodyPr wrap="square" rtlCol="0">
            <a:spAutoFit/>
          </a:bodyPr>
          <a:lstStyle>
            <a:defPPr marR="0" lvl="0" algn="l" rtl="0">
              <a:lnSpc>
                <a:spcPct val="100000"/>
              </a:lnSpc>
              <a:spcBef>
                <a:spcPts val="0"/>
              </a:spcBef>
              <a:spcAft>
                <a:spcPts val="0"/>
              </a:spcAft>
            </a:defPPr>
            <a:lvl1pPr marL="107999" marR="72000">
              <a:defRPr sz="800">
                <a:solidFill>
                  <a:schemeClr val="bg1"/>
                </a:solidFill>
                <a:latin typeface="Gilroy" pitchFamily="2" charset="77"/>
              </a:defRPr>
            </a:lvl1pPr>
            <a:lvl3pPr marL="107999" marR="72000">
              <a:defRPr sz="800" b="1">
                <a:solidFill>
                  <a:schemeClr val="bg1"/>
                </a:solidFill>
                <a:latin typeface="Gilroy SemiBold" pitchFamily="2" charset="77"/>
              </a:defRPr>
            </a:lvl3pPr>
          </a:lstStyle>
          <a:p>
            <a:r>
              <a:rPr lang="en-US" b="1" dirty="0">
                <a:latin typeface="Gilroy SemiBold" pitchFamily="2" charset="77"/>
              </a:rPr>
              <a:t>Analyst Take: </a:t>
            </a:r>
            <a:r>
              <a:rPr lang="en-GB" dirty="0"/>
              <a:t>Cloud Tech witnessed several notable partnerships, emphasizing advancements in AI, edge computing, and cloud-native workloads. A key trend is the collaborations aiming to simplify and enhance AI deployments and edge management. Noteworthy partnerships include </a:t>
            </a:r>
            <a:r>
              <a:rPr lang="en-GB" dirty="0">
                <a:hlinkClick r:id="rId3"/>
              </a:rPr>
              <a:t>Vapor IO</a:t>
            </a:r>
            <a:r>
              <a:rPr lang="en-GB" dirty="0"/>
              <a:t> and </a:t>
            </a:r>
            <a:r>
              <a:rPr lang="en-GB" dirty="0">
                <a:hlinkClick r:id="rId4"/>
              </a:rPr>
              <a:t>VAST Data</a:t>
            </a:r>
            <a:r>
              <a:rPr lang="en-GB" dirty="0"/>
              <a:t>, integrating edge and core AI systems, and Red Hat with Intel, </a:t>
            </a:r>
            <a:r>
              <a:rPr lang="en-GB" dirty="0">
                <a:hlinkClick r:id="rId5"/>
              </a:rPr>
              <a:t>Cloudera</a:t>
            </a:r>
            <a:r>
              <a:rPr lang="en-GB" dirty="0"/>
              <a:t>, </a:t>
            </a:r>
            <a:r>
              <a:rPr lang="en-GB" dirty="0">
                <a:hlinkClick r:id="rId6"/>
              </a:rPr>
              <a:t>Veeam</a:t>
            </a:r>
            <a:r>
              <a:rPr lang="en-GB" dirty="0"/>
              <a:t>, and </a:t>
            </a:r>
            <a:r>
              <a:rPr lang="en-GB" dirty="0">
                <a:hlinkClick r:id="rId7"/>
              </a:rPr>
              <a:t>Nutanix</a:t>
            </a:r>
            <a:r>
              <a:rPr lang="en-GB" dirty="0"/>
              <a:t> to bolster AI, security, and virtualization.</a:t>
            </a:r>
          </a:p>
          <a:p>
            <a:endParaRPr lang="en-GB" dirty="0"/>
          </a:p>
          <a:p>
            <a:r>
              <a:rPr lang="en-GB" dirty="0"/>
              <a:t>Dell and NVIDIA’s partnership aims to accelerate edge AI adoption through automated deployment and management platforms. Dell's </a:t>
            </a:r>
            <a:r>
              <a:rPr lang="en-GB" dirty="0" err="1"/>
              <a:t>NativeEdge</a:t>
            </a:r>
            <a:r>
              <a:rPr lang="en-GB" dirty="0"/>
              <a:t> now integrates with NVIDIA's AI Enterprise software stack, enabling developers to deploy AI applications at the edge using frameworks like Metropolis for video analytics and Riva for speech. The </a:t>
            </a:r>
            <a:r>
              <a:rPr lang="en-GB" dirty="0" err="1"/>
              <a:t>NativeEdge</a:t>
            </a:r>
            <a:r>
              <a:rPr lang="en-GB" dirty="0"/>
              <a:t> platform also integrates with </a:t>
            </a:r>
            <a:r>
              <a:rPr lang="en-GB" dirty="0">
                <a:hlinkClick r:id="rId8"/>
              </a:rPr>
              <a:t>ServiceNow</a:t>
            </a:r>
            <a:r>
              <a:rPr lang="en-GB" dirty="0"/>
              <a:t>'s Now Platform, providing closed-loop automation for orchestrating, managing, and securing Edge AI workloads. These solutions simplify the customer experience and streamline operations, making it easier for organizations to implement and scale AI capabilities at the edge.</a:t>
            </a:r>
            <a:endParaRPr lang="en-LK" dirty="0"/>
          </a:p>
        </p:txBody>
      </p:sp>
      <p:pic>
        <p:nvPicPr>
          <p:cNvPr id="4" name="Picture 3" descr="A screenshot of a computer&#10;&#10;Description automatically generated">
            <a:extLst>
              <a:ext uri="{FF2B5EF4-FFF2-40B4-BE49-F238E27FC236}">
                <a16:creationId xmlns:a16="http://schemas.microsoft.com/office/drawing/2014/main" id="{DBE3E592-CE0F-0F5C-3D13-970C00153B40}"/>
              </a:ext>
            </a:extLst>
          </p:cNvPr>
          <p:cNvPicPr>
            <a:picLocks noChangeAspect="1"/>
          </p:cNvPicPr>
          <p:nvPr/>
        </p:nvPicPr>
        <p:blipFill>
          <a:blip r:embed="rId9"/>
          <a:stretch>
            <a:fillRect/>
          </a:stretch>
        </p:blipFill>
        <p:spPr>
          <a:xfrm>
            <a:off x="3003676" y="996302"/>
            <a:ext cx="5087901" cy="39113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p:nvPr/>
        </p:nvSpPr>
        <p:spPr>
          <a:xfrm>
            <a:off x="157275" y="135705"/>
            <a:ext cx="8561700" cy="604495"/>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GB" sz="1300" dirty="0">
                <a:solidFill>
                  <a:schemeClr val="dk1"/>
                </a:solidFill>
                <a:latin typeface="Gilroy" pitchFamily="2" charset="77"/>
                <a:sym typeface="Anybody Medium"/>
              </a:rPr>
              <a:t>Partnerships | Cloud-native Tech and Cloud Optimization Tools</a:t>
            </a:r>
            <a:endParaRPr sz="1300" dirty="0">
              <a:solidFill>
                <a:schemeClr val="dk1"/>
              </a:solidFill>
              <a:latin typeface="Gilroy" pitchFamily="2" charset="77"/>
              <a:sym typeface="Anybody Medium"/>
            </a:endParaRPr>
          </a:p>
          <a:p>
            <a:pPr>
              <a:buSzPts val="1100"/>
            </a:pPr>
            <a:r>
              <a:rPr lang="en-US" sz="2000" b="1" dirty="0">
                <a:latin typeface="Gilroy SemiBold" pitchFamily="2" charset="77"/>
                <a:sym typeface="Anybody SemiBold"/>
              </a:rPr>
              <a:t>Red Hat enhances AI and cloud capabilities through partnerships with Intel, Cloudera, and others</a:t>
            </a:r>
            <a:endParaRPr sz="2000" b="1" dirty="0">
              <a:latin typeface="Gilroy SemiBold" pitchFamily="2" charset="77"/>
              <a:sym typeface="Anybody SemiBold"/>
            </a:endParaRPr>
          </a:p>
          <a:p>
            <a:pPr marL="0" lvl="0" indent="0" algn="l" rtl="0">
              <a:spcBef>
                <a:spcPts val="0"/>
              </a:spcBef>
              <a:spcAft>
                <a:spcPts val="0"/>
              </a:spcAft>
              <a:buNone/>
            </a:pPr>
            <a:endParaRPr sz="2000" dirty="0">
              <a:latin typeface="Anybody SemiBold"/>
              <a:ea typeface="Anybody SemiBold"/>
              <a:cs typeface="Anybody SemiBold"/>
              <a:sym typeface="Anybody SemiBold"/>
            </a:endParaRPr>
          </a:p>
          <a:p>
            <a:pPr marL="0" lvl="0" indent="0" algn="l" rtl="0">
              <a:spcBef>
                <a:spcPts val="0"/>
              </a:spcBef>
              <a:spcAft>
                <a:spcPts val="0"/>
              </a:spcAft>
              <a:buNone/>
            </a:pPr>
            <a:endParaRPr sz="1200" dirty="0">
              <a:latin typeface="Anybody SemiBold"/>
              <a:ea typeface="Anybody SemiBold"/>
              <a:cs typeface="Anybody SemiBold"/>
              <a:sym typeface="Anybody SemiBold"/>
            </a:endParaRPr>
          </a:p>
        </p:txBody>
      </p:sp>
      <p:pic>
        <p:nvPicPr>
          <p:cNvPr id="8" name="Google Shape;202;p25">
            <a:extLst>
              <a:ext uri="{FF2B5EF4-FFF2-40B4-BE49-F238E27FC236}">
                <a16:creationId xmlns:a16="http://schemas.microsoft.com/office/drawing/2014/main" id="{890B2EB4-A980-25BB-C5D1-D4556162F4AB}"/>
              </a:ext>
            </a:extLst>
          </p:cNvPr>
          <p:cNvPicPr preferRelativeResize="0"/>
          <p:nvPr/>
        </p:nvPicPr>
        <p:blipFill>
          <a:blip r:embed="rId4">
            <a:alphaModFix/>
          </a:blip>
          <a:stretch>
            <a:fillRect/>
          </a:stretch>
        </p:blipFill>
        <p:spPr>
          <a:xfrm>
            <a:off x="3099837" y="1713645"/>
            <a:ext cx="392400" cy="392400"/>
          </a:xfrm>
          <a:prstGeom prst="ellipse">
            <a:avLst/>
          </a:prstGeom>
          <a:noFill/>
          <a:ln>
            <a:noFill/>
          </a:ln>
        </p:spPr>
      </p:pic>
      <p:pic>
        <p:nvPicPr>
          <p:cNvPr id="17422" name="Picture 14" descr="Red Hat EMEA (@RedHatEMEA) / X">
            <a:extLst>
              <a:ext uri="{FF2B5EF4-FFF2-40B4-BE49-F238E27FC236}">
                <a16:creationId xmlns:a16="http://schemas.microsoft.com/office/drawing/2014/main" id="{59FF92A4-376A-B946-055C-87C20D0BBCA1}"/>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4370428" y="1707296"/>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277" name="Google Shape;277;p29"/>
          <p:cNvSpPr txBox="1"/>
          <p:nvPr/>
        </p:nvSpPr>
        <p:spPr>
          <a:xfrm>
            <a:off x="395091" y="1773884"/>
            <a:ext cx="2632810" cy="415498"/>
          </a:xfrm>
          <a:prstGeom prst="rect">
            <a:avLst/>
          </a:prstGeom>
          <a:noFill/>
        </p:spPr>
        <p:txBody>
          <a:bodyPr wrap="square">
            <a:spAutoFit/>
          </a:bodyPr>
          <a:lstStyle>
            <a:defPPr marR="0" lvl="0" algn="l" rtl="0">
              <a:lnSpc>
                <a:spcPct val="100000"/>
              </a:lnSpc>
              <a:spcBef>
                <a:spcPts val="0"/>
              </a:spcBef>
              <a:spcAft>
                <a:spcPts val="0"/>
              </a:spcAft>
            </a:defPPr>
            <a:lvl1pPr>
              <a:defRPr sz="800">
                <a:solidFill>
                  <a:schemeClr val="dk1"/>
                </a:solidFill>
              </a:defRPr>
            </a:lvl1pPr>
          </a:lstStyle>
          <a:p>
            <a:pPr algn="l"/>
            <a:r>
              <a:rPr lang="en-GB" sz="700" b="0" i="0" dirty="0">
                <a:solidFill>
                  <a:srgbClr val="000000"/>
                </a:solidFill>
                <a:effectLst/>
                <a:latin typeface="Gilroy" pitchFamily="2" charset="77"/>
              </a:rPr>
              <a:t>Red Hat </a:t>
            </a:r>
            <a:r>
              <a:rPr lang="en-GB" sz="700" b="0" i="0" dirty="0">
                <a:solidFill>
                  <a:srgbClr val="000000"/>
                </a:solidFill>
                <a:effectLst/>
                <a:latin typeface="Gilroy" pitchFamily="2" charset="77"/>
                <a:hlinkClick r:id="rId6"/>
              </a:rPr>
              <a:t>partnered</a:t>
            </a:r>
            <a:r>
              <a:rPr lang="en-GB" sz="700" b="0" i="0" dirty="0">
                <a:solidFill>
                  <a:srgbClr val="000000"/>
                </a:solidFill>
                <a:effectLst/>
                <a:latin typeface="Gilroy" pitchFamily="2" charset="77"/>
              </a:rPr>
              <a:t> with Intel to enhance enterprise AI applications through the product, Red Hat OpenShift AI, leveraging various Intel processor technologies.</a:t>
            </a:r>
          </a:p>
        </p:txBody>
      </p:sp>
      <p:sp>
        <p:nvSpPr>
          <p:cNvPr id="57" name="TextBox 56">
            <a:extLst>
              <a:ext uri="{FF2B5EF4-FFF2-40B4-BE49-F238E27FC236}">
                <a16:creationId xmlns:a16="http://schemas.microsoft.com/office/drawing/2014/main" id="{F436613D-3A54-1FCA-8E69-7E62BB654A92}"/>
              </a:ext>
            </a:extLst>
          </p:cNvPr>
          <p:cNvSpPr txBox="1"/>
          <p:nvPr/>
        </p:nvSpPr>
        <p:spPr>
          <a:xfrm>
            <a:off x="6183508" y="1755748"/>
            <a:ext cx="2746856" cy="630942"/>
          </a:xfrm>
          <a:prstGeom prst="rect">
            <a:avLst/>
          </a:prstGeom>
          <a:noFill/>
        </p:spPr>
        <p:txBody>
          <a:bodyPr wrap="square">
            <a:spAutoFit/>
          </a:bodyPr>
          <a:lstStyle/>
          <a:p>
            <a:r>
              <a:rPr lang="en-GB" sz="700" dirty="0">
                <a:latin typeface="Gilroy" pitchFamily="2" charset="77"/>
              </a:rPr>
              <a:t>Red Hat </a:t>
            </a:r>
            <a:r>
              <a:rPr lang="en-GB" sz="700" dirty="0">
                <a:latin typeface="Gilroy" pitchFamily="2" charset="77"/>
                <a:hlinkClick r:id="rId7"/>
              </a:rPr>
              <a:t>partnered</a:t>
            </a:r>
            <a:r>
              <a:rPr lang="en-GB" sz="700" dirty="0">
                <a:latin typeface="Gilroy" pitchFamily="2" charset="77"/>
              </a:rPr>
              <a:t> with Cloudera to address growing demand for AI workloads by enhancing cloud infrastructure security and robustness. Additionally, Cloudera is transitioning its public cloud infrastructure to Red Hat's newly unveiled RHEL AI platform.</a:t>
            </a:r>
          </a:p>
        </p:txBody>
      </p:sp>
      <p:grpSp>
        <p:nvGrpSpPr>
          <p:cNvPr id="25" name="Group 24">
            <a:extLst>
              <a:ext uri="{FF2B5EF4-FFF2-40B4-BE49-F238E27FC236}">
                <a16:creationId xmlns:a16="http://schemas.microsoft.com/office/drawing/2014/main" id="{05D4FDD5-2AB3-E5EC-D359-4049E477CE54}"/>
              </a:ext>
            </a:extLst>
          </p:cNvPr>
          <p:cNvGrpSpPr/>
          <p:nvPr/>
        </p:nvGrpSpPr>
        <p:grpSpPr>
          <a:xfrm>
            <a:off x="414057" y="1225393"/>
            <a:ext cx="1469386" cy="333286"/>
            <a:chOff x="414057" y="1225393"/>
            <a:chExt cx="1469386" cy="333286"/>
          </a:xfrm>
        </p:grpSpPr>
        <p:cxnSp>
          <p:nvCxnSpPr>
            <p:cNvPr id="26" name="Google Shape;275;p29">
              <a:extLst>
                <a:ext uri="{FF2B5EF4-FFF2-40B4-BE49-F238E27FC236}">
                  <a16:creationId xmlns:a16="http://schemas.microsoft.com/office/drawing/2014/main" id="{F6253133-C182-3611-234D-2FEE9B750FDB}"/>
                </a:ext>
              </a:extLst>
            </p:cNvPr>
            <p:cNvCxnSpPr>
              <a:cxnSpLocks/>
            </p:cNvCxnSpPr>
            <p:nvPr/>
          </p:nvCxnSpPr>
          <p:spPr>
            <a:xfrm flipH="1">
              <a:off x="414057" y="1312012"/>
              <a:ext cx="518700" cy="600"/>
            </a:xfrm>
            <a:prstGeom prst="curvedConnector3">
              <a:avLst>
                <a:gd name="adj1" fmla="val 50005"/>
              </a:avLst>
            </a:prstGeom>
            <a:noFill/>
            <a:ln w="12700" cap="flat" cmpd="sng">
              <a:solidFill>
                <a:srgbClr val="00B0F0"/>
              </a:solidFill>
              <a:prstDash val="dash"/>
              <a:round/>
              <a:headEnd type="none" w="med" len="med"/>
              <a:tailEnd type="none" w="med" len="med"/>
            </a:ln>
          </p:spPr>
        </p:cxnSp>
        <p:cxnSp>
          <p:nvCxnSpPr>
            <p:cNvPr id="28" name="Google Shape;261;p29">
              <a:extLst>
                <a:ext uri="{FF2B5EF4-FFF2-40B4-BE49-F238E27FC236}">
                  <a16:creationId xmlns:a16="http://schemas.microsoft.com/office/drawing/2014/main" id="{1EB2F0CF-8A92-8CD4-48BB-5EE9FA3A4B49}"/>
                </a:ext>
              </a:extLst>
            </p:cNvPr>
            <p:cNvCxnSpPr>
              <a:cxnSpLocks/>
            </p:cNvCxnSpPr>
            <p:nvPr/>
          </p:nvCxnSpPr>
          <p:spPr>
            <a:xfrm>
              <a:off x="414057" y="1474504"/>
              <a:ext cx="518700" cy="600"/>
            </a:xfrm>
            <a:prstGeom prst="curvedConnector3">
              <a:avLst>
                <a:gd name="adj1" fmla="val 50005"/>
              </a:avLst>
            </a:prstGeom>
            <a:noFill/>
            <a:ln w="12700" cap="flat" cmpd="sng">
              <a:solidFill>
                <a:schemeClr val="accent4"/>
              </a:solidFill>
              <a:prstDash val="solid"/>
              <a:round/>
              <a:headEnd type="none" w="med" len="med"/>
              <a:tailEnd type="none" w="med" len="med"/>
            </a:ln>
          </p:spPr>
        </p:cxnSp>
        <p:sp>
          <p:nvSpPr>
            <p:cNvPr id="29" name="TextBox 28">
              <a:extLst>
                <a:ext uri="{FF2B5EF4-FFF2-40B4-BE49-F238E27FC236}">
                  <a16:creationId xmlns:a16="http://schemas.microsoft.com/office/drawing/2014/main" id="{B3D9198E-27B3-433A-F222-77FF43337F7B}"/>
                </a:ext>
              </a:extLst>
            </p:cNvPr>
            <p:cNvSpPr txBox="1"/>
            <p:nvPr/>
          </p:nvSpPr>
          <p:spPr>
            <a:xfrm>
              <a:off x="932757" y="1225393"/>
              <a:ext cx="950686" cy="184666"/>
            </a:xfrm>
            <a:prstGeom prst="rect">
              <a:avLst/>
            </a:prstGeom>
            <a:noFill/>
          </p:spPr>
          <p:txBody>
            <a:bodyPr wrap="square" rtlCol="0">
              <a:spAutoFit/>
            </a:bodyPr>
            <a:lstStyle/>
            <a:p>
              <a:r>
                <a:rPr lang="en-LK" sz="600" dirty="0">
                  <a:latin typeface="Gilroy" pitchFamily="2" charset="77"/>
                </a:rPr>
                <a:t>Product partnership</a:t>
              </a:r>
            </a:p>
          </p:txBody>
        </p:sp>
        <p:sp>
          <p:nvSpPr>
            <p:cNvPr id="30" name="TextBox 29">
              <a:extLst>
                <a:ext uri="{FF2B5EF4-FFF2-40B4-BE49-F238E27FC236}">
                  <a16:creationId xmlns:a16="http://schemas.microsoft.com/office/drawing/2014/main" id="{B88944AA-D2B3-24E2-269D-3C028D1C539E}"/>
                </a:ext>
              </a:extLst>
            </p:cNvPr>
            <p:cNvSpPr txBox="1"/>
            <p:nvPr/>
          </p:nvSpPr>
          <p:spPr>
            <a:xfrm>
              <a:off x="932757" y="1374013"/>
              <a:ext cx="950686" cy="184666"/>
            </a:xfrm>
            <a:prstGeom prst="rect">
              <a:avLst/>
            </a:prstGeom>
            <a:noFill/>
          </p:spPr>
          <p:txBody>
            <a:bodyPr wrap="square" rtlCol="0">
              <a:spAutoFit/>
            </a:bodyPr>
            <a:lstStyle/>
            <a:p>
              <a:r>
                <a:rPr lang="en-LK" sz="600" dirty="0">
                  <a:latin typeface="Gilroy" pitchFamily="2" charset="77"/>
                </a:rPr>
                <a:t>GenAI/AI partnership</a:t>
              </a:r>
            </a:p>
          </p:txBody>
        </p:sp>
      </p:grpSp>
      <p:pic>
        <p:nvPicPr>
          <p:cNvPr id="7170" name="Picture 2" descr="Cloudera Data Platform (CDP)">
            <a:extLst>
              <a:ext uri="{FF2B5EF4-FFF2-40B4-BE49-F238E27FC236}">
                <a16:creationId xmlns:a16="http://schemas.microsoft.com/office/drawing/2014/main" id="{A7995AA0-4E94-DDFB-9792-528C41E0DE39}"/>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5644270" y="1707296"/>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F84461C8-9396-BE8E-2568-0032A181161A}"/>
              </a:ext>
            </a:extLst>
          </p:cNvPr>
          <p:cNvCxnSpPr>
            <a:stCxn id="8" idx="6"/>
            <a:endCxn id="17422" idx="2"/>
          </p:cNvCxnSpPr>
          <p:nvPr/>
        </p:nvCxnSpPr>
        <p:spPr>
          <a:xfrm flipV="1">
            <a:off x="3492237" y="1903496"/>
            <a:ext cx="878191" cy="6349"/>
          </a:xfrm>
          <a:prstGeom prst="line">
            <a:avLst/>
          </a:prstGeom>
          <a:noFill/>
          <a:ln w="12700" cap="flat" cmpd="sng">
            <a:solidFill>
              <a:schemeClr val="accent4"/>
            </a:solidFill>
            <a:prstDash val="solid"/>
            <a:round/>
            <a:headEnd type="none" w="med" len="med"/>
            <a:tailEnd type="none" w="med" len="med"/>
          </a:ln>
        </p:spPr>
      </p:cxnSp>
      <p:cxnSp>
        <p:nvCxnSpPr>
          <p:cNvPr id="41" name="Straight Connector 40">
            <a:extLst>
              <a:ext uri="{FF2B5EF4-FFF2-40B4-BE49-F238E27FC236}">
                <a16:creationId xmlns:a16="http://schemas.microsoft.com/office/drawing/2014/main" id="{7C8D812E-1B73-CE99-344C-83CB3E72B0E6}"/>
              </a:ext>
            </a:extLst>
          </p:cNvPr>
          <p:cNvCxnSpPr>
            <a:cxnSpLocks/>
            <a:stCxn id="17422" idx="6"/>
            <a:endCxn id="7170" idx="2"/>
          </p:cNvCxnSpPr>
          <p:nvPr/>
        </p:nvCxnSpPr>
        <p:spPr>
          <a:xfrm>
            <a:off x="4762828" y="1903496"/>
            <a:ext cx="881442" cy="0"/>
          </a:xfrm>
          <a:prstGeom prst="line">
            <a:avLst/>
          </a:prstGeom>
          <a:noFill/>
          <a:ln w="12700" cap="flat" cmpd="sng">
            <a:solidFill>
              <a:schemeClr val="accent4"/>
            </a:solidFill>
            <a:prstDash val="solid"/>
            <a:round/>
            <a:headEnd type="none" w="med" len="med"/>
            <a:tailEnd type="none" w="med" len="med"/>
          </a:ln>
        </p:spPr>
      </p:cxnSp>
      <p:pic>
        <p:nvPicPr>
          <p:cNvPr id="7172" name="Picture 4" descr="Veeam Logo &amp; Brand Assets (SVG, PNG and ...">
            <a:extLst>
              <a:ext uri="{FF2B5EF4-FFF2-40B4-BE49-F238E27FC236}">
                <a16:creationId xmlns:a16="http://schemas.microsoft.com/office/drawing/2014/main" id="{62E71F38-42AA-473E-9066-9B361AF492A3}"/>
              </a:ext>
            </a:extLst>
          </p:cNvPr>
          <p:cNvPicPr>
            <a:picLocks noChangeAspect="1" noChangeArrowheads="1"/>
          </p:cNvPicPr>
          <p:nvPr/>
        </p:nvPicPr>
        <p:blipFill>
          <a:blip r:embed="rId9">
            <a:alphaModFix/>
            <a:extLst>
              <a:ext uri="{28A0092B-C50C-407E-A947-70E740481C1C}">
                <a14:useLocalDpi xmlns:a14="http://schemas.microsoft.com/office/drawing/2010/main" val="0"/>
              </a:ext>
            </a:extLst>
          </a:blip>
          <a:srcRect/>
          <a:stretch>
            <a:fillRect/>
          </a:stretch>
        </p:blipFill>
        <p:spPr bwMode="auto">
          <a:xfrm>
            <a:off x="3099837" y="2571750"/>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375629FD-3A27-88AD-C4F9-E1AEF0B2AED8}"/>
              </a:ext>
            </a:extLst>
          </p:cNvPr>
          <p:cNvSpPr txBox="1"/>
          <p:nvPr/>
        </p:nvSpPr>
        <p:spPr>
          <a:xfrm>
            <a:off x="395091" y="2589098"/>
            <a:ext cx="2632810" cy="523220"/>
          </a:xfrm>
          <a:prstGeom prst="rect">
            <a:avLst/>
          </a:prstGeom>
          <a:noFill/>
        </p:spPr>
        <p:txBody>
          <a:bodyPr wrap="square">
            <a:spAutoFit/>
          </a:bodyPr>
          <a:lstStyle/>
          <a:p>
            <a:pPr algn="l"/>
            <a:r>
              <a:rPr lang="en-GB" sz="700" dirty="0">
                <a:latin typeface="Gilroy" pitchFamily="2" charset="77"/>
              </a:rPr>
              <a:t>The </a:t>
            </a:r>
            <a:r>
              <a:rPr lang="en-GB" sz="700" dirty="0">
                <a:latin typeface="Gilroy" pitchFamily="2" charset="77"/>
                <a:hlinkClick r:id="rId10"/>
              </a:rPr>
              <a:t>partnership</a:t>
            </a:r>
            <a:r>
              <a:rPr lang="en-GB" sz="700" dirty="0">
                <a:latin typeface="Gilroy" pitchFamily="2" charset="77"/>
              </a:rPr>
              <a:t> between Veeam and Red Hat aims to provide the necessary tools and support for organizations transitioning to OpenShift virtualization, which involves integrating virtual machines and containers.</a:t>
            </a:r>
          </a:p>
        </p:txBody>
      </p:sp>
      <p:sp>
        <p:nvSpPr>
          <p:cNvPr id="47" name="TextBox 46">
            <a:extLst>
              <a:ext uri="{FF2B5EF4-FFF2-40B4-BE49-F238E27FC236}">
                <a16:creationId xmlns:a16="http://schemas.microsoft.com/office/drawing/2014/main" id="{EBE2D3E1-B18A-097F-95F6-CFEFEA364E77}"/>
              </a:ext>
            </a:extLst>
          </p:cNvPr>
          <p:cNvSpPr txBox="1"/>
          <p:nvPr/>
        </p:nvSpPr>
        <p:spPr>
          <a:xfrm>
            <a:off x="6183508" y="2571750"/>
            <a:ext cx="2632810" cy="523220"/>
          </a:xfrm>
          <a:prstGeom prst="rect">
            <a:avLst/>
          </a:prstGeom>
          <a:noFill/>
        </p:spPr>
        <p:txBody>
          <a:bodyPr wrap="square">
            <a:spAutoFit/>
          </a:bodyPr>
          <a:lstStyle/>
          <a:p>
            <a:pPr algn="l"/>
            <a:r>
              <a:rPr lang="en-GB" sz="700" dirty="0">
                <a:latin typeface="Gilroy" pitchFamily="2" charset="77"/>
              </a:rPr>
              <a:t>Nutanix and Red Hat expanded their </a:t>
            </a:r>
            <a:r>
              <a:rPr lang="en-GB" sz="700" dirty="0">
                <a:latin typeface="Gilroy" pitchFamily="2" charset="77"/>
                <a:hlinkClick r:id="rId11"/>
              </a:rPr>
              <a:t>collaboration</a:t>
            </a:r>
            <a:r>
              <a:rPr lang="en-GB" sz="700" dirty="0">
                <a:latin typeface="Gilroy" pitchFamily="2" charset="77"/>
              </a:rPr>
              <a:t> to use Red Hat Enterprise Linux as the foundation for Nutanix's cloud platform, providing enterprise-ready Linux capabilities. </a:t>
            </a:r>
          </a:p>
        </p:txBody>
      </p:sp>
      <p:cxnSp>
        <p:nvCxnSpPr>
          <p:cNvPr id="50" name="Google Shape;275;p29">
            <a:extLst>
              <a:ext uri="{FF2B5EF4-FFF2-40B4-BE49-F238E27FC236}">
                <a16:creationId xmlns:a16="http://schemas.microsoft.com/office/drawing/2014/main" id="{D1704BC9-21AC-4342-C84F-00762B12A1BF}"/>
              </a:ext>
            </a:extLst>
          </p:cNvPr>
          <p:cNvCxnSpPr>
            <a:cxnSpLocks/>
            <a:stCxn id="17422" idx="4"/>
            <a:endCxn id="7172" idx="6"/>
          </p:cNvCxnSpPr>
          <p:nvPr/>
        </p:nvCxnSpPr>
        <p:spPr>
          <a:xfrm rot="5400000">
            <a:off x="3695306" y="1896628"/>
            <a:ext cx="668254" cy="1074391"/>
          </a:xfrm>
          <a:prstGeom prst="curvedConnector2">
            <a:avLst/>
          </a:prstGeom>
          <a:noFill/>
          <a:ln w="12700" cap="flat" cmpd="sng">
            <a:solidFill>
              <a:srgbClr val="00B0F0"/>
            </a:solidFill>
            <a:prstDash val="dash"/>
            <a:round/>
            <a:headEnd type="none" w="med" len="med"/>
            <a:tailEnd type="none" w="med" len="med"/>
          </a:ln>
        </p:spPr>
      </p:cxnSp>
      <p:cxnSp>
        <p:nvCxnSpPr>
          <p:cNvPr id="54" name="Google Shape;275;p29">
            <a:extLst>
              <a:ext uri="{FF2B5EF4-FFF2-40B4-BE49-F238E27FC236}">
                <a16:creationId xmlns:a16="http://schemas.microsoft.com/office/drawing/2014/main" id="{F0104521-D036-A160-3E51-D5882486DBCA}"/>
              </a:ext>
            </a:extLst>
          </p:cNvPr>
          <p:cNvCxnSpPr>
            <a:cxnSpLocks/>
            <a:stCxn id="17422" idx="4"/>
            <a:endCxn id="7178" idx="2"/>
          </p:cNvCxnSpPr>
          <p:nvPr/>
        </p:nvCxnSpPr>
        <p:spPr>
          <a:xfrm rot="16200000" flipH="1">
            <a:off x="4773984" y="1892340"/>
            <a:ext cx="662930" cy="1077642"/>
          </a:xfrm>
          <a:prstGeom prst="curvedConnector2">
            <a:avLst/>
          </a:prstGeom>
          <a:noFill/>
          <a:ln w="12700" cap="flat" cmpd="sng">
            <a:solidFill>
              <a:srgbClr val="00B0F0"/>
            </a:solidFill>
            <a:prstDash val="dash"/>
            <a:round/>
            <a:headEnd type="none" w="med" len="med"/>
            <a:tailEnd type="none" w="med" len="med"/>
          </a:ln>
        </p:spPr>
      </p:cxnSp>
      <p:pic>
        <p:nvPicPr>
          <p:cNvPr id="7178" name="Picture 10" descr="Nutanix – Medium">
            <a:extLst>
              <a:ext uri="{FF2B5EF4-FFF2-40B4-BE49-F238E27FC236}">
                <a16:creationId xmlns:a16="http://schemas.microsoft.com/office/drawing/2014/main" id="{D735688F-B504-26A0-E46F-C4BD0FF678B2}"/>
              </a:ext>
            </a:extLst>
          </p:cNvPr>
          <p:cNvPicPr>
            <a:picLocks noChangeAspect="1" noChangeArrowheads="1"/>
          </p:cNvPicPr>
          <p:nvPr/>
        </p:nvPicPr>
        <p:blipFill>
          <a:blip r:embed="rId12">
            <a:alphaModFix/>
            <a:extLst>
              <a:ext uri="{28A0092B-C50C-407E-A947-70E740481C1C}">
                <a14:useLocalDpi xmlns:a14="http://schemas.microsoft.com/office/drawing/2010/main" val="0"/>
              </a:ext>
            </a:extLst>
          </a:blip>
          <a:srcRect/>
          <a:stretch>
            <a:fillRect/>
          </a:stretch>
        </p:blipFill>
        <p:spPr bwMode="auto">
          <a:xfrm>
            <a:off x="5644270" y="2566426"/>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7180" name="Picture 12" descr="Red Panda Logo Images – Browse 31,915 ...">
            <a:extLst>
              <a:ext uri="{FF2B5EF4-FFF2-40B4-BE49-F238E27FC236}">
                <a16:creationId xmlns:a16="http://schemas.microsoft.com/office/drawing/2014/main" id="{17BD2854-3F94-E9C3-ACB2-5FD1C02B0BBE}"/>
              </a:ext>
            </a:extLst>
          </p:cNvPr>
          <p:cNvPicPr>
            <a:picLocks noChangeAspect="1" noChangeArrowheads="1"/>
          </p:cNvPicPr>
          <p:nvPr/>
        </p:nvPicPr>
        <p:blipFill>
          <a:blip r:embed="rId13">
            <a:alphaModFix/>
            <a:extLst>
              <a:ext uri="{28A0092B-C50C-407E-A947-70E740481C1C}">
                <a14:useLocalDpi xmlns:a14="http://schemas.microsoft.com/office/drawing/2010/main" val="0"/>
              </a:ext>
            </a:extLst>
          </a:blip>
          <a:srcRect/>
          <a:stretch>
            <a:fillRect/>
          </a:stretch>
        </p:blipFill>
        <p:spPr bwMode="auto">
          <a:xfrm>
            <a:off x="4370428" y="3538789"/>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7184" name="Picture 16" descr="Ockam | InfluxData">
            <a:extLst>
              <a:ext uri="{FF2B5EF4-FFF2-40B4-BE49-F238E27FC236}">
                <a16:creationId xmlns:a16="http://schemas.microsoft.com/office/drawing/2014/main" id="{BB096EAE-72BF-6E15-65CC-D061CDCA741B}"/>
              </a:ext>
            </a:extLst>
          </p:cNvPr>
          <p:cNvPicPr>
            <a:picLocks noChangeAspect="1" noChangeArrowheads="1"/>
          </p:cNvPicPr>
          <p:nvPr/>
        </p:nvPicPr>
        <p:blipFill>
          <a:blip r:embed="rId14">
            <a:alphaModFix/>
            <a:extLst>
              <a:ext uri="{28A0092B-C50C-407E-A947-70E740481C1C}">
                <a14:useLocalDpi xmlns:a14="http://schemas.microsoft.com/office/drawing/2010/main" val="0"/>
              </a:ext>
            </a:extLst>
          </a:blip>
          <a:srcRect/>
          <a:stretch>
            <a:fillRect/>
          </a:stretch>
        </p:blipFill>
        <p:spPr bwMode="auto">
          <a:xfrm>
            <a:off x="3099837" y="3538789"/>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cxnSp>
        <p:nvCxnSpPr>
          <p:cNvPr id="63" name="Straight Connector 62">
            <a:extLst>
              <a:ext uri="{FF2B5EF4-FFF2-40B4-BE49-F238E27FC236}">
                <a16:creationId xmlns:a16="http://schemas.microsoft.com/office/drawing/2014/main" id="{F06BC642-EE1B-D27F-2EA3-511669D63F42}"/>
              </a:ext>
            </a:extLst>
          </p:cNvPr>
          <p:cNvCxnSpPr>
            <a:cxnSpLocks/>
            <a:stCxn id="7180" idx="2"/>
            <a:endCxn id="7184" idx="6"/>
          </p:cNvCxnSpPr>
          <p:nvPr/>
        </p:nvCxnSpPr>
        <p:spPr>
          <a:xfrm flipH="1">
            <a:off x="3492237" y="3734989"/>
            <a:ext cx="878191" cy="0"/>
          </a:xfrm>
          <a:prstGeom prst="line">
            <a:avLst/>
          </a:prstGeom>
          <a:noFill/>
          <a:ln w="12700" cap="flat" cmpd="sng">
            <a:solidFill>
              <a:srgbClr val="00B0F0"/>
            </a:solidFill>
            <a:prstDash val="dash"/>
            <a:round/>
            <a:headEnd type="none" w="med" len="med"/>
            <a:tailEnd type="none" w="med" len="med"/>
          </a:ln>
        </p:spPr>
      </p:cxnSp>
      <p:sp>
        <p:nvSpPr>
          <p:cNvPr id="7171" name="TextBox 7170">
            <a:extLst>
              <a:ext uri="{FF2B5EF4-FFF2-40B4-BE49-F238E27FC236}">
                <a16:creationId xmlns:a16="http://schemas.microsoft.com/office/drawing/2014/main" id="{90B26F45-98BC-9363-D7D2-B42872B526DC}"/>
              </a:ext>
            </a:extLst>
          </p:cNvPr>
          <p:cNvSpPr txBox="1"/>
          <p:nvPr/>
        </p:nvSpPr>
        <p:spPr>
          <a:xfrm>
            <a:off x="414057" y="3571664"/>
            <a:ext cx="2613844" cy="415498"/>
          </a:xfrm>
          <a:prstGeom prst="rect">
            <a:avLst/>
          </a:prstGeom>
          <a:noFill/>
        </p:spPr>
        <p:txBody>
          <a:bodyPr wrap="square">
            <a:spAutoFit/>
          </a:bodyPr>
          <a:lstStyle/>
          <a:p>
            <a:pPr algn="l"/>
            <a:r>
              <a:rPr lang="en-GB" sz="700" dirty="0" err="1">
                <a:latin typeface="Gilroy" pitchFamily="2" charset="77"/>
              </a:rPr>
              <a:t>Redpanda</a:t>
            </a:r>
            <a:r>
              <a:rPr lang="en-GB" sz="700" dirty="0">
                <a:latin typeface="Gilroy" pitchFamily="2" charset="77"/>
              </a:rPr>
              <a:t> </a:t>
            </a:r>
            <a:r>
              <a:rPr lang="en-GB" sz="700" dirty="0">
                <a:latin typeface="Gilroy" pitchFamily="2" charset="77"/>
                <a:hlinkClick r:id="rId15"/>
              </a:rPr>
              <a:t>partnered</a:t>
            </a:r>
            <a:r>
              <a:rPr lang="en-GB" sz="700" dirty="0">
                <a:latin typeface="Gilroy" pitchFamily="2" charset="77"/>
              </a:rPr>
              <a:t> with </a:t>
            </a:r>
            <a:r>
              <a:rPr lang="en-GB" sz="700" dirty="0" err="1">
                <a:latin typeface="Gilroy" pitchFamily="2" charset="77"/>
              </a:rPr>
              <a:t>Ockam</a:t>
            </a:r>
            <a:r>
              <a:rPr lang="en-GB" sz="700" dirty="0">
                <a:latin typeface="Gilroy" pitchFamily="2" charset="77"/>
              </a:rPr>
              <a:t> to launch </a:t>
            </a:r>
            <a:r>
              <a:rPr lang="en-GB" sz="700" dirty="0" err="1">
                <a:latin typeface="Gilroy" pitchFamily="2" charset="77"/>
              </a:rPr>
              <a:t>Redpanda</a:t>
            </a:r>
            <a:r>
              <a:rPr lang="en-GB" sz="700" dirty="0">
                <a:latin typeface="Gilroy" pitchFamily="2" charset="77"/>
              </a:rPr>
              <a:t> Connect with </a:t>
            </a:r>
            <a:r>
              <a:rPr lang="en-GB" sz="700" dirty="0" err="1">
                <a:latin typeface="Gilroy" pitchFamily="2" charset="77"/>
              </a:rPr>
              <a:t>Ockam</a:t>
            </a:r>
            <a:r>
              <a:rPr lang="en-GB" sz="700" dirty="0">
                <a:latin typeface="Gilroy" pitchFamily="2" charset="77"/>
              </a:rPr>
              <a:t>, a zero-trust streaming data platform developed for large-scale enterprise use.</a:t>
            </a:r>
          </a:p>
        </p:txBody>
      </p:sp>
      <p:pic>
        <p:nvPicPr>
          <p:cNvPr id="7186" name="Picture 18" descr="Anodot | OpsMatters">
            <a:extLst>
              <a:ext uri="{FF2B5EF4-FFF2-40B4-BE49-F238E27FC236}">
                <a16:creationId xmlns:a16="http://schemas.microsoft.com/office/drawing/2014/main" id="{1CA87DD6-B674-5DC6-1126-398CAC311E34}"/>
              </a:ext>
            </a:extLst>
          </p:cNvPr>
          <p:cNvPicPr>
            <a:picLocks noChangeAspect="1" noChangeArrowheads="1"/>
          </p:cNvPicPr>
          <p:nvPr/>
        </p:nvPicPr>
        <p:blipFill>
          <a:blip r:embed="rId16">
            <a:alphaModFix/>
            <a:extLst>
              <a:ext uri="{28A0092B-C50C-407E-A947-70E740481C1C}">
                <a14:useLocalDpi xmlns:a14="http://schemas.microsoft.com/office/drawing/2010/main" val="0"/>
              </a:ext>
            </a:extLst>
          </a:blip>
          <a:srcRect/>
          <a:stretch>
            <a:fillRect/>
          </a:stretch>
        </p:blipFill>
        <p:spPr bwMode="auto">
          <a:xfrm>
            <a:off x="4374574" y="4033370"/>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7188" name="Picture 20" descr="YäRKEN | LinkedIn">
            <a:extLst>
              <a:ext uri="{FF2B5EF4-FFF2-40B4-BE49-F238E27FC236}">
                <a16:creationId xmlns:a16="http://schemas.microsoft.com/office/drawing/2014/main" id="{F69D3AC2-62D8-501D-3302-E10CFBDE76C8}"/>
              </a:ext>
            </a:extLst>
          </p:cNvPr>
          <p:cNvPicPr>
            <a:picLocks noChangeAspect="1" noChangeArrowheads="1"/>
          </p:cNvPicPr>
          <p:nvPr/>
        </p:nvPicPr>
        <p:blipFill>
          <a:blip r:embed="rId17">
            <a:alphaModFix/>
            <a:extLst>
              <a:ext uri="{28A0092B-C50C-407E-A947-70E740481C1C}">
                <a14:useLocalDpi xmlns:a14="http://schemas.microsoft.com/office/drawing/2010/main" val="0"/>
              </a:ext>
            </a:extLst>
          </a:blip>
          <a:srcRect/>
          <a:stretch>
            <a:fillRect/>
          </a:stretch>
        </p:blipFill>
        <p:spPr bwMode="auto">
          <a:xfrm>
            <a:off x="5644270" y="4029289"/>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cxnSp>
        <p:nvCxnSpPr>
          <p:cNvPr id="7175" name="Straight Connector 7174">
            <a:extLst>
              <a:ext uri="{FF2B5EF4-FFF2-40B4-BE49-F238E27FC236}">
                <a16:creationId xmlns:a16="http://schemas.microsoft.com/office/drawing/2014/main" id="{69FFA1A5-CB1C-D2AA-0E5A-9A8B5E894EBB}"/>
              </a:ext>
            </a:extLst>
          </p:cNvPr>
          <p:cNvCxnSpPr>
            <a:cxnSpLocks/>
            <a:stCxn id="7186" idx="6"/>
            <a:endCxn id="7188" idx="2"/>
          </p:cNvCxnSpPr>
          <p:nvPr/>
        </p:nvCxnSpPr>
        <p:spPr>
          <a:xfrm flipV="1">
            <a:off x="4766974" y="4225489"/>
            <a:ext cx="877296" cy="4081"/>
          </a:xfrm>
          <a:prstGeom prst="line">
            <a:avLst/>
          </a:prstGeom>
          <a:noFill/>
          <a:ln w="12700" cap="flat" cmpd="sng">
            <a:solidFill>
              <a:srgbClr val="00B0F0"/>
            </a:solidFill>
            <a:prstDash val="dash"/>
            <a:round/>
            <a:headEnd type="none" w="med" len="med"/>
            <a:tailEnd type="none" w="med" len="med"/>
          </a:ln>
        </p:spPr>
      </p:cxnSp>
      <p:sp>
        <p:nvSpPr>
          <p:cNvPr id="7181" name="TextBox 7180">
            <a:extLst>
              <a:ext uri="{FF2B5EF4-FFF2-40B4-BE49-F238E27FC236}">
                <a16:creationId xmlns:a16="http://schemas.microsoft.com/office/drawing/2014/main" id="{8AF2F915-90EF-494C-26FD-A09A44AC2150}"/>
              </a:ext>
            </a:extLst>
          </p:cNvPr>
          <p:cNvSpPr txBox="1"/>
          <p:nvPr/>
        </p:nvSpPr>
        <p:spPr>
          <a:xfrm>
            <a:off x="6183508" y="3958281"/>
            <a:ext cx="2632810" cy="630942"/>
          </a:xfrm>
          <a:prstGeom prst="rect">
            <a:avLst/>
          </a:prstGeom>
          <a:noFill/>
        </p:spPr>
        <p:txBody>
          <a:bodyPr wrap="square">
            <a:spAutoFit/>
          </a:bodyPr>
          <a:lstStyle/>
          <a:p>
            <a:pPr algn="l"/>
            <a:r>
              <a:rPr lang="en-GB" sz="700" dirty="0">
                <a:latin typeface="Gilroy" pitchFamily="2" charset="77"/>
              </a:rPr>
              <a:t>The </a:t>
            </a:r>
            <a:r>
              <a:rPr lang="en-GB" sz="700" dirty="0">
                <a:latin typeface="Gilroy" pitchFamily="2" charset="77"/>
                <a:hlinkClick r:id="rId18"/>
              </a:rPr>
              <a:t>partnership</a:t>
            </a:r>
            <a:r>
              <a:rPr lang="en-GB" sz="700" dirty="0">
                <a:latin typeface="Gilroy" pitchFamily="2" charset="77"/>
              </a:rPr>
              <a:t> between </a:t>
            </a:r>
            <a:r>
              <a:rPr lang="en-GB" sz="700" dirty="0" err="1">
                <a:latin typeface="Gilroy" pitchFamily="2" charset="77"/>
              </a:rPr>
              <a:t>Anodot</a:t>
            </a:r>
            <a:r>
              <a:rPr lang="en-GB" sz="700" dirty="0">
                <a:latin typeface="Gilroy" pitchFamily="2" charset="77"/>
              </a:rPr>
              <a:t> and </a:t>
            </a:r>
            <a:r>
              <a:rPr lang="en-GB" sz="700" dirty="0" err="1">
                <a:latin typeface="Gilroy" pitchFamily="2" charset="77"/>
              </a:rPr>
              <a:t>YäRKEN</a:t>
            </a:r>
            <a:r>
              <a:rPr lang="en-GB" sz="700" dirty="0">
                <a:latin typeface="Gilroy" pitchFamily="2" charset="77"/>
              </a:rPr>
              <a:t> aims to provide a cloud cost management solution that integrates on-premises and cloud environments, leveraging </a:t>
            </a:r>
            <a:r>
              <a:rPr lang="en-GB" sz="700" dirty="0" err="1">
                <a:latin typeface="Gilroy" pitchFamily="2" charset="77"/>
              </a:rPr>
              <a:t>Anodot's</a:t>
            </a:r>
            <a:r>
              <a:rPr lang="en-GB" sz="700" dirty="0">
                <a:latin typeface="Gilroy" pitchFamily="2" charset="77"/>
              </a:rPr>
              <a:t> AI-based optimization and </a:t>
            </a:r>
            <a:r>
              <a:rPr lang="en-GB" sz="700" dirty="0" err="1">
                <a:latin typeface="Gilroy" pitchFamily="2" charset="77"/>
              </a:rPr>
              <a:t>YäRKEN's</a:t>
            </a:r>
            <a:r>
              <a:rPr lang="en-GB" sz="700" dirty="0">
                <a:latin typeface="Gilroy" pitchFamily="2" charset="77"/>
              </a:rPr>
              <a:t> platform for aligning tech spend with business objectives.</a:t>
            </a:r>
          </a:p>
        </p:txBody>
      </p:sp>
      <p:grpSp>
        <p:nvGrpSpPr>
          <p:cNvPr id="48" name="Group 47">
            <a:extLst>
              <a:ext uri="{FF2B5EF4-FFF2-40B4-BE49-F238E27FC236}">
                <a16:creationId xmlns:a16="http://schemas.microsoft.com/office/drawing/2014/main" id="{0968B88A-4963-0FD8-9F9E-3695CB38160F}"/>
              </a:ext>
            </a:extLst>
          </p:cNvPr>
          <p:cNvGrpSpPr/>
          <p:nvPr/>
        </p:nvGrpSpPr>
        <p:grpSpPr>
          <a:xfrm>
            <a:off x="1990402" y="1189944"/>
            <a:ext cx="1305635" cy="402028"/>
            <a:chOff x="2109241" y="1279111"/>
            <a:chExt cx="1305635" cy="402028"/>
          </a:xfrm>
        </p:grpSpPr>
        <p:sp>
          <p:nvSpPr>
            <p:cNvPr id="7" name="Google Shape;131;p23">
              <a:extLst>
                <a:ext uri="{FF2B5EF4-FFF2-40B4-BE49-F238E27FC236}">
                  <a16:creationId xmlns:a16="http://schemas.microsoft.com/office/drawing/2014/main" id="{FA8E6702-5403-6367-5775-1D1DF50AD9D5}"/>
                </a:ext>
              </a:extLst>
            </p:cNvPr>
            <p:cNvSpPr txBox="1"/>
            <p:nvPr/>
          </p:nvSpPr>
          <p:spPr>
            <a:xfrm>
              <a:off x="2164176" y="1476539"/>
              <a:ext cx="12507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Cloud Optimization Tools</a:t>
              </a:r>
              <a:endParaRPr sz="600" dirty="0">
                <a:solidFill>
                  <a:schemeClr val="dk1"/>
                </a:solidFill>
                <a:latin typeface="Gilroy" pitchFamily="2" charset="77"/>
                <a:ea typeface="Anybody"/>
                <a:cs typeface="Anybody"/>
                <a:sym typeface="Anybody"/>
              </a:endParaRPr>
            </a:p>
          </p:txBody>
        </p:sp>
        <p:sp>
          <p:nvSpPr>
            <p:cNvPr id="11" name="Google Shape;130;p23">
              <a:extLst>
                <a:ext uri="{FF2B5EF4-FFF2-40B4-BE49-F238E27FC236}">
                  <a16:creationId xmlns:a16="http://schemas.microsoft.com/office/drawing/2014/main" id="{22FAA6B5-1001-E7A9-15EF-BB49ADD26E90}"/>
                </a:ext>
              </a:extLst>
            </p:cNvPr>
            <p:cNvSpPr txBox="1"/>
            <p:nvPr/>
          </p:nvSpPr>
          <p:spPr>
            <a:xfrm>
              <a:off x="2172363" y="1279111"/>
              <a:ext cx="11382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Cloud-native Tech</a:t>
              </a:r>
              <a:endParaRPr sz="600" dirty="0">
                <a:solidFill>
                  <a:schemeClr val="dk1"/>
                </a:solidFill>
                <a:latin typeface="Gilroy" pitchFamily="2" charset="77"/>
                <a:ea typeface="Anybody"/>
                <a:cs typeface="Anybody"/>
                <a:sym typeface="Anybody"/>
              </a:endParaRPr>
            </a:p>
          </p:txBody>
        </p:sp>
        <p:sp>
          <p:nvSpPr>
            <p:cNvPr id="14" name="Oval 13">
              <a:extLst>
                <a:ext uri="{FF2B5EF4-FFF2-40B4-BE49-F238E27FC236}">
                  <a16:creationId xmlns:a16="http://schemas.microsoft.com/office/drawing/2014/main" id="{6ABFBF8E-E9F7-B0DB-6BFE-8A0F9EA4EB83}"/>
                </a:ext>
              </a:extLst>
            </p:cNvPr>
            <p:cNvSpPr/>
            <p:nvPr/>
          </p:nvSpPr>
          <p:spPr>
            <a:xfrm>
              <a:off x="2109241" y="1528074"/>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5" name="Oval 14">
              <a:extLst>
                <a:ext uri="{FF2B5EF4-FFF2-40B4-BE49-F238E27FC236}">
                  <a16:creationId xmlns:a16="http://schemas.microsoft.com/office/drawing/2014/main" id="{1373B51C-C831-7040-39AA-82F06304F953}"/>
                </a:ext>
              </a:extLst>
            </p:cNvPr>
            <p:cNvSpPr/>
            <p:nvPr/>
          </p:nvSpPr>
          <p:spPr>
            <a:xfrm>
              <a:off x="2109241" y="1331009"/>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sp>
        <p:nvSpPr>
          <p:cNvPr id="38" name="Oval 37">
            <a:extLst>
              <a:ext uri="{FF2B5EF4-FFF2-40B4-BE49-F238E27FC236}">
                <a16:creationId xmlns:a16="http://schemas.microsoft.com/office/drawing/2014/main" id="{D984BAB3-5CE3-B21F-05D9-F0200AF9B238}"/>
              </a:ext>
            </a:extLst>
          </p:cNvPr>
          <p:cNvSpPr/>
          <p:nvPr/>
        </p:nvSpPr>
        <p:spPr>
          <a:xfrm>
            <a:off x="3476227" y="1734627"/>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39" name="Oval 38">
            <a:extLst>
              <a:ext uri="{FF2B5EF4-FFF2-40B4-BE49-F238E27FC236}">
                <a16:creationId xmlns:a16="http://schemas.microsoft.com/office/drawing/2014/main" id="{807FA49E-63A0-215F-82AC-7117210738CD}"/>
              </a:ext>
            </a:extLst>
          </p:cNvPr>
          <p:cNvSpPr/>
          <p:nvPr/>
        </p:nvSpPr>
        <p:spPr>
          <a:xfrm>
            <a:off x="5543508" y="1737674"/>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3" name="Oval 42">
            <a:extLst>
              <a:ext uri="{FF2B5EF4-FFF2-40B4-BE49-F238E27FC236}">
                <a16:creationId xmlns:a16="http://schemas.microsoft.com/office/drawing/2014/main" id="{A77CFA35-E09C-4F55-58E5-1C2EE1CAE6AC}"/>
              </a:ext>
            </a:extLst>
          </p:cNvPr>
          <p:cNvSpPr/>
          <p:nvPr/>
        </p:nvSpPr>
        <p:spPr>
          <a:xfrm>
            <a:off x="3476227" y="2589098"/>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4" name="Oval 43">
            <a:extLst>
              <a:ext uri="{FF2B5EF4-FFF2-40B4-BE49-F238E27FC236}">
                <a16:creationId xmlns:a16="http://schemas.microsoft.com/office/drawing/2014/main" id="{67E772E8-3075-2227-7DB4-4A54E1D08B18}"/>
              </a:ext>
            </a:extLst>
          </p:cNvPr>
          <p:cNvSpPr/>
          <p:nvPr/>
        </p:nvSpPr>
        <p:spPr>
          <a:xfrm>
            <a:off x="5543508" y="2593332"/>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9" name="Oval 48">
            <a:extLst>
              <a:ext uri="{FF2B5EF4-FFF2-40B4-BE49-F238E27FC236}">
                <a16:creationId xmlns:a16="http://schemas.microsoft.com/office/drawing/2014/main" id="{864A0B97-0D43-A067-13A4-7F6E6A3A0A0A}"/>
              </a:ext>
            </a:extLst>
          </p:cNvPr>
          <p:cNvSpPr/>
          <p:nvPr/>
        </p:nvSpPr>
        <p:spPr>
          <a:xfrm>
            <a:off x="3476227" y="3562093"/>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51" name="Oval 50">
            <a:extLst>
              <a:ext uri="{FF2B5EF4-FFF2-40B4-BE49-F238E27FC236}">
                <a16:creationId xmlns:a16="http://schemas.microsoft.com/office/drawing/2014/main" id="{D789A72C-E0DC-7590-E049-9CFB7580C8F0}"/>
              </a:ext>
            </a:extLst>
          </p:cNvPr>
          <p:cNvSpPr/>
          <p:nvPr/>
        </p:nvSpPr>
        <p:spPr>
          <a:xfrm>
            <a:off x="5543508" y="4056195"/>
            <a:ext cx="72000" cy="72000"/>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Tree>
    <p:extLst>
      <p:ext uri="{BB962C8B-B14F-4D97-AF65-F5344CB8AC3E}">
        <p14:creationId xmlns:p14="http://schemas.microsoft.com/office/powerpoint/2010/main" val="370106249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GB" sz="1300" dirty="0">
                <a:solidFill>
                  <a:schemeClr val="dk1"/>
                </a:solidFill>
                <a:latin typeface="Gilroy" pitchFamily="2" charset="77"/>
                <a:sym typeface="Anybody Medium"/>
              </a:rPr>
              <a:t>Partnerships | Edge Computing</a:t>
            </a:r>
            <a:endParaRPr sz="1300" dirty="0">
              <a:solidFill>
                <a:schemeClr val="dk1"/>
              </a:solidFill>
              <a:latin typeface="Gilroy" pitchFamily="2" charset="77"/>
              <a:sym typeface="Anybody Medium"/>
            </a:endParaRPr>
          </a:p>
          <a:p>
            <a:pPr>
              <a:buSzPts val="1100"/>
            </a:pPr>
            <a:r>
              <a:rPr lang="en-US" sz="2000" b="1" dirty="0">
                <a:latin typeface="Gilroy SemiBold" pitchFamily="2" charset="77"/>
                <a:sym typeface="Anybody SemiBold"/>
              </a:rPr>
              <a:t>Dell and partners collaborate to streamline edge computing and AI deployment</a:t>
            </a:r>
          </a:p>
          <a:p>
            <a:pPr>
              <a:buSzPts val="1100"/>
            </a:pPr>
            <a:endParaRPr sz="2000" b="1" dirty="0">
              <a:latin typeface="Gilroy SemiBold" pitchFamily="2" charset="77"/>
              <a:sym typeface="Anybody SemiBold"/>
            </a:endParaRPr>
          </a:p>
          <a:p>
            <a:pPr marL="0" lvl="0" indent="0" algn="l" rtl="0">
              <a:spcBef>
                <a:spcPts val="0"/>
              </a:spcBef>
              <a:spcAft>
                <a:spcPts val="0"/>
              </a:spcAft>
              <a:buNone/>
            </a:pPr>
            <a:endParaRPr sz="2000" dirty="0">
              <a:latin typeface="Anybody SemiBold"/>
              <a:ea typeface="Anybody SemiBold"/>
              <a:cs typeface="Anybody SemiBold"/>
              <a:sym typeface="Anybody SemiBold"/>
            </a:endParaRPr>
          </a:p>
          <a:p>
            <a:pPr marL="0" lvl="0" indent="0" algn="l" rtl="0">
              <a:spcBef>
                <a:spcPts val="0"/>
              </a:spcBef>
              <a:spcAft>
                <a:spcPts val="0"/>
              </a:spcAft>
              <a:buNone/>
            </a:pPr>
            <a:endParaRPr sz="1200" dirty="0">
              <a:latin typeface="Anybody SemiBold"/>
              <a:ea typeface="Anybody SemiBold"/>
              <a:cs typeface="Anybody SemiBold"/>
              <a:sym typeface="Anybody SemiBold"/>
            </a:endParaRPr>
          </a:p>
        </p:txBody>
      </p:sp>
      <p:sp>
        <p:nvSpPr>
          <p:cNvPr id="277" name="Google Shape;277;p29"/>
          <p:cNvSpPr txBox="1"/>
          <p:nvPr/>
        </p:nvSpPr>
        <p:spPr>
          <a:xfrm>
            <a:off x="415702" y="2569039"/>
            <a:ext cx="2632810" cy="630942"/>
          </a:xfrm>
          <a:prstGeom prst="rect">
            <a:avLst/>
          </a:prstGeom>
          <a:noFill/>
        </p:spPr>
        <p:txBody>
          <a:bodyPr wrap="square">
            <a:spAutoFit/>
          </a:bodyPr>
          <a:lstStyle>
            <a:defPPr marR="0" lvl="0" algn="l" rtl="0">
              <a:lnSpc>
                <a:spcPct val="100000"/>
              </a:lnSpc>
              <a:spcBef>
                <a:spcPts val="0"/>
              </a:spcBef>
              <a:spcAft>
                <a:spcPts val="0"/>
              </a:spcAft>
            </a:defPPr>
            <a:lvl1pPr>
              <a:defRPr sz="800">
                <a:solidFill>
                  <a:schemeClr val="dk1"/>
                </a:solidFill>
              </a:defRPr>
            </a:lvl1pPr>
          </a:lstStyle>
          <a:p>
            <a:pPr algn="l"/>
            <a:r>
              <a:rPr lang="en-GB" sz="700" b="0" i="0" dirty="0">
                <a:solidFill>
                  <a:srgbClr val="000000"/>
                </a:solidFill>
                <a:effectLst/>
                <a:latin typeface="Gilroy" pitchFamily="2" charset="77"/>
              </a:rPr>
              <a:t>Dell </a:t>
            </a:r>
            <a:r>
              <a:rPr lang="en-GB" sz="700" b="0" i="0" dirty="0" err="1">
                <a:solidFill>
                  <a:srgbClr val="000000"/>
                </a:solidFill>
                <a:effectLst/>
                <a:latin typeface="Gilroy" pitchFamily="2" charset="77"/>
              </a:rPr>
              <a:t>NativeEdge</a:t>
            </a:r>
            <a:r>
              <a:rPr lang="en-GB" sz="700" b="0" i="0" dirty="0">
                <a:solidFill>
                  <a:srgbClr val="000000"/>
                </a:solidFill>
                <a:effectLst/>
                <a:latin typeface="Gilroy" pitchFamily="2" charset="77"/>
              </a:rPr>
              <a:t> became the first edge orchestration platform that </a:t>
            </a:r>
            <a:r>
              <a:rPr lang="en-GB" sz="700" b="0" i="0" dirty="0">
                <a:solidFill>
                  <a:srgbClr val="000000"/>
                </a:solidFill>
                <a:effectLst/>
                <a:latin typeface="Gilroy" pitchFamily="2" charset="77"/>
                <a:hlinkClick r:id="rId3"/>
              </a:rPr>
              <a:t>automates</a:t>
            </a:r>
            <a:r>
              <a:rPr lang="en-GB" sz="700" b="0" i="0" dirty="0">
                <a:solidFill>
                  <a:srgbClr val="000000"/>
                </a:solidFill>
                <a:effectLst/>
                <a:latin typeface="Gilroy" pitchFamily="2" charset="77"/>
              </a:rPr>
              <a:t> the delivery of NVIDIA AI Enterprise, enabling the deployment of NVIDIA AI frameworks on Dell </a:t>
            </a:r>
            <a:r>
              <a:rPr lang="en-GB" sz="700" b="0" i="0" dirty="0" err="1">
                <a:solidFill>
                  <a:srgbClr val="000000"/>
                </a:solidFill>
                <a:effectLst/>
                <a:latin typeface="Gilroy" pitchFamily="2" charset="77"/>
              </a:rPr>
              <a:t>NativeEdge</a:t>
            </a:r>
            <a:r>
              <a:rPr lang="en-GB" sz="700" b="0" i="0" dirty="0">
                <a:solidFill>
                  <a:srgbClr val="000000"/>
                </a:solidFill>
                <a:effectLst/>
                <a:latin typeface="Gilroy" pitchFamily="2" charset="77"/>
              </a:rPr>
              <a:t> Endpoints powered by NVIDIA-accelerated computing.</a:t>
            </a:r>
          </a:p>
        </p:txBody>
      </p:sp>
      <p:sp>
        <p:nvSpPr>
          <p:cNvPr id="57" name="TextBox 56">
            <a:extLst>
              <a:ext uri="{FF2B5EF4-FFF2-40B4-BE49-F238E27FC236}">
                <a16:creationId xmlns:a16="http://schemas.microsoft.com/office/drawing/2014/main" id="{F436613D-3A54-1FCA-8E69-7E62BB654A92}"/>
              </a:ext>
            </a:extLst>
          </p:cNvPr>
          <p:cNvSpPr txBox="1"/>
          <p:nvPr/>
        </p:nvSpPr>
        <p:spPr>
          <a:xfrm>
            <a:off x="6183508" y="1755748"/>
            <a:ext cx="2746856" cy="523220"/>
          </a:xfrm>
          <a:prstGeom prst="rect">
            <a:avLst/>
          </a:prstGeom>
          <a:noFill/>
        </p:spPr>
        <p:txBody>
          <a:bodyPr wrap="square">
            <a:spAutoFit/>
          </a:bodyPr>
          <a:lstStyle/>
          <a:p>
            <a:r>
              <a:rPr lang="en-GB" sz="700" dirty="0">
                <a:latin typeface="Gilroy" pitchFamily="2" charset="77"/>
              </a:rPr>
              <a:t>Dell </a:t>
            </a:r>
            <a:r>
              <a:rPr lang="en-GB" sz="700" dirty="0" err="1">
                <a:latin typeface="Gilroy" pitchFamily="2" charset="77"/>
              </a:rPr>
              <a:t>NativeEdge</a:t>
            </a:r>
            <a:r>
              <a:rPr lang="en-GB" sz="700" dirty="0">
                <a:latin typeface="Gilroy" pitchFamily="2" charset="77"/>
              </a:rPr>
              <a:t> </a:t>
            </a:r>
            <a:r>
              <a:rPr lang="en-GB" sz="700" dirty="0">
                <a:latin typeface="Gilroy" pitchFamily="2" charset="77"/>
                <a:hlinkClick r:id="rId4"/>
              </a:rPr>
              <a:t>integrates</a:t>
            </a:r>
            <a:r>
              <a:rPr lang="en-GB" sz="700" dirty="0">
                <a:latin typeface="Gilroy" pitchFamily="2" charset="77"/>
              </a:rPr>
              <a:t> with ServiceNow's Now Platform to enable businesses to extend IT operations from the data center to the edge, simplifying the orchestration, management, and workflow of edge computing resources.</a:t>
            </a:r>
          </a:p>
        </p:txBody>
      </p:sp>
      <p:grpSp>
        <p:nvGrpSpPr>
          <p:cNvPr id="25" name="Group 24">
            <a:extLst>
              <a:ext uri="{FF2B5EF4-FFF2-40B4-BE49-F238E27FC236}">
                <a16:creationId xmlns:a16="http://schemas.microsoft.com/office/drawing/2014/main" id="{05D4FDD5-2AB3-E5EC-D359-4049E477CE54}"/>
              </a:ext>
            </a:extLst>
          </p:cNvPr>
          <p:cNvGrpSpPr/>
          <p:nvPr/>
        </p:nvGrpSpPr>
        <p:grpSpPr>
          <a:xfrm>
            <a:off x="414057" y="1225393"/>
            <a:ext cx="1469386" cy="333286"/>
            <a:chOff x="414057" y="1225393"/>
            <a:chExt cx="1469386" cy="333286"/>
          </a:xfrm>
        </p:grpSpPr>
        <p:cxnSp>
          <p:nvCxnSpPr>
            <p:cNvPr id="26" name="Google Shape;275;p29">
              <a:extLst>
                <a:ext uri="{FF2B5EF4-FFF2-40B4-BE49-F238E27FC236}">
                  <a16:creationId xmlns:a16="http://schemas.microsoft.com/office/drawing/2014/main" id="{F6253133-C182-3611-234D-2FEE9B750FDB}"/>
                </a:ext>
              </a:extLst>
            </p:cNvPr>
            <p:cNvCxnSpPr>
              <a:cxnSpLocks/>
            </p:cNvCxnSpPr>
            <p:nvPr/>
          </p:nvCxnSpPr>
          <p:spPr>
            <a:xfrm flipH="1">
              <a:off x="414057" y="1312012"/>
              <a:ext cx="518700" cy="600"/>
            </a:xfrm>
            <a:prstGeom prst="curvedConnector3">
              <a:avLst>
                <a:gd name="adj1" fmla="val 50005"/>
              </a:avLst>
            </a:prstGeom>
            <a:noFill/>
            <a:ln w="12700" cap="flat" cmpd="sng">
              <a:solidFill>
                <a:srgbClr val="00B0F0"/>
              </a:solidFill>
              <a:prstDash val="dash"/>
              <a:round/>
              <a:headEnd type="none" w="med" len="med"/>
              <a:tailEnd type="none" w="med" len="med"/>
            </a:ln>
          </p:spPr>
        </p:cxnSp>
        <p:cxnSp>
          <p:nvCxnSpPr>
            <p:cNvPr id="28" name="Google Shape;261;p29">
              <a:extLst>
                <a:ext uri="{FF2B5EF4-FFF2-40B4-BE49-F238E27FC236}">
                  <a16:creationId xmlns:a16="http://schemas.microsoft.com/office/drawing/2014/main" id="{1EB2F0CF-8A92-8CD4-48BB-5EE9FA3A4B49}"/>
                </a:ext>
              </a:extLst>
            </p:cNvPr>
            <p:cNvCxnSpPr>
              <a:cxnSpLocks/>
            </p:cNvCxnSpPr>
            <p:nvPr/>
          </p:nvCxnSpPr>
          <p:spPr>
            <a:xfrm>
              <a:off x="414057" y="1474504"/>
              <a:ext cx="518700" cy="600"/>
            </a:xfrm>
            <a:prstGeom prst="curvedConnector3">
              <a:avLst>
                <a:gd name="adj1" fmla="val 50005"/>
              </a:avLst>
            </a:prstGeom>
            <a:noFill/>
            <a:ln w="12700" cap="flat" cmpd="sng">
              <a:solidFill>
                <a:schemeClr val="accent4"/>
              </a:solidFill>
              <a:prstDash val="solid"/>
              <a:round/>
              <a:headEnd type="none" w="med" len="med"/>
              <a:tailEnd type="none" w="med" len="med"/>
            </a:ln>
          </p:spPr>
        </p:cxnSp>
        <p:sp>
          <p:nvSpPr>
            <p:cNvPr id="29" name="TextBox 28">
              <a:extLst>
                <a:ext uri="{FF2B5EF4-FFF2-40B4-BE49-F238E27FC236}">
                  <a16:creationId xmlns:a16="http://schemas.microsoft.com/office/drawing/2014/main" id="{B3D9198E-27B3-433A-F222-77FF43337F7B}"/>
                </a:ext>
              </a:extLst>
            </p:cNvPr>
            <p:cNvSpPr txBox="1"/>
            <p:nvPr/>
          </p:nvSpPr>
          <p:spPr>
            <a:xfrm>
              <a:off x="932757" y="1225393"/>
              <a:ext cx="950686" cy="184666"/>
            </a:xfrm>
            <a:prstGeom prst="rect">
              <a:avLst/>
            </a:prstGeom>
            <a:noFill/>
          </p:spPr>
          <p:txBody>
            <a:bodyPr wrap="square" rtlCol="0">
              <a:spAutoFit/>
            </a:bodyPr>
            <a:lstStyle/>
            <a:p>
              <a:r>
                <a:rPr lang="en-LK" sz="600" dirty="0">
                  <a:latin typeface="Gilroy" pitchFamily="2" charset="77"/>
                </a:rPr>
                <a:t>Product partnership</a:t>
              </a:r>
            </a:p>
          </p:txBody>
        </p:sp>
        <p:sp>
          <p:nvSpPr>
            <p:cNvPr id="30" name="TextBox 29">
              <a:extLst>
                <a:ext uri="{FF2B5EF4-FFF2-40B4-BE49-F238E27FC236}">
                  <a16:creationId xmlns:a16="http://schemas.microsoft.com/office/drawing/2014/main" id="{B88944AA-D2B3-24E2-269D-3C028D1C539E}"/>
                </a:ext>
              </a:extLst>
            </p:cNvPr>
            <p:cNvSpPr txBox="1"/>
            <p:nvPr/>
          </p:nvSpPr>
          <p:spPr>
            <a:xfrm>
              <a:off x="932757" y="1374013"/>
              <a:ext cx="950686" cy="184666"/>
            </a:xfrm>
            <a:prstGeom prst="rect">
              <a:avLst/>
            </a:prstGeom>
            <a:noFill/>
          </p:spPr>
          <p:txBody>
            <a:bodyPr wrap="square" rtlCol="0">
              <a:spAutoFit/>
            </a:bodyPr>
            <a:lstStyle/>
            <a:p>
              <a:r>
                <a:rPr lang="en-LK" sz="600" dirty="0">
                  <a:latin typeface="Gilroy" pitchFamily="2" charset="77"/>
                </a:rPr>
                <a:t>GenAI/AI partnership</a:t>
              </a:r>
            </a:p>
          </p:txBody>
        </p:sp>
      </p:grpSp>
      <p:sp>
        <p:nvSpPr>
          <p:cNvPr id="46" name="TextBox 45">
            <a:extLst>
              <a:ext uri="{FF2B5EF4-FFF2-40B4-BE49-F238E27FC236}">
                <a16:creationId xmlns:a16="http://schemas.microsoft.com/office/drawing/2014/main" id="{375629FD-3A27-88AD-C4F9-E1AEF0B2AED8}"/>
              </a:ext>
            </a:extLst>
          </p:cNvPr>
          <p:cNvSpPr txBox="1"/>
          <p:nvPr/>
        </p:nvSpPr>
        <p:spPr>
          <a:xfrm>
            <a:off x="400680" y="1755748"/>
            <a:ext cx="2632810" cy="523220"/>
          </a:xfrm>
          <a:prstGeom prst="rect">
            <a:avLst/>
          </a:prstGeom>
          <a:noFill/>
        </p:spPr>
        <p:txBody>
          <a:bodyPr wrap="square">
            <a:spAutoFit/>
          </a:bodyPr>
          <a:lstStyle/>
          <a:p>
            <a:pPr algn="l"/>
            <a:r>
              <a:rPr lang="en-GB" sz="700" dirty="0">
                <a:latin typeface="Gilroy" pitchFamily="2" charset="77"/>
              </a:rPr>
              <a:t>Dell </a:t>
            </a:r>
            <a:r>
              <a:rPr lang="en-GB" sz="700" dirty="0" err="1">
                <a:latin typeface="Gilroy" pitchFamily="2" charset="77"/>
              </a:rPr>
              <a:t>NativeEdge</a:t>
            </a:r>
            <a:r>
              <a:rPr lang="en-GB" sz="700" dirty="0">
                <a:latin typeface="Gilroy" pitchFamily="2" charset="77"/>
              </a:rPr>
              <a:t> introduced Azure Arc </a:t>
            </a:r>
            <a:r>
              <a:rPr lang="en-GB" sz="700" dirty="0">
                <a:latin typeface="Gilroy" pitchFamily="2" charset="77"/>
                <a:hlinkClick r:id="rId5"/>
              </a:rPr>
              <a:t>enablement automation</a:t>
            </a:r>
            <a:r>
              <a:rPr lang="en-GB" sz="700" dirty="0">
                <a:latin typeface="Gilroy" pitchFamily="2" charset="77"/>
              </a:rPr>
              <a:t> to improve the Azure customer experience and enhance security at the edge, simplify edge operations, and </a:t>
            </a:r>
            <a:r>
              <a:rPr lang="en-GB" sz="700" dirty="0">
                <a:solidFill>
                  <a:schemeClr val="tx1"/>
                </a:solidFill>
                <a:latin typeface="Gilroy" pitchFamily="2" charset="77"/>
              </a:rPr>
              <a:t>advance</a:t>
            </a:r>
            <a:r>
              <a:rPr lang="en-GB" sz="700" dirty="0">
                <a:latin typeface="Gilroy" pitchFamily="2" charset="77"/>
              </a:rPr>
              <a:t> AI capabilities.</a:t>
            </a:r>
          </a:p>
        </p:txBody>
      </p:sp>
      <p:sp>
        <p:nvSpPr>
          <p:cNvPr id="7171" name="TextBox 7170">
            <a:extLst>
              <a:ext uri="{FF2B5EF4-FFF2-40B4-BE49-F238E27FC236}">
                <a16:creationId xmlns:a16="http://schemas.microsoft.com/office/drawing/2014/main" id="{90B26F45-98BC-9363-D7D2-B42872B526DC}"/>
              </a:ext>
            </a:extLst>
          </p:cNvPr>
          <p:cNvSpPr txBox="1"/>
          <p:nvPr/>
        </p:nvSpPr>
        <p:spPr>
          <a:xfrm>
            <a:off x="395091" y="3382330"/>
            <a:ext cx="2613844" cy="523220"/>
          </a:xfrm>
          <a:prstGeom prst="rect">
            <a:avLst/>
          </a:prstGeom>
          <a:noFill/>
        </p:spPr>
        <p:txBody>
          <a:bodyPr wrap="square">
            <a:spAutoFit/>
          </a:bodyPr>
          <a:lstStyle/>
          <a:p>
            <a:pPr algn="l"/>
            <a:r>
              <a:rPr lang="en-GB" sz="700" dirty="0" err="1">
                <a:latin typeface="Gilroy" pitchFamily="2" charset="77"/>
              </a:rPr>
              <a:t>VaporIO</a:t>
            </a:r>
            <a:r>
              <a:rPr lang="en-GB" sz="700" dirty="0">
                <a:latin typeface="Gilroy" pitchFamily="2" charset="77"/>
              </a:rPr>
              <a:t> </a:t>
            </a:r>
            <a:r>
              <a:rPr lang="en-GB" sz="700" dirty="0">
                <a:latin typeface="Gilroy" pitchFamily="2" charset="77"/>
                <a:hlinkClick r:id="rId6"/>
              </a:rPr>
              <a:t>partnered</a:t>
            </a:r>
            <a:r>
              <a:rPr lang="en-GB" sz="700" dirty="0">
                <a:latin typeface="Gilroy" pitchFamily="2" charset="77"/>
              </a:rPr>
              <a:t> with VAST Data to simplify AI deployments for organizations, merging Vapor IO's Zero Gap AI and the VAST </a:t>
            </a:r>
            <a:r>
              <a:rPr lang="en-GB" sz="700" dirty="0">
                <a:solidFill>
                  <a:schemeClr val="tx1"/>
                </a:solidFill>
                <a:latin typeface="Gilroy" pitchFamily="2" charset="77"/>
              </a:rPr>
              <a:t>Data platform into an integrated edge-to-core AI system</a:t>
            </a:r>
            <a:r>
              <a:rPr lang="en-GB" sz="700" dirty="0">
                <a:latin typeface="Gilroy" pitchFamily="2" charset="77"/>
              </a:rPr>
              <a:t>.</a:t>
            </a:r>
          </a:p>
        </p:txBody>
      </p:sp>
      <p:sp>
        <p:nvSpPr>
          <p:cNvPr id="7181" name="TextBox 7180">
            <a:extLst>
              <a:ext uri="{FF2B5EF4-FFF2-40B4-BE49-F238E27FC236}">
                <a16:creationId xmlns:a16="http://schemas.microsoft.com/office/drawing/2014/main" id="{8AF2F915-90EF-494C-26FD-A09A44AC2150}"/>
              </a:ext>
            </a:extLst>
          </p:cNvPr>
          <p:cNvSpPr txBox="1"/>
          <p:nvPr/>
        </p:nvSpPr>
        <p:spPr>
          <a:xfrm>
            <a:off x="6183508" y="4095441"/>
            <a:ext cx="2632810" cy="523220"/>
          </a:xfrm>
          <a:prstGeom prst="rect">
            <a:avLst/>
          </a:prstGeom>
          <a:noFill/>
        </p:spPr>
        <p:txBody>
          <a:bodyPr wrap="square">
            <a:spAutoFit/>
          </a:bodyPr>
          <a:lstStyle/>
          <a:p>
            <a:pPr algn="l"/>
            <a:r>
              <a:rPr lang="en-GB" sz="700" dirty="0">
                <a:latin typeface="Gilroy" pitchFamily="2" charset="77"/>
              </a:rPr>
              <a:t>Nearby Computing and </a:t>
            </a:r>
            <a:r>
              <a:rPr lang="en-GB" sz="700" dirty="0" err="1">
                <a:latin typeface="Gilroy" pitchFamily="2" charset="77"/>
              </a:rPr>
              <a:t>Alea</a:t>
            </a:r>
            <a:r>
              <a:rPr lang="en-GB" sz="700" dirty="0">
                <a:latin typeface="Gilroy" pitchFamily="2" charset="77"/>
              </a:rPr>
              <a:t> </a:t>
            </a:r>
            <a:r>
              <a:rPr lang="en-GB" sz="700" dirty="0">
                <a:latin typeface="Gilroy" pitchFamily="2" charset="77"/>
                <a:hlinkClick r:id="rId7"/>
              </a:rPr>
              <a:t>partnered</a:t>
            </a:r>
            <a:r>
              <a:rPr lang="en-GB" sz="700" dirty="0">
                <a:latin typeface="Gilroy" pitchFamily="2" charset="77"/>
              </a:rPr>
              <a:t> to automate and orchestrate </a:t>
            </a:r>
            <a:r>
              <a:rPr lang="en-GB" sz="700" dirty="0" err="1">
                <a:latin typeface="Gilroy" pitchFamily="2" charset="77"/>
              </a:rPr>
              <a:t>Alea's</a:t>
            </a:r>
            <a:r>
              <a:rPr lang="en-GB" sz="700" dirty="0">
                <a:latin typeface="Gilroy" pitchFamily="2" charset="77"/>
              </a:rPr>
              <a:t> mission-critical communications applications through Nearby Computing's edge computing platform.</a:t>
            </a:r>
          </a:p>
        </p:txBody>
      </p:sp>
      <p:grpSp>
        <p:nvGrpSpPr>
          <p:cNvPr id="49" name="Group 48">
            <a:extLst>
              <a:ext uri="{FF2B5EF4-FFF2-40B4-BE49-F238E27FC236}">
                <a16:creationId xmlns:a16="http://schemas.microsoft.com/office/drawing/2014/main" id="{EDFA8E2F-49ED-0632-DBC9-22C659D38132}"/>
              </a:ext>
            </a:extLst>
          </p:cNvPr>
          <p:cNvGrpSpPr/>
          <p:nvPr/>
        </p:nvGrpSpPr>
        <p:grpSpPr>
          <a:xfrm>
            <a:off x="3097196" y="3404871"/>
            <a:ext cx="1671211" cy="397982"/>
            <a:chOff x="3097196" y="3533207"/>
            <a:chExt cx="1671211" cy="397982"/>
          </a:xfrm>
        </p:grpSpPr>
        <p:cxnSp>
          <p:nvCxnSpPr>
            <p:cNvPr id="63" name="Straight Connector 62">
              <a:extLst>
                <a:ext uri="{FF2B5EF4-FFF2-40B4-BE49-F238E27FC236}">
                  <a16:creationId xmlns:a16="http://schemas.microsoft.com/office/drawing/2014/main" id="{F06BC642-EE1B-D27F-2EA3-511669D63F42}"/>
                </a:ext>
              </a:extLst>
            </p:cNvPr>
            <p:cNvCxnSpPr>
              <a:cxnSpLocks/>
              <a:stCxn id="10248" idx="2"/>
              <a:endCxn id="10250" idx="6"/>
            </p:cNvCxnSpPr>
            <p:nvPr/>
          </p:nvCxnSpPr>
          <p:spPr>
            <a:xfrm flipH="1" flipV="1">
              <a:off x="3489596" y="3729407"/>
              <a:ext cx="886411" cy="5582"/>
            </a:xfrm>
            <a:prstGeom prst="line">
              <a:avLst/>
            </a:prstGeom>
            <a:noFill/>
            <a:ln w="12700" cap="flat" cmpd="sng">
              <a:solidFill>
                <a:schemeClr val="accent4"/>
              </a:solidFill>
              <a:prstDash val="solid"/>
              <a:round/>
              <a:headEnd type="none" w="med" len="med"/>
              <a:tailEnd type="none" w="med" len="med"/>
            </a:ln>
          </p:spPr>
        </p:cxnSp>
        <p:pic>
          <p:nvPicPr>
            <p:cNvPr id="10248" name="Picture 8" descr="Vapor IO (@vaporio) / X">
              <a:extLst>
                <a:ext uri="{FF2B5EF4-FFF2-40B4-BE49-F238E27FC236}">
                  <a16:creationId xmlns:a16="http://schemas.microsoft.com/office/drawing/2014/main" id="{5B614CD8-1212-97A8-A491-E4FDAE403FD4}"/>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4376007" y="3538789"/>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250" name="Picture 10" descr="VAST Data Logo &amp; Brand Assets (SVG, PNG ...">
              <a:extLst>
                <a:ext uri="{FF2B5EF4-FFF2-40B4-BE49-F238E27FC236}">
                  <a16:creationId xmlns:a16="http://schemas.microsoft.com/office/drawing/2014/main" id="{F19E41A2-8CEE-0977-D5B3-1428CCFF3301}"/>
                </a:ext>
              </a:extLst>
            </p:cNvPr>
            <p:cNvPicPr>
              <a:picLocks noChangeAspect="1" noChangeArrowheads="1"/>
            </p:cNvPicPr>
            <p:nvPr/>
          </p:nvPicPr>
          <p:blipFill>
            <a:blip r:embed="rId9">
              <a:alphaModFix/>
              <a:extLst>
                <a:ext uri="{28A0092B-C50C-407E-A947-70E740481C1C}">
                  <a14:useLocalDpi xmlns:a14="http://schemas.microsoft.com/office/drawing/2010/main" val="0"/>
                </a:ext>
              </a:extLst>
            </a:blip>
            <a:srcRect/>
            <a:stretch>
              <a:fillRect/>
            </a:stretch>
          </p:blipFill>
          <p:spPr bwMode="auto">
            <a:xfrm>
              <a:off x="3097196" y="3533207"/>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grpSp>
      <p:grpSp>
        <p:nvGrpSpPr>
          <p:cNvPr id="52" name="Group 51">
            <a:extLst>
              <a:ext uri="{FF2B5EF4-FFF2-40B4-BE49-F238E27FC236}">
                <a16:creationId xmlns:a16="http://schemas.microsoft.com/office/drawing/2014/main" id="{97984B3C-AFC8-B057-098E-D9362E11FED7}"/>
              </a:ext>
            </a:extLst>
          </p:cNvPr>
          <p:cNvGrpSpPr/>
          <p:nvPr/>
        </p:nvGrpSpPr>
        <p:grpSpPr>
          <a:xfrm>
            <a:off x="3026364" y="1701970"/>
            <a:ext cx="3010306" cy="1264422"/>
            <a:chOff x="3026364" y="1701970"/>
            <a:chExt cx="3010306" cy="1264422"/>
          </a:xfrm>
        </p:grpSpPr>
        <p:cxnSp>
          <p:nvCxnSpPr>
            <p:cNvPr id="40" name="Straight Connector 39">
              <a:extLst>
                <a:ext uri="{FF2B5EF4-FFF2-40B4-BE49-F238E27FC236}">
                  <a16:creationId xmlns:a16="http://schemas.microsoft.com/office/drawing/2014/main" id="{F84461C8-9396-BE8E-2568-0032A181161A}"/>
                </a:ext>
              </a:extLst>
            </p:cNvPr>
            <p:cNvCxnSpPr>
              <a:cxnSpLocks/>
              <a:stCxn id="10244" idx="0"/>
              <a:endCxn id="10242" idx="4"/>
            </p:cNvCxnSpPr>
            <p:nvPr/>
          </p:nvCxnSpPr>
          <p:spPr>
            <a:xfrm flipV="1">
              <a:off x="4531522" y="2099695"/>
              <a:ext cx="0" cy="474297"/>
            </a:xfrm>
            <a:prstGeom prst="line">
              <a:avLst/>
            </a:prstGeom>
            <a:noFill/>
            <a:ln w="12700" cap="flat" cmpd="sng">
              <a:solidFill>
                <a:schemeClr val="accent4"/>
              </a:solidFill>
              <a:prstDash val="solid"/>
              <a:round/>
              <a:headEnd type="none" w="med" len="med"/>
              <a:tailEnd type="none" w="med" len="med"/>
            </a:ln>
          </p:spPr>
        </p:cxnSp>
        <p:cxnSp>
          <p:nvCxnSpPr>
            <p:cNvPr id="41" name="Straight Connector 40">
              <a:extLst>
                <a:ext uri="{FF2B5EF4-FFF2-40B4-BE49-F238E27FC236}">
                  <a16:creationId xmlns:a16="http://schemas.microsoft.com/office/drawing/2014/main" id="{7C8D812E-1B73-CE99-344C-83CB3E72B0E6}"/>
                </a:ext>
              </a:extLst>
            </p:cNvPr>
            <p:cNvCxnSpPr>
              <a:cxnSpLocks/>
              <a:stCxn id="10242" idx="6"/>
              <a:endCxn id="10246" idx="2"/>
            </p:cNvCxnSpPr>
            <p:nvPr/>
          </p:nvCxnSpPr>
          <p:spPr>
            <a:xfrm flipV="1">
              <a:off x="4727722" y="1898170"/>
              <a:ext cx="916548" cy="5325"/>
            </a:xfrm>
            <a:prstGeom prst="line">
              <a:avLst/>
            </a:prstGeom>
            <a:noFill/>
            <a:ln w="12700" cap="flat" cmpd="sng">
              <a:solidFill>
                <a:srgbClr val="00B0F0"/>
              </a:solidFill>
              <a:prstDash val="dash"/>
              <a:round/>
              <a:headEnd type="none" w="med" len="med"/>
              <a:tailEnd type="none" w="med" len="med"/>
            </a:ln>
          </p:spPr>
        </p:cxnSp>
        <p:cxnSp>
          <p:nvCxnSpPr>
            <p:cNvPr id="50" name="Google Shape;275;p29">
              <a:extLst>
                <a:ext uri="{FF2B5EF4-FFF2-40B4-BE49-F238E27FC236}">
                  <a16:creationId xmlns:a16="http://schemas.microsoft.com/office/drawing/2014/main" id="{D1704BC9-21AC-4342-C84F-00762B12A1BF}"/>
                </a:ext>
              </a:extLst>
            </p:cNvPr>
            <p:cNvCxnSpPr>
              <a:cxnSpLocks/>
              <a:stCxn id="10242" idx="2"/>
              <a:endCxn id="11" idx="6"/>
            </p:cNvCxnSpPr>
            <p:nvPr/>
          </p:nvCxnSpPr>
          <p:spPr>
            <a:xfrm rot="10800000">
              <a:off x="3424044" y="1898171"/>
              <a:ext cx="911279" cy="5325"/>
            </a:xfrm>
            <a:prstGeom prst="curvedConnector3">
              <a:avLst>
                <a:gd name="adj1" fmla="val 50000"/>
              </a:avLst>
            </a:prstGeom>
            <a:noFill/>
            <a:ln w="12700" cap="flat" cmpd="sng">
              <a:solidFill>
                <a:srgbClr val="00B0F0"/>
              </a:solidFill>
              <a:prstDash val="dash"/>
              <a:round/>
              <a:headEnd type="none" w="med" len="med"/>
              <a:tailEnd type="none" w="med" len="med"/>
            </a:ln>
          </p:spPr>
        </p:cxnSp>
        <p:pic>
          <p:nvPicPr>
            <p:cNvPr id="10242" name="Picture 2">
              <a:extLst>
                <a:ext uri="{FF2B5EF4-FFF2-40B4-BE49-F238E27FC236}">
                  <a16:creationId xmlns:a16="http://schemas.microsoft.com/office/drawing/2014/main" id="{CFF58B98-9C07-C922-9410-1542EA0BC7CF}"/>
                </a:ext>
              </a:extLst>
            </p:cNvPr>
            <p:cNvPicPr>
              <a:picLocks noChangeAspect="1" noChangeArrowheads="1"/>
            </p:cNvPicPr>
            <p:nvPr/>
          </p:nvPicPr>
          <p:blipFill>
            <a:blip r:embed="rId10">
              <a:alphaModFix/>
              <a:extLst>
                <a:ext uri="{28A0092B-C50C-407E-A947-70E740481C1C}">
                  <a14:useLocalDpi xmlns:a14="http://schemas.microsoft.com/office/drawing/2010/main" val="0"/>
                </a:ext>
              </a:extLst>
            </a:blip>
            <a:srcRect/>
            <a:stretch>
              <a:fillRect/>
            </a:stretch>
          </p:blipFill>
          <p:spPr bwMode="auto">
            <a:xfrm>
              <a:off x="4335322" y="1707295"/>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244" name="Picture 4" descr="NVIDIA - Crunchbase Company Profile ...">
              <a:extLst>
                <a:ext uri="{FF2B5EF4-FFF2-40B4-BE49-F238E27FC236}">
                  <a16:creationId xmlns:a16="http://schemas.microsoft.com/office/drawing/2014/main" id="{669AB439-B0BF-109C-84AF-ECD751E8BE35}"/>
                </a:ext>
              </a:extLst>
            </p:cNvPr>
            <p:cNvPicPr>
              <a:picLocks noChangeAspect="1" noChangeArrowheads="1"/>
            </p:cNvPicPr>
            <p:nvPr/>
          </p:nvPicPr>
          <p:blipFill>
            <a:blip r:embed="rId11">
              <a:alphaModFix/>
              <a:extLst>
                <a:ext uri="{28A0092B-C50C-407E-A947-70E740481C1C}">
                  <a14:useLocalDpi xmlns:a14="http://schemas.microsoft.com/office/drawing/2010/main" val="0"/>
                </a:ext>
              </a:extLst>
            </a:blip>
            <a:srcRect/>
            <a:stretch>
              <a:fillRect/>
            </a:stretch>
          </p:blipFill>
          <p:spPr bwMode="auto">
            <a:xfrm>
              <a:off x="4335322" y="2573992"/>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246" name="Picture 6" descr="ServiceNow - Crunchbase Company Profile ...">
              <a:extLst>
                <a:ext uri="{FF2B5EF4-FFF2-40B4-BE49-F238E27FC236}">
                  <a16:creationId xmlns:a16="http://schemas.microsoft.com/office/drawing/2014/main" id="{2B91BC64-9E22-40A9-93A3-23D3B6B7406A}"/>
                </a:ext>
              </a:extLst>
            </p:cNvPr>
            <p:cNvPicPr>
              <a:picLocks noChangeAspect="1" noChangeArrowheads="1"/>
            </p:cNvPicPr>
            <p:nvPr/>
          </p:nvPicPr>
          <p:blipFill>
            <a:blip r:embed="rId12">
              <a:alphaModFix/>
              <a:extLst>
                <a:ext uri="{28A0092B-C50C-407E-A947-70E740481C1C}">
                  <a14:useLocalDpi xmlns:a14="http://schemas.microsoft.com/office/drawing/2010/main" val="0"/>
                </a:ext>
              </a:extLst>
            </a:blip>
            <a:srcRect/>
            <a:stretch>
              <a:fillRect/>
            </a:stretch>
          </p:blipFill>
          <p:spPr bwMode="auto">
            <a:xfrm>
              <a:off x="5644270" y="1701970"/>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1" name="Picture 12" descr="new-microsoft-logo-SIZED-SQUARE-300x297 - Authy">
              <a:extLst>
                <a:ext uri="{FF2B5EF4-FFF2-40B4-BE49-F238E27FC236}">
                  <a16:creationId xmlns:a16="http://schemas.microsoft.com/office/drawing/2014/main" id="{4E00F85B-D863-F01D-D308-9C79AC1461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6364" y="1701970"/>
              <a:ext cx="397679"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252" name="Picture 12" descr="Namla | The Org">
              <a:extLst>
                <a:ext uri="{FF2B5EF4-FFF2-40B4-BE49-F238E27FC236}">
                  <a16:creationId xmlns:a16="http://schemas.microsoft.com/office/drawing/2014/main" id="{77C9F30F-86E9-5A17-E758-008A2464F447}"/>
                </a:ext>
              </a:extLst>
            </p:cNvPr>
            <p:cNvPicPr>
              <a:picLocks noChangeAspect="1" noChangeArrowheads="1"/>
            </p:cNvPicPr>
            <p:nvPr/>
          </p:nvPicPr>
          <p:blipFill>
            <a:blip r:embed="rId14">
              <a:alphaModFix/>
              <a:extLst>
                <a:ext uri="{28A0092B-C50C-407E-A947-70E740481C1C}">
                  <a14:useLocalDpi xmlns:a14="http://schemas.microsoft.com/office/drawing/2010/main" val="0"/>
                </a:ext>
              </a:extLst>
            </a:blip>
            <a:srcRect/>
            <a:stretch>
              <a:fillRect/>
            </a:stretch>
          </p:blipFill>
          <p:spPr bwMode="auto">
            <a:xfrm>
              <a:off x="5642743" y="2573096"/>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D7D3C8FA-AFB6-6346-AB7C-41F93227B611}"/>
                </a:ext>
              </a:extLst>
            </p:cNvPr>
            <p:cNvCxnSpPr>
              <a:cxnSpLocks/>
              <a:stCxn id="10244" idx="6"/>
              <a:endCxn id="10252" idx="2"/>
            </p:cNvCxnSpPr>
            <p:nvPr/>
          </p:nvCxnSpPr>
          <p:spPr>
            <a:xfrm flipV="1">
              <a:off x="4727722" y="2769296"/>
              <a:ext cx="915021" cy="896"/>
            </a:xfrm>
            <a:prstGeom prst="line">
              <a:avLst/>
            </a:prstGeom>
            <a:noFill/>
            <a:ln w="12700" cap="flat" cmpd="sng">
              <a:solidFill>
                <a:schemeClr val="accent4"/>
              </a:solidFill>
              <a:prstDash val="solid"/>
              <a:round/>
              <a:headEnd type="none" w="med" len="med"/>
              <a:tailEnd type="none" w="med" len="med"/>
            </a:ln>
          </p:spPr>
        </p:cxnSp>
      </p:grpSp>
      <p:sp>
        <p:nvSpPr>
          <p:cNvPr id="32" name="TextBox 31">
            <a:extLst>
              <a:ext uri="{FF2B5EF4-FFF2-40B4-BE49-F238E27FC236}">
                <a16:creationId xmlns:a16="http://schemas.microsoft.com/office/drawing/2014/main" id="{01CB91CA-BB12-7D54-6495-B7E312530EAB}"/>
              </a:ext>
            </a:extLst>
          </p:cNvPr>
          <p:cNvSpPr txBox="1"/>
          <p:nvPr/>
        </p:nvSpPr>
        <p:spPr>
          <a:xfrm>
            <a:off x="6183508" y="2604881"/>
            <a:ext cx="2746856" cy="523220"/>
          </a:xfrm>
          <a:prstGeom prst="rect">
            <a:avLst/>
          </a:prstGeom>
          <a:noFill/>
        </p:spPr>
        <p:txBody>
          <a:bodyPr wrap="square">
            <a:spAutoFit/>
          </a:bodyPr>
          <a:lstStyle/>
          <a:p>
            <a:r>
              <a:rPr lang="en-GB" sz="700" dirty="0">
                <a:latin typeface="Gilroy" pitchFamily="2" charset="77"/>
              </a:rPr>
              <a:t>The </a:t>
            </a:r>
            <a:r>
              <a:rPr lang="en-GB" sz="700" dirty="0">
                <a:latin typeface="Gilroy" pitchFamily="2" charset="77"/>
                <a:hlinkClick r:id="rId15"/>
              </a:rPr>
              <a:t>partnership</a:t>
            </a:r>
            <a:r>
              <a:rPr lang="en-GB" sz="700" dirty="0">
                <a:latin typeface="Gilroy" pitchFamily="2" charset="77"/>
              </a:rPr>
              <a:t> between </a:t>
            </a:r>
            <a:r>
              <a:rPr lang="en-GB" sz="700" dirty="0" err="1">
                <a:latin typeface="Gilroy" pitchFamily="2" charset="77"/>
              </a:rPr>
              <a:t>Namla</a:t>
            </a:r>
            <a:r>
              <a:rPr lang="en-GB" sz="700" dirty="0">
                <a:latin typeface="Gilroy" pitchFamily="2" charset="77"/>
              </a:rPr>
              <a:t> and NVIDIA aims to improve the scalability and management of edge AI deployments across various </a:t>
            </a:r>
            <a:r>
              <a:rPr lang="en-GB" sz="700" dirty="0">
                <a:solidFill>
                  <a:schemeClr val="tx1"/>
                </a:solidFill>
                <a:latin typeface="Gilroy" pitchFamily="2" charset="77"/>
              </a:rPr>
              <a:t>sectors by integrating </a:t>
            </a:r>
            <a:r>
              <a:rPr lang="en-GB" sz="700" dirty="0">
                <a:latin typeface="Gilroy" pitchFamily="2" charset="77"/>
              </a:rPr>
              <a:t>NVIDIA's technology into </a:t>
            </a:r>
            <a:r>
              <a:rPr lang="en-GB" sz="700" dirty="0" err="1">
                <a:latin typeface="Gilroy" pitchFamily="2" charset="77"/>
              </a:rPr>
              <a:t>Namla's</a:t>
            </a:r>
            <a:r>
              <a:rPr lang="en-GB" sz="700" dirty="0">
                <a:latin typeface="Gilroy" pitchFamily="2" charset="77"/>
              </a:rPr>
              <a:t> edge AI platform.</a:t>
            </a:r>
          </a:p>
        </p:txBody>
      </p:sp>
      <p:sp>
        <p:nvSpPr>
          <p:cNvPr id="35" name="TextBox 34">
            <a:extLst>
              <a:ext uri="{FF2B5EF4-FFF2-40B4-BE49-F238E27FC236}">
                <a16:creationId xmlns:a16="http://schemas.microsoft.com/office/drawing/2014/main" id="{B245F063-0074-98F9-63D2-27F35BA6330C}"/>
              </a:ext>
            </a:extLst>
          </p:cNvPr>
          <p:cNvSpPr txBox="1"/>
          <p:nvPr/>
        </p:nvSpPr>
        <p:spPr>
          <a:xfrm>
            <a:off x="410163" y="4163181"/>
            <a:ext cx="2613844" cy="630942"/>
          </a:xfrm>
          <a:prstGeom prst="rect">
            <a:avLst/>
          </a:prstGeom>
          <a:noFill/>
        </p:spPr>
        <p:txBody>
          <a:bodyPr wrap="square">
            <a:spAutoFit/>
          </a:bodyPr>
          <a:lstStyle/>
          <a:p>
            <a:pPr algn="l"/>
            <a:r>
              <a:rPr lang="en-GB" sz="700" dirty="0">
                <a:latin typeface="Gilroy" pitchFamily="2" charset="77"/>
              </a:rPr>
              <a:t>Nearby Computing </a:t>
            </a:r>
            <a:r>
              <a:rPr lang="en-GB" sz="700" dirty="0">
                <a:latin typeface="Gilroy" pitchFamily="2" charset="77"/>
                <a:hlinkClick r:id="rId16"/>
              </a:rPr>
              <a:t>partnered</a:t>
            </a:r>
            <a:r>
              <a:rPr lang="en-GB" sz="700" dirty="0">
                <a:latin typeface="Gilroy" pitchFamily="2" charset="77"/>
              </a:rPr>
              <a:t> with </a:t>
            </a:r>
            <a:r>
              <a:rPr lang="en-GB" sz="700" dirty="0" err="1">
                <a:latin typeface="Gilroy" pitchFamily="2" charset="77"/>
              </a:rPr>
              <a:t>Kyndryl</a:t>
            </a:r>
            <a:r>
              <a:rPr lang="en-GB" sz="700" dirty="0">
                <a:latin typeface="Gilroy" pitchFamily="2" charset="77"/>
              </a:rPr>
              <a:t> to provide combined edge computing services to customers. </a:t>
            </a:r>
            <a:r>
              <a:rPr lang="en-GB" sz="700" dirty="0" err="1">
                <a:latin typeface="Gilroy" pitchFamily="2" charset="77"/>
              </a:rPr>
              <a:t>Kyndryl</a:t>
            </a:r>
            <a:r>
              <a:rPr lang="en-GB" sz="700" dirty="0">
                <a:latin typeface="Gilroy" pitchFamily="2" charset="77"/>
              </a:rPr>
              <a:t> will use Nearby Computing's </a:t>
            </a:r>
            <a:r>
              <a:rPr lang="en-GB" sz="700" dirty="0" err="1">
                <a:latin typeface="Gilroy" pitchFamily="2" charset="77"/>
              </a:rPr>
              <a:t>NearbyOne</a:t>
            </a:r>
            <a:r>
              <a:rPr lang="en-GB" sz="700" dirty="0">
                <a:latin typeface="Gilroy" pitchFamily="2" charset="77"/>
              </a:rPr>
              <a:t> platform to simplify the deployment of industry-specific business applications at the edge.</a:t>
            </a:r>
          </a:p>
        </p:txBody>
      </p:sp>
      <p:grpSp>
        <p:nvGrpSpPr>
          <p:cNvPr id="51" name="Group 50">
            <a:extLst>
              <a:ext uri="{FF2B5EF4-FFF2-40B4-BE49-F238E27FC236}">
                <a16:creationId xmlns:a16="http://schemas.microsoft.com/office/drawing/2014/main" id="{5A7CEDE2-48DE-595E-65DF-03C67BAEA917}"/>
              </a:ext>
            </a:extLst>
          </p:cNvPr>
          <p:cNvGrpSpPr/>
          <p:nvPr/>
        </p:nvGrpSpPr>
        <p:grpSpPr>
          <a:xfrm>
            <a:off x="3097196" y="4166449"/>
            <a:ext cx="2937947" cy="392400"/>
            <a:chOff x="3097196" y="4166449"/>
            <a:chExt cx="2937947" cy="392400"/>
          </a:xfrm>
        </p:grpSpPr>
        <p:cxnSp>
          <p:nvCxnSpPr>
            <p:cNvPr id="7175" name="Straight Connector 7174">
              <a:extLst>
                <a:ext uri="{FF2B5EF4-FFF2-40B4-BE49-F238E27FC236}">
                  <a16:creationId xmlns:a16="http://schemas.microsoft.com/office/drawing/2014/main" id="{69FFA1A5-CB1C-D2AA-0E5A-9A8B5E894EBB}"/>
                </a:ext>
              </a:extLst>
            </p:cNvPr>
            <p:cNvCxnSpPr>
              <a:cxnSpLocks/>
              <a:stCxn id="10258" idx="6"/>
              <a:endCxn id="10260" idx="2"/>
            </p:cNvCxnSpPr>
            <p:nvPr/>
          </p:nvCxnSpPr>
          <p:spPr>
            <a:xfrm>
              <a:off x="4768200" y="4362649"/>
              <a:ext cx="874543" cy="0"/>
            </a:xfrm>
            <a:prstGeom prst="line">
              <a:avLst/>
            </a:prstGeom>
            <a:noFill/>
            <a:ln w="12700" cap="flat" cmpd="sng">
              <a:solidFill>
                <a:srgbClr val="00B0F0"/>
              </a:solidFill>
              <a:prstDash val="dash"/>
              <a:round/>
              <a:headEnd type="none" w="med" len="med"/>
              <a:tailEnd type="none" w="med" len="med"/>
            </a:ln>
          </p:spPr>
        </p:cxnSp>
        <p:pic>
          <p:nvPicPr>
            <p:cNvPr id="10258" name="Picture 18" descr="Nearby Computing (@nearbycomputing) / X">
              <a:extLst>
                <a:ext uri="{FF2B5EF4-FFF2-40B4-BE49-F238E27FC236}">
                  <a16:creationId xmlns:a16="http://schemas.microsoft.com/office/drawing/2014/main" id="{FAAC6EDD-8D89-BEDA-EC0E-80BABE65FE31}"/>
                </a:ext>
              </a:extLst>
            </p:cNvPr>
            <p:cNvPicPr>
              <a:picLocks noChangeAspect="1" noChangeArrowheads="1"/>
            </p:cNvPicPr>
            <p:nvPr/>
          </p:nvPicPr>
          <p:blipFill>
            <a:blip r:embed="rId17">
              <a:alphaModFix/>
              <a:extLst>
                <a:ext uri="{28A0092B-C50C-407E-A947-70E740481C1C}">
                  <a14:useLocalDpi xmlns:a14="http://schemas.microsoft.com/office/drawing/2010/main" val="0"/>
                </a:ext>
              </a:extLst>
            </a:blip>
            <a:srcRect/>
            <a:stretch>
              <a:fillRect/>
            </a:stretch>
          </p:blipFill>
          <p:spPr bwMode="auto">
            <a:xfrm>
              <a:off x="4375800" y="4166449"/>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260" name="Picture 20" descr="Alea S.r.l. | LinkedIn">
              <a:extLst>
                <a:ext uri="{FF2B5EF4-FFF2-40B4-BE49-F238E27FC236}">
                  <a16:creationId xmlns:a16="http://schemas.microsoft.com/office/drawing/2014/main" id="{B5294C92-6263-B011-8BF4-D5888CDF2FF2}"/>
                </a:ext>
              </a:extLst>
            </p:cNvPr>
            <p:cNvPicPr>
              <a:picLocks noChangeAspect="1" noChangeArrowheads="1"/>
            </p:cNvPicPr>
            <p:nvPr/>
          </p:nvPicPr>
          <p:blipFill>
            <a:blip r:embed="rId18">
              <a:alphaModFix/>
              <a:extLst>
                <a:ext uri="{28A0092B-C50C-407E-A947-70E740481C1C}">
                  <a14:useLocalDpi xmlns:a14="http://schemas.microsoft.com/office/drawing/2010/main" val="0"/>
                </a:ext>
              </a:extLst>
            </a:blip>
            <a:srcRect/>
            <a:stretch>
              <a:fillRect/>
            </a:stretch>
          </p:blipFill>
          <p:spPr bwMode="auto">
            <a:xfrm>
              <a:off x="5642743" y="4166449"/>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262" name="Picture 22" descr="Kyndryl | New York NY">
              <a:extLst>
                <a:ext uri="{FF2B5EF4-FFF2-40B4-BE49-F238E27FC236}">
                  <a16:creationId xmlns:a16="http://schemas.microsoft.com/office/drawing/2014/main" id="{7B5107D3-45C0-865E-95EA-7D133E7FD84C}"/>
                </a:ext>
              </a:extLst>
            </p:cNvPr>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3097196" y="4166449"/>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B0DC0F8A-240F-EF38-2BA5-AFFD1B4EE377}"/>
                </a:ext>
              </a:extLst>
            </p:cNvPr>
            <p:cNvCxnSpPr>
              <a:cxnSpLocks/>
              <a:stCxn id="10258" idx="2"/>
              <a:endCxn id="10262" idx="6"/>
            </p:cNvCxnSpPr>
            <p:nvPr/>
          </p:nvCxnSpPr>
          <p:spPr>
            <a:xfrm flipH="1">
              <a:off x="3489596" y="4362649"/>
              <a:ext cx="886204" cy="0"/>
            </a:xfrm>
            <a:prstGeom prst="line">
              <a:avLst/>
            </a:prstGeom>
            <a:noFill/>
            <a:ln w="12700" cap="flat" cmpd="sng">
              <a:solidFill>
                <a:srgbClr val="00B0F0"/>
              </a:solidFill>
              <a:prstDash val="dash"/>
              <a:round/>
              <a:headEnd type="none" w="med" len="med"/>
              <a:tailEnd type="none" w="med" len="med"/>
            </a:ln>
          </p:spPr>
        </p:cxnSp>
      </p:grpSp>
      <p:sp>
        <p:nvSpPr>
          <p:cNvPr id="55" name="Oval 54">
            <a:extLst>
              <a:ext uri="{FF2B5EF4-FFF2-40B4-BE49-F238E27FC236}">
                <a16:creationId xmlns:a16="http://schemas.microsoft.com/office/drawing/2014/main" id="{16BA256B-56E0-F70B-0131-768E9F111927}"/>
              </a:ext>
            </a:extLst>
          </p:cNvPr>
          <p:cNvSpPr/>
          <p:nvPr/>
        </p:nvSpPr>
        <p:spPr>
          <a:xfrm>
            <a:off x="410163" y="2500045"/>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dirty="0">
                <a:solidFill>
                  <a:schemeClr val="tx1"/>
                </a:solidFill>
              </a:rPr>
              <a:t>1</a:t>
            </a:r>
            <a:endParaRPr lang="en-LK" dirty="0">
              <a:solidFill>
                <a:schemeClr val="tx1"/>
              </a:solidFill>
            </a:endParaRPr>
          </a:p>
        </p:txBody>
      </p:sp>
      <p:sp>
        <p:nvSpPr>
          <p:cNvPr id="56" name="Oval 55">
            <a:extLst>
              <a:ext uri="{FF2B5EF4-FFF2-40B4-BE49-F238E27FC236}">
                <a16:creationId xmlns:a16="http://schemas.microsoft.com/office/drawing/2014/main" id="{DFA4ADF0-05AF-69A4-3DB2-184C6F28C608}"/>
              </a:ext>
            </a:extLst>
          </p:cNvPr>
          <p:cNvSpPr/>
          <p:nvPr/>
        </p:nvSpPr>
        <p:spPr>
          <a:xfrm>
            <a:off x="4369272" y="2285609"/>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dirty="0">
                <a:solidFill>
                  <a:schemeClr val="tx1"/>
                </a:solidFill>
              </a:rPr>
              <a:t>1</a:t>
            </a:r>
            <a:endParaRPr lang="en-LK" dirty="0">
              <a:solidFill>
                <a:schemeClr val="tx1"/>
              </a:solidFill>
            </a:endParaRPr>
          </a:p>
        </p:txBody>
      </p:sp>
    </p:spTree>
    <p:extLst>
      <p:ext uri="{BB962C8B-B14F-4D97-AF65-F5344CB8AC3E}">
        <p14:creationId xmlns:p14="http://schemas.microsoft.com/office/powerpoint/2010/main" val="122738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8" name="Google Shape;381;p35">
            <a:extLst>
              <a:ext uri="{FF2B5EF4-FFF2-40B4-BE49-F238E27FC236}">
                <a16:creationId xmlns:a16="http://schemas.microsoft.com/office/drawing/2014/main" id="{04B12FFF-040E-0741-A7FE-88DFC5B5B0B3}"/>
              </a:ext>
            </a:extLst>
          </p:cNvPr>
          <p:cNvSpPr/>
          <p:nvPr/>
        </p:nvSpPr>
        <p:spPr>
          <a:xfrm>
            <a:off x="-59821" y="-33599"/>
            <a:ext cx="2650021" cy="5212935"/>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lang="en-GB" sz="800" dirty="0">
              <a:solidFill>
                <a:srgbClr val="3801C0"/>
              </a:solidFill>
              <a:latin typeface="Gilroy" pitchFamily="2" charset="77"/>
            </a:endParaRPr>
          </a:p>
          <a:p>
            <a:pPr marL="107999" marR="72000"/>
            <a:endParaRPr lang="en-GB"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p:txBody>
      </p:sp>
      <p:sp>
        <p:nvSpPr>
          <p:cNvPr id="317" name="Google Shape;317;p32"/>
          <p:cNvSpPr txBox="1"/>
          <p:nvPr/>
        </p:nvSpPr>
        <p:spPr>
          <a:xfrm>
            <a:off x="2688955" y="167500"/>
            <a:ext cx="6030019" cy="572700"/>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US" sz="2000" b="1" dirty="0">
                <a:solidFill>
                  <a:schemeClr val="tx1"/>
                </a:solidFill>
                <a:latin typeface="Gilroy SemiBold" pitchFamily="2" charset="77"/>
                <a:sym typeface="Anybody SemiBold"/>
              </a:rPr>
              <a:t>IBM bolsters cloud capabilities with HashiCorp acquisition during steady </a:t>
            </a:r>
            <a:r>
              <a:rPr lang="en-US" sz="2000" b="1" dirty="0">
                <a:latin typeface="Gilroy SemiBold" pitchFamily="2" charset="77"/>
                <a:sym typeface="Anybody SemiBold"/>
              </a:rPr>
              <a:t>M&amp;A period</a:t>
            </a:r>
            <a:endParaRPr sz="2000" dirty="0">
              <a:latin typeface="Gilroy" pitchFamily="2" charset="77"/>
              <a:ea typeface="Anybody SemiBold"/>
              <a:cs typeface="Anybody SemiBold"/>
              <a:sym typeface="Anybody SemiBold"/>
            </a:endParaRPr>
          </a:p>
          <a:p>
            <a:pPr marL="0" lvl="0" indent="0" algn="l" rtl="0">
              <a:spcBef>
                <a:spcPts val="0"/>
              </a:spcBef>
              <a:spcAft>
                <a:spcPts val="0"/>
              </a:spcAft>
              <a:buNone/>
            </a:pPr>
            <a:endParaRPr sz="2000" dirty="0">
              <a:latin typeface="Gilroy" pitchFamily="2" charset="77"/>
              <a:ea typeface="Anybody SemiBold"/>
              <a:cs typeface="Anybody SemiBold"/>
              <a:sym typeface="Anybody SemiBold"/>
            </a:endParaRPr>
          </a:p>
          <a:p>
            <a:pPr marL="0" lvl="0" indent="0" algn="l" rtl="0">
              <a:spcBef>
                <a:spcPts val="0"/>
              </a:spcBef>
              <a:spcAft>
                <a:spcPts val="0"/>
              </a:spcAft>
              <a:buNone/>
            </a:pPr>
            <a:endParaRPr sz="2000" dirty="0">
              <a:latin typeface="Gilroy" pitchFamily="2" charset="77"/>
              <a:ea typeface="Anybody SemiBold"/>
              <a:cs typeface="Anybody SemiBold"/>
              <a:sym typeface="Anybody SemiBold"/>
            </a:endParaRPr>
          </a:p>
          <a:p>
            <a:pPr marL="0" lvl="0" indent="0" algn="l" rtl="0">
              <a:spcBef>
                <a:spcPts val="0"/>
              </a:spcBef>
              <a:spcAft>
                <a:spcPts val="0"/>
              </a:spcAft>
              <a:buNone/>
            </a:pPr>
            <a:endParaRPr sz="1200" dirty="0">
              <a:latin typeface="Gilroy" pitchFamily="2" charset="77"/>
              <a:ea typeface="Anybody SemiBold"/>
              <a:cs typeface="Anybody SemiBold"/>
              <a:sym typeface="Anybody SemiBold"/>
            </a:endParaRPr>
          </a:p>
        </p:txBody>
      </p:sp>
      <p:sp>
        <p:nvSpPr>
          <p:cNvPr id="13" name="TextBox 12">
            <a:extLst>
              <a:ext uri="{FF2B5EF4-FFF2-40B4-BE49-F238E27FC236}">
                <a16:creationId xmlns:a16="http://schemas.microsoft.com/office/drawing/2014/main" id="{FEAA4367-5F3E-A097-E830-BBFC88E6890F}"/>
              </a:ext>
            </a:extLst>
          </p:cNvPr>
          <p:cNvSpPr txBox="1"/>
          <p:nvPr/>
        </p:nvSpPr>
        <p:spPr>
          <a:xfrm>
            <a:off x="3077936" y="2387942"/>
            <a:ext cx="2516951" cy="2031325"/>
          </a:xfrm>
          <a:prstGeom prst="rect">
            <a:avLst/>
          </a:prstGeom>
          <a:noFill/>
        </p:spPr>
        <p:txBody>
          <a:bodyPr wrap="square" rtlCol="0">
            <a:spAutoFit/>
          </a:bodyPr>
          <a:lstStyle/>
          <a:p>
            <a:endParaRPr lang="en-GB" sz="700" dirty="0">
              <a:latin typeface="Gilroy" pitchFamily="2" charset="77"/>
            </a:endParaRPr>
          </a:p>
          <a:p>
            <a:pPr marL="171450" indent="-171450">
              <a:buFont typeface="Arial" panose="020B0604020202020204" pitchFamily="34" charset="0"/>
              <a:buChar char="•"/>
            </a:pPr>
            <a:r>
              <a:rPr lang="en-GB" sz="700" dirty="0">
                <a:latin typeface="Gilroy" pitchFamily="2" charset="77"/>
              </a:rPr>
              <a:t>IBM </a:t>
            </a:r>
            <a:r>
              <a:rPr lang="en-GB" sz="700" dirty="0">
                <a:solidFill>
                  <a:schemeClr val="tx1"/>
                </a:solidFill>
                <a:latin typeface="Gilroy" pitchFamily="2" charset="77"/>
              </a:rPr>
              <a:t>acquired</a:t>
            </a:r>
            <a:r>
              <a:rPr lang="en-GB" sz="700" dirty="0">
                <a:latin typeface="Gilroy" pitchFamily="2" charset="77"/>
              </a:rPr>
              <a:t> HashiCorp for USD 35 per share, a significant premium over </a:t>
            </a:r>
            <a:r>
              <a:rPr lang="en-GB" sz="700" dirty="0" err="1">
                <a:latin typeface="Gilroy" pitchFamily="2" charset="77"/>
              </a:rPr>
              <a:t>HashiCorp’s</a:t>
            </a:r>
            <a:r>
              <a:rPr lang="en-GB" sz="700" dirty="0">
                <a:latin typeface="Gilroy" pitchFamily="2" charset="77"/>
              </a:rPr>
              <a:t> pre-announcement trading price of around USD 25.</a:t>
            </a:r>
          </a:p>
          <a:p>
            <a:endParaRPr lang="en-GB" sz="700" dirty="0">
              <a:latin typeface="Gilroy" pitchFamily="2" charset="77"/>
            </a:endParaRPr>
          </a:p>
          <a:p>
            <a:pPr marL="171450" indent="-171450">
              <a:buFont typeface="Arial" panose="020B0604020202020204" pitchFamily="34" charset="0"/>
              <a:buChar char="•"/>
            </a:pPr>
            <a:r>
              <a:rPr lang="en-GB" sz="700" dirty="0" err="1">
                <a:latin typeface="Gilroy" pitchFamily="2" charset="77"/>
              </a:rPr>
              <a:t>HashiCorp’s</a:t>
            </a:r>
            <a:r>
              <a:rPr lang="en-GB" sz="700" dirty="0">
                <a:latin typeface="Gilroy" pitchFamily="2" charset="77"/>
              </a:rPr>
              <a:t> product pillars (Terraform, Vault) align well with Red Hat’s (IBM subsidiary) business and IBM's focus on the hybrid/multi-cloud market.</a:t>
            </a:r>
          </a:p>
          <a:p>
            <a:pPr marL="171450" indent="-171450">
              <a:buFont typeface="Arial" panose="020B0604020202020204" pitchFamily="34" charset="0"/>
              <a:buChar char="•"/>
            </a:pPr>
            <a:endParaRPr lang="en-GB" sz="700" dirty="0">
              <a:latin typeface="Gilroy" pitchFamily="2" charset="77"/>
            </a:endParaRPr>
          </a:p>
          <a:p>
            <a:pPr marL="171450" indent="-171450">
              <a:buFont typeface="Arial" panose="020B0604020202020204" pitchFamily="34" charset="0"/>
              <a:buChar char="•"/>
            </a:pPr>
            <a:r>
              <a:rPr lang="en-GB" sz="700" dirty="0">
                <a:latin typeface="Gilroy" pitchFamily="2" charset="77"/>
              </a:rPr>
              <a:t>In 2023, HashiCorp changed its business model, including a </a:t>
            </a:r>
            <a:r>
              <a:rPr lang="en-GB" sz="700" dirty="0">
                <a:latin typeface="Gilroy" pitchFamily="2" charset="77"/>
                <a:hlinkClick r:id="rId3"/>
              </a:rPr>
              <a:t>shift</a:t>
            </a:r>
            <a:r>
              <a:rPr lang="en-GB" sz="700" dirty="0">
                <a:latin typeface="Gilroy" pitchFamily="2" charset="77"/>
              </a:rPr>
              <a:t> away from open-source licensing, which drew attention and new competitors.</a:t>
            </a:r>
          </a:p>
          <a:p>
            <a:endParaRPr lang="en-GB" sz="700" dirty="0">
              <a:latin typeface="Gilroy" pitchFamily="2" charset="77"/>
            </a:endParaRPr>
          </a:p>
          <a:p>
            <a:pPr marL="171450" indent="-171450">
              <a:buFont typeface="Arial" panose="020B0604020202020204" pitchFamily="34" charset="0"/>
              <a:buChar char="•"/>
            </a:pPr>
            <a:r>
              <a:rPr lang="en-GB" sz="700" dirty="0">
                <a:latin typeface="Gilroy" pitchFamily="2" charset="77"/>
              </a:rPr>
              <a:t>The transition to a SaaS-style cloud subscription business was taking longer than planned. The company's gross margins on cloud services were only </a:t>
            </a:r>
            <a:r>
              <a:rPr lang="en-GB" sz="700" dirty="0">
                <a:latin typeface="Gilroy" pitchFamily="2" charset="77"/>
                <a:hlinkClick r:id="rId4"/>
              </a:rPr>
              <a:t>around 60% </a:t>
            </a:r>
            <a:r>
              <a:rPr lang="en-GB" sz="700" dirty="0">
                <a:latin typeface="Gilroy" pitchFamily="2" charset="77"/>
              </a:rPr>
              <a:t>(FY 2024), while its traditional support revenue had higher margins at 86%.</a:t>
            </a:r>
          </a:p>
        </p:txBody>
      </p:sp>
      <p:sp>
        <p:nvSpPr>
          <p:cNvPr id="14" name="TextBox 13">
            <a:extLst>
              <a:ext uri="{FF2B5EF4-FFF2-40B4-BE49-F238E27FC236}">
                <a16:creationId xmlns:a16="http://schemas.microsoft.com/office/drawing/2014/main" id="{77DE833B-CA0F-7887-DA7F-4E48FA5D2A14}"/>
              </a:ext>
            </a:extLst>
          </p:cNvPr>
          <p:cNvSpPr txBox="1"/>
          <p:nvPr/>
        </p:nvSpPr>
        <p:spPr>
          <a:xfrm>
            <a:off x="6017873" y="2431046"/>
            <a:ext cx="2516951" cy="2031325"/>
          </a:xfrm>
          <a:prstGeom prst="rect">
            <a:avLst/>
          </a:prstGeom>
          <a:noFill/>
        </p:spPr>
        <p:txBody>
          <a:bodyPr wrap="square" rtlCol="0">
            <a:spAutoFit/>
          </a:bodyPr>
          <a:lstStyle/>
          <a:p>
            <a:pPr marL="171450" indent="-171450">
              <a:buFont typeface="Arial" panose="020B0604020202020204" pitchFamily="34" charset="0"/>
              <a:buChar char="•"/>
            </a:pPr>
            <a:r>
              <a:rPr lang="en-GB" sz="700" dirty="0">
                <a:solidFill>
                  <a:schemeClr val="tx1"/>
                </a:solidFill>
                <a:latin typeface="Gilroy" pitchFamily="2" charset="77"/>
              </a:rPr>
              <a:t>Harness, a cloud-based software delivery platform, entered an agreement to acquire Split Software Inc., a company that specializes in feature flag management and experimentation.</a:t>
            </a:r>
          </a:p>
          <a:p>
            <a:endParaRPr lang="en-GB" sz="700" dirty="0">
              <a:latin typeface="Gilroy" pitchFamily="2" charset="77"/>
            </a:endParaRPr>
          </a:p>
          <a:p>
            <a:pPr marL="171450" indent="-171450">
              <a:buFont typeface="Arial" panose="020B0604020202020204" pitchFamily="34" charset="0"/>
              <a:buChar char="•"/>
            </a:pPr>
            <a:r>
              <a:rPr lang="en-GB" sz="700" dirty="0">
                <a:latin typeface="Gilroy" pitchFamily="2" charset="77"/>
              </a:rPr>
              <a:t>The acquisition will allow Harness to provide a more robust software delivery platform, including the ability to run A/B tests and measure the performance of new features.</a:t>
            </a:r>
          </a:p>
          <a:p>
            <a:endParaRPr lang="en-GB" sz="700" dirty="0">
              <a:latin typeface="Gilroy" pitchFamily="2" charset="77"/>
            </a:endParaRPr>
          </a:p>
          <a:p>
            <a:pPr marL="171450" indent="-171450">
              <a:buFont typeface="Arial" panose="020B0604020202020204" pitchFamily="34" charset="0"/>
              <a:buChar char="•"/>
            </a:pPr>
            <a:r>
              <a:rPr lang="en-GB" sz="700" b="0" i="0" dirty="0">
                <a:solidFill>
                  <a:srgbClr val="000000"/>
                </a:solidFill>
                <a:effectLst/>
                <a:latin typeface="Gilroy" pitchFamily="2" charset="77"/>
              </a:rPr>
              <a:t>This is Harness' second acquisition in 2024 and its seventh overall. In </a:t>
            </a:r>
            <a:r>
              <a:rPr lang="en-GB" sz="700" u="none" strike="noStrike" dirty="0">
                <a:solidFill>
                  <a:srgbClr val="1187D4"/>
                </a:solidFill>
                <a:effectLst/>
                <a:latin typeface="Gilroy" pitchFamily="2" charset="77"/>
                <a:hlinkClick r:id="rId5"/>
              </a:rPr>
              <a:t>January 2024 </a:t>
            </a:r>
            <a:r>
              <a:rPr lang="en-GB" sz="700" b="0" i="0" dirty="0">
                <a:solidFill>
                  <a:srgbClr val="000000"/>
                </a:solidFill>
                <a:effectLst/>
                <a:latin typeface="Gilroy" pitchFamily="2" charset="77"/>
              </a:rPr>
              <a:t>, the company acquired Armory, a continuous delivery platform company, for USD 7 million. This acquisition announcement comes just weeks after Harness secured a</a:t>
            </a:r>
            <a:r>
              <a:rPr lang="en-GB" sz="700" b="1" dirty="0">
                <a:solidFill>
                  <a:srgbClr val="000000"/>
                </a:solidFill>
                <a:effectLst/>
                <a:latin typeface="Gilroy SemiBold" pitchFamily="2" charset="77"/>
              </a:rPr>
              <a:t> </a:t>
            </a:r>
            <a:r>
              <a:rPr lang="en-GB" sz="700" u="none" strike="noStrike" dirty="0">
                <a:solidFill>
                  <a:srgbClr val="1187D4"/>
                </a:solidFill>
                <a:effectLst/>
                <a:latin typeface="Gilroy" pitchFamily="2" charset="77"/>
                <a:hlinkClick r:id="rId6"/>
              </a:rPr>
              <a:t>USD 150 million </a:t>
            </a:r>
            <a:r>
              <a:rPr lang="en-GB" sz="700" b="0" i="0" dirty="0">
                <a:solidFill>
                  <a:srgbClr val="000000"/>
                </a:solidFill>
                <a:effectLst/>
                <a:latin typeface="Gilroy" pitchFamily="2" charset="77"/>
              </a:rPr>
              <a:t>debt financing round, backed by Silicon Valley Bank and Hercules Capital.</a:t>
            </a:r>
            <a:endParaRPr lang="en-GB" sz="700" dirty="0">
              <a:latin typeface="Gilroy" pitchFamily="2" charset="77"/>
            </a:endParaRPr>
          </a:p>
          <a:p>
            <a:pPr marL="171450" indent="-171450">
              <a:buFont typeface="Arial" panose="020B0604020202020204" pitchFamily="34" charset="0"/>
              <a:buChar char="•"/>
            </a:pPr>
            <a:endParaRPr lang="en-GB" sz="700" dirty="0">
              <a:latin typeface="Gilroy" pitchFamily="2" charset="77"/>
            </a:endParaRPr>
          </a:p>
        </p:txBody>
      </p:sp>
      <p:sp>
        <p:nvSpPr>
          <p:cNvPr id="27" name="Oval 26">
            <a:extLst>
              <a:ext uri="{FF2B5EF4-FFF2-40B4-BE49-F238E27FC236}">
                <a16:creationId xmlns:a16="http://schemas.microsoft.com/office/drawing/2014/main" id="{514F8091-F971-E383-701E-B59497CAA533}"/>
              </a:ext>
            </a:extLst>
          </p:cNvPr>
          <p:cNvSpPr/>
          <p:nvPr/>
        </p:nvSpPr>
        <p:spPr>
          <a:xfrm>
            <a:off x="8206377" y="4816638"/>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dirty="0">
                <a:solidFill>
                  <a:schemeClr val="tx1"/>
                </a:solidFill>
              </a:rPr>
              <a:t>I</a:t>
            </a:r>
            <a:endParaRPr lang="en-LK" dirty="0">
              <a:solidFill>
                <a:schemeClr val="tx1"/>
              </a:solidFill>
            </a:endParaRPr>
          </a:p>
        </p:txBody>
      </p:sp>
      <p:sp>
        <p:nvSpPr>
          <p:cNvPr id="28" name="Google Shape;130;p23">
            <a:extLst>
              <a:ext uri="{FF2B5EF4-FFF2-40B4-BE49-F238E27FC236}">
                <a16:creationId xmlns:a16="http://schemas.microsoft.com/office/drawing/2014/main" id="{0C300CF7-1974-B28D-D690-A0ACF037D475}"/>
              </a:ext>
            </a:extLst>
          </p:cNvPr>
          <p:cNvSpPr txBox="1"/>
          <p:nvPr/>
        </p:nvSpPr>
        <p:spPr>
          <a:xfrm>
            <a:off x="8281266" y="4771400"/>
            <a:ext cx="11382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Incumbent</a:t>
            </a:r>
            <a:endParaRPr sz="600" dirty="0">
              <a:solidFill>
                <a:schemeClr val="dk1"/>
              </a:solidFill>
              <a:latin typeface="Gilroy" pitchFamily="2" charset="77"/>
              <a:ea typeface="Anybody"/>
              <a:cs typeface="Anybody"/>
              <a:sym typeface="Anybody"/>
            </a:endParaRPr>
          </a:p>
        </p:txBody>
      </p:sp>
      <p:sp>
        <p:nvSpPr>
          <p:cNvPr id="30" name="Google Shape;114;p22">
            <a:extLst>
              <a:ext uri="{FF2B5EF4-FFF2-40B4-BE49-F238E27FC236}">
                <a16:creationId xmlns:a16="http://schemas.microsoft.com/office/drawing/2014/main" id="{995FC302-1FFB-BA9B-F3A7-187024491FA2}"/>
              </a:ext>
            </a:extLst>
          </p:cNvPr>
          <p:cNvSpPr txBox="1"/>
          <p:nvPr/>
        </p:nvSpPr>
        <p:spPr>
          <a:xfrm>
            <a:off x="68025" y="191350"/>
            <a:ext cx="2342400" cy="1245804"/>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M&amp;As</a:t>
            </a:r>
            <a:endParaRPr lang="en-GB" sz="2000" b="1" dirty="0">
              <a:solidFill>
                <a:schemeClr val="bg1"/>
              </a:solidFill>
              <a:latin typeface="Gilroy SemiBold" pitchFamily="2" charset="77"/>
              <a:sym typeface="Anybody Medium"/>
            </a:endParaRPr>
          </a:p>
          <a:p>
            <a:pPr marL="0" lvl="0" indent="0" algn="l" rtl="0">
              <a:spcBef>
                <a:spcPts val="0"/>
              </a:spcBef>
              <a:spcAft>
                <a:spcPts val="0"/>
              </a:spcAft>
              <a:buNone/>
            </a:pPr>
            <a:endParaRPr lang="en-US" dirty="0">
              <a:solidFill>
                <a:schemeClr val="tx1"/>
              </a:solidFill>
            </a:endParaRPr>
          </a:p>
        </p:txBody>
      </p:sp>
      <p:sp>
        <p:nvSpPr>
          <p:cNvPr id="31" name="TextBox 30">
            <a:extLst>
              <a:ext uri="{FF2B5EF4-FFF2-40B4-BE49-F238E27FC236}">
                <a16:creationId xmlns:a16="http://schemas.microsoft.com/office/drawing/2014/main" id="{B8593215-4B87-545D-815B-117CB4B1C645}"/>
              </a:ext>
            </a:extLst>
          </p:cNvPr>
          <p:cNvSpPr txBox="1"/>
          <p:nvPr/>
        </p:nvSpPr>
        <p:spPr>
          <a:xfrm>
            <a:off x="-8376" y="845997"/>
            <a:ext cx="2418801" cy="3170099"/>
          </a:xfrm>
          <a:prstGeom prst="rect">
            <a:avLst/>
          </a:prstGeom>
          <a:noFill/>
        </p:spPr>
        <p:txBody>
          <a:bodyPr wrap="square" rtlCol="0">
            <a:spAutoFit/>
          </a:bodyPr>
          <a:lstStyle/>
          <a:p>
            <a:pPr marL="107999" marR="72000" lvl="2"/>
            <a:r>
              <a:rPr lang="en-GB" sz="800" b="1" dirty="0">
                <a:solidFill>
                  <a:schemeClr val="bg1"/>
                </a:solidFill>
                <a:latin typeface="Gilroy SemiBold" pitchFamily="2" charset="77"/>
              </a:rPr>
              <a:t>Analyst Take: </a:t>
            </a:r>
            <a:r>
              <a:rPr lang="en-GB" sz="800" dirty="0">
                <a:solidFill>
                  <a:schemeClr val="bg1"/>
                </a:solidFill>
                <a:latin typeface="Gilroy" pitchFamily="2" charset="77"/>
              </a:rPr>
              <a:t>The number of deals during the quarter remained broadly flat (10 vs. 11 in Q1 2024). This was amidst a broader trend where the surge in US M&amp;A activity observed in Q1 2024 experienced a </a:t>
            </a:r>
            <a:r>
              <a:rPr lang="en-GB" sz="800" dirty="0">
                <a:solidFill>
                  <a:schemeClr val="bg1"/>
                </a:solidFill>
                <a:latin typeface="Gilroy" pitchFamily="2" charset="77"/>
                <a:hlinkClick r:id="rId7"/>
              </a:rPr>
              <a:t>slowdown</a:t>
            </a:r>
            <a:r>
              <a:rPr lang="en-GB" sz="800" dirty="0">
                <a:solidFill>
                  <a:schemeClr val="bg1"/>
                </a:solidFill>
                <a:latin typeface="Gilroy" pitchFamily="2" charset="77"/>
              </a:rPr>
              <a:t> during Q2.</a:t>
            </a:r>
          </a:p>
          <a:p>
            <a:pPr marL="107999" marR="72000" lvl="2"/>
            <a:endParaRPr lang="en-GB" sz="800" b="1" dirty="0">
              <a:solidFill>
                <a:schemeClr val="bg1"/>
              </a:solidFill>
              <a:latin typeface="Gilroy SemiBold" pitchFamily="2" charset="77"/>
            </a:endParaRPr>
          </a:p>
          <a:p>
            <a:pPr marL="107999" marR="72000" lvl="2"/>
            <a:r>
              <a:rPr lang="en-GB" sz="800" dirty="0">
                <a:solidFill>
                  <a:schemeClr val="bg1"/>
                </a:solidFill>
                <a:latin typeface="Gilroy" pitchFamily="2" charset="77"/>
              </a:rPr>
              <a:t>IBM’s USD 6.4 billion acquisition of HashiCorp strengthens its hybrid cloud capabilities by potentially integrating </a:t>
            </a:r>
            <a:r>
              <a:rPr lang="en-GB" sz="800" dirty="0" err="1">
                <a:solidFill>
                  <a:schemeClr val="bg1"/>
                </a:solidFill>
                <a:latin typeface="Gilroy" pitchFamily="2" charset="77"/>
              </a:rPr>
              <a:t>HashiCorp's</a:t>
            </a:r>
            <a:r>
              <a:rPr lang="en-GB" sz="800" dirty="0">
                <a:solidFill>
                  <a:schemeClr val="bg1"/>
                </a:solidFill>
                <a:latin typeface="Gilroy" pitchFamily="2" charset="77"/>
              </a:rPr>
              <a:t> multi-cloud infrastructure automation tools with Red Hat offerings. </a:t>
            </a:r>
          </a:p>
          <a:p>
            <a:pPr marL="107999" marR="72000" lvl="2"/>
            <a:endParaRPr lang="en-GB" sz="800" dirty="0">
              <a:solidFill>
                <a:schemeClr val="bg1"/>
              </a:solidFill>
              <a:latin typeface="Gilroy" pitchFamily="2" charset="77"/>
            </a:endParaRPr>
          </a:p>
          <a:p>
            <a:pPr marL="107999" marR="72000" lvl="2"/>
            <a:r>
              <a:rPr lang="en-GB" sz="800" dirty="0">
                <a:solidFill>
                  <a:schemeClr val="bg1"/>
                </a:solidFill>
                <a:latin typeface="Gilroy" pitchFamily="2" charset="77"/>
              </a:rPr>
              <a:t>Harness continued its M&amp;A growth strategy, acquiring Split Software to enhance its products. This move comes after Harness' competitor, </a:t>
            </a:r>
            <a:r>
              <a:rPr lang="en-GB" sz="800" dirty="0">
                <a:solidFill>
                  <a:schemeClr val="bg1"/>
                </a:solidFill>
                <a:latin typeface="Gilroy" pitchFamily="2" charset="77"/>
                <a:hlinkClick r:id="rId8"/>
              </a:rPr>
              <a:t>Octopus Deploy</a:t>
            </a:r>
            <a:r>
              <a:rPr lang="en-GB" sz="800" dirty="0">
                <a:solidFill>
                  <a:schemeClr val="bg1"/>
                </a:solidFill>
                <a:latin typeface="Gilroy" pitchFamily="2" charset="77"/>
              </a:rPr>
              <a:t>, acquired the struggling Kubernetes continuous delivery expert </a:t>
            </a:r>
            <a:r>
              <a:rPr lang="en-GB" sz="800" dirty="0">
                <a:solidFill>
                  <a:schemeClr val="bg1"/>
                </a:solidFill>
                <a:latin typeface="Gilroy" pitchFamily="2" charset="77"/>
                <a:hlinkClick r:id="rId9"/>
              </a:rPr>
              <a:t>Codefresh</a:t>
            </a:r>
            <a:r>
              <a:rPr lang="en-GB" sz="800" dirty="0">
                <a:solidFill>
                  <a:schemeClr val="bg1"/>
                </a:solidFill>
                <a:latin typeface="Gilroy" pitchFamily="2" charset="77"/>
              </a:rPr>
              <a:t> in Q1 2024. Moreover, </a:t>
            </a:r>
            <a:r>
              <a:rPr lang="en-GB" sz="800" dirty="0" err="1">
                <a:solidFill>
                  <a:schemeClr val="bg1"/>
                </a:solidFill>
                <a:latin typeface="Gilroy" pitchFamily="2" charset="77"/>
              </a:rPr>
              <a:t>Suse</a:t>
            </a:r>
            <a:r>
              <a:rPr lang="en-GB" sz="800" dirty="0">
                <a:solidFill>
                  <a:schemeClr val="bg1"/>
                </a:solidFill>
                <a:latin typeface="Gilroy" pitchFamily="2" charset="77"/>
              </a:rPr>
              <a:t>, </a:t>
            </a:r>
            <a:r>
              <a:rPr lang="en-GB" sz="800" dirty="0">
                <a:solidFill>
                  <a:schemeClr val="bg1"/>
                </a:solidFill>
                <a:latin typeface="Gilroy" pitchFamily="2" charset="77"/>
                <a:hlinkClick r:id="rId10"/>
              </a:rPr>
              <a:t>Timescale</a:t>
            </a:r>
            <a:r>
              <a:rPr lang="en-GB" sz="800" dirty="0">
                <a:solidFill>
                  <a:schemeClr val="bg1"/>
                </a:solidFill>
                <a:latin typeface="Gilroy" pitchFamily="2" charset="77"/>
              </a:rPr>
              <a:t>, </a:t>
            </a:r>
            <a:r>
              <a:rPr lang="en-GB" sz="800" dirty="0">
                <a:solidFill>
                  <a:schemeClr val="bg1"/>
                </a:solidFill>
                <a:latin typeface="Gilroy" pitchFamily="2" charset="77"/>
                <a:hlinkClick r:id="rId11"/>
              </a:rPr>
              <a:t>Cloudflare</a:t>
            </a:r>
            <a:r>
              <a:rPr lang="en-GB" sz="800" dirty="0">
                <a:solidFill>
                  <a:schemeClr val="bg1"/>
                </a:solidFill>
                <a:latin typeface="Gilroy" pitchFamily="2" charset="77"/>
              </a:rPr>
              <a:t>, </a:t>
            </a:r>
            <a:r>
              <a:rPr lang="en-GB" sz="800" dirty="0">
                <a:solidFill>
                  <a:schemeClr val="bg1"/>
                </a:solidFill>
                <a:latin typeface="Gilroy" pitchFamily="2" charset="77"/>
                <a:hlinkClick r:id="rId12"/>
              </a:rPr>
              <a:t>Finout</a:t>
            </a:r>
            <a:r>
              <a:rPr lang="en-GB" sz="800" dirty="0">
                <a:solidFill>
                  <a:schemeClr val="bg1"/>
                </a:solidFill>
                <a:latin typeface="Gilroy" pitchFamily="2" charset="77"/>
              </a:rPr>
              <a:t>, and </a:t>
            </a:r>
            <a:r>
              <a:rPr lang="en-GB" sz="800" dirty="0" err="1">
                <a:solidFill>
                  <a:schemeClr val="bg1"/>
                </a:solidFill>
                <a:latin typeface="Gilroy" pitchFamily="2" charset="77"/>
              </a:rPr>
              <a:t>Vercel</a:t>
            </a:r>
            <a:r>
              <a:rPr lang="en-GB" sz="800" dirty="0">
                <a:solidFill>
                  <a:schemeClr val="bg1"/>
                </a:solidFill>
                <a:latin typeface="Gilroy" pitchFamily="2" charset="77"/>
              </a:rPr>
              <a:t> enhanced their tech stacks and offerings through acquisitions. </a:t>
            </a:r>
            <a:endParaRPr lang="en-LK" sz="800" dirty="0">
              <a:latin typeface="Gilroy" pitchFamily="2" charset="77"/>
            </a:endParaRPr>
          </a:p>
          <a:p>
            <a:pPr marL="107999" marR="72000" lvl="2"/>
            <a:endParaRPr lang="en-GB" sz="800" dirty="0">
              <a:solidFill>
                <a:schemeClr val="bg1"/>
              </a:solidFill>
              <a:latin typeface="Gilroy" pitchFamily="2" charset="77"/>
            </a:endParaRPr>
          </a:p>
          <a:p>
            <a:pPr marL="107999" marR="72000" lvl="2"/>
            <a:endParaRPr lang="en-GB" sz="800" dirty="0">
              <a:solidFill>
                <a:schemeClr val="bg1"/>
              </a:solidFill>
              <a:latin typeface="Gilroy" pitchFamily="2" charset="77"/>
            </a:endParaRPr>
          </a:p>
          <a:p>
            <a:pPr marL="107999" marR="72000"/>
            <a:endParaRPr lang="en-GB" sz="800" dirty="0">
              <a:solidFill>
                <a:schemeClr val="bg1"/>
              </a:solidFill>
              <a:latin typeface="Gilroy" pitchFamily="2" charset="77"/>
            </a:endParaRPr>
          </a:p>
        </p:txBody>
      </p:sp>
      <p:grpSp>
        <p:nvGrpSpPr>
          <p:cNvPr id="21" name="Group 20">
            <a:extLst>
              <a:ext uri="{FF2B5EF4-FFF2-40B4-BE49-F238E27FC236}">
                <a16:creationId xmlns:a16="http://schemas.microsoft.com/office/drawing/2014/main" id="{8A9179C3-BDBC-34BC-92CD-08D72FBB3AE3}"/>
              </a:ext>
            </a:extLst>
          </p:cNvPr>
          <p:cNvGrpSpPr/>
          <p:nvPr/>
        </p:nvGrpSpPr>
        <p:grpSpPr>
          <a:xfrm>
            <a:off x="2805789" y="1534943"/>
            <a:ext cx="2768547" cy="698747"/>
            <a:chOff x="2805789" y="1187809"/>
            <a:chExt cx="2768547" cy="698747"/>
          </a:xfrm>
        </p:grpSpPr>
        <p:sp>
          <p:nvSpPr>
            <p:cNvPr id="25" name="TextBox 24">
              <a:extLst>
                <a:ext uri="{FF2B5EF4-FFF2-40B4-BE49-F238E27FC236}">
                  <a16:creationId xmlns:a16="http://schemas.microsoft.com/office/drawing/2014/main" id="{770326EA-3B28-183A-1CA0-26436967979C}"/>
                </a:ext>
              </a:extLst>
            </p:cNvPr>
            <p:cNvSpPr txBox="1"/>
            <p:nvPr/>
          </p:nvSpPr>
          <p:spPr>
            <a:xfrm>
              <a:off x="3689921" y="1278681"/>
              <a:ext cx="1884415" cy="307777"/>
            </a:xfrm>
            <a:prstGeom prst="rect">
              <a:avLst/>
            </a:prstGeom>
            <a:noFill/>
          </p:spPr>
          <p:txBody>
            <a:bodyPr wrap="square">
              <a:spAutoFit/>
            </a:bodyPr>
            <a:lstStyle/>
            <a:p>
              <a:r>
                <a:rPr lang="en-GB" sz="700" b="1" dirty="0">
                  <a:solidFill>
                    <a:schemeClr val="tx1"/>
                  </a:solidFill>
                  <a:effectLst/>
                  <a:latin typeface="Gilroy SemiBold" pitchFamily="2" charset="77"/>
                </a:rPr>
                <a:t>IBM</a:t>
              </a:r>
              <a:r>
                <a:rPr lang="en-GB" sz="700" b="0" i="0" dirty="0">
                  <a:solidFill>
                    <a:schemeClr val="tx1"/>
                  </a:solidFill>
                  <a:effectLst/>
                  <a:latin typeface="Gilroy" pitchFamily="2" charset="77"/>
                </a:rPr>
                <a:t> acquired </a:t>
              </a:r>
              <a:r>
                <a:rPr lang="en-GB" sz="700" b="1" dirty="0" err="1">
                  <a:solidFill>
                    <a:schemeClr val="tx1"/>
                  </a:solidFill>
                  <a:effectLst/>
                  <a:latin typeface="Gilroy SemiBold" pitchFamily="2" charset="77"/>
                </a:rPr>
                <a:t>HashiCorp</a:t>
              </a:r>
              <a:r>
                <a:rPr lang="en-GB" sz="700" b="1" dirty="0">
                  <a:solidFill>
                    <a:schemeClr val="tx1"/>
                  </a:solidFill>
                  <a:latin typeface="Gilroy SemiBold" pitchFamily="2" charset="77"/>
                </a:rPr>
                <a:t> </a:t>
              </a:r>
              <a:r>
                <a:rPr lang="en-GB" sz="700" b="0" i="0" dirty="0">
                  <a:solidFill>
                    <a:schemeClr val="tx1"/>
                  </a:solidFill>
                  <a:effectLst/>
                  <a:latin typeface="Gilroy" pitchFamily="2" charset="77"/>
                </a:rPr>
                <a:t>for USD 6.4 billion. </a:t>
              </a:r>
              <a:endParaRPr lang="en-LK" sz="600" dirty="0">
                <a:solidFill>
                  <a:schemeClr val="tx1"/>
                </a:solidFill>
                <a:latin typeface="Gilroy" pitchFamily="2" charset="77"/>
              </a:endParaRPr>
            </a:p>
          </p:txBody>
        </p:sp>
        <p:grpSp>
          <p:nvGrpSpPr>
            <p:cNvPr id="15" name="Group 14">
              <a:extLst>
                <a:ext uri="{FF2B5EF4-FFF2-40B4-BE49-F238E27FC236}">
                  <a16:creationId xmlns:a16="http://schemas.microsoft.com/office/drawing/2014/main" id="{E74F9B76-80CA-3C1F-90EC-E5611A80A55A}"/>
                </a:ext>
              </a:extLst>
            </p:cNvPr>
            <p:cNvGrpSpPr/>
            <p:nvPr/>
          </p:nvGrpSpPr>
          <p:grpSpPr>
            <a:xfrm>
              <a:off x="2805789" y="1187809"/>
              <a:ext cx="781457" cy="698747"/>
              <a:chOff x="2805789" y="1187809"/>
              <a:chExt cx="781457" cy="698747"/>
            </a:xfrm>
          </p:grpSpPr>
          <p:pic>
            <p:nvPicPr>
              <p:cNvPr id="10" name="Picture 50" descr="HashiCorp - YouTube">
                <a:extLst>
                  <a:ext uri="{FF2B5EF4-FFF2-40B4-BE49-F238E27FC236}">
                    <a16:creationId xmlns:a16="http://schemas.microsoft.com/office/drawing/2014/main" id="{4D5DC832-3E98-F2B0-4637-A99759C398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9646" y="1187809"/>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6" descr="IBM Logo Transparent PNG, IBM Emblem ...">
                <a:extLst>
                  <a:ext uri="{FF2B5EF4-FFF2-40B4-BE49-F238E27FC236}">
                    <a16:creationId xmlns:a16="http://schemas.microsoft.com/office/drawing/2014/main" id="{C1EDBAFB-7820-E937-2D04-14D09F5663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23654" y="1256556"/>
                <a:ext cx="632812" cy="630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234399F9-FAEB-9ED0-752F-EA6A246CE73A}"/>
                  </a:ext>
                </a:extLst>
              </p:cNvPr>
              <p:cNvSpPr/>
              <p:nvPr/>
            </p:nvSpPr>
            <p:spPr>
              <a:xfrm>
                <a:off x="2805789" y="1316984"/>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dirty="0">
                    <a:solidFill>
                      <a:schemeClr val="tx1"/>
                    </a:solidFill>
                  </a:rPr>
                  <a:t>I</a:t>
                </a:r>
                <a:endParaRPr lang="en-LK" dirty="0">
                  <a:solidFill>
                    <a:schemeClr val="tx1"/>
                  </a:solidFill>
                </a:endParaRPr>
              </a:p>
            </p:txBody>
          </p:sp>
        </p:grpSp>
      </p:grpSp>
      <p:grpSp>
        <p:nvGrpSpPr>
          <p:cNvPr id="22" name="Group 21">
            <a:extLst>
              <a:ext uri="{FF2B5EF4-FFF2-40B4-BE49-F238E27FC236}">
                <a16:creationId xmlns:a16="http://schemas.microsoft.com/office/drawing/2014/main" id="{0FE86E59-0FF9-5C1E-FE43-DCCD9B9C9008}"/>
              </a:ext>
            </a:extLst>
          </p:cNvPr>
          <p:cNvGrpSpPr/>
          <p:nvPr/>
        </p:nvGrpSpPr>
        <p:grpSpPr>
          <a:xfrm>
            <a:off x="5828814" y="1534943"/>
            <a:ext cx="3099286" cy="698747"/>
            <a:chOff x="6012964" y="1187809"/>
            <a:chExt cx="3099286" cy="698747"/>
          </a:xfrm>
        </p:grpSpPr>
        <p:sp>
          <p:nvSpPr>
            <p:cNvPr id="26" name="TextBox 25">
              <a:extLst>
                <a:ext uri="{FF2B5EF4-FFF2-40B4-BE49-F238E27FC236}">
                  <a16:creationId xmlns:a16="http://schemas.microsoft.com/office/drawing/2014/main" id="{98AF1312-CC09-0252-9311-C108EBE1E0B8}"/>
                </a:ext>
              </a:extLst>
            </p:cNvPr>
            <p:cNvSpPr txBox="1"/>
            <p:nvPr/>
          </p:nvSpPr>
          <p:spPr>
            <a:xfrm>
              <a:off x="6869336" y="1262127"/>
              <a:ext cx="2242914" cy="307777"/>
            </a:xfrm>
            <a:prstGeom prst="rect">
              <a:avLst/>
            </a:prstGeom>
            <a:noFill/>
          </p:spPr>
          <p:txBody>
            <a:bodyPr wrap="square">
              <a:spAutoFit/>
            </a:bodyPr>
            <a:lstStyle/>
            <a:p>
              <a:pPr algn="l"/>
              <a:r>
                <a:rPr lang="en-GB" sz="700" dirty="0">
                  <a:solidFill>
                    <a:schemeClr val="tx1"/>
                  </a:solidFill>
                  <a:latin typeface="Gilroy" pitchFamily="2" charset="77"/>
                </a:rPr>
                <a:t>Harness acquired Split Software to integrate its capabilities and strengthen Harness's offerings.</a:t>
              </a:r>
            </a:p>
          </p:txBody>
        </p:sp>
        <p:pic>
          <p:nvPicPr>
            <p:cNvPr id="3074" name="Picture 2" descr="Harness is a Top 100 Next Gen Workplace ...">
              <a:extLst>
                <a:ext uri="{FF2B5EF4-FFF2-40B4-BE49-F238E27FC236}">
                  <a16:creationId xmlns:a16="http://schemas.microsoft.com/office/drawing/2014/main" id="{595439F8-7FED-A999-48DB-037B3340F66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5575" t="6087" r="5328" b="4779"/>
            <a:stretch/>
          </p:blipFill>
          <p:spPr bwMode="auto">
            <a:xfrm>
              <a:off x="6012964" y="1256556"/>
              <a:ext cx="629729" cy="630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34" descr="Split Software | Redwood City CA">
              <a:extLst>
                <a:ext uri="{FF2B5EF4-FFF2-40B4-BE49-F238E27FC236}">
                  <a16:creationId xmlns:a16="http://schemas.microsoft.com/office/drawing/2014/main" id="{1DD5D582-0D1E-FD6C-E5AE-82F71D09167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5059" y="1187809"/>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3" name="Google Shape;120;p23">
            <a:extLst>
              <a:ext uri="{FF2B5EF4-FFF2-40B4-BE49-F238E27FC236}">
                <a16:creationId xmlns:a16="http://schemas.microsoft.com/office/drawing/2014/main" id="{8D8873A9-948F-6100-0DFF-B4EA4AC86DD4}"/>
              </a:ext>
            </a:extLst>
          </p:cNvPr>
          <p:cNvSpPr txBox="1"/>
          <p:nvPr/>
        </p:nvSpPr>
        <p:spPr>
          <a:xfrm>
            <a:off x="2654697" y="1171465"/>
            <a:ext cx="1035224" cy="231494"/>
          </a:xfrm>
          <a:prstGeom prst="rect">
            <a:avLst/>
          </a:prstGeom>
          <a:solidFill>
            <a:srgbClr val="591C70"/>
          </a:solidFill>
          <a:ln>
            <a:noFill/>
          </a:ln>
        </p:spPr>
        <p:txBody>
          <a:bodyPr spcFirstLastPara="1" wrap="square" lIns="36000" tIns="36000" rIns="36000" bIns="36000" anchor="t" anchorCtr="0">
            <a:noAutofit/>
          </a:bodyPr>
          <a:lstStyle/>
          <a:p>
            <a:pPr marL="0" lvl="0" indent="0" algn="ctr" rtl="0">
              <a:spcBef>
                <a:spcPts val="0"/>
              </a:spcBef>
              <a:spcAft>
                <a:spcPts val="0"/>
              </a:spcAft>
              <a:buNone/>
            </a:pPr>
            <a:r>
              <a:rPr lang="en-GB" sz="1000" b="1" dirty="0">
                <a:solidFill>
                  <a:schemeClr val="bg1"/>
                </a:solidFill>
                <a:latin typeface="Gilroy SemiBold" pitchFamily="2" charset="77"/>
                <a:ea typeface="Anybody Medium"/>
                <a:cs typeface="Anybody Medium"/>
                <a:sym typeface="Anybody Medium"/>
              </a:rPr>
              <a:t>Deal spotlight</a:t>
            </a:r>
            <a:endParaRPr sz="1000" b="1" dirty="0">
              <a:solidFill>
                <a:schemeClr val="bg1"/>
              </a:solidFill>
              <a:latin typeface="Gilroy SemiBold" pitchFamily="2" charset="77"/>
              <a:ea typeface="Anybody Medium"/>
              <a:cs typeface="Anybody Medium"/>
              <a:sym typeface="Anybody Medium"/>
            </a:endParaRPr>
          </a:p>
        </p:txBody>
      </p:sp>
      <p:sp>
        <p:nvSpPr>
          <p:cNvPr id="2" name="TextBox 1">
            <a:extLst>
              <a:ext uri="{FF2B5EF4-FFF2-40B4-BE49-F238E27FC236}">
                <a16:creationId xmlns:a16="http://schemas.microsoft.com/office/drawing/2014/main" id="{45A6B12B-6E4A-85A3-E99A-2042CB110A44}"/>
              </a:ext>
            </a:extLst>
          </p:cNvPr>
          <p:cNvSpPr txBox="1"/>
          <p:nvPr/>
        </p:nvSpPr>
        <p:spPr>
          <a:xfrm>
            <a:off x="3689921" y="1933955"/>
            <a:ext cx="1884415" cy="415498"/>
          </a:xfrm>
          <a:prstGeom prst="rect">
            <a:avLst/>
          </a:prstGeom>
          <a:noFill/>
        </p:spPr>
        <p:txBody>
          <a:bodyPr wrap="square">
            <a:spAutoFit/>
          </a:bodyPr>
          <a:lstStyle/>
          <a:p>
            <a:r>
              <a:rPr lang="en-GB" sz="700" b="1" dirty="0">
                <a:solidFill>
                  <a:schemeClr val="tx1"/>
                </a:solidFill>
                <a:latin typeface="Gilroy SemiBold" pitchFamily="2" charset="77"/>
              </a:rPr>
              <a:t>Announced date: </a:t>
            </a:r>
            <a:r>
              <a:rPr lang="en-GB" sz="700" dirty="0">
                <a:latin typeface="Gilroy" pitchFamily="2" charset="77"/>
              </a:rPr>
              <a:t>April 24, 2024</a:t>
            </a:r>
          </a:p>
          <a:p>
            <a:r>
              <a:rPr lang="en-GB" sz="700" b="1" dirty="0">
                <a:solidFill>
                  <a:schemeClr val="tx1"/>
                </a:solidFill>
                <a:latin typeface="Gilroy SemiBold" pitchFamily="2" charset="77"/>
              </a:rPr>
              <a:t>Industry hubs: </a:t>
            </a:r>
            <a:r>
              <a:rPr lang="en-GB" sz="700" dirty="0">
                <a:solidFill>
                  <a:schemeClr val="tx1"/>
                </a:solidFill>
                <a:latin typeface="Gilroy" pitchFamily="2" charset="77"/>
              </a:rPr>
              <a:t>Cloud-native Tech*, Cloud Optimization Tools</a:t>
            </a:r>
            <a:endParaRPr lang="en-LK" sz="700" dirty="0">
              <a:solidFill>
                <a:schemeClr val="tx1"/>
              </a:solidFill>
              <a:latin typeface="Gilroy" pitchFamily="2" charset="77"/>
            </a:endParaRPr>
          </a:p>
        </p:txBody>
      </p:sp>
      <p:sp>
        <p:nvSpPr>
          <p:cNvPr id="3" name="TextBox 2">
            <a:extLst>
              <a:ext uri="{FF2B5EF4-FFF2-40B4-BE49-F238E27FC236}">
                <a16:creationId xmlns:a16="http://schemas.microsoft.com/office/drawing/2014/main" id="{F735A9D7-494D-79FD-BFB7-0C77418C5B0D}"/>
              </a:ext>
            </a:extLst>
          </p:cNvPr>
          <p:cNvSpPr txBox="1"/>
          <p:nvPr/>
        </p:nvSpPr>
        <p:spPr>
          <a:xfrm>
            <a:off x="6685186" y="1934415"/>
            <a:ext cx="1884415" cy="415498"/>
          </a:xfrm>
          <a:prstGeom prst="rect">
            <a:avLst/>
          </a:prstGeom>
          <a:noFill/>
        </p:spPr>
        <p:txBody>
          <a:bodyPr wrap="square">
            <a:spAutoFit/>
          </a:bodyPr>
          <a:lstStyle/>
          <a:p>
            <a:r>
              <a:rPr lang="en-GB" sz="700" b="1" dirty="0">
                <a:solidFill>
                  <a:schemeClr val="tx1"/>
                </a:solidFill>
                <a:latin typeface="Gilroy SemiBold" pitchFamily="2" charset="77"/>
              </a:rPr>
              <a:t>Announced date: </a:t>
            </a:r>
            <a:r>
              <a:rPr lang="en-GB" sz="700" dirty="0">
                <a:latin typeface="Gilroy" pitchFamily="2" charset="77"/>
              </a:rPr>
              <a:t>May 29, 2024</a:t>
            </a:r>
          </a:p>
          <a:p>
            <a:r>
              <a:rPr lang="en-GB" sz="700" b="1" dirty="0">
                <a:solidFill>
                  <a:schemeClr val="tx1"/>
                </a:solidFill>
                <a:latin typeface="Gilroy SemiBold" pitchFamily="2" charset="77"/>
              </a:rPr>
              <a:t>Industry hubs: </a:t>
            </a:r>
            <a:r>
              <a:rPr lang="en-GB" sz="700" dirty="0">
                <a:solidFill>
                  <a:schemeClr val="tx1"/>
                </a:solidFill>
                <a:latin typeface="Gilroy" pitchFamily="2" charset="77"/>
              </a:rPr>
              <a:t>Cloud Optimization Tools*, Cloud-native Tech</a:t>
            </a:r>
            <a:endParaRPr lang="en-LK" sz="700" dirty="0">
              <a:solidFill>
                <a:schemeClr val="tx1"/>
              </a:solidFill>
              <a:latin typeface="Gilroy" pitchFamily="2" charset="77"/>
            </a:endParaRPr>
          </a:p>
        </p:txBody>
      </p:sp>
      <p:sp>
        <p:nvSpPr>
          <p:cNvPr id="5" name="TextBox 4">
            <a:extLst>
              <a:ext uri="{FF2B5EF4-FFF2-40B4-BE49-F238E27FC236}">
                <a16:creationId xmlns:a16="http://schemas.microsoft.com/office/drawing/2014/main" id="{069D9315-AD7F-E9BD-69BD-7D753288B6D6}"/>
              </a:ext>
            </a:extLst>
          </p:cNvPr>
          <p:cNvSpPr txBox="1"/>
          <p:nvPr/>
        </p:nvSpPr>
        <p:spPr>
          <a:xfrm>
            <a:off x="7134276" y="4745168"/>
            <a:ext cx="2219092" cy="230832"/>
          </a:xfrm>
          <a:prstGeom prst="rect">
            <a:avLst/>
          </a:prstGeom>
          <a:noFill/>
        </p:spPr>
        <p:txBody>
          <a:bodyPr wrap="square" rtlCol="0">
            <a:spAutoFit/>
          </a:bodyPr>
          <a:lstStyle/>
          <a:p>
            <a:r>
              <a:rPr lang="en-LK" sz="900" dirty="0">
                <a:latin typeface="Gilroy" pitchFamily="2" charset="77"/>
              </a:rPr>
              <a:t>*</a:t>
            </a:r>
            <a:r>
              <a:rPr lang="en-LK" sz="600" dirty="0">
                <a:latin typeface="Gilroy" pitchFamily="2" charset="77"/>
              </a:rPr>
              <a:t>Primary industry hub</a:t>
            </a:r>
          </a:p>
        </p:txBody>
      </p:sp>
    </p:spTree>
    <p:extLst>
      <p:ext uri="{BB962C8B-B14F-4D97-AF65-F5344CB8AC3E}">
        <p14:creationId xmlns:p14="http://schemas.microsoft.com/office/powerpoint/2010/main" val="257305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GB" sz="1300" dirty="0">
                <a:solidFill>
                  <a:schemeClr val="dk1"/>
                </a:solidFill>
                <a:latin typeface="Gilroy" pitchFamily="2" charset="77"/>
                <a:sym typeface="Anybody Medium"/>
              </a:rPr>
              <a:t>M&amp;A</a:t>
            </a:r>
            <a:endParaRPr sz="1300" dirty="0">
              <a:solidFill>
                <a:schemeClr val="dk1"/>
              </a:solidFill>
              <a:latin typeface="Gilroy" pitchFamily="2" charset="77"/>
              <a:sym typeface="Anybody Medium"/>
            </a:endParaRPr>
          </a:p>
          <a:p>
            <a:r>
              <a:rPr lang="en-GB" sz="2000" b="1" dirty="0">
                <a:latin typeface="Gilroy SemiBold" pitchFamily="2" charset="77"/>
              </a:rPr>
              <a:t>Activity </a:t>
            </a:r>
            <a:r>
              <a:rPr lang="en-GB" sz="2000" b="1" dirty="0" err="1">
                <a:latin typeface="Gilroy SemiBold" pitchFamily="2" charset="77"/>
              </a:rPr>
              <a:t>centered</a:t>
            </a:r>
            <a:r>
              <a:rPr lang="en-GB" sz="2000" b="1" dirty="0">
                <a:latin typeface="Gilroy SemiBold" pitchFamily="2" charset="77"/>
              </a:rPr>
              <a:t> around </a:t>
            </a:r>
            <a:r>
              <a:rPr lang="en-GB" sz="2000" b="1" dirty="0">
                <a:solidFill>
                  <a:schemeClr val="tx1"/>
                </a:solidFill>
                <a:latin typeface="Gilroy SemiBold" pitchFamily="2" charset="77"/>
              </a:rPr>
              <a:t>Cloud-native Tech and Serverless Computing</a:t>
            </a:r>
            <a:endParaRPr sz="2000" dirty="0">
              <a:solidFill>
                <a:schemeClr val="tx1"/>
              </a:solidFill>
              <a:latin typeface="Gilroy" pitchFamily="2" charset="77"/>
              <a:ea typeface="Anybody SemiBold"/>
              <a:cs typeface="Anybody SemiBold"/>
              <a:sym typeface="Anybody SemiBold"/>
            </a:endParaRPr>
          </a:p>
        </p:txBody>
      </p:sp>
      <p:grpSp>
        <p:nvGrpSpPr>
          <p:cNvPr id="270" name="Group 269">
            <a:extLst>
              <a:ext uri="{FF2B5EF4-FFF2-40B4-BE49-F238E27FC236}">
                <a16:creationId xmlns:a16="http://schemas.microsoft.com/office/drawing/2014/main" id="{9061F7F0-18BE-7DE8-27F5-FE02B32BC82C}"/>
              </a:ext>
            </a:extLst>
          </p:cNvPr>
          <p:cNvGrpSpPr/>
          <p:nvPr/>
        </p:nvGrpSpPr>
        <p:grpSpPr>
          <a:xfrm>
            <a:off x="385859" y="1018671"/>
            <a:ext cx="3740664" cy="225529"/>
            <a:chOff x="377871" y="883604"/>
            <a:chExt cx="3740664" cy="225529"/>
          </a:xfrm>
        </p:grpSpPr>
        <p:cxnSp>
          <p:nvCxnSpPr>
            <p:cNvPr id="266" name="Straight Connector 265">
              <a:extLst>
                <a:ext uri="{FF2B5EF4-FFF2-40B4-BE49-F238E27FC236}">
                  <a16:creationId xmlns:a16="http://schemas.microsoft.com/office/drawing/2014/main" id="{0CC90725-8461-DEC1-A884-CB0AC2CC087C}"/>
                </a:ext>
              </a:extLst>
            </p:cNvPr>
            <p:cNvCxnSpPr>
              <a:cxnSpLocks/>
            </p:cNvCxnSpPr>
            <p:nvPr/>
          </p:nvCxnSpPr>
          <p:spPr>
            <a:xfrm flipV="1">
              <a:off x="431800" y="1092987"/>
              <a:ext cx="3686735" cy="16146"/>
            </a:xfrm>
            <a:prstGeom prst="line">
              <a:avLst/>
            </a:prstGeom>
            <a:ln w="22225">
              <a:solidFill>
                <a:srgbClr val="591AD2"/>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A28018C0-7808-8B62-3DA2-53C39189EB30}"/>
                </a:ext>
              </a:extLst>
            </p:cNvPr>
            <p:cNvSpPr txBox="1"/>
            <p:nvPr/>
          </p:nvSpPr>
          <p:spPr>
            <a:xfrm>
              <a:off x="377871" y="883604"/>
              <a:ext cx="1834252" cy="215444"/>
            </a:xfrm>
            <a:prstGeom prst="rect">
              <a:avLst/>
            </a:prstGeom>
            <a:noFill/>
          </p:spPr>
          <p:txBody>
            <a:bodyPr wrap="square" rtlCol="0">
              <a:spAutoFit/>
            </a:bodyPr>
            <a:lstStyle/>
            <a:p>
              <a:r>
                <a:rPr lang="en-LK" sz="800" b="1" dirty="0">
                  <a:latin typeface="Gilroy SemiBold" pitchFamily="2" charset="77"/>
                </a:rPr>
                <a:t>Cloud-native Tech</a:t>
              </a:r>
            </a:p>
          </p:txBody>
        </p:sp>
      </p:grpSp>
      <p:grpSp>
        <p:nvGrpSpPr>
          <p:cNvPr id="271" name="Group 270">
            <a:extLst>
              <a:ext uri="{FF2B5EF4-FFF2-40B4-BE49-F238E27FC236}">
                <a16:creationId xmlns:a16="http://schemas.microsoft.com/office/drawing/2014/main" id="{A2EBF4C5-22A0-6E60-3EBC-506404E5B318}"/>
              </a:ext>
            </a:extLst>
          </p:cNvPr>
          <p:cNvGrpSpPr/>
          <p:nvPr/>
        </p:nvGrpSpPr>
        <p:grpSpPr>
          <a:xfrm>
            <a:off x="4438125" y="1015294"/>
            <a:ext cx="2653488" cy="215444"/>
            <a:chOff x="753921" y="877956"/>
            <a:chExt cx="2653488" cy="215444"/>
          </a:xfrm>
        </p:grpSpPr>
        <p:cxnSp>
          <p:nvCxnSpPr>
            <p:cNvPr id="272" name="Straight Connector 271">
              <a:extLst>
                <a:ext uri="{FF2B5EF4-FFF2-40B4-BE49-F238E27FC236}">
                  <a16:creationId xmlns:a16="http://schemas.microsoft.com/office/drawing/2014/main" id="{3D6CACBE-4EFC-84C7-3686-43DFC111063C}"/>
                </a:ext>
              </a:extLst>
            </p:cNvPr>
            <p:cNvCxnSpPr>
              <a:cxnSpLocks/>
            </p:cNvCxnSpPr>
            <p:nvPr/>
          </p:nvCxnSpPr>
          <p:spPr>
            <a:xfrm flipV="1">
              <a:off x="765009" y="1081259"/>
              <a:ext cx="2642400" cy="11597"/>
            </a:xfrm>
            <a:prstGeom prst="line">
              <a:avLst/>
            </a:prstGeom>
            <a:ln w="22225">
              <a:solidFill>
                <a:srgbClr val="591AD2"/>
              </a:solidFill>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95457F01-87A3-57B0-F299-6B52908D9F06}"/>
                </a:ext>
              </a:extLst>
            </p:cNvPr>
            <p:cNvSpPr txBox="1"/>
            <p:nvPr/>
          </p:nvSpPr>
          <p:spPr>
            <a:xfrm>
              <a:off x="753921" y="877956"/>
              <a:ext cx="1834252" cy="215444"/>
            </a:xfrm>
            <a:prstGeom prst="rect">
              <a:avLst/>
            </a:prstGeom>
            <a:noFill/>
          </p:spPr>
          <p:txBody>
            <a:bodyPr wrap="square" rtlCol="0">
              <a:spAutoFit/>
            </a:bodyPr>
            <a:lstStyle/>
            <a:p>
              <a:r>
                <a:rPr lang="en-LK" sz="800" b="1" dirty="0">
                  <a:latin typeface="Gilroy SemiBold" pitchFamily="2" charset="77"/>
                </a:rPr>
                <a:t>Serverless Computing</a:t>
              </a:r>
            </a:p>
          </p:txBody>
        </p:sp>
      </p:grpSp>
      <p:grpSp>
        <p:nvGrpSpPr>
          <p:cNvPr id="265" name="Group 264">
            <a:extLst>
              <a:ext uri="{FF2B5EF4-FFF2-40B4-BE49-F238E27FC236}">
                <a16:creationId xmlns:a16="http://schemas.microsoft.com/office/drawing/2014/main" id="{17695BB8-C8A4-6005-460F-1729B0C257AB}"/>
              </a:ext>
            </a:extLst>
          </p:cNvPr>
          <p:cNvGrpSpPr/>
          <p:nvPr/>
        </p:nvGrpSpPr>
        <p:grpSpPr>
          <a:xfrm>
            <a:off x="442424" y="1342432"/>
            <a:ext cx="8100450" cy="3296977"/>
            <a:chOff x="550493" y="1342432"/>
            <a:chExt cx="8100450" cy="3296977"/>
          </a:xfrm>
        </p:grpSpPr>
        <p:sp>
          <p:nvSpPr>
            <p:cNvPr id="62" name="Google Shape;350;p32">
              <a:extLst>
                <a:ext uri="{FF2B5EF4-FFF2-40B4-BE49-F238E27FC236}">
                  <a16:creationId xmlns:a16="http://schemas.microsoft.com/office/drawing/2014/main" id="{AF43F83F-930A-3A50-BA86-AEAE00465901}"/>
                </a:ext>
              </a:extLst>
            </p:cNvPr>
            <p:cNvSpPr/>
            <p:nvPr/>
          </p:nvSpPr>
          <p:spPr>
            <a:xfrm>
              <a:off x="550493" y="1374257"/>
              <a:ext cx="1128699" cy="846843"/>
            </a:xfrm>
            <a:prstGeom prst="flowChartOffpageConnector">
              <a:avLst/>
            </a:prstGeom>
            <a:noFill/>
            <a:ln>
              <a:noFill/>
            </a:ln>
          </p:spPr>
          <p:txBody>
            <a:bodyPr spcFirstLastPara="1" wrap="square" lIns="91425" tIns="91425" rIns="91425" bIns="91425" anchor="ctr" anchorCtr="0">
              <a:noAutofit/>
            </a:bodyPr>
            <a:lstStyle/>
            <a:p>
              <a:endParaRPr lang="en-GB" sz="500" dirty="0">
                <a:solidFill>
                  <a:schemeClr val="tx1"/>
                </a:solidFill>
                <a:latin typeface="Gilroy" pitchFamily="2" charset="77"/>
              </a:endParaRPr>
            </a:p>
            <a:p>
              <a:endParaRPr lang="en-GB" sz="500" dirty="0">
                <a:solidFill>
                  <a:schemeClr val="tx1"/>
                </a:solidFill>
                <a:latin typeface="Gilroy" pitchFamily="2" charset="77"/>
              </a:endParaRPr>
            </a:p>
            <a:p>
              <a:pPr algn="l"/>
              <a:r>
                <a:rPr lang="en-GB" sz="500" b="1" dirty="0">
                  <a:solidFill>
                    <a:schemeClr val="tx1"/>
                  </a:solidFill>
                  <a:effectLst/>
                  <a:latin typeface="Gilroy SemiBold" pitchFamily="2" charset="77"/>
                </a:rPr>
                <a:t>IBM</a:t>
              </a:r>
              <a:r>
                <a:rPr lang="en-GB" sz="500" dirty="0">
                  <a:solidFill>
                    <a:schemeClr val="tx1"/>
                  </a:solidFill>
                  <a:latin typeface="Gilroy" pitchFamily="2" charset="77"/>
                </a:rPr>
                <a:t> </a:t>
              </a:r>
              <a:r>
                <a:rPr lang="en-GB" sz="500" dirty="0">
                  <a:solidFill>
                    <a:schemeClr val="tx1"/>
                  </a:solidFill>
                  <a:latin typeface="Gilroy" pitchFamily="2" charset="77"/>
                  <a:hlinkClick r:id="rId3"/>
                </a:rPr>
                <a:t>acquired</a:t>
              </a:r>
              <a:r>
                <a:rPr lang="en-GB" sz="500" dirty="0">
                  <a:solidFill>
                    <a:schemeClr val="tx1"/>
                  </a:solidFill>
                  <a:latin typeface="Gilroy" pitchFamily="2" charset="77"/>
                </a:rPr>
                <a:t> </a:t>
              </a:r>
              <a:r>
                <a:rPr lang="en-GB" sz="500" b="1" dirty="0">
                  <a:solidFill>
                    <a:schemeClr val="tx1"/>
                  </a:solidFill>
                  <a:effectLst/>
                  <a:latin typeface="Gilroy SemiBold" pitchFamily="2" charset="77"/>
                </a:rPr>
                <a:t>HashiCorp</a:t>
              </a:r>
              <a:r>
                <a:rPr lang="en-GB" sz="500" b="0" i="0" dirty="0">
                  <a:solidFill>
                    <a:schemeClr val="tx1"/>
                  </a:solidFill>
                  <a:effectLst/>
                  <a:latin typeface="Gilroy" pitchFamily="2" charset="77"/>
                </a:rPr>
                <a:t>, a leading multi-cloud infrastructure automation software provider, for USD 6.4 billion. IBM intends to bolster its cloud offerings with the acquisition of HashiCorp</a:t>
              </a:r>
            </a:p>
            <a:p>
              <a:br>
                <a:rPr lang="en-GB" sz="500" dirty="0"/>
              </a:br>
              <a:endParaRPr lang="en-GB" sz="500" dirty="0">
                <a:solidFill>
                  <a:schemeClr val="tx1"/>
                </a:solidFill>
                <a:latin typeface="Gilroy" pitchFamily="2" charset="77"/>
              </a:endParaRPr>
            </a:p>
          </p:txBody>
        </p:sp>
        <p:grpSp>
          <p:nvGrpSpPr>
            <p:cNvPr id="289" name="Group 288">
              <a:extLst>
                <a:ext uri="{FF2B5EF4-FFF2-40B4-BE49-F238E27FC236}">
                  <a16:creationId xmlns:a16="http://schemas.microsoft.com/office/drawing/2014/main" id="{C80C464E-D6A1-BCEF-ACAB-DE3147AEABDD}"/>
                </a:ext>
              </a:extLst>
            </p:cNvPr>
            <p:cNvGrpSpPr/>
            <p:nvPr/>
          </p:nvGrpSpPr>
          <p:grpSpPr>
            <a:xfrm>
              <a:off x="595559" y="3148745"/>
              <a:ext cx="1128699" cy="1490664"/>
              <a:chOff x="640670" y="1374257"/>
              <a:chExt cx="1128699" cy="1490664"/>
            </a:xfrm>
          </p:grpSpPr>
          <p:grpSp>
            <p:nvGrpSpPr>
              <p:cNvPr id="290" name="Group 289">
                <a:extLst>
                  <a:ext uri="{FF2B5EF4-FFF2-40B4-BE49-F238E27FC236}">
                    <a16:creationId xmlns:a16="http://schemas.microsoft.com/office/drawing/2014/main" id="{DDE5C6F5-0ED9-0254-BC96-C2C53619D40E}"/>
                  </a:ext>
                </a:extLst>
              </p:cNvPr>
              <p:cNvGrpSpPr/>
              <p:nvPr/>
            </p:nvGrpSpPr>
            <p:grpSpPr>
              <a:xfrm>
                <a:off x="722254" y="2172283"/>
                <a:ext cx="711967" cy="692638"/>
                <a:chOff x="722254" y="2172283"/>
                <a:chExt cx="711967" cy="692638"/>
              </a:xfrm>
            </p:grpSpPr>
            <p:pic>
              <p:nvPicPr>
                <p:cNvPr id="293" name="Picture 6" descr="PopSQL · GitHub">
                  <a:extLst>
                    <a:ext uri="{FF2B5EF4-FFF2-40B4-BE49-F238E27FC236}">
                      <a16:creationId xmlns:a16="http://schemas.microsoft.com/office/drawing/2014/main" id="{1277F4C1-8E28-9D8B-0B2D-B04CC6A22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621" y="2172283"/>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4" name="Picture 4" descr="Timescale - Industrial IoT Supplier ...">
                  <a:extLst>
                    <a:ext uri="{FF2B5EF4-FFF2-40B4-BE49-F238E27FC236}">
                      <a16:creationId xmlns:a16="http://schemas.microsoft.com/office/drawing/2014/main" id="{76867EB7-0A2A-43BB-DEDA-934BC1A68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54" y="2288921"/>
                  <a:ext cx="576000"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91" name="Google Shape;350;p32">
                <a:extLst>
                  <a:ext uri="{FF2B5EF4-FFF2-40B4-BE49-F238E27FC236}">
                    <a16:creationId xmlns:a16="http://schemas.microsoft.com/office/drawing/2014/main" id="{210B9814-1EA7-2CB3-46FB-97E080F508CC}"/>
                  </a:ext>
                </a:extLst>
              </p:cNvPr>
              <p:cNvSpPr/>
              <p:nvPr/>
            </p:nvSpPr>
            <p:spPr>
              <a:xfrm>
                <a:off x="640670" y="1374257"/>
                <a:ext cx="1128699" cy="846843"/>
              </a:xfrm>
              <a:prstGeom prst="flowChartOffpageConnector">
                <a:avLst/>
              </a:prstGeom>
              <a:noFill/>
              <a:ln>
                <a:noFill/>
              </a:ln>
            </p:spPr>
            <p:txBody>
              <a:bodyPr spcFirstLastPara="1" wrap="square" lIns="91425" tIns="91425" rIns="91425" bIns="91425" anchor="ctr" anchorCtr="0">
                <a:noAutofit/>
              </a:bodyPr>
              <a:lstStyle/>
              <a:p>
                <a:r>
                  <a:rPr lang="en-GB" sz="500" b="1" dirty="0">
                    <a:solidFill>
                      <a:schemeClr val="tx1"/>
                    </a:solidFill>
                    <a:latin typeface="Gilroy Bold" pitchFamily="2" charset="77"/>
                  </a:rPr>
                  <a:t>Timescale</a:t>
                </a:r>
                <a:r>
                  <a:rPr lang="en-GB" sz="500" dirty="0">
                    <a:solidFill>
                      <a:schemeClr val="tx1"/>
                    </a:solidFill>
                    <a:latin typeface="Gilroy" pitchFamily="2" charset="77"/>
                  </a:rPr>
                  <a:t>, a cloud database company, has </a:t>
                </a:r>
                <a:r>
                  <a:rPr lang="en-GB" sz="500" dirty="0">
                    <a:solidFill>
                      <a:schemeClr val="tx1"/>
                    </a:solidFill>
                    <a:latin typeface="Gilroy" pitchFamily="2" charset="77"/>
                    <a:hlinkClick r:id="rId6"/>
                  </a:rPr>
                  <a:t>acquired</a:t>
                </a:r>
                <a:r>
                  <a:rPr lang="en-GB" sz="500" dirty="0">
                    <a:solidFill>
                      <a:schemeClr val="tx1"/>
                    </a:solidFill>
                    <a:latin typeface="Gilroy" pitchFamily="2" charset="77"/>
                  </a:rPr>
                  <a:t> </a:t>
                </a:r>
                <a:r>
                  <a:rPr lang="en-GB" sz="500" b="1" dirty="0" err="1">
                    <a:solidFill>
                      <a:schemeClr val="tx1"/>
                    </a:solidFill>
                    <a:latin typeface="Gilroy SemiBold" pitchFamily="2" charset="77"/>
                  </a:rPr>
                  <a:t>PopSQL</a:t>
                </a:r>
                <a:r>
                  <a:rPr lang="en-GB" sz="500" dirty="0">
                    <a:solidFill>
                      <a:schemeClr val="tx1"/>
                    </a:solidFill>
                    <a:latin typeface="Gilroy" pitchFamily="2" charset="77"/>
                  </a:rPr>
                  <a:t>, an SQL editor and collaboration tool, to offer Timescale customers an intuitive interface for database querying, dashboard creation, and collaborative data analysis.</a:t>
                </a:r>
              </a:p>
            </p:txBody>
          </p:sp>
        </p:grpSp>
        <p:grpSp>
          <p:nvGrpSpPr>
            <p:cNvPr id="310" name="Group 309">
              <a:extLst>
                <a:ext uri="{FF2B5EF4-FFF2-40B4-BE49-F238E27FC236}">
                  <a16:creationId xmlns:a16="http://schemas.microsoft.com/office/drawing/2014/main" id="{C1F528B0-ED43-6A57-D44D-01239960B965}"/>
                </a:ext>
              </a:extLst>
            </p:cNvPr>
            <p:cNvGrpSpPr/>
            <p:nvPr/>
          </p:nvGrpSpPr>
          <p:grpSpPr>
            <a:xfrm>
              <a:off x="622320" y="2181377"/>
              <a:ext cx="865137" cy="683544"/>
              <a:chOff x="712497" y="2181377"/>
              <a:chExt cx="865137" cy="683544"/>
            </a:xfrm>
          </p:grpSpPr>
          <p:grpSp>
            <p:nvGrpSpPr>
              <p:cNvPr id="308" name="Group 307">
                <a:extLst>
                  <a:ext uri="{FF2B5EF4-FFF2-40B4-BE49-F238E27FC236}">
                    <a16:creationId xmlns:a16="http://schemas.microsoft.com/office/drawing/2014/main" id="{AFD64216-8DC9-61C0-42F2-E07EDB760B9D}"/>
                  </a:ext>
                </a:extLst>
              </p:cNvPr>
              <p:cNvGrpSpPr/>
              <p:nvPr/>
            </p:nvGrpSpPr>
            <p:grpSpPr>
              <a:xfrm>
                <a:off x="720529" y="2181377"/>
                <a:ext cx="857105" cy="683544"/>
                <a:chOff x="720529" y="2181377"/>
                <a:chExt cx="857105" cy="683544"/>
              </a:xfrm>
            </p:grpSpPr>
            <p:pic>
              <p:nvPicPr>
                <p:cNvPr id="307" name="Picture 50" descr="HashiCorp - YouTube">
                  <a:extLst>
                    <a:ext uri="{FF2B5EF4-FFF2-40B4-BE49-F238E27FC236}">
                      <a16:creationId xmlns:a16="http://schemas.microsoft.com/office/drawing/2014/main" id="{1E7B3B96-1CBD-B442-D031-5F3D5C882B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164" y="2181377"/>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6" name="Group 305">
                  <a:extLst>
                    <a:ext uri="{FF2B5EF4-FFF2-40B4-BE49-F238E27FC236}">
                      <a16:creationId xmlns:a16="http://schemas.microsoft.com/office/drawing/2014/main" id="{94EC0F81-7B04-D414-D66B-48DC81E775D4}"/>
                    </a:ext>
                  </a:extLst>
                </p:cNvPr>
                <p:cNvGrpSpPr/>
                <p:nvPr/>
              </p:nvGrpSpPr>
              <p:grpSpPr>
                <a:xfrm>
                  <a:off x="720529" y="2288921"/>
                  <a:ext cx="857105" cy="576000"/>
                  <a:chOff x="720529" y="2288921"/>
                  <a:chExt cx="857105" cy="576000"/>
                </a:xfrm>
              </p:grpSpPr>
              <p:pic>
                <p:nvPicPr>
                  <p:cNvPr id="297" name="Picture 46" descr="IBM Logo Transparent PNG, IBM Emblem ...">
                    <a:extLst>
                      <a:ext uri="{FF2B5EF4-FFF2-40B4-BE49-F238E27FC236}">
                        <a16:creationId xmlns:a16="http://schemas.microsoft.com/office/drawing/2014/main" id="{DD4096BE-31CF-26F9-C61A-DC463B0EB8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529" y="2288921"/>
                    <a:ext cx="578571"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5" name="Google Shape;357;p32">
                    <a:extLst>
                      <a:ext uri="{FF2B5EF4-FFF2-40B4-BE49-F238E27FC236}">
                        <a16:creationId xmlns:a16="http://schemas.microsoft.com/office/drawing/2014/main" id="{0EB66C62-BA0D-C49D-B6DB-F7910F3B89F7}"/>
                      </a:ext>
                    </a:extLst>
                  </p:cNvPr>
                  <p:cNvSpPr/>
                  <p:nvPr/>
                </p:nvSpPr>
                <p:spPr>
                  <a:xfrm>
                    <a:off x="1168671" y="2441780"/>
                    <a:ext cx="408963" cy="194383"/>
                  </a:xfrm>
                  <a:prstGeom prst="roundRect">
                    <a:avLst>
                      <a:gd name="adj" fmla="val 16667"/>
                    </a:avLst>
                  </a:prstGeom>
                  <a:solidFill>
                    <a:schemeClr val="accent4"/>
                  </a:solidFill>
                  <a:ln>
                    <a:noFill/>
                  </a:ln>
                </p:spPr>
                <p:txBody>
                  <a:bodyPr spcFirstLastPara="1" wrap="square" lIns="36000" tIns="36000" rIns="36000" bIns="36000" anchor="ctr" anchorCtr="0">
                    <a:noAutofit/>
                  </a:bodyPr>
                  <a:lstStyle/>
                  <a:p>
                    <a:pPr algn="ctr"/>
                    <a:r>
                      <a:rPr lang="en-GB" sz="500" dirty="0">
                        <a:solidFill>
                          <a:schemeClr val="lt1"/>
                        </a:solidFill>
                        <a:latin typeface="Gilroy" pitchFamily="2" charset="77"/>
                      </a:rPr>
                      <a:t>USD 6.4 bn</a:t>
                    </a:r>
                    <a:endParaRPr sz="500" dirty="0">
                      <a:solidFill>
                        <a:schemeClr val="lt1"/>
                      </a:solidFill>
                      <a:latin typeface="Gilroy" pitchFamily="2" charset="77"/>
                    </a:endParaRPr>
                  </a:p>
                </p:txBody>
              </p:sp>
            </p:grpSp>
          </p:grpSp>
          <p:sp>
            <p:nvSpPr>
              <p:cNvPr id="309" name="Oval 308">
                <a:extLst>
                  <a:ext uri="{FF2B5EF4-FFF2-40B4-BE49-F238E27FC236}">
                    <a16:creationId xmlns:a16="http://schemas.microsoft.com/office/drawing/2014/main" id="{ACAC499C-C0D0-54B0-5265-4540388EA067}"/>
                  </a:ext>
                </a:extLst>
              </p:cNvPr>
              <p:cNvSpPr/>
              <p:nvPr/>
            </p:nvSpPr>
            <p:spPr>
              <a:xfrm>
                <a:off x="712497" y="2285610"/>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dirty="0">
                    <a:solidFill>
                      <a:schemeClr val="tx1"/>
                    </a:solidFill>
                  </a:rPr>
                  <a:t>I</a:t>
                </a:r>
                <a:endParaRPr lang="en-LK" dirty="0">
                  <a:solidFill>
                    <a:schemeClr val="tx1"/>
                  </a:solidFill>
                </a:endParaRPr>
              </a:p>
            </p:txBody>
          </p:sp>
        </p:grpSp>
        <p:grpSp>
          <p:nvGrpSpPr>
            <p:cNvPr id="57" name="Group 56">
              <a:extLst>
                <a:ext uri="{FF2B5EF4-FFF2-40B4-BE49-F238E27FC236}">
                  <a16:creationId xmlns:a16="http://schemas.microsoft.com/office/drawing/2014/main" id="{FBCC5F79-CD88-4F70-0758-1D4C1E666122}"/>
                </a:ext>
              </a:extLst>
            </p:cNvPr>
            <p:cNvGrpSpPr/>
            <p:nvPr/>
          </p:nvGrpSpPr>
          <p:grpSpPr>
            <a:xfrm>
              <a:off x="1855061" y="3136373"/>
              <a:ext cx="1021030" cy="1499571"/>
              <a:chOff x="3540237" y="1361856"/>
              <a:chExt cx="1021030" cy="1499571"/>
            </a:xfrm>
          </p:grpSpPr>
          <p:sp>
            <p:nvSpPr>
              <p:cNvPr id="268" name="Google Shape;350;p32">
                <a:extLst>
                  <a:ext uri="{FF2B5EF4-FFF2-40B4-BE49-F238E27FC236}">
                    <a16:creationId xmlns:a16="http://schemas.microsoft.com/office/drawing/2014/main" id="{5A5907C2-C7A5-3D24-009A-7E7E4394F7ED}"/>
                  </a:ext>
                </a:extLst>
              </p:cNvPr>
              <p:cNvSpPr/>
              <p:nvPr/>
            </p:nvSpPr>
            <p:spPr>
              <a:xfrm>
                <a:off x="3540237" y="1361856"/>
                <a:ext cx="1021030" cy="840301"/>
              </a:xfrm>
              <a:prstGeom prst="flowChartOffpageConnector">
                <a:avLst/>
              </a:prstGeom>
              <a:noFill/>
              <a:ln>
                <a:noFill/>
              </a:ln>
            </p:spPr>
            <p:txBody>
              <a:bodyPr spcFirstLastPara="1" wrap="square" lIns="91425" tIns="91425" rIns="91425" bIns="91425" anchor="ctr" anchorCtr="0">
                <a:noAutofit/>
              </a:bodyPr>
              <a:lstStyle/>
              <a:p>
                <a:pPr algn="l"/>
                <a:r>
                  <a:rPr lang="en-GB" sz="500" b="1" dirty="0" err="1">
                    <a:solidFill>
                      <a:schemeClr val="tx1"/>
                    </a:solidFill>
                    <a:latin typeface="Gilroy SemiBold" pitchFamily="2" charset="77"/>
                  </a:rPr>
                  <a:t>Redpanda</a:t>
                </a:r>
                <a:r>
                  <a:rPr lang="en-GB" sz="500" dirty="0">
                    <a:solidFill>
                      <a:schemeClr val="tx1"/>
                    </a:solidFill>
                    <a:latin typeface="Gilroy" pitchFamily="2" charset="77"/>
                  </a:rPr>
                  <a:t>, a streaming data platform, has </a:t>
                </a:r>
                <a:r>
                  <a:rPr lang="en-GB" sz="500" dirty="0">
                    <a:solidFill>
                      <a:schemeClr val="tx1"/>
                    </a:solidFill>
                    <a:latin typeface="Gilroy" pitchFamily="2" charset="77"/>
                    <a:hlinkClick r:id="rId9"/>
                  </a:rPr>
                  <a:t>acquired</a:t>
                </a:r>
                <a:r>
                  <a:rPr lang="en-GB" sz="500" dirty="0">
                    <a:solidFill>
                      <a:schemeClr val="tx1"/>
                    </a:solidFill>
                    <a:latin typeface="Gilroy" pitchFamily="2" charset="77"/>
                  </a:rPr>
                  <a:t> </a:t>
                </a:r>
                <a:r>
                  <a:rPr lang="en-GB" sz="500" b="1" dirty="0">
                    <a:solidFill>
                      <a:schemeClr val="tx1"/>
                    </a:solidFill>
                    <a:latin typeface="Gilroy SemiBold" pitchFamily="2" charset="77"/>
                  </a:rPr>
                  <a:t>Benthos</a:t>
                </a:r>
                <a:r>
                  <a:rPr lang="en-GB" sz="500" dirty="0">
                    <a:solidFill>
                      <a:schemeClr val="tx1"/>
                    </a:solidFill>
                    <a:latin typeface="Gilroy" pitchFamily="2" charset="77"/>
                  </a:rPr>
                  <a:t>, an open-source stream-processing platform, to bolster its end-to-end streaming capabilities for data-intensive applications.</a:t>
                </a:r>
              </a:p>
            </p:txBody>
          </p:sp>
          <p:pic>
            <p:nvPicPr>
              <p:cNvPr id="2076" name="Picture 28" descr="Red Panda Logo Images – Browse 31,769 ...">
                <a:extLst>
                  <a:ext uri="{FF2B5EF4-FFF2-40B4-BE49-F238E27FC236}">
                    <a16:creationId xmlns:a16="http://schemas.microsoft.com/office/drawing/2014/main" id="{0B73A27F-F366-36C5-64DD-CA3E789DC8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1296" y="2285427"/>
                <a:ext cx="576000"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78" name="Picture 30" descr="Benthos Studio - Desktop App for Mac ...">
                <a:extLst>
                  <a:ext uri="{FF2B5EF4-FFF2-40B4-BE49-F238E27FC236}">
                    <a16:creationId xmlns:a16="http://schemas.microsoft.com/office/drawing/2014/main" id="{42674E4D-7E80-BC18-FECB-1C4AD8F719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1914" y="2168636"/>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52" name="Group 51">
              <a:extLst>
                <a:ext uri="{FF2B5EF4-FFF2-40B4-BE49-F238E27FC236}">
                  <a16:creationId xmlns:a16="http://schemas.microsoft.com/office/drawing/2014/main" id="{A4CA7745-86A6-79E3-DDD0-6C123E245EC3}"/>
                </a:ext>
              </a:extLst>
            </p:cNvPr>
            <p:cNvGrpSpPr/>
            <p:nvPr/>
          </p:nvGrpSpPr>
          <p:grpSpPr>
            <a:xfrm>
              <a:off x="3126422" y="1373597"/>
              <a:ext cx="1052514" cy="1491324"/>
              <a:chOff x="6057690" y="1373863"/>
              <a:chExt cx="1052514" cy="1491324"/>
            </a:xfrm>
          </p:grpSpPr>
          <p:pic>
            <p:nvPicPr>
              <p:cNvPr id="42" name="Picture 38" descr="SUSE - BrightTALK">
                <a:extLst>
                  <a:ext uri="{FF2B5EF4-FFF2-40B4-BE49-F238E27FC236}">
                    <a16:creationId xmlns:a16="http://schemas.microsoft.com/office/drawing/2014/main" id="{0740A272-8C55-217C-48FC-61337072DE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92699" y="2289187"/>
                <a:ext cx="576000"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9" name="Google Shape;350;p32">
                <a:extLst>
                  <a:ext uri="{FF2B5EF4-FFF2-40B4-BE49-F238E27FC236}">
                    <a16:creationId xmlns:a16="http://schemas.microsoft.com/office/drawing/2014/main" id="{1A50C683-EB5F-C113-ED5E-5FB2966DEF07}"/>
                  </a:ext>
                </a:extLst>
              </p:cNvPr>
              <p:cNvSpPr/>
              <p:nvPr/>
            </p:nvSpPr>
            <p:spPr>
              <a:xfrm>
                <a:off x="6057690" y="1373863"/>
                <a:ext cx="1052514" cy="840301"/>
              </a:xfrm>
              <a:prstGeom prst="flowChartOffpageConnector">
                <a:avLst/>
              </a:prstGeom>
              <a:noFill/>
              <a:ln>
                <a:noFill/>
              </a:ln>
            </p:spPr>
            <p:txBody>
              <a:bodyPr spcFirstLastPara="1" wrap="square" lIns="91425" tIns="91425" rIns="91425" bIns="91425" anchor="ctr" anchorCtr="0">
                <a:noAutofit/>
              </a:bodyPr>
              <a:lstStyle/>
              <a:p>
                <a:pPr algn="l"/>
                <a:r>
                  <a:rPr lang="en-GB" sz="500" b="1" dirty="0">
                    <a:latin typeface="Gilroy SemiBold" pitchFamily="2" charset="77"/>
                  </a:rPr>
                  <a:t>SUSE</a:t>
                </a:r>
                <a:r>
                  <a:rPr lang="en-GB" sz="500" dirty="0">
                    <a:latin typeface="Gilroy" pitchFamily="2" charset="77"/>
                  </a:rPr>
                  <a:t>, an open-source enterprise provider, </a:t>
                </a:r>
                <a:r>
                  <a:rPr lang="en-GB" sz="500" dirty="0">
                    <a:latin typeface="Gilroy" pitchFamily="2" charset="77"/>
                    <a:hlinkClick r:id="rId13"/>
                  </a:rPr>
                  <a:t>acquired</a:t>
                </a:r>
                <a:r>
                  <a:rPr lang="en-GB" sz="500" dirty="0">
                    <a:latin typeface="Gilroy" pitchFamily="2" charset="77"/>
                  </a:rPr>
                  <a:t> </a:t>
                </a:r>
                <a:r>
                  <a:rPr lang="en-GB" sz="500" b="1" dirty="0" err="1">
                    <a:latin typeface="Gilroy SemiBold" pitchFamily="2" charset="77"/>
                  </a:rPr>
                  <a:t>StackState's</a:t>
                </a:r>
                <a:r>
                  <a:rPr lang="en-GB" sz="500" dirty="0">
                    <a:latin typeface="Gilroy" pitchFamily="2" charset="77"/>
                  </a:rPr>
                  <a:t> full-stack observability platform to integrate its capabilities into Rancher Prime.</a:t>
                </a:r>
              </a:p>
            </p:txBody>
          </p:sp>
          <p:sp>
            <p:nvSpPr>
              <p:cNvPr id="300" name="Oval 299">
                <a:extLst>
                  <a:ext uri="{FF2B5EF4-FFF2-40B4-BE49-F238E27FC236}">
                    <a16:creationId xmlns:a16="http://schemas.microsoft.com/office/drawing/2014/main" id="{8B7F0CEE-51A4-01BA-7391-B6CE4B1908BE}"/>
                  </a:ext>
                </a:extLst>
              </p:cNvPr>
              <p:cNvSpPr/>
              <p:nvPr/>
            </p:nvSpPr>
            <p:spPr>
              <a:xfrm>
                <a:off x="6163277" y="2295337"/>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dirty="0">
                    <a:solidFill>
                      <a:schemeClr val="tx1"/>
                    </a:solidFill>
                  </a:rPr>
                  <a:t>I</a:t>
                </a:r>
                <a:endParaRPr lang="en-LK" dirty="0">
                  <a:solidFill>
                    <a:schemeClr val="tx1"/>
                  </a:solidFill>
                </a:endParaRPr>
              </a:p>
            </p:txBody>
          </p:sp>
          <p:pic>
            <p:nvPicPr>
              <p:cNvPr id="43" name="Picture 40" descr="StackState - Reveneer">
                <a:extLst>
                  <a:ext uri="{FF2B5EF4-FFF2-40B4-BE49-F238E27FC236}">
                    <a16:creationId xmlns:a16="http://schemas.microsoft.com/office/drawing/2014/main" id="{DBDEF29E-4A8E-543B-9646-5FAEB56E7D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2409" y="2178709"/>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19DE57F6-7C87-670C-719B-0ECC1C4E8CB2}"/>
                </a:ext>
              </a:extLst>
            </p:cNvPr>
            <p:cNvGrpSpPr/>
            <p:nvPr/>
          </p:nvGrpSpPr>
          <p:grpSpPr>
            <a:xfrm>
              <a:off x="4532633" y="3119930"/>
              <a:ext cx="1052514" cy="1516014"/>
              <a:chOff x="3554663" y="3323108"/>
              <a:chExt cx="1052514" cy="1516014"/>
            </a:xfrm>
          </p:grpSpPr>
          <p:sp>
            <p:nvSpPr>
              <p:cNvPr id="269" name="Google Shape;350;p32">
                <a:extLst>
                  <a:ext uri="{FF2B5EF4-FFF2-40B4-BE49-F238E27FC236}">
                    <a16:creationId xmlns:a16="http://schemas.microsoft.com/office/drawing/2014/main" id="{6E66EA9B-A4BB-C4A1-F595-6D7E4631CC08}"/>
                  </a:ext>
                </a:extLst>
              </p:cNvPr>
              <p:cNvSpPr/>
              <p:nvPr/>
            </p:nvSpPr>
            <p:spPr>
              <a:xfrm>
                <a:off x="3554663" y="3323108"/>
                <a:ext cx="1052514" cy="840301"/>
              </a:xfrm>
              <a:prstGeom prst="flowChartOffpageConnector">
                <a:avLst/>
              </a:prstGeom>
              <a:noFill/>
              <a:ln>
                <a:noFill/>
              </a:ln>
            </p:spPr>
            <p:txBody>
              <a:bodyPr spcFirstLastPara="1" wrap="square" lIns="91425" tIns="91425" rIns="91425" bIns="91425" anchor="ctr" anchorCtr="0">
                <a:noAutofit/>
              </a:bodyPr>
              <a:lstStyle/>
              <a:p>
                <a:endParaRPr lang="en-GB" sz="500" b="1" dirty="0">
                  <a:solidFill>
                    <a:schemeClr val="tx1"/>
                  </a:solidFill>
                  <a:latin typeface="Gilroy SemiBold" pitchFamily="2" charset="77"/>
                </a:endParaRPr>
              </a:p>
              <a:p>
                <a:r>
                  <a:rPr lang="en-GB" sz="500" b="1" dirty="0" err="1">
                    <a:solidFill>
                      <a:schemeClr val="tx1"/>
                    </a:solidFill>
                    <a:latin typeface="Gilroy SemiBold" pitchFamily="2" charset="77"/>
                  </a:rPr>
                  <a:t>OpenAI</a:t>
                </a:r>
                <a:r>
                  <a:rPr lang="en-GB" sz="500" dirty="0">
                    <a:solidFill>
                      <a:schemeClr val="tx1"/>
                    </a:solidFill>
                    <a:latin typeface="Gilroy" pitchFamily="2" charset="77"/>
                  </a:rPr>
                  <a:t> has </a:t>
                </a:r>
                <a:r>
                  <a:rPr lang="en-GB" sz="500" dirty="0">
                    <a:solidFill>
                      <a:schemeClr val="tx1"/>
                    </a:solidFill>
                    <a:latin typeface="Gilroy" pitchFamily="2" charset="77"/>
                    <a:hlinkClick r:id="rId15"/>
                  </a:rPr>
                  <a:t>acquired</a:t>
                </a:r>
                <a:r>
                  <a:rPr lang="en-GB" sz="500" dirty="0">
                    <a:solidFill>
                      <a:schemeClr val="tx1"/>
                    </a:solidFill>
                    <a:latin typeface="Gilroy" pitchFamily="2" charset="77"/>
                  </a:rPr>
                  <a:t> </a:t>
                </a:r>
                <a:r>
                  <a:rPr lang="en-GB" sz="500" b="1" dirty="0" err="1">
                    <a:solidFill>
                      <a:schemeClr val="tx1"/>
                    </a:solidFill>
                    <a:latin typeface="Gilroy SemiBold" pitchFamily="2" charset="77"/>
                  </a:rPr>
                  <a:t>Rockset</a:t>
                </a:r>
                <a:r>
                  <a:rPr lang="en-GB" sz="500" dirty="0">
                    <a:solidFill>
                      <a:schemeClr val="tx1"/>
                    </a:solidFill>
                    <a:latin typeface="Gilroy" pitchFamily="2" charset="77"/>
                  </a:rPr>
                  <a:t>, a real-time analytics database, to enhance its retrieval infrastructure and enable users, developers, and enterprises to better leverage their own data for more helpful AI applications.</a:t>
                </a:r>
              </a:p>
            </p:txBody>
          </p:sp>
          <p:pic>
            <p:nvPicPr>
              <p:cNvPr id="44" name="Picture 42" descr="Free OpenAI Logo Icon - Free Download ...">
                <a:extLst>
                  <a:ext uri="{FF2B5EF4-FFF2-40B4-BE49-F238E27FC236}">
                    <a16:creationId xmlns:a16="http://schemas.microsoft.com/office/drawing/2014/main" id="{17190769-F021-7126-6679-598DD26F66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21296" y="4263122"/>
                <a:ext cx="576000"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44" descr="Rockset">
                <a:extLst>
                  <a:ext uri="{FF2B5EF4-FFF2-40B4-BE49-F238E27FC236}">
                    <a16:creationId xmlns:a16="http://schemas.microsoft.com/office/drawing/2014/main" id="{A0DAA046-41E9-CED2-13A8-1633E90927E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0525" y="4140148"/>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085" name="Group 2084">
              <a:extLst>
                <a:ext uri="{FF2B5EF4-FFF2-40B4-BE49-F238E27FC236}">
                  <a16:creationId xmlns:a16="http://schemas.microsoft.com/office/drawing/2014/main" id="{04C38BC7-4487-9EFD-4C3D-42503962482C}"/>
                </a:ext>
              </a:extLst>
            </p:cNvPr>
            <p:cNvGrpSpPr/>
            <p:nvPr/>
          </p:nvGrpSpPr>
          <p:grpSpPr>
            <a:xfrm>
              <a:off x="7522244" y="3119930"/>
              <a:ext cx="1052514" cy="1503035"/>
              <a:chOff x="6616007" y="1370980"/>
              <a:chExt cx="1052514" cy="1503035"/>
            </a:xfrm>
          </p:grpSpPr>
          <p:grpSp>
            <p:nvGrpSpPr>
              <p:cNvPr id="56" name="Group 55">
                <a:extLst>
                  <a:ext uri="{FF2B5EF4-FFF2-40B4-BE49-F238E27FC236}">
                    <a16:creationId xmlns:a16="http://schemas.microsoft.com/office/drawing/2014/main" id="{F0CA274C-D1BC-BD71-70B2-0EE61E71EB03}"/>
                  </a:ext>
                </a:extLst>
              </p:cNvPr>
              <p:cNvGrpSpPr/>
              <p:nvPr/>
            </p:nvGrpSpPr>
            <p:grpSpPr>
              <a:xfrm>
                <a:off x="6616007" y="1370980"/>
                <a:ext cx="1052514" cy="1137936"/>
                <a:chOff x="4810123" y="1377133"/>
                <a:chExt cx="1052514" cy="1137936"/>
              </a:xfrm>
            </p:grpSpPr>
            <p:sp>
              <p:nvSpPr>
                <p:cNvPr id="274" name="Google Shape;350;p32">
                  <a:extLst>
                    <a:ext uri="{FF2B5EF4-FFF2-40B4-BE49-F238E27FC236}">
                      <a16:creationId xmlns:a16="http://schemas.microsoft.com/office/drawing/2014/main" id="{C17CEBCD-806F-DC85-81B0-FDF68A08FD14}"/>
                    </a:ext>
                  </a:extLst>
                </p:cNvPr>
                <p:cNvSpPr/>
                <p:nvPr/>
              </p:nvSpPr>
              <p:spPr>
                <a:xfrm>
                  <a:off x="4810123" y="1377133"/>
                  <a:ext cx="1052514" cy="840301"/>
                </a:xfrm>
                <a:prstGeom prst="flowChartOffpageConnector">
                  <a:avLst/>
                </a:prstGeom>
                <a:noFill/>
                <a:ln>
                  <a:noFill/>
                </a:ln>
              </p:spPr>
              <p:txBody>
                <a:bodyPr spcFirstLastPara="1" wrap="square" lIns="91425" tIns="91425" rIns="91425" bIns="91425" anchor="ctr" anchorCtr="0">
                  <a:noAutofit/>
                </a:bodyPr>
                <a:lstStyle/>
                <a:p>
                  <a:pPr algn="l"/>
                  <a:r>
                    <a:rPr lang="en-GB" sz="500" b="1" dirty="0">
                      <a:solidFill>
                        <a:schemeClr val="tx1"/>
                      </a:solidFill>
                      <a:latin typeface="Gilroy SemiBold" pitchFamily="2" charset="77"/>
                    </a:rPr>
                    <a:t>Harness</a:t>
                  </a:r>
                  <a:r>
                    <a:rPr lang="en-GB" sz="500" dirty="0">
                      <a:solidFill>
                        <a:schemeClr val="tx1"/>
                      </a:solidFill>
                      <a:latin typeface="Gilroy" pitchFamily="2" charset="77"/>
                    </a:rPr>
                    <a:t>, a cloud-based software delivery platform, </a:t>
                  </a:r>
                  <a:r>
                    <a:rPr lang="en-GB" sz="500" dirty="0">
                      <a:solidFill>
                        <a:schemeClr val="tx1"/>
                      </a:solidFill>
                      <a:latin typeface="Gilroy" pitchFamily="2" charset="77"/>
                      <a:hlinkClick r:id="rId18"/>
                    </a:rPr>
                    <a:t>acquired</a:t>
                  </a:r>
                  <a:r>
                    <a:rPr lang="en-GB" sz="500" dirty="0">
                      <a:solidFill>
                        <a:schemeClr val="tx1"/>
                      </a:solidFill>
                      <a:latin typeface="Gilroy" pitchFamily="2" charset="77"/>
                    </a:rPr>
                    <a:t> </a:t>
                  </a:r>
                  <a:r>
                    <a:rPr lang="en-GB" sz="500" b="1" dirty="0">
                      <a:solidFill>
                        <a:schemeClr val="tx1"/>
                      </a:solidFill>
                      <a:latin typeface="Gilroy SemiBold" pitchFamily="2" charset="77"/>
                    </a:rPr>
                    <a:t>Split Software</a:t>
                  </a:r>
                  <a:r>
                    <a:rPr lang="en-GB" sz="500" dirty="0">
                      <a:solidFill>
                        <a:schemeClr val="tx1"/>
                      </a:solidFill>
                      <a:latin typeface="Gilroy" pitchFamily="2" charset="77"/>
                    </a:rPr>
                    <a:t>, a feature management and experimentation company, to integrate its capabilities and strengthen Harness’ offerings.</a:t>
                  </a:r>
                </a:p>
              </p:txBody>
            </p:sp>
            <p:pic>
              <p:nvPicPr>
                <p:cNvPr id="2082" name="Picture 34" descr="Split Software | Redwood City CA">
                  <a:extLst>
                    <a:ext uri="{FF2B5EF4-FFF2-40B4-BE49-F238E27FC236}">
                      <a16:creationId xmlns:a16="http://schemas.microsoft.com/office/drawing/2014/main" id="{54478CC7-8EFF-7A11-066E-CC62481001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81026" y="2187469"/>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312" name="Picture 2" descr="Harness is a Top 100 Next Gen Workplace ...">
                <a:extLst>
                  <a:ext uri="{FF2B5EF4-FFF2-40B4-BE49-F238E27FC236}">
                    <a16:creationId xmlns:a16="http://schemas.microsoft.com/office/drawing/2014/main" id="{67770B02-D674-5B9C-0643-982D538EA04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5575" t="6087" r="5328" b="4779"/>
              <a:stretch/>
            </p:blipFill>
            <p:spPr bwMode="auto">
              <a:xfrm>
                <a:off x="6823662" y="2298015"/>
                <a:ext cx="575752"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077" name="Group 2076">
              <a:extLst>
                <a:ext uri="{FF2B5EF4-FFF2-40B4-BE49-F238E27FC236}">
                  <a16:creationId xmlns:a16="http://schemas.microsoft.com/office/drawing/2014/main" id="{9B936651-71FC-51D3-5233-4183EF5DF4F7}"/>
                </a:ext>
              </a:extLst>
            </p:cNvPr>
            <p:cNvGrpSpPr/>
            <p:nvPr/>
          </p:nvGrpSpPr>
          <p:grpSpPr>
            <a:xfrm>
              <a:off x="7522244" y="1374257"/>
              <a:ext cx="1128699" cy="1490664"/>
              <a:chOff x="1979837" y="3221137"/>
              <a:chExt cx="1128699" cy="1490664"/>
            </a:xfrm>
          </p:grpSpPr>
          <p:sp>
            <p:nvSpPr>
              <p:cNvPr id="2065" name="Google Shape;350;p32">
                <a:extLst>
                  <a:ext uri="{FF2B5EF4-FFF2-40B4-BE49-F238E27FC236}">
                    <a16:creationId xmlns:a16="http://schemas.microsoft.com/office/drawing/2014/main" id="{A28146BD-5DF3-C8DC-14AF-1877C5B4974D}"/>
                  </a:ext>
                </a:extLst>
              </p:cNvPr>
              <p:cNvSpPr/>
              <p:nvPr/>
            </p:nvSpPr>
            <p:spPr>
              <a:xfrm>
                <a:off x="1979837" y="3221137"/>
                <a:ext cx="1128699" cy="846843"/>
              </a:xfrm>
              <a:prstGeom prst="flowChartOffpageConnector">
                <a:avLst/>
              </a:prstGeom>
              <a:noFill/>
              <a:ln>
                <a:noFill/>
              </a:ln>
            </p:spPr>
            <p:txBody>
              <a:bodyPr spcFirstLastPara="1" wrap="square" lIns="91425" tIns="91425" rIns="91425" bIns="91425" anchor="ctr" anchorCtr="0">
                <a:noAutofit/>
              </a:bodyPr>
              <a:lstStyle/>
              <a:p>
                <a:r>
                  <a:rPr lang="en-GB" sz="500" b="1" dirty="0" err="1">
                    <a:solidFill>
                      <a:schemeClr val="tx1"/>
                    </a:solidFill>
                    <a:latin typeface="Gilroy SemiBold" pitchFamily="2" charset="77"/>
                  </a:rPr>
                  <a:t>Finout</a:t>
                </a:r>
                <a:r>
                  <a:rPr lang="en-GB" sz="500" dirty="0">
                    <a:solidFill>
                      <a:schemeClr val="tx1"/>
                    </a:solidFill>
                    <a:latin typeface="Gilroy" pitchFamily="2" charset="77"/>
                  </a:rPr>
                  <a:t>, a cloud cost observability platform provider, </a:t>
                </a:r>
                <a:r>
                  <a:rPr lang="en-GB" sz="500" dirty="0">
                    <a:solidFill>
                      <a:schemeClr val="tx1"/>
                    </a:solidFill>
                    <a:latin typeface="Gilroy" pitchFamily="2" charset="77"/>
                    <a:hlinkClick r:id="rId6"/>
                  </a:rPr>
                  <a:t>acquired</a:t>
                </a:r>
                <a:r>
                  <a:rPr lang="en-GB" sz="500" dirty="0">
                    <a:solidFill>
                      <a:schemeClr val="tx1"/>
                    </a:solidFill>
                    <a:latin typeface="Gilroy" pitchFamily="2" charset="77"/>
                  </a:rPr>
                  <a:t> </a:t>
                </a:r>
                <a:r>
                  <a:rPr lang="en-GB" sz="500" b="1" dirty="0" err="1">
                    <a:solidFill>
                      <a:schemeClr val="tx1"/>
                    </a:solidFill>
                    <a:latin typeface="Gilroy SemiBold" pitchFamily="2" charset="77"/>
                  </a:rPr>
                  <a:t>Cloudthread</a:t>
                </a:r>
                <a:r>
                  <a:rPr lang="en-GB" sz="500" dirty="0">
                    <a:solidFill>
                      <a:schemeClr val="tx1"/>
                    </a:solidFill>
                    <a:latin typeface="Gilroy" pitchFamily="2" charset="77"/>
                  </a:rPr>
                  <a:t>, a cloud analytics platform, to enhance </a:t>
                </a:r>
                <a:r>
                  <a:rPr lang="en-GB" sz="500" dirty="0" err="1">
                    <a:solidFill>
                      <a:schemeClr val="tx1"/>
                    </a:solidFill>
                    <a:latin typeface="Gilroy" pitchFamily="2" charset="77"/>
                  </a:rPr>
                  <a:t>Finout's</a:t>
                </a:r>
                <a:r>
                  <a:rPr lang="en-GB" sz="500" dirty="0">
                    <a:solidFill>
                      <a:schemeClr val="tx1"/>
                    </a:solidFill>
                    <a:latin typeface="Gilroy" pitchFamily="2" charset="77"/>
                  </a:rPr>
                  <a:t> cloud cost optimization and FinOps capabilities.</a:t>
                </a:r>
              </a:p>
            </p:txBody>
          </p:sp>
          <p:pic>
            <p:nvPicPr>
              <p:cNvPr id="2102" name="Picture 54" descr="Finout Raises $26 Million Series B ...">
                <a:extLst>
                  <a:ext uri="{FF2B5EF4-FFF2-40B4-BE49-F238E27FC236}">
                    <a16:creationId xmlns:a16="http://schemas.microsoft.com/office/drawing/2014/main" id="{B880707E-A1C9-B53E-6629-656AF9F579B5}"/>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7356" t="2857" r="26563" b="5474"/>
              <a:stretch/>
            </p:blipFill>
            <p:spPr bwMode="auto">
              <a:xfrm>
                <a:off x="2059721" y="4135801"/>
                <a:ext cx="579111"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75" name="Picture 56" descr="Cloudthread | Himalayas">
                <a:extLst>
                  <a:ext uri="{FF2B5EF4-FFF2-40B4-BE49-F238E27FC236}">
                    <a16:creationId xmlns:a16="http://schemas.microsoft.com/office/drawing/2014/main" id="{DE527024-99A8-6F57-036A-AA77B4671B8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9155" y="4008085"/>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71F9AA93-5568-9480-7339-08C50E33DD99}"/>
                </a:ext>
              </a:extLst>
            </p:cNvPr>
            <p:cNvGrpSpPr/>
            <p:nvPr/>
          </p:nvGrpSpPr>
          <p:grpSpPr>
            <a:xfrm>
              <a:off x="1855061" y="1381757"/>
              <a:ext cx="1143232" cy="1483164"/>
              <a:chOff x="1976037" y="3358367"/>
              <a:chExt cx="1143232" cy="1483164"/>
            </a:xfrm>
          </p:grpSpPr>
          <p:grpSp>
            <p:nvGrpSpPr>
              <p:cNvPr id="17" name="Group 16">
                <a:extLst>
                  <a:ext uri="{FF2B5EF4-FFF2-40B4-BE49-F238E27FC236}">
                    <a16:creationId xmlns:a16="http://schemas.microsoft.com/office/drawing/2014/main" id="{589DEA05-D34B-DEB5-EF43-CFD6FCA3C209}"/>
                  </a:ext>
                </a:extLst>
              </p:cNvPr>
              <p:cNvGrpSpPr/>
              <p:nvPr/>
            </p:nvGrpSpPr>
            <p:grpSpPr>
              <a:xfrm>
                <a:off x="1976037" y="3358367"/>
                <a:ext cx="1143232" cy="1483164"/>
                <a:chOff x="1889511" y="3316566"/>
                <a:chExt cx="1143232" cy="1483164"/>
              </a:xfrm>
            </p:grpSpPr>
            <p:sp>
              <p:nvSpPr>
                <p:cNvPr id="22" name="Google Shape;350;p32">
                  <a:extLst>
                    <a:ext uri="{FF2B5EF4-FFF2-40B4-BE49-F238E27FC236}">
                      <a16:creationId xmlns:a16="http://schemas.microsoft.com/office/drawing/2014/main" id="{43ABBF05-7B20-AB9B-5700-1B282E0F7743}"/>
                    </a:ext>
                  </a:extLst>
                </p:cNvPr>
                <p:cNvSpPr/>
                <p:nvPr/>
              </p:nvSpPr>
              <p:spPr>
                <a:xfrm>
                  <a:off x="1889511" y="3316566"/>
                  <a:ext cx="1143232" cy="846843"/>
                </a:xfrm>
                <a:prstGeom prst="flowChartOffpageConnector">
                  <a:avLst/>
                </a:prstGeom>
                <a:noFill/>
                <a:ln>
                  <a:noFill/>
                </a:ln>
              </p:spPr>
              <p:txBody>
                <a:bodyPr spcFirstLastPara="1" wrap="square" lIns="91425" tIns="91425" rIns="91425" bIns="91425" anchor="ctr" anchorCtr="0">
                  <a:noAutofit/>
                </a:bodyPr>
                <a:lstStyle/>
                <a:p>
                  <a:r>
                    <a:rPr lang="en-GB" sz="500" dirty="0">
                      <a:solidFill>
                        <a:schemeClr val="tx1"/>
                      </a:solidFill>
                      <a:latin typeface="Gilroy" pitchFamily="2" charset="77"/>
                    </a:rPr>
                    <a:t>Swedish investment giant </a:t>
                  </a:r>
                  <a:r>
                    <a:rPr lang="en-GB" sz="500" b="1" dirty="0">
                      <a:solidFill>
                        <a:schemeClr val="tx1"/>
                      </a:solidFill>
                      <a:latin typeface="Gilroy SemiBold" pitchFamily="2" charset="77"/>
                    </a:rPr>
                    <a:t>EQT</a:t>
                  </a:r>
                  <a:r>
                    <a:rPr lang="en-GB" sz="500" b="1" dirty="0">
                      <a:solidFill>
                        <a:schemeClr val="tx1"/>
                      </a:solidFill>
                      <a:latin typeface="Gilroy Bold" pitchFamily="2" charset="77"/>
                    </a:rPr>
                    <a:t> </a:t>
                  </a:r>
                  <a:r>
                    <a:rPr lang="en-GB" sz="500" dirty="0">
                      <a:solidFill>
                        <a:schemeClr val="tx1"/>
                      </a:solidFill>
                      <a:latin typeface="Gilroy" pitchFamily="2" charset="77"/>
                      <a:hlinkClick r:id="rId23"/>
                    </a:rPr>
                    <a:t>acquired</a:t>
                  </a:r>
                  <a:r>
                    <a:rPr lang="en-GB" sz="500" dirty="0">
                      <a:solidFill>
                        <a:schemeClr val="tx1"/>
                      </a:solidFill>
                      <a:latin typeface="Gilroy" pitchFamily="2" charset="77"/>
                    </a:rPr>
                    <a:t> API management and identity access management company </a:t>
                  </a:r>
                  <a:r>
                    <a:rPr lang="en-GB" sz="500" b="1" dirty="0">
                      <a:solidFill>
                        <a:schemeClr val="tx1"/>
                      </a:solidFill>
                      <a:latin typeface="Gilroy SemiBold" pitchFamily="2" charset="77"/>
                    </a:rPr>
                    <a:t>WSO2 </a:t>
                  </a:r>
                  <a:r>
                    <a:rPr lang="en-GB" sz="500" dirty="0">
                      <a:solidFill>
                        <a:schemeClr val="tx1"/>
                      </a:solidFill>
                      <a:latin typeface="Gilroy" pitchFamily="2" charset="77"/>
                    </a:rPr>
                    <a:t>in a deal valued at more than USD 600 million.</a:t>
                  </a:r>
                </a:p>
                <a:p>
                  <a:endParaRPr lang="en-LK" sz="500" dirty="0">
                    <a:solidFill>
                      <a:schemeClr val="tx1"/>
                    </a:solidFill>
                    <a:latin typeface="Gilroy" pitchFamily="2" charset="77"/>
                  </a:endParaRPr>
                </a:p>
              </p:txBody>
            </p:sp>
            <p:grpSp>
              <p:nvGrpSpPr>
                <p:cNvPr id="24" name="Group 23">
                  <a:extLst>
                    <a:ext uri="{FF2B5EF4-FFF2-40B4-BE49-F238E27FC236}">
                      <a16:creationId xmlns:a16="http://schemas.microsoft.com/office/drawing/2014/main" id="{FC2D1A8F-60FB-605E-FB45-9C8ABAA96370}"/>
                    </a:ext>
                  </a:extLst>
                </p:cNvPr>
                <p:cNvGrpSpPr/>
                <p:nvPr/>
              </p:nvGrpSpPr>
              <p:grpSpPr>
                <a:xfrm>
                  <a:off x="2049475" y="4102736"/>
                  <a:ext cx="698618" cy="696994"/>
                  <a:chOff x="2049475" y="4102736"/>
                  <a:chExt cx="698618" cy="696994"/>
                </a:xfrm>
              </p:grpSpPr>
              <p:pic>
                <p:nvPicPr>
                  <p:cNvPr id="25" name="Picture 24" descr="EQT">
                    <a:extLst>
                      <a:ext uri="{FF2B5EF4-FFF2-40B4-BE49-F238E27FC236}">
                        <a16:creationId xmlns:a16="http://schemas.microsoft.com/office/drawing/2014/main" id="{57B24697-4CB3-13BD-FC49-75EC2B52F14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9475" y="4221159"/>
                    <a:ext cx="576000" cy="578571"/>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6" descr="WSO2 CIAM Customer Reviews 2024 ...">
                    <a:extLst>
                      <a:ext uri="{FF2B5EF4-FFF2-40B4-BE49-F238E27FC236}">
                        <a16:creationId xmlns:a16="http://schemas.microsoft.com/office/drawing/2014/main" id="{AF81F4FD-354C-31F8-6D58-FAE8816F025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21949" y="4102736"/>
                    <a:ext cx="326144"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20" name="Google Shape;357;p32">
                <a:extLst>
                  <a:ext uri="{FF2B5EF4-FFF2-40B4-BE49-F238E27FC236}">
                    <a16:creationId xmlns:a16="http://schemas.microsoft.com/office/drawing/2014/main" id="{0E338B0A-7F5A-6C9A-1E09-F867E6DC5434}"/>
                  </a:ext>
                </a:extLst>
              </p:cNvPr>
              <p:cNvSpPr/>
              <p:nvPr/>
            </p:nvSpPr>
            <p:spPr>
              <a:xfrm>
                <a:off x="2609633" y="4429565"/>
                <a:ext cx="466541" cy="194383"/>
              </a:xfrm>
              <a:prstGeom prst="roundRect">
                <a:avLst>
                  <a:gd name="adj" fmla="val 16667"/>
                </a:avLst>
              </a:prstGeom>
              <a:solidFill>
                <a:schemeClr val="accent4"/>
              </a:solidFill>
              <a:ln>
                <a:noFill/>
              </a:ln>
            </p:spPr>
            <p:txBody>
              <a:bodyPr spcFirstLastPara="1" wrap="square" lIns="36000" tIns="36000" rIns="36000" bIns="36000" anchor="ctr" anchorCtr="0">
                <a:noAutofit/>
              </a:bodyPr>
              <a:lstStyle/>
              <a:p>
                <a:pPr algn="ctr"/>
                <a:r>
                  <a:rPr lang="en-GB" sz="500" dirty="0">
                    <a:solidFill>
                      <a:schemeClr val="lt1"/>
                    </a:solidFill>
                    <a:latin typeface="Gilroy" pitchFamily="2" charset="77"/>
                  </a:rPr>
                  <a:t>USD 600 </a:t>
                </a:r>
                <a:r>
                  <a:rPr lang="en-GB" sz="500" dirty="0" err="1">
                    <a:solidFill>
                      <a:schemeClr val="lt1"/>
                    </a:solidFill>
                    <a:latin typeface="Gilroy" pitchFamily="2" charset="77"/>
                  </a:rPr>
                  <a:t>mn</a:t>
                </a:r>
                <a:endParaRPr sz="500" dirty="0">
                  <a:solidFill>
                    <a:schemeClr val="lt1"/>
                  </a:solidFill>
                  <a:latin typeface="Gilroy" pitchFamily="2" charset="77"/>
                </a:endParaRPr>
              </a:p>
            </p:txBody>
          </p:sp>
        </p:grpSp>
        <p:grpSp>
          <p:nvGrpSpPr>
            <p:cNvPr id="27" name="Group 26">
              <a:extLst>
                <a:ext uri="{FF2B5EF4-FFF2-40B4-BE49-F238E27FC236}">
                  <a16:creationId xmlns:a16="http://schemas.microsoft.com/office/drawing/2014/main" id="{1AF1528C-54C0-2494-B624-DB425078B310}"/>
                </a:ext>
              </a:extLst>
            </p:cNvPr>
            <p:cNvGrpSpPr/>
            <p:nvPr/>
          </p:nvGrpSpPr>
          <p:grpSpPr>
            <a:xfrm>
              <a:off x="4532633" y="1366858"/>
              <a:ext cx="1128699" cy="1498063"/>
              <a:chOff x="1893389" y="1373863"/>
              <a:chExt cx="1128699" cy="1498063"/>
            </a:xfrm>
          </p:grpSpPr>
          <p:sp>
            <p:nvSpPr>
              <p:cNvPr id="31" name="Google Shape;350;p32">
                <a:extLst>
                  <a:ext uri="{FF2B5EF4-FFF2-40B4-BE49-F238E27FC236}">
                    <a16:creationId xmlns:a16="http://schemas.microsoft.com/office/drawing/2014/main" id="{64BC548E-740D-84AB-AA08-9DF65832725E}"/>
                  </a:ext>
                </a:extLst>
              </p:cNvPr>
              <p:cNvSpPr/>
              <p:nvPr/>
            </p:nvSpPr>
            <p:spPr>
              <a:xfrm>
                <a:off x="1893389" y="1373863"/>
                <a:ext cx="1128699" cy="846843"/>
              </a:xfrm>
              <a:prstGeom prst="flowChartOffpageConnector">
                <a:avLst/>
              </a:prstGeom>
              <a:noFill/>
              <a:ln w="12700">
                <a:noFill/>
              </a:ln>
            </p:spPr>
            <p:txBody>
              <a:bodyPr spcFirstLastPara="1" wrap="square" lIns="91425" tIns="91425" rIns="91425" bIns="91425" anchor="ctr" anchorCtr="0">
                <a:noAutofit/>
              </a:bodyPr>
              <a:lstStyle/>
              <a:p>
                <a:pPr algn="l"/>
                <a:endParaRPr lang="en-GB" sz="500" dirty="0">
                  <a:solidFill>
                    <a:schemeClr val="tx1"/>
                  </a:solidFill>
                  <a:latin typeface="Gilroy" pitchFamily="2" charset="77"/>
                </a:endParaRPr>
              </a:p>
              <a:p>
                <a:pPr algn="l"/>
                <a:endParaRPr lang="en-GB" sz="500" dirty="0">
                  <a:solidFill>
                    <a:schemeClr val="tx1"/>
                  </a:solidFill>
                  <a:latin typeface="Gilroy" pitchFamily="2" charset="77"/>
                </a:endParaRPr>
              </a:p>
              <a:p>
                <a:pPr algn="l"/>
                <a:endParaRPr lang="en-GB" sz="500" dirty="0">
                  <a:solidFill>
                    <a:schemeClr val="tx1"/>
                  </a:solidFill>
                  <a:latin typeface="Gilroy" pitchFamily="2" charset="77"/>
                </a:endParaRPr>
              </a:p>
              <a:p>
                <a:pPr algn="l"/>
                <a:r>
                  <a:rPr lang="en-GB" sz="500" b="1" dirty="0">
                    <a:solidFill>
                      <a:schemeClr val="tx1"/>
                    </a:solidFill>
                    <a:latin typeface="Gilroy SemiBold" pitchFamily="2" charset="77"/>
                  </a:rPr>
                  <a:t>Cloudflare</a:t>
                </a:r>
                <a:r>
                  <a:rPr lang="en-GB" sz="500" dirty="0">
                    <a:solidFill>
                      <a:schemeClr val="tx1"/>
                    </a:solidFill>
                    <a:latin typeface="Gilroy" pitchFamily="2" charset="77"/>
                  </a:rPr>
                  <a:t> </a:t>
                </a:r>
                <a:r>
                  <a:rPr lang="en-GB" sz="500" dirty="0">
                    <a:solidFill>
                      <a:schemeClr val="tx1"/>
                    </a:solidFill>
                    <a:latin typeface="Gilroy" pitchFamily="2" charset="77"/>
                    <a:hlinkClick r:id="rId26"/>
                  </a:rPr>
                  <a:t>acquired</a:t>
                </a:r>
                <a:r>
                  <a:rPr lang="en-GB" sz="500" dirty="0">
                    <a:solidFill>
                      <a:schemeClr val="tx1"/>
                    </a:solidFill>
                    <a:latin typeface="Gilroy" pitchFamily="2" charset="77"/>
                  </a:rPr>
                  <a:t> </a:t>
                </a:r>
                <a:r>
                  <a:rPr lang="en-GB" sz="500" b="1" dirty="0" err="1">
                    <a:solidFill>
                      <a:schemeClr val="tx1"/>
                    </a:solidFill>
                    <a:latin typeface="Gilroy SemiBold" pitchFamily="2" charset="77"/>
                  </a:rPr>
                  <a:t>Baselime</a:t>
                </a:r>
                <a:r>
                  <a:rPr lang="en-GB" sz="500" dirty="0">
                    <a:solidFill>
                      <a:schemeClr val="tx1"/>
                    </a:solidFill>
                    <a:latin typeface="Gilroy" pitchFamily="2" charset="77"/>
                  </a:rPr>
                  <a:t>, a serverless application observability platform, to expand its capabilities and further enhance the developer experience for building, shipping, and troubleshooting applications on the Cloudflare platform.</a:t>
                </a:r>
                <a:br>
                  <a:rPr lang="en-GB" sz="500" dirty="0">
                    <a:solidFill>
                      <a:schemeClr val="tx1"/>
                    </a:solidFill>
                    <a:latin typeface="Gilroy" pitchFamily="2" charset="77"/>
                  </a:rPr>
                </a:br>
                <a:endParaRPr lang="en-LK" sz="500" dirty="0">
                  <a:solidFill>
                    <a:schemeClr val="tx1"/>
                  </a:solidFill>
                  <a:latin typeface="Gilroy" pitchFamily="2" charset="77"/>
                </a:endParaRPr>
              </a:p>
            </p:txBody>
          </p:sp>
          <p:grpSp>
            <p:nvGrpSpPr>
              <p:cNvPr id="37" name="Group 36">
                <a:extLst>
                  <a:ext uri="{FF2B5EF4-FFF2-40B4-BE49-F238E27FC236}">
                    <a16:creationId xmlns:a16="http://schemas.microsoft.com/office/drawing/2014/main" id="{0665E4ED-4DA5-811C-01C4-29D8C1904701}"/>
                  </a:ext>
                </a:extLst>
              </p:cNvPr>
              <p:cNvGrpSpPr/>
              <p:nvPr/>
            </p:nvGrpSpPr>
            <p:grpSpPr>
              <a:xfrm>
                <a:off x="2065426" y="2173570"/>
                <a:ext cx="717797" cy="698356"/>
                <a:chOff x="2065426" y="2173570"/>
                <a:chExt cx="717797" cy="698356"/>
              </a:xfrm>
            </p:grpSpPr>
            <p:pic>
              <p:nvPicPr>
                <p:cNvPr id="40" name="Picture 8" descr="CloudFlare Installation &amp; Configuration ...">
                  <a:extLst>
                    <a:ext uri="{FF2B5EF4-FFF2-40B4-BE49-F238E27FC236}">
                      <a16:creationId xmlns:a16="http://schemas.microsoft.com/office/drawing/2014/main" id="{75371E31-E841-AAD6-8068-5C8EAAAA146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65426" y="2295926"/>
                  <a:ext cx="583749"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12" descr="Baselime | LinkedIn">
                  <a:extLst>
                    <a:ext uri="{FF2B5EF4-FFF2-40B4-BE49-F238E27FC236}">
                      <a16:creationId xmlns:a16="http://schemas.microsoft.com/office/drawing/2014/main" id="{DC95B7B5-F0B8-93C5-50CE-274F2AF02C1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55623" y="2173570"/>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9" name="Oval 38">
                <a:extLst>
                  <a:ext uri="{FF2B5EF4-FFF2-40B4-BE49-F238E27FC236}">
                    <a16:creationId xmlns:a16="http://schemas.microsoft.com/office/drawing/2014/main" id="{1709E66E-1059-8B3C-934E-363D33AC6E6D}"/>
                  </a:ext>
                </a:extLst>
              </p:cNvPr>
              <p:cNvSpPr/>
              <p:nvPr/>
            </p:nvSpPr>
            <p:spPr>
              <a:xfrm>
                <a:off x="2057956" y="2295337"/>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dirty="0">
                    <a:solidFill>
                      <a:schemeClr val="tx1"/>
                    </a:solidFill>
                  </a:rPr>
                  <a:t>I</a:t>
                </a:r>
                <a:endParaRPr lang="en-LK" dirty="0">
                  <a:solidFill>
                    <a:schemeClr val="tx1"/>
                  </a:solidFill>
                </a:endParaRPr>
              </a:p>
            </p:txBody>
          </p:sp>
        </p:grpSp>
        <p:grpSp>
          <p:nvGrpSpPr>
            <p:cNvPr id="47" name="Group 46">
              <a:extLst>
                <a:ext uri="{FF2B5EF4-FFF2-40B4-BE49-F238E27FC236}">
                  <a16:creationId xmlns:a16="http://schemas.microsoft.com/office/drawing/2014/main" id="{97E49C35-837D-4B9A-6F59-E868CD699EF8}"/>
                </a:ext>
              </a:extLst>
            </p:cNvPr>
            <p:cNvGrpSpPr/>
            <p:nvPr/>
          </p:nvGrpSpPr>
          <p:grpSpPr>
            <a:xfrm>
              <a:off x="5876328" y="1342432"/>
              <a:ext cx="1143232" cy="1522556"/>
              <a:chOff x="640670" y="3316566"/>
              <a:chExt cx="1143232" cy="1522556"/>
            </a:xfrm>
          </p:grpSpPr>
          <p:sp>
            <p:nvSpPr>
              <p:cNvPr id="49" name="Google Shape;350;p32">
                <a:extLst>
                  <a:ext uri="{FF2B5EF4-FFF2-40B4-BE49-F238E27FC236}">
                    <a16:creationId xmlns:a16="http://schemas.microsoft.com/office/drawing/2014/main" id="{3CBC5D45-8694-0457-8D40-1268BB9BC0FF}"/>
                  </a:ext>
                </a:extLst>
              </p:cNvPr>
              <p:cNvSpPr/>
              <p:nvPr/>
            </p:nvSpPr>
            <p:spPr>
              <a:xfrm>
                <a:off x="640670" y="3316566"/>
                <a:ext cx="1143232" cy="846843"/>
              </a:xfrm>
              <a:prstGeom prst="flowChartOffpageConnector">
                <a:avLst/>
              </a:prstGeom>
              <a:noFill/>
              <a:ln>
                <a:noFill/>
              </a:ln>
            </p:spPr>
            <p:txBody>
              <a:bodyPr spcFirstLastPara="1" wrap="square" lIns="91425" tIns="91425" rIns="91425" bIns="91425" anchor="ctr" anchorCtr="0">
                <a:noAutofit/>
              </a:bodyPr>
              <a:lstStyle/>
              <a:p>
                <a:endParaRPr lang="en-GB" sz="500" dirty="0">
                  <a:solidFill>
                    <a:schemeClr val="tx1"/>
                  </a:solidFill>
                  <a:latin typeface="Gilroy" pitchFamily="2" charset="77"/>
                </a:endParaRPr>
              </a:p>
              <a:p>
                <a:endParaRPr lang="en-GB" sz="500" dirty="0">
                  <a:solidFill>
                    <a:schemeClr val="tx1"/>
                  </a:solidFill>
                  <a:latin typeface="Gilroy" pitchFamily="2" charset="77"/>
                </a:endParaRPr>
              </a:p>
              <a:p>
                <a:endParaRPr lang="en-GB" sz="500" dirty="0">
                  <a:solidFill>
                    <a:schemeClr val="tx1"/>
                  </a:solidFill>
                  <a:latin typeface="Gilroy" pitchFamily="2" charset="77"/>
                </a:endParaRPr>
              </a:p>
              <a:p>
                <a:r>
                  <a:rPr lang="en-GB" sz="500" b="1" dirty="0" err="1">
                    <a:solidFill>
                      <a:schemeClr val="tx1"/>
                    </a:solidFill>
                    <a:latin typeface="Gilroy SemiBold" pitchFamily="2" charset="77"/>
                  </a:rPr>
                  <a:t>Vercel</a:t>
                </a:r>
                <a:r>
                  <a:rPr lang="en-GB" sz="500" dirty="0">
                    <a:solidFill>
                      <a:schemeClr val="tx1"/>
                    </a:solidFill>
                    <a:latin typeface="Gilroy" pitchFamily="2" charset="77"/>
                  </a:rPr>
                  <a:t> a provider of a serverless web and app development platform </a:t>
                </a:r>
                <a:r>
                  <a:rPr lang="en-GB" sz="500" dirty="0">
                    <a:solidFill>
                      <a:schemeClr val="tx1"/>
                    </a:solidFill>
                    <a:latin typeface="Gilroy" pitchFamily="2" charset="77"/>
                    <a:hlinkClick r:id="rId29"/>
                  </a:rPr>
                  <a:t>acquired</a:t>
                </a:r>
                <a:r>
                  <a:rPr lang="en-GB" sz="500" dirty="0">
                    <a:solidFill>
                      <a:schemeClr val="tx1"/>
                    </a:solidFill>
                    <a:latin typeface="Gilroy" pitchFamily="2" charset="77"/>
                  </a:rPr>
                  <a:t> </a:t>
                </a:r>
                <a:r>
                  <a:rPr lang="en-GB" sz="500" b="1" dirty="0" err="1">
                    <a:solidFill>
                      <a:schemeClr val="tx1"/>
                    </a:solidFill>
                    <a:latin typeface="Gilroy SemiBold" pitchFamily="2" charset="77"/>
                  </a:rPr>
                  <a:t>ModelFusion.dev</a:t>
                </a:r>
                <a:r>
                  <a:rPr lang="en-GB" sz="500" dirty="0">
                    <a:solidFill>
                      <a:schemeClr val="tx1"/>
                    </a:solidFill>
                    <a:latin typeface="Gilroy" pitchFamily="2" charset="77"/>
                  </a:rPr>
                  <a:t>, expanding the capabilities of its </a:t>
                </a:r>
                <a:r>
                  <a:rPr lang="en-GB" sz="500" dirty="0" err="1">
                    <a:solidFill>
                      <a:schemeClr val="tx1"/>
                    </a:solidFill>
                    <a:latin typeface="Gilroy" pitchFamily="2" charset="77"/>
                  </a:rPr>
                  <a:t>Vercel</a:t>
                </a:r>
                <a:r>
                  <a:rPr lang="en-GB" sz="500" dirty="0">
                    <a:solidFill>
                      <a:schemeClr val="tx1"/>
                    </a:solidFill>
                    <a:latin typeface="Gilroy" pitchFamily="2" charset="77"/>
                  </a:rPr>
                  <a:t> AI SDK 3.1 to further position the company as a leader in the enterprise AI development space.</a:t>
                </a:r>
              </a:p>
              <a:p>
                <a:endParaRPr lang="en-GB" sz="500" dirty="0">
                  <a:solidFill>
                    <a:schemeClr val="tx1"/>
                  </a:solidFill>
                  <a:latin typeface="Gilroy" pitchFamily="2" charset="77"/>
                </a:endParaRPr>
              </a:p>
            </p:txBody>
          </p:sp>
          <p:grpSp>
            <p:nvGrpSpPr>
              <p:cNvPr id="55" name="Group 54">
                <a:extLst>
                  <a:ext uri="{FF2B5EF4-FFF2-40B4-BE49-F238E27FC236}">
                    <a16:creationId xmlns:a16="http://schemas.microsoft.com/office/drawing/2014/main" id="{49B47883-5432-FC5B-AE64-239E10476433}"/>
                  </a:ext>
                </a:extLst>
              </p:cNvPr>
              <p:cNvGrpSpPr/>
              <p:nvPr/>
            </p:nvGrpSpPr>
            <p:grpSpPr>
              <a:xfrm>
                <a:off x="720529" y="4144881"/>
                <a:ext cx="713692" cy="694241"/>
                <a:chOff x="720529" y="4144881"/>
                <a:chExt cx="713692" cy="694241"/>
              </a:xfrm>
            </p:grpSpPr>
            <p:pic>
              <p:nvPicPr>
                <p:cNvPr id="58" name="Picture 18" descr="Vercel Logo">
                  <a:extLst>
                    <a:ext uri="{FF2B5EF4-FFF2-40B4-BE49-F238E27FC236}">
                      <a16:creationId xmlns:a16="http://schemas.microsoft.com/office/drawing/2014/main" id="{CB7AC743-B4E7-2E05-7DEB-6ECBE962DB6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0529" y="4263122"/>
                  <a:ext cx="576000" cy="576000"/>
                </a:xfrm>
                <a:prstGeom prst="teardrop">
                  <a:avLst>
                    <a:gd name="adj" fmla="val 2407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 name="Picture 20" descr="ModelFusion Company Profile 2024 ...">
                  <a:extLst>
                    <a:ext uri="{FF2B5EF4-FFF2-40B4-BE49-F238E27FC236}">
                      <a16:creationId xmlns:a16="http://schemas.microsoft.com/office/drawing/2014/main" id="{183BA6AF-F983-AFD3-0466-F5444DD1ABF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06621" y="4144881"/>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grpSp>
      <p:grpSp>
        <p:nvGrpSpPr>
          <p:cNvPr id="60" name="Group 59">
            <a:extLst>
              <a:ext uri="{FF2B5EF4-FFF2-40B4-BE49-F238E27FC236}">
                <a16:creationId xmlns:a16="http://schemas.microsoft.com/office/drawing/2014/main" id="{0AB37DD1-F378-21C2-34A0-BCBAD2B56E0C}"/>
              </a:ext>
            </a:extLst>
          </p:cNvPr>
          <p:cNvGrpSpPr/>
          <p:nvPr/>
        </p:nvGrpSpPr>
        <p:grpSpPr>
          <a:xfrm>
            <a:off x="7431397" y="1003153"/>
            <a:ext cx="1834252" cy="215444"/>
            <a:chOff x="753921" y="877956"/>
            <a:chExt cx="1834252" cy="215444"/>
          </a:xfrm>
        </p:grpSpPr>
        <p:cxnSp>
          <p:nvCxnSpPr>
            <p:cNvPr id="61" name="Straight Connector 60">
              <a:extLst>
                <a:ext uri="{FF2B5EF4-FFF2-40B4-BE49-F238E27FC236}">
                  <a16:creationId xmlns:a16="http://schemas.microsoft.com/office/drawing/2014/main" id="{DE117B89-8F9A-7012-0FDC-F46222FE4EEA}"/>
                </a:ext>
              </a:extLst>
            </p:cNvPr>
            <p:cNvCxnSpPr>
              <a:cxnSpLocks/>
            </p:cNvCxnSpPr>
            <p:nvPr/>
          </p:nvCxnSpPr>
          <p:spPr>
            <a:xfrm>
              <a:off x="765009" y="1092856"/>
              <a:ext cx="1412346" cy="0"/>
            </a:xfrm>
            <a:prstGeom prst="line">
              <a:avLst/>
            </a:prstGeom>
            <a:ln w="22225">
              <a:solidFill>
                <a:srgbClr val="591AD2"/>
              </a:solidFill>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FA2A2D73-8628-0102-1209-8958C9AD4581}"/>
                </a:ext>
              </a:extLst>
            </p:cNvPr>
            <p:cNvSpPr txBox="1"/>
            <p:nvPr/>
          </p:nvSpPr>
          <p:spPr>
            <a:xfrm>
              <a:off x="753921" y="877956"/>
              <a:ext cx="1834252" cy="215444"/>
            </a:xfrm>
            <a:prstGeom prst="rect">
              <a:avLst/>
            </a:prstGeom>
            <a:noFill/>
          </p:spPr>
          <p:txBody>
            <a:bodyPr wrap="square" rtlCol="0">
              <a:spAutoFit/>
            </a:bodyPr>
            <a:lstStyle/>
            <a:p>
              <a:r>
                <a:rPr lang="en-LK" sz="800" b="1" dirty="0">
                  <a:latin typeface="Gilroy SemiBold" pitchFamily="2" charset="77"/>
                </a:rPr>
                <a:t>Cloud-optimization Tools</a:t>
              </a:r>
            </a:p>
          </p:txBody>
        </p:sp>
      </p:grpSp>
    </p:spTree>
    <p:extLst>
      <p:ext uri="{BB962C8B-B14F-4D97-AF65-F5344CB8AC3E}">
        <p14:creationId xmlns:p14="http://schemas.microsoft.com/office/powerpoint/2010/main" val="177335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Google Shape;857;g26b38e6b811_1_0">
            <a:extLst>
              <a:ext uri="{FF2B5EF4-FFF2-40B4-BE49-F238E27FC236}">
                <a16:creationId xmlns:a16="http://schemas.microsoft.com/office/drawing/2014/main" id="{F4E8C2B2-DD96-8DC0-49AE-C0982E1A4EF4}"/>
              </a:ext>
            </a:extLst>
          </p:cNvPr>
          <p:cNvSpPr txBox="1">
            <a:spLocks/>
          </p:cNvSpPr>
          <p:nvPr/>
        </p:nvSpPr>
        <p:spPr>
          <a:xfrm>
            <a:off x="157655" y="4146000"/>
            <a:ext cx="8755118" cy="9975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300"/>
              </a:spcAft>
              <a:buFont typeface="Arial"/>
              <a:buNone/>
            </a:pPr>
            <a:r>
              <a:rPr lang="en-US" sz="800" dirty="0">
                <a:solidFill>
                  <a:schemeClr val="tx1"/>
                </a:solidFill>
                <a:latin typeface="Gilroy" pitchFamily="2" charset="77"/>
                <a:ea typeface="Courier New"/>
                <a:cs typeface="Courier New"/>
                <a:sym typeface="Courier New"/>
              </a:rPr>
              <a:t>©2025 Uzabase, Inc. All Rights Reserved. The information contained herein (1) is proprietary to Uzabase Inc. and/or its content providers; (2) may not be copied or distributed; and (3) is not warranted to be accurate, complete, or timely. Neither Uzabase Inc. nor its content providers are responsible for any damages or losses arising from any use of this information.</a:t>
            </a:r>
          </a:p>
        </p:txBody>
      </p:sp>
    </p:spTree>
    <p:extLst>
      <p:ext uri="{BB962C8B-B14F-4D97-AF65-F5344CB8AC3E}">
        <p14:creationId xmlns:p14="http://schemas.microsoft.com/office/powerpoint/2010/main" val="356017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6"/>
          <p:cNvSpPr txBox="1"/>
          <p:nvPr/>
        </p:nvSpPr>
        <p:spPr>
          <a:xfrm>
            <a:off x="2684384" y="706484"/>
            <a:ext cx="3104667" cy="43082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sz="1100" b="1" dirty="0">
                <a:solidFill>
                  <a:srgbClr val="3801C0"/>
                </a:solidFill>
                <a:latin typeface="Gilroy SemiBold" pitchFamily="2" charset="77"/>
              </a:rPr>
              <a:t>Funding</a:t>
            </a:r>
          </a:p>
          <a:p>
            <a:pPr>
              <a:lnSpc>
                <a:spcPct val="115000"/>
              </a:lnSpc>
              <a:spcBef>
                <a:spcPts val="1000"/>
              </a:spcBef>
            </a:pPr>
            <a:r>
              <a:rPr lang="en-GB" sz="700" b="1" dirty="0">
                <a:solidFill>
                  <a:schemeClr val="dk1"/>
                </a:solidFill>
                <a:latin typeface="Gilroy SemiBold" pitchFamily="2" charset="77"/>
              </a:rPr>
              <a:t>Edge </a:t>
            </a:r>
            <a:r>
              <a:rPr lang="en-GB" sz="700" b="1" dirty="0">
                <a:solidFill>
                  <a:schemeClr val="tx1"/>
                </a:solidFill>
                <a:latin typeface="Gilroy SemiBold" pitchFamily="2" charset="77"/>
              </a:rPr>
              <a:t>Computing mega rounds stood out</a:t>
            </a:r>
            <a:r>
              <a:rPr lang="en-GB" sz="700" b="1" dirty="0">
                <a:solidFill>
                  <a:schemeClr val="dk1"/>
                </a:solidFill>
                <a:latin typeface="Gilroy SemiBold" pitchFamily="2" charset="77"/>
              </a:rPr>
              <a:t>: </a:t>
            </a:r>
            <a:r>
              <a:rPr lang="en-GB" sz="700" dirty="0">
                <a:solidFill>
                  <a:schemeClr val="dk1"/>
                </a:solidFill>
                <a:latin typeface="Gilroy" pitchFamily="2" charset="77"/>
              </a:rPr>
              <a:t>Cloud Tech funding reached its </a:t>
            </a:r>
            <a:r>
              <a:rPr lang="en-GB" sz="700" dirty="0">
                <a:solidFill>
                  <a:schemeClr val="tx1"/>
                </a:solidFill>
                <a:latin typeface="Gilroy" pitchFamily="2" charset="77"/>
              </a:rPr>
              <a:t>highest in the past three years, raising USD 3.7 billion across 19 funding rounds (+4x QoQ and +1.5x YoY). Edge Computing </a:t>
            </a:r>
            <a:r>
              <a:rPr lang="en-GB" sz="700" dirty="0">
                <a:solidFill>
                  <a:schemeClr val="dk1"/>
                </a:solidFill>
                <a:latin typeface="Gilroy" pitchFamily="2" charset="77"/>
              </a:rPr>
              <a:t>accounted for ~82% of the total raised, led by </a:t>
            </a:r>
            <a:r>
              <a:rPr lang="en-GB" sz="700" dirty="0" err="1">
                <a:solidFill>
                  <a:schemeClr val="dk1"/>
                </a:solidFill>
                <a:latin typeface="Gilroy" pitchFamily="2" charset="77"/>
                <a:hlinkClick r:id="rId3"/>
              </a:rPr>
              <a:t>EdgeConneX</a:t>
            </a:r>
            <a:r>
              <a:rPr lang="en-GB" sz="700" dirty="0" err="1">
                <a:solidFill>
                  <a:schemeClr val="dk1"/>
                </a:solidFill>
                <a:latin typeface="Gilroy" pitchFamily="2" charset="77"/>
              </a:rPr>
              <a:t>’s</a:t>
            </a:r>
            <a:r>
              <a:rPr lang="en-GB" sz="700" dirty="0">
                <a:solidFill>
                  <a:schemeClr val="dk1"/>
                </a:solidFill>
                <a:latin typeface="Gilroy" pitchFamily="2" charset="77"/>
              </a:rPr>
              <a:t> (USD 1.9 billion) and </a:t>
            </a:r>
            <a:r>
              <a:rPr lang="en-GB" sz="700" dirty="0">
                <a:solidFill>
                  <a:schemeClr val="dk1"/>
                </a:solidFill>
                <a:latin typeface="Gilroy" pitchFamily="2" charset="77"/>
                <a:hlinkClick r:id="rId4"/>
              </a:rPr>
              <a:t>DataBank</a:t>
            </a:r>
            <a:r>
              <a:rPr lang="en-GB" sz="700" dirty="0">
                <a:solidFill>
                  <a:schemeClr val="dk1"/>
                </a:solidFill>
                <a:latin typeface="Gilroy" pitchFamily="2" charset="77"/>
              </a:rPr>
              <a:t>’s (USD 725 million) large-debt rounds to expand global data center capacity. </a:t>
            </a:r>
            <a:r>
              <a:rPr lang="en-GB" sz="700" dirty="0">
                <a:solidFill>
                  <a:schemeClr val="tx1"/>
                </a:solidFill>
                <a:latin typeface="Gilroy" pitchFamily="2" charset="77"/>
              </a:rPr>
              <a:t>Other Edge C</a:t>
            </a:r>
            <a:r>
              <a:rPr lang="en-GB" sz="700" dirty="0">
                <a:solidFill>
                  <a:schemeClr val="dk1"/>
                </a:solidFill>
                <a:latin typeface="Gilroy" pitchFamily="2" charset="77"/>
              </a:rPr>
              <a:t>omputing startups </a:t>
            </a:r>
            <a:r>
              <a:rPr lang="en-GB" sz="700" dirty="0">
                <a:solidFill>
                  <a:schemeClr val="dk1"/>
                </a:solidFill>
                <a:latin typeface="Gilroy" pitchFamily="2" charset="77"/>
                <a:hlinkClick r:id="rId5"/>
              </a:rPr>
              <a:t>Yondr</a:t>
            </a:r>
            <a:r>
              <a:rPr lang="en-GB" sz="700" dirty="0">
                <a:solidFill>
                  <a:schemeClr val="dk1"/>
                </a:solidFill>
                <a:latin typeface="Gilroy" pitchFamily="2" charset="77"/>
              </a:rPr>
              <a:t>, </a:t>
            </a:r>
            <a:r>
              <a:rPr lang="en-GB" sz="700" dirty="0">
                <a:solidFill>
                  <a:schemeClr val="dk1"/>
                </a:solidFill>
                <a:latin typeface="Gilroy" pitchFamily="2" charset="77"/>
                <a:hlinkClick r:id="rId6"/>
              </a:rPr>
              <a:t>Hailo</a:t>
            </a:r>
            <a:r>
              <a:rPr lang="en-GB" sz="700" dirty="0">
                <a:solidFill>
                  <a:schemeClr val="dk1"/>
                </a:solidFill>
                <a:latin typeface="Gilroy" pitchFamily="2" charset="77"/>
              </a:rPr>
              <a:t>, and </a:t>
            </a:r>
            <a:r>
              <a:rPr lang="en-GB" sz="700" dirty="0">
                <a:solidFill>
                  <a:schemeClr val="dk1"/>
                </a:solidFill>
                <a:latin typeface="Gilroy" pitchFamily="2" charset="77"/>
                <a:hlinkClick r:id="rId7"/>
              </a:rPr>
              <a:t>Blaize</a:t>
            </a:r>
            <a:r>
              <a:rPr lang="en-GB" sz="700" dirty="0">
                <a:solidFill>
                  <a:schemeClr val="dk1"/>
                </a:solidFill>
                <a:latin typeface="Gilroy" pitchFamily="2" charset="77"/>
              </a:rPr>
              <a:t> also raised USD 100+ million each, with a notable shift toward growth-stage rounds. Funding </a:t>
            </a:r>
            <a:r>
              <a:rPr lang="en-GB" sz="700" dirty="0">
                <a:solidFill>
                  <a:schemeClr val="tx1"/>
                </a:solidFill>
                <a:latin typeface="Gilroy" pitchFamily="2" charset="77"/>
              </a:rPr>
              <a:t>in Cloud-native Tech, Serverless Computing, and Cloud Optimization Tools saw significant gains, with Cloud Optimization Tools experiencing an exceptional </a:t>
            </a:r>
            <a:r>
              <a:rPr lang="en-GB" sz="700" dirty="0">
                <a:solidFill>
                  <a:schemeClr val="dk1"/>
                </a:solidFill>
                <a:latin typeface="Gilroy" pitchFamily="2" charset="77"/>
              </a:rPr>
              <a:t>45x YoY growth.</a:t>
            </a:r>
          </a:p>
          <a:p>
            <a:pPr marL="0" lvl="0" indent="0" algn="l" rtl="0">
              <a:lnSpc>
                <a:spcPct val="115000"/>
              </a:lnSpc>
              <a:spcBef>
                <a:spcPts val="1000"/>
              </a:spcBef>
              <a:spcAft>
                <a:spcPts val="0"/>
              </a:spcAft>
              <a:buNone/>
            </a:pPr>
            <a:r>
              <a:rPr lang="en-GB" sz="1000" b="1" dirty="0">
                <a:solidFill>
                  <a:srgbClr val="3801C0"/>
                </a:solidFill>
                <a:latin typeface="Gilroy SemiBold" pitchFamily="2" charset="77"/>
              </a:rPr>
              <a:t>Product updates</a:t>
            </a:r>
            <a:endParaRPr lang="en-GB" sz="900" b="1" dirty="0">
              <a:solidFill>
                <a:srgbClr val="3801C0"/>
              </a:solidFill>
              <a:latin typeface="Gilroy SemiBold" pitchFamily="2" charset="77"/>
            </a:endParaRPr>
          </a:p>
          <a:p>
            <a:pPr>
              <a:lnSpc>
                <a:spcPct val="114000"/>
              </a:lnSpc>
              <a:spcBef>
                <a:spcPts val="1000"/>
              </a:spcBef>
            </a:pPr>
            <a:r>
              <a:rPr lang="en-GB" sz="700" b="1" dirty="0">
                <a:solidFill>
                  <a:schemeClr val="dk1"/>
                </a:solidFill>
                <a:latin typeface="Gilroy SemiBold" pitchFamily="2" charset="77"/>
              </a:rPr>
              <a:t>Red Hat </a:t>
            </a:r>
            <a:r>
              <a:rPr lang="en-GB" sz="700" b="1" dirty="0">
                <a:solidFill>
                  <a:schemeClr val="tx1"/>
                </a:solidFill>
                <a:latin typeface="Gilroy SemiBold" pitchFamily="2" charset="77"/>
              </a:rPr>
              <a:t>launched </a:t>
            </a:r>
            <a:r>
              <a:rPr lang="en-GB" sz="700" b="1" dirty="0">
                <a:solidFill>
                  <a:schemeClr val="dk1"/>
                </a:solidFill>
                <a:latin typeface="Gilroy SemiBold" pitchFamily="2" charset="77"/>
              </a:rPr>
              <a:t>RHEL AI:</a:t>
            </a:r>
            <a:r>
              <a:rPr lang="en-GB" sz="700" dirty="0">
                <a:solidFill>
                  <a:schemeClr val="dk1"/>
                </a:solidFill>
                <a:latin typeface="Gilroy SemiBold Italic" pitchFamily="2" charset="77"/>
              </a:rPr>
              <a:t> </a:t>
            </a:r>
            <a:r>
              <a:rPr lang="en-GB" sz="700" dirty="0">
                <a:solidFill>
                  <a:schemeClr val="dk1"/>
                </a:solidFill>
                <a:latin typeface="Gilroy" pitchFamily="2" charset="77"/>
              </a:rPr>
              <a:t>Red Hat Enterprise Linux AI (</a:t>
            </a:r>
            <a:r>
              <a:rPr lang="en-GB" sz="700" dirty="0">
                <a:solidFill>
                  <a:schemeClr val="dk1"/>
                </a:solidFill>
                <a:latin typeface="Gilroy" pitchFamily="2" charset="77"/>
                <a:hlinkClick r:id="rId8"/>
              </a:rPr>
              <a:t>RHEL AI</a:t>
            </a:r>
            <a:r>
              <a:rPr lang="en-GB" sz="700" dirty="0">
                <a:solidFill>
                  <a:schemeClr val="dk1"/>
                </a:solidFill>
                <a:latin typeface="Gilroy" pitchFamily="2" charset="77"/>
              </a:rPr>
              <a:t>) enables </a:t>
            </a:r>
            <a:r>
              <a:rPr lang="en-GB" sz="700" dirty="0">
                <a:solidFill>
                  <a:schemeClr val="tx1"/>
                </a:solidFill>
                <a:latin typeface="Gilroy" pitchFamily="2" charset="77"/>
              </a:rPr>
              <a:t>the efficient, flexible deployment of AI models at the edge by providing optimized container images, hybrid cloud capabilities, and seamless integration with enterprise IT operations. It simplifies scaling AI across distributed edge environments, accelerating the adoption of AI-powered applications in resource-constrained, distributed settings</a:t>
            </a:r>
            <a:r>
              <a:rPr lang="en-GB" sz="700" dirty="0">
                <a:solidFill>
                  <a:schemeClr val="dk1"/>
                </a:solidFill>
                <a:latin typeface="Gilroy" pitchFamily="2" charset="77"/>
              </a:rPr>
              <a:t>.</a:t>
            </a:r>
          </a:p>
          <a:p>
            <a:pPr rtl="0">
              <a:lnSpc>
                <a:spcPct val="114000"/>
              </a:lnSpc>
              <a:spcBef>
                <a:spcPts val="1000"/>
              </a:spcBef>
              <a:spcAft>
                <a:spcPts val="0"/>
              </a:spcAft>
            </a:pPr>
            <a:r>
              <a:rPr lang="en-GB" sz="700" b="1" dirty="0">
                <a:solidFill>
                  <a:schemeClr val="dk1"/>
                </a:solidFill>
                <a:latin typeface="Gilroy SemiBold" pitchFamily="2" charset="77"/>
              </a:rPr>
              <a:t>Focus on </a:t>
            </a:r>
            <a:r>
              <a:rPr lang="en-GB" sz="700" b="1" dirty="0">
                <a:solidFill>
                  <a:schemeClr val="tx1"/>
                </a:solidFill>
                <a:latin typeface="Gilroy SemiBold" pitchFamily="2" charset="77"/>
              </a:rPr>
              <a:t>edge</a:t>
            </a:r>
            <a:r>
              <a:rPr lang="en-GB" sz="700" b="1" dirty="0">
                <a:solidFill>
                  <a:schemeClr val="dk1"/>
                </a:solidFill>
                <a:latin typeface="Gilroy SemiBold" pitchFamily="2" charset="77"/>
              </a:rPr>
              <a:t> AI hardware innovation: </a:t>
            </a:r>
            <a:r>
              <a:rPr lang="en-GB" sz="700" dirty="0">
                <a:solidFill>
                  <a:schemeClr val="dk1"/>
                </a:solidFill>
                <a:latin typeface="Gilroy" pitchFamily="2" charset="77"/>
              </a:rPr>
              <a:t>The edge AI landscape witnessed a flurry of new chip releases, with </a:t>
            </a:r>
            <a:r>
              <a:rPr lang="en-GB" sz="700" dirty="0">
                <a:solidFill>
                  <a:schemeClr val="dk1"/>
                </a:solidFill>
                <a:latin typeface="Gilroy" pitchFamily="2" charset="77"/>
                <a:hlinkClick r:id="rId9"/>
              </a:rPr>
              <a:t>EdgeCortix</a:t>
            </a:r>
            <a:r>
              <a:rPr lang="en-GB" sz="700" dirty="0">
                <a:solidFill>
                  <a:schemeClr val="dk1"/>
                </a:solidFill>
                <a:latin typeface="Gilroy" pitchFamily="2" charset="77"/>
              </a:rPr>
              <a:t>, </a:t>
            </a:r>
            <a:r>
              <a:rPr lang="en-GB" sz="700" dirty="0">
                <a:solidFill>
                  <a:schemeClr val="dk1"/>
                </a:solidFill>
                <a:latin typeface="Gilroy" pitchFamily="2" charset="77"/>
                <a:hlinkClick r:id="rId10"/>
              </a:rPr>
              <a:t>Hailo</a:t>
            </a:r>
            <a:r>
              <a:rPr lang="en-GB" sz="700" dirty="0">
                <a:solidFill>
                  <a:schemeClr val="dk1"/>
                </a:solidFill>
                <a:latin typeface="Gilroy" pitchFamily="2" charset="77"/>
              </a:rPr>
              <a:t>, and </a:t>
            </a:r>
            <a:r>
              <a:rPr lang="en-GB" sz="700" dirty="0">
                <a:solidFill>
                  <a:schemeClr val="dk1"/>
                </a:solidFill>
                <a:latin typeface="Gilroy" pitchFamily="2" charset="77"/>
                <a:hlinkClick r:id="rId11"/>
              </a:rPr>
              <a:t>Kneron</a:t>
            </a:r>
            <a:r>
              <a:rPr lang="en-GB" sz="700" dirty="0">
                <a:solidFill>
                  <a:schemeClr val="dk1"/>
                </a:solidFill>
                <a:latin typeface="Gilroy" pitchFamily="2" charset="77"/>
              </a:rPr>
              <a:t> introducing advanced edge AI accelerators and servers. Incumbents like Intel and AMD also made significant advancements, with Intel launching edge-optimized </a:t>
            </a:r>
            <a:r>
              <a:rPr lang="en-GB" sz="700" dirty="0">
                <a:solidFill>
                  <a:srgbClr val="0097A7"/>
                </a:solidFill>
                <a:latin typeface="Gilroy" pitchFamily="2" charset="77"/>
                <a:hlinkClick r:id="rId12">
                  <a:extLst>
                    <a:ext uri="{A12FA001-AC4F-418D-AE19-62706E023703}">
                      <ahyp:hlinkClr xmlns:ahyp="http://schemas.microsoft.com/office/drawing/2018/hyperlinkcolor" val="tx"/>
                    </a:ext>
                  </a:extLst>
                </a:hlinkClick>
              </a:rPr>
              <a:t>CPUs, GPUs, and FPGAs</a:t>
            </a:r>
            <a:r>
              <a:rPr lang="en-GB" sz="700" dirty="0">
                <a:solidFill>
                  <a:srgbClr val="0097A7"/>
                </a:solidFill>
                <a:latin typeface="Gilroy" pitchFamily="2" charset="77"/>
              </a:rPr>
              <a:t> </a:t>
            </a:r>
            <a:r>
              <a:rPr lang="en-GB" sz="700" dirty="0">
                <a:solidFill>
                  <a:schemeClr val="dk1"/>
                </a:solidFill>
                <a:latin typeface="Gilroy" pitchFamily="2" charset="77"/>
              </a:rPr>
              <a:t>and AMD unveiling its </a:t>
            </a:r>
            <a:r>
              <a:rPr lang="en-GB" sz="700" dirty="0">
                <a:solidFill>
                  <a:schemeClr val="dk1"/>
                </a:solidFill>
                <a:latin typeface="Gilroy" pitchFamily="2" charset="77"/>
                <a:hlinkClick r:id="rId13"/>
              </a:rPr>
              <a:t>Versal adaptive </a:t>
            </a:r>
            <a:r>
              <a:rPr lang="en-GB" sz="700" dirty="0" err="1">
                <a:solidFill>
                  <a:schemeClr val="dk1"/>
                </a:solidFill>
                <a:latin typeface="Gilroy" pitchFamily="2" charset="77"/>
                <a:hlinkClick r:id="rId13"/>
              </a:rPr>
              <a:t>SoC</a:t>
            </a:r>
            <a:r>
              <a:rPr lang="en-GB" sz="700" dirty="0" err="1">
                <a:solidFill>
                  <a:schemeClr val="dk1"/>
                </a:solidFill>
                <a:latin typeface="Gilroy" pitchFamily="2" charset="77"/>
              </a:rPr>
              <a:t>.</a:t>
            </a:r>
            <a:r>
              <a:rPr lang="en-GB" sz="700" dirty="0">
                <a:solidFill>
                  <a:schemeClr val="dk1"/>
                </a:solidFill>
                <a:latin typeface="Gilroy" pitchFamily="2" charset="77"/>
              </a:rPr>
              <a:t> </a:t>
            </a:r>
            <a:r>
              <a:rPr lang="en-GB" sz="700" dirty="0">
                <a:solidFill>
                  <a:schemeClr val="tx1"/>
                </a:solidFill>
                <a:latin typeface="Gilroy" pitchFamily="2" charset="77"/>
              </a:rPr>
              <a:t>Alongside these hardware innovations, we noted numerous product announcements focused on enhancing Kubernetes adoption and capabilities in Cloud-native Tech.</a:t>
            </a:r>
          </a:p>
        </p:txBody>
      </p:sp>
      <p:sp>
        <p:nvSpPr>
          <p:cNvPr id="75" name="Google Shape;75;p16"/>
          <p:cNvSpPr/>
          <p:nvPr/>
        </p:nvSpPr>
        <p:spPr>
          <a:xfrm>
            <a:off x="-85458" y="-17093"/>
            <a:ext cx="2658566" cy="5204389"/>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p:txBody>
      </p:sp>
      <p:sp>
        <p:nvSpPr>
          <p:cNvPr id="77" name="Google Shape;77;p16"/>
          <p:cNvSpPr txBox="1"/>
          <p:nvPr/>
        </p:nvSpPr>
        <p:spPr>
          <a:xfrm>
            <a:off x="2645750"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latin typeface="Gilroy SemiBold" pitchFamily="2" charset="77"/>
                <a:sym typeface="Anybody Medium"/>
              </a:rPr>
              <a:t>Key takeaways</a:t>
            </a:r>
            <a:endParaRPr sz="2000" b="1" dirty="0">
              <a:latin typeface="Gilroy SemiBold" pitchFamily="2" charset="77"/>
              <a:sym typeface="Anybody Medium"/>
            </a:endParaRPr>
          </a:p>
          <a:p>
            <a:pPr marL="0" lvl="0" indent="0" algn="l" rtl="0">
              <a:spcBef>
                <a:spcPts val="0"/>
              </a:spcBef>
              <a:spcAft>
                <a:spcPts val="0"/>
              </a:spcAft>
              <a:buNone/>
            </a:pPr>
            <a:endParaRPr sz="1800" dirty="0">
              <a:solidFill>
                <a:schemeClr val="dk2"/>
              </a:solidFill>
            </a:endParaRPr>
          </a:p>
        </p:txBody>
      </p:sp>
      <p:sp>
        <p:nvSpPr>
          <p:cNvPr id="4" name="TextBox 3">
            <a:extLst>
              <a:ext uri="{FF2B5EF4-FFF2-40B4-BE49-F238E27FC236}">
                <a16:creationId xmlns:a16="http://schemas.microsoft.com/office/drawing/2014/main" id="{2B70336A-3D46-B57D-FD3A-4E007CC96EAA}"/>
              </a:ext>
            </a:extLst>
          </p:cNvPr>
          <p:cNvSpPr txBox="1"/>
          <p:nvPr/>
        </p:nvSpPr>
        <p:spPr>
          <a:xfrm>
            <a:off x="68025" y="845997"/>
            <a:ext cx="2411968" cy="4170372"/>
          </a:xfrm>
          <a:prstGeom prst="rect">
            <a:avLst/>
          </a:prstGeom>
          <a:noFill/>
        </p:spPr>
        <p:txBody>
          <a:bodyPr wrap="square" lIns="36000" rIns="36000" rtlCol="0">
            <a:spAutoFit/>
          </a:bodyPr>
          <a:lstStyle/>
          <a:p>
            <a:pPr marL="107999" marR="72000"/>
            <a:r>
              <a:rPr lang="en-GB" sz="800" dirty="0">
                <a:solidFill>
                  <a:schemeClr val="bg1"/>
                </a:solidFill>
                <a:latin typeface="Gilroy" pitchFamily="2" charset="77"/>
              </a:rPr>
              <a:t>This Insight covers quarterly updates on Cloud Technology and focuses on our coverage of the </a:t>
            </a:r>
            <a:r>
              <a:rPr lang="en-GB" sz="800" dirty="0">
                <a:solidFill>
                  <a:schemeClr val="bg1"/>
                </a:solidFill>
                <a:latin typeface="Gilroy" pitchFamily="2" charset="77"/>
                <a:hlinkClick r:id="rId14">
                  <a:extLst>
                    <a:ext uri="{A12FA001-AC4F-418D-AE19-62706E023703}">
                      <ahyp:hlinkClr xmlns:ahyp="http://schemas.microsoft.com/office/drawing/2018/hyperlinkcolor" val="tx"/>
                    </a:ext>
                  </a:extLst>
                </a:hlinkClick>
              </a:rPr>
              <a:t>Cloud-native Tech</a:t>
            </a:r>
            <a:r>
              <a:rPr lang="en-GB" sz="800" dirty="0">
                <a:solidFill>
                  <a:schemeClr val="bg1"/>
                </a:solidFill>
                <a:latin typeface="Gilroy" pitchFamily="2" charset="77"/>
              </a:rPr>
              <a:t>, </a:t>
            </a:r>
            <a:r>
              <a:rPr lang="en-GB" sz="800" dirty="0">
                <a:solidFill>
                  <a:schemeClr val="bg1"/>
                </a:solidFill>
                <a:latin typeface="Gilroy" pitchFamily="2" charset="77"/>
                <a:hlinkClick r:id="rId15">
                  <a:extLst>
                    <a:ext uri="{A12FA001-AC4F-418D-AE19-62706E023703}">
                      <ahyp:hlinkClr xmlns:ahyp="http://schemas.microsoft.com/office/drawing/2018/hyperlinkcolor" val="tx"/>
                    </a:ext>
                  </a:extLst>
                </a:hlinkClick>
              </a:rPr>
              <a:t>Cloud Optimization Tools</a:t>
            </a:r>
            <a:r>
              <a:rPr lang="en-GB" sz="800" dirty="0">
                <a:solidFill>
                  <a:schemeClr val="bg1"/>
                </a:solidFill>
                <a:latin typeface="Gilroy" pitchFamily="2" charset="77"/>
              </a:rPr>
              <a:t>, </a:t>
            </a:r>
            <a:r>
              <a:rPr lang="en-GB" sz="800" dirty="0">
                <a:solidFill>
                  <a:schemeClr val="bg1"/>
                </a:solidFill>
                <a:latin typeface="Gilroy" pitchFamily="2" charset="77"/>
                <a:hlinkClick r:id="rId16">
                  <a:extLst>
                    <a:ext uri="{A12FA001-AC4F-418D-AE19-62706E023703}">
                      <ahyp:hlinkClr xmlns:ahyp="http://schemas.microsoft.com/office/drawing/2018/hyperlinkcolor" val="tx"/>
                    </a:ext>
                  </a:extLst>
                </a:hlinkClick>
              </a:rPr>
              <a:t>Serverless Computing</a:t>
            </a:r>
            <a:r>
              <a:rPr lang="en-GB" sz="800" dirty="0">
                <a:solidFill>
                  <a:schemeClr val="bg1"/>
                </a:solidFill>
                <a:latin typeface="Gilroy" pitchFamily="2" charset="77"/>
              </a:rPr>
              <a:t>, and </a:t>
            </a:r>
            <a:r>
              <a:rPr lang="en-GB" sz="800" dirty="0">
                <a:solidFill>
                  <a:schemeClr val="bg1"/>
                </a:solidFill>
                <a:latin typeface="Gilroy" pitchFamily="2" charset="77"/>
                <a:hlinkClick r:id="rId17">
                  <a:extLst>
                    <a:ext uri="{A12FA001-AC4F-418D-AE19-62706E023703}">
                      <ahyp:hlinkClr xmlns:ahyp="http://schemas.microsoft.com/office/drawing/2018/hyperlinkcolor" val="tx"/>
                    </a:ext>
                  </a:extLst>
                </a:hlinkClick>
              </a:rPr>
              <a:t>Edge Computing</a:t>
            </a:r>
            <a:r>
              <a:rPr lang="en-GB" sz="800" dirty="0">
                <a:solidFill>
                  <a:schemeClr val="bg1"/>
                </a:solidFill>
                <a:latin typeface="Gilroy" pitchFamily="2" charset="77"/>
              </a:rPr>
              <a:t> industry hubs. </a:t>
            </a:r>
            <a:br>
              <a:rPr lang="en-GB" sz="800" dirty="0">
                <a:solidFill>
                  <a:schemeClr val="bg1"/>
                </a:solidFill>
                <a:latin typeface="Gilroy" pitchFamily="2" charset="77"/>
              </a:rPr>
            </a:br>
            <a:endParaRPr lang="en-US" sz="800" b="1" dirty="0">
              <a:solidFill>
                <a:schemeClr val="bg1"/>
              </a:solidFill>
              <a:latin typeface="Gilroy Bold" pitchFamily="2" charset="77"/>
              <a:hlinkClick r:id="" action="ppaction://noaction">
                <a:extLst>
                  <a:ext uri="{A12FA001-AC4F-418D-AE19-62706E023703}">
                    <ahyp:hlinkClr xmlns:ahyp="http://schemas.microsoft.com/office/drawing/2018/hyperlinkcolor" val="tx"/>
                  </a:ext>
                </a:extLst>
              </a:hlinkClick>
            </a:endParaRPr>
          </a:p>
          <a:p>
            <a:pPr marL="107999" marR="72000"/>
            <a:endParaRPr lang="en-US" sz="900" b="1" dirty="0">
              <a:solidFill>
                <a:schemeClr val="bg1"/>
              </a:solidFill>
              <a:latin typeface="Gilroy Bold" pitchFamily="2" charset="77"/>
              <a:hlinkClick r:id="" action="ppaction://noaction">
                <a:extLst>
                  <a:ext uri="{A12FA001-AC4F-418D-AE19-62706E023703}">
                    <ahyp:hlinkClr xmlns:ahyp="http://schemas.microsoft.com/office/drawing/2018/hyperlinkcolor" val="tx"/>
                  </a:ext>
                </a:extLst>
              </a:hlinkClick>
            </a:endParaRPr>
          </a:p>
          <a:p>
            <a:pPr marL="107999" marR="72000"/>
            <a:r>
              <a:rPr lang="en-US" sz="900" b="1" dirty="0">
                <a:solidFill>
                  <a:schemeClr val="bg1"/>
                </a:solidFill>
                <a:latin typeface="Gilroy Bold" pitchFamily="2" charset="77"/>
                <a:hlinkClick r:id="rId18" action="ppaction://hlinksldjump">
                  <a:extLst>
                    <a:ext uri="{A12FA001-AC4F-418D-AE19-62706E023703}">
                      <ahyp:hlinkClr xmlns:ahyp="http://schemas.microsoft.com/office/drawing/2018/hyperlinkcolor" val="tx"/>
                    </a:ext>
                  </a:extLst>
                </a:hlinkClick>
              </a:rPr>
              <a:t>Section 1: Industry outlook</a:t>
            </a:r>
            <a:endParaRPr lang="en-US" sz="900" b="1" dirty="0">
              <a:solidFill>
                <a:schemeClr val="bg1"/>
              </a:solidFill>
              <a:latin typeface="Gilroy Bold" pitchFamily="2" charset="77"/>
            </a:endParaRPr>
          </a:p>
          <a:p>
            <a:pPr marL="107999" marR="72000"/>
            <a:endParaRPr lang="en-US" sz="300" dirty="0">
              <a:solidFill>
                <a:schemeClr val="bg1"/>
              </a:solidFill>
              <a:latin typeface="Gilroy Bold" pitchFamily="2" charset="77"/>
            </a:endParaRPr>
          </a:p>
          <a:p>
            <a:pPr marL="107999" marR="72000" lvl="0" indent="0" algn="l" rtl="0">
              <a:spcBef>
                <a:spcPts val="0"/>
              </a:spcBef>
              <a:spcAft>
                <a:spcPts val="0"/>
              </a:spcAft>
              <a:buNone/>
            </a:pPr>
            <a:r>
              <a:rPr lang="en-US" sz="800" dirty="0">
                <a:solidFill>
                  <a:schemeClr val="bg1"/>
                </a:solidFill>
                <a:latin typeface="Gilroy" pitchFamily="2" charset="77"/>
              </a:rPr>
              <a:t>• IBM acquires HashiCorp</a:t>
            </a:r>
          </a:p>
          <a:p>
            <a:pPr marL="107999" marR="72000" lvl="0" indent="0" algn="l" rtl="0">
              <a:spcBef>
                <a:spcPts val="0"/>
              </a:spcBef>
              <a:spcAft>
                <a:spcPts val="0"/>
              </a:spcAft>
              <a:buNone/>
            </a:pPr>
            <a:r>
              <a:rPr lang="en-US" sz="800" dirty="0">
                <a:solidFill>
                  <a:schemeClr val="bg1"/>
                </a:solidFill>
                <a:latin typeface="Gilroy" pitchFamily="2" charset="77"/>
              </a:rPr>
              <a:t>• Red Hat launches RHEL AI</a:t>
            </a:r>
          </a:p>
          <a:p>
            <a:pPr marL="107999" marR="72000" lvl="0" indent="0" algn="l" rtl="0">
              <a:spcBef>
                <a:spcPts val="0"/>
              </a:spcBef>
              <a:spcAft>
                <a:spcPts val="0"/>
              </a:spcAft>
              <a:buNone/>
            </a:pPr>
            <a:endParaRPr lang="en-US"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19" action="ppaction://hlinksldjump">
                  <a:extLst>
                    <a:ext uri="{A12FA001-AC4F-418D-AE19-62706E023703}">
                      <ahyp:hlinkClr xmlns:ahyp="http://schemas.microsoft.com/office/drawing/2018/hyperlinkcolor" val="tx"/>
                    </a:ext>
                  </a:extLst>
                </a:hlinkClick>
              </a:rPr>
              <a:t>Section 2: Funding</a:t>
            </a:r>
            <a:endParaRPr lang="en-US" sz="900" b="1" dirty="0">
              <a:solidFill>
                <a:schemeClr val="bg1"/>
              </a:solidFill>
              <a:latin typeface="Gilroy Bold" pitchFamily="2" charset="77"/>
            </a:endParaRPr>
          </a:p>
          <a:p>
            <a:pPr marL="107999" marR="72000"/>
            <a:endParaRPr lang="en-GB" sz="300" dirty="0">
              <a:solidFill>
                <a:schemeClr val="bg1"/>
              </a:solidFill>
              <a:latin typeface="Gilroy" pitchFamily="2" charset="77"/>
            </a:endParaRPr>
          </a:p>
          <a:p>
            <a:pPr marL="107999" marR="72000"/>
            <a:r>
              <a:rPr lang="en-GB" sz="800" dirty="0">
                <a:solidFill>
                  <a:schemeClr val="bg1"/>
                </a:solidFill>
                <a:latin typeface="Gilroy" pitchFamily="2" charset="77"/>
              </a:rPr>
              <a:t>• Funding surges, driven by edge computing</a:t>
            </a:r>
            <a:endParaRPr lang="en-US" sz="800" dirty="0">
              <a:solidFill>
                <a:schemeClr val="bg1"/>
              </a:solidFill>
              <a:latin typeface="Gilroy" pitchFamily="2" charset="77"/>
            </a:endParaRPr>
          </a:p>
          <a:p>
            <a:pPr marL="107999" marR="72000" lvl="0" indent="0" algn="l" rtl="0">
              <a:spcBef>
                <a:spcPts val="0"/>
              </a:spcBef>
              <a:spcAft>
                <a:spcPts val="0"/>
              </a:spcAft>
              <a:buNone/>
            </a:pPr>
            <a:endParaRPr lang="en-US"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20" action="ppaction://hlinksldjump">
                  <a:extLst>
                    <a:ext uri="{A12FA001-AC4F-418D-AE19-62706E023703}">
                      <ahyp:hlinkClr xmlns:ahyp="http://schemas.microsoft.com/office/drawing/2018/hyperlinkcolor" val="tx"/>
                    </a:ext>
                  </a:extLst>
                </a:hlinkClick>
              </a:rPr>
              <a:t>Section 3: Product updates</a:t>
            </a:r>
            <a:endParaRPr lang="en-US" sz="900" b="1" dirty="0">
              <a:solidFill>
                <a:schemeClr val="bg1"/>
              </a:solidFill>
              <a:latin typeface="Gilroy Bold" pitchFamily="2" charset="77"/>
            </a:endParaRPr>
          </a:p>
          <a:p>
            <a:pPr marL="107999" marR="72000"/>
            <a:endParaRPr lang="en-US" sz="300" dirty="0">
              <a:solidFill>
                <a:schemeClr val="bg1"/>
              </a:solidFill>
              <a:latin typeface="Gilroy" pitchFamily="2" charset="77"/>
            </a:endParaRPr>
          </a:p>
          <a:p>
            <a:pPr marL="107999" marR="72000"/>
            <a:r>
              <a:rPr lang="en-US" sz="800" dirty="0">
                <a:solidFill>
                  <a:schemeClr val="bg1"/>
                </a:solidFill>
                <a:latin typeface="Gilroy" pitchFamily="2" charset="77"/>
              </a:rPr>
              <a:t>• Edge AI hardware</a:t>
            </a:r>
          </a:p>
          <a:p>
            <a:pPr marL="107999" marR="72000"/>
            <a:endParaRPr lang="en-US"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21" action="ppaction://hlinksldjump">
                  <a:extLst>
                    <a:ext uri="{A12FA001-AC4F-418D-AE19-62706E023703}">
                      <ahyp:hlinkClr xmlns:ahyp="http://schemas.microsoft.com/office/drawing/2018/hyperlinkcolor" val="tx"/>
                    </a:ext>
                  </a:extLst>
                </a:hlinkClick>
              </a:rPr>
              <a:t>Section 4: Partnerships</a:t>
            </a:r>
            <a:endParaRPr lang="en-US" sz="900" b="1" dirty="0">
              <a:solidFill>
                <a:schemeClr val="bg1"/>
              </a:solidFill>
              <a:latin typeface="Gilroy Bold" pitchFamily="2" charset="77"/>
            </a:endParaRPr>
          </a:p>
          <a:p>
            <a:pPr marL="107999" marR="72000"/>
            <a:endParaRPr lang="en-GB" sz="300" dirty="0">
              <a:solidFill>
                <a:schemeClr val="bg1"/>
              </a:solidFill>
              <a:latin typeface="Gilroy" pitchFamily="2" charset="77"/>
            </a:endParaRPr>
          </a:p>
          <a:p>
            <a:pPr marL="107999" marR="72000"/>
            <a:r>
              <a:rPr lang="en-GB" sz="800" dirty="0">
                <a:solidFill>
                  <a:schemeClr val="bg1"/>
                </a:solidFill>
                <a:latin typeface="Gilroy" pitchFamily="2" charset="77"/>
              </a:rPr>
              <a:t>• </a:t>
            </a:r>
            <a:r>
              <a:rPr lang="en-GB" sz="800" dirty="0">
                <a:solidFill>
                  <a:schemeClr val="bg1"/>
                </a:solidFill>
                <a:latin typeface="Gilroy" pitchFamily="2" charset="77"/>
                <a:sym typeface="Anybody Medium"/>
              </a:rPr>
              <a:t>Simplifying AI edge deployments</a:t>
            </a:r>
            <a:endParaRPr lang="en-GB" sz="800" dirty="0">
              <a:solidFill>
                <a:schemeClr val="bg1"/>
              </a:solidFill>
              <a:latin typeface="Gilroy" pitchFamily="2" charset="77"/>
            </a:endParaRPr>
          </a:p>
          <a:p>
            <a:pPr marL="107999" marR="72000"/>
            <a:endParaRPr lang="en-GB"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22" action="ppaction://hlinksldjump">
                  <a:extLst>
                    <a:ext uri="{A12FA001-AC4F-418D-AE19-62706E023703}">
                      <ahyp:hlinkClr xmlns:ahyp="http://schemas.microsoft.com/office/drawing/2018/hyperlinkcolor" val="tx"/>
                    </a:ext>
                  </a:extLst>
                </a:hlinkClick>
              </a:rPr>
              <a:t>Section 5: M&amp;A</a:t>
            </a:r>
            <a:endParaRPr lang="en-US" sz="900" b="1" dirty="0">
              <a:solidFill>
                <a:schemeClr val="bg1"/>
              </a:solidFill>
              <a:latin typeface="Gilroy Bold" pitchFamily="2" charset="77"/>
            </a:endParaRPr>
          </a:p>
          <a:p>
            <a:pPr marL="107999" marR="72000"/>
            <a:endParaRPr lang="en-GB" sz="300" dirty="0">
              <a:solidFill>
                <a:schemeClr val="bg1"/>
              </a:solidFill>
              <a:latin typeface="Gilroy" pitchFamily="2" charset="77"/>
            </a:endParaRPr>
          </a:p>
          <a:p>
            <a:pPr marL="107999" marR="72000"/>
            <a:r>
              <a:rPr lang="en-GB" sz="800" dirty="0">
                <a:solidFill>
                  <a:schemeClr val="bg1"/>
                </a:solidFill>
                <a:latin typeface="Gilroy" pitchFamily="2" charset="77"/>
              </a:rPr>
              <a:t>• Cloud-native Tech and Serverless Computing drive deals</a:t>
            </a:r>
          </a:p>
          <a:p>
            <a:pPr marL="107999" marR="72000"/>
            <a:endParaRPr lang="en-GB" sz="800" dirty="0">
              <a:solidFill>
                <a:schemeClr val="bg1"/>
              </a:solidFill>
              <a:latin typeface="Gilroy" pitchFamily="2" charset="77"/>
            </a:endParaRPr>
          </a:p>
          <a:p>
            <a:pPr marL="107999" marR="72000"/>
            <a:endParaRPr lang="en-GB" sz="800" dirty="0">
              <a:solidFill>
                <a:schemeClr val="bg1"/>
              </a:solidFill>
              <a:latin typeface="Gilroy" pitchFamily="2" charset="77"/>
            </a:endParaRPr>
          </a:p>
          <a:p>
            <a:pPr marL="107999" marR="72000"/>
            <a:endParaRPr lang="en-US" sz="800" dirty="0">
              <a:solidFill>
                <a:schemeClr val="bg1"/>
              </a:solidFill>
              <a:latin typeface="Gilroy" pitchFamily="2" charset="77"/>
            </a:endParaRPr>
          </a:p>
          <a:p>
            <a:pPr marL="107999" marR="72000"/>
            <a:endParaRPr lang="en-US" sz="800" dirty="0">
              <a:solidFill>
                <a:schemeClr val="bg1"/>
              </a:solidFill>
              <a:latin typeface="Gilroy" pitchFamily="2" charset="77"/>
            </a:endParaRPr>
          </a:p>
          <a:p>
            <a:pPr marL="107999" marR="72000"/>
            <a:endParaRPr lang="en-US" sz="800" dirty="0">
              <a:solidFill>
                <a:schemeClr val="bg1"/>
              </a:solidFill>
              <a:latin typeface="Gilroy" pitchFamily="2" charset="77"/>
            </a:endParaRPr>
          </a:p>
          <a:p>
            <a:pPr marL="107999" marR="72000"/>
            <a:endParaRPr lang="en-GB" sz="1000" dirty="0">
              <a:solidFill>
                <a:schemeClr val="bg1"/>
              </a:solidFill>
              <a:latin typeface="Gilroy" pitchFamily="2" charset="77"/>
            </a:endParaRPr>
          </a:p>
          <a:p>
            <a:pPr marL="107999" marR="72000"/>
            <a:endParaRPr lang="en-GB" sz="1000" dirty="0">
              <a:solidFill>
                <a:schemeClr val="bg1"/>
              </a:solidFill>
              <a:latin typeface="Gilroy" pitchFamily="2" charset="77"/>
            </a:endParaRPr>
          </a:p>
        </p:txBody>
      </p:sp>
      <p:sp>
        <p:nvSpPr>
          <p:cNvPr id="10" name="Google Shape;74;p16">
            <a:extLst>
              <a:ext uri="{FF2B5EF4-FFF2-40B4-BE49-F238E27FC236}">
                <a16:creationId xmlns:a16="http://schemas.microsoft.com/office/drawing/2014/main" id="{24B6034E-30F3-FC2E-3415-99B730DE216A}"/>
              </a:ext>
            </a:extLst>
          </p:cNvPr>
          <p:cNvSpPr txBox="1"/>
          <p:nvPr/>
        </p:nvSpPr>
        <p:spPr>
          <a:xfrm>
            <a:off x="5921275" y="706483"/>
            <a:ext cx="3104667" cy="43082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sz="1100" b="1" dirty="0">
                <a:solidFill>
                  <a:srgbClr val="3801C0"/>
                </a:solidFill>
                <a:latin typeface="Gilroy SemiBold" pitchFamily="2" charset="77"/>
              </a:rPr>
              <a:t>Partnerships</a:t>
            </a:r>
          </a:p>
          <a:p>
            <a:pPr>
              <a:lnSpc>
                <a:spcPct val="114000"/>
              </a:lnSpc>
              <a:spcBef>
                <a:spcPts val="1000"/>
              </a:spcBef>
            </a:pPr>
            <a:r>
              <a:rPr lang="en-GB" sz="700" b="1" dirty="0">
                <a:solidFill>
                  <a:schemeClr val="dk1"/>
                </a:solidFill>
                <a:latin typeface="Gilroy SemiBold" pitchFamily="2" charset="77"/>
              </a:rPr>
              <a:t>Simplifying AI deployments and enhancing </a:t>
            </a:r>
            <a:r>
              <a:rPr lang="en-GB" sz="700" b="1" dirty="0">
                <a:solidFill>
                  <a:schemeClr val="tx1"/>
                </a:solidFill>
                <a:latin typeface="Gilroy SemiBold" pitchFamily="2" charset="77"/>
              </a:rPr>
              <a:t>e</a:t>
            </a:r>
            <a:r>
              <a:rPr lang="en-GB" sz="700" b="1" dirty="0">
                <a:solidFill>
                  <a:schemeClr val="dk1"/>
                </a:solidFill>
                <a:latin typeface="Gilroy SemiBold" pitchFamily="2" charset="77"/>
              </a:rPr>
              <a:t>dge management:</a:t>
            </a:r>
            <a:r>
              <a:rPr lang="en-GB" sz="700" dirty="0">
                <a:solidFill>
                  <a:schemeClr val="dk1"/>
                </a:solidFill>
                <a:latin typeface="Gilroy" pitchFamily="2" charset="77"/>
              </a:rPr>
              <a:t> Collaboration between incumbents and disruptors aimed to simplify and enhance AI deployments and edge management. Noteworthy partnerships </a:t>
            </a:r>
            <a:r>
              <a:rPr lang="en-GB" sz="700" dirty="0">
                <a:solidFill>
                  <a:schemeClr val="tx1"/>
                </a:solidFill>
                <a:latin typeface="Gilroy" pitchFamily="2" charset="77"/>
              </a:rPr>
              <a:t>included</a:t>
            </a:r>
            <a:r>
              <a:rPr lang="en-GB" sz="700" dirty="0">
                <a:solidFill>
                  <a:schemeClr val="dk1"/>
                </a:solidFill>
                <a:latin typeface="Gilroy" pitchFamily="2" charset="77"/>
              </a:rPr>
              <a:t> </a:t>
            </a:r>
            <a:r>
              <a:rPr lang="en-GB" sz="700" dirty="0">
                <a:solidFill>
                  <a:schemeClr val="dk1"/>
                </a:solidFill>
                <a:latin typeface="Gilroy" pitchFamily="2" charset="77"/>
                <a:hlinkClick r:id="rId23"/>
              </a:rPr>
              <a:t>Vapor IO and VAST Data</a:t>
            </a:r>
            <a:r>
              <a:rPr lang="en-GB" sz="700" dirty="0">
                <a:solidFill>
                  <a:schemeClr val="dk1"/>
                </a:solidFill>
                <a:latin typeface="Gilroy" pitchFamily="2" charset="77"/>
              </a:rPr>
              <a:t> integrating edge and core </a:t>
            </a:r>
            <a:r>
              <a:rPr lang="en-GB" sz="700" dirty="0">
                <a:solidFill>
                  <a:schemeClr val="tx1"/>
                </a:solidFill>
                <a:latin typeface="Gilroy" pitchFamily="2" charset="77"/>
              </a:rPr>
              <a:t>AI systems and Red </a:t>
            </a:r>
            <a:r>
              <a:rPr lang="en-GB" sz="700" dirty="0">
                <a:solidFill>
                  <a:schemeClr val="dk1"/>
                </a:solidFill>
                <a:latin typeface="Gilroy" pitchFamily="2" charset="77"/>
              </a:rPr>
              <a:t>Hat with </a:t>
            </a:r>
            <a:r>
              <a:rPr lang="en-GB" sz="700" dirty="0">
                <a:solidFill>
                  <a:schemeClr val="dk1"/>
                </a:solidFill>
                <a:latin typeface="Gilroy" pitchFamily="2" charset="77"/>
                <a:hlinkClick r:id="rId24"/>
              </a:rPr>
              <a:t>Intel</a:t>
            </a:r>
            <a:r>
              <a:rPr lang="en-GB" sz="700" dirty="0">
                <a:solidFill>
                  <a:schemeClr val="dk1"/>
                </a:solidFill>
                <a:latin typeface="Gilroy" pitchFamily="2" charset="77"/>
              </a:rPr>
              <a:t>, </a:t>
            </a:r>
            <a:r>
              <a:rPr lang="en-GB" sz="700" dirty="0">
                <a:solidFill>
                  <a:schemeClr val="dk1"/>
                </a:solidFill>
                <a:latin typeface="Gilroy" pitchFamily="2" charset="77"/>
                <a:hlinkClick r:id="rId25"/>
              </a:rPr>
              <a:t>Cloudera</a:t>
            </a:r>
            <a:r>
              <a:rPr lang="en-GB" sz="700" dirty="0">
                <a:solidFill>
                  <a:schemeClr val="dk1"/>
                </a:solidFill>
                <a:latin typeface="Gilroy" pitchFamily="2" charset="77"/>
              </a:rPr>
              <a:t>, </a:t>
            </a:r>
            <a:r>
              <a:rPr lang="en-GB" sz="700" dirty="0">
                <a:solidFill>
                  <a:schemeClr val="dk1"/>
                </a:solidFill>
                <a:latin typeface="Gilroy" pitchFamily="2" charset="77"/>
                <a:hlinkClick r:id="rId26"/>
              </a:rPr>
              <a:t>Veeam</a:t>
            </a:r>
            <a:r>
              <a:rPr lang="en-GB" sz="700" dirty="0">
                <a:solidFill>
                  <a:schemeClr val="dk1"/>
                </a:solidFill>
                <a:latin typeface="Gilroy" pitchFamily="2" charset="77"/>
              </a:rPr>
              <a:t>, and Nutanix to bolster AI, security, and virtualization. Additionally, </a:t>
            </a:r>
            <a:r>
              <a:rPr lang="en-GB" sz="700" dirty="0">
                <a:solidFill>
                  <a:schemeClr val="dk1"/>
                </a:solidFill>
                <a:latin typeface="Gilroy" pitchFamily="2" charset="77"/>
                <a:hlinkClick r:id="rId27"/>
              </a:rPr>
              <a:t>Dell partnered with Nvidia</a:t>
            </a:r>
            <a:r>
              <a:rPr lang="en-GB" sz="700" dirty="0">
                <a:solidFill>
                  <a:schemeClr val="dk1"/>
                </a:solidFill>
                <a:latin typeface="Gilroy" pitchFamily="2" charset="77"/>
              </a:rPr>
              <a:t> to accelerate </a:t>
            </a:r>
            <a:r>
              <a:rPr lang="en-GB" sz="700" dirty="0">
                <a:solidFill>
                  <a:schemeClr val="tx1"/>
                </a:solidFill>
                <a:latin typeface="Gilroy" pitchFamily="2" charset="77"/>
              </a:rPr>
              <a:t>e</a:t>
            </a:r>
            <a:r>
              <a:rPr lang="en-GB" sz="700" dirty="0">
                <a:solidFill>
                  <a:schemeClr val="dk1"/>
                </a:solidFill>
                <a:latin typeface="Gilroy" pitchFamily="2" charset="77"/>
              </a:rPr>
              <a:t>dge AI adoption.</a:t>
            </a:r>
          </a:p>
          <a:p>
            <a:pPr>
              <a:lnSpc>
                <a:spcPct val="115000"/>
              </a:lnSpc>
              <a:spcBef>
                <a:spcPts val="1000"/>
              </a:spcBef>
            </a:pPr>
            <a:r>
              <a:rPr lang="en-GB" sz="1000" b="1" dirty="0">
                <a:solidFill>
                  <a:srgbClr val="3801C0"/>
                </a:solidFill>
                <a:latin typeface="Gilroy SemiBold" pitchFamily="2" charset="77"/>
              </a:rPr>
              <a:t>M&amp;A</a:t>
            </a:r>
          </a:p>
          <a:p>
            <a:pPr>
              <a:lnSpc>
                <a:spcPct val="115000"/>
              </a:lnSpc>
              <a:spcBef>
                <a:spcPts val="1000"/>
              </a:spcBef>
            </a:pPr>
            <a:r>
              <a:rPr lang="en-GB" sz="700" b="1" dirty="0">
                <a:solidFill>
                  <a:schemeClr val="dk1"/>
                </a:solidFill>
                <a:latin typeface="Gilroy SemiBold" pitchFamily="2" charset="77"/>
              </a:rPr>
              <a:t>IBM </a:t>
            </a:r>
            <a:r>
              <a:rPr lang="en-GB" sz="700" b="1" dirty="0">
                <a:solidFill>
                  <a:schemeClr val="tx1"/>
                </a:solidFill>
                <a:latin typeface="Gilroy SemiBold" pitchFamily="2" charset="77"/>
              </a:rPr>
              <a:t>acquired</a:t>
            </a:r>
            <a:r>
              <a:rPr lang="en-GB" sz="700" b="1" dirty="0">
                <a:solidFill>
                  <a:schemeClr val="dk1"/>
                </a:solidFill>
                <a:latin typeface="Gilroy SemiBold" pitchFamily="2" charset="77"/>
              </a:rPr>
              <a:t> </a:t>
            </a:r>
            <a:r>
              <a:rPr lang="en-GB" sz="700" b="1" dirty="0" err="1">
                <a:solidFill>
                  <a:schemeClr val="dk1"/>
                </a:solidFill>
                <a:latin typeface="Gilroy SemiBold" pitchFamily="2" charset="77"/>
              </a:rPr>
              <a:t>HashiCorp</a:t>
            </a:r>
            <a:r>
              <a:rPr lang="en-GB" sz="700" b="1" dirty="0">
                <a:solidFill>
                  <a:schemeClr val="dk1"/>
                </a:solidFill>
                <a:latin typeface="Gilroy SemiBold" pitchFamily="2" charset="77"/>
              </a:rPr>
              <a:t>: </a:t>
            </a:r>
            <a:r>
              <a:rPr lang="en-GB" sz="700" dirty="0">
                <a:solidFill>
                  <a:schemeClr val="dk1"/>
                </a:solidFill>
                <a:latin typeface="Gilroy" pitchFamily="2" charset="77"/>
              </a:rPr>
              <a:t>IBM's acquisition of </a:t>
            </a:r>
            <a:r>
              <a:rPr lang="en-GB" sz="700" dirty="0" err="1">
                <a:solidFill>
                  <a:schemeClr val="dk1"/>
                </a:solidFill>
                <a:latin typeface="Gilroy" pitchFamily="2" charset="77"/>
              </a:rPr>
              <a:t>HashiCorp</a:t>
            </a:r>
            <a:r>
              <a:rPr lang="en-GB" sz="700" dirty="0">
                <a:solidFill>
                  <a:schemeClr val="dk1"/>
                </a:solidFill>
                <a:latin typeface="Gilroy" pitchFamily="2" charset="77"/>
              </a:rPr>
              <a:t> for </a:t>
            </a:r>
            <a:r>
              <a:rPr lang="en-GB" sz="700" dirty="0">
                <a:solidFill>
                  <a:schemeClr val="dk1"/>
                </a:solidFill>
                <a:latin typeface="Gilroy" pitchFamily="2" charset="77"/>
                <a:hlinkClick r:id="rId28"/>
              </a:rPr>
              <a:t>USD 6.4 billion</a:t>
            </a:r>
            <a:r>
              <a:rPr lang="en-GB" sz="700" dirty="0">
                <a:solidFill>
                  <a:schemeClr val="dk1"/>
                </a:solidFill>
                <a:latin typeface="Gilroy" pitchFamily="2" charset="77"/>
              </a:rPr>
              <a:t> </a:t>
            </a:r>
            <a:r>
              <a:rPr lang="en-GB" sz="700" dirty="0">
                <a:solidFill>
                  <a:schemeClr val="tx1"/>
                </a:solidFill>
                <a:latin typeface="Gilroy" pitchFamily="2" charset="77"/>
              </a:rPr>
              <a:t>was</a:t>
            </a:r>
            <a:r>
              <a:rPr lang="en-GB" sz="700" dirty="0">
                <a:solidFill>
                  <a:schemeClr val="dk1"/>
                </a:solidFill>
                <a:latin typeface="Gilroy" pitchFamily="2" charset="77"/>
              </a:rPr>
              <a:t> a strategic move to enhance its hybrid cloud and AI capabilities. By integrating </a:t>
            </a:r>
            <a:r>
              <a:rPr lang="en-GB" sz="700" dirty="0" err="1">
                <a:solidFill>
                  <a:schemeClr val="dk1"/>
                </a:solidFill>
                <a:latin typeface="Gilroy" pitchFamily="2" charset="77"/>
              </a:rPr>
              <a:t>HashiCorp's</a:t>
            </a:r>
            <a:r>
              <a:rPr lang="en-GB" sz="700" dirty="0">
                <a:solidFill>
                  <a:schemeClr val="dk1"/>
                </a:solidFill>
                <a:latin typeface="Gilroy" pitchFamily="2" charset="77"/>
              </a:rPr>
              <a:t> tools into its Red Hat OpenShift platform, IBM plans to offer customers greater flexibility in cloud deployments. The combination of IBM's expertise (including </a:t>
            </a:r>
            <a:r>
              <a:rPr lang="en-GB" sz="700" dirty="0">
                <a:solidFill>
                  <a:schemeClr val="dk1"/>
                </a:solidFill>
                <a:latin typeface="Gilroy" pitchFamily="2" charset="77"/>
                <a:hlinkClick r:id="rId29"/>
              </a:rPr>
              <a:t>Red Hat</a:t>
            </a:r>
            <a:r>
              <a:rPr lang="en-GB" sz="700" dirty="0">
                <a:solidFill>
                  <a:schemeClr val="dk1"/>
                </a:solidFill>
                <a:latin typeface="Gilroy" pitchFamily="2" charset="77"/>
              </a:rPr>
              <a:t>) and </a:t>
            </a:r>
            <a:r>
              <a:rPr lang="en-GB" sz="700" dirty="0" err="1">
                <a:solidFill>
                  <a:schemeClr val="dk1"/>
                </a:solidFill>
                <a:latin typeface="Gilroy" pitchFamily="2" charset="77"/>
              </a:rPr>
              <a:t>HashiCorp's</a:t>
            </a:r>
            <a:r>
              <a:rPr lang="en-GB" sz="700" dirty="0">
                <a:solidFill>
                  <a:schemeClr val="dk1"/>
                </a:solidFill>
                <a:latin typeface="Gilroy" pitchFamily="2" charset="77"/>
              </a:rPr>
              <a:t> security and management solutions is expected to create a holistic platform tailored for the AI era, strengthening IBM's position in the rapidly evolving cloud and AI market.</a:t>
            </a:r>
          </a:p>
          <a:p>
            <a:pPr>
              <a:lnSpc>
                <a:spcPct val="115000"/>
              </a:lnSpc>
              <a:spcBef>
                <a:spcPts val="1000"/>
              </a:spcBef>
            </a:pPr>
            <a:r>
              <a:rPr lang="en-GB" sz="700" b="1" dirty="0">
                <a:solidFill>
                  <a:schemeClr val="tx1"/>
                </a:solidFill>
                <a:latin typeface="Gilroy SemiBold" pitchFamily="2" charset="77"/>
              </a:rPr>
              <a:t>Cloud-native Tech and Serverless Computing dominate activity</a:t>
            </a:r>
            <a:r>
              <a:rPr lang="en-GB" sz="700" b="1" dirty="0">
                <a:solidFill>
                  <a:schemeClr val="tx1"/>
                </a:solidFill>
                <a:latin typeface="Gilroy Bold" pitchFamily="2" charset="77"/>
              </a:rPr>
              <a:t>: </a:t>
            </a:r>
            <a:r>
              <a:rPr lang="en-GB" sz="700" dirty="0">
                <a:solidFill>
                  <a:schemeClr val="tx1"/>
                </a:solidFill>
                <a:latin typeface="Gilroy" pitchFamily="2" charset="77"/>
              </a:rPr>
              <a:t>We tracked nine other M&amp;A deals, primarily in Cloud-native Tech and Serverless Computing. Harness bolstered its product portfolio by </a:t>
            </a:r>
            <a:r>
              <a:rPr lang="en-GB" sz="700" dirty="0">
                <a:solidFill>
                  <a:schemeClr val="dk1"/>
                </a:solidFill>
                <a:latin typeface="Gilroy" pitchFamily="2" charset="77"/>
                <a:hlinkClick r:id="rId30"/>
              </a:rPr>
              <a:t>acquiring Split Software</a:t>
            </a:r>
            <a:r>
              <a:rPr lang="en-GB" sz="700" dirty="0">
                <a:solidFill>
                  <a:schemeClr val="dk1"/>
                </a:solidFill>
                <a:latin typeface="Gilroy" pitchFamily="2" charset="77"/>
              </a:rPr>
              <a:t>, further strengthening its acquisition-driven growth strategy. Other notable transactions included EQT's </a:t>
            </a:r>
            <a:r>
              <a:rPr lang="en-GB" sz="700" dirty="0">
                <a:solidFill>
                  <a:schemeClr val="dk1"/>
                </a:solidFill>
                <a:latin typeface="Gilroy" pitchFamily="2" charset="77"/>
                <a:hlinkClick r:id="rId31"/>
              </a:rPr>
              <a:t>purchase of WSO2</a:t>
            </a:r>
            <a:r>
              <a:rPr lang="en-GB" sz="700" dirty="0">
                <a:solidFill>
                  <a:schemeClr val="dk1"/>
                </a:solidFill>
                <a:latin typeface="Gilroy" pitchFamily="2" charset="77"/>
              </a:rPr>
              <a:t>, Timescale's </a:t>
            </a:r>
            <a:r>
              <a:rPr lang="en-GB" sz="700" dirty="0">
                <a:solidFill>
                  <a:schemeClr val="dk1"/>
                </a:solidFill>
                <a:latin typeface="Gilroy" pitchFamily="2" charset="77"/>
                <a:hlinkClick r:id="rId32"/>
              </a:rPr>
              <a:t>acquisition of </a:t>
            </a:r>
            <a:r>
              <a:rPr lang="en-GB" sz="700" dirty="0" err="1">
                <a:solidFill>
                  <a:schemeClr val="dk1"/>
                </a:solidFill>
                <a:latin typeface="Gilroy" pitchFamily="2" charset="77"/>
                <a:hlinkClick r:id="rId32"/>
              </a:rPr>
              <a:t>PopSQL</a:t>
            </a:r>
            <a:r>
              <a:rPr lang="en-GB" sz="700" dirty="0">
                <a:solidFill>
                  <a:schemeClr val="dk1"/>
                </a:solidFill>
                <a:latin typeface="Gilroy" pitchFamily="2" charset="77"/>
              </a:rPr>
              <a:t>, and SUSE's </a:t>
            </a:r>
            <a:r>
              <a:rPr lang="en-GB" sz="700" dirty="0">
                <a:solidFill>
                  <a:schemeClr val="dk1"/>
                </a:solidFill>
                <a:latin typeface="Gilroy" pitchFamily="2" charset="77"/>
                <a:hlinkClick r:id="rId33"/>
              </a:rPr>
              <a:t>buyout of </a:t>
            </a:r>
            <a:r>
              <a:rPr lang="en-GB" sz="700" dirty="0" err="1">
                <a:solidFill>
                  <a:schemeClr val="dk1"/>
                </a:solidFill>
                <a:latin typeface="Gilroy" pitchFamily="2" charset="77"/>
                <a:hlinkClick r:id="rId33"/>
              </a:rPr>
              <a:t>StackState</a:t>
            </a:r>
            <a:r>
              <a:rPr lang="en-GB" sz="700" dirty="0">
                <a:solidFill>
                  <a:schemeClr val="dk1"/>
                </a:solidFill>
                <a:latin typeface="Gilroy" pitchFamily="2" charset="77"/>
              </a:rPr>
              <a:t>. </a:t>
            </a:r>
          </a:p>
          <a:p>
            <a:pPr marL="0" lvl="0" indent="0" algn="l" rtl="0">
              <a:lnSpc>
                <a:spcPct val="115000"/>
              </a:lnSpc>
              <a:spcBef>
                <a:spcPts val="1000"/>
              </a:spcBef>
              <a:spcAft>
                <a:spcPts val="0"/>
              </a:spcAft>
              <a:buNone/>
            </a:pPr>
            <a:endParaRPr sz="700" dirty="0">
              <a:latin typeface="Gilroy" pitchFamily="2" charset="77"/>
            </a:endParaRPr>
          </a:p>
          <a:p>
            <a:pPr marL="0" lvl="0" indent="0" algn="l" rtl="0">
              <a:spcBef>
                <a:spcPts val="0"/>
              </a:spcBef>
              <a:spcAft>
                <a:spcPts val="0"/>
              </a:spcAft>
              <a:buNone/>
            </a:pPr>
            <a:endParaRPr sz="2000" dirty="0">
              <a:latin typeface="Gilroy" pitchFamily="2" charset="77"/>
              <a:ea typeface="Anybody Medium"/>
              <a:cs typeface="Anybody Medium"/>
              <a:sym typeface="Anybody Medium"/>
            </a:endParaRPr>
          </a:p>
        </p:txBody>
      </p:sp>
      <p:sp>
        <p:nvSpPr>
          <p:cNvPr id="5" name="Google Shape;114;p22">
            <a:extLst>
              <a:ext uri="{FF2B5EF4-FFF2-40B4-BE49-F238E27FC236}">
                <a16:creationId xmlns:a16="http://schemas.microsoft.com/office/drawing/2014/main" id="{1F8377A9-A940-FAED-17AF-7989AAFA6BB9}"/>
              </a:ext>
            </a:extLst>
          </p:cNvPr>
          <p:cNvSpPr txBox="1"/>
          <p:nvPr/>
        </p:nvSpPr>
        <p:spPr>
          <a:xfrm>
            <a:off x="68025"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What’s inside?</a:t>
            </a:r>
            <a:endParaRPr lang="en-GB" sz="2000" b="1" dirty="0">
              <a:solidFill>
                <a:schemeClr val="bg1"/>
              </a:solidFill>
              <a:latin typeface="Gilroy SemiBold" pitchFamily="2" charset="77"/>
              <a:sym typeface="Anybody Medium"/>
            </a:endParaRPr>
          </a:p>
          <a:p>
            <a:pPr marL="0" lvl="0" indent="0" algn="l" rtl="0">
              <a:spcBef>
                <a:spcPts val="0"/>
              </a:spcBef>
              <a:spcAft>
                <a:spcPts val="0"/>
              </a:spcAft>
              <a:buNone/>
            </a:pPr>
            <a:endParaRPr lang="en-US" dirty="0">
              <a:solidFill>
                <a:schemeClr val="bg1"/>
              </a:solidFill>
            </a:endParaRPr>
          </a:p>
          <a:p>
            <a:pPr marL="0" lvl="0" indent="0" algn="l" rtl="0">
              <a:spcBef>
                <a:spcPts val="0"/>
              </a:spcBef>
              <a:spcAft>
                <a:spcPts val="0"/>
              </a:spcAft>
              <a:buNone/>
            </a:pPr>
            <a:endParaRPr lang="en-US" dirty="0">
              <a:solidFill>
                <a:schemeClr val="bg1"/>
              </a:solidFill>
            </a:endParaRPr>
          </a:p>
        </p:txBody>
      </p:sp>
    </p:spTree>
    <p:extLst>
      <p:ext uri="{BB962C8B-B14F-4D97-AF65-F5344CB8AC3E}">
        <p14:creationId xmlns:p14="http://schemas.microsoft.com/office/powerpoint/2010/main" val="93661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5" name="Google Shape;75;p16"/>
          <p:cNvSpPr/>
          <p:nvPr/>
        </p:nvSpPr>
        <p:spPr>
          <a:xfrm>
            <a:off x="-85458" y="-17093"/>
            <a:ext cx="2661387" cy="5204389"/>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lang="en-US" sz="800">
              <a:solidFill>
                <a:srgbClr val="3801C0"/>
              </a:solidFill>
              <a:latin typeface="Gilroy" pitchFamily="2" charset="77"/>
            </a:endParaRPr>
          </a:p>
          <a:p>
            <a:pPr marL="107999" marR="72000"/>
            <a:endParaRPr sz="800" dirty="0">
              <a:solidFill>
                <a:srgbClr val="3801C0"/>
              </a:solidFill>
              <a:latin typeface="Gilroy" pitchFamily="2" charset="77"/>
            </a:endParaRPr>
          </a:p>
        </p:txBody>
      </p:sp>
      <p:sp>
        <p:nvSpPr>
          <p:cNvPr id="77" name="Google Shape;77;p16"/>
          <p:cNvSpPr txBox="1"/>
          <p:nvPr/>
        </p:nvSpPr>
        <p:spPr>
          <a:xfrm>
            <a:off x="2645749" y="191350"/>
            <a:ext cx="6129983" cy="525000"/>
          </a:xfrm>
          <a:prstGeom prst="rect">
            <a:avLst/>
          </a:prstGeom>
          <a:noFill/>
          <a:ln>
            <a:noFill/>
          </a:ln>
        </p:spPr>
        <p:txBody>
          <a:bodyPr spcFirstLastPara="1" wrap="square" lIns="91425" tIns="91425" rIns="91425" bIns="91425" anchor="t" anchorCtr="0">
            <a:noAutofit/>
          </a:bodyPr>
          <a:lstStyle/>
          <a:p>
            <a:r>
              <a:rPr lang="en-GB" sz="2000" b="1" dirty="0">
                <a:latin typeface="Gilroy SemiBold" pitchFamily="2" charset="77"/>
              </a:rPr>
              <a:t>IBM expands cloud and AI capabilities with HashiCorp acquisition and RHEL AI launch</a:t>
            </a:r>
            <a:endParaRPr lang="en-US" sz="2000" b="1" dirty="0">
              <a:latin typeface="Gilroy SemiBold" pitchFamily="2" charset="77"/>
              <a:sym typeface="Anybody Medium"/>
            </a:endParaRPr>
          </a:p>
          <a:p>
            <a:pPr marL="0" lvl="0" indent="0" algn="l" rtl="0">
              <a:spcBef>
                <a:spcPts val="0"/>
              </a:spcBef>
              <a:spcAft>
                <a:spcPts val="0"/>
              </a:spcAft>
              <a:buNone/>
            </a:pPr>
            <a:endParaRPr sz="1800" dirty="0">
              <a:solidFill>
                <a:schemeClr val="dk2"/>
              </a:solidFill>
            </a:endParaRPr>
          </a:p>
        </p:txBody>
      </p:sp>
      <p:sp>
        <p:nvSpPr>
          <p:cNvPr id="3" name="Google Shape;74;p16">
            <a:extLst>
              <a:ext uri="{FF2B5EF4-FFF2-40B4-BE49-F238E27FC236}">
                <a16:creationId xmlns:a16="http://schemas.microsoft.com/office/drawing/2014/main" id="{7F12C4FB-66E1-77F4-0DCF-0BDFC986297E}"/>
              </a:ext>
            </a:extLst>
          </p:cNvPr>
          <p:cNvSpPr txBox="1"/>
          <p:nvPr/>
        </p:nvSpPr>
        <p:spPr>
          <a:xfrm>
            <a:off x="2699625" y="726390"/>
            <a:ext cx="2994677" cy="410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900" dirty="0">
              <a:solidFill>
                <a:schemeClr val="dk1"/>
              </a:solidFill>
            </a:endParaRPr>
          </a:p>
          <a:p>
            <a:pPr marL="0" lvl="0" indent="0" algn="l" rtl="0">
              <a:lnSpc>
                <a:spcPct val="115000"/>
              </a:lnSpc>
              <a:spcBef>
                <a:spcPts val="1000"/>
              </a:spcBef>
              <a:spcAft>
                <a:spcPts val="0"/>
              </a:spcAft>
              <a:buNone/>
            </a:pPr>
            <a:r>
              <a:rPr lang="en-GB" sz="1000" b="1" dirty="0">
                <a:solidFill>
                  <a:schemeClr val="dk1"/>
                </a:solidFill>
                <a:latin typeface="Gilroy SemiBold" pitchFamily="2" charset="77"/>
              </a:rPr>
              <a:t>IBM </a:t>
            </a:r>
            <a:r>
              <a:rPr lang="en-GB" sz="1000" b="1" dirty="0">
                <a:solidFill>
                  <a:schemeClr val="tx1"/>
                </a:solidFill>
                <a:latin typeface="Gilroy SemiBold" pitchFamily="2" charset="77"/>
              </a:rPr>
              <a:t>acquired</a:t>
            </a:r>
            <a:r>
              <a:rPr lang="en-GB" sz="1000" b="1" dirty="0">
                <a:solidFill>
                  <a:schemeClr val="dk1"/>
                </a:solidFill>
                <a:latin typeface="Gilroy SemiBold" pitchFamily="2" charset="77"/>
              </a:rPr>
              <a:t> HashiCorp</a:t>
            </a:r>
          </a:p>
          <a:p>
            <a:pPr marL="0" lvl="0" indent="0" algn="l" rtl="0">
              <a:lnSpc>
                <a:spcPct val="115000"/>
              </a:lnSpc>
              <a:spcBef>
                <a:spcPts val="1000"/>
              </a:spcBef>
              <a:spcAft>
                <a:spcPts val="0"/>
              </a:spcAft>
              <a:buNone/>
            </a:pPr>
            <a:r>
              <a:rPr lang="en-GB" sz="700" dirty="0">
                <a:solidFill>
                  <a:schemeClr val="dk1"/>
                </a:solidFill>
                <a:latin typeface="Gilroy" pitchFamily="2" charset="77"/>
              </a:rPr>
              <a:t>IBM announced the acquisition of </a:t>
            </a:r>
            <a:r>
              <a:rPr lang="en-GB" sz="700" dirty="0">
                <a:solidFill>
                  <a:schemeClr val="dk1"/>
                </a:solidFill>
                <a:latin typeface="Gilroy" pitchFamily="2" charset="77"/>
                <a:hlinkClick r:id="rId3"/>
              </a:rPr>
              <a:t>HashiCorp</a:t>
            </a:r>
            <a:r>
              <a:rPr lang="en-GB" sz="700" dirty="0">
                <a:solidFill>
                  <a:schemeClr val="dk1"/>
                </a:solidFill>
                <a:latin typeface="Gilroy" pitchFamily="2" charset="77"/>
              </a:rPr>
              <a:t>, a leading provider of multi-cloud infrastructure automation solutions, for USD 6.4 billion. </a:t>
            </a:r>
          </a:p>
          <a:p>
            <a:pPr marL="0" lvl="0" indent="0" algn="l" rtl="0">
              <a:lnSpc>
                <a:spcPct val="115000"/>
              </a:lnSpc>
              <a:spcBef>
                <a:spcPts val="1000"/>
              </a:spcBef>
              <a:spcAft>
                <a:spcPts val="0"/>
              </a:spcAft>
              <a:buNone/>
            </a:pPr>
            <a:r>
              <a:rPr lang="en-GB" sz="700" dirty="0">
                <a:solidFill>
                  <a:schemeClr val="dk1"/>
                </a:solidFill>
                <a:latin typeface="Gilroy" pitchFamily="2" charset="77"/>
              </a:rPr>
              <a:t>The acquisition aligns with IBM's goal of creating a holistic hybrid cloud platform designed for the AI era. By integrating </a:t>
            </a:r>
            <a:r>
              <a:rPr lang="en-GB" sz="700" dirty="0" err="1">
                <a:solidFill>
                  <a:schemeClr val="dk1"/>
                </a:solidFill>
                <a:latin typeface="Gilroy" pitchFamily="2" charset="77"/>
              </a:rPr>
              <a:t>HashiCorp's</a:t>
            </a:r>
            <a:r>
              <a:rPr lang="en-GB" sz="700" dirty="0">
                <a:solidFill>
                  <a:schemeClr val="dk1"/>
                </a:solidFill>
                <a:latin typeface="Gilroy" pitchFamily="2" charset="77"/>
              </a:rPr>
              <a:t> cloud-agnostic infrastructure provisioning and management tools, such as Terraform, into its Red Hat OpenShift platform, IBM aims to provide customers with greater flexibility in their cloud deployments. Additionally, </a:t>
            </a:r>
            <a:r>
              <a:rPr lang="en-GB" sz="700" dirty="0" err="1">
                <a:solidFill>
                  <a:schemeClr val="dk1"/>
                </a:solidFill>
                <a:latin typeface="Gilroy" pitchFamily="2" charset="77"/>
              </a:rPr>
              <a:t>HashiCorp's</a:t>
            </a:r>
            <a:r>
              <a:rPr lang="en-GB" sz="700" dirty="0">
                <a:solidFill>
                  <a:schemeClr val="dk1"/>
                </a:solidFill>
                <a:latin typeface="Gilroy" pitchFamily="2" charset="77"/>
              </a:rPr>
              <a:t> Vault, a security product for managing sensitive data, can be leveraged to drive revenue growth in IBM's existing accounts and introduce the broader HashiCorp portfolio to new customers. </a:t>
            </a:r>
          </a:p>
          <a:p>
            <a:pPr marL="0" lvl="0" indent="0" algn="l" rtl="0">
              <a:lnSpc>
                <a:spcPct val="115000"/>
              </a:lnSpc>
              <a:spcBef>
                <a:spcPts val="1000"/>
              </a:spcBef>
              <a:spcAft>
                <a:spcPts val="0"/>
              </a:spcAft>
              <a:buNone/>
            </a:pPr>
            <a:r>
              <a:rPr lang="en-GB" sz="700" dirty="0">
                <a:solidFill>
                  <a:schemeClr val="dk1"/>
                </a:solidFill>
                <a:latin typeface="Gilroy" pitchFamily="2" charset="77"/>
              </a:rPr>
              <a:t>The acquisition also addresses some challenges HashiCorp has faced in its transition to a SaaS-based subscription model, as IBM's resources and expertise can help the company refocus on its core strengths and deliver value to customers more effectively.</a:t>
            </a:r>
            <a:endParaRPr lang="en-GB" sz="800" dirty="0">
              <a:solidFill>
                <a:schemeClr val="dk1"/>
              </a:solidFill>
              <a:latin typeface="Gilroy" pitchFamily="2" charset="77"/>
            </a:endParaRPr>
          </a:p>
        </p:txBody>
      </p:sp>
      <p:sp>
        <p:nvSpPr>
          <p:cNvPr id="4" name="AutoShape 2" descr="Chart showing cumulative growth in contributors to Kubernetes from Q2 2014 until Q2 2023. The chart is rising up and to the right.">
            <a:extLst>
              <a:ext uri="{FF2B5EF4-FFF2-40B4-BE49-F238E27FC236}">
                <a16:creationId xmlns:a16="http://schemas.microsoft.com/office/drawing/2014/main" id="{8114738B-1655-AC04-F4AF-63D79FF893A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LK"/>
          </a:p>
        </p:txBody>
      </p:sp>
      <p:sp>
        <p:nvSpPr>
          <p:cNvPr id="7" name="TextBox 6">
            <a:extLst>
              <a:ext uri="{FF2B5EF4-FFF2-40B4-BE49-F238E27FC236}">
                <a16:creationId xmlns:a16="http://schemas.microsoft.com/office/drawing/2014/main" id="{7C9F4511-44CC-B1F6-B782-7EA4971E5BA3}"/>
              </a:ext>
            </a:extLst>
          </p:cNvPr>
          <p:cNvSpPr txBox="1"/>
          <p:nvPr/>
        </p:nvSpPr>
        <p:spPr>
          <a:xfrm>
            <a:off x="60305" y="845997"/>
            <a:ext cx="2411968" cy="3293209"/>
          </a:xfrm>
          <a:prstGeom prst="rect">
            <a:avLst/>
          </a:prstGeom>
          <a:noFill/>
        </p:spPr>
        <p:txBody>
          <a:bodyPr wrap="square" lIns="36000" rIns="36000" rtlCol="0">
            <a:spAutoFit/>
          </a:bodyPr>
          <a:lstStyle/>
          <a:p>
            <a:pPr marL="107999" marR="72000"/>
            <a:r>
              <a:rPr lang="en-GB" sz="800" dirty="0">
                <a:solidFill>
                  <a:schemeClr val="bg1"/>
                </a:solidFill>
                <a:latin typeface="Gilroy" pitchFamily="2" charset="77"/>
              </a:rPr>
              <a:t>As the cloud and Edge Computing industries continue to evolve, several critical developments are shaping the landscape for </a:t>
            </a:r>
            <a:r>
              <a:rPr lang="en-GB" sz="800" dirty="0" err="1">
                <a:solidFill>
                  <a:schemeClr val="bg1"/>
                </a:solidFill>
                <a:latin typeface="Gilroy" pitchFamily="2" charset="77"/>
              </a:rPr>
              <a:t>GenAI</a:t>
            </a:r>
            <a:r>
              <a:rPr lang="en-GB" sz="800" dirty="0">
                <a:solidFill>
                  <a:schemeClr val="bg1"/>
                </a:solidFill>
                <a:latin typeface="Gilroy" pitchFamily="2" charset="77"/>
              </a:rPr>
              <a:t> adoption. Key players like Red Hat, SUSE, NVIDIA, AMD, and Intel have unveiled innovative products and platforms to enable the deployment of </a:t>
            </a:r>
            <a:r>
              <a:rPr lang="en-GB" sz="800" dirty="0" err="1">
                <a:solidFill>
                  <a:schemeClr val="bg1"/>
                </a:solidFill>
                <a:latin typeface="Gilroy" pitchFamily="2" charset="77"/>
              </a:rPr>
              <a:t>GenAI</a:t>
            </a:r>
            <a:r>
              <a:rPr lang="en-GB" sz="800" dirty="0">
                <a:solidFill>
                  <a:schemeClr val="bg1"/>
                </a:solidFill>
                <a:latin typeface="Gilroy" pitchFamily="2" charset="77"/>
              </a:rPr>
              <a:t> models across hybrid cloud and edge environments.</a:t>
            </a:r>
          </a:p>
          <a:p>
            <a:pPr marL="107999" marR="72000"/>
            <a:endParaRPr lang="en-GB" sz="800" dirty="0">
              <a:solidFill>
                <a:schemeClr val="bg1"/>
              </a:solidFill>
              <a:latin typeface="Gilroy" pitchFamily="2" charset="77"/>
            </a:endParaRPr>
          </a:p>
          <a:p>
            <a:pPr marL="107999" marR="72000"/>
            <a:r>
              <a:rPr lang="en-GB" sz="800" dirty="0">
                <a:solidFill>
                  <a:schemeClr val="bg1"/>
                </a:solidFill>
                <a:latin typeface="Gilroy" pitchFamily="2" charset="77"/>
              </a:rPr>
              <a:t>Red Hat's RHEL AI and OpenShift AI, for instance, aim to make open-source AI more accessible and enterprise-ready, while partnerships between companies like </a:t>
            </a:r>
            <a:r>
              <a:rPr lang="en-GB" sz="800" dirty="0" err="1">
                <a:solidFill>
                  <a:schemeClr val="bg1"/>
                </a:solidFill>
                <a:latin typeface="Gilroy" pitchFamily="2" charset="77"/>
              </a:rPr>
              <a:t>VaporIO</a:t>
            </a:r>
            <a:r>
              <a:rPr lang="en-GB" sz="800" dirty="0">
                <a:solidFill>
                  <a:schemeClr val="bg1"/>
                </a:solidFill>
                <a:latin typeface="Gilroy" pitchFamily="2" charset="77"/>
              </a:rPr>
              <a:t>, Dell, and Red Hat are positioning them to capitalize on the </a:t>
            </a:r>
            <a:r>
              <a:rPr lang="en-GB" sz="800" dirty="0" err="1">
                <a:solidFill>
                  <a:schemeClr val="bg1"/>
                </a:solidFill>
                <a:latin typeface="Gilroy" pitchFamily="2" charset="77"/>
              </a:rPr>
              <a:t>GenAI</a:t>
            </a:r>
            <a:r>
              <a:rPr lang="en-GB" sz="800" dirty="0">
                <a:solidFill>
                  <a:schemeClr val="bg1"/>
                </a:solidFill>
                <a:latin typeface="Gilroy" pitchFamily="2" charset="77"/>
              </a:rPr>
              <a:t> revolution. Additionally, cloud optimization tools are increasingly incorporating AI-based features, such as Red Hat's "Lightspeed" and </a:t>
            </a:r>
            <a:r>
              <a:rPr lang="en-GB" sz="800" dirty="0">
                <a:solidFill>
                  <a:schemeClr val="bg1"/>
                </a:solidFill>
                <a:latin typeface="Gilroy" pitchFamily="2" charset="77"/>
                <a:hlinkClick r:id="rId4"/>
              </a:rPr>
              <a:t>CAST AI</a:t>
            </a:r>
            <a:r>
              <a:rPr lang="en-GB" sz="800" dirty="0">
                <a:solidFill>
                  <a:schemeClr val="bg1"/>
                </a:solidFill>
                <a:latin typeface="Gilroy" pitchFamily="2" charset="77"/>
              </a:rPr>
              <a:t>'s AI Advisor, to enhance cloud resource management and governance.</a:t>
            </a:r>
          </a:p>
          <a:p>
            <a:pPr marL="107999" marR="72000"/>
            <a:endParaRPr lang="en-GB" sz="800" dirty="0">
              <a:solidFill>
                <a:schemeClr val="bg1"/>
              </a:solidFill>
              <a:latin typeface="Gilroy" pitchFamily="2" charset="77"/>
            </a:endParaRPr>
          </a:p>
          <a:p>
            <a:pPr marL="107999" marR="72000"/>
            <a:r>
              <a:rPr lang="en-GB" sz="800" dirty="0">
                <a:solidFill>
                  <a:schemeClr val="bg1"/>
                </a:solidFill>
                <a:latin typeface="Gilroy" pitchFamily="2" charset="77"/>
              </a:rPr>
              <a:t>These developments suggest a growing focus on making </a:t>
            </a:r>
            <a:r>
              <a:rPr lang="en-GB" sz="800" dirty="0" err="1">
                <a:solidFill>
                  <a:schemeClr val="bg1"/>
                </a:solidFill>
                <a:latin typeface="Gilroy" pitchFamily="2" charset="77"/>
              </a:rPr>
              <a:t>GenAI</a:t>
            </a:r>
            <a:r>
              <a:rPr lang="en-GB" sz="800" dirty="0">
                <a:solidFill>
                  <a:schemeClr val="bg1"/>
                </a:solidFill>
                <a:latin typeface="Gilroy" pitchFamily="2" charset="77"/>
              </a:rPr>
              <a:t> more scalable, cost-effective, and user-friendly across diverse cloud and edge computing setups, potentially removing key bottlenecks.</a:t>
            </a:r>
          </a:p>
        </p:txBody>
      </p:sp>
      <p:sp>
        <p:nvSpPr>
          <p:cNvPr id="6" name="Google Shape;74;p16">
            <a:extLst>
              <a:ext uri="{FF2B5EF4-FFF2-40B4-BE49-F238E27FC236}">
                <a16:creationId xmlns:a16="http://schemas.microsoft.com/office/drawing/2014/main" id="{B3C35AC9-5121-AEBC-E3BA-E629C44423FA}"/>
              </a:ext>
            </a:extLst>
          </p:cNvPr>
          <p:cNvSpPr txBox="1"/>
          <p:nvPr/>
        </p:nvSpPr>
        <p:spPr>
          <a:xfrm>
            <a:off x="5706587" y="723234"/>
            <a:ext cx="3156453" cy="214595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900" dirty="0">
              <a:solidFill>
                <a:schemeClr val="dk1"/>
              </a:solidFill>
            </a:endParaRPr>
          </a:p>
          <a:p>
            <a:pPr marL="0" lvl="0" indent="0" algn="l" rtl="0">
              <a:lnSpc>
                <a:spcPct val="115000"/>
              </a:lnSpc>
              <a:spcBef>
                <a:spcPts val="1000"/>
              </a:spcBef>
              <a:spcAft>
                <a:spcPts val="0"/>
              </a:spcAft>
              <a:buNone/>
            </a:pPr>
            <a:r>
              <a:rPr lang="en-GB" sz="1000" b="1" dirty="0">
                <a:solidFill>
                  <a:schemeClr val="dk1"/>
                </a:solidFill>
                <a:latin typeface="Gilroy SemiBold" pitchFamily="2" charset="77"/>
              </a:rPr>
              <a:t>Red Hat </a:t>
            </a:r>
            <a:r>
              <a:rPr lang="en-GB" sz="1000" b="1" dirty="0">
                <a:solidFill>
                  <a:schemeClr val="tx1"/>
                </a:solidFill>
                <a:latin typeface="Gilroy SemiBold" pitchFamily="2" charset="77"/>
              </a:rPr>
              <a:t>launched</a:t>
            </a:r>
            <a:r>
              <a:rPr lang="en-GB" sz="1000" b="1" dirty="0">
                <a:solidFill>
                  <a:schemeClr val="dk1"/>
                </a:solidFill>
                <a:latin typeface="Gilroy SemiBold" pitchFamily="2" charset="77"/>
              </a:rPr>
              <a:t> RHEL AI </a:t>
            </a:r>
          </a:p>
          <a:p>
            <a:pPr marL="0" lvl="0" indent="0" algn="l" rtl="0">
              <a:lnSpc>
                <a:spcPct val="115000"/>
              </a:lnSpc>
              <a:spcBef>
                <a:spcPts val="1000"/>
              </a:spcBef>
              <a:spcAft>
                <a:spcPts val="0"/>
              </a:spcAft>
              <a:buNone/>
            </a:pPr>
            <a:r>
              <a:rPr lang="en-GB" sz="700" dirty="0">
                <a:solidFill>
                  <a:schemeClr val="dk1"/>
                </a:solidFill>
                <a:latin typeface="Gilroy" pitchFamily="2" charset="77"/>
              </a:rPr>
              <a:t>Red Hat Enterprise Linux AI (RHEL AI) is a new platform from Red Hat that makes it easier for businesses to use and develop AI technologies. It combines Red Hat's popular Enterprise Linux operating system with open-source AI models and tools, allowing companies to run and customize AI applications easily on their existing IT infrastructure.</a:t>
            </a:r>
          </a:p>
          <a:p>
            <a:endParaRPr lang="en-GB" sz="700" dirty="0">
              <a:solidFill>
                <a:schemeClr val="dk1"/>
              </a:solidFill>
              <a:latin typeface="Gilroy" pitchFamily="2" charset="77"/>
            </a:endParaRPr>
          </a:p>
          <a:p>
            <a:pPr>
              <a:lnSpc>
                <a:spcPct val="114000"/>
              </a:lnSpc>
            </a:pPr>
            <a:r>
              <a:rPr lang="en-GB" sz="700" dirty="0">
                <a:solidFill>
                  <a:schemeClr val="dk1"/>
                </a:solidFill>
                <a:latin typeface="Gilroy" pitchFamily="2" charset="77"/>
              </a:rPr>
              <a:t>RHEL AI includes AI models called "Granite" from IBM Research, which can be fine-tuned by domain experts using the InstructLab project. It also provides tools for deploying AI models across on-premises servers and public clouds. By making AI more accessible and customizable, RHEL AI aims to accelerate the adoption of AI across various industries.</a:t>
            </a:r>
          </a:p>
          <a:p>
            <a:pPr marL="0" lvl="0" indent="0" rtl="0">
              <a:lnSpc>
                <a:spcPct val="115000"/>
              </a:lnSpc>
              <a:spcBef>
                <a:spcPts val="1000"/>
              </a:spcBef>
              <a:spcAft>
                <a:spcPts val="0"/>
              </a:spcAft>
              <a:buNone/>
            </a:pPr>
            <a:endParaRPr lang="en-GB" sz="700" dirty="0">
              <a:solidFill>
                <a:schemeClr val="dk1"/>
              </a:solidFill>
              <a:latin typeface="Gilroy" pitchFamily="2" charset="77"/>
            </a:endParaRPr>
          </a:p>
        </p:txBody>
      </p:sp>
      <p:sp>
        <p:nvSpPr>
          <p:cNvPr id="8" name="Google Shape;114;p22">
            <a:extLst>
              <a:ext uri="{FF2B5EF4-FFF2-40B4-BE49-F238E27FC236}">
                <a16:creationId xmlns:a16="http://schemas.microsoft.com/office/drawing/2014/main" id="{B2DBD717-F0A0-3681-0F8E-7E1F3DCBED86}"/>
              </a:ext>
            </a:extLst>
          </p:cNvPr>
          <p:cNvSpPr txBox="1"/>
          <p:nvPr/>
        </p:nvSpPr>
        <p:spPr>
          <a:xfrm>
            <a:off x="68025"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Industry outlook</a:t>
            </a:r>
            <a:endParaRPr lang="en-US" dirty="0">
              <a:solidFill>
                <a:schemeClr val="bg1"/>
              </a:solidFill>
            </a:endParaRPr>
          </a:p>
          <a:p>
            <a:pPr marL="0" lvl="0" indent="0" algn="l" rtl="0">
              <a:spcBef>
                <a:spcPts val="0"/>
              </a:spcBef>
              <a:spcAft>
                <a:spcPts val="0"/>
              </a:spcAft>
              <a:buNone/>
            </a:pPr>
            <a:endParaRPr lang="en-US" dirty="0">
              <a:solidFill>
                <a:schemeClr val="bg1"/>
              </a:solidFill>
            </a:endParaRPr>
          </a:p>
        </p:txBody>
      </p:sp>
      <p:sp>
        <p:nvSpPr>
          <p:cNvPr id="14" name="TextBox 13">
            <a:extLst>
              <a:ext uri="{FF2B5EF4-FFF2-40B4-BE49-F238E27FC236}">
                <a16:creationId xmlns:a16="http://schemas.microsoft.com/office/drawing/2014/main" id="{675E3336-7288-4FEF-463F-BDEE8B53AD31}"/>
              </a:ext>
            </a:extLst>
          </p:cNvPr>
          <p:cNvSpPr txBox="1"/>
          <p:nvPr/>
        </p:nvSpPr>
        <p:spPr>
          <a:xfrm>
            <a:off x="5724073" y="2992397"/>
            <a:ext cx="2994677" cy="200055"/>
          </a:xfrm>
          <a:prstGeom prst="rect">
            <a:avLst/>
          </a:prstGeom>
          <a:noFill/>
        </p:spPr>
        <p:txBody>
          <a:bodyPr wrap="square" rtlCol="0">
            <a:spAutoFit/>
          </a:bodyPr>
          <a:lstStyle/>
          <a:p>
            <a:r>
              <a:rPr lang="en-GB" sz="700" b="1" dirty="0">
                <a:solidFill>
                  <a:schemeClr val="dk1"/>
                </a:solidFill>
                <a:latin typeface="Gilroy Bold" pitchFamily="2" charset="77"/>
              </a:rPr>
              <a:t>Red Hat Enterprise Linux AI development stack</a:t>
            </a:r>
            <a:endParaRPr lang="en-LK" sz="700" b="1" dirty="0">
              <a:solidFill>
                <a:schemeClr val="dk1"/>
              </a:solidFill>
              <a:latin typeface="Gilroy Bold" pitchFamily="2" charset="77"/>
            </a:endParaRPr>
          </a:p>
        </p:txBody>
      </p:sp>
      <p:pic>
        <p:nvPicPr>
          <p:cNvPr id="13" name="Picture 12" descr="A screenshot of a computer&#10;&#10;Description automatically generated">
            <a:extLst>
              <a:ext uri="{FF2B5EF4-FFF2-40B4-BE49-F238E27FC236}">
                <a16:creationId xmlns:a16="http://schemas.microsoft.com/office/drawing/2014/main" id="{59B1D349-2447-25D3-8989-920773F7EFC5}"/>
              </a:ext>
            </a:extLst>
          </p:cNvPr>
          <p:cNvPicPr>
            <a:picLocks noChangeAspect="1"/>
          </p:cNvPicPr>
          <p:nvPr/>
        </p:nvPicPr>
        <p:blipFill>
          <a:blip r:embed="rId5"/>
          <a:stretch>
            <a:fillRect/>
          </a:stretch>
        </p:blipFill>
        <p:spPr>
          <a:xfrm>
            <a:off x="5822449" y="3197977"/>
            <a:ext cx="2994677" cy="1684506"/>
          </a:xfrm>
          <a:prstGeom prst="rect">
            <a:avLst/>
          </a:prstGeom>
        </p:spPr>
      </p:pic>
    </p:spTree>
    <p:extLst>
      <p:ext uri="{BB962C8B-B14F-4D97-AF65-F5344CB8AC3E}">
        <p14:creationId xmlns:p14="http://schemas.microsoft.com/office/powerpoint/2010/main" val="392954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0" name="Google Shape;119;p23">
            <a:extLst>
              <a:ext uri="{FF2B5EF4-FFF2-40B4-BE49-F238E27FC236}">
                <a16:creationId xmlns:a16="http://schemas.microsoft.com/office/drawing/2014/main" id="{56A5CCD4-8868-258C-DFEE-534FD9112907}"/>
              </a:ext>
            </a:extLst>
          </p:cNvPr>
          <p:cNvSpPr txBox="1"/>
          <p:nvPr/>
        </p:nvSpPr>
        <p:spPr>
          <a:xfrm>
            <a:off x="157275" y="154051"/>
            <a:ext cx="8561700" cy="9249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Gilroy" pitchFamily="2" charset="77"/>
                <a:ea typeface="Anybody Medium"/>
                <a:cs typeface="Anybody Medium"/>
                <a:sym typeface="Anybody Medium"/>
              </a:rPr>
              <a:t>Industry outlook | </a:t>
            </a:r>
            <a:r>
              <a:rPr lang="en-US" sz="1200" dirty="0">
                <a:solidFill>
                  <a:schemeClr val="dk1"/>
                </a:solidFill>
                <a:latin typeface="Gilroy" pitchFamily="2" charset="77"/>
                <a:ea typeface="Anybody SemiBold"/>
                <a:cs typeface="Anybody SemiBold"/>
                <a:sym typeface="Anybody SemiBold"/>
              </a:rPr>
              <a:t>Red Hat Enterprise Linux AI</a:t>
            </a:r>
            <a:endParaRPr sz="1200" dirty="0">
              <a:latin typeface="Gilroy" pitchFamily="2" charset="77"/>
              <a:ea typeface="Anybody SemiBold"/>
              <a:cs typeface="Anybody SemiBold"/>
              <a:sym typeface="Anybody SemiBold"/>
            </a:endParaRPr>
          </a:p>
          <a:p>
            <a:endParaRPr lang="en-GB" sz="200" b="1" dirty="0">
              <a:latin typeface="Gilroy SemiBold" pitchFamily="2" charset="77"/>
            </a:endParaRPr>
          </a:p>
          <a:p>
            <a:r>
              <a:rPr lang="en-GB" sz="2000" b="1" dirty="0">
                <a:latin typeface="Gilroy SemiBold" pitchFamily="2" charset="77"/>
              </a:rPr>
              <a:t>RHEL AI aims to make AI development more accessible, customizable</a:t>
            </a:r>
            <a:r>
              <a:rPr lang="en-GB" sz="2000" b="1" dirty="0">
                <a:solidFill>
                  <a:schemeClr val="tx1"/>
                </a:solidFill>
                <a:latin typeface="Gilroy SemiBold" pitchFamily="2" charset="77"/>
              </a:rPr>
              <a:t>,</a:t>
            </a:r>
            <a:r>
              <a:rPr lang="en-GB" sz="2000" b="1" dirty="0">
                <a:latin typeface="Gilroy SemiBold" pitchFamily="2" charset="77"/>
              </a:rPr>
              <a:t> and scalable</a:t>
            </a:r>
          </a:p>
          <a:p>
            <a:endParaRPr lang="en-GB" sz="2000" b="1" dirty="0">
              <a:latin typeface="Gilroy SemiBold" pitchFamily="2" charset="77"/>
            </a:endParaRPr>
          </a:p>
          <a:p>
            <a:endParaRPr lang="en-GB" sz="2000" b="1" dirty="0">
              <a:latin typeface="Gilroy SemiBold" pitchFamily="2" charset="77"/>
            </a:endParaRPr>
          </a:p>
          <a:p>
            <a:endParaRPr lang="en-GB" sz="2000" b="1" dirty="0">
              <a:latin typeface="Gilroy SemiBold" pitchFamily="2" charset="77"/>
            </a:endParaRPr>
          </a:p>
          <a:p>
            <a:endParaRPr lang="en-GB" sz="2000" b="1" dirty="0">
              <a:latin typeface="Gilroy SemiBold" pitchFamily="2" charset="77"/>
            </a:endParaRPr>
          </a:p>
        </p:txBody>
      </p:sp>
      <p:sp>
        <p:nvSpPr>
          <p:cNvPr id="5" name="TextBox 4">
            <a:extLst>
              <a:ext uri="{FF2B5EF4-FFF2-40B4-BE49-F238E27FC236}">
                <a16:creationId xmlns:a16="http://schemas.microsoft.com/office/drawing/2014/main" id="{2D86D5CE-12B4-4C4F-778C-D87E937E5257}"/>
              </a:ext>
            </a:extLst>
          </p:cNvPr>
          <p:cNvSpPr txBox="1"/>
          <p:nvPr/>
        </p:nvSpPr>
        <p:spPr>
          <a:xfrm>
            <a:off x="157275" y="1192019"/>
            <a:ext cx="8156448" cy="246221"/>
          </a:xfrm>
          <a:prstGeom prst="rect">
            <a:avLst/>
          </a:prstGeom>
          <a:noFill/>
        </p:spPr>
        <p:txBody>
          <a:bodyPr wrap="square">
            <a:spAutoFit/>
          </a:bodyPr>
          <a:lstStyle/>
          <a:p>
            <a:r>
              <a:rPr lang="en-LK" sz="1000" b="1" dirty="0">
                <a:solidFill>
                  <a:schemeClr val="dk1"/>
                </a:solidFill>
                <a:latin typeface="Gilroy SemiBold" pitchFamily="2" charset="77"/>
              </a:rPr>
              <a:t>Red Hat’s recent announcements </a:t>
            </a:r>
            <a:r>
              <a:rPr lang="en-LK" sz="1000" b="1" dirty="0">
                <a:solidFill>
                  <a:schemeClr val="tx1"/>
                </a:solidFill>
                <a:latin typeface="Gilroy SemiBold" pitchFamily="2" charset="77"/>
              </a:rPr>
              <a:t>provided</a:t>
            </a:r>
            <a:r>
              <a:rPr lang="en-LK" sz="1000" b="1" dirty="0">
                <a:solidFill>
                  <a:schemeClr val="dk1"/>
                </a:solidFill>
                <a:latin typeface="Gilroy SemiBold" pitchFamily="2" charset="77"/>
              </a:rPr>
              <a:t> solutions across the AI application development value </a:t>
            </a:r>
            <a:r>
              <a:rPr lang="en-LK" sz="1000" b="1" dirty="0">
                <a:solidFill>
                  <a:schemeClr val="tx1"/>
                </a:solidFill>
                <a:latin typeface="Gilroy SemiBold" pitchFamily="2" charset="77"/>
              </a:rPr>
              <a:t>chain.</a:t>
            </a:r>
          </a:p>
        </p:txBody>
      </p:sp>
      <p:grpSp>
        <p:nvGrpSpPr>
          <p:cNvPr id="41" name="Group 40">
            <a:extLst>
              <a:ext uri="{FF2B5EF4-FFF2-40B4-BE49-F238E27FC236}">
                <a16:creationId xmlns:a16="http://schemas.microsoft.com/office/drawing/2014/main" id="{87257369-A814-3ACE-7A62-37C5F6861539}"/>
              </a:ext>
            </a:extLst>
          </p:cNvPr>
          <p:cNvGrpSpPr/>
          <p:nvPr/>
        </p:nvGrpSpPr>
        <p:grpSpPr>
          <a:xfrm>
            <a:off x="465628" y="1577793"/>
            <a:ext cx="8212743" cy="3169903"/>
            <a:chOff x="372907" y="1918287"/>
            <a:chExt cx="8212743" cy="3169903"/>
          </a:xfrm>
        </p:grpSpPr>
        <p:grpSp>
          <p:nvGrpSpPr>
            <p:cNvPr id="39" name="Group 38">
              <a:extLst>
                <a:ext uri="{FF2B5EF4-FFF2-40B4-BE49-F238E27FC236}">
                  <a16:creationId xmlns:a16="http://schemas.microsoft.com/office/drawing/2014/main" id="{83D6C794-7DD8-09FF-E426-2A7D935CA7BE}"/>
                </a:ext>
              </a:extLst>
            </p:cNvPr>
            <p:cNvGrpSpPr/>
            <p:nvPr/>
          </p:nvGrpSpPr>
          <p:grpSpPr>
            <a:xfrm>
              <a:off x="372908" y="1947011"/>
              <a:ext cx="8212742" cy="3141179"/>
              <a:chOff x="372908" y="1947011"/>
              <a:chExt cx="8212742" cy="3141179"/>
            </a:xfrm>
          </p:grpSpPr>
          <p:sp>
            <p:nvSpPr>
              <p:cNvPr id="3" name="Rectangle 2">
                <a:extLst>
                  <a:ext uri="{FF2B5EF4-FFF2-40B4-BE49-F238E27FC236}">
                    <a16:creationId xmlns:a16="http://schemas.microsoft.com/office/drawing/2014/main" id="{D3C23E4D-0B89-6E2A-A0C8-34AD201B6346}"/>
                  </a:ext>
                </a:extLst>
              </p:cNvPr>
              <p:cNvSpPr/>
              <p:nvPr/>
            </p:nvSpPr>
            <p:spPr>
              <a:xfrm>
                <a:off x="1278541" y="1947011"/>
                <a:ext cx="1620000" cy="360000"/>
              </a:xfrm>
              <a:prstGeom prst="rect">
                <a:avLst/>
              </a:prstGeom>
              <a:solidFill>
                <a:srgbClr val="591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K" sz="900" b="1" dirty="0">
                    <a:latin typeface="Gilroy SemiBold" pitchFamily="2" charset="77"/>
                  </a:rPr>
                  <a:t>Open-source AI </a:t>
                </a:r>
                <a:r>
                  <a:rPr lang="en-LK" sz="900" b="1" dirty="0">
                    <a:solidFill>
                      <a:schemeClr val="bg1"/>
                    </a:solidFill>
                    <a:latin typeface="Gilroy SemiBold" pitchFamily="2" charset="77"/>
                  </a:rPr>
                  <a:t>models</a:t>
                </a:r>
              </a:p>
            </p:txBody>
          </p:sp>
          <p:sp>
            <p:nvSpPr>
              <p:cNvPr id="4" name="Rectangle 3">
                <a:extLst>
                  <a:ext uri="{FF2B5EF4-FFF2-40B4-BE49-F238E27FC236}">
                    <a16:creationId xmlns:a16="http://schemas.microsoft.com/office/drawing/2014/main" id="{BF3BCD3A-FAFA-772A-B6E2-0A623ED9F9DD}"/>
                  </a:ext>
                </a:extLst>
              </p:cNvPr>
              <p:cNvSpPr/>
              <p:nvPr/>
            </p:nvSpPr>
            <p:spPr>
              <a:xfrm>
                <a:off x="3079983" y="1947011"/>
                <a:ext cx="1621489" cy="360000"/>
              </a:xfrm>
              <a:prstGeom prst="rect">
                <a:avLst/>
              </a:prstGeom>
              <a:solidFill>
                <a:srgbClr val="591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b="1" dirty="0">
                    <a:latin typeface="Gilroy SemiBold" pitchFamily="2" charset="77"/>
                  </a:rPr>
                  <a:t>Model fine-tuning and enhancement</a:t>
                </a:r>
                <a:endParaRPr lang="en-LK" sz="900" b="1" dirty="0">
                  <a:latin typeface="Gilroy SemiBold" pitchFamily="2" charset="77"/>
                </a:endParaRPr>
              </a:p>
            </p:txBody>
          </p:sp>
          <p:cxnSp>
            <p:nvCxnSpPr>
              <p:cNvPr id="18" name="Straight Connector 17">
                <a:extLst>
                  <a:ext uri="{FF2B5EF4-FFF2-40B4-BE49-F238E27FC236}">
                    <a16:creationId xmlns:a16="http://schemas.microsoft.com/office/drawing/2014/main" id="{1A31F768-1DBE-E885-084A-ABE689E07DAC}"/>
                  </a:ext>
                </a:extLst>
              </p:cNvPr>
              <p:cNvCxnSpPr/>
              <p:nvPr/>
            </p:nvCxnSpPr>
            <p:spPr>
              <a:xfrm>
                <a:off x="376460" y="2411427"/>
                <a:ext cx="8209190" cy="0"/>
              </a:xfrm>
              <a:prstGeom prst="line">
                <a:avLst/>
              </a:prstGeom>
              <a:ln>
                <a:solidFill>
                  <a:srgbClr val="591C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D78066F-E263-AE5E-9FEF-067DFE62291A}"/>
                  </a:ext>
                </a:extLst>
              </p:cNvPr>
              <p:cNvCxnSpPr/>
              <p:nvPr/>
            </p:nvCxnSpPr>
            <p:spPr>
              <a:xfrm>
                <a:off x="376460" y="3866645"/>
                <a:ext cx="8209190" cy="0"/>
              </a:xfrm>
              <a:prstGeom prst="line">
                <a:avLst/>
              </a:prstGeom>
              <a:ln w="12700">
                <a:solidFill>
                  <a:srgbClr val="591C7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DDC3A9F-75F3-602B-A941-B82892F75AA2}"/>
                  </a:ext>
                </a:extLst>
              </p:cNvPr>
              <p:cNvSpPr/>
              <p:nvPr/>
            </p:nvSpPr>
            <p:spPr>
              <a:xfrm>
                <a:off x="1278541" y="2491593"/>
                <a:ext cx="1620000" cy="12706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lstStyle/>
              <a:p>
                <a:r>
                  <a:rPr lang="en-GB" sz="700" dirty="0">
                    <a:solidFill>
                      <a:srgbClr val="000000"/>
                    </a:solidFill>
                    <a:latin typeface="Gilroy" pitchFamily="2" charset="77"/>
                    <a:cs typeface="Arial"/>
                  </a:rPr>
                  <a:t>RHEL AI includes the open-source licensed Granite family of large language models (LLMs) developed by IBM Research.</a:t>
                </a:r>
              </a:p>
              <a:p>
                <a:pPr marL="171450" indent="-171450">
                  <a:buFont typeface="Arial" panose="020B0604020202020204" pitchFamily="34" charset="0"/>
                  <a:buChar char="•"/>
                </a:pPr>
                <a:endParaRPr lang="en-GB" sz="700" b="0" i="0" dirty="0">
                  <a:solidFill>
                    <a:srgbClr val="000000"/>
                  </a:solidFill>
                  <a:effectLst/>
                  <a:latin typeface="Gilroy" pitchFamily="2" charset="77"/>
                  <a:cs typeface="Arial"/>
                </a:endParaRPr>
              </a:p>
              <a:p>
                <a:endParaRPr lang="en-GB" sz="700" i="1" dirty="0">
                  <a:solidFill>
                    <a:srgbClr val="000000"/>
                  </a:solidFill>
                  <a:latin typeface="Gilroy Italic" pitchFamily="2" charset="77"/>
                  <a:cs typeface="Arial"/>
                </a:endParaRPr>
              </a:p>
              <a:p>
                <a:r>
                  <a:rPr lang="en-GB" sz="700" i="1" dirty="0">
                    <a:solidFill>
                      <a:srgbClr val="000000"/>
                    </a:solidFill>
                    <a:latin typeface="Gilroy Italic" pitchFamily="2" charset="77"/>
                    <a:cs typeface="Arial"/>
                  </a:rPr>
                  <a:t>This provides access to high-quality, transparent AI models as a foundation for applications.</a:t>
                </a:r>
              </a:p>
            </p:txBody>
          </p:sp>
          <p:sp>
            <p:nvSpPr>
              <p:cNvPr id="21" name="Rectangle 20">
                <a:extLst>
                  <a:ext uri="{FF2B5EF4-FFF2-40B4-BE49-F238E27FC236}">
                    <a16:creationId xmlns:a16="http://schemas.microsoft.com/office/drawing/2014/main" id="{E7FFD6D9-7D46-8405-A289-A960F9191221}"/>
                  </a:ext>
                </a:extLst>
              </p:cNvPr>
              <p:cNvSpPr/>
              <p:nvPr/>
            </p:nvSpPr>
            <p:spPr>
              <a:xfrm>
                <a:off x="3079984" y="2491592"/>
                <a:ext cx="1621488" cy="12605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lstStyle/>
              <a:p>
                <a:pPr algn="l"/>
                <a:r>
                  <a:rPr lang="en-GB" sz="700" dirty="0">
                    <a:solidFill>
                      <a:srgbClr val="000000"/>
                    </a:solidFill>
                    <a:latin typeface="Gilroy" pitchFamily="2" charset="77"/>
                    <a:cs typeface="Arial"/>
                  </a:rPr>
                  <a:t>Integrates with InstructLab, which provides tools for domain experts to fine-tune and enhance the LLMs.</a:t>
                </a:r>
              </a:p>
              <a:p>
                <a:pPr algn="l"/>
                <a:endParaRPr lang="en-GB" sz="700" dirty="0">
                  <a:solidFill>
                    <a:srgbClr val="000000"/>
                  </a:solidFill>
                  <a:latin typeface="Gilroy" pitchFamily="2" charset="77"/>
                  <a:cs typeface="Arial"/>
                </a:endParaRPr>
              </a:p>
              <a:p>
                <a:pPr algn="l"/>
                <a:endParaRPr lang="en-GB" sz="700" i="1" dirty="0">
                  <a:solidFill>
                    <a:srgbClr val="000000"/>
                  </a:solidFill>
                  <a:latin typeface="Gilroy Italic" pitchFamily="2" charset="77"/>
                  <a:cs typeface="Arial"/>
                </a:endParaRPr>
              </a:p>
              <a:p>
                <a:pPr algn="l"/>
                <a:endParaRPr lang="en-GB" sz="700" i="1" dirty="0">
                  <a:solidFill>
                    <a:srgbClr val="000000"/>
                  </a:solidFill>
                  <a:latin typeface="Gilroy Italic" pitchFamily="2" charset="77"/>
                  <a:cs typeface="Arial"/>
                </a:endParaRPr>
              </a:p>
              <a:p>
                <a:pPr algn="l"/>
                <a:r>
                  <a:rPr lang="en-GB" sz="700" i="1" dirty="0">
                    <a:solidFill>
                      <a:srgbClr val="000000"/>
                    </a:solidFill>
                    <a:latin typeface="Gilroy Italic" pitchFamily="2" charset="77"/>
                    <a:cs typeface="Arial"/>
                  </a:rPr>
                  <a:t>This enables customization of the AI models to specific use cases without requiring extensive data science expertise.</a:t>
                </a:r>
              </a:p>
            </p:txBody>
          </p:sp>
          <p:sp>
            <p:nvSpPr>
              <p:cNvPr id="25" name="Rectangle 24">
                <a:extLst>
                  <a:ext uri="{FF2B5EF4-FFF2-40B4-BE49-F238E27FC236}">
                    <a16:creationId xmlns:a16="http://schemas.microsoft.com/office/drawing/2014/main" id="{512205BB-56B1-CAE5-A808-7D6951B31679}"/>
                  </a:ext>
                </a:extLst>
              </p:cNvPr>
              <p:cNvSpPr/>
              <p:nvPr/>
            </p:nvSpPr>
            <p:spPr>
              <a:xfrm>
                <a:off x="372908" y="2577330"/>
                <a:ext cx="711425" cy="1174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900" b="1" dirty="0">
                    <a:solidFill>
                      <a:srgbClr val="000000"/>
                    </a:solidFill>
                    <a:latin typeface="Gilroy SemiBold" pitchFamily="2" charset="77"/>
                    <a:cs typeface="Arial"/>
                  </a:rPr>
                  <a:t>Red Hat solutions</a:t>
                </a:r>
              </a:p>
            </p:txBody>
          </p:sp>
          <p:pic>
            <p:nvPicPr>
              <p:cNvPr id="15362" name="Picture 2" descr="InstructLab · GitHub">
                <a:extLst>
                  <a:ext uri="{FF2B5EF4-FFF2-40B4-BE49-F238E27FC236}">
                    <a16:creationId xmlns:a16="http://schemas.microsoft.com/office/drawing/2014/main" id="{47FBCA68-DD59-ED1D-2FB5-D2318D157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983" y="3971087"/>
                <a:ext cx="450000" cy="450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43BBE13-E2E7-7936-A4C9-E3302D14D579}"/>
                  </a:ext>
                </a:extLst>
              </p:cNvPr>
              <p:cNvSpPr/>
              <p:nvPr/>
            </p:nvSpPr>
            <p:spPr>
              <a:xfrm>
                <a:off x="372908" y="3913328"/>
                <a:ext cx="711425" cy="1174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900" b="1" dirty="0">
                    <a:solidFill>
                      <a:srgbClr val="000000"/>
                    </a:solidFill>
                    <a:latin typeface="Gilroy SemiBold" pitchFamily="2" charset="77"/>
                    <a:cs typeface="Arial"/>
                  </a:rPr>
                  <a:t>Products</a:t>
                </a:r>
              </a:p>
            </p:txBody>
          </p:sp>
          <p:sp>
            <p:nvSpPr>
              <p:cNvPr id="27" name="Rectangle 26">
                <a:extLst>
                  <a:ext uri="{FF2B5EF4-FFF2-40B4-BE49-F238E27FC236}">
                    <a16:creationId xmlns:a16="http://schemas.microsoft.com/office/drawing/2014/main" id="{72511508-12DD-BF5E-6C84-16A17DC0AF9B}"/>
                  </a:ext>
                </a:extLst>
              </p:cNvPr>
              <p:cNvSpPr/>
              <p:nvPr/>
            </p:nvSpPr>
            <p:spPr>
              <a:xfrm>
                <a:off x="4884436" y="1947011"/>
                <a:ext cx="1620000" cy="360000"/>
              </a:xfrm>
              <a:prstGeom prst="rect">
                <a:avLst/>
              </a:prstGeom>
              <a:solidFill>
                <a:srgbClr val="591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900" b="1" dirty="0">
                    <a:latin typeface="Gilroy SemiBold" pitchFamily="2" charset="77"/>
                  </a:rPr>
                  <a:t>Deployment and optimization</a:t>
                </a:r>
                <a:endParaRPr lang="en-GB" sz="1050" b="0" i="0" dirty="0">
                  <a:solidFill>
                    <a:srgbClr val="D9D6D1"/>
                  </a:solidFill>
                  <a:effectLst/>
                  <a:latin typeface="__fkGroteskNeue_598ab8"/>
                </a:endParaRPr>
              </a:p>
            </p:txBody>
          </p:sp>
          <p:sp>
            <p:nvSpPr>
              <p:cNvPr id="28" name="Rectangle 27">
                <a:extLst>
                  <a:ext uri="{FF2B5EF4-FFF2-40B4-BE49-F238E27FC236}">
                    <a16:creationId xmlns:a16="http://schemas.microsoft.com/office/drawing/2014/main" id="{D21FEA17-1BC5-EC1F-7A3D-127411CF2100}"/>
                  </a:ext>
                </a:extLst>
              </p:cNvPr>
              <p:cNvSpPr/>
              <p:nvPr/>
            </p:nvSpPr>
            <p:spPr>
              <a:xfrm>
                <a:off x="6685878" y="1947011"/>
                <a:ext cx="1621489" cy="360000"/>
              </a:xfrm>
              <a:prstGeom prst="rect">
                <a:avLst/>
              </a:prstGeom>
              <a:solidFill>
                <a:srgbClr val="591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900" b="1" dirty="0">
                    <a:latin typeface="Gilroy SemiBold" pitchFamily="2" charset="77"/>
                  </a:rPr>
                  <a:t>Production and scaling</a:t>
                </a:r>
                <a:endParaRPr lang="en-GB" sz="1050" b="0" i="0" dirty="0">
                  <a:solidFill>
                    <a:srgbClr val="D9D6D1"/>
                  </a:solidFill>
                  <a:effectLst/>
                  <a:latin typeface="__fkGroteskNeue_598ab8"/>
                </a:endParaRPr>
              </a:p>
            </p:txBody>
          </p:sp>
          <p:sp>
            <p:nvSpPr>
              <p:cNvPr id="29" name="Rectangle 28">
                <a:extLst>
                  <a:ext uri="{FF2B5EF4-FFF2-40B4-BE49-F238E27FC236}">
                    <a16:creationId xmlns:a16="http://schemas.microsoft.com/office/drawing/2014/main" id="{BC8B4A03-293A-6F16-088D-691B8CD4B184}"/>
                  </a:ext>
                </a:extLst>
              </p:cNvPr>
              <p:cNvSpPr/>
              <p:nvPr/>
            </p:nvSpPr>
            <p:spPr>
              <a:xfrm>
                <a:off x="4884436" y="2491593"/>
                <a:ext cx="1620000" cy="12706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lstStyle/>
              <a:p>
                <a:r>
                  <a:rPr lang="en-GB" sz="700" dirty="0">
                    <a:solidFill>
                      <a:srgbClr val="000000"/>
                    </a:solidFill>
                    <a:latin typeface="Gilroy" pitchFamily="2" charset="77"/>
                    <a:cs typeface="Arial"/>
                  </a:rPr>
                  <a:t>RHEL AI provides optimized, bootable RHEL container images for deploying the Granite LLMs and InstructLab tools across hybrid cloud environments.</a:t>
                </a:r>
              </a:p>
              <a:p>
                <a:endParaRPr lang="en-GB" sz="700" b="0" i="0" dirty="0">
                  <a:solidFill>
                    <a:srgbClr val="000000"/>
                  </a:solidFill>
                  <a:effectLst/>
                  <a:latin typeface="Gilroy" pitchFamily="2" charset="77"/>
                  <a:cs typeface="Arial"/>
                </a:endParaRPr>
              </a:p>
              <a:p>
                <a:r>
                  <a:rPr lang="en-GB" sz="700" i="1" dirty="0">
                    <a:solidFill>
                      <a:schemeClr val="tx1"/>
                    </a:solidFill>
                    <a:latin typeface="Gilroy Italic" pitchFamily="2" charset="77"/>
                    <a:cs typeface="Arial"/>
                  </a:rPr>
                  <a:t>This supports hardware acceleration from AMD, Intel, and NVIDIA to ensure efficient performance of the AI models in production.</a:t>
                </a:r>
              </a:p>
            </p:txBody>
          </p:sp>
          <p:sp>
            <p:nvSpPr>
              <p:cNvPr id="30" name="Rectangle 29">
                <a:extLst>
                  <a:ext uri="{FF2B5EF4-FFF2-40B4-BE49-F238E27FC236}">
                    <a16:creationId xmlns:a16="http://schemas.microsoft.com/office/drawing/2014/main" id="{6DE63843-B40E-197D-8454-0B8897546C4A}"/>
                  </a:ext>
                </a:extLst>
              </p:cNvPr>
              <p:cNvSpPr/>
              <p:nvPr/>
            </p:nvSpPr>
            <p:spPr>
              <a:xfrm>
                <a:off x="6685879" y="2491592"/>
                <a:ext cx="1621488" cy="12605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lstStyle/>
              <a:p>
                <a:pPr algn="l"/>
                <a:r>
                  <a:rPr lang="en-GB" sz="700" dirty="0">
                    <a:solidFill>
                      <a:schemeClr val="tx1"/>
                    </a:solidFill>
                    <a:latin typeface="Gilroy" pitchFamily="2" charset="77"/>
                    <a:cs typeface="Arial"/>
                  </a:rPr>
                  <a:t>Integrates</a:t>
                </a:r>
                <a:r>
                  <a:rPr lang="en-GB" sz="700" dirty="0">
                    <a:solidFill>
                      <a:srgbClr val="000000"/>
                    </a:solidFill>
                    <a:latin typeface="Gilroy" pitchFamily="2" charset="77"/>
                    <a:cs typeface="Arial"/>
                  </a:rPr>
                  <a:t> with Red Hat's OpenShift AI platform, which enables running the AI models and InstructLab tools at scale across distributed cluster environments.</a:t>
                </a:r>
              </a:p>
              <a:p>
                <a:pPr algn="l"/>
                <a:endParaRPr lang="en-GB" sz="700" dirty="0">
                  <a:solidFill>
                    <a:srgbClr val="000000"/>
                  </a:solidFill>
                  <a:latin typeface="Gilroy" pitchFamily="2" charset="77"/>
                  <a:cs typeface="Arial"/>
                </a:endParaRPr>
              </a:p>
              <a:p>
                <a:pPr algn="l"/>
                <a:r>
                  <a:rPr lang="en-GB" sz="700" i="1" dirty="0">
                    <a:solidFill>
                      <a:srgbClr val="000000"/>
                    </a:solidFill>
                    <a:latin typeface="Gilroy Italic" pitchFamily="2" charset="77"/>
                    <a:cs typeface="Arial"/>
                  </a:rPr>
                  <a:t>This allows enterprises to more easily manage the lifecycle and integration of AI models with their cloud-native applications.</a:t>
                </a:r>
              </a:p>
              <a:p>
                <a:pPr algn="l"/>
                <a:endParaRPr lang="en-GB" sz="700" dirty="0">
                  <a:solidFill>
                    <a:srgbClr val="000000"/>
                  </a:solidFill>
                  <a:latin typeface="Gilroy" pitchFamily="2" charset="77"/>
                  <a:cs typeface="Arial"/>
                </a:endParaRPr>
              </a:p>
            </p:txBody>
          </p:sp>
          <p:pic>
            <p:nvPicPr>
              <p:cNvPr id="15364" name="Picture 4" descr="Machine Learning with IBM Watson Studio ...">
                <a:extLst>
                  <a:ext uri="{FF2B5EF4-FFF2-40B4-BE49-F238E27FC236}">
                    <a16:creationId xmlns:a16="http://schemas.microsoft.com/office/drawing/2014/main" id="{D7B58950-6E74-3EE4-1115-1CF242ADC3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93" r="7264"/>
              <a:stretch/>
            </p:blipFill>
            <p:spPr bwMode="auto">
              <a:xfrm>
                <a:off x="1278541" y="3966005"/>
                <a:ext cx="448971" cy="4500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Product logos - Red Hat brand standards">
                <a:extLst>
                  <a:ext uri="{FF2B5EF4-FFF2-40B4-BE49-F238E27FC236}">
                    <a16:creationId xmlns:a16="http://schemas.microsoft.com/office/drawing/2014/main" id="{27051B74-BE07-5D5C-F297-644D94CFC8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454" y="3972405"/>
                <a:ext cx="842364" cy="449993"/>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Andrew G. on LinkedIn: #redhat #ibm #ai ...">
                <a:extLst>
                  <a:ext uri="{FF2B5EF4-FFF2-40B4-BE49-F238E27FC236}">
                    <a16:creationId xmlns:a16="http://schemas.microsoft.com/office/drawing/2014/main" id="{E6A9B331-39DF-2677-3973-27296949D7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867" t="39504" r="25254" b="6713"/>
              <a:stretch/>
            </p:blipFill>
            <p:spPr bwMode="auto">
              <a:xfrm>
                <a:off x="6684925" y="3966005"/>
                <a:ext cx="1140977" cy="44998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8C3E5EF7-2AE6-80D2-2876-0096D91BCCEE}"/>
                  </a:ext>
                </a:extLst>
              </p:cNvPr>
              <p:cNvSpPr/>
              <p:nvPr/>
            </p:nvSpPr>
            <p:spPr>
              <a:xfrm>
                <a:off x="1727512" y="3962383"/>
                <a:ext cx="1108611" cy="449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K" sz="800" b="1" dirty="0">
                    <a:solidFill>
                      <a:schemeClr val="tx1"/>
                    </a:solidFill>
                    <a:latin typeface="Gilroy SemiBold" pitchFamily="2" charset="77"/>
                  </a:rPr>
                  <a:t>Granite LLMs</a:t>
                </a:r>
              </a:p>
            </p:txBody>
          </p:sp>
          <p:sp>
            <p:nvSpPr>
              <p:cNvPr id="32" name="Rectangle 31">
                <a:extLst>
                  <a:ext uri="{FF2B5EF4-FFF2-40B4-BE49-F238E27FC236}">
                    <a16:creationId xmlns:a16="http://schemas.microsoft.com/office/drawing/2014/main" id="{B63FE488-748F-F3A2-93CF-529EF0A60779}"/>
                  </a:ext>
                </a:extLst>
              </p:cNvPr>
              <p:cNvSpPr/>
              <p:nvPr/>
            </p:nvSpPr>
            <p:spPr>
              <a:xfrm>
                <a:off x="3529983" y="3962384"/>
                <a:ext cx="1108611" cy="449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K" sz="800" b="1" dirty="0">
                    <a:solidFill>
                      <a:schemeClr val="tx1"/>
                    </a:solidFill>
                    <a:latin typeface="Gilroy SemiBold" pitchFamily="2" charset="77"/>
                  </a:rPr>
                  <a:t>InstructLab</a:t>
                </a:r>
              </a:p>
            </p:txBody>
          </p:sp>
          <p:sp>
            <p:nvSpPr>
              <p:cNvPr id="33" name="Rectangle 32">
                <a:extLst>
                  <a:ext uri="{FF2B5EF4-FFF2-40B4-BE49-F238E27FC236}">
                    <a16:creationId xmlns:a16="http://schemas.microsoft.com/office/drawing/2014/main" id="{AF9C00CA-4760-0943-4644-A1F6067F1ACB}"/>
                  </a:ext>
                </a:extLst>
              </p:cNvPr>
              <p:cNvSpPr/>
              <p:nvPr/>
            </p:nvSpPr>
            <p:spPr>
              <a:xfrm>
                <a:off x="5724819" y="3962382"/>
                <a:ext cx="779618" cy="449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K" sz="800" b="1" dirty="0">
                    <a:solidFill>
                      <a:schemeClr val="tx1"/>
                    </a:solidFill>
                    <a:latin typeface="Gilroy SemiBold" pitchFamily="2" charset="77"/>
                  </a:rPr>
                  <a:t>RHEL container images</a:t>
                </a:r>
              </a:p>
            </p:txBody>
          </p:sp>
          <p:sp>
            <p:nvSpPr>
              <p:cNvPr id="35" name="Rectangle 34">
                <a:extLst>
                  <a:ext uri="{FF2B5EF4-FFF2-40B4-BE49-F238E27FC236}">
                    <a16:creationId xmlns:a16="http://schemas.microsoft.com/office/drawing/2014/main" id="{EE59D93E-1F5A-650D-8F33-B0B3AE1F9634}"/>
                  </a:ext>
                </a:extLst>
              </p:cNvPr>
              <p:cNvSpPr/>
              <p:nvPr/>
            </p:nvSpPr>
            <p:spPr>
              <a:xfrm>
                <a:off x="1278541" y="4500759"/>
                <a:ext cx="1620000" cy="449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r>
                  <a:rPr lang="en-GB" sz="700" dirty="0">
                    <a:solidFill>
                      <a:srgbClr val="000000"/>
                    </a:solidFill>
                    <a:latin typeface="Gilroy" pitchFamily="2" charset="77"/>
                    <a:cs typeface="Arial"/>
                  </a:rPr>
                  <a:t>Open-source licensed LLMs from IBM Research for language generation and code assistance</a:t>
                </a:r>
                <a:endParaRPr lang="en-LK" sz="700" dirty="0">
                  <a:solidFill>
                    <a:srgbClr val="000000"/>
                  </a:solidFill>
                  <a:latin typeface="Gilroy" pitchFamily="2" charset="77"/>
                  <a:cs typeface="Arial"/>
                </a:endParaRPr>
              </a:p>
            </p:txBody>
          </p:sp>
          <p:sp>
            <p:nvSpPr>
              <p:cNvPr id="36" name="Rectangle 35">
                <a:extLst>
                  <a:ext uri="{FF2B5EF4-FFF2-40B4-BE49-F238E27FC236}">
                    <a16:creationId xmlns:a16="http://schemas.microsoft.com/office/drawing/2014/main" id="{1AEAA85C-0557-AC88-D1C7-892F55A7A5A4}"/>
                  </a:ext>
                </a:extLst>
              </p:cNvPr>
              <p:cNvSpPr/>
              <p:nvPr/>
            </p:nvSpPr>
            <p:spPr>
              <a:xfrm>
                <a:off x="3081472" y="4500758"/>
                <a:ext cx="1620000" cy="449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r>
                  <a:rPr lang="en-GB" sz="700" dirty="0">
                    <a:solidFill>
                      <a:srgbClr val="000000"/>
                    </a:solidFill>
                    <a:latin typeface="Gilroy" pitchFamily="2" charset="77"/>
                    <a:cs typeface="Arial"/>
                  </a:rPr>
                  <a:t>Open-source tools to fine-tune and enhance LLMs using a knowledge and skills taxonomy, based on IBM's </a:t>
                </a:r>
                <a:r>
                  <a:rPr lang="en-GB" sz="700" dirty="0">
                    <a:solidFill>
                      <a:srgbClr val="000000"/>
                    </a:solidFill>
                    <a:latin typeface="Gilroy" pitchFamily="2" charset="77"/>
                    <a:cs typeface="Arial"/>
                    <a:hlinkClick r:id="rId7"/>
                  </a:rPr>
                  <a:t>LAB</a:t>
                </a:r>
                <a:r>
                  <a:rPr lang="en-GB" sz="700" dirty="0">
                    <a:solidFill>
                      <a:srgbClr val="000000"/>
                    </a:solidFill>
                    <a:latin typeface="Gilroy" pitchFamily="2" charset="77"/>
                    <a:cs typeface="Arial"/>
                  </a:rPr>
                  <a:t> methodology</a:t>
                </a:r>
                <a:endParaRPr lang="en-LK" sz="700" dirty="0">
                  <a:solidFill>
                    <a:srgbClr val="000000"/>
                  </a:solidFill>
                  <a:latin typeface="Gilroy" pitchFamily="2" charset="77"/>
                  <a:cs typeface="Arial"/>
                </a:endParaRPr>
              </a:p>
            </p:txBody>
          </p:sp>
          <p:sp>
            <p:nvSpPr>
              <p:cNvPr id="37" name="Rectangle 36">
                <a:extLst>
                  <a:ext uri="{FF2B5EF4-FFF2-40B4-BE49-F238E27FC236}">
                    <a16:creationId xmlns:a16="http://schemas.microsoft.com/office/drawing/2014/main" id="{8699C547-21F2-6687-CCC0-1DC3C8A9B24A}"/>
                  </a:ext>
                </a:extLst>
              </p:cNvPr>
              <p:cNvSpPr/>
              <p:nvPr/>
            </p:nvSpPr>
            <p:spPr>
              <a:xfrm>
                <a:off x="4882454" y="4500757"/>
                <a:ext cx="1620000" cy="449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r>
                  <a:rPr lang="en-GB" sz="700" dirty="0">
                    <a:solidFill>
                      <a:srgbClr val="000000"/>
                    </a:solidFill>
                    <a:latin typeface="Gilroy" pitchFamily="2" charset="77"/>
                    <a:cs typeface="Arial"/>
                  </a:rPr>
                  <a:t>Lightweight, bootable versions of Red Hat Enterprise Linux optimized for running applications in </a:t>
                </a:r>
                <a:r>
                  <a:rPr lang="en-GB" sz="700" dirty="0">
                    <a:solidFill>
                      <a:schemeClr val="tx1"/>
                    </a:solidFill>
                    <a:latin typeface="Gilroy" pitchFamily="2" charset="77"/>
                    <a:cs typeface="Arial"/>
                  </a:rPr>
                  <a:t>containers</a:t>
                </a:r>
                <a:endParaRPr lang="en-LK" sz="700" dirty="0">
                  <a:solidFill>
                    <a:schemeClr val="tx1"/>
                  </a:solidFill>
                  <a:latin typeface="Gilroy" pitchFamily="2" charset="77"/>
                  <a:cs typeface="Arial"/>
                </a:endParaRPr>
              </a:p>
            </p:txBody>
          </p:sp>
          <p:sp>
            <p:nvSpPr>
              <p:cNvPr id="38" name="Rectangle 37">
                <a:extLst>
                  <a:ext uri="{FF2B5EF4-FFF2-40B4-BE49-F238E27FC236}">
                    <a16:creationId xmlns:a16="http://schemas.microsoft.com/office/drawing/2014/main" id="{ABE21139-815E-D17A-2DE4-3AB368D9FAD6}"/>
                  </a:ext>
                </a:extLst>
              </p:cNvPr>
              <p:cNvSpPr/>
              <p:nvPr/>
            </p:nvSpPr>
            <p:spPr>
              <a:xfrm>
                <a:off x="6683436" y="4500756"/>
                <a:ext cx="1620000" cy="449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r>
                  <a:rPr lang="en-GB" sz="700" dirty="0">
                    <a:solidFill>
                      <a:schemeClr val="tx1"/>
                    </a:solidFill>
                    <a:latin typeface="Gilroy" pitchFamily="2" charset="77"/>
                    <a:cs typeface="Arial"/>
                  </a:rPr>
                  <a:t> A hybrid machine learning operations platform that enables running RHEL AI models and InstructLab at scale across distributed cluster environments</a:t>
                </a:r>
                <a:endParaRPr lang="en-LK" sz="700" dirty="0">
                  <a:solidFill>
                    <a:schemeClr val="tx1"/>
                  </a:solidFill>
                  <a:latin typeface="Gilroy" pitchFamily="2" charset="77"/>
                  <a:cs typeface="Arial"/>
                </a:endParaRPr>
              </a:p>
            </p:txBody>
          </p:sp>
        </p:grpSp>
        <p:sp>
          <p:nvSpPr>
            <p:cNvPr id="40" name="Rectangle 39">
              <a:extLst>
                <a:ext uri="{FF2B5EF4-FFF2-40B4-BE49-F238E27FC236}">
                  <a16:creationId xmlns:a16="http://schemas.microsoft.com/office/drawing/2014/main" id="{96A10F47-FC86-CCA5-E528-C2DD7D235E8D}"/>
                </a:ext>
              </a:extLst>
            </p:cNvPr>
            <p:cNvSpPr/>
            <p:nvPr/>
          </p:nvSpPr>
          <p:spPr>
            <a:xfrm>
              <a:off x="372907" y="1918287"/>
              <a:ext cx="711425" cy="4128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900" b="1" dirty="0">
                  <a:solidFill>
                    <a:srgbClr val="000000"/>
                  </a:solidFill>
                  <a:latin typeface="Gilroy SemiBold" pitchFamily="2" charset="77"/>
                  <a:cs typeface="Arial"/>
                </a:rPr>
                <a:t>Stages</a:t>
              </a:r>
            </a:p>
          </p:txBody>
        </p:sp>
      </p:grpSp>
      <p:sp>
        <p:nvSpPr>
          <p:cNvPr id="42" name="TextBox 41">
            <a:extLst>
              <a:ext uri="{FF2B5EF4-FFF2-40B4-BE49-F238E27FC236}">
                <a16:creationId xmlns:a16="http://schemas.microsoft.com/office/drawing/2014/main" id="{A81A07BE-0F01-17AA-EB95-64A059915973}"/>
              </a:ext>
            </a:extLst>
          </p:cNvPr>
          <p:cNvSpPr txBox="1"/>
          <p:nvPr/>
        </p:nvSpPr>
        <p:spPr>
          <a:xfrm>
            <a:off x="261716" y="4751100"/>
            <a:ext cx="2219092" cy="184666"/>
          </a:xfrm>
          <a:prstGeom prst="rect">
            <a:avLst/>
          </a:prstGeom>
          <a:noFill/>
        </p:spPr>
        <p:txBody>
          <a:bodyPr wrap="square" rtlCol="0">
            <a:spAutoFit/>
          </a:bodyPr>
          <a:lstStyle/>
          <a:p>
            <a:r>
              <a:rPr lang="en-LK" sz="600" dirty="0">
                <a:latin typeface="Gilroy" pitchFamily="2" charset="77"/>
              </a:rPr>
              <a:t>Source: Red Hat</a:t>
            </a:r>
          </a:p>
        </p:txBody>
      </p:sp>
    </p:spTree>
    <p:extLst>
      <p:ext uri="{BB962C8B-B14F-4D97-AF65-F5344CB8AC3E}">
        <p14:creationId xmlns:p14="http://schemas.microsoft.com/office/powerpoint/2010/main" val="173710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5"/>
          <p:cNvSpPr/>
          <p:nvPr/>
        </p:nvSpPr>
        <p:spPr>
          <a:xfrm>
            <a:off x="-37073" y="-18219"/>
            <a:ext cx="2650021" cy="5212800"/>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lang="en-GB" sz="800" dirty="0">
              <a:solidFill>
                <a:srgbClr val="3801C0"/>
              </a:solidFill>
              <a:latin typeface="Gilroy" pitchFamily="2" charset="77"/>
            </a:endParaRPr>
          </a:p>
          <a:p>
            <a:pPr marL="107999" marR="72000"/>
            <a:endParaRPr lang="en-GB"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p:txBody>
      </p:sp>
      <p:sp>
        <p:nvSpPr>
          <p:cNvPr id="382" name="Google Shape;382;p35"/>
          <p:cNvSpPr txBox="1"/>
          <p:nvPr/>
        </p:nvSpPr>
        <p:spPr>
          <a:xfrm>
            <a:off x="2645750" y="167500"/>
            <a:ext cx="6073200" cy="572700"/>
          </a:xfrm>
          <a:prstGeom prst="rect">
            <a:avLst/>
          </a:prstGeom>
          <a:noFill/>
          <a:ln>
            <a:noFill/>
          </a:ln>
        </p:spPr>
        <p:txBody>
          <a:bodyPr spcFirstLastPara="1" wrap="square" lIns="91425" tIns="91425" rIns="91425" bIns="91425" anchor="t" anchorCtr="0">
            <a:noAutofit/>
          </a:bodyPr>
          <a:lstStyle/>
          <a:p>
            <a:r>
              <a:rPr lang="en-GB" sz="2000" b="1" dirty="0">
                <a:latin typeface="Gilroy SemiBold" pitchFamily="2" charset="77"/>
              </a:rPr>
              <a:t>Edge </a:t>
            </a:r>
            <a:r>
              <a:rPr lang="en-GB" sz="2000" b="1" dirty="0">
                <a:solidFill>
                  <a:schemeClr val="tx1"/>
                </a:solidFill>
                <a:latin typeface="Gilroy SemiBold" pitchFamily="2" charset="77"/>
              </a:rPr>
              <a:t>Computing mega rounds stand out; Cloud Optimization Tools makes a comeback</a:t>
            </a:r>
            <a:endParaRPr lang="en-GB" sz="2000" b="1" dirty="0">
              <a:solidFill>
                <a:schemeClr val="tx1"/>
              </a:solidFill>
              <a:latin typeface="Gilroy SemiBold" pitchFamily="2" charset="77"/>
              <a:sym typeface="Anybody Medium"/>
            </a:endParaRPr>
          </a:p>
        </p:txBody>
      </p:sp>
      <p:sp>
        <p:nvSpPr>
          <p:cNvPr id="8" name="Google Shape;114;p22">
            <a:extLst>
              <a:ext uri="{FF2B5EF4-FFF2-40B4-BE49-F238E27FC236}">
                <a16:creationId xmlns:a16="http://schemas.microsoft.com/office/drawing/2014/main" id="{8FAA83F3-FE2E-4260-1FA5-D2F0583EEA7D}"/>
              </a:ext>
            </a:extLst>
          </p:cNvPr>
          <p:cNvSpPr txBox="1"/>
          <p:nvPr/>
        </p:nvSpPr>
        <p:spPr>
          <a:xfrm>
            <a:off x="68025" y="191350"/>
            <a:ext cx="2342400" cy="967706"/>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Funding</a:t>
            </a:r>
            <a:endParaRPr lang="en-US" dirty="0">
              <a:solidFill>
                <a:schemeClr val="tx1"/>
              </a:solidFill>
            </a:endParaRPr>
          </a:p>
          <a:p>
            <a:pPr marL="0" lvl="0" indent="0" algn="l" rtl="0">
              <a:spcBef>
                <a:spcPts val="0"/>
              </a:spcBef>
              <a:spcAft>
                <a:spcPts val="0"/>
              </a:spcAft>
              <a:buNone/>
            </a:pPr>
            <a:endParaRPr dirty="0">
              <a:solidFill>
                <a:schemeClr val="tx1"/>
              </a:solidFill>
            </a:endParaRPr>
          </a:p>
        </p:txBody>
      </p:sp>
      <p:sp>
        <p:nvSpPr>
          <p:cNvPr id="11" name="TextBox 10">
            <a:extLst>
              <a:ext uri="{FF2B5EF4-FFF2-40B4-BE49-F238E27FC236}">
                <a16:creationId xmlns:a16="http://schemas.microsoft.com/office/drawing/2014/main" id="{F32A5888-6CC1-704D-376C-E93FD712D68B}"/>
              </a:ext>
            </a:extLst>
          </p:cNvPr>
          <p:cNvSpPr txBox="1"/>
          <p:nvPr/>
        </p:nvSpPr>
        <p:spPr>
          <a:xfrm>
            <a:off x="-1" y="845997"/>
            <a:ext cx="2347471" cy="3785652"/>
          </a:xfrm>
          <a:prstGeom prst="rect">
            <a:avLst/>
          </a:prstGeom>
          <a:noFill/>
        </p:spPr>
        <p:txBody>
          <a:bodyPr wrap="square" rtlCol="0">
            <a:spAutoFit/>
          </a:bodyPr>
          <a:lstStyle/>
          <a:p>
            <a:pPr marL="107999" marR="72000"/>
            <a:r>
              <a:rPr lang="en-GB" sz="800" b="1" dirty="0">
                <a:solidFill>
                  <a:schemeClr val="bg1"/>
                </a:solidFill>
                <a:latin typeface="Gilroy SemiBold" pitchFamily="2" charset="77"/>
              </a:rPr>
              <a:t>Analyst Take: </a:t>
            </a:r>
            <a:r>
              <a:rPr lang="en-GB" sz="800" dirty="0">
                <a:solidFill>
                  <a:schemeClr val="bg1"/>
                </a:solidFill>
                <a:latin typeface="Gilroy" pitchFamily="2" charset="77"/>
              </a:rPr>
              <a:t>Cloud Tech startups raised USD 3.7 billion during Q2 2024. This figure significantly exceeded the average quarterly funding of USD 1.3 billion over the past three years. The resurgence in cloud tech funding mirrored the broader </a:t>
            </a:r>
            <a:r>
              <a:rPr lang="en-GB" sz="800" dirty="0">
                <a:solidFill>
                  <a:schemeClr val="bg1"/>
                </a:solidFill>
                <a:latin typeface="Gilroy" pitchFamily="2" charset="77"/>
                <a:hlinkClick r:id="rId3"/>
              </a:rPr>
              <a:t>uptick</a:t>
            </a:r>
            <a:r>
              <a:rPr lang="en-GB" sz="800" dirty="0">
                <a:solidFill>
                  <a:schemeClr val="bg1"/>
                </a:solidFill>
                <a:latin typeface="Gilroy" pitchFamily="2" charset="77"/>
              </a:rPr>
              <a:t> in global venture funding during this period.</a:t>
            </a:r>
          </a:p>
          <a:p>
            <a:pPr marL="107999" marR="72000"/>
            <a:endParaRPr lang="en-GB" sz="800" dirty="0">
              <a:solidFill>
                <a:schemeClr val="bg1"/>
              </a:solidFill>
              <a:latin typeface="Gilroy" pitchFamily="2" charset="77"/>
            </a:endParaRPr>
          </a:p>
          <a:p>
            <a:pPr marL="107999" marR="72000"/>
            <a:r>
              <a:rPr lang="en-GB" sz="800" dirty="0">
                <a:solidFill>
                  <a:schemeClr val="bg1"/>
                </a:solidFill>
                <a:latin typeface="Gilroy" pitchFamily="2" charset="77"/>
              </a:rPr>
              <a:t>Mega rounds from Edge Computing startups stood out, with </a:t>
            </a:r>
            <a:r>
              <a:rPr lang="en-GB" sz="800" dirty="0" err="1">
                <a:solidFill>
                  <a:schemeClr val="bg1"/>
                </a:solidFill>
                <a:latin typeface="Gilroy" pitchFamily="2" charset="77"/>
                <a:hlinkClick r:id="rId4"/>
              </a:rPr>
              <a:t>EdgeConneX</a:t>
            </a:r>
            <a:r>
              <a:rPr lang="en-GB" sz="800" dirty="0" err="1">
                <a:solidFill>
                  <a:schemeClr val="bg1"/>
                </a:solidFill>
                <a:latin typeface="Gilroy" pitchFamily="2" charset="77"/>
              </a:rPr>
              <a:t>’s</a:t>
            </a:r>
            <a:r>
              <a:rPr lang="en-GB" sz="800" dirty="0">
                <a:solidFill>
                  <a:schemeClr val="bg1"/>
                </a:solidFill>
                <a:latin typeface="Gilroy" pitchFamily="2" charset="77"/>
              </a:rPr>
              <a:t> USD 1.9 billion and </a:t>
            </a:r>
            <a:r>
              <a:rPr lang="en-GB" sz="800" dirty="0">
                <a:solidFill>
                  <a:schemeClr val="bg1"/>
                </a:solidFill>
                <a:latin typeface="Gilroy" pitchFamily="2" charset="77"/>
                <a:hlinkClick r:id="rId5"/>
              </a:rPr>
              <a:t>DataBank</a:t>
            </a:r>
            <a:r>
              <a:rPr lang="en-GB" sz="800" dirty="0">
                <a:solidFill>
                  <a:schemeClr val="bg1"/>
                </a:solidFill>
                <a:latin typeface="Gilroy" pitchFamily="2" charset="77"/>
              </a:rPr>
              <a:t>’s USD 725 million debt rounds to expand global data </a:t>
            </a:r>
            <a:r>
              <a:rPr lang="en-GB" sz="800" dirty="0" err="1">
                <a:solidFill>
                  <a:schemeClr val="bg1"/>
                </a:solidFill>
                <a:latin typeface="Gilroy" pitchFamily="2" charset="77"/>
              </a:rPr>
              <a:t>center</a:t>
            </a:r>
            <a:r>
              <a:rPr lang="en-GB" sz="800" dirty="0">
                <a:solidFill>
                  <a:schemeClr val="bg1"/>
                </a:solidFill>
                <a:latin typeface="Gilroy" pitchFamily="2" charset="77"/>
              </a:rPr>
              <a:t> capacity comprising ~70% of total Q2 funding. There was also a notable shift toward growth-stage funding, with </a:t>
            </a:r>
            <a:r>
              <a:rPr lang="en-GB" sz="800" dirty="0">
                <a:solidFill>
                  <a:schemeClr val="bg1"/>
                </a:solidFill>
                <a:latin typeface="Gilroy" pitchFamily="2" charset="77"/>
                <a:hlinkClick r:id="rId6"/>
              </a:rPr>
              <a:t>Yondr</a:t>
            </a:r>
            <a:r>
              <a:rPr lang="en-GB" sz="800" dirty="0">
                <a:solidFill>
                  <a:schemeClr val="bg1"/>
                </a:solidFill>
                <a:latin typeface="Gilroy" pitchFamily="2" charset="77"/>
              </a:rPr>
              <a:t>, </a:t>
            </a:r>
            <a:r>
              <a:rPr lang="en-GB" sz="800" dirty="0">
                <a:solidFill>
                  <a:schemeClr val="bg1"/>
                </a:solidFill>
                <a:latin typeface="Gilroy" pitchFamily="2" charset="77"/>
                <a:hlinkClick r:id="rId7"/>
              </a:rPr>
              <a:t>Hailo</a:t>
            </a:r>
            <a:r>
              <a:rPr lang="en-GB" sz="800" dirty="0">
                <a:solidFill>
                  <a:schemeClr val="bg1"/>
                </a:solidFill>
                <a:latin typeface="Gilroy" pitchFamily="2" charset="77"/>
              </a:rPr>
              <a:t> and </a:t>
            </a:r>
            <a:r>
              <a:rPr lang="en-GB" sz="800" dirty="0">
                <a:solidFill>
                  <a:schemeClr val="bg1"/>
                </a:solidFill>
                <a:latin typeface="Gilroy" pitchFamily="2" charset="77"/>
                <a:hlinkClick r:id="rId8"/>
              </a:rPr>
              <a:t>Blaize</a:t>
            </a:r>
            <a:r>
              <a:rPr lang="en-GB" sz="800" dirty="0">
                <a:solidFill>
                  <a:schemeClr val="bg1"/>
                </a:solidFill>
                <a:latin typeface="Gilroy" pitchFamily="2" charset="77"/>
              </a:rPr>
              <a:t> each raising USD 100 million+. </a:t>
            </a:r>
            <a:r>
              <a:rPr lang="en-GB" sz="800" dirty="0" err="1">
                <a:solidFill>
                  <a:schemeClr val="bg1"/>
                </a:solidFill>
                <a:latin typeface="Gilroy" pitchFamily="2" charset="77"/>
              </a:rPr>
              <a:t>Yondr</a:t>
            </a:r>
            <a:r>
              <a:rPr lang="en-GB" sz="800" dirty="0">
                <a:solidFill>
                  <a:schemeClr val="bg1"/>
                </a:solidFill>
                <a:latin typeface="Gilroy" pitchFamily="2" charset="77"/>
              </a:rPr>
              <a:t> also plans to use the funds for data center expansion, while </a:t>
            </a:r>
            <a:r>
              <a:rPr lang="en-GB" sz="800" dirty="0" err="1">
                <a:solidFill>
                  <a:schemeClr val="bg1"/>
                </a:solidFill>
                <a:latin typeface="Gilroy" pitchFamily="2" charset="77"/>
              </a:rPr>
              <a:t>Hailo</a:t>
            </a:r>
            <a:r>
              <a:rPr lang="en-GB" sz="800" dirty="0">
                <a:solidFill>
                  <a:schemeClr val="bg1"/>
                </a:solidFill>
                <a:latin typeface="Gilroy" pitchFamily="2" charset="77"/>
              </a:rPr>
              <a:t>, and </a:t>
            </a:r>
            <a:r>
              <a:rPr lang="en-GB" sz="800" dirty="0" err="1">
                <a:solidFill>
                  <a:schemeClr val="bg1"/>
                </a:solidFill>
                <a:latin typeface="Gilroy" pitchFamily="2" charset="77"/>
              </a:rPr>
              <a:t>Blaize</a:t>
            </a:r>
            <a:r>
              <a:rPr lang="en-GB" sz="800" dirty="0">
                <a:solidFill>
                  <a:schemeClr val="bg1"/>
                </a:solidFill>
                <a:latin typeface="Gilroy" pitchFamily="2" charset="77"/>
              </a:rPr>
              <a:t> focus on advancing </a:t>
            </a:r>
            <a:r>
              <a:rPr lang="en-GB" sz="800" dirty="0" err="1">
                <a:solidFill>
                  <a:schemeClr val="bg1"/>
                </a:solidFill>
                <a:latin typeface="Gilroy" pitchFamily="2" charset="77"/>
              </a:rPr>
              <a:t>GenAI</a:t>
            </a:r>
            <a:r>
              <a:rPr lang="en-GB" sz="800" dirty="0">
                <a:solidFill>
                  <a:schemeClr val="bg1"/>
                </a:solidFill>
                <a:latin typeface="Gilroy" pitchFamily="2" charset="77"/>
              </a:rPr>
              <a:t> at the edge.</a:t>
            </a:r>
          </a:p>
          <a:p>
            <a:pPr marL="107999" marR="72000"/>
            <a:endParaRPr lang="en-GB" sz="800" dirty="0">
              <a:solidFill>
                <a:schemeClr val="bg1"/>
              </a:solidFill>
              <a:latin typeface="Gilroy" pitchFamily="2" charset="77"/>
            </a:endParaRPr>
          </a:p>
          <a:p>
            <a:pPr marL="107999" marR="72000"/>
            <a:r>
              <a:rPr lang="en-GB" sz="800" dirty="0">
                <a:solidFill>
                  <a:schemeClr val="bg1"/>
                </a:solidFill>
                <a:latin typeface="Gilroy" pitchFamily="2" charset="77"/>
              </a:rPr>
              <a:t>Other notable rounds included </a:t>
            </a:r>
            <a:r>
              <a:rPr lang="en-GB" sz="800" dirty="0" err="1">
                <a:solidFill>
                  <a:schemeClr val="bg1"/>
                </a:solidFill>
                <a:latin typeface="Gilroy" pitchFamily="2" charset="77"/>
                <a:hlinkClick r:id="rId9"/>
              </a:rPr>
              <a:t>Vercel</a:t>
            </a:r>
            <a:r>
              <a:rPr lang="en-GB" sz="800" dirty="0" err="1">
                <a:solidFill>
                  <a:schemeClr val="bg1"/>
                </a:solidFill>
                <a:latin typeface="Gilroy" pitchFamily="2" charset="77"/>
              </a:rPr>
              <a:t>’s</a:t>
            </a:r>
            <a:r>
              <a:rPr lang="en-GB" sz="800" dirty="0">
                <a:solidFill>
                  <a:schemeClr val="bg1"/>
                </a:solidFill>
                <a:latin typeface="Gilroy" pitchFamily="2" charset="77"/>
              </a:rPr>
              <a:t> USD 250 million in Series E funding to advance AI-powered website generation and security products and </a:t>
            </a:r>
            <a:r>
              <a:rPr lang="en-GB" sz="800" dirty="0">
                <a:solidFill>
                  <a:schemeClr val="bg1"/>
                </a:solidFill>
                <a:latin typeface="Gilroy" pitchFamily="2" charset="77"/>
                <a:hlinkClick r:id="rId10"/>
              </a:rPr>
              <a:t>Harness</a:t>
            </a:r>
            <a:r>
              <a:rPr lang="en-GB" sz="800" dirty="0">
                <a:solidFill>
                  <a:schemeClr val="bg1"/>
                </a:solidFill>
                <a:latin typeface="Gilroy" pitchFamily="2" charset="77"/>
              </a:rPr>
              <a:t>’ USD 150 million in debt funding to enhance its platform with </a:t>
            </a:r>
            <a:r>
              <a:rPr lang="en-GB" sz="800" dirty="0" err="1">
                <a:solidFill>
                  <a:schemeClr val="bg1"/>
                </a:solidFill>
                <a:latin typeface="Gilroy" pitchFamily="2" charset="77"/>
              </a:rPr>
              <a:t>GenAI</a:t>
            </a:r>
            <a:r>
              <a:rPr lang="en-GB" sz="800" dirty="0">
                <a:solidFill>
                  <a:schemeClr val="bg1"/>
                </a:solidFill>
                <a:latin typeface="Gilroy" pitchFamily="2" charset="77"/>
              </a:rPr>
              <a:t> and acquire </a:t>
            </a:r>
            <a:r>
              <a:rPr lang="en-GB" sz="800" dirty="0">
                <a:solidFill>
                  <a:schemeClr val="bg1"/>
                </a:solidFill>
                <a:latin typeface="Gilroy" pitchFamily="2" charset="77"/>
                <a:hlinkClick r:id="rId11"/>
              </a:rPr>
              <a:t>Split Software</a:t>
            </a:r>
            <a:r>
              <a:rPr lang="en-GB" sz="800" dirty="0">
                <a:solidFill>
                  <a:schemeClr val="bg1"/>
                </a:solidFill>
                <a:latin typeface="Gilroy" pitchFamily="2" charset="77"/>
              </a:rPr>
              <a:t>.</a:t>
            </a:r>
            <a:endParaRPr lang="en-LK" sz="800" dirty="0"/>
          </a:p>
        </p:txBody>
      </p:sp>
      <p:grpSp>
        <p:nvGrpSpPr>
          <p:cNvPr id="9" name="Group 8">
            <a:extLst>
              <a:ext uri="{FF2B5EF4-FFF2-40B4-BE49-F238E27FC236}">
                <a16:creationId xmlns:a16="http://schemas.microsoft.com/office/drawing/2014/main" id="{A4150170-CA55-7A0D-C9D3-D5AB7947AA15}"/>
              </a:ext>
            </a:extLst>
          </p:cNvPr>
          <p:cNvGrpSpPr/>
          <p:nvPr/>
        </p:nvGrpSpPr>
        <p:grpSpPr>
          <a:xfrm>
            <a:off x="2641229" y="1159056"/>
            <a:ext cx="6300423" cy="3772044"/>
            <a:chOff x="2641229" y="1159056"/>
            <a:chExt cx="6300423" cy="3772044"/>
          </a:xfrm>
        </p:grpSpPr>
        <p:grpSp>
          <p:nvGrpSpPr>
            <p:cNvPr id="3" name="Group 2">
              <a:extLst>
                <a:ext uri="{FF2B5EF4-FFF2-40B4-BE49-F238E27FC236}">
                  <a16:creationId xmlns:a16="http://schemas.microsoft.com/office/drawing/2014/main" id="{B021D274-CDE6-EA99-F600-F852778CA623}"/>
                </a:ext>
              </a:extLst>
            </p:cNvPr>
            <p:cNvGrpSpPr/>
            <p:nvPr/>
          </p:nvGrpSpPr>
          <p:grpSpPr>
            <a:xfrm>
              <a:off x="2641229" y="1159056"/>
              <a:ext cx="6300423" cy="3772044"/>
              <a:chOff x="2645750" y="1159056"/>
              <a:chExt cx="6300423" cy="3772044"/>
            </a:xfrm>
          </p:grpSpPr>
          <p:sp>
            <p:nvSpPr>
              <p:cNvPr id="6" name="TextBox 5">
                <a:extLst>
                  <a:ext uri="{FF2B5EF4-FFF2-40B4-BE49-F238E27FC236}">
                    <a16:creationId xmlns:a16="http://schemas.microsoft.com/office/drawing/2014/main" id="{1D2433D7-2E77-DDA1-0E15-E7C168DE2165}"/>
                  </a:ext>
                </a:extLst>
              </p:cNvPr>
              <p:cNvSpPr txBox="1"/>
              <p:nvPr/>
            </p:nvSpPr>
            <p:spPr>
              <a:xfrm>
                <a:off x="2718046" y="1159056"/>
                <a:ext cx="2197265" cy="523220"/>
              </a:xfrm>
              <a:prstGeom prst="rect">
                <a:avLst/>
              </a:prstGeom>
              <a:noFill/>
            </p:spPr>
            <p:txBody>
              <a:bodyPr wrap="square" rtlCol="0">
                <a:spAutoFit/>
              </a:bodyPr>
              <a:lstStyle/>
              <a:p>
                <a:r>
                  <a:rPr lang="en-LK" sz="1000" b="1" dirty="0">
                    <a:latin typeface="Gilroy SemiBold" pitchFamily="2" charset="77"/>
                  </a:rPr>
                  <a:t>Cloud </a:t>
                </a:r>
                <a:r>
                  <a:rPr lang="en-LK" sz="1000" b="1" dirty="0">
                    <a:solidFill>
                      <a:schemeClr val="tx1"/>
                    </a:solidFill>
                    <a:latin typeface="Gilroy SemiBold" pitchFamily="2" charset="77"/>
                  </a:rPr>
                  <a:t>Tech</a:t>
                </a:r>
                <a:r>
                  <a:rPr lang="en-LK" sz="1000" b="1" dirty="0">
                    <a:latin typeface="Gilroy SemiBold" pitchFamily="2" charset="77"/>
                  </a:rPr>
                  <a:t> funding mix (Q2 2024)</a:t>
                </a:r>
              </a:p>
              <a:p>
                <a:r>
                  <a:rPr lang="en-LK" sz="700" b="1" dirty="0">
                    <a:solidFill>
                      <a:schemeClr val="tx1"/>
                    </a:solidFill>
                    <a:latin typeface="Gilroy SemiBold" pitchFamily="2" charset="77"/>
                  </a:rPr>
                  <a:t>(USD millions)</a:t>
                </a:r>
              </a:p>
              <a:p>
                <a:endParaRPr lang="en-LK" sz="1000" b="1" dirty="0">
                  <a:latin typeface="Gilroy SemiBold" pitchFamily="2" charset="77"/>
                </a:endParaRPr>
              </a:p>
            </p:txBody>
          </p:sp>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2EC2E6E5-CFD3-76D5-6B47-0F61A991DBD8}"/>
                      </a:ext>
                    </a:extLst>
                  </p:cNvPr>
                  <p:cNvGraphicFramePr/>
                  <p:nvPr/>
                </p:nvGraphicFramePr>
                <p:xfrm>
                  <a:off x="2645750" y="1469876"/>
                  <a:ext cx="6300423" cy="3461224"/>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2" name="Chart 1">
                    <a:extLst>
                      <a:ext uri="{FF2B5EF4-FFF2-40B4-BE49-F238E27FC236}">
                        <a16:creationId xmlns:a16="http://schemas.microsoft.com/office/drawing/2014/main" id="{2EC2E6E5-CFD3-76D5-6B47-0F61A991DBD8}"/>
                      </a:ext>
                    </a:extLst>
                  </p:cNvPr>
                  <p:cNvPicPr>
                    <a:picLocks noGrp="1" noRot="1" noChangeAspect="1" noMove="1" noResize="1" noEditPoints="1" noAdjustHandles="1" noChangeArrowheads="1" noChangeShapeType="1"/>
                  </p:cNvPicPr>
                  <p:nvPr/>
                </p:nvPicPr>
                <p:blipFill>
                  <a:blip r:embed="rId14"/>
                  <a:stretch>
                    <a:fillRect/>
                  </a:stretch>
                </p:blipFill>
                <p:spPr>
                  <a:xfrm>
                    <a:off x="2641229" y="1469876"/>
                    <a:ext cx="6300423" cy="3461224"/>
                  </a:xfrm>
                  <a:prstGeom prst="rect">
                    <a:avLst/>
                  </a:prstGeom>
                </p:spPr>
              </p:pic>
            </mc:Fallback>
          </mc:AlternateContent>
        </p:gr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EC2E6E5-CFD3-76D5-6B47-0F61A991DBD8}"/>
                    </a:ext>
                  </a:extLst>
                </p:cNvPr>
                <p:cNvGraphicFramePr/>
                <p:nvPr/>
              </p:nvGraphicFramePr>
              <p:xfrm>
                <a:off x="2715732" y="1476889"/>
                <a:ext cx="6225920" cy="3369431"/>
              </p:xfrm>
              <a:graphic>
                <a:graphicData uri="http://schemas.microsoft.com/office/drawing/2014/chartex">
                  <cx:chart xmlns:cx="http://schemas.microsoft.com/office/drawing/2014/chartex" xmlns:r="http://schemas.openxmlformats.org/officeDocument/2006/relationships" r:id="rId15"/>
                </a:graphicData>
              </a:graphic>
            </p:graphicFrame>
          </mc:Choice>
          <mc:Fallback xmlns="">
            <p:pic>
              <p:nvPicPr>
                <p:cNvPr id="7" name="Chart 6">
                  <a:extLst>
                    <a:ext uri="{FF2B5EF4-FFF2-40B4-BE49-F238E27FC236}">
                      <a16:creationId xmlns:a16="http://schemas.microsoft.com/office/drawing/2014/main" id="{2EC2E6E5-CFD3-76D5-6B47-0F61A991DBD8}"/>
                    </a:ext>
                  </a:extLst>
                </p:cNvPr>
                <p:cNvPicPr>
                  <a:picLocks noGrp="1" noRot="1" noChangeAspect="1" noMove="1" noResize="1" noEditPoints="1" noAdjustHandles="1" noChangeArrowheads="1" noChangeShapeType="1"/>
                </p:cNvPicPr>
                <p:nvPr/>
              </p:nvPicPr>
              <p:blipFill>
                <a:blip r:embed="rId16"/>
                <a:stretch>
                  <a:fillRect/>
                </a:stretch>
              </p:blipFill>
              <p:spPr>
                <a:xfrm>
                  <a:off x="2715732" y="1476889"/>
                  <a:ext cx="6225920" cy="3369431"/>
                </a:xfrm>
                <a:prstGeom prst="rect">
                  <a:avLst/>
                </a:prstGeom>
              </p:spPr>
            </p:pic>
          </mc:Fallback>
        </mc:AlternateContent>
      </p:grpSp>
      <p:sp>
        <p:nvSpPr>
          <p:cNvPr id="4" name="TextBox 3">
            <a:extLst>
              <a:ext uri="{FF2B5EF4-FFF2-40B4-BE49-F238E27FC236}">
                <a16:creationId xmlns:a16="http://schemas.microsoft.com/office/drawing/2014/main" id="{DD2B99F1-AD36-59C5-DF37-7A9696AA2CC1}"/>
              </a:ext>
            </a:extLst>
          </p:cNvPr>
          <p:cNvSpPr txBox="1"/>
          <p:nvPr/>
        </p:nvSpPr>
        <p:spPr>
          <a:xfrm>
            <a:off x="2724200" y="4838565"/>
            <a:ext cx="2219092" cy="184666"/>
          </a:xfrm>
          <a:prstGeom prst="rect">
            <a:avLst/>
          </a:prstGeom>
          <a:noFill/>
        </p:spPr>
        <p:txBody>
          <a:bodyPr wrap="square" rtlCol="0">
            <a:spAutoFit/>
          </a:bodyPr>
          <a:lstStyle/>
          <a:p>
            <a:r>
              <a:rPr lang="en-LK" sz="600" dirty="0">
                <a:latin typeface="Gilroy" pitchFamily="2" charset="77"/>
              </a:rPr>
              <a:t>Source: Funding data powered by Crunchbase</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47140359-220C-0340-A740-086650379FF6}"/>
                  </a:ext>
                </a:extLst>
              </p:cNvPr>
              <p:cNvGraphicFramePr/>
              <p:nvPr>
                <p:extLst>
                  <p:ext uri="{D42A27DB-BD31-4B8C-83A1-F6EECF244321}">
                    <p14:modId xmlns:p14="http://schemas.microsoft.com/office/powerpoint/2010/main" val="3006174444"/>
                  </p:ext>
                </p:extLst>
              </p:nvPr>
            </p:nvGraphicFramePr>
            <p:xfrm>
              <a:off x="2713525" y="1469874"/>
              <a:ext cx="6225921" cy="3461225"/>
            </p:xfrm>
            <a:graphic>
              <a:graphicData uri="http://schemas.microsoft.com/office/drawing/2014/chartex">
                <cx:chart xmlns:cx="http://schemas.microsoft.com/office/drawing/2014/chartex" xmlns:r="http://schemas.openxmlformats.org/officeDocument/2006/relationships" r:id="rId17"/>
              </a:graphicData>
            </a:graphic>
          </p:graphicFrame>
        </mc:Choice>
        <mc:Fallback xmlns="">
          <p:pic>
            <p:nvPicPr>
              <p:cNvPr id="5" name="Chart 4">
                <a:extLst>
                  <a:ext uri="{FF2B5EF4-FFF2-40B4-BE49-F238E27FC236}">
                    <a16:creationId xmlns:a16="http://schemas.microsoft.com/office/drawing/2014/main" id="{47140359-220C-0340-A740-086650379FF6}"/>
                  </a:ext>
                </a:extLst>
              </p:cNvPr>
              <p:cNvPicPr>
                <a:picLocks noGrp="1" noRot="1" noChangeAspect="1" noMove="1" noResize="1" noEditPoints="1" noAdjustHandles="1" noChangeArrowheads="1" noChangeShapeType="1"/>
              </p:cNvPicPr>
              <p:nvPr/>
            </p:nvPicPr>
            <p:blipFill>
              <a:blip r:embed="rId18"/>
              <a:stretch>
                <a:fillRect/>
              </a:stretch>
            </p:blipFill>
            <p:spPr>
              <a:xfrm>
                <a:off x="2713525" y="1469874"/>
                <a:ext cx="6225921" cy="3461225"/>
              </a:xfrm>
              <a:prstGeom prst="rect">
                <a:avLst/>
              </a:prstGeom>
            </p:spPr>
          </p:pic>
        </mc:Fallback>
      </mc:AlternateContent>
    </p:spTree>
    <p:extLst>
      <p:ext uri="{BB962C8B-B14F-4D97-AF65-F5344CB8AC3E}">
        <p14:creationId xmlns:p14="http://schemas.microsoft.com/office/powerpoint/2010/main" val="416737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4" name="Picture 3" descr="A graph with red and blue squares&#10;&#10;Description automatically generated">
            <a:extLst>
              <a:ext uri="{FF2B5EF4-FFF2-40B4-BE49-F238E27FC236}">
                <a16:creationId xmlns:a16="http://schemas.microsoft.com/office/drawing/2014/main" id="{2708B571-6524-2DFF-4782-F8CAC0764468}"/>
              </a:ext>
            </a:extLst>
          </p:cNvPr>
          <p:cNvPicPr>
            <a:picLocks noChangeAspect="1"/>
          </p:cNvPicPr>
          <p:nvPr/>
        </p:nvPicPr>
        <p:blipFill>
          <a:blip r:embed="rId3"/>
          <a:stretch>
            <a:fillRect/>
          </a:stretch>
        </p:blipFill>
        <p:spPr>
          <a:xfrm>
            <a:off x="630771" y="1617636"/>
            <a:ext cx="7772400" cy="1872442"/>
          </a:xfrm>
          <a:prstGeom prst="rect">
            <a:avLst/>
          </a:prstGeom>
        </p:spPr>
      </p:pic>
      <p:grpSp>
        <p:nvGrpSpPr>
          <p:cNvPr id="16" name="Group 15">
            <a:extLst>
              <a:ext uri="{FF2B5EF4-FFF2-40B4-BE49-F238E27FC236}">
                <a16:creationId xmlns:a16="http://schemas.microsoft.com/office/drawing/2014/main" id="{181FFA30-74F0-7691-5353-92EDB4DF7029}"/>
              </a:ext>
            </a:extLst>
          </p:cNvPr>
          <p:cNvGrpSpPr/>
          <p:nvPr/>
        </p:nvGrpSpPr>
        <p:grpSpPr>
          <a:xfrm>
            <a:off x="665726" y="1434205"/>
            <a:ext cx="7435793" cy="1959374"/>
            <a:chOff x="665726" y="1383871"/>
            <a:chExt cx="7435793" cy="1959374"/>
          </a:xfrm>
        </p:grpSpPr>
        <p:grpSp>
          <p:nvGrpSpPr>
            <p:cNvPr id="46" name="Group 45">
              <a:extLst>
                <a:ext uri="{FF2B5EF4-FFF2-40B4-BE49-F238E27FC236}">
                  <a16:creationId xmlns:a16="http://schemas.microsoft.com/office/drawing/2014/main" id="{1FE2728B-7307-8BBD-6805-50B8533DD0AD}"/>
                </a:ext>
              </a:extLst>
            </p:cNvPr>
            <p:cNvGrpSpPr/>
            <p:nvPr/>
          </p:nvGrpSpPr>
          <p:grpSpPr>
            <a:xfrm>
              <a:off x="665726" y="1383871"/>
              <a:ext cx="7435793" cy="1959374"/>
              <a:chOff x="665726" y="1383871"/>
              <a:chExt cx="7435793" cy="1959374"/>
            </a:xfrm>
          </p:grpSpPr>
          <p:grpSp>
            <p:nvGrpSpPr>
              <p:cNvPr id="26" name="Group 25">
                <a:extLst>
                  <a:ext uri="{FF2B5EF4-FFF2-40B4-BE49-F238E27FC236}">
                    <a16:creationId xmlns:a16="http://schemas.microsoft.com/office/drawing/2014/main" id="{3E70EE5C-9C29-A23D-91F9-D0C09840AADF}"/>
                  </a:ext>
                </a:extLst>
              </p:cNvPr>
              <p:cNvGrpSpPr/>
              <p:nvPr/>
            </p:nvGrpSpPr>
            <p:grpSpPr>
              <a:xfrm>
                <a:off x="665726" y="1383872"/>
                <a:ext cx="6910345" cy="277839"/>
                <a:chOff x="772510" y="1383872"/>
                <a:chExt cx="6803561" cy="277839"/>
              </a:xfrm>
            </p:grpSpPr>
            <p:cxnSp>
              <p:nvCxnSpPr>
                <p:cNvPr id="384" name="Straight Connector 383">
                  <a:extLst>
                    <a:ext uri="{FF2B5EF4-FFF2-40B4-BE49-F238E27FC236}">
                      <a16:creationId xmlns:a16="http://schemas.microsoft.com/office/drawing/2014/main" id="{520B5E37-B9B6-23F7-1AF1-899DA64DBCDF}"/>
                    </a:ext>
                  </a:extLst>
                </p:cNvPr>
                <p:cNvCxnSpPr>
                  <a:cxnSpLocks/>
                </p:cNvCxnSpPr>
                <p:nvPr/>
              </p:nvCxnSpPr>
              <p:spPr>
                <a:xfrm>
                  <a:off x="772510" y="1535376"/>
                  <a:ext cx="6803561" cy="0"/>
                </a:xfrm>
                <a:prstGeom prst="line">
                  <a:avLst/>
                </a:prstGeom>
                <a:ln w="6350">
                  <a:solidFill>
                    <a:srgbClr val="3801C0"/>
                  </a:solidFill>
                  <a:prstDash val="dash"/>
                </a:ln>
              </p:spPr>
              <p:style>
                <a:lnRef idx="1">
                  <a:schemeClr val="accent1"/>
                </a:lnRef>
                <a:fillRef idx="0">
                  <a:schemeClr val="accent1"/>
                </a:fillRef>
                <a:effectRef idx="0">
                  <a:schemeClr val="accent1"/>
                </a:effectRef>
                <a:fontRef idx="minor">
                  <a:schemeClr val="tx1"/>
                </a:fontRef>
              </p:style>
            </p:cxnSp>
            <p:sp>
              <p:nvSpPr>
                <p:cNvPr id="62" name="Google Shape;357;p32">
                  <a:extLst>
                    <a:ext uri="{FF2B5EF4-FFF2-40B4-BE49-F238E27FC236}">
                      <a16:creationId xmlns:a16="http://schemas.microsoft.com/office/drawing/2014/main" id="{0C364BB3-B283-6BCE-5896-2DE41C283511}"/>
                    </a:ext>
                  </a:extLst>
                </p:cNvPr>
                <p:cNvSpPr/>
                <p:nvPr/>
              </p:nvSpPr>
              <p:spPr>
                <a:xfrm>
                  <a:off x="4809247" y="1399759"/>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6</a:t>
                  </a:r>
                  <a:endParaRPr sz="600" b="1" dirty="0">
                    <a:solidFill>
                      <a:schemeClr val="tx1"/>
                    </a:solidFill>
                    <a:latin typeface="Gilroy Bold" pitchFamily="2" charset="77"/>
                  </a:endParaRPr>
                </a:p>
              </p:txBody>
            </p:sp>
            <p:sp>
              <p:nvSpPr>
                <p:cNvPr id="386" name="Google Shape;357;p32">
                  <a:extLst>
                    <a:ext uri="{FF2B5EF4-FFF2-40B4-BE49-F238E27FC236}">
                      <a16:creationId xmlns:a16="http://schemas.microsoft.com/office/drawing/2014/main" id="{C0CA2D59-6BDD-3DC7-F837-7CA938B41E8E}"/>
                    </a:ext>
                  </a:extLst>
                </p:cNvPr>
                <p:cNvSpPr/>
                <p:nvPr/>
              </p:nvSpPr>
              <p:spPr>
                <a:xfrm>
                  <a:off x="5276301" y="1392765"/>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30</a:t>
                  </a:r>
                  <a:endParaRPr sz="600" b="1" dirty="0">
                    <a:solidFill>
                      <a:schemeClr val="tx1"/>
                    </a:solidFill>
                    <a:latin typeface="Gilroy Bold" pitchFamily="2" charset="77"/>
                  </a:endParaRPr>
                </a:p>
              </p:txBody>
            </p:sp>
            <p:sp>
              <p:nvSpPr>
                <p:cNvPr id="387" name="Google Shape;357;p32">
                  <a:extLst>
                    <a:ext uri="{FF2B5EF4-FFF2-40B4-BE49-F238E27FC236}">
                      <a16:creationId xmlns:a16="http://schemas.microsoft.com/office/drawing/2014/main" id="{5966834C-634E-2A39-92AE-14FCC403E71B}"/>
                    </a:ext>
                  </a:extLst>
                </p:cNvPr>
                <p:cNvSpPr/>
                <p:nvPr/>
              </p:nvSpPr>
              <p:spPr>
                <a:xfrm>
                  <a:off x="5772497" y="1395334"/>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21</a:t>
                  </a:r>
                  <a:endParaRPr sz="600" b="1" dirty="0">
                    <a:solidFill>
                      <a:schemeClr val="tx1"/>
                    </a:solidFill>
                    <a:latin typeface="Gilroy Bold" pitchFamily="2" charset="77"/>
                  </a:endParaRPr>
                </a:p>
              </p:txBody>
            </p:sp>
            <p:sp>
              <p:nvSpPr>
                <p:cNvPr id="391" name="Google Shape;357;p32">
                  <a:extLst>
                    <a:ext uri="{FF2B5EF4-FFF2-40B4-BE49-F238E27FC236}">
                      <a16:creationId xmlns:a16="http://schemas.microsoft.com/office/drawing/2014/main" id="{87E238E2-F157-465F-01DD-7DE5F0DB026E}"/>
                    </a:ext>
                  </a:extLst>
                </p:cNvPr>
                <p:cNvSpPr/>
                <p:nvPr/>
              </p:nvSpPr>
              <p:spPr>
                <a:xfrm>
                  <a:off x="6785641" y="1389600"/>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algn="ctr"/>
                  <a:r>
                    <a:rPr lang="en-GB" sz="600" b="1" dirty="0">
                      <a:solidFill>
                        <a:schemeClr val="tx1"/>
                      </a:solidFill>
                      <a:latin typeface="Gilroy Bold" pitchFamily="2" charset="77"/>
                    </a:rPr>
                    <a:t>16</a:t>
                  </a:r>
                  <a:endParaRPr sz="600" b="1" dirty="0">
                    <a:solidFill>
                      <a:schemeClr val="tx1"/>
                    </a:solidFill>
                    <a:latin typeface="Gilroy Bold" pitchFamily="2" charset="77"/>
                  </a:endParaRPr>
                </a:p>
              </p:txBody>
            </p:sp>
            <p:sp>
              <p:nvSpPr>
                <p:cNvPr id="396" name="Google Shape;357;p32">
                  <a:extLst>
                    <a:ext uri="{FF2B5EF4-FFF2-40B4-BE49-F238E27FC236}">
                      <a16:creationId xmlns:a16="http://schemas.microsoft.com/office/drawing/2014/main" id="{E9C8224A-62AD-AC2A-8706-8AF4611DFA8F}"/>
                    </a:ext>
                  </a:extLst>
                </p:cNvPr>
                <p:cNvSpPr/>
                <p:nvPr/>
              </p:nvSpPr>
              <p:spPr>
                <a:xfrm>
                  <a:off x="6282856" y="1392765"/>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21</a:t>
                  </a:r>
                  <a:endParaRPr sz="600" b="1" dirty="0">
                    <a:solidFill>
                      <a:schemeClr val="tx1"/>
                    </a:solidFill>
                    <a:latin typeface="Gilroy Bold" pitchFamily="2" charset="77"/>
                  </a:endParaRPr>
                </a:p>
              </p:txBody>
            </p:sp>
            <p:sp>
              <p:nvSpPr>
                <p:cNvPr id="400" name="TextBox 399">
                  <a:extLst>
                    <a:ext uri="{FF2B5EF4-FFF2-40B4-BE49-F238E27FC236}">
                      <a16:creationId xmlns:a16="http://schemas.microsoft.com/office/drawing/2014/main" id="{0C9715FC-3C65-B2BF-AE45-17B0114C254B}"/>
                    </a:ext>
                  </a:extLst>
                </p:cNvPr>
                <p:cNvSpPr txBox="1"/>
                <p:nvPr/>
              </p:nvSpPr>
              <p:spPr>
                <a:xfrm>
                  <a:off x="775247" y="1572266"/>
                  <a:ext cx="1114991" cy="89445"/>
                </a:xfrm>
                <a:prstGeom prst="roundRect">
                  <a:avLst/>
                </a:prstGeom>
                <a:solidFill>
                  <a:schemeClr val="bg1">
                    <a:lumMod val="85000"/>
                  </a:schemeClr>
                </a:solidFill>
                <a:ln>
                  <a:no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0" indent="0" algn="ctr">
                    <a:buNone/>
                    <a:defRPr sz="400">
                      <a:solidFill>
                        <a:schemeClr val="tx1"/>
                      </a:solidFill>
                      <a:latin typeface="Gilroy" pitchFamily="2" charset="77"/>
                    </a:defRPr>
                  </a:lvl1pPr>
                </a:lstStyle>
                <a:p>
                  <a:r>
                    <a:rPr lang="en-LK" sz="500" dirty="0"/>
                    <a:t>Median funding round size</a:t>
                  </a:r>
                </a:p>
              </p:txBody>
            </p:sp>
            <p:sp>
              <p:nvSpPr>
                <p:cNvPr id="18" name="Google Shape;357;p32">
                  <a:extLst>
                    <a:ext uri="{FF2B5EF4-FFF2-40B4-BE49-F238E27FC236}">
                      <a16:creationId xmlns:a16="http://schemas.microsoft.com/office/drawing/2014/main" id="{4E82514E-08A6-A43F-375C-9A968A5210F5}"/>
                    </a:ext>
                  </a:extLst>
                </p:cNvPr>
                <p:cNvSpPr/>
                <p:nvPr/>
              </p:nvSpPr>
              <p:spPr>
                <a:xfrm>
                  <a:off x="2846426" y="1388626"/>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15</a:t>
                  </a:r>
                  <a:endParaRPr sz="600" b="1" dirty="0">
                    <a:solidFill>
                      <a:schemeClr val="tx1"/>
                    </a:solidFill>
                    <a:latin typeface="Gilroy Bold" pitchFamily="2" charset="77"/>
                  </a:endParaRPr>
                </a:p>
              </p:txBody>
            </p:sp>
            <p:sp>
              <p:nvSpPr>
                <p:cNvPr id="19" name="Google Shape;357;p32">
                  <a:extLst>
                    <a:ext uri="{FF2B5EF4-FFF2-40B4-BE49-F238E27FC236}">
                      <a16:creationId xmlns:a16="http://schemas.microsoft.com/office/drawing/2014/main" id="{2C73F673-3E93-489A-33A9-FBB9893B8973}"/>
                    </a:ext>
                  </a:extLst>
                </p:cNvPr>
                <p:cNvSpPr/>
                <p:nvPr/>
              </p:nvSpPr>
              <p:spPr>
                <a:xfrm>
                  <a:off x="3354384" y="1392766"/>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26</a:t>
                  </a:r>
                  <a:endParaRPr sz="600" b="1" dirty="0">
                    <a:solidFill>
                      <a:schemeClr val="tx1"/>
                    </a:solidFill>
                    <a:latin typeface="Gilroy Bold" pitchFamily="2" charset="77"/>
                  </a:endParaRPr>
                </a:p>
              </p:txBody>
            </p:sp>
            <p:sp>
              <p:nvSpPr>
                <p:cNvPr id="20" name="Google Shape;357;p32">
                  <a:extLst>
                    <a:ext uri="{FF2B5EF4-FFF2-40B4-BE49-F238E27FC236}">
                      <a16:creationId xmlns:a16="http://schemas.microsoft.com/office/drawing/2014/main" id="{8D168ED0-CFAD-FA38-8D2F-CCC2AD68DD0A}"/>
                    </a:ext>
                  </a:extLst>
                </p:cNvPr>
                <p:cNvSpPr/>
                <p:nvPr/>
              </p:nvSpPr>
              <p:spPr>
                <a:xfrm>
                  <a:off x="3857825" y="1388626"/>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14</a:t>
                  </a:r>
                  <a:endParaRPr sz="600" b="1" dirty="0">
                    <a:solidFill>
                      <a:schemeClr val="tx1"/>
                    </a:solidFill>
                    <a:latin typeface="Gilroy Bold" pitchFamily="2" charset="77"/>
                  </a:endParaRPr>
                </a:p>
              </p:txBody>
            </p:sp>
            <p:sp>
              <p:nvSpPr>
                <p:cNvPr id="21" name="Google Shape;357;p32">
                  <a:extLst>
                    <a:ext uri="{FF2B5EF4-FFF2-40B4-BE49-F238E27FC236}">
                      <a16:creationId xmlns:a16="http://schemas.microsoft.com/office/drawing/2014/main" id="{AB8F5A14-F096-EC29-814D-668706326D79}"/>
                    </a:ext>
                  </a:extLst>
                </p:cNvPr>
                <p:cNvSpPr/>
                <p:nvPr/>
              </p:nvSpPr>
              <p:spPr>
                <a:xfrm>
                  <a:off x="4355369" y="1395334"/>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21</a:t>
                  </a:r>
                  <a:endParaRPr sz="600" b="1" dirty="0">
                    <a:solidFill>
                      <a:schemeClr val="tx1"/>
                    </a:solidFill>
                    <a:latin typeface="Gilroy Bold" pitchFamily="2" charset="77"/>
                  </a:endParaRPr>
                </a:p>
              </p:txBody>
            </p:sp>
            <p:sp>
              <p:nvSpPr>
                <p:cNvPr id="22" name="Google Shape;357;p32">
                  <a:extLst>
                    <a:ext uri="{FF2B5EF4-FFF2-40B4-BE49-F238E27FC236}">
                      <a16:creationId xmlns:a16="http://schemas.microsoft.com/office/drawing/2014/main" id="{3472F299-B1AF-89DE-E2DF-339D1DD3C544}"/>
                    </a:ext>
                  </a:extLst>
                </p:cNvPr>
                <p:cNvSpPr/>
                <p:nvPr/>
              </p:nvSpPr>
              <p:spPr>
                <a:xfrm>
                  <a:off x="896189" y="1383872"/>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13</a:t>
                  </a:r>
                  <a:endParaRPr sz="600" b="1" dirty="0">
                    <a:solidFill>
                      <a:schemeClr val="tx1"/>
                    </a:solidFill>
                    <a:latin typeface="Gilroy Bold" pitchFamily="2" charset="77"/>
                  </a:endParaRPr>
                </a:p>
              </p:txBody>
            </p:sp>
            <p:sp>
              <p:nvSpPr>
                <p:cNvPr id="23" name="Google Shape;357;p32">
                  <a:extLst>
                    <a:ext uri="{FF2B5EF4-FFF2-40B4-BE49-F238E27FC236}">
                      <a16:creationId xmlns:a16="http://schemas.microsoft.com/office/drawing/2014/main" id="{7B323D5F-1EE6-945B-CF60-90A83ECCBD36}"/>
                    </a:ext>
                  </a:extLst>
                </p:cNvPr>
                <p:cNvSpPr/>
                <p:nvPr/>
              </p:nvSpPr>
              <p:spPr>
                <a:xfrm>
                  <a:off x="1349142" y="1389747"/>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11</a:t>
                  </a:r>
                  <a:endParaRPr sz="600" b="1" dirty="0">
                    <a:solidFill>
                      <a:schemeClr val="tx1"/>
                    </a:solidFill>
                    <a:latin typeface="Gilroy Bold" pitchFamily="2" charset="77"/>
                  </a:endParaRPr>
                </a:p>
              </p:txBody>
            </p:sp>
            <p:sp>
              <p:nvSpPr>
                <p:cNvPr id="24" name="Google Shape;357;p32">
                  <a:extLst>
                    <a:ext uri="{FF2B5EF4-FFF2-40B4-BE49-F238E27FC236}">
                      <a16:creationId xmlns:a16="http://schemas.microsoft.com/office/drawing/2014/main" id="{37B4ECC5-B96B-89FA-9FA3-3DF04EB03489}"/>
                    </a:ext>
                  </a:extLst>
                </p:cNvPr>
                <p:cNvSpPr/>
                <p:nvPr/>
              </p:nvSpPr>
              <p:spPr>
                <a:xfrm>
                  <a:off x="1877530" y="1388626"/>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19</a:t>
                  </a:r>
                  <a:endParaRPr sz="600" b="1" dirty="0">
                    <a:solidFill>
                      <a:schemeClr val="tx1"/>
                    </a:solidFill>
                    <a:latin typeface="Gilroy Bold" pitchFamily="2" charset="77"/>
                  </a:endParaRPr>
                </a:p>
              </p:txBody>
            </p:sp>
            <p:sp>
              <p:nvSpPr>
                <p:cNvPr id="25" name="Google Shape;357;p32">
                  <a:extLst>
                    <a:ext uri="{FF2B5EF4-FFF2-40B4-BE49-F238E27FC236}">
                      <a16:creationId xmlns:a16="http://schemas.microsoft.com/office/drawing/2014/main" id="{EAB834BA-574C-4DBB-AD31-AE12E9C8F0A6}"/>
                    </a:ext>
                  </a:extLst>
                </p:cNvPr>
                <p:cNvSpPr/>
                <p:nvPr/>
              </p:nvSpPr>
              <p:spPr>
                <a:xfrm>
                  <a:off x="2392303" y="1388626"/>
                  <a:ext cx="208874"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29</a:t>
                  </a:r>
                  <a:endParaRPr sz="600" b="1" dirty="0">
                    <a:solidFill>
                      <a:schemeClr val="tx1"/>
                    </a:solidFill>
                    <a:latin typeface="Gilroy Bold" pitchFamily="2" charset="77"/>
                  </a:endParaRPr>
                </a:p>
              </p:txBody>
            </p:sp>
          </p:grpSp>
          <p:sp>
            <p:nvSpPr>
              <p:cNvPr id="11" name="Google Shape;357;p32">
                <a:extLst>
                  <a:ext uri="{FF2B5EF4-FFF2-40B4-BE49-F238E27FC236}">
                    <a16:creationId xmlns:a16="http://schemas.microsoft.com/office/drawing/2014/main" id="{5A3483A1-2F7D-6991-856B-7DE9010036A8}"/>
                  </a:ext>
                </a:extLst>
              </p:cNvPr>
              <p:cNvSpPr/>
              <p:nvPr/>
            </p:nvSpPr>
            <p:spPr>
              <a:xfrm>
                <a:off x="7249834" y="1383871"/>
                <a:ext cx="212152" cy="95427"/>
              </a:xfrm>
              <a:prstGeom prst="roundRect">
                <a:avLst>
                  <a:gd name="adj" fmla="val 16667"/>
                </a:avLst>
              </a:prstGeom>
              <a:solidFill>
                <a:srgbClr val="00B050"/>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bg1"/>
                    </a:solidFill>
                    <a:latin typeface="Gilroy Bold" pitchFamily="2" charset="77"/>
                  </a:rPr>
                  <a:t>48</a:t>
                </a:r>
                <a:endParaRPr sz="600" b="1" dirty="0">
                  <a:solidFill>
                    <a:schemeClr val="bg1"/>
                  </a:solidFill>
                  <a:latin typeface="Gilroy Bold" pitchFamily="2" charset="77"/>
                </a:endParaRPr>
              </a:p>
            </p:txBody>
          </p:sp>
          <p:grpSp>
            <p:nvGrpSpPr>
              <p:cNvPr id="44" name="Group 43">
                <a:extLst>
                  <a:ext uri="{FF2B5EF4-FFF2-40B4-BE49-F238E27FC236}">
                    <a16:creationId xmlns:a16="http://schemas.microsoft.com/office/drawing/2014/main" id="{DC5911EF-D2B0-0798-0A9D-2C6C2FF53253}"/>
                  </a:ext>
                </a:extLst>
              </p:cNvPr>
              <p:cNvGrpSpPr/>
              <p:nvPr/>
            </p:nvGrpSpPr>
            <p:grpSpPr>
              <a:xfrm>
                <a:off x="3288123" y="1517438"/>
                <a:ext cx="4813396" cy="1646228"/>
                <a:chOff x="3288123" y="1517438"/>
                <a:chExt cx="4813396" cy="1646228"/>
              </a:xfrm>
            </p:grpSpPr>
            <p:sp>
              <p:nvSpPr>
                <p:cNvPr id="404" name="Rectangle 403">
                  <a:extLst>
                    <a:ext uri="{FF2B5EF4-FFF2-40B4-BE49-F238E27FC236}">
                      <a16:creationId xmlns:a16="http://schemas.microsoft.com/office/drawing/2014/main" id="{7F625582-8E4C-D4FA-2A0F-6D35DBAADBE3}"/>
                    </a:ext>
                  </a:extLst>
                </p:cNvPr>
                <p:cNvSpPr/>
                <p:nvPr/>
              </p:nvSpPr>
              <p:spPr>
                <a:xfrm>
                  <a:off x="5744189" y="2155517"/>
                  <a:ext cx="1308037" cy="442008"/>
                </a:xfrm>
                <a:prstGeom prst="rect">
                  <a:avLst/>
                </a:prstGeom>
                <a:solidFill>
                  <a:schemeClr val="bg1">
                    <a:lumMod val="95000"/>
                  </a:schemeClr>
                </a:solidFill>
                <a:ln>
                  <a:noFill/>
                </a:ln>
              </p:spPr>
              <p:txBody>
                <a:bodyPr spcFirstLastPara="1" wrap="square" lIns="36000" tIns="36000" rIns="36000" bIns="36000" anchor="ctr" anchorCtr="0">
                  <a:noAutofit/>
                </a:bodyPr>
                <a:lstStyle/>
                <a:p>
                  <a:r>
                    <a:rPr lang="en-GB" sz="500" dirty="0">
                      <a:solidFill>
                        <a:schemeClr val="tx1"/>
                      </a:solidFill>
                      <a:latin typeface="Gilroy" pitchFamily="2" charset="77"/>
                    </a:rPr>
                    <a:t>The funds raised, excluding DataBank and EdgeConneX, experienced a significant 3x QoQ growth, helping funding reach parity with the Q2 2023 level</a:t>
                  </a:r>
                </a:p>
              </p:txBody>
            </p:sp>
            <p:sp>
              <p:nvSpPr>
                <p:cNvPr id="34" name="Google Shape;357;p32">
                  <a:extLst>
                    <a:ext uri="{FF2B5EF4-FFF2-40B4-BE49-F238E27FC236}">
                      <a16:creationId xmlns:a16="http://schemas.microsoft.com/office/drawing/2014/main" id="{210DF3BE-115E-3EE4-681A-6EB490F2EBA7}"/>
                    </a:ext>
                  </a:extLst>
                </p:cNvPr>
                <p:cNvSpPr/>
                <p:nvPr/>
              </p:nvSpPr>
              <p:spPr>
                <a:xfrm>
                  <a:off x="7507990" y="1517438"/>
                  <a:ext cx="593529"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500" b="1" dirty="0">
                      <a:solidFill>
                        <a:srgbClr val="C00000"/>
                      </a:solidFill>
                      <a:latin typeface="Gilroy SemiBold" pitchFamily="2" charset="77"/>
                    </a:rPr>
                    <a:t>+447% QoQ</a:t>
                  </a:r>
                </a:p>
              </p:txBody>
            </p:sp>
            <p:sp>
              <p:nvSpPr>
                <p:cNvPr id="35" name="Google Shape;357;p32">
                  <a:extLst>
                    <a:ext uri="{FF2B5EF4-FFF2-40B4-BE49-F238E27FC236}">
                      <a16:creationId xmlns:a16="http://schemas.microsoft.com/office/drawing/2014/main" id="{3B2D764C-2FF8-CFBD-6C7E-42F9A228D71D}"/>
                    </a:ext>
                  </a:extLst>
                </p:cNvPr>
                <p:cNvSpPr/>
                <p:nvPr/>
              </p:nvSpPr>
              <p:spPr>
                <a:xfrm>
                  <a:off x="7248204" y="2919055"/>
                  <a:ext cx="206151" cy="93752"/>
                </a:xfrm>
                <a:prstGeom prst="roundRect">
                  <a:avLst>
                    <a:gd name="adj" fmla="val 16667"/>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tx1"/>
                      </a:solidFill>
                      <a:latin typeface="Gilroy SemiBold" pitchFamily="2" charset="77"/>
                    </a:rPr>
                    <a:t>1,110</a:t>
                  </a:r>
                  <a:endParaRPr sz="500" b="1" dirty="0">
                    <a:solidFill>
                      <a:schemeClr val="tx1"/>
                    </a:solidFill>
                    <a:latin typeface="Gilroy SemiBold" pitchFamily="2" charset="77"/>
                  </a:endParaRPr>
                </a:p>
              </p:txBody>
            </p:sp>
            <p:sp>
              <p:nvSpPr>
                <p:cNvPr id="36" name="Google Shape;357;p32">
                  <a:extLst>
                    <a:ext uri="{FF2B5EF4-FFF2-40B4-BE49-F238E27FC236}">
                      <a16:creationId xmlns:a16="http://schemas.microsoft.com/office/drawing/2014/main" id="{33FBCD77-8185-42A9-8587-D622B4077ACC}"/>
                    </a:ext>
                  </a:extLst>
                </p:cNvPr>
                <p:cNvSpPr/>
                <p:nvPr/>
              </p:nvSpPr>
              <p:spPr>
                <a:xfrm>
                  <a:off x="6751120" y="3069914"/>
                  <a:ext cx="206151" cy="93752"/>
                </a:xfrm>
                <a:prstGeom prst="roundRect">
                  <a:avLst>
                    <a:gd name="adj" fmla="val 16667"/>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tx1"/>
                      </a:solidFill>
                      <a:latin typeface="Gilroy SemiBold" pitchFamily="2" charset="77"/>
                    </a:rPr>
                    <a:t>227</a:t>
                  </a:r>
                  <a:endParaRPr sz="500" b="1" dirty="0">
                    <a:solidFill>
                      <a:schemeClr val="tx1"/>
                    </a:solidFill>
                    <a:latin typeface="Gilroy SemiBold" pitchFamily="2" charset="77"/>
                  </a:endParaRPr>
                </a:p>
              </p:txBody>
            </p:sp>
            <p:sp>
              <p:nvSpPr>
                <p:cNvPr id="37" name="Google Shape;357;p32">
                  <a:extLst>
                    <a:ext uri="{FF2B5EF4-FFF2-40B4-BE49-F238E27FC236}">
                      <a16:creationId xmlns:a16="http://schemas.microsoft.com/office/drawing/2014/main" id="{66C7CD82-D138-9801-8A76-EDC8C4AC859F}"/>
                    </a:ext>
                  </a:extLst>
                </p:cNvPr>
                <p:cNvSpPr/>
                <p:nvPr/>
              </p:nvSpPr>
              <p:spPr>
                <a:xfrm>
                  <a:off x="6259648" y="3036614"/>
                  <a:ext cx="206151" cy="93752"/>
                </a:xfrm>
                <a:prstGeom prst="roundRect">
                  <a:avLst>
                    <a:gd name="adj" fmla="val 16667"/>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tx1"/>
                      </a:solidFill>
                      <a:latin typeface="Gilroy SemiBold" pitchFamily="2" charset="77"/>
                    </a:rPr>
                    <a:t>385</a:t>
                  </a:r>
                  <a:endParaRPr sz="500" b="1" dirty="0">
                    <a:solidFill>
                      <a:schemeClr val="tx1"/>
                    </a:solidFill>
                    <a:latin typeface="Gilroy SemiBold" pitchFamily="2" charset="77"/>
                  </a:endParaRPr>
                </a:p>
              </p:txBody>
            </p:sp>
            <p:sp>
              <p:nvSpPr>
                <p:cNvPr id="38" name="Google Shape;357;p32">
                  <a:extLst>
                    <a:ext uri="{FF2B5EF4-FFF2-40B4-BE49-F238E27FC236}">
                      <a16:creationId xmlns:a16="http://schemas.microsoft.com/office/drawing/2014/main" id="{F7BF58E5-8E7D-AB2F-261D-1BE823C17E01}"/>
                    </a:ext>
                  </a:extLst>
                </p:cNvPr>
                <p:cNvSpPr/>
                <p:nvPr/>
              </p:nvSpPr>
              <p:spPr>
                <a:xfrm>
                  <a:off x="5754761" y="3069914"/>
                  <a:ext cx="206151" cy="93752"/>
                </a:xfrm>
                <a:prstGeom prst="roundRect">
                  <a:avLst>
                    <a:gd name="adj" fmla="val 16667"/>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tx1"/>
                      </a:solidFill>
                      <a:latin typeface="Gilroy SemiBold" pitchFamily="2" charset="77"/>
                    </a:rPr>
                    <a:t>248</a:t>
                  </a:r>
                  <a:endParaRPr sz="500" b="1" dirty="0">
                    <a:solidFill>
                      <a:schemeClr val="tx1"/>
                    </a:solidFill>
                    <a:latin typeface="Gilroy SemiBold" pitchFamily="2" charset="77"/>
                  </a:endParaRPr>
                </a:p>
              </p:txBody>
            </p:sp>
            <p:sp>
              <p:nvSpPr>
                <p:cNvPr id="39" name="Google Shape;357;p32">
                  <a:extLst>
                    <a:ext uri="{FF2B5EF4-FFF2-40B4-BE49-F238E27FC236}">
                      <a16:creationId xmlns:a16="http://schemas.microsoft.com/office/drawing/2014/main" id="{43A3B3A8-A20C-757C-F545-8E858AAEA0B4}"/>
                    </a:ext>
                  </a:extLst>
                </p:cNvPr>
                <p:cNvSpPr/>
                <p:nvPr/>
              </p:nvSpPr>
              <p:spPr>
                <a:xfrm>
                  <a:off x="5255191" y="2895986"/>
                  <a:ext cx="206151" cy="93752"/>
                </a:xfrm>
                <a:prstGeom prst="roundRect">
                  <a:avLst>
                    <a:gd name="adj" fmla="val 16667"/>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tx1"/>
                      </a:solidFill>
                      <a:latin typeface="Gilroy SemiBold" pitchFamily="2" charset="77"/>
                    </a:rPr>
                    <a:t>1,173</a:t>
                  </a:r>
                  <a:endParaRPr sz="500" b="1" dirty="0">
                    <a:solidFill>
                      <a:schemeClr val="tx1"/>
                    </a:solidFill>
                    <a:latin typeface="Gilroy SemiBold" pitchFamily="2" charset="77"/>
                  </a:endParaRPr>
                </a:p>
              </p:txBody>
            </p:sp>
            <p:sp>
              <p:nvSpPr>
                <p:cNvPr id="40" name="Google Shape;357;p32">
                  <a:extLst>
                    <a:ext uri="{FF2B5EF4-FFF2-40B4-BE49-F238E27FC236}">
                      <a16:creationId xmlns:a16="http://schemas.microsoft.com/office/drawing/2014/main" id="{FD81F6FA-1E9A-C193-0577-A5C1D11D9830}"/>
                    </a:ext>
                  </a:extLst>
                </p:cNvPr>
                <p:cNvSpPr/>
                <p:nvPr/>
              </p:nvSpPr>
              <p:spPr>
                <a:xfrm>
                  <a:off x="3763203" y="2989738"/>
                  <a:ext cx="232984" cy="93752"/>
                </a:xfrm>
                <a:prstGeom prst="roundRect">
                  <a:avLst>
                    <a:gd name="adj" fmla="val 16667"/>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tx1"/>
                      </a:solidFill>
                      <a:latin typeface="Gilroy SemiBold" pitchFamily="2" charset="77"/>
                    </a:rPr>
                    <a:t>587</a:t>
                  </a:r>
                  <a:endParaRPr sz="500" b="1" dirty="0">
                    <a:solidFill>
                      <a:schemeClr val="tx1"/>
                    </a:solidFill>
                    <a:latin typeface="Gilroy SemiBold" pitchFamily="2" charset="77"/>
                  </a:endParaRPr>
                </a:p>
              </p:txBody>
            </p:sp>
            <p:sp>
              <p:nvSpPr>
                <p:cNvPr id="41" name="Google Shape;357;p32">
                  <a:extLst>
                    <a:ext uri="{FF2B5EF4-FFF2-40B4-BE49-F238E27FC236}">
                      <a16:creationId xmlns:a16="http://schemas.microsoft.com/office/drawing/2014/main" id="{10195F25-28D2-2FF7-5CA0-3F093651DC9F}"/>
                    </a:ext>
                  </a:extLst>
                </p:cNvPr>
                <p:cNvSpPr/>
                <p:nvPr/>
              </p:nvSpPr>
              <p:spPr>
                <a:xfrm>
                  <a:off x="3288123" y="2790024"/>
                  <a:ext cx="206151" cy="93752"/>
                </a:xfrm>
                <a:prstGeom prst="roundRect">
                  <a:avLst>
                    <a:gd name="adj" fmla="val 16667"/>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tx1"/>
                      </a:solidFill>
                      <a:latin typeface="Gilroy SemiBold" pitchFamily="2" charset="77"/>
                    </a:rPr>
                    <a:t>1,583</a:t>
                  </a:r>
                  <a:endParaRPr sz="500" b="1" dirty="0">
                    <a:solidFill>
                      <a:schemeClr val="tx1"/>
                    </a:solidFill>
                    <a:latin typeface="Gilroy SemiBold" pitchFamily="2" charset="77"/>
                  </a:endParaRPr>
                </a:p>
              </p:txBody>
            </p:sp>
          </p:grpSp>
          <p:sp>
            <p:nvSpPr>
              <p:cNvPr id="33" name="Rectangle 32">
                <a:extLst>
                  <a:ext uri="{FF2B5EF4-FFF2-40B4-BE49-F238E27FC236}">
                    <a16:creationId xmlns:a16="http://schemas.microsoft.com/office/drawing/2014/main" id="{37EDB627-21F6-20CF-4A83-AF57933301A5}"/>
                  </a:ext>
                </a:extLst>
              </p:cNvPr>
              <p:cNvSpPr/>
              <p:nvPr/>
            </p:nvSpPr>
            <p:spPr>
              <a:xfrm>
                <a:off x="7132648" y="1586701"/>
                <a:ext cx="443423" cy="1756544"/>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LK" dirty="0"/>
              </a:p>
            </p:txBody>
          </p:sp>
        </p:grpSp>
        <p:cxnSp>
          <p:nvCxnSpPr>
            <p:cNvPr id="50" name="Elbow Connector 49">
              <a:extLst>
                <a:ext uri="{FF2B5EF4-FFF2-40B4-BE49-F238E27FC236}">
                  <a16:creationId xmlns:a16="http://schemas.microsoft.com/office/drawing/2014/main" id="{001C055D-70A8-C229-812F-E0EA7DF85032}"/>
                </a:ext>
              </a:extLst>
            </p:cNvPr>
            <p:cNvCxnSpPr>
              <a:cxnSpLocks/>
            </p:cNvCxnSpPr>
            <p:nvPr/>
          </p:nvCxnSpPr>
          <p:spPr>
            <a:xfrm>
              <a:off x="7052226" y="2428073"/>
              <a:ext cx="271326" cy="460379"/>
            </a:xfrm>
            <a:prstGeom prst="bentConnector2">
              <a:avLst/>
            </a:prstGeom>
            <a:ln>
              <a:solidFill>
                <a:srgbClr val="1187D4"/>
              </a:solidFill>
              <a:tailEnd type="triangle"/>
            </a:ln>
          </p:spPr>
          <p:style>
            <a:lnRef idx="1">
              <a:schemeClr val="accent1"/>
            </a:lnRef>
            <a:fillRef idx="0">
              <a:schemeClr val="accent1"/>
            </a:fillRef>
            <a:effectRef idx="0">
              <a:schemeClr val="accent1"/>
            </a:effectRef>
            <a:fontRef idx="minor">
              <a:schemeClr val="tx1"/>
            </a:fontRef>
          </p:style>
        </p:cxnSp>
      </p:grpSp>
      <p:sp>
        <p:nvSpPr>
          <p:cNvPr id="389" name="Google Shape;389;p36"/>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r>
              <a:rPr lang="en-GB" sz="1300" dirty="0">
                <a:solidFill>
                  <a:schemeClr val="dk1"/>
                </a:solidFill>
                <a:latin typeface="Gilroy" pitchFamily="2" charset="77"/>
                <a:sym typeface="Anybody Medium"/>
              </a:rPr>
              <a:t>Funding</a:t>
            </a:r>
            <a:endParaRPr lang="en-GB" sz="1300" b="1" dirty="0">
              <a:latin typeface="Gilroy SemiBold" pitchFamily="2" charset="77"/>
              <a:sym typeface="Anybody SemiBold"/>
            </a:endParaRPr>
          </a:p>
          <a:p>
            <a:r>
              <a:rPr lang="en-GB" sz="1800" b="1" dirty="0">
                <a:latin typeface="Gilroy SemiBold" pitchFamily="2" charset="77"/>
              </a:rPr>
              <a:t>Funding records a three-year high, led by </a:t>
            </a:r>
            <a:r>
              <a:rPr lang="en-GB" sz="1800" b="1" dirty="0" err="1">
                <a:latin typeface="Gilroy SemiBold" pitchFamily="2" charset="77"/>
              </a:rPr>
              <a:t>EdgeConnex</a:t>
            </a:r>
            <a:r>
              <a:rPr lang="en-GB" sz="1800" b="1" dirty="0">
                <a:latin typeface="Gilroy SemiBold" pitchFamily="2" charset="77"/>
              </a:rPr>
              <a:t> and Databank</a:t>
            </a:r>
          </a:p>
          <a:p>
            <a:endParaRPr sz="2000" b="1" dirty="0">
              <a:latin typeface="Gilroy SemiBold" pitchFamily="2" charset="77"/>
              <a:sym typeface="Anybody SemiBold"/>
            </a:endParaRPr>
          </a:p>
          <a:p>
            <a:endParaRPr sz="2000" b="1" dirty="0">
              <a:latin typeface="Gilroy SemiBold" pitchFamily="2" charset="77"/>
              <a:sym typeface="Anybody SemiBold"/>
            </a:endParaRPr>
          </a:p>
          <a:p>
            <a:pPr marL="0" lvl="0" indent="0" algn="l" rtl="0">
              <a:spcBef>
                <a:spcPts val="0"/>
              </a:spcBef>
              <a:spcAft>
                <a:spcPts val="0"/>
              </a:spcAft>
              <a:buNone/>
            </a:pPr>
            <a:endParaRPr sz="1200" dirty="0">
              <a:latin typeface="Anybody SemiBold"/>
              <a:ea typeface="Anybody SemiBold"/>
              <a:cs typeface="Anybody SemiBold"/>
              <a:sym typeface="Anybody SemiBold"/>
            </a:endParaRPr>
          </a:p>
        </p:txBody>
      </p:sp>
      <p:sp>
        <p:nvSpPr>
          <p:cNvPr id="10" name="TextBox 9">
            <a:extLst>
              <a:ext uri="{FF2B5EF4-FFF2-40B4-BE49-F238E27FC236}">
                <a16:creationId xmlns:a16="http://schemas.microsoft.com/office/drawing/2014/main" id="{6435F314-5AF3-01BB-39EF-0C03318A22DB}"/>
              </a:ext>
            </a:extLst>
          </p:cNvPr>
          <p:cNvSpPr txBox="1"/>
          <p:nvPr/>
        </p:nvSpPr>
        <p:spPr>
          <a:xfrm>
            <a:off x="515062" y="1031679"/>
            <a:ext cx="2773061" cy="338554"/>
          </a:xfrm>
          <a:prstGeom prst="rect">
            <a:avLst/>
          </a:prstGeom>
          <a:noFill/>
        </p:spPr>
        <p:txBody>
          <a:bodyPr wrap="square" rtlCol="0">
            <a:spAutoFit/>
          </a:bodyPr>
          <a:lstStyle/>
          <a:p>
            <a:r>
              <a:rPr lang="en-LK" sz="1000" b="1" dirty="0">
                <a:solidFill>
                  <a:schemeClr val="tx1"/>
                </a:solidFill>
                <a:latin typeface="Gilroy SemiBold" pitchFamily="2" charset="77"/>
              </a:rPr>
              <a:t>Cloud Tech funding </a:t>
            </a:r>
            <a:r>
              <a:rPr lang="en-LK" sz="1000" b="1" dirty="0">
                <a:latin typeface="Gilroy SemiBold" pitchFamily="2" charset="77"/>
              </a:rPr>
              <a:t>by industry</a:t>
            </a:r>
          </a:p>
          <a:p>
            <a:r>
              <a:rPr lang="en-LK" sz="600" b="1" dirty="0">
                <a:solidFill>
                  <a:schemeClr val="tx1"/>
                </a:solidFill>
                <a:latin typeface="Gilroy SemiBold" pitchFamily="2" charset="77"/>
              </a:rPr>
              <a:t>(USD millions)</a:t>
            </a:r>
          </a:p>
        </p:txBody>
      </p:sp>
      <p:grpSp>
        <p:nvGrpSpPr>
          <p:cNvPr id="7" name="Group 6">
            <a:extLst>
              <a:ext uri="{FF2B5EF4-FFF2-40B4-BE49-F238E27FC236}">
                <a16:creationId xmlns:a16="http://schemas.microsoft.com/office/drawing/2014/main" id="{59E4EA51-5E04-9DA5-CD0D-34186917009E}"/>
              </a:ext>
            </a:extLst>
          </p:cNvPr>
          <p:cNvGrpSpPr/>
          <p:nvPr/>
        </p:nvGrpSpPr>
        <p:grpSpPr>
          <a:xfrm>
            <a:off x="610513" y="3434050"/>
            <a:ext cx="7772400" cy="1593733"/>
            <a:chOff x="610513" y="3434050"/>
            <a:chExt cx="7772400" cy="1593733"/>
          </a:xfrm>
        </p:grpSpPr>
        <p:pic>
          <p:nvPicPr>
            <p:cNvPr id="29" name="Picture 28" descr="A graph of a graph&#10;&#10;Description automatically generated with medium confidence">
              <a:extLst>
                <a:ext uri="{FF2B5EF4-FFF2-40B4-BE49-F238E27FC236}">
                  <a16:creationId xmlns:a16="http://schemas.microsoft.com/office/drawing/2014/main" id="{08999670-F66A-4B0E-624D-918063E0FF5F}"/>
                </a:ext>
              </a:extLst>
            </p:cNvPr>
            <p:cNvPicPr>
              <a:picLocks noChangeAspect="1"/>
            </p:cNvPicPr>
            <p:nvPr/>
          </p:nvPicPr>
          <p:blipFill>
            <a:blip r:embed="rId4"/>
            <a:stretch>
              <a:fillRect/>
            </a:stretch>
          </p:blipFill>
          <p:spPr>
            <a:xfrm>
              <a:off x="610513" y="3466933"/>
              <a:ext cx="7772400" cy="1560850"/>
            </a:xfrm>
            <a:prstGeom prst="rect">
              <a:avLst/>
            </a:prstGeom>
          </p:spPr>
        </p:pic>
        <p:grpSp>
          <p:nvGrpSpPr>
            <p:cNvPr id="9" name="Group 8">
              <a:extLst>
                <a:ext uri="{FF2B5EF4-FFF2-40B4-BE49-F238E27FC236}">
                  <a16:creationId xmlns:a16="http://schemas.microsoft.com/office/drawing/2014/main" id="{CD598CCA-D19D-0D42-4F85-4ED850B68528}"/>
                </a:ext>
              </a:extLst>
            </p:cNvPr>
            <p:cNvGrpSpPr/>
            <p:nvPr/>
          </p:nvGrpSpPr>
          <p:grpSpPr>
            <a:xfrm>
              <a:off x="2171958" y="3434050"/>
              <a:ext cx="6200404" cy="883943"/>
              <a:chOff x="2171958" y="3453928"/>
              <a:chExt cx="6200404" cy="883943"/>
            </a:xfrm>
          </p:grpSpPr>
          <p:sp>
            <p:nvSpPr>
              <p:cNvPr id="52" name="Google Shape;357;p32">
                <a:extLst>
                  <a:ext uri="{FF2B5EF4-FFF2-40B4-BE49-F238E27FC236}">
                    <a16:creationId xmlns:a16="http://schemas.microsoft.com/office/drawing/2014/main" id="{83C06F40-DB44-24D5-BE60-151A8DD6BDF1}"/>
                  </a:ext>
                </a:extLst>
              </p:cNvPr>
              <p:cNvSpPr/>
              <p:nvPr/>
            </p:nvSpPr>
            <p:spPr>
              <a:xfrm>
                <a:off x="2343084" y="3803278"/>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3,071</a:t>
                </a:r>
                <a:endParaRPr sz="500" b="1" dirty="0">
                  <a:solidFill>
                    <a:schemeClr val="lt1"/>
                  </a:solidFill>
                  <a:latin typeface="Gilroy Bold" pitchFamily="2" charset="77"/>
                </a:endParaRPr>
              </a:p>
            </p:txBody>
          </p:sp>
          <p:sp>
            <p:nvSpPr>
              <p:cNvPr id="53" name="Google Shape;357;p32">
                <a:extLst>
                  <a:ext uri="{FF2B5EF4-FFF2-40B4-BE49-F238E27FC236}">
                    <a16:creationId xmlns:a16="http://schemas.microsoft.com/office/drawing/2014/main" id="{1BDEB182-1F73-B717-0EF7-E4A026CB4886}"/>
                  </a:ext>
                </a:extLst>
              </p:cNvPr>
              <p:cNvSpPr/>
              <p:nvPr/>
            </p:nvSpPr>
            <p:spPr>
              <a:xfrm>
                <a:off x="4298153" y="4230352"/>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152</a:t>
                </a:r>
                <a:endParaRPr sz="500" b="1" dirty="0">
                  <a:solidFill>
                    <a:schemeClr val="lt1"/>
                  </a:solidFill>
                  <a:latin typeface="Gilroy Bold" pitchFamily="2" charset="77"/>
                </a:endParaRPr>
              </a:p>
            </p:txBody>
          </p:sp>
          <p:sp>
            <p:nvSpPr>
              <p:cNvPr id="54" name="Google Shape;357;p32">
                <a:extLst>
                  <a:ext uri="{FF2B5EF4-FFF2-40B4-BE49-F238E27FC236}">
                    <a16:creationId xmlns:a16="http://schemas.microsoft.com/office/drawing/2014/main" id="{177F0E4B-CA07-0722-2993-7EA44EE31F7F}"/>
                  </a:ext>
                </a:extLst>
              </p:cNvPr>
              <p:cNvSpPr/>
              <p:nvPr/>
            </p:nvSpPr>
            <p:spPr>
              <a:xfrm>
                <a:off x="6225788" y="4230352"/>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290</a:t>
                </a:r>
                <a:endParaRPr sz="500" b="1" dirty="0">
                  <a:solidFill>
                    <a:schemeClr val="lt1"/>
                  </a:solidFill>
                  <a:latin typeface="Gilroy Bold" pitchFamily="2" charset="77"/>
                </a:endParaRPr>
              </a:p>
            </p:txBody>
          </p:sp>
          <p:sp>
            <p:nvSpPr>
              <p:cNvPr id="55" name="Google Shape;357;p32">
                <a:extLst>
                  <a:ext uri="{FF2B5EF4-FFF2-40B4-BE49-F238E27FC236}">
                    <a16:creationId xmlns:a16="http://schemas.microsoft.com/office/drawing/2014/main" id="{445726C8-8C95-3C21-A0E1-799EAE628637}"/>
                  </a:ext>
                </a:extLst>
              </p:cNvPr>
              <p:cNvSpPr/>
              <p:nvPr/>
            </p:nvSpPr>
            <p:spPr>
              <a:xfrm>
                <a:off x="8139315" y="3958591"/>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222</a:t>
                </a:r>
                <a:endParaRPr sz="500" b="1" dirty="0">
                  <a:solidFill>
                    <a:schemeClr val="lt1"/>
                  </a:solidFill>
                  <a:latin typeface="Gilroy Bold" pitchFamily="2" charset="77"/>
                </a:endParaRPr>
              </a:p>
            </p:txBody>
          </p:sp>
          <p:sp>
            <p:nvSpPr>
              <p:cNvPr id="58" name="Google Shape;357;p32">
                <a:extLst>
                  <a:ext uri="{FF2B5EF4-FFF2-40B4-BE49-F238E27FC236}">
                    <a16:creationId xmlns:a16="http://schemas.microsoft.com/office/drawing/2014/main" id="{D5835881-C5DE-D399-9714-4872510E787E}"/>
                  </a:ext>
                </a:extLst>
              </p:cNvPr>
              <p:cNvSpPr/>
              <p:nvPr/>
            </p:nvSpPr>
            <p:spPr>
              <a:xfrm>
                <a:off x="4126200" y="3535510"/>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00B050"/>
                    </a:solidFill>
                    <a:latin typeface="Gilroy SemiBold" pitchFamily="2" charset="77"/>
                  </a:rPr>
                  <a:t>+230% QoQ</a:t>
                </a:r>
              </a:p>
            </p:txBody>
          </p:sp>
          <p:sp>
            <p:nvSpPr>
              <p:cNvPr id="59" name="Google Shape;357;p32">
                <a:extLst>
                  <a:ext uri="{FF2B5EF4-FFF2-40B4-BE49-F238E27FC236}">
                    <a16:creationId xmlns:a16="http://schemas.microsoft.com/office/drawing/2014/main" id="{1BB5B955-DD9C-B1A8-C28F-EE035557B520}"/>
                  </a:ext>
                </a:extLst>
              </p:cNvPr>
              <p:cNvSpPr/>
              <p:nvPr/>
            </p:nvSpPr>
            <p:spPr>
              <a:xfrm>
                <a:off x="2171958" y="3503404"/>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00B050"/>
                    </a:solidFill>
                    <a:latin typeface="Gilroy SemiBold" pitchFamily="2" charset="77"/>
                  </a:rPr>
                  <a:t>+414% QoQ</a:t>
                </a:r>
              </a:p>
            </p:txBody>
          </p:sp>
          <p:sp>
            <p:nvSpPr>
              <p:cNvPr id="405" name="Google Shape;357;p32">
                <a:extLst>
                  <a:ext uri="{FF2B5EF4-FFF2-40B4-BE49-F238E27FC236}">
                    <a16:creationId xmlns:a16="http://schemas.microsoft.com/office/drawing/2014/main" id="{2F395835-EC7B-6237-CBE5-22ACB6A1364C}"/>
                  </a:ext>
                </a:extLst>
              </p:cNvPr>
              <p:cNvSpPr/>
              <p:nvPr/>
            </p:nvSpPr>
            <p:spPr>
              <a:xfrm>
                <a:off x="8090319" y="3453928"/>
                <a:ext cx="282043" cy="125425"/>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Q2 2024</a:t>
                </a:r>
                <a:endParaRPr sz="500" b="1" dirty="0">
                  <a:solidFill>
                    <a:schemeClr val="lt1"/>
                  </a:solidFill>
                  <a:latin typeface="Gilroy Bold" pitchFamily="2" charset="77"/>
                </a:endParaRPr>
              </a:p>
            </p:txBody>
          </p:sp>
          <p:sp>
            <p:nvSpPr>
              <p:cNvPr id="57" name="Google Shape;357;p32">
                <a:extLst>
                  <a:ext uri="{FF2B5EF4-FFF2-40B4-BE49-F238E27FC236}">
                    <a16:creationId xmlns:a16="http://schemas.microsoft.com/office/drawing/2014/main" id="{A601E734-1A66-F185-4486-CDA3187E8218}"/>
                  </a:ext>
                </a:extLst>
              </p:cNvPr>
              <p:cNvSpPr/>
              <p:nvPr/>
            </p:nvSpPr>
            <p:spPr>
              <a:xfrm>
                <a:off x="6080442" y="3535510"/>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00B050"/>
                    </a:solidFill>
                    <a:latin typeface="Gilroy SemiBold" pitchFamily="2" charset="77"/>
                  </a:rPr>
                  <a:t>+630% QoQ</a:t>
                </a:r>
                <a:endParaRPr sz="700" b="1" dirty="0">
                  <a:solidFill>
                    <a:srgbClr val="00B050"/>
                  </a:solidFill>
                  <a:latin typeface="Gilroy SemiBold" pitchFamily="2" charset="77"/>
                </a:endParaRPr>
              </a:p>
            </p:txBody>
          </p:sp>
        </p:grpSp>
      </p:grpSp>
      <p:sp>
        <p:nvSpPr>
          <p:cNvPr id="8" name="Google Shape;357;p32">
            <a:extLst>
              <a:ext uri="{FF2B5EF4-FFF2-40B4-BE49-F238E27FC236}">
                <a16:creationId xmlns:a16="http://schemas.microsoft.com/office/drawing/2014/main" id="{341C070D-2A5E-CDF9-DB30-4A7477E2D471}"/>
              </a:ext>
            </a:extLst>
          </p:cNvPr>
          <p:cNvSpPr/>
          <p:nvPr/>
        </p:nvSpPr>
        <p:spPr>
          <a:xfrm>
            <a:off x="7911538" y="3499346"/>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00B050"/>
                </a:solidFill>
                <a:latin typeface="Gilroy SemiBold" pitchFamily="2" charset="77"/>
              </a:rPr>
              <a:t>NA</a:t>
            </a:r>
            <a:endParaRPr sz="700" b="1" dirty="0">
              <a:solidFill>
                <a:srgbClr val="00B050"/>
              </a:solidFill>
              <a:latin typeface="Gilroy SemiBold" pitchFamily="2" charset="77"/>
            </a:endParaRPr>
          </a:p>
        </p:txBody>
      </p:sp>
      <p:sp>
        <p:nvSpPr>
          <p:cNvPr id="403" name="Rectangle 402">
            <a:extLst>
              <a:ext uri="{FF2B5EF4-FFF2-40B4-BE49-F238E27FC236}">
                <a16:creationId xmlns:a16="http://schemas.microsoft.com/office/drawing/2014/main" id="{7EE6B88D-F6BC-9BF2-74C4-2A672C2493A6}"/>
              </a:ext>
            </a:extLst>
          </p:cNvPr>
          <p:cNvSpPr/>
          <p:nvPr/>
        </p:nvSpPr>
        <p:spPr>
          <a:xfrm>
            <a:off x="7707235" y="1031679"/>
            <a:ext cx="1171589" cy="605356"/>
          </a:xfrm>
          <a:prstGeom prst="rect">
            <a:avLst/>
          </a:prstGeom>
          <a:solidFill>
            <a:schemeClr val="bg1">
              <a:lumMod val="95000"/>
            </a:schemeClr>
          </a:solidFill>
          <a:ln>
            <a:noFill/>
          </a:ln>
        </p:spPr>
        <p:txBody>
          <a:bodyPr spcFirstLastPara="1" wrap="square" lIns="36000" tIns="36000" rIns="36000" bIns="36000" anchor="ctr" anchorCtr="0">
            <a:noAutofit/>
          </a:bodyPr>
          <a:lstStyle/>
          <a:p>
            <a:r>
              <a:rPr lang="en-GB" sz="500" dirty="0">
                <a:latin typeface="Gilroy" pitchFamily="2" charset="77"/>
              </a:rPr>
              <a:t>The median funding round size in Q2 2024 reached USD 48 million, a significant </a:t>
            </a:r>
            <a:r>
              <a:rPr lang="en-GB" sz="500" dirty="0">
                <a:solidFill>
                  <a:schemeClr val="tx1"/>
                </a:solidFill>
                <a:latin typeface="Gilroy" pitchFamily="2" charset="77"/>
              </a:rPr>
              <a:t>2x increase </a:t>
            </a:r>
            <a:r>
              <a:rPr lang="en-GB" sz="500" dirty="0">
                <a:latin typeface="Gilroy" pitchFamily="2" charset="77"/>
              </a:rPr>
              <a:t>from the previous quarter. This figure was also substantially higher than the trailing 3-year median round size of USD 18 million</a:t>
            </a:r>
          </a:p>
        </p:txBody>
      </p:sp>
    </p:spTree>
    <p:extLst>
      <p:ext uri="{BB962C8B-B14F-4D97-AF65-F5344CB8AC3E}">
        <p14:creationId xmlns:p14="http://schemas.microsoft.com/office/powerpoint/2010/main" val="239703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22" name="Google Shape;75;p16">
            <a:extLst>
              <a:ext uri="{FF2B5EF4-FFF2-40B4-BE49-F238E27FC236}">
                <a16:creationId xmlns:a16="http://schemas.microsoft.com/office/drawing/2014/main" id="{F2B46833-EFAB-BC69-AE25-0BB71725F482}"/>
              </a:ext>
            </a:extLst>
          </p:cNvPr>
          <p:cNvSpPr/>
          <p:nvPr/>
        </p:nvSpPr>
        <p:spPr>
          <a:xfrm rot="5400000">
            <a:off x="3282183" y="-156125"/>
            <a:ext cx="1941461" cy="8419907"/>
          </a:xfrm>
          <a:prstGeom prst="rect">
            <a:avLst/>
          </a:prstGeom>
          <a:noFill/>
          <a:ln>
            <a:noFill/>
          </a:ln>
        </p:spPr>
        <p:txBody>
          <a:bodyPr spcFirstLastPara="1" wrap="square" lIns="91425" tIns="91425" rIns="91425" bIns="91425" anchor="ctr" anchorCtr="0">
            <a:noAutofit/>
          </a:bodyPr>
          <a:lstStyle/>
          <a:p>
            <a:pPr marL="107999" marR="72000"/>
            <a:endParaRPr sz="800" dirty="0">
              <a:solidFill>
                <a:schemeClr val="bg1"/>
              </a:solidFill>
              <a:latin typeface="Gilroy" pitchFamily="2" charset="77"/>
            </a:endParaRPr>
          </a:p>
          <a:p>
            <a:pPr marL="107999" marR="72000"/>
            <a:endParaRPr sz="800" dirty="0">
              <a:solidFill>
                <a:schemeClr val="bg1"/>
              </a:solidFill>
              <a:latin typeface="Gilroy" pitchFamily="2" charset="77"/>
            </a:endParaRPr>
          </a:p>
          <a:p>
            <a:pPr marL="107999" marR="72000"/>
            <a:endParaRPr sz="800" dirty="0">
              <a:solidFill>
                <a:schemeClr val="bg1"/>
              </a:solidFill>
              <a:latin typeface="Gilroy" pitchFamily="2" charset="77"/>
            </a:endParaRPr>
          </a:p>
          <a:p>
            <a:pPr marL="107999" marR="72000"/>
            <a:endParaRPr sz="800" dirty="0">
              <a:solidFill>
                <a:schemeClr val="bg1"/>
              </a:solidFill>
              <a:latin typeface="Gilroy" pitchFamily="2" charset="77"/>
            </a:endParaRPr>
          </a:p>
        </p:txBody>
      </p:sp>
      <p:sp>
        <p:nvSpPr>
          <p:cNvPr id="20" name="Google Shape;396;p37">
            <a:extLst>
              <a:ext uri="{FF2B5EF4-FFF2-40B4-BE49-F238E27FC236}">
                <a16:creationId xmlns:a16="http://schemas.microsoft.com/office/drawing/2014/main" id="{FE677882-0A92-C786-2CA1-E2EF1F0A35DB}"/>
              </a:ext>
            </a:extLst>
          </p:cNvPr>
          <p:cNvSpPr txBox="1"/>
          <p:nvPr/>
        </p:nvSpPr>
        <p:spPr>
          <a:xfrm>
            <a:off x="157275" y="174375"/>
            <a:ext cx="8715554" cy="572700"/>
          </a:xfrm>
          <a:prstGeom prst="rect">
            <a:avLst/>
          </a:prstGeom>
          <a:noFill/>
          <a:ln>
            <a:noFill/>
          </a:ln>
        </p:spPr>
        <p:txBody>
          <a:bodyPr spcFirstLastPara="1" wrap="square" lIns="91425" tIns="91425" rIns="91425" bIns="91425" anchor="t" anchorCtr="0">
            <a:noAutofit/>
          </a:bodyPr>
          <a:lstStyle/>
          <a:p>
            <a:r>
              <a:rPr lang="en-GB" sz="1300" dirty="0">
                <a:solidFill>
                  <a:schemeClr val="dk1"/>
                </a:solidFill>
                <a:latin typeface="Gilroy" pitchFamily="2" charset="77"/>
                <a:sym typeface="Anybody Medium"/>
              </a:rPr>
              <a:t>Funding</a:t>
            </a:r>
            <a:endParaRPr lang="en-GB" sz="1300" b="1" dirty="0">
              <a:latin typeface="Gilroy SemiBold" pitchFamily="2" charset="77"/>
              <a:sym typeface="Anybody SemiBold"/>
            </a:endParaRPr>
          </a:p>
          <a:p>
            <a:r>
              <a:rPr lang="en-US" sz="2000" b="1" dirty="0">
                <a:latin typeface="Gilroy SemiBold" pitchFamily="2" charset="77"/>
                <a:sym typeface="Anybody SemiBold"/>
              </a:rPr>
              <a:t>Growth rounds lead the charge, early and seed stages also sees uptick</a:t>
            </a:r>
            <a:endParaRPr sz="1200" dirty="0">
              <a:latin typeface="Anybody SemiBold"/>
              <a:ea typeface="Anybody SemiBold"/>
              <a:cs typeface="Anybody SemiBold"/>
              <a:sym typeface="Anybody SemiBold"/>
            </a:endParaRPr>
          </a:p>
        </p:txBody>
      </p:sp>
      <p:sp>
        <p:nvSpPr>
          <p:cNvPr id="23" name="TextBox 22">
            <a:extLst>
              <a:ext uri="{FF2B5EF4-FFF2-40B4-BE49-F238E27FC236}">
                <a16:creationId xmlns:a16="http://schemas.microsoft.com/office/drawing/2014/main" id="{290DBA05-0F06-788D-794A-5CD6BE1E657B}"/>
              </a:ext>
            </a:extLst>
          </p:cNvPr>
          <p:cNvSpPr txBox="1"/>
          <p:nvPr/>
        </p:nvSpPr>
        <p:spPr>
          <a:xfrm>
            <a:off x="388500" y="4828101"/>
            <a:ext cx="2179344" cy="184666"/>
          </a:xfrm>
          <a:prstGeom prst="rect">
            <a:avLst/>
          </a:prstGeom>
          <a:noFill/>
        </p:spPr>
        <p:txBody>
          <a:bodyPr wrap="square" rtlCol="0">
            <a:spAutoFit/>
          </a:bodyPr>
          <a:lstStyle/>
          <a:p>
            <a:r>
              <a:rPr lang="en-LK" sz="600" dirty="0">
                <a:solidFill>
                  <a:schemeClr val="bg1"/>
                </a:solidFill>
                <a:latin typeface="Gilroy" pitchFamily="2" charset="77"/>
              </a:rPr>
              <a:t>Source: </a:t>
            </a:r>
            <a:r>
              <a:rPr lang="en-GB" sz="600" dirty="0">
                <a:solidFill>
                  <a:schemeClr val="bg1"/>
                </a:solidFill>
                <a:latin typeface="Gilroy" pitchFamily="2" charset="77"/>
              </a:rPr>
              <a:t>Funding data powered by Crunchbase</a:t>
            </a:r>
            <a:endParaRPr lang="en-LK" sz="600" dirty="0">
              <a:solidFill>
                <a:schemeClr val="bg1"/>
              </a:solidFill>
              <a:latin typeface="Gilroy" pitchFamily="2" charset="77"/>
            </a:endParaRPr>
          </a:p>
        </p:txBody>
      </p:sp>
      <p:grpSp>
        <p:nvGrpSpPr>
          <p:cNvPr id="20517" name="Group 20516">
            <a:extLst>
              <a:ext uri="{FF2B5EF4-FFF2-40B4-BE49-F238E27FC236}">
                <a16:creationId xmlns:a16="http://schemas.microsoft.com/office/drawing/2014/main" id="{4568D18B-E0D2-391F-8312-4DF4D513CED3}"/>
              </a:ext>
            </a:extLst>
          </p:cNvPr>
          <p:cNvGrpSpPr/>
          <p:nvPr/>
        </p:nvGrpSpPr>
        <p:grpSpPr>
          <a:xfrm>
            <a:off x="443534" y="965709"/>
            <a:ext cx="2751313" cy="760569"/>
            <a:chOff x="443534" y="965709"/>
            <a:chExt cx="2751313" cy="760569"/>
          </a:xfrm>
        </p:grpSpPr>
        <p:sp>
          <p:nvSpPr>
            <p:cNvPr id="9" name="TextBox 8">
              <a:extLst>
                <a:ext uri="{FF2B5EF4-FFF2-40B4-BE49-F238E27FC236}">
                  <a16:creationId xmlns:a16="http://schemas.microsoft.com/office/drawing/2014/main" id="{F8979B52-7739-6FFB-5E4D-55E63F1A6F92}"/>
                </a:ext>
              </a:extLst>
            </p:cNvPr>
            <p:cNvSpPr txBox="1"/>
            <p:nvPr/>
          </p:nvSpPr>
          <p:spPr>
            <a:xfrm>
              <a:off x="443534" y="965709"/>
              <a:ext cx="2751313" cy="338554"/>
            </a:xfrm>
            <a:prstGeom prst="rect">
              <a:avLst/>
            </a:prstGeom>
            <a:noFill/>
          </p:spPr>
          <p:txBody>
            <a:bodyPr wrap="square" rtlCol="0">
              <a:spAutoFit/>
            </a:bodyPr>
            <a:lstStyle/>
            <a:p>
              <a:r>
                <a:rPr lang="en-LK" sz="1000" b="1" dirty="0">
                  <a:latin typeface="Gilroy SemiBold" pitchFamily="2" charset="77"/>
                </a:rPr>
                <a:t>Funding by stage</a:t>
              </a:r>
            </a:p>
            <a:p>
              <a:r>
                <a:rPr lang="en-LK" sz="600" b="1" dirty="0">
                  <a:solidFill>
                    <a:schemeClr val="tx1"/>
                  </a:solidFill>
                  <a:latin typeface="Gilroy SemiBold" pitchFamily="2" charset="77"/>
                </a:rPr>
                <a:t>(USD millions)</a:t>
              </a:r>
            </a:p>
          </p:txBody>
        </p:sp>
        <p:sp>
          <p:nvSpPr>
            <p:cNvPr id="25" name="Google Shape;357;p32">
              <a:extLst>
                <a:ext uri="{FF2B5EF4-FFF2-40B4-BE49-F238E27FC236}">
                  <a16:creationId xmlns:a16="http://schemas.microsoft.com/office/drawing/2014/main" id="{1C7BA0EF-15D5-F1DB-95B3-FAB744DB30BA}"/>
                </a:ext>
              </a:extLst>
            </p:cNvPr>
            <p:cNvSpPr/>
            <p:nvPr/>
          </p:nvSpPr>
          <p:spPr>
            <a:xfrm>
              <a:off x="2025898" y="1437732"/>
              <a:ext cx="43994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800" b="1" dirty="0">
                  <a:solidFill>
                    <a:srgbClr val="00B050"/>
                  </a:solidFill>
                  <a:latin typeface="Gilroy SemiBold" pitchFamily="2" charset="77"/>
                </a:rPr>
                <a:t>+578% QoQ</a:t>
              </a:r>
            </a:p>
          </p:txBody>
        </p:sp>
      </p:grpSp>
      <p:grpSp>
        <p:nvGrpSpPr>
          <p:cNvPr id="20516" name="Group 20515">
            <a:extLst>
              <a:ext uri="{FF2B5EF4-FFF2-40B4-BE49-F238E27FC236}">
                <a16:creationId xmlns:a16="http://schemas.microsoft.com/office/drawing/2014/main" id="{B6AD2780-F9E0-7442-1A2A-2D7D6FEB5A6B}"/>
              </a:ext>
            </a:extLst>
          </p:cNvPr>
          <p:cNvGrpSpPr/>
          <p:nvPr/>
        </p:nvGrpSpPr>
        <p:grpSpPr>
          <a:xfrm>
            <a:off x="7671507" y="4112218"/>
            <a:ext cx="1305635" cy="770988"/>
            <a:chOff x="7673316" y="4267251"/>
            <a:chExt cx="1305635" cy="770988"/>
          </a:xfrm>
        </p:grpSpPr>
        <p:grpSp>
          <p:nvGrpSpPr>
            <p:cNvPr id="37" name="Group 36">
              <a:extLst>
                <a:ext uri="{FF2B5EF4-FFF2-40B4-BE49-F238E27FC236}">
                  <a16:creationId xmlns:a16="http://schemas.microsoft.com/office/drawing/2014/main" id="{2E0F37E1-B30B-80A4-2530-3B8490213382}"/>
                </a:ext>
              </a:extLst>
            </p:cNvPr>
            <p:cNvGrpSpPr/>
            <p:nvPr/>
          </p:nvGrpSpPr>
          <p:grpSpPr>
            <a:xfrm>
              <a:off x="7673316" y="4267251"/>
              <a:ext cx="1305635" cy="581699"/>
              <a:chOff x="7734621" y="3977009"/>
              <a:chExt cx="1305635" cy="581699"/>
            </a:xfrm>
          </p:grpSpPr>
          <p:sp>
            <p:nvSpPr>
              <p:cNvPr id="39" name="Google Shape;131;p23">
                <a:extLst>
                  <a:ext uri="{FF2B5EF4-FFF2-40B4-BE49-F238E27FC236}">
                    <a16:creationId xmlns:a16="http://schemas.microsoft.com/office/drawing/2014/main" id="{77C4D6AA-3690-972B-D084-6E39CF1B93A7}"/>
                  </a:ext>
                </a:extLst>
              </p:cNvPr>
              <p:cNvSpPr txBox="1"/>
              <p:nvPr/>
            </p:nvSpPr>
            <p:spPr>
              <a:xfrm>
                <a:off x="7789556" y="4174437"/>
                <a:ext cx="12507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Cloud Optimization Tools</a:t>
                </a:r>
                <a:endParaRPr sz="600" dirty="0">
                  <a:solidFill>
                    <a:schemeClr val="dk1"/>
                  </a:solidFill>
                  <a:latin typeface="Gilroy" pitchFamily="2" charset="77"/>
                  <a:ea typeface="Anybody"/>
                  <a:cs typeface="Anybody"/>
                  <a:sym typeface="Anybody"/>
                </a:endParaRPr>
              </a:p>
            </p:txBody>
          </p:sp>
          <p:sp>
            <p:nvSpPr>
              <p:cNvPr id="41" name="Google Shape;132;p23">
                <a:extLst>
                  <a:ext uri="{FF2B5EF4-FFF2-40B4-BE49-F238E27FC236}">
                    <a16:creationId xmlns:a16="http://schemas.microsoft.com/office/drawing/2014/main" id="{B168EDA3-E77C-9663-34D2-83E5EDFA0617}"/>
                  </a:ext>
                </a:extLst>
              </p:cNvPr>
              <p:cNvSpPr txBox="1"/>
              <p:nvPr/>
            </p:nvSpPr>
            <p:spPr>
              <a:xfrm>
                <a:off x="7805239" y="4354108"/>
                <a:ext cx="1192642"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Edge Computing</a:t>
                </a:r>
                <a:endParaRPr sz="600" dirty="0">
                  <a:solidFill>
                    <a:schemeClr val="dk1"/>
                  </a:solidFill>
                  <a:latin typeface="Gilroy" pitchFamily="2" charset="77"/>
                  <a:ea typeface="Anybody"/>
                  <a:cs typeface="Anybody"/>
                  <a:sym typeface="Anybody"/>
                </a:endParaRPr>
              </a:p>
            </p:txBody>
          </p:sp>
          <p:grpSp>
            <p:nvGrpSpPr>
              <p:cNvPr id="42" name="Group 41">
                <a:extLst>
                  <a:ext uri="{FF2B5EF4-FFF2-40B4-BE49-F238E27FC236}">
                    <a16:creationId xmlns:a16="http://schemas.microsoft.com/office/drawing/2014/main" id="{A6E289B6-8792-6660-6A26-BD96A7CA3E5E}"/>
                  </a:ext>
                </a:extLst>
              </p:cNvPr>
              <p:cNvGrpSpPr/>
              <p:nvPr/>
            </p:nvGrpSpPr>
            <p:grpSpPr>
              <a:xfrm>
                <a:off x="7734621" y="3977009"/>
                <a:ext cx="1201322" cy="530221"/>
                <a:chOff x="7734621" y="3977009"/>
                <a:chExt cx="1201322" cy="530221"/>
              </a:xfrm>
            </p:grpSpPr>
            <p:sp>
              <p:nvSpPr>
                <p:cNvPr id="44" name="Google Shape;130;p23">
                  <a:extLst>
                    <a:ext uri="{FF2B5EF4-FFF2-40B4-BE49-F238E27FC236}">
                      <a16:creationId xmlns:a16="http://schemas.microsoft.com/office/drawing/2014/main" id="{1F5DC4D5-8380-6351-3E6C-A11B2935655F}"/>
                    </a:ext>
                  </a:extLst>
                </p:cNvPr>
                <p:cNvSpPr txBox="1"/>
                <p:nvPr/>
              </p:nvSpPr>
              <p:spPr>
                <a:xfrm>
                  <a:off x="7797743" y="3977009"/>
                  <a:ext cx="11382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Cloud-native Tech</a:t>
                  </a:r>
                  <a:endParaRPr sz="600" dirty="0">
                    <a:solidFill>
                      <a:schemeClr val="dk1"/>
                    </a:solidFill>
                    <a:latin typeface="Gilroy" pitchFamily="2" charset="77"/>
                    <a:ea typeface="Anybody"/>
                    <a:cs typeface="Anybody"/>
                    <a:sym typeface="Anybody"/>
                  </a:endParaRPr>
                </a:p>
              </p:txBody>
            </p:sp>
            <p:sp>
              <p:nvSpPr>
                <p:cNvPr id="47" name="Oval 46">
                  <a:extLst>
                    <a:ext uri="{FF2B5EF4-FFF2-40B4-BE49-F238E27FC236}">
                      <a16:creationId xmlns:a16="http://schemas.microsoft.com/office/drawing/2014/main" id="{93019484-CAB9-1EF0-9745-7322BB7BE5A5}"/>
                    </a:ext>
                  </a:extLst>
                </p:cNvPr>
                <p:cNvSpPr/>
                <p:nvPr/>
              </p:nvSpPr>
              <p:spPr>
                <a:xfrm>
                  <a:off x="7734621" y="4225972"/>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9" name="Oval 48">
                  <a:extLst>
                    <a:ext uri="{FF2B5EF4-FFF2-40B4-BE49-F238E27FC236}">
                      <a16:creationId xmlns:a16="http://schemas.microsoft.com/office/drawing/2014/main" id="{B0966ADF-8A3D-7E27-03EE-B78107392BF0}"/>
                    </a:ext>
                  </a:extLst>
                </p:cNvPr>
                <p:cNvSpPr/>
                <p:nvPr/>
              </p:nvSpPr>
              <p:spPr>
                <a:xfrm>
                  <a:off x="7734621" y="4028907"/>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dirty="0"/>
                </a:p>
              </p:txBody>
            </p:sp>
            <p:sp>
              <p:nvSpPr>
                <p:cNvPr id="51" name="Oval 50">
                  <a:extLst>
                    <a:ext uri="{FF2B5EF4-FFF2-40B4-BE49-F238E27FC236}">
                      <a16:creationId xmlns:a16="http://schemas.microsoft.com/office/drawing/2014/main" id="{C5ABAFA0-D35F-1369-EAC4-BCF13FD8B9F4}"/>
                    </a:ext>
                  </a:extLst>
                </p:cNvPr>
                <p:cNvSpPr/>
                <p:nvPr/>
              </p:nvSpPr>
              <p:spPr>
                <a:xfrm>
                  <a:off x="7739175" y="4406468"/>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grpSp>
          <p:nvGrpSpPr>
            <p:cNvPr id="20510" name="Group 20509">
              <a:extLst>
                <a:ext uri="{FF2B5EF4-FFF2-40B4-BE49-F238E27FC236}">
                  <a16:creationId xmlns:a16="http://schemas.microsoft.com/office/drawing/2014/main" id="{5A7FCB70-952D-8E43-FA57-59D10A80EAC6}"/>
                </a:ext>
              </a:extLst>
            </p:cNvPr>
            <p:cNvGrpSpPr/>
            <p:nvPr/>
          </p:nvGrpSpPr>
          <p:grpSpPr>
            <a:xfrm>
              <a:off x="7681257" y="4833639"/>
              <a:ext cx="1255331" cy="204600"/>
              <a:chOff x="7681257" y="4833639"/>
              <a:chExt cx="1255331" cy="204600"/>
            </a:xfrm>
          </p:grpSpPr>
          <p:sp>
            <p:nvSpPr>
              <p:cNvPr id="20491" name="Oval 20490">
                <a:extLst>
                  <a:ext uri="{FF2B5EF4-FFF2-40B4-BE49-F238E27FC236}">
                    <a16:creationId xmlns:a16="http://schemas.microsoft.com/office/drawing/2014/main" id="{B754CD7E-539B-7024-9D6E-E8B91881A2A0}"/>
                  </a:ext>
                </a:extLst>
              </p:cNvPr>
              <p:cNvSpPr/>
              <p:nvPr/>
            </p:nvSpPr>
            <p:spPr>
              <a:xfrm>
                <a:off x="7681257" y="4897744"/>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493" name="Google Shape;132;p23">
                <a:extLst>
                  <a:ext uri="{FF2B5EF4-FFF2-40B4-BE49-F238E27FC236}">
                    <a16:creationId xmlns:a16="http://schemas.microsoft.com/office/drawing/2014/main" id="{80E89DD2-6C43-5287-A779-4B14B5AE3AE7}"/>
                  </a:ext>
                </a:extLst>
              </p:cNvPr>
              <p:cNvSpPr txBox="1"/>
              <p:nvPr/>
            </p:nvSpPr>
            <p:spPr>
              <a:xfrm>
                <a:off x="7743946" y="4833639"/>
                <a:ext cx="1192642"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Serverless Computing</a:t>
                </a:r>
                <a:endParaRPr sz="600" dirty="0">
                  <a:solidFill>
                    <a:schemeClr val="dk1"/>
                  </a:solidFill>
                  <a:latin typeface="Gilroy" pitchFamily="2" charset="77"/>
                  <a:ea typeface="Anybody"/>
                  <a:cs typeface="Anybody"/>
                  <a:sym typeface="Anybody"/>
                </a:endParaRPr>
              </a:p>
            </p:txBody>
          </p:sp>
        </p:grpSp>
      </p:grpSp>
      <p:grpSp>
        <p:nvGrpSpPr>
          <p:cNvPr id="20509" name="Group 20508">
            <a:extLst>
              <a:ext uri="{FF2B5EF4-FFF2-40B4-BE49-F238E27FC236}">
                <a16:creationId xmlns:a16="http://schemas.microsoft.com/office/drawing/2014/main" id="{28ACBFA5-4DC1-FFB6-B9CC-DB096CD4C38E}"/>
              </a:ext>
            </a:extLst>
          </p:cNvPr>
          <p:cNvGrpSpPr/>
          <p:nvPr/>
        </p:nvGrpSpPr>
        <p:grpSpPr>
          <a:xfrm>
            <a:off x="563648" y="1324461"/>
            <a:ext cx="7972967" cy="3519012"/>
            <a:chOff x="563648" y="1324461"/>
            <a:chExt cx="7972967" cy="3519012"/>
          </a:xfrm>
        </p:grpSpPr>
        <p:cxnSp>
          <p:nvCxnSpPr>
            <p:cNvPr id="20508" name="Straight Connector 20507">
              <a:extLst>
                <a:ext uri="{FF2B5EF4-FFF2-40B4-BE49-F238E27FC236}">
                  <a16:creationId xmlns:a16="http://schemas.microsoft.com/office/drawing/2014/main" id="{1A09DA71-308E-E411-F7D9-78763C8CA80F}"/>
                </a:ext>
              </a:extLst>
            </p:cNvPr>
            <p:cNvCxnSpPr>
              <a:cxnSpLocks/>
            </p:cNvCxnSpPr>
            <p:nvPr/>
          </p:nvCxnSpPr>
          <p:spPr>
            <a:xfrm>
              <a:off x="763703" y="1324461"/>
              <a:ext cx="0" cy="350207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507" name="Group 20506">
              <a:extLst>
                <a:ext uri="{FF2B5EF4-FFF2-40B4-BE49-F238E27FC236}">
                  <a16:creationId xmlns:a16="http://schemas.microsoft.com/office/drawing/2014/main" id="{BE6F132B-9C03-6ACC-8475-7B5E6636C041}"/>
                </a:ext>
              </a:extLst>
            </p:cNvPr>
            <p:cNvGrpSpPr/>
            <p:nvPr/>
          </p:nvGrpSpPr>
          <p:grpSpPr>
            <a:xfrm>
              <a:off x="563648" y="1325636"/>
              <a:ext cx="7972967" cy="3517837"/>
              <a:chOff x="563648" y="1325636"/>
              <a:chExt cx="7972967" cy="3517837"/>
            </a:xfrm>
          </p:grpSpPr>
          <p:grpSp>
            <p:nvGrpSpPr>
              <p:cNvPr id="1086" name="Group 1085">
                <a:extLst>
                  <a:ext uri="{FF2B5EF4-FFF2-40B4-BE49-F238E27FC236}">
                    <a16:creationId xmlns:a16="http://schemas.microsoft.com/office/drawing/2014/main" id="{828BC008-9F2B-8F02-79FC-A276D5EAE6AB}"/>
                  </a:ext>
                </a:extLst>
              </p:cNvPr>
              <p:cNvGrpSpPr/>
              <p:nvPr/>
            </p:nvGrpSpPr>
            <p:grpSpPr>
              <a:xfrm>
                <a:off x="563648" y="1325636"/>
                <a:ext cx="7972967" cy="3517837"/>
                <a:chOff x="343506" y="1325636"/>
                <a:chExt cx="7972967" cy="3517837"/>
              </a:xfrm>
            </p:grpSpPr>
            <p:cxnSp>
              <p:nvCxnSpPr>
                <p:cNvPr id="28" name="Straight Connector 27">
                  <a:extLst>
                    <a:ext uri="{FF2B5EF4-FFF2-40B4-BE49-F238E27FC236}">
                      <a16:creationId xmlns:a16="http://schemas.microsoft.com/office/drawing/2014/main" id="{520CBAD5-4F27-2906-D7F3-E745C83D92D0}"/>
                    </a:ext>
                  </a:extLst>
                </p:cNvPr>
                <p:cNvCxnSpPr>
                  <a:cxnSpLocks/>
                </p:cNvCxnSpPr>
                <p:nvPr/>
              </p:nvCxnSpPr>
              <p:spPr>
                <a:xfrm>
                  <a:off x="2495862" y="1341395"/>
                  <a:ext cx="0" cy="350207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DF0B3C-0A57-4309-A518-F1494965C615}"/>
                    </a:ext>
                  </a:extLst>
                </p:cNvPr>
                <p:cNvCxnSpPr>
                  <a:cxnSpLocks/>
                </p:cNvCxnSpPr>
                <p:nvPr/>
              </p:nvCxnSpPr>
              <p:spPr>
                <a:xfrm>
                  <a:off x="4430273" y="1357982"/>
                  <a:ext cx="0" cy="348549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0FE855-CA30-3899-0CA5-40C69AA36482}"/>
                    </a:ext>
                  </a:extLst>
                </p:cNvPr>
                <p:cNvCxnSpPr>
                  <a:cxnSpLocks/>
                </p:cNvCxnSpPr>
                <p:nvPr/>
              </p:nvCxnSpPr>
              <p:spPr>
                <a:xfrm>
                  <a:off x="6366876" y="1357982"/>
                  <a:ext cx="0" cy="34848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85" name="Group 1084">
                  <a:extLst>
                    <a:ext uri="{FF2B5EF4-FFF2-40B4-BE49-F238E27FC236}">
                      <a16:creationId xmlns:a16="http://schemas.microsoft.com/office/drawing/2014/main" id="{933D0BC2-82D0-23BC-D490-1D33CDA59B4F}"/>
                    </a:ext>
                  </a:extLst>
                </p:cNvPr>
                <p:cNvGrpSpPr/>
                <p:nvPr/>
              </p:nvGrpSpPr>
              <p:grpSpPr>
                <a:xfrm>
                  <a:off x="343506" y="1325636"/>
                  <a:ext cx="7972967" cy="3488333"/>
                  <a:chOff x="343506" y="1325636"/>
                  <a:chExt cx="7972967" cy="3488333"/>
                </a:xfrm>
              </p:grpSpPr>
              <p:sp>
                <p:nvSpPr>
                  <p:cNvPr id="11" name="TextBox 10">
                    <a:extLst>
                      <a:ext uri="{FF2B5EF4-FFF2-40B4-BE49-F238E27FC236}">
                        <a16:creationId xmlns:a16="http://schemas.microsoft.com/office/drawing/2014/main" id="{5A7107A9-5F20-6030-0954-8AAA50A518A9}"/>
                      </a:ext>
                    </a:extLst>
                  </p:cNvPr>
                  <p:cNvSpPr txBox="1"/>
                  <p:nvPr/>
                </p:nvSpPr>
                <p:spPr>
                  <a:xfrm rot="16200000">
                    <a:off x="-419137" y="3851271"/>
                    <a:ext cx="1725341" cy="200055"/>
                  </a:xfrm>
                  <a:prstGeom prst="rect">
                    <a:avLst/>
                  </a:prstGeom>
                  <a:noFill/>
                </p:spPr>
                <p:txBody>
                  <a:bodyPr wrap="square" rtlCol="0">
                    <a:spAutoFit/>
                  </a:bodyPr>
                  <a:lstStyle/>
                  <a:p>
                    <a:pPr algn="ctr"/>
                    <a:r>
                      <a:rPr lang="en-LK" sz="700" b="1" dirty="0">
                        <a:solidFill>
                          <a:schemeClr val="tx1"/>
                        </a:solidFill>
                        <a:latin typeface="Gilroy SemiBold" pitchFamily="2" charset="77"/>
                      </a:rPr>
                      <a:t>Major funding rounds in Q2 2024</a:t>
                    </a:r>
                  </a:p>
                </p:txBody>
              </p:sp>
              <p:grpSp>
                <p:nvGrpSpPr>
                  <p:cNvPr id="54" name="Group 53">
                    <a:extLst>
                      <a:ext uri="{FF2B5EF4-FFF2-40B4-BE49-F238E27FC236}">
                        <a16:creationId xmlns:a16="http://schemas.microsoft.com/office/drawing/2014/main" id="{5F67F271-2BDB-62AB-95E5-3293246DA408}"/>
                      </a:ext>
                    </a:extLst>
                  </p:cNvPr>
                  <p:cNvGrpSpPr/>
                  <p:nvPr/>
                </p:nvGrpSpPr>
                <p:grpSpPr>
                  <a:xfrm>
                    <a:off x="2622607" y="3059259"/>
                    <a:ext cx="1533703" cy="1704831"/>
                    <a:chOff x="2622607" y="3059259"/>
                    <a:chExt cx="1533703" cy="1704831"/>
                  </a:xfrm>
                </p:grpSpPr>
                <p:grpSp>
                  <p:nvGrpSpPr>
                    <p:cNvPr id="53" name="Group 52">
                      <a:extLst>
                        <a:ext uri="{FF2B5EF4-FFF2-40B4-BE49-F238E27FC236}">
                          <a16:creationId xmlns:a16="http://schemas.microsoft.com/office/drawing/2014/main" id="{66452630-4E50-C4E6-BE44-EF90302ECA5F}"/>
                        </a:ext>
                      </a:extLst>
                    </p:cNvPr>
                    <p:cNvGrpSpPr/>
                    <p:nvPr/>
                  </p:nvGrpSpPr>
                  <p:grpSpPr>
                    <a:xfrm>
                      <a:off x="2622607" y="3064202"/>
                      <a:ext cx="1533703" cy="1699888"/>
                      <a:chOff x="2622607" y="3064202"/>
                      <a:chExt cx="1533703" cy="1699888"/>
                    </a:xfrm>
                  </p:grpSpPr>
                  <p:grpSp>
                    <p:nvGrpSpPr>
                      <p:cNvPr id="20519" name="Group 20518">
                        <a:extLst>
                          <a:ext uri="{FF2B5EF4-FFF2-40B4-BE49-F238E27FC236}">
                            <a16:creationId xmlns:a16="http://schemas.microsoft.com/office/drawing/2014/main" id="{D5E903AA-30E0-F056-DFF7-A5363AE45460}"/>
                          </a:ext>
                        </a:extLst>
                      </p:cNvPr>
                      <p:cNvGrpSpPr/>
                      <p:nvPr/>
                    </p:nvGrpSpPr>
                    <p:grpSpPr>
                      <a:xfrm>
                        <a:off x="2884899" y="3064202"/>
                        <a:ext cx="1271411" cy="1699888"/>
                        <a:chOff x="2884899" y="3286753"/>
                        <a:chExt cx="1271411" cy="1699888"/>
                      </a:xfrm>
                    </p:grpSpPr>
                    <p:grpSp>
                      <p:nvGrpSpPr>
                        <p:cNvPr id="62" name="Group 61">
                          <a:extLst>
                            <a:ext uri="{FF2B5EF4-FFF2-40B4-BE49-F238E27FC236}">
                              <a16:creationId xmlns:a16="http://schemas.microsoft.com/office/drawing/2014/main" id="{90738AC4-D19E-BC94-7DAB-3BA53DA53908}"/>
                            </a:ext>
                          </a:extLst>
                        </p:cNvPr>
                        <p:cNvGrpSpPr/>
                        <p:nvPr/>
                      </p:nvGrpSpPr>
                      <p:grpSpPr>
                        <a:xfrm>
                          <a:off x="2884899" y="3286753"/>
                          <a:ext cx="1270343" cy="1699888"/>
                          <a:chOff x="2121247" y="3232115"/>
                          <a:chExt cx="1270343" cy="1699888"/>
                        </a:xfrm>
                      </p:grpSpPr>
                      <p:sp>
                        <p:nvSpPr>
                          <p:cNvPr id="33" name="TextBox 32">
                            <a:extLst>
                              <a:ext uri="{FF2B5EF4-FFF2-40B4-BE49-F238E27FC236}">
                                <a16:creationId xmlns:a16="http://schemas.microsoft.com/office/drawing/2014/main" id="{72E61039-26C2-669B-7EE7-93D77A7FEE98}"/>
                              </a:ext>
                            </a:extLst>
                          </p:cNvPr>
                          <p:cNvSpPr txBox="1"/>
                          <p:nvPr/>
                        </p:nvSpPr>
                        <p:spPr>
                          <a:xfrm>
                            <a:off x="2122839" y="3232115"/>
                            <a:ext cx="1268751" cy="307777"/>
                          </a:xfrm>
                          <a:prstGeom prst="rect">
                            <a:avLst/>
                          </a:prstGeom>
                          <a:noFill/>
                        </p:spPr>
                        <p:txBody>
                          <a:bodyPr wrap="square" rtlCol="0">
                            <a:spAutoFit/>
                          </a:bodyPr>
                          <a:lstStyle/>
                          <a:p>
                            <a:r>
                              <a:rPr lang="en-LK" sz="700" b="1" dirty="0">
                                <a:solidFill>
                                  <a:schemeClr val="tx1"/>
                                </a:solidFill>
                                <a:latin typeface="Gilroy SemiBold" pitchFamily="2" charset="77"/>
                              </a:rPr>
                              <a:t>Finout</a:t>
                            </a:r>
                            <a:endParaRPr lang="en-LK" sz="700" b="1" dirty="0">
                              <a:solidFill>
                                <a:schemeClr val="tx1"/>
                              </a:solidFill>
                              <a:latin typeface="Gilroy Bold" pitchFamily="2" charset="77"/>
                            </a:endParaRPr>
                          </a:p>
                          <a:p>
                            <a:r>
                              <a:rPr lang="en-LK" sz="700" dirty="0">
                                <a:solidFill>
                                  <a:schemeClr val="tx1"/>
                                </a:solidFill>
                                <a:latin typeface="Gilroy" pitchFamily="2" charset="77"/>
                              </a:rPr>
                              <a:t>Series B              USD 26 mn</a:t>
                            </a:r>
                          </a:p>
                        </p:txBody>
                      </p:sp>
                      <p:sp>
                        <p:nvSpPr>
                          <p:cNvPr id="30" name="TextBox 29">
                            <a:extLst>
                              <a:ext uri="{FF2B5EF4-FFF2-40B4-BE49-F238E27FC236}">
                                <a16:creationId xmlns:a16="http://schemas.microsoft.com/office/drawing/2014/main" id="{A26125C3-7B91-DE0A-7241-3A337C158F4A}"/>
                              </a:ext>
                            </a:extLst>
                          </p:cNvPr>
                          <p:cNvSpPr txBox="1"/>
                          <p:nvPr/>
                        </p:nvSpPr>
                        <p:spPr>
                          <a:xfrm>
                            <a:off x="2124428" y="3565437"/>
                            <a:ext cx="1267161" cy="307777"/>
                          </a:xfrm>
                          <a:prstGeom prst="rect">
                            <a:avLst/>
                          </a:prstGeom>
                          <a:noFill/>
                        </p:spPr>
                        <p:txBody>
                          <a:bodyPr wrap="square" rtlCol="0">
                            <a:spAutoFit/>
                          </a:bodyPr>
                          <a:lstStyle/>
                          <a:p>
                            <a:r>
                              <a:rPr lang="en-LK" sz="700" b="1" dirty="0">
                                <a:solidFill>
                                  <a:schemeClr val="tx1"/>
                                </a:solidFill>
                                <a:latin typeface="Gilroy SemiBold" pitchFamily="2" charset="77"/>
                              </a:rPr>
                              <a:t>Loft Labs</a:t>
                            </a:r>
                            <a:r>
                              <a:rPr lang="en-LK" sz="700" dirty="0">
                                <a:solidFill>
                                  <a:schemeClr val="tx1"/>
                                </a:solidFill>
                                <a:latin typeface="Gilroy" pitchFamily="2" charset="77"/>
                              </a:rPr>
                              <a:t>	</a:t>
                            </a:r>
                          </a:p>
                          <a:p>
                            <a:r>
                              <a:rPr lang="en-LK" sz="700" dirty="0">
                                <a:solidFill>
                                  <a:schemeClr val="tx1"/>
                                </a:solidFill>
                                <a:latin typeface="Gilroy" pitchFamily="2" charset="77"/>
                              </a:rPr>
                              <a:t>Series A              USD 24 mn</a:t>
                            </a:r>
                          </a:p>
                        </p:txBody>
                      </p:sp>
                      <p:sp>
                        <p:nvSpPr>
                          <p:cNvPr id="38" name="TextBox 37">
                            <a:extLst>
                              <a:ext uri="{FF2B5EF4-FFF2-40B4-BE49-F238E27FC236}">
                                <a16:creationId xmlns:a16="http://schemas.microsoft.com/office/drawing/2014/main" id="{EA3BE770-66B5-1FBE-2EF2-4F54FB8AF591}"/>
                              </a:ext>
                            </a:extLst>
                          </p:cNvPr>
                          <p:cNvSpPr txBox="1"/>
                          <p:nvPr/>
                        </p:nvSpPr>
                        <p:spPr>
                          <a:xfrm>
                            <a:off x="2124428" y="3902065"/>
                            <a:ext cx="1267161" cy="307777"/>
                          </a:xfrm>
                          <a:prstGeom prst="rect">
                            <a:avLst/>
                          </a:prstGeom>
                          <a:noFill/>
                        </p:spPr>
                        <p:txBody>
                          <a:bodyPr wrap="square" rtlCol="0">
                            <a:spAutoFit/>
                          </a:bodyPr>
                          <a:lstStyle/>
                          <a:p>
                            <a:r>
                              <a:rPr lang="en-LK" sz="700" b="1" dirty="0">
                                <a:solidFill>
                                  <a:schemeClr val="tx1"/>
                                </a:solidFill>
                                <a:latin typeface="Gilroy SemiBold" pitchFamily="2" charset="77"/>
                              </a:rPr>
                              <a:t>nOps </a:t>
                            </a:r>
                            <a:r>
                              <a:rPr lang="en-LK" sz="700" dirty="0">
                                <a:solidFill>
                                  <a:schemeClr val="tx1"/>
                                </a:solidFill>
                                <a:latin typeface="Gilroy" pitchFamily="2" charset="77"/>
                              </a:rPr>
                              <a:t>	</a:t>
                            </a:r>
                          </a:p>
                          <a:p>
                            <a:r>
                              <a:rPr lang="en-LK" sz="700" dirty="0">
                                <a:solidFill>
                                  <a:schemeClr val="tx1"/>
                                </a:solidFill>
                                <a:latin typeface="Gilroy" pitchFamily="2" charset="77"/>
                              </a:rPr>
                              <a:t>Series A              USD 20 mn</a:t>
                            </a:r>
                          </a:p>
                        </p:txBody>
                      </p:sp>
                      <p:sp>
                        <p:nvSpPr>
                          <p:cNvPr id="43" name="TextBox 42">
                            <a:extLst>
                              <a:ext uri="{FF2B5EF4-FFF2-40B4-BE49-F238E27FC236}">
                                <a16:creationId xmlns:a16="http://schemas.microsoft.com/office/drawing/2014/main" id="{F983F36C-618A-4B1F-4878-420FAA94C119}"/>
                              </a:ext>
                            </a:extLst>
                          </p:cNvPr>
                          <p:cNvSpPr txBox="1"/>
                          <p:nvPr/>
                        </p:nvSpPr>
                        <p:spPr>
                          <a:xfrm>
                            <a:off x="2124428" y="4275403"/>
                            <a:ext cx="1267161" cy="307777"/>
                          </a:xfrm>
                          <a:prstGeom prst="rect">
                            <a:avLst/>
                          </a:prstGeom>
                          <a:noFill/>
                        </p:spPr>
                        <p:txBody>
                          <a:bodyPr wrap="square" rtlCol="0">
                            <a:spAutoFit/>
                          </a:bodyPr>
                          <a:lstStyle/>
                          <a:p>
                            <a:r>
                              <a:rPr lang="en-LK" sz="700" b="1" dirty="0">
                                <a:solidFill>
                                  <a:schemeClr val="tx1"/>
                                </a:solidFill>
                                <a:latin typeface="Gilroy SemiBold" pitchFamily="2" charset="77"/>
                              </a:rPr>
                              <a:t>SurrealDB </a:t>
                            </a:r>
                            <a:r>
                              <a:rPr lang="en-LK" sz="700" dirty="0">
                                <a:solidFill>
                                  <a:schemeClr val="tx1"/>
                                </a:solidFill>
                                <a:latin typeface="Gilroy" pitchFamily="2" charset="77"/>
                              </a:rPr>
                              <a:t>	</a:t>
                            </a:r>
                          </a:p>
                          <a:p>
                            <a:r>
                              <a:rPr lang="en-LK" sz="700" dirty="0">
                                <a:solidFill>
                                  <a:schemeClr val="tx1"/>
                                </a:solidFill>
                                <a:latin typeface="Gilroy" pitchFamily="2" charset="77"/>
                              </a:rPr>
                              <a:t>Series A              USD 20 mn</a:t>
                            </a:r>
                          </a:p>
                        </p:txBody>
                      </p:sp>
                      <p:sp>
                        <p:nvSpPr>
                          <p:cNvPr id="50" name="TextBox 49">
                            <a:extLst>
                              <a:ext uri="{FF2B5EF4-FFF2-40B4-BE49-F238E27FC236}">
                                <a16:creationId xmlns:a16="http://schemas.microsoft.com/office/drawing/2014/main" id="{6722590F-7131-FE56-484D-50B369F532FA}"/>
                              </a:ext>
                            </a:extLst>
                          </p:cNvPr>
                          <p:cNvSpPr txBox="1"/>
                          <p:nvPr/>
                        </p:nvSpPr>
                        <p:spPr>
                          <a:xfrm>
                            <a:off x="2121247" y="4624226"/>
                            <a:ext cx="1267161" cy="307777"/>
                          </a:xfrm>
                          <a:prstGeom prst="rect">
                            <a:avLst/>
                          </a:prstGeom>
                          <a:noFill/>
                        </p:spPr>
                        <p:txBody>
                          <a:bodyPr wrap="square" rtlCol="0">
                            <a:spAutoFit/>
                          </a:bodyPr>
                          <a:lstStyle/>
                          <a:p>
                            <a:r>
                              <a:rPr lang="en-LK" sz="700" b="1" dirty="0">
                                <a:solidFill>
                                  <a:schemeClr val="tx1"/>
                                </a:solidFill>
                                <a:latin typeface="Gilroy SemiBold" pitchFamily="2" charset="77"/>
                              </a:rPr>
                              <a:t>Stacklet </a:t>
                            </a:r>
                            <a:r>
                              <a:rPr lang="en-LK" sz="700" dirty="0">
                                <a:solidFill>
                                  <a:schemeClr val="tx1"/>
                                </a:solidFill>
                                <a:latin typeface="Gilroy" pitchFamily="2" charset="77"/>
                              </a:rPr>
                              <a:t>	</a:t>
                            </a:r>
                          </a:p>
                          <a:p>
                            <a:r>
                              <a:rPr lang="en-LK" sz="700" dirty="0">
                                <a:solidFill>
                                  <a:schemeClr val="tx1"/>
                                </a:solidFill>
                                <a:latin typeface="Gilroy" pitchFamily="2" charset="77"/>
                              </a:rPr>
                              <a:t>Series B              USD  15 mn</a:t>
                            </a:r>
                          </a:p>
                        </p:txBody>
                      </p:sp>
                    </p:grpSp>
                    <p:sp>
                      <p:nvSpPr>
                        <p:cNvPr id="56" name="Oval 55">
                          <a:extLst>
                            <a:ext uri="{FF2B5EF4-FFF2-40B4-BE49-F238E27FC236}">
                              <a16:creationId xmlns:a16="http://schemas.microsoft.com/office/drawing/2014/main" id="{4A4A418B-0B84-EF50-90DF-3BDC4A0905D2}"/>
                            </a:ext>
                          </a:extLst>
                        </p:cNvPr>
                        <p:cNvSpPr/>
                        <p:nvPr/>
                      </p:nvSpPr>
                      <p:spPr>
                        <a:xfrm>
                          <a:off x="4055548" y="3647587"/>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1034" name="Picture 10" descr="Finout Logo">
                        <a:extLst>
                          <a:ext uri="{FF2B5EF4-FFF2-40B4-BE49-F238E27FC236}">
                            <a16:creationId xmlns:a16="http://schemas.microsoft.com/office/drawing/2014/main" id="{FD08D0F8-7CEF-60EE-BD12-3D3778BCFA8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2629214" y="3095980"/>
                        <a:ext cx="254683" cy="254683"/>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Loft Labs Logo">
                        <a:extLst>
                          <a:ext uri="{FF2B5EF4-FFF2-40B4-BE49-F238E27FC236}">
                            <a16:creationId xmlns:a16="http://schemas.microsoft.com/office/drawing/2014/main" id="{5A1DE61A-F263-4690-9E5D-ADA625068EF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2631672" y="3416556"/>
                        <a:ext cx="254515" cy="254515"/>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nOps Logo">
                        <a:extLst>
                          <a:ext uri="{FF2B5EF4-FFF2-40B4-BE49-F238E27FC236}">
                            <a16:creationId xmlns:a16="http://schemas.microsoft.com/office/drawing/2014/main" id="{F043A90D-481B-D90C-CF8D-BCDA0B665791}"/>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2628460" y="3761816"/>
                        <a:ext cx="261290" cy="26129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40" name="Picture 16" descr="SurrealDB Logo">
                        <a:extLst>
                          <a:ext uri="{FF2B5EF4-FFF2-40B4-BE49-F238E27FC236}">
                            <a16:creationId xmlns:a16="http://schemas.microsoft.com/office/drawing/2014/main" id="{73036045-C975-C0C5-350F-64D37256F383}"/>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2622607" y="4102840"/>
                        <a:ext cx="261290" cy="26129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42" name="Picture 18" descr="Stacklet Logo">
                        <a:extLst>
                          <a:ext uri="{FF2B5EF4-FFF2-40B4-BE49-F238E27FC236}">
                            <a16:creationId xmlns:a16="http://schemas.microsoft.com/office/drawing/2014/main" id="{D027F6A9-1347-231B-9148-AB3E3BB9800E}"/>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2629214" y="4468857"/>
                        <a:ext cx="261288" cy="261288"/>
                      </a:xfrm>
                      <a:prstGeom prst="ellipse">
                        <a:avLst/>
                      </a:prstGeom>
                      <a:noFill/>
                      <a:ln>
                        <a:noFill/>
                      </a:ln>
                      <a:extLst>
                        <a:ext uri="{909E8E84-426E-40DD-AFC4-6F175D3DCCD1}">
                          <a14:hiddenFill xmlns:a14="http://schemas.microsoft.com/office/drawing/2010/main">
                            <a:solidFill>
                              <a:srgbClr val="FFFFFF"/>
                            </a:solidFill>
                          </a14:hiddenFill>
                        </a:ext>
                      </a:extLst>
                    </p:spPr>
                  </p:pic>
                </p:grpSp>
                <p:sp>
                  <p:nvSpPr>
                    <p:cNvPr id="29" name="Oval 28">
                      <a:extLst>
                        <a:ext uri="{FF2B5EF4-FFF2-40B4-BE49-F238E27FC236}">
                          <a16:creationId xmlns:a16="http://schemas.microsoft.com/office/drawing/2014/main" id="{76412073-CC48-8F0A-F253-18017255668C}"/>
                        </a:ext>
                      </a:extLst>
                    </p:cNvPr>
                    <p:cNvSpPr/>
                    <p:nvPr/>
                  </p:nvSpPr>
                  <p:spPr>
                    <a:xfrm>
                      <a:off x="4055548" y="4503807"/>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31" name="Oval 30">
                      <a:extLst>
                        <a:ext uri="{FF2B5EF4-FFF2-40B4-BE49-F238E27FC236}">
                          <a16:creationId xmlns:a16="http://schemas.microsoft.com/office/drawing/2014/main" id="{F7071154-37ED-EBA9-E4C3-D1ABC6D2D51A}"/>
                        </a:ext>
                      </a:extLst>
                    </p:cNvPr>
                    <p:cNvSpPr/>
                    <p:nvPr/>
                  </p:nvSpPr>
                  <p:spPr>
                    <a:xfrm>
                      <a:off x="4052874" y="4132723"/>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5" name="Oval 44">
                      <a:extLst>
                        <a:ext uri="{FF2B5EF4-FFF2-40B4-BE49-F238E27FC236}">
                          <a16:creationId xmlns:a16="http://schemas.microsoft.com/office/drawing/2014/main" id="{5C249580-4A82-7DD4-7F3F-680E012D218D}"/>
                        </a:ext>
                      </a:extLst>
                    </p:cNvPr>
                    <p:cNvSpPr/>
                    <p:nvPr/>
                  </p:nvSpPr>
                  <p:spPr>
                    <a:xfrm>
                      <a:off x="4054705" y="3735939"/>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6" name="Oval 45">
                      <a:extLst>
                        <a:ext uri="{FF2B5EF4-FFF2-40B4-BE49-F238E27FC236}">
                          <a16:creationId xmlns:a16="http://schemas.microsoft.com/office/drawing/2014/main" id="{6A819B07-31D7-DEA9-4D67-F6E721580459}"/>
                        </a:ext>
                      </a:extLst>
                    </p:cNvPr>
                    <p:cNvSpPr/>
                    <p:nvPr/>
                  </p:nvSpPr>
                  <p:spPr>
                    <a:xfrm>
                      <a:off x="4052414" y="3059259"/>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1053" name="Group 1052">
                    <a:extLst>
                      <a:ext uri="{FF2B5EF4-FFF2-40B4-BE49-F238E27FC236}">
                        <a16:creationId xmlns:a16="http://schemas.microsoft.com/office/drawing/2014/main" id="{D4547473-F513-EC81-CE2D-615E73AD26E7}"/>
                      </a:ext>
                    </a:extLst>
                  </p:cNvPr>
                  <p:cNvGrpSpPr/>
                  <p:nvPr/>
                </p:nvGrpSpPr>
                <p:grpSpPr>
                  <a:xfrm>
                    <a:off x="656702" y="3071499"/>
                    <a:ext cx="1759555" cy="1696844"/>
                    <a:chOff x="4501667" y="3062891"/>
                    <a:chExt cx="1759555" cy="1696844"/>
                  </a:xfrm>
                </p:grpSpPr>
                <p:sp>
                  <p:nvSpPr>
                    <p:cNvPr id="1029" name="Oval 1028">
                      <a:extLst>
                        <a:ext uri="{FF2B5EF4-FFF2-40B4-BE49-F238E27FC236}">
                          <a16:creationId xmlns:a16="http://schemas.microsoft.com/office/drawing/2014/main" id="{3818B169-16E9-F3B0-4A0F-DD0E0E41C618}"/>
                        </a:ext>
                      </a:extLst>
                    </p:cNvPr>
                    <p:cNvSpPr/>
                    <p:nvPr/>
                  </p:nvSpPr>
                  <p:spPr>
                    <a:xfrm>
                      <a:off x="6032680" y="4098833"/>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039" name="Oval 1038">
                      <a:extLst>
                        <a:ext uri="{FF2B5EF4-FFF2-40B4-BE49-F238E27FC236}">
                          <a16:creationId xmlns:a16="http://schemas.microsoft.com/office/drawing/2014/main" id="{EDAC1792-BD89-7A5D-602B-4D926D05D79A}"/>
                        </a:ext>
                      </a:extLst>
                    </p:cNvPr>
                    <p:cNvSpPr/>
                    <p:nvPr/>
                  </p:nvSpPr>
                  <p:spPr>
                    <a:xfrm>
                      <a:off x="6032680" y="3400024"/>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nvGrpSpPr>
                    <p:cNvPr id="1051" name="Group 1050">
                      <a:extLst>
                        <a:ext uri="{FF2B5EF4-FFF2-40B4-BE49-F238E27FC236}">
                          <a16:creationId xmlns:a16="http://schemas.microsoft.com/office/drawing/2014/main" id="{73B3160A-BB34-EDBD-5856-1D41A8AF16C6}"/>
                        </a:ext>
                      </a:extLst>
                    </p:cNvPr>
                    <p:cNvGrpSpPr/>
                    <p:nvPr/>
                  </p:nvGrpSpPr>
                  <p:grpSpPr>
                    <a:xfrm>
                      <a:off x="4501667" y="3062891"/>
                      <a:ext cx="1759555" cy="1696844"/>
                      <a:chOff x="4501667" y="3062891"/>
                      <a:chExt cx="1759555" cy="1696844"/>
                    </a:xfrm>
                  </p:grpSpPr>
                  <p:grpSp>
                    <p:nvGrpSpPr>
                      <p:cNvPr id="20520" name="Group 20519">
                        <a:extLst>
                          <a:ext uri="{FF2B5EF4-FFF2-40B4-BE49-F238E27FC236}">
                            <a16:creationId xmlns:a16="http://schemas.microsoft.com/office/drawing/2014/main" id="{5A701A40-EEE1-54C1-A154-0D006B0B109E}"/>
                          </a:ext>
                        </a:extLst>
                      </p:cNvPr>
                      <p:cNvGrpSpPr/>
                      <p:nvPr/>
                    </p:nvGrpSpPr>
                    <p:grpSpPr>
                      <a:xfrm>
                        <a:off x="4771445" y="3062891"/>
                        <a:ext cx="1453026" cy="960612"/>
                        <a:chOff x="4771445" y="3285442"/>
                        <a:chExt cx="1453026" cy="960612"/>
                      </a:xfrm>
                    </p:grpSpPr>
                    <p:grpSp>
                      <p:nvGrpSpPr>
                        <p:cNvPr id="18" name="Group 17">
                          <a:extLst>
                            <a:ext uri="{FF2B5EF4-FFF2-40B4-BE49-F238E27FC236}">
                              <a16:creationId xmlns:a16="http://schemas.microsoft.com/office/drawing/2014/main" id="{405A7B6C-6742-0F9C-FBE2-4C750E19F1BB}"/>
                            </a:ext>
                          </a:extLst>
                        </p:cNvPr>
                        <p:cNvGrpSpPr/>
                        <p:nvPr/>
                      </p:nvGrpSpPr>
                      <p:grpSpPr>
                        <a:xfrm>
                          <a:off x="4771445" y="3296817"/>
                          <a:ext cx="1453026" cy="949237"/>
                          <a:chOff x="3652933" y="3280007"/>
                          <a:chExt cx="1453026" cy="949237"/>
                        </a:xfrm>
                      </p:grpSpPr>
                      <p:grpSp>
                        <p:nvGrpSpPr>
                          <p:cNvPr id="20480" name="Group 20479">
                            <a:extLst>
                              <a:ext uri="{FF2B5EF4-FFF2-40B4-BE49-F238E27FC236}">
                                <a16:creationId xmlns:a16="http://schemas.microsoft.com/office/drawing/2014/main" id="{9AFAB74B-27F2-885B-75FA-F36088E55E77}"/>
                              </a:ext>
                            </a:extLst>
                          </p:cNvPr>
                          <p:cNvGrpSpPr/>
                          <p:nvPr/>
                        </p:nvGrpSpPr>
                        <p:grpSpPr>
                          <a:xfrm>
                            <a:off x="3652933" y="3280007"/>
                            <a:ext cx="1445824" cy="618976"/>
                            <a:chOff x="5161694" y="3237721"/>
                            <a:chExt cx="1445824" cy="618976"/>
                          </a:xfrm>
                        </p:grpSpPr>
                        <p:sp>
                          <p:nvSpPr>
                            <p:cNvPr id="20489" name="TextBox 20488">
                              <a:extLst>
                                <a:ext uri="{FF2B5EF4-FFF2-40B4-BE49-F238E27FC236}">
                                  <a16:creationId xmlns:a16="http://schemas.microsoft.com/office/drawing/2014/main" id="{9D4C8F48-1125-0A1E-7EBF-3B15071C1781}"/>
                                </a:ext>
                              </a:extLst>
                            </p:cNvPr>
                            <p:cNvSpPr txBox="1"/>
                            <p:nvPr/>
                          </p:nvSpPr>
                          <p:spPr>
                            <a:xfrm>
                              <a:off x="5161694" y="3548920"/>
                              <a:ext cx="1425077" cy="307777"/>
                            </a:xfrm>
                            <a:prstGeom prst="rect">
                              <a:avLst/>
                            </a:prstGeom>
                            <a:noFill/>
                          </p:spPr>
                          <p:txBody>
                            <a:bodyPr wrap="square" rtlCol="0">
                              <a:spAutoFit/>
                            </a:bodyPr>
                            <a:lstStyle/>
                            <a:p>
                              <a:r>
                                <a:rPr lang="en-LK" sz="700" b="1" dirty="0">
                                  <a:solidFill>
                                    <a:schemeClr val="tx1"/>
                                  </a:solidFill>
                                  <a:latin typeface="Gilroy SemiBold" pitchFamily="2" charset="77"/>
                                </a:rPr>
                                <a:t>DataBank</a:t>
                              </a:r>
                              <a:r>
                                <a:rPr lang="en-LK" sz="700" dirty="0">
                                  <a:solidFill>
                                    <a:schemeClr val="tx1"/>
                                  </a:solidFill>
                                  <a:latin typeface="Gilroy" pitchFamily="2" charset="77"/>
                                </a:rPr>
                                <a:t>	</a:t>
                              </a:r>
                            </a:p>
                            <a:p>
                              <a:r>
                                <a:rPr lang="en-LK" sz="700" dirty="0">
                                  <a:solidFill>
                                    <a:schemeClr val="tx1"/>
                                  </a:solidFill>
                                  <a:latin typeface="Gilroy" pitchFamily="2" charset="77"/>
                                </a:rPr>
                                <a:t>Debt                     USD    725 mn</a:t>
                              </a:r>
                            </a:p>
                          </p:txBody>
                        </p:sp>
                        <p:sp>
                          <p:nvSpPr>
                            <p:cNvPr id="20485" name="TextBox 20484">
                              <a:extLst>
                                <a:ext uri="{FF2B5EF4-FFF2-40B4-BE49-F238E27FC236}">
                                  <a16:creationId xmlns:a16="http://schemas.microsoft.com/office/drawing/2014/main" id="{7A6F5208-4B73-E0D9-2A61-B65982064BB5}"/>
                                </a:ext>
                              </a:extLst>
                            </p:cNvPr>
                            <p:cNvSpPr txBox="1"/>
                            <p:nvPr/>
                          </p:nvSpPr>
                          <p:spPr>
                            <a:xfrm>
                              <a:off x="5161694" y="3237721"/>
                              <a:ext cx="1445824" cy="307777"/>
                            </a:xfrm>
                            <a:prstGeom prst="rect">
                              <a:avLst/>
                            </a:prstGeom>
                            <a:noFill/>
                          </p:spPr>
                          <p:txBody>
                            <a:bodyPr wrap="square" rtlCol="0">
                              <a:spAutoFit/>
                            </a:bodyPr>
                            <a:lstStyle/>
                            <a:p>
                              <a:r>
                                <a:rPr lang="en-LK" sz="700" b="1" dirty="0">
                                  <a:solidFill>
                                    <a:schemeClr val="tx1"/>
                                  </a:solidFill>
                                  <a:latin typeface="Gilroy SemiBold" pitchFamily="2" charset="77"/>
                                </a:rPr>
                                <a:t>EdgeConneX </a:t>
                              </a:r>
                              <a:r>
                                <a:rPr lang="en-LK" sz="700" dirty="0">
                                  <a:solidFill>
                                    <a:schemeClr val="tx1"/>
                                  </a:solidFill>
                                  <a:latin typeface="Gilroy" pitchFamily="2" charset="77"/>
                                </a:rPr>
                                <a:t>	</a:t>
                              </a:r>
                            </a:p>
                            <a:p>
                              <a:r>
                                <a:rPr lang="en-LK" sz="700" dirty="0">
                                  <a:solidFill>
                                    <a:schemeClr val="tx1"/>
                                  </a:solidFill>
                                  <a:latin typeface="Gilroy" pitchFamily="2" charset="77"/>
                                </a:rPr>
                                <a:t>Debt                     USD 1,900 mn</a:t>
                              </a:r>
                            </a:p>
                          </p:txBody>
                        </p:sp>
                      </p:grpSp>
                      <p:sp>
                        <p:nvSpPr>
                          <p:cNvPr id="20495" name="TextBox 20494">
                            <a:extLst>
                              <a:ext uri="{FF2B5EF4-FFF2-40B4-BE49-F238E27FC236}">
                                <a16:creationId xmlns:a16="http://schemas.microsoft.com/office/drawing/2014/main" id="{48DFC451-83B5-D491-A24A-25E252912BA0}"/>
                              </a:ext>
                            </a:extLst>
                          </p:cNvPr>
                          <p:cNvSpPr txBox="1"/>
                          <p:nvPr/>
                        </p:nvSpPr>
                        <p:spPr>
                          <a:xfrm>
                            <a:off x="3660137" y="3921467"/>
                            <a:ext cx="1445822" cy="307777"/>
                          </a:xfrm>
                          <a:prstGeom prst="rect">
                            <a:avLst/>
                          </a:prstGeom>
                          <a:noFill/>
                        </p:spPr>
                        <p:txBody>
                          <a:bodyPr wrap="square" rtlCol="0">
                            <a:spAutoFit/>
                          </a:bodyPr>
                          <a:lstStyle/>
                          <a:p>
                            <a:r>
                              <a:rPr lang="en-LK" sz="700" b="1" dirty="0">
                                <a:solidFill>
                                  <a:schemeClr val="tx1"/>
                                </a:solidFill>
                                <a:latin typeface="Gilroy SemiBold" pitchFamily="2" charset="77"/>
                              </a:rPr>
                              <a:t>Vercel</a:t>
                            </a:r>
                            <a:endParaRPr lang="en-LK" sz="700" dirty="0">
                              <a:solidFill>
                                <a:schemeClr val="tx1"/>
                              </a:solidFill>
                              <a:latin typeface="Gilroy" pitchFamily="2" charset="77"/>
                            </a:endParaRPr>
                          </a:p>
                          <a:p>
                            <a:r>
                              <a:rPr lang="en-LK" sz="700" dirty="0">
                                <a:solidFill>
                                  <a:schemeClr val="tx1"/>
                                </a:solidFill>
                                <a:latin typeface="Gilroy" pitchFamily="2" charset="77"/>
                              </a:rPr>
                              <a:t>Series E                USD    250 mn</a:t>
                            </a:r>
                          </a:p>
                        </p:txBody>
                      </p:sp>
                    </p:grpSp>
                    <p:sp>
                      <p:nvSpPr>
                        <p:cNvPr id="20483" name="Oval 20482">
                          <a:extLst>
                            <a:ext uri="{FF2B5EF4-FFF2-40B4-BE49-F238E27FC236}">
                              <a16:creationId xmlns:a16="http://schemas.microsoft.com/office/drawing/2014/main" id="{61B7E80F-4CD9-8680-724E-2B9C66C5A4BF}"/>
                            </a:ext>
                          </a:extLst>
                        </p:cNvPr>
                        <p:cNvSpPr/>
                        <p:nvPr/>
                      </p:nvSpPr>
                      <p:spPr>
                        <a:xfrm>
                          <a:off x="6032680" y="3285442"/>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513" name="Oval 20512">
                          <a:extLst>
                            <a:ext uri="{FF2B5EF4-FFF2-40B4-BE49-F238E27FC236}">
                              <a16:creationId xmlns:a16="http://schemas.microsoft.com/office/drawing/2014/main" id="{49B36FF6-8B20-AFCF-E6D5-2154C75CDEF2}"/>
                            </a:ext>
                          </a:extLst>
                        </p:cNvPr>
                        <p:cNvSpPr/>
                        <p:nvPr/>
                      </p:nvSpPr>
                      <p:spPr>
                        <a:xfrm>
                          <a:off x="6032680" y="3936508"/>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1044" name="Picture 20" descr="EdgeConneX | Herndon VA">
                        <a:extLst>
                          <a:ext uri="{FF2B5EF4-FFF2-40B4-BE49-F238E27FC236}">
                            <a16:creationId xmlns:a16="http://schemas.microsoft.com/office/drawing/2014/main" id="{29638449-CAF1-ECDC-0794-1F8D53360BCF}"/>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4501667" y="3063611"/>
                        <a:ext cx="286571" cy="286571"/>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46" name="Picture 22" descr="DataBank Ltd. | Dallas TX">
                        <a:extLst>
                          <a:ext uri="{FF2B5EF4-FFF2-40B4-BE49-F238E27FC236}">
                            <a16:creationId xmlns:a16="http://schemas.microsoft.com/office/drawing/2014/main" id="{5EB70D7C-7FCF-E215-9248-AA03B4916B8E}"/>
                          </a:ext>
                        </a:extLst>
                      </p:cNvPr>
                      <p:cNvPicPr>
                        <a:picLocks noChangeAspect="1" noChangeArrowheads="1"/>
                      </p:cNvPicPr>
                      <p:nvPr/>
                    </p:nvPicPr>
                    <p:blipFill>
                      <a:blip r:embed="rId9">
                        <a:alphaModFix/>
                        <a:extLst>
                          <a:ext uri="{28A0092B-C50C-407E-A947-70E740481C1C}">
                            <a14:useLocalDpi xmlns:a14="http://schemas.microsoft.com/office/drawing/2010/main" val="0"/>
                          </a:ext>
                        </a:extLst>
                      </a:blip>
                      <a:srcRect/>
                      <a:stretch>
                        <a:fillRect/>
                      </a:stretch>
                    </p:blipFill>
                    <p:spPr bwMode="auto">
                      <a:xfrm>
                        <a:off x="4522778" y="3398730"/>
                        <a:ext cx="253733" cy="253733"/>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48" name="Picture 24" descr="Vercel Logo">
                        <a:extLst>
                          <a:ext uri="{FF2B5EF4-FFF2-40B4-BE49-F238E27FC236}">
                            <a16:creationId xmlns:a16="http://schemas.microsoft.com/office/drawing/2014/main" id="{31C613C7-8EC6-9B0E-4535-7F714B4B8EC1}"/>
                          </a:ext>
                        </a:extLst>
                      </p:cNvPr>
                      <p:cNvPicPr>
                        <a:picLocks noChangeAspect="1" noChangeArrowheads="1"/>
                      </p:cNvPicPr>
                      <p:nvPr/>
                    </p:nvPicPr>
                    <p:blipFill>
                      <a:blip r:embed="rId10">
                        <a:alphaModFix/>
                        <a:extLst>
                          <a:ext uri="{28A0092B-C50C-407E-A947-70E740481C1C}">
                            <a14:useLocalDpi xmlns:a14="http://schemas.microsoft.com/office/drawing/2010/main" val="0"/>
                          </a:ext>
                        </a:extLst>
                      </a:blip>
                      <a:srcRect/>
                      <a:stretch>
                        <a:fillRect/>
                      </a:stretch>
                    </p:blipFill>
                    <p:spPr bwMode="auto">
                      <a:xfrm>
                        <a:off x="4532373" y="3744693"/>
                        <a:ext cx="252783" cy="252783"/>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A3ED8259-3843-F30C-A84D-7BAAA3476AD8}"/>
                          </a:ext>
                        </a:extLst>
                      </p:cNvPr>
                      <p:cNvSpPr txBox="1"/>
                      <p:nvPr/>
                    </p:nvSpPr>
                    <p:spPr>
                      <a:xfrm>
                        <a:off x="4786173" y="4098833"/>
                        <a:ext cx="1475049" cy="307777"/>
                      </a:xfrm>
                      <a:prstGeom prst="rect">
                        <a:avLst/>
                      </a:prstGeom>
                      <a:noFill/>
                    </p:spPr>
                    <p:txBody>
                      <a:bodyPr wrap="square" rtlCol="0">
                        <a:spAutoFit/>
                      </a:bodyPr>
                      <a:lstStyle/>
                      <a:p>
                        <a:r>
                          <a:rPr lang="en-LK" sz="700" b="1" dirty="0">
                            <a:solidFill>
                              <a:schemeClr val="tx1"/>
                            </a:solidFill>
                            <a:latin typeface="Gilroy SemiBold" pitchFamily="2" charset="77"/>
                          </a:rPr>
                          <a:t>Harness </a:t>
                        </a:r>
                        <a:r>
                          <a:rPr lang="en-LK" sz="700" dirty="0">
                            <a:solidFill>
                              <a:schemeClr val="tx1"/>
                            </a:solidFill>
                            <a:latin typeface="Gilroy" pitchFamily="2" charset="77"/>
                          </a:rPr>
                          <a:t>	</a:t>
                        </a:r>
                      </a:p>
                      <a:p>
                        <a:r>
                          <a:rPr lang="en-LK" sz="700" dirty="0">
                            <a:solidFill>
                              <a:schemeClr val="tx1"/>
                            </a:solidFill>
                            <a:latin typeface="Gilroy" pitchFamily="2" charset="77"/>
                          </a:rPr>
                          <a:t>Debt                     USD    150 mn</a:t>
                        </a:r>
                      </a:p>
                    </p:txBody>
                  </p:sp>
                  <p:pic>
                    <p:nvPicPr>
                      <p:cNvPr id="1050" name="Picture 26" descr="Harness Logo">
                        <a:extLst>
                          <a:ext uri="{FF2B5EF4-FFF2-40B4-BE49-F238E27FC236}">
                            <a16:creationId xmlns:a16="http://schemas.microsoft.com/office/drawing/2014/main" id="{F1B2B3F7-0A30-0F0B-7BBE-941EFA0DCA8E}"/>
                          </a:ext>
                        </a:extLst>
                      </p:cNvPr>
                      <p:cNvPicPr>
                        <a:picLocks noChangeAspect="1" noChangeArrowheads="1"/>
                      </p:cNvPicPr>
                      <p:nvPr/>
                    </p:nvPicPr>
                    <p:blipFill>
                      <a:blip r:embed="rId11">
                        <a:alphaModFix/>
                        <a:extLst>
                          <a:ext uri="{28A0092B-C50C-407E-A947-70E740481C1C}">
                            <a14:useLocalDpi xmlns:a14="http://schemas.microsoft.com/office/drawing/2010/main" val="0"/>
                          </a:ext>
                        </a:extLst>
                      </a:blip>
                      <a:srcRect/>
                      <a:stretch>
                        <a:fillRect/>
                      </a:stretch>
                    </p:blipFill>
                    <p:spPr bwMode="auto">
                      <a:xfrm>
                        <a:off x="4520985" y="4089706"/>
                        <a:ext cx="286571" cy="286571"/>
                      </a:xfrm>
                      <a:prstGeom prst="ellipse">
                        <a:avLst/>
                      </a:prstGeom>
                      <a:noFill/>
                      <a:ln>
                        <a:noFill/>
                      </a:ln>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C80FA838-9452-C96B-0396-A9BA0E2B98C2}"/>
                          </a:ext>
                        </a:extLst>
                      </p:cNvPr>
                      <p:cNvGrpSpPr/>
                      <p:nvPr/>
                    </p:nvGrpSpPr>
                    <p:grpSpPr>
                      <a:xfrm>
                        <a:off x="4785156" y="4451958"/>
                        <a:ext cx="1460386" cy="307777"/>
                        <a:chOff x="4785156" y="4451958"/>
                        <a:chExt cx="1460386" cy="307777"/>
                      </a:xfrm>
                    </p:grpSpPr>
                    <p:sp>
                      <p:nvSpPr>
                        <p:cNvPr id="1031" name="TextBox 1030">
                          <a:extLst>
                            <a:ext uri="{FF2B5EF4-FFF2-40B4-BE49-F238E27FC236}">
                              <a16:creationId xmlns:a16="http://schemas.microsoft.com/office/drawing/2014/main" id="{4D004023-C734-D20F-F75D-BBF691C0A579}"/>
                            </a:ext>
                          </a:extLst>
                        </p:cNvPr>
                        <p:cNvSpPr txBox="1"/>
                        <p:nvPr/>
                      </p:nvSpPr>
                      <p:spPr>
                        <a:xfrm>
                          <a:off x="4785156" y="4451958"/>
                          <a:ext cx="1460386" cy="307777"/>
                        </a:xfrm>
                        <a:prstGeom prst="rect">
                          <a:avLst/>
                        </a:prstGeom>
                        <a:noFill/>
                      </p:spPr>
                      <p:txBody>
                        <a:bodyPr wrap="square" rtlCol="0">
                          <a:spAutoFit/>
                        </a:bodyPr>
                        <a:lstStyle/>
                        <a:p>
                          <a:r>
                            <a:rPr lang="en-LK" sz="700" b="1" dirty="0">
                              <a:solidFill>
                                <a:schemeClr val="tx1"/>
                              </a:solidFill>
                              <a:latin typeface="Gilroy SemiBold" pitchFamily="2" charset="77"/>
                            </a:rPr>
                            <a:t>Yondr </a:t>
                          </a:r>
                          <a:r>
                            <a:rPr lang="en-LK" sz="700" dirty="0">
                              <a:solidFill>
                                <a:schemeClr val="tx1"/>
                              </a:solidFill>
                              <a:latin typeface="Gilroy" pitchFamily="2" charset="77"/>
                            </a:rPr>
                            <a:t>	</a:t>
                          </a:r>
                        </a:p>
                        <a:p>
                          <a:r>
                            <a:rPr lang="en-LK" sz="700" dirty="0">
                              <a:solidFill>
                                <a:schemeClr val="tx1"/>
                              </a:solidFill>
                              <a:latin typeface="Gilroy" pitchFamily="2" charset="77"/>
                            </a:rPr>
                            <a:t>Debt                    USD     150 mn</a:t>
                          </a:r>
                        </a:p>
                      </p:txBody>
                    </p:sp>
                    <p:sp>
                      <p:nvSpPr>
                        <p:cNvPr id="1037" name="Oval 1036">
                          <a:extLst>
                            <a:ext uri="{FF2B5EF4-FFF2-40B4-BE49-F238E27FC236}">
                              <a16:creationId xmlns:a16="http://schemas.microsoft.com/office/drawing/2014/main" id="{A276D0A6-BD45-C25D-831B-3CF7BE480839}"/>
                            </a:ext>
                          </a:extLst>
                        </p:cNvPr>
                        <p:cNvSpPr/>
                        <p:nvPr/>
                      </p:nvSpPr>
                      <p:spPr>
                        <a:xfrm>
                          <a:off x="6032680" y="4459626"/>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1054" name="Picture 30" descr="Yondr Group: View company profile, list ...">
                        <a:extLst>
                          <a:ext uri="{FF2B5EF4-FFF2-40B4-BE49-F238E27FC236}">
                            <a16:creationId xmlns:a16="http://schemas.microsoft.com/office/drawing/2014/main" id="{8FA09A5F-6E47-9D08-44B6-77A06EC124CD}"/>
                          </a:ext>
                        </a:extLst>
                      </p:cNvPr>
                      <p:cNvPicPr>
                        <a:picLocks noChangeAspect="1" noChangeArrowheads="1"/>
                      </p:cNvPicPr>
                      <p:nvPr/>
                    </p:nvPicPr>
                    <p:blipFill>
                      <a:blip r:embed="rId12">
                        <a:alphaModFix/>
                        <a:extLst>
                          <a:ext uri="{28A0092B-C50C-407E-A947-70E740481C1C}">
                            <a14:useLocalDpi xmlns:a14="http://schemas.microsoft.com/office/drawing/2010/main" val="0"/>
                          </a:ext>
                        </a:extLst>
                      </a:blip>
                      <a:srcRect/>
                      <a:stretch>
                        <a:fillRect/>
                      </a:stretch>
                    </p:blipFill>
                    <p:spPr bwMode="auto">
                      <a:xfrm>
                        <a:off x="4527802" y="4468507"/>
                        <a:ext cx="276844" cy="276844"/>
                      </a:xfrm>
                      <a:prstGeom prst="ellipse">
                        <a:avLst/>
                      </a:prstGeom>
                      <a:noFill/>
                      <a:ln>
                        <a:noFill/>
                      </a:ln>
                      <a:extLst>
                        <a:ext uri="{909E8E84-426E-40DD-AFC4-6F175D3DCCD1}">
                          <a14:hiddenFill xmlns:a14="http://schemas.microsoft.com/office/drawing/2010/main">
                            <a:solidFill>
                              <a:srgbClr val="FFFFFF"/>
                            </a:solidFill>
                          </a14:hiddenFill>
                        </a:ext>
                      </a:extLst>
                    </p:spPr>
                  </p:pic>
                </p:grpSp>
              </p:grpSp>
              <p:grpSp>
                <p:nvGrpSpPr>
                  <p:cNvPr id="1068" name="Group 1067">
                    <a:extLst>
                      <a:ext uri="{FF2B5EF4-FFF2-40B4-BE49-F238E27FC236}">
                        <a16:creationId xmlns:a16="http://schemas.microsoft.com/office/drawing/2014/main" id="{E7356869-760A-CEF7-3985-B1A644DBBE9E}"/>
                      </a:ext>
                    </a:extLst>
                  </p:cNvPr>
                  <p:cNvGrpSpPr/>
                  <p:nvPr/>
                </p:nvGrpSpPr>
                <p:grpSpPr>
                  <a:xfrm>
                    <a:off x="4569002" y="3057110"/>
                    <a:ext cx="1656733" cy="621603"/>
                    <a:chOff x="701313" y="3068549"/>
                    <a:chExt cx="1656733" cy="621603"/>
                  </a:xfrm>
                </p:grpSpPr>
                <p:sp>
                  <p:nvSpPr>
                    <p:cNvPr id="1069" name="TextBox 1068">
                      <a:extLst>
                        <a:ext uri="{FF2B5EF4-FFF2-40B4-BE49-F238E27FC236}">
                          <a16:creationId xmlns:a16="http://schemas.microsoft.com/office/drawing/2014/main" id="{8CF8767F-987A-BB52-B481-136BA51CE03A}"/>
                        </a:ext>
                      </a:extLst>
                    </p:cNvPr>
                    <p:cNvSpPr txBox="1"/>
                    <p:nvPr/>
                  </p:nvSpPr>
                  <p:spPr>
                    <a:xfrm>
                      <a:off x="942356" y="3382375"/>
                      <a:ext cx="1386478" cy="307777"/>
                    </a:xfrm>
                    <a:prstGeom prst="rect">
                      <a:avLst/>
                    </a:prstGeom>
                    <a:noFill/>
                  </p:spPr>
                  <p:txBody>
                    <a:bodyPr wrap="square" rtlCol="0">
                      <a:spAutoFit/>
                    </a:bodyPr>
                    <a:lstStyle/>
                    <a:p>
                      <a:r>
                        <a:rPr lang="en-LK" sz="700" b="1" dirty="0">
                          <a:solidFill>
                            <a:schemeClr val="tx1"/>
                          </a:solidFill>
                          <a:latin typeface="Gilroy SemiBold" pitchFamily="2" charset="77"/>
                        </a:rPr>
                        <a:t>Espresso AI</a:t>
                      </a:r>
                      <a:r>
                        <a:rPr lang="en-LK" sz="700" dirty="0">
                          <a:solidFill>
                            <a:schemeClr val="tx1"/>
                          </a:solidFill>
                          <a:latin typeface="Gilroy" pitchFamily="2" charset="77"/>
                        </a:rPr>
                        <a:t>	</a:t>
                      </a:r>
                    </a:p>
                    <a:p>
                      <a:r>
                        <a:rPr lang="en-LK" sz="700" dirty="0">
                          <a:solidFill>
                            <a:schemeClr val="tx1"/>
                          </a:solidFill>
                          <a:latin typeface="Gilroy" pitchFamily="2" charset="77"/>
                        </a:rPr>
                        <a:t>Seed                       USD  11 mn</a:t>
                      </a:r>
                    </a:p>
                  </p:txBody>
                </p:sp>
                <p:sp>
                  <p:nvSpPr>
                    <p:cNvPr id="1070" name="TextBox 1069">
                      <a:extLst>
                        <a:ext uri="{FF2B5EF4-FFF2-40B4-BE49-F238E27FC236}">
                          <a16:creationId xmlns:a16="http://schemas.microsoft.com/office/drawing/2014/main" id="{3ED1BF7D-D806-DBAB-F382-97FFB94DE4AE}"/>
                        </a:ext>
                      </a:extLst>
                    </p:cNvPr>
                    <p:cNvSpPr txBox="1"/>
                    <p:nvPr/>
                  </p:nvSpPr>
                  <p:spPr>
                    <a:xfrm>
                      <a:off x="945536" y="3076672"/>
                      <a:ext cx="1383298" cy="307777"/>
                    </a:xfrm>
                    <a:prstGeom prst="rect">
                      <a:avLst/>
                    </a:prstGeom>
                    <a:noFill/>
                  </p:spPr>
                  <p:txBody>
                    <a:bodyPr wrap="square" rtlCol="0">
                      <a:spAutoFit/>
                    </a:bodyPr>
                    <a:lstStyle/>
                    <a:p>
                      <a:r>
                        <a:rPr lang="en-LK" sz="700" b="1" dirty="0">
                          <a:solidFill>
                            <a:schemeClr val="tx1"/>
                          </a:solidFill>
                          <a:latin typeface="Gilroy SemiBold" pitchFamily="2" charset="77"/>
                        </a:rPr>
                        <a:t>RunPod</a:t>
                      </a:r>
                      <a:r>
                        <a:rPr lang="en-LK" sz="700" dirty="0">
                          <a:solidFill>
                            <a:schemeClr val="tx1"/>
                          </a:solidFill>
                          <a:latin typeface="Gilroy" pitchFamily="2" charset="77"/>
                        </a:rPr>
                        <a:t>	</a:t>
                      </a:r>
                    </a:p>
                    <a:p>
                      <a:r>
                        <a:rPr lang="en-LK" sz="700" dirty="0">
                          <a:solidFill>
                            <a:schemeClr val="tx1"/>
                          </a:solidFill>
                          <a:latin typeface="Gilroy" pitchFamily="2" charset="77"/>
                        </a:rPr>
                        <a:t>Seed                       USD 22 mn</a:t>
                      </a:r>
                    </a:p>
                  </p:txBody>
                </p:sp>
                <p:sp>
                  <p:nvSpPr>
                    <p:cNvPr id="1071" name="Oval 1070">
                      <a:extLst>
                        <a:ext uri="{FF2B5EF4-FFF2-40B4-BE49-F238E27FC236}">
                          <a16:creationId xmlns:a16="http://schemas.microsoft.com/office/drawing/2014/main" id="{4E8FAAE4-7BB5-4CC8-CA35-89AD51FCEAA6}"/>
                        </a:ext>
                      </a:extLst>
                    </p:cNvPr>
                    <p:cNvSpPr/>
                    <p:nvPr/>
                  </p:nvSpPr>
                  <p:spPr>
                    <a:xfrm>
                      <a:off x="2257284" y="3068549"/>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1072" name="Picture 6" descr="Overview | RunPod Documentation">
                      <a:extLst>
                        <a:ext uri="{FF2B5EF4-FFF2-40B4-BE49-F238E27FC236}">
                          <a16:creationId xmlns:a16="http://schemas.microsoft.com/office/drawing/2014/main" id="{00EF23FF-44EB-AA9C-0C19-04C62232B2D3}"/>
                        </a:ext>
                      </a:extLst>
                    </p:cNvPr>
                    <p:cNvPicPr>
                      <a:picLocks noChangeAspect="1" noChangeArrowheads="1"/>
                    </p:cNvPicPr>
                    <p:nvPr/>
                  </p:nvPicPr>
                  <p:blipFill>
                    <a:blip r:embed="rId13">
                      <a:alphaModFix/>
                      <a:extLst>
                        <a:ext uri="{28A0092B-C50C-407E-A947-70E740481C1C}">
                          <a14:useLocalDpi xmlns:a14="http://schemas.microsoft.com/office/drawing/2010/main" val="0"/>
                        </a:ext>
                      </a:extLst>
                    </a:blip>
                    <a:srcRect/>
                    <a:stretch>
                      <a:fillRect/>
                    </a:stretch>
                  </p:blipFill>
                  <p:spPr bwMode="auto">
                    <a:xfrm>
                      <a:off x="701313" y="3094079"/>
                      <a:ext cx="256685" cy="256685"/>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073" name="Picture 8" descr="Espresso AI | LinkedIn">
                      <a:extLst>
                        <a:ext uri="{FF2B5EF4-FFF2-40B4-BE49-F238E27FC236}">
                          <a16:creationId xmlns:a16="http://schemas.microsoft.com/office/drawing/2014/main" id="{9169022A-CD6B-7A25-BFBC-8CC5655CFFAE}"/>
                        </a:ext>
                      </a:extLst>
                    </p:cNvPr>
                    <p:cNvPicPr>
                      <a:picLocks noChangeAspect="1" noChangeArrowheads="1"/>
                    </p:cNvPicPr>
                    <p:nvPr/>
                  </p:nvPicPr>
                  <p:blipFill>
                    <a:blip r:embed="rId14">
                      <a:alphaModFix/>
                      <a:extLst>
                        <a:ext uri="{28A0092B-C50C-407E-A947-70E740481C1C}">
                          <a14:useLocalDpi xmlns:a14="http://schemas.microsoft.com/office/drawing/2010/main" val="0"/>
                        </a:ext>
                      </a:extLst>
                    </a:blip>
                    <a:srcRect/>
                    <a:stretch>
                      <a:fillRect/>
                    </a:stretch>
                  </p:blipFill>
                  <p:spPr bwMode="auto">
                    <a:xfrm>
                      <a:off x="702185" y="3399542"/>
                      <a:ext cx="253414" cy="253414"/>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1074" name="Oval 1073">
                      <a:extLst>
                        <a:ext uri="{FF2B5EF4-FFF2-40B4-BE49-F238E27FC236}">
                          <a16:creationId xmlns:a16="http://schemas.microsoft.com/office/drawing/2014/main" id="{2D77DCDE-FCAF-A94E-EA77-ED3BAC896133}"/>
                        </a:ext>
                      </a:extLst>
                    </p:cNvPr>
                    <p:cNvSpPr/>
                    <p:nvPr/>
                  </p:nvSpPr>
                  <p:spPr>
                    <a:xfrm>
                      <a:off x="2254434" y="3425036"/>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1084" name="Group 1083">
                    <a:extLst>
                      <a:ext uri="{FF2B5EF4-FFF2-40B4-BE49-F238E27FC236}">
                        <a16:creationId xmlns:a16="http://schemas.microsoft.com/office/drawing/2014/main" id="{07DE0199-B9E6-B1A1-70D5-DD1C451149AA}"/>
                      </a:ext>
                    </a:extLst>
                  </p:cNvPr>
                  <p:cNvGrpSpPr/>
                  <p:nvPr/>
                </p:nvGrpSpPr>
                <p:grpSpPr>
                  <a:xfrm>
                    <a:off x="544073" y="1325636"/>
                    <a:ext cx="7772400" cy="1671302"/>
                    <a:chOff x="544073" y="1325636"/>
                    <a:chExt cx="7772400" cy="1671302"/>
                  </a:xfrm>
                </p:grpSpPr>
                <p:pic>
                  <p:nvPicPr>
                    <p:cNvPr id="27" name="Picture 26" descr="A graph of a line&#10;&#10;Description automatically generated with medium confidence">
                      <a:extLst>
                        <a:ext uri="{FF2B5EF4-FFF2-40B4-BE49-F238E27FC236}">
                          <a16:creationId xmlns:a16="http://schemas.microsoft.com/office/drawing/2014/main" id="{37CBC7DE-201F-ECA7-3908-0E5476B75314}"/>
                        </a:ext>
                      </a:extLst>
                    </p:cNvPr>
                    <p:cNvPicPr>
                      <a:picLocks noChangeAspect="1"/>
                    </p:cNvPicPr>
                    <p:nvPr/>
                  </p:nvPicPr>
                  <p:blipFill rotWithShape="1">
                    <a:blip r:embed="rId15"/>
                    <a:srcRect b="11300"/>
                    <a:stretch/>
                  </p:blipFill>
                  <p:spPr>
                    <a:xfrm>
                      <a:off x="544073" y="1325636"/>
                      <a:ext cx="7772400" cy="1671302"/>
                    </a:xfrm>
                    <a:prstGeom prst="rect">
                      <a:avLst/>
                    </a:prstGeom>
                  </p:spPr>
                </p:pic>
                <p:sp>
                  <p:nvSpPr>
                    <p:cNvPr id="1078" name="Google Shape;357;p32">
                      <a:extLst>
                        <a:ext uri="{FF2B5EF4-FFF2-40B4-BE49-F238E27FC236}">
                          <a16:creationId xmlns:a16="http://schemas.microsoft.com/office/drawing/2014/main" id="{2E30CFA5-5FFA-5402-F184-EA36FED57BDD}"/>
                        </a:ext>
                      </a:extLst>
                    </p:cNvPr>
                    <p:cNvSpPr/>
                    <p:nvPr/>
                  </p:nvSpPr>
                  <p:spPr>
                    <a:xfrm>
                      <a:off x="3999114" y="1441649"/>
                      <a:ext cx="43994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800" b="1" dirty="0">
                          <a:solidFill>
                            <a:srgbClr val="00B050"/>
                          </a:solidFill>
                          <a:latin typeface="Gilroy SemiBold" pitchFamily="2" charset="77"/>
                        </a:rPr>
                        <a:t>+27% QoQ</a:t>
                      </a:r>
                    </a:p>
                  </p:txBody>
                </p:sp>
                <p:sp>
                  <p:nvSpPr>
                    <p:cNvPr id="1079" name="Google Shape;357;p32">
                      <a:extLst>
                        <a:ext uri="{FF2B5EF4-FFF2-40B4-BE49-F238E27FC236}">
                          <a16:creationId xmlns:a16="http://schemas.microsoft.com/office/drawing/2014/main" id="{1C5C217B-3353-ACEE-7A1A-7A36EC3167BC}"/>
                        </a:ext>
                      </a:extLst>
                    </p:cNvPr>
                    <p:cNvSpPr/>
                    <p:nvPr/>
                  </p:nvSpPr>
                  <p:spPr>
                    <a:xfrm>
                      <a:off x="5919986" y="1437732"/>
                      <a:ext cx="43994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800" b="1" dirty="0">
                          <a:solidFill>
                            <a:srgbClr val="00B050"/>
                          </a:solidFill>
                          <a:latin typeface="Gilroy SemiBold" pitchFamily="2" charset="77"/>
                        </a:rPr>
                        <a:t>+50% QoQ</a:t>
                      </a:r>
                    </a:p>
                  </p:txBody>
                </p:sp>
                <p:sp>
                  <p:nvSpPr>
                    <p:cNvPr id="1080" name="Google Shape;357;p32">
                      <a:extLst>
                        <a:ext uri="{FF2B5EF4-FFF2-40B4-BE49-F238E27FC236}">
                          <a16:creationId xmlns:a16="http://schemas.microsoft.com/office/drawing/2014/main" id="{4223D4A0-ECDC-9CAE-5F74-9DE9E11FC596}"/>
                        </a:ext>
                      </a:extLst>
                    </p:cNvPr>
                    <p:cNvSpPr/>
                    <p:nvPr/>
                  </p:nvSpPr>
                  <p:spPr>
                    <a:xfrm>
                      <a:off x="7780210" y="1437732"/>
                      <a:ext cx="439945" cy="288546"/>
                    </a:xfrm>
                    <a:prstGeom prst="roundRect">
                      <a:avLst>
                        <a:gd name="adj" fmla="val 16667"/>
                      </a:avLst>
                    </a:prstGeom>
                    <a:solidFill>
                      <a:schemeClr val="bg1">
                        <a:lumMod val="95000"/>
                      </a:schemeClr>
                    </a:solidFill>
                    <a:ln>
                      <a:noFill/>
                    </a:ln>
                  </p:spPr>
                  <p:txBody>
                    <a:bodyPr spcFirstLastPara="1" wrap="square" lIns="36000" tIns="36000" rIns="36000" bIns="36000" anchor="ctr" anchorCtr="0">
                      <a:noAutofit/>
                    </a:bodyPr>
                    <a:lstStyle/>
                    <a:p>
                      <a:pPr algn="ctr"/>
                      <a:r>
                        <a:rPr lang="en-GB" sz="500" dirty="0">
                          <a:solidFill>
                            <a:schemeClr val="tx1"/>
                          </a:solidFill>
                          <a:latin typeface="Gilroy" pitchFamily="2" charset="77"/>
                        </a:rPr>
                        <a:t>No funding in Q2 2024</a:t>
                      </a:r>
                      <a:endParaRPr sz="500" dirty="0">
                        <a:solidFill>
                          <a:schemeClr val="tx1"/>
                        </a:solidFill>
                        <a:latin typeface="Gilroy" pitchFamily="2" charset="77"/>
                      </a:endParaRPr>
                    </a:p>
                  </p:txBody>
                </p:sp>
                <p:sp>
                  <p:nvSpPr>
                    <p:cNvPr id="1083" name="Google Shape;357;p32">
                      <a:extLst>
                        <a:ext uri="{FF2B5EF4-FFF2-40B4-BE49-F238E27FC236}">
                          <a16:creationId xmlns:a16="http://schemas.microsoft.com/office/drawing/2014/main" id="{771578E5-4B46-D24A-CA4B-BECFB4539699}"/>
                        </a:ext>
                      </a:extLst>
                    </p:cNvPr>
                    <p:cNvSpPr/>
                    <p:nvPr/>
                  </p:nvSpPr>
                  <p:spPr>
                    <a:xfrm>
                      <a:off x="1976312" y="1434310"/>
                      <a:ext cx="43994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800" b="1" dirty="0">
                          <a:solidFill>
                            <a:srgbClr val="00B050"/>
                          </a:solidFill>
                          <a:latin typeface="Gilroy SemiBold" pitchFamily="2" charset="77"/>
                        </a:rPr>
                        <a:t>+578% QoQ</a:t>
                      </a:r>
                    </a:p>
                  </p:txBody>
                </p:sp>
              </p:grpSp>
            </p:grpSp>
          </p:grpSp>
          <p:sp>
            <p:nvSpPr>
              <p:cNvPr id="1087" name="Google Shape;120;p23">
                <a:extLst>
                  <a:ext uri="{FF2B5EF4-FFF2-40B4-BE49-F238E27FC236}">
                    <a16:creationId xmlns:a16="http://schemas.microsoft.com/office/drawing/2014/main" id="{8BFFC2C6-6ABC-8071-34C6-A8908837C907}"/>
                  </a:ext>
                </a:extLst>
              </p:cNvPr>
              <p:cNvSpPr txBox="1"/>
              <p:nvPr/>
            </p:nvSpPr>
            <p:spPr>
              <a:xfrm>
                <a:off x="773273" y="1332285"/>
                <a:ext cx="461804" cy="182569"/>
              </a:xfrm>
              <a:prstGeom prst="rect">
                <a:avLst/>
              </a:prstGeom>
              <a:solidFill>
                <a:srgbClr val="1187D4"/>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Growth</a:t>
                </a:r>
                <a:endParaRPr sz="800" b="1" dirty="0">
                  <a:solidFill>
                    <a:schemeClr val="bg1"/>
                  </a:solidFill>
                  <a:latin typeface="Gilroy SemiBold" pitchFamily="2" charset="77"/>
                  <a:ea typeface="Anybody Medium"/>
                  <a:cs typeface="Anybody Medium"/>
                  <a:sym typeface="Anybody Medium"/>
                </a:endParaRPr>
              </a:p>
            </p:txBody>
          </p:sp>
          <p:sp>
            <p:nvSpPr>
              <p:cNvPr id="20499" name="Google Shape;120;p23">
                <a:extLst>
                  <a:ext uri="{FF2B5EF4-FFF2-40B4-BE49-F238E27FC236}">
                    <a16:creationId xmlns:a16="http://schemas.microsoft.com/office/drawing/2014/main" id="{C94DCCBA-5EC7-0D4A-2D3F-753F8C228973}"/>
                  </a:ext>
                </a:extLst>
              </p:cNvPr>
              <p:cNvSpPr txBox="1"/>
              <p:nvPr/>
            </p:nvSpPr>
            <p:spPr>
              <a:xfrm>
                <a:off x="2710705" y="1332285"/>
                <a:ext cx="461804" cy="182569"/>
              </a:xfrm>
              <a:prstGeom prst="rect">
                <a:avLst/>
              </a:prstGeom>
              <a:solidFill>
                <a:srgbClr val="591AD2"/>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Early</a:t>
                </a:r>
                <a:endParaRPr sz="800" b="1" dirty="0">
                  <a:solidFill>
                    <a:schemeClr val="bg1"/>
                  </a:solidFill>
                  <a:latin typeface="Gilroy SemiBold" pitchFamily="2" charset="77"/>
                  <a:ea typeface="Anybody Medium"/>
                  <a:cs typeface="Anybody Medium"/>
                  <a:sym typeface="Anybody Medium"/>
                </a:endParaRPr>
              </a:p>
            </p:txBody>
          </p:sp>
          <p:sp>
            <p:nvSpPr>
              <p:cNvPr id="20501" name="Google Shape;120;p23">
                <a:extLst>
                  <a:ext uri="{FF2B5EF4-FFF2-40B4-BE49-F238E27FC236}">
                    <a16:creationId xmlns:a16="http://schemas.microsoft.com/office/drawing/2014/main" id="{59ECBC27-9B8E-9421-9F72-C86E0562EE2E}"/>
                  </a:ext>
                </a:extLst>
              </p:cNvPr>
              <p:cNvSpPr txBox="1"/>
              <p:nvPr/>
            </p:nvSpPr>
            <p:spPr>
              <a:xfrm>
                <a:off x="4645584" y="1332285"/>
                <a:ext cx="461804" cy="182569"/>
              </a:xfrm>
              <a:prstGeom prst="rect">
                <a:avLst/>
              </a:prstGeom>
              <a:solidFill>
                <a:srgbClr val="3801C0"/>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Seed</a:t>
                </a:r>
                <a:endParaRPr sz="800" b="1" dirty="0">
                  <a:solidFill>
                    <a:schemeClr val="bg1"/>
                  </a:solidFill>
                  <a:latin typeface="Gilroy SemiBold" pitchFamily="2" charset="77"/>
                  <a:ea typeface="Anybody Medium"/>
                  <a:cs typeface="Anybody Medium"/>
                  <a:sym typeface="Anybody Medium"/>
                </a:endParaRPr>
              </a:p>
            </p:txBody>
          </p:sp>
          <p:sp>
            <p:nvSpPr>
              <p:cNvPr id="20503" name="Google Shape;120;p23">
                <a:extLst>
                  <a:ext uri="{FF2B5EF4-FFF2-40B4-BE49-F238E27FC236}">
                    <a16:creationId xmlns:a16="http://schemas.microsoft.com/office/drawing/2014/main" id="{3172EB97-B0D0-473F-9C9C-AB2E95C09F79}"/>
                  </a:ext>
                </a:extLst>
              </p:cNvPr>
              <p:cNvSpPr txBox="1"/>
              <p:nvPr/>
            </p:nvSpPr>
            <p:spPr>
              <a:xfrm>
                <a:off x="6579994" y="1332285"/>
                <a:ext cx="461804" cy="182569"/>
              </a:xfrm>
              <a:prstGeom prst="rect">
                <a:avLst/>
              </a:prstGeom>
              <a:solidFill>
                <a:srgbClr val="C02ECC"/>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Other</a:t>
                </a:r>
                <a:endParaRPr sz="800" b="1" dirty="0">
                  <a:solidFill>
                    <a:schemeClr val="bg1"/>
                  </a:solidFill>
                  <a:latin typeface="Gilroy SemiBold" pitchFamily="2" charset="77"/>
                  <a:ea typeface="Anybody Medium"/>
                  <a:cs typeface="Anybody Medium"/>
                  <a:sym typeface="Anybody Medium"/>
                </a:endParaRPr>
              </a:p>
            </p:txBody>
          </p:sp>
        </p:grpSp>
      </p:grpSp>
      <p:sp>
        <p:nvSpPr>
          <p:cNvPr id="2" name="TextBox 1">
            <a:extLst>
              <a:ext uri="{FF2B5EF4-FFF2-40B4-BE49-F238E27FC236}">
                <a16:creationId xmlns:a16="http://schemas.microsoft.com/office/drawing/2014/main" id="{C8A3016D-6784-1767-02B8-F90546BFEFDD}"/>
              </a:ext>
            </a:extLst>
          </p:cNvPr>
          <p:cNvSpPr txBox="1"/>
          <p:nvPr/>
        </p:nvSpPr>
        <p:spPr>
          <a:xfrm>
            <a:off x="348752" y="4838565"/>
            <a:ext cx="2219092" cy="184666"/>
          </a:xfrm>
          <a:prstGeom prst="rect">
            <a:avLst/>
          </a:prstGeom>
          <a:noFill/>
        </p:spPr>
        <p:txBody>
          <a:bodyPr wrap="square" rtlCol="0">
            <a:spAutoFit/>
          </a:bodyPr>
          <a:lstStyle/>
          <a:p>
            <a:r>
              <a:rPr lang="en-LK" sz="600" dirty="0">
                <a:latin typeface="Gilroy" pitchFamily="2" charset="77"/>
              </a:rPr>
              <a:t>Source: Funding data powered by Crunchbase</a:t>
            </a:r>
          </a:p>
        </p:txBody>
      </p:sp>
    </p:spTree>
    <p:extLst>
      <p:ext uri="{BB962C8B-B14F-4D97-AF65-F5344CB8AC3E}">
        <p14:creationId xmlns:p14="http://schemas.microsoft.com/office/powerpoint/2010/main" val="137497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p:nvPr/>
        </p:nvSpPr>
        <p:spPr>
          <a:xfrm>
            <a:off x="-58366" y="-8546"/>
            <a:ext cx="2648566" cy="5194570"/>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p:txBody>
      </p:sp>
      <p:sp>
        <p:nvSpPr>
          <p:cNvPr id="113" name="Google Shape;113;p22"/>
          <p:cNvSpPr txBox="1"/>
          <p:nvPr/>
        </p:nvSpPr>
        <p:spPr>
          <a:xfrm>
            <a:off x="2645750" y="167500"/>
            <a:ext cx="6073200" cy="572700"/>
          </a:xfrm>
          <a:prstGeom prst="rect">
            <a:avLst/>
          </a:prstGeom>
          <a:noFill/>
          <a:ln>
            <a:noFill/>
          </a:ln>
        </p:spPr>
        <p:txBody>
          <a:bodyPr spcFirstLastPara="1" wrap="square" lIns="91425" tIns="91425" rIns="91425" bIns="91425" anchor="t" anchorCtr="0">
            <a:noAutofit/>
          </a:bodyPr>
          <a:lstStyle/>
          <a:p>
            <a:pPr>
              <a:buSzPts val="1100"/>
            </a:pPr>
            <a:r>
              <a:rPr lang="en-GB" sz="2000" b="1" dirty="0">
                <a:latin typeface="Gilroy SemiBold" pitchFamily="2" charset="77"/>
                <a:sym typeface="Anybody Medium"/>
              </a:rPr>
              <a:t>Edge AI ecosystem energized by wave of hardware releases</a:t>
            </a:r>
          </a:p>
        </p:txBody>
      </p:sp>
      <p:sp>
        <p:nvSpPr>
          <p:cNvPr id="11" name="TextBox 10">
            <a:extLst>
              <a:ext uri="{FF2B5EF4-FFF2-40B4-BE49-F238E27FC236}">
                <a16:creationId xmlns:a16="http://schemas.microsoft.com/office/drawing/2014/main" id="{4F6714FF-50EB-8B9D-5144-83C63BE382E0}"/>
              </a:ext>
            </a:extLst>
          </p:cNvPr>
          <p:cNvSpPr txBox="1"/>
          <p:nvPr/>
        </p:nvSpPr>
        <p:spPr>
          <a:xfrm>
            <a:off x="-8377" y="845997"/>
            <a:ext cx="2418801" cy="3908762"/>
          </a:xfrm>
          <a:prstGeom prst="rect">
            <a:avLst/>
          </a:prstGeom>
          <a:noFill/>
        </p:spPr>
        <p:txBody>
          <a:bodyPr wrap="square" rtlCol="0">
            <a:spAutoFit/>
          </a:bodyPr>
          <a:lstStyle/>
          <a:p>
            <a:pPr marL="107999" marR="72000" lvl="0" indent="0" algn="l" rtl="0">
              <a:spcBef>
                <a:spcPts val="0"/>
              </a:spcBef>
              <a:spcAft>
                <a:spcPts val="0"/>
              </a:spcAft>
              <a:buNone/>
            </a:pPr>
            <a:r>
              <a:rPr lang="en-US" sz="800" b="1" dirty="0">
                <a:solidFill>
                  <a:schemeClr val="bg1"/>
                </a:solidFill>
                <a:latin typeface="Gilroy SemiBold" pitchFamily="2" charset="77"/>
              </a:rPr>
              <a:t>Analyst Take: </a:t>
            </a:r>
            <a:r>
              <a:rPr lang="en-US" sz="800" dirty="0">
                <a:solidFill>
                  <a:schemeClr val="bg1"/>
                </a:solidFill>
                <a:latin typeface="Gilroy" pitchFamily="2" charset="77"/>
              </a:rPr>
              <a:t>IBM’s (Red Hat) release of RHEL AI underscores its focus on hybrid cloud as a key enabler of AI. Unlike other tech giants developing proprietary approaches, IBM positions itself as an "open hybrid/multi-cloud provider" that can integrate with competitors' cloud services (AWS, GCP, Azure). By combining infrastructure automation, a leading enterprise Linux distribution, and AI capabilities, IBM aims to provide a holistic solution for enterprises looking to harness AI while maintaining control over their IT environments.</a:t>
            </a:r>
          </a:p>
          <a:p>
            <a:pPr marL="107999" marR="72000" lvl="0" indent="0" algn="l" rtl="0">
              <a:spcBef>
                <a:spcPts val="0"/>
              </a:spcBef>
              <a:spcAft>
                <a:spcPts val="0"/>
              </a:spcAft>
              <a:buNone/>
            </a:pPr>
            <a:endParaRPr lang="en-US" sz="800" dirty="0">
              <a:solidFill>
                <a:schemeClr val="bg1"/>
              </a:solidFill>
              <a:latin typeface="Gilroy" pitchFamily="2" charset="77"/>
            </a:endParaRPr>
          </a:p>
          <a:p>
            <a:pPr marL="107999" marR="72000" lvl="0" indent="0" algn="l" rtl="0">
              <a:spcBef>
                <a:spcPts val="0"/>
              </a:spcBef>
              <a:spcAft>
                <a:spcPts val="0"/>
              </a:spcAft>
              <a:buNone/>
            </a:pPr>
            <a:r>
              <a:rPr lang="en-US" sz="800" dirty="0">
                <a:solidFill>
                  <a:schemeClr val="bg1"/>
                </a:solidFill>
                <a:latin typeface="Gilroy" pitchFamily="2" charset="77"/>
              </a:rPr>
              <a:t>Meanwhile, edge AI chips from companies like </a:t>
            </a:r>
            <a:r>
              <a:rPr lang="en-US" sz="800" dirty="0">
                <a:solidFill>
                  <a:schemeClr val="bg1"/>
                </a:solidFill>
                <a:latin typeface="Gilroy" pitchFamily="2" charset="77"/>
                <a:hlinkClick r:id="rId3"/>
              </a:rPr>
              <a:t>EdgeCortix</a:t>
            </a:r>
            <a:r>
              <a:rPr lang="en-US" sz="800" dirty="0">
                <a:solidFill>
                  <a:schemeClr val="bg1"/>
                </a:solidFill>
                <a:latin typeface="Gilroy" pitchFamily="2" charset="77"/>
              </a:rPr>
              <a:t>, </a:t>
            </a:r>
            <a:r>
              <a:rPr lang="en-US" sz="800" dirty="0" err="1">
                <a:solidFill>
                  <a:schemeClr val="bg1"/>
                </a:solidFill>
                <a:latin typeface="Gilroy" pitchFamily="2" charset="77"/>
              </a:rPr>
              <a:t>Hailo</a:t>
            </a:r>
            <a:r>
              <a:rPr lang="en-US" sz="800" dirty="0">
                <a:solidFill>
                  <a:schemeClr val="bg1"/>
                </a:solidFill>
                <a:latin typeface="Gilroy" pitchFamily="2" charset="77"/>
              </a:rPr>
              <a:t>, </a:t>
            </a:r>
            <a:r>
              <a:rPr lang="en-US" sz="800" dirty="0">
                <a:solidFill>
                  <a:schemeClr val="bg1"/>
                </a:solidFill>
                <a:latin typeface="Gilroy" pitchFamily="2" charset="77"/>
                <a:hlinkClick r:id="rId4"/>
              </a:rPr>
              <a:t>Kneron</a:t>
            </a:r>
            <a:r>
              <a:rPr lang="en-US" sz="800" dirty="0">
                <a:solidFill>
                  <a:schemeClr val="bg1"/>
                </a:solidFill>
                <a:latin typeface="Gilroy" pitchFamily="2" charset="77"/>
              </a:rPr>
              <a:t>, Intel, and AMD enable powerful </a:t>
            </a:r>
            <a:r>
              <a:rPr lang="en-US" sz="800" dirty="0" err="1">
                <a:solidFill>
                  <a:schemeClr val="bg1"/>
                </a:solidFill>
                <a:latin typeface="Gilroy" pitchFamily="2" charset="77"/>
              </a:rPr>
              <a:t>GenAI</a:t>
            </a:r>
            <a:r>
              <a:rPr lang="en-US" sz="800" dirty="0">
                <a:solidFill>
                  <a:schemeClr val="bg1"/>
                </a:solidFill>
                <a:latin typeface="Gilroy" pitchFamily="2" charset="77"/>
              </a:rPr>
              <a:t> capabilities on resource-constrained edge devices. These chips accelerate LLMs and multi-modal AI workloads, enabling hybrid cloud-edge architectures that leverage the strengths of both. Software-driven approaches, particularly from </a:t>
            </a:r>
            <a:r>
              <a:rPr lang="en-US" sz="800" dirty="0" err="1">
                <a:solidFill>
                  <a:schemeClr val="bg1"/>
                </a:solidFill>
                <a:latin typeface="Gilroy" pitchFamily="2" charset="77"/>
              </a:rPr>
              <a:t>EdgeCortix</a:t>
            </a:r>
            <a:r>
              <a:rPr lang="en-US" sz="800" dirty="0">
                <a:solidFill>
                  <a:schemeClr val="bg1"/>
                </a:solidFill>
                <a:latin typeface="Gilroy" pitchFamily="2" charset="77"/>
              </a:rPr>
              <a:t>, are democratizing </a:t>
            </a:r>
            <a:r>
              <a:rPr lang="en-US" sz="800" dirty="0" err="1">
                <a:solidFill>
                  <a:schemeClr val="bg1"/>
                </a:solidFill>
                <a:latin typeface="Gilroy" pitchFamily="2" charset="77"/>
              </a:rPr>
              <a:t>GenAI</a:t>
            </a:r>
            <a:r>
              <a:rPr lang="en-US" sz="800" dirty="0">
                <a:solidFill>
                  <a:schemeClr val="bg1"/>
                </a:solidFill>
                <a:latin typeface="Gilroy" pitchFamily="2" charset="77"/>
              </a:rPr>
              <a:t> access by allowing the deployment of edge AI capabilities on existing hardware systems while providing flexible, updatable edge AI solutions that can continuously evolve to meet changing needs.</a:t>
            </a:r>
          </a:p>
          <a:p>
            <a:pPr marL="107999" marR="72000" lvl="0" indent="0" algn="l" rtl="0">
              <a:spcBef>
                <a:spcPts val="0"/>
              </a:spcBef>
              <a:spcAft>
                <a:spcPts val="0"/>
              </a:spcAft>
              <a:buNone/>
            </a:pPr>
            <a:endParaRPr lang="en-US" sz="800" dirty="0">
              <a:solidFill>
                <a:schemeClr val="bg1"/>
              </a:solidFill>
              <a:latin typeface="Gilroy" pitchFamily="2" charset="77"/>
            </a:endParaRPr>
          </a:p>
        </p:txBody>
      </p:sp>
      <p:sp>
        <p:nvSpPr>
          <p:cNvPr id="7" name="Google Shape;114;p22">
            <a:extLst>
              <a:ext uri="{FF2B5EF4-FFF2-40B4-BE49-F238E27FC236}">
                <a16:creationId xmlns:a16="http://schemas.microsoft.com/office/drawing/2014/main" id="{6B901BAC-7895-E2C6-028E-2AD4FE360521}"/>
              </a:ext>
            </a:extLst>
          </p:cNvPr>
          <p:cNvSpPr txBox="1"/>
          <p:nvPr/>
        </p:nvSpPr>
        <p:spPr>
          <a:xfrm>
            <a:off x="68025"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Product updates</a:t>
            </a:r>
            <a:endParaRPr lang="en-GB" sz="2000" b="1" dirty="0">
              <a:solidFill>
                <a:schemeClr val="bg1"/>
              </a:solidFill>
              <a:latin typeface="Gilroy SemiBold" pitchFamily="2" charset="77"/>
              <a:sym typeface="Anybody Medium"/>
            </a:endParaRPr>
          </a:p>
          <a:p>
            <a:pPr marL="0" lvl="0" indent="0" algn="l" rtl="0">
              <a:spcBef>
                <a:spcPts val="0"/>
              </a:spcBef>
              <a:spcAft>
                <a:spcPts val="0"/>
              </a:spcAft>
              <a:buNone/>
            </a:pPr>
            <a:endParaRPr lang="en-US" dirty="0">
              <a:solidFill>
                <a:schemeClr val="bg1"/>
              </a:solidFill>
            </a:endParaRPr>
          </a:p>
        </p:txBody>
      </p:sp>
      <p:pic>
        <p:nvPicPr>
          <p:cNvPr id="3" name="Picture 2" descr="A screenshot of a product update&#10;&#10;Description automatically generated">
            <a:extLst>
              <a:ext uri="{FF2B5EF4-FFF2-40B4-BE49-F238E27FC236}">
                <a16:creationId xmlns:a16="http://schemas.microsoft.com/office/drawing/2014/main" id="{AC2A40D0-746A-27E6-143C-BB5B1313582D}"/>
              </a:ext>
            </a:extLst>
          </p:cNvPr>
          <p:cNvPicPr>
            <a:picLocks noChangeAspect="1"/>
          </p:cNvPicPr>
          <p:nvPr/>
        </p:nvPicPr>
        <p:blipFill>
          <a:blip r:embed="rId5"/>
          <a:stretch>
            <a:fillRect/>
          </a:stretch>
        </p:blipFill>
        <p:spPr>
          <a:xfrm>
            <a:off x="2754375" y="992039"/>
            <a:ext cx="5964575" cy="39366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8"/>
        <p:cNvGrpSpPr/>
        <p:nvPr/>
      </p:nvGrpSpPr>
      <p:grpSpPr>
        <a:xfrm>
          <a:off x="0" y="0"/>
          <a:ext cx="0" cy="0"/>
          <a:chOff x="0" y="0"/>
          <a:chExt cx="0" cy="0"/>
        </a:xfrm>
      </p:grpSpPr>
      <p:sp>
        <p:nvSpPr>
          <p:cNvPr id="119" name="Google Shape;119;p23"/>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Gilroy" pitchFamily="2" charset="77"/>
                <a:ea typeface="Anybody Medium"/>
                <a:cs typeface="Anybody Medium"/>
                <a:sym typeface="Anybody Medium"/>
              </a:rPr>
              <a:t>Product updates | </a:t>
            </a:r>
            <a:r>
              <a:rPr lang="en-GB" sz="1200" dirty="0">
                <a:solidFill>
                  <a:schemeClr val="dk1"/>
                </a:solidFill>
                <a:latin typeface="Gilroy" pitchFamily="2" charset="77"/>
                <a:ea typeface="Anybody SemiBold"/>
                <a:cs typeface="Anybody SemiBold"/>
                <a:sym typeface="Anybody SemiBold"/>
              </a:rPr>
              <a:t>AI integrations</a:t>
            </a:r>
            <a:endParaRPr sz="1200" dirty="0">
              <a:latin typeface="Gilroy" pitchFamily="2" charset="77"/>
              <a:ea typeface="Anybody SemiBold"/>
              <a:cs typeface="Anybody SemiBold"/>
              <a:sym typeface="Anybody SemiBold"/>
            </a:endParaRPr>
          </a:p>
          <a:p>
            <a:r>
              <a:rPr lang="en-GB" sz="2000" b="1" dirty="0">
                <a:latin typeface="Gilroy SemiBold" pitchFamily="2" charset="77"/>
              </a:rPr>
              <a:t>Red Hat democratizes open-source AI with RHEL AI and more; disruptors continue to add GenAI-based features</a:t>
            </a:r>
            <a:endParaRPr lang="en-GB" sz="1000" dirty="0">
              <a:latin typeface="Anybody SemiBold"/>
              <a:ea typeface="Anybody SemiBold"/>
              <a:cs typeface="Anybody SemiBold"/>
              <a:sym typeface="Anybody SemiBold"/>
            </a:endParaRPr>
          </a:p>
        </p:txBody>
      </p:sp>
      <p:cxnSp>
        <p:nvCxnSpPr>
          <p:cNvPr id="123" name="Google Shape;123;p23"/>
          <p:cNvCxnSpPr/>
          <p:nvPr/>
        </p:nvCxnSpPr>
        <p:spPr>
          <a:xfrm flipH="1">
            <a:off x="4594225" y="1580015"/>
            <a:ext cx="9000" cy="3064200"/>
          </a:xfrm>
          <a:prstGeom prst="straightConnector1">
            <a:avLst/>
          </a:prstGeom>
          <a:noFill/>
          <a:ln w="9525" cap="flat" cmpd="sng">
            <a:solidFill>
              <a:schemeClr val="dk2"/>
            </a:solidFill>
            <a:prstDash val="solid"/>
            <a:round/>
            <a:headEnd type="none" w="med" len="med"/>
            <a:tailEnd type="none" w="med" len="med"/>
          </a:ln>
        </p:spPr>
      </p:cxnSp>
      <p:sp>
        <p:nvSpPr>
          <p:cNvPr id="52" name="Rectangle 51">
            <a:extLst>
              <a:ext uri="{FF2B5EF4-FFF2-40B4-BE49-F238E27FC236}">
                <a16:creationId xmlns:a16="http://schemas.microsoft.com/office/drawing/2014/main" id="{9DF7F0C6-C8E7-81A3-D523-684B67A6D879}"/>
              </a:ext>
            </a:extLst>
          </p:cNvPr>
          <p:cNvSpPr/>
          <p:nvPr/>
        </p:nvSpPr>
        <p:spPr>
          <a:xfrm>
            <a:off x="224273" y="1820705"/>
            <a:ext cx="4203327" cy="1129158"/>
          </a:xfrm>
          <a:prstGeom prst="rect">
            <a:avLst/>
          </a:prstGeom>
          <a:solidFill>
            <a:srgbClr val="3801C0">
              <a:alpha val="197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dirty="0"/>
          </a:p>
        </p:txBody>
      </p:sp>
      <p:sp>
        <p:nvSpPr>
          <p:cNvPr id="2" name="Google Shape;120;p23">
            <a:extLst>
              <a:ext uri="{FF2B5EF4-FFF2-40B4-BE49-F238E27FC236}">
                <a16:creationId xmlns:a16="http://schemas.microsoft.com/office/drawing/2014/main" id="{1EA4D35F-4401-4F35-5D79-9AEB9C17A3EF}"/>
              </a:ext>
            </a:extLst>
          </p:cNvPr>
          <p:cNvSpPr txBox="1"/>
          <p:nvPr/>
        </p:nvSpPr>
        <p:spPr>
          <a:xfrm>
            <a:off x="157275" y="1524446"/>
            <a:ext cx="4195856" cy="2962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dirty="0">
                <a:latin typeface="Gilroy SemiBold" pitchFamily="2" charset="77"/>
                <a:ea typeface="Anybody Medium"/>
                <a:cs typeface="Anybody Medium"/>
                <a:sym typeface="Anybody Medium"/>
              </a:rPr>
              <a:t>Products to facilitate Gen AI workloads</a:t>
            </a:r>
            <a:endParaRPr sz="1000" b="1" dirty="0">
              <a:latin typeface="Gilroy SemiBold" pitchFamily="2" charset="77"/>
              <a:ea typeface="Anybody Medium"/>
              <a:cs typeface="Anybody Medium"/>
              <a:sym typeface="Anybody Medium"/>
            </a:endParaRPr>
          </a:p>
        </p:txBody>
      </p:sp>
      <p:sp>
        <p:nvSpPr>
          <p:cNvPr id="21" name="TextBox 20">
            <a:extLst>
              <a:ext uri="{FF2B5EF4-FFF2-40B4-BE49-F238E27FC236}">
                <a16:creationId xmlns:a16="http://schemas.microsoft.com/office/drawing/2014/main" id="{63772478-EE5B-1019-C770-5FEB938C4974}"/>
              </a:ext>
            </a:extLst>
          </p:cNvPr>
          <p:cNvSpPr txBox="1"/>
          <p:nvPr/>
        </p:nvSpPr>
        <p:spPr>
          <a:xfrm>
            <a:off x="742580" y="1926027"/>
            <a:ext cx="3610551" cy="954107"/>
          </a:xfrm>
          <a:prstGeom prst="rect">
            <a:avLst/>
          </a:prstGeom>
          <a:noFill/>
          <a:ln w="28575">
            <a:noFill/>
          </a:ln>
          <a:extLst>
            <a:ext uri="{909E8E84-426E-40DD-AFC4-6F175D3DCCD1}">
              <a14:hiddenFill xmlns:a14="http://schemas.microsoft.com/office/drawing/2010/main">
                <a:solidFill>
                  <a:srgbClr val="FFFFFF"/>
                </a:solidFill>
              </a14:hiddenFill>
            </a:ext>
          </a:extLst>
        </p:spPr>
        <p:txBody>
          <a:bodyPr wrap="square" rtlCol="0">
            <a:spAutoFit/>
          </a:bodyPr>
          <a:lstStyle/>
          <a:p>
            <a:pPr algn="l"/>
            <a:r>
              <a:rPr lang="en-GB" sz="700" b="0" i="0" dirty="0">
                <a:solidFill>
                  <a:srgbClr val="000000"/>
                </a:solidFill>
                <a:effectLst/>
                <a:latin typeface="Gilroy" pitchFamily="2" charset="77"/>
              </a:rPr>
              <a:t>Is bolstering its AI and machine learning capabilities across its products. The company has launched </a:t>
            </a:r>
            <a:r>
              <a:rPr lang="en-GB" sz="700" dirty="0">
                <a:solidFill>
                  <a:srgbClr val="000000"/>
                </a:solidFill>
                <a:effectLst/>
                <a:latin typeface="Gilroy" pitchFamily="2" charset="77"/>
                <a:hlinkClick r:id="rId3"/>
              </a:rPr>
              <a:t>RHEL A</a:t>
            </a:r>
            <a:r>
              <a:rPr lang="en-GB" sz="700" b="1" dirty="0">
                <a:solidFill>
                  <a:srgbClr val="000000"/>
                </a:solidFill>
                <a:effectLst/>
                <a:latin typeface="Gilroy Bold" pitchFamily="2" charset="77"/>
                <a:hlinkClick r:id="rId3"/>
              </a:rPr>
              <a:t>I</a:t>
            </a:r>
            <a:r>
              <a:rPr lang="en-GB" sz="700" b="0" i="0" dirty="0">
                <a:solidFill>
                  <a:srgbClr val="000000"/>
                </a:solidFill>
                <a:effectLst/>
                <a:latin typeface="Gilroy" pitchFamily="2" charset="77"/>
              </a:rPr>
              <a:t>, a foundation model platform combining RHEL, open-source Granite models, and InstructLab to simplify working with open-source AI. </a:t>
            </a:r>
            <a:r>
              <a:rPr lang="en-GB" sz="700" b="1" i="0" dirty="0">
                <a:solidFill>
                  <a:srgbClr val="000000"/>
                </a:solidFill>
                <a:effectLst/>
                <a:latin typeface="Gilroy Bold" pitchFamily="2" charset="77"/>
              </a:rPr>
              <a:t>Red Hat OpenShift AI </a:t>
            </a:r>
            <a:r>
              <a:rPr lang="en-GB" sz="700" b="0" i="0" dirty="0">
                <a:solidFill>
                  <a:srgbClr val="000000"/>
                </a:solidFill>
                <a:effectLst/>
                <a:latin typeface="Gilroy" pitchFamily="2" charset="77"/>
              </a:rPr>
              <a:t>now enables deploying models to edge environments via single-node OpenShift, allowing both predictive and </a:t>
            </a:r>
            <a:r>
              <a:rPr lang="en-GB" sz="700" b="0" i="0" dirty="0" err="1">
                <a:solidFill>
                  <a:srgbClr val="000000"/>
                </a:solidFill>
                <a:effectLst/>
                <a:latin typeface="Gilroy" pitchFamily="2" charset="77"/>
              </a:rPr>
              <a:t>GenAI</a:t>
            </a:r>
            <a:r>
              <a:rPr lang="en-GB" sz="700" b="0" i="0" dirty="0">
                <a:solidFill>
                  <a:srgbClr val="000000"/>
                </a:solidFill>
                <a:effectLst/>
                <a:latin typeface="Gilroy" pitchFamily="2" charset="77"/>
              </a:rPr>
              <a:t> on a single platform to reduce costs. Additionally, </a:t>
            </a:r>
            <a:r>
              <a:rPr lang="en-GB" sz="700" i="0" dirty="0">
                <a:solidFill>
                  <a:srgbClr val="000000"/>
                </a:solidFill>
                <a:effectLst/>
                <a:latin typeface="Gilroy" pitchFamily="2" charset="77"/>
                <a:hlinkClick r:id="rId4"/>
              </a:rPr>
              <a:t>Podman AI </a:t>
            </a:r>
            <a:r>
              <a:rPr lang="en-GB" sz="700" b="0" i="0" dirty="0">
                <a:solidFill>
                  <a:srgbClr val="000000"/>
                </a:solidFill>
                <a:effectLst/>
                <a:latin typeface="Gilroy" pitchFamily="2" charset="77"/>
              </a:rPr>
              <a:t>Lab provides developers with local workspace to build </a:t>
            </a:r>
            <a:r>
              <a:rPr lang="en-GB" sz="700" b="0" i="0" dirty="0" err="1">
                <a:solidFill>
                  <a:srgbClr val="000000"/>
                </a:solidFill>
                <a:effectLst/>
                <a:latin typeface="Gilroy" pitchFamily="2" charset="77"/>
              </a:rPr>
              <a:t>GenAI</a:t>
            </a:r>
            <a:r>
              <a:rPr lang="en-GB" sz="700" b="0" i="0" dirty="0">
                <a:solidFill>
                  <a:srgbClr val="000000"/>
                </a:solidFill>
                <a:effectLst/>
                <a:latin typeface="Gilroy" pitchFamily="2" charset="77"/>
              </a:rPr>
              <a:t> apps using sample models before deployment to OpenShift/Kubernetes</a:t>
            </a:r>
            <a:r>
              <a:rPr lang="en-GB" sz="700" b="0" i="0" strike="sngStrike" dirty="0">
                <a:solidFill>
                  <a:srgbClr val="000000"/>
                </a:solidFill>
                <a:effectLst/>
                <a:latin typeface="Gilroy" pitchFamily="2" charset="77"/>
              </a:rPr>
              <a:t>.</a:t>
            </a:r>
            <a:r>
              <a:rPr lang="en-GB" sz="700" b="0" i="0" dirty="0">
                <a:solidFill>
                  <a:srgbClr val="000000"/>
                </a:solidFill>
                <a:effectLst/>
                <a:latin typeface="Gilroy" pitchFamily="2" charset="77"/>
              </a:rPr>
              <a:t> </a:t>
            </a:r>
          </a:p>
        </p:txBody>
      </p:sp>
      <p:sp>
        <p:nvSpPr>
          <p:cNvPr id="10" name="Oval 9">
            <a:extLst>
              <a:ext uri="{FF2B5EF4-FFF2-40B4-BE49-F238E27FC236}">
                <a16:creationId xmlns:a16="http://schemas.microsoft.com/office/drawing/2014/main" id="{004CA7AD-2A5F-798E-B695-806AA5CCEA01}"/>
              </a:ext>
            </a:extLst>
          </p:cNvPr>
          <p:cNvSpPr/>
          <p:nvPr/>
        </p:nvSpPr>
        <p:spPr>
          <a:xfrm>
            <a:off x="708995" y="1975343"/>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nvGrpSpPr>
          <p:cNvPr id="4" name="Group 3">
            <a:extLst>
              <a:ext uri="{FF2B5EF4-FFF2-40B4-BE49-F238E27FC236}">
                <a16:creationId xmlns:a16="http://schemas.microsoft.com/office/drawing/2014/main" id="{EB551D52-900B-FD62-0A4E-9B14E1E35507}"/>
              </a:ext>
            </a:extLst>
          </p:cNvPr>
          <p:cNvGrpSpPr/>
          <p:nvPr/>
        </p:nvGrpSpPr>
        <p:grpSpPr>
          <a:xfrm>
            <a:off x="306060" y="1248732"/>
            <a:ext cx="4697203" cy="215818"/>
            <a:chOff x="306060" y="1248732"/>
            <a:chExt cx="4697203" cy="215818"/>
          </a:xfrm>
        </p:grpSpPr>
        <p:sp>
          <p:nvSpPr>
            <p:cNvPr id="15" name="Oval 14">
              <a:extLst>
                <a:ext uri="{FF2B5EF4-FFF2-40B4-BE49-F238E27FC236}">
                  <a16:creationId xmlns:a16="http://schemas.microsoft.com/office/drawing/2014/main" id="{88DD3533-C36F-AEEE-9162-1FC93894459D}"/>
                </a:ext>
              </a:extLst>
            </p:cNvPr>
            <p:cNvSpPr/>
            <p:nvPr/>
          </p:nvSpPr>
          <p:spPr>
            <a:xfrm>
              <a:off x="306060" y="1306461"/>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 name="Oval 19">
              <a:extLst>
                <a:ext uri="{FF2B5EF4-FFF2-40B4-BE49-F238E27FC236}">
                  <a16:creationId xmlns:a16="http://schemas.microsoft.com/office/drawing/2014/main" id="{9D2C66AD-A125-8220-A970-DFECA326FD65}"/>
                </a:ext>
              </a:extLst>
            </p:cNvPr>
            <p:cNvSpPr/>
            <p:nvPr/>
          </p:nvSpPr>
          <p:spPr>
            <a:xfrm>
              <a:off x="1325633" y="1308628"/>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2" name="Oval 21">
              <a:extLst>
                <a:ext uri="{FF2B5EF4-FFF2-40B4-BE49-F238E27FC236}">
                  <a16:creationId xmlns:a16="http://schemas.microsoft.com/office/drawing/2014/main" id="{F79C0E0C-48E2-02AC-C66D-A99F4EF912AD}"/>
                </a:ext>
              </a:extLst>
            </p:cNvPr>
            <p:cNvSpPr/>
            <p:nvPr/>
          </p:nvSpPr>
          <p:spPr>
            <a:xfrm>
              <a:off x="2572928" y="1311869"/>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3" name="Google Shape;132;p23">
              <a:extLst>
                <a:ext uri="{FF2B5EF4-FFF2-40B4-BE49-F238E27FC236}">
                  <a16:creationId xmlns:a16="http://schemas.microsoft.com/office/drawing/2014/main" id="{EA814AB1-4759-E4E9-BE25-3D831B83C3F1}"/>
                </a:ext>
              </a:extLst>
            </p:cNvPr>
            <p:cNvSpPr txBox="1"/>
            <p:nvPr/>
          </p:nvSpPr>
          <p:spPr>
            <a:xfrm>
              <a:off x="2623309" y="1259950"/>
              <a:ext cx="895701" cy="1991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Edge Computing</a:t>
              </a:r>
              <a:endParaRPr sz="700" dirty="0">
                <a:solidFill>
                  <a:schemeClr val="dk1"/>
                </a:solidFill>
                <a:latin typeface="Gilroy" pitchFamily="2" charset="77"/>
                <a:ea typeface="Anybody"/>
                <a:cs typeface="Anybody"/>
                <a:sym typeface="Anybody"/>
              </a:endParaRPr>
            </a:p>
          </p:txBody>
        </p:sp>
        <p:sp>
          <p:nvSpPr>
            <p:cNvPr id="130" name="Google Shape;130;p23"/>
            <p:cNvSpPr txBox="1"/>
            <p:nvPr/>
          </p:nvSpPr>
          <p:spPr>
            <a:xfrm>
              <a:off x="356441" y="1248732"/>
              <a:ext cx="969192" cy="215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Cloud-native Tech</a:t>
              </a:r>
              <a:endParaRPr sz="700" dirty="0">
                <a:solidFill>
                  <a:schemeClr val="dk1"/>
                </a:solidFill>
                <a:latin typeface="Gilroy" pitchFamily="2" charset="77"/>
                <a:ea typeface="Anybody"/>
                <a:cs typeface="Anybody"/>
                <a:sym typeface="Anybody"/>
              </a:endParaRPr>
            </a:p>
          </p:txBody>
        </p:sp>
        <p:sp>
          <p:nvSpPr>
            <p:cNvPr id="131" name="Google Shape;131;p23"/>
            <p:cNvSpPr txBox="1"/>
            <p:nvPr/>
          </p:nvSpPr>
          <p:spPr>
            <a:xfrm>
              <a:off x="1388486" y="1265356"/>
              <a:ext cx="1285204" cy="1991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Cloud Optimization Tools</a:t>
              </a:r>
              <a:endParaRPr sz="700" dirty="0">
                <a:solidFill>
                  <a:schemeClr val="dk1"/>
                </a:solidFill>
                <a:latin typeface="Gilroy" pitchFamily="2" charset="77"/>
                <a:ea typeface="Anybody"/>
                <a:cs typeface="Anybody"/>
                <a:sym typeface="Anybody"/>
              </a:endParaRPr>
            </a:p>
          </p:txBody>
        </p:sp>
        <p:sp>
          <p:nvSpPr>
            <p:cNvPr id="30" name="Google Shape;132;p23">
              <a:extLst>
                <a:ext uri="{FF2B5EF4-FFF2-40B4-BE49-F238E27FC236}">
                  <a16:creationId xmlns:a16="http://schemas.microsoft.com/office/drawing/2014/main" id="{B3D32B72-CDC4-D6B0-5BEA-DFCE8CFF5CC1}"/>
                </a:ext>
              </a:extLst>
            </p:cNvPr>
            <p:cNvSpPr txBox="1"/>
            <p:nvPr/>
          </p:nvSpPr>
          <p:spPr>
            <a:xfrm>
              <a:off x="3581863" y="1255848"/>
              <a:ext cx="14214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Serverless Computing</a:t>
              </a:r>
              <a:endParaRPr sz="700" dirty="0">
                <a:solidFill>
                  <a:schemeClr val="dk1"/>
                </a:solidFill>
                <a:latin typeface="Gilroy" pitchFamily="2" charset="77"/>
                <a:ea typeface="Anybody"/>
                <a:cs typeface="Anybody"/>
                <a:sym typeface="Anybody"/>
              </a:endParaRPr>
            </a:p>
          </p:txBody>
        </p:sp>
        <p:sp>
          <p:nvSpPr>
            <p:cNvPr id="26" name="Oval 25">
              <a:extLst>
                <a:ext uri="{FF2B5EF4-FFF2-40B4-BE49-F238E27FC236}">
                  <a16:creationId xmlns:a16="http://schemas.microsoft.com/office/drawing/2014/main" id="{EA17CC2C-FE56-CCA9-BC7E-F17E4B3FF094}"/>
                </a:ext>
              </a:extLst>
            </p:cNvPr>
            <p:cNvSpPr/>
            <p:nvPr/>
          </p:nvSpPr>
          <p:spPr>
            <a:xfrm>
              <a:off x="3531482" y="1317824"/>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sp>
        <p:nvSpPr>
          <p:cNvPr id="19" name="Google Shape;120;p23">
            <a:extLst>
              <a:ext uri="{FF2B5EF4-FFF2-40B4-BE49-F238E27FC236}">
                <a16:creationId xmlns:a16="http://schemas.microsoft.com/office/drawing/2014/main" id="{DF98ABDE-A71E-ECF4-7F29-88C65D34DAA0}"/>
              </a:ext>
            </a:extLst>
          </p:cNvPr>
          <p:cNvSpPr txBox="1"/>
          <p:nvPr/>
        </p:nvSpPr>
        <p:spPr>
          <a:xfrm>
            <a:off x="4608459" y="1528475"/>
            <a:ext cx="3904793" cy="287191"/>
          </a:xfrm>
          <a:prstGeom prst="rect">
            <a:avLst/>
          </a:prstGeom>
          <a:noFill/>
          <a:ln>
            <a:noFill/>
          </a:ln>
        </p:spPr>
        <p:txBody>
          <a:bodyPr spcFirstLastPara="1" wrap="square" lIns="91425" tIns="91425" rIns="91425" bIns="91425" anchor="t" anchorCtr="0">
            <a:noAutofit/>
          </a:bodyPr>
          <a:lstStyle/>
          <a:p>
            <a:r>
              <a:rPr lang="en-GB" sz="1000" b="1" dirty="0">
                <a:latin typeface="Gilroy SemiBold" pitchFamily="2" charset="77"/>
                <a:sym typeface="Anybody Medium"/>
              </a:rPr>
              <a:t>GenAI-based product enhancements</a:t>
            </a:r>
            <a:endParaRPr sz="1000" b="1" dirty="0">
              <a:latin typeface="Gilroy SemiBold" pitchFamily="2" charset="77"/>
              <a:sym typeface="Anybody Medium"/>
            </a:endParaRPr>
          </a:p>
        </p:txBody>
      </p:sp>
      <p:grpSp>
        <p:nvGrpSpPr>
          <p:cNvPr id="57" name="Group 56">
            <a:extLst>
              <a:ext uri="{FF2B5EF4-FFF2-40B4-BE49-F238E27FC236}">
                <a16:creationId xmlns:a16="http://schemas.microsoft.com/office/drawing/2014/main" id="{4294AD36-E450-11C1-074D-AEF8EDA4C00C}"/>
              </a:ext>
            </a:extLst>
          </p:cNvPr>
          <p:cNvGrpSpPr/>
          <p:nvPr/>
        </p:nvGrpSpPr>
        <p:grpSpPr>
          <a:xfrm>
            <a:off x="4673504" y="1945092"/>
            <a:ext cx="2087420" cy="418636"/>
            <a:chOff x="4673504" y="1945092"/>
            <a:chExt cx="2087420" cy="418636"/>
          </a:xfrm>
        </p:grpSpPr>
        <p:pic>
          <p:nvPicPr>
            <p:cNvPr id="7" name="Picture 14" descr="Red Hat EMEA (@RedHatEMEA) / X">
              <a:extLst>
                <a:ext uri="{FF2B5EF4-FFF2-40B4-BE49-F238E27FC236}">
                  <a16:creationId xmlns:a16="http://schemas.microsoft.com/office/drawing/2014/main" id="{AC47F10B-2C7B-3A33-9259-06A12D695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504" y="1945092"/>
              <a:ext cx="392400" cy="392400"/>
            </a:xfrm>
            <a:prstGeom prst="ellipse">
              <a:avLst/>
            </a:prstGeom>
            <a:noFill/>
            <a:ln w="28575">
              <a:noFill/>
            </a:ln>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2959F25-8B42-5A26-E495-336FCC007426}"/>
                </a:ext>
              </a:extLst>
            </p:cNvPr>
            <p:cNvSpPr txBox="1"/>
            <p:nvPr/>
          </p:nvSpPr>
          <p:spPr>
            <a:xfrm>
              <a:off x="5085365" y="1948230"/>
              <a:ext cx="1675559" cy="415498"/>
            </a:xfrm>
            <a:prstGeom prst="rect">
              <a:avLst/>
            </a:prstGeom>
            <a:solidFill>
              <a:schemeClr val="bg1">
                <a:alpha val="60423"/>
              </a:schemeClr>
            </a:solidFill>
          </p:spPr>
          <p:txBody>
            <a:bodyPr wrap="square" rtlCol="0">
              <a:spAutoFit/>
            </a:bodyPr>
            <a:lstStyle/>
            <a:p>
              <a:r>
                <a:rPr lang="en-GB" sz="700" dirty="0">
                  <a:latin typeface="Gilroy" pitchFamily="2" charset="77"/>
                  <a:hlinkClick r:id="rId6"/>
                </a:rPr>
                <a:t>Expanded</a:t>
              </a:r>
              <a:r>
                <a:rPr lang="en-GB" sz="700" dirty="0">
                  <a:latin typeface="Gilroy" pitchFamily="2" charset="77"/>
                </a:rPr>
                <a:t> Lightspeed AI across OpenShift and RHEL to boost </a:t>
              </a:r>
              <a:r>
                <a:rPr lang="en-GB" sz="700" dirty="0" err="1">
                  <a:latin typeface="Gilroy" pitchFamily="2" charset="77"/>
                </a:rPr>
                <a:t>GenAI</a:t>
              </a:r>
              <a:r>
                <a:rPr lang="en-GB" sz="700" dirty="0">
                  <a:latin typeface="Gilroy" pitchFamily="2" charset="77"/>
                </a:rPr>
                <a:t>-powered user assistance</a:t>
              </a:r>
            </a:p>
          </p:txBody>
        </p:sp>
        <p:sp>
          <p:nvSpPr>
            <p:cNvPr id="39" name="Oval 38">
              <a:extLst>
                <a:ext uri="{FF2B5EF4-FFF2-40B4-BE49-F238E27FC236}">
                  <a16:creationId xmlns:a16="http://schemas.microsoft.com/office/drawing/2014/main" id="{BA6C3E23-1DEF-A05B-537C-B9400C098973}"/>
                </a:ext>
              </a:extLst>
            </p:cNvPr>
            <p:cNvSpPr/>
            <p:nvPr/>
          </p:nvSpPr>
          <p:spPr>
            <a:xfrm>
              <a:off x="5069494" y="2010202"/>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6" name="Picture 14" descr="Red Hat EMEA (@RedHatEMEA) / X">
            <a:extLst>
              <a:ext uri="{FF2B5EF4-FFF2-40B4-BE49-F238E27FC236}">
                <a16:creationId xmlns:a16="http://schemas.microsoft.com/office/drawing/2014/main" id="{56A5C82D-8E52-1D61-07DE-63A8885EB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41" y="1950779"/>
            <a:ext cx="410400" cy="410400"/>
          </a:xfrm>
          <a:prstGeom prst="ellipse">
            <a:avLst/>
          </a:prstGeom>
          <a:noFill/>
          <a:ln w="28575">
            <a:no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6990F3B-C13D-8484-F7BF-337F7621EA6C}"/>
              </a:ext>
            </a:extLst>
          </p:cNvPr>
          <p:cNvGrpSpPr/>
          <p:nvPr/>
        </p:nvGrpSpPr>
        <p:grpSpPr>
          <a:xfrm>
            <a:off x="307621" y="3144634"/>
            <a:ext cx="2045977" cy="477054"/>
            <a:chOff x="307621" y="3144634"/>
            <a:chExt cx="2045977" cy="477054"/>
          </a:xfrm>
        </p:grpSpPr>
        <p:sp>
          <p:nvSpPr>
            <p:cNvPr id="3" name="TextBox 2">
              <a:extLst>
                <a:ext uri="{FF2B5EF4-FFF2-40B4-BE49-F238E27FC236}">
                  <a16:creationId xmlns:a16="http://schemas.microsoft.com/office/drawing/2014/main" id="{FCA76A5D-3AA8-CE21-CA16-9E48F491C086}"/>
                </a:ext>
              </a:extLst>
            </p:cNvPr>
            <p:cNvSpPr txBox="1"/>
            <p:nvPr/>
          </p:nvSpPr>
          <p:spPr>
            <a:xfrm>
              <a:off x="715809" y="3144634"/>
              <a:ext cx="1637789" cy="477054"/>
            </a:xfrm>
            <a:prstGeom prst="rect">
              <a:avLst/>
            </a:prstGeom>
            <a:solidFill>
              <a:schemeClr val="bg1">
                <a:alpha val="0"/>
              </a:schemeClr>
            </a:solidFill>
          </p:spPr>
          <p:txBody>
            <a:bodyPr wrap="square" rtlCol="0">
              <a:spAutoFit/>
            </a:bodyPr>
            <a:lstStyle/>
            <a:p>
              <a:pPr algn="l"/>
              <a:r>
                <a:rPr lang="en-GB" sz="700" b="0" i="0" dirty="0">
                  <a:solidFill>
                    <a:schemeClr val="tx1"/>
                  </a:solidFill>
                  <a:effectLst/>
                  <a:latin typeface="Gilroy" pitchFamily="2" charset="77"/>
                </a:rPr>
                <a:t>Unveiled</a:t>
              </a:r>
              <a:r>
                <a:rPr lang="en-GB" sz="700" b="0" i="0" dirty="0">
                  <a:solidFill>
                    <a:srgbClr val="000000"/>
                  </a:solidFill>
                  <a:effectLst/>
                  <a:latin typeface="Gilroy" pitchFamily="2" charset="77"/>
                </a:rPr>
                <a:t> </a:t>
              </a:r>
              <a:r>
                <a:rPr lang="en-GB" sz="700" b="0" i="0" dirty="0">
                  <a:solidFill>
                    <a:srgbClr val="000000"/>
                  </a:solidFill>
                  <a:effectLst/>
                  <a:latin typeface="Gilroy" pitchFamily="2" charset="77"/>
                  <a:hlinkClick r:id="rId7"/>
                </a:rPr>
                <a:t>NVIDIA NIM</a:t>
              </a:r>
              <a:r>
                <a:rPr lang="en-GB" sz="700" b="0" i="0" dirty="0">
                  <a:solidFill>
                    <a:srgbClr val="000000"/>
                  </a:solidFill>
                  <a:effectLst/>
                  <a:latin typeface="Gilroy" pitchFamily="2" charset="77"/>
                </a:rPr>
                <a:t>, a service offering inference microservices for deploying </a:t>
              </a:r>
              <a:r>
                <a:rPr lang="en-GB" sz="700" b="0" i="0" dirty="0" err="1">
                  <a:solidFill>
                    <a:srgbClr val="000000"/>
                  </a:solidFill>
                  <a:effectLst/>
                  <a:latin typeface="Gilroy" pitchFamily="2" charset="77"/>
                </a:rPr>
                <a:t>GenAI</a:t>
              </a:r>
              <a:r>
                <a:rPr lang="en-GB" sz="700" b="0" i="0" dirty="0">
                  <a:solidFill>
                    <a:srgbClr val="000000"/>
                  </a:solidFill>
                  <a:effectLst/>
                  <a:latin typeface="Gilroy" pitchFamily="2" charset="77"/>
                </a:rPr>
                <a:t> applications</a:t>
              </a:r>
              <a:br>
                <a:rPr lang="en-GB" sz="700" dirty="0"/>
              </a:br>
              <a:endParaRPr lang="en-LK" sz="400" dirty="0">
                <a:latin typeface="Gilroy" pitchFamily="2" charset="77"/>
              </a:endParaRPr>
            </a:p>
          </p:txBody>
        </p:sp>
        <p:sp>
          <p:nvSpPr>
            <p:cNvPr id="11" name="Oval 10">
              <a:extLst>
                <a:ext uri="{FF2B5EF4-FFF2-40B4-BE49-F238E27FC236}">
                  <a16:creationId xmlns:a16="http://schemas.microsoft.com/office/drawing/2014/main" id="{168954B1-7ABA-6BF6-85B5-B80783EFF7E6}"/>
                </a:ext>
              </a:extLst>
            </p:cNvPr>
            <p:cNvSpPr/>
            <p:nvPr/>
          </p:nvSpPr>
          <p:spPr>
            <a:xfrm>
              <a:off x="711333" y="3144634"/>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4098" name="Picture 2" descr="Nvidia wordmark Download png">
              <a:extLst>
                <a:ext uri="{FF2B5EF4-FFF2-40B4-BE49-F238E27FC236}">
                  <a16:creationId xmlns:a16="http://schemas.microsoft.com/office/drawing/2014/main" id="{C4583305-5826-5B2B-8BAA-3710C37F5D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621" y="3163182"/>
              <a:ext cx="396000" cy="396000"/>
            </a:xfrm>
            <a:prstGeom prst="ellipse">
              <a:avLst/>
            </a:prstGeom>
            <a:noFill/>
            <a:ln w="28575">
              <a:noFill/>
            </a:ln>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F355BF03-4DDF-16F9-B57A-EE8F47984ABF}"/>
              </a:ext>
            </a:extLst>
          </p:cNvPr>
          <p:cNvGrpSpPr/>
          <p:nvPr/>
        </p:nvGrpSpPr>
        <p:grpSpPr>
          <a:xfrm>
            <a:off x="2448914" y="3119120"/>
            <a:ext cx="2029339" cy="440062"/>
            <a:chOff x="2448914" y="3119120"/>
            <a:chExt cx="2029339" cy="440062"/>
          </a:xfrm>
        </p:grpSpPr>
        <p:sp>
          <p:nvSpPr>
            <p:cNvPr id="16" name="TextBox 15">
              <a:extLst>
                <a:ext uri="{FF2B5EF4-FFF2-40B4-BE49-F238E27FC236}">
                  <a16:creationId xmlns:a16="http://schemas.microsoft.com/office/drawing/2014/main" id="{EBDF2C6F-D925-FD99-3DF9-642CA54101C5}"/>
                </a:ext>
              </a:extLst>
            </p:cNvPr>
            <p:cNvSpPr txBox="1"/>
            <p:nvPr/>
          </p:nvSpPr>
          <p:spPr>
            <a:xfrm>
              <a:off x="2840465" y="3119120"/>
              <a:ext cx="1637788" cy="415498"/>
            </a:xfrm>
            <a:prstGeom prst="rect">
              <a:avLst/>
            </a:prstGeom>
            <a:solidFill>
              <a:schemeClr val="bg1">
                <a:alpha val="0"/>
              </a:schemeClr>
            </a:solidFill>
          </p:spPr>
          <p:txBody>
            <a:bodyPr wrap="square" rtlCol="0">
              <a:spAutoFit/>
            </a:bodyPr>
            <a:lstStyle/>
            <a:p>
              <a:r>
                <a:rPr lang="en-GB" sz="700" dirty="0">
                  <a:latin typeface="Gilroy" pitchFamily="2" charset="77"/>
                </a:rPr>
                <a:t>Announced its AI strategy and </a:t>
              </a:r>
              <a:r>
                <a:rPr lang="en-GB" sz="700" dirty="0">
                  <a:latin typeface="Gilroy" pitchFamily="2" charset="77"/>
                  <a:hlinkClick r:id="rId9"/>
                </a:rPr>
                <a:t>SUSE AI </a:t>
              </a:r>
              <a:r>
                <a:rPr lang="en-GB" sz="700" dirty="0">
                  <a:latin typeface="Gilroy" pitchFamily="2" charset="77"/>
                </a:rPr>
                <a:t>solutions, a new vendor- and LLM-agnostic </a:t>
              </a:r>
              <a:r>
                <a:rPr lang="en-GB" sz="700" dirty="0" err="1">
                  <a:latin typeface="Gilroy" pitchFamily="2" charset="77"/>
                </a:rPr>
                <a:t>GenAI</a:t>
              </a:r>
              <a:r>
                <a:rPr lang="en-GB" sz="700" dirty="0">
                  <a:latin typeface="Gilroy" pitchFamily="2" charset="77"/>
                </a:rPr>
                <a:t> platform</a:t>
              </a:r>
              <a:endParaRPr lang="en-LK" sz="700" strike="sngStrike" dirty="0">
                <a:highlight>
                  <a:srgbClr val="FF0000"/>
                </a:highlight>
                <a:latin typeface="Gilroy" pitchFamily="2" charset="77"/>
              </a:endParaRPr>
            </a:p>
          </p:txBody>
        </p:sp>
        <p:sp>
          <p:nvSpPr>
            <p:cNvPr id="12" name="Oval 11">
              <a:extLst>
                <a:ext uri="{FF2B5EF4-FFF2-40B4-BE49-F238E27FC236}">
                  <a16:creationId xmlns:a16="http://schemas.microsoft.com/office/drawing/2014/main" id="{4A9EBD80-D0A6-757F-81D6-2B62BE6162F8}"/>
                </a:ext>
              </a:extLst>
            </p:cNvPr>
            <p:cNvSpPr/>
            <p:nvPr/>
          </p:nvSpPr>
          <p:spPr>
            <a:xfrm>
              <a:off x="2816376" y="3154564"/>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8" name="Picture 38" descr="SUSE - BrightTALK">
              <a:extLst>
                <a:ext uri="{FF2B5EF4-FFF2-40B4-BE49-F238E27FC236}">
                  <a16:creationId xmlns:a16="http://schemas.microsoft.com/office/drawing/2014/main" id="{7689E6F7-27CA-FB6D-1F22-38E48EED39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8914" y="3166782"/>
              <a:ext cx="392400" cy="392400"/>
            </a:xfrm>
            <a:prstGeom prst="ellipse">
              <a:avLst/>
            </a:prstGeom>
            <a:noFill/>
            <a:ln w="28575">
              <a:noFill/>
            </a:ln>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8E8F19CF-D935-DA74-9128-88E90B5BC076}"/>
              </a:ext>
            </a:extLst>
          </p:cNvPr>
          <p:cNvGrpSpPr/>
          <p:nvPr/>
        </p:nvGrpSpPr>
        <p:grpSpPr>
          <a:xfrm>
            <a:off x="6783100" y="1944079"/>
            <a:ext cx="2276606" cy="523220"/>
            <a:chOff x="6783100" y="1944079"/>
            <a:chExt cx="2276606" cy="523220"/>
          </a:xfrm>
        </p:grpSpPr>
        <p:sp>
          <p:nvSpPr>
            <p:cNvPr id="24" name="TextBox 23">
              <a:extLst>
                <a:ext uri="{FF2B5EF4-FFF2-40B4-BE49-F238E27FC236}">
                  <a16:creationId xmlns:a16="http://schemas.microsoft.com/office/drawing/2014/main" id="{4C5098E9-764E-0ADA-2679-4ABA235ABDF2}"/>
                </a:ext>
              </a:extLst>
            </p:cNvPr>
            <p:cNvSpPr txBox="1"/>
            <p:nvPr/>
          </p:nvSpPr>
          <p:spPr>
            <a:xfrm>
              <a:off x="7210865" y="1944079"/>
              <a:ext cx="1848841" cy="523220"/>
            </a:xfrm>
            <a:prstGeom prst="rect">
              <a:avLst/>
            </a:prstGeom>
            <a:solidFill>
              <a:schemeClr val="bg1">
                <a:alpha val="0"/>
              </a:schemeClr>
            </a:solidFill>
          </p:spPr>
          <p:txBody>
            <a:bodyPr wrap="square" rtlCol="0">
              <a:spAutoFit/>
            </a:bodyPr>
            <a:lstStyle/>
            <a:p>
              <a:r>
                <a:rPr lang="en-GB" sz="700" dirty="0">
                  <a:solidFill>
                    <a:schemeClr val="tx1"/>
                  </a:solidFill>
                  <a:latin typeface="Gilroy" pitchFamily="2" charset="77"/>
                </a:rPr>
                <a:t>U</a:t>
              </a:r>
              <a:r>
                <a:rPr lang="en-GB" sz="700" b="0" i="0" dirty="0">
                  <a:solidFill>
                    <a:srgbClr val="000000"/>
                  </a:solidFill>
                  <a:effectLst/>
                  <a:latin typeface="Gilroy" pitchFamily="2" charset="77"/>
                </a:rPr>
                <a:t>nveiled </a:t>
              </a:r>
              <a:r>
                <a:rPr lang="en-GB" sz="700" b="0" i="0" dirty="0" err="1">
                  <a:solidFill>
                    <a:srgbClr val="000000"/>
                  </a:solidFill>
                  <a:effectLst/>
                  <a:latin typeface="Gilroy" pitchFamily="2" charset="77"/>
                </a:rPr>
                <a:t>GenAI</a:t>
              </a:r>
              <a:r>
                <a:rPr lang="en-GB" sz="700" b="0" i="0" dirty="0">
                  <a:solidFill>
                    <a:srgbClr val="000000"/>
                  </a:solidFill>
                  <a:effectLst/>
                  <a:latin typeface="Gilroy" pitchFamily="2" charset="77"/>
                </a:rPr>
                <a:t>-based </a:t>
              </a:r>
              <a:r>
                <a:rPr lang="en-GB" sz="700" b="0" i="0" dirty="0">
                  <a:solidFill>
                    <a:srgbClr val="000000"/>
                  </a:solidFill>
                  <a:effectLst/>
                  <a:latin typeface="Gilroy" pitchFamily="2" charset="77"/>
                  <a:hlinkClick r:id="rId11"/>
                </a:rPr>
                <a:t>upgrades</a:t>
              </a:r>
              <a:r>
                <a:rPr lang="en-GB" sz="700" b="0" i="0" dirty="0">
                  <a:solidFill>
                    <a:srgbClr val="000000"/>
                  </a:solidFill>
                  <a:effectLst/>
                  <a:latin typeface="Gilroy" pitchFamily="2" charset="77"/>
                </a:rPr>
                <a:t> for </a:t>
              </a:r>
              <a:r>
                <a:rPr lang="en-GB" sz="700" b="0" i="0" dirty="0" err="1">
                  <a:solidFill>
                    <a:srgbClr val="000000"/>
                  </a:solidFill>
                  <a:effectLst/>
                  <a:latin typeface="Gilroy" pitchFamily="2" charset="77"/>
                </a:rPr>
                <a:t>Nerdio</a:t>
              </a:r>
              <a:r>
                <a:rPr lang="en-GB" sz="700" b="0" i="0" dirty="0">
                  <a:solidFill>
                    <a:srgbClr val="000000"/>
                  </a:solidFill>
                  <a:effectLst/>
                  <a:latin typeface="Gilroy" pitchFamily="2" charset="77"/>
                </a:rPr>
                <a:t> Manager for Enterprise and </a:t>
              </a:r>
              <a:r>
                <a:rPr lang="en-GB" sz="700" b="0" i="0" dirty="0" err="1">
                  <a:solidFill>
                    <a:srgbClr val="000000"/>
                  </a:solidFill>
                  <a:effectLst/>
                  <a:latin typeface="Gilroy" pitchFamily="2" charset="77"/>
                </a:rPr>
                <a:t>Nerdio</a:t>
              </a:r>
              <a:r>
                <a:rPr lang="en-GB" sz="700" b="0" i="0" dirty="0">
                  <a:solidFill>
                    <a:srgbClr val="000000"/>
                  </a:solidFill>
                  <a:effectLst/>
                  <a:latin typeface="Gilroy" pitchFamily="2" charset="77"/>
                </a:rPr>
                <a:t> Manager for MSP, enhancing </a:t>
              </a:r>
              <a:r>
                <a:rPr lang="en-GB" sz="700" dirty="0">
                  <a:latin typeface="Gilroy" pitchFamily="2" charset="77"/>
                </a:rPr>
                <a:t>b</a:t>
              </a:r>
              <a:r>
                <a:rPr lang="en-GB" sz="700" b="0" i="0" dirty="0">
                  <a:solidFill>
                    <a:srgbClr val="000000"/>
                  </a:solidFill>
                  <a:effectLst/>
                  <a:latin typeface="Gilroy" pitchFamily="2" charset="77"/>
                </a:rPr>
                <a:t>oth </a:t>
              </a:r>
              <a:r>
                <a:rPr lang="en-GB" sz="700" dirty="0">
                  <a:latin typeface="Gilroy" pitchFamily="2" charset="77"/>
                </a:rPr>
                <a:t>p</a:t>
              </a:r>
              <a:r>
                <a:rPr lang="en-GB" sz="700" b="0" i="0" dirty="0">
                  <a:solidFill>
                    <a:srgbClr val="000000"/>
                  </a:solidFill>
                  <a:effectLst/>
                  <a:latin typeface="Gilroy" pitchFamily="2" charset="77"/>
                </a:rPr>
                <a:t>latforms</a:t>
              </a:r>
              <a:endParaRPr lang="en-LK" sz="400" strike="sngStrike" dirty="0">
                <a:highlight>
                  <a:srgbClr val="FF0000"/>
                </a:highlight>
                <a:latin typeface="Gilroy" pitchFamily="2" charset="77"/>
              </a:endParaRPr>
            </a:p>
          </p:txBody>
        </p:sp>
        <p:sp>
          <p:nvSpPr>
            <p:cNvPr id="40" name="Oval 39">
              <a:extLst>
                <a:ext uri="{FF2B5EF4-FFF2-40B4-BE49-F238E27FC236}">
                  <a16:creationId xmlns:a16="http://schemas.microsoft.com/office/drawing/2014/main" id="{5639E34E-E949-A652-351A-2EAC26E1DC80}"/>
                </a:ext>
              </a:extLst>
            </p:cNvPr>
            <p:cNvSpPr/>
            <p:nvPr/>
          </p:nvSpPr>
          <p:spPr>
            <a:xfrm>
              <a:off x="7197676" y="2004995"/>
              <a:ext cx="69717" cy="69717"/>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4100" name="Picture 4" descr="Nerdio Reviews: What Is It Like to Work ...">
              <a:extLst>
                <a:ext uri="{FF2B5EF4-FFF2-40B4-BE49-F238E27FC236}">
                  <a16:creationId xmlns:a16="http://schemas.microsoft.com/office/drawing/2014/main" id="{F3878369-87C4-22F8-403D-2E459F1440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3100" y="1944079"/>
              <a:ext cx="392400" cy="392400"/>
            </a:xfrm>
            <a:prstGeom prst="ellipse">
              <a:avLst/>
            </a:prstGeom>
            <a:noFill/>
            <a:ln w="28575">
              <a:noFill/>
            </a:ln>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D0362803-E5A1-3127-BA88-1F2480150314}"/>
              </a:ext>
            </a:extLst>
          </p:cNvPr>
          <p:cNvGrpSpPr/>
          <p:nvPr/>
        </p:nvGrpSpPr>
        <p:grpSpPr>
          <a:xfrm>
            <a:off x="307621" y="3942728"/>
            <a:ext cx="2038397" cy="738664"/>
            <a:chOff x="307621" y="3942728"/>
            <a:chExt cx="2038397" cy="738664"/>
          </a:xfrm>
        </p:grpSpPr>
        <p:sp>
          <p:nvSpPr>
            <p:cNvPr id="27" name="TextBox 26">
              <a:extLst>
                <a:ext uri="{FF2B5EF4-FFF2-40B4-BE49-F238E27FC236}">
                  <a16:creationId xmlns:a16="http://schemas.microsoft.com/office/drawing/2014/main" id="{D765A688-4AC4-50C7-2E28-D35FF356BAF6}"/>
                </a:ext>
              </a:extLst>
            </p:cNvPr>
            <p:cNvSpPr txBox="1"/>
            <p:nvPr/>
          </p:nvSpPr>
          <p:spPr>
            <a:xfrm>
              <a:off x="708229" y="3942728"/>
              <a:ext cx="1637789" cy="738664"/>
            </a:xfrm>
            <a:prstGeom prst="rect">
              <a:avLst/>
            </a:prstGeom>
            <a:solidFill>
              <a:schemeClr val="bg1">
                <a:alpha val="0"/>
              </a:schemeClr>
            </a:solidFill>
          </p:spPr>
          <p:txBody>
            <a:bodyPr wrap="square" rtlCol="0">
              <a:spAutoFit/>
            </a:bodyPr>
            <a:lstStyle/>
            <a:p>
              <a:pPr algn="l"/>
              <a:r>
                <a:rPr lang="en-GB" sz="700" dirty="0">
                  <a:latin typeface="Gilroy" pitchFamily="2" charset="77"/>
                </a:rPr>
                <a:t>Launched a series of new </a:t>
              </a:r>
              <a:r>
                <a:rPr lang="en-GB" sz="700" dirty="0">
                  <a:latin typeface="Gilroy" pitchFamily="2" charset="77"/>
                  <a:hlinkClick r:id="rId13"/>
                </a:rPr>
                <a:t>chips and FPGAs</a:t>
              </a:r>
              <a:r>
                <a:rPr lang="en-GB" sz="700" dirty="0">
                  <a:latin typeface="Gilroy" pitchFamily="2" charset="77"/>
                </a:rPr>
                <a:t> aimed at expanding AI capabilities to the </a:t>
              </a:r>
              <a:r>
                <a:rPr lang="en-GB" sz="700" dirty="0">
                  <a:solidFill>
                    <a:schemeClr val="tx1"/>
                  </a:solidFill>
                  <a:latin typeface="Gilroy" pitchFamily="2" charset="77"/>
                </a:rPr>
                <a:t>network edge, including several edge-optimized CPUs and GPUs and the </a:t>
              </a:r>
              <a:r>
                <a:rPr lang="en-GB" sz="700" dirty="0" err="1">
                  <a:latin typeface="Gilroy" pitchFamily="2" charset="77"/>
                </a:rPr>
                <a:t>Agilex</a:t>
              </a:r>
              <a:r>
                <a:rPr lang="en-GB" sz="700" dirty="0">
                  <a:latin typeface="Gilroy" pitchFamily="2" charset="77"/>
                </a:rPr>
                <a:t> 5 Series FPGAs</a:t>
              </a:r>
              <a:endParaRPr lang="en-LK" sz="700" dirty="0">
                <a:highlight>
                  <a:srgbClr val="FF0000"/>
                </a:highlight>
                <a:latin typeface="Gilroy" pitchFamily="2" charset="77"/>
              </a:endParaRPr>
            </a:p>
          </p:txBody>
        </p:sp>
        <p:sp>
          <p:nvSpPr>
            <p:cNvPr id="29" name="Oval 28">
              <a:extLst>
                <a:ext uri="{FF2B5EF4-FFF2-40B4-BE49-F238E27FC236}">
                  <a16:creationId xmlns:a16="http://schemas.microsoft.com/office/drawing/2014/main" id="{D49428CA-94A6-45BB-B2FA-51C9CF563599}"/>
                </a:ext>
              </a:extLst>
            </p:cNvPr>
            <p:cNvSpPr/>
            <p:nvPr/>
          </p:nvSpPr>
          <p:spPr>
            <a:xfrm>
              <a:off x="703753" y="3942728"/>
              <a:ext cx="69717" cy="69717"/>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44" name="Google Shape;202;p25">
              <a:extLst>
                <a:ext uri="{FF2B5EF4-FFF2-40B4-BE49-F238E27FC236}">
                  <a16:creationId xmlns:a16="http://schemas.microsoft.com/office/drawing/2014/main" id="{3626F86C-BC69-40AD-9B64-AEEFFEBC539D}"/>
                </a:ext>
              </a:extLst>
            </p:cNvPr>
            <p:cNvPicPr preferRelativeResize="0"/>
            <p:nvPr/>
          </p:nvPicPr>
          <p:blipFill>
            <a:blip r:embed="rId14"/>
            <a:stretch>
              <a:fillRect/>
            </a:stretch>
          </p:blipFill>
          <p:spPr>
            <a:xfrm>
              <a:off x="307621" y="4012445"/>
              <a:ext cx="392400" cy="392400"/>
            </a:xfrm>
            <a:prstGeom prst="ellipse">
              <a:avLst/>
            </a:prstGeom>
            <a:noFill/>
            <a:ln>
              <a:noFill/>
            </a:ln>
          </p:spPr>
        </p:pic>
      </p:grpSp>
      <p:grpSp>
        <p:nvGrpSpPr>
          <p:cNvPr id="54" name="Group 53">
            <a:extLst>
              <a:ext uri="{FF2B5EF4-FFF2-40B4-BE49-F238E27FC236}">
                <a16:creationId xmlns:a16="http://schemas.microsoft.com/office/drawing/2014/main" id="{E28F67BD-6EFE-E295-51A7-DE8A380E04C4}"/>
              </a:ext>
            </a:extLst>
          </p:cNvPr>
          <p:cNvGrpSpPr/>
          <p:nvPr/>
        </p:nvGrpSpPr>
        <p:grpSpPr>
          <a:xfrm>
            <a:off x="4671668" y="2676193"/>
            <a:ext cx="2111432" cy="630942"/>
            <a:chOff x="4671668" y="2720153"/>
            <a:chExt cx="2111432" cy="630942"/>
          </a:xfrm>
        </p:grpSpPr>
        <p:sp>
          <p:nvSpPr>
            <p:cNvPr id="28" name="TextBox 27">
              <a:extLst>
                <a:ext uri="{FF2B5EF4-FFF2-40B4-BE49-F238E27FC236}">
                  <a16:creationId xmlns:a16="http://schemas.microsoft.com/office/drawing/2014/main" id="{BF4D6DE6-72FE-BDB9-821B-4B69256C668A}"/>
                </a:ext>
              </a:extLst>
            </p:cNvPr>
            <p:cNvSpPr txBox="1"/>
            <p:nvPr/>
          </p:nvSpPr>
          <p:spPr>
            <a:xfrm>
              <a:off x="5085365" y="2720153"/>
              <a:ext cx="1697735" cy="630942"/>
            </a:xfrm>
            <a:prstGeom prst="rect">
              <a:avLst/>
            </a:prstGeom>
            <a:solidFill>
              <a:schemeClr val="bg1">
                <a:alpha val="60423"/>
              </a:schemeClr>
            </a:solidFill>
          </p:spPr>
          <p:txBody>
            <a:bodyPr wrap="square" rtlCol="0">
              <a:spAutoFit/>
            </a:bodyPr>
            <a:lstStyle/>
            <a:p>
              <a:pPr algn="l"/>
              <a:r>
                <a:rPr lang="en-GB" sz="700" dirty="0">
                  <a:latin typeface="Gilroy" pitchFamily="2" charset="77"/>
                  <a:hlinkClick r:id="rId15"/>
                </a:rPr>
                <a:t>Introduced</a:t>
              </a:r>
              <a:r>
                <a:rPr lang="en-GB" sz="700" dirty="0">
                  <a:latin typeface="Gilroy" pitchFamily="2" charset="77"/>
                </a:rPr>
                <a:t> new anomaly detection features using machine learning (ML) to identify threats like ransomware, malicious </a:t>
              </a:r>
              <a:r>
                <a:rPr lang="en-GB" sz="700" dirty="0" err="1">
                  <a:latin typeface="Gilroy" pitchFamily="2" charset="77"/>
                </a:rPr>
                <a:t>behavior</a:t>
              </a:r>
              <a:r>
                <a:rPr lang="en-GB" sz="700" dirty="0">
                  <a:latin typeface="Gilroy" pitchFamily="2" charset="77"/>
                </a:rPr>
                <a:t>, and denial-of-service attacks</a:t>
              </a:r>
              <a:endParaRPr lang="en-GB" sz="700" strike="sngStrike" dirty="0">
                <a:highlight>
                  <a:srgbClr val="FF0000"/>
                </a:highlight>
                <a:latin typeface="Gilroy" pitchFamily="2" charset="77"/>
              </a:endParaRPr>
            </a:p>
          </p:txBody>
        </p:sp>
        <p:sp>
          <p:nvSpPr>
            <p:cNvPr id="43" name="Oval 42">
              <a:extLst>
                <a:ext uri="{FF2B5EF4-FFF2-40B4-BE49-F238E27FC236}">
                  <a16:creationId xmlns:a16="http://schemas.microsoft.com/office/drawing/2014/main" id="{C0C80084-D746-DFE6-FA6B-775348440534}"/>
                </a:ext>
              </a:extLst>
            </p:cNvPr>
            <p:cNvSpPr/>
            <p:nvPr/>
          </p:nvSpPr>
          <p:spPr>
            <a:xfrm>
              <a:off x="5064382" y="2791040"/>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4104" name="Picture 8" descr="Pure Storage Certification - Credly">
              <a:extLst>
                <a:ext uri="{FF2B5EF4-FFF2-40B4-BE49-F238E27FC236}">
                  <a16:creationId xmlns:a16="http://schemas.microsoft.com/office/drawing/2014/main" id="{480DD915-E23E-71AA-63DD-922635C6E3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71668" y="2734988"/>
              <a:ext cx="392400" cy="392400"/>
            </a:xfrm>
            <a:prstGeom prst="ellipse">
              <a:avLst/>
            </a:prstGeom>
            <a:noFill/>
            <a:ln w="28575">
              <a:noFill/>
            </a:ln>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E1506CF1-BF67-A09C-BB62-57F89773DE91}"/>
              </a:ext>
            </a:extLst>
          </p:cNvPr>
          <p:cNvGrpSpPr/>
          <p:nvPr/>
        </p:nvGrpSpPr>
        <p:grpSpPr>
          <a:xfrm>
            <a:off x="2448914" y="3942728"/>
            <a:ext cx="2024764" cy="523220"/>
            <a:chOff x="2448914" y="3942728"/>
            <a:chExt cx="2024764" cy="523220"/>
          </a:xfrm>
        </p:grpSpPr>
        <p:sp>
          <p:nvSpPr>
            <p:cNvPr id="46" name="TextBox 45">
              <a:extLst>
                <a:ext uri="{FF2B5EF4-FFF2-40B4-BE49-F238E27FC236}">
                  <a16:creationId xmlns:a16="http://schemas.microsoft.com/office/drawing/2014/main" id="{4C9A58D7-0F47-19D0-D224-BEEBB04E3752}"/>
                </a:ext>
              </a:extLst>
            </p:cNvPr>
            <p:cNvSpPr txBox="1"/>
            <p:nvPr/>
          </p:nvSpPr>
          <p:spPr>
            <a:xfrm>
              <a:off x="2835889" y="3942728"/>
              <a:ext cx="1637789" cy="523220"/>
            </a:xfrm>
            <a:prstGeom prst="rect">
              <a:avLst/>
            </a:prstGeom>
            <a:solidFill>
              <a:schemeClr val="bg1">
                <a:alpha val="0"/>
              </a:schemeClr>
            </a:solidFill>
          </p:spPr>
          <p:txBody>
            <a:bodyPr wrap="square" rtlCol="0">
              <a:spAutoFit/>
            </a:bodyPr>
            <a:lstStyle/>
            <a:p>
              <a:pPr algn="l"/>
              <a:r>
                <a:rPr lang="en-GB" sz="700" dirty="0">
                  <a:latin typeface="Gilroy" pitchFamily="2" charset="77"/>
                </a:rPr>
                <a:t>Expanded its </a:t>
              </a:r>
              <a:r>
                <a:rPr lang="en-GB" sz="700" dirty="0">
                  <a:latin typeface="Gilroy" pitchFamily="2" charset="77"/>
                  <a:hlinkClick r:id="rId17"/>
                </a:rPr>
                <a:t>Versal adaptive SoC </a:t>
              </a:r>
              <a:r>
                <a:rPr lang="en-GB" sz="700" dirty="0">
                  <a:latin typeface="Gilroy" pitchFamily="2" charset="77"/>
                </a:rPr>
                <a:t>portfolio with AI Edge Series Gen 2 and Prime Series Gen 2</a:t>
              </a:r>
              <a:br>
                <a:rPr lang="en-GB" sz="700" dirty="0">
                  <a:latin typeface="Gilroy" pitchFamily="2" charset="77"/>
                </a:rPr>
              </a:br>
              <a:endParaRPr lang="en-LK" sz="700" dirty="0">
                <a:latin typeface="Gilroy" pitchFamily="2" charset="77"/>
              </a:endParaRPr>
            </a:p>
          </p:txBody>
        </p:sp>
        <p:sp>
          <p:nvSpPr>
            <p:cNvPr id="47" name="Oval 46">
              <a:extLst>
                <a:ext uri="{FF2B5EF4-FFF2-40B4-BE49-F238E27FC236}">
                  <a16:creationId xmlns:a16="http://schemas.microsoft.com/office/drawing/2014/main" id="{4B1C1857-074C-7610-0512-92F12890CD62}"/>
                </a:ext>
              </a:extLst>
            </p:cNvPr>
            <p:cNvSpPr/>
            <p:nvPr/>
          </p:nvSpPr>
          <p:spPr>
            <a:xfrm>
              <a:off x="2831413" y="3942728"/>
              <a:ext cx="69717" cy="69717"/>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4106" name="Picture 10" descr="Amd logo - Social media &amp; Logos Icons">
              <a:extLst>
                <a:ext uri="{FF2B5EF4-FFF2-40B4-BE49-F238E27FC236}">
                  <a16:creationId xmlns:a16="http://schemas.microsoft.com/office/drawing/2014/main" id="{E3FEE285-A83B-A6AC-96A5-F210053FE70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8914" y="4021753"/>
              <a:ext cx="392400" cy="392400"/>
            </a:xfrm>
            <a:prstGeom prst="ellipse">
              <a:avLst/>
            </a:prstGeom>
            <a:noFill/>
            <a:ln w="28575">
              <a:noFill/>
            </a:ln>
            <a:extLst>
              <a:ext uri="{909E8E84-426E-40DD-AFC4-6F175D3DCCD1}">
                <a14:hiddenFill xmlns:a14="http://schemas.microsoft.com/office/drawing/2010/main">
                  <a:solidFill>
                    <a:srgbClr val="FFFFFF"/>
                  </a:solidFill>
                </a14:hiddenFill>
              </a:ext>
            </a:extLst>
          </p:spPr>
        </p:pic>
      </p:grpSp>
      <p:pic>
        <p:nvPicPr>
          <p:cNvPr id="4108" name="Picture 12" descr="Riverbed Technology | San Francisco CA">
            <a:extLst>
              <a:ext uri="{FF2B5EF4-FFF2-40B4-BE49-F238E27FC236}">
                <a16:creationId xmlns:a16="http://schemas.microsoft.com/office/drawing/2014/main" id="{06DEECC9-DD78-C616-452D-0CFC4BACC45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1761" y="3524884"/>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5E860882-0524-A185-9EC8-E97FFFBE3E1A}"/>
              </a:ext>
            </a:extLst>
          </p:cNvPr>
          <p:cNvSpPr txBox="1"/>
          <p:nvPr/>
        </p:nvSpPr>
        <p:spPr>
          <a:xfrm>
            <a:off x="5093410" y="3434133"/>
            <a:ext cx="1697735" cy="630942"/>
          </a:xfrm>
          <a:prstGeom prst="rect">
            <a:avLst/>
          </a:prstGeom>
          <a:solidFill>
            <a:schemeClr val="bg1">
              <a:alpha val="60423"/>
            </a:schemeClr>
          </a:solidFill>
        </p:spPr>
        <p:txBody>
          <a:bodyPr wrap="square" rtlCol="0">
            <a:spAutoFit/>
          </a:bodyPr>
          <a:lstStyle/>
          <a:p>
            <a:pPr algn="l"/>
            <a:r>
              <a:rPr lang="en-GB" sz="700" b="0" i="0" dirty="0">
                <a:solidFill>
                  <a:schemeClr val="tx1"/>
                </a:solidFill>
                <a:effectLst/>
                <a:latin typeface="Gilroy" pitchFamily="2" charset="77"/>
              </a:rPr>
              <a:t>L</a:t>
            </a:r>
            <a:r>
              <a:rPr lang="en-GB" sz="700" b="0" i="0" dirty="0">
                <a:solidFill>
                  <a:srgbClr val="000000"/>
                </a:solidFill>
                <a:effectLst/>
                <a:latin typeface="Gilroy" pitchFamily="2" charset="77"/>
              </a:rPr>
              <a:t>aunched an AI-powered </a:t>
            </a:r>
            <a:r>
              <a:rPr lang="en-GB" sz="700" b="0" i="0" dirty="0">
                <a:solidFill>
                  <a:srgbClr val="000000"/>
                </a:solidFill>
                <a:effectLst/>
                <a:latin typeface="Gilroy" pitchFamily="2" charset="77"/>
                <a:hlinkClick r:id="rId20"/>
              </a:rPr>
              <a:t>observability platform</a:t>
            </a:r>
            <a:r>
              <a:rPr lang="en-GB" sz="700" b="0" i="0" dirty="0">
                <a:solidFill>
                  <a:srgbClr val="000000"/>
                </a:solidFill>
                <a:effectLst/>
                <a:latin typeface="Gilroy" pitchFamily="2" charset="77"/>
              </a:rPr>
              <a:t>. It uses AI to process and </a:t>
            </a:r>
            <a:r>
              <a:rPr lang="en-GB" sz="700" b="0" i="0" dirty="0" err="1">
                <a:solidFill>
                  <a:srgbClr val="000000"/>
                </a:solidFill>
                <a:effectLst/>
                <a:latin typeface="Gilroy" pitchFamily="2" charset="77"/>
              </a:rPr>
              <a:t>analyze</a:t>
            </a:r>
            <a:r>
              <a:rPr lang="en-GB" sz="700" b="0" i="0" dirty="0">
                <a:solidFill>
                  <a:srgbClr val="000000"/>
                </a:solidFill>
                <a:effectLst/>
                <a:latin typeface="Gilroy" pitchFamily="2" charset="77"/>
              </a:rPr>
              <a:t>  information to identify root causes and initiate automated corrections</a:t>
            </a:r>
            <a:endParaRPr lang="en-GB" sz="400" b="0" i="0" strike="sngStrike" dirty="0">
              <a:solidFill>
                <a:srgbClr val="000000"/>
              </a:solidFill>
              <a:effectLst/>
              <a:highlight>
                <a:srgbClr val="FF0000"/>
              </a:highlight>
              <a:latin typeface="Gilroy" pitchFamily="2" charset="77"/>
            </a:endParaRPr>
          </a:p>
        </p:txBody>
      </p:sp>
      <p:sp>
        <p:nvSpPr>
          <p:cNvPr id="60" name="Oval 59">
            <a:extLst>
              <a:ext uri="{FF2B5EF4-FFF2-40B4-BE49-F238E27FC236}">
                <a16:creationId xmlns:a16="http://schemas.microsoft.com/office/drawing/2014/main" id="{CA33B6E6-FC48-F1C9-FCEF-286CBEFC2193}"/>
              </a:ext>
            </a:extLst>
          </p:cNvPr>
          <p:cNvSpPr/>
          <p:nvPr/>
        </p:nvSpPr>
        <p:spPr>
          <a:xfrm>
            <a:off x="5072427" y="3505020"/>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nvGrpSpPr>
          <p:cNvPr id="63" name="Group 62">
            <a:extLst>
              <a:ext uri="{FF2B5EF4-FFF2-40B4-BE49-F238E27FC236}">
                <a16:creationId xmlns:a16="http://schemas.microsoft.com/office/drawing/2014/main" id="{264EE7BD-A5C6-3182-6DB5-A9DD8E55C3C4}"/>
              </a:ext>
            </a:extLst>
          </p:cNvPr>
          <p:cNvGrpSpPr/>
          <p:nvPr/>
        </p:nvGrpSpPr>
        <p:grpSpPr>
          <a:xfrm>
            <a:off x="6793951" y="2670181"/>
            <a:ext cx="2133638" cy="630942"/>
            <a:chOff x="6783100" y="3431783"/>
            <a:chExt cx="2133638" cy="630942"/>
          </a:xfrm>
        </p:grpSpPr>
        <p:pic>
          <p:nvPicPr>
            <p:cNvPr id="4110" name="Picture 14" descr="LogicMonitor | Superhuman Agency">
              <a:extLst>
                <a:ext uri="{FF2B5EF4-FFF2-40B4-BE49-F238E27FC236}">
                  <a16:creationId xmlns:a16="http://schemas.microsoft.com/office/drawing/2014/main" id="{18951436-0059-60E3-4AD5-06CE8FF4367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83100" y="3524884"/>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7FE13B0A-34F5-8B89-32D9-8FE13FCC5067}"/>
                </a:ext>
              </a:extLst>
            </p:cNvPr>
            <p:cNvSpPr txBox="1"/>
            <p:nvPr/>
          </p:nvSpPr>
          <p:spPr>
            <a:xfrm>
              <a:off x="7219003" y="3431783"/>
              <a:ext cx="1697735" cy="630942"/>
            </a:xfrm>
            <a:prstGeom prst="rect">
              <a:avLst/>
            </a:prstGeom>
            <a:solidFill>
              <a:schemeClr val="bg1">
                <a:alpha val="60423"/>
              </a:schemeClr>
            </a:solidFill>
          </p:spPr>
          <p:txBody>
            <a:bodyPr wrap="square" rtlCol="0">
              <a:spAutoFit/>
            </a:bodyPr>
            <a:lstStyle/>
            <a:p>
              <a:pPr algn="l"/>
              <a:r>
                <a:rPr lang="en-GB" sz="700" b="0" i="0" dirty="0">
                  <a:solidFill>
                    <a:schemeClr val="tx1"/>
                  </a:solidFill>
                  <a:effectLst/>
                  <a:latin typeface="Gilroy" pitchFamily="2" charset="77"/>
                </a:rPr>
                <a:t>Its</a:t>
              </a:r>
              <a:r>
                <a:rPr lang="en-GB" sz="700" b="0" i="0" dirty="0">
                  <a:solidFill>
                    <a:srgbClr val="000000"/>
                  </a:solidFill>
                  <a:effectLst/>
                  <a:latin typeface="Gilroy" pitchFamily="2" charset="77"/>
                </a:rPr>
                <a:t> LM Envision platform now includes </a:t>
              </a:r>
              <a:r>
                <a:rPr lang="en-GB" sz="700" b="0" i="0" dirty="0">
                  <a:solidFill>
                    <a:srgbClr val="000000"/>
                  </a:solidFill>
                  <a:effectLst/>
                  <a:latin typeface="Gilroy" pitchFamily="2" charset="77"/>
                  <a:hlinkClick r:id="rId22"/>
                </a:rPr>
                <a:t>LM Cost Optimization</a:t>
              </a:r>
              <a:r>
                <a:rPr lang="en-GB" sz="700" b="0" i="0" dirty="0">
                  <a:solidFill>
                    <a:srgbClr val="000000"/>
                  </a:solidFill>
                  <a:effectLst/>
                  <a:latin typeface="Gilroy" pitchFamily="2" charset="77"/>
                </a:rPr>
                <a:t>, an AI-based feature to help manage the complexities and costs of cloud infrastructure</a:t>
              </a:r>
              <a:endParaRPr lang="en-GB" sz="700" b="0" i="0" strike="sngStrike" dirty="0">
                <a:solidFill>
                  <a:srgbClr val="000000"/>
                </a:solidFill>
                <a:effectLst/>
                <a:highlight>
                  <a:srgbClr val="FF0000"/>
                </a:highlight>
                <a:latin typeface="Gilroy" pitchFamily="2" charset="77"/>
              </a:endParaRPr>
            </a:p>
          </p:txBody>
        </p:sp>
        <p:sp>
          <p:nvSpPr>
            <p:cNvPr id="62" name="Oval 61">
              <a:extLst>
                <a:ext uri="{FF2B5EF4-FFF2-40B4-BE49-F238E27FC236}">
                  <a16:creationId xmlns:a16="http://schemas.microsoft.com/office/drawing/2014/main" id="{A61017DD-6260-B175-D19E-0F23E56374A2}"/>
                </a:ext>
              </a:extLst>
            </p:cNvPr>
            <p:cNvSpPr/>
            <p:nvPr/>
          </p:nvSpPr>
          <p:spPr>
            <a:xfrm>
              <a:off x="7198020" y="3502670"/>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68" name="Group 67">
            <a:extLst>
              <a:ext uri="{FF2B5EF4-FFF2-40B4-BE49-F238E27FC236}">
                <a16:creationId xmlns:a16="http://schemas.microsoft.com/office/drawing/2014/main" id="{BAA11F72-EBF4-B205-8CAE-AFA8D16E1D62}"/>
              </a:ext>
            </a:extLst>
          </p:cNvPr>
          <p:cNvGrpSpPr/>
          <p:nvPr/>
        </p:nvGrpSpPr>
        <p:grpSpPr>
          <a:xfrm>
            <a:off x="6795695" y="3434133"/>
            <a:ext cx="2131894" cy="630942"/>
            <a:chOff x="6795695" y="3434133"/>
            <a:chExt cx="2131894" cy="630942"/>
          </a:xfrm>
        </p:grpSpPr>
        <p:grpSp>
          <p:nvGrpSpPr>
            <p:cNvPr id="64" name="Group 63">
              <a:extLst>
                <a:ext uri="{FF2B5EF4-FFF2-40B4-BE49-F238E27FC236}">
                  <a16:creationId xmlns:a16="http://schemas.microsoft.com/office/drawing/2014/main" id="{EA0820E5-C849-EC71-9BA3-51C1BEF6880C}"/>
                </a:ext>
              </a:extLst>
            </p:cNvPr>
            <p:cNvGrpSpPr/>
            <p:nvPr/>
          </p:nvGrpSpPr>
          <p:grpSpPr>
            <a:xfrm>
              <a:off x="7208871" y="3434133"/>
              <a:ext cx="1718718" cy="630942"/>
              <a:chOff x="7198020" y="3431783"/>
              <a:chExt cx="1718718" cy="630942"/>
            </a:xfrm>
          </p:grpSpPr>
          <p:sp>
            <p:nvSpPr>
              <p:cNvPr id="66" name="TextBox 65">
                <a:extLst>
                  <a:ext uri="{FF2B5EF4-FFF2-40B4-BE49-F238E27FC236}">
                    <a16:creationId xmlns:a16="http://schemas.microsoft.com/office/drawing/2014/main" id="{E850B304-09DD-ED90-6379-A564D5A73E4D}"/>
                  </a:ext>
                </a:extLst>
              </p:cNvPr>
              <p:cNvSpPr txBox="1"/>
              <p:nvPr/>
            </p:nvSpPr>
            <p:spPr>
              <a:xfrm>
                <a:off x="7219003" y="3431783"/>
                <a:ext cx="1697735" cy="630942"/>
              </a:xfrm>
              <a:prstGeom prst="rect">
                <a:avLst/>
              </a:prstGeom>
              <a:solidFill>
                <a:schemeClr val="bg1">
                  <a:alpha val="60423"/>
                </a:schemeClr>
              </a:solidFill>
            </p:spPr>
            <p:txBody>
              <a:bodyPr wrap="square" rtlCol="0">
                <a:spAutoFit/>
              </a:bodyPr>
              <a:lstStyle/>
              <a:p>
                <a:pPr algn="l"/>
                <a:r>
                  <a:rPr lang="en-GB" sz="700" dirty="0">
                    <a:latin typeface="Gilroy" pitchFamily="2" charset="77"/>
                  </a:rPr>
                  <a:t>L</a:t>
                </a:r>
                <a:r>
                  <a:rPr lang="en-GB" sz="700" b="0" i="0" dirty="0">
                    <a:solidFill>
                      <a:srgbClr val="000000"/>
                    </a:solidFill>
                    <a:effectLst/>
                    <a:latin typeface="Gilroy" pitchFamily="2" charset="77"/>
                  </a:rPr>
                  <a:t>aunched an </a:t>
                </a:r>
                <a:r>
                  <a:rPr lang="en-GB" sz="700" b="0" i="0" dirty="0">
                    <a:solidFill>
                      <a:srgbClr val="000000"/>
                    </a:solidFill>
                    <a:effectLst/>
                    <a:latin typeface="Gilroy" pitchFamily="2" charset="77"/>
                    <a:hlinkClick r:id="rId23"/>
                  </a:rPr>
                  <a:t>AI Advisor</a:t>
                </a:r>
                <a:r>
                  <a:rPr lang="en-GB" sz="700" b="0" i="0" dirty="0">
                    <a:solidFill>
                      <a:srgbClr val="000000"/>
                    </a:solidFill>
                    <a:effectLst/>
                    <a:latin typeface="Gilroy" pitchFamily="2" charset="77"/>
                  </a:rPr>
                  <a:t> in CAST Highlight to give users quick insights and recommendations for managing their application portfolios more effectively</a:t>
                </a:r>
                <a:endParaRPr lang="en-GB" sz="700" b="0" i="0" strike="sngStrike" dirty="0">
                  <a:solidFill>
                    <a:srgbClr val="000000"/>
                  </a:solidFill>
                  <a:effectLst/>
                  <a:highlight>
                    <a:srgbClr val="FF0000"/>
                  </a:highlight>
                  <a:latin typeface="Gilroy" pitchFamily="2" charset="77"/>
                </a:endParaRPr>
              </a:p>
            </p:txBody>
          </p:sp>
          <p:sp>
            <p:nvSpPr>
              <p:cNvPr id="67" name="Oval 66">
                <a:extLst>
                  <a:ext uri="{FF2B5EF4-FFF2-40B4-BE49-F238E27FC236}">
                    <a16:creationId xmlns:a16="http://schemas.microsoft.com/office/drawing/2014/main" id="{126C0499-0094-7FDF-1168-2723DDE802DF}"/>
                  </a:ext>
                </a:extLst>
              </p:cNvPr>
              <p:cNvSpPr/>
              <p:nvPr/>
            </p:nvSpPr>
            <p:spPr>
              <a:xfrm>
                <a:off x="7198020" y="3502670"/>
                <a:ext cx="69717" cy="69717"/>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4116" name="Picture 20" descr="CAST AI - Crunchbase Company Profile ...">
              <a:extLst>
                <a:ext uri="{FF2B5EF4-FFF2-40B4-BE49-F238E27FC236}">
                  <a16:creationId xmlns:a16="http://schemas.microsoft.com/office/drawing/2014/main" id="{7F66960D-8FDE-2D1B-AEF2-5D97F000E8F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95695" y="3524884"/>
              <a:ext cx="390656" cy="392400"/>
            </a:xfrm>
            <a:prstGeom prst="ellipse">
              <a:avLst/>
            </a:prstGeom>
            <a:solidFill>
              <a:srgbClr val="2439D3"/>
            </a:solidFill>
            <a:ln>
              <a:noFill/>
            </a:ln>
          </p:spPr>
        </p:pic>
      </p:grpSp>
    </p:spTree>
    <p:extLst>
      <p:ext uri="{BB962C8B-B14F-4D97-AF65-F5344CB8AC3E}">
        <p14:creationId xmlns:p14="http://schemas.microsoft.com/office/powerpoint/2010/main" val="10190039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45801</TotalTime>
  <Words>4353</Words>
  <Application>Microsoft Macintosh PowerPoint</Application>
  <PresentationFormat>On-screen Show (16:9)</PresentationFormat>
  <Paragraphs>407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Gilroy</vt:lpstr>
      <vt:lpstr>__fkGroteskNeue_598ab8</vt:lpstr>
      <vt:lpstr>Anybody SemiBold</vt:lpstr>
      <vt:lpstr>Gilroy SemiBold</vt:lpstr>
      <vt:lpstr>Gilroy SemiBold Italic</vt:lpstr>
      <vt:lpstr>Arial</vt:lpstr>
      <vt:lpstr>Gilroy Italic</vt:lpstr>
      <vt:lpstr>Gilroy Bold</vt:lpstr>
      <vt:lpstr>Simple Light</vt:lpstr>
      <vt:lpstr>Cloud Tech (Q2 2024): Funding rebounds amid IBM’s HashiCorp and RHEL AI plays   Keshawa Perera, CFA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Tech (Q1 2024): Kubernetes turns ten</dc:title>
  <cp:lastModifiedBy>Keshawa Perera</cp:lastModifiedBy>
  <cp:revision>156</cp:revision>
  <dcterms:modified xsi:type="dcterms:W3CDTF">2024-07-16T02:56:33Z</dcterms:modified>
</cp:coreProperties>
</file>