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12192000" cy="6858000"/>
  <p:notesSz cx="6858000" cy="9144000"/>
  <p:defaultTextStyle>
    <a:defPPr>
      <a:defRPr lang="en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66F1"/>
    <a:srgbClr val="EC4899"/>
    <a:srgbClr val="10B981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609" autoAdjust="0"/>
  </p:normalViewPr>
  <p:slideViewPr>
    <p:cSldViewPr snapToGrid="0">
      <p:cViewPr>
        <p:scale>
          <a:sx n="75" d="100"/>
          <a:sy n="75" d="100"/>
        </p:scale>
        <p:origin x="1194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1E417-F0ED-47F3-A7BC-F92A26119BA4}" type="datetimeFigureOut">
              <a:rPr lang="en-CH" smtClean="0"/>
              <a:t>10/05/2021</a:t>
            </a:fld>
            <a:endParaRPr lang="en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C6B54-EBF3-4D47-91F1-DF13075D2ABF}" type="slidenum">
              <a:rPr lang="en-CH" smtClean="0"/>
              <a:t>‹Nr.›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79836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3C6B54-EBF3-4D47-91F1-DF13075D2ABF}" type="slidenum">
              <a:rPr lang="en-CH" smtClean="0"/>
              <a:t>1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708209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3C6B54-EBF3-4D47-91F1-DF13075D2ABF}" type="slidenum">
              <a:rPr lang="en-CH" smtClean="0"/>
              <a:t>2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709239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FBAB36-26D5-42E6-ABAD-0B1F8B5243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6581CF2-3FAE-4DA3-B00F-127D416554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2281F3-0FC1-4B1E-8DFD-E491FC26B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545B-A187-4E77-9D6D-8D8267DB55AD}" type="datetimeFigureOut">
              <a:rPr lang="en-CH" smtClean="0"/>
              <a:t>10/05/2021</a:t>
            </a:fld>
            <a:endParaRPr lang="en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C04DA53-6483-46D0-9547-496F44385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40FBD8-1BC9-4A00-95FB-21FB86371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37A-8A0A-4953-B945-4C66F14A73A0}" type="slidenum">
              <a:rPr lang="en-CH" smtClean="0"/>
              <a:t>‹Nr.›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107767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7BA166-DAE7-471D-B214-C4F319214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1C14892-A1C9-4FD1-AF86-F56288E456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EFD46E-A2E2-49D3-81BD-47FC63F4E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545B-A187-4E77-9D6D-8D8267DB55AD}" type="datetimeFigureOut">
              <a:rPr lang="en-CH" smtClean="0"/>
              <a:t>10/05/2021</a:t>
            </a:fld>
            <a:endParaRPr lang="en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1802FB-F3D5-436B-A7A5-F97558A5A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8390BDA-A94B-48D2-BB24-4591A7BE5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37A-8A0A-4953-B945-4C66F14A73A0}" type="slidenum">
              <a:rPr lang="en-CH" smtClean="0"/>
              <a:t>‹Nr.›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646729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290C604-EDDE-4A1F-9762-ADCCD21079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D06E114-5A43-4279-B659-5BA23DB179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EF08F6-1DFA-4AAD-B9C7-4351E4101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545B-A187-4E77-9D6D-8D8267DB55AD}" type="datetimeFigureOut">
              <a:rPr lang="en-CH" smtClean="0"/>
              <a:t>10/05/2021</a:t>
            </a:fld>
            <a:endParaRPr lang="en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160619F-C1D3-4EBB-97B3-E2EE6B365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0868E86-2139-4A5B-91A7-4AE431B2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37A-8A0A-4953-B945-4C66F14A73A0}" type="slidenum">
              <a:rPr lang="en-CH" smtClean="0"/>
              <a:t>‹Nr.›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458162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25514D-F1A3-43D6-8602-4ABC28AFF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8D97D80-8D63-40AF-B444-71FB12367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98BA02-A82C-4DFD-B156-8AA7524B2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545B-A187-4E77-9D6D-8D8267DB55AD}" type="datetimeFigureOut">
              <a:rPr lang="en-CH" smtClean="0"/>
              <a:t>10/05/2021</a:t>
            </a:fld>
            <a:endParaRPr lang="en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B586B2-A746-4C29-BA47-1D6288133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A6FA3BD-CFF2-4779-94BA-F870B7801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37A-8A0A-4953-B945-4C66F14A73A0}" type="slidenum">
              <a:rPr lang="en-CH" smtClean="0"/>
              <a:t>‹Nr.›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101029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486C5A-2A1A-49C6-9486-A508CB159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441C96A-A480-40F6-B98F-5611D96758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C16A0D-49A6-4C44-9639-681328B3D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545B-A187-4E77-9D6D-8D8267DB55AD}" type="datetimeFigureOut">
              <a:rPr lang="en-CH" smtClean="0"/>
              <a:t>10/05/2021</a:t>
            </a:fld>
            <a:endParaRPr lang="en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7932442-66C3-45D5-A932-DEEB70B19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4BD2AE-9DFB-4941-88D0-D976B4B60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37A-8A0A-4953-B945-4C66F14A73A0}" type="slidenum">
              <a:rPr lang="en-CH" smtClean="0"/>
              <a:t>‹Nr.›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127653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D993F6-004A-4434-A367-88C683DE6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4D8551-E363-4E9D-BF99-4146A301FE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10873D1-FFC6-43A7-A73E-426470A054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21B28AA-7B60-4DEB-B999-B640E2081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545B-A187-4E77-9D6D-8D8267DB55AD}" type="datetimeFigureOut">
              <a:rPr lang="en-CH" smtClean="0"/>
              <a:t>10/05/2021</a:t>
            </a:fld>
            <a:endParaRPr lang="en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FF8B6E4-836D-4BDF-8600-E9F0BD862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7A2073D-9214-4D7F-9387-F269DD541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37A-8A0A-4953-B945-4C66F14A73A0}" type="slidenum">
              <a:rPr lang="en-CH" smtClean="0"/>
              <a:t>‹Nr.›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225260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F3887B-4428-4DE4-A07B-D238A861F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F1CA042-387A-40AA-9D8A-ED0ED0A642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C0667F1-65B0-4738-8843-FD45684A6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6F42C0C-207B-4003-98C1-0A9E27C211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816BC75-D4B1-476E-AB62-A2CE34186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D69F065-C29D-4AA1-BD5C-4437277BA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545B-A187-4E77-9D6D-8D8267DB55AD}" type="datetimeFigureOut">
              <a:rPr lang="en-CH" smtClean="0"/>
              <a:t>10/05/2021</a:t>
            </a:fld>
            <a:endParaRPr lang="en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2D7CBF2-7816-467B-9AE9-BD6825360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8A71B6A-9A1A-4FB5-87C5-DC48A6C6A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37A-8A0A-4953-B945-4C66F14A73A0}" type="slidenum">
              <a:rPr lang="en-CH" smtClean="0"/>
              <a:t>‹Nr.›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062698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8C78CD-0DF5-4965-83C2-AB9078AB7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138208E-704D-4F67-BCCF-0B2A47662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545B-A187-4E77-9D6D-8D8267DB55AD}" type="datetimeFigureOut">
              <a:rPr lang="en-CH" smtClean="0"/>
              <a:t>10/05/2021</a:t>
            </a:fld>
            <a:endParaRPr lang="en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C5F512E-141C-4F32-9A48-D23939E36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F2E54EA-ACA7-4D57-8961-A89A5FB1A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37A-8A0A-4953-B945-4C66F14A73A0}" type="slidenum">
              <a:rPr lang="en-CH" smtClean="0"/>
              <a:t>‹Nr.›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176275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07B63C8-046E-4A65-8DB3-1BBE9EA73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545B-A187-4E77-9D6D-8D8267DB55AD}" type="datetimeFigureOut">
              <a:rPr lang="en-CH" smtClean="0"/>
              <a:t>10/05/2021</a:t>
            </a:fld>
            <a:endParaRPr lang="en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A020A93-90F1-4680-A54B-EB7A0DE3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4379EC2-49AB-4C71-ADEA-2848D0543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37A-8A0A-4953-B945-4C66F14A73A0}" type="slidenum">
              <a:rPr lang="en-CH" smtClean="0"/>
              <a:t>‹Nr.›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333198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3FD3AD-9D2A-4549-B6DD-BB47EA39F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3CF77A9-5C9D-4842-9911-A5D7FDAC2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1103BD7-2A3D-4641-924A-BDFB4C4E91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831C56B-8AE8-4817-ADEF-7198D3A07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545B-A187-4E77-9D6D-8D8267DB55AD}" type="datetimeFigureOut">
              <a:rPr lang="en-CH" smtClean="0"/>
              <a:t>10/05/2021</a:t>
            </a:fld>
            <a:endParaRPr lang="en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7036C94-CFDE-4CD8-8797-767EABEE9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E25BA34-2499-4CB2-9B5B-6DA1DFF57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37A-8A0A-4953-B945-4C66F14A73A0}" type="slidenum">
              <a:rPr lang="en-CH" smtClean="0"/>
              <a:t>‹Nr.›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837464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BF2D3E-D9C0-4C29-AFD5-121119CE8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81CE42C-F115-42EB-B63E-780553FA15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F394F72-FC8C-4EA2-A191-F433B1C892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B91E185-70F5-4CFB-AB74-96AF4F10A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545B-A187-4E77-9D6D-8D8267DB55AD}" type="datetimeFigureOut">
              <a:rPr lang="en-CH" smtClean="0"/>
              <a:t>10/05/2021</a:t>
            </a:fld>
            <a:endParaRPr lang="en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EB3A981-B117-4B21-B70A-520ACC988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88DC6F9-BA19-44C3-8A3E-CA51455C7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9C37A-8A0A-4953-B945-4C66F14A73A0}" type="slidenum">
              <a:rPr lang="en-CH" smtClean="0"/>
              <a:t>‹Nr.›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617284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326121C-ED6C-4B05-AF43-832F301A8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BCBEF6B-A20A-42D0-BF73-83FA46254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5C16B8-1A0C-48DF-8A14-31504B5C1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5545B-A187-4E77-9D6D-8D8267DB55AD}" type="datetimeFigureOut">
              <a:rPr lang="en-CH" smtClean="0"/>
              <a:t>10/05/2021</a:t>
            </a:fld>
            <a:endParaRPr lang="en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BBE7D2-B68B-4ECC-8D30-841EB116E7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C80673-91B5-455A-A69F-AA0FBAC5D4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9C37A-8A0A-4953-B945-4C66F14A73A0}" type="slidenum">
              <a:rPr lang="en-CH" smtClean="0"/>
              <a:t>‹Nr.›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019815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EF1AE0F3-EE56-45F7-86E8-C5EC428C156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366F1"/>
          </a:solidFill>
          <a:ln>
            <a:solidFill>
              <a:srgbClr val="6366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8D28075B-B637-4501-90AF-C12C7A4D231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9025" y="87947"/>
            <a:ext cx="2589676" cy="395606"/>
          </a:xfrm>
          <a:prstGeom prst="rect">
            <a:avLst/>
          </a:prstGeom>
        </p:spPr>
      </p:pic>
      <p:graphicFrame>
        <p:nvGraphicFramePr>
          <p:cNvPr id="13" name="Tabelle 13">
            <a:extLst>
              <a:ext uri="{FF2B5EF4-FFF2-40B4-BE49-F238E27FC236}">
                <a16:creationId xmlns:a16="http://schemas.microsoft.com/office/drawing/2014/main" id="{84EE17ED-9AA9-4D84-97D3-84BD753970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164009"/>
              </p:ext>
            </p:extLst>
          </p:nvPr>
        </p:nvGraphicFramePr>
        <p:xfrm>
          <a:off x="239025" y="571500"/>
          <a:ext cx="11713951" cy="58488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2975">
                  <a:extLst>
                    <a:ext uri="{9D8B030D-6E8A-4147-A177-3AD203B41FA5}">
                      <a16:colId xmlns:a16="http://schemas.microsoft.com/office/drawing/2014/main" val="1734644764"/>
                    </a:ext>
                  </a:extLst>
                </a:gridCol>
                <a:gridCol w="826748">
                  <a:extLst>
                    <a:ext uri="{9D8B030D-6E8A-4147-A177-3AD203B41FA5}">
                      <a16:colId xmlns:a16="http://schemas.microsoft.com/office/drawing/2014/main" val="3630988937"/>
                    </a:ext>
                  </a:extLst>
                </a:gridCol>
                <a:gridCol w="826748">
                  <a:extLst>
                    <a:ext uri="{9D8B030D-6E8A-4147-A177-3AD203B41FA5}">
                      <a16:colId xmlns:a16="http://schemas.microsoft.com/office/drawing/2014/main" val="4073163065"/>
                    </a:ext>
                  </a:extLst>
                </a:gridCol>
                <a:gridCol w="826748">
                  <a:extLst>
                    <a:ext uri="{9D8B030D-6E8A-4147-A177-3AD203B41FA5}">
                      <a16:colId xmlns:a16="http://schemas.microsoft.com/office/drawing/2014/main" val="1268293139"/>
                    </a:ext>
                  </a:extLst>
                </a:gridCol>
                <a:gridCol w="826748">
                  <a:extLst>
                    <a:ext uri="{9D8B030D-6E8A-4147-A177-3AD203B41FA5}">
                      <a16:colId xmlns:a16="http://schemas.microsoft.com/office/drawing/2014/main" val="2956453724"/>
                    </a:ext>
                  </a:extLst>
                </a:gridCol>
                <a:gridCol w="826748">
                  <a:extLst>
                    <a:ext uri="{9D8B030D-6E8A-4147-A177-3AD203B41FA5}">
                      <a16:colId xmlns:a16="http://schemas.microsoft.com/office/drawing/2014/main" val="3588870008"/>
                    </a:ext>
                  </a:extLst>
                </a:gridCol>
                <a:gridCol w="826748">
                  <a:extLst>
                    <a:ext uri="{9D8B030D-6E8A-4147-A177-3AD203B41FA5}">
                      <a16:colId xmlns:a16="http://schemas.microsoft.com/office/drawing/2014/main" val="755988828"/>
                    </a:ext>
                  </a:extLst>
                </a:gridCol>
                <a:gridCol w="826748">
                  <a:extLst>
                    <a:ext uri="{9D8B030D-6E8A-4147-A177-3AD203B41FA5}">
                      <a16:colId xmlns:a16="http://schemas.microsoft.com/office/drawing/2014/main" val="2604962356"/>
                    </a:ext>
                  </a:extLst>
                </a:gridCol>
                <a:gridCol w="826748">
                  <a:extLst>
                    <a:ext uri="{9D8B030D-6E8A-4147-A177-3AD203B41FA5}">
                      <a16:colId xmlns:a16="http://schemas.microsoft.com/office/drawing/2014/main" val="1544216409"/>
                    </a:ext>
                  </a:extLst>
                </a:gridCol>
                <a:gridCol w="826748">
                  <a:extLst>
                    <a:ext uri="{9D8B030D-6E8A-4147-A177-3AD203B41FA5}">
                      <a16:colId xmlns:a16="http://schemas.microsoft.com/office/drawing/2014/main" val="676902168"/>
                    </a:ext>
                  </a:extLst>
                </a:gridCol>
                <a:gridCol w="826748">
                  <a:extLst>
                    <a:ext uri="{9D8B030D-6E8A-4147-A177-3AD203B41FA5}">
                      <a16:colId xmlns:a16="http://schemas.microsoft.com/office/drawing/2014/main" val="3604684346"/>
                    </a:ext>
                  </a:extLst>
                </a:gridCol>
                <a:gridCol w="826748">
                  <a:extLst>
                    <a:ext uri="{9D8B030D-6E8A-4147-A177-3AD203B41FA5}">
                      <a16:colId xmlns:a16="http://schemas.microsoft.com/office/drawing/2014/main" val="1942780545"/>
                    </a:ext>
                  </a:extLst>
                </a:gridCol>
                <a:gridCol w="826748">
                  <a:extLst>
                    <a:ext uri="{9D8B030D-6E8A-4147-A177-3AD203B41FA5}">
                      <a16:colId xmlns:a16="http://schemas.microsoft.com/office/drawing/2014/main" val="1170719468"/>
                    </a:ext>
                  </a:extLst>
                </a:gridCol>
              </a:tblGrid>
              <a:tr h="384991"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>
                    <a:solidFill>
                      <a:srgbClr val="6366F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" panose="00000500000000000000" pitchFamily="2" charset="0"/>
                        </a:rPr>
                        <a:t>Month 1</a:t>
                      </a:r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>
                    <a:solidFill>
                      <a:srgbClr val="636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H" sz="14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4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4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" panose="00000500000000000000" pitchFamily="2" charset="0"/>
                        </a:rPr>
                        <a:t>Month 2</a:t>
                      </a:r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>
                    <a:solidFill>
                      <a:srgbClr val="636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H" sz="14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4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4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" panose="00000500000000000000" pitchFamily="2" charset="0"/>
                        </a:rPr>
                        <a:t>Month 3</a:t>
                      </a:r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>
                    <a:solidFill>
                      <a:srgbClr val="636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H" sz="14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4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4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3858506"/>
                  </a:ext>
                </a:extLst>
              </a:tr>
              <a:tr h="384991"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marL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" panose="00000500000000000000" pitchFamily="2" charset="0"/>
                        </a:rPr>
                        <a:t>CW1</a:t>
                      </a:r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" panose="00000500000000000000" pitchFamily="2" charset="0"/>
                        </a:rPr>
                        <a:t>CW2</a:t>
                      </a:r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" panose="00000500000000000000" pitchFamily="2" charset="0"/>
                        </a:rPr>
                        <a:t>CW3</a:t>
                      </a:r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" panose="00000500000000000000" pitchFamily="2" charset="0"/>
                        </a:rPr>
                        <a:t>CW4</a:t>
                      </a:r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" panose="00000500000000000000" pitchFamily="2" charset="0"/>
                        </a:rPr>
                        <a:t>CW5</a:t>
                      </a:r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" panose="00000500000000000000" pitchFamily="2" charset="0"/>
                        </a:rPr>
                        <a:t>CW6</a:t>
                      </a:r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" panose="00000500000000000000" pitchFamily="2" charset="0"/>
                        </a:rPr>
                        <a:t>CW7</a:t>
                      </a:r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" panose="00000500000000000000" pitchFamily="2" charset="0"/>
                        </a:rPr>
                        <a:t>CW8</a:t>
                      </a:r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" panose="00000500000000000000" pitchFamily="2" charset="0"/>
                        </a:rPr>
                        <a:t>CW9</a:t>
                      </a:r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" panose="00000500000000000000" pitchFamily="2" charset="0"/>
                        </a:rPr>
                        <a:t>CW10</a:t>
                      </a:r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" panose="00000500000000000000" pitchFamily="2" charset="0"/>
                        </a:rPr>
                        <a:t>CW11</a:t>
                      </a:r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" panose="00000500000000000000" pitchFamily="2" charset="0"/>
                        </a:rPr>
                        <a:t>CW12</a:t>
                      </a:r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5515716"/>
                  </a:ext>
                </a:extLst>
              </a:tr>
              <a:tr h="384991"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>
                          <a:latin typeface="Montserrat" panose="00000500000000000000" pitchFamily="2" charset="0"/>
                        </a:rPr>
                        <a:t>Planning </a:t>
                      </a:r>
                      <a:r>
                        <a:rPr lang="en-US" sz="1100" b="0" dirty="0">
                          <a:latin typeface="Montserrat" panose="00000500000000000000" pitchFamily="2" charset="0"/>
                        </a:rPr>
                        <a:t>(25%)</a:t>
                      </a:r>
                      <a:endParaRPr lang="en-CH" sz="1100" b="1" dirty="0">
                        <a:latin typeface="Montserrat" panose="00000500000000000000" pitchFamily="2" charset="0"/>
                      </a:endParaRPr>
                    </a:p>
                  </a:txBody>
                  <a:tcPr marL="36000"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6882591"/>
                  </a:ext>
                </a:extLst>
              </a:tr>
              <a:tr h="384991"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latin typeface="Montserrat" panose="00000500000000000000" pitchFamily="2" charset="0"/>
                        </a:rPr>
                        <a:t>Infrastructure </a:t>
                      </a:r>
                    </a:p>
                    <a:p>
                      <a:pPr algn="r"/>
                      <a:r>
                        <a:rPr lang="en-US" sz="1100" dirty="0">
                          <a:latin typeface="Montserrat" panose="00000500000000000000" pitchFamily="2" charset="0"/>
                        </a:rPr>
                        <a:t>Set Up </a:t>
                      </a:r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marL="36000"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7395726"/>
                  </a:ext>
                </a:extLst>
              </a:tr>
              <a:tr h="384991"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latin typeface="Montserrat" panose="00000500000000000000" pitchFamily="2" charset="0"/>
                        </a:rPr>
                        <a:t>Goals &amp; Skills Determined</a:t>
                      </a:r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marL="36000"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073012"/>
                  </a:ext>
                </a:extLst>
              </a:tr>
              <a:tr h="384991"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latin typeface="Montserrat" panose="00000500000000000000" pitchFamily="2" charset="0"/>
                        </a:rPr>
                        <a:t>Topic &amp; Supervisor Defined</a:t>
                      </a:r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marL="36000"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4013110"/>
                  </a:ext>
                </a:extLst>
              </a:tr>
              <a:tr h="384991"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latin typeface="Montserrat" panose="00000500000000000000" pitchFamily="2" charset="0"/>
                        </a:rPr>
                        <a:t>Initial Literature </a:t>
                      </a:r>
                    </a:p>
                    <a:p>
                      <a:pPr algn="r"/>
                      <a:r>
                        <a:rPr lang="en-US" sz="1100" dirty="0">
                          <a:latin typeface="Montserrat" panose="00000500000000000000" pitchFamily="2" charset="0"/>
                        </a:rPr>
                        <a:t>Search</a:t>
                      </a:r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marL="36000"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2090908"/>
                  </a:ext>
                </a:extLst>
              </a:tr>
              <a:tr h="384991"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latin typeface="Montserrat" panose="00000500000000000000" pitchFamily="2" charset="0"/>
                        </a:rPr>
                        <a:t>Hero Paper </a:t>
                      </a:r>
                    </a:p>
                    <a:p>
                      <a:pPr algn="r"/>
                      <a:r>
                        <a:rPr lang="en-US" sz="1100" dirty="0">
                          <a:latin typeface="Montserrat" panose="00000500000000000000" pitchFamily="2" charset="0"/>
                        </a:rPr>
                        <a:t>Identified</a:t>
                      </a:r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marL="36000"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9356146"/>
                  </a:ext>
                </a:extLst>
              </a:tr>
              <a:tr h="384991"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latin typeface="Montserrat" panose="00000500000000000000" pitchFamily="2" charset="0"/>
                        </a:rPr>
                        <a:t>Write Research Proposal &amp; Application</a:t>
                      </a:r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marL="36000"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1215630"/>
                  </a:ext>
                </a:extLst>
              </a:tr>
              <a:tr h="384991"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>
                          <a:latin typeface="Montserrat" panose="00000500000000000000" pitchFamily="2" charset="0"/>
                        </a:rPr>
                        <a:t>Theory &amp; </a:t>
                      </a:r>
                    </a:p>
                    <a:p>
                      <a:pPr algn="l"/>
                      <a:r>
                        <a:rPr lang="en-US" sz="1100" b="1" dirty="0">
                          <a:latin typeface="Montserrat" panose="00000500000000000000" pitchFamily="2" charset="0"/>
                        </a:rPr>
                        <a:t>Literature </a:t>
                      </a:r>
                      <a:r>
                        <a:rPr lang="en-US" sz="1100" b="0" dirty="0">
                          <a:latin typeface="Montserrat" panose="00000500000000000000" pitchFamily="2" charset="0"/>
                        </a:rPr>
                        <a:t>(25%)</a:t>
                      </a:r>
                      <a:endParaRPr lang="en-CH" sz="1100" b="1" dirty="0">
                        <a:latin typeface="Montserrat" panose="00000500000000000000" pitchFamily="2" charset="0"/>
                      </a:endParaRPr>
                    </a:p>
                  </a:txBody>
                  <a:tcPr marL="36000"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1904977"/>
                  </a:ext>
                </a:extLst>
              </a:tr>
              <a:tr h="384991"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latin typeface="Montserrat" panose="00000500000000000000" pitchFamily="2" charset="0"/>
                        </a:rPr>
                        <a:t>Supervisor </a:t>
                      </a:r>
                    </a:p>
                    <a:p>
                      <a:pPr algn="r"/>
                      <a:r>
                        <a:rPr lang="en-US" sz="1100" dirty="0">
                          <a:latin typeface="Montserrat" panose="00000500000000000000" pitchFamily="2" charset="0"/>
                        </a:rPr>
                        <a:t>Relations</a:t>
                      </a:r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marL="36000"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0941243"/>
                  </a:ext>
                </a:extLst>
              </a:tr>
              <a:tr h="384991"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latin typeface="Montserrat" panose="00000500000000000000" pitchFamily="2" charset="0"/>
                        </a:rPr>
                        <a:t>Systematic Literature Review</a:t>
                      </a:r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marL="36000"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1785812"/>
                  </a:ext>
                </a:extLst>
              </a:tr>
              <a:tr h="384991"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latin typeface="Montserrat" panose="00000500000000000000" pitchFamily="2" charset="0"/>
                        </a:rPr>
                        <a:t>Theory </a:t>
                      </a:r>
                    </a:p>
                    <a:p>
                      <a:pPr algn="r"/>
                      <a:r>
                        <a:rPr lang="en-US" sz="1100" dirty="0">
                          <a:latin typeface="Montserrat" panose="00000500000000000000" pitchFamily="2" charset="0"/>
                        </a:rPr>
                        <a:t>Defined</a:t>
                      </a:r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marL="36000"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2623399"/>
                  </a:ext>
                </a:extLst>
              </a:tr>
              <a:tr h="384991"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latin typeface="Montserrat" panose="00000500000000000000" pitchFamily="2" charset="0"/>
                        </a:rPr>
                        <a:t>Write Theoretical Background Section</a:t>
                      </a:r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marL="36000"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6543560"/>
                  </a:ext>
                </a:extLst>
              </a:tr>
            </a:tbl>
          </a:graphicData>
        </a:graphic>
      </p:graphicFrame>
      <p:sp>
        <p:nvSpPr>
          <p:cNvPr id="11" name="Shape 2878">
            <a:extLst>
              <a:ext uri="{FF2B5EF4-FFF2-40B4-BE49-F238E27FC236}">
                <a16:creationId xmlns:a16="http://schemas.microsoft.com/office/drawing/2014/main" id="{E775E5DC-8015-4DB3-8594-73206A48461B}"/>
              </a:ext>
            </a:extLst>
          </p:cNvPr>
          <p:cNvSpPr/>
          <p:nvPr/>
        </p:nvSpPr>
        <p:spPr>
          <a:xfrm>
            <a:off x="2267778" y="2309489"/>
            <a:ext cx="397567" cy="127509"/>
          </a:xfrm>
          <a:prstGeom prst="roundRect">
            <a:avLst>
              <a:gd name="adj" fmla="val 16667"/>
            </a:avLst>
          </a:prstGeom>
          <a:solidFill>
            <a:srgbClr val="EC4899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/>
            <a:endParaRPr/>
          </a:p>
        </p:txBody>
      </p:sp>
      <p:sp>
        <p:nvSpPr>
          <p:cNvPr id="14" name="Shape 2879">
            <a:extLst>
              <a:ext uri="{FF2B5EF4-FFF2-40B4-BE49-F238E27FC236}">
                <a16:creationId xmlns:a16="http://schemas.microsoft.com/office/drawing/2014/main" id="{ACD44C86-BB7F-40FB-A7D9-3D186DCC3492}"/>
              </a:ext>
            </a:extLst>
          </p:cNvPr>
          <p:cNvSpPr/>
          <p:nvPr/>
        </p:nvSpPr>
        <p:spPr>
          <a:xfrm>
            <a:off x="2267777" y="2702680"/>
            <a:ext cx="397567" cy="127509"/>
          </a:xfrm>
          <a:prstGeom prst="roundRect">
            <a:avLst>
              <a:gd name="adj" fmla="val 16667"/>
            </a:avLst>
          </a:prstGeom>
          <a:solidFill>
            <a:srgbClr val="6366F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/>
            <a:endParaRPr/>
          </a:p>
        </p:txBody>
      </p:sp>
      <p:sp>
        <p:nvSpPr>
          <p:cNvPr id="15" name="Shape 2880">
            <a:extLst>
              <a:ext uri="{FF2B5EF4-FFF2-40B4-BE49-F238E27FC236}">
                <a16:creationId xmlns:a16="http://schemas.microsoft.com/office/drawing/2014/main" id="{01EE1473-911D-46E2-B523-2579877403EC}"/>
              </a:ext>
            </a:extLst>
          </p:cNvPr>
          <p:cNvSpPr/>
          <p:nvPr/>
        </p:nvSpPr>
        <p:spPr>
          <a:xfrm>
            <a:off x="2267778" y="1852543"/>
            <a:ext cx="397567" cy="127509"/>
          </a:xfrm>
          <a:prstGeom prst="roundRect">
            <a:avLst>
              <a:gd name="adj" fmla="val 16667"/>
            </a:avLst>
          </a:prstGeom>
          <a:solidFill>
            <a:srgbClr val="10B98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/>
            <a:endParaRPr/>
          </a:p>
        </p:txBody>
      </p:sp>
      <p:sp>
        <p:nvSpPr>
          <p:cNvPr id="16" name="Shape 2881">
            <a:extLst>
              <a:ext uri="{FF2B5EF4-FFF2-40B4-BE49-F238E27FC236}">
                <a16:creationId xmlns:a16="http://schemas.microsoft.com/office/drawing/2014/main" id="{5C4D4D25-7617-4870-8039-72BB9CAAA874}"/>
              </a:ext>
            </a:extLst>
          </p:cNvPr>
          <p:cNvSpPr/>
          <p:nvPr/>
        </p:nvSpPr>
        <p:spPr>
          <a:xfrm>
            <a:off x="2267776" y="3159626"/>
            <a:ext cx="397567" cy="127509"/>
          </a:xfrm>
          <a:prstGeom prst="roundRect">
            <a:avLst>
              <a:gd name="adj" fmla="val 16667"/>
            </a:avLst>
          </a:pr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54674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EF1AE0F3-EE56-45F7-86E8-C5EC428C156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366F1"/>
          </a:solidFill>
          <a:ln>
            <a:solidFill>
              <a:srgbClr val="6366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8D28075B-B637-4501-90AF-C12C7A4D231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9025" y="87947"/>
            <a:ext cx="2589676" cy="395606"/>
          </a:xfrm>
          <a:prstGeom prst="rect">
            <a:avLst/>
          </a:prstGeom>
        </p:spPr>
      </p:pic>
      <p:graphicFrame>
        <p:nvGraphicFramePr>
          <p:cNvPr id="13" name="Tabelle 13">
            <a:extLst>
              <a:ext uri="{FF2B5EF4-FFF2-40B4-BE49-F238E27FC236}">
                <a16:creationId xmlns:a16="http://schemas.microsoft.com/office/drawing/2014/main" id="{84EE17ED-9AA9-4D84-97D3-84BD753970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938052"/>
              </p:ext>
            </p:extLst>
          </p:nvPr>
        </p:nvGraphicFramePr>
        <p:xfrm>
          <a:off x="239025" y="571500"/>
          <a:ext cx="11713951" cy="5974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2975">
                  <a:extLst>
                    <a:ext uri="{9D8B030D-6E8A-4147-A177-3AD203B41FA5}">
                      <a16:colId xmlns:a16="http://schemas.microsoft.com/office/drawing/2014/main" val="1734644764"/>
                    </a:ext>
                  </a:extLst>
                </a:gridCol>
                <a:gridCol w="826748">
                  <a:extLst>
                    <a:ext uri="{9D8B030D-6E8A-4147-A177-3AD203B41FA5}">
                      <a16:colId xmlns:a16="http://schemas.microsoft.com/office/drawing/2014/main" val="3630988937"/>
                    </a:ext>
                  </a:extLst>
                </a:gridCol>
                <a:gridCol w="826748">
                  <a:extLst>
                    <a:ext uri="{9D8B030D-6E8A-4147-A177-3AD203B41FA5}">
                      <a16:colId xmlns:a16="http://schemas.microsoft.com/office/drawing/2014/main" val="4073163065"/>
                    </a:ext>
                  </a:extLst>
                </a:gridCol>
                <a:gridCol w="826748">
                  <a:extLst>
                    <a:ext uri="{9D8B030D-6E8A-4147-A177-3AD203B41FA5}">
                      <a16:colId xmlns:a16="http://schemas.microsoft.com/office/drawing/2014/main" val="1268293139"/>
                    </a:ext>
                  </a:extLst>
                </a:gridCol>
                <a:gridCol w="826748">
                  <a:extLst>
                    <a:ext uri="{9D8B030D-6E8A-4147-A177-3AD203B41FA5}">
                      <a16:colId xmlns:a16="http://schemas.microsoft.com/office/drawing/2014/main" val="2956453724"/>
                    </a:ext>
                  </a:extLst>
                </a:gridCol>
                <a:gridCol w="826748">
                  <a:extLst>
                    <a:ext uri="{9D8B030D-6E8A-4147-A177-3AD203B41FA5}">
                      <a16:colId xmlns:a16="http://schemas.microsoft.com/office/drawing/2014/main" val="3588870008"/>
                    </a:ext>
                  </a:extLst>
                </a:gridCol>
                <a:gridCol w="826748">
                  <a:extLst>
                    <a:ext uri="{9D8B030D-6E8A-4147-A177-3AD203B41FA5}">
                      <a16:colId xmlns:a16="http://schemas.microsoft.com/office/drawing/2014/main" val="755988828"/>
                    </a:ext>
                  </a:extLst>
                </a:gridCol>
                <a:gridCol w="826748">
                  <a:extLst>
                    <a:ext uri="{9D8B030D-6E8A-4147-A177-3AD203B41FA5}">
                      <a16:colId xmlns:a16="http://schemas.microsoft.com/office/drawing/2014/main" val="2604962356"/>
                    </a:ext>
                  </a:extLst>
                </a:gridCol>
                <a:gridCol w="826748">
                  <a:extLst>
                    <a:ext uri="{9D8B030D-6E8A-4147-A177-3AD203B41FA5}">
                      <a16:colId xmlns:a16="http://schemas.microsoft.com/office/drawing/2014/main" val="1544216409"/>
                    </a:ext>
                  </a:extLst>
                </a:gridCol>
                <a:gridCol w="826748">
                  <a:extLst>
                    <a:ext uri="{9D8B030D-6E8A-4147-A177-3AD203B41FA5}">
                      <a16:colId xmlns:a16="http://schemas.microsoft.com/office/drawing/2014/main" val="676902168"/>
                    </a:ext>
                  </a:extLst>
                </a:gridCol>
                <a:gridCol w="826748">
                  <a:extLst>
                    <a:ext uri="{9D8B030D-6E8A-4147-A177-3AD203B41FA5}">
                      <a16:colId xmlns:a16="http://schemas.microsoft.com/office/drawing/2014/main" val="3604684346"/>
                    </a:ext>
                  </a:extLst>
                </a:gridCol>
                <a:gridCol w="826748">
                  <a:extLst>
                    <a:ext uri="{9D8B030D-6E8A-4147-A177-3AD203B41FA5}">
                      <a16:colId xmlns:a16="http://schemas.microsoft.com/office/drawing/2014/main" val="1942780545"/>
                    </a:ext>
                  </a:extLst>
                </a:gridCol>
                <a:gridCol w="826748">
                  <a:extLst>
                    <a:ext uri="{9D8B030D-6E8A-4147-A177-3AD203B41FA5}">
                      <a16:colId xmlns:a16="http://schemas.microsoft.com/office/drawing/2014/main" val="1170719468"/>
                    </a:ext>
                  </a:extLst>
                </a:gridCol>
              </a:tblGrid>
              <a:tr h="384991"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>
                    <a:solidFill>
                      <a:srgbClr val="6366F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Montserrat" panose="00000500000000000000" pitchFamily="2" charset="0"/>
                        </a:rPr>
                        <a:t>Month 4</a:t>
                      </a:r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>
                    <a:solidFill>
                      <a:srgbClr val="636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H" sz="14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4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4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Montserrat" panose="00000500000000000000" pitchFamily="2" charset="0"/>
                        </a:rPr>
                        <a:t>Month 5</a:t>
                      </a:r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>
                    <a:solidFill>
                      <a:srgbClr val="636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H" sz="14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4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4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>
                          <a:latin typeface="Montserrat" panose="00000500000000000000" pitchFamily="2" charset="0"/>
                        </a:rPr>
                        <a:t>Month 6</a:t>
                      </a:r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>
                    <a:solidFill>
                      <a:srgbClr val="6366F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CH" sz="14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4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CH" sz="14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3858506"/>
                  </a:ext>
                </a:extLst>
              </a:tr>
              <a:tr h="384991"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marL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" panose="00000500000000000000" pitchFamily="2" charset="0"/>
                        </a:rPr>
                        <a:t>CW13</a:t>
                      </a:r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" panose="00000500000000000000" pitchFamily="2" charset="0"/>
                        </a:rPr>
                        <a:t>CW14</a:t>
                      </a:r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" panose="00000500000000000000" pitchFamily="2" charset="0"/>
                        </a:rPr>
                        <a:t>CW15</a:t>
                      </a:r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" panose="00000500000000000000" pitchFamily="2" charset="0"/>
                        </a:rPr>
                        <a:t>CW16</a:t>
                      </a:r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" panose="00000500000000000000" pitchFamily="2" charset="0"/>
                        </a:rPr>
                        <a:t>CW17</a:t>
                      </a:r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" panose="00000500000000000000" pitchFamily="2" charset="0"/>
                        </a:rPr>
                        <a:t>CW18</a:t>
                      </a:r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" panose="00000500000000000000" pitchFamily="2" charset="0"/>
                        </a:rPr>
                        <a:t>CW19</a:t>
                      </a:r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" panose="00000500000000000000" pitchFamily="2" charset="0"/>
                        </a:rPr>
                        <a:t>CW20</a:t>
                      </a:r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" panose="00000500000000000000" pitchFamily="2" charset="0"/>
                        </a:rPr>
                        <a:t>CW21</a:t>
                      </a:r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" panose="00000500000000000000" pitchFamily="2" charset="0"/>
                        </a:rPr>
                        <a:t>CW22</a:t>
                      </a:r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" panose="00000500000000000000" pitchFamily="2" charset="0"/>
                        </a:rPr>
                        <a:t>CW23</a:t>
                      </a:r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Montserrat" panose="00000500000000000000" pitchFamily="2" charset="0"/>
                        </a:rPr>
                        <a:t>CW24</a:t>
                      </a:r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5515716"/>
                  </a:ext>
                </a:extLst>
              </a:tr>
              <a:tr h="384991"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>
                          <a:latin typeface="Montserrat" panose="00000500000000000000" pitchFamily="2" charset="0"/>
                        </a:rPr>
                        <a:t>Data Collection &amp; Analysis </a:t>
                      </a:r>
                      <a:r>
                        <a:rPr lang="en-US" sz="1100" b="0" dirty="0">
                          <a:latin typeface="Montserrat" panose="00000500000000000000" pitchFamily="2" charset="0"/>
                        </a:rPr>
                        <a:t>(30%)</a:t>
                      </a:r>
                      <a:endParaRPr lang="en-CH" sz="1100" b="1" dirty="0">
                        <a:latin typeface="Montserrat" panose="00000500000000000000" pitchFamily="2" charset="0"/>
                      </a:endParaRPr>
                    </a:p>
                  </a:txBody>
                  <a:tcPr marL="36000"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6882591"/>
                  </a:ext>
                </a:extLst>
              </a:tr>
              <a:tr h="384991"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latin typeface="Montserrat" panose="00000500000000000000" pitchFamily="2" charset="0"/>
                        </a:rPr>
                        <a:t>Research </a:t>
                      </a:r>
                    </a:p>
                    <a:p>
                      <a:pPr algn="r"/>
                      <a:r>
                        <a:rPr lang="en-US" sz="1100" dirty="0">
                          <a:latin typeface="Montserrat" panose="00000500000000000000" pitchFamily="2" charset="0"/>
                        </a:rPr>
                        <a:t>Design Determined</a:t>
                      </a:r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marL="36000"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7395726"/>
                  </a:ext>
                </a:extLst>
              </a:tr>
              <a:tr h="384991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Montserrat" panose="00000500000000000000" pitchFamily="2" charset="0"/>
                        </a:rPr>
                        <a:t>Data Collection Conducted</a:t>
                      </a:r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marL="36000"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9073012"/>
                  </a:ext>
                </a:extLst>
              </a:tr>
              <a:tr h="384991"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latin typeface="Montserrat" panose="00000500000000000000" pitchFamily="2" charset="0"/>
                        </a:rPr>
                        <a:t>Data </a:t>
                      </a:r>
                    </a:p>
                    <a:p>
                      <a:pPr algn="r"/>
                      <a:r>
                        <a:rPr lang="en-US" sz="1100" dirty="0">
                          <a:latin typeface="Montserrat" panose="00000500000000000000" pitchFamily="2" charset="0"/>
                        </a:rPr>
                        <a:t>Analyzed</a:t>
                      </a:r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marL="36000"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4013110"/>
                  </a:ext>
                </a:extLst>
              </a:tr>
              <a:tr h="384991"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latin typeface="Montserrat" panose="00000500000000000000" pitchFamily="2" charset="0"/>
                        </a:rPr>
                        <a:t>Write Method &amp; </a:t>
                      </a:r>
                    </a:p>
                    <a:p>
                      <a:pPr algn="r"/>
                      <a:r>
                        <a:rPr lang="en-US" sz="1100" dirty="0">
                          <a:latin typeface="Montserrat" panose="00000500000000000000" pitchFamily="2" charset="0"/>
                        </a:rPr>
                        <a:t>Result Section </a:t>
                      </a:r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marL="36000"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2090908"/>
                  </a:ext>
                </a:extLst>
              </a:tr>
              <a:tr h="384991"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>
                          <a:latin typeface="Montserrat" panose="00000500000000000000" pitchFamily="2" charset="0"/>
                        </a:rPr>
                        <a:t>Writing &amp; </a:t>
                      </a:r>
                    </a:p>
                    <a:p>
                      <a:pPr algn="l"/>
                      <a:r>
                        <a:rPr lang="en-US" sz="1100" b="1" dirty="0">
                          <a:latin typeface="Montserrat" panose="00000500000000000000" pitchFamily="2" charset="0"/>
                        </a:rPr>
                        <a:t>Finishing </a:t>
                      </a:r>
                      <a:r>
                        <a:rPr lang="en-US" sz="1100" b="0" dirty="0">
                          <a:latin typeface="Montserrat" panose="00000500000000000000" pitchFamily="2" charset="0"/>
                        </a:rPr>
                        <a:t>(20%)</a:t>
                      </a:r>
                      <a:endParaRPr lang="en-CH" sz="1100" b="1" dirty="0">
                        <a:latin typeface="Montserrat" panose="00000500000000000000" pitchFamily="2" charset="0"/>
                      </a:endParaRPr>
                    </a:p>
                  </a:txBody>
                  <a:tcPr marL="36000"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1904977"/>
                  </a:ext>
                </a:extLst>
              </a:tr>
              <a:tr h="384991"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latin typeface="Montserrat" panose="00000500000000000000" pitchFamily="2" charset="0"/>
                        </a:rPr>
                        <a:t>Write Discussion, Conclusion &amp; Introduction Section</a:t>
                      </a:r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marL="36000"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0941243"/>
                  </a:ext>
                </a:extLst>
              </a:tr>
              <a:tr h="384991"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latin typeface="Montserrat" panose="00000500000000000000" pitchFamily="2" charset="0"/>
                        </a:rPr>
                        <a:t>Textual Finalization &amp; </a:t>
                      </a:r>
                    </a:p>
                    <a:p>
                      <a:pPr algn="r"/>
                      <a:r>
                        <a:rPr lang="en-US" sz="1100" dirty="0">
                          <a:latin typeface="Montserrat" panose="00000500000000000000" pitchFamily="2" charset="0"/>
                        </a:rPr>
                        <a:t>Proofread</a:t>
                      </a:r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marL="36000"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1785812"/>
                  </a:ext>
                </a:extLst>
              </a:tr>
              <a:tr h="384991"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latin typeface="Montserrat" panose="00000500000000000000" pitchFamily="2" charset="0"/>
                        </a:rPr>
                        <a:t>Plagiarism </a:t>
                      </a:r>
                    </a:p>
                    <a:p>
                      <a:pPr algn="r"/>
                      <a:r>
                        <a:rPr lang="en-US" sz="1100" dirty="0">
                          <a:latin typeface="Montserrat" panose="00000500000000000000" pitchFamily="2" charset="0"/>
                        </a:rPr>
                        <a:t>Scan</a:t>
                      </a:r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marL="36000"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2623399"/>
                  </a:ext>
                </a:extLst>
              </a:tr>
              <a:tr h="384991"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latin typeface="Montserrat" panose="00000500000000000000" pitchFamily="2" charset="0"/>
                        </a:rPr>
                        <a:t>Layout/Spelling Check &amp; Print</a:t>
                      </a:r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marL="36000"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6543560"/>
                  </a:ext>
                </a:extLst>
              </a:tr>
              <a:tr h="384991"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latin typeface="Montserrat" panose="00000500000000000000" pitchFamily="2" charset="0"/>
                        </a:rPr>
                        <a:t>Submission</a:t>
                      </a:r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marL="36000"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1461425"/>
                  </a:ext>
                </a:extLst>
              </a:tr>
              <a:tr h="384991"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latin typeface="Montserrat" panose="00000500000000000000" pitchFamily="2" charset="0"/>
                        </a:rPr>
                        <a:t>Defense</a:t>
                      </a:r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marL="36000"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H" sz="1100" dirty="0"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0111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476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Microsoft Office PowerPoint</Application>
  <PresentationFormat>Breitbild</PresentationFormat>
  <Paragraphs>68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Dummy</dc:title>
  <dc:creator>Arne G</dc:creator>
  <cp:lastModifiedBy>Arne G</cp:lastModifiedBy>
  <cp:revision>59</cp:revision>
  <dcterms:created xsi:type="dcterms:W3CDTF">2021-04-26T06:03:06Z</dcterms:created>
  <dcterms:modified xsi:type="dcterms:W3CDTF">2021-05-10T07:13:53Z</dcterms:modified>
</cp:coreProperties>
</file>