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2" r:id="rId10"/>
    <p:sldId id="268" r:id="rId11"/>
    <p:sldId id="267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9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71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5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816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86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59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218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96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15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3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22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13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52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58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94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3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6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CA2550-1E1A-4D47-94B3-FD58AC99AEF9}" type="datetimeFigureOut">
              <a:rPr lang="it-IT" smtClean="0"/>
              <a:t>23/01/2019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08459B-D1EE-402F-AAD6-C7FC93B13F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96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7911" y="1707502"/>
            <a:ext cx="8294914" cy="2258008"/>
          </a:xfrm>
        </p:spPr>
        <p:txBody>
          <a:bodyPr>
            <a:normAutofit fontScale="90000"/>
          </a:bodyPr>
          <a:lstStyle/>
          <a:p>
            <a:r>
              <a:rPr lang="it-IT" sz="3300" i="1" dirty="0" smtClean="0">
                <a:solidFill>
                  <a:schemeClr val="accent1">
                    <a:lumMod val="75000"/>
                  </a:schemeClr>
                </a:solidFill>
                <a:latin typeface="Sitka Small" panose="02000505000000020004" pitchFamily="2" charset="0"/>
              </a:rPr>
              <a:t>Adempimenti obbligatori per il pagamento degli incarichi/compensi al personale esterno – AI SENSI DEL D.LGS 33/2013</a:t>
            </a:r>
            <a:endParaRPr lang="it-IT" sz="3300" i="1" dirty="0">
              <a:solidFill>
                <a:schemeClr val="accent1">
                  <a:lumMod val="75000"/>
                </a:schemeClr>
              </a:solidFill>
              <a:latin typeface="Sitka Small" panose="02000505000000020004" pitchFamily="2" charset="0"/>
              <a:cs typeface="Calibri" panose="020F0502020204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07911" y="152343"/>
            <a:ext cx="4488024" cy="668694"/>
          </a:xfrm>
        </p:spPr>
        <p:txBody>
          <a:bodyPr/>
          <a:lstStyle/>
          <a:p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Università degli Studi di Milano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157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769" t="16319" r="33114" b="5932"/>
          <a:stretch/>
        </p:blipFill>
        <p:spPr>
          <a:xfrm>
            <a:off x="1487978" y="84769"/>
            <a:ext cx="5710844" cy="67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142" t="15945" r="32913" b="4480"/>
          <a:stretch/>
        </p:blipFill>
        <p:spPr>
          <a:xfrm>
            <a:off x="1718733" y="160866"/>
            <a:ext cx="5862473" cy="6697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4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67" y="1441580"/>
            <a:ext cx="8534400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i="1" u="sng" dirty="0" smtClean="0">
                <a:solidFill>
                  <a:schemeClr val="accent1">
                    <a:lumMod val="75000"/>
                  </a:schemeClr>
                </a:solidFill>
              </a:rPr>
              <a:t>Nota bene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Si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ricorda che sono esclusi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solo ed esclusivamente ai fini della liquidazione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il caricamento dei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documenti (CV,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Dich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. Art 15 e Insussistenza) per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 dottorandi che svolgono attività di Tutoraggio (art. 45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Si ricorda che a seguito di un quesito appositamente inviato alla Funzione Pubblica gli obblighi di richiesta dei documenti, di caricamento nel gestionale U-GOV, si estendono anche </a:t>
            </a:r>
            <a:r>
              <a:rPr lang="it-IT" i="1" u="sng" dirty="0" smtClean="0">
                <a:solidFill>
                  <a:schemeClr val="accent1">
                    <a:lumMod val="75000"/>
                  </a:schemeClr>
                </a:solidFill>
              </a:rPr>
              <a:t>agli incarichi a </a:t>
            </a:r>
            <a:r>
              <a:rPr lang="it-IT" i="1" u="sng" dirty="0">
                <a:solidFill>
                  <a:schemeClr val="accent1">
                    <a:lumMod val="75000"/>
                  </a:schemeClr>
                </a:solidFill>
              </a:rPr>
              <a:t>titolo </a:t>
            </a:r>
            <a:r>
              <a:rPr lang="it-IT" i="1" u="sng" dirty="0" smtClean="0">
                <a:solidFill>
                  <a:schemeClr val="accent1">
                    <a:lumMod val="75000"/>
                  </a:schemeClr>
                </a:solidFill>
              </a:rPr>
              <a:t>gratuito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 e/o che prevedano un mero rimborso spese ai sensi dell’ art. 53 co.14 D. </a:t>
            </a:r>
            <a:r>
              <a:rPr lang="it-IT" i="1" dirty="0" err="1" smtClean="0">
                <a:solidFill>
                  <a:schemeClr val="accent1">
                    <a:lumMod val="75000"/>
                  </a:schemeClr>
                </a:solidFill>
              </a:rPr>
              <a:t>Lgs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 165/2001 e degli artt. 15 e 18 del D. </a:t>
            </a:r>
            <a:r>
              <a:rPr lang="it-IT" i="1" dirty="0" err="1" smtClean="0">
                <a:solidFill>
                  <a:schemeClr val="accent1">
                    <a:lumMod val="75000"/>
                  </a:schemeClr>
                </a:solidFill>
              </a:rPr>
              <a:t>Lgs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 33/2013.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endParaRPr lang="it-IT" dirty="0" smtClean="0"/>
          </a:p>
          <a:p>
            <a:pPr marL="0" indent="0">
              <a:buNone/>
            </a:pPr>
            <a:endParaRPr lang="it-IT" b="1" i="1" u="sng" dirty="0"/>
          </a:p>
        </p:txBody>
      </p:sp>
    </p:spTree>
    <p:extLst>
      <p:ext uri="{BB962C8B-B14F-4D97-AF65-F5344CB8AC3E}">
        <p14:creationId xmlns:p14="http://schemas.microsoft.com/office/powerpoint/2010/main" val="150132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751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900" b="1" dirty="0">
                <a:solidFill>
                  <a:schemeClr val="accent1">
                    <a:lumMod val="75000"/>
                  </a:schemeClr>
                </a:solidFill>
              </a:rPr>
              <a:t>Prossimi incontri con i Referenti della Prevenzione della Corruzione e Trasparenza:</a:t>
            </a:r>
          </a:p>
          <a:p>
            <a:pPr marL="0" indent="0">
              <a:buNone/>
            </a:pPr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mercoledì 3 aprile 2019</a:t>
            </a:r>
          </a:p>
          <a:p>
            <a:pPr lvl="0"/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mercoledì 26 giugno 2019</a:t>
            </a:r>
          </a:p>
          <a:p>
            <a:pPr lvl="0"/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mercoledì 25 settembre 2019</a:t>
            </a:r>
          </a:p>
          <a:p>
            <a:pPr lvl="0"/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mercoledì 27 novembre 2019</a:t>
            </a:r>
          </a:p>
          <a:p>
            <a:pPr marL="0" indent="0">
              <a:buNone/>
            </a:pPr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it-IT" sz="1900" dirty="0">
                <a:solidFill>
                  <a:schemeClr val="accent1">
                    <a:lumMod val="75000"/>
                  </a:schemeClr>
                </a:solidFill>
              </a:rPr>
              <a:t>Orario 9.30 – 12.00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9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1931438"/>
            <a:ext cx="8534400" cy="4062962"/>
          </a:xfrm>
        </p:spPr>
        <p:txBody>
          <a:bodyPr>
            <a:noAutofit/>
          </a:bodyPr>
          <a:lstStyle/>
          <a:p>
            <a:r>
              <a:rPr lang="it-IT" sz="2800" cap="none" dirty="0"/>
              <a:t> </a:t>
            </a:r>
            <a:r>
              <a:rPr lang="it-IT" sz="2800" cap="non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8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In tema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trasparenza,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l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D. </a:t>
            </a:r>
            <a:r>
              <a:rPr lang="it-IT" sz="2200" cap="none" dirty="0" err="1">
                <a:solidFill>
                  <a:schemeClr val="accent1">
                    <a:lumMod val="75000"/>
                  </a:schemeClr>
                </a:solidFill>
              </a:rPr>
              <a:t>Lgs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33/2013, prevede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che l’Ateneo in qualità di pubblica amministrazione pubblichi sul proprio sito e tenga aggiornate determinate informazioni sui “titolari di incarichi  di collaborazione o consulenza”.</a:t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Al fine di ottemperare a quanto appena esposto, la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 Circolare n.6 del 25/01/2018  e le note operative pubblicate in data 25/01/2018 sul sito UNIMI hanno chiarito le modalità di adempimento agli obblighi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normativi.</a:t>
            </a:r>
            <a:r>
              <a:rPr lang="it-IT" sz="2800" cap="none" dirty="0"/>
              <a:t/>
            </a:r>
            <a:br>
              <a:rPr lang="it-IT" sz="2800" cap="none" dirty="0"/>
            </a:br>
            <a:r>
              <a:rPr lang="it-IT" sz="2800" cap="none" dirty="0"/>
              <a:t> </a:t>
            </a:r>
            <a:br>
              <a:rPr lang="it-IT" sz="2800" cap="none" dirty="0"/>
            </a:br>
            <a:endParaRPr lang="it-IT" sz="2800" cap="non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8857" y="107302"/>
            <a:ext cx="8534400" cy="1105678"/>
          </a:xfrm>
        </p:spPr>
        <p:txBody>
          <a:bodyPr>
            <a:normAutofit/>
          </a:bodyPr>
          <a:lstStyle/>
          <a:p>
            <a:pPr algn="ctr"/>
            <a:r>
              <a:rPr lang="it-IT" sz="2500" i="1" dirty="0" smtClean="0">
                <a:solidFill>
                  <a:schemeClr val="accent1">
                    <a:lumMod val="75000"/>
                  </a:schemeClr>
                </a:solidFill>
              </a:rPr>
              <a:t>Principali novità normative</a:t>
            </a:r>
            <a:endParaRPr lang="it-IT" sz="25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8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9126" y="1088967"/>
            <a:ext cx="8509485" cy="5377147"/>
          </a:xfrm>
        </p:spPr>
        <p:txBody>
          <a:bodyPr>
            <a:normAutofit/>
          </a:bodyPr>
          <a:lstStyle/>
          <a:p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Dopo aver sottoscritto </a:t>
            </a:r>
            <a:r>
              <a:rPr lang="it-IT" sz="2200" b="1" cap="none" dirty="0" smtClean="0">
                <a:solidFill>
                  <a:schemeClr val="accent1">
                    <a:lumMod val="75000"/>
                  </a:schemeClr>
                </a:solidFill>
              </a:rPr>
              <a:t>il contratto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it-IT" sz="2200" b="1" cap="none" dirty="0" smtClean="0">
                <a:solidFill>
                  <a:schemeClr val="accent1">
                    <a:lumMod val="75000"/>
                  </a:schemeClr>
                </a:solidFill>
              </a:rPr>
              <a:t> la lettera d’incarico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2200" b="1" u="sng" cap="none" dirty="0" smtClean="0">
                <a:solidFill>
                  <a:schemeClr val="accent1">
                    <a:lumMod val="75000"/>
                  </a:schemeClr>
                </a:solidFill>
              </a:rPr>
              <a:t>è obbligatorio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 chiedere al titolare dell’incarico la seguente documentazione:</a:t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it-IT" sz="2200" b="1" cap="none" dirty="0" smtClean="0">
                <a:solidFill>
                  <a:schemeClr val="accent1">
                    <a:lumMod val="75000"/>
                  </a:schemeClr>
                </a:solidFill>
              </a:rPr>
              <a:t>Curriculum Vitae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: con solo </a:t>
            </a:r>
            <a:r>
              <a:rPr lang="it-IT" sz="2200" i="1" cap="none" dirty="0" smtClean="0">
                <a:solidFill>
                  <a:schemeClr val="accent1">
                    <a:lumMod val="75000"/>
                  </a:schemeClr>
                </a:solidFill>
              </a:rPr>
              <a:t>Nome e Cognome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e oscurando gli altri dati personali;</a:t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it-IT" sz="2200" b="1" cap="none" dirty="0" smtClean="0">
                <a:solidFill>
                  <a:schemeClr val="accent1">
                    <a:lumMod val="75000"/>
                  </a:schemeClr>
                </a:solidFill>
              </a:rPr>
              <a:t>Dichiarazione art. 15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: documento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tramite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il quale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il soggetto titolare di incarichi di collaborazione o consulenza presso UNIMI dichiara di avere o meno altri incarichi - che siano presso altre pubbliche amministrazioni oppure di attività di natura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professionale;</a:t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it-IT" sz="2200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3101" y="8313"/>
            <a:ext cx="8089609" cy="1516225"/>
          </a:xfrm>
        </p:spPr>
        <p:txBody>
          <a:bodyPr>
            <a:normAutofit/>
          </a:bodyPr>
          <a:lstStyle/>
          <a:p>
            <a:pPr algn="ctr"/>
            <a:r>
              <a:rPr lang="it-IT" sz="2500" i="1" dirty="0">
                <a:solidFill>
                  <a:schemeClr val="accent1">
                    <a:lumMod val="75000"/>
                  </a:schemeClr>
                </a:solidFill>
              </a:rPr>
              <a:t>Adempimenti Obbligatori </a:t>
            </a:r>
          </a:p>
        </p:txBody>
      </p:sp>
    </p:spTree>
    <p:extLst>
      <p:ext uri="{BB962C8B-B14F-4D97-AF65-F5344CB8AC3E}">
        <p14:creationId xmlns:p14="http://schemas.microsoft.com/office/powerpoint/2010/main" val="171736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Una volta ottenuti questi documenti il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Responsabile della Struttura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ha l’obbligo di  verificare  e sottoscrivere: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dirty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3. L’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Attestazione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insussistenza del conflitto d’interessi: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documento tramite il quale l’amministrazione attesta che non vi sia conflitto d’interessi con l’incarico da svolgere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7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4212" y="1124340"/>
            <a:ext cx="8534400" cy="4870060"/>
          </a:xfrm>
        </p:spPr>
        <p:txBody>
          <a:bodyPr>
            <a:normAutofit fontScale="90000"/>
          </a:bodyPr>
          <a:lstStyle/>
          <a:p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Per poter effettuare il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pagamento attraverso U-GOV,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nell’apposito </a:t>
            </a:r>
            <a:r>
              <a:rPr lang="it-IT" sz="2200" cap="none" dirty="0" err="1">
                <a:solidFill>
                  <a:schemeClr val="accent1">
                    <a:lumMod val="75000"/>
                  </a:schemeClr>
                </a:solidFill>
              </a:rPr>
              <a:t>Tab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200" i="1" cap="none" dirty="0">
                <a:solidFill>
                  <a:schemeClr val="accent1">
                    <a:lumMod val="75000"/>
                  </a:schemeClr>
                </a:solidFill>
              </a:rPr>
              <a:t>“Testata</a:t>
            </a:r>
            <a:r>
              <a:rPr lang="it-IT" sz="2200" i="1" cap="none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è necessario inserire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i seguenti riferimenti del contratto al personale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a) nel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campo “Nr Documento” il protocollo dell’atto di conferimento dell’incarico (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contratto o 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lettera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d’incarico);</a:t>
            </a:r>
            <a:r>
              <a:rPr lang="it-IT" sz="2200" cap="non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it-IT" sz="2200" cap="none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it-IT" sz="22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it-IT" sz="2200" cap="none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>b) nel campo “Data Doc. Rif.” la data del 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protocollo </a:t>
            </a:r>
            <a:r>
              <a:rPr lang="it-IT" sz="2200" cap="none" dirty="0" err="1" smtClean="0">
                <a:solidFill>
                  <a:schemeClr val="accent1">
                    <a:lumMod val="75000"/>
                  </a:schemeClr>
                </a:solidFill>
              </a:rPr>
              <a:t>Archiflow</a:t>
            </a:r>
            <a: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  <a:t> del documento (contratto o lettera d’incarico);</a:t>
            </a:r>
            <a:br>
              <a:rPr lang="it-IT" sz="2200" cap="non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i="1" u="sng" cap="none" dirty="0" smtClean="0">
                <a:solidFill>
                  <a:schemeClr val="accent1">
                    <a:lumMod val="75000"/>
                  </a:schemeClr>
                </a:solidFill>
              </a:rPr>
              <a:t>Suggerimento</a:t>
            </a:r>
            <a: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200" cap="non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200" i="1" cap="none" dirty="0" smtClean="0">
                <a:solidFill>
                  <a:schemeClr val="accent1">
                    <a:lumMod val="75000"/>
                  </a:schemeClr>
                </a:solidFill>
              </a:rPr>
              <a:t> nel </a:t>
            </a:r>
            <a:r>
              <a:rPr lang="it-IT" sz="2200" i="1" cap="none" dirty="0">
                <a:solidFill>
                  <a:schemeClr val="accent1">
                    <a:lumMod val="75000"/>
                  </a:schemeClr>
                </a:solidFill>
              </a:rPr>
              <a:t>campo “Descrizione”  inserire  la descrizione sintetica dell’incarico tenendo conto che anche questo dettaglio  verrà pubblicato ai fini della Trasparenza</a:t>
            </a:r>
            <a:r>
              <a:rPr lang="it-IT" cap="none" dirty="0"/>
              <a:t/>
            </a:r>
            <a:br>
              <a:rPr lang="it-IT" cap="none" dirty="0"/>
            </a:br>
            <a:r>
              <a:rPr lang="it-IT" cap="none" dirty="0"/>
              <a:t> </a:t>
            </a:r>
            <a:br>
              <a:rPr lang="it-IT" cap="none" dirty="0"/>
            </a:br>
            <a:endParaRPr lang="it-IT" cap="non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182947" cy="1124339"/>
          </a:xfrm>
        </p:spPr>
        <p:txBody>
          <a:bodyPr>
            <a:normAutofit/>
          </a:bodyPr>
          <a:lstStyle/>
          <a:p>
            <a:pPr algn="ctr"/>
            <a:r>
              <a:rPr lang="it-IT" sz="2500" i="1" dirty="0">
                <a:solidFill>
                  <a:schemeClr val="accent1">
                    <a:lumMod val="75000"/>
                  </a:schemeClr>
                </a:solidFill>
              </a:rPr>
              <a:t>Istruzioni operative</a:t>
            </a:r>
          </a:p>
        </p:txBody>
      </p:sp>
    </p:spTree>
    <p:extLst>
      <p:ext uri="{BB962C8B-B14F-4D97-AF65-F5344CB8AC3E}">
        <p14:creationId xmlns:p14="http://schemas.microsoft.com/office/powerpoint/2010/main" val="40409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 flipV="1">
            <a:off x="9218611" y="5994399"/>
            <a:ext cx="1978123" cy="462385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102637"/>
            <a:ext cx="10767525" cy="6354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70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685800"/>
            <a:ext cx="9756743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Nell’apposito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Tab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“Allegati”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caricare i documenti rispettando le modalità di seguito dettagliate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 	</a:t>
            </a: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1)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Curriculum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Vitae 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in formato europeo/</a:t>
            </a:r>
            <a:r>
              <a:rPr lang="it-IT" i="1" dirty="0" err="1">
                <a:solidFill>
                  <a:schemeClr val="accent1">
                    <a:lumMod val="75000"/>
                  </a:schemeClr>
                </a:solidFill>
              </a:rPr>
              <a:t>europass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- indicare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nell’apposita tendina il nome 	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corretto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del file caricato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(Curriculum);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Dichiarazione art. 15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indicare nell’apposita tendina il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		          		    nome corretto del file caricato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(Dichiarazione art. 15 dati        		    relativi […]);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Attestazione 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insussistenza del conflitto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d’interessi</a:t>
            </a: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indicare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nell’apposita tendina il nome corretto del file caricato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(Verifica insussistenza situazioni di […]);</a:t>
            </a:r>
            <a:endParaRPr lang="it-IT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5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942392"/>
            <a:ext cx="8534400" cy="3358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2)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Apporre il 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flag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nella colonna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“Pubblicabile”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 riferimento ai documenti obbligatori</a:t>
            </a:r>
          </a:p>
          <a:p>
            <a:pPr marL="0" indent="0"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chemeClr val="accent1">
                    <a:lumMod val="75000"/>
                  </a:schemeClr>
                </a:solidFill>
              </a:rPr>
              <a:t>3)</a:t>
            </a:r>
            <a:endParaRPr lang="it-IT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Nella sezione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“Operazioni”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inserire la voce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“Pubblica”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e cliccare sul tasto </a:t>
            </a:r>
            <a:r>
              <a:rPr lang="it-IT" i="1" dirty="0" smtClean="0">
                <a:solidFill>
                  <a:schemeClr val="accent1">
                    <a:lumMod val="75000"/>
                  </a:schemeClr>
                </a:solidFill>
              </a:rPr>
              <a:t>“esegui”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312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>
            <a:off x="9218611" y="5635690"/>
            <a:ext cx="1101045" cy="35870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2" y="513185"/>
            <a:ext cx="10680473" cy="58502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arrotondato 4"/>
          <p:cNvSpPr/>
          <p:nvPr/>
        </p:nvSpPr>
        <p:spPr>
          <a:xfrm>
            <a:off x="3470988" y="4599992"/>
            <a:ext cx="634481" cy="13062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3470987" y="4850363"/>
            <a:ext cx="634481" cy="13062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3470988" y="5100734"/>
            <a:ext cx="634481" cy="14307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39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230</TotalTime>
  <Words>235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Sitka Small</vt:lpstr>
      <vt:lpstr>Wingdings</vt:lpstr>
      <vt:lpstr>Wingdings 3</vt:lpstr>
      <vt:lpstr>Sezione</vt:lpstr>
      <vt:lpstr>Adempimenti obbligatori per il pagamento degli incarichi/compensi al personale esterno – AI SENSI DEL D.LGS 33/2013</vt:lpstr>
      <vt:lpstr>  In tema di trasparenza, il D. Lgs 33/2013, prevede che l’Ateneo in qualità di pubblica amministrazione pubblichi sul proprio sito e tenga aggiornate determinate informazioni sui “titolari di incarichi  di collaborazione o consulenza”.   Al fine di ottemperare a quanto appena esposto, la  Circolare n.6 del 25/01/2018  e le note operative pubblicate in data 25/01/2018 sul sito UNIMI hanno chiarito le modalità di adempimento agli obblighi normativi.   </vt:lpstr>
      <vt:lpstr>Dopo aver sottoscritto il contratto o la lettera d’incarico, è obbligatorio chiedere al titolare dell’incarico la seguente documentazione:  1. Curriculum Vitae: con solo Nome e Cognome e oscurando gli altri dati personali;  2. Dichiarazione art. 15: documento tramite il quale il soggetto titolare di incarichi di collaborazione o consulenza presso UNIMI dichiara di avere o meno altri incarichi - che siano presso altre pubbliche amministrazioni oppure di attività di natura professionale;  </vt:lpstr>
      <vt:lpstr>Presentazione standard di PowerPoint</vt:lpstr>
      <vt:lpstr>   Per poter effettuare il pagamento attraverso U-GOV, nell’apposito Tab “Testata” è necessario inserire i seguenti riferimenti del contratto al personale:  a) nel campo “Nr Documento” il protocollo dell’atto di conferimento dell’incarico (contratto o lettera d’incarico);  b) nel campo “Data Doc. Rif.” la data del protocollo Archiflow del documento (contratto o lettera d’incarico);  Suggerimento  nel campo “Descrizione”  inserire  la descrizione sintetica dell’incarico tenendo conto che anche questo dettaglio  verrà pubblicato ai fini della Trasparenza  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Direzione Sistemi Informativi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Adempimenti obbligatori per il pagamento degli incarichi/compensi al personale esterno – AI SENSI DEL D.LGS 33/2013</dc:title>
  <dc:creator>Lorena Sutera</dc:creator>
  <cp:lastModifiedBy>Lorena Sutera</cp:lastModifiedBy>
  <cp:revision>21</cp:revision>
  <dcterms:created xsi:type="dcterms:W3CDTF">2019-01-15T11:22:52Z</dcterms:created>
  <dcterms:modified xsi:type="dcterms:W3CDTF">2019-01-23T08:28:14Z</dcterms:modified>
</cp:coreProperties>
</file>