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9" r:id="rId1"/>
  </p:sldMasterIdLst>
  <p:sldIdLst>
    <p:sldId id="256" r:id="rId2"/>
    <p:sldId id="275" r:id="rId3"/>
    <p:sldId id="292" r:id="rId4"/>
    <p:sldId id="258" r:id="rId5"/>
    <p:sldId id="283" r:id="rId6"/>
    <p:sldId id="284" r:id="rId7"/>
    <p:sldId id="285" r:id="rId8"/>
    <p:sldId id="286" r:id="rId9"/>
    <p:sldId id="288" r:id="rId10"/>
    <p:sldId id="289" r:id="rId11"/>
    <p:sldId id="293" r:id="rId12"/>
    <p:sldId id="294" r:id="rId13"/>
    <p:sldId id="295" r:id="rId14"/>
    <p:sldId id="296" r:id="rId15"/>
    <p:sldId id="297" r:id="rId16"/>
    <p:sldId id="290" r:id="rId17"/>
    <p:sldId id="291" r:id="rId18"/>
    <p:sldId id="287" r:id="rId19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D5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Stile con tema 1 - Colore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12C8C85-51F0-491E-9774-3900AFEF0FD7}" styleName="Stile chiaro 2 - Colore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5A111915-BE36-4E01-A7E5-04B1672EAD32}" styleName="Stile chiaro 2 - Colore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Stile chiaro 2 - Colore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2833802-FEF1-4C79-8D5D-14CF1EAF98D9}" styleName="Stile chiaro 2 - Color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7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D1F5-172D-4115-A18F-658105D46779}" type="datetimeFigureOut">
              <a:rPr lang="it-IT" smtClean="0"/>
              <a:t>03/04/2019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0D3D-A053-475A-AF87-64DD96FCCB3C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95347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D1F5-172D-4115-A18F-658105D46779}" type="datetimeFigureOut">
              <a:rPr lang="it-IT" smtClean="0"/>
              <a:t>03/04/2019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0D3D-A053-475A-AF87-64DD96FCC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5820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D1F5-172D-4115-A18F-658105D46779}" type="datetimeFigureOut">
              <a:rPr lang="it-IT" smtClean="0"/>
              <a:t>03/04/2019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0D3D-A053-475A-AF87-64DD96FCC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31752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D1F5-172D-4115-A18F-658105D46779}" type="datetimeFigureOut">
              <a:rPr lang="it-IT" smtClean="0"/>
              <a:t>03/04/2019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0D3D-A053-475A-AF87-64DD96FCC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39006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D1F5-172D-4115-A18F-658105D46779}" type="datetimeFigureOut">
              <a:rPr lang="it-IT" smtClean="0"/>
              <a:t>03/04/2019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0D3D-A053-475A-AF87-64DD96FCCB3C}" type="slidenum">
              <a:rPr lang="it-IT" smtClean="0"/>
              <a:t>‹N›</a:t>
            </a:fld>
            <a:endParaRPr lang="it-IT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2786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D1F5-172D-4115-A18F-658105D46779}" type="datetimeFigureOut">
              <a:rPr lang="it-IT" smtClean="0"/>
              <a:t>03/04/2019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0D3D-A053-475A-AF87-64DD96FCC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84100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D1F5-172D-4115-A18F-658105D46779}" type="datetimeFigureOut">
              <a:rPr lang="it-IT" smtClean="0"/>
              <a:t>03/04/2019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0D3D-A053-475A-AF87-64DD96FCC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2846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D1F5-172D-4115-A18F-658105D46779}" type="datetimeFigureOut">
              <a:rPr lang="it-IT" smtClean="0"/>
              <a:t>03/04/2019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0D3D-A053-475A-AF87-64DD96FCC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481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D1F5-172D-4115-A18F-658105D46779}" type="datetimeFigureOut">
              <a:rPr lang="it-IT" smtClean="0"/>
              <a:t>03/04/2019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0D3D-A053-475A-AF87-64DD96FCC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2945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4079D1F5-172D-4115-A18F-658105D46779}" type="datetimeFigureOut">
              <a:rPr lang="it-IT" smtClean="0"/>
              <a:t>03/04/2019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8E40D3D-A053-475A-AF87-64DD96FCC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56899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9D1F5-172D-4115-A18F-658105D46779}" type="datetimeFigureOut">
              <a:rPr lang="it-IT" smtClean="0"/>
              <a:t>03/04/2019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E40D3D-A053-475A-AF87-64DD96FCCB3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71236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4079D1F5-172D-4115-A18F-658105D46779}" type="datetimeFigureOut">
              <a:rPr lang="it-IT" smtClean="0"/>
              <a:t>03/04/2019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E8E40D3D-A053-475A-AF87-64DD96FCCB3C}" type="slidenum">
              <a:rPr lang="it-IT" smtClean="0"/>
              <a:t>‹N›</a:t>
            </a:fld>
            <a:endParaRPr lang="it-IT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260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unimi.it/ateneo/trasparenza/63350.ht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83169" y="674285"/>
            <a:ext cx="10058400" cy="3566160"/>
          </a:xfrm>
        </p:spPr>
        <p:txBody>
          <a:bodyPr>
            <a:normAutofit/>
          </a:bodyPr>
          <a:lstStyle/>
          <a:p>
            <a:pPr algn="ctr"/>
            <a:r>
              <a:rPr lang="it-IT" sz="6000" b="1" dirty="0" smtClean="0">
                <a:solidFill>
                  <a:srgbClr val="2683C6"/>
                </a:solidFill>
              </a:rPr>
              <a:t>Una novità importante in materia di trasparenza: </a:t>
            </a:r>
            <a:br>
              <a:rPr lang="it-IT" sz="6000" b="1" dirty="0" smtClean="0">
                <a:solidFill>
                  <a:srgbClr val="2683C6"/>
                </a:solidFill>
              </a:rPr>
            </a:br>
            <a:r>
              <a:rPr lang="it-IT" sz="4800" b="1" dirty="0" smtClean="0">
                <a:solidFill>
                  <a:srgbClr val="2683C6"/>
                </a:solidFill>
              </a:rPr>
              <a:t>la </a:t>
            </a:r>
            <a:r>
              <a:rPr lang="it-IT" sz="4800" b="1" dirty="0" err="1">
                <a:solidFill>
                  <a:srgbClr val="2683C6"/>
                </a:solidFill>
              </a:rPr>
              <a:t>s</a:t>
            </a:r>
            <a:r>
              <a:rPr lang="it-IT" sz="4800" b="1" dirty="0" err="1" smtClean="0">
                <a:solidFill>
                  <a:srgbClr val="2683C6"/>
                </a:solidFill>
              </a:rPr>
              <a:t>ent</a:t>
            </a:r>
            <a:r>
              <a:rPr lang="it-IT" sz="4800" b="1" dirty="0" smtClean="0">
                <a:solidFill>
                  <a:srgbClr val="2683C6"/>
                </a:solidFill>
              </a:rPr>
              <a:t>. n. 20 del 2019 della Corte costituzionale</a:t>
            </a:r>
            <a:endParaRPr lang="it-IT" sz="4800" b="1" dirty="0">
              <a:solidFill>
                <a:srgbClr val="2683C6"/>
              </a:solidFill>
            </a:endParaRP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1083169" y="4533900"/>
            <a:ext cx="10224911" cy="1303528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it-IT" sz="1800" b="1" dirty="0" smtClean="0"/>
              <a:t>Prof.ssa Marilisa </a:t>
            </a:r>
            <a:r>
              <a:rPr lang="it-IT" sz="1800" b="1" dirty="0" smtClean="0"/>
              <a:t>D’Amico </a:t>
            </a:r>
            <a:r>
              <a:rPr lang="it-IT" sz="1800" dirty="0" smtClean="0"/>
              <a:t>– Ordinario di diritto costituzionale e Prorettrice </a:t>
            </a:r>
            <a:r>
              <a:rPr lang="it-IT" sz="1800" dirty="0" smtClean="0"/>
              <a:t>a legalità, trasparenza e parità di </a:t>
            </a:r>
            <a:r>
              <a:rPr lang="it-IT" sz="1800" dirty="0" smtClean="0"/>
              <a:t>diritti</a:t>
            </a:r>
          </a:p>
          <a:p>
            <a:pPr algn="just"/>
            <a:r>
              <a:rPr lang="it-IT" sz="1800" b="1" dirty="0" smtClean="0"/>
              <a:t>Dott.ssa cecilia </a:t>
            </a:r>
            <a:r>
              <a:rPr lang="it-IT" sz="1800" b="1" dirty="0" err="1" smtClean="0"/>
              <a:t>siccardi</a:t>
            </a:r>
            <a:r>
              <a:rPr lang="it-IT" sz="1800" dirty="0" smtClean="0"/>
              <a:t> – Assegnista di ricerca in diritto costituzionale Università degli studi di Milano e gruppo di lavoro anticorruzione e trasparenza </a:t>
            </a:r>
            <a:endParaRPr lang="it-IT" sz="1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" y="39815"/>
            <a:ext cx="20796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3913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it-IT" b="1" dirty="0" smtClean="0">
                <a:solidFill>
                  <a:srgbClr val="2683C6"/>
                </a:solidFill>
              </a:rPr>
              <a:t>La specificazione operata dalla Corte: il Segretario generale e i dirigenti dei Ministeri</a:t>
            </a:r>
            <a:endParaRPr lang="it-IT" b="1" dirty="0">
              <a:solidFill>
                <a:srgbClr val="2683C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100667" y="1749779"/>
            <a:ext cx="10286999" cy="4586110"/>
          </a:xfrm>
        </p:spPr>
        <p:txBody>
          <a:bodyPr>
            <a:normAutofit/>
          </a:bodyPr>
          <a:lstStyle/>
          <a:p>
            <a:pPr algn="just"/>
            <a:r>
              <a:rPr lang="it-IT" sz="1800" dirty="0" smtClean="0"/>
              <a:t>La Corte considera che “</a:t>
            </a:r>
            <a:r>
              <a:rPr lang="it-IT" sz="1800" i="1" dirty="0" smtClean="0"/>
              <a:t>una </a:t>
            </a:r>
            <a:r>
              <a:rPr lang="it-IT" sz="1800" i="1" dirty="0"/>
              <a:t>declaratoria d’illegittimità costituzionale che si limiti all’ablazione, nella disposizione censurata, del riferimento ai dati indicati nell’art. 14, comma 1, lettera </a:t>
            </a:r>
            <a:r>
              <a:rPr lang="it-IT" sz="1800" i="1" dirty="0" err="1"/>
              <a:t>f</a:t>
            </a:r>
            <a:r>
              <a:rPr lang="it-IT" sz="1800" i="1" dirty="0"/>
              <a:t>), </a:t>
            </a:r>
            <a:r>
              <a:rPr lang="it-IT" sz="1800" i="1" dirty="0">
                <a:solidFill>
                  <a:srgbClr val="2683C6"/>
                </a:solidFill>
              </a:rPr>
              <a:t>lascerebbe del tutto privi di considerazione principi costituzionali meritevoli di </a:t>
            </a:r>
            <a:r>
              <a:rPr lang="it-IT" sz="1800" i="1" dirty="0" smtClean="0">
                <a:solidFill>
                  <a:srgbClr val="2683C6"/>
                </a:solidFill>
              </a:rPr>
              <a:t>tutela</a:t>
            </a:r>
            <a:r>
              <a:rPr lang="it-IT" sz="1800" dirty="0" smtClean="0"/>
              <a:t>”</a:t>
            </a:r>
          </a:p>
          <a:p>
            <a:pPr algn="just"/>
            <a:r>
              <a:rPr lang="it-IT" sz="1800" dirty="0" smtClean="0"/>
              <a:t>Per tale ragione opera una </a:t>
            </a:r>
            <a:r>
              <a:rPr lang="it-IT" sz="1800" dirty="0" smtClean="0">
                <a:solidFill>
                  <a:srgbClr val="2683C6"/>
                </a:solidFill>
              </a:rPr>
              <a:t>delimitazione </a:t>
            </a:r>
            <a:r>
              <a:rPr lang="it-IT" sz="1800" dirty="0">
                <a:solidFill>
                  <a:srgbClr val="2683C6"/>
                </a:solidFill>
              </a:rPr>
              <a:t>della dichiarazione di incostituzionalità dell’obbligo di pubblicazione dei dati in </a:t>
            </a:r>
            <a:r>
              <a:rPr lang="it-IT" sz="1800" dirty="0" smtClean="0">
                <a:solidFill>
                  <a:srgbClr val="2683C6"/>
                </a:solidFill>
              </a:rPr>
              <a:t>oggetto</a:t>
            </a:r>
            <a:r>
              <a:rPr lang="it-IT" sz="1800" dirty="0">
                <a:solidFill>
                  <a:srgbClr val="2683C6"/>
                </a:solidFill>
              </a:rPr>
              <a:t>, identificando </a:t>
            </a:r>
            <a:r>
              <a:rPr lang="it-IT" sz="1800" dirty="0" smtClean="0">
                <a:solidFill>
                  <a:srgbClr val="2683C6"/>
                </a:solidFill>
              </a:rPr>
              <a:t>i titolari </a:t>
            </a:r>
            <a:r>
              <a:rPr lang="it-IT" sz="1800" dirty="0">
                <a:solidFill>
                  <a:srgbClr val="2683C6"/>
                </a:solidFill>
              </a:rPr>
              <a:t>d’incarichi dirigenziali ai quali la disposizione possa essere applicata</a:t>
            </a:r>
            <a:r>
              <a:rPr lang="it-IT" sz="1800" dirty="0"/>
              <a:t>, senza che la compressione della tutela dei dati personali risulti priva di adeguata giustificazione, in contrasto con il principio di proporzionalità</a:t>
            </a:r>
            <a:r>
              <a:rPr lang="it-IT" sz="1800" dirty="0" smtClean="0"/>
              <a:t>.</a:t>
            </a:r>
          </a:p>
          <a:p>
            <a:pPr algn="ctr"/>
            <a:endParaRPr lang="it-IT" b="1" dirty="0" smtClean="0">
              <a:solidFill>
                <a:schemeClr val="accent2"/>
              </a:solidFill>
            </a:endParaRPr>
          </a:p>
        </p:txBody>
      </p:sp>
      <p:sp>
        <p:nvSpPr>
          <p:cNvPr id="4" name="Freccia giù 3"/>
          <p:cNvSpPr/>
          <p:nvPr/>
        </p:nvSpPr>
        <p:spPr>
          <a:xfrm>
            <a:off x="5757334" y="3527776"/>
            <a:ext cx="578555" cy="381000"/>
          </a:xfrm>
          <a:prstGeom prst="downArrow">
            <a:avLst/>
          </a:prstGeom>
          <a:solidFill>
            <a:schemeClr val="accent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Rettangolo arrotondato 4"/>
          <p:cNvSpPr/>
          <p:nvPr/>
        </p:nvSpPr>
        <p:spPr>
          <a:xfrm>
            <a:off x="1312334" y="4021667"/>
            <a:ext cx="9779000" cy="2412999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it-IT" b="1" dirty="0">
                <a:solidFill>
                  <a:schemeClr val="accent2"/>
                </a:solidFill>
              </a:rPr>
              <a:t>Art. 19, commi 3 e 4, del decreto legislativo 30 marzo 2001, n. 165</a:t>
            </a: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it-IT" i="1" dirty="0">
                <a:solidFill>
                  <a:srgbClr val="000000"/>
                </a:solidFill>
                <a:latin typeface="Times New Roman"/>
              </a:rPr>
              <a:t>“Il Segretario generale di ministeri e di direzione di strutture articolate al loro interno in uffici dirigenziali generali e quelli di funzione dirigenziale di livello generale </a:t>
            </a:r>
            <a:r>
              <a:rPr lang="it-IT" b="1" i="1" dirty="0">
                <a:solidFill>
                  <a:srgbClr val="000000"/>
                </a:solidFill>
                <a:latin typeface="Times New Roman"/>
              </a:rPr>
              <a:t>rimangono soggetti all’obbligo di pubblicazione dei dati</a:t>
            </a:r>
            <a:r>
              <a:rPr lang="it-IT" i="1" dirty="0">
                <a:solidFill>
                  <a:srgbClr val="000000"/>
                </a:solidFill>
                <a:latin typeface="Times New Roman"/>
              </a:rPr>
              <a:t>”</a:t>
            </a:r>
            <a:endParaRPr lang="it-IT" i="1" u="sng" dirty="0">
              <a:solidFill>
                <a:srgbClr val="000000"/>
              </a:solidFill>
              <a:latin typeface="Times New Roman"/>
            </a:endParaRPr>
          </a:p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it-IT" b="1" u="sng" dirty="0">
                <a:solidFill>
                  <a:schemeClr val="accent2"/>
                </a:solidFill>
                <a:latin typeface="Times New Roman"/>
              </a:rPr>
              <a:t>poiché:</a:t>
            </a:r>
            <a:endParaRPr lang="it-IT" i="1" u="sng" dirty="0">
              <a:solidFill>
                <a:srgbClr val="000000"/>
              </a:solidFill>
              <a:latin typeface="Times New Roman"/>
            </a:endParaRPr>
          </a:p>
          <a:p>
            <a:pPr algn="just">
              <a:spcBef>
                <a:spcPts val="0"/>
              </a:spcBef>
              <a:spcAft>
                <a:spcPts val="0"/>
              </a:spcAft>
            </a:pPr>
            <a:r>
              <a:rPr lang="it-IT" b="1" i="1" dirty="0">
                <a:solidFill>
                  <a:srgbClr val="000000"/>
                </a:solidFill>
                <a:latin typeface="Times New Roman"/>
              </a:rPr>
              <a:t>L’attribuzione a tali dirigenti di compiti </a:t>
            </a:r>
            <a:r>
              <a:rPr lang="it-IT" i="1" dirty="0">
                <a:solidFill>
                  <a:srgbClr val="000000"/>
                </a:solidFill>
                <a:latin typeface="Times New Roman"/>
              </a:rPr>
              <a:t>– propositivi, organizzativi, di gestione (di risorse umane e strumentali) e di spesa – </a:t>
            </a:r>
            <a:r>
              <a:rPr lang="it-IT" b="1" i="1" dirty="0">
                <a:solidFill>
                  <a:srgbClr val="000000"/>
                </a:solidFill>
                <a:latin typeface="Times New Roman"/>
              </a:rPr>
              <a:t>di elevatissimo rilievo rende non irragionevole, allo stato, il mantenimento in capo ad essi proprio degli obblighi di trasparenza di cui si discute</a:t>
            </a:r>
            <a:r>
              <a:rPr lang="it-IT" dirty="0">
                <a:solidFill>
                  <a:srgbClr val="000000"/>
                </a:solidFill>
                <a:latin typeface="Times New Roman"/>
              </a:rPr>
              <a:t>”.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35560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dirty="0" smtClean="0">
                <a:solidFill>
                  <a:srgbClr val="2683C6"/>
                </a:solidFill>
              </a:rPr>
              <a:t>I principi della sentenza: una bussola per ogni Amministrazione</a:t>
            </a:r>
            <a:endParaRPr lang="it-IT" dirty="0">
              <a:solidFill>
                <a:srgbClr val="2683C6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" y="39815"/>
            <a:ext cx="20796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218879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3200" b="1" dirty="0" smtClean="0">
                <a:solidFill>
                  <a:srgbClr val="2683C6"/>
                </a:solidFill>
              </a:rPr>
              <a:t>La trasparenza e il diritto dei cittadini ad accedere ai dati </a:t>
            </a:r>
            <a:endParaRPr lang="it-IT" sz="3200" b="1" dirty="0">
              <a:solidFill>
                <a:srgbClr val="2683C6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it-IT" sz="2400" dirty="0" smtClean="0"/>
          </a:p>
          <a:p>
            <a:pPr algn="just"/>
            <a:r>
              <a:rPr lang="it-IT" sz="2400" dirty="0" smtClean="0"/>
              <a:t>“</a:t>
            </a:r>
            <a:r>
              <a:rPr lang="it-IT" sz="2400" i="1" dirty="0"/>
              <a:t>I principi di pubblicità e trasparenza, sono riferiti non solo, </a:t>
            </a:r>
            <a:r>
              <a:rPr lang="it-IT" sz="2400" b="1" i="1" dirty="0"/>
              <a:t>quale corollario del principio democratico</a:t>
            </a:r>
            <a:r>
              <a:rPr lang="it-IT" sz="2400" i="1" dirty="0"/>
              <a:t> (art. 1 </a:t>
            </a:r>
            <a:r>
              <a:rPr lang="it-IT" sz="2400" i="1" dirty="0" err="1"/>
              <a:t>Cost</a:t>
            </a:r>
            <a:r>
              <a:rPr lang="it-IT" sz="2400" i="1" dirty="0"/>
              <a:t>.), a tutti gli aspetti rilevanti della vita pubblica e istituzionale, ma anche, ai sensi dell’art. 97 </a:t>
            </a:r>
            <a:r>
              <a:rPr lang="it-IT" sz="2400" i="1" dirty="0" err="1"/>
              <a:t>Cost</a:t>
            </a:r>
            <a:r>
              <a:rPr lang="it-IT" sz="2400" i="1" dirty="0"/>
              <a:t>., al </a:t>
            </a:r>
            <a:r>
              <a:rPr lang="it-IT" sz="2400" b="1" i="1" dirty="0"/>
              <a:t>buon funzionamento dell’amministrazione </a:t>
            </a:r>
            <a:r>
              <a:rPr lang="it-IT" sz="2400" i="1" dirty="0"/>
              <a:t>(sentenze n. 177 e n. 69 del 2018, n. 212 del 2017) e, per la parte che qui specificamente interessa, ai dati che essa possiede e controlla. Principi che, nella legislazione interna, tendono ormai a manifestarsi, nella loro declinazione soggettiva, nella forma di </a:t>
            </a:r>
            <a:r>
              <a:rPr lang="it-IT" sz="2400" b="1" i="1" dirty="0"/>
              <a:t>un diritto dei cittadini ad accedere ai dati in possesso della pubblica amministrazione,</a:t>
            </a:r>
            <a:r>
              <a:rPr lang="it-IT" sz="2400" i="1" dirty="0"/>
              <a:t> come del resto stabilisce l’art. 1, comma 1, del d.lgs. n. 33 del 2013</a:t>
            </a:r>
            <a:r>
              <a:rPr lang="it-IT" sz="2400" dirty="0" smtClean="0"/>
              <a:t>.” </a:t>
            </a:r>
            <a:endParaRPr lang="it-IT" sz="2400" dirty="0"/>
          </a:p>
        </p:txBody>
      </p:sp>
    </p:spTree>
    <p:extLst>
      <p:ext uri="{BB962C8B-B14F-4D97-AF65-F5344CB8AC3E}">
        <p14:creationId xmlns:p14="http://schemas.microsoft.com/office/powerpoint/2010/main" val="226585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2683C6"/>
                </a:solidFill>
              </a:rPr>
              <a:t>Il diritto alla riservatezza</a:t>
            </a:r>
            <a:endParaRPr lang="it-IT" b="1" dirty="0">
              <a:solidFill>
                <a:srgbClr val="2683C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400" dirty="0" smtClean="0"/>
              <a:t>“</a:t>
            </a:r>
            <a:r>
              <a:rPr lang="it-IT" sz="2400" i="1" dirty="0" smtClean="0"/>
              <a:t>il </a:t>
            </a:r>
            <a:r>
              <a:rPr lang="it-IT" sz="2400" i="1" dirty="0"/>
              <a:t>diritto alla riservatezza dei dati personali, quale manifestazione del </a:t>
            </a:r>
            <a:r>
              <a:rPr lang="it-IT" sz="2400" b="1" i="1" dirty="0"/>
              <a:t>diritto fondamentale all’intangibilità della sfera privata</a:t>
            </a:r>
            <a:r>
              <a:rPr lang="it-IT" sz="2400" i="1" dirty="0"/>
              <a:t> (sentenza n. 366 del 1991), che attiene alla tutela della vita degli individui nei suoi molteplici </a:t>
            </a:r>
            <a:r>
              <a:rPr lang="it-IT" sz="2400" i="1" dirty="0" smtClean="0"/>
              <a:t>aspetti</a:t>
            </a:r>
            <a:r>
              <a:rPr lang="it-IT" sz="2400" dirty="0" smtClean="0"/>
              <a:t>”. </a:t>
            </a:r>
          </a:p>
          <a:p>
            <a:pPr algn="just"/>
            <a:r>
              <a:rPr lang="it-IT" sz="2400" dirty="0" smtClean="0"/>
              <a:t>“</a:t>
            </a:r>
            <a:r>
              <a:rPr lang="it-IT" sz="2400" i="1" dirty="0" smtClean="0"/>
              <a:t>Nell’epoca </a:t>
            </a:r>
            <a:r>
              <a:rPr lang="it-IT" sz="2400" i="1" dirty="0"/>
              <a:t>attuale, esso si caratterizza particolarmente quale </a:t>
            </a:r>
            <a:r>
              <a:rPr lang="it-IT" sz="2400" b="1" i="1" dirty="0"/>
              <a:t>diritto a controllare la circolazione delle informazioni riferite alla propria persona</a:t>
            </a:r>
            <a:r>
              <a:rPr lang="it-IT" sz="2400" i="1" dirty="0"/>
              <a:t>, e si giova, a sua protezione, </a:t>
            </a:r>
            <a:r>
              <a:rPr lang="it-IT" sz="2400" i="1" dirty="0" smtClean="0"/>
              <a:t>(…) dei </a:t>
            </a:r>
            <a:r>
              <a:rPr lang="it-IT" sz="2400" i="1" dirty="0"/>
              <a:t>già ricordati </a:t>
            </a:r>
            <a:r>
              <a:rPr lang="it-IT" sz="2400" b="1" i="1" dirty="0"/>
              <a:t>principi di proporzionalità, pertinenza e non eccedenza</a:t>
            </a:r>
            <a:r>
              <a:rPr lang="it-IT" sz="2400" i="1" dirty="0"/>
              <a:t>, in virtù dei quali deroghe e limitazioni alla tutela della riservatezza di quei dati devono operare nei limiti dello stretto necessario, </a:t>
            </a:r>
            <a:r>
              <a:rPr lang="it-IT" sz="2400" b="1" i="1" dirty="0"/>
              <a:t>essendo indispensabile identificare le misure che incidano nella minor misura possibile sul diritto fondamentale, pur contribuendo al raggiungimento dei legittimi obiettivi sottesi alla raccolta e al trattamento dei </a:t>
            </a:r>
            <a:r>
              <a:rPr lang="it-IT" sz="2400" b="1" i="1" dirty="0" smtClean="0"/>
              <a:t>dati</a:t>
            </a:r>
            <a:r>
              <a:rPr lang="it-IT" sz="2400" dirty="0" smtClean="0"/>
              <a:t>”.</a:t>
            </a:r>
            <a:endParaRPr lang="it-IT" sz="2400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1776025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2683C6"/>
                </a:solidFill>
              </a:rPr>
              <a:t>Il bilanciamento tra trasparenza e riservatezza</a:t>
            </a:r>
            <a:endParaRPr lang="it-IT" b="1" dirty="0">
              <a:solidFill>
                <a:srgbClr val="2683C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400" dirty="0" smtClean="0"/>
          </a:p>
          <a:p>
            <a:endParaRPr lang="it-IT" sz="2400" dirty="0"/>
          </a:p>
          <a:p>
            <a:r>
              <a:rPr lang="it-IT" sz="2400" dirty="0" smtClean="0"/>
              <a:t>“</a:t>
            </a:r>
            <a:r>
              <a:rPr lang="it-IT" sz="2400" i="1" dirty="0"/>
              <a:t>I diritti alla riservatezza e alla trasparenza </a:t>
            </a:r>
            <a:r>
              <a:rPr lang="it-IT" sz="2400" i="1" dirty="0">
                <a:solidFill>
                  <a:srgbClr val="2683C6"/>
                </a:solidFill>
              </a:rPr>
              <a:t>si fronteggiano </a:t>
            </a:r>
            <a:r>
              <a:rPr lang="it-IT" sz="2400" i="1" dirty="0"/>
              <a:t>soprattutto nel nuovo </a:t>
            </a:r>
            <a:r>
              <a:rPr lang="it-IT" sz="2400" i="1" dirty="0">
                <a:solidFill>
                  <a:srgbClr val="2683C6"/>
                </a:solidFill>
              </a:rPr>
              <a:t>scenario digitale</a:t>
            </a:r>
            <a:r>
              <a:rPr lang="it-IT" sz="2400" i="1" dirty="0"/>
              <a:t>: un ambito nel quale, da un lato, i diritti personali possono essere posti in pericolo dalla indiscriminata circolazione delle informazioni, e, dall’altro, proprio la più ampia circolazione dei dati può meglio consentire a ciascuno di informarsi e comunicare</a:t>
            </a:r>
            <a:r>
              <a:rPr lang="it-IT" sz="2400" dirty="0"/>
              <a:t>.”</a:t>
            </a:r>
          </a:p>
        </p:txBody>
      </p:sp>
    </p:spTree>
    <p:extLst>
      <p:ext uri="{BB962C8B-B14F-4D97-AF65-F5344CB8AC3E}">
        <p14:creationId xmlns:p14="http://schemas.microsoft.com/office/powerpoint/2010/main" val="10022178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dirty="0" smtClean="0">
                <a:solidFill>
                  <a:srgbClr val="2683C6"/>
                </a:solidFill>
              </a:rPr>
              <a:t>Quale impatto sulle Università?</a:t>
            </a:r>
            <a:endParaRPr lang="it-IT" dirty="0">
              <a:solidFill>
                <a:srgbClr val="2683C6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" y="39815"/>
            <a:ext cx="20796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93929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2683C6"/>
                </a:solidFill>
              </a:rPr>
              <a:t>Prima della sentenza n. 20 del 2019</a:t>
            </a:r>
            <a:endParaRPr lang="it-IT" b="1" dirty="0">
              <a:solidFill>
                <a:srgbClr val="2683C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Erano soggetti all’obbligo di pubblicazione di cui all’art. 14, comma 1 </a:t>
            </a:r>
            <a:r>
              <a:rPr lang="it-IT" dirty="0" err="1" smtClean="0"/>
              <a:t>lett</a:t>
            </a:r>
            <a:r>
              <a:rPr lang="it-IT" dirty="0" smtClean="0"/>
              <a:t>. </a:t>
            </a:r>
            <a:r>
              <a:rPr lang="it-IT" dirty="0" err="1" smtClean="0"/>
              <a:t>f</a:t>
            </a:r>
            <a:r>
              <a:rPr lang="it-IT" dirty="0" smtClean="0"/>
              <a:t>) </a:t>
            </a:r>
            <a:r>
              <a:rPr lang="it-IT" dirty="0" err="1" smtClean="0"/>
              <a:t>D.lgs</a:t>
            </a:r>
            <a:r>
              <a:rPr lang="it-IT" dirty="0" smtClean="0"/>
              <a:t> n. 33 del 2013</a:t>
            </a:r>
          </a:p>
        </p:txBody>
      </p:sp>
      <p:sp>
        <p:nvSpPr>
          <p:cNvPr id="5" name="Rettangolo 4"/>
          <p:cNvSpPr/>
          <p:nvPr/>
        </p:nvSpPr>
        <p:spPr>
          <a:xfrm>
            <a:off x="4205028" y="2538779"/>
            <a:ext cx="428994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it-IT" dirty="0" smtClean="0"/>
              <a:t>Cfr. </a:t>
            </a:r>
            <a:r>
              <a:rPr lang="it-IT" dirty="0"/>
              <a:t>d</a:t>
            </a:r>
            <a:r>
              <a:rPr lang="it-IT" dirty="0" smtClean="0"/>
              <a:t>elibera </a:t>
            </a:r>
            <a:r>
              <a:rPr lang="it-IT" dirty="0"/>
              <a:t>ANAC, n. 241 del 2017, </a:t>
            </a:r>
            <a:r>
              <a:rPr lang="it-IT" dirty="0" err="1"/>
              <a:t>all</a:t>
            </a:r>
            <a:r>
              <a:rPr lang="it-IT" dirty="0"/>
              <a:t>. n. 1</a:t>
            </a:r>
          </a:p>
        </p:txBody>
      </p:sp>
      <p:graphicFrame>
        <p:nvGraphicFramePr>
          <p:cNvPr id="6" name="Tabel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26475013"/>
              </p:ext>
            </p:extLst>
          </p:nvPr>
        </p:nvGraphicFramePr>
        <p:xfrm>
          <a:off x="1481667" y="2935111"/>
          <a:ext cx="9228668" cy="336664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0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71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716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7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54967">
                <a:tc rowSpan="2"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Università</a:t>
                      </a:r>
                      <a:r>
                        <a:rPr lang="it-IT" baseline="0" dirty="0" smtClean="0"/>
                        <a:t> </a:t>
                      </a:r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INCARICHI POLITICI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INCARICHI DI DIREZIONE E GOVERNO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INCARICHI DIRIGENZIALI A QUALSIASI TITOLO CONFERITI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033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Rettore</a:t>
                      </a:r>
                    </a:p>
                    <a:p>
                      <a:endParaRPr lang="it-IT" baseline="0" dirty="0" smtClean="0"/>
                    </a:p>
                    <a:p>
                      <a:r>
                        <a:rPr lang="it-IT" baseline="0" dirty="0" smtClean="0"/>
                        <a:t>Consiglio di amministrazione</a:t>
                      </a:r>
                    </a:p>
                    <a:p>
                      <a:endParaRPr lang="it-IT" baseline="0" dirty="0" smtClean="0"/>
                    </a:p>
                    <a:p>
                      <a:r>
                        <a:rPr lang="it-IT" baseline="0" dirty="0" smtClean="0"/>
                        <a:t>Senato Accademico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Dirigenti</a:t>
                      </a:r>
                      <a:r>
                        <a:rPr lang="it-IT" baseline="0" dirty="0" smtClean="0"/>
                        <a:t> apicali </a:t>
                      </a:r>
                    </a:p>
                    <a:p>
                      <a:endParaRPr lang="it-IT" baseline="0" dirty="0" smtClean="0"/>
                    </a:p>
                    <a:p>
                      <a:r>
                        <a:rPr lang="it-IT" baseline="0" dirty="0" smtClean="0"/>
                        <a:t>Dirigenti</a:t>
                      </a:r>
                    </a:p>
                    <a:p>
                      <a:endParaRPr lang="it-IT" dirty="0" smtClean="0"/>
                    </a:p>
                    <a:p>
                      <a:r>
                        <a:rPr lang="it-IT" dirty="0" smtClean="0"/>
                        <a:t>Posizioni organizzative titolari di funzioni dirigenziali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04092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2683C6"/>
                </a:solidFill>
              </a:rPr>
              <a:t>Dopo la </a:t>
            </a:r>
            <a:r>
              <a:rPr lang="it-IT" b="1" dirty="0" err="1" smtClean="0">
                <a:solidFill>
                  <a:srgbClr val="2683C6"/>
                </a:solidFill>
              </a:rPr>
              <a:t>sent</a:t>
            </a:r>
            <a:r>
              <a:rPr lang="it-IT" b="1" dirty="0" smtClean="0">
                <a:solidFill>
                  <a:srgbClr val="2683C6"/>
                </a:solidFill>
              </a:rPr>
              <a:t>. n. 20 del 2019 </a:t>
            </a:r>
            <a:endParaRPr lang="it-IT" b="1" dirty="0">
              <a:solidFill>
                <a:srgbClr val="2683C6"/>
              </a:solidFill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1622777" y="1848557"/>
            <a:ext cx="90087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 Sono soggetti </a:t>
            </a:r>
            <a:r>
              <a:rPr lang="it-IT" dirty="0"/>
              <a:t>all’obbligo di pubblicazione di cui all’art. 14, comma 1 </a:t>
            </a:r>
            <a:r>
              <a:rPr lang="it-IT" dirty="0" err="1"/>
              <a:t>lett</a:t>
            </a:r>
            <a:r>
              <a:rPr lang="it-IT" dirty="0"/>
              <a:t>. </a:t>
            </a:r>
            <a:r>
              <a:rPr lang="it-IT" dirty="0" err="1"/>
              <a:t>f</a:t>
            </a:r>
            <a:r>
              <a:rPr lang="it-IT" dirty="0"/>
              <a:t>) </a:t>
            </a:r>
            <a:r>
              <a:rPr lang="it-IT" dirty="0" err="1"/>
              <a:t>D.lgs</a:t>
            </a:r>
            <a:r>
              <a:rPr lang="it-IT" dirty="0"/>
              <a:t> n. 33 del 2013</a:t>
            </a:r>
          </a:p>
          <a:p>
            <a:endParaRPr lang="it-IT" dirty="0"/>
          </a:p>
        </p:txBody>
      </p:sp>
      <p:sp>
        <p:nvSpPr>
          <p:cNvPr id="7" name="Per 6"/>
          <p:cNvSpPr/>
          <p:nvPr/>
        </p:nvSpPr>
        <p:spPr>
          <a:xfrm>
            <a:off x="7789333" y="2906889"/>
            <a:ext cx="2596446" cy="4741332"/>
          </a:xfrm>
          <a:prstGeom prst="mathMultiply">
            <a:avLst/>
          </a:prstGeom>
          <a:solidFill>
            <a:srgbClr val="FF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8" name="Tabel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0809601"/>
              </p:ext>
            </p:extLst>
          </p:nvPr>
        </p:nvGraphicFramePr>
        <p:xfrm>
          <a:off x="1157112" y="2455333"/>
          <a:ext cx="9228668" cy="3366646"/>
        </p:xfrm>
        <a:graphic>
          <a:graphicData uri="http://schemas.openxmlformats.org/drawingml/2006/table">
            <a:tbl>
              <a:tblPr firstRow="1" bandRow="1">
                <a:tableStyleId>{72833802-FEF1-4C79-8D5D-14CF1EAF98D9}</a:tableStyleId>
              </a:tblPr>
              <a:tblGrid>
                <a:gridCol w="230716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5438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599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71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354967">
                <a:tc rowSpan="2">
                  <a:txBody>
                    <a:bodyPr/>
                    <a:lstStyle/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endParaRPr lang="it-IT" dirty="0" smtClean="0"/>
                    </a:p>
                    <a:p>
                      <a:pPr algn="ctr"/>
                      <a:r>
                        <a:rPr lang="it-IT" dirty="0" smtClean="0"/>
                        <a:t>Università</a:t>
                      </a:r>
                      <a:r>
                        <a:rPr lang="it-IT" baseline="0" dirty="0" smtClean="0"/>
                        <a:t> </a:t>
                      </a:r>
                      <a:endParaRPr lang="it-IT" dirty="0" smtClean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INCARICHI POLITICI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INCARICHI DI DIREZIONE E GOVERNO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INCARICHI DIRIGENZIALI A QUALSIASI TITOLO CONFERITI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80334">
                <a:tc v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smtClean="0"/>
                        <a:t>-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Rettore</a:t>
                      </a:r>
                    </a:p>
                    <a:p>
                      <a:endParaRPr lang="it-IT" baseline="0" dirty="0" smtClean="0"/>
                    </a:p>
                    <a:p>
                      <a:r>
                        <a:rPr lang="it-IT" baseline="0" dirty="0" smtClean="0"/>
                        <a:t>Consiglio di amministrazione</a:t>
                      </a:r>
                    </a:p>
                    <a:p>
                      <a:endParaRPr lang="it-IT" baseline="0" dirty="0" smtClean="0"/>
                    </a:p>
                    <a:p>
                      <a:r>
                        <a:rPr lang="it-IT" baseline="0" dirty="0" smtClean="0"/>
                        <a:t>Senato Accademico </a:t>
                      </a:r>
                      <a:endParaRPr lang="it-IT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t-IT" strike="sngStrike" dirty="0" smtClean="0"/>
                        <a:t>Dirigenti</a:t>
                      </a:r>
                      <a:r>
                        <a:rPr lang="it-IT" strike="sngStrike" baseline="0" dirty="0" smtClean="0"/>
                        <a:t> apicali </a:t>
                      </a:r>
                    </a:p>
                    <a:p>
                      <a:endParaRPr lang="it-IT" strike="sngStrike" baseline="0" dirty="0" smtClean="0"/>
                    </a:p>
                    <a:p>
                      <a:r>
                        <a:rPr lang="it-IT" strike="sngStrike" baseline="0" dirty="0" smtClean="0"/>
                        <a:t>Dirigenti</a:t>
                      </a:r>
                    </a:p>
                    <a:p>
                      <a:endParaRPr lang="it-IT" strike="sngStrike" dirty="0" smtClean="0"/>
                    </a:p>
                    <a:p>
                      <a:r>
                        <a:rPr lang="it-IT" strike="sngStrike" dirty="0" smtClean="0"/>
                        <a:t>Posizioni organizzative titolari di funzioni dirigenziali</a:t>
                      </a:r>
                      <a:endParaRPr lang="it-IT" strike="sngStrike" dirty="0"/>
                    </a:p>
                  </a:txBody>
                  <a:tcPr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08123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2683C6"/>
                </a:solidFill>
              </a:rPr>
              <a:t>Per un approfondimento su UNIMI</a:t>
            </a:r>
            <a:endParaRPr lang="it-IT" b="1" dirty="0">
              <a:solidFill>
                <a:srgbClr val="2683C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it-IT" dirty="0"/>
              <a:t>Cfr. </a:t>
            </a:r>
            <a:r>
              <a:rPr lang="it-IT" dirty="0">
                <a:hlinkClick r:id="rId2"/>
              </a:rPr>
              <a:t>http://www.unimi.it/ateneo/trasparenza/63350.</a:t>
            </a:r>
            <a:r>
              <a:rPr lang="it-IT" dirty="0" smtClean="0">
                <a:hlinkClick r:id="rId2"/>
              </a:rPr>
              <a:t>htm</a:t>
            </a:r>
            <a:r>
              <a:rPr lang="it-IT" dirty="0" smtClean="0"/>
              <a:t> </a:t>
            </a:r>
          </a:p>
          <a:p>
            <a:endParaRPr lang="it-IT" dirty="0"/>
          </a:p>
        </p:txBody>
      </p:sp>
      <p:pic>
        <p:nvPicPr>
          <p:cNvPr id="4" name="Immagine 3" descr="Schermata 2019-04-01 alle 19.28.15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066" y="2345266"/>
            <a:ext cx="6242905" cy="42022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1318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chemeClr val="accent2"/>
                </a:solidFill>
              </a:rPr>
              <a:t>Premessa - schema dei contenuti</a:t>
            </a:r>
            <a:endParaRPr lang="it-IT" b="1" dirty="0">
              <a:solidFill>
                <a:schemeClr val="accent2"/>
              </a:solidFill>
            </a:endParaRPr>
          </a:p>
        </p:txBody>
      </p:sp>
      <p:sp>
        <p:nvSpPr>
          <p:cNvPr id="5" name="Segnaposto contenuto 4"/>
          <p:cNvSpPr>
            <a:spLocks noGrp="1"/>
          </p:cNvSpPr>
          <p:nvPr>
            <p:ph idx="1"/>
          </p:nvPr>
        </p:nvSpPr>
        <p:spPr>
          <a:xfrm>
            <a:off x="1086556" y="1845734"/>
            <a:ext cx="10069124" cy="422204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800" b="1" dirty="0" smtClean="0">
                <a:solidFill>
                  <a:schemeClr val="tx1"/>
                </a:solidFill>
              </a:rPr>
              <a:t>1. La </a:t>
            </a:r>
            <a:r>
              <a:rPr lang="it-IT" sz="2800" b="1" dirty="0" err="1" smtClean="0">
                <a:solidFill>
                  <a:schemeClr val="tx1"/>
                </a:solidFill>
              </a:rPr>
              <a:t>sent</a:t>
            </a:r>
            <a:r>
              <a:rPr lang="it-IT" sz="2800" b="1" dirty="0" smtClean="0">
                <a:solidFill>
                  <a:schemeClr val="tx1"/>
                </a:solidFill>
              </a:rPr>
              <a:t>. n. 20 del 2019 in sintesi (la norma oggetto, la decisione nel merito..)</a:t>
            </a:r>
          </a:p>
          <a:p>
            <a:pPr marL="0" indent="0" algn="just">
              <a:buNone/>
            </a:pPr>
            <a:r>
              <a:rPr lang="it-IT" sz="2800" b="1" dirty="0" smtClean="0">
                <a:solidFill>
                  <a:schemeClr val="tx1"/>
                </a:solidFill>
              </a:rPr>
              <a:t>2. Perché è importante ai nostri fini? </a:t>
            </a:r>
          </a:p>
          <a:p>
            <a:pPr marL="0" indent="0" algn="just">
              <a:buNone/>
            </a:pPr>
            <a:r>
              <a:rPr lang="it-IT" sz="2400" i="1" dirty="0" smtClean="0"/>
              <a:t>2.1. </a:t>
            </a:r>
            <a:r>
              <a:rPr lang="it-IT" sz="2400" dirty="0" smtClean="0"/>
              <a:t>In generale, la </a:t>
            </a:r>
            <a:r>
              <a:rPr lang="it-IT" sz="2400" dirty="0" err="1" smtClean="0"/>
              <a:t>sent</a:t>
            </a:r>
            <a:r>
              <a:rPr lang="it-IT" sz="2400" dirty="0" smtClean="0"/>
              <a:t>. sancisce </a:t>
            </a:r>
            <a:r>
              <a:rPr lang="it-IT" sz="2400" b="1" dirty="0" smtClean="0"/>
              <a:t>importanti principi in materia di trasparenza e diritto alla riservatezza </a:t>
            </a:r>
            <a:r>
              <a:rPr lang="it-IT" sz="2400" dirty="0" smtClean="0"/>
              <a:t>che dovrebbero orientare il comportamento di tutte le amministrazioni, comprese le Università;</a:t>
            </a:r>
          </a:p>
          <a:p>
            <a:pPr marL="0" indent="0" algn="just">
              <a:buNone/>
            </a:pPr>
            <a:r>
              <a:rPr lang="it-IT" sz="2400" i="1" dirty="0" smtClean="0"/>
              <a:t>2.3</a:t>
            </a:r>
            <a:r>
              <a:rPr lang="it-IT" sz="2400" dirty="0" smtClean="0"/>
              <a:t>. Nello specifico, è necessario capire quale sia </a:t>
            </a:r>
            <a:r>
              <a:rPr lang="it-IT" sz="2400" b="1" dirty="0" smtClean="0"/>
              <a:t>l’impatto della sentenza sugli obblighi di pubblicazione gravanti sui dirigenti di UNIMI </a:t>
            </a:r>
            <a:r>
              <a:rPr lang="it-IT" sz="2400" dirty="0" smtClean="0"/>
              <a:t>e sugli organi accademici in Ateneo.</a:t>
            </a:r>
          </a:p>
        </p:txBody>
      </p:sp>
    </p:spTree>
    <p:extLst>
      <p:ext uri="{BB962C8B-B14F-4D97-AF65-F5344CB8AC3E}">
        <p14:creationId xmlns:p14="http://schemas.microsoft.com/office/powerpoint/2010/main" val="24912617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chemeClr val="accent2"/>
                </a:solidFill>
              </a:rPr>
              <a:t>La </a:t>
            </a:r>
            <a:r>
              <a:rPr lang="it-IT" b="1" dirty="0" err="1" smtClean="0">
                <a:solidFill>
                  <a:schemeClr val="accent2"/>
                </a:solidFill>
              </a:rPr>
              <a:t>sent</a:t>
            </a:r>
            <a:r>
              <a:rPr lang="it-IT" b="1" dirty="0" smtClean="0">
                <a:solidFill>
                  <a:schemeClr val="accent2"/>
                </a:solidFill>
              </a:rPr>
              <a:t>. n. 20 del 2019 in sintesi</a:t>
            </a:r>
            <a:endParaRPr lang="it-IT" b="1" dirty="0">
              <a:solidFill>
                <a:schemeClr val="accent2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467" y="39815"/>
            <a:ext cx="2079625" cy="719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28742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83169" y="311773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it-IT" sz="4400" b="1" dirty="0" smtClean="0">
                <a:solidFill>
                  <a:srgbClr val="2683C6"/>
                </a:solidFill>
              </a:rPr>
              <a:t>La norma oggetto</a:t>
            </a:r>
            <a:endParaRPr lang="it-IT" sz="4400" b="1" dirty="0">
              <a:solidFill>
                <a:srgbClr val="2683C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21464" y="1808552"/>
            <a:ext cx="10154536" cy="2467115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buNone/>
            </a:pPr>
            <a:r>
              <a:rPr lang="it-IT" sz="1800" b="1" dirty="0" smtClean="0"/>
              <a:t>L’art</a:t>
            </a:r>
            <a:r>
              <a:rPr lang="it-IT" sz="1800" b="1" dirty="0"/>
              <a:t>. 14, comma 1-bis, del </a:t>
            </a:r>
            <a:r>
              <a:rPr lang="it-IT" sz="1800" b="1" dirty="0" smtClean="0"/>
              <a:t>D.lgs. 14 </a:t>
            </a:r>
            <a:r>
              <a:rPr lang="it-IT" sz="1800" b="1" dirty="0"/>
              <a:t>marzo 2013, n. </a:t>
            </a:r>
            <a:r>
              <a:rPr lang="it-IT" sz="1800" b="1" dirty="0" smtClean="0"/>
              <a:t>33</a:t>
            </a:r>
          </a:p>
          <a:p>
            <a:pPr marL="0" indent="0" algn="just">
              <a:lnSpc>
                <a:spcPct val="100000"/>
              </a:lnSpc>
              <a:buNone/>
            </a:pPr>
            <a:r>
              <a:rPr lang="it-IT" sz="1800" i="1" dirty="0" smtClean="0"/>
              <a:t>“Le </a:t>
            </a:r>
            <a:r>
              <a:rPr lang="it-IT" sz="1800" i="1" dirty="0"/>
              <a:t>pubbliche amministrazioni pubblicano </a:t>
            </a:r>
            <a:r>
              <a:rPr lang="it-IT" sz="1800" b="1" i="1" u="sng" dirty="0" smtClean="0"/>
              <a:t>i </a:t>
            </a:r>
            <a:r>
              <a:rPr lang="it-IT" sz="1800" b="1" i="1" u="sng" dirty="0"/>
              <a:t>dati di cui al comma 1 </a:t>
            </a:r>
            <a:r>
              <a:rPr lang="it-IT" sz="1800" i="1" dirty="0" smtClean="0"/>
              <a:t>per </a:t>
            </a:r>
            <a:r>
              <a:rPr lang="it-IT" sz="1800" i="1" u="sng" dirty="0"/>
              <a:t>i titolari di incarichi o cariche di amministrazione, di direzione o di governo comunque denominati</a:t>
            </a:r>
            <a:r>
              <a:rPr lang="it-IT" sz="1800" i="1" dirty="0"/>
              <a:t>, salvo che siano attribuiti a titolo gratuito, e </a:t>
            </a:r>
            <a:r>
              <a:rPr lang="it-IT" sz="1800" b="1" i="1" u="sng" dirty="0"/>
              <a:t>per i titolari di incarichi dirigenziali, a qualsiasi titolo conferiti</a:t>
            </a:r>
            <a:r>
              <a:rPr lang="it-IT" sz="1800" i="1" u="sng" dirty="0"/>
              <a:t>, ivi inclusi quelli conferiti discrezionalmente dall'organo di indirizzo politico senza procedure pubbliche di </a:t>
            </a:r>
            <a:r>
              <a:rPr lang="it-IT" sz="1800" i="1" u="sng" dirty="0" smtClean="0"/>
              <a:t>selezione</a:t>
            </a:r>
            <a:r>
              <a:rPr lang="it-IT" sz="1800" i="1" dirty="0" smtClean="0"/>
              <a:t>” </a:t>
            </a:r>
          </a:p>
          <a:p>
            <a:pPr marL="0" indent="0" algn="just">
              <a:lnSpc>
                <a:spcPct val="100000"/>
              </a:lnSpc>
              <a:buNone/>
            </a:pPr>
            <a:endParaRPr lang="it-IT" sz="2300" i="1" dirty="0" smtClean="0"/>
          </a:p>
          <a:p>
            <a:pPr marL="0" indent="0" algn="just">
              <a:lnSpc>
                <a:spcPct val="100000"/>
              </a:lnSpc>
              <a:buNone/>
            </a:pPr>
            <a:endParaRPr lang="it-IT" sz="4000" dirty="0"/>
          </a:p>
        </p:txBody>
      </p:sp>
      <p:sp>
        <p:nvSpPr>
          <p:cNvPr id="8" name="Rettangolo arrotondato 7"/>
          <p:cNvSpPr/>
          <p:nvPr/>
        </p:nvSpPr>
        <p:spPr>
          <a:xfrm>
            <a:off x="296333" y="3471332"/>
            <a:ext cx="6900334" cy="2554112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Quali dati sono oggetto dell’obbligo di pubblicazione?</a:t>
            </a:r>
          </a:p>
          <a:p>
            <a:pPr algn="just"/>
            <a:r>
              <a:rPr lang="it-IT" dirty="0" smtClean="0"/>
              <a:t>L’art. 14, comma 1 </a:t>
            </a:r>
            <a:r>
              <a:rPr lang="it-IT" dirty="0"/>
              <a:t>D</a:t>
            </a:r>
            <a:r>
              <a:rPr lang="it-IT" dirty="0" smtClean="0"/>
              <a:t>.lgs. n. 33 del 2013 impone la pubblicazione di diversi dati (es. curriculum, atto di nomina..).</a:t>
            </a:r>
          </a:p>
          <a:p>
            <a:pPr algn="just"/>
            <a:r>
              <a:rPr lang="it-IT" b="1" dirty="0" smtClean="0">
                <a:solidFill>
                  <a:srgbClr val="2683C6"/>
                </a:solidFill>
              </a:rPr>
              <a:t>N.B.: </a:t>
            </a:r>
            <a:r>
              <a:rPr lang="it-IT" dirty="0" smtClean="0"/>
              <a:t>oggetto della declaratoria di incostituzionalità è solo </a:t>
            </a:r>
            <a:r>
              <a:rPr lang="it-IT" b="1" dirty="0" smtClean="0"/>
              <a:t>l’art. 14, comma 1, </a:t>
            </a:r>
            <a:r>
              <a:rPr lang="it-IT" b="1" dirty="0" err="1" smtClean="0"/>
              <a:t>lett</a:t>
            </a:r>
            <a:r>
              <a:rPr lang="it-IT" b="1" dirty="0" smtClean="0"/>
              <a:t>. </a:t>
            </a:r>
            <a:r>
              <a:rPr lang="it-IT" b="1" dirty="0" err="1" smtClean="0"/>
              <a:t>f</a:t>
            </a:r>
            <a:r>
              <a:rPr lang="it-IT" b="1" dirty="0" smtClean="0"/>
              <a:t> )</a:t>
            </a:r>
            <a:r>
              <a:rPr lang="it-IT" dirty="0" smtClean="0"/>
              <a:t> </a:t>
            </a:r>
            <a:r>
              <a:rPr lang="it-IT" dirty="0"/>
              <a:t>che </a:t>
            </a:r>
            <a:r>
              <a:rPr lang="it-IT" dirty="0" smtClean="0"/>
              <a:t>impone la  “</a:t>
            </a:r>
            <a:r>
              <a:rPr lang="it-IT" i="1" dirty="0" smtClean="0"/>
              <a:t>pubblicazione </a:t>
            </a:r>
            <a:r>
              <a:rPr lang="it-IT" i="1" dirty="0"/>
              <a:t>di dichiarazioni e attestazioni contenenti </a:t>
            </a:r>
            <a:r>
              <a:rPr lang="it-IT" b="1" i="1" dirty="0"/>
              <a:t>dati reddituali e patrimoniali </a:t>
            </a:r>
            <a:r>
              <a:rPr lang="it-IT" i="1" dirty="0"/>
              <a:t>(propri e dei più stretti congiunti), ulteriori rispetto alle retribuzioni e ai compensi connessi alla prestazione </a:t>
            </a:r>
            <a:r>
              <a:rPr lang="it-IT" i="1" dirty="0" smtClean="0"/>
              <a:t>dirigenziale</a:t>
            </a:r>
            <a:r>
              <a:rPr lang="it-IT" dirty="0" smtClean="0"/>
              <a:t>”.</a:t>
            </a:r>
            <a:endParaRPr lang="it-IT" dirty="0"/>
          </a:p>
        </p:txBody>
      </p:sp>
      <p:sp>
        <p:nvSpPr>
          <p:cNvPr id="10" name="Rettangolo arrotondato 9"/>
          <p:cNvSpPr/>
          <p:nvPr/>
        </p:nvSpPr>
        <p:spPr>
          <a:xfrm>
            <a:off x="7436556" y="3400778"/>
            <a:ext cx="4487333" cy="2638778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dirty="0" smtClean="0"/>
              <a:t>A chi spetta l’obbligo di pubblicazione?</a:t>
            </a:r>
          </a:p>
          <a:p>
            <a:pPr algn="just"/>
            <a:r>
              <a:rPr lang="it-IT" dirty="0" smtClean="0"/>
              <a:t>Sono </a:t>
            </a:r>
            <a:r>
              <a:rPr lang="it-IT" i="1" dirty="0" smtClean="0">
                <a:solidFill>
                  <a:srgbClr val="2683C6"/>
                </a:solidFill>
              </a:rPr>
              <a:t>egualmente</a:t>
            </a:r>
            <a:r>
              <a:rPr lang="it-IT" i="1" dirty="0" smtClean="0"/>
              <a:t> </a:t>
            </a:r>
            <a:r>
              <a:rPr lang="it-IT" dirty="0" smtClean="0"/>
              <a:t>soggetti all’obbligo: </a:t>
            </a:r>
          </a:p>
          <a:p>
            <a:pPr marL="342900" indent="-342900" algn="just">
              <a:buAutoNum type="alphaLcParenR"/>
            </a:pPr>
            <a:r>
              <a:rPr lang="it-IT" dirty="0" smtClean="0"/>
              <a:t>Titolari di incarichi politici e di governo</a:t>
            </a:r>
          </a:p>
          <a:p>
            <a:pPr algn="just"/>
            <a:r>
              <a:rPr lang="it-IT" dirty="0"/>
              <a:t>b</a:t>
            </a:r>
            <a:r>
              <a:rPr lang="it-IT" dirty="0" smtClean="0"/>
              <a:t>) Titolari di incarichi dirigenziali a qualsiasi titolo conferiti (a seguito di procedura pubblica o per nomina politica)</a:t>
            </a:r>
          </a:p>
          <a:p>
            <a:pPr algn="just"/>
            <a:r>
              <a:rPr lang="it-IT" dirty="0"/>
              <a:t>c</a:t>
            </a:r>
            <a:r>
              <a:rPr lang="it-IT" dirty="0" smtClean="0"/>
              <a:t>) Titolari di posizioni organizzative con funzioni dirigenziali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9088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 smtClean="0">
                <a:solidFill>
                  <a:srgbClr val="2683C6"/>
                </a:solidFill>
              </a:rPr>
              <a:t>La decisione della Corte costituzionale nel merito</a:t>
            </a:r>
            <a:endParaRPr lang="it-IT" b="1" dirty="0">
              <a:solidFill>
                <a:srgbClr val="2683C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106942" cy="1738488"/>
          </a:xfrm>
        </p:spPr>
        <p:txBody>
          <a:bodyPr>
            <a:normAutofit/>
          </a:bodyPr>
          <a:lstStyle/>
          <a:p>
            <a:pPr algn="just"/>
            <a:r>
              <a:rPr lang="it-IT" dirty="0" smtClean="0"/>
              <a:t>“</a:t>
            </a:r>
            <a:r>
              <a:rPr lang="it-IT" i="1" dirty="0" smtClean="0">
                <a:solidFill>
                  <a:srgbClr val="2683C6"/>
                </a:solidFill>
              </a:rPr>
              <a:t>imporre </a:t>
            </a:r>
            <a:r>
              <a:rPr lang="it-IT" i="1" dirty="0">
                <a:solidFill>
                  <a:srgbClr val="2683C6"/>
                </a:solidFill>
              </a:rPr>
              <a:t>a tutti indiscriminatamente i titolari d’incarichi dirigenziali di pubblicare una dichiarazione contenente l’indicazione dei redditi </a:t>
            </a:r>
            <a:r>
              <a:rPr lang="it-IT" i="1" dirty="0"/>
              <a:t>soggetti all’IRPEF nonché </a:t>
            </a:r>
            <a:r>
              <a:rPr lang="it-IT" i="1" dirty="0">
                <a:solidFill>
                  <a:schemeClr val="tx1"/>
                </a:solidFill>
              </a:rPr>
              <a:t>dei diritti reali su beni immobili e su beni mobili iscritti in pubblici registri, delle azioni di società</a:t>
            </a:r>
            <a:r>
              <a:rPr lang="it-IT" i="1" dirty="0"/>
              <a:t>, delle quote di partecipazione a società e dell’esercizio di funzioni di amministratore o di sindaco di società (con obblighi estesi al coniuge non separato e ai parenti entro il secondo grado, ove gli stessi vi consentano e fatta salva la necessità di dare evidenza, in ogni caso, al mancato </a:t>
            </a:r>
            <a:r>
              <a:rPr lang="it-IT" i="1" dirty="0" smtClean="0"/>
              <a:t>consenso)</a:t>
            </a:r>
            <a:r>
              <a:rPr lang="it-IT" dirty="0" smtClean="0"/>
              <a:t>”.</a:t>
            </a:r>
          </a:p>
        </p:txBody>
      </p:sp>
      <p:sp>
        <p:nvSpPr>
          <p:cNvPr id="4" name="Rettangolo arrotondato 3"/>
          <p:cNvSpPr/>
          <p:nvPr/>
        </p:nvSpPr>
        <p:spPr>
          <a:xfrm>
            <a:off x="1114779" y="3626556"/>
            <a:ext cx="10075332" cy="2483555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b="1" u="sng" dirty="0"/>
              <a:t>Viola l’art. 3 della Costituzione</a:t>
            </a:r>
            <a:r>
              <a:rPr lang="it-IT" u="sng" dirty="0"/>
              <a:t>, sotto il </a:t>
            </a:r>
            <a:r>
              <a:rPr lang="it-IT" b="1" u="sng" dirty="0"/>
              <a:t>profilo della ragionevolezza</a:t>
            </a:r>
            <a:r>
              <a:rPr lang="it-IT" u="sng" dirty="0"/>
              <a:t>, poiché</a:t>
            </a:r>
            <a:r>
              <a:rPr lang="it-IT" u="sng" dirty="0" smtClean="0"/>
              <a:t>:</a:t>
            </a:r>
          </a:p>
          <a:p>
            <a:pPr algn="just"/>
            <a:endParaRPr lang="it-IT" u="sng" dirty="0"/>
          </a:p>
          <a:p>
            <a:r>
              <a:rPr lang="it-IT" dirty="0">
                <a:solidFill>
                  <a:srgbClr val="2683C6"/>
                </a:solidFill>
              </a:rPr>
              <a:t>a) </a:t>
            </a:r>
            <a:r>
              <a:rPr lang="it-IT" dirty="0"/>
              <a:t>si tratta di un </a:t>
            </a:r>
            <a:r>
              <a:rPr lang="it-IT" b="1" dirty="0"/>
              <a:t>obbligo sproporzionato </a:t>
            </a:r>
            <a:r>
              <a:rPr lang="it-IT" dirty="0"/>
              <a:t>rispetto allo scopo perseguito;</a:t>
            </a:r>
          </a:p>
          <a:p>
            <a:r>
              <a:rPr lang="it-IT" dirty="0">
                <a:solidFill>
                  <a:srgbClr val="2683C6"/>
                </a:solidFill>
              </a:rPr>
              <a:t>b) </a:t>
            </a:r>
            <a:r>
              <a:rPr lang="it-IT" b="1" dirty="0"/>
              <a:t>non</a:t>
            </a:r>
            <a:r>
              <a:rPr lang="it-IT" dirty="0"/>
              <a:t> rappresenta “</a:t>
            </a:r>
            <a:r>
              <a:rPr lang="it-IT" i="1" dirty="0"/>
              <a:t>la </a:t>
            </a:r>
            <a:r>
              <a:rPr lang="it-IT" b="1" i="1" dirty="0"/>
              <a:t>misura meno restrittiva dei diritti</a:t>
            </a:r>
            <a:r>
              <a:rPr lang="it-IT" i="1" dirty="0"/>
              <a:t> che si fronteggiano</a:t>
            </a:r>
            <a:r>
              <a:rPr lang="it-IT" dirty="0"/>
              <a:t>”(riservatezza e trasparenza).</a:t>
            </a:r>
          </a:p>
          <a:p>
            <a:r>
              <a:rPr lang="it-IT" dirty="0">
                <a:solidFill>
                  <a:srgbClr val="2683C6"/>
                </a:solidFill>
              </a:rPr>
              <a:t>c) </a:t>
            </a:r>
            <a:r>
              <a:rPr lang="it-IT" dirty="0"/>
              <a:t>vi è una “</a:t>
            </a:r>
            <a:r>
              <a:rPr lang="it-IT" i="1" dirty="0"/>
              <a:t>manifesta sproporzione del congegno normativo approntato rispetto al perseguimento dei fini legittimamente perseguiti, almeno ove applicato, </a:t>
            </a:r>
            <a:r>
              <a:rPr lang="it-IT" b="1" i="1" u="sng" dirty="0"/>
              <a:t>senza alcuna differenziazione</a:t>
            </a:r>
            <a:r>
              <a:rPr lang="it-IT" b="1" i="1" dirty="0"/>
              <a:t>, alla totalità dei titolari d’incarichi dirigenziali</a:t>
            </a:r>
            <a:r>
              <a:rPr lang="it-IT" i="1" dirty="0"/>
              <a:t>”</a:t>
            </a:r>
            <a:r>
              <a:rPr lang="it-IT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0028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it-IT" sz="4400" b="1" dirty="0" smtClean="0">
                <a:solidFill>
                  <a:srgbClr val="2683C6"/>
                </a:solidFill>
              </a:rPr>
              <a:t>a) Obbligo sproporzionato rispetto allo scopo</a:t>
            </a:r>
            <a:endParaRPr lang="it-IT" sz="4400" b="1" dirty="0">
              <a:solidFill>
                <a:srgbClr val="2683C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2528710"/>
          </a:xfrm>
        </p:spPr>
        <p:txBody>
          <a:bodyPr>
            <a:normAutofit/>
          </a:bodyPr>
          <a:lstStyle/>
          <a:p>
            <a:pPr algn="just"/>
            <a:r>
              <a:rPr lang="it-IT" i="1" dirty="0" smtClean="0"/>
              <a:t>“L’onere </a:t>
            </a:r>
            <a:r>
              <a:rPr lang="it-IT" i="1" dirty="0"/>
              <a:t>di pubblicazione in questione </a:t>
            </a:r>
            <a:r>
              <a:rPr lang="it-IT" i="1" dirty="0" smtClean="0"/>
              <a:t>risulta </a:t>
            </a:r>
            <a:r>
              <a:rPr lang="it-IT" i="1" dirty="0" smtClean="0">
                <a:solidFill>
                  <a:srgbClr val="2683C6"/>
                </a:solidFill>
              </a:rPr>
              <a:t>sproporzionato </a:t>
            </a:r>
            <a:r>
              <a:rPr lang="it-IT" i="1" dirty="0">
                <a:solidFill>
                  <a:srgbClr val="2683C6"/>
                </a:solidFill>
              </a:rPr>
              <a:t>rispetto alla finalità </a:t>
            </a:r>
            <a:r>
              <a:rPr lang="it-IT" i="1" dirty="0"/>
              <a:t>principale perseguita, quella di </a:t>
            </a:r>
            <a:r>
              <a:rPr lang="it-IT" i="1" dirty="0">
                <a:solidFill>
                  <a:srgbClr val="2683C6"/>
                </a:solidFill>
              </a:rPr>
              <a:t>contrasto alla corruzione nell’ambito della pubblica </a:t>
            </a:r>
            <a:r>
              <a:rPr lang="it-IT" i="1" dirty="0" smtClean="0">
                <a:solidFill>
                  <a:srgbClr val="2683C6"/>
                </a:solidFill>
              </a:rPr>
              <a:t>amministrazione</a:t>
            </a:r>
            <a:r>
              <a:rPr lang="it-IT" i="1" dirty="0" smtClean="0">
                <a:solidFill>
                  <a:schemeClr val="tx1"/>
                </a:solidFill>
              </a:rPr>
              <a:t>”</a:t>
            </a:r>
            <a:r>
              <a:rPr lang="it-IT" dirty="0" smtClean="0"/>
              <a:t>.</a:t>
            </a:r>
          </a:p>
          <a:p>
            <a:pPr algn="ctr"/>
            <a:r>
              <a:rPr lang="it-IT" b="1" u="sng" dirty="0" smtClean="0">
                <a:solidFill>
                  <a:srgbClr val="2683C6"/>
                </a:solidFill>
              </a:rPr>
              <a:t>Poiché:</a:t>
            </a:r>
          </a:p>
          <a:p>
            <a:pPr algn="just"/>
            <a:r>
              <a:rPr lang="it-IT" dirty="0" smtClean="0"/>
              <a:t>“</a:t>
            </a:r>
            <a:r>
              <a:rPr lang="it-IT" i="1" dirty="0" smtClean="0"/>
              <a:t>impone </a:t>
            </a:r>
            <a:r>
              <a:rPr lang="it-IT" i="1" dirty="0"/>
              <a:t>la pubblicazione di </a:t>
            </a:r>
            <a:r>
              <a:rPr lang="it-IT" i="1" dirty="0">
                <a:solidFill>
                  <a:schemeClr val="accent2"/>
                </a:solidFill>
              </a:rPr>
              <a:t>una massa </a:t>
            </a:r>
            <a:r>
              <a:rPr lang="it-IT" i="1" dirty="0">
                <a:solidFill>
                  <a:srgbClr val="2683C6"/>
                </a:solidFill>
              </a:rPr>
              <a:t>notevolissima di dati personali</a:t>
            </a:r>
            <a:r>
              <a:rPr lang="it-IT" i="1" dirty="0"/>
              <a:t>, considerata la platea dei destinatari: circa centoquarantamila interessati (senza considerare coniugi e parenti entro il secondo grado</a:t>
            </a:r>
            <a:r>
              <a:rPr lang="it-IT" dirty="0" smtClean="0"/>
              <a:t>)”.</a:t>
            </a:r>
          </a:p>
          <a:p>
            <a:endParaRPr lang="it-IT" dirty="0"/>
          </a:p>
        </p:txBody>
      </p:sp>
      <p:sp>
        <p:nvSpPr>
          <p:cNvPr id="4" name="Rettangolo arrotondato 3"/>
          <p:cNvSpPr/>
          <p:nvPr/>
        </p:nvSpPr>
        <p:spPr>
          <a:xfrm>
            <a:off x="1114779" y="3979333"/>
            <a:ext cx="10385778" cy="2257778"/>
          </a:xfrm>
          <a:prstGeom prst="round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t-IT" b="1" u="sng" dirty="0">
                <a:solidFill>
                  <a:srgbClr val="2683C6"/>
                </a:solidFill>
              </a:rPr>
              <a:t>Conseguenze:</a:t>
            </a:r>
          </a:p>
          <a:p>
            <a:pPr algn="just">
              <a:buFont typeface="Wingdings" charset="2"/>
              <a:buChar char="Ø"/>
            </a:pPr>
            <a:r>
              <a:rPr lang="it-IT" dirty="0" smtClean="0"/>
              <a:t>“</a:t>
            </a:r>
            <a:r>
              <a:rPr lang="it-IT" b="1" dirty="0" smtClean="0"/>
              <a:t>non </a:t>
            </a:r>
            <a:r>
              <a:rPr lang="it-IT" b="1" dirty="0"/>
              <a:t>agevola </a:t>
            </a:r>
            <a:r>
              <a:rPr lang="it-IT" dirty="0"/>
              <a:t>affatto la </a:t>
            </a:r>
            <a:r>
              <a:rPr lang="it-IT" b="1" dirty="0"/>
              <a:t>ricerca </a:t>
            </a:r>
            <a:r>
              <a:rPr lang="it-IT" b="1" dirty="0" smtClean="0"/>
              <a:t>dei dati più </a:t>
            </a:r>
            <a:r>
              <a:rPr lang="it-IT" b="1" dirty="0"/>
              <a:t>significativi </a:t>
            </a:r>
            <a:r>
              <a:rPr lang="it-IT" dirty="0"/>
              <a:t>a determinati fini (nel nostro caso particolare, ai fini di informazione veritiera, anche a </a:t>
            </a:r>
            <a:r>
              <a:rPr lang="it-IT" b="1" dirty="0"/>
              <a:t>scopi </a:t>
            </a:r>
            <a:r>
              <a:rPr lang="it-IT" b="1" dirty="0" err="1"/>
              <a:t>anticorruttivi</a:t>
            </a:r>
            <a:r>
              <a:rPr lang="it-IT" dirty="0" smtClean="0"/>
              <a:t>)”;</a:t>
            </a:r>
            <a:endParaRPr lang="it-IT" dirty="0"/>
          </a:p>
          <a:p>
            <a:pPr algn="just">
              <a:buFont typeface="Wingdings" charset="2"/>
              <a:buChar char="Ø"/>
            </a:pPr>
            <a:r>
              <a:rPr lang="it-IT" dirty="0" smtClean="0"/>
              <a:t>“genera </a:t>
            </a:r>
            <a:r>
              <a:rPr lang="it-IT" dirty="0"/>
              <a:t>“</a:t>
            </a:r>
            <a:r>
              <a:rPr lang="it-IT" b="1" dirty="0"/>
              <a:t>opacità per confusione</a:t>
            </a:r>
            <a:r>
              <a:rPr lang="it-IT" dirty="0"/>
              <a:t>”, proprio per l’irragionevole mancata selezione, a monte, delle informazioni più idonee al perseguimento dei legittimi obiettivi </a:t>
            </a:r>
            <a:r>
              <a:rPr lang="it-IT" dirty="0" smtClean="0"/>
              <a:t>perseguiti”.</a:t>
            </a:r>
            <a:endParaRPr lang="it-IT" dirty="0"/>
          </a:p>
          <a:p>
            <a:pPr algn="just">
              <a:buFont typeface="Wingdings" charset="2"/>
              <a:buChar char="Ø"/>
            </a:pPr>
            <a:r>
              <a:rPr lang="it-IT" dirty="0"/>
              <a:t> consente “il </a:t>
            </a:r>
            <a:r>
              <a:rPr lang="it-IT" b="1" dirty="0"/>
              <a:t>reperimento “casuale” </a:t>
            </a:r>
            <a:r>
              <a:rPr lang="it-IT" dirty="0"/>
              <a:t>di dati personali, stimolando altresì forme di ricerca ispirate unicamente dall’esigenza di soddisfare mere curiosità”</a:t>
            </a:r>
          </a:p>
        </p:txBody>
      </p:sp>
    </p:spTree>
    <p:extLst>
      <p:ext uri="{BB962C8B-B14F-4D97-AF65-F5344CB8AC3E}">
        <p14:creationId xmlns:p14="http://schemas.microsoft.com/office/powerpoint/2010/main" val="2207063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55888" y="409222"/>
            <a:ext cx="10083236" cy="1328138"/>
          </a:xfrm>
        </p:spPr>
        <p:txBody>
          <a:bodyPr>
            <a:noAutofit/>
          </a:bodyPr>
          <a:lstStyle/>
          <a:p>
            <a:pPr algn="ctr"/>
            <a:r>
              <a:rPr lang="it-IT" sz="3200" b="1" dirty="0" smtClean="0">
                <a:solidFill>
                  <a:schemeClr val="accent2"/>
                </a:solidFill>
              </a:rPr>
              <a:t>b) Non rappresenta la misura meno restrittiva dei diritti fondamentali “in tensione” (trasparenza e riservatezza)</a:t>
            </a:r>
            <a:endParaRPr lang="it-IT" sz="3200" b="1" dirty="0">
              <a:solidFill>
                <a:schemeClr val="accent2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it-IT" sz="2200" dirty="0" smtClean="0"/>
          </a:p>
          <a:p>
            <a:pPr algn="just"/>
            <a:r>
              <a:rPr lang="it-IT" sz="2200" dirty="0" smtClean="0"/>
              <a:t>“</a:t>
            </a:r>
            <a:r>
              <a:rPr lang="it-IT" sz="2200" i="1" dirty="0" smtClean="0"/>
              <a:t>Esistono </a:t>
            </a:r>
            <a:r>
              <a:rPr lang="it-IT" sz="2200" i="1" dirty="0"/>
              <a:t>senz’altro </a:t>
            </a:r>
            <a:r>
              <a:rPr lang="it-IT" sz="2200" i="1" dirty="0">
                <a:solidFill>
                  <a:srgbClr val="2683C6"/>
                </a:solidFill>
              </a:rPr>
              <a:t>soluzioni alternative </a:t>
            </a:r>
            <a:r>
              <a:rPr lang="it-IT" sz="2200" i="1" dirty="0"/>
              <a:t>a quella ora in esame, tante quanti sono i modelli e le tecniche immaginabili </a:t>
            </a:r>
            <a:r>
              <a:rPr lang="it-IT" sz="2200" i="1" dirty="0">
                <a:solidFill>
                  <a:srgbClr val="2683C6"/>
                </a:solidFill>
              </a:rPr>
              <a:t>per bilanciare adeguatamente le contrapposte esigenze di riservatezza e trasparenza</a:t>
            </a:r>
            <a:r>
              <a:rPr lang="it-IT" sz="2200" i="1" dirty="0"/>
              <a:t>, entrambe degne di adeguata valorizzazione, ma </a:t>
            </a:r>
            <a:r>
              <a:rPr lang="it-IT" sz="2200" i="1" dirty="0">
                <a:solidFill>
                  <a:srgbClr val="2683C6"/>
                </a:solidFill>
              </a:rPr>
              <a:t>nessuna delle due passibile di eccessiva </a:t>
            </a:r>
            <a:r>
              <a:rPr lang="it-IT" sz="2200" i="1" dirty="0" smtClean="0">
                <a:solidFill>
                  <a:srgbClr val="2683C6"/>
                </a:solidFill>
              </a:rPr>
              <a:t>compressione</a:t>
            </a:r>
            <a:r>
              <a:rPr lang="it-IT" sz="2200" dirty="0" smtClean="0"/>
              <a:t>”.</a:t>
            </a:r>
          </a:p>
          <a:p>
            <a:pPr algn="just"/>
            <a:endParaRPr lang="it-IT" sz="2200" dirty="0"/>
          </a:p>
          <a:p>
            <a:pPr algn="just"/>
            <a:r>
              <a:rPr lang="it-IT" sz="2200" dirty="0" smtClean="0"/>
              <a:t>“</a:t>
            </a:r>
            <a:r>
              <a:rPr lang="it-IT" sz="2200" i="1" dirty="0" smtClean="0"/>
              <a:t>Alcune </a:t>
            </a:r>
            <a:r>
              <a:rPr lang="it-IT" sz="2200" i="1" dirty="0"/>
              <a:t>di tali soluzioni – privilegiate, peraltro, in </a:t>
            </a:r>
            <a:r>
              <a:rPr lang="it-IT" sz="2200" i="1" dirty="0">
                <a:solidFill>
                  <a:schemeClr val="accent2"/>
                </a:solidFill>
              </a:rPr>
              <a:t>altri ordinamenti </a:t>
            </a:r>
            <a:r>
              <a:rPr lang="it-IT" sz="2200" i="1" dirty="0" smtClean="0">
                <a:solidFill>
                  <a:schemeClr val="accent2"/>
                </a:solidFill>
              </a:rPr>
              <a:t>europei</a:t>
            </a:r>
            <a:r>
              <a:rPr lang="it-IT" sz="2200" i="1" dirty="0" smtClean="0"/>
              <a:t>: ad </a:t>
            </a:r>
            <a:r>
              <a:rPr lang="it-IT" sz="2200" i="1" dirty="0"/>
              <a:t>esempio, la </a:t>
            </a:r>
            <a:r>
              <a:rPr lang="it-IT" sz="2200" i="1" dirty="0" err="1">
                <a:solidFill>
                  <a:srgbClr val="2683C6"/>
                </a:solidFill>
              </a:rPr>
              <a:t>predefinizione</a:t>
            </a:r>
            <a:r>
              <a:rPr lang="it-IT" sz="2200" i="1" dirty="0">
                <a:solidFill>
                  <a:srgbClr val="2683C6"/>
                </a:solidFill>
              </a:rPr>
              <a:t> di soglie reddituali il cui superamento sia condizione necessaria per far scattare l’obbligo di pubblicazione</a:t>
            </a:r>
            <a:r>
              <a:rPr lang="it-IT" sz="2200" i="1" dirty="0"/>
              <a:t>; la diffusione di dati coperti dall’anonimato; la pubblicazione in forma nominativa di informazioni secondo scaglioni; il semplice deposito delle dichiarazioni personali presso l’autorità di controllo </a:t>
            </a:r>
            <a:r>
              <a:rPr lang="it-IT" sz="2200" i="1" dirty="0" smtClean="0"/>
              <a:t>competente</a:t>
            </a:r>
            <a:r>
              <a:rPr lang="it-IT" sz="2200" dirty="0" smtClean="0"/>
              <a:t>”.</a:t>
            </a:r>
            <a:endParaRPr lang="it-IT" sz="2200" dirty="0"/>
          </a:p>
        </p:txBody>
      </p:sp>
      <p:sp>
        <p:nvSpPr>
          <p:cNvPr id="4" name="Freccia giù 3"/>
          <p:cNvSpPr/>
          <p:nvPr/>
        </p:nvSpPr>
        <p:spPr>
          <a:xfrm>
            <a:off x="5235223" y="3626557"/>
            <a:ext cx="550333" cy="536222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70788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69058" y="371270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it-IT" sz="3600" b="1" dirty="0" smtClean="0">
                <a:solidFill>
                  <a:srgbClr val="2683C6"/>
                </a:solidFill>
              </a:rPr>
              <a:t>c) Mancata distinzione tra titolari di incarichi dirigenziali vincolati all’obbligo di pubblicazione</a:t>
            </a:r>
            <a:endParaRPr lang="it-IT" sz="3600" b="1" dirty="0">
              <a:solidFill>
                <a:srgbClr val="2683C6"/>
              </a:solidFill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it-IT" sz="2300" dirty="0" smtClean="0"/>
          </a:p>
          <a:p>
            <a:pPr algn="just"/>
            <a:r>
              <a:rPr lang="it-IT" sz="2300" dirty="0" smtClean="0"/>
              <a:t>“</a:t>
            </a:r>
            <a:r>
              <a:rPr lang="it-IT" sz="2300" i="1" dirty="0" smtClean="0"/>
              <a:t>Il </a:t>
            </a:r>
            <a:r>
              <a:rPr lang="it-IT" sz="2300" i="1" dirty="0"/>
              <a:t>legislatore </a:t>
            </a:r>
            <a:r>
              <a:rPr lang="it-IT" sz="2300" i="1" dirty="0">
                <a:solidFill>
                  <a:srgbClr val="2683C6"/>
                </a:solidFill>
              </a:rPr>
              <a:t>non prevede alcuna differenziazione in ordine al livello di potere decisionale o gestionale</a:t>
            </a:r>
            <a:r>
              <a:rPr lang="it-IT" sz="2300" i="1" dirty="0"/>
              <a:t>. Eppure, è manifesto che tale livello non può che influenzare, sia la gravità del rischio corruttivo – che la disposizione stessa, come si presuppone, intende scongiurare – sia le conseguenti necessità di trasparenza e </a:t>
            </a:r>
            <a:r>
              <a:rPr lang="it-IT" sz="2300" i="1" dirty="0" smtClean="0"/>
              <a:t>informazione</a:t>
            </a:r>
            <a:r>
              <a:rPr lang="it-IT" sz="2300" dirty="0" smtClean="0"/>
              <a:t>”. </a:t>
            </a:r>
          </a:p>
          <a:p>
            <a:pPr algn="just"/>
            <a:r>
              <a:rPr lang="it-IT" sz="2300" dirty="0" smtClean="0"/>
              <a:t>“</a:t>
            </a:r>
            <a:r>
              <a:rPr lang="it-IT" sz="2300" i="1" dirty="0" smtClean="0"/>
              <a:t>Il </a:t>
            </a:r>
            <a:r>
              <a:rPr lang="it-IT" sz="2300" i="1" dirty="0"/>
              <a:t>legislatore </a:t>
            </a:r>
            <a:r>
              <a:rPr lang="it-IT" sz="2300" i="1" dirty="0">
                <a:solidFill>
                  <a:srgbClr val="2683C6"/>
                </a:solidFill>
              </a:rPr>
              <a:t>avrebbe perciò dovuto operare distinzioni in rapporto al grado di esposizione dell’incarico pubblico al rischio di corruzione </a:t>
            </a:r>
            <a:r>
              <a:rPr lang="it-IT" sz="2300" i="1" dirty="0"/>
              <a:t>e all’ambito di esercizio delle relative funzioni, prevedendo coerentemente livelli differenziati di pervasività e completezza delle informazioni reddituali e patrimoniali da </a:t>
            </a:r>
            <a:r>
              <a:rPr lang="it-IT" sz="2300" i="1" dirty="0" smtClean="0"/>
              <a:t>pubblicare</a:t>
            </a:r>
            <a:r>
              <a:rPr lang="it-IT" sz="2300" dirty="0" smtClean="0"/>
              <a:t>”.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02467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>
                <a:solidFill>
                  <a:srgbClr val="2683C6"/>
                </a:solidFill>
              </a:rPr>
              <a:t>…Ne consegue che:</a:t>
            </a:r>
            <a:endParaRPr lang="it-IT" b="1" dirty="0">
              <a:solidFill>
                <a:srgbClr val="2683C6"/>
              </a:solidFill>
            </a:endParaRPr>
          </a:p>
        </p:txBody>
      </p:sp>
      <p:sp>
        <p:nvSpPr>
          <p:cNvPr id="8" name="Segnaposto contenuto 7"/>
          <p:cNvSpPr>
            <a:spLocks noGrp="1"/>
          </p:cNvSpPr>
          <p:nvPr>
            <p:ph idx="1"/>
          </p:nvPr>
        </p:nvSpPr>
        <p:spPr>
          <a:xfrm>
            <a:off x="973667" y="4131734"/>
            <a:ext cx="10301111" cy="2133599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it-IT" dirty="0"/>
              <a:t>è</a:t>
            </a:r>
            <a:r>
              <a:rPr lang="it-IT" dirty="0" smtClean="0"/>
              <a:t> </a:t>
            </a:r>
            <a:r>
              <a:rPr lang="it-IT" b="1" dirty="0" smtClean="0"/>
              <a:t>irragionevole </a:t>
            </a:r>
            <a:r>
              <a:rPr lang="it-IT" dirty="0" smtClean="0"/>
              <a:t>poiché riguarda: </a:t>
            </a:r>
          </a:p>
          <a:p>
            <a:pPr algn="just"/>
            <a:r>
              <a:rPr lang="it-IT" dirty="0" smtClean="0"/>
              <a:t>“</a:t>
            </a:r>
            <a:r>
              <a:rPr lang="it-IT" i="1" dirty="0"/>
              <a:t>dati che non necessariamente risultano in diretta connessione con l’espletamento dell’incarico affidato. Essi offrono, piuttosto, un’analitica rappresentazione della situazione economica personale dei soggetti interessati e dei loro più stretti familiari, senza che, a giustificazione di questi obblighi di trasparenza, possa essere sempre invocata, come </a:t>
            </a:r>
            <a:r>
              <a:rPr lang="it-IT" b="1" i="1" dirty="0"/>
              <a:t>invece per i titolari di incarichi politici, la necessità o l’opportunità di rendere conto ai cittadini di ogni aspetto della propria condizione economica e sociale</a:t>
            </a:r>
            <a:r>
              <a:rPr lang="it-IT" i="1" dirty="0"/>
              <a:t>, allo scopo di mantenere saldo, durante l’espletamento del mandato, </a:t>
            </a:r>
            <a:r>
              <a:rPr lang="it-IT" b="1" i="1" dirty="0"/>
              <a:t>il rapporto di fiducia che alimenta il consenso popolare</a:t>
            </a:r>
            <a:r>
              <a:rPr lang="it-IT" dirty="0"/>
              <a:t>”.</a:t>
            </a:r>
          </a:p>
          <a:p>
            <a:endParaRPr lang="it-IT" dirty="0"/>
          </a:p>
          <a:p>
            <a:endParaRPr lang="it-IT" dirty="0"/>
          </a:p>
        </p:txBody>
      </p:sp>
      <p:sp>
        <p:nvSpPr>
          <p:cNvPr id="9" name="Rettangolo arrotondato 8"/>
          <p:cNvSpPr/>
          <p:nvPr/>
        </p:nvSpPr>
        <p:spPr>
          <a:xfrm>
            <a:off x="1213556" y="1919111"/>
            <a:ext cx="9750777" cy="206022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it-IT" dirty="0"/>
              <a:t>L’obbligo generalizzato di pubblicazione dei dati reddituali e patrimoniali di cui all’art. 14, comma 1 </a:t>
            </a:r>
            <a:r>
              <a:rPr lang="it-IT" dirty="0" err="1"/>
              <a:t>lett</a:t>
            </a:r>
            <a:r>
              <a:rPr lang="it-IT" dirty="0"/>
              <a:t>. </a:t>
            </a:r>
            <a:r>
              <a:rPr lang="it-IT" dirty="0" err="1"/>
              <a:t>f</a:t>
            </a:r>
            <a:r>
              <a:rPr lang="it-IT" dirty="0"/>
              <a:t>) equiparando</a:t>
            </a:r>
            <a:r>
              <a:rPr lang="it-IT" dirty="0" smtClean="0"/>
              <a:t>:</a:t>
            </a:r>
          </a:p>
          <a:p>
            <a:pPr algn="just"/>
            <a:endParaRPr lang="it-IT" dirty="0"/>
          </a:p>
          <a:p>
            <a:pPr algn="just">
              <a:buFont typeface="Wingdings" charset="2"/>
              <a:buChar char="Ø"/>
            </a:pPr>
            <a:r>
              <a:rPr lang="it-IT" dirty="0"/>
              <a:t>il trattamento di titolari di incarichi dirigenziali e di titolari di incarichi politici e di governo;</a:t>
            </a:r>
          </a:p>
          <a:p>
            <a:pPr algn="just">
              <a:buFont typeface="Wingdings" charset="2"/>
              <a:buChar char="Ø"/>
            </a:pPr>
            <a:r>
              <a:rPr lang="it-IT" dirty="0"/>
              <a:t>Il trattamento di titolari di incarichi </a:t>
            </a:r>
            <a:r>
              <a:rPr lang="it-IT" dirty="0">
                <a:solidFill>
                  <a:srgbClr val="2683C6"/>
                </a:solidFill>
              </a:rPr>
              <a:t>conferiti discrezionalmente dall’organo di indirizzo politico</a:t>
            </a:r>
            <a:r>
              <a:rPr lang="it-IT" i="1" dirty="0">
                <a:solidFill>
                  <a:srgbClr val="2683C6"/>
                </a:solidFill>
              </a:rPr>
              <a:t> </a:t>
            </a:r>
            <a:r>
              <a:rPr lang="it-IT" dirty="0"/>
              <a:t>e di </a:t>
            </a:r>
            <a:r>
              <a:rPr lang="it-IT" dirty="0">
                <a:solidFill>
                  <a:srgbClr val="2683C6"/>
                </a:solidFill>
              </a:rPr>
              <a:t>incarichi conferiti a seguito di  selezioni pubbliche</a:t>
            </a:r>
            <a:r>
              <a:rPr lang="it-IT" dirty="0"/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06952837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ttivo">
  <a:themeElements>
    <a:clrScheme name="Retrospettivo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Retrospettiv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ttiv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2327</TotalTime>
  <Words>1869</Words>
  <Application>Microsoft Office PowerPoint</Application>
  <PresentationFormat>Widescreen</PresentationFormat>
  <Paragraphs>117</Paragraphs>
  <Slides>18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3" baseType="lpstr">
      <vt:lpstr>Calibri</vt:lpstr>
      <vt:lpstr>Calibri Light</vt:lpstr>
      <vt:lpstr>Times New Roman</vt:lpstr>
      <vt:lpstr>Wingdings</vt:lpstr>
      <vt:lpstr>Retrospettivo</vt:lpstr>
      <vt:lpstr>Una novità importante in materia di trasparenza:  la sent. n. 20 del 2019 della Corte costituzionale</vt:lpstr>
      <vt:lpstr>Premessa - schema dei contenuti</vt:lpstr>
      <vt:lpstr>La sent. n. 20 del 2019 in sintesi</vt:lpstr>
      <vt:lpstr>La norma oggetto</vt:lpstr>
      <vt:lpstr>La decisione della Corte costituzionale nel merito</vt:lpstr>
      <vt:lpstr>a) Obbligo sproporzionato rispetto allo scopo</vt:lpstr>
      <vt:lpstr>b) Non rappresenta la misura meno restrittiva dei diritti fondamentali “in tensione” (trasparenza e riservatezza)</vt:lpstr>
      <vt:lpstr>c) Mancata distinzione tra titolari di incarichi dirigenziali vincolati all’obbligo di pubblicazione</vt:lpstr>
      <vt:lpstr>…Ne consegue che:</vt:lpstr>
      <vt:lpstr>La specificazione operata dalla Corte: il Segretario generale e i dirigenti dei Ministeri</vt:lpstr>
      <vt:lpstr>I principi della sentenza: una bussola per ogni Amministrazione</vt:lpstr>
      <vt:lpstr>La trasparenza e il diritto dei cittadini ad accedere ai dati </vt:lpstr>
      <vt:lpstr>Il diritto alla riservatezza</vt:lpstr>
      <vt:lpstr>Il bilanciamento tra trasparenza e riservatezza</vt:lpstr>
      <vt:lpstr>Quale impatto sulle Università?</vt:lpstr>
      <vt:lpstr>Prima della sentenza n. 20 del 2019</vt:lpstr>
      <vt:lpstr>Dopo la sent. n. 20 del 2019 </vt:lpstr>
      <vt:lpstr>Per un approfondimento su UNIMI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Proposta di creazione d</dc:title>
  <dc:creator>Siccardi</dc:creator>
  <cp:lastModifiedBy>Siccardi</cp:lastModifiedBy>
  <cp:revision>71</cp:revision>
  <cp:lastPrinted>2019-02-18T14:54:53Z</cp:lastPrinted>
  <dcterms:created xsi:type="dcterms:W3CDTF">2019-02-18T13:57:00Z</dcterms:created>
  <dcterms:modified xsi:type="dcterms:W3CDTF">2019-04-03T13:35:25Z</dcterms:modified>
</cp:coreProperties>
</file>