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25"/>
  </p:notesMasterIdLst>
  <p:sldIdLst>
    <p:sldId id="256" r:id="rId5"/>
    <p:sldId id="277" r:id="rId6"/>
    <p:sldId id="259" r:id="rId7"/>
    <p:sldId id="261" r:id="rId8"/>
    <p:sldId id="271" r:id="rId9"/>
    <p:sldId id="262" r:id="rId10"/>
    <p:sldId id="260" r:id="rId11"/>
    <p:sldId id="264" r:id="rId12"/>
    <p:sldId id="265" r:id="rId13"/>
    <p:sldId id="266" r:id="rId14"/>
    <p:sldId id="267" r:id="rId15"/>
    <p:sldId id="269" r:id="rId16"/>
    <p:sldId id="281" r:id="rId17"/>
    <p:sldId id="278" r:id="rId18"/>
    <p:sldId id="279" r:id="rId19"/>
    <p:sldId id="280" r:id="rId20"/>
    <p:sldId id="272" r:id="rId21"/>
    <p:sldId id="273" r:id="rId22"/>
    <p:sldId id="274" r:id="rId23"/>
    <p:sldId id="282" r:id="rId24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A"/>
    <a:srgbClr val="FFCC66"/>
    <a:srgbClr val="008000"/>
    <a:srgbClr val="F6C1A0"/>
    <a:srgbClr val="F4B690"/>
    <a:srgbClr val="EF9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C561D-183A-47FA-8C19-C9FD558F86C5}" v="37" dt="2021-01-22T19:02:58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501" autoAdjust="0"/>
  </p:normalViewPr>
  <p:slideViewPr>
    <p:cSldViewPr snapToGrid="0">
      <p:cViewPr varScale="1">
        <p:scale>
          <a:sx n="75" d="100"/>
          <a:sy n="75" d="100"/>
        </p:scale>
        <p:origin x="60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s Wittenberg" userId="0ff8361d-fa8a-4a07-b4df-7008bc0f0a46" providerId="ADAL" clId="{5DEC561D-183A-47FA-8C19-C9FD558F86C5}"/>
    <pc:docChg chg="undo redo custSel addSld modSld">
      <pc:chgData name="Frans Wittenberg" userId="0ff8361d-fa8a-4a07-b4df-7008bc0f0a46" providerId="ADAL" clId="{5DEC561D-183A-47FA-8C19-C9FD558F86C5}" dt="2021-01-22T19:06:56.116" v="701" actId="20577"/>
      <pc:docMkLst>
        <pc:docMk/>
      </pc:docMkLst>
      <pc:sldChg chg="modSp">
        <pc:chgData name="Frans Wittenberg" userId="0ff8361d-fa8a-4a07-b4df-7008bc0f0a46" providerId="ADAL" clId="{5DEC561D-183A-47FA-8C19-C9FD558F86C5}" dt="2021-01-22T18:41:08.556" v="125" actId="20577"/>
        <pc:sldMkLst>
          <pc:docMk/>
          <pc:sldMk cId="4161620461" sldId="259"/>
        </pc:sldMkLst>
        <pc:spChg chg="mod">
          <ac:chgData name="Frans Wittenberg" userId="0ff8361d-fa8a-4a07-b4df-7008bc0f0a46" providerId="ADAL" clId="{5DEC561D-183A-47FA-8C19-C9FD558F86C5}" dt="2021-01-22T18:41:08.556" v="125" actId="20577"/>
          <ac:spMkLst>
            <pc:docMk/>
            <pc:sldMk cId="4161620461" sldId="259"/>
            <ac:spMk id="5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29:52.304" v="25" actId="948"/>
        <pc:sldMkLst>
          <pc:docMk/>
          <pc:sldMk cId="100115509" sldId="261"/>
        </pc:sldMkLst>
        <pc:spChg chg="mod">
          <ac:chgData name="Frans Wittenberg" userId="0ff8361d-fa8a-4a07-b4df-7008bc0f0a46" providerId="ADAL" clId="{5DEC561D-183A-47FA-8C19-C9FD558F86C5}" dt="2021-01-22T18:29:52.304" v="25" actId="948"/>
          <ac:spMkLst>
            <pc:docMk/>
            <pc:sldMk cId="100115509" sldId="261"/>
            <ac:spMk id="3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32:39.415" v="36" actId="114"/>
        <pc:sldMkLst>
          <pc:docMk/>
          <pc:sldMk cId="3529471333" sldId="262"/>
        </pc:sldMkLst>
        <pc:spChg chg="mod">
          <ac:chgData name="Frans Wittenberg" userId="0ff8361d-fa8a-4a07-b4df-7008bc0f0a46" providerId="ADAL" clId="{5DEC561D-183A-47FA-8C19-C9FD558F86C5}" dt="2021-01-22T18:32:39.415" v="36" actId="114"/>
          <ac:spMkLst>
            <pc:docMk/>
            <pc:sldMk cId="3529471333" sldId="262"/>
            <ac:spMk id="3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9:04:35.413" v="647" actId="20577"/>
        <pc:sldMkLst>
          <pc:docMk/>
          <pc:sldMk cId="2611139096" sldId="269"/>
        </pc:sldMkLst>
        <pc:spChg chg="mod">
          <ac:chgData name="Frans Wittenberg" userId="0ff8361d-fa8a-4a07-b4df-7008bc0f0a46" providerId="ADAL" clId="{5DEC561D-183A-47FA-8C19-C9FD558F86C5}" dt="2021-01-22T19:04:35.413" v="647" actId="20577"/>
          <ac:spMkLst>
            <pc:docMk/>
            <pc:sldMk cId="2611139096" sldId="269"/>
            <ac:spMk id="5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31:59.577" v="34" actId="113"/>
        <pc:sldMkLst>
          <pc:docMk/>
          <pc:sldMk cId="4067966225" sldId="271"/>
        </pc:sldMkLst>
        <pc:spChg chg="mod">
          <ac:chgData name="Frans Wittenberg" userId="0ff8361d-fa8a-4a07-b4df-7008bc0f0a46" providerId="ADAL" clId="{5DEC561D-183A-47FA-8C19-C9FD558F86C5}" dt="2021-01-22T18:31:59.577" v="34" actId="113"/>
          <ac:spMkLst>
            <pc:docMk/>
            <pc:sldMk cId="4067966225" sldId="271"/>
            <ac:spMk id="3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47:37.359" v="185" actId="207"/>
        <pc:sldMkLst>
          <pc:docMk/>
          <pc:sldMk cId="2903429263" sldId="272"/>
        </pc:sldMkLst>
        <pc:spChg chg="mod">
          <ac:chgData name="Frans Wittenberg" userId="0ff8361d-fa8a-4a07-b4df-7008bc0f0a46" providerId="ADAL" clId="{5DEC561D-183A-47FA-8C19-C9FD558F86C5}" dt="2021-01-22T18:47:37.359" v="185" actId="207"/>
          <ac:spMkLst>
            <pc:docMk/>
            <pc:sldMk cId="2903429263" sldId="272"/>
            <ac:spMk id="4" creationId="{00000000-0000-0000-0000-000000000000}"/>
          </ac:spMkLst>
        </pc:spChg>
        <pc:spChg chg="mod">
          <ac:chgData name="Frans Wittenberg" userId="0ff8361d-fa8a-4a07-b4df-7008bc0f0a46" providerId="ADAL" clId="{5DEC561D-183A-47FA-8C19-C9FD558F86C5}" dt="2021-01-22T18:44:52.598" v="179" actId="1035"/>
          <ac:spMkLst>
            <pc:docMk/>
            <pc:sldMk cId="2903429263" sldId="272"/>
            <ac:spMk id="5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46:11.792" v="182" actId="207"/>
        <pc:sldMkLst>
          <pc:docMk/>
          <pc:sldMk cId="1610462564" sldId="273"/>
        </pc:sldMkLst>
        <pc:spChg chg="mod">
          <ac:chgData name="Frans Wittenberg" userId="0ff8361d-fa8a-4a07-b4df-7008bc0f0a46" providerId="ADAL" clId="{5DEC561D-183A-47FA-8C19-C9FD558F86C5}" dt="2021-01-22T18:46:11.792" v="182" actId="207"/>
          <ac:spMkLst>
            <pc:docMk/>
            <pc:sldMk cId="1610462564" sldId="273"/>
            <ac:spMk id="6" creationId="{00000000-0000-0000-0000-000000000000}"/>
          </ac:spMkLst>
        </pc:spChg>
        <pc:spChg chg="mod">
          <ac:chgData name="Frans Wittenberg" userId="0ff8361d-fa8a-4a07-b4df-7008bc0f0a46" providerId="ADAL" clId="{5DEC561D-183A-47FA-8C19-C9FD558F86C5}" dt="2021-01-22T18:36:53.852" v="68" actId="403"/>
          <ac:spMkLst>
            <pc:docMk/>
            <pc:sldMk cId="1610462564" sldId="273"/>
            <ac:spMk id="9" creationId="{00000000-0000-0000-0000-000000000000}"/>
          </ac:spMkLst>
        </pc:spChg>
      </pc:sldChg>
      <pc:sldChg chg="modSp">
        <pc:chgData name="Frans Wittenberg" userId="0ff8361d-fa8a-4a07-b4df-7008bc0f0a46" providerId="ADAL" clId="{5DEC561D-183A-47FA-8C19-C9FD558F86C5}" dt="2021-01-22T18:46:36.286" v="183" actId="207"/>
        <pc:sldMkLst>
          <pc:docMk/>
          <pc:sldMk cId="2151295166" sldId="274"/>
        </pc:sldMkLst>
        <pc:graphicFrameChg chg="modGraphic">
          <ac:chgData name="Frans Wittenberg" userId="0ff8361d-fa8a-4a07-b4df-7008bc0f0a46" providerId="ADAL" clId="{5DEC561D-183A-47FA-8C19-C9FD558F86C5}" dt="2021-01-22T18:46:36.286" v="183" actId="207"/>
          <ac:graphicFrameMkLst>
            <pc:docMk/>
            <pc:sldMk cId="2151295166" sldId="274"/>
            <ac:graphicFrameMk id="2" creationId="{76BA32AD-477E-40D4-A618-82B6576D3BAB}"/>
          </ac:graphicFrameMkLst>
        </pc:graphicFrameChg>
      </pc:sldChg>
      <pc:sldChg chg="modSp">
        <pc:chgData name="Frans Wittenberg" userId="0ff8361d-fa8a-4a07-b4df-7008bc0f0a46" providerId="ADAL" clId="{5DEC561D-183A-47FA-8C19-C9FD558F86C5}" dt="2021-01-22T18:52:38.206" v="284" actId="20577"/>
        <pc:sldMkLst>
          <pc:docMk/>
          <pc:sldMk cId="1016479699" sldId="278"/>
        </pc:sldMkLst>
        <pc:spChg chg="mod">
          <ac:chgData name="Frans Wittenberg" userId="0ff8361d-fa8a-4a07-b4df-7008bc0f0a46" providerId="ADAL" clId="{5DEC561D-183A-47FA-8C19-C9FD558F86C5}" dt="2021-01-22T18:52:38.206" v="284" actId="20577"/>
          <ac:spMkLst>
            <pc:docMk/>
            <pc:sldMk cId="1016479699" sldId="278"/>
            <ac:spMk id="5" creationId="{00000000-0000-0000-0000-000000000000}"/>
          </ac:spMkLst>
        </pc:spChg>
      </pc:sldChg>
      <pc:sldChg chg="addSp delSp modSp">
        <pc:chgData name="Frans Wittenberg" userId="0ff8361d-fa8a-4a07-b4df-7008bc0f0a46" providerId="ADAL" clId="{5DEC561D-183A-47FA-8C19-C9FD558F86C5}" dt="2021-01-22T18:43:07.022" v="157" actId="20577"/>
        <pc:sldMkLst>
          <pc:docMk/>
          <pc:sldMk cId="1404841862" sldId="279"/>
        </pc:sldMkLst>
        <pc:spChg chg="add mod">
          <ac:chgData name="Frans Wittenberg" userId="0ff8361d-fa8a-4a07-b4df-7008bc0f0a46" providerId="ADAL" clId="{5DEC561D-183A-47FA-8C19-C9FD558F86C5}" dt="2021-01-22T18:43:07.022" v="157" actId="20577"/>
          <ac:spMkLst>
            <pc:docMk/>
            <pc:sldMk cId="1404841862" sldId="279"/>
            <ac:spMk id="8" creationId="{2243EA3F-4104-4B87-9F6F-B93721233B91}"/>
          </ac:spMkLst>
        </pc:spChg>
        <pc:picChg chg="add del mod">
          <ac:chgData name="Frans Wittenberg" userId="0ff8361d-fa8a-4a07-b4df-7008bc0f0a46" providerId="ADAL" clId="{5DEC561D-183A-47FA-8C19-C9FD558F86C5}" dt="2021-01-22T18:42:02.791" v="128" actId="478"/>
          <ac:picMkLst>
            <pc:docMk/>
            <pc:sldMk cId="1404841862" sldId="279"/>
            <ac:picMk id="3" creationId="{011647B4-C220-4CC6-8FF7-7967E647AB86}"/>
          </ac:picMkLst>
        </pc:picChg>
      </pc:sldChg>
      <pc:sldChg chg="addSp modSp">
        <pc:chgData name="Frans Wittenberg" userId="0ff8361d-fa8a-4a07-b4df-7008bc0f0a46" providerId="ADAL" clId="{5DEC561D-183A-47FA-8C19-C9FD558F86C5}" dt="2021-01-22T18:43:00.347" v="154" actId="20577"/>
        <pc:sldMkLst>
          <pc:docMk/>
          <pc:sldMk cId="3964704839" sldId="280"/>
        </pc:sldMkLst>
        <pc:spChg chg="add mod">
          <ac:chgData name="Frans Wittenberg" userId="0ff8361d-fa8a-4a07-b4df-7008bc0f0a46" providerId="ADAL" clId="{5DEC561D-183A-47FA-8C19-C9FD558F86C5}" dt="2021-01-22T18:43:00.347" v="154" actId="20577"/>
          <ac:spMkLst>
            <pc:docMk/>
            <pc:sldMk cId="3964704839" sldId="280"/>
            <ac:spMk id="6" creationId="{B2B6AC7C-75B1-4DD9-8058-078D4E8B5E33}"/>
          </ac:spMkLst>
        </pc:spChg>
      </pc:sldChg>
      <pc:sldChg chg="modSp add">
        <pc:chgData name="Frans Wittenberg" userId="0ff8361d-fa8a-4a07-b4df-7008bc0f0a46" providerId="ADAL" clId="{5DEC561D-183A-47FA-8C19-C9FD558F86C5}" dt="2021-01-22T19:06:56.116" v="701" actId="20577"/>
        <pc:sldMkLst>
          <pc:docMk/>
          <pc:sldMk cId="466146077" sldId="281"/>
        </pc:sldMkLst>
        <pc:spChg chg="mod">
          <ac:chgData name="Frans Wittenberg" userId="0ff8361d-fa8a-4a07-b4df-7008bc0f0a46" providerId="ADAL" clId="{5DEC561D-183A-47FA-8C19-C9FD558F86C5}" dt="2021-01-22T19:06:56.116" v="701" actId="20577"/>
          <ac:spMkLst>
            <pc:docMk/>
            <pc:sldMk cId="466146077" sldId="28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0972194-9EAD-4F1B-8D09-7F809D80E97D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4DE4EF6-3881-4B0D-A3B7-A6549E8F9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10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17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6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450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96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6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67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92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26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56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50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67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95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518B-6E97-4CA5-A12F-B6619E0FC5F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93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16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067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15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4641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7111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18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8823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13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326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7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121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="" xmlns:a16="http://schemas.microsoft.com/office/drawing/2014/main" id="{72A12F71-CCCA-463A-A562-1EF9F7BD0C56}"/>
              </a:ext>
            </a:extLst>
          </p:cNvPr>
          <p:cNvCxnSpPr>
            <a:cxnSpLocks/>
          </p:cNvCxnSpPr>
          <p:nvPr userDrawn="1"/>
        </p:nvCxnSpPr>
        <p:spPr>
          <a:xfrm>
            <a:off x="70774" y="6669360"/>
            <a:ext cx="12072000" cy="0"/>
          </a:xfrm>
          <a:prstGeom prst="line">
            <a:avLst/>
          </a:prstGeom>
          <a:ln w="279400">
            <a:solidFill>
              <a:srgbClr val="007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="" xmlns:a16="http://schemas.microsoft.com/office/drawing/2014/main" id="{AF30DE94-CE8C-491B-80E1-7B8DB87C4FE3}"/>
              </a:ext>
            </a:extLst>
          </p:cNvPr>
          <p:cNvSpPr/>
          <p:nvPr userDrawn="1"/>
        </p:nvSpPr>
        <p:spPr>
          <a:xfrm>
            <a:off x="72000" y="3429000"/>
            <a:ext cx="384000" cy="684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2800" b="1">
              <a:solidFill>
                <a:prstClr val="white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="" xmlns:a16="http://schemas.microsoft.com/office/drawing/2014/main" id="{C4975C2F-71F0-42C0-85C1-9D59AFEAA200}"/>
              </a:ext>
            </a:extLst>
          </p:cNvPr>
          <p:cNvSpPr/>
          <p:nvPr userDrawn="1"/>
        </p:nvSpPr>
        <p:spPr>
          <a:xfrm>
            <a:off x="72000" y="4208239"/>
            <a:ext cx="384000" cy="68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2800" b="1" dirty="0">
              <a:solidFill>
                <a:prstClr val="white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="" xmlns:a16="http://schemas.microsoft.com/office/drawing/2014/main" id="{0A65BBF6-3486-4264-8837-E707877E3F75}"/>
              </a:ext>
            </a:extLst>
          </p:cNvPr>
          <p:cNvSpPr/>
          <p:nvPr userDrawn="1"/>
        </p:nvSpPr>
        <p:spPr>
          <a:xfrm>
            <a:off x="72000" y="4993213"/>
            <a:ext cx="384000" cy="6840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2800" b="1" dirty="0">
              <a:solidFill>
                <a:prstClr val="white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="" xmlns:a16="http://schemas.microsoft.com/office/drawing/2014/main" id="{227E578D-9F58-4E14-BB57-E001B5BCD303}"/>
              </a:ext>
            </a:extLst>
          </p:cNvPr>
          <p:cNvSpPr/>
          <p:nvPr userDrawn="1"/>
        </p:nvSpPr>
        <p:spPr>
          <a:xfrm>
            <a:off x="72000" y="5778187"/>
            <a:ext cx="384000" cy="68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2800" b="1" dirty="0">
              <a:solidFill>
                <a:prstClr val="white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="" xmlns:a16="http://schemas.microsoft.com/office/drawing/2014/main" id="{5593600C-1A98-4016-8C75-96EC7A1E227C}"/>
              </a:ext>
            </a:extLst>
          </p:cNvPr>
          <p:cNvSpPr txBox="1"/>
          <p:nvPr userDrawn="1"/>
        </p:nvSpPr>
        <p:spPr>
          <a:xfrm>
            <a:off x="-5902" y="6516019"/>
            <a:ext cx="445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Bedrijfsbeslissingen en financiële verantwoording 5</a:t>
            </a:r>
            <a:r>
              <a:rPr lang="nl-NL" sz="1400" b="1" baseline="3000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nl-NL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druk</a:t>
            </a:r>
          </a:p>
        </p:txBody>
      </p:sp>
    </p:spTree>
    <p:extLst>
      <p:ext uri="{BB962C8B-B14F-4D97-AF65-F5344CB8AC3E}">
        <p14:creationId xmlns:p14="http://schemas.microsoft.com/office/powerpoint/2010/main" val="7109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16" y="0"/>
            <a:ext cx="4602937" cy="6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18126" y="220402"/>
            <a:ext cx="1123257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7. Origineel </a:t>
            </a:r>
            <a:r>
              <a:rPr lang="nl-NL" sz="2800" b="1" dirty="0">
                <a:solidFill>
                  <a:srgbClr val="00783A"/>
                </a:solidFill>
                <a:ea typeface="+mj-ea"/>
                <a:cs typeface="+mj-cs"/>
              </a:rPr>
              <a:t>(geen overgeschreven theorieën) </a:t>
            </a:r>
            <a:endParaRPr lang="nl-NL" sz="4000" b="1" dirty="0">
              <a:solidFill>
                <a:srgbClr val="00783A"/>
              </a:solidFill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28298" y="1066844"/>
            <a:ext cx="114406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000" b="1" dirty="0"/>
              <a:t>Voorbeelden aan de hand van werkelijk bestaande ondernemingen:</a:t>
            </a:r>
          </a:p>
          <a:p>
            <a:pPr marL="1028700" lvl="1" indent="-5715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Kapsalon ‘Ziezo’</a:t>
            </a:r>
          </a:p>
          <a:p>
            <a:pPr marL="1028700" lvl="1" indent="-5715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 err="1"/>
              <a:t>Umincorp</a:t>
            </a:r>
            <a:endParaRPr lang="nl-NL" sz="2800" dirty="0"/>
          </a:p>
          <a:p>
            <a:pPr marL="1028700" lvl="1" indent="-5715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Plastic Recycling Amsterdam</a:t>
            </a:r>
          </a:p>
          <a:p>
            <a:pPr marL="1028700" lvl="1" indent="-5715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Regering ‘Rijnland’ (Overheid)</a:t>
            </a:r>
          </a:p>
          <a:p>
            <a:r>
              <a:rPr lang="nl-NL" sz="2800" dirty="0"/>
              <a:t> </a:t>
            </a:r>
          </a:p>
          <a:p>
            <a:pPr marL="457200" indent="-4572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000" b="1" dirty="0"/>
              <a:t>Nieuwe begrippen:</a:t>
            </a:r>
          </a:p>
          <a:p>
            <a:pPr>
              <a:buClr>
                <a:srgbClr val="008000"/>
              </a:buClr>
            </a:pPr>
            <a:endParaRPr lang="nl-NL" sz="300" b="1" dirty="0"/>
          </a:p>
          <a:p>
            <a:pPr marL="914400" lvl="1" indent="-4572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783A"/>
                </a:solidFill>
              </a:rPr>
              <a:t>Duurzaamheidindex</a:t>
            </a:r>
            <a:r>
              <a:rPr lang="nl-NL" sz="2800" dirty="0">
                <a:solidFill>
                  <a:srgbClr val="00783A"/>
                </a:solidFill>
              </a:rPr>
              <a:t> </a:t>
            </a:r>
            <a:r>
              <a:rPr lang="nl-NL" sz="2800" dirty="0"/>
              <a:t>= Effectiviteitsindex x Bestedingsmultiplier</a:t>
            </a:r>
          </a:p>
          <a:p>
            <a:pPr lvl="1">
              <a:buClr>
                <a:srgbClr val="00783A"/>
              </a:buClr>
            </a:pPr>
            <a:endParaRPr lang="nl-NL" sz="700" i="1" dirty="0"/>
          </a:p>
          <a:p>
            <a:pPr marL="914400" lvl="1" indent="-4572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783A"/>
                </a:solidFill>
              </a:rPr>
              <a:t>Netto boekhoudkundige waarde </a:t>
            </a:r>
            <a:r>
              <a:rPr lang="nl-NL" sz="2800" dirty="0"/>
              <a:t>(NBW) als tegenhanger van NCW </a:t>
            </a:r>
            <a:endParaRPr lang="nl-NL" sz="2800" dirty="0" smtClean="0"/>
          </a:p>
          <a:p>
            <a:pPr marL="900000" lvl="1">
              <a:buClr>
                <a:srgbClr val="00783A"/>
              </a:buClr>
            </a:pPr>
            <a:r>
              <a:rPr lang="nl-NL" sz="2800" dirty="0" smtClean="0"/>
              <a:t>(</a:t>
            </a:r>
            <a:r>
              <a:rPr lang="nl-NL" sz="2800" dirty="0"/>
              <a:t>een wereldprimeur?)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794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87136" y="376018"/>
            <a:ext cx="10910455" cy="1323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8. Raakt de kern van de </a:t>
            </a:r>
          </a:p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	 bedrijfseconomie</a:t>
            </a:r>
          </a:p>
        </p:txBody>
      </p:sp>
      <p:sp>
        <p:nvSpPr>
          <p:cNvPr id="5" name="Rechthoek 4"/>
          <p:cNvSpPr/>
          <p:nvPr/>
        </p:nvSpPr>
        <p:spPr>
          <a:xfrm>
            <a:off x="1011454" y="1894996"/>
            <a:ext cx="93679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Het bijbrengen van </a:t>
            </a:r>
            <a:r>
              <a:rPr lang="nl-NL" sz="2800" b="1" dirty="0">
                <a:solidFill>
                  <a:srgbClr val="C00000"/>
                </a:solidFill>
              </a:rPr>
              <a:t>inzicht in </a:t>
            </a:r>
            <a:r>
              <a:rPr lang="nl-NL" sz="2800" b="1" dirty="0"/>
              <a:t>financieel-economische vraagstukken staat op de voorgrond:</a:t>
            </a:r>
          </a:p>
          <a:p>
            <a:pPr marL="622300" lvl="1" indent="-34925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Relatie tussen goederen- en geldstromen</a:t>
            </a:r>
          </a:p>
          <a:p>
            <a:pPr marL="622300" lvl="1" indent="-34925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Aandacht voor essentiële begrippen zoals: </a:t>
            </a:r>
            <a:endParaRPr lang="nl-NL" sz="2800" dirty="0" smtClean="0"/>
          </a:p>
          <a:p>
            <a:pPr marL="648000" lvl="1">
              <a:buClr>
                <a:srgbClr val="00783A"/>
              </a:buClr>
            </a:pPr>
            <a:r>
              <a:rPr lang="nl-NL" sz="2800" dirty="0" smtClean="0"/>
              <a:t>transformeren</a:t>
            </a:r>
            <a:r>
              <a:rPr lang="nl-NL" sz="2800" dirty="0"/>
              <a:t>, absorberen, opofferen en leveren</a:t>
            </a:r>
          </a:p>
          <a:p>
            <a:pPr marL="622300" lvl="1" indent="-34925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Realisatiebeginsel en </a:t>
            </a:r>
            <a:r>
              <a:rPr lang="nl-NL" sz="2800" dirty="0" smtClean="0"/>
              <a:t>matchingprincipe</a:t>
            </a:r>
            <a:endParaRPr lang="nl-NL" sz="2800" dirty="0"/>
          </a:p>
          <a:p>
            <a:endParaRPr lang="nl-NL" sz="2800" dirty="0"/>
          </a:p>
          <a:p>
            <a:pPr marL="457200" indent="-4572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Boekhoudkundige verwerking wordt gebruikt om bedrijfseconomische begrippen te verduidelijken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89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52056" y="228602"/>
            <a:ext cx="10816934" cy="70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9. Gratis </a:t>
            </a:r>
            <a:r>
              <a:rPr lang="nl-NL" sz="4000" b="1" dirty="0" smtClean="0">
                <a:solidFill>
                  <a:srgbClr val="00783A"/>
                </a:solidFill>
                <a:ea typeface="+mj-ea"/>
                <a:cs typeface="+mj-cs"/>
              </a:rPr>
              <a:t>website bij het theorieboek</a:t>
            </a:r>
            <a:endParaRPr lang="nl-NL" sz="4000" b="1" dirty="0">
              <a:solidFill>
                <a:srgbClr val="00783A"/>
              </a:solidFill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52058" y="937988"/>
            <a:ext cx="107011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sz="2600" b="1" dirty="0"/>
              <a:t>	 Op de </a:t>
            </a:r>
            <a:r>
              <a:rPr lang="nl-NL" sz="2600" b="1" dirty="0" smtClean="0"/>
              <a:t>website staan</a:t>
            </a:r>
            <a:r>
              <a:rPr lang="nl-NL" sz="2600" b="1" dirty="0"/>
              <a:t>: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b="1" dirty="0">
                <a:solidFill>
                  <a:srgbClr val="00783A"/>
                </a:solidFill>
              </a:rPr>
              <a:t>203</a:t>
            </a:r>
            <a:r>
              <a:rPr lang="nl-NL" sz="2600" dirty="0"/>
              <a:t>  Vraagstukken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  </a:t>
            </a:r>
            <a:r>
              <a:rPr lang="nl-NL" sz="2600" b="1" dirty="0">
                <a:solidFill>
                  <a:srgbClr val="00783A"/>
                </a:solidFill>
              </a:rPr>
              <a:t>30</a:t>
            </a:r>
            <a:r>
              <a:rPr lang="nl-NL" sz="2600" dirty="0"/>
              <a:t>  Casussen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  </a:t>
            </a:r>
            <a:r>
              <a:rPr lang="nl-NL" sz="2600" b="1" dirty="0">
                <a:solidFill>
                  <a:srgbClr val="00783A"/>
                </a:solidFill>
              </a:rPr>
              <a:t>50</a:t>
            </a:r>
            <a:r>
              <a:rPr lang="nl-NL" sz="2600" dirty="0"/>
              <a:t>  Interactieve Excel-modellen om zelfstandig vraagstukken op te lossen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b="1" dirty="0">
                <a:solidFill>
                  <a:srgbClr val="00783A"/>
                </a:solidFill>
              </a:rPr>
              <a:t>525</a:t>
            </a:r>
            <a:r>
              <a:rPr lang="nl-NL" sz="2600" dirty="0"/>
              <a:t>  </a:t>
            </a:r>
            <a:r>
              <a:rPr lang="nl-NL" sz="2600" dirty="0" err="1"/>
              <a:t>Toetsvragen</a:t>
            </a:r>
            <a:endParaRPr lang="nl-NL" sz="2600" dirty="0"/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Begrippentrainer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Numerieke antwoorden van vraagstukken/casussen</a:t>
            </a:r>
          </a:p>
          <a:p>
            <a:pPr>
              <a:spcBef>
                <a:spcPts val="600"/>
              </a:spcBef>
            </a:pPr>
            <a:endParaRPr lang="nl-NL" sz="2600" dirty="0"/>
          </a:p>
          <a:p>
            <a:pPr marL="432000">
              <a:spcBef>
                <a:spcPts val="600"/>
              </a:spcBef>
            </a:pPr>
            <a:r>
              <a:rPr lang="nl-NL" sz="2600" dirty="0"/>
              <a:t>	</a:t>
            </a:r>
            <a:r>
              <a:rPr lang="nl-NL" sz="2600" i="1" dirty="0" smtClean="0"/>
              <a:t>De website helpt </a:t>
            </a:r>
            <a:r>
              <a:rPr lang="nl-NL" sz="2600" i="1" dirty="0"/>
              <a:t>zowel </a:t>
            </a:r>
            <a:r>
              <a:rPr lang="nl-NL" sz="2600" i="1" dirty="0" smtClean="0"/>
              <a:t>de student </a:t>
            </a:r>
            <a:r>
              <a:rPr lang="nl-NL" sz="2600" i="1" dirty="0"/>
              <a:t>als </a:t>
            </a:r>
            <a:r>
              <a:rPr lang="nl-NL" sz="2600" i="1" dirty="0" smtClean="0"/>
              <a:t>de docent bij het effectief uitvoeren van onderwijs </a:t>
            </a:r>
            <a:r>
              <a:rPr lang="nl-NL" sz="2600" i="1" dirty="0"/>
              <a:t>op </a:t>
            </a:r>
            <a:r>
              <a:rPr lang="nl-NL" sz="2600" i="1" dirty="0" smtClean="0"/>
              <a:t>afstand. </a:t>
            </a:r>
            <a:r>
              <a:rPr lang="nl-NL" sz="2600" i="1" dirty="0"/>
              <a:t>De </a:t>
            </a:r>
            <a:r>
              <a:rPr lang="nl-NL" sz="2600" i="1" dirty="0" smtClean="0"/>
              <a:t>student </a:t>
            </a:r>
            <a:r>
              <a:rPr lang="nl-NL" sz="2600" i="1" dirty="0"/>
              <a:t>kan zelf de </a:t>
            </a:r>
            <a:r>
              <a:rPr lang="nl-NL" sz="2600" i="1" dirty="0" smtClean="0"/>
              <a:t>regie nemen in </a:t>
            </a:r>
            <a:r>
              <a:rPr lang="nl-NL" sz="2600" i="1" dirty="0"/>
              <a:t>de voortgang en ontwikkeling van </a:t>
            </a:r>
            <a:r>
              <a:rPr lang="nl-NL" sz="2600" i="1" dirty="0" smtClean="0"/>
              <a:t>haar of zijn </a:t>
            </a:r>
            <a:r>
              <a:rPr lang="nl-NL" sz="2600" i="1" dirty="0"/>
              <a:t>leerproces.</a:t>
            </a:r>
          </a:p>
          <a:p>
            <a:pPr>
              <a:spcBef>
                <a:spcPts val="600"/>
              </a:spcBef>
            </a:pPr>
            <a:endParaRPr lang="nl-NL" sz="2600" dirty="0"/>
          </a:p>
          <a:p>
            <a:pPr>
              <a:spcBef>
                <a:spcPts val="600"/>
              </a:spcBef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6111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52056" y="228602"/>
            <a:ext cx="10816934" cy="70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9. Gratis </a:t>
            </a:r>
            <a:r>
              <a:rPr lang="nl-NL" sz="4000" b="1" dirty="0" smtClean="0">
                <a:solidFill>
                  <a:srgbClr val="00783A"/>
                </a:solidFill>
                <a:ea typeface="+mj-ea"/>
                <a:cs typeface="+mj-cs"/>
              </a:rPr>
              <a:t>website bij het theorieboek</a:t>
            </a:r>
            <a:endParaRPr lang="nl-NL" sz="4000" b="1" dirty="0">
              <a:solidFill>
                <a:srgbClr val="00783A"/>
              </a:solidFill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90157" y="937988"/>
            <a:ext cx="985039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sz="2600" b="1" dirty="0"/>
              <a:t>	 </a:t>
            </a:r>
          </a:p>
          <a:p>
            <a:pPr defTabSz="541338">
              <a:spcBef>
                <a:spcPts val="600"/>
              </a:spcBef>
            </a:pPr>
            <a:r>
              <a:rPr lang="nl-NL" sz="2600" b="1" dirty="0"/>
              <a:t>	Daarnaast ook op de website: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PowerPointpresentaties van ieder hoofdstuk (korte samenvattingen)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 smtClean="0"/>
              <a:t>Plús drie </a:t>
            </a:r>
            <a:r>
              <a:rPr lang="nl-NL" sz="2600" dirty="0"/>
              <a:t>achtergrondartikelen, vrij van </a:t>
            </a:r>
            <a:r>
              <a:rPr lang="nl-NL" sz="2600" dirty="0" smtClean="0"/>
              <a:t>auteursrechten:</a:t>
            </a:r>
            <a:endParaRPr lang="nl-NL" sz="2600" dirty="0"/>
          </a:p>
          <a:p>
            <a:pPr marL="719138" lvl="1" indent="-261938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783A"/>
                </a:solidFill>
              </a:rPr>
              <a:t>Geldstromen in verschillende situaties </a:t>
            </a:r>
            <a:endParaRPr lang="nl-NL" sz="2400" b="1" dirty="0" smtClean="0">
              <a:solidFill>
                <a:srgbClr val="00783A"/>
              </a:solidFill>
            </a:endParaRPr>
          </a:p>
          <a:p>
            <a:pPr marL="719138" lvl="1" indent="-261938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783A"/>
                </a:solidFill>
              </a:rPr>
              <a:t>Realisatie van opbrengsten en kosten </a:t>
            </a:r>
            <a:r>
              <a:rPr lang="nl-NL" sz="2400" b="1" smtClean="0">
                <a:solidFill>
                  <a:srgbClr val="00783A"/>
                </a:solidFill>
              </a:rPr>
              <a:t>van verkooptransacties</a:t>
            </a:r>
            <a:endParaRPr lang="nl-NL" sz="2400" b="1" dirty="0" smtClean="0">
              <a:solidFill>
                <a:srgbClr val="00783A"/>
              </a:solidFill>
            </a:endParaRPr>
          </a:p>
          <a:p>
            <a:pPr marL="719138" lvl="1" indent="-261938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783A"/>
                </a:solidFill>
              </a:rPr>
              <a:t>Opbrengsten </a:t>
            </a:r>
            <a:r>
              <a:rPr lang="nl-NL" sz="2400" b="1" dirty="0">
                <a:solidFill>
                  <a:srgbClr val="00783A"/>
                </a:solidFill>
              </a:rPr>
              <a:t>&amp; Kosten worden op welk moment, voor welk bedrag gerealiseerd?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4661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75066" y="241305"/>
            <a:ext cx="10816934" cy="70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10. </a:t>
            </a:r>
            <a:r>
              <a:rPr lang="nl-NL" sz="4000" b="1" smtClean="0">
                <a:solidFill>
                  <a:srgbClr val="00783A"/>
                </a:solidFill>
                <a:ea typeface="+mj-ea"/>
                <a:cs typeface="+mj-cs"/>
              </a:rPr>
              <a:t>Unieke interactieve </a:t>
            </a: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Excel-modellen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431294" y="1219126"/>
            <a:ext cx="873182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sz="2600" b="1" dirty="0"/>
              <a:t>	 Deze Excel-modellen geven de </a:t>
            </a:r>
            <a:r>
              <a:rPr lang="nl-NL" sz="2600" b="1" dirty="0" smtClean="0"/>
              <a:t>student:</a:t>
            </a:r>
            <a:endParaRPr lang="nl-NL" sz="2600" b="1" dirty="0"/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De mogelijkheid geheel zelfstandig, zonder </a:t>
            </a:r>
            <a:r>
              <a:rPr lang="nl-NL" sz="2600" dirty="0" smtClean="0"/>
              <a:t>tussenkomst </a:t>
            </a:r>
            <a:r>
              <a:rPr lang="nl-NL" sz="2600" dirty="0"/>
              <a:t>van </a:t>
            </a:r>
            <a:r>
              <a:rPr lang="nl-NL" sz="2600" dirty="0" smtClean="0"/>
              <a:t>de docent</a:t>
            </a:r>
            <a:r>
              <a:rPr lang="nl-NL" sz="2600" dirty="0"/>
              <a:t>, vraagstukken te maken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Een logische opbouw om het vraagstuk op te lossen</a:t>
            </a:r>
          </a:p>
          <a:p>
            <a:pPr marL="571500" indent="-5715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 smtClean="0"/>
              <a:t>Door middel van zelfcontroleknoppen tips </a:t>
            </a:r>
            <a:r>
              <a:rPr lang="nl-NL" sz="2600" dirty="0"/>
              <a:t>of beknopte uitleg als ze een foutieve uitwerking hebben </a:t>
            </a:r>
            <a:r>
              <a:rPr lang="nl-NL" sz="2600" dirty="0" smtClean="0"/>
              <a:t>gemaakt</a:t>
            </a:r>
            <a:endParaRPr lang="nl-NL" sz="2600" dirty="0"/>
          </a:p>
          <a:p>
            <a:pPr>
              <a:spcBef>
                <a:spcPts val="600"/>
              </a:spcBef>
            </a:pPr>
            <a:endParaRPr lang="nl-NL" sz="2600" b="1" dirty="0"/>
          </a:p>
          <a:p>
            <a:pPr>
              <a:spcBef>
                <a:spcPts val="600"/>
              </a:spcBef>
            </a:pPr>
            <a:r>
              <a:rPr lang="nl-NL" sz="2600" b="1" dirty="0"/>
              <a:t>	</a:t>
            </a:r>
            <a:r>
              <a:rPr lang="nl-NL" sz="2600" b="1" dirty="0">
                <a:solidFill>
                  <a:srgbClr val="00783A"/>
                </a:solidFill>
              </a:rPr>
              <a:t>We geven hierna twee voorbeelden van feedback zoals 	die in </a:t>
            </a:r>
            <a:r>
              <a:rPr lang="nl-NL" sz="2600" b="1">
                <a:solidFill>
                  <a:srgbClr val="00783A"/>
                </a:solidFill>
              </a:rPr>
              <a:t>de </a:t>
            </a:r>
            <a:r>
              <a:rPr lang="nl-NL" sz="2600" b="1" smtClean="0">
                <a:solidFill>
                  <a:srgbClr val="00783A"/>
                </a:solidFill>
              </a:rPr>
              <a:t>Excel-modellen </a:t>
            </a:r>
            <a:r>
              <a:rPr lang="nl-NL" sz="2600" b="1" dirty="0">
                <a:solidFill>
                  <a:srgbClr val="00783A"/>
                </a:solidFill>
              </a:rPr>
              <a:t>zijn opgenomen</a:t>
            </a:r>
          </a:p>
          <a:p>
            <a:pPr>
              <a:spcBef>
                <a:spcPts val="600"/>
              </a:spcBef>
            </a:pPr>
            <a:endParaRPr lang="nl-NL" sz="2600" dirty="0"/>
          </a:p>
          <a:p>
            <a:pPr>
              <a:spcBef>
                <a:spcPts val="600"/>
              </a:spcBef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0164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B17A991E-501C-4A99-8955-436488C9C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t="26308" r="21875" b="12500"/>
          <a:stretch/>
        </p:blipFill>
        <p:spPr>
          <a:xfrm>
            <a:off x="930303" y="771276"/>
            <a:ext cx="10806070" cy="5450287"/>
          </a:xfrm>
          <a:prstGeom prst="rect">
            <a:avLst/>
          </a:prstGeom>
        </p:spPr>
      </p:pic>
      <p:sp>
        <p:nvSpPr>
          <p:cNvPr id="4" name="Pijl: links 3">
            <a:extLst>
              <a:ext uri="{FF2B5EF4-FFF2-40B4-BE49-F238E27FC236}">
                <a16:creationId xmlns="" xmlns:a16="http://schemas.microsoft.com/office/drawing/2014/main" id="{3762EE2E-13BF-4DC3-A416-B1099B7ECC61}"/>
              </a:ext>
            </a:extLst>
          </p:cNvPr>
          <p:cNvSpPr/>
          <p:nvPr/>
        </p:nvSpPr>
        <p:spPr>
          <a:xfrm rot="1840278">
            <a:off x="9166409" y="4078982"/>
            <a:ext cx="2051695" cy="32648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="" xmlns:a16="http://schemas.microsoft.com/office/drawing/2014/main" id="{840714FE-8F14-490E-A3A4-2563D6AC591B}"/>
              </a:ext>
            </a:extLst>
          </p:cNvPr>
          <p:cNvSpPr/>
          <p:nvPr/>
        </p:nvSpPr>
        <p:spPr>
          <a:xfrm>
            <a:off x="11137104" y="4683294"/>
            <a:ext cx="668240" cy="5406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C193176A-F178-4EA5-B5D6-976891E607CF}"/>
              </a:ext>
            </a:extLst>
          </p:cNvPr>
          <p:cNvSpPr/>
          <p:nvPr/>
        </p:nvSpPr>
        <p:spPr>
          <a:xfrm>
            <a:off x="6631387" y="2234317"/>
            <a:ext cx="787179" cy="1669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i="1" dirty="0">
                <a:solidFill>
                  <a:schemeClr val="tx1"/>
                </a:solidFill>
              </a:rPr>
              <a:t>Naam student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2243EA3F-4104-4B87-9F6F-B93721233B91}"/>
              </a:ext>
            </a:extLst>
          </p:cNvPr>
          <p:cNvSpPr/>
          <p:nvPr/>
        </p:nvSpPr>
        <p:spPr>
          <a:xfrm>
            <a:off x="802572" y="113217"/>
            <a:ext cx="1081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2800" b="1" dirty="0">
                <a:solidFill>
                  <a:srgbClr val="00783A"/>
                </a:solidFill>
                <a:ea typeface="+mj-ea"/>
                <a:cs typeface="+mj-cs"/>
              </a:rPr>
              <a:t>10. Voorbeeld 1: Interactieve Excel-modellen</a:t>
            </a:r>
          </a:p>
        </p:txBody>
      </p:sp>
    </p:spTree>
    <p:extLst>
      <p:ext uri="{BB962C8B-B14F-4D97-AF65-F5344CB8AC3E}">
        <p14:creationId xmlns:p14="http://schemas.microsoft.com/office/powerpoint/2010/main" val="1404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9E6293AD-AD21-4769-BC37-35C84AF9F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" t="22840" r="23672" b="31826"/>
          <a:stretch/>
        </p:blipFill>
        <p:spPr>
          <a:xfrm>
            <a:off x="715617" y="572493"/>
            <a:ext cx="11371179" cy="433346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E8DF1D2A-9263-43F5-BB58-718A79FEBEF4}"/>
              </a:ext>
            </a:extLst>
          </p:cNvPr>
          <p:cNvSpPr/>
          <p:nvPr/>
        </p:nvSpPr>
        <p:spPr>
          <a:xfrm>
            <a:off x="6806316" y="2067339"/>
            <a:ext cx="787179" cy="1669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i="1" dirty="0">
                <a:solidFill>
                  <a:schemeClr val="tx1"/>
                </a:solidFill>
              </a:rPr>
              <a:t>Naam student</a:t>
            </a:r>
          </a:p>
        </p:txBody>
      </p:sp>
      <p:sp>
        <p:nvSpPr>
          <p:cNvPr id="4" name="Ovaal 3">
            <a:extLst>
              <a:ext uri="{FF2B5EF4-FFF2-40B4-BE49-F238E27FC236}">
                <a16:creationId xmlns="" xmlns:a16="http://schemas.microsoft.com/office/drawing/2014/main" id="{EB7B7A9B-14EF-4C2C-B6F2-02C898C09B27}"/>
              </a:ext>
            </a:extLst>
          </p:cNvPr>
          <p:cNvSpPr/>
          <p:nvPr/>
        </p:nvSpPr>
        <p:spPr>
          <a:xfrm>
            <a:off x="10986028" y="1566405"/>
            <a:ext cx="668240" cy="5406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="" xmlns:a16="http://schemas.microsoft.com/office/drawing/2014/main" id="{2E5D8ED3-44AC-46A2-9764-3CF83D743A10}"/>
              </a:ext>
            </a:extLst>
          </p:cNvPr>
          <p:cNvSpPr/>
          <p:nvPr/>
        </p:nvSpPr>
        <p:spPr>
          <a:xfrm rot="19486919">
            <a:off x="9740637" y="2244334"/>
            <a:ext cx="1340861" cy="32648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B2B6AC7C-75B1-4DD9-8058-078D4E8B5E33}"/>
              </a:ext>
            </a:extLst>
          </p:cNvPr>
          <p:cNvSpPr/>
          <p:nvPr/>
        </p:nvSpPr>
        <p:spPr>
          <a:xfrm>
            <a:off x="802572" y="113217"/>
            <a:ext cx="1081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2800" b="1" dirty="0">
                <a:solidFill>
                  <a:srgbClr val="00783A"/>
                </a:solidFill>
                <a:ea typeface="+mj-ea"/>
                <a:cs typeface="+mj-cs"/>
              </a:rPr>
              <a:t>10. Voorbeeld 2: Interactieve Excel-modellen</a:t>
            </a:r>
          </a:p>
        </p:txBody>
      </p:sp>
    </p:spTree>
    <p:extLst>
      <p:ext uri="{BB962C8B-B14F-4D97-AF65-F5344CB8AC3E}">
        <p14:creationId xmlns:p14="http://schemas.microsoft.com/office/powerpoint/2010/main" val="39647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70478" y="115582"/>
            <a:ext cx="10260000" cy="125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nl-NL" sz="3200" b="1" dirty="0">
                <a:solidFill>
                  <a:srgbClr val="00783A"/>
                </a:solidFill>
                <a:ea typeface="+mj-ea"/>
                <a:cs typeface="+mj-cs"/>
              </a:rPr>
              <a:t>Overeenkomsten tussen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Bedrijfseconomie voor het besturen van organisaties  </a:t>
            </a:r>
            <a:r>
              <a:rPr lang="nl-NL" sz="3200" b="1" dirty="0">
                <a:solidFill>
                  <a:srgbClr val="00783A"/>
                </a:solidFill>
                <a:ea typeface="+mj-ea"/>
                <a:cs typeface="+mj-cs"/>
              </a:rPr>
              <a:t>en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nl-NL" sz="3200" b="1" dirty="0">
                <a:solidFill>
                  <a:srgbClr val="C00000"/>
                </a:solidFill>
                <a:ea typeface="+mj-ea"/>
                <a:cs typeface="+mj-cs"/>
              </a:rPr>
              <a:t>Bedrijfsbeslissingen en financiële verantwoording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943939" y="1469679"/>
            <a:ext cx="10548000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sz="2600" b="1" dirty="0">
                <a:solidFill>
                  <a:srgbClr val="00783A"/>
                </a:solidFill>
              </a:rPr>
              <a:t>	 Dezelfde auteur en dezelfde uitgangspunten: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Op de student gerichte schrijfwijze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Doelgroep: propedeuse Accountancy, Finance &amp; Control én non-financials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Bedrijfseconomische begrippen worden uitgelegd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Geen weetjes en/of trucjes aanleren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Goederen- en geldstromen als kapstok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Onderscheid in primaire en secundaire geldstromen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EBIT als oriëntatiepunt / vertrekpunt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Aandacht voor de context: Geen context, geen bedrijfseconomie</a:t>
            </a:r>
          </a:p>
          <a:p>
            <a:pPr marL="571500" indent="-571500">
              <a:lnSpc>
                <a:spcPts val="31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600" dirty="0"/>
              <a:t>Eén auteur voor theorie én opgaven: naadloze aansluiting</a:t>
            </a:r>
          </a:p>
        </p:txBody>
      </p:sp>
    </p:spTree>
    <p:extLst>
      <p:ext uri="{BB962C8B-B14F-4D97-AF65-F5344CB8AC3E}">
        <p14:creationId xmlns:p14="http://schemas.microsoft.com/office/powerpoint/2010/main" val="2903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5392" y="264297"/>
            <a:ext cx="8596668" cy="658091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83A"/>
                </a:solidFill>
                <a:latin typeface="+mn-lt"/>
              </a:rPr>
              <a:t>Verschillen in behandelde thema’s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1248104" y="1114400"/>
            <a:ext cx="4392000" cy="384027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Wel in 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</a:rPr>
              <a:t>Bec.v.h.BvO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, niet in 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</a:rPr>
              <a:t>Bb&amp;Fv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248103" y="1306413"/>
            <a:ext cx="5220000" cy="5148000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endParaRPr lang="nl-NL" b="1" dirty="0"/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Ondernemingsvormen: Verenigingen en stichtingen (NV uitgebreider)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Loonkosten uitgebreider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Afschrijvingsmethoden uitgebreider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Budgettering van het verkoopproces met verkoopprijsverschil en verkoopomvangverschil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Diversiteitsverschijnsel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Factoring, leasing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Emissie en waardering van (preferente) aandelen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Financieringsvormen MKB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Beleggingskengetallen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Externe verslaggeving uitgebreider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b="1" dirty="0"/>
              <a:t>Apart opgavenboek, naast theorieboek</a:t>
            </a:r>
          </a:p>
          <a:p>
            <a:endParaRPr lang="nl-NL" sz="320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6503792" y="961580"/>
            <a:ext cx="4428000" cy="576262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Wel in </a:t>
            </a:r>
            <a:r>
              <a:rPr lang="nl-NL" sz="2400" dirty="0" err="1">
                <a:solidFill>
                  <a:srgbClr val="C00000"/>
                </a:solidFill>
              </a:rPr>
              <a:t>Bb&amp;Fv</a:t>
            </a:r>
            <a:r>
              <a:rPr lang="nl-NL" sz="2400" dirty="0">
                <a:solidFill>
                  <a:srgbClr val="C00000"/>
                </a:solidFill>
              </a:rPr>
              <a:t>, niet in </a:t>
            </a:r>
            <a:r>
              <a:rPr lang="nl-NL" sz="2400" dirty="0" err="1">
                <a:solidFill>
                  <a:srgbClr val="C00000"/>
                </a:solidFill>
              </a:rPr>
              <a:t>Bec.v.h.BvO</a:t>
            </a:r>
            <a:endParaRPr lang="nl-NL" sz="2400" dirty="0">
              <a:solidFill>
                <a:srgbClr val="C00000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6619538" y="1559397"/>
            <a:ext cx="4185618" cy="4170674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Duurzaamheid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Circulaire economie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Prijsvorming op markten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Basisinzichten Boekhouden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Enge én brede context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BBP en werkgelegenheid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Brede welvaart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300" b="1" dirty="0"/>
              <a:t>Alle opgaven op de website (gratis bij het theorieboek)</a:t>
            </a:r>
          </a:p>
          <a:p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6104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56340" y="5177995"/>
            <a:ext cx="9728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2400" b="1" dirty="0">
                <a:ea typeface="+mj-ea"/>
                <a:cs typeface="+mj-cs"/>
              </a:rPr>
              <a:t>Het is ook mogelijk het ene boek aan te vullen met hoofdstukken uit het andere boek of een volledig Boek Op Maat (B.O.M.) samen te stellen. </a:t>
            </a:r>
          </a:p>
          <a:p>
            <a:pPr>
              <a:spcBef>
                <a:spcPct val="0"/>
              </a:spcBef>
            </a:pPr>
            <a:r>
              <a:rPr lang="nl-NL" sz="2400" b="1" dirty="0">
                <a:ea typeface="+mj-ea"/>
                <a:cs typeface="+mj-cs"/>
              </a:rPr>
              <a:t>De aanpak en inhoud van de begrippen zijn bij beide boeken hetzelfde. 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="" xmlns:a16="http://schemas.microsoft.com/office/drawing/2014/main" id="{76BA32AD-477E-40D4-A618-82B6576D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57009"/>
              </p:ext>
            </p:extLst>
          </p:nvPr>
        </p:nvGraphicFramePr>
        <p:xfrm>
          <a:off x="972506" y="105805"/>
          <a:ext cx="9857171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7135">
                  <a:extLst>
                    <a:ext uri="{9D8B030D-6E8A-4147-A177-3AD203B41FA5}">
                      <a16:colId xmlns="" xmlns:a16="http://schemas.microsoft.com/office/drawing/2014/main" val="385617224"/>
                    </a:ext>
                  </a:extLst>
                </a:gridCol>
                <a:gridCol w="4860255">
                  <a:extLst>
                    <a:ext uri="{9D8B030D-6E8A-4147-A177-3AD203B41FA5}">
                      <a16:colId xmlns="" xmlns:a16="http://schemas.microsoft.com/office/drawing/2014/main" val="976143402"/>
                    </a:ext>
                  </a:extLst>
                </a:gridCol>
                <a:gridCol w="2509781">
                  <a:extLst>
                    <a:ext uri="{9D8B030D-6E8A-4147-A177-3AD203B41FA5}">
                      <a16:colId xmlns="" xmlns:a16="http://schemas.microsoft.com/office/drawing/2014/main" val="2518998983"/>
                    </a:ext>
                  </a:extLst>
                </a:gridCol>
              </a:tblGrid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Bec.v.h.BvO</a:t>
                      </a:r>
                      <a:endParaRPr lang="nl-NL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>
                          <a:solidFill>
                            <a:srgbClr val="C00000"/>
                          </a:solidFill>
                        </a:rPr>
                        <a:t>Bb&amp;Fv</a:t>
                      </a:r>
                      <a:endParaRPr lang="nl-NL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027312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604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Aantal pagina’s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447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682869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Hoofdstukken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6257384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566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Begrippen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342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0986024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980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>
                          <a:solidFill>
                            <a:schemeClr val="tx1"/>
                          </a:solidFill>
                        </a:rPr>
                        <a:t>Toetsvragen</a:t>
                      </a:r>
                      <a:endParaRPr lang="nl-N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525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8663232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246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Vraagstukken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203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9495666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Casussen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1483734"/>
                  </a:ext>
                </a:extLst>
              </a:tr>
              <a:tr h="421505"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Interactieve Excel-modellen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rgbClr val="00783A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252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is6623\Desktop\R226\275137-00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57" y="150352"/>
            <a:ext cx="6241096" cy="62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56340" y="758395"/>
            <a:ext cx="9728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6600" b="1" dirty="0" smtClean="0">
                <a:solidFill>
                  <a:srgbClr val="00783A"/>
                </a:solidFill>
                <a:ea typeface="+mj-ea"/>
                <a:cs typeface="+mj-cs"/>
              </a:rPr>
              <a:t>Bedankt voor uw aandacht</a:t>
            </a:r>
            <a:endParaRPr lang="nl-NL" sz="6600" b="1" dirty="0">
              <a:solidFill>
                <a:srgbClr val="00783A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9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90863" y="0"/>
            <a:ext cx="5497830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Kenmerken 5e druk</a:t>
            </a:r>
          </a:p>
        </p:txBody>
      </p:sp>
      <p:sp>
        <p:nvSpPr>
          <p:cNvPr id="5" name="Rechthoek 4"/>
          <p:cNvSpPr/>
          <p:nvPr/>
        </p:nvSpPr>
        <p:spPr>
          <a:xfrm>
            <a:off x="990863" y="823635"/>
            <a:ext cx="10260000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 smtClean="0"/>
              <a:t>Studentgerichte aanpak </a:t>
            </a:r>
            <a:endParaRPr lang="nl-NL" sz="2800" dirty="0"/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Heldere structuur en </a:t>
            </a:r>
            <a:r>
              <a:rPr lang="nl-NL" sz="2800" dirty="0" smtClean="0"/>
              <a:t>toegankelijke </a:t>
            </a:r>
            <a:r>
              <a:rPr lang="nl-NL" sz="2800" dirty="0"/>
              <a:t>schrijfstijl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Actuele en relevante onderwerpen 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Veel thema’s toegevoegd ten opzichte van de 4</a:t>
            </a:r>
            <a:r>
              <a:rPr lang="nl-NL" sz="2800" baseline="30000" dirty="0"/>
              <a:t>e</a:t>
            </a:r>
            <a:r>
              <a:rPr lang="nl-NL" sz="2800" dirty="0"/>
              <a:t> druk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Aandacht voor de context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Interdisciplinair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Origineel 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Raakt de kern van de bedrijfseconomie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Uitgebreide (gratis) website met veel opgaven en toetsen</a:t>
            </a:r>
          </a:p>
          <a:p>
            <a:pPr marL="742950" indent="-742950">
              <a:lnSpc>
                <a:spcPts val="35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r>
              <a:rPr lang="nl-NL" sz="2800" dirty="0"/>
              <a:t>Unieke interactieve Excel-modellen</a:t>
            </a:r>
          </a:p>
          <a:p>
            <a:pPr>
              <a:lnSpc>
                <a:spcPts val="3000"/>
              </a:lnSpc>
              <a:spcBef>
                <a:spcPts val="600"/>
              </a:spcBef>
              <a:buClr>
                <a:srgbClr val="00783A"/>
              </a:buClr>
            </a:pPr>
            <a:endParaRPr lang="nl-NL" sz="2800" dirty="0"/>
          </a:p>
          <a:p>
            <a:pPr marL="742950" indent="-742950">
              <a:lnSpc>
                <a:spcPts val="3600"/>
              </a:lnSpc>
              <a:spcBef>
                <a:spcPts val="600"/>
              </a:spcBef>
              <a:buClr>
                <a:srgbClr val="00783A"/>
              </a:buClr>
              <a:buFont typeface="+mj-lt"/>
              <a:buAutoNum type="arabicPeriod"/>
            </a:pPr>
            <a:endParaRPr lang="nl-NL" sz="3200" dirty="0">
              <a:solidFill>
                <a:srgbClr val="0078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1343" y="332484"/>
            <a:ext cx="10093036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nl-NL" sz="4000" b="1" dirty="0">
                <a:solidFill>
                  <a:srgbClr val="00783A"/>
                </a:solidFill>
                <a:latin typeface="+mn-lt"/>
              </a:rPr>
              <a:t>1. </a:t>
            </a:r>
            <a:r>
              <a:rPr lang="nl-NL" sz="4000" b="1" dirty="0" smtClean="0">
                <a:solidFill>
                  <a:srgbClr val="00783A"/>
                </a:solidFill>
                <a:latin typeface="+mn-lt"/>
              </a:rPr>
              <a:t>Studentgerichte aanpak</a:t>
            </a:r>
            <a:endParaRPr lang="nl-NL" sz="4000" b="1" dirty="0">
              <a:solidFill>
                <a:srgbClr val="00783A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4958" y="1361184"/>
            <a:ext cx="9612000" cy="49149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Uitleg aan de hand van </a:t>
            </a:r>
            <a:r>
              <a:rPr lang="nl-NL" sz="2800" b="1" dirty="0"/>
              <a:t>voorbeelden uit de praktijk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Puntsgewijze samenvatting </a:t>
            </a:r>
            <a:r>
              <a:rPr lang="nl-NL" sz="2800" dirty="0"/>
              <a:t>aan het einde van </a:t>
            </a:r>
            <a:r>
              <a:rPr lang="nl-NL" sz="2800" dirty="0" smtClean="0"/>
              <a:t>bijna </a:t>
            </a:r>
            <a:r>
              <a:rPr lang="nl-NL" sz="2800" dirty="0"/>
              <a:t>iedere paragraaf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Frequent gebruik van </a:t>
            </a:r>
            <a:r>
              <a:rPr lang="nl-NL" sz="2800" b="1" dirty="0"/>
              <a:t>rekenvoorbeelden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Samenvattingen</a:t>
            </a:r>
            <a:r>
              <a:rPr lang="nl-NL" sz="2800" dirty="0"/>
              <a:t> aan het einde van iedere hoofdstuk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Een volledige en </a:t>
            </a:r>
            <a:r>
              <a:rPr lang="nl-NL" sz="2800" b="1" dirty="0"/>
              <a:t>helder geformuleerde begrippenlijst </a:t>
            </a:r>
            <a:r>
              <a:rPr lang="nl-NL" sz="2800" dirty="0"/>
              <a:t>aan het einde van iedere hoofdstuk, in totaal 342 </a:t>
            </a:r>
            <a:r>
              <a:rPr lang="nl-NL" sz="2800" dirty="0" smtClean="0"/>
              <a:t>begrippen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 smtClean="0"/>
              <a:t>Meerkeuzevragen</a:t>
            </a:r>
            <a:r>
              <a:rPr lang="nl-NL" sz="2800" dirty="0" smtClean="0"/>
              <a:t> aan einde van ieder hoofdstuk, in totaal 180</a:t>
            </a:r>
          </a:p>
          <a:p>
            <a:pPr marL="342900" indent="-342900" algn="l">
              <a:lnSpc>
                <a:spcPct val="100000"/>
              </a:lnSpc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 smtClean="0"/>
              <a:t>Een </a:t>
            </a:r>
            <a:r>
              <a:rPr lang="nl-NL" sz="2800" b="1" dirty="0"/>
              <a:t>uitgebreid trefwoordenregister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01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1343" y="332484"/>
            <a:ext cx="10093036" cy="914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nl-NL" sz="4000" b="1" dirty="0">
                <a:solidFill>
                  <a:srgbClr val="00783A"/>
                </a:solidFill>
                <a:latin typeface="+mn-lt"/>
              </a:rPr>
              <a:t>2. Heldere structuur </a:t>
            </a:r>
            <a:r>
              <a:rPr lang="nl-NL" sz="4000" b="1">
                <a:solidFill>
                  <a:srgbClr val="00783A"/>
                </a:solidFill>
                <a:latin typeface="+mn-lt"/>
              </a:rPr>
              <a:t>en </a:t>
            </a:r>
            <a:r>
              <a:rPr lang="nl-NL" sz="4000" b="1" smtClean="0">
                <a:solidFill>
                  <a:srgbClr val="00783A"/>
                </a:solidFill>
                <a:latin typeface="+mn-lt"/>
              </a:rPr>
              <a:t>toegankelijke </a:t>
            </a:r>
            <a:r>
              <a:rPr lang="nl-NL" sz="4000" b="1" dirty="0">
                <a:solidFill>
                  <a:srgbClr val="00783A"/>
                </a:solidFill>
                <a:latin typeface="+mn-lt"/>
              </a:rPr>
              <a:t>schrijfstijl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6020" y="1452340"/>
            <a:ext cx="10475879" cy="4914900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Goederen- en geldstromenschema</a:t>
            </a:r>
            <a:endParaRPr lang="nl-NL" sz="2800" b="1" dirty="0"/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Onderscheid in </a:t>
            </a:r>
            <a:r>
              <a:rPr lang="nl-NL" sz="2800" b="1" dirty="0"/>
              <a:t>primaire en secundaire </a:t>
            </a:r>
            <a:r>
              <a:rPr lang="nl-NL" sz="2800" dirty="0"/>
              <a:t>geldstromen</a:t>
            </a:r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EBIT</a:t>
            </a:r>
            <a:r>
              <a:rPr lang="nl-NL" sz="2800" b="1" dirty="0">
                <a:solidFill>
                  <a:srgbClr val="008000"/>
                </a:solidFill>
              </a:rPr>
              <a:t> </a:t>
            </a:r>
            <a:r>
              <a:rPr lang="nl-NL" sz="2800" b="1" dirty="0"/>
              <a:t>vaak als oriëntatiepunt </a:t>
            </a:r>
            <a:r>
              <a:rPr lang="nl-NL" sz="2800" b="1" dirty="0" smtClean="0"/>
              <a:t>of vertrekpunt</a:t>
            </a:r>
            <a:endParaRPr lang="nl-NL" sz="2800" dirty="0"/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Heldere structuur </a:t>
            </a:r>
            <a:r>
              <a:rPr lang="nl-NL" sz="2800" dirty="0"/>
              <a:t>geeft de student </a:t>
            </a:r>
            <a:r>
              <a:rPr lang="nl-NL" sz="2800" b="1" dirty="0"/>
              <a:t>houvast </a:t>
            </a:r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Eenvoudige schrijfstijl </a:t>
            </a:r>
            <a:r>
              <a:rPr lang="nl-NL" sz="2800" dirty="0"/>
              <a:t>met veel voorbeelden</a:t>
            </a:r>
            <a:endParaRPr lang="nl-NL" sz="2800" b="1" dirty="0"/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 smtClean="0"/>
              <a:t>Heldere uitleg en </a:t>
            </a:r>
            <a:r>
              <a:rPr lang="nl-NL" sz="2800" b="1" dirty="0"/>
              <a:t>heldere didactiek</a:t>
            </a:r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/>
              <a:t>Gericht op het </a:t>
            </a:r>
            <a:r>
              <a:rPr lang="nl-NL" sz="2800" b="1" dirty="0"/>
              <a:t>bijbrengen van basisinzichten</a:t>
            </a:r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dirty="0" smtClean="0"/>
              <a:t>Leert </a:t>
            </a:r>
            <a:r>
              <a:rPr lang="nl-NL" sz="2800" b="1" dirty="0"/>
              <a:t>niet alleen </a:t>
            </a:r>
            <a:r>
              <a:rPr lang="nl-NL" sz="2800" b="1" dirty="0" smtClean="0"/>
              <a:t>hoe </a:t>
            </a:r>
            <a:r>
              <a:rPr lang="nl-NL" sz="2800" dirty="0"/>
              <a:t>iets te berekenen, maar </a:t>
            </a:r>
            <a:r>
              <a:rPr lang="nl-NL" sz="2800" dirty="0" smtClean="0"/>
              <a:t>gaat ook in op</a:t>
            </a:r>
            <a:r>
              <a:rPr lang="nl-NL" sz="2800" b="1" dirty="0" smtClean="0"/>
              <a:t> </a:t>
            </a:r>
          </a:p>
          <a:p>
            <a:pPr marL="360000" algn="l">
              <a:buClr>
                <a:srgbClr val="00783A"/>
              </a:buClr>
            </a:pPr>
            <a:r>
              <a:rPr lang="nl-NL" sz="2800" b="1" dirty="0" smtClean="0"/>
              <a:t>het waarom </a:t>
            </a:r>
            <a:endParaRPr lang="nl-NL" sz="2800" dirty="0"/>
          </a:p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0679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313" y="587927"/>
            <a:ext cx="10542270" cy="8189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nl-NL" sz="4000" b="1" dirty="0">
                <a:solidFill>
                  <a:srgbClr val="00783A"/>
                </a:solidFill>
                <a:latin typeface="+mn-lt"/>
              </a:rPr>
              <a:t>3. Actuele en relevante onderwerpen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6259" y="1600172"/>
            <a:ext cx="9144000" cy="4669903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Monitor brede welvaart</a:t>
            </a:r>
            <a:r>
              <a:rPr lang="nl-NL" sz="2800" dirty="0"/>
              <a:t>: niet alleen oog voor Winst</a:t>
            </a:r>
          </a:p>
          <a:p>
            <a:pPr marL="342900" indent="-342900"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Duurzaamheid</a:t>
            </a:r>
          </a:p>
          <a:p>
            <a:pPr marL="342900" indent="-342900"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Circulaire economie </a:t>
            </a:r>
            <a:r>
              <a:rPr lang="nl-NL" sz="2800" dirty="0"/>
              <a:t>aan de hand van concrete ondernemingen: </a:t>
            </a:r>
            <a:r>
              <a:rPr lang="nl-NL" sz="2800" i="1" dirty="0" err="1"/>
              <a:t>Umincorp</a:t>
            </a:r>
            <a:r>
              <a:rPr lang="nl-NL" sz="2800" i="1" dirty="0"/>
              <a:t> </a:t>
            </a:r>
            <a:r>
              <a:rPr lang="nl-NL" sz="2800" dirty="0"/>
              <a:t>en</a:t>
            </a:r>
            <a:r>
              <a:rPr lang="nl-NL" sz="2800" i="1" dirty="0"/>
              <a:t> Plastic Recycling Amsterdam</a:t>
            </a:r>
          </a:p>
          <a:p>
            <a:pPr algn="l"/>
            <a:endParaRPr lang="nl-NL" sz="2800" dirty="0"/>
          </a:p>
          <a:p>
            <a:pPr marL="342900" indent="-342900"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Géén onderwerpen zoals:</a:t>
            </a:r>
          </a:p>
          <a:p>
            <a:pPr marL="817562" lvl="1" indent="-457200" algn="l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Opties</a:t>
            </a:r>
          </a:p>
          <a:p>
            <a:pPr marL="817562" lvl="1" indent="-457200" algn="l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Consolidatie</a:t>
            </a:r>
          </a:p>
          <a:p>
            <a:pPr marL="817562" lvl="1" indent="-457200" algn="l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Carry back, </a:t>
            </a:r>
            <a:r>
              <a:rPr lang="nl-NL" sz="2800" dirty="0" err="1"/>
              <a:t>carry</a:t>
            </a:r>
            <a:r>
              <a:rPr lang="nl-NL" sz="2800" dirty="0"/>
              <a:t> forward</a:t>
            </a:r>
          </a:p>
          <a:p>
            <a:pPr marL="817562" lvl="1" indent="-457200" algn="l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Emissie van aandelen of converteerbare obligaties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94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56405" y="568408"/>
            <a:ext cx="8520104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4. </a:t>
            </a:r>
            <a:r>
              <a:rPr lang="nl-NL" sz="4000" b="1" dirty="0" smtClean="0">
                <a:solidFill>
                  <a:srgbClr val="00783A"/>
                </a:solidFill>
                <a:ea typeface="+mj-ea"/>
                <a:cs typeface="+mj-cs"/>
              </a:rPr>
              <a:t>Veel thema’s toegevoegd t.o.v</a:t>
            </a: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. 4</a:t>
            </a:r>
            <a:r>
              <a:rPr lang="nl-NL" sz="4000" b="1" baseline="30000" dirty="0">
                <a:solidFill>
                  <a:srgbClr val="00783A"/>
                </a:solidFill>
                <a:ea typeface="+mj-ea"/>
                <a:cs typeface="+mj-cs"/>
              </a:rPr>
              <a:t>e</a:t>
            </a: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 druk </a:t>
            </a:r>
          </a:p>
        </p:txBody>
      </p:sp>
      <p:sp>
        <p:nvSpPr>
          <p:cNvPr id="5" name="Rechthoek 4"/>
          <p:cNvSpPr/>
          <p:nvPr/>
        </p:nvSpPr>
        <p:spPr>
          <a:xfrm>
            <a:off x="956406" y="1443841"/>
            <a:ext cx="109624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Duurzaamheid</a:t>
            </a:r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Circulaire economie</a:t>
            </a:r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Kostenplaatsenmethode</a:t>
            </a:r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</a:t>
            </a:r>
            <a:r>
              <a:rPr lang="nl-NL" sz="3200" dirty="0" err="1"/>
              <a:t>Absorption</a:t>
            </a:r>
            <a:r>
              <a:rPr lang="nl-NL" sz="3200" dirty="0"/>
              <a:t> </a:t>
            </a:r>
            <a:r>
              <a:rPr lang="nl-NL" sz="3200" dirty="0" err="1"/>
              <a:t>costing</a:t>
            </a:r>
            <a:r>
              <a:rPr lang="nl-NL" sz="3200" dirty="0"/>
              <a:t> en </a:t>
            </a:r>
            <a:r>
              <a:rPr lang="nl-NL" sz="3200" dirty="0" err="1"/>
              <a:t>Variable</a:t>
            </a:r>
            <a:r>
              <a:rPr lang="nl-NL" sz="3200" dirty="0"/>
              <a:t> </a:t>
            </a:r>
            <a:r>
              <a:rPr lang="nl-NL" sz="3200" dirty="0" err="1"/>
              <a:t>costing</a:t>
            </a:r>
            <a:endParaRPr lang="nl-NL" sz="3200" dirty="0"/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Budgettering</a:t>
            </a:r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Verschillenanalyse</a:t>
            </a:r>
          </a:p>
          <a:p>
            <a:pPr marL="457200" indent="-457200">
              <a:spcBef>
                <a:spcPts val="12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3200" dirty="0"/>
              <a:t> Externe verslaggeving</a:t>
            </a:r>
          </a:p>
        </p:txBody>
      </p:sp>
    </p:spTree>
    <p:extLst>
      <p:ext uri="{BB962C8B-B14F-4D97-AF65-F5344CB8AC3E}">
        <p14:creationId xmlns:p14="http://schemas.microsoft.com/office/powerpoint/2010/main" val="38488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76745" y="230101"/>
            <a:ext cx="736715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5. Aandacht voor de context</a:t>
            </a:r>
          </a:p>
        </p:txBody>
      </p:sp>
      <p:sp>
        <p:nvSpPr>
          <p:cNvPr id="5" name="Rechthoek 4"/>
          <p:cNvSpPr/>
          <p:nvPr/>
        </p:nvSpPr>
        <p:spPr>
          <a:xfrm>
            <a:off x="917864" y="1052287"/>
            <a:ext cx="93918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450" indent="-4572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Enge context: </a:t>
            </a:r>
            <a:r>
              <a:rPr lang="nl-NL" sz="2800" dirty="0"/>
              <a:t>goederen- en geldstromen van een organisatie</a:t>
            </a:r>
          </a:p>
          <a:p>
            <a:pPr marL="531450" indent="-4572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Duidelijk onderscheid tussen: </a:t>
            </a:r>
            <a:r>
              <a:rPr lang="nl-NL" sz="2800" dirty="0"/>
              <a:t>inkoopmarkt, primair proces, verkoopmarkt en vermogensmarkt</a:t>
            </a:r>
          </a:p>
          <a:p>
            <a:pPr marL="74250">
              <a:spcBef>
                <a:spcPts val="600"/>
              </a:spcBef>
              <a:buClr>
                <a:srgbClr val="00783A"/>
              </a:buClr>
            </a:pPr>
            <a:endParaRPr lang="nl-NL" sz="2800" b="1" dirty="0"/>
          </a:p>
          <a:p>
            <a:pPr marL="531450" indent="-457200">
              <a:spcBef>
                <a:spcPts val="600"/>
              </a:spcBef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Brede context: </a:t>
            </a:r>
          </a:p>
          <a:p>
            <a:pPr marL="1028700" lvl="1" indent="-571500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Duurzaamheid</a:t>
            </a:r>
          </a:p>
          <a:p>
            <a:pPr marL="1028700" lvl="1" indent="-571500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Volksgezondheid</a:t>
            </a:r>
          </a:p>
          <a:p>
            <a:pPr marL="1028700" lvl="1" indent="-571500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Mensenrechten </a:t>
            </a:r>
          </a:p>
          <a:p>
            <a:pPr marL="1028700" lvl="1" indent="-571500">
              <a:spcBef>
                <a:spcPts val="600"/>
              </a:spcBef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Wetgeving</a:t>
            </a:r>
          </a:p>
        </p:txBody>
      </p:sp>
    </p:spTree>
    <p:extLst>
      <p:ext uri="{BB962C8B-B14F-4D97-AF65-F5344CB8AC3E}">
        <p14:creationId xmlns:p14="http://schemas.microsoft.com/office/powerpoint/2010/main" val="31518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66356" y="228600"/>
            <a:ext cx="7377544" cy="70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nl-NL" sz="4000" b="1" dirty="0">
                <a:solidFill>
                  <a:srgbClr val="00783A"/>
                </a:solidFill>
                <a:ea typeface="+mj-ea"/>
                <a:cs typeface="+mj-cs"/>
              </a:rPr>
              <a:t>6. Interdisciplinair </a:t>
            </a:r>
          </a:p>
        </p:txBody>
      </p:sp>
      <p:sp>
        <p:nvSpPr>
          <p:cNvPr id="5" name="Rechthoek 4"/>
          <p:cNvSpPr/>
          <p:nvPr/>
        </p:nvSpPr>
        <p:spPr>
          <a:xfrm>
            <a:off x="966356" y="937987"/>
            <a:ext cx="88426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Hoofdstuk 1 ook aandacht voor algemene economie:</a:t>
            </a:r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 smtClean="0"/>
              <a:t>Bruto Binnenlands Product (BBP) </a:t>
            </a:r>
            <a:endParaRPr lang="nl-NL" sz="2800" dirty="0"/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De begrippen Brede Welvaart en Geluk</a:t>
            </a:r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Maatschappelijk Verantwoord Ondernemen (MVO)</a:t>
            </a:r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Marktvormen en prijsvorming </a:t>
            </a:r>
          </a:p>
          <a:p>
            <a:endParaRPr lang="nl-NL" sz="2800" dirty="0"/>
          </a:p>
          <a:p>
            <a:pPr marL="457200" indent="-457200">
              <a:buClr>
                <a:srgbClr val="00783A"/>
              </a:buClr>
              <a:buFont typeface="Wingdings" panose="05000000000000000000" pitchFamily="2" charset="2"/>
              <a:buChar char="ü"/>
            </a:pPr>
            <a:r>
              <a:rPr lang="nl-NL" sz="2800" b="1" dirty="0"/>
              <a:t>Hoofdstuk 5 aandacht </a:t>
            </a:r>
            <a:r>
              <a:rPr lang="nl-NL" sz="2800" b="1" dirty="0" smtClean="0"/>
              <a:t>voor:</a:t>
            </a:r>
          </a:p>
          <a:p>
            <a:pPr marL="720000" indent="-457200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Basisinzichten in het boekhouden</a:t>
            </a:r>
          </a:p>
          <a:p>
            <a:pPr>
              <a:buClr>
                <a:srgbClr val="00783A"/>
              </a:buClr>
            </a:pPr>
            <a:r>
              <a:rPr lang="nl-NL" sz="2800" b="1" dirty="0" smtClean="0"/>
              <a:t>         en de </a:t>
            </a:r>
            <a:r>
              <a:rPr lang="nl-NL" sz="2800" b="1" dirty="0"/>
              <a:t>boekhoudkundige verwerking van:</a:t>
            </a:r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 smtClean="0"/>
              <a:t>Opbrengsten</a:t>
            </a:r>
            <a:endParaRPr lang="nl-NL" sz="2800" dirty="0"/>
          </a:p>
          <a:p>
            <a:pPr marL="719138" lvl="1" indent="-446088">
              <a:buClr>
                <a:srgbClr val="00783A"/>
              </a:buClr>
              <a:buFont typeface="Arial" panose="020B0604020202020204" pitchFamily="34" charset="0"/>
              <a:buChar char="•"/>
            </a:pPr>
            <a:r>
              <a:rPr lang="nl-NL" sz="2800" dirty="0" smtClean="0"/>
              <a:t>Kosten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101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4FE3A3B7C224BA745D8D4C7C3846C" ma:contentTypeVersion="12" ma:contentTypeDescription="Een nieuw document maken." ma:contentTypeScope="" ma:versionID="cde92a824abad9914498715c3ebd0ad4">
  <xsd:schema xmlns:xsd="http://www.w3.org/2001/XMLSchema" xmlns:xs="http://www.w3.org/2001/XMLSchema" xmlns:p="http://schemas.microsoft.com/office/2006/metadata/properties" xmlns:ns3="9ccaae9c-8062-47f9-a382-d1e7a849722b" xmlns:ns4="a38573b5-70ef-4ae6-8ecd-9671d806bf9c" targetNamespace="http://schemas.microsoft.com/office/2006/metadata/properties" ma:root="true" ma:fieldsID="fa0b1a4c9e790558a488800c60ba2d3e" ns3:_="" ns4:_="">
    <xsd:import namespace="9ccaae9c-8062-47f9-a382-d1e7a849722b"/>
    <xsd:import namespace="a38573b5-70ef-4ae6-8ecd-9671d806bf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aae9c-8062-47f9-a382-d1e7a84972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573b5-70ef-4ae6-8ecd-9671d806b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DD00C-5D64-4D23-8B6A-8220848FC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28F195-028B-4E1B-9F30-1ADBDF974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aae9c-8062-47f9-a382-d1e7a849722b"/>
    <ds:schemaRef ds:uri="a38573b5-70ef-4ae6-8ecd-9671d806b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E9F53-2EDA-4ADF-91E7-8F71BC643850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9ccaae9c-8062-47f9-a382-d1e7a849722b"/>
    <ds:schemaRef ds:uri="http://schemas.microsoft.com/office/2006/documentManagement/types"/>
    <ds:schemaRef ds:uri="a38573b5-70ef-4ae6-8ecd-9671d806bf9c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658</Words>
  <Application>Microsoft Office PowerPoint</Application>
  <PresentationFormat>Breedbeeld</PresentationFormat>
  <Paragraphs>195</Paragraphs>
  <Slides>20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1_Kantoorthema</vt:lpstr>
      <vt:lpstr>PowerPoint-presentatie</vt:lpstr>
      <vt:lpstr>PowerPoint-presentatie</vt:lpstr>
      <vt:lpstr>PowerPoint-presentatie</vt:lpstr>
      <vt:lpstr>1. Studentgerichte aanpak</vt:lpstr>
      <vt:lpstr>2. Heldere structuur en toegankelijke schrijfstijl</vt:lpstr>
      <vt:lpstr>3. Actuele en relevante onderwerpen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Verschillen in behandelde thema’s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André Heezen</dc:creator>
  <cp:lastModifiedBy>André Heezen</cp:lastModifiedBy>
  <cp:revision>139</cp:revision>
  <cp:lastPrinted>2021-01-23T13:28:51Z</cp:lastPrinted>
  <dcterms:created xsi:type="dcterms:W3CDTF">2020-10-22T07:28:53Z</dcterms:created>
  <dcterms:modified xsi:type="dcterms:W3CDTF">2021-01-29T16:24:31Z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0x0101003E44FE3A3B7C224BA745D8D4C7C3846C</vt:lpwstr>
  </property>
</Properties>
</file>