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303" r:id="rId6"/>
    <p:sldId id="305" r:id="rId7"/>
    <p:sldId id="306" r:id="rId8"/>
    <p:sldId id="309" r:id="rId9"/>
    <p:sldId id="310" r:id="rId10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7C"/>
    <a:srgbClr val="D65302"/>
    <a:srgbClr val="E5884B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821A5-D118-4298-B89F-D9D8B912A861}" v="7" dt="2025-05-20T09:59:28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ema til typografi 2 - Marker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6134" autoAdjust="0"/>
  </p:normalViewPr>
  <p:slideViewPr>
    <p:cSldViewPr snapToGrid="0">
      <p:cViewPr varScale="1">
        <p:scale>
          <a:sx n="95" d="100"/>
          <a:sy n="95" d="100"/>
        </p:scale>
        <p:origin x="11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Vebel" userId="a9d77aaa-b65d-4388-ab2e-5585334815ac" providerId="ADAL" clId="{935821A5-D118-4298-B89F-D9D8B912A861}"/>
    <pc:docChg chg="addSld modSld">
      <pc:chgData name="Sebastian Vebel" userId="a9d77aaa-b65d-4388-ab2e-5585334815ac" providerId="ADAL" clId="{935821A5-D118-4298-B89F-D9D8B912A861}" dt="2025-05-20T10:00:10.536" v="95" actId="20577"/>
      <pc:docMkLst>
        <pc:docMk/>
      </pc:docMkLst>
      <pc:sldChg chg="modSp mod">
        <pc:chgData name="Sebastian Vebel" userId="a9d77aaa-b65d-4388-ab2e-5585334815ac" providerId="ADAL" clId="{935821A5-D118-4298-B89F-D9D8B912A861}" dt="2025-05-20T10:00:10.536" v="95" actId="20577"/>
        <pc:sldMkLst>
          <pc:docMk/>
          <pc:sldMk cId="2449724704" sldId="303"/>
        </pc:sldMkLst>
        <pc:spChg chg="mod">
          <ac:chgData name="Sebastian Vebel" userId="a9d77aaa-b65d-4388-ab2e-5585334815ac" providerId="ADAL" clId="{935821A5-D118-4298-B89F-D9D8B912A861}" dt="2025-05-20T09:59:57.218" v="83" actId="20577"/>
          <ac:spMkLst>
            <pc:docMk/>
            <pc:sldMk cId="2449724704" sldId="303"/>
            <ac:spMk id="2" creationId="{360A8F81-A3AA-A997-AD20-BE35C6A80AF3}"/>
          </ac:spMkLst>
        </pc:spChg>
        <pc:spChg chg="mod">
          <ac:chgData name="Sebastian Vebel" userId="a9d77aaa-b65d-4388-ab2e-5585334815ac" providerId="ADAL" clId="{935821A5-D118-4298-B89F-D9D8B912A861}" dt="2025-05-20T10:00:10.536" v="95" actId="20577"/>
          <ac:spMkLst>
            <pc:docMk/>
            <pc:sldMk cId="2449724704" sldId="303"/>
            <ac:spMk id="3" creationId="{3CE29B08-DE1F-40BE-3342-5438F631FEB4}"/>
          </ac:spMkLst>
        </pc:spChg>
      </pc:sldChg>
      <pc:sldChg chg="modSp mod">
        <pc:chgData name="Sebastian Vebel" userId="a9d77aaa-b65d-4388-ab2e-5585334815ac" providerId="ADAL" clId="{935821A5-D118-4298-B89F-D9D8B912A861}" dt="2025-05-20T07:37:47.736" v="38" actId="20577"/>
        <pc:sldMkLst>
          <pc:docMk/>
          <pc:sldMk cId="3953421776" sldId="305"/>
        </pc:sldMkLst>
        <pc:spChg chg="mod">
          <ac:chgData name="Sebastian Vebel" userId="a9d77aaa-b65d-4388-ab2e-5585334815ac" providerId="ADAL" clId="{935821A5-D118-4298-B89F-D9D8B912A861}" dt="2025-05-20T07:37:47.736" v="38" actId="20577"/>
          <ac:spMkLst>
            <pc:docMk/>
            <pc:sldMk cId="3953421776" sldId="305"/>
            <ac:spMk id="3" creationId="{375C6701-33B4-504C-2EEE-632D72EA2908}"/>
          </ac:spMkLst>
        </pc:spChg>
      </pc:sldChg>
      <pc:sldChg chg="modSp mod">
        <pc:chgData name="Sebastian Vebel" userId="a9d77aaa-b65d-4388-ab2e-5585334815ac" providerId="ADAL" clId="{935821A5-D118-4298-B89F-D9D8B912A861}" dt="2025-05-20T08:42:23.989" v="70" actId="20577"/>
        <pc:sldMkLst>
          <pc:docMk/>
          <pc:sldMk cId="1652712524" sldId="306"/>
        </pc:sldMkLst>
        <pc:spChg chg="mod">
          <ac:chgData name="Sebastian Vebel" userId="a9d77aaa-b65d-4388-ab2e-5585334815ac" providerId="ADAL" clId="{935821A5-D118-4298-B89F-D9D8B912A861}" dt="2025-05-20T08:42:23.989" v="70" actId="20577"/>
          <ac:spMkLst>
            <pc:docMk/>
            <pc:sldMk cId="1652712524" sldId="306"/>
            <ac:spMk id="3" creationId="{EDA3609C-EEBA-8F22-C3B2-2613B8B72E76}"/>
          </ac:spMkLst>
        </pc:spChg>
      </pc:sldChg>
      <pc:sldChg chg="modSp mod">
        <pc:chgData name="Sebastian Vebel" userId="a9d77aaa-b65d-4388-ab2e-5585334815ac" providerId="ADAL" clId="{935821A5-D118-4298-B89F-D9D8B912A861}" dt="2025-05-20T08:43:17.724" v="74" actId="113"/>
        <pc:sldMkLst>
          <pc:docMk/>
          <pc:sldMk cId="2422366751" sldId="309"/>
        </pc:sldMkLst>
        <pc:spChg chg="mod">
          <ac:chgData name="Sebastian Vebel" userId="a9d77aaa-b65d-4388-ab2e-5585334815ac" providerId="ADAL" clId="{935821A5-D118-4298-B89F-D9D8B912A861}" dt="2025-05-20T08:43:17.724" v="74" actId="113"/>
          <ac:spMkLst>
            <pc:docMk/>
            <pc:sldMk cId="2422366751" sldId="309"/>
            <ac:spMk id="3" creationId="{FEA8A311-80A4-4D50-E2CF-6FCF3D165CC4}"/>
          </ac:spMkLst>
        </pc:spChg>
      </pc:sldChg>
      <pc:sldChg chg="addSp delSp modSp new mod">
        <pc:chgData name="Sebastian Vebel" userId="a9d77aaa-b65d-4388-ab2e-5585334815ac" providerId="ADAL" clId="{935821A5-D118-4298-B89F-D9D8B912A861}" dt="2025-05-20T08:04:39.329" v="63" actId="478"/>
        <pc:sldMkLst>
          <pc:docMk/>
          <pc:sldMk cId="537986179" sldId="310"/>
        </pc:sldMkLst>
        <pc:spChg chg="mod">
          <ac:chgData name="Sebastian Vebel" userId="a9d77aaa-b65d-4388-ab2e-5585334815ac" providerId="ADAL" clId="{935821A5-D118-4298-B89F-D9D8B912A861}" dt="2025-05-20T08:02:23.207" v="52" actId="20577"/>
          <ac:spMkLst>
            <pc:docMk/>
            <pc:sldMk cId="537986179" sldId="310"/>
            <ac:spMk id="2" creationId="{F1E7EEFC-B2D6-8091-CC02-950655123FBD}"/>
          </ac:spMkLst>
        </pc:spChg>
        <pc:spChg chg="del">
          <ac:chgData name="Sebastian Vebel" userId="a9d77aaa-b65d-4388-ab2e-5585334815ac" providerId="ADAL" clId="{935821A5-D118-4298-B89F-D9D8B912A861}" dt="2025-05-20T08:02:37.554" v="53" actId="22"/>
          <ac:spMkLst>
            <pc:docMk/>
            <pc:sldMk cId="537986179" sldId="310"/>
            <ac:spMk id="3" creationId="{2A4E892A-CA95-F2F0-B01A-D4F557B9F234}"/>
          </ac:spMkLst>
        </pc:spChg>
        <pc:spChg chg="add del mod">
          <ac:chgData name="Sebastian Vebel" userId="a9d77aaa-b65d-4388-ab2e-5585334815ac" providerId="ADAL" clId="{935821A5-D118-4298-B89F-D9D8B912A861}" dt="2025-05-20T08:04:39.329" v="63" actId="478"/>
          <ac:spMkLst>
            <pc:docMk/>
            <pc:sldMk cId="537986179" sldId="310"/>
            <ac:spMk id="6" creationId="{BCDB5E0F-61F0-FF5B-1D0A-FF024991C2C3}"/>
          </ac:spMkLst>
        </pc:spChg>
        <pc:picChg chg="add del mod ord">
          <ac:chgData name="Sebastian Vebel" userId="a9d77aaa-b65d-4388-ab2e-5585334815ac" providerId="ADAL" clId="{935821A5-D118-4298-B89F-D9D8B912A861}" dt="2025-05-20T08:04:27.622" v="58" actId="478"/>
          <ac:picMkLst>
            <pc:docMk/>
            <pc:sldMk cId="537986179" sldId="310"/>
            <ac:picMk id="5" creationId="{84FACF21-E734-2ADD-FB42-4A63B975F8F3}"/>
          </ac:picMkLst>
        </pc:picChg>
        <pc:picChg chg="add mod">
          <ac:chgData name="Sebastian Vebel" userId="a9d77aaa-b65d-4388-ab2e-5585334815ac" providerId="ADAL" clId="{935821A5-D118-4298-B89F-D9D8B912A861}" dt="2025-05-20T08:04:36.855" v="62" actId="1076"/>
          <ac:picMkLst>
            <pc:docMk/>
            <pc:sldMk cId="537986179" sldId="310"/>
            <ac:picMk id="8" creationId="{A5F8117B-3A6F-1F1B-49BB-E06B20D3DF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6CA4-39D0-4203-AF6E-4A1CF6826075}" type="datetimeFigureOut">
              <a:rPr lang="da-DK" smtClean="0"/>
              <a:t>20-05-2025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D93F9-DC7D-4BB2-9C51-CCD9437FBFB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812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93F9-DC7D-4BB2-9C51-CCD9437FBFB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04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Alt kan i princippet henvises til Tryg</a:t>
            </a:r>
          </a:p>
          <a:p>
            <a:endParaRPr lang="da-DK" dirty="0"/>
          </a:p>
          <a:p>
            <a:r>
              <a:rPr lang="da-DK" dirty="0"/>
              <a:t>Medarbejder hotline: / forhandlersupport: 70220736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93F9-DC7D-4BB2-9C51-CCD9437FBFB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412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Ikke hjem til kunden men til pakkeshop</a:t>
            </a:r>
          </a:p>
          <a:p>
            <a:endParaRPr lang="da-DK" dirty="0"/>
          </a:p>
          <a:p>
            <a:r>
              <a:rPr lang="da-DK" dirty="0"/>
              <a:t>Eksempler på skadenummer for hver af dem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D93F9-DC7D-4BB2-9C51-CCD9437FBFB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33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527381" y="2084851"/>
            <a:ext cx="8160907" cy="1384323"/>
          </a:xfrm>
        </p:spPr>
        <p:txBody>
          <a:bodyPr anchor="t"/>
          <a:lstStyle>
            <a:lvl1pPr algn="l">
              <a:defRPr sz="4267" b="1" i="0" spc="-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527381" y="3501008"/>
            <a:ext cx="8160907" cy="857248"/>
          </a:xfr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28BBB9B6-E4C8-9C40-A533-9EE577333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25" y="2236699"/>
            <a:ext cx="3698876" cy="46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2690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8546174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0" y="304800"/>
            <a:ext cx="2590800" cy="57912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7569200" cy="57912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7680868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 b="1" i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795353288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419C08F7-0382-6B42-B72C-C46E346CB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04" y="2443066"/>
            <a:ext cx="1523393" cy="197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4928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24744"/>
            <a:ext cx="11010900" cy="10561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9809846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o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527381" y="2468893"/>
            <a:ext cx="11144328" cy="1000280"/>
          </a:xfrm>
        </p:spPr>
        <p:txBody>
          <a:bodyPr anchor="t"/>
          <a:lstStyle>
            <a:lvl1pPr algn="l">
              <a:defRPr sz="4267" b="1" spc="-200">
                <a:solidFill>
                  <a:schemeClr val="tx1"/>
                </a:solidFill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527381" y="3501008"/>
            <a:ext cx="11144328" cy="857248"/>
          </a:xfrm>
        </p:spPr>
        <p:txBody>
          <a:bodyPr/>
          <a:lstStyle>
            <a:lvl1pPr marL="0" indent="0" algn="l">
              <a:buFontTx/>
              <a:buNone/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2126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133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67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55142634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44690"/>
            <a:ext cx="5080000" cy="192021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756925"/>
            <a:ext cx="5080000" cy="3339075"/>
          </a:xfrm>
        </p:spPr>
        <p:txBody>
          <a:bodyPr/>
          <a:lstStyle>
            <a:lvl1pPr>
              <a:defRPr sz="2133" spc="0"/>
            </a:lvl1pPr>
            <a:lvl2pPr>
              <a:defRPr sz="2133" spc="0"/>
            </a:lvl2pPr>
            <a:lvl3pPr>
              <a:defRPr sz="2133" spc="0"/>
            </a:lvl3pPr>
            <a:lvl4pPr>
              <a:defRPr sz="2133" spc="0"/>
            </a:lvl4pPr>
            <a:lvl5pPr>
              <a:defRPr sz="2133" spc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28C3F1-BEF6-6742-B33B-8147CED4B1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00751" y="645584"/>
            <a:ext cx="5581648" cy="5450416"/>
          </a:xfrm>
        </p:spPr>
        <p:txBody>
          <a:bodyPr anchor="t" anchorCtr="1"/>
          <a:lstStyle>
            <a:lvl1pPr marL="0" indent="0" algn="ctr">
              <a:buNone/>
              <a:defRPr sz="2133">
                <a:noFill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95169136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t"/>
          <a:lstStyle>
            <a:lvl1pPr algn="l">
              <a:defRPr sz="2667" b="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72710181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latin typeface="Helvetica Neue"/>
                <a:cs typeface="Helvetica Neue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>
                <a:latin typeface="Helvetica Neue"/>
                <a:cs typeface="Helvetica Neue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latin typeface="Helvetica Neue"/>
                <a:cs typeface="Helvetica Neue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3523771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EDFE8C8E-2835-4F40-AEDB-2E05529C0B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680" y="5157192"/>
            <a:ext cx="1361321" cy="1700808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644690"/>
            <a:ext cx="11010900" cy="124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err="1"/>
              <a:t>Overskrift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892829"/>
            <a:ext cx="11010900" cy="458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/>
              <a:t>Klik for at redigere teksttypografierne i masteren</a:t>
            </a:r>
          </a:p>
          <a:p>
            <a:pPr lvl="1"/>
            <a:r>
              <a:rPr lang="da-DK" altLang="en-US"/>
              <a:t>Andet niveau</a:t>
            </a:r>
          </a:p>
          <a:p>
            <a:pPr lvl="2"/>
            <a:r>
              <a:rPr lang="da-DK" altLang="en-US"/>
              <a:t>Tredje niveau</a:t>
            </a:r>
          </a:p>
          <a:p>
            <a:pPr lvl="3"/>
            <a:r>
              <a:rPr lang="da-DK" altLang="en-US"/>
              <a:t>Fjerde niveau</a:t>
            </a:r>
          </a:p>
          <a:p>
            <a:pPr lvl="4"/>
            <a:r>
              <a:rPr lang="da-DK" altLang="en-US"/>
              <a:t>Femte niveau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441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267" b="1" spc="-200">
          <a:solidFill>
            <a:srgbClr val="000000"/>
          </a:solidFill>
          <a:latin typeface="Helvetica Neue"/>
          <a:ea typeface="MS PGothic" panose="020B0600070205080204" pitchFamily="34" charset="-128"/>
          <a:cs typeface="Helvetica Neue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000000"/>
          </a:solidFill>
          <a:latin typeface="Helvetica Neue" charset="0"/>
          <a:ea typeface="MS PGothic" panose="020B0600070205080204" pitchFamily="34" charset="-128"/>
          <a:cs typeface="Helvetica Neue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000000"/>
          </a:solidFill>
          <a:latin typeface="Helvetica Neue" charset="0"/>
          <a:ea typeface="MS PGothic" panose="020B0600070205080204" pitchFamily="34" charset="-128"/>
          <a:cs typeface="Helvetica Neue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000000"/>
          </a:solidFill>
          <a:latin typeface="Helvetica Neue" charset="0"/>
          <a:ea typeface="MS PGothic" panose="020B0600070205080204" pitchFamily="34" charset="-128"/>
          <a:cs typeface="Helvetica Neue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000000"/>
          </a:solidFill>
          <a:latin typeface="Helvetica Neue" charset="0"/>
          <a:ea typeface="MS PGothic" panose="020B0600070205080204" pitchFamily="34" charset="-128"/>
          <a:cs typeface="Helvetica Neue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Verona" pitchFamily="18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Verona" pitchFamily="18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Verona" pitchFamily="18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Verona" pitchFamily="18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0" i="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0" i="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0" i="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0" i="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b="0" i="0">
          <a:solidFill>
            <a:srgbClr val="000000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ffinity@tryg.d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ffinity.tryk.dk/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71B3888C-6B35-914F-E175-5FFEA9BF7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DE1BD97-69D7-8065-EA54-10D3D72B4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380" y="2857208"/>
            <a:ext cx="9584285" cy="857249"/>
          </a:xfrm>
        </p:spPr>
        <p:txBody>
          <a:bodyPr/>
          <a:lstStyle/>
          <a:p>
            <a:r>
              <a:rPr lang="da-DK" dirty="0"/>
              <a:t>Ny device forsikring: 3Mobilforsikring</a:t>
            </a:r>
            <a:br>
              <a:rPr lang="da-DK" dirty="0"/>
            </a:br>
            <a:r>
              <a:rPr lang="da-DK" sz="2800" dirty="0"/>
              <a:t>3 x Tryg</a:t>
            </a:r>
            <a:br>
              <a:rPr lang="da-DK" dirty="0"/>
            </a:br>
            <a:br>
              <a:rPr lang="da-DK" dirty="0"/>
            </a:br>
            <a:endParaRPr lang="da-DK" b="0" dirty="0"/>
          </a:p>
        </p:txBody>
      </p:sp>
    </p:spTree>
    <p:extLst>
      <p:ext uri="{BB962C8B-B14F-4D97-AF65-F5344CB8AC3E}">
        <p14:creationId xmlns:p14="http://schemas.microsoft.com/office/powerpoint/2010/main" val="41241654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8F81-A3AA-A997-AD20-BE35C6A8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92998"/>
            <a:ext cx="11010900" cy="1248140"/>
          </a:xfrm>
        </p:spPr>
        <p:txBody>
          <a:bodyPr/>
          <a:lstStyle/>
          <a:p>
            <a:r>
              <a:rPr lang="da-DK" sz="4400" b="1" kern="0" dirty="0"/>
              <a:t>Kort om den nye 3Mobilforsikring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29B08-DE1F-40BE-3342-5438F631F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621522"/>
            <a:ext cx="11010900" cy="45841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sz="1700" kern="0" dirty="0"/>
              <a:t>Starter salg </a:t>
            </a:r>
            <a:r>
              <a:rPr lang="da-DK" sz="1700" b="1" kern="0" dirty="0"/>
              <a:t>den 26. maj 2025 </a:t>
            </a:r>
            <a:r>
              <a:rPr lang="da-DK" sz="1700" kern="0" dirty="0"/>
              <a:t>– samtidig stopper vi salget af den gamle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 b="1" dirty="0"/>
              <a:t>2 forskellige forsikringer: </a:t>
            </a:r>
            <a:r>
              <a:rPr lang="da-DK" sz="1700" dirty="0"/>
              <a:t>Med &amp; uden tyveri (3Mobilforsikring / 3Mobilforsikring+)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 kern="0" dirty="0"/>
              <a:t>Kan sælges både på </a:t>
            </a:r>
            <a:r>
              <a:rPr lang="da-DK" sz="1700" b="1" kern="0" dirty="0"/>
              <a:t>privat og erhverv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700" kern="0"/>
              <a:t>Dækker telefoner </a:t>
            </a:r>
            <a:r>
              <a:rPr lang="da-DK" sz="1700" kern="0" dirty="0"/>
              <a:t>og tablets</a:t>
            </a:r>
            <a:br>
              <a:rPr lang="da-DK" sz="1700" dirty="0"/>
            </a:br>
            <a:endParaRPr lang="da-DK" sz="1700" b="1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800" b="1" kern="0" dirty="0"/>
              <a:t>Men hvad er anderledes?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700" u="sng" dirty="0">
                <a:highlight>
                  <a:srgbClr val="00FF00"/>
                </a:highlight>
              </a:rPr>
              <a:t>Ikke længere en IMEI forsikring, men en forsikring der dækker den enhed et simkort sidder 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700" dirty="0"/>
              <a:t>Mulighed for direkte ombytning </a:t>
            </a:r>
            <a:r>
              <a:rPr lang="da-DK" sz="1700" b="1" dirty="0"/>
              <a:t>(swap) </a:t>
            </a:r>
            <a:r>
              <a:rPr lang="da-DK" sz="1700" dirty="0"/>
              <a:t>eller almindelig reparation som vi kender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a-DK" sz="1700" dirty="0"/>
              <a:t>Kunden bestemmer selv om den skal swappes eller repareres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1700" dirty="0"/>
              <a:t>Da vi nu skal sælge en forsikring der ikke er tilknyttet et specifikt IMEI, og ikke nødvendigvis skal sælges i forbindelse med køb af nyt HW, betyder det at vi kan…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a-DK" sz="1700" kern="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da-DK" sz="1700" b="1" kern="0" dirty="0"/>
              <a:t>SÆLGE FORSIKRINGER TIL ALLE 😁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a-DK" sz="1700" dirty="0"/>
              <a:t>Alle nye kunder – både med og uden køb af HW, med og uden NP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a-DK" sz="1700" kern="0" dirty="0"/>
              <a:t>Alle eksisterende kunder - </a:t>
            </a:r>
            <a:r>
              <a:rPr lang="da-DK" sz="1700" dirty="0"/>
              <a:t>både med og uden køb af HW, med og uden NP</a:t>
            </a:r>
          </a:p>
          <a:p>
            <a:pPr lvl="2">
              <a:buFont typeface="Arial" panose="020B0604020202020204" pitchFamily="34" charset="0"/>
              <a:buChar char="•"/>
            </a:pP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44972470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9F0B-1E84-B81C-A8C6-3EE19412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1010900" cy="1248140"/>
          </a:xfrm>
        </p:spPr>
        <p:txBody>
          <a:bodyPr/>
          <a:lstStyle/>
          <a:p>
            <a:r>
              <a:rPr lang="da-DK" dirty="0"/>
              <a:t>Hvordan sælges den i systemet?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6701-33B4-504C-2EEE-632D72EA2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48140"/>
            <a:ext cx="11010900" cy="4584171"/>
          </a:xfrm>
        </p:spPr>
        <p:txBody>
          <a:bodyPr/>
          <a:lstStyle/>
          <a:p>
            <a:r>
              <a:rPr lang="da-DK" dirty="0"/>
              <a:t>Den kan sælges til alle der køber ny telefon eller tablet, men også kunder der eksempelvis har købt sin telefon, eller tablet i Elgiganten, Power, YouSee, Telia osv., da den dækker den </a:t>
            </a:r>
            <a:r>
              <a:rPr lang="da-DK" b="1" dirty="0"/>
              <a:t>enhed simkortet sidder i.</a:t>
            </a:r>
          </a:p>
          <a:p>
            <a:endParaRPr lang="da-DK" b="1" dirty="0"/>
          </a:p>
          <a:p>
            <a:r>
              <a:rPr lang="da-DK" dirty="0"/>
              <a:t>Kan sælges / tilvælges i </a:t>
            </a:r>
            <a:r>
              <a:rPr lang="da-DK" b="1" dirty="0"/>
              <a:t>RetailWeb, Maintain Service Order &amp; Selvbetjeningen</a:t>
            </a:r>
          </a:p>
          <a:p>
            <a:endParaRPr lang="da-DK" dirty="0"/>
          </a:p>
          <a:p>
            <a:r>
              <a:rPr lang="da-DK" b="1" dirty="0"/>
              <a:t>Køb af SIM alone og HW (GA &amp; FL): </a:t>
            </a:r>
          </a:p>
          <a:p>
            <a:pPr lvl="1"/>
            <a:r>
              <a:rPr lang="da-DK" b="0" i="0" dirty="0">
                <a:effectLst/>
              </a:rPr>
              <a:t>Forsikringen tilvælges i RetailWeb som normalt, både for eksisterende og nye kunder.</a:t>
            </a:r>
            <a:endParaRPr lang="da-DK" dirty="0"/>
          </a:p>
          <a:p>
            <a:r>
              <a:rPr lang="da-DK" b="1" dirty="0"/>
              <a:t>Eksisterende kunder der ønsker forsikring til en enhed de har i forvejen</a:t>
            </a:r>
          </a:p>
          <a:p>
            <a:pPr lvl="1"/>
            <a:r>
              <a:rPr lang="da-DK" dirty="0"/>
              <a:t>Tilvælges i ”maintain service order” </a:t>
            </a:r>
            <a:r>
              <a:rPr lang="da-DK" dirty="0">
                <a:sym typeface="Wingdings" panose="05000000000000000000" pitchFamily="2" charset="2"/>
              </a:rPr>
              <a:t> ”multiple service act / deact”  ”3Mobilforsikring / 3Mobilforsikring+”  GEM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3421776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1305-6294-793A-5F4D-3A274911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22176"/>
            <a:ext cx="11010900" cy="1248140"/>
          </a:xfrm>
        </p:spPr>
        <p:txBody>
          <a:bodyPr/>
          <a:lstStyle/>
          <a:p>
            <a:r>
              <a:rPr lang="da-DK" dirty="0"/>
              <a:t>Hvad skal I hjælpe med?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3609C-EEBA-8F22-C3B2-2613B8B7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370316"/>
            <a:ext cx="11010900" cy="4584171"/>
          </a:xfrm>
        </p:spPr>
        <p:txBody>
          <a:bodyPr/>
          <a:lstStyle/>
          <a:p>
            <a:r>
              <a:rPr lang="da-DK" sz="1800" u="sng" dirty="0"/>
              <a:t>Alle skader skal anmeldes hos </a:t>
            </a:r>
            <a:r>
              <a:rPr lang="da-DK" sz="1800" b="1" u="sng" dirty="0"/>
              <a:t>Tryg</a:t>
            </a:r>
          </a:p>
          <a:p>
            <a:r>
              <a:rPr lang="da-DK" sz="1800" dirty="0"/>
              <a:t>I skal kun behandle &amp; oprette </a:t>
            </a:r>
            <a:r>
              <a:rPr lang="da-DK" sz="1800" b="1" dirty="0"/>
              <a:t>reparationer</a:t>
            </a:r>
            <a:r>
              <a:rPr lang="da-DK" sz="1800" dirty="0"/>
              <a:t>. Vælger kunden </a:t>
            </a:r>
            <a:r>
              <a:rPr lang="da-DK" sz="1800" b="1" dirty="0"/>
              <a:t>SWAP</a:t>
            </a:r>
            <a:r>
              <a:rPr lang="da-DK" sz="1800" dirty="0"/>
              <a:t> vil kunden få tilsendt en ny telefon / tablet til pakkeshop, og skal selv sende den gamle retur i samme kasse</a:t>
            </a:r>
          </a:p>
          <a:p>
            <a:r>
              <a:rPr lang="da-DK" sz="1800" dirty="0"/>
              <a:t>Selvrisiko skal være betalt af kunden, inden den færdigbehandles </a:t>
            </a:r>
          </a:p>
          <a:p>
            <a:pPr marL="0" indent="0">
              <a:lnSpc>
                <a:spcPct val="150000"/>
              </a:lnSpc>
              <a:buNone/>
            </a:pPr>
            <a:endParaRPr lang="da-DK" sz="1800" dirty="0"/>
          </a:p>
          <a:p>
            <a:r>
              <a:rPr lang="da-DK" sz="1800" b="1" dirty="0"/>
              <a:t>Det betyder at I, udover at sælge den 😉, skal kunne hjælpe kunderne med: </a:t>
            </a:r>
          </a:p>
          <a:p>
            <a:pPr lvl="1"/>
            <a:r>
              <a:rPr lang="da-DK" sz="1800" dirty="0"/>
              <a:t>Information om priser </a:t>
            </a:r>
          </a:p>
          <a:p>
            <a:pPr lvl="1"/>
            <a:r>
              <a:rPr lang="da-DK" sz="1800" dirty="0"/>
              <a:t>Information om generelle dækninger</a:t>
            </a:r>
          </a:p>
          <a:p>
            <a:pPr lvl="1"/>
            <a:r>
              <a:rPr lang="da-DK" sz="1800" dirty="0"/>
              <a:t>At oprette reparationer i StayOnline (kræver anmeldt skade, og skadenummer)</a:t>
            </a:r>
          </a:p>
          <a:p>
            <a:pPr lvl="1"/>
            <a:r>
              <a:rPr lang="da-DK" sz="1800" dirty="0"/>
              <a:t>Udlevering af reparerede enheder</a:t>
            </a:r>
          </a:p>
          <a:p>
            <a:pPr lvl="1"/>
            <a:r>
              <a:rPr lang="da-DK" sz="1800" dirty="0"/>
              <a:t>Status på igangværende reparationer (i StayOnline)</a:t>
            </a:r>
          </a:p>
          <a:p>
            <a:pPr marL="0" indent="0">
              <a:buNone/>
            </a:pPr>
            <a:endParaRPr lang="da-DK" sz="1800" dirty="0"/>
          </a:p>
          <a:p>
            <a:r>
              <a:rPr lang="da-DK" sz="1800" dirty="0"/>
              <a:t>Alle andre henvendelser som fx:</a:t>
            </a:r>
          </a:p>
          <a:p>
            <a:pPr lvl="1"/>
            <a:r>
              <a:rPr lang="da-DK" sz="1800" dirty="0"/>
              <a:t>Enkelte dækninger, kompensation og selvrisiko, status på igangværende skadesanmeldelser </a:t>
            </a:r>
            <a:br>
              <a:rPr lang="da-DK" sz="1800" dirty="0"/>
            </a:br>
            <a:r>
              <a:rPr lang="da-DK" sz="1800" dirty="0"/>
              <a:t>og andet </a:t>
            </a:r>
            <a:r>
              <a:rPr lang="da-DK" sz="1800" b="1" dirty="0"/>
              <a:t>skal henvises til Trygs kundeservice:</a:t>
            </a:r>
          </a:p>
          <a:p>
            <a:pPr lvl="1"/>
            <a:r>
              <a:rPr lang="da-DK" sz="1800" dirty="0"/>
              <a:t>70 22 07 30 | </a:t>
            </a:r>
            <a:r>
              <a:rPr lang="da-DK" sz="1800" dirty="0">
                <a:hlinkClick r:id="rId3"/>
              </a:rPr>
              <a:t>affinity@tryg.dk</a:t>
            </a:r>
            <a:r>
              <a:rPr lang="da-DK" sz="1800" dirty="0"/>
              <a:t> | </a:t>
            </a:r>
            <a:r>
              <a:rPr lang="da-DK" sz="1800" dirty="0">
                <a:hlinkClick r:id="rId4"/>
              </a:rPr>
              <a:t>www.affinity.tryk.dk/3</a:t>
            </a:r>
            <a:r>
              <a:rPr lang="da-DK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2712524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420E-7E3F-C279-AF35-BE9A764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Vigtig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8A311-80A4-4D50-E2CF-6FCF3D16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u="sng" dirty="0"/>
              <a:t>Husk at sende reparationer </a:t>
            </a:r>
            <a:r>
              <a:rPr lang="da-DK" sz="1800" b="1" u="sng" dirty="0"/>
              <a:t>hver dag</a:t>
            </a:r>
          </a:p>
          <a:p>
            <a:r>
              <a:rPr lang="da-DK" sz="1800" dirty="0"/>
              <a:t>Kunder der har den gamle forsikring fortsætter på samme vilkår, og skal behandles som I plejer</a:t>
            </a:r>
          </a:p>
          <a:p>
            <a:r>
              <a:rPr lang="da-DK" sz="1800" b="1" dirty="0"/>
              <a:t>Vigtigt! </a:t>
            </a:r>
            <a:r>
              <a:rPr lang="da-DK" sz="1800" dirty="0"/>
              <a:t>Når I får en kunde der vil bruge sin forsikring, skal I være opmærksomme på, om forsikringen hedder 3Forsikring eller 3Mobilforsikring. Derudover kan I skelne dem på skadenummeret:</a:t>
            </a:r>
          </a:p>
          <a:p>
            <a:pPr lvl="1"/>
            <a:endParaRPr lang="da-DK" sz="1800" b="1" u="sng" dirty="0"/>
          </a:p>
          <a:p>
            <a:pPr lvl="1"/>
            <a:r>
              <a:rPr lang="da-DK" sz="1800" b="1" u="sng" dirty="0"/>
              <a:t>”3Forsikring” = Den gamle forsikring fra Willis </a:t>
            </a:r>
          </a:p>
          <a:p>
            <a:pPr lvl="2"/>
            <a:r>
              <a:rPr lang="da-DK" sz="1800" dirty="0"/>
              <a:t>Skadenummer eksempel: </a:t>
            </a:r>
            <a:r>
              <a:rPr lang="da-DK" sz="1800" b="1" dirty="0"/>
              <a:t>6 cifre ”123456”</a:t>
            </a:r>
          </a:p>
          <a:p>
            <a:pPr lvl="1"/>
            <a:r>
              <a:rPr lang="da-DK" sz="1800" b="1" u="sng" dirty="0"/>
              <a:t>”3Mobilforsikring” = Den nye forsikring fra Tryg </a:t>
            </a:r>
          </a:p>
          <a:p>
            <a:pPr lvl="2"/>
            <a:r>
              <a:rPr lang="da-DK" sz="1800" dirty="0"/>
              <a:t>Skadenummer eksempel: </a:t>
            </a:r>
            <a:r>
              <a:rPr lang="da-DK" sz="1800" b="1" dirty="0"/>
              <a:t>12 cifre ”12345689-1234”</a:t>
            </a:r>
          </a:p>
          <a:p>
            <a:endParaRPr lang="da-DK" dirty="0"/>
          </a:p>
          <a:p>
            <a:r>
              <a:rPr lang="da-DK" sz="1800" dirty="0"/>
              <a:t>Hvis en kunde har fået swappet til en ny telefon, vil I ikke kunne finde det nye IMEI i CARE. Derfor skal I ringe til Repair eller Retail Support, som kan slå det op, og se om det er en </a:t>
            </a:r>
            <a:r>
              <a:rPr lang="da-DK" sz="1800" b="1" dirty="0"/>
              <a:t>”swap telefon”</a:t>
            </a:r>
          </a:p>
          <a:p>
            <a:pPr lvl="1"/>
            <a:r>
              <a:rPr lang="da-DK" sz="1800" dirty="0"/>
              <a:t>Hvis det er en </a:t>
            </a:r>
            <a:r>
              <a:rPr lang="da-DK" sz="1800" b="1" dirty="0"/>
              <a:t>swap telefon </a:t>
            </a:r>
            <a:r>
              <a:rPr lang="da-DK" sz="1800" dirty="0"/>
              <a:t>der skal </a:t>
            </a:r>
            <a:r>
              <a:rPr lang="da-DK" sz="1800" b="1" dirty="0"/>
              <a:t>repareres</a:t>
            </a:r>
            <a:r>
              <a:rPr lang="da-DK" sz="1800" dirty="0"/>
              <a:t>, skal kunden i disse tilfælde henvises til </a:t>
            </a:r>
            <a:r>
              <a:rPr lang="da-DK" sz="1800" b="1" dirty="0"/>
              <a:t>Tryg</a:t>
            </a:r>
            <a:r>
              <a:rPr lang="da-DK" sz="1800" dirty="0"/>
              <a:t> som står for garantien af de swappede telefoner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2236675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7EEFC-B2D6-8091-CC02-95065512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Konkurrencen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F8117B-3A6F-1F1B-49BB-E06B20D3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77" y="1576825"/>
            <a:ext cx="5840466" cy="52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86179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Verona"/>
        <a:ea typeface=""/>
        <a:cs typeface=""/>
      </a:majorFont>
      <a:minorFont>
        <a:latin typeface="Modena Condense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B6E08"/>
        </a:solidFill>
      </a:spPr>
      <a:bodyPr rtlCol="0" anchor="ctr"/>
      <a:lstStyle>
        <a:defPPr algn="ctr">
          <a:defRPr sz="1400" dirty="0">
            <a:solidFill>
              <a:schemeClr val="bg1"/>
            </a:solidFill>
            <a:latin typeface="Helvetica Neue"/>
            <a:cs typeface="Helvetica Neue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800" dirty="0" err="1" smtClean="0">
            <a:latin typeface="Helvetica Neue"/>
            <a:cs typeface="Helvetica Neue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3" id="{0EC17155-033E-4342-9117-DF4BE21784C2}" vid="{276E1F3E-86B8-4024-8D2C-2D1B4B3E31F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5F1FBE3CD1AF44CAC1E1E45CFBD5E5D" ma:contentTypeVersion="6" ma:contentTypeDescription="Opret et nyt dokument." ma:contentTypeScope="" ma:versionID="38205cc0d4a9e64091080b893859c98b">
  <xsd:schema xmlns:xsd="http://www.w3.org/2001/XMLSchema" xmlns:xs="http://www.w3.org/2001/XMLSchema" xmlns:p="http://schemas.microsoft.com/office/2006/metadata/properties" xmlns:ns2="df32ee0c-ffca-49d2-b630-27230111ae70" xmlns:ns3="47061882-7298-4457-b195-93628ee88318" targetNamespace="http://schemas.microsoft.com/office/2006/metadata/properties" ma:root="true" ma:fieldsID="a1e63b99999e85dfd8e803447f880e02" ns2:_="" ns3:_="">
    <xsd:import namespace="df32ee0c-ffca-49d2-b630-27230111ae70"/>
    <xsd:import namespace="47061882-7298-4457-b195-93628ee88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2ee0c-ffca-49d2-b630-27230111ae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061882-7298-4457-b195-93628ee88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7061882-7298-4457-b195-93628ee88318">
      <UserInfo>
        <DisplayName>Steinunn Anna Egilsdóttir</DisplayName>
        <AccountId>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8889FD1-A526-4572-B3EC-06ECC754B3D2}">
  <ds:schemaRefs>
    <ds:schemaRef ds:uri="47061882-7298-4457-b195-93628ee88318"/>
    <ds:schemaRef ds:uri="df32ee0c-ffca-49d2-b630-27230111ae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B572D1-1419-43E4-9BC5-8D9BF90C2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93CB6A-7B7D-40EB-94C3-21E275E6B1DA}">
  <ds:schemaRefs>
    <ds:schemaRef ds:uri="47061882-7298-4457-b195-93628ee88318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df32ee0c-ffca-49d2-b630-27230111ae70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18833</TotalTime>
  <Words>641</Words>
  <Application>Microsoft Office PowerPoint</Application>
  <PresentationFormat>Widescreen</PresentationFormat>
  <Paragraphs>61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 Neue</vt:lpstr>
      <vt:lpstr>Times New Roman</vt:lpstr>
      <vt:lpstr>Verona</vt:lpstr>
      <vt:lpstr>Wingdings</vt:lpstr>
      <vt:lpstr>3</vt:lpstr>
      <vt:lpstr>Ny device forsikring: 3Mobilforsikring 3 x Tryg  </vt:lpstr>
      <vt:lpstr>Kort om den nye 3Mobilforsikring</vt:lpstr>
      <vt:lpstr>Hvordan sælges den i systemet? </vt:lpstr>
      <vt:lpstr>Hvad skal I hjælpe med? </vt:lpstr>
      <vt:lpstr>Vigtig information</vt:lpstr>
      <vt:lpstr>Konkurrencen </vt:lpstr>
    </vt:vector>
  </TitlesOfParts>
  <Company>HI3G Denmark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 LEVEL DISCOUNT</dc:title>
  <dc:creator>Frederik Rønnegaard Johnson</dc:creator>
  <cp:lastModifiedBy>Sebastian Vebel</cp:lastModifiedBy>
  <cp:revision>37</cp:revision>
  <dcterms:created xsi:type="dcterms:W3CDTF">2024-04-22T07:03:06Z</dcterms:created>
  <dcterms:modified xsi:type="dcterms:W3CDTF">2025-05-20T10:00:13Z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0x01010005F1FBE3CD1AF44CAC1E1E45CFBD5E5D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SharedWithUsers">
    <vt:lpwstr>71;#Steinunn Anna Egilsdóttir</vt:lpwstr>
  </property>
</Properties>
</file>