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7"/>
  </p:sldMasterIdLst>
  <p:notesMasterIdLst>
    <p:notesMasterId r:id="rId40"/>
  </p:notesMasterIdLst>
  <p:handoutMasterIdLst>
    <p:handoutMasterId r:id="rId41"/>
  </p:handoutMasterIdLst>
  <p:sldIdLst>
    <p:sldId id="1238" r:id="rId8"/>
    <p:sldId id="1240" r:id="rId9"/>
    <p:sldId id="1071" r:id="rId10"/>
    <p:sldId id="1131" r:id="rId11"/>
    <p:sldId id="1241" r:id="rId12"/>
    <p:sldId id="1191" r:id="rId13"/>
    <p:sldId id="1239" r:id="rId14"/>
    <p:sldId id="1228" r:id="rId15"/>
    <p:sldId id="1216" r:id="rId16"/>
    <p:sldId id="1217" r:id="rId17"/>
    <p:sldId id="1213" r:id="rId18"/>
    <p:sldId id="1209" r:id="rId19"/>
    <p:sldId id="1073" r:id="rId20"/>
    <p:sldId id="1210" r:id="rId21"/>
    <p:sldId id="1211" r:id="rId22"/>
    <p:sldId id="1214" r:id="rId23"/>
    <p:sldId id="1218" r:id="rId24"/>
    <p:sldId id="1212" r:id="rId25"/>
    <p:sldId id="1215" r:id="rId26"/>
    <p:sldId id="1242" r:id="rId27"/>
    <p:sldId id="1104" r:id="rId28"/>
    <p:sldId id="752" r:id="rId29"/>
    <p:sldId id="1105" r:id="rId30"/>
    <p:sldId id="706" r:id="rId31"/>
    <p:sldId id="722" r:id="rId32"/>
    <p:sldId id="723" r:id="rId33"/>
    <p:sldId id="1137" r:id="rId34"/>
    <p:sldId id="1108" r:id="rId35"/>
    <p:sldId id="1109" r:id="rId36"/>
    <p:sldId id="1111" r:id="rId37"/>
    <p:sldId id="1110" r:id="rId38"/>
    <p:sldId id="124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1691235-911A-A98C-F950-7A96F76A9B12}" name="Deborah Swash" initials="DS" userId="S::dswash@gamblingcommission.gov.uk::0c82f31c-16d0-4a4e-a150-fb1fb858e49e" providerId="AD"/>
  <p188:author id="{7910D7E3-2972-E6BD-C3CD-98B136FF10EA}" name="Jennifer Barnfield-Tubb" initials="JBT" userId="S::jbarnfield-tubb@gamblingcommission.gov.uk::e5edb4bb-a624-44f9-8900-9724296d7ee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D233"/>
    <a:srgbClr val="89959A"/>
    <a:srgbClr val="A4B2B8"/>
    <a:srgbClr val="BEC9CE"/>
    <a:srgbClr val="D6DCE0"/>
    <a:srgbClr val="D9D9D9"/>
    <a:srgbClr val="ED0477"/>
    <a:srgbClr val="C00000"/>
    <a:srgbClr val="FF8200"/>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E893FD-B72A-45F6-9F5D-90CF8844082D}" v="4" dt="2022-03-09T14:09:32.1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Played a lottery</c:v>
                </c:pt>
                <c:pt idx="1">
                  <c:v>Sports betting – on games</c:v>
                </c:pt>
                <c:pt idx="2">
                  <c:v>Play scratchcards</c:v>
                </c:pt>
                <c:pt idx="3">
                  <c:v>Sports betting – on races</c:v>
                </c:pt>
                <c:pt idx="4">
                  <c:v>Instant Win Games on a website</c:v>
                </c:pt>
                <c:pt idx="5">
                  <c:v>Online casino games</c:v>
                </c:pt>
                <c:pt idx="6">
                  <c:v>Online Bingo</c:v>
                </c:pt>
                <c:pt idx="7">
                  <c:v>Online slot machine games</c:v>
                </c:pt>
                <c:pt idx="8">
                  <c:v>Fruit or slot machines</c:v>
                </c:pt>
                <c:pt idx="9">
                  <c:v>Bingo (in person)</c:v>
                </c:pt>
                <c:pt idx="10">
                  <c:v>Arcades</c:v>
                </c:pt>
                <c:pt idx="11">
                  <c:v>Betting on events</c:v>
                </c:pt>
                <c:pt idx="12">
                  <c:v>Casinos (in person)</c:v>
                </c:pt>
                <c:pt idx="13">
                  <c:v>FOBTs</c:v>
                </c:pt>
                <c:pt idx="14">
                  <c:v>Virtual dog/horse race</c:v>
                </c:pt>
              </c:strCache>
            </c:strRef>
          </c:cat>
          <c:val>
            <c:numRef>
              <c:f>Sheet1!$B$2:$B$16</c:f>
              <c:numCache>
                <c:formatCode>0%</c:formatCode>
                <c:ptCount val="15"/>
                <c:pt idx="0">
                  <c:v>0.22</c:v>
                </c:pt>
                <c:pt idx="1">
                  <c:v>0.15</c:v>
                </c:pt>
                <c:pt idx="2">
                  <c:v>0.13</c:v>
                </c:pt>
                <c:pt idx="3">
                  <c:v>0.1</c:v>
                </c:pt>
                <c:pt idx="4">
                  <c:v>0.06</c:v>
                </c:pt>
                <c:pt idx="5">
                  <c:v>0.05</c:v>
                </c:pt>
                <c:pt idx="6">
                  <c:v>0.05</c:v>
                </c:pt>
                <c:pt idx="7">
                  <c:v>0.05</c:v>
                </c:pt>
                <c:pt idx="8">
                  <c:v>0.05</c:v>
                </c:pt>
                <c:pt idx="9">
                  <c:v>0.04</c:v>
                </c:pt>
                <c:pt idx="10">
                  <c:v>0.04</c:v>
                </c:pt>
                <c:pt idx="11">
                  <c:v>0.02</c:v>
                </c:pt>
                <c:pt idx="12">
                  <c:v>0.01</c:v>
                </c:pt>
                <c:pt idx="13">
                  <c:v>0.01</c:v>
                </c:pt>
                <c:pt idx="14">
                  <c:v>0.01</c:v>
                </c:pt>
              </c:numCache>
            </c:numRef>
          </c:val>
          <c:extLst>
            <c:ext xmlns:c16="http://schemas.microsoft.com/office/drawing/2014/chart" uri="{C3380CC4-5D6E-409C-BE32-E72D297353CC}">
              <c16:uniqueId val="{00000000-623B-43D9-8791-B94FE54E2CF6}"/>
            </c:ext>
          </c:extLst>
        </c:ser>
        <c:dLbls>
          <c:dLblPos val="outEnd"/>
          <c:showLegendKey val="0"/>
          <c:showVal val="1"/>
          <c:showCatName val="0"/>
          <c:showSerName val="0"/>
          <c:showPercent val="0"/>
          <c:showBubbleSize val="0"/>
        </c:dLbls>
        <c:gapWidth val="50"/>
        <c:axId val="757563176"/>
        <c:axId val="757560224"/>
      </c:barChart>
      <c:catAx>
        <c:axId val="7575631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7560224"/>
        <c:crosses val="autoZero"/>
        <c:auto val="1"/>
        <c:lblAlgn val="ctr"/>
        <c:lblOffset val="100"/>
        <c:noMultiLvlLbl val="0"/>
      </c:catAx>
      <c:valAx>
        <c:axId val="757560224"/>
        <c:scaling>
          <c:orientation val="minMax"/>
        </c:scaling>
        <c:delete val="1"/>
        <c:axPos val="t"/>
        <c:numFmt formatCode="0%" sourceLinked="1"/>
        <c:majorTickMark val="none"/>
        <c:minorTickMark val="none"/>
        <c:tickLblPos val="nextTo"/>
        <c:crossAx val="757563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51B0337-2446-462D-95F4-9266E94A9A6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0763553A-662C-48FD-9C4C-3934D856428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F74156-7D25-4761-9C4C-062866D92DB7}" type="datetimeFigureOut">
              <a:rPr lang="en-GB" smtClean="0"/>
              <a:t>09/03/2022</a:t>
            </a:fld>
            <a:endParaRPr lang="en-GB"/>
          </a:p>
        </p:txBody>
      </p:sp>
      <p:sp>
        <p:nvSpPr>
          <p:cNvPr id="4" name="Footer Placeholder 3">
            <a:extLst>
              <a:ext uri="{FF2B5EF4-FFF2-40B4-BE49-F238E27FC236}">
                <a16:creationId xmlns:a16="http://schemas.microsoft.com/office/drawing/2014/main" id="{2DF8924A-F20F-4900-A960-60F484E9A93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80D704B-4400-4CB1-B035-78C5CAFCD53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973161-4C77-429B-BAAC-A98DEDF10544}" type="slidenum">
              <a:rPr lang="en-GB" smtClean="0"/>
              <a:t>‹#›</a:t>
            </a:fld>
            <a:endParaRPr lang="en-GB"/>
          </a:p>
        </p:txBody>
      </p:sp>
    </p:spTree>
    <p:extLst>
      <p:ext uri="{BB962C8B-B14F-4D97-AF65-F5344CB8AC3E}">
        <p14:creationId xmlns:p14="http://schemas.microsoft.com/office/powerpoint/2010/main" val="359796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A5D2A9-21B6-476A-8E32-372FE27D50A2}" type="datetimeFigureOut">
              <a:rPr lang="en-GB" smtClean="0"/>
              <a:t>09/03/2022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FC3BA7-A155-4F7B-A960-CC38D6ADA276}" type="slidenum">
              <a:rPr lang="en-GB" smtClean="0"/>
              <a:t>‹#›</a:t>
            </a:fld>
            <a:endParaRPr lang="en-GB"/>
          </a:p>
        </p:txBody>
      </p:sp>
    </p:spTree>
    <p:extLst>
      <p:ext uri="{BB962C8B-B14F-4D97-AF65-F5344CB8AC3E}">
        <p14:creationId xmlns:p14="http://schemas.microsoft.com/office/powerpoint/2010/main" val="2848667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BD50FD-52D1-4B00-82C2-584EBD9F7233}" type="slidenum">
              <a:rPr lang="en-US" smtClean="0"/>
              <a:t>4</a:t>
            </a:fld>
            <a:endParaRPr lang="en-US"/>
          </a:p>
        </p:txBody>
      </p:sp>
    </p:spTree>
    <p:extLst>
      <p:ext uri="{BB962C8B-B14F-4D97-AF65-F5344CB8AC3E}">
        <p14:creationId xmlns:p14="http://schemas.microsoft.com/office/powerpoint/2010/main" val="4240071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5E7C4E-C458-4320-981A-A4D90A606437}" type="slidenum">
              <a:rPr lang="en-GB" smtClean="0"/>
              <a:t>29</a:t>
            </a:fld>
            <a:endParaRPr lang="en-GB"/>
          </a:p>
        </p:txBody>
      </p:sp>
    </p:spTree>
    <p:extLst>
      <p:ext uri="{BB962C8B-B14F-4D97-AF65-F5344CB8AC3E}">
        <p14:creationId xmlns:p14="http://schemas.microsoft.com/office/powerpoint/2010/main" val="1297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BD50FD-52D1-4B00-82C2-584EBD9F7233}" type="slidenum">
              <a:rPr lang="en-US" smtClean="0"/>
              <a:t>30</a:t>
            </a:fld>
            <a:endParaRPr lang="en-US"/>
          </a:p>
        </p:txBody>
      </p:sp>
    </p:spTree>
    <p:extLst>
      <p:ext uri="{BB962C8B-B14F-4D97-AF65-F5344CB8AC3E}">
        <p14:creationId xmlns:p14="http://schemas.microsoft.com/office/powerpoint/2010/main" val="2528237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BD50FD-52D1-4B00-82C2-584EBD9F7233}" type="slidenum">
              <a:rPr lang="en-US" smtClean="0"/>
              <a:t>31</a:t>
            </a:fld>
            <a:endParaRPr lang="en-US"/>
          </a:p>
        </p:txBody>
      </p:sp>
    </p:spTree>
    <p:extLst>
      <p:ext uri="{BB962C8B-B14F-4D97-AF65-F5344CB8AC3E}">
        <p14:creationId xmlns:p14="http://schemas.microsoft.com/office/powerpoint/2010/main" val="2433198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1FC3BA7-A155-4F7B-A960-CC38D6ADA276}" type="slidenum">
              <a:rPr lang="en-GB" smtClean="0"/>
              <a:t>5</a:t>
            </a:fld>
            <a:endParaRPr lang="en-GB"/>
          </a:p>
        </p:txBody>
      </p:sp>
    </p:spTree>
    <p:extLst>
      <p:ext uri="{BB962C8B-B14F-4D97-AF65-F5344CB8AC3E}">
        <p14:creationId xmlns:p14="http://schemas.microsoft.com/office/powerpoint/2010/main" val="4199264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BD50FD-52D1-4B00-82C2-584EBD9F7233}" type="slidenum">
              <a:rPr lang="en-US" smtClean="0"/>
              <a:t>21</a:t>
            </a:fld>
            <a:endParaRPr lang="en-US"/>
          </a:p>
        </p:txBody>
      </p:sp>
    </p:spTree>
    <p:extLst>
      <p:ext uri="{BB962C8B-B14F-4D97-AF65-F5344CB8AC3E}">
        <p14:creationId xmlns:p14="http://schemas.microsoft.com/office/powerpoint/2010/main" val="4124208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BD50FD-52D1-4B00-82C2-584EBD9F7233}" type="slidenum">
              <a:rPr lang="en-US" smtClean="0"/>
              <a:t>22</a:t>
            </a:fld>
            <a:endParaRPr lang="en-US"/>
          </a:p>
        </p:txBody>
      </p:sp>
    </p:spTree>
    <p:extLst>
      <p:ext uri="{BB962C8B-B14F-4D97-AF65-F5344CB8AC3E}">
        <p14:creationId xmlns:p14="http://schemas.microsoft.com/office/powerpoint/2010/main" val="3647778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7BD50FD-52D1-4B00-82C2-584EBD9F7233}" type="slidenum">
              <a:rPr lang="en-US" smtClean="0"/>
              <a:t>23</a:t>
            </a:fld>
            <a:endParaRPr lang="en-US"/>
          </a:p>
        </p:txBody>
      </p:sp>
    </p:spTree>
    <p:extLst>
      <p:ext uri="{BB962C8B-B14F-4D97-AF65-F5344CB8AC3E}">
        <p14:creationId xmlns:p14="http://schemas.microsoft.com/office/powerpoint/2010/main" val="1848217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BD50FD-52D1-4B00-82C2-584EBD9F7233}" type="slidenum">
              <a:rPr lang="en-US" smtClean="0"/>
              <a:t>24</a:t>
            </a:fld>
            <a:endParaRPr lang="en-US"/>
          </a:p>
        </p:txBody>
      </p:sp>
    </p:spTree>
    <p:extLst>
      <p:ext uri="{BB962C8B-B14F-4D97-AF65-F5344CB8AC3E}">
        <p14:creationId xmlns:p14="http://schemas.microsoft.com/office/powerpoint/2010/main" val="994815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BD50FD-52D1-4B00-82C2-584EBD9F7233}" type="slidenum">
              <a:rPr lang="en-US" smtClean="0"/>
              <a:t>25</a:t>
            </a:fld>
            <a:endParaRPr lang="en-US"/>
          </a:p>
        </p:txBody>
      </p:sp>
    </p:spTree>
    <p:extLst>
      <p:ext uri="{BB962C8B-B14F-4D97-AF65-F5344CB8AC3E}">
        <p14:creationId xmlns:p14="http://schemas.microsoft.com/office/powerpoint/2010/main" val="3045262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BD50FD-52D1-4B00-82C2-584EBD9F7233}" type="slidenum">
              <a:rPr lang="en-US" smtClean="0"/>
              <a:t>26</a:t>
            </a:fld>
            <a:endParaRPr lang="en-US"/>
          </a:p>
        </p:txBody>
      </p:sp>
    </p:spTree>
    <p:extLst>
      <p:ext uri="{BB962C8B-B14F-4D97-AF65-F5344CB8AC3E}">
        <p14:creationId xmlns:p14="http://schemas.microsoft.com/office/powerpoint/2010/main" val="2889151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7BD50FD-52D1-4B00-82C2-584EBD9F7233}" type="slidenum">
              <a:rPr lang="en-US" smtClean="0"/>
              <a:t>28</a:t>
            </a:fld>
            <a:endParaRPr lang="en-US"/>
          </a:p>
        </p:txBody>
      </p:sp>
    </p:spTree>
    <p:extLst>
      <p:ext uri="{BB962C8B-B14F-4D97-AF65-F5344CB8AC3E}">
        <p14:creationId xmlns:p14="http://schemas.microsoft.com/office/powerpoint/2010/main" val="13886521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10BBD3"/>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057BBFB5-B2FA-47BB-B891-E48B51AF7C2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0137" b="21824"/>
          <a:stretch/>
        </p:blipFill>
        <p:spPr>
          <a:xfrm>
            <a:off x="211874" y="0"/>
            <a:ext cx="9066116" cy="6858000"/>
          </a:xfrm>
          <a:prstGeom prst="rect">
            <a:avLst/>
          </a:prstGeom>
        </p:spPr>
      </p:pic>
      <p:sp>
        <p:nvSpPr>
          <p:cNvPr id="2" name="Title 1"/>
          <p:cNvSpPr>
            <a:spLocks noGrp="1"/>
          </p:cNvSpPr>
          <p:nvPr>
            <p:ph type="ctrTitle" hasCustomPrompt="1"/>
          </p:nvPr>
        </p:nvSpPr>
        <p:spPr>
          <a:xfrm>
            <a:off x="807534" y="2519491"/>
            <a:ext cx="8105775" cy="1200329"/>
          </a:xfrm>
        </p:spPr>
        <p:txBody>
          <a:bodyPr wrap="square" anchor="t">
            <a:spAutoFit/>
          </a:bodyPr>
          <a:lstStyle>
            <a:lvl1pPr algn="l">
              <a:defRPr sz="4000" b="1">
                <a:solidFill>
                  <a:schemeClr val="bg1"/>
                </a:solidFill>
                <a:latin typeface="+mj-lt"/>
              </a:defRPr>
            </a:lvl1pPr>
          </a:lstStyle>
          <a:p>
            <a:r>
              <a:rPr lang="en-US"/>
              <a:t>Title Cover. Bold. Font size 40</a:t>
            </a:r>
            <a:br>
              <a:rPr lang="en-US"/>
            </a:br>
            <a:r>
              <a:rPr lang="en-US"/>
              <a:t>Max 2 Lines</a:t>
            </a:r>
            <a:endParaRPr lang="en-GB"/>
          </a:p>
        </p:txBody>
      </p:sp>
      <p:sp>
        <p:nvSpPr>
          <p:cNvPr id="3" name="Subtitle 2"/>
          <p:cNvSpPr>
            <a:spLocks noGrp="1"/>
          </p:cNvSpPr>
          <p:nvPr>
            <p:ph type="subTitle" idx="1" hasCustomPrompt="1"/>
          </p:nvPr>
        </p:nvSpPr>
        <p:spPr>
          <a:xfrm>
            <a:off x="807534" y="3852694"/>
            <a:ext cx="8105775" cy="424732"/>
          </a:xfrm>
        </p:spPr>
        <p:txBody>
          <a:bodyPr wrap="square">
            <a:spAutoFit/>
          </a:bodyPr>
          <a:lstStyle>
            <a:lvl1pPr marL="0" indent="0" algn="l">
              <a:buNone/>
              <a:defRPr sz="2400" b="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This is a subtitle</a:t>
            </a:r>
            <a:endParaRPr lang="en-GB"/>
          </a:p>
        </p:txBody>
      </p:sp>
      <p:grpSp>
        <p:nvGrpSpPr>
          <p:cNvPr id="5" name="Group 4">
            <a:extLst>
              <a:ext uri="{FF2B5EF4-FFF2-40B4-BE49-F238E27FC236}">
                <a16:creationId xmlns:a16="http://schemas.microsoft.com/office/drawing/2014/main" id="{70F59319-E016-473C-A224-B2223E5EB6F0}"/>
              </a:ext>
            </a:extLst>
          </p:cNvPr>
          <p:cNvGrpSpPr/>
          <p:nvPr userDrawn="1"/>
        </p:nvGrpSpPr>
        <p:grpSpPr>
          <a:xfrm>
            <a:off x="11280300" y="296449"/>
            <a:ext cx="582114" cy="474882"/>
            <a:chOff x="11080509" y="269721"/>
            <a:chExt cx="821264" cy="669978"/>
          </a:xfrm>
        </p:grpSpPr>
        <p:sp>
          <p:nvSpPr>
            <p:cNvPr id="6" name="Freeform: Shape 5">
              <a:extLst>
                <a:ext uri="{FF2B5EF4-FFF2-40B4-BE49-F238E27FC236}">
                  <a16:creationId xmlns:a16="http://schemas.microsoft.com/office/drawing/2014/main" id="{DE1B63BE-9D76-4F39-A03F-5A6FD9DA67FE}"/>
                </a:ext>
              </a:extLst>
            </p:cNvPr>
            <p:cNvSpPr/>
            <p:nvPr/>
          </p:nvSpPr>
          <p:spPr>
            <a:xfrm>
              <a:off x="11080509" y="269721"/>
              <a:ext cx="821264" cy="669978"/>
            </a:xfrm>
            <a:custGeom>
              <a:avLst/>
              <a:gdLst>
                <a:gd name="connsiteX0" fmla="*/ 534871 w 821263"/>
                <a:gd name="connsiteY0" fmla="*/ 665205 h 669978"/>
                <a:gd name="connsiteX1" fmla="*/ 631190 w 821263"/>
                <a:gd name="connsiteY1" fmla="*/ 653174 h 669978"/>
                <a:gd name="connsiteX2" fmla="*/ 723330 w 821263"/>
                <a:gd name="connsiteY2" fmla="*/ 640567 h 669978"/>
                <a:gd name="connsiteX3" fmla="*/ 778297 w 821263"/>
                <a:gd name="connsiteY3" fmla="*/ 591651 h 669978"/>
                <a:gd name="connsiteX4" fmla="*/ 800557 w 821263"/>
                <a:gd name="connsiteY4" fmla="*/ 468462 h 669978"/>
                <a:gd name="connsiteX5" fmla="*/ 816190 w 821263"/>
                <a:gd name="connsiteY5" fmla="*/ 317104 h 669978"/>
                <a:gd name="connsiteX6" fmla="*/ 815758 w 821263"/>
                <a:gd name="connsiteY6" fmla="*/ 146296 h 669978"/>
                <a:gd name="connsiteX7" fmla="*/ 806753 w 821263"/>
                <a:gd name="connsiteY7" fmla="*/ 62368 h 669978"/>
                <a:gd name="connsiteX8" fmla="*/ 766554 w 821263"/>
                <a:gd name="connsiteY8" fmla="*/ 19288 h 669978"/>
                <a:gd name="connsiteX9" fmla="*/ 536168 w 821263"/>
                <a:gd name="connsiteY9" fmla="*/ 6609 h 669978"/>
                <a:gd name="connsiteX10" fmla="*/ 407936 w 821263"/>
                <a:gd name="connsiteY10" fmla="*/ 13813 h 669978"/>
                <a:gd name="connsiteX11" fmla="*/ 270338 w 821263"/>
                <a:gd name="connsiteY11" fmla="*/ 26780 h 669978"/>
                <a:gd name="connsiteX12" fmla="*/ 165807 w 821263"/>
                <a:gd name="connsiteY12" fmla="*/ 41837 h 669978"/>
                <a:gd name="connsiteX13" fmla="*/ 84833 w 821263"/>
                <a:gd name="connsiteY13" fmla="*/ 60135 h 669978"/>
                <a:gd name="connsiteX14" fmla="*/ 49389 w 821263"/>
                <a:gd name="connsiteY14" fmla="*/ 96011 h 669978"/>
                <a:gd name="connsiteX15" fmla="*/ 30659 w 821263"/>
                <a:gd name="connsiteY15" fmla="*/ 178210 h 669978"/>
                <a:gd name="connsiteX16" fmla="*/ 17907 w 821263"/>
                <a:gd name="connsiteY16" fmla="*/ 277410 h 669978"/>
                <a:gd name="connsiteX17" fmla="*/ 5372 w 821263"/>
                <a:gd name="connsiteY17" fmla="*/ 504050 h 669978"/>
                <a:gd name="connsiteX18" fmla="*/ 19348 w 821263"/>
                <a:gd name="connsiteY18" fmla="*/ 627023 h 669978"/>
                <a:gd name="connsiteX19" fmla="*/ 53784 w 821263"/>
                <a:gd name="connsiteY19" fmla="*/ 656992 h 669978"/>
                <a:gd name="connsiteX20" fmla="*/ 335751 w 821263"/>
                <a:gd name="connsiteY20" fmla="*/ 670104 h 669978"/>
                <a:gd name="connsiteX21" fmla="*/ 534871 w 821263"/>
                <a:gd name="connsiteY21" fmla="*/ 665205 h 66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1263" h="669978">
                  <a:moveTo>
                    <a:pt x="534871" y="665205"/>
                  </a:moveTo>
                  <a:cubicBezTo>
                    <a:pt x="567073" y="663692"/>
                    <a:pt x="599132" y="657424"/>
                    <a:pt x="631190" y="653174"/>
                  </a:cubicBezTo>
                  <a:cubicBezTo>
                    <a:pt x="661879" y="649068"/>
                    <a:pt x="692568" y="644745"/>
                    <a:pt x="723330" y="640567"/>
                  </a:cubicBezTo>
                  <a:cubicBezTo>
                    <a:pt x="761727" y="635308"/>
                    <a:pt x="769724" y="629833"/>
                    <a:pt x="778297" y="591651"/>
                  </a:cubicBezTo>
                  <a:cubicBezTo>
                    <a:pt x="787446" y="551020"/>
                    <a:pt x="794938" y="509813"/>
                    <a:pt x="800557" y="468462"/>
                  </a:cubicBezTo>
                  <a:cubicBezTo>
                    <a:pt x="807401" y="418249"/>
                    <a:pt x="813957" y="367749"/>
                    <a:pt x="816190" y="317104"/>
                  </a:cubicBezTo>
                  <a:cubicBezTo>
                    <a:pt x="818711" y="260264"/>
                    <a:pt x="817343" y="203208"/>
                    <a:pt x="815758" y="146296"/>
                  </a:cubicBezTo>
                  <a:cubicBezTo>
                    <a:pt x="814965" y="118272"/>
                    <a:pt x="810571" y="90248"/>
                    <a:pt x="806753" y="62368"/>
                  </a:cubicBezTo>
                  <a:cubicBezTo>
                    <a:pt x="802863" y="33912"/>
                    <a:pt x="794362" y="24979"/>
                    <a:pt x="766554" y="19288"/>
                  </a:cubicBezTo>
                  <a:cubicBezTo>
                    <a:pt x="690407" y="3871"/>
                    <a:pt x="613540" y="1278"/>
                    <a:pt x="536168" y="6609"/>
                  </a:cubicBezTo>
                  <a:cubicBezTo>
                    <a:pt x="493448" y="9563"/>
                    <a:pt x="450656" y="10571"/>
                    <a:pt x="407936" y="13813"/>
                  </a:cubicBezTo>
                  <a:cubicBezTo>
                    <a:pt x="361974" y="17271"/>
                    <a:pt x="316084" y="21593"/>
                    <a:pt x="270338" y="26780"/>
                  </a:cubicBezTo>
                  <a:cubicBezTo>
                    <a:pt x="235398" y="30743"/>
                    <a:pt x="200459" y="35641"/>
                    <a:pt x="165807" y="41837"/>
                  </a:cubicBezTo>
                  <a:cubicBezTo>
                    <a:pt x="138576" y="46664"/>
                    <a:pt x="111920" y="54444"/>
                    <a:pt x="84833" y="60135"/>
                  </a:cubicBezTo>
                  <a:cubicBezTo>
                    <a:pt x="64662" y="64314"/>
                    <a:pt x="54216" y="78145"/>
                    <a:pt x="49389" y="96011"/>
                  </a:cubicBezTo>
                  <a:cubicBezTo>
                    <a:pt x="42041" y="123099"/>
                    <a:pt x="35341" y="150546"/>
                    <a:pt x="30659" y="178210"/>
                  </a:cubicBezTo>
                  <a:cubicBezTo>
                    <a:pt x="25183" y="211060"/>
                    <a:pt x="22662" y="244415"/>
                    <a:pt x="17907" y="277410"/>
                  </a:cubicBezTo>
                  <a:cubicBezTo>
                    <a:pt x="7101" y="352620"/>
                    <a:pt x="1338" y="428191"/>
                    <a:pt x="5372" y="504050"/>
                  </a:cubicBezTo>
                  <a:cubicBezTo>
                    <a:pt x="7605" y="545185"/>
                    <a:pt x="13513" y="586176"/>
                    <a:pt x="19348" y="627023"/>
                  </a:cubicBezTo>
                  <a:cubicBezTo>
                    <a:pt x="21870" y="644457"/>
                    <a:pt x="36566" y="655984"/>
                    <a:pt x="53784" y="656992"/>
                  </a:cubicBezTo>
                  <a:cubicBezTo>
                    <a:pt x="147653" y="662539"/>
                    <a:pt x="315219" y="670104"/>
                    <a:pt x="335751" y="670104"/>
                  </a:cubicBezTo>
                  <a:cubicBezTo>
                    <a:pt x="356283" y="670104"/>
                    <a:pt x="468594" y="668303"/>
                    <a:pt x="534871" y="665205"/>
                  </a:cubicBezTo>
                </a:path>
              </a:pathLst>
            </a:custGeom>
            <a:solidFill>
              <a:srgbClr val="CDDC29"/>
            </a:solidFill>
            <a:ln w="7195"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66EA41E9-67E9-419E-A446-FDCD681DBB2B}"/>
                </a:ext>
              </a:extLst>
            </p:cNvPr>
            <p:cNvSpPr/>
            <p:nvPr/>
          </p:nvSpPr>
          <p:spPr>
            <a:xfrm>
              <a:off x="11217716" y="5829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91"/>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463A12C2-799B-4F4B-A893-544ABAC11B8D}"/>
                </a:ext>
              </a:extLst>
            </p:cNvPr>
            <p:cNvSpPr/>
            <p:nvPr/>
          </p:nvSpPr>
          <p:spPr>
            <a:xfrm>
              <a:off x="11175789" y="627240"/>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3D0DAAE1-315D-4C6F-BE44-CB7B22079D64}"/>
                </a:ext>
              </a:extLst>
            </p:cNvPr>
            <p:cNvSpPr/>
            <p:nvPr/>
          </p:nvSpPr>
          <p:spPr>
            <a:xfrm>
              <a:off x="11133861" y="6716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B870E723-4462-4F88-8BE6-3D55EEF3F2B6}"/>
                </a:ext>
              </a:extLst>
            </p:cNvPr>
            <p:cNvSpPr/>
            <p:nvPr/>
          </p:nvSpPr>
          <p:spPr>
            <a:xfrm>
              <a:off x="11175789"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C351C0B3-B5EB-42D2-A6BD-71AD11DB636D}"/>
                </a:ext>
              </a:extLst>
            </p:cNvPr>
            <p:cNvSpPr/>
            <p:nvPr/>
          </p:nvSpPr>
          <p:spPr>
            <a:xfrm>
              <a:off x="11217716"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FCF5E6FD-D30D-4418-BE33-3238BEC604F3}"/>
                </a:ext>
              </a:extLst>
            </p:cNvPr>
            <p:cNvSpPr/>
            <p:nvPr/>
          </p:nvSpPr>
          <p:spPr>
            <a:xfrm>
              <a:off x="11259572"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5C6E2AB0-1594-43D6-9DD1-0AFA03D26221}"/>
                </a:ext>
              </a:extLst>
            </p:cNvPr>
            <p:cNvSpPr/>
            <p:nvPr/>
          </p:nvSpPr>
          <p:spPr>
            <a:xfrm>
              <a:off x="11133861"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20"/>
                    <a:pt x="32707" y="42576"/>
                    <a:pt x="22981" y="42576"/>
                  </a:cubicBezTo>
                  <a:cubicBezTo>
                    <a:pt x="13255" y="42576"/>
                    <a:pt x="5403" y="34220"/>
                    <a:pt x="5403" y="23990"/>
                  </a:cubicBezTo>
                  <a:cubicBezTo>
                    <a:pt x="5403" y="13688"/>
                    <a:pt x="13255" y="5404"/>
                    <a:pt x="22981" y="5404"/>
                  </a:cubicBezTo>
                  <a:cubicBezTo>
                    <a:pt x="32707"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9893C331-0339-4963-8DAA-C7BDB3A9FAA4}"/>
                </a:ext>
              </a:extLst>
            </p:cNvPr>
            <p:cNvSpPr/>
            <p:nvPr/>
          </p:nvSpPr>
          <p:spPr>
            <a:xfrm>
              <a:off x="11301499"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20"/>
                    <a:pt x="32707" y="42576"/>
                    <a:pt x="22981" y="42576"/>
                  </a:cubicBezTo>
                  <a:cubicBezTo>
                    <a:pt x="13256" y="42576"/>
                    <a:pt x="5403" y="34220"/>
                    <a:pt x="5403" y="23990"/>
                  </a:cubicBezTo>
                  <a:cubicBezTo>
                    <a:pt x="5403" y="13688"/>
                    <a:pt x="13256" y="5404"/>
                    <a:pt x="22981" y="5404"/>
                  </a:cubicBezTo>
                  <a:cubicBezTo>
                    <a:pt x="32707"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78CA5083-9AD5-4A0D-A39C-CD23F06DAD49}"/>
                </a:ext>
              </a:extLst>
            </p:cNvPr>
            <p:cNvSpPr/>
            <p:nvPr/>
          </p:nvSpPr>
          <p:spPr>
            <a:xfrm>
              <a:off x="11301499" y="5385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91"/>
                    <a:pt x="5403" y="23990"/>
                  </a:cubicBezTo>
                  <a:cubicBezTo>
                    <a:pt x="5403" y="13688"/>
                    <a:pt x="13256"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89B3BF02-01BA-4AD9-814B-73556E4DCDE6}"/>
                </a:ext>
              </a:extLst>
            </p:cNvPr>
            <p:cNvSpPr/>
            <p:nvPr/>
          </p:nvSpPr>
          <p:spPr>
            <a:xfrm>
              <a:off x="11259572" y="5829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91"/>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85BB503F-1F21-4F8E-96DA-9EBA83EF370B}"/>
                </a:ext>
              </a:extLst>
            </p:cNvPr>
            <p:cNvSpPr/>
            <p:nvPr/>
          </p:nvSpPr>
          <p:spPr>
            <a:xfrm>
              <a:off x="11133861"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6AFFB23B-6460-48B9-A0F3-6002453754A8}"/>
                </a:ext>
              </a:extLst>
            </p:cNvPr>
            <p:cNvSpPr/>
            <p:nvPr/>
          </p:nvSpPr>
          <p:spPr>
            <a:xfrm>
              <a:off x="11175789"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F2AAF69C-5839-49D0-8058-DA9B92DDD368}"/>
                </a:ext>
              </a:extLst>
            </p:cNvPr>
            <p:cNvSpPr/>
            <p:nvPr/>
          </p:nvSpPr>
          <p:spPr>
            <a:xfrm>
              <a:off x="11217716"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A5E4E0F3-ABD9-4285-B78B-81386CB32A50}"/>
                </a:ext>
              </a:extLst>
            </p:cNvPr>
            <p:cNvSpPr/>
            <p:nvPr/>
          </p:nvSpPr>
          <p:spPr>
            <a:xfrm>
              <a:off x="11259572"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F1D9E4B0-79E7-4025-A797-4E3811DC530A}"/>
                </a:ext>
              </a:extLst>
            </p:cNvPr>
            <p:cNvSpPr/>
            <p:nvPr/>
          </p:nvSpPr>
          <p:spPr>
            <a:xfrm>
              <a:off x="11301499"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19"/>
                    <a:pt x="5403" y="23990"/>
                  </a:cubicBezTo>
                  <a:cubicBezTo>
                    <a:pt x="5403" y="13688"/>
                    <a:pt x="13256"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94A421CF-C27F-4FA3-99B0-FFD05D4D8197}"/>
                </a:ext>
              </a:extLst>
            </p:cNvPr>
            <p:cNvSpPr/>
            <p:nvPr/>
          </p:nvSpPr>
          <p:spPr>
            <a:xfrm>
              <a:off x="11412514"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556EE127-36D4-40E7-8126-24041F71CF0A}"/>
                </a:ext>
              </a:extLst>
            </p:cNvPr>
            <p:cNvSpPr/>
            <p:nvPr/>
          </p:nvSpPr>
          <p:spPr>
            <a:xfrm>
              <a:off x="11454442"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CA0B0235-ABDA-4CF2-ABF4-75193EFADA5C}"/>
                </a:ext>
              </a:extLst>
            </p:cNvPr>
            <p:cNvSpPr/>
            <p:nvPr/>
          </p:nvSpPr>
          <p:spPr>
            <a:xfrm>
              <a:off x="11496370"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09654A21-724D-493A-A8C7-B815C7AC3632}"/>
                </a:ext>
              </a:extLst>
            </p:cNvPr>
            <p:cNvSpPr/>
            <p:nvPr/>
          </p:nvSpPr>
          <p:spPr>
            <a:xfrm>
              <a:off x="11370658"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0FA86A2A-F64C-4485-AE6F-29C84F2237EB}"/>
                </a:ext>
              </a:extLst>
            </p:cNvPr>
            <p:cNvSpPr/>
            <p:nvPr/>
          </p:nvSpPr>
          <p:spPr>
            <a:xfrm>
              <a:off x="11538225"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60C5D808-3344-4F22-8C14-D841D23C1C1F}"/>
                </a:ext>
              </a:extLst>
            </p:cNvPr>
            <p:cNvSpPr/>
            <p:nvPr/>
          </p:nvSpPr>
          <p:spPr>
            <a:xfrm>
              <a:off x="11370658" y="5385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B912560C-FECA-4925-AB2D-BEA10D9FB8A3}"/>
                </a:ext>
              </a:extLst>
            </p:cNvPr>
            <p:cNvSpPr/>
            <p:nvPr/>
          </p:nvSpPr>
          <p:spPr>
            <a:xfrm>
              <a:off x="11370658" y="5829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CE51F9DA-21EC-4978-8C7D-BC36AAB3EDA1}"/>
                </a:ext>
              </a:extLst>
            </p:cNvPr>
            <p:cNvSpPr/>
            <p:nvPr/>
          </p:nvSpPr>
          <p:spPr>
            <a:xfrm>
              <a:off x="11370658" y="627240"/>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C4F0D4A9-811F-4935-8CA0-44957525103C}"/>
                </a:ext>
              </a:extLst>
            </p:cNvPr>
            <p:cNvSpPr/>
            <p:nvPr/>
          </p:nvSpPr>
          <p:spPr>
            <a:xfrm>
              <a:off x="11370658" y="6716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DF5988EC-7691-4AFB-B803-29B1C78AE376}"/>
                </a:ext>
              </a:extLst>
            </p:cNvPr>
            <p:cNvSpPr/>
            <p:nvPr/>
          </p:nvSpPr>
          <p:spPr>
            <a:xfrm>
              <a:off x="11538225" y="6716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A5927ACA-697B-4DBC-807E-404A3A24FF6A}"/>
                </a:ext>
              </a:extLst>
            </p:cNvPr>
            <p:cNvSpPr/>
            <p:nvPr/>
          </p:nvSpPr>
          <p:spPr>
            <a:xfrm>
              <a:off x="11412514"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37B80878-7E44-4FF2-B535-5FEA09D0939E}"/>
                </a:ext>
              </a:extLst>
            </p:cNvPr>
            <p:cNvSpPr/>
            <p:nvPr/>
          </p:nvSpPr>
          <p:spPr>
            <a:xfrm>
              <a:off x="11454442"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6E32E712-B646-4E7E-B8C9-651C55797C28}"/>
                </a:ext>
              </a:extLst>
            </p:cNvPr>
            <p:cNvSpPr/>
            <p:nvPr/>
          </p:nvSpPr>
          <p:spPr>
            <a:xfrm>
              <a:off x="11496370"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A6EEB1E4-8DEC-4478-BCFF-532B873589BD}"/>
                </a:ext>
              </a:extLst>
            </p:cNvPr>
            <p:cNvSpPr/>
            <p:nvPr/>
          </p:nvSpPr>
          <p:spPr>
            <a:xfrm>
              <a:off x="11607528" y="4513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3981DD38-7362-4934-A0F6-8B16888DBC6F}"/>
                </a:ext>
              </a:extLst>
            </p:cNvPr>
            <p:cNvSpPr/>
            <p:nvPr/>
          </p:nvSpPr>
          <p:spPr>
            <a:xfrm>
              <a:off x="11775167" y="4513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6" y="42576"/>
                    <a:pt x="5403" y="34219"/>
                    <a:pt x="5403" y="23990"/>
                  </a:cubicBezTo>
                  <a:cubicBezTo>
                    <a:pt x="5403" y="13688"/>
                    <a:pt x="13256" y="5403"/>
                    <a:pt x="22981" y="5403"/>
                  </a:cubicBezTo>
                  <a:cubicBezTo>
                    <a:pt x="32635"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BE9927B5-5763-4F98-A14A-C23D8D3608D0}"/>
                </a:ext>
              </a:extLst>
            </p:cNvPr>
            <p:cNvSpPr/>
            <p:nvPr/>
          </p:nvSpPr>
          <p:spPr>
            <a:xfrm>
              <a:off x="11607528" y="4956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760"/>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B168DF94-D373-4050-AE1D-9E338509829C}"/>
                </a:ext>
              </a:extLst>
            </p:cNvPr>
            <p:cNvSpPr/>
            <p:nvPr/>
          </p:nvSpPr>
          <p:spPr>
            <a:xfrm>
              <a:off x="11775167" y="4956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19"/>
                    <a:pt x="5403" y="23990"/>
                  </a:cubicBezTo>
                  <a:cubicBezTo>
                    <a:pt x="5403" y="13760"/>
                    <a:pt x="13256" y="5403"/>
                    <a:pt x="22981" y="5403"/>
                  </a:cubicBezTo>
                  <a:cubicBezTo>
                    <a:pt x="32635"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94A26701-04DA-42F0-B455-3B0F45AA039A}"/>
                </a:ext>
              </a:extLst>
            </p:cNvPr>
            <p:cNvSpPr/>
            <p:nvPr/>
          </p:nvSpPr>
          <p:spPr>
            <a:xfrm>
              <a:off x="11607528" y="539999"/>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6BE2808C-E72A-42A1-86BD-2877F6D8B281}"/>
                </a:ext>
              </a:extLst>
            </p:cNvPr>
            <p:cNvSpPr/>
            <p:nvPr/>
          </p:nvSpPr>
          <p:spPr>
            <a:xfrm>
              <a:off x="11775167" y="539999"/>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19"/>
                    <a:pt x="5403" y="23990"/>
                  </a:cubicBezTo>
                  <a:cubicBezTo>
                    <a:pt x="5403" y="13688"/>
                    <a:pt x="13256" y="5403"/>
                    <a:pt x="22981" y="5403"/>
                  </a:cubicBezTo>
                  <a:cubicBezTo>
                    <a:pt x="32635"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5FAF56CD-1FD7-4DFD-A780-9E978EB78D83}"/>
                </a:ext>
              </a:extLst>
            </p:cNvPr>
            <p:cNvSpPr/>
            <p:nvPr/>
          </p:nvSpPr>
          <p:spPr>
            <a:xfrm>
              <a:off x="11607528" y="5843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8645FA16-8216-454B-A949-313C9DDC63FB}"/>
                </a:ext>
              </a:extLst>
            </p:cNvPr>
            <p:cNvSpPr/>
            <p:nvPr/>
          </p:nvSpPr>
          <p:spPr>
            <a:xfrm>
              <a:off x="11775167" y="5843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6" y="42576"/>
                    <a:pt x="5403" y="34219"/>
                    <a:pt x="5403" y="23990"/>
                  </a:cubicBezTo>
                  <a:cubicBezTo>
                    <a:pt x="5403" y="13688"/>
                    <a:pt x="13256" y="5403"/>
                    <a:pt x="22981" y="5403"/>
                  </a:cubicBezTo>
                  <a:cubicBezTo>
                    <a:pt x="32635"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5C2C25D8-F6DC-4338-932D-65551CB681F4}"/>
                </a:ext>
              </a:extLst>
            </p:cNvPr>
            <p:cNvSpPr/>
            <p:nvPr/>
          </p:nvSpPr>
          <p:spPr>
            <a:xfrm>
              <a:off x="11607528" y="628752"/>
              <a:ext cx="43224" cy="43224"/>
            </a:xfrm>
            <a:custGeom>
              <a:avLst/>
              <a:gdLst>
                <a:gd name="connsiteX0" fmla="*/ 40559 w 43224"/>
                <a:gd name="connsiteY0" fmla="*/ 23990 h 43224"/>
                <a:gd name="connsiteX1" fmla="*/ 22981 w 43224"/>
                <a:gd name="connsiteY1" fmla="*/ 42577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2"/>
                    <a:pt x="32707" y="42577"/>
                    <a:pt x="22981" y="42577"/>
                  </a:cubicBezTo>
                  <a:cubicBezTo>
                    <a:pt x="13255" y="42577"/>
                    <a:pt x="5403" y="34292"/>
                    <a:pt x="5403" y="23990"/>
                  </a:cubicBezTo>
                  <a:cubicBezTo>
                    <a:pt x="5403" y="13688"/>
                    <a:pt x="13255" y="5404"/>
                    <a:pt x="22981" y="5404"/>
                  </a:cubicBezTo>
                  <a:cubicBezTo>
                    <a:pt x="32707"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A1F41886-521D-4C45-9CB7-5EC8B6508697}"/>
                </a:ext>
              </a:extLst>
            </p:cNvPr>
            <p:cNvSpPr/>
            <p:nvPr/>
          </p:nvSpPr>
          <p:spPr>
            <a:xfrm>
              <a:off x="11775167" y="628752"/>
              <a:ext cx="43224" cy="43224"/>
            </a:xfrm>
            <a:custGeom>
              <a:avLst/>
              <a:gdLst>
                <a:gd name="connsiteX0" fmla="*/ 40559 w 43224"/>
                <a:gd name="connsiteY0" fmla="*/ 23990 h 43224"/>
                <a:gd name="connsiteX1" fmla="*/ 22981 w 43224"/>
                <a:gd name="connsiteY1" fmla="*/ 42577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2"/>
                    <a:pt x="32707" y="42577"/>
                    <a:pt x="22981" y="42577"/>
                  </a:cubicBezTo>
                  <a:cubicBezTo>
                    <a:pt x="13256" y="42577"/>
                    <a:pt x="5403" y="34292"/>
                    <a:pt x="5403" y="23990"/>
                  </a:cubicBezTo>
                  <a:cubicBezTo>
                    <a:pt x="5403" y="13688"/>
                    <a:pt x="13256" y="5404"/>
                    <a:pt x="22981" y="5404"/>
                  </a:cubicBezTo>
                  <a:cubicBezTo>
                    <a:pt x="32635"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730F2EA3-FE6D-4497-B66B-D4A9E5622BE3}"/>
                </a:ext>
              </a:extLst>
            </p:cNvPr>
            <p:cNvSpPr/>
            <p:nvPr/>
          </p:nvSpPr>
          <p:spPr>
            <a:xfrm>
              <a:off x="11649456" y="6730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634"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B7E96A0B-E15E-45A0-9F00-4D8B597B94F2}"/>
                </a:ext>
              </a:extLst>
            </p:cNvPr>
            <p:cNvSpPr/>
            <p:nvPr/>
          </p:nvSpPr>
          <p:spPr>
            <a:xfrm>
              <a:off x="11733239" y="6730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91"/>
                    <a:pt x="5403" y="23990"/>
                  </a:cubicBezTo>
                  <a:cubicBezTo>
                    <a:pt x="5403" y="13688"/>
                    <a:pt x="13255" y="5403"/>
                    <a:pt x="22981" y="5403"/>
                  </a:cubicBezTo>
                  <a:cubicBezTo>
                    <a:pt x="32706"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B89C1350-8346-4DDE-A5B0-38E95984F4E7}"/>
                </a:ext>
              </a:extLst>
            </p:cNvPr>
            <p:cNvSpPr/>
            <p:nvPr/>
          </p:nvSpPr>
          <p:spPr>
            <a:xfrm>
              <a:off x="11691312" y="7174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378673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accent3"/>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A15BB586-1A64-4037-BE23-CAEE11BA5713}"/>
              </a:ext>
            </a:extLst>
          </p:cNvPr>
          <p:cNvSpPr>
            <a:spLocks noGrp="1"/>
          </p:cNvSpPr>
          <p:nvPr>
            <p:ph type="title" hasCustomPrompt="1"/>
          </p:nvPr>
        </p:nvSpPr>
        <p:spPr>
          <a:xfrm>
            <a:off x="336753" y="433385"/>
            <a:ext cx="11643123" cy="480131"/>
          </a:xfrm>
        </p:spPr>
        <p:txBody>
          <a:bodyPr wrap="square" anchor="t">
            <a:spAutoFit/>
          </a:bodyPr>
          <a:lstStyle>
            <a:lvl1pPr>
              <a:defRPr sz="2800" b="1">
                <a:solidFill>
                  <a:schemeClr val="bg1"/>
                </a:solidFill>
                <a:latin typeface="+mj-lt"/>
              </a:defRPr>
            </a:lvl1pPr>
          </a:lstStyle>
          <a:p>
            <a:r>
              <a:rPr lang="en-US"/>
              <a:t>All titles should match to this baseline. All titles should be bold</a:t>
            </a:r>
            <a:endParaRPr lang="en-GB"/>
          </a:p>
        </p:txBody>
      </p:sp>
      <p:sp>
        <p:nvSpPr>
          <p:cNvPr id="16" name="Content Placeholder 2">
            <a:extLst>
              <a:ext uri="{FF2B5EF4-FFF2-40B4-BE49-F238E27FC236}">
                <a16:creationId xmlns:a16="http://schemas.microsoft.com/office/drawing/2014/main" id="{F0CC7479-649B-4155-BE47-FAFFF007708F}"/>
              </a:ext>
            </a:extLst>
          </p:cNvPr>
          <p:cNvSpPr>
            <a:spLocks noGrp="1"/>
          </p:cNvSpPr>
          <p:nvPr>
            <p:ph idx="1" hasCustomPrompt="1"/>
          </p:nvPr>
        </p:nvSpPr>
        <p:spPr>
          <a:xfrm>
            <a:off x="336550" y="1148472"/>
            <a:ext cx="11643123" cy="313932"/>
          </a:xfrm>
        </p:spPr>
        <p:txBody>
          <a:bodyPr wrap="square">
            <a:spAutoFit/>
          </a:bodyPr>
          <a:lstStyle>
            <a:lvl1pPr marL="285750" indent="-285750">
              <a:spcBef>
                <a:spcPts val="500"/>
              </a:spcBef>
              <a:spcAft>
                <a:spcPts val="400"/>
              </a:spcAft>
              <a:buFont typeface="Arial" panose="020B0604020202020204" pitchFamily="34" charset="0"/>
              <a:buChar char="•"/>
              <a:defRPr sz="1600">
                <a:solidFill>
                  <a:schemeClr val="bg1"/>
                </a:solidFill>
                <a:latin typeface="+mj-lt"/>
              </a:defRPr>
            </a:lvl1pPr>
            <a:lvl2pPr>
              <a:spcBef>
                <a:spcPts val="500"/>
              </a:spcBef>
              <a:spcAft>
                <a:spcPts val="400"/>
              </a:spcAft>
              <a:defRPr sz="1600"/>
            </a:lvl2pPr>
          </a:lstStyle>
          <a:p>
            <a:pPr lvl="0"/>
            <a:r>
              <a:rPr lang="en-US"/>
              <a:t>All text should be between 11 </a:t>
            </a:r>
            <a:r>
              <a:rPr lang="en-US" err="1"/>
              <a:t>pt</a:t>
            </a:r>
            <a:r>
              <a:rPr lang="en-US"/>
              <a:t> to 16 </a:t>
            </a:r>
            <a:r>
              <a:rPr lang="en-US" err="1"/>
              <a:t>pt</a:t>
            </a:r>
            <a:endParaRPr lang="en-US"/>
          </a:p>
        </p:txBody>
      </p:sp>
      <p:sp>
        <p:nvSpPr>
          <p:cNvPr id="152" name="Rectangle 151">
            <a:extLst>
              <a:ext uri="{FF2B5EF4-FFF2-40B4-BE49-F238E27FC236}">
                <a16:creationId xmlns:a16="http://schemas.microsoft.com/office/drawing/2014/main" id="{172ACC3E-4DDB-40D2-A5CE-02310AC38ABC}"/>
              </a:ext>
            </a:extLst>
          </p:cNvPr>
          <p:cNvSpPr>
            <a:spLocks noChangeArrowheads="1"/>
          </p:cNvSpPr>
          <p:nvPr userDrawn="1"/>
        </p:nvSpPr>
        <p:spPr bwMode="auto">
          <a:xfrm>
            <a:off x="11827598" y="6488424"/>
            <a:ext cx="306388" cy="184150"/>
          </a:xfrm>
          <a:prstGeom prst="rect">
            <a:avLst/>
          </a:prstGeom>
          <a:noFill/>
          <a:ln w="9525" algn="ctr">
            <a:noFill/>
            <a:miter lim="800000"/>
            <a:headEnd/>
            <a:tailEnd/>
          </a:ln>
          <a:effectLst/>
        </p:spPr>
        <p:txBody>
          <a:bodyPr wrap="none" anchor="ctr"/>
          <a:lstStyle/>
          <a:p>
            <a:pPr algn="r">
              <a:defRPr/>
            </a:pPr>
            <a:fld id="{BF93F59F-AF68-410B-8395-3B170F791072}" type="slidenum">
              <a:rPr lang="en-GB" sz="800" b="1">
                <a:solidFill>
                  <a:schemeClr val="bg1"/>
                </a:solidFill>
                <a:latin typeface="+mj-lt"/>
              </a:rPr>
              <a:pPr algn="r">
                <a:defRPr/>
              </a:pPr>
              <a:t>‹#›</a:t>
            </a:fld>
            <a:endParaRPr lang="en-GB" sz="800" b="1">
              <a:solidFill>
                <a:schemeClr val="bg1"/>
              </a:solidFill>
              <a:latin typeface="+mj-lt"/>
            </a:endParaRPr>
          </a:p>
        </p:txBody>
      </p:sp>
      <p:grpSp>
        <p:nvGrpSpPr>
          <p:cNvPr id="153" name="Group 152">
            <a:extLst>
              <a:ext uri="{FF2B5EF4-FFF2-40B4-BE49-F238E27FC236}">
                <a16:creationId xmlns:a16="http://schemas.microsoft.com/office/drawing/2014/main" id="{6F858B17-1E8A-4831-A0E7-7415746AD5DF}"/>
              </a:ext>
            </a:extLst>
          </p:cNvPr>
          <p:cNvGrpSpPr/>
          <p:nvPr userDrawn="1"/>
        </p:nvGrpSpPr>
        <p:grpSpPr>
          <a:xfrm>
            <a:off x="11413238" y="6389957"/>
            <a:ext cx="409666" cy="337158"/>
            <a:chOff x="11197002" y="6334353"/>
            <a:chExt cx="409666" cy="337158"/>
          </a:xfrm>
        </p:grpSpPr>
        <p:sp>
          <p:nvSpPr>
            <p:cNvPr id="154" name="Freeform: Shape 153">
              <a:extLst>
                <a:ext uri="{FF2B5EF4-FFF2-40B4-BE49-F238E27FC236}">
                  <a16:creationId xmlns:a16="http://schemas.microsoft.com/office/drawing/2014/main" id="{C25D0BF8-214C-4EAC-B2F3-C165C399E125}"/>
                </a:ext>
              </a:extLst>
            </p:cNvPr>
            <p:cNvSpPr/>
            <p:nvPr/>
          </p:nvSpPr>
          <p:spPr>
            <a:xfrm>
              <a:off x="11197002" y="6334353"/>
              <a:ext cx="409666" cy="337158"/>
            </a:xfrm>
            <a:custGeom>
              <a:avLst/>
              <a:gdLst>
                <a:gd name="connsiteX0" fmla="*/ 268148 w 409666"/>
                <a:gd name="connsiteY0" fmla="*/ 333737 h 337158"/>
                <a:gd name="connsiteX1" fmla="*/ 316620 w 409666"/>
                <a:gd name="connsiteY1" fmla="*/ 327683 h 337158"/>
                <a:gd name="connsiteX2" fmla="*/ 362988 w 409666"/>
                <a:gd name="connsiteY2" fmla="*/ 321338 h 337158"/>
                <a:gd name="connsiteX3" fmla="*/ 390649 w 409666"/>
                <a:gd name="connsiteY3" fmla="*/ 296722 h 337158"/>
                <a:gd name="connsiteX4" fmla="*/ 401852 w 409666"/>
                <a:gd name="connsiteY4" fmla="*/ 234728 h 337158"/>
                <a:gd name="connsiteX5" fmla="*/ 409719 w 409666"/>
                <a:gd name="connsiteY5" fmla="*/ 158560 h 337158"/>
                <a:gd name="connsiteX6" fmla="*/ 409501 w 409666"/>
                <a:gd name="connsiteY6" fmla="*/ 72602 h 337158"/>
                <a:gd name="connsiteX7" fmla="*/ 404970 w 409666"/>
                <a:gd name="connsiteY7" fmla="*/ 30367 h 337158"/>
                <a:gd name="connsiteX8" fmla="*/ 384740 w 409666"/>
                <a:gd name="connsiteY8" fmla="*/ 8687 h 337158"/>
                <a:gd name="connsiteX9" fmla="*/ 268801 w 409666"/>
                <a:gd name="connsiteY9" fmla="*/ 2307 h 337158"/>
                <a:gd name="connsiteX10" fmla="*/ 204270 w 409666"/>
                <a:gd name="connsiteY10" fmla="*/ 5932 h 337158"/>
                <a:gd name="connsiteX11" fmla="*/ 135025 w 409666"/>
                <a:gd name="connsiteY11" fmla="*/ 12458 h 337158"/>
                <a:gd name="connsiteX12" fmla="*/ 82421 w 409666"/>
                <a:gd name="connsiteY12" fmla="*/ 20035 h 337158"/>
                <a:gd name="connsiteX13" fmla="*/ 41672 w 409666"/>
                <a:gd name="connsiteY13" fmla="*/ 29243 h 337158"/>
                <a:gd name="connsiteX14" fmla="*/ 23835 w 409666"/>
                <a:gd name="connsiteY14" fmla="*/ 47297 h 337158"/>
                <a:gd name="connsiteX15" fmla="*/ 14409 w 409666"/>
                <a:gd name="connsiteY15" fmla="*/ 88663 h 337158"/>
                <a:gd name="connsiteX16" fmla="*/ 7992 w 409666"/>
                <a:gd name="connsiteY16" fmla="*/ 138584 h 337158"/>
                <a:gd name="connsiteX17" fmla="*/ 1684 w 409666"/>
                <a:gd name="connsiteY17" fmla="*/ 252638 h 337158"/>
                <a:gd name="connsiteX18" fmla="*/ 8717 w 409666"/>
                <a:gd name="connsiteY18" fmla="*/ 314522 h 337158"/>
                <a:gd name="connsiteX19" fmla="*/ 26047 w 409666"/>
                <a:gd name="connsiteY19" fmla="*/ 329604 h 337158"/>
                <a:gd name="connsiteX20" fmla="*/ 167943 w 409666"/>
                <a:gd name="connsiteY20" fmla="*/ 336202 h 337158"/>
                <a:gd name="connsiteX21" fmla="*/ 268148 w 409666"/>
                <a:gd name="connsiteY21" fmla="*/ 333737 h 33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9666" h="337158">
                  <a:moveTo>
                    <a:pt x="268148" y="333737"/>
                  </a:moveTo>
                  <a:cubicBezTo>
                    <a:pt x="284354" y="332976"/>
                    <a:pt x="300487" y="329822"/>
                    <a:pt x="316620" y="327683"/>
                  </a:cubicBezTo>
                  <a:cubicBezTo>
                    <a:pt x="332064" y="325616"/>
                    <a:pt x="347508" y="323441"/>
                    <a:pt x="362988" y="321338"/>
                  </a:cubicBezTo>
                  <a:cubicBezTo>
                    <a:pt x="382311" y="318692"/>
                    <a:pt x="386335" y="315936"/>
                    <a:pt x="390649" y="296722"/>
                  </a:cubicBezTo>
                  <a:cubicBezTo>
                    <a:pt x="395254" y="276275"/>
                    <a:pt x="399024" y="255538"/>
                    <a:pt x="401852" y="234728"/>
                  </a:cubicBezTo>
                  <a:cubicBezTo>
                    <a:pt x="405296" y="209460"/>
                    <a:pt x="408595" y="184046"/>
                    <a:pt x="409719" y="158560"/>
                  </a:cubicBezTo>
                  <a:cubicBezTo>
                    <a:pt x="410988" y="129955"/>
                    <a:pt x="410299" y="101243"/>
                    <a:pt x="409501" y="72602"/>
                  </a:cubicBezTo>
                  <a:cubicBezTo>
                    <a:pt x="409103" y="58500"/>
                    <a:pt x="406891" y="44397"/>
                    <a:pt x="404970" y="30367"/>
                  </a:cubicBezTo>
                  <a:cubicBezTo>
                    <a:pt x="403012" y="16047"/>
                    <a:pt x="398734" y="11551"/>
                    <a:pt x="384740" y="8687"/>
                  </a:cubicBezTo>
                  <a:cubicBezTo>
                    <a:pt x="346420" y="929"/>
                    <a:pt x="307737" y="-376"/>
                    <a:pt x="268801" y="2307"/>
                  </a:cubicBezTo>
                  <a:cubicBezTo>
                    <a:pt x="247303" y="3793"/>
                    <a:pt x="225768" y="4301"/>
                    <a:pt x="204270" y="5932"/>
                  </a:cubicBezTo>
                  <a:cubicBezTo>
                    <a:pt x="181140" y="7672"/>
                    <a:pt x="158046" y="9847"/>
                    <a:pt x="135025" y="12458"/>
                  </a:cubicBezTo>
                  <a:cubicBezTo>
                    <a:pt x="117442" y="14452"/>
                    <a:pt x="99859" y="16917"/>
                    <a:pt x="82421" y="20035"/>
                  </a:cubicBezTo>
                  <a:cubicBezTo>
                    <a:pt x="68717" y="22464"/>
                    <a:pt x="55303" y="26379"/>
                    <a:pt x="41672" y="29243"/>
                  </a:cubicBezTo>
                  <a:cubicBezTo>
                    <a:pt x="31521" y="31346"/>
                    <a:pt x="26264" y="38306"/>
                    <a:pt x="23835" y="47297"/>
                  </a:cubicBezTo>
                  <a:cubicBezTo>
                    <a:pt x="20137" y="60929"/>
                    <a:pt x="16766" y="74741"/>
                    <a:pt x="14409" y="88663"/>
                  </a:cubicBezTo>
                  <a:cubicBezTo>
                    <a:pt x="11654" y="105194"/>
                    <a:pt x="10385" y="121980"/>
                    <a:pt x="7992" y="138584"/>
                  </a:cubicBezTo>
                  <a:cubicBezTo>
                    <a:pt x="2554" y="176433"/>
                    <a:pt x="-346" y="214463"/>
                    <a:pt x="1684" y="252638"/>
                  </a:cubicBezTo>
                  <a:cubicBezTo>
                    <a:pt x="2808" y="273338"/>
                    <a:pt x="5781" y="293967"/>
                    <a:pt x="8717" y="314522"/>
                  </a:cubicBezTo>
                  <a:cubicBezTo>
                    <a:pt x="9986" y="323296"/>
                    <a:pt x="17382" y="329096"/>
                    <a:pt x="26047" y="329604"/>
                  </a:cubicBezTo>
                  <a:cubicBezTo>
                    <a:pt x="73285" y="332396"/>
                    <a:pt x="157611" y="336202"/>
                    <a:pt x="167943" y="336202"/>
                  </a:cubicBezTo>
                  <a:cubicBezTo>
                    <a:pt x="178276" y="336202"/>
                    <a:pt x="234759" y="335296"/>
                    <a:pt x="268148" y="333737"/>
                  </a:cubicBezTo>
                </a:path>
              </a:pathLst>
            </a:custGeom>
            <a:solidFill>
              <a:srgbClr val="CDDC29"/>
            </a:solidFill>
            <a:ln w="3625" cap="flat">
              <a:noFill/>
              <a:prstDash val="solid"/>
              <a:miter/>
            </a:ln>
          </p:spPr>
          <p:txBody>
            <a:bodyPr rtlCol="0" anchor="ctr"/>
            <a:lstStyle/>
            <a:p>
              <a:endParaRPr lang="en-GB"/>
            </a:p>
          </p:txBody>
        </p:sp>
        <p:grpSp>
          <p:nvGrpSpPr>
            <p:cNvPr id="155" name="Group 154">
              <a:extLst>
                <a:ext uri="{FF2B5EF4-FFF2-40B4-BE49-F238E27FC236}">
                  <a16:creationId xmlns:a16="http://schemas.microsoft.com/office/drawing/2014/main" id="{83412A3F-F226-4787-90A0-94C5B243F889}"/>
                </a:ext>
              </a:extLst>
            </p:cNvPr>
            <p:cNvGrpSpPr/>
            <p:nvPr userDrawn="1"/>
          </p:nvGrpSpPr>
          <p:grpSpPr>
            <a:xfrm>
              <a:off x="11222831" y="6423994"/>
              <a:ext cx="344446" cy="156398"/>
              <a:chOff x="11222831" y="6423994"/>
              <a:chExt cx="344446" cy="156398"/>
            </a:xfrm>
          </p:grpSpPr>
          <p:sp>
            <p:nvSpPr>
              <p:cNvPr id="156" name="Freeform: Shape 155">
                <a:extLst>
                  <a:ext uri="{FF2B5EF4-FFF2-40B4-BE49-F238E27FC236}">
                    <a16:creationId xmlns:a16="http://schemas.microsoft.com/office/drawing/2014/main" id="{F1C78CDD-E3F8-44C8-AA71-463F225B1409}"/>
                  </a:ext>
                </a:extLst>
              </p:cNvPr>
              <p:cNvSpPr/>
              <p:nvPr/>
            </p:nvSpPr>
            <p:spPr>
              <a:xfrm>
                <a:off x="11264994"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57" name="Freeform: Shape 156">
                <a:extLst>
                  <a:ext uri="{FF2B5EF4-FFF2-40B4-BE49-F238E27FC236}">
                    <a16:creationId xmlns:a16="http://schemas.microsoft.com/office/drawing/2014/main" id="{7701D4C3-4BB5-4FCC-B76B-C7C1F5C5D7A4}"/>
                  </a:ext>
                </a:extLst>
              </p:cNvPr>
              <p:cNvSpPr/>
              <p:nvPr/>
            </p:nvSpPr>
            <p:spPr>
              <a:xfrm>
                <a:off x="11243895" y="6513287"/>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58" name="Freeform: Shape 157">
                <a:extLst>
                  <a:ext uri="{FF2B5EF4-FFF2-40B4-BE49-F238E27FC236}">
                    <a16:creationId xmlns:a16="http://schemas.microsoft.com/office/drawing/2014/main" id="{5EE477FE-D754-42F3-8C55-455DED91F9F2}"/>
                  </a:ext>
                </a:extLst>
              </p:cNvPr>
              <p:cNvSpPr/>
              <p:nvPr/>
            </p:nvSpPr>
            <p:spPr>
              <a:xfrm>
                <a:off x="11222831"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59" name="Freeform: Shape 158">
                <a:extLst>
                  <a:ext uri="{FF2B5EF4-FFF2-40B4-BE49-F238E27FC236}">
                    <a16:creationId xmlns:a16="http://schemas.microsoft.com/office/drawing/2014/main" id="{E0BCA2B8-3D6E-4232-8493-459AA7980BF3}"/>
                  </a:ext>
                </a:extLst>
              </p:cNvPr>
              <p:cNvSpPr/>
              <p:nvPr/>
            </p:nvSpPr>
            <p:spPr>
              <a:xfrm>
                <a:off x="11243895"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60" name="Freeform: Shape 159">
                <a:extLst>
                  <a:ext uri="{FF2B5EF4-FFF2-40B4-BE49-F238E27FC236}">
                    <a16:creationId xmlns:a16="http://schemas.microsoft.com/office/drawing/2014/main" id="{B27D3CAF-22C5-4F6C-BD0F-574DE92C4D5E}"/>
                  </a:ext>
                </a:extLst>
              </p:cNvPr>
              <p:cNvSpPr/>
              <p:nvPr/>
            </p:nvSpPr>
            <p:spPr>
              <a:xfrm>
                <a:off x="1126499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61" name="Freeform: Shape 160">
                <a:extLst>
                  <a:ext uri="{FF2B5EF4-FFF2-40B4-BE49-F238E27FC236}">
                    <a16:creationId xmlns:a16="http://schemas.microsoft.com/office/drawing/2014/main" id="{046F81DD-7D66-48A8-9B24-E04995A16ED2}"/>
                  </a:ext>
                </a:extLst>
              </p:cNvPr>
              <p:cNvSpPr/>
              <p:nvPr/>
            </p:nvSpPr>
            <p:spPr>
              <a:xfrm>
                <a:off x="1128609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62" name="Freeform: Shape 161">
                <a:extLst>
                  <a:ext uri="{FF2B5EF4-FFF2-40B4-BE49-F238E27FC236}">
                    <a16:creationId xmlns:a16="http://schemas.microsoft.com/office/drawing/2014/main" id="{22D0C57B-FA67-4AD4-BB6B-3FCFE579C8DC}"/>
                  </a:ext>
                </a:extLst>
              </p:cNvPr>
              <p:cNvSpPr/>
              <p:nvPr/>
            </p:nvSpPr>
            <p:spPr>
              <a:xfrm>
                <a:off x="11222831"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63" name="Freeform: Shape 162">
                <a:extLst>
                  <a:ext uri="{FF2B5EF4-FFF2-40B4-BE49-F238E27FC236}">
                    <a16:creationId xmlns:a16="http://schemas.microsoft.com/office/drawing/2014/main" id="{FB537277-A7FA-4966-916A-238A1A4632AB}"/>
                  </a:ext>
                </a:extLst>
              </p:cNvPr>
              <p:cNvSpPr/>
              <p:nvPr/>
            </p:nvSpPr>
            <p:spPr>
              <a:xfrm>
                <a:off x="11307157"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64" name="Freeform: Shape 163">
                <a:extLst>
                  <a:ext uri="{FF2B5EF4-FFF2-40B4-BE49-F238E27FC236}">
                    <a16:creationId xmlns:a16="http://schemas.microsoft.com/office/drawing/2014/main" id="{77F21300-0D10-4867-85D0-51D45FA22DAD}"/>
                  </a:ext>
                </a:extLst>
              </p:cNvPr>
              <p:cNvSpPr/>
              <p:nvPr/>
            </p:nvSpPr>
            <p:spPr>
              <a:xfrm>
                <a:off x="11307157" y="646862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65" name="Freeform: Shape 164">
                <a:extLst>
                  <a:ext uri="{FF2B5EF4-FFF2-40B4-BE49-F238E27FC236}">
                    <a16:creationId xmlns:a16="http://schemas.microsoft.com/office/drawing/2014/main" id="{C00E0C27-25F0-4438-842B-6E208C9283DB}"/>
                  </a:ext>
                </a:extLst>
              </p:cNvPr>
              <p:cNvSpPr/>
              <p:nvPr/>
            </p:nvSpPr>
            <p:spPr>
              <a:xfrm>
                <a:off x="11286094"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66" name="Freeform: Shape 165">
                <a:extLst>
                  <a:ext uri="{FF2B5EF4-FFF2-40B4-BE49-F238E27FC236}">
                    <a16:creationId xmlns:a16="http://schemas.microsoft.com/office/drawing/2014/main" id="{EA4FA318-A17C-4A68-ABF2-736B0BDD9E11}"/>
                  </a:ext>
                </a:extLst>
              </p:cNvPr>
              <p:cNvSpPr/>
              <p:nvPr/>
            </p:nvSpPr>
            <p:spPr>
              <a:xfrm>
                <a:off x="11222831"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67" name="Freeform: Shape 166">
                <a:extLst>
                  <a:ext uri="{FF2B5EF4-FFF2-40B4-BE49-F238E27FC236}">
                    <a16:creationId xmlns:a16="http://schemas.microsoft.com/office/drawing/2014/main" id="{247AA6A4-3878-450E-964C-10B73C2D5637}"/>
                  </a:ext>
                </a:extLst>
              </p:cNvPr>
              <p:cNvSpPr/>
              <p:nvPr/>
            </p:nvSpPr>
            <p:spPr>
              <a:xfrm>
                <a:off x="11243895"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68" name="Freeform: Shape 167">
                <a:extLst>
                  <a:ext uri="{FF2B5EF4-FFF2-40B4-BE49-F238E27FC236}">
                    <a16:creationId xmlns:a16="http://schemas.microsoft.com/office/drawing/2014/main" id="{3D11352E-A3DE-40BD-860B-43C3B994DBD8}"/>
                  </a:ext>
                </a:extLst>
              </p:cNvPr>
              <p:cNvSpPr/>
              <p:nvPr/>
            </p:nvSpPr>
            <p:spPr>
              <a:xfrm>
                <a:off x="1126499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69" name="Freeform: Shape 168">
                <a:extLst>
                  <a:ext uri="{FF2B5EF4-FFF2-40B4-BE49-F238E27FC236}">
                    <a16:creationId xmlns:a16="http://schemas.microsoft.com/office/drawing/2014/main" id="{79C53B2D-B717-4BF9-96E6-8EEA19F5B4AA}"/>
                  </a:ext>
                </a:extLst>
              </p:cNvPr>
              <p:cNvSpPr/>
              <p:nvPr/>
            </p:nvSpPr>
            <p:spPr>
              <a:xfrm>
                <a:off x="1128609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70" name="Freeform: Shape 169">
                <a:extLst>
                  <a:ext uri="{FF2B5EF4-FFF2-40B4-BE49-F238E27FC236}">
                    <a16:creationId xmlns:a16="http://schemas.microsoft.com/office/drawing/2014/main" id="{6D7BBE7B-4F78-4C4D-A127-809F4F69A92B}"/>
                  </a:ext>
                </a:extLst>
              </p:cNvPr>
              <p:cNvSpPr/>
              <p:nvPr/>
            </p:nvSpPr>
            <p:spPr>
              <a:xfrm>
                <a:off x="11307157"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71" name="Freeform: Shape 170">
                <a:extLst>
                  <a:ext uri="{FF2B5EF4-FFF2-40B4-BE49-F238E27FC236}">
                    <a16:creationId xmlns:a16="http://schemas.microsoft.com/office/drawing/2014/main" id="{7AF57F9E-B6E0-44E4-9B36-BB612D34C7D3}"/>
                  </a:ext>
                </a:extLst>
              </p:cNvPr>
              <p:cNvSpPr/>
              <p:nvPr/>
            </p:nvSpPr>
            <p:spPr>
              <a:xfrm>
                <a:off x="11363061"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72" name="Freeform: Shape 171">
                <a:extLst>
                  <a:ext uri="{FF2B5EF4-FFF2-40B4-BE49-F238E27FC236}">
                    <a16:creationId xmlns:a16="http://schemas.microsoft.com/office/drawing/2014/main" id="{59A5A71D-1BE0-42C5-BE64-C5BE4E7DCF7C}"/>
                  </a:ext>
                </a:extLst>
              </p:cNvPr>
              <p:cNvSpPr/>
              <p:nvPr/>
            </p:nvSpPr>
            <p:spPr>
              <a:xfrm>
                <a:off x="1138412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73" name="Freeform: Shape 172">
                <a:extLst>
                  <a:ext uri="{FF2B5EF4-FFF2-40B4-BE49-F238E27FC236}">
                    <a16:creationId xmlns:a16="http://schemas.microsoft.com/office/drawing/2014/main" id="{C826891E-EE75-4DCE-9295-21F704B149EE}"/>
                  </a:ext>
                </a:extLst>
              </p:cNvPr>
              <p:cNvSpPr/>
              <p:nvPr/>
            </p:nvSpPr>
            <p:spPr>
              <a:xfrm>
                <a:off x="11405223"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74" name="Freeform: Shape 173">
                <a:extLst>
                  <a:ext uri="{FF2B5EF4-FFF2-40B4-BE49-F238E27FC236}">
                    <a16:creationId xmlns:a16="http://schemas.microsoft.com/office/drawing/2014/main" id="{7B635895-4E56-4609-B6F8-753643C19FCB}"/>
                  </a:ext>
                </a:extLst>
              </p:cNvPr>
              <p:cNvSpPr/>
              <p:nvPr/>
            </p:nvSpPr>
            <p:spPr>
              <a:xfrm>
                <a:off x="11341961"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75" name="Freeform: Shape 174">
                <a:extLst>
                  <a:ext uri="{FF2B5EF4-FFF2-40B4-BE49-F238E27FC236}">
                    <a16:creationId xmlns:a16="http://schemas.microsoft.com/office/drawing/2014/main" id="{72778B56-2A48-4D9D-8336-39AF7597C4C9}"/>
                  </a:ext>
                </a:extLst>
              </p:cNvPr>
              <p:cNvSpPr/>
              <p:nvPr/>
            </p:nvSpPr>
            <p:spPr>
              <a:xfrm>
                <a:off x="11426323"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76" name="Freeform: Shape 175">
                <a:extLst>
                  <a:ext uri="{FF2B5EF4-FFF2-40B4-BE49-F238E27FC236}">
                    <a16:creationId xmlns:a16="http://schemas.microsoft.com/office/drawing/2014/main" id="{6C522B99-7C62-4275-99D6-FAA78D9143A8}"/>
                  </a:ext>
                </a:extLst>
              </p:cNvPr>
              <p:cNvSpPr/>
              <p:nvPr/>
            </p:nvSpPr>
            <p:spPr>
              <a:xfrm>
                <a:off x="11341961" y="646862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77" name="Freeform: Shape 176">
                <a:extLst>
                  <a:ext uri="{FF2B5EF4-FFF2-40B4-BE49-F238E27FC236}">
                    <a16:creationId xmlns:a16="http://schemas.microsoft.com/office/drawing/2014/main" id="{277075BF-091E-46C1-8C3A-4A5F91E53D8A}"/>
                  </a:ext>
                </a:extLst>
              </p:cNvPr>
              <p:cNvSpPr/>
              <p:nvPr/>
            </p:nvSpPr>
            <p:spPr>
              <a:xfrm>
                <a:off x="11341961"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78" name="Freeform: Shape 177">
                <a:extLst>
                  <a:ext uri="{FF2B5EF4-FFF2-40B4-BE49-F238E27FC236}">
                    <a16:creationId xmlns:a16="http://schemas.microsoft.com/office/drawing/2014/main" id="{1F195887-851F-4DEE-8444-33DE7677CEAA}"/>
                  </a:ext>
                </a:extLst>
              </p:cNvPr>
              <p:cNvSpPr/>
              <p:nvPr/>
            </p:nvSpPr>
            <p:spPr>
              <a:xfrm>
                <a:off x="11341961" y="6513287"/>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179" name="Freeform: Shape 178">
                <a:extLst>
                  <a:ext uri="{FF2B5EF4-FFF2-40B4-BE49-F238E27FC236}">
                    <a16:creationId xmlns:a16="http://schemas.microsoft.com/office/drawing/2014/main" id="{DE444F0E-D0E3-4F1B-BD1D-FFE7409F0463}"/>
                  </a:ext>
                </a:extLst>
              </p:cNvPr>
              <p:cNvSpPr/>
              <p:nvPr/>
            </p:nvSpPr>
            <p:spPr>
              <a:xfrm>
                <a:off x="11341961"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80" name="Freeform: Shape 179">
                <a:extLst>
                  <a:ext uri="{FF2B5EF4-FFF2-40B4-BE49-F238E27FC236}">
                    <a16:creationId xmlns:a16="http://schemas.microsoft.com/office/drawing/2014/main" id="{2C4B1D0A-80E3-468D-8A03-BC23EAE6A849}"/>
                  </a:ext>
                </a:extLst>
              </p:cNvPr>
              <p:cNvSpPr/>
              <p:nvPr/>
            </p:nvSpPr>
            <p:spPr>
              <a:xfrm>
                <a:off x="11426323"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81" name="Freeform: Shape 180">
                <a:extLst>
                  <a:ext uri="{FF2B5EF4-FFF2-40B4-BE49-F238E27FC236}">
                    <a16:creationId xmlns:a16="http://schemas.microsoft.com/office/drawing/2014/main" id="{B93D633C-C91A-45F4-A69B-984F3F19DE1C}"/>
                  </a:ext>
                </a:extLst>
              </p:cNvPr>
              <p:cNvSpPr/>
              <p:nvPr/>
            </p:nvSpPr>
            <p:spPr>
              <a:xfrm>
                <a:off x="11363061"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82" name="Freeform: Shape 181">
                <a:extLst>
                  <a:ext uri="{FF2B5EF4-FFF2-40B4-BE49-F238E27FC236}">
                    <a16:creationId xmlns:a16="http://schemas.microsoft.com/office/drawing/2014/main" id="{13BB46F5-59CD-468D-AFC7-F7BEC85DD2BA}"/>
                  </a:ext>
                </a:extLst>
              </p:cNvPr>
              <p:cNvSpPr/>
              <p:nvPr/>
            </p:nvSpPr>
            <p:spPr>
              <a:xfrm>
                <a:off x="1138412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83" name="Freeform: Shape 182">
                <a:extLst>
                  <a:ext uri="{FF2B5EF4-FFF2-40B4-BE49-F238E27FC236}">
                    <a16:creationId xmlns:a16="http://schemas.microsoft.com/office/drawing/2014/main" id="{E1B7ACD1-29BC-4200-9CFC-10FEE233F770}"/>
                  </a:ext>
                </a:extLst>
              </p:cNvPr>
              <p:cNvSpPr/>
              <p:nvPr/>
            </p:nvSpPr>
            <p:spPr>
              <a:xfrm>
                <a:off x="11405223"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84" name="Freeform: Shape 183">
                <a:extLst>
                  <a:ext uri="{FF2B5EF4-FFF2-40B4-BE49-F238E27FC236}">
                    <a16:creationId xmlns:a16="http://schemas.microsoft.com/office/drawing/2014/main" id="{D28D8389-71C9-4E70-88B1-5D9E78A4B0EB}"/>
                  </a:ext>
                </a:extLst>
              </p:cNvPr>
              <p:cNvSpPr/>
              <p:nvPr/>
            </p:nvSpPr>
            <p:spPr>
              <a:xfrm>
                <a:off x="11461163" y="6424719"/>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85" name="Freeform: Shape 184">
                <a:extLst>
                  <a:ext uri="{FF2B5EF4-FFF2-40B4-BE49-F238E27FC236}">
                    <a16:creationId xmlns:a16="http://schemas.microsoft.com/office/drawing/2014/main" id="{3C0740C9-9092-49D0-81AB-8DB6DFF23975}"/>
                  </a:ext>
                </a:extLst>
              </p:cNvPr>
              <p:cNvSpPr/>
              <p:nvPr/>
            </p:nvSpPr>
            <p:spPr>
              <a:xfrm>
                <a:off x="11545525" y="6424719"/>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86" name="Freeform: Shape 185">
                <a:extLst>
                  <a:ext uri="{FF2B5EF4-FFF2-40B4-BE49-F238E27FC236}">
                    <a16:creationId xmlns:a16="http://schemas.microsoft.com/office/drawing/2014/main" id="{FC0E6524-1207-45DF-BB2F-5BA0132A29AC}"/>
                  </a:ext>
                </a:extLst>
              </p:cNvPr>
              <p:cNvSpPr/>
              <p:nvPr/>
            </p:nvSpPr>
            <p:spPr>
              <a:xfrm>
                <a:off x="11461163" y="644705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87" name="Freeform: Shape 186">
                <a:extLst>
                  <a:ext uri="{FF2B5EF4-FFF2-40B4-BE49-F238E27FC236}">
                    <a16:creationId xmlns:a16="http://schemas.microsoft.com/office/drawing/2014/main" id="{7BD12EA3-080C-4430-84C0-81242D89EC4A}"/>
                  </a:ext>
                </a:extLst>
              </p:cNvPr>
              <p:cNvSpPr/>
              <p:nvPr/>
            </p:nvSpPr>
            <p:spPr>
              <a:xfrm>
                <a:off x="11545525" y="644705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88" name="Freeform: Shape 187">
                <a:extLst>
                  <a:ext uri="{FF2B5EF4-FFF2-40B4-BE49-F238E27FC236}">
                    <a16:creationId xmlns:a16="http://schemas.microsoft.com/office/drawing/2014/main" id="{3093272C-6D2F-4652-91AF-E0E5F9AA3FFA}"/>
                  </a:ext>
                </a:extLst>
              </p:cNvPr>
              <p:cNvSpPr/>
              <p:nvPr/>
            </p:nvSpPr>
            <p:spPr>
              <a:xfrm>
                <a:off x="11461163" y="6469384"/>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189" name="Freeform: Shape 188">
                <a:extLst>
                  <a:ext uri="{FF2B5EF4-FFF2-40B4-BE49-F238E27FC236}">
                    <a16:creationId xmlns:a16="http://schemas.microsoft.com/office/drawing/2014/main" id="{2BB17BE0-AE01-4E05-95E8-2213F4D20A59}"/>
                  </a:ext>
                </a:extLst>
              </p:cNvPr>
              <p:cNvSpPr/>
              <p:nvPr/>
            </p:nvSpPr>
            <p:spPr>
              <a:xfrm>
                <a:off x="11545525" y="6469384"/>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190" name="Freeform: Shape 189">
                <a:extLst>
                  <a:ext uri="{FF2B5EF4-FFF2-40B4-BE49-F238E27FC236}">
                    <a16:creationId xmlns:a16="http://schemas.microsoft.com/office/drawing/2014/main" id="{BB8968EC-4BB3-470B-83EF-CC0939E6ADA5}"/>
                  </a:ext>
                </a:extLst>
              </p:cNvPr>
              <p:cNvSpPr/>
              <p:nvPr/>
            </p:nvSpPr>
            <p:spPr>
              <a:xfrm>
                <a:off x="11461163" y="649168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91" name="Freeform: Shape 190">
                <a:extLst>
                  <a:ext uri="{FF2B5EF4-FFF2-40B4-BE49-F238E27FC236}">
                    <a16:creationId xmlns:a16="http://schemas.microsoft.com/office/drawing/2014/main" id="{6A7A0421-B94C-4542-95D3-54E79582CFF9}"/>
                  </a:ext>
                </a:extLst>
              </p:cNvPr>
              <p:cNvSpPr/>
              <p:nvPr/>
            </p:nvSpPr>
            <p:spPr>
              <a:xfrm>
                <a:off x="11545525" y="649168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92" name="Freeform: Shape 191">
                <a:extLst>
                  <a:ext uri="{FF2B5EF4-FFF2-40B4-BE49-F238E27FC236}">
                    <a16:creationId xmlns:a16="http://schemas.microsoft.com/office/drawing/2014/main" id="{8D763DD7-3C0D-4A83-8903-55FEA9C5D76B}"/>
                  </a:ext>
                </a:extLst>
              </p:cNvPr>
              <p:cNvSpPr/>
              <p:nvPr/>
            </p:nvSpPr>
            <p:spPr>
              <a:xfrm>
                <a:off x="11461163" y="651401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93" name="Freeform: Shape 192">
                <a:extLst>
                  <a:ext uri="{FF2B5EF4-FFF2-40B4-BE49-F238E27FC236}">
                    <a16:creationId xmlns:a16="http://schemas.microsoft.com/office/drawing/2014/main" id="{062D6DE8-8BC0-4546-B084-03CF148345BF}"/>
                  </a:ext>
                </a:extLst>
              </p:cNvPr>
              <p:cNvSpPr/>
              <p:nvPr/>
            </p:nvSpPr>
            <p:spPr>
              <a:xfrm>
                <a:off x="11545525" y="651401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94" name="Freeform: Shape 193">
                <a:extLst>
                  <a:ext uri="{FF2B5EF4-FFF2-40B4-BE49-F238E27FC236}">
                    <a16:creationId xmlns:a16="http://schemas.microsoft.com/office/drawing/2014/main" id="{9D3CE4F9-50B9-4701-99A3-D0D27DB5740F}"/>
                  </a:ext>
                </a:extLst>
              </p:cNvPr>
              <p:cNvSpPr/>
              <p:nvPr/>
            </p:nvSpPr>
            <p:spPr>
              <a:xfrm>
                <a:off x="11482262" y="6536308"/>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95" name="Freeform: Shape 194">
                <a:extLst>
                  <a:ext uri="{FF2B5EF4-FFF2-40B4-BE49-F238E27FC236}">
                    <a16:creationId xmlns:a16="http://schemas.microsoft.com/office/drawing/2014/main" id="{BD82744C-1539-408B-B3B1-9738E402B517}"/>
                  </a:ext>
                </a:extLst>
              </p:cNvPr>
              <p:cNvSpPr/>
              <p:nvPr/>
            </p:nvSpPr>
            <p:spPr>
              <a:xfrm>
                <a:off x="11524425" y="6536308"/>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96" name="Freeform: Shape 195">
                <a:extLst>
                  <a:ext uri="{FF2B5EF4-FFF2-40B4-BE49-F238E27FC236}">
                    <a16:creationId xmlns:a16="http://schemas.microsoft.com/office/drawing/2014/main" id="{31AAAA1F-5AAB-4C52-B652-D54CC2F4BC5F}"/>
                  </a:ext>
                </a:extLst>
              </p:cNvPr>
              <p:cNvSpPr/>
              <p:nvPr/>
            </p:nvSpPr>
            <p:spPr>
              <a:xfrm>
                <a:off x="11503362" y="655864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4224237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rgbClr val="009FD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ndParaRPr>
          </a:p>
        </p:txBody>
      </p:sp>
      <p:pic>
        <p:nvPicPr>
          <p:cNvPr id="12" name="Picture 3" descr="C:\Users\binalp\Desktop\Picture2.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323" t="43369" r="22052" b="-723"/>
          <a:stretch/>
        </p:blipFill>
        <p:spPr bwMode="auto">
          <a:xfrm>
            <a:off x="8997296" y="0"/>
            <a:ext cx="3194704" cy="305247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userDrawn="1"/>
        </p:nvSpPr>
        <p:spPr>
          <a:xfrm>
            <a:off x="117662" y="124420"/>
            <a:ext cx="11956677" cy="6609161"/>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ndParaRPr>
          </a:p>
        </p:txBody>
      </p:sp>
      <p:pic>
        <p:nvPicPr>
          <p:cNvPr id="14" name="Picture 4" descr="C:\Users\binalp\Desktop\BRAND REFRESH\2CV Logos\PNG\2CV_Pink_Green_RGB.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090324" y="294966"/>
            <a:ext cx="794176" cy="6720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36754" y="433385"/>
            <a:ext cx="10515600" cy="424732"/>
          </a:xfrm>
        </p:spPr>
        <p:txBody>
          <a:bodyPr anchor="t">
            <a:spAutoFit/>
          </a:bodyPr>
          <a:lstStyle>
            <a:lvl1pPr>
              <a:defRPr sz="2400" b="1">
                <a:latin typeface="+mn-lt"/>
              </a:defRPr>
            </a:lvl1pPr>
          </a:lstStyle>
          <a:p>
            <a:r>
              <a:rPr lang="en-US"/>
              <a:t>Click to edit Master title style</a:t>
            </a:r>
            <a:endParaRPr lang="en-GB"/>
          </a:p>
        </p:txBody>
      </p:sp>
      <p:sp>
        <p:nvSpPr>
          <p:cNvPr id="3" name="Content Placeholder 2"/>
          <p:cNvSpPr>
            <a:spLocks noGrp="1"/>
          </p:cNvSpPr>
          <p:nvPr>
            <p:ph idx="1"/>
          </p:nvPr>
        </p:nvSpPr>
        <p:spPr>
          <a:xfrm>
            <a:off x="336754" y="1272562"/>
            <a:ext cx="11547746" cy="650947"/>
          </a:xfrm>
        </p:spPr>
        <p:txBody>
          <a:bodyPr wrap="square">
            <a:spAutoFit/>
          </a:bodyPr>
          <a:lstStyle>
            <a:lvl1pPr marL="228600" indent="-228600">
              <a:spcBef>
                <a:spcPts val="500"/>
              </a:spcBef>
              <a:spcAft>
                <a:spcPts val="400"/>
              </a:spcAft>
              <a:buFont typeface="Wingdings" panose="05000000000000000000" pitchFamily="2" charset="2"/>
              <a:buChar char="§"/>
              <a:defRPr sz="1600"/>
            </a:lvl1pPr>
            <a:lvl2pPr>
              <a:spcBef>
                <a:spcPts val="500"/>
              </a:spcBef>
              <a:spcAft>
                <a:spcPts val="400"/>
              </a:spcAft>
              <a:defRPr sz="1600"/>
            </a:lvl2pPr>
          </a:lstStyle>
          <a:p>
            <a:pPr lvl="0"/>
            <a:r>
              <a:rPr lang="en-US"/>
              <a:t>Edit Master text styles</a:t>
            </a:r>
          </a:p>
          <a:p>
            <a:pPr lvl="1"/>
            <a:r>
              <a:rPr lang="en-US"/>
              <a:t>Second level</a:t>
            </a:r>
          </a:p>
        </p:txBody>
      </p:sp>
      <p:sp>
        <p:nvSpPr>
          <p:cNvPr id="15" name="Rectangle 10"/>
          <p:cNvSpPr>
            <a:spLocks noChangeArrowheads="1"/>
          </p:cNvSpPr>
          <p:nvPr userDrawn="1"/>
        </p:nvSpPr>
        <p:spPr bwMode="auto">
          <a:xfrm>
            <a:off x="11819569" y="6556677"/>
            <a:ext cx="306388" cy="184150"/>
          </a:xfrm>
          <a:prstGeom prst="rect">
            <a:avLst/>
          </a:prstGeom>
          <a:noFill/>
          <a:ln w="9525" algn="ctr">
            <a:noFill/>
            <a:miter lim="800000"/>
            <a:headEnd/>
            <a:tailEnd/>
          </a:ln>
          <a:effectLst/>
        </p:spPr>
        <p:txBody>
          <a:bodyPr wrap="none" anchor="ctr"/>
          <a:lstStyle/>
          <a:p>
            <a:pPr algn="r">
              <a:defRPr/>
            </a:pPr>
            <a:fld id="{BF93F59F-AF68-410B-8395-3B170F791072}" type="slidenum">
              <a:rPr lang="en-GB" sz="800" b="0">
                <a:solidFill>
                  <a:schemeClr val="tx1"/>
                </a:solidFill>
                <a:latin typeface="+mj-lt"/>
              </a:rPr>
              <a:pPr algn="r">
                <a:defRPr/>
              </a:pPr>
              <a:t>‹#›</a:t>
            </a:fld>
            <a:endParaRPr lang="en-GB" sz="800" b="0">
              <a:solidFill>
                <a:schemeClr val="tx1"/>
              </a:solidFill>
              <a:latin typeface="+mj-lt"/>
            </a:endParaRPr>
          </a:p>
        </p:txBody>
      </p:sp>
    </p:spTree>
    <p:extLst>
      <p:ext uri="{BB962C8B-B14F-4D97-AF65-F5344CB8AC3E}">
        <p14:creationId xmlns:p14="http://schemas.microsoft.com/office/powerpoint/2010/main" val="3639363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age">
    <p:bg>
      <p:bgPr>
        <a:solidFill>
          <a:srgbClr val="10BBD3"/>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0919869-490E-465D-821F-7F5A2ADD8794}"/>
              </a:ext>
            </a:extLst>
          </p:cNvPr>
          <p:cNvSpPr/>
          <p:nvPr userDrawn="1"/>
        </p:nvSpPr>
        <p:spPr>
          <a:xfrm>
            <a:off x="1310640" y="0"/>
            <a:ext cx="8288216" cy="6858000"/>
          </a:xfrm>
          <a:custGeom>
            <a:avLst/>
            <a:gdLst>
              <a:gd name="connsiteX0" fmla="*/ 0 w 8288216"/>
              <a:gd name="connsiteY0" fmla="*/ 0 h 6858000"/>
              <a:gd name="connsiteX1" fmla="*/ 1711570 w 8288216"/>
              <a:gd name="connsiteY1" fmla="*/ 0 h 6858000"/>
              <a:gd name="connsiteX2" fmla="*/ 8288216 w 8288216"/>
              <a:gd name="connsiteY2" fmla="*/ 0 h 6858000"/>
              <a:gd name="connsiteX3" fmla="*/ 3449684 w 8288216"/>
              <a:gd name="connsiteY3" fmla="*/ 6858000 h 6858000"/>
              <a:gd name="connsiteX4" fmla="*/ 1711570 w 8288216"/>
              <a:gd name="connsiteY4" fmla="*/ 6846277 h 6858000"/>
              <a:gd name="connsiteX5" fmla="*/ 1711570 w 8288216"/>
              <a:gd name="connsiteY5" fmla="*/ 6858000 h 6858000"/>
              <a:gd name="connsiteX6" fmla="*/ 0 w 828821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88216" h="6858000">
                <a:moveTo>
                  <a:pt x="0" y="0"/>
                </a:moveTo>
                <a:lnTo>
                  <a:pt x="1711570" y="0"/>
                </a:lnTo>
                <a:lnTo>
                  <a:pt x="8288216" y="0"/>
                </a:lnTo>
                <a:lnTo>
                  <a:pt x="3449684" y="6858000"/>
                </a:lnTo>
                <a:lnTo>
                  <a:pt x="1711570" y="6846277"/>
                </a:lnTo>
                <a:lnTo>
                  <a:pt x="1711570" y="6858000"/>
                </a:lnTo>
                <a:lnTo>
                  <a:pt x="0" y="6858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E83B6F56-AAFE-4C1D-B6B0-A4742DC84EBE}"/>
              </a:ext>
            </a:extLst>
          </p:cNvPr>
          <p:cNvSpPr/>
          <p:nvPr userDrawn="1"/>
        </p:nvSpPr>
        <p:spPr>
          <a:xfrm>
            <a:off x="0" y="0"/>
            <a:ext cx="1546860" cy="6858000"/>
          </a:xfrm>
          <a:prstGeom prst="rect">
            <a:avLst/>
          </a:prstGeom>
          <a:solidFill>
            <a:srgbClr val="5AC7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itle 8">
            <a:extLst>
              <a:ext uri="{FF2B5EF4-FFF2-40B4-BE49-F238E27FC236}">
                <a16:creationId xmlns:a16="http://schemas.microsoft.com/office/drawing/2014/main" id="{EABB261C-C4C8-4166-B02F-B9E4AEBB8433}"/>
              </a:ext>
            </a:extLst>
          </p:cNvPr>
          <p:cNvSpPr>
            <a:spLocks noGrp="1"/>
          </p:cNvSpPr>
          <p:nvPr>
            <p:ph type="title" hasCustomPrompt="1"/>
          </p:nvPr>
        </p:nvSpPr>
        <p:spPr>
          <a:xfrm>
            <a:off x="579325" y="542731"/>
            <a:ext cx="3864408" cy="978729"/>
          </a:xfrm>
        </p:spPr>
        <p:txBody>
          <a:bodyPr wrap="square" anchor="t">
            <a:spAutoFit/>
          </a:bodyPr>
          <a:lstStyle>
            <a:lvl1pPr>
              <a:defRPr sz="3200" b="1">
                <a:solidFill>
                  <a:schemeClr val="bg1"/>
                </a:solidFill>
                <a:latin typeface="+mj-lt"/>
              </a:defRPr>
            </a:lvl1pPr>
          </a:lstStyle>
          <a:p>
            <a:r>
              <a:rPr lang="en-US"/>
              <a:t>This is your contents slide</a:t>
            </a:r>
            <a:endParaRPr lang="en-GB"/>
          </a:p>
        </p:txBody>
      </p:sp>
      <p:grpSp>
        <p:nvGrpSpPr>
          <p:cNvPr id="5" name="Group 4">
            <a:extLst>
              <a:ext uri="{FF2B5EF4-FFF2-40B4-BE49-F238E27FC236}">
                <a16:creationId xmlns:a16="http://schemas.microsoft.com/office/drawing/2014/main" id="{37297027-9AD1-4781-ABF9-F0F13E195C9E}"/>
              </a:ext>
            </a:extLst>
          </p:cNvPr>
          <p:cNvGrpSpPr/>
          <p:nvPr userDrawn="1"/>
        </p:nvGrpSpPr>
        <p:grpSpPr>
          <a:xfrm>
            <a:off x="11280300" y="296449"/>
            <a:ext cx="582114" cy="474882"/>
            <a:chOff x="11080509" y="269721"/>
            <a:chExt cx="821264" cy="669978"/>
          </a:xfrm>
        </p:grpSpPr>
        <p:sp>
          <p:nvSpPr>
            <p:cNvPr id="6" name="Freeform: Shape 5">
              <a:extLst>
                <a:ext uri="{FF2B5EF4-FFF2-40B4-BE49-F238E27FC236}">
                  <a16:creationId xmlns:a16="http://schemas.microsoft.com/office/drawing/2014/main" id="{217AE437-BD0E-426E-9F3D-BDBAF3809DD0}"/>
                </a:ext>
              </a:extLst>
            </p:cNvPr>
            <p:cNvSpPr/>
            <p:nvPr/>
          </p:nvSpPr>
          <p:spPr>
            <a:xfrm>
              <a:off x="11080509" y="269721"/>
              <a:ext cx="821264" cy="669978"/>
            </a:xfrm>
            <a:custGeom>
              <a:avLst/>
              <a:gdLst>
                <a:gd name="connsiteX0" fmla="*/ 534871 w 821263"/>
                <a:gd name="connsiteY0" fmla="*/ 665205 h 669978"/>
                <a:gd name="connsiteX1" fmla="*/ 631190 w 821263"/>
                <a:gd name="connsiteY1" fmla="*/ 653174 h 669978"/>
                <a:gd name="connsiteX2" fmla="*/ 723330 w 821263"/>
                <a:gd name="connsiteY2" fmla="*/ 640567 h 669978"/>
                <a:gd name="connsiteX3" fmla="*/ 778297 w 821263"/>
                <a:gd name="connsiteY3" fmla="*/ 591651 h 669978"/>
                <a:gd name="connsiteX4" fmla="*/ 800557 w 821263"/>
                <a:gd name="connsiteY4" fmla="*/ 468462 h 669978"/>
                <a:gd name="connsiteX5" fmla="*/ 816190 w 821263"/>
                <a:gd name="connsiteY5" fmla="*/ 317104 h 669978"/>
                <a:gd name="connsiteX6" fmla="*/ 815758 w 821263"/>
                <a:gd name="connsiteY6" fmla="*/ 146296 h 669978"/>
                <a:gd name="connsiteX7" fmla="*/ 806753 w 821263"/>
                <a:gd name="connsiteY7" fmla="*/ 62368 h 669978"/>
                <a:gd name="connsiteX8" fmla="*/ 766554 w 821263"/>
                <a:gd name="connsiteY8" fmla="*/ 19288 h 669978"/>
                <a:gd name="connsiteX9" fmla="*/ 536168 w 821263"/>
                <a:gd name="connsiteY9" fmla="*/ 6609 h 669978"/>
                <a:gd name="connsiteX10" fmla="*/ 407936 w 821263"/>
                <a:gd name="connsiteY10" fmla="*/ 13813 h 669978"/>
                <a:gd name="connsiteX11" fmla="*/ 270338 w 821263"/>
                <a:gd name="connsiteY11" fmla="*/ 26780 h 669978"/>
                <a:gd name="connsiteX12" fmla="*/ 165807 w 821263"/>
                <a:gd name="connsiteY12" fmla="*/ 41837 h 669978"/>
                <a:gd name="connsiteX13" fmla="*/ 84833 w 821263"/>
                <a:gd name="connsiteY13" fmla="*/ 60135 h 669978"/>
                <a:gd name="connsiteX14" fmla="*/ 49389 w 821263"/>
                <a:gd name="connsiteY14" fmla="*/ 96011 h 669978"/>
                <a:gd name="connsiteX15" fmla="*/ 30659 w 821263"/>
                <a:gd name="connsiteY15" fmla="*/ 178210 h 669978"/>
                <a:gd name="connsiteX16" fmla="*/ 17907 w 821263"/>
                <a:gd name="connsiteY16" fmla="*/ 277410 h 669978"/>
                <a:gd name="connsiteX17" fmla="*/ 5372 w 821263"/>
                <a:gd name="connsiteY17" fmla="*/ 504050 h 669978"/>
                <a:gd name="connsiteX18" fmla="*/ 19348 w 821263"/>
                <a:gd name="connsiteY18" fmla="*/ 627023 h 669978"/>
                <a:gd name="connsiteX19" fmla="*/ 53784 w 821263"/>
                <a:gd name="connsiteY19" fmla="*/ 656992 h 669978"/>
                <a:gd name="connsiteX20" fmla="*/ 335751 w 821263"/>
                <a:gd name="connsiteY20" fmla="*/ 670104 h 669978"/>
                <a:gd name="connsiteX21" fmla="*/ 534871 w 821263"/>
                <a:gd name="connsiteY21" fmla="*/ 665205 h 66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1263" h="669978">
                  <a:moveTo>
                    <a:pt x="534871" y="665205"/>
                  </a:moveTo>
                  <a:cubicBezTo>
                    <a:pt x="567073" y="663692"/>
                    <a:pt x="599132" y="657424"/>
                    <a:pt x="631190" y="653174"/>
                  </a:cubicBezTo>
                  <a:cubicBezTo>
                    <a:pt x="661879" y="649068"/>
                    <a:pt x="692568" y="644745"/>
                    <a:pt x="723330" y="640567"/>
                  </a:cubicBezTo>
                  <a:cubicBezTo>
                    <a:pt x="761727" y="635308"/>
                    <a:pt x="769724" y="629833"/>
                    <a:pt x="778297" y="591651"/>
                  </a:cubicBezTo>
                  <a:cubicBezTo>
                    <a:pt x="787446" y="551020"/>
                    <a:pt x="794938" y="509813"/>
                    <a:pt x="800557" y="468462"/>
                  </a:cubicBezTo>
                  <a:cubicBezTo>
                    <a:pt x="807401" y="418249"/>
                    <a:pt x="813957" y="367749"/>
                    <a:pt x="816190" y="317104"/>
                  </a:cubicBezTo>
                  <a:cubicBezTo>
                    <a:pt x="818711" y="260264"/>
                    <a:pt x="817343" y="203208"/>
                    <a:pt x="815758" y="146296"/>
                  </a:cubicBezTo>
                  <a:cubicBezTo>
                    <a:pt x="814965" y="118272"/>
                    <a:pt x="810571" y="90248"/>
                    <a:pt x="806753" y="62368"/>
                  </a:cubicBezTo>
                  <a:cubicBezTo>
                    <a:pt x="802863" y="33912"/>
                    <a:pt x="794362" y="24979"/>
                    <a:pt x="766554" y="19288"/>
                  </a:cubicBezTo>
                  <a:cubicBezTo>
                    <a:pt x="690407" y="3871"/>
                    <a:pt x="613540" y="1278"/>
                    <a:pt x="536168" y="6609"/>
                  </a:cubicBezTo>
                  <a:cubicBezTo>
                    <a:pt x="493448" y="9563"/>
                    <a:pt x="450656" y="10571"/>
                    <a:pt x="407936" y="13813"/>
                  </a:cubicBezTo>
                  <a:cubicBezTo>
                    <a:pt x="361974" y="17271"/>
                    <a:pt x="316084" y="21593"/>
                    <a:pt x="270338" y="26780"/>
                  </a:cubicBezTo>
                  <a:cubicBezTo>
                    <a:pt x="235398" y="30743"/>
                    <a:pt x="200459" y="35641"/>
                    <a:pt x="165807" y="41837"/>
                  </a:cubicBezTo>
                  <a:cubicBezTo>
                    <a:pt x="138576" y="46664"/>
                    <a:pt x="111920" y="54444"/>
                    <a:pt x="84833" y="60135"/>
                  </a:cubicBezTo>
                  <a:cubicBezTo>
                    <a:pt x="64662" y="64314"/>
                    <a:pt x="54216" y="78145"/>
                    <a:pt x="49389" y="96011"/>
                  </a:cubicBezTo>
                  <a:cubicBezTo>
                    <a:pt x="42041" y="123099"/>
                    <a:pt x="35341" y="150546"/>
                    <a:pt x="30659" y="178210"/>
                  </a:cubicBezTo>
                  <a:cubicBezTo>
                    <a:pt x="25183" y="211060"/>
                    <a:pt x="22662" y="244415"/>
                    <a:pt x="17907" y="277410"/>
                  </a:cubicBezTo>
                  <a:cubicBezTo>
                    <a:pt x="7101" y="352620"/>
                    <a:pt x="1338" y="428191"/>
                    <a:pt x="5372" y="504050"/>
                  </a:cubicBezTo>
                  <a:cubicBezTo>
                    <a:pt x="7605" y="545185"/>
                    <a:pt x="13513" y="586176"/>
                    <a:pt x="19348" y="627023"/>
                  </a:cubicBezTo>
                  <a:cubicBezTo>
                    <a:pt x="21870" y="644457"/>
                    <a:pt x="36566" y="655984"/>
                    <a:pt x="53784" y="656992"/>
                  </a:cubicBezTo>
                  <a:cubicBezTo>
                    <a:pt x="147653" y="662539"/>
                    <a:pt x="315219" y="670104"/>
                    <a:pt x="335751" y="670104"/>
                  </a:cubicBezTo>
                  <a:cubicBezTo>
                    <a:pt x="356283" y="670104"/>
                    <a:pt x="468594" y="668303"/>
                    <a:pt x="534871" y="665205"/>
                  </a:cubicBezTo>
                </a:path>
              </a:pathLst>
            </a:custGeom>
            <a:solidFill>
              <a:srgbClr val="CDDC29"/>
            </a:solidFill>
            <a:ln w="7195"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6404A970-54F9-40AC-9ACE-AD5EFE40D67E}"/>
                </a:ext>
              </a:extLst>
            </p:cNvPr>
            <p:cNvSpPr/>
            <p:nvPr/>
          </p:nvSpPr>
          <p:spPr>
            <a:xfrm>
              <a:off x="11217716" y="5829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91"/>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CA8BE2BE-6E4A-4371-9504-1E7E659ADAFB}"/>
                </a:ext>
              </a:extLst>
            </p:cNvPr>
            <p:cNvSpPr/>
            <p:nvPr/>
          </p:nvSpPr>
          <p:spPr>
            <a:xfrm>
              <a:off x="11175789" y="627240"/>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53F90FF9-0A86-4332-BEAE-F4F43CA21D50}"/>
                </a:ext>
              </a:extLst>
            </p:cNvPr>
            <p:cNvSpPr/>
            <p:nvPr/>
          </p:nvSpPr>
          <p:spPr>
            <a:xfrm>
              <a:off x="11133861" y="6716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9B220E13-FDC4-4D91-B48B-A9E4D62CC0AA}"/>
                </a:ext>
              </a:extLst>
            </p:cNvPr>
            <p:cNvSpPr/>
            <p:nvPr/>
          </p:nvSpPr>
          <p:spPr>
            <a:xfrm>
              <a:off x="11175789"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B4D9DECD-7F26-42BE-937C-FAA29C557500}"/>
                </a:ext>
              </a:extLst>
            </p:cNvPr>
            <p:cNvSpPr/>
            <p:nvPr/>
          </p:nvSpPr>
          <p:spPr>
            <a:xfrm>
              <a:off x="11217716"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E090269-750D-45A9-AB62-E9687568C604}"/>
                </a:ext>
              </a:extLst>
            </p:cNvPr>
            <p:cNvSpPr/>
            <p:nvPr/>
          </p:nvSpPr>
          <p:spPr>
            <a:xfrm>
              <a:off x="11259572"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5DF05FB9-7B9E-4CB5-A640-11AC55BBA492}"/>
                </a:ext>
              </a:extLst>
            </p:cNvPr>
            <p:cNvSpPr/>
            <p:nvPr/>
          </p:nvSpPr>
          <p:spPr>
            <a:xfrm>
              <a:off x="11133861"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20"/>
                    <a:pt x="32707" y="42576"/>
                    <a:pt x="22981" y="42576"/>
                  </a:cubicBezTo>
                  <a:cubicBezTo>
                    <a:pt x="13255" y="42576"/>
                    <a:pt x="5403" y="34220"/>
                    <a:pt x="5403" y="23990"/>
                  </a:cubicBezTo>
                  <a:cubicBezTo>
                    <a:pt x="5403" y="13688"/>
                    <a:pt x="13255" y="5404"/>
                    <a:pt x="22981" y="5404"/>
                  </a:cubicBezTo>
                  <a:cubicBezTo>
                    <a:pt x="32707"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FE44D565-A438-4A58-BE1C-EE354B988109}"/>
                </a:ext>
              </a:extLst>
            </p:cNvPr>
            <p:cNvSpPr/>
            <p:nvPr/>
          </p:nvSpPr>
          <p:spPr>
            <a:xfrm>
              <a:off x="11301499"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20"/>
                    <a:pt x="32707" y="42576"/>
                    <a:pt x="22981" y="42576"/>
                  </a:cubicBezTo>
                  <a:cubicBezTo>
                    <a:pt x="13256" y="42576"/>
                    <a:pt x="5403" y="34220"/>
                    <a:pt x="5403" y="23990"/>
                  </a:cubicBezTo>
                  <a:cubicBezTo>
                    <a:pt x="5403" y="13688"/>
                    <a:pt x="13256" y="5404"/>
                    <a:pt x="22981" y="5404"/>
                  </a:cubicBezTo>
                  <a:cubicBezTo>
                    <a:pt x="32707"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394C1641-B047-422E-BECC-14B6D3420D7F}"/>
                </a:ext>
              </a:extLst>
            </p:cNvPr>
            <p:cNvSpPr/>
            <p:nvPr/>
          </p:nvSpPr>
          <p:spPr>
            <a:xfrm>
              <a:off x="11301499" y="5385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91"/>
                    <a:pt x="5403" y="23990"/>
                  </a:cubicBezTo>
                  <a:cubicBezTo>
                    <a:pt x="5403" y="13688"/>
                    <a:pt x="13256"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C5E8CC1F-256C-41A1-87C3-8B35C2FDAF0F}"/>
                </a:ext>
              </a:extLst>
            </p:cNvPr>
            <p:cNvSpPr/>
            <p:nvPr/>
          </p:nvSpPr>
          <p:spPr>
            <a:xfrm>
              <a:off x="11259572" y="5829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91"/>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0A4942CF-BDE9-4FE4-98B2-27B5ADF485EA}"/>
                </a:ext>
              </a:extLst>
            </p:cNvPr>
            <p:cNvSpPr/>
            <p:nvPr/>
          </p:nvSpPr>
          <p:spPr>
            <a:xfrm>
              <a:off x="11133861"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42156DCF-0622-498D-B4E7-1178E69559BC}"/>
                </a:ext>
              </a:extLst>
            </p:cNvPr>
            <p:cNvSpPr/>
            <p:nvPr/>
          </p:nvSpPr>
          <p:spPr>
            <a:xfrm>
              <a:off x="11175789"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DF8E2BA1-9CBB-4D4C-8C3A-9AD2502CF8DD}"/>
                </a:ext>
              </a:extLst>
            </p:cNvPr>
            <p:cNvSpPr/>
            <p:nvPr/>
          </p:nvSpPr>
          <p:spPr>
            <a:xfrm>
              <a:off x="11217716"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81C41C7C-C48D-4A1B-8E3E-9E04D099B163}"/>
                </a:ext>
              </a:extLst>
            </p:cNvPr>
            <p:cNvSpPr/>
            <p:nvPr/>
          </p:nvSpPr>
          <p:spPr>
            <a:xfrm>
              <a:off x="11259572"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328839CC-3383-43E7-A04B-6D1C60175579}"/>
                </a:ext>
              </a:extLst>
            </p:cNvPr>
            <p:cNvSpPr/>
            <p:nvPr/>
          </p:nvSpPr>
          <p:spPr>
            <a:xfrm>
              <a:off x="11301499"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19"/>
                    <a:pt x="5403" y="23990"/>
                  </a:cubicBezTo>
                  <a:cubicBezTo>
                    <a:pt x="5403" y="13688"/>
                    <a:pt x="13256"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BD2C6B41-84DB-4918-B1B5-5AE7C6D8447B}"/>
                </a:ext>
              </a:extLst>
            </p:cNvPr>
            <p:cNvSpPr/>
            <p:nvPr/>
          </p:nvSpPr>
          <p:spPr>
            <a:xfrm>
              <a:off x="11412514"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6BD971DC-D11E-4F4B-98A6-3DD41BF5CC24}"/>
                </a:ext>
              </a:extLst>
            </p:cNvPr>
            <p:cNvSpPr/>
            <p:nvPr/>
          </p:nvSpPr>
          <p:spPr>
            <a:xfrm>
              <a:off x="11454442"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72D019DF-3503-42AB-A6E7-00889C845D3E}"/>
                </a:ext>
              </a:extLst>
            </p:cNvPr>
            <p:cNvSpPr/>
            <p:nvPr/>
          </p:nvSpPr>
          <p:spPr>
            <a:xfrm>
              <a:off x="11496370"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512EB0B5-E662-4F01-AFD8-0E9ABF8230F5}"/>
                </a:ext>
              </a:extLst>
            </p:cNvPr>
            <p:cNvSpPr/>
            <p:nvPr/>
          </p:nvSpPr>
          <p:spPr>
            <a:xfrm>
              <a:off x="11370658"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92BFE99E-05D9-4759-85A3-9427DF929341}"/>
                </a:ext>
              </a:extLst>
            </p:cNvPr>
            <p:cNvSpPr/>
            <p:nvPr/>
          </p:nvSpPr>
          <p:spPr>
            <a:xfrm>
              <a:off x="11538225"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528C5448-DA4F-4190-9267-53FE4953D130}"/>
                </a:ext>
              </a:extLst>
            </p:cNvPr>
            <p:cNvSpPr/>
            <p:nvPr/>
          </p:nvSpPr>
          <p:spPr>
            <a:xfrm>
              <a:off x="11370658" y="5385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EEAB5149-0A07-4718-ACB3-0067A6C40913}"/>
                </a:ext>
              </a:extLst>
            </p:cNvPr>
            <p:cNvSpPr/>
            <p:nvPr/>
          </p:nvSpPr>
          <p:spPr>
            <a:xfrm>
              <a:off x="11370658" y="5829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A7AC31E5-57C3-4C56-BE0E-AADF2FD273A6}"/>
                </a:ext>
              </a:extLst>
            </p:cNvPr>
            <p:cNvSpPr/>
            <p:nvPr/>
          </p:nvSpPr>
          <p:spPr>
            <a:xfrm>
              <a:off x="11370658" y="627240"/>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A669A8CB-A132-45D4-8E3C-C296087FA159}"/>
                </a:ext>
              </a:extLst>
            </p:cNvPr>
            <p:cNvSpPr/>
            <p:nvPr/>
          </p:nvSpPr>
          <p:spPr>
            <a:xfrm>
              <a:off x="11370658" y="6716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EFE39561-76F8-4F04-9533-70067F5F0A4F}"/>
                </a:ext>
              </a:extLst>
            </p:cNvPr>
            <p:cNvSpPr/>
            <p:nvPr/>
          </p:nvSpPr>
          <p:spPr>
            <a:xfrm>
              <a:off x="11538225" y="6716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E43BED22-37DA-4E1E-97DE-C2B94169343D}"/>
                </a:ext>
              </a:extLst>
            </p:cNvPr>
            <p:cNvSpPr/>
            <p:nvPr/>
          </p:nvSpPr>
          <p:spPr>
            <a:xfrm>
              <a:off x="11412514"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6CF5867A-B034-4358-B444-A162C1F90293}"/>
                </a:ext>
              </a:extLst>
            </p:cNvPr>
            <p:cNvSpPr/>
            <p:nvPr/>
          </p:nvSpPr>
          <p:spPr>
            <a:xfrm>
              <a:off x="11454442"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D1331736-A496-4448-8B78-727D6DCF1ABA}"/>
                </a:ext>
              </a:extLst>
            </p:cNvPr>
            <p:cNvSpPr/>
            <p:nvPr/>
          </p:nvSpPr>
          <p:spPr>
            <a:xfrm>
              <a:off x="11496370"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9E7FAB3A-5A8C-4842-AD05-8417BF1589D2}"/>
                </a:ext>
              </a:extLst>
            </p:cNvPr>
            <p:cNvSpPr/>
            <p:nvPr/>
          </p:nvSpPr>
          <p:spPr>
            <a:xfrm>
              <a:off x="11607528" y="4513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CAE9CF4F-7F4D-4128-82AD-DDBA0A925B2B}"/>
                </a:ext>
              </a:extLst>
            </p:cNvPr>
            <p:cNvSpPr/>
            <p:nvPr/>
          </p:nvSpPr>
          <p:spPr>
            <a:xfrm>
              <a:off x="11775167" y="4513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6" y="42576"/>
                    <a:pt x="5403" y="34219"/>
                    <a:pt x="5403" y="23990"/>
                  </a:cubicBezTo>
                  <a:cubicBezTo>
                    <a:pt x="5403" y="13688"/>
                    <a:pt x="13256" y="5403"/>
                    <a:pt x="22981" y="5403"/>
                  </a:cubicBezTo>
                  <a:cubicBezTo>
                    <a:pt x="32635"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244B7334-89ED-4C9D-BADD-132D85269418}"/>
                </a:ext>
              </a:extLst>
            </p:cNvPr>
            <p:cNvSpPr/>
            <p:nvPr/>
          </p:nvSpPr>
          <p:spPr>
            <a:xfrm>
              <a:off x="11607528" y="4956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760"/>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C451CDAC-1E16-4C4B-9530-0DBFDE81EC19}"/>
                </a:ext>
              </a:extLst>
            </p:cNvPr>
            <p:cNvSpPr/>
            <p:nvPr/>
          </p:nvSpPr>
          <p:spPr>
            <a:xfrm>
              <a:off x="11775167" y="4956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19"/>
                    <a:pt x="5403" y="23990"/>
                  </a:cubicBezTo>
                  <a:cubicBezTo>
                    <a:pt x="5403" y="13760"/>
                    <a:pt x="13256" y="5403"/>
                    <a:pt x="22981" y="5403"/>
                  </a:cubicBezTo>
                  <a:cubicBezTo>
                    <a:pt x="32635"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EC177CD4-7B3D-4AD7-AD49-B8FF30D56995}"/>
                </a:ext>
              </a:extLst>
            </p:cNvPr>
            <p:cNvSpPr/>
            <p:nvPr/>
          </p:nvSpPr>
          <p:spPr>
            <a:xfrm>
              <a:off x="11607528" y="539999"/>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E873592D-D5D1-40ED-A96F-2C6D844B725D}"/>
                </a:ext>
              </a:extLst>
            </p:cNvPr>
            <p:cNvSpPr/>
            <p:nvPr/>
          </p:nvSpPr>
          <p:spPr>
            <a:xfrm>
              <a:off x="11775167" y="539999"/>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19"/>
                    <a:pt x="5403" y="23990"/>
                  </a:cubicBezTo>
                  <a:cubicBezTo>
                    <a:pt x="5403" y="13688"/>
                    <a:pt x="13256" y="5403"/>
                    <a:pt x="22981" y="5403"/>
                  </a:cubicBezTo>
                  <a:cubicBezTo>
                    <a:pt x="32635"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24E4658F-B9B8-476D-91F7-DD058478FD8D}"/>
                </a:ext>
              </a:extLst>
            </p:cNvPr>
            <p:cNvSpPr/>
            <p:nvPr/>
          </p:nvSpPr>
          <p:spPr>
            <a:xfrm>
              <a:off x="11607528" y="5843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A3E5F011-B081-491A-B965-390561AA478F}"/>
                </a:ext>
              </a:extLst>
            </p:cNvPr>
            <p:cNvSpPr/>
            <p:nvPr/>
          </p:nvSpPr>
          <p:spPr>
            <a:xfrm>
              <a:off x="11775167" y="5843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6" y="42576"/>
                    <a:pt x="5403" y="34219"/>
                    <a:pt x="5403" y="23990"/>
                  </a:cubicBezTo>
                  <a:cubicBezTo>
                    <a:pt x="5403" y="13688"/>
                    <a:pt x="13256" y="5403"/>
                    <a:pt x="22981" y="5403"/>
                  </a:cubicBezTo>
                  <a:cubicBezTo>
                    <a:pt x="32635"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D813E0FC-1473-48EA-A9FF-6085AC1D5540}"/>
                </a:ext>
              </a:extLst>
            </p:cNvPr>
            <p:cNvSpPr/>
            <p:nvPr/>
          </p:nvSpPr>
          <p:spPr>
            <a:xfrm>
              <a:off x="11607528" y="628752"/>
              <a:ext cx="43224" cy="43224"/>
            </a:xfrm>
            <a:custGeom>
              <a:avLst/>
              <a:gdLst>
                <a:gd name="connsiteX0" fmla="*/ 40559 w 43224"/>
                <a:gd name="connsiteY0" fmla="*/ 23990 h 43224"/>
                <a:gd name="connsiteX1" fmla="*/ 22981 w 43224"/>
                <a:gd name="connsiteY1" fmla="*/ 42577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2"/>
                    <a:pt x="32707" y="42577"/>
                    <a:pt x="22981" y="42577"/>
                  </a:cubicBezTo>
                  <a:cubicBezTo>
                    <a:pt x="13255" y="42577"/>
                    <a:pt x="5403" y="34292"/>
                    <a:pt x="5403" y="23990"/>
                  </a:cubicBezTo>
                  <a:cubicBezTo>
                    <a:pt x="5403" y="13688"/>
                    <a:pt x="13255" y="5404"/>
                    <a:pt x="22981" y="5404"/>
                  </a:cubicBezTo>
                  <a:cubicBezTo>
                    <a:pt x="32707"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8754E213-A86B-4CBB-894F-834977DFA4BD}"/>
                </a:ext>
              </a:extLst>
            </p:cNvPr>
            <p:cNvSpPr/>
            <p:nvPr/>
          </p:nvSpPr>
          <p:spPr>
            <a:xfrm>
              <a:off x="11775167" y="628752"/>
              <a:ext cx="43224" cy="43224"/>
            </a:xfrm>
            <a:custGeom>
              <a:avLst/>
              <a:gdLst>
                <a:gd name="connsiteX0" fmla="*/ 40559 w 43224"/>
                <a:gd name="connsiteY0" fmla="*/ 23990 h 43224"/>
                <a:gd name="connsiteX1" fmla="*/ 22981 w 43224"/>
                <a:gd name="connsiteY1" fmla="*/ 42577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2"/>
                    <a:pt x="32707" y="42577"/>
                    <a:pt x="22981" y="42577"/>
                  </a:cubicBezTo>
                  <a:cubicBezTo>
                    <a:pt x="13256" y="42577"/>
                    <a:pt x="5403" y="34292"/>
                    <a:pt x="5403" y="23990"/>
                  </a:cubicBezTo>
                  <a:cubicBezTo>
                    <a:pt x="5403" y="13688"/>
                    <a:pt x="13256" y="5404"/>
                    <a:pt x="22981" y="5404"/>
                  </a:cubicBezTo>
                  <a:cubicBezTo>
                    <a:pt x="32635"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FCCCE47C-57A9-4CFF-B975-C4382ECA708E}"/>
                </a:ext>
              </a:extLst>
            </p:cNvPr>
            <p:cNvSpPr/>
            <p:nvPr/>
          </p:nvSpPr>
          <p:spPr>
            <a:xfrm>
              <a:off x="11649456" y="6730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634"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79A30841-46C1-459D-A39F-2CCB03AB7A59}"/>
                </a:ext>
              </a:extLst>
            </p:cNvPr>
            <p:cNvSpPr/>
            <p:nvPr/>
          </p:nvSpPr>
          <p:spPr>
            <a:xfrm>
              <a:off x="11733239" y="6730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91"/>
                    <a:pt x="5403" y="23990"/>
                  </a:cubicBezTo>
                  <a:cubicBezTo>
                    <a:pt x="5403" y="13688"/>
                    <a:pt x="13255" y="5403"/>
                    <a:pt x="22981" y="5403"/>
                  </a:cubicBezTo>
                  <a:cubicBezTo>
                    <a:pt x="32706"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128058DB-FC8D-4E0D-B69E-3E1EB635B1CB}"/>
                </a:ext>
              </a:extLst>
            </p:cNvPr>
            <p:cNvSpPr/>
            <p:nvPr/>
          </p:nvSpPr>
          <p:spPr>
            <a:xfrm>
              <a:off x="11691312" y="7174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2567984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rgbClr val="10BBD3"/>
        </a:solidFill>
        <a:effectLst/>
      </p:bgPr>
    </p:bg>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4744980" y="2697589"/>
            <a:ext cx="5279801" cy="1311128"/>
          </a:xfrm>
        </p:spPr>
        <p:txBody>
          <a:bodyPr wrap="square" anchor="t">
            <a:spAutoFit/>
          </a:bodyPr>
          <a:lstStyle>
            <a:lvl1pPr>
              <a:defRPr sz="4400" b="1">
                <a:solidFill>
                  <a:schemeClr val="bg1"/>
                </a:solidFill>
                <a:latin typeface="+mj-lt"/>
              </a:defRPr>
            </a:lvl1pPr>
          </a:lstStyle>
          <a:p>
            <a:r>
              <a:rPr lang="en-US"/>
              <a:t>Section Divider</a:t>
            </a:r>
            <a:br>
              <a:rPr lang="en-US"/>
            </a:br>
            <a:r>
              <a:rPr lang="en-US"/>
              <a:t>max 2 lines</a:t>
            </a:r>
            <a:endParaRPr lang="en-GB"/>
          </a:p>
        </p:txBody>
      </p:sp>
      <p:pic>
        <p:nvPicPr>
          <p:cNvPr id="3" name="Graphic 2">
            <a:extLst>
              <a:ext uri="{FF2B5EF4-FFF2-40B4-BE49-F238E27FC236}">
                <a16:creationId xmlns:a16="http://schemas.microsoft.com/office/drawing/2014/main" id="{9BBB8739-8C9C-4247-87A6-8FC45A2DF5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214" y="993929"/>
            <a:ext cx="3628656" cy="4722224"/>
          </a:xfrm>
          <a:prstGeom prst="rect">
            <a:avLst/>
          </a:prstGeom>
        </p:spPr>
      </p:pic>
      <p:grpSp>
        <p:nvGrpSpPr>
          <p:cNvPr id="4" name="Group 3">
            <a:extLst>
              <a:ext uri="{FF2B5EF4-FFF2-40B4-BE49-F238E27FC236}">
                <a16:creationId xmlns:a16="http://schemas.microsoft.com/office/drawing/2014/main" id="{00A2CBEA-33C0-4983-A86D-0E4D174B5D1C}"/>
              </a:ext>
            </a:extLst>
          </p:cNvPr>
          <p:cNvGrpSpPr/>
          <p:nvPr userDrawn="1"/>
        </p:nvGrpSpPr>
        <p:grpSpPr>
          <a:xfrm>
            <a:off x="11280300" y="296449"/>
            <a:ext cx="582114" cy="474882"/>
            <a:chOff x="11080509" y="269721"/>
            <a:chExt cx="821264" cy="669978"/>
          </a:xfrm>
        </p:grpSpPr>
        <p:sp>
          <p:nvSpPr>
            <p:cNvPr id="5" name="Freeform: Shape 4">
              <a:extLst>
                <a:ext uri="{FF2B5EF4-FFF2-40B4-BE49-F238E27FC236}">
                  <a16:creationId xmlns:a16="http://schemas.microsoft.com/office/drawing/2014/main" id="{B50FEBDD-516B-4532-BE75-08434E6B0F14}"/>
                </a:ext>
              </a:extLst>
            </p:cNvPr>
            <p:cNvSpPr/>
            <p:nvPr/>
          </p:nvSpPr>
          <p:spPr>
            <a:xfrm>
              <a:off x="11080509" y="269721"/>
              <a:ext cx="821264" cy="669978"/>
            </a:xfrm>
            <a:custGeom>
              <a:avLst/>
              <a:gdLst>
                <a:gd name="connsiteX0" fmla="*/ 534871 w 821263"/>
                <a:gd name="connsiteY0" fmla="*/ 665205 h 669978"/>
                <a:gd name="connsiteX1" fmla="*/ 631190 w 821263"/>
                <a:gd name="connsiteY1" fmla="*/ 653174 h 669978"/>
                <a:gd name="connsiteX2" fmla="*/ 723330 w 821263"/>
                <a:gd name="connsiteY2" fmla="*/ 640567 h 669978"/>
                <a:gd name="connsiteX3" fmla="*/ 778297 w 821263"/>
                <a:gd name="connsiteY3" fmla="*/ 591651 h 669978"/>
                <a:gd name="connsiteX4" fmla="*/ 800557 w 821263"/>
                <a:gd name="connsiteY4" fmla="*/ 468462 h 669978"/>
                <a:gd name="connsiteX5" fmla="*/ 816190 w 821263"/>
                <a:gd name="connsiteY5" fmla="*/ 317104 h 669978"/>
                <a:gd name="connsiteX6" fmla="*/ 815758 w 821263"/>
                <a:gd name="connsiteY6" fmla="*/ 146296 h 669978"/>
                <a:gd name="connsiteX7" fmla="*/ 806753 w 821263"/>
                <a:gd name="connsiteY7" fmla="*/ 62368 h 669978"/>
                <a:gd name="connsiteX8" fmla="*/ 766554 w 821263"/>
                <a:gd name="connsiteY8" fmla="*/ 19288 h 669978"/>
                <a:gd name="connsiteX9" fmla="*/ 536168 w 821263"/>
                <a:gd name="connsiteY9" fmla="*/ 6609 h 669978"/>
                <a:gd name="connsiteX10" fmla="*/ 407936 w 821263"/>
                <a:gd name="connsiteY10" fmla="*/ 13813 h 669978"/>
                <a:gd name="connsiteX11" fmla="*/ 270338 w 821263"/>
                <a:gd name="connsiteY11" fmla="*/ 26780 h 669978"/>
                <a:gd name="connsiteX12" fmla="*/ 165807 w 821263"/>
                <a:gd name="connsiteY12" fmla="*/ 41837 h 669978"/>
                <a:gd name="connsiteX13" fmla="*/ 84833 w 821263"/>
                <a:gd name="connsiteY13" fmla="*/ 60135 h 669978"/>
                <a:gd name="connsiteX14" fmla="*/ 49389 w 821263"/>
                <a:gd name="connsiteY14" fmla="*/ 96011 h 669978"/>
                <a:gd name="connsiteX15" fmla="*/ 30659 w 821263"/>
                <a:gd name="connsiteY15" fmla="*/ 178210 h 669978"/>
                <a:gd name="connsiteX16" fmla="*/ 17907 w 821263"/>
                <a:gd name="connsiteY16" fmla="*/ 277410 h 669978"/>
                <a:gd name="connsiteX17" fmla="*/ 5372 w 821263"/>
                <a:gd name="connsiteY17" fmla="*/ 504050 h 669978"/>
                <a:gd name="connsiteX18" fmla="*/ 19348 w 821263"/>
                <a:gd name="connsiteY18" fmla="*/ 627023 h 669978"/>
                <a:gd name="connsiteX19" fmla="*/ 53784 w 821263"/>
                <a:gd name="connsiteY19" fmla="*/ 656992 h 669978"/>
                <a:gd name="connsiteX20" fmla="*/ 335751 w 821263"/>
                <a:gd name="connsiteY20" fmla="*/ 670104 h 669978"/>
                <a:gd name="connsiteX21" fmla="*/ 534871 w 821263"/>
                <a:gd name="connsiteY21" fmla="*/ 665205 h 66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1263" h="669978">
                  <a:moveTo>
                    <a:pt x="534871" y="665205"/>
                  </a:moveTo>
                  <a:cubicBezTo>
                    <a:pt x="567073" y="663692"/>
                    <a:pt x="599132" y="657424"/>
                    <a:pt x="631190" y="653174"/>
                  </a:cubicBezTo>
                  <a:cubicBezTo>
                    <a:pt x="661879" y="649068"/>
                    <a:pt x="692568" y="644745"/>
                    <a:pt x="723330" y="640567"/>
                  </a:cubicBezTo>
                  <a:cubicBezTo>
                    <a:pt x="761727" y="635308"/>
                    <a:pt x="769724" y="629833"/>
                    <a:pt x="778297" y="591651"/>
                  </a:cubicBezTo>
                  <a:cubicBezTo>
                    <a:pt x="787446" y="551020"/>
                    <a:pt x="794938" y="509813"/>
                    <a:pt x="800557" y="468462"/>
                  </a:cubicBezTo>
                  <a:cubicBezTo>
                    <a:pt x="807401" y="418249"/>
                    <a:pt x="813957" y="367749"/>
                    <a:pt x="816190" y="317104"/>
                  </a:cubicBezTo>
                  <a:cubicBezTo>
                    <a:pt x="818711" y="260264"/>
                    <a:pt x="817343" y="203208"/>
                    <a:pt x="815758" y="146296"/>
                  </a:cubicBezTo>
                  <a:cubicBezTo>
                    <a:pt x="814965" y="118272"/>
                    <a:pt x="810571" y="90248"/>
                    <a:pt x="806753" y="62368"/>
                  </a:cubicBezTo>
                  <a:cubicBezTo>
                    <a:pt x="802863" y="33912"/>
                    <a:pt x="794362" y="24979"/>
                    <a:pt x="766554" y="19288"/>
                  </a:cubicBezTo>
                  <a:cubicBezTo>
                    <a:pt x="690407" y="3871"/>
                    <a:pt x="613540" y="1278"/>
                    <a:pt x="536168" y="6609"/>
                  </a:cubicBezTo>
                  <a:cubicBezTo>
                    <a:pt x="493448" y="9563"/>
                    <a:pt x="450656" y="10571"/>
                    <a:pt x="407936" y="13813"/>
                  </a:cubicBezTo>
                  <a:cubicBezTo>
                    <a:pt x="361974" y="17271"/>
                    <a:pt x="316084" y="21593"/>
                    <a:pt x="270338" y="26780"/>
                  </a:cubicBezTo>
                  <a:cubicBezTo>
                    <a:pt x="235398" y="30743"/>
                    <a:pt x="200459" y="35641"/>
                    <a:pt x="165807" y="41837"/>
                  </a:cubicBezTo>
                  <a:cubicBezTo>
                    <a:pt x="138576" y="46664"/>
                    <a:pt x="111920" y="54444"/>
                    <a:pt x="84833" y="60135"/>
                  </a:cubicBezTo>
                  <a:cubicBezTo>
                    <a:pt x="64662" y="64314"/>
                    <a:pt x="54216" y="78145"/>
                    <a:pt x="49389" y="96011"/>
                  </a:cubicBezTo>
                  <a:cubicBezTo>
                    <a:pt x="42041" y="123099"/>
                    <a:pt x="35341" y="150546"/>
                    <a:pt x="30659" y="178210"/>
                  </a:cubicBezTo>
                  <a:cubicBezTo>
                    <a:pt x="25183" y="211060"/>
                    <a:pt x="22662" y="244415"/>
                    <a:pt x="17907" y="277410"/>
                  </a:cubicBezTo>
                  <a:cubicBezTo>
                    <a:pt x="7101" y="352620"/>
                    <a:pt x="1338" y="428191"/>
                    <a:pt x="5372" y="504050"/>
                  </a:cubicBezTo>
                  <a:cubicBezTo>
                    <a:pt x="7605" y="545185"/>
                    <a:pt x="13513" y="586176"/>
                    <a:pt x="19348" y="627023"/>
                  </a:cubicBezTo>
                  <a:cubicBezTo>
                    <a:pt x="21870" y="644457"/>
                    <a:pt x="36566" y="655984"/>
                    <a:pt x="53784" y="656992"/>
                  </a:cubicBezTo>
                  <a:cubicBezTo>
                    <a:pt x="147653" y="662539"/>
                    <a:pt x="315219" y="670104"/>
                    <a:pt x="335751" y="670104"/>
                  </a:cubicBezTo>
                  <a:cubicBezTo>
                    <a:pt x="356283" y="670104"/>
                    <a:pt x="468594" y="668303"/>
                    <a:pt x="534871" y="665205"/>
                  </a:cubicBezTo>
                </a:path>
              </a:pathLst>
            </a:custGeom>
            <a:solidFill>
              <a:srgbClr val="CDDC29"/>
            </a:solidFill>
            <a:ln w="7195"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6A66D954-057D-415B-9920-0C01E6067C9C}"/>
                </a:ext>
              </a:extLst>
            </p:cNvPr>
            <p:cNvSpPr/>
            <p:nvPr/>
          </p:nvSpPr>
          <p:spPr>
            <a:xfrm>
              <a:off x="11217716" y="5829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91"/>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0E9B30C2-AFAE-4056-97E8-7A2F947AD101}"/>
                </a:ext>
              </a:extLst>
            </p:cNvPr>
            <p:cNvSpPr/>
            <p:nvPr/>
          </p:nvSpPr>
          <p:spPr>
            <a:xfrm>
              <a:off x="11175789" y="627240"/>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DB3AF129-7045-4790-AB98-8C0AAD0E420E}"/>
                </a:ext>
              </a:extLst>
            </p:cNvPr>
            <p:cNvSpPr/>
            <p:nvPr/>
          </p:nvSpPr>
          <p:spPr>
            <a:xfrm>
              <a:off x="11133861" y="6716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1CAD567A-74DA-4251-B300-31FCB73A3DD5}"/>
                </a:ext>
              </a:extLst>
            </p:cNvPr>
            <p:cNvSpPr/>
            <p:nvPr/>
          </p:nvSpPr>
          <p:spPr>
            <a:xfrm>
              <a:off x="11175789"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557CC76C-43BF-48AF-B57A-F30A596BCD5C}"/>
                </a:ext>
              </a:extLst>
            </p:cNvPr>
            <p:cNvSpPr/>
            <p:nvPr/>
          </p:nvSpPr>
          <p:spPr>
            <a:xfrm>
              <a:off x="11217716"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611978B8-8B7F-4BCC-A277-4C90EB7FA76E}"/>
                </a:ext>
              </a:extLst>
            </p:cNvPr>
            <p:cNvSpPr/>
            <p:nvPr/>
          </p:nvSpPr>
          <p:spPr>
            <a:xfrm>
              <a:off x="11259572"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751303D0-6B46-4A62-B36B-67737135BE3B}"/>
                </a:ext>
              </a:extLst>
            </p:cNvPr>
            <p:cNvSpPr/>
            <p:nvPr/>
          </p:nvSpPr>
          <p:spPr>
            <a:xfrm>
              <a:off x="11133861"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20"/>
                    <a:pt x="32707" y="42576"/>
                    <a:pt x="22981" y="42576"/>
                  </a:cubicBezTo>
                  <a:cubicBezTo>
                    <a:pt x="13255" y="42576"/>
                    <a:pt x="5403" y="34220"/>
                    <a:pt x="5403" y="23990"/>
                  </a:cubicBezTo>
                  <a:cubicBezTo>
                    <a:pt x="5403" y="13688"/>
                    <a:pt x="13255" y="5404"/>
                    <a:pt x="22981" y="5404"/>
                  </a:cubicBezTo>
                  <a:cubicBezTo>
                    <a:pt x="32707"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EE0BE436-8C51-4C3A-B6E8-E11B6141F3BC}"/>
                </a:ext>
              </a:extLst>
            </p:cNvPr>
            <p:cNvSpPr/>
            <p:nvPr/>
          </p:nvSpPr>
          <p:spPr>
            <a:xfrm>
              <a:off x="11301499"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20"/>
                    <a:pt x="32707" y="42576"/>
                    <a:pt x="22981" y="42576"/>
                  </a:cubicBezTo>
                  <a:cubicBezTo>
                    <a:pt x="13256" y="42576"/>
                    <a:pt x="5403" y="34220"/>
                    <a:pt x="5403" y="23990"/>
                  </a:cubicBezTo>
                  <a:cubicBezTo>
                    <a:pt x="5403" y="13688"/>
                    <a:pt x="13256" y="5404"/>
                    <a:pt x="22981" y="5404"/>
                  </a:cubicBezTo>
                  <a:cubicBezTo>
                    <a:pt x="32707"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20EFC4D5-5D94-4899-A193-DDAC7253F412}"/>
                </a:ext>
              </a:extLst>
            </p:cNvPr>
            <p:cNvSpPr/>
            <p:nvPr/>
          </p:nvSpPr>
          <p:spPr>
            <a:xfrm>
              <a:off x="11301499" y="5385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91"/>
                    <a:pt x="5403" y="23990"/>
                  </a:cubicBezTo>
                  <a:cubicBezTo>
                    <a:pt x="5403" y="13688"/>
                    <a:pt x="13256"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939DAC18-6E10-4B31-A481-4180D0DD126A}"/>
                </a:ext>
              </a:extLst>
            </p:cNvPr>
            <p:cNvSpPr/>
            <p:nvPr/>
          </p:nvSpPr>
          <p:spPr>
            <a:xfrm>
              <a:off x="11259572" y="5829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91"/>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55E87396-28FA-4B3E-B161-DF34F062922C}"/>
                </a:ext>
              </a:extLst>
            </p:cNvPr>
            <p:cNvSpPr/>
            <p:nvPr/>
          </p:nvSpPr>
          <p:spPr>
            <a:xfrm>
              <a:off x="11133861"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9520F442-7C92-40A6-8372-62AA695EA69A}"/>
                </a:ext>
              </a:extLst>
            </p:cNvPr>
            <p:cNvSpPr/>
            <p:nvPr/>
          </p:nvSpPr>
          <p:spPr>
            <a:xfrm>
              <a:off x="11175789"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8E8BC0D6-387C-44F7-B624-4C47F981C62A}"/>
                </a:ext>
              </a:extLst>
            </p:cNvPr>
            <p:cNvSpPr/>
            <p:nvPr/>
          </p:nvSpPr>
          <p:spPr>
            <a:xfrm>
              <a:off x="11217716"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AA2D4998-BFDF-403D-9C96-F8F59F5FB729}"/>
                </a:ext>
              </a:extLst>
            </p:cNvPr>
            <p:cNvSpPr/>
            <p:nvPr/>
          </p:nvSpPr>
          <p:spPr>
            <a:xfrm>
              <a:off x="11259572"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50B52760-9EAB-4095-A48F-F7E2BC418E4F}"/>
                </a:ext>
              </a:extLst>
            </p:cNvPr>
            <p:cNvSpPr/>
            <p:nvPr/>
          </p:nvSpPr>
          <p:spPr>
            <a:xfrm>
              <a:off x="11301499"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19"/>
                    <a:pt x="5403" y="23990"/>
                  </a:cubicBezTo>
                  <a:cubicBezTo>
                    <a:pt x="5403" y="13688"/>
                    <a:pt x="13256"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BE89BFA2-6667-422D-9FF0-26EEBD717959}"/>
                </a:ext>
              </a:extLst>
            </p:cNvPr>
            <p:cNvSpPr/>
            <p:nvPr/>
          </p:nvSpPr>
          <p:spPr>
            <a:xfrm>
              <a:off x="11412514"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AC1CF742-0E37-44F3-A41C-E9971B8328D6}"/>
                </a:ext>
              </a:extLst>
            </p:cNvPr>
            <p:cNvSpPr/>
            <p:nvPr/>
          </p:nvSpPr>
          <p:spPr>
            <a:xfrm>
              <a:off x="11454442"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7C07C676-AD7A-4321-9E4F-043EF64AB543}"/>
                </a:ext>
              </a:extLst>
            </p:cNvPr>
            <p:cNvSpPr/>
            <p:nvPr/>
          </p:nvSpPr>
          <p:spPr>
            <a:xfrm>
              <a:off x="11496370"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B3804F8E-9BB2-4E1D-A8A9-CD479A28B02F}"/>
                </a:ext>
              </a:extLst>
            </p:cNvPr>
            <p:cNvSpPr/>
            <p:nvPr/>
          </p:nvSpPr>
          <p:spPr>
            <a:xfrm>
              <a:off x="11370658"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D141CBB5-FC7F-411A-B3EA-050739F2EF76}"/>
                </a:ext>
              </a:extLst>
            </p:cNvPr>
            <p:cNvSpPr/>
            <p:nvPr/>
          </p:nvSpPr>
          <p:spPr>
            <a:xfrm>
              <a:off x="11538225"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7DAB6A1-F020-44F6-9423-4CED763F2A21}"/>
                </a:ext>
              </a:extLst>
            </p:cNvPr>
            <p:cNvSpPr/>
            <p:nvPr/>
          </p:nvSpPr>
          <p:spPr>
            <a:xfrm>
              <a:off x="11370658" y="5385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4CA27B14-31CC-41BB-87FC-51A28CEFBD66}"/>
                </a:ext>
              </a:extLst>
            </p:cNvPr>
            <p:cNvSpPr/>
            <p:nvPr/>
          </p:nvSpPr>
          <p:spPr>
            <a:xfrm>
              <a:off x="11370658" y="5829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F50FE9CA-08F4-4775-8859-3394805ED6C9}"/>
                </a:ext>
              </a:extLst>
            </p:cNvPr>
            <p:cNvSpPr/>
            <p:nvPr/>
          </p:nvSpPr>
          <p:spPr>
            <a:xfrm>
              <a:off x="11370658" y="627240"/>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3607CBD3-7F98-4A53-8427-56AD4EA5527D}"/>
                </a:ext>
              </a:extLst>
            </p:cNvPr>
            <p:cNvSpPr/>
            <p:nvPr/>
          </p:nvSpPr>
          <p:spPr>
            <a:xfrm>
              <a:off x="11370658" y="6716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C5FAFE66-FCAB-4B3B-B1B6-26FBACA2D92F}"/>
                </a:ext>
              </a:extLst>
            </p:cNvPr>
            <p:cNvSpPr/>
            <p:nvPr/>
          </p:nvSpPr>
          <p:spPr>
            <a:xfrm>
              <a:off x="11538225" y="6716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6860F2B3-D619-44DC-ADC7-99E048DAA7B5}"/>
                </a:ext>
              </a:extLst>
            </p:cNvPr>
            <p:cNvSpPr/>
            <p:nvPr/>
          </p:nvSpPr>
          <p:spPr>
            <a:xfrm>
              <a:off x="11412514"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060A5B30-B98B-4645-A2A1-AC226A5BF653}"/>
                </a:ext>
              </a:extLst>
            </p:cNvPr>
            <p:cNvSpPr/>
            <p:nvPr/>
          </p:nvSpPr>
          <p:spPr>
            <a:xfrm>
              <a:off x="11454442"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5A586C3F-9532-4B62-B2BF-C0D4E6AE3645}"/>
                </a:ext>
              </a:extLst>
            </p:cNvPr>
            <p:cNvSpPr/>
            <p:nvPr/>
          </p:nvSpPr>
          <p:spPr>
            <a:xfrm>
              <a:off x="11496370"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B7575579-A73B-4D9B-BE9D-DD2F4A5E82CB}"/>
                </a:ext>
              </a:extLst>
            </p:cNvPr>
            <p:cNvSpPr/>
            <p:nvPr/>
          </p:nvSpPr>
          <p:spPr>
            <a:xfrm>
              <a:off x="11607528" y="4513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8D2C6D86-CC88-4AEB-B744-E0419ABEC38E}"/>
                </a:ext>
              </a:extLst>
            </p:cNvPr>
            <p:cNvSpPr/>
            <p:nvPr/>
          </p:nvSpPr>
          <p:spPr>
            <a:xfrm>
              <a:off x="11775167" y="4513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6" y="42576"/>
                    <a:pt x="5403" y="34219"/>
                    <a:pt x="5403" y="23990"/>
                  </a:cubicBezTo>
                  <a:cubicBezTo>
                    <a:pt x="5403" y="13688"/>
                    <a:pt x="13256" y="5403"/>
                    <a:pt x="22981" y="5403"/>
                  </a:cubicBezTo>
                  <a:cubicBezTo>
                    <a:pt x="32635"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72B36EAA-B64C-454E-B824-967B5F56FF7C}"/>
                </a:ext>
              </a:extLst>
            </p:cNvPr>
            <p:cNvSpPr/>
            <p:nvPr/>
          </p:nvSpPr>
          <p:spPr>
            <a:xfrm>
              <a:off x="11607528" y="4956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760"/>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39FF4222-8EC6-4BC8-B7C1-CCF68E29753E}"/>
                </a:ext>
              </a:extLst>
            </p:cNvPr>
            <p:cNvSpPr/>
            <p:nvPr/>
          </p:nvSpPr>
          <p:spPr>
            <a:xfrm>
              <a:off x="11775167" y="4956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19"/>
                    <a:pt x="5403" y="23990"/>
                  </a:cubicBezTo>
                  <a:cubicBezTo>
                    <a:pt x="5403" y="13760"/>
                    <a:pt x="13256" y="5403"/>
                    <a:pt x="22981" y="5403"/>
                  </a:cubicBezTo>
                  <a:cubicBezTo>
                    <a:pt x="32635"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B64AC257-6023-41F3-9110-BD83CC268369}"/>
                </a:ext>
              </a:extLst>
            </p:cNvPr>
            <p:cNvSpPr/>
            <p:nvPr/>
          </p:nvSpPr>
          <p:spPr>
            <a:xfrm>
              <a:off x="11607528" y="539999"/>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0B540ED3-9FDA-4103-A3D4-9C12E49D38B8}"/>
                </a:ext>
              </a:extLst>
            </p:cNvPr>
            <p:cNvSpPr/>
            <p:nvPr/>
          </p:nvSpPr>
          <p:spPr>
            <a:xfrm>
              <a:off x="11775167" y="539999"/>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19"/>
                    <a:pt x="5403" y="23990"/>
                  </a:cubicBezTo>
                  <a:cubicBezTo>
                    <a:pt x="5403" y="13688"/>
                    <a:pt x="13256" y="5403"/>
                    <a:pt x="22981" y="5403"/>
                  </a:cubicBezTo>
                  <a:cubicBezTo>
                    <a:pt x="32635"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76965795-BAF6-44B2-A7D5-CB251D4B4F22}"/>
                </a:ext>
              </a:extLst>
            </p:cNvPr>
            <p:cNvSpPr/>
            <p:nvPr/>
          </p:nvSpPr>
          <p:spPr>
            <a:xfrm>
              <a:off x="11607528" y="5843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2393BDB3-63D2-4935-8CA7-E116661D4E35}"/>
                </a:ext>
              </a:extLst>
            </p:cNvPr>
            <p:cNvSpPr/>
            <p:nvPr/>
          </p:nvSpPr>
          <p:spPr>
            <a:xfrm>
              <a:off x="11775167" y="5843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6" y="42576"/>
                    <a:pt x="5403" y="34219"/>
                    <a:pt x="5403" y="23990"/>
                  </a:cubicBezTo>
                  <a:cubicBezTo>
                    <a:pt x="5403" y="13688"/>
                    <a:pt x="13256" y="5403"/>
                    <a:pt x="22981" y="5403"/>
                  </a:cubicBezTo>
                  <a:cubicBezTo>
                    <a:pt x="32635"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F7982B98-F28C-4BFC-9132-E52E5C615A4B}"/>
                </a:ext>
              </a:extLst>
            </p:cNvPr>
            <p:cNvSpPr/>
            <p:nvPr/>
          </p:nvSpPr>
          <p:spPr>
            <a:xfrm>
              <a:off x="11607528" y="628752"/>
              <a:ext cx="43224" cy="43224"/>
            </a:xfrm>
            <a:custGeom>
              <a:avLst/>
              <a:gdLst>
                <a:gd name="connsiteX0" fmla="*/ 40559 w 43224"/>
                <a:gd name="connsiteY0" fmla="*/ 23990 h 43224"/>
                <a:gd name="connsiteX1" fmla="*/ 22981 w 43224"/>
                <a:gd name="connsiteY1" fmla="*/ 42577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2"/>
                    <a:pt x="32707" y="42577"/>
                    <a:pt x="22981" y="42577"/>
                  </a:cubicBezTo>
                  <a:cubicBezTo>
                    <a:pt x="13255" y="42577"/>
                    <a:pt x="5403" y="34292"/>
                    <a:pt x="5403" y="23990"/>
                  </a:cubicBezTo>
                  <a:cubicBezTo>
                    <a:pt x="5403" y="13688"/>
                    <a:pt x="13255" y="5404"/>
                    <a:pt x="22981" y="5404"/>
                  </a:cubicBezTo>
                  <a:cubicBezTo>
                    <a:pt x="32707"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74579A66-95F1-424B-9051-B3BE1F5C7B24}"/>
                </a:ext>
              </a:extLst>
            </p:cNvPr>
            <p:cNvSpPr/>
            <p:nvPr/>
          </p:nvSpPr>
          <p:spPr>
            <a:xfrm>
              <a:off x="11775167" y="628752"/>
              <a:ext cx="43224" cy="43224"/>
            </a:xfrm>
            <a:custGeom>
              <a:avLst/>
              <a:gdLst>
                <a:gd name="connsiteX0" fmla="*/ 40559 w 43224"/>
                <a:gd name="connsiteY0" fmla="*/ 23990 h 43224"/>
                <a:gd name="connsiteX1" fmla="*/ 22981 w 43224"/>
                <a:gd name="connsiteY1" fmla="*/ 42577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2"/>
                    <a:pt x="32707" y="42577"/>
                    <a:pt x="22981" y="42577"/>
                  </a:cubicBezTo>
                  <a:cubicBezTo>
                    <a:pt x="13256" y="42577"/>
                    <a:pt x="5403" y="34292"/>
                    <a:pt x="5403" y="23990"/>
                  </a:cubicBezTo>
                  <a:cubicBezTo>
                    <a:pt x="5403" y="13688"/>
                    <a:pt x="13256" y="5404"/>
                    <a:pt x="22981" y="5404"/>
                  </a:cubicBezTo>
                  <a:cubicBezTo>
                    <a:pt x="32635"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94F6B8D4-C113-4A07-8D70-1B041D7AE1CF}"/>
                </a:ext>
              </a:extLst>
            </p:cNvPr>
            <p:cNvSpPr/>
            <p:nvPr/>
          </p:nvSpPr>
          <p:spPr>
            <a:xfrm>
              <a:off x="11649456" y="6730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634"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4E93FBD3-7DA6-43E4-B2D2-2FD3C2364523}"/>
                </a:ext>
              </a:extLst>
            </p:cNvPr>
            <p:cNvSpPr/>
            <p:nvPr/>
          </p:nvSpPr>
          <p:spPr>
            <a:xfrm>
              <a:off x="11733239" y="6730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91"/>
                    <a:pt x="5403" y="23990"/>
                  </a:cubicBezTo>
                  <a:cubicBezTo>
                    <a:pt x="5403" y="13688"/>
                    <a:pt x="13255" y="5403"/>
                    <a:pt x="22981" y="5403"/>
                  </a:cubicBezTo>
                  <a:cubicBezTo>
                    <a:pt x="32706"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A54946F3-1364-47F4-AF1C-73A1A9BC5460}"/>
                </a:ext>
              </a:extLst>
            </p:cNvPr>
            <p:cNvSpPr/>
            <p:nvPr/>
          </p:nvSpPr>
          <p:spPr>
            <a:xfrm>
              <a:off x="11691312" y="7174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2879446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Subtitl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211727D-D4A8-4043-8701-3DB5FC341401}"/>
              </a:ext>
            </a:extLst>
          </p:cNvPr>
          <p:cNvSpPr>
            <a:spLocks noGrp="1"/>
          </p:cNvSpPr>
          <p:nvPr>
            <p:ph type="title" hasCustomPrompt="1"/>
          </p:nvPr>
        </p:nvSpPr>
        <p:spPr>
          <a:xfrm>
            <a:off x="336753" y="433385"/>
            <a:ext cx="11643123" cy="480131"/>
          </a:xfrm>
        </p:spPr>
        <p:txBody>
          <a:bodyPr wrap="square" anchor="t">
            <a:spAutoFit/>
          </a:bodyPr>
          <a:lstStyle>
            <a:lvl1pPr>
              <a:defRPr sz="2800" b="1">
                <a:solidFill>
                  <a:schemeClr val="tx1"/>
                </a:solidFill>
                <a:latin typeface="+mj-lt"/>
              </a:defRPr>
            </a:lvl1pPr>
          </a:lstStyle>
          <a:p>
            <a:r>
              <a:rPr lang="en-US"/>
              <a:t>All titles should match to this baseline. All titles should be bold</a:t>
            </a:r>
            <a:endParaRPr lang="en-GB"/>
          </a:p>
        </p:txBody>
      </p:sp>
      <p:sp>
        <p:nvSpPr>
          <p:cNvPr id="9" name="Content Placeholder 2">
            <a:extLst>
              <a:ext uri="{FF2B5EF4-FFF2-40B4-BE49-F238E27FC236}">
                <a16:creationId xmlns:a16="http://schemas.microsoft.com/office/drawing/2014/main" id="{ADCB31F1-5F24-483D-8CEF-6E6EA3C3C68A}"/>
              </a:ext>
            </a:extLst>
          </p:cNvPr>
          <p:cNvSpPr>
            <a:spLocks noGrp="1"/>
          </p:cNvSpPr>
          <p:nvPr>
            <p:ph idx="1" hasCustomPrompt="1"/>
          </p:nvPr>
        </p:nvSpPr>
        <p:spPr>
          <a:xfrm>
            <a:off x="336550" y="1632886"/>
            <a:ext cx="11643123" cy="313932"/>
          </a:xfrm>
        </p:spPr>
        <p:txBody>
          <a:bodyPr wrap="square">
            <a:spAutoFit/>
          </a:bodyPr>
          <a:lstStyle>
            <a:lvl1pPr marL="285750" indent="-285750">
              <a:spcBef>
                <a:spcPts val="500"/>
              </a:spcBef>
              <a:spcAft>
                <a:spcPts val="400"/>
              </a:spcAft>
              <a:buClr>
                <a:schemeClr val="accent3"/>
              </a:buClr>
              <a:buFont typeface="Arial" panose="020B0604020202020204" pitchFamily="34" charset="0"/>
              <a:buChar char="•"/>
              <a:defRPr sz="1600">
                <a:solidFill>
                  <a:schemeClr val="tx1"/>
                </a:solidFill>
                <a:latin typeface="+mn-lt"/>
              </a:defRPr>
            </a:lvl1pPr>
            <a:lvl2pPr>
              <a:spcBef>
                <a:spcPts val="500"/>
              </a:spcBef>
              <a:spcAft>
                <a:spcPts val="400"/>
              </a:spcAft>
              <a:defRPr sz="1600"/>
            </a:lvl2pPr>
          </a:lstStyle>
          <a:p>
            <a:pPr lvl="0"/>
            <a:r>
              <a:rPr lang="en-US"/>
              <a:t>All text should be between 11 </a:t>
            </a:r>
            <a:r>
              <a:rPr lang="en-US" err="1"/>
              <a:t>pt</a:t>
            </a:r>
            <a:r>
              <a:rPr lang="en-US"/>
              <a:t> to 16 </a:t>
            </a:r>
            <a:r>
              <a:rPr lang="en-US" err="1"/>
              <a:t>pt</a:t>
            </a:r>
            <a:endParaRPr lang="en-US"/>
          </a:p>
        </p:txBody>
      </p:sp>
      <p:sp>
        <p:nvSpPr>
          <p:cNvPr id="12" name="Text Placeholder 6">
            <a:extLst>
              <a:ext uri="{FF2B5EF4-FFF2-40B4-BE49-F238E27FC236}">
                <a16:creationId xmlns:a16="http://schemas.microsoft.com/office/drawing/2014/main" id="{F08384C4-C470-4679-B448-8B438D8839C6}"/>
              </a:ext>
            </a:extLst>
          </p:cNvPr>
          <p:cNvSpPr>
            <a:spLocks noGrp="1"/>
          </p:cNvSpPr>
          <p:nvPr userDrawn="1">
            <p:ph type="body" sz="quarter" idx="10" hasCustomPrompt="1"/>
          </p:nvPr>
        </p:nvSpPr>
        <p:spPr>
          <a:xfrm>
            <a:off x="336550" y="1073150"/>
            <a:ext cx="11643123" cy="369332"/>
          </a:xfrm>
        </p:spPr>
        <p:txBody>
          <a:bodyPr wrap="square">
            <a:spAutoFit/>
          </a:bodyPr>
          <a:lstStyle>
            <a:lvl1pPr marL="0" indent="0">
              <a:buNone/>
              <a:defRPr sz="2000" b="0">
                <a:solidFill>
                  <a:schemeClr val="accent3"/>
                </a:solidFill>
                <a:latin typeface="+mj-lt"/>
              </a:defRPr>
            </a:lvl1pPr>
          </a:lstStyle>
          <a:p>
            <a:pPr lvl="0"/>
            <a:r>
              <a:rPr lang="en-GB"/>
              <a:t>This is your subtitle</a:t>
            </a:r>
          </a:p>
        </p:txBody>
      </p:sp>
      <p:sp>
        <p:nvSpPr>
          <p:cNvPr id="188" name="Rectangle 187">
            <a:extLst>
              <a:ext uri="{FF2B5EF4-FFF2-40B4-BE49-F238E27FC236}">
                <a16:creationId xmlns:a16="http://schemas.microsoft.com/office/drawing/2014/main" id="{076CD03F-C923-4138-8082-5D2F1A59B9BE}"/>
              </a:ext>
            </a:extLst>
          </p:cNvPr>
          <p:cNvSpPr>
            <a:spLocks noChangeArrowheads="1"/>
          </p:cNvSpPr>
          <p:nvPr userDrawn="1"/>
        </p:nvSpPr>
        <p:spPr bwMode="auto">
          <a:xfrm>
            <a:off x="11827598" y="6488424"/>
            <a:ext cx="306388" cy="184150"/>
          </a:xfrm>
          <a:prstGeom prst="rect">
            <a:avLst/>
          </a:prstGeom>
          <a:noFill/>
          <a:ln w="9525" algn="ctr">
            <a:noFill/>
            <a:miter lim="800000"/>
            <a:headEnd/>
            <a:tailEnd/>
          </a:ln>
          <a:effectLst/>
        </p:spPr>
        <p:txBody>
          <a:bodyPr wrap="none" anchor="ctr"/>
          <a:lstStyle/>
          <a:p>
            <a:pPr algn="r">
              <a:defRPr/>
            </a:pPr>
            <a:fld id="{BF93F59F-AF68-410B-8395-3B170F791072}" type="slidenum">
              <a:rPr lang="en-GB" sz="800" b="1">
                <a:solidFill>
                  <a:schemeClr val="accent3"/>
                </a:solidFill>
                <a:latin typeface="+mj-lt"/>
              </a:rPr>
              <a:pPr algn="r">
                <a:defRPr/>
              </a:pPr>
              <a:t>‹#›</a:t>
            </a:fld>
            <a:endParaRPr lang="en-GB" sz="800" b="1">
              <a:solidFill>
                <a:schemeClr val="accent3"/>
              </a:solidFill>
              <a:latin typeface="+mj-lt"/>
            </a:endParaRPr>
          </a:p>
        </p:txBody>
      </p:sp>
      <p:grpSp>
        <p:nvGrpSpPr>
          <p:cNvPr id="189" name="Group 188">
            <a:extLst>
              <a:ext uri="{FF2B5EF4-FFF2-40B4-BE49-F238E27FC236}">
                <a16:creationId xmlns:a16="http://schemas.microsoft.com/office/drawing/2014/main" id="{275AD010-DC30-459F-A23D-701CE2F48F76}"/>
              </a:ext>
            </a:extLst>
          </p:cNvPr>
          <p:cNvGrpSpPr/>
          <p:nvPr userDrawn="1"/>
        </p:nvGrpSpPr>
        <p:grpSpPr>
          <a:xfrm>
            <a:off x="11413238" y="6389957"/>
            <a:ext cx="409666" cy="337158"/>
            <a:chOff x="11197002" y="6334353"/>
            <a:chExt cx="409666" cy="337158"/>
          </a:xfrm>
        </p:grpSpPr>
        <p:sp>
          <p:nvSpPr>
            <p:cNvPr id="190" name="Freeform: Shape 189">
              <a:extLst>
                <a:ext uri="{FF2B5EF4-FFF2-40B4-BE49-F238E27FC236}">
                  <a16:creationId xmlns:a16="http://schemas.microsoft.com/office/drawing/2014/main" id="{7B334919-0ECD-4CC2-987A-26C90E2B7D8C}"/>
                </a:ext>
              </a:extLst>
            </p:cNvPr>
            <p:cNvSpPr/>
            <p:nvPr/>
          </p:nvSpPr>
          <p:spPr>
            <a:xfrm>
              <a:off x="11197002" y="6334353"/>
              <a:ext cx="409666" cy="337158"/>
            </a:xfrm>
            <a:custGeom>
              <a:avLst/>
              <a:gdLst>
                <a:gd name="connsiteX0" fmla="*/ 268148 w 409666"/>
                <a:gd name="connsiteY0" fmla="*/ 333737 h 337158"/>
                <a:gd name="connsiteX1" fmla="*/ 316620 w 409666"/>
                <a:gd name="connsiteY1" fmla="*/ 327683 h 337158"/>
                <a:gd name="connsiteX2" fmla="*/ 362988 w 409666"/>
                <a:gd name="connsiteY2" fmla="*/ 321338 h 337158"/>
                <a:gd name="connsiteX3" fmla="*/ 390649 w 409666"/>
                <a:gd name="connsiteY3" fmla="*/ 296722 h 337158"/>
                <a:gd name="connsiteX4" fmla="*/ 401852 w 409666"/>
                <a:gd name="connsiteY4" fmla="*/ 234728 h 337158"/>
                <a:gd name="connsiteX5" fmla="*/ 409719 w 409666"/>
                <a:gd name="connsiteY5" fmla="*/ 158560 h 337158"/>
                <a:gd name="connsiteX6" fmla="*/ 409501 w 409666"/>
                <a:gd name="connsiteY6" fmla="*/ 72602 h 337158"/>
                <a:gd name="connsiteX7" fmla="*/ 404970 w 409666"/>
                <a:gd name="connsiteY7" fmla="*/ 30367 h 337158"/>
                <a:gd name="connsiteX8" fmla="*/ 384740 w 409666"/>
                <a:gd name="connsiteY8" fmla="*/ 8687 h 337158"/>
                <a:gd name="connsiteX9" fmla="*/ 268801 w 409666"/>
                <a:gd name="connsiteY9" fmla="*/ 2307 h 337158"/>
                <a:gd name="connsiteX10" fmla="*/ 204270 w 409666"/>
                <a:gd name="connsiteY10" fmla="*/ 5932 h 337158"/>
                <a:gd name="connsiteX11" fmla="*/ 135025 w 409666"/>
                <a:gd name="connsiteY11" fmla="*/ 12458 h 337158"/>
                <a:gd name="connsiteX12" fmla="*/ 82421 w 409666"/>
                <a:gd name="connsiteY12" fmla="*/ 20035 h 337158"/>
                <a:gd name="connsiteX13" fmla="*/ 41672 w 409666"/>
                <a:gd name="connsiteY13" fmla="*/ 29243 h 337158"/>
                <a:gd name="connsiteX14" fmla="*/ 23835 w 409666"/>
                <a:gd name="connsiteY14" fmla="*/ 47297 h 337158"/>
                <a:gd name="connsiteX15" fmla="*/ 14409 w 409666"/>
                <a:gd name="connsiteY15" fmla="*/ 88663 h 337158"/>
                <a:gd name="connsiteX16" fmla="*/ 7992 w 409666"/>
                <a:gd name="connsiteY16" fmla="*/ 138584 h 337158"/>
                <a:gd name="connsiteX17" fmla="*/ 1684 w 409666"/>
                <a:gd name="connsiteY17" fmla="*/ 252638 h 337158"/>
                <a:gd name="connsiteX18" fmla="*/ 8717 w 409666"/>
                <a:gd name="connsiteY18" fmla="*/ 314522 h 337158"/>
                <a:gd name="connsiteX19" fmla="*/ 26047 w 409666"/>
                <a:gd name="connsiteY19" fmla="*/ 329604 h 337158"/>
                <a:gd name="connsiteX20" fmla="*/ 167943 w 409666"/>
                <a:gd name="connsiteY20" fmla="*/ 336202 h 337158"/>
                <a:gd name="connsiteX21" fmla="*/ 268148 w 409666"/>
                <a:gd name="connsiteY21" fmla="*/ 333737 h 33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9666" h="337158">
                  <a:moveTo>
                    <a:pt x="268148" y="333737"/>
                  </a:moveTo>
                  <a:cubicBezTo>
                    <a:pt x="284354" y="332976"/>
                    <a:pt x="300487" y="329822"/>
                    <a:pt x="316620" y="327683"/>
                  </a:cubicBezTo>
                  <a:cubicBezTo>
                    <a:pt x="332064" y="325616"/>
                    <a:pt x="347508" y="323441"/>
                    <a:pt x="362988" y="321338"/>
                  </a:cubicBezTo>
                  <a:cubicBezTo>
                    <a:pt x="382311" y="318692"/>
                    <a:pt x="386335" y="315936"/>
                    <a:pt x="390649" y="296722"/>
                  </a:cubicBezTo>
                  <a:cubicBezTo>
                    <a:pt x="395254" y="276275"/>
                    <a:pt x="399024" y="255538"/>
                    <a:pt x="401852" y="234728"/>
                  </a:cubicBezTo>
                  <a:cubicBezTo>
                    <a:pt x="405296" y="209460"/>
                    <a:pt x="408595" y="184046"/>
                    <a:pt x="409719" y="158560"/>
                  </a:cubicBezTo>
                  <a:cubicBezTo>
                    <a:pt x="410988" y="129955"/>
                    <a:pt x="410299" y="101243"/>
                    <a:pt x="409501" y="72602"/>
                  </a:cubicBezTo>
                  <a:cubicBezTo>
                    <a:pt x="409103" y="58500"/>
                    <a:pt x="406891" y="44397"/>
                    <a:pt x="404970" y="30367"/>
                  </a:cubicBezTo>
                  <a:cubicBezTo>
                    <a:pt x="403012" y="16047"/>
                    <a:pt x="398734" y="11551"/>
                    <a:pt x="384740" y="8687"/>
                  </a:cubicBezTo>
                  <a:cubicBezTo>
                    <a:pt x="346420" y="929"/>
                    <a:pt x="307737" y="-376"/>
                    <a:pt x="268801" y="2307"/>
                  </a:cubicBezTo>
                  <a:cubicBezTo>
                    <a:pt x="247303" y="3793"/>
                    <a:pt x="225768" y="4301"/>
                    <a:pt x="204270" y="5932"/>
                  </a:cubicBezTo>
                  <a:cubicBezTo>
                    <a:pt x="181140" y="7672"/>
                    <a:pt x="158046" y="9847"/>
                    <a:pt x="135025" y="12458"/>
                  </a:cubicBezTo>
                  <a:cubicBezTo>
                    <a:pt x="117442" y="14452"/>
                    <a:pt x="99859" y="16917"/>
                    <a:pt x="82421" y="20035"/>
                  </a:cubicBezTo>
                  <a:cubicBezTo>
                    <a:pt x="68717" y="22464"/>
                    <a:pt x="55303" y="26379"/>
                    <a:pt x="41672" y="29243"/>
                  </a:cubicBezTo>
                  <a:cubicBezTo>
                    <a:pt x="31521" y="31346"/>
                    <a:pt x="26264" y="38306"/>
                    <a:pt x="23835" y="47297"/>
                  </a:cubicBezTo>
                  <a:cubicBezTo>
                    <a:pt x="20137" y="60929"/>
                    <a:pt x="16766" y="74741"/>
                    <a:pt x="14409" y="88663"/>
                  </a:cubicBezTo>
                  <a:cubicBezTo>
                    <a:pt x="11654" y="105194"/>
                    <a:pt x="10385" y="121980"/>
                    <a:pt x="7992" y="138584"/>
                  </a:cubicBezTo>
                  <a:cubicBezTo>
                    <a:pt x="2554" y="176433"/>
                    <a:pt x="-346" y="214463"/>
                    <a:pt x="1684" y="252638"/>
                  </a:cubicBezTo>
                  <a:cubicBezTo>
                    <a:pt x="2808" y="273338"/>
                    <a:pt x="5781" y="293967"/>
                    <a:pt x="8717" y="314522"/>
                  </a:cubicBezTo>
                  <a:cubicBezTo>
                    <a:pt x="9986" y="323296"/>
                    <a:pt x="17382" y="329096"/>
                    <a:pt x="26047" y="329604"/>
                  </a:cubicBezTo>
                  <a:cubicBezTo>
                    <a:pt x="73285" y="332396"/>
                    <a:pt x="157611" y="336202"/>
                    <a:pt x="167943" y="336202"/>
                  </a:cubicBezTo>
                  <a:cubicBezTo>
                    <a:pt x="178276" y="336202"/>
                    <a:pt x="234759" y="335296"/>
                    <a:pt x="268148" y="333737"/>
                  </a:cubicBezTo>
                </a:path>
              </a:pathLst>
            </a:custGeom>
            <a:solidFill>
              <a:srgbClr val="CDDC29"/>
            </a:solidFill>
            <a:ln w="3625" cap="flat">
              <a:noFill/>
              <a:prstDash val="solid"/>
              <a:miter/>
            </a:ln>
          </p:spPr>
          <p:txBody>
            <a:bodyPr rtlCol="0" anchor="ctr"/>
            <a:lstStyle/>
            <a:p>
              <a:endParaRPr lang="en-GB"/>
            </a:p>
          </p:txBody>
        </p:sp>
        <p:grpSp>
          <p:nvGrpSpPr>
            <p:cNvPr id="191" name="Group 190">
              <a:extLst>
                <a:ext uri="{FF2B5EF4-FFF2-40B4-BE49-F238E27FC236}">
                  <a16:creationId xmlns:a16="http://schemas.microsoft.com/office/drawing/2014/main" id="{72292A4E-8DBA-427D-A551-6FFC42BCD5A1}"/>
                </a:ext>
              </a:extLst>
            </p:cNvPr>
            <p:cNvGrpSpPr/>
            <p:nvPr userDrawn="1"/>
          </p:nvGrpSpPr>
          <p:grpSpPr>
            <a:xfrm>
              <a:off x="11222831" y="6423994"/>
              <a:ext cx="344446" cy="156398"/>
              <a:chOff x="11222831" y="6423994"/>
              <a:chExt cx="344446" cy="156398"/>
            </a:xfrm>
          </p:grpSpPr>
          <p:sp>
            <p:nvSpPr>
              <p:cNvPr id="192" name="Freeform: Shape 191">
                <a:extLst>
                  <a:ext uri="{FF2B5EF4-FFF2-40B4-BE49-F238E27FC236}">
                    <a16:creationId xmlns:a16="http://schemas.microsoft.com/office/drawing/2014/main" id="{5BF954F6-1C8D-4FD1-849B-ACDA40D65D31}"/>
                  </a:ext>
                </a:extLst>
              </p:cNvPr>
              <p:cNvSpPr/>
              <p:nvPr/>
            </p:nvSpPr>
            <p:spPr>
              <a:xfrm>
                <a:off x="11264994"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93" name="Freeform: Shape 192">
                <a:extLst>
                  <a:ext uri="{FF2B5EF4-FFF2-40B4-BE49-F238E27FC236}">
                    <a16:creationId xmlns:a16="http://schemas.microsoft.com/office/drawing/2014/main" id="{DF726A23-B955-4D46-8B70-AF7078E9DC53}"/>
                  </a:ext>
                </a:extLst>
              </p:cNvPr>
              <p:cNvSpPr/>
              <p:nvPr/>
            </p:nvSpPr>
            <p:spPr>
              <a:xfrm>
                <a:off x="11243895" y="6513287"/>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94" name="Freeform: Shape 193">
                <a:extLst>
                  <a:ext uri="{FF2B5EF4-FFF2-40B4-BE49-F238E27FC236}">
                    <a16:creationId xmlns:a16="http://schemas.microsoft.com/office/drawing/2014/main" id="{2B3DBC7A-6698-4591-A085-5118A87C939D}"/>
                  </a:ext>
                </a:extLst>
              </p:cNvPr>
              <p:cNvSpPr/>
              <p:nvPr/>
            </p:nvSpPr>
            <p:spPr>
              <a:xfrm>
                <a:off x="11222831"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95" name="Freeform: Shape 194">
                <a:extLst>
                  <a:ext uri="{FF2B5EF4-FFF2-40B4-BE49-F238E27FC236}">
                    <a16:creationId xmlns:a16="http://schemas.microsoft.com/office/drawing/2014/main" id="{92B18946-9763-480D-98A0-FFD86BC27930}"/>
                  </a:ext>
                </a:extLst>
              </p:cNvPr>
              <p:cNvSpPr/>
              <p:nvPr/>
            </p:nvSpPr>
            <p:spPr>
              <a:xfrm>
                <a:off x="11243895"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96" name="Freeform: Shape 195">
                <a:extLst>
                  <a:ext uri="{FF2B5EF4-FFF2-40B4-BE49-F238E27FC236}">
                    <a16:creationId xmlns:a16="http://schemas.microsoft.com/office/drawing/2014/main" id="{80078A8A-E881-40D6-A4F6-397AA6500FFF}"/>
                  </a:ext>
                </a:extLst>
              </p:cNvPr>
              <p:cNvSpPr/>
              <p:nvPr/>
            </p:nvSpPr>
            <p:spPr>
              <a:xfrm>
                <a:off x="1126499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97" name="Freeform: Shape 196">
                <a:extLst>
                  <a:ext uri="{FF2B5EF4-FFF2-40B4-BE49-F238E27FC236}">
                    <a16:creationId xmlns:a16="http://schemas.microsoft.com/office/drawing/2014/main" id="{53EFE2FD-BBC7-4B61-B80E-2FDFCBF14429}"/>
                  </a:ext>
                </a:extLst>
              </p:cNvPr>
              <p:cNvSpPr/>
              <p:nvPr/>
            </p:nvSpPr>
            <p:spPr>
              <a:xfrm>
                <a:off x="1128609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98" name="Freeform: Shape 197">
                <a:extLst>
                  <a:ext uri="{FF2B5EF4-FFF2-40B4-BE49-F238E27FC236}">
                    <a16:creationId xmlns:a16="http://schemas.microsoft.com/office/drawing/2014/main" id="{EEF518B8-28AD-404E-BC23-5AC4E618824C}"/>
                  </a:ext>
                </a:extLst>
              </p:cNvPr>
              <p:cNvSpPr/>
              <p:nvPr/>
            </p:nvSpPr>
            <p:spPr>
              <a:xfrm>
                <a:off x="11222831"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99" name="Freeform: Shape 198">
                <a:extLst>
                  <a:ext uri="{FF2B5EF4-FFF2-40B4-BE49-F238E27FC236}">
                    <a16:creationId xmlns:a16="http://schemas.microsoft.com/office/drawing/2014/main" id="{4AD07095-F9EB-4B7F-ADA4-FBED3CB7157E}"/>
                  </a:ext>
                </a:extLst>
              </p:cNvPr>
              <p:cNvSpPr/>
              <p:nvPr/>
            </p:nvSpPr>
            <p:spPr>
              <a:xfrm>
                <a:off x="11307157"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00" name="Freeform: Shape 199">
                <a:extLst>
                  <a:ext uri="{FF2B5EF4-FFF2-40B4-BE49-F238E27FC236}">
                    <a16:creationId xmlns:a16="http://schemas.microsoft.com/office/drawing/2014/main" id="{F70AAFB1-DAA6-479F-92F7-07F1F3FCFEC3}"/>
                  </a:ext>
                </a:extLst>
              </p:cNvPr>
              <p:cNvSpPr/>
              <p:nvPr/>
            </p:nvSpPr>
            <p:spPr>
              <a:xfrm>
                <a:off x="11307157" y="646862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01" name="Freeform: Shape 200">
                <a:extLst>
                  <a:ext uri="{FF2B5EF4-FFF2-40B4-BE49-F238E27FC236}">
                    <a16:creationId xmlns:a16="http://schemas.microsoft.com/office/drawing/2014/main" id="{0B4E913A-72B7-4981-9839-8815FFF7E7DF}"/>
                  </a:ext>
                </a:extLst>
              </p:cNvPr>
              <p:cNvSpPr/>
              <p:nvPr/>
            </p:nvSpPr>
            <p:spPr>
              <a:xfrm>
                <a:off x="11286094"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02" name="Freeform: Shape 201">
                <a:extLst>
                  <a:ext uri="{FF2B5EF4-FFF2-40B4-BE49-F238E27FC236}">
                    <a16:creationId xmlns:a16="http://schemas.microsoft.com/office/drawing/2014/main" id="{1D20D783-7992-45D9-AB1B-AF6E59EEC930}"/>
                  </a:ext>
                </a:extLst>
              </p:cNvPr>
              <p:cNvSpPr/>
              <p:nvPr/>
            </p:nvSpPr>
            <p:spPr>
              <a:xfrm>
                <a:off x="11222831"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03" name="Freeform: Shape 202">
                <a:extLst>
                  <a:ext uri="{FF2B5EF4-FFF2-40B4-BE49-F238E27FC236}">
                    <a16:creationId xmlns:a16="http://schemas.microsoft.com/office/drawing/2014/main" id="{62B6D86D-BC8D-474E-85BD-323C3F55C7ED}"/>
                  </a:ext>
                </a:extLst>
              </p:cNvPr>
              <p:cNvSpPr/>
              <p:nvPr/>
            </p:nvSpPr>
            <p:spPr>
              <a:xfrm>
                <a:off x="11243895"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04" name="Freeform: Shape 203">
                <a:extLst>
                  <a:ext uri="{FF2B5EF4-FFF2-40B4-BE49-F238E27FC236}">
                    <a16:creationId xmlns:a16="http://schemas.microsoft.com/office/drawing/2014/main" id="{F7162530-36A5-4B2F-8AD1-72F9E013586D}"/>
                  </a:ext>
                </a:extLst>
              </p:cNvPr>
              <p:cNvSpPr/>
              <p:nvPr/>
            </p:nvSpPr>
            <p:spPr>
              <a:xfrm>
                <a:off x="1126499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05" name="Freeform: Shape 204">
                <a:extLst>
                  <a:ext uri="{FF2B5EF4-FFF2-40B4-BE49-F238E27FC236}">
                    <a16:creationId xmlns:a16="http://schemas.microsoft.com/office/drawing/2014/main" id="{9028A20C-17F7-4B38-A9C8-06E6BF2C8350}"/>
                  </a:ext>
                </a:extLst>
              </p:cNvPr>
              <p:cNvSpPr/>
              <p:nvPr/>
            </p:nvSpPr>
            <p:spPr>
              <a:xfrm>
                <a:off x="1128609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06" name="Freeform: Shape 205">
                <a:extLst>
                  <a:ext uri="{FF2B5EF4-FFF2-40B4-BE49-F238E27FC236}">
                    <a16:creationId xmlns:a16="http://schemas.microsoft.com/office/drawing/2014/main" id="{D70C1194-0C4E-4E2F-8647-23232FD97F03}"/>
                  </a:ext>
                </a:extLst>
              </p:cNvPr>
              <p:cNvSpPr/>
              <p:nvPr/>
            </p:nvSpPr>
            <p:spPr>
              <a:xfrm>
                <a:off x="11307157"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07" name="Freeform: Shape 206">
                <a:extLst>
                  <a:ext uri="{FF2B5EF4-FFF2-40B4-BE49-F238E27FC236}">
                    <a16:creationId xmlns:a16="http://schemas.microsoft.com/office/drawing/2014/main" id="{D21216AD-E6D0-499B-9A16-1E33D4670845}"/>
                  </a:ext>
                </a:extLst>
              </p:cNvPr>
              <p:cNvSpPr/>
              <p:nvPr/>
            </p:nvSpPr>
            <p:spPr>
              <a:xfrm>
                <a:off x="11363061"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08" name="Freeform: Shape 207">
                <a:extLst>
                  <a:ext uri="{FF2B5EF4-FFF2-40B4-BE49-F238E27FC236}">
                    <a16:creationId xmlns:a16="http://schemas.microsoft.com/office/drawing/2014/main" id="{C0D94A2C-580A-4D7B-B784-85924BF7CECD}"/>
                  </a:ext>
                </a:extLst>
              </p:cNvPr>
              <p:cNvSpPr/>
              <p:nvPr/>
            </p:nvSpPr>
            <p:spPr>
              <a:xfrm>
                <a:off x="1138412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09" name="Freeform: Shape 208">
                <a:extLst>
                  <a:ext uri="{FF2B5EF4-FFF2-40B4-BE49-F238E27FC236}">
                    <a16:creationId xmlns:a16="http://schemas.microsoft.com/office/drawing/2014/main" id="{B32EA267-E94B-4510-B1C6-20A9C82B2774}"/>
                  </a:ext>
                </a:extLst>
              </p:cNvPr>
              <p:cNvSpPr/>
              <p:nvPr/>
            </p:nvSpPr>
            <p:spPr>
              <a:xfrm>
                <a:off x="11405223"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10" name="Freeform: Shape 209">
                <a:extLst>
                  <a:ext uri="{FF2B5EF4-FFF2-40B4-BE49-F238E27FC236}">
                    <a16:creationId xmlns:a16="http://schemas.microsoft.com/office/drawing/2014/main" id="{6DCD0D9A-606C-464B-BAD8-06B267B45ACC}"/>
                  </a:ext>
                </a:extLst>
              </p:cNvPr>
              <p:cNvSpPr/>
              <p:nvPr/>
            </p:nvSpPr>
            <p:spPr>
              <a:xfrm>
                <a:off x="11341961"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11" name="Freeform: Shape 210">
                <a:extLst>
                  <a:ext uri="{FF2B5EF4-FFF2-40B4-BE49-F238E27FC236}">
                    <a16:creationId xmlns:a16="http://schemas.microsoft.com/office/drawing/2014/main" id="{01876BC8-4FA1-4A82-8378-B1592645B832}"/>
                  </a:ext>
                </a:extLst>
              </p:cNvPr>
              <p:cNvSpPr/>
              <p:nvPr/>
            </p:nvSpPr>
            <p:spPr>
              <a:xfrm>
                <a:off x="11426323"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12" name="Freeform: Shape 211">
                <a:extLst>
                  <a:ext uri="{FF2B5EF4-FFF2-40B4-BE49-F238E27FC236}">
                    <a16:creationId xmlns:a16="http://schemas.microsoft.com/office/drawing/2014/main" id="{54FA9F61-3B7C-4953-AFE7-A1F32D138AC1}"/>
                  </a:ext>
                </a:extLst>
              </p:cNvPr>
              <p:cNvSpPr/>
              <p:nvPr/>
            </p:nvSpPr>
            <p:spPr>
              <a:xfrm>
                <a:off x="11341961" y="646862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13" name="Freeform: Shape 212">
                <a:extLst>
                  <a:ext uri="{FF2B5EF4-FFF2-40B4-BE49-F238E27FC236}">
                    <a16:creationId xmlns:a16="http://schemas.microsoft.com/office/drawing/2014/main" id="{D5FFF8A9-40B7-493E-AF09-6746D2CAD245}"/>
                  </a:ext>
                </a:extLst>
              </p:cNvPr>
              <p:cNvSpPr/>
              <p:nvPr/>
            </p:nvSpPr>
            <p:spPr>
              <a:xfrm>
                <a:off x="11341961"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14" name="Freeform: Shape 213">
                <a:extLst>
                  <a:ext uri="{FF2B5EF4-FFF2-40B4-BE49-F238E27FC236}">
                    <a16:creationId xmlns:a16="http://schemas.microsoft.com/office/drawing/2014/main" id="{7572120E-50EC-4B67-B914-4AEC8259A048}"/>
                  </a:ext>
                </a:extLst>
              </p:cNvPr>
              <p:cNvSpPr/>
              <p:nvPr/>
            </p:nvSpPr>
            <p:spPr>
              <a:xfrm>
                <a:off x="11341961" y="6513287"/>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215" name="Freeform: Shape 214">
                <a:extLst>
                  <a:ext uri="{FF2B5EF4-FFF2-40B4-BE49-F238E27FC236}">
                    <a16:creationId xmlns:a16="http://schemas.microsoft.com/office/drawing/2014/main" id="{27C8B022-D7DA-4BD1-912C-748FECE3A494}"/>
                  </a:ext>
                </a:extLst>
              </p:cNvPr>
              <p:cNvSpPr/>
              <p:nvPr/>
            </p:nvSpPr>
            <p:spPr>
              <a:xfrm>
                <a:off x="11341961"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16" name="Freeform: Shape 215">
                <a:extLst>
                  <a:ext uri="{FF2B5EF4-FFF2-40B4-BE49-F238E27FC236}">
                    <a16:creationId xmlns:a16="http://schemas.microsoft.com/office/drawing/2014/main" id="{56C317AC-6F20-4D5F-8DB1-D64A6B4B3CDF}"/>
                  </a:ext>
                </a:extLst>
              </p:cNvPr>
              <p:cNvSpPr/>
              <p:nvPr/>
            </p:nvSpPr>
            <p:spPr>
              <a:xfrm>
                <a:off x="11426323"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17" name="Freeform: Shape 216">
                <a:extLst>
                  <a:ext uri="{FF2B5EF4-FFF2-40B4-BE49-F238E27FC236}">
                    <a16:creationId xmlns:a16="http://schemas.microsoft.com/office/drawing/2014/main" id="{A5EFBCBE-7EA4-4DBA-887D-AE9E0E357CDA}"/>
                  </a:ext>
                </a:extLst>
              </p:cNvPr>
              <p:cNvSpPr/>
              <p:nvPr/>
            </p:nvSpPr>
            <p:spPr>
              <a:xfrm>
                <a:off x="11363061"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18" name="Freeform: Shape 217">
                <a:extLst>
                  <a:ext uri="{FF2B5EF4-FFF2-40B4-BE49-F238E27FC236}">
                    <a16:creationId xmlns:a16="http://schemas.microsoft.com/office/drawing/2014/main" id="{1BA07DAF-837F-47B1-BF7B-2B61D7A52C4F}"/>
                  </a:ext>
                </a:extLst>
              </p:cNvPr>
              <p:cNvSpPr/>
              <p:nvPr/>
            </p:nvSpPr>
            <p:spPr>
              <a:xfrm>
                <a:off x="1138412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19" name="Freeform: Shape 218">
                <a:extLst>
                  <a:ext uri="{FF2B5EF4-FFF2-40B4-BE49-F238E27FC236}">
                    <a16:creationId xmlns:a16="http://schemas.microsoft.com/office/drawing/2014/main" id="{6F562CEE-AC82-4B7E-A996-95623BAA1207}"/>
                  </a:ext>
                </a:extLst>
              </p:cNvPr>
              <p:cNvSpPr/>
              <p:nvPr/>
            </p:nvSpPr>
            <p:spPr>
              <a:xfrm>
                <a:off x="11405223"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20" name="Freeform: Shape 219">
                <a:extLst>
                  <a:ext uri="{FF2B5EF4-FFF2-40B4-BE49-F238E27FC236}">
                    <a16:creationId xmlns:a16="http://schemas.microsoft.com/office/drawing/2014/main" id="{F409947E-36E4-4CCA-9850-F2545790C6FE}"/>
                  </a:ext>
                </a:extLst>
              </p:cNvPr>
              <p:cNvSpPr/>
              <p:nvPr/>
            </p:nvSpPr>
            <p:spPr>
              <a:xfrm>
                <a:off x="11461163" y="6424719"/>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21" name="Freeform: Shape 220">
                <a:extLst>
                  <a:ext uri="{FF2B5EF4-FFF2-40B4-BE49-F238E27FC236}">
                    <a16:creationId xmlns:a16="http://schemas.microsoft.com/office/drawing/2014/main" id="{9B263975-13F6-4017-A35B-6B219E2DBE9A}"/>
                  </a:ext>
                </a:extLst>
              </p:cNvPr>
              <p:cNvSpPr/>
              <p:nvPr/>
            </p:nvSpPr>
            <p:spPr>
              <a:xfrm>
                <a:off x="11545525" y="6424719"/>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22" name="Freeform: Shape 221">
                <a:extLst>
                  <a:ext uri="{FF2B5EF4-FFF2-40B4-BE49-F238E27FC236}">
                    <a16:creationId xmlns:a16="http://schemas.microsoft.com/office/drawing/2014/main" id="{EF137A3C-7959-418A-9EF3-83295AE489CE}"/>
                  </a:ext>
                </a:extLst>
              </p:cNvPr>
              <p:cNvSpPr/>
              <p:nvPr/>
            </p:nvSpPr>
            <p:spPr>
              <a:xfrm>
                <a:off x="11461163" y="644705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23" name="Freeform: Shape 222">
                <a:extLst>
                  <a:ext uri="{FF2B5EF4-FFF2-40B4-BE49-F238E27FC236}">
                    <a16:creationId xmlns:a16="http://schemas.microsoft.com/office/drawing/2014/main" id="{D77CBCC8-DA0E-4368-9ABB-381537DEF350}"/>
                  </a:ext>
                </a:extLst>
              </p:cNvPr>
              <p:cNvSpPr/>
              <p:nvPr/>
            </p:nvSpPr>
            <p:spPr>
              <a:xfrm>
                <a:off x="11545525" y="644705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24" name="Freeform: Shape 223">
                <a:extLst>
                  <a:ext uri="{FF2B5EF4-FFF2-40B4-BE49-F238E27FC236}">
                    <a16:creationId xmlns:a16="http://schemas.microsoft.com/office/drawing/2014/main" id="{22F1769B-7B82-40E8-9926-182A7089C534}"/>
                  </a:ext>
                </a:extLst>
              </p:cNvPr>
              <p:cNvSpPr/>
              <p:nvPr/>
            </p:nvSpPr>
            <p:spPr>
              <a:xfrm>
                <a:off x="11461163" y="6469384"/>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225" name="Freeform: Shape 224">
                <a:extLst>
                  <a:ext uri="{FF2B5EF4-FFF2-40B4-BE49-F238E27FC236}">
                    <a16:creationId xmlns:a16="http://schemas.microsoft.com/office/drawing/2014/main" id="{B330BB56-D108-4ED3-868D-E5B3983C6F93}"/>
                  </a:ext>
                </a:extLst>
              </p:cNvPr>
              <p:cNvSpPr/>
              <p:nvPr/>
            </p:nvSpPr>
            <p:spPr>
              <a:xfrm>
                <a:off x="11545525" y="6469384"/>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226" name="Freeform: Shape 225">
                <a:extLst>
                  <a:ext uri="{FF2B5EF4-FFF2-40B4-BE49-F238E27FC236}">
                    <a16:creationId xmlns:a16="http://schemas.microsoft.com/office/drawing/2014/main" id="{87BAA98E-8697-40A2-B222-C58941B931B2}"/>
                  </a:ext>
                </a:extLst>
              </p:cNvPr>
              <p:cNvSpPr/>
              <p:nvPr/>
            </p:nvSpPr>
            <p:spPr>
              <a:xfrm>
                <a:off x="11461163" y="649168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27" name="Freeform: Shape 226">
                <a:extLst>
                  <a:ext uri="{FF2B5EF4-FFF2-40B4-BE49-F238E27FC236}">
                    <a16:creationId xmlns:a16="http://schemas.microsoft.com/office/drawing/2014/main" id="{2A296DDC-C882-431E-A474-D68FF11D8466}"/>
                  </a:ext>
                </a:extLst>
              </p:cNvPr>
              <p:cNvSpPr/>
              <p:nvPr/>
            </p:nvSpPr>
            <p:spPr>
              <a:xfrm>
                <a:off x="11545525" y="649168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28" name="Freeform: Shape 227">
                <a:extLst>
                  <a:ext uri="{FF2B5EF4-FFF2-40B4-BE49-F238E27FC236}">
                    <a16:creationId xmlns:a16="http://schemas.microsoft.com/office/drawing/2014/main" id="{A447A82C-016E-4FAC-8727-83F00E9DEBA9}"/>
                  </a:ext>
                </a:extLst>
              </p:cNvPr>
              <p:cNvSpPr/>
              <p:nvPr/>
            </p:nvSpPr>
            <p:spPr>
              <a:xfrm>
                <a:off x="11461163" y="651401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29" name="Freeform: Shape 228">
                <a:extLst>
                  <a:ext uri="{FF2B5EF4-FFF2-40B4-BE49-F238E27FC236}">
                    <a16:creationId xmlns:a16="http://schemas.microsoft.com/office/drawing/2014/main" id="{4290D95D-E016-4E26-88B1-B9ABD7F5C6E7}"/>
                  </a:ext>
                </a:extLst>
              </p:cNvPr>
              <p:cNvSpPr/>
              <p:nvPr/>
            </p:nvSpPr>
            <p:spPr>
              <a:xfrm>
                <a:off x="11545525" y="651401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30" name="Freeform: Shape 229">
                <a:extLst>
                  <a:ext uri="{FF2B5EF4-FFF2-40B4-BE49-F238E27FC236}">
                    <a16:creationId xmlns:a16="http://schemas.microsoft.com/office/drawing/2014/main" id="{CB53DBEF-8967-493B-B634-6AB7329012EC}"/>
                  </a:ext>
                </a:extLst>
              </p:cNvPr>
              <p:cNvSpPr/>
              <p:nvPr/>
            </p:nvSpPr>
            <p:spPr>
              <a:xfrm>
                <a:off x="11482262" y="6536308"/>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31" name="Freeform: Shape 230">
                <a:extLst>
                  <a:ext uri="{FF2B5EF4-FFF2-40B4-BE49-F238E27FC236}">
                    <a16:creationId xmlns:a16="http://schemas.microsoft.com/office/drawing/2014/main" id="{872E0BB8-14A4-4E61-924B-E196E5DF41DC}"/>
                  </a:ext>
                </a:extLst>
              </p:cNvPr>
              <p:cNvSpPr/>
              <p:nvPr/>
            </p:nvSpPr>
            <p:spPr>
              <a:xfrm>
                <a:off x="11524425" y="6536308"/>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32" name="Freeform: Shape 231">
                <a:extLst>
                  <a:ext uri="{FF2B5EF4-FFF2-40B4-BE49-F238E27FC236}">
                    <a16:creationId xmlns:a16="http://schemas.microsoft.com/office/drawing/2014/main" id="{73E5C343-BE3E-45DD-8E08-A1387FF7DBE6}"/>
                  </a:ext>
                </a:extLst>
              </p:cNvPr>
              <p:cNvSpPr/>
              <p:nvPr/>
            </p:nvSpPr>
            <p:spPr>
              <a:xfrm>
                <a:off x="11503362" y="655864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1258229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Line titl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211727D-D4A8-4043-8701-3DB5FC341401}"/>
              </a:ext>
            </a:extLst>
          </p:cNvPr>
          <p:cNvSpPr>
            <a:spLocks noGrp="1"/>
          </p:cNvSpPr>
          <p:nvPr>
            <p:ph type="title" hasCustomPrompt="1"/>
          </p:nvPr>
        </p:nvSpPr>
        <p:spPr>
          <a:xfrm>
            <a:off x="336753" y="433385"/>
            <a:ext cx="11643123" cy="867930"/>
          </a:xfrm>
        </p:spPr>
        <p:txBody>
          <a:bodyPr wrap="square" anchor="t">
            <a:spAutoFit/>
          </a:bodyPr>
          <a:lstStyle>
            <a:lvl1pPr>
              <a:defRPr sz="2800" b="1">
                <a:solidFill>
                  <a:schemeClr val="tx1"/>
                </a:solidFill>
                <a:latin typeface="+mj-lt"/>
              </a:defRPr>
            </a:lvl1pPr>
          </a:lstStyle>
          <a:p>
            <a:r>
              <a:rPr lang="en-US"/>
              <a:t>All titles should match to this baseline. All titles should be bold.</a:t>
            </a:r>
            <a:br>
              <a:rPr lang="en-US"/>
            </a:br>
            <a:r>
              <a:rPr lang="en-US"/>
              <a:t>This is for a 2 line title</a:t>
            </a:r>
            <a:endParaRPr lang="en-GB"/>
          </a:p>
        </p:txBody>
      </p:sp>
      <p:sp>
        <p:nvSpPr>
          <p:cNvPr id="9" name="Content Placeholder 2">
            <a:extLst>
              <a:ext uri="{FF2B5EF4-FFF2-40B4-BE49-F238E27FC236}">
                <a16:creationId xmlns:a16="http://schemas.microsoft.com/office/drawing/2014/main" id="{ADCB31F1-5F24-483D-8CEF-6E6EA3C3C68A}"/>
              </a:ext>
            </a:extLst>
          </p:cNvPr>
          <p:cNvSpPr>
            <a:spLocks noGrp="1"/>
          </p:cNvSpPr>
          <p:nvPr>
            <p:ph idx="1" hasCustomPrompt="1"/>
          </p:nvPr>
        </p:nvSpPr>
        <p:spPr>
          <a:xfrm>
            <a:off x="336550" y="1409730"/>
            <a:ext cx="11643123" cy="313932"/>
          </a:xfrm>
        </p:spPr>
        <p:txBody>
          <a:bodyPr wrap="square">
            <a:spAutoFit/>
          </a:bodyPr>
          <a:lstStyle>
            <a:lvl1pPr marL="285750" indent="-285750">
              <a:spcBef>
                <a:spcPts val="500"/>
              </a:spcBef>
              <a:spcAft>
                <a:spcPts val="400"/>
              </a:spcAft>
              <a:buClr>
                <a:schemeClr val="accent3"/>
              </a:buClr>
              <a:buFont typeface="Arial" panose="020B0604020202020204" pitchFamily="34" charset="0"/>
              <a:buChar char="•"/>
              <a:defRPr sz="1600">
                <a:solidFill>
                  <a:schemeClr val="tx1"/>
                </a:solidFill>
                <a:latin typeface="+mn-lt"/>
              </a:defRPr>
            </a:lvl1pPr>
            <a:lvl2pPr>
              <a:spcBef>
                <a:spcPts val="500"/>
              </a:spcBef>
              <a:spcAft>
                <a:spcPts val="400"/>
              </a:spcAft>
              <a:defRPr sz="1600"/>
            </a:lvl2pPr>
          </a:lstStyle>
          <a:p>
            <a:pPr lvl="0"/>
            <a:r>
              <a:rPr lang="en-US"/>
              <a:t>All text should be between 11 </a:t>
            </a:r>
            <a:r>
              <a:rPr lang="en-US" err="1"/>
              <a:t>pt</a:t>
            </a:r>
            <a:r>
              <a:rPr lang="en-US"/>
              <a:t> to 16 </a:t>
            </a:r>
            <a:r>
              <a:rPr lang="en-US" err="1"/>
              <a:t>pt</a:t>
            </a:r>
            <a:endParaRPr lang="en-US"/>
          </a:p>
        </p:txBody>
      </p:sp>
      <p:sp>
        <p:nvSpPr>
          <p:cNvPr id="193" name="Rectangle 192">
            <a:extLst>
              <a:ext uri="{FF2B5EF4-FFF2-40B4-BE49-F238E27FC236}">
                <a16:creationId xmlns:a16="http://schemas.microsoft.com/office/drawing/2014/main" id="{4508D972-C7A3-463F-9CAF-4665AD8F6352}"/>
              </a:ext>
            </a:extLst>
          </p:cNvPr>
          <p:cNvSpPr>
            <a:spLocks noChangeArrowheads="1"/>
          </p:cNvSpPr>
          <p:nvPr userDrawn="1"/>
        </p:nvSpPr>
        <p:spPr bwMode="auto">
          <a:xfrm>
            <a:off x="11827598" y="6488424"/>
            <a:ext cx="306388" cy="184150"/>
          </a:xfrm>
          <a:prstGeom prst="rect">
            <a:avLst/>
          </a:prstGeom>
          <a:noFill/>
          <a:ln w="9525" algn="ctr">
            <a:noFill/>
            <a:miter lim="800000"/>
            <a:headEnd/>
            <a:tailEnd/>
          </a:ln>
          <a:effectLst/>
        </p:spPr>
        <p:txBody>
          <a:bodyPr wrap="none" anchor="ctr"/>
          <a:lstStyle/>
          <a:p>
            <a:pPr algn="r">
              <a:defRPr/>
            </a:pPr>
            <a:fld id="{BF93F59F-AF68-410B-8395-3B170F791072}" type="slidenum">
              <a:rPr lang="en-GB" sz="800" b="1">
                <a:solidFill>
                  <a:schemeClr val="accent3"/>
                </a:solidFill>
                <a:latin typeface="+mj-lt"/>
              </a:rPr>
              <a:pPr algn="r">
                <a:defRPr/>
              </a:pPr>
              <a:t>‹#›</a:t>
            </a:fld>
            <a:endParaRPr lang="en-GB" sz="800" b="1">
              <a:solidFill>
                <a:schemeClr val="accent3"/>
              </a:solidFill>
              <a:latin typeface="+mj-lt"/>
            </a:endParaRPr>
          </a:p>
        </p:txBody>
      </p:sp>
      <p:grpSp>
        <p:nvGrpSpPr>
          <p:cNvPr id="194" name="Group 193">
            <a:extLst>
              <a:ext uri="{FF2B5EF4-FFF2-40B4-BE49-F238E27FC236}">
                <a16:creationId xmlns:a16="http://schemas.microsoft.com/office/drawing/2014/main" id="{C4E0A95C-18E1-4BE6-8769-882453809F13}"/>
              </a:ext>
            </a:extLst>
          </p:cNvPr>
          <p:cNvGrpSpPr/>
          <p:nvPr userDrawn="1"/>
        </p:nvGrpSpPr>
        <p:grpSpPr>
          <a:xfrm>
            <a:off x="11413238" y="6389957"/>
            <a:ext cx="409666" cy="337158"/>
            <a:chOff x="11197002" y="6334353"/>
            <a:chExt cx="409666" cy="337158"/>
          </a:xfrm>
        </p:grpSpPr>
        <p:sp>
          <p:nvSpPr>
            <p:cNvPr id="195" name="Freeform: Shape 194">
              <a:extLst>
                <a:ext uri="{FF2B5EF4-FFF2-40B4-BE49-F238E27FC236}">
                  <a16:creationId xmlns:a16="http://schemas.microsoft.com/office/drawing/2014/main" id="{834B57E2-360C-430F-B89E-AC0FEDDA78D9}"/>
                </a:ext>
              </a:extLst>
            </p:cNvPr>
            <p:cNvSpPr/>
            <p:nvPr/>
          </p:nvSpPr>
          <p:spPr>
            <a:xfrm>
              <a:off x="11197002" y="6334353"/>
              <a:ext cx="409666" cy="337158"/>
            </a:xfrm>
            <a:custGeom>
              <a:avLst/>
              <a:gdLst>
                <a:gd name="connsiteX0" fmla="*/ 268148 w 409666"/>
                <a:gd name="connsiteY0" fmla="*/ 333737 h 337158"/>
                <a:gd name="connsiteX1" fmla="*/ 316620 w 409666"/>
                <a:gd name="connsiteY1" fmla="*/ 327683 h 337158"/>
                <a:gd name="connsiteX2" fmla="*/ 362988 w 409666"/>
                <a:gd name="connsiteY2" fmla="*/ 321338 h 337158"/>
                <a:gd name="connsiteX3" fmla="*/ 390649 w 409666"/>
                <a:gd name="connsiteY3" fmla="*/ 296722 h 337158"/>
                <a:gd name="connsiteX4" fmla="*/ 401852 w 409666"/>
                <a:gd name="connsiteY4" fmla="*/ 234728 h 337158"/>
                <a:gd name="connsiteX5" fmla="*/ 409719 w 409666"/>
                <a:gd name="connsiteY5" fmla="*/ 158560 h 337158"/>
                <a:gd name="connsiteX6" fmla="*/ 409501 w 409666"/>
                <a:gd name="connsiteY6" fmla="*/ 72602 h 337158"/>
                <a:gd name="connsiteX7" fmla="*/ 404970 w 409666"/>
                <a:gd name="connsiteY7" fmla="*/ 30367 h 337158"/>
                <a:gd name="connsiteX8" fmla="*/ 384740 w 409666"/>
                <a:gd name="connsiteY8" fmla="*/ 8687 h 337158"/>
                <a:gd name="connsiteX9" fmla="*/ 268801 w 409666"/>
                <a:gd name="connsiteY9" fmla="*/ 2307 h 337158"/>
                <a:gd name="connsiteX10" fmla="*/ 204270 w 409666"/>
                <a:gd name="connsiteY10" fmla="*/ 5932 h 337158"/>
                <a:gd name="connsiteX11" fmla="*/ 135025 w 409666"/>
                <a:gd name="connsiteY11" fmla="*/ 12458 h 337158"/>
                <a:gd name="connsiteX12" fmla="*/ 82421 w 409666"/>
                <a:gd name="connsiteY12" fmla="*/ 20035 h 337158"/>
                <a:gd name="connsiteX13" fmla="*/ 41672 w 409666"/>
                <a:gd name="connsiteY13" fmla="*/ 29243 h 337158"/>
                <a:gd name="connsiteX14" fmla="*/ 23835 w 409666"/>
                <a:gd name="connsiteY14" fmla="*/ 47297 h 337158"/>
                <a:gd name="connsiteX15" fmla="*/ 14409 w 409666"/>
                <a:gd name="connsiteY15" fmla="*/ 88663 h 337158"/>
                <a:gd name="connsiteX16" fmla="*/ 7992 w 409666"/>
                <a:gd name="connsiteY16" fmla="*/ 138584 h 337158"/>
                <a:gd name="connsiteX17" fmla="*/ 1684 w 409666"/>
                <a:gd name="connsiteY17" fmla="*/ 252638 h 337158"/>
                <a:gd name="connsiteX18" fmla="*/ 8717 w 409666"/>
                <a:gd name="connsiteY18" fmla="*/ 314522 h 337158"/>
                <a:gd name="connsiteX19" fmla="*/ 26047 w 409666"/>
                <a:gd name="connsiteY19" fmla="*/ 329604 h 337158"/>
                <a:gd name="connsiteX20" fmla="*/ 167943 w 409666"/>
                <a:gd name="connsiteY20" fmla="*/ 336202 h 337158"/>
                <a:gd name="connsiteX21" fmla="*/ 268148 w 409666"/>
                <a:gd name="connsiteY21" fmla="*/ 333737 h 33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9666" h="337158">
                  <a:moveTo>
                    <a:pt x="268148" y="333737"/>
                  </a:moveTo>
                  <a:cubicBezTo>
                    <a:pt x="284354" y="332976"/>
                    <a:pt x="300487" y="329822"/>
                    <a:pt x="316620" y="327683"/>
                  </a:cubicBezTo>
                  <a:cubicBezTo>
                    <a:pt x="332064" y="325616"/>
                    <a:pt x="347508" y="323441"/>
                    <a:pt x="362988" y="321338"/>
                  </a:cubicBezTo>
                  <a:cubicBezTo>
                    <a:pt x="382311" y="318692"/>
                    <a:pt x="386335" y="315936"/>
                    <a:pt x="390649" y="296722"/>
                  </a:cubicBezTo>
                  <a:cubicBezTo>
                    <a:pt x="395254" y="276275"/>
                    <a:pt x="399024" y="255538"/>
                    <a:pt x="401852" y="234728"/>
                  </a:cubicBezTo>
                  <a:cubicBezTo>
                    <a:pt x="405296" y="209460"/>
                    <a:pt x="408595" y="184046"/>
                    <a:pt x="409719" y="158560"/>
                  </a:cubicBezTo>
                  <a:cubicBezTo>
                    <a:pt x="410988" y="129955"/>
                    <a:pt x="410299" y="101243"/>
                    <a:pt x="409501" y="72602"/>
                  </a:cubicBezTo>
                  <a:cubicBezTo>
                    <a:pt x="409103" y="58500"/>
                    <a:pt x="406891" y="44397"/>
                    <a:pt x="404970" y="30367"/>
                  </a:cubicBezTo>
                  <a:cubicBezTo>
                    <a:pt x="403012" y="16047"/>
                    <a:pt x="398734" y="11551"/>
                    <a:pt x="384740" y="8687"/>
                  </a:cubicBezTo>
                  <a:cubicBezTo>
                    <a:pt x="346420" y="929"/>
                    <a:pt x="307737" y="-376"/>
                    <a:pt x="268801" y="2307"/>
                  </a:cubicBezTo>
                  <a:cubicBezTo>
                    <a:pt x="247303" y="3793"/>
                    <a:pt x="225768" y="4301"/>
                    <a:pt x="204270" y="5932"/>
                  </a:cubicBezTo>
                  <a:cubicBezTo>
                    <a:pt x="181140" y="7672"/>
                    <a:pt x="158046" y="9847"/>
                    <a:pt x="135025" y="12458"/>
                  </a:cubicBezTo>
                  <a:cubicBezTo>
                    <a:pt x="117442" y="14452"/>
                    <a:pt x="99859" y="16917"/>
                    <a:pt x="82421" y="20035"/>
                  </a:cubicBezTo>
                  <a:cubicBezTo>
                    <a:pt x="68717" y="22464"/>
                    <a:pt x="55303" y="26379"/>
                    <a:pt x="41672" y="29243"/>
                  </a:cubicBezTo>
                  <a:cubicBezTo>
                    <a:pt x="31521" y="31346"/>
                    <a:pt x="26264" y="38306"/>
                    <a:pt x="23835" y="47297"/>
                  </a:cubicBezTo>
                  <a:cubicBezTo>
                    <a:pt x="20137" y="60929"/>
                    <a:pt x="16766" y="74741"/>
                    <a:pt x="14409" y="88663"/>
                  </a:cubicBezTo>
                  <a:cubicBezTo>
                    <a:pt x="11654" y="105194"/>
                    <a:pt x="10385" y="121980"/>
                    <a:pt x="7992" y="138584"/>
                  </a:cubicBezTo>
                  <a:cubicBezTo>
                    <a:pt x="2554" y="176433"/>
                    <a:pt x="-346" y="214463"/>
                    <a:pt x="1684" y="252638"/>
                  </a:cubicBezTo>
                  <a:cubicBezTo>
                    <a:pt x="2808" y="273338"/>
                    <a:pt x="5781" y="293967"/>
                    <a:pt x="8717" y="314522"/>
                  </a:cubicBezTo>
                  <a:cubicBezTo>
                    <a:pt x="9986" y="323296"/>
                    <a:pt x="17382" y="329096"/>
                    <a:pt x="26047" y="329604"/>
                  </a:cubicBezTo>
                  <a:cubicBezTo>
                    <a:pt x="73285" y="332396"/>
                    <a:pt x="157611" y="336202"/>
                    <a:pt x="167943" y="336202"/>
                  </a:cubicBezTo>
                  <a:cubicBezTo>
                    <a:pt x="178276" y="336202"/>
                    <a:pt x="234759" y="335296"/>
                    <a:pt x="268148" y="333737"/>
                  </a:cubicBezTo>
                </a:path>
              </a:pathLst>
            </a:custGeom>
            <a:solidFill>
              <a:srgbClr val="CDDC29"/>
            </a:solidFill>
            <a:ln w="3625" cap="flat">
              <a:noFill/>
              <a:prstDash val="solid"/>
              <a:miter/>
            </a:ln>
          </p:spPr>
          <p:txBody>
            <a:bodyPr rtlCol="0" anchor="ctr"/>
            <a:lstStyle/>
            <a:p>
              <a:endParaRPr lang="en-GB"/>
            </a:p>
          </p:txBody>
        </p:sp>
        <p:grpSp>
          <p:nvGrpSpPr>
            <p:cNvPr id="196" name="Group 195">
              <a:extLst>
                <a:ext uri="{FF2B5EF4-FFF2-40B4-BE49-F238E27FC236}">
                  <a16:creationId xmlns:a16="http://schemas.microsoft.com/office/drawing/2014/main" id="{378D0015-2A09-4ED2-A090-F5A81C4C9BF5}"/>
                </a:ext>
              </a:extLst>
            </p:cNvPr>
            <p:cNvGrpSpPr/>
            <p:nvPr userDrawn="1"/>
          </p:nvGrpSpPr>
          <p:grpSpPr>
            <a:xfrm>
              <a:off x="11222831" y="6423994"/>
              <a:ext cx="344446" cy="156398"/>
              <a:chOff x="11222831" y="6423994"/>
              <a:chExt cx="344446" cy="156398"/>
            </a:xfrm>
          </p:grpSpPr>
          <p:sp>
            <p:nvSpPr>
              <p:cNvPr id="197" name="Freeform: Shape 196">
                <a:extLst>
                  <a:ext uri="{FF2B5EF4-FFF2-40B4-BE49-F238E27FC236}">
                    <a16:creationId xmlns:a16="http://schemas.microsoft.com/office/drawing/2014/main" id="{EB657735-B6B1-441E-9123-448F17F45D8F}"/>
                  </a:ext>
                </a:extLst>
              </p:cNvPr>
              <p:cNvSpPr/>
              <p:nvPr/>
            </p:nvSpPr>
            <p:spPr>
              <a:xfrm>
                <a:off x="11264994"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98" name="Freeform: Shape 197">
                <a:extLst>
                  <a:ext uri="{FF2B5EF4-FFF2-40B4-BE49-F238E27FC236}">
                    <a16:creationId xmlns:a16="http://schemas.microsoft.com/office/drawing/2014/main" id="{99C923C3-57FD-45A6-88D9-56BE9E7A9F55}"/>
                  </a:ext>
                </a:extLst>
              </p:cNvPr>
              <p:cNvSpPr/>
              <p:nvPr/>
            </p:nvSpPr>
            <p:spPr>
              <a:xfrm>
                <a:off x="11243895" y="6513287"/>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99" name="Freeform: Shape 198">
                <a:extLst>
                  <a:ext uri="{FF2B5EF4-FFF2-40B4-BE49-F238E27FC236}">
                    <a16:creationId xmlns:a16="http://schemas.microsoft.com/office/drawing/2014/main" id="{6CC68124-9DCE-40DC-9248-25C5C3652332}"/>
                  </a:ext>
                </a:extLst>
              </p:cNvPr>
              <p:cNvSpPr/>
              <p:nvPr/>
            </p:nvSpPr>
            <p:spPr>
              <a:xfrm>
                <a:off x="11222831"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00" name="Freeform: Shape 199">
                <a:extLst>
                  <a:ext uri="{FF2B5EF4-FFF2-40B4-BE49-F238E27FC236}">
                    <a16:creationId xmlns:a16="http://schemas.microsoft.com/office/drawing/2014/main" id="{602263B3-3807-40B2-8578-D31A7E5CB213}"/>
                  </a:ext>
                </a:extLst>
              </p:cNvPr>
              <p:cNvSpPr/>
              <p:nvPr/>
            </p:nvSpPr>
            <p:spPr>
              <a:xfrm>
                <a:off x="11243895"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01" name="Freeform: Shape 200">
                <a:extLst>
                  <a:ext uri="{FF2B5EF4-FFF2-40B4-BE49-F238E27FC236}">
                    <a16:creationId xmlns:a16="http://schemas.microsoft.com/office/drawing/2014/main" id="{C7D5C94A-DBDC-48CB-A5D7-F36220EC3147}"/>
                  </a:ext>
                </a:extLst>
              </p:cNvPr>
              <p:cNvSpPr/>
              <p:nvPr/>
            </p:nvSpPr>
            <p:spPr>
              <a:xfrm>
                <a:off x="1126499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02" name="Freeform: Shape 201">
                <a:extLst>
                  <a:ext uri="{FF2B5EF4-FFF2-40B4-BE49-F238E27FC236}">
                    <a16:creationId xmlns:a16="http://schemas.microsoft.com/office/drawing/2014/main" id="{1697D5F4-BB00-40B4-B449-1C2A13A1B7DC}"/>
                  </a:ext>
                </a:extLst>
              </p:cNvPr>
              <p:cNvSpPr/>
              <p:nvPr/>
            </p:nvSpPr>
            <p:spPr>
              <a:xfrm>
                <a:off x="1128609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03" name="Freeform: Shape 202">
                <a:extLst>
                  <a:ext uri="{FF2B5EF4-FFF2-40B4-BE49-F238E27FC236}">
                    <a16:creationId xmlns:a16="http://schemas.microsoft.com/office/drawing/2014/main" id="{30065C8A-E1A6-41FD-A18E-DA51EBFF3AD9}"/>
                  </a:ext>
                </a:extLst>
              </p:cNvPr>
              <p:cNvSpPr/>
              <p:nvPr/>
            </p:nvSpPr>
            <p:spPr>
              <a:xfrm>
                <a:off x="11222831"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04" name="Freeform: Shape 203">
                <a:extLst>
                  <a:ext uri="{FF2B5EF4-FFF2-40B4-BE49-F238E27FC236}">
                    <a16:creationId xmlns:a16="http://schemas.microsoft.com/office/drawing/2014/main" id="{7E58BDC4-3FF2-4D87-A808-DDB964F54BCB}"/>
                  </a:ext>
                </a:extLst>
              </p:cNvPr>
              <p:cNvSpPr/>
              <p:nvPr/>
            </p:nvSpPr>
            <p:spPr>
              <a:xfrm>
                <a:off x="11307157"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05" name="Freeform: Shape 204">
                <a:extLst>
                  <a:ext uri="{FF2B5EF4-FFF2-40B4-BE49-F238E27FC236}">
                    <a16:creationId xmlns:a16="http://schemas.microsoft.com/office/drawing/2014/main" id="{7B8C8954-EB53-420A-8AFA-4B38899F3F4B}"/>
                  </a:ext>
                </a:extLst>
              </p:cNvPr>
              <p:cNvSpPr/>
              <p:nvPr/>
            </p:nvSpPr>
            <p:spPr>
              <a:xfrm>
                <a:off x="11307157" y="646862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06" name="Freeform: Shape 205">
                <a:extLst>
                  <a:ext uri="{FF2B5EF4-FFF2-40B4-BE49-F238E27FC236}">
                    <a16:creationId xmlns:a16="http://schemas.microsoft.com/office/drawing/2014/main" id="{15E9C356-447F-421B-8425-7AC9BF5E4F0A}"/>
                  </a:ext>
                </a:extLst>
              </p:cNvPr>
              <p:cNvSpPr/>
              <p:nvPr/>
            </p:nvSpPr>
            <p:spPr>
              <a:xfrm>
                <a:off x="11286094"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07" name="Freeform: Shape 206">
                <a:extLst>
                  <a:ext uri="{FF2B5EF4-FFF2-40B4-BE49-F238E27FC236}">
                    <a16:creationId xmlns:a16="http://schemas.microsoft.com/office/drawing/2014/main" id="{BA2A1F01-2A25-411D-88DF-D8D5397B405E}"/>
                  </a:ext>
                </a:extLst>
              </p:cNvPr>
              <p:cNvSpPr/>
              <p:nvPr/>
            </p:nvSpPr>
            <p:spPr>
              <a:xfrm>
                <a:off x="11222831"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08" name="Freeform: Shape 207">
                <a:extLst>
                  <a:ext uri="{FF2B5EF4-FFF2-40B4-BE49-F238E27FC236}">
                    <a16:creationId xmlns:a16="http://schemas.microsoft.com/office/drawing/2014/main" id="{A1E9C2D8-660E-4CEA-8831-3D0D93B85BC1}"/>
                  </a:ext>
                </a:extLst>
              </p:cNvPr>
              <p:cNvSpPr/>
              <p:nvPr/>
            </p:nvSpPr>
            <p:spPr>
              <a:xfrm>
                <a:off x="11243895"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09" name="Freeform: Shape 208">
                <a:extLst>
                  <a:ext uri="{FF2B5EF4-FFF2-40B4-BE49-F238E27FC236}">
                    <a16:creationId xmlns:a16="http://schemas.microsoft.com/office/drawing/2014/main" id="{8753BED4-C386-4F76-9B54-487FFEBC74BA}"/>
                  </a:ext>
                </a:extLst>
              </p:cNvPr>
              <p:cNvSpPr/>
              <p:nvPr/>
            </p:nvSpPr>
            <p:spPr>
              <a:xfrm>
                <a:off x="1126499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10" name="Freeform: Shape 209">
                <a:extLst>
                  <a:ext uri="{FF2B5EF4-FFF2-40B4-BE49-F238E27FC236}">
                    <a16:creationId xmlns:a16="http://schemas.microsoft.com/office/drawing/2014/main" id="{FB08A437-9B74-4C12-A3D0-2CA9BFCD6307}"/>
                  </a:ext>
                </a:extLst>
              </p:cNvPr>
              <p:cNvSpPr/>
              <p:nvPr/>
            </p:nvSpPr>
            <p:spPr>
              <a:xfrm>
                <a:off x="1128609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11" name="Freeform: Shape 210">
                <a:extLst>
                  <a:ext uri="{FF2B5EF4-FFF2-40B4-BE49-F238E27FC236}">
                    <a16:creationId xmlns:a16="http://schemas.microsoft.com/office/drawing/2014/main" id="{42A7F326-DCDA-4F0F-AD72-695833AF309B}"/>
                  </a:ext>
                </a:extLst>
              </p:cNvPr>
              <p:cNvSpPr/>
              <p:nvPr/>
            </p:nvSpPr>
            <p:spPr>
              <a:xfrm>
                <a:off x="11307157"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12" name="Freeform: Shape 211">
                <a:extLst>
                  <a:ext uri="{FF2B5EF4-FFF2-40B4-BE49-F238E27FC236}">
                    <a16:creationId xmlns:a16="http://schemas.microsoft.com/office/drawing/2014/main" id="{45413E9A-7246-47F3-90E9-19E6F736EEF4}"/>
                  </a:ext>
                </a:extLst>
              </p:cNvPr>
              <p:cNvSpPr/>
              <p:nvPr/>
            </p:nvSpPr>
            <p:spPr>
              <a:xfrm>
                <a:off x="11363061"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13" name="Freeform: Shape 212">
                <a:extLst>
                  <a:ext uri="{FF2B5EF4-FFF2-40B4-BE49-F238E27FC236}">
                    <a16:creationId xmlns:a16="http://schemas.microsoft.com/office/drawing/2014/main" id="{2F7DD0F7-F37F-43F2-99F9-4521D86E639A}"/>
                  </a:ext>
                </a:extLst>
              </p:cNvPr>
              <p:cNvSpPr/>
              <p:nvPr/>
            </p:nvSpPr>
            <p:spPr>
              <a:xfrm>
                <a:off x="1138412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14" name="Freeform: Shape 213">
                <a:extLst>
                  <a:ext uri="{FF2B5EF4-FFF2-40B4-BE49-F238E27FC236}">
                    <a16:creationId xmlns:a16="http://schemas.microsoft.com/office/drawing/2014/main" id="{50B81E98-1D3B-4CBE-9948-4A71D129D904}"/>
                  </a:ext>
                </a:extLst>
              </p:cNvPr>
              <p:cNvSpPr/>
              <p:nvPr/>
            </p:nvSpPr>
            <p:spPr>
              <a:xfrm>
                <a:off x="11405223"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15" name="Freeform: Shape 214">
                <a:extLst>
                  <a:ext uri="{FF2B5EF4-FFF2-40B4-BE49-F238E27FC236}">
                    <a16:creationId xmlns:a16="http://schemas.microsoft.com/office/drawing/2014/main" id="{D0065215-5885-40B9-85DB-7BB16489F121}"/>
                  </a:ext>
                </a:extLst>
              </p:cNvPr>
              <p:cNvSpPr/>
              <p:nvPr/>
            </p:nvSpPr>
            <p:spPr>
              <a:xfrm>
                <a:off x="11341961"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16" name="Freeform: Shape 215">
                <a:extLst>
                  <a:ext uri="{FF2B5EF4-FFF2-40B4-BE49-F238E27FC236}">
                    <a16:creationId xmlns:a16="http://schemas.microsoft.com/office/drawing/2014/main" id="{CD5BF2DA-B103-42FD-AA58-7712F14FF689}"/>
                  </a:ext>
                </a:extLst>
              </p:cNvPr>
              <p:cNvSpPr/>
              <p:nvPr/>
            </p:nvSpPr>
            <p:spPr>
              <a:xfrm>
                <a:off x="11426323"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17" name="Freeform: Shape 216">
                <a:extLst>
                  <a:ext uri="{FF2B5EF4-FFF2-40B4-BE49-F238E27FC236}">
                    <a16:creationId xmlns:a16="http://schemas.microsoft.com/office/drawing/2014/main" id="{BF2674A6-4607-499B-B995-4BCB7B609749}"/>
                  </a:ext>
                </a:extLst>
              </p:cNvPr>
              <p:cNvSpPr/>
              <p:nvPr/>
            </p:nvSpPr>
            <p:spPr>
              <a:xfrm>
                <a:off x="11341961" y="646862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18" name="Freeform: Shape 217">
                <a:extLst>
                  <a:ext uri="{FF2B5EF4-FFF2-40B4-BE49-F238E27FC236}">
                    <a16:creationId xmlns:a16="http://schemas.microsoft.com/office/drawing/2014/main" id="{9643AFC2-87F9-4B7F-B5AC-F3DABF144C06}"/>
                  </a:ext>
                </a:extLst>
              </p:cNvPr>
              <p:cNvSpPr/>
              <p:nvPr/>
            </p:nvSpPr>
            <p:spPr>
              <a:xfrm>
                <a:off x="11341961"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19" name="Freeform: Shape 218">
                <a:extLst>
                  <a:ext uri="{FF2B5EF4-FFF2-40B4-BE49-F238E27FC236}">
                    <a16:creationId xmlns:a16="http://schemas.microsoft.com/office/drawing/2014/main" id="{10D8EA86-9947-4FF4-A8F1-7D6E4F541BBC}"/>
                  </a:ext>
                </a:extLst>
              </p:cNvPr>
              <p:cNvSpPr/>
              <p:nvPr/>
            </p:nvSpPr>
            <p:spPr>
              <a:xfrm>
                <a:off x="11341961" y="6513287"/>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220" name="Freeform: Shape 219">
                <a:extLst>
                  <a:ext uri="{FF2B5EF4-FFF2-40B4-BE49-F238E27FC236}">
                    <a16:creationId xmlns:a16="http://schemas.microsoft.com/office/drawing/2014/main" id="{B9EA7AF5-F4F2-4E55-A4DC-997AB29FEC45}"/>
                  </a:ext>
                </a:extLst>
              </p:cNvPr>
              <p:cNvSpPr/>
              <p:nvPr/>
            </p:nvSpPr>
            <p:spPr>
              <a:xfrm>
                <a:off x="11341961"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21" name="Freeform: Shape 220">
                <a:extLst>
                  <a:ext uri="{FF2B5EF4-FFF2-40B4-BE49-F238E27FC236}">
                    <a16:creationId xmlns:a16="http://schemas.microsoft.com/office/drawing/2014/main" id="{35422EE6-9272-4800-BA13-181D771FAFB9}"/>
                  </a:ext>
                </a:extLst>
              </p:cNvPr>
              <p:cNvSpPr/>
              <p:nvPr/>
            </p:nvSpPr>
            <p:spPr>
              <a:xfrm>
                <a:off x="11426323"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22" name="Freeform: Shape 221">
                <a:extLst>
                  <a:ext uri="{FF2B5EF4-FFF2-40B4-BE49-F238E27FC236}">
                    <a16:creationId xmlns:a16="http://schemas.microsoft.com/office/drawing/2014/main" id="{77D540D7-FF33-4670-8994-8D14FA07FD5A}"/>
                  </a:ext>
                </a:extLst>
              </p:cNvPr>
              <p:cNvSpPr/>
              <p:nvPr/>
            </p:nvSpPr>
            <p:spPr>
              <a:xfrm>
                <a:off x="11363061"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23" name="Freeform: Shape 222">
                <a:extLst>
                  <a:ext uri="{FF2B5EF4-FFF2-40B4-BE49-F238E27FC236}">
                    <a16:creationId xmlns:a16="http://schemas.microsoft.com/office/drawing/2014/main" id="{51A9D7F0-4D4B-4DE8-B173-3B1586126899}"/>
                  </a:ext>
                </a:extLst>
              </p:cNvPr>
              <p:cNvSpPr/>
              <p:nvPr/>
            </p:nvSpPr>
            <p:spPr>
              <a:xfrm>
                <a:off x="1138412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24" name="Freeform: Shape 223">
                <a:extLst>
                  <a:ext uri="{FF2B5EF4-FFF2-40B4-BE49-F238E27FC236}">
                    <a16:creationId xmlns:a16="http://schemas.microsoft.com/office/drawing/2014/main" id="{F1BA63E0-1BC0-4A96-A8C7-0641FFF9FBEE}"/>
                  </a:ext>
                </a:extLst>
              </p:cNvPr>
              <p:cNvSpPr/>
              <p:nvPr/>
            </p:nvSpPr>
            <p:spPr>
              <a:xfrm>
                <a:off x="11405223"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25" name="Freeform: Shape 224">
                <a:extLst>
                  <a:ext uri="{FF2B5EF4-FFF2-40B4-BE49-F238E27FC236}">
                    <a16:creationId xmlns:a16="http://schemas.microsoft.com/office/drawing/2014/main" id="{C7408A32-4886-4EC2-8DBB-ED1C9861DDB9}"/>
                  </a:ext>
                </a:extLst>
              </p:cNvPr>
              <p:cNvSpPr/>
              <p:nvPr/>
            </p:nvSpPr>
            <p:spPr>
              <a:xfrm>
                <a:off x="11461163" y="6424719"/>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26" name="Freeform: Shape 225">
                <a:extLst>
                  <a:ext uri="{FF2B5EF4-FFF2-40B4-BE49-F238E27FC236}">
                    <a16:creationId xmlns:a16="http://schemas.microsoft.com/office/drawing/2014/main" id="{8369CAB2-776D-4387-A2F4-F369E52681BF}"/>
                  </a:ext>
                </a:extLst>
              </p:cNvPr>
              <p:cNvSpPr/>
              <p:nvPr/>
            </p:nvSpPr>
            <p:spPr>
              <a:xfrm>
                <a:off x="11545525" y="6424719"/>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27" name="Freeform: Shape 226">
                <a:extLst>
                  <a:ext uri="{FF2B5EF4-FFF2-40B4-BE49-F238E27FC236}">
                    <a16:creationId xmlns:a16="http://schemas.microsoft.com/office/drawing/2014/main" id="{230CBE61-DD31-4F47-9BBF-FF0F0BFA349C}"/>
                  </a:ext>
                </a:extLst>
              </p:cNvPr>
              <p:cNvSpPr/>
              <p:nvPr/>
            </p:nvSpPr>
            <p:spPr>
              <a:xfrm>
                <a:off x="11461163" y="644705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28" name="Freeform: Shape 227">
                <a:extLst>
                  <a:ext uri="{FF2B5EF4-FFF2-40B4-BE49-F238E27FC236}">
                    <a16:creationId xmlns:a16="http://schemas.microsoft.com/office/drawing/2014/main" id="{32D6AEAF-C1DA-4B20-8DB4-D7B549F16A76}"/>
                  </a:ext>
                </a:extLst>
              </p:cNvPr>
              <p:cNvSpPr/>
              <p:nvPr/>
            </p:nvSpPr>
            <p:spPr>
              <a:xfrm>
                <a:off x="11545525" y="644705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29" name="Freeform: Shape 228">
                <a:extLst>
                  <a:ext uri="{FF2B5EF4-FFF2-40B4-BE49-F238E27FC236}">
                    <a16:creationId xmlns:a16="http://schemas.microsoft.com/office/drawing/2014/main" id="{8B8F3341-C743-4262-ACB2-98F5DE4B1AB4}"/>
                  </a:ext>
                </a:extLst>
              </p:cNvPr>
              <p:cNvSpPr/>
              <p:nvPr/>
            </p:nvSpPr>
            <p:spPr>
              <a:xfrm>
                <a:off x="11461163" y="6469384"/>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230" name="Freeform: Shape 229">
                <a:extLst>
                  <a:ext uri="{FF2B5EF4-FFF2-40B4-BE49-F238E27FC236}">
                    <a16:creationId xmlns:a16="http://schemas.microsoft.com/office/drawing/2014/main" id="{2DF471FB-7D98-4FAC-B079-C23249DB7F4C}"/>
                  </a:ext>
                </a:extLst>
              </p:cNvPr>
              <p:cNvSpPr/>
              <p:nvPr/>
            </p:nvSpPr>
            <p:spPr>
              <a:xfrm>
                <a:off x="11545525" y="6469384"/>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231" name="Freeform: Shape 230">
                <a:extLst>
                  <a:ext uri="{FF2B5EF4-FFF2-40B4-BE49-F238E27FC236}">
                    <a16:creationId xmlns:a16="http://schemas.microsoft.com/office/drawing/2014/main" id="{DA7EAE5E-E07E-447E-95F5-054150F576B8}"/>
                  </a:ext>
                </a:extLst>
              </p:cNvPr>
              <p:cNvSpPr/>
              <p:nvPr/>
            </p:nvSpPr>
            <p:spPr>
              <a:xfrm>
                <a:off x="11461163" y="649168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32" name="Freeform: Shape 231">
                <a:extLst>
                  <a:ext uri="{FF2B5EF4-FFF2-40B4-BE49-F238E27FC236}">
                    <a16:creationId xmlns:a16="http://schemas.microsoft.com/office/drawing/2014/main" id="{3C645215-5BD2-4CBD-BCFB-3A5FD9CB95E1}"/>
                  </a:ext>
                </a:extLst>
              </p:cNvPr>
              <p:cNvSpPr/>
              <p:nvPr/>
            </p:nvSpPr>
            <p:spPr>
              <a:xfrm>
                <a:off x="11545525" y="649168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33" name="Freeform: Shape 232">
                <a:extLst>
                  <a:ext uri="{FF2B5EF4-FFF2-40B4-BE49-F238E27FC236}">
                    <a16:creationId xmlns:a16="http://schemas.microsoft.com/office/drawing/2014/main" id="{6CBDFF26-756B-4B16-BA2F-23F06C9A895B}"/>
                  </a:ext>
                </a:extLst>
              </p:cNvPr>
              <p:cNvSpPr/>
              <p:nvPr/>
            </p:nvSpPr>
            <p:spPr>
              <a:xfrm>
                <a:off x="11461163" y="651401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34" name="Freeform: Shape 233">
                <a:extLst>
                  <a:ext uri="{FF2B5EF4-FFF2-40B4-BE49-F238E27FC236}">
                    <a16:creationId xmlns:a16="http://schemas.microsoft.com/office/drawing/2014/main" id="{B491F14D-6706-4D32-845C-30E142ADCF24}"/>
                  </a:ext>
                </a:extLst>
              </p:cNvPr>
              <p:cNvSpPr/>
              <p:nvPr/>
            </p:nvSpPr>
            <p:spPr>
              <a:xfrm>
                <a:off x="11545525" y="651401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35" name="Freeform: Shape 234">
                <a:extLst>
                  <a:ext uri="{FF2B5EF4-FFF2-40B4-BE49-F238E27FC236}">
                    <a16:creationId xmlns:a16="http://schemas.microsoft.com/office/drawing/2014/main" id="{FF812F3B-6784-49E4-AC61-230462534B6F}"/>
                  </a:ext>
                </a:extLst>
              </p:cNvPr>
              <p:cNvSpPr/>
              <p:nvPr/>
            </p:nvSpPr>
            <p:spPr>
              <a:xfrm>
                <a:off x="11482262" y="6536308"/>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36" name="Freeform: Shape 235">
                <a:extLst>
                  <a:ext uri="{FF2B5EF4-FFF2-40B4-BE49-F238E27FC236}">
                    <a16:creationId xmlns:a16="http://schemas.microsoft.com/office/drawing/2014/main" id="{ACC68450-8AA7-407A-B368-3BB19E41E81C}"/>
                  </a:ext>
                </a:extLst>
              </p:cNvPr>
              <p:cNvSpPr/>
              <p:nvPr/>
            </p:nvSpPr>
            <p:spPr>
              <a:xfrm>
                <a:off x="11524425" y="6536308"/>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37" name="Freeform: Shape 236">
                <a:extLst>
                  <a:ext uri="{FF2B5EF4-FFF2-40B4-BE49-F238E27FC236}">
                    <a16:creationId xmlns:a16="http://schemas.microsoft.com/office/drawing/2014/main" id="{A174CB30-3139-4DB7-962C-35E7E34F5A30}"/>
                  </a:ext>
                </a:extLst>
              </p:cNvPr>
              <p:cNvSpPr/>
              <p:nvPr/>
            </p:nvSpPr>
            <p:spPr>
              <a:xfrm>
                <a:off x="11503362" y="655864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3005407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Line titl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211727D-D4A8-4043-8701-3DB5FC341401}"/>
              </a:ext>
            </a:extLst>
          </p:cNvPr>
          <p:cNvSpPr>
            <a:spLocks noGrp="1"/>
          </p:cNvSpPr>
          <p:nvPr>
            <p:ph type="title" hasCustomPrompt="1"/>
          </p:nvPr>
        </p:nvSpPr>
        <p:spPr>
          <a:xfrm>
            <a:off x="336753" y="433385"/>
            <a:ext cx="11643123" cy="480131"/>
          </a:xfrm>
        </p:spPr>
        <p:txBody>
          <a:bodyPr wrap="square" anchor="t">
            <a:spAutoFit/>
          </a:bodyPr>
          <a:lstStyle>
            <a:lvl1pPr>
              <a:defRPr sz="2800" b="1">
                <a:solidFill>
                  <a:schemeClr val="tx1"/>
                </a:solidFill>
                <a:latin typeface="+mj-lt"/>
              </a:defRPr>
            </a:lvl1pPr>
          </a:lstStyle>
          <a:p>
            <a:r>
              <a:rPr lang="en-US"/>
              <a:t>All titles should match to this baseline. All titles should be bold</a:t>
            </a:r>
            <a:endParaRPr lang="en-GB"/>
          </a:p>
        </p:txBody>
      </p:sp>
      <p:sp>
        <p:nvSpPr>
          <p:cNvPr id="9" name="Content Placeholder 2">
            <a:extLst>
              <a:ext uri="{FF2B5EF4-FFF2-40B4-BE49-F238E27FC236}">
                <a16:creationId xmlns:a16="http://schemas.microsoft.com/office/drawing/2014/main" id="{ADCB31F1-5F24-483D-8CEF-6E6EA3C3C68A}"/>
              </a:ext>
            </a:extLst>
          </p:cNvPr>
          <p:cNvSpPr>
            <a:spLocks noGrp="1"/>
          </p:cNvSpPr>
          <p:nvPr>
            <p:ph idx="1" hasCustomPrompt="1"/>
          </p:nvPr>
        </p:nvSpPr>
        <p:spPr>
          <a:xfrm>
            <a:off x="336550" y="1202899"/>
            <a:ext cx="11643123" cy="313932"/>
          </a:xfrm>
        </p:spPr>
        <p:txBody>
          <a:bodyPr wrap="square">
            <a:spAutoFit/>
          </a:bodyPr>
          <a:lstStyle>
            <a:lvl1pPr marL="285750" indent="-285750">
              <a:spcBef>
                <a:spcPts val="500"/>
              </a:spcBef>
              <a:spcAft>
                <a:spcPts val="400"/>
              </a:spcAft>
              <a:buClr>
                <a:schemeClr val="accent3"/>
              </a:buClr>
              <a:buFont typeface="Arial" panose="020B0604020202020204" pitchFamily="34" charset="0"/>
              <a:buChar char="•"/>
              <a:defRPr sz="1600">
                <a:solidFill>
                  <a:schemeClr val="tx1"/>
                </a:solidFill>
                <a:latin typeface="+mn-lt"/>
              </a:defRPr>
            </a:lvl1pPr>
            <a:lvl2pPr>
              <a:spcBef>
                <a:spcPts val="500"/>
              </a:spcBef>
              <a:spcAft>
                <a:spcPts val="400"/>
              </a:spcAft>
              <a:defRPr sz="1600"/>
            </a:lvl2pPr>
          </a:lstStyle>
          <a:p>
            <a:pPr lvl="0"/>
            <a:r>
              <a:rPr lang="en-US"/>
              <a:t>All text should be between 11 </a:t>
            </a:r>
            <a:r>
              <a:rPr lang="en-US" err="1"/>
              <a:t>pt</a:t>
            </a:r>
            <a:r>
              <a:rPr lang="en-US"/>
              <a:t> to 16 </a:t>
            </a:r>
            <a:r>
              <a:rPr lang="en-US" err="1"/>
              <a:t>pt</a:t>
            </a:r>
            <a:endParaRPr lang="en-US"/>
          </a:p>
        </p:txBody>
      </p:sp>
      <p:sp>
        <p:nvSpPr>
          <p:cNvPr id="148" name="Rectangle 147">
            <a:extLst>
              <a:ext uri="{FF2B5EF4-FFF2-40B4-BE49-F238E27FC236}">
                <a16:creationId xmlns:a16="http://schemas.microsoft.com/office/drawing/2014/main" id="{12A4D82B-D8C3-47E1-AFE4-74CA5FE51E7D}"/>
              </a:ext>
            </a:extLst>
          </p:cNvPr>
          <p:cNvSpPr>
            <a:spLocks noChangeArrowheads="1"/>
          </p:cNvSpPr>
          <p:nvPr userDrawn="1"/>
        </p:nvSpPr>
        <p:spPr bwMode="auto">
          <a:xfrm>
            <a:off x="11827598" y="6488424"/>
            <a:ext cx="306388" cy="184150"/>
          </a:xfrm>
          <a:prstGeom prst="rect">
            <a:avLst/>
          </a:prstGeom>
          <a:noFill/>
          <a:ln w="9525" algn="ctr">
            <a:noFill/>
            <a:miter lim="800000"/>
            <a:headEnd/>
            <a:tailEnd/>
          </a:ln>
          <a:effectLst/>
        </p:spPr>
        <p:txBody>
          <a:bodyPr wrap="none" anchor="ctr"/>
          <a:lstStyle/>
          <a:p>
            <a:pPr algn="r">
              <a:defRPr/>
            </a:pPr>
            <a:fld id="{BF93F59F-AF68-410B-8395-3B170F791072}" type="slidenum">
              <a:rPr lang="en-GB" sz="800" b="1">
                <a:solidFill>
                  <a:schemeClr val="accent3"/>
                </a:solidFill>
                <a:latin typeface="+mj-lt"/>
              </a:rPr>
              <a:pPr algn="r">
                <a:defRPr/>
              </a:pPr>
              <a:t>‹#›</a:t>
            </a:fld>
            <a:endParaRPr lang="en-GB" sz="800" b="1">
              <a:solidFill>
                <a:schemeClr val="accent3"/>
              </a:solidFill>
              <a:latin typeface="+mj-lt"/>
            </a:endParaRPr>
          </a:p>
        </p:txBody>
      </p:sp>
      <p:grpSp>
        <p:nvGrpSpPr>
          <p:cNvPr id="149" name="Group 148">
            <a:extLst>
              <a:ext uri="{FF2B5EF4-FFF2-40B4-BE49-F238E27FC236}">
                <a16:creationId xmlns:a16="http://schemas.microsoft.com/office/drawing/2014/main" id="{1E49665E-63FB-41B1-9DC6-1020E3BDF22E}"/>
              </a:ext>
            </a:extLst>
          </p:cNvPr>
          <p:cNvGrpSpPr/>
          <p:nvPr userDrawn="1"/>
        </p:nvGrpSpPr>
        <p:grpSpPr>
          <a:xfrm>
            <a:off x="11413238" y="6389957"/>
            <a:ext cx="409666" cy="337158"/>
            <a:chOff x="11197002" y="6334353"/>
            <a:chExt cx="409666" cy="337158"/>
          </a:xfrm>
        </p:grpSpPr>
        <p:sp>
          <p:nvSpPr>
            <p:cNvPr id="150" name="Freeform: Shape 149">
              <a:extLst>
                <a:ext uri="{FF2B5EF4-FFF2-40B4-BE49-F238E27FC236}">
                  <a16:creationId xmlns:a16="http://schemas.microsoft.com/office/drawing/2014/main" id="{22C427C6-97E1-456B-BD44-53EE2B13D9CA}"/>
                </a:ext>
              </a:extLst>
            </p:cNvPr>
            <p:cNvSpPr/>
            <p:nvPr/>
          </p:nvSpPr>
          <p:spPr>
            <a:xfrm>
              <a:off x="11197002" y="6334353"/>
              <a:ext cx="409666" cy="337158"/>
            </a:xfrm>
            <a:custGeom>
              <a:avLst/>
              <a:gdLst>
                <a:gd name="connsiteX0" fmla="*/ 268148 w 409666"/>
                <a:gd name="connsiteY0" fmla="*/ 333737 h 337158"/>
                <a:gd name="connsiteX1" fmla="*/ 316620 w 409666"/>
                <a:gd name="connsiteY1" fmla="*/ 327683 h 337158"/>
                <a:gd name="connsiteX2" fmla="*/ 362988 w 409666"/>
                <a:gd name="connsiteY2" fmla="*/ 321338 h 337158"/>
                <a:gd name="connsiteX3" fmla="*/ 390649 w 409666"/>
                <a:gd name="connsiteY3" fmla="*/ 296722 h 337158"/>
                <a:gd name="connsiteX4" fmla="*/ 401852 w 409666"/>
                <a:gd name="connsiteY4" fmla="*/ 234728 h 337158"/>
                <a:gd name="connsiteX5" fmla="*/ 409719 w 409666"/>
                <a:gd name="connsiteY5" fmla="*/ 158560 h 337158"/>
                <a:gd name="connsiteX6" fmla="*/ 409501 w 409666"/>
                <a:gd name="connsiteY6" fmla="*/ 72602 h 337158"/>
                <a:gd name="connsiteX7" fmla="*/ 404970 w 409666"/>
                <a:gd name="connsiteY7" fmla="*/ 30367 h 337158"/>
                <a:gd name="connsiteX8" fmla="*/ 384740 w 409666"/>
                <a:gd name="connsiteY8" fmla="*/ 8687 h 337158"/>
                <a:gd name="connsiteX9" fmla="*/ 268801 w 409666"/>
                <a:gd name="connsiteY9" fmla="*/ 2307 h 337158"/>
                <a:gd name="connsiteX10" fmla="*/ 204270 w 409666"/>
                <a:gd name="connsiteY10" fmla="*/ 5932 h 337158"/>
                <a:gd name="connsiteX11" fmla="*/ 135025 w 409666"/>
                <a:gd name="connsiteY11" fmla="*/ 12458 h 337158"/>
                <a:gd name="connsiteX12" fmla="*/ 82421 w 409666"/>
                <a:gd name="connsiteY12" fmla="*/ 20035 h 337158"/>
                <a:gd name="connsiteX13" fmla="*/ 41672 w 409666"/>
                <a:gd name="connsiteY13" fmla="*/ 29243 h 337158"/>
                <a:gd name="connsiteX14" fmla="*/ 23835 w 409666"/>
                <a:gd name="connsiteY14" fmla="*/ 47297 h 337158"/>
                <a:gd name="connsiteX15" fmla="*/ 14409 w 409666"/>
                <a:gd name="connsiteY15" fmla="*/ 88663 h 337158"/>
                <a:gd name="connsiteX16" fmla="*/ 7992 w 409666"/>
                <a:gd name="connsiteY16" fmla="*/ 138584 h 337158"/>
                <a:gd name="connsiteX17" fmla="*/ 1684 w 409666"/>
                <a:gd name="connsiteY17" fmla="*/ 252638 h 337158"/>
                <a:gd name="connsiteX18" fmla="*/ 8717 w 409666"/>
                <a:gd name="connsiteY18" fmla="*/ 314522 h 337158"/>
                <a:gd name="connsiteX19" fmla="*/ 26047 w 409666"/>
                <a:gd name="connsiteY19" fmla="*/ 329604 h 337158"/>
                <a:gd name="connsiteX20" fmla="*/ 167943 w 409666"/>
                <a:gd name="connsiteY20" fmla="*/ 336202 h 337158"/>
                <a:gd name="connsiteX21" fmla="*/ 268148 w 409666"/>
                <a:gd name="connsiteY21" fmla="*/ 333737 h 33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9666" h="337158">
                  <a:moveTo>
                    <a:pt x="268148" y="333737"/>
                  </a:moveTo>
                  <a:cubicBezTo>
                    <a:pt x="284354" y="332976"/>
                    <a:pt x="300487" y="329822"/>
                    <a:pt x="316620" y="327683"/>
                  </a:cubicBezTo>
                  <a:cubicBezTo>
                    <a:pt x="332064" y="325616"/>
                    <a:pt x="347508" y="323441"/>
                    <a:pt x="362988" y="321338"/>
                  </a:cubicBezTo>
                  <a:cubicBezTo>
                    <a:pt x="382311" y="318692"/>
                    <a:pt x="386335" y="315936"/>
                    <a:pt x="390649" y="296722"/>
                  </a:cubicBezTo>
                  <a:cubicBezTo>
                    <a:pt x="395254" y="276275"/>
                    <a:pt x="399024" y="255538"/>
                    <a:pt x="401852" y="234728"/>
                  </a:cubicBezTo>
                  <a:cubicBezTo>
                    <a:pt x="405296" y="209460"/>
                    <a:pt x="408595" y="184046"/>
                    <a:pt x="409719" y="158560"/>
                  </a:cubicBezTo>
                  <a:cubicBezTo>
                    <a:pt x="410988" y="129955"/>
                    <a:pt x="410299" y="101243"/>
                    <a:pt x="409501" y="72602"/>
                  </a:cubicBezTo>
                  <a:cubicBezTo>
                    <a:pt x="409103" y="58500"/>
                    <a:pt x="406891" y="44397"/>
                    <a:pt x="404970" y="30367"/>
                  </a:cubicBezTo>
                  <a:cubicBezTo>
                    <a:pt x="403012" y="16047"/>
                    <a:pt x="398734" y="11551"/>
                    <a:pt x="384740" y="8687"/>
                  </a:cubicBezTo>
                  <a:cubicBezTo>
                    <a:pt x="346420" y="929"/>
                    <a:pt x="307737" y="-376"/>
                    <a:pt x="268801" y="2307"/>
                  </a:cubicBezTo>
                  <a:cubicBezTo>
                    <a:pt x="247303" y="3793"/>
                    <a:pt x="225768" y="4301"/>
                    <a:pt x="204270" y="5932"/>
                  </a:cubicBezTo>
                  <a:cubicBezTo>
                    <a:pt x="181140" y="7672"/>
                    <a:pt x="158046" y="9847"/>
                    <a:pt x="135025" y="12458"/>
                  </a:cubicBezTo>
                  <a:cubicBezTo>
                    <a:pt x="117442" y="14452"/>
                    <a:pt x="99859" y="16917"/>
                    <a:pt x="82421" y="20035"/>
                  </a:cubicBezTo>
                  <a:cubicBezTo>
                    <a:pt x="68717" y="22464"/>
                    <a:pt x="55303" y="26379"/>
                    <a:pt x="41672" y="29243"/>
                  </a:cubicBezTo>
                  <a:cubicBezTo>
                    <a:pt x="31521" y="31346"/>
                    <a:pt x="26264" y="38306"/>
                    <a:pt x="23835" y="47297"/>
                  </a:cubicBezTo>
                  <a:cubicBezTo>
                    <a:pt x="20137" y="60929"/>
                    <a:pt x="16766" y="74741"/>
                    <a:pt x="14409" y="88663"/>
                  </a:cubicBezTo>
                  <a:cubicBezTo>
                    <a:pt x="11654" y="105194"/>
                    <a:pt x="10385" y="121980"/>
                    <a:pt x="7992" y="138584"/>
                  </a:cubicBezTo>
                  <a:cubicBezTo>
                    <a:pt x="2554" y="176433"/>
                    <a:pt x="-346" y="214463"/>
                    <a:pt x="1684" y="252638"/>
                  </a:cubicBezTo>
                  <a:cubicBezTo>
                    <a:pt x="2808" y="273338"/>
                    <a:pt x="5781" y="293967"/>
                    <a:pt x="8717" y="314522"/>
                  </a:cubicBezTo>
                  <a:cubicBezTo>
                    <a:pt x="9986" y="323296"/>
                    <a:pt x="17382" y="329096"/>
                    <a:pt x="26047" y="329604"/>
                  </a:cubicBezTo>
                  <a:cubicBezTo>
                    <a:pt x="73285" y="332396"/>
                    <a:pt x="157611" y="336202"/>
                    <a:pt x="167943" y="336202"/>
                  </a:cubicBezTo>
                  <a:cubicBezTo>
                    <a:pt x="178276" y="336202"/>
                    <a:pt x="234759" y="335296"/>
                    <a:pt x="268148" y="333737"/>
                  </a:cubicBezTo>
                </a:path>
              </a:pathLst>
            </a:custGeom>
            <a:solidFill>
              <a:srgbClr val="CDDC29"/>
            </a:solidFill>
            <a:ln w="3625" cap="flat">
              <a:noFill/>
              <a:prstDash val="solid"/>
              <a:miter/>
            </a:ln>
          </p:spPr>
          <p:txBody>
            <a:bodyPr rtlCol="0" anchor="ctr"/>
            <a:lstStyle/>
            <a:p>
              <a:endParaRPr lang="en-GB"/>
            </a:p>
          </p:txBody>
        </p:sp>
        <p:grpSp>
          <p:nvGrpSpPr>
            <p:cNvPr id="151" name="Group 150">
              <a:extLst>
                <a:ext uri="{FF2B5EF4-FFF2-40B4-BE49-F238E27FC236}">
                  <a16:creationId xmlns:a16="http://schemas.microsoft.com/office/drawing/2014/main" id="{400B3B25-AAEF-4356-B6D6-43FB8FA073D3}"/>
                </a:ext>
              </a:extLst>
            </p:cNvPr>
            <p:cNvGrpSpPr/>
            <p:nvPr userDrawn="1"/>
          </p:nvGrpSpPr>
          <p:grpSpPr>
            <a:xfrm>
              <a:off x="11222831" y="6423994"/>
              <a:ext cx="344446" cy="156398"/>
              <a:chOff x="11222831" y="6423994"/>
              <a:chExt cx="344446" cy="156398"/>
            </a:xfrm>
          </p:grpSpPr>
          <p:sp>
            <p:nvSpPr>
              <p:cNvPr id="152" name="Freeform: Shape 151">
                <a:extLst>
                  <a:ext uri="{FF2B5EF4-FFF2-40B4-BE49-F238E27FC236}">
                    <a16:creationId xmlns:a16="http://schemas.microsoft.com/office/drawing/2014/main" id="{9F19F9B8-A4EA-4919-B69A-BC8CD78C3140}"/>
                  </a:ext>
                </a:extLst>
              </p:cNvPr>
              <p:cNvSpPr/>
              <p:nvPr/>
            </p:nvSpPr>
            <p:spPr>
              <a:xfrm>
                <a:off x="11264994"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53" name="Freeform: Shape 152">
                <a:extLst>
                  <a:ext uri="{FF2B5EF4-FFF2-40B4-BE49-F238E27FC236}">
                    <a16:creationId xmlns:a16="http://schemas.microsoft.com/office/drawing/2014/main" id="{76896726-6717-4DD4-A78E-4DF90BCFDC51}"/>
                  </a:ext>
                </a:extLst>
              </p:cNvPr>
              <p:cNvSpPr/>
              <p:nvPr/>
            </p:nvSpPr>
            <p:spPr>
              <a:xfrm>
                <a:off x="11243895" y="6513287"/>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54" name="Freeform: Shape 153">
                <a:extLst>
                  <a:ext uri="{FF2B5EF4-FFF2-40B4-BE49-F238E27FC236}">
                    <a16:creationId xmlns:a16="http://schemas.microsoft.com/office/drawing/2014/main" id="{DDB224F9-ACF3-4732-B5BD-118A81E18785}"/>
                  </a:ext>
                </a:extLst>
              </p:cNvPr>
              <p:cNvSpPr/>
              <p:nvPr/>
            </p:nvSpPr>
            <p:spPr>
              <a:xfrm>
                <a:off x="11222831"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55" name="Freeform: Shape 154">
                <a:extLst>
                  <a:ext uri="{FF2B5EF4-FFF2-40B4-BE49-F238E27FC236}">
                    <a16:creationId xmlns:a16="http://schemas.microsoft.com/office/drawing/2014/main" id="{2AB00DCE-F19B-4446-B3B4-70C977CF35FE}"/>
                  </a:ext>
                </a:extLst>
              </p:cNvPr>
              <p:cNvSpPr/>
              <p:nvPr/>
            </p:nvSpPr>
            <p:spPr>
              <a:xfrm>
                <a:off x="11243895"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56" name="Freeform: Shape 155">
                <a:extLst>
                  <a:ext uri="{FF2B5EF4-FFF2-40B4-BE49-F238E27FC236}">
                    <a16:creationId xmlns:a16="http://schemas.microsoft.com/office/drawing/2014/main" id="{98948E01-61E3-44F7-8488-90C6BE74F481}"/>
                  </a:ext>
                </a:extLst>
              </p:cNvPr>
              <p:cNvSpPr/>
              <p:nvPr/>
            </p:nvSpPr>
            <p:spPr>
              <a:xfrm>
                <a:off x="1126499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57" name="Freeform: Shape 156">
                <a:extLst>
                  <a:ext uri="{FF2B5EF4-FFF2-40B4-BE49-F238E27FC236}">
                    <a16:creationId xmlns:a16="http://schemas.microsoft.com/office/drawing/2014/main" id="{8FCD68BB-FF08-48AC-9289-89D2F55CBC98}"/>
                  </a:ext>
                </a:extLst>
              </p:cNvPr>
              <p:cNvSpPr/>
              <p:nvPr/>
            </p:nvSpPr>
            <p:spPr>
              <a:xfrm>
                <a:off x="1128609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58" name="Freeform: Shape 157">
                <a:extLst>
                  <a:ext uri="{FF2B5EF4-FFF2-40B4-BE49-F238E27FC236}">
                    <a16:creationId xmlns:a16="http://schemas.microsoft.com/office/drawing/2014/main" id="{BE57A36E-C71E-4411-86B8-D4EA289F3681}"/>
                  </a:ext>
                </a:extLst>
              </p:cNvPr>
              <p:cNvSpPr/>
              <p:nvPr/>
            </p:nvSpPr>
            <p:spPr>
              <a:xfrm>
                <a:off x="11222831"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59" name="Freeform: Shape 158">
                <a:extLst>
                  <a:ext uri="{FF2B5EF4-FFF2-40B4-BE49-F238E27FC236}">
                    <a16:creationId xmlns:a16="http://schemas.microsoft.com/office/drawing/2014/main" id="{9BAE7C5E-4215-4750-BB6D-524D06F44BF0}"/>
                  </a:ext>
                </a:extLst>
              </p:cNvPr>
              <p:cNvSpPr/>
              <p:nvPr/>
            </p:nvSpPr>
            <p:spPr>
              <a:xfrm>
                <a:off x="11307157"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60" name="Freeform: Shape 159">
                <a:extLst>
                  <a:ext uri="{FF2B5EF4-FFF2-40B4-BE49-F238E27FC236}">
                    <a16:creationId xmlns:a16="http://schemas.microsoft.com/office/drawing/2014/main" id="{67710EDE-F23C-45ED-8734-51DA77C57ADB}"/>
                  </a:ext>
                </a:extLst>
              </p:cNvPr>
              <p:cNvSpPr/>
              <p:nvPr/>
            </p:nvSpPr>
            <p:spPr>
              <a:xfrm>
                <a:off x="11307157" y="646862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61" name="Freeform: Shape 160">
                <a:extLst>
                  <a:ext uri="{FF2B5EF4-FFF2-40B4-BE49-F238E27FC236}">
                    <a16:creationId xmlns:a16="http://schemas.microsoft.com/office/drawing/2014/main" id="{8438FDA5-B5B9-4ECD-8F3E-140A36EFD692}"/>
                  </a:ext>
                </a:extLst>
              </p:cNvPr>
              <p:cNvSpPr/>
              <p:nvPr/>
            </p:nvSpPr>
            <p:spPr>
              <a:xfrm>
                <a:off x="11286094"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62" name="Freeform: Shape 161">
                <a:extLst>
                  <a:ext uri="{FF2B5EF4-FFF2-40B4-BE49-F238E27FC236}">
                    <a16:creationId xmlns:a16="http://schemas.microsoft.com/office/drawing/2014/main" id="{DBAF7895-505C-4376-A12A-649E1ED8D13E}"/>
                  </a:ext>
                </a:extLst>
              </p:cNvPr>
              <p:cNvSpPr/>
              <p:nvPr/>
            </p:nvSpPr>
            <p:spPr>
              <a:xfrm>
                <a:off x="11222831"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63" name="Freeform: Shape 162">
                <a:extLst>
                  <a:ext uri="{FF2B5EF4-FFF2-40B4-BE49-F238E27FC236}">
                    <a16:creationId xmlns:a16="http://schemas.microsoft.com/office/drawing/2014/main" id="{FC9FF448-B9AC-4857-822B-574C5E7FA01C}"/>
                  </a:ext>
                </a:extLst>
              </p:cNvPr>
              <p:cNvSpPr/>
              <p:nvPr/>
            </p:nvSpPr>
            <p:spPr>
              <a:xfrm>
                <a:off x="11243895"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64" name="Freeform: Shape 163">
                <a:extLst>
                  <a:ext uri="{FF2B5EF4-FFF2-40B4-BE49-F238E27FC236}">
                    <a16:creationId xmlns:a16="http://schemas.microsoft.com/office/drawing/2014/main" id="{63977E87-ED55-48D2-BCDF-A2A9DE6A5BF9}"/>
                  </a:ext>
                </a:extLst>
              </p:cNvPr>
              <p:cNvSpPr/>
              <p:nvPr/>
            </p:nvSpPr>
            <p:spPr>
              <a:xfrm>
                <a:off x="1126499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65" name="Freeform: Shape 164">
                <a:extLst>
                  <a:ext uri="{FF2B5EF4-FFF2-40B4-BE49-F238E27FC236}">
                    <a16:creationId xmlns:a16="http://schemas.microsoft.com/office/drawing/2014/main" id="{734FA641-E6B7-46FF-BE6B-4478424829CB}"/>
                  </a:ext>
                </a:extLst>
              </p:cNvPr>
              <p:cNvSpPr/>
              <p:nvPr/>
            </p:nvSpPr>
            <p:spPr>
              <a:xfrm>
                <a:off x="1128609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66" name="Freeform: Shape 165">
                <a:extLst>
                  <a:ext uri="{FF2B5EF4-FFF2-40B4-BE49-F238E27FC236}">
                    <a16:creationId xmlns:a16="http://schemas.microsoft.com/office/drawing/2014/main" id="{52B2212D-00EF-4E54-8215-8C99868B6824}"/>
                  </a:ext>
                </a:extLst>
              </p:cNvPr>
              <p:cNvSpPr/>
              <p:nvPr/>
            </p:nvSpPr>
            <p:spPr>
              <a:xfrm>
                <a:off x="11307157"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67" name="Freeform: Shape 166">
                <a:extLst>
                  <a:ext uri="{FF2B5EF4-FFF2-40B4-BE49-F238E27FC236}">
                    <a16:creationId xmlns:a16="http://schemas.microsoft.com/office/drawing/2014/main" id="{554F3BE7-92C1-4C50-83BD-7B7842D36E5C}"/>
                  </a:ext>
                </a:extLst>
              </p:cNvPr>
              <p:cNvSpPr/>
              <p:nvPr/>
            </p:nvSpPr>
            <p:spPr>
              <a:xfrm>
                <a:off x="11363061"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68" name="Freeform: Shape 167">
                <a:extLst>
                  <a:ext uri="{FF2B5EF4-FFF2-40B4-BE49-F238E27FC236}">
                    <a16:creationId xmlns:a16="http://schemas.microsoft.com/office/drawing/2014/main" id="{06EE081C-FA14-418E-AE64-A0433366AEB0}"/>
                  </a:ext>
                </a:extLst>
              </p:cNvPr>
              <p:cNvSpPr/>
              <p:nvPr/>
            </p:nvSpPr>
            <p:spPr>
              <a:xfrm>
                <a:off x="1138412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69" name="Freeform: Shape 168">
                <a:extLst>
                  <a:ext uri="{FF2B5EF4-FFF2-40B4-BE49-F238E27FC236}">
                    <a16:creationId xmlns:a16="http://schemas.microsoft.com/office/drawing/2014/main" id="{629EC5D8-F173-4FE9-9142-688DFDB95BBB}"/>
                  </a:ext>
                </a:extLst>
              </p:cNvPr>
              <p:cNvSpPr/>
              <p:nvPr/>
            </p:nvSpPr>
            <p:spPr>
              <a:xfrm>
                <a:off x="11405223"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70" name="Freeform: Shape 169">
                <a:extLst>
                  <a:ext uri="{FF2B5EF4-FFF2-40B4-BE49-F238E27FC236}">
                    <a16:creationId xmlns:a16="http://schemas.microsoft.com/office/drawing/2014/main" id="{E4A49A69-74CC-4E67-B0C1-C9439C4E9DD0}"/>
                  </a:ext>
                </a:extLst>
              </p:cNvPr>
              <p:cNvSpPr/>
              <p:nvPr/>
            </p:nvSpPr>
            <p:spPr>
              <a:xfrm>
                <a:off x="11341961"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71" name="Freeform: Shape 170">
                <a:extLst>
                  <a:ext uri="{FF2B5EF4-FFF2-40B4-BE49-F238E27FC236}">
                    <a16:creationId xmlns:a16="http://schemas.microsoft.com/office/drawing/2014/main" id="{40027CEA-D9F4-4F0D-A1E5-E92D161538BE}"/>
                  </a:ext>
                </a:extLst>
              </p:cNvPr>
              <p:cNvSpPr/>
              <p:nvPr/>
            </p:nvSpPr>
            <p:spPr>
              <a:xfrm>
                <a:off x="11426323"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72" name="Freeform: Shape 171">
                <a:extLst>
                  <a:ext uri="{FF2B5EF4-FFF2-40B4-BE49-F238E27FC236}">
                    <a16:creationId xmlns:a16="http://schemas.microsoft.com/office/drawing/2014/main" id="{ABF5B971-BE6C-4C14-B06A-84D48CF71CB7}"/>
                  </a:ext>
                </a:extLst>
              </p:cNvPr>
              <p:cNvSpPr/>
              <p:nvPr/>
            </p:nvSpPr>
            <p:spPr>
              <a:xfrm>
                <a:off x="11341961" y="646862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73" name="Freeform: Shape 172">
                <a:extLst>
                  <a:ext uri="{FF2B5EF4-FFF2-40B4-BE49-F238E27FC236}">
                    <a16:creationId xmlns:a16="http://schemas.microsoft.com/office/drawing/2014/main" id="{AE6F4E32-32C0-44DE-BDA7-0F84C565EC7C}"/>
                  </a:ext>
                </a:extLst>
              </p:cNvPr>
              <p:cNvSpPr/>
              <p:nvPr/>
            </p:nvSpPr>
            <p:spPr>
              <a:xfrm>
                <a:off x="11341961"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74" name="Freeform: Shape 173">
                <a:extLst>
                  <a:ext uri="{FF2B5EF4-FFF2-40B4-BE49-F238E27FC236}">
                    <a16:creationId xmlns:a16="http://schemas.microsoft.com/office/drawing/2014/main" id="{0E8D842A-197C-43E1-8B6D-F58E9C10E8CD}"/>
                  </a:ext>
                </a:extLst>
              </p:cNvPr>
              <p:cNvSpPr/>
              <p:nvPr/>
            </p:nvSpPr>
            <p:spPr>
              <a:xfrm>
                <a:off x="11341961" y="6513287"/>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175" name="Freeform: Shape 174">
                <a:extLst>
                  <a:ext uri="{FF2B5EF4-FFF2-40B4-BE49-F238E27FC236}">
                    <a16:creationId xmlns:a16="http://schemas.microsoft.com/office/drawing/2014/main" id="{CC4A622A-994B-4B68-8084-8E45EB804AF8}"/>
                  </a:ext>
                </a:extLst>
              </p:cNvPr>
              <p:cNvSpPr/>
              <p:nvPr/>
            </p:nvSpPr>
            <p:spPr>
              <a:xfrm>
                <a:off x="11341961"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76" name="Freeform: Shape 175">
                <a:extLst>
                  <a:ext uri="{FF2B5EF4-FFF2-40B4-BE49-F238E27FC236}">
                    <a16:creationId xmlns:a16="http://schemas.microsoft.com/office/drawing/2014/main" id="{AF3BBE6B-80DD-425A-AA73-F2FA17DF403E}"/>
                  </a:ext>
                </a:extLst>
              </p:cNvPr>
              <p:cNvSpPr/>
              <p:nvPr/>
            </p:nvSpPr>
            <p:spPr>
              <a:xfrm>
                <a:off x="11426323"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77" name="Freeform: Shape 176">
                <a:extLst>
                  <a:ext uri="{FF2B5EF4-FFF2-40B4-BE49-F238E27FC236}">
                    <a16:creationId xmlns:a16="http://schemas.microsoft.com/office/drawing/2014/main" id="{A312EFDE-F7E1-4E7F-8414-8D116EA4C274}"/>
                  </a:ext>
                </a:extLst>
              </p:cNvPr>
              <p:cNvSpPr/>
              <p:nvPr/>
            </p:nvSpPr>
            <p:spPr>
              <a:xfrm>
                <a:off x="11363061"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78" name="Freeform: Shape 177">
                <a:extLst>
                  <a:ext uri="{FF2B5EF4-FFF2-40B4-BE49-F238E27FC236}">
                    <a16:creationId xmlns:a16="http://schemas.microsoft.com/office/drawing/2014/main" id="{3C27F735-DE91-4CDD-8FF9-DB6512DA814C}"/>
                  </a:ext>
                </a:extLst>
              </p:cNvPr>
              <p:cNvSpPr/>
              <p:nvPr/>
            </p:nvSpPr>
            <p:spPr>
              <a:xfrm>
                <a:off x="1138412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79" name="Freeform: Shape 178">
                <a:extLst>
                  <a:ext uri="{FF2B5EF4-FFF2-40B4-BE49-F238E27FC236}">
                    <a16:creationId xmlns:a16="http://schemas.microsoft.com/office/drawing/2014/main" id="{9F66D07F-CDAC-4E0D-AE04-971BBA493952}"/>
                  </a:ext>
                </a:extLst>
              </p:cNvPr>
              <p:cNvSpPr/>
              <p:nvPr/>
            </p:nvSpPr>
            <p:spPr>
              <a:xfrm>
                <a:off x="11405223"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80" name="Freeform: Shape 179">
                <a:extLst>
                  <a:ext uri="{FF2B5EF4-FFF2-40B4-BE49-F238E27FC236}">
                    <a16:creationId xmlns:a16="http://schemas.microsoft.com/office/drawing/2014/main" id="{2E9032A0-9CA5-42AF-8D59-7847A9898611}"/>
                  </a:ext>
                </a:extLst>
              </p:cNvPr>
              <p:cNvSpPr/>
              <p:nvPr/>
            </p:nvSpPr>
            <p:spPr>
              <a:xfrm>
                <a:off x="11461163" y="6424719"/>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81" name="Freeform: Shape 180">
                <a:extLst>
                  <a:ext uri="{FF2B5EF4-FFF2-40B4-BE49-F238E27FC236}">
                    <a16:creationId xmlns:a16="http://schemas.microsoft.com/office/drawing/2014/main" id="{70DFE6C7-7A2E-417E-A09C-0EA6B4CF2DFD}"/>
                  </a:ext>
                </a:extLst>
              </p:cNvPr>
              <p:cNvSpPr/>
              <p:nvPr/>
            </p:nvSpPr>
            <p:spPr>
              <a:xfrm>
                <a:off x="11545525" y="6424719"/>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82" name="Freeform: Shape 181">
                <a:extLst>
                  <a:ext uri="{FF2B5EF4-FFF2-40B4-BE49-F238E27FC236}">
                    <a16:creationId xmlns:a16="http://schemas.microsoft.com/office/drawing/2014/main" id="{E6F16D8A-9224-4512-B828-30013D103639}"/>
                  </a:ext>
                </a:extLst>
              </p:cNvPr>
              <p:cNvSpPr/>
              <p:nvPr/>
            </p:nvSpPr>
            <p:spPr>
              <a:xfrm>
                <a:off x="11461163" y="644705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83" name="Freeform: Shape 182">
                <a:extLst>
                  <a:ext uri="{FF2B5EF4-FFF2-40B4-BE49-F238E27FC236}">
                    <a16:creationId xmlns:a16="http://schemas.microsoft.com/office/drawing/2014/main" id="{91BE963F-5553-4D33-9B5E-F238E7C8EF0C}"/>
                  </a:ext>
                </a:extLst>
              </p:cNvPr>
              <p:cNvSpPr/>
              <p:nvPr/>
            </p:nvSpPr>
            <p:spPr>
              <a:xfrm>
                <a:off x="11545525" y="644705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84" name="Freeform: Shape 183">
                <a:extLst>
                  <a:ext uri="{FF2B5EF4-FFF2-40B4-BE49-F238E27FC236}">
                    <a16:creationId xmlns:a16="http://schemas.microsoft.com/office/drawing/2014/main" id="{D1E6C43C-02C1-4FC8-9967-4A7050942D1F}"/>
                  </a:ext>
                </a:extLst>
              </p:cNvPr>
              <p:cNvSpPr/>
              <p:nvPr/>
            </p:nvSpPr>
            <p:spPr>
              <a:xfrm>
                <a:off x="11461163" y="6469384"/>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185" name="Freeform: Shape 184">
                <a:extLst>
                  <a:ext uri="{FF2B5EF4-FFF2-40B4-BE49-F238E27FC236}">
                    <a16:creationId xmlns:a16="http://schemas.microsoft.com/office/drawing/2014/main" id="{95ABC8D5-CE97-401F-816C-468F5D6CC7B1}"/>
                  </a:ext>
                </a:extLst>
              </p:cNvPr>
              <p:cNvSpPr/>
              <p:nvPr/>
            </p:nvSpPr>
            <p:spPr>
              <a:xfrm>
                <a:off x="11545525" y="6469384"/>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186" name="Freeform: Shape 185">
                <a:extLst>
                  <a:ext uri="{FF2B5EF4-FFF2-40B4-BE49-F238E27FC236}">
                    <a16:creationId xmlns:a16="http://schemas.microsoft.com/office/drawing/2014/main" id="{C53DB938-D2F4-4012-BF07-CAEE0E3ADE08}"/>
                  </a:ext>
                </a:extLst>
              </p:cNvPr>
              <p:cNvSpPr/>
              <p:nvPr/>
            </p:nvSpPr>
            <p:spPr>
              <a:xfrm>
                <a:off x="11461163" y="649168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87" name="Freeform: Shape 186">
                <a:extLst>
                  <a:ext uri="{FF2B5EF4-FFF2-40B4-BE49-F238E27FC236}">
                    <a16:creationId xmlns:a16="http://schemas.microsoft.com/office/drawing/2014/main" id="{CF0FC00F-51B9-4863-847D-3EEDAC760477}"/>
                  </a:ext>
                </a:extLst>
              </p:cNvPr>
              <p:cNvSpPr/>
              <p:nvPr/>
            </p:nvSpPr>
            <p:spPr>
              <a:xfrm>
                <a:off x="11545525" y="649168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88" name="Freeform: Shape 187">
                <a:extLst>
                  <a:ext uri="{FF2B5EF4-FFF2-40B4-BE49-F238E27FC236}">
                    <a16:creationId xmlns:a16="http://schemas.microsoft.com/office/drawing/2014/main" id="{4D0D87DB-261A-46DA-A9F9-E0A8CFBA9944}"/>
                  </a:ext>
                </a:extLst>
              </p:cNvPr>
              <p:cNvSpPr/>
              <p:nvPr/>
            </p:nvSpPr>
            <p:spPr>
              <a:xfrm>
                <a:off x="11461163" y="651401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89" name="Freeform: Shape 188">
                <a:extLst>
                  <a:ext uri="{FF2B5EF4-FFF2-40B4-BE49-F238E27FC236}">
                    <a16:creationId xmlns:a16="http://schemas.microsoft.com/office/drawing/2014/main" id="{36BD5A07-6673-457B-9219-04B8F929C644}"/>
                  </a:ext>
                </a:extLst>
              </p:cNvPr>
              <p:cNvSpPr/>
              <p:nvPr/>
            </p:nvSpPr>
            <p:spPr>
              <a:xfrm>
                <a:off x="11545525" y="651401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90" name="Freeform: Shape 189">
                <a:extLst>
                  <a:ext uri="{FF2B5EF4-FFF2-40B4-BE49-F238E27FC236}">
                    <a16:creationId xmlns:a16="http://schemas.microsoft.com/office/drawing/2014/main" id="{3C19F5D7-6050-4C5E-B824-41A291CF5D43}"/>
                  </a:ext>
                </a:extLst>
              </p:cNvPr>
              <p:cNvSpPr/>
              <p:nvPr/>
            </p:nvSpPr>
            <p:spPr>
              <a:xfrm>
                <a:off x="11482262" y="6536308"/>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91" name="Freeform: Shape 190">
                <a:extLst>
                  <a:ext uri="{FF2B5EF4-FFF2-40B4-BE49-F238E27FC236}">
                    <a16:creationId xmlns:a16="http://schemas.microsoft.com/office/drawing/2014/main" id="{588EE3F2-7C85-4AFF-9D49-B43C1F0E5BE6}"/>
                  </a:ext>
                </a:extLst>
              </p:cNvPr>
              <p:cNvSpPr/>
              <p:nvPr/>
            </p:nvSpPr>
            <p:spPr>
              <a:xfrm>
                <a:off x="11524425" y="6536308"/>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92" name="Freeform: Shape 191">
                <a:extLst>
                  <a:ext uri="{FF2B5EF4-FFF2-40B4-BE49-F238E27FC236}">
                    <a16:creationId xmlns:a16="http://schemas.microsoft.com/office/drawing/2014/main" id="{08CDB386-ACF3-4633-8421-65195D9EBAF0}"/>
                  </a:ext>
                </a:extLst>
              </p:cNvPr>
              <p:cNvSpPr/>
              <p:nvPr/>
            </p:nvSpPr>
            <p:spPr>
              <a:xfrm>
                <a:off x="11503362" y="655864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923821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6753" y="433385"/>
            <a:ext cx="11643123" cy="480131"/>
          </a:xfrm>
        </p:spPr>
        <p:txBody>
          <a:bodyPr wrap="square" anchor="t">
            <a:spAutoFit/>
          </a:bodyPr>
          <a:lstStyle>
            <a:lvl1pPr>
              <a:defRPr sz="2800" b="1">
                <a:solidFill>
                  <a:schemeClr val="tx1"/>
                </a:solidFill>
                <a:latin typeface="+mj-lt"/>
              </a:defRPr>
            </a:lvl1pPr>
          </a:lstStyle>
          <a:p>
            <a:r>
              <a:rPr lang="en-US"/>
              <a:t>All titles should match to this baseline. All titles should be bold</a:t>
            </a:r>
            <a:endParaRPr lang="en-GB"/>
          </a:p>
        </p:txBody>
      </p:sp>
      <p:sp>
        <p:nvSpPr>
          <p:cNvPr id="3" name="Content Placeholder 2"/>
          <p:cNvSpPr>
            <a:spLocks noGrp="1"/>
          </p:cNvSpPr>
          <p:nvPr>
            <p:ph idx="1" hasCustomPrompt="1"/>
          </p:nvPr>
        </p:nvSpPr>
        <p:spPr>
          <a:xfrm>
            <a:off x="336550" y="1632886"/>
            <a:ext cx="11643123" cy="338554"/>
          </a:xfrm>
        </p:spPr>
        <p:txBody>
          <a:bodyPr wrap="square" anchor="t">
            <a:spAutoFit/>
          </a:bodyPr>
          <a:lstStyle>
            <a:lvl1pPr marL="265113" indent="-265113">
              <a:lnSpc>
                <a:spcPct val="100000"/>
              </a:lnSpc>
              <a:spcBef>
                <a:spcPts val="500"/>
              </a:spcBef>
              <a:spcAft>
                <a:spcPts val="400"/>
              </a:spcAft>
              <a:buClr>
                <a:schemeClr val="accent3"/>
              </a:buClr>
              <a:buSzPct val="100000"/>
              <a:buFontTx/>
              <a:buBlip>
                <a:blip r:embed="rId2"/>
              </a:buBlip>
              <a:defRPr sz="1600">
                <a:solidFill>
                  <a:schemeClr val="tx1"/>
                </a:solidFill>
                <a:latin typeface="+mn-lt"/>
              </a:defRPr>
            </a:lvl1pPr>
            <a:lvl2pPr>
              <a:spcBef>
                <a:spcPts val="500"/>
              </a:spcBef>
              <a:spcAft>
                <a:spcPts val="400"/>
              </a:spcAft>
              <a:defRPr sz="1600"/>
            </a:lvl2pPr>
          </a:lstStyle>
          <a:p>
            <a:pPr lvl="0"/>
            <a:r>
              <a:rPr lang="en-US"/>
              <a:t>All text should be between 11 </a:t>
            </a:r>
            <a:r>
              <a:rPr lang="en-US" err="1"/>
              <a:t>pt</a:t>
            </a:r>
            <a:r>
              <a:rPr lang="en-US"/>
              <a:t> to 16 </a:t>
            </a:r>
            <a:r>
              <a:rPr lang="en-US" err="1"/>
              <a:t>pt</a:t>
            </a:r>
            <a:endParaRPr lang="en-US"/>
          </a:p>
        </p:txBody>
      </p:sp>
      <p:sp>
        <p:nvSpPr>
          <p:cNvPr id="7" name="Text Placeholder 6">
            <a:extLst>
              <a:ext uri="{FF2B5EF4-FFF2-40B4-BE49-F238E27FC236}">
                <a16:creationId xmlns:a16="http://schemas.microsoft.com/office/drawing/2014/main" id="{C70F819A-658F-46EA-96DC-C329ED0A96F5}"/>
              </a:ext>
            </a:extLst>
          </p:cNvPr>
          <p:cNvSpPr>
            <a:spLocks noGrp="1"/>
          </p:cNvSpPr>
          <p:nvPr>
            <p:ph type="body" sz="quarter" idx="10" hasCustomPrompt="1"/>
          </p:nvPr>
        </p:nvSpPr>
        <p:spPr>
          <a:xfrm>
            <a:off x="336550" y="1073150"/>
            <a:ext cx="11643123" cy="369332"/>
          </a:xfrm>
        </p:spPr>
        <p:txBody>
          <a:bodyPr wrap="square">
            <a:spAutoFit/>
          </a:bodyPr>
          <a:lstStyle>
            <a:lvl1pPr marL="0" indent="0">
              <a:buNone/>
              <a:defRPr sz="2000" b="0">
                <a:solidFill>
                  <a:schemeClr val="accent3"/>
                </a:solidFill>
                <a:latin typeface="+mj-lt"/>
              </a:defRPr>
            </a:lvl1pPr>
          </a:lstStyle>
          <a:p>
            <a:pPr lvl="0"/>
            <a:r>
              <a:rPr lang="en-GB"/>
              <a:t>This is your subtitle</a:t>
            </a:r>
          </a:p>
        </p:txBody>
      </p:sp>
      <p:sp>
        <p:nvSpPr>
          <p:cNvPr id="99" name="Rectangle 98">
            <a:extLst>
              <a:ext uri="{FF2B5EF4-FFF2-40B4-BE49-F238E27FC236}">
                <a16:creationId xmlns:a16="http://schemas.microsoft.com/office/drawing/2014/main" id="{AAFF707D-E493-4AD3-8E7E-4D45ADC6C6F4}"/>
              </a:ext>
            </a:extLst>
          </p:cNvPr>
          <p:cNvSpPr>
            <a:spLocks noChangeArrowheads="1"/>
          </p:cNvSpPr>
          <p:nvPr userDrawn="1"/>
        </p:nvSpPr>
        <p:spPr bwMode="auto">
          <a:xfrm>
            <a:off x="11827598" y="6488424"/>
            <a:ext cx="306388" cy="184150"/>
          </a:xfrm>
          <a:prstGeom prst="rect">
            <a:avLst/>
          </a:prstGeom>
          <a:noFill/>
          <a:ln w="9525" algn="ctr">
            <a:noFill/>
            <a:miter lim="800000"/>
            <a:headEnd/>
            <a:tailEnd/>
          </a:ln>
          <a:effectLst/>
        </p:spPr>
        <p:txBody>
          <a:bodyPr wrap="none" anchor="ctr"/>
          <a:lstStyle/>
          <a:p>
            <a:pPr algn="r">
              <a:defRPr/>
            </a:pPr>
            <a:fld id="{BF93F59F-AF68-410B-8395-3B170F791072}" type="slidenum">
              <a:rPr lang="en-GB" sz="800" b="1">
                <a:solidFill>
                  <a:schemeClr val="accent3"/>
                </a:solidFill>
                <a:latin typeface="+mj-lt"/>
              </a:rPr>
              <a:pPr algn="r">
                <a:defRPr/>
              </a:pPr>
              <a:t>‹#›</a:t>
            </a:fld>
            <a:endParaRPr lang="en-GB" sz="800" b="1">
              <a:solidFill>
                <a:schemeClr val="accent3"/>
              </a:solidFill>
              <a:latin typeface="+mj-lt"/>
            </a:endParaRPr>
          </a:p>
        </p:txBody>
      </p:sp>
      <p:grpSp>
        <p:nvGrpSpPr>
          <p:cNvPr id="100" name="Group 99">
            <a:extLst>
              <a:ext uri="{FF2B5EF4-FFF2-40B4-BE49-F238E27FC236}">
                <a16:creationId xmlns:a16="http://schemas.microsoft.com/office/drawing/2014/main" id="{5DDB8135-981B-4ED5-9486-F6106F5E6EF9}"/>
              </a:ext>
            </a:extLst>
          </p:cNvPr>
          <p:cNvGrpSpPr/>
          <p:nvPr userDrawn="1"/>
        </p:nvGrpSpPr>
        <p:grpSpPr>
          <a:xfrm>
            <a:off x="11413238" y="6389957"/>
            <a:ext cx="409666" cy="337158"/>
            <a:chOff x="11197002" y="6334353"/>
            <a:chExt cx="409666" cy="337158"/>
          </a:xfrm>
        </p:grpSpPr>
        <p:sp>
          <p:nvSpPr>
            <p:cNvPr id="101" name="Freeform: Shape 100">
              <a:extLst>
                <a:ext uri="{FF2B5EF4-FFF2-40B4-BE49-F238E27FC236}">
                  <a16:creationId xmlns:a16="http://schemas.microsoft.com/office/drawing/2014/main" id="{F2DF1FB1-BC6C-4C6B-9005-2DDDFA6E0925}"/>
                </a:ext>
              </a:extLst>
            </p:cNvPr>
            <p:cNvSpPr/>
            <p:nvPr/>
          </p:nvSpPr>
          <p:spPr>
            <a:xfrm>
              <a:off x="11197002" y="6334353"/>
              <a:ext cx="409666" cy="337158"/>
            </a:xfrm>
            <a:custGeom>
              <a:avLst/>
              <a:gdLst>
                <a:gd name="connsiteX0" fmla="*/ 268148 w 409666"/>
                <a:gd name="connsiteY0" fmla="*/ 333737 h 337158"/>
                <a:gd name="connsiteX1" fmla="*/ 316620 w 409666"/>
                <a:gd name="connsiteY1" fmla="*/ 327683 h 337158"/>
                <a:gd name="connsiteX2" fmla="*/ 362988 w 409666"/>
                <a:gd name="connsiteY2" fmla="*/ 321338 h 337158"/>
                <a:gd name="connsiteX3" fmla="*/ 390649 w 409666"/>
                <a:gd name="connsiteY3" fmla="*/ 296722 h 337158"/>
                <a:gd name="connsiteX4" fmla="*/ 401852 w 409666"/>
                <a:gd name="connsiteY4" fmla="*/ 234728 h 337158"/>
                <a:gd name="connsiteX5" fmla="*/ 409719 w 409666"/>
                <a:gd name="connsiteY5" fmla="*/ 158560 h 337158"/>
                <a:gd name="connsiteX6" fmla="*/ 409501 w 409666"/>
                <a:gd name="connsiteY6" fmla="*/ 72602 h 337158"/>
                <a:gd name="connsiteX7" fmla="*/ 404970 w 409666"/>
                <a:gd name="connsiteY7" fmla="*/ 30367 h 337158"/>
                <a:gd name="connsiteX8" fmla="*/ 384740 w 409666"/>
                <a:gd name="connsiteY8" fmla="*/ 8687 h 337158"/>
                <a:gd name="connsiteX9" fmla="*/ 268801 w 409666"/>
                <a:gd name="connsiteY9" fmla="*/ 2307 h 337158"/>
                <a:gd name="connsiteX10" fmla="*/ 204270 w 409666"/>
                <a:gd name="connsiteY10" fmla="*/ 5932 h 337158"/>
                <a:gd name="connsiteX11" fmla="*/ 135025 w 409666"/>
                <a:gd name="connsiteY11" fmla="*/ 12458 h 337158"/>
                <a:gd name="connsiteX12" fmla="*/ 82421 w 409666"/>
                <a:gd name="connsiteY12" fmla="*/ 20035 h 337158"/>
                <a:gd name="connsiteX13" fmla="*/ 41672 w 409666"/>
                <a:gd name="connsiteY13" fmla="*/ 29243 h 337158"/>
                <a:gd name="connsiteX14" fmla="*/ 23835 w 409666"/>
                <a:gd name="connsiteY14" fmla="*/ 47297 h 337158"/>
                <a:gd name="connsiteX15" fmla="*/ 14409 w 409666"/>
                <a:gd name="connsiteY15" fmla="*/ 88663 h 337158"/>
                <a:gd name="connsiteX16" fmla="*/ 7992 w 409666"/>
                <a:gd name="connsiteY16" fmla="*/ 138584 h 337158"/>
                <a:gd name="connsiteX17" fmla="*/ 1684 w 409666"/>
                <a:gd name="connsiteY17" fmla="*/ 252638 h 337158"/>
                <a:gd name="connsiteX18" fmla="*/ 8717 w 409666"/>
                <a:gd name="connsiteY18" fmla="*/ 314522 h 337158"/>
                <a:gd name="connsiteX19" fmla="*/ 26047 w 409666"/>
                <a:gd name="connsiteY19" fmla="*/ 329604 h 337158"/>
                <a:gd name="connsiteX20" fmla="*/ 167943 w 409666"/>
                <a:gd name="connsiteY20" fmla="*/ 336202 h 337158"/>
                <a:gd name="connsiteX21" fmla="*/ 268148 w 409666"/>
                <a:gd name="connsiteY21" fmla="*/ 333737 h 33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9666" h="337158">
                  <a:moveTo>
                    <a:pt x="268148" y="333737"/>
                  </a:moveTo>
                  <a:cubicBezTo>
                    <a:pt x="284354" y="332976"/>
                    <a:pt x="300487" y="329822"/>
                    <a:pt x="316620" y="327683"/>
                  </a:cubicBezTo>
                  <a:cubicBezTo>
                    <a:pt x="332064" y="325616"/>
                    <a:pt x="347508" y="323441"/>
                    <a:pt x="362988" y="321338"/>
                  </a:cubicBezTo>
                  <a:cubicBezTo>
                    <a:pt x="382311" y="318692"/>
                    <a:pt x="386335" y="315936"/>
                    <a:pt x="390649" y="296722"/>
                  </a:cubicBezTo>
                  <a:cubicBezTo>
                    <a:pt x="395254" y="276275"/>
                    <a:pt x="399024" y="255538"/>
                    <a:pt x="401852" y="234728"/>
                  </a:cubicBezTo>
                  <a:cubicBezTo>
                    <a:pt x="405296" y="209460"/>
                    <a:pt x="408595" y="184046"/>
                    <a:pt x="409719" y="158560"/>
                  </a:cubicBezTo>
                  <a:cubicBezTo>
                    <a:pt x="410988" y="129955"/>
                    <a:pt x="410299" y="101243"/>
                    <a:pt x="409501" y="72602"/>
                  </a:cubicBezTo>
                  <a:cubicBezTo>
                    <a:pt x="409103" y="58500"/>
                    <a:pt x="406891" y="44397"/>
                    <a:pt x="404970" y="30367"/>
                  </a:cubicBezTo>
                  <a:cubicBezTo>
                    <a:pt x="403012" y="16047"/>
                    <a:pt x="398734" y="11551"/>
                    <a:pt x="384740" y="8687"/>
                  </a:cubicBezTo>
                  <a:cubicBezTo>
                    <a:pt x="346420" y="929"/>
                    <a:pt x="307737" y="-376"/>
                    <a:pt x="268801" y="2307"/>
                  </a:cubicBezTo>
                  <a:cubicBezTo>
                    <a:pt x="247303" y="3793"/>
                    <a:pt x="225768" y="4301"/>
                    <a:pt x="204270" y="5932"/>
                  </a:cubicBezTo>
                  <a:cubicBezTo>
                    <a:pt x="181140" y="7672"/>
                    <a:pt x="158046" y="9847"/>
                    <a:pt x="135025" y="12458"/>
                  </a:cubicBezTo>
                  <a:cubicBezTo>
                    <a:pt x="117442" y="14452"/>
                    <a:pt x="99859" y="16917"/>
                    <a:pt x="82421" y="20035"/>
                  </a:cubicBezTo>
                  <a:cubicBezTo>
                    <a:pt x="68717" y="22464"/>
                    <a:pt x="55303" y="26379"/>
                    <a:pt x="41672" y="29243"/>
                  </a:cubicBezTo>
                  <a:cubicBezTo>
                    <a:pt x="31521" y="31346"/>
                    <a:pt x="26264" y="38306"/>
                    <a:pt x="23835" y="47297"/>
                  </a:cubicBezTo>
                  <a:cubicBezTo>
                    <a:pt x="20137" y="60929"/>
                    <a:pt x="16766" y="74741"/>
                    <a:pt x="14409" y="88663"/>
                  </a:cubicBezTo>
                  <a:cubicBezTo>
                    <a:pt x="11654" y="105194"/>
                    <a:pt x="10385" y="121980"/>
                    <a:pt x="7992" y="138584"/>
                  </a:cubicBezTo>
                  <a:cubicBezTo>
                    <a:pt x="2554" y="176433"/>
                    <a:pt x="-346" y="214463"/>
                    <a:pt x="1684" y="252638"/>
                  </a:cubicBezTo>
                  <a:cubicBezTo>
                    <a:pt x="2808" y="273338"/>
                    <a:pt x="5781" y="293967"/>
                    <a:pt x="8717" y="314522"/>
                  </a:cubicBezTo>
                  <a:cubicBezTo>
                    <a:pt x="9986" y="323296"/>
                    <a:pt x="17382" y="329096"/>
                    <a:pt x="26047" y="329604"/>
                  </a:cubicBezTo>
                  <a:cubicBezTo>
                    <a:pt x="73285" y="332396"/>
                    <a:pt x="157611" y="336202"/>
                    <a:pt x="167943" y="336202"/>
                  </a:cubicBezTo>
                  <a:cubicBezTo>
                    <a:pt x="178276" y="336202"/>
                    <a:pt x="234759" y="335296"/>
                    <a:pt x="268148" y="333737"/>
                  </a:cubicBezTo>
                </a:path>
              </a:pathLst>
            </a:custGeom>
            <a:solidFill>
              <a:srgbClr val="CDDC29"/>
            </a:solidFill>
            <a:ln w="3625" cap="flat">
              <a:noFill/>
              <a:prstDash val="solid"/>
              <a:miter/>
            </a:ln>
          </p:spPr>
          <p:txBody>
            <a:bodyPr rtlCol="0" anchor="ctr"/>
            <a:lstStyle/>
            <a:p>
              <a:endParaRPr lang="en-GB"/>
            </a:p>
          </p:txBody>
        </p:sp>
        <p:grpSp>
          <p:nvGrpSpPr>
            <p:cNvPr id="102" name="Group 101">
              <a:extLst>
                <a:ext uri="{FF2B5EF4-FFF2-40B4-BE49-F238E27FC236}">
                  <a16:creationId xmlns:a16="http://schemas.microsoft.com/office/drawing/2014/main" id="{4545FC2A-FFA7-4B1C-A305-311F6B77418B}"/>
                </a:ext>
              </a:extLst>
            </p:cNvPr>
            <p:cNvGrpSpPr/>
            <p:nvPr userDrawn="1"/>
          </p:nvGrpSpPr>
          <p:grpSpPr>
            <a:xfrm>
              <a:off x="11222831" y="6423994"/>
              <a:ext cx="344446" cy="156398"/>
              <a:chOff x="11222831" y="6423994"/>
              <a:chExt cx="344446" cy="156398"/>
            </a:xfrm>
          </p:grpSpPr>
          <p:sp>
            <p:nvSpPr>
              <p:cNvPr id="103" name="Freeform: Shape 102">
                <a:extLst>
                  <a:ext uri="{FF2B5EF4-FFF2-40B4-BE49-F238E27FC236}">
                    <a16:creationId xmlns:a16="http://schemas.microsoft.com/office/drawing/2014/main" id="{65D3A57E-05DB-4507-944D-7E05CA9732E1}"/>
                  </a:ext>
                </a:extLst>
              </p:cNvPr>
              <p:cNvSpPr/>
              <p:nvPr/>
            </p:nvSpPr>
            <p:spPr>
              <a:xfrm>
                <a:off x="11264994"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04" name="Freeform: Shape 103">
                <a:extLst>
                  <a:ext uri="{FF2B5EF4-FFF2-40B4-BE49-F238E27FC236}">
                    <a16:creationId xmlns:a16="http://schemas.microsoft.com/office/drawing/2014/main" id="{6E6F7DAF-F7E7-40C1-9AB2-B67A56058944}"/>
                  </a:ext>
                </a:extLst>
              </p:cNvPr>
              <p:cNvSpPr/>
              <p:nvPr/>
            </p:nvSpPr>
            <p:spPr>
              <a:xfrm>
                <a:off x="11243895" y="6513287"/>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05" name="Freeform: Shape 104">
                <a:extLst>
                  <a:ext uri="{FF2B5EF4-FFF2-40B4-BE49-F238E27FC236}">
                    <a16:creationId xmlns:a16="http://schemas.microsoft.com/office/drawing/2014/main" id="{07A80EFB-E6F3-43EA-9408-BB3D3B43D36B}"/>
                  </a:ext>
                </a:extLst>
              </p:cNvPr>
              <p:cNvSpPr/>
              <p:nvPr/>
            </p:nvSpPr>
            <p:spPr>
              <a:xfrm>
                <a:off x="11222831"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06" name="Freeform: Shape 105">
                <a:extLst>
                  <a:ext uri="{FF2B5EF4-FFF2-40B4-BE49-F238E27FC236}">
                    <a16:creationId xmlns:a16="http://schemas.microsoft.com/office/drawing/2014/main" id="{F28CB6F3-5AFD-4ED9-98D0-9BA0BAE242C1}"/>
                  </a:ext>
                </a:extLst>
              </p:cNvPr>
              <p:cNvSpPr/>
              <p:nvPr/>
            </p:nvSpPr>
            <p:spPr>
              <a:xfrm>
                <a:off x="11243895"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07" name="Freeform: Shape 106">
                <a:extLst>
                  <a:ext uri="{FF2B5EF4-FFF2-40B4-BE49-F238E27FC236}">
                    <a16:creationId xmlns:a16="http://schemas.microsoft.com/office/drawing/2014/main" id="{1BBA0A8A-D899-4E4B-A155-D5C109D2B577}"/>
                  </a:ext>
                </a:extLst>
              </p:cNvPr>
              <p:cNvSpPr/>
              <p:nvPr/>
            </p:nvSpPr>
            <p:spPr>
              <a:xfrm>
                <a:off x="1126499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08" name="Freeform: Shape 107">
                <a:extLst>
                  <a:ext uri="{FF2B5EF4-FFF2-40B4-BE49-F238E27FC236}">
                    <a16:creationId xmlns:a16="http://schemas.microsoft.com/office/drawing/2014/main" id="{A4F7A357-7443-4734-9ED4-51C6555B732F}"/>
                  </a:ext>
                </a:extLst>
              </p:cNvPr>
              <p:cNvSpPr/>
              <p:nvPr/>
            </p:nvSpPr>
            <p:spPr>
              <a:xfrm>
                <a:off x="1128609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09" name="Freeform: Shape 108">
                <a:extLst>
                  <a:ext uri="{FF2B5EF4-FFF2-40B4-BE49-F238E27FC236}">
                    <a16:creationId xmlns:a16="http://schemas.microsoft.com/office/drawing/2014/main" id="{F135068F-77EF-47A0-9EBD-5285AC958520}"/>
                  </a:ext>
                </a:extLst>
              </p:cNvPr>
              <p:cNvSpPr/>
              <p:nvPr/>
            </p:nvSpPr>
            <p:spPr>
              <a:xfrm>
                <a:off x="11222831"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10" name="Freeform: Shape 109">
                <a:extLst>
                  <a:ext uri="{FF2B5EF4-FFF2-40B4-BE49-F238E27FC236}">
                    <a16:creationId xmlns:a16="http://schemas.microsoft.com/office/drawing/2014/main" id="{DC312A8E-69F0-43FB-B9E2-B7D22F2DB457}"/>
                  </a:ext>
                </a:extLst>
              </p:cNvPr>
              <p:cNvSpPr/>
              <p:nvPr/>
            </p:nvSpPr>
            <p:spPr>
              <a:xfrm>
                <a:off x="11307157"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11" name="Freeform: Shape 110">
                <a:extLst>
                  <a:ext uri="{FF2B5EF4-FFF2-40B4-BE49-F238E27FC236}">
                    <a16:creationId xmlns:a16="http://schemas.microsoft.com/office/drawing/2014/main" id="{CD1A6612-FFA7-45D3-9083-D8544EE30DE6}"/>
                  </a:ext>
                </a:extLst>
              </p:cNvPr>
              <p:cNvSpPr/>
              <p:nvPr/>
            </p:nvSpPr>
            <p:spPr>
              <a:xfrm>
                <a:off x="11307157" y="646862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12" name="Freeform: Shape 111">
                <a:extLst>
                  <a:ext uri="{FF2B5EF4-FFF2-40B4-BE49-F238E27FC236}">
                    <a16:creationId xmlns:a16="http://schemas.microsoft.com/office/drawing/2014/main" id="{565A3930-35B1-4E38-8359-10DE00A5F985}"/>
                  </a:ext>
                </a:extLst>
              </p:cNvPr>
              <p:cNvSpPr/>
              <p:nvPr/>
            </p:nvSpPr>
            <p:spPr>
              <a:xfrm>
                <a:off x="11286094"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13" name="Freeform: Shape 112">
                <a:extLst>
                  <a:ext uri="{FF2B5EF4-FFF2-40B4-BE49-F238E27FC236}">
                    <a16:creationId xmlns:a16="http://schemas.microsoft.com/office/drawing/2014/main" id="{4BED8C12-7077-4A4B-9934-9173FBEA6397}"/>
                  </a:ext>
                </a:extLst>
              </p:cNvPr>
              <p:cNvSpPr/>
              <p:nvPr/>
            </p:nvSpPr>
            <p:spPr>
              <a:xfrm>
                <a:off x="11222831"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14" name="Freeform: Shape 113">
                <a:extLst>
                  <a:ext uri="{FF2B5EF4-FFF2-40B4-BE49-F238E27FC236}">
                    <a16:creationId xmlns:a16="http://schemas.microsoft.com/office/drawing/2014/main" id="{0D21B506-35DE-4A4E-B22C-921733E6AA7D}"/>
                  </a:ext>
                </a:extLst>
              </p:cNvPr>
              <p:cNvSpPr/>
              <p:nvPr/>
            </p:nvSpPr>
            <p:spPr>
              <a:xfrm>
                <a:off x="11243895"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15" name="Freeform: Shape 114">
                <a:extLst>
                  <a:ext uri="{FF2B5EF4-FFF2-40B4-BE49-F238E27FC236}">
                    <a16:creationId xmlns:a16="http://schemas.microsoft.com/office/drawing/2014/main" id="{BCB99E0D-89C7-4912-B464-716AA0CE60EF}"/>
                  </a:ext>
                </a:extLst>
              </p:cNvPr>
              <p:cNvSpPr/>
              <p:nvPr/>
            </p:nvSpPr>
            <p:spPr>
              <a:xfrm>
                <a:off x="1126499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16" name="Freeform: Shape 115">
                <a:extLst>
                  <a:ext uri="{FF2B5EF4-FFF2-40B4-BE49-F238E27FC236}">
                    <a16:creationId xmlns:a16="http://schemas.microsoft.com/office/drawing/2014/main" id="{00B7294D-1AA0-42BF-88F0-D6F8AC64FDEE}"/>
                  </a:ext>
                </a:extLst>
              </p:cNvPr>
              <p:cNvSpPr/>
              <p:nvPr/>
            </p:nvSpPr>
            <p:spPr>
              <a:xfrm>
                <a:off x="1128609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17" name="Freeform: Shape 116">
                <a:extLst>
                  <a:ext uri="{FF2B5EF4-FFF2-40B4-BE49-F238E27FC236}">
                    <a16:creationId xmlns:a16="http://schemas.microsoft.com/office/drawing/2014/main" id="{888FA3EF-483B-4FC9-9105-4D56D86CB9F3}"/>
                  </a:ext>
                </a:extLst>
              </p:cNvPr>
              <p:cNvSpPr/>
              <p:nvPr/>
            </p:nvSpPr>
            <p:spPr>
              <a:xfrm>
                <a:off x="11307157"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18" name="Freeform: Shape 117">
                <a:extLst>
                  <a:ext uri="{FF2B5EF4-FFF2-40B4-BE49-F238E27FC236}">
                    <a16:creationId xmlns:a16="http://schemas.microsoft.com/office/drawing/2014/main" id="{657BB45F-B2D2-4C36-A6A3-A0216B182FC5}"/>
                  </a:ext>
                </a:extLst>
              </p:cNvPr>
              <p:cNvSpPr/>
              <p:nvPr/>
            </p:nvSpPr>
            <p:spPr>
              <a:xfrm>
                <a:off x="11363061"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19" name="Freeform: Shape 118">
                <a:extLst>
                  <a:ext uri="{FF2B5EF4-FFF2-40B4-BE49-F238E27FC236}">
                    <a16:creationId xmlns:a16="http://schemas.microsoft.com/office/drawing/2014/main" id="{D923C201-7137-4B13-845A-EB974499D9F5}"/>
                  </a:ext>
                </a:extLst>
              </p:cNvPr>
              <p:cNvSpPr/>
              <p:nvPr/>
            </p:nvSpPr>
            <p:spPr>
              <a:xfrm>
                <a:off x="1138412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20" name="Freeform: Shape 119">
                <a:extLst>
                  <a:ext uri="{FF2B5EF4-FFF2-40B4-BE49-F238E27FC236}">
                    <a16:creationId xmlns:a16="http://schemas.microsoft.com/office/drawing/2014/main" id="{3C3B437C-8DB4-49AC-BF38-D762D3CFFB3B}"/>
                  </a:ext>
                </a:extLst>
              </p:cNvPr>
              <p:cNvSpPr/>
              <p:nvPr/>
            </p:nvSpPr>
            <p:spPr>
              <a:xfrm>
                <a:off x="11405223"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21" name="Freeform: Shape 120">
                <a:extLst>
                  <a:ext uri="{FF2B5EF4-FFF2-40B4-BE49-F238E27FC236}">
                    <a16:creationId xmlns:a16="http://schemas.microsoft.com/office/drawing/2014/main" id="{06F57684-5910-4F86-9F75-B752B5D41E90}"/>
                  </a:ext>
                </a:extLst>
              </p:cNvPr>
              <p:cNvSpPr/>
              <p:nvPr/>
            </p:nvSpPr>
            <p:spPr>
              <a:xfrm>
                <a:off x="11341961"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22" name="Freeform: Shape 121">
                <a:extLst>
                  <a:ext uri="{FF2B5EF4-FFF2-40B4-BE49-F238E27FC236}">
                    <a16:creationId xmlns:a16="http://schemas.microsoft.com/office/drawing/2014/main" id="{B4531D23-AAD9-475E-9C6E-9347CC6DE774}"/>
                  </a:ext>
                </a:extLst>
              </p:cNvPr>
              <p:cNvSpPr/>
              <p:nvPr/>
            </p:nvSpPr>
            <p:spPr>
              <a:xfrm>
                <a:off x="11426323"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23" name="Freeform: Shape 122">
                <a:extLst>
                  <a:ext uri="{FF2B5EF4-FFF2-40B4-BE49-F238E27FC236}">
                    <a16:creationId xmlns:a16="http://schemas.microsoft.com/office/drawing/2014/main" id="{A233D959-D28B-422F-85B0-D3E8FE8E654B}"/>
                  </a:ext>
                </a:extLst>
              </p:cNvPr>
              <p:cNvSpPr/>
              <p:nvPr/>
            </p:nvSpPr>
            <p:spPr>
              <a:xfrm>
                <a:off x="11341961" y="646862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24" name="Freeform: Shape 123">
                <a:extLst>
                  <a:ext uri="{FF2B5EF4-FFF2-40B4-BE49-F238E27FC236}">
                    <a16:creationId xmlns:a16="http://schemas.microsoft.com/office/drawing/2014/main" id="{535EA9C6-0660-4D92-AC17-F2F81EFEDB90}"/>
                  </a:ext>
                </a:extLst>
              </p:cNvPr>
              <p:cNvSpPr/>
              <p:nvPr/>
            </p:nvSpPr>
            <p:spPr>
              <a:xfrm>
                <a:off x="11341961"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25" name="Freeform: Shape 124">
                <a:extLst>
                  <a:ext uri="{FF2B5EF4-FFF2-40B4-BE49-F238E27FC236}">
                    <a16:creationId xmlns:a16="http://schemas.microsoft.com/office/drawing/2014/main" id="{1D2F1AA0-8DF8-4772-99D3-D69B9760FFE8}"/>
                  </a:ext>
                </a:extLst>
              </p:cNvPr>
              <p:cNvSpPr/>
              <p:nvPr/>
            </p:nvSpPr>
            <p:spPr>
              <a:xfrm>
                <a:off x="11341961" y="6513287"/>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126" name="Freeform: Shape 125">
                <a:extLst>
                  <a:ext uri="{FF2B5EF4-FFF2-40B4-BE49-F238E27FC236}">
                    <a16:creationId xmlns:a16="http://schemas.microsoft.com/office/drawing/2014/main" id="{215BA6FD-A743-4731-A3DF-43E00AAF445E}"/>
                  </a:ext>
                </a:extLst>
              </p:cNvPr>
              <p:cNvSpPr/>
              <p:nvPr/>
            </p:nvSpPr>
            <p:spPr>
              <a:xfrm>
                <a:off x="11341961"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27" name="Freeform: Shape 126">
                <a:extLst>
                  <a:ext uri="{FF2B5EF4-FFF2-40B4-BE49-F238E27FC236}">
                    <a16:creationId xmlns:a16="http://schemas.microsoft.com/office/drawing/2014/main" id="{083ADA42-633B-4E3F-B2FB-FE483B2423E6}"/>
                  </a:ext>
                </a:extLst>
              </p:cNvPr>
              <p:cNvSpPr/>
              <p:nvPr/>
            </p:nvSpPr>
            <p:spPr>
              <a:xfrm>
                <a:off x="11426323"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28" name="Freeform: Shape 127">
                <a:extLst>
                  <a:ext uri="{FF2B5EF4-FFF2-40B4-BE49-F238E27FC236}">
                    <a16:creationId xmlns:a16="http://schemas.microsoft.com/office/drawing/2014/main" id="{070C44DB-3934-4F0B-9A17-3001A7B59C73}"/>
                  </a:ext>
                </a:extLst>
              </p:cNvPr>
              <p:cNvSpPr/>
              <p:nvPr/>
            </p:nvSpPr>
            <p:spPr>
              <a:xfrm>
                <a:off x="11363061"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29" name="Freeform: Shape 128">
                <a:extLst>
                  <a:ext uri="{FF2B5EF4-FFF2-40B4-BE49-F238E27FC236}">
                    <a16:creationId xmlns:a16="http://schemas.microsoft.com/office/drawing/2014/main" id="{A9ECA6C9-07ED-4377-8868-5719AC00BD51}"/>
                  </a:ext>
                </a:extLst>
              </p:cNvPr>
              <p:cNvSpPr/>
              <p:nvPr/>
            </p:nvSpPr>
            <p:spPr>
              <a:xfrm>
                <a:off x="1138412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30" name="Freeform: Shape 129">
                <a:extLst>
                  <a:ext uri="{FF2B5EF4-FFF2-40B4-BE49-F238E27FC236}">
                    <a16:creationId xmlns:a16="http://schemas.microsoft.com/office/drawing/2014/main" id="{212AE690-5DB8-4F56-89C2-7CF1C32E4AFC}"/>
                  </a:ext>
                </a:extLst>
              </p:cNvPr>
              <p:cNvSpPr/>
              <p:nvPr/>
            </p:nvSpPr>
            <p:spPr>
              <a:xfrm>
                <a:off x="11405223"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31" name="Freeform: Shape 130">
                <a:extLst>
                  <a:ext uri="{FF2B5EF4-FFF2-40B4-BE49-F238E27FC236}">
                    <a16:creationId xmlns:a16="http://schemas.microsoft.com/office/drawing/2014/main" id="{21A80C01-3658-4D57-A2F8-8C4E1A0E726B}"/>
                  </a:ext>
                </a:extLst>
              </p:cNvPr>
              <p:cNvSpPr/>
              <p:nvPr/>
            </p:nvSpPr>
            <p:spPr>
              <a:xfrm>
                <a:off x="11461163" y="6424719"/>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32" name="Freeform: Shape 131">
                <a:extLst>
                  <a:ext uri="{FF2B5EF4-FFF2-40B4-BE49-F238E27FC236}">
                    <a16:creationId xmlns:a16="http://schemas.microsoft.com/office/drawing/2014/main" id="{5473CAEE-AF94-49BC-995A-A48E4D7D9EF0}"/>
                  </a:ext>
                </a:extLst>
              </p:cNvPr>
              <p:cNvSpPr/>
              <p:nvPr/>
            </p:nvSpPr>
            <p:spPr>
              <a:xfrm>
                <a:off x="11545525" y="6424719"/>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33" name="Freeform: Shape 132">
                <a:extLst>
                  <a:ext uri="{FF2B5EF4-FFF2-40B4-BE49-F238E27FC236}">
                    <a16:creationId xmlns:a16="http://schemas.microsoft.com/office/drawing/2014/main" id="{02C4FC2D-3FFD-41F1-838B-81C9A000240F}"/>
                  </a:ext>
                </a:extLst>
              </p:cNvPr>
              <p:cNvSpPr/>
              <p:nvPr/>
            </p:nvSpPr>
            <p:spPr>
              <a:xfrm>
                <a:off x="11461163" y="644705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34" name="Freeform: Shape 133">
                <a:extLst>
                  <a:ext uri="{FF2B5EF4-FFF2-40B4-BE49-F238E27FC236}">
                    <a16:creationId xmlns:a16="http://schemas.microsoft.com/office/drawing/2014/main" id="{2AE65189-2ABF-45B1-B77F-362E6615FE3F}"/>
                  </a:ext>
                </a:extLst>
              </p:cNvPr>
              <p:cNvSpPr/>
              <p:nvPr/>
            </p:nvSpPr>
            <p:spPr>
              <a:xfrm>
                <a:off x="11545525" y="644705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35" name="Freeform: Shape 134">
                <a:extLst>
                  <a:ext uri="{FF2B5EF4-FFF2-40B4-BE49-F238E27FC236}">
                    <a16:creationId xmlns:a16="http://schemas.microsoft.com/office/drawing/2014/main" id="{F5B1AB0C-4E0F-4A2A-AA86-623F4C40D7F4}"/>
                  </a:ext>
                </a:extLst>
              </p:cNvPr>
              <p:cNvSpPr/>
              <p:nvPr/>
            </p:nvSpPr>
            <p:spPr>
              <a:xfrm>
                <a:off x="11461163" y="6469384"/>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136" name="Freeform: Shape 135">
                <a:extLst>
                  <a:ext uri="{FF2B5EF4-FFF2-40B4-BE49-F238E27FC236}">
                    <a16:creationId xmlns:a16="http://schemas.microsoft.com/office/drawing/2014/main" id="{3EFCF830-528A-4407-8C9E-54DF3AF8F364}"/>
                  </a:ext>
                </a:extLst>
              </p:cNvPr>
              <p:cNvSpPr/>
              <p:nvPr/>
            </p:nvSpPr>
            <p:spPr>
              <a:xfrm>
                <a:off x="11545525" y="6469384"/>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137" name="Freeform: Shape 136">
                <a:extLst>
                  <a:ext uri="{FF2B5EF4-FFF2-40B4-BE49-F238E27FC236}">
                    <a16:creationId xmlns:a16="http://schemas.microsoft.com/office/drawing/2014/main" id="{58B72B8F-95B8-43BA-B9C5-AE983F38049E}"/>
                  </a:ext>
                </a:extLst>
              </p:cNvPr>
              <p:cNvSpPr/>
              <p:nvPr/>
            </p:nvSpPr>
            <p:spPr>
              <a:xfrm>
                <a:off x="11461163" y="649168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38" name="Freeform: Shape 137">
                <a:extLst>
                  <a:ext uri="{FF2B5EF4-FFF2-40B4-BE49-F238E27FC236}">
                    <a16:creationId xmlns:a16="http://schemas.microsoft.com/office/drawing/2014/main" id="{8BE10F31-4CAA-49F6-B7D9-F36CD6ADA20F}"/>
                  </a:ext>
                </a:extLst>
              </p:cNvPr>
              <p:cNvSpPr/>
              <p:nvPr/>
            </p:nvSpPr>
            <p:spPr>
              <a:xfrm>
                <a:off x="11545525" y="649168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39" name="Freeform: Shape 138">
                <a:extLst>
                  <a:ext uri="{FF2B5EF4-FFF2-40B4-BE49-F238E27FC236}">
                    <a16:creationId xmlns:a16="http://schemas.microsoft.com/office/drawing/2014/main" id="{6F7999CE-090D-4C4A-8BC5-8C9A2432F191}"/>
                  </a:ext>
                </a:extLst>
              </p:cNvPr>
              <p:cNvSpPr/>
              <p:nvPr/>
            </p:nvSpPr>
            <p:spPr>
              <a:xfrm>
                <a:off x="11461163" y="651401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40" name="Freeform: Shape 139">
                <a:extLst>
                  <a:ext uri="{FF2B5EF4-FFF2-40B4-BE49-F238E27FC236}">
                    <a16:creationId xmlns:a16="http://schemas.microsoft.com/office/drawing/2014/main" id="{E5F567EC-391E-491C-9663-084C3713E01E}"/>
                  </a:ext>
                </a:extLst>
              </p:cNvPr>
              <p:cNvSpPr/>
              <p:nvPr/>
            </p:nvSpPr>
            <p:spPr>
              <a:xfrm>
                <a:off x="11545525" y="651401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41" name="Freeform: Shape 140">
                <a:extLst>
                  <a:ext uri="{FF2B5EF4-FFF2-40B4-BE49-F238E27FC236}">
                    <a16:creationId xmlns:a16="http://schemas.microsoft.com/office/drawing/2014/main" id="{E303A8B3-79A9-41BF-BF74-D395A66C66BA}"/>
                  </a:ext>
                </a:extLst>
              </p:cNvPr>
              <p:cNvSpPr/>
              <p:nvPr/>
            </p:nvSpPr>
            <p:spPr>
              <a:xfrm>
                <a:off x="11482262" y="6536308"/>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42" name="Freeform: Shape 141">
                <a:extLst>
                  <a:ext uri="{FF2B5EF4-FFF2-40B4-BE49-F238E27FC236}">
                    <a16:creationId xmlns:a16="http://schemas.microsoft.com/office/drawing/2014/main" id="{03B61668-8DE3-444C-B390-5372CA8FDC65}"/>
                  </a:ext>
                </a:extLst>
              </p:cNvPr>
              <p:cNvSpPr/>
              <p:nvPr/>
            </p:nvSpPr>
            <p:spPr>
              <a:xfrm>
                <a:off x="11524425" y="6536308"/>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43" name="Freeform: Shape 142">
                <a:extLst>
                  <a:ext uri="{FF2B5EF4-FFF2-40B4-BE49-F238E27FC236}">
                    <a16:creationId xmlns:a16="http://schemas.microsoft.com/office/drawing/2014/main" id="{0337398D-917D-4CD6-BF1D-705951FABD0A}"/>
                  </a:ext>
                </a:extLst>
              </p:cNvPr>
              <p:cNvSpPr/>
              <p:nvPr/>
            </p:nvSpPr>
            <p:spPr>
              <a:xfrm>
                <a:off x="11503362" y="655864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944504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9" name="Rectangle 98">
            <a:extLst>
              <a:ext uri="{FF2B5EF4-FFF2-40B4-BE49-F238E27FC236}">
                <a16:creationId xmlns:a16="http://schemas.microsoft.com/office/drawing/2014/main" id="{AAFF707D-E493-4AD3-8E7E-4D45ADC6C6F4}"/>
              </a:ext>
            </a:extLst>
          </p:cNvPr>
          <p:cNvSpPr>
            <a:spLocks noChangeArrowheads="1"/>
          </p:cNvSpPr>
          <p:nvPr userDrawn="1"/>
        </p:nvSpPr>
        <p:spPr bwMode="auto">
          <a:xfrm>
            <a:off x="11827598" y="6488424"/>
            <a:ext cx="306388" cy="184150"/>
          </a:xfrm>
          <a:prstGeom prst="rect">
            <a:avLst/>
          </a:prstGeom>
          <a:noFill/>
          <a:ln w="9525" algn="ctr">
            <a:noFill/>
            <a:miter lim="800000"/>
            <a:headEnd/>
            <a:tailEnd/>
          </a:ln>
          <a:effectLst/>
        </p:spPr>
        <p:txBody>
          <a:bodyPr wrap="none" anchor="ctr"/>
          <a:lstStyle/>
          <a:p>
            <a:pPr algn="r">
              <a:defRPr/>
            </a:pPr>
            <a:fld id="{BF93F59F-AF68-410B-8395-3B170F791072}" type="slidenum">
              <a:rPr lang="en-GB" sz="800" b="1">
                <a:solidFill>
                  <a:schemeClr val="accent3"/>
                </a:solidFill>
                <a:latin typeface="+mj-lt"/>
              </a:rPr>
              <a:pPr algn="r">
                <a:defRPr/>
              </a:pPr>
              <a:t>‹#›</a:t>
            </a:fld>
            <a:endParaRPr lang="en-GB" sz="800" b="1">
              <a:solidFill>
                <a:schemeClr val="accent3"/>
              </a:solidFill>
              <a:latin typeface="+mj-lt"/>
            </a:endParaRPr>
          </a:p>
        </p:txBody>
      </p:sp>
      <p:grpSp>
        <p:nvGrpSpPr>
          <p:cNvPr id="100" name="Group 99">
            <a:extLst>
              <a:ext uri="{FF2B5EF4-FFF2-40B4-BE49-F238E27FC236}">
                <a16:creationId xmlns:a16="http://schemas.microsoft.com/office/drawing/2014/main" id="{5DDB8135-981B-4ED5-9486-F6106F5E6EF9}"/>
              </a:ext>
            </a:extLst>
          </p:cNvPr>
          <p:cNvGrpSpPr/>
          <p:nvPr userDrawn="1"/>
        </p:nvGrpSpPr>
        <p:grpSpPr>
          <a:xfrm>
            <a:off x="11413238" y="6389957"/>
            <a:ext cx="409666" cy="337158"/>
            <a:chOff x="11197002" y="6334353"/>
            <a:chExt cx="409666" cy="337158"/>
          </a:xfrm>
        </p:grpSpPr>
        <p:sp>
          <p:nvSpPr>
            <p:cNvPr id="101" name="Freeform: Shape 100">
              <a:extLst>
                <a:ext uri="{FF2B5EF4-FFF2-40B4-BE49-F238E27FC236}">
                  <a16:creationId xmlns:a16="http://schemas.microsoft.com/office/drawing/2014/main" id="{F2DF1FB1-BC6C-4C6B-9005-2DDDFA6E0925}"/>
                </a:ext>
              </a:extLst>
            </p:cNvPr>
            <p:cNvSpPr/>
            <p:nvPr/>
          </p:nvSpPr>
          <p:spPr>
            <a:xfrm>
              <a:off x="11197002" y="6334353"/>
              <a:ext cx="409666" cy="337158"/>
            </a:xfrm>
            <a:custGeom>
              <a:avLst/>
              <a:gdLst>
                <a:gd name="connsiteX0" fmla="*/ 268148 w 409666"/>
                <a:gd name="connsiteY0" fmla="*/ 333737 h 337158"/>
                <a:gd name="connsiteX1" fmla="*/ 316620 w 409666"/>
                <a:gd name="connsiteY1" fmla="*/ 327683 h 337158"/>
                <a:gd name="connsiteX2" fmla="*/ 362988 w 409666"/>
                <a:gd name="connsiteY2" fmla="*/ 321338 h 337158"/>
                <a:gd name="connsiteX3" fmla="*/ 390649 w 409666"/>
                <a:gd name="connsiteY3" fmla="*/ 296722 h 337158"/>
                <a:gd name="connsiteX4" fmla="*/ 401852 w 409666"/>
                <a:gd name="connsiteY4" fmla="*/ 234728 h 337158"/>
                <a:gd name="connsiteX5" fmla="*/ 409719 w 409666"/>
                <a:gd name="connsiteY5" fmla="*/ 158560 h 337158"/>
                <a:gd name="connsiteX6" fmla="*/ 409501 w 409666"/>
                <a:gd name="connsiteY6" fmla="*/ 72602 h 337158"/>
                <a:gd name="connsiteX7" fmla="*/ 404970 w 409666"/>
                <a:gd name="connsiteY7" fmla="*/ 30367 h 337158"/>
                <a:gd name="connsiteX8" fmla="*/ 384740 w 409666"/>
                <a:gd name="connsiteY8" fmla="*/ 8687 h 337158"/>
                <a:gd name="connsiteX9" fmla="*/ 268801 w 409666"/>
                <a:gd name="connsiteY9" fmla="*/ 2307 h 337158"/>
                <a:gd name="connsiteX10" fmla="*/ 204270 w 409666"/>
                <a:gd name="connsiteY10" fmla="*/ 5932 h 337158"/>
                <a:gd name="connsiteX11" fmla="*/ 135025 w 409666"/>
                <a:gd name="connsiteY11" fmla="*/ 12458 h 337158"/>
                <a:gd name="connsiteX12" fmla="*/ 82421 w 409666"/>
                <a:gd name="connsiteY12" fmla="*/ 20035 h 337158"/>
                <a:gd name="connsiteX13" fmla="*/ 41672 w 409666"/>
                <a:gd name="connsiteY13" fmla="*/ 29243 h 337158"/>
                <a:gd name="connsiteX14" fmla="*/ 23835 w 409666"/>
                <a:gd name="connsiteY14" fmla="*/ 47297 h 337158"/>
                <a:gd name="connsiteX15" fmla="*/ 14409 w 409666"/>
                <a:gd name="connsiteY15" fmla="*/ 88663 h 337158"/>
                <a:gd name="connsiteX16" fmla="*/ 7992 w 409666"/>
                <a:gd name="connsiteY16" fmla="*/ 138584 h 337158"/>
                <a:gd name="connsiteX17" fmla="*/ 1684 w 409666"/>
                <a:gd name="connsiteY17" fmla="*/ 252638 h 337158"/>
                <a:gd name="connsiteX18" fmla="*/ 8717 w 409666"/>
                <a:gd name="connsiteY18" fmla="*/ 314522 h 337158"/>
                <a:gd name="connsiteX19" fmla="*/ 26047 w 409666"/>
                <a:gd name="connsiteY19" fmla="*/ 329604 h 337158"/>
                <a:gd name="connsiteX20" fmla="*/ 167943 w 409666"/>
                <a:gd name="connsiteY20" fmla="*/ 336202 h 337158"/>
                <a:gd name="connsiteX21" fmla="*/ 268148 w 409666"/>
                <a:gd name="connsiteY21" fmla="*/ 333737 h 33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9666" h="337158">
                  <a:moveTo>
                    <a:pt x="268148" y="333737"/>
                  </a:moveTo>
                  <a:cubicBezTo>
                    <a:pt x="284354" y="332976"/>
                    <a:pt x="300487" y="329822"/>
                    <a:pt x="316620" y="327683"/>
                  </a:cubicBezTo>
                  <a:cubicBezTo>
                    <a:pt x="332064" y="325616"/>
                    <a:pt x="347508" y="323441"/>
                    <a:pt x="362988" y="321338"/>
                  </a:cubicBezTo>
                  <a:cubicBezTo>
                    <a:pt x="382311" y="318692"/>
                    <a:pt x="386335" y="315936"/>
                    <a:pt x="390649" y="296722"/>
                  </a:cubicBezTo>
                  <a:cubicBezTo>
                    <a:pt x="395254" y="276275"/>
                    <a:pt x="399024" y="255538"/>
                    <a:pt x="401852" y="234728"/>
                  </a:cubicBezTo>
                  <a:cubicBezTo>
                    <a:pt x="405296" y="209460"/>
                    <a:pt x="408595" y="184046"/>
                    <a:pt x="409719" y="158560"/>
                  </a:cubicBezTo>
                  <a:cubicBezTo>
                    <a:pt x="410988" y="129955"/>
                    <a:pt x="410299" y="101243"/>
                    <a:pt x="409501" y="72602"/>
                  </a:cubicBezTo>
                  <a:cubicBezTo>
                    <a:pt x="409103" y="58500"/>
                    <a:pt x="406891" y="44397"/>
                    <a:pt x="404970" y="30367"/>
                  </a:cubicBezTo>
                  <a:cubicBezTo>
                    <a:pt x="403012" y="16047"/>
                    <a:pt x="398734" y="11551"/>
                    <a:pt x="384740" y="8687"/>
                  </a:cubicBezTo>
                  <a:cubicBezTo>
                    <a:pt x="346420" y="929"/>
                    <a:pt x="307737" y="-376"/>
                    <a:pt x="268801" y="2307"/>
                  </a:cubicBezTo>
                  <a:cubicBezTo>
                    <a:pt x="247303" y="3793"/>
                    <a:pt x="225768" y="4301"/>
                    <a:pt x="204270" y="5932"/>
                  </a:cubicBezTo>
                  <a:cubicBezTo>
                    <a:pt x="181140" y="7672"/>
                    <a:pt x="158046" y="9847"/>
                    <a:pt x="135025" y="12458"/>
                  </a:cubicBezTo>
                  <a:cubicBezTo>
                    <a:pt x="117442" y="14452"/>
                    <a:pt x="99859" y="16917"/>
                    <a:pt x="82421" y="20035"/>
                  </a:cubicBezTo>
                  <a:cubicBezTo>
                    <a:pt x="68717" y="22464"/>
                    <a:pt x="55303" y="26379"/>
                    <a:pt x="41672" y="29243"/>
                  </a:cubicBezTo>
                  <a:cubicBezTo>
                    <a:pt x="31521" y="31346"/>
                    <a:pt x="26264" y="38306"/>
                    <a:pt x="23835" y="47297"/>
                  </a:cubicBezTo>
                  <a:cubicBezTo>
                    <a:pt x="20137" y="60929"/>
                    <a:pt x="16766" y="74741"/>
                    <a:pt x="14409" y="88663"/>
                  </a:cubicBezTo>
                  <a:cubicBezTo>
                    <a:pt x="11654" y="105194"/>
                    <a:pt x="10385" y="121980"/>
                    <a:pt x="7992" y="138584"/>
                  </a:cubicBezTo>
                  <a:cubicBezTo>
                    <a:pt x="2554" y="176433"/>
                    <a:pt x="-346" y="214463"/>
                    <a:pt x="1684" y="252638"/>
                  </a:cubicBezTo>
                  <a:cubicBezTo>
                    <a:pt x="2808" y="273338"/>
                    <a:pt x="5781" y="293967"/>
                    <a:pt x="8717" y="314522"/>
                  </a:cubicBezTo>
                  <a:cubicBezTo>
                    <a:pt x="9986" y="323296"/>
                    <a:pt x="17382" y="329096"/>
                    <a:pt x="26047" y="329604"/>
                  </a:cubicBezTo>
                  <a:cubicBezTo>
                    <a:pt x="73285" y="332396"/>
                    <a:pt x="157611" y="336202"/>
                    <a:pt x="167943" y="336202"/>
                  </a:cubicBezTo>
                  <a:cubicBezTo>
                    <a:pt x="178276" y="336202"/>
                    <a:pt x="234759" y="335296"/>
                    <a:pt x="268148" y="333737"/>
                  </a:cubicBezTo>
                </a:path>
              </a:pathLst>
            </a:custGeom>
            <a:solidFill>
              <a:srgbClr val="CDDC29"/>
            </a:solidFill>
            <a:ln w="3625" cap="flat">
              <a:noFill/>
              <a:prstDash val="solid"/>
              <a:miter/>
            </a:ln>
          </p:spPr>
          <p:txBody>
            <a:bodyPr rtlCol="0" anchor="ctr"/>
            <a:lstStyle/>
            <a:p>
              <a:endParaRPr lang="en-GB"/>
            </a:p>
          </p:txBody>
        </p:sp>
        <p:grpSp>
          <p:nvGrpSpPr>
            <p:cNvPr id="102" name="Group 101">
              <a:extLst>
                <a:ext uri="{FF2B5EF4-FFF2-40B4-BE49-F238E27FC236}">
                  <a16:creationId xmlns:a16="http://schemas.microsoft.com/office/drawing/2014/main" id="{4545FC2A-FFA7-4B1C-A305-311F6B77418B}"/>
                </a:ext>
              </a:extLst>
            </p:cNvPr>
            <p:cNvGrpSpPr/>
            <p:nvPr userDrawn="1"/>
          </p:nvGrpSpPr>
          <p:grpSpPr>
            <a:xfrm>
              <a:off x="11222831" y="6423994"/>
              <a:ext cx="344446" cy="156398"/>
              <a:chOff x="11222831" y="6423994"/>
              <a:chExt cx="344446" cy="156398"/>
            </a:xfrm>
          </p:grpSpPr>
          <p:sp>
            <p:nvSpPr>
              <p:cNvPr id="103" name="Freeform: Shape 102">
                <a:extLst>
                  <a:ext uri="{FF2B5EF4-FFF2-40B4-BE49-F238E27FC236}">
                    <a16:creationId xmlns:a16="http://schemas.microsoft.com/office/drawing/2014/main" id="{65D3A57E-05DB-4507-944D-7E05CA9732E1}"/>
                  </a:ext>
                </a:extLst>
              </p:cNvPr>
              <p:cNvSpPr/>
              <p:nvPr/>
            </p:nvSpPr>
            <p:spPr>
              <a:xfrm>
                <a:off x="11264994"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04" name="Freeform: Shape 103">
                <a:extLst>
                  <a:ext uri="{FF2B5EF4-FFF2-40B4-BE49-F238E27FC236}">
                    <a16:creationId xmlns:a16="http://schemas.microsoft.com/office/drawing/2014/main" id="{6E6F7DAF-F7E7-40C1-9AB2-B67A56058944}"/>
                  </a:ext>
                </a:extLst>
              </p:cNvPr>
              <p:cNvSpPr/>
              <p:nvPr/>
            </p:nvSpPr>
            <p:spPr>
              <a:xfrm>
                <a:off x="11243895" y="6513287"/>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05" name="Freeform: Shape 104">
                <a:extLst>
                  <a:ext uri="{FF2B5EF4-FFF2-40B4-BE49-F238E27FC236}">
                    <a16:creationId xmlns:a16="http://schemas.microsoft.com/office/drawing/2014/main" id="{07A80EFB-E6F3-43EA-9408-BB3D3B43D36B}"/>
                  </a:ext>
                </a:extLst>
              </p:cNvPr>
              <p:cNvSpPr/>
              <p:nvPr/>
            </p:nvSpPr>
            <p:spPr>
              <a:xfrm>
                <a:off x="11222831"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06" name="Freeform: Shape 105">
                <a:extLst>
                  <a:ext uri="{FF2B5EF4-FFF2-40B4-BE49-F238E27FC236}">
                    <a16:creationId xmlns:a16="http://schemas.microsoft.com/office/drawing/2014/main" id="{F28CB6F3-5AFD-4ED9-98D0-9BA0BAE242C1}"/>
                  </a:ext>
                </a:extLst>
              </p:cNvPr>
              <p:cNvSpPr/>
              <p:nvPr/>
            </p:nvSpPr>
            <p:spPr>
              <a:xfrm>
                <a:off x="11243895"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07" name="Freeform: Shape 106">
                <a:extLst>
                  <a:ext uri="{FF2B5EF4-FFF2-40B4-BE49-F238E27FC236}">
                    <a16:creationId xmlns:a16="http://schemas.microsoft.com/office/drawing/2014/main" id="{1BBA0A8A-D899-4E4B-A155-D5C109D2B577}"/>
                  </a:ext>
                </a:extLst>
              </p:cNvPr>
              <p:cNvSpPr/>
              <p:nvPr/>
            </p:nvSpPr>
            <p:spPr>
              <a:xfrm>
                <a:off x="1126499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08" name="Freeform: Shape 107">
                <a:extLst>
                  <a:ext uri="{FF2B5EF4-FFF2-40B4-BE49-F238E27FC236}">
                    <a16:creationId xmlns:a16="http://schemas.microsoft.com/office/drawing/2014/main" id="{A4F7A357-7443-4734-9ED4-51C6555B732F}"/>
                  </a:ext>
                </a:extLst>
              </p:cNvPr>
              <p:cNvSpPr/>
              <p:nvPr/>
            </p:nvSpPr>
            <p:spPr>
              <a:xfrm>
                <a:off x="1128609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09" name="Freeform: Shape 108">
                <a:extLst>
                  <a:ext uri="{FF2B5EF4-FFF2-40B4-BE49-F238E27FC236}">
                    <a16:creationId xmlns:a16="http://schemas.microsoft.com/office/drawing/2014/main" id="{F135068F-77EF-47A0-9EBD-5285AC958520}"/>
                  </a:ext>
                </a:extLst>
              </p:cNvPr>
              <p:cNvSpPr/>
              <p:nvPr/>
            </p:nvSpPr>
            <p:spPr>
              <a:xfrm>
                <a:off x="11222831"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10" name="Freeform: Shape 109">
                <a:extLst>
                  <a:ext uri="{FF2B5EF4-FFF2-40B4-BE49-F238E27FC236}">
                    <a16:creationId xmlns:a16="http://schemas.microsoft.com/office/drawing/2014/main" id="{DC312A8E-69F0-43FB-B9E2-B7D22F2DB457}"/>
                  </a:ext>
                </a:extLst>
              </p:cNvPr>
              <p:cNvSpPr/>
              <p:nvPr/>
            </p:nvSpPr>
            <p:spPr>
              <a:xfrm>
                <a:off x="11307157"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11" name="Freeform: Shape 110">
                <a:extLst>
                  <a:ext uri="{FF2B5EF4-FFF2-40B4-BE49-F238E27FC236}">
                    <a16:creationId xmlns:a16="http://schemas.microsoft.com/office/drawing/2014/main" id="{CD1A6612-FFA7-45D3-9083-D8544EE30DE6}"/>
                  </a:ext>
                </a:extLst>
              </p:cNvPr>
              <p:cNvSpPr/>
              <p:nvPr/>
            </p:nvSpPr>
            <p:spPr>
              <a:xfrm>
                <a:off x="11307157" y="646862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12" name="Freeform: Shape 111">
                <a:extLst>
                  <a:ext uri="{FF2B5EF4-FFF2-40B4-BE49-F238E27FC236}">
                    <a16:creationId xmlns:a16="http://schemas.microsoft.com/office/drawing/2014/main" id="{565A3930-35B1-4E38-8359-10DE00A5F985}"/>
                  </a:ext>
                </a:extLst>
              </p:cNvPr>
              <p:cNvSpPr/>
              <p:nvPr/>
            </p:nvSpPr>
            <p:spPr>
              <a:xfrm>
                <a:off x="11286094"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13" name="Freeform: Shape 112">
                <a:extLst>
                  <a:ext uri="{FF2B5EF4-FFF2-40B4-BE49-F238E27FC236}">
                    <a16:creationId xmlns:a16="http://schemas.microsoft.com/office/drawing/2014/main" id="{4BED8C12-7077-4A4B-9934-9173FBEA6397}"/>
                  </a:ext>
                </a:extLst>
              </p:cNvPr>
              <p:cNvSpPr/>
              <p:nvPr/>
            </p:nvSpPr>
            <p:spPr>
              <a:xfrm>
                <a:off x="11222831"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14" name="Freeform: Shape 113">
                <a:extLst>
                  <a:ext uri="{FF2B5EF4-FFF2-40B4-BE49-F238E27FC236}">
                    <a16:creationId xmlns:a16="http://schemas.microsoft.com/office/drawing/2014/main" id="{0D21B506-35DE-4A4E-B22C-921733E6AA7D}"/>
                  </a:ext>
                </a:extLst>
              </p:cNvPr>
              <p:cNvSpPr/>
              <p:nvPr/>
            </p:nvSpPr>
            <p:spPr>
              <a:xfrm>
                <a:off x="11243895"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15" name="Freeform: Shape 114">
                <a:extLst>
                  <a:ext uri="{FF2B5EF4-FFF2-40B4-BE49-F238E27FC236}">
                    <a16:creationId xmlns:a16="http://schemas.microsoft.com/office/drawing/2014/main" id="{BCB99E0D-89C7-4912-B464-716AA0CE60EF}"/>
                  </a:ext>
                </a:extLst>
              </p:cNvPr>
              <p:cNvSpPr/>
              <p:nvPr/>
            </p:nvSpPr>
            <p:spPr>
              <a:xfrm>
                <a:off x="1126499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16" name="Freeform: Shape 115">
                <a:extLst>
                  <a:ext uri="{FF2B5EF4-FFF2-40B4-BE49-F238E27FC236}">
                    <a16:creationId xmlns:a16="http://schemas.microsoft.com/office/drawing/2014/main" id="{00B7294D-1AA0-42BF-88F0-D6F8AC64FDEE}"/>
                  </a:ext>
                </a:extLst>
              </p:cNvPr>
              <p:cNvSpPr/>
              <p:nvPr/>
            </p:nvSpPr>
            <p:spPr>
              <a:xfrm>
                <a:off x="1128609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17" name="Freeform: Shape 116">
                <a:extLst>
                  <a:ext uri="{FF2B5EF4-FFF2-40B4-BE49-F238E27FC236}">
                    <a16:creationId xmlns:a16="http://schemas.microsoft.com/office/drawing/2014/main" id="{888FA3EF-483B-4FC9-9105-4D56D86CB9F3}"/>
                  </a:ext>
                </a:extLst>
              </p:cNvPr>
              <p:cNvSpPr/>
              <p:nvPr/>
            </p:nvSpPr>
            <p:spPr>
              <a:xfrm>
                <a:off x="11307157"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18" name="Freeform: Shape 117">
                <a:extLst>
                  <a:ext uri="{FF2B5EF4-FFF2-40B4-BE49-F238E27FC236}">
                    <a16:creationId xmlns:a16="http://schemas.microsoft.com/office/drawing/2014/main" id="{657BB45F-B2D2-4C36-A6A3-A0216B182FC5}"/>
                  </a:ext>
                </a:extLst>
              </p:cNvPr>
              <p:cNvSpPr/>
              <p:nvPr/>
            </p:nvSpPr>
            <p:spPr>
              <a:xfrm>
                <a:off x="11363061"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19" name="Freeform: Shape 118">
                <a:extLst>
                  <a:ext uri="{FF2B5EF4-FFF2-40B4-BE49-F238E27FC236}">
                    <a16:creationId xmlns:a16="http://schemas.microsoft.com/office/drawing/2014/main" id="{D923C201-7137-4B13-845A-EB974499D9F5}"/>
                  </a:ext>
                </a:extLst>
              </p:cNvPr>
              <p:cNvSpPr/>
              <p:nvPr/>
            </p:nvSpPr>
            <p:spPr>
              <a:xfrm>
                <a:off x="1138412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20" name="Freeform: Shape 119">
                <a:extLst>
                  <a:ext uri="{FF2B5EF4-FFF2-40B4-BE49-F238E27FC236}">
                    <a16:creationId xmlns:a16="http://schemas.microsoft.com/office/drawing/2014/main" id="{3C3B437C-8DB4-49AC-BF38-D762D3CFFB3B}"/>
                  </a:ext>
                </a:extLst>
              </p:cNvPr>
              <p:cNvSpPr/>
              <p:nvPr/>
            </p:nvSpPr>
            <p:spPr>
              <a:xfrm>
                <a:off x="11405223"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21" name="Freeform: Shape 120">
                <a:extLst>
                  <a:ext uri="{FF2B5EF4-FFF2-40B4-BE49-F238E27FC236}">
                    <a16:creationId xmlns:a16="http://schemas.microsoft.com/office/drawing/2014/main" id="{06F57684-5910-4F86-9F75-B752B5D41E90}"/>
                  </a:ext>
                </a:extLst>
              </p:cNvPr>
              <p:cNvSpPr/>
              <p:nvPr/>
            </p:nvSpPr>
            <p:spPr>
              <a:xfrm>
                <a:off x="11341961"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22" name="Freeform: Shape 121">
                <a:extLst>
                  <a:ext uri="{FF2B5EF4-FFF2-40B4-BE49-F238E27FC236}">
                    <a16:creationId xmlns:a16="http://schemas.microsoft.com/office/drawing/2014/main" id="{B4531D23-AAD9-475E-9C6E-9347CC6DE774}"/>
                  </a:ext>
                </a:extLst>
              </p:cNvPr>
              <p:cNvSpPr/>
              <p:nvPr/>
            </p:nvSpPr>
            <p:spPr>
              <a:xfrm>
                <a:off x="11426323"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23" name="Freeform: Shape 122">
                <a:extLst>
                  <a:ext uri="{FF2B5EF4-FFF2-40B4-BE49-F238E27FC236}">
                    <a16:creationId xmlns:a16="http://schemas.microsoft.com/office/drawing/2014/main" id="{A233D959-D28B-422F-85B0-D3E8FE8E654B}"/>
                  </a:ext>
                </a:extLst>
              </p:cNvPr>
              <p:cNvSpPr/>
              <p:nvPr/>
            </p:nvSpPr>
            <p:spPr>
              <a:xfrm>
                <a:off x="11341961" y="646862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24" name="Freeform: Shape 123">
                <a:extLst>
                  <a:ext uri="{FF2B5EF4-FFF2-40B4-BE49-F238E27FC236}">
                    <a16:creationId xmlns:a16="http://schemas.microsoft.com/office/drawing/2014/main" id="{535EA9C6-0660-4D92-AC17-F2F81EFEDB90}"/>
                  </a:ext>
                </a:extLst>
              </p:cNvPr>
              <p:cNvSpPr/>
              <p:nvPr/>
            </p:nvSpPr>
            <p:spPr>
              <a:xfrm>
                <a:off x="11341961"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25" name="Freeform: Shape 124">
                <a:extLst>
                  <a:ext uri="{FF2B5EF4-FFF2-40B4-BE49-F238E27FC236}">
                    <a16:creationId xmlns:a16="http://schemas.microsoft.com/office/drawing/2014/main" id="{1D2F1AA0-8DF8-4772-99D3-D69B9760FFE8}"/>
                  </a:ext>
                </a:extLst>
              </p:cNvPr>
              <p:cNvSpPr/>
              <p:nvPr/>
            </p:nvSpPr>
            <p:spPr>
              <a:xfrm>
                <a:off x="11341961" y="6513287"/>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126" name="Freeform: Shape 125">
                <a:extLst>
                  <a:ext uri="{FF2B5EF4-FFF2-40B4-BE49-F238E27FC236}">
                    <a16:creationId xmlns:a16="http://schemas.microsoft.com/office/drawing/2014/main" id="{215BA6FD-A743-4731-A3DF-43E00AAF445E}"/>
                  </a:ext>
                </a:extLst>
              </p:cNvPr>
              <p:cNvSpPr/>
              <p:nvPr/>
            </p:nvSpPr>
            <p:spPr>
              <a:xfrm>
                <a:off x="11341961"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27" name="Freeform: Shape 126">
                <a:extLst>
                  <a:ext uri="{FF2B5EF4-FFF2-40B4-BE49-F238E27FC236}">
                    <a16:creationId xmlns:a16="http://schemas.microsoft.com/office/drawing/2014/main" id="{083ADA42-633B-4E3F-B2FB-FE483B2423E6}"/>
                  </a:ext>
                </a:extLst>
              </p:cNvPr>
              <p:cNvSpPr/>
              <p:nvPr/>
            </p:nvSpPr>
            <p:spPr>
              <a:xfrm>
                <a:off x="11426323"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28" name="Freeform: Shape 127">
                <a:extLst>
                  <a:ext uri="{FF2B5EF4-FFF2-40B4-BE49-F238E27FC236}">
                    <a16:creationId xmlns:a16="http://schemas.microsoft.com/office/drawing/2014/main" id="{070C44DB-3934-4F0B-9A17-3001A7B59C73}"/>
                  </a:ext>
                </a:extLst>
              </p:cNvPr>
              <p:cNvSpPr/>
              <p:nvPr/>
            </p:nvSpPr>
            <p:spPr>
              <a:xfrm>
                <a:off x="11363061"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29" name="Freeform: Shape 128">
                <a:extLst>
                  <a:ext uri="{FF2B5EF4-FFF2-40B4-BE49-F238E27FC236}">
                    <a16:creationId xmlns:a16="http://schemas.microsoft.com/office/drawing/2014/main" id="{A9ECA6C9-07ED-4377-8868-5719AC00BD51}"/>
                  </a:ext>
                </a:extLst>
              </p:cNvPr>
              <p:cNvSpPr/>
              <p:nvPr/>
            </p:nvSpPr>
            <p:spPr>
              <a:xfrm>
                <a:off x="1138412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30" name="Freeform: Shape 129">
                <a:extLst>
                  <a:ext uri="{FF2B5EF4-FFF2-40B4-BE49-F238E27FC236}">
                    <a16:creationId xmlns:a16="http://schemas.microsoft.com/office/drawing/2014/main" id="{212AE690-5DB8-4F56-89C2-7CF1C32E4AFC}"/>
                  </a:ext>
                </a:extLst>
              </p:cNvPr>
              <p:cNvSpPr/>
              <p:nvPr/>
            </p:nvSpPr>
            <p:spPr>
              <a:xfrm>
                <a:off x="11405223"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31" name="Freeform: Shape 130">
                <a:extLst>
                  <a:ext uri="{FF2B5EF4-FFF2-40B4-BE49-F238E27FC236}">
                    <a16:creationId xmlns:a16="http://schemas.microsoft.com/office/drawing/2014/main" id="{21A80C01-3658-4D57-A2F8-8C4E1A0E726B}"/>
                  </a:ext>
                </a:extLst>
              </p:cNvPr>
              <p:cNvSpPr/>
              <p:nvPr/>
            </p:nvSpPr>
            <p:spPr>
              <a:xfrm>
                <a:off x="11461163" y="6424719"/>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32" name="Freeform: Shape 131">
                <a:extLst>
                  <a:ext uri="{FF2B5EF4-FFF2-40B4-BE49-F238E27FC236}">
                    <a16:creationId xmlns:a16="http://schemas.microsoft.com/office/drawing/2014/main" id="{5473CAEE-AF94-49BC-995A-A48E4D7D9EF0}"/>
                  </a:ext>
                </a:extLst>
              </p:cNvPr>
              <p:cNvSpPr/>
              <p:nvPr/>
            </p:nvSpPr>
            <p:spPr>
              <a:xfrm>
                <a:off x="11545525" y="6424719"/>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33" name="Freeform: Shape 132">
                <a:extLst>
                  <a:ext uri="{FF2B5EF4-FFF2-40B4-BE49-F238E27FC236}">
                    <a16:creationId xmlns:a16="http://schemas.microsoft.com/office/drawing/2014/main" id="{02C4FC2D-3FFD-41F1-838B-81C9A000240F}"/>
                  </a:ext>
                </a:extLst>
              </p:cNvPr>
              <p:cNvSpPr/>
              <p:nvPr/>
            </p:nvSpPr>
            <p:spPr>
              <a:xfrm>
                <a:off x="11461163" y="644705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34" name="Freeform: Shape 133">
                <a:extLst>
                  <a:ext uri="{FF2B5EF4-FFF2-40B4-BE49-F238E27FC236}">
                    <a16:creationId xmlns:a16="http://schemas.microsoft.com/office/drawing/2014/main" id="{2AE65189-2ABF-45B1-B77F-362E6615FE3F}"/>
                  </a:ext>
                </a:extLst>
              </p:cNvPr>
              <p:cNvSpPr/>
              <p:nvPr/>
            </p:nvSpPr>
            <p:spPr>
              <a:xfrm>
                <a:off x="11545525" y="644705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35" name="Freeform: Shape 134">
                <a:extLst>
                  <a:ext uri="{FF2B5EF4-FFF2-40B4-BE49-F238E27FC236}">
                    <a16:creationId xmlns:a16="http://schemas.microsoft.com/office/drawing/2014/main" id="{F5B1AB0C-4E0F-4A2A-AA86-623F4C40D7F4}"/>
                  </a:ext>
                </a:extLst>
              </p:cNvPr>
              <p:cNvSpPr/>
              <p:nvPr/>
            </p:nvSpPr>
            <p:spPr>
              <a:xfrm>
                <a:off x="11461163" y="6469384"/>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136" name="Freeform: Shape 135">
                <a:extLst>
                  <a:ext uri="{FF2B5EF4-FFF2-40B4-BE49-F238E27FC236}">
                    <a16:creationId xmlns:a16="http://schemas.microsoft.com/office/drawing/2014/main" id="{3EFCF830-528A-4407-8C9E-54DF3AF8F364}"/>
                  </a:ext>
                </a:extLst>
              </p:cNvPr>
              <p:cNvSpPr/>
              <p:nvPr/>
            </p:nvSpPr>
            <p:spPr>
              <a:xfrm>
                <a:off x="11545525" y="6469384"/>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137" name="Freeform: Shape 136">
                <a:extLst>
                  <a:ext uri="{FF2B5EF4-FFF2-40B4-BE49-F238E27FC236}">
                    <a16:creationId xmlns:a16="http://schemas.microsoft.com/office/drawing/2014/main" id="{58B72B8F-95B8-43BA-B9C5-AE983F38049E}"/>
                  </a:ext>
                </a:extLst>
              </p:cNvPr>
              <p:cNvSpPr/>
              <p:nvPr/>
            </p:nvSpPr>
            <p:spPr>
              <a:xfrm>
                <a:off x="11461163" y="649168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38" name="Freeform: Shape 137">
                <a:extLst>
                  <a:ext uri="{FF2B5EF4-FFF2-40B4-BE49-F238E27FC236}">
                    <a16:creationId xmlns:a16="http://schemas.microsoft.com/office/drawing/2014/main" id="{8BE10F31-4CAA-49F6-B7D9-F36CD6ADA20F}"/>
                  </a:ext>
                </a:extLst>
              </p:cNvPr>
              <p:cNvSpPr/>
              <p:nvPr/>
            </p:nvSpPr>
            <p:spPr>
              <a:xfrm>
                <a:off x="11545525" y="649168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39" name="Freeform: Shape 138">
                <a:extLst>
                  <a:ext uri="{FF2B5EF4-FFF2-40B4-BE49-F238E27FC236}">
                    <a16:creationId xmlns:a16="http://schemas.microsoft.com/office/drawing/2014/main" id="{6F7999CE-090D-4C4A-8BC5-8C9A2432F191}"/>
                  </a:ext>
                </a:extLst>
              </p:cNvPr>
              <p:cNvSpPr/>
              <p:nvPr/>
            </p:nvSpPr>
            <p:spPr>
              <a:xfrm>
                <a:off x="11461163" y="651401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40" name="Freeform: Shape 139">
                <a:extLst>
                  <a:ext uri="{FF2B5EF4-FFF2-40B4-BE49-F238E27FC236}">
                    <a16:creationId xmlns:a16="http://schemas.microsoft.com/office/drawing/2014/main" id="{E5F567EC-391E-491C-9663-084C3713E01E}"/>
                  </a:ext>
                </a:extLst>
              </p:cNvPr>
              <p:cNvSpPr/>
              <p:nvPr/>
            </p:nvSpPr>
            <p:spPr>
              <a:xfrm>
                <a:off x="11545525" y="651401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141" name="Freeform: Shape 140">
                <a:extLst>
                  <a:ext uri="{FF2B5EF4-FFF2-40B4-BE49-F238E27FC236}">
                    <a16:creationId xmlns:a16="http://schemas.microsoft.com/office/drawing/2014/main" id="{E303A8B3-79A9-41BF-BF74-D395A66C66BA}"/>
                  </a:ext>
                </a:extLst>
              </p:cNvPr>
              <p:cNvSpPr/>
              <p:nvPr/>
            </p:nvSpPr>
            <p:spPr>
              <a:xfrm>
                <a:off x="11482262" y="6536308"/>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42" name="Freeform: Shape 141">
                <a:extLst>
                  <a:ext uri="{FF2B5EF4-FFF2-40B4-BE49-F238E27FC236}">
                    <a16:creationId xmlns:a16="http://schemas.microsoft.com/office/drawing/2014/main" id="{03B61668-8DE3-444C-B390-5372CA8FDC65}"/>
                  </a:ext>
                </a:extLst>
              </p:cNvPr>
              <p:cNvSpPr/>
              <p:nvPr/>
            </p:nvSpPr>
            <p:spPr>
              <a:xfrm>
                <a:off x="11524425" y="6536308"/>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143" name="Freeform: Shape 142">
                <a:extLst>
                  <a:ext uri="{FF2B5EF4-FFF2-40B4-BE49-F238E27FC236}">
                    <a16:creationId xmlns:a16="http://schemas.microsoft.com/office/drawing/2014/main" id="{0337398D-917D-4CD6-BF1D-705951FABD0A}"/>
                  </a:ext>
                </a:extLst>
              </p:cNvPr>
              <p:cNvSpPr/>
              <p:nvPr/>
            </p:nvSpPr>
            <p:spPr>
              <a:xfrm>
                <a:off x="11503362" y="655864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1358432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3"/>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A15BB586-1A64-4037-BE23-CAEE11BA5713}"/>
              </a:ext>
            </a:extLst>
          </p:cNvPr>
          <p:cNvSpPr>
            <a:spLocks noGrp="1"/>
          </p:cNvSpPr>
          <p:nvPr>
            <p:ph type="title" hasCustomPrompt="1"/>
          </p:nvPr>
        </p:nvSpPr>
        <p:spPr>
          <a:xfrm>
            <a:off x="336753" y="433385"/>
            <a:ext cx="11643123" cy="480131"/>
          </a:xfrm>
        </p:spPr>
        <p:txBody>
          <a:bodyPr wrap="square" anchor="t">
            <a:spAutoFit/>
          </a:bodyPr>
          <a:lstStyle>
            <a:lvl1pPr>
              <a:defRPr sz="2800" b="1">
                <a:solidFill>
                  <a:schemeClr val="bg1"/>
                </a:solidFill>
                <a:latin typeface="+mj-lt"/>
              </a:defRPr>
            </a:lvl1pPr>
          </a:lstStyle>
          <a:p>
            <a:r>
              <a:rPr lang="en-US"/>
              <a:t>All titles should match to this baseline. All titles should be bold</a:t>
            </a:r>
            <a:endParaRPr lang="en-GB"/>
          </a:p>
        </p:txBody>
      </p:sp>
      <p:sp>
        <p:nvSpPr>
          <p:cNvPr id="16" name="Content Placeholder 2">
            <a:extLst>
              <a:ext uri="{FF2B5EF4-FFF2-40B4-BE49-F238E27FC236}">
                <a16:creationId xmlns:a16="http://schemas.microsoft.com/office/drawing/2014/main" id="{F0CC7479-649B-4155-BE47-FAFFF007708F}"/>
              </a:ext>
            </a:extLst>
          </p:cNvPr>
          <p:cNvSpPr>
            <a:spLocks noGrp="1"/>
          </p:cNvSpPr>
          <p:nvPr>
            <p:ph idx="1" hasCustomPrompt="1"/>
          </p:nvPr>
        </p:nvSpPr>
        <p:spPr>
          <a:xfrm>
            <a:off x="336550" y="1632886"/>
            <a:ext cx="11643123" cy="313932"/>
          </a:xfrm>
        </p:spPr>
        <p:txBody>
          <a:bodyPr wrap="square">
            <a:spAutoFit/>
          </a:bodyPr>
          <a:lstStyle>
            <a:lvl1pPr marL="285750" indent="-285750">
              <a:spcBef>
                <a:spcPts val="500"/>
              </a:spcBef>
              <a:spcAft>
                <a:spcPts val="400"/>
              </a:spcAft>
              <a:buFont typeface="Arial" panose="020B0604020202020204" pitchFamily="34" charset="0"/>
              <a:buChar char="•"/>
              <a:defRPr sz="1600">
                <a:solidFill>
                  <a:schemeClr val="bg1"/>
                </a:solidFill>
                <a:latin typeface="+mj-lt"/>
              </a:defRPr>
            </a:lvl1pPr>
            <a:lvl2pPr>
              <a:spcBef>
                <a:spcPts val="500"/>
              </a:spcBef>
              <a:spcAft>
                <a:spcPts val="400"/>
              </a:spcAft>
              <a:defRPr sz="1600"/>
            </a:lvl2pPr>
          </a:lstStyle>
          <a:p>
            <a:pPr lvl="0"/>
            <a:r>
              <a:rPr lang="en-US"/>
              <a:t>All text should be between 11 </a:t>
            </a:r>
            <a:r>
              <a:rPr lang="en-US" err="1"/>
              <a:t>pt</a:t>
            </a:r>
            <a:r>
              <a:rPr lang="en-US"/>
              <a:t> to 16 </a:t>
            </a:r>
            <a:r>
              <a:rPr lang="en-US" err="1"/>
              <a:t>pt</a:t>
            </a:r>
            <a:endParaRPr lang="en-US"/>
          </a:p>
        </p:txBody>
      </p:sp>
      <p:sp>
        <p:nvSpPr>
          <p:cNvPr id="17" name="Text Placeholder 6">
            <a:extLst>
              <a:ext uri="{FF2B5EF4-FFF2-40B4-BE49-F238E27FC236}">
                <a16:creationId xmlns:a16="http://schemas.microsoft.com/office/drawing/2014/main" id="{F3844D97-222A-4503-9EE2-C32E736A06F3}"/>
              </a:ext>
            </a:extLst>
          </p:cNvPr>
          <p:cNvSpPr>
            <a:spLocks noGrp="1"/>
          </p:cNvSpPr>
          <p:nvPr>
            <p:ph type="body" sz="quarter" idx="10" hasCustomPrompt="1"/>
          </p:nvPr>
        </p:nvSpPr>
        <p:spPr>
          <a:xfrm>
            <a:off x="336550" y="1073150"/>
            <a:ext cx="11643123" cy="369332"/>
          </a:xfrm>
        </p:spPr>
        <p:txBody>
          <a:bodyPr wrap="square">
            <a:spAutoFit/>
          </a:bodyPr>
          <a:lstStyle>
            <a:lvl1pPr marL="0" indent="0">
              <a:buNone/>
              <a:defRPr sz="2000">
                <a:solidFill>
                  <a:schemeClr val="bg1"/>
                </a:solidFill>
                <a:latin typeface="+mj-lt"/>
              </a:defRPr>
            </a:lvl1pPr>
          </a:lstStyle>
          <a:p>
            <a:pPr lvl="0"/>
            <a:r>
              <a:rPr lang="en-GB"/>
              <a:t>This is your subtitle</a:t>
            </a:r>
          </a:p>
        </p:txBody>
      </p:sp>
      <p:sp>
        <p:nvSpPr>
          <p:cNvPr id="197" name="Rectangle 196">
            <a:extLst>
              <a:ext uri="{FF2B5EF4-FFF2-40B4-BE49-F238E27FC236}">
                <a16:creationId xmlns:a16="http://schemas.microsoft.com/office/drawing/2014/main" id="{349D85A4-50EE-4F4F-8CE4-6F898F367AD1}"/>
              </a:ext>
            </a:extLst>
          </p:cNvPr>
          <p:cNvSpPr>
            <a:spLocks noChangeArrowheads="1"/>
          </p:cNvSpPr>
          <p:nvPr userDrawn="1"/>
        </p:nvSpPr>
        <p:spPr bwMode="auto">
          <a:xfrm>
            <a:off x="11827598" y="6488424"/>
            <a:ext cx="306388" cy="184150"/>
          </a:xfrm>
          <a:prstGeom prst="rect">
            <a:avLst/>
          </a:prstGeom>
          <a:noFill/>
          <a:ln w="9525" algn="ctr">
            <a:noFill/>
            <a:miter lim="800000"/>
            <a:headEnd/>
            <a:tailEnd/>
          </a:ln>
          <a:effectLst/>
        </p:spPr>
        <p:txBody>
          <a:bodyPr wrap="none" anchor="ctr"/>
          <a:lstStyle/>
          <a:p>
            <a:pPr algn="r">
              <a:defRPr/>
            </a:pPr>
            <a:fld id="{BF93F59F-AF68-410B-8395-3B170F791072}" type="slidenum">
              <a:rPr lang="en-GB" sz="800" b="1">
                <a:solidFill>
                  <a:schemeClr val="bg1"/>
                </a:solidFill>
                <a:latin typeface="+mj-lt"/>
              </a:rPr>
              <a:pPr algn="r">
                <a:defRPr/>
              </a:pPr>
              <a:t>‹#›</a:t>
            </a:fld>
            <a:endParaRPr lang="en-GB" sz="800" b="1">
              <a:solidFill>
                <a:schemeClr val="bg1"/>
              </a:solidFill>
              <a:latin typeface="+mj-lt"/>
            </a:endParaRPr>
          </a:p>
        </p:txBody>
      </p:sp>
      <p:grpSp>
        <p:nvGrpSpPr>
          <p:cNvPr id="198" name="Group 197">
            <a:extLst>
              <a:ext uri="{FF2B5EF4-FFF2-40B4-BE49-F238E27FC236}">
                <a16:creationId xmlns:a16="http://schemas.microsoft.com/office/drawing/2014/main" id="{0E07F231-B2EE-4916-90C9-A9DBAF585BF0}"/>
              </a:ext>
            </a:extLst>
          </p:cNvPr>
          <p:cNvGrpSpPr/>
          <p:nvPr userDrawn="1"/>
        </p:nvGrpSpPr>
        <p:grpSpPr>
          <a:xfrm>
            <a:off x="11413238" y="6389957"/>
            <a:ext cx="409666" cy="337158"/>
            <a:chOff x="11197002" y="6334353"/>
            <a:chExt cx="409666" cy="337158"/>
          </a:xfrm>
        </p:grpSpPr>
        <p:sp>
          <p:nvSpPr>
            <p:cNvPr id="199" name="Freeform: Shape 198">
              <a:extLst>
                <a:ext uri="{FF2B5EF4-FFF2-40B4-BE49-F238E27FC236}">
                  <a16:creationId xmlns:a16="http://schemas.microsoft.com/office/drawing/2014/main" id="{608F23A3-6D0D-44C2-921E-0FA08867307D}"/>
                </a:ext>
              </a:extLst>
            </p:cNvPr>
            <p:cNvSpPr/>
            <p:nvPr/>
          </p:nvSpPr>
          <p:spPr>
            <a:xfrm>
              <a:off x="11197002" y="6334353"/>
              <a:ext cx="409666" cy="337158"/>
            </a:xfrm>
            <a:custGeom>
              <a:avLst/>
              <a:gdLst>
                <a:gd name="connsiteX0" fmla="*/ 268148 w 409666"/>
                <a:gd name="connsiteY0" fmla="*/ 333737 h 337158"/>
                <a:gd name="connsiteX1" fmla="*/ 316620 w 409666"/>
                <a:gd name="connsiteY1" fmla="*/ 327683 h 337158"/>
                <a:gd name="connsiteX2" fmla="*/ 362988 w 409666"/>
                <a:gd name="connsiteY2" fmla="*/ 321338 h 337158"/>
                <a:gd name="connsiteX3" fmla="*/ 390649 w 409666"/>
                <a:gd name="connsiteY3" fmla="*/ 296722 h 337158"/>
                <a:gd name="connsiteX4" fmla="*/ 401852 w 409666"/>
                <a:gd name="connsiteY4" fmla="*/ 234728 h 337158"/>
                <a:gd name="connsiteX5" fmla="*/ 409719 w 409666"/>
                <a:gd name="connsiteY5" fmla="*/ 158560 h 337158"/>
                <a:gd name="connsiteX6" fmla="*/ 409501 w 409666"/>
                <a:gd name="connsiteY6" fmla="*/ 72602 h 337158"/>
                <a:gd name="connsiteX7" fmla="*/ 404970 w 409666"/>
                <a:gd name="connsiteY7" fmla="*/ 30367 h 337158"/>
                <a:gd name="connsiteX8" fmla="*/ 384740 w 409666"/>
                <a:gd name="connsiteY8" fmla="*/ 8687 h 337158"/>
                <a:gd name="connsiteX9" fmla="*/ 268801 w 409666"/>
                <a:gd name="connsiteY9" fmla="*/ 2307 h 337158"/>
                <a:gd name="connsiteX10" fmla="*/ 204270 w 409666"/>
                <a:gd name="connsiteY10" fmla="*/ 5932 h 337158"/>
                <a:gd name="connsiteX11" fmla="*/ 135025 w 409666"/>
                <a:gd name="connsiteY11" fmla="*/ 12458 h 337158"/>
                <a:gd name="connsiteX12" fmla="*/ 82421 w 409666"/>
                <a:gd name="connsiteY12" fmla="*/ 20035 h 337158"/>
                <a:gd name="connsiteX13" fmla="*/ 41672 w 409666"/>
                <a:gd name="connsiteY13" fmla="*/ 29243 h 337158"/>
                <a:gd name="connsiteX14" fmla="*/ 23835 w 409666"/>
                <a:gd name="connsiteY14" fmla="*/ 47297 h 337158"/>
                <a:gd name="connsiteX15" fmla="*/ 14409 w 409666"/>
                <a:gd name="connsiteY15" fmla="*/ 88663 h 337158"/>
                <a:gd name="connsiteX16" fmla="*/ 7992 w 409666"/>
                <a:gd name="connsiteY16" fmla="*/ 138584 h 337158"/>
                <a:gd name="connsiteX17" fmla="*/ 1684 w 409666"/>
                <a:gd name="connsiteY17" fmla="*/ 252638 h 337158"/>
                <a:gd name="connsiteX18" fmla="*/ 8717 w 409666"/>
                <a:gd name="connsiteY18" fmla="*/ 314522 h 337158"/>
                <a:gd name="connsiteX19" fmla="*/ 26047 w 409666"/>
                <a:gd name="connsiteY19" fmla="*/ 329604 h 337158"/>
                <a:gd name="connsiteX20" fmla="*/ 167943 w 409666"/>
                <a:gd name="connsiteY20" fmla="*/ 336202 h 337158"/>
                <a:gd name="connsiteX21" fmla="*/ 268148 w 409666"/>
                <a:gd name="connsiteY21" fmla="*/ 333737 h 33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9666" h="337158">
                  <a:moveTo>
                    <a:pt x="268148" y="333737"/>
                  </a:moveTo>
                  <a:cubicBezTo>
                    <a:pt x="284354" y="332976"/>
                    <a:pt x="300487" y="329822"/>
                    <a:pt x="316620" y="327683"/>
                  </a:cubicBezTo>
                  <a:cubicBezTo>
                    <a:pt x="332064" y="325616"/>
                    <a:pt x="347508" y="323441"/>
                    <a:pt x="362988" y="321338"/>
                  </a:cubicBezTo>
                  <a:cubicBezTo>
                    <a:pt x="382311" y="318692"/>
                    <a:pt x="386335" y="315936"/>
                    <a:pt x="390649" y="296722"/>
                  </a:cubicBezTo>
                  <a:cubicBezTo>
                    <a:pt x="395254" y="276275"/>
                    <a:pt x="399024" y="255538"/>
                    <a:pt x="401852" y="234728"/>
                  </a:cubicBezTo>
                  <a:cubicBezTo>
                    <a:pt x="405296" y="209460"/>
                    <a:pt x="408595" y="184046"/>
                    <a:pt x="409719" y="158560"/>
                  </a:cubicBezTo>
                  <a:cubicBezTo>
                    <a:pt x="410988" y="129955"/>
                    <a:pt x="410299" y="101243"/>
                    <a:pt x="409501" y="72602"/>
                  </a:cubicBezTo>
                  <a:cubicBezTo>
                    <a:pt x="409103" y="58500"/>
                    <a:pt x="406891" y="44397"/>
                    <a:pt x="404970" y="30367"/>
                  </a:cubicBezTo>
                  <a:cubicBezTo>
                    <a:pt x="403012" y="16047"/>
                    <a:pt x="398734" y="11551"/>
                    <a:pt x="384740" y="8687"/>
                  </a:cubicBezTo>
                  <a:cubicBezTo>
                    <a:pt x="346420" y="929"/>
                    <a:pt x="307737" y="-376"/>
                    <a:pt x="268801" y="2307"/>
                  </a:cubicBezTo>
                  <a:cubicBezTo>
                    <a:pt x="247303" y="3793"/>
                    <a:pt x="225768" y="4301"/>
                    <a:pt x="204270" y="5932"/>
                  </a:cubicBezTo>
                  <a:cubicBezTo>
                    <a:pt x="181140" y="7672"/>
                    <a:pt x="158046" y="9847"/>
                    <a:pt x="135025" y="12458"/>
                  </a:cubicBezTo>
                  <a:cubicBezTo>
                    <a:pt x="117442" y="14452"/>
                    <a:pt x="99859" y="16917"/>
                    <a:pt x="82421" y="20035"/>
                  </a:cubicBezTo>
                  <a:cubicBezTo>
                    <a:pt x="68717" y="22464"/>
                    <a:pt x="55303" y="26379"/>
                    <a:pt x="41672" y="29243"/>
                  </a:cubicBezTo>
                  <a:cubicBezTo>
                    <a:pt x="31521" y="31346"/>
                    <a:pt x="26264" y="38306"/>
                    <a:pt x="23835" y="47297"/>
                  </a:cubicBezTo>
                  <a:cubicBezTo>
                    <a:pt x="20137" y="60929"/>
                    <a:pt x="16766" y="74741"/>
                    <a:pt x="14409" y="88663"/>
                  </a:cubicBezTo>
                  <a:cubicBezTo>
                    <a:pt x="11654" y="105194"/>
                    <a:pt x="10385" y="121980"/>
                    <a:pt x="7992" y="138584"/>
                  </a:cubicBezTo>
                  <a:cubicBezTo>
                    <a:pt x="2554" y="176433"/>
                    <a:pt x="-346" y="214463"/>
                    <a:pt x="1684" y="252638"/>
                  </a:cubicBezTo>
                  <a:cubicBezTo>
                    <a:pt x="2808" y="273338"/>
                    <a:pt x="5781" y="293967"/>
                    <a:pt x="8717" y="314522"/>
                  </a:cubicBezTo>
                  <a:cubicBezTo>
                    <a:pt x="9986" y="323296"/>
                    <a:pt x="17382" y="329096"/>
                    <a:pt x="26047" y="329604"/>
                  </a:cubicBezTo>
                  <a:cubicBezTo>
                    <a:pt x="73285" y="332396"/>
                    <a:pt x="157611" y="336202"/>
                    <a:pt x="167943" y="336202"/>
                  </a:cubicBezTo>
                  <a:cubicBezTo>
                    <a:pt x="178276" y="336202"/>
                    <a:pt x="234759" y="335296"/>
                    <a:pt x="268148" y="333737"/>
                  </a:cubicBezTo>
                </a:path>
              </a:pathLst>
            </a:custGeom>
            <a:solidFill>
              <a:srgbClr val="CDDC29"/>
            </a:solidFill>
            <a:ln w="3625" cap="flat">
              <a:noFill/>
              <a:prstDash val="solid"/>
              <a:miter/>
            </a:ln>
          </p:spPr>
          <p:txBody>
            <a:bodyPr rtlCol="0" anchor="ctr"/>
            <a:lstStyle/>
            <a:p>
              <a:endParaRPr lang="en-GB"/>
            </a:p>
          </p:txBody>
        </p:sp>
        <p:grpSp>
          <p:nvGrpSpPr>
            <p:cNvPr id="200" name="Group 199">
              <a:extLst>
                <a:ext uri="{FF2B5EF4-FFF2-40B4-BE49-F238E27FC236}">
                  <a16:creationId xmlns:a16="http://schemas.microsoft.com/office/drawing/2014/main" id="{AC1D9A8C-20F1-4B22-A2B1-0089F9508C09}"/>
                </a:ext>
              </a:extLst>
            </p:cNvPr>
            <p:cNvGrpSpPr/>
            <p:nvPr userDrawn="1"/>
          </p:nvGrpSpPr>
          <p:grpSpPr>
            <a:xfrm>
              <a:off x="11222831" y="6423994"/>
              <a:ext cx="344446" cy="156398"/>
              <a:chOff x="11222831" y="6423994"/>
              <a:chExt cx="344446" cy="156398"/>
            </a:xfrm>
          </p:grpSpPr>
          <p:sp>
            <p:nvSpPr>
              <p:cNvPr id="201" name="Freeform: Shape 200">
                <a:extLst>
                  <a:ext uri="{FF2B5EF4-FFF2-40B4-BE49-F238E27FC236}">
                    <a16:creationId xmlns:a16="http://schemas.microsoft.com/office/drawing/2014/main" id="{20EF0EE1-F883-4482-8202-23480F86001E}"/>
                  </a:ext>
                </a:extLst>
              </p:cNvPr>
              <p:cNvSpPr/>
              <p:nvPr/>
            </p:nvSpPr>
            <p:spPr>
              <a:xfrm>
                <a:off x="11264994"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02" name="Freeform: Shape 201">
                <a:extLst>
                  <a:ext uri="{FF2B5EF4-FFF2-40B4-BE49-F238E27FC236}">
                    <a16:creationId xmlns:a16="http://schemas.microsoft.com/office/drawing/2014/main" id="{D1383873-5F30-4C5C-8ABD-BB4DEFE380B5}"/>
                  </a:ext>
                </a:extLst>
              </p:cNvPr>
              <p:cNvSpPr/>
              <p:nvPr/>
            </p:nvSpPr>
            <p:spPr>
              <a:xfrm>
                <a:off x="11243895" y="6513287"/>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03" name="Freeform: Shape 202">
                <a:extLst>
                  <a:ext uri="{FF2B5EF4-FFF2-40B4-BE49-F238E27FC236}">
                    <a16:creationId xmlns:a16="http://schemas.microsoft.com/office/drawing/2014/main" id="{33302A2B-FB93-4187-9B23-5C7CDA49DE8F}"/>
                  </a:ext>
                </a:extLst>
              </p:cNvPr>
              <p:cNvSpPr/>
              <p:nvPr/>
            </p:nvSpPr>
            <p:spPr>
              <a:xfrm>
                <a:off x="11222831"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04" name="Freeform: Shape 203">
                <a:extLst>
                  <a:ext uri="{FF2B5EF4-FFF2-40B4-BE49-F238E27FC236}">
                    <a16:creationId xmlns:a16="http://schemas.microsoft.com/office/drawing/2014/main" id="{A53DA885-5558-425B-B626-750B8D3C7743}"/>
                  </a:ext>
                </a:extLst>
              </p:cNvPr>
              <p:cNvSpPr/>
              <p:nvPr/>
            </p:nvSpPr>
            <p:spPr>
              <a:xfrm>
                <a:off x="11243895"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05" name="Freeform: Shape 204">
                <a:extLst>
                  <a:ext uri="{FF2B5EF4-FFF2-40B4-BE49-F238E27FC236}">
                    <a16:creationId xmlns:a16="http://schemas.microsoft.com/office/drawing/2014/main" id="{55AAE11C-3042-4ECC-AAE7-D59054F41CFA}"/>
                  </a:ext>
                </a:extLst>
              </p:cNvPr>
              <p:cNvSpPr/>
              <p:nvPr/>
            </p:nvSpPr>
            <p:spPr>
              <a:xfrm>
                <a:off x="1126499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06" name="Freeform: Shape 205">
                <a:extLst>
                  <a:ext uri="{FF2B5EF4-FFF2-40B4-BE49-F238E27FC236}">
                    <a16:creationId xmlns:a16="http://schemas.microsoft.com/office/drawing/2014/main" id="{D67EE56A-A1CA-4FE2-A761-F5564870BC9F}"/>
                  </a:ext>
                </a:extLst>
              </p:cNvPr>
              <p:cNvSpPr/>
              <p:nvPr/>
            </p:nvSpPr>
            <p:spPr>
              <a:xfrm>
                <a:off x="1128609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07" name="Freeform: Shape 206">
                <a:extLst>
                  <a:ext uri="{FF2B5EF4-FFF2-40B4-BE49-F238E27FC236}">
                    <a16:creationId xmlns:a16="http://schemas.microsoft.com/office/drawing/2014/main" id="{52221423-F4E8-4A04-9363-F6047E78EF54}"/>
                  </a:ext>
                </a:extLst>
              </p:cNvPr>
              <p:cNvSpPr/>
              <p:nvPr/>
            </p:nvSpPr>
            <p:spPr>
              <a:xfrm>
                <a:off x="11222831"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08" name="Freeform: Shape 207">
                <a:extLst>
                  <a:ext uri="{FF2B5EF4-FFF2-40B4-BE49-F238E27FC236}">
                    <a16:creationId xmlns:a16="http://schemas.microsoft.com/office/drawing/2014/main" id="{8A4F67C6-F667-4C34-8B3C-219E5CEE695A}"/>
                  </a:ext>
                </a:extLst>
              </p:cNvPr>
              <p:cNvSpPr/>
              <p:nvPr/>
            </p:nvSpPr>
            <p:spPr>
              <a:xfrm>
                <a:off x="11307157"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09" name="Freeform: Shape 208">
                <a:extLst>
                  <a:ext uri="{FF2B5EF4-FFF2-40B4-BE49-F238E27FC236}">
                    <a16:creationId xmlns:a16="http://schemas.microsoft.com/office/drawing/2014/main" id="{E8324698-4170-4BA4-8D45-AE25BBA94577}"/>
                  </a:ext>
                </a:extLst>
              </p:cNvPr>
              <p:cNvSpPr/>
              <p:nvPr/>
            </p:nvSpPr>
            <p:spPr>
              <a:xfrm>
                <a:off x="11307157" y="646862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10" name="Freeform: Shape 209">
                <a:extLst>
                  <a:ext uri="{FF2B5EF4-FFF2-40B4-BE49-F238E27FC236}">
                    <a16:creationId xmlns:a16="http://schemas.microsoft.com/office/drawing/2014/main" id="{FFD9A05A-1B04-4D3D-B077-F51585A46385}"/>
                  </a:ext>
                </a:extLst>
              </p:cNvPr>
              <p:cNvSpPr/>
              <p:nvPr/>
            </p:nvSpPr>
            <p:spPr>
              <a:xfrm>
                <a:off x="11286094"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11" name="Freeform: Shape 210">
                <a:extLst>
                  <a:ext uri="{FF2B5EF4-FFF2-40B4-BE49-F238E27FC236}">
                    <a16:creationId xmlns:a16="http://schemas.microsoft.com/office/drawing/2014/main" id="{85FA9ED6-E1D1-4CEB-A3F3-D992DA95B664}"/>
                  </a:ext>
                </a:extLst>
              </p:cNvPr>
              <p:cNvSpPr/>
              <p:nvPr/>
            </p:nvSpPr>
            <p:spPr>
              <a:xfrm>
                <a:off x="11222831"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12" name="Freeform: Shape 211">
                <a:extLst>
                  <a:ext uri="{FF2B5EF4-FFF2-40B4-BE49-F238E27FC236}">
                    <a16:creationId xmlns:a16="http://schemas.microsoft.com/office/drawing/2014/main" id="{A35911DB-57D4-4816-8540-16FD3405EF8A}"/>
                  </a:ext>
                </a:extLst>
              </p:cNvPr>
              <p:cNvSpPr/>
              <p:nvPr/>
            </p:nvSpPr>
            <p:spPr>
              <a:xfrm>
                <a:off x="11243895"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13" name="Freeform: Shape 212">
                <a:extLst>
                  <a:ext uri="{FF2B5EF4-FFF2-40B4-BE49-F238E27FC236}">
                    <a16:creationId xmlns:a16="http://schemas.microsoft.com/office/drawing/2014/main" id="{738FDE2A-8EEF-43F8-BD61-1706EDFB84C6}"/>
                  </a:ext>
                </a:extLst>
              </p:cNvPr>
              <p:cNvSpPr/>
              <p:nvPr/>
            </p:nvSpPr>
            <p:spPr>
              <a:xfrm>
                <a:off x="1126499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14" name="Freeform: Shape 213">
                <a:extLst>
                  <a:ext uri="{FF2B5EF4-FFF2-40B4-BE49-F238E27FC236}">
                    <a16:creationId xmlns:a16="http://schemas.microsoft.com/office/drawing/2014/main" id="{97F0CE10-B2B6-424F-8659-391B64413049}"/>
                  </a:ext>
                </a:extLst>
              </p:cNvPr>
              <p:cNvSpPr/>
              <p:nvPr/>
            </p:nvSpPr>
            <p:spPr>
              <a:xfrm>
                <a:off x="1128609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15" name="Freeform: Shape 214">
                <a:extLst>
                  <a:ext uri="{FF2B5EF4-FFF2-40B4-BE49-F238E27FC236}">
                    <a16:creationId xmlns:a16="http://schemas.microsoft.com/office/drawing/2014/main" id="{89B4F0A4-9714-489B-8EA4-436FF442BF7F}"/>
                  </a:ext>
                </a:extLst>
              </p:cNvPr>
              <p:cNvSpPr/>
              <p:nvPr/>
            </p:nvSpPr>
            <p:spPr>
              <a:xfrm>
                <a:off x="11307157"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16" name="Freeform: Shape 215">
                <a:extLst>
                  <a:ext uri="{FF2B5EF4-FFF2-40B4-BE49-F238E27FC236}">
                    <a16:creationId xmlns:a16="http://schemas.microsoft.com/office/drawing/2014/main" id="{9F5A9693-F34F-4379-BDBD-A532DCBBB0A8}"/>
                  </a:ext>
                </a:extLst>
              </p:cNvPr>
              <p:cNvSpPr/>
              <p:nvPr/>
            </p:nvSpPr>
            <p:spPr>
              <a:xfrm>
                <a:off x="11363061"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17" name="Freeform: Shape 216">
                <a:extLst>
                  <a:ext uri="{FF2B5EF4-FFF2-40B4-BE49-F238E27FC236}">
                    <a16:creationId xmlns:a16="http://schemas.microsoft.com/office/drawing/2014/main" id="{04EC116B-0E46-44F9-8C98-725C1406EF1B}"/>
                  </a:ext>
                </a:extLst>
              </p:cNvPr>
              <p:cNvSpPr/>
              <p:nvPr/>
            </p:nvSpPr>
            <p:spPr>
              <a:xfrm>
                <a:off x="11384124"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18" name="Freeform: Shape 217">
                <a:extLst>
                  <a:ext uri="{FF2B5EF4-FFF2-40B4-BE49-F238E27FC236}">
                    <a16:creationId xmlns:a16="http://schemas.microsoft.com/office/drawing/2014/main" id="{C2EC4910-2F43-41FA-ACAB-BE0B6EA1138D}"/>
                  </a:ext>
                </a:extLst>
              </p:cNvPr>
              <p:cNvSpPr/>
              <p:nvPr/>
            </p:nvSpPr>
            <p:spPr>
              <a:xfrm>
                <a:off x="11405223" y="6423994"/>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19" name="Freeform: Shape 218">
                <a:extLst>
                  <a:ext uri="{FF2B5EF4-FFF2-40B4-BE49-F238E27FC236}">
                    <a16:creationId xmlns:a16="http://schemas.microsoft.com/office/drawing/2014/main" id="{C3F186CD-BF3A-44E8-B634-5B107E0370BE}"/>
                  </a:ext>
                </a:extLst>
              </p:cNvPr>
              <p:cNvSpPr/>
              <p:nvPr/>
            </p:nvSpPr>
            <p:spPr>
              <a:xfrm>
                <a:off x="11341961"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20" name="Freeform: Shape 219">
                <a:extLst>
                  <a:ext uri="{FF2B5EF4-FFF2-40B4-BE49-F238E27FC236}">
                    <a16:creationId xmlns:a16="http://schemas.microsoft.com/office/drawing/2014/main" id="{974479C5-610C-43F1-A04A-AB8FEE3BD674}"/>
                  </a:ext>
                </a:extLst>
              </p:cNvPr>
              <p:cNvSpPr/>
              <p:nvPr/>
            </p:nvSpPr>
            <p:spPr>
              <a:xfrm>
                <a:off x="11426323" y="6446326"/>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21" name="Freeform: Shape 220">
                <a:extLst>
                  <a:ext uri="{FF2B5EF4-FFF2-40B4-BE49-F238E27FC236}">
                    <a16:creationId xmlns:a16="http://schemas.microsoft.com/office/drawing/2014/main" id="{E91C9845-955E-4DF4-A1FE-4ADAFF6EE91F}"/>
                  </a:ext>
                </a:extLst>
              </p:cNvPr>
              <p:cNvSpPr/>
              <p:nvPr/>
            </p:nvSpPr>
            <p:spPr>
              <a:xfrm>
                <a:off x="11341961" y="646862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22" name="Freeform: Shape 221">
                <a:extLst>
                  <a:ext uri="{FF2B5EF4-FFF2-40B4-BE49-F238E27FC236}">
                    <a16:creationId xmlns:a16="http://schemas.microsoft.com/office/drawing/2014/main" id="{BE83F8F4-AEAB-4EC4-832B-A69F404EB328}"/>
                  </a:ext>
                </a:extLst>
              </p:cNvPr>
              <p:cNvSpPr/>
              <p:nvPr/>
            </p:nvSpPr>
            <p:spPr>
              <a:xfrm>
                <a:off x="11341961" y="649095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23" name="Freeform: Shape 222">
                <a:extLst>
                  <a:ext uri="{FF2B5EF4-FFF2-40B4-BE49-F238E27FC236}">
                    <a16:creationId xmlns:a16="http://schemas.microsoft.com/office/drawing/2014/main" id="{3D624365-AE2E-4D90-B552-A9CF4156D31F}"/>
                  </a:ext>
                </a:extLst>
              </p:cNvPr>
              <p:cNvSpPr/>
              <p:nvPr/>
            </p:nvSpPr>
            <p:spPr>
              <a:xfrm>
                <a:off x="11341961" y="6513287"/>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224" name="Freeform: Shape 223">
                <a:extLst>
                  <a:ext uri="{FF2B5EF4-FFF2-40B4-BE49-F238E27FC236}">
                    <a16:creationId xmlns:a16="http://schemas.microsoft.com/office/drawing/2014/main" id="{C6001D94-2D4A-4CAB-92AD-9E470B73843C}"/>
                  </a:ext>
                </a:extLst>
              </p:cNvPr>
              <p:cNvSpPr/>
              <p:nvPr/>
            </p:nvSpPr>
            <p:spPr>
              <a:xfrm>
                <a:off x="11341961"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25" name="Freeform: Shape 224">
                <a:extLst>
                  <a:ext uri="{FF2B5EF4-FFF2-40B4-BE49-F238E27FC236}">
                    <a16:creationId xmlns:a16="http://schemas.microsoft.com/office/drawing/2014/main" id="{C7B20B09-B672-4732-9DBC-D9AB521865EA}"/>
                  </a:ext>
                </a:extLst>
              </p:cNvPr>
              <p:cNvSpPr/>
              <p:nvPr/>
            </p:nvSpPr>
            <p:spPr>
              <a:xfrm>
                <a:off x="11426323" y="6535583"/>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26" name="Freeform: Shape 225">
                <a:extLst>
                  <a:ext uri="{FF2B5EF4-FFF2-40B4-BE49-F238E27FC236}">
                    <a16:creationId xmlns:a16="http://schemas.microsoft.com/office/drawing/2014/main" id="{3FF45BF2-F7BA-4508-8D42-E785B4C7343F}"/>
                  </a:ext>
                </a:extLst>
              </p:cNvPr>
              <p:cNvSpPr/>
              <p:nvPr/>
            </p:nvSpPr>
            <p:spPr>
              <a:xfrm>
                <a:off x="11363061"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27" name="Freeform: Shape 226">
                <a:extLst>
                  <a:ext uri="{FF2B5EF4-FFF2-40B4-BE49-F238E27FC236}">
                    <a16:creationId xmlns:a16="http://schemas.microsoft.com/office/drawing/2014/main" id="{509DB45C-51F1-471C-908F-B16EFCEEBED2}"/>
                  </a:ext>
                </a:extLst>
              </p:cNvPr>
              <p:cNvSpPr/>
              <p:nvPr/>
            </p:nvSpPr>
            <p:spPr>
              <a:xfrm>
                <a:off x="11384124"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28" name="Freeform: Shape 227">
                <a:extLst>
                  <a:ext uri="{FF2B5EF4-FFF2-40B4-BE49-F238E27FC236}">
                    <a16:creationId xmlns:a16="http://schemas.microsoft.com/office/drawing/2014/main" id="{9646A9CF-8C52-46F4-871E-75894DA80E62}"/>
                  </a:ext>
                </a:extLst>
              </p:cNvPr>
              <p:cNvSpPr/>
              <p:nvPr/>
            </p:nvSpPr>
            <p:spPr>
              <a:xfrm>
                <a:off x="11405223" y="6557915"/>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29" name="Freeform: Shape 228">
                <a:extLst>
                  <a:ext uri="{FF2B5EF4-FFF2-40B4-BE49-F238E27FC236}">
                    <a16:creationId xmlns:a16="http://schemas.microsoft.com/office/drawing/2014/main" id="{0990B575-C004-4B8A-9C07-4525575146B0}"/>
                  </a:ext>
                </a:extLst>
              </p:cNvPr>
              <p:cNvSpPr/>
              <p:nvPr/>
            </p:nvSpPr>
            <p:spPr>
              <a:xfrm>
                <a:off x="11461163" y="6424719"/>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30" name="Freeform: Shape 229">
                <a:extLst>
                  <a:ext uri="{FF2B5EF4-FFF2-40B4-BE49-F238E27FC236}">
                    <a16:creationId xmlns:a16="http://schemas.microsoft.com/office/drawing/2014/main" id="{92E874CF-65FF-4DCC-A801-BF90B67E5180}"/>
                  </a:ext>
                </a:extLst>
              </p:cNvPr>
              <p:cNvSpPr/>
              <p:nvPr/>
            </p:nvSpPr>
            <p:spPr>
              <a:xfrm>
                <a:off x="11545525" y="6424719"/>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31" name="Freeform: Shape 230">
                <a:extLst>
                  <a:ext uri="{FF2B5EF4-FFF2-40B4-BE49-F238E27FC236}">
                    <a16:creationId xmlns:a16="http://schemas.microsoft.com/office/drawing/2014/main" id="{877F4518-A8F7-4986-9488-DDD37B68CC8E}"/>
                  </a:ext>
                </a:extLst>
              </p:cNvPr>
              <p:cNvSpPr/>
              <p:nvPr/>
            </p:nvSpPr>
            <p:spPr>
              <a:xfrm>
                <a:off x="11461163" y="644705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32" name="Freeform: Shape 231">
                <a:extLst>
                  <a:ext uri="{FF2B5EF4-FFF2-40B4-BE49-F238E27FC236}">
                    <a16:creationId xmlns:a16="http://schemas.microsoft.com/office/drawing/2014/main" id="{607DE505-0D6A-440E-A17D-C582726AFB84}"/>
                  </a:ext>
                </a:extLst>
              </p:cNvPr>
              <p:cNvSpPr/>
              <p:nvPr/>
            </p:nvSpPr>
            <p:spPr>
              <a:xfrm>
                <a:off x="11545525" y="644705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924"/>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33" name="Freeform: Shape 232">
                <a:extLst>
                  <a:ext uri="{FF2B5EF4-FFF2-40B4-BE49-F238E27FC236}">
                    <a16:creationId xmlns:a16="http://schemas.microsoft.com/office/drawing/2014/main" id="{C84539BD-3552-4E8B-BB06-9E49AD5344C4}"/>
                  </a:ext>
                </a:extLst>
              </p:cNvPr>
              <p:cNvSpPr/>
              <p:nvPr/>
            </p:nvSpPr>
            <p:spPr>
              <a:xfrm>
                <a:off x="11461163" y="6469384"/>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234" name="Freeform: Shape 233">
                <a:extLst>
                  <a:ext uri="{FF2B5EF4-FFF2-40B4-BE49-F238E27FC236}">
                    <a16:creationId xmlns:a16="http://schemas.microsoft.com/office/drawing/2014/main" id="{A56A6D00-FA72-4A42-9B90-2ED6FCCB05C6}"/>
                  </a:ext>
                </a:extLst>
              </p:cNvPr>
              <p:cNvSpPr/>
              <p:nvPr/>
            </p:nvSpPr>
            <p:spPr>
              <a:xfrm>
                <a:off x="11545525" y="6469384"/>
                <a:ext cx="21752" cy="21752"/>
              </a:xfrm>
              <a:custGeom>
                <a:avLst/>
                <a:gdLst>
                  <a:gd name="connsiteX0" fmla="*/ 20411 w 21752"/>
                  <a:gd name="connsiteY0" fmla="*/ 12073 h 21752"/>
                  <a:gd name="connsiteX1" fmla="*/ 11565 w 21752"/>
                  <a:gd name="connsiteY1" fmla="*/ 21426 h 21752"/>
                  <a:gd name="connsiteX2" fmla="*/ 2719 w 21752"/>
                  <a:gd name="connsiteY2" fmla="*/ 12073 h 21752"/>
                  <a:gd name="connsiteX3" fmla="*/ 11565 w 21752"/>
                  <a:gd name="connsiteY3" fmla="*/ 2719 h 21752"/>
                  <a:gd name="connsiteX4" fmla="*/ 20411 w 21752"/>
                  <a:gd name="connsiteY4" fmla="*/ 12073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3"/>
                    </a:moveTo>
                    <a:cubicBezTo>
                      <a:pt x="20411" y="17257"/>
                      <a:pt x="16459" y="21426"/>
                      <a:pt x="11565" y="21426"/>
                    </a:cubicBezTo>
                    <a:cubicBezTo>
                      <a:pt x="6671" y="21426"/>
                      <a:pt x="2719" y="17221"/>
                      <a:pt x="2719" y="12073"/>
                    </a:cubicBezTo>
                    <a:cubicBezTo>
                      <a:pt x="2719" y="6888"/>
                      <a:pt x="6671" y="2719"/>
                      <a:pt x="11565" y="2719"/>
                    </a:cubicBezTo>
                    <a:cubicBezTo>
                      <a:pt x="16459" y="2683"/>
                      <a:pt x="20411" y="6888"/>
                      <a:pt x="20411" y="12073"/>
                    </a:cubicBezTo>
                  </a:path>
                </a:pathLst>
              </a:custGeom>
              <a:solidFill>
                <a:schemeClr val="bg1"/>
              </a:solidFill>
              <a:ln w="9525" cap="flat">
                <a:noFill/>
                <a:prstDash val="solid"/>
                <a:miter/>
              </a:ln>
            </p:spPr>
            <p:txBody>
              <a:bodyPr rtlCol="0" anchor="ctr"/>
              <a:lstStyle/>
              <a:p>
                <a:endParaRPr lang="en-GB"/>
              </a:p>
            </p:txBody>
          </p:sp>
          <p:sp>
            <p:nvSpPr>
              <p:cNvPr id="235" name="Freeform: Shape 234">
                <a:extLst>
                  <a:ext uri="{FF2B5EF4-FFF2-40B4-BE49-F238E27FC236}">
                    <a16:creationId xmlns:a16="http://schemas.microsoft.com/office/drawing/2014/main" id="{59CA5DEA-208C-4995-B9CA-E3DB1432E613}"/>
                  </a:ext>
                </a:extLst>
              </p:cNvPr>
              <p:cNvSpPr/>
              <p:nvPr/>
            </p:nvSpPr>
            <p:spPr>
              <a:xfrm>
                <a:off x="11461163" y="649168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36" name="Freeform: Shape 235">
                <a:extLst>
                  <a:ext uri="{FF2B5EF4-FFF2-40B4-BE49-F238E27FC236}">
                    <a16:creationId xmlns:a16="http://schemas.microsoft.com/office/drawing/2014/main" id="{BEC98B8D-A3B7-4503-A834-7D905629F953}"/>
                  </a:ext>
                </a:extLst>
              </p:cNvPr>
              <p:cNvSpPr/>
              <p:nvPr/>
            </p:nvSpPr>
            <p:spPr>
              <a:xfrm>
                <a:off x="11545525" y="649168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20"/>
                      <a:pt x="16459" y="21426"/>
                      <a:pt x="11565" y="21426"/>
                    </a:cubicBezTo>
                    <a:cubicBezTo>
                      <a:pt x="6671" y="21426"/>
                      <a:pt x="2719" y="17220"/>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37" name="Freeform: Shape 236">
                <a:extLst>
                  <a:ext uri="{FF2B5EF4-FFF2-40B4-BE49-F238E27FC236}">
                    <a16:creationId xmlns:a16="http://schemas.microsoft.com/office/drawing/2014/main" id="{36C9E71A-6EC6-4982-BD30-1E6B95F2B1D3}"/>
                  </a:ext>
                </a:extLst>
              </p:cNvPr>
              <p:cNvSpPr/>
              <p:nvPr/>
            </p:nvSpPr>
            <p:spPr>
              <a:xfrm>
                <a:off x="11461163" y="651401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38" name="Freeform: Shape 237">
                <a:extLst>
                  <a:ext uri="{FF2B5EF4-FFF2-40B4-BE49-F238E27FC236}">
                    <a16:creationId xmlns:a16="http://schemas.microsoft.com/office/drawing/2014/main" id="{66F93BA9-5DC8-4B0F-B66C-93D61DFB5DF4}"/>
                  </a:ext>
                </a:extLst>
              </p:cNvPr>
              <p:cNvSpPr/>
              <p:nvPr/>
            </p:nvSpPr>
            <p:spPr>
              <a:xfrm>
                <a:off x="11545525" y="6514012"/>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888"/>
                      <a:pt x="20411" y="12072"/>
                    </a:cubicBezTo>
                  </a:path>
                </a:pathLst>
              </a:custGeom>
              <a:solidFill>
                <a:schemeClr val="bg1"/>
              </a:solidFill>
              <a:ln w="9525" cap="flat">
                <a:noFill/>
                <a:prstDash val="solid"/>
                <a:miter/>
              </a:ln>
            </p:spPr>
            <p:txBody>
              <a:bodyPr rtlCol="0" anchor="ctr"/>
              <a:lstStyle/>
              <a:p>
                <a:endParaRPr lang="en-GB"/>
              </a:p>
            </p:txBody>
          </p:sp>
          <p:sp>
            <p:nvSpPr>
              <p:cNvPr id="239" name="Freeform: Shape 238">
                <a:extLst>
                  <a:ext uri="{FF2B5EF4-FFF2-40B4-BE49-F238E27FC236}">
                    <a16:creationId xmlns:a16="http://schemas.microsoft.com/office/drawing/2014/main" id="{AFA3F36E-F5AD-4126-B3F8-FB59E4E9B12D}"/>
                  </a:ext>
                </a:extLst>
              </p:cNvPr>
              <p:cNvSpPr/>
              <p:nvPr/>
            </p:nvSpPr>
            <p:spPr>
              <a:xfrm>
                <a:off x="11482262" y="6536308"/>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40" name="Freeform: Shape 239">
                <a:extLst>
                  <a:ext uri="{FF2B5EF4-FFF2-40B4-BE49-F238E27FC236}">
                    <a16:creationId xmlns:a16="http://schemas.microsoft.com/office/drawing/2014/main" id="{4AD457CD-15F6-4554-AAF5-0FBE569FDFDA}"/>
                  </a:ext>
                </a:extLst>
              </p:cNvPr>
              <p:cNvSpPr/>
              <p:nvPr/>
            </p:nvSpPr>
            <p:spPr>
              <a:xfrm>
                <a:off x="11524425" y="6536308"/>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57"/>
                      <a:pt x="2719" y="12072"/>
                    </a:cubicBezTo>
                    <a:cubicBezTo>
                      <a:pt x="2719" y="6888"/>
                      <a:pt x="6671" y="2719"/>
                      <a:pt x="11565" y="2719"/>
                    </a:cubicBezTo>
                    <a:cubicBezTo>
                      <a:pt x="16459" y="2719"/>
                      <a:pt x="20411" y="6924"/>
                      <a:pt x="20411" y="12072"/>
                    </a:cubicBezTo>
                  </a:path>
                </a:pathLst>
              </a:custGeom>
              <a:solidFill>
                <a:schemeClr val="bg1"/>
              </a:solidFill>
              <a:ln w="9525" cap="flat">
                <a:noFill/>
                <a:prstDash val="solid"/>
                <a:miter/>
              </a:ln>
            </p:spPr>
            <p:txBody>
              <a:bodyPr rtlCol="0" anchor="ctr"/>
              <a:lstStyle/>
              <a:p>
                <a:endParaRPr lang="en-GB"/>
              </a:p>
            </p:txBody>
          </p:sp>
          <p:sp>
            <p:nvSpPr>
              <p:cNvPr id="241" name="Freeform: Shape 240">
                <a:extLst>
                  <a:ext uri="{FF2B5EF4-FFF2-40B4-BE49-F238E27FC236}">
                    <a16:creationId xmlns:a16="http://schemas.microsoft.com/office/drawing/2014/main" id="{6E6F14D9-9330-450C-B66B-FD4E7524C63E}"/>
                  </a:ext>
                </a:extLst>
              </p:cNvPr>
              <p:cNvSpPr/>
              <p:nvPr/>
            </p:nvSpPr>
            <p:spPr>
              <a:xfrm>
                <a:off x="11503362" y="6558640"/>
                <a:ext cx="21752" cy="21752"/>
              </a:xfrm>
              <a:custGeom>
                <a:avLst/>
                <a:gdLst>
                  <a:gd name="connsiteX0" fmla="*/ 20411 w 21752"/>
                  <a:gd name="connsiteY0" fmla="*/ 12072 h 21752"/>
                  <a:gd name="connsiteX1" fmla="*/ 11565 w 21752"/>
                  <a:gd name="connsiteY1" fmla="*/ 21426 h 21752"/>
                  <a:gd name="connsiteX2" fmla="*/ 2719 w 21752"/>
                  <a:gd name="connsiteY2" fmla="*/ 12072 h 21752"/>
                  <a:gd name="connsiteX3" fmla="*/ 11565 w 21752"/>
                  <a:gd name="connsiteY3" fmla="*/ 2719 h 21752"/>
                  <a:gd name="connsiteX4" fmla="*/ 20411 w 21752"/>
                  <a:gd name="connsiteY4" fmla="*/ 12072 h 2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2" h="21752">
                    <a:moveTo>
                      <a:pt x="20411" y="12072"/>
                    </a:moveTo>
                    <a:cubicBezTo>
                      <a:pt x="20411" y="17257"/>
                      <a:pt x="16459" y="21426"/>
                      <a:pt x="11565" y="21426"/>
                    </a:cubicBezTo>
                    <a:cubicBezTo>
                      <a:pt x="6671" y="21426"/>
                      <a:pt x="2719" y="17220"/>
                      <a:pt x="2719" y="12072"/>
                    </a:cubicBezTo>
                    <a:cubicBezTo>
                      <a:pt x="2719" y="6888"/>
                      <a:pt x="6671" y="2719"/>
                      <a:pt x="11565" y="2719"/>
                    </a:cubicBezTo>
                    <a:cubicBezTo>
                      <a:pt x="16423" y="2719"/>
                      <a:pt x="20411" y="6924"/>
                      <a:pt x="20411" y="12072"/>
                    </a:cubicBezTo>
                  </a:path>
                </a:pathLst>
              </a:custGeom>
              <a:solidFill>
                <a:schemeClr val="bg1"/>
              </a:solidFill>
              <a:ln w="9525"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283544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D5AB13-DCD7-44E7-8419-A599E506FF38}" type="datetimeFigureOut">
              <a:rPr lang="en-GB" smtClean="0"/>
              <a:t>09/03/2022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024005-2B02-4E81-9600-499D8322901A}" type="slidenum">
              <a:rPr lang="en-GB" smtClean="0"/>
              <a:t>‹#›</a:t>
            </a:fld>
            <a:endParaRPr lang="en-GB"/>
          </a:p>
        </p:txBody>
      </p:sp>
    </p:spTree>
    <p:extLst>
      <p:ext uri="{BB962C8B-B14F-4D97-AF65-F5344CB8AC3E}">
        <p14:creationId xmlns:p14="http://schemas.microsoft.com/office/powerpoint/2010/main" val="3398191041"/>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56" r:id="rId3"/>
    <p:sldLayoutId id="2147483649" r:id="rId4"/>
    <p:sldLayoutId id="2147483667" r:id="rId5"/>
    <p:sldLayoutId id="2147483668" r:id="rId6"/>
    <p:sldLayoutId id="2147483650" r:id="rId7"/>
    <p:sldLayoutId id="2147483673" r:id="rId8"/>
    <p:sldLayoutId id="2147483658" r:id="rId9"/>
    <p:sldLayoutId id="2147483669" r:id="rId10"/>
    <p:sldLayoutId id="2147483674" r:id="rId11"/>
  </p:sldLayoutIdLst>
  <p:txStyles>
    <p:titleStyle>
      <a:lvl1pPr algn="l" defTabSz="914400" rtl="0" eaLnBrk="1" latinLnBrk="0" hangingPunct="1">
        <a:lnSpc>
          <a:spcPct val="90000"/>
        </a:lnSpc>
        <a:spcBef>
          <a:spcPct val="0"/>
        </a:spcBef>
        <a:buNone/>
        <a:defRPr sz="4400" kern="1200">
          <a:solidFill>
            <a:schemeClr val="tx1">
              <a:lumMod val="75000"/>
              <a:lumOff val="25000"/>
            </a:schemeClr>
          </a:solidFill>
          <a:latin typeface="+mj-lt"/>
          <a:ea typeface="Roboto" panose="02000000000000000000" pitchFamily="2" charset="0"/>
          <a:cs typeface="Roboto" panose="02000000000000000000" pitchFamily="2" charset="0"/>
        </a:defRPr>
      </a:lvl1pPr>
    </p:titleStyle>
    <p:body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1600" i="0" kern="1200">
          <a:solidFill>
            <a:schemeClr val="tx1">
              <a:lumMod val="75000"/>
              <a:lumOff val="25000"/>
            </a:schemeClr>
          </a:solidFill>
          <a:latin typeface="+mn-lt"/>
          <a:ea typeface="Roboto Th" pitchFamily="2" charset="0"/>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600" i="0" kern="1200">
          <a:solidFill>
            <a:schemeClr val="tx1">
              <a:lumMod val="75000"/>
              <a:lumOff val="25000"/>
            </a:schemeClr>
          </a:solidFill>
          <a:latin typeface="+mn-lt"/>
          <a:ea typeface="Roboto Th" pitchFamily="2" charset="0"/>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27.svg"/></Relationships>
</file>

<file path=ppt/slides/_rels/slide22.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8.png"/><Relationship Id="rId18" Type="http://schemas.openxmlformats.org/officeDocument/2006/relationships/image" Target="../media/image43.svg"/><Relationship Id="rId3" Type="http://schemas.openxmlformats.org/officeDocument/2006/relationships/image" Target="../media/image28.png"/><Relationship Id="rId21" Type="http://schemas.openxmlformats.org/officeDocument/2006/relationships/image" Target="../media/image46.png"/><Relationship Id="rId7" Type="http://schemas.openxmlformats.org/officeDocument/2006/relationships/image" Target="../media/image32.png"/><Relationship Id="rId12" Type="http://schemas.openxmlformats.org/officeDocument/2006/relationships/image" Target="../media/image37.svg"/><Relationship Id="rId17" Type="http://schemas.openxmlformats.org/officeDocument/2006/relationships/image" Target="../media/image42.png"/><Relationship Id="rId2" Type="http://schemas.openxmlformats.org/officeDocument/2006/relationships/notesSlide" Target="../notesSlides/notesSlide4.xml"/><Relationship Id="rId16" Type="http://schemas.openxmlformats.org/officeDocument/2006/relationships/image" Target="../media/image41.svg"/><Relationship Id="rId20" Type="http://schemas.openxmlformats.org/officeDocument/2006/relationships/image" Target="../media/image45.svg"/><Relationship Id="rId1" Type="http://schemas.openxmlformats.org/officeDocument/2006/relationships/slideLayout" Target="../slideLayouts/slideLayout11.xml"/><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svg"/><Relationship Id="rId19" Type="http://schemas.openxmlformats.org/officeDocument/2006/relationships/image" Target="../media/image44.png"/><Relationship Id="rId4" Type="http://schemas.openxmlformats.org/officeDocument/2006/relationships/image" Target="../media/image29.svg"/><Relationship Id="rId9" Type="http://schemas.openxmlformats.org/officeDocument/2006/relationships/image" Target="../media/image34.png"/><Relationship Id="rId14" Type="http://schemas.openxmlformats.org/officeDocument/2006/relationships/image" Target="../media/image39.svg"/><Relationship Id="rId22" Type="http://schemas.openxmlformats.org/officeDocument/2006/relationships/image" Target="../media/image47.png"/></Relationships>
</file>

<file path=ppt/slides/_rels/slide23.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24.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56.svg"/><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58.png"/></Relationships>
</file>

<file path=ppt/slides/_rels/slide26.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60.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63.png"/><Relationship Id="rId4" Type="http://schemas.openxmlformats.org/officeDocument/2006/relationships/image" Target="../media/image62.png"/></Relationships>
</file>

<file path=ppt/slides/_rels/slide29.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2.png"/><Relationship Id="rId3" Type="http://schemas.openxmlformats.org/officeDocument/2006/relationships/image" Target="../media/image64.png"/><Relationship Id="rId7" Type="http://schemas.openxmlformats.org/officeDocument/2006/relationships/image" Target="../media/image68.png"/><Relationship Id="rId12" Type="http://schemas.openxmlformats.org/officeDocument/2006/relationships/image" Target="../media/image71.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67.png"/><Relationship Id="rId11" Type="http://schemas.openxmlformats.org/officeDocument/2006/relationships/image" Target="../media/image61.png"/><Relationship Id="rId5" Type="http://schemas.openxmlformats.org/officeDocument/2006/relationships/image" Target="../media/image66.png"/><Relationship Id="rId10" Type="http://schemas.openxmlformats.org/officeDocument/2006/relationships/image" Target="../media/image70.png"/><Relationship Id="rId4" Type="http://schemas.openxmlformats.org/officeDocument/2006/relationships/image" Target="../media/image65.png"/><Relationship Id="rId9"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31.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sv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google.com/url?sa=i&amp;rct=j&amp;q=&amp;esrc=s&amp;source=images&amp;cd=&amp;ved=2ahUKEwjGjbmapMnlAhU1A2MBHYUfBngQjRx6BAgBEAQ&amp;url=https%3A%2F%2Fwww.flaticon.com%2Ffree-icon%2Flottery_218406&amp;psig=AOvVaw2kZrm-jI7id7eGrBdVAPmo&amp;ust=1572706964425044"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itle 141">
            <a:extLst>
              <a:ext uri="{FF2B5EF4-FFF2-40B4-BE49-F238E27FC236}">
                <a16:creationId xmlns:a16="http://schemas.microsoft.com/office/drawing/2014/main" id="{C6CB92FC-A93D-4AD0-9BC1-DEF5604848C1}"/>
              </a:ext>
            </a:extLst>
          </p:cNvPr>
          <p:cNvSpPr>
            <a:spLocks noGrp="1"/>
          </p:cNvSpPr>
          <p:nvPr>
            <p:ph type="ctrTitle"/>
          </p:nvPr>
        </p:nvSpPr>
        <p:spPr>
          <a:xfrm>
            <a:off x="807534" y="2519491"/>
            <a:ext cx="10038657" cy="1200329"/>
          </a:xfrm>
        </p:spPr>
        <p:txBody>
          <a:bodyPr/>
          <a:lstStyle/>
          <a:p>
            <a:r>
              <a:rPr lang="en-US" dirty="0">
                <a:solidFill>
                  <a:schemeClr val="tx1"/>
                </a:solidFill>
                <a:ea typeface="Roboto"/>
              </a:rPr>
              <a:t>Part 3</a:t>
            </a:r>
            <a:br>
              <a:rPr lang="en-US" dirty="0">
                <a:solidFill>
                  <a:schemeClr val="tx1"/>
                </a:solidFill>
                <a:ea typeface="Roboto"/>
              </a:rPr>
            </a:br>
            <a:r>
              <a:rPr lang="en-US" b="0" dirty="0">
                <a:solidFill>
                  <a:schemeClr val="tx1"/>
                </a:solidFill>
                <a:ea typeface="Roboto"/>
              </a:rPr>
              <a:t>Gambling activities and locations</a:t>
            </a:r>
            <a:endParaRPr lang="en-GB" b="0" dirty="0">
              <a:solidFill>
                <a:schemeClr val="tx1"/>
              </a:solidFill>
              <a:ea typeface="Roboto"/>
            </a:endParaRPr>
          </a:p>
        </p:txBody>
      </p:sp>
      <p:sp>
        <p:nvSpPr>
          <p:cNvPr id="143" name="Subtitle 142">
            <a:extLst>
              <a:ext uri="{FF2B5EF4-FFF2-40B4-BE49-F238E27FC236}">
                <a16:creationId xmlns:a16="http://schemas.microsoft.com/office/drawing/2014/main" id="{1891CA94-ABE3-46D3-A35B-90FFD6C6A8A5}"/>
              </a:ext>
            </a:extLst>
          </p:cNvPr>
          <p:cNvSpPr>
            <a:spLocks noGrp="1"/>
          </p:cNvSpPr>
          <p:nvPr>
            <p:ph type="subTitle" idx="1"/>
          </p:nvPr>
        </p:nvSpPr>
        <p:spPr>
          <a:xfrm>
            <a:off x="807534" y="4077086"/>
            <a:ext cx="8487386" cy="424732"/>
          </a:xfrm>
        </p:spPr>
        <p:txBody>
          <a:bodyPr/>
          <a:lstStyle/>
          <a:p>
            <a:r>
              <a:rPr lang="en-US" dirty="0">
                <a:solidFill>
                  <a:schemeClr val="tx1"/>
                </a:solidFill>
              </a:rPr>
              <a:t>Key findings from qualitative and quantitative studies in 2019</a:t>
            </a:r>
            <a:endParaRPr lang="en-GB" dirty="0">
              <a:solidFill>
                <a:schemeClr val="tx1"/>
              </a:solidFill>
            </a:endParaRPr>
          </a:p>
        </p:txBody>
      </p:sp>
    </p:spTree>
    <p:extLst>
      <p:ext uri="{BB962C8B-B14F-4D97-AF65-F5344CB8AC3E}">
        <p14:creationId xmlns:p14="http://schemas.microsoft.com/office/powerpoint/2010/main" val="2086408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16570998-B18E-4671-A1EC-02774B26FE57}"/>
              </a:ext>
              <a:ext uri="{C183D7F6-B498-43B3-948B-1728B52AA6E4}">
                <adec:decorative xmlns:adec="http://schemas.microsoft.com/office/drawing/2017/decorative" val="1"/>
              </a:ext>
            </a:extLst>
          </p:cNvPr>
          <p:cNvSpPr/>
          <p:nvPr/>
        </p:nvSpPr>
        <p:spPr>
          <a:xfrm>
            <a:off x="8051873" y="1417631"/>
            <a:ext cx="3631475" cy="49085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a:p>
        </p:txBody>
      </p:sp>
      <p:sp>
        <p:nvSpPr>
          <p:cNvPr id="19" name="Rectangle 18">
            <a:extLst>
              <a:ext uri="{FF2B5EF4-FFF2-40B4-BE49-F238E27FC236}">
                <a16:creationId xmlns:a16="http://schemas.microsoft.com/office/drawing/2014/main" id="{DE0335AE-85C8-43DC-9D2A-0FB759AF9096}"/>
              </a:ext>
              <a:ext uri="{C183D7F6-B498-43B3-948B-1728B52AA6E4}">
                <adec:decorative xmlns:adec="http://schemas.microsoft.com/office/drawing/2017/decorative" val="1"/>
              </a:ext>
            </a:extLst>
          </p:cNvPr>
          <p:cNvSpPr/>
          <p:nvPr/>
        </p:nvSpPr>
        <p:spPr>
          <a:xfrm>
            <a:off x="375265" y="1417631"/>
            <a:ext cx="3694748" cy="63565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AF9211B2-4568-48BA-8E4A-DD85AD31D7EB}"/>
              </a:ext>
            </a:extLst>
          </p:cNvPr>
          <p:cNvSpPr>
            <a:spLocks noGrp="1"/>
          </p:cNvSpPr>
          <p:nvPr>
            <p:ph type="title"/>
          </p:nvPr>
        </p:nvSpPr>
        <p:spPr>
          <a:xfrm>
            <a:off x="1278050" y="254570"/>
            <a:ext cx="5120641" cy="867930"/>
          </a:xfrm>
        </p:spPr>
        <p:txBody>
          <a:bodyPr/>
          <a:lstStyle/>
          <a:p>
            <a:r>
              <a:rPr lang="en-GB" b="0">
                <a:solidFill>
                  <a:schemeClr val="tx1">
                    <a:lumMod val="75000"/>
                    <a:lumOff val="25000"/>
                  </a:schemeClr>
                </a:solidFill>
              </a:rPr>
              <a:t>Activity summary</a:t>
            </a:r>
            <a:br>
              <a:rPr lang="en-GB"/>
            </a:br>
            <a:r>
              <a:rPr lang="en-GB"/>
              <a:t>SCRATCHCARDS</a:t>
            </a:r>
          </a:p>
        </p:txBody>
      </p:sp>
      <p:sp>
        <p:nvSpPr>
          <p:cNvPr id="13" name="Rectangle 12">
            <a:extLst>
              <a:ext uri="{FF2B5EF4-FFF2-40B4-BE49-F238E27FC236}">
                <a16:creationId xmlns:a16="http://schemas.microsoft.com/office/drawing/2014/main" id="{3FF8A15B-764C-47DB-8704-8E1CBCE76BE2}"/>
              </a:ext>
              <a:ext uri="{C183D7F6-B498-43B3-948B-1728B52AA6E4}">
                <adec:decorative xmlns:adec="http://schemas.microsoft.com/office/drawing/2017/decorative" val="1"/>
              </a:ext>
            </a:extLst>
          </p:cNvPr>
          <p:cNvSpPr/>
          <p:nvPr/>
        </p:nvSpPr>
        <p:spPr>
          <a:xfrm>
            <a:off x="375265" y="1417631"/>
            <a:ext cx="3694748" cy="4908525"/>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a:solidFill>
                  <a:schemeClr val="tx1"/>
                </a:solidFill>
                <a:latin typeface="+mj-lt"/>
              </a:rPr>
              <a:t>Key typologies: </a:t>
            </a:r>
            <a:r>
              <a:rPr lang="en-GB">
                <a:solidFill>
                  <a:schemeClr val="tx1"/>
                </a:solidFill>
                <a:latin typeface="+mj-lt"/>
              </a:rPr>
              <a:t>Along for the ride, Just what I do, Money to burn</a:t>
            </a:r>
          </a:p>
        </p:txBody>
      </p:sp>
      <p:sp>
        <p:nvSpPr>
          <p:cNvPr id="20" name="TextBox 19">
            <a:extLst>
              <a:ext uri="{FF2B5EF4-FFF2-40B4-BE49-F238E27FC236}">
                <a16:creationId xmlns:a16="http://schemas.microsoft.com/office/drawing/2014/main" id="{9E37293F-E8BD-4843-9065-2B9FB577B64D}"/>
              </a:ext>
            </a:extLst>
          </p:cNvPr>
          <p:cNvSpPr txBox="1"/>
          <p:nvPr/>
        </p:nvSpPr>
        <p:spPr>
          <a:xfrm>
            <a:off x="8051873" y="2752577"/>
            <a:ext cx="3631475" cy="1600438"/>
          </a:xfrm>
          <a:prstGeom prst="rect">
            <a:avLst/>
          </a:prstGeom>
          <a:noFill/>
        </p:spPr>
        <p:txBody>
          <a:bodyPr wrap="square" rtlCol="0">
            <a:spAutoFit/>
          </a:bodyPr>
          <a:lstStyle/>
          <a:p>
            <a:r>
              <a:rPr lang="en-GB" sz="1400" b="1">
                <a:latin typeface="+mj-lt"/>
              </a:rPr>
              <a:t>MOTIVATIONS &amp; TRIGGERS:</a:t>
            </a:r>
          </a:p>
          <a:p>
            <a:pPr marL="285750" indent="-285750">
              <a:buFont typeface="Arial" panose="020B0604020202020204" pitchFamily="34" charset="0"/>
              <a:buChar char="•"/>
            </a:pPr>
            <a:r>
              <a:rPr lang="en-GB" sz="1400">
                <a:latin typeface="+mj-lt"/>
              </a:rPr>
              <a:t>Spontaneous decision</a:t>
            </a:r>
          </a:p>
          <a:p>
            <a:pPr marL="285750" indent="-285750">
              <a:buFont typeface="Arial" panose="020B0604020202020204" pitchFamily="34" charset="0"/>
              <a:buChar char="•"/>
            </a:pPr>
            <a:r>
              <a:rPr lang="en-GB" sz="1400">
                <a:latin typeface="+mj-lt"/>
              </a:rPr>
              <a:t>A treat</a:t>
            </a:r>
          </a:p>
          <a:p>
            <a:pPr marL="285750" indent="-285750">
              <a:buFont typeface="Arial" panose="020B0604020202020204" pitchFamily="34" charset="0"/>
              <a:buChar char="•"/>
            </a:pPr>
            <a:r>
              <a:rPr lang="en-GB" sz="1400">
                <a:latin typeface="+mj-lt"/>
              </a:rPr>
              <a:t>Hoping for a big win</a:t>
            </a:r>
          </a:p>
          <a:p>
            <a:pPr marL="285750" indent="-285750">
              <a:buFont typeface="Arial" panose="020B0604020202020204" pitchFamily="34" charset="0"/>
              <a:buChar char="•"/>
            </a:pPr>
            <a:r>
              <a:rPr lang="en-GB" sz="1400">
                <a:latin typeface="+mj-lt"/>
              </a:rPr>
              <a:t>Typically purchasing something else when the thought occurs / catches your eye</a:t>
            </a:r>
          </a:p>
        </p:txBody>
      </p:sp>
      <p:sp>
        <p:nvSpPr>
          <p:cNvPr id="25" name="TextBox 24">
            <a:extLst>
              <a:ext uri="{FF2B5EF4-FFF2-40B4-BE49-F238E27FC236}">
                <a16:creationId xmlns:a16="http://schemas.microsoft.com/office/drawing/2014/main" id="{84DAF20F-02B5-4456-8822-3475A967BD63}"/>
              </a:ext>
            </a:extLst>
          </p:cNvPr>
          <p:cNvSpPr txBox="1"/>
          <p:nvPr/>
        </p:nvSpPr>
        <p:spPr>
          <a:xfrm>
            <a:off x="8051873" y="4477811"/>
            <a:ext cx="3631475" cy="954107"/>
          </a:xfrm>
          <a:prstGeom prst="rect">
            <a:avLst/>
          </a:prstGeom>
          <a:noFill/>
        </p:spPr>
        <p:txBody>
          <a:bodyPr wrap="square" rtlCol="0">
            <a:spAutoFit/>
          </a:bodyPr>
          <a:lstStyle/>
          <a:p>
            <a:r>
              <a:rPr lang="en-GB" sz="1400" b="1">
                <a:latin typeface="+mj-lt"/>
              </a:rPr>
              <a:t>PREFERRED INTERVENTION:</a:t>
            </a:r>
          </a:p>
          <a:p>
            <a:pPr marL="285750" indent="-285750">
              <a:buFont typeface="Arial" panose="020B0604020202020204" pitchFamily="34" charset="0"/>
              <a:buChar char="•"/>
            </a:pPr>
            <a:r>
              <a:rPr lang="en-US" sz="1400">
                <a:latin typeface="+mj-lt"/>
              </a:rPr>
              <a:t>More likely to prefer a temporary prevention from playing (though still minority)</a:t>
            </a:r>
            <a:endParaRPr lang="en-GB" sz="1400">
              <a:latin typeface="+mj-lt"/>
            </a:endParaRPr>
          </a:p>
        </p:txBody>
      </p:sp>
      <p:sp>
        <p:nvSpPr>
          <p:cNvPr id="27" name="TextBox 26">
            <a:extLst>
              <a:ext uri="{FF2B5EF4-FFF2-40B4-BE49-F238E27FC236}">
                <a16:creationId xmlns:a16="http://schemas.microsoft.com/office/drawing/2014/main" id="{D3C195A4-FB91-4247-A790-EB1481D6F6A2}"/>
              </a:ext>
            </a:extLst>
          </p:cNvPr>
          <p:cNvSpPr txBox="1"/>
          <p:nvPr/>
        </p:nvSpPr>
        <p:spPr>
          <a:xfrm>
            <a:off x="8067957" y="5617340"/>
            <a:ext cx="3631475" cy="692497"/>
          </a:xfrm>
          <a:prstGeom prst="rect">
            <a:avLst/>
          </a:prstGeom>
          <a:noFill/>
        </p:spPr>
        <p:txBody>
          <a:bodyPr wrap="square" rtlCol="0">
            <a:spAutoFit/>
          </a:bodyPr>
          <a:lstStyle/>
          <a:p>
            <a:r>
              <a:rPr lang="en-GB" sz="1400" b="1">
                <a:latin typeface="+mj-lt"/>
              </a:rPr>
              <a:t>SOURCES OF INFORMATION </a:t>
            </a:r>
          </a:p>
          <a:p>
            <a:r>
              <a:rPr lang="en-GB" sz="1100" i="1">
                <a:latin typeface="+mj-lt"/>
              </a:rPr>
              <a:t>(when not gambling)</a:t>
            </a:r>
          </a:p>
          <a:p>
            <a:pPr marL="285750" indent="-285750">
              <a:buFont typeface="Arial" panose="020B0604020202020204" pitchFamily="34" charset="0"/>
              <a:buChar char="•"/>
            </a:pPr>
            <a:r>
              <a:rPr lang="en-GB" sz="1400">
                <a:latin typeface="+mj-lt"/>
              </a:rPr>
              <a:t>None</a:t>
            </a:r>
          </a:p>
        </p:txBody>
      </p:sp>
      <p:sp>
        <p:nvSpPr>
          <p:cNvPr id="28" name="TextBox 27">
            <a:extLst>
              <a:ext uri="{FF2B5EF4-FFF2-40B4-BE49-F238E27FC236}">
                <a16:creationId xmlns:a16="http://schemas.microsoft.com/office/drawing/2014/main" id="{8C1A0EB2-0744-41BC-AA10-BF0255036072}"/>
              </a:ext>
            </a:extLst>
          </p:cNvPr>
          <p:cNvSpPr txBox="1"/>
          <p:nvPr/>
        </p:nvSpPr>
        <p:spPr>
          <a:xfrm>
            <a:off x="8051873" y="1458230"/>
            <a:ext cx="3631475" cy="1169551"/>
          </a:xfrm>
          <a:prstGeom prst="rect">
            <a:avLst/>
          </a:prstGeom>
          <a:noFill/>
        </p:spPr>
        <p:txBody>
          <a:bodyPr wrap="square" rtlCol="0">
            <a:spAutoFit/>
          </a:bodyPr>
          <a:lstStyle/>
          <a:p>
            <a:r>
              <a:rPr lang="en-GB" sz="1400" b="1">
                <a:latin typeface="+mj-lt"/>
              </a:rPr>
              <a:t>TYPICAL OCCASION:</a:t>
            </a:r>
          </a:p>
          <a:p>
            <a:pPr marL="285750" indent="-285750">
              <a:buFont typeface="Arial" panose="020B0604020202020204" pitchFamily="34" charset="0"/>
              <a:buChar char="•"/>
            </a:pPr>
            <a:r>
              <a:rPr lang="en-GB" sz="1400">
                <a:latin typeface="+mj-lt"/>
              </a:rPr>
              <a:t>Short duration – under 5 minutes</a:t>
            </a:r>
          </a:p>
          <a:p>
            <a:pPr marL="285750" indent="-285750">
              <a:buFont typeface="Arial" panose="020B0604020202020204" pitchFamily="34" charset="0"/>
              <a:buChar char="•"/>
            </a:pPr>
            <a:r>
              <a:rPr lang="en-GB" sz="1400">
                <a:latin typeface="+mj-lt"/>
              </a:rPr>
              <a:t>Buy one, maybe two, cards</a:t>
            </a:r>
          </a:p>
          <a:p>
            <a:pPr marL="285750" indent="-285750">
              <a:buFont typeface="Arial" panose="020B0604020202020204" pitchFamily="34" charset="0"/>
              <a:buChar char="•"/>
            </a:pPr>
            <a:r>
              <a:rPr lang="en-GB" sz="1400">
                <a:latin typeface="+mj-lt"/>
              </a:rPr>
              <a:t>Play alone or with partner</a:t>
            </a:r>
          </a:p>
          <a:p>
            <a:pPr marL="285750" indent="-285750">
              <a:buFont typeface="Arial" panose="020B0604020202020204" pitchFamily="34" charset="0"/>
              <a:buChar char="•"/>
            </a:pPr>
            <a:r>
              <a:rPr lang="en-US" sz="1400">
                <a:latin typeface="+mj-lt"/>
              </a:rPr>
              <a:t>Unplanned</a:t>
            </a:r>
            <a:endParaRPr lang="en-GB" sz="1400">
              <a:latin typeface="+mj-lt"/>
            </a:endParaRPr>
          </a:p>
        </p:txBody>
      </p:sp>
      <p:sp>
        <p:nvSpPr>
          <p:cNvPr id="26" name="Rectangle 25">
            <a:extLst>
              <a:ext uri="{FF2B5EF4-FFF2-40B4-BE49-F238E27FC236}">
                <a16:creationId xmlns:a16="http://schemas.microsoft.com/office/drawing/2014/main" id="{E771651D-195E-45A4-8227-D8D344A014FB}"/>
              </a:ext>
              <a:ext uri="{C183D7F6-B498-43B3-948B-1728B52AA6E4}">
                <adec:decorative xmlns:adec="http://schemas.microsoft.com/office/drawing/2017/decorative" val="1"/>
              </a:ext>
            </a:extLst>
          </p:cNvPr>
          <p:cNvSpPr/>
          <p:nvPr/>
        </p:nvSpPr>
        <p:spPr>
          <a:xfrm>
            <a:off x="4399095" y="1417631"/>
            <a:ext cx="3317967" cy="63565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022CFCAF-E25A-4141-BE5C-DF44A4CFDC18}"/>
              </a:ext>
              <a:ext uri="{C183D7F6-B498-43B3-948B-1728B52AA6E4}">
                <adec:decorative xmlns:adec="http://schemas.microsoft.com/office/drawing/2017/decorative" val="1"/>
              </a:ext>
            </a:extLst>
          </p:cNvPr>
          <p:cNvSpPr/>
          <p:nvPr/>
        </p:nvSpPr>
        <p:spPr>
          <a:xfrm>
            <a:off x="4399096" y="1417631"/>
            <a:ext cx="3317967" cy="4908525"/>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a:solidFill>
                  <a:schemeClr val="tx1"/>
                </a:solidFill>
                <a:latin typeface="+mj-lt"/>
              </a:rPr>
              <a:t>Key demographics</a:t>
            </a:r>
            <a:r>
              <a:rPr lang="en-GB" sz="2000" b="1">
                <a:solidFill>
                  <a:schemeClr val="tx1"/>
                </a:solidFill>
                <a:latin typeface="+mj-lt"/>
              </a:rPr>
              <a:t>:</a:t>
            </a:r>
            <a:endParaRPr lang="en-GB" sz="2000">
              <a:solidFill>
                <a:schemeClr val="tx1"/>
              </a:solidFill>
              <a:latin typeface="+mj-lt"/>
            </a:endParaRPr>
          </a:p>
        </p:txBody>
      </p:sp>
      <p:pic>
        <p:nvPicPr>
          <p:cNvPr id="54" name="Picture 53">
            <a:extLst>
              <a:ext uri="{FF2B5EF4-FFF2-40B4-BE49-F238E27FC236}">
                <a16:creationId xmlns:a16="http://schemas.microsoft.com/office/drawing/2014/main" id="{278FEEB0-C89E-46B3-97A5-98B765B7E5C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27910" y="211800"/>
            <a:ext cx="666532" cy="867930"/>
          </a:xfrm>
          <a:prstGeom prst="rect">
            <a:avLst/>
          </a:prstGeom>
        </p:spPr>
      </p:pic>
      <p:sp>
        <p:nvSpPr>
          <p:cNvPr id="49" name="TextBox 48">
            <a:extLst>
              <a:ext uri="{FF2B5EF4-FFF2-40B4-BE49-F238E27FC236}">
                <a16:creationId xmlns:a16="http://schemas.microsoft.com/office/drawing/2014/main" id="{48B4C44C-8A82-4456-8608-9DEC62D41B97}"/>
              </a:ext>
            </a:extLst>
          </p:cNvPr>
          <p:cNvSpPr txBox="1"/>
          <p:nvPr/>
        </p:nvSpPr>
        <p:spPr>
          <a:xfrm>
            <a:off x="492568" y="2210157"/>
            <a:ext cx="3044445" cy="369332"/>
          </a:xfrm>
          <a:prstGeom prst="rect">
            <a:avLst/>
          </a:prstGeom>
          <a:noFill/>
        </p:spPr>
        <p:txBody>
          <a:bodyPr wrap="square" rtlCol="0">
            <a:spAutoFit/>
          </a:bodyPr>
          <a:lstStyle/>
          <a:p>
            <a:r>
              <a:rPr lang="en-GB" b="1">
                <a:solidFill>
                  <a:srgbClr val="FF8200"/>
                </a:solidFill>
                <a:latin typeface="+mj-lt"/>
              </a:rPr>
              <a:t>ALONG FOR THE RIDE</a:t>
            </a:r>
          </a:p>
        </p:txBody>
      </p:sp>
      <p:sp>
        <p:nvSpPr>
          <p:cNvPr id="53" name="Rectangle 52">
            <a:extLst>
              <a:ext uri="{FF2B5EF4-FFF2-40B4-BE49-F238E27FC236}">
                <a16:creationId xmlns:a16="http://schemas.microsoft.com/office/drawing/2014/main" id="{347C3517-94F5-4EDE-8AB6-E7C719FBB44C}"/>
              </a:ext>
              <a:ext uri="{C183D7F6-B498-43B3-948B-1728B52AA6E4}">
                <adec:decorative xmlns:adec="http://schemas.microsoft.com/office/drawing/2017/decorative" val="1"/>
              </a:ext>
            </a:extLst>
          </p:cNvPr>
          <p:cNvSpPr/>
          <p:nvPr/>
        </p:nvSpPr>
        <p:spPr>
          <a:xfrm>
            <a:off x="505096" y="2564655"/>
            <a:ext cx="3044445" cy="954107"/>
          </a:xfrm>
          <a:prstGeom prst="rect">
            <a:avLst/>
          </a:prstGeom>
          <a:solidFill>
            <a:srgbClr val="FF8200"/>
          </a:solidFill>
        </p:spPr>
        <p:txBody>
          <a:bodyPr wrap="square">
            <a:spAutoFit/>
          </a:bodyPr>
          <a:lstStyle/>
          <a:p>
            <a:r>
              <a:rPr lang="en-GB" sz="1400" i="1"/>
              <a:t>Gambling is just a way I get to enjoy being with others, even if it does mean I will possibly end up out of pocket!</a:t>
            </a:r>
          </a:p>
        </p:txBody>
      </p:sp>
      <p:sp>
        <p:nvSpPr>
          <p:cNvPr id="55" name="Rectangle 54">
            <a:extLst>
              <a:ext uri="{FF2B5EF4-FFF2-40B4-BE49-F238E27FC236}">
                <a16:creationId xmlns:a16="http://schemas.microsoft.com/office/drawing/2014/main" id="{3758B4F0-2CA0-4D79-B039-B87C04A70F00}"/>
              </a:ext>
              <a:ext uri="{C183D7F6-B498-43B3-948B-1728B52AA6E4}">
                <adec:decorative xmlns:adec="http://schemas.microsoft.com/office/drawing/2017/decorative" val="1"/>
              </a:ext>
            </a:extLst>
          </p:cNvPr>
          <p:cNvSpPr/>
          <p:nvPr/>
        </p:nvSpPr>
        <p:spPr>
          <a:xfrm>
            <a:off x="478440" y="3976802"/>
            <a:ext cx="3044444" cy="954107"/>
          </a:xfrm>
          <a:prstGeom prst="rect">
            <a:avLst/>
          </a:prstGeom>
          <a:solidFill>
            <a:srgbClr val="7030A0"/>
          </a:solidFill>
        </p:spPr>
        <p:txBody>
          <a:bodyPr wrap="square">
            <a:spAutoFit/>
          </a:bodyPr>
          <a:lstStyle/>
          <a:p>
            <a:r>
              <a:rPr lang="en-US" sz="1400" i="1">
                <a:solidFill>
                  <a:schemeClr val="bg1"/>
                </a:solidFill>
              </a:rPr>
              <a:t>Gambling is just something I’ve been doing for a while, and I enjoy it as a little treat regardless of whether I win or not</a:t>
            </a:r>
          </a:p>
        </p:txBody>
      </p:sp>
      <p:sp>
        <p:nvSpPr>
          <p:cNvPr id="56" name="TextBox 55">
            <a:extLst>
              <a:ext uri="{FF2B5EF4-FFF2-40B4-BE49-F238E27FC236}">
                <a16:creationId xmlns:a16="http://schemas.microsoft.com/office/drawing/2014/main" id="{91DE5AF1-D01C-487A-9581-2ECE08EB641F}"/>
              </a:ext>
            </a:extLst>
          </p:cNvPr>
          <p:cNvSpPr txBox="1"/>
          <p:nvPr/>
        </p:nvSpPr>
        <p:spPr>
          <a:xfrm>
            <a:off x="492568" y="3632859"/>
            <a:ext cx="2339049" cy="369332"/>
          </a:xfrm>
          <a:prstGeom prst="rect">
            <a:avLst/>
          </a:prstGeom>
          <a:noFill/>
        </p:spPr>
        <p:txBody>
          <a:bodyPr wrap="square" rtlCol="0">
            <a:spAutoFit/>
          </a:bodyPr>
          <a:lstStyle/>
          <a:p>
            <a:r>
              <a:rPr lang="en-US" b="1">
                <a:solidFill>
                  <a:srgbClr val="7030A0"/>
                </a:solidFill>
                <a:latin typeface="+mj-lt"/>
              </a:rPr>
              <a:t>J</a:t>
            </a:r>
            <a:r>
              <a:rPr lang="en-GB" b="1">
                <a:solidFill>
                  <a:srgbClr val="7030A0"/>
                </a:solidFill>
                <a:latin typeface="+mj-lt"/>
              </a:rPr>
              <a:t>UST WHAT I DO</a:t>
            </a:r>
          </a:p>
        </p:txBody>
      </p:sp>
      <p:sp>
        <p:nvSpPr>
          <p:cNvPr id="57" name="Rectangle 56">
            <a:extLst>
              <a:ext uri="{FF2B5EF4-FFF2-40B4-BE49-F238E27FC236}">
                <a16:creationId xmlns:a16="http://schemas.microsoft.com/office/drawing/2014/main" id="{F1FA144B-A5FF-4FD3-8923-740E27508419}"/>
              </a:ext>
              <a:ext uri="{C183D7F6-B498-43B3-948B-1728B52AA6E4}">
                <adec:decorative xmlns:adec="http://schemas.microsoft.com/office/drawing/2017/decorative" val="1"/>
              </a:ext>
            </a:extLst>
          </p:cNvPr>
          <p:cNvSpPr/>
          <p:nvPr/>
        </p:nvSpPr>
        <p:spPr>
          <a:xfrm>
            <a:off x="492568" y="5440369"/>
            <a:ext cx="3044445" cy="523220"/>
          </a:xfrm>
          <a:prstGeom prst="rect">
            <a:avLst/>
          </a:prstGeom>
          <a:solidFill>
            <a:srgbClr val="265A9A"/>
          </a:solidFill>
        </p:spPr>
        <p:txBody>
          <a:bodyPr wrap="square">
            <a:spAutoFit/>
          </a:bodyPr>
          <a:lstStyle/>
          <a:p>
            <a:r>
              <a:rPr lang="en-GB" sz="1400" i="1">
                <a:solidFill>
                  <a:schemeClr val="bg1"/>
                </a:solidFill>
              </a:rPr>
              <a:t>I’m just using up some leftover credit on a bit of a whim – nothing to lose!</a:t>
            </a:r>
          </a:p>
        </p:txBody>
      </p:sp>
      <p:sp>
        <p:nvSpPr>
          <p:cNvPr id="58" name="TextBox 57">
            <a:extLst>
              <a:ext uri="{FF2B5EF4-FFF2-40B4-BE49-F238E27FC236}">
                <a16:creationId xmlns:a16="http://schemas.microsoft.com/office/drawing/2014/main" id="{28676363-89CE-4EAD-8E9D-76D871535640}"/>
              </a:ext>
            </a:extLst>
          </p:cNvPr>
          <p:cNvSpPr txBox="1"/>
          <p:nvPr/>
        </p:nvSpPr>
        <p:spPr>
          <a:xfrm>
            <a:off x="480040" y="5123479"/>
            <a:ext cx="2339049" cy="369332"/>
          </a:xfrm>
          <a:prstGeom prst="rect">
            <a:avLst/>
          </a:prstGeom>
          <a:noFill/>
        </p:spPr>
        <p:txBody>
          <a:bodyPr wrap="square" rtlCol="0">
            <a:spAutoFit/>
          </a:bodyPr>
          <a:lstStyle/>
          <a:p>
            <a:r>
              <a:rPr lang="en-GB" b="1">
                <a:solidFill>
                  <a:srgbClr val="265A9A"/>
                </a:solidFill>
                <a:latin typeface="+mj-lt"/>
              </a:rPr>
              <a:t>MONEY TO BURN</a:t>
            </a:r>
          </a:p>
        </p:txBody>
      </p:sp>
      <p:sp>
        <p:nvSpPr>
          <p:cNvPr id="21" name="TextBox 20">
            <a:extLst>
              <a:ext uri="{FF2B5EF4-FFF2-40B4-BE49-F238E27FC236}">
                <a16:creationId xmlns:a16="http://schemas.microsoft.com/office/drawing/2014/main" id="{B5C2601C-8A87-4725-91E7-1D8319F9E4D1}"/>
              </a:ext>
            </a:extLst>
          </p:cNvPr>
          <p:cNvSpPr txBox="1"/>
          <p:nvPr/>
        </p:nvSpPr>
        <p:spPr>
          <a:xfrm>
            <a:off x="4771970" y="2217087"/>
            <a:ext cx="2787736" cy="2831544"/>
          </a:xfrm>
          <a:prstGeom prst="rect">
            <a:avLst/>
          </a:prstGeom>
          <a:noFill/>
        </p:spPr>
        <p:txBody>
          <a:bodyPr wrap="square" rtlCol="0">
            <a:spAutoFit/>
          </a:bodyPr>
          <a:lstStyle/>
          <a:p>
            <a:pPr marL="285750" indent="-285750">
              <a:buFont typeface="Arial" panose="020B0604020202020204" pitchFamily="34" charset="0"/>
              <a:buChar char="•"/>
            </a:pPr>
            <a:r>
              <a:rPr lang="en-GB" sz="1600">
                <a:latin typeface="+mj-lt"/>
              </a:rPr>
              <a:t>More women than men tend to play</a:t>
            </a:r>
          </a:p>
          <a:p>
            <a:endParaRPr lang="en-GB" sz="1600">
              <a:latin typeface="+mj-lt"/>
            </a:endParaRPr>
          </a:p>
          <a:p>
            <a:pPr marL="285750" indent="-285750">
              <a:buFont typeface="Arial" panose="020B0604020202020204" pitchFamily="34" charset="0"/>
              <a:buChar char="•"/>
            </a:pPr>
            <a:r>
              <a:rPr lang="en-GB" sz="1600">
                <a:latin typeface="+mj-lt"/>
              </a:rPr>
              <a:t>Players tend to be from lower income households, pension or benefit dependent.</a:t>
            </a:r>
          </a:p>
          <a:p>
            <a:pPr marL="285750" indent="-285750">
              <a:buFont typeface="Arial" panose="020B0604020202020204" pitchFamily="34" charset="0"/>
              <a:buChar char="•"/>
            </a:pPr>
            <a:endParaRPr lang="en-GB" sz="1600">
              <a:latin typeface="+mj-lt"/>
            </a:endParaRPr>
          </a:p>
          <a:p>
            <a:pPr marL="285750" indent="-285750">
              <a:buFont typeface="Arial" panose="020B0604020202020204" pitchFamily="34" charset="0"/>
              <a:buChar char="•"/>
            </a:pPr>
            <a:r>
              <a:rPr lang="en-GB" sz="1600">
                <a:latin typeface="+mj-lt"/>
              </a:rPr>
              <a:t>Not normally associated with problem gambling</a:t>
            </a:r>
          </a:p>
          <a:p>
            <a:pPr marL="285750" indent="-285750">
              <a:buFont typeface="Arial" panose="020B0604020202020204" pitchFamily="34" charset="0"/>
              <a:buChar char="•"/>
            </a:pPr>
            <a:endParaRPr lang="en-GB">
              <a:solidFill>
                <a:schemeClr val="bg1">
                  <a:lumMod val="50000"/>
                </a:schemeClr>
              </a:solidFill>
            </a:endParaRPr>
          </a:p>
        </p:txBody>
      </p:sp>
    </p:spTree>
    <p:extLst>
      <p:ext uri="{BB962C8B-B14F-4D97-AF65-F5344CB8AC3E}">
        <p14:creationId xmlns:p14="http://schemas.microsoft.com/office/powerpoint/2010/main" val="2137505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6826354-FE70-464E-9540-949DAECDE1BF}"/>
              </a:ext>
              <a:ext uri="{C183D7F6-B498-43B3-948B-1728B52AA6E4}">
                <adec:decorative xmlns:adec="http://schemas.microsoft.com/office/drawing/2017/decorative" val="1"/>
              </a:ext>
            </a:extLst>
          </p:cNvPr>
          <p:cNvSpPr/>
          <p:nvPr/>
        </p:nvSpPr>
        <p:spPr>
          <a:xfrm>
            <a:off x="8051872" y="1417631"/>
            <a:ext cx="3632400" cy="49085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a:p>
        </p:txBody>
      </p:sp>
      <p:sp>
        <p:nvSpPr>
          <p:cNvPr id="22" name="Rectangle 21">
            <a:extLst>
              <a:ext uri="{FF2B5EF4-FFF2-40B4-BE49-F238E27FC236}">
                <a16:creationId xmlns:a16="http://schemas.microsoft.com/office/drawing/2014/main" id="{1DB47BC6-F619-44D2-BAD9-372C5267E3C4}"/>
              </a:ext>
              <a:ext uri="{C183D7F6-B498-43B3-948B-1728B52AA6E4}">
                <adec:decorative xmlns:adec="http://schemas.microsoft.com/office/drawing/2017/decorative" val="1"/>
              </a:ext>
            </a:extLst>
          </p:cNvPr>
          <p:cNvSpPr/>
          <p:nvPr/>
        </p:nvSpPr>
        <p:spPr>
          <a:xfrm>
            <a:off x="4213567" y="1417629"/>
            <a:ext cx="3317967" cy="63565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DE0335AE-85C8-43DC-9D2A-0FB759AF9096}"/>
              </a:ext>
              <a:ext uri="{C183D7F6-B498-43B3-948B-1728B52AA6E4}">
                <adec:decorative xmlns:adec="http://schemas.microsoft.com/office/drawing/2017/decorative" val="1"/>
              </a:ext>
            </a:extLst>
          </p:cNvPr>
          <p:cNvSpPr/>
          <p:nvPr/>
        </p:nvSpPr>
        <p:spPr>
          <a:xfrm>
            <a:off x="375265" y="1417631"/>
            <a:ext cx="3317967" cy="63565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AF9211B2-4568-48BA-8E4A-DD85AD31D7EB}"/>
              </a:ext>
            </a:extLst>
          </p:cNvPr>
          <p:cNvSpPr>
            <a:spLocks noGrp="1"/>
          </p:cNvSpPr>
          <p:nvPr>
            <p:ph type="title"/>
          </p:nvPr>
        </p:nvSpPr>
        <p:spPr>
          <a:xfrm>
            <a:off x="1278050" y="254570"/>
            <a:ext cx="6656512" cy="867930"/>
          </a:xfrm>
        </p:spPr>
        <p:txBody>
          <a:bodyPr/>
          <a:lstStyle/>
          <a:p>
            <a:r>
              <a:rPr lang="en-GB" b="0">
                <a:solidFill>
                  <a:schemeClr val="tx1">
                    <a:lumMod val="75000"/>
                    <a:lumOff val="25000"/>
                  </a:schemeClr>
                </a:solidFill>
              </a:rPr>
              <a:t>Activity summary</a:t>
            </a:r>
            <a:br>
              <a:rPr lang="en-GB"/>
            </a:br>
            <a:r>
              <a:rPr lang="en-GB"/>
              <a:t>INSTANT WIN GAMES</a:t>
            </a:r>
          </a:p>
        </p:txBody>
      </p:sp>
      <p:sp>
        <p:nvSpPr>
          <p:cNvPr id="8" name="Rectangle 7">
            <a:extLst>
              <a:ext uri="{FF2B5EF4-FFF2-40B4-BE49-F238E27FC236}">
                <a16:creationId xmlns:a16="http://schemas.microsoft.com/office/drawing/2014/main" id="{3EE55157-5612-4398-8651-EE5E43A35D9C}"/>
              </a:ext>
              <a:ext uri="{C183D7F6-B498-43B3-948B-1728B52AA6E4}">
                <adec:decorative xmlns:adec="http://schemas.microsoft.com/office/drawing/2017/decorative" val="1"/>
              </a:ext>
            </a:extLst>
          </p:cNvPr>
          <p:cNvSpPr/>
          <p:nvPr/>
        </p:nvSpPr>
        <p:spPr>
          <a:xfrm>
            <a:off x="4213567" y="1417630"/>
            <a:ext cx="3317967" cy="4908525"/>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r>
              <a:rPr lang="en-GB" b="1">
                <a:solidFill>
                  <a:schemeClr val="tx1"/>
                </a:solidFill>
                <a:latin typeface="+mj-lt"/>
              </a:rPr>
              <a:t>Key demographics:</a:t>
            </a:r>
            <a:endParaRPr lang="en-GB">
              <a:solidFill>
                <a:schemeClr val="tx1"/>
              </a:solidFill>
              <a:latin typeface="+mj-lt"/>
            </a:endParaRPr>
          </a:p>
        </p:txBody>
      </p:sp>
      <p:sp>
        <p:nvSpPr>
          <p:cNvPr id="13" name="Rectangle 12">
            <a:extLst>
              <a:ext uri="{FF2B5EF4-FFF2-40B4-BE49-F238E27FC236}">
                <a16:creationId xmlns:a16="http://schemas.microsoft.com/office/drawing/2014/main" id="{3FF8A15B-764C-47DB-8704-8E1CBCE76BE2}"/>
              </a:ext>
              <a:ext uri="{C183D7F6-B498-43B3-948B-1728B52AA6E4}">
                <adec:decorative xmlns:adec="http://schemas.microsoft.com/office/drawing/2017/decorative" val="1"/>
              </a:ext>
            </a:extLst>
          </p:cNvPr>
          <p:cNvSpPr/>
          <p:nvPr/>
        </p:nvSpPr>
        <p:spPr>
          <a:xfrm>
            <a:off x="375265" y="1417631"/>
            <a:ext cx="3317967" cy="4908525"/>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a:solidFill>
                  <a:schemeClr val="tx1"/>
                </a:solidFill>
                <a:latin typeface="+mj-lt"/>
              </a:rPr>
              <a:t>Key typologies: </a:t>
            </a:r>
            <a:r>
              <a:rPr lang="en-GB" sz="1600">
                <a:solidFill>
                  <a:schemeClr val="tx1"/>
                </a:solidFill>
                <a:latin typeface="+mj-lt"/>
              </a:rPr>
              <a:t>Money to burn, Just what I do, Me time</a:t>
            </a:r>
            <a:endParaRPr lang="en-GB">
              <a:solidFill>
                <a:schemeClr val="tx1"/>
              </a:solidFill>
              <a:latin typeface="+mj-lt"/>
            </a:endParaRPr>
          </a:p>
        </p:txBody>
      </p:sp>
      <p:sp>
        <p:nvSpPr>
          <p:cNvPr id="20" name="TextBox 19">
            <a:extLst>
              <a:ext uri="{FF2B5EF4-FFF2-40B4-BE49-F238E27FC236}">
                <a16:creationId xmlns:a16="http://schemas.microsoft.com/office/drawing/2014/main" id="{9E37293F-E8BD-4843-9065-2B9FB577B64D}"/>
              </a:ext>
            </a:extLst>
          </p:cNvPr>
          <p:cNvSpPr txBox="1"/>
          <p:nvPr/>
        </p:nvSpPr>
        <p:spPr>
          <a:xfrm>
            <a:off x="8051872" y="3263966"/>
            <a:ext cx="3632400" cy="1384995"/>
          </a:xfrm>
          <a:prstGeom prst="rect">
            <a:avLst/>
          </a:prstGeom>
          <a:noFill/>
        </p:spPr>
        <p:txBody>
          <a:bodyPr wrap="square" rtlCol="0">
            <a:spAutoFit/>
          </a:bodyPr>
          <a:lstStyle/>
          <a:p>
            <a:r>
              <a:rPr lang="en-GB" sz="1400" b="1">
                <a:latin typeface="+mj-lt"/>
              </a:rPr>
              <a:t>MOTIVATIONS &amp; TRIGGERS:</a:t>
            </a:r>
          </a:p>
          <a:p>
            <a:pPr marL="285750" indent="-285750">
              <a:buFont typeface="Arial" panose="020B0604020202020204" pitchFamily="34" charset="0"/>
              <a:buChar char="•"/>
            </a:pPr>
            <a:r>
              <a:rPr lang="en-GB" sz="1400">
                <a:latin typeface="+mj-lt"/>
              </a:rPr>
              <a:t>To win small amounts</a:t>
            </a:r>
          </a:p>
          <a:p>
            <a:pPr marL="285750" indent="-285750">
              <a:buFont typeface="Arial" panose="020B0604020202020204" pitchFamily="34" charset="0"/>
              <a:buChar char="•"/>
            </a:pPr>
            <a:r>
              <a:rPr lang="en-GB" sz="1400">
                <a:latin typeface="+mj-lt"/>
              </a:rPr>
              <a:t>Spontaneous decision</a:t>
            </a:r>
          </a:p>
          <a:p>
            <a:pPr marL="285750" indent="-285750">
              <a:buFont typeface="Arial" panose="020B0604020202020204" pitchFamily="34" charset="0"/>
              <a:buChar char="•"/>
            </a:pPr>
            <a:r>
              <a:rPr lang="en-GB" sz="1400">
                <a:latin typeface="+mj-lt"/>
              </a:rPr>
              <a:t>Using up leftover credit</a:t>
            </a:r>
          </a:p>
          <a:p>
            <a:pPr marL="285750" indent="-285750">
              <a:buFont typeface="Arial" panose="020B0604020202020204" pitchFamily="34" charset="0"/>
              <a:buChar char="•"/>
            </a:pPr>
            <a:r>
              <a:rPr lang="en-GB" sz="1400">
                <a:latin typeface="+mj-lt"/>
              </a:rPr>
              <a:t>More likely to be prompted by advertising than most activities </a:t>
            </a:r>
          </a:p>
        </p:txBody>
      </p:sp>
      <p:sp>
        <p:nvSpPr>
          <p:cNvPr id="25" name="TextBox 24">
            <a:extLst>
              <a:ext uri="{FF2B5EF4-FFF2-40B4-BE49-F238E27FC236}">
                <a16:creationId xmlns:a16="http://schemas.microsoft.com/office/drawing/2014/main" id="{84DAF20F-02B5-4456-8822-3475A967BD63}"/>
              </a:ext>
            </a:extLst>
          </p:cNvPr>
          <p:cNvSpPr txBox="1"/>
          <p:nvPr/>
        </p:nvSpPr>
        <p:spPr>
          <a:xfrm>
            <a:off x="8051872" y="4665495"/>
            <a:ext cx="3632400" cy="738664"/>
          </a:xfrm>
          <a:prstGeom prst="rect">
            <a:avLst/>
          </a:prstGeom>
          <a:noFill/>
        </p:spPr>
        <p:txBody>
          <a:bodyPr wrap="square" rtlCol="0">
            <a:spAutoFit/>
          </a:bodyPr>
          <a:lstStyle/>
          <a:p>
            <a:r>
              <a:rPr lang="en-GB" sz="1400" b="1">
                <a:latin typeface="+mj-lt"/>
              </a:rPr>
              <a:t>PREFERRED INTERVENTION:</a:t>
            </a:r>
          </a:p>
          <a:p>
            <a:pPr marL="285750" indent="-285750">
              <a:buFont typeface="Arial" panose="020B0604020202020204" pitchFamily="34" charset="0"/>
              <a:buChar char="•"/>
            </a:pPr>
            <a:r>
              <a:rPr lang="en-US" sz="1400">
                <a:latin typeface="+mj-lt"/>
              </a:rPr>
              <a:t>Automatic pause to gaming preferred </a:t>
            </a:r>
            <a:r>
              <a:rPr lang="en-US" sz="1400"/>
              <a:t>(that can’t be overridden)</a:t>
            </a:r>
            <a:endParaRPr lang="en-GB" sz="1400">
              <a:latin typeface="+mj-lt"/>
            </a:endParaRPr>
          </a:p>
        </p:txBody>
      </p:sp>
      <p:sp>
        <p:nvSpPr>
          <p:cNvPr id="27" name="TextBox 26">
            <a:extLst>
              <a:ext uri="{FF2B5EF4-FFF2-40B4-BE49-F238E27FC236}">
                <a16:creationId xmlns:a16="http://schemas.microsoft.com/office/drawing/2014/main" id="{D3C195A4-FB91-4247-A790-EB1481D6F6A2}"/>
              </a:ext>
            </a:extLst>
          </p:cNvPr>
          <p:cNvSpPr txBox="1"/>
          <p:nvPr/>
        </p:nvSpPr>
        <p:spPr>
          <a:xfrm>
            <a:off x="8051872" y="5636135"/>
            <a:ext cx="3632400" cy="692497"/>
          </a:xfrm>
          <a:prstGeom prst="rect">
            <a:avLst/>
          </a:prstGeom>
          <a:noFill/>
        </p:spPr>
        <p:txBody>
          <a:bodyPr wrap="square" rtlCol="0">
            <a:spAutoFit/>
          </a:bodyPr>
          <a:lstStyle/>
          <a:p>
            <a:r>
              <a:rPr lang="en-GB" sz="1400" b="1">
                <a:latin typeface="+mj-lt"/>
              </a:rPr>
              <a:t>SOURCES OF INFORMATION </a:t>
            </a:r>
          </a:p>
          <a:p>
            <a:r>
              <a:rPr lang="en-GB" sz="1100" i="1">
                <a:latin typeface="+mj-lt"/>
              </a:rPr>
              <a:t>(when not gambling)</a:t>
            </a:r>
          </a:p>
          <a:p>
            <a:pPr marL="285750" indent="-285750">
              <a:buFont typeface="Arial" panose="020B0604020202020204" pitchFamily="34" charset="0"/>
              <a:buChar char="•"/>
            </a:pPr>
            <a:r>
              <a:rPr lang="en-GB" sz="1400">
                <a:latin typeface="+mj-lt"/>
              </a:rPr>
              <a:t>The company’s website</a:t>
            </a:r>
          </a:p>
        </p:txBody>
      </p:sp>
      <p:sp>
        <p:nvSpPr>
          <p:cNvPr id="28" name="TextBox 27">
            <a:extLst>
              <a:ext uri="{FF2B5EF4-FFF2-40B4-BE49-F238E27FC236}">
                <a16:creationId xmlns:a16="http://schemas.microsoft.com/office/drawing/2014/main" id="{8C1A0EB2-0744-41BC-AA10-BF0255036072}"/>
              </a:ext>
            </a:extLst>
          </p:cNvPr>
          <p:cNvSpPr txBox="1"/>
          <p:nvPr/>
        </p:nvSpPr>
        <p:spPr>
          <a:xfrm>
            <a:off x="8051872" y="1431550"/>
            <a:ext cx="3632400" cy="1815882"/>
          </a:xfrm>
          <a:prstGeom prst="rect">
            <a:avLst/>
          </a:prstGeom>
          <a:noFill/>
        </p:spPr>
        <p:txBody>
          <a:bodyPr wrap="square" rtlCol="0">
            <a:spAutoFit/>
          </a:bodyPr>
          <a:lstStyle/>
          <a:p>
            <a:r>
              <a:rPr lang="en-GB" sz="1400" b="1">
                <a:latin typeface="+mj-lt"/>
              </a:rPr>
              <a:t>TYPICAL OCCASION:</a:t>
            </a:r>
          </a:p>
          <a:p>
            <a:pPr marL="285750" indent="-285750">
              <a:buFont typeface="Arial" panose="020B0604020202020204" pitchFamily="34" charset="0"/>
              <a:buChar char="•"/>
            </a:pPr>
            <a:r>
              <a:rPr lang="en-GB" sz="1400">
                <a:latin typeface="+mj-lt"/>
              </a:rPr>
              <a:t>Short duration – max 30mins, often under 5mins</a:t>
            </a:r>
          </a:p>
          <a:p>
            <a:pPr marL="285750" indent="-285750">
              <a:buFont typeface="Arial" panose="020B0604020202020204" pitchFamily="34" charset="0"/>
              <a:buChar char="•"/>
            </a:pPr>
            <a:r>
              <a:rPr lang="en-GB" sz="1400">
                <a:latin typeface="+mj-lt"/>
              </a:rPr>
              <a:t>Rarely more than 5 games played</a:t>
            </a:r>
          </a:p>
          <a:p>
            <a:pPr marL="285750" indent="-285750">
              <a:buFont typeface="Arial" panose="020B0604020202020204" pitchFamily="34" charset="0"/>
              <a:buChar char="•"/>
            </a:pPr>
            <a:r>
              <a:rPr lang="en-GB" sz="1400">
                <a:latin typeface="+mj-lt"/>
              </a:rPr>
              <a:t>Solo activity</a:t>
            </a:r>
          </a:p>
          <a:p>
            <a:pPr marL="285750" indent="-285750">
              <a:buFont typeface="Arial" panose="020B0604020202020204" pitchFamily="34" charset="0"/>
              <a:buChar char="•"/>
            </a:pPr>
            <a:r>
              <a:rPr lang="en-GB" sz="1400">
                <a:latin typeface="+mj-lt"/>
              </a:rPr>
              <a:t>Typically played through a website rather than app</a:t>
            </a:r>
          </a:p>
          <a:p>
            <a:pPr marL="285750" indent="-285750">
              <a:buFont typeface="Arial" panose="020B0604020202020204" pitchFamily="34" charset="0"/>
              <a:buChar char="•"/>
            </a:pPr>
            <a:r>
              <a:rPr lang="en-GB" sz="1400">
                <a:latin typeface="+mj-lt"/>
              </a:rPr>
              <a:t>Unplanned</a:t>
            </a:r>
          </a:p>
        </p:txBody>
      </p:sp>
      <p:grpSp>
        <p:nvGrpSpPr>
          <p:cNvPr id="29" name="Group 581">
            <a:extLst>
              <a:ext uri="{FF2B5EF4-FFF2-40B4-BE49-F238E27FC236}">
                <a16:creationId xmlns:a16="http://schemas.microsoft.com/office/drawing/2014/main" id="{980C663F-E6D8-4920-896D-6362535CE824}"/>
              </a:ext>
              <a:ext uri="{C183D7F6-B498-43B3-948B-1728B52AA6E4}">
                <adec:decorative xmlns:adec="http://schemas.microsoft.com/office/drawing/2017/decorative" val="1"/>
              </a:ext>
            </a:extLst>
          </p:cNvPr>
          <p:cNvGrpSpPr>
            <a:grpSpLocks noChangeAspect="1"/>
          </p:cNvGrpSpPr>
          <p:nvPr/>
        </p:nvGrpSpPr>
        <p:grpSpPr>
          <a:xfrm>
            <a:off x="103633" y="324570"/>
            <a:ext cx="1099219" cy="720000"/>
            <a:chOff x="1339850" y="3178176"/>
            <a:chExt cx="681038" cy="446087"/>
          </a:xfrm>
          <a:solidFill>
            <a:schemeClr val="tx1"/>
          </a:solidFill>
        </p:grpSpPr>
        <p:sp>
          <p:nvSpPr>
            <p:cNvPr id="30" name="Freeform 36">
              <a:extLst>
                <a:ext uri="{FF2B5EF4-FFF2-40B4-BE49-F238E27FC236}">
                  <a16:creationId xmlns:a16="http://schemas.microsoft.com/office/drawing/2014/main" id="{3228B2EB-AA08-4227-BA8E-654DA2BDF91A}"/>
                </a:ext>
              </a:extLst>
            </p:cNvPr>
            <p:cNvSpPr>
              <a:spLocks noEditPoints="1"/>
            </p:cNvSpPr>
            <p:nvPr/>
          </p:nvSpPr>
          <p:spPr bwMode="auto">
            <a:xfrm>
              <a:off x="1420813" y="3178176"/>
              <a:ext cx="517525" cy="379413"/>
            </a:xfrm>
            <a:custGeom>
              <a:avLst/>
              <a:gdLst/>
              <a:ahLst/>
              <a:cxnLst>
                <a:cxn ang="0">
                  <a:pos x="468" y="386"/>
                </a:cxn>
                <a:cxn ang="0">
                  <a:pos x="58" y="386"/>
                </a:cxn>
                <a:cxn ang="0">
                  <a:pos x="0" y="328"/>
                </a:cxn>
                <a:cxn ang="0">
                  <a:pos x="0" y="58"/>
                </a:cxn>
                <a:cxn ang="0">
                  <a:pos x="58" y="0"/>
                </a:cxn>
                <a:cxn ang="0">
                  <a:pos x="468" y="0"/>
                </a:cxn>
                <a:cxn ang="0">
                  <a:pos x="526" y="58"/>
                </a:cxn>
                <a:cxn ang="0">
                  <a:pos x="526" y="328"/>
                </a:cxn>
                <a:cxn ang="0">
                  <a:pos x="468" y="386"/>
                </a:cxn>
                <a:cxn ang="0">
                  <a:pos x="58" y="29"/>
                </a:cxn>
                <a:cxn ang="0">
                  <a:pos x="29" y="58"/>
                </a:cxn>
                <a:cxn ang="0">
                  <a:pos x="29" y="328"/>
                </a:cxn>
                <a:cxn ang="0">
                  <a:pos x="58" y="357"/>
                </a:cxn>
                <a:cxn ang="0">
                  <a:pos x="468" y="357"/>
                </a:cxn>
                <a:cxn ang="0">
                  <a:pos x="498" y="328"/>
                </a:cxn>
                <a:cxn ang="0">
                  <a:pos x="498" y="58"/>
                </a:cxn>
                <a:cxn ang="0">
                  <a:pos x="468" y="29"/>
                </a:cxn>
                <a:cxn ang="0">
                  <a:pos x="58" y="29"/>
                </a:cxn>
              </a:cxnLst>
              <a:rect l="0" t="0" r="r" b="b"/>
              <a:pathLst>
                <a:path w="526" h="386">
                  <a:moveTo>
                    <a:pt x="468" y="386"/>
                  </a:moveTo>
                  <a:cubicBezTo>
                    <a:pt x="58" y="386"/>
                    <a:pt x="58" y="386"/>
                    <a:pt x="58" y="386"/>
                  </a:cubicBezTo>
                  <a:cubicBezTo>
                    <a:pt x="26" y="386"/>
                    <a:pt x="0" y="360"/>
                    <a:pt x="0" y="328"/>
                  </a:cubicBezTo>
                  <a:cubicBezTo>
                    <a:pt x="0" y="58"/>
                    <a:pt x="0" y="58"/>
                    <a:pt x="0" y="58"/>
                  </a:cubicBezTo>
                  <a:cubicBezTo>
                    <a:pt x="0" y="26"/>
                    <a:pt x="26" y="0"/>
                    <a:pt x="58" y="0"/>
                  </a:cubicBezTo>
                  <a:cubicBezTo>
                    <a:pt x="468" y="0"/>
                    <a:pt x="468" y="0"/>
                    <a:pt x="468" y="0"/>
                  </a:cubicBezTo>
                  <a:cubicBezTo>
                    <a:pt x="500" y="0"/>
                    <a:pt x="526" y="26"/>
                    <a:pt x="526" y="58"/>
                  </a:cubicBezTo>
                  <a:cubicBezTo>
                    <a:pt x="526" y="328"/>
                    <a:pt x="526" y="328"/>
                    <a:pt x="526" y="328"/>
                  </a:cubicBezTo>
                  <a:cubicBezTo>
                    <a:pt x="526" y="360"/>
                    <a:pt x="500" y="386"/>
                    <a:pt x="468" y="386"/>
                  </a:cubicBezTo>
                  <a:close/>
                  <a:moveTo>
                    <a:pt x="58" y="29"/>
                  </a:moveTo>
                  <a:cubicBezTo>
                    <a:pt x="42" y="29"/>
                    <a:pt x="29" y="42"/>
                    <a:pt x="29" y="58"/>
                  </a:cubicBezTo>
                  <a:cubicBezTo>
                    <a:pt x="29" y="328"/>
                    <a:pt x="29" y="328"/>
                    <a:pt x="29" y="328"/>
                  </a:cubicBezTo>
                  <a:cubicBezTo>
                    <a:pt x="29" y="344"/>
                    <a:pt x="42" y="357"/>
                    <a:pt x="58" y="357"/>
                  </a:cubicBezTo>
                  <a:cubicBezTo>
                    <a:pt x="468" y="357"/>
                    <a:pt x="468" y="357"/>
                    <a:pt x="468" y="357"/>
                  </a:cubicBezTo>
                  <a:cubicBezTo>
                    <a:pt x="485" y="357"/>
                    <a:pt x="498" y="344"/>
                    <a:pt x="498" y="328"/>
                  </a:cubicBezTo>
                  <a:cubicBezTo>
                    <a:pt x="498" y="58"/>
                    <a:pt x="498" y="58"/>
                    <a:pt x="498" y="58"/>
                  </a:cubicBezTo>
                  <a:cubicBezTo>
                    <a:pt x="498" y="42"/>
                    <a:pt x="485" y="29"/>
                    <a:pt x="468" y="29"/>
                  </a:cubicBezTo>
                  <a:cubicBezTo>
                    <a:pt x="58" y="29"/>
                    <a:pt x="58" y="29"/>
                    <a:pt x="58" y="2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37">
              <a:extLst>
                <a:ext uri="{FF2B5EF4-FFF2-40B4-BE49-F238E27FC236}">
                  <a16:creationId xmlns:a16="http://schemas.microsoft.com/office/drawing/2014/main" id="{7ED17F8E-EA1B-4BB9-B8F3-E38623632B24}"/>
                </a:ext>
              </a:extLst>
            </p:cNvPr>
            <p:cNvSpPr>
              <a:spLocks noEditPoints="1"/>
            </p:cNvSpPr>
            <p:nvPr/>
          </p:nvSpPr>
          <p:spPr bwMode="auto">
            <a:xfrm>
              <a:off x="1339850" y="3500438"/>
              <a:ext cx="681038" cy="123825"/>
            </a:xfrm>
            <a:custGeom>
              <a:avLst/>
              <a:gdLst/>
              <a:ahLst/>
              <a:cxnLst>
                <a:cxn ang="0">
                  <a:pos x="678" y="73"/>
                </a:cxn>
                <a:cxn ang="0">
                  <a:pos x="621" y="22"/>
                </a:cxn>
                <a:cxn ang="0">
                  <a:pos x="593" y="0"/>
                </a:cxn>
                <a:cxn ang="0">
                  <a:pos x="99" y="0"/>
                </a:cxn>
                <a:cxn ang="0">
                  <a:pos x="72" y="22"/>
                </a:cxn>
                <a:cxn ang="0">
                  <a:pos x="14" y="73"/>
                </a:cxn>
                <a:cxn ang="0">
                  <a:pos x="0" y="106"/>
                </a:cxn>
                <a:cxn ang="0">
                  <a:pos x="18" y="126"/>
                </a:cxn>
                <a:cxn ang="0">
                  <a:pos x="674" y="126"/>
                </a:cxn>
                <a:cxn ang="0">
                  <a:pos x="693" y="106"/>
                </a:cxn>
                <a:cxn ang="0">
                  <a:pos x="678" y="73"/>
                </a:cxn>
                <a:cxn ang="0">
                  <a:pos x="411" y="82"/>
                </a:cxn>
                <a:cxn ang="0">
                  <a:pos x="281" y="82"/>
                </a:cxn>
                <a:cxn ang="0">
                  <a:pos x="277" y="76"/>
                </a:cxn>
                <a:cxn ang="0">
                  <a:pos x="280" y="66"/>
                </a:cxn>
                <a:cxn ang="0">
                  <a:pos x="292" y="50"/>
                </a:cxn>
                <a:cxn ang="0">
                  <a:pos x="303" y="43"/>
                </a:cxn>
                <a:cxn ang="0">
                  <a:pos x="390" y="43"/>
                </a:cxn>
                <a:cxn ang="0">
                  <a:pos x="401" y="50"/>
                </a:cxn>
                <a:cxn ang="0">
                  <a:pos x="412" y="66"/>
                </a:cxn>
                <a:cxn ang="0">
                  <a:pos x="415" y="76"/>
                </a:cxn>
                <a:cxn ang="0">
                  <a:pos x="411" y="82"/>
                </a:cxn>
              </a:cxnLst>
              <a:rect l="0" t="0" r="r" b="b"/>
              <a:pathLst>
                <a:path w="693" h="126">
                  <a:moveTo>
                    <a:pt x="678" y="73"/>
                  </a:moveTo>
                  <a:cubicBezTo>
                    <a:pt x="621" y="22"/>
                    <a:pt x="621" y="22"/>
                    <a:pt x="621" y="22"/>
                  </a:cubicBezTo>
                  <a:cubicBezTo>
                    <a:pt x="607" y="10"/>
                    <a:pt x="610" y="0"/>
                    <a:pt x="593" y="0"/>
                  </a:cubicBezTo>
                  <a:cubicBezTo>
                    <a:pt x="99" y="0"/>
                    <a:pt x="99" y="0"/>
                    <a:pt x="99" y="0"/>
                  </a:cubicBezTo>
                  <a:cubicBezTo>
                    <a:pt x="82" y="0"/>
                    <a:pt x="85" y="10"/>
                    <a:pt x="72" y="22"/>
                  </a:cubicBezTo>
                  <a:cubicBezTo>
                    <a:pt x="14" y="73"/>
                    <a:pt x="14" y="73"/>
                    <a:pt x="14" y="73"/>
                  </a:cubicBezTo>
                  <a:cubicBezTo>
                    <a:pt x="6" y="80"/>
                    <a:pt x="0" y="95"/>
                    <a:pt x="0" y="106"/>
                  </a:cubicBezTo>
                  <a:cubicBezTo>
                    <a:pt x="0" y="117"/>
                    <a:pt x="8" y="126"/>
                    <a:pt x="18" y="126"/>
                  </a:cubicBezTo>
                  <a:cubicBezTo>
                    <a:pt x="674" y="126"/>
                    <a:pt x="674" y="126"/>
                    <a:pt x="674" y="126"/>
                  </a:cubicBezTo>
                  <a:cubicBezTo>
                    <a:pt x="684" y="126"/>
                    <a:pt x="693" y="117"/>
                    <a:pt x="693" y="106"/>
                  </a:cubicBezTo>
                  <a:cubicBezTo>
                    <a:pt x="693" y="95"/>
                    <a:pt x="686" y="80"/>
                    <a:pt x="678" y="73"/>
                  </a:cubicBezTo>
                  <a:close/>
                  <a:moveTo>
                    <a:pt x="411" y="82"/>
                  </a:moveTo>
                  <a:cubicBezTo>
                    <a:pt x="281" y="82"/>
                    <a:pt x="281" y="82"/>
                    <a:pt x="281" y="82"/>
                  </a:cubicBezTo>
                  <a:cubicBezTo>
                    <a:pt x="279" y="82"/>
                    <a:pt x="277" y="80"/>
                    <a:pt x="277" y="76"/>
                  </a:cubicBezTo>
                  <a:cubicBezTo>
                    <a:pt x="277" y="73"/>
                    <a:pt x="279" y="68"/>
                    <a:pt x="280" y="66"/>
                  </a:cubicBezTo>
                  <a:cubicBezTo>
                    <a:pt x="292" y="50"/>
                    <a:pt x="292" y="50"/>
                    <a:pt x="292" y="50"/>
                  </a:cubicBezTo>
                  <a:cubicBezTo>
                    <a:pt x="294" y="46"/>
                    <a:pt x="299" y="43"/>
                    <a:pt x="303" y="43"/>
                  </a:cubicBezTo>
                  <a:cubicBezTo>
                    <a:pt x="390" y="43"/>
                    <a:pt x="390" y="43"/>
                    <a:pt x="390" y="43"/>
                  </a:cubicBezTo>
                  <a:cubicBezTo>
                    <a:pt x="393" y="43"/>
                    <a:pt x="398" y="46"/>
                    <a:pt x="401" y="50"/>
                  </a:cubicBezTo>
                  <a:cubicBezTo>
                    <a:pt x="412" y="66"/>
                    <a:pt x="412" y="66"/>
                    <a:pt x="412" y="66"/>
                  </a:cubicBezTo>
                  <a:cubicBezTo>
                    <a:pt x="414" y="68"/>
                    <a:pt x="415" y="73"/>
                    <a:pt x="415" y="76"/>
                  </a:cubicBezTo>
                  <a:cubicBezTo>
                    <a:pt x="415" y="80"/>
                    <a:pt x="414" y="82"/>
                    <a:pt x="411" y="8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7" name="Picture 6">
            <a:extLst>
              <a:ext uri="{FF2B5EF4-FFF2-40B4-BE49-F238E27FC236}">
                <a16:creationId xmlns:a16="http://schemas.microsoft.com/office/drawing/2014/main" id="{AC4371A8-08AE-42B1-AF3F-E0FBC012E201}"/>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777" t="16367" r="56698" b="41250"/>
          <a:stretch/>
        </p:blipFill>
        <p:spPr>
          <a:xfrm>
            <a:off x="483314" y="397764"/>
            <a:ext cx="332172" cy="396292"/>
          </a:xfrm>
          <a:prstGeom prst="rect">
            <a:avLst/>
          </a:prstGeom>
        </p:spPr>
      </p:pic>
      <p:sp>
        <p:nvSpPr>
          <p:cNvPr id="32" name="Rectangle 31">
            <a:extLst>
              <a:ext uri="{FF2B5EF4-FFF2-40B4-BE49-F238E27FC236}">
                <a16:creationId xmlns:a16="http://schemas.microsoft.com/office/drawing/2014/main" id="{DB9CEAA2-400B-40D1-94A0-F10A744210ED}"/>
              </a:ext>
              <a:ext uri="{C183D7F6-B498-43B3-948B-1728B52AA6E4}">
                <adec:decorative xmlns:adec="http://schemas.microsoft.com/office/drawing/2017/decorative" val="1"/>
              </a:ext>
            </a:extLst>
          </p:cNvPr>
          <p:cNvSpPr/>
          <p:nvPr/>
        </p:nvSpPr>
        <p:spPr>
          <a:xfrm>
            <a:off x="492568" y="2562395"/>
            <a:ext cx="3044445" cy="523220"/>
          </a:xfrm>
          <a:prstGeom prst="rect">
            <a:avLst/>
          </a:prstGeom>
          <a:solidFill>
            <a:srgbClr val="265A9A"/>
          </a:solidFill>
        </p:spPr>
        <p:txBody>
          <a:bodyPr wrap="square">
            <a:spAutoFit/>
          </a:bodyPr>
          <a:lstStyle/>
          <a:p>
            <a:r>
              <a:rPr lang="en-GB" sz="1400" i="1">
                <a:solidFill>
                  <a:schemeClr val="bg1"/>
                </a:solidFill>
              </a:rPr>
              <a:t>I’m just using up some leftover credit on a bit of a whim – nothing to lose!</a:t>
            </a:r>
          </a:p>
        </p:txBody>
      </p:sp>
      <p:sp>
        <p:nvSpPr>
          <p:cNvPr id="33" name="TextBox 32">
            <a:extLst>
              <a:ext uri="{FF2B5EF4-FFF2-40B4-BE49-F238E27FC236}">
                <a16:creationId xmlns:a16="http://schemas.microsoft.com/office/drawing/2014/main" id="{A7FC06F5-56AE-4EDF-87FB-890DF43E769A}"/>
              </a:ext>
            </a:extLst>
          </p:cNvPr>
          <p:cNvSpPr txBox="1"/>
          <p:nvPr/>
        </p:nvSpPr>
        <p:spPr>
          <a:xfrm>
            <a:off x="480040" y="2245505"/>
            <a:ext cx="2339049" cy="369332"/>
          </a:xfrm>
          <a:prstGeom prst="rect">
            <a:avLst/>
          </a:prstGeom>
          <a:noFill/>
        </p:spPr>
        <p:txBody>
          <a:bodyPr wrap="square" rtlCol="0">
            <a:spAutoFit/>
          </a:bodyPr>
          <a:lstStyle/>
          <a:p>
            <a:r>
              <a:rPr lang="en-GB" b="1">
                <a:solidFill>
                  <a:srgbClr val="265A9A"/>
                </a:solidFill>
                <a:latin typeface="+mj-lt"/>
              </a:rPr>
              <a:t>MONEY TO BURN</a:t>
            </a:r>
          </a:p>
        </p:txBody>
      </p:sp>
      <p:sp>
        <p:nvSpPr>
          <p:cNvPr id="34" name="Rectangle 33">
            <a:extLst>
              <a:ext uri="{FF2B5EF4-FFF2-40B4-BE49-F238E27FC236}">
                <a16:creationId xmlns:a16="http://schemas.microsoft.com/office/drawing/2014/main" id="{C48ED511-EDB9-4430-93C6-5498E7BB744B}"/>
              </a:ext>
              <a:ext uri="{C183D7F6-B498-43B3-948B-1728B52AA6E4}">
                <adec:decorative xmlns:adec="http://schemas.microsoft.com/office/drawing/2017/decorative" val="1"/>
              </a:ext>
            </a:extLst>
          </p:cNvPr>
          <p:cNvSpPr/>
          <p:nvPr/>
        </p:nvSpPr>
        <p:spPr>
          <a:xfrm>
            <a:off x="505096" y="5022313"/>
            <a:ext cx="3044445" cy="954107"/>
          </a:xfrm>
          <a:prstGeom prst="rect">
            <a:avLst/>
          </a:prstGeom>
          <a:solidFill>
            <a:schemeClr val="accent2"/>
          </a:solidFill>
        </p:spPr>
        <p:txBody>
          <a:bodyPr wrap="square">
            <a:spAutoFit/>
          </a:bodyPr>
          <a:lstStyle/>
          <a:p>
            <a:r>
              <a:rPr lang="en-GB" sz="1400" i="1"/>
              <a:t>I love to play and indulge in a little ‘me’ time, with the added reward of knowing I will probably come out lucky</a:t>
            </a:r>
          </a:p>
        </p:txBody>
      </p:sp>
      <p:sp>
        <p:nvSpPr>
          <p:cNvPr id="35" name="TextBox 34">
            <a:extLst>
              <a:ext uri="{FF2B5EF4-FFF2-40B4-BE49-F238E27FC236}">
                <a16:creationId xmlns:a16="http://schemas.microsoft.com/office/drawing/2014/main" id="{3199431E-F94F-4E47-ADAE-93C8F884616C}"/>
              </a:ext>
            </a:extLst>
          </p:cNvPr>
          <p:cNvSpPr txBox="1"/>
          <p:nvPr/>
        </p:nvSpPr>
        <p:spPr>
          <a:xfrm>
            <a:off x="492568" y="4677664"/>
            <a:ext cx="2339049" cy="369332"/>
          </a:xfrm>
          <a:prstGeom prst="rect">
            <a:avLst/>
          </a:prstGeom>
          <a:noFill/>
        </p:spPr>
        <p:txBody>
          <a:bodyPr wrap="square" rtlCol="0">
            <a:spAutoFit/>
          </a:bodyPr>
          <a:lstStyle/>
          <a:p>
            <a:r>
              <a:rPr lang="en-GB" b="1">
                <a:solidFill>
                  <a:schemeClr val="accent2"/>
                </a:solidFill>
                <a:latin typeface="+mj-lt"/>
              </a:rPr>
              <a:t>ME TIME</a:t>
            </a:r>
          </a:p>
        </p:txBody>
      </p:sp>
      <p:sp>
        <p:nvSpPr>
          <p:cNvPr id="36" name="Rectangle 35">
            <a:extLst>
              <a:ext uri="{FF2B5EF4-FFF2-40B4-BE49-F238E27FC236}">
                <a16:creationId xmlns:a16="http://schemas.microsoft.com/office/drawing/2014/main" id="{2E4608E9-E6B0-4C8B-BABB-C8C6E8A176E3}"/>
              </a:ext>
              <a:ext uri="{C183D7F6-B498-43B3-948B-1728B52AA6E4}">
                <adec:decorative xmlns:adec="http://schemas.microsoft.com/office/drawing/2017/decorative" val="1"/>
              </a:ext>
            </a:extLst>
          </p:cNvPr>
          <p:cNvSpPr/>
          <p:nvPr/>
        </p:nvSpPr>
        <p:spPr>
          <a:xfrm>
            <a:off x="478440" y="3588277"/>
            <a:ext cx="3044444" cy="954107"/>
          </a:xfrm>
          <a:prstGeom prst="rect">
            <a:avLst/>
          </a:prstGeom>
          <a:solidFill>
            <a:srgbClr val="7030A0"/>
          </a:solidFill>
        </p:spPr>
        <p:txBody>
          <a:bodyPr wrap="square">
            <a:spAutoFit/>
          </a:bodyPr>
          <a:lstStyle/>
          <a:p>
            <a:r>
              <a:rPr lang="en-US" sz="1400" i="1">
                <a:solidFill>
                  <a:schemeClr val="bg1"/>
                </a:solidFill>
              </a:rPr>
              <a:t>Gambling is just something I’ve been doing for a while, and I enjoy it as a little treat regardless of whether I win or not</a:t>
            </a:r>
          </a:p>
        </p:txBody>
      </p:sp>
      <p:sp>
        <p:nvSpPr>
          <p:cNvPr id="37" name="TextBox 36">
            <a:extLst>
              <a:ext uri="{FF2B5EF4-FFF2-40B4-BE49-F238E27FC236}">
                <a16:creationId xmlns:a16="http://schemas.microsoft.com/office/drawing/2014/main" id="{5D3D027D-2507-42A1-B903-F5B44A46463A}"/>
              </a:ext>
            </a:extLst>
          </p:cNvPr>
          <p:cNvSpPr txBox="1"/>
          <p:nvPr/>
        </p:nvSpPr>
        <p:spPr>
          <a:xfrm>
            <a:off x="492568" y="3244334"/>
            <a:ext cx="2339049" cy="369332"/>
          </a:xfrm>
          <a:prstGeom prst="rect">
            <a:avLst/>
          </a:prstGeom>
          <a:noFill/>
        </p:spPr>
        <p:txBody>
          <a:bodyPr wrap="square" rtlCol="0">
            <a:spAutoFit/>
          </a:bodyPr>
          <a:lstStyle/>
          <a:p>
            <a:r>
              <a:rPr lang="en-US" b="1">
                <a:solidFill>
                  <a:srgbClr val="7030A0"/>
                </a:solidFill>
                <a:latin typeface="+mj-lt"/>
              </a:rPr>
              <a:t>J</a:t>
            </a:r>
            <a:r>
              <a:rPr lang="en-GB" b="1">
                <a:solidFill>
                  <a:srgbClr val="7030A0"/>
                </a:solidFill>
                <a:latin typeface="+mj-lt"/>
              </a:rPr>
              <a:t>UST WHAT I DO</a:t>
            </a:r>
          </a:p>
        </p:txBody>
      </p:sp>
      <p:sp>
        <p:nvSpPr>
          <p:cNvPr id="23" name="TextBox 22">
            <a:extLst>
              <a:ext uri="{FF2B5EF4-FFF2-40B4-BE49-F238E27FC236}">
                <a16:creationId xmlns:a16="http://schemas.microsoft.com/office/drawing/2014/main" id="{5B3EBBB0-6D04-4FC6-8EF2-8742C0E0B9F9}"/>
              </a:ext>
            </a:extLst>
          </p:cNvPr>
          <p:cNvSpPr txBox="1"/>
          <p:nvPr/>
        </p:nvSpPr>
        <p:spPr>
          <a:xfrm>
            <a:off x="4399108" y="2172505"/>
            <a:ext cx="2787736" cy="3077766"/>
          </a:xfrm>
          <a:prstGeom prst="rect">
            <a:avLst/>
          </a:prstGeom>
          <a:noFill/>
        </p:spPr>
        <p:txBody>
          <a:bodyPr wrap="square" rtlCol="0">
            <a:spAutoFit/>
          </a:bodyPr>
          <a:lstStyle/>
          <a:p>
            <a:pPr marL="285750" indent="-285750">
              <a:buFont typeface="Arial" panose="020B0604020202020204" pitchFamily="34" charset="0"/>
              <a:buChar char="•"/>
            </a:pPr>
            <a:r>
              <a:rPr lang="en-GB" sz="1600">
                <a:latin typeface="+mj-lt"/>
              </a:rPr>
              <a:t>More women than men tend to play</a:t>
            </a:r>
          </a:p>
          <a:p>
            <a:endParaRPr lang="en-GB" sz="1600">
              <a:latin typeface="+mj-lt"/>
            </a:endParaRPr>
          </a:p>
          <a:p>
            <a:pPr marL="285750" indent="-285750">
              <a:buFont typeface="Arial" panose="020B0604020202020204" pitchFamily="34" charset="0"/>
              <a:buChar char="•"/>
            </a:pPr>
            <a:r>
              <a:rPr lang="en-GB" sz="1600">
                <a:latin typeface="+mj-lt"/>
              </a:rPr>
              <a:t>Players more likely to be younger (18-34)</a:t>
            </a:r>
          </a:p>
          <a:p>
            <a:pPr marL="285750" indent="-285750">
              <a:buFont typeface="Arial" panose="020B0604020202020204" pitchFamily="34" charset="0"/>
              <a:buChar char="•"/>
            </a:pPr>
            <a:endParaRPr lang="en-GB" sz="1600">
              <a:latin typeface="+mj-lt"/>
            </a:endParaRPr>
          </a:p>
          <a:p>
            <a:pPr marL="285750" indent="-285750">
              <a:buFont typeface="Arial" panose="020B0604020202020204" pitchFamily="34" charset="0"/>
              <a:buChar char="•"/>
            </a:pPr>
            <a:r>
              <a:rPr lang="en-GB" sz="1600">
                <a:latin typeface="+mj-lt"/>
              </a:rPr>
              <a:t>High density of play in the Midlands region. </a:t>
            </a:r>
          </a:p>
          <a:p>
            <a:endParaRPr lang="en-GB" sz="1600">
              <a:latin typeface="+mj-lt"/>
            </a:endParaRPr>
          </a:p>
          <a:p>
            <a:pPr marL="285750" indent="-285750">
              <a:buFont typeface="Arial" panose="020B0604020202020204" pitchFamily="34" charset="0"/>
              <a:buChar char="•"/>
            </a:pPr>
            <a:r>
              <a:rPr lang="en-GB" sz="1600">
                <a:latin typeface="+mj-lt"/>
              </a:rPr>
              <a:t>Potentially a low risk gambler</a:t>
            </a:r>
          </a:p>
          <a:p>
            <a:pPr marL="285750" indent="-285750">
              <a:buFont typeface="Arial" panose="020B0604020202020204" pitchFamily="34" charset="0"/>
              <a:buChar char="•"/>
            </a:pPr>
            <a:endParaRPr lang="en-GB">
              <a:solidFill>
                <a:schemeClr val="bg1">
                  <a:lumMod val="50000"/>
                </a:schemeClr>
              </a:solidFill>
            </a:endParaRPr>
          </a:p>
        </p:txBody>
      </p:sp>
    </p:spTree>
    <p:extLst>
      <p:ext uri="{BB962C8B-B14F-4D97-AF65-F5344CB8AC3E}">
        <p14:creationId xmlns:p14="http://schemas.microsoft.com/office/powerpoint/2010/main" val="2121168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FE857FD-920F-46D6-97D1-D5088D27693E}"/>
              </a:ext>
              <a:ext uri="{C183D7F6-B498-43B3-948B-1728B52AA6E4}">
                <adec:decorative xmlns:adec="http://schemas.microsoft.com/office/drawing/2017/decorative" val="1"/>
              </a:ext>
            </a:extLst>
          </p:cNvPr>
          <p:cNvSpPr/>
          <p:nvPr/>
        </p:nvSpPr>
        <p:spPr>
          <a:xfrm>
            <a:off x="8051872" y="1417631"/>
            <a:ext cx="3632400" cy="49085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a:p>
        </p:txBody>
      </p:sp>
      <p:sp>
        <p:nvSpPr>
          <p:cNvPr id="22" name="Rectangle 21">
            <a:extLst>
              <a:ext uri="{FF2B5EF4-FFF2-40B4-BE49-F238E27FC236}">
                <a16:creationId xmlns:a16="http://schemas.microsoft.com/office/drawing/2014/main" id="{1DB47BC6-F619-44D2-BAD9-372C5267E3C4}"/>
              </a:ext>
              <a:ext uri="{C183D7F6-B498-43B3-948B-1728B52AA6E4}">
                <adec:decorative xmlns:adec="http://schemas.microsoft.com/office/drawing/2017/decorative" val="1"/>
              </a:ext>
            </a:extLst>
          </p:cNvPr>
          <p:cNvSpPr/>
          <p:nvPr/>
        </p:nvSpPr>
        <p:spPr>
          <a:xfrm>
            <a:off x="4213566" y="1464749"/>
            <a:ext cx="3317966" cy="63565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DE0335AE-85C8-43DC-9D2A-0FB759AF9096}"/>
              </a:ext>
              <a:ext uri="{C183D7F6-B498-43B3-948B-1728B52AA6E4}">
                <adec:decorative xmlns:adec="http://schemas.microsoft.com/office/drawing/2017/decorative" val="1"/>
              </a:ext>
            </a:extLst>
          </p:cNvPr>
          <p:cNvSpPr/>
          <p:nvPr/>
        </p:nvSpPr>
        <p:spPr>
          <a:xfrm>
            <a:off x="375265" y="1417631"/>
            <a:ext cx="3317967" cy="63565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AF9211B2-4568-48BA-8E4A-DD85AD31D7EB}"/>
              </a:ext>
            </a:extLst>
          </p:cNvPr>
          <p:cNvSpPr>
            <a:spLocks noGrp="1"/>
          </p:cNvSpPr>
          <p:nvPr>
            <p:ph type="title"/>
          </p:nvPr>
        </p:nvSpPr>
        <p:spPr>
          <a:xfrm>
            <a:off x="1278050" y="254570"/>
            <a:ext cx="5120641" cy="867930"/>
          </a:xfrm>
        </p:spPr>
        <p:txBody>
          <a:bodyPr/>
          <a:lstStyle/>
          <a:p>
            <a:r>
              <a:rPr lang="en-GB" b="0">
                <a:solidFill>
                  <a:schemeClr val="tx1">
                    <a:lumMod val="75000"/>
                    <a:lumOff val="25000"/>
                  </a:schemeClr>
                </a:solidFill>
              </a:rPr>
              <a:t>Activity summary</a:t>
            </a:r>
            <a:br>
              <a:rPr lang="en-GB"/>
            </a:br>
            <a:r>
              <a:rPr lang="en-GB"/>
              <a:t>SPORTS BETTING ON RACES</a:t>
            </a:r>
          </a:p>
        </p:txBody>
      </p:sp>
      <p:sp>
        <p:nvSpPr>
          <p:cNvPr id="8" name="Rectangle 7">
            <a:extLst>
              <a:ext uri="{FF2B5EF4-FFF2-40B4-BE49-F238E27FC236}">
                <a16:creationId xmlns:a16="http://schemas.microsoft.com/office/drawing/2014/main" id="{3EE55157-5612-4398-8651-EE5E43A35D9C}"/>
              </a:ext>
              <a:ext uri="{C183D7F6-B498-43B3-948B-1728B52AA6E4}">
                <adec:decorative xmlns:adec="http://schemas.microsoft.com/office/drawing/2017/decorative" val="1"/>
              </a:ext>
            </a:extLst>
          </p:cNvPr>
          <p:cNvSpPr/>
          <p:nvPr/>
        </p:nvSpPr>
        <p:spPr>
          <a:xfrm>
            <a:off x="4213566" y="1453039"/>
            <a:ext cx="3317846" cy="4873118"/>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a:solidFill>
                  <a:schemeClr val="tx1"/>
                </a:solidFill>
                <a:latin typeface="+mj-lt"/>
              </a:rPr>
              <a:t>Key demographics:</a:t>
            </a:r>
            <a:endParaRPr lang="en-GB">
              <a:solidFill>
                <a:schemeClr val="tx1"/>
              </a:solidFill>
              <a:latin typeface="+mj-lt"/>
            </a:endParaRPr>
          </a:p>
        </p:txBody>
      </p:sp>
      <p:sp>
        <p:nvSpPr>
          <p:cNvPr id="13" name="Rectangle 12">
            <a:extLst>
              <a:ext uri="{FF2B5EF4-FFF2-40B4-BE49-F238E27FC236}">
                <a16:creationId xmlns:a16="http://schemas.microsoft.com/office/drawing/2014/main" id="{3FF8A15B-764C-47DB-8704-8E1CBCE76BE2}"/>
              </a:ext>
              <a:ext uri="{C183D7F6-B498-43B3-948B-1728B52AA6E4}">
                <adec:decorative xmlns:adec="http://schemas.microsoft.com/office/drawing/2017/decorative" val="1"/>
              </a:ext>
            </a:extLst>
          </p:cNvPr>
          <p:cNvSpPr/>
          <p:nvPr/>
        </p:nvSpPr>
        <p:spPr>
          <a:xfrm>
            <a:off x="375265" y="1417631"/>
            <a:ext cx="3317967" cy="4908525"/>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a:solidFill>
                  <a:schemeClr val="tx1"/>
                </a:solidFill>
                <a:latin typeface="+mj-lt"/>
              </a:rPr>
              <a:t>Key typologies: </a:t>
            </a:r>
            <a:r>
              <a:rPr lang="en-GB">
                <a:solidFill>
                  <a:schemeClr val="tx1"/>
                </a:solidFill>
                <a:latin typeface="+mj-lt"/>
              </a:rPr>
              <a:t>Wise Decision, Social play</a:t>
            </a:r>
          </a:p>
        </p:txBody>
      </p:sp>
      <p:sp>
        <p:nvSpPr>
          <p:cNvPr id="20" name="TextBox 19">
            <a:extLst>
              <a:ext uri="{FF2B5EF4-FFF2-40B4-BE49-F238E27FC236}">
                <a16:creationId xmlns:a16="http://schemas.microsoft.com/office/drawing/2014/main" id="{9E37293F-E8BD-4843-9065-2B9FB577B64D}"/>
              </a:ext>
            </a:extLst>
          </p:cNvPr>
          <p:cNvSpPr txBox="1"/>
          <p:nvPr/>
        </p:nvSpPr>
        <p:spPr>
          <a:xfrm>
            <a:off x="8051872" y="2414408"/>
            <a:ext cx="3632400" cy="1323439"/>
          </a:xfrm>
          <a:prstGeom prst="rect">
            <a:avLst/>
          </a:prstGeom>
          <a:noFill/>
        </p:spPr>
        <p:txBody>
          <a:bodyPr wrap="square" rtlCol="0">
            <a:spAutoFit/>
          </a:bodyPr>
          <a:lstStyle/>
          <a:p>
            <a:r>
              <a:rPr lang="en-GB" sz="1600" b="1">
                <a:latin typeface="+mj-lt"/>
              </a:rPr>
              <a:t>MOTIVATIONS &amp; TRIGGERS:</a:t>
            </a:r>
          </a:p>
          <a:p>
            <a:pPr marL="285750" indent="-285750">
              <a:buFont typeface="Arial" panose="020B0604020202020204" pitchFamily="34" charset="0"/>
              <a:buChar char="•"/>
            </a:pPr>
            <a:r>
              <a:rPr lang="en-GB" sz="1600">
                <a:latin typeface="+mj-lt"/>
              </a:rPr>
              <a:t>To add excitement to an experience</a:t>
            </a:r>
          </a:p>
          <a:p>
            <a:pPr marL="285750" indent="-285750">
              <a:buFont typeface="Arial" panose="020B0604020202020204" pitchFamily="34" charset="0"/>
              <a:buChar char="•"/>
            </a:pPr>
            <a:r>
              <a:rPr lang="en-GB" sz="1600">
                <a:latin typeface="+mj-lt"/>
              </a:rPr>
              <a:t>It’s a regular activity </a:t>
            </a:r>
          </a:p>
          <a:p>
            <a:pPr marL="285750" indent="-285750">
              <a:buFont typeface="Arial" panose="020B0604020202020204" pitchFamily="34" charset="0"/>
              <a:buChar char="•"/>
            </a:pPr>
            <a:r>
              <a:rPr lang="en-GB" sz="1600">
                <a:latin typeface="+mj-lt"/>
              </a:rPr>
              <a:t>To be part of something</a:t>
            </a:r>
          </a:p>
        </p:txBody>
      </p:sp>
      <p:sp>
        <p:nvSpPr>
          <p:cNvPr id="25" name="TextBox 24">
            <a:extLst>
              <a:ext uri="{FF2B5EF4-FFF2-40B4-BE49-F238E27FC236}">
                <a16:creationId xmlns:a16="http://schemas.microsoft.com/office/drawing/2014/main" id="{84DAF20F-02B5-4456-8822-3475A967BD63}"/>
              </a:ext>
            </a:extLst>
          </p:cNvPr>
          <p:cNvSpPr txBox="1"/>
          <p:nvPr/>
        </p:nvSpPr>
        <p:spPr>
          <a:xfrm>
            <a:off x="8051872" y="3856509"/>
            <a:ext cx="3632400" cy="1077218"/>
          </a:xfrm>
          <a:prstGeom prst="rect">
            <a:avLst/>
          </a:prstGeom>
          <a:noFill/>
        </p:spPr>
        <p:txBody>
          <a:bodyPr wrap="square" rtlCol="0">
            <a:spAutoFit/>
          </a:bodyPr>
          <a:lstStyle/>
          <a:p>
            <a:r>
              <a:rPr lang="en-GB" sz="1600" b="1">
                <a:latin typeface="+mj-lt"/>
              </a:rPr>
              <a:t>PREFERRED INTERVENTION:</a:t>
            </a:r>
          </a:p>
          <a:p>
            <a:pPr marL="285750" indent="-285750">
              <a:buFont typeface="Arial" panose="020B0604020202020204" pitchFamily="34" charset="0"/>
              <a:buChar char="•"/>
            </a:pPr>
            <a:r>
              <a:rPr lang="en-US" sz="1600">
                <a:latin typeface="+mj-lt"/>
              </a:rPr>
              <a:t>Inform that </a:t>
            </a:r>
            <a:r>
              <a:rPr lang="en-US" sz="1600" err="1">
                <a:latin typeface="+mj-lt"/>
              </a:rPr>
              <a:t>behaviour</a:t>
            </a:r>
            <a:r>
              <a:rPr lang="en-US" sz="1600">
                <a:latin typeface="+mj-lt"/>
              </a:rPr>
              <a:t> is different, but don’t impose or suggest restrictions</a:t>
            </a:r>
            <a:endParaRPr lang="en-GB" sz="1600">
              <a:latin typeface="+mj-lt"/>
            </a:endParaRPr>
          </a:p>
        </p:txBody>
      </p:sp>
      <p:sp>
        <p:nvSpPr>
          <p:cNvPr id="27" name="TextBox 26">
            <a:extLst>
              <a:ext uri="{FF2B5EF4-FFF2-40B4-BE49-F238E27FC236}">
                <a16:creationId xmlns:a16="http://schemas.microsoft.com/office/drawing/2014/main" id="{D3C195A4-FB91-4247-A790-EB1481D6F6A2}"/>
              </a:ext>
            </a:extLst>
          </p:cNvPr>
          <p:cNvSpPr txBox="1"/>
          <p:nvPr/>
        </p:nvSpPr>
        <p:spPr>
          <a:xfrm>
            <a:off x="8051872" y="5052389"/>
            <a:ext cx="3632400" cy="1261884"/>
          </a:xfrm>
          <a:prstGeom prst="rect">
            <a:avLst/>
          </a:prstGeom>
          <a:noFill/>
        </p:spPr>
        <p:txBody>
          <a:bodyPr wrap="square" rtlCol="0">
            <a:spAutoFit/>
          </a:bodyPr>
          <a:lstStyle/>
          <a:p>
            <a:r>
              <a:rPr lang="en-GB" sz="1600" b="1">
                <a:latin typeface="+mj-lt"/>
              </a:rPr>
              <a:t>SOURCES OF INFORMATION </a:t>
            </a:r>
          </a:p>
          <a:p>
            <a:r>
              <a:rPr lang="en-GB" sz="1200" i="1">
                <a:latin typeface="+mj-lt"/>
              </a:rPr>
              <a:t>(when not gambling)</a:t>
            </a:r>
          </a:p>
          <a:p>
            <a:pPr marL="285750" indent="-285750">
              <a:buFont typeface="Arial" panose="020B0604020202020204" pitchFamily="34" charset="0"/>
              <a:buChar char="•"/>
            </a:pPr>
            <a:r>
              <a:rPr lang="en-GB" sz="1600">
                <a:latin typeface="+mj-lt"/>
              </a:rPr>
              <a:t>Talking to staff</a:t>
            </a:r>
          </a:p>
          <a:p>
            <a:pPr marL="285750" indent="-285750">
              <a:buFont typeface="Arial" panose="020B0604020202020204" pitchFamily="34" charset="0"/>
              <a:buChar char="•"/>
            </a:pPr>
            <a:r>
              <a:rPr lang="en-GB" sz="1600">
                <a:latin typeface="+mj-lt"/>
              </a:rPr>
              <a:t>Reading magazines/ papers/ booklets related to activity</a:t>
            </a:r>
          </a:p>
        </p:txBody>
      </p:sp>
      <p:sp>
        <p:nvSpPr>
          <p:cNvPr id="28" name="TextBox 27">
            <a:extLst>
              <a:ext uri="{FF2B5EF4-FFF2-40B4-BE49-F238E27FC236}">
                <a16:creationId xmlns:a16="http://schemas.microsoft.com/office/drawing/2014/main" id="{8C1A0EB2-0744-41BC-AA10-BF0255036072}"/>
              </a:ext>
            </a:extLst>
          </p:cNvPr>
          <p:cNvSpPr txBox="1"/>
          <p:nvPr/>
        </p:nvSpPr>
        <p:spPr>
          <a:xfrm>
            <a:off x="8051872" y="1464749"/>
            <a:ext cx="3632400" cy="830997"/>
          </a:xfrm>
          <a:prstGeom prst="rect">
            <a:avLst/>
          </a:prstGeom>
          <a:noFill/>
        </p:spPr>
        <p:txBody>
          <a:bodyPr wrap="square" rtlCol="0">
            <a:spAutoFit/>
          </a:bodyPr>
          <a:lstStyle/>
          <a:p>
            <a:r>
              <a:rPr lang="en-GB" sz="1600" b="1">
                <a:latin typeface="+mj-lt"/>
              </a:rPr>
              <a:t>TYPICAL OCCASION:</a:t>
            </a:r>
          </a:p>
          <a:p>
            <a:pPr marL="285750" indent="-285750">
              <a:buFont typeface="Arial" panose="020B0604020202020204" pitchFamily="34" charset="0"/>
              <a:buChar char="•"/>
            </a:pPr>
            <a:r>
              <a:rPr lang="en-US" sz="1600">
                <a:latin typeface="+mj-lt"/>
              </a:rPr>
              <a:t>Long duration - over 3 hours </a:t>
            </a:r>
          </a:p>
          <a:p>
            <a:pPr marL="285750" indent="-285750">
              <a:buFont typeface="Arial" panose="020B0604020202020204" pitchFamily="34" charset="0"/>
              <a:buChar char="•"/>
            </a:pPr>
            <a:r>
              <a:rPr lang="en-US" sz="1600">
                <a:latin typeface="+mj-lt"/>
              </a:rPr>
              <a:t>Planned</a:t>
            </a:r>
            <a:endParaRPr lang="en-GB" sz="1600">
              <a:latin typeface="+mj-lt"/>
            </a:endParaRPr>
          </a:p>
        </p:txBody>
      </p:sp>
      <p:sp>
        <p:nvSpPr>
          <p:cNvPr id="24" name="Rectangle 23">
            <a:extLst>
              <a:ext uri="{FF2B5EF4-FFF2-40B4-BE49-F238E27FC236}">
                <a16:creationId xmlns:a16="http://schemas.microsoft.com/office/drawing/2014/main" id="{87E01BA6-E5BF-4F03-8045-DFD48E5E7037}"/>
              </a:ext>
              <a:ext uri="{C183D7F6-B498-43B3-948B-1728B52AA6E4}">
                <adec:decorative xmlns:adec="http://schemas.microsoft.com/office/drawing/2017/decorative" val="1"/>
              </a:ext>
            </a:extLst>
          </p:cNvPr>
          <p:cNvSpPr/>
          <p:nvPr/>
        </p:nvSpPr>
        <p:spPr>
          <a:xfrm>
            <a:off x="463681" y="4605731"/>
            <a:ext cx="3044444" cy="1569660"/>
          </a:xfrm>
          <a:prstGeom prst="rect">
            <a:avLst/>
          </a:prstGeom>
          <a:solidFill>
            <a:srgbClr val="FFC000"/>
          </a:solidFill>
        </p:spPr>
        <p:txBody>
          <a:bodyPr wrap="square">
            <a:spAutoFit/>
          </a:bodyPr>
          <a:lstStyle/>
          <a:p>
            <a:r>
              <a:rPr lang="en-GB" sz="1600" i="1"/>
              <a:t>Gambling is something my friends and I love doing together, whether it’s having a friendly competition, adding more excitement to an event, or just for a bit of fun</a:t>
            </a:r>
          </a:p>
        </p:txBody>
      </p:sp>
      <p:sp>
        <p:nvSpPr>
          <p:cNvPr id="26" name="TextBox 25">
            <a:extLst>
              <a:ext uri="{FF2B5EF4-FFF2-40B4-BE49-F238E27FC236}">
                <a16:creationId xmlns:a16="http://schemas.microsoft.com/office/drawing/2014/main" id="{10CD01CD-0A74-4A24-BE45-31C96352B4AC}"/>
              </a:ext>
            </a:extLst>
          </p:cNvPr>
          <p:cNvSpPr txBox="1"/>
          <p:nvPr/>
        </p:nvSpPr>
        <p:spPr>
          <a:xfrm>
            <a:off x="433915" y="4236399"/>
            <a:ext cx="2339049" cy="369332"/>
          </a:xfrm>
          <a:prstGeom prst="rect">
            <a:avLst/>
          </a:prstGeom>
          <a:noFill/>
        </p:spPr>
        <p:txBody>
          <a:bodyPr wrap="square" rtlCol="0">
            <a:spAutoFit/>
          </a:bodyPr>
          <a:lstStyle/>
          <a:p>
            <a:r>
              <a:rPr lang="en-GB" b="1">
                <a:solidFill>
                  <a:srgbClr val="FFC000"/>
                </a:solidFill>
                <a:latin typeface="+mj-lt"/>
              </a:rPr>
              <a:t>SOCIAL PLAY</a:t>
            </a:r>
          </a:p>
        </p:txBody>
      </p:sp>
      <p:sp>
        <p:nvSpPr>
          <p:cNvPr id="29" name="Rectangle 28">
            <a:extLst>
              <a:ext uri="{FF2B5EF4-FFF2-40B4-BE49-F238E27FC236}">
                <a16:creationId xmlns:a16="http://schemas.microsoft.com/office/drawing/2014/main" id="{717AD1FE-F09F-4834-9B96-F999588A0562}"/>
              </a:ext>
              <a:ext uri="{C183D7F6-B498-43B3-948B-1728B52AA6E4}">
                <adec:decorative xmlns:adec="http://schemas.microsoft.com/office/drawing/2017/decorative" val="1"/>
              </a:ext>
            </a:extLst>
          </p:cNvPr>
          <p:cNvSpPr/>
          <p:nvPr/>
        </p:nvSpPr>
        <p:spPr>
          <a:xfrm>
            <a:off x="505096" y="2734480"/>
            <a:ext cx="3044444" cy="1323439"/>
          </a:xfrm>
          <a:prstGeom prst="rect">
            <a:avLst/>
          </a:prstGeom>
          <a:solidFill>
            <a:srgbClr val="009FDF"/>
          </a:solidFill>
        </p:spPr>
        <p:txBody>
          <a:bodyPr wrap="square">
            <a:spAutoFit/>
          </a:bodyPr>
          <a:lstStyle/>
          <a:p>
            <a:r>
              <a:rPr lang="en-GB" sz="1600" i="1"/>
              <a:t>Gambling is a matter of skill and I’m confident in my ability to get it right, which is why I enjoy turning events into another opportunity to test my skills </a:t>
            </a:r>
          </a:p>
        </p:txBody>
      </p:sp>
      <p:sp>
        <p:nvSpPr>
          <p:cNvPr id="30" name="TextBox 29">
            <a:extLst>
              <a:ext uri="{FF2B5EF4-FFF2-40B4-BE49-F238E27FC236}">
                <a16:creationId xmlns:a16="http://schemas.microsoft.com/office/drawing/2014/main" id="{4C03DD63-053B-4E34-B1D1-565C2D81AB11}"/>
              </a:ext>
            </a:extLst>
          </p:cNvPr>
          <p:cNvSpPr txBox="1"/>
          <p:nvPr/>
        </p:nvSpPr>
        <p:spPr>
          <a:xfrm>
            <a:off x="492568" y="2331608"/>
            <a:ext cx="2339049" cy="369332"/>
          </a:xfrm>
          <a:prstGeom prst="rect">
            <a:avLst/>
          </a:prstGeom>
          <a:noFill/>
        </p:spPr>
        <p:txBody>
          <a:bodyPr wrap="square" rtlCol="0">
            <a:spAutoFit/>
          </a:bodyPr>
          <a:lstStyle/>
          <a:p>
            <a:r>
              <a:rPr lang="en-GB" b="1">
                <a:solidFill>
                  <a:srgbClr val="009FDF"/>
                </a:solidFill>
                <a:latin typeface="+mj-lt"/>
              </a:rPr>
              <a:t>WISE DECISION</a:t>
            </a:r>
          </a:p>
        </p:txBody>
      </p:sp>
      <p:pic>
        <p:nvPicPr>
          <p:cNvPr id="6" name="Picture 5">
            <a:extLst>
              <a:ext uri="{FF2B5EF4-FFF2-40B4-BE49-F238E27FC236}">
                <a16:creationId xmlns:a16="http://schemas.microsoft.com/office/drawing/2014/main" id="{39871950-CF91-4611-AD88-F39C8A3ACB9B}"/>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443" t="20671" r="17626" b="28058"/>
          <a:stretch/>
        </p:blipFill>
        <p:spPr>
          <a:xfrm>
            <a:off x="150761" y="215476"/>
            <a:ext cx="1001764" cy="854282"/>
          </a:xfrm>
          <a:prstGeom prst="rect">
            <a:avLst/>
          </a:prstGeom>
        </p:spPr>
      </p:pic>
      <p:sp>
        <p:nvSpPr>
          <p:cNvPr id="18" name="TextBox 17">
            <a:extLst>
              <a:ext uri="{FF2B5EF4-FFF2-40B4-BE49-F238E27FC236}">
                <a16:creationId xmlns:a16="http://schemas.microsoft.com/office/drawing/2014/main" id="{3A7E5F1A-F1A9-4AF3-B686-D4A0B1B396F4}"/>
              </a:ext>
            </a:extLst>
          </p:cNvPr>
          <p:cNvSpPr txBox="1"/>
          <p:nvPr/>
        </p:nvSpPr>
        <p:spPr>
          <a:xfrm>
            <a:off x="4399108" y="2172505"/>
            <a:ext cx="2787736" cy="1846659"/>
          </a:xfrm>
          <a:prstGeom prst="rect">
            <a:avLst/>
          </a:prstGeom>
          <a:noFill/>
        </p:spPr>
        <p:txBody>
          <a:bodyPr wrap="square" rtlCol="0">
            <a:spAutoFit/>
          </a:bodyPr>
          <a:lstStyle/>
          <a:p>
            <a:pPr marL="285750" indent="-285750">
              <a:buFont typeface="Arial" panose="020B0604020202020204" pitchFamily="34" charset="0"/>
              <a:buChar char="•"/>
            </a:pPr>
            <a:r>
              <a:rPr lang="en-GB" sz="1600">
                <a:latin typeface="+mj-lt"/>
              </a:rPr>
              <a:t>More men than women tend to play</a:t>
            </a:r>
          </a:p>
          <a:p>
            <a:endParaRPr lang="en-GB" sz="1600">
              <a:latin typeface="+mj-lt"/>
            </a:endParaRPr>
          </a:p>
          <a:p>
            <a:pPr marL="285750" indent="-285750">
              <a:buFont typeface="Arial" panose="020B0604020202020204" pitchFamily="34" charset="0"/>
              <a:buChar char="•"/>
            </a:pPr>
            <a:r>
              <a:rPr lang="en-GB" sz="1600">
                <a:latin typeface="+mj-lt"/>
              </a:rPr>
              <a:t>More likely to be identified as a problem gambler. </a:t>
            </a:r>
          </a:p>
          <a:p>
            <a:pPr marL="285750" indent="-285750">
              <a:buFont typeface="Arial" panose="020B0604020202020204" pitchFamily="34" charset="0"/>
              <a:buChar char="•"/>
            </a:pPr>
            <a:endParaRPr lang="en-GB">
              <a:solidFill>
                <a:schemeClr val="bg1">
                  <a:lumMod val="50000"/>
                </a:schemeClr>
              </a:solidFill>
            </a:endParaRPr>
          </a:p>
        </p:txBody>
      </p:sp>
    </p:spTree>
    <p:extLst>
      <p:ext uri="{BB962C8B-B14F-4D97-AF65-F5344CB8AC3E}">
        <p14:creationId xmlns:p14="http://schemas.microsoft.com/office/powerpoint/2010/main" val="1147618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B47BC6-F619-44D2-BAD9-372C5267E3C4}"/>
              </a:ext>
              <a:ext uri="{C183D7F6-B498-43B3-948B-1728B52AA6E4}">
                <adec:decorative xmlns:adec="http://schemas.microsoft.com/office/drawing/2017/decorative" val="1"/>
              </a:ext>
            </a:extLst>
          </p:cNvPr>
          <p:cNvSpPr/>
          <p:nvPr/>
        </p:nvSpPr>
        <p:spPr>
          <a:xfrm>
            <a:off x="4213567" y="1417631"/>
            <a:ext cx="3317967" cy="63565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DE0335AE-85C8-43DC-9D2A-0FB759AF9096}"/>
              </a:ext>
              <a:ext uri="{C183D7F6-B498-43B3-948B-1728B52AA6E4}">
                <adec:decorative xmlns:adec="http://schemas.microsoft.com/office/drawing/2017/decorative" val="1"/>
              </a:ext>
            </a:extLst>
          </p:cNvPr>
          <p:cNvSpPr/>
          <p:nvPr/>
        </p:nvSpPr>
        <p:spPr>
          <a:xfrm>
            <a:off x="375265" y="1417631"/>
            <a:ext cx="3317967" cy="63565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AF9211B2-4568-48BA-8E4A-DD85AD31D7EB}"/>
              </a:ext>
            </a:extLst>
          </p:cNvPr>
          <p:cNvSpPr>
            <a:spLocks noGrp="1"/>
          </p:cNvSpPr>
          <p:nvPr>
            <p:ph type="title"/>
          </p:nvPr>
        </p:nvSpPr>
        <p:spPr>
          <a:xfrm>
            <a:off x="1278050" y="254570"/>
            <a:ext cx="5120641" cy="867930"/>
          </a:xfrm>
        </p:spPr>
        <p:txBody>
          <a:bodyPr/>
          <a:lstStyle/>
          <a:p>
            <a:r>
              <a:rPr lang="en-GB" b="0">
                <a:solidFill>
                  <a:schemeClr val="tx1">
                    <a:lumMod val="75000"/>
                    <a:lumOff val="25000"/>
                  </a:schemeClr>
                </a:solidFill>
              </a:rPr>
              <a:t>Activity summary</a:t>
            </a:r>
            <a:br>
              <a:rPr lang="en-GB"/>
            </a:br>
            <a:r>
              <a:rPr lang="en-GB"/>
              <a:t>Sports betting – on games</a:t>
            </a:r>
          </a:p>
        </p:txBody>
      </p:sp>
      <p:sp>
        <p:nvSpPr>
          <p:cNvPr id="8" name="Rectangle 7">
            <a:extLst>
              <a:ext uri="{FF2B5EF4-FFF2-40B4-BE49-F238E27FC236}">
                <a16:creationId xmlns:a16="http://schemas.microsoft.com/office/drawing/2014/main" id="{3EE55157-5612-4398-8651-EE5E43A35D9C}"/>
              </a:ext>
              <a:ext uri="{C183D7F6-B498-43B3-948B-1728B52AA6E4}">
                <adec:decorative xmlns:adec="http://schemas.microsoft.com/office/drawing/2017/decorative" val="1"/>
              </a:ext>
            </a:extLst>
          </p:cNvPr>
          <p:cNvSpPr/>
          <p:nvPr/>
        </p:nvSpPr>
        <p:spPr>
          <a:xfrm>
            <a:off x="4213568" y="1417631"/>
            <a:ext cx="3317967" cy="4908525"/>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a:solidFill>
                  <a:schemeClr val="tx1"/>
                </a:solidFill>
                <a:latin typeface="+mj-lt"/>
              </a:rPr>
              <a:t>Key demographics:</a:t>
            </a:r>
            <a:endParaRPr lang="en-GB">
              <a:solidFill>
                <a:schemeClr val="tx1"/>
              </a:solidFill>
              <a:latin typeface="+mj-lt"/>
            </a:endParaRPr>
          </a:p>
        </p:txBody>
      </p:sp>
      <p:sp>
        <p:nvSpPr>
          <p:cNvPr id="10" name="Rectangle 9">
            <a:extLst>
              <a:ext uri="{FF2B5EF4-FFF2-40B4-BE49-F238E27FC236}">
                <a16:creationId xmlns:a16="http://schemas.microsoft.com/office/drawing/2014/main" id="{CF77847F-C2ED-4EFD-98FD-BD2113BDFE03}"/>
              </a:ext>
              <a:ext uri="{C183D7F6-B498-43B3-948B-1728B52AA6E4}">
                <adec:decorative xmlns:adec="http://schemas.microsoft.com/office/drawing/2017/decorative" val="1"/>
              </a:ext>
            </a:extLst>
          </p:cNvPr>
          <p:cNvSpPr/>
          <p:nvPr/>
        </p:nvSpPr>
        <p:spPr>
          <a:xfrm>
            <a:off x="8051873" y="1417631"/>
            <a:ext cx="3631475" cy="49085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a:p>
        </p:txBody>
      </p:sp>
      <p:sp>
        <p:nvSpPr>
          <p:cNvPr id="13" name="Rectangle 12">
            <a:extLst>
              <a:ext uri="{FF2B5EF4-FFF2-40B4-BE49-F238E27FC236}">
                <a16:creationId xmlns:a16="http://schemas.microsoft.com/office/drawing/2014/main" id="{3FF8A15B-764C-47DB-8704-8E1CBCE76BE2}"/>
              </a:ext>
              <a:ext uri="{C183D7F6-B498-43B3-948B-1728B52AA6E4}">
                <adec:decorative xmlns:adec="http://schemas.microsoft.com/office/drawing/2017/decorative" val="1"/>
              </a:ext>
            </a:extLst>
          </p:cNvPr>
          <p:cNvSpPr/>
          <p:nvPr/>
        </p:nvSpPr>
        <p:spPr>
          <a:xfrm>
            <a:off x="375265" y="1417631"/>
            <a:ext cx="3317967" cy="4908525"/>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a:solidFill>
                  <a:schemeClr val="tx1"/>
                </a:solidFill>
                <a:latin typeface="+mj-lt"/>
              </a:rPr>
              <a:t>Key typologies: </a:t>
            </a:r>
            <a:r>
              <a:rPr lang="en-GB">
                <a:solidFill>
                  <a:schemeClr val="tx1"/>
                </a:solidFill>
                <a:latin typeface="+mj-lt"/>
              </a:rPr>
              <a:t>Wise Decision, Me time</a:t>
            </a:r>
          </a:p>
        </p:txBody>
      </p:sp>
      <p:sp>
        <p:nvSpPr>
          <p:cNvPr id="2" name="Rectangle 1">
            <a:extLst>
              <a:ext uri="{FF2B5EF4-FFF2-40B4-BE49-F238E27FC236}">
                <a16:creationId xmlns:a16="http://schemas.microsoft.com/office/drawing/2014/main" id="{8071CD45-4929-4C73-9932-97201A4EA320}"/>
              </a:ext>
              <a:ext uri="{C183D7F6-B498-43B3-948B-1728B52AA6E4}">
                <adec:decorative xmlns:adec="http://schemas.microsoft.com/office/drawing/2017/decorative" val="1"/>
              </a:ext>
            </a:extLst>
          </p:cNvPr>
          <p:cNvSpPr/>
          <p:nvPr/>
        </p:nvSpPr>
        <p:spPr>
          <a:xfrm>
            <a:off x="505096" y="2734480"/>
            <a:ext cx="3044444" cy="1323439"/>
          </a:xfrm>
          <a:prstGeom prst="rect">
            <a:avLst/>
          </a:prstGeom>
          <a:solidFill>
            <a:srgbClr val="009FDF"/>
          </a:solidFill>
        </p:spPr>
        <p:txBody>
          <a:bodyPr wrap="square">
            <a:spAutoFit/>
          </a:bodyPr>
          <a:lstStyle/>
          <a:p>
            <a:r>
              <a:rPr lang="en-GB" sz="1600" i="1"/>
              <a:t>Gambling is a matter of skill and I’m confident in my ability to get it right, which is why I enjoy turning events into another opportunity to test my skills </a:t>
            </a:r>
          </a:p>
        </p:txBody>
      </p:sp>
      <p:sp>
        <p:nvSpPr>
          <p:cNvPr id="15" name="Rectangle 14">
            <a:extLst>
              <a:ext uri="{FF2B5EF4-FFF2-40B4-BE49-F238E27FC236}">
                <a16:creationId xmlns:a16="http://schemas.microsoft.com/office/drawing/2014/main" id="{238FA402-592B-472E-AC33-4686754EB43B}"/>
              </a:ext>
              <a:ext uri="{C183D7F6-B498-43B3-948B-1728B52AA6E4}">
                <adec:decorative xmlns:adec="http://schemas.microsoft.com/office/drawing/2017/decorative" val="1"/>
              </a:ext>
            </a:extLst>
          </p:cNvPr>
          <p:cNvSpPr/>
          <p:nvPr/>
        </p:nvSpPr>
        <p:spPr>
          <a:xfrm>
            <a:off x="505096" y="4808732"/>
            <a:ext cx="3044445" cy="1077218"/>
          </a:xfrm>
          <a:prstGeom prst="rect">
            <a:avLst/>
          </a:prstGeom>
          <a:solidFill>
            <a:schemeClr val="accent2"/>
          </a:solidFill>
        </p:spPr>
        <p:txBody>
          <a:bodyPr wrap="square">
            <a:spAutoFit/>
          </a:bodyPr>
          <a:lstStyle/>
          <a:p>
            <a:r>
              <a:rPr lang="en-GB" sz="1600" i="1"/>
              <a:t>I love to play and indulge in a little ‘me’ time, with the added reward of knowing I will probably come out lucky</a:t>
            </a:r>
          </a:p>
        </p:txBody>
      </p:sp>
      <p:sp>
        <p:nvSpPr>
          <p:cNvPr id="18" name="TextBox 17">
            <a:extLst>
              <a:ext uri="{FF2B5EF4-FFF2-40B4-BE49-F238E27FC236}">
                <a16:creationId xmlns:a16="http://schemas.microsoft.com/office/drawing/2014/main" id="{165CA72C-44D8-4293-A580-EC11DE1A1A7C}"/>
              </a:ext>
            </a:extLst>
          </p:cNvPr>
          <p:cNvSpPr txBox="1"/>
          <p:nvPr/>
        </p:nvSpPr>
        <p:spPr>
          <a:xfrm>
            <a:off x="492568" y="2331608"/>
            <a:ext cx="2339049" cy="369332"/>
          </a:xfrm>
          <a:prstGeom prst="rect">
            <a:avLst/>
          </a:prstGeom>
          <a:noFill/>
        </p:spPr>
        <p:txBody>
          <a:bodyPr wrap="square" rtlCol="0">
            <a:spAutoFit/>
          </a:bodyPr>
          <a:lstStyle/>
          <a:p>
            <a:r>
              <a:rPr lang="en-GB" b="1">
                <a:solidFill>
                  <a:srgbClr val="009FDF"/>
                </a:solidFill>
                <a:latin typeface="+mj-lt"/>
              </a:rPr>
              <a:t>WISE DECISION</a:t>
            </a:r>
          </a:p>
        </p:txBody>
      </p:sp>
      <p:sp>
        <p:nvSpPr>
          <p:cNvPr id="21" name="TextBox 20">
            <a:extLst>
              <a:ext uri="{FF2B5EF4-FFF2-40B4-BE49-F238E27FC236}">
                <a16:creationId xmlns:a16="http://schemas.microsoft.com/office/drawing/2014/main" id="{D8C56A7F-88AA-4EB4-9AC5-8C3E9645DE29}"/>
              </a:ext>
            </a:extLst>
          </p:cNvPr>
          <p:cNvSpPr txBox="1"/>
          <p:nvPr/>
        </p:nvSpPr>
        <p:spPr>
          <a:xfrm>
            <a:off x="492568" y="4435380"/>
            <a:ext cx="2339049" cy="369332"/>
          </a:xfrm>
          <a:prstGeom prst="rect">
            <a:avLst/>
          </a:prstGeom>
          <a:noFill/>
        </p:spPr>
        <p:txBody>
          <a:bodyPr wrap="square" rtlCol="0">
            <a:spAutoFit/>
          </a:bodyPr>
          <a:lstStyle/>
          <a:p>
            <a:r>
              <a:rPr lang="en-GB" b="1">
                <a:solidFill>
                  <a:schemeClr val="accent2"/>
                </a:solidFill>
                <a:latin typeface="+mj-lt"/>
              </a:rPr>
              <a:t>ME TIME</a:t>
            </a:r>
          </a:p>
        </p:txBody>
      </p:sp>
      <p:sp>
        <p:nvSpPr>
          <p:cNvPr id="20" name="TextBox 19">
            <a:extLst>
              <a:ext uri="{FF2B5EF4-FFF2-40B4-BE49-F238E27FC236}">
                <a16:creationId xmlns:a16="http://schemas.microsoft.com/office/drawing/2014/main" id="{9E37293F-E8BD-4843-9065-2B9FB577B64D}"/>
              </a:ext>
            </a:extLst>
          </p:cNvPr>
          <p:cNvSpPr txBox="1"/>
          <p:nvPr/>
        </p:nvSpPr>
        <p:spPr>
          <a:xfrm>
            <a:off x="8125098" y="3234693"/>
            <a:ext cx="3265714" cy="830997"/>
          </a:xfrm>
          <a:prstGeom prst="rect">
            <a:avLst/>
          </a:prstGeom>
          <a:noFill/>
        </p:spPr>
        <p:txBody>
          <a:bodyPr wrap="square" rtlCol="0">
            <a:spAutoFit/>
          </a:bodyPr>
          <a:lstStyle/>
          <a:p>
            <a:r>
              <a:rPr lang="en-GB" sz="1600" b="1">
                <a:latin typeface="+mj-lt"/>
              </a:rPr>
              <a:t>MOTIVATIONS &amp; TRIGGERS:</a:t>
            </a:r>
          </a:p>
          <a:p>
            <a:pPr marL="285750" indent="-285750">
              <a:buFont typeface="Arial" panose="020B0604020202020204" pitchFamily="34" charset="0"/>
              <a:buChar char="•"/>
            </a:pPr>
            <a:r>
              <a:rPr lang="en-GB" sz="1600">
                <a:latin typeface="+mj-lt"/>
              </a:rPr>
              <a:t>To add excitement to a game or experience</a:t>
            </a:r>
          </a:p>
        </p:txBody>
      </p:sp>
      <p:sp>
        <p:nvSpPr>
          <p:cNvPr id="25" name="TextBox 24">
            <a:extLst>
              <a:ext uri="{FF2B5EF4-FFF2-40B4-BE49-F238E27FC236}">
                <a16:creationId xmlns:a16="http://schemas.microsoft.com/office/drawing/2014/main" id="{84DAF20F-02B5-4456-8822-3475A967BD63}"/>
              </a:ext>
            </a:extLst>
          </p:cNvPr>
          <p:cNvSpPr txBox="1"/>
          <p:nvPr/>
        </p:nvSpPr>
        <p:spPr>
          <a:xfrm>
            <a:off x="8125098" y="4230112"/>
            <a:ext cx="3265714" cy="1323439"/>
          </a:xfrm>
          <a:prstGeom prst="rect">
            <a:avLst/>
          </a:prstGeom>
          <a:noFill/>
        </p:spPr>
        <p:txBody>
          <a:bodyPr wrap="square" rtlCol="0">
            <a:spAutoFit/>
          </a:bodyPr>
          <a:lstStyle/>
          <a:p>
            <a:r>
              <a:rPr lang="en-GB" sz="1600" b="1">
                <a:latin typeface="+mj-lt"/>
              </a:rPr>
              <a:t>PREFERRED INTERVENTION:</a:t>
            </a:r>
          </a:p>
          <a:p>
            <a:pPr marL="285750" indent="-285750">
              <a:buFont typeface="Arial" panose="020B0604020202020204" pitchFamily="34" charset="0"/>
              <a:buChar char="•"/>
            </a:pPr>
            <a:r>
              <a:rPr lang="en-GB" sz="1600">
                <a:latin typeface="+mj-lt"/>
              </a:rPr>
              <a:t>Inform your behaviour is different, and suggest a pause / break </a:t>
            </a:r>
          </a:p>
          <a:p>
            <a:pPr marL="285750" indent="-285750">
              <a:buFont typeface="Arial" panose="020B0604020202020204" pitchFamily="34" charset="0"/>
              <a:buChar char="•"/>
            </a:pPr>
            <a:r>
              <a:rPr lang="en-GB" sz="1600">
                <a:latin typeface="+mj-lt"/>
              </a:rPr>
              <a:t>Do nothing</a:t>
            </a:r>
          </a:p>
        </p:txBody>
      </p:sp>
      <p:sp>
        <p:nvSpPr>
          <p:cNvPr id="27" name="TextBox 26">
            <a:extLst>
              <a:ext uri="{FF2B5EF4-FFF2-40B4-BE49-F238E27FC236}">
                <a16:creationId xmlns:a16="http://schemas.microsoft.com/office/drawing/2014/main" id="{D3C195A4-FB91-4247-A790-EB1481D6F6A2}"/>
              </a:ext>
            </a:extLst>
          </p:cNvPr>
          <p:cNvSpPr txBox="1"/>
          <p:nvPr/>
        </p:nvSpPr>
        <p:spPr>
          <a:xfrm>
            <a:off x="8125097" y="5471752"/>
            <a:ext cx="3454547" cy="769441"/>
          </a:xfrm>
          <a:prstGeom prst="rect">
            <a:avLst/>
          </a:prstGeom>
          <a:noFill/>
        </p:spPr>
        <p:txBody>
          <a:bodyPr wrap="square" rtlCol="0">
            <a:spAutoFit/>
          </a:bodyPr>
          <a:lstStyle/>
          <a:p>
            <a:r>
              <a:rPr lang="en-GB" sz="1600" b="1">
                <a:latin typeface="+mj-lt"/>
              </a:rPr>
              <a:t>SOURCES OF INFORMATION </a:t>
            </a:r>
          </a:p>
          <a:p>
            <a:r>
              <a:rPr lang="en-GB" sz="1200" i="1">
                <a:latin typeface="+mj-lt"/>
              </a:rPr>
              <a:t>(when not gambling)</a:t>
            </a:r>
          </a:p>
          <a:p>
            <a:pPr marL="285750" indent="-285750">
              <a:buFont typeface="Arial" panose="020B0604020202020204" pitchFamily="34" charset="0"/>
              <a:buChar char="•"/>
            </a:pPr>
            <a:r>
              <a:rPr lang="en-GB" sz="1600">
                <a:latin typeface="+mj-lt"/>
              </a:rPr>
              <a:t>Company’s website</a:t>
            </a:r>
          </a:p>
        </p:txBody>
      </p:sp>
      <p:sp>
        <p:nvSpPr>
          <p:cNvPr id="28" name="TextBox 27">
            <a:extLst>
              <a:ext uri="{FF2B5EF4-FFF2-40B4-BE49-F238E27FC236}">
                <a16:creationId xmlns:a16="http://schemas.microsoft.com/office/drawing/2014/main" id="{8C1A0EB2-0744-41BC-AA10-BF0255036072}"/>
              </a:ext>
            </a:extLst>
          </p:cNvPr>
          <p:cNvSpPr txBox="1"/>
          <p:nvPr/>
        </p:nvSpPr>
        <p:spPr>
          <a:xfrm>
            <a:off x="8125097" y="1500611"/>
            <a:ext cx="3558251" cy="1569660"/>
          </a:xfrm>
          <a:prstGeom prst="rect">
            <a:avLst/>
          </a:prstGeom>
          <a:noFill/>
        </p:spPr>
        <p:txBody>
          <a:bodyPr wrap="square" rtlCol="0">
            <a:spAutoFit/>
          </a:bodyPr>
          <a:lstStyle/>
          <a:p>
            <a:r>
              <a:rPr lang="en-GB" sz="1600" b="1">
                <a:latin typeface="+mj-lt"/>
              </a:rPr>
              <a:t>TYPICAL OCCASION:</a:t>
            </a:r>
          </a:p>
          <a:p>
            <a:pPr marL="285750" indent="-285750">
              <a:buFont typeface="Arial" panose="020B0604020202020204" pitchFamily="34" charset="0"/>
              <a:buChar char="•"/>
            </a:pPr>
            <a:r>
              <a:rPr lang="en-GB" sz="1600">
                <a:latin typeface="+mj-lt"/>
              </a:rPr>
              <a:t>Lasts a couple of hours</a:t>
            </a:r>
          </a:p>
          <a:p>
            <a:pPr marL="285750" indent="-285750">
              <a:buFont typeface="Arial" panose="020B0604020202020204" pitchFamily="34" charset="0"/>
              <a:buChar char="•"/>
            </a:pPr>
            <a:r>
              <a:rPr lang="en-GB" sz="1600">
                <a:latin typeface="+mj-lt"/>
              </a:rPr>
              <a:t>Involves one or two separate bets</a:t>
            </a:r>
          </a:p>
          <a:p>
            <a:pPr marL="285750" indent="-285750">
              <a:buFont typeface="Arial" panose="020B0604020202020204" pitchFamily="34" charset="0"/>
              <a:buChar char="•"/>
            </a:pPr>
            <a:r>
              <a:rPr lang="en-GB" sz="1600">
                <a:latin typeface="+mj-lt"/>
              </a:rPr>
              <a:t>Take part alone</a:t>
            </a:r>
          </a:p>
          <a:p>
            <a:pPr marL="285750" indent="-285750">
              <a:buFont typeface="Arial" panose="020B0604020202020204" pitchFamily="34" charset="0"/>
              <a:buChar char="•"/>
            </a:pPr>
            <a:r>
              <a:rPr lang="en-GB" sz="1600">
                <a:latin typeface="+mj-lt"/>
              </a:rPr>
              <a:t>Online</a:t>
            </a:r>
          </a:p>
          <a:p>
            <a:pPr marL="285750" indent="-285750">
              <a:buFont typeface="Arial" panose="020B0604020202020204" pitchFamily="34" charset="0"/>
              <a:buChar char="•"/>
            </a:pPr>
            <a:r>
              <a:rPr lang="en-GB" sz="1600" err="1">
                <a:latin typeface="+mj-lt"/>
              </a:rPr>
              <a:t>Routined</a:t>
            </a:r>
            <a:r>
              <a:rPr lang="en-GB" sz="1600">
                <a:latin typeface="+mj-lt"/>
              </a:rPr>
              <a:t> (not spontaneous)</a:t>
            </a:r>
          </a:p>
        </p:txBody>
      </p:sp>
      <p:pic>
        <p:nvPicPr>
          <p:cNvPr id="6" name="Graphic 5" descr="Soccer ball">
            <a:extLst>
              <a:ext uri="{FF2B5EF4-FFF2-40B4-BE49-F238E27FC236}">
                <a16:creationId xmlns:a16="http://schemas.microsoft.com/office/drawing/2014/main" id="{5D46B070-5E00-435E-BE02-6F4E4E17232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8194" y="205296"/>
            <a:ext cx="914400" cy="914400"/>
          </a:xfrm>
          <a:prstGeom prst="rect">
            <a:avLst/>
          </a:prstGeom>
        </p:spPr>
      </p:pic>
      <p:sp>
        <p:nvSpPr>
          <p:cNvPr id="23" name="TextBox 22">
            <a:extLst>
              <a:ext uri="{FF2B5EF4-FFF2-40B4-BE49-F238E27FC236}">
                <a16:creationId xmlns:a16="http://schemas.microsoft.com/office/drawing/2014/main" id="{B46E8BCA-FF31-4D7F-B251-2EDDA80B480F}"/>
              </a:ext>
            </a:extLst>
          </p:cNvPr>
          <p:cNvSpPr txBox="1"/>
          <p:nvPr/>
        </p:nvSpPr>
        <p:spPr>
          <a:xfrm>
            <a:off x="4399108" y="2172505"/>
            <a:ext cx="2787736" cy="2585323"/>
          </a:xfrm>
          <a:prstGeom prst="rect">
            <a:avLst/>
          </a:prstGeom>
          <a:noFill/>
        </p:spPr>
        <p:txBody>
          <a:bodyPr wrap="square" rtlCol="0">
            <a:spAutoFit/>
          </a:bodyPr>
          <a:lstStyle/>
          <a:p>
            <a:pPr marL="285750" indent="-285750">
              <a:buFont typeface="Arial" panose="020B0604020202020204" pitchFamily="34" charset="0"/>
              <a:buChar char="•"/>
            </a:pPr>
            <a:r>
              <a:rPr lang="en-GB" sz="1600">
                <a:latin typeface="+mj-lt"/>
              </a:rPr>
              <a:t>More men than women tend to play</a:t>
            </a:r>
          </a:p>
          <a:p>
            <a:endParaRPr lang="en-GB" sz="1600">
              <a:latin typeface="+mj-lt"/>
            </a:endParaRPr>
          </a:p>
          <a:p>
            <a:pPr marL="285750" indent="-285750">
              <a:buFont typeface="Arial" panose="020B0604020202020204" pitchFamily="34" charset="0"/>
              <a:buChar char="•"/>
            </a:pPr>
            <a:r>
              <a:rPr lang="en-GB" sz="1600">
                <a:latin typeface="+mj-lt"/>
              </a:rPr>
              <a:t>Players tend to be from a higher social grade</a:t>
            </a:r>
          </a:p>
          <a:p>
            <a:pPr marL="285750" indent="-285750">
              <a:buFont typeface="Arial" panose="020B0604020202020204" pitchFamily="34" charset="0"/>
              <a:buChar char="•"/>
            </a:pPr>
            <a:endParaRPr lang="en-GB" sz="1600">
              <a:latin typeface="+mj-lt"/>
            </a:endParaRPr>
          </a:p>
          <a:p>
            <a:pPr marL="285750" indent="-285750">
              <a:buFont typeface="Arial" panose="020B0604020202020204" pitchFamily="34" charset="0"/>
              <a:buChar char="•"/>
            </a:pPr>
            <a:r>
              <a:rPr lang="en-GB" sz="1600">
                <a:latin typeface="+mj-lt"/>
              </a:rPr>
              <a:t>More likely to be identified as a problem gambler. </a:t>
            </a:r>
          </a:p>
          <a:p>
            <a:endParaRPr lang="en-GB">
              <a:solidFill>
                <a:schemeClr val="bg1">
                  <a:lumMod val="50000"/>
                </a:schemeClr>
              </a:solidFill>
            </a:endParaRPr>
          </a:p>
        </p:txBody>
      </p:sp>
    </p:spTree>
    <p:extLst>
      <p:ext uri="{BB962C8B-B14F-4D97-AF65-F5344CB8AC3E}">
        <p14:creationId xmlns:p14="http://schemas.microsoft.com/office/powerpoint/2010/main" val="3303629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91E49E6-D5C3-4AA3-BCCA-A3089E4D0618}"/>
              </a:ext>
              <a:ext uri="{C183D7F6-B498-43B3-948B-1728B52AA6E4}">
                <adec:decorative xmlns:adec="http://schemas.microsoft.com/office/drawing/2017/decorative" val="1"/>
              </a:ext>
            </a:extLst>
          </p:cNvPr>
          <p:cNvSpPr/>
          <p:nvPr/>
        </p:nvSpPr>
        <p:spPr>
          <a:xfrm>
            <a:off x="8051872" y="1417631"/>
            <a:ext cx="3632400" cy="49085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a:p>
        </p:txBody>
      </p:sp>
      <p:sp>
        <p:nvSpPr>
          <p:cNvPr id="22" name="Rectangle 21">
            <a:extLst>
              <a:ext uri="{FF2B5EF4-FFF2-40B4-BE49-F238E27FC236}">
                <a16:creationId xmlns:a16="http://schemas.microsoft.com/office/drawing/2014/main" id="{1DB47BC6-F619-44D2-BAD9-372C5267E3C4}"/>
              </a:ext>
              <a:ext uri="{C183D7F6-B498-43B3-948B-1728B52AA6E4}">
                <adec:decorative xmlns:adec="http://schemas.microsoft.com/office/drawing/2017/decorative" val="1"/>
              </a:ext>
            </a:extLst>
          </p:cNvPr>
          <p:cNvSpPr/>
          <p:nvPr/>
        </p:nvSpPr>
        <p:spPr>
          <a:xfrm>
            <a:off x="4213566" y="1417631"/>
            <a:ext cx="3317968" cy="63565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DE0335AE-85C8-43DC-9D2A-0FB759AF9096}"/>
              </a:ext>
              <a:ext uri="{C183D7F6-B498-43B3-948B-1728B52AA6E4}">
                <adec:decorative xmlns:adec="http://schemas.microsoft.com/office/drawing/2017/decorative" val="1"/>
              </a:ext>
            </a:extLst>
          </p:cNvPr>
          <p:cNvSpPr/>
          <p:nvPr/>
        </p:nvSpPr>
        <p:spPr>
          <a:xfrm>
            <a:off x="375265" y="1417631"/>
            <a:ext cx="3317967" cy="63565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AF9211B2-4568-48BA-8E4A-DD85AD31D7EB}"/>
              </a:ext>
            </a:extLst>
          </p:cNvPr>
          <p:cNvSpPr>
            <a:spLocks noGrp="1"/>
          </p:cNvSpPr>
          <p:nvPr>
            <p:ph type="title"/>
          </p:nvPr>
        </p:nvSpPr>
        <p:spPr>
          <a:xfrm>
            <a:off x="1278050" y="254570"/>
            <a:ext cx="5120641" cy="867930"/>
          </a:xfrm>
        </p:spPr>
        <p:txBody>
          <a:bodyPr/>
          <a:lstStyle/>
          <a:p>
            <a:r>
              <a:rPr lang="en-GB" b="0">
                <a:solidFill>
                  <a:schemeClr val="tx1">
                    <a:lumMod val="75000"/>
                    <a:lumOff val="25000"/>
                  </a:schemeClr>
                </a:solidFill>
              </a:rPr>
              <a:t>Activity summary</a:t>
            </a:r>
            <a:br>
              <a:rPr lang="en-GB"/>
            </a:br>
            <a:r>
              <a:rPr lang="en-GB"/>
              <a:t>ONLINE CASINOS</a:t>
            </a:r>
          </a:p>
        </p:txBody>
      </p:sp>
      <p:sp>
        <p:nvSpPr>
          <p:cNvPr id="8" name="Rectangle 7">
            <a:extLst>
              <a:ext uri="{FF2B5EF4-FFF2-40B4-BE49-F238E27FC236}">
                <a16:creationId xmlns:a16="http://schemas.microsoft.com/office/drawing/2014/main" id="{3EE55157-5612-4398-8651-EE5E43A35D9C}"/>
              </a:ext>
              <a:ext uri="{C183D7F6-B498-43B3-948B-1728B52AA6E4}">
                <adec:decorative xmlns:adec="http://schemas.microsoft.com/office/drawing/2017/decorative" val="1"/>
              </a:ext>
            </a:extLst>
          </p:cNvPr>
          <p:cNvSpPr/>
          <p:nvPr/>
        </p:nvSpPr>
        <p:spPr>
          <a:xfrm>
            <a:off x="4212239" y="1417631"/>
            <a:ext cx="3319296" cy="4908525"/>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a:solidFill>
                  <a:schemeClr val="tx1"/>
                </a:solidFill>
                <a:latin typeface="+mj-lt"/>
              </a:rPr>
              <a:t>Key demographics:</a:t>
            </a:r>
            <a:endParaRPr lang="en-GB">
              <a:solidFill>
                <a:schemeClr val="tx1"/>
              </a:solidFill>
              <a:latin typeface="+mj-lt"/>
            </a:endParaRPr>
          </a:p>
        </p:txBody>
      </p:sp>
      <p:sp>
        <p:nvSpPr>
          <p:cNvPr id="13" name="Rectangle 12">
            <a:extLst>
              <a:ext uri="{FF2B5EF4-FFF2-40B4-BE49-F238E27FC236}">
                <a16:creationId xmlns:a16="http://schemas.microsoft.com/office/drawing/2014/main" id="{3FF8A15B-764C-47DB-8704-8E1CBCE76BE2}"/>
              </a:ext>
              <a:ext uri="{C183D7F6-B498-43B3-948B-1728B52AA6E4}">
                <adec:decorative xmlns:adec="http://schemas.microsoft.com/office/drawing/2017/decorative" val="1"/>
              </a:ext>
            </a:extLst>
          </p:cNvPr>
          <p:cNvSpPr/>
          <p:nvPr/>
        </p:nvSpPr>
        <p:spPr>
          <a:xfrm>
            <a:off x="375265" y="1417631"/>
            <a:ext cx="3317967" cy="4908525"/>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a:solidFill>
                  <a:schemeClr val="tx1"/>
                </a:solidFill>
                <a:latin typeface="+mj-lt"/>
              </a:rPr>
              <a:t>Key typologies: </a:t>
            </a:r>
            <a:r>
              <a:rPr lang="en-GB">
                <a:solidFill>
                  <a:schemeClr val="tx1"/>
                </a:solidFill>
                <a:latin typeface="+mj-lt"/>
              </a:rPr>
              <a:t>Me time, Feeling lucky</a:t>
            </a:r>
          </a:p>
        </p:txBody>
      </p:sp>
      <p:sp>
        <p:nvSpPr>
          <p:cNvPr id="20" name="TextBox 19">
            <a:extLst>
              <a:ext uri="{FF2B5EF4-FFF2-40B4-BE49-F238E27FC236}">
                <a16:creationId xmlns:a16="http://schemas.microsoft.com/office/drawing/2014/main" id="{9E37293F-E8BD-4843-9065-2B9FB577B64D}"/>
              </a:ext>
            </a:extLst>
          </p:cNvPr>
          <p:cNvSpPr txBox="1"/>
          <p:nvPr/>
        </p:nvSpPr>
        <p:spPr>
          <a:xfrm>
            <a:off x="8051872" y="2918515"/>
            <a:ext cx="3632400" cy="1169551"/>
          </a:xfrm>
          <a:prstGeom prst="rect">
            <a:avLst/>
          </a:prstGeom>
          <a:noFill/>
        </p:spPr>
        <p:txBody>
          <a:bodyPr wrap="square" rtlCol="0">
            <a:spAutoFit/>
          </a:bodyPr>
          <a:lstStyle/>
          <a:p>
            <a:r>
              <a:rPr lang="en-GB" sz="1400" b="1">
                <a:latin typeface="+mj-lt"/>
              </a:rPr>
              <a:t>MOTIVATIONS &amp; TRIGGERS:</a:t>
            </a:r>
          </a:p>
          <a:p>
            <a:pPr marL="285750" indent="-285750">
              <a:buFont typeface="Arial" panose="020B0604020202020204" pitchFamily="34" charset="0"/>
              <a:buChar char="•"/>
            </a:pPr>
            <a:r>
              <a:rPr lang="en-GB" sz="1400">
                <a:latin typeface="+mj-lt"/>
              </a:rPr>
              <a:t>Motivated by game enjoyment</a:t>
            </a:r>
          </a:p>
          <a:p>
            <a:pPr marL="285750" indent="-285750">
              <a:buFont typeface="Arial" panose="020B0604020202020204" pitchFamily="34" charset="0"/>
              <a:buChar char="•"/>
            </a:pPr>
            <a:r>
              <a:rPr lang="en-GB" sz="1400">
                <a:latin typeface="+mj-lt"/>
              </a:rPr>
              <a:t>Triggered by spare money in online account, being given free goes/credit, or having just been paid</a:t>
            </a:r>
          </a:p>
        </p:txBody>
      </p:sp>
      <p:sp>
        <p:nvSpPr>
          <p:cNvPr id="25" name="TextBox 24">
            <a:extLst>
              <a:ext uri="{FF2B5EF4-FFF2-40B4-BE49-F238E27FC236}">
                <a16:creationId xmlns:a16="http://schemas.microsoft.com/office/drawing/2014/main" id="{84DAF20F-02B5-4456-8822-3475A967BD63}"/>
              </a:ext>
            </a:extLst>
          </p:cNvPr>
          <p:cNvSpPr txBox="1"/>
          <p:nvPr/>
        </p:nvSpPr>
        <p:spPr>
          <a:xfrm>
            <a:off x="8051872" y="4174518"/>
            <a:ext cx="3632400" cy="954107"/>
          </a:xfrm>
          <a:prstGeom prst="rect">
            <a:avLst/>
          </a:prstGeom>
          <a:noFill/>
        </p:spPr>
        <p:txBody>
          <a:bodyPr wrap="square" rtlCol="0">
            <a:spAutoFit/>
          </a:bodyPr>
          <a:lstStyle/>
          <a:p>
            <a:r>
              <a:rPr lang="en-GB" sz="1400" b="1">
                <a:latin typeface="+mj-lt"/>
              </a:rPr>
              <a:t>PREFERRED INTERVENTION:</a:t>
            </a:r>
          </a:p>
          <a:p>
            <a:pPr marL="285750" indent="-285750">
              <a:buFont typeface="Arial" panose="020B0604020202020204" pitchFamily="34" charset="0"/>
              <a:buChar char="•"/>
            </a:pPr>
            <a:r>
              <a:rPr lang="en-US" sz="1400">
                <a:latin typeface="+mj-lt"/>
              </a:rPr>
              <a:t>Far more likely to want intervention of some kind</a:t>
            </a:r>
          </a:p>
          <a:p>
            <a:pPr marL="285750" indent="-285750">
              <a:buFont typeface="Arial" panose="020B0604020202020204" pitchFamily="34" charset="0"/>
              <a:buChar char="•"/>
            </a:pPr>
            <a:r>
              <a:rPr lang="en-US" sz="1400">
                <a:latin typeface="+mj-lt"/>
              </a:rPr>
              <a:t>Suggested pause most popular</a:t>
            </a:r>
            <a:endParaRPr lang="en-GB" sz="1400">
              <a:latin typeface="+mj-lt"/>
            </a:endParaRPr>
          </a:p>
        </p:txBody>
      </p:sp>
      <p:sp>
        <p:nvSpPr>
          <p:cNvPr id="27" name="TextBox 26">
            <a:extLst>
              <a:ext uri="{FF2B5EF4-FFF2-40B4-BE49-F238E27FC236}">
                <a16:creationId xmlns:a16="http://schemas.microsoft.com/office/drawing/2014/main" id="{D3C195A4-FB91-4247-A790-EB1481D6F6A2}"/>
              </a:ext>
            </a:extLst>
          </p:cNvPr>
          <p:cNvSpPr txBox="1"/>
          <p:nvPr/>
        </p:nvSpPr>
        <p:spPr>
          <a:xfrm>
            <a:off x="8051871" y="5215076"/>
            <a:ext cx="3632400" cy="1123384"/>
          </a:xfrm>
          <a:prstGeom prst="rect">
            <a:avLst/>
          </a:prstGeom>
          <a:noFill/>
        </p:spPr>
        <p:txBody>
          <a:bodyPr wrap="square" rtlCol="0">
            <a:spAutoFit/>
          </a:bodyPr>
          <a:lstStyle/>
          <a:p>
            <a:r>
              <a:rPr lang="en-GB" sz="1400" b="1">
                <a:latin typeface="+mj-lt"/>
              </a:rPr>
              <a:t>SOURCES OF INFORMATION </a:t>
            </a:r>
          </a:p>
          <a:p>
            <a:r>
              <a:rPr lang="en-GB" sz="1100" i="1">
                <a:latin typeface="+mj-lt"/>
              </a:rPr>
              <a:t>(when not gambling)</a:t>
            </a:r>
          </a:p>
          <a:p>
            <a:pPr marL="285750" indent="-285750">
              <a:buFont typeface="Arial" panose="020B0604020202020204" pitchFamily="34" charset="0"/>
              <a:buChar char="•"/>
            </a:pPr>
            <a:r>
              <a:rPr lang="en-GB" sz="1400">
                <a:latin typeface="+mj-lt"/>
              </a:rPr>
              <a:t>The company’s website</a:t>
            </a:r>
          </a:p>
          <a:p>
            <a:pPr marL="285750" indent="-285750">
              <a:buFont typeface="Arial" panose="020B0604020202020204" pitchFamily="34" charset="0"/>
              <a:buChar char="•"/>
            </a:pPr>
            <a:r>
              <a:rPr lang="en-GB" sz="1400">
                <a:latin typeface="+mj-lt"/>
              </a:rPr>
              <a:t>Social media influencers</a:t>
            </a:r>
          </a:p>
          <a:p>
            <a:pPr marL="285750" indent="-285750">
              <a:buFont typeface="Arial" panose="020B0604020202020204" pitchFamily="34" charset="0"/>
              <a:buChar char="•"/>
            </a:pPr>
            <a:r>
              <a:rPr lang="en-GB" sz="1400">
                <a:latin typeface="+mj-lt"/>
              </a:rPr>
              <a:t>Online chat rooms/forums</a:t>
            </a:r>
          </a:p>
        </p:txBody>
      </p:sp>
      <p:sp>
        <p:nvSpPr>
          <p:cNvPr id="28" name="TextBox 27">
            <a:extLst>
              <a:ext uri="{FF2B5EF4-FFF2-40B4-BE49-F238E27FC236}">
                <a16:creationId xmlns:a16="http://schemas.microsoft.com/office/drawing/2014/main" id="{8C1A0EB2-0744-41BC-AA10-BF0255036072}"/>
              </a:ext>
            </a:extLst>
          </p:cNvPr>
          <p:cNvSpPr txBox="1"/>
          <p:nvPr/>
        </p:nvSpPr>
        <p:spPr>
          <a:xfrm>
            <a:off x="8051871" y="1447068"/>
            <a:ext cx="3632400" cy="1384995"/>
          </a:xfrm>
          <a:prstGeom prst="rect">
            <a:avLst/>
          </a:prstGeom>
          <a:noFill/>
        </p:spPr>
        <p:txBody>
          <a:bodyPr wrap="square" rtlCol="0">
            <a:spAutoFit/>
          </a:bodyPr>
          <a:lstStyle/>
          <a:p>
            <a:r>
              <a:rPr lang="en-GB" sz="1400" b="1">
                <a:latin typeface="+mj-lt"/>
              </a:rPr>
              <a:t>TYPICAL OCCASION:</a:t>
            </a:r>
          </a:p>
          <a:p>
            <a:pPr marL="285750" indent="-285750">
              <a:buFont typeface="Arial" panose="020B0604020202020204" pitchFamily="34" charset="0"/>
              <a:buChar char="•"/>
            </a:pPr>
            <a:r>
              <a:rPr lang="en-GB" sz="1400">
                <a:latin typeface="+mj-lt"/>
              </a:rPr>
              <a:t>Typically lasts 30 minutes- 1 hour</a:t>
            </a:r>
          </a:p>
          <a:p>
            <a:pPr marL="285750" indent="-285750">
              <a:buFont typeface="Arial" panose="020B0604020202020204" pitchFamily="34" charset="0"/>
              <a:buChar char="•"/>
            </a:pPr>
            <a:r>
              <a:rPr lang="en-GB" sz="1400">
                <a:latin typeface="+mj-lt"/>
              </a:rPr>
              <a:t>Solo activity</a:t>
            </a:r>
          </a:p>
          <a:p>
            <a:pPr marL="285750" indent="-285750">
              <a:buFont typeface="Arial" panose="020B0604020202020204" pitchFamily="34" charset="0"/>
              <a:buChar char="•"/>
            </a:pPr>
            <a:r>
              <a:rPr lang="en-GB" sz="1400">
                <a:latin typeface="+mj-lt"/>
              </a:rPr>
              <a:t>More likely that the occasion is planned, but not the specific activity; or taking opportunity to gamble as it arises</a:t>
            </a:r>
          </a:p>
        </p:txBody>
      </p:sp>
      <p:sp>
        <p:nvSpPr>
          <p:cNvPr id="29" name="Rectangle 28">
            <a:extLst>
              <a:ext uri="{FF2B5EF4-FFF2-40B4-BE49-F238E27FC236}">
                <a16:creationId xmlns:a16="http://schemas.microsoft.com/office/drawing/2014/main" id="{72267415-F2F9-4E80-8726-7F803F02F44A}"/>
              </a:ext>
              <a:ext uri="{C183D7F6-B498-43B3-948B-1728B52AA6E4}">
                <adec:decorative xmlns:adec="http://schemas.microsoft.com/office/drawing/2017/decorative" val="1"/>
              </a:ext>
            </a:extLst>
          </p:cNvPr>
          <p:cNvSpPr/>
          <p:nvPr/>
        </p:nvSpPr>
        <p:spPr>
          <a:xfrm>
            <a:off x="478440" y="4702759"/>
            <a:ext cx="3044444" cy="1323439"/>
          </a:xfrm>
          <a:prstGeom prst="rect">
            <a:avLst/>
          </a:prstGeom>
          <a:solidFill>
            <a:srgbClr val="AED749"/>
          </a:solidFill>
        </p:spPr>
        <p:txBody>
          <a:bodyPr wrap="square">
            <a:spAutoFit/>
          </a:bodyPr>
          <a:lstStyle/>
          <a:p>
            <a:r>
              <a:rPr lang="en-GB" sz="1600" i="1"/>
              <a:t>Sometimes those lucky chances come my way and I can’t help but take a gamble, especially if it gives me an opportunity to prove myself</a:t>
            </a:r>
          </a:p>
        </p:txBody>
      </p:sp>
      <p:sp>
        <p:nvSpPr>
          <p:cNvPr id="30" name="TextBox 29">
            <a:extLst>
              <a:ext uri="{FF2B5EF4-FFF2-40B4-BE49-F238E27FC236}">
                <a16:creationId xmlns:a16="http://schemas.microsoft.com/office/drawing/2014/main" id="{6EAE9C2C-5608-49B5-AB4B-EC6B4F5DF6CC}"/>
              </a:ext>
            </a:extLst>
          </p:cNvPr>
          <p:cNvSpPr txBox="1"/>
          <p:nvPr/>
        </p:nvSpPr>
        <p:spPr>
          <a:xfrm>
            <a:off x="425922" y="4341162"/>
            <a:ext cx="2339049" cy="369332"/>
          </a:xfrm>
          <a:prstGeom prst="rect">
            <a:avLst/>
          </a:prstGeom>
          <a:noFill/>
        </p:spPr>
        <p:txBody>
          <a:bodyPr wrap="square" rtlCol="0">
            <a:spAutoFit/>
          </a:bodyPr>
          <a:lstStyle/>
          <a:p>
            <a:r>
              <a:rPr lang="en-US" b="1">
                <a:solidFill>
                  <a:srgbClr val="AED749"/>
                </a:solidFill>
                <a:latin typeface="+mj-lt"/>
              </a:rPr>
              <a:t>FEELING LUCKY</a:t>
            </a:r>
            <a:endParaRPr lang="en-GB" b="1">
              <a:solidFill>
                <a:srgbClr val="AED749"/>
              </a:solidFill>
              <a:latin typeface="+mj-lt"/>
            </a:endParaRPr>
          </a:p>
        </p:txBody>
      </p:sp>
      <p:pic>
        <p:nvPicPr>
          <p:cNvPr id="6" name="Picture 5">
            <a:extLst>
              <a:ext uri="{FF2B5EF4-FFF2-40B4-BE49-F238E27FC236}">
                <a16:creationId xmlns:a16="http://schemas.microsoft.com/office/drawing/2014/main" id="{D6F7358B-93DF-4CCC-9C79-71580B293B3B}"/>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950" t="9332" r="3950" b="16528"/>
          <a:stretch/>
        </p:blipFill>
        <p:spPr>
          <a:xfrm>
            <a:off x="392462" y="426822"/>
            <a:ext cx="456212" cy="396630"/>
          </a:xfrm>
          <a:prstGeom prst="rect">
            <a:avLst/>
          </a:prstGeom>
        </p:spPr>
      </p:pic>
      <p:grpSp>
        <p:nvGrpSpPr>
          <p:cNvPr id="34" name="Group 581">
            <a:extLst>
              <a:ext uri="{FF2B5EF4-FFF2-40B4-BE49-F238E27FC236}">
                <a16:creationId xmlns:a16="http://schemas.microsoft.com/office/drawing/2014/main" id="{BECD0E51-A086-4135-85A8-633958C1E312}"/>
              </a:ext>
              <a:ext uri="{C183D7F6-B498-43B3-948B-1728B52AA6E4}">
                <adec:decorative xmlns:adec="http://schemas.microsoft.com/office/drawing/2017/decorative" val="1"/>
              </a:ext>
            </a:extLst>
          </p:cNvPr>
          <p:cNvGrpSpPr>
            <a:grpSpLocks noChangeAspect="1"/>
          </p:cNvGrpSpPr>
          <p:nvPr/>
        </p:nvGrpSpPr>
        <p:grpSpPr>
          <a:xfrm>
            <a:off x="103633" y="324570"/>
            <a:ext cx="1099219" cy="720000"/>
            <a:chOff x="1339850" y="3178176"/>
            <a:chExt cx="681038" cy="446087"/>
          </a:xfrm>
          <a:solidFill>
            <a:schemeClr val="tx1"/>
          </a:solidFill>
        </p:grpSpPr>
        <p:sp>
          <p:nvSpPr>
            <p:cNvPr id="35" name="Freeform 36">
              <a:extLst>
                <a:ext uri="{FF2B5EF4-FFF2-40B4-BE49-F238E27FC236}">
                  <a16:creationId xmlns:a16="http://schemas.microsoft.com/office/drawing/2014/main" id="{CFEFBB21-D1DD-415D-B0D1-E77FFD488170}"/>
                </a:ext>
              </a:extLst>
            </p:cNvPr>
            <p:cNvSpPr>
              <a:spLocks noEditPoints="1"/>
            </p:cNvSpPr>
            <p:nvPr/>
          </p:nvSpPr>
          <p:spPr bwMode="auto">
            <a:xfrm>
              <a:off x="1420813" y="3178176"/>
              <a:ext cx="517525" cy="379413"/>
            </a:xfrm>
            <a:custGeom>
              <a:avLst/>
              <a:gdLst/>
              <a:ahLst/>
              <a:cxnLst>
                <a:cxn ang="0">
                  <a:pos x="468" y="386"/>
                </a:cxn>
                <a:cxn ang="0">
                  <a:pos x="58" y="386"/>
                </a:cxn>
                <a:cxn ang="0">
                  <a:pos x="0" y="328"/>
                </a:cxn>
                <a:cxn ang="0">
                  <a:pos x="0" y="58"/>
                </a:cxn>
                <a:cxn ang="0">
                  <a:pos x="58" y="0"/>
                </a:cxn>
                <a:cxn ang="0">
                  <a:pos x="468" y="0"/>
                </a:cxn>
                <a:cxn ang="0">
                  <a:pos x="526" y="58"/>
                </a:cxn>
                <a:cxn ang="0">
                  <a:pos x="526" y="328"/>
                </a:cxn>
                <a:cxn ang="0">
                  <a:pos x="468" y="386"/>
                </a:cxn>
                <a:cxn ang="0">
                  <a:pos x="58" y="29"/>
                </a:cxn>
                <a:cxn ang="0">
                  <a:pos x="29" y="58"/>
                </a:cxn>
                <a:cxn ang="0">
                  <a:pos x="29" y="328"/>
                </a:cxn>
                <a:cxn ang="0">
                  <a:pos x="58" y="357"/>
                </a:cxn>
                <a:cxn ang="0">
                  <a:pos x="468" y="357"/>
                </a:cxn>
                <a:cxn ang="0">
                  <a:pos x="498" y="328"/>
                </a:cxn>
                <a:cxn ang="0">
                  <a:pos x="498" y="58"/>
                </a:cxn>
                <a:cxn ang="0">
                  <a:pos x="468" y="29"/>
                </a:cxn>
                <a:cxn ang="0">
                  <a:pos x="58" y="29"/>
                </a:cxn>
              </a:cxnLst>
              <a:rect l="0" t="0" r="r" b="b"/>
              <a:pathLst>
                <a:path w="526" h="386">
                  <a:moveTo>
                    <a:pt x="468" y="386"/>
                  </a:moveTo>
                  <a:cubicBezTo>
                    <a:pt x="58" y="386"/>
                    <a:pt x="58" y="386"/>
                    <a:pt x="58" y="386"/>
                  </a:cubicBezTo>
                  <a:cubicBezTo>
                    <a:pt x="26" y="386"/>
                    <a:pt x="0" y="360"/>
                    <a:pt x="0" y="328"/>
                  </a:cubicBezTo>
                  <a:cubicBezTo>
                    <a:pt x="0" y="58"/>
                    <a:pt x="0" y="58"/>
                    <a:pt x="0" y="58"/>
                  </a:cubicBezTo>
                  <a:cubicBezTo>
                    <a:pt x="0" y="26"/>
                    <a:pt x="26" y="0"/>
                    <a:pt x="58" y="0"/>
                  </a:cubicBezTo>
                  <a:cubicBezTo>
                    <a:pt x="468" y="0"/>
                    <a:pt x="468" y="0"/>
                    <a:pt x="468" y="0"/>
                  </a:cubicBezTo>
                  <a:cubicBezTo>
                    <a:pt x="500" y="0"/>
                    <a:pt x="526" y="26"/>
                    <a:pt x="526" y="58"/>
                  </a:cubicBezTo>
                  <a:cubicBezTo>
                    <a:pt x="526" y="328"/>
                    <a:pt x="526" y="328"/>
                    <a:pt x="526" y="328"/>
                  </a:cubicBezTo>
                  <a:cubicBezTo>
                    <a:pt x="526" y="360"/>
                    <a:pt x="500" y="386"/>
                    <a:pt x="468" y="386"/>
                  </a:cubicBezTo>
                  <a:close/>
                  <a:moveTo>
                    <a:pt x="58" y="29"/>
                  </a:moveTo>
                  <a:cubicBezTo>
                    <a:pt x="42" y="29"/>
                    <a:pt x="29" y="42"/>
                    <a:pt x="29" y="58"/>
                  </a:cubicBezTo>
                  <a:cubicBezTo>
                    <a:pt x="29" y="328"/>
                    <a:pt x="29" y="328"/>
                    <a:pt x="29" y="328"/>
                  </a:cubicBezTo>
                  <a:cubicBezTo>
                    <a:pt x="29" y="344"/>
                    <a:pt x="42" y="357"/>
                    <a:pt x="58" y="357"/>
                  </a:cubicBezTo>
                  <a:cubicBezTo>
                    <a:pt x="468" y="357"/>
                    <a:pt x="468" y="357"/>
                    <a:pt x="468" y="357"/>
                  </a:cubicBezTo>
                  <a:cubicBezTo>
                    <a:pt x="485" y="357"/>
                    <a:pt x="498" y="344"/>
                    <a:pt x="498" y="328"/>
                  </a:cubicBezTo>
                  <a:cubicBezTo>
                    <a:pt x="498" y="58"/>
                    <a:pt x="498" y="58"/>
                    <a:pt x="498" y="58"/>
                  </a:cubicBezTo>
                  <a:cubicBezTo>
                    <a:pt x="498" y="42"/>
                    <a:pt x="485" y="29"/>
                    <a:pt x="468" y="29"/>
                  </a:cubicBezTo>
                  <a:cubicBezTo>
                    <a:pt x="58" y="29"/>
                    <a:pt x="58" y="29"/>
                    <a:pt x="58" y="2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37">
              <a:extLst>
                <a:ext uri="{FF2B5EF4-FFF2-40B4-BE49-F238E27FC236}">
                  <a16:creationId xmlns:a16="http://schemas.microsoft.com/office/drawing/2014/main" id="{5961F954-EFFA-4D53-9756-F386528A3E76}"/>
                </a:ext>
              </a:extLst>
            </p:cNvPr>
            <p:cNvSpPr>
              <a:spLocks noEditPoints="1"/>
            </p:cNvSpPr>
            <p:nvPr/>
          </p:nvSpPr>
          <p:spPr bwMode="auto">
            <a:xfrm>
              <a:off x="1339850" y="3500438"/>
              <a:ext cx="681038" cy="123825"/>
            </a:xfrm>
            <a:custGeom>
              <a:avLst/>
              <a:gdLst/>
              <a:ahLst/>
              <a:cxnLst>
                <a:cxn ang="0">
                  <a:pos x="678" y="73"/>
                </a:cxn>
                <a:cxn ang="0">
                  <a:pos x="621" y="22"/>
                </a:cxn>
                <a:cxn ang="0">
                  <a:pos x="593" y="0"/>
                </a:cxn>
                <a:cxn ang="0">
                  <a:pos x="99" y="0"/>
                </a:cxn>
                <a:cxn ang="0">
                  <a:pos x="72" y="22"/>
                </a:cxn>
                <a:cxn ang="0">
                  <a:pos x="14" y="73"/>
                </a:cxn>
                <a:cxn ang="0">
                  <a:pos x="0" y="106"/>
                </a:cxn>
                <a:cxn ang="0">
                  <a:pos x="18" y="126"/>
                </a:cxn>
                <a:cxn ang="0">
                  <a:pos x="674" y="126"/>
                </a:cxn>
                <a:cxn ang="0">
                  <a:pos x="693" y="106"/>
                </a:cxn>
                <a:cxn ang="0">
                  <a:pos x="678" y="73"/>
                </a:cxn>
                <a:cxn ang="0">
                  <a:pos x="411" y="82"/>
                </a:cxn>
                <a:cxn ang="0">
                  <a:pos x="281" y="82"/>
                </a:cxn>
                <a:cxn ang="0">
                  <a:pos x="277" y="76"/>
                </a:cxn>
                <a:cxn ang="0">
                  <a:pos x="280" y="66"/>
                </a:cxn>
                <a:cxn ang="0">
                  <a:pos x="292" y="50"/>
                </a:cxn>
                <a:cxn ang="0">
                  <a:pos x="303" y="43"/>
                </a:cxn>
                <a:cxn ang="0">
                  <a:pos x="390" y="43"/>
                </a:cxn>
                <a:cxn ang="0">
                  <a:pos x="401" y="50"/>
                </a:cxn>
                <a:cxn ang="0">
                  <a:pos x="412" y="66"/>
                </a:cxn>
                <a:cxn ang="0">
                  <a:pos x="415" y="76"/>
                </a:cxn>
                <a:cxn ang="0">
                  <a:pos x="411" y="82"/>
                </a:cxn>
              </a:cxnLst>
              <a:rect l="0" t="0" r="r" b="b"/>
              <a:pathLst>
                <a:path w="693" h="126">
                  <a:moveTo>
                    <a:pt x="678" y="73"/>
                  </a:moveTo>
                  <a:cubicBezTo>
                    <a:pt x="621" y="22"/>
                    <a:pt x="621" y="22"/>
                    <a:pt x="621" y="22"/>
                  </a:cubicBezTo>
                  <a:cubicBezTo>
                    <a:pt x="607" y="10"/>
                    <a:pt x="610" y="0"/>
                    <a:pt x="593" y="0"/>
                  </a:cubicBezTo>
                  <a:cubicBezTo>
                    <a:pt x="99" y="0"/>
                    <a:pt x="99" y="0"/>
                    <a:pt x="99" y="0"/>
                  </a:cubicBezTo>
                  <a:cubicBezTo>
                    <a:pt x="82" y="0"/>
                    <a:pt x="85" y="10"/>
                    <a:pt x="72" y="22"/>
                  </a:cubicBezTo>
                  <a:cubicBezTo>
                    <a:pt x="14" y="73"/>
                    <a:pt x="14" y="73"/>
                    <a:pt x="14" y="73"/>
                  </a:cubicBezTo>
                  <a:cubicBezTo>
                    <a:pt x="6" y="80"/>
                    <a:pt x="0" y="95"/>
                    <a:pt x="0" y="106"/>
                  </a:cubicBezTo>
                  <a:cubicBezTo>
                    <a:pt x="0" y="117"/>
                    <a:pt x="8" y="126"/>
                    <a:pt x="18" y="126"/>
                  </a:cubicBezTo>
                  <a:cubicBezTo>
                    <a:pt x="674" y="126"/>
                    <a:pt x="674" y="126"/>
                    <a:pt x="674" y="126"/>
                  </a:cubicBezTo>
                  <a:cubicBezTo>
                    <a:pt x="684" y="126"/>
                    <a:pt x="693" y="117"/>
                    <a:pt x="693" y="106"/>
                  </a:cubicBezTo>
                  <a:cubicBezTo>
                    <a:pt x="693" y="95"/>
                    <a:pt x="686" y="80"/>
                    <a:pt x="678" y="73"/>
                  </a:cubicBezTo>
                  <a:close/>
                  <a:moveTo>
                    <a:pt x="411" y="82"/>
                  </a:moveTo>
                  <a:cubicBezTo>
                    <a:pt x="281" y="82"/>
                    <a:pt x="281" y="82"/>
                    <a:pt x="281" y="82"/>
                  </a:cubicBezTo>
                  <a:cubicBezTo>
                    <a:pt x="279" y="82"/>
                    <a:pt x="277" y="80"/>
                    <a:pt x="277" y="76"/>
                  </a:cubicBezTo>
                  <a:cubicBezTo>
                    <a:pt x="277" y="73"/>
                    <a:pt x="279" y="68"/>
                    <a:pt x="280" y="66"/>
                  </a:cubicBezTo>
                  <a:cubicBezTo>
                    <a:pt x="292" y="50"/>
                    <a:pt x="292" y="50"/>
                    <a:pt x="292" y="50"/>
                  </a:cubicBezTo>
                  <a:cubicBezTo>
                    <a:pt x="294" y="46"/>
                    <a:pt x="299" y="43"/>
                    <a:pt x="303" y="43"/>
                  </a:cubicBezTo>
                  <a:cubicBezTo>
                    <a:pt x="390" y="43"/>
                    <a:pt x="390" y="43"/>
                    <a:pt x="390" y="43"/>
                  </a:cubicBezTo>
                  <a:cubicBezTo>
                    <a:pt x="393" y="43"/>
                    <a:pt x="398" y="46"/>
                    <a:pt x="401" y="50"/>
                  </a:cubicBezTo>
                  <a:cubicBezTo>
                    <a:pt x="412" y="66"/>
                    <a:pt x="412" y="66"/>
                    <a:pt x="412" y="66"/>
                  </a:cubicBezTo>
                  <a:cubicBezTo>
                    <a:pt x="414" y="68"/>
                    <a:pt x="415" y="73"/>
                    <a:pt x="415" y="76"/>
                  </a:cubicBezTo>
                  <a:cubicBezTo>
                    <a:pt x="415" y="80"/>
                    <a:pt x="414" y="82"/>
                    <a:pt x="411" y="8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7" name="Rectangle 36">
            <a:extLst>
              <a:ext uri="{FF2B5EF4-FFF2-40B4-BE49-F238E27FC236}">
                <a16:creationId xmlns:a16="http://schemas.microsoft.com/office/drawing/2014/main" id="{ECDA628C-1A00-47AC-9EB3-CDA855D623C7}"/>
              </a:ext>
              <a:ext uri="{C183D7F6-B498-43B3-948B-1728B52AA6E4}">
                <adec:decorative xmlns:adec="http://schemas.microsoft.com/office/drawing/2017/decorative" val="1"/>
              </a:ext>
            </a:extLst>
          </p:cNvPr>
          <p:cNvSpPr/>
          <p:nvPr/>
        </p:nvSpPr>
        <p:spPr>
          <a:xfrm>
            <a:off x="505096" y="2918515"/>
            <a:ext cx="3044445" cy="1077218"/>
          </a:xfrm>
          <a:prstGeom prst="rect">
            <a:avLst/>
          </a:prstGeom>
          <a:solidFill>
            <a:schemeClr val="accent2"/>
          </a:solidFill>
        </p:spPr>
        <p:txBody>
          <a:bodyPr wrap="square">
            <a:spAutoFit/>
          </a:bodyPr>
          <a:lstStyle/>
          <a:p>
            <a:r>
              <a:rPr lang="en-GB" sz="1600" i="1"/>
              <a:t>I love to play and indulge in a little ‘me’ time, with the added reward of knowing I will probably come out lucky</a:t>
            </a:r>
          </a:p>
        </p:txBody>
      </p:sp>
      <p:sp>
        <p:nvSpPr>
          <p:cNvPr id="38" name="TextBox 37">
            <a:extLst>
              <a:ext uri="{FF2B5EF4-FFF2-40B4-BE49-F238E27FC236}">
                <a16:creationId xmlns:a16="http://schemas.microsoft.com/office/drawing/2014/main" id="{61ABF38E-4FC7-4401-B9F7-04E003BAD303}"/>
              </a:ext>
            </a:extLst>
          </p:cNvPr>
          <p:cNvSpPr txBox="1"/>
          <p:nvPr/>
        </p:nvSpPr>
        <p:spPr>
          <a:xfrm>
            <a:off x="492568" y="2545163"/>
            <a:ext cx="2339049" cy="369332"/>
          </a:xfrm>
          <a:prstGeom prst="rect">
            <a:avLst/>
          </a:prstGeom>
          <a:noFill/>
        </p:spPr>
        <p:txBody>
          <a:bodyPr wrap="square" rtlCol="0">
            <a:spAutoFit/>
          </a:bodyPr>
          <a:lstStyle/>
          <a:p>
            <a:r>
              <a:rPr lang="en-GB" b="1">
                <a:solidFill>
                  <a:schemeClr val="accent2"/>
                </a:solidFill>
                <a:latin typeface="+mj-lt"/>
              </a:rPr>
              <a:t>ME TIME</a:t>
            </a:r>
          </a:p>
        </p:txBody>
      </p:sp>
      <p:sp>
        <p:nvSpPr>
          <p:cNvPr id="23" name="TextBox 22">
            <a:extLst>
              <a:ext uri="{FF2B5EF4-FFF2-40B4-BE49-F238E27FC236}">
                <a16:creationId xmlns:a16="http://schemas.microsoft.com/office/drawing/2014/main" id="{331A0075-CE6D-44A0-AD3B-88B7C1E81B08}"/>
              </a:ext>
            </a:extLst>
          </p:cNvPr>
          <p:cNvSpPr txBox="1"/>
          <p:nvPr/>
        </p:nvSpPr>
        <p:spPr>
          <a:xfrm>
            <a:off x="4399108" y="2172505"/>
            <a:ext cx="2787736" cy="3816429"/>
          </a:xfrm>
          <a:prstGeom prst="rect">
            <a:avLst/>
          </a:prstGeom>
          <a:noFill/>
        </p:spPr>
        <p:txBody>
          <a:bodyPr wrap="square" rtlCol="0">
            <a:spAutoFit/>
          </a:bodyPr>
          <a:lstStyle/>
          <a:p>
            <a:pPr marL="285750" indent="-285750">
              <a:buFont typeface="Arial" panose="020B0604020202020204" pitchFamily="34" charset="0"/>
              <a:buChar char="•"/>
            </a:pPr>
            <a:r>
              <a:rPr lang="en-GB" sz="1600">
                <a:latin typeface="+mj-lt"/>
              </a:rPr>
              <a:t>More men than women tend to play</a:t>
            </a:r>
          </a:p>
          <a:p>
            <a:pPr marL="285750" indent="-285750">
              <a:buFont typeface="Arial" panose="020B0604020202020204" pitchFamily="34" charset="0"/>
              <a:buChar char="•"/>
            </a:pPr>
            <a:endParaRPr lang="en-GB" sz="1600">
              <a:latin typeface="+mj-lt"/>
            </a:endParaRPr>
          </a:p>
          <a:p>
            <a:pPr marL="285750" indent="-285750">
              <a:buFont typeface="Arial" panose="020B0604020202020204" pitchFamily="34" charset="0"/>
              <a:buChar char="•"/>
            </a:pPr>
            <a:r>
              <a:rPr lang="en-GB" sz="1600">
                <a:latin typeface="+mj-lt"/>
              </a:rPr>
              <a:t>Players are more likely to be younger (18-34)</a:t>
            </a:r>
          </a:p>
          <a:p>
            <a:endParaRPr lang="en-GB" sz="1600">
              <a:latin typeface="+mj-lt"/>
            </a:endParaRPr>
          </a:p>
          <a:p>
            <a:pPr marL="285750" indent="-285750">
              <a:buFont typeface="Arial" panose="020B0604020202020204" pitchFamily="34" charset="0"/>
              <a:buChar char="•"/>
            </a:pPr>
            <a:r>
              <a:rPr lang="en-GB" sz="1600">
                <a:latin typeface="+mj-lt"/>
              </a:rPr>
              <a:t>Players tend to be from middle to higher income households</a:t>
            </a:r>
          </a:p>
          <a:p>
            <a:pPr marL="285750" indent="-285750">
              <a:buFont typeface="Arial" panose="020B0604020202020204" pitchFamily="34" charset="0"/>
              <a:buChar char="•"/>
            </a:pPr>
            <a:endParaRPr lang="en-GB" sz="1600">
              <a:latin typeface="+mj-lt"/>
            </a:endParaRPr>
          </a:p>
          <a:p>
            <a:pPr marL="285750" indent="-285750">
              <a:buFont typeface="Arial" panose="020B0604020202020204" pitchFamily="34" charset="0"/>
              <a:buChar char="•"/>
            </a:pPr>
            <a:r>
              <a:rPr lang="en-GB" sz="1600">
                <a:latin typeface="+mj-lt"/>
              </a:rPr>
              <a:t>More likely to be identified as a moderate to high risk problem gambler. </a:t>
            </a:r>
          </a:p>
          <a:p>
            <a:endParaRPr lang="en-GB">
              <a:solidFill>
                <a:schemeClr val="bg1">
                  <a:lumMod val="50000"/>
                </a:schemeClr>
              </a:solidFill>
            </a:endParaRPr>
          </a:p>
        </p:txBody>
      </p:sp>
    </p:spTree>
    <p:extLst>
      <p:ext uri="{BB962C8B-B14F-4D97-AF65-F5344CB8AC3E}">
        <p14:creationId xmlns:p14="http://schemas.microsoft.com/office/powerpoint/2010/main" val="4216814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D2BA187-FFD8-4E79-97F2-4F976E251260}"/>
              </a:ext>
              <a:ext uri="{C183D7F6-B498-43B3-948B-1728B52AA6E4}">
                <adec:decorative xmlns:adec="http://schemas.microsoft.com/office/drawing/2017/decorative" val="1"/>
              </a:ext>
            </a:extLst>
          </p:cNvPr>
          <p:cNvSpPr/>
          <p:nvPr/>
        </p:nvSpPr>
        <p:spPr>
          <a:xfrm>
            <a:off x="8051872" y="1417631"/>
            <a:ext cx="3632400" cy="49085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a:p>
        </p:txBody>
      </p:sp>
      <p:sp>
        <p:nvSpPr>
          <p:cNvPr id="22" name="Rectangle 21">
            <a:extLst>
              <a:ext uri="{FF2B5EF4-FFF2-40B4-BE49-F238E27FC236}">
                <a16:creationId xmlns:a16="http://schemas.microsoft.com/office/drawing/2014/main" id="{1DB47BC6-F619-44D2-BAD9-372C5267E3C4}"/>
              </a:ext>
              <a:ext uri="{C183D7F6-B498-43B3-948B-1728B52AA6E4}">
                <adec:decorative xmlns:adec="http://schemas.microsoft.com/office/drawing/2017/decorative" val="1"/>
              </a:ext>
            </a:extLst>
          </p:cNvPr>
          <p:cNvSpPr/>
          <p:nvPr/>
        </p:nvSpPr>
        <p:spPr>
          <a:xfrm>
            <a:off x="4213567" y="1417631"/>
            <a:ext cx="3317967" cy="63565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DE0335AE-85C8-43DC-9D2A-0FB759AF9096}"/>
              </a:ext>
              <a:ext uri="{C183D7F6-B498-43B3-948B-1728B52AA6E4}">
                <adec:decorative xmlns:adec="http://schemas.microsoft.com/office/drawing/2017/decorative" val="1"/>
              </a:ext>
            </a:extLst>
          </p:cNvPr>
          <p:cNvSpPr/>
          <p:nvPr/>
        </p:nvSpPr>
        <p:spPr>
          <a:xfrm>
            <a:off x="375265" y="1417631"/>
            <a:ext cx="3317967" cy="63565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AF9211B2-4568-48BA-8E4A-DD85AD31D7EB}"/>
              </a:ext>
            </a:extLst>
          </p:cNvPr>
          <p:cNvSpPr>
            <a:spLocks noGrp="1"/>
          </p:cNvSpPr>
          <p:nvPr>
            <p:ph type="title"/>
          </p:nvPr>
        </p:nvSpPr>
        <p:spPr>
          <a:xfrm>
            <a:off x="1278050" y="254570"/>
            <a:ext cx="5120641" cy="867930"/>
          </a:xfrm>
        </p:spPr>
        <p:txBody>
          <a:bodyPr/>
          <a:lstStyle/>
          <a:p>
            <a:r>
              <a:rPr lang="en-GB" b="0">
                <a:solidFill>
                  <a:schemeClr val="tx1">
                    <a:lumMod val="75000"/>
                    <a:lumOff val="25000"/>
                  </a:schemeClr>
                </a:solidFill>
              </a:rPr>
              <a:t>Activity summary</a:t>
            </a:r>
            <a:br>
              <a:rPr lang="en-GB"/>
            </a:br>
            <a:r>
              <a:rPr lang="en-GB"/>
              <a:t>ONLINE SLOT MACHINES</a:t>
            </a:r>
          </a:p>
        </p:txBody>
      </p:sp>
      <p:sp>
        <p:nvSpPr>
          <p:cNvPr id="8" name="Rectangle 7">
            <a:extLst>
              <a:ext uri="{FF2B5EF4-FFF2-40B4-BE49-F238E27FC236}">
                <a16:creationId xmlns:a16="http://schemas.microsoft.com/office/drawing/2014/main" id="{3EE55157-5612-4398-8651-EE5E43A35D9C}"/>
              </a:ext>
              <a:ext uri="{C183D7F6-B498-43B3-948B-1728B52AA6E4}">
                <adec:decorative xmlns:adec="http://schemas.microsoft.com/office/drawing/2017/decorative" val="1"/>
              </a:ext>
            </a:extLst>
          </p:cNvPr>
          <p:cNvSpPr/>
          <p:nvPr/>
        </p:nvSpPr>
        <p:spPr>
          <a:xfrm>
            <a:off x="4213568" y="1417631"/>
            <a:ext cx="3317967" cy="4908525"/>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a:solidFill>
                  <a:schemeClr val="tx1"/>
                </a:solidFill>
                <a:latin typeface="+mj-lt"/>
              </a:rPr>
              <a:t>Key demographics:</a:t>
            </a:r>
            <a:endParaRPr lang="en-GB">
              <a:solidFill>
                <a:schemeClr val="tx1"/>
              </a:solidFill>
              <a:latin typeface="+mj-lt"/>
            </a:endParaRPr>
          </a:p>
        </p:txBody>
      </p:sp>
      <p:sp>
        <p:nvSpPr>
          <p:cNvPr id="13" name="Rectangle 12">
            <a:extLst>
              <a:ext uri="{FF2B5EF4-FFF2-40B4-BE49-F238E27FC236}">
                <a16:creationId xmlns:a16="http://schemas.microsoft.com/office/drawing/2014/main" id="{3FF8A15B-764C-47DB-8704-8E1CBCE76BE2}"/>
              </a:ext>
              <a:ext uri="{C183D7F6-B498-43B3-948B-1728B52AA6E4}">
                <adec:decorative xmlns:adec="http://schemas.microsoft.com/office/drawing/2017/decorative" val="1"/>
              </a:ext>
            </a:extLst>
          </p:cNvPr>
          <p:cNvSpPr/>
          <p:nvPr/>
        </p:nvSpPr>
        <p:spPr>
          <a:xfrm>
            <a:off x="375265" y="1417631"/>
            <a:ext cx="3317967" cy="4908525"/>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a:solidFill>
                  <a:schemeClr val="tx1"/>
                </a:solidFill>
                <a:latin typeface="+mj-lt"/>
              </a:rPr>
              <a:t>Key typologies: </a:t>
            </a:r>
            <a:r>
              <a:rPr lang="en-GB">
                <a:solidFill>
                  <a:schemeClr val="tx1"/>
                </a:solidFill>
              </a:rPr>
              <a:t>Money to burn, Me Time</a:t>
            </a:r>
            <a:endParaRPr lang="en-GB">
              <a:solidFill>
                <a:schemeClr val="tx1"/>
              </a:solidFill>
              <a:latin typeface="+mj-lt"/>
            </a:endParaRPr>
          </a:p>
        </p:txBody>
      </p:sp>
      <p:sp>
        <p:nvSpPr>
          <p:cNvPr id="20" name="TextBox 19">
            <a:extLst>
              <a:ext uri="{FF2B5EF4-FFF2-40B4-BE49-F238E27FC236}">
                <a16:creationId xmlns:a16="http://schemas.microsoft.com/office/drawing/2014/main" id="{9E37293F-E8BD-4843-9065-2B9FB577B64D}"/>
              </a:ext>
            </a:extLst>
          </p:cNvPr>
          <p:cNvSpPr txBox="1"/>
          <p:nvPr/>
        </p:nvSpPr>
        <p:spPr>
          <a:xfrm>
            <a:off x="8051872" y="2808855"/>
            <a:ext cx="3632400" cy="1569660"/>
          </a:xfrm>
          <a:prstGeom prst="rect">
            <a:avLst/>
          </a:prstGeom>
          <a:noFill/>
        </p:spPr>
        <p:txBody>
          <a:bodyPr wrap="square" rtlCol="0">
            <a:spAutoFit/>
          </a:bodyPr>
          <a:lstStyle/>
          <a:p>
            <a:r>
              <a:rPr lang="en-GB" sz="1600" b="1">
                <a:latin typeface="+mj-lt"/>
              </a:rPr>
              <a:t>MOTIVATIONS &amp; TRIGGERS:</a:t>
            </a:r>
          </a:p>
          <a:p>
            <a:pPr marL="285750" indent="-285750">
              <a:buFont typeface="Arial" panose="020B0604020202020204" pitchFamily="34" charset="0"/>
              <a:buChar char="•"/>
            </a:pPr>
            <a:r>
              <a:rPr lang="en-GB" sz="1600"/>
              <a:t>For enjoyment</a:t>
            </a:r>
          </a:p>
          <a:p>
            <a:pPr marL="285750" indent="-285750">
              <a:buFont typeface="Arial" panose="020B0604020202020204" pitchFamily="34" charset="0"/>
              <a:buChar char="•"/>
            </a:pPr>
            <a:r>
              <a:rPr lang="en-GB" sz="1600"/>
              <a:t>To win money </a:t>
            </a:r>
          </a:p>
          <a:p>
            <a:pPr marL="285750" indent="-285750">
              <a:buFont typeface="Arial" panose="020B0604020202020204" pitchFamily="34" charset="0"/>
              <a:buChar char="•"/>
            </a:pPr>
            <a:r>
              <a:rPr lang="en-US" sz="1600"/>
              <a:t>Triggered by being given free go’s/ account up, leftover money in account &amp; seeing advertising</a:t>
            </a:r>
            <a:endParaRPr lang="en-GB" sz="1600"/>
          </a:p>
        </p:txBody>
      </p:sp>
      <p:sp>
        <p:nvSpPr>
          <p:cNvPr id="25" name="TextBox 24">
            <a:extLst>
              <a:ext uri="{FF2B5EF4-FFF2-40B4-BE49-F238E27FC236}">
                <a16:creationId xmlns:a16="http://schemas.microsoft.com/office/drawing/2014/main" id="{84DAF20F-02B5-4456-8822-3475A967BD63}"/>
              </a:ext>
            </a:extLst>
          </p:cNvPr>
          <p:cNvSpPr txBox="1"/>
          <p:nvPr/>
        </p:nvSpPr>
        <p:spPr>
          <a:xfrm>
            <a:off x="8051872" y="4416356"/>
            <a:ext cx="3632400" cy="830997"/>
          </a:xfrm>
          <a:prstGeom prst="rect">
            <a:avLst/>
          </a:prstGeom>
          <a:noFill/>
        </p:spPr>
        <p:txBody>
          <a:bodyPr wrap="square" rtlCol="0">
            <a:spAutoFit/>
          </a:bodyPr>
          <a:lstStyle/>
          <a:p>
            <a:r>
              <a:rPr lang="en-GB" sz="1600" b="1">
                <a:latin typeface="+mj-lt"/>
              </a:rPr>
              <a:t>PREFERRED INTERVENTION:</a:t>
            </a:r>
          </a:p>
          <a:p>
            <a:pPr marL="285750" indent="-285750">
              <a:buFont typeface="Arial" panose="020B0604020202020204" pitchFamily="34" charset="0"/>
              <a:buChar char="•"/>
            </a:pPr>
            <a:r>
              <a:rPr lang="en-US" sz="1600">
                <a:latin typeface="+mj-lt"/>
              </a:rPr>
              <a:t>Suggested (but not enforced) pause to play is preferred</a:t>
            </a:r>
            <a:endParaRPr lang="en-GB" sz="1600">
              <a:latin typeface="+mj-lt"/>
            </a:endParaRPr>
          </a:p>
        </p:txBody>
      </p:sp>
      <p:sp>
        <p:nvSpPr>
          <p:cNvPr id="27" name="TextBox 26">
            <a:extLst>
              <a:ext uri="{FF2B5EF4-FFF2-40B4-BE49-F238E27FC236}">
                <a16:creationId xmlns:a16="http://schemas.microsoft.com/office/drawing/2014/main" id="{D3C195A4-FB91-4247-A790-EB1481D6F6A2}"/>
              </a:ext>
            </a:extLst>
          </p:cNvPr>
          <p:cNvSpPr txBox="1"/>
          <p:nvPr/>
        </p:nvSpPr>
        <p:spPr>
          <a:xfrm>
            <a:off x="8051872" y="5285193"/>
            <a:ext cx="3632400" cy="1015663"/>
          </a:xfrm>
          <a:prstGeom prst="rect">
            <a:avLst/>
          </a:prstGeom>
          <a:noFill/>
        </p:spPr>
        <p:txBody>
          <a:bodyPr wrap="square" rtlCol="0">
            <a:spAutoFit/>
          </a:bodyPr>
          <a:lstStyle/>
          <a:p>
            <a:r>
              <a:rPr lang="en-GB" sz="1600" b="1">
                <a:latin typeface="+mj-lt"/>
              </a:rPr>
              <a:t>SOURCES OF INFORMATION </a:t>
            </a:r>
          </a:p>
          <a:p>
            <a:r>
              <a:rPr lang="en-GB" sz="1200" i="1">
                <a:latin typeface="+mj-lt"/>
              </a:rPr>
              <a:t>(when not gambling)</a:t>
            </a:r>
          </a:p>
          <a:p>
            <a:pPr marL="285750" indent="-285750">
              <a:buFont typeface="Arial" panose="020B0604020202020204" pitchFamily="34" charset="0"/>
              <a:buChar char="•"/>
            </a:pPr>
            <a:r>
              <a:rPr lang="en-GB" sz="1600">
                <a:latin typeface="+mj-lt"/>
              </a:rPr>
              <a:t>The company’s website </a:t>
            </a:r>
          </a:p>
          <a:p>
            <a:pPr marL="285750" indent="-285750">
              <a:buFont typeface="Arial" panose="020B0604020202020204" pitchFamily="34" charset="0"/>
              <a:buChar char="•"/>
            </a:pPr>
            <a:r>
              <a:rPr lang="en-GB" sz="1600">
                <a:latin typeface="+mj-lt"/>
              </a:rPr>
              <a:t>Company’s social media pages</a:t>
            </a:r>
          </a:p>
        </p:txBody>
      </p:sp>
      <p:sp>
        <p:nvSpPr>
          <p:cNvPr id="28" name="TextBox 27">
            <a:extLst>
              <a:ext uri="{FF2B5EF4-FFF2-40B4-BE49-F238E27FC236}">
                <a16:creationId xmlns:a16="http://schemas.microsoft.com/office/drawing/2014/main" id="{8C1A0EB2-0744-41BC-AA10-BF0255036072}"/>
              </a:ext>
            </a:extLst>
          </p:cNvPr>
          <p:cNvSpPr txBox="1"/>
          <p:nvPr/>
        </p:nvSpPr>
        <p:spPr>
          <a:xfrm>
            <a:off x="8051872" y="1447575"/>
            <a:ext cx="3632400" cy="1323439"/>
          </a:xfrm>
          <a:prstGeom prst="rect">
            <a:avLst/>
          </a:prstGeom>
          <a:noFill/>
        </p:spPr>
        <p:txBody>
          <a:bodyPr wrap="square" rtlCol="0">
            <a:spAutoFit/>
          </a:bodyPr>
          <a:lstStyle/>
          <a:p>
            <a:r>
              <a:rPr lang="en-GB" sz="1600" b="1">
                <a:latin typeface="+mj-lt"/>
              </a:rPr>
              <a:t>TYPICAL OCCASION:</a:t>
            </a:r>
          </a:p>
          <a:p>
            <a:pPr marL="285750" indent="-285750">
              <a:buFont typeface="Arial" panose="020B0604020202020204" pitchFamily="34" charset="0"/>
              <a:buChar char="•"/>
            </a:pPr>
            <a:r>
              <a:rPr lang="en-US" sz="1600">
                <a:latin typeface="+mj-lt"/>
              </a:rPr>
              <a:t>Typically lasts under an hour</a:t>
            </a:r>
          </a:p>
          <a:p>
            <a:pPr marL="285750" indent="-285750">
              <a:buFont typeface="Arial" panose="020B0604020202020204" pitchFamily="34" charset="0"/>
              <a:buChar char="•"/>
            </a:pPr>
            <a:r>
              <a:rPr lang="en-GB" sz="1600">
                <a:latin typeface="+mj-lt"/>
              </a:rPr>
              <a:t>Often involves high number of bets placed (11+)</a:t>
            </a:r>
          </a:p>
          <a:p>
            <a:pPr marL="285750" indent="-285750">
              <a:buFont typeface="Arial" panose="020B0604020202020204" pitchFamily="34" charset="0"/>
              <a:buChar char="•"/>
            </a:pPr>
            <a:r>
              <a:rPr lang="en-GB" sz="1600">
                <a:latin typeface="+mj-lt"/>
              </a:rPr>
              <a:t>Solo activity</a:t>
            </a:r>
          </a:p>
        </p:txBody>
      </p:sp>
      <p:grpSp>
        <p:nvGrpSpPr>
          <p:cNvPr id="34" name="Group 581">
            <a:extLst>
              <a:ext uri="{FF2B5EF4-FFF2-40B4-BE49-F238E27FC236}">
                <a16:creationId xmlns:a16="http://schemas.microsoft.com/office/drawing/2014/main" id="{09C3C45B-08C2-4A63-935A-F96231C3E0DD}"/>
              </a:ext>
              <a:ext uri="{C183D7F6-B498-43B3-948B-1728B52AA6E4}">
                <adec:decorative xmlns:adec="http://schemas.microsoft.com/office/drawing/2017/decorative" val="1"/>
              </a:ext>
            </a:extLst>
          </p:cNvPr>
          <p:cNvGrpSpPr>
            <a:grpSpLocks noChangeAspect="1"/>
          </p:cNvGrpSpPr>
          <p:nvPr/>
        </p:nvGrpSpPr>
        <p:grpSpPr>
          <a:xfrm>
            <a:off x="103633" y="324570"/>
            <a:ext cx="1099219" cy="720000"/>
            <a:chOff x="1339850" y="3178176"/>
            <a:chExt cx="681038" cy="446087"/>
          </a:xfrm>
          <a:solidFill>
            <a:schemeClr val="tx1"/>
          </a:solidFill>
        </p:grpSpPr>
        <p:sp>
          <p:nvSpPr>
            <p:cNvPr id="35" name="Freeform 36">
              <a:extLst>
                <a:ext uri="{FF2B5EF4-FFF2-40B4-BE49-F238E27FC236}">
                  <a16:creationId xmlns:a16="http://schemas.microsoft.com/office/drawing/2014/main" id="{1000CC00-DF18-4AFB-85C1-510EB7D12F69}"/>
                </a:ext>
              </a:extLst>
            </p:cNvPr>
            <p:cNvSpPr>
              <a:spLocks noEditPoints="1"/>
            </p:cNvSpPr>
            <p:nvPr/>
          </p:nvSpPr>
          <p:spPr bwMode="auto">
            <a:xfrm>
              <a:off x="1420813" y="3178176"/>
              <a:ext cx="517525" cy="379413"/>
            </a:xfrm>
            <a:custGeom>
              <a:avLst/>
              <a:gdLst/>
              <a:ahLst/>
              <a:cxnLst>
                <a:cxn ang="0">
                  <a:pos x="468" y="386"/>
                </a:cxn>
                <a:cxn ang="0">
                  <a:pos x="58" y="386"/>
                </a:cxn>
                <a:cxn ang="0">
                  <a:pos x="0" y="328"/>
                </a:cxn>
                <a:cxn ang="0">
                  <a:pos x="0" y="58"/>
                </a:cxn>
                <a:cxn ang="0">
                  <a:pos x="58" y="0"/>
                </a:cxn>
                <a:cxn ang="0">
                  <a:pos x="468" y="0"/>
                </a:cxn>
                <a:cxn ang="0">
                  <a:pos x="526" y="58"/>
                </a:cxn>
                <a:cxn ang="0">
                  <a:pos x="526" y="328"/>
                </a:cxn>
                <a:cxn ang="0">
                  <a:pos x="468" y="386"/>
                </a:cxn>
                <a:cxn ang="0">
                  <a:pos x="58" y="29"/>
                </a:cxn>
                <a:cxn ang="0">
                  <a:pos x="29" y="58"/>
                </a:cxn>
                <a:cxn ang="0">
                  <a:pos x="29" y="328"/>
                </a:cxn>
                <a:cxn ang="0">
                  <a:pos x="58" y="357"/>
                </a:cxn>
                <a:cxn ang="0">
                  <a:pos x="468" y="357"/>
                </a:cxn>
                <a:cxn ang="0">
                  <a:pos x="498" y="328"/>
                </a:cxn>
                <a:cxn ang="0">
                  <a:pos x="498" y="58"/>
                </a:cxn>
                <a:cxn ang="0">
                  <a:pos x="468" y="29"/>
                </a:cxn>
                <a:cxn ang="0">
                  <a:pos x="58" y="29"/>
                </a:cxn>
              </a:cxnLst>
              <a:rect l="0" t="0" r="r" b="b"/>
              <a:pathLst>
                <a:path w="526" h="386">
                  <a:moveTo>
                    <a:pt x="468" y="386"/>
                  </a:moveTo>
                  <a:cubicBezTo>
                    <a:pt x="58" y="386"/>
                    <a:pt x="58" y="386"/>
                    <a:pt x="58" y="386"/>
                  </a:cubicBezTo>
                  <a:cubicBezTo>
                    <a:pt x="26" y="386"/>
                    <a:pt x="0" y="360"/>
                    <a:pt x="0" y="328"/>
                  </a:cubicBezTo>
                  <a:cubicBezTo>
                    <a:pt x="0" y="58"/>
                    <a:pt x="0" y="58"/>
                    <a:pt x="0" y="58"/>
                  </a:cubicBezTo>
                  <a:cubicBezTo>
                    <a:pt x="0" y="26"/>
                    <a:pt x="26" y="0"/>
                    <a:pt x="58" y="0"/>
                  </a:cubicBezTo>
                  <a:cubicBezTo>
                    <a:pt x="468" y="0"/>
                    <a:pt x="468" y="0"/>
                    <a:pt x="468" y="0"/>
                  </a:cubicBezTo>
                  <a:cubicBezTo>
                    <a:pt x="500" y="0"/>
                    <a:pt x="526" y="26"/>
                    <a:pt x="526" y="58"/>
                  </a:cubicBezTo>
                  <a:cubicBezTo>
                    <a:pt x="526" y="328"/>
                    <a:pt x="526" y="328"/>
                    <a:pt x="526" y="328"/>
                  </a:cubicBezTo>
                  <a:cubicBezTo>
                    <a:pt x="526" y="360"/>
                    <a:pt x="500" y="386"/>
                    <a:pt x="468" y="386"/>
                  </a:cubicBezTo>
                  <a:close/>
                  <a:moveTo>
                    <a:pt x="58" y="29"/>
                  </a:moveTo>
                  <a:cubicBezTo>
                    <a:pt x="42" y="29"/>
                    <a:pt x="29" y="42"/>
                    <a:pt x="29" y="58"/>
                  </a:cubicBezTo>
                  <a:cubicBezTo>
                    <a:pt x="29" y="328"/>
                    <a:pt x="29" y="328"/>
                    <a:pt x="29" y="328"/>
                  </a:cubicBezTo>
                  <a:cubicBezTo>
                    <a:pt x="29" y="344"/>
                    <a:pt x="42" y="357"/>
                    <a:pt x="58" y="357"/>
                  </a:cubicBezTo>
                  <a:cubicBezTo>
                    <a:pt x="468" y="357"/>
                    <a:pt x="468" y="357"/>
                    <a:pt x="468" y="357"/>
                  </a:cubicBezTo>
                  <a:cubicBezTo>
                    <a:pt x="485" y="357"/>
                    <a:pt x="498" y="344"/>
                    <a:pt x="498" y="328"/>
                  </a:cubicBezTo>
                  <a:cubicBezTo>
                    <a:pt x="498" y="58"/>
                    <a:pt x="498" y="58"/>
                    <a:pt x="498" y="58"/>
                  </a:cubicBezTo>
                  <a:cubicBezTo>
                    <a:pt x="498" y="42"/>
                    <a:pt x="485" y="29"/>
                    <a:pt x="468" y="29"/>
                  </a:cubicBezTo>
                  <a:cubicBezTo>
                    <a:pt x="58" y="29"/>
                    <a:pt x="58" y="29"/>
                    <a:pt x="58" y="2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37">
              <a:extLst>
                <a:ext uri="{FF2B5EF4-FFF2-40B4-BE49-F238E27FC236}">
                  <a16:creationId xmlns:a16="http://schemas.microsoft.com/office/drawing/2014/main" id="{466361CF-0066-46B9-9F73-21534F61154E}"/>
                </a:ext>
              </a:extLst>
            </p:cNvPr>
            <p:cNvSpPr>
              <a:spLocks noEditPoints="1"/>
            </p:cNvSpPr>
            <p:nvPr/>
          </p:nvSpPr>
          <p:spPr bwMode="auto">
            <a:xfrm>
              <a:off x="1339850" y="3500438"/>
              <a:ext cx="681038" cy="123825"/>
            </a:xfrm>
            <a:custGeom>
              <a:avLst/>
              <a:gdLst/>
              <a:ahLst/>
              <a:cxnLst>
                <a:cxn ang="0">
                  <a:pos x="678" y="73"/>
                </a:cxn>
                <a:cxn ang="0">
                  <a:pos x="621" y="22"/>
                </a:cxn>
                <a:cxn ang="0">
                  <a:pos x="593" y="0"/>
                </a:cxn>
                <a:cxn ang="0">
                  <a:pos x="99" y="0"/>
                </a:cxn>
                <a:cxn ang="0">
                  <a:pos x="72" y="22"/>
                </a:cxn>
                <a:cxn ang="0">
                  <a:pos x="14" y="73"/>
                </a:cxn>
                <a:cxn ang="0">
                  <a:pos x="0" y="106"/>
                </a:cxn>
                <a:cxn ang="0">
                  <a:pos x="18" y="126"/>
                </a:cxn>
                <a:cxn ang="0">
                  <a:pos x="674" y="126"/>
                </a:cxn>
                <a:cxn ang="0">
                  <a:pos x="693" y="106"/>
                </a:cxn>
                <a:cxn ang="0">
                  <a:pos x="678" y="73"/>
                </a:cxn>
                <a:cxn ang="0">
                  <a:pos x="411" y="82"/>
                </a:cxn>
                <a:cxn ang="0">
                  <a:pos x="281" y="82"/>
                </a:cxn>
                <a:cxn ang="0">
                  <a:pos x="277" y="76"/>
                </a:cxn>
                <a:cxn ang="0">
                  <a:pos x="280" y="66"/>
                </a:cxn>
                <a:cxn ang="0">
                  <a:pos x="292" y="50"/>
                </a:cxn>
                <a:cxn ang="0">
                  <a:pos x="303" y="43"/>
                </a:cxn>
                <a:cxn ang="0">
                  <a:pos x="390" y="43"/>
                </a:cxn>
                <a:cxn ang="0">
                  <a:pos x="401" y="50"/>
                </a:cxn>
                <a:cxn ang="0">
                  <a:pos x="412" y="66"/>
                </a:cxn>
                <a:cxn ang="0">
                  <a:pos x="415" y="76"/>
                </a:cxn>
                <a:cxn ang="0">
                  <a:pos x="411" y="82"/>
                </a:cxn>
              </a:cxnLst>
              <a:rect l="0" t="0" r="r" b="b"/>
              <a:pathLst>
                <a:path w="693" h="126">
                  <a:moveTo>
                    <a:pt x="678" y="73"/>
                  </a:moveTo>
                  <a:cubicBezTo>
                    <a:pt x="621" y="22"/>
                    <a:pt x="621" y="22"/>
                    <a:pt x="621" y="22"/>
                  </a:cubicBezTo>
                  <a:cubicBezTo>
                    <a:pt x="607" y="10"/>
                    <a:pt x="610" y="0"/>
                    <a:pt x="593" y="0"/>
                  </a:cubicBezTo>
                  <a:cubicBezTo>
                    <a:pt x="99" y="0"/>
                    <a:pt x="99" y="0"/>
                    <a:pt x="99" y="0"/>
                  </a:cubicBezTo>
                  <a:cubicBezTo>
                    <a:pt x="82" y="0"/>
                    <a:pt x="85" y="10"/>
                    <a:pt x="72" y="22"/>
                  </a:cubicBezTo>
                  <a:cubicBezTo>
                    <a:pt x="14" y="73"/>
                    <a:pt x="14" y="73"/>
                    <a:pt x="14" y="73"/>
                  </a:cubicBezTo>
                  <a:cubicBezTo>
                    <a:pt x="6" y="80"/>
                    <a:pt x="0" y="95"/>
                    <a:pt x="0" y="106"/>
                  </a:cubicBezTo>
                  <a:cubicBezTo>
                    <a:pt x="0" y="117"/>
                    <a:pt x="8" y="126"/>
                    <a:pt x="18" y="126"/>
                  </a:cubicBezTo>
                  <a:cubicBezTo>
                    <a:pt x="674" y="126"/>
                    <a:pt x="674" y="126"/>
                    <a:pt x="674" y="126"/>
                  </a:cubicBezTo>
                  <a:cubicBezTo>
                    <a:pt x="684" y="126"/>
                    <a:pt x="693" y="117"/>
                    <a:pt x="693" y="106"/>
                  </a:cubicBezTo>
                  <a:cubicBezTo>
                    <a:pt x="693" y="95"/>
                    <a:pt x="686" y="80"/>
                    <a:pt x="678" y="73"/>
                  </a:cubicBezTo>
                  <a:close/>
                  <a:moveTo>
                    <a:pt x="411" y="82"/>
                  </a:moveTo>
                  <a:cubicBezTo>
                    <a:pt x="281" y="82"/>
                    <a:pt x="281" y="82"/>
                    <a:pt x="281" y="82"/>
                  </a:cubicBezTo>
                  <a:cubicBezTo>
                    <a:pt x="279" y="82"/>
                    <a:pt x="277" y="80"/>
                    <a:pt x="277" y="76"/>
                  </a:cubicBezTo>
                  <a:cubicBezTo>
                    <a:pt x="277" y="73"/>
                    <a:pt x="279" y="68"/>
                    <a:pt x="280" y="66"/>
                  </a:cubicBezTo>
                  <a:cubicBezTo>
                    <a:pt x="292" y="50"/>
                    <a:pt x="292" y="50"/>
                    <a:pt x="292" y="50"/>
                  </a:cubicBezTo>
                  <a:cubicBezTo>
                    <a:pt x="294" y="46"/>
                    <a:pt x="299" y="43"/>
                    <a:pt x="303" y="43"/>
                  </a:cubicBezTo>
                  <a:cubicBezTo>
                    <a:pt x="390" y="43"/>
                    <a:pt x="390" y="43"/>
                    <a:pt x="390" y="43"/>
                  </a:cubicBezTo>
                  <a:cubicBezTo>
                    <a:pt x="393" y="43"/>
                    <a:pt x="398" y="46"/>
                    <a:pt x="401" y="50"/>
                  </a:cubicBezTo>
                  <a:cubicBezTo>
                    <a:pt x="412" y="66"/>
                    <a:pt x="412" y="66"/>
                    <a:pt x="412" y="66"/>
                  </a:cubicBezTo>
                  <a:cubicBezTo>
                    <a:pt x="414" y="68"/>
                    <a:pt x="415" y="73"/>
                    <a:pt x="415" y="76"/>
                  </a:cubicBezTo>
                  <a:cubicBezTo>
                    <a:pt x="415" y="80"/>
                    <a:pt x="414" y="82"/>
                    <a:pt x="411" y="8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9" name="Picture 8">
            <a:extLst>
              <a:ext uri="{FF2B5EF4-FFF2-40B4-BE49-F238E27FC236}">
                <a16:creationId xmlns:a16="http://schemas.microsoft.com/office/drawing/2014/main" id="{A42D8AFE-0758-4914-830E-E197C2E01025}"/>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500" b="12639"/>
          <a:stretch/>
        </p:blipFill>
        <p:spPr>
          <a:xfrm>
            <a:off x="316199" y="379213"/>
            <a:ext cx="671523" cy="444492"/>
          </a:xfrm>
          <a:prstGeom prst="rect">
            <a:avLst/>
          </a:prstGeom>
        </p:spPr>
      </p:pic>
      <p:sp>
        <p:nvSpPr>
          <p:cNvPr id="37" name="Rectangle 36">
            <a:extLst>
              <a:ext uri="{FF2B5EF4-FFF2-40B4-BE49-F238E27FC236}">
                <a16:creationId xmlns:a16="http://schemas.microsoft.com/office/drawing/2014/main" id="{77660458-32E6-44F4-8752-DA75DA00829D}"/>
              </a:ext>
              <a:ext uri="{C183D7F6-B498-43B3-948B-1728B52AA6E4}">
                <adec:decorative xmlns:adec="http://schemas.microsoft.com/office/drawing/2017/decorative" val="1"/>
              </a:ext>
            </a:extLst>
          </p:cNvPr>
          <p:cNvSpPr/>
          <p:nvPr/>
        </p:nvSpPr>
        <p:spPr>
          <a:xfrm>
            <a:off x="505096" y="2918515"/>
            <a:ext cx="3044445" cy="1077218"/>
          </a:xfrm>
          <a:prstGeom prst="rect">
            <a:avLst/>
          </a:prstGeom>
          <a:solidFill>
            <a:schemeClr val="accent2"/>
          </a:solidFill>
        </p:spPr>
        <p:txBody>
          <a:bodyPr wrap="square">
            <a:spAutoFit/>
          </a:bodyPr>
          <a:lstStyle/>
          <a:p>
            <a:r>
              <a:rPr lang="en-GB" sz="1600" i="1"/>
              <a:t>I love to play and indulge in a little ‘me’ time, with the added reward of knowing I will probably come out lucky</a:t>
            </a:r>
          </a:p>
        </p:txBody>
      </p:sp>
      <p:sp>
        <p:nvSpPr>
          <p:cNvPr id="38" name="TextBox 37">
            <a:extLst>
              <a:ext uri="{FF2B5EF4-FFF2-40B4-BE49-F238E27FC236}">
                <a16:creationId xmlns:a16="http://schemas.microsoft.com/office/drawing/2014/main" id="{64EFA2E2-AA6E-4538-AEB8-4E5E77B663C2}"/>
              </a:ext>
            </a:extLst>
          </p:cNvPr>
          <p:cNvSpPr txBox="1"/>
          <p:nvPr/>
        </p:nvSpPr>
        <p:spPr>
          <a:xfrm>
            <a:off x="492568" y="2545163"/>
            <a:ext cx="2339049" cy="369332"/>
          </a:xfrm>
          <a:prstGeom prst="rect">
            <a:avLst/>
          </a:prstGeom>
          <a:noFill/>
        </p:spPr>
        <p:txBody>
          <a:bodyPr wrap="square" rtlCol="0">
            <a:spAutoFit/>
          </a:bodyPr>
          <a:lstStyle/>
          <a:p>
            <a:r>
              <a:rPr lang="en-GB" b="1">
                <a:solidFill>
                  <a:schemeClr val="accent2"/>
                </a:solidFill>
                <a:latin typeface="+mj-lt"/>
              </a:rPr>
              <a:t>ME TIME</a:t>
            </a:r>
          </a:p>
        </p:txBody>
      </p:sp>
      <p:sp>
        <p:nvSpPr>
          <p:cNvPr id="39" name="Rectangle 38">
            <a:extLst>
              <a:ext uri="{FF2B5EF4-FFF2-40B4-BE49-F238E27FC236}">
                <a16:creationId xmlns:a16="http://schemas.microsoft.com/office/drawing/2014/main" id="{C4253E64-EFB4-44B4-9BF2-3BAB248C6EEB}"/>
              </a:ext>
              <a:ext uri="{C183D7F6-B498-43B3-948B-1728B52AA6E4}">
                <adec:decorative xmlns:adec="http://schemas.microsoft.com/office/drawing/2017/decorative" val="1"/>
              </a:ext>
            </a:extLst>
          </p:cNvPr>
          <p:cNvSpPr/>
          <p:nvPr/>
        </p:nvSpPr>
        <p:spPr>
          <a:xfrm>
            <a:off x="492568" y="4525663"/>
            <a:ext cx="3044445" cy="830997"/>
          </a:xfrm>
          <a:prstGeom prst="rect">
            <a:avLst/>
          </a:prstGeom>
          <a:solidFill>
            <a:srgbClr val="265A9A"/>
          </a:solidFill>
        </p:spPr>
        <p:txBody>
          <a:bodyPr wrap="square">
            <a:spAutoFit/>
          </a:bodyPr>
          <a:lstStyle/>
          <a:p>
            <a:r>
              <a:rPr lang="en-GB" sz="1600" i="1">
                <a:solidFill>
                  <a:schemeClr val="bg1"/>
                </a:solidFill>
              </a:rPr>
              <a:t>I’m just using up some leftover credit on a bit of a whim – nothing to lose!</a:t>
            </a:r>
          </a:p>
        </p:txBody>
      </p:sp>
      <p:sp>
        <p:nvSpPr>
          <p:cNvPr id="40" name="TextBox 39">
            <a:extLst>
              <a:ext uri="{FF2B5EF4-FFF2-40B4-BE49-F238E27FC236}">
                <a16:creationId xmlns:a16="http://schemas.microsoft.com/office/drawing/2014/main" id="{EEADFCFA-4006-474F-85AF-D5D4A34D6413}"/>
              </a:ext>
            </a:extLst>
          </p:cNvPr>
          <p:cNvSpPr txBox="1"/>
          <p:nvPr/>
        </p:nvSpPr>
        <p:spPr>
          <a:xfrm>
            <a:off x="480040" y="4152311"/>
            <a:ext cx="2339049" cy="369332"/>
          </a:xfrm>
          <a:prstGeom prst="rect">
            <a:avLst/>
          </a:prstGeom>
          <a:noFill/>
        </p:spPr>
        <p:txBody>
          <a:bodyPr wrap="square" rtlCol="0">
            <a:spAutoFit/>
          </a:bodyPr>
          <a:lstStyle/>
          <a:p>
            <a:r>
              <a:rPr lang="en-GB" b="1">
                <a:solidFill>
                  <a:srgbClr val="265A9A"/>
                </a:solidFill>
                <a:latin typeface="+mj-lt"/>
              </a:rPr>
              <a:t>MONEY TO BURN</a:t>
            </a:r>
          </a:p>
        </p:txBody>
      </p:sp>
      <p:sp>
        <p:nvSpPr>
          <p:cNvPr id="23" name="TextBox 22">
            <a:extLst>
              <a:ext uri="{FF2B5EF4-FFF2-40B4-BE49-F238E27FC236}">
                <a16:creationId xmlns:a16="http://schemas.microsoft.com/office/drawing/2014/main" id="{DE141BDD-528E-4822-8CBD-89C6FE14A50D}"/>
              </a:ext>
            </a:extLst>
          </p:cNvPr>
          <p:cNvSpPr txBox="1"/>
          <p:nvPr/>
        </p:nvSpPr>
        <p:spPr>
          <a:xfrm>
            <a:off x="4399108" y="2172505"/>
            <a:ext cx="2787736" cy="2092881"/>
          </a:xfrm>
          <a:prstGeom prst="rect">
            <a:avLst/>
          </a:prstGeom>
          <a:noFill/>
        </p:spPr>
        <p:txBody>
          <a:bodyPr wrap="square" rtlCol="0">
            <a:spAutoFit/>
          </a:bodyPr>
          <a:lstStyle/>
          <a:p>
            <a:pPr marL="285750" indent="-285750">
              <a:buFont typeface="Arial" panose="020B0604020202020204" pitchFamily="34" charset="0"/>
              <a:buChar char="•"/>
            </a:pPr>
            <a:r>
              <a:rPr lang="en-GB" sz="1600">
                <a:latin typeface="+mj-lt"/>
              </a:rPr>
              <a:t>Players are more likely to be under 55</a:t>
            </a:r>
          </a:p>
          <a:p>
            <a:endParaRPr lang="en-GB" sz="1600">
              <a:latin typeface="+mj-lt"/>
            </a:endParaRPr>
          </a:p>
          <a:p>
            <a:pPr marL="285750" indent="-285750">
              <a:buFont typeface="Arial" panose="020B0604020202020204" pitchFamily="34" charset="0"/>
              <a:buChar char="•"/>
            </a:pPr>
            <a:r>
              <a:rPr lang="en-GB" sz="1600">
                <a:latin typeface="+mj-lt"/>
              </a:rPr>
              <a:t>More likely to be identified as a moderate to high risk problem gambler. </a:t>
            </a:r>
          </a:p>
          <a:p>
            <a:endParaRPr lang="en-GB">
              <a:solidFill>
                <a:schemeClr val="bg1">
                  <a:lumMod val="50000"/>
                </a:schemeClr>
              </a:solidFill>
            </a:endParaRPr>
          </a:p>
        </p:txBody>
      </p:sp>
    </p:spTree>
    <p:extLst>
      <p:ext uri="{BB962C8B-B14F-4D97-AF65-F5344CB8AC3E}">
        <p14:creationId xmlns:p14="http://schemas.microsoft.com/office/powerpoint/2010/main" val="510603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779C00-AF82-4EB6-BFCE-20CFE27E1F7F}"/>
              </a:ext>
              <a:ext uri="{C183D7F6-B498-43B3-948B-1728B52AA6E4}">
                <adec:decorative xmlns:adec="http://schemas.microsoft.com/office/drawing/2017/decorative" val="1"/>
              </a:ext>
            </a:extLst>
          </p:cNvPr>
          <p:cNvSpPr/>
          <p:nvPr/>
        </p:nvSpPr>
        <p:spPr>
          <a:xfrm>
            <a:off x="8051873" y="1417631"/>
            <a:ext cx="3631475" cy="49085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a:p>
        </p:txBody>
      </p:sp>
      <p:sp>
        <p:nvSpPr>
          <p:cNvPr id="22" name="Rectangle 21">
            <a:extLst>
              <a:ext uri="{FF2B5EF4-FFF2-40B4-BE49-F238E27FC236}">
                <a16:creationId xmlns:a16="http://schemas.microsoft.com/office/drawing/2014/main" id="{1DB47BC6-F619-44D2-BAD9-372C5267E3C4}"/>
              </a:ext>
              <a:ext uri="{C183D7F6-B498-43B3-948B-1728B52AA6E4}">
                <adec:decorative xmlns:adec="http://schemas.microsoft.com/office/drawing/2017/decorative" val="1"/>
              </a:ext>
            </a:extLst>
          </p:cNvPr>
          <p:cNvSpPr/>
          <p:nvPr/>
        </p:nvSpPr>
        <p:spPr>
          <a:xfrm>
            <a:off x="4213567" y="1417631"/>
            <a:ext cx="3317967" cy="63565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DE0335AE-85C8-43DC-9D2A-0FB759AF9096}"/>
              </a:ext>
              <a:ext uri="{C183D7F6-B498-43B3-948B-1728B52AA6E4}">
                <adec:decorative xmlns:adec="http://schemas.microsoft.com/office/drawing/2017/decorative" val="1"/>
              </a:ext>
            </a:extLst>
          </p:cNvPr>
          <p:cNvSpPr/>
          <p:nvPr/>
        </p:nvSpPr>
        <p:spPr>
          <a:xfrm>
            <a:off x="375265" y="1417631"/>
            <a:ext cx="3317967" cy="63565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AF9211B2-4568-48BA-8E4A-DD85AD31D7EB}"/>
              </a:ext>
            </a:extLst>
          </p:cNvPr>
          <p:cNvSpPr>
            <a:spLocks noGrp="1"/>
          </p:cNvSpPr>
          <p:nvPr>
            <p:ph type="title"/>
          </p:nvPr>
        </p:nvSpPr>
        <p:spPr>
          <a:xfrm>
            <a:off x="1278050" y="254570"/>
            <a:ext cx="5120641" cy="867930"/>
          </a:xfrm>
        </p:spPr>
        <p:txBody>
          <a:bodyPr/>
          <a:lstStyle/>
          <a:p>
            <a:r>
              <a:rPr lang="en-GB" b="0">
                <a:solidFill>
                  <a:schemeClr val="tx1">
                    <a:lumMod val="75000"/>
                    <a:lumOff val="25000"/>
                  </a:schemeClr>
                </a:solidFill>
              </a:rPr>
              <a:t>Activity summary</a:t>
            </a:r>
            <a:br>
              <a:rPr lang="en-GB"/>
            </a:br>
            <a:r>
              <a:rPr lang="en-GB"/>
              <a:t>ARCADES</a:t>
            </a:r>
          </a:p>
        </p:txBody>
      </p:sp>
      <p:sp>
        <p:nvSpPr>
          <p:cNvPr id="8" name="Rectangle 7">
            <a:extLst>
              <a:ext uri="{FF2B5EF4-FFF2-40B4-BE49-F238E27FC236}">
                <a16:creationId xmlns:a16="http://schemas.microsoft.com/office/drawing/2014/main" id="{3EE55157-5612-4398-8651-EE5E43A35D9C}"/>
              </a:ext>
              <a:ext uri="{C183D7F6-B498-43B3-948B-1728B52AA6E4}">
                <adec:decorative xmlns:adec="http://schemas.microsoft.com/office/drawing/2017/decorative" val="1"/>
              </a:ext>
            </a:extLst>
          </p:cNvPr>
          <p:cNvSpPr/>
          <p:nvPr/>
        </p:nvSpPr>
        <p:spPr>
          <a:xfrm>
            <a:off x="4213568" y="1417631"/>
            <a:ext cx="3317967" cy="4908525"/>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a:solidFill>
                  <a:schemeClr val="tx1"/>
                </a:solidFill>
                <a:latin typeface="+mj-lt"/>
              </a:rPr>
              <a:t>Key demographics:</a:t>
            </a:r>
            <a:endParaRPr lang="en-GB">
              <a:solidFill>
                <a:schemeClr val="tx1"/>
              </a:solidFill>
              <a:latin typeface="+mj-lt"/>
            </a:endParaRPr>
          </a:p>
        </p:txBody>
      </p:sp>
      <p:sp>
        <p:nvSpPr>
          <p:cNvPr id="13" name="Rectangle 12">
            <a:extLst>
              <a:ext uri="{FF2B5EF4-FFF2-40B4-BE49-F238E27FC236}">
                <a16:creationId xmlns:a16="http://schemas.microsoft.com/office/drawing/2014/main" id="{3FF8A15B-764C-47DB-8704-8E1CBCE76BE2}"/>
              </a:ext>
              <a:ext uri="{C183D7F6-B498-43B3-948B-1728B52AA6E4}">
                <adec:decorative xmlns:adec="http://schemas.microsoft.com/office/drawing/2017/decorative" val="1"/>
              </a:ext>
            </a:extLst>
          </p:cNvPr>
          <p:cNvSpPr/>
          <p:nvPr/>
        </p:nvSpPr>
        <p:spPr>
          <a:xfrm>
            <a:off x="375265" y="1417631"/>
            <a:ext cx="3317967" cy="4908525"/>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a:solidFill>
                  <a:schemeClr val="tx1"/>
                </a:solidFill>
                <a:latin typeface="+mj-lt"/>
              </a:rPr>
              <a:t>Key typologies: </a:t>
            </a:r>
            <a:r>
              <a:rPr lang="en-GB">
                <a:solidFill>
                  <a:schemeClr val="tx1"/>
                </a:solidFill>
                <a:latin typeface="+mj-lt"/>
              </a:rPr>
              <a:t>Social play, Along for the ride</a:t>
            </a:r>
          </a:p>
        </p:txBody>
      </p:sp>
      <p:sp>
        <p:nvSpPr>
          <p:cNvPr id="20" name="TextBox 19">
            <a:extLst>
              <a:ext uri="{FF2B5EF4-FFF2-40B4-BE49-F238E27FC236}">
                <a16:creationId xmlns:a16="http://schemas.microsoft.com/office/drawing/2014/main" id="{9E37293F-E8BD-4843-9065-2B9FB577B64D}"/>
              </a:ext>
            </a:extLst>
          </p:cNvPr>
          <p:cNvSpPr txBox="1"/>
          <p:nvPr/>
        </p:nvSpPr>
        <p:spPr>
          <a:xfrm>
            <a:off x="8051873" y="3122310"/>
            <a:ext cx="3632400" cy="738664"/>
          </a:xfrm>
          <a:prstGeom prst="rect">
            <a:avLst/>
          </a:prstGeom>
          <a:noFill/>
        </p:spPr>
        <p:txBody>
          <a:bodyPr wrap="square" rtlCol="0">
            <a:spAutoFit/>
          </a:bodyPr>
          <a:lstStyle/>
          <a:p>
            <a:r>
              <a:rPr lang="en-GB" sz="1400" b="1">
                <a:latin typeface="+mj-lt"/>
              </a:rPr>
              <a:t>MOTIVATIONS &amp; TRIGGERS:</a:t>
            </a:r>
          </a:p>
          <a:p>
            <a:pPr marL="285750" indent="-285750">
              <a:buFont typeface="Arial" panose="020B0604020202020204" pitchFamily="34" charset="0"/>
              <a:buChar char="•"/>
            </a:pPr>
            <a:r>
              <a:rPr lang="en-GB" sz="1400">
                <a:latin typeface="+mj-lt"/>
              </a:rPr>
              <a:t>To have fun and be social</a:t>
            </a:r>
          </a:p>
          <a:p>
            <a:pPr marL="285750" indent="-285750">
              <a:buFont typeface="Arial" panose="020B0604020202020204" pitchFamily="34" charset="0"/>
              <a:buChar char="•"/>
            </a:pPr>
            <a:r>
              <a:rPr lang="en-GB" sz="1400">
                <a:latin typeface="+mj-lt"/>
              </a:rPr>
              <a:t>Triggered by having some loose change</a:t>
            </a:r>
          </a:p>
        </p:txBody>
      </p:sp>
      <p:sp>
        <p:nvSpPr>
          <p:cNvPr id="25" name="TextBox 24">
            <a:extLst>
              <a:ext uri="{FF2B5EF4-FFF2-40B4-BE49-F238E27FC236}">
                <a16:creationId xmlns:a16="http://schemas.microsoft.com/office/drawing/2014/main" id="{84DAF20F-02B5-4456-8822-3475A967BD63}"/>
              </a:ext>
            </a:extLst>
          </p:cNvPr>
          <p:cNvSpPr txBox="1"/>
          <p:nvPr/>
        </p:nvSpPr>
        <p:spPr>
          <a:xfrm>
            <a:off x="8051873" y="4134798"/>
            <a:ext cx="3632400" cy="738664"/>
          </a:xfrm>
          <a:prstGeom prst="rect">
            <a:avLst/>
          </a:prstGeom>
          <a:noFill/>
        </p:spPr>
        <p:txBody>
          <a:bodyPr wrap="square" rtlCol="0">
            <a:spAutoFit/>
          </a:bodyPr>
          <a:lstStyle/>
          <a:p>
            <a:r>
              <a:rPr lang="en-GB" sz="1400" b="1">
                <a:latin typeface="+mj-lt"/>
              </a:rPr>
              <a:t>PREFERRED INTERVENTION:</a:t>
            </a:r>
          </a:p>
          <a:p>
            <a:pPr marL="285750" indent="-285750">
              <a:buFont typeface="Arial" panose="020B0604020202020204" pitchFamily="34" charset="0"/>
              <a:buChar char="•"/>
            </a:pPr>
            <a:r>
              <a:rPr lang="en-US" sz="1400">
                <a:latin typeface="+mj-lt"/>
              </a:rPr>
              <a:t>Temporary preventions from play are more popular</a:t>
            </a:r>
            <a:endParaRPr lang="en-GB" sz="1400">
              <a:latin typeface="+mj-lt"/>
            </a:endParaRPr>
          </a:p>
        </p:txBody>
      </p:sp>
      <p:sp>
        <p:nvSpPr>
          <p:cNvPr id="28" name="TextBox 27">
            <a:extLst>
              <a:ext uri="{FF2B5EF4-FFF2-40B4-BE49-F238E27FC236}">
                <a16:creationId xmlns:a16="http://schemas.microsoft.com/office/drawing/2014/main" id="{8C1A0EB2-0744-41BC-AA10-BF0255036072}"/>
              </a:ext>
            </a:extLst>
          </p:cNvPr>
          <p:cNvSpPr txBox="1"/>
          <p:nvPr/>
        </p:nvSpPr>
        <p:spPr>
          <a:xfrm>
            <a:off x="8051873" y="1463491"/>
            <a:ext cx="3632400" cy="1384995"/>
          </a:xfrm>
          <a:prstGeom prst="rect">
            <a:avLst/>
          </a:prstGeom>
          <a:noFill/>
        </p:spPr>
        <p:txBody>
          <a:bodyPr wrap="square" rtlCol="0">
            <a:spAutoFit/>
          </a:bodyPr>
          <a:lstStyle/>
          <a:p>
            <a:r>
              <a:rPr lang="en-GB" sz="1400" b="1">
                <a:latin typeface="+mj-lt"/>
              </a:rPr>
              <a:t>TYPICAL OCCASION:</a:t>
            </a:r>
          </a:p>
          <a:p>
            <a:pPr marL="285750" lvl="0" indent="-285750">
              <a:buFont typeface="Arial" panose="020B0604020202020204" pitchFamily="34" charset="0"/>
              <a:buChar char="•"/>
            </a:pPr>
            <a:r>
              <a:rPr lang="en-GB" sz="1400"/>
              <a:t>Lasts 5-30mins</a:t>
            </a:r>
          </a:p>
          <a:p>
            <a:pPr marL="285750" lvl="0" indent="-285750">
              <a:buFont typeface="Arial" panose="020B0604020202020204" pitchFamily="34" charset="0"/>
              <a:buChar char="•"/>
            </a:pPr>
            <a:r>
              <a:rPr lang="en-GB" sz="1400"/>
              <a:t>Take part in a small group (2-5) or with their partner</a:t>
            </a:r>
          </a:p>
          <a:p>
            <a:pPr marL="285750" lvl="0" indent="-285750">
              <a:buFont typeface="Arial" panose="020B0604020202020204" pitchFamily="34" charset="0"/>
              <a:buChar char="•"/>
            </a:pPr>
            <a:r>
              <a:rPr lang="en-GB" sz="1400"/>
              <a:t>In person</a:t>
            </a:r>
          </a:p>
          <a:p>
            <a:pPr marL="285750" lvl="0" indent="-285750">
              <a:buFont typeface="Arial" panose="020B0604020202020204" pitchFamily="34" charset="0"/>
              <a:buChar char="•"/>
            </a:pPr>
            <a:r>
              <a:rPr lang="en-GB" sz="1400"/>
              <a:t>More likely to be unplanned</a:t>
            </a:r>
            <a:endParaRPr lang="en-GB" sz="1400">
              <a:latin typeface="+mj-lt"/>
            </a:endParaRPr>
          </a:p>
        </p:txBody>
      </p:sp>
      <p:sp>
        <p:nvSpPr>
          <p:cNvPr id="27" name="TextBox 26">
            <a:extLst>
              <a:ext uri="{FF2B5EF4-FFF2-40B4-BE49-F238E27FC236}">
                <a16:creationId xmlns:a16="http://schemas.microsoft.com/office/drawing/2014/main" id="{D3C195A4-FB91-4247-A790-EB1481D6F6A2}"/>
              </a:ext>
            </a:extLst>
          </p:cNvPr>
          <p:cNvSpPr txBox="1"/>
          <p:nvPr/>
        </p:nvSpPr>
        <p:spPr>
          <a:xfrm>
            <a:off x="8051873" y="5147286"/>
            <a:ext cx="3632400" cy="1123384"/>
          </a:xfrm>
          <a:prstGeom prst="rect">
            <a:avLst/>
          </a:prstGeom>
          <a:noFill/>
        </p:spPr>
        <p:txBody>
          <a:bodyPr wrap="square" rtlCol="0">
            <a:spAutoFit/>
          </a:bodyPr>
          <a:lstStyle/>
          <a:p>
            <a:r>
              <a:rPr lang="en-GB" sz="1400" b="1">
                <a:latin typeface="+mj-lt"/>
              </a:rPr>
              <a:t>SOURCES OF INFORMATION </a:t>
            </a:r>
          </a:p>
          <a:p>
            <a:r>
              <a:rPr lang="en-GB" sz="1100" i="1">
                <a:latin typeface="+mj-lt"/>
              </a:rPr>
              <a:t>(when not gambling)</a:t>
            </a:r>
          </a:p>
          <a:p>
            <a:pPr marL="285750" indent="-285750">
              <a:buFont typeface="Arial" panose="020B0604020202020204" pitchFamily="34" charset="0"/>
              <a:buChar char="•"/>
            </a:pPr>
            <a:r>
              <a:rPr lang="en-GB" sz="1400">
                <a:latin typeface="+mj-lt"/>
              </a:rPr>
              <a:t>More likely to talk to staff than most activities, but most don’t encounter it outside of the activity</a:t>
            </a:r>
          </a:p>
        </p:txBody>
      </p:sp>
      <p:pic>
        <p:nvPicPr>
          <p:cNvPr id="9" name="Picture 8">
            <a:extLst>
              <a:ext uri="{FF2B5EF4-FFF2-40B4-BE49-F238E27FC236}">
                <a16:creationId xmlns:a16="http://schemas.microsoft.com/office/drawing/2014/main" id="{1B93D6B1-5721-478E-BB21-838AAACC097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375" y="204507"/>
            <a:ext cx="881659" cy="881659"/>
          </a:xfrm>
          <a:prstGeom prst="rect">
            <a:avLst/>
          </a:prstGeom>
        </p:spPr>
      </p:pic>
      <p:sp>
        <p:nvSpPr>
          <p:cNvPr id="26" name="Rectangle 25">
            <a:extLst>
              <a:ext uri="{FF2B5EF4-FFF2-40B4-BE49-F238E27FC236}">
                <a16:creationId xmlns:a16="http://schemas.microsoft.com/office/drawing/2014/main" id="{1E3AA5E6-F658-4D6B-9B15-B80DBEB626E8}"/>
              </a:ext>
              <a:ext uri="{C183D7F6-B498-43B3-948B-1728B52AA6E4}">
                <adec:decorative xmlns:adec="http://schemas.microsoft.com/office/drawing/2017/decorative" val="1"/>
              </a:ext>
            </a:extLst>
          </p:cNvPr>
          <p:cNvSpPr/>
          <p:nvPr/>
        </p:nvSpPr>
        <p:spPr>
          <a:xfrm>
            <a:off x="505096" y="2734480"/>
            <a:ext cx="3044444" cy="1569660"/>
          </a:xfrm>
          <a:prstGeom prst="rect">
            <a:avLst/>
          </a:prstGeom>
          <a:solidFill>
            <a:srgbClr val="FFC000"/>
          </a:solidFill>
        </p:spPr>
        <p:txBody>
          <a:bodyPr wrap="square">
            <a:spAutoFit/>
          </a:bodyPr>
          <a:lstStyle/>
          <a:p>
            <a:r>
              <a:rPr lang="en-GB" sz="1600" i="1"/>
              <a:t>Gambling is something my friends and I love doing together, whether it’s having a friendly competition, adding more excitement to an event, or just for a bit of fun</a:t>
            </a:r>
          </a:p>
        </p:txBody>
      </p:sp>
      <p:sp>
        <p:nvSpPr>
          <p:cNvPr id="29" name="Rectangle 28">
            <a:extLst>
              <a:ext uri="{FF2B5EF4-FFF2-40B4-BE49-F238E27FC236}">
                <a16:creationId xmlns:a16="http://schemas.microsoft.com/office/drawing/2014/main" id="{878E994B-264D-4881-9231-00E7E55548A8}"/>
              </a:ext>
              <a:ext uri="{C183D7F6-B498-43B3-948B-1728B52AA6E4}">
                <adec:decorative xmlns:adec="http://schemas.microsoft.com/office/drawing/2017/decorative" val="1"/>
              </a:ext>
            </a:extLst>
          </p:cNvPr>
          <p:cNvSpPr/>
          <p:nvPr/>
        </p:nvSpPr>
        <p:spPr>
          <a:xfrm>
            <a:off x="505096" y="4955811"/>
            <a:ext cx="3044445" cy="1077218"/>
          </a:xfrm>
          <a:prstGeom prst="rect">
            <a:avLst/>
          </a:prstGeom>
          <a:solidFill>
            <a:srgbClr val="FF8200"/>
          </a:solidFill>
        </p:spPr>
        <p:txBody>
          <a:bodyPr wrap="square">
            <a:spAutoFit/>
          </a:bodyPr>
          <a:lstStyle/>
          <a:p>
            <a:r>
              <a:rPr lang="en-GB" sz="1600" i="1"/>
              <a:t>Gambling is just a way I get to enjoy being with others, even if it does mean I will possibly end up out of pocket!</a:t>
            </a:r>
          </a:p>
        </p:txBody>
      </p:sp>
      <p:sp>
        <p:nvSpPr>
          <p:cNvPr id="30" name="TextBox 29">
            <a:extLst>
              <a:ext uri="{FF2B5EF4-FFF2-40B4-BE49-F238E27FC236}">
                <a16:creationId xmlns:a16="http://schemas.microsoft.com/office/drawing/2014/main" id="{C8ECAA8E-A423-4EE3-9E00-8F1C57BD3512}"/>
              </a:ext>
            </a:extLst>
          </p:cNvPr>
          <p:cNvSpPr txBox="1"/>
          <p:nvPr/>
        </p:nvSpPr>
        <p:spPr>
          <a:xfrm>
            <a:off x="492568" y="2363138"/>
            <a:ext cx="2339049" cy="369332"/>
          </a:xfrm>
          <a:prstGeom prst="rect">
            <a:avLst/>
          </a:prstGeom>
          <a:noFill/>
        </p:spPr>
        <p:txBody>
          <a:bodyPr wrap="square" rtlCol="0">
            <a:spAutoFit/>
          </a:bodyPr>
          <a:lstStyle/>
          <a:p>
            <a:r>
              <a:rPr lang="en-GB" b="1">
                <a:solidFill>
                  <a:srgbClr val="FFC000"/>
                </a:solidFill>
                <a:latin typeface="+mj-lt"/>
              </a:rPr>
              <a:t>SOCIAL PLAY</a:t>
            </a:r>
          </a:p>
        </p:txBody>
      </p:sp>
      <p:sp>
        <p:nvSpPr>
          <p:cNvPr id="31" name="TextBox 30">
            <a:extLst>
              <a:ext uri="{FF2B5EF4-FFF2-40B4-BE49-F238E27FC236}">
                <a16:creationId xmlns:a16="http://schemas.microsoft.com/office/drawing/2014/main" id="{52EEDFE4-80BA-44AE-B408-D7FC95F2576F}"/>
              </a:ext>
            </a:extLst>
          </p:cNvPr>
          <p:cNvSpPr txBox="1"/>
          <p:nvPr/>
        </p:nvSpPr>
        <p:spPr>
          <a:xfrm>
            <a:off x="492568" y="4582459"/>
            <a:ext cx="2860232" cy="369332"/>
          </a:xfrm>
          <a:prstGeom prst="rect">
            <a:avLst/>
          </a:prstGeom>
          <a:noFill/>
        </p:spPr>
        <p:txBody>
          <a:bodyPr wrap="square" rtlCol="0">
            <a:spAutoFit/>
          </a:bodyPr>
          <a:lstStyle/>
          <a:p>
            <a:r>
              <a:rPr lang="en-GB" b="1">
                <a:solidFill>
                  <a:srgbClr val="FF8200"/>
                </a:solidFill>
                <a:latin typeface="+mj-lt"/>
              </a:rPr>
              <a:t>ALONG FOR THE RIDE</a:t>
            </a:r>
          </a:p>
        </p:txBody>
      </p:sp>
      <p:sp>
        <p:nvSpPr>
          <p:cNvPr id="18" name="TextBox 17">
            <a:extLst>
              <a:ext uri="{FF2B5EF4-FFF2-40B4-BE49-F238E27FC236}">
                <a16:creationId xmlns:a16="http://schemas.microsoft.com/office/drawing/2014/main" id="{82F8FD1F-EA89-4A93-A301-A385824B4D45}"/>
              </a:ext>
            </a:extLst>
          </p:cNvPr>
          <p:cNvSpPr txBox="1"/>
          <p:nvPr/>
        </p:nvSpPr>
        <p:spPr>
          <a:xfrm>
            <a:off x="4399108" y="2172505"/>
            <a:ext cx="2787736" cy="2585323"/>
          </a:xfrm>
          <a:prstGeom prst="rect">
            <a:avLst/>
          </a:prstGeom>
          <a:noFill/>
        </p:spPr>
        <p:txBody>
          <a:bodyPr wrap="square" rtlCol="0">
            <a:spAutoFit/>
          </a:bodyPr>
          <a:lstStyle/>
          <a:p>
            <a:pPr marL="285750" indent="-285750">
              <a:buFont typeface="Arial" panose="020B0604020202020204" pitchFamily="34" charset="0"/>
              <a:buChar char="•"/>
            </a:pPr>
            <a:r>
              <a:rPr lang="en-GB" sz="1600">
                <a:latin typeface="+mj-lt"/>
              </a:rPr>
              <a:t>More women than men tend to play</a:t>
            </a:r>
          </a:p>
          <a:p>
            <a:pPr marL="285750" indent="-285750">
              <a:buFont typeface="Arial" panose="020B0604020202020204" pitchFamily="34" charset="0"/>
              <a:buChar char="•"/>
            </a:pPr>
            <a:endParaRPr lang="en-GB" sz="1600">
              <a:latin typeface="+mj-lt"/>
            </a:endParaRPr>
          </a:p>
          <a:p>
            <a:pPr marL="285750" indent="-285750">
              <a:buFont typeface="Arial" panose="020B0604020202020204" pitchFamily="34" charset="0"/>
              <a:buChar char="•"/>
            </a:pPr>
            <a:r>
              <a:rPr lang="en-GB" sz="1600">
                <a:latin typeface="+mj-lt"/>
              </a:rPr>
              <a:t>Players are more likely to be younger (18-34)</a:t>
            </a:r>
          </a:p>
          <a:p>
            <a:endParaRPr lang="en-GB" sz="1600">
              <a:latin typeface="+mj-lt"/>
            </a:endParaRPr>
          </a:p>
          <a:p>
            <a:pPr marL="285750" indent="-285750">
              <a:buFont typeface="Arial" panose="020B0604020202020204" pitchFamily="34" charset="0"/>
              <a:buChar char="•"/>
            </a:pPr>
            <a:r>
              <a:rPr lang="en-GB" sz="1600">
                <a:latin typeface="+mj-lt"/>
              </a:rPr>
              <a:t>More likely to be identified as a moderate risk problem gambler. </a:t>
            </a:r>
          </a:p>
          <a:p>
            <a:endParaRPr lang="en-GB">
              <a:solidFill>
                <a:schemeClr val="bg1">
                  <a:lumMod val="50000"/>
                </a:schemeClr>
              </a:solidFill>
            </a:endParaRPr>
          </a:p>
        </p:txBody>
      </p:sp>
    </p:spTree>
    <p:extLst>
      <p:ext uri="{BB962C8B-B14F-4D97-AF65-F5344CB8AC3E}">
        <p14:creationId xmlns:p14="http://schemas.microsoft.com/office/powerpoint/2010/main" val="2347444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2E11E1A-A94C-4A4A-B589-68C119B2F302}"/>
              </a:ext>
              <a:ext uri="{C183D7F6-B498-43B3-948B-1728B52AA6E4}">
                <adec:decorative xmlns:adec="http://schemas.microsoft.com/office/drawing/2017/decorative" val="1"/>
              </a:ext>
            </a:extLst>
          </p:cNvPr>
          <p:cNvSpPr/>
          <p:nvPr/>
        </p:nvSpPr>
        <p:spPr>
          <a:xfrm>
            <a:off x="8051873" y="1417631"/>
            <a:ext cx="3631475" cy="49085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a:p>
        </p:txBody>
      </p:sp>
      <p:sp>
        <p:nvSpPr>
          <p:cNvPr id="22" name="Rectangle 21">
            <a:extLst>
              <a:ext uri="{FF2B5EF4-FFF2-40B4-BE49-F238E27FC236}">
                <a16:creationId xmlns:a16="http://schemas.microsoft.com/office/drawing/2014/main" id="{1DB47BC6-F619-44D2-BAD9-372C5267E3C4}"/>
              </a:ext>
              <a:ext uri="{C183D7F6-B498-43B3-948B-1728B52AA6E4}">
                <adec:decorative xmlns:adec="http://schemas.microsoft.com/office/drawing/2017/decorative" val="1"/>
              </a:ext>
            </a:extLst>
          </p:cNvPr>
          <p:cNvSpPr/>
          <p:nvPr/>
        </p:nvSpPr>
        <p:spPr>
          <a:xfrm>
            <a:off x="4213567" y="1417631"/>
            <a:ext cx="3317967" cy="63565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DE0335AE-85C8-43DC-9D2A-0FB759AF9096}"/>
              </a:ext>
              <a:ext uri="{C183D7F6-B498-43B3-948B-1728B52AA6E4}">
                <adec:decorative xmlns:adec="http://schemas.microsoft.com/office/drawing/2017/decorative" val="1"/>
              </a:ext>
            </a:extLst>
          </p:cNvPr>
          <p:cNvSpPr/>
          <p:nvPr/>
        </p:nvSpPr>
        <p:spPr>
          <a:xfrm>
            <a:off x="375265" y="1417631"/>
            <a:ext cx="3317967" cy="63565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AF9211B2-4568-48BA-8E4A-DD85AD31D7EB}"/>
              </a:ext>
            </a:extLst>
          </p:cNvPr>
          <p:cNvSpPr>
            <a:spLocks noGrp="1"/>
          </p:cNvSpPr>
          <p:nvPr>
            <p:ph type="title"/>
          </p:nvPr>
        </p:nvSpPr>
        <p:spPr>
          <a:xfrm>
            <a:off x="1278050" y="254570"/>
            <a:ext cx="5120641" cy="867930"/>
          </a:xfrm>
        </p:spPr>
        <p:txBody>
          <a:bodyPr/>
          <a:lstStyle/>
          <a:p>
            <a:r>
              <a:rPr lang="en-GB" b="0">
                <a:solidFill>
                  <a:schemeClr val="tx1">
                    <a:lumMod val="75000"/>
                    <a:lumOff val="25000"/>
                  </a:schemeClr>
                </a:solidFill>
              </a:rPr>
              <a:t>Activity summary</a:t>
            </a:r>
            <a:br>
              <a:rPr lang="en-GB"/>
            </a:br>
            <a:r>
              <a:rPr lang="en-GB"/>
              <a:t>FRUIT OR SLOT MACHINES </a:t>
            </a:r>
          </a:p>
        </p:txBody>
      </p:sp>
      <p:sp>
        <p:nvSpPr>
          <p:cNvPr id="8" name="Rectangle 7">
            <a:extLst>
              <a:ext uri="{FF2B5EF4-FFF2-40B4-BE49-F238E27FC236}">
                <a16:creationId xmlns:a16="http://schemas.microsoft.com/office/drawing/2014/main" id="{3EE55157-5612-4398-8651-EE5E43A35D9C}"/>
              </a:ext>
              <a:ext uri="{C183D7F6-B498-43B3-948B-1728B52AA6E4}">
                <adec:decorative xmlns:adec="http://schemas.microsoft.com/office/drawing/2017/decorative" val="1"/>
              </a:ext>
            </a:extLst>
          </p:cNvPr>
          <p:cNvSpPr/>
          <p:nvPr/>
        </p:nvSpPr>
        <p:spPr>
          <a:xfrm>
            <a:off x="4213568" y="1417631"/>
            <a:ext cx="3317967" cy="4908525"/>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a:solidFill>
                  <a:schemeClr val="tx1"/>
                </a:solidFill>
                <a:latin typeface="+mj-lt"/>
              </a:rPr>
              <a:t>Key demographics:</a:t>
            </a:r>
            <a:endParaRPr lang="en-GB">
              <a:solidFill>
                <a:schemeClr val="tx1"/>
              </a:solidFill>
              <a:latin typeface="+mj-lt"/>
            </a:endParaRPr>
          </a:p>
        </p:txBody>
      </p:sp>
      <p:sp>
        <p:nvSpPr>
          <p:cNvPr id="13" name="Rectangle 12">
            <a:extLst>
              <a:ext uri="{FF2B5EF4-FFF2-40B4-BE49-F238E27FC236}">
                <a16:creationId xmlns:a16="http://schemas.microsoft.com/office/drawing/2014/main" id="{3FF8A15B-764C-47DB-8704-8E1CBCE76BE2}"/>
              </a:ext>
              <a:ext uri="{C183D7F6-B498-43B3-948B-1728B52AA6E4}">
                <adec:decorative xmlns:adec="http://schemas.microsoft.com/office/drawing/2017/decorative" val="1"/>
              </a:ext>
            </a:extLst>
          </p:cNvPr>
          <p:cNvSpPr/>
          <p:nvPr/>
        </p:nvSpPr>
        <p:spPr>
          <a:xfrm>
            <a:off x="375265" y="1417631"/>
            <a:ext cx="3317967" cy="4908525"/>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a:solidFill>
                  <a:schemeClr val="tx1"/>
                </a:solidFill>
                <a:latin typeface="+mj-lt"/>
              </a:rPr>
              <a:t>Key typologies: </a:t>
            </a:r>
            <a:r>
              <a:rPr lang="en-GB">
                <a:solidFill>
                  <a:schemeClr val="tx1"/>
                </a:solidFill>
                <a:latin typeface="+mj-lt"/>
              </a:rPr>
              <a:t>Feeling lucky, Me time</a:t>
            </a:r>
          </a:p>
        </p:txBody>
      </p:sp>
      <p:sp>
        <p:nvSpPr>
          <p:cNvPr id="20" name="TextBox 19">
            <a:extLst>
              <a:ext uri="{FF2B5EF4-FFF2-40B4-BE49-F238E27FC236}">
                <a16:creationId xmlns:a16="http://schemas.microsoft.com/office/drawing/2014/main" id="{9E37293F-E8BD-4843-9065-2B9FB577B64D}"/>
              </a:ext>
            </a:extLst>
          </p:cNvPr>
          <p:cNvSpPr txBox="1"/>
          <p:nvPr/>
        </p:nvSpPr>
        <p:spPr>
          <a:xfrm>
            <a:off x="8051870" y="3142829"/>
            <a:ext cx="3631474" cy="1077218"/>
          </a:xfrm>
          <a:prstGeom prst="rect">
            <a:avLst/>
          </a:prstGeom>
          <a:noFill/>
        </p:spPr>
        <p:txBody>
          <a:bodyPr wrap="square" rtlCol="0">
            <a:spAutoFit/>
          </a:bodyPr>
          <a:lstStyle/>
          <a:p>
            <a:r>
              <a:rPr lang="en-GB" sz="1600" b="1">
                <a:latin typeface="+mj-lt"/>
              </a:rPr>
              <a:t>MOTIVATIONS &amp; TRIGGERS:</a:t>
            </a:r>
          </a:p>
          <a:p>
            <a:pPr marL="285750" indent="-285750">
              <a:buFont typeface="Arial" panose="020B0604020202020204" pitchFamily="34" charset="0"/>
              <a:buChar char="•"/>
            </a:pPr>
            <a:r>
              <a:rPr lang="en-GB" sz="1600">
                <a:latin typeface="+mj-lt"/>
              </a:rPr>
              <a:t>Spontaneous decision</a:t>
            </a:r>
          </a:p>
          <a:p>
            <a:pPr marL="285750" indent="-285750">
              <a:buFont typeface="Arial" panose="020B0604020202020204" pitchFamily="34" charset="0"/>
              <a:buChar char="•"/>
            </a:pPr>
            <a:r>
              <a:rPr lang="en-GB" sz="1600">
                <a:latin typeface="+mj-lt"/>
              </a:rPr>
              <a:t>Often triggered by finding loose change</a:t>
            </a:r>
          </a:p>
        </p:txBody>
      </p:sp>
      <p:sp>
        <p:nvSpPr>
          <p:cNvPr id="25" name="TextBox 24">
            <a:extLst>
              <a:ext uri="{FF2B5EF4-FFF2-40B4-BE49-F238E27FC236}">
                <a16:creationId xmlns:a16="http://schemas.microsoft.com/office/drawing/2014/main" id="{84DAF20F-02B5-4456-8822-3475A967BD63}"/>
              </a:ext>
            </a:extLst>
          </p:cNvPr>
          <p:cNvSpPr txBox="1"/>
          <p:nvPr/>
        </p:nvSpPr>
        <p:spPr>
          <a:xfrm>
            <a:off x="8051865" y="4325941"/>
            <a:ext cx="3631474" cy="584775"/>
          </a:xfrm>
          <a:prstGeom prst="rect">
            <a:avLst/>
          </a:prstGeom>
          <a:noFill/>
        </p:spPr>
        <p:txBody>
          <a:bodyPr wrap="square" rtlCol="0">
            <a:spAutoFit/>
          </a:bodyPr>
          <a:lstStyle/>
          <a:p>
            <a:r>
              <a:rPr lang="en-GB" sz="1600" b="1">
                <a:latin typeface="+mj-lt"/>
              </a:rPr>
              <a:t>PREFERRED INTERVENTION:</a:t>
            </a:r>
          </a:p>
          <a:p>
            <a:pPr marL="285750" indent="-285750">
              <a:buFont typeface="Arial" panose="020B0604020202020204" pitchFamily="34" charset="0"/>
              <a:buChar char="•"/>
            </a:pPr>
            <a:r>
              <a:rPr lang="en-US" sz="1600"/>
              <a:t>Automatic pauses strongly disliked</a:t>
            </a:r>
            <a:endParaRPr lang="en-GB" sz="1600"/>
          </a:p>
        </p:txBody>
      </p:sp>
      <p:sp>
        <p:nvSpPr>
          <p:cNvPr id="27" name="TextBox 26">
            <a:extLst>
              <a:ext uri="{FF2B5EF4-FFF2-40B4-BE49-F238E27FC236}">
                <a16:creationId xmlns:a16="http://schemas.microsoft.com/office/drawing/2014/main" id="{D3C195A4-FB91-4247-A790-EB1481D6F6A2}"/>
              </a:ext>
            </a:extLst>
          </p:cNvPr>
          <p:cNvSpPr txBox="1"/>
          <p:nvPr/>
        </p:nvSpPr>
        <p:spPr>
          <a:xfrm>
            <a:off x="8051865" y="5016609"/>
            <a:ext cx="3631474" cy="1323439"/>
          </a:xfrm>
          <a:prstGeom prst="rect">
            <a:avLst/>
          </a:prstGeom>
          <a:noFill/>
        </p:spPr>
        <p:txBody>
          <a:bodyPr wrap="square" rtlCol="0">
            <a:spAutoFit/>
          </a:bodyPr>
          <a:lstStyle/>
          <a:p>
            <a:r>
              <a:rPr lang="en-GB" sz="1600" b="1">
                <a:latin typeface="+mj-lt"/>
              </a:rPr>
              <a:t>SOURCES OF INFORMATION </a:t>
            </a:r>
          </a:p>
          <a:p>
            <a:r>
              <a:rPr lang="en-GB" sz="1600" i="1"/>
              <a:t>(when not gambling)</a:t>
            </a:r>
            <a:endParaRPr lang="en-GB" sz="1600" b="1">
              <a:latin typeface="+mj-lt"/>
            </a:endParaRPr>
          </a:p>
          <a:p>
            <a:pPr marL="171450" indent="-171450">
              <a:buFont typeface="Arial" panose="020B0604020202020204" pitchFamily="34" charset="0"/>
              <a:buChar char="•"/>
            </a:pPr>
            <a:r>
              <a:rPr lang="en-GB" sz="1600">
                <a:latin typeface="+mj-lt"/>
              </a:rPr>
              <a:t>More likely to encounter the company across a broad range of touchpoints</a:t>
            </a:r>
          </a:p>
        </p:txBody>
      </p:sp>
      <p:sp>
        <p:nvSpPr>
          <p:cNvPr id="28" name="TextBox 27">
            <a:extLst>
              <a:ext uri="{FF2B5EF4-FFF2-40B4-BE49-F238E27FC236}">
                <a16:creationId xmlns:a16="http://schemas.microsoft.com/office/drawing/2014/main" id="{8C1A0EB2-0744-41BC-AA10-BF0255036072}"/>
              </a:ext>
            </a:extLst>
          </p:cNvPr>
          <p:cNvSpPr txBox="1"/>
          <p:nvPr/>
        </p:nvSpPr>
        <p:spPr>
          <a:xfrm>
            <a:off x="8051870" y="1467275"/>
            <a:ext cx="3631478" cy="1569660"/>
          </a:xfrm>
          <a:prstGeom prst="rect">
            <a:avLst/>
          </a:prstGeom>
          <a:noFill/>
        </p:spPr>
        <p:txBody>
          <a:bodyPr wrap="square" rtlCol="0">
            <a:spAutoFit/>
          </a:bodyPr>
          <a:lstStyle/>
          <a:p>
            <a:r>
              <a:rPr lang="en-GB" sz="1600" b="1">
                <a:latin typeface="+mj-lt"/>
              </a:rPr>
              <a:t>TYPICAL OCCASION:</a:t>
            </a:r>
          </a:p>
          <a:p>
            <a:pPr marL="285750" indent="-285750">
              <a:buFont typeface="Arial" panose="020B0604020202020204" pitchFamily="34" charset="0"/>
              <a:buChar char="•"/>
            </a:pPr>
            <a:r>
              <a:rPr lang="en-GB" sz="1600">
                <a:latin typeface="+mj-lt"/>
              </a:rPr>
              <a:t>High number of bets played</a:t>
            </a:r>
          </a:p>
          <a:p>
            <a:pPr marL="285750" indent="-285750">
              <a:buFont typeface="Arial" panose="020B0604020202020204" pitchFamily="34" charset="0"/>
              <a:buChar char="•"/>
            </a:pPr>
            <a:r>
              <a:rPr lang="en-GB" sz="1600">
                <a:latin typeface="+mj-lt"/>
              </a:rPr>
              <a:t>Typically played with partner or independently (not groups)</a:t>
            </a:r>
          </a:p>
          <a:p>
            <a:pPr marL="285750" indent="-285750">
              <a:buFont typeface="Arial" panose="020B0604020202020204" pitchFamily="34" charset="0"/>
              <a:buChar char="•"/>
            </a:pPr>
            <a:r>
              <a:rPr lang="en-US" sz="1600">
                <a:latin typeface="+mj-lt"/>
              </a:rPr>
              <a:t>Unplanned, take advantage when an appropriate moment arises</a:t>
            </a:r>
            <a:endParaRPr lang="en-GB" sz="1600">
              <a:latin typeface="+mj-lt"/>
            </a:endParaRPr>
          </a:p>
        </p:txBody>
      </p:sp>
      <p:pic>
        <p:nvPicPr>
          <p:cNvPr id="26" name="Picture 25">
            <a:extLst>
              <a:ext uri="{FF2B5EF4-FFF2-40B4-BE49-F238E27FC236}">
                <a16:creationId xmlns:a16="http://schemas.microsoft.com/office/drawing/2014/main" id="{005D8A85-E4F2-4594-ACDF-F359CC162BAC}"/>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500" b="12639"/>
          <a:stretch/>
        </p:blipFill>
        <p:spPr>
          <a:xfrm>
            <a:off x="151396" y="270127"/>
            <a:ext cx="1001130" cy="662664"/>
          </a:xfrm>
          <a:prstGeom prst="rect">
            <a:avLst/>
          </a:prstGeom>
        </p:spPr>
      </p:pic>
      <p:sp>
        <p:nvSpPr>
          <p:cNvPr id="29" name="Rectangle 28">
            <a:extLst>
              <a:ext uri="{FF2B5EF4-FFF2-40B4-BE49-F238E27FC236}">
                <a16:creationId xmlns:a16="http://schemas.microsoft.com/office/drawing/2014/main" id="{09297D3D-5983-4854-8E50-4A5F666C325D}"/>
              </a:ext>
              <a:ext uri="{C183D7F6-B498-43B3-948B-1728B52AA6E4}">
                <adec:decorative xmlns:adec="http://schemas.microsoft.com/office/drawing/2017/decorative" val="1"/>
              </a:ext>
            </a:extLst>
          </p:cNvPr>
          <p:cNvSpPr/>
          <p:nvPr/>
        </p:nvSpPr>
        <p:spPr>
          <a:xfrm>
            <a:off x="505096" y="4808732"/>
            <a:ext cx="3044445" cy="1077218"/>
          </a:xfrm>
          <a:prstGeom prst="rect">
            <a:avLst/>
          </a:prstGeom>
          <a:solidFill>
            <a:schemeClr val="accent2"/>
          </a:solidFill>
        </p:spPr>
        <p:txBody>
          <a:bodyPr wrap="square">
            <a:spAutoFit/>
          </a:bodyPr>
          <a:lstStyle/>
          <a:p>
            <a:r>
              <a:rPr lang="en-GB" sz="1600" i="1"/>
              <a:t>I love to play and indulge in a little ‘me’ time, with the added reward of knowing I will probably come out lucky</a:t>
            </a:r>
          </a:p>
        </p:txBody>
      </p:sp>
      <p:sp>
        <p:nvSpPr>
          <p:cNvPr id="30" name="TextBox 29">
            <a:extLst>
              <a:ext uri="{FF2B5EF4-FFF2-40B4-BE49-F238E27FC236}">
                <a16:creationId xmlns:a16="http://schemas.microsoft.com/office/drawing/2014/main" id="{62A918EA-807D-4107-BA57-87FFE9DEFE27}"/>
              </a:ext>
            </a:extLst>
          </p:cNvPr>
          <p:cNvSpPr txBox="1"/>
          <p:nvPr/>
        </p:nvSpPr>
        <p:spPr>
          <a:xfrm>
            <a:off x="492568" y="4435380"/>
            <a:ext cx="2339049" cy="369332"/>
          </a:xfrm>
          <a:prstGeom prst="rect">
            <a:avLst/>
          </a:prstGeom>
          <a:noFill/>
        </p:spPr>
        <p:txBody>
          <a:bodyPr wrap="square" rtlCol="0">
            <a:spAutoFit/>
          </a:bodyPr>
          <a:lstStyle/>
          <a:p>
            <a:r>
              <a:rPr lang="en-GB" b="1">
                <a:solidFill>
                  <a:schemeClr val="accent2"/>
                </a:solidFill>
                <a:latin typeface="+mj-lt"/>
              </a:rPr>
              <a:t>ME TIME</a:t>
            </a:r>
          </a:p>
        </p:txBody>
      </p:sp>
      <p:sp>
        <p:nvSpPr>
          <p:cNvPr id="31" name="Rectangle 30">
            <a:extLst>
              <a:ext uri="{FF2B5EF4-FFF2-40B4-BE49-F238E27FC236}">
                <a16:creationId xmlns:a16="http://schemas.microsoft.com/office/drawing/2014/main" id="{B9622537-72A5-425B-A2F6-56A0E6967F08}"/>
              </a:ext>
              <a:ext uri="{C183D7F6-B498-43B3-948B-1728B52AA6E4}">
                <adec:decorative xmlns:adec="http://schemas.microsoft.com/office/drawing/2017/decorative" val="1"/>
              </a:ext>
            </a:extLst>
          </p:cNvPr>
          <p:cNvSpPr/>
          <p:nvPr/>
        </p:nvSpPr>
        <p:spPr>
          <a:xfrm>
            <a:off x="478440" y="2767280"/>
            <a:ext cx="3044444" cy="1323439"/>
          </a:xfrm>
          <a:prstGeom prst="rect">
            <a:avLst/>
          </a:prstGeom>
          <a:solidFill>
            <a:srgbClr val="AED749"/>
          </a:solidFill>
        </p:spPr>
        <p:txBody>
          <a:bodyPr wrap="square">
            <a:spAutoFit/>
          </a:bodyPr>
          <a:lstStyle/>
          <a:p>
            <a:r>
              <a:rPr lang="en-GB" sz="1600" i="1"/>
              <a:t>Sometimes those lucky chances come my way and I can’t help but take a gamble, especially if it gives me an opportunity to prove myself</a:t>
            </a:r>
          </a:p>
        </p:txBody>
      </p:sp>
      <p:sp>
        <p:nvSpPr>
          <p:cNvPr id="32" name="TextBox 31">
            <a:extLst>
              <a:ext uri="{FF2B5EF4-FFF2-40B4-BE49-F238E27FC236}">
                <a16:creationId xmlns:a16="http://schemas.microsoft.com/office/drawing/2014/main" id="{7DA1F721-7052-44A3-9A13-3D5BB1A8A716}"/>
              </a:ext>
            </a:extLst>
          </p:cNvPr>
          <p:cNvSpPr txBox="1"/>
          <p:nvPr/>
        </p:nvSpPr>
        <p:spPr>
          <a:xfrm>
            <a:off x="425922" y="2405683"/>
            <a:ext cx="2339049" cy="369332"/>
          </a:xfrm>
          <a:prstGeom prst="rect">
            <a:avLst/>
          </a:prstGeom>
          <a:noFill/>
        </p:spPr>
        <p:txBody>
          <a:bodyPr wrap="square" rtlCol="0">
            <a:spAutoFit/>
          </a:bodyPr>
          <a:lstStyle/>
          <a:p>
            <a:r>
              <a:rPr lang="en-US" b="1">
                <a:solidFill>
                  <a:srgbClr val="AED749"/>
                </a:solidFill>
                <a:latin typeface="+mj-lt"/>
              </a:rPr>
              <a:t>FEELING LUCKY</a:t>
            </a:r>
            <a:endParaRPr lang="en-GB" b="1">
              <a:solidFill>
                <a:srgbClr val="AED749"/>
              </a:solidFill>
              <a:latin typeface="+mj-lt"/>
            </a:endParaRPr>
          </a:p>
        </p:txBody>
      </p:sp>
      <p:sp>
        <p:nvSpPr>
          <p:cNvPr id="18" name="TextBox 17">
            <a:extLst>
              <a:ext uri="{FF2B5EF4-FFF2-40B4-BE49-F238E27FC236}">
                <a16:creationId xmlns:a16="http://schemas.microsoft.com/office/drawing/2014/main" id="{95FD1192-1ABA-411B-BF7C-1616D5C7486C}"/>
              </a:ext>
            </a:extLst>
          </p:cNvPr>
          <p:cNvSpPr txBox="1"/>
          <p:nvPr/>
        </p:nvSpPr>
        <p:spPr>
          <a:xfrm>
            <a:off x="4399108" y="2172505"/>
            <a:ext cx="2787736" cy="1846659"/>
          </a:xfrm>
          <a:prstGeom prst="rect">
            <a:avLst/>
          </a:prstGeom>
          <a:noFill/>
        </p:spPr>
        <p:txBody>
          <a:bodyPr wrap="square" rtlCol="0">
            <a:spAutoFit/>
          </a:bodyPr>
          <a:lstStyle/>
          <a:p>
            <a:pPr marL="285750" indent="-285750">
              <a:buFont typeface="Arial" panose="020B0604020202020204" pitchFamily="34" charset="0"/>
              <a:buChar char="•"/>
            </a:pPr>
            <a:r>
              <a:rPr lang="en-GB" sz="1600">
                <a:latin typeface="+mj-lt"/>
              </a:rPr>
              <a:t>More men than women tend to play</a:t>
            </a:r>
          </a:p>
          <a:p>
            <a:endParaRPr lang="en-GB" sz="1600">
              <a:latin typeface="+mj-lt"/>
            </a:endParaRPr>
          </a:p>
          <a:p>
            <a:pPr marL="285750" indent="-285750">
              <a:buFont typeface="Arial" panose="020B0604020202020204" pitchFamily="34" charset="0"/>
              <a:buChar char="•"/>
            </a:pPr>
            <a:r>
              <a:rPr lang="en-GB" sz="1600">
                <a:latin typeface="+mj-lt"/>
              </a:rPr>
              <a:t>More likely to be identified as a moderate risk problem gambler. </a:t>
            </a:r>
          </a:p>
          <a:p>
            <a:endParaRPr lang="en-GB">
              <a:solidFill>
                <a:schemeClr val="bg1">
                  <a:lumMod val="50000"/>
                </a:schemeClr>
              </a:solidFill>
            </a:endParaRPr>
          </a:p>
        </p:txBody>
      </p:sp>
    </p:spTree>
    <p:extLst>
      <p:ext uri="{BB962C8B-B14F-4D97-AF65-F5344CB8AC3E}">
        <p14:creationId xmlns:p14="http://schemas.microsoft.com/office/powerpoint/2010/main" val="3756307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00B53B3-6AAE-4237-92BD-389FE675C297}"/>
              </a:ext>
              <a:ext uri="{C183D7F6-B498-43B3-948B-1728B52AA6E4}">
                <adec:decorative xmlns:adec="http://schemas.microsoft.com/office/drawing/2017/decorative" val="1"/>
              </a:ext>
            </a:extLst>
          </p:cNvPr>
          <p:cNvSpPr/>
          <p:nvPr/>
        </p:nvSpPr>
        <p:spPr>
          <a:xfrm>
            <a:off x="8051872" y="1417631"/>
            <a:ext cx="3632400" cy="49085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a:p>
        </p:txBody>
      </p:sp>
      <p:sp>
        <p:nvSpPr>
          <p:cNvPr id="22" name="Rectangle 21">
            <a:extLst>
              <a:ext uri="{FF2B5EF4-FFF2-40B4-BE49-F238E27FC236}">
                <a16:creationId xmlns:a16="http://schemas.microsoft.com/office/drawing/2014/main" id="{1DB47BC6-F619-44D2-BAD9-372C5267E3C4}"/>
              </a:ext>
              <a:ext uri="{C183D7F6-B498-43B3-948B-1728B52AA6E4}">
                <adec:decorative xmlns:adec="http://schemas.microsoft.com/office/drawing/2017/decorative" val="1"/>
              </a:ext>
            </a:extLst>
          </p:cNvPr>
          <p:cNvSpPr/>
          <p:nvPr/>
        </p:nvSpPr>
        <p:spPr>
          <a:xfrm>
            <a:off x="4213567" y="1417631"/>
            <a:ext cx="3317967" cy="6320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9" name="Rectangle 18">
            <a:extLst>
              <a:ext uri="{FF2B5EF4-FFF2-40B4-BE49-F238E27FC236}">
                <a16:creationId xmlns:a16="http://schemas.microsoft.com/office/drawing/2014/main" id="{DE0335AE-85C8-43DC-9D2A-0FB759AF9096}"/>
              </a:ext>
              <a:ext uri="{C183D7F6-B498-43B3-948B-1728B52AA6E4}">
                <adec:decorative xmlns:adec="http://schemas.microsoft.com/office/drawing/2017/decorative" val="1"/>
              </a:ext>
            </a:extLst>
          </p:cNvPr>
          <p:cNvSpPr/>
          <p:nvPr/>
        </p:nvSpPr>
        <p:spPr>
          <a:xfrm>
            <a:off x="375265" y="1417631"/>
            <a:ext cx="3317967" cy="63565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AF9211B2-4568-48BA-8E4A-DD85AD31D7EB}"/>
              </a:ext>
            </a:extLst>
          </p:cNvPr>
          <p:cNvSpPr>
            <a:spLocks noGrp="1"/>
          </p:cNvSpPr>
          <p:nvPr>
            <p:ph type="title"/>
          </p:nvPr>
        </p:nvSpPr>
        <p:spPr>
          <a:xfrm>
            <a:off x="1278050" y="254570"/>
            <a:ext cx="5120641" cy="867930"/>
          </a:xfrm>
        </p:spPr>
        <p:txBody>
          <a:bodyPr/>
          <a:lstStyle/>
          <a:p>
            <a:r>
              <a:rPr lang="en-GB" b="0">
                <a:solidFill>
                  <a:schemeClr val="tx1">
                    <a:lumMod val="75000"/>
                    <a:lumOff val="25000"/>
                  </a:schemeClr>
                </a:solidFill>
              </a:rPr>
              <a:t>Activity summary</a:t>
            </a:r>
            <a:br>
              <a:rPr lang="en-GB"/>
            </a:br>
            <a:r>
              <a:rPr lang="en-GB"/>
              <a:t>ONLINE BINGO </a:t>
            </a:r>
          </a:p>
        </p:txBody>
      </p:sp>
      <p:sp>
        <p:nvSpPr>
          <p:cNvPr id="8" name="Rectangle 7">
            <a:extLst>
              <a:ext uri="{FF2B5EF4-FFF2-40B4-BE49-F238E27FC236}">
                <a16:creationId xmlns:a16="http://schemas.microsoft.com/office/drawing/2014/main" id="{3EE55157-5612-4398-8651-EE5E43A35D9C}"/>
              </a:ext>
              <a:ext uri="{C183D7F6-B498-43B3-948B-1728B52AA6E4}">
                <adec:decorative xmlns:adec="http://schemas.microsoft.com/office/drawing/2017/decorative" val="1"/>
              </a:ext>
            </a:extLst>
          </p:cNvPr>
          <p:cNvSpPr/>
          <p:nvPr/>
        </p:nvSpPr>
        <p:spPr>
          <a:xfrm>
            <a:off x="4213568" y="1417631"/>
            <a:ext cx="3317967" cy="4908525"/>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a:solidFill>
                  <a:schemeClr val="tx1"/>
                </a:solidFill>
                <a:latin typeface="+mj-lt"/>
              </a:rPr>
              <a:t>Key demographics:</a:t>
            </a:r>
            <a:endParaRPr lang="en-GB">
              <a:solidFill>
                <a:schemeClr val="tx1"/>
              </a:solidFill>
              <a:latin typeface="+mj-lt"/>
            </a:endParaRPr>
          </a:p>
        </p:txBody>
      </p:sp>
      <p:sp>
        <p:nvSpPr>
          <p:cNvPr id="13" name="Rectangle 12">
            <a:extLst>
              <a:ext uri="{FF2B5EF4-FFF2-40B4-BE49-F238E27FC236}">
                <a16:creationId xmlns:a16="http://schemas.microsoft.com/office/drawing/2014/main" id="{3FF8A15B-764C-47DB-8704-8E1CBCE76BE2}"/>
              </a:ext>
              <a:ext uri="{C183D7F6-B498-43B3-948B-1728B52AA6E4}">
                <adec:decorative xmlns:adec="http://schemas.microsoft.com/office/drawing/2017/decorative" val="1"/>
              </a:ext>
            </a:extLst>
          </p:cNvPr>
          <p:cNvSpPr/>
          <p:nvPr/>
        </p:nvSpPr>
        <p:spPr>
          <a:xfrm>
            <a:off x="375265" y="1417631"/>
            <a:ext cx="3317967" cy="4908525"/>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a:solidFill>
                  <a:schemeClr val="tx1"/>
                </a:solidFill>
                <a:latin typeface="+mj-lt"/>
              </a:rPr>
              <a:t>Key typologies: </a:t>
            </a:r>
            <a:r>
              <a:rPr lang="en-GB">
                <a:solidFill>
                  <a:schemeClr val="tx1"/>
                </a:solidFill>
                <a:latin typeface="+mj-lt"/>
              </a:rPr>
              <a:t>Money to burn, Me Time</a:t>
            </a:r>
          </a:p>
        </p:txBody>
      </p:sp>
      <p:sp>
        <p:nvSpPr>
          <p:cNvPr id="20" name="TextBox 19">
            <a:extLst>
              <a:ext uri="{FF2B5EF4-FFF2-40B4-BE49-F238E27FC236}">
                <a16:creationId xmlns:a16="http://schemas.microsoft.com/office/drawing/2014/main" id="{9E37293F-E8BD-4843-9065-2B9FB577B64D}"/>
              </a:ext>
            </a:extLst>
          </p:cNvPr>
          <p:cNvSpPr txBox="1"/>
          <p:nvPr/>
        </p:nvSpPr>
        <p:spPr>
          <a:xfrm>
            <a:off x="8051872" y="3013812"/>
            <a:ext cx="3632400" cy="1323439"/>
          </a:xfrm>
          <a:prstGeom prst="rect">
            <a:avLst/>
          </a:prstGeom>
          <a:noFill/>
        </p:spPr>
        <p:txBody>
          <a:bodyPr wrap="square" rtlCol="0">
            <a:spAutoFit/>
          </a:bodyPr>
          <a:lstStyle/>
          <a:p>
            <a:r>
              <a:rPr lang="en-GB" sz="1600" b="1">
                <a:latin typeface="+mj-lt"/>
              </a:rPr>
              <a:t>MOTIVATIONS &amp; TRIGGERS:</a:t>
            </a:r>
            <a:endParaRPr lang="en-GB" sz="1600">
              <a:latin typeface="+mj-lt"/>
            </a:endParaRPr>
          </a:p>
          <a:p>
            <a:pPr marL="285750" indent="-285750">
              <a:buFont typeface="Arial" panose="020B0604020202020204" pitchFamily="34" charset="0"/>
              <a:buChar char="•"/>
            </a:pPr>
            <a:r>
              <a:rPr lang="en-GB" sz="1600"/>
              <a:t>To pass the time</a:t>
            </a:r>
          </a:p>
          <a:p>
            <a:pPr marL="285750" indent="-285750">
              <a:buFont typeface="Arial" panose="020B0604020202020204" pitchFamily="34" charset="0"/>
              <a:buChar char="•"/>
            </a:pPr>
            <a:r>
              <a:rPr lang="en-GB" sz="1600">
                <a:latin typeface="+mj-lt"/>
              </a:rPr>
              <a:t>Saw it advertised</a:t>
            </a:r>
          </a:p>
          <a:p>
            <a:pPr marL="285750" indent="-285750">
              <a:buFont typeface="Arial" panose="020B0604020202020204" pitchFamily="34" charset="0"/>
              <a:buChar char="•"/>
            </a:pPr>
            <a:r>
              <a:rPr lang="en-US" sz="1600">
                <a:latin typeface="+mj-lt"/>
              </a:rPr>
              <a:t>Given free goes/ an account top up</a:t>
            </a:r>
          </a:p>
          <a:p>
            <a:pPr marL="285750" indent="-285750">
              <a:buFont typeface="Arial" panose="020B0604020202020204" pitchFamily="34" charset="0"/>
              <a:buChar char="•"/>
            </a:pPr>
            <a:r>
              <a:rPr lang="en-US" sz="1600">
                <a:latin typeface="+mj-lt"/>
              </a:rPr>
              <a:t>Had some money left over</a:t>
            </a:r>
            <a:endParaRPr lang="en-GB" sz="1600">
              <a:latin typeface="+mj-lt"/>
            </a:endParaRPr>
          </a:p>
        </p:txBody>
      </p:sp>
      <p:sp>
        <p:nvSpPr>
          <p:cNvPr id="25" name="TextBox 24">
            <a:extLst>
              <a:ext uri="{FF2B5EF4-FFF2-40B4-BE49-F238E27FC236}">
                <a16:creationId xmlns:a16="http://schemas.microsoft.com/office/drawing/2014/main" id="{84DAF20F-02B5-4456-8822-3475A967BD63}"/>
              </a:ext>
            </a:extLst>
          </p:cNvPr>
          <p:cNvSpPr txBox="1"/>
          <p:nvPr/>
        </p:nvSpPr>
        <p:spPr>
          <a:xfrm>
            <a:off x="8051871" y="4531484"/>
            <a:ext cx="3764863" cy="830997"/>
          </a:xfrm>
          <a:prstGeom prst="rect">
            <a:avLst/>
          </a:prstGeom>
          <a:noFill/>
        </p:spPr>
        <p:txBody>
          <a:bodyPr wrap="square" rtlCol="0">
            <a:spAutoFit/>
          </a:bodyPr>
          <a:lstStyle/>
          <a:p>
            <a:r>
              <a:rPr lang="en-GB" sz="1600" b="1">
                <a:latin typeface="+mj-lt"/>
              </a:rPr>
              <a:t>PREFERRED INTERVENTION:</a:t>
            </a:r>
          </a:p>
          <a:p>
            <a:pPr marL="285750" indent="-285750">
              <a:buFont typeface="Arial" panose="020B0604020202020204" pitchFamily="34" charset="0"/>
              <a:buChar char="•"/>
            </a:pPr>
            <a:r>
              <a:rPr lang="en-US" sz="1600">
                <a:latin typeface="+mj-lt"/>
              </a:rPr>
              <a:t>Automatic pause to gaming preferred (that can’t be overridden)</a:t>
            </a:r>
            <a:endParaRPr lang="en-GB" sz="1600">
              <a:latin typeface="+mj-lt"/>
            </a:endParaRPr>
          </a:p>
        </p:txBody>
      </p:sp>
      <p:sp>
        <p:nvSpPr>
          <p:cNvPr id="27" name="TextBox 26">
            <a:extLst>
              <a:ext uri="{FF2B5EF4-FFF2-40B4-BE49-F238E27FC236}">
                <a16:creationId xmlns:a16="http://schemas.microsoft.com/office/drawing/2014/main" id="{D3C195A4-FB91-4247-A790-EB1481D6F6A2}"/>
              </a:ext>
            </a:extLst>
          </p:cNvPr>
          <p:cNvSpPr txBox="1"/>
          <p:nvPr/>
        </p:nvSpPr>
        <p:spPr>
          <a:xfrm>
            <a:off x="8051872" y="5556714"/>
            <a:ext cx="3632400" cy="769441"/>
          </a:xfrm>
          <a:prstGeom prst="rect">
            <a:avLst/>
          </a:prstGeom>
          <a:noFill/>
        </p:spPr>
        <p:txBody>
          <a:bodyPr wrap="square" rtlCol="0">
            <a:spAutoFit/>
          </a:bodyPr>
          <a:lstStyle/>
          <a:p>
            <a:r>
              <a:rPr lang="en-GB" sz="1600" b="1">
                <a:latin typeface="+mj-lt"/>
              </a:rPr>
              <a:t>SOURCES OF INFORMATION </a:t>
            </a:r>
          </a:p>
          <a:p>
            <a:r>
              <a:rPr lang="en-GB" sz="1200" i="1">
                <a:latin typeface="+mj-lt"/>
              </a:rPr>
              <a:t>(when not gambling)</a:t>
            </a:r>
          </a:p>
          <a:p>
            <a:pPr marL="285750" indent="-285750">
              <a:buFont typeface="Arial" panose="020B0604020202020204" pitchFamily="34" charset="0"/>
              <a:buChar char="•"/>
            </a:pPr>
            <a:r>
              <a:rPr lang="en-GB" sz="1600">
                <a:latin typeface="+mj-lt"/>
              </a:rPr>
              <a:t>Company's website </a:t>
            </a:r>
          </a:p>
        </p:txBody>
      </p:sp>
      <p:sp>
        <p:nvSpPr>
          <p:cNvPr id="28" name="TextBox 27">
            <a:extLst>
              <a:ext uri="{FF2B5EF4-FFF2-40B4-BE49-F238E27FC236}">
                <a16:creationId xmlns:a16="http://schemas.microsoft.com/office/drawing/2014/main" id="{8C1A0EB2-0744-41BC-AA10-BF0255036072}"/>
              </a:ext>
            </a:extLst>
          </p:cNvPr>
          <p:cNvSpPr txBox="1"/>
          <p:nvPr/>
        </p:nvSpPr>
        <p:spPr>
          <a:xfrm>
            <a:off x="8051872" y="1496140"/>
            <a:ext cx="3632400" cy="1323439"/>
          </a:xfrm>
          <a:prstGeom prst="rect">
            <a:avLst/>
          </a:prstGeom>
          <a:noFill/>
        </p:spPr>
        <p:txBody>
          <a:bodyPr wrap="square" rtlCol="0">
            <a:spAutoFit/>
          </a:bodyPr>
          <a:lstStyle/>
          <a:p>
            <a:r>
              <a:rPr lang="en-GB" sz="1600" b="1">
                <a:latin typeface="+mj-lt"/>
              </a:rPr>
              <a:t>TYPICAL OCCASION:</a:t>
            </a:r>
          </a:p>
          <a:p>
            <a:pPr marL="285750" indent="-285750">
              <a:buFont typeface="Arial" panose="020B0604020202020204" pitchFamily="34" charset="0"/>
              <a:buChar char="•"/>
            </a:pPr>
            <a:r>
              <a:rPr lang="en-GB" sz="1600">
                <a:latin typeface="+mj-lt"/>
              </a:rPr>
              <a:t>Typically lasts under an hour</a:t>
            </a:r>
          </a:p>
          <a:p>
            <a:pPr marL="285750" indent="-285750">
              <a:buFont typeface="Arial" panose="020B0604020202020204" pitchFamily="34" charset="0"/>
              <a:buChar char="•"/>
            </a:pPr>
            <a:r>
              <a:rPr lang="en-GB" sz="1600">
                <a:latin typeface="+mj-lt"/>
              </a:rPr>
              <a:t>Involves a high number of bets placed</a:t>
            </a:r>
          </a:p>
          <a:p>
            <a:pPr marL="285750" indent="-285750">
              <a:buFont typeface="Arial" panose="020B0604020202020204" pitchFamily="34" charset="0"/>
              <a:buChar char="•"/>
            </a:pPr>
            <a:r>
              <a:rPr lang="en-GB" sz="1600">
                <a:latin typeface="+mj-lt"/>
              </a:rPr>
              <a:t>Solo activity</a:t>
            </a:r>
          </a:p>
        </p:txBody>
      </p:sp>
      <p:grpSp>
        <p:nvGrpSpPr>
          <p:cNvPr id="23" name="Group 581">
            <a:extLst>
              <a:ext uri="{FF2B5EF4-FFF2-40B4-BE49-F238E27FC236}">
                <a16:creationId xmlns:a16="http://schemas.microsoft.com/office/drawing/2014/main" id="{B4D4C491-7462-48B0-95BA-CD081321FE36}"/>
              </a:ext>
              <a:ext uri="{C183D7F6-B498-43B3-948B-1728B52AA6E4}">
                <adec:decorative xmlns:adec="http://schemas.microsoft.com/office/drawing/2017/decorative" val="1"/>
              </a:ext>
            </a:extLst>
          </p:cNvPr>
          <p:cNvGrpSpPr>
            <a:grpSpLocks noChangeAspect="1"/>
          </p:cNvGrpSpPr>
          <p:nvPr/>
        </p:nvGrpSpPr>
        <p:grpSpPr>
          <a:xfrm>
            <a:off x="103633" y="324570"/>
            <a:ext cx="1099219" cy="720000"/>
            <a:chOff x="1339850" y="3178176"/>
            <a:chExt cx="681038" cy="446087"/>
          </a:xfrm>
          <a:solidFill>
            <a:schemeClr val="tx1"/>
          </a:solidFill>
        </p:grpSpPr>
        <p:sp>
          <p:nvSpPr>
            <p:cNvPr id="30" name="Freeform 36">
              <a:extLst>
                <a:ext uri="{FF2B5EF4-FFF2-40B4-BE49-F238E27FC236}">
                  <a16:creationId xmlns:a16="http://schemas.microsoft.com/office/drawing/2014/main" id="{A988615E-7A46-433E-ABB6-0BF10CF7AD37}"/>
                </a:ext>
              </a:extLst>
            </p:cNvPr>
            <p:cNvSpPr>
              <a:spLocks noEditPoints="1"/>
            </p:cNvSpPr>
            <p:nvPr/>
          </p:nvSpPr>
          <p:spPr bwMode="auto">
            <a:xfrm>
              <a:off x="1420813" y="3178176"/>
              <a:ext cx="517525" cy="379413"/>
            </a:xfrm>
            <a:custGeom>
              <a:avLst/>
              <a:gdLst/>
              <a:ahLst/>
              <a:cxnLst>
                <a:cxn ang="0">
                  <a:pos x="468" y="386"/>
                </a:cxn>
                <a:cxn ang="0">
                  <a:pos x="58" y="386"/>
                </a:cxn>
                <a:cxn ang="0">
                  <a:pos x="0" y="328"/>
                </a:cxn>
                <a:cxn ang="0">
                  <a:pos x="0" y="58"/>
                </a:cxn>
                <a:cxn ang="0">
                  <a:pos x="58" y="0"/>
                </a:cxn>
                <a:cxn ang="0">
                  <a:pos x="468" y="0"/>
                </a:cxn>
                <a:cxn ang="0">
                  <a:pos x="526" y="58"/>
                </a:cxn>
                <a:cxn ang="0">
                  <a:pos x="526" y="328"/>
                </a:cxn>
                <a:cxn ang="0">
                  <a:pos x="468" y="386"/>
                </a:cxn>
                <a:cxn ang="0">
                  <a:pos x="58" y="29"/>
                </a:cxn>
                <a:cxn ang="0">
                  <a:pos x="29" y="58"/>
                </a:cxn>
                <a:cxn ang="0">
                  <a:pos x="29" y="328"/>
                </a:cxn>
                <a:cxn ang="0">
                  <a:pos x="58" y="357"/>
                </a:cxn>
                <a:cxn ang="0">
                  <a:pos x="468" y="357"/>
                </a:cxn>
                <a:cxn ang="0">
                  <a:pos x="498" y="328"/>
                </a:cxn>
                <a:cxn ang="0">
                  <a:pos x="498" y="58"/>
                </a:cxn>
                <a:cxn ang="0">
                  <a:pos x="468" y="29"/>
                </a:cxn>
                <a:cxn ang="0">
                  <a:pos x="58" y="29"/>
                </a:cxn>
              </a:cxnLst>
              <a:rect l="0" t="0" r="r" b="b"/>
              <a:pathLst>
                <a:path w="526" h="386">
                  <a:moveTo>
                    <a:pt x="468" y="386"/>
                  </a:moveTo>
                  <a:cubicBezTo>
                    <a:pt x="58" y="386"/>
                    <a:pt x="58" y="386"/>
                    <a:pt x="58" y="386"/>
                  </a:cubicBezTo>
                  <a:cubicBezTo>
                    <a:pt x="26" y="386"/>
                    <a:pt x="0" y="360"/>
                    <a:pt x="0" y="328"/>
                  </a:cubicBezTo>
                  <a:cubicBezTo>
                    <a:pt x="0" y="58"/>
                    <a:pt x="0" y="58"/>
                    <a:pt x="0" y="58"/>
                  </a:cubicBezTo>
                  <a:cubicBezTo>
                    <a:pt x="0" y="26"/>
                    <a:pt x="26" y="0"/>
                    <a:pt x="58" y="0"/>
                  </a:cubicBezTo>
                  <a:cubicBezTo>
                    <a:pt x="468" y="0"/>
                    <a:pt x="468" y="0"/>
                    <a:pt x="468" y="0"/>
                  </a:cubicBezTo>
                  <a:cubicBezTo>
                    <a:pt x="500" y="0"/>
                    <a:pt x="526" y="26"/>
                    <a:pt x="526" y="58"/>
                  </a:cubicBezTo>
                  <a:cubicBezTo>
                    <a:pt x="526" y="328"/>
                    <a:pt x="526" y="328"/>
                    <a:pt x="526" y="328"/>
                  </a:cubicBezTo>
                  <a:cubicBezTo>
                    <a:pt x="526" y="360"/>
                    <a:pt x="500" y="386"/>
                    <a:pt x="468" y="386"/>
                  </a:cubicBezTo>
                  <a:close/>
                  <a:moveTo>
                    <a:pt x="58" y="29"/>
                  </a:moveTo>
                  <a:cubicBezTo>
                    <a:pt x="42" y="29"/>
                    <a:pt x="29" y="42"/>
                    <a:pt x="29" y="58"/>
                  </a:cubicBezTo>
                  <a:cubicBezTo>
                    <a:pt x="29" y="328"/>
                    <a:pt x="29" y="328"/>
                    <a:pt x="29" y="328"/>
                  </a:cubicBezTo>
                  <a:cubicBezTo>
                    <a:pt x="29" y="344"/>
                    <a:pt x="42" y="357"/>
                    <a:pt x="58" y="357"/>
                  </a:cubicBezTo>
                  <a:cubicBezTo>
                    <a:pt x="468" y="357"/>
                    <a:pt x="468" y="357"/>
                    <a:pt x="468" y="357"/>
                  </a:cubicBezTo>
                  <a:cubicBezTo>
                    <a:pt x="485" y="357"/>
                    <a:pt x="498" y="344"/>
                    <a:pt x="498" y="328"/>
                  </a:cubicBezTo>
                  <a:cubicBezTo>
                    <a:pt x="498" y="58"/>
                    <a:pt x="498" y="58"/>
                    <a:pt x="498" y="58"/>
                  </a:cubicBezTo>
                  <a:cubicBezTo>
                    <a:pt x="498" y="42"/>
                    <a:pt x="485" y="29"/>
                    <a:pt x="468" y="29"/>
                  </a:cubicBezTo>
                  <a:cubicBezTo>
                    <a:pt x="58" y="29"/>
                    <a:pt x="58" y="29"/>
                    <a:pt x="58" y="2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37">
              <a:extLst>
                <a:ext uri="{FF2B5EF4-FFF2-40B4-BE49-F238E27FC236}">
                  <a16:creationId xmlns:a16="http://schemas.microsoft.com/office/drawing/2014/main" id="{ACA9DA31-1B30-4ED4-B6C9-74AE17C02EAD}"/>
                </a:ext>
              </a:extLst>
            </p:cNvPr>
            <p:cNvSpPr>
              <a:spLocks noEditPoints="1"/>
            </p:cNvSpPr>
            <p:nvPr/>
          </p:nvSpPr>
          <p:spPr bwMode="auto">
            <a:xfrm>
              <a:off x="1339850" y="3500438"/>
              <a:ext cx="681038" cy="123825"/>
            </a:xfrm>
            <a:custGeom>
              <a:avLst/>
              <a:gdLst/>
              <a:ahLst/>
              <a:cxnLst>
                <a:cxn ang="0">
                  <a:pos x="678" y="73"/>
                </a:cxn>
                <a:cxn ang="0">
                  <a:pos x="621" y="22"/>
                </a:cxn>
                <a:cxn ang="0">
                  <a:pos x="593" y="0"/>
                </a:cxn>
                <a:cxn ang="0">
                  <a:pos x="99" y="0"/>
                </a:cxn>
                <a:cxn ang="0">
                  <a:pos x="72" y="22"/>
                </a:cxn>
                <a:cxn ang="0">
                  <a:pos x="14" y="73"/>
                </a:cxn>
                <a:cxn ang="0">
                  <a:pos x="0" y="106"/>
                </a:cxn>
                <a:cxn ang="0">
                  <a:pos x="18" y="126"/>
                </a:cxn>
                <a:cxn ang="0">
                  <a:pos x="674" y="126"/>
                </a:cxn>
                <a:cxn ang="0">
                  <a:pos x="693" y="106"/>
                </a:cxn>
                <a:cxn ang="0">
                  <a:pos x="678" y="73"/>
                </a:cxn>
                <a:cxn ang="0">
                  <a:pos x="411" y="82"/>
                </a:cxn>
                <a:cxn ang="0">
                  <a:pos x="281" y="82"/>
                </a:cxn>
                <a:cxn ang="0">
                  <a:pos x="277" y="76"/>
                </a:cxn>
                <a:cxn ang="0">
                  <a:pos x="280" y="66"/>
                </a:cxn>
                <a:cxn ang="0">
                  <a:pos x="292" y="50"/>
                </a:cxn>
                <a:cxn ang="0">
                  <a:pos x="303" y="43"/>
                </a:cxn>
                <a:cxn ang="0">
                  <a:pos x="390" y="43"/>
                </a:cxn>
                <a:cxn ang="0">
                  <a:pos x="401" y="50"/>
                </a:cxn>
                <a:cxn ang="0">
                  <a:pos x="412" y="66"/>
                </a:cxn>
                <a:cxn ang="0">
                  <a:pos x="415" y="76"/>
                </a:cxn>
                <a:cxn ang="0">
                  <a:pos x="411" y="82"/>
                </a:cxn>
              </a:cxnLst>
              <a:rect l="0" t="0" r="r" b="b"/>
              <a:pathLst>
                <a:path w="693" h="126">
                  <a:moveTo>
                    <a:pt x="678" y="73"/>
                  </a:moveTo>
                  <a:cubicBezTo>
                    <a:pt x="621" y="22"/>
                    <a:pt x="621" y="22"/>
                    <a:pt x="621" y="22"/>
                  </a:cubicBezTo>
                  <a:cubicBezTo>
                    <a:pt x="607" y="10"/>
                    <a:pt x="610" y="0"/>
                    <a:pt x="593" y="0"/>
                  </a:cubicBezTo>
                  <a:cubicBezTo>
                    <a:pt x="99" y="0"/>
                    <a:pt x="99" y="0"/>
                    <a:pt x="99" y="0"/>
                  </a:cubicBezTo>
                  <a:cubicBezTo>
                    <a:pt x="82" y="0"/>
                    <a:pt x="85" y="10"/>
                    <a:pt x="72" y="22"/>
                  </a:cubicBezTo>
                  <a:cubicBezTo>
                    <a:pt x="14" y="73"/>
                    <a:pt x="14" y="73"/>
                    <a:pt x="14" y="73"/>
                  </a:cubicBezTo>
                  <a:cubicBezTo>
                    <a:pt x="6" y="80"/>
                    <a:pt x="0" y="95"/>
                    <a:pt x="0" y="106"/>
                  </a:cubicBezTo>
                  <a:cubicBezTo>
                    <a:pt x="0" y="117"/>
                    <a:pt x="8" y="126"/>
                    <a:pt x="18" y="126"/>
                  </a:cubicBezTo>
                  <a:cubicBezTo>
                    <a:pt x="674" y="126"/>
                    <a:pt x="674" y="126"/>
                    <a:pt x="674" y="126"/>
                  </a:cubicBezTo>
                  <a:cubicBezTo>
                    <a:pt x="684" y="126"/>
                    <a:pt x="693" y="117"/>
                    <a:pt x="693" y="106"/>
                  </a:cubicBezTo>
                  <a:cubicBezTo>
                    <a:pt x="693" y="95"/>
                    <a:pt x="686" y="80"/>
                    <a:pt x="678" y="73"/>
                  </a:cubicBezTo>
                  <a:close/>
                  <a:moveTo>
                    <a:pt x="411" y="82"/>
                  </a:moveTo>
                  <a:cubicBezTo>
                    <a:pt x="281" y="82"/>
                    <a:pt x="281" y="82"/>
                    <a:pt x="281" y="82"/>
                  </a:cubicBezTo>
                  <a:cubicBezTo>
                    <a:pt x="279" y="82"/>
                    <a:pt x="277" y="80"/>
                    <a:pt x="277" y="76"/>
                  </a:cubicBezTo>
                  <a:cubicBezTo>
                    <a:pt x="277" y="73"/>
                    <a:pt x="279" y="68"/>
                    <a:pt x="280" y="66"/>
                  </a:cubicBezTo>
                  <a:cubicBezTo>
                    <a:pt x="292" y="50"/>
                    <a:pt x="292" y="50"/>
                    <a:pt x="292" y="50"/>
                  </a:cubicBezTo>
                  <a:cubicBezTo>
                    <a:pt x="294" y="46"/>
                    <a:pt x="299" y="43"/>
                    <a:pt x="303" y="43"/>
                  </a:cubicBezTo>
                  <a:cubicBezTo>
                    <a:pt x="390" y="43"/>
                    <a:pt x="390" y="43"/>
                    <a:pt x="390" y="43"/>
                  </a:cubicBezTo>
                  <a:cubicBezTo>
                    <a:pt x="393" y="43"/>
                    <a:pt x="398" y="46"/>
                    <a:pt x="401" y="50"/>
                  </a:cubicBezTo>
                  <a:cubicBezTo>
                    <a:pt x="412" y="66"/>
                    <a:pt x="412" y="66"/>
                    <a:pt x="412" y="66"/>
                  </a:cubicBezTo>
                  <a:cubicBezTo>
                    <a:pt x="414" y="68"/>
                    <a:pt x="415" y="73"/>
                    <a:pt x="415" y="76"/>
                  </a:cubicBezTo>
                  <a:cubicBezTo>
                    <a:pt x="415" y="80"/>
                    <a:pt x="414" y="82"/>
                    <a:pt x="411" y="8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2" name="Picture 31" descr="A close up of a logo&#10;&#10;Description generated with very high confidence">
            <a:extLst>
              <a:ext uri="{FF2B5EF4-FFF2-40B4-BE49-F238E27FC236}">
                <a16:creationId xmlns:a16="http://schemas.microsoft.com/office/drawing/2014/main" id="{5E4C9ED0-F246-4A82-A288-D640154C3F5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936" t="15779" r="10936" b="15779"/>
          <a:stretch/>
        </p:blipFill>
        <p:spPr>
          <a:xfrm>
            <a:off x="389947" y="376239"/>
            <a:ext cx="522590" cy="457800"/>
          </a:xfrm>
          <a:prstGeom prst="rect">
            <a:avLst/>
          </a:prstGeom>
        </p:spPr>
      </p:pic>
      <p:sp>
        <p:nvSpPr>
          <p:cNvPr id="33" name="Rectangle 32">
            <a:extLst>
              <a:ext uri="{FF2B5EF4-FFF2-40B4-BE49-F238E27FC236}">
                <a16:creationId xmlns:a16="http://schemas.microsoft.com/office/drawing/2014/main" id="{A1040644-9126-4FF6-9088-46A4D8F033B4}"/>
              </a:ext>
              <a:ext uri="{C183D7F6-B498-43B3-948B-1728B52AA6E4}">
                <adec:decorative xmlns:adec="http://schemas.microsoft.com/office/drawing/2017/decorative" val="1"/>
              </a:ext>
            </a:extLst>
          </p:cNvPr>
          <p:cNvSpPr/>
          <p:nvPr/>
        </p:nvSpPr>
        <p:spPr>
          <a:xfrm>
            <a:off x="492568" y="2914222"/>
            <a:ext cx="3044445" cy="830997"/>
          </a:xfrm>
          <a:prstGeom prst="rect">
            <a:avLst/>
          </a:prstGeom>
          <a:solidFill>
            <a:srgbClr val="265A9A"/>
          </a:solidFill>
        </p:spPr>
        <p:txBody>
          <a:bodyPr wrap="square">
            <a:spAutoFit/>
          </a:bodyPr>
          <a:lstStyle/>
          <a:p>
            <a:r>
              <a:rPr lang="en-GB" sz="1600" i="1">
                <a:solidFill>
                  <a:schemeClr val="bg1"/>
                </a:solidFill>
              </a:rPr>
              <a:t>I’m just using up some leftover credit on a bit of a whim – nothing to lose!</a:t>
            </a:r>
          </a:p>
        </p:txBody>
      </p:sp>
      <p:sp>
        <p:nvSpPr>
          <p:cNvPr id="34" name="TextBox 33">
            <a:extLst>
              <a:ext uri="{FF2B5EF4-FFF2-40B4-BE49-F238E27FC236}">
                <a16:creationId xmlns:a16="http://schemas.microsoft.com/office/drawing/2014/main" id="{AB0B6424-FB8A-4485-BB8A-96ACAAFA9CFC}"/>
              </a:ext>
            </a:extLst>
          </p:cNvPr>
          <p:cNvSpPr txBox="1"/>
          <p:nvPr/>
        </p:nvSpPr>
        <p:spPr>
          <a:xfrm>
            <a:off x="480040" y="2540870"/>
            <a:ext cx="2339049" cy="369332"/>
          </a:xfrm>
          <a:prstGeom prst="rect">
            <a:avLst/>
          </a:prstGeom>
          <a:noFill/>
        </p:spPr>
        <p:txBody>
          <a:bodyPr wrap="square" rtlCol="0">
            <a:spAutoFit/>
          </a:bodyPr>
          <a:lstStyle/>
          <a:p>
            <a:r>
              <a:rPr lang="en-GB" b="1">
                <a:solidFill>
                  <a:srgbClr val="265A9A"/>
                </a:solidFill>
                <a:latin typeface="+mj-lt"/>
              </a:rPr>
              <a:t>MONEY TO BURN</a:t>
            </a:r>
          </a:p>
        </p:txBody>
      </p:sp>
      <p:sp>
        <p:nvSpPr>
          <p:cNvPr id="35" name="Rectangle 34">
            <a:extLst>
              <a:ext uri="{FF2B5EF4-FFF2-40B4-BE49-F238E27FC236}">
                <a16:creationId xmlns:a16="http://schemas.microsoft.com/office/drawing/2014/main" id="{75852830-900A-4D2B-8755-1B7DC65F9213}"/>
              </a:ext>
              <a:ext uri="{C183D7F6-B498-43B3-948B-1728B52AA6E4}">
                <adec:decorative xmlns:adec="http://schemas.microsoft.com/office/drawing/2017/decorative" val="1"/>
              </a:ext>
            </a:extLst>
          </p:cNvPr>
          <p:cNvSpPr/>
          <p:nvPr/>
        </p:nvSpPr>
        <p:spPr>
          <a:xfrm>
            <a:off x="505096" y="4363151"/>
            <a:ext cx="3044445" cy="1077218"/>
          </a:xfrm>
          <a:prstGeom prst="rect">
            <a:avLst/>
          </a:prstGeom>
          <a:solidFill>
            <a:schemeClr val="accent2"/>
          </a:solidFill>
        </p:spPr>
        <p:txBody>
          <a:bodyPr wrap="square">
            <a:spAutoFit/>
          </a:bodyPr>
          <a:lstStyle/>
          <a:p>
            <a:r>
              <a:rPr lang="en-GB" sz="1600" i="1"/>
              <a:t>I love to play and indulge in a little ‘me’ time, with the added reward of knowing I will probably come out lucky</a:t>
            </a:r>
          </a:p>
        </p:txBody>
      </p:sp>
      <p:sp>
        <p:nvSpPr>
          <p:cNvPr id="36" name="TextBox 35">
            <a:extLst>
              <a:ext uri="{FF2B5EF4-FFF2-40B4-BE49-F238E27FC236}">
                <a16:creationId xmlns:a16="http://schemas.microsoft.com/office/drawing/2014/main" id="{25330BF1-4134-4763-B173-8C923068A718}"/>
              </a:ext>
            </a:extLst>
          </p:cNvPr>
          <p:cNvSpPr txBox="1"/>
          <p:nvPr/>
        </p:nvSpPr>
        <p:spPr>
          <a:xfrm>
            <a:off x="492568" y="3989799"/>
            <a:ext cx="2339049" cy="369332"/>
          </a:xfrm>
          <a:prstGeom prst="rect">
            <a:avLst/>
          </a:prstGeom>
          <a:noFill/>
        </p:spPr>
        <p:txBody>
          <a:bodyPr wrap="square" rtlCol="0">
            <a:spAutoFit/>
          </a:bodyPr>
          <a:lstStyle/>
          <a:p>
            <a:r>
              <a:rPr lang="en-GB" b="1">
                <a:solidFill>
                  <a:schemeClr val="accent2"/>
                </a:solidFill>
                <a:latin typeface="+mj-lt"/>
              </a:rPr>
              <a:t>ME TIME</a:t>
            </a:r>
          </a:p>
        </p:txBody>
      </p:sp>
      <p:sp>
        <p:nvSpPr>
          <p:cNvPr id="21" name="TextBox 20">
            <a:extLst>
              <a:ext uri="{FF2B5EF4-FFF2-40B4-BE49-F238E27FC236}">
                <a16:creationId xmlns:a16="http://schemas.microsoft.com/office/drawing/2014/main" id="{86B5CF45-4BCA-4146-BB7C-52B2B73F3553}"/>
              </a:ext>
            </a:extLst>
          </p:cNvPr>
          <p:cNvSpPr txBox="1"/>
          <p:nvPr/>
        </p:nvSpPr>
        <p:spPr>
          <a:xfrm>
            <a:off x="4399108" y="2172505"/>
            <a:ext cx="2787736" cy="3816429"/>
          </a:xfrm>
          <a:prstGeom prst="rect">
            <a:avLst/>
          </a:prstGeom>
          <a:noFill/>
        </p:spPr>
        <p:txBody>
          <a:bodyPr wrap="square" rtlCol="0">
            <a:spAutoFit/>
          </a:bodyPr>
          <a:lstStyle/>
          <a:p>
            <a:pPr marL="285750" indent="-285750">
              <a:buFont typeface="Arial" panose="020B0604020202020204" pitchFamily="34" charset="0"/>
              <a:buChar char="•"/>
            </a:pPr>
            <a:r>
              <a:rPr lang="en-GB" sz="1600">
                <a:latin typeface="+mj-lt"/>
              </a:rPr>
              <a:t>More women than men tend to play</a:t>
            </a:r>
          </a:p>
          <a:p>
            <a:pPr marL="285750" indent="-285750">
              <a:buFont typeface="Arial" panose="020B0604020202020204" pitchFamily="34" charset="0"/>
              <a:buChar char="•"/>
            </a:pPr>
            <a:endParaRPr lang="en-GB" sz="1600">
              <a:latin typeface="+mj-lt"/>
            </a:endParaRPr>
          </a:p>
          <a:p>
            <a:pPr marL="285750" indent="-285750">
              <a:buFont typeface="Arial" panose="020B0604020202020204" pitchFamily="34" charset="0"/>
              <a:buChar char="•"/>
            </a:pPr>
            <a:r>
              <a:rPr lang="en-GB" sz="1600">
                <a:latin typeface="+mj-lt"/>
              </a:rPr>
              <a:t>Players are more likely to be under 55</a:t>
            </a:r>
          </a:p>
          <a:p>
            <a:endParaRPr lang="en-GB" sz="1600">
              <a:latin typeface="+mj-lt"/>
            </a:endParaRPr>
          </a:p>
          <a:p>
            <a:pPr marL="285750" indent="-285750">
              <a:buFont typeface="Arial" panose="020B0604020202020204" pitchFamily="34" charset="0"/>
              <a:buChar char="•"/>
            </a:pPr>
            <a:r>
              <a:rPr lang="en-GB" sz="1600">
                <a:latin typeface="+mj-lt"/>
              </a:rPr>
              <a:t>Players tend to be from lower income households, pension or benefit dependent.</a:t>
            </a:r>
          </a:p>
          <a:p>
            <a:endParaRPr lang="en-GB" sz="1600">
              <a:latin typeface="+mj-lt"/>
            </a:endParaRPr>
          </a:p>
          <a:p>
            <a:pPr marL="285750" indent="-285750">
              <a:buFont typeface="Arial" panose="020B0604020202020204" pitchFamily="34" charset="0"/>
              <a:buChar char="•"/>
            </a:pPr>
            <a:r>
              <a:rPr lang="en-GB" sz="1600">
                <a:latin typeface="+mj-lt"/>
              </a:rPr>
              <a:t>More likely to be identified as a high risk problem gambler. </a:t>
            </a:r>
          </a:p>
          <a:p>
            <a:endParaRPr lang="en-GB">
              <a:solidFill>
                <a:schemeClr val="bg1">
                  <a:lumMod val="50000"/>
                </a:schemeClr>
              </a:solidFill>
            </a:endParaRPr>
          </a:p>
        </p:txBody>
      </p:sp>
    </p:spTree>
    <p:extLst>
      <p:ext uri="{BB962C8B-B14F-4D97-AF65-F5344CB8AC3E}">
        <p14:creationId xmlns:p14="http://schemas.microsoft.com/office/powerpoint/2010/main" val="3122553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B47BC6-F619-44D2-BAD9-372C5267E3C4}"/>
              </a:ext>
              <a:ext uri="{C183D7F6-B498-43B3-948B-1728B52AA6E4}">
                <adec:decorative xmlns:adec="http://schemas.microsoft.com/office/drawing/2017/decorative" val="1"/>
              </a:ext>
            </a:extLst>
          </p:cNvPr>
          <p:cNvSpPr/>
          <p:nvPr/>
        </p:nvSpPr>
        <p:spPr>
          <a:xfrm>
            <a:off x="4213567" y="1417631"/>
            <a:ext cx="3317967" cy="63565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AF9211B2-4568-48BA-8E4A-DD85AD31D7EB}"/>
              </a:ext>
            </a:extLst>
          </p:cNvPr>
          <p:cNvSpPr>
            <a:spLocks noGrp="1"/>
          </p:cNvSpPr>
          <p:nvPr>
            <p:ph type="title"/>
          </p:nvPr>
        </p:nvSpPr>
        <p:spPr>
          <a:xfrm>
            <a:off x="1278050" y="254570"/>
            <a:ext cx="5120641" cy="867930"/>
          </a:xfrm>
        </p:spPr>
        <p:txBody>
          <a:bodyPr/>
          <a:lstStyle/>
          <a:p>
            <a:r>
              <a:rPr lang="en-GB" b="0">
                <a:solidFill>
                  <a:schemeClr val="tx1">
                    <a:lumMod val="75000"/>
                    <a:lumOff val="25000"/>
                  </a:schemeClr>
                </a:solidFill>
              </a:rPr>
              <a:t>Activity summary</a:t>
            </a:r>
            <a:br>
              <a:rPr lang="en-GB"/>
            </a:br>
            <a:r>
              <a:rPr lang="en-GB"/>
              <a:t>Bingo (in person)</a:t>
            </a:r>
          </a:p>
        </p:txBody>
      </p:sp>
      <p:sp>
        <p:nvSpPr>
          <p:cNvPr id="8" name="Rectangle 7">
            <a:extLst>
              <a:ext uri="{FF2B5EF4-FFF2-40B4-BE49-F238E27FC236}">
                <a16:creationId xmlns:a16="http://schemas.microsoft.com/office/drawing/2014/main" id="{3EE55157-5612-4398-8651-EE5E43A35D9C}"/>
              </a:ext>
              <a:ext uri="{C183D7F6-B498-43B3-948B-1728B52AA6E4}">
                <adec:decorative xmlns:adec="http://schemas.microsoft.com/office/drawing/2017/decorative" val="1"/>
              </a:ext>
            </a:extLst>
          </p:cNvPr>
          <p:cNvSpPr/>
          <p:nvPr/>
        </p:nvSpPr>
        <p:spPr>
          <a:xfrm>
            <a:off x="4213568" y="1417631"/>
            <a:ext cx="3317967" cy="4908525"/>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a:solidFill>
                  <a:schemeClr val="tx1"/>
                </a:solidFill>
                <a:latin typeface="+mj-lt"/>
              </a:rPr>
              <a:t>Key demographics:</a:t>
            </a:r>
            <a:endParaRPr lang="en-GB">
              <a:solidFill>
                <a:schemeClr val="tx1"/>
              </a:solidFill>
              <a:latin typeface="+mj-lt"/>
            </a:endParaRPr>
          </a:p>
        </p:txBody>
      </p:sp>
      <p:sp>
        <p:nvSpPr>
          <p:cNvPr id="10" name="Rectangle 9">
            <a:extLst>
              <a:ext uri="{FF2B5EF4-FFF2-40B4-BE49-F238E27FC236}">
                <a16:creationId xmlns:a16="http://schemas.microsoft.com/office/drawing/2014/main" id="{CF77847F-C2ED-4EFD-98FD-BD2113BDFE03}"/>
              </a:ext>
              <a:ext uri="{C183D7F6-B498-43B3-948B-1728B52AA6E4}">
                <adec:decorative xmlns:adec="http://schemas.microsoft.com/office/drawing/2017/decorative" val="1"/>
              </a:ext>
            </a:extLst>
          </p:cNvPr>
          <p:cNvSpPr/>
          <p:nvPr/>
        </p:nvSpPr>
        <p:spPr>
          <a:xfrm>
            <a:off x="8051873" y="1417631"/>
            <a:ext cx="3631475" cy="49085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a:p>
        </p:txBody>
      </p:sp>
      <p:sp>
        <p:nvSpPr>
          <p:cNvPr id="20" name="TextBox 19">
            <a:extLst>
              <a:ext uri="{FF2B5EF4-FFF2-40B4-BE49-F238E27FC236}">
                <a16:creationId xmlns:a16="http://schemas.microsoft.com/office/drawing/2014/main" id="{9E37293F-E8BD-4843-9065-2B9FB577B64D}"/>
              </a:ext>
            </a:extLst>
          </p:cNvPr>
          <p:cNvSpPr txBox="1"/>
          <p:nvPr/>
        </p:nvSpPr>
        <p:spPr>
          <a:xfrm>
            <a:off x="8125098" y="2824325"/>
            <a:ext cx="3265714" cy="830997"/>
          </a:xfrm>
          <a:prstGeom prst="rect">
            <a:avLst/>
          </a:prstGeom>
          <a:noFill/>
        </p:spPr>
        <p:txBody>
          <a:bodyPr wrap="square" rtlCol="0">
            <a:spAutoFit/>
          </a:bodyPr>
          <a:lstStyle/>
          <a:p>
            <a:r>
              <a:rPr lang="en-GB" sz="1600" b="1">
                <a:latin typeface="+mj-lt"/>
              </a:rPr>
              <a:t>MOTIVATIONS &amp; TRIGGERS:</a:t>
            </a:r>
          </a:p>
          <a:p>
            <a:pPr marL="285750" indent="-285750">
              <a:buFont typeface="Arial" panose="020B0604020202020204" pitchFamily="34" charset="0"/>
              <a:buChar char="•"/>
            </a:pPr>
            <a:r>
              <a:rPr lang="en-GB" sz="1600">
                <a:latin typeface="+mj-lt"/>
              </a:rPr>
              <a:t>To be social</a:t>
            </a:r>
          </a:p>
          <a:p>
            <a:pPr marL="285750" indent="-285750">
              <a:buFont typeface="Arial" panose="020B0604020202020204" pitchFamily="34" charset="0"/>
              <a:buChar char="•"/>
            </a:pPr>
            <a:r>
              <a:rPr lang="en-GB" sz="1600">
                <a:latin typeface="+mj-lt"/>
              </a:rPr>
              <a:t>To have fun</a:t>
            </a:r>
          </a:p>
        </p:txBody>
      </p:sp>
      <p:sp>
        <p:nvSpPr>
          <p:cNvPr id="25" name="TextBox 24">
            <a:extLst>
              <a:ext uri="{FF2B5EF4-FFF2-40B4-BE49-F238E27FC236}">
                <a16:creationId xmlns:a16="http://schemas.microsoft.com/office/drawing/2014/main" id="{84DAF20F-02B5-4456-8822-3475A967BD63}"/>
              </a:ext>
            </a:extLst>
          </p:cNvPr>
          <p:cNvSpPr txBox="1"/>
          <p:nvPr/>
        </p:nvSpPr>
        <p:spPr>
          <a:xfrm>
            <a:off x="8125098" y="3901818"/>
            <a:ext cx="3265714" cy="1323439"/>
          </a:xfrm>
          <a:prstGeom prst="rect">
            <a:avLst/>
          </a:prstGeom>
          <a:noFill/>
        </p:spPr>
        <p:txBody>
          <a:bodyPr wrap="square" rtlCol="0">
            <a:spAutoFit/>
          </a:bodyPr>
          <a:lstStyle/>
          <a:p>
            <a:r>
              <a:rPr lang="en-GB" sz="1600" b="1">
                <a:latin typeface="+mj-lt"/>
              </a:rPr>
              <a:t>PREFERRED INTERVENTION:</a:t>
            </a:r>
          </a:p>
          <a:p>
            <a:pPr marL="285750" indent="-285750">
              <a:buFont typeface="Arial" panose="020B0604020202020204" pitchFamily="34" charset="0"/>
              <a:buChar char="•"/>
            </a:pPr>
            <a:r>
              <a:rPr lang="en-GB" sz="1600">
                <a:latin typeface="+mj-lt"/>
              </a:rPr>
              <a:t>Do nothing</a:t>
            </a:r>
          </a:p>
          <a:p>
            <a:pPr marL="285750" indent="-285750">
              <a:buFont typeface="Arial" panose="020B0604020202020204" pitchFamily="34" charset="0"/>
              <a:buChar char="•"/>
            </a:pPr>
            <a:r>
              <a:rPr lang="en-GB" sz="1600">
                <a:latin typeface="+mj-lt"/>
              </a:rPr>
              <a:t>Inform your behaviour is different, and suggest a pause / break</a:t>
            </a:r>
          </a:p>
        </p:txBody>
      </p:sp>
      <p:sp>
        <p:nvSpPr>
          <p:cNvPr id="27" name="TextBox 26">
            <a:extLst>
              <a:ext uri="{FF2B5EF4-FFF2-40B4-BE49-F238E27FC236}">
                <a16:creationId xmlns:a16="http://schemas.microsoft.com/office/drawing/2014/main" id="{D3C195A4-FB91-4247-A790-EB1481D6F6A2}"/>
              </a:ext>
            </a:extLst>
          </p:cNvPr>
          <p:cNvSpPr txBox="1"/>
          <p:nvPr/>
        </p:nvSpPr>
        <p:spPr>
          <a:xfrm>
            <a:off x="8125097" y="5471752"/>
            <a:ext cx="3454547" cy="769441"/>
          </a:xfrm>
          <a:prstGeom prst="rect">
            <a:avLst/>
          </a:prstGeom>
          <a:noFill/>
        </p:spPr>
        <p:txBody>
          <a:bodyPr wrap="square" rtlCol="0">
            <a:spAutoFit/>
          </a:bodyPr>
          <a:lstStyle/>
          <a:p>
            <a:r>
              <a:rPr lang="en-GB" sz="1600" b="1">
                <a:latin typeface="+mj-lt"/>
              </a:rPr>
              <a:t>SOURCES OF INFORMATION </a:t>
            </a:r>
          </a:p>
          <a:p>
            <a:r>
              <a:rPr lang="en-GB" sz="1200" i="1">
                <a:latin typeface="+mj-lt"/>
              </a:rPr>
              <a:t>(when not gambling)</a:t>
            </a:r>
          </a:p>
          <a:p>
            <a:pPr marL="285750" indent="-285750">
              <a:buFont typeface="Arial" panose="020B0604020202020204" pitchFamily="34" charset="0"/>
              <a:buChar char="•"/>
            </a:pPr>
            <a:r>
              <a:rPr lang="en-GB" sz="1600">
                <a:latin typeface="+mj-lt"/>
              </a:rPr>
              <a:t>None </a:t>
            </a:r>
          </a:p>
        </p:txBody>
      </p:sp>
      <p:sp>
        <p:nvSpPr>
          <p:cNvPr id="28" name="TextBox 27">
            <a:extLst>
              <a:ext uri="{FF2B5EF4-FFF2-40B4-BE49-F238E27FC236}">
                <a16:creationId xmlns:a16="http://schemas.microsoft.com/office/drawing/2014/main" id="{8C1A0EB2-0744-41BC-AA10-BF0255036072}"/>
              </a:ext>
            </a:extLst>
          </p:cNvPr>
          <p:cNvSpPr txBox="1"/>
          <p:nvPr/>
        </p:nvSpPr>
        <p:spPr>
          <a:xfrm>
            <a:off x="8125097" y="1500611"/>
            <a:ext cx="3454547" cy="1077218"/>
          </a:xfrm>
          <a:prstGeom prst="rect">
            <a:avLst/>
          </a:prstGeom>
          <a:noFill/>
        </p:spPr>
        <p:txBody>
          <a:bodyPr wrap="square" rtlCol="0">
            <a:spAutoFit/>
          </a:bodyPr>
          <a:lstStyle/>
          <a:p>
            <a:r>
              <a:rPr lang="en-GB" sz="1600" b="1">
                <a:latin typeface="+mj-lt"/>
              </a:rPr>
              <a:t>TYPICAL OCCASION</a:t>
            </a:r>
          </a:p>
          <a:p>
            <a:pPr marL="285750" indent="-285750">
              <a:buFont typeface="Arial" panose="020B0604020202020204" pitchFamily="34" charset="0"/>
              <a:buChar char="•"/>
            </a:pPr>
            <a:r>
              <a:rPr lang="en-GB" sz="1600">
                <a:latin typeface="+mj-lt"/>
              </a:rPr>
              <a:t>Lasts a couple of hours</a:t>
            </a:r>
          </a:p>
          <a:p>
            <a:pPr marL="285750" indent="-285750">
              <a:buFont typeface="Arial" panose="020B0604020202020204" pitchFamily="34" charset="0"/>
              <a:buChar char="•"/>
            </a:pPr>
            <a:r>
              <a:rPr lang="en-GB" sz="1600">
                <a:latin typeface="+mj-lt"/>
              </a:rPr>
              <a:t>Involve multiple bets placed</a:t>
            </a:r>
          </a:p>
          <a:p>
            <a:pPr marL="285750" indent="-285750">
              <a:buFont typeface="Arial" panose="020B0604020202020204" pitchFamily="34" charset="0"/>
              <a:buChar char="•"/>
            </a:pPr>
            <a:r>
              <a:rPr lang="en-GB" sz="1600">
                <a:latin typeface="+mj-lt"/>
              </a:rPr>
              <a:t>Take part with friends &amp; family</a:t>
            </a:r>
          </a:p>
        </p:txBody>
      </p:sp>
      <p:pic>
        <p:nvPicPr>
          <p:cNvPr id="30" name="Picture 29" descr="A close up of a logo&#10;&#10;Description generated with very high confidence">
            <a:extLst>
              <a:ext uri="{FF2B5EF4-FFF2-40B4-BE49-F238E27FC236}">
                <a16:creationId xmlns:a16="http://schemas.microsoft.com/office/drawing/2014/main" id="{A24BE63C-9D88-4256-8BB7-B291B0A8FE5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936" t="12932" r="10936" b="12932"/>
          <a:stretch/>
        </p:blipFill>
        <p:spPr>
          <a:xfrm>
            <a:off x="375265" y="235144"/>
            <a:ext cx="902785" cy="856651"/>
          </a:xfrm>
          <a:prstGeom prst="rect">
            <a:avLst/>
          </a:prstGeom>
        </p:spPr>
      </p:pic>
      <p:sp>
        <p:nvSpPr>
          <p:cNvPr id="23" name="Rectangle 22">
            <a:extLst>
              <a:ext uri="{FF2B5EF4-FFF2-40B4-BE49-F238E27FC236}">
                <a16:creationId xmlns:a16="http://schemas.microsoft.com/office/drawing/2014/main" id="{532854DF-9E01-4A4E-9DC7-E9F9ACD12359}"/>
              </a:ext>
              <a:ext uri="{C183D7F6-B498-43B3-948B-1728B52AA6E4}">
                <adec:decorative xmlns:adec="http://schemas.microsoft.com/office/drawing/2017/decorative" val="1"/>
              </a:ext>
            </a:extLst>
          </p:cNvPr>
          <p:cNvSpPr/>
          <p:nvPr/>
        </p:nvSpPr>
        <p:spPr>
          <a:xfrm>
            <a:off x="375265" y="1417631"/>
            <a:ext cx="3317967" cy="63565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3532544E-5D33-4DE7-94EF-0C250B7A2CEC}"/>
              </a:ext>
              <a:ext uri="{C183D7F6-B498-43B3-948B-1728B52AA6E4}">
                <adec:decorative xmlns:adec="http://schemas.microsoft.com/office/drawing/2017/decorative" val="1"/>
              </a:ext>
            </a:extLst>
          </p:cNvPr>
          <p:cNvSpPr/>
          <p:nvPr/>
        </p:nvSpPr>
        <p:spPr>
          <a:xfrm>
            <a:off x="375265" y="1417631"/>
            <a:ext cx="3317967" cy="4908525"/>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a:solidFill>
                  <a:schemeClr val="tx1"/>
                </a:solidFill>
                <a:latin typeface="+mj-lt"/>
              </a:rPr>
              <a:t>Key typologies: </a:t>
            </a:r>
            <a:r>
              <a:rPr lang="en-GB">
                <a:solidFill>
                  <a:schemeClr val="tx1"/>
                </a:solidFill>
                <a:latin typeface="+mj-lt"/>
              </a:rPr>
              <a:t>Social play, Along for the ride</a:t>
            </a:r>
          </a:p>
        </p:txBody>
      </p:sp>
      <p:sp>
        <p:nvSpPr>
          <p:cNvPr id="26" name="Rectangle 25">
            <a:extLst>
              <a:ext uri="{FF2B5EF4-FFF2-40B4-BE49-F238E27FC236}">
                <a16:creationId xmlns:a16="http://schemas.microsoft.com/office/drawing/2014/main" id="{6277E30E-CE1F-459B-BF43-8B7D41C4AC00}"/>
              </a:ext>
              <a:ext uri="{C183D7F6-B498-43B3-948B-1728B52AA6E4}">
                <adec:decorative xmlns:adec="http://schemas.microsoft.com/office/drawing/2017/decorative" val="1"/>
              </a:ext>
            </a:extLst>
          </p:cNvPr>
          <p:cNvSpPr/>
          <p:nvPr/>
        </p:nvSpPr>
        <p:spPr>
          <a:xfrm>
            <a:off x="505096" y="2734480"/>
            <a:ext cx="3044444" cy="1569660"/>
          </a:xfrm>
          <a:prstGeom prst="rect">
            <a:avLst/>
          </a:prstGeom>
          <a:solidFill>
            <a:srgbClr val="FFC000"/>
          </a:solidFill>
        </p:spPr>
        <p:txBody>
          <a:bodyPr wrap="square">
            <a:spAutoFit/>
          </a:bodyPr>
          <a:lstStyle/>
          <a:p>
            <a:r>
              <a:rPr lang="en-GB" sz="1600" i="1"/>
              <a:t>Gambling is something my friends and I love doing together, whether it’s having a friendly competition, adding more excitement to an event, or just for a bit of fun</a:t>
            </a:r>
          </a:p>
        </p:txBody>
      </p:sp>
      <p:sp>
        <p:nvSpPr>
          <p:cNvPr id="29" name="Rectangle 28">
            <a:extLst>
              <a:ext uri="{FF2B5EF4-FFF2-40B4-BE49-F238E27FC236}">
                <a16:creationId xmlns:a16="http://schemas.microsoft.com/office/drawing/2014/main" id="{A0F8A68D-AE3E-4CD3-A7C6-946726CA805F}"/>
              </a:ext>
              <a:ext uri="{C183D7F6-B498-43B3-948B-1728B52AA6E4}">
                <adec:decorative xmlns:adec="http://schemas.microsoft.com/office/drawing/2017/decorative" val="1"/>
              </a:ext>
            </a:extLst>
          </p:cNvPr>
          <p:cNvSpPr/>
          <p:nvPr/>
        </p:nvSpPr>
        <p:spPr>
          <a:xfrm>
            <a:off x="505096" y="4955811"/>
            <a:ext cx="3044445" cy="1077218"/>
          </a:xfrm>
          <a:prstGeom prst="rect">
            <a:avLst/>
          </a:prstGeom>
          <a:solidFill>
            <a:srgbClr val="FF8200"/>
          </a:solidFill>
        </p:spPr>
        <p:txBody>
          <a:bodyPr wrap="square">
            <a:spAutoFit/>
          </a:bodyPr>
          <a:lstStyle/>
          <a:p>
            <a:r>
              <a:rPr lang="en-GB" sz="1600" i="1"/>
              <a:t>Gambling is just a way I get to enjoy being with others, even if it does mean I will possibly end up out of pocket!</a:t>
            </a:r>
          </a:p>
        </p:txBody>
      </p:sp>
      <p:sp>
        <p:nvSpPr>
          <p:cNvPr id="31" name="TextBox 30">
            <a:extLst>
              <a:ext uri="{FF2B5EF4-FFF2-40B4-BE49-F238E27FC236}">
                <a16:creationId xmlns:a16="http://schemas.microsoft.com/office/drawing/2014/main" id="{70F17031-5D57-4A90-BA3B-B80A8EBD8641}"/>
              </a:ext>
            </a:extLst>
          </p:cNvPr>
          <p:cNvSpPr txBox="1"/>
          <p:nvPr/>
        </p:nvSpPr>
        <p:spPr>
          <a:xfrm>
            <a:off x="492568" y="2363138"/>
            <a:ext cx="2339049" cy="369332"/>
          </a:xfrm>
          <a:prstGeom prst="rect">
            <a:avLst/>
          </a:prstGeom>
          <a:noFill/>
        </p:spPr>
        <p:txBody>
          <a:bodyPr wrap="square" rtlCol="0">
            <a:spAutoFit/>
          </a:bodyPr>
          <a:lstStyle/>
          <a:p>
            <a:r>
              <a:rPr lang="en-GB" b="1">
                <a:solidFill>
                  <a:srgbClr val="FFC000"/>
                </a:solidFill>
                <a:latin typeface="+mj-lt"/>
              </a:rPr>
              <a:t>SOCIAL PLAY</a:t>
            </a:r>
          </a:p>
        </p:txBody>
      </p:sp>
      <p:sp>
        <p:nvSpPr>
          <p:cNvPr id="32" name="TextBox 31">
            <a:extLst>
              <a:ext uri="{FF2B5EF4-FFF2-40B4-BE49-F238E27FC236}">
                <a16:creationId xmlns:a16="http://schemas.microsoft.com/office/drawing/2014/main" id="{7A244941-3E21-4B49-87D2-68633A1B5D07}"/>
              </a:ext>
            </a:extLst>
          </p:cNvPr>
          <p:cNvSpPr txBox="1"/>
          <p:nvPr/>
        </p:nvSpPr>
        <p:spPr>
          <a:xfrm>
            <a:off x="492568" y="4582459"/>
            <a:ext cx="2860232" cy="369332"/>
          </a:xfrm>
          <a:prstGeom prst="rect">
            <a:avLst/>
          </a:prstGeom>
          <a:noFill/>
        </p:spPr>
        <p:txBody>
          <a:bodyPr wrap="square" rtlCol="0">
            <a:spAutoFit/>
          </a:bodyPr>
          <a:lstStyle/>
          <a:p>
            <a:r>
              <a:rPr lang="en-GB" b="1">
                <a:solidFill>
                  <a:srgbClr val="FF8200"/>
                </a:solidFill>
                <a:latin typeface="+mj-lt"/>
              </a:rPr>
              <a:t>ALONG FOR THE RIDE</a:t>
            </a:r>
          </a:p>
        </p:txBody>
      </p:sp>
      <p:sp>
        <p:nvSpPr>
          <p:cNvPr id="18" name="TextBox 17">
            <a:extLst>
              <a:ext uri="{FF2B5EF4-FFF2-40B4-BE49-F238E27FC236}">
                <a16:creationId xmlns:a16="http://schemas.microsoft.com/office/drawing/2014/main" id="{BB27C734-254F-4B29-9D0B-5DD6FBFC405C}"/>
              </a:ext>
            </a:extLst>
          </p:cNvPr>
          <p:cNvSpPr txBox="1"/>
          <p:nvPr/>
        </p:nvSpPr>
        <p:spPr>
          <a:xfrm>
            <a:off x="4399108" y="2172505"/>
            <a:ext cx="2787736" cy="3077766"/>
          </a:xfrm>
          <a:prstGeom prst="rect">
            <a:avLst/>
          </a:prstGeom>
          <a:noFill/>
        </p:spPr>
        <p:txBody>
          <a:bodyPr wrap="square" rtlCol="0">
            <a:spAutoFit/>
          </a:bodyPr>
          <a:lstStyle/>
          <a:p>
            <a:pPr marL="285750" indent="-285750">
              <a:buFont typeface="Arial" panose="020B0604020202020204" pitchFamily="34" charset="0"/>
              <a:buChar char="•"/>
            </a:pPr>
            <a:r>
              <a:rPr lang="en-GB" sz="1600">
                <a:latin typeface="+mj-lt"/>
              </a:rPr>
              <a:t>More women than men tend to play</a:t>
            </a:r>
          </a:p>
          <a:p>
            <a:pPr marL="285750" indent="-285750">
              <a:buFont typeface="Arial" panose="020B0604020202020204" pitchFamily="34" charset="0"/>
              <a:buChar char="•"/>
            </a:pPr>
            <a:endParaRPr lang="en-GB" sz="1600">
              <a:latin typeface="+mj-lt"/>
            </a:endParaRPr>
          </a:p>
          <a:p>
            <a:pPr marL="285750" indent="-285750">
              <a:buFont typeface="Arial" panose="020B0604020202020204" pitchFamily="34" charset="0"/>
              <a:buChar char="•"/>
            </a:pPr>
            <a:r>
              <a:rPr lang="en-GB" sz="1600">
                <a:latin typeface="+mj-lt"/>
              </a:rPr>
              <a:t>Players are more likely to be 55+</a:t>
            </a:r>
          </a:p>
          <a:p>
            <a:endParaRPr lang="en-GB" sz="1600">
              <a:latin typeface="+mj-lt"/>
            </a:endParaRPr>
          </a:p>
          <a:p>
            <a:pPr marL="285750" indent="-285750">
              <a:buFont typeface="Arial" panose="020B0604020202020204" pitchFamily="34" charset="0"/>
              <a:buChar char="•"/>
            </a:pPr>
            <a:r>
              <a:rPr lang="en-GB" sz="1600">
                <a:latin typeface="+mj-lt"/>
              </a:rPr>
              <a:t>Players tend to be from lower income households, pension or benefit dependent.</a:t>
            </a:r>
          </a:p>
          <a:p>
            <a:endParaRPr lang="en-GB" sz="1600">
              <a:solidFill>
                <a:schemeClr val="bg1">
                  <a:lumMod val="50000"/>
                </a:schemeClr>
              </a:solidFill>
              <a:latin typeface="+mj-lt"/>
            </a:endParaRPr>
          </a:p>
          <a:p>
            <a:endParaRPr lang="en-GB">
              <a:solidFill>
                <a:schemeClr val="bg1">
                  <a:lumMod val="50000"/>
                </a:schemeClr>
              </a:solidFill>
            </a:endParaRPr>
          </a:p>
        </p:txBody>
      </p:sp>
    </p:spTree>
    <p:extLst>
      <p:ext uri="{BB962C8B-B14F-4D97-AF65-F5344CB8AC3E}">
        <p14:creationId xmlns:p14="http://schemas.microsoft.com/office/powerpoint/2010/main" val="3098994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789B50A9-3354-431F-9172-7BE9F23E36E4}"/>
              </a:ext>
            </a:extLst>
          </p:cNvPr>
          <p:cNvSpPr txBox="1">
            <a:spLocks noGrp="1"/>
          </p:cNvSpPr>
          <p:nvPr>
            <p:ph type="title" idx="4294967295"/>
          </p:nvPr>
        </p:nvSpPr>
        <p:spPr>
          <a:xfrm>
            <a:off x="336751" y="387245"/>
            <a:ext cx="11643123" cy="4801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2800" b="1" kern="1200">
                <a:solidFill>
                  <a:schemeClr val="tx1"/>
                </a:solidFill>
                <a:latin typeface="+mj-lt"/>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effectLst/>
                <a:uLnTx/>
                <a:uFillTx/>
                <a:latin typeface="+mj-lt"/>
                <a:ea typeface="Roboto" panose="02000000000000000000" pitchFamily="2" charset="0"/>
                <a:cs typeface="Roboto" panose="02000000000000000000" pitchFamily="2" charset="0"/>
              </a:rPr>
              <a:t>Introduction</a:t>
            </a:r>
          </a:p>
        </p:txBody>
      </p:sp>
      <p:sp>
        <p:nvSpPr>
          <p:cNvPr id="6" name="Rectangle 5">
            <a:extLst>
              <a:ext uri="{FF2B5EF4-FFF2-40B4-BE49-F238E27FC236}">
                <a16:creationId xmlns:a16="http://schemas.microsoft.com/office/drawing/2014/main" id="{0E0A426A-6C3F-481C-8573-1C677E455303}"/>
              </a:ext>
              <a:ext uri="{C183D7F6-B498-43B3-948B-1728B52AA6E4}">
                <adec:decorative xmlns:adec="http://schemas.microsoft.com/office/drawing/2017/decorative" val="1"/>
              </a:ext>
            </a:extLst>
          </p:cNvPr>
          <p:cNvSpPr/>
          <p:nvPr/>
        </p:nvSpPr>
        <p:spPr>
          <a:xfrm>
            <a:off x="353065" y="1729436"/>
            <a:ext cx="5499095" cy="5228932"/>
          </a:xfrm>
          <a:prstGeom prst="rect">
            <a:avLst/>
          </a:prstGeom>
        </p:spPr>
        <p:txBody>
          <a:bodyPr wrap="square">
            <a:spAutoFit/>
          </a:bodyPr>
          <a:lstStyle/>
          <a:p>
            <a:pPr>
              <a:lnSpc>
                <a:spcPct val="107000"/>
              </a:lnSpc>
              <a:spcBef>
                <a:spcPts val="600"/>
              </a:spcBef>
              <a:spcAft>
                <a:spcPts val="800"/>
              </a:spcAft>
            </a:pPr>
            <a:r>
              <a:rPr lang="en-GB" sz="1600" b="1" dirty="0">
                <a:latin typeface="+mj-lt"/>
                <a:ea typeface="Segoe UI Semilight" panose="020B0402040204020203" pitchFamily="34" charset="0"/>
                <a:cs typeface="Times New Roman" panose="02020603050405020304" pitchFamily="18" charset="0"/>
              </a:rPr>
              <a:t>Exec Summary</a:t>
            </a:r>
          </a:p>
          <a:p>
            <a:pPr lvl="0" fontAlgn="base">
              <a:buSzPts val="1000"/>
              <a:tabLst>
                <a:tab pos="457200" algn="l"/>
              </a:tabLst>
            </a:pPr>
            <a:r>
              <a:rPr lang="en-GB" sz="1600" dirty="0">
                <a:solidFill>
                  <a:srgbClr val="000000"/>
                </a:solidFill>
                <a:ea typeface="Times New Roman" panose="02020603050405020304" pitchFamily="18" charset="0"/>
              </a:rPr>
              <a:t>The research for this piece of work consisted of a qualitative phase followed by a quantitative phase to validate the initial findings. </a:t>
            </a:r>
          </a:p>
          <a:p>
            <a:pPr lvl="0" fontAlgn="base">
              <a:buSzPts val="1000"/>
              <a:tabLst>
                <a:tab pos="457200" algn="l"/>
              </a:tabLst>
            </a:pPr>
            <a:endParaRPr lang="en-GB" sz="1100" dirty="0">
              <a:solidFill>
                <a:srgbClr val="000000"/>
              </a:solidFill>
              <a:effectLst/>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 pos="457200" algn="l"/>
              </a:tabLst>
            </a:pPr>
            <a:r>
              <a:rPr lang="en-GB" sz="1600" dirty="0">
                <a:effectLst/>
                <a:ea typeface="Times New Roman" panose="02020603050405020304" pitchFamily="18" charset="0"/>
              </a:rPr>
              <a:t>The research created eight typologies which reflect the attitude and motivations towards a certain gambling occasion.</a:t>
            </a:r>
            <a:r>
              <a:rPr kumimoji="0" lang="en-GB" sz="1600" b="0" i="0" u="none" strike="noStrike" kern="1200" cap="none" spc="0" normalizeH="0" baseline="0" noProof="0" dirty="0">
                <a:ln>
                  <a:noFill/>
                </a:ln>
                <a:solidFill>
                  <a:prstClr val="black"/>
                </a:solidFill>
                <a:effectLst/>
                <a:uLnTx/>
                <a:uFillTx/>
                <a:ea typeface="+mn-ea"/>
                <a:cs typeface="+mn-cs"/>
              </a:rPr>
              <a:t> Once we had defined the typologies, we wanted to explore how they related to the different gambling activities. This information is detailed in this slide deck.</a:t>
            </a:r>
            <a:endParaRPr lang="en-GB" sz="1600" dirty="0">
              <a:effectLst/>
              <a:ea typeface="Times New Roman" panose="02020603050405020304" pitchFamily="18" charset="0"/>
            </a:endParaRPr>
          </a:p>
          <a:p>
            <a:pPr lvl="0" fontAlgn="base">
              <a:buSzPts val="1000"/>
              <a:tabLst>
                <a:tab pos="457200" algn="l"/>
                <a:tab pos="457200" algn="l"/>
              </a:tabLst>
            </a:pPr>
            <a:endParaRPr lang="en-GB" sz="1100" dirty="0"/>
          </a:p>
          <a:p>
            <a:pPr marL="342900" lvl="0" indent="-342900" fontAlgn="base">
              <a:buSzPts val="1000"/>
              <a:buFont typeface="Symbol" panose="05050102010706020507" pitchFamily="18" charset="2"/>
              <a:buChar char=""/>
              <a:tabLst>
                <a:tab pos="457200" algn="l"/>
                <a:tab pos="457200" algn="l"/>
              </a:tabLst>
            </a:pPr>
            <a:r>
              <a:rPr lang="en-GB" sz="1600" dirty="0"/>
              <a:t>The research also discussed how mobile technology has enabled ‘low friction’ gambling to happen easily and conveniently at any time meaning that ‘binge’ behaviour can now happen at any time.</a:t>
            </a:r>
          </a:p>
          <a:p>
            <a:pPr marL="342900" lvl="0" indent="-342900" fontAlgn="base">
              <a:buSzPts val="1000"/>
              <a:buFont typeface="Symbol" panose="05050102010706020507" pitchFamily="18" charset="2"/>
              <a:buChar char=""/>
              <a:tabLst>
                <a:tab pos="457200" algn="l"/>
                <a:tab pos="457200" algn="l"/>
              </a:tabLst>
            </a:pPr>
            <a:endParaRPr lang="en-GB" sz="1400" dirty="0"/>
          </a:p>
          <a:p>
            <a:pPr marL="342900" indent="-342900" fontAlgn="base">
              <a:buSzPts val="1000"/>
              <a:buFont typeface="Symbol" panose="05050102010706020507" pitchFamily="18" charset="2"/>
              <a:buChar char=""/>
              <a:tabLst>
                <a:tab pos="457200" algn="l"/>
                <a:tab pos="457200" algn="l"/>
              </a:tabLst>
            </a:pPr>
            <a:r>
              <a:rPr lang="en-GB" sz="1600" dirty="0"/>
              <a:t>The research found that football and gambling have become so tightly linked that some fans feel they are now inseparable.</a:t>
            </a:r>
          </a:p>
          <a:p>
            <a:pPr marL="342900" lvl="0" indent="-342900" fontAlgn="base">
              <a:buSzPts val="1000"/>
              <a:buFont typeface="Symbol" panose="05050102010706020507" pitchFamily="18" charset="2"/>
              <a:buChar char=""/>
              <a:tabLst>
                <a:tab pos="457200" algn="l"/>
                <a:tab pos="457200" algn="l"/>
              </a:tabLst>
            </a:pPr>
            <a:endParaRPr lang="en-GB" sz="1600" dirty="0">
              <a:effectLst/>
              <a:ea typeface="Times New Roman" panose="02020603050405020304" pitchFamily="18" charset="0"/>
            </a:endParaRPr>
          </a:p>
        </p:txBody>
      </p:sp>
      <p:sp>
        <p:nvSpPr>
          <p:cNvPr id="7" name="Rectangle 6">
            <a:extLst>
              <a:ext uri="{FF2B5EF4-FFF2-40B4-BE49-F238E27FC236}">
                <a16:creationId xmlns:a16="http://schemas.microsoft.com/office/drawing/2014/main" id="{82CEF593-C301-4278-9358-23BAA163CA5A}"/>
              </a:ext>
              <a:ext uri="{C183D7F6-B498-43B3-948B-1728B52AA6E4}">
                <adec:decorative xmlns:adec="http://schemas.microsoft.com/office/drawing/2017/decorative" val="1"/>
              </a:ext>
            </a:extLst>
          </p:cNvPr>
          <p:cNvSpPr/>
          <p:nvPr/>
        </p:nvSpPr>
        <p:spPr>
          <a:xfrm>
            <a:off x="6139299" y="1726201"/>
            <a:ext cx="5499095" cy="4644156"/>
          </a:xfrm>
          <a:prstGeom prst="rect">
            <a:avLst/>
          </a:prstGeom>
        </p:spPr>
        <p:txBody>
          <a:bodyPr wrap="square">
            <a:spAutoFit/>
          </a:bodyPr>
          <a:lstStyle/>
          <a:p>
            <a:pPr>
              <a:lnSpc>
                <a:spcPct val="107000"/>
              </a:lnSpc>
              <a:spcAft>
                <a:spcPts val="800"/>
              </a:spcAft>
            </a:pPr>
            <a:r>
              <a:rPr lang="en-US" sz="1600" b="1" dirty="0">
                <a:effectLst/>
                <a:latin typeface="+mj-lt"/>
                <a:ea typeface="Calibri" panose="020F0502020204030204" pitchFamily="34" charset="0"/>
                <a:cs typeface="Times New Roman" panose="02020603050405020304" pitchFamily="18" charset="0"/>
              </a:rPr>
              <a:t>Points for further consideration</a:t>
            </a:r>
            <a:endParaRPr lang="en-GB" sz="1600" dirty="0"/>
          </a:p>
          <a:p>
            <a:pPr marL="285750" indent="-285750" algn="l" rtl="0" fontAlgn="base">
              <a:buFont typeface="Arial" panose="020B0604020202020204" pitchFamily="34" charset="0"/>
              <a:buChar char="•"/>
            </a:pPr>
            <a:r>
              <a:rPr lang="en-GB" sz="1600"/>
              <a:t>Mobile gambling has enabled the transformation of traditional ‘destination gambling’ types (like football &amp; bingo) to function in a similar way to instant win games in terms of ease/convenience of play. </a:t>
            </a:r>
            <a:r>
              <a:rPr lang="en-GB" sz="1600" b="0" i="0" u="none" strike="noStrike">
                <a:solidFill>
                  <a:srgbClr val="000000"/>
                </a:solidFill>
                <a:effectLst/>
              </a:rPr>
              <a:t>Frictionless gambling is gaining pace and we need to further understand how gambling and gaming online are creating triggers so that we can better predict and respond to problematic play.</a:t>
            </a:r>
            <a:r>
              <a:rPr lang="en-GB" sz="1600" b="0" i="0">
                <a:solidFill>
                  <a:srgbClr val="000000"/>
                </a:solidFill>
                <a:effectLst/>
              </a:rPr>
              <a:t>​</a:t>
            </a:r>
            <a:br>
              <a:rPr lang="en-GB" sz="1600" b="0" i="0">
                <a:solidFill>
                  <a:srgbClr val="000000"/>
                </a:solidFill>
                <a:effectLst/>
                <a:latin typeface="Calibri" panose="020F0502020204030204" pitchFamily="34" charset="0"/>
              </a:rPr>
            </a:br>
            <a:r>
              <a:rPr lang="en-GB" sz="1600" b="0" i="0">
                <a:solidFill>
                  <a:srgbClr val="000000"/>
                </a:solidFill>
                <a:effectLst/>
                <a:latin typeface="Calibri" panose="020F0502020204030204" pitchFamily="34" charset="0"/>
              </a:rPr>
              <a:t>​</a:t>
            </a:r>
            <a:endParaRPr lang="en-GB" sz="1600" b="0" i="0">
              <a:solidFill>
                <a:srgbClr val="000000"/>
              </a:solidFill>
              <a:effectLst/>
              <a:latin typeface="Arial" panose="020B0604020202020204" pitchFamily="34" charset="0"/>
            </a:endParaRPr>
          </a:p>
          <a:p>
            <a:pPr marL="285750" indent="-285750">
              <a:buFont typeface="Arial" panose="020B0604020202020204" pitchFamily="34" charset="0"/>
              <a:buChar char="•"/>
            </a:pPr>
            <a:r>
              <a:rPr lang="en-GB" sz="1600"/>
              <a:t>Gambling habits can intersect with sport (particularly football) that watching the sport can be a major trigger to bet. With multiple match days throughout the week, self-discipline is required to manage gambling frequency. We need to ensure that players have the right tools and information required to self-regulate their behaviour.</a:t>
            </a:r>
            <a:endParaRPr lang="en-GB" sz="1600">
              <a:latin typeface="+mj-lt"/>
            </a:endParaRPr>
          </a:p>
          <a:p>
            <a:pPr marL="285750" indent="-285750">
              <a:buFont typeface="Arial" panose="020B0604020202020204" pitchFamily="34" charset="0"/>
              <a:buChar char="•"/>
            </a:pPr>
            <a:endParaRPr lang="en-GB" sz="1600">
              <a:latin typeface="+mj-lt"/>
            </a:endParaRPr>
          </a:p>
          <a:p>
            <a:pPr marL="0" indent="0">
              <a:buNone/>
            </a:pPr>
            <a:endParaRPr lang="en-GB" sz="1600" b="1">
              <a:latin typeface="+mj-lt"/>
              <a:ea typeface="Segoe UI Semilight" panose="020B0402040204020203" pitchFamily="34" charset="0"/>
              <a:cs typeface="Times New Roman" panose="02020603050405020304" pitchFamily="18" charset="0"/>
            </a:endParaRPr>
          </a:p>
          <a:p>
            <a:pPr marL="0" indent="0">
              <a:buNone/>
            </a:pPr>
            <a:endParaRPr lang="en-GB" sz="1600" b="1">
              <a:latin typeface="Segoe UI Semilight" panose="020B0402040204020203" pitchFamily="34" charset="0"/>
              <a:ea typeface="Segoe UI Semilight" panose="020B0402040204020203" pitchFamily="34" charset="0"/>
              <a:cs typeface="Times New Roman" panose="02020603050405020304" pitchFamily="18" charset="0"/>
            </a:endParaRPr>
          </a:p>
        </p:txBody>
      </p:sp>
      <p:sp>
        <p:nvSpPr>
          <p:cNvPr id="8" name="Text Placeholder 3">
            <a:extLst>
              <a:ext uri="{FF2B5EF4-FFF2-40B4-BE49-F238E27FC236}">
                <a16:creationId xmlns:a16="http://schemas.microsoft.com/office/drawing/2014/main" id="{AB5F5B1C-001B-44AA-BDAC-6812AFED4E24}"/>
              </a:ext>
            </a:extLst>
          </p:cNvPr>
          <p:cNvSpPr>
            <a:spLocks noGrp="1"/>
          </p:cNvSpPr>
          <p:nvPr/>
        </p:nvSpPr>
        <p:spPr>
          <a:xfrm>
            <a:off x="336751" y="881290"/>
            <a:ext cx="11740773" cy="830997"/>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Clr>
                <a:schemeClr val="accent4">
                  <a:lumMod val="75000"/>
                </a:schemeClr>
              </a:buClr>
              <a:buFont typeface="Arial" panose="020B0604020202020204" pitchFamily="34" charset="0"/>
              <a:buNone/>
              <a:defRPr sz="1600" b="1" kern="1200">
                <a:solidFill>
                  <a:srgbClr val="009FDF"/>
                </a:solidFill>
                <a:latin typeface="+mj-lt"/>
                <a:ea typeface="+mn-ea"/>
                <a:cs typeface="+mn-cs"/>
              </a:defRPr>
            </a:lvl1pPr>
            <a:lvl2pPr marL="685800" indent="-228600" algn="l" defTabSz="914400" rtl="0" eaLnBrk="1" latinLnBrk="0" hangingPunct="1">
              <a:lnSpc>
                <a:spcPct val="90000"/>
              </a:lnSpc>
              <a:spcBef>
                <a:spcPts val="500"/>
              </a:spcBef>
              <a:buClr>
                <a:schemeClr val="accent4">
                  <a:lumMod val="75000"/>
                </a:schemeClr>
              </a:buClr>
              <a:buFont typeface="Arial" panose="020B0604020202020204" pitchFamily="34" charset="0"/>
              <a:buChar char="•"/>
              <a:defRPr sz="1600" kern="1200">
                <a:solidFill>
                  <a:schemeClr val="tx1"/>
                </a:solidFill>
                <a:latin typeface="+mj-lt"/>
                <a:ea typeface="+mn-ea"/>
                <a:cs typeface="+mn-cs"/>
              </a:defRPr>
            </a:lvl2pPr>
            <a:lvl3pPr marL="1257300" indent="-342900" algn="l" defTabSz="914400" rtl="0" eaLnBrk="1" latinLnBrk="0" hangingPunct="1">
              <a:lnSpc>
                <a:spcPct val="90000"/>
              </a:lnSpc>
              <a:spcBef>
                <a:spcPts val="500"/>
              </a:spcBef>
              <a:buClr>
                <a:schemeClr val="accent4">
                  <a:lumMod val="75000"/>
                </a:schemeClr>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a:solidFill>
                  <a:srgbClr val="00B0F0"/>
                </a:solidFill>
              </a:rPr>
              <a:t>Key</a:t>
            </a:r>
            <a:r>
              <a:rPr lang="en-GB" sz="1600" b="1">
                <a:solidFill>
                  <a:srgbClr val="00B0F0"/>
                </a:solidFill>
              </a:rPr>
              <a:t> Objective: </a:t>
            </a:r>
            <a:r>
              <a:rPr lang="en-US" sz="1600" b="0">
                <a:solidFill>
                  <a:srgbClr val="00B0F0"/>
                </a:solidFill>
              </a:rPr>
              <a:t>Understand </a:t>
            </a:r>
            <a:r>
              <a:rPr lang="en-GB" sz="1600" b="0">
                <a:solidFill>
                  <a:srgbClr val="00B0F0"/>
                </a:solidFill>
                <a:latin typeface="Segoe UI Semilight" panose="020B0402040204020203" pitchFamily="34" charset="0"/>
                <a:ea typeface="Segoe UI Semilight" panose="020B0402040204020203" pitchFamily="34" charset="0"/>
                <a:cs typeface="Times New Roman" panose="02020603050405020304" pitchFamily="18" charset="0"/>
              </a:rPr>
              <a:t>why people gamble, the choices they make and how gambling fits into their day to day lives. Develop a set of ‘typologies’ to categorise the different motivations, drivers and triggers experienced in engaging with gambling and review the differences observed across the different activity types</a:t>
            </a:r>
            <a:r>
              <a:rPr lang="en-GB" sz="1600" b="0">
                <a:latin typeface="Segoe UI Semilight" panose="020B0402040204020203" pitchFamily="34" charset="0"/>
                <a:ea typeface="Segoe UI Semilight" panose="020B0402040204020203" pitchFamily="34" charset="0"/>
                <a:cs typeface="Times New Roman" panose="02020603050405020304" pitchFamily="18" charset="0"/>
              </a:rPr>
              <a:t>.</a:t>
            </a:r>
            <a:endParaRPr lang="en-US" sz="1600" b="0"/>
          </a:p>
        </p:txBody>
      </p:sp>
    </p:spTree>
    <p:extLst>
      <p:ext uri="{BB962C8B-B14F-4D97-AF65-F5344CB8AC3E}">
        <p14:creationId xmlns:p14="http://schemas.microsoft.com/office/powerpoint/2010/main" val="3514640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itle 93">
            <a:extLst>
              <a:ext uri="{FF2B5EF4-FFF2-40B4-BE49-F238E27FC236}">
                <a16:creationId xmlns:a16="http://schemas.microsoft.com/office/drawing/2014/main" id="{306110CD-502F-417E-8039-C98B1B320E95}"/>
              </a:ext>
            </a:extLst>
          </p:cNvPr>
          <p:cNvSpPr>
            <a:spLocks noGrp="1"/>
          </p:cNvSpPr>
          <p:nvPr>
            <p:ph type="title"/>
          </p:nvPr>
        </p:nvSpPr>
        <p:spPr>
          <a:xfrm>
            <a:off x="4744980" y="2697589"/>
            <a:ext cx="5279801" cy="1920526"/>
          </a:xfrm>
        </p:spPr>
        <p:txBody>
          <a:bodyPr/>
          <a:lstStyle/>
          <a:p>
            <a:r>
              <a:rPr lang="en-GB">
                <a:solidFill>
                  <a:schemeClr val="tx1"/>
                </a:solidFill>
              </a:rPr>
              <a:t>Motivations and   attitudes to different activities</a:t>
            </a:r>
          </a:p>
        </p:txBody>
      </p:sp>
    </p:spTree>
    <p:extLst>
      <p:ext uri="{BB962C8B-B14F-4D97-AF65-F5344CB8AC3E}">
        <p14:creationId xmlns:p14="http://schemas.microsoft.com/office/powerpoint/2010/main" val="1334877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4F498-B422-4C5E-AE6D-B83ED259E2FC}"/>
              </a:ext>
            </a:extLst>
          </p:cNvPr>
          <p:cNvSpPr>
            <a:spLocks noGrp="1"/>
          </p:cNvSpPr>
          <p:nvPr>
            <p:ph type="title"/>
          </p:nvPr>
        </p:nvSpPr>
        <p:spPr>
          <a:xfrm>
            <a:off x="336754" y="433385"/>
            <a:ext cx="10515600" cy="1089529"/>
          </a:xfrm>
        </p:spPr>
        <p:txBody>
          <a:bodyPr/>
          <a:lstStyle/>
          <a:p>
            <a:r>
              <a:rPr lang="en-GB" sz="1800"/>
              <a:t>Gambling very much exists as ‘just something else I do’, the absolute cost can be different, but the time is valued the same and comparable to other activities. The primary exception to this rule is the overlap between gambling and passion for football/sports betting – which can be powerfully and consciously linked.</a:t>
            </a:r>
            <a:endParaRPr lang="en-US" sz="1800"/>
          </a:p>
        </p:txBody>
      </p:sp>
      <p:sp>
        <p:nvSpPr>
          <p:cNvPr id="32" name="Speech Bubble: Rectangle with Corners Rounded 31">
            <a:extLst>
              <a:ext uri="{FF2B5EF4-FFF2-40B4-BE49-F238E27FC236}">
                <a16:creationId xmlns:a16="http://schemas.microsoft.com/office/drawing/2014/main" id="{399483E3-5F0E-4DC2-B1C2-C441297BC275}"/>
              </a:ext>
              <a:ext uri="{C183D7F6-B498-43B3-948B-1728B52AA6E4}">
                <adec:decorative xmlns:adec="http://schemas.microsoft.com/office/drawing/2017/decorative" val="1"/>
              </a:ext>
            </a:extLst>
          </p:cNvPr>
          <p:cNvSpPr/>
          <p:nvPr/>
        </p:nvSpPr>
        <p:spPr>
          <a:xfrm>
            <a:off x="7558165" y="3366048"/>
            <a:ext cx="4045345" cy="1177474"/>
          </a:xfrm>
          <a:prstGeom prst="wedgeRoundRectCallout">
            <a:avLst>
              <a:gd name="adj1" fmla="val -57951"/>
              <a:gd name="adj2" fmla="val 241"/>
              <a:gd name="adj3" fmla="val 16667"/>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sz="1400">
                <a:solidFill>
                  <a:schemeClr val="tx1"/>
                </a:solidFill>
              </a:rPr>
              <a:t>“Gambling comes with the sports and the knowledge that I have of them. Usually, I know when a team will win or when a boxer will lose so I like the thrill of taking the chance” </a:t>
            </a:r>
            <a:br>
              <a:rPr lang="en-US" sz="1400">
                <a:solidFill>
                  <a:schemeClr val="tx1"/>
                </a:solidFill>
              </a:rPr>
            </a:br>
            <a:r>
              <a:rPr lang="en-US" sz="1400" i="1">
                <a:solidFill>
                  <a:schemeClr val="tx1"/>
                </a:solidFill>
              </a:rPr>
              <a:t>39, Male, London Frequent Player</a:t>
            </a:r>
            <a:endParaRPr lang="en-US" sz="1400" b="1">
              <a:solidFill>
                <a:schemeClr val="tx1"/>
              </a:solidFill>
            </a:endParaRPr>
          </a:p>
        </p:txBody>
      </p:sp>
      <p:sp>
        <p:nvSpPr>
          <p:cNvPr id="35" name="TextBox 34">
            <a:extLst>
              <a:ext uri="{FF2B5EF4-FFF2-40B4-BE49-F238E27FC236}">
                <a16:creationId xmlns:a16="http://schemas.microsoft.com/office/drawing/2014/main" id="{CD8341A8-00D1-4636-92C0-F325D89B7349}"/>
              </a:ext>
            </a:extLst>
          </p:cNvPr>
          <p:cNvSpPr txBox="1"/>
          <p:nvPr/>
        </p:nvSpPr>
        <p:spPr>
          <a:xfrm>
            <a:off x="7558165" y="3032472"/>
            <a:ext cx="3881829" cy="307777"/>
          </a:xfrm>
          <a:prstGeom prst="rect">
            <a:avLst/>
          </a:prstGeom>
          <a:noFill/>
        </p:spPr>
        <p:txBody>
          <a:bodyPr wrap="square" rtlCol="0">
            <a:spAutoFit/>
          </a:bodyPr>
          <a:lstStyle/>
          <a:p>
            <a:pPr algn="ctr"/>
            <a:r>
              <a:rPr lang="en-GB" sz="1400" b="1"/>
              <a:t>Gambling adds a thrill to sport</a:t>
            </a:r>
          </a:p>
        </p:txBody>
      </p:sp>
      <p:sp>
        <p:nvSpPr>
          <p:cNvPr id="44" name="Speech Bubble: Rectangle with Corners Rounded 43">
            <a:extLst>
              <a:ext uri="{FF2B5EF4-FFF2-40B4-BE49-F238E27FC236}">
                <a16:creationId xmlns:a16="http://schemas.microsoft.com/office/drawing/2014/main" id="{76E6C895-CC88-4B5F-8734-B23B913959BB}"/>
              </a:ext>
              <a:ext uri="{C183D7F6-B498-43B3-948B-1728B52AA6E4}">
                <adec:decorative xmlns:adec="http://schemas.microsoft.com/office/drawing/2017/decorative" val="1"/>
              </a:ext>
            </a:extLst>
          </p:cNvPr>
          <p:cNvSpPr/>
          <p:nvPr/>
        </p:nvSpPr>
        <p:spPr>
          <a:xfrm>
            <a:off x="7558165" y="4961567"/>
            <a:ext cx="4045344" cy="1569199"/>
          </a:xfrm>
          <a:prstGeom prst="wedgeRoundRectCallout">
            <a:avLst>
              <a:gd name="adj1" fmla="val -59882"/>
              <a:gd name="adj2" fmla="val 5638"/>
              <a:gd name="adj3" fmla="val 16667"/>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GB" sz="1400">
                <a:solidFill>
                  <a:schemeClr val="tx1"/>
                </a:solidFill>
              </a:rPr>
              <a:t>“You can gamble on all these sports and I usually do. Football pretty much every night, boxing and the horses when it is the big events….I find it far more enjoyable when betting on my favourite team or sports man/woman to win!” </a:t>
            </a:r>
            <a:br>
              <a:rPr lang="en-GB" sz="1400">
                <a:solidFill>
                  <a:schemeClr val="tx1"/>
                </a:solidFill>
              </a:rPr>
            </a:br>
            <a:r>
              <a:rPr lang="en-GB" sz="1400" i="1">
                <a:solidFill>
                  <a:schemeClr val="tx1"/>
                </a:solidFill>
              </a:rPr>
              <a:t>30, Male, Midlands, Frequent Player</a:t>
            </a:r>
            <a:endParaRPr lang="en-GB" sz="1400" b="1">
              <a:solidFill>
                <a:schemeClr val="tx1"/>
              </a:solidFill>
            </a:endParaRPr>
          </a:p>
        </p:txBody>
      </p:sp>
      <p:sp>
        <p:nvSpPr>
          <p:cNvPr id="45" name="TextBox 44">
            <a:extLst>
              <a:ext uri="{FF2B5EF4-FFF2-40B4-BE49-F238E27FC236}">
                <a16:creationId xmlns:a16="http://schemas.microsoft.com/office/drawing/2014/main" id="{5515CDE6-D30F-4535-918F-44C0C9FF365F}"/>
              </a:ext>
            </a:extLst>
          </p:cNvPr>
          <p:cNvSpPr txBox="1"/>
          <p:nvPr/>
        </p:nvSpPr>
        <p:spPr>
          <a:xfrm>
            <a:off x="7558165" y="4684539"/>
            <a:ext cx="3881828" cy="523220"/>
          </a:xfrm>
          <a:prstGeom prst="rect">
            <a:avLst/>
          </a:prstGeom>
          <a:noFill/>
        </p:spPr>
        <p:txBody>
          <a:bodyPr wrap="square" rtlCol="0">
            <a:spAutoFit/>
          </a:bodyPr>
          <a:lstStyle/>
          <a:p>
            <a:pPr algn="ctr"/>
            <a:r>
              <a:rPr lang="en-GB" sz="1400" b="1"/>
              <a:t>Gambling to support your team </a:t>
            </a:r>
          </a:p>
        </p:txBody>
      </p:sp>
      <p:sp>
        <p:nvSpPr>
          <p:cNvPr id="51" name="Speech Bubble: Rectangle with Corners Rounded 50">
            <a:extLst>
              <a:ext uri="{FF2B5EF4-FFF2-40B4-BE49-F238E27FC236}">
                <a16:creationId xmlns:a16="http://schemas.microsoft.com/office/drawing/2014/main" id="{6D8D4CA0-6CBF-4C1A-AB2D-533AED6BB504}"/>
              </a:ext>
              <a:ext uri="{C183D7F6-B498-43B3-948B-1728B52AA6E4}">
                <adec:decorative xmlns:adec="http://schemas.microsoft.com/office/drawing/2017/decorative" val="1"/>
              </a:ext>
            </a:extLst>
          </p:cNvPr>
          <p:cNvSpPr/>
          <p:nvPr/>
        </p:nvSpPr>
        <p:spPr>
          <a:xfrm>
            <a:off x="7543754" y="1721793"/>
            <a:ext cx="4057008" cy="1179461"/>
          </a:xfrm>
          <a:prstGeom prst="wedgeRoundRectCallout">
            <a:avLst>
              <a:gd name="adj1" fmla="val -57579"/>
              <a:gd name="adj2" fmla="val 4718"/>
              <a:gd name="adj3" fmla="val 16667"/>
            </a:avLst>
          </a:prstGeom>
          <a:solidFill>
            <a:schemeClr val="bg1">
              <a:lumMod val="9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GB" sz="1400">
                <a:solidFill>
                  <a:schemeClr val="tx1"/>
                </a:solidFill>
              </a:rPr>
              <a:t>“I just see gambling as a fun game, especially when you gamble and you’re with friends who are gambling too while watching some sport - it can be really fun!” </a:t>
            </a:r>
            <a:r>
              <a:rPr lang="en-GB" sz="1400" i="1">
                <a:solidFill>
                  <a:schemeClr val="tx1"/>
                </a:solidFill>
              </a:rPr>
              <a:t>25, Male, London, Occasional Player</a:t>
            </a:r>
            <a:endParaRPr lang="en-GB" sz="1400" b="1">
              <a:solidFill>
                <a:schemeClr val="tx1"/>
              </a:solidFill>
            </a:endParaRPr>
          </a:p>
        </p:txBody>
      </p:sp>
      <p:sp>
        <p:nvSpPr>
          <p:cNvPr id="52" name="TextBox 51">
            <a:extLst>
              <a:ext uri="{FF2B5EF4-FFF2-40B4-BE49-F238E27FC236}">
                <a16:creationId xmlns:a16="http://schemas.microsoft.com/office/drawing/2014/main" id="{6E602635-87DC-4D11-BD44-1BB8B89D95C2}"/>
              </a:ext>
            </a:extLst>
          </p:cNvPr>
          <p:cNvSpPr txBox="1"/>
          <p:nvPr/>
        </p:nvSpPr>
        <p:spPr>
          <a:xfrm>
            <a:off x="7558165" y="1393673"/>
            <a:ext cx="3881829" cy="523220"/>
          </a:xfrm>
          <a:prstGeom prst="rect">
            <a:avLst/>
          </a:prstGeom>
          <a:noFill/>
        </p:spPr>
        <p:txBody>
          <a:bodyPr wrap="square" rtlCol="0">
            <a:spAutoFit/>
          </a:bodyPr>
          <a:lstStyle/>
          <a:p>
            <a:pPr algn="ctr"/>
            <a:r>
              <a:rPr lang="en-GB" sz="1400" b="1"/>
              <a:t>Gambling to be social and have fun </a:t>
            </a:r>
          </a:p>
        </p:txBody>
      </p:sp>
      <p:sp>
        <p:nvSpPr>
          <p:cNvPr id="20" name="Speech Bubble: Rectangle with Corners Rounded 19">
            <a:extLst>
              <a:ext uri="{FF2B5EF4-FFF2-40B4-BE49-F238E27FC236}">
                <a16:creationId xmlns:a16="http://schemas.microsoft.com/office/drawing/2014/main" id="{4FCD4117-DE91-43F8-A6BA-D53DC4DE5EBE}"/>
              </a:ext>
              <a:ext uri="{C183D7F6-B498-43B3-948B-1728B52AA6E4}">
                <adec:decorative xmlns:adec="http://schemas.microsoft.com/office/drawing/2017/decorative" val="1"/>
              </a:ext>
            </a:extLst>
          </p:cNvPr>
          <p:cNvSpPr/>
          <p:nvPr/>
        </p:nvSpPr>
        <p:spPr>
          <a:xfrm>
            <a:off x="588490" y="3516186"/>
            <a:ext cx="2969941" cy="1154238"/>
          </a:xfrm>
          <a:prstGeom prst="wedgeRoundRectCallout">
            <a:avLst>
              <a:gd name="adj1" fmla="val 64424"/>
              <a:gd name="adj2" fmla="val -11603"/>
              <a:gd name="adj3" fmla="val 16667"/>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sz="1400">
                <a:solidFill>
                  <a:schemeClr val="tx1"/>
                </a:solidFill>
              </a:rPr>
              <a:t>“My life revolves around sports and health. I like to eat clean, workout and look good” </a:t>
            </a:r>
            <a:br>
              <a:rPr lang="en-US" sz="1400">
                <a:solidFill>
                  <a:schemeClr val="tx1"/>
                </a:solidFill>
              </a:rPr>
            </a:br>
            <a:r>
              <a:rPr lang="en-US" sz="1400" i="1">
                <a:solidFill>
                  <a:schemeClr val="tx1"/>
                </a:solidFill>
              </a:rPr>
              <a:t>39, Male, London Frequent Player</a:t>
            </a:r>
            <a:endParaRPr lang="en-US" sz="1400" b="1" i="1">
              <a:solidFill>
                <a:schemeClr val="tx1"/>
              </a:solidFill>
            </a:endParaRPr>
          </a:p>
        </p:txBody>
      </p:sp>
      <p:sp>
        <p:nvSpPr>
          <p:cNvPr id="22" name="TextBox 21">
            <a:extLst>
              <a:ext uri="{FF2B5EF4-FFF2-40B4-BE49-F238E27FC236}">
                <a16:creationId xmlns:a16="http://schemas.microsoft.com/office/drawing/2014/main" id="{CB0F2D30-C724-4668-9D45-05244B855B5A}"/>
              </a:ext>
            </a:extLst>
          </p:cNvPr>
          <p:cNvSpPr txBox="1"/>
          <p:nvPr/>
        </p:nvSpPr>
        <p:spPr>
          <a:xfrm>
            <a:off x="653731" y="3184794"/>
            <a:ext cx="2862631" cy="310909"/>
          </a:xfrm>
          <a:prstGeom prst="rect">
            <a:avLst/>
          </a:prstGeom>
          <a:noFill/>
        </p:spPr>
        <p:txBody>
          <a:bodyPr wrap="square" rtlCol="0">
            <a:spAutoFit/>
          </a:bodyPr>
          <a:lstStyle/>
          <a:p>
            <a:pPr algn="ctr"/>
            <a:r>
              <a:rPr lang="en-GB" sz="1400" b="1"/>
              <a:t>Passionate ‘clean-eater’</a:t>
            </a:r>
          </a:p>
        </p:txBody>
      </p:sp>
      <p:sp>
        <p:nvSpPr>
          <p:cNvPr id="23" name="TextBox 22">
            <a:extLst>
              <a:ext uri="{FF2B5EF4-FFF2-40B4-BE49-F238E27FC236}">
                <a16:creationId xmlns:a16="http://schemas.microsoft.com/office/drawing/2014/main" id="{F77B461E-C2E3-4D6B-8832-585744DDE7DC}"/>
              </a:ext>
            </a:extLst>
          </p:cNvPr>
          <p:cNvSpPr txBox="1"/>
          <p:nvPr/>
        </p:nvSpPr>
        <p:spPr>
          <a:xfrm>
            <a:off x="653731" y="4806112"/>
            <a:ext cx="2852487" cy="310909"/>
          </a:xfrm>
          <a:prstGeom prst="rect">
            <a:avLst/>
          </a:prstGeom>
          <a:noFill/>
        </p:spPr>
        <p:txBody>
          <a:bodyPr wrap="square" rtlCol="0">
            <a:spAutoFit/>
          </a:bodyPr>
          <a:lstStyle/>
          <a:p>
            <a:pPr algn="ctr"/>
            <a:r>
              <a:rPr lang="en-GB" sz="1400" b="1"/>
              <a:t>Passionate sports fan</a:t>
            </a:r>
          </a:p>
        </p:txBody>
      </p:sp>
      <p:sp>
        <p:nvSpPr>
          <p:cNvPr id="24" name="Speech Bubble: Rectangle with Corners Rounded 23">
            <a:extLst>
              <a:ext uri="{FF2B5EF4-FFF2-40B4-BE49-F238E27FC236}">
                <a16:creationId xmlns:a16="http://schemas.microsoft.com/office/drawing/2014/main" id="{FE795C69-3D76-4A45-9E75-B2F062492F35}"/>
              </a:ext>
              <a:ext uri="{C183D7F6-B498-43B3-948B-1728B52AA6E4}">
                <adec:decorative xmlns:adec="http://schemas.microsoft.com/office/drawing/2017/decorative" val="1"/>
              </a:ext>
            </a:extLst>
          </p:cNvPr>
          <p:cNvSpPr/>
          <p:nvPr/>
        </p:nvSpPr>
        <p:spPr>
          <a:xfrm>
            <a:off x="646202" y="5127036"/>
            <a:ext cx="2977470" cy="1154238"/>
          </a:xfrm>
          <a:prstGeom prst="wedgeRoundRectCallout">
            <a:avLst>
              <a:gd name="adj1" fmla="val 63545"/>
              <a:gd name="adj2" fmla="val -12210"/>
              <a:gd name="adj3" fmla="val 16667"/>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GB" sz="1400">
                <a:solidFill>
                  <a:schemeClr val="tx1"/>
                </a:solidFill>
              </a:rPr>
              <a:t>“I'm a massive football fan but I also am a big sports fan in general  - I watch everything!” </a:t>
            </a:r>
            <a:br>
              <a:rPr lang="en-GB" sz="1400">
                <a:solidFill>
                  <a:schemeClr val="tx1"/>
                </a:solidFill>
              </a:rPr>
            </a:br>
            <a:r>
              <a:rPr lang="en-GB" sz="1400" i="1">
                <a:solidFill>
                  <a:schemeClr val="tx1"/>
                </a:solidFill>
              </a:rPr>
              <a:t>30, Male, Midlands, Frequent Player</a:t>
            </a:r>
            <a:endParaRPr lang="en-GB" sz="1400" b="1">
              <a:solidFill>
                <a:schemeClr val="tx1"/>
              </a:solidFill>
            </a:endParaRPr>
          </a:p>
        </p:txBody>
      </p:sp>
      <p:sp>
        <p:nvSpPr>
          <p:cNvPr id="25" name="TextBox 24">
            <a:extLst>
              <a:ext uri="{FF2B5EF4-FFF2-40B4-BE49-F238E27FC236}">
                <a16:creationId xmlns:a16="http://schemas.microsoft.com/office/drawing/2014/main" id="{1505F304-150C-4C63-9D89-E040C22DCB8F}"/>
              </a:ext>
            </a:extLst>
          </p:cNvPr>
          <p:cNvSpPr txBox="1"/>
          <p:nvPr/>
        </p:nvSpPr>
        <p:spPr>
          <a:xfrm>
            <a:off x="695800" y="1447628"/>
            <a:ext cx="2862631" cy="310909"/>
          </a:xfrm>
          <a:prstGeom prst="rect">
            <a:avLst/>
          </a:prstGeom>
          <a:noFill/>
        </p:spPr>
        <p:txBody>
          <a:bodyPr wrap="square" rtlCol="0">
            <a:spAutoFit/>
          </a:bodyPr>
          <a:lstStyle/>
          <a:p>
            <a:pPr algn="ctr"/>
            <a:r>
              <a:rPr lang="en-GB" sz="1400" b="1"/>
              <a:t>Passionate sportsman </a:t>
            </a:r>
          </a:p>
        </p:txBody>
      </p:sp>
      <p:sp>
        <p:nvSpPr>
          <p:cNvPr id="26" name="Speech Bubble: Rectangle with Corners Rounded 25">
            <a:extLst>
              <a:ext uri="{FF2B5EF4-FFF2-40B4-BE49-F238E27FC236}">
                <a16:creationId xmlns:a16="http://schemas.microsoft.com/office/drawing/2014/main" id="{E8DD6AF4-1780-4528-B8F4-7138C934FC69}"/>
              </a:ext>
              <a:ext uri="{C183D7F6-B498-43B3-948B-1728B52AA6E4}">
                <adec:decorative xmlns:adec="http://schemas.microsoft.com/office/drawing/2017/decorative" val="1"/>
              </a:ext>
            </a:extLst>
          </p:cNvPr>
          <p:cNvSpPr/>
          <p:nvPr/>
        </p:nvSpPr>
        <p:spPr>
          <a:xfrm>
            <a:off x="591238" y="1824557"/>
            <a:ext cx="2977471" cy="1179461"/>
          </a:xfrm>
          <a:prstGeom prst="wedgeRoundRectCallout">
            <a:avLst>
              <a:gd name="adj1" fmla="val 60275"/>
              <a:gd name="adj2" fmla="val -11230"/>
              <a:gd name="adj3" fmla="val 16667"/>
            </a:avLst>
          </a:prstGeom>
          <a:solidFill>
            <a:schemeClr val="bg1">
              <a:lumMod val="9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GB" sz="1400">
                <a:solidFill>
                  <a:schemeClr val="tx1"/>
                </a:solidFill>
              </a:rPr>
              <a:t>“I would say I’m quite athletic and good with anything hands on, but I do love football and boxing so I do dream of making it as either” </a:t>
            </a:r>
            <a:br>
              <a:rPr lang="en-GB" sz="1400">
                <a:solidFill>
                  <a:schemeClr val="tx1"/>
                </a:solidFill>
              </a:rPr>
            </a:br>
            <a:r>
              <a:rPr lang="en-GB" sz="1400" i="1">
                <a:solidFill>
                  <a:schemeClr val="tx1"/>
                </a:solidFill>
              </a:rPr>
              <a:t>25, Male, London, Occasional Player</a:t>
            </a:r>
            <a:endParaRPr lang="en-GB" sz="1400" b="1">
              <a:solidFill>
                <a:schemeClr val="tx1"/>
              </a:solidFill>
            </a:endParaRPr>
          </a:p>
        </p:txBody>
      </p:sp>
      <p:pic>
        <p:nvPicPr>
          <p:cNvPr id="27" name="Graphic 26">
            <a:extLst>
              <a:ext uri="{FF2B5EF4-FFF2-40B4-BE49-F238E27FC236}">
                <a16:creationId xmlns:a16="http://schemas.microsoft.com/office/drawing/2014/main" id="{B1B7B80B-36DF-4F5B-8327-23A0B5B6FCF9}"/>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91705" y="1683250"/>
            <a:ext cx="3213683" cy="4528630"/>
          </a:xfrm>
          <a:prstGeom prst="rect">
            <a:avLst/>
          </a:prstGeom>
        </p:spPr>
      </p:pic>
    </p:spTree>
    <p:extLst>
      <p:ext uri="{BB962C8B-B14F-4D97-AF65-F5344CB8AC3E}">
        <p14:creationId xmlns:p14="http://schemas.microsoft.com/office/powerpoint/2010/main" val="3556546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4F498-B422-4C5E-AE6D-B83ED259E2FC}"/>
              </a:ext>
            </a:extLst>
          </p:cNvPr>
          <p:cNvSpPr>
            <a:spLocks noGrp="1"/>
          </p:cNvSpPr>
          <p:nvPr>
            <p:ph type="title"/>
          </p:nvPr>
        </p:nvSpPr>
        <p:spPr>
          <a:xfrm>
            <a:off x="336754" y="433385"/>
            <a:ext cx="10515600" cy="757130"/>
          </a:xfrm>
        </p:spPr>
        <p:txBody>
          <a:bodyPr/>
          <a:lstStyle/>
          <a:p>
            <a:r>
              <a:rPr lang="en-GB"/>
              <a:t>Football and gambling have become so tightly linked that some fans feel they are now inseparable – with a huge range of crossover touchpoints mentioned</a:t>
            </a:r>
          </a:p>
        </p:txBody>
      </p:sp>
      <p:sp>
        <p:nvSpPr>
          <p:cNvPr id="22" name="Rectangle 21">
            <a:extLst>
              <a:ext uri="{FF2B5EF4-FFF2-40B4-BE49-F238E27FC236}">
                <a16:creationId xmlns:a16="http://schemas.microsoft.com/office/drawing/2014/main" id="{2B235A0C-3AC0-44CA-8FC9-E886C7C997FC}"/>
              </a:ext>
              <a:ext uri="{C183D7F6-B498-43B3-948B-1728B52AA6E4}">
                <adec:decorative xmlns:adec="http://schemas.microsoft.com/office/drawing/2017/decorative" val="1"/>
              </a:ext>
            </a:extLst>
          </p:cNvPr>
          <p:cNvSpPr/>
          <p:nvPr/>
        </p:nvSpPr>
        <p:spPr>
          <a:xfrm>
            <a:off x="410548" y="1268962"/>
            <a:ext cx="3817257" cy="17811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18A70C96-69A8-4F32-A02C-F8CB84E88CEA}"/>
              </a:ext>
              <a:ext uri="{C183D7F6-B498-43B3-948B-1728B52AA6E4}">
                <adec:decorative xmlns:adec="http://schemas.microsoft.com/office/drawing/2017/decorative" val="1"/>
              </a:ext>
            </a:extLst>
          </p:cNvPr>
          <p:cNvSpPr/>
          <p:nvPr/>
        </p:nvSpPr>
        <p:spPr>
          <a:xfrm>
            <a:off x="410548" y="4843623"/>
            <a:ext cx="3817257" cy="17811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64F553D9-F280-472B-AFE6-4DBFB3E0E0CE}"/>
              </a:ext>
              <a:ext uri="{C183D7F6-B498-43B3-948B-1728B52AA6E4}">
                <adec:decorative xmlns:adec="http://schemas.microsoft.com/office/drawing/2017/decorative" val="1"/>
              </a:ext>
            </a:extLst>
          </p:cNvPr>
          <p:cNvSpPr/>
          <p:nvPr/>
        </p:nvSpPr>
        <p:spPr>
          <a:xfrm>
            <a:off x="4227805" y="3050072"/>
            <a:ext cx="3817257" cy="17811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E24E1A1C-B10B-4C03-8444-979B5757258A}"/>
              </a:ext>
              <a:ext uri="{C183D7F6-B498-43B3-948B-1728B52AA6E4}">
                <adec:decorative xmlns:adec="http://schemas.microsoft.com/office/drawing/2017/decorative" val="1"/>
              </a:ext>
            </a:extLst>
          </p:cNvPr>
          <p:cNvSpPr/>
          <p:nvPr/>
        </p:nvSpPr>
        <p:spPr>
          <a:xfrm>
            <a:off x="8045061" y="1268962"/>
            <a:ext cx="3817257" cy="17811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42A6FB1B-346A-4FA0-8211-783318710C94}"/>
              </a:ext>
              <a:ext uri="{C183D7F6-B498-43B3-948B-1728B52AA6E4}">
                <adec:decorative xmlns:adec="http://schemas.microsoft.com/office/drawing/2017/decorative" val="1"/>
              </a:ext>
            </a:extLst>
          </p:cNvPr>
          <p:cNvSpPr/>
          <p:nvPr/>
        </p:nvSpPr>
        <p:spPr>
          <a:xfrm>
            <a:off x="8045061" y="4843623"/>
            <a:ext cx="3817257" cy="17811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C4F11CF4-4260-4FB6-8BD3-EAEB7C9183B3}"/>
              </a:ext>
              <a:ext uri="{C183D7F6-B498-43B3-948B-1728B52AA6E4}">
                <adec:decorative xmlns:adec="http://schemas.microsoft.com/office/drawing/2017/decorative" val="1"/>
              </a:ext>
            </a:extLst>
          </p:cNvPr>
          <p:cNvSpPr/>
          <p:nvPr/>
        </p:nvSpPr>
        <p:spPr>
          <a:xfrm>
            <a:off x="8258547" y="1836352"/>
            <a:ext cx="1653684" cy="646331"/>
          </a:xfrm>
          <a:prstGeom prst="rect">
            <a:avLst/>
          </a:prstGeom>
        </p:spPr>
        <p:txBody>
          <a:bodyPr wrap="square">
            <a:spAutoFit/>
          </a:bodyPr>
          <a:lstStyle/>
          <a:p>
            <a:r>
              <a:rPr lang="en-GB"/>
              <a:t>SHIRT </a:t>
            </a:r>
            <a:br>
              <a:rPr lang="en-GB"/>
            </a:br>
            <a:r>
              <a:rPr lang="en-GB"/>
              <a:t>SPONSORSHIP</a:t>
            </a:r>
          </a:p>
        </p:txBody>
      </p:sp>
      <p:sp>
        <p:nvSpPr>
          <p:cNvPr id="36" name="Rectangle 35">
            <a:extLst>
              <a:ext uri="{FF2B5EF4-FFF2-40B4-BE49-F238E27FC236}">
                <a16:creationId xmlns:a16="http://schemas.microsoft.com/office/drawing/2014/main" id="{7EB94C1F-D426-414C-9D14-DB3398349B23}"/>
              </a:ext>
              <a:ext uri="{C183D7F6-B498-43B3-948B-1728B52AA6E4}">
                <adec:decorative xmlns:adec="http://schemas.microsoft.com/office/drawing/2017/decorative" val="1"/>
              </a:ext>
            </a:extLst>
          </p:cNvPr>
          <p:cNvSpPr/>
          <p:nvPr/>
        </p:nvSpPr>
        <p:spPr>
          <a:xfrm>
            <a:off x="4419141" y="3617462"/>
            <a:ext cx="1943686" cy="646331"/>
          </a:xfrm>
          <a:prstGeom prst="rect">
            <a:avLst/>
          </a:prstGeom>
        </p:spPr>
        <p:txBody>
          <a:bodyPr wrap="square">
            <a:spAutoFit/>
          </a:bodyPr>
          <a:lstStyle/>
          <a:p>
            <a:r>
              <a:rPr lang="en-GB"/>
              <a:t>WEEKEND ACCUMULATORS </a:t>
            </a:r>
          </a:p>
        </p:txBody>
      </p:sp>
      <p:sp>
        <p:nvSpPr>
          <p:cNvPr id="37" name="Rectangle 36">
            <a:extLst>
              <a:ext uri="{FF2B5EF4-FFF2-40B4-BE49-F238E27FC236}">
                <a16:creationId xmlns:a16="http://schemas.microsoft.com/office/drawing/2014/main" id="{26C4E1E2-1AC8-4D09-86EF-61F6D8A347DD}"/>
              </a:ext>
              <a:ext uri="{C183D7F6-B498-43B3-948B-1728B52AA6E4}">
                <adec:decorative xmlns:adec="http://schemas.microsoft.com/office/drawing/2017/decorative" val="1"/>
              </a:ext>
            </a:extLst>
          </p:cNvPr>
          <p:cNvSpPr/>
          <p:nvPr/>
        </p:nvSpPr>
        <p:spPr>
          <a:xfrm>
            <a:off x="4419141" y="1559354"/>
            <a:ext cx="1601590" cy="1200329"/>
          </a:xfrm>
          <a:prstGeom prst="rect">
            <a:avLst/>
          </a:prstGeom>
        </p:spPr>
        <p:txBody>
          <a:bodyPr wrap="square">
            <a:spAutoFit/>
          </a:bodyPr>
          <a:lstStyle/>
          <a:p>
            <a:r>
              <a:rPr lang="en-GB"/>
              <a:t>ON PITCH/ STADIUM/ PRESS ROOM ADVERTISING</a:t>
            </a:r>
          </a:p>
        </p:txBody>
      </p:sp>
      <p:sp>
        <p:nvSpPr>
          <p:cNvPr id="38" name="Rectangle 37">
            <a:extLst>
              <a:ext uri="{FF2B5EF4-FFF2-40B4-BE49-F238E27FC236}">
                <a16:creationId xmlns:a16="http://schemas.microsoft.com/office/drawing/2014/main" id="{E1644DAD-B733-43E8-8913-AB607D67A9D9}"/>
              </a:ext>
              <a:ext uri="{C183D7F6-B498-43B3-948B-1728B52AA6E4}">
                <adec:decorative xmlns:adec="http://schemas.microsoft.com/office/drawing/2017/decorative" val="1"/>
              </a:ext>
            </a:extLst>
          </p:cNvPr>
          <p:cNvSpPr/>
          <p:nvPr/>
        </p:nvSpPr>
        <p:spPr>
          <a:xfrm>
            <a:off x="533342" y="4995514"/>
            <a:ext cx="1703776" cy="1477328"/>
          </a:xfrm>
          <a:prstGeom prst="rect">
            <a:avLst/>
          </a:prstGeom>
        </p:spPr>
        <p:txBody>
          <a:bodyPr wrap="square">
            <a:spAutoFit/>
          </a:bodyPr>
          <a:lstStyle/>
          <a:p>
            <a:r>
              <a:rPr lang="en-GB"/>
              <a:t>ADVERTISING SPONSORSHIP ON TV/ RADIO /APPS/ SOCIAL MEDIA ETC</a:t>
            </a:r>
          </a:p>
        </p:txBody>
      </p:sp>
      <p:sp>
        <p:nvSpPr>
          <p:cNvPr id="39" name="Rectangle 38">
            <a:extLst>
              <a:ext uri="{FF2B5EF4-FFF2-40B4-BE49-F238E27FC236}">
                <a16:creationId xmlns:a16="http://schemas.microsoft.com/office/drawing/2014/main" id="{06FB6154-925C-425A-A3DF-4D6EFEBD2A3D}"/>
              </a:ext>
              <a:ext uri="{C183D7F6-B498-43B3-948B-1728B52AA6E4}">
                <adec:decorative xmlns:adec="http://schemas.microsoft.com/office/drawing/2017/decorative" val="1"/>
              </a:ext>
            </a:extLst>
          </p:cNvPr>
          <p:cNvSpPr/>
          <p:nvPr/>
        </p:nvSpPr>
        <p:spPr>
          <a:xfrm>
            <a:off x="533342" y="3478961"/>
            <a:ext cx="1703776" cy="935771"/>
          </a:xfrm>
          <a:prstGeom prst="rect">
            <a:avLst/>
          </a:prstGeom>
        </p:spPr>
        <p:txBody>
          <a:bodyPr wrap="square">
            <a:spAutoFit/>
          </a:bodyPr>
          <a:lstStyle/>
          <a:p>
            <a:r>
              <a:rPr lang="en-GB"/>
              <a:t>BOOKMAKERS </a:t>
            </a:r>
            <a:br>
              <a:rPr lang="en-GB"/>
            </a:br>
            <a:r>
              <a:rPr lang="en-GB"/>
              <a:t>(IN AND OUT OF STADIUM)</a:t>
            </a:r>
          </a:p>
        </p:txBody>
      </p:sp>
      <p:sp>
        <p:nvSpPr>
          <p:cNvPr id="40" name="Rectangle 39">
            <a:extLst>
              <a:ext uri="{FF2B5EF4-FFF2-40B4-BE49-F238E27FC236}">
                <a16:creationId xmlns:a16="http://schemas.microsoft.com/office/drawing/2014/main" id="{11A20FA9-0088-4160-BB51-F837E05069C7}"/>
              </a:ext>
              <a:ext uri="{C183D7F6-B498-43B3-948B-1728B52AA6E4}">
                <adec:decorative xmlns:adec="http://schemas.microsoft.com/office/drawing/2017/decorative" val="1"/>
              </a:ext>
            </a:extLst>
          </p:cNvPr>
          <p:cNvSpPr/>
          <p:nvPr/>
        </p:nvSpPr>
        <p:spPr>
          <a:xfrm>
            <a:off x="8258547" y="5411013"/>
            <a:ext cx="1808731" cy="923330"/>
          </a:xfrm>
          <a:prstGeom prst="rect">
            <a:avLst/>
          </a:prstGeom>
        </p:spPr>
        <p:txBody>
          <a:bodyPr wrap="square">
            <a:spAutoFit/>
          </a:bodyPr>
          <a:lstStyle/>
          <a:p>
            <a:r>
              <a:rPr lang="en-GB"/>
              <a:t>‘PROFESSIONAL’ TIP SITES/BLOGS</a:t>
            </a:r>
          </a:p>
        </p:txBody>
      </p:sp>
      <p:sp>
        <p:nvSpPr>
          <p:cNvPr id="41" name="Rectangle 40">
            <a:extLst>
              <a:ext uri="{FF2B5EF4-FFF2-40B4-BE49-F238E27FC236}">
                <a16:creationId xmlns:a16="http://schemas.microsoft.com/office/drawing/2014/main" id="{AF3CA24D-4920-46B2-A24A-FB397192AF4B}"/>
              </a:ext>
              <a:ext uri="{C183D7F6-B498-43B3-948B-1728B52AA6E4}">
                <adec:decorative xmlns:adec="http://schemas.microsoft.com/office/drawing/2017/decorative" val="1"/>
              </a:ext>
            </a:extLst>
          </p:cNvPr>
          <p:cNvSpPr/>
          <p:nvPr/>
        </p:nvSpPr>
        <p:spPr>
          <a:xfrm>
            <a:off x="8258547" y="3617462"/>
            <a:ext cx="1458065" cy="646331"/>
          </a:xfrm>
          <a:prstGeom prst="rect">
            <a:avLst/>
          </a:prstGeom>
        </p:spPr>
        <p:txBody>
          <a:bodyPr wrap="square">
            <a:spAutoFit/>
          </a:bodyPr>
          <a:lstStyle/>
          <a:p>
            <a:r>
              <a:rPr lang="en-GB"/>
              <a:t>WHATSAPP GROUPS </a:t>
            </a:r>
          </a:p>
        </p:txBody>
      </p:sp>
      <p:sp>
        <p:nvSpPr>
          <p:cNvPr id="42" name="Rectangle 41">
            <a:extLst>
              <a:ext uri="{FF2B5EF4-FFF2-40B4-BE49-F238E27FC236}">
                <a16:creationId xmlns:a16="http://schemas.microsoft.com/office/drawing/2014/main" id="{0F2453B3-CD69-499B-8BAF-1930BA1D6CE5}"/>
              </a:ext>
              <a:ext uri="{C183D7F6-B498-43B3-948B-1728B52AA6E4}">
                <adec:decorative xmlns:adec="http://schemas.microsoft.com/office/drawing/2017/decorative" val="1"/>
              </a:ext>
            </a:extLst>
          </p:cNvPr>
          <p:cNvSpPr/>
          <p:nvPr/>
        </p:nvSpPr>
        <p:spPr>
          <a:xfrm>
            <a:off x="4419140" y="5411013"/>
            <a:ext cx="1271445" cy="646331"/>
          </a:xfrm>
          <a:prstGeom prst="rect">
            <a:avLst/>
          </a:prstGeom>
        </p:spPr>
        <p:txBody>
          <a:bodyPr wrap="square">
            <a:spAutoFit/>
          </a:bodyPr>
          <a:lstStyle/>
          <a:p>
            <a:r>
              <a:rPr lang="en-GB"/>
              <a:t>FANTASY FOOTBALL</a:t>
            </a:r>
          </a:p>
        </p:txBody>
      </p:sp>
      <p:sp>
        <p:nvSpPr>
          <p:cNvPr id="24" name="Rectangle 23">
            <a:extLst>
              <a:ext uri="{FF2B5EF4-FFF2-40B4-BE49-F238E27FC236}">
                <a16:creationId xmlns:a16="http://schemas.microsoft.com/office/drawing/2014/main" id="{CF6A066A-1831-49FC-BE14-6D767E5E29A8}"/>
              </a:ext>
              <a:ext uri="{C183D7F6-B498-43B3-948B-1728B52AA6E4}">
                <adec:decorative xmlns:adec="http://schemas.microsoft.com/office/drawing/2017/decorative" val="1"/>
              </a:ext>
            </a:extLst>
          </p:cNvPr>
          <p:cNvSpPr/>
          <p:nvPr/>
        </p:nvSpPr>
        <p:spPr>
          <a:xfrm>
            <a:off x="533342" y="1697852"/>
            <a:ext cx="1594038" cy="1200329"/>
          </a:xfrm>
          <a:prstGeom prst="rect">
            <a:avLst/>
          </a:prstGeom>
        </p:spPr>
        <p:txBody>
          <a:bodyPr wrap="square">
            <a:spAutoFit/>
          </a:bodyPr>
          <a:lstStyle/>
          <a:p>
            <a:pPr marL="0" lvl="1">
              <a:buNone/>
            </a:pPr>
            <a:r>
              <a:rPr lang="en-GB"/>
              <a:t>PRIVATE AND ‘PROPER’ BETS WITH FRIENDS</a:t>
            </a:r>
          </a:p>
        </p:txBody>
      </p:sp>
      <p:pic>
        <p:nvPicPr>
          <p:cNvPr id="44" name="Graphic 43">
            <a:extLst>
              <a:ext uri="{FF2B5EF4-FFF2-40B4-BE49-F238E27FC236}">
                <a16:creationId xmlns:a16="http://schemas.microsoft.com/office/drawing/2014/main" id="{D0DC088C-2710-477F-84DF-BC683017134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31740" y="3262469"/>
            <a:ext cx="1780163" cy="1356316"/>
          </a:xfrm>
          <a:prstGeom prst="rect">
            <a:avLst/>
          </a:prstGeom>
        </p:spPr>
      </p:pic>
      <p:pic>
        <p:nvPicPr>
          <p:cNvPr id="45" name="Graphic 44">
            <a:extLst>
              <a:ext uri="{FF2B5EF4-FFF2-40B4-BE49-F238E27FC236}">
                <a16:creationId xmlns:a16="http://schemas.microsoft.com/office/drawing/2014/main" id="{DE0F1E6E-04E9-429E-AAB7-8FE008B86B84}"/>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78319" y="1516015"/>
            <a:ext cx="1287005" cy="1287005"/>
          </a:xfrm>
          <a:prstGeom prst="rect">
            <a:avLst/>
          </a:prstGeom>
        </p:spPr>
      </p:pic>
      <p:pic>
        <p:nvPicPr>
          <p:cNvPr id="46" name="Graphic 45">
            <a:extLst>
              <a:ext uri="{FF2B5EF4-FFF2-40B4-BE49-F238E27FC236}">
                <a16:creationId xmlns:a16="http://schemas.microsoft.com/office/drawing/2014/main" id="{7ECAEE22-05AE-4118-8AE1-BF22B40877DC}"/>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368139" y="5080496"/>
            <a:ext cx="1307365" cy="1307365"/>
          </a:xfrm>
          <a:prstGeom prst="rect">
            <a:avLst/>
          </a:prstGeom>
        </p:spPr>
      </p:pic>
      <p:grpSp>
        <p:nvGrpSpPr>
          <p:cNvPr id="43" name="Group 42">
            <a:extLst>
              <a:ext uri="{FF2B5EF4-FFF2-40B4-BE49-F238E27FC236}">
                <a16:creationId xmlns:a16="http://schemas.microsoft.com/office/drawing/2014/main" id="{E7CA2D42-E113-4963-9745-BBB5C42B41D6}"/>
              </a:ext>
              <a:ext uri="{C183D7F6-B498-43B3-948B-1728B52AA6E4}">
                <adec:decorative xmlns:adec="http://schemas.microsoft.com/office/drawing/2017/decorative" val="1"/>
              </a:ext>
            </a:extLst>
          </p:cNvPr>
          <p:cNvGrpSpPr/>
          <p:nvPr/>
        </p:nvGrpSpPr>
        <p:grpSpPr>
          <a:xfrm>
            <a:off x="6020732" y="1547750"/>
            <a:ext cx="1792937" cy="1223534"/>
            <a:chOff x="5932239" y="1520157"/>
            <a:chExt cx="1550340" cy="1057981"/>
          </a:xfrm>
        </p:grpSpPr>
        <p:pic>
          <p:nvPicPr>
            <p:cNvPr id="47" name="Graphic 46">
              <a:extLst>
                <a:ext uri="{FF2B5EF4-FFF2-40B4-BE49-F238E27FC236}">
                  <a16:creationId xmlns:a16="http://schemas.microsoft.com/office/drawing/2014/main" id="{01706D90-F6C4-4708-9DEF-5223013DE36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32239" y="1520157"/>
              <a:ext cx="1295931" cy="1004740"/>
            </a:xfrm>
            <a:prstGeom prst="rect">
              <a:avLst/>
            </a:prstGeom>
          </p:spPr>
        </p:pic>
        <p:pic>
          <p:nvPicPr>
            <p:cNvPr id="48" name="Graphic 47">
              <a:extLst>
                <a:ext uri="{FF2B5EF4-FFF2-40B4-BE49-F238E27FC236}">
                  <a16:creationId xmlns:a16="http://schemas.microsoft.com/office/drawing/2014/main" id="{F7F92382-9BB4-4700-867D-CDC304212E9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851861" y="1821008"/>
              <a:ext cx="630718" cy="757130"/>
            </a:xfrm>
            <a:prstGeom prst="rect">
              <a:avLst/>
            </a:prstGeom>
          </p:spPr>
        </p:pic>
      </p:grpSp>
      <p:pic>
        <p:nvPicPr>
          <p:cNvPr id="50" name="Graphic 49">
            <a:extLst>
              <a:ext uri="{FF2B5EF4-FFF2-40B4-BE49-F238E27FC236}">
                <a16:creationId xmlns:a16="http://schemas.microsoft.com/office/drawing/2014/main" id="{021EE6FF-FDE6-421D-8F9C-F8D546F533C1}"/>
              </a:ext>
              <a:ext uri="{C183D7F6-B498-43B3-948B-1728B52AA6E4}">
                <adec:decorative xmlns:adec="http://schemas.microsoft.com/office/drawing/2017/decorative" val="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315243" y="1522771"/>
            <a:ext cx="1144063" cy="1313638"/>
          </a:xfrm>
          <a:prstGeom prst="rect">
            <a:avLst/>
          </a:prstGeom>
        </p:spPr>
      </p:pic>
      <p:pic>
        <p:nvPicPr>
          <p:cNvPr id="52" name="Graphic 51">
            <a:extLst>
              <a:ext uri="{FF2B5EF4-FFF2-40B4-BE49-F238E27FC236}">
                <a16:creationId xmlns:a16="http://schemas.microsoft.com/office/drawing/2014/main" id="{55911169-5099-4C2C-8227-22707FC26302}"/>
              </a:ext>
              <a:ext uri="{C183D7F6-B498-43B3-948B-1728B52AA6E4}">
                <adec:decorative xmlns:adec="http://schemas.microsoft.com/office/drawing/2017/decorative" val="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240784" y="5087688"/>
            <a:ext cx="1292981" cy="1292981"/>
          </a:xfrm>
          <a:prstGeom prst="rect">
            <a:avLst/>
          </a:prstGeom>
        </p:spPr>
      </p:pic>
      <p:pic>
        <p:nvPicPr>
          <p:cNvPr id="53" name="Graphic 52">
            <a:extLst>
              <a:ext uri="{FF2B5EF4-FFF2-40B4-BE49-F238E27FC236}">
                <a16:creationId xmlns:a16="http://schemas.microsoft.com/office/drawing/2014/main" id="{DE8D8E1C-AD32-4FA9-9F45-F79BADD4E0F5}"/>
              </a:ext>
              <a:ext uri="{C183D7F6-B498-43B3-948B-1728B52AA6E4}">
                <adec:decorative xmlns:adec="http://schemas.microsoft.com/office/drawing/2017/decorative" val="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263695" y="3333377"/>
            <a:ext cx="1307010" cy="1214500"/>
          </a:xfrm>
          <a:prstGeom prst="rect">
            <a:avLst/>
          </a:prstGeom>
        </p:spPr>
      </p:pic>
      <p:pic>
        <p:nvPicPr>
          <p:cNvPr id="54" name="Graphic 53">
            <a:extLst>
              <a:ext uri="{FF2B5EF4-FFF2-40B4-BE49-F238E27FC236}">
                <a16:creationId xmlns:a16="http://schemas.microsoft.com/office/drawing/2014/main" id="{E1EABE74-8FD2-465C-A018-3E08FC577227}"/>
              </a:ext>
              <a:ext uri="{C183D7F6-B498-43B3-948B-1728B52AA6E4}">
                <adec:decorative xmlns:adec="http://schemas.microsoft.com/office/drawing/2017/decorative" val="1"/>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0314280" y="3367633"/>
            <a:ext cx="1145989" cy="1145989"/>
          </a:xfrm>
          <a:prstGeom prst="rect">
            <a:avLst/>
          </a:prstGeom>
        </p:spPr>
      </p:pic>
      <p:grpSp>
        <p:nvGrpSpPr>
          <p:cNvPr id="9" name="Group 8">
            <a:extLst>
              <a:ext uri="{FF2B5EF4-FFF2-40B4-BE49-F238E27FC236}">
                <a16:creationId xmlns:a16="http://schemas.microsoft.com/office/drawing/2014/main" id="{805B6338-6379-44B9-BA21-7B9F676B50B9}"/>
              </a:ext>
              <a:ext uri="{C183D7F6-B498-43B3-948B-1728B52AA6E4}">
                <adec:decorative xmlns:adec="http://schemas.microsoft.com/office/drawing/2017/decorative" val="1"/>
              </a:ext>
            </a:extLst>
          </p:cNvPr>
          <p:cNvGrpSpPr/>
          <p:nvPr/>
        </p:nvGrpSpPr>
        <p:grpSpPr>
          <a:xfrm>
            <a:off x="5821607" y="5080496"/>
            <a:ext cx="1956766" cy="1255163"/>
            <a:chOff x="5997263" y="5162206"/>
            <a:chExt cx="1781110" cy="1173453"/>
          </a:xfrm>
        </p:grpSpPr>
        <p:pic>
          <p:nvPicPr>
            <p:cNvPr id="8" name="Picture 7" descr="A close up of a device&#10;&#10;Description generated with very high confidence">
              <a:extLst>
                <a:ext uri="{FF2B5EF4-FFF2-40B4-BE49-F238E27FC236}">
                  <a16:creationId xmlns:a16="http://schemas.microsoft.com/office/drawing/2014/main" id="{03C32E87-5E2F-41F5-B275-CB5FBB90871A}"/>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l="27456" t="15782" r="27456" b="15782"/>
            <a:stretch/>
          </p:blipFill>
          <p:spPr>
            <a:xfrm rot="5400000">
              <a:off x="6301091" y="4858378"/>
              <a:ext cx="1173453" cy="1781110"/>
            </a:xfrm>
            <a:prstGeom prst="rect">
              <a:avLst/>
            </a:prstGeom>
          </p:spPr>
        </p:pic>
        <p:pic>
          <p:nvPicPr>
            <p:cNvPr id="6" name="Picture 5">
              <a:extLst>
                <a:ext uri="{FF2B5EF4-FFF2-40B4-BE49-F238E27FC236}">
                  <a16:creationId xmlns:a16="http://schemas.microsoft.com/office/drawing/2014/main" id="{3AA7A6CD-C78C-44C6-999B-F1C37F065628}"/>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l="23258" t="15782" r="23258" b="15782"/>
            <a:stretch/>
          </p:blipFill>
          <p:spPr>
            <a:xfrm rot="5400000">
              <a:off x="6580010" y="5345405"/>
              <a:ext cx="644735" cy="824957"/>
            </a:xfrm>
            <a:prstGeom prst="rect">
              <a:avLst/>
            </a:prstGeom>
          </p:spPr>
        </p:pic>
      </p:grpSp>
    </p:spTree>
    <p:extLst>
      <p:ext uri="{BB962C8B-B14F-4D97-AF65-F5344CB8AC3E}">
        <p14:creationId xmlns:p14="http://schemas.microsoft.com/office/powerpoint/2010/main" val="3054634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 name="Group 162">
            <a:extLst>
              <a:ext uri="{FF2B5EF4-FFF2-40B4-BE49-F238E27FC236}">
                <a16:creationId xmlns:a16="http://schemas.microsoft.com/office/drawing/2014/main" id="{77FC9D13-4805-44C6-8793-DD94FD47F22C}"/>
              </a:ext>
            </a:extLst>
          </p:cNvPr>
          <p:cNvGrpSpPr/>
          <p:nvPr/>
        </p:nvGrpSpPr>
        <p:grpSpPr>
          <a:xfrm>
            <a:off x="59987" y="78267"/>
            <a:ext cx="12033797" cy="6646746"/>
            <a:chOff x="59987" y="78267"/>
            <a:chExt cx="12033797" cy="6646746"/>
          </a:xfrm>
        </p:grpSpPr>
        <p:pic>
          <p:nvPicPr>
            <p:cNvPr id="56" name="Graphic 55">
              <a:extLst>
                <a:ext uri="{FF2B5EF4-FFF2-40B4-BE49-F238E27FC236}">
                  <a16:creationId xmlns:a16="http://schemas.microsoft.com/office/drawing/2014/main" id="{B5710F29-95EC-418C-8ED3-1DF79784CA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9995" y="78267"/>
              <a:ext cx="11970577" cy="6609876"/>
            </a:xfrm>
            <a:prstGeom prst="rect">
              <a:avLst/>
            </a:prstGeom>
          </p:spPr>
        </p:pic>
        <p:grpSp>
          <p:nvGrpSpPr>
            <p:cNvPr id="60" name="Graphic 56">
              <a:extLst>
                <a:ext uri="{FF2B5EF4-FFF2-40B4-BE49-F238E27FC236}">
                  <a16:creationId xmlns:a16="http://schemas.microsoft.com/office/drawing/2014/main" id="{D14D0333-E4C6-4275-A42B-58552EDB6C9E}"/>
                </a:ext>
              </a:extLst>
            </p:cNvPr>
            <p:cNvGrpSpPr/>
            <p:nvPr/>
          </p:nvGrpSpPr>
          <p:grpSpPr>
            <a:xfrm>
              <a:off x="116124" y="1716561"/>
              <a:ext cx="11977660" cy="5008452"/>
              <a:chOff x="-13748350" y="3511572"/>
              <a:chExt cx="11977660" cy="5008452"/>
            </a:xfrm>
          </p:grpSpPr>
          <p:sp>
            <p:nvSpPr>
              <p:cNvPr id="61" name="Freeform: Shape 60">
                <a:extLst>
                  <a:ext uri="{FF2B5EF4-FFF2-40B4-BE49-F238E27FC236}">
                    <a16:creationId xmlns:a16="http://schemas.microsoft.com/office/drawing/2014/main" id="{788D310A-4483-4B7C-9123-8F1E600C717E}"/>
                  </a:ext>
                </a:extLst>
              </p:cNvPr>
              <p:cNvSpPr/>
              <p:nvPr/>
            </p:nvSpPr>
            <p:spPr>
              <a:xfrm>
                <a:off x="-13748280" y="3511572"/>
                <a:ext cx="11977590" cy="2550128"/>
              </a:xfrm>
              <a:custGeom>
                <a:avLst/>
                <a:gdLst>
                  <a:gd name="connsiteX0" fmla="*/ 11974447 w 11977589"/>
                  <a:gd name="connsiteY0" fmla="*/ 1412490 h 2550127"/>
                  <a:gd name="connsiteX1" fmla="*/ 11974447 w 11977589"/>
                  <a:gd name="connsiteY1" fmla="*/ 1427495 h 2550127"/>
                  <a:gd name="connsiteX2" fmla="*/ 11974377 w 11977589"/>
                  <a:gd name="connsiteY2" fmla="*/ 1447783 h 2550127"/>
                  <a:gd name="connsiteX3" fmla="*/ 11972553 w 11977589"/>
                  <a:gd name="connsiteY3" fmla="*/ 1784372 h 2550127"/>
                  <a:gd name="connsiteX4" fmla="*/ 11967505 w 11977589"/>
                  <a:gd name="connsiteY4" fmla="*/ 2529545 h 2550127"/>
                  <a:gd name="connsiteX5" fmla="*/ 3870 w 11977589"/>
                  <a:gd name="connsiteY5" fmla="*/ 2546874 h 2550127"/>
                  <a:gd name="connsiteX6" fmla="*/ 3870 w 11977589"/>
                  <a:gd name="connsiteY6" fmla="*/ 574118 h 2550127"/>
                  <a:gd name="connsiteX7" fmla="*/ 1116776 w 11977589"/>
                  <a:gd name="connsiteY7" fmla="*/ 956214 h 2550127"/>
                  <a:gd name="connsiteX8" fmla="*/ 1404925 w 11977589"/>
                  <a:gd name="connsiteY8" fmla="*/ 1006090 h 2550127"/>
                  <a:gd name="connsiteX9" fmla="*/ 2101210 w 11977589"/>
                  <a:gd name="connsiteY9" fmla="*/ 1038565 h 2550127"/>
                  <a:gd name="connsiteX10" fmla="*/ 2109205 w 11977589"/>
                  <a:gd name="connsiteY10" fmla="*/ 1038354 h 2550127"/>
                  <a:gd name="connsiteX11" fmla="*/ 2406681 w 11977589"/>
                  <a:gd name="connsiteY11" fmla="*/ 1022574 h 2550127"/>
                  <a:gd name="connsiteX12" fmla="*/ 2585153 w 11977589"/>
                  <a:gd name="connsiteY12" fmla="*/ 1006019 h 2550127"/>
                  <a:gd name="connsiteX13" fmla="*/ 4125129 w 11977589"/>
                  <a:gd name="connsiteY13" fmla="*/ 615540 h 2550127"/>
                  <a:gd name="connsiteX14" fmla="*/ 5739999 w 11977589"/>
                  <a:gd name="connsiteY14" fmla="*/ 37252 h 2550127"/>
                  <a:gd name="connsiteX15" fmla="*/ 6347294 w 11977589"/>
                  <a:gd name="connsiteY15" fmla="*/ 4918 h 2550127"/>
                  <a:gd name="connsiteX16" fmla="*/ 6385723 w 11977589"/>
                  <a:gd name="connsiteY16" fmla="*/ 4354 h 2550127"/>
                  <a:gd name="connsiteX17" fmla="*/ 6492245 w 11977589"/>
                  <a:gd name="connsiteY17" fmla="*/ 3932 h 2550127"/>
                  <a:gd name="connsiteX18" fmla="*/ 6544139 w 11977589"/>
                  <a:gd name="connsiteY18" fmla="*/ 4284 h 2550127"/>
                  <a:gd name="connsiteX19" fmla="*/ 8123315 w 11977589"/>
                  <a:gd name="connsiteY19" fmla="*/ 241403 h 2550127"/>
                  <a:gd name="connsiteX20" fmla="*/ 10290572 w 11977589"/>
                  <a:gd name="connsiteY20" fmla="*/ 933249 h 2550127"/>
                  <a:gd name="connsiteX21" fmla="*/ 11959299 w 11977589"/>
                  <a:gd name="connsiteY21" fmla="*/ 411952 h 2550127"/>
                  <a:gd name="connsiteX22" fmla="*/ 11974517 w 11977589"/>
                  <a:gd name="connsiteY22" fmla="*/ 392016 h 2550127"/>
                  <a:gd name="connsiteX23" fmla="*/ 11974517 w 11977589"/>
                  <a:gd name="connsiteY23" fmla="*/ 1078789 h 2550127"/>
                  <a:gd name="connsiteX24" fmla="*/ 11974517 w 11977589"/>
                  <a:gd name="connsiteY24" fmla="*/ 1377267 h 2550127"/>
                  <a:gd name="connsiteX25" fmla="*/ 11974447 w 11977589"/>
                  <a:gd name="connsiteY25" fmla="*/ 1412490 h 25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977589" h="2550127">
                    <a:moveTo>
                      <a:pt x="11974447" y="1412490"/>
                    </a:moveTo>
                    <a:lnTo>
                      <a:pt x="11974447" y="1427495"/>
                    </a:lnTo>
                    <a:cubicBezTo>
                      <a:pt x="11974447" y="1433764"/>
                      <a:pt x="11974447" y="1440527"/>
                      <a:pt x="11974377" y="1447783"/>
                    </a:cubicBezTo>
                    <a:cubicBezTo>
                      <a:pt x="11974096" y="1521821"/>
                      <a:pt x="11973395" y="1645946"/>
                      <a:pt x="11972553" y="1784372"/>
                    </a:cubicBezTo>
                    <a:cubicBezTo>
                      <a:pt x="11970449" y="2116100"/>
                      <a:pt x="11967505" y="2529545"/>
                      <a:pt x="11967505" y="2529545"/>
                    </a:cubicBezTo>
                    <a:lnTo>
                      <a:pt x="3870" y="2546874"/>
                    </a:lnTo>
                    <a:lnTo>
                      <a:pt x="3870" y="574118"/>
                    </a:lnTo>
                    <a:cubicBezTo>
                      <a:pt x="91879" y="723251"/>
                      <a:pt x="1002260" y="931136"/>
                      <a:pt x="1116776" y="956214"/>
                    </a:cubicBezTo>
                    <a:cubicBezTo>
                      <a:pt x="1212008" y="976996"/>
                      <a:pt x="1308151" y="993480"/>
                      <a:pt x="1404925" y="1006090"/>
                    </a:cubicBezTo>
                    <a:cubicBezTo>
                      <a:pt x="1635010" y="1036170"/>
                      <a:pt x="1868531" y="1044764"/>
                      <a:pt x="2101210" y="1038565"/>
                    </a:cubicBezTo>
                    <a:cubicBezTo>
                      <a:pt x="2103805" y="1038495"/>
                      <a:pt x="2106540" y="1038424"/>
                      <a:pt x="2109205" y="1038354"/>
                    </a:cubicBezTo>
                    <a:cubicBezTo>
                      <a:pt x="2208644" y="1035606"/>
                      <a:pt x="2307873" y="1030112"/>
                      <a:pt x="2406681" y="1022574"/>
                    </a:cubicBezTo>
                    <a:cubicBezTo>
                      <a:pt x="2466288" y="1017995"/>
                      <a:pt x="2525826" y="1012571"/>
                      <a:pt x="2585153" y="1006019"/>
                    </a:cubicBezTo>
                    <a:cubicBezTo>
                      <a:pt x="3113205" y="948747"/>
                      <a:pt x="3633402" y="817225"/>
                      <a:pt x="4125129" y="615540"/>
                    </a:cubicBezTo>
                    <a:cubicBezTo>
                      <a:pt x="4685369" y="385746"/>
                      <a:pt x="5119591" y="92129"/>
                      <a:pt x="5739999" y="37252"/>
                    </a:cubicBezTo>
                    <a:cubicBezTo>
                      <a:pt x="5940070" y="19641"/>
                      <a:pt x="6143086" y="8088"/>
                      <a:pt x="6347294" y="4918"/>
                    </a:cubicBezTo>
                    <a:cubicBezTo>
                      <a:pt x="6360057" y="4707"/>
                      <a:pt x="6372890" y="4495"/>
                      <a:pt x="6385723" y="4354"/>
                    </a:cubicBezTo>
                    <a:cubicBezTo>
                      <a:pt x="6421418" y="4002"/>
                      <a:pt x="6456972" y="3791"/>
                      <a:pt x="6492245" y="3932"/>
                    </a:cubicBezTo>
                    <a:cubicBezTo>
                      <a:pt x="6509566" y="4002"/>
                      <a:pt x="6526888" y="4073"/>
                      <a:pt x="6544139" y="4284"/>
                    </a:cubicBezTo>
                    <a:cubicBezTo>
                      <a:pt x="7080396" y="10131"/>
                      <a:pt x="7619176" y="76984"/>
                      <a:pt x="8123315" y="241403"/>
                    </a:cubicBezTo>
                    <a:cubicBezTo>
                      <a:pt x="8842742" y="475917"/>
                      <a:pt x="9521355" y="883303"/>
                      <a:pt x="10290572" y="933249"/>
                    </a:cubicBezTo>
                    <a:cubicBezTo>
                      <a:pt x="10885174" y="971853"/>
                      <a:pt x="11497377" y="790104"/>
                      <a:pt x="11959299" y="411952"/>
                    </a:cubicBezTo>
                    <a:cubicBezTo>
                      <a:pt x="11959580" y="411952"/>
                      <a:pt x="11968206" y="400469"/>
                      <a:pt x="11974517" y="392016"/>
                    </a:cubicBezTo>
                    <a:lnTo>
                      <a:pt x="11974517" y="1078789"/>
                    </a:lnTo>
                    <a:cubicBezTo>
                      <a:pt x="11973605" y="1219892"/>
                      <a:pt x="11973325" y="1337465"/>
                      <a:pt x="11974517" y="1377267"/>
                    </a:cubicBezTo>
                    <a:cubicBezTo>
                      <a:pt x="11974447" y="1380648"/>
                      <a:pt x="11974517" y="1392976"/>
                      <a:pt x="11974447" y="1412490"/>
                    </a:cubicBezTo>
                    <a:close/>
                  </a:path>
                </a:pathLst>
              </a:custGeom>
              <a:solidFill>
                <a:srgbClr val="D7E4F5"/>
              </a:solidFill>
              <a:ln w="7008" cap="flat">
                <a:noFill/>
                <a:prstDash val="solid"/>
                <a:miter/>
              </a:ln>
            </p:spPr>
            <p:txBody>
              <a:bodyPr rtlCol="0" anchor="ctr"/>
              <a:lstStyle/>
              <a:p>
                <a:endParaRPr lang="en-GB"/>
              </a:p>
            </p:txBody>
          </p:sp>
          <p:sp>
            <p:nvSpPr>
              <p:cNvPr id="62" name="Freeform: Shape 61">
                <a:extLst>
                  <a:ext uri="{FF2B5EF4-FFF2-40B4-BE49-F238E27FC236}">
                    <a16:creationId xmlns:a16="http://schemas.microsoft.com/office/drawing/2014/main" id="{70208DE2-D688-45FC-A9D7-7DB393D62F4D}"/>
                  </a:ext>
                </a:extLst>
              </p:cNvPr>
              <p:cNvSpPr/>
              <p:nvPr/>
            </p:nvSpPr>
            <p:spPr>
              <a:xfrm>
                <a:off x="-13748350" y="3918026"/>
                <a:ext cx="11977590" cy="2550128"/>
              </a:xfrm>
              <a:custGeom>
                <a:avLst/>
                <a:gdLst>
                  <a:gd name="connsiteX0" fmla="*/ 11974447 w 11977589"/>
                  <a:gd name="connsiteY0" fmla="*/ 400909 h 2550127"/>
                  <a:gd name="connsiteX1" fmla="*/ 11974447 w 11977589"/>
                  <a:gd name="connsiteY1" fmla="*/ 2529491 h 2550127"/>
                  <a:gd name="connsiteX2" fmla="*/ 3870 w 11977589"/>
                  <a:gd name="connsiteY2" fmla="*/ 2546821 h 2550127"/>
                  <a:gd name="connsiteX3" fmla="*/ 3870 w 11977589"/>
                  <a:gd name="connsiteY3" fmla="*/ 2492859 h 2550127"/>
                  <a:gd name="connsiteX4" fmla="*/ 3870 w 11977589"/>
                  <a:gd name="connsiteY4" fmla="*/ 551733 h 2550127"/>
                  <a:gd name="connsiteX5" fmla="*/ 1123929 w 11977589"/>
                  <a:gd name="connsiteY5" fmla="*/ 956160 h 2550127"/>
                  <a:gd name="connsiteX6" fmla="*/ 1412078 w 11977589"/>
                  <a:gd name="connsiteY6" fmla="*/ 1006036 h 2550127"/>
                  <a:gd name="connsiteX7" fmla="*/ 2414115 w 11977589"/>
                  <a:gd name="connsiteY7" fmla="*/ 1022591 h 2550127"/>
                  <a:gd name="connsiteX8" fmla="*/ 2592586 w 11977589"/>
                  <a:gd name="connsiteY8" fmla="*/ 1006036 h 2550127"/>
                  <a:gd name="connsiteX9" fmla="*/ 4132913 w 11977589"/>
                  <a:gd name="connsiteY9" fmla="*/ 615556 h 2550127"/>
                  <a:gd name="connsiteX10" fmla="*/ 5748204 w 11977589"/>
                  <a:gd name="connsiteY10" fmla="*/ 37269 h 2550127"/>
                  <a:gd name="connsiteX11" fmla="*/ 8131941 w 11977589"/>
                  <a:gd name="connsiteY11" fmla="*/ 241420 h 2550127"/>
                  <a:gd name="connsiteX12" fmla="*/ 10299618 w 11977589"/>
                  <a:gd name="connsiteY12" fmla="*/ 933266 h 2550127"/>
                  <a:gd name="connsiteX13" fmla="*/ 11974447 w 11977589"/>
                  <a:gd name="connsiteY13" fmla="*/ 400909 h 25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77589" h="2550127">
                    <a:moveTo>
                      <a:pt x="11974447" y="400909"/>
                    </a:moveTo>
                    <a:lnTo>
                      <a:pt x="11974447" y="2529491"/>
                    </a:lnTo>
                    <a:lnTo>
                      <a:pt x="3870" y="2546821"/>
                    </a:lnTo>
                    <a:cubicBezTo>
                      <a:pt x="3870" y="2546821"/>
                      <a:pt x="3870" y="2527518"/>
                      <a:pt x="3870" y="2492859"/>
                    </a:cubicBezTo>
                    <a:lnTo>
                      <a:pt x="3870" y="551733"/>
                    </a:lnTo>
                    <a:cubicBezTo>
                      <a:pt x="3870" y="701430"/>
                      <a:pt x="1003522" y="929884"/>
                      <a:pt x="1123929" y="956160"/>
                    </a:cubicBezTo>
                    <a:cubicBezTo>
                      <a:pt x="1219161" y="976942"/>
                      <a:pt x="1315304" y="993426"/>
                      <a:pt x="1412078" y="1006036"/>
                    </a:cubicBezTo>
                    <a:cubicBezTo>
                      <a:pt x="1743355" y="1049289"/>
                      <a:pt x="2081505" y="1048021"/>
                      <a:pt x="2414115" y="1022591"/>
                    </a:cubicBezTo>
                    <a:cubicBezTo>
                      <a:pt x="2473722" y="1018012"/>
                      <a:pt x="2533259" y="1012587"/>
                      <a:pt x="2592586" y="1006036"/>
                    </a:cubicBezTo>
                    <a:cubicBezTo>
                      <a:pt x="3120778" y="948834"/>
                      <a:pt x="3641116" y="817242"/>
                      <a:pt x="4132913" y="615556"/>
                    </a:cubicBezTo>
                    <a:cubicBezTo>
                      <a:pt x="4693293" y="385763"/>
                      <a:pt x="5127586" y="92146"/>
                      <a:pt x="5748204" y="37269"/>
                    </a:cubicBezTo>
                    <a:cubicBezTo>
                      <a:pt x="6536986" y="-32472"/>
                      <a:pt x="7373594" y="-5773"/>
                      <a:pt x="8131941" y="241420"/>
                    </a:cubicBezTo>
                    <a:cubicBezTo>
                      <a:pt x="8851508" y="476004"/>
                      <a:pt x="9530261" y="883320"/>
                      <a:pt x="10299618" y="933266"/>
                    </a:cubicBezTo>
                    <a:cubicBezTo>
                      <a:pt x="10893308" y="971799"/>
                      <a:pt x="11512735" y="777652"/>
                      <a:pt x="11974447" y="400909"/>
                    </a:cubicBezTo>
                    <a:close/>
                  </a:path>
                </a:pathLst>
              </a:custGeom>
              <a:solidFill>
                <a:srgbClr val="C2D6F0"/>
              </a:solidFill>
              <a:ln w="7008" cap="flat">
                <a:noFill/>
                <a:prstDash val="solid"/>
                <a:miter/>
              </a:ln>
            </p:spPr>
            <p:txBody>
              <a:bodyPr rtlCol="0" anchor="ctr"/>
              <a:lstStyle/>
              <a:p>
                <a:endParaRPr lang="en-GB"/>
              </a:p>
            </p:txBody>
          </p:sp>
          <p:sp>
            <p:nvSpPr>
              <p:cNvPr id="63" name="Freeform: Shape 62">
                <a:extLst>
                  <a:ext uri="{FF2B5EF4-FFF2-40B4-BE49-F238E27FC236}">
                    <a16:creationId xmlns:a16="http://schemas.microsoft.com/office/drawing/2014/main" id="{B957AE95-F80A-42C6-B3F2-8CF14235E24D}"/>
                  </a:ext>
                </a:extLst>
              </p:cNvPr>
              <p:cNvSpPr/>
              <p:nvPr/>
            </p:nvSpPr>
            <p:spPr>
              <a:xfrm>
                <a:off x="-13748280" y="5941071"/>
                <a:ext cx="11977590" cy="471985"/>
              </a:xfrm>
              <a:custGeom>
                <a:avLst/>
                <a:gdLst>
                  <a:gd name="connsiteX0" fmla="*/ 3870 w 11977589"/>
                  <a:gd name="connsiteY0" fmla="*/ 3887 h 471984"/>
                  <a:gd name="connsiteX1" fmla="*/ 11974447 w 11977589"/>
                  <a:gd name="connsiteY1" fmla="*/ 3887 h 471984"/>
                  <a:gd name="connsiteX2" fmla="*/ 11974447 w 11977589"/>
                  <a:gd name="connsiteY2" fmla="*/ 471434 h 471984"/>
                  <a:gd name="connsiteX3" fmla="*/ 3870 w 11977589"/>
                  <a:gd name="connsiteY3" fmla="*/ 471434 h 471984"/>
                </a:gdLst>
                <a:ahLst/>
                <a:cxnLst>
                  <a:cxn ang="0">
                    <a:pos x="connsiteX0" y="connsiteY0"/>
                  </a:cxn>
                  <a:cxn ang="0">
                    <a:pos x="connsiteX1" y="connsiteY1"/>
                  </a:cxn>
                  <a:cxn ang="0">
                    <a:pos x="connsiteX2" y="connsiteY2"/>
                  </a:cxn>
                  <a:cxn ang="0">
                    <a:pos x="connsiteX3" y="connsiteY3"/>
                  </a:cxn>
                </a:cxnLst>
                <a:rect l="l" t="t" r="r" b="b"/>
                <a:pathLst>
                  <a:path w="11977589" h="471984">
                    <a:moveTo>
                      <a:pt x="3870" y="3887"/>
                    </a:moveTo>
                    <a:lnTo>
                      <a:pt x="11974447" y="3887"/>
                    </a:lnTo>
                    <a:lnTo>
                      <a:pt x="11974447" y="471434"/>
                    </a:lnTo>
                    <a:lnTo>
                      <a:pt x="3870" y="471434"/>
                    </a:lnTo>
                    <a:close/>
                  </a:path>
                </a:pathLst>
              </a:custGeom>
              <a:solidFill>
                <a:srgbClr val="363B49"/>
              </a:solidFill>
              <a:ln w="7008" cap="flat">
                <a:noFill/>
                <a:prstDash val="solid"/>
                <a:miter/>
              </a:ln>
            </p:spPr>
            <p:txBody>
              <a:bodyPr rtlCol="0" anchor="ctr"/>
              <a:lstStyle/>
              <a:p>
                <a:endParaRPr lang="en-GB"/>
              </a:p>
            </p:txBody>
          </p:sp>
          <p:sp>
            <p:nvSpPr>
              <p:cNvPr id="64" name="Freeform: Shape 63">
                <a:extLst>
                  <a:ext uri="{FF2B5EF4-FFF2-40B4-BE49-F238E27FC236}">
                    <a16:creationId xmlns:a16="http://schemas.microsoft.com/office/drawing/2014/main" id="{10885804-6346-44DF-A69F-C75D2DBE469D}"/>
                  </a:ext>
                </a:extLst>
              </p:cNvPr>
              <p:cNvSpPr/>
              <p:nvPr/>
            </p:nvSpPr>
            <p:spPr>
              <a:xfrm>
                <a:off x="-13748350" y="6089289"/>
                <a:ext cx="11977590" cy="2430370"/>
              </a:xfrm>
              <a:custGeom>
                <a:avLst/>
                <a:gdLst>
                  <a:gd name="connsiteX0" fmla="*/ 3870 w 11977589"/>
                  <a:gd name="connsiteY0" fmla="*/ 3888 h 2430370"/>
                  <a:gd name="connsiteX1" fmla="*/ 11974517 w 11977589"/>
                  <a:gd name="connsiteY1" fmla="*/ 3888 h 2430370"/>
                  <a:gd name="connsiteX2" fmla="*/ 11974517 w 11977589"/>
                  <a:gd name="connsiteY2" fmla="*/ 2430525 h 2430370"/>
                  <a:gd name="connsiteX3" fmla="*/ 3870 w 11977589"/>
                  <a:gd name="connsiteY3" fmla="*/ 2430525 h 2430370"/>
                </a:gdLst>
                <a:ahLst/>
                <a:cxnLst>
                  <a:cxn ang="0">
                    <a:pos x="connsiteX0" y="connsiteY0"/>
                  </a:cxn>
                  <a:cxn ang="0">
                    <a:pos x="connsiteX1" y="connsiteY1"/>
                  </a:cxn>
                  <a:cxn ang="0">
                    <a:pos x="connsiteX2" y="connsiteY2"/>
                  </a:cxn>
                  <a:cxn ang="0">
                    <a:pos x="connsiteX3" y="connsiteY3"/>
                  </a:cxn>
                </a:cxnLst>
                <a:rect l="l" t="t" r="r" b="b"/>
                <a:pathLst>
                  <a:path w="11977589" h="2430370">
                    <a:moveTo>
                      <a:pt x="3870" y="3888"/>
                    </a:moveTo>
                    <a:lnTo>
                      <a:pt x="11974517" y="3888"/>
                    </a:lnTo>
                    <a:lnTo>
                      <a:pt x="11974517" y="2430525"/>
                    </a:lnTo>
                    <a:lnTo>
                      <a:pt x="3870" y="2430525"/>
                    </a:lnTo>
                    <a:close/>
                  </a:path>
                </a:pathLst>
              </a:custGeom>
              <a:solidFill>
                <a:srgbClr val="5D821A"/>
              </a:solidFill>
              <a:ln w="7008" cap="flat">
                <a:noFill/>
                <a:prstDash val="solid"/>
                <a:miter/>
              </a:ln>
            </p:spPr>
            <p:txBody>
              <a:bodyPr rtlCol="0" anchor="ctr"/>
              <a:lstStyle/>
              <a:p>
                <a:endParaRPr lang="en-GB"/>
              </a:p>
            </p:txBody>
          </p:sp>
          <p:sp>
            <p:nvSpPr>
              <p:cNvPr id="65" name="Freeform: Shape 64">
                <a:extLst>
                  <a:ext uri="{FF2B5EF4-FFF2-40B4-BE49-F238E27FC236}">
                    <a16:creationId xmlns:a16="http://schemas.microsoft.com/office/drawing/2014/main" id="{7920C958-6647-4F7A-8895-07AAB44A3E2E}"/>
                  </a:ext>
                </a:extLst>
              </p:cNvPr>
              <p:cNvSpPr/>
              <p:nvPr/>
            </p:nvSpPr>
            <p:spPr>
              <a:xfrm>
                <a:off x="-13712235" y="6089289"/>
                <a:ext cx="3162701" cy="2430370"/>
              </a:xfrm>
              <a:custGeom>
                <a:avLst/>
                <a:gdLst>
                  <a:gd name="connsiteX0" fmla="*/ 2384732 w 3162700"/>
                  <a:gd name="connsiteY0" fmla="*/ 3888 h 2430370"/>
                  <a:gd name="connsiteX1" fmla="*/ 3870 w 3162700"/>
                  <a:gd name="connsiteY1" fmla="*/ 2430525 h 2430370"/>
                  <a:gd name="connsiteX2" fmla="*/ 1453102 w 3162700"/>
                  <a:gd name="connsiteY2" fmla="*/ 2430525 h 2430370"/>
                  <a:gd name="connsiteX3" fmla="*/ 3164958 w 3162700"/>
                  <a:gd name="connsiteY3" fmla="*/ 3888 h 2430370"/>
                </a:gdLst>
                <a:ahLst/>
                <a:cxnLst>
                  <a:cxn ang="0">
                    <a:pos x="connsiteX0" y="connsiteY0"/>
                  </a:cxn>
                  <a:cxn ang="0">
                    <a:pos x="connsiteX1" y="connsiteY1"/>
                  </a:cxn>
                  <a:cxn ang="0">
                    <a:pos x="connsiteX2" y="connsiteY2"/>
                  </a:cxn>
                  <a:cxn ang="0">
                    <a:pos x="connsiteX3" y="connsiteY3"/>
                  </a:cxn>
                </a:cxnLst>
                <a:rect l="l" t="t" r="r" b="b"/>
                <a:pathLst>
                  <a:path w="3162700" h="2430370">
                    <a:moveTo>
                      <a:pt x="2384732" y="3888"/>
                    </a:moveTo>
                    <a:lnTo>
                      <a:pt x="3870" y="2430525"/>
                    </a:lnTo>
                    <a:lnTo>
                      <a:pt x="1453102" y="2430525"/>
                    </a:lnTo>
                    <a:lnTo>
                      <a:pt x="3164958" y="3888"/>
                    </a:lnTo>
                    <a:close/>
                  </a:path>
                </a:pathLst>
              </a:custGeom>
              <a:solidFill>
                <a:srgbClr val="5D821A"/>
              </a:solidFill>
              <a:ln w="7008" cap="flat">
                <a:noFill/>
                <a:prstDash val="solid"/>
                <a:miter/>
              </a:ln>
            </p:spPr>
            <p:txBody>
              <a:bodyPr rtlCol="0" anchor="ctr"/>
              <a:lstStyle/>
              <a:p>
                <a:endParaRPr lang="en-GB"/>
              </a:p>
            </p:txBody>
          </p:sp>
          <p:sp>
            <p:nvSpPr>
              <p:cNvPr id="66" name="Freeform: Shape 65">
                <a:extLst>
                  <a:ext uri="{FF2B5EF4-FFF2-40B4-BE49-F238E27FC236}">
                    <a16:creationId xmlns:a16="http://schemas.microsoft.com/office/drawing/2014/main" id="{F94F0242-86E4-4735-85DA-B37E8940F6AE}"/>
                  </a:ext>
                </a:extLst>
              </p:cNvPr>
              <p:cNvSpPr/>
              <p:nvPr/>
            </p:nvSpPr>
            <p:spPr>
              <a:xfrm>
                <a:off x="-13748350" y="6089289"/>
                <a:ext cx="904631" cy="500163"/>
              </a:xfrm>
              <a:custGeom>
                <a:avLst/>
                <a:gdLst>
                  <a:gd name="connsiteX0" fmla="*/ 3870 w 904630"/>
                  <a:gd name="connsiteY0" fmla="*/ 3888 h 500163"/>
                  <a:gd name="connsiteX1" fmla="*/ 3870 w 904630"/>
                  <a:gd name="connsiteY1" fmla="*/ 497992 h 500163"/>
                  <a:gd name="connsiteX2" fmla="*/ 902049 w 904630"/>
                  <a:gd name="connsiteY2" fmla="*/ 3888 h 500163"/>
                </a:gdLst>
                <a:ahLst/>
                <a:cxnLst>
                  <a:cxn ang="0">
                    <a:pos x="connsiteX0" y="connsiteY0"/>
                  </a:cxn>
                  <a:cxn ang="0">
                    <a:pos x="connsiteX1" y="connsiteY1"/>
                  </a:cxn>
                  <a:cxn ang="0">
                    <a:pos x="connsiteX2" y="connsiteY2"/>
                  </a:cxn>
                </a:cxnLst>
                <a:rect l="l" t="t" r="r" b="b"/>
                <a:pathLst>
                  <a:path w="904630" h="500163">
                    <a:moveTo>
                      <a:pt x="3870" y="3888"/>
                    </a:moveTo>
                    <a:lnTo>
                      <a:pt x="3870" y="497992"/>
                    </a:lnTo>
                    <a:lnTo>
                      <a:pt x="902049" y="3888"/>
                    </a:lnTo>
                    <a:close/>
                  </a:path>
                </a:pathLst>
              </a:custGeom>
              <a:solidFill>
                <a:srgbClr val="7C993C"/>
              </a:solidFill>
              <a:ln w="7008" cap="flat">
                <a:noFill/>
                <a:prstDash val="solid"/>
                <a:miter/>
              </a:ln>
            </p:spPr>
            <p:txBody>
              <a:bodyPr rtlCol="0" anchor="ctr"/>
              <a:lstStyle/>
              <a:p>
                <a:endParaRPr lang="en-GB"/>
              </a:p>
            </p:txBody>
          </p:sp>
          <p:sp>
            <p:nvSpPr>
              <p:cNvPr id="67" name="Freeform: Shape 66">
                <a:extLst>
                  <a:ext uri="{FF2B5EF4-FFF2-40B4-BE49-F238E27FC236}">
                    <a16:creationId xmlns:a16="http://schemas.microsoft.com/office/drawing/2014/main" id="{BB051850-38E9-45B5-84E2-CA94E1F507C8}"/>
                  </a:ext>
                </a:extLst>
              </p:cNvPr>
              <p:cNvSpPr/>
              <p:nvPr/>
            </p:nvSpPr>
            <p:spPr>
              <a:xfrm>
                <a:off x="-13748350" y="6089289"/>
                <a:ext cx="1598882" cy="1282108"/>
              </a:xfrm>
              <a:custGeom>
                <a:avLst/>
                <a:gdLst>
                  <a:gd name="connsiteX0" fmla="*/ 1597983 w 1598881"/>
                  <a:gd name="connsiteY0" fmla="*/ 3888 h 1282108"/>
                  <a:gd name="connsiteX1" fmla="*/ 902049 w 1598881"/>
                  <a:gd name="connsiteY1" fmla="*/ 3888 h 1282108"/>
                  <a:gd name="connsiteX2" fmla="*/ 3870 w 1598881"/>
                  <a:gd name="connsiteY2" fmla="*/ 497992 h 1282108"/>
                  <a:gd name="connsiteX3" fmla="*/ 3870 w 1598881"/>
                  <a:gd name="connsiteY3" fmla="*/ 1281910 h 1282108"/>
                </a:gdLst>
                <a:ahLst/>
                <a:cxnLst>
                  <a:cxn ang="0">
                    <a:pos x="connsiteX0" y="connsiteY0"/>
                  </a:cxn>
                  <a:cxn ang="0">
                    <a:pos x="connsiteX1" y="connsiteY1"/>
                  </a:cxn>
                  <a:cxn ang="0">
                    <a:pos x="connsiteX2" y="connsiteY2"/>
                  </a:cxn>
                  <a:cxn ang="0">
                    <a:pos x="connsiteX3" y="connsiteY3"/>
                  </a:cxn>
                </a:cxnLst>
                <a:rect l="l" t="t" r="r" b="b"/>
                <a:pathLst>
                  <a:path w="1598881" h="1282108">
                    <a:moveTo>
                      <a:pt x="1597983" y="3888"/>
                    </a:moveTo>
                    <a:lnTo>
                      <a:pt x="902049" y="3888"/>
                    </a:lnTo>
                    <a:lnTo>
                      <a:pt x="3870" y="497992"/>
                    </a:lnTo>
                    <a:lnTo>
                      <a:pt x="3870" y="1281910"/>
                    </a:lnTo>
                    <a:close/>
                  </a:path>
                </a:pathLst>
              </a:custGeom>
              <a:solidFill>
                <a:srgbClr val="5D821A"/>
              </a:solidFill>
              <a:ln w="7008" cap="flat">
                <a:noFill/>
                <a:prstDash val="solid"/>
                <a:miter/>
              </a:ln>
            </p:spPr>
            <p:txBody>
              <a:bodyPr rtlCol="0" anchor="ctr"/>
              <a:lstStyle/>
              <a:p>
                <a:endParaRPr lang="en-GB"/>
              </a:p>
            </p:txBody>
          </p:sp>
          <p:sp>
            <p:nvSpPr>
              <p:cNvPr id="68" name="Freeform: Shape 67">
                <a:extLst>
                  <a:ext uri="{FF2B5EF4-FFF2-40B4-BE49-F238E27FC236}">
                    <a16:creationId xmlns:a16="http://schemas.microsoft.com/office/drawing/2014/main" id="{BB9E0F8E-5740-4269-A477-B0A5E0C88F13}"/>
                  </a:ext>
                </a:extLst>
              </p:cNvPr>
              <p:cNvSpPr/>
              <p:nvPr/>
            </p:nvSpPr>
            <p:spPr>
              <a:xfrm>
                <a:off x="-13748350" y="6089289"/>
                <a:ext cx="2419361" cy="2430370"/>
              </a:xfrm>
              <a:custGeom>
                <a:avLst/>
                <a:gdLst>
                  <a:gd name="connsiteX0" fmla="*/ 1597983 w 2419360"/>
                  <a:gd name="connsiteY0" fmla="*/ 3888 h 2430370"/>
                  <a:gd name="connsiteX1" fmla="*/ 3870 w 2419360"/>
                  <a:gd name="connsiteY1" fmla="*/ 1281910 h 2430370"/>
                  <a:gd name="connsiteX2" fmla="*/ 3870 w 2419360"/>
                  <a:gd name="connsiteY2" fmla="*/ 2430525 h 2430370"/>
                  <a:gd name="connsiteX3" fmla="*/ 39985 w 2419360"/>
                  <a:gd name="connsiteY3" fmla="*/ 2430525 h 2430370"/>
                  <a:gd name="connsiteX4" fmla="*/ 2420847 w 2419360"/>
                  <a:gd name="connsiteY4" fmla="*/ 3888 h 2430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9360" h="2430370">
                    <a:moveTo>
                      <a:pt x="1597983" y="3888"/>
                    </a:moveTo>
                    <a:lnTo>
                      <a:pt x="3870" y="1281910"/>
                    </a:lnTo>
                    <a:lnTo>
                      <a:pt x="3870" y="2430525"/>
                    </a:lnTo>
                    <a:lnTo>
                      <a:pt x="39985" y="2430525"/>
                    </a:lnTo>
                    <a:lnTo>
                      <a:pt x="2420847" y="3888"/>
                    </a:lnTo>
                    <a:close/>
                  </a:path>
                </a:pathLst>
              </a:custGeom>
              <a:solidFill>
                <a:srgbClr val="7C993C"/>
              </a:solidFill>
              <a:ln w="7008" cap="flat">
                <a:no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CE3EC4D3-CC04-49A8-87FE-E68E9D0DA520}"/>
                  </a:ext>
                </a:extLst>
              </p:cNvPr>
              <p:cNvSpPr/>
              <p:nvPr/>
            </p:nvSpPr>
            <p:spPr>
              <a:xfrm>
                <a:off x="-12263003" y="6089289"/>
                <a:ext cx="2461437" cy="2430370"/>
              </a:xfrm>
              <a:custGeom>
                <a:avLst/>
                <a:gdLst>
                  <a:gd name="connsiteX0" fmla="*/ 1715726 w 2461436"/>
                  <a:gd name="connsiteY0" fmla="*/ 3888 h 2430370"/>
                  <a:gd name="connsiteX1" fmla="*/ 3870 w 2461436"/>
                  <a:gd name="connsiteY1" fmla="*/ 2430525 h 2430370"/>
                  <a:gd name="connsiteX2" fmla="*/ 1058781 w 2461436"/>
                  <a:gd name="connsiteY2" fmla="*/ 2430525 h 2430370"/>
                  <a:gd name="connsiteX3" fmla="*/ 2458294 w 2461436"/>
                  <a:gd name="connsiteY3" fmla="*/ 3888 h 2430370"/>
                </a:gdLst>
                <a:ahLst/>
                <a:cxnLst>
                  <a:cxn ang="0">
                    <a:pos x="connsiteX0" y="connsiteY0"/>
                  </a:cxn>
                  <a:cxn ang="0">
                    <a:pos x="connsiteX1" y="connsiteY1"/>
                  </a:cxn>
                  <a:cxn ang="0">
                    <a:pos x="connsiteX2" y="connsiteY2"/>
                  </a:cxn>
                  <a:cxn ang="0">
                    <a:pos x="connsiteX3" y="connsiteY3"/>
                  </a:cxn>
                </a:cxnLst>
                <a:rect l="l" t="t" r="r" b="b"/>
                <a:pathLst>
                  <a:path w="2461436" h="2430370">
                    <a:moveTo>
                      <a:pt x="1715726" y="3888"/>
                    </a:moveTo>
                    <a:lnTo>
                      <a:pt x="3870" y="2430525"/>
                    </a:lnTo>
                    <a:lnTo>
                      <a:pt x="1058781" y="2430525"/>
                    </a:lnTo>
                    <a:lnTo>
                      <a:pt x="2458294" y="3888"/>
                    </a:lnTo>
                    <a:close/>
                  </a:path>
                </a:pathLst>
              </a:custGeom>
              <a:solidFill>
                <a:srgbClr val="7C993C"/>
              </a:solidFill>
              <a:ln w="7008"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9CEBBC09-35E6-48B4-B720-3B9DB3A7FBAA}"/>
                  </a:ext>
                </a:extLst>
              </p:cNvPr>
              <p:cNvSpPr/>
              <p:nvPr/>
            </p:nvSpPr>
            <p:spPr>
              <a:xfrm>
                <a:off x="-11208091" y="6089289"/>
                <a:ext cx="2019640" cy="2430370"/>
              </a:xfrm>
              <a:custGeom>
                <a:avLst/>
                <a:gdLst>
                  <a:gd name="connsiteX0" fmla="*/ 1403383 w 2019640"/>
                  <a:gd name="connsiteY0" fmla="*/ 3888 h 2430370"/>
                  <a:gd name="connsiteX1" fmla="*/ 3870 w 2019640"/>
                  <a:gd name="connsiteY1" fmla="*/ 2430525 h 2430370"/>
                  <a:gd name="connsiteX2" fmla="*/ 1043985 w 2019640"/>
                  <a:gd name="connsiteY2" fmla="*/ 2430525 h 2430370"/>
                  <a:gd name="connsiteX3" fmla="*/ 2017409 w 2019640"/>
                  <a:gd name="connsiteY3" fmla="*/ 3888 h 2430370"/>
                </a:gdLst>
                <a:ahLst/>
                <a:cxnLst>
                  <a:cxn ang="0">
                    <a:pos x="connsiteX0" y="connsiteY0"/>
                  </a:cxn>
                  <a:cxn ang="0">
                    <a:pos x="connsiteX1" y="connsiteY1"/>
                  </a:cxn>
                  <a:cxn ang="0">
                    <a:pos x="connsiteX2" y="connsiteY2"/>
                  </a:cxn>
                  <a:cxn ang="0">
                    <a:pos x="connsiteX3" y="connsiteY3"/>
                  </a:cxn>
                </a:cxnLst>
                <a:rect l="l" t="t" r="r" b="b"/>
                <a:pathLst>
                  <a:path w="2019640" h="2430370">
                    <a:moveTo>
                      <a:pt x="1403383" y="3888"/>
                    </a:moveTo>
                    <a:lnTo>
                      <a:pt x="3870" y="2430525"/>
                    </a:lnTo>
                    <a:lnTo>
                      <a:pt x="1043985" y="2430525"/>
                    </a:lnTo>
                    <a:lnTo>
                      <a:pt x="2017409" y="3888"/>
                    </a:lnTo>
                    <a:close/>
                  </a:path>
                </a:pathLst>
              </a:custGeom>
              <a:solidFill>
                <a:srgbClr val="5D821A"/>
              </a:solidFill>
              <a:ln w="7008"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F84DC0E8-E8DC-479C-96E2-C9349DDC6A01}"/>
                  </a:ext>
                </a:extLst>
              </p:cNvPr>
              <p:cNvSpPr/>
              <p:nvPr/>
            </p:nvSpPr>
            <p:spPr>
              <a:xfrm>
                <a:off x="-10167976" y="6089289"/>
                <a:ext cx="1486680" cy="2430370"/>
              </a:xfrm>
              <a:custGeom>
                <a:avLst/>
                <a:gdLst>
                  <a:gd name="connsiteX0" fmla="*/ 977295 w 1486679"/>
                  <a:gd name="connsiteY0" fmla="*/ 3888 h 2430370"/>
                  <a:gd name="connsiteX1" fmla="*/ 3870 w 1486679"/>
                  <a:gd name="connsiteY1" fmla="*/ 2430525 h 2430370"/>
                  <a:gd name="connsiteX2" fmla="*/ 925892 w 1486679"/>
                  <a:gd name="connsiteY2" fmla="*/ 2430525 h 2430370"/>
                  <a:gd name="connsiteX3" fmla="*/ 1487675 w 1486679"/>
                  <a:gd name="connsiteY3" fmla="*/ 3888 h 2430370"/>
                </a:gdLst>
                <a:ahLst/>
                <a:cxnLst>
                  <a:cxn ang="0">
                    <a:pos x="connsiteX0" y="connsiteY0"/>
                  </a:cxn>
                  <a:cxn ang="0">
                    <a:pos x="connsiteX1" y="connsiteY1"/>
                  </a:cxn>
                  <a:cxn ang="0">
                    <a:pos x="connsiteX2" y="connsiteY2"/>
                  </a:cxn>
                  <a:cxn ang="0">
                    <a:pos x="connsiteX3" y="connsiteY3"/>
                  </a:cxn>
                </a:cxnLst>
                <a:rect l="l" t="t" r="r" b="b"/>
                <a:pathLst>
                  <a:path w="1486679" h="2430370">
                    <a:moveTo>
                      <a:pt x="977295" y="3888"/>
                    </a:moveTo>
                    <a:lnTo>
                      <a:pt x="3870" y="2430525"/>
                    </a:lnTo>
                    <a:lnTo>
                      <a:pt x="925892" y="2430525"/>
                    </a:lnTo>
                    <a:lnTo>
                      <a:pt x="1487675" y="3888"/>
                    </a:lnTo>
                    <a:close/>
                  </a:path>
                </a:pathLst>
              </a:custGeom>
              <a:solidFill>
                <a:srgbClr val="7C993C"/>
              </a:solidFill>
              <a:ln w="7008" cap="flat">
                <a:noFill/>
                <a:prstDash val="solid"/>
                <a:miter/>
              </a:ln>
            </p:spPr>
            <p:txBody>
              <a:bodyPr rtlCol="0" anchor="ctr"/>
              <a:lstStyle/>
              <a:p>
                <a:endParaRPr lang="en-GB"/>
              </a:p>
            </p:txBody>
          </p:sp>
          <p:sp>
            <p:nvSpPr>
              <p:cNvPr id="72" name="Freeform: Shape 71">
                <a:extLst>
                  <a:ext uri="{FF2B5EF4-FFF2-40B4-BE49-F238E27FC236}">
                    <a16:creationId xmlns:a16="http://schemas.microsoft.com/office/drawing/2014/main" id="{88993F97-58B7-4D26-955C-3E72FE7897AE}"/>
                  </a:ext>
                </a:extLst>
              </p:cNvPr>
              <p:cNvSpPr/>
              <p:nvPr/>
            </p:nvSpPr>
            <p:spPr>
              <a:xfrm>
                <a:off x="-9245954" y="6089289"/>
                <a:ext cx="1030858" cy="2430370"/>
              </a:xfrm>
              <a:custGeom>
                <a:avLst/>
                <a:gdLst>
                  <a:gd name="connsiteX0" fmla="*/ 565653 w 1030858"/>
                  <a:gd name="connsiteY0" fmla="*/ 3888 h 2430370"/>
                  <a:gd name="connsiteX1" fmla="*/ 3870 w 1030858"/>
                  <a:gd name="connsiteY1" fmla="*/ 2430525 h 2430370"/>
                  <a:gd name="connsiteX2" fmla="*/ 677645 w 1030858"/>
                  <a:gd name="connsiteY2" fmla="*/ 2430525 h 2430370"/>
                  <a:gd name="connsiteX3" fmla="*/ 1028277 w 1030858"/>
                  <a:gd name="connsiteY3" fmla="*/ 3888 h 2430370"/>
                </a:gdLst>
                <a:ahLst/>
                <a:cxnLst>
                  <a:cxn ang="0">
                    <a:pos x="connsiteX0" y="connsiteY0"/>
                  </a:cxn>
                  <a:cxn ang="0">
                    <a:pos x="connsiteX1" y="connsiteY1"/>
                  </a:cxn>
                  <a:cxn ang="0">
                    <a:pos x="connsiteX2" y="connsiteY2"/>
                  </a:cxn>
                  <a:cxn ang="0">
                    <a:pos x="connsiteX3" y="connsiteY3"/>
                  </a:cxn>
                </a:cxnLst>
                <a:rect l="l" t="t" r="r" b="b"/>
                <a:pathLst>
                  <a:path w="1030858" h="2430370">
                    <a:moveTo>
                      <a:pt x="565653" y="3888"/>
                    </a:moveTo>
                    <a:lnTo>
                      <a:pt x="3870" y="2430525"/>
                    </a:lnTo>
                    <a:lnTo>
                      <a:pt x="677645" y="2430525"/>
                    </a:lnTo>
                    <a:lnTo>
                      <a:pt x="1028277" y="3888"/>
                    </a:lnTo>
                    <a:close/>
                  </a:path>
                </a:pathLst>
              </a:custGeom>
              <a:solidFill>
                <a:srgbClr val="5D821A"/>
              </a:solidFill>
              <a:ln w="7008" cap="flat">
                <a:noFill/>
                <a:prstDash val="solid"/>
                <a:miter/>
              </a:ln>
            </p:spPr>
            <p:txBody>
              <a:bodyPr rtlCol="0" anchor="ctr"/>
              <a:lstStyle/>
              <a:p>
                <a:endParaRPr lang="en-GB"/>
              </a:p>
            </p:txBody>
          </p:sp>
          <p:sp>
            <p:nvSpPr>
              <p:cNvPr id="73" name="Freeform: Shape 72">
                <a:extLst>
                  <a:ext uri="{FF2B5EF4-FFF2-40B4-BE49-F238E27FC236}">
                    <a16:creationId xmlns:a16="http://schemas.microsoft.com/office/drawing/2014/main" id="{AE314585-58EB-4BD5-AC91-3377E171D0AA}"/>
                  </a:ext>
                </a:extLst>
              </p:cNvPr>
              <p:cNvSpPr/>
              <p:nvPr/>
            </p:nvSpPr>
            <p:spPr>
              <a:xfrm>
                <a:off x="-8572180" y="6089289"/>
                <a:ext cx="820479" cy="2430370"/>
              </a:xfrm>
              <a:custGeom>
                <a:avLst/>
                <a:gdLst>
                  <a:gd name="connsiteX0" fmla="*/ 814601 w 820478"/>
                  <a:gd name="connsiteY0" fmla="*/ 41576 h 2430370"/>
                  <a:gd name="connsiteX1" fmla="*/ 814742 w 820478"/>
                  <a:gd name="connsiteY1" fmla="*/ 40378 h 2430370"/>
                  <a:gd name="connsiteX2" fmla="*/ 814742 w 820478"/>
                  <a:gd name="connsiteY2" fmla="*/ 24669 h 2430370"/>
                  <a:gd name="connsiteX3" fmla="*/ 814742 w 820478"/>
                  <a:gd name="connsiteY3" fmla="*/ 40378 h 2430370"/>
                  <a:gd name="connsiteX4" fmla="*/ 819089 w 820478"/>
                  <a:gd name="connsiteY4" fmla="*/ 3888 h 2430370"/>
                  <a:gd name="connsiteX5" fmla="*/ 354502 w 820478"/>
                  <a:gd name="connsiteY5" fmla="*/ 3888 h 2430370"/>
                  <a:gd name="connsiteX6" fmla="*/ 3870 w 820478"/>
                  <a:gd name="connsiteY6" fmla="*/ 2430525 h 2430370"/>
                  <a:gd name="connsiteX7" fmla="*/ 814742 w 820478"/>
                  <a:gd name="connsiteY7" fmla="*/ 2430525 h 2430370"/>
                  <a:gd name="connsiteX8" fmla="*/ 814742 w 820478"/>
                  <a:gd name="connsiteY8" fmla="*/ 40378 h 2430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0478" h="2430370">
                    <a:moveTo>
                      <a:pt x="814601" y="41576"/>
                    </a:moveTo>
                    <a:lnTo>
                      <a:pt x="814742" y="40378"/>
                    </a:lnTo>
                    <a:lnTo>
                      <a:pt x="814742" y="24669"/>
                    </a:lnTo>
                    <a:lnTo>
                      <a:pt x="814742" y="40378"/>
                    </a:lnTo>
                    <a:lnTo>
                      <a:pt x="819089" y="3888"/>
                    </a:lnTo>
                    <a:lnTo>
                      <a:pt x="354502" y="3888"/>
                    </a:lnTo>
                    <a:lnTo>
                      <a:pt x="3870" y="2430525"/>
                    </a:lnTo>
                    <a:lnTo>
                      <a:pt x="814742" y="2430525"/>
                    </a:lnTo>
                    <a:lnTo>
                      <a:pt x="814742" y="40378"/>
                    </a:lnTo>
                    <a:close/>
                  </a:path>
                </a:pathLst>
              </a:custGeom>
              <a:solidFill>
                <a:srgbClr val="7C993C"/>
              </a:solidFill>
              <a:ln w="7008" cap="flat">
                <a:noFill/>
                <a:prstDash val="solid"/>
                <a:miter/>
              </a:ln>
            </p:spPr>
            <p:txBody>
              <a:bodyPr rtlCol="0" anchor="ctr"/>
              <a:lstStyle/>
              <a:p>
                <a:endParaRPr lang="en-GB"/>
              </a:p>
            </p:txBody>
          </p:sp>
          <p:sp>
            <p:nvSpPr>
              <p:cNvPr id="74" name="Freeform: Shape 73">
                <a:extLst>
                  <a:ext uri="{FF2B5EF4-FFF2-40B4-BE49-F238E27FC236}">
                    <a16:creationId xmlns:a16="http://schemas.microsoft.com/office/drawing/2014/main" id="{2D3E8AD4-7098-493F-9A79-A712DB2668E5}"/>
                  </a:ext>
                </a:extLst>
              </p:cNvPr>
              <p:cNvSpPr/>
              <p:nvPr/>
            </p:nvSpPr>
            <p:spPr>
              <a:xfrm>
                <a:off x="-7761308" y="6089289"/>
                <a:ext cx="631138" cy="2430370"/>
              </a:xfrm>
              <a:custGeom>
                <a:avLst/>
                <a:gdLst>
                  <a:gd name="connsiteX0" fmla="*/ 418598 w 631137"/>
                  <a:gd name="connsiteY0" fmla="*/ 3888 h 2430370"/>
                  <a:gd name="connsiteX1" fmla="*/ 8218 w 631137"/>
                  <a:gd name="connsiteY1" fmla="*/ 3888 h 2430370"/>
                  <a:gd name="connsiteX2" fmla="*/ 3870 w 631137"/>
                  <a:gd name="connsiteY2" fmla="*/ 40378 h 2430370"/>
                  <a:gd name="connsiteX3" fmla="*/ 3870 w 631137"/>
                  <a:gd name="connsiteY3" fmla="*/ 2430525 h 2430370"/>
                  <a:gd name="connsiteX4" fmla="*/ 627784 w 631137"/>
                  <a:gd name="connsiteY4" fmla="*/ 2430525 h 2430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137" h="2430370">
                    <a:moveTo>
                      <a:pt x="418598" y="3888"/>
                    </a:moveTo>
                    <a:lnTo>
                      <a:pt x="8218" y="3888"/>
                    </a:lnTo>
                    <a:lnTo>
                      <a:pt x="3870" y="40378"/>
                    </a:lnTo>
                    <a:lnTo>
                      <a:pt x="3870" y="2430525"/>
                    </a:lnTo>
                    <a:lnTo>
                      <a:pt x="627784" y="2430525"/>
                    </a:lnTo>
                    <a:close/>
                  </a:path>
                </a:pathLst>
              </a:custGeom>
              <a:solidFill>
                <a:srgbClr val="5D821A"/>
              </a:solidFill>
              <a:ln w="7008" cap="flat">
                <a:noFill/>
                <a:prstDash val="solid"/>
                <a:miter/>
              </a:ln>
            </p:spPr>
            <p:txBody>
              <a:bodyPr rtlCol="0" anchor="ctr"/>
              <a:lstStyle/>
              <a:p>
                <a:endParaRPr lang="en-GB"/>
              </a:p>
            </p:txBody>
          </p:sp>
          <p:sp>
            <p:nvSpPr>
              <p:cNvPr id="75" name="Freeform: Shape 74">
                <a:extLst>
                  <a:ext uri="{FF2B5EF4-FFF2-40B4-BE49-F238E27FC236}">
                    <a16:creationId xmlns:a16="http://schemas.microsoft.com/office/drawing/2014/main" id="{6D4FFBC5-6B3B-473E-915B-9551592B5F67}"/>
                  </a:ext>
                </a:extLst>
              </p:cNvPr>
              <p:cNvSpPr/>
              <p:nvPr/>
            </p:nvSpPr>
            <p:spPr>
              <a:xfrm>
                <a:off x="-7346581" y="6089289"/>
                <a:ext cx="897618" cy="2430370"/>
              </a:xfrm>
              <a:custGeom>
                <a:avLst/>
                <a:gdLst>
                  <a:gd name="connsiteX0" fmla="*/ 3870 w 897617"/>
                  <a:gd name="connsiteY0" fmla="*/ 3888 h 2430370"/>
                  <a:gd name="connsiteX1" fmla="*/ 213057 w 897617"/>
                  <a:gd name="connsiteY1" fmla="*/ 2430525 h 2430370"/>
                  <a:gd name="connsiteX2" fmla="*/ 898122 w 897617"/>
                  <a:gd name="connsiteY2" fmla="*/ 2430525 h 2430370"/>
                  <a:gd name="connsiteX3" fmla="*/ 414951 w 897617"/>
                  <a:gd name="connsiteY3" fmla="*/ 3888 h 2430370"/>
                </a:gdLst>
                <a:ahLst/>
                <a:cxnLst>
                  <a:cxn ang="0">
                    <a:pos x="connsiteX0" y="connsiteY0"/>
                  </a:cxn>
                  <a:cxn ang="0">
                    <a:pos x="connsiteX1" y="connsiteY1"/>
                  </a:cxn>
                  <a:cxn ang="0">
                    <a:pos x="connsiteX2" y="connsiteY2"/>
                  </a:cxn>
                  <a:cxn ang="0">
                    <a:pos x="connsiteX3" y="connsiteY3"/>
                  </a:cxn>
                </a:cxnLst>
                <a:rect l="l" t="t" r="r" b="b"/>
                <a:pathLst>
                  <a:path w="897617" h="2430370">
                    <a:moveTo>
                      <a:pt x="3870" y="3888"/>
                    </a:moveTo>
                    <a:lnTo>
                      <a:pt x="213057" y="2430525"/>
                    </a:lnTo>
                    <a:lnTo>
                      <a:pt x="898122" y="2430525"/>
                    </a:lnTo>
                    <a:lnTo>
                      <a:pt x="414951" y="3888"/>
                    </a:lnTo>
                    <a:close/>
                  </a:path>
                </a:pathLst>
              </a:custGeom>
              <a:solidFill>
                <a:srgbClr val="7C993C"/>
              </a:solidFill>
              <a:ln w="7008" cap="flat">
                <a:noFill/>
                <a:prstDash val="solid"/>
                <a:miter/>
              </a:ln>
            </p:spPr>
            <p:txBody>
              <a:bodyPr rtlCol="0" anchor="ctr"/>
              <a:lstStyle/>
              <a:p>
                <a:endParaRPr lang="en-GB"/>
              </a:p>
            </p:txBody>
          </p:sp>
          <p:sp>
            <p:nvSpPr>
              <p:cNvPr id="76" name="Freeform: Shape 75">
                <a:extLst>
                  <a:ext uri="{FF2B5EF4-FFF2-40B4-BE49-F238E27FC236}">
                    <a16:creationId xmlns:a16="http://schemas.microsoft.com/office/drawing/2014/main" id="{DDAEF5F3-9A9B-4394-BBE6-4CF863BD483D}"/>
                  </a:ext>
                </a:extLst>
              </p:cNvPr>
              <p:cNvSpPr/>
              <p:nvPr/>
            </p:nvSpPr>
            <p:spPr>
              <a:xfrm>
                <a:off x="-6935500" y="6089289"/>
                <a:ext cx="1164098" cy="2430370"/>
              </a:xfrm>
              <a:custGeom>
                <a:avLst/>
                <a:gdLst>
                  <a:gd name="connsiteX0" fmla="*/ 3870 w 1164098"/>
                  <a:gd name="connsiteY0" fmla="*/ 3888 h 2430370"/>
                  <a:gd name="connsiteX1" fmla="*/ 487041 w 1164098"/>
                  <a:gd name="connsiteY1" fmla="*/ 2430525 h 2430370"/>
                  <a:gd name="connsiteX2" fmla="*/ 1163691 w 1164098"/>
                  <a:gd name="connsiteY2" fmla="*/ 2430525 h 2430370"/>
                  <a:gd name="connsiteX3" fmla="*/ 429396 w 1164098"/>
                  <a:gd name="connsiteY3" fmla="*/ 3888 h 2430370"/>
                </a:gdLst>
                <a:ahLst/>
                <a:cxnLst>
                  <a:cxn ang="0">
                    <a:pos x="connsiteX0" y="connsiteY0"/>
                  </a:cxn>
                  <a:cxn ang="0">
                    <a:pos x="connsiteX1" y="connsiteY1"/>
                  </a:cxn>
                  <a:cxn ang="0">
                    <a:pos x="connsiteX2" y="connsiteY2"/>
                  </a:cxn>
                  <a:cxn ang="0">
                    <a:pos x="connsiteX3" y="connsiteY3"/>
                  </a:cxn>
                </a:cxnLst>
                <a:rect l="l" t="t" r="r" b="b"/>
                <a:pathLst>
                  <a:path w="1164098" h="2430370">
                    <a:moveTo>
                      <a:pt x="3870" y="3888"/>
                    </a:moveTo>
                    <a:lnTo>
                      <a:pt x="487041" y="2430525"/>
                    </a:lnTo>
                    <a:lnTo>
                      <a:pt x="1163691" y="2430525"/>
                    </a:lnTo>
                    <a:lnTo>
                      <a:pt x="429396" y="3888"/>
                    </a:lnTo>
                    <a:close/>
                  </a:path>
                </a:pathLst>
              </a:custGeom>
              <a:solidFill>
                <a:srgbClr val="5D821A"/>
              </a:solidFill>
              <a:ln w="7008" cap="flat">
                <a:noFill/>
                <a:prstDash val="solid"/>
                <a:miter/>
              </a:ln>
            </p:spPr>
            <p:txBody>
              <a:bodyPr rtlCol="0" anchor="ctr"/>
              <a:lstStyle/>
              <a:p>
                <a:endParaRPr lang="en-GB"/>
              </a:p>
            </p:txBody>
          </p:sp>
          <p:sp>
            <p:nvSpPr>
              <p:cNvPr id="77" name="Freeform: Shape 76">
                <a:extLst>
                  <a:ext uri="{FF2B5EF4-FFF2-40B4-BE49-F238E27FC236}">
                    <a16:creationId xmlns:a16="http://schemas.microsoft.com/office/drawing/2014/main" id="{9DAA808D-66C2-457A-A367-3D4997D1ECB7}"/>
                  </a:ext>
                </a:extLst>
              </p:cNvPr>
              <p:cNvSpPr/>
              <p:nvPr/>
            </p:nvSpPr>
            <p:spPr>
              <a:xfrm>
                <a:off x="-6509973" y="6089289"/>
                <a:ext cx="1472654" cy="2430370"/>
              </a:xfrm>
              <a:custGeom>
                <a:avLst/>
                <a:gdLst>
                  <a:gd name="connsiteX0" fmla="*/ 3870 w 1472654"/>
                  <a:gd name="connsiteY0" fmla="*/ 3888 h 2430370"/>
                  <a:gd name="connsiteX1" fmla="*/ 738164 w 1472654"/>
                  <a:gd name="connsiteY1" fmla="*/ 2430525 h 2430370"/>
                  <a:gd name="connsiteX2" fmla="*/ 1472528 w 1472654"/>
                  <a:gd name="connsiteY2" fmla="*/ 2430525 h 2430370"/>
                  <a:gd name="connsiteX3" fmla="*/ 381571 w 1472654"/>
                  <a:gd name="connsiteY3" fmla="*/ 3888 h 2430370"/>
                </a:gdLst>
                <a:ahLst/>
                <a:cxnLst>
                  <a:cxn ang="0">
                    <a:pos x="connsiteX0" y="connsiteY0"/>
                  </a:cxn>
                  <a:cxn ang="0">
                    <a:pos x="connsiteX1" y="connsiteY1"/>
                  </a:cxn>
                  <a:cxn ang="0">
                    <a:pos x="connsiteX2" y="connsiteY2"/>
                  </a:cxn>
                  <a:cxn ang="0">
                    <a:pos x="connsiteX3" y="connsiteY3"/>
                  </a:cxn>
                </a:cxnLst>
                <a:rect l="l" t="t" r="r" b="b"/>
                <a:pathLst>
                  <a:path w="1472654" h="2430370">
                    <a:moveTo>
                      <a:pt x="3870" y="3888"/>
                    </a:moveTo>
                    <a:lnTo>
                      <a:pt x="738164" y="2430525"/>
                    </a:lnTo>
                    <a:lnTo>
                      <a:pt x="1472528" y="2430525"/>
                    </a:lnTo>
                    <a:lnTo>
                      <a:pt x="381571" y="3888"/>
                    </a:lnTo>
                    <a:close/>
                  </a:path>
                </a:pathLst>
              </a:custGeom>
              <a:solidFill>
                <a:srgbClr val="7C993C"/>
              </a:solidFill>
              <a:ln w="7008" cap="flat">
                <a:noFill/>
                <a:prstDash val="solid"/>
                <a:miter/>
              </a:ln>
            </p:spPr>
            <p:txBody>
              <a:bodyPr rtlCol="0" anchor="ctr"/>
              <a:lstStyle/>
              <a:p>
                <a:endParaRPr lang="en-GB"/>
              </a:p>
            </p:txBody>
          </p:sp>
          <p:sp>
            <p:nvSpPr>
              <p:cNvPr id="78" name="Freeform: Shape 77">
                <a:extLst>
                  <a:ext uri="{FF2B5EF4-FFF2-40B4-BE49-F238E27FC236}">
                    <a16:creationId xmlns:a16="http://schemas.microsoft.com/office/drawing/2014/main" id="{B3A0B282-705E-49B2-BB53-0061D52711F9}"/>
                  </a:ext>
                </a:extLst>
              </p:cNvPr>
              <p:cNvSpPr/>
              <p:nvPr/>
            </p:nvSpPr>
            <p:spPr>
              <a:xfrm>
                <a:off x="-6132272" y="6089289"/>
                <a:ext cx="1991590" cy="2430370"/>
              </a:xfrm>
              <a:custGeom>
                <a:avLst/>
                <a:gdLst>
                  <a:gd name="connsiteX0" fmla="*/ 3870 w 1991589"/>
                  <a:gd name="connsiteY0" fmla="*/ 3888 h 2430370"/>
                  <a:gd name="connsiteX1" fmla="*/ 1094826 w 1991589"/>
                  <a:gd name="connsiteY1" fmla="*/ 2430525 h 2430370"/>
                  <a:gd name="connsiteX2" fmla="*/ 1993075 w 1991589"/>
                  <a:gd name="connsiteY2" fmla="*/ 2430525 h 2430370"/>
                  <a:gd name="connsiteX3" fmla="*/ 483324 w 1991589"/>
                  <a:gd name="connsiteY3" fmla="*/ 3888 h 2430370"/>
                </a:gdLst>
                <a:ahLst/>
                <a:cxnLst>
                  <a:cxn ang="0">
                    <a:pos x="connsiteX0" y="connsiteY0"/>
                  </a:cxn>
                  <a:cxn ang="0">
                    <a:pos x="connsiteX1" y="connsiteY1"/>
                  </a:cxn>
                  <a:cxn ang="0">
                    <a:pos x="connsiteX2" y="connsiteY2"/>
                  </a:cxn>
                  <a:cxn ang="0">
                    <a:pos x="connsiteX3" y="connsiteY3"/>
                  </a:cxn>
                </a:cxnLst>
                <a:rect l="l" t="t" r="r" b="b"/>
                <a:pathLst>
                  <a:path w="1991589" h="2430370">
                    <a:moveTo>
                      <a:pt x="3870" y="3888"/>
                    </a:moveTo>
                    <a:lnTo>
                      <a:pt x="1094826" y="2430525"/>
                    </a:lnTo>
                    <a:lnTo>
                      <a:pt x="1993075" y="2430525"/>
                    </a:lnTo>
                    <a:lnTo>
                      <a:pt x="483324" y="3888"/>
                    </a:lnTo>
                    <a:close/>
                  </a:path>
                </a:pathLst>
              </a:custGeom>
              <a:solidFill>
                <a:srgbClr val="5D821A"/>
              </a:solidFill>
              <a:ln w="7008" cap="flat">
                <a:noFill/>
                <a:prstDash val="solid"/>
                <a:miter/>
              </a:ln>
            </p:spPr>
            <p:txBody>
              <a:bodyPr rtlCol="0" anchor="ctr"/>
              <a:lstStyle/>
              <a:p>
                <a:endParaRPr lang="en-GB"/>
              </a:p>
            </p:txBody>
          </p:sp>
          <p:sp>
            <p:nvSpPr>
              <p:cNvPr id="79" name="Freeform: Shape 78">
                <a:extLst>
                  <a:ext uri="{FF2B5EF4-FFF2-40B4-BE49-F238E27FC236}">
                    <a16:creationId xmlns:a16="http://schemas.microsoft.com/office/drawing/2014/main" id="{7FACD766-6526-4298-BFA4-3D6DFC053162}"/>
                  </a:ext>
                </a:extLst>
              </p:cNvPr>
              <p:cNvSpPr/>
              <p:nvPr/>
            </p:nvSpPr>
            <p:spPr>
              <a:xfrm>
                <a:off x="-5652817" y="6089289"/>
                <a:ext cx="2559614" cy="2430370"/>
              </a:xfrm>
              <a:custGeom>
                <a:avLst/>
                <a:gdLst>
                  <a:gd name="connsiteX0" fmla="*/ 3870 w 2559613"/>
                  <a:gd name="connsiteY0" fmla="*/ 3888 h 2430370"/>
                  <a:gd name="connsiteX1" fmla="*/ 1513621 w 2559613"/>
                  <a:gd name="connsiteY1" fmla="*/ 2430525 h 2430370"/>
                  <a:gd name="connsiteX2" fmla="*/ 2559977 w 2559613"/>
                  <a:gd name="connsiteY2" fmla="*/ 2430525 h 2430370"/>
                  <a:gd name="connsiteX3" fmla="*/ 575680 w 2559613"/>
                  <a:gd name="connsiteY3" fmla="*/ 3888 h 2430370"/>
                </a:gdLst>
                <a:ahLst/>
                <a:cxnLst>
                  <a:cxn ang="0">
                    <a:pos x="connsiteX0" y="connsiteY0"/>
                  </a:cxn>
                  <a:cxn ang="0">
                    <a:pos x="connsiteX1" y="connsiteY1"/>
                  </a:cxn>
                  <a:cxn ang="0">
                    <a:pos x="connsiteX2" y="connsiteY2"/>
                  </a:cxn>
                  <a:cxn ang="0">
                    <a:pos x="connsiteX3" y="connsiteY3"/>
                  </a:cxn>
                </a:cxnLst>
                <a:rect l="l" t="t" r="r" b="b"/>
                <a:pathLst>
                  <a:path w="2559613" h="2430370">
                    <a:moveTo>
                      <a:pt x="3870" y="3888"/>
                    </a:moveTo>
                    <a:lnTo>
                      <a:pt x="1513621" y="2430525"/>
                    </a:lnTo>
                    <a:lnTo>
                      <a:pt x="2559977" y="2430525"/>
                    </a:lnTo>
                    <a:lnTo>
                      <a:pt x="575680" y="3888"/>
                    </a:lnTo>
                    <a:close/>
                  </a:path>
                </a:pathLst>
              </a:custGeom>
              <a:solidFill>
                <a:srgbClr val="7C993C"/>
              </a:solidFill>
              <a:ln w="7008" cap="flat">
                <a:noFill/>
                <a:prstDash val="solid"/>
                <a:miter/>
              </a:ln>
            </p:spPr>
            <p:txBody>
              <a:bodyPr rtlCol="0" anchor="ctr"/>
              <a:lstStyle/>
              <a:p>
                <a:endParaRPr lang="en-GB"/>
              </a:p>
            </p:txBody>
          </p:sp>
          <p:sp>
            <p:nvSpPr>
              <p:cNvPr id="80" name="Freeform: Shape 79">
                <a:extLst>
                  <a:ext uri="{FF2B5EF4-FFF2-40B4-BE49-F238E27FC236}">
                    <a16:creationId xmlns:a16="http://schemas.microsoft.com/office/drawing/2014/main" id="{8EA9EB91-2922-4A43-BB65-F54D53E9E3CD}"/>
                  </a:ext>
                </a:extLst>
              </p:cNvPr>
              <p:cNvSpPr/>
              <p:nvPr/>
            </p:nvSpPr>
            <p:spPr>
              <a:xfrm>
                <a:off x="-2414591" y="6089289"/>
                <a:ext cx="638150" cy="295871"/>
              </a:xfrm>
              <a:custGeom>
                <a:avLst/>
                <a:gdLst>
                  <a:gd name="connsiteX0" fmla="*/ 640758 w 638150"/>
                  <a:gd name="connsiteY0" fmla="*/ 3888 h 295871"/>
                  <a:gd name="connsiteX1" fmla="*/ 3870 w 638150"/>
                  <a:gd name="connsiteY1" fmla="*/ 3888 h 295871"/>
                  <a:gd name="connsiteX2" fmla="*/ 640758 w 638150"/>
                  <a:gd name="connsiteY2" fmla="*/ 295532 h 295871"/>
                </a:gdLst>
                <a:ahLst/>
                <a:cxnLst>
                  <a:cxn ang="0">
                    <a:pos x="connsiteX0" y="connsiteY0"/>
                  </a:cxn>
                  <a:cxn ang="0">
                    <a:pos x="connsiteX1" y="connsiteY1"/>
                  </a:cxn>
                  <a:cxn ang="0">
                    <a:pos x="connsiteX2" y="connsiteY2"/>
                  </a:cxn>
                </a:cxnLst>
                <a:rect l="l" t="t" r="r" b="b"/>
                <a:pathLst>
                  <a:path w="638150" h="295871">
                    <a:moveTo>
                      <a:pt x="640758" y="3888"/>
                    </a:moveTo>
                    <a:lnTo>
                      <a:pt x="3870" y="3888"/>
                    </a:lnTo>
                    <a:lnTo>
                      <a:pt x="640758" y="295532"/>
                    </a:lnTo>
                    <a:close/>
                  </a:path>
                </a:pathLst>
              </a:custGeom>
              <a:solidFill>
                <a:srgbClr val="5D821A"/>
              </a:solidFill>
              <a:ln w="7008" cap="flat">
                <a:noFill/>
                <a:prstDash val="solid"/>
                <a:miter/>
              </a:ln>
            </p:spPr>
            <p:txBody>
              <a:bodyPr rtlCol="0" anchor="ctr"/>
              <a:lstStyle/>
              <a:p>
                <a:endParaRPr lang="en-GB"/>
              </a:p>
            </p:txBody>
          </p:sp>
          <p:sp>
            <p:nvSpPr>
              <p:cNvPr id="81" name="Freeform: Shape 80">
                <a:extLst>
                  <a:ext uri="{FF2B5EF4-FFF2-40B4-BE49-F238E27FC236}">
                    <a16:creationId xmlns:a16="http://schemas.microsoft.com/office/drawing/2014/main" id="{DCDF9908-E2E3-44B5-A5CB-8763A0BC38A2}"/>
                  </a:ext>
                </a:extLst>
              </p:cNvPr>
              <p:cNvSpPr/>
              <p:nvPr/>
            </p:nvSpPr>
            <p:spPr>
              <a:xfrm>
                <a:off x="-3157229" y="6089289"/>
                <a:ext cx="1381490" cy="929881"/>
              </a:xfrm>
              <a:custGeom>
                <a:avLst/>
                <a:gdLst>
                  <a:gd name="connsiteX0" fmla="*/ 746508 w 1381490"/>
                  <a:gd name="connsiteY0" fmla="*/ 3888 h 929880"/>
                  <a:gd name="connsiteX1" fmla="*/ 3870 w 1381490"/>
                  <a:gd name="connsiteY1" fmla="*/ 3888 h 929880"/>
                  <a:gd name="connsiteX2" fmla="*/ 1383396 w 1381490"/>
                  <a:gd name="connsiteY2" fmla="*/ 927710 h 929880"/>
                  <a:gd name="connsiteX3" fmla="*/ 1383396 w 1381490"/>
                  <a:gd name="connsiteY3" fmla="*/ 295532 h 929880"/>
                </a:gdLst>
                <a:ahLst/>
                <a:cxnLst>
                  <a:cxn ang="0">
                    <a:pos x="connsiteX0" y="connsiteY0"/>
                  </a:cxn>
                  <a:cxn ang="0">
                    <a:pos x="connsiteX1" y="connsiteY1"/>
                  </a:cxn>
                  <a:cxn ang="0">
                    <a:pos x="connsiteX2" y="connsiteY2"/>
                  </a:cxn>
                  <a:cxn ang="0">
                    <a:pos x="connsiteX3" y="connsiteY3"/>
                  </a:cxn>
                </a:cxnLst>
                <a:rect l="l" t="t" r="r" b="b"/>
                <a:pathLst>
                  <a:path w="1381490" h="929880">
                    <a:moveTo>
                      <a:pt x="746508" y="3888"/>
                    </a:moveTo>
                    <a:lnTo>
                      <a:pt x="3870" y="3888"/>
                    </a:lnTo>
                    <a:lnTo>
                      <a:pt x="1383396" y="927710"/>
                    </a:lnTo>
                    <a:lnTo>
                      <a:pt x="1383396" y="295532"/>
                    </a:lnTo>
                    <a:close/>
                  </a:path>
                </a:pathLst>
              </a:custGeom>
              <a:solidFill>
                <a:srgbClr val="7C993C"/>
              </a:solidFill>
              <a:ln w="7008" cap="flat">
                <a:noFill/>
                <a:prstDash val="solid"/>
                <a:miter/>
              </a:ln>
            </p:spPr>
            <p:txBody>
              <a:bodyPr rtlCol="0" anchor="ctr"/>
              <a:lstStyle/>
              <a:p>
                <a:endParaRPr lang="en-GB"/>
              </a:p>
            </p:txBody>
          </p:sp>
          <p:sp>
            <p:nvSpPr>
              <p:cNvPr id="82" name="Freeform: Shape 81">
                <a:extLst>
                  <a:ext uri="{FF2B5EF4-FFF2-40B4-BE49-F238E27FC236}">
                    <a16:creationId xmlns:a16="http://schemas.microsoft.com/office/drawing/2014/main" id="{EDC4FE5F-3FB4-444A-8433-5D9689EEA083}"/>
                  </a:ext>
                </a:extLst>
              </p:cNvPr>
              <p:cNvSpPr/>
              <p:nvPr/>
            </p:nvSpPr>
            <p:spPr>
              <a:xfrm>
                <a:off x="-3706810" y="6089289"/>
                <a:ext cx="1935489" cy="1775227"/>
              </a:xfrm>
              <a:custGeom>
                <a:avLst/>
                <a:gdLst>
                  <a:gd name="connsiteX0" fmla="*/ 3870 w 1935488"/>
                  <a:gd name="connsiteY0" fmla="*/ 3888 h 1775227"/>
                  <a:gd name="connsiteX1" fmla="*/ 1932977 w 1935488"/>
                  <a:gd name="connsiteY1" fmla="*/ 1773268 h 1775227"/>
                  <a:gd name="connsiteX2" fmla="*/ 1932977 w 1935488"/>
                  <a:gd name="connsiteY2" fmla="*/ 927710 h 1775227"/>
                  <a:gd name="connsiteX3" fmla="*/ 553451 w 1935488"/>
                  <a:gd name="connsiteY3" fmla="*/ 3888 h 1775227"/>
                </a:gdLst>
                <a:ahLst/>
                <a:cxnLst>
                  <a:cxn ang="0">
                    <a:pos x="connsiteX0" y="connsiteY0"/>
                  </a:cxn>
                  <a:cxn ang="0">
                    <a:pos x="connsiteX1" y="connsiteY1"/>
                  </a:cxn>
                  <a:cxn ang="0">
                    <a:pos x="connsiteX2" y="connsiteY2"/>
                  </a:cxn>
                  <a:cxn ang="0">
                    <a:pos x="connsiteX3" y="connsiteY3"/>
                  </a:cxn>
                </a:cxnLst>
                <a:rect l="l" t="t" r="r" b="b"/>
                <a:pathLst>
                  <a:path w="1935488" h="1775227">
                    <a:moveTo>
                      <a:pt x="3870" y="3888"/>
                    </a:moveTo>
                    <a:lnTo>
                      <a:pt x="1932977" y="1773268"/>
                    </a:lnTo>
                    <a:lnTo>
                      <a:pt x="1932977" y="927710"/>
                    </a:lnTo>
                    <a:lnTo>
                      <a:pt x="553451" y="3888"/>
                    </a:lnTo>
                    <a:close/>
                  </a:path>
                </a:pathLst>
              </a:custGeom>
              <a:solidFill>
                <a:srgbClr val="5D821A"/>
              </a:solidFill>
              <a:ln w="7008" cap="flat">
                <a:noFill/>
                <a:prstDash val="solid"/>
                <a:miter/>
              </a:ln>
            </p:spPr>
            <p:txBody>
              <a:bodyPr rtlCol="0" anchor="ctr"/>
              <a:lstStyle/>
              <a:p>
                <a:endParaRPr lang="en-GB"/>
              </a:p>
            </p:txBody>
          </p:sp>
          <p:sp>
            <p:nvSpPr>
              <p:cNvPr id="83" name="Freeform: Shape 82">
                <a:extLst>
                  <a:ext uri="{FF2B5EF4-FFF2-40B4-BE49-F238E27FC236}">
                    <a16:creationId xmlns:a16="http://schemas.microsoft.com/office/drawing/2014/main" id="{D4726177-CFCD-4B7D-B0AB-BA5B1E01D915}"/>
                  </a:ext>
                </a:extLst>
              </p:cNvPr>
              <p:cNvSpPr/>
              <p:nvPr/>
            </p:nvSpPr>
            <p:spPr>
              <a:xfrm>
                <a:off x="-4395942" y="6089289"/>
                <a:ext cx="2622727" cy="2430370"/>
              </a:xfrm>
              <a:custGeom>
                <a:avLst/>
                <a:gdLst>
                  <a:gd name="connsiteX0" fmla="*/ 3870 w 2622727"/>
                  <a:gd name="connsiteY0" fmla="*/ 3888 h 2430370"/>
                  <a:gd name="connsiteX1" fmla="*/ 2419444 w 2622727"/>
                  <a:gd name="connsiteY1" fmla="*/ 2430525 h 2430370"/>
                  <a:gd name="connsiteX2" fmla="*/ 2622109 w 2622727"/>
                  <a:gd name="connsiteY2" fmla="*/ 2430525 h 2430370"/>
                  <a:gd name="connsiteX3" fmla="*/ 2622109 w 2622727"/>
                  <a:gd name="connsiteY3" fmla="*/ 1773268 h 2430370"/>
                  <a:gd name="connsiteX4" fmla="*/ 693002 w 2622727"/>
                  <a:gd name="connsiteY4" fmla="*/ 3888 h 2430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2727" h="2430370">
                    <a:moveTo>
                      <a:pt x="3870" y="3888"/>
                    </a:moveTo>
                    <a:lnTo>
                      <a:pt x="2419444" y="2430525"/>
                    </a:lnTo>
                    <a:lnTo>
                      <a:pt x="2622109" y="2430525"/>
                    </a:lnTo>
                    <a:lnTo>
                      <a:pt x="2622109" y="1773268"/>
                    </a:lnTo>
                    <a:lnTo>
                      <a:pt x="693002" y="3888"/>
                    </a:lnTo>
                    <a:close/>
                  </a:path>
                </a:pathLst>
              </a:custGeom>
              <a:solidFill>
                <a:srgbClr val="7C993C"/>
              </a:solidFill>
              <a:ln w="7008" cap="flat">
                <a:noFill/>
                <a:prstDash val="solid"/>
                <a:miter/>
              </a:ln>
            </p:spPr>
            <p:txBody>
              <a:bodyPr rtlCol="0" anchor="ctr"/>
              <a:lstStyle/>
              <a:p>
                <a:endParaRPr lang="en-GB"/>
              </a:p>
            </p:txBody>
          </p:sp>
          <p:sp>
            <p:nvSpPr>
              <p:cNvPr id="84" name="Freeform: Shape 83">
                <a:extLst>
                  <a:ext uri="{FF2B5EF4-FFF2-40B4-BE49-F238E27FC236}">
                    <a16:creationId xmlns:a16="http://schemas.microsoft.com/office/drawing/2014/main" id="{22712C55-5DE9-4E55-9F13-11506FFDF735}"/>
                  </a:ext>
                </a:extLst>
              </p:cNvPr>
              <p:cNvSpPr/>
              <p:nvPr/>
            </p:nvSpPr>
            <p:spPr>
              <a:xfrm>
                <a:off x="-5081007" y="6089289"/>
                <a:ext cx="3106600" cy="2430370"/>
              </a:xfrm>
              <a:custGeom>
                <a:avLst/>
                <a:gdLst>
                  <a:gd name="connsiteX0" fmla="*/ 3870 w 3106599"/>
                  <a:gd name="connsiteY0" fmla="*/ 3888 h 2430370"/>
                  <a:gd name="connsiteX1" fmla="*/ 1988167 w 3106599"/>
                  <a:gd name="connsiteY1" fmla="*/ 2430525 h 2430370"/>
                  <a:gd name="connsiteX2" fmla="*/ 3104509 w 3106599"/>
                  <a:gd name="connsiteY2" fmla="*/ 2430525 h 2430370"/>
                  <a:gd name="connsiteX3" fmla="*/ 688935 w 3106599"/>
                  <a:gd name="connsiteY3" fmla="*/ 3888 h 2430370"/>
                </a:gdLst>
                <a:ahLst/>
                <a:cxnLst>
                  <a:cxn ang="0">
                    <a:pos x="connsiteX0" y="connsiteY0"/>
                  </a:cxn>
                  <a:cxn ang="0">
                    <a:pos x="connsiteX1" y="connsiteY1"/>
                  </a:cxn>
                  <a:cxn ang="0">
                    <a:pos x="connsiteX2" y="connsiteY2"/>
                  </a:cxn>
                  <a:cxn ang="0">
                    <a:pos x="connsiteX3" y="connsiteY3"/>
                  </a:cxn>
                </a:cxnLst>
                <a:rect l="l" t="t" r="r" b="b"/>
                <a:pathLst>
                  <a:path w="3106599" h="2430370">
                    <a:moveTo>
                      <a:pt x="3870" y="3888"/>
                    </a:moveTo>
                    <a:lnTo>
                      <a:pt x="1988167" y="2430525"/>
                    </a:lnTo>
                    <a:lnTo>
                      <a:pt x="3104509" y="2430525"/>
                    </a:lnTo>
                    <a:lnTo>
                      <a:pt x="688935" y="3888"/>
                    </a:lnTo>
                    <a:close/>
                  </a:path>
                </a:pathLst>
              </a:custGeom>
              <a:solidFill>
                <a:srgbClr val="5D821A"/>
              </a:solidFill>
              <a:ln w="7008" cap="flat">
                <a:noFill/>
                <a:prstDash val="solid"/>
                <a:miter/>
              </a:ln>
            </p:spPr>
            <p:txBody>
              <a:bodyPr rtlCol="0" anchor="ctr"/>
              <a:lstStyle/>
              <a:p>
                <a:endParaRPr lang="en-GB"/>
              </a:p>
            </p:txBody>
          </p:sp>
          <p:sp>
            <p:nvSpPr>
              <p:cNvPr id="85" name="Freeform: Shape 84">
                <a:extLst>
                  <a:ext uri="{FF2B5EF4-FFF2-40B4-BE49-F238E27FC236}">
                    <a16:creationId xmlns:a16="http://schemas.microsoft.com/office/drawing/2014/main" id="{9968385A-1608-4D7B-A18D-30969A554AAE}"/>
                  </a:ext>
                </a:extLst>
              </p:cNvPr>
              <p:cNvSpPr/>
              <p:nvPr/>
            </p:nvSpPr>
            <p:spPr>
              <a:xfrm>
                <a:off x="-13748350" y="5941071"/>
                <a:ext cx="11977590" cy="154980"/>
              </a:xfrm>
              <a:custGeom>
                <a:avLst/>
                <a:gdLst>
                  <a:gd name="connsiteX0" fmla="*/ 3870 w 11977589"/>
                  <a:gd name="connsiteY0" fmla="*/ 3887 h 154980"/>
                  <a:gd name="connsiteX1" fmla="*/ 11974517 w 11977589"/>
                  <a:gd name="connsiteY1" fmla="*/ 3887 h 154980"/>
                  <a:gd name="connsiteX2" fmla="*/ 11974517 w 11977589"/>
                  <a:gd name="connsiteY2" fmla="*/ 152105 h 154980"/>
                  <a:gd name="connsiteX3" fmla="*/ 3870 w 11977589"/>
                  <a:gd name="connsiteY3" fmla="*/ 152105 h 154980"/>
                </a:gdLst>
                <a:ahLst/>
                <a:cxnLst>
                  <a:cxn ang="0">
                    <a:pos x="connsiteX0" y="connsiteY0"/>
                  </a:cxn>
                  <a:cxn ang="0">
                    <a:pos x="connsiteX1" y="connsiteY1"/>
                  </a:cxn>
                  <a:cxn ang="0">
                    <a:pos x="connsiteX2" y="connsiteY2"/>
                  </a:cxn>
                  <a:cxn ang="0">
                    <a:pos x="connsiteX3" y="connsiteY3"/>
                  </a:cxn>
                </a:cxnLst>
                <a:rect l="l" t="t" r="r" b="b"/>
                <a:pathLst>
                  <a:path w="11977589" h="154980">
                    <a:moveTo>
                      <a:pt x="3870" y="3887"/>
                    </a:moveTo>
                    <a:lnTo>
                      <a:pt x="11974517" y="3887"/>
                    </a:lnTo>
                    <a:lnTo>
                      <a:pt x="11974517" y="152105"/>
                    </a:lnTo>
                    <a:lnTo>
                      <a:pt x="3870" y="152105"/>
                    </a:lnTo>
                    <a:close/>
                  </a:path>
                </a:pathLst>
              </a:custGeom>
              <a:solidFill>
                <a:schemeClr val="tx2"/>
              </a:solidFill>
              <a:ln w="7008" cap="flat">
                <a:noFill/>
                <a:prstDash val="solid"/>
                <a:miter/>
              </a:ln>
            </p:spPr>
            <p:txBody>
              <a:bodyPr rtlCol="0" anchor="ctr"/>
              <a:lstStyle/>
              <a:p>
                <a:endParaRPr lang="en-GB"/>
              </a:p>
            </p:txBody>
          </p:sp>
          <p:sp>
            <p:nvSpPr>
              <p:cNvPr id="86" name="Freeform: Shape 85">
                <a:extLst>
                  <a:ext uri="{FF2B5EF4-FFF2-40B4-BE49-F238E27FC236}">
                    <a16:creationId xmlns:a16="http://schemas.microsoft.com/office/drawing/2014/main" id="{62234E46-E6F7-4765-A075-66CD07DAA738}"/>
                  </a:ext>
                </a:extLst>
              </p:cNvPr>
              <p:cNvSpPr/>
              <p:nvPr/>
            </p:nvSpPr>
            <p:spPr>
              <a:xfrm>
                <a:off x="-13748350" y="6214400"/>
                <a:ext cx="11977590" cy="2303569"/>
              </a:xfrm>
              <a:custGeom>
                <a:avLst/>
                <a:gdLst>
                  <a:gd name="connsiteX0" fmla="*/ 11974447 w 11977589"/>
                  <a:gd name="connsiteY0" fmla="*/ 3888 h 2303568"/>
                  <a:gd name="connsiteX1" fmla="*/ 3870 w 11977589"/>
                  <a:gd name="connsiteY1" fmla="*/ 3888 h 2303568"/>
                  <a:gd name="connsiteX2" fmla="*/ 3870 w 11977589"/>
                  <a:gd name="connsiteY2" fmla="*/ 45380 h 2303568"/>
                  <a:gd name="connsiteX3" fmla="*/ 5974502 w 11977589"/>
                  <a:gd name="connsiteY3" fmla="*/ 45380 h 2303568"/>
                  <a:gd name="connsiteX4" fmla="*/ 5970224 w 11977589"/>
                  <a:gd name="connsiteY4" fmla="*/ 2305343 h 2303568"/>
                  <a:gd name="connsiteX5" fmla="*/ 6014825 w 11977589"/>
                  <a:gd name="connsiteY5" fmla="*/ 2305413 h 2303568"/>
                  <a:gd name="connsiteX6" fmla="*/ 6015807 w 11977589"/>
                  <a:gd name="connsiteY6" fmla="*/ 45380 h 2303568"/>
                  <a:gd name="connsiteX7" fmla="*/ 11974447 w 11977589"/>
                  <a:gd name="connsiteY7" fmla="*/ 45380 h 230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77589" h="2303568">
                    <a:moveTo>
                      <a:pt x="11974447" y="3888"/>
                    </a:moveTo>
                    <a:lnTo>
                      <a:pt x="3870" y="3888"/>
                    </a:lnTo>
                    <a:lnTo>
                      <a:pt x="3870" y="45380"/>
                    </a:lnTo>
                    <a:lnTo>
                      <a:pt x="5974502" y="45380"/>
                    </a:lnTo>
                    <a:lnTo>
                      <a:pt x="5970224" y="2305343"/>
                    </a:lnTo>
                    <a:lnTo>
                      <a:pt x="6014825" y="2305413"/>
                    </a:lnTo>
                    <a:lnTo>
                      <a:pt x="6015807" y="45380"/>
                    </a:lnTo>
                    <a:lnTo>
                      <a:pt x="11974447" y="45380"/>
                    </a:lnTo>
                    <a:close/>
                  </a:path>
                </a:pathLst>
              </a:custGeom>
              <a:solidFill>
                <a:srgbClr val="FCFCFC"/>
              </a:solidFill>
              <a:ln w="7008" cap="flat">
                <a:noFill/>
                <a:prstDash val="solid"/>
                <a:miter/>
              </a:ln>
            </p:spPr>
            <p:txBody>
              <a:bodyPr rtlCol="0" anchor="ctr"/>
              <a:lstStyle/>
              <a:p>
                <a:endParaRPr lang="en-GB"/>
              </a:p>
            </p:txBody>
          </p:sp>
          <p:sp>
            <p:nvSpPr>
              <p:cNvPr id="87" name="Freeform: Shape 86">
                <a:extLst>
                  <a:ext uri="{FF2B5EF4-FFF2-40B4-BE49-F238E27FC236}">
                    <a16:creationId xmlns:a16="http://schemas.microsoft.com/office/drawing/2014/main" id="{DAD357F7-88F3-4689-9A8B-A79313DCF47F}"/>
                  </a:ext>
                </a:extLst>
              </p:cNvPr>
              <p:cNvSpPr/>
              <p:nvPr/>
            </p:nvSpPr>
            <p:spPr>
              <a:xfrm>
                <a:off x="-9576097" y="8277734"/>
                <a:ext cx="3632548" cy="242290"/>
              </a:xfrm>
              <a:custGeom>
                <a:avLst/>
                <a:gdLst>
                  <a:gd name="connsiteX0" fmla="*/ 3628480 w 3632547"/>
                  <a:gd name="connsiteY0" fmla="*/ 436551 h 436762"/>
                  <a:gd name="connsiteX1" fmla="*/ 3160107 w 3632547"/>
                  <a:gd name="connsiteY1" fmla="*/ 186822 h 436762"/>
                  <a:gd name="connsiteX2" fmla="*/ 1816835 w 3632547"/>
                  <a:gd name="connsiteY2" fmla="*/ 5283 h 436762"/>
                  <a:gd name="connsiteX3" fmla="*/ 473564 w 3632547"/>
                  <a:gd name="connsiteY3" fmla="*/ 186822 h 436762"/>
                  <a:gd name="connsiteX4" fmla="*/ 5259 w 3632547"/>
                  <a:gd name="connsiteY4" fmla="*/ 436551 h 436762"/>
                  <a:gd name="connsiteX5" fmla="*/ 34222 w 3632547"/>
                  <a:gd name="connsiteY5" fmla="*/ 436551 h 436762"/>
                  <a:gd name="connsiteX6" fmla="*/ 479945 w 3632547"/>
                  <a:gd name="connsiteY6" fmla="*/ 206476 h 436762"/>
                  <a:gd name="connsiteX7" fmla="*/ 1816765 w 3632547"/>
                  <a:gd name="connsiteY7" fmla="*/ 25994 h 436762"/>
                  <a:gd name="connsiteX8" fmla="*/ 3153655 w 3632547"/>
                  <a:gd name="connsiteY8" fmla="*/ 206476 h 436762"/>
                  <a:gd name="connsiteX9" fmla="*/ 3599308 w 3632547"/>
                  <a:gd name="connsiteY9" fmla="*/ 436551 h 436762"/>
                  <a:gd name="connsiteX10" fmla="*/ 3628480 w 3632547"/>
                  <a:gd name="connsiteY10" fmla="*/ 436551 h 43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32547" h="436762">
                    <a:moveTo>
                      <a:pt x="3628480" y="436551"/>
                    </a:moveTo>
                    <a:cubicBezTo>
                      <a:pt x="3536124" y="342929"/>
                      <a:pt x="3377358" y="257619"/>
                      <a:pt x="3160107" y="186822"/>
                    </a:cubicBezTo>
                    <a:cubicBezTo>
                      <a:pt x="2801199" y="69812"/>
                      <a:pt x="2324130" y="5283"/>
                      <a:pt x="1816835" y="5283"/>
                    </a:cubicBezTo>
                    <a:cubicBezTo>
                      <a:pt x="1309611" y="5283"/>
                      <a:pt x="832541" y="69812"/>
                      <a:pt x="473564" y="186822"/>
                    </a:cubicBezTo>
                    <a:cubicBezTo>
                      <a:pt x="256312" y="257690"/>
                      <a:pt x="97546" y="342999"/>
                      <a:pt x="5259" y="436551"/>
                    </a:cubicBezTo>
                    <a:lnTo>
                      <a:pt x="34222" y="436551"/>
                    </a:lnTo>
                    <a:cubicBezTo>
                      <a:pt x="125526" y="351312"/>
                      <a:pt x="276368" y="272836"/>
                      <a:pt x="479945" y="206476"/>
                    </a:cubicBezTo>
                    <a:cubicBezTo>
                      <a:pt x="836889" y="90100"/>
                      <a:pt x="1311645" y="25994"/>
                      <a:pt x="1816765" y="25994"/>
                    </a:cubicBezTo>
                    <a:cubicBezTo>
                      <a:pt x="2321886" y="25994"/>
                      <a:pt x="2796641" y="90171"/>
                      <a:pt x="3153655" y="206476"/>
                    </a:cubicBezTo>
                    <a:cubicBezTo>
                      <a:pt x="3357162" y="272836"/>
                      <a:pt x="3508004" y="351312"/>
                      <a:pt x="3599308" y="436551"/>
                    </a:cubicBezTo>
                    <a:lnTo>
                      <a:pt x="3628480" y="436551"/>
                    </a:lnTo>
                    <a:close/>
                  </a:path>
                </a:pathLst>
              </a:custGeom>
              <a:solidFill>
                <a:srgbClr val="FCFCFC"/>
              </a:solidFill>
              <a:ln w="9525" cap="flat">
                <a:noFill/>
                <a:prstDash val="solid"/>
                <a:miter/>
              </a:ln>
            </p:spPr>
            <p:txBody>
              <a:bodyPr rtlCol="0" anchor="ctr"/>
              <a:lstStyle/>
              <a:p>
                <a:endParaRPr lang="en-GB"/>
              </a:p>
            </p:txBody>
          </p:sp>
        </p:grpSp>
        <p:grpSp>
          <p:nvGrpSpPr>
            <p:cNvPr id="142" name="Graphic 57">
              <a:extLst>
                <a:ext uri="{FF2B5EF4-FFF2-40B4-BE49-F238E27FC236}">
                  <a16:creationId xmlns:a16="http://schemas.microsoft.com/office/drawing/2014/main" id="{693DFDA9-F673-4B4E-A797-4C1FBDD4BD56}"/>
                </a:ext>
              </a:extLst>
            </p:cNvPr>
            <p:cNvGrpSpPr/>
            <p:nvPr/>
          </p:nvGrpSpPr>
          <p:grpSpPr>
            <a:xfrm>
              <a:off x="110711" y="1737700"/>
              <a:ext cx="11970577" cy="1726927"/>
              <a:chOff x="124943" y="1702789"/>
              <a:chExt cx="11970577" cy="1726927"/>
            </a:xfrm>
            <a:solidFill>
              <a:srgbClr val="000000">
                <a:alpha val="10196"/>
              </a:srgbClr>
            </a:solidFill>
          </p:grpSpPr>
          <p:sp>
            <p:nvSpPr>
              <p:cNvPr id="143" name="Freeform: Shape 142">
                <a:extLst>
                  <a:ext uri="{FF2B5EF4-FFF2-40B4-BE49-F238E27FC236}">
                    <a16:creationId xmlns:a16="http://schemas.microsoft.com/office/drawing/2014/main" id="{51BF2957-65FF-49CD-8B44-6EDEB31FBDCF}"/>
                  </a:ext>
                </a:extLst>
              </p:cNvPr>
              <p:cNvSpPr/>
              <p:nvPr/>
            </p:nvSpPr>
            <p:spPr>
              <a:xfrm>
                <a:off x="121911" y="1769243"/>
                <a:ext cx="11970577" cy="1508418"/>
              </a:xfrm>
              <a:custGeom>
                <a:avLst/>
                <a:gdLst>
                  <a:gd name="connsiteX0" fmla="*/ 324821 w 11970577"/>
                  <a:gd name="connsiteY0" fmla="*/ 756268 h 1508417"/>
                  <a:gd name="connsiteX1" fmla="*/ 321523 w 11970577"/>
                  <a:gd name="connsiteY1" fmla="*/ 764797 h 1508417"/>
                  <a:gd name="connsiteX2" fmla="*/ 451964 w 11970577"/>
                  <a:gd name="connsiteY2" fmla="*/ 1200547 h 1508417"/>
                  <a:gd name="connsiteX3" fmla="*/ 453859 w 11970577"/>
                  <a:gd name="connsiteY3" fmla="*/ 1207032 h 1508417"/>
                  <a:gd name="connsiteX4" fmla="*/ 459612 w 11970577"/>
                  <a:gd name="connsiteY4" fmla="*/ 1203437 h 1508417"/>
                  <a:gd name="connsiteX5" fmla="*/ 909316 w 11970577"/>
                  <a:gd name="connsiteY5" fmla="*/ 925860 h 1508417"/>
                  <a:gd name="connsiteX6" fmla="*/ 909667 w 11970577"/>
                  <a:gd name="connsiteY6" fmla="*/ 925648 h 1508417"/>
                  <a:gd name="connsiteX7" fmla="*/ 910088 w 11970577"/>
                  <a:gd name="connsiteY7" fmla="*/ 923322 h 1508417"/>
                  <a:gd name="connsiteX8" fmla="*/ 912684 w 11970577"/>
                  <a:gd name="connsiteY8" fmla="*/ 923816 h 1508417"/>
                  <a:gd name="connsiteX9" fmla="*/ 915350 w 11970577"/>
                  <a:gd name="connsiteY9" fmla="*/ 922124 h 1508417"/>
                  <a:gd name="connsiteX10" fmla="*/ 917947 w 11970577"/>
                  <a:gd name="connsiteY10" fmla="*/ 920432 h 1508417"/>
                  <a:gd name="connsiteX11" fmla="*/ 919420 w 11970577"/>
                  <a:gd name="connsiteY11" fmla="*/ 923252 h 1508417"/>
                  <a:gd name="connsiteX12" fmla="*/ 920332 w 11970577"/>
                  <a:gd name="connsiteY12" fmla="*/ 925084 h 1508417"/>
                  <a:gd name="connsiteX13" fmla="*/ 923630 w 11970577"/>
                  <a:gd name="connsiteY13" fmla="*/ 925719 h 1508417"/>
                  <a:gd name="connsiteX14" fmla="*/ 922999 w 11970577"/>
                  <a:gd name="connsiteY14" fmla="*/ 929173 h 1508417"/>
                  <a:gd name="connsiteX15" fmla="*/ 922858 w 11970577"/>
                  <a:gd name="connsiteY15" fmla="*/ 930089 h 1508417"/>
                  <a:gd name="connsiteX16" fmla="*/ 1127537 w 11970577"/>
                  <a:gd name="connsiteY16" fmla="*/ 1338842 h 1508417"/>
                  <a:gd name="connsiteX17" fmla="*/ 1496267 w 11970577"/>
                  <a:gd name="connsiteY17" fmla="*/ 1036735 h 1508417"/>
                  <a:gd name="connsiteX18" fmla="*/ 1526088 w 11970577"/>
                  <a:gd name="connsiteY18" fmla="*/ 1012347 h 1508417"/>
                  <a:gd name="connsiteX19" fmla="*/ 1526159 w 11970577"/>
                  <a:gd name="connsiteY19" fmla="*/ 1012136 h 1508417"/>
                  <a:gd name="connsiteX20" fmla="*/ 1526159 w 11970577"/>
                  <a:gd name="connsiteY20" fmla="*/ 1012065 h 1508417"/>
                  <a:gd name="connsiteX21" fmla="*/ 1526369 w 11970577"/>
                  <a:gd name="connsiteY21" fmla="*/ 1012136 h 1508417"/>
                  <a:gd name="connsiteX22" fmla="*/ 1538929 w 11970577"/>
                  <a:gd name="connsiteY22" fmla="*/ 1013475 h 1508417"/>
                  <a:gd name="connsiteX23" fmla="*/ 1538999 w 11970577"/>
                  <a:gd name="connsiteY23" fmla="*/ 1013545 h 1508417"/>
                  <a:gd name="connsiteX24" fmla="*/ 1539771 w 11970577"/>
                  <a:gd name="connsiteY24" fmla="*/ 1013616 h 1508417"/>
                  <a:gd name="connsiteX25" fmla="*/ 1539701 w 11970577"/>
                  <a:gd name="connsiteY25" fmla="*/ 1014603 h 1508417"/>
                  <a:gd name="connsiteX26" fmla="*/ 1557945 w 11970577"/>
                  <a:gd name="connsiteY26" fmla="*/ 1043079 h 1508417"/>
                  <a:gd name="connsiteX27" fmla="*/ 1819318 w 11970577"/>
                  <a:gd name="connsiteY27" fmla="*/ 1451550 h 1508417"/>
                  <a:gd name="connsiteX28" fmla="*/ 1827177 w 11970577"/>
                  <a:gd name="connsiteY28" fmla="*/ 1463886 h 1508417"/>
                  <a:gd name="connsiteX29" fmla="*/ 1843316 w 11970577"/>
                  <a:gd name="connsiteY29" fmla="*/ 1489120 h 1508417"/>
                  <a:gd name="connsiteX30" fmla="*/ 1854402 w 11970577"/>
                  <a:gd name="connsiteY30" fmla="*/ 1475939 h 1508417"/>
                  <a:gd name="connsiteX31" fmla="*/ 1863384 w 11970577"/>
                  <a:gd name="connsiteY31" fmla="*/ 1465225 h 1508417"/>
                  <a:gd name="connsiteX32" fmla="*/ 2207205 w 11970577"/>
                  <a:gd name="connsiteY32" fmla="*/ 1056754 h 1508417"/>
                  <a:gd name="connsiteX33" fmla="*/ 2216396 w 11970577"/>
                  <a:gd name="connsiteY33" fmla="*/ 1045828 h 1508417"/>
                  <a:gd name="connsiteX34" fmla="*/ 2220677 w 11970577"/>
                  <a:gd name="connsiteY34" fmla="*/ 1040753 h 1508417"/>
                  <a:gd name="connsiteX35" fmla="*/ 2225448 w 11970577"/>
                  <a:gd name="connsiteY35" fmla="*/ 1045335 h 1508417"/>
                  <a:gd name="connsiteX36" fmla="*/ 2235973 w 11970577"/>
                  <a:gd name="connsiteY36" fmla="*/ 1055485 h 1508417"/>
                  <a:gd name="connsiteX37" fmla="*/ 2591231 w 11970577"/>
                  <a:gd name="connsiteY37" fmla="*/ 1397769 h 1508417"/>
                  <a:gd name="connsiteX38" fmla="*/ 2866498 w 11970577"/>
                  <a:gd name="connsiteY38" fmla="*/ 992047 h 1508417"/>
                  <a:gd name="connsiteX39" fmla="*/ 2870358 w 11970577"/>
                  <a:gd name="connsiteY39" fmla="*/ 986408 h 1508417"/>
                  <a:gd name="connsiteX40" fmla="*/ 2874357 w 11970577"/>
                  <a:gd name="connsiteY40" fmla="*/ 980557 h 1508417"/>
                  <a:gd name="connsiteX41" fmla="*/ 2880251 w 11970577"/>
                  <a:gd name="connsiteY41" fmla="*/ 984434 h 1508417"/>
                  <a:gd name="connsiteX42" fmla="*/ 2887198 w 11970577"/>
                  <a:gd name="connsiteY42" fmla="*/ 988875 h 1508417"/>
                  <a:gd name="connsiteX43" fmla="*/ 3304835 w 11970577"/>
                  <a:gd name="connsiteY43" fmla="*/ 1257853 h 1508417"/>
                  <a:gd name="connsiteX44" fmla="*/ 3471974 w 11970577"/>
                  <a:gd name="connsiteY44" fmla="*/ 863479 h 1508417"/>
                  <a:gd name="connsiteX45" fmla="*/ 3474500 w 11970577"/>
                  <a:gd name="connsiteY45" fmla="*/ 857487 h 1508417"/>
                  <a:gd name="connsiteX46" fmla="*/ 3477938 w 11970577"/>
                  <a:gd name="connsiteY46" fmla="*/ 849311 h 1508417"/>
                  <a:gd name="connsiteX47" fmla="*/ 3485867 w 11970577"/>
                  <a:gd name="connsiteY47" fmla="*/ 853258 h 1508417"/>
                  <a:gd name="connsiteX48" fmla="*/ 3494217 w 11970577"/>
                  <a:gd name="connsiteY48" fmla="*/ 857417 h 1508417"/>
                  <a:gd name="connsiteX49" fmla="*/ 3938588 w 11970577"/>
                  <a:gd name="connsiteY49" fmla="*/ 1077900 h 1508417"/>
                  <a:gd name="connsiteX50" fmla="*/ 4131478 w 11970577"/>
                  <a:gd name="connsiteY50" fmla="*/ 640952 h 1508417"/>
                  <a:gd name="connsiteX51" fmla="*/ 4135127 w 11970577"/>
                  <a:gd name="connsiteY51" fmla="*/ 632635 h 1508417"/>
                  <a:gd name="connsiteX52" fmla="*/ 4126637 w 11970577"/>
                  <a:gd name="connsiteY52" fmla="*/ 613180 h 1508417"/>
                  <a:gd name="connsiteX53" fmla="*/ 4132952 w 11970577"/>
                  <a:gd name="connsiteY53" fmla="*/ 610431 h 1508417"/>
                  <a:gd name="connsiteX54" fmla="*/ 4139267 w 11970577"/>
                  <a:gd name="connsiteY54" fmla="*/ 607682 h 1508417"/>
                  <a:gd name="connsiteX55" fmla="*/ 4139337 w 11970577"/>
                  <a:gd name="connsiteY55" fmla="*/ 607823 h 1508417"/>
                  <a:gd name="connsiteX56" fmla="*/ 4148319 w 11970577"/>
                  <a:gd name="connsiteY56" fmla="*/ 628405 h 1508417"/>
                  <a:gd name="connsiteX57" fmla="*/ 4155125 w 11970577"/>
                  <a:gd name="connsiteY57" fmla="*/ 631154 h 1508417"/>
                  <a:gd name="connsiteX58" fmla="*/ 4155195 w 11970577"/>
                  <a:gd name="connsiteY58" fmla="*/ 631154 h 1508417"/>
                  <a:gd name="connsiteX59" fmla="*/ 4557746 w 11970577"/>
                  <a:gd name="connsiteY59" fmla="*/ 796023 h 1508417"/>
                  <a:gd name="connsiteX60" fmla="*/ 4669312 w 11970577"/>
                  <a:gd name="connsiteY60" fmla="*/ 397984 h 1508417"/>
                  <a:gd name="connsiteX61" fmla="*/ 4671488 w 11970577"/>
                  <a:gd name="connsiteY61" fmla="*/ 390230 h 1508417"/>
                  <a:gd name="connsiteX62" fmla="*/ 4674224 w 11970577"/>
                  <a:gd name="connsiteY62" fmla="*/ 380433 h 1508417"/>
                  <a:gd name="connsiteX63" fmla="*/ 4683697 w 11970577"/>
                  <a:gd name="connsiteY63" fmla="*/ 384168 h 1508417"/>
                  <a:gd name="connsiteX64" fmla="*/ 4691976 w 11970577"/>
                  <a:gd name="connsiteY64" fmla="*/ 387411 h 1508417"/>
                  <a:gd name="connsiteX65" fmla="*/ 5116349 w 11970577"/>
                  <a:gd name="connsiteY65" fmla="*/ 553619 h 1508417"/>
                  <a:gd name="connsiteX66" fmla="*/ 5192060 w 11970577"/>
                  <a:gd name="connsiteY66" fmla="*/ 179757 h 1508417"/>
                  <a:gd name="connsiteX67" fmla="*/ 5198375 w 11970577"/>
                  <a:gd name="connsiteY67" fmla="*/ 148531 h 1508417"/>
                  <a:gd name="connsiteX68" fmla="*/ 5198375 w 11970577"/>
                  <a:gd name="connsiteY68" fmla="*/ 148461 h 1508417"/>
                  <a:gd name="connsiteX69" fmla="*/ 5249738 w 11970577"/>
                  <a:gd name="connsiteY69" fmla="*/ 131967 h 1508417"/>
                  <a:gd name="connsiteX70" fmla="*/ 5270227 w 11970577"/>
                  <a:gd name="connsiteY70" fmla="*/ 154663 h 1508417"/>
                  <a:gd name="connsiteX71" fmla="*/ 5527671 w 11970577"/>
                  <a:gd name="connsiteY71" fmla="*/ 438584 h 1508417"/>
                  <a:gd name="connsiteX72" fmla="*/ 5741893 w 11970577"/>
                  <a:gd name="connsiteY72" fmla="*/ 60000 h 1508417"/>
                  <a:gd name="connsiteX73" fmla="*/ 5745261 w 11970577"/>
                  <a:gd name="connsiteY73" fmla="*/ 54008 h 1508417"/>
                  <a:gd name="connsiteX74" fmla="*/ 5746314 w 11970577"/>
                  <a:gd name="connsiteY74" fmla="*/ 52105 h 1508417"/>
                  <a:gd name="connsiteX75" fmla="*/ 5744559 w 11970577"/>
                  <a:gd name="connsiteY75" fmla="*/ 32016 h 1508417"/>
                  <a:gd name="connsiteX76" fmla="*/ 5751436 w 11970577"/>
                  <a:gd name="connsiteY76" fmla="*/ 31382 h 1508417"/>
                  <a:gd name="connsiteX77" fmla="*/ 5758312 w 11970577"/>
                  <a:gd name="connsiteY77" fmla="*/ 30748 h 1508417"/>
                  <a:gd name="connsiteX78" fmla="*/ 5759996 w 11970577"/>
                  <a:gd name="connsiteY78" fmla="*/ 50272 h 1508417"/>
                  <a:gd name="connsiteX79" fmla="*/ 5762031 w 11970577"/>
                  <a:gd name="connsiteY79" fmla="*/ 53374 h 1508417"/>
                  <a:gd name="connsiteX80" fmla="*/ 5765118 w 11970577"/>
                  <a:gd name="connsiteY80" fmla="*/ 58026 h 1508417"/>
                  <a:gd name="connsiteX81" fmla="*/ 5989514 w 11970577"/>
                  <a:gd name="connsiteY81" fmla="*/ 389596 h 1508417"/>
                  <a:gd name="connsiteX82" fmla="*/ 6226680 w 11970577"/>
                  <a:gd name="connsiteY82" fmla="*/ 30184 h 1508417"/>
                  <a:gd name="connsiteX83" fmla="*/ 6230680 w 11970577"/>
                  <a:gd name="connsiteY83" fmla="*/ 24122 h 1508417"/>
                  <a:gd name="connsiteX84" fmla="*/ 6239310 w 11970577"/>
                  <a:gd name="connsiteY84" fmla="*/ 11082 h 1508417"/>
                  <a:gd name="connsiteX85" fmla="*/ 6247871 w 11970577"/>
                  <a:gd name="connsiteY85" fmla="*/ 24122 h 1508417"/>
                  <a:gd name="connsiteX86" fmla="*/ 6251309 w 11970577"/>
                  <a:gd name="connsiteY86" fmla="*/ 29408 h 1508417"/>
                  <a:gd name="connsiteX87" fmla="*/ 6486721 w 11970577"/>
                  <a:gd name="connsiteY87" fmla="*/ 391711 h 1508417"/>
                  <a:gd name="connsiteX88" fmla="*/ 6730974 w 11970577"/>
                  <a:gd name="connsiteY88" fmla="*/ 30889 h 1508417"/>
                  <a:gd name="connsiteX89" fmla="*/ 6747113 w 11970577"/>
                  <a:gd name="connsiteY89" fmla="*/ 7064 h 1508417"/>
                  <a:gd name="connsiteX90" fmla="*/ 6749218 w 11970577"/>
                  <a:gd name="connsiteY90" fmla="*/ 3892 h 1508417"/>
                  <a:gd name="connsiteX91" fmla="*/ 6754410 w 11970577"/>
                  <a:gd name="connsiteY91" fmla="*/ 4104 h 1508417"/>
                  <a:gd name="connsiteX92" fmla="*/ 6780513 w 11970577"/>
                  <a:gd name="connsiteY92" fmla="*/ 5302 h 1508417"/>
                  <a:gd name="connsiteX93" fmla="*/ 6780653 w 11970577"/>
                  <a:gd name="connsiteY93" fmla="*/ 5584 h 1508417"/>
                  <a:gd name="connsiteX94" fmla="*/ 6796300 w 11970577"/>
                  <a:gd name="connsiteY94" fmla="*/ 33638 h 1508417"/>
                  <a:gd name="connsiteX95" fmla="*/ 7015714 w 11970577"/>
                  <a:gd name="connsiteY95" fmla="*/ 427518 h 1508417"/>
                  <a:gd name="connsiteX96" fmla="*/ 7433281 w 11970577"/>
                  <a:gd name="connsiteY96" fmla="*/ 97358 h 1508417"/>
                  <a:gd name="connsiteX97" fmla="*/ 7440298 w 11970577"/>
                  <a:gd name="connsiteY97" fmla="*/ 91789 h 1508417"/>
                  <a:gd name="connsiteX98" fmla="*/ 7451454 w 11970577"/>
                  <a:gd name="connsiteY98" fmla="*/ 82978 h 1508417"/>
                  <a:gd name="connsiteX99" fmla="*/ 7455594 w 11970577"/>
                  <a:gd name="connsiteY99" fmla="*/ 96653 h 1508417"/>
                  <a:gd name="connsiteX100" fmla="*/ 7456927 w 11970577"/>
                  <a:gd name="connsiteY100" fmla="*/ 101093 h 1508417"/>
                  <a:gd name="connsiteX101" fmla="*/ 7456927 w 11970577"/>
                  <a:gd name="connsiteY101" fmla="*/ 101164 h 1508417"/>
                  <a:gd name="connsiteX102" fmla="*/ 7577405 w 11970577"/>
                  <a:gd name="connsiteY102" fmla="*/ 502304 h 1508417"/>
                  <a:gd name="connsiteX103" fmla="*/ 8013566 w 11970577"/>
                  <a:gd name="connsiteY103" fmla="*/ 226278 h 1508417"/>
                  <a:gd name="connsiteX104" fmla="*/ 8020583 w 11970577"/>
                  <a:gd name="connsiteY104" fmla="*/ 221837 h 1508417"/>
                  <a:gd name="connsiteX105" fmla="*/ 8031669 w 11970577"/>
                  <a:gd name="connsiteY105" fmla="*/ 214789 h 1508417"/>
                  <a:gd name="connsiteX106" fmla="*/ 8034616 w 11970577"/>
                  <a:gd name="connsiteY106" fmla="*/ 227617 h 1508417"/>
                  <a:gd name="connsiteX107" fmla="*/ 8035809 w 11970577"/>
                  <a:gd name="connsiteY107" fmla="*/ 232763 h 1508417"/>
                  <a:gd name="connsiteX108" fmla="*/ 8130465 w 11970577"/>
                  <a:gd name="connsiteY108" fmla="*/ 642573 h 1508417"/>
                  <a:gd name="connsiteX109" fmla="*/ 8516316 w 11970577"/>
                  <a:gd name="connsiteY109" fmla="*/ 402918 h 1508417"/>
                  <a:gd name="connsiteX110" fmla="*/ 8544453 w 11970577"/>
                  <a:gd name="connsiteY110" fmla="*/ 385437 h 1508417"/>
                  <a:gd name="connsiteX111" fmla="*/ 8545575 w 11970577"/>
                  <a:gd name="connsiteY111" fmla="*/ 384732 h 1508417"/>
                  <a:gd name="connsiteX112" fmla="*/ 8557785 w 11970577"/>
                  <a:gd name="connsiteY112" fmla="*/ 389596 h 1508417"/>
                  <a:gd name="connsiteX113" fmla="*/ 8558136 w 11970577"/>
                  <a:gd name="connsiteY113" fmla="*/ 391781 h 1508417"/>
                  <a:gd name="connsiteX114" fmla="*/ 8562556 w 11970577"/>
                  <a:gd name="connsiteY114" fmla="*/ 421245 h 1508417"/>
                  <a:gd name="connsiteX115" fmla="*/ 8619743 w 11970577"/>
                  <a:gd name="connsiteY115" fmla="*/ 806385 h 1508417"/>
                  <a:gd name="connsiteX116" fmla="*/ 8955143 w 11970577"/>
                  <a:gd name="connsiteY116" fmla="*/ 581532 h 1508417"/>
                  <a:gd name="connsiteX117" fmla="*/ 8982860 w 11970577"/>
                  <a:gd name="connsiteY117" fmla="*/ 562923 h 1508417"/>
                  <a:gd name="connsiteX118" fmla="*/ 9002998 w 11970577"/>
                  <a:gd name="connsiteY118" fmla="*/ 571170 h 1508417"/>
                  <a:gd name="connsiteX119" fmla="*/ 9014926 w 11970577"/>
                  <a:gd name="connsiteY119" fmla="*/ 605849 h 1508417"/>
                  <a:gd name="connsiteX120" fmla="*/ 9167892 w 11970577"/>
                  <a:gd name="connsiteY120" fmla="*/ 1049917 h 1508417"/>
                  <a:gd name="connsiteX121" fmla="*/ 9550234 w 11970577"/>
                  <a:gd name="connsiteY121" fmla="*/ 803283 h 1508417"/>
                  <a:gd name="connsiteX122" fmla="*/ 9555567 w 11970577"/>
                  <a:gd name="connsiteY122" fmla="*/ 799829 h 1508417"/>
                  <a:gd name="connsiteX123" fmla="*/ 9563355 w 11970577"/>
                  <a:gd name="connsiteY123" fmla="*/ 794825 h 1508417"/>
                  <a:gd name="connsiteX124" fmla="*/ 9566653 w 11970577"/>
                  <a:gd name="connsiteY124" fmla="*/ 803495 h 1508417"/>
                  <a:gd name="connsiteX125" fmla="*/ 9568829 w 11970577"/>
                  <a:gd name="connsiteY125" fmla="*/ 809133 h 1508417"/>
                  <a:gd name="connsiteX126" fmla="*/ 9730003 w 11970577"/>
                  <a:gd name="connsiteY126" fmla="*/ 1227684 h 1508417"/>
                  <a:gd name="connsiteX127" fmla="*/ 10071017 w 11970577"/>
                  <a:gd name="connsiteY127" fmla="*/ 929243 h 1508417"/>
                  <a:gd name="connsiteX128" fmla="*/ 10098172 w 11970577"/>
                  <a:gd name="connsiteY128" fmla="*/ 905419 h 1508417"/>
                  <a:gd name="connsiteX129" fmla="*/ 10098242 w 11970577"/>
                  <a:gd name="connsiteY129" fmla="*/ 905419 h 1508417"/>
                  <a:gd name="connsiteX130" fmla="*/ 10114241 w 11970577"/>
                  <a:gd name="connsiteY130" fmla="*/ 907745 h 1508417"/>
                  <a:gd name="connsiteX131" fmla="*/ 10127783 w 11970577"/>
                  <a:gd name="connsiteY131" fmla="*/ 937490 h 1508417"/>
                  <a:gd name="connsiteX132" fmla="*/ 10127783 w 11970577"/>
                  <a:gd name="connsiteY132" fmla="*/ 937560 h 1508417"/>
                  <a:gd name="connsiteX133" fmla="*/ 10297237 w 11970577"/>
                  <a:gd name="connsiteY133" fmla="*/ 1309167 h 1508417"/>
                  <a:gd name="connsiteX134" fmla="*/ 10514757 w 11970577"/>
                  <a:gd name="connsiteY134" fmla="*/ 959411 h 1508417"/>
                  <a:gd name="connsiteX135" fmla="*/ 10514757 w 11970577"/>
                  <a:gd name="connsiteY135" fmla="*/ 959341 h 1508417"/>
                  <a:gd name="connsiteX136" fmla="*/ 10514827 w 11970577"/>
                  <a:gd name="connsiteY136" fmla="*/ 959341 h 1508417"/>
                  <a:gd name="connsiteX137" fmla="*/ 10515037 w 11970577"/>
                  <a:gd name="connsiteY137" fmla="*/ 958988 h 1508417"/>
                  <a:gd name="connsiteX138" fmla="*/ 10516932 w 11970577"/>
                  <a:gd name="connsiteY138" fmla="*/ 955887 h 1508417"/>
                  <a:gd name="connsiteX139" fmla="*/ 10521002 w 11970577"/>
                  <a:gd name="connsiteY139" fmla="*/ 949402 h 1508417"/>
                  <a:gd name="connsiteX140" fmla="*/ 10525914 w 11970577"/>
                  <a:gd name="connsiteY140" fmla="*/ 955323 h 1508417"/>
                  <a:gd name="connsiteX141" fmla="*/ 10528299 w 11970577"/>
                  <a:gd name="connsiteY141" fmla="*/ 958354 h 1508417"/>
                  <a:gd name="connsiteX142" fmla="*/ 10528440 w 11970577"/>
                  <a:gd name="connsiteY142" fmla="*/ 958354 h 1508417"/>
                  <a:gd name="connsiteX143" fmla="*/ 10528510 w 11970577"/>
                  <a:gd name="connsiteY143" fmla="*/ 958495 h 1508417"/>
                  <a:gd name="connsiteX144" fmla="*/ 10528650 w 11970577"/>
                  <a:gd name="connsiteY144" fmla="*/ 958636 h 1508417"/>
                  <a:gd name="connsiteX145" fmla="*/ 10809390 w 11970577"/>
                  <a:gd name="connsiteY145" fmla="*/ 1302894 h 1508417"/>
                  <a:gd name="connsiteX146" fmla="*/ 10988107 w 11970577"/>
                  <a:gd name="connsiteY146" fmla="*/ 900273 h 1508417"/>
                  <a:gd name="connsiteX147" fmla="*/ 11001930 w 11970577"/>
                  <a:gd name="connsiteY147" fmla="*/ 869188 h 1508417"/>
                  <a:gd name="connsiteX148" fmla="*/ 11001368 w 11970577"/>
                  <a:gd name="connsiteY148" fmla="*/ 867144 h 1508417"/>
                  <a:gd name="connsiteX149" fmla="*/ 11003053 w 11970577"/>
                  <a:gd name="connsiteY149" fmla="*/ 866651 h 1508417"/>
                  <a:gd name="connsiteX150" fmla="*/ 11003122 w 11970577"/>
                  <a:gd name="connsiteY150" fmla="*/ 866439 h 1508417"/>
                  <a:gd name="connsiteX151" fmla="*/ 11014700 w 11970577"/>
                  <a:gd name="connsiteY151" fmla="*/ 863620 h 1508417"/>
                  <a:gd name="connsiteX152" fmla="*/ 11015192 w 11970577"/>
                  <a:gd name="connsiteY152" fmla="*/ 865452 h 1508417"/>
                  <a:gd name="connsiteX153" fmla="*/ 11045644 w 11970577"/>
                  <a:gd name="connsiteY153" fmla="*/ 886599 h 1508417"/>
                  <a:gd name="connsiteX154" fmla="*/ 11397113 w 11970577"/>
                  <a:gd name="connsiteY154" fmla="*/ 1130906 h 1508417"/>
                  <a:gd name="connsiteX155" fmla="*/ 11507837 w 11970577"/>
                  <a:gd name="connsiteY155" fmla="*/ 720602 h 1508417"/>
                  <a:gd name="connsiteX156" fmla="*/ 11507837 w 11970577"/>
                  <a:gd name="connsiteY156" fmla="*/ 720532 h 1508417"/>
                  <a:gd name="connsiteX157" fmla="*/ 11517521 w 11970577"/>
                  <a:gd name="connsiteY157" fmla="*/ 684724 h 1508417"/>
                  <a:gd name="connsiteX158" fmla="*/ 11515485 w 11970577"/>
                  <a:gd name="connsiteY158" fmla="*/ 680495 h 1508417"/>
                  <a:gd name="connsiteX159" fmla="*/ 11519134 w 11970577"/>
                  <a:gd name="connsiteY159" fmla="*/ 678662 h 1508417"/>
                  <a:gd name="connsiteX160" fmla="*/ 11523906 w 11970577"/>
                  <a:gd name="connsiteY160" fmla="*/ 676336 h 1508417"/>
                  <a:gd name="connsiteX161" fmla="*/ 11523976 w 11970577"/>
                  <a:gd name="connsiteY161" fmla="*/ 676336 h 1508417"/>
                  <a:gd name="connsiteX162" fmla="*/ 11527905 w 11970577"/>
                  <a:gd name="connsiteY162" fmla="*/ 674504 h 1508417"/>
                  <a:gd name="connsiteX163" fmla="*/ 11530642 w 11970577"/>
                  <a:gd name="connsiteY163" fmla="*/ 680143 h 1508417"/>
                  <a:gd name="connsiteX164" fmla="*/ 11558218 w 11970577"/>
                  <a:gd name="connsiteY164" fmla="*/ 695861 h 1508417"/>
                  <a:gd name="connsiteX165" fmla="*/ 11872638 w 11970577"/>
                  <a:gd name="connsiteY165" fmla="*/ 874616 h 1508417"/>
                  <a:gd name="connsiteX166" fmla="*/ 11922668 w 11970577"/>
                  <a:gd name="connsiteY166" fmla="*/ 475449 h 1508417"/>
                  <a:gd name="connsiteX167" fmla="*/ 11918878 w 11970577"/>
                  <a:gd name="connsiteY167" fmla="*/ 469880 h 1508417"/>
                  <a:gd name="connsiteX168" fmla="*/ 11918669 w 11970577"/>
                  <a:gd name="connsiteY168" fmla="*/ 469528 h 1508417"/>
                  <a:gd name="connsiteX169" fmla="*/ 11923861 w 11970577"/>
                  <a:gd name="connsiteY169" fmla="*/ 466074 h 1508417"/>
                  <a:gd name="connsiteX170" fmla="*/ 11923931 w 11970577"/>
                  <a:gd name="connsiteY170" fmla="*/ 465581 h 1508417"/>
                  <a:gd name="connsiteX171" fmla="*/ 11924001 w 11970577"/>
                  <a:gd name="connsiteY171" fmla="*/ 465087 h 1508417"/>
                  <a:gd name="connsiteX172" fmla="*/ 11925194 w 11970577"/>
                  <a:gd name="connsiteY172" fmla="*/ 465087 h 1508417"/>
                  <a:gd name="connsiteX173" fmla="*/ 11925264 w 11970577"/>
                  <a:gd name="connsiteY173" fmla="*/ 465087 h 1508417"/>
                  <a:gd name="connsiteX174" fmla="*/ 11930246 w 11970577"/>
                  <a:gd name="connsiteY174" fmla="*/ 461774 h 1508417"/>
                  <a:gd name="connsiteX175" fmla="*/ 11932421 w 11970577"/>
                  <a:gd name="connsiteY175" fmla="*/ 465158 h 1508417"/>
                  <a:gd name="connsiteX176" fmla="*/ 11972487 w 11970577"/>
                  <a:gd name="connsiteY176" fmla="*/ 465228 h 1508417"/>
                  <a:gd name="connsiteX177" fmla="*/ 11972487 w 11970577"/>
                  <a:gd name="connsiteY177" fmla="*/ 466074 h 1508417"/>
                  <a:gd name="connsiteX178" fmla="*/ 11933123 w 11970577"/>
                  <a:gd name="connsiteY178" fmla="*/ 466145 h 1508417"/>
                  <a:gd name="connsiteX179" fmla="*/ 11972487 w 11970577"/>
                  <a:gd name="connsiteY179" fmla="*/ 525213 h 1508417"/>
                  <a:gd name="connsiteX180" fmla="*/ 11972487 w 11970577"/>
                  <a:gd name="connsiteY180" fmla="*/ 550094 h 1508417"/>
                  <a:gd name="connsiteX181" fmla="*/ 11923650 w 11970577"/>
                  <a:gd name="connsiteY181" fmla="*/ 476859 h 1508417"/>
                  <a:gd name="connsiteX182" fmla="*/ 11875094 w 11970577"/>
                  <a:gd name="connsiteY182" fmla="*/ 876871 h 1508417"/>
                  <a:gd name="connsiteX183" fmla="*/ 11874884 w 11970577"/>
                  <a:gd name="connsiteY183" fmla="*/ 878845 h 1508417"/>
                  <a:gd name="connsiteX184" fmla="*/ 11873130 w 11970577"/>
                  <a:gd name="connsiteY184" fmla="*/ 877858 h 1508417"/>
                  <a:gd name="connsiteX185" fmla="*/ 11553937 w 11970577"/>
                  <a:gd name="connsiteY185" fmla="*/ 698046 h 1508417"/>
                  <a:gd name="connsiteX186" fmla="*/ 11533869 w 11970577"/>
                  <a:gd name="connsiteY186" fmla="*/ 686698 h 1508417"/>
                  <a:gd name="connsiteX187" fmla="*/ 11542220 w 11970577"/>
                  <a:gd name="connsiteY187" fmla="*/ 703897 h 1508417"/>
                  <a:gd name="connsiteX188" fmla="*/ 11677152 w 11970577"/>
                  <a:gd name="connsiteY188" fmla="*/ 983377 h 1508417"/>
                  <a:gd name="connsiteX189" fmla="*/ 11664802 w 11970577"/>
                  <a:gd name="connsiteY189" fmla="*/ 989368 h 1508417"/>
                  <a:gd name="connsiteX190" fmla="*/ 11529870 w 11970577"/>
                  <a:gd name="connsiteY190" fmla="*/ 709959 h 1508417"/>
                  <a:gd name="connsiteX191" fmla="*/ 11520538 w 11970577"/>
                  <a:gd name="connsiteY191" fmla="*/ 690504 h 1508417"/>
                  <a:gd name="connsiteX192" fmla="*/ 11513240 w 11970577"/>
                  <a:gd name="connsiteY192" fmla="*/ 717994 h 1508417"/>
                  <a:gd name="connsiteX193" fmla="*/ 11513240 w 11970577"/>
                  <a:gd name="connsiteY193" fmla="*/ 718065 h 1508417"/>
                  <a:gd name="connsiteX194" fmla="*/ 11402025 w 11970577"/>
                  <a:gd name="connsiteY194" fmla="*/ 1136545 h 1508417"/>
                  <a:gd name="connsiteX195" fmla="*/ 11400902 w 11970577"/>
                  <a:gd name="connsiteY195" fmla="*/ 1140703 h 1508417"/>
                  <a:gd name="connsiteX196" fmla="*/ 11397324 w 11970577"/>
                  <a:gd name="connsiteY196" fmla="*/ 1138307 h 1508417"/>
                  <a:gd name="connsiteX197" fmla="*/ 11035820 w 11970577"/>
                  <a:gd name="connsiteY197" fmla="*/ 888995 h 1508417"/>
                  <a:gd name="connsiteX198" fmla="*/ 11018630 w 11970577"/>
                  <a:gd name="connsiteY198" fmla="*/ 877153 h 1508417"/>
                  <a:gd name="connsiteX199" fmla="*/ 11022769 w 11970577"/>
                  <a:gd name="connsiteY199" fmla="*/ 892167 h 1508417"/>
                  <a:gd name="connsiteX200" fmla="*/ 11118829 w 11970577"/>
                  <a:gd name="connsiteY200" fmla="*/ 1240583 h 1508417"/>
                  <a:gd name="connsiteX201" fmla="*/ 11105567 w 11970577"/>
                  <a:gd name="connsiteY201" fmla="*/ 1244319 h 1508417"/>
                  <a:gd name="connsiteX202" fmla="*/ 11009367 w 11970577"/>
                  <a:gd name="connsiteY202" fmla="*/ 895339 h 1508417"/>
                  <a:gd name="connsiteX203" fmla="*/ 11005438 w 11970577"/>
                  <a:gd name="connsiteY203" fmla="*/ 881171 h 1508417"/>
                  <a:gd name="connsiteX204" fmla="*/ 10998070 w 11970577"/>
                  <a:gd name="connsiteY204" fmla="*/ 897876 h 1508417"/>
                  <a:gd name="connsiteX205" fmla="*/ 10815355 w 11970577"/>
                  <a:gd name="connsiteY205" fmla="*/ 1314031 h 1508417"/>
                  <a:gd name="connsiteX206" fmla="*/ 10812126 w 11970577"/>
                  <a:gd name="connsiteY206" fmla="*/ 1321291 h 1508417"/>
                  <a:gd name="connsiteX207" fmla="*/ 10807075 w 11970577"/>
                  <a:gd name="connsiteY207" fmla="*/ 1315158 h 1508417"/>
                  <a:gd name="connsiteX208" fmla="*/ 10530053 w 11970577"/>
                  <a:gd name="connsiteY208" fmla="*/ 977385 h 1508417"/>
                  <a:gd name="connsiteX209" fmla="*/ 10554542 w 11970577"/>
                  <a:gd name="connsiteY209" fmla="*/ 1323758 h 1508417"/>
                  <a:gd name="connsiteX210" fmla="*/ 10540859 w 11970577"/>
                  <a:gd name="connsiteY210" fmla="*/ 1324745 h 1508417"/>
                  <a:gd name="connsiteX211" fmla="*/ 10516301 w 11970577"/>
                  <a:gd name="connsiteY211" fmla="*/ 978161 h 1508417"/>
                  <a:gd name="connsiteX212" fmla="*/ 10301728 w 11970577"/>
                  <a:gd name="connsiteY212" fmla="*/ 1324886 h 1508417"/>
                  <a:gd name="connsiteX213" fmla="*/ 10295904 w 11970577"/>
                  <a:gd name="connsiteY213" fmla="*/ 1334331 h 1508417"/>
                  <a:gd name="connsiteX214" fmla="*/ 10291203 w 11970577"/>
                  <a:gd name="connsiteY214" fmla="*/ 1324181 h 1508417"/>
                  <a:gd name="connsiteX215" fmla="*/ 10112907 w 11970577"/>
                  <a:gd name="connsiteY215" fmla="*/ 935234 h 1508417"/>
                  <a:gd name="connsiteX216" fmla="*/ 10110592 w 11970577"/>
                  <a:gd name="connsiteY216" fmla="*/ 930159 h 1508417"/>
                  <a:gd name="connsiteX217" fmla="*/ 10109961 w 11970577"/>
                  <a:gd name="connsiteY217" fmla="*/ 934812 h 1508417"/>
                  <a:gd name="connsiteX218" fmla="*/ 10109961 w 11970577"/>
                  <a:gd name="connsiteY218" fmla="*/ 934882 h 1508417"/>
                  <a:gd name="connsiteX219" fmla="*/ 10059369 w 11970577"/>
                  <a:gd name="connsiteY219" fmla="*/ 1307898 h 1508417"/>
                  <a:gd name="connsiteX220" fmla="*/ 10045757 w 11970577"/>
                  <a:gd name="connsiteY220" fmla="*/ 1305995 h 1508417"/>
                  <a:gd name="connsiteX221" fmla="*/ 10096277 w 11970577"/>
                  <a:gd name="connsiteY221" fmla="*/ 932838 h 1508417"/>
                  <a:gd name="connsiteX222" fmla="*/ 10097611 w 11970577"/>
                  <a:gd name="connsiteY222" fmla="*/ 923181 h 1508417"/>
                  <a:gd name="connsiteX223" fmla="*/ 10087998 w 11970577"/>
                  <a:gd name="connsiteY223" fmla="*/ 931640 h 1508417"/>
                  <a:gd name="connsiteX224" fmla="*/ 9731968 w 11970577"/>
                  <a:gd name="connsiteY224" fmla="*/ 1244813 h 1508417"/>
                  <a:gd name="connsiteX225" fmla="*/ 9720811 w 11970577"/>
                  <a:gd name="connsiteY225" fmla="*/ 1242064 h 1508417"/>
                  <a:gd name="connsiteX226" fmla="*/ 9560269 w 11970577"/>
                  <a:gd name="connsiteY226" fmla="*/ 828024 h 1508417"/>
                  <a:gd name="connsiteX227" fmla="*/ 9455929 w 11970577"/>
                  <a:gd name="connsiteY227" fmla="*/ 1168687 h 1508417"/>
                  <a:gd name="connsiteX228" fmla="*/ 9442807 w 11970577"/>
                  <a:gd name="connsiteY228" fmla="*/ 1164598 h 1508417"/>
                  <a:gd name="connsiteX229" fmla="*/ 9547357 w 11970577"/>
                  <a:gd name="connsiteY229" fmla="*/ 822949 h 1508417"/>
                  <a:gd name="connsiteX230" fmla="*/ 9175189 w 11970577"/>
                  <a:gd name="connsiteY230" fmla="*/ 1064084 h 1508417"/>
                  <a:gd name="connsiteX231" fmla="*/ 9152735 w 11970577"/>
                  <a:gd name="connsiteY231" fmla="*/ 1054780 h 1508417"/>
                  <a:gd name="connsiteX232" fmla="*/ 8993946 w 11970577"/>
                  <a:gd name="connsiteY232" fmla="*/ 596968 h 1508417"/>
                  <a:gd name="connsiteX233" fmla="*/ 8991561 w 11970577"/>
                  <a:gd name="connsiteY233" fmla="*/ 589990 h 1508417"/>
                  <a:gd name="connsiteX234" fmla="*/ 8989736 w 11970577"/>
                  <a:gd name="connsiteY234" fmla="*/ 595276 h 1508417"/>
                  <a:gd name="connsiteX235" fmla="*/ 8872557 w 11970577"/>
                  <a:gd name="connsiteY235" fmla="*/ 926987 h 1508417"/>
                  <a:gd name="connsiteX236" fmla="*/ 8859575 w 11970577"/>
                  <a:gd name="connsiteY236" fmla="*/ 922335 h 1508417"/>
                  <a:gd name="connsiteX237" fmla="*/ 8976966 w 11970577"/>
                  <a:gd name="connsiteY237" fmla="*/ 590060 h 1508417"/>
                  <a:gd name="connsiteX238" fmla="*/ 8978229 w 11970577"/>
                  <a:gd name="connsiteY238" fmla="*/ 586607 h 1508417"/>
                  <a:gd name="connsiteX239" fmla="*/ 8974580 w 11970577"/>
                  <a:gd name="connsiteY239" fmla="*/ 589074 h 1508417"/>
                  <a:gd name="connsiteX240" fmla="*/ 8618129 w 11970577"/>
                  <a:gd name="connsiteY240" fmla="*/ 828588 h 1508417"/>
                  <a:gd name="connsiteX241" fmla="*/ 8606551 w 11970577"/>
                  <a:gd name="connsiteY241" fmla="*/ 836412 h 1508417"/>
                  <a:gd name="connsiteX242" fmla="*/ 8604516 w 11970577"/>
                  <a:gd name="connsiteY242" fmla="*/ 822526 h 1508417"/>
                  <a:gd name="connsiteX243" fmla="*/ 8545366 w 11970577"/>
                  <a:gd name="connsiteY243" fmla="*/ 426249 h 1508417"/>
                  <a:gd name="connsiteX244" fmla="*/ 8435132 w 11970577"/>
                  <a:gd name="connsiteY244" fmla="*/ 750629 h 1508417"/>
                  <a:gd name="connsiteX245" fmla="*/ 8422151 w 11970577"/>
                  <a:gd name="connsiteY245" fmla="*/ 746189 h 1508417"/>
                  <a:gd name="connsiteX246" fmla="*/ 8535682 w 11970577"/>
                  <a:gd name="connsiteY246" fmla="*/ 412011 h 1508417"/>
                  <a:gd name="connsiteX247" fmla="*/ 8138394 w 11970577"/>
                  <a:gd name="connsiteY247" fmla="*/ 659138 h 1508417"/>
                  <a:gd name="connsiteX248" fmla="*/ 8112923 w 11970577"/>
                  <a:gd name="connsiteY248" fmla="*/ 646520 h 1508417"/>
                  <a:gd name="connsiteX249" fmla="*/ 8023880 w 11970577"/>
                  <a:gd name="connsiteY249" fmla="*/ 261944 h 1508417"/>
                  <a:gd name="connsiteX250" fmla="*/ 7931049 w 11970577"/>
                  <a:gd name="connsiteY250" fmla="*/ 589990 h 1508417"/>
                  <a:gd name="connsiteX251" fmla="*/ 7917857 w 11970577"/>
                  <a:gd name="connsiteY251" fmla="*/ 586184 h 1508417"/>
                  <a:gd name="connsiteX252" fmla="*/ 8013355 w 11970577"/>
                  <a:gd name="connsiteY252" fmla="*/ 248481 h 1508417"/>
                  <a:gd name="connsiteX253" fmla="*/ 7586877 w 11970577"/>
                  <a:gd name="connsiteY253" fmla="*/ 518798 h 1508417"/>
                  <a:gd name="connsiteX254" fmla="*/ 7561267 w 11970577"/>
                  <a:gd name="connsiteY254" fmla="*/ 513441 h 1508417"/>
                  <a:gd name="connsiteX255" fmla="*/ 7447805 w 11970577"/>
                  <a:gd name="connsiteY255" fmla="*/ 136337 h 1508417"/>
                  <a:gd name="connsiteX256" fmla="*/ 7394619 w 11970577"/>
                  <a:gd name="connsiteY256" fmla="*/ 473898 h 1508417"/>
                  <a:gd name="connsiteX257" fmla="*/ 7381006 w 11970577"/>
                  <a:gd name="connsiteY257" fmla="*/ 471784 h 1508417"/>
                  <a:gd name="connsiteX258" fmla="*/ 7436508 w 11970577"/>
                  <a:gd name="connsiteY258" fmla="*/ 119561 h 1508417"/>
                  <a:gd name="connsiteX259" fmla="*/ 7029116 w 11970577"/>
                  <a:gd name="connsiteY259" fmla="*/ 442320 h 1508417"/>
                  <a:gd name="connsiteX260" fmla="*/ 7000487 w 11970577"/>
                  <a:gd name="connsiteY260" fmla="*/ 439783 h 1508417"/>
                  <a:gd name="connsiteX261" fmla="*/ 6773145 w 11970577"/>
                  <a:gd name="connsiteY261" fmla="*/ 32369 h 1508417"/>
                  <a:gd name="connsiteX262" fmla="*/ 6772513 w 11970577"/>
                  <a:gd name="connsiteY262" fmla="*/ 31241 h 1508417"/>
                  <a:gd name="connsiteX263" fmla="*/ 6772513 w 11970577"/>
                  <a:gd name="connsiteY263" fmla="*/ 404539 h 1508417"/>
                  <a:gd name="connsiteX264" fmla="*/ 6758760 w 11970577"/>
                  <a:gd name="connsiteY264" fmla="*/ 404539 h 1508417"/>
                  <a:gd name="connsiteX265" fmla="*/ 6758760 w 11970577"/>
                  <a:gd name="connsiteY265" fmla="*/ 26377 h 1508417"/>
                  <a:gd name="connsiteX266" fmla="*/ 6755252 w 11970577"/>
                  <a:gd name="connsiteY266" fmla="*/ 31593 h 1508417"/>
                  <a:gd name="connsiteX267" fmla="*/ 6495422 w 11970577"/>
                  <a:gd name="connsiteY267" fmla="*/ 415817 h 1508417"/>
                  <a:gd name="connsiteX268" fmla="*/ 6478371 w 11970577"/>
                  <a:gd name="connsiteY268" fmla="*/ 415676 h 1508417"/>
                  <a:gd name="connsiteX269" fmla="*/ 6248713 w 11970577"/>
                  <a:gd name="connsiteY269" fmla="*/ 62185 h 1508417"/>
                  <a:gd name="connsiteX270" fmla="*/ 6270956 w 11970577"/>
                  <a:gd name="connsiteY270" fmla="*/ 407923 h 1508417"/>
                  <a:gd name="connsiteX271" fmla="*/ 6257203 w 11970577"/>
                  <a:gd name="connsiteY271" fmla="*/ 408839 h 1508417"/>
                  <a:gd name="connsiteX272" fmla="*/ 6234539 w 11970577"/>
                  <a:gd name="connsiteY272" fmla="*/ 56052 h 1508417"/>
                  <a:gd name="connsiteX273" fmla="*/ 5998496 w 11970577"/>
                  <a:gd name="connsiteY273" fmla="*/ 413209 h 1508417"/>
                  <a:gd name="connsiteX274" fmla="*/ 5990216 w 11970577"/>
                  <a:gd name="connsiteY274" fmla="*/ 425685 h 1508417"/>
                  <a:gd name="connsiteX275" fmla="*/ 5981725 w 11970577"/>
                  <a:gd name="connsiteY275" fmla="*/ 413209 h 1508417"/>
                  <a:gd name="connsiteX276" fmla="*/ 5763715 w 11970577"/>
                  <a:gd name="connsiteY276" fmla="*/ 90732 h 1508417"/>
                  <a:gd name="connsiteX277" fmla="*/ 5793677 w 11970577"/>
                  <a:gd name="connsiteY277" fmla="*/ 439994 h 1508417"/>
                  <a:gd name="connsiteX278" fmla="*/ 5779994 w 11970577"/>
                  <a:gd name="connsiteY278" fmla="*/ 441263 h 1508417"/>
                  <a:gd name="connsiteX279" fmla="*/ 5749681 w 11970577"/>
                  <a:gd name="connsiteY279" fmla="*/ 87067 h 1508417"/>
                  <a:gd name="connsiteX280" fmla="*/ 5538337 w 11970577"/>
                  <a:gd name="connsiteY280" fmla="*/ 460083 h 1508417"/>
                  <a:gd name="connsiteX281" fmla="*/ 5531671 w 11970577"/>
                  <a:gd name="connsiteY281" fmla="*/ 471854 h 1508417"/>
                  <a:gd name="connsiteX282" fmla="*/ 5522690 w 11970577"/>
                  <a:gd name="connsiteY282" fmla="*/ 461845 h 1508417"/>
                  <a:gd name="connsiteX283" fmla="*/ 5250299 w 11970577"/>
                  <a:gd name="connsiteY283" fmla="*/ 161007 h 1508417"/>
                  <a:gd name="connsiteX284" fmla="*/ 5233319 w 11970577"/>
                  <a:gd name="connsiteY284" fmla="*/ 142187 h 1508417"/>
                  <a:gd name="connsiteX285" fmla="*/ 5239844 w 11970577"/>
                  <a:gd name="connsiteY285" fmla="*/ 164320 h 1508417"/>
                  <a:gd name="connsiteX286" fmla="*/ 5338219 w 11970577"/>
                  <a:gd name="connsiteY286" fmla="*/ 498850 h 1508417"/>
                  <a:gd name="connsiteX287" fmla="*/ 5325028 w 11970577"/>
                  <a:gd name="connsiteY287" fmla="*/ 502727 h 1508417"/>
                  <a:gd name="connsiteX288" fmla="*/ 5226723 w 11970577"/>
                  <a:gd name="connsiteY288" fmla="*/ 168479 h 1508417"/>
                  <a:gd name="connsiteX289" fmla="*/ 5219355 w 11970577"/>
                  <a:gd name="connsiteY289" fmla="*/ 143385 h 1508417"/>
                  <a:gd name="connsiteX290" fmla="*/ 5213391 w 11970577"/>
                  <a:gd name="connsiteY290" fmla="*/ 172919 h 1508417"/>
                  <a:gd name="connsiteX291" fmla="*/ 5132979 w 11970577"/>
                  <a:gd name="connsiteY291" fmla="*/ 568562 h 1508417"/>
                  <a:gd name="connsiteX292" fmla="*/ 5130734 w 11970577"/>
                  <a:gd name="connsiteY292" fmla="*/ 579628 h 1508417"/>
                  <a:gd name="connsiteX293" fmla="*/ 5120349 w 11970577"/>
                  <a:gd name="connsiteY293" fmla="*/ 575540 h 1508417"/>
                  <a:gd name="connsiteX294" fmla="*/ 4697520 w 11970577"/>
                  <a:gd name="connsiteY294" fmla="*/ 409473 h 1508417"/>
                  <a:gd name="connsiteX295" fmla="*/ 4842696 w 11970577"/>
                  <a:gd name="connsiteY295" fmla="*/ 679579 h 1508417"/>
                  <a:gd name="connsiteX296" fmla="*/ 4830557 w 11970577"/>
                  <a:gd name="connsiteY296" fmla="*/ 686134 h 1508417"/>
                  <a:gd name="connsiteX297" fmla="*/ 4684398 w 11970577"/>
                  <a:gd name="connsiteY297" fmla="*/ 414196 h 1508417"/>
                  <a:gd name="connsiteX298" fmla="*/ 4572832 w 11970577"/>
                  <a:gd name="connsiteY298" fmla="*/ 810896 h 1508417"/>
                  <a:gd name="connsiteX299" fmla="*/ 4570096 w 11970577"/>
                  <a:gd name="connsiteY299" fmla="*/ 820693 h 1508417"/>
                  <a:gd name="connsiteX300" fmla="*/ 4560693 w 11970577"/>
                  <a:gd name="connsiteY300" fmla="*/ 816887 h 1508417"/>
                  <a:gd name="connsiteX301" fmla="*/ 4158984 w 11970577"/>
                  <a:gd name="connsiteY301" fmla="*/ 652089 h 1508417"/>
                  <a:gd name="connsiteX302" fmla="*/ 4283391 w 11970577"/>
                  <a:gd name="connsiteY302" fmla="*/ 937983 h 1508417"/>
                  <a:gd name="connsiteX303" fmla="*/ 4270761 w 11970577"/>
                  <a:gd name="connsiteY303" fmla="*/ 943481 h 1508417"/>
                  <a:gd name="connsiteX304" fmla="*/ 4145231 w 11970577"/>
                  <a:gd name="connsiteY304" fmla="*/ 654908 h 1508417"/>
                  <a:gd name="connsiteX305" fmla="*/ 3951288 w 11970577"/>
                  <a:gd name="connsiteY305" fmla="*/ 1093407 h 1508417"/>
                  <a:gd name="connsiteX306" fmla="*/ 3947569 w 11970577"/>
                  <a:gd name="connsiteY306" fmla="*/ 1101865 h 1508417"/>
                  <a:gd name="connsiteX307" fmla="*/ 3939360 w 11970577"/>
                  <a:gd name="connsiteY307" fmla="*/ 1097777 h 1508417"/>
                  <a:gd name="connsiteX308" fmla="*/ 3493866 w 11970577"/>
                  <a:gd name="connsiteY308" fmla="*/ 875744 h 1508417"/>
                  <a:gd name="connsiteX309" fmla="*/ 3586557 w 11970577"/>
                  <a:gd name="connsiteY309" fmla="*/ 1208089 h 1508417"/>
                  <a:gd name="connsiteX310" fmla="*/ 3573296 w 11970577"/>
                  <a:gd name="connsiteY310" fmla="*/ 1211825 h 1508417"/>
                  <a:gd name="connsiteX311" fmla="*/ 3481797 w 11970577"/>
                  <a:gd name="connsiteY311" fmla="*/ 883779 h 1508417"/>
                  <a:gd name="connsiteX312" fmla="*/ 3316062 w 11970577"/>
                  <a:gd name="connsiteY312" fmla="*/ 1272655 h 1508417"/>
                  <a:gd name="connsiteX313" fmla="*/ 3312413 w 11970577"/>
                  <a:gd name="connsiteY313" fmla="*/ 1281325 h 1508417"/>
                  <a:gd name="connsiteX314" fmla="*/ 3304554 w 11970577"/>
                  <a:gd name="connsiteY314" fmla="*/ 1276250 h 1508417"/>
                  <a:gd name="connsiteX315" fmla="*/ 2887619 w 11970577"/>
                  <a:gd name="connsiteY315" fmla="*/ 1006426 h 1508417"/>
                  <a:gd name="connsiteX316" fmla="*/ 2967961 w 11970577"/>
                  <a:gd name="connsiteY316" fmla="*/ 1340322 h 1508417"/>
                  <a:gd name="connsiteX317" fmla="*/ 2954629 w 11970577"/>
                  <a:gd name="connsiteY317" fmla="*/ 1343565 h 1508417"/>
                  <a:gd name="connsiteX318" fmla="*/ 2873866 w 11970577"/>
                  <a:gd name="connsiteY318" fmla="*/ 1007906 h 1508417"/>
                  <a:gd name="connsiteX319" fmla="*/ 2598318 w 11970577"/>
                  <a:gd name="connsiteY319" fmla="*/ 1412078 h 1508417"/>
                  <a:gd name="connsiteX320" fmla="*/ 2593828 w 11970577"/>
                  <a:gd name="connsiteY320" fmla="*/ 1418703 h 1508417"/>
                  <a:gd name="connsiteX321" fmla="*/ 2588074 w 11970577"/>
                  <a:gd name="connsiteY321" fmla="*/ 1413206 h 1508417"/>
                  <a:gd name="connsiteX322" fmla="*/ 2229307 w 11970577"/>
                  <a:gd name="connsiteY322" fmla="*/ 1066058 h 1508417"/>
                  <a:gd name="connsiteX323" fmla="*/ 2248393 w 11970577"/>
                  <a:gd name="connsiteY323" fmla="*/ 1430968 h 1508417"/>
                  <a:gd name="connsiteX324" fmla="*/ 2234640 w 11970577"/>
                  <a:gd name="connsiteY324" fmla="*/ 1431744 h 1508417"/>
                  <a:gd name="connsiteX325" fmla="*/ 2215554 w 11970577"/>
                  <a:gd name="connsiteY325" fmla="*/ 1066692 h 1508417"/>
                  <a:gd name="connsiteX326" fmla="*/ 1871242 w 11970577"/>
                  <a:gd name="connsiteY326" fmla="*/ 1473965 h 1508417"/>
                  <a:gd name="connsiteX327" fmla="*/ 1862261 w 11970577"/>
                  <a:gd name="connsiteY327" fmla="*/ 1484679 h 1508417"/>
                  <a:gd name="connsiteX328" fmla="*/ 1847385 w 11970577"/>
                  <a:gd name="connsiteY328" fmla="*/ 1502230 h 1508417"/>
                  <a:gd name="connsiteX329" fmla="*/ 1842474 w 11970577"/>
                  <a:gd name="connsiteY329" fmla="*/ 1507940 h 1508417"/>
                  <a:gd name="connsiteX330" fmla="*/ 1838404 w 11970577"/>
                  <a:gd name="connsiteY330" fmla="*/ 1501596 h 1508417"/>
                  <a:gd name="connsiteX331" fmla="*/ 1820301 w 11970577"/>
                  <a:gd name="connsiteY331" fmla="*/ 1473119 h 1508417"/>
                  <a:gd name="connsiteX332" fmla="*/ 1812442 w 11970577"/>
                  <a:gd name="connsiteY332" fmla="*/ 1460714 h 1508417"/>
                  <a:gd name="connsiteX333" fmla="*/ 1546156 w 11970577"/>
                  <a:gd name="connsiteY333" fmla="*/ 1042022 h 1508417"/>
                  <a:gd name="connsiteX334" fmla="*/ 1538368 w 11970577"/>
                  <a:gd name="connsiteY334" fmla="*/ 1029828 h 1508417"/>
                  <a:gd name="connsiteX335" fmla="*/ 1537105 w 11970577"/>
                  <a:gd name="connsiteY335" fmla="*/ 1041106 h 1508417"/>
                  <a:gd name="connsiteX336" fmla="*/ 1495987 w 11970577"/>
                  <a:gd name="connsiteY336" fmla="*/ 1418210 h 1508417"/>
                  <a:gd name="connsiteX337" fmla="*/ 1482374 w 11970577"/>
                  <a:gd name="connsiteY337" fmla="*/ 1416659 h 1508417"/>
                  <a:gd name="connsiteX338" fmla="*/ 1523422 w 11970577"/>
                  <a:gd name="connsiteY338" fmla="*/ 1039696 h 1508417"/>
                  <a:gd name="connsiteX339" fmla="*/ 1524966 w 11970577"/>
                  <a:gd name="connsiteY339" fmla="*/ 1025880 h 1508417"/>
                  <a:gd name="connsiteX340" fmla="*/ 1509669 w 11970577"/>
                  <a:gd name="connsiteY340" fmla="*/ 1038357 h 1508417"/>
                  <a:gd name="connsiteX341" fmla="*/ 1129011 w 11970577"/>
                  <a:gd name="connsiteY341" fmla="*/ 1347794 h 1508417"/>
                  <a:gd name="connsiteX342" fmla="*/ 1125432 w 11970577"/>
                  <a:gd name="connsiteY342" fmla="*/ 1350754 h 1508417"/>
                  <a:gd name="connsiteX343" fmla="*/ 1123327 w 11970577"/>
                  <a:gd name="connsiteY343" fmla="*/ 1346525 h 1508417"/>
                  <a:gd name="connsiteX344" fmla="*/ 921525 w 11970577"/>
                  <a:gd name="connsiteY344" fmla="*/ 939605 h 1508417"/>
                  <a:gd name="connsiteX345" fmla="*/ 859497 w 11970577"/>
                  <a:gd name="connsiteY345" fmla="*/ 1280690 h 1508417"/>
                  <a:gd name="connsiteX346" fmla="*/ 845955 w 11970577"/>
                  <a:gd name="connsiteY346" fmla="*/ 1278223 h 1508417"/>
                  <a:gd name="connsiteX347" fmla="*/ 908685 w 11970577"/>
                  <a:gd name="connsiteY347" fmla="*/ 933190 h 1508417"/>
                  <a:gd name="connsiteX348" fmla="*/ 460033 w 11970577"/>
                  <a:gd name="connsiteY348" fmla="*/ 1207807 h 1508417"/>
                  <a:gd name="connsiteX349" fmla="*/ 454139 w 11970577"/>
                  <a:gd name="connsiteY349" fmla="*/ 1211402 h 1508417"/>
                  <a:gd name="connsiteX350" fmla="*/ 452175 w 11970577"/>
                  <a:gd name="connsiteY350" fmla="*/ 1212600 h 1508417"/>
                  <a:gd name="connsiteX351" fmla="*/ 451543 w 11970577"/>
                  <a:gd name="connsiteY351" fmla="*/ 1210415 h 1508417"/>
                  <a:gd name="connsiteX352" fmla="*/ 449578 w 11970577"/>
                  <a:gd name="connsiteY352" fmla="*/ 1203719 h 1508417"/>
                  <a:gd name="connsiteX353" fmla="*/ 320470 w 11970577"/>
                  <a:gd name="connsiteY353" fmla="*/ 767405 h 1508417"/>
                  <a:gd name="connsiteX354" fmla="*/ 184275 w 11970577"/>
                  <a:gd name="connsiteY354" fmla="*/ 1100949 h 1508417"/>
                  <a:gd name="connsiteX355" fmla="*/ 171575 w 11970577"/>
                  <a:gd name="connsiteY355" fmla="*/ 1095662 h 1508417"/>
                  <a:gd name="connsiteX356" fmla="*/ 307349 w 11970577"/>
                  <a:gd name="connsiteY356" fmla="*/ 763176 h 1508417"/>
                  <a:gd name="connsiteX357" fmla="*/ 3874 w 11970577"/>
                  <a:gd name="connsiteY357" fmla="*/ 953209 h 1508417"/>
                  <a:gd name="connsiteX358" fmla="*/ 3874 w 11970577"/>
                  <a:gd name="connsiteY358" fmla="*/ 952856 h 1508417"/>
                  <a:gd name="connsiteX359" fmla="*/ 308401 w 11970577"/>
                  <a:gd name="connsiteY359" fmla="*/ 760498 h 1508417"/>
                  <a:gd name="connsiteX360" fmla="*/ 312190 w 11970577"/>
                  <a:gd name="connsiteY360" fmla="*/ 750841 h 1508417"/>
                  <a:gd name="connsiteX361" fmla="*/ 324821 w 11970577"/>
                  <a:gd name="connsiteY361" fmla="*/ 756268 h 1508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Lst>
                <a:rect l="l" t="t" r="r" b="b"/>
                <a:pathLst>
                  <a:path w="11970577" h="1508417">
                    <a:moveTo>
                      <a:pt x="324821" y="756268"/>
                    </a:moveTo>
                    <a:lnTo>
                      <a:pt x="321523" y="764797"/>
                    </a:lnTo>
                    <a:lnTo>
                      <a:pt x="451964" y="1200547"/>
                    </a:lnTo>
                    <a:lnTo>
                      <a:pt x="453859" y="1207032"/>
                    </a:lnTo>
                    <a:lnTo>
                      <a:pt x="459612" y="1203437"/>
                    </a:lnTo>
                    <a:lnTo>
                      <a:pt x="909316" y="925860"/>
                    </a:lnTo>
                    <a:lnTo>
                      <a:pt x="909667" y="925648"/>
                    </a:lnTo>
                    <a:lnTo>
                      <a:pt x="910088" y="923322"/>
                    </a:lnTo>
                    <a:lnTo>
                      <a:pt x="912684" y="923816"/>
                    </a:lnTo>
                    <a:lnTo>
                      <a:pt x="915350" y="922124"/>
                    </a:lnTo>
                    <a:lnTo>
                      <a:pt x="917947" y="920432"/>
                    </a:lnTo>
                    <a:lnTo>
                      <a:pt x="919420" y="923252"/>
                    </a:lnTo>
                    <a:lnTo>
                      <a:pt x="920332" y="925084"/>
                    </a:lnTo>
                    <a:lnTo>
                      <a:pt x="923630" y="925719"/>
                    </a:lnTo>
                    <a:lnTo>
                      <a:pt x="922999" y="929173"/>
                    </a:lnTo>
                    <a:lnTo>
                      <a:pt x="922858" y="930089"/>
                    </a:lnTo>
                    <a:lnTo>
                      <a:pt x="1127537" y="1338842"/>
                    </a:lnTo>
                    <a:lnTo>
                      <a:pt x="1496267" y="1036735"/>
                    </a:lnTo>
                    <a:lnTo>
                      <a:pt x="1526088" y="1012347"/>
                    </a:lnTo>
                    <a:lnTo>
                      <a:pt x="1526159" y="1012136"/>
                    </a:lnTo>
                    <a:lnTo>
                      <a:pt x="1526159" y="1012065"/>
                    </a:lnTo>
                    <a:lnTo>
                      <a:pt x="1526369" y="1012136"/>
                    </a:lnTo>
                    <a:lnTo>
                      <a:pt x="1538929" y="1013475"/>
                    </a:lnTo>
                    <a:lnTo>
                      <a:pt x="1538999" y="1013545"/>
                    </a:lnTo>
                    <a:lnTo>
                      <a:pt x="1539771" y="1013616"/>
                    </a:lnTo>
                    <a:lnTo>
                      <a:pt x="1539701" y="1014603"/>
                    </a:lnTo>
                    <a:lnTo>
                      <a:pt x="1557945" y="1043079"/>
                    </a:lnTo>
                    <a:lnTo>
                      <a:pt x="1819318" y="1451550"/>
                    </a:lnTo>
                    <a:lnTo>
                      <a:pt x="1827177" y="1463886"/>
                    </a:lnTo>
                    <a:lnTo>
                      <a:pt x="1843316" y="1489120"/>
                    </a:lnTo>
                    <a:lnTo>
                      <a:pt x="1854402" y="1475939"/>
                    </a:lnTo>
                    <a:lnTo>
                      <a:pt x="1863384" y="1465225"/>
                    </a:lnTo>
                    <a:lnTo>
                      <a:pt x="2207205" y="1056754"/>
                    </a:lnTo>
                    <a:lnTo>
                      <a:pt x="2216396" y="1045828"/>
                    </a:lnTo>
                    <a:lnTo>
                      <a:pt x="2220677" y="1040753"/>
                    </a:lnTo>
                    <a:lnTo>
                      <a:pt x="2225448" y="1045335"/>
                    </a:lnTo>
                    <a:lnTo>
                      <a:pt x="2235973" y="1055485"/>
                    </a:lnTo>
                    <a:lnTo>
                      <a:pt x="2591231" y="1397769"/>
                    </a:lnTo>
                    <a:lnTo>
                      <a:pt x="2866498" y="992047"/>
                    </a:lnTo>
                    <a:lnTo>
                      <a:pt x="2870358" y="986408"/>
                    </a:lnTo>
                    <a:lnTo>
                      <a:pt x="2874357" y="980557"/>
                    </a:lnTo>
                    <a:lnTo>
                      <a:pt x="2880251" y="984434"/>
                    </a:lnTo>
                    <a:lnTo>
                      <a:pt x="2887198" y="988875"/>
                    </a:lnTo>
                    <a:lnTo>
                      <a:pt x="3304835" y="1257853"/>
                    </a:lnTo>
                    <a:lnTo>
                      <a:pt x="3471974" y="863479"/>
                    </a:lnTo>
                    <a:lnTo>
                      <a:pt x="3474500" y="857487"/>
                    </a:lnTo>
                    <a:lnTo>
                      <a:pt x="3477938" y="849311"/>
                    </a:lnTo>
                    <a:lnTo>
                      <a:pt x="3485867" y="853258"/>
                    </a:lnTo>
                    <a:lnTo>
                      <a:pt x="3494217" y="857417"/>
                    </a:lnTo>
                    <a:lnTo>
                      <a:pt x="3938588" y="1077900"/>
                    </a:lnTo>
                    <a:lnTo>
                      <a:pt x="4131478" y="640952"/>
                    </a:lnTo>
                    <a:lnTo>
                      <a:pt x="4135127" y="632635"/>
                    </a:lnTo>
                    <a:lnTo>
                      <a:pt x="4126637" y="613180"/>
                    </a:lnTo>
                    <a:lnTo>
                      <a:pt x="4132952" y="610431"/>
                    </a:lnTo>
                    <a:lnTo>
                      <a:pt x="4139267" y="607682"/>
                    </a:lnTo>
                    <a:lnTo>
                      <a:pt x="4139337" y="607823"/>
                    </a:lnTo>
                    <a:lnTo>
                      <a:pt x="4148319" y="628405"/>
                    </a:lnTo>
                    <a:lnTo>
                      <a:pt x="4155125" y="631154"/>
                    </a:lnTo>
                    <a:lnTo>
                      <a:pt x="4155195" y="631154"/>
                    </a:lnTo>
                    <a:lnTo>
                      <a:pt x="4557746" y="796023"/>
                    </a:lnTo>
                    <a:lnTo>
                      <a:pt x="4669312" y="397984"/>
                    </a:lnTo>
                    <a:lnTo>
                      <a:pt x="4671488" y="390230"/>
                    </a:lnTo>
                    <a:lnTo>
                      <a:pt x="4674224" y="380433"/>
                    </a:lnTo>
                    <a:lnTo>
                      <a:pt x="4683697" y="384168"/>
                    </a:lnTo>
                    <a:lnTo>
                      <a:pt x="4691976" y="387411"/>
                    </a:lnTo>
                    <a:lnTo>
                      <a:pt x="5116349" y="553619"/>
                    </a:lnTo>
                    <a:lnTo>
                      <a:pt x="5192060" y="179757"/>
                    </a:lnTo>
                    <a:lnTo>
                      <a:pt x="5198375" y="148531"/>
                    </a:lnTo>
                    <a:lnTo>
                      <a:pt x="5198375" y="148461"/>
                    </a:lnTo>
                    <a:cubicBezTo>
                      <a:pt x="5215356" y="142822"/>
                      <a:pt x="5232477" y="137324"/>
                      <a:pt x="5249738" y="131967"/>
                    </a:cubicBezTo>
                    <a:lnTo>
                      <a:pt x="5270227" y="154663"/>
                    </a:lnTo>
                    <a:lnTo>
                      <a:pt x="5527671" y="438584"/>
                    </a:lnTo>
                    <a:lnTo>
                      <a:pt x="5741893" y="60000"/>
                    </a:lnTo>
                    <a:lnTo>
                      <a:pt x="5745261" y="54008"/>
                    </a:lnTo>
                    <a:lnTo>
                      <a:pt x="5746314" y="52105"/>
                    </a:lnTo>
                    <a:lnTo>
                      <a:pt x="5744559" y="32016"/>
                    </a:lnTo>
                    <a:cubicBezTo>
                      <a:pt x="5746805" y="31805"/>
                      <a:pt x="5749190" y="31593"/>
                      <a:pt x="5751436" y="31382"/>
                    </a:cubicBezTo>
                    <a:cubicBezTo>
                      <a:pt x="5753681" y="31170"/>
                      <a:pt x="5756067" y="30959"/>
                      <a:pt x="5758312" y="30748"/>
                    </a:cubicBezTo>
                    <a:lnTo>
                      <a:pt x="5759996" y="50272"/>
                    </a:lnTo>
                    <a:lnTo>
                      <a:pt x="5762031" y="53374"/>
                    </a:lnTo>
                    <a:lnTo>
                      <a:pt x="5765118" y="58026"/>
                    </a:lnTo>
                    <a:lnTo>
                      <a:pt x="5989514" y="389596"/>
                    </a:lnTo>
                    <a:lnTo>
                      <a:pt x="6226680" y="30184"/>
                    </a:lnTo>
                    <a:lnTo>
                      <a:pt x="6230680" y="24122"/>
                    </a:lnTo>
                    <a:lnTo>
                      <a:pt x="6239310" y="11082"/>
                    </a:lnTo>
                    <a:lnTo>
                      <a:pt x="6247871" y="24122"/>
                    </a:lnTo>
                    <a:lnTo>
                      <a:pt x="6251309" y="29408"/>
                    </a:lnTo>
                    <a:lnTo>
                      <a:pt x="6486721" y="391711"/>
                    </a:lnTo>
                    <a:lnTo>
                      <a:pt x="6730974" y="30889"/>
                    </a:lnTo>
                    <a:lnTo>
                      <a:pt x="6747113" y="7064"/>
                    </a:lnTo>
                    <a:lnTo>
                      <a:pt x="6749218" y="3892"/>
                    </a:lnTo>
                    <a:lnTo>
                      <a:pt x="6754410" y="4104"/>
                    </a:lnTo>
                    <a:lnTo>
                      <a:pt x="6780513" y="5302"/>
                    </a:lnTo>
                    <a:lnTo>
                      <a:pt x="6780653" y="5584"/>
                    </a:lnTo>
                    <a:lnTo>
                      <a:pt x="6796300" y="33638"/>
                    </a:lnTo>
                    <a:lnTo>
                      <a:pt x="7015714" y="427518"/>
                    </a:lnTo>
                    <a:lnTo>
                      <a:pt x="7433281" y="97358"/>
                    </a:lnTo>
                    <a:lnTo>
                      <a:pt x="7440298" y="91789"/>
                    </a:lnTo>
                    <a:lnTo>
                      <a:pt x="7451454" y="82978"/>
                    </a:lnTo>
                    <a:lnTo>
                      <a:pt x="7455594" y="96653"/>
                    </a:lnTo>
                    <a:lnTo>
                      <a:pt x="7456927" y="101093"/>
                    </a:lnTo>
                    <a:lnTo>
                      <a:pt x="7456927" y="101164"/>
                    </a:lnTo>
                    <a:lnTo>
                      <a:pt x="7577405" y="502304"/>
                    </a:lnTo>
                    <a:lnTo>
                      <a:pt x="8013566" y="226278"/>
                    </a:lnTo>
                    <a:lnTo>
                      <a:pt x="8020583" y="221837"/>
                    </a:lnTo>
                    <a:lnTo>
                      <a:pt x="8031669" y="214789"/>
                    </a:lnTo>
                    <a:lnTo>
                      <a:pt x="8034616" y="227617"/>
                    </a:lnTo>
                    <a:lnTo>
                      <a:pt x="8035809" y="232763"/>
                    </a:lnTo>
                    <a:lnTo>
                      <a:pt x="8130465" y="642573"/>
                    </a:lnTo>
                    <a:lnTo>
                      <a:pt x="8516316" y="402918"/>
                    </a:lnTo>
                    <a:lnTo>
                      <a:pt x="8544453" y="385437"/>
                    </a:lnTo>
                    <a:lnTo>
                      <a:pt x="8545575" y="384732"/>
                    </a:lnTo>
                    <a:cubicBezTo>
                      <a:pt x="8549646" y="386354"/>
                      <a:pt x="8553715" y="387904"/>
                      <a:pt x="8557785" y="389596"/>
                    </a:cubicBezTo>
                    <a:lnTo>
                      <a:pt x="8558136" y="391781"/>
                    </a:lnTo>
                    <a:lnTo>
                      <a:pt x="8562556" y="421245"/>
                    </a:lnTo>
                    <a:lnTo>
                      <a:pt x="8619743" y="806385"/>
                    </a:lnTo>
                    <a:lnTo>
                      <a:pt x="8955143" y="581532"/>
                    </a:lnTo>
                    <a:lnTo>
                      <a:pt x="8982860" y="562923"/>
                    </a:lnTo>
                    <a:cubicBezTo>
                      <a:pt x="8989596" y="565672"/>
                      <a:pt x="8996262" y="568421"/>
                      <a:pt x="9002998" y="571170"/>
                    </a:cubicBezTo>
                    <a:lnTo>
                      <a:pt x="9014926" y="605849"/>
                    </a:lnTo>
                    <a:lnTo>
                      <a:pt x="9167892" y="1049917"/>
                    </a:lnTo>
                    <a:lnTo>
                      <a:pt x="9550234" y="803283"/>
                    </a:lnTo>
                    <a:lnTo>
                      <a:pt x="9555567" y="799829"/>
                    </a:lnTo>
                    <a:lnTo>
                      <a:pt x="9563355" y="794825"/>
                    </a:lnTo>
                    <a:lnTo>
                      <a:pt x="9566653" y="803495"/>
                    </a:lnTo>
                    <a:lnTo>
                      <a:pt x="9568829" y="809133"/>
                    </a:lnTo>
                    <a:lnTo>
                      <a:pt x="9730003" y="1227684"/>
                    </a:lnTo>
                    <a:lnTo>
                      <a:pt x="10071017" y="929243"/>
                    </a:lnTo>
                    <a:lnTo>
                      <a:pt x="10098172" y="905419"/>
                    </a:lnTo>
                    <a:lnTo>
                      <a:pt x="10098242" y="905419"/>
                    </a:lnTo>
                    <a:cubicBezTo>
                      <a:pt x="10103575" y="906264"/>
                      <a:pt x="10108908" y="907040"/>
                      <a:pt x="10114241" y="907745"/>
                    </a:cubicBezTo>
                    <a:lnTo>
                      <a:pt x="10127783" y="937490"/>
                    </a:lnTo>
                    <a:lnTo>
                      <a:pt x="10127783" y="937560"/>
                    </a:lnTo>
                    <a:lnTo>
                      <a:pt x="10297237" y="1309167"/>
                    </a:lnTo>
                    <a:lnTo>
                      <a:pt x="10514757" y="959411"/>
                    </a:lnTo>
                    <a:lnTo>
                      <a:pt x="10514757" y="959341"/>
                    </a:lnTo>
                    <a:lnTo>
                      <a:pt x="10514827" y="959341"/>
                    </a:lnTo>
                    <a:lnTo>
                      <a:pt x="10515037" y="958988"/>
                    </a:lnTo>
                    <a:lnTo>
                      <a:pt x="10516932" y="955887"/>
                    </a:lnTo>
                    <a:lnTo>
                      <a:pt x="10521002" y="949402"/>
                    </a:lnTo>
                    <a:lnTo>
                      <a:pt x="10525914" y="955323"/>
                    </a:lnTo>
                    <a:lnTo>
                      <a:pt x="10528299" y="958354"/>
                    </a:lnTo>
                    <a:lnTo>
                      <a:pt x="10528440" y="958354"/>
                    </a:lnTo>
                    <a:lnTo>
                      <a:pt x="10528510" y="958495"/>
                    </a:lnTo>
                    <a:lnTo>
                      <a:pt x="10528650" y="958636"/>
                    </a:lnTo>
                    <a:lnTo>
                      <a:pt x="10809390" y="1302894"/>
                    </a:lnTo>
                    <a:lnTo>
                      <a:pt x="10988107" y="900273"/>
                    </a:lnTo>
                    <a:lnTo>
                      <a:pt x="11001930" y="869188"/>
                    </a:lnTo>
                    <a:lnTo>
                      <a:pt x="11001368" y="867144"/>
                    </a:lnTo>
                    <a:lnTo>
                      <a:pt x="11003053" y="866651"/>
                    </a:lnTo>
                    <a:lnTo>
                      <a:pt x="11003122" y="866439"/>
                    </a:lnTo>
                    <a:cubicBezTo>
                      <a:pt x="11006982" y="865523"/>
                      <a:pt x="11010841" y="864607"/>
                      <a:pt x="11014700" y="863620"/>
                    </a:cubicBezTo>
                    <a:lnTo>
                      <a:pt x="11015192" y="865452"/>
                    </a:lnTo>
                    <a:lnTo>
                      <a:pt x="11045644" y="886599"/>
                    </a:lnTo>
                    <a:lnTo>
                      <a:pt x="11397113" y="1130906"/>
                    </a:lnTo>
                    <a:lnTo>
                      <a:pt x="11507837" y="720602"/>
                    </a:lnTo>
                    <a:lnTo>
                      <a:pt x="11507837" y="720532"/>
                    </a:lnTo>
                    <a:lnTo>
                      <a:pt x="11517521" y="684724"/>
                    </a:lnTo>
                    <a:lnTo>
                      <a:pt x="11515485" y="680495"/>
                    </a:lnTo>
                    <a:cubicBezTo>
                      <a:pt x="11516749" y="679931"/>
                      <a:pt x="11517872" y="679297"/>
                      <a:pt x="11519134" y="678662"/>
                    </a:cubicBezTo>
                    <a:lnTo>
                      <a:pt x="11523906" y="676336"/>
                    </a:lnTo>
                    <a:lnTo>
                      <a:pt x="11523976" y="676336"/>
                    </a:lnTo>
                    <a:lnTo>
                      <a:pt x="11527905" y="674504"/>
                    </a:lnTo>
                    <a:lnTo>
                      <a:pt x="11530642" y="680143"/>
                    </a:lnTo>
                    <a:lnTo>
                      <a:pt x="11558218" y="695861"/>
                    </a:lnTo>
                    <a:lnTo>
                      <a:pt x="11872638" y="874616"/>
                    </a:lnTo>
                    <a:lnTo>
                      <a:pt x="11922668" y="475449"/>
                    </a:lnTo>
                    <a:lnTo>
                      <a:pt x="11918878" y="469880"/>
                    </a:lnTo>
                    <a:lnTo>
                      <a:pt x="11918669" y="469528"/>
                    </a:lnTo>
                    <a:lnTo>
                      <a:pt x="11923861" y="466074"/>
                    </a:lnTo>
                    <a:lnTo>
                      <a:pt x="11923931" y="465581"/>
                    </a:lnTo>
                    <a:lnTo>
                      <a:pt x="11924001" y="465087"/>
                    </a:lnTo>
                    <a:lnTo>
                      <a:pt x="11925194" y="465087"/>
                    </a:lnTo>
                    <a:cubicBezTo>
                      <a:pt x="11925264" y="465087"/>
                      <a:pt x="11925264" y="465087"/>
                      <a:pt x="11925264" y="465087"/>
                    </a:cubicBezTo>
                    <a:lnTo>
                      <a:pt x="11930246" y="461774"/>
                    </a:lnTo>
                    <a:lnTo>
                      <a:pt x="11932421" y="465158"/>
                    </a:lnTo>
                    <a:lnTo>
                      <a:pt x="11972487" y="465228"/>
                    </a:lnTo>
                    <a:lnTo>
                      <a:pt x="11972487" y="466074"/>
                    </a:lnTo>
                    <a:lnTo>
                      <a:pt x="11933123" y="466145"/>
                    </a:lnTo>
                    <a:lnTo>
                      <a:pt x="11972487" y="525213"/>
                    </a:lnTo>
                    <a:lnTo>
                      <a:pt x="11972487" y="550094"/>
                    </a:lnTo>
                    <a:lnTo>
                      <a:pt x="11923650" y="476859"/>
                    </a:lnTo>
                    <a:lnTo>
                      <a:pt x="11875094" y="876871"/>
                    </a:lnTo>
                    <a:lnTo>
                      <a:pt x="11874884" y="878845"/>
                    </a:lnTo>
                    <a:lnTo>
                      <a:pt x="11873130" y="877858"/>
                    </a:lnTo>
                    <a:lnTo>
                      <a:pt x="11553937" y="698046"/>
                    </a:lnTo>
                    <a:lnTo>
                      <a:pt x="11533869" y="686698"/>
                    </a:lnTo>
                    <a:lnTo>
                      <a:pt x="11542220" y="703897"/>
                    </a:lnTo>
                    <a:lnTo>
                      <a:pt x="11677152" y="983377"/>
                    </a:lnTo>
                    <a:lnTo>
                      <a:pt x="11664802" y="989368"/>
                    </a:lnTo>
                    <a:lnTo>
                      <a:pt x="11529870" y="709959"/>
                    </a:lnTo>
                    <a:lnTo>
                      <a:pt x="11520538" y="690504"/>
                    </a:lnTo>
                    <a:lnTo>
                      <a:pt x="11513240" y="717994"/>
                    </a:lnTo>
                    <a:lnTo>
                      <a:pt x="11513240" y="718065"/>
                    </a:lnTo>
                    <a:lnTo>
                      <a:pt x="11402025" y="1136545"/>
                    </a:lnTo>
                    <a:lnTo>
                      <a:pt x="11400902" y="1140703"/>
                    </a:lnTo>
                    <a:lnTo>
                      <a:pt x="11397324" y="1138307"/>
                    </a:lnTo>
                    <a:lnTo>
                      <a:pt x="11035820" y="888995"/>
                    </a:lnTo>
                    <a:lnTo>
                      <a:pt x="11018630" y="877153"/>
                    </a:lnTo>
                    <a:lnTo>
                      <a:pt x="11022769" y="892167"/>
                    </a:lnTo>
                    <a:lnTo>
                      <a:pt x="11118829" y="1240583"/>
                    </a:lnTo>
                    <a:lnTo>
                      <a:pt x="11105567" y="1244319"/>
                    </a:lnTo>
                    <a:lnTo>
                      <a:pt x="11009367" y="895339"/>
                    </a:lnTo>
                    <a:lnTo>
                      <a:pt x="11005438" y="881171"/>
                    </a:lnTo>
                    <a:lnTo>
                      <a:pt x="10998070" y="897876"/>
                    </a:lnTo>
                    <a:lnTo>
                      <a:pt x="10815355" y="1314031"/>
                    </a:lnTo>
                    <a:lnTo>
                      <a:pt x="10812126" y="1321291"/>
                    </a:lnTo>
                    <a:lnTo>
                      <a:pt x="10807075" y="1315158"/>
                    </a:lnTo>
                    <a:lnTo>
                      <a:pt x="10530053" y="977385"/>
                    </a:lnTo>
                    <a:lnTo>
                      <a:pt x="10554542" y="1323758"/>
                    </a:lnTo>
                    <a:lnTo>
                      <a:pt x="10540859" y="1324745"/>
                    </a:lnTo>
                    <a:lnTo>
                      <a:pt x="10516301" y="978161"/>
                    </a:lnTo>
                    <a:lnTo>
                      <a:pt x="10301728" y="1324886"/>
                    </a:lnTo>
                    <a:lnTo>
                      <a:pt x="10295904" y="1334331"/>
                    </a:lnTo>
                    <a:lnTo>
                      <a:pt x="10291203" y="1324181"/>
                    </a:lnTo>
                    <a:lnTo>
                      <a:pt x="10112907" y="935234"/>
                    </a:lnTo>
                    <a:lnTo>
                      <a:pt x="10110592" y="930159"/>
                    </a:lnTo>
                    <a:lnTo>
                      <a:pt x="10109961" y="934812"/>
                    </a:lnTo>
                    <a:lnTo>
                      <a:pt x="10109961" y="934882"/>
                    </a:lnTo>
                    <a:lnTo>
                      <a:pt x="10059369" y="1307898"/>
                    </a:lnTo>
                    <a:lnTo>
                      <a:pt x="10045757" y="1305995"/>
                    </a:lnTo>
                    <a:lnTo>
                      <a:pt x="10096277" y="932838"/>
                    </a:lnTo>
                    <a:lnTo>
                      <a:pt x="10097611" y="923181"/>
                    </a:lnTo>
                    <a:lnTo>
                      <a:pt x="10087998" y="931640"/>
                    </a:lnTo>
                    <a:lnTo>
                      <a:pt x="9731968" y="1244813"/>
                    </a:lnTo>
                    <a:lnTo>
                      <a:pt x="9720811" y="1242064"/>
                    </a:lnTo>
                    <a:lnTo>
                      <a:pt x="9560269" y="828024"/>
                    </a:lnTo>
                    <a:lnTo>
                      <a:pt x="9455929" y="1168687"/>
                    </a:lnTo>
                    <a:lnTo>
                      <a:pt x="9442807" y="1164598"/>
                    </a:lnTo>
                    <a:lnTo>
                      <a:pt x="9547357" y="822949"/>
                    </a:lnTo>
                    <a:lnTo>
                      <a:pt x="9175189" y="1064084"/>
                    </a:lnTo>
                    <a:lnTo>
                      <a:pt x="9152735" y="1054780"/>
                    </a:lnTo>
                    <a:lnTo>
                      <a:pt x="8993946" y="596968"/>
                    </a:lnTo>
                    <a:lnTo>
                      <a:pt x="8991561" y="589990"/>
                    </a:lnTo>
                    <a:lnTo>
                      <a:pt x="8989736" y="595276"/>
                    </a:lnTo>
                    <a:lnTo>
                      <a:pt x="8872557" y="926987"/>
                    </a:lnTo>
                    <a:lnTo>
                      <a:pt x="8859575" y="922335"/>
                    </a:lnTo>
                    <a:lnTo>
                      <a:pt x="8976966" y="590060"/>
                    </a:lnTo>
                    <a:lnTo>
                      <a:pt x="8978229" y="586607"/>
                    </a:lnTo>
                    <a:lnTo>
                      <a:pt x="8974580" y="589074"/>
                    </a:lnTo>
                    <a:lnTo>
                      <a:pt x="8618129" y="828588"/>
                    </a:lnTo>
                    <a:lnTo>
                      <a:pt x="8606551" y="836412"/>
                    </a:lnTo>
                    <a:lnTo>
                      <a:pt x="8604516" y="822526"/>
                    </a:lnTo>
                    <a:lnTo>
                      <a:pt x="8545366" y="426249"/>
                    </a:lnTo>
                    <a:lnTo>
                      <a:pt x="8435132" y="750629"/>
                    </a:lnTo>
                    <a:lnTo>
                      <a:pt x="8422151" y="746189"/>
                    </a:lnTo>
                    <a:lnTo>
                      <a:pt x="8535682" y="412011"/>
                    </a:lnTo>
                    <a:lnTo>
                      <a:pt x="8138394" y="659138"/>
                    </a:lnTo>
                    <a:lnTo>
                      <a:pt x="8112923" y="646520"/>
                    </a:lnTo>
                    <a:lnTo>
                      <a:pt x="8023880" y="261944"/>
                    </a:lnTo>
                    <a:lnTo>
                      <a:pt x="7931049" y="589990"/>
                    </a:lnTo>
                    <a:lnTo>
                      <a:pt x="7917857" y="586184"/>
                    </a:lnTo>
                    <a:lnTo>
                      <a:pt x="8013355" y="248481"/>
                    </a:lnTo>
                    <a:lnTo>
                      <a:pt x="7586877" y="518798"/>
                    </a:lnTo>
                    <a:lnTo>
                      <a:pt x="7561267" y="513441"/>
                    </a:lnTo>
                    <a:lnTo>
                      <a:pt x="7447805" y="136337"/>
                    </a:lnTo>
                    <a:lnTo>
                      <a:pt x="7394619" y="473898"/>
                    </a:lnTo>
                    <a:lnTo>
                      <a:pt x="7381006" y="471784"/>
                    </a:lnTo>
                    <a:lnTo>
                      <a:pt x="7436508" y="119561"/>
                    </a:lnTo>
                    <a:lnTo>
                      <a:pt x="7029116" y="442320"/>
                    </a:lnTo>
                    <a:lnTo>
                      <a:pt x="7000487" y="439783"/>
                    </a:lnTo>
                    <a:lnTo>
                      <a:pt x="6773145" y="32369"/>
                    </a:lnTo>
                    <a:lnTo>
                      <a:pt x="6772513" y="31241"/>
                    </a:lnTo>
                    <a:lnTo>
                      <a:pt x="6772513" y="404539"/>
                    </a:lnTo>
                    <a:lnTo>
                      <a:pt x="6758760" y="404539"/>
                    </a:lnTo>
                    <a:lnTo>
                      <a:pt x="6758760" y="26377"/>
                    </a:lnTo>
                    <a:lnTo>
                      <a:pt x="6755252" y="31593"/>
                    </a:lnTo>
                    <a:lnTo>
                      <a:pt x="6495422" y="415817"/>
                    </a:lnTo>
                    <a:lnTo>
                      <a:pt x="6478371" y="415676"/>
                    </a:lnTo>
                    <a:lnTo>
                      <a:pt x="6248713" y="62185"/>
                    </a:lnTo>
                    <a:lnTo>
                      <a:pt x="6270956" y="407923"/>
                    </a:lnTo>
                    <a:lnTo>
                      <a:pt x="6257203" y="408839"/>
                    </a:lnTo>
                    <a:lnTo>
                      <a:pt x="6234539" y="56052"/>
                    </a:lnTo>
                    <a:lnTo>
                      <a:pt x="5998496" y="413209"/>
                    </a:lnTo>
                    <a:lnTo>
                      <a:pt x="5990216" y="425685"/>
                    </a:lnTo>
                    <a:lnTo>
                      <a:pt x="5981725" y="413209"/>
                    </a:lnTo>
                    <a:lnTo>
                      <a:pt x="5763715" y="90732"/>
                    </a:lnTo>
                    <a:lnTo>
                      <a:pt x="5793677" y="439994"/>
                    </a:lnTo>
                    <a:lnTo>
                      <a:pt x="5779994" y="441263"/>
                    </a:lnTo>
                    <a:lnTo>
                      <a:pt x="5749681" y="87067"/>
                    </a:lnTo>
                    <a:lnTo>
                      <a:pt x="5538337" y="460083"/>
                    </a:lnTo>
                    <a:lnTo>
                      <a:pt x="5531671" y="471854"/>
                    </a:lnTo>
                    <a:lnTo>
                      <a:pt x="5522690" y="461845"/>
                    </a:lnTo>
                    <a:lnTo>
                      <a:pt x="5250299" y="161007"/>
                    </a:lnTo>
                    <a:lnTo>
                      <a:pt x="5233319" y="142187"/>
                    </a:lnTo>
                    <a:lnTo>
                      <a:pt x="5239844" y="164320"/>
                    </a:lnTo>
                    <a:lnTo>
                      <a:pt x="5338219" y="498850"/>
                    </a:lnTo>
                    <a:lnTo>
                      <a:pt x="5325028" y="502727"/>
                    </a:lnTo>
                    <a:lnTo>
                      <a:pt x="5226723" y="168479"/>
                    </a:lnTo>
                    <a:lnTo>
                      <a:pt x="5219355" y="143385"/>
                    </a:lnTo>
                    <a:lnTo>
                      <a:pt x="5213391" y="172919"/>
                    </a:lnTo>
                    <a:lnTo>
                      <a:pt x="5132979" y="568562"/>
                    </a:lnTo>
                    <a:lnTo>
                      <a:pt x="5130734" y="579628"/>
                    </a:lnTo>
                    <a:lnTo>
                      <a:pt x="5120349" y="575540"/>
                    </a:lnTo>
                    <a:lnTo>
                      <a:pt x="4697520" y="409473"/>
                    </a:lnTo>
                    <a:lnTo>
                      <a:pt x="4842696" y="679579"/>
                    </a:lnTo>
                    <a:lnTo>
                      <a:pt x="4830557" y="686134"/>
                    </a:lnTo>
                    <a:lnTo>
                      <a:pt x="4684398" y="414196"/>
                    </a:lnTo>
                    <a:lnTo>
                      <a:pt x="4572832" y="810896"/>
                    </a:lnTo>
                    <a:lnTo>
                      <a:pt x="4570096" y="820693"/>
                    </a:lnTo>
                    <a:lnTo>
                      <a:pt x="4560693" y="816887"/>
                    </a:lnTo>
                    <a:lnTo>
                      <a:pt x="4158984" y="652089"/>
                    </a:lnTo>
                    <a:lnTo>
                      <a:pt x="4283391" y="937983"/>
                    </a:lnTo>
                    <a:lnTo>
                      <a:pt x="4270761" y="943481"/>
                    </a:lnTo>
                    <a:lnTo>
                      <a:pt x="4145231" y="654908"/>
                    </a:lnTo>
                    <a:lnTo>
                      <a:pt x="3951288" y="1093407"/>
                    </a:lnTo>
                    <a:lnTo>
                      <a:pt x="3947569" y="1101865"/>
                    </a:lnTo>
                    <a:lnTo>
                      <a:pt x="3939360" y="1097777"/>
                    </a:lnTo>
                    <a:lnTo>
                      <a:pt x="3493866" y="875744"/>
                    </a:lnTo>
                    <a:lnTo>
                      <a:pt x="3586557" y="1208089"/>
                    </a:lnTo>
                    <a:lnTo>
                      <a:pt x="3573296" y="1211825"/>
                    </a:lnTo>
                    <a:lnTo>
                      <a:pt x="3481797" y="883779"/>
                    </a:lnTo>
                    <a:lnTo>
                      <a:pt x="3316062" y="1272655"/>
                    </a:lnTo>
                    <a:lnTo>
                      <a:pt x="3312413" y="1281325"/>
                    </a:lnTo>
                    <a:lnTo>
                      <a:pt x="3304554" y="1276250"/>
                    </a:lnTo>
                    <a:lnTo>
                      <a:pt x="2887619" y="1006426"/>
                    </a:lnTo>
                    <a:lnTo>
                      <a:pt x="2967961" y="1340322"/>
                    </a:lnTo>
                    <a:lnTo>
                      <a:pt x="2954629" y="1343565"/>
                    </a:lnTo>
                    <a:lnTo>
                      <a:pt x="2873866" y="1007906"/>
                    </a:lnTo>
                    <a:lnTo>
                      <a:pt x="2598318" y="1412078"/>
                    </a:lnTo>
                    <a:lnTo>
                      <a:pt x="2593828" y="1418703"/>
                    </a:lnTo>
                    <a:lnTo>
                      <a:pt x="2588074" y="1413206"/>
                    </a:lnTo>
                    <a:lnTo>
                      <a:pt x="2229307" y="1066058"/>
                    </a:lnTo>
                    <a:lnTo>
                      <a:pt x="2248393" y="1430968"/>
                    </a:lnTo>
                    <a:lnTo>
                      <a:pt x="2234640" y="1431744"/>
                    </a:lnTo>
                    <a:lnTo>
                      <a:pt x="2215554" y="1066692"/>
                    </a:lnTo>
                    <a:lnTo>
                      <a:pt x="1871242" y="1473965"/>
                    </a:lnTo>
                    <a:lnTo>
                      <a:pt x="1862261" y="1484679"/>
                    </a:lnTo>
                    <a:lnTo>
                      <a:pt x="1847385" y="1502230"/>
                    </a:lnTo>
                    <a:lnTo>
                      <a:pt x="1842474" y="1507940"/>
                    </a:lnTo>
                    <a:lnTo>
                      <a:pt x="1838404" y="1501596"/>
                    </a:lnTo>
                    <a:lnTo>
                      <a:pt x="1820301" y="1473119"/>
                    </a:lnTo>
                    <a:lnTo>
                      <a:pt x="1812442" y="1460714"/>
                    </a:lnTo>
                    <a:lnTo>
                      <a:pt x="1546156" y="1042022"/>
                    </a:lnTo>
                    <a:lnTo>
                      <a:pt x="1538368" y="1029828"/>
                    </a:lnTo>
                    <a:lnTo>
                      <a:pt x="1537105" y="1041106"/>
                    </a:lnTo>
                    <a:lnTo>
                      <a:pt x="1495987" y="1418210"/>
                    </a:lnTo>
                    <a:lnTo>
                      <a:pt x="1482374" y="1416659"/>
                    </a:lnTo>
                    <a:lnTo>
                      <a:pt x="1523422" y="1039696"/>
                    </a:lnTo>
                    <a:lnTo>
                      <a:pt x="1524966" y="1025880"/>
                    </a:lnTo>
                    <a:lnTo>
                      <a:pt x="1509669" y="1038357"/>
                    </a:lnTo>
                    <a:lnTo>
                      <a:pt x="1129011" y="1347794"/>
                    </a:lnTo>
                    <a:lnTo>
                      <a:pt x="1125432" y="1350754"/>
                    </a:lnTo>
                    <a:lnTo>
                      <a:pt x="1123327" y="1346525"/>
                    </a:lnTo>
                    <a:lnTo>
                      <a:pt x="921525" y="939605"/>
                    </a:lnTo>
                    <a:lnTo>
                      <a:pt x="859497" y="1280690"/>
                    </a:lnTo>
                    <a:lnTo>
                      <a:pt x="845955" y="1278223"/>
                    </a:lnTo>
                    <a:lnTo>
                      <a:pt x="908685" y="933190"/>
                    </a:lnTo>
                    <a:lnTo>
                      <a:pt x="460033" y="1207807"/>
                    </a:lnTo>
                    <a:lnTo>
                      <a:pt x="454139" y="1211402"/>
                    </a:lnTo>
                    <a:lnTo>
                      <a:pt x="452175" y="1212600"/>
                    </a:lnTo>
                    <a:lnTo>
                      <a:pt x="451543" y="1210415"/>
                    </a:lnTo>
                    <a:lnTo>
                      <a:pt x="449578" y="1203719"/>
                    </a:lnTo>
                    <a:lnTo>
                      <a:pt x="320470" y="767405"/>
                    </a:lnTo>
                    <a:lnTo>
                      <a:pt x="184275" y="1100949"/>
                    </a:lnTo>
                    <a:lnTo>
                      <a:pt x="171575" y="1095662"/>
                    </a:lnTo>
                    <a:lnTo>
                      <a:pt x="307349" y="763176"/>
                    </a:lnTo>
                    <a:lnTo>
                      <a:pt x="3874" y="953209"/>
                    </a:lnTo>
                    <a:lnTo>
                      <a:pt x="3874" y="952856"/>
                    </a:lnTo>
                    <a:lnTo>
                      <a:pt x="308401" y="760498"/>
                    </a:lnTo>
                    <a:lnTo>
                      <a:pt x="312190" y="750841"/>
                    </a:lnTo>
                    <a:lnTo>
                      <a:pt x="324821" y="756268"/>
                    </a:lnTo>
                    <a:close/>
                  </a:path>
                </a:pathLst>
              </a:custGeom>
              <a:grpFill/>
              <a:ln w="7013" cap="flat">
                <a:noFill/>
                <a:prstDash val="solid"/>
                <a:miter/>
              </a:ln>
            </p:spPr>
            <p:txBody>
              <a:bodyPr rtlCol="0" anchor="ctr"/>
              <a:lstStyle/>
              <a:p>
                <a:endParaRPr lang="en-GB"/>
              </a:p>
            </p:txBody>
          </p:sp>
          <p:sp>
            <p:nvSpPr>
              <p:cNvPr id="144" name="Freeform: Shape 143">
                <a:extLst>
                  <a:ext uri="{FF2B5EF4-FFF2-40B4-BE49-F238E27FC236}">
                    <a16:creationId xmlns:a16="http://schemas.microsoft.com/office/drawing/2014/main" id="{8382235B-A8BC-44C7-AA84-8D6DBE89C631}"/>
                  </a:ext>
                </a:extLst>
              </p:cNvPr>
              <p:cNvSpPr/>
              <p:nvPr/>
            </p:nvSpPr>
            <p:spPr>
              <a:xfrm>
                <a:off x="120522" y="2152495"/>
                <a:ext cx="10609327" cy="1275811"/>
              </a:xfrm>
              <a:custGeom>
                <a:avLst/>
                <a:gdLst>
                  <a:gd name="connsiteX0" fmla="*/ 10605398 w 10609327"/>
                  <a:gd name="connsiteY0" fmla="*/ 1163033 h 1275811"/>
                  <a:gd name="connsiteX1" fmla="*/ 10591014 w 10609327"/>
                  <a:gd name="connsiteY1" fmla="*/ 1163808 h 1275811"/>
                  <a:gd name="connsiteX2" fmla="*/ 10573612 w 10609327"/>
                  <a:gd name="connsiteY2" fmla="*/ 1118837 h 1275811"/>
                  <a:gd name="connsiteX3" fmla="*/ 10564841 w 10609327"/>
                  <a:gd name="connsiteY3" fmla="*/ 1096141 h 1275811"/>
                  <a:gd name="connsiteX4" fmla="*/ 10525267 w 10609327"/>
                  <a:gd name="connsiteY4" fmla="*/ 993935 h 1275811"/>
                  <a:gd name="connsiteX5" fmla="*/ 10504427 w 10609327"/>
                  <a:gd name="connsiteY5" fmla="*/ 1096141 h 1275811"/>
                  <a:gd name="connsiteX6" fmla="*/ 10499515 w 10609327"/>
                  <a:gd name="connsiteY6" fmla="*/ 1120247 h 1275811"/>
                  <a:gd name="connsiteX7" fmla="*/ 10490113 w 10609327"/>
                  <a:gd name="connsiteY7" fmla="*/ 1166275 h 1275811"/>
                  <a:gd name="connsiteX8" fmla="*/ 10483517 w 10609327"/>
                  <a:gd name="connsiteY8" fmla="*/ 1166345 h 1275811"/>
                  <a:gd name="connsiteX9" fmla="*/ 10453205 w 10609327"/>
                  <a:gd name="connsiteY9" fmla="*/ 1119895 h 1275811"/>
                  <a:gd name="connsiteX10" fmla="*/ 10436575 w 10609327"/>
                  <a:gd name="connsiteY10" fmla="*/ 1094378 h 1275811"/>
                  <a:gd name="connsiteX11" fmla="*/ 10346199 w 10609327"/>
                  <a:gd name="connsiteY11" fmla="*/ 955942 h 1275811"/>
                  <a:gd name="connsiteX12" fmla="*/ 10297994 w 10609327"/>
                  <a:gd name="connsiteY12" fmla="*/ 1085286 h 1275811"/>
                  <a:gd name="connsiteX13" fmla="*/ 10288381 w 10609327"/>
                  <a:gd name="connsiteY13" fmla="*/ 1111084 h 1275811"/>
                  <a:gd name="connsiteX14" fmla="*/ 10272313 w 10609327"/>
                  <a:gd name="connsiteY14" fmla="*/ 1154151 h 1275811"/>
                  <a:gd name="connsiteX15" fmla="*/ 10252596 w 10609327"/>
                  <a:gd name="connsiteY15" fmla="*/ 1107630 h 1275811"/>
                  <a:gd name="connsiteX16" fmla="*/ 10240597 w 10609327"/>
                  <a:gd name="connsiteY16" fmla="*/ 1079506 h 1275811"/>
                  <a:gd name="connsiteX17" fmla="*/ 10188883 w 10609327"/>
                  <a:gd name="connsiteY17" fmla="*/ 957634 h 1275811"/>
                  <a:gd name="connsiteX18" fmla="*/ 10137521 w 10609327"/>
                  <a:gd name="connsiteY18" fmla="*/ 1066184 h 1275811"/>
                  <a:gd name="connsiteX19" fmla="*/ 10125593 w 10609327"/>
                  <a:gd name="connsiteY19" fmla="*/ 1091347 h 1275811"/>
                  <a:gd name="connsiteX20" fmla="*/ 10108051 w 10609327"/>
                  <a:gd name="connsiteY20" fmla="*/ 1128494 h 1275811"/>
                  <a:gd name="connsiteX21" fmla="*/ 10088824 w 10609327"/>
                  <a:gd name="connsiteY21" fmla="*/ 1085497 h 1275811"/>
                  <a:gd name="connsiteX22" fmla="*/ 10075984 w 10609327"/>
                  <a:gd name="connsiteY22" fmla="*/ 1056668 h 1275811"/>
                  <a:gd name="connsiteX23" fmla="*/ 10023780 w 10609327"/>
                  <a:gd name="connsiteY23" fmla="*/ 939589 h 1275811"/>
                  <a:gd name="connsiteX24" fmla="*/ 9973960 w 10609327"/>
                  <a:gd name="connsiteY24" fmla="*/ 1038271 h 1275811"/>
                  <a:gd name="connsiteX25" fmla="*/ 9962243 w 10609327"/>
                  <a:gd name="connsiteY25" fmla="*/ 1061461 h 1275811"/>
                  <a:gd name="connsiteX26" fmla="*/ 9938315 w 10609327"/>
                  <a:gd name="connsiteY26" fmla="*/ 1109040 h 1275811"/>
                  <a:gd name="connsiteX27" fmla="*/ 9938105 w 10609327"/>
                  <a:gd name="connsiteY27" fmla="*/ 1109463 h 1275811"/>
                  <a:gd name="connsiteX28" fmla="*/ 9938034 w 10609327"/>
                  <a:gd name="connsiteY28" fmla="*/ 1108969 h 1275811"/>
                  <a:gd name="connsiteX29" fmla="*/ 9929615 w 10609327"/>
                  <a:gd name="connsiteY29" fmla="*/ 1054412 h 1275811"/>
                  <a:gd name="connsiteX30" fmla="*/ 9925616 w 10609327"/>
                  <a:gd name="connsiteY30" fmla="*/ 1028403 h 1275811"/>
                  <a:gd name="connsiteX31" fmla="*/ 9907582 w 10609327"/>
                  <a:gd name="connsiteY31" fmla="*/ 910972 h 1275811"/>
                  <a:gd name="connsiteX32" fmla="*/ 9818048 w 10609327"/>
                  <a:gd name="connsiteY32" fmla="*/ 1004437 h 1275811"/>
                  <a:gd name="connsiteX33" fmla="*/ 9800366 w 10609327"/>
                  <a:gd name="connsiteY33" fmla="*/ 1022975 h 1275811"/>
                  <a:gd name="connsiteX34" fmla="*/ 9792648 w 10609327"/>
                  <a:gd name="connsiteY34" fmla="*/ 1031011 h 1275811"/>
                  <a:gd name="connsiteX35" fmla="*/ 9790473 w 10609327"/>
                  <a:gd name="connsiteY35" fmla="*/ 1020367 h 1275811"/>
                  <a:gd name="connsiteX36" fmla="*/ 9785490 w 10609327"/>
                  <a:gd name="connsiteY36" fmla="*/ 996613 h 1275811"/>
                  <a:gd name="connsiteX37" fmla="*/ 9764510 w 10609327"/>
                  <a:gd name="connsiteY37" fmla="*/ 895817 h 1275811"/>
                  <a:gd name="connsiteX38" fmla="*/ 9626070 w 10609327"/>
                  <a:gd name="connsiteY38" fmla="*/ 954532 h 1275811"/>
                  <a:gd name="connsiteX39" fmla="*/ 9601371 w 10609327"/>
                  <a:gd name="connsiteY39" fmla="*/ 965035 h 1275811"/>
                  <a:gd name="connsiteX40" fmla="*/ 9596108 w 10609327"/>
                  <a:gd name="connsiteY40" fmla="*/ 967220 h 1275811"/>
                  <a:gd name="connsiteX41" fmla="*/ 9593301 w 10609327"/>
                  <a:gd name="connsiteY41" fmla="*/ 962357 h 1275811"/>
                  <a:gd name="connsiteX42" fmla="*/ 9580953 w 10609327"/>
                  <a:gd name="connsiteY42" fmla="*/ 941633 h 1275811"/>
                  <a:gd name="connsiteX43" fmla="*/ 9502716 w 10609327"/>
                  <a:gd name="connsiteY43" fmla="*/ 809753 h 1275811"/>
                  <a:gd name="connsiteX44" fmla="*/ 9327297 w 10609327"/>
                  <a:gd name="connsiteY44" fmla="*/ 862477 h 1275811"/>
                  <a:gd name="connsiteX45" fmla="*/ 9316631 w 10609327"/>
                  <a:gd name="connsiteY45" fmla="*/ 865649 h 1275811"/>
                  <a:gd name="connsiteX46" fmla="*/ 9307089 w 10609327"/>
                  <a:gd name="connsiteY46" fmla="*/ 868539 h 1275811"/>
                  <a:gd name="connsiteX47" fmla="*/ 9307720 w 10609327"/>
                  <a:gd name="connsiteY47" fmla="*/ 862265 h 1275811"/>
                  <a:gd name="connsiteX48" fmla="*/ 9308351 w 10609327"/>
                  <a:gd name="connsiteY48" fmla="*/ 856133 h 1275811"/>
                  <a:gd name="connsiteX49" fmla="*/ 9320631 w 10609327"/>
                  <a:gd name="connsiteY49" fmla="*/ 734402 h 1275811"/>
                  <a:gd name="connsiteX50" fmla="*/ 9161210 w 10609327"/>
                  <a:gd name="connsiteY50" fmla="*/ 805594 h 1275811"/>
                  <a:gd name="connsiteX51" fmla="*/ 9093358 w 10609327"/>
                  <a:gd name="connsiteY51" fmla="*/ 835833 h 1275811"/>
                  <a:gd name="connsiteX52" fmla="*/ 9090552 w 10609327"/>
                  <a:gd name="connsiteY52" fmla="*/ 834705 h 1275811"/>
                  <a:gd name="connsiteX53" fmla="*/ 9090552 w 10609327"/>
                  <a:gd name="connsiteY53" fmla="*/ 664973 h 1275811"/>
                  <a:gd name="connsiteX54" fmla="*/ 8987827 w 10609327"/>
                  <a:gd name="connsiteY54" fmla="*/ 735530 h 1275811"/>
                  <a:gd name="connsiteX55" fmla="*/ 8980318 w 10609327"/>
                  <a:gd name="connsiteY55" fmla="*/ 740676 h 1275811"/>
                  <a:gd name="connsiteX56" fmla="*/ 8938288 w 10609327"/>
                  <a:gd name="connsiteY56" fmla="*/ 769575 h 1275811"/>
                  <a:gd name="connsiteX57" fmla="*/ 8929167 w 10609327"/>
                  <a:gd name="connsiteY57" fmla="*/ 721926 h 1275811"/>
                  <a:gd name="connsiteX58" fmla="*/ 8926991 w 10609327"/>
                  <a:gd name="connsiteY58" fmla="*/ 710578 h 1275811"/>
                  <a:gd name="connsiteX59" fmla="*/ 8902784 w 10609327"/>
                  <a:gd name="connsiteY59" fmla="*/ 584970 h 1275811"/>
                  <a:gd name="connsiteX60" fmla="*/ 8767360 w 10609327"/>
                  <a:gd name="connsiteY60" fmla="*/ 644954 h 1275811"/>
                  <a:gd name="connsiteX61" fmla="*/ 8746380 w 10609327"/>
                  <a:gd name="connsiteY61" fmla="*/ 654188 h 1275811"/>
                  <a:gd name="connsiteX62" fmla="*/ 8726523 w 10609327"/>
                  <a:gd name="connsiteY62" fmla="*/ 662999 h 1275811"/>
                  <a:gd name="connsiteX63" fmla="*/ 8721190 w 10609327"/>
                  <a:gd name="connsiteY63" fmla="*/ 644813 h 1275811"/>
                  <a:gd name="connsiteX64" fmla="*/ 8714875 w 10609327"/>
                  <a:gd name="connsiteY64" fmla="*/ 623456 h 1275811"/>
                  <a:gd name="connsiteX65" fmla="*/ 8676142 w 10609327"/>
                  <a:gd name="connsiteY65" fmla="*/ 492139 h 1275811"/>
                  <a:gd name="connsiteX66" fmla="*/ 8562260 w 10609327"/>
                  <a:gd name="connsiteY66" fmla="*/ 562273 h 1275811"/>
                  <a:gd name="connsiteX67" fmla="*/ 8537983 w 10609327"/>
                  <a:gd name="connsiteY67" fmla="*/ 577217 h 1275811"/>
                  <a:gd name="connsiteX68" fmla="*/ 8526405 w 10609327"/>
                  <a:gd name="connsiteY68" fmla="*/ 584336 h 1275811"/>
                  <a:gd name="connsiteX69" fmla="*/ 8523458 w 10609327"/>
                  <a:gd name="connsiteY69" fmla="*/ 571930 h 1275811"/>
                  <a:gd name="connsiteX70" fmla="*/ 8516862 w 10609327"/>
                  <a:gd name="connsiteY70" fmla="*/ 544511 h 1275811"/>
                  <a:gd name="connsiteX71" fmla="*/ 8485918 w 10609327"/>
                  <a:gd name="connsiteY71" fmla="*/ 415661 h 1275811"/>
                  <a:gd name="connsiteX72" fmla="*/ 8355267 w 10609327"/>
                  <a:gd name="connsiteY72" fmla="*/ 483681 h 1275811"/>
                  <a:gd name="connsiteX73" fmla="*/ 8323270 w 10609327"/>
                  <a:gd name="connsiteY73" fmla="*/ 500386 h 1275811"/>
                  <a:gd name="connsiteX74" fmla="*/ 8315903 w 10609327"/>
                  <a:gd name="connsiteY74" fmla="*/ 504192 h 1275811"/>
                  <a:gd name="connsiteX75" fmla="*/ 8313377 w 10609327"/>
                  <a:gd name="connsiteY75" fmla="*/ 496932 h 1275811"/>
                  <a:gd name="connsiteX76" fmla="*/ 8302220 w 10609327"/>
                  <a:gd name="connsiteY76" fmla="*/ 464790 h 1275811"/>
                  <a:gd name="connsiteX77" fmla="*/ 8249173 w 10609327"/>
                  <a:gd name="connsiteY77" fmla="*/ 312398 h 1275811"/>
                  <a:gd name="connsiteX78" fmla="*/ 8156762 w 10609327"/>
                  <a:gd name="connsiteY78" fmla="*/ 415872 h 1275811"/>
                  <a:gd name="connsiteX79" fmla="*/ 8137256 w 10609327"/>
                  <a:gd name="connsiteY79" fmla="*/ 437723 h 1275811"/>
                  <a:gd name="connsiteX80" fmla="*/ 8131994 w 10609327"/>
                  <a:gd name="connsiteY80" fmla="*/ 443503 h 1275811"/>
                  <a:gd name="connsiteX81" fmla="*/ 8126801 w 10609327"/>
                  <a:gd name="connsiteY81" fmla="*/ 434340 h 1275811"/>
                  <a:gd name="connsiteX82" fmla="*/ 8107926 w 10609327"/>
                  <a:gd name="connsiteY82" fmla="*/ 400647 h 1275811"/>
                  <a:gd name="connsiteX83" fmla="*/ 8025409 w 10609327"/>
                  <a:gd name="connsiteY83" fmla="*/ 253330 h 1275811"/>
                  <a:gd name="connsiteX84" fmla="*/ 7921982 w 10609327"/>
                  <a:gd name="connsiteY84" fmla="*/ 348487 h 1275811"/>
                  <a:gd name="connsiteX85" fmla="*/ 7902756 w 10609327"/>
                  <a:gd name="connsiteY85" fmla="*/ 366179 h 1275811"/>
                  <a:gd name="connsiteX86" fmla="*/ 7891530 w 10609327"/>
                  <a:gd name="connsiteY86" fmla="*/ 376541 h 1275811"/>
                  <a:gd name="connsiteX87" fmla="*/ 7885425 w 10609327"/>
                  <a:gd name="connsiteY87" fmla="*/ 361315 h 1275811"/>
                  <a:gd name="connsiteX88" fmla="*/ 7875602 w 10609327"/>
                  <a:gd name="connsiteY88" fmla="*/ 336856 h 1275811"/>
                  <a:gd name="connsiteX89" fmla="*/ 7819958 w 10609327"/>
                  <a:gd name="connsiteY89" fmla="*/ 198632 h 1275811"/>
                  <a:gd name="connsiteX90" fmla="*/ 7708954 w 10609327"/>
                  <a:gd name="connsiteY90" fmla="*/ 299357 h 1275811"/>
                  <a:gd name="connsiteX91" fmla="*/ 7702148 w 10609327"/>
                  <a:gd name="connsiteY91" fmla="*/ 305490 h 1275811"/>
                  <a:gd name="connsiteX92" fmla="*/ 7698919 w 10609327"/>
                  <a:gd name="connsiteY92" fmla="*/ 297243 h 1275811"/>
                  <a:gd name="connsiteX93" fmla="*/ 7632962 w 10609327"/>
                  <a:gd name="connsiteY93" fmla="*/ 128850 h 1275811"/>
                  <a:gd name="connsiteX94" fmla="*/ 7490312 w 10609327"/>
                  <a:gd name="connsiteY94" fmla="*/ 259391 h 1275811"/>
                  <a:gd name="connsiteX95" fmla="*/ 7482102 w 10609327"/>
                  <a:gd name="connsiteY95" fmla="*/ 266863 h 1275811"/>
                  <a:gd name="connsiteX96" fmla="*/ 7479716 w 10609327"/>
                  <a:gd name="connsiteY96" fmla="*/ 257700 h 1275811"/>
                  <a:gd name="connsiteX97" fmla="*/ 7443440 w 10609327"/>
                  <a:gd name="connsiteY97" fmla="*/ 121026 h 1275811"/>
                  <a:gd name="connsiteX98" fmla="*/ 7234551 w 10609327"/>
                  <a:gd name="connsiteY98" fmla="*/ 224712 h 1275811"/>
                  <a:gd name="connsiteX99" fmla="*/ 7231393 w 10609327"/>
                  <a:gd name="connsiteY99" fmla="*/ 226333 h 1275811"/>
                  <a:gd name="connsiteX100" fmla="*/ 7179470 w 10609327"/>
                  <a:gd name="connsiteY100" fmla="*/ 252131 h 1275811"/>
                  <a:gd name="connsiteX101" fmla="*/ 7163120 w 10609327"/>
                  <a:gd name="connsiteY101" fmla="*/ 217240 h 1275811"/>
                  <a:gd name="connsiteX102" fmla="*/ 7162980 w 10609327"/>
                  <a:gd name="connsiteY102" fmla="*/ 216958 h 1275811"/>
                  <a:gd name="connsiteX103" fmla="*/ 7097724 w 10609327"/>
                  <a:gd name="connsiteY103" fmla="*/ 77958 h 1275811"/>
                  <a:gd name="connsiteX104" fmla="*/ 6975774 w 10609327"/>
                  <a:gd name="connsiteY104" fmla="*/ 195953 h 1275811"/>
                  <a:gd name="connsiteX105" fmla="*/ 6970090 w 10609327"/>
                  <a:gd name="connsiteY105" fmla="*/ 201451 h 1275811"/>
                  <a:gd name="connsiteX106" fmla="*/ 6946092 w 10609327"/>
                  <a:gd name="connsiteY106" fmla="*/ 224571 h 1275811"/>
                  <a:gd name="connsiteX107" fmla="*/ 6936129 w 10609327"/>
                  <a:gd name="connsiteY107" fmla="*/ 199337 h 1275811"/>
                  <a:gd name="connsiteX108" fmla="*/ 6933182 w 10609327"/>
                  <a:gd name="connsiteY108" fmla="*/ 191936 h 1275811"/>
                  <a:gd name="connsiteX109" fmla="*/ 6871855 w 10609327"/>
                  <a:gd name="connsiteY109" fmla="*/ 36935 h 1275811"/>
                  <a:gd name="connsiteX110" fmla="*/ 6788426 w 10609327"/>
                  <a:gd name="connsiteY110" fmla="*/ 181222 h 1275811"/>
                  <a:gd name="connsiteX111" fmla="*/ 6782322 w 10609327"/>
                  <a:gd name="connsiteY111" fmla="*/ 191724 h 1275811"/>
                  <a:gd name="connsiteX112" fmla="*/ 6766885 w 10609327"/>
                  <a:gd name="connsiteY112" fmla="*/ 218368 h 1275811"/>
                  <a:gd name="connsiteX113" fmla="*/ 6750325 w 10609327"/>
                  <a:gd name="connsiteY113" fmla="*/ 190596 h 1275811"/>
                  <a:gd name="connsiteX114" fmla="*/ 6743309 w 10609327"/>
                  <a:gd name="connsiteY114" fmla="*/ 178755 h 1275811"/>
                  <a:gd name="connsiteX115" fmla="*/ 6660300 w 10609327"/>
                  <a:gd name="connsiteY115" fmla="*/ 39966 h 1275811"/>
                  <a:gd name="connsiteX116" fmla="*/ 6595887 w 10609327"/>
                  <a:gd name="connsiteY116" fmla="*/ 173539 h 1275811"/>
                  <a:gd name="connsiteX117" fmla="*/ 6589361 w 10609327"/>
                  <a:gd name="connsiteY117" fmla="*/ 187072 h 1275811"/>
                  <a:gd name="connsiteX118" fmla="*/ 6571187 w 10609327"/>
                  <a:gd name="connsiteY118" fmla="*/ 224782 h 1275811"/>
                  <a:gd name="connsiteX119" fmla="*/ 6545576 w 10609327"/>
                  <a:gd name="connsiteY119" fmla="*/ 186790 h 1275811"/>
                  <a:gd name="connsiteX120" fmla="*/ 6536104 w 10609327"/>
                  <a:gd name="connsiteY120" fmla="*/ 172622 h 1275811"/>
                  <a:gd name="connsiteX121" fmla="*/ 6454218 w 10609327"/>
                  <a:gd name="connsiteY121" fmla="*/ 50821 h 1275811"/>
                  <a:gd name="connsiteX122" fmla="*/ 6393664 w 10609327"/>
                  <a:gd name="connsiteY122" fmla="*/ 173750 h 1275811"/>
                  <a:gd name="connsiteX123" fmla="*/ 6386787 w 10609327"/>
                  <a:gd name="connsiteY123" fmla="*/ 187777 h 1275811"/>
                  <a:gd name="connsiteX124" fmla="*/ 6372192 w 10609327"/>
                  <a:gd name="connsiteY124" fmla="*/ 217452 h 1275811"/>
                  <a:gd name="connsiteX125" fmla="*/ 6348686 w 10609327"/>
                  <a:gd name="connsiteY125" fmla="*/ 188623 h 1275811"/>
                  <a:gd name="connsiteX126" fmla="*/ 6337951 w 10609327"/>
                  <a:gd name="connsiteY126" fmla="*/ 175442 h 1275811"/>
                  <a:gd name="connsiteX127" fmla="*/ 6226525 w 10609327"/>
                  <a:gd name="connsiteY127" fmla="*/ 38697 h 1275811"/>
                  <a:gd name="connsiteX128" fmla="*/ 6166111 w 10609327"/>
                  <a:gd name="connsiteY128" fmla="*/ 184887 h 1275811"/>
                  <a:gd name="connsiteX129" fmla="*/ 6161900 w 10609327"/>
                  <a:gd name="connsiteY129" fmla="*/ 194967 h 1275811"/>
                  <a:gd name="connsiteX130" fmla="*/ 6156778 w 10609327"/>
                  <a:gd name="connsiteY130" fmla="*/ 207231 h 1275811"/>
                  <a:gd name="connsiteX131" fmla="*/ 6149621 w 10609327"/>
                  <a:gd name="connsiteY131" fmla="*/ 195460 h 1275811"/>
                  <a:gd name="connsiteX132" fmla="*/ 6144218 w 10609327"/>
                  <a:gd name="connsiteY132" fmla="*/ 186508 h 1275811"/>
                  <a:gd name="connsiteX133" fmla="*/ 6064438 w 10609327"/>
                  <a:gd name="connsiteY133" fmla="*/ 55755 h 1275811"/>
                  <a:gd name="connsiteX134" fmla="*/ 5952029 w 10609327"/>
                  <a:gd name="connsiteY134" fmla="*/ 206456 h 1275811"/>
                  <a:gd name="connsiteX135" fmla="*/ 5951398 w 10609327"/>
                  <a:gd name="connsiteY135" fmla="*/ 207231 h 1275811"/>
                  <a:gd name="connsiteX136" fmla="*/ 5943820 w 10609327"/>
                  <a:gd name="connsiteY136" fmla="*/ 217381 h 1275811"/>
                  <a:gd name="connsiteX137" fmla="*/ 5938627 w 10609327"/>
                  <a:gd name="connsiteY137" fmla="*/ 208218 h 1275811"/>
                  <a:gd name="connsiteX138" fmla="*/ 5938627 w 10609327"/>
                  <a:gd name="connsiteY138" fmla="*/ 208148 h 1275811"/>
                  <a:gd name="connsiteX139" fmla="*/ 5854567 w 10609327"/>
                  <a:gd name="connsiteY139" fmla="*/ 57517 h 1275811"/>
                  <a:gd name="connsiteX140" fmla="*/ 5759911 w 10609327"/>
                  <a:gd name="connsiteY140" fmla="*/ 223020 h 1275811"/>
                  <a:gd name="connsiteX141" fmla="*/ 5754157 w 10609327"/>
                  <a:gd name="connsiteY141" fmla="*/ 233170 h 1275811"/>
                  <a:gd name="connsiteX142" fmla="*/ 5747000 w 10609327"/>
                  <a:gd name="connsiteY142" fmla="*/ 224360 h 1275811"/>
                  <a:gd name="connsiteX143" fmla="*/ 5619997 w 10609327"/>
                  <a:gd name="connsiteY143" fmla="*/ 69007 h 1275811"/>
                  <a:gd name="connsiteX144" fmla="*/ 5495870 w 10609327"/>
                  <a:gd name="connsiteY144" fmla="*/ 266017 h 1275811"/>
                  <a:gd name="connsiteX145" fmla="*/ 5476364 w 10609327"/>
                  <a:gd name="connsiteY145" fmla="*/ 297102 h 1275811"/>
                  <a:gd name="connsiteX146" fmla="*/ 5468295 w 10609327"/>
                  <a:gd name="connsiteY146" fmla="*/ 309790 h 1275811"/>
                  <a:gd name="connsiteX147" fmla="*/ 5458822 w 10609327"/>
                  <a:gd name="connsiteY147" fmla="*/ 301613 h 1275811"/>
                  <a:gd name="connsiteX148" fmla="*/ 5434474 w 10609327"/>
                  <a:gd name="connsiteY148" fmla="*/ 280538 h 1275811"/>
                  <a:gd name="connsiteX149" fmla="*/ 5280667 w 10609327"/>
                  <a:gd name="connsiteY149" fmla="*/ 147458 h 1275811"/>
                  <a:gd name="connsiteX150" fmla="*/ 5259757 w 10609327"/>
                  <a:gd name="connsiteY150" fmla="*/ 330724 h 1275811"/>
                  <a:gd name="connsiteX151" fmla="*/ 5256389 w 10609327"/>
                  <a:gd name="connsiteY151" fmla="*/ 360047 h 1275811"/>
                  <a:gd name="connsiteX152" fmla="*/ 5254775 w 10609327"/>
                  <a:gd name="connsiteY152" fmla="*/ 374074 h 1275811"/>
                  <a:gd name="connsiteX153" fmla="*/ 5240882 w 10609327"/>
                  <a:gd name="connsiteY153" fmla="*/ 364981 h 1275811"/>
                  <a:gd name="connsiteX154" fmla="*/ 5212745 w 10609327"/>
                  <a:gd name="connsiteY154" fmla="*/ 346443 h 1275811"/>
                  <a:gd name="connsiteX155" fmla="*/ 5048973 w 10609327"/>
                  <a:gd name="connsiteY155" fmla="*/ 238739 h 1275811"/>
                  <a:gd name="connsiteX156" fmla="*/ 5023924 w 10609327"/>
                  <a:gd name="connsiteY156" fmla="*/ 417634 h 1275811"/>
                  <a:gd name="connsiteX157" fmla="*/ 5021748 w 10609327"/>
                  <a:gd name="connsiteY157" fmla="*/ 433141 h 1275811"/>
                  <a:gd name="connsiteX158" fmla="*/ 5009890 w 10609327"/>
                  <a:gd name="connsiteY158" fmla="*/ 423414 h 1275811"/>
                  <a:gd name="connsiteX159" fmla="*/ 4874257 w 10609327"/>
                  <a:gd name="connsiteY159" fmla="*/ 312186 h 1275811"/>
                  <a:gd name="connsiteX160" fmla="*/ 4845137 w 10609327"/>
                  <a:gd name="connsiteY160" fmla="*/ 494747 h 1275811"/>
                  <a:gd name="connsiteX161" fmla="*/ 4843172 w 10609327"/>
                  <a:gd name="connsiteY161" fmla="*/ 507223 h 1275811"/>
                  <a:gd name="connsiteX162" fmla="*/ 4842681 w 10609327"/>
                  <a:gd name="connsiteY162" fmla="*/ 510184 h 1275811"/>
                  <a:gd name="connsiteX163" fmla="*/ 4840295 w 10609327"/>
                  <a:gd name="connsiteY163" fmla="*/ 508280 h 1275811"/>
                  <a:gd name="connsiteX164" fmla="*/ 4830893 w 10609327"/>
                  <a:gd name="connsiteY164" fmla="*/ 501091 h 1275811"/>
                  <a:gd name="connsiteX165" fmla="*/ 4705503 w 10609327"/>
                  <a:gd name="connsiteY165" fmla="*/ 404665 h 1275811"/>
                  <a:gd name="connsiteX166" fmla="*/ 4679682 w 10609327"/>
                  <a:gd name="connsiteY166" fmla="*/ 570943 h 1275811"/>
                  <a:gd name="connsiteX167" fmla="*/ 4679401 w 10609327"/>
                  <a:gd name="connsiteY167" fmla="*/ 572564 h 1275811"/>
                  <a:gd name="connsiteX168" fmla="*/ 4673858 w 10609327"/>
                  <a:gd name="connsiteY168" fmla="*/ 608442 h 1275811"/>
                  <a:gd name="connsiteX169" fmla="*/ 4662912 w 10609327"/>
                  <a:gd name="connsiteY169" fmla="*/ 612671 h 1275811"/>
                  <a:gd name="connsiteX170" fmla="*/ 4631547 w 10609327"/>
                  <a:gd name="connsiteY170" fmla="*/ 593569 h 1275811"/>
                  <a:gd name="connsiteX171" fmla="*/ 4630073 w 10609327"/>
                  <a:gd name="connsiteY171" fmla="*/ 592653 h 1275811"/>
                  <a:gd name="connsiteX172" fmla="*/ 4459496 w 10609327"/>
                  <a:gd name="connsiteY172" fmla="*/ 488967 h 1275811"/>
                  <a:gd name="connsiteX173" fmla="*/ 4446305 w 10609327"/>
                  <a:gd name="connsiteY173" fmla="*/ 668779 h 1275811"/>
                  <a:gd name="connsiteX174" fmla="*/ 4445392 w 10609327"/>
                  <a:gd name="connsiteY174" fmla="*/ 680480 h 1275811"/>
                  <a:gd name="connsiteX175" fmla="*/ 4444059 w 10609327"/>
                  <a:gd name="connsiteY175" fmla="*/ 698172 h 1275811"/>
                  <a:gd name="connsiteX176" fmla="*/ 4415501 w 10609327"/>
                  <a:gd name="connsiteY176" fmla="*/ 709520 h 1275811"/>
                  <a:gd name="connsiteX177" fmla="*/ 4401959 w 10609327"/>
                  <a:gd name="connsiteY177" fmla="*/ 700427 h 1275811"/>
                  <a:gd name="connsiteX178" fmla="*/ 4389820 w 10609327"/>
                  <a:gd name="connsiteY178" fmla="*/ 692251 h 1275811"/>
                  <a:gd name="connsiteX179" fmla="*/ 4236153 w 10609327"/>
                  <a:gd name="connsiteY179" fmla="*/ 588847 h 1275811"/>
                  <a:gd name="connsiteX180" fmla="*/ 4194614 w 10609327"/>
                  <a:gd name="connsiteY180" fmla="*/ 772606 h 1275811"/>
                  <a:gd name="connsiteX181" fmla="*/ 4190053 w 10609327"/>
                  <a:gd name="connsiteY181" fmla="*/ 792765 h 1275811"/>
                  <a:gd name="connsiteX182" fmla="*/ 4188509 w 10609327"/>
                  <a:gd name="connsiteY182" fmla="*/ 799602 h 1275811"/>
                  <a:gd name="connsiteX183" fmla="*/ 4180861 w 10609327"/>
                  <a:gd name="connsiteY183" fmla="*/ 802633 h 1275811"/>
                  <a:gd name="connsiteX184" fmla="*/ 4175458 w 10609327"/>
                  <a:gd name="connsiteY184" fmla="*/ 798757 h 1275811"/>
                  <a:gd name="connsiteX185" fmla="*/ 4158969 w 10609327"/>
                  <a:gd name="connsiteY185" fmla="*/ 786985 h 1275811"/>
                  <a:gd name="connsiteX186" fmla="*/ 4021721 w 10609327"/>
                  <a:gd name="connsiteY186" fmla="*/ 689291 h 1275811"/>
                  <a:gd name="connsiteX187" fmla="*/ 3960815 w 10609327"/>
                  <a:gd name="connsiteY187" fmla="*/ 864944 h 1275811"/>
                  <a:gd name="connsiteX188" fmla="*/ 3954150 w 10609327"/>
                  <a:gd name="connsiteY188" fmla="*/ 884187 h 1275811"/>
                  <a:gd name="connsiteX189" fmla="*/ 3951624 w 10609327"/>
                  <a:gd name="connsiteY189" fmla="*/ 891517 h 1275811"/>
                  <a:gd name="connsiteX190" fmla="*/ 3949308 w 10609327"/>
                  <a:gd name="connsiteY190" fmla="*/ 898213 h 1275811"/>
                  <a:gd name="connsiteX191" fmla="*/ 3944747 w 10609327"/>
                  <a:gd name="connsiteY191" fmla="*/ 894055 h 1275811"/>
                  <a:gd name="connsiteX192" fmla="*/ 3939625 w 10609327"/>
                  <a:gd name="connsiteY192" fmla="*/ 889332 h 1275811"/>
                  <a:gd name="connsiteX193" fmla="*/ 3927065 w 10609327"/>
                  <a:gd name="connsiteY193" fmla="*/ 877702 h 1275811"/>
                  <a:gd name="connsiteX194" fmla="*/ 3807219 w 10609327"/>
                  <a:gd name="connsiteY194" fmla="*/ 767249 h 1275811"/>
                  <a:gd name="connsiteX195" fmla="*/ 3743507 w 10609327"/>
                  <a:gd name="connsiteY195" fmla="*/ 943748 h 1275811"/>
                  <a:gd name="connsiteX196" fmla="*/ 3738665 w 10609327"/>
                  <a:gd name="connsiteY196" fmla="*/ 957070 h 1275811"/>
                  <a:gd name="connsiteX197" fmla="*/ 3733613 w 10609327"/>
                  <a:gd name="connsiteY197" fmla="*/ 970956 h 1275811"/>
                  <a:gd name="connsiteX198" fmla="*/ 3732912 w 10609327"/>
                  <a:gd name="connsiteY198" fmla="*/ 972789 h 1275811"/>
                  <a:gd name="connsiteX199" fmla="*/ 3731929 w 10609327"/>
                  <a:gd name="connsiteY199" fmla="*/ 971449 h 1275811"/>
                  <a:gd name="connsiteX200" fmla="*/ 3724562 w 10609327"/>
                  <a:gd name="connsiteY200" fmla="*/ 961440 h 1275811"/>
                  <a:gd name="connsiteX201" fmla="*/ 3717896 w 10609327"/>
                  <a:gd name="connsiteY201" fmla="*/ 952347 h 1275811"/>
                  <a:gd name="connsiteX202" fmla="*/ 3636782 w 10609327"/>
                  <a:gd name="connsiteY202" fmla="*/ 841542 h 1275811"/>
                  <a:gd name="connsiteX203" fmla="*/ 3592226 w 10609327"/>
                  <a:gd name="connsiteY203" fmla="*/ 992877 h 1275811"/>
                  <a:gd name="connsiteX204" fmla="*/ 3589559 w 10609327"/>
                  <a:gd name="connsiteY204" fmla="*/ 1001970 h 1275811"/>
                  <a:gd name="connsiteX205" fmla="*/ 3583806 w 10609327"/>
                  <a:gd name="connsiteY205" fmla="*/ 1021425 h 1275811"/>
                  <a:gd name="connsiteX206" fmla="*/ 3560089 w 10609327"/>
                  <a:gd name="connsiteY206" fmla="*/ 1029108 h 1275811"/>
                  <a:gd name="connsiteX207" fmla="*/ 3547389 w 10609327"/>
                  <a:gd name="connsiteY207" fmla="*/ 1013953 h 1275811"/>
                  <a:gd name="connsiteX208" fmla="*/ 3542407 w 10609327"/>
                  <a:gd name="connsiteY208" fmla="*/ 1008032 h 1275811"/>
                  <a:gd name="connsiteX209" fmla="*/ 3429156 w 10609327"/>
                  <a:gd name="connsiteY209" fmla="*/ 873050 h 1275811"/>
                  <a:gd name="connsiteX210" fmla="*/ 3402353 w 10609327"/>
                  <a:gd name="connsiteY210" fmla="*/ 1047364 h 1275811"/>
                  <a:gd name="connsiteX211" fmla="*/ 3401581 w 10609327"/>
                  <a:gd name="connsiteY211" fmla="*/ 1052368 h 1275811"/>
                  <a:gd name="connsiteX212" fmla="*/ 3397581 w 10609327"/>
                  <a:gd name="connsiteY212" fmla="*/ 1078519 h 1275811"/>
                  <a:gd name="connsiteX213" fmla="*/ 3396178 w 10609327"/>
                  <a:gd name="connsiteY213" fmla="*/ 1087400 h 1275811"/>
                  <a:gd name="connsiteX214" fmla="*/ 3389582 w 10609327"/>
                  <a:gd name="connsiteY214" fmla="*/ 1080774 h 1275811"/>
                  <a:gd name="connsiteX215" fmla="*/ 3369233 w 10609327"/>
                  <a:gd name="connsiteY215" fmla="*/ 1060404 h 1275811"/>
                  <a:gd name="connsiteX216" fmla="*/ 3365725 w 10609327"/>
                  <a:gd name="connsiteY216" fmla="*/ 1056950 h 1275811"/>
                  <a:gd name="connsiteX217" fmla="*/ 3243914 w 10609327"/>
                  <a:gd name="connsiteY217" fmla="*/ 934585 h 1275811"/>
                  <a:gd name="connsiteX218" fmla="*/ 3205533 w 10609327"/>
                  <a:gd name="connsiteY218" fmla="*/ 1095224 h 1275811"/>
                  <a:gd name="connsiteX219" fmla="*/ 3204901 w 10609327"/>
                  <a:gd name="connsiteY219" fmla="*/ 1097762 h 1275811"/>
                  <a:gd name="connsiteX220" fmla="*/ 3202305 w 10609327"/>
                  <a:gd name="connsiteY220" fmla="*/ 1108758 h 1275811"/>
                  <a:gd name="connsiteX221" fmla="*/ 3194937 w 10609327"/>
                  <a:gd name="connsiteY221" fmla="*/ 1099947 h 1275811"/>
                  <a:gd name="connsiteX222" fmla="*/ 3193183 w 10609327"/>
                  <a:gd name="connsiteY222" fmla="*/ 1097903 h 1275811"/>
                  <a:gd name="connsiteX223" fmla="*/ 3093686 w 10609327"/>
                  <a:gd name="connsiteY223" fmla="*/ 977864 h 1275811"/>
                  <a:gd name="connsiteX224" fmla="*/ 3062110 w 10609327"/>
                  <a:gd name="connsiteY224" fmla="*/ 1124758 h 1275811"/>
                  <a:gd name="connsiteX225" fmla="*/ 3061759 w 10609327"/>
                  <a:gd name="connsiteY225" fmla="*/ 1126379 h 1275811"/>
                  <a:gd name="connsiteX226" fmla="*/ 3057970 w 10609327"/>
                  <a:gd name="connsiteY226" fmla="*/ 1143790 h 1275811"/>
                  <a:gd name="connsiteX227" fmla="*/ 3045901 w 10609327"/>
                  <a:gd name="connsiteY227" fmla="*/ 1129199 h 1275811"/>
                  <a:gd name="connsiteX228" fmla="*/ 3044849 w 10609327"/>
                  <a:gd name="connsiteY228" fmla="*/ 1127930 h 1275811"/>
                  <a:gd name="connsiteX229" fmla="*/ 2923810 w 10609327"/>
                  <a:gd name="connsiteY229" fmla="*/ 981247 h 1275811"/>
                  <a:gd name="connsiteX230" fmla="*/ 2890200 w 10609327"/>
                  <a:gd name="connsiteY230" fmla="*/ 1154363 h 1275811"/>
                  <a:gd name="connsiteX231" fmla="*/ 2889989 w 10609327"/>
                  <a:gd name="connsiteY231" fmla="*/ 1155349 h 1275811"/>
                  <a:gd name="connsiteX232" fmla="*/ 2882131 w 10609327"/>
                  <a:gd name="connsiteY232" fmla="*/ 1195879 h 1275811"/>
                  <a:gd name="connsiteX233" fmla="*/ 2880727 w 10609327"/>
                  <a:gd name="connsiteY233" fmla="*/ 1202858 h 1275811"/>
                  <a:gd name="connsiteX234" fmla="*/ 2880447 w 10609327"/>
                  <a:gd name="connsiteY234" fmla="*/ 1204197 h 1275811"/>
                  <a:gd name="connsiteX235" fmla="*/ 2879885 w 10609327"/>
                  <a:gd name="connsiteY235" fmla="*/ 1202999 h 1275811"/>
                  <a:gd name="connsiteX236" fmla="*/ 2876798 w 10609327"/>
                  <a:gd name="connsiteY236" fmla="*/ 1196725 h 1275811"/>
                  <a:gd name="connsiteX237" fmla="*/ 2858695 w 10609327"/>
                  <a:gd name="connsiteY237" fmla="*/ 1160143 h 1275811"/>
                  <a:gd name="connsiteX238" fmla="*/ 2858274 w 10609327"/>
                  <a:gd name="connsiteY238" fmla="*/ 1159226 h 1275811"/>
                  <a:gd name="connsiteX239" fmla="*/ 2793509 w 10609327"/>
                  <a:gd name="connsiteY239" fmla="*/ 1028050 h 1275811"/>
                  <a:gd name="connsiteX240" fmla="*/ 2736954 w 10609327"/>
                  <a:gd name="connsiteY240" fmla="*/ 1175720 h 1275811"/>
                  <a:gd name="connsiteX241" fmla="*/ 2736533 w 10609327"/>
                  <a:gd name="connsiteY241" fmla="*/ 1176777 h 1275811"/>
                  <a:gd name="connsiteX242" fmla="*/ 2725096 w 10609327"/>
                  <a:gd name="connsiteY242" fmla="*/ 1206664 h 1275811"/>
                  <a:gd name="connsiteX243" fmla="*/ 2709939 w 10609327"/>
                  <a:gd name="connsiteY243" fmla="*/ 1180020 h 1275811"/>
                  <a:gd name="connsiteX244" fmla="*/ 2709378 w 10609327"/>
                  <a:gd name="connsiteY244" fmla="*/ 1179033 h 1275811"/>
                  <a:gd name="connsiteX245" fmla="*/ 2634931 w 10609327"/>
                  <a:gd name="connsiteY245" fmla="*/ 1048421 h 1275811"/>
                  <a:gd name="connsiteX246" fmla="*/ 2559851 w 10609327"/>
                  <a:gd name="connsiteY246" fmla="*/ 1194611 h 1275811"/>
                  <a:gd name="connsiteX247" fmla="*/ 2558939 w 10609327"/>
                  <a:gd name="connsiteY247" fmla="*/ 1196373 h 1275811"/>
                  <a:gd name="connsiteX248" fmla="*/ 2542730 w 10609327"/>
                  <a:gd name="connsiteY248" fmla="*/ 1228021 h 1275811"/>
                  <a:gd name="connsiteX249" fmla="*/ 2534801 w 10609327"/>
                  <a:gd name="connsiteY249" fmla="*/ 1198558 h 1275811"/>
                  <a:gd name="connsiteX250" fmla="*/ 2534310 w 10609327"/>
                  <a:gd name="connsiteY250" fmla="*/ 1196796 h 1275811"/>
                  <a:gd name="connsiteX251" fmla="*/ 2499998 w 10609327"/>
                  <a:gd name="connsiteY251" fmla="*/ 1068792 h 1275811"/>
                  <a:gd name="connsiteX252" fmla="*/ 2442531 w 10609327"/>
                  <a:gd name="connsiteY252" fmla="*/ 1203703 h 1275811"/>
                  <a:gd name="connsiteX253" fmla="*/ 2441549 w 10609327"/>
                  <a:gd name="connsiteY253" fmla="*/ 1206029 h 1275811"/>
                  <a:gd name="connsiteX254" fmla="*/ 2436356 w 10609327"/>
                  <a:gd name="connsiteY254" fmla="*/ 1218224 h 1275811"/>
                  <a:gd name="connsiteX255" fmla="*/ 2428147 w 10609327"/>
                  <a:gd name="connsiteY255" fmla="*/ 1207016 h 1275811"/>
                  <a:gd name="connsiteX256" fmla="*/ 2426463 w 10609327"/>
                  <a:gd name="connsiteY256" fmla="*/ 1204761 h 1275811"/>
                  <a:gd name="connsiteX257" fmla="*/ 2321913 w 10609327"/>
                  <a:gd name="connsiteY257" fmla="*/ 1061813 h 1275811"/>
                  <a:gd name="connsiteX258" fmla="*/ 2260938 w 10609327"/>
                  <a:gd name="connsiteY258" fmla="*/ 1212585 h 1275811"/>
                  <a:gd name="connsiteX259" fmla="*/ 2259113 w 10609327"/>
                  <a:gd name="connsiteY259" fmla="*/ 1216955 h 1275811"/>
                  <a:gd name="connsiteX260" fmla="*/ 2242694 w 10609327"/>
                  <a:gd name="connsiteY260" fmla="*/ 1257696 h 1275811"/>
                  <a:gd name="connsiteX261" fmla="*/ 2223398 w 10609327"/>
                  <a:gd name="connsiteY261" fmla="*/ 1218506 h 1275811"/>
                  <a:gd name="connsiteX262" fmla="*/ 2221082 w 10609327"/>
                  <a:gd name="connsiteY262" fmla="*/ 1213713 h 1275811"/>
                  <a:gd name="connsiteX263" fmla="*/ 2163545 w 10609327"/>
                  <a:gd name="connsiteY263" fmla="*/ 1096845 h 1275811"/>
                  <a:gd name="connsiteX264" fmla="*/ 2149371 w 10609327"/>
                  <a:gd name="connsiteY264" fmla="*/ 1215052 h 1275811"/>
                  <a:gd name="connsiteX265" fmla="*/ 2148670 w 10609327"/>
                  <a:gd name="connsiteY265" fmla="*/ 1220902 h 1275811"/>
                  <a:gd name="connsiteX266" fmla="*/ 2143407 w 10609327"/>
                  <a:gd name="connsiteY266" fmla="*/ 1264816 h 1275811"/>
                  <a:gd name="connsiteX267" fmla="*/ 2142916 w 10609327"/>
                  <a:gd name="connsiteY267" fmla="*/ 1268974 h 1275811"/>
                  <a:gd name="connsiteX268" fmla="*/ 2142214 w 10609327"/>
                  <a:gd name="connsiteY268" fmla="*/ 1274613 h 1275811"/>
                  <a:gd name="connsiteX269" fmla="*/ 2140039 w 10609327"/>
                  <a:gd name="connsiteY269" fmla="*/ 1269045 h 1275811"/>
                  <a:gd name="connsiteX270" fmla="*/ 2138355 w 10609327"/>
                  <a:gd name="connsiteY270" fmla="*/ 1264886 h 1275811"/>
                  <a:gd name="connsiteX271" fmla="*/ 2121234 w 10609327"/>
                  <a:gd name="connsiteY271" fmla="*/ 1221537 h 1275811"/>
                  <a:gd name="connsiteX272" fmla="*/ 2118778 w 10609327"/>
                  <a:gd name="connsiteY272" fmla="*/ 1215193 h 1275811"/>
                  <a:gd name="connsiteX273" fmla="*/ 2068468 w 10609327"/>
                  <a:gd name="connsiteY273" fmla="*/ 1087823 h 1275811"/>
                  <a:gd name="connsiteX274" fmla="*/ 1983916 w 10609327"/>
                  <a:gd name="connsiteY274" fmla="*/ 1214135 h 1275811"/>
                  <a:gd name="connsiteX275" fmla="*/ 1978443 w 10609327"/>
                  <a:gd name="connsiteY275" fmla="*/ 1222453 h 1275811"/>
                  <a:gd name="connsiteX276" fmla="*/ 1973180 w 10609327"/>
                  <a:gd name="connsiteY276" fmla="*/ 1230277 h 1275811"/>
                  <a:gd name="connsiteX277" fmla="*/ 1966374 w 10609327"/>
                  <a:gd name="connsiteY277" fmla="*/ 1222312 h 1275811"/>
                  <a:gd name="connsiteX278" fmla="*/ 1958936 w 10609327"/>
                  <a:gd name="connsiteY278" fmla="*/ 1213572 h 1275811"/>
                  <a:gd name="connsiteX279" fmla="*/ 1862807 w 10609327"/>
                  <a:gd name="connsiteY279" fmla="*/ 1101145 h 1275811"/>
                  <a:gd name="connsiteX280" fmla="*/ 1855369 w 10609327"/>
                  <a:gd name="connsiteY280" fmla="*/ 1092475 h 1275811"/>
                  <a:gd name="connsiteX281" fmla="*/ 1836284 w 10609327"/>
                  <a:gd name="connsiteY281" fmla="*/ 1070131 h 1275811"/>
                  <a:gd name="connsiteX282" fmla="*/ 1828074 w 10609327"/>
                  <a:gd name="connsiteY282" fmla="*/ 1080422 h 1275811"/>
                  <a:gd name="connsiteX283" fmla="*/ 1820847 w 10609327"/>
                  <a:gd name="connsiteY283" fmla="*/ 1089515 h 1275811"/>
                  <a:gd name="connsiteX284" fmla="*/ 1732015 w 10609327"/>
                  <a:gd name="connsiteY284" fmla="*/ 1201236 h 1275811"/>
                  <a:gd name="connsiteX285" fmla="*/ 1643183 w 10609327"/>
                  <a:gd name="connsiteY285" fmla="*/ 1061250 h 1275811"/>
                  <a:gd name="connsiteX286" fmla="*/ 1572875 w 10609327"/>
                  <a:gd name="connsiteY286" fmla="*/ 1189747 h 1275811"/>
                  <a:gd name="connsiteX287" fmla="*/ 1567051 w 10609327"/>
                  <a:gd name="connsiteY287" fmla="*/ 1200461 h 1275811"/>
                  <a:gd name="connsiteX288" fmla="*/ 1545510 w 10609327"/>
                  <a:gd name="connsiteY288" fmla="*/ 1239793 h 1275811"/>
                  <a:gd name="connsiteX289" fmla="*/ 1541019 w 10609327"/>
                  <a:gd name="connsiteY289" fmla="*/ 1248040 h 1275811"/>
                  <a:gd name="connsiteX290" fmla="*/ 1533300 w 10609327"/>
                  <a:gd name="connsiteY290" fmla="*/ 1262137 h 1275811"/>
                  <a:gd name="connsiteX291" fmla="*/ 1526214 w 10609327"/>
                  <a:gd name="connsiteY291" fmla="*/ 1246418 h 1275811"/>
                  <a:gd name="connsiteX292" fmla="*/ 1522144 w 10609327"/>
                  <a:gd name="connsiteY292" fmla="*/ 1237467 h 1275811"/>
                  <a:gd name="connsiteX293" fmla="*/ 1502146 w 10609327"/>
                  <a:gd name="connsiteY293" fmla="*/ 1193201 h 1275811"/>
                  <a:gd name="connsiteX294" fmla="*/ 1496954 w 10609327"/>
                  <a:gd name="connsiteY294" fmla="*/ 1181852 h 1275811"/>
                  <a:gd name="connsiteX295" fmla="*/ 1442293 w 10609327"/>
                  <a:gd name="connsiteY295" fmla="*/ 1061038 h 1275811"/>
                  <a:gd name="connsiteX296" fmla="*/ 1362162 w 10609327"/>
                  <a:gd name="connsiteY296" fmla="*/ 1165006 h 1275811"/>
                  <a:gd name="connsiteX297" fmla="*/ 1356268 w 10609327"/>
                  <a:gd name="connsiteY297" fmla="*/ 1172689 h 1275811"/>
                  <a:gd name="connsiteX298" fmla="*/ 1329043 w 10609327"/>
                  <a:gd name="connsiteY298" fmla="*/ 1208003 h 1275811"/>
                  <a:gd name="connsiteX299" fmla="*/ 1323850 w 10609327"/>
                  <a:gd name="connsiteY299" fmla="*/ 1167262 h 1275811"/>
                  <a:gd name="connsiteX300" fmla="*/ 1322868 w 10609327"/>
                  <a:gd name="connsiteY300" fmla="*/ 1159438 h 1275811"/>
                  <a:gd name="connsiteX301" fmla="*/ 1307712 w 10609327"/>
                  <a:gd name="connsiteY301" fmla="*/ 1039540 h 1275811"/>
                  <a:gd name="connsiteX302" fmla="*/ 1206741 w 10609327"/>
                  <a:gd name="connsiteY302" fmla="*/ 1141323 h 1275811"/>
                  <a:gd name="connsiteX303" fmla="*/ 1203654 w 10609327"/>
                  <a:gd name="connsiteY303" fmla="*/ 1144424 h 1275811"/>
                  <a:gd name="connsiteX304" fmla="*/ 1173411 w 10609327"/>
                  <a:gd name="connsiteY304" fmla="*/ 1174874 h 1275811"/>
                  <a:gd name="connsiteX305" fmla="*/ 1160851 w 10609327"/>
                  <a:gd name="connsiteY305" fmla="*/ 1135120 h 1275811"/>
                  <a:gd name="connsiteX306" fmla="*/ 1160290 w 10609327"/>
                  <a:gd name="connsiteY306" fmla="*/ 1133358 h 1275811"/>
                  <a:gd name="connsiteX307" fmla="*/ 1119663 w 10609327"/>
                  <a:gd name="connsiteY307" fmla="*/ 1005001 h 1275811"/>
                  <a:gd name="connsiteX308" fmla="*/ 1057284 w 10609327"/>
                  <a:gd name="connsiteY308" fmla="*/ 1111225 h 1275811"/>
                  <a:gd name="connsiteX309" fmla="*/ 1055670 w 10609327"/>
                  <a:gd name="connsiteY309" fmla="*/ 1113833 h 1275811"/>
                  <a:gd name="connsiteX310" fmla="*/ 1029778 w 10609327"/>
                  <a:gd name="connsiteY310" fmla="*/ 1157957 h 1275811"/>
                  <a:gd name="connsiteX311" fmla="*/ 1028726 w 10609327"/>
                  <a:gd name="connsiteY311" fmla="*/ 1159720 h 1275811"/>
                  <a:gd name="connsiteX312" fmla="*/ 1028024 w 10609327"/>
                  <a:gd name="connsiteY312" fmla="*/ 1160918 h 1275811"/>
                  <a:gd name="connsiteX313" fmla="*/ 1027744 w 10609327"/>
                  <a:gd name="connsiteY313" fmla="*/ 1159508 h 1275811"/>
                  <a:gd name="connsiteX314" fmla="*/ 1027252 w 10609327"/>
                  <a:gd name="connsiteY314" fmla="*/ 1157394 h 1275811"/>
                  <a:gd name="connsiteX315" fmla="*/ 1016166 w 10609327"/>
                  <a:gd name="connsiteY315" fmla="*/ 1106009 h 1275811"/>
                  <a:gd name="connsiteX316" fmla="*/ 1015113 w 10609327"/>
                  <a:gd name="connsiteY316" fmla="*/ 1101145 h 1275811"/>
                  <a:gd name="connsiteX317" fmla="*/ 987538 w 10609327"/>
                  <a:gd name="connsiteY317" fmla="*/ 972648 h 1275811"/>
                  <a:gd name="connsiteX318" fmla="*/ 895969 w 10609327"/>
                  <a:gd name="connsiteY318" fmla="*/ 1071682 h 1275811"/>
                  <a:gd name="connsiteX319" fmla="*/ 889584 w 10609327"/>
                  <a:gd name="connsiteY319" fmla="*/ 1078589 h 1275811"/>
                  <a:gd name="connsiteX320" fmla="*/ 872533 w 10609327"/>
                  <a:gd name="connsiteY320" fmla="*/ 1097057 h 1275811"/>
                  <a:gd name="connsiteX321" fmla="*/ 877725 w 10609327"/>
                  <a:gd name="connsiteY321" fmla="*/ 1075911 h 1275811"/>
                  <a:gd name="connsiteX322" fmla="*/ 879760 w 10609327"/>
                  <a:gd name="connsiteY322" fmla="*/ 1067523 h 1275811"/>
                  <a:gd name="connsiteX323" fmla="*/ 907757 w 10609327"/>
                  <a:gd name="connsiteY323" fmla="*/ 952559 h 1275811"/>
                  <a:gd name="connsiteX324" fmla="*/ 737952 w 10609327"/>
                  <a:gd name="connsiteY324" fmla="*/ 1030165 h 1275811"/>
                  <a:gd name="connsiteX325" fmla="*/ 728549 w 10609327"/>
                  <a:gd name="connsiteY325" fmla="*/ 1034465 h 1275811"/>
                  <a:gd name="connsiteX326" fmla="*/ 727076 w 10609327"/>
                  <a:gd name="connsiteY326" fmla="*/ 1027204 h 1275811"/>
                  <a:gd name="connsiteX327" fmla="*/ 701254 w 10609327"/>
                  <a:gd name="connsiteY327" fmla="*/ 898918 h 1275811"/>
                  <a:gd name="connsiteX328" fmla="*/ 598599 w 10609327"/>
                  <a:gd name="connsiteY328" fmla="*/ 991045 h 1275811"/>
                  <a:gd name="connsiteX329" fmla="*/ 587723 w 10609327"/>
                  <a:gd name="connsiteY329" fmla="*/ 1000631 h 1275811"/>
                  <a:gd name="connsiteX330" fmla="*/ 560217 w 10609327"/>
                  <a:gd name="connsiteY330" fmla="*/ 1025090 h 1275811"/>
                  <a:gd name="connsiteX331" fmla="*/ 566462 w 10609327"/>
                  <a:gd name="connsiteY331" fmla="*/ 994498 h 1275811"/>
                  <a:gd name="connsiteX332" fmla="*/ 568988 w 10609327"/>
                  <a:gd name="connsiteY332" fmla="*/ 982234 h 1275811"/>
                  <a:gd name="connsiteX333" fmla="*/ 591582 w 10609327"/>
                  <a:gd name="connsiteY333" fmla="*/ 872627 h 1275811"/>
                  <a:gd name="connsiteX334" fmla="*/ 473701 w 10609327"/>
                  <a:gd name="connsiteY334" fmla="*/ 953546 h 1275811"/>
                  <a:gd name="connsiteX335" fmla="*/ 461001 w 10609327"/>
                  <a:gd name="connsiteY335" fmla="*/ 962286 h 1275811"/>
                  <a:gd name="connsiteX336" fmla="*/ 447388 w 10609327"/>
                  <a:gd name="connsiteY336" fmla="*/ 971661 h 1275811"/>
                  <a:gd name="connsiteX337" fmla="*/ 447388 w 10609327"/>
                  <a:gd name="connsiteY337" fmla="*/ 844150 h 1275811"/>
                  <a:gd name="connsiteX338" fmla="*/ 374414 w 10609327"/>
                  <a:gd name="connsiteY338" fmla="*/ 923166 h 1275811"/>
                  <a:gd name="connsiteX339" fmla="*/ 370905 w 10609327"/>
                  <a:gd name="connsiteY339" fmla="*/ 926972 h 1275811"/>
                  <a:gd name="connsiteX340" fmla="*/ 344593 w 10609327"/>
                  <a:gd name="connsiteY340" fmla="*/ 955378 h 1275811"/>
                  <a:gd name="connsiteX341" fmla="*/ 337085 w 10609327"/>
                  <a:gd name="connsiteY341" fmla="*/ 912311 h 1275811"/>
                  <a:gd name="connsiteX342" fmla="*/ 336944 w 10609327"/>
                  <a:gd name="connsiteY342" fmla="*/ 911465 h 1275811"/>
                  <a:gd name="connsiteX343" fmla="*/ 314842 w 10609327"/>
                  <a:gd name="connsiteY343" fmla="*/ 785082 h 1275811"/>
                  <a:gd name="connsiteX344" fmla="*/ 233167 w 10609327"/>
                  <a:gd name="connsiteY344" fmla="*/ 869455 h 1275811"/>
                  <a:gd name="connsiteX345" fmla="*/ 226360 w 10609327"/>
                  <a:gd name="connsiteY345" fmla="*/ 876433 h 1275811"/>
                  <a:gd name="connsiteX346" fmla="*/ 187698 w 10609327"/>
                  <a:gd name="connsiteY346" fmla="*/ 916399 h 1275811"/>
                  <a:gd name="connsiteX347" fmla="*/ 187067 w 10609327"/>
                  <a:gd name="connsiteY347" fmla="*/ 917033 h 1275811"/>
                  <a:gd name="connsiteX348" fmla="*/ 187207 w 10609327"/>
                  <a:gd name="connsiteY348" fmla="*/ 916188 h 1275811"/>
                  <a:gd name="connsiteX349" fmla="*/ 195697 w 10609327"/>
                  <a:gd name="connsiteY349" fmla="*/ 866494 h 1275811"/>
                  <a:gd name="connsiteX350" fmla="*/ 197381 w 10609327"/>
                  <a:gd name="connsiteY350" fmla="*/ 856838 h 1275811"/>
                  <a:gd name="connsiteX351" fmla="*/ 217589 w 10609327"/>
                  <a:gd name="connsiteY351" fmla="*/ 738138 h 1275811"/>
                  <a:gd name="connsiteX352" fmla="*/ 113250 w 10609327"/>
                  <a:gd name="connsiteY352" fmla="*/ 837665 h 1275811"/>
                  <a:gd name="connsiteX353" fmla="*/ 112128 w 10609327"/>
                  <a:gd name="connsiteY353" fmla="*/ 838723 h 1275811"/>
                  <a:gd name="connsiteX354" fmla="*/ 90727 w 10609327"/>
                  <a:gd name="connsiteY354" fmla="*/ 859164 h 1275811"/>
                  <a:gd name="connsiteX355" fmla="*/ 75781 w 10609327"/>
                  <a:gd name="connsiteY355" fmla="*/ 873402 h 1275811"/>
                  <a:gd name="connsiteX356" fmla="*/ 75781 w 10609327"/>
                  <a:gd name="connsiteY356" fmla="*/ 708604 h 1275811"/>
                  <a:gd name="connsiteX357" fmla="*/ 27225 w 10609327"/>
                  <a:gd name="connsiteY357" fmla="*/ 808907 h 1275811"/>
                  <a:gd name="connsiteX358" fmla="*/ 11437 w 10609327"/>
                  <a:gd name="connsiteY358" fmla="*/ 841472 h 1275811"/>
                  <a:gd name="connsiteX359" fmla="*/ 5263 w 10609327"/>
                  <a:gd name="connsiteY359" fmla="*/ 838441 h 1275811"/>
                  <a:gd name="connsiteX360" fmla="*/ 5263 w 10609327"/>
                  <a:gd name="connsiteY360" fmla="*/ 822581 h 1275811"/>
                  <a:gd name="connsiteX361" fmla="*/ 14174 w 10609327"/>
                  <a:gd name="connsiteY361" fmla="*/ 804114 h 1275811"/>
                  <a:gd name="connsiteX362" fmla="*/ 89534 w 10609327"/>
                  <a:gd name="connsiteY362" fmla="*/ 648620 h 1275811"/>
                  <a:gd name="connsiteX363" fmla="*/ 89534 w 10609327"/>
                  <a:gd name="connsiteY363" fmla="*/ 841190 h 1275811"/>
                  <a:gd name="connsiteX364" fmla="*/ 93884 w 10609327"/>
                  <a:gd name="connsiteY364" fmla="*/ 837031 h 1275811"/>
                  <a:gd name="connsiteX365" fmla="*/ 97393 w 10609327"/>
                  <a:gd name="connsiteY365" fmla="*/ 833718 h 1275811"/>
                  <a:gd name="connsiteX366" fmla="*/ 238078 w 10609327"/>
                  <a:gd name="connsiteY366" fmla="*/ 699441 h 1275811"/>
                  <a:gd name="connsiteX367" fmla="*/ 210503 w 10609327"/>
                  <a:gd name="connsiteY367" fmla="*/ 861278 h 1275811"/>
                  <a:gd name="connsiteX368" fmla="*/ 208819 w 10609327"/>
                  <a:gd name="connsiteY368" fmla="*/ 870794 h 1275811"/>
                  <a:gd name="connsiteX369" fmla="*/ 208047 w 10609327"/>
                  <a:gd name="connsiteY369" fmla="*/ 875446 h 1275811"/>
                  <a:gd name="connsiteX370" fmla="*/ 211695 w 10609327"/>
                  <a:gd name="connsiteY370" fmla="*/ 871640 h 1275811"/>
                  <a:gd name="connsiteX371" fmla="*/ 218923 w 10609327"/>
                  <a:gd name="connsiteY371" fmla="*/ 864168 h 1275811"/>
                  <a:gd name="connsiteX372" fmla="*/ 323683 w 10609327"/>
                  <a:gd name="connsiteY372" fmla="*/ 756042 h 1275811"/>
                  <a:gd name="connsiteX373" fmla="*/ 351609 w 10609327"/>
                  <a:gd name="connsiteY373" fmla="*/ 915976 h 1275811"/>
                  <a:gd name="connsiteX374" fmla="*/ 352101 w 10609327"/>
                  <a:gd name="connsiteY374" fmla="*/ 918796 h 1275811"/>
                  <a:gd name="connsiteX375" fmla="*/ 353293 w 10609327"/>
                  <a:gd name="connsiteY375" fmla="*/ 925492 h 1275811"/>
                  <a:gd name="connsiteX376" fmla="*/ 357363 w 10609327"/>
                  <a:gd name="connsiteY376" fmla="*/ 921051 h 1275811"/>
                  <a:gd name="connsiteX377" fmla="*/ 359749 w 10609327"/>
                  <a:gd name="connsiteY377" fmla="*/ 918514 h 1275811"/>
                  <a:gd name="connsiteX378" fmla="*/ 450546 w 10609327"/>
                  <a:gd name="connsiteY378" fmla="*/ 820326 h 1275811"/>
                  <a:gd name="connsiteX379" fmla="*/ 453352 w 10609327"/>
                  <a:gd name="connsiteY379" fmla="*/ 817295 h 1275811"/>
                  <a:gd name="connsiteX380" fmla="*/ 461071 w 10609327"/>
                  <a:gd name="connsiteY380" fmla="*/ 808907 h 1275811"/>
                  <a:gd name="connsiteX381" fmla="*/ 461071 w 10609327"/>
                  <a:gd name="connsiteY381" fmla="*/ 945440 h 1275811"/>
                  <a:gd name="connsiteX382" fmla="*/ 611931 w 10609327"/>
                  <a:gd name="connsiteY382" fmla="*/ 841895 h 1275811"/>
                  <a:gd name="connsiteX383" fmla="*/ 582180 w 10609327"/>
                  <a:gd name="connsiteY383" fmla="*/ 986111 h 1275811"/>
                  <a:gd name="connsiteX384" fmla="*/ 581969 w 10609327"/>
                  <a:gd name="connsiteY384" fmla="*/ 987168 h 1275811"/>
                  <a:gd name="connsiteX385" fmla="*/ 582952 w 10609327"/>
                  <a:gd name="connsiteY385" fmla="*/ 986322 h 1275811"/>
                  <a:gd name="connsiteX386" fmla="*/ 710516 w 10609327"/>
                  <a:gd name="connsiteY386" fmla="*/ 873050 h 1275811"/>
                  <a:gd name="connsiteX387" fmla="*/ 739074 w 10609327"/>
                  <a:gd name="connsiteY387" fmla="*/ 1015010 h 1275811"/>
                  <a:gd name="connsiteX388" fmla="*/ 928386 w 10609327"/>
                  <a:gd name="connsiteY388" fmla="*/ 928452 h 1275811"/>
                  <a:gd name="connsiteX389" fmla="*/ 898986 w 10609327"/>
                  <a:gd name="connsiteY389" fmla="*/ 1048914 h 1275811"/>
                  <a:gd name="connsiteX390" fmla="*/ 995958 w 10609327"/>
                  <a:gd name="connsiteY390" fmla="*/ 944030 h 1275811"/>
                  <a:gd name="connsiteX391" fmla="*/ 1030550 w 10609327"/>
                  <a:gd name="connsiteY391" fmla="*/ 1104881 h 1275811"/>
                  <a:gd name="connsiteX392" fmla="*/ 1031533 w 10609327"/>
                  <a:gd name="connsiteY392" fmla="*/ 1109181 h 1275811"/>
                  <a:gd name="connsiteX393" fmla="*/ 1034620 w 10609327"/>
                  <a:gd name="connsiteY393" fmla="*/ 1123630 h 1275811"/>
                  <a:gd name="connsiteX394" fmla="*/ 1041847 w 10609327"/>
                  <a:gd name="connsiteY394" fmla="*/ 1111295 h 1275811"/>
                  <a:gd name="connsiteX395" fmla="*/ 1043742 w 10609327"/>
                  <a:gd name="connsiteY395" fmla="*/ 1108053 h 1275811"/>
                  <a:gd name="connsiteX396" fmla="*/ 1123873 w 10609327"/>
                  <a:gd name="connsiteY396" fmla="*/ 971590 h 1275811"/>
                  <a:gd name="connsiteX397" fmla="*/ 1175937 w 10609327"/>
                  <a:gd name="connsiteY397" fmla="*/ 1136177 h 1275811"/>
                  <a:gd name="connsiteX398" fmla="*/ 1176779 w 10609327"/>
                  <a:gd name="connsiteY398" fmla="*/ 1138785 h 1275811"/>
                  <a:gd name="connsiteX399" fmla="*/ 1180077 w 10609327"/>
                  <a:gd name="connsiteY399" fmla="*/ 1149217 h 1275811"/>
                  <a:gd name="connsiteX400" fmla="*/ 1188076 w 10609327"/>
                  <a:gd name="connsiteY400" fmla="*/ 1141111 h 1275811"/>
                  <a:gd name="connsiteX401" fmla="*/ 1190532 w 10609327"/>
                  <a:gd name="connsiteY401" fmla="*/ 1138644 h 1275811"/>
                  <a:gd name="connsiteX402" fmla="*/ 1318377 w 10609327"/>
                  <a:gd name="connsiteY402" fmla="*/ 1009935 h 1275811"/>
                  <a:gd name="connsiteX403" fmla="*/ 1337603 w 10609327"/>
                  <a:gd name="connsiteY403" fmla="*/ 1161623 h 1275811"/>
                  <a:gd name="connsiteX404" fmla="*/ 1338656 w 10609327"/>
                  <a:gd name="connsiteY404" fmla="*/ 1169799 h 1275811"/>
                  <a:gd name="connsiteX405" fmla="*/ 1339077 w 10609327"/>
                  <a:gd name="connsiteY405" fmla="*/ 1173253 h 1275811"/>
                  <a:gd name="connsiteX406" fmla="*/ 1341392 w 10609327"/>
                  <a:gd name="connsiteY406" fmla="*/ 1170222 h 1275811"/>
                  <a:gd name="connsiteX407" fmla="*/ 1346936 w 10609327"/>
                  <a:gd name="connsiteY407" fmla="*/ 1162962 h 1275811"/>
                  <a:gd name="connsiteX408" fmla="*/ 1445872 w 10609327"/>
                  <a:gd name="connsiteY408" fmla="*/ 1034535 h 1275811"/>
                  <a:gd name="connsiteX409" fmla="*/ 1513443 w 10609327"/>
                  <a:gd name="connsiteY409" fmla="*/ 1183685 h 1275811"/>
                  <a:gd name="connsiteX410" fmla="*/ 1518635 w 10609327"/>
                  <a:gd name="connsiteY410" fmla="*/ 1195175 h 1275811"/>
                  <a:gd name="connsiteX411" fmla="*/ 1534985 w 10609327"/>
                  <a:gd name="connsiteY411" fmla="*/ 1231405 h 1275811"/>
                  <a:gd name="connsiteX412" fmla="*/ 1552737 w 10609327"/>
                  <a:gd name="connsiteY412" fmla="*/ 1198981 h 1275811"/>
                  <a:gd name="connsiteX413" fmla="*/ 1558491 w 10609327"/>
                  <a:gd name="connsiteY413" fmla="*/ 1188408 h 1275811"/>
                  <a:gd name="connsiteX414" fmla="*/ 1642762 w 10609327"/>
                  <a:gd name="connsiteY414" fmla="*/ 1034253 h 1275811"/>
                  <a:gd name="connsiteX415" fmla="*/ 1733699 w 10609327"/>
                  <a:gd name="connsiteY415" fmla="*/ 1177623 h 1275811"/>
                  <a:gd name="connsiteX416" fmla="*/ 1813409 w 10609327"/>
                  <a:gd name="connsiteY416" fmla="*/ 1077250 h 1275811"/>
                  <a:gd name="connsiteX417" fmla="*/ 1820636 w 10609327"/>
                  <a:gd name="connsiteY417" fmla="*/ 1068228 h 1275811"/>
                  <a:gd name="connsiteX418" fmla="*/ 1836284 w 10609327"/>
                  <a:gd name="connsiteY418" fmla="*/ 1048562 h 1275811"/>
                  <a:gd name="connsiteX419" fmla="*/ 1864772 w 10609327"/>
                  <a:gd name="connsiteY419" fmla="*/ 1081902 h 1275811"/>
                  <a:gd name="connsiteX420" fmla="*/ 1872210 w 10609327"/>
                  <a:gd name="connsiteY420" fmla="*/ 1090572 h 1275811"/>
                  <a:gd name="connsiteX421" fmla="*/ 1972268 w 10609327"/>
                  <a:gd name="connsiteY421" fmla="*/ 1207580 h 1275811"/>
                  <a:gd name="connsiteX422" fmla="*/ 2072047 w 10609327"/>
                  <a:gd name="connsiteY422" fmla="*/ 1058430 h 1275811"/>
                  <a:gd name="connsiteX423" fmla="*/ 2133934 w 10609327"/>
                  <a:gd name="connsiteY423" fmla="*/ 1215334 h 1275811"/>
                  <a:gd name="connsiteX424" fmla="*/ 2135478 w 10609327"/>
                  <a:gd name="connsiteY424" fmla="*/ 1219070 h 1275811"/>
                  <a:gd name="connsiteX425" fmla="*/ 2135969 w 10609327"/>
                  <a:gd name="connsiteY425" fmla="*/ 1215263 h 1275811"/>
                  <a:gd name="connsiteX426" fmla="*/ 2155827 w 10609327"/>
                  <a:gd name="connsiteY426" fmla="*/ 1049337 h 1275811"/>
                  <a:gd name="connsiteX427" fmla="*/ 2236660 w 10609327"/>
                  <a:gd name="connsiteY427" fmla="*/ 1213572 h 1275811"/>
                  <a:gd name="connsiteX428" fmla="*/ 2238835 w 10609327"/>
                  <a:gd name="connsiteY428" fmla="*/ 1218083 h 1275811"/>
                  <a:gd name="connsiteX429" fmla="*/ 2241782 w 10609327"/>
                  <a:gd name="connsiteY429" fmla="*/ 1224145 h 1275811"/>
                  <a:gd name="connsiteX430" fmla="*/ 2244308 w 10609327"/>
                  <a:gd name="connsiteY430" fmla="*/ 1217871 h 1275811"/>
                  <a:gd name="connsiteX431" fmla="*/ 2246202 w 10609327"/>
                  <a:gd name="connsiteY431" fmla="*/ 1213290 h 1275811"/>
                  <a:gd name="connsiteX432" fmla="*/ 2318686 w 10609327"/>
                  <a:gd name="connsiteY432" fmla="*/ 1033901 h 1275811"/>
                  <a:gd name="connsiteX433" fmla="*/ 2433479 w 10609327"/>
                  <a:gd name="connsiteY433" fmla="*/ 1190804 h 1275811"/>
                  <a:gd name="connsiteX434" fmla="*/ 2503156 w 10609327"/>
                  <a:gd name="connsiteY434" fmla="*/ 1026922 h 1275811"/>
                  <a:gd name="connsiteX435" fmla="*/ 2546940 w 10609327"/>
                  <a:gd name="connsiteY435" fmla="*/ 1190099 h 1275811"/>
                  <a:gd name="connsiteX436" fmla="*/ 2634509 w 10609327"/>
                  <a:gd name="connsiteY436" fmla="*/ 1019662 h 1275811"/>
                  <a:gd name="connsiteX437" fmla="*/ 2722780 w 10609327"/>
                  <a:gd name="connsiteY437" fmla="*/ 1174733 h 1275811"/>
                  <a:gd name="connsiteX438" fmla="*/ 2791965 w 10609327"/>
                  <a:gd name="connsiteY438" fmla="*/ 993864 h 1275811"/>
                  <a:gd name="connsiteX439" fmla="*/ 2872798 w 10609327"/>
                  <a:gd name="connsiteY439" fmla="*/ 1157394 h 1275811"/>
                  <a:gd name="connsiteX440" fmla="*/ 2873219 w 10609327"/>
                  <a:gd name="connsiteY440" fmla="*/ 1158169 h 1275811"/>
                  <a:gd name="connsiteX441" fmla="*/ 2874974 w 10609327"/>
                  <a:gd name="connsiteY441" fmla="*/ 1161764 h 1275811"/>
                  <a:gd name="connsiteX442" fmla="*/ 2875745 w 10609327"/>
                  <a:gd name="connsiteY442" fmla="*/ 1157816 h 1275811"/>
                  <a:gd name="connsiteX443" fmla="*/ 2875956 w 10609327"/>
                  <a:gd name="connsiteY443" fmla="*/ 1156830 h 1275811"/>
                  <a:gd name="connsiteX444" fmla="*/ 2916162 w 10609327"/>
                  <a:gd name="connsiteY444" fmla="*/ 950162 h 1275811"/>
                  <a:gd name="connsiteX445" fmla="*/ 3050743 w 10609327"/>
                  <a:gd name="connsiteY445" fmla="*/ 1113269 h 1275811"/>
                  <a:gd name="connsiteX446" fmla="*/ 3086388 w 10609327"/>
                  <a:gd name="connsiteY446" fmla="*/ 947484 h 1275811"/>
                  <a:gd name="connsiteX447" fmla="*/ 3195428 w 10609327"/>
                  <a:gd name="connsiteY447" fmla="*/ 1079083 h 1275811"/>
                  <a:gd name="connsiteX448" fmla="*/ 3236336 w 10609327"/>
                  <a:gd name="connsiteY448" fmla="*/ 907659 h 1275811"/>
                  <a:gd name="connsiteX449" fmla="*/ 3381372 w 10609327"/>
                  <a:gd name="connsiteY449" fmla="*/ 1053214 h 1275811"/>
                  <a:gd name="connsiteX450" fmla="*/ 3384951 w 10609327"/>
                  <a:gd name="connsiteY450" fmla="*/ 1056809 h 1275811"/>
                  <a:gd name="connsiteX451" fmla="*/ 3386775 w 10609327"/>
                  <a:gd name="connsiteY451" fmla="*/ 1058642 h 1275811"/>
                  <a:gd name="connsiteX452" fmla="*/ 3387126 w 10609327"/>
                  <a:gd name="connsiteY452" fmla="*/ 1056315 h 1275811"/>
                  <a:gd name="connsiteX453" fmla="*/ 3387898 w 10609327"/>
                  <a:gd name="connsiteY453" fmla="*/ 1051452 h 1275811"/>
                  <a:gd name="connsiteX454" fmla="*/ 3420245 w 10609327"/>
                  <a:gd name="connsiteY454" fmla="*/ 841190 h 1275811"/>
                  <a:gd name="connsiteX455" fmla="*/ 3556861 w 10609327"/>
                  <a:gd name="connsiteY455" fmla="*/ 1004014 h 1275811"/>
                  <a:gd name="connsiteX456" fmla="*/ 3561984 w 10609327"/>
                  <a:gd name="connsiteY456" fmla="*/ 1010076 h 1275811"/>
                  <a:gd name="connsiteX457" fmla="*/ 3570193 w 10609327"/>
                  <a:gd name="connsiteY457" fmla="*/ 1019803 h 1275811"/>
                  <a:gd name="connsiteX458" fmla="*/ 3574052 w 10609327"/>
                  <a:gd name="connsiteY458" fmla="*/ 1006693 h 1275811"/>
                  <a:gd name="connsiteX459" fmla="*/ 3576578 w 10609327"/>
                  <a:gd name="connsiteY459" fmla="*/ 998023 h 1275811"/>
                  <a:gd name="connsiteX460" fmla="*/ 3631590 w 10609327"/>
                  <a:gd name="connsiteY460" fmla="*/ 811162 h 1275811"/>
                  <a:gd name="connsiteX461" fmla="*/ 3728912 w 10609327"/>
                  <a:gd name="connsiteY461" fmla="*/ 944030 h 1275811"/>
                  <a:gd name="connsiteX462" fmla="*/ 3801395 w 10609327"/>
                  <a:gd name="connsiteY462" fmla="*/ 743213 h 1275811"/>
                  <a:gd name="connsiteX463" fmla="*/ 3941660 w 10609327"/>
                  <a:gd name="connsiteY463" fmla="*/ 872415 h 1275811"/>
                  <a:gd name="connsiteX464" fmla="*/ 3943344 w 10609327"/>
                  <a:gd name="connsiteY464" fmla="*/ 873966 h 1275811"/>
                  <a:gd name="connsiteX465" fmla="*/ 3944256 w 10609327"/>
                  <a:gd name="connsiteY465" fmla="*/ 871499 h 1275811"/>
                  <a:gd name="connsiteX466" fmla="*/ 4014915 w 10609327"/>
                  <a:gd name="connsiteY466" fmla="*/ 667651 h 1275811"/>
                  <a:gd name="connsiteX467" fmla="*/ 4174405 w 10609327"/>
                  <a:gd name="connsiteY467" fmla="*/ 781064 h 1275811"/>
                  <a:gd name="connsiteX468" fmla="*/ 4178265 w 10609327"/>
                  <a:gd name="connsiteY468" fmla="*/ 783813 h 1275811"/>
                  <a:gd name="connsiteX469" fmla="*/ 4179387 w 10609327"/>
                  <a:gd name="connsiteY469" fmla="*/ 779020 h 1275811"/>
                  <a:gd name="connsiteX470" fmla="*/ 4227312 w 10609327"/>
                  <a:gd name="connsiteY470" fmla="*/ 566221 h 1275811"/>
                  <a:gd name="connsiteX471" fmla="*/ 4405327 w 10609327"/>
                  <a:gd name="connsiteY471" fmla="*/ 685907 h 1275811"/>
                  <a:gd name="connsiteX472" fmla="*/ 4416904 w 10609327"/>
                  <a:gd name="connsiteY472" fmla="*/ 693731 h 1275811"/>
                  <a:gd name="connsiteX473" fmla="*/ 4430096 w 10609327"/>
                  <a:gd name="connsiteY473" fmla="*/ 702683 h 1275811"/>
                  <a:gd name="connsiteX474" fmla="*/ 4431289 w 10609327"/>
                  <a:gd name="connsiteY474" fmla="*/ 687176 h 1275811"/>
                  <a:gd name="connsiteX475" fmla="*/ 4432201 w 10609327"/>
                  <a:gd name="connsiteY475" fmla="*/ 674770 h 1275811"/>
                  <a:gd name="connsiteX476" fmla="*/ 4447638 w 10609327"/>
                  <a:gd name="connsiteY476" fmla="*/ 465565 h 1275811"/>
                  <a:gd name="connsiteX477" fmla="*/ 4646142 w 10609327"/>
                  <a:gd name="connsiteY477" fmla="*/ 586239 h 1275811"/>
                  <a:gd name="connsiteX478" fmla="*/ 4646703 w 10609327"/>
                  <a:gd name="connsiteY478" fmla="*/ 586591 h 1275811"/>
                  <a:gd name="connsiteX479" fmla="*/ 4662070 w 10609327"/>
                  <a:gd name="connsiteY479" fmla="*/ 595896 h 1275811"/>
                  <a:gd name="connsiteX480" fmla="*/ 4664736 w 10609327"/>
                  <a:gd name="connsiteY480" fmla="*/ 578626 h 1275811"/>
                  <a:gd name="connsiteX481" fmla="*/ 4664806 w 10609327"/>
                  <a:gd name="connsiteY481" fmla="*/ 578062 h 1275811"/>
                  <a:gd name="connsiteX482" fmla="*/ 4695610 w 10609327"/>
                  <a:gd name="connsiteY482" fmla="*/ 379572 h 1275811"/>
                  <a:gd name="connsiteX483" fmla="*/ 4832858 w 10609327"/>
                  <a:gd name="connsiteY483" fmla="*/ 485161 h 1275811"/>
                  <a:gd name="connsiteX484" fmla="*/ 4864573 w 10609327"/>
                  <a:gd name="connsiteY484" fmla="*/ 286317 h 1275811"/>
                  <a:gd name="connsiteX485" fmla="*/ 5011644 w 10609327"/>
                  <a:gd name="connsiteY485" fmla="*/ 406850 h 1275811"/>
                  <a:gd name="connsiteX486" fmla="*/ 5038448 w 10609327"/>
                  <a:gd name="connsiteY486" fmla="*/ 215267 h 1275811"/>
                  <a:gd name="connsiteX487" fmla="*/ 5229374 w 10609327"/>
                  <a:gd name="connsiteY487" fmla="*/ 340804 h 1275811"/>
                  <a:gd name="connsiteX488" fmla="*/ 5243759 w 10609327"/>
                  <a:gd name="connsiteY488" fmla="*/ 350249 h 1275811"/>
                  <a:gd name="connsiteX489" fmla="*/ 5245513 w 10609327"/>
                  <a:gd name="connsiteY489" fmla="*/ 335376 h 1275811"/>
                  <a:gd name="connsiteX490" fmla="*/ 5270001 w 10609327"/>
                  <a:gd name="connsiteY490" fmla="*/ 119969 h 1275811"/>
                  <a:gd name="connsiteX491" fmla="*/ 5450963 w 10609327"/>
                  <a:gd name="connsiteY491" fmla="*/ 276449 h 1275811"/>
                  <a:gd name="connsiteX492" fmla="*/ 5465277 w 10609327"/>
                  <a:gd name="connsiteY492" fmla="*/ 288855 h 1275811"/>
                  <a:gd name="connsiteX493" fmla="*/ 5476995 w 10609327"/>
                  <a:gd name="connsiteY493" fmla="*/ 270317 h 1275811"/>
                  <a:gd name="connsiteX494" fmla="*/ 5618734 w 10609327"/>
                  <a:gd name="connsiteY494" fmla="*/ 45464 h 1275811"/>
                  <a:gd name="connsiteX495" fmla="*/ 5752192 w 10609327"/>
                  <a:gd name="connsiteY495" fmla="*/ 208852 h 1275811"/>
                  <a:gd name="connsiteX496" fmla="*/ 5854848 w 10609327"/>
                  <a:gd name="connsiteY496" fmla="*/ 29322 h 1275811"/>
                  <a:gd name="connsiteX497" fmla="*/ 5945574 w 10609327"/>
                  <a:gd name="connsiteY497" fmla="*/ 191936 h 1275811"/>
                  <a:gd name="connsiteX498" fmla="*/ 6065701 w 10609327"/>
                  <a:gd name="connsiteY498" fmla="*/ 31014 h 1275811"/>
                  <a:gd name="connsiteX499" fmla="*/ 6154533 w 10609327"/>
                  <a:gd name="connsiteY499" fmla="*/ 176781 h 1275811"/>
                  <a:gd name="connsiteX500" fmla="*/ 6222666 w 10609327"/>
                  <a:gd name="connsiteY500" fmla="*/ 11912 h 1275811"/>
                  <a:gd name="connsiteX501" fmla="*/ 6355352 w 10609327"/>
                  <a:gd name="connsiteY501" fmla="*/ 174666 h 1275811"/>
                  <a:gd name="connsiteX502" fmla="*/ 6366228 w 10609327"/>
                  <a:gd name="connsiteY502" fmla="*/ 187988 h 1275811"/>
                  <a:gd name="connsiteX503" fmla="*/ 6369386 w 10609327"/>
                  <a:gd name="connsiteY503" fmla="*/ 191865 h 1275811"/>
                  <a:gd name="connsiteX504" fmla="*/ 6371280 w 10609327"/>
                  <a:gd name="connsiteY504" fmla="*/ 187918 h 1275811"/>
                  <a:gd name="connsiteX505" fmla="*/ 6378157 w 10609327"/>
                  <a:gd name="connsiteY505" fmla="*/ 173961 h 1275811"/>
                  <a:gd name="connsiteX506" fmla="*/ 6452464 w 10609327"/>
                  <a:gd name="connsiteY506" fmla="*/ 23120 h 1275811"/>
                  <a:gd name="connsiteX507" fmla="*/ 6552874 w 10609327"/>
                  <a:gd name="connsiteY507" fmla="*/ 172622 h 1275811"/>
                  <a:gd name="connsiteX508" fmla="*/ 6562276 w 10609327"/>
                  <a:gd name="connsiteY508" fmla="*/ 186579 h 1275811"/>
                  <a:gd name="connsiteX509" fmla="*/ 6569293 w 10609327"/>
                  <a:gd name="connsiteY509" fmla="*/ 197011 h 1275811"/>
                  <a:gd name="connsiteX510" fmla="*/ 6574345 w 10609327"/>
                  <a:gd name="connsiteY510" fmla="*/ 186649 h 1275811"/>
                  <a:gd name="connsiteX511" fmla="*/ 6580941 w 10609327"/>
                  <a:gd name="connsiteY511" fmla="*/ 172975 h 1275811"/>
                  <a:gd name="connsiteX512" fmla="*/ 6659177 w 10609327"/>
                  <a:gd name="connsiteY512" fmla="*/ 10714 h 1275811"/>
                  <a:gd name="connsiteX513" fmla="*/ 6759938 w 10609327"/>
                  <a:gd name="connsiteY513" fmla="*/ 179459 h 1275811"/>
                  <a:gd name="connsiteX514" fmla="*/ 6766814 w 10609327"/>
                  <a:gd name="connsiteY514" fmla="*/ 191019 h 1275811"/>
                  <a:gd name="connsiteX515" fmla="*/ 6773059 w 10609327"/>
                  <a:gd name="connsiteY515" fmla="*/ 180235 h 1275811"/>
                  <a:gd name="connsiteX516" fmla="*/ 6874241 w 10609327"/>
                  <a:gd name="connsiteY516" fmla="*/ 5287 h 1275811"/>
                  <a:gd name="connsiteX517" fmla="*/ 6948548 w 10609327"/>
                  <a:gd name="connsiteY517" fmla="*/ 193204 h 1275811"/>
                  <a:gd name="connsiteX518" fmla="*/ 6951285 w 10609327"/>
                  <a:gd name="connsiteY518" fmla="*/ 200112 h 1275811"/>
                  <a:gd name="connsiteX519" fmla="*/ 6951355 w 10609327"/>
                  <a:gd name="connsiteY519" fmla="*/ 200253 h 1275811"/>
                  <a:gd name="connsiteX520" fmla="*/ 6951495 w 10609327"/>
                  <a:gd name="connsiteY520" fmla="*/ 200112 h 1275811"/>
                  <a:gd name="connsiteX521" fmla="*/ 6957740 w 10609327"/>
                  <a:gd name="connsiteY521" fmla="*/ 194050 h 1275811"/>
                  <a:gd name="connsiteX522" fmla="*/ 7102005 w 10609327"/>
                  <a:gd name="connsiteY522" fmla="*/ 54839 h 1275811"/>
                  <a:gd name="connsiteX523" fmla="*/ 7179049 w 10609327"/>
                  <a:gd name="connsiteY523" fmla="*/ 219073 h 1275811"/>
                  <a:gd name="connsiteX524" fmla="*/ 7179119 w 10609327"/>
                  <a:gd name="connsiteY524" fmla="*/ 219284 h 1275811"/>
                  <a:gd name="connsiteX525" fmla="*/ 7185925 w 10609327"/>
                  <a:gd name="connsiteY525" fmla="*/ 233664 h 1275811"/>
                  <a:gd name="connsiteX526" fmla="*/ 7207186 w 10609327"/>
                  <a:gd name="connsiteY526" fmla="*/ 223091 h 1275811"/>
                  <a:gd name="connsiteX527" fmla="*/ 7208940 w 10609327"/>
                  <a:gd name="connsiteY527" fmla="*/ 222174 h 1275811"/>
                  <a:gd name="connsiteX528" fmla="*/ 7452351 w 10609327"/>
                  <a:gd name="connsiteY528" fmla="*/ 101360 h 1275811"/>
                  <a:gd name="connsiteX529" fmla="*/ 7489540 w 10609327"/>
                  <a:gd name="connsiteY529" fmla="*/ 241558 h 1275811"/>
                  <a:gd name="connsiteX530" fmla="*/ 7638365 w 10609327"/>
                  <a:gd name="connsiteY530" fmla="*/ 105307 h 1275811"/>
                  <a:gd name="connsiteX531" fmla="*/ 7707620 w 10609327"/>
                  <a:gd name="connsiteY531" fmla="*/ 282018 h 1275811"/>
                  <a:gd name="connsiteX532" fmla="*/ 7825221 w 10609327"/>
                  <a:gd name="connsiteY532" fmla="*/ 175301 h 1275811"/>
                  <a:gd name="connsiteX533" fmla="*/ 7892021 w 10609327"/>
                  <a:gd name="connsiteY533" fmla="*/ 341086 h 1275811"/>
                  <a:gd name="connsiteX534" fmla="*/ 7896863 w 10609327"/>
                  <a:gd name="connsiteY534" fmla="*/ 353068 h 1275811"/>
                  <a:gd name="connsiteX535" fmla="*/ 7906054 w 10609327"/>
                  <a:gd name="connsiteY535" fmla="*/ 344540 h 1275811"/>
                  <a:gd name="connsiteX536" fmla="*/ 8028777 w 10609327"/>
                  <a:gd name="connsiteY536" fmla="*/ 231479 h 1275811"/>
                  <a:gd name="connsiteX537" fmla="*/ 8126801 w 10609327"/>
                  <a:gd name="connsiteY537" fmla="*/ 406568 h 1275811"/>
                  <a:gd name="connsiteX538" fmla="*/ 8134309 w 10609327"/>
                  <a:gd name="connsiteY538" fmla="*/ 419960 h 1275811"/>
                  <a:gd name="connsiteX539" fmla="*/ 8142027 w 10609327"/>
                  <a:gd name="connsiteY539" fmla="*/ 411291 h 1275811"/>
                  <a:gd name="connsiteX540" fmla="*/ 8254155 w 10609327"/>
                  <a:gd name="connsiteY540" fmla="*/ 285824 h 1275811"/>
                  <a:gd name="connsiteX541" fmla="*/ 8318499 w 10609327"/>
                  <a:gd name="connsiteY541" fmla="*/ 470641 h 1275811"/>
                  <a:gd name="connsiteX542" fmla="*/ 8323410 w 10609327"/>
                  <a:gd name="connsiteY542" fmla="*/ 484597 h 1275811"/>
                  <a:gd name="connsiteX543" fmla="*/ 8337303 w 10609327"/>
                  <a:gd name="connsiteY543" fmla="*/ 477337 h 1275811"/>
                  <a:gd name="connsiteX544" fmla="*/ 8494900 w 10609327"/>
                  <a:gd name="connsiteY544" fmla="*/ 395290 h 1275811"/>
                  <a:gd name="connsiteX545" fmla="*/ 8532229 w 10609327"/>
                  <a:gd name="connsiteY545" fmla="*/ 550573 h 1275811"/>
                  <a:gd name="connsiteX546" fmla="*/ 8535106 w 10609327"/>
                  <a:gd name="connsiteY546" fmla="*/ 562626 h 1275811"/>
                  <a:gd name="connsiteX547" fmla="*/ 8545912 w 10609327"/>
                  <a:gd name="connsiteY547" fmla="*/ 556000 h 1275811"/>
                  <a:gd name="connsiteX548" fmla="*/ 8684001 w 10609327"/>
                  <a:gd name="connsiteY548" fmla="*/ 470922 h 1275811"/>
                  <a:gd name="connsiteX549" fmla="*/ 8730943 w 10609327"/>
                  <a:gd name="connsiteY549" fmla="*/ 630082 h 1275811"/>
                  <a:gd name="connsiteX550" fmla="*/ 8735083 w 10609327"/>
                  <a:gd name="connsiteY550" fmla="*/ 644038 h 1275811"/>
                  <a:gd name="connsiteX551" fmla="*/ 8749537 w 10609327"/>
                  <a:gd name="connsiteY551" fmla="*/ 637624 h 1275811"/>
                  <a:gd name="connsiteX552" fmla="*/ 8912887 w 10609327"/>
                  <a:gd name="connsiteY552" fmla="*/ 565234 h 1275811"/>
                  <a:gd name="connsiteX553" fmla="*/ 8942077 w 10609327"/>
                  <a:gd name="connsiteY553" fmla="*/ 716639 h 1275811"/>
                  <a:gd name="connsiteX554" fmla="*/ 8944112 w 10609327"/>
                  <a:gd name="connsiteY554" fmla="*/ 727283 h 1275811"/>
                  <a:gd name="connsiteX555" fmla="*/ 8947691 w 10609327"/>
                  <a:gd name="connsiteY555" fmla="*/ 746103 h 1275811"/>
                  <a:gd name="connsiteX556" fmla="*/ 8964250 w 10609327"/>
                  <a:gd name="connsiteY556" fmla="*/ 734684 h 1275811"/>
                  <a:gd name="connsiteX557" fmla="*/ 8972389 w 10609327"/>
                  <a:gd name="connsiteY557" fmla="*/ 729116 h 1275811"/>
                  <a:gd name="connsiteX558" fmla="*/ 9104234 w 10609327"/>
                  <a:gd name="connsiteY558" fmla="*/ 638540 h 1275811"/>
                  <a:gd name="connsiteX559" fmla="*/ 9104234 w 10609327"/>
                  <a:gd name="connsiteY559" fmla="*/ 815603 h 1275811"/>
                  <a:gd name="connsiteX560" fmla="*/ 9142055 w 10609327"/>
                  <a:gd name="connsiteY560" fmla="*/ 798686 h 1275811"/>
                  <a:gd name="connsiteX561" fmla="*/ 9143178 w 10609327"/>
                  <a:gd name="connsiteY561" fmla="*/ 798193 h 1275811"/>
                  <a:gd name="connsiteX562" fmla="*/ 9336629 w 10609327"/>
                  <a:gd name="connsiteY562" fmla="*/ 711846 h 1275811"/>
                  <a:gd name="connsiteX563" fmla="*/ 9322806 w 10609327"/>
                  <a:gd name="connsiteY563" fmla="*/ 849084 h 1275811"/>
                  <a:gd name="connsiteX564" fmla="*/ 9509031 w 10609327"/>
                  <a:gd name="connsiteY564" fmla="*/ 793188 h 1275811"/>
                  <a:gd name="connsiteX565" fmla="*/ 9600108 w 10609327"/>
                  <a:gd name="connsiteY565" fmla="*/ 946920 h 1275811"/>
                  <a:gd name="connsiteX566" fmla="*/ 9601722 w 10609327"/>
                  <a:gd name="connsiteY566" fmla="*/ 949528 h 1275811"/>
                  <a:gd name="connsiteX567" fmla="*/ 9604809 w 10609327"/>
                  <a:gd name="connsiteY567" fmla="*/ 948189 h 1275811"/>
                  <a:gd name="connsiteX568" fmla="*/ 9774545 w 10609327"/>
                  <a:gd name="connsiteY568" fmla="*/ 876151 h 1275811"/>
                  <a:gd name="connsiteX569" fmla="*/ 9800296 w 10609327"/>
                  <a:gd name="connsiteY569" fmla="*/ 999855 h 1275811"/>
                  <a:gd name="connsiteX570" fmla="*/ 9800787 w 10609327"/>
                  <a:gd name="connsiteY570" fmla="*/ 1002111 h 1275811"/>
                  <a:gd name="connsiteX571" fmla="*/ 9802541 w 10609327"/>
                  <a:gd name="connsiteY571" fmla="*/ 1000349 h 1275811"/>
                  <a:gd name="connsiteX572" fmla="*/ 9916984 w 10609327"/>
                  <a:gd name="connsiteY572" fmla="*/ 880944 h 1275811"/>
                  <a:gd name="connsiteX573" fmla="*/ 9940070 w 10609327"/>
                  <a:gd name="connsiteY573" fmla="*/ 1031081 h 1275811"/>
                  <a:gd name="connsiteX574" fmla="*/ 9944070 w 10609327"/>
                  <a:gd name="connsiteY574" fmla="*/ 1057302 h 1275811"/>
                  <a:gd name="connsiteX575" fmla="*/ 9945192 w 10609327"/>
                  <a:gd name="connsiteY575" fmla="*/ 1064492 h 1275811"/>
                  <a:gd name="connsiteX576" fmla="*/ 9948350 w 10609327"/>
                  <a:gd name="connsiteY576" fmla="*/ 1058289 h 1275811"/>
                  <a:gd name="connsiteX577" fmla="*/ 9959997 w 10609327"/>
                  <a:gd name="connsiteY577" fmla="*/ 1035240 h 1275811"/>
                  <a:gd name="connsiteX578" fmla="*/ 10024692 w 10609327"/>
                  <a:gd name="connsiteY578" fmla="*/ 907236 h 1275811"/>
                  <a:gd name="connsiteX579" fmla="*/ 10092403 w 10609327"/>
                  <a:gd name="connsiteY579" fmla="*/ 1059064 h 1275811"/>
                  <a:gd name="connsiteX580" fmla="*/ 10105174 w 10609327"/>
                  <a:gd name="connsiteY580" fmla="*/ 1087823 h 1275811"/>
                  <a:gd name="connsiteX581" fmla="*/ 10108472 w 10609327"/>
                  <a:gd name="connsiteY581" fmla="*/ 1095224 h 1275811"/>
                  <a:gd name="connsiteX582" fmla="*/ 10111489 w 10609327"/>
                  <a:gd name="connsiteY582" fmla="*/ 1088880 h 1275811"/>
                  <a:gd name="connsiteX583" fmla="*/ 10123347 w 10609327"/>
                  <a:gd name="connsiteY583" fmla="*/ 1063858 h 1275811"/>
                  <a:gd name="connsiteX584" fmla="*/ 10189515 w 10609327"/>
                  <a:gd name="connsiteY584" fmla="*/ 923659 h 1275811"/>
                  <a:gd name="connsiteX585" fmla="*/ 10256315 w 10609327"/>
                  <a:gd name="connsiteY585" fmla="*/ 1080915 h 1275811"/>
                  <a:gd name="connsiteX586" fmla="*/ 10268243 w 10609327"/>
                  <a:gd name="connsiteY586" fmla="*/ 1108899 h 1275811"/>
                  <a:gd name="connsiteX587" fmla="*/ 10271541 w 10609327"/>
                  <a:gd name="connsiteY587" fmla="*/ 1116652 h 1275811"/>
                  <a:gd name="connsiteX588" fmla="*/ 10274207 w 10609327"/>
                  <a:gd name="connsiteY588" fmla="*/ 1109463 h 1275811"/>
                  <a:gd name="connsiteX589" fmla="*/ 10283820 w 10609327"/>
                  <a:gd name="connsiteY589" fmla="*/ 1083664 h 1275811"/>
                  <a:gd name="connsiteX590" fmla="*/ 10342901 w 10609327"/>
                  <a:gd name="connsiteY590" fmla="*/ 925351 h 1275811"/>
                  <a:gd name="connsiteX591" fmla="*/ 10453486 w 10609327"/>
                  <a:gd name="connsiteY591" fmla="*/ 1094660 h 1275811"/>
                  <a:gd name="connsiteX592" fmla="*/ 10469834 w 10609327"/>
                  <a:gd name="connsiteY592" fmla="*/ 1119824 h 1275811"/>
                  <a:gd name="connsiteX593" fmla="*/ 10481833 w 10609327"/>
                  <a:gd name="connsiteY593" fmla="*/ 1138151 h 1275811"/>
                  <a:gd name="connsiteX594" fmla="*/ 10485552 w 10609327"/>
                  <a:gd name="connsiteY594" fmla="*/ 1119965 h 1275811"/>
                  <a:gd name="connsiteX595" fmla="*/ 10490533 w 10609327"/>
                  <a:gd name="connsiteY595" fmla="*/ 1095647 h 1275811"/>
                  <a:gd name="connsiteX596" fmla="*/ 10521267 w 10609327"/>
                  <a:gd name="connsiteY596" fmla="*/ 944805 h 1275811"/>
                  <a:gd name="connsiteX597" fmla="*/ 10579576 w 10609327"/>
                  <a:gd name="connsiteY597" fmla="*/ 1095647 h 1275811"/>
                  <a:gd name="connsiteX598" fmla="*/ 10588207 w 10609327"/>
                  <a:gd name="connsiteY598" fmla="*/ 1117991 h 1275811"/>
                  <a:gd name="connsiteX599" fmla="*/ 10605398 w 10609327"/>
                  <a:gd name="connsiteY599" fmla="*/ 1163033 h 127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Lst>
                <a:rect l="l" t="t" r="r" b="b"/>
                <a:pathLst>
                  <a:path w="10609327" h="1275811">
                    <a:moveTo>
                      <a:pt x="10605398" y="1163033"/>
                    </a:moveTo>
                    <a:lnTo>
                      <a:pt x="10591014" y="1163808"/>
                    </a:lnTo>
                    <a:lnTo>
                      <a:pt x="10573612" y="1118837"/>
                    </a:lnTo>
                    <a:lnTo>
                      <a:pt x="10564841" y="1096141"/>
                    </a:lnTo>
                    <a:lnTo>
                      <a:pt x="10525267" y="993935"/>
                    </a:lnTo>
                    <a:lnTo>
                      <a:pt x="10504427" y="1096141"/>
                    </a:lnTo>
                    <a:lnTo>
                      <a:pt x="10499515" y="1120247"/>
                    </a:lnTo>
                    <a:lnTo>
                      <a:pt x="10490113" y="1166275"/>
                    </a:lnTo>
                    <a:cubicBezTo>
                      <a:pt x="10487937" y="1166345"/>
                      <a:pt x="10485692" y="1166345"/>
                      <a:pt x="10483517" y="1166345"/>
                    </a:cubicBezTo>
                    <a:lnTo>
                      <a:pt x="10453205" y="1119895"/>
                    </a:lnTo>
                    <a:lnTo>
                      <a:pt x="10436575" y="1094378"/>
                    </a:lnTo>
                    <a:lnTo>
                      <a:pt x="10346199" y="955942"/>
                    </a:lnTo>
                    <a:lnTo>
                      <a:pt x="10297994" y="1085286"/>
                    </a:lnTo>
                    <a:lnTo>
                      <a:pt x="10288381" y="1111084"/>
                    </a:lnTo>
                    <a:lnTo>
                      <a:pt x="10272313" y="1154151"/>
                    </a:lnTo>
                    <a:lnTo>
                      <a:pt x="10252596" y="1107630"/>
                    </a:lnTo>
                    <a:lnTo>
                      <a:pt x="10240597" y="1079506"/>
                    </a:lnTo>
                    <a:lnTo>
                      <a:pt x="10188883" y="957634"/>
                    </a:lnTo>
                    <a:lnTo>
                      <a:pt x="10137521" y="1066184"/>
                    </a:lnTo>
                    <a:lnTo>
                      <a:pt x="10125593" y="1091347"/>
                    </a:lnTo>
                    <a:lnTo>
                      <a:pt x="10108051" y="1128494"/>
                    </a:lnTo>
                    <a:lnTo>
                      <a:pt x="10088824" y="1085497"/>
                    </a:lnTo>
                    <a:lnTo>
                      <a:pt x="10075984" y="1056668"/>
                    </a:lnTo>
                    <a:lnTo>
                      <a:pt x="10023780" y="939589"/>
                    </a:lnTo>
                    <a:lnTo>
                      <a:pt x="9973960" y="1038271"/>
                    </a:lnTo>
                    <a:lnTo>
                      <a:pt x="9962243" y="1061461"/>
                    </a:lnTo>
                    <a:lnTo>
                      <a:pt x="9938315" y="1109040"/>
                    </a:lnTo>
                    <a:lnTo>
                      <a:pt x="9938105" y="1109463"/>
                    </a:lnTo>
                    <a:lnTo>
                      <a:pt x="9938034" y="1108969"/>
                    </a:lnTo>
                    <a:lnTo>
                      <a:pt x="9929615" y="1054412"/>
                    </a:lnTo>
                    <a:lnTo>
                      <a:pt x="9925616" y="1028403"/>
                    </a:lnTo>
                    <a:lnTo>
                      <a:pt x="9907582" y="910972"/>
                    </a:lnTo>
                    <a:lnTo>
                      <a:pt x="9818048" y="1004437"/>
                    </a:lnTo>
                    <a:lnTo>
                      <a:pt x="9800366" y="1022975"/>
                    </a:lnTo>
                    <a:lnTo>
                      <a:pt x="9792648" y="1031011"/>
                    </a:lnTo>
                    <a:lnTo>
                      <a:pt x="9790473" y="1020367"/>
                    </a:lnTo>
                    <a:lnTo>
                      <a:pt x="9785490" y="996613"/>
                    </a:lnTo>
                    <a:lnTo>
                      <a:pt x="9764510" y="895817"/>
                    </a:lnTo>
                    <a:lnTo>
                      <a:pt x="9626070" y="954532"/>
                    </a:lnTo>
                    <a:lnTo>
                      <a:pt x="9601371" y="965035"/>
                    </a:lnTo>
                    <a:lnTo>
                      <a:pt x="9596108" y="967220"/>
                    </a:lnTo>
                    <a:lnTo>
                      <a:pt x="9593301" y="962357"/>
                    </a:lnTo>
                    <a:lnTo>
                      <a:pt x="9580953" y="941633"/>
                    </a:lnTo>
                    <a:lnTo>
                      <a:pt x="9502716" y="809753"/>
                    </a:lnTo>
                    <a:lnTo>
                      <a:pt x="9327297" y="862477"/>
                    </a:lnTo>
                    <a:lnTo>
                      <a:pt x="9316631" y="865649"/>
                    </a:lnTo>
                    <a:lnTo>
                      <a:pt x="9307089" y="868539"/>
                    </a:lnTo>
                    <a:lnTo>
                      <a:pt x="9307720" y="862265"/>
                    </a:lnTo>
                    <a:lnTo>
                      <a:pt x="9308351" y="856133"/>
                    </a:lnTo>
                    <a:lnTo>
                      <a:pt x="9320631" y="734402"/>
                    </a:lnTo>
                    <a:lnTo>
                      <a:pt x="9161210" y="805594"/>
                    </a:lnTo>
                    <a:lnTo>
                      <a:pt x="9093358" y="835833"/>
                    </a:lnTo>
                    <a:cubicBezTo>
                      <a:pt x="9092376" y="835480"/>
                      <a:pt x="9091464" y="835057"/>
                      <a:pt x="9090552" y="834705"/>
                    </a:cubicBezTo>
                    <a:lnTo>
                      <a:pt x="9090552" y="664973"/>
                    </a:lnTo>
                    <a:lnTo>
                      <a:pt x="8987827" y="735530"/>
                    </a:lnTo>
                    <a:lnTo>
                      <a:pt x="8980318" y="740676"/>
                    </a:lnTo>
                    <a:lnTo>
                      <a:pt x="8938288" y="769575"/>
                    </a:lnTo>
                    <a:lnTo>
                      <a:pt x="8929167" y="721926"/>
                    </a:lnTo>
                    <a:lnTo>
                      <a:pt x="8926991" y="710578"/>
                    </a:lnTo>
                    <a:lnTo>
                      <a:pt x="8902784" y="584970"/>
                    </a:lnTo>
                    <a:lnTo>
                      <a:pt x="8767360" y="644954"/>
                    </a:lnTo>
                    <a:lnTo>
                      <a:pt x="8746380" y="654188"/>
                    </a:lnTo>
                    <a:lnTo>
                      <a:pt x="8726523" y="662999"/>
                    </a:lnTo>
                    <a:lnTo>
                      <a:pt x="8721190" y="644813"/>
                    </a:lnTo>
                    <a:lnTo>
                      <a:pt x="8714875" y="623456"/>
                    </a:lnTo>
                    <a:lnTo>
                      <a:pt x="8676142" y="492139"/>
                    </a:lnTo>
                    <a:lnTo>
                      <a:pt x="8562260" y="562273"/>
                    </a:lnTo>
                    <a:lnTo>
                      <a:pt x="8537983" y="577217"/>
                    </a:lnTo>
                    <a:lnTo>
                      <a:pt x="8526405" y="584336"/>
                    </a:lnTo>
                    <a:lnTo>
                      <a:pt x="8523458" y="571930"/>
                    </a:lnTo>
                    <a:lnTo>
                      <a:pt x="8516862" y="544511"/>
                    </a:lnTo>
                    <a:lnTo>
                      <a:pt x="8485918" y="415661"/>
                    </a:lnTo>
                    <a:lnTo>
                      <a:pt x="8355267" y="483681"/>
                    </a:lnTo>
                    <a:lnTo>
                      <a:pt x="8323270" y="500386"/>
                    </a:lnTo>
                    <a:lnTo>
                      <a:pt x="8315903" y="504192"/>
                    </a:lnTo>
                    <a:lnTo>
                      <a:pt x="8313377" y="496932"/>
                    </a:lnTo>
                    <a:lnTo>
                      <a:pt x="8302220" y="464790"/>
                    </a:lnTo>
                    <a:lnTo>
                      <a:pt x="8249173" y="312398"/>
                    </a:lnTo>
                    <a:lnTo>
                      <a:pt x="8156762" y="415872"/>
                    </a:lnTo>
                    <a:lnTo>
                      <a:pt x="8137256" y="437723"/>
                    </a:lnTo>
                    <a:lnTo>
                      <a:pt x="8131994" y="443503"/>
                    </a:lnTo>
                    <a:lnTo>
                      <a:pt x="8126801" y="434340"/>
                    </a:lnTo>
                    <a:lnTo>
                      <a:pt x="8107926" y="400647"/>
                    </a:lnTo>
                    <a:lnTo>
                      <a:pt x="8025409" y="253330"/>
                    </a:lnTo>
                    <a:lnTo>
                      <a:pt x="7921982" y="348487"/>
                    </a:lnTo>
                    <a:lnTo>
                      <a:pt x="7902756" y="366179"/>
                    </a:lnTo>
                    <a:lnTo>
                      <a:pt x="7891530" y="376541"/>
                    </a:lnTo>
                    <a:lnTo>
                      <a:pt x="7885425" y="361315"/>
                    </a:lnTo>
                    <a:lnTo>
                      <a:pt x="7875602" y="336856"/>
                    </a:lnTo>
                    <a:lnTo>
                      <a:pt x="7819958" y="198632"/>
                    </a:lnTo>
                    <a:lnTo>
                      <a:pt x="7708954" y="299357"/>
                    </a:lnTo>
                    <a:lnTo>
                      <a:pt x="7702148" y="305490"/>
                    </a:lnTo>
                    <a:lnTo>
                      <a:pt x="7698919" y="297243"/>
                    </a:lnTo>
                    <a:lnTo>
                      <a:pt x="7632962" y="128850"/>
                    </a:lnTo>
                    <a:lnTo>
                      <a:pt x="7490312" y="259391"/>
                    </a:lnTo>
                    <a:lnTo>
                      <a:pt x="7482102" y="266863"/>
                    </a:lnTo>
                    <a:lnTo>
                      <a:pt x="7479716" y="257700"/>
                    </a:lnTo>
                    <a:lnTo>
                      <a:pt x="7443440" y="121026"/>
                    </a:lnTo>
                    <a:lnTo>
                      <a:pt x="7234551" y="224712"/>
                    </a:lnTo>
                    <a:lnTo>
                      <a:pt x="7231393" y="226333"/>
                    </a:lnTo>
                    <a:lnTo>
                      <a:pt x="7179470" y="252131"/>
                    </a:lnTo>
                    <a:lnTo>
                      <a:pt x="7163120" y="217240"/>
                    </a:lnTo>
                    <a:lnTo>
                      <a:pt x="7162980" y="216958"/>
                    </a:lnTo>
                    <a:lnTo>
                      <a:pt x="7097724" y="77958"/>
                    </a:lnTo>
                    <a:lnTo>
                      <a:pt x="6975774" y="195953"/>
                    </a:lnTo>
                    <a:lnTo>
                      <a:pt x="6970090" y="201451"/>
                    </a:lnTo>
                    <a:lnTo>
                      <a:pt x="6946092" y="224571"/>
                    </a:lnTo>
                    <a:lnTo>
                      <a:pt x="6936129" y="199337"/>
                    </a:lnTo>
                    <a:lnTo>
                      <a:pt x="6933182" y="191936"/>
                    </a:lnTo>
                    <a:lnTo>
                      <a:pt x="6871855" y="36935"/>
                    </a:lnTo>
                    <a:lnTo>
                      <a:pt x="6788426" y="181222"/>
                    </a:lnTo>
                    <a:lnTo>
                      <a:pt x="6782322" y="191724"/>
                    </a:lnTo>
                    <a:lnTo>
                      <a:pt x="6766885" y="218368"/>
                    </a:lnTo>
                    <a:lnTo>
                      <a:pt x="6750325" y="190596"/>
                    </a:lnTo>
                    <a:lnTo>
                      <a:pt x="6743309" y="178755"/>
                    </a:lnTo>
                    <a:lnTo>
                      <a:pt x="6660300" y="39966"/>
                    </a:lnTo>
                    <a:lnTo>
                      <a:pt x="6595887" y="173539"/>
                    </a:lnTo>
                    <a:lnTo>
                      <a:pt x="6589361" y="187072"/>
                    </a:lnTo>
                    <a:lnTo>
                      <a:pt x="6571187" y="224782"/>
                    </a:lnTo>
                    <a:lnTo>
                      <a:pt x="6545576" y="186790"/>
                    </a:lnTo>
                    <a:lnTo>
                      <a:pt x="6536104" y="172622"/>
                    </a:lnTo>
                    <a:lnTo>
                      <a:pt x="6454218" y="50821"/>
                    </a:lnTo>
                    <a:lnTo>
                      <a:pt x="6393664" y="173750"/>
                    </a:lnTo>
                    <a:lnTo>
                      <a:pt x="6386787" y="187777"/>
                    </a:lnTo>
                    <a:lnTo>
                      <a:pt x="6372192" y="217452"/>
                    </a:lnTo>
                    <a:lnTo>
                      <a:pt x="6348686" y="188623"/>
                    </a:lnTo>
                    <a:lnTo>
                      <a:pt x="6337951" y="175442"/>
                    </a:lnTo>
                    <a:lnTo>
                      <a:pt x="6226525" y="38697"/>
                    </a:lnTo>
                    <a:lnTo>
                      <a:pt x="6166111" y="184887"/>
                    </a:lnTo>
                    <a:lnTo>
                      <a:pt x="6161900" y="194967"/>
                    </a:lnTo>
                    <a:lnTo>
                      <a:pt x="6156778" y="207231"/>
                    </a:lnTo>
                    <a:lnTo>
                      <a:pt x="6149621" y="195460"/>
                    </a:lnTo>
                    <a:lnTo>
                      <a:pt x="6144218" y="186508"/>
                    </a:lnTo>
                    <a:lnTo>
                      <a:pt x="6064438" y="55755"/>
                    </a:lnTo>
                    <a:lnTo>
                      <a:pt x="5952029" y="206456"/>
                    </a:lnTo>
                    <a:lnTo>
                      <a:pt x="5951398" y="207231"/>
                    </a:lnTo>
                    <a:lnTo>
                      <a:pt x="5943820" y="217381"/>
                    </a:lnTo>
                    <a:lnTo>
                      <a:pt x="5938627" y="208218"/>
                    </a:lnTo>
                    <a:lnTo>
                      <a:pt x="5938627" y="208148"/>
                    </a:lnTo>
                    <a:lnTo>
                      <a:pt x="5854567" y="57517"/>
                    </a:lnTo>
                    <a:lnTo>
                      <a:pt x="5759911" y="223020"/>
                    </a:lnTo>
                    <a:lnTo>
                      <a:pt x="5754157" y="233170"/>
                    </a:lnTo>
                    <a:lnTo>
                      <a:pt x="5747000" y="224360"/>
                    </a:lnTo>
                    <a:lnTo>
                      <a:pt x="5619997" y="69007"/>
                    </a:lnTo>
                    <a:lnTo>
                      <a:pt x="5495870" y="266017"/>
                    </a:lnTo>
                    <a:lnTo>
                      <a:pt x="5476364" y="297102"/>
                    </a:lnTo>
                    <a:lnTo>
                      <a:pt x="5468295" y="309790"/>
                    </a:lnTo>
                    <a:lnTo>
                      <a:pt x="5458822" y="301613"/>
                    </a:lnTo>
                    <a:lnTo>
                      <a:pt x="5434474" y="280538"/>
                    </a:lnTo>
                    <a:lnTo>
                      <a:pt x="5280667" y="147458"/>
                    </a:lnTo>
                    <a:lnTo>
                      <a:pt x="5259757" y="330724"/>
                    </a:lnTo>
                    <a:lnTo>
                      <a:pt x="5256389" y="360047"/>
                    </a:lnTo>
                    <a:lnTo>
                      <a:pt x="5254775" y="374074"/>
                    </a:lnTo>
                    <a:lnTo>
                      <a:pt x="5240882" y="364981"/>
                    </a:lnTo>
                    <a:lnTo>
                      <a:pt x="5212745" y="346443"/>
                    </a:lnTo>
                    <a:lnTo>
                      <a:pt x="5048973" y="238739"/>
                    </a:lnTo>
                    <a:lnTo>
                      <a:pt x="5023924" y="417634"/>
                    </a:lnTo>
                    <a:lnTo>
                      <a:pt x="5021748" y="433141"/>
                    </a:lnTo>
                    <a:lnTo>
                      <a:pt x="5009890" y="423414"/>
                    </a:lnTo>
                    <a:lnTo>
                      <a:pt x="4874257" y="312186"/>
                    </a:lnTo>
                    <a:lnTo>
                      <a:pt x="4845137" y="494747"/>
                    </a:lnTo>
                    <a:lnTo>
                      <a:pt x="4843172" y="507223"/>
                    </a:lnTo>
                    <a:lnTo>
                      <a:pt x="4842681" y="510184"/>
                    </a:lnTo>
                    <a:lnTo>
                      <a:pt x="4840295" y="508280"/>
                    </a:lnTo>
                    <a:lnTo>
                      <a:pt x="4830893" y="501091"/>
                    </a:lnTo>
                    <a:lnTo>
                      <a:pt x="4705503" y="404665"/>
                    </a:lnTo>
                    <a:lnTo>
                      <a:pt x="4679682" y="570943"/>
                    </a:lnTo>
                    <a:lnTo>
                      <a:pt x="4679401" y="572564"/>
                    </a:lnTo>
                    <a:lnTo>
                      <a:pt x="4673858" y="608442"/>
                    </a:lnTo>
                    <a:cubicBezTo>
                      <a:pt x="4670209" y="609852"/>
                      <a:pt x="4666561" y="611262"/>
                      <a:pt x="4662912" y="612671"/>
                    </a:cubicBezTo>
                    <a:lnTo>
                      <a:pt x="4631547" y="593569"/>
                    </a:lnTo>
                    <a:lnTo>
                      <a:pt x="4630073" y="592653"/>
                    </a:lnTo>
                    <a:lnTo>
                      <a:pt x="4459496" y="488967"/>
                    </a:lnTo>
                    <a:lnTo>
                      <a:pt x="4446305" y="668779"/>
                    </a:lnTo>
                    <a:lnTo>
                      <a:pt x="4445392" y="680480"/>
                    </a:lnTo>
                    <a:lnTo>
                      <a:pt x="4444059" y="698172"/>
                    </a:lnTo>
                    <a:cubicBezTo>
                      <a:pt x="4434587" y="701978"/>
                      <a:pt x="4424974" y="705784"/>
                      <a:pt x="4415501" y="709520"/>
                    </a:cubicBezTo>
                    <a:lnTo>
                      <a:pt x="4401959" y="700427"/>
                    </a:lnTo>
                    <a:lnTo>
                      <a:pt x="4389820" y="692251"/>
                    </a:lnTo>
                    <a:lnTo>
                      <a:pt x="4236153" y="588847"/>
                    </a:lnTo>
                    <a:lnTo>
                      <a:pt x="4194614" y="772606"/>
                    </a:lnTo>
                    <a:lnTo>
                      <a:pt x="4190053" y="792765"/>
                    </a:lnTo>
                    <a:lnTo>
                      <a:pt x="4188509" y="799602"/>
                    </a:lnTo>
                    <a:cubicBezTo>
                      <a:pt x="4185983" y="800589"/>
                      <a:pt x="4183387" y="801576"/>
                      <a:pt x="4180861" y="802633"/>
                    </a:cubicBezTo>
                    <a:lnTo>
                      <a:pt x="4175458" y="798757"/>
                    </a:lnTo>
                    <a:lnTo>
                      <a:pt x="4158969" y="786985"/>
                    </a:lnTo>
                    <a:lnTo>
                      <a:pt x="4021721" y="689291"/>
                    </a:lnTo>
                    <a:lnTo>
                      <a:pt x="3960815" y="864944"/>
                    </a:lnTo>
                    <a:lnTo>
                      <a:pt x="3954150" y="884187"/>
                    </a:lnTo>
                    <a:lnTo>
                      <a:pt x="3951624" y="891517"/>
                    </a:lnTo>
                    <a:lnTo>
                      <a:pt x="3949308" y="898213"/>
                    </a:lnTo>
                    <a:lnTo>
                      <a:pt x="3944747" y="894055"/>
                    </a:lnTo>
                    <a:lnTo>
                      <a:pt x="3939625" y="889332"/>
                    </a:lnTo>
                    <a:lnTo>
                      <a:pt x="3927065" y="877702"/>
                    </a:lnTo>
                    <a:lnTo>
                      <a:pt x="3807219" y="767249"/>
                    </a:lnTo>
                    <a:lnTo>
                      <a:pt x="3743507" y="943748"/>
                    </a:lnTo>
                    <a:lnTo>
                      <a:pt x="3738665" y="957070"/>
                    </a:lnTo>
                    <a:lnTo>
                      <a:pt x="3733613" y="970956"/>
                    </a:lnTo>
                    <a:lnTo>
                      <a:pt x="3732912" y="972789"/>
                    </a:lnTo>
                    <a:lnTo>
                      <a:pt x="3731929" y="971449"/>
                    </a:lnTo>
                    <a:lnTo>
                      <a:pt x="3724562" y="961440"/>
                    </a:lnTo>
                    <a:lnTo>
                      <a:pt x="3717896" y="952347"/>
                    </a:lnTo>
                    <a:lnTo>
                      <a:pt x="3636782" y="841542"/>
                    </a:lnTo>
                    <a:lnTo>
                      <a:pt x="3592226" y="992877"/>
                    </a:lnTo>
                    <a:lnTo>
                      <a:pt x="3589559" y="1001970"/>
                    </a:lnTo>
                    <a:lnTo>
                      <a:pt x="3583806" y="1021425"/>
                    </a:lnTo>
                    <a:cubicBezTo>
                      <a:pt x="3575877" y="1024032"/>
                      <a:pt x="3567948" y="1026640"/>
                      <a:pt x="3560089" y="1029108"/>
                    </a:cubicBezTo>
                    <a:lnTo>
                      <a:pt x="3547389" y="1013953"/>
                    </a:lnTo>
                    <a:lnTo>
                      <a:pt x="3542407" y="1008032"/>
                    </a:lnTo>
                    <a:lnTo>
                      <a:pt x="3429156" y="873050"/>
                    </a:lnTo>
                    <a:lnTo>
                      <a:pt x="3402353" y="1047364"/>
                    </a:lnTo>
                    <a:lnTo>
                      <a:pt x="3401581" y="1052368"/>
                    </a:lnTo>
                    <a:lnTo>
                      <a:pt x="3397581" y="1078519"/>
                    </a:lnTo>
                    <a:lnTo>
                      <a:pt x="3396178" y="1087400"/>
                    </a:lnTo>
                    <a:lnTo>
                      <a:pt x="3389582" y="1080774"/>
                    </a:lnTo>
                    <a:lnTo>
                      <a:pt x="3369233" y="1060404"/>
                    </a:lnTo>
                    <a:lnTo>
                      <a:pt x="3365725" y="1056950"/>
                    </a:lnTo>
                    <a:lnTo>
                      <a:pt x="3243914" y="934585"/>
                    </a:lnTo>
                    <a:lnTo>
                      <a:pt x="3205533" y="1095224"/>
                    </a:lnTo>
                    <a:lnTo>
                      <a:pt x="3204901" y="1097762"/>
                    </a:lnTo>
                    <a:lnTo>
                      <a:pt x="3202305" y="1108758"/>
                    </a:lnTo>
                    <a:lnTo>
                      <a:pt x="3194937" y="1099947"/>
                    </a:lnTo>
                    <a:lnTo>
                      <a:pt x="3193183" y="1097903"/>
                    </a:lnTo>
                    <a:lnTo>
                      <a:pt x="3093686" y="977864"/>
                    </a:lnTo>
                    <a:lnTo>
                      <a:pt x="3062110" y="1124758"/>
                    </a:lnTo>
                    <a:lnTo>
                      <a:pt x="3061759" y="1126379"/>
                    </a:lnTo>
                    <a:lnTo>
                      <a:pt x="3057970" y="1143790"/>
                    </a:lnTo>
                    <a:lnTo>
                      <a:pt x="3045901" y="1129199"/>
                    </a:lnTo>
                    <a:lnTo>
                      <a:pt x="3044849" y="1127930"/>
                    </a:lnTo>
                    <a:lnTo>
                      <a:pt x="2923810" y="981247"/>
                    </a:lnTo>
                    <a:lnTo>
                      <a:pt x="2890200" y="1154363"/>
                    </a:lnTo>
                    <a:lnTo>
                      <a:pt x="2889989" y="1155349"/>
                    </a:lnTo>
                    <a:lnTo>
                      <a:pt x="2882131" y="1195879"/>
                    </a:lnTo>
                    <a:lnTo>
                      <a:pt x="2880727" y="1202858"/>
                    </a:lnTo>
                    <a:lnTo>
                      <a:pt x="2880447" y="1204197"/>
                    </a:lnTo>
                    <a:lnTo>
                      <a:pt x="2879885" y="1202999"/>
                    </a:lnTo>
                    <a:lnTo>
                      <a:pt x="2876798" y="1196725"/>
                    </a:lnTo>
                    <a:lnTo>
                      <a:pt x="2858695" y="1160143"/>
                    </a:lnTo>
                    <a:lnTo>
                      <a:pt x="2858274" y="1159226"/>
                    </a:lnTo>
                    <a:lnTo>
                      <a:pt x="2793509" y="1028050"/>
                    </a:lnTo>
                    <a:lnTo>
                      <a:pt x="2736954" y="1175720"/>
                    </a:lnTo>
                    <a:lnTo>
                      <a:pt x="2736533" y="1176777"/>
                    </a:lnTo>
                    <a:lnTo>
                      <a:pt x="2725096" y="1206664"/>
                    </a:lnTo>
                    <a:lnTo>
                      <a:pt x="2709939" y="1180020"/>
                    </a:lnTo>
                    <a:lnTo>
                      <a:pt x="2709378" y="1179033"/>
                    </a:lnTo>
                    <a:lnTo>
                      <a:pt x="2634931" y="1048421"/>
                    </a:lnTo>
                    <a:lnTo>
                      <a:pt x="2559851" y="1194611"/>
                    </a:lnTo>
                    <a:lnTo>
                      <a:pt x="2558939" y="1196373"/>
                    </a:lnTo>
                    <a:lnTo>
                      <a:pt x="2542730" y="1228021"/>
                    </a:lnTo>
                    <a:lnTo>
                      <a:pt x="2534801" y="1198558"/>
                    </a:lnTo>
                    <a:lnTo>
                      <a:pt x="2534310" y="1196796"/>
                    </a:lnTo>
                    <a:lnTo>
                      <a:pt x="2499998" y="1068792"/>
                    </a:lnTo>
                    <a:lnTo>
                      <a:pt x="2442531" y="1203703"/>
                    </a:lnTo>
                    <a:lnTo>
                      <a:pt x="2441549" y="1206029"/>
                    </a:lnTo>
                    <a:lnTo>
                      <a:pt x="2436356" y="1218224"/>
                    </a:lnTo>
                    <a:lnTo>
                      <a:pt x="2428147" y="1207016"/>
                    </a:lnTo>
                    <a:lnTo>
                      <a:pt x="2426463" y="1204761"/>
                    </a:lnTo>
                    <a:lnTo>
                      <a:pt x="2321913" y="1061813"/>
                    </a:lnTo>
                    <a:lnTo>
                      <a:pt x="2260938" y="1212585"/>
                    </a:lnTo>
                    <a:lnTo>
                      <a:pt x="2259113" y="1216955"/>
                    </a:lnTo>
                    <a:lnTo>
                      <a:pt x="2242694" y="1257696"/>
                    </a:lnTo>
                    <a:lnTo>
                      <a:pt x="2223398" y="1218506"/>
                    </a:lnTo>
                    <a:lnTo>
                      <a:pt x="2221082" y="1213713"/>
                    </a:lnTo>
                    <a:lnTo>
                      <a:pt x="2163545" y="1096845"/>
                    </a:lnTo>
                    <a:lnTo>
                      <a:pt x="2149371" y="1215052"/>
                    </a:lnTo>
                    <a:lnTo>
                      <a:pt x="2148670" y="1220902"/>
                    </a:lnTo>
                    <a:lnTo>
                      <a:pt x="2143407" y="1264816"/>
                    </a:lnTo>
                    <a:lnTo>
                      <a:pt x="2142916" y="1268974"/>
                    </a:lnTo>
                    <a:lnTo>
                      <a:pt x="2142214" y="1274613"/>
                    </a:lnTo>
                    <a:lnTo>
                      <a:pt x="2140039" y="1269045"/>
                    </a:lnTo>
                    <a:lnTo>
                      <a:pt x="2138355" y="1264886"/>
                    </a:lnTo>
                    <a:lnTo>
                      <a:pt x="2121234" y="1221537"/>
                    </a:lnTo>
                    <a:lnTo>
                      <a:pt x="2118778" y="1215193"/>
                    </a:lnTo>
                    <a:lnTo>
                      <a:pt x="2068468" y="1087823"/>
                    </a:lnTo>
                    <a:lnTo>
                      <a:pt x="1983916" y="1214135"/>
                    </a:lnTo>
                    <a:lnTo>
                      <a:pt x="1978443" y="1222453"/>
                    </a:lnTo>
                    <a:lnTo>
                      <a:pt x="1973180" y="1230277"/>
                    </a:lnTo>
                    <a:lnTo>
                      <a:pt x="1966374" y="1222312"/>
                    </a:lnTo>
                    <a:lnTo>
                      <a:pt x="1958936" y="1213572"/>
                    </a:lnTo>
                    <a:lnTo>
                      <a:pt x="1862807" y="1101145"/>
                    </a:lnTo>
                    <a:lnTo>
                      <a:pt x="1855369" y="1092475"/>
                    </a:lnTo>
                    <a:lnTo>
                      <a:pt x="1836284" y="1070131"/>
                    </a:lnTo>
                    <a:lnTo>
                      <a:pt x="1828074" y="1080422"/>
                    </a:lnTo>
                    <a:lnTo>
                      <a:pt x="1820847" y="1089515"/>
                    </a:lnTo>
                    <a:lnTo>
                      <a:pt x="1732015" y="1201236"/>
                    </a:lnTo>
                    <a:lnTo>
                      <a:pt x="1643183" y="1061250"/>
                    </a:lnTo>
                    <a:lnTo>
                      <a:pt x="1572875" y="1189747"/>
                    </a:lnTo>
                    <a:lnTo>
                      <a:pt x="1567051" y="1200461"/>
                    </a:lnTo>
                    <a:lnTo>
                      <a:pt x="1545510" y="1239793"/>
                    </a:lnTo>
                    <a:lnTo>
                      <a:pt x="1541019" y="1248040"/>
                    </a:lnTo>
                    <a:lnTo>
                      <a:pt x="1533300" y="1262137"/>
                    </a:lnTo>
                    <a:lnTo>
                      <a:pt x="1526214" y="1246418"/>
                    </a:lnTo>
                    <a:lnTo>
                      <a:pt x="1522144" y="1237467"/>
                    </a:lnTo>
                    <a:lnTo>
                      <a:pt x="1502146" y="1193201"/>
                    </a:lnTo>
                    <a:lnTo>
                      <a:pt x="1496954" y="1181852"/>
                    </a:lnTo>
                    <a:lnTo>
                      <a:pt x="1442293" y="1061038"/>
                    </a:lnTo>
                    <a:lnTo>
                      <a:pt x="1362162" y="1165006"/>
                    </a:lnTo>
                    <a:lnTo>
                      <a:pt x="1356268" y="1172689"/>
                    </a:lnTo>
                    <a:lnTo>
                      <a:pt x="1329043" y="1208003"/>
                    </a:lnTo>
                    <a:lnTo>
                      <a:pt x="1323850" y="1167262"/>
                    </a:lnTo>
                    <a:lnTo>
                      <a:pt x="1322868" y="1159438"/>
                    </a:lnTo>
                    <a:lnTo>
                      <a:pt x="1307712" y="1039540"/>
                    </a:lnTo>
                    <a:lnTo>
                      <a:pt x="1206741" y="1141323"/>
                    </a:lnTo>
                    <a:lnTo>
                      <a:pt x="1203654" y="1144424"/>
                    </a:lnTo>
                    <a:lnTo>
                      <a:pt x="1173411" y="1174874"/>
                    </a:lnTo>
                    <a:lnTo>
                      <a:pt x="1160851" y="1135120"/>
                    </a:lnTo>
                    <a:lnTo>
                      <a:pt x="1160290" y="1133358"/>
                    </a:lnTo>
                    <a:lnTo>
                      <a:pt x="1119663" y="1005001"/>
                    </a:lnTo>
                    <a:lnTo>
                      <a:pt x="1057284" y="1111225"/>
                    </a:lnTo>
                    <a:lnTo>
                      <a:pt x="1055670" y="1113833"/>
                    </a:lnTo>
                    <a:lnTo>
                      <a:pt x="1029778" y="1157957"/>
                    </a:lnTo>
                    <a:lnTo>
                      <a:pt x="1028726" y="1159720"/>
                    </a:lnTo>
                    <a:lnTo>
                      <a:pt x="1028024" y="1160918"/>
                    </a:lnTo>
                    <a:lnTo>
                      <a:pt x="1027744" y="1159508"/>
                    </a:lnTo>
                    <a:lnTo>
                      <a:pt x="1027252" y="1157394"/>
                    </a:lnTo>
                    <a:lnTo>
                      <a:pt x="1016166" y="1106009"/>
                    </a:lnTo>
                    <a:lnTo>
                      <a:pt x="1015113" y="1101145"/>
                    </a:lnTo>
                    <a:lnTo>
                      <a:pt x="987538" y="972648"/>
                    </a:lnTo>
                    <a:lnTo>
                      <a:pt x="895969" y="1071682"/>
                    </a:lnTo>
                    <a:lnTo>
                      <a:pt x="889584" y="1078589"/>
                    </a:lnTo>
                    <a:lnTo>
                      <a:pt x="872533" y="1097057"/>
                    </a:lnTo>
                    <a:lnTo>
                      <a:pt x="877725" y="1075911"/>
                    </a:lnTo>
                    <a:lnTo>
                      <a:pt x="879760" y="1067523"/>
                    </a:lnTo>
                    <a:lnTo>
                      <a:pt x="907757" y="952559"/>
                    </a:lnTo>
                    <a:lnTo>
                      <a:pt x="737952" y="1030165"/>
                    </a:lnTo>
                    <a:lnTo>
                      <a:pt x="728549" y="1034465"/>
                    </a:lnTo>
                    <a:lnTo>
                      <a:pt x="727076" y="1027204"/>
                    </a:lnTo>
                    <a:lnTo>
                      <a:pt x="701254" y="898918"/>
                    </a:lnTo>
                    <a:lnTo>
                      <a:pt x="598599" y="991045"/>
                    </a:lnTo>
                    <a:lnTo>
                      <a:pt x="587723" y="1000631"/>
                    </a:lnTo>
                    <a:lnTo>
                      <a:pt x="560217" y="1025090"/>
                    </a:lnTo>
                    <a:lnTo>
                      <a:pt x="566462" y="994498"/>
                    </a:lnTo>
                    <a:lnTo>
                      <a:pt x="568988" y="982234"/>
                    </a:lnTo>
                    <a:lnTo>
                      <a:pt x="591582" y="872627"/>
                    </a:lnTo>
                    <a:lnTo>
                      <a:pt x="473701" y="953546"/>
                    </a:lnTo>
                    <a:lnTo>
                      <a:pt x="461001" y="962286"/>
                    </a:lnTo>
                    <a:lnTo>
                      <a:pt x="447388" y="971661"/>
                    </a:lnTo>
                    <a:lnTo>
                      <a:pt x="447388" y="844150"/>
                    </a:lnTo>
                    <a:lnTo>
                      <a:pt x="374414" y="923166"/>
                    </a:lnTo>
                    <a:lnTo>
                      <a:pt x="370905" y="926972"/>
                    </a:lnTo>
                    <a:lnTo>
                      <a:pt x="344593" y="955378"/>
                    </a:lnTo>
                    <a:lnTo>
                      <a:pt x="337085" y="912311"/>
                    </a:lnTo>
                    <a:lnTo>
                      <a:pt x="336944" y="911465"/>
                    </a:lnTo>
                    <a:lnTo>
                      <a:pt x="314842" y="785082"/>
                    </a:lnTo>
                    <a:lnTo>
                      <a:pt x="233167" y="869455"/>
                    </a:lnTo>
                    <a:lnTo>
                      <a:pt x="226360" y="876433"/>
                    </a:lnTo>
                    <a:lnTo>
                      <a:pt x="187698" y="916399"/>
                    </a:lnTo>
                    <a:lnTo>
                      <a:pt x="187067" y="917033"/>
                    </a:lnTo>
                    <a:lnTo>
                      <a:pt x="187207" y="916188"/>
                    </a:lnTo>
                    <a:lnTo>
                      <a:pt x="195697" y="866494"/>
                    </a:lnTo>
                    <a:lnTo>
                      <a:pt x="197381" y="856838"/>
                    </a:lnTo>
                    <a:lnTo>
                      <a:pt x="217589" y="738138"/>
                    </a:lnTo>
                    <a:lnTo>
                      <a:pt x="113250" y="837665"/>
                    </a:lnTo>
                    <a:lnTo>
                      <a:pt x="112128" y="838723"/>
                    </a:lnTo>
                    <a:lnTo>
                      <a:pt x="90727" y="859164"/>
                    </a:lnTo>
                    <a:lnTo>
                      <a:pt x="75781" y="873402"/>
                    </a:lnTo>
                    <a:lnTo>
                      <a:pt x="75781" y="708604"/>
                    </a:lnTo>
                    <a:lnTo>
                      <a:pt x="27225" y="808907"/>
                    </a:lnTo>
                    <a:lnTo>
                      <a:pt x="11437" y="841472"/>
                    </a:lnTo>
                    <a:lnTo>
                      <a:pt x="5263" y="838441"/>
                    </a:lnTo>
                    <a:lnTo>
                      <a:pt x="5263" y="822581"/>
                    </a:lnTo>
                    <a:lnTo>
                      <a:pt x="14174" y="804114"/>
                    </a:lnTo>
                    <a:lnTo>
                      <a:pt x="89534" y="648620"/>
                    </a:lnTo>
                    <a:lnTo>
                      <a:pt x="89534" y="841190"/>
                    </a:lnTo>
                    <a:lnTo>
                      <a:pt x="93884" y="837031"/>
                    </a:lnTo>
                    <a:lnTo>
                      <a:pt x="97393" y="833718"/>
                    </a:lnTo>
                    <a:lnTo>
                      <a:pt x="238078" y="699441"/>
                    </a:lnTo>
                    <a:lnTo>
                      <a:pt x="210503" y="861278"/>
                    </a:lnTo>
                    <a:lnTo>
                      <a:pt x="208819" y="870794"/>
                    </a:lnTo>
                    <a:lnTo>
                      <a:pt x="208047" y="875446"/>
                    </a:lnTo>
                    <a:lnTo>
                      <a:pt x="211695" y="871640"/>
                    </a:lnTo>
                    <a:lnTo>
                      <a:pt x="218923" y="864168"/>
                    </a:lnTo>
                    <a:lnTo>
                      <a:pt x="323683" y="756042"/>
                    </a:lnTo>
                    <a:lnTo>
                      <a:pt x="351609" y="915976"/>
                    </a:lnTo>
                    <a:lnTo>
                      <a:pt x="352101" y="918796"/>
                    </a:lnTo>
                    <a:lnTo>
                      <a:pt x="353293" y="925492"/>
                    </a:lnTo>
                    <a:lnTo>
                      <a:pt x="357363" y="921051"/>
                    </a:lnTo>
                    <a:lnTo>
                      <a:pt x="359749" y="918514"/>
                    </a:lnTo>
                    <a:lnTo>
                      <a:pt x="450546" y="820326"/>
                    </a:lnTo>
                    <a:lnTo>
                      <a:pt x="453352" y="817295"/>
                    </a:lnTo>
                    <a:lnTo>
                      <a:pt x="461071" y="808907"/>
                    </a:lnTo>
                    <a:lnTo>
                      <a:pt x="461071" y="945440"/>
                    </a:lnTo>
                    <a:lnTo>
                      <a:pt x="611931" y="841895"/>
                    </a:lnTo>
                    <a:lnTo>
                      <a:pt x="582180" y="986111"/>
                    </a:lnTo>
                    <a:lnTo>
                      <a:pt x="581969" y="987168"/>
                    </a:lnTo>
                    <a:lnTo>
                      <a:pt x="582952" y="986322"/>
                    </a:lnTo>
                    <a:lnTo>
                      <a:pt x="710516" y="873050"/>
                    </a:lnTo>
                    <a:lnTo>
                      <a:pt x="739074" y="1015010"/>
                    </a:lnTo>
                    <a:lnTo>
                      <a:pt x="928386" y="928452"/>
                    </a:lnTo>
                    <a:lnTo>
                      <a:pt x="898986" y="1048914"/>
                    </a:lnTo>
                    <a:lnTo>
                      <a:pt x="995958" y="944030"/>
                    </a:lnTo>
                    <a:lnTo>
                      <a:pt x="1030550" y="1104881"/>
                    </a:lnTo>
                    <a:lnTo>
                      <a:pt x="1031533" y="1109181"/>
                    </a:lnTo>
                    <a:lnTo>
                      <a:pt x="1034620" y="1123630"/>
                    </a:lnTo>
                    <a:lnTo>
                      <a:pt x="1041847" y="1111295"/>
                    </a:lnTo>
                    <a:lnTo>
                      <a:pt x="1043742" y="1108053"/>
                    </a:lnTo>
                    <a:lnTo>
                      <a:pt x="1123873" y="971590"/>
                    </a:lnTo>
                    <a:lnTo>
                      <a:pt x="1175937" y="1136177"/>
                    </a:lnTo>
                    <a:lnTo>
                      <a:pt x="1176779" y="1138785"/>
                    </a:lnTo>
                    <a:lnTo>
                      <a:pt x="1180077" y="1149217"/>
                    </a:lnTo>
                    <a:lnTo>
                      <a:pt x="1188076" y="1141111"/>
                    </a:lnTo>
                    <a:lnTo>
                      <a:pt x="1190532" y="1138644"/>
                    </a:lnTo>
                    <a:lnTo>
                      <a:pt x="1318377" y="1009935"/>
                    </a:lnTo>
                    <a:lnTo>
                      <a:pt x="1337603" y="1161623"/>
                    </a:lnTo>
                    <a:lnTo>
                      <a:pt x="1338656" y="1169799"/>
                    </a:lnTo>
                    <a:lnTo>
                      <a:pt x="1339077" y="1173253"/>
                    </a:lnTo>
                    <a:lnTo>
                      <a:pt x="1341392" y="1170222"/>
                    </a:lnTo>
                    <a:lnTo>
                      <a:pt x="1346936" y="1162962"/>
                    </a:lnTo>
                    <a:lnTo>
                      <a:pt x="1445872" y="1034535"/>
                    </a:lnTo>
                    <a:lnTo>
                      <a:pt x="1513443" y="1183685"/>
                    </a:lnTo>
                    <a:lnTo>
                      <a:pt x="1518635" y="1195175"/>
                    </a:lnTo>
                    <a:lnTo>
                      <a:pt x="1534985" y="1231405"/>
                    </a:lnTo>
                    <a:lnTo>
                      <a:pt x="1552737" y="1198981"/>
                    </a:lnTo>
                    <a:lnTo>
                      <a:pt x="1558491" y="1188408"/>
                    </a:lnTo>
                    <a:lnTo>
                      <a:pt x="1642762" y="1034253"/>
                    </a:lnTo>
                    <a:lnTo>
                      <a:pt x="1733699" y="1177623"/>
                    </a:lnTo>
                    <a:lnTo>
                      <a:pt x="1813409" y="1077250"/>
                    </a:lnTo>
                    <a:lnTo>
                      <a:pt x="1820636" y="1068228"/>
                    </a:lnTo>
                    <a:lnTo>
                      <a:pt x="1836284" y="1048562"/>
                    </a:lnTo>
                    <a:lnTo>
                      <a:pt x="1864772" y="1081902"/>
                    </a:lnTo>
                    <a:lnTo>
                      <a:pt x="1872210" y="1090572"/>
                    </a:lnTo>
                    <a:lnTo>
                      <a:pt x="1972268" y="1207580"/>
                    </a:lnTo>
                    <a:lnTo>
                      <a:pt x="2072047" y="1058430"/>
                    </a:lnTo>
                    <a:lnTo>
                      <a:pt x="2133934" y="1215334"/>
                    </a:lnTo>
                    <a:lnTo>
                      <a:pt x="2135478" y="1219070"/>
                    </a:lnTo>
                    <a:lnTo>
                      <a:pt x="2135969" y="1215263"/>
                    </a:lnTo>
                    <a:lnTo>
                      <a:pt x="2155827" y="1049337"/>
                    </a:lnTo>
                    <a:lnTo>
                      <a:pt x="2236660" y="1213572"/>
                    </a:lnTo>
                    <a:lnTo>
                      <a:pt x="2238835" y="1218083"/>
                    </a:lnTo>
                    <a:lnTo>
                      <a:pt x="2241782" y="1224145"/>
                    </a:lnTo>
                    <a:lnTo>
                      <a:pt x="2244308" y="1217871"/>
                    </a:lnTo>
                    <a:lnTo>
                      <a:pt x="2246202" y="1213290"/>
                    </a:lnTo>
                    <a:lnTo>
                      <a:pt x="2318686" y="1033901"/>
                    </a:lnTo>
                    <a:lnTo>
                      <a:pt x="2433479" y="1190804"/>
                    </a:lnTo>
                    <a:lnTo>
                      <a:pt x="2503156" y="1026922"/>
                    </a:lnTo>
                    <a:lnTo>
                      <a:pt x="2546940" y="1190099"/>
                    </a:lnTo>
                    <a:lnTo>
                      <a:pt x="2634509" y="1019662"/>
                    </a:lnTo>
                    <a:lnTo>
                      <a:pt x="2722780" y="1174733"/>
                    </a:lnTo>
                    <a:lnTo>
                      <a:pt x="2791965" y="993864"/>
                    </a:lnTo>
                    <a:lnTo>
                      <a:pt x="2872798" y="1157394"/>
                    </a:lnTo>
                    <a:lnTo>
                      <a:pt x="2873219" y="1158169"/>
                    </a:lnTo>
                    <a:lnTo>
                      <a:pt x="2874974" y="1161764"/>
                    </a:lnTo>
                    <a:lnTo>
                      <a:pt x="2875745" y="1157816"/>
                    </a:lnTo>
                    <a:lnTo>
                      <a:pt x="2875956" y="1156830"/>
                    </a:lnTo>
                    <a:lnTo>
                      <a:pt x="2916162" y="950162"/>
                    </a:lnTo>
                    <a:lnTo>
                      <a:pt x="3050743" y="1113269"/>
                    </a:lnTo>
                    <a:lnTo>
                      <a:pt x="3086388" y="947484"/>
                    </a:lnTo>
                    <a:lnTo>
                      <a:pt x="3195428" y="1079083"/>
                    </a:lnTo>
                    <a:lnTo>
                      <a:pt x="3236336" y="907659"/>
                    </a:lnTo>
                    <a:lnTo>
                      <a:pt x="3381372" y="1053214"/>
                    </a:lnTo>
                    <a:lnTo>
                      <a:pt x="3384951" y="1056809"/>
                    </a:lnTo>
                    <a:lnTo>
                      <a:pt x="3386775" y="1058642"/>
                    </a:lnTo>
                    <a:lnTo>
                      <a:pt x="3387126" y="1056315"/>
                    </a:lnTo>
                    <a:lnTo>
                      <a:pt x="3387898" y="1051452"/>
                    </a:lnTo>
                    <a:lnTo>
                      <a:pt x="3420245" y="841190"/>
                    </a:lnTo>
                    <a:lnTo>
                      <a:pt x="3556861" y="1004014"/>
                    </a:lnTo>
                    <a:lnTo>
                      <a:pt x="3561984" y="1010076"/>
                    </a:lnTo>
                    <a:lnTo>
                      <a:pt x="3570193" y="1019803"/>
                    </a:lnTo>
                    <a:lnTo>
                      <a:pt x="3574052" y="1006693"/>
                    </a:lnTo>
                    <a:lnTo>
                      <a:pt x="3576578" y="998023"/>
                    </a:lnTo>
                    <a:lnTo>
                      <a:pt x="3631590" y="811162"/>
                    </a:lnTo>
                    <a:lnTo>
                      <a:pt x="3728912" y="944030"/>
                    </a:lnTo>
                    <a:lnTo>
                      <a:pt x="3801395" y="743213"/>
                    </a:lnTo>
                    <a:lnTo>
                      <a:pt x="3941660" y="872415"/>
                    </a:lnTo>
                    <a:lnTo>
                      <a:pt x="3943344" y="873966"/>
                    </a:lnTo>
                    <a:lnTo>
                      <a:pt x="3944256" y="871499"/>
                    </a:lnTo>
                    <a:lnTo>
                      <a:pt x="4014915" y="667651"/>
                    </a:lnTo>
                    <a:lnTo>
                      <a:pt x="4174405" y="781064"/>
                    </a:lnTo>
                    <a:lnTo>
                      <a:pt x="4178265" y="783813"/>
                    </a:lnTo>
                    <a:lnTo>
                      <a:pt x="4179387" y="779020"/>
                    </a:lnTo>
                    <a:lnTo>
                      <a:pt x="4227312" y="566221"/>
                    </a:lnTo>
                    <a:lnTo>
                      <a:pt x="4405327" y="685907"/>
                    </a:lnTo>
                    <a:lnTo>
                      <a:pt x="4416904" y="693731"/>
                    </a:lnTo>
                    <a:lnTo>
                      <a:pt x="4430096" y="702683"/>
                    </a:lnTo>
                    <a:lnTo>
                      <a:pt x="4431289" y="687176"/>
                    </a:lnTo>
                    <a:lnTo>
                      <a:pt x="4432201" y="674770"/>
                    </a:lnTo>
                    <a:lnTo>
                      <a:pt x="4447638" y="465565"/>
                    </a:lnTo>
                    <a:lnTo>
                      <a:pt x="4646142" y="586239"/>
                    </a:lnTo>
                    <a:lnTo>
                      <a:pt x="4646703" y="586591"/>
                    </a:lnTo>
                    <a:lnTo>
                      <a:pt x="4662070" y="595896"/>
                    </a:lnTo>
                    <a:lnTo>
                      <a:pt x="4664736" y="578626"/>
                    </a:lnTo>
                    <a:lnTo>
                      <a:pt x="4664806" y="578062"/>
                    </a:lnTo>
                    <a:lnTo>
                      <a:pt x="4695610" y="379572"/>
                    </a:lnTo>
                    <a:lnTo>
                      <a:pt x="4832858" y="485161"/>
                    </a:lnTo>
                    <a:lnTo>
                      <a:pt x="4864573" y="286317"/>
                    </a:lnTo>
                    <a:lnTo>
                      <a:pt x="5011644" y="406850"/>
                    </a:lnTo>
                    <a:lnTo>
                      <a:pt x="5038448" y="215267"/>
                    </a:lnTo>
                    <a:lnTo>
                      <a:pt x="5229374" y="340804"/>
                    </a:lnTo>
                    <a:lnTo>
                      <a:pt x="5243759" y="350249"/>
                    </a:lnTo>
                    <a:lnTo>
                      <a:pt x="5245513" y="335376"/>
                    </a:lnTo>
                    <a:lnTo>
                      <a:pt x="5270001" y="119969"/>
                    </a:lnTo>
                    <a:lnTo>
                      <a:pt x="5450963" y="276449"/>
                    </a:lnTo>
                    <a:lnTo>
                      <a:pt x="5465277" y="288855"/>
                    </a:lnTo>
                    <a:lnTo>
                      <a:pt x="5476995" y="270317"/>
                    </a:lnTo>
                    <a:lnTo>
                      <a:pt x="5618734" y="45464"/>
                    </a:lnTo>
                    <a:lnTo>
                      <a:pt x="5752192" y="208852"/>
                    </a:lnTo>
                    <a:lnTo>
                      <a:pt x="5854848" y="29322"/>
                    </a:lnTo>
                    <a:lnTo>
                      <a:pt x="5945574" y="191936"/>
                    </a:lnTo>
                    <a:lnTo>
                      <a:pt x="6065701" y="31014"/>
                    </a:lnTo>
                    <a:lnTo>
                      <a:pt x="6154533" y="176781"/>
                    </a:lnTo>
                    <a:lnTo>
                      <a:pt x="6222666" y="11912"/>
                    </a:lnTo>
                    <a:lnTo>
                      <a:pt x="6355352" y="174666"/>
                    </a:lnTo>
                    <a:lnTo>
                      <a:pt x="6366228" y="187988"/>
                    </a:lnTo>
                    <a:lnTo>
                      <a:pt x="6369386" y="191865"/>
                    </a:lnTo>
                    <a:lnTo>
                      <a:pt x="6371280" y="187918"/>
                    </a:lnTo>
                    <a:lnTo>
                      <a:pt x="6378157" y="173961"/>
                    </a:lnTo>
                    <a:lnTo>
                      <a:pt x="6452464" y="23120"/>
                    </a:lnTo>
                    <a:lnTo>
                      <a:pt x="6552874" y="172622"/>
                    </a:lnTo>
                    <a:lnTo>
                      <a:pt x="6562276" y="186579"/>
                    </a:lnTo>
                    <a:lnTo>
                      <a:pt x="6569293" y="197011"/>
                    </a:lnTo>
                    <a:lnTo>
                      <a:pt x="6574345" y="186649"/>
                    </a:lnTo>
                    <a:lnTo>
                      <a:pt x="6580941" y="172975"/>
                    </a:lnTo>
                    <a:lnTo>
                      <a:pt x="6659177" y="10714"/>
                    </a:lnTo>
                    <a:lnTo>
                      <a:pt x="6759938" y="179459"/>
                    </a:lnTo>
                    <a:lnTo>
                      <a:pt x="6766814" y="191019"/>
                    </a:lnTo>
                    <a:lnTo>
                      <a:pt x="6773059" y="180235"/>
                    </a:lnTo>
                    <a:lnTo>
                      <a:pt x="6874241" y="5287"/>
                    </a:lnTo>
                    <a:lnTo>
                      <a:pt x="6948548" y="193204"/>
                    </a:lnTo>
                    <a:lnTo>
                      <a:pt x="6951285" y="200112"/>
                    </a:lnTo>
                    <a:lnTo>
                      <a:pt x="6951355" y="200253"/>
                    </a:lnTo>
                    <a:lnTo>
                      <a:pt x="6951495" y="200112"/>
                    </a:lnTo>
                    <a:lnTo>
                      <a:pt x="6957740" y="194050"/>
                    </a:lnTo>
                    <a:lnTo>
                      <a:pt x="7102005" y="54839"/>
                    </a:lnTo>
                    <a:lnTo>
                      <a:pt x="7179049" y="219073"/>
                    </a:lnTo>
                    <a:lnTo>
                      <a:pt x="7179119" y="219284"/>
                    </a:lnTo>
                    <a:lnTo>
                      <a:pt x="7185925" y="233664"/>
                    </a:lnTo>
                    <a:lnTo>
                      <a:pt x="7207186" y="223091"/>
                    </a:lnTo>
                    <a:lnTo>
                      <a:pt x="7208940" y="222174"/>
                    </a:lnTo>
                    <a:lnTo>
                      <a:pt x="7452351" y="101360"/>
                    </a:lnTo>
                    <a:lnTo>
                      <a:pt x="7489540" y="241558"/>
                    </a:lnTo>
                    <a:lnTo>
                      <a:pt x="7638365" y="105307"/>
                    </a:lnTo>
                    <a:lnTo>
                      <a:pt x="7707620" y="282018"/>
                    </a:lnTo>
                    <a:lnTo>
                      <a:pt x="7825221" y="175301"/>
                    </a:lnTo>
                    <a:lnTo>
                      <a:pt x="7892021" y="341086"/>
                    </a:lnTo>
                    <a:lnTo>
                      <a:pt x="7896863" y="353068"/>
                    </a:lnTo>
                    <a:lnTo>
                      <a:pt x="7906054" y="344540"/>
                    </a:lnTo>
                    <a:lnTo>
                      <a:pt x="8028777" y="231479"/>
                    </a:lnTo>
                    <a:lnTo>
                      <a:pt x="8126801" y="406568"/>
                    </a:lnTo>
                    <a:lnTo>
                      <a:pt x="8134309" y="419960"/>
                    </a:lnTo>
                    <a:lnTo>
                      <a:pt x="8142027" y="411291"/>
                    </a:lnTo>
                    <a:lnTo>
                      <a:pt x="8254155" y="285824"/>
                    </a:lnTo>
                    <a:lnTo>
                      <a:pt x="8318499" y="470641"/>
                    </a:lnTo>
                    <a:lnTo>
                      <a:pt x="8323410" y="484597"/>
                    </a:lnTo>
                    <a:lnTo>
                      <a:pt x="8337303" y="477337"/>
                    </a:lnTo>
                    <a:lnTo>
                      <a:pt x="8494900" y="395290"/>
                    </a:lnTo>
                    <a:lnTo>
                      <a:pt x="8532229" y="550573"/>
                    </a:lnTo>
                    <a:lnTo>
                      <a:pt x="8535106" y="562626"/>
                    </a:lnTo>
                    <a:lnTo>
                      <a:pt x="8545912" y="556000"/>
                    </a:lnTo>
                    <a:lnTo>
                      <a:pt x="8684001" y="470922"/>
                    </a:lnTo>
                    <a:lnTo>
                      <a:pt x="8730943" y="630082"/>
                    </a:lnTo>
                    <a:lnTo>
                      <a:pt x="8735083" y="644038"/>
                    </a:lnTo>
                    <a:lnTo>
                      <a:pt x="8749537" y="637624"/>
                    </a:lnTo>
                    <a:lnTo>
                      <a:pt x="8912887" y="565234"/>
                    </a:lnTo>
                    <a:lnTo>
                      <a:pt x="8942077" y="716639"/>
                    </a:lnTo>
                    <a:lnTo>
                      <a:pt x="8944112" y="727283"/>
                    </a:lnTo>
                    <a:lnTo>
                      <a:pt x="8947691" y="746103"/>
                    </a:lnTo>
                    <a:lnTo>
                      <a:pt x="8964250" y="734684"/>
                    </a:lnTo>
                    <a:lnTo>
                      <a:pt x="8972389" y="729116"/>
                    </a:lnTo>
                    <a:lnTo>
                      <a:pt x="9104234" y="638540"/>
                    </a:lnTo>
                    <a:lnTo>
                      <a:pt x="9104234" y="815603"/>
                    </a:lnTo>
                    <a:lnTo>
                      <a:pt x="9142055" y="798686"/>
                    </a:lnTo>
                    <a:lnTo>
                      <a:pt x="9143178" y="798193"/>
                    </a:lnTo>
                    <a:lnTo>
                      <a:pt x="9336629" y="711846"/>
                    </a:lnTo>
                    <a:lnTo>
                      <a:pt x="9322806" y="849084"/>
                    </a:lnTo>
                    <a:lnTo>
                      <a:pt x="9509031" y="793188"/>
                    </a:lnTo>
                    <a:lnTo>
                      <a:pt x="9600108" y="946920"/>
                    </a:lnTo>
                    <a:lnTo>
                      <a:pt x="9601722" y="949528"/>
                    </a:lnTo>
                    <a:lnTo>
                      <a:pt x="9604809" y="948189"/>
                    </a:lnTo>
                    <a:lnTo>
                      <a:pt x="9774545" y="876151"/>
                    </a:lnTo>
                    <a:lnTo>
                      <a:pt x="9800296" y="999855"/>
                    </a:lnTo>
                    <a:lnTo>
                      <a:pt x="9800787" y="1002111"/>
                    </a:lnTo>
                    <a:lnTo>
                      <a:pt x="9802541" y="1000349"/>
                    </a:lnTo>
                    <a:lnTo>
                      <a:pt x="9916984" y="880944"/>
                    </a:lnTo>
                    <a:lnTo>
                      <a:pt x="9940070" y="1031081"/>
                    </a:lnTo>
                    <a:lnTo>
                      <a:pt x="9944070" y="1057302"/>
                    </a:lnTo>
                    <a:lnTo>
                      <a:pt x="9945192" y="1064492"/>
                    </a:lnTo>
                    <a:lnTo>
                      <a:pt x="9948350" y="1058289"/>
                    </a:lnTo>
                    <a:lnTo>
                      <a:pt x="9959997" y="1035240"/>
                    </a:lnTo>
                    <a:lnTo>
                      <a:pt x="10024692" y="907236"/>
                    </a:lnTo>
                    <a:lnTo>
                      <a:pt x="10092403" y="1059064"/>
                    </a:lnTo>
                    <a:lnTo>
                      <a:pt x="10105174" y="1087823"/>
                    </a:lnTo>
                    <a:lnTo>
                      <a:pt x="10108472" y="1095224"/>
                    </a:lnTo>
                    <a:lnTo>
                      <a:pt x="10111489" y="1088880"/>
                    </a:lnTo>
                    <a:lnTo>
                      <a:pt x="10123347" y="1063858"/>
                    </a:lnTo>
                    <a:lnTo>
                      <a:pt x="10189515" y="923659"/>
                    </a:lnTo>
                    <a:lnTo>
                      <a:pt x="10256315" y="1080915"/>
                    </a:lnTo>
                    <a:lnTo>
                      <a:pt x="10268243" y="1108899"/>
                    </a:lnTo>
                    <a:lnTo>
                      <a:pt x="10271541" y="1116652"/>
                    </a:lnTo>
                    <a:lnTo>
                      <a:pt x="10274207" y="1109463"/>
                    </a:lnTo>
                    <a:lnTo>
                      <a:pt x="10283820" y="1083664"/>
                    </a:lnTo>
                    <a:lnTo>
                      <a:pt x="10342901" y="925351"/>
                    </a:lnTo>
                    <a:lnTo>
                      <a:pt x="10453486" y="1094660"/>
                    </a:lnTo>
                    <a:lnTo>
                      <a:pt x="10469834" y="1119824"/>
                    </a:lnTo>
                    <a:lnTo>
                      <a:pt x="10481833" y="1138151"/>
                    </a:lnTo>
                    <a:lnTo>
                      <a:pt x="10485552" y="1119965"/>
                    </a:lnTo>
                    <a:lnTo>
                      <a:pt x="10490533" y="1095647"/>
                    </a:lnTo>
                    <a:lnTo>
                      <a:pt x="10521267" y="944805"/>
                    </a:lnTo>
                    <a:lnTo>
                      <a:pt x="10579576" y="1095647"/>
                    </a:lnTo>
                    <a:lnTo>
                      <a:pt x="10588207" y="1117991"/>
                    </a:lnTo>
                    <a:lnTo>
                      <a:pt x="10605398" y="1163033"/>
                    </a:lnTo>
                    <a:close/>
                  </a:path>
                </a:pathLst>
              </a:custGeom>
              <a:grpFill/>
              <a:ln w="9525" cap="flat">
                <a:noFill/>
                <a:prstDash val="solid"/>
                <a:miter/>
              </a:ln>
            </p:spPr>
            <p:txBody>
              <a:bodyPr rtlCol="0" anchor="ctr"/>
              <a:lstStyle/>
              <a:p>
                <a:endParaRPr lang="en-GB"/>
              </a:p>
            </p:txBody>
          </p:sp>
          <p:sp>
            <p:nvSpPr>
              <p:cNvPr id="145" name="Freeform: Shape 144">
                <a:extLst>
                  <a:ext uri="{FF2B5EF4-FFF2-40B4-BE49-F238E27FC236}">
                    <a16:creationId xmlns:a16="http://schemas.microsoft.com/office/drawing/2014/main" id="{45ACEC43-4F41-4BA7-96A1-2A2095C1CABF}"/>
                  </a:ext>
                </a:extLst>
              </p:cNvPr>
              <p:cNvSpPr/>
              <p:nvPr/>
            </p:nvSpPr>
            <p:spPr>
              <a:xfrm>
                <a:off x="10720658" y="3309325"/>
                <a:ext cx="21050" cy="7049"/>
              </a:xfrm>
              <a:custGeom>
                <a:avLst/>
                <a:gdLst>
                  <a:gd name="connsiteX0" fmla="*/ 5263 w 21050"/>
                  <a:gd name="connsiteY0" fmla="*/ 6203 h 7048"/>
                  <a:gd name="connsiteX1" fmla="*/ 21611 w 21050"/>
                  <a:gd name="connsiteY1" fmla="*/ 5287 h 7048"/>
                  <a:gd name="connsiteX2" fmla="*/ 21611 w 21050"/>
                  <a:gd name="connsiteY2" fmla="*/ 5357 h 7048"/>
                  <a:gd name="connsiteX3" fmla="*/ 5263 w 21050"/>
                  <a:gd name="connsiteY3" fmla="*/ 6203 h 7048"/>
                  <a:gd name="connsiteX4" fmla="*/ 5263 w 21050"/>
                  <a:gd name="connsiteY4" fmla="*/ 6203 h 7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0" h="7048">
                    <a:moveTo>
                      <a:pt x="5263" y="6203"/>
                    </a:moveTo>
                    <a:lnTo>
                      <a:pt x="21611" y="5287"/>
                    </a:lnTo>
                    <a:lnTo>
                      <a:pt x="21611" y="5357"/>
                    </a:lnTo>
                    <a:cubicBezTo>
                      <a:pt x="16208" y="5639"/>
                      <a:pt x="10735" y="5991"/>
                      <a:pt x="5263" y="6203"/>
                    </a:cubicBezTo>
                    <a:lnTo>
                      <a:pt x="5263" y="6203"/>
                    </a:lnTo>
                    <a:close/>
                  </a:path>
                </a:pathLst>
              </a:custGeom>
              <a:grpFill/>
              <a:ln w="9525" cap="flat">
                <a:noFill/>
                <a:prstDash val="solid"/>
                <a:miter/>
              </a:ln>
            </p:spPr>
            <p:txBody>
              <a:bodyPr rtlCol="0" anchor="ctr"/>
              <a:lstStyle/>
              <a:p>
                <a:endParaRPr lang="en-GB"/>
              </a:p>
            </p:txBody>
          </p:sp>
          <p:sp>
            <p:nvSpPr>
              <p:cNvPr id="146" name="Freeform: Shape 145">
                <a:extLst>
                  <a:ext uri="{FF2B5EF4-FFF2-40B4-BE49-F238E27FC236}">
                    <a16:creationId xmlns:a16="http://schemas.microsoft.com/office/drawing/2014/main" id="{3ECA927F-A5EA-47ED-BA70-242F2D9610FE}"/>
                  </a:ext>
                </a:extLst>
              </p:cNvPr>
              <p:cNvSpPr/>
              <p:nvPr/>
            </p:nvSpPr>
            <p:spPr>
              <a:xfrm>
                <a:off x="10736796" y="2614888"/>
                <a:ext cx="1361250" cy="704868"/>
              </a:xfrm>
              <a:custGeom>
                <a:avLst/>
                <a:gdLst>
                  <a:gd name="connsiteX0" fmla="*/ 1357671 w 1361249"/>
                  <a:gd name="connsiteY0" fmla="*/ 35314 h 704868"/>
                  <a:gd name="connsiteX1" fmla="*/ 1357671 w 1361249"/>
                  <a:gd name="connsiteY1" fmla="*/ 50257 h 704868"/>
                  <a:gd name="connsiteX2" fmla="*/ 1296555 w 1361249"/>
                  <a:gd name="connsiteY2" fmla="*/ 24952 h 704868"/>
                  <a:gd name="connsiteX3" fmla="*/ 1279575 w 1361249"/>
                  <a:gd name="connsiteY3" fmla="*/ 201099 h 704868"/>
                  <a:gd name="connsiteX4" fmla="*/ 1279014 w 1361249"/>
                  <a:gd name="connsiteY4" fmla="*/ 207161 h 704868"/>
                  <a:gd name="connsiteX5" fmla="*/ 1277680 w 1361249"/>
                  <a:gd name="connsiteY5" fmla="*/ 220553 h 704868"/>
                  <a:gd name="connsiteX6" fmla="*/ 1265050 w 1361249"/>
                  <a:gd name="connsiteY6" fmla="*/ 211460 h 704868"/>
                  <a:gd name="connsiteX7" fmla="*/ 1262243 w 1361249"/>
                  <a:gd name="connsiteY7" fmla="*/ 209487 h 704868"/>
                  <a:gd name="connsiteX8" fmla="*/ 1144362 w 1361249"/>
                  <a:gd name="connsiteY8" fmla="*/ 124762 h 704868"/>
                  <a:gd name="connsiteX9" fmla="*/ 1115734 w 1361249"/>
                  <a:gd name="connsiteY9" fmla="*/ 267638 h 704868"/>
                  <a:gd name="connsiteX10" fmla="*/ 1106191 w 1361249"/>
                  <a:gd name="connsiteY10" fmla="*/ 315499 h 704868"/>
                  <a:gd name="connsiteX11" fmla="*/ 1102964 w 1361249"/>
                  <a:gd name="connsiteY11" fmla="*/ 331782 h 704868"/>
                  <a:gd name="connsiteX12" fmla="*/ 1090755 w 1361249"/>
                  <a:gd name="connsiteY12" fmla="*/ 324662 h 704868"/>
                  <a:gd name="connsiteX13" fmla="*/ 1056372 w 1361249"/>
                  <a:gd name="connsiteY13" fmla="*/ 304503 h 704868"/>
                  <a:gd name="connsiteX14" fmla="*/ 925861 w 1361249"/>
                  <a:gd name="connsiteY14" fmla="*/ 227884 h 704868"/>
                  <a:gd name="connsiteX15" fmla="*/ 915616 w 1361249"/>
                  <a:gd name="connsiteY15" fmla="*/ 393246 h 704868"/>
                  <a:gd name="connsiteX16" fmla="*/ 914002 w 1361249"/>
                  <a:gd name="connsiteY16" fmla="*/ 418833 h 704868"/>
                  <a:gd name="connsiteX17" fmla="*/ 913090 w 1361249"/>
                  <a:gd name="connsiteY17" fmla="*/ 433635 h 704868"/>
                  <a:gd name="connsiteX18" fmla="*/ 899478 w 1361249"/>
                  <a:gd name="connsiteY18" fmla="*/ 425811 h 704868"/>
                  <a:gd name="connsiteX19" fmla="*/ 876953 w 1361249"/>
                  <a:gd name="connsiteY19" fmla="*/ 412841 h 704868"/>
                  <a:gd name="connsiteX20" fmla="*/ 735917 w 1361249"/>
                  <a:gd name="connsiteY20" fmla="*/ 331500 h 704868"/>
                  <a:gd name="connsiteX21" fmla="*/ 709464 w 1361249"/>
                  <a:gd name="connsiteY21" fmla="*/ 487134 h 704868"/>
                  <a:gd name="connsiteX22" fmla="*/ 706025 w 1361249"/>
                  <a:gd name="connsiteY22" fmla="*/ 507223 h 704868"/>
                  <a:gd name="connsiteX23" fmla="*/ 703429 w 1361249"/>
                  <a:gd name="connsiteY23" fmla="*/ 522589 h 704868"/>
                  <a:gd name="connsiteX24" fmla="*/ 692132 w 1361249"/>
                  <a:gd name="connsiteY24" fmla="*/ 512369 h 704868"/>
                  <a:gd name="connsiteX25" fmla="*/ 677818 w 1361249"/>
                  <a:gd name="connsiteY25" fmla="*/ 499329 h 704868"/>
                  <a:gd name="connsiteX26" fmla="*/ 548149 w 1361249"/>
                  <a:gd name="connsiteY26" fmla="*/ 380981 h 704868"/>
                  <a:gd name="connsiteX27" fmla="*/ 461422 w 1361249"/>
                  <a:gd name="connsiteY27" fmla="*/ 567489 h 704868"/>
                  <a:gd name="connsiteX28" fmla="*/ 452861 w 1361249"/>
                  <a:gd name="connsiteY28" fmla="*/ 585887 h 704868"/>
                  <a:gd name="connsiteX29" fmla="*/ 448019 w 1361249"/>
                  <a:gd name="connsiteY29" fmla="*/ 596178 h 704868"/>
                  <a:gd name="connsiteX30" fmla="*/ 437986 w 1361249"/>
                  <a:gd name="connsiteY30" fmla="*/ 589552 h 704868"/>
                  <a:gd name="connsiteX31" fmla="*/ 419952 w 1361249"/>
                  <a:gd name="connsiteY31" fmla="*/ 577640 h 704868"/>
                  <a:gd name="connsiteX32" fmla="*/ 259830 w 1361249"/>
                  <a:gd name="connsiteY32" fmla="*/ 471698 h 704868"/>
                  <a:gd name="connsiteX33" fmla="*/ 201591 w 1361249"/>
                  <a:gd name="connsiteY33" fmla="*/ 616619 h 704868"/>
                  <a:gd name="connsiteX34" fmla="*/ 193732 w 1361249"/>
                  <a:gd name="connsiteY34" fmla="*/ 636144 h 704868"/>
                  <a:gd name="connsiteX35" fmla="*/ 174436 w 1361249"/>
                  <a:gd name="connsiteY35" fmla="*/ 684145 h 704868"/>
                  <a:gd name="connsiteX36" fmla="*/ 170086 w 1361249"/>
                  <a:gd name="connsiteY36" fmla="*/ 684709 h 704868"/>
                  <a:gd name="connsiteX37" fmla="*/ 145457 w 1361249"/>
                  <a:gd name="connsiteY37" fmla="*/ 642346 h 704868"/>
                  <a:gd name="connsiteX38" fmla="*/ 134862 w 1361249"/>
                  <a:gd name="connsiteY38" fmla="*/ 624090 h 704868"/>
                  <a:gd name="connsiteX39" fmla="*/ 71150 w 1361249"/>
                  <a:gd name="connsiteY39" fmla="*/ 513990 h 704868"/>
                  <a:gd name="connsiteX40" fmla="*/ 38662 w 1361249"/>
                  <a:gd name="connsiteY40" fmla="*/ 631068 h 704868"/>
                  <a:gd name="connsiteX41" fmla="*/ 32698 w 1361249"/>
                  <a:gd name="connsiteY41" fmla="*/ 652708 h 704868"/>
                  <a:gd name="connsiteX42" fmla="*/ 19857 w 1361249"/>
                  <a:gd name="connsiteY42" fmla="*/ 699088 h 704868"/>
                  <a:gd name="connsiteX43" fmla="*/ 5263 w 1361249"/>
                  <a:gd name="connsiteY43" fmla="*/ 699934 h 704868"/>
                  <a:gd name="connsiteX44" fmla="*/ 18103 w 1361249"/>
                  <a:gd name="connsiteY44" fmla="*/ 653695 h 704868"/>
                  <a:gd name="connsiteX45" fmla="*/ 24138 w 1361249"/>
                  <a:gd name="connsiteY45" fmla="*/ 631773 h 704868"/>
                  <a:gd name="connsiteX46" fmla="*/ 66659 w 1361249"/>
                  <a:gd name="connsiteY46" fmla="*/ 478747 h 704868"/>
                  <a:gd name="connsiteX47" fmla="*/ 150018 w 1361249"/>
                  <a:gd name="connsiteY47" fmla="*/ 622610 h 704868"/>
                  <a:gd name="connsiteX48" fmla="*/ 160403 w 1361249"/>
                  <a:gd name="connsiteY48" fmla="*/ 640584 h 704868"/>
                  <a:gd name="connsiteX49" fmla="*/ 170297 w 1361249"/>
                  <a:gd name="connsiteY49" fmla="*/ 657642 h 704868"/>
                  <a:gd name="connsiteX50" fmla="*/ 178085 w 1361249"/>
                  <a:gd name="connsiteY50" fmla="*/ 638258 h 704868"/>
                  <a:gd name="connsiteX51" fmla="*/ 186014 w 1361249"/>
                  <a:gd name="connsiteY51" fmla="*/ 618592 h 704868"/>
                  <a:gd name="connsiteX52" fmla="*/ 253305 w 1361249"/>
                  <a:gd name="connsiteY52" fmla="*/ 450904 h 704868"/>
                  <a:gd name="connsiteX53" fmla="*/ 438336 w 1361249"/>
                  <a:gd name="connsiteY53" fmla="*/ 573269 h 704868"/>
                  <a:gd name="connsiteX54" fmla="*/ 442266 w 1361249"/>
                  <a:gd name="connsiteY54" fmla="*/ 575807 h 704868"/>
                  <a:gd name="connsiteX55" fmla="*/ 444090 w 1361249"/>
                  <a:gd name="connsiteY55" fmla="*/ 571789 h 704868"/>
                  <a:gd name="connsiteX56" fmla="*/ 543378 w 1361249"/>
                  <a:gd name="connsiteY56" fmla="*/ 358214 h 704868"/>
                  <a:gd name="connsiteX57" fmla="*/ 692203 w 1361249"/>
                  <a:gd name="connsiteY57" fmla="*/ 493831 h 704868"/>
                  <a:gd name="connsiteX58" fmla="*/ 693957 w 1361249"/>
                  <a:gd name="connsiteY58" fmla="*/ 495522 h 704868"/>
                  <a:gd name="connsiteX59" fmla="*/ 694377 w 1361249"/>
                  <a:gd name="connsiteY59" fmla="*/ 493055 h 704868"/>
                  <a:gd name="connsiteX60" fmla="*/ 725462 w 1361249"/>
                  <a:gd name="connsiteY60" fmla="*/ 309790 h 704868"/>
                  <a:gd name="connsiteX61" fmla="*/ 891688 w 1361249"/>
                  <a:gd name="connsiteY61" fmla="*/ 405581 h 704868"/>
                  <a:gd name="connsiteX62" fmla="*/ 900459 w 1361249"/>
                  <a:gd name="connsiteY62" fmla="*/ 410727 h 704868"/>
                  <a:gd name="connsiteX63" fmla="*/ 901091 w 1361249"/>
                  <a:gd name="connsiteY63" fmla="*/ 400859 h 704868"/>
                  <a:gd name="connsiteX64" fmla="*/ 913230 w 1361249"/>
                  <a:gd name="connsiteY64" fmla="*/ 204835 h 704868"/>
                  <a:gd name="connsiteX65" fmla="*/ 1069072 w 1361249"/>
                  <a:gd name="connsiteY65" fmla="*/ 296256 h 704868"/>
                  <a:gd name="connsiteX66" fmla="*/ 1092999 w 1361249"/>
                  <a:gd name="connsiteY66" fmla="*/ 310283 h 704868"/>
                  <a:gd name="connsiteX67" fmla="*/ 1099595 w 1361249"/>
                  <a:gd name="connsiteY67" fmla="*/ 277225 h 704868"/>
                  <a:gd name="connsiteX68" fmla="*/ 1134819 w 1361249"/>
                  <a:gd name="connsiteY68" fmla="*/ 101290 h 704868"/>
                  <a:gd name="connsiteX69" fmla="*/ 1266033 w 1361249"/>
                  <a:gd name="connsiteY69" fmla="*/ 195671 h 704868"/>
                  <a:gd name="connsiteX70" fmla="*/ 1284417 w 1361249"/>
                  <a:gd name="connsiteY70" fmla="*/ 5287 h 704868"/>
                  <a:gd name="connsiteX71" fmla="*/ 1357671 w 1361249"/>
                  <a:gd name="connsiteY71" fmla="*/ 35314 h 704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361249" h="704868">
                    <a:moveTo>
                      <a:pt x="1357671" y="35314"/>
                    </a:moveTo>
                    <a:lnTo>
                      <a:pt x="1357671" y="50257"/>
                    </a:lnTo>
                    <a:lnTo>
                      <a:pt x="1296555" y="24952"/>
                    </a:lnTo>
                    <a:lnTo>
                      <a:pt x="1279575" y="201099"/>
                    </a:lnTo>
                    <a:lnTo>
                      <a:pt x="1279014" y="207161"/>
                    </a:lnTo>
                    <a:lnTo>
                      <a:pt x="1277680" y="220553"/>
                    </a:lnTo>
                    <a:lnTo>
                      <a:pt x="1265050" y="211460"/>
                    </a:lnTo>
                    <a:lnTo>
                      <a:pt x="1262243" y="209487"/>
                    </a:lnTo>
                    <a:lnTo>
                      <a:pt x="1144362" y="124762"/>
                    </a:lnTo>
                    <a:lnTo>
                      <a:pt x="1115734" y="267638"/>
                    </a:lnTo>
                    <a:lnTo>
                      <a:pt x="1106191" y="315499"/>
                    </a:lnTo>
                    <a:lnTo>
                      <a:pt x="1102964" y="331782"/>
                    </a:lnTo>
                    <a:lnTo>
                      <a:pt x="1090755" y="324662"/>
                    </a:lnTo>
                    <a:lnTo>
                      <a:pt x="1056372" y="304503"/>
                    </a:lnTo>
                    <a:lnTo>
                      <a:pt x="925861" y="227884"/>
                    </a:lnTo>
                    <a:lnTo>
                      <a:pt x="915616" y="393246"/>
                    </a:lnTo>
                    <a:lnTo>
                      <a:pt x="914002" y="418833"/>
                    </a:lnTo>
                    <a:lnTo>
                      <a:pt x="913090" y="433635"/>
                    </a:lnTo>
                    <a:lnTo>
                      <a:pt x="899478" y="425811"/>
                    </a:lnTo>
                    <a:lnTo>
                      <a:pt x="876953" y="412841"/>
                    </a:lnTo>
                    <a:lnTo>
                      <a:pt x="735917" y="331500"/>
                    </a:lnTo>
                    <a:lnTo>
                      <a:pt x="709464" y="487134"/>
                    </a:lnTo>
                    <a:lnTo>
                      <a:pt x="706025" y="507223"/>
                    </a:lnTo>
                    <a:lnTo>
                      <a:pt x="703429" y="522589"/>
                    </a:lnTo>
                    <a:lnTo>
                      <a:pt x="692132" y="512369"/>
                    </a:lnTo>
                    <a:lnTo>
                      <a:pt x="677818" y="499329"/>
                    </a:lnTo>
                    <a:lnTo>
                      <a:pt x="548149" y="380981"/>
                    </a:lnTo>
                    <a:lnTo>
                      <a:pt x="461422" y="567489"/>
                    </a:lnTo>
                    <a:lnTo>
                      <a:pt x="452861" y="585887"/>
                    </a:lnTo>
                    <a:lnTo>
                      <a:pt x="448019" y="596178"/>
                    </a:lnTo>
                    <a:lnTo>
                      <a:pt x="437986" y="589552"/>
                    </a:lnTo>
                    <a:lnTo>
                      <a:pt x="419952" y="577640"/>
                    </a:lnTo>
                    <a:lnTo>
                      <a:pt x="259830" y="471698"/>
                    </a:lnTo>
                    <a:lnTo>
                      <a:pt x="201591" y="616619"/>
                    </a:lnTo>
                    <a:lnTo>
                      <a:pt x="193732" y="636144"/>
                    </a:lnTo>
                    <a:lnTo>
                      <a:pt x="174436" y="684145"/>
                    </a:lnTo>
                    <a:cubicBezTo>
                      <a:pt x="172963" y="684357"/>
                      <a:pt x="171560" y="684498"/>
                      <a:pt x="170086" y="684709"/>
                    </a:cubicBezTo>
                    <a:lnTo>
                      <a:pt x="145457" y="642346"/>
                    </a:lnTo>
                    <a:lnTo>
                      <a:pt x="134862" y="624090"/>
                    </a:lnTo>
                    <a:lnTo>
                      <a:pt x="71150" y="513990"/>
                    </a:lnTo>
                    <a:lnTo>
                      <a:pt x="38662" y="631068"/>
                    </a:lnTo>
                    <a:lnTo>
                      <a:pt x="32698" y="652708"/>
                    </a:lnTo>
                    <a:lnTo>
                      <a:pt x="19857" y="699088"/>
                    </a:lnTo>
                    <a:lnTo>
                      <a:pt x="5263" y="699934"/>
                    </a:lnTo>
                    <a:lnTo>
                      <a:pt x="18103" y="653695"/>
                    </a:lnTo>
                    <a:lnTo>
                      <a:pt x="24138" y="631773"/>
                    </a:lnTo>
                    <a:lnTo>
                      <a:pt x="66659" y="478747"/>
                    </a:lnTo>
                    <a:lnTo>
                      <a:pt x="150018" y="622610"/>
                    </a:lnTo>
                    <a:lnTo>
                      <a:pt x="160403" y="640584"/>
                    </a:lnTo>
                    <a:lnTo>
                      <a:pt x="170297" y="657642"/>
                    </a:lnTo>
                    <a:lnTo>
                      <a:pt x="178085" y="638258"/>
                    </a:lnTo>
                    <a:lnTo>
                      <a:pt x="186014" y="618592"/>
                    </a:lnTo>
                    <a:lnTo>
                      <a:pt x="253305" y="450904"/>
                    </a:lnTo>
                    <a:lnTo>
                      <a:pt x="438336" y="573269"/>
                    </a:lnTo>
                    <a:lnTo>
                      <a:pt x="442266" y="575807"/>
                    </a:lnTo>
                    <a:lnTo>
                      <a:pt x="444090" y="571789"/>
                    </a:lnTo>
                    <a:lnTo>
                      <a:pt x="543378" y="358214"/>
                    </a:lnTo>
                    <a:lnTo>
                      <a:pt x="692203" y="493831"/>
                    </a:lnTo>
                    <a:lnTo>
                      <a:pt x="693957" y="495522"/>
                    </a:lnTo>
                    <a:lnTo>
                      <a:pt x="694377" y="493055"/>
                    </a:lnTo>
                    <a:lnTo>
                      <a:pt x="725462" y="309790"/>
                    </a:lnTo>
                    <a:lnTo>
                      <a:pt x="891688" y="405581"/>
                    </a:lnTo>
                    <a:lnTo>
                      <a:pt x="900459" y="410727"/>
                    </a:lnTo>
                    <a:lnTo>
                      <a:pt x="901091" y="400859"/>
                    </a:lnTo>
                    <a:lnTo>
                      <a:pt x="913230" y="204835"/>
                    </a:lnTo>
                    <a:lnTo>
                      <a:pt x="1069072" y="296256"/>
                    </a:lnTo>
                    <a:lnTo>
                      <a:pt x="1092999" y="310283"/>
                    </a:lnTo>
                    <a:lnTo>
                      <a:pt x="1099595" y="277225"/>
                    </a:lnTo>
                    <a:lnTo>
                      <a:pt x="1134819" y="101290"/>
                    </a:lnTo>
                    <a:lnTo>
                      <a:pt x="1266033" y="195671"/>
                    </a:lnTo>
                    <a:lnTo>
                      <a:pt x="1284417" y="5287"/>
                    </a:lnTo>
                    <a:lnTo>
                      <a:pt x="1357671" y="35314"/>
                    </a:lnTo>
                    <a:close/>
                  </a:path>
                </a:pathLst>
              </a:custGeom>
              <a:grpFill/>
              <a:ln w="9525" cap="flat">
                <a:noFill/>
                <a:prstDash val="solid"/>
                <a:miter/>
              </a:ln>
            </p:spPr>
            <p:txBody>
              <a:bodyPr rtlCol="0" anchor="ctr"/>
              <a:lstStyle/>
              <a:p>
                <a:endParaRPr lang="en-GB"/>
              </a:p>
            </p:txBody>
          </p:sp>
          <p:sp>
            <p:nvSpPr>
              <p:cNvPr id="147" name="Freeform: Shape 146">
                <a:extLst>
                  <a:ext uri="{FF2B5EF4-FFF2-40B4-BE49-F238E27FC236}">
                    <a16:creationId xmlns:a16="http://schemas.microsoft.com/office/drawing/2014/main" id="{A2AF6B0E-D8BD-45D7-94D1-519FF7A91911}"/>
                  </a:ext>
                </a:extLst>
              </p:cNvPr>
              <p:cNvSpPr/>
              <p:nvPr/>
            </p:nvSpPr>
            <p:spPr>
              <a:xfrm>
                <a:off x="120522" y="1697519"/>
                <a:ext cx="11977594" cy="1071400"/>
              </a:xfrm>
              <a:custGeom>
                <a:avLst/>
                <a:gdLst>
                  <a:gd name="connsiteX0" fmla="*/ 11973945 w 11977593"/>
                  <a:gd name="connsiteY0" fmla="*/ 395062 h 1071399"/>
                  <a:gd name="connsiteX1" fmla="*/ 11973945 w 11977593"/>
                  <a:gd name="connsiteY1" fmla="*/ 430729 h 1071399"/>
                  <a:gd name="connsiteX2" fmla="*/ 10309150 w 11977593"/>
                  <a:gd name="connsiteY2" fmla="*/ 961706 h 1071399"/>
                  <a:gd name="connsiteX3" fmla="*/ 8829809 w 11977593"/>
                  <a:gd name="connsiteY3" fmla="*/ 533710 h 1071399"/>
                  <a:gd name="connsiteX4" fmla="*/ 8138940 w 11977593"/>
                  <a:gd name="connsiteY4" fmla="*/ 269314 h 1071399"/>
                  <a:gd name="connsiteX5" fmla="*/ 7474735 w 11977593"/>
                  <a:gd name="connsiteY5" fmla="*/ 109520 h 1071399"/>
                  <a:gd name="connsiteX6" fmla="*/ 5761595 w 11977593"/>
                  <a:gd name="connsiteY6" fmla="*/ 65889 h 1071399"/>
                  <a:gd name="connsiteX7" fmla="*/ 4589868 w 11977593"/>
                  <a:gd name="connsiteY7" fmla="*/ 445883 h 1071399"/>
                  <a:gd name="connsiteX8" fmla="*/ 4150899 w 11977593"/>
                  <a:gd name="connsiteY8" fmla="*/ 643106 h 1071399"/>
                  <a:gd name="connsiteX9" fmla="*/ 2607425 w 11977593"/>
                  <a:gd name="connsiteY9" fmla="*/ 1034448 h 1071399"/>
                  <a:gd name="connsiteX10" fmla="*/ 2428498 w 11977593"/>
                  <a:gd name="connsiteY10" fmla="*/ 1051013 h 1071399"/>
                  <a:gd name="connsiteX11" fmla="*/ 1981951 w 11977593"/>
                  <a:gd name="connsiteY11" fmla="*/ 1068916 h 1071399"/>
                  <a:gd name="connsiteX12" fmla="*/ 1424120 w 11977593"/>
                  <a:gd name="connsiteY12" fmla="*/ 1034448 h 1071399"/>
                  <a:gd name="connsiteX13" fmla="*/ 1134959 w 11977593"/>
                  <a:gd name="connsiteY13" fmla="*/ 984332 h 1071399"/>
                  <a:gd name="connsiteX14" fmla="*/ 528993 w 11977593"/>
                  <a:gd name="connsiteY14" fmla="*/ 828204 h 1071399"/>
                  <a:gd name="connsiteX15" fmla="*/ 5263 w 11977593"/>
                  <a:gd name="connsiteY15" fmla="*/ 602012 h 1071399"/>
                  <a:gd name="connsiteX16" fmla="*/ 5263 w 11977593"/>
                  <a:gd name="connsiteY16" fmla="*/ 541534 h 1071399"/>
                  <a:gd name="connsiteX17" fmla="*/ 536852 w 11977593"/>
                  <a:gd name="connsiteY17" fmla="*/ 801701 h 1071399"/>
                  <a:gd name="connsiteX18" fmla="*/ 1140783 w 11977593"/>
                  <a:gd name="connsiteY18" fmla="*/ 957336 h 1071399"/>
                  <a:gd name="connsiteX19" fmla="*/ 1427698 w 11977593"/>
                  <a:gd name="connsiteY19" fmla="*/ 1007029 h 1071399"/>
                  <a:gd name="connsiteX20" fmla="*/ 2426463 w 11977593"/>
                  <a:gd name="connsiteY20" fmla="*/ 1023452 h 1071399"/>
                  <a:gd name="connsiteX21" fmla="*/ 2604548 w 11977593"/>
                  <a:gd name="connsiteY21" fmla="*/ 1007029 h 1071399"/>
                  <a:gd name="connsiteX22" fmla="*/ 4140585 w 11977593"/>
                  <a:gd name="connsiteY22" fmla="*/ 617519 h 1071399"/>
                  <a:gd name="connsiteX23" fmla="*/ 4578220 w 11977593"/>
                  <a:gd name="connsiteY23" fmla="*/ 420861 h 1071399"/>
                  <a:gd name="connsiteX24" fmla="*/ 5759209 w 11977593"/>
                  <a:gd name="connsiteY24" fmla="*/ 38329 h 1071399"/>
                  <a:gd name="connsiteX25" fmla="*/ 7516695 w 11977593"/>
                  <a:gd name="connsiteY25" fmla="*/ 88586 h 1071399"/>
                  <a:gd name="connsiteX26" fmla="*/ 8147430 w 11977593"/>
                  <a:gd name="connsiteY26" fmla="*/ 243093 h 1071399"/>
                  <a:gd name="connsiteX27" fmla="*/ 8840264 w 11977593"/>
                  <a:gd name="connsiteY27" fmla="*/ 508194 h 1071399"/>
                  <a:gd name="connsiteX28" fmla="*/ 10310905 w 11977593"/>
                  <a:gd name="connsiteY28" fmla="*/ 934146 h 1071399"/>
                  <a:gd name="connsiteX29" fmla="*/ 11964332 w 11977593"/>
                  <a:gd name="connsiteY29" fmla="*/ 402886 h 1071399"/>
                  <a:gd name="connsiteX30" fmla="*/ 11973945 w 11977593"/>
                  <a:gd name="connsiteY30" fmla="*/ 395062 h 107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977593" h="1071399">
                    <a:moveTo>
                      <a:pt x="11973945" y="395062"/>
                    </a:moveTo>
                    <a:lnTo>
                      <a:pt x="11973945" y="430729"/>
                    </a:lnTo>
                    <a:cubicBezTo>
                      <a:pt x="11510278" y="806917"/>
                      <a:pt x="10904031" y="1000333"/>
                      <a:pt x="10309150" y="961706"/>
                    </a:cubicBezTo>
                    <a:cubicBezTo>
                      <a:pt x="9787385" y="927802"/>
                      <a:pt x="9300563" y="727478"/>
                      <a:pt x="8829809" y="533710"/>
                    </a:cubicBezTo>
                    <a:cubicBezTo>
                      <a:pt x="8604712" y="441090"/>
                      <a:pt x="8371826" y="345228"/>
                      <a:pt x="8138940" y="269314"/>
                    </a:cubicBezTo>
                    <a:cubicBezTo>
                      <a:pt x="7930894" y="201435"/>
                      <a:pt x="7709235" y="148147"/>
                      <a:pt x="7474735" y="109520"/>
                    </a:cubicBezTo>
                    <a:cubicBezTo>
                      <a:pt x="6962722" y="25077"/>
                      <a:pt x="6389313" y="10345"/>
                      <a:pt x="5761595" y="65889"/>
                    </a:cubicBezTo>
                    <a:cubicBezTo>
                      <a:pt x="5313575" y="105503"/>
                      <a:pt x="4962036" y="270794"/>
                      <a:pt x="4589868" y="445883"/>
                    </a:cubicBezTo>
                    <a:cubicBezTo>
                      <a:pt x="4449673" y="511789"/>
                      <a:pt x="4304707" y="580020"/>
                      <a:pt x="4150899" y="643106"/>
                    </a:cubicBezTo>
                    <a:cubicBezTo>
                      <a:pt x="3658183" y="845191"/>
                      <a:pt x="3138873" y="976861"/>
                      <a:pt x="2607425" y="1034448"/>
                    </a:cubicBezTo>
                    <a:cubicBezTo>
                      <a:pt x="2549326" y="1040792"/>
                      <a:pt x="2489122" y="1046431"/>
                      <a:pt x="2428498" y="1051013"/>
                    </a:cubicBezTo>
                    <a:cubicBezTo>
                      <a:pt x="2272445" y="1062996"/>
                      <a:pt x="2124041" y="1068916"/>
                      <a:pt x="1981951" y="1068916"/>
                    </a:cubicBezTo>
                    <a:cubicBezTo>
                      <a:pt x="1785132" y="1068916"/>
                      <a:pt x="1600381" y="1057427"/>
                      <a:pt x="1424120" y="1034448"/>
                    </a:cubicBezTo>
                    <a:cubicBezTo>
                      <a:pt x="1325184" y="1021479"/>
                      <a:pt x="1227791" y="1004632"/>
                      <a:pt x="1134959" y="984332"/>
                    </a:cubicBezTo>
                    <a:cubicBezTo>
                      <a:pt x="1131872" y="983627"/>
                      <a:pt x="822925" y="915960"/>
                      <a:pt x="528993" y="828204"/>
                    </a:cubicBezTo>
                    <a:cubicBezTo>
                      <a:pt x="173454" y="722051"/>
                      <a:pt x="45469" y="650084"/>
                      <a:pt x="5263" y="602012"/>
                    </a:cubicBezTo>
                    <a:lnTo>
                      <a:pt x="5263" y="541534"/>
                    </a:lnTo>
                    <a:cubicBezTo>
                      <a:pt x="102725" y="619774"/>
                      <a:pt x="273723" y="723179"/>
                      <a:pt x="536852" y="801701"/>
                    </a:cubicBezTo>
                    <a:cubicBezTo>
                      <a:pt x="829801" y="889175"/>
                      <a:pt x="1137696" y="956631"/>
                      <a:pt x="1140783" y="957336"/>
                    </a:cubicBezTo>
                    <a:cubicBezTo>
                      <a:pt x="1232913" y="977425"/>
                      <a:pt x="1329464" y="994200"/>
                      <a:pt x="1427698" y="1007029"/>
                    </a:cubicBezTo>
                    <a:cubicBezTo>
                      <a:pt x="1729278" y="1046431"/>
                      <a:pt x="2055978" y="1051788"/>
                      <a:pt x="2426463" y="1023452"/>
                    </a:cubicBezTo>
                    <a:cubicBezTo>
                      <a:pt x="2486877" y="1018800"/>
                      <a:pt x="2546730" y="1013302"/>
                      <a:pt x="2604548" y="1007029"/>
                    </a:cubicBezTo>
                    <a:cubicBezTo>
                      <a:pt x="3133471" y="949653"/>
                      <a:pt x="3650184" y="818618"/>
                      <a:pt x="4140585" y="617519"/>
                    </a:cubicBezTo>
                    <a:cubicBezTo>
                      <a:pt x="4293690" y="554786"/>
                      <a:pt x="4438376" y="486695"/>
                      <a:pt x="4578220" y="420861"/>
                    </a:cubicBezTo>
                    <a:cubicBezTo>
                      <a:pt x="4952634" y="244785"/>
                      <a:pt x="5306278" y="78365"/>
                      <a:pt x="5759209" y="38329"/>
                    </a:cubicBezTo>
                    <a:cubicBezTo>
                      <a:pt x="6404540" y="-18766"/>
                      <a:pt x="6992894" y="-1778"/>
                      <a:pt x="7516695" y="88586"/>
                    </a:cubicBezTo>
                    <a:cubicBezTo>
                      <a:pt x="7738705" y="126931"/>
                      <a:pt x="7949207" y="178456"/>
                      <a:pt x="8147430" y="243093"/>
                    </a:cubicBezTo>
                    <a:cubicBezTo>
                      <a:pt x="8381369" y="319430"/>
                      <a:pt x="8614675" y="415433"/>
                      <a:pt x="8840264" y="508194"/>
                    </a:cubicBezTo>
                    <a:cubicBezTo>
                      <a:pt x="9308983" y="701116"/>
                      <a:pt x="9793700" y="900594"/>
                      <a:pt x="10310905" y="934146"/>
                    </a:cubicBezTo>
                    <a:cubicBezTo>
                      <a:pt x="10902277" y="972561"/>
                      <a:pt x="11504945" y="779004"/>
                      <a:pt x="11964332" y="402886"/>
                    </a:cubicBezTo>
                    <a:lnTo>
                      <a:pt x="11973945" y="395062"/>
                    </a:lnTo>
                    <a:close/>
                  </a:path>
                </a:pathLst>
              </a:custGeom>
              <a:grpFill/>
              <a:ln w="9525" cap="flat">
                <a:noFill/>
                <a:prstDash val="solid"/>
                <a:miter/>
              </a:ln>
            </p:spPr>
            <p:txBody>
              <a:bodyPr rtlCol="0" anchor="ctr"/>
              <a:lstStyle/>
              <a:p>
                <a:endParaRPr lang="en-GB"/>
              </a:p>
            </p:txBody>
          </p:sp>
          <p:sp>
            <p:nvSpPr>
              <p:cNvPr id="148" name="Freeform: Shape 147">
                <a:extLst>
                  <a:ext uri="{FF2B5EF4-FFF2-40B4-BE49-F238E27FC236}">
                    <a16:creationId xmlns:a16="http://schemas.microsoft.com/office/drawing/2014/main" id="{A5EE6A05-AF32-4202-9076-62F7B1FB3E13}"/>
                  </a:ext>
                </a:extLst>
              </p:cNvPr>
              <p:cNvSpPr/>
              <p:nvPr/>
            </p:nvSpPr>
            <p:spPr>
              <a:xfrm>
                <a:off x="121069" y="1758767"/>
                <a:ext cx="11970577" cy="1071400"/>
              </a:xfrm>
              <a:custGeom>
                <a:avLst/>
                <a:gdLst>
                  <a:gd name="connsiteX0" fmla="*/ 11972557 w 11970577"/>
                  <a:gd name="connsiteY0" fmla="*/ 394222 h 1071399"/>
                  <a:gd name="connsiteX1" fmla="*/ 11972557 w 11970577"/>
                  <a:gd name="connsiteY1" fmla="*/ 388794 h 1071399"/>
                  <a:gd name="connsiteX2" fmla="*/ 11956910 w 11970577"/>
                  <a:gd name="connsiteY2" fmla="*/ 401552 h 1071399"/>
                  <a:gd name="connsiteX3" fmla="*/ 11524047 w 11970577"/>
                  <a:gd name="connsiteY3" fmla="*/ 681808 h 1071399"/>
                  <a:gd name="connsiteX4" fmla="*/ 11523976 w 11970577"/>
                  <a:gd name="connsiteY4" fmla="*/ 681808 h 1071399"/>
                  <a:gd name="connsiteX5" fmla="*/ 11519205 w 11970577"/>
                  <a:gd name="connsiteY5" fmla="*/ 684134 h 1071399"/>
                  <a:gd name="connsiteX6" fmla="*/ 11515556 w 11970577"/>
                  <a:gd name="connsiteY6" fmla="*/ 686037 h 1071399"/>
                  <a:gd name="connsiteX7" fmla="*/ 11014841 w 11970577"/>
                  <a:gd name="connsiteY7" fmla="*/ 869021 h 1071399"/>
                  <a:gd name="connsiteX8" fmla="*/ 11003263 w 11970577"/>
                  <a:gd name="connsiteY8" fmla="*/ 871840 h 1071399"/>
                  <a:gd name="connsiteX9" fmla="*/ 10303482 w 11970577"/>
                  <a:gd name="connsiteY9" fmla="*/ 932671 h 1071399"/>
                  <a:gd name="connsiteX10" fmla="*/ 10114381 w 11970577"/>
                  <a:gd name="connsiteY10" fmla="*/ 913146 h 1071399"/>
                  <a:gd name="connsiteX11" fmla="*/ 10098313 w 11970577"/>
                  <a:gd name="connsiteY11" fmla="*/ 910820 h 1071399"/>
                  <a:gd name="connsiteX12" fmla="*/ 10098242 w 11970577"/>
                  <a:gd name="connsiteY12" fmla="*/ 910820 h 1071399"/>
                  <a:gd name="connsiteX13" fmla="*/ 9003068 w 11970577"/>
                  <a:gd name="connsiteY13" fmla="*/ 576501 h 1071399"/>
                  <a:gd name="connsiteX14" fmla="*/ 8982930 w 11970577"/>
                  <a:gd name="connsiteY14" fmla="*/ 568254 h 1071399"/>
                  <a:gd name="connsiteX15" fmla="*/ 8832771 w 11970577"/>
                  <a:gd name="connsiteY15" fmla="*/ 506719 h 1071399"/>
                  <a:gd name="connsiteX16" fmla="*/ 8557855 w 11970577"/>
                  <a:gd name="connsiteY16" fmla="*/ 394856 h 1071399"/>
                  <a:gd name="connsiteX17" fmla="*/ 8545646 w 11970577"/>
                  <a:gd name="connsiteY17" fmla="*/ 389993 h 1071399"/>
                  <a:gd name="connsiteX18" fmla="*/ 8139938 w 11970577"/>
                  <a:gd name="connsiteY18" fmla="*/ 241547 h 1071399"/>
                  <a:gd name="connsiteX19" fmla="*/ 6780723 w 11970577"/>
                  <a:gd name="connsiteY19" fmla="*/ 10632 h 1071399"/>
                  <a:gd name="connsiteX20" fmla="*/ 6754691 w 11970577"/>
                  <a:gd name="connsiteY20" fmla="*/ 9575 h 1071399"/>
                  <a:gd name="connsiteX21" fmla="*/ 6749498 w 11970577"/>
                  <a:gd name="connsiteY21" fmla="*/ 9364 h 1071399"/>
                  <a:gd name="connsiteX22" fmla="*/ 6542995 w 11970577"/>
                  <a:gd name="connsiteY22" fmla="*/ 4289 h 1071399"/>
                  <a:gd name="connsiteX23" fmla="*/ 6491141 w 11970577"/>
                  <a:gd name="connsiteY23" fmla="*/ 3936 h 1071399"/>
                  <a:gd name="connsiteX24" fmla="*/ 6384627 w 11970577"/>
                  <a:gd name="connsiteY24" fmla="*/ 4359 h 1071399"/>
                  <a:gd name="connsiteX25" fmla="*/ 6346246 w 11970577"/>
                  <a:gd name="connsiteY25" fmla="*/ 4923 h 1071399"/>
                  <a:gd name="connsiteX26" fmla="*/ 5758593 w 11970577"/>
                  <a:gd name="connsiteY26" fmla="*/ 36290 h 1071399"/>
                  <a:gd name="connsiteX27" fmla="*/ 5751716 w 11970577"/>
                  <a:gd name="connsiteY27" fmla="*/ 36924 h 1071399"/>
                  <a:gd name="connsiteX28" fmla="*/ 5744840 w 11970577"/>
                  <a:gd name="connsiteY28" fmla="*/ 37558 h 1071399"/>
                  <a:gd name="connsiteX29" fmla="*/ 5249949 w 11970577"/>
                  <a:gd name="connsiteY29" fmla="*/ 137650 h 1071399"/>
                  <a:gd name="connsiteX30" fmla="*/ 5198516 w 11970577"/>
                  <a:gd name="connsiteY30" fmla="*/ 154144 h 1071399"/>
                  <a:gd name="connsiteX31" fmla="*/ 5198516 w 11970577"/>
                  <a:gd name="connsiteY31" fmla="*/ 154214 h 1071399"/>
                  <a:gd name="connsiteX32" fmla="*/ 4570727 w 11970577"/>
                  <a:gd name="connsiteY32" fmla="*/ 419456 h 1071399"/>
                  <a:gd name="connsiteX33" fmla="*/ 4139407 w 11970577"/>
                  <a:gd name="connsiteY33" fmla="*/ 613436 h 1071399"/>
                  <a:gd name="connsiteX34" fmla="*/ 4133022 w 11970577"/>
                  <a:gd name="connsiteY34" fmla="*/ 616044 h 1071399"/>
                  <a:gd name="connsiteX35" fmla="*/ 2596985 w 11970577"/>
                  <a:gd name="connsiteY35" fmla="*/ 1005554 h 1071399"/>
                  <a:gd name="connsiteX36" fmla="*/ 2418900 w 11970577"/>
                  <a:gd name="connsiteY36" fmla="*/ 1021977 h 1071399"/>
                  <a:gd name="connsiteX37" fmla="*/ 2108760 w 11970577"/>
                  <a:gd name="connsiteY37" fmla="*/ 1038048 h 1071399"/>
                  <a:gd name="connsiteX38" fmla="*/ 2100760 w 11970577"/>
                  <a:gd name="connsiteY38" fmla="*/ 1038260 h 1071399"/>
                  <a:gd name="connsiteX39" fmla="*/ 1538929 w 11970577"/>
                  <a:gd name="connsiteY39" fmla="*/ 1019087 h 1071399"/>
                  <a:gd name="connsiteX40" fmla="*/ 1526369 w 11970577"/>
                  <a:gd name="connsiteY40" fmla="*/ 1017748 h 1071399"/>
                  <a:gd name="connsiteX41" fmla="*/ 1526159 w 11970577"/>
                  <a:gd name="connsiteY41" fmla="*/ 1017748 h 1071399"/>
                  <a:gd name="connsiteX42" fmla="*/ 1420206 w 11970577"/>
                  <a:gd name="connsiteY42" fmla="*/ 1005413 h 1071399"/>
                  <a:gd name="connsiteX43" fmla="*/ 1133291 w 11970577"/>
                  <a:gd name="connsiteY43" fmla="*/ 955720 h 1071399"/>
                  <a:gd name="connsiteX44" fmla="*/ 529359 w 11970577"/>
                  <a:gd name="connsiteY44" fmla="*/ 800155 h 1071399"/>
                  <a:gd name="connsiteX45" fmla="*/ 3874 w 11970577"/>
                  <a:gd name="connsiteY45" fmla="*/ 552324 h 1071399"/>
                  <a:gd name="connsiteX46" fmla="*/ 3874 w 11970577"/>
                  <a:gd name="connsiteY46" fmla="*/ 591796 h 1071399"/>
                  <a:gd name="connsiteX47" fmla="*/ 4716 w 11970577"/>
                  <a:gd name="connsiteY47" fmla="*/ 593347 h 1071399"/>
                  <a:gd name="connsiteX48" fmla="*/ 4716 w 11970577"/>
                  <a:gd name="connsiteY48" fmla="*/ 596589 h 1071399"/>
                  <a:gd name="connsiteX49" fmla="*/ 312190 w 11970577"/>
                  <a:gd name="connsiteY49" fmla="*/ 763784 h 1071399"/>
                  <a:gd name="connsiteX50" fmla="*/ 317664 w 11970577"/>
                  <a:gd name="connsiteY50" fmla="*/ 765687 h 1071399"/>
                  <a:gd name="connsiteX51" fmla="*/ 319698 w 11970577"/>
                  <a:gd name="connsiteY51" fmla="*/ 766463 h 1071399"/>
                  <a:gd name="connsiteX52" fmla="*/ 522342 w 11970577"/>
                  <a:gd name="connsiteY52" fmla="*/ 831663 h 1071399"/>
                  <a:gd name="connsiteX53" fmla="*/ 910158 w 11970577"/>
                  <a:gd name="connsiteY53" fmla="*/ 936477 h 1071399"/>
                  <a:gd name="connsiteX54" fmla="*/ 923841 w 11970577"/>
                  <a:gd name="connsiteY54" fmla="*/ 939860 h 1071399"/>
                  <a:gd name="connsiteX55" fmla="*/ 1128239 w 11970577"/>
                  <a:gd name="connsiteY55" fmla="*/ 987791 h 1071399"/>
                  <a:gd name="connsiteX56" fmla="*/ 1417469 w 11970577"/>
                  <a:gd name="connsiteY56" fmla="*/ 1037907 h 1071399"/>
                  <a:gd name="connsiteX57" fmla="*/ 1497109 w 11970577"/>
                  <a:gd name="connsiteY57" fmla="*/ 1047353 h 1071399"/>
                  <a:gd name="connsiteX58" fmla="*/ 1510160 w 11970577"/>
                  <a:gd name="connsiteY58" fmla="*/ 1048833 h 1071399"/>
                  <a:gd name="connsiteX59" fmla="*/ 1523913 w 11970577"/>
                  <a:gd name="connsiteY59" fmla="*/ 1050243 h 1071399"/>
                  <a:gd name="connsiteX60" fmla="*/ 1537596 w 11970577"/>
                  <a:gd name="connsiteY60" fmla="*/ 1051652 h 1071399"/>
                  <a:gd name="connsiteX61" fmla="*/ 1546577 w 11970577"/>
                  <a:gd name="connsiteY61" fmla="*/ 1052569 h 1071399"/>
                  <a:gd name="connsiteX62" fmla="*/ 1558716 w 11970577"/>
                  <a:gd name="connsiteY62" fmla="*/ 1053767 h 1071399"/>
                  <a:gd name="connsiteX63" fmla="*/ 1975231 w 11970577"/>
                  <a:gd name="connsiteY63" fmla="*/ 1072516 h 1071399"/>
                  <a:gd name="connsiteX64" fmla="*/ 2207976 w 11970577"/>
                  <a:gd name="connsiteY64" fmla="*/ 1067371 h 1071399"/>
                  <a:gd name="connsiteX65" fmla="*/ 2236745 w 11970577"/>
                  <a:gd name="connsiteY65" fmla="*/ 1066102 h 1071399"/>
                  <a:gd name="connsiteX66" fmla="*/ 2421847 w 11970577"/>
                  <a:gd name="connsiteY66" fmla="*/ 1054542 h 1071399"/>
                  <a:gd name="connsiteX67" fmla="*/ 2600704 w 11970577"/>
                  <a:gd name="connsiteY67" fmla="*/ 1037978 h 1071399"/>
                  <a:gd name="connsiteX68" fmla="*/ 2867270 w 11970577"/>
                  <a:gd name="connsiteY68" fmla="*/ 1002664 h 1071399"/>
                  <a:gd name="connsiteX69" fmla="*/ 2887970 w 11970577"/>
                  <a:gd name="connsiteY69" fmla="*/ 999422 h 1071399"/>
                  <a:gd name="connsiteX70" fmla="*/ 3472746 w 11970577"/>
                  <a:gd name="connsiteY70" fmla="*/ 874026 h 1071399"/>
                  <a:gd name="connsiteX71" fmla="*/ 3494989 w 11970577"/>
                  <a:gd name="connsiteY71" fmla="*/ 867964 h 1071399"/>
                  <a:gd name="connsiteX72" fmla="*/ 4132320 w 11970577"/>
                  <a:gd name="connsiteY72" fmla="*/ 651499 h 1071399"/>
                  <a:gd name="connsiteX73" fmla="*/ 4144249 w 11970577"/>
                  <a:gd name="connsiteY73" fmla="*/ 646635 h 1071399"/>
                  <a:gd name="connsiteX74" fmla="*/ 4156037 w 11970577"/>
                  <a:gd name="connsiteY74" fmla="*/ 641701 h 1071399"/>
                  <a:gd name="connsiteX75" fmla="*/ 4156107 w 11970577"/>
                  <a:gd name="connsiteY75" fmla="*/ 641701 h 1071399"/>
                  <a:gd name="connsiteX76" fmla="*/ 4583217 w 11970577"/>
                  <a:gd name="connsiteY76" fmla="*/ 449342 h 1071399"/>
                  <a:gd name="connsiteX77" fmla="*/ 4670225 w 11970577"/>
                  <a:gd name="connsiteY77" fmla="*/ 408460 h 1071399"/>
                  <a:gd name="connsiteX78" fmla="*/ 4692959 w 11970577"/>
                  <a:gd name="connsiteY78" fmla="*/ 397887 h 1071399"/>
                  <a:gd name="connsiteX79" fmla="*/ 5193042 w 11970577"/>
                  <a:gd name="connsiteY79" fmla="*/ 190233 h 1071399"/>
                  <a:gd name="connsiteX80" fmla="*/ 5214023 w 11970577"/>
                  <a:gd name="connsiteY80" fmla="*/ 183255 h 1071399"/>
                  <a:gd name="connsiteX81" fmla="*/ 5227354 w 11970577"/>
                  <a:gd name="connsiteY81" fmla="*/ 178814 h 1071399"/>
                  <a:gd name="connsiteX82" fmla="*/ 5240476 w 11970577"/>
                  <a:gd name="connsiteY82" fmla="*/ 174655 h 1071399"/>
                  <a:gd name="connsiteX83" fmla="*/ 5250931 w 11970577"/>
                  <a:gd name="connsiteY83" fmla="*/ 171342 h 1071399"/>
                  <a:gd name="connsiteX84" fmla="*/ 5271209 w 11970577"/>
                  <a:gd name="connsiteY84" fmla="*/ 165069 h 1071399"/>
                  <a:gd name="connsiteX85" fmla="*/ 5742945 w 11970577"/>
                  <a:gd name="connsiteY85" fmla="*/ 70405 h 1071399"/>
                  <a:gd name="connsiteX86" fmla="*/ 5754944 w 11970577"/>
                  <a:gd name="connsiteY86" fmla="*/ 69278 h 1071399"/>
                  <a:gd name="connsiteX87" fmla="*/ 5766241 w 11970577"/>
                  <a:gd name="connsiteY87" fmla="*/ 68291 h 1071399"/>
                  <a:gd name="connsiteX88" fmla="*/ 6227803 w 11970577"/>
                  <a:gd name="connsiteY88" fmla="*/ 40448 h 1071399"/>
                  <a:gd name="connsiteX89" fmla="*/ 6252362 w 11970577"/>
                  <a:gd name="connsiteY89" fmla="*/ 39603 h 1071399"/>
                  <a:gd name="connsiteX90" fmla="*/ 6732097 w 11970577"/>
                  <a:gd name="connsiteY90" fmla="*/ 41153 h 1071399"/>
                  <a:gd name="connsiteX91" fmla="*/ 6755884 w 11970577"/>
                  <a:gd name="connsiteY91" fmla="*/ 42070 h 1071399"/>
                  <a:gd name="connsiteX92" fmla="*/ 6759392 w 11970577"/>
                  <a:gd name="connsiteY92" fmla="*/ 42211 h 1071399"/>
                  <a:gd name="connsiteX93" fmla="*/ 6773145 w 11970577"/>
                  <a:gd name="connsiteY93" fmla="*/ 42774 h 1071399"/>
                  <a:gd name="connsiteX94" fmla="*/ 6773776 w 11970577"/>
                  <a:gd name="connsiteY94" fmla="*/ 42845 h 1071399"/>
                  <a:gd name="connsiteX95" fmla="*/ 6797352 w 11970577"/>
                  <a:gd name="connsiteY95" fmla="*/ 43902 h 1071399"/>
                  <a:gd name="connsiteX96" fmla="*/ 7434333 w 11970577"/>
                  <a:gd name="connsiteY96" fmla="*/ 107622 h 1071399"/>
                  <a:gd name="connsiteX97" fmla="*/ 7457909 w 11970577"/>
                  <a:gd name="connsiteY97" fmla="*/ 111288 h 1071399"/>
                  <a:gd name="connsiteX98" fmla="*/ 7457909 w 11970577"/>
                  <a:gd name="connsiteY98" fmla="*/ 111358 h 1071399"/>
                  <a:gd name="connsiteX99" fmla="*/ 8014548 w 11970577"/>
                  <a:gd name="connsiteY99" fmla="*/ 236472 h 1071399"/>
                  <a:gd name="connsiteX100" fmla="*/ 8036791 w 11970577"/>
                  <a:gd name="connsiteY100" fmla="*/ 242957 h 1071399"/>
                  <a:gd name="connsiteX101" fmla="*/ 8132359 w 11970577"/>
                  <a:gd name="connsiteY101" fmla="*/ 272843 h 1071399"/>
                  <a:gd name="connsiteX102" fmla="*/ 8517299 w 11970577"/>
                  <a:gd name="connsiteY102" fmla="*/ 413183 h 1071399"/>
                  <a:gd name="connsiteX103" fmla="*/ 8563469 w 11970577"/>
                  <a:gd name="connsiteY103" fmla="*/ 431509 h 1071399"/>
                  <a:gd name="connsiteX104" fmla="*/ 8823229 w 11970577"/>
                  <a:gd name="connsiteY104" fmla="*/ 537240 h 1071399"/>
                  <a:gd name="connsiteX105" fmla="*/ 8956055 w 11970577"/>
                  <a:gd name="connsiteY105" fmla="*/ 591796 h 1071399"/>
                  <a:gd name="connsiteX106" fmla="*/ 8975351 w 11970577"/>
                  <a:gd name="connsiteY106" fmla="*/ 599691 h 1071399"/>
                  <a:gd name="connsiteX107" fmla="*/ 8977738 w 11970577"/>
                  <a:gd name="connsiteY107" fmla="*/ 600678 h 1071399"/>
                  <a:gd name="connsiteX108" fmla="*/ 8990508 w 11970577"/>
                  <a:gd name="connsiteY108" fmla="*/ 605894 h 1071399"/>
                  <a:gd name="connsiteX109" fmla="*/ 8994788 w 11970577"/>
                  <a:gd name="connsiteY109" fmla="*/ 607656 h 1071399"/>
                  <a:gd name="connsiteX110" fmla="*/ 9015838 w 11970577"/>
                  <a:gd name="connsiteY110" fmla="*/ 616255 h 1071399"/>
                  <a:gd name="connsiteX111" fmla="*/ 9551146 w 11970577"/>
                  <a:gd name="connsiteY111" fmla="*/ 813689 h 1071399"/>
                  <a:gd name="connsiteX112" fmla="*/ 9569811 w 11970577"/>
                  <a:gd name="connsiteY112" fmla="*/ 819539 h 1071399"/>
                  <a:gd name="connsiteX113" fmla="*/ 10072000 w 11970577"/>
                  <a:gd name="connsiteY113" fmla="*/ 939649 h 1071399"/>
                  <a:gd name="connsiteX114" fmla="*/ 10088770 w 11970577"/>
                  <a:gd name="connsiteY114" fmla="*/ 942186 h 1071399"/>
                  <a:gd name="connsiteX115" fmla="*/ 10097119 w 11970577"/>
                  <a:gd name="connsiteY115" fmla="*/ 943455 h 1071399"/>
                  <a:gd name="connsiteX116" fmla="*/ 10110803 w 11970577"/>
                  <a:gd name="connsiteY116" fmla="*/ 945358 h 1071399"/>
                  <a:gd name="connsiteX117" fmla="*/ 10110803 w 11970577"/>
                  <a:gd name="connsiteY117" fmla="*/ 945429 h 1071399"/>
                  <a:gd name="connsiteX118" fmla="*/ 10113749 w 11970577"/>
                  <a:gd name="connsiteY118" fmla="*/ 945781 h 1071399"/>
                  <a:gd name="connsiteX119" fmla="*/ 10128835 w 11970577"/>
                  <a:gd name="connsiteY119" fmla="*/ 947825 h 1071399"/>
                  <a:gd name="connsiteX120" fmla="*/ 10128835 w 11970577"/>
                  <a:gd name="connsiteY120" fmla="*/ 947896 h 1071399"/>
                  <a:gd name="connsiteX121" fmla="*/ 10302640 w 11970577"/>
                  <a:gd name="connsiteY121" fmla="*/ 965235 h 1071399"/>
                  <a:gd name="connsiteX122" fmla="*/ 10516160 w 11970577"/>
                  <a:gd name="connsiteY122" fmla="*/ 969394 h 1071399"/>
                  <a:gd name="connsiteX123" fmla="*/ 10529772 w 11970577"/>
                  <a:gd name="connsiteY123" fmla="*/ 969042 h 1071399"/>
                  <a:gd name="connsiteX124" fmla="*/ 10989159 w 11970577"/>
                  <a:gd name="connsiteY124" fmla="*/ 910679 h 1071399"/>
                  <a:gd name="connsiteX125" fmla="*/ 10998912 w 11970577"/>
                  <a:gd name="connsiteY125" fmla="*/ 908423 h 1071399"/>
                  <a:gd name="connsiteX126" fmla="*/ 11010209 w 11970577"/>
                  <a:gd name="connsiteY126" fmla="*/ 905886 h 1071399"/>
                  <a:gd name="connsiteX127" fmla="*/ 11023611 w 11970577"/>
                  <a:gd name="connsiteY127" fmla="*/ 902714 h 1071399"/>
                  <a:gd name="connsiteX128" fmla="*/ 11036663 w 11970577"/>
                  <a:gd name="connsiteY128" fmla="*/ 899542 h 1071399"/>
                  <a:gd name="connsiteX129" fmla="*/ 11046627 w 11970577"/>
                  <a:gd name="connsiteY129" fmla="*/ 897075 h 1071399"/>
                  <a:gd name="connsiteX130" fmla="*/ 11508750 w 11970577"/>
                  <a:gd name="connsiteY130" fmla="*/ 731149 h 1071399"/>
                  <a:gd name="connsiteX131" fmla="*/ 11508750 w 11970577"/>
                  <a:gd name="connsiteY131" fmla="*/ 731078 h 1071399"/>
                  <a:gd name="connsiteX132" fmla="*/ 11514012 w 11970577"/>
                  <a:gd name="connsiteY132" fmla="*/ 728682 h 1071399"/>
                  <a:gd name="connsiteX133" fmla="*/ 11514012 w 11970577"/>
                  <a:gd name="connsiteY133" fmla="*/ 728611 h 1071399"/>
                  <a:gd name="connsiteX134" fmla="*/ 11530642 w 11970577"/>
                  <a:gd name="connsiteY134" fmla="*/ 720505 h 1071399"/>
                  <a:gd name="connsiteX135" fmla="*/ 11543062 w 11970577"/>
                  <a:gd name="connsiteY135" fmla="*/ 714443 h 1071399"/>
                  <a:gd name="connsiteX136" fmla="*/ 11554849 w 11970577"/>
                  <a:gd name="connsiteY136" fmla="*/ 708593 h 1071399"/>
                  <a:gd name="connsiteX137" fmla="*/ 11559200 w 11970577"/>
                  <a:gd name="connsiteY137" fmla="*/ 706408 h 1071399"/>
                  <a:gd name="connsiteX138" fmla="*/ 11919861 w 11970577"/>
                  <a:gd name="connsiteY138" fmla="*/ 480427 h 1071399"/>
                  <a:gd name="connsiteX139" fmla="*/ 11924843 w 11970577"/>
                  <a:gd name="connsiteY139" fmla="*/ 476621 h 1071399"/>
                  <a:gd name="connsiteX140" fmla="*/ 11926176 w 11970577"/>
                  <a:gd name="connsiteY140" fmla="*/ 475634 h 1071399"/>
                  <a:gd name="connsiteX141" fmla="*/ 11926246 w 11970577"/>
                  <a:gd name="connsiteY141" fmla="*/ 475634 h 1071399"/>
                  <a:gd name="connsiteX142" fmla="*/ 11973469 w 11970577"/>
                  <a:gd name="connsiteY142" fmla="*/ 438346 h 1071399"/>
                  <a:gd name="connsiteX143" fmla="*/ 11973469 w 11970577"/>
                  <a:gd name="connsiteY143" fmla="*/ 393940 h 1071399"/>
                  <a:gd name="connsiteX144" fmla="*/ 11972557 w 11970577"/>
                  <a:gd name="connsiteY144" fmla="*/ 394222 h 107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1970577" h="1071399">
                    <a:moveTo>
                      <a:pt x="11972557" y="394222"/>
                    </a:moveTo>
                    <a:lnTo>
                      <a:pt x="11972557" y="388794"/>
                    </a:lnTo>
                    <a:lnTo>
                      <a:pt x="11956910" y="401552"/>
                    </a:lnTo>
                    <a:cubicBezTo>
                      <a:pt x="11823521" y="510736"/>
                      <a:pt x="11677923" y="604625"/>
                      <a:pt x="11524047" y="681808"/>
                    </a:cubicBezTo>
                    <a:lnTo>
                      <a:pt x="11523976" y="681808"/>
                    </a:lnTo>
                    <a:cubicBezTo>
                      <a:pt x="11522362" y="682654"/>
                      <a:pt x="11520818" y="683500"/>
                      <a:pt x="11519205" y="684134"/>
                    </a:cubicBezTo>
                    <a:cubicBezTo>
                      <a:pt x="11517941" y="684839"/>
                      <a:pt x="11516819" y="685473"/>
                      <a:pt x="11515556" y="686037"/>
                    </a:cubicBezTo>
                    <a:cubicBezTo>
                      <a:pt x="11356065" y="765335"/>
                      <a:pt x="11187804" y="826729"/>
                      <a:pt x="11014841" y="869021"/>
                    </a:cubicBezTo>
                    <a:cubicBezTo>
                      <a:pt x="11010981" y="870008"/>
                      <a:pt x="11007122" y="870924"/>
                      <a:pt x="11003263" y="871840"/>
                    </a:cubicBezTo>
                    <a:cubicBezTo>
                      <a:pt x="10774728" y="926679"/>
                      <a:pt x="10538193" y="947966"/>
                      <a:pt x="10303482" y="932671"/>
                    </a:cubicBezTo>
                    <a:cubicBezTo>
                      <a:pt x="10239981" y="928512"/>
                      <a:pt x="10176970" y="921957"/>
                      <a:pt x="10114381" y="913146"/>
                    </a:cubicBezTo>
                    <a:cubicBezTo>
                      <a:pt x="10109048" y="912370"/>
                      <a:pt x="10103716" y="911595"/>
                      <a:pt x="10098313" y="910820"/>
                    </a:cubicBezTo>
                    <a:lnTo>
                      <a:pt x="10098242" y="910820"/>
                    </a:lnTo>
                    <a:cubicBezTo>
                      <a:pt x="9718566" y="855135"/>
                      <a:pt x="9355800" y="719800"/>
                      <a:pt x="9003068" y="576501"/>
                    </a:cubicBezTo>
                    <a:cubicBezTo>
                      <a:pt x="8996331" y="573822"/>
                      <a:pt x="8989666" y="571073"/>
                      <a:pt x="8982930" y="568254"/>
                    </a:cubicBezTo>
                    <a:cubicBezTo>
                      <a:pt x="8932690" y="547813"/>
                      <a:pt x="8882660" y="527301"/>
                      <a:pt x="8832771" y="506719"/>
                    </a:cubicBezTo>
                    <a:cubicBezTo>
                      <a:pt x="8742255" y="469431"/>
                      <a:pt x="8650476" y="431650"/>
                      <a:pt x="8557855" y="394856"/>
                    </a:cubicBezTo>
                    <a:cubicBezTo>
                      <a:pt x="8553785" y="393164"/>
                      <a:pt x="8549716" y="391614"/>
                      <a:pt x="8545646" y="389993"/>
                    </a:cubicBezTo>
                    <a:cubicBezTo>
                      <a:pt x="8411556" y="336845"/>
                      <a:pt x="8275852" y="285813"/>
                      <a:pt x="8139938" y="241547"/>
                    </a:cubicBezTo>
                    <a:cubicBezTo>
                      <a:pt x="7735913" y="109807"/>
                      <a:pt x="7281158" y="32624"/>
                      <a:pt x="6780723" y="10632"/>
                    </a:cubicBezTo>
                    <a:lnTo>
                      <a:pt x="6754691" y="9575"/>
                    </a:lnTo>
                    <a:lnTo>
                      <a:pt x="6749498" y="9364"/>
                    </a:lnTo>
                    <a:cubicBezTo>
                      <a:pt x="6681506" y="6685"/>
                      <a:pt x="6612672" y="4994"/>
                      <a:pt x="6542995" y="4289"/>
                    </a:cubicBezTo>
                    <a:cubicBezTo>
                      <a:pt x="6525734" y="4077"/>
                      <a:pt x="6508473" y="4007"/>
                      <a:pt x="6491141" y="3936"/>
                    </a:cubicBezTo>
                    <a:cubicBezTo>
                      <a:pt x="6455847" y="3795"/>
                      <a:pt x="6420343" y="4007"/>
                      <a:pt x="6384627" y="4359"/>
                    </a:cubicBezTo>
                    <a:cubicBezTo>
                      <a:pt x="6371857" y="4500"/>
                      <a:pt x="6359016" y="4712"/>
                      <a:pt x="6346246" y="4923"/>
                    </a:cubicBezTo>
                    <a:cubicBezTo>
                      <a:pt x="6156022" y="8165"/>
                      <a:pt x="5960043" y="18597"/>
                      <a:pt x="5758593" y="36290"/>
                    </a:cubicBezTo>
                    <a:cubicBezTo>
                      <a:pt x="5756347" y="36501"/>
                      <a:pt x="5753962" y="36713"/>
                      <a:pt x="5751716" y="36924"/>
                    </a:cubicBezTo>
                    <a:cubicBezTo>
                      <a:pt x="5749471" y="37136"/>
                      <a:pt x="5747085" y="37347"/>
                      <a:pt x="5744840" y="37558"/>
                    </a:cubicBezTo>
                    <a:cubicBezTo>
                      <a:pt x="5567036" y="53770"/>
                      <a:pt x="5404457" y="89578"/>
                      <a:pt x="5249949" y="137650"/>
                    </a:cubicBezTo>
                    <a:cubicBezTo>
                      <a:pt x="5232687" y="143007"/>
                      <a:pt x="5215566" y="148505"/>
                      <a:pt x="5198516" y="154144"/>
                    </a:cubicBezTo>
                    <a:lnTo>
                      <a:pt x="5198516" y="154214"/>
                    </a:lnTo>
                    <a:cubicBezTo>
                      <a:pt x="4981838" y="226111"/>
                      <a:pt x="4779475" y="321268"/>
                      <a:pt x="4570727" y="419456"/>
                    </a:cubicBezTo>
                    <a:cubicBezTo>
                      <a:pt x="4432707" y="484374"/>
                      <a:pt x="4290127" y="551407"/>
                      <a:pt x="4139407" y="613436"/>
                    </a:cubicBezTo>
                    <a:cubicBezTo>
                      <a:pt x="4137302" y="614352"/>
                      <a:pt x="4135127" y="615198"/>
                      <a:pt x="4133022" y="616044"/>
                    </a:cubicBezTo>
                    <a:cubicBezTo>
                      <a:pt x="3642761" y="817143"/>
                      <a:pt x="3125978" y="948248"/>
                      <a:pt x="2596985" y="1005554"/>
                    </a:cubicBezTo>
                    <a:cubicBezTo>
                      <a:pt x="2539237" y="1011827"/>
                      <a:pt x="2479314" y="1017396"/>
                      <a:pt x="2418900" y="1021977"/>
                    </a:cubicBezTo>
                    <a:cubicBezTo>
                      <a:pt x="2311965" y="1030154"/>
                      <a:pt x="2208748" y="1035511"/>
                      <a:pt x="2108760" y="1038048"/>
                    </a:cubicBezTo>
                    <a:cubicBezTo>
                      <a:pt x="2106093" y="1038119"/>
                      <a:pt x="2103357" y="1038189"/>
                      <a:pt x="2100760" y="1038260"/>
                    </a:cubicBezTo>
                    <a:cubicBezTo>
                      <a:pt x="1902046" y="1043053"/>
                      <a:pt x="1715962" y="1036709"/>
                      <a:pt x="1538929" y="1019087"/>
                    </a:cubicBezTo>
                    <a:lnTo>
                      <a:pt x="1526369" y="1017748"/>
                    </a:lnTo>
                    <a:lnTo>
                      <a:pt x="1526159" y="1017748"/>
                    </a:lnTo>
                    <a:cubicBezTo>
                      <a:pt x="1490443" y="1014153"/>
                      <a:pt x="1455149" y="1009995"/>
                      <a:pt x="1420206" y="1005413"/>
                    </a:cubicBezTo>
                    <a:cubicBezTo>
                      <a:pt x="1322041" y="992584"/>
                      <a:pt x="1225421" y="975879"/>
                      <a:pt x="1133291" y="955720"/>
                    </a:cubicBezTo>
                    <a:cubicBezTo>
                      <a:pt x="1130203" y="955015"/>
                      <a:pt x="822308" y="887559"/>
                      <a:pt x="529359" y="800155"/>
                    </a:cubicBezTo>
                    <a:cubicBezTo>
                      <a:pt x="163506" y="691112"/>
                      <a:pt x="38818" y="597929"/>
                      <a:pt x="3874" y="552324"/>
                    </a:cubicBezTo>
                    <a:lnTo>
                      <a:pt x="3874" y="591796"/>
                    </a:lnTo>
                    <a:cubicBezTo>
                      <a:pt x="4155" y="592290"/>
                      <a:pt x="4436" y="592854"/>
                      <a:pt x="4716" y="593347"/>
                    </a:cubicBezTo>
                    <a:lnTo>
                      <a:pt x="4716" y="596589"/>
                    </a:lnTo>
                    <a:cubicBezTo>
                      <a:pt x="24153" y="633665"/>
                      <a:pt x="93478" y="686390"/>
                      <a:pt x="312190" y="763784"/>
                    </a:cubicBezTo>
                    <a:cubicBezTo>
                      <a:pt x="314015" y="764489"/>
                      <a:pt x="315839" y="765123"/>
                      <a:pt x="317664" y="765687"/>
                    </a:cubicBezTo>
                    <a:cubicBezTo>
                      <a:pt x="318365" y="765969"/>
                      <a:pt x="319067" y="766251"/>
                      <a:pt x="319698" y="766463"/>
                    </a:cubicBezTo>
                    <a:cubicBezTo>
                      <a:pt x="376745" y="786481"/>
                      <a:pt x="443755" y="808191"/>
                      <a:pt x="522342" y="831663"/>
                    </a:cubicBezTo>
                    <a:cubicBezTo>
                      <a:pt x="659099" y="872475"/>
                      <a:pt x="799223" y="908987"/>
                      <a:pt x="910158" y="936477"/>
                    </a:cubicBezTo>
                    <a:cubicBezTo>
                      <a:pt x="914789" y="937605"/>
                      <a:pt x="919280" y="938732"/>
                      <a:pt x="923841" y="939860"/>
                    </a:cubicBezTo>
                    <a:cubicBezTo>
                      <a:pt x="1043897" y="969324"/>
                      <a:pt x="1126695" y="987509"/>
                      <a:pt x="1128239" y="987791"/>
                    </a:cubicBezTo>
                    <a:cubicBezTo>
                      <a:pt x="1221211" y="1008091"/>
                      <a:pt x="1318463" y="1025008"/>
                      <a:pt x="1417469" y="1037907"/>
                    </a:cubicBezTo>
                    <a:cubicBezTo>
                      <a:pt x="1443852" y="1041361"/>
                      <a:pt x="1470305" y="1044533"/>
                      <a:pt x="1497109" y="1047353"/>
                    </a:cubicBezTo>
                    <a:cubicBezTo>
                      <a:pt x="1501460" y="1047916"/>
                      <a:pt x="1505810" y="1048410"/>
                      <a:pt x="1510160" y="1048833"/>
                    </a:cubicBezTo>
                    <a:cubicBezTo>
                      <a:pt x="1514721" y="1049326"/>
                      <a:pt x="1519282" y="1049820"/>
                      <a:pt x="1523913" y="1050243"/>
                    </a:cubicBezTo>
                    <a:cubicBezTo>
                      <a:pt x="1528474" y="1050807"/>
                      <a:pt x="1533035" y="1051229"/>
                      <a:pt x="1537596" y="1051652"/>
                    </a:cubicBezTo>
                    <a:cubicBezTo>
                      <a:pt x="1540613" y="1052005"/>
                      <a:pt x="1543560" y="1052287"/>
                      <a:pt x="1546577" y="1052569"/>
                    </a:cubicBezTo>
                    <a:cubicBezTo>
                      <a:pt x="1550647" y="1052992"/>
                      <a:pt x="1554647" y="1053414"/>
                      <a:pt x="1558716" y="1053767"/>
                    </a:cubicBezTo>
                    <a:cubicBezTo>
                      <a:pt x="1691964" y="1066243"/>
                      <a:pt x="1830335" y="1072516"/>
                      <a:pt x="1975231" y="1072516"/>
                    </a:cubicBezTo>
                    <a:cubicBezTo>
                      <a:pt x="2051012" y="1072516"/>
                      <a:pt x="2128477" y="1070825"/>
                      <a:pt x="2207976" y="1067371"/>
                    </a:cubicBezTo>
                    <a:cubicBezTo>
                      <a:pt x="2217519" y="1066948"/>
                      <a:pt x="2227132" y="1066525"/>
                      <a:pt x="2236745" y="1066102"/>
                    </a:cubicBezTo>
                    <a:cubicBezTo>
                      <a:pt x="2297229" y="1063212"/>
                      <a:pt x="2358907" y="1059335"/>
                      <a:pt x="2421847" y="1054542"/>
                    </a:cubicBezTo>
                    <a:cubicBezTo>
                      <a:pt x="2482542" y="1049890"/>
                      <a:pt x="2542745" y="1044322"/>
                      <a:pt x="2600704" y="1037978"/>
                    </a:cubicBezTo>
                    <a:cubicBezTo>
                      <a:pt x="2689957" y="1028321"/>
                      <a:pt x="2778789" y="1016550"/>
                      <a:pt x="2867270" y="1002664"/>
                    </a:cubicBezTo>
                    <a:cubicBezTo>
                      <a:pt x="2874147" y="1001677"/>
                      <a:pt x="2881093" y="1000620"/>
                      <a:pt x="2887970" y="999422"/>
                    </a:cubicBezTo>
                    <a:cubicBezTo>
                      <a:pt x="3085211" y="967914"/>
                      <a:pt x="3280416" y="926045"/>
                      <a:pt x="3472746" y="874026"/>
                    </a:cubicBezTo>
                    <a:cubicBezTo>
                      <a:pt x="3480183" y="872052"/>
                      <a:pt x="3487621" y="870008"/>
                      <a:pt x="3494989" y="867964"/>
                    </a:cubicBezTo>
                    <a:cubicBezTo>
                      <a:pt x="3711456" y="808614"/>
                      <a:pt x="3924204" y="736294"/>
                      <a:pt x="4132320" y="651499"/>
                    </a:cubicBezTo>
                    <a:cubicBezTo>
                      <a:pt x="4136320" y="649877"/>
                      <a:pt x="4140249" y="648256"/>
                      <a:pt x="4144249" y="646635"/>
                    </a:cubicBezTo>
                    <a:cubicBezTo>
                      <a:pt x="4148178" y="645014"/>
                      <a:pt x="4152108" y="643393"/>
                      <a:pt x="4156037" y="641701"/>
                    </a:cubicBezTo>
                    <a:lnTo>
                      <a:pt x="4156107" y="641701"/>
                    </a:lnTo>
                    <a:cubicBezTo>
                      <a:pt x="4305494" y="579955"/>
                      <a:pt x="4446600" y="513626"/>
                      <a:pt x="4583217" y="449342"/>
                    </a:cubicBezTo>
                    <a:cubicBezTo>
                      <a:pt x="4612337" y="435668"/>
                      <a:pt x="4641386" y="422064"/>
                      <a:pt x="4670225" y="408460"/>
                    </a:cubicBezTo>
                    <a:cubicBezTo>
                      <a:pt x="4677803" y="404936"/>
                      <a:pt x="4685381" y="401411"/>
                      <a:pt x="4692959" y="397887"/>
                    </a:cubicBezTo>
                    <a:cubicBezTo>
                      <a:pt x="4857923" y="320986"/>
                      <a:pt x="5021202" y="248314"/>
                      <a:pt x="5193042" y="190233"/>
                    </a:cubicBezTo>
                    <a:cubicBezTo>
                      <a:pt x="5200059" y="187907"/>
                      <a:pt x="5207006" y="185510"/>
                      <a:pt x="5214023" y="183255"/>
                    </a:cubicBezTo>
                    <a:cubicBezTo>
                      <a:pt x="5218513" y="181774"/>
                      <a:pt x="5222934" y="180365"/>
                      <a:pt x="5227354" y="178814"/>
                    </a:cubicBezTo>
                    <a:cubicBezTo>
                      <a:pt x="5231775" y="177404"/>
                      <a:pt x="5236125" y="176065"/>
                      <a:pt x="5240476" y="174655"/>
                    </a:cubicBezTo>
                    <a:cubicBezTo>
                      <a:pt x="5243984" y="173528"/>
                      <a:pt x="5247422" y="172470"/>
                      <a:pt x="5250931" y="171342"/>
                    </a:cubicBezTo>
                    <a:cubicBezTo>
                      <a:pt x="5257667" y="169228"/>
                      <a:pt x="5264473" y="167113"/>
                      <a:pt x="5271209" y="165069"/>
                    </a:cubicBezTo>
                    <a:cubicBezTo>
                      <a:pt x="5419052" y="119887"/>
                      <a:pt x="5574122" y="86124"/>
                      <a:pt x="5742945" y="70405"/>
                    </a:cubicBezTo>
                    <a:cubicBezTo>
                      <a:pt x="5746945" y="69982"/>
                      <a:pt x="5750944" y="69630"/>
                      <a:pt x="5754944" y="69278"/>
                    </a:cubicBezTo>
                    <a:cubicBezTo>
                      <a:pt x="5758733" y="68925"/>
                      <a:pt x="5762522" y="68573"/>
                      <a:pt x="5766241" y="68291"/>
                    </a:cubicBezTo>
                    <a:cubicBezTo>
                      <a:pt x="5923627" y="54546"/>
                      <a:pt x="6077434" y="45241"/>
                      <a:pt x="6227803" y="40448"/>
                    </a:cubicBezTo>
                    <a:cubicBezTo>
                      <a:pt x="6236012" y="40166"/>
                      <a:pt x="6244152" y="39885"/>
                      <a:pt x="6252362" y="39603"/>
                    </a:cubicBezTo>
                    <a:cubicBezTo>
                      <a:pt x="6416553" y="34809"/>
                      <a:pt x="6576465" y="35232"/>
                      <a:pt x="6732097" y="41153"/>
                    </a:cubicBezTo>
                    <a:cubicBezTo>
                      <a:pt x="6740096" y="41365"/>
                      <a:pt x="6747955" y="41717"/>
                      <a:pt x="6755884" y="42070"/>
                    </a:cubicBezTo>
                    <a:cubicBezTo>
                      <a:pt x="6757076" y="42070"/>
                      <a:pt x="6758199" y="42140"/>
                      <a:pt x="6759392" y="42211"/>
                    </a:cubicBezTo>
                    <a:cubicBezTo>
                      <a:pt x="6764023" y="42352"/>
                      <a:pt x="6768514" y="42563"/>
                      <a:pt x="6773145" y="42774"/>
                    </a:cubicBezTo>
                    <a:cubicBezTo>
                      <a:pt x="6773355" y="42774"/>
                      <a:pt x="6773566" y="42774"/>
                      <a:pt x="6773776" y="42845"/>
                    </a:cubicBezTo>
                    <a:cubicBezTo>
                      <a:pt x="6781635" y="43127"/>
                      <a:pt x="6789564" y="43479"/>
                      <a:pt x="6797352" y="43902"/>
                    </a:cubicBezTo>
                    <a:cubicBezTo>
                      <a:pt x="7018871" y="54264"/>
                      <a:pt x="7231339" y="75480"/>
                      <a:pt x="7434333" y="107622"/>
                    </a:cubicBezTo>
                    <a:cubicBezTo>
                      <a:pt x="7442262" y="108821"/>
                      <a:pt x="7450121" y="110019"/>
                      <a:pt x="7457909" y="111288"/>
                    </a:cubicBezTo>
                    <a:lnTo>
                      <a:pt x="7457909" y="111358"/>
                    </a:lnTo>
                    <a:cubicBezTo>
                      <a:pt x="7652414" y="143007"/>
                      <a:pt x="7838077" y="184664"/>
                      <a:pt x="8014548" y="236472"/>
                    </a:cubicBezTo>
                    <a:cubicBezTo>
                      <a:pt x="8021986" y="238516"/>
                      <a:pt x="8029424" y="240772"/>
                      <a:pt x="8036791" y="242957"/>
                    </a:cubicBezTo>
                    <a:cubicBezTo>
                      <a:pt x="8068999" y="252543"/>
                      <a:pt x="8100854" y="262482"/>
                      <a:pt x="8132359" y="272843"/>
                    </a:cubicBezTo>
                    <a:cubicBezTo>
                      <a:pt x="8261117" y="314854"/>
                      <a:pt x="8389874" y="362926"/>
                      <a:pt x="8517299" y="413183"/>
                    </a:cubicBezTo>
                    <a:cubicBezTo>
                      <a:pt x="8532735" y="419245"/>
                      <a:pt x="8548032" y="425377"/>
                      <a:pt x="8563469" y="431509"/>
                    </a:cubicBezTo>
                    <a:cubicBezTo>
                      <a:pt x="8650827" y="466330"/>
                      <a:pt x="8737624" y="501996"/>
                      <a:pt x="8823229" y="537240"/>
                    </a:cubicBezTo>
                    <a:cubicBezTo>
                      <a:pt x="8867364" y="555425"/>
                      <a:pt x="8911640" y="573681"/>
                      <a:pt x="8956055" y="591796"/>
                    </a:cubicBezTo>
                    <a:cubicBezTo>
                      <a:pt x="8962441" y="594404"/>
                      <a:pt x="8968826" y="597083"/>
                      <a:pt x="8975351" y="599691"/>
                    </a:cubicBezTo>
                    <a:cubicBezTo>
                      <a:pt x="8976123" y="599973"/>
                      <a:pt x="8976966" y="600325"/>
                      <a:pt x="8977738" y="600678"/>
                    </a:cubicBezTo>
                    <a:lnTo>
                      <a:pt x="8990508" y="605894"/>
                    </a:lnTo>
                    <a:cubicBezTo>
                      <a:pt x="8991981" y="606528"/>
                      <a:pt x="8993315" y="607092"/>
                      <a:pt x="8994788" y="607656"/>
                    </a:cubicBezTo>
                    <a:cubicBezTo>
                      <a:pt x="9001805" y="610546"/>
                      <a:pt x="9008822" y="613365"/>
                      <a:pt x="9015838" y="616255"/>
                    </a:cubicBezTo>
                    <a:cubicBezTo>
                      <a:pt x="9191397" y="687306"/>
                      <a:pt x="9369553" y="756031"/>
                      <a:pt x="9551146" y="813689"/>
                    </a:cubicBezTo>
                    <a:cubicBezTo>
                      <a:pt x="9557321" y="815592"/>
                      <a:pt x="9563566" y="817636"/>
                      <a:pt x="9569811" y="819539"/>
                    </a:cubicBezTo>
                    <a:cubicBezTo>
                      <a:pt x="9734143" y="870995"/>
                      <a:pt x="9901212" y="913216"/>
                      <a:pt x="10072000" y="939649"/>
                    </a:cubicBezTo>
                    <a:cubicBezTo>
                      <a:pt x="10077543" y="940565"/>
                      <a:pt x="10083226" y="941411"/>
                      <a:pt x="10088770" y="942186"/>
                    </a:cubicBezTo>
                    <a:cubicBezTo>
                      <a:pt x="10091507" y="942680"/>
                      <a:pt x="10094313" y="943103"/>
                      <a:pt x="10097119" y="943455"/>
                    </a:cubicBezTo>
                    <a:cubicBezTo>
                      <a:pt x="10101680" y="944160"/>
                      <a:pt x="10106242" y="944865"/>
                      <a:pt x="10110803" y="945358"/>
                    </a:cubicBezTo>
                    <a:lnTo>
                      <a:pt x="10110803" y="945429"/>
                    </a:lnTo>
                    <a:cubicBezTo>
                      <a:pt x="10111855" y="945570"/>
                      <a:pt x="10112767" y="945711"/>
                      <a:pt x="10113749" y="945781"/>
                    </a:cubicBezTo>
                    <a:cubicBezTo>
                      <a:pt x="10118802" y="946556"/>
                      <a:pt x="10123783" y="947261"/>
                      <a:pt x="10128835" y="947825"/>
                    </a:cubicBezTo>
                    <a:lnTo>
                      <a:pt x="10128835" y="947896"/>
                    </a:lnTo>
                    <a:cubicBezTo>
                      <a:pt x="10186373" y="955579"/>
                      <a:pt x="10244261" y="961429"/>
                      <a:pt x="10302640" y="965235"/>
                    </a:cubicBezTo>
                    <a:cubicBezTo>
                      <a:pt x="10373650" y="969888"/>
                      <a:pt x="10444940" y="971227"/>
                      <a:pt x="10516160" y="969394"/>
                    </a:cubicBezTo>
                    <a:cubicBezTo>
                      <a:pt x="10520721" y="969324"/>
                      <a:pt x="10525211" y="969183"/>
                      <a:pt x="10529772" y="969042"/>
                    </a:cubicBezTo>
                    <a:cubicBezTo>
                      <a:pt x="10684141" y="964249"/>
                      <a:pt x="10838229" y="944583"/>
                      <a:pt x="10989159" y="910679"/>
                    </a:cubicBezTo>
                    <a:cubicBezTo>
                      <a:pt x="10992457" y="909903"/>
                      <a:pt x="10995685" y="909198"/>
                      <a:pt x="10998912" y="908423"/>
                    </a:cubicBezTo>
                    <a:cubicBezTo>
                      <a:pt x="11002702" y="907648"/>
                      <a:pt x="11006491" y="906731"/>
                      <a:pt x="11010209" y="905886"/>
                    </a:cubicBezTo>
                    <a:cubicBezTo>
                      <a:pt x="11014700" y="904828"/>
                      <a:pt x="11019121" y="903841"/>
                      <a:pt x="11023611" y="902714"/>
                    </a:cubicBezTo>
                    <a:cubicBezTo>
                      <a:pt x="11027962" y="901656"/>
                      <a:pt x="11032382" y="900670"/>
                      <a:pt x="11036663" y="899542"/>
                    </a:cubicBezTo>
                    <a:cubicBezTo>
                      <a:pt x="11039960" y="898766"/>
                      <a:pt x="11043329" y="897921"/>
                      <a:pt x="11046627" y="897075"/>
                    </a:cubicBezTo>
                    <a:cubicBezTo>
                      <a:pt x="11205766" y="857391"/>
                      <a:pt x="11360907" y="801777"/>
                      <a:pt x="11508750" y="731149"/>
                    </a:cubicBezTo>
                    <a:lnTo>
                      <a:pt x="11508750" y="731078"/>
                    </a:lnTo>
                    <a:cubicBezTo>
                      <a:pt x="11510504" y="730303"/>
                      <a:pt x="11512258" y="729457"/>
                      <a:pt x="11514012" y="728682"/>
                    </a:cubicBezTo>
                    <a:lnTo>
                      <a:pt x="11514012" y="728611"/>
                    </a:lnTo>
                    <a:cubicBezTo>
                      <a:pt x="11519556" y="726003"/>
                      <a:pt x="11525098" y="723254"/>
                      <a:pt x="11530642" y="720505"/>
                    </a:cubicBezTo>
                    <a:cubicBezTo>
                      <a:pt x="11534782" y="718532"/>
                      <a:pt x="11538922" y="716487"/>
                      <a:pt x="11543062" y="714443"/>
                    </a:cubicBezTo>
                    <a:cubicBezTo>
                      <a:pt x="11546991" y="712540"/>
                      <a:pt x="11550920" y="710567"/>
                      <a:pt x="11554849" y="708593"/>
                    </a:cubicBezTo>
                    <a:cubicBezTo>
                      <a:pt x="11556323" y="707818"/>
                      <a:pt x="11557726" y="707113"/>
                      <a:pt x="11559200" y="706408"/>
                    </a:cubicBezTo>
                    <a:cubicBezTo>
                      <a:pt x="11685993" y="642124"/>
                      <a:pt x="11806962" y="566633"/>
                      <a:pt x="11919861" y="480427"/>
                    </a:cubicBezTo>
                    <a:cubicBezTo>
                      <a:pt x="11921545" y="479158"/>
                      <a:pt x="11923159" y="477960"/>
                      <a:pt x="11924843" y="476621"/>
                    </a:cubicBezTo>
                    <a:cubicBezTo>
                      <a:pt x="11925334" y="476339"/>
                      <a:pt x="11925756" y="475986"/>
                      <a:pt x="11926176" y="475634"/>
                    </a:cubicBezTo>
                    <a:cubicBezTo>
                      <a:pt x="11926246" y="475634"/>
                      <a:pt x="11926246" y="475634"/>
                      <a:pt x="11926246" y="475634"/>
                    </a:cubicBezTo>
                    <a:cubicBezTo>
                      <a:pt x="11942175" y="463369"/>
                      <a:pt x="11957892" y="450964"/>
                      <a:pt x="11973469" y="438346"/>
                    </a:cubicBezTo>
                    <a:lnTo>
                      <a:pt x="11973469" y="393940"/>
                    </a:lnTo>
                    <a:lnTo>
                      <a:pt x="11972557" y="394222"/>
                    </a:lnTo>
                    <a:close/>
                  </a:path>
                </a:pathLst>
              </a:custGeom>
              <a:grpFill/>
              <a:ln w="7013" cap="flat">
                <a:noFill/>
                <a:prstDash val="solid"/>
                <a:miter/>
              </a:ln>
            </p:spPr>
            <p:txBody>
              <a:bodyPr rtlCol="0" anchor="ctr"/>
              <a:lstStyle/>
              <a:p>
                <a:endParaRPr lang="en-GB"/>
              </a:p>
            </p:txBody>
          </p:sp>
          <p:sp>
            <p:nvSpPr>
              <p:cNvPr id="149" name="Freeform: Shape 148">
                <a:extLst>
                  <a:ext uri="{FF2B5EF4-FFF2-40B4-BE49-F238E27FC236}">
                    <a16:creationId xmlns:a16="http://schemas.microsoft.com/office/drawing/2014/main" id="{7DCDCAF9-C5FC-4283-A81A-45FCB7FA5A38}"/>
                  </a:ext>
                </a:extLst>
              </p:cNvPr>
              <p:cNvSpPr/>
              <p:nvPr/>
            </p:nvSpPr>
            <p:spPr>
              <a:xfrm>
                <a:off x="120593" y="2156809"/>
                <a:ext cx="11977594" cy="1071400"/>
              </a:xfrm>
              <a:custGeom>
                <a:avLst/>
                <a:gdLst>
                  <a:gd name="connsiteX0" fmla="*/ 11973875 w 11977593"/>
                  <a:gd name="connsiteY0" fmla="*/ 382870 h 1071399"/>
                  <a:gd name="connsiteX1" fmla="*/ 11973875 w 11977593"/>
                  <a:gd name="connsiteY1" fmla="*/ 416704 h 1071399"/>
                  <a:gd name="connsiteX2" fmla="*/ 11968682 w 11977593"/>
                  <a:gd name="connsiteY2" fmla="*/ 424317 h 1071399"/>
                  <a:gd name="connsiteX3" fmla="*/ 10296170 w 11977593"/>
                  <a:gd name="connsiteY3" fmla="*/ 961708 h 1071399"/>
                  <a:gd name="connsiteX4" fmla="*/ 8816828 w 11977593"/>
                  <a:gd name="connsiteY4" fmla="*/ 533712 h 1071399"/>
                  <a:gd name="connsiteX5" fmla="*/ 8125889 w 11977593"/>
                  <a:gd name="connsiteY5" fmla="*/ 269246 h 1071399"/>
                  <a:gd name="connsiteX6" fmla="*/ 5748614 w 11977593"/>
                  <a:gd name="connsiteY6" fmla="*/ 65750 h 1071399"/>
                  <a:gd name="connsiteX7" fmla="*/ 4576886 w 11977593"/>
                  <a:gd name="connsiteY7" fmla="*/ 445815 h 1071399"/>
                  <a:gd name="connsiteX8" fmla="*/ 4137918 w 11977593"/>
                  <a:gd name="connsiteY8" fmla="*/ 643037 h 1071399"/>
                  <a:gd name="connsiteX9" fmla="*/ 2709939 w 11977593"/>
                  <a:gd name="connsiteY9" fmla="*/ 1020705 h 1071399"/>
                  <a:gd name="connsiteX10" fmla="*/ 2709729 w 11977593"/>
                  <a:gd name="connsiteY10" fmla="*/ 1020705 h 1071399"/>
                  <a:gd name="connsiteX11" fmla="*/ 2594444 w 11977593"/>
                  <a:gd name="connsiteY11" fmla="*/ 1034450 h 1071399"/>
                  <a:gd name="connsiteX12" fmla="*/ 2415587 w 11977593"/>
                  <a:gd name="connsiteY12" fmla="*/ 1050944 h 1071399"/>
                  <a:gd name="connsiteX13" fmla="*/ 1969041 w 11977593"/>
                  <a:gd name="connsiteY13" fmla="*/ 1068918 h 1071399"/>
                  <a:gd name="connsiteX14" fmla="*/ 1411209 w 11977593"/>
                  <a:gd name="connsiteY14" fmla="*/ 1034380 h 1071399"/>
                  <a:gd name="connsiteX15" fmla="*/ 1316623 w 11977593"/>
                  <a:gd name="connsiteY15" fmla="*/ 1020705 h 1071399"/>
                  <a:gd name="connsiteX16" fmla="*/ 1122049 w 11977593"/>
                  <a:gd name="connsiteY16" fmla="*/ 984264 h 1071399"/>
                  <a:gd name="connsiteX17" fmla="*/ 516082 w 11977593"/>
                  <a:gd name="connsiteY17" fmla="*/ 828135 h 1071399"/>
                  <a:gd name="connsiteX18" fmla="*/ 5263 w 11977593"/>
                  <a:gd name="connsiteY18" fmla="*/ 626614 h 1071399"/>
                  <a:gd name="connsiteX19" fmla="*/ 5263 w 11977593"/>
                  <a:gd name="connsiteY19" fmla="*/ 581502 h 1071399"/>
                  <a:gd name="connsiteX20" fmla="*/ 523871 w 11977593"/>
                  <a:gd name="connsiteY20" fmla="*/ 801703 h 1071399"/>
                  <a:gd name="connsiteX21" fmla="*/ 1127732 w 11977593"/>
                  <a:gd name="connsiteY21" fmla="*/ 957338 h 1071399"/>
                  <a:gd name="connsiteX22" fmla="*/ 1414717 w 11977593"/>
                  <a:gd name="connsiteY22" fmla="*/ 1007031 h 1071399"/>
                  <a:gd name="connsiteX23" fmla="*/ 2413482 w 11977593"/>
                  <a:gd name="connsiteY23" fmla="*/ 1023454 h 1071399"/>
                  <a:gd name="connsiteX24" fmla="*/ 2591497 w 11977593"/>
                  <a:gd name="connsiteY24" fmla="*/ 1006961 h 1071399"/>
                  <a:gd name="connsiteX25" fmla="*/ 4127534 w 11977593"/>
                  <a:gd name="connsiteY25" fmla="*/ 617521 h 1071399"/>
                  <a:gd name="connsiteX26" fmla="*/ 4565239 w 11977593"/>
                  <a:gd name="connsiteY26" fmla="*/ 420792 h 1071399"/>
                  <a:gd name="connsiteX27" fmla="*/ 5746158 w 11977593"/>
                  <a:gd name="connsiteY27" fmla="*/ 38331 h 1071399"/>
                  <a:gd name="connsiteX28" fmla="*/ 8134450 w 11977593"/>
                  <a:gd name="connsiteY28" fmla="*/ 243024 h 1071399"/>
                  <a:gd name="connsiteX29" fmla="*/ 8827213 w 11977593"/>
                  <a:gd name="connsiteY29" fmla="*/ 508125 h 1071399"/>
                  <a:gd name="connsiteX30" fmla="*/ 10297924 w 11977593"/>
                  <a:gd name="connsiteY30" fmla="*/ 934007 h 1071399"/>
                  <a:gd name="connsiteX31" fmla="*/ 11951351 w 11977593"/>
                  <a:gd name="connsiteY31" fmla="*/ 402818 h 1071399"/>
                  <a:gd name="connsiteX32" fmla="*/ 11973875 w 11977593"/>
                  <a:gd name="connsiteY32" fmla="*/ 382870 h 107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977593" h="1071399">
                    <a:moveTo>
                      <a:pt x="11973875" y="382870"/>
                    </a:moveTo>
                    <a:lnTo>
                      <a:pt x="11973875" y="416704"/>
                    </a:lnTo>
                    <a:cubicBezTo>
                      <a:pt x="11971700" y="420087"/>
                      <a:pt x="11968682" y="424317"/>
                      <a:pt x="11968682" y="424317"/>
                    </a:cubicBezTo>
                    <a:cubicBezTo>
                      <a:pt x="11503963" y="804663"/>
                      <a:pt x="10894418" y="1000546"/>
                      <a:pt x="10296170" y="961708"/>
                    </a:cubicBezTo>
                    <a:cubicBezTo>
                      <a:pt x="9774404" y="927874"/>
                      <a:pt x="9287582" y="727480"/>
                      <a:pt x="8816828" y="533712"/>
                    </a:cubicBezTo>
                    <a:cubicBezTo>
                      <a:pt x="8591660" y="441022"/>
                      <a:pt x="8358845" y="345230"/>
                      <a:pt x="8125889" y="269246"/>
                    </a:cubicBezTo>
                    <a:cubicBezTo>
                      <a:pt x="7463578" y="53344"/>
                      <a:pt x="6663668" y="-15169"/>
                      <a:pt x="5748614" y="65750"/>
                    </a:cubicBezTo>
                    <a:cubicBezTo>
                      <a:pt x="5300594" y="105434"/>
                      <a:pt x="4949055" y="270726"/>
                      <a:pt x="4576886" y="445815"/>
                    </a:cubicBezTo>
                    <a:cubicBezTo>
                      <a:pt x="4436692" y="511720"/>
                      <a:pt x="4291656" y="579951"/>
                      <a:pt x="4137918" y="643037"/>
                    </a:cubicBezTo>
                    <a:cubicBezTo>
                      <a:pt x="3680987" y="830462"/>
                      <a:pt x="3201182" y="957338"/>
                      <a:pt x="2709939" y="1020705"/>
                    </a:cubicBezTo>
                    <a:lnTo>
                      <a:pt x="2709729" y="1020705"/>
                    </a:lnTo>
                    <a:cubicBezTo>
                      <a:pt x="2671418" y="1025781"/>
                      <a:pt x="2632966" y="1030292"/>
                      <a:pt x="2594444" y="1034450"/>
                    </a:cubicBezTo>
                    <a:cubicBezTo>
                      <a:pt x="2536415" y="1040794"/>
                      <a:pt x="2476212" y="1046363"/>
                      <a:pt x="2415587" y="1050944"/>
                    </a:cubicBezTo>
                    <a:cubicBezTo>
                      <a:pt x="2259464" y="1062927"/>
                      <a:pt x="2111130" y="1068918"/>
                      <a:pt x="1969041" y="1068918"/>
                    </a:cubicBezTo>
                    <a:cubicBezTo>
                      <a:pt x="1772221" y="1068918"/>
                      <a:pt x="1587470" y="1057429"/>
                      <a:pt x="1411209" y="1034380"/>
                    </a:cubicBezTo>
                    <a:cubicBezTo>
                      <a:pt x="1379493" y="1030221"/>
                      <a:pt x="1347918" y="1025640"/>
                      <a:pt x="1316623" y="1020705"/>
                    </a:cubicBezTo>
                    <a:cubicBezTo>
                      <a:pt x="1250315" y="1010273"/>
                      <a:pt x="1185129" y="998079"/>
                      <a:pt x="1122049" y="984264"/>
                    </a:cubicBezTo>
                    <a:cubicBezTo>
                      <a:pt x="1118961" y="983629"/>
                      <a:pt x="810014" y="915892"/>
                      <a:pt x="516082" y="828135"/>
                    </a:cubicBezTo>
                    <a:cubicBezTo>
                      <a:pt x="197662" y="733119"/>
                      <a:pt x="57397" y="672078"/>
                      <a:pt x="5263" y="626614"/>
                    </a:cubicBezTo>
                    <a:lnTo>
                      <a:pt x="5263" y="581502"/>
                    </a:lnTo>
                    <a:cubicBezTo>
                      <a:pt x="95358" y="640852"/>
                      <a:pt x="258567" y="722476"/>
                      <a:pt x="523871" y="801703"/>
                    </a:cubicBezTo>
                    <a:cubicBezTo>
                      <a:pt x="816820" y="889177"/>
                      <a:pt x="1124715" y="956633"/>
                      <a:pt x="1127732" y="957338"/>
                    </a:cubicBezTo>
                    <a:cubicBezTo>
                      <a:pt x="1219932" y="977427"/>
                      <a:pt x="1316483" y="994202"/>
                      <a:pt x="1414717" y="1007031"/>
                    </a:cubicBezTo>
                    <a:cubicBezTo>
                      <a:pt x="1716297" y="1046433"/>
                      <a:pt x="2042927" y="1051790"/>
                      <a:pt x="2413482" y="1023454"/>
                    </a:cubicBezTo>
                    <a:cubicBezTo>
                      <a:pt x="2473896" y="1018802"/>
                      <a:pt x="2533749" y="1013304"/>
                      <a:pt x="2591497" y="1006961"/>
                    </a:cubicBezTo>
                    <a:cubicBezTo>
                      <a:pt x="3120490" y="949655"/>
                      <a:pt x="3637203" y="818620"/>
                      <a:pt x="4127534" y="617521"/>
                    </a:cubicBezTo>
                    <a:cubicBezTo>
                      <a:pt x="4280710" y="554717"/>
                      <a:pt x="4425395" y="486697"/>
                      <a:pt x="4565239" y="420792"/>
                    </a:cubicBezTo>
                    <a:cubicBezTo>
                      <a:pt x="4939652" y="244716"/>
                      <a:pt x="5293297" y="78297"/>
                      <a:pt x="5746158" y="38331"/>
                    </a:cubicBezTo>
                    <a:cubicBezTo>
                      <a:pt x="6665001" y="-42941"/>
                      <a:pt x="7468560" y="25855"/>
                      <a:pt x="8134450" y="243024"/>
                    </a:cubicBezTo>
                    <a:cubicBezTo>
                      <a:pt x="8368388" y="319291"/>
                      <a:pt x="8601624" y="415294"/>
                      <a:pt x="8827213" y="508125"/>
                    </a:cubicBezTo>
                    <a:cubicBezTo>
                      <a:pt x="9296002" y="701048"/>
                      <a:pt x="9780719" y="900525"/>
                      <a:pt x="10297924" y="934007"/>
                    </a:cubicBezTo>
                    <a:cubicBezTo>
                      <a:pt x="10889296" y="972493"/>
                      <a:pt x="11491965" y="778865"/>
                      <a:pt x="11951351" y="402818"/>
                    </a:cubicBezTo>
                    <a:lnTo>
                      <a:pt x="11973875" y="382870"/>
                    </a:lnTo>
                    <a:close/>
                  </a:path>
                </a:pathLst>
              </a:custGeom>
              <a:grpFill/>
              <a:ln w="9525" cap="flat">
                <a:noFill/>
                <a:prstDash val="solid"/>
                <a:miter/>
              </a:ln>
            </p:spPr>
            <p:txBody>
              <a:bodyPr rtlCol="0" anchor="ctr"/>
              <a:lstStyle/>
              <a:p>
                <a:endParaRPr lang="en-GB"/>
              </a:p>
            </p:txBody>
          </p:sp>
          <p:sp>
            <p:nvSpPr>
              <p:cNvPr id="150" name="Freeform: Shape 149">
                <a:extLst>
                  <a:ext uri="{FF2B5EF4-FFF2-40B4-BE49-F238E27FC236}">
                    <a16:creationId xmlns:a16="http://schemas.microsoft.com/office/drawing/2014/main" id="{92FAA61C-AD42-4699-A938-70E546FAC741}"/>
                  </a:ext>
                </a:extLst>
              </p:cNvPr>
              <p:cNvSpPr/>
              <p:nvPr/>
            </p:nvSpPr>
            <p:spPr>
              <a:xfrm>
                <a:off x="120593" y="2129178"/>
                <a:ext cx="11977594" cy="1071400"/>
              </a:xfrm>
              <a:custGeom>
                <a:avLst/>
                <a:gdLst>
                  <a:gd name="connsiteX0" fmla="*/ 11973875 w 11977593"/>
                  <a:gd name="connsiteY0" fmla="*/ 382800 h 1071399"/>
                  <a:gd name="connsiteX1" fmla="*/ 11973875 w 11977593"/>
                  <a:gd name="connsiteY1" fmla="*/ 416563 h 1071399"/>
                  <a:gd name="connsiteX2" fmla="*/ 11968682 w 11977593"/>
                  <a:gd name="connsiteY2" fmla="*/ 424176 h 1071399"/>
                  <a:gd name="connsiteX3" fmla="*/ 10296170 w 11977593"/>
                  <a:gd name="connsiteY3" fmla="*/ 961567 h 1071399"/>
                  <a:gd name="connsiteX4" fmla="*/ 8816828 w 11977593"/>
                  <a:gd name="connsiteY4" fmla="*/ 533571 h 1071399"/>
                  <a:gd name="connsiteX5" fmla="*/ 8125889 w 11977593"/>
                  <a:gd name="connsiteY5" fmla="*/ 269105 h 1071399"/>
                  <a:gd name="connsiteX6" fmla="*/ 5748614 w 11977593"/>
                  <a:gd name="connsiteY6" fmla="*/ 65609 h 1071399"/>
                  <a:gd name="connsiteX7" fmla="*/ 4576886 w 11977593"/>
                  <a:gd name="connsiteY7" fmla="*/ 445815 h 1071399"/>
                  <a:gd name="connsiteX8" fmla="*/ 4137918 w 11977593"/>
                  <a:gd name="connsiteY8" fmla="*/ 643037 h 1071399"/>
                  <a:gd name="connsiteX9" fmla="*/ 2709939 w 11977593"/>
                  <a:gd name="connsiteY9" fmla="*/ 1020705 h 1071399"/>
                  <a:gd name="connsiteX10" fmla="*/ 2709729 w 11977593"/>
                  <a:gd name="connsiteY10" fmla="*/ 1020705 h 1071399"/>
                  <a:gd name="connsiteX11" fmla="*/ 2594444 w 11977593"/>
                  <a:gd name="connsiteY11" fmla="*/ 1034450 h 1071399"/>
                  <a:gd name="connsiteX12" fmla="*/ 2415587 w 11977593"/>
                  <a:gd name="connsiteY12" fmla="*/ 1050944 h 1071399"/>
                  <a:gd name="connsiteX13" fmla="*/ 1969041 w 11977593"/>
                  <a:gd name="connsiteY13" fmla="*/ 1068918 h 1071399"/>
                  <a:gd name="connsiteX14" fmla="*/ 1411209 w 11977593"/>
                  <a:gd name="connsiteY14" fmla="*/ 1034380 h 1071399"/>
                  <a:gd name="connsiteX15" fmla="*/ 1316623 w 11977593"/>
                  <a:gd name="connsiteY15" fmla="*/ 1020705 h 1071399"/>
                  <a:gd name="connsiteX16" fmla="*/ 1122049 w 11977593"/>
                  <a:gd name="connsiteY16" fmla="*/ 984264 h 1071399"/>
                  <a:gd name="connsiteX17" fmla="*/ 516082 w 11977593"/>
                  <a:gd name="connsiteY17" fmla="*/ 828135 h 1071399"/>
                  <a:gd name="connsiteX18" fmla="*/ 5263 w 11977593"/>
                  <a:gd name="connsiteY18" fmla="*/ 626614 h 1071399"/>
                  <a:gd name="connsiteX19" fmla="*/ 5263 w 11977593"/>
                  <a:gd name="connsiteY19" fmla="*/ 581502 h 1071399"/>
                  <a:gd name="connsiteX20" fmla="*/ 523871 w 11977593"/>
                  <a:gd name="connsiteY20" fmla="*/ 801703 h 1071399"/>
                  <a:gd name="connsiteX21" fmla="*/ 1127732 w 11977593"/>
                  <a:gd name="connsiteY21" fmla="*/ 957338 h 1071399"/>
                  <a:gd name="connsiteX22" fmla="*/ 1414717 w 11977593"/>
                  <a:gd name="connsiteY22" fmla="*/ 1007031 h 1071399"/>
                  <a:gd name="connsiteX23" fmla="*/ 2413482 w 11977593"/>
                  <a:gd name="connsiteY23" fmla="*/ 1023454 h 1071399"/>
                  <a:gd name="connsiteX24" fmla="*/ 2591497 w 11977593"/>
                  <a:gd name="connsiteY24" fmla="*/ 1006961 h 1071399"/>
                  <a:gd name="connsiteX25" fmla="*/ 4127534 w 11977593"/>
                  <a:gd name="connsiteY25" fmla="*/ 617521 h 1071399"/>
                  <a:gd name="connsiteX26" fmla="*/ 4565239 w 11977593"/>
                  <a:gd name="connsiteY26" fmla="*/ 420792 h 1071399"/>
                  <a:gd name="connsiteX27" fmla="*/ 5746158 w 11977593"/>
                  <a:gd name="connsiteY27" fmla="*/ 38331 h 1071399"/>
                  <a:gd name="connsiteX28" fmla="*/ 8134450 w 11977593"/>
                  <a:gd name="connsiteY28" fmla="*/ 243024 h 1071399"/>
                  <a:gd name="connsiteX29" fmla="*/ 8827213 w 11977593"/>
                  <a:gd name="connsiteY29" fmla="*/ 508125 h 1071399"/>
                  <a:gd name="connsiteX30" fmla="*/ 10297924 w 11977593"/>
                  <a:gd name="connsiteY30" fmla="*/ 934007 h 1071399"/>
                  <a:gd name="connsiteX31" fmla="*/ 11951351 w 11977593"/>
                  <a:gd name="connsiteY31" fmla="*/ 402818 h 1071399"/>
                  <a:gd name="connsiteX32" fmla="*/ 11973875 w 11977593"/>
                  <a:gd name="connsiteY32" fmla="*/ 382800 h 107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977593" h="1071399">
                    <a:moveTo>
                      <a:pt x="11973875" y="382800"/>
                    </a:moveTo>
                    <a:lnTo>
                      <a:pt x="11973875" y="416563"/>
                    </a:lnTo>
                    <a:cubicBezTo>
                      <a:pt x="11971700" y="419946"/>
                      <a:pt x="11968682" y="424176"/>
                      <a:pt x="11968682" y="424176"/>
                    </a:cubicBezTo>
                    <a:cubicBezTo>
                      <a:pt x="11503963" y="804522"/>
                      <a:pt x="10894418" y="1000405"/>
                      <a:pt x="10296170" y="961567"/>
                    </a:cubicBezTo>
                    <a:cubicBezTo>
                      <a:pt x="9774404" y="927733"/>
                      <a:pt x="9287582" y="727339"/>
                      <a:pt x="8816828" y="533571"/>
                    </a:cubicBezTo>
                    <a:cubicBezTo>
                      <a:pt x="8591660" y="440881"/>
                      <a:pt x="8358845" y="345089"/>
                      <a:pt x="8125889" y="269105"/>
                    </a:cubicBezTo>
                    <a:cubicBezTo>
                      <a:pt x="7463578" y="53203"/>
                      <a:pt x="6663668" y="-15310"/>
                      <a:pt x="5748614" y="65609"/>
                    </a:cubicBezTo>
                    <a:cubicBezTo>
                      <a:pt x="5300594" y="105364"/>
                      <a:pt x="4949055" y="270726"/>
                      <a:pt x="4576886" y="445815"/>
                    </a:cubicBezTo>
                    <a:cubicBezTo>
                      <a:pt x="4436692" y="511720"/>
                      <a:pt x="4291656" y="579951"/>
                      <a:pt x="4137918" y="643037"/>
                    </a:cubicBezTo>
                    <a:cubicBezTo>
                      <a:pt x="3680987" y="830462"/>
                      <a:pt x="3201182" y="957338"/>
                      <a:pt x="2709939" y="1020705"/>
                    </a:cubicBezTo>
                    <a:lnTo>
                      <a:pt x="2709729" y="1020705"/>
                    </a:lnTo>
                    <a:cubicBezTo>
                      <a:pt x="2671418" y="1025781"/>
                      <a:pt x="2632966" y="1030292"/>
                      <a:pt x="2594444" y="1034450"/>
                    </a:cubicBezTo>
                    <a:cubicBezTo>
                      <a:pt x="2536415" y="1040794"/>
                      <a:pt x="2476212" y="1046363"/>
                      <a:pt x="2415587" y="1050944"/>
                    </a:cubicBezTo>
                    <a:cubicBezTo>
                      <a:pt x="2259464" y="1062927"/>
                      <a:pt x="2111130" y="1068918"/>
                      <a:pt x="1969041" y="1068918"/>
                    </a:cubicBezTo>
                    <a:cubicBezTo>
                      <a:pt x="1772221" y="1068918"/>
                      <a:pt x="1587470" y="1057429"/>
                      <a:pt x="1411209" y="1034380"/>
                    </a:cubicBezTo>
                    <a:cubicBezTo>
                      <a:pt x="1379493" y="1030221"/>
                      <a:pt x="1347918" y="1025640"/>
                      <a:pt x="1316623" y="1020705"/>
                    </a:cubicBezTo>
                    <a:cubicBezTo>
                      <a:pt x="1250315" y="1010273"/>
                      <a:pt x="1185129" y="998079"/>
                      <a:pt x="1122049" y="984264"/>
                    </a:cubicBezTo>
                    <a:cubicBezTo>
                      <a:pt x="1118961" y="983629"/>
                      <a:pt x="810014" y="915892"/>
                      <a:pt x="516082" y="828135"/>
                    </a:cubicBezTo>
                    <a:cubicBezTo>
                      <a:pt x="197662" y="733119"/>
                      <a:pt x="57397" y="672078"/>
                      <a:pt x="5263" y="626614"/>
                    </a:cubicBezTo>
                    <a:lnTo>
                      <a:pt x="5263" y="581502"/>
                    </a:lnTo>
                    <a:cubicBezTo>
                      <a:pt x="95358" y="640852"/>
                      <a:pt x="258567" y="722476"/>
                      <a:pt x="523871" y="801703"/>
                    </a:cubicBezTo>
                    <a:cubicBezTo>
                      <a:pt x="816820" y="889177"/>
                      <a:pt x="1124715" y="956633"/>
                      <a:pt x="1127732" y="957338"/>
                    </a:cubicBezTo>
                    <a:cubicBezTo>
                      <a:pt x="1219932" y="977427"/>
                      <a:pt x="1316483" y="994202"/>
                      <a:pt x="1414717" y="1007031"/>
                    </a:cubicBezTo>
                    <a:cubicBezTo>
                      <a:pt x="1716297" y="1046433"/>
                      <a:pt x="2042927" y="1051790"/>
                      <a:pt x="2413482" y="1023454"/>
                    </a:cubicBezTo>
                    <a:cubicBezTo>
                      <a:pt x="2473896" y="1018802"/>
                      <a:pt x="2533749" y="1013304"/>
                      <a:pt x="2591497" y="1006961"/>
                    </a:cubicBezTo>
                    <a:cubicBezTo>
                      <a:pt x="3120490" y="949655"/>
                      <a:pt x="3637203" y="818620"/>
                      <a:pt x="4127534" y="617521"/>
                    </a:cubicBezTo>
                    <a:cubicBezTo>
                      <a:pt x="4280710" y="554717"/>
                      <a:pt x="4425395" y="486697"/>
                      <a:pt x="4565239" y="420792"/>
                    </a:cubicBezTo>
                    <a:cubicBezTo>
                      <a:pt x="4939652" y="244716"/>
                      <a:pt x="5293297" y="78297"/>
                      <a:pt x="5746158" y="38331"/>
                    </a:cubicBezTo>
                    <a:cubicBezTo>
                      <a:pt x="6665001" y="-42941"/>
                      <a:pt x="7468560" y="25855"/>
                      <a:pt x="8134450" y="243024"/>
                    </a:cubicBezTo>
                    <a:cubicBezTo>
                      <a:pt x="8368388" y="319291"/>
                      <a:pt x="8601624" y="415294"/>
                      <a:pt x="8827213" y="508125"/>
                    </a:cubicBezTo>
                    <a:cubicBezTo>
                      <a:pt x="9296002" y="701048"/>
                      <a:pt x="9780719" y="900525"/>
                      <a:pt x="10297924" y="934007"/>
                    </a:cubicBezTo>
                    <a:cubicBezTo>
                      <a:pt x="10889296" y="972493"/>
                      <a:pt x="11491965" y="778865"/>
                      <a:pt x="11951351" y="402818"/>
                    </a:cubicBezTo>
                    <a:lnTo>
                      <a:pt x="11973875" y="382800"/>
                    </a:lnTo>
                    <a:close/>
                  </a:path>
                </a:pathLst>
              </a:custGeom>
              <a:grpFill/>
              <a:ln w="9525" cap="flat">
                <a:noFill/>
                <a:prstDash val="solid"/>
                <a:miter/>
              </a:ln>
            </p:spPr>
            <p:txBody>
              <a:bodyPr rtlCol="0" anchor="ctr"/>
              <a:lstStyle/>
              <a:p>
                <a:endParaRPr lang="en-GB"/>
              </a:p>
            </p:txBody>
          </p:sp>
          <p:sp>
            <p:nvSpPr>
              <p:cNvPr id="151" name="Freeform: Shape 150">
                <a:extLst>
                  <a:ext uri="{FF2B5EF4-FFF2-40B4-BE49-F238E27FC236}">
                    <a16:creationId xmlns:a16="http://schemas.microsoft.com/office/drawing/2014/main" id="{07AC4E92-DC64-4A17-ABD2-C79A522D9D3B}"/>
                  </a:ext>
                </a:extLst>
              </p:cNvPr>
              <p:cNvSpPr/>
              <p:nvPr/>
            </p:nvSpPr>
            <p:spPr>
              <a:xfrm>
                <a:off x="121911" y="2321124"/>
                <a:ext cx="11970577" cy="1099594"/>
              </a:xfrm>
              <a:custGeom>
                <a:avLst/>
                <a:gdLst>
                  <a:gd name="connsiteX0" fmla="*/ 11972557 w 11970577"/>
                  <a:gd name="connsiteY0" fmla="*/ 445382 h 1099594"/>
                  <a:gd name="connsiteX1" fmla="*/ 11972557 w 11970577"/>
                  <a:gd name="connsiteY1" fmla="*/ 506141 h 1099594"/>
                  <a:gd name="connsiteX2" fmla="*/ 11112514 w 11970577"/>
                  <a:gd name="connsiteY2" fmla="*/ 912991 h 1099594"/>
                  <a:gd name="connsiteX3" fmla="*/ 10789533 w 11970577"/>
                  <a:gd name="connsiteY3" fmla="*/ 977839 h 1099594"/>
                  <a:gd name="connsiteX4" fmla="*/ 10785182 w 11970577"/>
                  <a:gd name="connsiteY4" fmla="*/ 978403 h 1099594"/>
                  <a:gd name="connsiteX5" fmla="*/ 10634883 w 11970577"/>
                  <a:gd name="connsiteY5" fmla="*/ 992782 h 1099594"/>
                  <a:gd name="connsiteX6" fmla="*/ 10620289 w 11970577"/>
                  <a:gd name="connsiteY6" fmla="*/ 993699 h 1099594"/>
                  <a:gd name="connsiteX7" fmla="*/ 10604010 w 11970577"/>
                  <a:gd name="connsiteY7" fmla="*/ 994615 h 1099594"/>
                  <a:gd name="connsiteX8" fmla="*/ 10589555 w 11970577"/>
                  <a:gd name="connsiteY8" fmla="*/ 995320 h 1099594"/>
                  <a:gd name="connsiteX9" fmla="*/ 10488654 w 11970577"/>
                  <a:gd name="connsiteY9" fmla="*/ 997787 h 1099594"/>
                  <a:gd name="connsiteX10" fmla="*/ 10482059 w 11970577"/>
                  <a:gd name="connsiteY10" fmla="*/ 997857 h 1099594"/>
                  <a:gd name="connsiteX11" fmla="*/ 9936857 w 11970577"/>
                  <a:gd name="connsiteY11" fmla="*/ 940552 h 1099594"/>
                  <a:gd name="connsiteX12" fmla="*/ 9936576 w 11970577"/>
                  <a:gd name="connsiteY12" fmla="*/ 940481 h 1099594"/>
                  <a:gd name="connsiteX13" fmla="*/ 9723268 w 11970577"/>
                  <a:gd name="connsiteY13" fmla="*/ 888109 h 1099594"/>
                  <a:gd name="connsiteX14" fmla="*/ 9692394 w 11970577"/>
                  <a:gd name="connsiteY14" fmla="*/ 879369 h 1099594"/>
                  <a:gd name="connsiteX15" fmla="*/ 9091900 w 11970577"/>
                  <a:gd name="connsiteY15" fmla="*/ 667486 h 1099594"/>
                  <a:gd name="connsiteX16" fmla="*/ 9089094 w 11970577"/>
                  <a:gd name="connsiteY16" fmla="*/ 666358 h 1099594"/>
                  <a:gd name="connsiteX17" fmla="*/ 8846454 w 11970577"/>
                  <a:gd name="connsiteY17" fmla="*/ 567394 h 1099594"/>
                  <a:gd name="connsiteX18" fmla="*/ 5419122 w 11970577"/>
                  <a:gd name="connsiteY18" fmla="*/ 195012 h 1099594"/>
                  <a:gd name="connsiteX19" fmla="*/ 4672540 w 11970577"/>
                  <a:gd name="connsiteY19" fmla="*/ 440095 h 1099594"/>
                  <a:gd name="connsiteX20" fmla="*/ 4661594 w 11970577"/>
                  <a:gd name="connsiteY20" fmla="*/ 444324 h 1099594"/>
                  <a:gd name="connsiteX21" fmla="*/ 4442812 w 11970577"/>
                  <a:gd name="connsiteY21" fmla="*/ 529895 h 1099594"/>
                  <a:gd name="connsiteX22" fmla="*/ 4414253 w 11970577"/>
                  <a:gd name="connsiteY22" fmla="*/ 541244 h 1099594"/>
                  <a:gd name="connsiteX23" fmla="*/ 4187332 w 11970577"/>
                  <a:gd name="connsiteY23" fmla="*/ 631396 h 1099594"/>
                  <a:gd name="connsiteX24" fmla="*/ 4179683 w 11970577"/>
                  <a:gd name="connsiteY24" fmla="*/ 634427 h 1099594"/>
                  <a:gd name="connsiteX25" fmla="*/ 3950376 w 11970577"/>
                  <a:gd name="connsiteY25" fmla="*/ 723241 h 1099594"/>
                  <a:gd name="connsiteX26" fmla="*/ 3943500 w 11970577"/>
                  <a:gd name="connsiteY26" fmla="*/ 725778 h 1099594"/>
                  <a:gd name="connsiteX27" fmla="*/ 3732436 w 11970577"/>
                  <a:gd name="connsiteY27" fmla="*/ 802750 h 1099594"/>
                  <a:gd name="connsiteX28" fmla="*/ 3730822 w 11970577"/>
                  <a:gd name="connsiteY28" fmla="*/ 803314 h 1099594"/>
                  <a:gd name="connsiteX29" fmla="*/ 3582628 w 11970577"/>
                  <a:gd name="connsiteY29" fmla="*/ 853289 h 1099594"/>
                  <a:gd name="connsiteX30" fmla="*/ 3558911 w 11970577"/>
                  <a:gd name="connsiteY30" fmla="*/ 860972 h 1099594"/>
                  <a:gd name="connsiteX31" fmla="*/ 3396403 w 11970577"/>
                  <a:gd name="connsiteY31" fmla="*/ 910313 h 1099594"/>
                  <a:gd name="connsiteX32" fmla="*/ 3388404 w 11970577"/>
                  <a:gd name="connsiteY32" fmla="*/ 912568 h 1099594"/>
                  <a:gd name="connsiteX33" fmla="*/ 3377388 w 11970577"/>
                  <a:gd name="connsiteY33" fmla="*/ 915740 h 1099594"/>
                  <a:gd name="connsiteX34" fmla="*/ 2881023 w 11970577"/>
                  <a:gd name="connsiteY34" fmla="*/ 1027603 h 1099594"/>
                  <a:gd name="connsiteX35" fmla="*/ 2875690 w 11970577"/>
                  <a:gd name="connsiteY35" fmla="*/ 1028449 h 1099594"/>
                  <a:gd name="connsiteX36" fmla="*/ 2142510 w 11970577"/>
                  <a:gd name="connsiteY36" fmla="*/ 1096539 h 1099594"/>
                  <a:gd name="connsiteX37" fmla="*/ 2137458 w 11970577"/>
                  <a:gd name="connsiteY37" fmla="*/ 1096609 h 1099594"/>
                  <a:gd name="connsiteX38" fmla="*/ 1708805 w 11970577"/>
                  <a:gd name="connsiteY38" fmla="*/ 1085613 h 1099594"/>
                  <a:gd name="connsiteX39" fmla="*/ 1544613 w 11970577"/>
                  <a:gd name="connsiteY39" fmla="*/ 1071587 h 1099594"/>
                  <a:gd name="connsiteX40" fmla="*/ 1521317 w 11970577"/>
                  <a:gd name="connsiteY40" fmla="*/ 1069260 h 1099594"/>
                  <a:gd name="connsiteX41" fmla="*/ 1027829 w 11970577"/>
                  <a:gd name="connsiteY41" fmla="*/ 991584 h 1099594"/>
                  <a:gd name="connsiteX42" fmla="*/ 1026847 w 11970577"/>
                  <a:gd name="connsiteY42" fmla="*/ 991373 h 1099594"/>
                  <a:gd name="connsiteX43" fmla="*/ 854656 w 11970577"/>
                  <a:gd name="connsiteY43" fmla="*/ 952111 h 1099594"/>
                  <a:gd name="connsiteX44" fmla="*/ 439615 w 11970577"/>
                  <a:gd name="connsiteY44" fmla="*/ 829958 h 1099594"/>
                  <a:gd name="connsiteX45" fmla="*/ 186240 w 11970577"/>
                  <a:gd name="connsiteY45" fmla="*/ 747911 h 1099594"/>
                  <a:gd name="connsiteX46" fmla="*/ 3874 w 11970577"/>
                  <a:gd name="connsiteY46" fmla="*/ 684473 h 1099594"/>
                  <a:gd name="connsiteX47" fmla="*/ 3874 w 11970577"/>
                  <a:gd name="connsiteY47" fmla="*/ 607501 h 1099594"/>
                  <a:gd name="connsiteX48" fmla="*/ 195923 w 11970577"/>
                  <a:gd name="connsiteY48" fmla="*/ 688350 h 1099594"/>
                  <a:gd name="connsiteX49" fmla="*/ 209114 w 11970577"/>
                  <a:gd name="connsiteY49" fmla="*/ 692790 h 1099594"/>
                  <a:gd name="connsiteX50" fmla="*/ 217535 w 11970577"/>
                  <a:gd name="connsiteY50" fmla="*/ 695751 h 1099594"/>
                  <a:gd name="connsiteX51" fmla="*/ 231778 w 11970577"/>
                  <a:gd name="connsiteY51" fmla="*/ 701037 h 1099594"/>
                  <a:gd name="connsiteX52" fmla="*/ 335697 w 11970577"/>
                  <a:gd name="connsiteY52" fmla="*/ 743893 h 1099594"/>
                  <a:gd name="connsiteX53" fmla="*/ 350783 w 11970577"/>
                  <a:gd name="connsiteY53" fmla="*/ 750449 h 1099594"/>
                  <a:gd name="connsiteX54" fmla="*/ 356045 w 11970577"/>
                  <a:gd name="connsiteY54" fmla="*/ 752704 h 1099594"/>
                  <a:gd name="connsiteX55" fmla="*/ 369517 w 11970577"/>
                  <a:gd name="connsiteY55" fmla="*/ 758484 h 1099594"/>
                  <a:gd name="connsiteX56" fmla="*/ 446000 w 11970577"/>
                  <a:gd name="connsiteY56" fmla="*/ 789357 h 1099594"/>
                  <a:gd name="connsiteX57" fmla="*/ 456665 w 11970577"/>
                  <a:gd name="connsiteY57" fmla="*/ 792882 h 1099594"/>
                  <a:gd name="connsiteX58" fmla="*/ 459612 w 11970577"/>
                  <a:gd name="connsiteY58" fmla="*/ 793798 h 1099594"/>
                  <a:gd name="connsiteX59" fmla="*/ 565074 w 11970577"/>
                  <a:gd name="connsiteY59" fmla="*/ 826010 h 1099594"/>
                  <a:gd name="connsiteX60" fmla="*/ 586335 w 11970577"/>
                  <a:gd name="connsiteY60" fmla="*/ 832143 h 1099594"/>
                  <a:gd name="connsiteX61" fmla="*/ 876899 w 11970577"/>
                  <a:gd name="connsiteY61" fmla="*/ 907775 h 1099594"/>
                  <a:gd name="connsiteX62" fmla="*/ 888827 w 11970577"/>
                  <a:gd name="connsiteY62" fmla="*/ 910454 h 1099594"/>
                  <a:gd name="connsiteX63" fmla="*/ 901457 w 11970577"/>
                  <a:gd name="connsiteY63" fmla="*/ 913344 h 1099594"/>
                  <a:gd name="connsiteX64" fmla="*/ 1015409 w 11970577"/>
                  <a:gd name="connsiteY64" fmla="*/ 937803 h 1099594"/>
                  <a:gd name="connsiteX65" fmla="*/ 1030215 w 11970577"/>
                  <a:gd name="connsiteY65" fmla="*/ 940763 h 1099594"/>
                  <a:gd name="connsiteX66" fmla="*/ 1040529 w 11970577"/>
                  <a:gd name="connsiteY66" fmla="*/ 942878 h 1099594"/>
                  <a:gd name="connsiteX67" fmla="*/ 1054843 w 11970577"/>
                  <a:gd name="connsiteY67" fmla="*/ 945627 h 1099594"/>
                  <a:gd name="connsiteX68" fmla="*/ 1159463 w 11970577"/>
                  <a:gd name="connsiteY68" fmla="*/ 965151 h 1099594"/>
                  <a:gd name="connsiteX69" fmla="*/ 1174690 w 11970577"/>
                  <a:gd name="connsiteY69" fmla="*/ 967759 h 1099594"/>
                  <a:gd name="connsiteX70" fmla="*/ 1189284 w 11970577"/>
                  <a:gd name="connsiteY70" fmla="*/ 970226 h 1099594"/>
                  <a:gd name="connsiteX71" fmla="*/ 1205984 w 11970577"/>
                  <a:gd name="connsiteY71" fmla="*/ 973046 h 1099594"/>
                  <a:gd name="connsiteX72" fmla="*/ 1322112 w 11970577"/>
                  <a:gd name="connsiteY72" fmla="*/ 991161 h 1099594"/>
                  <a:gd name="connsiteX73" fmla="*/ 1336285 w 11970577"/>
                  <a:gd name="connsiteY73" fmla="*/ 993205 h 1099594"/>
                  <a:gd name="connsiteX74" fmla="*/ 1345618 w 11970577"/>
                  <a:gd name="connsiteY74" fmla="*/ 994544 h 1099594"/>
                  <a:gd name="connsiteX75" fmla="*/ 1361405 w 11970577"/>
                  <a:gd name="connsiteY75" fmla="*/ 996659 h 1099594"/>
                  <a:gd name="connsiteX76" fmla="*/ 1496197 w 11970577"/>
                  <a:gd name="connsiteY76" fmla="*/ 1013505 h 1099594"/>
                  <a:gd name="connsiteX77" fmla="*/ 1512125 w 11970577"/>
                  <a:gd name="connsiteY77" fmla="*/ 1015268 h 1099594"/>
                  <a:gd name="connsiteX78" fmla="*/ 1557173 w 11970577"/>
                  <a:gd name="connsiteY78" fmla="*/ 1019990 h 1099594"/>
                  <a:gd name="connsiteX79" fmla="*/ 1572048 w 11970577"/>
                  <a:gd name="connsiteY79" fmla="*/ 1021470 h 1099594"/>
                  <a:gd name="connsiteX80" fmla="*/ 1813073 w 11970577"/>
                  <a:gd name="connsiteY80" fmla="*/ 1039586 h 1099594"/>
                  <a:gd name="connsiteX81" fmla="*/ 1958040 w 11970577"/>
                  <a:gd name="connsiteY81" fmla="*/ 1045224 h 1099594"/>
                  <a:gd name="connsiteX82" fmla="*/ 1983019 w 11970577"/>
                  <a:gd name="connsiteY82" fmla="*/ 1045788 h 1099594"/>
                  <a:gd name="connsiteX83" fmla="*/ 2117881 w 11970577"/>
                  <a:gd name="connsiteY83" fmla="*/ 1046846 h 1099594"/>
                  <a:gd name="connsiteX84" fmla="*/ 2132687 w 11970577"/>
                  <a:gd name="connsiteY84" fmla="*/ 1046846 h 1099594"/>
                  <a:gd name="connsiteX85" fmla="*/ 2134651 w 11970577"/>
                  <a:gd name="connsiteY85" fmla="*/ 1046775 h 1099594"/>
                  <a:gd name="connsiteX86" fmla="*/ 2148474 w 11970577"/>
                  <a:gd name="connsiteY86" fmla="*/ 1046705 h 1099594"/>
                  <a:gd name="connsiteX87" fmla="*/ 2220186 w 11970577"/>
                  <a:gd name="connsiteY87" fmla="*/ 1045365 h 1099594"/>
                  <a:gd name="connsiteX88" fmla="*/ 2235412 w 11970577"/>
                  <a:gd name="connsiteY88" fmla="*/ 1045013 h 1099594"/>
                  <a:gd name="connsiteX89" fmla="*/ 2244955 w 11970577"/>
                  <a:gd name="connsiteY89" fmla="*/ 1044731 h 1099594"/>
                  <a:gd name="connsiteX90" fmla="*/ 2260041 w 11970577"/>
                  <a:gd name="connsiteY90" fmla="*/ 1044238 h 1099594"/>
                  <a:gd name="connsiteX91" fmla="*/ 2425566 w 11970577"/>
                  <a:gd name="connsiteY91" fmla="*/ 1036414 h 1099594"/>
                  <a:gd name="connsiteX92" fmla="*/ 2441494 w 11970577"/>
                  <a:gd name="connsiteY92" fmla="*/ 1035356 h 1099594"/>
                  <a:gd name="connsiteX93" fmla="*/ 2533273 w 11970577"/>
                  <a:gd name="connsiteY93" fmla="*/ 1028449 h 1099594"/>
                  <a:gd name="connsiteX94" fmla="*/ 2558814 w 11970577"/>
                  <a:gd name="connsiteY94" fmla="*/ 1026264 h 1099594"/>
                  <a:gd name="connsiteX95" fmla="*/ 2708341 w 11970577"/>
                  <a:gd name="connsiteY95" fmla="*/ 1010686 h 1099594"/>
                  <a:gd name="connsiteX96" fmla="*/ 2735847 w 11970577"/>
                  <a:gd name="connsiteY96" fmla="*/ 1007373 h 1099594"/>
                  <a:gd name="connsiteX97" fmla="*/ 2857166 w 11970577"/>
                  <a:gd name="connsiteY97" fmla="*/ 990879 h 1099594"/>
                  <a:gd name="connsiteX98" fmla="*/ 2871410 w 11970577"/>
                  <a:gd name="connsiteY98" fmla="*/ 988835 h 1099594"/>
                  <a:gd name="connsiteX99" fmla="*/ 2874568 w 11970577"/>
                  <a:gd name="connsiteY99" fmla="*/ 988271 h 1099594"/>
                  <a:gd name="connsiteX100" fmla="*/ 2889022 w 11970577"/>
                  <a:gd name="connsiteY100" fmla="*/ 986086 h 1099594"/>
                  <a:gd name="connsiteX101" fmla="*/ 3043671 w 11970577"/>
                  <a:gd name="connsiteY101" fmla="*/ 959583 h 1099594"/>
                  <a:gd name="connsiteX102" fmla="*/ 3060862 w 11970577"/>
                  <a:gd name="connsiteY102" fmla="*/ 956411 h 1099594"/>
                  <a:gd name="connsiteX103" fmla="*/ 3191935 w 11970577"/>
                  <a:gd name="connsiteY103" fmla="*/ 929626 h 1099594"/>
                  <a:gd name="connsiteX104" fmla="*/ 3204285 w 11970577"/>
                  <a:gd name="connsiteY104" fmla="*/ 927018 h 1099594"/>
                  <a:gd name="connsiteX105" fmla="*/ 3364477 w 11970577"/>
                  <a:gd name="connsiteY105" fmla="*/ 888744 h 1099594"/>
                  <a:gd name="connsiteX106" fmla="*/ 3380054 w 11970577"/>
                  <a:gd name="connsiteY106" fmla="*/ 884726 h 1099594"/>
                  <a:gd name="connsiteX107" fmla="*/ 3386580 w 11970577"/>
                  <a:gd name="connsiteY107" fmla="*/ 882964 h 1099594"/>
                  <a:gd name="connsiteX108" fmla="*/ 3401105 w 11970577"/>
                  <a:gd name="connsiteY108" fmla="*/ 879158 h 1099594"/>
                  <a:gd name="connsiteX109" fmla="*/ 3541159 w 11970577"/>
                  <a:gd name="connsiteY109" fmla="*/ 839826 h 1099594"/>
                  <a:gd name="connsiteX110" fmla="*/ 3555543 w 11970577"/>
                  <a:gd name="connsiteY110" fmla="*/ 835526 h 1099594"/>
                  <a:gd name="connsiteX111" fmla="*/ 3575190 w 11970577"/>
                  <a:gd name="connsiteY111" fmla="*/ 829605 h 1099594"/>
                  <a:gd name="connsiteX112" fmla="*/ 3590978 w 11970577"/>
                  <a:gd name="connsiteY112" fmla="*/ 824671 h 1099594"/>
                  <a:gd name="connsiteX113" fmla="*/ 3628728 w 11970577"/>
                  <a:gd name="connsiteY113" fmla="*/ 812900 h 1099594"/>
                  <a:gd name="connsiteX114" fmla="*/ 3716648 w 11970577"/>
                  <a:gd name="connsiteY114" fmla="*/ 784071 h 1099594"/>
                  <a:gd name="connsiteX115" fmla="*/ 3742189 w 11970577"/>
                  <a:gd name="connsiteY115" fmla="*/ 775401 h 1099594"/>
                  <a:gd name="connsiteX116" fmla="*/ 3925747 w 11970577"/>
                  <a:gd name="connsiteY116" fmla="*/ 709355 h 1099594"/>
                  <a:gd name="connsiteX117" fmla="*/ 3940272 w 11970577"/>
                  <a:gd name="connsiteY117" fmla="*/ 703927 h 1099594"/>
                  <a:gd name="connsiteX118" fmla="*/ 3942798 w 11970577"/>
                  <a:gd name="connsiteY118" fmla="*/ 702940 h 1099594"/>
                  <a:gd name="connsiteX119" fmla="*/ 3959498 w 11970577"/>
                  <a:gd name="connsiteY119" fmla="*/ 696597 h 1099594"/>
                  <a:gd name="connsiteX120" fmla="*/ 4157651 w 11970577"/>
                  <a:gd name="connsiteY120" fmla="*/ 618709 h 1099594"/>
                  <a:gd name="connsiteX121" fmla="*/ 4172947 w 11970577"/>
                  <a:gd name="connsiteY121" fmla="*/ 612576 h 1099594"/>
                  <a:gd name="connsiteX122" fmla="*/ 4177929 w 11970577"/>
                  <a:gd name="connsiteY122" fmla="*/ 610603 h 1099594"/>
                  <a:gd name="connsiteX123" fmla="*/ 4193366 w 11970577"/>
                  <a:gd name="connsiteY123" fmla="*/ 604329 h 1099594"/>
                  <a:gd name="connsiteX124" fmla="*/ 4388572 w 11970577"/>
                  <a:gd name="connsiteY124" fmla="*/ 523974 h 1099594"/>
                  <a:gd name="connsiteX125" fmla="*/ 4403939 w 11970577"/>
                  <a:gd name="connsiteY125" fmla="*/ 517560 h 1099594"/>
                  <a:gd name="connsiteX126" fmla="*/ 4430743 w 11970577"/>
                  <a:gd name="connsiteY126" fmla="*/ 506423 h 1099594"/>
                  <a:gd name="connsiteX127" fmla="*/ 4444987 w 11970577"/>
                  <a:gd name="connsiteY127" fmla="*/ 500573 h 1099594"/>
                  <a:gd name="connsiteX128" fmla="*/ 4628755 w 11970577"/>
                  <a:gd name="connsiteY128" fmla="*/ 424377 h 1099594"/>
                  <a:gd name="connsiteX129" fmla="*/ 4644684 w 11970577"/>
                  <a:gd name="connsiteY129" fmla="*/ 417892 h 1099594"/>
                  <a:gd name="connsiteX130" fmla="*/ 4663278 w 11970577"/>
                  <a:gd name="connsiteY130" fmla="*/ 410279 h 1099594"/>
                  <a:gd name="connsiteX131" fmla="*/ 4678154 w 11970577"/>
                  <a:gd name="connsiteY131" fmla="*/ 404288 h 1099594"/>
                  <a:gd name="connsiteX132" fmla="*/ 4839048 w 11970577"/>
                  <a:gd name="connsiteY132" fmla="*/ 340004 h 1099594"/>
                  <a:gd name="connsiteX133" fmla="*/ 4841924 w 11970577"/>
                  <a:gd name="connsiteY133" fmla="*/ 338876 h 1099594"/>
                  <a:gd name="connsiteX134" fmla="*/ 5239634 w 11970577"/>
                  <a:gd name="connsiteY134" fmla="*/ 196634 h 1099594"/>
                  <a:gd name="connsiteX135" fmla="*/ 5255141 w 11970577"/>
                  <a:gd name="connsiteY135" fmla="*/ 191700 h 1099594"/>
                  <a:gd name="connsiteX136" fmla="*/ 5457574 w 11970577"/>
                  <a:gd name="connsiteY136" fmla="*/ 133196 h 1099594"/>
                  <a:gd name="connsiteX137" fmla="*/ 5475116 w 11970577"/>
                  <a:gd name="connsiteY137" fmla="*/ 128614 h 1099594"/>
                  <a:gd name="connsiteX138" fmla="*/ 5504727 w 11970577"/>
                  <a:gd name="connsiteY138" fmla="*/ 121072 h 1099594"/>
                  <a:gd name="connsiteX139" fmla="*/ 5937520 w 11970577"/>
                  <a:gd name="connsiteY139" fmla="*/ 39589 h 1099594"/>
                  <a:gd name="connsiteX140" fmla="*/ 5950852 w 11970577"/>
                  <a:gd name="connsiteY140" fmla="*/ 37897 h 1099594"/>
                  <a:gd name="connsiteX141" fmla="*/ 6143040 w 11970577"/>
                  <a:gd name="connsiteY141" fmla="*/ 18020 h 1099594"/>
                  <a:gd name="connsiteX142" fmla="*/ 6164933 w 11970577"/>
                  <a:gd name="connsiteY142" fmla="*/ 16328 h 1099594"/>
                  <a:gd name="connsiteX143" fmla="*/ 6336703 w 11970577"/>
                  <a:gd name="connsiteY143" fmla="*/ 6883 h 1099594"/>
                  <a:gd name="connsiteX144" fmla="*/ 6354034 w 11970577"/>
                  <a:gd name="connsiteY144" fmla="*/ 6319 h 1099594"/>
                  <a:gd name="connsiteX145" fmla="*/ 6376909 w 11970577"/>
                  <a:gd name="connsiteY145" fmla="*/ 5614 h 1099594"/>
                  <a:gd name="connsiteX146" fmla="*/ 6392486 w 11970577"/>
                  <a:gd name="connsiteY146" fmla="*/ 5191 h 1099594"/>
                  <a:gd name="connsiteX147" fmla="*/ 6534996 w 11970577"/>
                  <a:gd name="connsiteY147" fmla="*/ 4064 h 1099594"/>
                  <a:gd name="connsiteX148" fmla="*/ 6551626 w 11970577"/>
                  <a:gd name="connsiteY148" fmla="*/ 4275 h 1099594"/>
                  <a:gd name="connsiteX149" fmla="*/ 6579693 w 11970577"/>
                  <a:gd name="connsiteY149" fmla="*/ 4628 h 1099594"/>
                  <a:gd name="connsiteX150" fmla="*/ 6594779 w 11970577"/>
                  <a:gd name="connsiteY150" fmla="*/ 4980 h 1099594"/>
                  <a:gd name="connsiteX151" fmla="*/ 6742131 w 11970577"/>
                  <a:gd name="connsiteY151" fmla="*/ 10196 h 1099594"/>
                  <a:gd name="connsiteX152" fmla="*/ 6758620 w 11970577"/>
                  <a:gd name="connsiteY152" fmla="*/ 11112 h 1099594"/>
                  <a:gd name="connsiteX153" fmla="*/ 6771742 w 11970577"/>
                  <a:gd name="connsiteY153" fmla="*/ 11888 h 1099594"/>
                  <a:gd name="connsiteX154" fmla="*/ 6787178 w 11970577"/>
                  <a:gd name="connsiteY154" fmla="*/ 12804 h 1099594"/>
                  <a:gd name="connsiteX155" fmla="*/ 6931934 w 11970577"/>
                  <a:gd name="connsiteY155" fmla="*/ 23518 h 1099594"/>
                  <a:gd name="connsiteX156" fmla="*/ 6947300 w 11970577"/>
                  <a:gd name="connsiteY156" fmla="*/ 24928 h 1099594"/>
                  <a:gd name="connsiteX157" fmla="*/ 6956492 w 11970577"/>
                  <a:gd name="connsiteY157" fmla="*/ 25774 h 1099594"/>
                  <a:gd name="connsiteX158" fmla="*/ 6974596 w 11970577"/>
                  <a:gd name="connsiteY158" fmla="*/ 27536 h 1099594"/>
                  <a:gd name="connsiteX159" fmla="*/ 7161732 w 11970577"/>
                  <a:gd name="connsiteY159" fmla="*/ 48893 h 1099594"/>
                  <a:gd name="connsiteX160" fmla="*/ 7177871 w 11970577"/>
                  <a:gd name="connsiteY160" fmla="*/ 51008 h 1099594"/>
                  <a:gd name="connsiteX161" fmla="*/ 7205938 w 11970577"/>
                  <a:gd name="connsiteY161" fmla="*/ 54814 h 1099594"/>
                  <a:gd name="connsiteX162" fmla="*/ 7230146 w 11970577"/>
                  <a:gd name="connsiteY162" fmla="*/ 58268 h 1099594"/>
                  <a:gd name="connsiteX163" fmla="*/ 7602946 w 11970577"/>
                  <a:gd name="connsiteY163" fmla="*/ 124103 h 1099594"/>
                  <a:gd name="connsiteX164" fmla="*/ 7884177 w 11970577"/>
                  <a:gd name="connsiteY164" fmla="*/ 193250 h 1099594"/>
                  <a:gd name="connsiteX165" fmla="*/ 7901509 w 11970577"/>
                  <a:gd name="connsiteY165" fmla="*/ 198114 h 1099594"/>
                  <a:gd name="connsiteX166" fmla="*/ 8125483 w 11970577"/>
                  <a:gd name="connsiteY166" fmla="*/ 266204 h 1099594"/>
                  <a:gd name="connsiteX167" fmla="*/ 8135868 w 11970577"/>
                  <a:gd name="connsiteY167" fmla="*/ 269588 h 1099594"/>
                  <a:gd name="connsiteX168" fmla="*/ 8311918 w 11970577"/>
                  <a:gd name="connsiteY168" fmla="*/ 328796 h 1099594"/>
                  <a:gd name="connsiteX169" fmla="*/ 8321812 w 11970577"/>
                  <a:gd name="connsiteY169" fmla="*/ 332250 h 1099594"/>
                  <a:gd name="connsiteX170" fmla="*/ 8521999 w 11970577"/>
                  <a:gd name="connsiteY170" fmla="*/ 403794 h 1099594"/>
                  <a:gd name="connsiteX171" fmla="*/ 8536524 w 11970577"/>
                  <a:gd name="connsiteY171" fmla="*/ 409081 h 1099594"/>
                  <a:gd name="connsiteX172" fmla="*/ 8719732 w 11970577"/>
                  <a:gd name="connsiteY172" fmla="*/ 476678 h 1099594"/>
                  <a:gd name="connsiteX173" fmla="*/ 8744992 w 11970577"/>
                  <a:gd name="connsiteY173" fmla="*/ 485982 h 1099594"/>
                  <a:gd name="connsiteX174" fmla="*/ 8927779 w 11970577"/>
                  <a:gd name="connsiteY174" fmla="*/ 553649 h 1099594"/>
                  <a:gd name="connsiteX175" fmla="*/ 8942864 w 11970577"/>
                  <a:gd name="connsiteY175" fmla="*/ 559147 h 1099594"/>
                  <a:gd name="connsiteX176" fmla="*/ 8963002 w 11970577"/>
                  <a:gd name="connsiteY176" fmla="*/ 566549 h 1099594"/>
                  <a:gd name="connsiteX177" fmla="*/ 8978930 w 11970577"/>
                  <a:gd name="connsiteY177" fmla="*/ 572328 h 1099594"/>
                  <a:gd name="connsiteX178" fmla="*/ 9089164 w 11970577"/>
                  <a:gd name="connsiteY178" fmla="*/ 612224 h 1099594"/>
                  <a:gd name="connsiteX179" fmla="*/ 9102916 w 11970577"/>
                  <a:gd name="connsiteY179" fmla="*/ 617158 h 1099594"/>
                  <a:gd name="connsiteX180" fmla="*/ 9140737 w 11970577"/>
                  <a:gd name="connsiteY180" fmla="*/ 630550 h 1099594"/>
                  <a:gd name="connsiteX181" fmla="*/ 9159822 w 11970577"/>
                  <a:gd name="connsiteY181" fmla="*/ 637247 h 1099594"/>
                  <a:gd name="connsiteX182" fmla="*/ 9306963 w 11970577"/>
                  <a:gd name="connsiteY182" fmla="*/ 687786 h 1099594"/>
                  <a:gd name="connsiteX183" fmla="*/ 9325979 w 11970577"/>
                  <a:gd name="connsiteY183" fmla="*/ 694130 h 1099594"/>
                  <a:gd name="connsiteX184" fmla="*/ 9579634 w 11970577"/>
                  <a:gd name="connsiteY184" fmla="*/ 773286 h 1099594"/>
                  <a:gd name="connsiteX185" fmla="*/ 9598861 w 11970577"/>
                  <a:gd name="connsiteY185" fmla="*/ 778784 h 1099594"/>
                  <a:gd name="connsiteX186" fmla="*/ 9603561 w 11970577"/>
                  <a:gd name="connsiteY186" fmla="*/ 780124 h 1099594"/>
                  <a:gd name="connsiteX187" fmla="*/ 9624822 w 11970577"/>
                  <a:gd name="connsiteY187" fmla="*/ 786115 h 1099594"/>
                  <a:gd name="connsiteX188" fmla="*/ 9784243 w 11970577"/>
                  <a:gd name="connsiteY188" fmla="*/ 828125 h 1099594"/>
                  <a:gd name="connsiteX189" fmla="*/ 9799048 w 11970577"/>
                  <a:gd name="connsiteY189" fmla="*/ 831790 h 1099594"/>
                  <a:gd name="connsiteX190" fmla="*/ 9801224 w 11970577"/>
                  <a:gd name="connsiteY190" fmla="*/ 832284 h 1099594"/>
                  <a:gd name="connsiteX191" fmla="*/ 9816801 w 11970577"/>
                  <a:gd name="connsiteY191" fmla="*/ 836020 h 1099594"/>
                  <a:gd name="connsiteX192" fmla="*/ 9924367 w 11970577"/>
                  <a:gd name="connsiteY192" fmla="*/ 859985 h 1099594"/>
                  <a:gd name="connsiteX193" fmla="*/ 9938752 w 11970577"/>
                  <a:gd name="connsiteY193" fmla="*/ 862946 h 1099594"/>
                  <a:gd name="connsiteX194" fmla="*/ 9958609 w 11970577"/>
                  <a:gd name="connsiteY194" fmla="*/ 867034 h 1099594"/>
                  <a:gd name="connsiteX195" fmla="*/ 9972642 w 11970577"/>
                  <a:gd name="connsiteY195" fmla="*/ 869783 h 1099594"/>
                  <a:gd name="connsiteX196" fmla="*/ 10074666 w 11970577"/>
                  <a:gd name="connsiteY196" fmla="*/ 888180 h 1099594"/>
                  <a:gd name="connsiteX197" fmla="*/ 10090945 w 11970577"/>
                  <a:gd name="connsiteY197" fmla="*/ 890858 h 1099594"/>
                  <a:gd name="connsiteX198" fmla="*/ 10121889 w 11970577"/>
                  <a:gd name="connsiteY198" fmla="*/ 895651 h 1099594"/>
                  <a:gd name="connsiteX199" fmla="*/ 10136133 w 11970577"/>
                  <a:gd name="connsiteY199" fmla="*/ 897696 h 1099594"/>
                  <a:gd name="connsiteX200" fmla="*/ 10239209 w 11970577"/>
                  <a:gd name="connsiteY200" fmla="*/ 910947 h 1099594"/>
                  <a:gd name="connsiteX201" fmla="*/ 10254927 w 11970577"/>
                  <a:gd name="connsiteY201" fmla="*/ 912709 h 1099594"/>
                  <a:gd name="connsiteX202" fmla="*/ 10282432 w 11970577"/>
                  <a:gd name="connsiteY202" fmla="*/ 915458 h 1099594"/>
                  <a:gd name="connsiteX203" fmla="*/ 10296606 w 11970577"/>
                  <a:gd name="connsiteY203" fmla="*/ 916797 h 1099594"/>
                  <a:gd name="connsiteX204" fmla="*/ 10435187 w 11970577"/>
                  <a:gd name="connsiteY204" fmla="*/ 925890 h 1099594"/>
                  <a:gd name="connsiteX205" fmla="*/ 10452097 w 11970577"/>
                  <a:gd name="connsiteY205" fmla="*/ 926454 h 1099594"/>
                  <a:gd name="connsiteX206" fmla="*/ 10489145 w 11970577"/>
                  <a:gd name="connsiteY206" fmla="*/ 927441 h 1099594"/>
                  <a:gd name="connsiteX207" fmla="*/ 10503109 w 11970577"/>
                  <a:gd name="connsiteY207" fmla="*/ 927652 h 1099594"/>
                  <a:gd name="connsiteX208" fmla="*/ 10563523 w 11970577"/>
                  <a:gd name="connsiteY208" fmla="*/ 927652 h 1099594"/>
                  <a:gd name="connsiteX209" fmla="*/ 10578188 w 11970577"/>
                  <a:gd name="connsiteY209" fmla="*/ 927441 h 1099594"/>
                  <a:gd name="connsiteX210" fmla="*/ 10639374 w 11970577"/>
                  <a:gd name="connsiteY210" fmla="*/ 925538 h 1099594"/>
                  <a:gd name="connsiteX211" fmla="*/ 10653899 w 11970577"/>
                  <a:gd name="connsiteY211" fmla="*/ 924833 h 1099594"/>
                  <a:gd name="connsiteX212" fmla="*/ 10750099 w 11970577"/>
                  <a:gd name="connsiteY212" fmla="*/ 917855 h 1099594"/>
                  <a:gd name="connsiteX213" fmla="*/ 10765255 w 11970577"/>
                  <a:gd name="connsiteY213" fmla="*/ 916304 h 1099594"/>
                  <a:gd name="connsiteX214" fmla="*/ 10801251 w 11970577"/>
                  <a:gd name="connsiteY214" fmla="*/ 912357 h 1099594"/>
                  <a:gd name="connsiteX215" fmla="*/ 10816828 w 11970577"/>
                  <a:gd name="connsiteY215" fmla="*/ 910454 h 1099594"/>
                  <a:gd name="connsiteX216" fmla="*/ 11035119 w 11970577"/>
                  <a:gd name="connsiteY216" fmla="*/ 871474 h 1099594"/>
                  <a:gd name="connsiteX217" fmla="*/ 11053573 w 11970577"/>
                  <a:gd name="connsiteY217" fmla="*/ 867034 h 1099594"/>
                  <a:gd name="connsiteX218" fmla="*/ 11059326 w 11970577"/>
                  <a:gd name="connsiteY218" fmla="*/ 865554 h 1099594"/>
                  <a:gd name="connsiteX219" fmla="*/ 11076518 w 11970577"/>
                  <a:gd name="connsiteY219" fmla="*/ 861254 h 1099594"/>
                  <a:gd name="connsiteX220" fmla="*/ 11292914 w 11970577"/>
                  <a:gd name="connsiteY220" fmla="*/ 793093 h 1099594"/>
                  <a:gd name="connsiteX221" fmla="*/ 11307440 w 11970577"/>
                  <a:gd name="connsiteY221" fmla="*/ 787595 h 1099594"/>
                  <a:gd name="connsiteX222" fmla="*/ 11309614 w 11970577"/>
                  <a:gd name="connsiteY222" fmla="*/ 786749 h 1099594"/>
                  <a:gd name="connsiteX223" fmla="*/ 11324560 w 11970577"/>
                  <a:gd name="connsiteY223" fmla="*/ 780969 h 1099594"/>
                  <a:gd name="connsiteX224" fmla="*/ 11492050 w 11970577"/>
                  <a:gd name="connsiteY224" fmla="*/ 706676 h 1099594"/>
                  <a:gd name="connsiteX225" fmla="*/ 11506995 w 11970577"/>
                  <a:gd name="connsiteY225" fmla="*/ 699275 h 1099594"/>
                  <a:gd name="connsiteX226" fmla="*/ 11516398 w 11970577"/>
                  <a:gd name="connsiteY226" fmla="*/ 694482 h 1099594"/>
                  <a:gd name="connsiteX227" fmla="*/ 11520889 w 11970577"/>
                  <a:gd name="connsiteY227" fmla="*/ 692226 h 1099594"/>
                  <a:gd name="connsiteX228" fmla="*/ 11530642 w 11970577"/>
                  <a:gd name="connsiteY228" fmla="*/ 687081 h 1099594"/>
                  <a:gd name="connsiteX229" fmla="*/ 11877270 w 11970577"/>
                  <a:gd name="connsiteY229" fmla="*/ 503392 h 1099594"/>
                  <a:gd name="connsiteX230" fmla="*/ 11972557 w 11970577"/>
                  <a:gd name="connsiteY230" fmla="*/ 445382 h 109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Lst>
                <a:rect l="l" t="t" r="r" b="b"/>
                <a:pathLst>
                  <a:path w="11970577" h="1099594">
                    <a:moveTo>
                      <a:pt x="11972557" y="445382"/>
                    </a:moveTo>
                    <a:lnTo>
                      <a:pt x="11972557" y="506141"/>
                    </a:lnTo>
                    <a:cubicBezTo>
                      <a:pt x="11867446" y="721760"/>
                      <a:pt x="11327717" y="853782"/>
                      <a:pt x="11112514" y="912991"/>
                    </a:cubicBezTo>
                    <a:cubicBezTo>
                      <a:pt x="11005929" y="942314"/>
                      <a:pt x="10898152" y="963812"/>
                      <a:pt x="10789533" y="977839"/>
                    </a:cubicBezTo>
                    <a:cubicBezTo>
                      <a:pt x="10788059" y="978050"/>
                      <a:pt x="10786656" y="978192"/>
                      <a:pt x="10785182" y="978403"/>
                    </a:cubicBezTo>
                    <a:cubicBezTo>
                      <a:pt x="10735223" y="984747"/>
                      <a:pt x="10685053" y="989540"/>
                      <a:pt x="10634883" y="992782"/>
                    </a:cubicBezTo>
                    <a:cubicBezTo>
                      <a:pt x="10629972" y="993064"/>
                      <a:pt x="10625130" y="993417"/>
                      <a:pt x="10620289" y="993699"/>
                    </a:cubicBezTo>
                    <a:cubicBezTo>
                      <a:pt x="10614886" y="993981"/>
                      <a:pt x="10609412" y="994333"/>
                      <a:pt x="10604010" y="994615"/>
                    </a:cubicBezTo>
                    <a:cubicBezTo>
                      <a:pt x="10599168" y="994826"/>
                      <a:pt x="10594396" y="995108"/>
                      <a:pt x="10589555" y="995320"/>
                    </a:cubicBezTo>
                    <a:cubicBezTo>
                      <a:pt x="10555945" y="996870"/>
                      <a:pt x="10522335" y="997646"/>
                      <a:pt x="10488654" y="997787"/>
                    </a:cubicBezTo>
                    <a:cubicBezTo>
                      <a:pt x="10486480" y="997857"/>
                      <a:pt x="10484234" y="997857"/>
                      <a:pt x="10482059" y="997857"/>
                    </a:cubicBezTo>
                    <a:cubicBezTo>
                      <a:pt x="10299624" y="998280"/>
                      <a:pt x="10116907" y="978614"/>
                      <a:pt x="9936857" y="940552"/>
                    </a:cubicBezTo>
                    <a:cubicBezTo>
                      <a:pt x="9936787" y="940552"/>
                      <a:pt x="9936646" y="940552"/>
                      <a:pt x="9936576" y="940481"/>
                    </a:cubicBezTo>
                    <a:cubicBezTo>
                      <a:pt x="9864865" y="925326"/>
                      <a:pt x="9793856" y="907705"/>
                      <a:pt x="9723268" y="888109"/>
                    </a:cubicBezTo>
                    <a:cubicBezTo>
                      <a:pt x="9713022" y="885290"/>
                      <a:pt x="9702708" y="882400"/>
                      <a:pt x="9692394" y="879369"/>
                    </a:cubicBezTo>
                    <a:cubicBezTo>
                      <a:pt x="9488136" y="820724"/>
                      <a:pt x="9288299" y="746078"/>
                      <a:pt x="9091900" y="667486"/>
                    </a:cubicBezTo>
                    <a:cubicBezTo>
                      <a:pt x="9090918" y="667133"/>
                      <a:pt x="9090006" y="666710"/>
                      <a:pt x="9089094" y="666358"/>
                    </a:cubicBezTo>
                    <a:cubicBezTo>
                      <a:pt x="9007699" y="633722"/>
                      <a:pt x="8926866" y="600523"/>
                      <a:pt x="8846454" y="567394"/>
                    </a:cubicBezTo>
                    <a:cubicBezTo>
                      <a:pt x="7755771" y="118393"/>
                      <a:pt x="6582359" y="-99411"/>
                      <a:pt x="5419122" y="195012"/>
                    </a:cubicBezTo>
                    <a:cubicBezTo>
                      <a:pt x="5164835" y="259367"/>
                      <a:pt x="4917635" y="346207"/>
                      <a:pt x="4672540" y="440095"/>
                    </a:cubicBezTo>
                    <a:cubicBezTo>
                      <a:pt x="4668891" y="441505"/>
                      <a:pt x="4665243" y="442915"/>
                      <a:pt x="4661594" y="444324"/>
                    </a:cubicBezTo>
                    <a:cubicBezTo>
                      <a:pt x="4588550" y="472378"/>
                      <a:pt x="4515645" y="501066"/>
                      <a:pt x="4442812" y="529895"/>
                    </a:cubicBezTo>
                    <a:cubicBezTo>
                      <a:pt x="4433339" y="533702"/>
                      <a:pt x="4423726" y="537508"/>
                      <a:pt x="4414253" y="541244"/>
                    </a:cubicBezTo>
                    <a:cubicBezTo>
                      <a:pt x="4338613" y="571342"/>
                      <a:pt x="4263042" y="601439"/>
                      <a:pt x="4187332" y="631396"/>
                    </a:cubicBezTo>
                    <a:cubicBezTo>
                      <a:pt x="4184805" y="632383"/>
                      <a:pt x="4182209" y="633370"/>
                      <a:pt x="4179683" y="634427"/>
                    </a:cubicBezTo>
                    <a:cubicBezTo>
                      <a:pt x="4103411" y="664525"/>
                      <a:pt x="4026999" y="694200"/>
                      <a:pt x="3950376" y="723241"/>
                    </a:cubicBezTo>
                    <a:cubicBezTo>
                      <a:pt x="3948060" y="724087"/>
                      <a:pt x="3945745" y="725003"/>
                      <a:pt x="3943500" y="725778"/>
                    </a:cubicBezTo>
                    <a:cubicBezTo>
                      <a:pt x="3873402" y="752281"/>
                      <a:pt x="3803094" y="778009"/>
                      <a:pt x="3732436" y="802750"/>
                    </a:cubicBezTo>
                    <a:cubicBezTo>
                      <a:pt x="3731874" y="802891"/>
                      <a:pt x="3731313" y="803102"/>
                      <a:pt x="3730822" y="803314"/>
                    </a:cubicBezTo>
                    <a:cubicBezTo>
                      <a:pt x="3681634" y="820513"/>
                      <a:pt x="3632236" y="837218"/>
                      <a:pt x="3582628" y="853289"/>
                    </a:cubicBezTo>
                    <a:cubicBezTo>
                      <a:pt x="3574699" y="855897"/>
                      <a:pt x="3566770" y="858505"/>
                      <a:pt x="3558911" y="860972"/>
                    </a:cubicBezTo>
                    <a:cubicBezTo>
                      <a:pt x="3505023" y="878312"/>
                      <a:pt x="3450853" y="894735"/>
                      <a:pt x="3396403" y="910313"/>
                    </a:cubicBezTo>
                    <a:cubicBezTo>
                      <a:pt x="3393737" y="911159"/>
                      <a:pt x="3391141" y="911934"/>
                      <a:pt x="3388404" y="912568"/>
                    </a:cubicBezTo>
                    <a:cubicBezTo>
                      <a:pt x="3384756" y="913696"/>
                      <a:pt x="3381037" y="914683"/>
                      <a:pt x="3377388" y="915740"/>
                    </a:cubicBezTo>
                    <a:cubicBezTo>
                      <a:pt x="3214038" y="961839"/>
                      <a:pt x="3048302" y="999056"/>
                      <a:pt x="2881023" y="1027603"/>
                    </a:cubicBezTo>
                    <a:cubicBezTo>
                      <a:pt x="2879199" y="1027885"/>
                      <a:pt x="2877515" y="1028167"/>
                      <a:pt x="2875690" y="1028449"/>
                    </a:cubicBezTo>
                    <a:cubicBezTo>
                      <a:pt x="2633472" y="1069401"/>
                      <a:pt x="2388167" y="1092028"/>
                      <a:pt x="2142510" y="1096539"/>
                    </a:cubicBezTo>
                    <a:cubicBezTo>
                      <a:pt x="2140826" y="1096539"/>
                      <a:pt x="2139212" y="1096609"/>
                      <a:pt x="2137458" y="1096609"/>
                    </a:cubicBezTo>
                    <a:cubicBezTo>
                      <a:pt x="1994527" y="1099076"/>
                      <a:pt x="1851455" y="1095411"/>
                      <a:pt x="1708805" y="1085613"/>
                    </a:cubicBezTo>
                    <a:cubicBezTo>
                      <a:pt x="1654004" y="1081878"/>
                      <a:pt x="1599273" y="1077155"/>
                      <a:pt x="1544613" y="1071587"/>
                    </a:cubicBezTo>
                    <a:cubicBezTo>
                      <a:pt x="1536824" y="1070811"/>
                      <a:pt x="1529035" y="1069965"/>
                      <a:pt x="1521317" y="1069260"/>
                    </a:cubicBezTo>
                    <a:cubicBezTo>
                      <a:pt x="1355722" y="1051568"/>
                      <a:pt x="1190898" y="1025700"/>
                      <a:pt x="1027829" y="991584"/>
                    </a:cubicBezTo>
                    <a:cubicBezTo>
                      <a:pt x="1027478" y="991514"/>
                      <a:pt x="1027197" y="991443"/>
                      <a:pt x="1026847" y="991373"/>
                    </a:cubicBezTo>
                    <a:cubicBezTo>
                      <a:pt x="969239" y="979319"/>
                      <a:pt x="911772" y="966209"/>
                      <a:pt x="854656" y="952111"/>
                    </a:cubicBezTo>
                    <a:cubicBezTo>
                      <a:pt x="714671" y="917573"/>
                      <a:pt x="576090" y="876831"/>
                      <a:pt x="439615" y="829958"/>
                    </a:cubicBezTo>
                    <a:cubicBezTo>
                      <a:pt x="379271" y="809235"/>
                      <a:pt x="271493" y="783930"/>
                      <a:pt x="186240" y="747911"/>
                    </a:cubicBezTo>
                    <a:cubicBezTo>
                      <a:pt x="186099" y="747841"/>
                      <a:pt x="29415" y="706253"/>
                      <a:pt x="3874" y="684473"/>
                    </a:cubicBezTo>
                    <a:lnTo>
                      <a:pt x="3874" y="607501"/>
                    </a:lnTo>
                    <a:cubicBezTo>
                      <a:pt x="50045" y="623008"/>
                      <a:pt x="169259" y="679680"/>
                      <a:pt x="195923" y="688350"/>
                    </a:cubicBezTo>
                    <a:cubicBezTo>
                      <a:pt x="200343" y="689830"/>
                      <a:pt x="204764" y="691240"/>
                      <a:pt x="209114" y="692790"/>
                    </a:cubicBezTo>
                    <a:cubicBezTo>
                      <a:pt x="211921" y="693848"/>
                      <a:pt x="214658" y="694764"/>
                      <a:pt x="217535" y="695751"/>
                    </a:cubicBezTo>
                    <a:cubicBezTo>
                      <a:pt x="222306" y="697513"/>
                      <a:pt x="227007" y="699205"/>
                      <a:pt x="231778" y="701037"/>
                    </a:cubicBezTo>
                    <a:cubicBezTo>
                      <a:pt x="266301" y="713936"/>
                      <a:pt x="301876" y="729232"/>
                      <a:pt x="335697" y="743893"/>
                    </a:cubicBezTo>
                    <a:cubicBezTo>
                      <a:pt x="340749" y="746078"/>
                      <a:pt x="345731" y="748334"/>
                      <a:pt x="350783" y="750449"/>
                    </a:cubicBezTo>
                    <a:cubicBezTo>
                      <a:pt x="352537" y="751224"/>
                      <a:pt x="354291" y="751999"/>
                      <a:pt x="356045" y="752704"/>
                    </a:cubicBezTo>
                    <a:cubicBezTo>
                      <a:pt x="360606" y="754678"/>
                      <a:pt x="365027" y="756651"/>
                      <a:pt x="369517" y="758484"/>
                    </a:cubicBezTo>
                    <a:cubicBezTo>
                      <a:pt x="397795" y="770749"/>
                      <a:pt x="423967" y="781604"/>
                      <a:pt x="446000" y="789357"/>
                    </a:cubicBezTo>
                    <a:cubicBezTo>
                      <a:pt x="449719" y="790626"/>
                      <a:pt x="453227" y="791754"/>
                      <a:pt x="456665" y="792882"/>
                    </a:cubicBezTo>
                    <a:cubicBezTo>
                      <a:pt x="457648" y="793234"/>
                      <a:pt x="458630" y="793516"/>
                      <a:pt x="459612" y="793798"/>
                    </a:cubicBezTo>
                    <a:cubicBezTo>
                      <a:pt x="494626" y="804935"/>
                      <a:pt x="529780" y="815649"/>
                      <a:pt x="565074" y="826010"/>
                    </a:cubicBezTo>
                    <a:cubicBezTo>
                      <a:pt x="572161" y="828055"/>
                      <a:pt x="579248" y="830169"/>
                      <a:pt x="586335" y="832143"/>
                    </a:cubicBezTo>
                    <a:cubicBezTo>
                      <a:pt x="682464" y="860056"/>
                      <a:pt x="779296" y="885219"/>
                      <a:pt x="876899" y="907775"/>
                    </a:cubicBezTo>
                    <a:cubicBezTo>
                      <a:pt x="880898" y="908691"/>
                      <a:pt x="884828" y="909537"/>
                      <a:pt x="888827" y="910454"/>
                    </a:cubicBezTo>
                    <a:cubicBezTo>
                      <a:pt x="893037" y="911440"/>
                      <a:pt x="897317" y="912357"/>
                      <a:pt x="901457" y="913344"/>
                    </a:cubicBezTo>
                    <a:cubicBezTo>
                      <a:pt x="939348" y="921943"/>
                      <a:pt x="977378" y="930049"/>
                      <a:pt x="1015409" y="937803"/>
                    </a:cubicBezTo>
                    <a:cubicBezTo>
                      <a:pt x="1020391" y="938860"/>
                      <a:pt x="1025303" y="939776"/>
                      <a:pt x="1030215" y="940763"/>
                    </a:cubicBezTo>
                    <a:cubicBezTo>
                      <a:pt x="1033653" y="941538"/>
                      <a:pt x="1037091" y="942243"/>
                      <a:pt x="1040529" y="942878"/>
                    </a:cubicBezTo>
                    <a:cubicBezTo>
                      <a:pt x="1045371" y="943794"/>
                      <a:pt x="1050072" y="944710"/>
                      <a:pt x="1054843" y="945627"/>
                    </a:cubicBezTo>
                    <a:cubicBezTo>
                      <a:pt x="1089647" y="952464"/>
                      <a:pt x="1124520" y="958949"/>
                      <a:pt x="1159463" y="965151"/>
                    </a:cubicBezTo>
                    <a:cubicBezTo>
                      <a:pt x="1164585" y="966068"/>
                      <a:pt x="1169567" y="966914"/>
                      <a:pt x="1174690" y="967759"/>
                    </a:cubicBezTo>
                    <a:cubicBezTo>
                      <a:pt x="1179601" y="968676"/>
                      <a:pt x="1184373" y="969522"/>
                      <a:pt x="1189284" y="970226"/>
                    </a:cubicBezTo>
                    <a:cubicBezTo>
                      <a:pt x="1194828" y="971213"/>
                      <a:pt x="1200441" y="972130"/>
                      <a:pt x="1205984" y="973046"/>
                    </a:cubicBezTo>
                    <a:cubicBezTo>
                      <a:pt x="1244647" y="979531"/>
                      <a:pt x="1283309" y="985522"/>
                      <a:pt x="1322112" y="991161"/>
                    </a:cubicBezTo>
                    <a:cubicBezTo>
                      <a:pt x="1326813" y="991866"/>
                      <a:pt x="1331514" y="992571"/>
                      <a:pt x="1336285" y="993205"/>
                    </a:cubicBezTo>
                    <a:cubicBezTo>
                      <a:pt x="1339373" y="993628"/>
                      <a:pt x="1342530" y="994121"/>
                      <a:pt x="1345618" y="994544"/>
                    </a:cubicBezTo>
                    <a:cubicBezTo>
                      <a:pt x="1350880" y="995249"/>
                      <a:pt x="1356143" y="996025"/>
                      <a:pt x="1361405" y="996659"/>
                    </a:cubicBezTo>
                    <a:cubicBezTo>
                      <a:pt x="1406242" y="1002862"/>
                      <a:pt x="1451220" y="1008501"/>
                      <a:pt x="1496197" y="1013505"/>
                    </a:cubicBezTo>
                    <a:cubicBezTo>
                      <a:pt x="1501530" y="1014069"/>
                      <a:pt x="1506863" y="1014704"/>
                      <a:pt x="1512125" y="1015268"/>
                    </a:cubicBezTo>
                    <a:cubicBezTo>
                      <a:pt x="1527141" y="1016959"/>
                      <a:pt x="1542157" y="1018440"/>
                      <a:pt x="1557173" y="1019990"/>
                    </a:cubicBezTo>
                    <a:cubicBezTo>
                      <a:pt x="1562155" y="1020484"/>
                      <a:pt x="1567066" y="1021047"/>
                      <a:pt x="1572048" y="1021470"/>
                    </a:cubicBezTo>
                    <a:cubicBezTo>
                      <a:pt x="1652250" y="1029365"/>
                      <a:pt x="1732662" y="1035356"/>
                      <a:pt x="1813073" y="1039586"/>
                    </a:cubicBezTo>
                    <a:cubicBezTo>
                      <a:pt x="1861349" y="1042123"/>
                      <a:pt x="1909764" y="1044026"/>
                      <a:pt x="1958040" y="1045224"/>
                    </a:cubicBezTo>
                    <a:cubicBezTo>
                      <a:pt x="1966390" y="1045436"/>
                      <a:pt x="1974669" y="1045647"/>
                      <a:pt x="1983019" y="1045788"/>
                    </a:cubicBezTo>
                    <a:cubicBezTo>
                      <a:pt x="2027926" y="1046775"/>
                      <a:pt x="2072974" y="1047128"/>
                      <a:pt x="2117881" y="1046846"/>
                    </a:cubicBezTo>
                    <a:cubicBezTo>
                      <a:pt x="2122863" y="1046916"/>
                      <a:pt x="2127775" y="1046846"/>
                      <a:pt x="2132687" y="1046846"/>
                    </a:cubicBezTo>
                    <a:cubicBezTo>
                      <a:pt x="2133388" y="1046846"/>
                      <a:pt x="2134090" y="1046846"/>
                      <a:pt x="2134651" y="1046775"/>
                    </a:cubicBezTo>
                    <a:cubicBezTo>
                      <a:pt x="2139282" y="1046775"/>
                      <a:pt x="2143843" y="1046705"/>
                      <a:pt x="2148474" y="1046705"/>
                    </a:cubicBezTo>
                    <a:cubicBezTo>
                      <a:pt x="2172331" y="1046423"/>
                      <a:pt x="2196328" y="1046000"/>
                      <a:pt x="2220186" y="1045365"/>
                    </a:cubicBezTo>
                    <a:cubicBezTo>
                      <a:pt x="2225308" y="1045295"/>
                      <a:pt x="2230290" y="1045154"/>
                      <a:pt x="2235412" y="1045013"/>
                    </a:cubicBezTo>
                    <a:cubicBezTo>
                      <a:pt x="2238569" y="1044943"/>
                      <a:pt x="2241797" y="1044872"/>
                      <a:pt x="2244955" y="1044731"/>
                    </a:cubicBezTo>
                    <a:cubicBezTo>
                      <a:pt x="2250007" y="1044590"/>
                      <a:pt x="2254989" y="1044449"/>
                      <a:pt x="2260041" y="1044238"/>
                    </a:cubicBezTo>
                    <a:cubicBezTo>
                      <a:pt x="2315262" y="1042546"/>
                      <a:pt x="2370484" y="1039938"/>
                      <a:pt x="2425566" y="1036414"/>
                    </a:cubicBezTo>
                    <a:cubicBezTo>
                      <a:pt x="2430969" y="1036061"/>
                      <a:pt x="2436231" y="1035709"/>
                      <a:pt x="2441494" y="1035356"/>
                    </a:cubicBezTo>
                    <a:cubicBezTo>
                      <a:pt x="2472087" y="1033383"/>
                      <a:pt x="2502750" y="1031057"/>
                      <a:pt x="2533273" y="1028449"/>
                    </a:cubicBezTo>
                    <a:cubicBezTo>
                      <a:pt x="2541833" y="1027744"/>
                      <a:pt x="2550253" y="1026968"/>
                      <a:pt x="2558814" y="1026264"/>
                    </a:cubicBezTo>
                    <a:cubicBezTo>
                      <a:pt x="2608703" y="1021823"/>
                      <a:pt x="2658592" y="1016677"/>
                      <a:pt x="2708341" y="1010686"/>
                    </a:cubicBezTo>
                    <a:cubicBezTo>
                      <a:pt x="2717533" y="1009629"/>
                      <a:pt x="2726725" y="1008571"/>
                      <a:pt x="2735847" y="1007373"/>
                    </a:cubicBezTo>
                    <a:cubicBezTo>
                      <a:pt x="2776403" y="1002368"/>
                      <a:pt x="2816750" y="996870"/>
                      <a:pt x="2857166" y="990879"/>
                    </a:cubicBezTo>
                    <a:cubicBezTo>
                      <a:pt x="2861938" y="990174"/>
                      <a:pt x="2866639" y="989469"/>
                      <a:pt x="2871410" y="988835"/>
                    </a:cubicBezTo>
                    <a:cubicBezTo>
                      <a:pt x="2872463" y="988624"/>
                      <a:pt x="2873445" y="988483"/>
                      <a:pt x="2874568" y="988271"/>
                    </a:cubicBezTo>
                    <a:cubicBezTo>
                      <a:pt x="2879409" y="987566"/>
                      <a:pt x="2884181" y="986791"/>
                      <a:pt x="2889022" y="986086"/>
                    </a:cubicBezTo>
                    <a:cubicBezTo>
                      <a:pt x="2940665" y="978121"/>
                      <a:pt x="2992309" y="969310"/>
                      <a:pt x="3043671" y="959583"/>
                    </a:cubicBezTo>
                    <a:cubicBezTo>
                      <a:pt x="3049355" y="958596"/>
                      <a:pt x="3055179" y="957539"/>
                      <a:pt x="3060862" y="956411"/>
                    </a:cubicBezTo>
                    <a:cubicBezTo>
                      <a:pt x="3104717" y="948094"/>
                      <a:pt x="3148361" y="939142"/>
                      <a:pt x="3191935" y="929626"/>
                    </a:cubicBezTo>
                    <a:cubicBezTo>
                      <a:pt x="3196075" y="928780"/>
                      <a:pt x="3200145" y="927864"/>
                      <a:pt x="3204285" y="927018"/>
                    </a:cubicBezTo>
                    <a:cubicBezTo>
                      <a:pt x="3257893" y="915106"/>
                      <a:pt x="3311290" y="902418"/>
                      <a:pt x="3364477" y="888744"/>
                    </a:cubicBezTo>
                    <a:cubicBezTo>
                      <a:pt x="3369670" y="887404"/>
                      <a:pt x="3374862" y="886136"/>
                      <a:pt x="3380054" y="884726"/>
                    </a:cubicBezTo>
                    <a:cubicBezTo>
                      <a:pt x="3382230" y="884162"/>
                      <a:pt x="3384405" y="883598"/>
                      <a:pt x="3386580" y="882964"/>
                    </a:cubicBezTo>
                    <a:cubicBezTo>
                      <a:pt x="3391422" y="881695"/>
                      <a:pt x="3396263" y="880497"/>
                      <a:pt x="3401105" y="879158"/>
                    </a:cubicBezTo>
                    <a:cubicBezTo>
                      <a:pt x="3447976" y="866752"/>
                      <a:pt x="3494708" y="853641"/>
                      <a:pt x="3541159" y="839826"/>
                    </a:cubicBezTo>
                    <a:cubicBezTo>
                      <a:pt x="3546001" y="838416"/>
                      <a:pt x="3550702" y="837006"/>
                      <a:pt x="3555543" y="835526"/>
                    </a:cubicBezTo>
                    <a:cubicBezTo>
                      <a:pt x="3562139" y="833623"/>
                      <a:pt x="3568665" y="831579"/>
                      <a:pt x="3575190" y="829605"/>
                    </a:cubicBezTo>
                    <a:cubicBezTo>
                      <a:pt x="3580453" y="827984"/>
                      <a:pt x="3585786" y="826433"/>
                      <a:pt x="3590978" y="824671"/>
                    </a:cubicBezTo>
                    <a:cubicBezTo>
                      <a:pt x="3603538" y="820865"/>
                      <a:pt x="3616168" y="816918"/>
                      <a:pt x="3628728" y="812900"/>
                    </a:cubicBezTo>
                    <a:cubicBezTo>
                      <a:pt x="3658128" y="803596"/>
                      <a:pt x="3687388" y="793939"/>
                      <a:pt x="3716648" y="784071"/>
                    </a:cubicBezTo>
                    <a:cubicBezTo>
                      <a:pt x="3725208" y="781251"/>
                      <a:pt x="3733699" y="778361"/>
                      <a:pt x="3742189" y="775401"/>
                    </a:cubicBezTo>
                    <a:cubicBezTo>
                      <a:pt x="3803726" y="754325"/>
                      <a:pt x="3864842" y="732193"/>
                      <a:pt x="3925747" y="709355"/>
                    </a:cubicBezTo>
                    <a:cubicBezTo>
                      <a:pt x="3930589" y="707593"/>
                      <a:pt x="3935360" y="705760"/>
                      <a:pt x="3940272" y="703927"/>
                    </a:cubicBezTo>
                    <a:cubicBezTo>
                      <a:pt x="3941114" y="703645"/>
                      <a:pt x="3941956" y="703293"/>
                      <a:pt x="3942798" y="702940"/>
                    </a:cubicBezTo>
                    <a:cubicBezTo>
                      <a:pt x="3948341" y="700896"/>
                      <a:pt x="3953955" y="698711"/>
                      <a:pt x="3959498" y="696597"/>
                    </a:cubicBezTo>
                    <a:cubicBezTo>
                      <a:pt x="4025806" y="671362"/>
                      <a:pt x="4091833" y="645282"/>
                      <a:pt x="4157651" y="618709"/>
                    </a:cubicBezTo>
                    <a:cubicBezTo>
                      <a:pt x="4162773" y="616665"/>
                      <a:pt x="4167825" y="614620"/>
                      <a:pt x="4172947" y="612576"/>
                    </a:cubicBezTo>
                    <a:cubicBezTo>
                      <a:pt x="4174631" y="611872"/>
                      <a:pt x="4176245" y="611167"/>
                      <a:pt x="4177929" y="610603"/>
                    </a:cubicBezTo>
                    <a:cubicBezTo>
                      <a:pt x="4183121" y="608559"/>
                      <a:pt x="4188174" y="606374"/>
                      <a:pt x="4193366" y="604329"/>
                    </a:cubicBezTo>
                    <a:cubicBezTo>
                      <a:pt x="4258552" y="577826"/>
                      <a:pt x="4323597" y="550900"/>
                      <a:pt x="4388572" y="523974"/>
                    </a:cubicBezTo>
                    <a:cubicBezTo>
                      <a:pt x="4393765" y="521860"/>
                      <a:pt x="4398816" y="519675"/>
                      <a:pt x="4403939" y="517560"/>
                    </a:cubicBezTo>
                    <a:cubicBezTo>
                      <a:pt x="4412850" y="513824"/>
                      <a:pt x="4421832" y="510089"/>
                      <a:pt x="4430743" y="506423"/>
                    </a:cubicBezTo>
                    <a:cubicBezTo>
                      <a:pt x="4435514" y="504450"/>
                      <a:pt x="4440215" y="502476"/>
                      <a:pt x="4444987" y="500573"/>
                    </a:cubicBezTo>
                    <a:cubicBezTo>
                      <a:pt x="4506243" y="474986"/>
                      <a:pt x="4567429" y="449540"/>
                      <a:pt x="4628755" y="424377"/>
                    </a:cubicBezTo>
                    <a:cubicBezTo>
                      <a:pt x="4634018" y="422262"/>
                      <a:pt x="4639351" y="420006"/>
                      <a:pt x="4644684" y="417892"/>
                    </a:cubicBezTo>
                    <a:cubicBezTo>
                      <a:pt x="4650858" y="415354"/>
                      <a:pt x="4657103" y="412817"/>
                      <a:pt x="4663278" y="410279"/>
                    </a:cubicBezTo>
                    <a:cubicBezTo>
                      <a:pt x="4668260" y="408306"/>
                      <a:pt x="4673172" y="406261"/>
                      <a:pt x="4678154" y="404288"/>
                    </a:cubicBezTo>
                    <a:cubicBezTo>
                      <a:pt x="4731621" y="382507"/>
                      <a:pt x="4785229" y="361009"/>
                      <a:pt x="4839048" y="340004"/>
                    </a:cubicBezTo>
                    <a:cubicBezTo>
                      <a:pt x="4840030" y="339651"/>
                      <a:pt x="4840942" y="339229"/>
                      <a:pt x="4841924" y="338876"/>
                    </a:cubicBezTo>
                    <a:cubicBezTo>
                      <a:pt x="4973278" y="287562"/>
                      <a:pt x="5105474" y="239278"/>
                      <a:pt x="5239634" y="196634"/>
                    </a:cubicBezTo>
                    <a:cubicBezTo>
                      <a:pt x="5244826" y="194942"/>
                      <a:pt x="5249949" y="193321"/>
                      <a:pt x="5255141" y="191700"/>
                    </a:cubicBezTo>
                    <a:cubicBezTo>
                      <a:pt x="5322151" y="170624"/>
                      <a:pt x="5389511" y="150958"/>
                      <a:pt x="5457574" y="133196"/>
                    </a:cubicBezTo>
                    <a:cubicBezTo>
                      <a:pt x="5463398" y="131574"/>
                      <a:pt x="5469292" y="130094"/>
                      <a:pt x="5475116" y="128614"/>
                    </a:cubicBezTo>
                    <a:cubicBezTo>
                      <a:pt x="5484940" y="126076"/>
                      <a:pt x="5494763" y="123539"/>
                      <a:pt x="5504727" y="121072"/>
                    </a:cubicBezTo>
                    <a:cubicBezTo>
                      <a:pt x="5647798" y="85476"/>
                      <a:pt x="5792203" y="58620"/>
                      <a:pt x="5937520" y="39589"/>
                    </a:cubicBezTo>
                    <a:cubicBezTo>
                      <a:pt x="5941941" y="39025"/>
                      <a:pt x="5946361" y="38461"/>
                      <a:pt x="5950852" y="37897"/>
                    </a:cubicBezTo>
                    <a:cubicBezTo>
                      <a:pt x="6014774" y="29721"/>
                      <a:pt x="6078837" y="23095"/>
                      <a:pt x="6143040" y="18020"/>
                    </a:cubicBezTo>
                    <a:cubicBezTo>
                      <a:pt x="6150338" y="17386"/>
                      <a:pt x="6157635" y="16822"/>
                      <a:pt x="6164933" y="16328"/>
                    </a:cubicBezTo>
                    <a:cubicBezTo>
                      <a:pt x="6222119" y="11958"/>
                      <a:pt x="6279446" y="8857"/>
                      <a:pt x="6336703" y="6883"/>
                    </a:cubicBezTo>
                    <a:cubicBezTo>
                      <a:pt x="6342456" y="6601"/>
                      <a:pt x="6348280" y="6390"/>
                      <a:pt x="6354034" y="6319"/>
                    </a:cubicBezTo>
                    <a:cubicBezTo>
                      <a:pt x="6361683" y="5967"/>
                      <a:pt x="6369260" y="5755"/>
                      <a:pt x="6376909" y="5614"/>
                    </a:cubicBezTo>
                    <a:cubicBezTo>
                      <a:pt x="6382171" y="5403"/>
                      <a:pt x="6387294" y="5262"/>
                      <a:pt x="6392486" y="5191"/>
                    </a:cubicBezTo>
                    <a:cubicBezTo>
                      <a:pt x="6439989" y="3993"/>
                      <a:pt x="6487493" y="3641"/>
                      <a:pt x="6534996" y="4064"/>
                    </a:cubicBezTo>
                    <a:cubicBezTo>
                      <a:pt x="6540540" y="4134"/>
                      <a:pt x="6546083" y="4134"/>
                      <a:pt x="6551626" y="4275"/>
                    </a:cubicBezTo>
                    <a:cubicBezTo>
                      <a:pt x="6560958" y="4346"/>
                      <a:pt x="6570361" y="4487"/>
                      <a:pt x="6579693" y="4628"/>
                    </a:cubicBezTo>
                    <a:cubicBezTo>
                      <a:pt x="6584745" y="4698"/>
                      <a:pt x="6589727" y="4839"/>
                      <a:pt x="6594779" y="4980"/>
                    </a:cubicBezTo>
                    <a:cubicBezTo>
                      <a:pt x="6643896" y="5967"/>
                      <a:pt x="6693084" y="7658"/>
                      <a:pt x="6742131" y="10196"/>
                    </a:cubicBezTo>
                    <a:cubicBezTo>
                      <a:pt x="6747604" y="10478"/>
                      <a:pt x="6753147" y="10830"/>
                      <a:pt x="6758620" y="11112"/>
                    </a:cubicBezTo>
                    <a:cubicBezTo>
                      <a:pt x="6763040" y="11324"/>
                      <a:pt x="6767391" y="11606"/>
                      <a:pt x="6771742" y="11888"/>
                    </a:cubicBezTo>
                    <a:cubicBezTo>
                      <a:pt x="6776864" y="12170"/>
                      <a:pt x="6781986" y="12452"/>
                      <a:pt x="6787178" y="12804"/>
                    </a:cubicBezTo>
                    <a:cubicBezTo>
                      <a:pt x="6835453" y="15624"/>
                      <a:pt x="6883729" y="19218"/>
                      <a:pt x="6931934" y="23518"/>
                    </a:cubicBezTo>
                    <a:cubicBezTo>
                      <a:pt x="6937056" y="23941"/>
                      <a:pt x="6942178" y="24434"/>
                      <a:pt x="6947300" y="24928"/>
                    </a:cubicBezTo>
                    <a:cubicBezTo>
                      <a:pt x="6950388" y="25139"/>
                      <a:pt x="6953405" y="25492"/>
                      <a:pt x="6956492" y="25774"/>
                    </a:cubicBezTo>
                    <a:cubicBezTo>
                      <a:pt x="6962527" y="26337"/>
                      <a:pt x="6968632" y="26901"/>
                      <a:pt x="6974596" y="27536"/>
                    </a:cubicBezTo>
                    <a:cubicBezTo>
                      <a:pt x="7037045" y="33527"/>
                      <a:pt x="7099494" y="40646"/>
                      <a:pt x="7161732" y="48893"/>
                    </a:cubicBezTo>
                    <a:cubicBezTo>
                      <a:pt x="7167065" y="49528"/>
                      <a:pt x="7172538" y="50303"/>
                      <a:pt x="7177871" y="51008"/>
                    </a:cubicBezTo>
                    <a:cubicBezTo>
                      <a:pt x="7187203" y="52206"/>
                      <a:pt x="7196605" y="53475"/>
                      <a:pt x="7205938" y="54814"/>
                    </a:cubicBezTo>
                    <a:cubicBezTo>
                      <a:pt x="7214008" y="55942"/>
                      <a:pt x="7222006" y="57070"/>
                      <a:pt x="7230146" y="58268"/>
                    </a:cubicBezTo>
                    <a:cubicBezTo>
                      <a:pt x="7355114" y="76242"/>
                      <a:pt x="7479521" y="98375"/>
                      <a:pt x="7602946" y="124103"/>
                    </a:cubicBezTo>
                    <a:cubicBezTo>
                      <a:pt x="7696549" y="143628"/>
                      <a:pt x="7790363" y="167029"/>
                      <a:pt x="7884177" y="193250"/>
                    </a:cubicBezTo>
                    <a:cubicBezTo>
                      <a:pt x="7889931" y="194872"/>
                      <a:pt x="7895754" y="196422"/>
                      <a:pt x="7901509" y="198114"/>
                    </a:cubicBezTo>
                    <a:cubicBezTo>
                      <a:pt x="7976097" y="219189"/>
                      <a:pt x="8050755" y="242027"/>
                      <a:pt x="8125483" y="266204"/>
                    </a:cubicBezTo>
                    <a:cubicBezTo>
                      <a:pt x="8128921" y="267332"/>
                      <a:pt x="8132429" y="268389"/>
                      <a:pt x="8135868" y="269588"/>
                    </a:cubicBezTo>
                    <a:cubicBezTo>
                      <a:pt x="8194528" y="288619"/>
                      <a:pt x="8253258" y="308426"/>
                      <a:pt x="8311918" y="328796"/>
                    </a:cubicBezTo>
                    <a:cubicBezTo>
                      <a:pt x="8315216" y="329995"/>
                      <a:pt x="8318514" y="331052"/>
                      <a:pt x="8321812" y="332250"/>
                    </a:cubicBezTo>
                    <a:cubicBezTo>
                      <a:pt x="8388471" y="355440"/>
                      <a:pt x="8455200" y="379476"/>
                      <a:pt x="8521999" y="403794"/>
                    </a:cubicBezTo>
                    <a:cubicBezTo>
                      <a:pt x="8526841" y="405557"/>
                      <a:pt x="8531612" y="407319"/>
                      <a:pt x="8536524" y="409081"/>
                    </a:cubicBezTo>
                    <a:cubicBezTo>
                      <a:pt x="8597570" y="431425"/>
                      <a:pt x="8658616" y="453981"/>
                      <a:pt x="8719732" y="476678"/>
                    </a:cubicBezTo>
                    <a:cubicBezTo>
                      <a:pt x="8728151" y="479779"/>
                      <a:pt x="8736502" y="482881"/>
                      <a:pt x="8744992" y="485982"/>
                    </a:cubicBezTo>
                    <a:cubicBezTo>
                      <a:pt x="8805898" y="508608"/>
                      <a:pt x="8866802" y="531235"/>
                      <a:pt x="8927779" y="553649"/>
                    </a:cubicBezTo>
                    <a:cubicBezTo>
                      <a:pt x="8932830" y="555482"/>
                      <a:pt x="8937812" y="557315"/>
                      <a:pt x="8942864" y="559147"/>
                    </a:cubicBezTo>
                    <a:cubicBezTo>
                      <a:pt x="8949600" y="561614"/>
                      <a:pt x="8956266" y="564081"/>
                      <a:pt x="8963002" y="566549"/>
                    </a:cubicBezTo>
                    <a:cubicBezTo>
                      <a:pt x="8968264" y="568452"/>
                      <a:pt x="8973597" y="570425"/>
                      <a:pt x="8978930" y="572328"/>
                    </a:cubicBezTo>
                    <a:cubicBezTo>
                      <a:pt x="9015698" y="585721"/>
                      <a:pt x="9052396" y="599043"/>
                      <a:pt x="9089164" y="612224"/>
                    </a:cubicBezTo>
                    <a:cubicBezTo>
                      <a:pt x="9093794" y="613845"/>
                      <a:pt x="9098355" y="615466"/>
                      <a:pt x="9102916" y="617158"/>
                    </a:cubicBezTo>
                    <a:cubicBezTo>
                      <a:pt x="9115547" y="621669"/>
                      <a:pt x="9128176" y="626110"/>
                      <a:pt x="9140737" y="630550"/>
                    </a:cubicBezTo>
                    <a:cubicBezTo>
                      <a:pt x="9147052" y="632736"/>
                      <a:pt x="9153437" y="635062"/>
                      <a:pt x="9159822" y="637247"/>
                    </a:cubicBezTo>
                    <a:cubicBezTo>
                      <a:pt x="9208869" y="654446"/>
                      <a:pt x="9257846" y="671292"/>
                      <a:pt x="9306963" y="687786"/>
                    </a:cubicBezTo>
                    <a:cubicBezTo>
                      <a:pt x="9313278" y="689830"/>
                      <a:pt x="9319594" y="692015"/>
                      <a:pt x="9325979" y="694130"/>
                    </a:cubicBezTo>
                    <a:cubicBezTo>
                      <a:pt x="9410460" y="722113"/>
                      <a:pt x="9495012" y="748757"/>
                      <a:pt x="9579634" y="773286"/>
                    </a:cubicBezTo>
                    <a:cubicBezTo>
                      <a:pt x="9586019" y="775119"/>
                      <a:pt x="9592405" y="777022"/>
                      <a:pt x="9598861" y="778784"/>
                    </a:cubicBezTo>
                    <a:cubicBezTo>
                      <a:pt x="9600474" y="779278"/>
                      <a:pt x="9602018" y="779701"/>
                      <a:pt x="9603561" y="780124"/>
                    </a:cubicBezTo>
                    <a:cubicBezTo>
                      <a:pt x="9610648" y="782168"/>
                      <a:pt x="9617735" y="784212"/>
                      <a:pt x="9624822" y="786115"/>
                    </a:cubicBezTo>
                    <a:cubicBezTo>
                      <a:pt x="9677939" y="801058"/>
                      <a:pt x="9731126" y="815155"/>
                      <a:pt x="9784243" y="828125"/>
                    </a:cubicBezTo>
                    <a:cubicBezTo>
                      <a:pt x="9789224" y="829394"/>
                      <a:pt x="9794137" y="830522"/>
                      <a:pt x="9799048" y="831790"/>
                    </a:cubicBezTo>
                    <a:cubicBezTo>
                      <a:pt x="9799820" y="831931"/>
                      <a:pt x="9800592" y="832143"/>
                      <a:pt x="9801224" y="832284"/>
                    </a:cubicBezTo>
                    <a:cubicBezTo>
                      <a:pt x="9806486" y="833553"/>
                      <a:pt x="9811608" y="834751"/>
                      <a:pt x="9816801" y="836020"/>
                    </a:cubicBezTo>
                    <a:cubicBezTo>
                      <a:pt x="9852656" y="844548"/>
                      <a:pt x="9888511" y="852513"/>
                      <a:pt x="9924367" y="859985"/>
                    </a:cubicBezTo>
                    <a:cubicBezTo>
                      <a:pt x="9929139" y="861042"/>
                      <a:pt x="9933911" y="861959"/>
                      <a:pt x="9938752" y="862946"/>
                    </a:cubicBezTo>
                    <a:cubicBezTo>
                      <a:pt x="9945347" y="864355"/>
                      <a:pt x="9952013" y="865624"/>
                      <a:pt x="9958609" y="867034"/>
                    </a:cubicBezTo>
                    <a:cubicBezTo>
                      <a:pt x="9963310" y="867950"/>
                      <a:pt x="9967942" y="868866"/>
                      <a:pt x="9972642" y="869783"/>
                    </a:cubicBezTo>
                    <a:cubicBezTo>
                      <a:pt x="10006604" y="876409"/>
                      <a:pt x="10040635" y="882541"/>
                      <a:pt x="10074666" y="888180"/>
                    </a:cubicBezTo>
                    <a:cubicBezTo>
                      <a:pt x="10080139" y="889096"/>
                      <a:pt x="10085542" y="889942"/>
                      <a:pt x="10090945" y="890858"/>
                    </a:cubicBezTo>
                    <a:cubicBezTo>
                      <a:pt x="10101260" y="892480"/>
                      <a:pt x="10111574" y="894101"/>
                      <a:pt x="10121889" y="895651"/>
                    </a:cubicBezTo>
                    <a:cubicBezTo>
                      <a:pt x="10126660" y="896356"/>
                      <a:pt x="10131361" y="897132"/>
                      <a:pt x="10136133" y="897696"/>
                    </a:cubicBezTo>
                    <a:cubicBezTo>
                      <a:pt x="10170445" y="902771"/>
                      <a:pt x="10204827" y="907141"/>
                      <a:pt x="10239209" y="910947"/>
                    </a:cubicBezTo>
                    <a:cubicBezTo>
                      <a:pt x="10244471" y="911581"/>
                      <a:pt x="10249664" y="912145"/>
                      <a:pt x="10254927" y="912709"/>
                    </a:cubicBezTo>
                    <a:cubicBezTo>
                      <a:pt x="10264118" y="913696"/>
                      <a:pt x="10273311" y="914612"/>
                      <a:pt x="10282432" y="915458"/>
                    </a:cubicBezTo>
                    <a:cubicBezTo>
                      <a:pt x="10287204" y="915952"/>
                      <a:pt x="10291834" y="916375"/>
                      <a:pt x="10296606" y="916797"/>
                    </a:cubicBezTo>
                    <a:cubicBezTo>
                      <a:pt x="10342776" y="921027"/>
                      <a:pt x="10388947" y="924128"/>
                      <a:pt x="10435187" y="925890"/>
                    </a:cubicBezTo>
                    <a:cubicBezTo>
                      <a:pt x="10440801" y="926102"/>
                      <a:pt x="10446484" y="926313"/>
                      <a:pt x="10452097" y="926454"/>
                    </a:cubicBezTo>
                    <a:cubicBezTo>
                      <a:pt x="10464377" y="926948"/>
                      <a:pt x="10476797" y="927230"/>
                      <a:pt x="10489145" y="927441"/>
                    </a:cubicBezTo>
                    <a:cubicBezTo>
                      <a:pt x="10493847" y="927511"/>
                      <a:pt x="10498408" y="927582"/>
                      <a:pt x="10503109" y="927652"/>
                    </a:cubicBezTo>
                    <a:cubicBezTo>
                      <a:pt x="10523247" y="927934"/>
                      <a:pt x="10543385" y="927934"/>
                      <a:pt x="10563523" y="927652"/>
                    </a:cubicBezTo>
                    <a:cubicBezTo>
                      <a:pt x="10568435" y="927582"/>
                      <a:pt x="10573277" y="927511"/>
                      <a:pt x="10578188" y="927441"/>
                    </a:cubicBezTo>
                    <a:cubicBezTo>
                      <a:pt x="10598607" y="927018"/>
                      <a:pt x="10618955" y="926384"/>
                      <a:pt x="10639374" y="925538"/>
                    </a:cubicBezTo>
                    <a:cubicBezTo>
                      <a:pt x="10644286" y="925326"/>
                      <a:pt x="10649057" y="925044"/>
                      <a:pt x="10653899" y="924833"/>
                    </a:cubicBezTo>
                    <a:cubicBezTo>
                      <a:pt x="10685965" y="923141"/>
                      <a:pt x="10718032" y="920815"/>
                      <a:pt x="10750099" y="917855"/>
                    </a:cubicBezTo>
                    <a:cubicBezTo>
                      <a:pt x="10755221" y="917361"/>
                      <a:pt x="10760202" y="916868"/>
                      <a:pt x="10765255" y="916304"/>
                    </a:cubicBezTo>
                    <a:cubicBezTo>
                      <a:pt x="10777253" y="915106"/>
                      <a:pt x="10789182" y="913837"/>
                      <a:pt x="10801251" y="912357"/>
                    </a:cubicBezTo>
                    <a:cubicBezTo>
                      <a:pt x="10806443" y="911722"/>
                      <a:pt x="10811565" y="911088"/>
                      <a:pt x="10816828" y="910454"/>
                    </a:cubicBezTo>
                    <a:cubicBezTo>
                      <a:pt x="10889521" y="901431"/>
                      <a:pt x="10962285" y="888462"/>
                      <a:pt x="11035119" y="871474"/>
                    </a:cubicBezTo>
                    <a:cubicBezTo>
                      <a:pt x="11041224" y="869994"/>
                      <a:pt x="11047469" y="868584"/>
                      <a:pt x="11053573" y="867034"/>
                    </a:cubicBezTo>
                    <a:cubicBezTo>
                      <a:pt x="11055468" y="866540"/>
                      <a:pt x="11057433" y="866047"/>
                      <a:pt x="11059326" y="865554"/>
                    </a:cubicBezTo>
                    <a:cubicBezTo>
                      <a:pt x="11065010" y="864144"/>
                      <a:pt x="11070834" y="862734"/>
                      <a:pt x="11076518" y="861254"/>
                    </a:cubicBezTo>
                    <a:cubicBezTo>
                      <a:pt x="11148580" y="842786"/>
                      <a:pt x="11220712" y="820231"/>
                      <a:pt x="11292914" y="793093"/>
                    </a:cubicBezTo>
                    <a:cubicBezTo>
                      <a:pt x="11297826" y="791260"/>
                      <a:pt x="11302597" y="789498"/>
                      <a:pt x="11307440" y="787595"/>
                    </a:cubicBezTo>
                    <a:cubicBezTo>
                      <a:pt x="11308211" y="787384"/>
                      <a:pt x="11308913" y="787102"/>
                      <a:pt x="11309614" y="786749"/>
                    </a:cubicBezTo>
                    <a:cubicBezTo>
                      <a:pt x="11314596" y="784917"/>
                      <a:pt x="11319578" y="782943"/>
                      <a:pt x="11324560" y="780969"/>
                    </a:cubicBezTo>
                    <a:cubicBezTo>
                      <a:pt x="11380343" y="759048"/>
                      <a:pt x="11436197" y="734307"/>
                      <a:pt x="11492050" y="706676"/>
                    </a:cubicBezTo>
                    <a:cubicBezTo>
                      <a:pt x="11497031" y="704280"/>
                      <a:pt x="11501944" y="701742"/>
                      <a:pt x="11506995" y="699275"/>
                    </a:cubicBezTo>
                    <a:cubicBezTo>
                      <a:pt x="11510153" y="697654"/>
                      <a:pt x="11513240" y="696103"/>
                      <a:pt x="11516398" y="694482"/>
                    </a:cubicBezTo>
                    <a:cubicBezTo>
                      <a:pt x="11517872" y="693707"/>
                      <a:pt x="11519345" y="692931"/>
                      <a:pt x="11520889" y="692226"/>
                    </a:cubicBezTo>
                    <a:cubicBezTo>
                      <a:pt x="11524116" y="690535"/>
                      <a:pt x="11527414" y="688843"/>
                      <a:pt x="11530642" y="687081"/>
                    </a:cubicBezTo>
                    <a:cubicBezTo>
                      <a:pt x="11576532" y="662340"/>
                      <a:pt x="11787525" y="556610"/>
                      <a:pt x="11877270" y="503392"/>
                    </a:cubicBezTo>
                    <a:cubicBezTo>
                      <a:pt x="11881970" y="500361"/>
                      <a:pt x="11966944" y="445946"/>
                      <a:pt x="11972557" y="445382"/>
                    </a:cubicBezTo>
                    <a:close/>
                  </a:path>
                </a:pathLst>
              </a:custGeom>
              <a:grpFill/>
              <a:ln w="7013" cap="flat">
                <a:noFill/>
                <a:prstDash val="solid"/>
                <a:miter/>
              </a:ln>
            </p:spPr>
            <p:txBody>
              <a:bodyPr rtlCol="0" anchor="ctr"/>
              <a:lstStyle/>
              <a:p>
                <a:endParaRPr lang="en-GB"/>
              </a:p>
            </p:txBody>
          </p:sp>
          <p:sp>
            <p:nvSpPr>
              <p:cNvPr id="152" name="Freeform: Shape 151">
                <a:extLst>
                  <a:ext uri="{FF2B5EF4-FFF2-40B4-BE49-F238E27FC236}">
                    <a16:creationId xmlns:a16="http://schemas.microsoft.com/office/drawing/2014/main" id="{B3317CDF-80F5-4A78-8643-FAEE1595563A}"/>
                  </a:ext>
                </a:extLst>
              </p:cNvPr>
              <p:cNvSpPr/>
              <p:nvPr/>
            </p:nvSpPr>
            <p:spPr>
              <a:xfrm>
                <a:off x="4669973" y="2466246"/>
                <a:ext cx="3824129" cy="331288"/>
              </a:xfrm>
              <a:custGeom>
                <a:avLst/>
                <a:gdLst>
                  <a:gd name="connsiteX0" fmla="*/ 11087 w 3824129"/>
                  <a:gd name="connsiteY0" fmla="*/ 332684 h 331288"/>
                  <a:gd name="connsiteX1" fmla="*/ 5263 w 3824129"/>
                  <a:gd name="connsiteY1" fmla="*/ 320137 h 331288"/>
                  <a:gd name="connsiteX2" fmla="*/ 995045 w 3824129"/>
                  <a:gd name="connsiteY2" fmla="*/ 68852 h 331288"/>
                  <a:gd name="connsiteX3" fmla="*/ 2191262 w 3824129"/>
                  <a:gd name="connsiteY3" fmla="*/ 9643 h 331288"/>
                  <a:gd name="connsiteX4" fmla="*/ 3819639 w 3824129"/>
                  <a:gd name="connsiteY4" fmla="*/ 220892 h 331288"/>
                  <a:gd name="connsiteX5" fmla="*/ 3816692 w 3824129"/>
                  <a:gd name="connsiteY5" fmla="*/ 234425 h 331288"/>
                  <a:gd name="connsiteX6" fmla="*/ 997642 w 3824129"/>
                  <a:gd name="connsiteY6" fmla="*/ 82456 h 331288"/>
                  <a:gd name="connsiteX7" fmla="*/ 11087 w 3824129"/>
                  <a:gd name="connsiteY7" fmla="*/ 332684 h 33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4129" h="331288">
                    <a:moveTo>
                      <a:pt x="11087" y="332684"/>
                    </a:moveTo>
                    <a:lnTo>
                      <a:pt x="5263" y="320137"/>
                    </a:lnTo>
                    <a:cubicBezTo>
                      <a:pt x="8701" y="318516"/>
                      <a:pt x="354627" y="159709"/>
                      <a:pt x="995045" y="68852"/>
                    </a:cubicBezTo>
                    <a:cubicBezTo>
                      <a:pt x="1371003" y="15493"/>
                      <a:pt x="1773484" y="-4384"/>
                      <a:pt x="2191262" y="9643"/>
                    </a:cubicBezTo>
                    <a:cubicBezTo>
                      <a:pt x="2713518" y="27264"/>
                      <a:pt x="3261386" y="98315"/>
                      <a:pt x="3819639" y="220892"/>
                    </a:cubicBezTo>
                    <a:lnTo>
                      <a:pt x="3816692" y="234425"/>
                    </a:lnTo>
                    <a:cubicBezTo>
                      <a:pt x="2554659" y="-42588"/>
                      <a:pt x="1587119" y="-1142"/>
                      <a:pt x="997642" y="82456"/>
                    </a:cubicBezTo>
                    <a:cubicBezTo>
                      <a:pt x="359117" y="172961"/>
                      <a:pt x="14454" y="331063"/>
                      <a:pt x="11087" y="332684"/>
                    </a:cubicBezTo>
                    <a:close/>
                  </a:path>
                </a:pathLst>
              </a:custGeom>
              <a:grpFill/>
              <a:ln w="9525" cap="flat">
                <a:noFill/>
                <a:prstDash val="solid"/>
                <a:miter/>
              </a:ln>
            </p:spPr>
            <p:txBody>
              <a:bodyPr rtlCol="0" anchor="ctr"/>
              <a:lstStyle/>
              <a:p>
                <a:endParaRPr lang="en-GB"/>
              </a:p>
            </p:txBody>
          </p:sp>
          <p:sp>
            <p:nvSpPr>
              <p:cNvPr id="153" name="Freeform: Shape 152">
                <a:extLst>
                  <a:ext uri="{FF2B5EF4-FFF2-40B4-BE49-F238E27FC236}">
                    <a16:creationId xmlns:a16="http://schemas.microsoft.com/office/drawing/2014/main" id="{3453953A-C93B-4287-9809-AE1C391D198D}"/>
                  </a:ext>
                </a:extLst>
              </p:cNvPr>
              <p:cNvSpPr/>
              <p:nvPr/>
            </p:nvSpPr>
            <p:spPr>
              <a:xfrm>
                <a:off x="4557986" y="2510089"/>
                <a:ext cx="4069716" cy="331288"/>
              </a:xfrm>
              <a:custGeom>
                <a:avLst/>
                <a:gdLst>
                  <a:gd name="connsiteX0" fmla="*/ 10806 w 4069715"/>
                  <a:gd name="connsiteY0" fmla="*/ 332754 h 331288"/>
                  <a:gd name="connsiteX1" fmla="*/ 5263 w 4069715"/>
                  <a:gd name="connsiteY1" fmla="*/ 320137 h 331288"/>
                  <a:gd name="connsiteX2" fmla="*/ 1059880 w 4069715"/>
                  <a:gd name="connsiteY2" fmla="*/ 68852 h 331288"/>
                  <a:gd name="connsiteX3" fmla="*/ 2334613 w 4069715"/>
                  <a:gd name="connsiteY3" fmla="*/ 9643 h 331288"/>
                  <a:gd name="connsiteX4" fmla="*/ 4069856 w 4069715"/>
                  <a:gd name="connsiteY4" fmla="*/ 220821 h 331288"/>
                  <a:gd name="connsiteX5" fmla="*/ 4067049 w 4069715"/>
                  <a:gd name="connsiteY5" fmla="*/ 234355 h 331288"/>
                  <a:gd name="connsiteX6" fmla="*/ 1062476 w 4069715"/>
                  <a:gd name="connsiteY6" fmla="*/ 82385 h 331288"/>
                  <a:gd name="connsiteX7" fmla="*/ 10806 w 4069715"/>
                  <a:gd name="connsiteY7" fmla="*/ 332754 h 33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69715" h="331288">
                    <a:moveTo>
                      <a:pt x="10806" y="332754"/>
                    </a:moveTo>
                    <a:lnTo>
                      <a:pt x="5263" y="320137"/>
                    </a:lnTo>
                    <a:cubicBezTo>
                      <a:pt x="8911" y="318516"/>
                      <a:pt x="377501" y="159780"/>
                      <a:pt x="1059880" y="68852"/>
                    </a:cubicBezTo>
                    <a:cubicBezTo>
                      <a:pt x="1460466" y="15493"/>
                      <a:pt x="1889330" y="-4384"/>
                      <a:pt x="2334613" y="9643"/>
                    </a:cubicBezTo>
                    <a:cubicBezTo>
                      <a:pt x="2891112" y="27264"/>
                      <a:pt x="3474906" y="98315"/>
                      <a:pt x="4069856" y="220821"/>
                    </a:cubicBezTo>
                    <a:lnTo>
                      <a:pt x="4067049" y="234355"/>
                    </a:lnTo>
                    <a:cubicBezTo>
                      <a:pt x="2721938" y="-42729"/>
                      <a:pt x="1690686" y="-1212"/>
                      <a:pt x="1062476" y="82385"/>
                    </a:cubicBezTo>
                    <a:cubicBezTo>
                      <a:pt x="381711" y="173031"/>
                      <a:pt x="14384" y="331133"/>
                      <a:pt x="10806" y="332754"/>
                    </a:cubicBezTo>
                    <a:close/>
                  </a:path>
                </a:pathLst>
              </a:custGeom>
              <a:grpFill/>
              <a:ln w="9525" cap="flat">
                <a:noFill/>
                <a:prstDash val="solid"/>
                <a:miter/>
              </a:ln>
            </p:spPr>
            <p:txBody>
              <a:bodyPr rtlCol="0" anchor="ctr"/>
              <a:lstStyle/>
              <a:p>
                <a:endParaRPr lang="en-GB"/>
              </a:p>
            </p:txBody>
          </p:sp>
          <p:sp>
            <p:nvSpPr>
              <p:cNvPr id="154" name="Freeform: Shape 153">
                <a:extLst>
                  <a:ext uri="{FF2B5EF4-FFF2-40B4-BE49-F238E27FC236}">
                    <a16:creationId xmlns:a16="http://schemas.microsoft.com/office/drawing/2014/main" id="{ADD73952-A290-44C0-A8B7-786993308121}"/>
                  </a:ext>
                </a:extLst>
              </p:cNvPr>
              <p:cNvSpPr/>
              <p:nvPr/>
            </p:nvSpPr>
            <p:spPr>
              <a:xfrm>
                <a:off x="4445928" y="2553931"/>
                <a:ext cx="4322319" cy="331288"/>
              </a:xfrm>
              <a:custGeom>
                <a:avLst/>
                <a:gdLst>
                  <a:gd name="connsiteX0" fmla="*/ 10595 w 4322318"/>
                  <a:gd name="connsiteY0" fmla="*/ 332754 h 331288"/>
                  <a:gd name="connsiteX1" fmla="*/ 5263 w 4322318"/>
                  <a:gd name="connsiteY1" fmla="*/ 320067 h 331288"/>
                  <a:gd name="connsiteX2" fmla="*/ 1124715 w 4322318"/>
                  <a:gd name="connsiteY2" fmla="*/ 68852 h 331288"/>
                  <a:gd name="connsiteX3" fmla="*/ 2477896 w 4322318"/>
                  <a:gd name="connsiteY3" fmla="*/ 9643 h 331288"/>
                  <a:gd name="connsiteX4" fmla="*/ 4320003 w 4322318"/>
                  <a:gd name="connsiteY4" fmla="*/ 220821 h 331288"/>
                  <a:gd name="connsiteX5" fmla="*/ 4317267 w 4322318"/>
                  <a:gd name="connsiteY5" fmla="*/ 234355 h 331288"/>
                  <a:gd name="connsiteX6" fmla="*/ 1127171 w 4322318"/>
                  <a:gd name="connsiteY6" fmla="*/ 82385 h 331288"/>
                  <a:gd name="connsiteX7" fmla="*/ 10595 w 4322318"/>
                  <a:gd name="connsiteY7" fmla="*/ 332754 h 33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22318" h="331288">
                    <a:moveTo>
                      <a:pt x="10595" y="332754"/>
                    </a:moveTo>
                    <a:lnTo>
                      <a:pt x="5263" y="320067"/>
                    </a:lnTo>
                    <a:cubicBezTo>
                      <a:pt x="9122" y="318445"/>
                      <a:pt x="400376" y="159709"/>
                      <a:pt x="1124715" y="68852"/>
                    </a:cubicBezTo>
                    <a:cubicBezTo>
                      <a:pt x="1549930" y="15493"/>
                      <a:pt x="2005247" y="-4384"/>
                      <a:pt x="2477896" y="9643"/>
                    </a:cubicBezTo>
                    <a:cubicBezTo>
                      <a:pt x="3068636" y="27264"/>
                      <a:pt x="3688425" y="98315"/>
                      <a:pt x="4320003" y="220821"/>
                    </a:cubicBezTo>
                    <a:lnTo>
                      <a:pt x="4317267" y="234355"/>
                    </a:lnTo>
                    <a:cubicBezTo>
                      <a:pt x="2889077" y="-42729"/>
                      <a:pt x="1794183" y="-1212"/>
                      <a:pt x="1127171" y="82385"/>
                    </a:cubicBezTo>
                    <a:cubicBezTo>
                      <a:pt x="404446" y="173031"/>
                      <a:pt x="14454" y="331204"/>
                      <a:pt x="10595" y="332754"/>
                    </a:cubicBezTo>
                    <a:close/>
                  </a:path>
                </a:pathLst>
              </a:custGeom>
              <a:grpFill/>
              <a:ln w="9525" cap="flat">
                <a:noFill/>
                <a:prstDash val="solid"/>
                <a:miter/>
              </a:ln>
            </p:spPr>
            <p:txBody>
              <a:bodyPr rtlCol="0" anchor="ctr"/>
              <a:lstStyle/>
              <a:p>
                <a:endParaRPr lang="en-GB"/>
              </a:p>
            </p:txBody>
          </p:sp>
          <p:sp>
            <p:nvSpPr>
              <p:cNvPr id="155" name="Freeform: Shape 154">
                <a:extLst>
                  <a:ext uri="{FF2B5EF4-FFF2-40B4-BE49-F238E27FC236}">
                    <a16:creationId xmlns:a16="http://schemas.microsoft.com/office/drawing/2014/main" id="{3714BAF5-30CA-4610-BE79-9283304A520E}"/>
                  </a:ext>
                </a:extLst>
              </p:cNvPr>
              <p:cNvSpPr/>
              <p:nvPr/>
            </p:nvSpPr>
            <p:spPr>
              <a:xfrm>
                <a:off x="4333871" y="2597774"/>
                <a:ext cx="4574922" cy="331288"/>
              </a:xfrm>
              <a:custGeom>
                <a:avLst/>
                <a:gdLst>
                  <a:gd name="connsiteX0" fmla="*/ 10385 w 4574921"/>
                  <a:gd name="connsiteY0" fmla="*/ 332825 h 331288"/>
                  <a:gd name="connsiteX1" fmla="*/ 5263 w 4574921"/>
                  <a:gd name="connsiteY1" fmla="*/ 320067 h 331288"/>
                  <a:gd name="connsiteX2" fmla="*/ 1189550 w 4574921"/>
                  <a:gd name="connsiteY2" fmla="*/ 68852 h 331288"/>
                  <a:gd name="connsiteX3" fmla="*/ 2621178 w 4574921"/>
                  <a:gd name="connsiteY3" fmla="*/ 9643 h 331288"/>
                  <a:gd name="connsiteX4" fmla="*/ 4570150 w 4574921"/>
                  <a:gd name="connsiteY4" fmla="*/ 220821 h 331288"/>
                  <a:gd name="connsiteX5" fmla="*/ 4567554 w 4574921"/>
                  <a:gd name="connsiteY5" fmla="*/ 234355 h 331288"/>
                  <a:gd name="connsiteX6" fmla="*/ 1191865 w 4574921"/>
                  <a:gd name="connsiteY6" fmla="*/ 82385 h 331288"/>
                  <a:gd name="connsiteX7" fmla="*/ 10385 w 4574921"/>
                  <a:gd name="connsiteY7" fmla="*/ 332825 h 33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4921" h="331288">
                    <a:moveTo>
                      <a:pt x="10385" y="332825"/>
                    </a:moveTo>
                    <a:lnTo>
                      <a:pt x="5263" y="320067"/>
                    </a:lnTo>
                    <a:cubicBezTo>
                      <a:pt x="9332" y="318445"/>
                      <a:pt x="423250" y="159709"/>
                      <a:pt x="1189550" y="68852"/>
                    </a:cubicBezTo>
                    <a:cubicBezTo>
                      <a:pt x="1639464" y="15493"/>
                      <a:pt x="2121094" y="-4384"/>
                      <a:pt x="2621178" y="9643"/>
                    </a:cubicBezTo>
                    <a:cubicBezTo>
                      <a:pt x="3246229" y="27264"/>
                      <a:pt x="3901945" y="98315"/>
                      <a:pt x="4570150" y="220821"/>
                    </a:cubicBezTo>
                    <a:lnTo>
                      <a:pt x="4567554" y="234355"/>
                    </a:lnTo>
                    <a:cubicBezTo>
                      <a:pt x="3056357" y="-42729"/>
                      <a:pt x="1897680" y="-1212"/>
                      <a:pt x="1191865" y="82385"/>
                    </a:cubicBezTo>
                    <a:cubicBezTo>
                      <a:pt x="427110" y="173031"/>
                      <a:pt x="14454" y="331204"/>
                      <a:pt x="10385" y="332825"/>
                    </a:cubicBezTo>
                    <a:close/>
                  </a:path>
                </a:pathLst>
              </a:custGeom>
              <a:grpFill/>
              <a:ln w="9525" cap="flat">
                <a:noFill/>
                <a:prstDash val="solid"/>
                <a:miter/>
              </a:ln>
            </p:spPr>
            <p:txBody>
              <a:bodyPr rtlCol="0" anchor="ctr"/>
              <a:lstStyle/>
              <a:p>
                <a:endParaRPr lang="en-GB"/>
              </a:p>
            </p:txBody>
          </p:sp>
          <p:sp>
            <p:nvSpPr>
              <p:cNvPr id="156" name="Freeform: Shape 155">
                <a:extLst>
                  <a:ext uri="{FF2B5EF4-FFF2-40B4-BE49-F238E27FC236}">
                    <a16:creationId xmlns:a16="http://schemas.microsoft.com/office/drawing/2014/main" id="{1A0D7F17-2BD1-406A-A3C4-9CF1A38BFF90}"/>
                  </a:ext>
                </a:extLst>
              </p:cNvPr>
              <p:cNvSpPr/>
              <p:nvPr/>
            </p:nvSpPr>
            <p:spPr>
              <a:xfrm>
                <a:off x="4221813" y="2641617"/>
                <a:ext cx="4820508" cy="331288"/>
              </a:xfrm>
              <a:custGeom>
                <a:avLst/>
                <a:gdLst>
                  <a:gd name="connsiteX0" fmla="*/ 10174 w 4820507"/>
                  <a:gd name="connsiteY0" fmla="*/ 332895 h 331288"/>
                  <a:gd name="connsiteX1" fmla="*/ 5263 w 4820507"/>
                  <a:gd name="connsiteY1" fmla="*/ 319996 h 331288"/>
                  <a:gd name="connsiteX2" fmla="*/ 1254385 w 4820507"/>
                  <a:gd name="connsiteY2" fmla="*/ 68852 h 331288"/>
                  <a:gd name="connsiteX3" fmla="*/ 2764530 w 4820507"/>
                  <a:gd name="connsiteY3" fmla="*/ 9643 h 331288"/>
                  <a:gd name="connsiteX4" fmla="*/ 4820368 w 4820507"/>
                  <a:gd name="connsiteY4" fmla="*/ 220821 h 331288"/>
                  <a:gd name="connsiteX5" fmla="*/ 4817912 w 4820507"/>
                  <a:gd name="connsiteY5" fmla="*/ 234425 h 331288"/>
                  <a:gd name="connsiteX6" fmla="*/ 1256700 w 4820507"/>
                  <a:gd name="connsiteY6" fmla="*/ 82456 h 331288"/>
                  <a:gd name="connsiteX7" fmla="*/ 10174 w 4820507"/>
                  <a:gd name="connsiteY7" fmla="*/ 332895 h 33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0507" h="331288">
                    <a:moveTo>
                      <a:pt x="10174" y="332895"/>
                    </a:moveTo>
                    <a:lnTo>
                      <a:pt x="5263" y="319996"/>
                    </a:lnTo>
                    <a:cubicBezTo>
                      <a:pt x="9543" y="318375"/>
                      <a:pt x="446125" y="159709"/>
                      <a:pt x="1254385" y="68852"/>
                    </a:cubicBezTo>
                    <a:cubicBezTo>
                      <a:pt x="1728928" y="15493"/>
                      <a:pt x="2237010" y="-4384"/>
                      <a:pt x="2764530" y="9643"/>
                    </a:cubicBezTo>
                    <a:cubicBezTo>
                      <a:pt x="3423823" y="27264"/>
                      <a:pt x="4115535" y="98315"/>
                      <a:pt x="4820368" y="220821"/>
                    </a:cubicBezTo>
                    <a:lnTo>
                      <a:pt x="4817912" y="234425"/>
                    </a:lnTo>
                    <a:cubicBezTo>
                      <a:pt x="3223636" y="-42729"/>
                      <a:pt x="2001318" y="-1142"/>
                      <a:pt x="1256700" y="82456"/>
                    </a:cubicBezTo>
                    <a:cubicBezTo>
                      <a:pt x="449844" y="173102"/>
                      <a:pt x="14454" y="331274"/>
                      <a:pt x="10174" y="332895"/>
                    </a:cubicBezTo>
                    <a:close/>
                  </a:path>
                </a:pathLst>
              </a:custGeom>
              <a:grpFill/>
              <a:ln w="9525" cap="flat">
                <a:noFill/>
                <a:prstDash val="solid"/>
                <a:miter/>
              </a:ln>
            </p:spPr>
            <p:txBody>
              <a:bodyPr rtlCol="0" anchor="ctr"/>
              <a:lstStyle/>
              <a:p>
                <a:endParaRPr lang="en-GB"/>
              </a:p>
            </p:txBody>
          </p:sp>
          <p:sp>
            <p:nvSpPr>
              <p:cNvPr id="157" name="Freeform: Shape 156">
                <a:extLst>
                  <a:ext uri="{FF2B5EF4-FFF2-40B4-BE49-F238E27FC236}">
                    <a16:creationId xmlns:a16="http://schemas.microsoft.com/office/drawing/2014/main" id="{29ACF895-A1FD-4A6B-B6E4-86E55256B3FA}"/>
                  </a:ext>
                </a:extLst>
              </p:cNvPr>
              <p:cNvSpPr/>
              <p:nvPr/>
            </p:nvSpPr>
            <p:spPr>
              <a:xfrm>
                <a:off x="4109756" y="2685389"/>
                <a:ext cx="5073111" cy="331288"/>
              </a:xfrm>
              <a:custGeom>
                <a:avLst/>
                <a:gdLst>
                  <a:gd name="connsiteX0" fmla="*/ 9964 w 5073110"/>
                  <a:gd name="connsiteY0" fmla="*/ 332966 h 331288"/>
                  <a:gd name="connsiteX1" fmla="*/ 5263 w 5073110"/>
                  <a:gd name="connsiteY1" fmla="*/ 319996 h 331288"/>
                  <a:gd name="connsiteX2" fmla="*/ 1319219 w 5073110"/>
                  <a:gd name="connsiteY2" fmla="*/ 68852 h 331288"/>
                  <a:gd name="connsiteX3" fmla="*/ 2907812 w 5073110"/>
                  <a:gd name="connsiteY3" fmla="*/ 9643 h 331288"/>
                  <a:gd name="connsiteX4" fmla="*/ 5070515 w 5073110"/>
                  <a:gd name="connsiteY4" fmla="*/ 220821 h 331288"/>
                  <a:gd name="connsiteX5" fmla="*/ 5068199 w 5073110"/>
                  <a:gd name="connsiteY5" fmla="*/ 234425 h 331288"/>
                  <a:gd name="connsiteX6" fmla="*/ 1321394 w 5073110"/>
                  <a:gd name="connsiteY6" fmla="*/ 82456 h 331288"/>
                  <a:gd name="connsiteX7" fmla="*/ 9964 w 5073110"/>
                  <a:gd name="connsiteY7" fmla="*/ 332966 h 33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110" h="331288">
                    <a:moveTo>
                      <a:pt x="9964" y="332966"/>
                    </a:moveTo>
                    <a:lnTo>
                      <a:pt x="5263" y="319996"/>
                    </a:lnTo>
                    <a:cubicBezTo>
                      <a:pt x="9823" y="318375"/>
                      <a:pt x="468999" y="159709"/>
                      <a:pt x="1319219" y="68852"/>
                    </a:cubicBezTo>
                    <a:cubicBezTo>
                      <a:pt x="1818461" y="15493"/>
                      <a:pt x="2352927" y="-4384"/>
                      <a:pt x="2907812" y="9643"/>
                    </a:cubicBezTo>
                    <a:cubicBezTo>
                      <a:pt x="3601418" y="27264"/>
                      <a:pt x="4328984" y="98315"/>
                      <a:pt x="5070515" y="220821"/>
                    </a:cubicBezTo>
                    <a:lnTo>
                      <a:pt x="5068199" y="234425"/>
                    </a:lnTo>
                    <a:cubicBezTo>
                      <a:pt x="3390845" y="-42729"/>
                      <a:pt x="2104885" y="-1212"/>
                      <a:pt x="1321394" y="82456"/>
                    </a:cubicBezTo>
                    <a:cubicBezTo>
                      <a:pt x="472508" y="173172"/>
                      <a:pt x="14454" y="331415"/>
                      <a:pt x="9964" y="332966"/>
                    </a:cubicBezTo>
                    <a:close/>
                  </a:path>
                </a:pathLst>
              </a:custGeom>
              <a:grpFill/>
              <a:ln w="9525" cap="flat">
                <a:noFill/>
                <a:prstDash val="solid"/>
                <a:miter/>
              </a:ln>
            </p:spPr>
            <p:txBody>
              <a:bodyPr rtlCol="0" anchor="ctr"/>
              <a:lstStyle/>
              <a:p>
                <a:endParaRPr lang="en-GB"/>
              </a:p>
            </p:txBody>
          </p:sp>
          <p:sp>
            <p:nvSpPr>
              <p:cNvPr id="158" name="Freeform: Shape 157">
                <a:extLst>
                  <a:ext uri="{FF2B5EF4-FFF2-40B4-BE49-F238E27FC236}">
                    <a16:creationId xmlns:a16="http://schemas.microsoft.com/office/drawing/2014/main" id="{49786E20-8EBB-49F4-AEC4-08FF738FCF16}"/>
                  </a:ext>
                </a:extLst>
              </p:cNvPr>
              <p:cNvSpPr/>
              <p:nvPr/>
            </p:nvSpPr>
            <p:spPr>
              <a:xfrm>
                <a:off x="3997698" y="2729338"/>
                <a:ext cx="5325714" cy="331288"/>
              </a:xfrm>
              <a:custGeom>
                <a:avLst/>
                <a:gdLst>
                  <a:gd name="connsiteX0" fmla="*/ 9753 w 5325713"/>
                  <a:gd name="connsiteY0" fmla="*/ 332931 h 331288"/>
                  <a:gd name="connsiteX1" fmla="*/ 5263 w 5325713"/>
                  <a:gd name="connsiteY1" fmla="*/ 319891 h 331288"/>
                  <a:gd name="connsiteX2" fmla="*/ 1384054 w 5325713"/>
                  <a:gd name="connsiteY2" fmla="*/ 68817 h 331288"/>
                  <a:gd name="connsiteX3" fmla="*/ 3051164 w 5325713"/>
                  <a:gd name="connsiteY3" fmla="*/ 9678 h 331288"/>
                  <a:gd name="connsiteX4" fmla="*/ 5320732 w 5325713"/>
                  <a:gd name="connsiteY4" fmla="*/ 220857 h 331288"/>
                  <a:gd name="connsiteX5" fmla="*/ 5318487 w 5325713"/>
                  <a:gd name="connsiteY5" fmla="*/ 234461 h 331288"/>
                  <a:gd name="connsiteX6" fmla="*/ 1386159 w 5325713"/>
                  <a:gd name="connsiteY6" fmla="*/ 82491 h 331288"/>
                  <a:gd name="connsiteX7" fmla="*/ 9753 w 5325713"/>
                  <a:gd name="connsiteY7" fmla="*/ 332931 h 33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5713" h="331288">
                    <a:moveTo>
                      <a:pt x="9753" y="332931"/>
                    </a:moveTo>
                    <a:lnTo>
                      <a:pt x="5263" y="319891"/>
                    </a:lnTo>
                    <a:cubicBezTo>
                      <a:pt x="10034" y="318269"/>
                      <a:pt x="491804" y="159674"/>
                      <a:pt x="1384054" y="68817"/>
                    </a:cubicBezTo>
                    <a:cubicBezTo>
                      <a:pt x="1907925" y="15458"/>
                      <a:pt x="2468844" y="-4419"/>
                      <a:pt x="3051164" y="9678"/>
                    </a:cubicBezTo>
                    <a:cubicBezTo>
                      <a:pt x="3779012" y="27300"/>
                      <a:pt x="4542574" y="98351"/>
                      <a:pt x="5320732" y="220857"/>
                    </a:cubicBezTo>
                    <a:lnTo>
                      <a:pt x="5318487" y="234461"/>
                    </a:lnTo>
                    <a:cubicBezTo>
                      <a:pt x="3558054" y="-42694"/>
                      <a:pt x="2208382" y="-1177"/>
                      <a:pt x="1386159" y="82491"/>
                    </a:cubicBezTo>
                    <a:cubicBezTo>
                      <a:pt x="495242" y="173137"/>
                      <a:pt x="14454" y="331380"/>
                      <a:pt x="9753" y="332931"/>
                    </a:cubicBezTo>
                    <a:close/>
                  </a:path>
                </a:pathLst>
              </a:custGeom>
              <a:grpFill/>
              <a:ln w="9525" cap="flat">
                <a:noFill/>
                <a:prstDash val="solid"/>
                <a:miter/>
              </a:ln>
            </p:spPr>
            <p:txBody>
              <a:bodyPr rtlCol="0" anchor="ctr"/>
              <a:lstStyle/>
              <a:p>
                <a:endParaRPr lang="en-GB"/>
              </a:p>
            </p:txBody>
          </p:sp>
          <p:sp>
            <p:nvSpPr>
              <p:cNvPr id="159" name="Freeform: Shape 158">
                <a:extLst>
                  <a:ext uri="{FF2B5EF4-FFF2-40B4-BE49-F238E27FC236}">
                    <a16:creationId xmlns:a16="http://schemas.microsoft.com/office/drawing/2014/main" id="{AB743E2C-80F9-4600-944D-09719943A0B1}"/>
                  </a:ext>
                </a:extLst>
              </p:cNvPr>
              <p:cNvSpPr/>
              <p:nvPr/>
            </p:nvSpPr>
            <p:spPr>
              <a:xfrm>
                <a:off x="3885641" y="2773180"/>
                <a:ext cx="5571300" cy="331288"/>
              </a:xfrm>
              <a:custGeom>
                <a:avLst/>
                <a:gdLst>
                  <a:gd name="connsiteX0" fmla="*/ 9543 w 5571300"/>
                  <a:gd name="connsiteY0" fmla="*/ 333001 h 331288"/>
                  <a:gd name="connsiteX1" fmla="*/ 5263 w 5571300"/>
                  <a:gd name="connsiteY1" fmla="*/ 319891 h 331288"/>
                  <a:gd name="connsiteX2" fmla="*/ 1448889 w 5571300"/>
                  <a:gd name="connsiteY2" fmla="*/ 68817 h 331288"/>
                  <a:gd name="connsiteX3" fmla="*/ 3194446 w 5571300"/>
                  <a:gd name="connsiteY3" fmla="*/ 9678 h 331288"/>
                  <a:gd name="connsiteX4" fmla="*/ 5570879 w 5571300"/>
                  <a:gd name="connsiteY4" fmla="*/ 220857 h 331288"/>
                  <a:gd name="connsiteX5" fmla="*/ 5568774 w 5571300"/>
                  <a:gd name="connsiteY5" fmla="*/ 234531 h 331288"/>
                  <a:gd name="connsiteX6" fmla="*/ 1450924 w 5571300"/>
                  <a:gd name="connsiteY6" fmla="*/ 82562 h 331288"/>
                  <a:gd name="connsiteX7" fmla="*/ 9543 w 5571300"/>
                  <a:gd name="connsiteY7" fmla="*/ 333001 h 33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71300" h="331288">
                    <a:moveTo>
                      <a:pt x="9543" y="333001"/>
                    </a:moveTo>
                    <a:lnTo>
                      <a:pt x="5263" y="319891"/>
                    </a:lnTo>
                    <a:cubicBezTo>
                      <a:pt x="10244" y="318269"/>
                      <a:pt x="514679" y="159674"/>
                      <a:pt x="1448889" y="68817"/>
                    </a:cubicBezTo>
                    <a:cubicBezTo>
                      <a:pt x="1997388" y="15458"/>
                      <a:pt x="2584690" y="-4419"/>
                      <a:pt x="3194446" y="9678"/>
                    </a:cubicBezTo>
                    <a:cubicBezTo>
                      <a:pt x="3956535" y="27300"/>
                      <a:pt x="4756094" y="98351"/>
                      <a:pt x="5570879" y="220857"/>
                    </a:cubicBezTo>
                    <a:lnTo>
                      <a:pt x="5568774" y="234531"/>
                    </a:lnTo>
                    <a:cubicBezTo>
                      <a:pt x="3725263" y="-42623"/>
                      <a:pt x="2311949" y="-1106"/>
                      <a:pt x="1450924" y="82562"/>
                    </a:cubicBezTo>
                    <a:cubicBezTo>
                      <a:pt x="517906" y="173137"/>
                      <a:pt x="14454" y="331380"/>
                      <a:pt x="9543" y="333001"/>
                    </a:cubicBezTo>
                    <a:close/>
                  </a:path>
                </a:pathLst>
              </a:custGeom>
              <a:grpFill/>
              <a:ln w="9525" cap="flat">
                <a:noFill/>
                <a:prstDash val="solid"/>
                <a:miter/>
              </a:ln>
            </p:spPr>
            <p:txBody>
              <a:bodyPr rtlCol="0" anchor="ctr"/>
              <a:lstStyle/>
              <a:p>
                <a:endParaRPr lang="en-GB"/>
              </a:p>
            </p:txBody>
          </p:sp>
          <p:sp>
            <p:nvSpPr>
              <p:cNvPr id="160" name="Freeform: Shape 159">
                <a:extLst>
                  <a:ext uri="{FF2B5EF4-FFF2-40B4-BE49-F238E27FC236}">
                    <a16:creationId xmlns:a16="http://schemas.microsoft.com/office/drawing/2014/main" id="{977F5919-9F92-466C-99FB-82732D4FA9E9}"/>
                  </a:ext>
                </a:extLst>
              </p:cNvPr>
              <p:cNvSpPr/>
              <p:nvPr/>
            </p:nvSpPr>
            <p:spPr>
              <a:xfrm>
                <a:off x="3773583" y="2817023"/>
                <a:ext cx="5823903" cy="331288"/>
              </a:xfrm>
              <a:custGeom>
                <a:avLst/>
                <a:gdLst>
                  <a:gd name="connsiteX0" fmla="*/ 9332 w 5823903"/>
                  <a:gd name="connsiteY0" fmla="*/ 333001 h 331288"/>
                  <a:gd name="connsiteX1" fmla="*/ 5263 w 5823903"/>
                  <a:gd name="connsiteY1" fmla="*/ 319820 h 331288"/>
                  <a:gd name="connsiteX2" fmla="*/ 1513724 w 5823903"/>
                  <a:gd name="connsiteY2" fmla="*/ 68817 h 331288"/>
                  <a:gd name="connsiteX3" fmla="*/ 3337728 w 5823903"/>
                  <a:gd name="connsiteY3" fmla="*/ 9678 h 331288"/>
                  <a:gd name="connsiteX4" fmla="*/ 5821026 w 5823903"/>
                  <a:gd name="connsiteY4" fmla="*/ 220857 h 331288"/>
                  <a:gd name="connsiteX5" fmla="*/ 5819062 w 5823903"/>
                  <a:gd name="connsiteY5" fmla="*/ 234531 h 331288"/>
                  <a:gd name="connsiteX6" fmla="*/ 1515618 w 5823903"/>
                  <a:gd name="connsiteY6" fmla="*/ 82561 h 331288"/>
                  <a:gd name="connsiteX7" fmla="*/ 9332 w 5823903"/>
                  <a:gd name="connsiteY7" fmla="*/ 333001 h 33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3903" h="331288">
                    <a:moveTo>
                      <a:pt x="9332" y="333001"/>
                    </a:moveTo>
                    <a:lnTo>
                      <a:pt x="5263" y="319820"/>
                    </a:lnTo>
                    <a:cubicBezTo>
                      <a:pt x="10455" y="318199"/>
                      <a:pt x="537553" y="159604"/>
                      <a:pt x="1513724" y="68817"/>
                    </a:cubicBezTo>
                    <a:cubicBezTo>
                      <a:pt x="2086922" y="15458"/>
                      <a:pt x="2700607" y="-4419"/>
                      <a:pt x="3337728" y="9678"/>
                    </a:cubicBezTo>
                    <a:cubicBezTo>
                      <a:pt x="4134130" y="27300"/>
                      <a:pt x="4969614" y="98280"/>
                      <a:pt x="5821026" y="220857"/>
                    </a:cubicBezTo>
                    <a:lnTo>
                      <a:pt x="5819062" y="234531"/>
                    </a:lnTo>
                    <a:cubicBezTo>
                      <a:pt x="3892472" y="-42694"/>
                      <a:pt x="2415446" y="-1106"/>
                      <a:pt x="1515618" y="82561"/>
                    </a:cubicBezTo>
                    <a:cubicBezTo>
                      <a:pt x="540641" y="173207"/>
                      <a:pt x="14525" y="331450"/>
                      <a:pt x="9332" y="333001"/>
                    </a:cubicBezTo>
                    <a:close/>
                  </a:path>
                </a:pathLst>
              </a:custGeom>
              <a:grpFill/>
              <a:ln w="9525" cap="flat">
                <a:noFill/>
                <a:prstDash val="solid"/>
                <a:miter/>
              </a:ln>
            </p:spPr>
            <p:txBody>
              <a:bodyPr rtlCol="0" anchor="ctr"/>
              <a:lstStyle/>
              <a:p>
                <a:endParaRPr lang="en-GB"/>
              </a:p>
            </p:txBody>
          </p:sp>
          <p:sp>
            <p:nvSpPr>
              <p:cNvPr id="161" name="Freeform: Shape 160">
                <a:extLst>
                  <a:ext uri="{FF2B5EF4-FFF2-40B4-BE49-F238E27FC236}">
                    <a16:creationId xmlns:a16="http://schemas.microsoft.com/office/drawing/2014/main" id="{80095E61-38EB-4068-9586-24E3D368F020}"/>
                  </a:ext>
                </a:extLst>
              </p:cNvPr>
              <p:cNvSpPr/>
              <p:nvPr/>
            </p:nvSpPr>
            <p:spPr>
              <a:xfrm>
                <a:off x="3661526" y="2860866"/>
                <a:ext cx="6069490" cy="338337"/>
              </a:xfrm>
              <a:custGeom>
                <a:avLst/>
                <a:gdLst>
                  <a:gd name="connsiteX0" fmla="*/ 9122 w 6069489"/>
                  <a:gd name="connsiteY0" fmla="*/ 333072 h 338336"/>
                  <a:gd name="connsiteX1" fmla="*/ 5263 w 6069489"/>
                  <a:gd name="connsiteY1" fmla="*/ 319820 h 338336"/>
                  <a:gd name="connsiteX2" fmla="*/ 1578559 w 6069489"/>
                  <a:gd name="connsiteY2" fmla="*/ 68817 h 338336"/>
                  <a:gd name="connsiteX3" fmla="*/ 3481081 w 6069489"/>
                  <a:gd name="connsiteY3" fmla="*/ 9678 h 338336"/>
                  <a:gd name="connsiteX4" fmla="*/ 6071174 w 6069489"/>
                  <a:gd name="connsiteY4" fmla="*/ 220786 h 338336"/>
                  <a:gd name="connsiteX5" fmla="*/ 6069279 w 6069489"/>
                  <a:gd name="connsiteY5" fmla="*/ 234461 h 338336"/>
                  <a:gd name="connsiteX6" fmla="*/ 1580313 w 6069489"/>
                  <a:gd name="connsiteY6" fmla="*/ 82491 h 338336"/>
                  <a:gd name="connsiteX7" fmla="*/ 9122 w 6069489"/>
                  <a:gd name="connsiteY7" fmla="*/ 333072 h 3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9489" h="338336">
                    <a:moveTo>
                      <a:pt x="9122" y="333072"/>
                    </a:moveTo>
                    <a:lnTo>
                      <a:pt x="5263" y="319820"/>
                    </a:lnTo>
                    <a:cubicBezTo>
                      <a:pt x="10666" y="318199"/>
                      <a:pt x="560428" y="159674"/>
                      <a:pt x="1578559" y="68817"/>
                    </a:cubicBezTo>
                    <a:cubicBezTo>
                      <a:pt x="2176386" y="15458"/>
                      <a:pt x="2816524" y="-4419"/>
                      <a:pt x="3481081" y="9678"/>
                    </a:cubicBezTo>
                    <a:cubicBezTo>
                      <a:pt x="4311724" y="27300"/>
                      <a:pt x="5183204" y="98280"/>
                      <a:pt x="6071174" y="220786"/>
                    </a:cubicBezTo>
                    <a:lnTo>
                      <a:pt x="6069279" y="234461"/>
                    </a:lnTo>
                    <a:cubicBezTo>
                      <a:pt x="4059682" y="-42764"/>
                      <a:pt x="2518944" y="-1177"/>
                      <a:pt x="1580313" y="82491"/>
                    </a:cubicBezTo>
                    <a:cubicBezTo>
                      <a:pt x="563305" y="173207"/>
                      <a:pt x="14525" y="331521"/>
                      <a:pt x="9122" y="333072"/>
                    </a:cubicBezTo>
                    <a:close/>
                  </a:path>
                </a:pathLst>
              </a:custGeom>
              <a:grpFill/>
              <a:ln w="9525" cap="flat">
                <a:noFill/>
                <a:prstDash val="solid"/>
                <a:miter/>
              </a:ln>
            </p:spPr>
            <p:txBody>
              <a:bodyPr rtlCol="0" anchor="ctr"/>
              <a:lstStyle/>
              <a:p>
                <a:endParaRPr lang="en-GB"/>
              </a:p>
            </p:txBody>
          </p:sp>
        </p:grpSp>
        <p:pic>
          <p:nvPicPr>
            <p:cNvPr id="59" name="Graphic 58">
              <a:extLst>
                <a:ext uri="{FF2B5EF4-FFF2-40B4-BE49-F238E27FC236}">
                  <a16:creationId xmlns:a16="http://schemas.microsoft.com/office/drawing/2014/main" id="{EBBD456C-02FE-45D9-AF9B-8799C726169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987" y="2328123"/>
              <a:ext cx="11970577" cy="1897583"/>
            </a:xfrm>
            <a:prstGeom prst="rect">
              <a:avLst/>
            </a:prstGeom>
          </p:spPr>
        </p:pic>
      </p:grpSp>
      <p:sp>
        <p:nvSpPr>
          <p:cNvPr id="2" name="Title 1">
            <a:extLst>
              <a:ext uri="{FF2B5EF4-FFF2-40B4-BE49-F238E27FC236}">
                <a16:creationId xmlns:a16="http://schemas.microsoft.com/office/drawing/2014/main" id="{E574272C-CEE0-44B3-8F45-FD0519792C49}"/>
              </a:ext>
            </a:extLst>
          </p:cNvPr>
          <p:cNvSpPr>
            <a:spLocks noGrp="1"/>
          </p:cNvSpPr>
          <p:nvPr>
            <p:ph type="title"/>
          </p:nvPr>
        </p:nvSpPr>
        <p:spPr>
          <a:xfrm>
            <a:off x="336754" y="433385"/>
            <a:ext cx="10515600" cy="424732"/>
          </a:xfrm>
        </p:spPr>
        <p:txBody>
          <a:bodyPr/>
          <a:lstStyle/>
          <a:p>
            <a:r>
              <a:rPr lang="en-GB"/>
              <a:t>There is a role for betting regardless of your level of engagement in football </a:t>
            </a:r>
          </a:p>
        </p:txBody>
      </p:sp>
      <p:sp>
        <p:nvSpPr>
          <p:cNvPr id="13" name="Rectangle 12">
            <a:extLst>
              <a:ext uri="{FF2B5EF4-FFF2-40B4-BE49-F238E27FC236}">
                <a16:creationId xmlns:a16="http://schemas.microsoft.com/office/drawing/2014/main" id="{46D41E76-C7FE-4362-92FD-34E21D10CD51}"/>
              </a:ext>
              <a:ext uri="{C183D7F6-B498-43B3-948B-1728B52AA6E4}">
                <adec:decorative xmlns:adec="http://schemas.microsoft.com/office/drawing/2017/decorative" val="1"/>
              </a:ext>
            </a:extLst>
          </p:cNvPr>
          <p:cNvSpPr/>
          <p:nvPr/>
        </p:nvSpPr>
        <p:spPr>
          <a:xfrm>
            <a:off x="9261028" y="5427668"/>
            <a:ext cx="2629040" cy="954107"/>
          </a:xfrm>
          <a:prstGeom prst="rect">
            <a:avLst/>
          </a:prstGeom>
        </p:spPr>
        <p:txBody>
          <a:bodyPr wrap="square">
            <a:spAutoFit/>
          </a:bodyPr>
          <a:lstStyle/>
          <a:p>
            <a:pPr algn="ctr"/>
            <a:r>
              <a:rPr lang="en-GB" sz="1400">
                <a:solidFill>
                  <a:schemeClr val="bg1"/>
                </a:solidFill>
              </a:rPr>
              <a:t>Social exclusion due to lack of gambling knowledge when football chat is replaced by gambling chat</a:t>
            </a:r>
          </a:p>
        </p:txBody>
      </p:sp>
      <p:sp>
        <p:nvSpPr>
          <p:cNvPr id="14" name="Rectangle 13">
            <a:extLst>
              <a:ext uri="{FF2B5EF4-FFF2-40B4-BE49-F238E27FC236}">
                <a16:creationId xmlns:a16="http://schemas.microsoft.com/office/drawing/2014/main" id="{3BC91264-39BE-449A-A10A-92D8FA0B97CE}"/>
              </a:ext>
              <a:ext uri="{C183D7F6-B498-43B3-948B-1728B52AA6E4}">
                <adec:decorative xmlns:adec="http://schemas.microsoft.com/office/drawing/2017/decorative" val="1"/>
              </a:ext>
            </a:extLst>
          </p:cNvPr>
          <p:cNvSpPr/>
          <p:nvPr/>
        </p:nvSpPr>
        <p:spPr>
          <a:xfrm>
            <a:off x="3652713" y="5427668"/>
            <a:ext cx="2248604" cy="738664"/>
          </a:xfrm>
          <a:prstGeom prst="rect">
            <a:avLst/>
          </a:prstGeom>
        </p:spPr>
        <p:txBody>
          <a:bodyPr wrap="square">
            <a:spAutoFit/>
          </a:bodyPr>
          <a:lstStyle/>
          <a:p>
            <a:pPr algn="ctr"/>
            <a:r>
              <a:rPr lang="en-GB" sz="1400">
                <a:solidFill>
                  <a:schemeClr val="bg1"/>
                </a:solidFill>
              </a:rPr>
              <a:t>A bet on a match fuels more excitement and investment in the outcome of a game </a:t>
            </a:r>
          </a:p>
        </p:txBody>
      </p:sp>
      <p:sp>
        <p:nvSpPr>
          <p:cNvPr id="15" name="Rectangle 14">
            <a:extLst>
              <a:ext uri="{FF2B5EF4-FFF2-40B4-BE49-F238E27FC236}">
                <a16:creationId xmlns:a16="http://schemas.microsoft.com/office/drawing/2014/main" id="{2084E0F4-2C56-488F-9210-23095D8393FE}"/>
              </a:ext>
              <a:ext uri="{C183D7F6-B498-43B3-948B-1728B52AA6E4}">
                <adec:decorative xmlns:adec="http://schemas.microsoft.com/office/drawing/2017/decorative" val="1"/>
              </a:ext>
            </a:extLst>
          </p:cNvPr>
          <p:cNvSpPr/>
          <p:nvPr/>
        </p:nvSpPr>
        <p:spPr>
          <a:xfrm>
            <a:off x="782070" y="5427668"/>
            <a:ext cx="1966090" cy="738664"/>
          </a:xfrm>
          <a:prstGeom prst="rect">
            <a:avLst/>
          </a:prstGeom>
        </p:spPr>
        <p:txBody>
          <a:bodyPr wrap="square">
            <a:spAutoFit/>
          </a:bodyPr>
          <a:lstStyle/>
          <a:p>
            <a:pPr algn="ctr"/>
            <a:r>
              <a:rPr lang="en-GB" sz="1400">
                <a:solidFill>
                  <a:schemeClr val="bg1"/>
                </a:solidFill>
              </a:rPr>
              <a:t>A bet can be a way of showing knowledge and fuelling banter </a:t>
            </a:r>
          </a:p>
        </p:txBody>
      </p:sp>
      <p:sp>
        <p:nvSpPr>
          <p:cNvPr id="16" name="Rectangle 15">
            <a:extLst>
              <a:ext uri="{FF2B5EF4-FFF2-40B4-BE49-F238E27FC236}">
                <a16:creationId xmlns:a16="http://schemas.microsoft.com/office/drawing/2014/main" id="{242818BB-9093-43CC-8C3C-15F7B71ACD4A}"/>
              </a:ext>
              <a:ext uri="{C183D7F6-B498-43B3-948B-1728B52AA6E4}">
                <adec:decorative xmlns:adec="http://schemas.microsoft.com/office/drawing/2017/decorative" val="1"/>
              </a:ext>
            </a:extLst>
          </p:cNvPr>
          <p:cNvSpPr/>
          <p:nvPr/>
        </p:nvSpPr>
        <p:spPr>
          <a:xfrm>
            <a:off x="6292822" y="5363016"/>
            <a:ext cx="2778562" cy="954107"/>
          </a:xfrm>
          <a:prstGeom prst="rect">
            <a:avLst/>
          </a:prstGeom>
        </p:spPr>
        <p:txBody>
          <a:bodyPr wrap="square">
            <a:spAutoFit/>
          </a:bodyPr>
          <a:lstStyle/>
          <a:p>
            <a:pPr algn="ctr"/>
            <a:r>
              <a:rPr lang="en-GB" sz="1400">
                <a:solidFill>
                  <a:schemeClr val="bg1"/>
                </a:solidFill>
              </a:rPr>
              <a:t>A way of fuelling banter and still being part of the conversation, creating engagement in an area that is less of an interest  </a:t>
            </a:r>
          </a:p>
        </p:txBody>
      </p:sp>
      <p:pic>
        <p:nvPicPr>
          <p:cNvPr id="20" name="Graphic 19">
            <a:extLst>
              <a:ext uri="{FF2B5EF4-FFF2-40B4-BE49-F238E27FC236}">
                <a16:creationId xmlns:a16="http://schemas.microsoft.com/office/drawing/2014/main" id="{8DC4F6F4-D116-4AD6-A9CE-A8BC0E7C21C8}"/>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40779" y="1698585"/>
            <a:ext cx="1075275" cy="3202702"/>
          </a:xfrm>
          <a:prstGeom prst="rect">
            <a:avLst/>
          </a:prstGeom>
        </p:spPr>
      </p:pic>
      <p:sp>
        <p:nvSpPr>
          <p:cNvPr id="164" name="Rectangle 163">
            <a:extLst>
              <a:ext uri="{FF2B5EF4-FFF2-40B4-BE49-F238E27FC236}">
                <a16:creationId xmlns:a16="http://schemas.microsoft.com/office/drawing/2014/main" id="{C39ACF9D-1BCE-4F2E-BA60-47427D627F7F}"/>
              </a:ext>
              <a:ext uri="{C183D7F6-B498-43B3-948B-1728B52AA6E4}">
                <adec:decorative xmlns:adec="http://schemas.microsoft.com/office/drawing/2017/decorative" val="1"/>
              </a:ext>
            </a:extLst>
          </p:cNvPr>
          <p:cNvSpPr/>
          <p:nvPr/>
        </p:nvSpPr>
        <p:spPr>
          <a:xfrm>
            <a:off x="700112" y="5005221"/>
            <a:ext cx="2130007" cy="338554"/>
          </a:xfrm>
          <a:prstGeom prst="rect">
            <a:avLst/>
          </a:prstGeom>
          <a:solidFill>
            <a:srgbClr val="C32026"/>
          </a:solidFill>
        </p:spPr>
        <p:txBody>
          <a:bodyPr wrap="none">
            <a:spAutoFit/>
          </a:bodyPr>
          <a:lstStyle/>
          <a:p>
            <a:pPr algn="ctr"/>
            <a:r>
              <a:rPr lang="en-GB" sz="1600" b="1">
                <a:solidFill>
                  <a:schemeClr val="bg1"/>
                </a:solidFill>
              </a:rPr>
              <a:t>MAJOR FOOTBALL FAN</a:t>
            </a:r>
          </a:p>
        </p:txBody>
      </p:sp>
      <p:sp>
        <p:nvSpPr>
          <p:cNvPr id="165" name="Rectangle 164">
            <a:extLst>
              <a:ext uri="{FF2B5EF4-FFF2-40B4-BE49-F238E27FC236}">
                <a16:creationId xmlns:a16="http://schemas.microsoft.com/office/drawing/2014/main" id="{6ADD51AD-35A4-4804-90C2-789A583EDEFE}"/>
              </a:ext>
              <a:ext uri="{C183D7F6-B498-43B3-948B-1728B52AA6E4}">
                <adec:decorative xmlns:adec="http://schemas.microsoft.com/office/drawing/2017/decorative" val="1"/>
              </a:ext>
            </a:extLst>
          </p:cNvPr>
          <p:cNvSpPr/>
          <p:nvPr/>
        </p:nvSpPr>
        <p:spPr>
          <a:xfrm>
            <a:off x="3775140" y="5005221"/>
            <a:ext cx="2003755" cy="338554"/>
          </a:xfrm>
          <a:prstGeom prst="rect">
            <a:avLst/>
          </a:prstGeom>
          <a:solidFill>
            <a:srgbClr val="C32026"/>
          </a:solidFill>
        </p:spPr>
        <p:txBody>
          <a:bodyPr wrap="none">
            <a:spAutoFit/>
          </a:bodyPr>
          <a:lstStyle/>
          <a:p>
            <a:pPr algn="ctr"/>
            <a:r>
              <a:rPr lang="en-GB" sz="1600" b="1">
                <a:solidFill>
                  <a:schemeClr val="bg1"/>
                </a:solidFill>
              </a:rPr>
              <a:t>LIGHT FOOTBALL FAN</a:t>
            </a:r>
          </a:p>
        </p:txBody>
      </p:sp>
      <p:sp>
        <p:nvSpPr>
          <p:cNvPr id="166" name="Rectangle 165">
            <a:extLst>
              <a:ext uri="{FF2B5EF4-FFF2-40B4-BE49-F238E27FC236}">
                <a16:creationId xmlns:a16="http://schemas.microsoft.com/office/drawing/2014/main" id="{5F014550-134C-4FC2-AB34-8DCE0B6716AA}"/>
              </a:ext>
              <a:ext uri="{C183D7F6-B498-43B3-948B-1728B52AA6E4}">
                <adec:decorative xmlns:adec="http://schemas.microsoft.com/office/drawing/2017/decorative" val="1"/>
              </a:ext>
            </a:extLst>
          </p:cNvPr>
          <p:cNvSpPr/>
          <p:nvPr/>
        </p:nvSpPr>
        <p:spPr>
          <a:xfrm>
            <a:off x="6213354" y="5005221"/>
            <a:ext cx="2873479" cy="338554"/>
          </a:xfrm>
          <a:prstGeom prst="rect">
            <a:avLst/>
          </a:prstGeom>
          <a:solidFill>
            <a:srgbClr val="C32026"/>
          </a:solidFill>
        </p:spPr>
        <p:txBody>
          <a:bodyPr wrap="none">
            <a:spAutoFit/>
          </a:bodyPr>
          <a:lstStyle/>
          <a:p>
            <a:pPr algn="ctr"/>
            <a:r>
              <a:rPr lang="en-GB" sz="1600" b="1">
                <a:solidFill>
                  <a:schemeClr val="bg1"/>
                </a:solidFill>
              </a:rPr>
              <a:t>CASUAL/SOCIAL FOOTBALL FAN</a:t>
            </a:r>
          </a:p>
        </p:txBody>
      </p:sp>
      <p:sp>
        <p:nvSpPr>
          <p:cNvPr id="167" name="Rectangle 166">
            <a:extLst>
              <a:ext uri="{FF2B5EF4-FFF2-40B4-BE49-F238E27FC236}">
                <a16:creationId xmlns:a16="http://schemas.microsoft.com/office/drawing/2014/main" id="{6FA9AE1A-47AD-4C9F-80B3-6984D0B8D021}"/>
              </a:ext>
              <a:ext uri="{C183D7F6-B498-43B3-948B-1728B52AA6E4}">
                <adec:decorative xmlns:adec="http://schemas.microsoft.com/office/drawing/2017/decorative" val="1"/>
              </a:ext>
            </a:extLst>
          </p:cNvPr>
          <p:cNvSpPr/>
          <p:nvPr/>
        </p:nvSpPr>
        <p:spPr>
          <a:xfrm>
            <a:off x="9370594" y="5005221"/>
            <a:ext cx="2390912" cy="338554"/>
          </a:xfrm>
          <a:prstGeom prst="rect">
            <a:avLst/>
          </a:prstGeom>
          <a:solidFill>
            <a:srgbClr val="C32026"/>
          </a:solidFill>
        </p:spPr>
        <p:txBody>
          <a:bodyPr wrap="none">
            <a:spAutoFit/>
          </a:bodyPr>
          <a:lstStyle/>
          <a:p>
            <a:pPr algn="ctr"/>
            <a:r>
              <a:rPr lang="en-GB" sz="1600" b="1">
                <a:solidFill>
                  <a:schemeClr val="bg1"/>
                </a:solidFill>
              </a:rPr>
              <a:t>EXCLUDED FOOTBALL FAN</a:t>
            </a:r>
          </a:p>
        </p:txBody>
      </p:sp>
      <p:grpSp>
        <p:nvGrpSpPr>
          <p:cNvPr id="187" name="Group 186">
            <a:extLst>
              <a:ext uri="{FF2B5EF4-FFF2-40B4-BE49-F238E27FC236}">
                <a16:creationId xmlns:a16="http://schemas.microsoft.com/office/drawing/2014/main" id="{D3B6693A-E190-4077-A4C0-E2EC39A778B2}"/>
              </a:ext>
              <a:ext uri="{C183D7F6-B498-43B3-948B-1728B52AA6E4}">
                <adec:decorative xmlns:adec="http://schemas.microsoft.com/office/drawing/2017/decorative" val="1"/>
              </a:ext>
            </a:extLst>
          </p:cNvPr>
          <p:cNvGrpSpPr/>
          <p:nvPr/>
        </p:nvGrpSpPr>
        <p:grpSpPr>
          <a:xfrm>
            <a:off x="5828563" y="6156240"/>
            <a:ext cx="527526" cy="529217"/>
            <a:chOff x="-1226174" y="2404303"/>
            <a:chExt cx="990600" cy="993776"/>
          </a:xfrm>
        </p:grpSpPr>
        <p:sp>
          <p:nvSpPr>
            <p:cNvPr id="186" name="Oval 185">
              <a:extLst>
                <a:ext uri="{FF2B5EF4-FFF2-40B4-BE49-F238E27FC236}">
                  <a16:creationId xmlns:a16="http://schemas.microsoft.com/office/drawing/2014/main" id="{6D72474B-9788-4B7E-9BA0-2FD2DDCBFBFE}"/>
                </a:ext>
              </a:extLst>
            </p:cNvPr>
            <p:cNvSpPr/>
            <p:nvPr/>
          </p:nvSpPr>
          <p:spPr>
            <a:xfrm>
              <a:off x="-1210300" y="2411447"/>
              <a:ext cx="954088" cy="9540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9" name="Group 168">
              <a:extLst>
                <a:ext uri="{FF2B5EF4-FFF2-40B4-BE49-F238E27FC236}">
                  <a16:creationId xmlns:a16="http://schemas.microsoft.com/office/drawing/2014/main" id="{7C39E45E-05F5-47A3-BE9C-A7522FE820F5}"/>
                </a:ext>
              </a:extLst>
            </p:cNvPr>
            <p:cNvGrpSpPr/>
            <p:nvPr/>
          </p:nvGrpSpPr>
          <p:grpSpPr>
            <a:xfrm>
              <a:off x="-1226174" y="2404303"/>
              <a:ext cx="990600" cy="993776"/>
              <a:chOff x="2379663" y="1866900"/>
              <a:chExt cx="990600" cy="993776"/>
            </a:xfrm>
          </p:grpSpPr>
          <p:sp>
            <p:nvSpPr>
              <p:cNvPr id="170" name="Freeform 164">
                <a:extLst>
                  <a:ext uri="{FF2B5EF4-FFF2-40B4-BE49-F238E27FC236}">
                    <a16:creationId xmlns:a16="http://schemas.microsoft.com/office/drawing/2014/main" id="{7B548BA5-22FE-4405-A3D4-34C0B11CACD5}"/>
                  </a:ext>
                </a:extLst>
              </p:cNvPr>
              <p:cNvSpPr>
                <a:spLocks/>
              </p:cNvSpPr>
              <p:nvPr/>
            </p:nvSpPr>
            <p:spPr bwMode="auto">
              <a:xfrm>
                <a:off x="2611438" y="1906588"/>
                <a:ext cx="34925" cy="107950"/>
              </a:xfrm>
              <a:custGeom>
                <a:avLst/>
                <a:gdLst>
                  <a:gd name="T0" fmla="*/ 4 w 17"/>
                  <a:gd name="T1" fmla="*/ 53 h 53"/>
                  <a:gd name="T2" fmla="*/ 4 w 17"/>
                  <a:gd name="T3" fmla="*/ 53 h 53"/>
                  <a:gd name="T4" fmla="*/ 0 w 17"/>
                  <a:gd name="T5" fmla="*/ 49 h 53"/>
                  <a:gd name="T6" fmla="*/ 9 w 17"/>
                  <a:gd name="T7" fmla="*/ 3 h 53"/>
                  <a:gd name="T8" fmla="*/ 15 w 17"/>
                  <a:gd name="T9" fmla="*/ 1 h 53"/>
                  <a:gd name="T10" fmla="*/ 16 w 17"/>
                  <a:gd name="T11" fmla="*/ 7 h 53"/>
                  <a:gd name="T12" fmla="*/ 8 w 17"/>
                  <a:gd name="T13" fmla="*/ 49 h 53"/>
                  <a:gd name="T14" fmla="*/ 4 w 17"/>
                  <a:gd name="T15" fmla="*/ 53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53">
                    <a:moveTo>
                      <a:pt x="4" y="53"/>
                    </a:moveTo>
                    <a:cubicBezTo>
                      <a:pt x="4" y="53"/>
                      <a:pt x="4" y="53"/>
                      <a:pt x="4" y="53"/>
                    </a:cubicBezTo>
                    <a:cubicBezTo>
                      <a:pt x="2" y="53"/>
                      <a:pt x="0" y="51"/>
                      <a:pt x="0" y="49"/>
                    </a:cubicBezTo>
                    <a:cubicBezTo>
                      <a:pt x="0" y="48"/>
                      <a:pt x="1" y="18"/>
                      <a:pt x="9" y="3"/>
                    </a:cubicBezTo>
                    <a:cubicBezTo>
                      <a:pt x="10" y="1"/>
                      <a:pt x="13" y="0"/>
                      <a:pt x="15" y="1"/>
                    </a:cubicBezTo>
                    <a:cubicBezTo>
                      <a:pt x="17" y="2"/>
                      <a:pt x="17" y="5"/>
                      <a:pt x="16" y="7"/>
                    </a:cubicBezTo>
                    <a:cubicBezTo>
                      <a:pt x="9" y="20"/>
                      <a:pt x="8" y="49"/>
                      <a:pt x="8" y="49"/>
                    </a:cubicBezTo>
                    <a:cubicBezTo>
                      <a:pt x="8" y="52"/>
                      <a:pt x="6" y="53"/>
                      <a:pt x="4" y="53"/>
                    </a:cubicBezTo>
                    <a:close/>
                  </a:path>
                </a:pathLst>
              </a:cu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1" name="Freeform 165">
                <a:extLst>
                  <a:ext uri="{FF2B5EF4-FFF2-40B4-BE49-F238E27FC236}">
                    <a16:creationId xmlns:a16="http://schemas.microsoft.com/office/drawing/2014/main" id="{17D03D3B-8488-436F-9D3D-479CF037ACFC}"/>
                  </a:ext>
                </a:extLst>
              </p:cNvPr>
              <p:cNvSpPr>
                <a:spLocks/>
              </p:cNvSpPr>
              <p:nvPr/>
            </p:nvSpPr>
            <p:spPr bwMode="auto">
              <a:xfrm>
                <a:off x="2403475" y="2147888"/>
                <a:ext cx="84137" cy="36513"/>
              </a:xfrm>
              <a:custGeom>
                <a:avLst/>
                <a:gdLst>
                  <a:gd name="T0" fmla="*/ 5 w 42"/>
                  <a:gd name="T1" fmla="*/ 18 h 18"/>
                  <a:gd name="T2" fmla="*/ 2 w 42"/>
                  <a:gd name="T3" fmla="*/ 16 h 18"/>
                  <a:gd name="T4" fmla="*/ 3 w 42"/>
                  <a:gd name="T5" fmla="*/ 11 h 18"/>
                  <a:gd name="T6" fmla="*/ 37 w 42"/>
                  <a:gd name="T7" fmla="*/ 0 h 18"/>
                  <a:gd name="T8" fmla="*/ 41 w 42"/>
                  <a:gd name="T9" fmla="*/ 3 h 18"/>
                  <a:gd name="T10" fmla="*/ 38 w 42"/>
                  <a:gd name="T11" fmla="*/ 8 h 18"/>
                  <a:gd name="T12" fmla="*/ 7 w 42"/>
                  <a:gd name="T13" fmla="*/ 18 h 18"/>
                  <a:gd name="T14" fmla="*/ 5 w 4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18">
                    <a:moveTo>
                      <a:pt x="5" y="18"/>
                    </a:moveTo>
                    <a:cubicBezTo>
                      <a:pt x="4" y="18"/>
                      <a:pt x="2" y="18"/>
                      <a:pt x="2" y="16"/>
                    </a:cubicBezTo>
                    <a:cubicBezTo>
                      <a:pt x="0" y="15"/>
                      <a:pt x="1" y="12"/>
                      <a:pt x="3" y="11"/>
                    </a:cubicBezTo>
                    <a:cubicBezTo>
                      <a:pt x="16" y="4"/>
                      <a:pt x="36" y="0"/>
                      <a:pt x="37" y="0"/>
                    </a:cubicBezTo>
                    <a:cubicBezTo>
                      <a:pt x="39" y="0"/>
                      <a:pt x="41" y="1"/>
                      <a:pt x="41" y="3"/>
                    </a:cubicBezTo>
                    <a:cubicBezTo>
                      <a:pt x="42" y="5"/>
                      <a:pt x="40" y="8"/>
                      <a:pt x="38" y="8"/>
                    </a:cubicBezTo>
                    <a:cubicBezTo>
                      <a:pt x="38" y="8"/>
                      <a:pt x="19" y="11"/>
                      <a:pt x="7" y="18"/>
                    </a:cubicBezTo>
                    <a:cubicBezTo>
                      <a:pt x="6" y="18"/>
                      <a:pt x="6" y="18"/>
                      <a:pt x="5" y="18"/>
                    </a:cubicBezTo>
                    <a:close/>
                  </a:path>
                </a:pathLst>
              </a:cu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2" name="Freeform 166">
                <a:extLst>
                  <a:ext uri="{FF2B5EF4-FFF2-40B4-BE49-F238E27FC236}">
                    <a16:creationId xmlns:a16="http://schemas.microsoft.com/office/drawing/2014/main" id="{0723A141-DA04-43F6-84F4-3D6153AAAE2C}"/>
                  </a:ext>
                </a:extLst>
              </p:cNvPr>
              <p:cNvSpPr>
                <a:spLocks/>
              </p:cNvSpPr>
              <p:nvPr/>
            </p:nvSpPr>
            <p:spPr bwMode="auto">
              <a:xfrm>
                <a:off x="2767013" y="1978025"/>
                <a:ext cx="234950" cy="80963"/>
              </a:xfrm>
              <a:custGeom>
                <a:avLst/>
                <a:gdLst>
                  <a:gd name="T0" fmla="*/ 5 w 116"/>
                  <a:gd name="T1" fmla="*/ 40 h 40"/>
                  <a:gd name="T2" fmla="*/ 1 w 116"/>
                  <a:gd name="T3" fmla="*/ 39 h 40"/>
                  <a:gd name="T4" fmla="*/ 2 w 116"/>
                  <a:gd name="T5" fmla="*/ 33 h 40"/>
                  <a:gd name="T6" fmla="*/ 111 w 116"/>
                  <a:gd name="T7" fmla="*/ 0 h 40"/>
                  <a:gd name="T8" fmla="*/ 116 w 116"/>
                  <a:gd name="T9" fmla="*/ 3 h 40"/>
                  <a:gd name="T10" fmla="*/ 112 w 116"/>
                  <a:gd name="T11" fmla="*/ 8 h 40"/>
                  <a:gd name="T12" fmla="*/ 7 w 116"/>
                  <a:gd name="T13" fmla="*/ 40 h 40"/>
                  <a:gd name="T14" fmla="*/ 5 w 116"/>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40">
                    <a:moveTo>
                      <a:pt x="5" y="40"/>
                    </a:moveTo>
                    <a:cubicBezTo>
                      <a:pt x="3" y="40"/>
                      <a:pt x="2" y="40"/>
                      <a:pt x="1" y="39"/>
                    </a:cubicBezTo>
                    <a:cubicBezTo>
                      <a:pt x="0" y="37"/>
                      <a:pt x="1" y="34"/>
                      <a:pt x="2" y="33"/>
                    </a:cubicBezTo>
                    <a:cubicBezTo>
                      <a:pt x="4" y="32"/>
                      <a:pt x="40" y="9"/>
                      <a:pt x="111" y="0"/>
                    </a:cubicBezTo>
                    <a:cubicBezTo>
                      <a:pt x="113" y="0"/>
                      <a:pt x="115" y="1"/>
                      <a:pt x="116" y="3"/>
                    </a:cubicBezTo>
                    <a:cubicBezTo>
                      <a:pt x="116" y="6"/>
                      <a:pt x="114" y="8"/>
                      <a:pt x="112" y="8"/>
                    </a:cubicBezTo>
                    <a:cubicBezTo>
                      <a:pt x="42" y="17"/>
                      <a:pt x="7" y="40"/>
                      <a:pt x="7" y="40"/>
                    </a:cubicBezTo>
                    <a:cubicBezTo>
                      <a:pt x="6" y="40"/>
                      <a:pt x="5" y="40"/>
                      <a:pt x="5" y="40"/>
                    </a:cubicBezTo>
                    <a:close/>
                  </a:path>
                </a:pathLst>
              </a:cu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3" name="Freeform 167">
                <a:extLst>
                  <a:ext uri="{FF2B5EF4-FFF2-40B4-BE49-F238E27FC236}">
                    <a16:creationId xmlns:a16="http://schemas.microsoft.com/office/drawing/2014/main" id="{F0872269-0666-4C00-B25F-2704D515299C}"/>
                  </a:ext>
                </a:extLst>
              </p:cNvPr>
              <p:cNvSpPr>
                <a:spLocks/>
              </p:cNvSpPr>
              <p:nvPr/>
            </p:nvSpPr>
            <p:spPr bwMode="auto">
              <a:xfrm>
                <a:off x="3132138" y="2117725"/>
                <a:ext cx="46037" cy="233363"/>
              </a:xfrm>
              <a:custGeom>
                <a:avLst/>
                <a:gdLst>
                  <a:gd name="T0" fmla="*/ 4 w 23"/>
                  <a:gd name="T1" fmla="*/ 115 h 115"/>
                  <a:gd name="T2" fmla="*/ 3 w 23"/>
                  <a:gd name="T3" fmla="*/ 115 h 115"/>
                  <a:gd name="T4" fmla="*/ 0 w 23"/>
                  <a:gd name="T5" fmla="*/ 110 h 115"/>
                  <a:gd name="T6" fmla="*/ 12 w 23"/>
                  <a:gd name="T7" fmla="*/ 5 h 115"/>
                  <a:gd name="T8" fmla="*/ 16 w 23"/>
                  <a:gd name="T9" fmla="*/ 0 h 115"/>
                  <a:gd name="T10" fmla="*/ 20 w 23"/>
                  <a:gd name="T11" fmla="*/ 4 h 115"/>
                  <a:gd name="T12" fmla="*/ 8 w 23"/>
                  <a:gd name="T13" fmla="*/ 112 h 115"/>
                  <a:gd name="T14" fmla="*/ 4 w 23"/>
                  <a:gd name="T15" fmla="*/ 115 h 1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15">
                    <a:moveTo>
                      <a:pt x="4" y="115"/>
                    </a:moveTo>
                    <a:cubicBezTo>
                      <a:pt x="4" y="115"/>
                      <a:pt x="4" y="115"/>
                      <a:pt x="3" y="115"/>
                    </a:cubicBezTo>
                    <a:cubicBezTo>
                      <a:pt x="1" y="114"/>
                      <a:pt x="0" y="112"/>
                      <a:pt x="0" y="110"/>
                    </a:cubicBezTo>
                    <a:cubicBezTo>
                      <a:pt x="15" y="40"/>
                      <a:pt x="12" y="5"/>
                      <a:pt x="12" y="5"/>
                    </a:cubicBezTo>
                    <a:cubicBezTo>
                      <a:pt x="12" y="3"/>
                      <a:pt x="14" y="1"/>
                      <a:pt x="16" y="0"/>
                    </a:cubicBezTo>
                    <a:cubicBezTo>
                      <a:pt x="18" y="0"/>
                      <a:pt x="20" y="2"/>
                      <a:pt x="20" y="4"/>
                    </a:cubicBezTo>
                    <a:cubicBezTo>
                      <a:pt x="21" y="6"/>
                      <a:pt x="23" y="40"/>
                      <a:pt x="8" y="112"/>
                    </a:cubicBezTo>
                    <a:cubicBezTo>
                      <a:pt x="8" y="113"/>
                      <a:pt x="6" y="115"/>
                      <a:pt x="4" y="115"/>
                    </a:cubicBezTo>
                    <a:close/>
                  </a:path>
                </a:pathLst>
              </a:cu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4" name="Freeform 168">
                <a:extLst>
                  <a:ext uri="{FF2B5EF4-FFF2-40B4-BE49-F238E27FC236}">
                    <a16:creationId xmlns:a16="http://schemas.microsoft.com/office/drawing/2014/main" id="{19DC97A7-AFE7-4A4C-8B6C-ECB88C7CAA51}"/>
                  </a:ext>
                </a:extLst>
              </p:cNvPr>
              <p:cNvSpPr>
                <a:spLocks/>
              </p:cNvSpPr>
              <p:nvPr/>
            </p:nvSpPr>
            <p:spPr bwMode="auto">
              <a:xfrm>
                <a:off x="2724150" y="2230438"/>
                <a:ext cx="212725" cy="184150"/>
              </a:xfrm>
              <a:custGeom>
                <a:avLst/>
                <a:gdLst>
                  <a:gd name="T0" fmla="*/ 100 w 105"/>
                  <a:gd name="T1" fmla="*/ 91 h 91"/>
                  <a:gd name="T2" fmla="*/ 98 w 105"/>
                  <a:gd name="T3" fmla="*/ 90 h 91"/>
                  <a:gd name="T4" fmla="*/ 1 w 105"/>
                  <a:gd name="T5" fmla="*/ 7 h 91"/>
                  <a:gd name="T6" fmla="*/ 1 w 105"/>
                  <a:gd name="T7" fmla="*/ 2 h 91"/>
                  <a:gd name="T8" fmla="*/ 7 w 105"/>
                  <a:gd name="T9" fmla="*/ 1 h 91"/>
                  <a:gd name="T10" fmla="*/ 103 w 105"/>
                  <a:gd name="T11" fmla="*/ 84 h 91"/>
                  <a:gd name="T12" fmla="*/ 103 w 105"/>
                  <a:gd name="T13" fmla="*/ 90 h 91"/>
                  <a:gd name="T14" fmla="*/ 100 w 105"/>
                  <a:gd name="T15" fmla="*/ 91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91">
                    <a:moveTo>
                      <a:pt x="100" y="91"/>
                    </a:moveTo>
                    <a:cubicBezTo>
                      <a:pt x="99" y="91"/>
                      <a:pt x="98" y="91"/>
                      <a:pt x="98" y="90"/>
                    </a:cubicBezTo>
                    <a:cubicBezTo>
                      <a:pt x="35" y="35"/>
                      <a:pt x="2" y="8"/>
                      <a:pt x="1" y="7"/>
                    </a:cubicBezTo>
                    <a:cubicBezTo>
                      <a:pt x="0" y="6"/>
                      <a:pt x="0" y="3"/>
                      <a:pt x="1" y="2"/>
                    </a:cubicBezTo>
                    <a:cubicBezTo>
                      <a:pt x="2" y="0"/>
                      <a:pt x="5" y="0"/>
                      <a:pt x="7" y="1"/>
                    </a:cubicBezTo>
                    <a:cubicBezTo>
                      <a:pt x="7" y="1"/>
                      <a:pt x="41" y="29"/>
                      <a:pt x="103" y="84"/>
                    </a:cubicBezTo>
                    <a:cubicBezTo>
                      <a:pt x="105" y="86"/>
                      <a:pt x="105" y="88"/>
                      <a:pt x="103" y="90"/>
                    </a:cubicBezTo>
                    <a:cubicBezTo>
                      <a:pt x="102" y="91"/>
                      <a:pt x="101" y="91"/>
                      <a:pt x="100" y="91"/>
                    </a:cubicBezTo>
                    <a:close/>
                  </a:path>
                </a:pathLst>
              </a:cu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5" name="Freeform 169">
                <a:extLst>
                  <a:ext uri="{FF2B5EF4-FFF2-40B4-BE49-F238E27FC236}">
                    <a16:creationId xmlns:a16="http://schemas.microsoft.com/office/drawing/2014/main" id="{F32B56EC-1B76-4BB3-B74D-1DAC8CA1CFE4}"/>
                  </a:ext>
                </a:extLst>
              </p:cNvPr>
              <p:cNvSpPr>
                <a:spLocks/>
              </p:cNvSpPr>
              <p:nvPr/>
            </p:nvSpPr>
            <p:spPr bwMode="auto">
              <a:xfrm>
                <a:off x="2509838" y="2300288"/>
                <a:ext cx="50800" cy="228600"/>
              </a:xfrm>
              <a:custGeom>
                <a:avLst/>
                <a:gdLst>
                  <a:gd name="T0" fmla="*/ 7 w 25"/>
                  <a:gd name="T1" fmla="*/ 113 h 113"/>
                  <a:gd name="T2" fmla="*/ 3 w 25"/>
                  <a:gd name="T3" fmla="*/ 109 h 113"/>
                  <a:gd name="T4" fmla="*/ 17 w 25"/>
                  <a:gd name="T5" fmla="*/ 3 h 113"/>
                  <a:gd name="T6" fmla="*/ 22 w 25"/>
                  <a:gd name="T7" fmla="*/ 0 h 113"/>
                  <a:gd name="T8" fmla="*/ 24 w 25"/>
                  <a:gd name="T9" fmla="*/ 5 h 113"/>
                  <a:gd name="T10" fmla="*/ 11 w 25"/>
                  <a:gd name="T11" fmla="*/ 109 h 113"/>
                  <a:gd name="T12" fmla="*/ 8 w 25"/>
                  <a:gd name="T13" fmla="*/ 113 h 113"/>
                  <a:gd name="T14" fmla="*/ 7 w 25"/>
                  <a:gd name="T15" fmla="*/ 113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113">
                    <a:moveTo>
                      <a:pt x="7" y="113"/>
                    </a:moveTo>
                    <a:cubicBezTo>
                      <a:pt x="5" y="113"/>
                      <a:pt x="3" y="111"/>
                      <a:pt x="3" y="109"/>
                    </a:cubicBezTo>
                    <a:cubicBezTo>
                      <a:pt x="0" y="56"/>
                      <a:pt x="16" y="5"/>
                      <a:pt x="17" y="3"/>
                    </a:cubicBezTo>
                    <a:cubicBezTo>
                      <a:pt x="17" y="1"/>
                      <a:pt x="20" y="0"/>
                      <a:pt x="22" y="0"/>
                    </a:cubicBezTo>
                    <a:cubicBezTo>
                      <a:pt x="24" y="1"/>
                      <a:pt x="25" y="3"/>
                      <a:pt x="24" y="5"/>
                    </a:cubicBezTo>
                    <a:cubicBezTo>
                      <a:pt x="24" y="6"/>
                      <a:pt x="8" y="57"/>
                      <a:pt x="11" y="109"/>
                    </a:cubicBezTo>
                    <a:cubicBezTo>
                      <a:pt x="11" y="111"/>
                      <a:pt x="10" y="113"/>
                      <a:pt x="8" y="113"/>
                    </a:cubicBezTo>
                    <a:cubicBezTo>
                      <a:pt x="7" y="113"/>
                      <a:pt x="7" y="113"/>
                      <a:pt x="7" y="113"/>
                    </a:cubicBezTo>
                    <a:close/>
                  </a:path>
                </a:pathLst>
              </a:cu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6" name="Freeform 170">
                <a:extLst>
                  <a:ext uri="{FF2B5EF4-FFF2-40B4-BE49-F238E27FC236}">
                    <a16:creationId xmlns:a16="http://schemas.microsoft.com/office/drawing/2014/main" id="{DE9712D5-03E4-45A6-8B01-58F104C1F7DF}"/>
                  </a:ext>
                </a:extLst>
              </p:cNvPr>
              <p:cNvSpPr>
                <a:spLocks/>
              </p:cNvSpPr>
              <p:nvPr/>
            </p:nvSpPr>
            <p:spPr bwMode="auto">
              <a:xfrm>
                <a:off x="2676525" y="2597150"/>
                <a:ext cx="234950" cy="90488"/>
              </a:xfrm>
              <a:custGeom>
                <a:avLst/>
                <a:gdLst>
                  <a:gd name="T0" fmla="*/ 5 w 116"/>
                  <a:gd name="T1" fmla="*/ 45 h 45"/>
                  <a:gd name="T2" fmla="*/ 1 w 116"/>
                  <a:gd name="T3" fmla="*/ 42 h 45"/>
                  <a:gd name="T4" fmla="*/ 4 w 116"/>
                  <a:gd name="T5" fmla="*/ 37 h 45"/>
                  <a:gd name="T6" fmla="*/ 110 w 116"/>
                  <a:gd name="T7" fmla="*/ 1 h 45"/>
                  <a:gd name="T8" fmla="*/ 115 w 116"/>
                  <a:gd name="T9" fmla="*/ 3 h 45"/>
                  <a:gd name="T10" fmla="*/ 113 w 116"/>
                  <a:gd name="T11" fmla="*/ 8 h 45"/>
                  <a:gd name="T12" fmla="*/ 6 w 116"/>
                  <a:gd name="T13" fmla="*/ 45 h 45"/>
                  <a:gd name="T14" fmla="*/ 5 w 116"/>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45">
                    <a:moveTo>
                      <a:pt x="5" y="45"/>
                    </a:moveTo>
                    <a:cubicBezTo>
                      <a:pt x="3" y="45"/>
                      <a:pt x="1" y="44"/>
                      <a:pt x="1" y="42"/>
                    </a:cubicBezTo>
                    <a:cubicBezTo>
                      <a:pt x="0" y="40"/>
                      <a:pt x="2" y="38"/>
                      <a:pt x="4" y="37"/>
                    </a:cubicBezTo>
                    <a:cubicBezTo>
                      <a:pt x="4" y="37"/>
                      <a:pt x="67" y="21"/>
                      <a:pt x="110" y="1"/>
                    </a:cubicBezTo>
                    <a:cubicBezTo>
                      <a:pt x="112" y="0"/>
                      <a:pt x="114" y="1"/>
                      <a:pt x="115" y="3"/>
                    </a:cubicBezTo>
                    <a:cubicBezTo>
                      <a:pt x="116" y="5"/>
                      <a:pt x="115" y="8"/>
                      <a:pt x="113" y="8"/>
                    </a:cubicBezTo>
                    <a:cubicBezTo>
                      <a:pt x="70" y="29"/>
                      <a:pt x="6" y="45"/>
                      <a:pt x="6" y="45"/>
                    </a:cubicBezTo>
                    <a:cubicBezTo>
                      <a:pt x="5" y="45"/>
                      <a:pt x="5" y="45"/>
                      <a:pt x="5" y="45"/>
                    </a:cubicBezTo>
                    <a:close/>
                  </a:path>
                </a:pathLst>
              </a:cu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7" name="Freeform 171">
                <a:extLst>
                  <a:ext uri="{FF2B5EF4-FFF2-40B4-BE49-F238E27FC236}">
                    <a16:creationId xmlns:a16="http://schemas.microsoft.com/office/drawing/2014/main" id="{6FD3AD59-557D-45F0-ADED-D806CDE343A1}"/>
                  </a:ext>
                </a:extLst>
              </p:cNvPr>
              <p:cNvSpPr>
                <a:spLocks/>
              </p:cNvSpPr>
              <p:nvPr/>
            </p:nvSpPr>
            <p:spPr bwMode="auto">
              <a:xfrm>
                <a:off x="3060700" y="2682875"/>
                <a:ext cx="39687" cy="138113"/>
              </a:xfrm>
              <a:custGeom>
                <a:avLst/>
                <a:gdLst>
                  <a:gd name="T0" fmla="*/ 5 w 20"/>
                  <a:gd name="T1" fmla="*/ 69 h 69"/>
                  <a:gd name="T2" fmla="*/ 3 w 20"/>
                  <a:gd name="T3" fmla="*/ 69 h 69"/>
                  <a:gd name="T4" fmla="*/ 1 w 20"/>
                  <a:gd name="T5" fmla="*/ 63 h 69"/>
                  <a:gd name="T6" fmla="*/ 11 w 20"/>
                  <a:gd name="T7" fmla="*/ 4 h 69"/>
                  <a:gd name="T8" fmla="*/ 15 w 20"/>
                  <a:gd name="T9" fmla="*/ 0 h 69"/>
                  <a:gd name="T10" fmla="*/ 15 w 20"/>
                  <a:gd name="T11" fmla="*/ 0 h 69"/>
                  <a:gd name="T12" fmla="*/ 19 w 20"/>
                  <a:gd name="T13" fmla="*/ 4 h 69"/>
                  <a:gd name="T14" fmla="*/ 8 w 20"/>
                  <a:gd name="T15" fmla="*/ 66 h 69"/>
                  <a:gd name="T16" fmla="*/ 5 w 20"/>
                  <a:gd name="T17"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69">
                    <a:moveTo>
                      <a:pt x="5" y="69"/>
                    </a:moveTo>
                    <a:cubicBezTo>
                      <a:pt x="4" y="69"/>
                      <a:pt x="4" y="69"/>
                      <a:pt x="3" y="69"/>
                    </a:cubicBezTo>
                    <a:cubicBezTo>
                      <a:pt x="1" y="68"/>
                      <a:pt x="0" y="65"/>
                      <a:pt x="1" y="63"/>
                    </a:cubicBezTo>
                    <a:cubicBezTo>
                      <a:pt x="12" y="34"/>
                      <a:pt x="11" y="4"/>
                      <a:pt x="11" y="4"/>
                    </a:cubicBezTo>
                    <a:cubicBezTo>
                      <a:pt x="11" y="2"/>
                      <a:pt x="13" y="0"/>
                      <a:pt x="15" y="0"/>
                    </a:cubicBezTo>
                    <a:cubicBezTo>
                      <a:pt x="15" y="0"/>
                      <a:pt x="15" y="0"/>
                      <a:pt x="15" y="0"/>
                    </a:cubicBezTo>
                    <a:cubicBezTo>
                      <a:pt x="18" y="0"/>
                      <a:pt x="19" y="1"/>
                      <a:pt x="19" y="4"/>
                    </a:cubicBezTo>
                    <a:cubicBezTo>
                      <a:pt x="19" y="5"/>
                      <a:pt x="20" y="35"/>
                      <a:pt x="8" y="66"/>
                    </a:cubicBezTo>
                    <a:cubicBezTo>
                      <a:pt x="8" y="68"/>
                      <a:pt x="6" y="69"/>
                      <a:pt x="5" y="69"/>
                    </a:cubicBezTo>
                    <a:close/>
                  </a:path>
                </a:pathLst>
              </a:cu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8" name="Freeform 172">
                <a:extLst>
                  <a:ext uri="{FF2B5EF4-FFF2-40B4-BE49-F238E27FC236}">
                    <a16:creationId xmlns:a16="http://schemas.microsoft.com/office/drawing/2014/main" id="{3DB14EF8-7500-4898-9586-5B98060B2311}"/>
                  </a:ext>
                </a:extLst>
              </p:cNvPr>
              <p:cNvSpPr>
                <a:spLocks/>
              </p:cNvSpPr>
              <p:nvPr/>
            </p:nvSpPr>
            <p:spPr bwMode="auto">
              <a:xfrm>
                <a:off x="2686050" y="2760663"/>
                <a:ext cx="220662" cy="100013"/>
              </a:xfrm>
              <a:custGeom>
                <a:avLst/>
                <a:gdLst>
                  <a:gd name="T0" fmla="*/ 105 w 109"/>
                  <a:gd name="T1" fmla="*/ 49 h 49"/>
                  <a:gd name="T2" fmla="*/ 104 w 109"/>
                  <a:gd name="T3" fmla="*/ 49 h 49"/>
                  <a:gd name="T4" fmla="*/ 2 w 109"/>
                  <a:gd name="T5" fmla="*/ 8 h 49"/>
                  <a:gd name="T6" fmla="*/ 1 w 109"/>
                  <a:gd name="T7" fmla="*/ 3 h 49"/>
                  <a:gd name="T8" fmla="*/ 6 w 109"/>
                  <a:gd name="T9" fmla="*/ 1 h 49"/>
                  <a:gd name="T10" fmla="*/ 106 w 109"/>
                  <a:gd name="T11" fmla="*/ 41 h 49"/>
                  <a:gd name="T12" fmla="*/ 109 w 109"/>
                  <a:gd name="T13" fmla="*/ 46 h 49"/>
                  <a:gd name="T14" fmla="*/ 105 w 109"/>
                  <a:gd name="T15" fmla="*/ 49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49">
                    <a:moveTo>
                      <a:pt x="105" y="49"/>
                    </a:moveTo>
                    <a:cubicBezTo>
                      <a:pt x="105" y="49"/>
                      <a:pt x="104" y="49"/>
                      <a:pt x="104" y="49"/>
                    </a:cubicBezTo>
                    <a:cubicBezTo>
                      <a:pt x="54" y="39"/>
                      <a:pt x="4" y="10"/>
                      <a:pt x="2" y="8"/>
                    </a:cubicBezTo>
                    <a:cubicBezTo>
                      <a:pt x="0" y="7"/>
                      <a:pt x="0" y="5"/>
                      <a:pt x="1" y="3"/>
                    </a:cubicBezTo>
                    <a:cubicBezTo>
                      <a:pt x="2" y="1"/>
                      <a:pt x="4" y="0"/>
                      <a:pt x="6" y="1"/>
                    </a:cubicBezTo>
                    <a:cubicBezTo>
                      <a:pt x="7" y="2"/>
                      <a:pt x="57" y="32"/>
                      <a:pt x="106" y="41"/>
                    </a:cubicBezTo>
                    <a:cubicBezTo>
                      <a:pt x="108" y="41"/>
                      <a:pt x="109" y="43"/>
                      <a:pt x="109" y="46"/>
                    </a:cubicBezTo>
                    <a:cubicBezTo>
                      <a:pt x="108" y="48"/>
                      <a:pt x="107" y="49"/>
                      <a:pt x="105" y="49"/>
                    </a:cubicBezTo>
                    <a:close/>
                  </a:path>
                </a:pathLst>
              </a:cu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9" name="Freeform 173">
                <a:extLst>
                  <a:ext uri="{FF2B5EF4-FFF2-40B4-BE49-F238E27FC236}">
                    <a16:creationId xmlns:a16="http://schemas.microsoft.com/office/drawing/2014/main" id="{EEF10E8D-D0A6-4073-B48C-E956E7F8B273}"/>
                  </a:ext>
                </a:extLst>
              </p:cNvPr>
              <p:cNvSpPr>
                <a:spLocks/>
              </p:cNvSpPr>
              <p:nvPr/>
            </p:nvSpPr>
            <p:spPr bwMode="auto">
              <a:xfrm>
                <a:off x="3217863" y="2476500"/>
                <a:ext cx="142875" cy="47625"/>
              </a:xfrm>
              <a:custGeom>
                <a:avLst/>
                <a:gdLst>
                  <a:gd name="T0" fmla="*/ 7 w 70"/>
                  <a:gd name="T1" fmla="*/ 24 h 24"/>
                  <a:gd name="T2" fmla="*/ 4 w 70"/>
                  <a:gd name="T3" fmla="*/ 24 h 24"/>
                  <a:gd name="T4" fmla="*/ 0 w 70"/>
                  <a:gd name="T5" fmla="*/ 19 h 24"/>
                  <a:gd name="T6" fmla="*/ 5 w 70"/>
                  <a:gd name="T7" fmla="*/ 16 h 24"/>
                  <a:gd name="T8" fmla="*/ 63 w 70"/>
                  <a:gd name="T9" fmla="*/ 1 h 24"/>
                  <a:gd name="T10" fmla="*/ 69 w 70"/>
                  <a:gd name="T11" fmla="*/ 3 h 24"/>
                  <a:gd name="T12" fmla="*/ 67 w 70"/>
                  <a:gd name="T13" fmla="*/ 8 h 24"/>
                  <a:gd name="T14" fmla="*/ 7 w 70"/>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24">
                    <a:moveTo>
                      <a:pt x="7" y="24"/>
                    </a:moveTo>
                    <a:cubicBezTo>
                      <a:pt x="5" y="24"/>
                      <a:pt x="4" y="24"/>
                      <a:pt x="4" y="24"/>
                    </a:cubicBezTo>
                    <a:cubicBezTo>
                      <a:pt x="2" y="23"/>
                      <a:pt x="0" y="21"/>
                      <a:pt x="0" y="19"/>
                    </a:cubicBezTo>
                    <a:cubicBezTo>
                      <a:pt x="0" y="17"/>
                      <a:pt x="2" y="15"/>
                      <a:pt x="5" y="16"/>
                    </a:cubicBezTo>
                    <a:cubicBezTo>
                      <a:pt x="5" y="16"/>
                      <a:pt x="28" y="17"/>
                      <a:pt x="63" y="1"/>
                    </a:cubicBezTo>
                    <a:cubicBezTo>
                      <a:pt x="65" y="0"/>
                      <a:pt x="68" y="1"/>
                      <a:pt x="69" y="3"/>
                    </a:cubicBezTo>
                    <a:cubicBezTo>
                      <a:pt x="70" y="5"/>
                      <a:pt x="69" y="7"/>
                      <a:pt x="67" y="8"/>
                    </a:cubicBezTo>
                    <a:cubicBezTo>
                      <a:pt x="36" y="22"/>
                      <a:pt x="14" y="24"/>
                      <a:pt x="7" y="24"/>
                    </a:cubicBezTo>
                    <a:close/>
                  </a:path>
                </a:pathLst>
              </a:cu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0" name="Freeform 174">
                <a:extLst>
                  <a:ext uri="{FF2B5EF4-FFF2-40B4-BE49-F238E27FC236}">
                    <a16:creationId xmlns:a16="http://schemas.microsoft.com/office/drawing/2014/main" id="{52733537-5C49-4AD1-A11E-B98C2F0A5FE8}"/>
                  </a:ext>
                </a:extLst>
              </p:cNvPr>
              <p:cNvSpPr>
                <a:spLocks/>
              </p:cNvSpPr>
              <p:nvPr/>
            </p:nvSpPr>
            <p:spPr bwMode="auto">
              <a:xfrm>
                <a:off x="3243263" y="2109788"/>
                <a:ext cx="127000" cy="206375"/>
              </a:xfrm>
              <a:custGeom>
                <a:avLst/>
                <a:gdLst>
                  <a:gd name="T0" fmla="*/ 58 w 63"/>
                  <a:gd name="T1" fmla="*/ 102 h 102"/>
                  <a:gd name="T2" fmla="*/ 55 w 63"/>
                  <a:gd name="T3" fmla="*/ 99 h 102"/>
                  <a:gd name="T4" fmla="*/ 2 w 63"/>
                  <a:gd name="T5" fmla="*/ 7 h 102"/>
                  <a:gd name="T6" fmla="*/ 1 w 63"/>
                  <a:gd name="T7" fmla="*/ 1 h 102"/>
                  <a:gd name="T8" fmla="*/ 7 w 63"/>
                  <a:gd name="T9" fmla="*/ 1 h 102"/>
                  <a:gd name="T10" fmla="*/ 62 w 63"/>
                  <a:gd name="T11" fmla="*/ 97 h 102"/>
                  <a:gd name="T12" fmla="*/ 59 w 63"/>
                  <a:gd name="T13" fmla="*/ 102 h 102"/>
                  <a:gd name="T14" fmla="*/ 58 w 63"/>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102">
                    <a:moveTo>
                      <a:pt x="58" y="102"/>
                    </a:moveTo>
                    <a:cubicBezTo>
                      <a:pt x="57" y="102"/>
                      <a:pt x="55" y="101"/>
                      <a:pt x="55" y="99"/>
                    </a:cubicBezTo>
                    <a:cubicBezTo>
                      <a:pt x="40" y="43"/>
                      <a:pt x="2" y="7"/>
                      <a:pt x="2" y="7"/>
                    </a:cubicBezTo>
                    <a:cubicBezTo>
                      <a:pt x="0" y="6"/>
                      <a:pt x="0" y="3"/>
                      <a:pt x="1" y="1"/>
                    </a:cubicBezTo>
                    <a:cubicBezTo>
                      <a:pt x="3" y="0"/>
                      <a:pt x="5" y="0"/>
                      <a:pt x="7" y="1"/>
                    </a:cubicBezTo>
                    <a:cubicBezTo>
                      <a:pt x="9" y="3"/>
                      <a:pt x="47" y="38"/>
                      <a:pt x="62" y="97"/>
                    </a:cubicBezTo>
                    <a:cubicBezTo>
                      <a:pt x="63" y="99"/>
                      <a:pt x="62" y="101"/>
                      <a:pt x="59" y="102"/>
                    </a:cubicBezTo>
                    <a:cubicBezTo>
                      <a:pt x="59" y="102"/>
                      <a:pt x="59" y="102"/>
                      <a:pt x="58" y="102"/>
                    </a:cubicBezTo>
                    <a:close/>
                  </a:path>
                </a:pathLst>
              </a:cu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 name="Freeform 175">
                <a:extLst>
                  <a:ext uri="{FF2B5EF4-FFF2-40B4-BE49-F238E27FC236}">
                    <a16:creationId xmlns:a16="http://schemas.microsoft.com/office/drawing/2014/main" id="{E963B861-7103-44EB-93BA-128ECC384BFE}"/>
                  </a:ext>
                </a:extLst>
              </p:cNvPr>
              <p:cNvSpPr>
                <a:spLocks/>
              </p:cNvSpPr>
              <p:nvPr/>
            </p:nvSpPr>
            <p:spPr bwMode="auto">
              <a:xfrm>
                <a:off x="2986088" y="1892300"/>
                <a:ext cx="273050" cy="234950"/>
              </a:xfrm>
              <a:custGeom>
                <a:avLst/>
                <a:gdLst>
                  <a:gd name="T0" fmla="*/ 88 w 135"/>
                  <a:gd name="T1" fmla="*/ 116 h 116"/>
                  <a:gd name="T2" fmla="*/ 132 w 135"/>
                  <a:gd name="T3" fmla="*/ 112 h 116"/>
                  <a:gd name="T4" fmla="*/ 135 w 135"/>
                  <a:gd name="T5" fmla="*/ 85 h 116"/>
                  <a:gd name="T6" fmla="*/ 135 w 135"/>
                  <a:gd name="T7" fmla="*/ 85 h 116"/>
                  <a:gd name="T8" fmla="*/ 11 w 135"/>
                  <a:gd name="T9" fmla="*/ 0 h 116"/>
                  <a:gd name="T10" fmla="*/ 0 w 135"/>
                  <a:gd name="T11" fmla="*/ 46 h 116"/>
                  <a:gd name="T12" fmla="*/ 88 w 135"/>
                  <a:gd name="T13" fmla="*/ 116 h 116"/>
                </a:gdLst>
                <a:ahLst/>
                <a:cxnLst>
                  <a:cxn ang="0">
                    <a:pos x="T0" y="T1"/>
                  </a:cxn>
                  <a:cxn ang="0">
                    <a:pos x="T2" y="T3"/>
                  </a:cxn>
                  <a:cxn ang="0">
                    <a:pos x="T4" y="T5"/>
                  </a:cxn>
                  <a:cxn ang="0">
                    <a:pos x="T6" y="T7"/>
                  </a:cxn>
                  <a:cxn ang="0">
                    <a:pos x="T8" y="T9"/>
                  </a:cxn>
                  <a:cxn ang="0">
                    <a:pos x="T10" y="T11"/>
                  </a:cxn>
                  <a:cxn ang="0">
                    <a:pos x="T12" y="T13"/>
                  </a:cxn>
                </a:cxnLst>
                <a:rect l="0" t="0" r="r" b="b"/>
                <a:pathLst>
                  <a:path w="135" h="116">
                    <a:moveTo>
                      <a:pt x="88" y="116"/>
                    </a:moveTo>
                    <a:cubicBezTo>
                      <a:pt x="103" y="116"/>
                      <a:pt x="132" y="112"/>
                      <a:pt x="132" y="112"/>
                    </a:cubicBezTo>
                    <a:cubicBezTo>
                      <a:pt x="133" y="99"/>
                      <a:pt x="135" y="85"/>
                      <a:pt x="135" y="85"/>
                    </a:cubicBezTo>
                    <a:cubicBezTo>
                      <a:pt x="135" y="85"/>
                      <a:pt x="135" y="85"/>
                      <a:pt x="135" y="85"/>
                    </a:cubicBezTo>
                    <a:cubicBezTo>
                      <a:pt x="104" y="45"/>
                      <a:pt x="61" y="15"/>
                      <a:pt x="11" y="0"/>
                    </a:cubicBezTo>
                    <a:cubicBezTo>
                      <a:pt x="5" y="28"/>
                      <a:pt x="0" y="46"/>
                      <a:pt x="0" y="46"/>
                    </a:cubicBezTo>
                    <a:cubicBezTo>
                      <a:pt x="53" y="72"/>
                      <a:pt x="88" y="116"/>
                      <a:pt x="88" y="116"/>
                    </a:cubicBezTo>
                    <a:close/>
                  </a:path>
                </a:pathLst>
              </a:cu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2" name="Freeform 176">
                <a:extLst>
                  <a:ext uri="{FF2B5EF4-FFF2-40B4-BE49-F238E27FC236}">
                    <a16:creationId xmlns:a16="http://schemas.microsoft.com/office/drawing/2014/main" id="{27D30966-EFED-4103-94C3-95B68360972B}"/>
                  </a:ext>
                </a:extLst>
              </p:cNvPr>
              <p:cNvSpPr>
                <a:spLocks/>
              </p:cNvSpPr>
              <p:nvPr/>
            </p:nvSpPr>
            <p:spPr bwMode="auto">
              <a:xfrm>
                <a:off x="2476500" y="2001838"/>
                <a:ext cx="303212" cy="307975"/>
              </a:xfrm>
              <a:custGeom>
                <a:avLst/>
                <a:gdLst>
                  <a:gd name="T0" fmla="*/ 0 w 150"/>
                  <a:gd name="T1" fmla="*/ 76 h 152"/>
                  <a:gd name="T2" fmla="*/ 37 w 150"/>
                  <a:gd name="T3" fmla="*/ 152 h 152"/>
                  <a:gd name="T4" fmla="*/ 128 w 150"/>
                  <a:gd name="T5" fmla="*/ 118 h 152"/>
                  <a:gd name="T6" fmla="*/ 150 w 150"/>
                  <a:gd name="T7" fmla="*/ 24 h 152"/>
                  <a:gd name="T8" fmla="*/ 71 w 150"/>
                  <a:gd name="T9" fmla="*/ 0 h 152"/>
                  <a:gd name="T10" fmla="*/ 0 w 150"/>
                  <a:gd name="T11" fmla="*/ 76 h 152"/>
                </a:gdLst>
                <a:ahLst/>
                <a:cxnLst>
                  <a:cxn ang="0">
                    <a:pos x="T0" y="T1"/>
                  </a:cxn>
                  <a:cxn ang="0">
                    <a:pos x="T2" y="T3"/>
                  </a:cxn>
                  <a:cxn ang="0">
                    <a:pos x="T4" y="T5"/>
                  </a:cxn>
                  <a:cxn ang="0">
                    <a:pos x="T6" y="T7"/>
                  </a:cxn>
                  <a:cxn ang="0">
                    <a:pos x="T8" y="T9"/>
                  </a:cxn>
                  <a:cxn ang="0">
                    <a:pos x="T10" y="T11"/>
                  </a:cxn>
                </a:cxnLst>
                <a:rect l="0" t="0" r="r" b="b"/>
                <a:pathLst>
                  <a:path w="150" h="152">
                    <a:moveTo>
                      <a:pt x="0" y="76"/>
                    </a:moveTo>
                    <a:cubicBezTo>
                      <a:pt x="0" y="76"/>
                      <a:pt x="5" y="105"/>
                      <a:pt x="37" y="152"/>
                    </a:cubicBezTo>
                    <a:cubicBezTo>
                      <a:pt x="37" y="152"/>
                      <a:pt x="69" y="137"/>
                      <a:pt x="128" y="118"/>
                    </a:cubicBezTo>
                    <a:cubicBezTo>
                      <a:pt x="128" y="118"/>
                      <a:pt x="134" y="77"/>
                      <a:pt x="150" y="24"/>
                    </a:cubicBezTo>
                    <a:cubicBezTo>
                      <a:pt x="150" y="24"/>
                      <a:pt x="123" y="5"/>
                      <a:pt x="71" y="0"/>
                    </a:cubicBezTo>
                    <a:cubicBezTo>
                      <a:pt x="71" y="0"/>
                      <a:pt x="35" y="17"/>
                      <a:pt x="0" y="76"/>
                    </a:cubicBezTo>
                    <a:close/>
                  </a:path>
                </a:pathLst>
              </a:cu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3" name="Freeform 177">
                <a:extLst>
                  <a:ext uri="{FF2B5EF4-FFF2-40B4-BE49-F238E27FC236}">
                    <a16:creationId xmlns:a16="http://schemas.microsoft.com/office/drawing/2014/main" id="{A41359E4-01C1-4389-B06D-CD460AD5E1CA}"/>
                  </a:ext>
                </a:extLst>
              </p:cNvPr>
              <p:cNvSpPr>
                <a:spLocks/>
              </p:cNvSpPr>
              <p:nvPr/>
            </p:nvSpPr>
            <p:spPr bwMode="auto">
              <a:xfrm>
                <a:off x="2894013" y="2336800"/>
                <a:ext cx="336550" cy="357188"/>
              </a:xfrm>
              <a:custGeom>
                <a:avLst/>
                <a:gdLst>
                  <a:gd name="T0" fmla="*/ 122 w 166"/>
                  <a:gd name="T1" fmla="*/ 0 h 177"/>
                  <a:gd name="T2" fmla="*/ 13 w 166"/>
                  <a:gd name="T3" fmla="*/ 33 h 177"/>
                  <a:gd name="T4" fmla="*/ 0 w 166"/>
                  <a:gd name="T5" fmla="*/ 135 h 177"/>
                  <a:gd name="T6" fmla="*/ 97 w 166"/>
                  <a:gd name="T7" fmla="*/ 177 h 177"/>
                  <a:gd name="T8" fmla="*/ 166 w 166"/>
                  <a:gd name="T9" fmla="*/ 89 h 177"/>
                  <a:gd name="T10" fmla="*/ 122 w 166"/>
                  <a:gd name="T11" fmla="*/ 0 h 177"/>
                </a:gdLst>
                <a:ahLst/>
                <a:cxnLst>
                  <a:cxn ang="0">
                    <a:pos x="T0" y="T1"/>
                  </a:cxn>
                  <a:cxn ang="0">
                    <a:pos x="T2" y="T3"/>
                  </a:cxn>
                  <a:cxn ang="0">
                    <a:pos x="T4" y="T5"/>
                  </a:cxn>
                  <a:cxn ang="0">
                    <a:pos x="T6" y="T7"/>
                  </a:cxn>
                  <a:cxn ang="0">
                    <a:pos x="T8" y="T9"/>
                  </a:cxn>
                  <a:cxn ang="0">
                    <a:pos x="T10" y="T11"/>
                  </a:cxn>
                </a:cxnLst>
                <a:rect l="0" t="0" r="r" b="b"/>
                <a:pathLst>
                  <a:path w="166" h="177">
                    <a:moveTo>
                      <a:pt x="122" y="0"/>
                    </a:moveTo>
                    <a:cubicBezTo>
                      <a:pt x="122" y="0"/>
                      <a:pt x="69" y="20"/>
                      <a:pt x="13" y="33"/>
                    </a:cubicBezTo>
                    <a:cubicBezTo>
                      <a:pt x="13" y="33"/>
                      <a:pt x="7" y="100"/>
                      <a:pt x="0" y="135"/>
                    </a:cubicBezTo>
                    <a:cubicBezTo>
                      <a:pt x="0" y="135"/>
                      <a:pt x="43" y="173"/>
                      <a:pt x="97" y="177"/>
                    </a:cubicBezTo>
                    <a:cubicBezTo>
                      <a:pt x="97" y="177"/>
                      <a:pt x="147" y="138"/>
                      <a:pt x="166" y="89"/>
                    </a:cubicBezTo>
                    <a:cubicBezTo>
                      <a:pt x="166" y="89"/>
                      <a:pt x="161" y="47"/>
                      <a:pt x="122" y="0"/>
                    </a:cubicBezTo>
                    <a:close/>
                  </a:path>
                </a:pathLst>
              </a:cu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4" name="Freeform 178">
                <a:extLst>
                  <a:ext uri="{FF2B5EF4-FFF2-40B4-BE49-F238E27FC236}">
                    <a16:creationId xmlns:a16="http://schemas.microsoft.com/office/drawing/2014/main" id="{6201A778-CB29-4941-B581-F666725D62AA}"/>
                  </a:ext>
                </a:extLst>
              </p:cNvPr>
              <p:cNvSpPr>
                <a:spLocks/>
              </p:cNvSpPr>
              <p:nvPr/>
            </p:nvSpPr>
            <p:spPr bwMode="auto">
              <a:xfrm>
                <a:off x="2433638" y="2520950"/>
                <a:ext cx="265112" cy="261938"/>
              </a:xfrm>
              <a:custGeom>
                <a:avLst/>
                <a:gdLst>
                  <a:gd name="T0" fmla="*/ 45 w 131"/>
                  <a:gd name="T1" fmla="*/ 0 h 130"/>
                  <a:gd name="T2" fmla="*/ 1 w 131"/>
                  <a:gd name="T3" fmla="*/ 19 h 130"/>
                  <a:gd name="T4" fmla="*/ 0 w 131"/>
                  <a:gd name="T5" fmla="*/ 23 h 130"/>
                  <a:gd name="T6" fmla="*/ 99 w 131"/>
                  <a:gd name="T7" fmla="*/ 130 h 130"/>
                  <a:gd name="T8" fmla="*/ 104 w 131"/>
                  <a:gd name="T9" fmla="*/ 128 h 130"/>
                  <a:gd name="T10" fmla="*/ 131 w 131"/>
                  <a:gd name="T11" fmla="*/ 125 h 130"/>
                  <a:gd name="T12" fmla="*/ 128 w 131"/>
                  <a:gd name="T13" fmla="*/ 79 h 130"/>
                  <a:gd name="T14" fmla="*/ 45 w 131"/>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130">
                    <a:moveTo>
                      <a:pt x="45" y="0"/>
                    </a:moveTo>
                    <a:cubicBezTo>
                      <a:pt x="45" y="0"/>
                      <a:pt x="30" y="11"/>
                      <a:pt x="1" y="19"/>
                    </a:cubicBezTo>
                    <a:cubicBezTo>
                      <a:pt x="0" y="23"/>
                      <a:pt x="0" y="23"/>
                      <a:pt x="0" y="23"/>
                    </a:cubicBezTo>
                    <a:cubicBezTo>
                      <a:pt x="21" y="68"/>
                      <a:pt x="56" y="105"/>
                      <a:pt x="99" y="130"/>
                    </a:cubicBezTo>
                    <a:cubicBezTo>
                      <a:pt x="102" y="128"/>
                      <a:pt x="104" y="128"/>
                      <a:pt x="104" y="128"/>
                    </a:cubicBezTo>
                    <a:cubicBezTo>
                      <a:pt x="104" y="128"/>
                      <a:pt x="122" y="126"/>
                      <a:pt x="131" y="125"/>
                    </a:cubicBezTo>
                    <a:cubicBezTo>
                      <a:pt x="131" y="125"/>
                      <a:pt x="127" y="108"/>
                      <a:pt x="128" y="79"/>
                    </a:cubicBezTo>
                    <a:cubicBezTo>
                      <a:pt x="128" y="79"/>
                      <a:pt x="75" y="42"/>
                      <a:pt x="45" y="0"/>
                    </a:cubicBezTo>
                    <a:close/>
                  </a:path>
                </a:pathLst>
              </a:cu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5" name="Freeform 179">
                <a:extLst>
                  <a:ext uri="{FF2B5EF4-FFF2-40B4-BE49-F238E27FC236}">
                    <a16:creationId xmlns:a16="http://schemas.microsoft.com/office/drawing/2014/main" id="{4553A077-142C-4D5B-94BB-C1E30B781ED3}"/>
                  </a:ext>
                </a:extLst>
              </p:cNvPr>
              <p:cNvSpPr>
                <a:spLocks noEditPoints="1"/>
              </p:cNvSpPr>
              <p:nvPr/>
            </p:nvSpPr>
            <p:spPr bwMode="auto">
              <a:xfrm>
                <a:off x="2379663" y="1866900"/>
                <a:ext cx="985837" cy="987425"/>
              </a:xfrm>
              <a:custGeom>
                <a:avLst/>
                <a:gdLst>
                  <a:gd name="T0" fmla="*/ 244 w 488"/>
                  <a:gd name="T1" fmla="*/ 488 h 488"/>
                  <a:gd name="T2" fmla="*/ 0 w 488"/>
                  <a:gd name="T3" fmla="*/ 244 h 488"/>
                  <a:gd name="T4" fmla="*/ 244 w 488"/>
                  <a:gd name="T5" fmla="*/ 0 h 488"/>
                  <a:gd name="T6" fmla="*/ 488 w 488"/>
                  <a:gd name="T7" fmla="*/ 244 h 488"/>
                  <a:gd name="T8" fmla="*/ 244 w 488"/>
                  <a:gd name="T9" fmla="*/ 488 h 488"/>
                  <a:gd name="T10" fmla="*/ 244 w 488"/>
                  <a:gd name="T11" fmla="*/ 8 h 488"/>
                  <a:gd name="T12" fmla="*/ 8 w 488"/>
                  <a:gd name="T13" fmla="*/ 244 h 488"/>
                  <a:gd name="T14" fmla="*/ 244 w 488"/>
                  <a:gd name="T15" fmla="*/ 480 h 488"/>
                  <a:gd name="T16" fmla="*/ 480 w 488"/>
                  <a:gd name="T17" fmla="*/ 244 h 488"/>
                  <a:gd name="T18" fmla="*/ 244 w 488"/>
                  <a:gd name="T19" fmla="*/ 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8" h="488">
                    <a:moveTo>
                      <a:pt x="244" y="488"/>
                    </a:moveTo>
                    <a:cubicBezTo>
                      <a:pt x="110" y="488"/>
                      <a:pt x="0" y="378"/>
                      <a:pt x="0" y="244"/>
                    </a:cubicBezTo>
                    <a:cubicBezTo>
                      <a:pt x="0" y="109"/>
                      <a:pt x="110" y="0"/>
                      <a:pt x="244" y="0"/>
                    </a:cubicBezTo>
                    <a:cubicBezTo>
                      <a:pt x="379" y="0"/>
                      <a:pt x="488" y="109"/>
                      <a:pt x="488" y="244"/>
                    </a:cubicBezTo>
                    <a:cubicBezTo>
                      <a:pt x="488" y="378"/>
                      <a:pt x="379" y="488"/>
                      <a:pt x="244" y="488"/>
                    </a:cubicBezTo>
                    <a:close/>
                    <a:moveTo>
                      <a:pt x="244" y="8"/>
                    </a:moveTo>
                    <a:cubicBezTo>
                      <a:pt x="114" y="8"/>
                      <a:pt x="8" y="114"/>
                      <a:pt x="8" y="244"/>
                    </a:cubicBezTo>
                    <a:cubicBezTo>
                      <a:pt x="8" y="374"/>
                      <a:pt x="114" y="480"/>
                      <a:pt x="244" y="480"/>
                    </a:cubicBezTo>
                    <a:cubicBezTo>
                      <a:pt x="374" y="480"/>
                      <a:pt x="480" y="374"/>
                      <a:pt x="480" y="244"/>
                    </a:cubicBezTo>
                    <a:cubicBezTo>
                      <a:pt x="480" y="114"/>
                      <a:pt x="374" y="8"/>
                      <a:pt x="244" y="8"/>
                    </a:cubicBezTo>
                    <a:close/>
                  </a:path>
                </a:pathLst>
              </a:cu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3" name="Graphic 161">
            <a:extLst>
              <a:ext uri="{FF2B5EF4-FFF2-40B4-BE49-F238E27FC236}">
                <a16:creationId xmlns:a16="http://schemas.microsoft.com/office/drawing/2014/main" id="{E654903F-AA43-4C93-AF06-2BC68B0C1F53}"/>
              </a:ext>
              <a:ext uri="{C183D7F6-B498-43B3-948B-1728B52AA6E4}">
                <adec:decorative xmlns:adec="http://schemas.microsoft.com/office/drawing/2017/decorative" val="1"/>
              </a:ext>
            </a:extLst>
          </p:cNvPr>
          <p:cNvGrpSpPr/>
          <p:nvPr/>
        </p:nvGrpSpPr>
        <p:grpSpPr>
          <a:xfrm>
            <a:off x="9862214" y="1358367"/>
            <a:ext cx="1640242" cy="3542639"/>
            <a:chOff x="9862214" y="1358367"/>
            <a:chExt cx="1640242" cy="3542639"/>
          </a:xfrm>
        </p:grpSpPr>
        <p:sp>
          <p:nvSpPr>
            <p:cNvPr id="4" name="Freeform: Shape 3">
              <a:extLst>
                <a:ext uri="{FF2B5EF4-FFF2-40B4-BE49-F238E27FC236}">
                  <a16:creationId xmlns:a16="http://schemas.microsoft.com/office/drawing/2014/main" id="{D16C3C0E-C315-430F-A83E-F664158D08A4}"/>
                </a:ext>
              </a:extLst>
            </p:cNvPr>
            <p:cNvSpPr/>
            <p:nvPr/>
          </p:nvSpPr>
          <p:spPr>
            <a:xfrm>
              <a:off x="10742951" y="3948080"/>
              <a:ext cx="233679" cy="718564"/>
            </a:xfrm>
            <a:custGeom>
              <a:avLst/>
              <a:gdLst>
                <a:gd name="connsiteX0" fmla="*/ 234778 w 233679"/>
                <a:gd name="connsiteY0" fmla="*/ 2676 h 718564"/>
                <a:gd name="connsiteX1" fmla="*/ 187808 w 233679"/>
                <a:gd name="connsiteY1" fmla="*/ 718027 h 718564"/>
                <a:gd name="connsiteX2" fmla="*/ 17398 w 233679"/>
                <a:gd name="connsiteY2" fmla="*/ 718027 h 718564"/>
                <a:gd name="connsiteX3" fmla="*/ 2676 w 233679"/>
                <a:gd name="connsiteY3" fmla="*/ 67347 h 718564"/>
              </a:gdLst>
              <a:ahLst/>
              <a:cxnLst>
                <a:cxn ang="0">
                  <a:pos x="connsiteX0" y="connsiteY0"/>
                </a:cxn>
                <a:cxn ang="0">
                  <a:pos x="connsiteX1" y="connsiteY1"/>
                </a:cxn>
                <a:cxn ang="0">
                  <a:pos x="connsiteX2" y="connsiteY2"/>
                </a:cxn>
                <a:cxn ang="0">
                  <a:pos x="connsiteX3" y="connsiteY3"/>
                </a:cxn>
              </a:cxnLst>
              <a:rect l="l" t="t" r="r" b="b"/>
              <a:pathLst>
                <a:path w="233679" h="718564">
                  <a:moveTo>
                    <a:pt x="234778" y="2676"/>
                  </a:moveTo>
                  <a:lnTo>
                    <a:pt x="187808" y="718027"/>
                  </a:lnTo>
                  <a:lnTo>
                    <a:pt x="17398" y="718027"/>
                  </a:lnTo>
                  <a:lnTo>
                    <a:pt x="2676" y="67347"/>
                  </a:lnTo>
                  <a:close/>
                </a:path>
              </a:pathLst>
            </a:custGeom>
            <a:solidFill>
              <a:srgbClr val="263238"/>
            </a:solidFill>
            <a:ln w="5817"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627AB104-D650-4DD4-97D1-DDABB2EF2B8F}"/>
                </a:ext>
              </a:extLst>
            </p:cNvPr>
            <p:cNvSpPr/>
            <p:nvPr/>
          </p:nvSpPr>
          <p:spPr>
            <a:xfrm>
              <a:off x="10395295" y="3930495"/>
              <a:ext cx="233679" cy="718564"/>
            </a:xfrm>
            <a:custGeom>
              <a:avLst/>
              <a:gdLst>
                <a:gd name="connsiteX0" fmla="*/ 234720 w 233679"/>
                <a:gd name="connsiteY0" fmla="*/ 2676 h 718564"/>
                <a:gd name="connsiteX1" fmla="*/ 187750 w 233679"/>
                <a:gd name="connsiteY1" fmla="*/ 718027 h 718564"/>
                <a:gd name="connsiteX2" fmla="*/ 17339 w 233679"/>
                <a:gd name="connsiteY2" fmla="*/ 718027 h 718564"/>
                <a:gd name="connsiteX3" fmla="*/ 2676 w 233679"/>
                <a:gd name="connsiteY3" fmla="*/ 67288 h 718564"/>
              </a:gdLst>
              <a:ahLst/>
              <a:cxnLst>
                <a:cxn ang="0">
                  <a:pos x="connsiteX0" y="connsiteY0"/>
                </a:cxn>
                <a:cxn ang="0">
                  <a:pos x="connsiteX1" y="connsiteY1"/>
                </a:cxn>
                <a:cxn ang="0">
                  <a:pos x="connsiteX2" y="connsiteY2"/>
                </a:cxn>
                <a:cxn ang="0">
                  <a:pos x="connsiteX3" y="connsiteY3"/>
                </a:cxn>
              </a:cxnLst>
              <a:rect l="l" t="t" r="r" b="b"/>
              <a:pathLst>
                <a:path w="233679" h="718564">
                  <a:moveTo>
                    <a:pt x="234720" y="2676"/>
                  </a:moveTo>
                  <a:lnTo>
                    <a:pt x="187750" y="718027"/>
                  </a:lnTo>
                  <a:lnTo>
                    <a:pt x="17339" y="718027"/>
                  </a:lnTo>
                  <a:lnTo>
                    <a:pt x="2676" y="67288"/>
                  </a:lnTo>
                  <a:close/>
                </a:path>
              </a:pathLst>
            </a:custGeom>
            <a:solidFill>
              <a:srgbClr val="263238"/>
            </a:solidFill>
            <a:ln w="5817"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23DB7E0F-0A53-411A-BBEB-309680B15AED}"/>
                </a:ext>
              </a:extLst>
            </p:cNvPr>
            <p:cNvSpPr/>
            <p:nvPr/>
          </p:nvSpPr>
          <p:spPr>
            <a:xfrm>
              <a:off x="10395295" y="3266042"/>
              <a:ext cx="584199" cy="753616"/>
            </a:xfrm>
            <a:custGeom>
              <a:avLst/>
              <a:gdLst>
                <a:gd name="connsiteX0" fmla="*/ 2676 w 584198"/>
                <a:gd name="connsiteY0" fmla="*/ 738416 h 753616"/>
                <a:gd name="connsiteX1" fmla="*/ 29257 w 584198"/>
                <a:gd name="connsiteY1" fmla="*/ 2676 h 753616"/>
                <a:gd name="connsiteX2" fmla="*/ 565726 w 584198"/>
                <a:gd name="connsiteY2" fmla="*/ 2676 h 753616"/>
                <a:gd name="connsiteX3" fmla="*/ 582435 w 584198"/>
                <a:gd name="connsiteY3" fmla="*/ 691388 h 753616"/>
                <a:gd name="connsiteX4" fmla="*/ 350332 w 584198"/>
                <a:gd name="connsiteY4" fmla="*/ 756058 h 753616"/>
                <a:gd name="connsiteX5" fmla="*/ 297287 w 584198"/>
                <a:gd name="connsiteY5" fmla="*/ 231565 h 753616"/>
                <a:gd name="connsiteX6" fmla="*/ 234720 w 584198"/>
                <a:gd name="connsiteY6" fmla="*/ 673803 h 753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4198" h="753616">
                  <a:moveTo>
                    <a:pt x="2676" y="738416"/>
                  </a:moveTo>
                  <a:lnTo>
                    <a:pt x="29257" y="2676"/>
                  </a:lnTo>
                  <a:lnTo>
                    <a:pt x="565726" y="2676"/>
                  </a:lnTo>
                  <a:lnTo>
                    <a:pt x="582435" y="691388"/>
                  </a:lnTo>
                  <a:lnTo>
                    <a:pt x="350332" y="756058"/>
                  </a:lnTo>
                  <a:lnTo>
                    <a:pt x="297287" y="231565"/>
                  </a:lnTo>
                  <a:lnTo>
                    <a:pt x="234720" y="673803"/>
                  </a:lnTo>
                  <a:close/>
                </a:path>
              </a:pathLst>
            </a:custGeom>
            <a:solidFill>
              <a:srgbClr val="263238"/>
            </a:solidFill>
            <a:ln w="5817"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FD06809A-5018-4A3E-8C53-C990D5F238D2}"/>
                </a:ext>
              </a:extLst>
            </p:cNvPr>
            <p:cNvSpPr/>
            <p:nvPr/>
          </p:nvSpPr>
          <p:spPr>
            <a:xfrm>
              <a:off x="9901997" y="1431743"/>
              <a:ext cx="192786" cy="192786"/>
            </a:xfrm>
            <a:custGeom>
              <a:avLst/>
              <a:gdLst>
                <a:gd name="connsiteX0" fmla="*/ 193709 w 192785"/>
                <a:gd name="connsiteY0" fmla="*/ 98192 h 192785"/>
                <a:gd name="connsiteX1" fmla="*/ 98192 w 192785"/>
                <a:gd name="connsiteY1" fmla="*/ 193709 h 192785"/>
                <a:gd name="connsiteX2" fmla="*/ 2676 w 192785"/>
                <a:gd name="connsiteY2" fmla="*/ 98192 h 192785"/>
                <a:gd name="connsiteX3" fmla="*/ 98192 w 192785"/>
                <a:gd name="connsiteY3" fmla="*/ 2676 h 192785"/>
                <a:gd name="connsiteX4" fmla="*/ 193709 w 192785"/>
                <a:gd name="connsiteY4" fmla="*/ 98192 h 192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785" h="192785">
                  <a:moveTo>
                    <a:pt x="193709" y="98192"/>
                  </a:moveTo>
                  <a:cubicBezTo>
                    <a:pt x="193709" y="150945"/>
                    <a:pt x="150945" y="193709"/>
                    <a:pt x="98192" y="193709"/>
                  </a:cubicBezTo>
                  <a:cubicBezTo>
                    <a:pt x="45440" y="193709"/>
                    <a:pt x="2676" y="150945"/>
                    <a:pt x="2676" y="98192"/>
                  </a:cubicBezTo>
                  <a:cubicBezTo>
                    <a:pt x="2676" y="45440"/>
                    <a:pt x="45440" y="2676"/>
                    <a:pt x="98192" y="2676"/>
                  </a:cubicBezTo>
                  <a:cubicBezTo>
                    <a:pt x="150945" y="2676"/>
                    <a:pt x="193709" y="45440"/>
                    <a:pt x="193709" y="98192"/>
                  </a:cubicBezTo>
                  <a:close/>
                </a:path>
              </a:pathLst>
            </a:custGeom>
            <a:solidFill>
              <a:srgbClr val="EF5451"/>
            </a:solidFill>
            <a:ln w="5817"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426E4755-5B4F-4ADA-8907-B30AEE95FB20}"/>
                </a:ext>
              </a:extLst>
            </p:cNvPr>
            <p:cNvSpPr/>
            <p:nvPr/>
          </p:nvSpPr>
          <p:spPr>
            <a:xfrm>
              <a:off x="10076264" y="1668752"/>
              <a:ext cx="344677" cy="344677"/>
            </a:xfrm>
            <a:custGeom>
              <a:avLst/>
              <a:gdLst>
                <a:gd name="connsiteX0" fmla="*/ 344198 w 344677"/>
                <a:gd name="connsiteY0" fmla="*/ 173437 h 344677"/>
                <a:gd name="connsiteX1" fmla="*/ 173437 w 344677"/>
                <a:gd name="connsiteY1" fmla="*/ 344198 h 344677"/>
                <a:gd name="connsiteX2" fmla="*/ 2676 w 344677"/>
                <a:gd name="connsiteY2" fmla="*/ 173437 h 344677"/>
                <a:gd name="connsiteX3" fmla="*/ 173437 w 344677"/>
                <a:gd name="connsiteY3" fmla="*/ 2676 h 344677"/>
                <a:gd name="connsiteX4" fmla="*/ 344198 w 344677"/>
                <a:gd name="connsiteY4" fmla="*/ 173437 h 344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677" h="344677">
                  <a:moveTo>
                    <a:pt x="344198" y="173437"/>
                  </a:moveTo>
                  <a:cubicBezTo>
                    <a:pt x="344198" y="267746"/>
                    <a:pt x="267746" y="344198"/>
                    <a:pt x="173437" y="344198"/>
                  </a:cubicBezTo>
                  <a:cubicBezTo>
                    <a:pt x="79128" y="344198"/>
                    <a:pt x="2676" y="267746"/>
                    <a:pt x="2676" y="173437"/>
                  </a:cubicBezTo>
                  <a:cubicBezTo>
                    <a:pt x="2676" y="79128"/>
                    <a:pt x="79128" y="2676"/>
                    <a:pt x="173437" y="2676"/>
                  </a:cubicBezTo>
                  <a:cubicBezTo>
                    <a:pt x="267746" y="2676"/>
                    <a:pt x="344198" y="79128"/>
                    <a:pt x="344198" y="173437"/>
                  </a:cubicBezTo>
                  <a:close/>
                </a:path>
              </a:pathLst>
            </a:custGeom>
            <a:solidFill>
              <a:srgbClr val="EF5451"/>
            </a:solidFill>
            <a:ln w="5817"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8D3BA09C-26A5-4C99-8B56-2C58ADE06B19}"/>
                </a:ext>
              </a:extLst>
            </p:cNvPr>
            <p:cNvSpPr/>
            <p:nvPr/>
          </p:nvSpPr>
          <p:spPr>
            <a:xfrm>
              <a:off x="10425498" y="1358367"/>
              <a:ext cx="216153" cy="216154"/>
            </a:xfrm>
            <a:custGeom>
              <a:avLst/>
              <a:gdLst>
                <a:gd name="connsiteX0" fmla="*/ 213922 w 216153"/>
                <a:gd name="connsiteY0" fmla="*/ 108299 h 216153"/>
                <a:gd name="connsiteX1" fmla="*/ 108299 w 216153"/>
                <a:gd name="connsiteY1" fmla="*/ 213922 h 216153"/>
                <a:gd name="connsiteX2" fmla="*/ 2676 w 216153"/>
                <a:gd name="connsiteY2" fmla="*/ 108299 h 216153"/>
                <a:gd name="connsiteX3" fmla="*/ 108299 w 216153"/>
                <a:gd name="connsiteY3" fmla="*/ 2676 h 216153"/>
                <a:gd name="connsiteX4" fmla="*/ 213922 w 216153"/>
                <a:gd name="connsiteY4" fmla="*/ 108299 h 216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53" h="216153">
                  <a:moveTo>
                    <a:pt x="213922" y="108299"/>
                  </a:moveTo>
                  <a:cubicBezTo>
                    <a:pt x="213922" y="166633"/>
                    <a:pt x="166633" y="213922"/>
                    <a:pt x="108299" y="213922"/>
                  </a:cubicBezTo>
                  <a:cubicBezTo>
                    <a:pt x="49965" y="213922"/>
                    <a:pt x="2676" y="166633"/>
                    <a:pt x="2676" y="108299"/>
                  </a:cubicBezTo>
                  <a:cubicBezTo>
                    <a:pt x="2676" y="49965"/>
                    <a:pt x="49965" y="2676"/>
                    <a:pt x="108299" y="2676"/>
                  </a:cubicBezTo>
                  <a:cubicBezTo>
                    <a:pt x="166633" y="2676"/>
                    <a:pt x="213922" y="49965"/>
                    <a:pt x="213922" y="108299"/>
                  </a:cubicBezTo>
                  <a:close/>
                </a:path>
              </a:pathLst>
            </a:custGeom>
            <a:solidFill>
              <a:srgbClr val="FFFFFF"/>
            </a:solidFill>
            <a:ln w="5817"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C8D6434B-397D-4A36-A58B-4D21E02258EE}"/>
                </a:ext>
              </a:extLst>
            </p:cNvPr>
            <p:cNvSpPr/>
            <p:nvPr/>
          </p:nvSpPr>
          <p:spPr>
            <a:xfrm>
              <a:off x="10773038" y="1438052"/>
              <a:ext cx="216153" cy="216154"/>
            </a:xfrm>
            <a:custGeom>
              <a:avLst/>
              <a:gdLst>
                <a:gd name="connsiteX0" fmla="*/ 213922 w 216153"/>
                <a:gd name="connsiteY0" fmla="*/ 108299 h 216153"/>
                <a:gd name="connsiteX1" fmla="*/ 108299 w 216153"/>
                <a:gd name="connsiteY1" fmla="*/ 213922 h 216153"/>
                <a:gd name="connsiteX2" fmla="*/ 2676 w 216153"/>
                <a:gd name="connsiteY2" fmla="*/ 108299 h 216153"/>
                <a:gd name="connsiteX3" fmla="*/ 108299 w 216153"/>
                <a:gd name="connsiteY3" fmla="*/ 2676 h 216153"/>
                <a:gd name="connsiteX4" fmla="*/ 213922 w 216153"/>
                <a:gd name="connsiteY4" fmla="*/ 108299 h 216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53" h="216153">
                  <a:moveTo>
                    <a:pt x="213922" y="108299"/>
                  </a:moveTo>
                  <a:cubicBezTo>
                    <a:pt x="213922" y="166633"/>
                    <a:pt x="166633" y="213922"/>
                    <a:pt x="108299" y="213922"/>
                  </a:cubicBezTo>
                  <a:cubicBezTo>
                    <a:pt x="49965" y="213922"/>
                    <a:pt x="2676" y="166633"/>
                    <a:pt x="2676" y="108299"/>
                  </a:cubicBezTo>
                  <a:cubicBezTo>
                    <a:pt x="2676" y="49965"/>
                    <a:pt x="49965" y="2676"/>
                    <a:pt x="108299" y="2676"/>
                  </a:cubicBezTo>
                  <a:cubicBezTo>
                    <a:pt x="166633" y="2676"/>
                    <a:pt x="213922" y="49965"/>
                    <a:pt x="213922" y="108299"/>
                  </a:cubicBezTo>
                  <a:close/>
                </a:path>
              </a:pathLst>
            </a:custGeom>
            <a:solidFill>
              <a:srgbClr val="EF5451"/>
            </a:solidFill>
            <a:ln w="5817"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314182C2-665F-4040-A79C-3D758441D1C3}"/>
                </a:ext>
              </a:extLst>
            </p:cNvPr>
            <p:cNvSpPr/>
            <p:nvPr/>
          </p:nvSpPr>
          <p:spPr>
            <a:xfrm>
              <a:off x="11012559" y="1682305"/>
              <a:ext cx="373887" cy="373887"/>
            </a:xfrm>
            <a:custGeom>
              <a:avLst/>
              <a:gdLst>
                <a:gd name="connsiteX0" fmla="*/ 375044 w 373887"/>
                <a:gd name="connsiteY0" fmla="*/ 188860 h 373887"/>
                <a:gd name="connsiteX1" fmla="*/ 188860 w 373887"/>
                <a:gd name="connsiteY1" fmla="*/ 375044 h 373887"/>
                <a:gd name="connsiteX2" fmla="*/ 2676 w 373887"/>
                <a:gd name="connsiteY2" fmla="*/ 188860 h 373887"/>
                <a:gd name="connsiteX3" fmla="*/ 188860 w 373887"/>
                <a:gd name="connsiteY3" fmla="*/ 2676 h 373887"/>
                <a:gd name="connsiteX4" fmla="*/ 375044 w 373887"/>
                <a:gd name="connsiteY4" fmla="*/ 188860 h 37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887" h="373887">
                  <a:moveTo>
                    <a:pt x="375044" y="188860"/>
                  </a:moveTo>
                  <a:cubicBezTo>
                    <a:pt x="375044" y="291687"/>
                    <a:pt x="291687" y="375044"/>
                    <a:pt x="188860" y="375044"/>
                  </a:cubicBezTo>
                  <a:cubicBezTo>
                    <a:pt x="86033" y="375044"/>
                    <a:pt x="2676" y="291687"/>
                    <a:pt x="2676" y="188860"/>
                  </a:cubicBezTo>
                  <a:cubicBezTo>
                    <a:pt x="2676" y="86033"/>
                    <a:pt x="86033" y="2676"/>
                    <a:pt x="188860" y="2676"/>
                  </a:cubicBezTo>
                  <a:cubicBezTo>
                    <a:pt x="291687" y="2676"/>
                    <a:pt x="375044" y="86033"/>
                    <a:pt x="375044" y="188860"/>
                  </a:cubicBezTo>
                  <a:close/>
                </a:path>
              </a:pathLst>
            </a:custGeom>
            <a:solidFill>
              <a:srgbClr val="FFFFFF"/>
            </a:solidFill>
            <a:ln w="5817"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FDDD619F-EB57-45B9-8FA9-8047596D38E9}"/>
                </a:ext>
              </a:extLst>
            </p:cNvPr>
            <p:cNvSpPr/>
            <p:nvPr/>
          </p:nvSpPr>
          <p:spPr>
            <a:xfrm>
              <a:off x="10588372" y="2173558"/>
              <a:ext cx="204470" cy="186944"/>
            </a:xfrm>
            <a:custGeom>
              <a:avLst/>
              <a:gdLst>
                <a:gd name="connsiteX0" fmla="*/ 9394 w 204469"/>
                <a:gd name="connsiteY0" fmla="*/ 2676 h 186943"/>
                <a:gd name="connsiteX1" fmla="*/ 194819 w 204469"/>
                <a:gd name="connsiteY1" fmla="*/ 2676 h 186943"/>
                <a:gd name="connsiteX2" fmla="*/ 204692 w 204469"/>
                <a:gd name="connsiteY2" fmla="*/ 94979 h 186943"/>
                <a:gd name="connsiteX3" fmla="*/ 194819 w 204469"/>
                <a:gd name="connsiteY3" fmla="*/ 152581 h 186943"/>
                <a:gd name="connsiteX4" fmla="*/ 100354 w 204469"/>
                <a:gd name="connsiteY4" fmla="*/ 188101 h 186943"/>
                <a:gd name="connsiteX5" fmla="*/ 9394 w 204469"/>
                <a:gd name="connsiteY5" fmla="*/ 152581 h 186943"/>
                <a:gd name="connsiteX6" fmla="*/ 2676 w 204469"/>
                <a:gd name="connsiteY6" fmla="*/ 94746 h 186943"/>
                <a:gd name="connsiteX7" fmla="*/ 9394 w 204469"/>
                <a:gd name="connsiteY7" fmla="*/ 2676 h 18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469" h="186943">
                  <a:moveTo>
                    <a:pt x="9394" y="2676"/>
                  </a:moveTo>
                  <a:lnTo>
                    <a:pt x="194819" y="2676"/>
                  </a:lnTo>
                  <a:cubicBezTo>
                    <a:pt x="194585" y="33229"/>
                    <a:pt x="196221" y="66003"/>
                    <a:pt x="204692" y="94979"/>
                  </a:cubicBezTo>
                  <a:lnTo>
                    <a:pt x="194819" y="152581"/>
                  </a:lnTo>
                  <a:lnTo>
                    <a:pt x="100354" y="188101"/>
                  </a:lnTo>
                  <a:lnTo>
                    <a:pt x="9394" y="152581"/>
                  </a:lnTo>
                  <a:cubicBezTo>
                    <a:pt x="9394" y="132660"/>
                    <a:pt x="2676" y="114667"/>
                    <a:pt x="2676" y="94746"/>
                  </a:cubicBezTo>
                  <a:cubicBezTo>
                    <a:pt x="5538" y="64718"/>
                    <a:pt x="9394" y="46900"/>
                    <a:pt x="9394" y="2676"/>
                  </a:cubicBezTo>
                  <a:close/>
                </a:path>
              </a:pathLst>
            </a:custGeom>
            <a:solidFill>
              <a:srgbClr val="F0C17D"/>
            </a:solidFill>
            <a:ln w="5817"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F11DD66B-419C-4FD8-8718-3C6F3A01586D}"/>
                </a:ext>
              </a:extLst>
            </p:cNvPr>
            <p:cNvSpPr/>
            <p:nvPr/>
          </p:nvSpPr>
          <p:spPr>
            <a:xfrm>
              <a:off x="10328087" y="2250205"/>
              <a:ext cx="724406" cy="963928"/>
            </a:xfrm>
            <a:custGeom>
              <a:avLst/>
              <a:gdLst>
                <a:gd name="connsiteX0" fmla="*/ 713612 w 724406"/>
                <a:gd name="connsiteY0" fmla="*/ 270531 h 963927"/>
                <a:gd name="connsiteX1" fmla="*/ 622302 w 724406"/>
                <a:gd name="connsiteY1" fmla="*/ 647923 h 963927"/>
                <a:gd name="connsiteX2" fmla="*/ 626683 w 724406"/>
                <a:gd name="connsiteY2" fmla="*/ 961930 h 963927"/>
                <a:gd name="connsiteX3" fmla="*/ 105578 w 724406"/>
                <a:gd name="connsiteY3" fmla="*/ 961930 h 963927"/>
                <a:gd name="connsiteX4" fmla="*/ 107506 w 724406"/>
                <a:gd name="connsiteY4" fmla="*/ 647923 h 963927"/>
                <a:gd name="connsiteX5" fmla="*/ 13275 w 724406"/>
                <a:gd name="connsiteY5" fmla="*/ 270531 h 963927"/>
                <a:gd name="connsiteX6" fmla="*/ 102949 w 724406"/>
                <a:gd name="connsiteY6" fmla="*/ 75993 h 963927"/>
                <a:gd name="connsiteX7" fmla="*/ 237140 w 724406"/>
                <a:gd name="connsiteY7" fmla="*/ 40240 h 963927"/>
                <a:gd name="connsiteX8" fmla="*/ 262494 w 724406"/>
                <a:gd name="connsiteY8" fmla="*/ 2676 h 963927"/>
                <a:gd name="connsiteX9" fmla="*/ 315714 w 724406"/>
                <a:gd name="connsiteY9" fmla="*/ 66470 h 963927"/>
                <a:gd name="connsiteX10" fmla="*/ 362742 w 724406"/>
                <a:gd name="connsiteY10" fmla="*/ 89313 h 963927"/>
                <a:gd name="connsiteX11" fmla="*/ 409537 w 724406"/>
                <a:gd name="connsiteY11" fmla="*/ 66470 h 963927"/>
                <a:gd name="connsiteX12" fmla="*/ 462231 w 724406"/>
                <a:gd name="connsiteY12" fmla="*/ 2676 h 963927"/>
                <a:gd name="connsiteX13" fmla="*/ 487819 w 724406"/>
                <a:gd name="connsiteY13" fmla="*/ 40240 h 963927"/>
                <a:gd name="connsiteX14" fmla="*/ 622302 w 724406"/>
                <a:gd name="connsiteY14" fmla="*/ 75993 h 963927"/>
                <a:gd name="connsiteX15" fmla="*/ 713612 w 724406"/>
                <a:gd name="connsiteY15" fmla="*/ 270531 h 963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4406" h="963927">
                  <a:moveTo>
                    <a:pt x="713612" y="270531"/>
                  </a:moveTo>
                  <a:cubicBezTo>
                    <a:pt x="679728" y="408752"/>
                    <a:pt x="634453" y="505554"/>
                    <a:pt x="622302" y="647923"/>
                  </a:cubicBezTo>
                  <a:cubicBezTo>
                    <a:pt x="614941" y="734326"/>
                    <a:pt x="620841" y="868341"/>
                    <a:pt x="626683" y="961930"/>
                  </a:cubicBezTo>
                  <a:lnTo>
                    <a:pt x="105578" y="961930"/>
                  </a:lnTo>
                  <a:cubicBezTo>
                    <a:pt x="110719" y="868341"/>
                    <a:pt x="115568" y="734326"/>
                    <a:pt x="107506" y="647923"/>
                  </a:cubicBezTo>
                  <a:cubicBezTo>
                    <a:pt x="94303" y="505554"/>
                    <a:pt x="48268" y="408811"/>
                    <a:pt x="13275" y="270531"/>
                  </a:cubicBezTo>
                  <a:cubicBezTo>
                    <a:pt x="-10677" y="175774"/>
                    <a:pt x="656" y="105320"/>
                    <a:pt x="102949" y="75993"/>
                  </a:cubicBezTo>
                  <a:cubicBezTo>
                    <a:pt x="180239" y="53793"/>
                    <a:pt x="199868" y="67113"/>
                    <a:pt x="237140" y="40240"/>
                  </a:cubicBezTo>
                  <a:cubicBezTo>
                    <a:pt x="247129" y="28614"/>
                    <a:pt x="257294" y="17339"/>
                    <a:pt x="262494" y="2676"/>
                  </a:cubicBezTo>
                  <a:lnTo>
                    <a:pt x="315714" y="66470"/>
                  </a:lnTo>
                  <a:lnTo>
                    <a:pt x="362742" y="89313"/>
                  </a:lnTo>
                  <a:lnTo>
                    <a:pt x="409537" y="66470"/>
                  </a:lnTo>
                  <a:lnTo>
                    <a:pt x="462231" y="2676"/>
                  </a:lnTo>
                  <a:cubicBezTo>
                    <a:pt x="467548" y="17339"/>
                    <a:pt x="477771" y="28673"/>
                    <a:pt x="487819" y="40240"/>
                  </a:cubicBezTo>
                  <a:cubicBezTo>
                    <a:pt x="525325" y="67113"/>
                    <a:pt x="544837" y="53852"/>
                    <a:pt x="622302" y="75993"/>
                  </a:cubicBezTo>
                  <a:cubicBezTo>
                    <a:pt x="724945" y="105320"/>
                    <a:pt x="736805" y="175774"/>
                    <a:pt x="713612" y="270531"/>
                  </a:cubicBezTo>
                  <a:close/>
                </a:path>
              </a:pathLst>
            </a:custGeom>
            <a:solidFill>
              <a:srgbClr val="C32026"/>
            </a:solidFill>
            <a:ln w="5817"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938B7DBF-E32F-46D1-8F07-2ACBDAE00E47}"/>
                </a:ext>
              </a:extLst>
            </p:cNvPr>
            <p:cNvSpPr/>
            <p:nvPr/>
          </p:nvSpPr>
          <p:spPr>
            <a:xfrm>
              <a:off x="10137149" y="2373179"/>
              <a:ext cx="280415" cy="554989"/>
            </a:xfrm>
            <a:custGeom>
              <a:avLst/>
              <a:gdLst>
                <a:gd name="connsiteX0" fmla="*/ 221447 w 280415"/>
                <a:gd name="connsiteY0" fmla="*/ 2676 h 554988"/>
                <a:gd name="connsiteX1" fmla="*/ 156367 w 280415"/>
                <a:gd name="connsiteY1" fmla="*/ 110986 h 554988"/>
                <a:gd name="connsiteX2" fmla="*/ 10609 w 280415"/>
                <a:gd name="connsiteY2" fmla="*/ 430017 h 554988"/>
                <a:gd name="connsiteX3" fmla="*/ 156367 w 280415"/>
                <a:gd name="connsiteY3" fmla="*/ 524949 h 554988"/>
                <a:gd name="connsiteX4" fmla="*/ 272272 w 280415"/>
                <a:gd name="connsiteY4" fmla="*/ 295768 h 554988"/>
                <a:gd name="connsiteX5" fmla="*/ 221447 w 280415"/>
                <a:gd name="connsiteY5" fmla="*/ 2676 h 55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415" h="554988">
                  <a:moveTo>
                    <a:pt x="221447" y="2676"/>
                  </a:moveTo>
                  <a:cubicBezTo>
                    <a:pt x="201876" y="4370"/>
                    <a:pt x="180903" y="51456"/>
                    <a:pt x="156367" y="110986"/>
                  </a:cubicBezTo>
                  <a:cubicBezTo>
                    <a:pt x="125521" y="185881"/>
                    <a:pt x="51795" y="322349"/>
                    <a:pt x="10609" y="430017"/>
                  </a:cubicBezTo>
                  <a:cubicBezTo>
                    <a:pt x="-34374" y="547733"/>
                    <a:pt x="125229" y="587751"/>
                    <a:pt x="156367" y="524949"/>
                  </a:cubicBezTo>
                  <a:cubicBezTo>
                    <a:pt x="186103" y="465069"/>
                    <a:pt x="240375" y="365638"/>
                    <a:pt x="272272" y="295768"/>
                  </a:cubicBezTo>
                  <a:cubicBezTo>
                    <a:pt x="290265" y="203173"/>
                    <a:pt x="265028" y="29899"/>
                    <a:pt x="221447" y="2676"/>
                  </a:cubicBezTo>
                  <a:close/>
                </a:path>
              </a:pathLst>
            </a:custGeom>
            <a:solidFill>
              <a:schemeClr val="bg1"/>
            </a:solidFill>
            <a:ln w="5817"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CD6DB118-B2D9-4C14-B7BD-173AFD65F98F}"/>
                </a:ext>
              </a:extLst>
            </p:cNvPr>
            <p:cNvSpPr/>
            <p:nvPr/>
          </p:nvSpPr>
          <p:spPr>
            <a:xfrm>
              <a:off x="10528531" y="1828499"/>
              <a:ext cx="321309" cy="414781"/>
            </a:xfrm>
            <a:custGeom>
              <a:avLst/>
              <a:gdLst>
                <a:gd name="connsiteX0" fmla="*/ 164811 w 321309"/>
                <a:gd name="connsiteY0" fmla="*/ 415560 h 414781"/>
                <a:gd name="connsiteX1" fmla="*/ 163175 w 321309"/>
                <a:gd name="connsiteY1" fmla="*/ 415618 h 414781"/>
                <a:gd name="connsiteX2" fmla="*/ 123216 w 321309"/>
                <a:gd name="connsiteY2" fmla="*/ 410945 h 414781"/>
                <a:gd name="connsiteX3" fmla="*/ 93772 w 321309"/>
                <a:gd name="connsiteY3" fmla="*/ 382845 h 414781"/>
                <a:gd name="connsiteX4" fmla="*/ 54865 w 321309"/>
                <a:gd name="connsiteY4" fmla="*/ 346800 h 414781"/>
                <a:gd name="connsiteX5" fmla="*/ 47270 w 321309"/>
                <a:gd name="connsiteY5" fmla="*/ 292352 h 414781"/>
                <a:gd name="connsiteX6" fmla="*/ 21741 w 321309"/>
                <a:gd name="connsiteY6" fmla="*/ 256074 h 414781"/>
                <a:gd name="connsiteX7" fmla="*/ 3630 w 321309"/>
                <a:gd name="connsiteY7" fmla="*/ 196661 h 414781"/>
                <a:gd name="connsiteX8" fmla="*/ 6259 w 321309"/>
                <a:gd name="connsiteY8" fmla="*/ 175980 h 414781"/>
                <a:gd name="connsiteX9" fmla="*/ 31789 w 321309"/>
                <a:gd name="connsiteY9" fmla="*/ 188248 h 414781"/>
                <a:gd name="connsiteX10" fmla="*/ 32899 w 321309"/>
                <a:gd name="connsiteY10" fmla="*/ 149282 h 414781"/>
                <a:gd name="connsiteX11" fmla="*/ 34535 w 321309"/>
                <a:gd name="connsiteY11" fmla="*/ 84611 h 414781"/>
                <a:gd name="connsiteX12" fmla="*/ 59538 w 321309"/>
                <a:gd name="connsiteY12" fmla="*/ 38284 h 414781"/>
                <a:gd name="connsiteX13" fmla="*/ 59538 w 321309"/>
                <a:gd name="connsiteY13" fmla="*/ 38284 h 414781"/>
                <a:gd name="connsiteX14" fmla="*/ 59538 w 321309"/>
                <a:gd name="connsiteY14" fmla="*/ 38226 h 414781"/>
                <a:gd name="connsiteX15" fmla="*/ 87054 w 321309"/>
                <a:gd name="connsiteY15" fmla="*/ 19707 h 414781"/>
                <a:gd name="connsiteX16" fmla="*/ 87404 w 321309"/>
                <a:gd name="connsiteY16" fmla="*/ 19590 h 414781"/>
                <a:gd name="connsiteX17" fmla="*/ 89391 w 321309"/>
                <a:gd name="connsiteY17" fmla="*/ 18597 h 414781"/>
                <a:gd name="connsiteX18" fmla="*/ 90501 w 321309"/>
                <a:gd name="connsiteY18" fmla="*/ 18071 h 414781"/>
                <a:gd name="connsiteX19" fmla="*/ 92078 w 321309"/>
                <a:gd name="connsiteY19" fmla="*/ 17370 h 414781"/>
                <a:gd name="connsiteX20" fmla="*/ 93655 w 321309"/>
                <a:gd name="connsiteY20" fmla="*/ 16669 h 414781"/>
                <a:gd name="connsiteX21" fmla="*/ 95350 w 321309"/>
                <a:gd name="connsiteY21" fmla="*/ 15968 h 414781"/>
                <a:gd name="connsiteX22" fmla="*/ 96869 w 321309"/>
                <a:gd name="connsiteY22" fmla="*/ 15267 h 414781"/>
                <a:gd name="connsiteX23" fmla="*/ 99030 w 321309"/>
                <a:gd name="connsiteY23" fmla="*/ 14449 h 414781"/>
                <a:gd name="connsiteX24" fmla="*/ 100082 w 321309"/>
                <a:gd name="connsiteY24" fmla="*/ 14040 h 414781"/>
                <a:gd name="connsiteX25" fmla="*/ 103295 w 321309"/>
                <a:gd name="connsiteY25" fmla="*/ 12872 h 414781"/>
                <a:gd name="connsiteX26" fmla="*/ 103295 w 321309"/>
                <a:gd name="connsiteY26" fmla="*/ 12813 h 414781"/>
                <a:gd name="connsiteX27" fmla="*/ 189406 w 321309"/>
                <a:gd name="connsiteY27" fmla="*/ 4635 h 414781"/>
                <a:gd name="connsiteX28" fmla="*/ 265351 w 321309"/>
                <a:gd name="connsiteY28" fmla="*/ 38051 h 414781"/>
                <a:gd name="connsiteX29" fmla="*/ 290238 w 321309"/>
                <a:gd name="connsiteY29" fmla="*/ 84202 h 414781"/>
                <a:gd name="connsiteX30" fmla="*/ 291991 w 321309"/>
                <a:gd name="connsiteY30" fmla="*/ 148581 h 414781"/>
                <a:gd name="connsiteX31" fmla="*/ 293159 w 321309"/>
                <a:gd name="connsiteY31" fmla="*/ 187722 h 414781"/>
                <a:gd name="connsiteX32" fmla="*/ 318338 w 321309"/>
                <a:gd name="connsiteY32" fmla="*/ 175922 h 414781"/>
                <a:gd name="connsiteX33" fmla="*/ 320967 w 321309"/>
                <a:gd name="connsiteY33" fmla="*/ 196602 h 414781"/>
                <a:gd name="connsiteX34" fmla="*/ 302857 w 321309"/>
                <a:gd name="connsiteY34" fmla="*/ 256015 h 414781"/>
                <a:gd name="connsiteX35" fmla="*/ 277736 w 321309"/>
                <a:gd name="connsiteY35" fmla="*/ 292528 h 414781"/>
                <a:gd name="connsiteX36" fmla="*/ 270376 w 321309"/>
                <a:gd name="connsiteY36" fmla="*/ 345573 h 414781"/>
                <a:gd name="connsiteX37" fmla="*/ 231760 w 321309"/>
                <a:gd name="connsiteY37" fmla="*/ 381910 h 414781"/>
                <a:gd name="connsiteX38" fmla="*/ 202492 w 321309"/>
                <a:gd name="connsiteY38" fmla="*/ 410361 h 414781"/>
                <a:gd name="connsiteX39" fmla="*/ 164811 w 321309"/>
                <a:gd name="connsiteY39" fmla="*/ 415560 h 41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21309" h="414781">
                  <a:moveTo>
                    <a:pt x="164811" y="415560"/>
                  </a:moveTo>
                  <a:cubicBezTo>
                    <a:pt x="164285" y="415618"/>
                    <a:pt x="163759" y="415618"/>
                    <a:pt x="163175" y="415618"/>
                  </a:cubicBezTo>
                  <a:cubicBezTo>
                    <a:pt x="143604" y="415735"/>
                    <a:pt x="133848" y="415443"/>
                    <a:pt x="123216" y="410945"/>
                  </a:cubicBezTo>
                  <a:cubicBezTo>
                    <a:pt x="112934" y="406563"/>
                    <a:pt x="107968" y="396457"/>
                    <a:pt x="93772" y="382845"/>
                  </a:cubicBezTo>
                  <a:cubicBezTo>
                    <a:pt x="81738" y="371278"/>
                    <a:pt x="60122" y="359418"/>
                    <a:pt x="54865" y="346800"/>
                  </a:cubicBezTo>
                  <a:cubicBezTo>
                    <a:pt x="48497" y="331435"/>
                    <a:pt x="49957" y="314727"/>
                    <a:pt x="47270" y="292352"/>
                  </a:cubicBezTo>
                  <a:cubicBezTo>
                    <a:pt x="36112" y="298487"/>
                    <a:pt x="24136" y="266531"/>
                    <a:pt x="21741" y="256074"/>
                  </a:cubicBezTo>
                  <a:cubicBezTo>
                    <a:pt x="18235" y="240592"/>
                    <a:pt x="7136" y="214303"/>
                    <a:pt x="3630" y="196661"/>
                  </a:cubicBezTo>
                  <a:cubicBezTo>
                    <a:pt x="1644" y="186554"/>
                    <a:pt x="2871" y="178492"/>
                    <a:pt x="6259" y="175980"/>
                  </a:cubicBezTo>
                  <a:cubicBezTo>
                    <a:pt x="13503" y="170605"/>
                    <a:pt x="20981" y="173526"/>
                    <a:pt x="31789" y="188248"/>
                  </a:cubicBezTo>
                  <a:cubicBezTo>
                    <a:pt x="32490" y="175805"/>
                    <a:pt x="33308" y="162952"/>
                    <a:pt x="32899" y="149282"/>
                  </a:cubicBezTo>
                  <a:cubicBezTo>
                    <a:pt x="32139" y="123753"/>
                    <a:pt x="31380" y="102605"/>
                    <a:pt x="34535" y="84611"/>
                  </a:cubicBezTo>
                  <a:cubicBezTo>
                    <a:pt x="37689" y="66501"/>
                    <a:pt x="44758" y="51487"/>
                    <a:pt x="59538" y="38284"/>
                  </a:cubicBezTo>
                  <a:lnTo>
                    <a:pt x="59538" y="38284"/>
                  </a:lnTo>
                  <a:cubicBezTo>
                    <a:pt x="59538" y="38284"/>
                    <a:pt x="59538" y="38284"/>
                    <a:pt x="59538" y="38226"/>
                  </a:cubicBezTo>
                  <a:cubicBezTo>
                    <a:pt x="67717" y="30982"/>
                    <a:pt x="77006" y="24789"/>
                    <a:pt x="87054" y="19707"/>
                  </a:cubicBezTo>
                  <a:cubicBezTo>
                    <a:pt x="87171" y="19648"/>
                    <a:pt x="87288" y="19648"/>
                    <a:pt x="87404" y="19590"/>
                  </a:cubicBezTo>
                  <a:cubicBezTo>
                    <a:pt x="88047" y="19298"/>
                    <a:pt x="88748" y="18947"/>
                    <a:pt x="89391" y="18597"/>
                  </a:cubicBezTo>
                  <a:cubicBezTo>
                    <a:pt x="89800" y="18422"/>
                    <a:pt x="90150" y="18246"/>
                    <a:pt x="90501" y="18071"/>
                  </a:cubicBezTo>
                  <a:cubicBezTo>
                    <a:pt x="91027" y="17779"/>
                    <a:pt x="91552" y="17545"/>
                    <a:pt x="92078" y="17370"/>
                  </a:cubicBezTo>
                  <a:cubicBezTo>
                    <a:pt x="92604" y="17136"/>
                    <a:pt x="93130" y="16903"/>
                    <a:pt x="93655" y="16669"/>
                  </a:cubicBezTo>
                  <a:cubicBezTo>
                    <a:pt x="94240" y="16377"/>
                    <a:pt x="94824" y="16143"/>
                    <a:pt x="95350" y="15968"/>
                  </a:cubicBezTo>
                  <a:cubicBezTo>
                    <a:pt x="95817" y="15734"/>
                    <a:pt x="96343" y="15501"/>
                    <a:pt x="96869" y="15267"/>
                  </a:cubicBezTo>
                  <a:cubicBezTo>
                    <a:pt x="97570" y="14975"/>
                    <a:pt x="98329" y="14683"/>
                    <a:pt x="99030" y="14449"/>
                  </a:cubicBezTo>
                  <a:cubicBezTo>
                    <a:pt x="99381" y="14332"/>
                    <a:pt x="99731" y="14157"/>
                    <a:pt x="100082" y="14040"/>
                  </a:cubicBezTo>
                  <a:cubicBezTo>
                    <a:pt x="101133" y="13631"/>
                    <a:pt x="102185" y="13222"/>
                    <a:pt x="103295" y="12872"/>
                  </a:cubicBezTo>
                  <a:cubicBezTo>
                    <a:pt x="103295" y="12872"/>
                    <a:pt x="103295" y="12872"/>
                    <a:pt x="103295" y="12813"/>
                  </a:cubicBezTo>
                  <a:cubicBezTo>
                    <a:pt x="130109" y="3057"/>
                    <a:pt x="160605" y="370"/>
                    <a:pt x="189406" y="4635"/>
                  </a:cubicBezTo>
                  <a:cubicBezTo>
                    <a:pt x="218148" y="8899"/>
                    <a:pt x="245255" y="20116"/>
                    <a:pt x="265351" y="38051"/>
                  </a:cubicBezTo>
                  <a:cubicBezTo>
                    <a:pt x="280073" y="51254"/>
                    <a:pt x="287084" y="66151"/>
                    <a:pt x="290238" y="84202"/>
                  </a:cubicBezTo>
                  <a:cubicBezTo>
                    <a:pt x="293393" y="102079"/>
                    <a:pt x="292750" y="123168"/>
                    <a:pt x="291991" y="148581"/>
                  </a:cubicBezTo>
                  <a:cubicBezTo>
                    <a:pt x="291582" y="162310"/>
                    <a:pt x="292458" y="175221"/>
                    <a:pt x="293159" y="187722"/>
                  </a:cubicBezTo>
                  <a:cubicBezTo>
                    <a:pt x="303792" y="173410"/>
                    <a:pt x="311153" y="170605"/>
                    <a:pt x="318338" y="175922"/>
                  </a:cubicBezTo>
                  <a:cubicBezTo>
                    <a:pt x="321727" y="178434"/>
                    <a:pt x="322953" y="186496"/>
                    <a:pt x="320967" y="196602"/>
                  </a:cubicBezTo>
                  <a:cubicBezTo>
                    <a:pt x="317520" y="214245"/>
                    <a:pt x="306362" y="240534"/>
                    <a:pt x="302857" y="256015"/>
                  </a:cubicBezTo>
                  <a:cubicBezTo>
                    <a:pt x="300520" y="266356"/>
                    <a:pt x="288778" y="297727"/>
                    <a:pt x="277736" y="292528"/>
                  </a:cubicBezTo>
                  <a:cubicBezTo>
                    <a:pt x="275283" y="314201"/>
                    <a:pt x="276568" y="330501"/>
                    <a:pt x="270376" y="345573"/>
                  </a:cubicBezTo>
                  <a:cubicBezTo>
                    <a:pt x="265118" y="358250"/>
                    <a:pt x="243678" y="370226"/>
                    <a:pt x="231760" y="381910"/>
                  </a:cubicBezTo>
                  <a:cubicBezTo>
                    <a:pt x="217681" y="395697"/>
                    <a:pt x="212715" y="405804"/>
                    <a:pt x="202492" y="410361"/>
                  </a:cubicBezTo>
                  <a:cubicBezTo>
                    <a:pt x="192327" y="414859"/>
                    <a:pt x="182921" y="415502"/>
                    <a:pt x="164811" y="415560"/>
                  </a:cubicBezTo>
                  <a:close/>
                </a:path>
              </a:pathLst>
            </a:custGeom>
            <a:solidFill>
              <a:srgbClr val="FFDBA7"/>
            </a:solidFill>
            <a:ln w="5817"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36C2CDE-8787-40D3-A21C-973AA345BA51}"/>
                </a:ext>
              </a:extLst>
            </p:cNvPr>
            <p:cNvSpPr/>
            <p:nvPr/>
          </p:nvSpPr>
          <p:spPr>
            <a:xfrm>
              <a:off x="10529032" y="1702869"/>
              <a:ext cx="321309" cy="356361"/>
            </a:xfrm>
            <a:custGeom>
              <a:avLst/>
              <a:gdLst>
                <a:gd name="connsiteX0" fmla="*/ 58044 w 321309"/>
                <a:gd name="connsiteY0" fmla="*/ 194468 h 356361"/>
                <a:gd name="connsiteX1" fmla="*/ 31813 w 321309"/>
                <a:gd name="connsiteY1" fmla="*/ 354831 h 356361"/>
                <a:gd name="connsiteX2" fmla="*/ 40693 w 321309"/>
                <a:gd name="connsiteY2" fmla="*/ 103100 h 356361"/>
                <a:gd name="connsiteX3" fmla="*/ 58803 w 321309"/>
                <a:gd name="connsiteY3" fmla="*/ 2676 h 356361"/>
                <a:gd name="connsiteX4" fmla="*/ 133113 w 321309"/>
                <a:gd name="connsiteY4" fmla="*/ 46374 h 356361"/>
                <a:gd name="connsiteX5" fmla="*/ 127972 w 321309"/>
                <a:gd name="connsiteY5" fmla="*/ 32762 h 356361"/>
                <a:gd name="connsiteX6" fmla="*/ 197258 w 321309"/>
                <a:gd name="connsiteY6" fmla="*/ 57065 h 356361"/>
                <a:gd name="connsiteX7" fmla="*/ 272094 w 321309"/>
                <a:gd name="connsiteY7" fmla="*/ 94687 h 356361"/>
                <a:gd name="connsiteX8" fmla="*/ 296689 w 321309"/>
                <a:gd name="connsiteY8" fmla="*/ 337889 h 356361"/>
                <a:gd name="connsiteX9" fmla="*/ 261754 w 321309"/>
                <a:gd name="connsiteY9" fmla="*/ 188100 h 356361"/>
                <a:gd name="connsiteX10" fmla="*/ 244169 w 321309"/>
                <a:gd name="connsiteY10" fmla="*/ 181382 h 356361"/>
                <a:gd name="connsiteX11" fmla="*/ 58044 w 321309"/>
                <a:gd name="connsiteY11" fmla="*/ 194468 h 356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1309" h="356361">
                  <a:moveTo>
                    <a:pt x="58044" y="194468"/>
                  </a:moveTo>
                  <a:cubicBezTo>
                    <a:pt x="48171" y="206269"/>
                    <a:pt x="28483" y="277308"/>
                    <a:pt x="31813" y="354831"/>
                  </a:cubicBezTo>
                  <a:cubicBezTo>
                    <a:pt x="442" y="241087"/>
                    <a:pt x="-17260" y="157897"/>
                    <a:pt x="40693" y="103100"/>
                  </a:cubicBezTo>
                  <a:cubicBezTo>
                    <a:pt x="53545" y="82711"/>
                    <a:pt x="39057" y="72254"/>
                    <a:pt x="58803" y="2676"/>
                  </a:cubicBezTo>
                  <a:cubicBezTo>
                    <a:pt x="76972" y="40474"/>
                    <a:pt x="114769" y="35566"/>
                    <a:pt x="133113" y="46374"/>
                  </a:cubicBezTo>
                  <a:lnTo>
                    <a:pt x="127972" y="32762"/>
                  </a:lnTo>
                  <a:cubicBezTo>
                    <a:pt x="148653" y="48711"/>
                    <a:pt x="173306" y="51807"/>
                    <a:pt x="197258" y="57065"/>
                  </a:cubicBezTo>
                  <a:cubicBezTo>
                    <a:pt x="237685" y="63433"/>
                    <a:pt x="267537" y="81251"/>
                    <a:pt x="272094" y="94687"/>
                  </a:cubicBezTo>
                  <a:cubicBezTo>
                    <a:pt x="348215" y="121385"/>
                    <a:pt x="317662" y="241905"/>
                    <a:pt x="296689" y="337889"/>
                  </a:cubicBezTo>
                  <a:cubicBezTo>
                    <a:pt x="296046" y="289751"/>
                    <a:pt x="285881" y="230046"/>
                    <a:pt x="261754" y="188100"/>
                  </a:cubicBezTo>
                  <a:cubicBezTo>
                    <a:pt x="256029" y="182551"/>
                    <a:pt x="249310" y="178929"/>
                    <a:pt x="244169" y="181382"/>
                  </a:cubicBezTo>
                  <a:cubicBezTo>
                    <a:pt x="173248" y="215207"/>
                    <a:pt x="66748" y="184070"/>
                    <a:pt x="58044" y="194468"/>
                  </a:cubicBezTo>
                  <a:close/>
                </a:path>
              </a:pathLst>
            </a:custGeom>
            <a:solidFill>
              <a:srgbClr val="000000"/>
            </a:solidFill>
            <a:ln w="5817"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41393152-CA60-4076-9AC1-63CD39390858}"/>
                </a:ext>
              </a:extLst>
            </p:cNvPr>
            <p:cNvSpPr/>
            <p:nvPr/>
          </p:nvSpPr>
          <p:spPr>
            <a:xfrm>
              <a:off x="10770701" y="4648633"/>
              <a:ext cx="116840" cy="110998"/>
            </a:xfrm>
            <a:custGeom>
              <a:avLst/>
              <a:gdLst>
                <a:gd name="connsiteX0" fmla="*/ 116770 w 116839"/>
                <a:gd name="connsiteY0" fmla="*/ 20903 h 110997"/>
                <a:gd name="connsiteX1" fmla="*/ 116770 w 116839"/>
                <a:gd name="connsiteY1" fmla="*/ 113498 h 110997"/>
                <a:gd name="connsiteX2" fmla="*/ 24174 w 116839"/>
                <a:gd name="connsiteY2" fmla="*/ 113498 h 110997"/>
                <a:gd name="connsiteX3" fmla="*/ 2676 w 116839"/>
                <a:gd name="connsiteY3" fmla="*/ 2676 h 110997"/>
              </a:gdLst>
              <a:ahLst/>
              <a:cxnLst>
                <a:cxn ang="0">
                  <a:pos x="connsiteX0" y="connsiteY0"/>
                </a:cxn>
                <a:cxn ang="0">
                  <a:pos x="connsiteX1" y="connsiteY1"/>
                </a:cxn>
                <a:cxn ang="0">
                  <a:pos x="connsiteX2" y="connsiteY2"/>
                </a:cxn>
                <a:cxn ang="0">
                  <a:pos x="connsiteX3" y="connsiteY3"/>
                </a:cxn>
              </a:cxnLst>
              <a:rect l="l" t="t" r="r" b="b"/>
              <a:pathLst>
                <a:path w="116839" h="110997">
                  <a:moveTo>
                    <a:pt x="116770" y="20903"/>
                  </a:moveTo>
                  <a:lnTo>
                    <a:pt x="116770" y="113498"/>
                  </a:lnTo>
                  <a:lnTo>
                    <a:pt x="24174" y="113498"/>
                  </a:lnTo>
                  <a:lnTo>
                    <a:pt x="2676" y="2676"/>
                  </a:lnTo>
                  <a:close/>
                </a:path>
              </a:pathLst>
            </a:custGeom>
            <a:solidFill>
              <a:srgbClr val="F7C291"/>
            </a:solidFill>
            <a:ln w="5817"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D87E5B7F-1C23-43A7-9347-9B9CB96766D9}"/>
                </a:ext>
              </a:extLst>
            </p:cNvPr>
            <p:cNvSpPr/>
            <p:nvPr/>
          </p:nvSpPr>
          <p:spPr>
            <a:xfrm>
              <a:off x="10785130" y="4754080"/>
              <a:ext cx="175260" cy="122682"/>
            </a:xfrm>
            <a:custGeom>
              <a:avLst/>
              <a:gdLst>
                <a:gd name="connsiteX0" fmla="*/ 2676 w 175259"/>
                <a:gd name="connsiteY0" fmla="*/ 123021 h 122681"/>
                <a:gd name="connsiteX1" fmla="*/ 178228 w 175259"/>
                <a:gd name="connsiteY1" fmla="*/ 123021 h 122681"/>
                <a:gd name="connsiteX2" fmla="*/ 108007 w 175259"/>
                <a:gd name="connsiteY2" fmla="*/ 2676 h 122681"/>
                <a:gd name="connsiteX3" fmla="*/ 2676 w 175259"/>
                <a:gd name="connsiteY3" fmla="*/ 2676 h 122681"/>
              </a:gdLst>
              <a:ahLst/>
              <a:cxnLst>
                <a:cxn ang="0">
                  <a:pos x="connsiteX0" y="connsiteY0"/>
                </a:cxn>
                <a:cxn ang="0">
                  <a:pos x="connsiteX1" y="connsiteY1"/>
                </a:cxn>
                <a:cxn ang="0">
                  <a:pos x="connsiteX2" y="connsiteY2"/>
                </a:cxn>
                <a:cxn ang="0">
                  <a:pos x="connsiteX3" y="connsiteY3"/>
                </a:cxn>
              </a:cxnLst>
              <a:rect l="l" t="t" r="r" b="b"/>
              <a:pathLst>
                <a:path w="175259" h="122681">
                  <a:moveTo>
                    <a:pt x="2676" y="123021"/>
                  </a:moveTo>
                  <a:lnTo>
                    <a:pt x="178228" y="123021"/>
                  </a:lnTo>
                  <a:lnTo>
                    <a:pt x="108007" y="2676"/>
                  </a:lnTo>
                  <a:lnTo>
                    <a:pt x="2676" y="2676"/>
                  </a:lnTo>
                  <a:close/>
                </a:path>
              </a:pathLst>
            </a:custGeom>
            <a:solidFill>
              <a:srgbClr val="212A5F"/>
            </a:solidFill>
            <a:ln w="5817"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5BEBE86C-8DAC-4226-984A-80E27C2C204B}"/>
                </a:ext>
              </a:extLst>
            </p:cNvPr>
            <p:cNvSpPr/>
            <p:nvPr/>
          </p:nvSpPr>
          <p:spPr>
            <a:xfrm>
              <a:off x="10799852" y="4860112"/>
              <a:ext cx="198628" cy="40894"/>
            </a:xfrm>
            <a:custGeom>
              <a:avLst/>
              <a:gdLst>
                <a:gd name="connsiteX0" fmla="*/ 188393 w 198627"/>
                <a:gd name="connsiteY0" fmla="*/ 2676 h 40893"/>
                <a:gd name="connsiteX1" fmla="*/ 12958 w 198627"/>
                <a:gd name="connsiteY1" fmla="*/ 2676 h 40893"/>
                <a:gd name="connsiteX2" fmla="*/ 2676 w 198627"/>
                <a:gd name="connsiteY2" fmla="*/ 12958 h 40893"/>
                <a:gd name="connsiteX3" fmla="*/ 2676 w 198627"/>
                <a:gd name="connsiteY3" fmla="*/ 39247 h 40893"/>
                <a:gd name="connsiteX4" fmla="*/ 198674 w 198627"/>
                <a:gd name="connsiteY4" fmla="*/ 39247 h 40893"/>
                <a:gd name="connsiteX5" fmla="*/ 198674 w 198627"/>
                <a:gd name="connsiteY5" fmla="*/ 12958 h 40893"/>
                <a:gd name="connsiteX6" fmla="*/ 188393 w 198627"/>
                <a:gd name="connsiteY6" fmla="*/ 2676 h 40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627" h="40893">
                  <a:moveTo>
                    <a:pt x="188393" y="2676"/>
                  </a:moveTo>
                  <a:lnTo>
                    <a:pt x="12958" y="2676"/>
                  </a:lnTo>
                  <a:cubicBezTo>
                    <a:pt x="7291" y="2676"/>
                    <a:pt x="2676" y="7291"/>
                    <a:pt x="2676" y="12958"/>
                  </a:cubicBezTo>
                  <a:lnTo>
                    <a:pt x="2676" y="39247"/>
                  </a:lnTo>
                  <a:lnTo>
                    <a:pt x="198674" y="39247"/>
                  </a:lnTo>
                  <a:lnTo>
                    <a:pt x="198674" y="12958"/>
                  </a:lnTo>
                  <a:cubicBezTo>
                    <a:pt x="198674" y="7291"/>
                    <a:pt x="194059" y="2676"/>
                    <a:pt x="188393" y="2676"/>
                  </a:cubicBezTo>
                  <a:close/>
                </a:path>
              </a:pathLst>
            </a:custGeom>
            <a:solidFill>
              <a:srgbClr val="82CCDC"/>
            </a:solidFill>
            <a:ln w="5817"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0BC14B1A-C712-4E4F-9A8D-CA56BC376041}"/>
                </a:ext>
              </a:extLst>
            </p:cNvPr>
            <p:cNvSpPr/>
            <p:nvPr/>
          </p:nvSpPr>
          <p:spPr>
            <a:xfrm>
              <a:off x="10813055" y="4772658"/>
              <a:ext cx="64262" cy="11684"/>
            </a:xfrm>
            <a:custGeom>
              <a:avLst/>
              <a:gdLst>
                <a:gd name="connsiteX0" fmla="*/ 8576 w 64261"/>
                <a:gd name="connsiteY0" fmla="*/ 14477 h 11683"/>
                <a:gd name="connsiteX1" fmla="*/ 58817 w 64261"/>
                <a:gd name="connsiteY1" fmla="*/ 14477 h 11683"/>
                <a:gd name="connsiteX2" fmla="*/ 64718 w 64261"/>
                <a:gd name="connsiteY2" fmla="*/ 8576 h 11683"/>
                <a:gd name="connsiteX3" fmla="*/ 64718 w 64261"/>
                <a:gd name="connsiteY3" fmla="*/ 8576 h 11683"/>
                <a:gd name="connsiteX4" fmla="*/ 58817 w 64261"/>
                <a:gd name="connsiteY4" fmla="*/ 2676 h 11683"/>
                <a:gd name="connsiteX5" fmla="*/ 8576 w 64261"/>
                <a:gd name="connsiteY5" fmla="*/ 2676 h 11683"/>
                <a:gd name="connsiteX6" fmla="*/ 2676 w 64261"/>
                <a:gd name="connsiteY6" fmla="*/ 8576 h 11683"/>
                <a:gd name="connsiteX7" fmla="*/ 2676 w 64261"/>
                <a:gd name="connsiteY7" fmla="*/ 8576 h 11683"/>
                <a:gd name="connsiteX8" fmla="*/ 8576 w 64261"/>
                <a:gd name="connsiteY8" fmla="*/ 14477 h 11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261" h="11683">
                  <a:moveTo>
                    <a:pt x="8576" y="14477"/>
                  </a:moveTo>
                  <a:lnTo>
                    <a:pt x="58817" y="14477"/>
                  </a:lnTo>
                  <a:cubicBezTo>
                    <a:pt x="62030" y="14477"/>
                    <a:pt x="64718" y="11848"/>
                    <a:pt x="64718" y="8576"/>
                  </a:cubicBezTo>
                  <a:lnTo>
                    <a:pt x="64718" y="8576"/>
                  </a:lnTo>
                  <a:cubicBezTo>
                    <a:pt x="64718" y="5363"/>
                    <a:pt x="62089" y="2676"/>
                    <a:pt x="58817" y="2676"/>
                  </a:cubicBezTo>
                  <a:lnTo>
                    <a:pt x="8576" y="2676"/>
                  </a:lnTo>
                  <a:cubicBezTo>
                    <a:pt x="5363" y="2676"/>
                    <a:pt x="2676" y="5305"/>
                    <a:pt x="2676" y="8576"/>
                  </a:cubicBezTo>
                  <a:lnTo>
                    <a:pt x="2676" y="8576"/>
                  </a:lnTo>
                  <a:cubicBezTo>
                    <a:pt x="2676" y="11848"/>
                    <a:pt x="5305" y="14477"/>
                    <a:pt x="8576" y="14477"/>
                  </a:cubicBezTo>
                  <a:close/>
                </a:path>
              </a:pathLst>
            </a:custGeom>
            <a:solidFill>
              <a:srgbClr val="FFFFFF"/>
            </a:solidFill>
            <a:ln w="5817"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D40F3D44-F77F-4AE1-B836-6568F7E02CD2}"/>
                </a:ext>
              </a:extLst>
            </p:cNvPr>
            <p:cNvSpPr/>
            <p:nvPr/>
          </p:nvSpPr>
          <p:spPr>
            <a:xfrm>
              <a:off x="10842674" y="4791527"/>
              <a:ext cx="64262" cy="11684"/>
            </a:xfrm>
            <a:custGeom>
              <a:avLst/>
              <a:gdLst>
                <a:gd name="connsiteX0" fmla="*/ 8576 w 64261"/>
                <a:gd name="connsiteY0" fmla="*/ 14477 h 11683"/>
                <a:gd name="connsiteX1" fmla="*/ 58817 w 64261"/>
                <a:gd name="connsiteY1" fmla="*/ 14477 h 11683"/>
                <a:gd name="connsiteX2" fmla="*/ 64718 w 64261"/>
                <a:gd name="connsiteY2" fmla="*/ 8576 h 11683"/>
                <a:gd name="connsiteX3" fmla="*/ 64718 w 64261"/>
                <a:gd name="connsiteY3" fmla="*/ 8576 h 11683"/>
                <a:gd name="connsiteX4" fmla="*/ 58817 w 64261"/>
                <a:gd name="connsiteY4" fmla="*/ 2676 h 11683"/>
                <a:gd name="connsiteX5" fmla="*/ 8576 w 64261"/>
                <a:gd name="connsiteY5" fmla="*/ 2676 h 11683"/>
                <a:gd name="connsiteX6" fmla="*/ 2676 w 64261"/>
                <a:gd name="connsiteY6" fmla="*/ 8576 h 11683"/>
                <a:gd name="connsiteX7" fmla="*/ 2676 w 64261"/>
                <a:gd name="connsiteY7" fmla="*/ 8576 h 11683"/>
                <a:gd name="connsiteX8" fmla="*/ 8576 w 64261"/>
                <a:gd name="connsiteY8" fmla="*/ 14477 h 11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261" h="11683">
                  <a:moveTo>
                    <a:pt x="8576" y="14477"/>
                  </a:moveTo>
                  <a:lnTo>
                    <a:pt x="58817" y="14477"/>
                  </a:lnTo>
                  <a:cubicBezTo>
                    <a:pt x="62030" y="14477"/>
                    <a:pt x="64718" y="11848"/>
                    <a:pt x="64718" y="8576"/>
                  </a:cubicBezTo>
                  <a:lnTo>
                    <a:pt x="64718" y="8576"/>
                  </a:lnTo>
                  <a:cubicBezTo>
                    <a:pt x="64718" y="5363"/>
                    <a:pt x="62089" y="2676"/>
                    <a:pt x="58817" y="2676"/>
                  </a:cubicBezTo>
                  <a:lnTo>
                    <a:pt x="8576" y="2676"/>
                  </a:lnTo>
                  <a:cubicBezTo>
                    <a:pt x="5363" y="2676"/>
                    <a:pt x="2676" y="5305"/>
                    <a:pt x="2676" y="8576"/>
                  </a:cubicBezTo>
                  <a:lnTo>
                    <a:pt x="2676" y="8576"/>
                  </a:lnTo>
                  <a:cubicBezTo>
                    <a:pt x="2676" y="11848"/>
                    <a:pt x="5305" y="14477"/>
                    <a:pt x="8576" y="14477"/>
                  </a:cubicBezTo>
                  <a:close/>
                </a:path>
              </a:pathLst>
            </a:custGeom>
            <a:solidFill>
              <a:srgbClr val="FFFFFF"/>
            </a:solidFill>
            <a:ln w="5817"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C84A1881-34FA-4484-9E3D-8545D5311271}"/>
                </a:ext>
              </a:extLst>
            </p:cNvPr>
            <p:cNvSpPr/>
            <p:nvPr/>
          </p:nvSpPr>
          <p:spPr>
            <a:xfrm>
              <a:off x="10850502" y="4812033"/>
              <a:ext cx="64262" cy="11684"/>
            </a:xfrm>
            <a:custGeom>
              <a:avLst/>
              <a:gdLst>
                <a:gd name="connsiteX0" fmla="*/ 8576 w 64261"/>
                <a:gd name="connsiteY0" fmla="*/ 14477 h 11683"/>
                <a:gd name="connsiteX1" fmla="*/ 58817 w 64261"/>
                <a:gd name="connsiteY1" fmla="*/ 14477 h 11683"/>
                <a:gd name="connsiteX2" fmla="*/ 64718 w 64261"/>
                <a:gd name="connsiteY2" fmla="*/ 8576 h 11683"/>
                <a:gd name="connsiteX3" fmla="*/ 64718 w 64261"/>
                <a:gd name="connsiteY3" fmla="*/ 8576 h 11683"/>
                <a:gd name="connsiteX4" fmla="*/ 58817 w 64261"/>
                <a:gd name="connsiteY4" fmla="*/ 2676 h 11683"/>
                <a:gd name="connsiteX5" fmla="*/ 8576 w 64261"/>
                <a:gd name="connsiteY5" fmla="*/ 2676 h 11683"/>
                <a:gd name="connsiteX6" fmla="*/ 2676 w 64261"/>
                <a:gd name="connsiteY6" fmla="*/ 8576 h 11683"/>
                <a:gd name="connsiteX7" fmla="*/ 2676 w 64261"/>
                <a:gd name="connsiteY7" fmla="*/ 8576 h 11683"/>
                <a:gd name="connsiteX8" fmla="*/ 8576 w 64261"/>
                <a:gd name="connsiteY8" fmla="*/ 14477 h 11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261" h="11683">
                  <a:moveTo>
                    <a:pt x="8576" y="14477"/>
                  </a:moveTo>
                  <a:lnTo>
                    <a:pt x="58817" y="14477"/>
                  </a:lnTo>
                  <a:cubicBezTo>
                    <a:pt x="62030" y="14477"/>
                    <a:pt x="64718" y="11848"/>
                    <a:pt x="64718" y="8576"/>
                  </a:cubicBezTo>
                  <a:lnTo>
                    <a:pt x="64718" y="8576"/>
                  </a:lnTo>
                  <a:cubicBezTo>
                    <a:pt x="64718" y="5363"/>
                    <a:pt x="62089" y="2676"/>
                    <a:pt x="58817" y="2676"/>
                  </a:cubicBezTo>
                  <a:lnTo>
                    <a:pt x="8576" y="2676"/>
                  </a:lnTo>
                  <a:cubicBezTo>
                    <a:pt x="5363" y="2676"/>
                    <a:pt x="2676" y="5305"/>
                    <a:pt x="2676" y="8576"/>
                  </a:cubicBezTo>
                  <a:lnTo>
                    <a:pt x="2676" y="8576"/>
                  </a:lnTo>
                  <a:cubicBezTo>
                    <a:pt x="2676" y="11789"/>
                    <a:pt x="5363" y="14477"/>
                    <a:pt x="8576" y="14477"/>
                  </a:cubicBezTo>
                  <a:close/>
                </a:path>
              </a:pathLst>
            </a:custGeom>
            <a:solidFill>
              <a:srgbClr val="FFFFFF"/>
            </a:solidFill>
            <a:ln w="5817"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D3A71F0B-F672-45C9-8AFA-EC2BC549C704}"/>
                </a:ext>
              </a:extLst>
            </p:cNvPr>
            <p:cNvSpPr/>
            <p:nvPr/>
          </p:nvSpPr>
          <p:spPr>
            <a:xfrm>
              <a:off x="10739914" y="4622928"/>
              <a:ext cx="216153" cy="93472"/>
            </a:xfrm>
            <a:custGeom>
              <a:avLst/>
              <a:gdLst>
                <a:gd name="connsiteX0" fmla="*/ 2676 w 216153"/>
                <a:gd name="connsiteY0" fmla="*/ 95388 h 93471"/>
                <a:gd name="connsiteX1" fmla="*/ 206211 w 216153"/>
                <a:gd name="connsiteY1" fmla="*/ 95388 h 93471"/>
                <a:gd name="connsiteX2" fmla="*/ 215032 w 216153"/>
                <a:gd name="connsiteY2" fmla="*/ 2676 h 93471"/>
                <a:gd name="connsiteX3" fmla="*/ 2676 w 216153"/>
                <a:gd name="connsiteY3" fmla="*/ 2676 h 93471"/>
              </a:gdLst>
              <a:ahLst/>
              <a:cxnLst>
                <a:cxn ang="0">
                  <a:pos x="connsiteX0" y="connsiteY0"/>
                </a:cxn>
                <a:cxn ang="0">
                  <a:pos x="connsiteX1" y="connsiteY1"/>
                </a:cxn>
                <a:cxn ang="0">
                  <a:pos x="connsiteX2" y="connsiteY2"/>
                </a:cxn>
                <a:cxn ang="0">
                  <a:pos x="connsiteX3" y="connsiteY3"/>
                </a:cxn>
              </a:cxnLst>
              <a:rect l="l" t="t" r="r" b="b"/>
              <a:pathLst>
                <a:path w="216153" h="93471">
                  <a:moveTo>
                    <a:pt x="2676" y="95388"/>
                  </a:moveTo>
                  <a:lnTo>
                    <a:pt x="206211" y="95388"/>
                  </a:lnTo>
                  <a:lnTo>
                    <a:pt x="215032" y="2676"/>
                  </a:lnTo>
                  <a:lnTo>
                    <a:pt x="2676" y="2676"/>
                  </a:lnTo>
                  <a:close/>
                </a:path>
              </a:pathLst>
            </a:custGeom>
            <a:solidFill>
              <a:srgbClr val="455B64"/>
            </a:solidFill>
            <a:ln w="5817"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F43A1133-34F0-4F98-B1D8-04E6A94A887B}"/>
                </a:ext>
              </a:extLst>
            </p:cNvPr>
            <p:cNvSpPr/>
            <p:nvPr/>
          </p:nvSpPr>
          <p:spPr>
            <a:xfrm>
              <a:off x="10427297" y="4686010"/>
              <a:ext cx="140208" cy="93472"/>
            </a:xfrm>
            <a:custGeom>
              <a:avLst/>
              <a:gdLst>
                <a:gd name="connsiteX0" fmla="*/ 123616 w 140207"/>
                <a:gd name="connsiteY0" fmla="*/ 4381 h 93471"/>
                <a:gd name="connsiteX1" fmla="*/ 138338 w 140207"/>
                <a:gd name="connsiteY1" fmla="*/ 91193 h 93471"/>
                <a:gd name="connsiteX2" fmla="*/ 29385 w 140207"/>
                <a:gd name="connsiteY2" fmla="*/ 91193 h 93471"/>
                <a:gd name="connsiteX3" fmla="*/ 4381 w 140207"/>
                <a:gd name="connsiteY3" fmla="*/ 4381 h 93471"/>
              </a:gdLst>
              <a:ahLst/>
              <a:cxnLst>
                <a:cxn ang="0">
                  <a:pos x="connsiteX0" y="connsiteY0"/>
                </a:cxn>
                <a:cxn ang="0">
                  <a:pos x="connsiteX1" y="connsiteY1"/>
                </a:cxn>
                <a:cxn ang="0">
                  <a:pos x="connsiteX2" y="connsiteY2"/>
                </a:cxn>
                <a:cxn ang="0">
                  <a:pos x="connsiteX3" y="connsiteY3"/>
                </a:cxn>
              </a:cxnLst>
              <a:rect l="l" t="t" r="r" b="b"/>
              <a:pathLst>
                <a:path w="140207" h="93471">
                  <a:moveTo>
                    <a:pt x="123616" y="4381"/>
                  </a:moveTo>
                  <a:lnTo>
                    <a:pt x="138338" y="91193"/>
                  </a:lnTo>
                  <a:lnTo>
                    <a:pt x="29385" y="91193"/>
                  </a:lnTo>
                  <a:lnTo>
                    <a:pt x="4381" y="4381"/>
                  </a:lnTo>
                  <a:close/>
                </a:path>
              </a:pathLst>
            </a:custGeom>
            <a:solidFill>
              <a:srgbClr val="F7C291"/>
            </a:solidFill>
            <a:ln w="9525"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86D1563C-63DB-46F8-900C-7671F6288B4D}"/>
                </a:ext>
              </a:extLst>
            </p:cNvPr>
            <p:cNvSpPr/>
            <p:nvPr/>
          </p:nvSpPr>
          <p:spPr>
            <a:xfrm>
              <a:off x="10210446" y="4748753"/>
              <a:ext cx="379729" cy="134366"/>
            </a:xfrm>
            <a:custGeom>
              <a:avLst/>
              <a:gdLst>
                <a:gd name="connsiteX0" fmla="*/ 377272 w 379729"/>
                <a:gd name="connsiteY0" fmla="*/ 130802 h 134365"/>
                <a:gd name="connsiteX1" fmla="*/ 5196 w 379729"/>
                <a:gd name="connsiteY1" fmla="*/ 130802 h 134365"/>
                <a:gd name="connsiteX2" fmla="*/ 62622 w 379729"/>
                <a:gd name="connsiteY2" fmla="*/ 67884 h 134365"/>
                <a:gd name="connsiteX3" fmla="*/ 240803 w 379729"/>
                <a:gd name="connsiteY3" fmla="*/ 9581 h 134365"/>
                <a:gd name="connsiteX4" fmla="*/ 263003 w 379729"/>
                <a:gd name="connsiteY4" fmla="*/ 9581 h 134365"/>
                <a:gd name="connsiteX5" fmla="*/ 292797 w 379729"/>
                <a:gd name="connsiteY5" fmla="*/ 22083 h 134365"/>
                <a:gd name="connsiteX6" fmla="*/ 351100 w 379729"/>
                <a:gd name="connsiteY6" fmla="*/ 4381 h 134365"/>
                <a:gd name="connsiteX7" fmla="*/ 377272 w 379729"/>
                <a:gd name="connsiteY7" fmla="*/ 130802 h 13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9729" h="134365">
                  <a:moveTo>
                    <a:pt x="377272" y="130802"/>
                  </a:moveTo>
                  <a:lnTo>
                    <a:pt x="5196" y="130802"/>
                  </a:lnTo>
                  <a:cubicBezTo>
                    <a:pt x="5196" y="130802"/>
                    <a:pt x="-6956" y="70104"/>
                    <a:pt x="62622" y="67884"/>
                  </a:cubicBezTo>
                  <a:cubicBezTo>
                    <a:pt x="132201" y="65664"/>
                    <a:pt x="240803" y="9581"/>
                    <a:pt x="240803" y="9581"/>
                  </a:cubicBezTo>
                  <a:lnTo>
                    <a:pt x="263003" y="9581"/>
                  </a:lnTo>
                  <a:cubicBezTo>
                    <a:pt x="263003" y="9581"/>
                    <a:pt x="268494" y="22083"/>
                    <a:pt x="292797" y="22083"/>
                  </a:cubicBezTo>
                  <a:cubicBezTo>
                    <a:pt x="317099" y="22083"/>
                    <a:pt x="339825" y="4381"/>
                    <a:pt x="351100" y="4381"/>
                  </a:cubicBezTo>
                  <a:lnTo>
                    <a:pt x="377272" y="130802"/>
                  </a:lnTo>
                  <a:close/>
                </a:path>
              </a:pathLst>
            </a:custGeom>
            <a:solidFill>
              <a:srgbClr val="212A5F"/>
            </a:solidFill>
            <a:ln w="9525"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0EED5A6C-51C6-42A4-9321-7FC7E6B7ECEF}"/>
                </a:ext>
              </a:extLst>
            </p:cNvPr>
            <p:cNvSpPr/>
            <p:nvPr/>
          </p:nvSpPr>
          <p:spPr>
            <a:xfrm>
              <a:off x="10210449" y="4875115"/>
              <a:ext cx="379729" cy="23368"/>
            </a:xfrm>
            <a:custGeom>
              <a:avLst/>
              <a:gdLst>
                <a:gd name="connsiteX0" fmla="*/ 377275 w 379729"/>
                <a:gd name="connsiteY0" fmla="*/ 24244 h 23367"/>
                <a:gd name="connsiteX1" fmla="*/ 4381 w 379729"/>
                <a:gd name="connsiteY1" fmla="*/ 24244 h 23367"/>
                <a:gd name="connsiteX2" fmla="*/ 4381 w 379729"/>
                <a:gd name="connsiteY2" fmla="*/ 4381 h 23367"/>
                <a:gd name="connsiteX3" fmla="*/ 377275 w 379729"/>
                <a:gd name="connsiteY3" fmla="*/ 4381 h 23367"/>
              </a:gdLst>
              <a:ahLst/>
              <a:cxnLst>
                <a:cxn ang="0">
                  <a:pos x="connsiteX0" y="connsiteY0"/>
                </a:cxn>
                <a:cxn ang="0">
                  <a:pos x="connsiteX1" y="connsiteY1"/>
                </a:cxn>
                <a:cxn ang="0">
                  <a:pos x="connsiteX2" y="connsiteY2"/>
                </a:cxn>
                <a:cxn ang="0">
                  <a:pos x="connsiteX3" y="connsiteY3"/>
                </a:cxn>
              </a:cxnLst>
              <a:rect l="l" t="t" r="r" b="b"/>
              <a:pathLst>
                <a:path w="379729" h="23367">
                  <a:moveTo>
                    <a:pt x="377275" y="24244"/>
                  </a:moveTo>
                  <a:lnTo>
                    <a:pt x="4381" y="24244"/>
                  </a:lnTo>
                  <a:lnTo>
                    <a:pt x="4381" y="4381"/>
                  </a:lnTo>
                  <a:lnTo>
                    <a:pt x="377275" y="4381"/>
                  </a:lnTo>
                  <a:close/>
                </a:path>
              </a:pathLst>
            </a:custGeom>
            <a:solidFill>
              <a:srgbClr val="82CCDC"/>
            </a:solidFill>
            <a:ln w="9525"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028D4003-9C05-4C1E-AAE0-1CE759FEDB7D}"/>
                </a:ext>
              </a:extLst>
            </p:cNvPr>
            <p:cNvSpPr/>
            <p:nvPr/>
          </p:nvSpPr>
          <p:spPr>
            <a:xfrm>
              <a:off x="10398972" y="4755889"/>
              <a:ext cx="58420" cy="46736"/>
            </a:xfrm>
            <a:custGeom>
              <a:avLst/>
              <a:gdLst>
                <a:gd name="connsiteX0" fmla="*/ 45968 w 58419"/>
                <a:gd name="connsiteY0" fmla="*/ 48188 h 46735"/>
                <a:gd name="connsiteX1" fmla="*/ 52861 w 58419"/>
                <a:gd name="connsiteY1" fmla="*/ 44858 h 46735"/>
                <a:gd name="connsiteX2" fmla="*/ 51459 w 58419"/>
                <a:gd name="connsiteY2" fmla="*/ 32414 h 46735"/>
                <a:gd name="connsiteX3" fmla="*/ 18686 w 58419"/>
                <a:gd name="connsiteY3" fmla="*/ 6301 h 46735"/>
                <a:gd name="connsiteX4" fmla="*/ 6301 w 58419"/>
                <a:gd name="connsiteY4" fmla="*/ 7703 h 46735"/>
                <a:gd name="connsiteX5" fmla="*/ 7703 w 58419"/>
                <a:gd name="connsiteY5" fmla="*/ 20146 h 46735"/>
                <a:gd name="connsiteX6" fmla="*/ 40476 w 58419"/>
                <a:gd name="connsiteY6" fmla="*/ 46260 h 46735"/>
                <a:gd name="connsiteX7" fmla="*/ 45968 w 58419"/>
                <a:gd name="connsiteY7" fmla="*/ 48188 h 46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419" h="46735">
                  <a:moveTo>
                    <a:pt x="45968" y="48188"/>
                  </a:moveTo>
                  <a:cubicBezTo>
                    <a:pt x="48538" y="48188"/>
                    <a:pt x="51109" y="47019"/>
                    <a:pt x="52861" y="44858"/>
                  </a:cubicBezTo>
                  <a:cubicBezTo>
                    <a:pt x="55899" y="41061"/>
                    <a:pt x="55257" y="35511"/>
                    <a:pt x="51459" y="32414"/>
                  </a:cubicBezTo>
                  <a:lnTo>
                    <a:pt x="18686" y="6301"/>
                  </a:lnTo>
                  <a:cubicBezTo>
                    <a:pt x="14888" y="3263"/>
                    <a:pt x="9339" y="3906"/>
                    <a:pt x="6301" y="7703"/>
                  </a:cubicBezTo>
                  <a:cubicBezTo>
                    <a:pt x="3263" y="11500"/>
                    <a:pt x="3906" y="17050"/>
                    <a:pt x="7703" y="20146"/>
                  </a:cubicBezTo>
                  <a:lnTo>
                    <a:pt x="40476" y="46260"/>
                  </a:lnTo>
                  <a:cubicBezTo>
                    <a:pt x="42054" y="47545"/>
                    <a:pt x="44040" y="48188"/>
                    <a:pt x="45968" y="48188"/>
                  </a:cubicBezTo>
                  <a:close/>
                </a:path>
              </a:pathLst>
            </a:custGeom>
            <a:solidFill>
              <a:srgbClr val="FFFFFF"/>
            </a:solidFill>
            <a:ln w="9525"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1F4D2D0B-291B-44BA-A213-BDF566D57176}"/>
                </a:ext>
              </a:extLst>
            </p:cNvPr>
            <p:cNvSpPr/>
            <p:nvPr/>
          </p:nvSpPr>
          <p:spPr>
            <a:xfrm>
              <a:off x="10364717" y="4768994"/>
              <a:ext cx="52578" cy="46736"/>
            </a:xfrm>
            <a:custGeom>
              <a:avLst/>
              <a:gdLst>
                <a:gd name="connsiteX0" fmla="*/ 42659 w 52577"/>
                <a:gd name="connsiteY0" fmla="*/ 44663 h 46735"/>
                <a:gd name="connsiteX1" fmla="*/ 49669 w 52577"/>
                <a:gd name="connsiteY1" fmla="*/ 41216 h 46735"/>
                <a:gd name="connsiteX2" fmla="*/ 48034 w 52577"/>
                <a:gd name="connsiteY2" fmla="*/ 28831 h 46735"/>
                <a:gd name="connsiteX3" fmla="*/ 18590 w 52577"/>
                <a:gd name="connsiteY3" fmla="*/ 6223 h 46735"/>
                <a:gd name="connsiteX4" fmla="*/ 6205 w 52577"/>
                <a:gd name="connsiteY4" fmla="*/ 7859 h 46735"/>
                <a:gd name="connsiteX5" fmla="*/ 7841 w 52577"/>
                <a:gd name="connsiteY5" fmla="*/ 20244 h 46735"/>
                <a:gd name="connsiteX6" fmla="*/ 37284 w 52577"/>
                <a:gd name="connsiteY6" fmla="*/ 42852 h 46735"/>
                <a:gd name="connsiteX7" fmla="*/ 42659 w 52577"/>
                <a:gd name="connsiteY7" fmla="*/ 44663 h 46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77" h="46735">
                  <a:moveTo>
                    <a:pt x="42659" y="44663"/>
                  </a:moveTo>
                  <a:cubicBezTo>
                    <a:pt x="45288" y="44663"/>
                    <a:pt x="47917" y="43495"/>
                    <a:pt x="49669" y="41216"/>
                  </a:cubicBezTo>
                  <a:cubicBezTo>
                    <a:pt x="52649" y="37360"/>
                    <a:pt x="51889" y="31811"/>
                    <a:pt x="48034" y="28831"/>
                  </a:cubicBezTo>
                  <a:lnTo>
                    <a:pt x="18590" y="6223"/>
                  </a:lnTo>
                  <a:cubicBezTo>
                    <a:pt x="14734" y="3243"/>
                    <a:pt x="9184" y="3944"/>
                    <a:pt x="6205" y="7859"/>
                  </a:cubicBezTo>
                  <a:cubicBezTo>
                    <a:pt x="3226" y="11714"/>
                    <a:pt x="3985" y="17264"/>
                    <a:pt x="7841" y="20244"/>
                  </a:cubicBezTo>
                  <a:lnTo>
                    <a:pt x="37284" y="42852"/>
                  </a:lnTo>
                  <a:cubicBezTo>
                    <a:pt x="38920" y="44079"/>
                    <a:pt x="40790" y="44663"/>
                    <a:pt x="42659" y="44663"/>
                  </a:cubicBezTo>
                  <a:close/>
                </a:path>
              </a:pathLst>
            </a:custGeom>
            <a:solidFill>
              <a:srgbClr val="FFFFFF"/>
            </a:solidFill>
            <a:ln w="9525"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5B574ABC-96F5-4BE6-91EF-47AD63229109}"/>
                </a:ext>
              </a:extLst>
            </p:cNvPr>
            <p:cNvSpPr/>
            <p:nvPr/>
          </p:nvSpPr>
          <p:spPr>
            <a:xfrm>
              <a:off x="10328267" y="4782040"/>
              <a:ext cx="52578" cy="46736"/>
            </a:xfrm>
            <a:custGeom>
              <a:avLst/>
              <a:gdLst>
                <a:gd name="connsiteX0" fmla="*/ 40844 w 52577"/>
                <a:gd name="connsiteY0" fmla="*/ 43068 h 46735"/>
                <a:gd name="connsiteX1" fmla="*/ 47854 w 52577"/>
                <a:gd name="connsiteY1" fmla="*/ 39621 h 46735"/>
                <a:gd name="connsiteX2" fmla="*/ 46160 w 52577"/>
                <a:gd name="connsiteY2" fmla="*/ 27236 h 46735"/>
                <a:gd name="connsiteX3" fmla="*/ 18586 w 52577"/>
                <a:gd name="connsiteY3" fmla="*/ 6205 h 46735"/>
                <a:gd name="connsiteX4" fmla="*/ 6201 w 52577"/>
                <a:gd name="connsiteY4" fmla="*/ 7841 h 46735"/>
                <a:gd name="connsiteX5" fmla="*/ 7895 w 52577"/>
                <a:gd name="connsiteY5" fmla="*/ 20226 h 46735"/>
                <a:gd name="connsiteX6" fmla="*/ 35469 w 52577"/>
                <a:gd name="connsiteY6" fmla="*/ 41257 h 46735"/>
                <a:gd name="connsiteX7" fmla="*/ 40844 w 52577"/>
                <a:gd name="connsiteY7" fmla="*/ 43068 h 46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77" h="46735">
                  <a:moveTo>
                    <a:pt x="40844" y="43068"/>
                  </a:moveTo>
                  <a:cubicBezTo>
                    <a:pt x="43531" y="43068"/>
                    <a:pt x="46160" y="41841"/>
                    <a:pt x="47854" y="39621"/>
                  </a:cubicBezTo>
                  <a:cubicBezTo>
                    <a:pt x="50834" y="35766"/>
                    <a:pt x="50074" y="30216"/>
                    <a:pt x="46160" y="27236"/>
                  </a:cubicBezTo>
                  <a:lnTo>
                    <a:pt x="18586" y="6205"/>
                  </a:lnTo>
                  <a:cubicBezTo>
                    <a:pt x="14672" y="3226"/>
                    <a:pt x="9180" y="3985"/>
                    <a:pt x="6201" y="7841"/>
                  </a:cubicBezTo>
                  <a:cubicBezTo>
                    <a:pt x="3222" y="11697"/>
                    <a:pt x="3981" y="17246"/>
                    <a:pt x="7895" y="20226"/>
                  </a:cubicBezTo>
                  <a:lnTo>
                    <a:pt x="35469" y="41257"/>
                  </a:lnTo>
                  <a:cubicBezTo>
                    <a:pt x="37105" y="42484"/>
                    <a:pt x="38975" y="43068"/>
                    <a:pt x="40844" y="43068"/>
                  </a:cubicBezTo>
                  <a:close/>
                </a:path>
              </a:pathLst>
            </a:custGeom>
            <a:solidFill>
              <a:srgbClr val="FFFFFF"/>
            </a:solidFill>
            <a:ln w="9525"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F96DEACB-B4BB-4654-9945-DDAA8BB751EC}"/>
                </a:ext>
              </a:extLst>
            </p:cNvPr>
            <p:cNvSpPr/>
            <p:nvPr/>
          </p:nvSpPr>
          <p:spPr>
            <a:xfrm>
              <a:off x="10379930" y="4622928"/>
              <a:ext cx="216153" cy="93472"/>
            </a:xfrm>
            <a:custGeom>
              <a:avLst/>
              <a:gdLst>
                <a:gd name="connsiteX0" fmla="*/ 214974 w 216153"/>
                <a:gd name="connsiteY0" fmla="*/ 95388 h 93471"/>
                <a:gd name="connsiteX1" fmla="*/ 11497 w 216153"/>
                <a:gd name="connsiteY1" fmla="*/ 95388 h 93471"/>
                <a:gd name="connsiteX2" fmla="*/ 2676 w 216153"/>
                <a:gd name="connsiteY2" fmla="*/ 2676 h 93471"/>
                <a:gd name="connsiteX3" fmla="*/ 214974 w 216153"/>
                <a:gd name="connsiteY3" fmla="*/ 2676 h 93471"/>
              </a:gdLst>
              <a:ahLst/>
              <a:cxnLst>
                <a:cxn ang="0">
                  <a:pos x="connsiteX0" y="connsiteY0"/>
                </a:cxn>
                <a:cxn ang="0">
                  <a:pos x="connsiteX1" y="connsiteY1"/>
                </a:cxn>
                <a:cxn ang="0">
                  <a:pos x="connsiteX2" y="connsiteY2"/>
                </a:cxn>
                <a:cxn ang="0">
                  <a:pos x="connsiteX3" y="connsiteY3"/>
                </a:cxn>
              </a:cxnLst>
              <a:rect l="l" t="t" r="r" b="b"/>
              <a:pathLst>
                <a:path w="216153" h="93471">
                  <a:moveTo>
                    <a:pt x="214974" y="95388"/>
                  </a:moveTo>
                  <a:lnTo>
                    <a:pt x="11497" y="95388"/>
                  </a:lnTo>
                  <a:lnTo>
                    <a:pt x="2676" y="2676"/>
                  </a:lnTo>
                  <a:lnTo>
                    <a:pt x="214974" y="2676"/>
                  </a:lnTo>
                  <a:close/>
                </a:path>
              </a:pathLst>
            </a:custGeom>
            <a:solidFill>
              <a:srgbClr val="455B64"/>
            </a:solidFill>
            <a:ln w="5817"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85E34A92-295E-4300-9549-459C3A94695B}"/>
                </a:ext>
              </a:extLst>
            </p:cNvPr>
            <p:cNvSpPr/>
            <p:nvPr/>
          </p:nvSpPr>
          <p:spPr>
            <a:xfrm>
              <a:off x="10556884" y="2052337"/>
              <a:ext cx="274573" cy="198628"/>
            </a:xfrm>
            <a:custGeom>
              <a:avLst/>
              <a:gdLst>
                <a:gd name="connsiteX0" fmla="*/ 265157 w 274573"/>
                <a:gd name="connsiteY0" fmla="*/ 2676 h 198627"/>
                <a:gd name="connsiteX1" fmla="*/ 227826 w 274573"/>
                <a:gd name="connsiteY1" fmla="*/ 103684 h 198627"/>
                <a:gd name="connsiteX2" fmla="*/ 137626 w 274573"/>
                <a:gd name="connsiteY2" fmla="*/ 59635 h 198627"/>
                <a:gd name="connsiteX3" fmla="*/ 47426 w 274573"/>
                <a:gd name="connsiteY3" fmla="*/ 103684 h 198627"/>
                <a:gd name="connsiteX4" fmla="*/ 10096 w 274573"/>
                <a:gd name="connsiteY4" fmla="*/ 2676 h 198627"/>
                <a:gd name="connsiteX5" fmla="*/ 2676 w 274573"/>
                <a:gd name="connsiteY5" fmla="*/ 2676 h 198627"/>
                <a:gd name="connsiteX6" fmla="*/ 34866 w 274573"/>
                <a:gd name="connsiteY6" fmla="*/ 129564 h 198627"/>
                <a:gd name="connsiteX7" fmla="*/ 137626 w 274573"/>
                <a:gd name="connsiteY7" fmla="*/ 195987 h 198627"/>
                <a:gd name="connsiteX8" fmla="*/ 240387 w 274573"/>
                <a:gd name="connsiteY8" fmla="*/ 129564 h 198627"/>
                <a:gd name="connsiteX9" fmla="*/ 272576 w 274573"/>
                <a:gd name="connsiteY9" fmla="*/ 2676 h 198627"/>
                <a:gd name="connsiteX10" fmla="*/ 265157 w 274573"/>
                <a:gd name="connsiteY10" fmla="*/ 2676 h 19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573" h="198627">
                  <a:moveTo>
                    <a:pt x="265157" y="2676"/>
                  </a:moveTo>
                  <a:cubicBezTo>
                    <a:pt x="265157" y="2676"/>
                    <a:pt x="252304" y="93227"/>
                    <a:pt x="227826" y="103684"/>
                  </a:cubicBezTo>
                  <a:cubicBezTo>
                    <a:pt x="203348" y="114199"/>
                    <a:pt x="213864" y="59635"/>
                    <a:pt x="137626" y="59635"/>
                  </a:cubicBezTo>
                  <a:cubicBezTo>
                    <a:pt x="61388" y="59635"/>
                    <a:pt x="71904" y="114199"/>
                    <a:pt x="47426" y="103684"/>
                  </a:cubicBezTo>
                  <a:cubicBezTo>
                    <a:pt x="22948" y="93168"/>
                    <a:pt x="10096" y="2676"/>
                    <a:pt x="10096" y="2676"/>
                  </a:cubicBezTo>
                  <a:lnTo>
                    <a:pt x="2676" y="2676"/>
                  </a:lnTo>
                  <a:cubicBezTo>
                    <a:pt x="2676" y="2676"/>
                    <a:pt x="2209" y="70209"/>
                    <a:pt x="34866" y="129564"/>
                  </a:cubicBezTo>
                  <a:cubicBezTo>
                    <a:pt x="91474" y="196688"/>
                    <a:pt x="137626" y="195987"/>
                    <a:pt x="137626" y="195987"/>
                  </a:cubicBezTo>
                  <a:cubicBezTo>
                    <a:pt x="137626" y="195987"/>
                    <a:pt x="183778" y="196688"/>
                    <a:pt x="240387" y="129564"/>
                  </a:cubicBezTo>
                  <a:cubicBezTo>
                    <a:pt x="272985" y="70209"/>
                    <a:pt x="272576" y="2676"/>
                    <a:pt x="272576" y="2676"/>
                  </a:cubicBezTo>
                  <a:lnTo>
                    <a:pt x="265157" y="2676"/>
                  </a:lnTo>
                  <a:close/>
                </a:path>
              </a:pathLst>
            </a:custGeom>
            <a:solidFill>
              <a:srgbClr val="000000"/>
            </a:solidFill>
            <a:ln w="5817"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E6B0258E-C643-4B58-8496-C0AD97DC7F45}"/>
                </a:ext>
              </a:extLst>
            </p:cNvPr>
            <p:cNvSpPr/>
            <p:nvPr/>
          </p:nvSpPr>
          <p:spPr>
            <a:xfrm>
              <a:off x="10652050" y="2143004"/>
              <a:ext cx="75946" cy="46736"/>
            </a:xfrm>
            <a:custGeom>
              <a:avLst/>
              <a:gdLst>
                <a:gd name="connsiteX0" fmla="*/ 77453 w 75945"/>
                <a:gd name="connsiteY0" fmla="*/ 19267 h 46735"/>
                <a:gd name="connsiteX1" fmla="*/ 40065 w 75945"/>
                <a:gd name="connsiteY1" fmla="*/ 2676 h 46735"/>
                <a:gd name="connsiteX2" fmla="*/ 2676 w 75945"/>
                <a:gd name="connsiteY2" fmla="*/ 19267 h 46735"/>
                <a:gd name="connsiteX3" fmla="*/ 40065 w 75945"/>
                <a:gd name="connsiteY3" fmla="*/ 45848 h 46735"/>
                <a:gd name="connsiteX4" fmla="*/ 77453 w 75945"/>
                <a:gd name="connsiteY4" fmla="*/ 19267 h 46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45" h="46735">
                  <a:moveTo>
                    <a:pt x="77453" y="19267"/>
                  </a:moveTo>
                  <a:cubicBezTo>
                    <a:pt x="77453" y="6181"/>
                    <a:pt x="60745" y="2676"/>
                    <a:pt x="40065" y="2676"/>
                  </a:cubicBezTo>
                  <a:cubicBezTo>
                    <a:pt x="19442" y="2676"/>
                    <a:pt x="2676" y="6239"/>
                    <a:pt x="2676" y="19267"/>
                  </a:cubicBezTo>
                  <a:cubicBezTo>
                    <a:pt x="2676" y="32353"/>
                    <a:pt x="19384" y="45848"/>
                    <a:pt x="40065" y="45848"/>
                  </a:cubicBezTo>
                  <a:cubicBezTo>
                    <a:pt x="60745" y="45848"/>
                    <a:pt x="77453" y="32353"/>
                    <a:pt x="77453" y="19267"/>
                  </a:cubicBezTo>
                  <a:close/>
                </a:path>
              </a:pathLst>
            </a:custGeom>
            <a:solidFill>
              <a:srgbClr val="F7C291"/>
            </a:solidFill>
            <a:ln w="5817"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B2E66607-EFC1-45C2-9303-2D8ADBD5377C}"/>
                </a:ext>
              </a:extLst>
            </p:cNvPr>
            <p:cNvSpPr/>
            <p:nvPr/>
          </p:nvSpPr>
          <p:spPr>
            <a:xfrm>
              <a:off x="10945004" y="2352556"/>
              <a:ext cx="280415" cy="554989"/>
            </a:xfrm>
            <a:custGeom>
              <a:avLst/>
              <a:gdLst>
                <a:gd name="connsiteX0" fmla="*/ 59365 w 280415"/>
                <a:gd name="connsiteY0" fmla="*/ 2676 h 554988"/>
                <a:gd name="connsiteX1" fmla="*/ 124445 w 280415"/>
                <a:gd name="connsiteY1" fmla="*/ 110986 h 554988"/>
                <a:gd name="connsiteX2" fmla="*/ 270202 w 280415"/>
                <a:gd name="connsiteY2" fmla="*/ 430017 h 554988"/>
                <a:gd name="connsiteX3" fmla="*/ 124445 w 280415"/>
                <a:gd name="connsiteY3" fmla="*/ 524949 h 554988"/>
                <a:gd name="connsiteX4" fmla="*/ 8540 w 280415"/>
                <a:gd name="connsiteY4" fmla="*/ 295768 h 554988"/>
                <a:gd name="connsiteX5" fmla="*/ 59365 w 280415"/>
                <a:gd name="connsiteY5" fmla="*/ 2676 h 55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415" h="554988">
                  <a:moveTo>
                    <a:pt x="59365" y="2676"/>
                  </a:moveTo>
                  <a:cubicBezTo>
                    <a:pt x="78936" y="4370"/>
                    <a:pt x="99909" y="51456"/>
                    <a:pt x="124445" y="110986"/>
                  </a:cubicBezTo>
                  <a:cubicBezTo>
                    <a:pt x="155291" y="185881"/>
                    <a:pt x="229016" y="322349"/>
                    <a:pt x="270202" y="430017"/>
                  </a:cubicBezTo>
                  <a:cubicBezTo>
                    <a:pt x="315186" y="547733"/>
                    <a:pt x="155583" y="587751"/>
                    <a:pt x="124445" y="524949"/>
                  </a:cubicBezTo>
                  <a:cubicBezTo>
                    <a:pt x="94709" y="465069"/>
                    <a:pt x="40437" y="365639"/>
                    <a:pt x="8540" y="295768"/>
                  </a:cubicBezTo>
                  <a:cubicBezTo>
                    <a:pt x="-9453" y="203231"/>
                    <a:pt x="15784" y="29958"/>
                    <a:pt x="59365" y="2676"/>
                  </a:cubicBezTo>
                  <a:close/>
                </a:path>
              </a:pathLst>
            </a:custGeom>
            <a:solidFill>
              <a:schemeClr val="bg1"/>
            </a:solidFill>
            <a:ln w="5817"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9C9283C2-0897-4FC2-A3A6-A9B3104CC1CA}"/>
                </a:ext>
              </a:extLst>
            </p:cNvPr>
            <p:cNvSpPr/>
            <p:nvPr/>
          </p:nvSpPr>
          <p:spPr>
            <a:xfrm>
              <a:off x="10418137" y="3208248"/>
              <a:ext cx="543305" cy="64262"/>
            </a:xfrm>
            <a:custGeom>
              <a:avLst/>
              <a:gdLst>
                <a:gd name="connsiteX0" fmla="*/ 2676 w 543304"/>
                <a:gd name="connsiteY0" fmla="*/ 2676 h 64261"/>
                <a:gd name="connsiteX1" fmla="*/ 543001 w 543304"/>
                <a:gd name="connsiteY1" fmla="*/ 2676 h 64261"/>
                <a:gd name="connsiteX2" fmla="*/ 543001 w 543304"/>
                <a:gd name="connsiteY2" fmla="*/ 63666 h 64261"/>
                <a:gd name="connsiteX3" fmla="*/ 2676 w 543304"/>
                <a:gd name="connsiteY3" fmla="*/ 63666 h 64261"/>
              </a:gdLst>
              <a:ahLst/>
              <a:cxnLst>
                <a:cxn ang="0">
                  <a:pos x="connsiteX0" y="connsiteY0"/>
                </a:cxn>
                <a:cxn ang="0">
                  <a:pos x="connsiteX1" y="connsiteY1"/>
                </a:cxn>
                <a:cxn ang="0">
                  <a:pos x="connsiteX2" y="connsiteY2"/>
                </a:cxn>
                <a:cxn ang="0">
                  <a:pos x="connsiteX3" y="connsiteY3"/>
                </a:cxn>
              </a:cxnLst>
              <a:rect l="l" t="t" r="r" b="b"/>
              <a:pathLst>
                <a:path w="543304" h="64261">
                  <a:moveTo>
                    <a:pt x="2676" y="2676"/>
                  </a:moveTo>
                  <a:lnTo>
                    <a:pt x="543001" y="2676"/>
                  </a:lnTo>
                  <a:lnTo>
                    <a:pt x="543001" y="63666"/>
                  </a:lnTo>
                  <a:lnTo>
                    <a:pt x="2676" y="63666"/>
                  </a:lnTo>
                  <a:close/>
                </a:path>
              </a:pathLst>
            </a:custGeom>
            <a:solidFill>
              <a:srgbClr val="8D6E63"/>
            </a:solidFill>
            <a:ln w="5817"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B8F1A85B-2B4B-4D86-9F26-198BAB4D5124}"/>
                </a:ext>
              </a:extLst>
            </p:cNvPr>
            <p:cNvSpPr/>
            <p:nvPr/>
          </p:nvSpPr>
          <p:spPr>
            <a:xfrm>
              <a:off x="10654737" y="3208466"/>
              <a:ext cx="75946" cy="70104"/>
            </a:xfrm>
            <a:custGeom>
              <a:avLst/>
              <a:gdLst>
                <a:gd name="connsiteX0" fmla="*/ 74240 w 75945"/>
                <a:gd name="connsiteY0" fmla="*/ 68573 h 70103"/>
                <a:gd name="connsiteX1" fmla="*/ 2676 w 75945"/>
                <a:gd name="connsiteY1" fmla="*/ 68573 h 70103"/>
                <a:gd name="connsiteX2" fmla="*/ 2676 w 75945"/>
                <a:gd name="connsiteY2" fmla="*/ 2676 h 70103"/>
                <a:gd name="connsiteX3" fmla="*/ 74240 w 75945"/>
                <a:gd name="connsiteY3" fmla="*/ 2676 h 70103"/>
                <a:gd name="connsiteX4" fmla="*/ 74240 w 75945"/>
                <a:gd name="connsiteY4" fmla="*/ 68573 h 70103"/>
                <a:gd name="connsiteX5" fmla="*/ 8401 w 75945"/>
                <a:gd name="connsiteY5" fmla="*/ 62848 h 70103"/>
                <a:gd name="connsiteX6" fmla="*/ 68573 w 75945"/>
                <a:gd name="connsiteY6" fmla="*/ 62848 h 70103"/>
                <a:gd name="connsiteX7" fmla="*/ 68573 w 75945"/>
                <a:gd name="connsiteY7" fmla="*/ 8343 h 70103"/>
                <a:gd name="connsiteX8" fmla="*/ 8401 w 75945"/>
                <a:gd name="connsiteY8" fmla="*/ 8343 h 70103"/>
                <a:gd name="connsiteX9" fmla="*/ 8401 w 75945"/>
                <a:gd name="connsiteY9" fmla="*/ 62848 h 70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45" h="70103">
                  <a:moveTo>
                    <a:pt x="74240" y="68573"/>
                  </a:moveTo>
                  <a:lnTo>
                    <a:pt x="2676" y="68573"/>
                  </a:lnTo>
                  <a:lnTo>
                    <a:pt x="2676" y="2676"/>
                  </a:lnTo>
                  <a:lnTo>
                    <a:pt x="74240" y="2676"/>
                  </a:lnTo>
                  <a:lnTo>
                    <a:pt x="74240" y="68573"/>
                  </a:lnTo>
                  <a:close/>
                  <a:moveTo>
                    <a:pt x="8401" y="62848"/>
                  </a:moveTo>
                  <a:lnTo>
                    <a:pt x="68573" y="62848"/>
                  </a:lnTo>
                  <a:lnTo>
                    <a:pt x="68573" y="8343"/>
                  </a:lnTo>
                  <a:lnTo>
                    <a:pt x="8401" y="8343"/>
                  </a:lnTo>
                  <a:lnTo>
                    <a:pt x="8401" y="62848"/>
                  </a:lnTo>
                  <a:close/>
                </a:path>
              </a:pathLst>
            </a:custGeom>
            <a:solidFill>
              <a:srgbClr val="6D4D42"/>
            </a:solidFill>
            <a:ln w="5817"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C41BC79E-F92D-48A3-AE46-0C39677944A2}"/>
                </a:ext>
              </a:extLst>
            </p:cNvPr>
            <p:cNvSpPr/>
            <p:nvPr/>
          </p:nvSpPr>
          <p:spPr>
            <a:xfrm>
              <a:off x="10707198" y="3243167"/>
              <a:ext cx="35052" cy="5842"/>
            </a:xfrm>
            <a:custGeom>
              <a:avLst/>
              <a:gdLst>
                <a:gd name="connsiteX0" fmla="*/ 2676 w 35051"/>
                <a:gd name="connsiteY0" fmla="*/ 2676 h 5841"/>
                <a:gd name="connsiteX1" fmla="*/ 35449 w 35051"/>
                <a:gd name="connsiteY1" fmla="*/ 2676 h 5841"/>
                <a:gd name="connsiteX2" fmla="*/ 35449 w 35051"/>
                <a:gd name="connsiteY2" fmla="*/ 8518 h 5841"/>
                <a:gd name="connsiteX3" fmla="*/ 2676 w 35051"/>
                <a:gd name="connsiteY3" fmla="*/ 8518 h 5841"/>
              </a:gdLst>
              <a:ahLst/>
              <a:cxnLst>
                <a:cxn ang="0">
                  <a:pos x="connsiteX0" y="connsiteY0"/>
                </a:cxn>
                <a:cxn ang="0">
                  <a:pos x="connsiteX1" y="connsiteY1"/>
                </a:cxn>
                <a:cxn ang="0">
                  <a:pos x="connsiteX2" y="connsiteY2"/>
                </a:cxn>
                <a:cxn ang="0">
                  <a:pos x="connsiteX3" y="connsiteY3"/>
                </a:cxn>
              </a:cxnLst>
              <a:rect l="l" t="t" r="r" b="b"/>
              <a:pathLst>
                <a:path w="35051" h="5841">
                  <a:moveTo>
                    <a:pt x="2676" y="2676"/>
                  </a:moveTo>
                  <a:lnTo>
                    <a:pt x="35449" y="2676"/>
                  </a:lnTo>
                  <a:lnTo>
                    <a:pt x="35449" y="8518"/>
                  </a:lnTo>
                  <a:lnTo>
                    <a:pt x="2676" y="8518"/>
                  </a:lnTo>
                  <a:close/>
                </a:path>
              </a:pathLst>
            </a:custGeom>
            <a:solidFill>
              <a:srgbClr val="6D4D42"/>
            </a:solidFill>
            <a:ln w="5817"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342604CE-9091-405A-8E06-C8DA55BA10D9}"/>
                </a:ext>
              </a:extLst>
            </p:cNvPr>
            <p:cNvSpPr/>
            <p:nvPr/>
          </p:nvSpPr>
          <p:spPr>
            <a:xfrm>
              <a:off x="9862214" y="2274381"/>
              <a:ext cx="292099" cy="397255"/>
            </a:xfrm>
            <a:custGeom>
              <a:avLst/>
              <a:gdLst>
                <a:gd name="connsiteX0" fmla="*/ 225839 w 292099"/>
                <a:gd name="connsiteY0" fmla="*/ 253307 h 397255"/>
                <a:gd name="connsiteX1" fmla="*/ 222334 w 292099"/>
                <a:gd name="connsiteY1" fmla="*/ 97852 h 397255"/>
                <a:gd name="connsiteX2" fmla="*/ 202062 w 292099"/>
                <a:gd name="connsiteY2" fmla="*/ 28040 h 397255"/>
                <a:gd name="connsiteX3" fmla="*/ 184945 w 292099"/>
                <a:gd name="connsiteY3" fmla="*/ 100072 h 397255"/>
                <a:gd name="connsiteX4" fmla="*/ 182024 w 292099"/>
                <a:gd name="connsiteY4" fmla="*/ 143302 h 397255"/>
                <a:gd name="connsiteX5" fmla="*/ 154508 w 292099"/>
                <a:gd name="connsiteY5" fmla="*/ 96333 h 397255"/>
                <a:gd name="connsiteX6" fmla="*/ 108357 w 292099"/>
                <a:gd name="connsiteY6" fmla="*/ 25060 h 397255"/>
                <a:gd name="connsiteX7" fmla="*/ 72545 w 292099"/>
                <a:gd name="connsiteY7" fmla="*/ 8469 h 397255"/>
                <a:gd name="connsiteX8" fmla="*/ 71552 w 292099"/>
                <a:gd name="connsiteY8" fmla="*/ 41593 h 397255"/>
                <a:gd name="connsiteX9" fmla="*/ 119457 w 292099"/>
                <a:gd name="connsiteY9" fmla="*/ 123089 h 397255"/>
                <a:gd name="connsiteX10" fmla="*/ 55253 w 292099"/>
                <a:gd name="connsiteY10" fmla="*/ 46968 h 397255"/>
                <a:gd name="connsiteX11" fmla="*/ 31651 w 292099"/>
                <a:gd name="connsiteY11" fmla="*/ 79449 h 397255"/>
                <a:gd name="connsiteX12" fmla="*/ 85573 w 292099"/>
                <a:gd name="connsiteY12" fmla="*/ 140615 h 397255"/>
                <a:gd name="connsiteX13" fmla="*/ 31593 w 292099"/>
                <a:gd name="connsiteY13" fmla="*/ 87394 h 397255"/>
                <a:gd name="connsiteX14" fmla="*/ 19208 w 292099"/>
                <a:gd name="connsiteY14" fmla="*/ 118649 h 397255"/>
                <a:gd name="connsiteX15" fmla="*/ 75642 w 292099"/>
                <a:gd name="connsiteY15" fmla="*/ 188169 h 397255"/>
                <a:gd name="connsiteX16" fmla="*/ 35975 w 292099"/>
                <a:gd name="connsiteY16" fmla="*/ 153818 h 397255"/>
                <a:gd name="connsiteX17" fmla="*/ 16754 w 292099"/>
                <a:gd name="connsiteY17" fmla="*/ 179698 h 397255"/>
                <a:gd name="connsiteX18" fmla="*/ 55370 w 292099"/>
                <a:gd name="connsiteY18" fmla="*/ 214341 h 397255"/>
                <a:gd name="connsiteX19" fmla="*/ 144986 w 292099"/>
                <a:gd name="connsiteY19" fmla="*/ 308572 h 397255"/>
                <a:gd name="connsiteX20" fmla="*/ 184536 w 292099"/>
                <a:gd name="connsiteY20" fmla="*/ 397195 h 397255"/>
                <a:gd name="connsiteX21" fmla="*/ 292847 w 292099"/>
                <a:gd name="connsiteY21" fmla="*/ 364772 h 397255"/>
                <a:gd name="connsiteX22" fmla="*/ 225839 w 292099"/>
                <a:gd name="connsiteY22" fmla="*/ 253307 h 397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2099" h="397255">
                  <a:moveTo>
                    <a:pt x="225839" y="253307"/>
                  </a:moveTo>
                  <a:cubicBezTo>
                    <a:pt x="242314" y="185598"/>
                    <a:pt x="241905" y="166670"/>
                    <a:pt x="222334" y="97852"/>
                  </a:cubicBezTo>
                  <a:cubicBezTo>
                    <a:pt x="212403" y="62916"/>
                    <a:pt x="214739" y="68057"/>
                    <a:pt x="202062" y="28040"/>
                  </a:cubicBezTo>
                  <a:cubicBezTo>
                    <a:pt x="161636" y="41009"/>
                    <a:pt x="180739" y="84824"/>
                    <a:pt x="184945" y="100072"/>
                  </a:cubicBezTo>
                  <a:cubicBezTo>
                    <a:pt x="185880" y="103518"/>
                    <a:pt x="181907" y="134130"/>
                    <a:pt x="182024" y="143302"/>
                  </a:cubicBezTo>
                  <a:cubicBezTo>
                    <a:pt x="172268" y="127412"/>
                    <a:pt x="163213" y="111872"/>
                    <a:pt x="154508" y="96333"/>
                  </a:cubicBezTo>
                  <a:cubicBezTo>
                    <a:pt x="136340" y="63910"/>
                    <a:pt x="123371" y="47727"/>
                    <a:pt x="108357" y="25060"/>
                  </a:cubicBezTo>
                  <a:cubicBezTo>
                    <a:pt x="92350" y="875"/>
                    <a:pt x="79497" y="1751"/>
                    <a:pt x="72545" y="8469"/>
                  </a:cubicBezTo>
                  <a:cubicBezTo>
                    <a:pt x="65068" y="15655"/>
                    <a:pt x="64308" y="30085"/>
                    <a:pt x="71552" y="41593"/>
                  </a:cubicBezTo>
                  <a:cubicBezTo>
                    <a:pt x="89487" y="69927"/>
                    <a:pt x="106663" y="92302"/>
                    <a:pt x="119457" y="123089"/>
                  </a:cubicBezTo>
                  <a:cubicBezTo>
                    <a:pt x="98133" y="97151"/>
                    <a:pt x="77686" y="72088"/>
                    <a:pt x="55253" y="46968"/>
                  </a:cubicBezTo>
                  <a:cubicBezTo>
                    <a:pt x="24466" y="12500"/>
                    <a:pt x="9919" y="54562"/>
                    <a:pt x="31651" y="79449"/>
                  </a:cubicBezTo>
                  <a:cubicBezTo>
                    <a:pt x="45906" y="95865"/>
                    <a:pt x="66703" y="111931"/>
                    <a:pt x="85573" y="140615"/>
                  </a:cubicBezTo>
                  <a:cubicBezTo>
                    <a:pt x="67229" y="120168"/>
                    <a:pt x="49820" y="106498"/>
                    <a:pt x="31593" y="87394"/>
                  </a:cubicBezTo>
                  <a:cubicBezTo>
                    <a:pt x="3259" y="57659"/>
                    <a:pt x="2033" y="104103"/>
                    <a:pt x="19208" y="118649"/>
                  </a:cubicBezTo>
                  <a:cubicBezTo>
                    <a:pt x="41057" y="137168"/>
                    <a:pt x="56655" y="163223"/>
                    <a:pt x="75642" y="188169"/>
                  </a:cubicBezTo>
                  <a:cubicBezTo>
                    <a:pt x="62030" y="174907"/>
                    <a:pt x="49703" y="164742"/>
                    <a:pt x="35975" y="153818"/>
                  </a:cubicBezTo>
                  <a:cubicBezTo>
                    <a:pt x="-246" y="125017"/>
                    <a:pt x="-3400" y="159017"/>
                    <a:pt x="16754" y="179698"/>
                  </a:cubicBezTo>
                  <a:lnTo>
                    <a:pt x="55370" y="214341"/>
                  </a:lnTo>
                  <a:cubicBezTo>
                    <a:pt x="84697" y="249510"/>
                    <a:pt x="91298" y="298115"/>
                    <a:pt x="144986" y="308572"/>
                  </a:cubicBezTo>
                  <a:lnTo>
                    <a:pt x="184536" y="397195"/>
                  </a:lnTo>
                  <a:lnTo>
                    <a:pt x="292847" y="364772"/>
                  </a:lnTo>
                  <a:cubicBezTo>
                    <a:pt x="263987" y="319555"/>
                    <a:pt x="257736" y="300568"/>
                    <a:pt x="225839" y="253307"/>
                  </a:cubicBezTo>
                  <a:close/>
                </a:path>
              </a:pathLst>
            </a:custGeom>
            <a:solidFill>
              <a:srgbClr val="FFDBA7"/>
            </a:solidFill>
            <a:ln w="9525"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FFFD1321-5716-4735-AD6B-E5A11E1616E2}"/>
                </a:ext>
              </a:extLst>
            </p:cNvPr>
            <p:cNvSpPr/>
            <p:nvPr/>
          </p:nvSpPr>
          <p:spPr>
            <a:xfrm>
              <a:off x="9974346" y="2525526"/>
              <a:ext cx="344677" cy="408939"/>
            </a:xfrm>
            <a:custGeom>
              <a:avLst/>
              <a:gdLst>
                <a:gd name="connsiteX0" fmla="*/ 132928 w 344677"/>
                <a:gd name="connsiteY0" fmla="*/ 281525 h 408939"/>
                <a:gd name="connsiteX1" fmla="*/ 5163 w 344677"/>
                <a:gd name="connsiteY1" fmla="*/ 26873 h 408939"/>
                <a:gd name="connsiteX2" fmla="*/ 121361 w 344677"/>
                <a:gd name="connsiteY2" fmla="*/ 4381 h 408939"/>
                <a:gd name="connsiteX3" fmla="*/ 280613 w 344677"/>
                <a:gd name="connsiteY3" fmla="*/ 206164 h 408939"/>
                <a:gd name="connsiteX4" fmla="*/ 288500 w 344677"/>
                <a:gd name="connsiteY4" fmla="*/ 401695 h 408939"/>
                <a:gd name="connsiteX5" fmla="*/ 132928 w 344677"/>
                <a:gd name="connsiteY5" fmla="*/ 281525 h 40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677" h="408939">
                  <a:moveTo>
                    <a:pt x="132928" y="281525"/>
                  </a:moveTo>
                  <a:cubicBezTo>
                    <a:pt x="95364" y="208559"/>
                    <a:pt x="51666" y="110939"/>
                    <a:pt x="5163" y="26873"/>
                  </a:cubicBezTo>
                  <a:cubicBezTo>
                    <a:pt x="-6228" y="6309"/>
                    <a:pt x="110436" y="4557"/>
                    <a:pt x="121361" y="4381"/>
                  </a:cubicBezTo>
                  <a:lnTo>
                    <a:pt x="280613" y="206164"/>
                  </a:lnTo>
                  <a:cubicBezTo>
                    <a:pt x="323435" y="258800"/>
                    <a:pt x="391144" y="364949"/>
                    <a:pt x="288500" y="401695"/>
                  </a:cubicBezTo>
                  <a:cubicBezTo>
                    <a:pt x="201221" y="432950"/>
                    <a:pt x="163832" y="341698"/>
                    <a:pt x="132928" y="281525"/>
                  </a:cubicBezTo>
                  <a:close/>
                </a:path>
              </a:pathLst>
            </a:custGeom>
            <a:solidFill>
              <a:srgbClr val="FFDBA7"/>
            </a:solidFill>
            <a:ln w="9525"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995C30BD-ADCE-44E3-A334-DE72C7D503DB}"/>
                </a:ext>
              </a:extLst>
            </p:cNvPr>
            <p:cNvSpPr/>
            <p:nvPr/>
          </p:nvSpPr>
          <p:spPr>
            <a:xfrm>
              <a:off x="11210357" y="2252771"/>
              <a:ext cx="292099" cy="403097"/>
            </a:xfrm>
            <a:custGeom>
              <a:avLst/>
              <a:gdLst>
                <a:gd name="connsiteX0" fmla="*/ 69753 w 292099"/>
                <a:gd name="connsiteY0" fmla="*/ 255639 h 403097"/>
                <a:gd name="connsiteX1" fmla="*/ 70805 w 292099"/>
                <a:gd name="connsiteY1" fmla="*/ 100125 h 403097"/>
                <a:gd name="connsiteX2" fmla="*/ 89967 w 292099"/>
                <a:gd name="connsiteY2" fmla="*/ 29963 h 403097"/>
                <a:gd name="connsiteX3" fmla="*/ 108252 w 292099"/>
                <a:gd name="connsiteY3" fmla="*/ 101702 h 403097"/>
                <a:gd name="connsiteX4" fmla="*/ 111874 w 292099"/>
                <a:gd name="connsiteY4" fmla="*/ 144874 h 403097"/>
                <a:gd name="connsiteX5" fmla="*/ 138630 w 292099"/>
                <a:gd name="connsiteY5" fmla="*/ 97496 h 403097"/>
                <a:gd name="connsiteX6" fmla="*/ 183614 w 292099"/>
                <a:gd name="connsiteY6" fmla="*/ 25464 h 403097"/>
                <a:gd name="connsiteX7" fmla="*/ 219133 w 292099"/>
                <a:gd name="connsiteY7" fmla="*/ 8347 h 403097"/>
                <a:gd name="connsiteX8" fmla="*/ 220652 w 292099"/>
                <a:gd name="connsiteY8" fmla="*/ 41413 h 403097"/>
                <a:gd name="connsiteX9" fmla="*/ 174033 w 292099"/>
                <a:gd name="connsiteY9" fmla="*/ 123668 h 403097"/>
                <a:gd name="connsiteX10" fmla="*/ 237009 w 292099"/>
                <a:gd name="connsiteY10" fmla="*/ 46554 h 403097"/>
                <a:gd name="connsiteX11" fmla="*/ 261137 w 292099"/>
                <a:gd name="connsiteY11" fmla="*/ 78685 h 403097"/>
                <a:gd name="connsiteX12" fmla="*/ 208208 w 292099"/>
                <a:gd name="connsiteY12" fmla="*/ 140668 h 403097"/>
                <a:gd name="connsiteX13" fmla="*/ 261312 w 292099"/>
                <a:gd name="connsiteY13" fmla="*/ 86571 h 403097"/>
                <a:gd name="connsiteX14" fmla="*/ 274164 w 292099"/>
                <a:gd name="connsiteY14" fmla="*/ 117651 h 403097"/>
                <a:gd name="connsiteX15" fmla="*/ 218841 w 292099"/>
                <a:gd name="connsiteY15" fmla="*/ 188047 h 403097"/>
                <a:gd name="connsiteX16" fmla="*/ 257924 w 292099"/>
                <a:gd name="connsiteY16" fmla="*/ 153053 h 403097"/>
                <a:gd name="connsiteX17" fmla="*/ 277553 w 292099"/>
                <a:gd name="connsiteY17" fmla="*/ 178641 h 403097"/>
                <a:gd name="connsiteX18" fmla="*/ 239463 w 292099"/>
                <a:gd name="connsiteY18" fmla="*/ 213868 h 403097"/>
                <a:gd name="connsiteX19" fmla="*/ 151366 w 292099"/>
                <a:gd name="connsiteY19" fmla="*/ 309502 h 403097"/>
                <a:gd name="connsiteX20" fmla="*/ 113218 w 292099"/>
                <a:gd name="connsiteY20" fmla="*/ 398767 h 403097"/>
                <a:gd name="connsiteX21" fmla="*/ 4381 w 292099"/>
                <a:gd name="connsiteY21" fmla="*/ 368097 h 403097"/>
                <a:gd name="connsiteX22" fmla="*/ 69753 w 292099"/>
                <a:gd name="connsiteY22" fmla="*/ 255639 h 403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2099" h="403097">
                  <a:moveTo>
                    <a:pt x="69753" y="255639"/>
                  </a:moveTo>
                  <a:cubicBezTo>
                    <a:pt x="52227" y="188164"/>
                    <a:pt x="52286" y="169236"/>
                    <a:pt x="70805" y="100125"/>
                  </a:cubicBezTo>
                  <a:cubicBezTo>
                    <a:pt x="80211" y="65015"/>
                    <a:pt x="77932" y="70214"/>
                    <a:pt x="89967" y="29963"/>
                  </a:cubicBezTo>
                  <a:cubicBezTo>
                    <a:pt x="130627" y="42289"/>
                    <a:pt x="112166" y="86396"/>
                    <a:pt x="108252" y="101702"/>
                  </a:cubicBezTo>
                  <a:cubicBezTo>
                    <a:pt x="107376" y="105149"/>
                    <a:pt x="111874" y="135703"/>
                    <a:pt x="111874" y="144874"/>
                  </a:cubicBezTo>
                  <a:cubicBezTo>
                    <a:pt x="121396" y="128809"/>
                    <a:pt x="130159" y="113152"/>
                    <a:pt x="138630" y="97496"/>
                  </a:cubicBezTo>
                  <a:cubicBezTo>
                    <a:pt x="156273" y="64781"/>
                    <a:pt x="169009" y="48365"/>
                    <a:pt x="183614" y="25464"/>
                  </a:cubicBezTo>
                  <a:cubicBezTo>
                    <a:pt x="199212" y="1045"/>
                    <a:pt x="212064" y="1687"/>
                    <a:pt x="219133" y="8347"/>
                  </a:cubicBezTo>
                  <a:cubicBezTo>
                    <a:pt x="226728" y="15416"/>
                    <a:pt x="227721" y="29846"/>
                    <a:pt x="220652" y="41413"/>
                  </a:cubicBezTo>
                  <a:cubicBezTo>
                    <a:pt x="203126" y="70039"/>
                    <a:pt x="186359" y="92647"/>
                    <a:pt x="174033" y="123668"/>
                  </a:cubicBezTo>
                  <a:cubicBezTo>
                    <a:pt x="194947" y="97438"/>
                    <a:pt x="214985" y="72025"/>
                    <a:pt x="237009" y="46554"/>
                  </a:cubicBezTo>
                  <a:cubicBezTo>
                    <a:pt x="267212" y="11619"/>
                    <a:pt x="282460" y="53447"/>
                    <a:pt x="261137" y="78685"/>
                  </a:cubicBezTo>
                  <a:cubicBezTo>
                    <a:pt x="247116" y="95334"/>
                    <a:pt x="226611" y="111692"/>
                    <a:pt x="208208" y="140668"/>
                  </a:cubicBezTo>
                  <a:cubicBezTo>
                    <a:pt x="226202" y="119988"/>
                    <a:pt x="243436" y="105967"/>
                    <a:pt x="261312" y="86571"/>
                  </a:cubicBezTo>
                  <a:cubicBezTo>
                    <a:pt x="289178" y="56368"/>
                    <a:pt x="291165" y="102812"/>
                    <a:pt x="274164" y="117651"/>
                  </a:cubicBezTo>
                  <a:cubicBezTo>
                    <a:pt x="252608" y="136520"/>
                    <a:pt x="237477" y="162809"/>
                    <a:pt x="218841" y="188047"/>
                  </a:cubicBezTo>
                  <a:cubicBezTo>
                    <a:pt x="232219" y="174610"/>
                    <a:pt x="244370" y="164211"/>
                    <a:pt x="257924" y="153053"/>
                  </a:cubicBezTo>
                  <a:cubicBezTo>
                    <a:pt x="293677" y="123668"/>
                    <a:pt x="297416" y="157610"/>
                    <a:pt x="277553" y="178641"/>
                  </a:cubicBezTo>
                  <a:lnTo>
                    <a:pt x="239463" y="213868"/>
                  </a:lnTo>
                  <a:cubicBezTo>
                    <a:pt x="210720" y="249504"/>
                    <a:pt x="204878" y="298227"/>
                    <a:pt x="151366" y="309502"/>
                  </a:cubicBezTo>
                  <a:lnTo>
                    <a:pt x="113218" y="398767"/>
                  </a:lnTo>
                  <a:lnTo>
                    <a:pt x="4381" y="368097"/>
                  </a:lnTo>
                  <a:cubicBezTo>
                    <a:pt x="32657" y="322471"/>
                    <a:pt x="38616" y="303368"/>
                    <a:pt x="69753" y="255639"/>
                  </a:cubicBezTo>
                  <a:close/>
                </a:path>
              </a:pathLst>
            </a:custGeom>
            <a:solidFill>
              <a:srgbClr val="FFDBA7"/>
            </a:solidFill>
            <a:ln w="9525"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1E89E436-C047-4AFA-9D2B-7A790E6A7AF3}"/>
                </a:ext>
              </a:extLst>
            </p:cNvPr>
            <p:cNvSpPr/>
            <p:nvPr/>
          </p:nvSpPr>
          <p:spPr>
            <a:xfrm>
              <a:off x="11052312" y="2506365"/>
              <a:ext cx="338835" cy="408939"/>
            </a:xfrm>
            <a:custGeom>
              <a:avLst/>
              <a:gdLst>
                <a:gd name="connsiteX0" fmla="*/ 213018 w 338835"/>
                <a:gd name="connsiteY0" fmla="*/ 281642 h 408939"/>
                <a:gd name="connsiteX1" fmla="*/ 336752 w 338835"/>
                <a:gd name="connsiteY1" fmla="*/ 25004 h 408939"/>
                <a:gd name="connsiteX2" fmla="*/ 220204 w 338835"/>
                <a:gd name="connsiteY2" fmla="*/ 4382 h 408939"/>
                <a:gd name="connsiteX3" fmla="*/ 64164 w 338835"/>
                <a:gd name="connsiteY3" fmla="*/ 208676 h 408939"/>
                <a:gd name="connsiteX4" fmla="*/ 59374 w 338835"/>
                <a:gd name="connsiteY4" fmla="*/ 404324 h 408939"/>
                <a:gd name="connsiteX5" fmla="*/ 213018 w 338835"/>
                <a:gd name="connsiteY5" fmla="*/ 281642 h 40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35" h="408939">
                  <a:moveTo>
                    <a:pt x="213018" y="281642"/>
                  </a:moveTo>
                  <a:cubicBezTo>
                    <a:pt x="249414" y="208092"/>
                    <a:pt x="291535" y="109771"/>
                    <a:pt x="336752" y="25004"/>
                  </a:cubicBezTo>
                  <a:cubicBezTo>
                    <a:pt x="347793" y="4265"/>
                    <a:pt x="231128" y="4382"/>
                    <a:pt x="220204" y="4382"/>
                  </a:cubicBezTo>
                  <a:lnTo>
                    <a:pt x="64164" y="208676"/>
                  </a:lnTo>
                  <a:cubicBezTo>
                    <a:pt x="22161" y="262013"/>
                    <a:pt x="-43795" y="369214"/>
                    <a:pt x="59374" y="404324"/>
                  </a:cubicBezTo>
                  <a:cubicBezTo>
                    <a:pt x="147121" y="434118"/>
                    <a:pt x="183049" y="342340"/>
                    <a:pt x="213018" y="281642"/>
                  </a:cubicBezTo>
                  <a:close/>
                </a:path>
              </a:pathLst>
            </a:custGeom>
            <a:solidFill>
              <a:srgbClr val="FFDBA7"/>
            </a:solidFill>
            <a:ln w="9525"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128805B8-63E9-42E8-98C9-7FC2E17A217F}"/>
                </a:ext>
              </a:extLst>
            </p:cNvPr>
            <p:cNvSpPr/>
            <p:nvPr/>
          </p:nvSpPr>
          <p:spPr>
            <a:xfrm>
              <a:off x="11140429" y="1702098"/>
              <a:ext cx="110998" cy="338835"/>
            </a:xfrm>
            <a:custGeom>
              <a:avLst/>
              <a:gdLst>
                <a:gd name="connsiteX0" fmla="*/ 4381 w 110997"/>
                <a:gd name="connsiteY0" fmla="*/ 55207 h 338835"/>
                <a:gd name="connsiteX1" fmla="*/ 34818 w 110997"/>
                <a:gd name="connsiteY1" fmla="*/ 4381 h 338835"/>
                <a:gd name="connsiteX2" fmla="*/ 92011 w 110997"/>
                <a:gd name="connsiteY2" fmla="*/ 25354 h 338835"/>
                <a:gd name="connsiteX3" fmla="*/ 111524 w 110997"/>
                <a:gd name="connsiteY3" fmla="*/ 73667 h 338835"/>
                <a:gd name="connsiteX4" fmla="*/ 103987 w 110997"/>
                <a:gd name="connsiteY4" fmla="*/ 112926 h 338835"/>
                <a:gd name="connsiteX5" fmla="*/ 70104 w 110997"/>
                <a:gd name="connsiteY5" fmla="*/ 173741 h 338835"/>
                <a:gd name="connsiteX6" fmla="*/ 39609 w 110997"/>
                <a:gd name="connsiteY6" fmla="*/ 240222 h 338835"/>
                <a:gd name="connsiteX7" fmla="*/ 41011 w 110997"/>
                <a:gd name="connsiteY7" fmla="*/ 249745 h 338835"/>
                <a:gd name="connsiteX8" fmla="*/ 18402 w 110997"/>
                <a:gd name="connsiteY8" fmla="*/ 232511 h 338835"/>
                <a:gd name="connsiteX9" fmla="*/ 11567 w 110997"/>
                <a:gd name="connsiteY9" fmla="*/ 205521 h 338835"/>
                <a:gd name="connsiteX10" fmla="*/ 17059 w 110997"/>
                <a:gd name="connsiteY10" fmla="*/ 176545 h 338835"/>
                <a:gd name="connsiteX11" fmla="*/ 43523 w 110997"/>
                <a:gd name="connsiteY11" fmla="*/ 131153 h 338835"/>
                <a:gd name="connsiteX12" fmla="*/ 63561 w 110997"/>
                <a:gd name="connsiteY12" fmla="*/ 78808 h 338835"/>
                <a:gd name="connsiteX13" fmla="*/ 54564 w 110997"/>
                <a:gd name="connsiteY13" fmla="*/ 55966 h 338835"/>
                <a:gd name="connsiteX14" fmla="*/ 30670 w 110997"/>
                <a:gd name="connsiteY14" fmla="*/ 47495 h 338835"/>
                <a:gd name="connsiteX15" fmla="*/ 4381 w 110997"/>
                <a:gd name="connsiteY15" fmla="*/ 55207 h 338835"/>
                <a:gd name="connsiteX16" fmla="*/ 75362 w 110997"/>
                <a:gd name="connsiteY16" fmla="*/ 308866 h 338835"/>
                <a:gd name="connsiteX17" fmla="*/ 66949 w 110997"/>
                <a:gd name="connsiteY17" fmla="*/ 328787 h 338835"/>
                <a:gd name="connsiteX18" fmla="*/ 46210 w 110997"/>
                <a:gd name="connsiteY18" fmla="*/ 336849 h 338835"/>
                <a:gd name="connsiteX19" fmla="*/ 26640 w 110997"/>
                <a:gd name="connsiteY19" fmla="*/ 328904 h 338835"/>
                <a:gd name="connsiteX20" fmla="*/ 18694 w 110997"/>
                <a:gd name="connsiteY20" fmla="*/ 309333 h 338835"/>
                <a:gd name="connsiteX21" fmla="*/ 26873 w 110997"/>
                <a:gd name="connsiteY21" fmla="*/ 288711 h 338835"/>
                <a:gd name="connsiteX22" fmla="*/ 46677 w 110997"/>
                <a:gd name="connsiteY22" fmla="*/ 280182 h 338835"/>
                <a:gd name="connsiteX23" fmla="*/ 67066 w 110997"/>
                <a:gd name="connsiteY23" fmla="*/ 288477 h 338835"/>
                <a:gd name="connsiteX24" fmla="*/ 75362 w 110997"/>
                <a:gd name="connsiteY24" fmla="*/ 308866 h 338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0997" h="338835">
                  <a:moveTo>
                    <a:pt x="4381" y="55207"/>
                  </a:moveTo>
                  <a:lnTo>
                    <a:pt x="34818" y="4381"/>
                  </a:lnTo>
                  <a:cubicBezTo>
                    <a:pt x="59939" y="5316"/>
                    <a:pt x="78984" y="12327"/>
                    <a:pt x="92011" y="25354"/>
                  </a:cubicBezTo>
                  <a:cubicBezTo>
                    <a:pt x="105039" y="38382"/>
                    <a:pt x="111524" y="54506"/>
                    <a:pt x="111524" y="73667"/>
                  </a:cubicBezTo>
                  <a:cubicBezTo>
                    <a:pt x="111524" y="86052"/>
                    <a:pt x="109011" y="99139"/>
                    <a:pt x="103987" y="112926"/>
                  </a:cubicBezTo>
                  <a:cubicBezTo>
                    <a:pt x="98963" y="126771"/>
                    <a:pt x="87688" y="147043"/>
                    <a:pt x="70104" y="173741"/>
                  </a:cubicBezTo>
                  <a:cubicBezTo>
                    <a:pt x="49774" y="204937"/>
                    <a:pt x="39609" y="227136"/>
                    <a:pt x="39609" y="240222"/>
                  </a:cubicBezTo>
                  <a:cubicBezTo>
                    <a:pt x="39609" y="242209"/>
                    <a:pt x="40076" y="245422"/>
                    <a:pt x="41011" y="249745"/>
                  </a:cubicBezTo>
                  <a:cubicBezTo>
                    <a:pt x="30495" y="244954"/>
                    <a:pt x="22959" y="239229"/>
                    <a:pt x="18402" y="232511"/>
                  </a:cubicBezTo>
                  <a:cubicBezTo>
                    <a:pt x="13846" y="225793"/>
                    <a:pt x="11567" y="216796"/>
                    <a:pt x="11567" y="205521"/>
                  </a:cubicBezTo>
                  <a:cubicBezTo>
                    <a:pt x="11567" y="194713"/>
                    <a:pt x="13378" y="185074"/>
                    <a:pt x="17059" y="176545"/>
                  </a:cubicBezTo>
                  <a:cubicBezTo>
                    <a:pt x="20739" y="168074"/>
                    <a:pt x="29502" y="152885"/>
                    <a:pt x="43523" y="131153"/>
                  </a:cubicBezTo>
                  <a:cubicBezTo>
                    <a:pt x="56901" y="110121"/>
                    <a:pt x="63561" y="92712"/>
                    <a:pt x="63561" y="78808"/>
                  </a:cubicBezTo>
                  <a:cubicBezTo>
                    <a:pt x="63561" y="69228"/>
                    <a:pt x="60581" y="61633"/>
                    <a:pt x="54564" y="55966"/>
                  </a:cubicBezTo>
                  <a:cubicBezTo>
                    <a:pt x="48605" y="50299"/>
                    <a:pt x="40660" y="47495"/>
                    <a:pt x="30670" y="47495"/>
                  </a:cubicBezTo>
                  <a:cubicBezTo>
                    <a:pt x="23251" y="47554"/>
                    <a:pt x="14488" y="50124"/>
                    <a:pt x="4381" y="55207"/>
                  </a:cubicBezTo>
                  <a:close/>
                  <a:moveTo>
                    <a:pt x="75362" y="308866"/>
                  </a:moveTo>
                  <a:cubicBezTo>
                    <a:pt x="75362" y="316811"/>
                    <a:pt x="72558" y="323412"/>
                    <a:pt x="66949" y="328787"/>
                  </a:cubicBezTo>
                  <a:cubicBezTo>
                    <a:pt x="61341" y="334162"/>
                    <a:pt x="54447" y="336849"/>
                    <a:pt x="46210" y="336849"/>
                  </a:cubicBezTo>
                  <a:cubicBezTo>
                    <a:pt x="38440" y="336849"/>
                    <a:pt x="31897" y="334220"/>
                    <a:pt x="26640" y="328904"/>
                  </a:cubicBezTo>
                  <a:cubicBezTo>
                    <a:pt x="21382" y="323646"/>
                    <a:pt x="18694" y="317103"/>
                    <a:pt x="18694" y="309333"/>
                  </a:cubicBezTo>
                  <a:cubicBezTo>
                    <a:pt x="18694" y="301271"/>
                    <a:pt x="21382" y="294378"/>
                    <a:pt x="26873" y="288711"/>
                  </a:cubicBezTo>
                  <a:cubicBezTo>
                    <a:pt x="32306" y="283044"/>
                    <a:pt x="38908" y="280182"/>
                    <a:pt x="46677" y="280182"/>
                  </a:cubicBezTo>
                  <a:cubicBezTo>
                    <a:pt x="54739" y="280182"/>
                    <a:pt x="61516" y="282927"/>
                    <a:pt x="67066" y="288477"/>
                  </a:cubicBezTo>
                  <a:cubicBezTo>
                    <a:pt x="72616" y="294027"/>
                    <a:pt x="75362" y="300804"/>
                    <a:pt x="75362" y="308866"/>
                  </a:cubicBezTo>
                  <a:close/>
                </a:path>
              </a:pathLst>
            </a:custGeom>
            <a:solidFill>
              <a:srgbClr val="EF4438"/>
            </a:solidFill>
            <a:ln w="9525" cap="flat">
              <a:no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B79B7DEC-2F31-465E-8C15-009E5B1F5E61}"/>
                </a:ext>
              </a:extLst>
            </p:cNvPr>
            <p:cNvSpPr/>
            <p:nvPr/>
          </p:nvSpPr>
          <p:spPr>
            <a:xfrm>
              <a:off x="10826774" y="1481622"/>
              <a:ext cx="105156" cy="134366"/>
            </a:xfrm>
            <a:custGeom>
              <a:avLst/>
              <a:gdLst>
                <a:gd name="connsiteX0" fmla="*/ 65137 w 105155"/>
                <a:gd name="connsiteY0" fmla="*/ 15540 h 134365"/>
                <a:gd name="connsiteX1" fmla="*/ 89147 w 105155"/>
                <a:gd name="connsiteY1" fmla="*/ 4381 h 134365"/>
                <a:gd name="connsiteX2" fmla="*/ 105037 w 105155"/>
                <a:gd name="connsiteY2" fmla="*/ 26523 h 134365"/>
                <a:gd name="connsiteX3" fmla="*/ 100130 w 105155"/>
                <a:gd name="connsiteY3" fmla="*/ 49306 h 134365"/>
                <a:gd name="connsiteX4" fmla="*/ 87453 w 105155"/>
                <a:gd name="connsiteY4" fmla="*/ 61925 h 134365"/>
                <a:gd name="connsiteX5" fmla="*/ 59645 w 105155"/>
                <a:gd name="connsiteY5" fmla="*/ 75946 h 134365"/>
                <a:gd name="connsiteX6" fmla="*/ 31662 w 105155"/>
                <a:gd name="connsiteY6" fmla="*/ 92888 h 134365"/>
                <a:gd name="connsiteX7" fmla="*/ 29793 w 105155"/>
                <a:gd name="connsiteY7" fmla="*/ 96743 h 134365"/>
                <a:gd name="connsiteX8" fmla="*/ 25762 w 105155"/>
                <a:gd name="connsiteY8" fmla="*/ 84650 h 134365"/>
                <a:gd name="connsiteX9" fmla="*/ 30026 w 105155"/>
                <a:gd name="connsiteY9" fmla="*/ 72966 h 134365"/>
                <a:gd name="connsiteX10" fmla="*/ 39315 w 105155"/>
                <a:gd name="connsiteY10" fmla="*/ 63619 h 134365"/>
                <a:gd name="connsiteX11" fmla="*/ 60521 w 105155"/>
                <a:gd name="connsiteY11" fmla="*/ 53454 h 134365"/>
                <a:gd name="connsiteX12" fmla="*/ 81085 w 105155"/>
                <a:gd name="connsiteY12" fmla="*/ 39141 h 134365"/>
                <a:gd name="connsiteX13" fmla="*/ 83480 w 105155"/>
                <a:gd name="connsiteY13" fmla="*/ 28450 h 134365"/>
                <a:gd name="connsiteX14" fmla="*/ 76762 w 105155"/>
                <a:gd name="connsiteY14" fmla="*/ 19337 h 134365"/>
                <a:gd name="connsiteX15" fmla="*/ 65137 w 105155"/>
                <a:gd name="connsiteY15" fmla="*/ 15540 h 134365"/>
                <a:gd name="connsiteX16" fmla="*/ 27689 w 105155"/>
                <a:gd name="connsiteY16" fmla="*/ 127238 h 134365"/>
                <a:gd name="connsiteX17" fmla="*/ 19569 w 105155"/>
                <a:gd name="connsiteY17" fmla="*/ 132496 h 134365"/>
                <a:gd name="connsiteX18" fmla="*/ 9871 w 105155"/>
                <a:gd name="connsiteY18" fmla="*/ 130276 h 134365"/>
                <a:gd name="connsiteX19" fmla="*/ 4614 w 105155"/>
                <a:gd name="connsiteY19" fmla="*/ 122448 h 134365"/>
                <a:gd name="connsiteX20" fmla="*/ 6600 w 105155"/>
                <a:gd name="connsiteY20" fmla="*/ 113218 h 134365"/>
                <a:gd name="connsiteX21" fmla="*/ 14779 w 105155"/>
                <a:gd name="connsiteY21" fmla="*/ 107668 h 134365"/>
                <a:gd name="connsiteX22" fmla="*/ 24243 w 105155"/>
                <a:gd name="connsiteY22" fmla="*/ 109479 h 134365"/>
                <a:gd name="connsiteX23" fmla="*/ 29676 w 105155"/>
                <a:gd name="connsiteY23" fmla="*/ 117658 h 134365"/>
                <a:gd name="connsiteX24" fmla="*/ 27689 w 105155"/>
                <a:gd name="connsiteY24" fmla="*/ 127238 h 13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5155" h="134365">
                  <a:moveTo>
                    <a:pt x="65137" y="15540"/>
                  </a:moveTo>
                  <a:lnTo>
                    <a:pt x="89147" y="4381"/>
                  </a:lnTo>
                  <a:cubicBezTo>
                    <a:pt x="98202" y="11041"/>
                    <a:pt x="103518" y="18402"/>
                    <a:pt x="105037" y="26523"/>
                  </a:cubicBezTo>
                  <a:cubicBezTo>
                    <a:pt x="106556" y="34643"/>
                    <a:pt x="104921" y="42238"/>
                    <a:pt x="100130" y="49306"/>
                  </a:cubicBezTo>
                  <a:cubicBezTo>
                    <a:pt x="97034" y="53863"/>
                    <a:pt x="92828" y="58069"/>
                    <a:pt x="87453" y="61925"/>
                  </a:cubicBezTo>
                  <a:cubicBezTo>
                    <a:pt x="82137" y="65781"/>
                    <a:pt x="72848" y="70454"/>
                    <a:pt x="59645" y="75946"/>
                  </a:cubicBezTo>
                  <a:cubicBezTo>
                    <a:pt x="44281" y="82372"/>
                    <a:pt x="34934" y="88039"/>
                    <a:pt x="31662" y="92888"/>
                  </a:cubicBezTo>
                  <a:cubicBezTo>
                    <a:pt x="31136" y="93647"/>
                    <a:pt x="30552" y="94932"/>
                    <a:pt x="29793" y="96743"/>
                  </a:cubicBezTo>
                  <a:cubicBezTo>
                    <a:pt x="27105" y="92303"/>
                    <a:pt x="25762" y="88331"/>
                    <a:pt x="25762" y="84650"/>
                  </a:cubicBezTo>
                  <a:cubicBezTo>
                    <a:pt x="25762" y="81028"/>
                    <a:pt x="27164" y="77114"/>
                    <a:pt x="30026" y="72966"/>
                  </a:cubicBezTo>
                  <a:cubicBezTo>
                    <a:pt x="32714" y="68994"/>
                    <a:pt x="35868" y="65839"/>
                    <a:pt x="39315" y="63619"/>
                  </a:cubicBezTo>
                  <a:cubicBezTo>
                    <a:pt x="42820" y="61399"/>
                    <a:pt x="49889" y="58011"/>
                    <a:pt x="60521" y="53454"/>
                  </a:cubicBezTo>
                  <a:cubicBezTo>
                    <a:pt x="70745" y="49014"/>
                    <a:pt x="77580" y="44282"/>
                    <a:pt x="81085" y="39141"/>
                  </a:cubicBezTo>
                  <a:cubicBezTo>
                    <a:pt x="83480" y="35578"/>
                    <a:pt x="84298" y="32014"/>
                    <a:pt x="83480" y="28450"/>
                  </a:cubicBezTo>
                  <a:cubicBezTo>
                    <a:pt x="82663" y="24887"/>
                    <a:pt x="80443" y="21849"/>
                    <a:pt x="76762" y="19337"/>
                  </a:cubicBezTo>
                  <a:cubicBezTo>
                    <a:pt x="74016" y="17468"/>
                    <a:pt x="70102" y="16241"/>
                    <a:pt x="65137" y="15540"/>
                  </a:cubicBezTo>
                  <a:close/>
                  <a:moveTo>
                    <a:pt x="27689" y="127238"/>
                  </a:moveTo>
                  <a:cubicBezTo>
                    <a:pt x="25703" y="130159"/>
                    <a:pt x="23016" y="131912"/>
                    <a:pt x="19569" y="132496"/>
                  </a:cubicBezTo>
                  <a:cubicBezTo>
                    <a:pt x="16181" y="133080"/>
                    <a:pt x="12909" y="132321"/>
                    <a:pt x="9871" y="130276"/>
                  </a:cubicBezTo>
                  <a:cubicBezTo>
                    <a:pt x="7009" y="128348"/>
                    <a:pt x="5256" y="125720"/>
                    <a:pt x="4614" y="122448"/>
                  </a:cubicBezTo>
                  <a:cubicBezTo>
                    <a:pt x="3971" y="119177"/>
                    <a:pt x="4672" y="116080"/>
                    <a:pt x="6600" y="113218"/>
                  </a:cubicBezTo>
                  <a:cubicBezTo>
                    <a:pt x="8645" y="110238"/>
                    <a:pt x="11332" y="108369"/>
                    <a:pt x="14779" y="107668"/>
                  </a:cubicBezTo>
                  <a:cubicBezTo>
                    <a:pt x="18225" y="106908"/>
                    <a:pt x="21380" y="107551"/>
                    <a:pt x="24243" y="109479"/>
                  </a:cubicBezTo>
                  <a:cubicBezTo>
                    <a:pt x="27222" y="111524"/>
                    <a:pt x="29033" y="114211"/>
                    <a:pt x="29676" y="117658"/>
                  </a:cubicBezTo>
                  <a:cubicBezTo>
                    <a:pt x="30377" y="121046"/>
                    <a:pt x="29676" y="124259"/>
                    <a:pt x="27689" y="127238"/>
                  </a:cubicBezTo>
                  <a:close/>
                </a:path>
              </a:pathLst>
            </a:custGeom>
            <a:solidFill>
              <a:srgbClr val="FFFFFF"/>
            </a:solidFill>
            <a:ln w="9525" cap="flat">
              <a:noFill/>
              <a:prstDash val="solid"/>
              <a:miter/>
            </a:ln>
          </p:spPr>
          <p:txBody>
            <a:bodyPr rtlCol="0" anchor="ctr"/>
            <a:lstStyle/>
            <a:p>
              <a:endParaRPr lang="en-GB"/>
            </a:p>
          </p:txBody>
        </p:sp>
        <p:sp>
          <p:nvSpPr>
            <p:cNvPr id="57" name="Freeform: Shape 56">
              <a:extLst>
                <a:ext uri="{FF2B5EF4-FFF2-40B4-BE49-F238E27FC236}">
                  <a16:creationId xmlns:a16="http://schemas.microsoft.com/office/drawing/2014/main" id="{6534964A-46C2-4B54-A71B-E1FD4F88E8D6}"/>
                </a:ext>
              </a:extLst>
            </p:cNvPr>
            <p:cNvSpPr/>
            <p:nvPr/>
          </p:nvSpPr>
          <p:spPr>
            <a:xfrm>
              <a:off x="9953629" y="1460047"/>
              <a:ext cx="81788" cy="146050"/>
            </a:xfrm>
            <a:custGeom>
              <a:avLst/>
              <a:gdLst>
                <a:gd name="connsiteX0" fmla="*/ 4381 w 81787"/>
                <a:gd name="connsiteY0" fmla="*/ 34486 h 146049"/>
                <a:gd name="connsiteX1" fmla="*/ 7361 w 81787"/>
                <a:gd name="connsiteY1" fmla="*/ 8197 h 146049"/>
                <a:gd name="connsiteX2" fmla="*/ 34526 w 81787"/>
                <a:gd name="connsiteY2" fmla="*/ 6152 h 146049"/>
                <a:gd name="connsiteX3" fmla="*/ 51409 w 81787"/>
                <a:gd name="connsiteY3" fmla="*/ 22218 h 146049"/>
                <a:gd name="connsiteX4" fmla="*/ 55616 w 81787"/>
                <a:gd name="connsiteY4" fmla="*/ 39627 h 146049"/>
                <a:gd name="connsiteX5" fmla="*/ 53104 w 81787"/>
                <a:gd name="connsiteY5" fmla="*/ 70648 h 146049"/>
                <a:gd name="connsiteX6" fmla="*/ 52987 w 81787"/>
                <a:gd name="connsiteY6" fmla="*/ 103363 h 146049"/>
                <a:gd name="connsiteX7" fmla="*/ 55324 w 81787"/>
                <a:gd name="connsiteY7" fmla="*/ 106985 h 146049"/>
                <a:gd name="connsiteX8" fmla="*/ 42939 w 81787"/>
                <a:gd name="connsiteY8" fmla="*/ 104122 h 146049"/>
                <a:gd name="connsiteX9" fmla="*/ 35169 w 81787"/>
                <a:gd name="connsiteY9" fmla="*/ 94424 h 146049"/>
                <a:gd name="connsiteX10" fmla="*/ 32014 w 81787"/>
                <a:gd name="connsiteY10" fmla="*/ 81631 h 146049"/>
                <a:gd name="connsiteX11" fmla="*/ 34409 w 81787"/>
                <a:gd name="connsiteY11" fmla="*/ 58263 h 146049"/>
                <a:gd name="connsiteX12" fmla="*/ 32890 w 81787"/>
                <a:gd name="connsiteY12" fmla="*/ 33259 h 146049"/>
                <a:gd name="connsiteX13" fmla="*/ 25004 w 81787"/>
                <a:gd name="connsiteY13" fmla="*/ 25606 h 146049"/>
                <a:gd name="connsiteX14" fmla="*/ 13729 w 81787"/>
                <a:gd name="connsiteY14" fmla="*/ 26599 h 146049"/>
                <a:gd name="connsiteX15" fmla="*/ 4381 w 81787"/>
                <a:gd name="connsiteY15" fmla="*/ 34486 h 146049"/>
                <a:gd name="connsiteX16" fmla="*/ 80152 w 81787"/>
                <a:gd name="connsiteY16" fmla="*/ 124628 h 146049"/>
                <a:gd name="connsiteX17" fmla="*/ 80444 w 81787"/>
                <a:gd name="connsiteY17" fmla="*/ 134267 h 146049"/>
                <a:gd name="connsiteX18" fmla="*/ 73492 w 81787"/>
                <a:gd name="connsiteY18" fmla="*/ 141394 h 146049"/>
                <a:gd name="connsiteX19" fmla="*/ 64087 w 81787"/>
                <a:gd name="connsiteY19" fmla="*/ 141803 h 146049"/>
                <a:gd name="connsiteX20" fmla="*/ 57251 w 81787"/>
                <a:gd name="connsiteY20" fmla="*/ 135318 h 146049"/>
                <a:gd name="connsiteX21" fmla="*/ 56784 w 81787"/>
                <a:gd name="connsiteY21" fmla="*/ 125445 h 146049"/>
                <a:gd name="connsiteX22" fmla="*/ 63269 w 81787"/>
                <a:gd name="connsiteY22" fmla="*/ 118318 h 146049"/>
                <a:gd name="connsiteX23" fmla="*/ 73083 w 81787"/>
                <a:gd name="connsiteY23" fmla="*/ 117909 h 146049"/>
                <a:gd name="connsiteX24" fmla="*/ 80152 w 81787"/>
                <a:gd name="connsiteY24" fmla="*/ 124628 h 146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1787" h="146049">
                  <a:moveTo>
                    <a:pt x="4381" y="34486"/>
                  </a:moveTo>
                  <a:lnTo>
                    <a:pt x="7361" y="8197"/>
                  </a:lnTo>
                  <a:cubicBezTo>
                    <a:pt x="17760" y="3932"/>
                    <a:pt x="26815" y="3231"/>
                    <a:pt x="34526" y="6152"/>
                  </a:cubicBezTo>
                  <a:cubicBezTo>
                    <a:pt x="42238" y="9073"/>
                    <a:pt x="47846" y="14389"/>
                    <a:pt x="51409" y="22218"/>
                  </a:cubicBezTo>
                  <a:cubicBezTo>
                    <a:pt x="53688" y="27242"/>
                    <a:pt x="55090" y="33025"/>
                    <a:pt x="55616" y="39627"/>
                  </a:cubicBezTo>
                  <a:cubicBezTo>
                    <a:pt x="56141" y="46170"/>
                    <a:pt x="55265" y="56510"/>
                    <a:pt x="53104" y="70648"/>
                  </a:cubicBezTo>
                  <a:cubicBezTo>
                    <a:pt x="50592" y="87122"/>
                    <a:pt x="50592" y="97988"/>
                    <a:pt x="52987" y="103363"/>
                  </a:cubicBezTo>
                  <a:cubicBezTo>
                    <a:pt x="53337" y="104181"/>
                    <a:pt x="54155" y="105407"/>
                    <a:pt x="55324" y="106985"/>
                  </a:cubicBezTo>
                  <a:cubicBezTo>
                    <a:pt x="50183" y="106985"/>
                    <a:pt x="46035" y="106050"/>
                    <a:pt x="42939" y="104122"/>
                  </a:cubicBezTo>
                  <a:cubicBezTo>
                    <a:pt x="39842" y="102253"/>
                    <a:pt x="37272" y="98981"/>
                    <a:pt x="35169" y="94424"/>
                  </a:cubicBezTo>
                  <a:cubicBezTo>
                    <a:pt x="33182" y="90043"/>
                    <a:pt x="32131" y="85778"/>
                    <a:pt x="32014" y="81631"/>
                  </a:cubicBezTo>
                  <a:cubicBezTo>
                    <a:pt x="31956" y="77483"/>
                    <a:pt x="32715" y="69713"/>
                    <a:pt x="34409" y="58263"/>
                  </a:cubicBezTo>
                  <a:cubicBezTo>
                    <a:pt x="35987" y="47221"/>
                    <a:pt x="35461" y="38926"/>
                    <a:pt x="32890" y="33259"/>
                  </a:cubicBezTo>
                  <a:cubicBezTo>
                    <a:pt x="31138" y="29345"/>
                    <a:pt x="28509" y="26833"/>
                    <a:pt x="25004" y="25606"/>
                  </a:cubicBezTo>
                  <a:cubicBezTo>
                    <a:pt x="21557" y="24437"/>
                    <a:pt x="17760" y="24730"/>
                    <a:pt x="13729" y="26599"/>
                  </a:cubicBezTo>
                  <a:cubicBezTo>
                    <a:pt x="10632" y="27884"/>
                    <a:pt x="7536" y="30513"/>
                    <a:pt x="4381" y="34486"/>
                  </a:cubicBezTo>
                  <a:close/>
                  <a:moveTo>
                    <a:pt x="80152" y="124628"/>
                  </a:moveTo>
                  <a:cubicBezTo>
                    <a:pt x="81613" y="127841"/>
                    <a:pt x="81729" y="131054"/>
                    <a:pt x="80444" y="134267"/>
                  </a:cubicBezTo>
                  <a:cubicBezTo>
                    <a:pt x="79159" y="137480"/>
                    <a:pt x="76822" y="139875"/>
                    <a:pt x="73492" y="141394"/>
                  </a:cubicBezTo>
                  <a:cubicBezTo>
                    <a:pt x="70338" y="142855"/>
                    <a:pt x="67183" y="142971"/>
                    <a:pt x="64087" y="141803"/>
                  </a:cubicBezTo>
                  <a:cubicBezTo>
                    <a:pt x="60990" y="140635"/>
                    <a:pt x="58654" y="138473"/>
                    <a:pt x="57251" y="135318"/>
                  </a:cubicBezTo>
                  <a:cubicBezTo>
                    <a:pt x="55733" y="132047"/>
                    <a:pt x="55616" y="128717"/>
                    <a:pt x="56784" y="125445"/>
                  </a:cubicBezTo>
                  <a:cubicBezTo>
                    <a:pt x="57952" y="122116"/>
                    <a:pt x="60114" y="119779"/>
                    <a:pt x="63269" y="118318"/>
                  </a:cubicBezTo>
                  <a:cubicBezTo>
                    <a:pt x="66540" y="116799"/>
                    <a:pt x="69812" y="116682"/>
                    <a:pt x="73083" y="117909"/>
                  </a:cubicBezTo>
                  <a:cubicBezTo>
                    <a:pt x="76296" y="119078"/>
                    <a:pt x="78692" y="121298"/>
                    <a:pt x="80152" y="124628"/>
                  </a:cubicBezTo>
                  <a:close/>
                </a:path>
              </a:pathLst>
            </a:custGeom>
            <a:solidFill>
              <a:srgbClr val="FFFFFF"/>
            </a:solidFill>
            <a:ln w="9525" cap="flat">
              <a:noFill/>
              <a:prstDash val="solid"/>
              <a:miter/>
            </a:ln>
          </p:spPr>
          <p:txBody>
            <a:bodyPr rtlCol="0" anchor="ctr"/>
            <a:lstStyle/>
            <a:p>
              <a:endParaRPr lang="en-GB"/>
            </a:p>
          </p:txBody>
        </p:sp>
        <p:sp>
          <p:nvSpPr>
            <p:cNvPr id="58" name="Freeform: Shape 57">
              <a:extLst>
                <a:ext uri="{FF2B5EF4-FFF2-40B4-BE49-F238E27FC236}">
                  <a16:creationId xmlns:a16="http://schemas.microsoft.com/office/drawing/2014/main" id="{4546DD29-8F41-4880-87B4-9E27FEA65C77}"/>
                </a:ext>
              </a:extLst>
            </p:cNvPr>
            <p:cNvSpPr/>
            <p:nvPr/>
          </p:nvSpPr>
          <p:spPr>
            <a:xfrm>
              <a:off x="10471930" y="1396427"/>
              <a:ext cx="81788" cy="146050"/>
            </a:xfrm>
            <a:custGeom>
              <a:avLst/>
              <a:gdLst>
                <a:gd name="connsiteX0" fmla="*/ 4381 w 81787"/>
                <a:gd name="connsiteY0" fmla="*/ 34486 h 146049"/>
                <a:gd name="connsiteX1" fmla="*/ 7361 w 81787"/>
                <a:gd name="connsiteY1" fmla="*/ 8197 h 146049"/>
                <a:gd name="connsiteX2" fmla="*/ 34526 w 81787"/>
                <a:gd name="connsiteY2" fmla="*/ 6152 h 146049"/>
                <a:gd name="connsiteX3" fmla="*/ 51409 w 81787"/>
                <a:gd name="connsiteY3" fmla="*/ 22218 h 146049"/>
                <a:gd name="connsiteX4" fmla="*/ 55616 w 81787"/>
                <a:gd name="connsiteY4" fmla="*/ 39627 h 146049"/>
                <a:gd name="connsiteX5" fmla="*/ 53104 w 81787"/>
                <a:gd name="connsiteY5" fmla="*/ 70648 h 146049"/>
                <a:gd name="connsiteX6" fmla="*/ 52987 w 81787"/>
                <a:gd name="connsiteY6" fmla="*/ 103363 h 146049"/>
                <a:gd name="connsiteX7" fmla="*/ 55324 w 81787"/>
                <a:gd name="connsiteY7" fmla="*/ 106985 h 146049"/>
                <a:gd name="connsiteX8" fmla="*/ 42939 w 81787"/>
                <a:gd name="connsiteY8" fmla="*/ 104122 h 146049"/>
                <a:gd name="connsiteX9" fmla="*/ 35169 w 81787"/>
                <a:gd name="connsiteY9" fmla="*/ 94424 h 146049"/>
                <a:gd name="connsiteX10" fmla="*/ 32014 w 81787"/>
                <a:gd name="connsiteY10" fmla="*/ 81631 h 146049"/>
                <a:gd name="connsiteX11" fmla="*/ 34409 w 81787"/>
                <a:gd name="connsiteY11" fmla="*/ 58263 h 146049"/>
                <a:gd name="connsiteX12" fmla="*/ 32890 w 81787"/>
                <a:gd name="connsiteY12" fmla="*/ 33259 h 146049"/>
                <a:gd name="connsiteX13" fmla="*/ 25004 w 81787"/>
                <a:gd name="connsiteY13" fmla="*/ 25606 h 146049"/>
                <a:gd name="connsiteX14" fmla="*/ 13729 w 81787"/>
                <a:gd name="connsiteY14" fmla="*/ 26599 h 146049"/>
                <a:gd name="connsiteX15" fmla="*/ 4381 w 81787"/>
                <a:gd name="connsiteY15" fmla="*/ 34486 h 146049"/>
                <a:gd name="connsiteX16" fmla="*/ 80210 w 81787"/>
                <a:gd name="connsiteY16" fmla="*/ 124628 h 146049"/>
                <a:gd name="connsiteX17" fmla="*/ 80503 w 81787"/>
                <a:gd name="connsiteY17" fmla="*/ 134267 h 146049"/>
                <a:gd name="connsiteX18" fmla="*/ 73551 w 81787"/>
                <a:gd name="connsiteY18" fmla="*/ 141394 h 146049"/>
                <a:gd name="connsiteX19" fmla="*/ 64145 w 81787"/>
                <a:gd name="connsiteY19" fmla="*/ 141803 h 146049"/>
                <a:gd name="connsiteX20" fmla="*/ 57310 w 81787"/>
                <a:gd name="connsiteY20" fmla="*/ 135318 h 146049"/>
                <a:gd name="connsiteX21" fmla="*/ 56842 w 81787"/>
                <a:gd name="connsiteY21" fmla="*/ 125445 h 146049"/>
                <a:gd name="connsiteX22" fmla="*/ 63327 w 81787"/>
                <a:gd name="connsiteY22" fmla="*/ 118318 h 146049"/>
                <a:gd name="connsiteX23" fmla="*/ 73142 w 81787"/>
                <a:gd name="connsiteY23" fmla="*/ 117909 h 146049"/>
                <a:gd name="connsiteX24" fmla="*/ 80210 w 81787"/>
                <a:gd name="connsiteY24" fmla="*/ 124628 h 146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1787" h="146049">
                  <a:moveTo>
                    <a:pt x="4381" y="34486"/>
                  </a:moveTo>
                  <a:lnTo>
                    <a:pt x="7361" y="8197"/>
                  </a:lnTo>
                  <a:cubicBezTo>
                    <a:pt x="17760" y="3932"/>
                    <a:pt x="26815" y="3231"/>
                    <a:pt x="34526" y="6152"/>
                  </a:cubicBezTo>
                  <a:cubicBezTo>
                    <a:pt x="42238" y="9073"/>
                    <a:pt x="47846" y="14389"/>
                    <a:pt x="51409" y="22218"/>
                  </a:cubicBezTo>
                  <a:cubicBezTo>
                    <a:pt x="53688" y="27242"/>
                    <a:pt x="55090" y="33025"/>
                    <a:pt x="55616" y="39627"/>
                  </a:cubicBezTo>
                  <a:cubicBezTo>
                    <a:pt x="56141" y="46170"/>
                    <a:pt x="55265" y="56510"/>
                    <a:pt x="53104" y="70648"/>
                  </a:cubicBezTo>
                  <a:cubicBezTo>
                    <a:pt x="50592" y="87122"/>
                    <a:pt x="50592" y="97988"/>
                    <a:pt x="52987" y="103363"/>
                  </a:cubicBezTo>
                  <a:cubicBezTo>
                    <a:pt x="53337" y="104181"/>
                    <a:pt x="54155" y="105407"/>
                    <a:pt x="55324" y="106985"/>
                  </a:cubicBezTo>
                  <a:cubicBezTo>
                    <a:pt x="50183" y="106985"/>
                    <a:pt x="46035" y="106050"/>
                    <a:pt x="42939" y="104122"/>
                  </a:cubicBezTo>
                  <a:cubicBezTo>
                    <a:pt x="39842" y="102253"/>
                    <a:pt x="37272" y="98981"/>
                    <a:pt x="35169" y="94424"/>
                  </a:cubicBezTo>
                  <a:cubicBezTo>
                    <a:pt x="33182" y="90043"/>
                    <a:pt x="32131" y="85778"/>
                    <a:pt x="32014" y="81631"/>
                  </a:cubicBezTo>
                  <a:cubicBezTo>
                    <a:pt x="31956" y="77483"/>
                    <a:pt x="32715" y="69713"/>
                    <a:pt x="34409" y="58263"/>
                  </a:cubicBezTo>
                  <a:cubicBezTo>
                    <a:pt x="35987" y="47221"/>
                    <a:pt x="35461" y="38926"/>
                    <a:pt x="32890" y="33259"/>
                  </a:cubicBezTo>
                  <a:cubicBezTo>
                    <a:pt x="31138" y="29345"/>
                    <a:pt x="28509" y="26833"/>
                    <a:pt x="25004" y="25606"/>
                  </a:cubicBezTo>
                  <a:cubicBezTo>
                    <a:pt x="21557" y="24437"/>
                    <a:pt x="17760" y="24730"/>
                    <a:pt x="13729" y="26599"/>
                  </a:cubicBezTo>
                  <a:cubicBezTo>
                    <a:pt x="10632" y="27884"/>
                    <a:pt x="7536" y="30572"/>
                    <a:pt x="4381" y="34486"/>
                  </a:cubicBezTo>
                  <a:close/>
                  <a:moveTo>
                    <a:pt x="80210" y="124628"/>
                  </a:moveTo>
                  <a:cubicBezTo>
                    <a:pt x="81671" y="127841"/>
                    <a:pt x="81788" y="131054"/>
                    <a:pt x="80503" y="134267"/>
                  </a:cubicBezTo>
                  <a:cubicBezTo>
                    <a:pt x="79217" y="137480"/>
                    <a:pt x="76881" y="139875"/>
                    <a:pt x="73551" y="141394"/>
                  </a:cubicBezTo>
                  <a:cubicBezTo>
                    <a:pt x="70396" y="142855"/>
                    <a:pt x="67241" y="142971"/>
                    <a:pt x="64145" y="141803"/>
                  </a:cubicBezTo>
                  <a:cubicBezTo>
                    <a:pt x="61049" y="140635"/>
                    <a:pt x="58712" y="138473"/>
                    <a:pt x="57310" y="135318"/>
                  </a:cubicBezTo>
                  <a:cubicBezTo>
                    <a:pt x="55791" y="132047"/>
                    <a:pt x="55674" y="128717"/>
                    <a:pt x="56842" y="125445"/>
                  </a:cubicBezTo>
                  <a:cubicBezTo>
                    <a:pt x="58011" y="122116"/>
                    <a:pt x="60172" y="119779"/>
                    <a:pt x="63327" y="118318"/>
                  </a:cubicBezTo>
                  <a:cubicBezTo>
                    <a:pt x="66599" y="116799"/>
                    <a:pt x="69870" y="116682"/>
                    <a:pt x="73142" y="117909"/>
                  </a:cubicBezTo>
                  <a:cubicBezTo>
                    <a:pt x="76296" y="119078"/>
                    <a:pt x="78692" y="121356"/>
                    <a:pt x="80210" y="124628"/>
                  </a:cubicBezTo>
                  <a:close/>
                </a:path>
              </a:pathLst>
            </a:custGeom>
            <a:solidFill>
              <a:srgbClr val="EF4438"/>
            </a:solidFill>
            <a:ln w="9525" cap="flat">
              <a:noFill/>
              <a:prstDash val="solid"/>
              <a:miter/>
            </a:ln>
          </p:spPr>
          <p:txBody>
            <a:bodyPr rtlCol="0" anchor="ctr"/>
            <a:lstStyle/>
            <a:p>
              <a:endParaRPr lang="en-GB"/>
            </a:p>
          </p:txBody>
        </p:sp>
        <p:sp>
          <p:nvSpPr>
            <p:cNvPr id="88" name="Freeform: Shape 87">
              <a:extLst>
                <a:ext uri="{FF2B5EF4-FFF2-40B4-BE49-F238E27FC236}">
                  <a16:creationId xmlns:a16="http://schemas.microsoft.com/office/drawing/2014/main" id="{A1D0E5C5-C53B-4A1E-9975-7F8912B7EAD6}"/>
                </a:ext>
              </a:extLst>
            </p:cNvPr>
            <p:cNvSpPr/>
            <p:nvPr/>
          </p:nvSpPr>
          <p:spPr>
            <a:xfrm>
              <a:off x="10196422" y="1692459"/>
              <a:ext cx="99314" cy="303783"/>
            </a:xfrm>
            <a:custGeom>
              <a:avLst/>
              <a:gdLst>
                <a:gd name="connsiteX0" fmla="*/ 4381 w 99313"/>
                <a:gd name="connsiteY0" fmla="*/ 49891 h 303783"/>
                <a:gd name="connsiteX1" fmla="*/ 31664 w 99313"/>
                <a:gd name="connsiteY1" fmla="*/ 4381 h 303783"/>
                <a:gd name="connsiteX2" fmla="*/ 82898 w 99313"/>
                <a:gd name="connsiteY2" fmla="*/ 23193 h 303783"/>
                <a:gd name="connsiteX3" fmla="*/ 100365 w 99313"/>
                <a:gd name="connsiteY3" fmla="*/ 66482 h 303783"/>
                <a:gd name="connsiteX4" fmla="*/ 93589 w 99313"/>
                <a:gd name="connsiteY4" fmla="*/ 101651 h 303783"/>
                <a:gd name="connsiteX5" fmla="*/ 63269 w 99313"/>
                <a:gd name="connsiteY5" fmla="*/ 156156 h 303783"/>
                <a:gd name="connsiteX6" fmla="*/ 35987 w 99313"/>
                <a:gd name="connsiteY6" fmla="*/ 215745 h 303783"/>
                <a:gd name="connsiteX7" fmla="*/ 37213 w 99313"/>
                <a:gd name="connsiteY7" fmla="*/ 224274 h 303783"/>
                <a:gd name="connsiteX8" fmla="*/ 16942 w 99313"/>
                <a:gd name="connsiteY8" fmla="*/ 208793 h 303783"/>
                <a:gd name="connsiteX9" fmla="*/ 10808 w 99313"/>
                <a:gd name="connsiteY9" fmla="*/ 184607 h 303783"/>
                <a:gd name="connsiteX10" fmla="*/ 15715 w 99313"/>
                <a:gd name="connsiteY10" fmla="*/ 158668 h 303783"/>
                <a:gd name="connsiteX11" fmla="*/ 39433 w 99313"/>
                <a:gd name="connsiteY11" fmla="*/ 118008 h 303783"/>
                <a:gd name="connsiteX12" fmla="*/ 57368 w 99313"/>
                <a:gd name="connsiteY12" fmla="*/ 71097 h 303783"/>
                <a:gd name="connsiteX13" fmla="*/ 49306 w 99313"/>
                <a:gd name="connsiteY13" fmla="*/ 50650 h 303783"/>
                <a:gd name="connsiteX14" fmla="*/ 27925 w 99313"/>
                <a:gd name="connsiteY14" fmla="*/ 43055 h 303783"/>
                <a:gd name="connsiteX15" fmla="*/ 4381 w 99313"/>
                <a:gd name="connsiteY15" fmla="*/ 49891 h 303783"/>
                <a:gd name="connsiteX16" fmla="*/ 68001 w 99313"/>
                <a:gd name="connsiteY16" fmla="*/ 277085 h 303783"/>
                <a:gd name="connsiteX17" fmla="*/ 60465 w 99313"/>
                <a:gd name="connsiteY17" fmla="*/ 294904 h 303783"/>
                <a:gd name="connsiteX18" fmla="*/ 41887 w 99313"/>
                <a:gd name="connsiteY18" fmla="*/ 302089 h 303783"/>
                <a:gd name="connsiteX19" fmla="*/ 24361 w 99313"/>
                <a:gd name="connsiteY19" fmla="*/ 295020 h 303783"/>
                <a:gd name="connsiteX20" fmla="*/ 17292 w 99313"/>
                <a:gd name="connsiteY20" fmla="*/ 277494 h 303783"/>
                <a:gd name="connsiteX21" fmla="*/ 24595 w 99313"/>
                <a:gd name="connsiteY21" fmla="*/ 259034 h 303783"/>
                <a:gd name="connsiteX22" fmla="*/ 42354 w 99313"/>
                <a:gd name="connsiteY22" fmla="*/ 251439 h 303783"/>
                <a:gd name="connsiteX23" fmla="*/ 60640 w 99313"/>
                <a:gd name="connsiteY23" fmla="*/ 258858 h 303783"/>
                <a:gd name="connsiteX24" fmla="*/ 68001 w 99313"/>
                <a:gd name="connsiteY24" fmla="*/ 277085 h 30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9313" h="303783">
                  <a:moveTo>
                    <a:pt x="4381" y="49891"/>
                  </a:moveTo>
                  <a:lnTo>
                    <a:pt x="31664" y="4381"/>
                  </a:lnTo>
                  <a:cubicBezTo>
                    <a:pt x="54155" y="5199"/>
                    <a:pt x="71214" y="11450"/>
                    <a:pt x="82898" y="23193"/>
                  </a:cubicBezTo>
                  <a:cubicBezTo>
                    <a:pt x="94582" y="34877"/>
                    <a:pt x="100365" y="49306"/>
                    <a:pt x="100365" y="66482"/>
                  </a:cubicBezTo>
                  <a:cubicBezTo>
                    <a:pt x="100365" y="77582"/>
                    <a:pt x="98087" y="89266"/>
                    <a:pt x="93589" y="101651"/>
                  </a:cubicBezTo>
                  <a:cubicBezTo>
                    <a:pt x="89090" y="114036"/>
                    <a:pt x="78984" y="132204"/>
                    <a:pt x="63269" y="156156"/>
                  </a:cubicBezTo>
                  <a:cubicBezTo>
                    <a:pt x="45042" y="184139"/>
                    <a:pt x="35987" y="204002"/>
                    <a:pt x="35987" y="215745"/>
                  </a:cubicBezTo>
                  <a:cubicBezTo>
                    <a:pt x="35987" y="217556"/>
                    <a:pt x="36396" y="220360"/>
                    <a:pt x="37213" y="224274"/>
                  </a:cubicBezTo>
                  <a:cubicBezTo>
                    <a:pt x="27808" y="220009"/>
                    <a:pt x="21031" y="214810"/>
                    <a:pt x="16942" y="208793"/>
                  </a:cubicBezTo>
                  <a:cubicBezTo>
                    <a:pt x="12852" y="202775"/>
                    <a:pt x="10808" y="194713"/>
                    <a:pt x="10808" y="184607"/>
                  </a:cubicBezTo>
                  <a:cubicBezTo>
                    <a:pt x="10808" y="174909"/>
                    <a:pt x="12443" y="166263"/>
                    <a:pt x="15715" y="158668"/>
                  </a:cubicBezTo>
                  <a:cubicBezTo>
                    <a:pt x="18986" y="151074"/>
                    <a:pt x="26873" y="137520"/>
                    <a:pt x="39433" y="118008"/>
                  </a:cubicBezTo>
                  <a:cubicBezTo>
                    <a:pt x="51409" y="99197"/>
                    <a:pt x="57368" y="83540"/>
                    <a:pt x="57368" y="71097"/>
                  </a:cubicBezTo>
                  <a:cubicBezTo>
                    <a:pt x="57368" y="62509"/>
                    <a:pt x="54681" y="55733"/>
                    <a:pt x="49306" y="50650"/>
                  </a:cubicBezTo>
                  <a:cubicBezTo>
                    <a:pt x="43932" y="45626"/>
                    <a:pt x="36805" y="43055"/>
                    <a:pt x="27925" y="43055"/>
                  </a:cubicBezTo>
                  <a:cubicBezTo>
                    <a:pt x="21265" y="42997"/>
                    <a:pt x="13437" y="45275"/>
                    <a:pt x="4381" y="49891"/>
                  </a:cubicBezTo>
                  <a:close/>
                  <a:moveTo>
                    <a:pt x="68001" y="277085"/>
                  </a:moveTo>
                  <a:cubicBezTo>
                    <a:pt x="68001" y="284213"/>
                    <a:pt x="65489" y="290113"/>
                    <a:pt x="60465" y="294904"/>
                  </a:cubicBezTo>
                  <a:cubicBezTo>
                    <a:pt x="55440" y="299694"/>
                    <a:pt x="49248" y="302089"/>
                    <a:pt x="41887" y="302089"/>
                  </a:cubicBezTo>
                  <a:cubicBezTo>
                    <a:pt x="34935" y="302089"/>
                    <a:pt x="29093" y="299694"/>
                    <a:pt x="24361" y="295020"/>
                  </a:cubicBezTo>
                  <a:cubicBezTo>
                    <a:pt x="19629" y="290288"/>
                    <a:pt x="17292" y="284446"/>
                    <a:pt x="17292" y="277494"/>
                  </a:cubicBezTo>
                  <a:cubicBezTo>
                    <a:pt x="17292" y="270250"/>
                    <a:pt x="19746" y="264116"/>
                    <a:pt x="24595" y="259034"/>
                  </a:cubicBezTo>
                  <a:cubicBezTo>
                    <a:pt x="29444" y="253951"/>
                    <a:pt x="35402" y="251439"/>
                    <a:pt x="42354" y="251439"/>
                  </a:cubicBezTo>
                  <a:cubicBezTo>
                    <a:pt x="49598" y="251439"/>
                    <a:pt x="55674" y="253893"/>
                    <a:pt x="60640" y="258858"/>
                  </a:cubicBezTo>
                  <a:cubicBezTo>
                    <a:pt x="65489" y="263766"/>
                    <a:pt x="68001" y="269841"/>
                    <a:pt x="68001" y="277085"/>
                  </a:cubicBezTo>
                  <a:close/>
                </a:path>
              </a:pathLst>
            </a:custGeom>
            <a:solidFill>
              <a:srgbClr val="FFFFFF"/>
            </a:solidFill>
            <a:ln w="9525" cap="flat">
              <a:noFill/>
              <a:prstDash val="solid"/>
              <a:miter/>
            </a:ln>
          </p:spPr>
          <p:txBody>
            <a:bodyPr rtlCol="0" anchor="ctr"/>
            <a:lstStyle/>
            <a:p>
              <a:endParaRPr lang="en-GB"/>
            </a:p>
          </p:txBody>
        </p:sp>
      </p:grpSp>
      <p:grpSp>
        <p:nvGrpSpPr>
          <p:cNvPr id="89" name="Graphic 22">
            <a:extLst>
              <a:ext uri="{FF2B5EF4-FFF2-40B4-BE49-F238E27FC236}">
                <a16:creationId xmlns:a16="http://schemas.microsoft.com/office/drawing/2014/main" id="{D77086CF-2B89-4D0F-B568-12A7D58F2385}"/>
              </a:ext>
              <a:ext uri="{C183D7F6-B498-43B3-948B-1728B52AA6E4}">
                <adec:decorative xmlns:adec="http://schemas.microsoft.com/office/drawing/2017/decorative" val="1"/>
              </a:ext>
            </a:extLst>
          </p:cNvPr>
          <p:cNvGrpSpPr/>
          <p:nvPr/>
        </p:nvGrpSpPr>
        <p:grpSpPr>
          <a:xfrm>
            <a:off x="1062827" y="1052309"/>
            <a:ext cx="2375835" cy="3848978"/>
            <a:chOff x="1062827" y="1052309"/>
            <a:chExt cx="2375835" cy="3848978"/>
          </a:xfrm>
        </p:grpSpPr>
        <p:sp>
          <p:nvSpPr>
            <p:cNvPr id="90" name="Freeform: Shape 89">
              <a:extLst>
                <a:ext uri="{FF2B5EF4-FFF2-40B4-BE49-F238E27FC236}">
                  <a16:creationId xmlns:a16="http://schemas.microsoft.com/office/drawing/2014/main" id="{FAB9C64E-8AEE-4307-A603-ED54EC64E1B5}"/>
                </a:ext>
              </a:extLst>
            </p:cNvPr>
            <p:cNvSpPr/>
            <p:nvPr/>
          </p:nvSpPr>
          <p:spPr>
            <a:xfrm>
              <a:off x="2242139" y="1841395"/>
              <a:ext cx="608063" cy="589257"/>
            </a:xfrm>
            <a:custGeom>
              <a:avLst/>
              <a:gdLst>
                <a:gd name="connsiteX0" fmla="*/ 3089 w 608063"/>
                <a:gd name="connsiteY0" fmla="*/ 516432 h 589257"/>
                <a:gd name="connsiteX1" fmla="*/ 93734 w 608063"/>
                <a:gd name="connsiteY1" fmla="*/ 436506 h 589257"/>
                <a:gd name="connsiteX2" fmla="*/ 112603 w 608063"/>
                <a:gd name="connsiteY2" fmla="*/ 423593 h 589257"/>
                <a:gd name="connsiteX3" fmla="*/ 244496 w 608063"/>
                <a:gd name="connsiteY3" fmla="*/ 278661 h 589257"/>
                <a:gd name="connsiteX4" fmla="*/ 529785 w 608063"/>
                <a:gd name="connsiteY4" fmla="*/ 3089 h 589257"/>
                <a:gd name="connsiteX5" fmla="*/ 606827 w 608063"/>
                <a:gd name="connsiteY5" fmla="*/ 54743 h 589257"/>
                <a:gd name="connsiteX6" fmla="*/ 525647 w 608063"/>
                <a:gd name="connsiteY6" fmla="*/ 200553 h 589257"/>
                <a:gd name="connsiteX7" fmla="*/ 370560 w 608063"/>
                <a:gd name="connsiteY7" fmla="*/ 413438 h 589257"/>
                <a:gd name="connsiteX8" fmla="*/ 250013 w 608063"/>
                <a:gd name="connsiteY8" fmla="*/ 521635 h 589257"/>
                <a:gd name="connsiteX9" fmla="*/ 195601 w 608063"/>
                <a:gd name="connsiteY9" fmla="*/ 588522 h 589257"/>
                <a:gd name="connsiteX10" fmla="*/ 3089 w 608063"/>
                <a:gd name="connsiteY10" fmla="*/ 516432 h 589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8063" h="589257">
                  <a:moveTo>
                    <a:pt x="3089" y="516432"/>
                  </a:moveTo>
                  <a:cubicBezTo>
                    <a:pt x="30796" y="502704"/>
                    <a:pt x="50668" y="465029"/>
                    <a:pt x="93734" y="436506"/>
                  </a:cubicBezTo>
                  <a:cubicBezTo>
                    <a:pt x="99815" y="432494"/>
                    <a:pt x="106146" y="428169"/>
                    <a:pt x="112603" y="423593"/>
                  </a:cubicBezTo>
                  <a:cubicBezTo>
                    <a:pt x="197481" y="363664"/>
                    <a:pt x="185069" y="355954"/>
                    <a:pt x="244496" y="278661"/>
                  </a:cubicBezTo>
                  <a:cubicBezTo>
                    <a:pt x="350751" y="140499"/>
                    <a:pt x="441208" y="101695"/>
                    <a:pt x="529785" y="3089"/>
                  </a:cubicBezTo>
                  <a:lnTo>
                    <a:pt x="606827" y="54743"/>
                  </a:lnTo>
                  <a:lnTo>
                    <a:pt x="525647" y="200553"/>
                  </a:lnTo>
                  <a:cubicBezTo>
                    <a:pt x="438763" y="336270"/>
                    <a:pt x="442211" y="357019"/>
                    <a:pt x="370560" y="413438"/>
                  </a:cubicBezTo>
                  <a:cubicBezTo>
                    <a:pt x="307998" y="462710"/>
                    <a:pt x="296903" y="445408"/>
                    <a:pt x="250013" y="521635"/>
                  </a:cubicBezTo>
                  <a:cubicBezTo>
                    <a:pt x="232460" y="549970"/>
                    <a:pt x="207260" y="566644"/>
                    <a:pt x="195601" y="588522"/>
                  </a:cubicBezTo>
                  <a:lnTo>
                    <a:pt x="3089" y="516432"/>
                  </a:lnTo>
                  <a:close/>
                </a:path>
              </a:pathLst>
            </a:custGeom>
            <a:solidFill>
              <a:srgbClr val="FFDBA7"/>
            </a:solidFill>
            <a:ln w="6258" cap="flat">
              <a:noFill/>
              <a:prstDash val="solid"/>
              <a:miter/>
            </a:ln>
          </p:spPr>
          <p:txBody>
            <a:bodyPr rtlCol="0" anchor="ctr"/>
            <a:lstStyle/>
            <a:p>
              <a:endParaRPr lang="en-GB"/>
            </a:p>
          </p:txBody>
        </p:sp>
        <p:sp>
          <p:nvSpPr>
            <p:cNvPr id="91" name="Freeform: Shape 90">
              <a:extLst>
                <a:ext uri="{FF2B5EF4-FFF2-40B4-BE49-F238E27FC236}">
                  <a16:creationId xmlns:a16="http://schemas.microsoft.com/office/drawing/2014/main" id="{D056C90E-1BBE-4308-8913-5624EFA5E830}"/>
                </a:ext>
              </a:extLst>
            </p:cNvPr>
            <p:cNvSpPr/>
            <p:nvPr/>
          </p:nvSpPr>
          <p:spPr>
            <a:xfrm>
              <a:off x="2754417" y="1658626"/>
              <a:ext cx="238210" cy="250748"/>
            </a:xfrm>
            <a:custGeom>
              <a:avLst/>
              <a:gdLst>
                <a:gd name="connsiteX0" fmla="*/ 80382 w 238210"/>
                <a:gd name="connsiteY0" fmla="*/ 252933 h 250747"/>
                <a:gd name="connsiteX1" fmla="*/ 109218 w 238210"/>
                <a:gd name="connsiteY1" fmla="*/ 226918 h 250747"/>
                <a:gd name="connsiteX2" fmla="*/ 182499 w 238210"/>
                <a:gd name="connsiteY2" fmla="*/ 174072 h 250747"/>
                <a:gd name="connsiteX3" fmla="*/ 224248 w 238210"/>
                <a:gd name="connsiteY3" fmla="*/ 134016 h 250747"/>
                <a:gd name="connsiteX4" fmla="*/ 230329 w 238210"/>
                <a:gd name="connsiteY4" fmla="*/ 95839 h 250747"/>
                <a:gd name="connsiteX5" fmla="*/ 224938 w 238210"/>
                <a:gd name="connsiteY5" fmla="*/ 66941 h 250747"/>
                <a:gd name="connsiteX6" fmla="*/ 214030 w 238210"/>
                <a:gd name="connsiteY6" fmla="*/ 35597 h 250747"/>
                <a:gd name="connsiteX7" fmla="*/ 183815 w 238210"/>
                <a:gd name="connsiteY7" fmla="*/ 3752 h 250747"/>
                <a:gd name="connsiteX8" fmla="*/ 104579 w 238210"/>
                <a:gd name="connsiteY8" fmla="*/ 29454 h 250747"/>
                <a:gd name="connsiteX9" fmla="*/ 97182 w 238210"/>
                <a:gd name="connsiteY9" fmla="*/ 47633 h 250747"/>
                <a:gd name="connsiteX10" fmla="*/ 67468 w 238210"/>
                <a:gd name="connsiteY10" fmla="*/ 72206 h 250747"/>
                <a:gd name="connsiteX11" fmla="*/ 29982 w 238210"/>
                <a:gd name="connsiteY11" fmla="*/ 130192 h 250747"/>
                <a:gd name="connsiteX12" fmla="*/ 3089 w 238210"/>
                <a:gd name="connsiteY12" fmla="*/ 213064 h 250747"/>
                <a:gd name="connsiteX13" fmla="*/ 80382 w 238210"/>
                <a:gd name="connsiteY13" fmla="*/ 252933 h 250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8210" h="250747">
                  <a:moveTo>
                    <a:pt x="80382" y="252933"/>
                  </a:moveTo>
                  <a:cubicBezTo>
                    <a:pt x="89910" y="244219"/>
                    <a:pt x="99564" y="235506"/>
                    <a:pt x="109218" y="226918"/>
                  </a:cubicBezTo>
                  <a:cubicBezTo>
                    <a:pt x="142943" y="209114"/>
                    <a:pt x="155606" y="200276"/>
                    <a:pt x="182499" y="174072"/>
                  </a:cubicBezTo>
                  <a:lnTo>
                    <a:pt x="224248" y="134016"/>
                  </a:lnTo>
                  <a:cubicBezTo>
                    <a:pt x="238290" y="119974"/>
                    <a:pt x="242177" y="113203"/>
                    <a:pt x="230329" y="95839"/>
                  </a:cubicBezTo>
                  <a:cubicBezTo>
                    <a:pt x="239419" y="86060"/>
                    <a:pt x="240234" y="72018"/>
                    <a:pt x="224938" y="66941"/>
                  </a:cubicBezTo>
                  <a:cubicBezTo>
                    <a:pt x="232648" y="53400"/>
                    <a:pt x="227822" y="43558"/>
                    <a:pt x="214030" y="35597"/>
                  </a:cubicBezTo>
                  <a:cubicBezTo>
                    <a:pt x="220863" y="10209"/>
                    <a:pt x="207386" y="304"/>
                    <a:pt x="183815" y="3752"/>
                  </a:cubicBezTo>
                  <a:lnTo>
                    <a:pt x="104579" y="29454"/>
                  </a:lnTo>
                  <a:lnTo>
                    <a:pt x="97182" y="47633"/>
                  </a:lnTo>
                  <a:lnTo>
                    <a:pt x="67468" y="72206"/>
                  </a:lnTo>
                  <a:lnTo>
                    <a:pt x="29982" y="130192"/>
                  </a:lnTo>
                  <a:lnTo>
                    <a:pt x="3089" y="213064"/>
                  </a:lnTo>
                  <a:lnTo>
                    <a:pt x="80382" y="252933"/>
                  </a:lnTo>
                  <a:close/>
                </a:path>
              </a:pathLst>
            </a:custGeom>
            <a:solidFill>
              <a:srgbClr val="FFDBA7"/>
            </a:solidFill>
            <a:ln w="6258" cap="flat">
              <a:noFill/>
              <a:prstDash val="solid"/>
              <a:miter/>
            </a:ln>
          </p:spPr>
          <p:txBody>
            <a:bodyPr rtlCol="0" anchor="ctr"/>
            <a:lstStyle/>
            <a:p>
              <a:endParaRPr lang="en-GB"/>
            </a:p>
          </p:txBody>
        </p:sp>
        <p:sp>
          <p:nvSpPr>
            <p:cNvPr id="92" name="Freeform: Shape 91">
              <a:extLst>
                <a:ext uri="{FF2B5EF4-FFF2-40B4-BE49-F238E27FC236}">
                  <a16:creationId xmlns:a16="http://schemas.microsoft.com/office/drawing/2014/main" id="{6E4D4067-D498-4653-A460-9A83928C954C}"/>
                </a:ext>
              </a:extLst>
            </p:cNvPr>
            <p:cNvSpPr/>
            <p:nvPr/>
          </p:nvSpPr>
          <p:spPr>
            <a:xfrm>
              <a:off x="2788268" y="1664492"/>
              <a:ext cx="194330" cy="181792"/>
            </a:xfrm>
            <a:custGeom>
              <a:avLst/>
              <a:gdLst>
                <a:gd name="connsiteX0" fmla="*/ 62328 w 194329"/>
                <a:gd name="connsiteY0" fmla="*/ 74050 h 181792"/>
                <a:gd name="connsiteX1" fmla="*/ 134919 w 194329"/>
                <a:gd name="connsiteY1" fmla="*/ 3089 h 181792"/>
                <a:gd name="connsiteX2" fmla="*/ 188266 w 194329"/>
                <a:gd name="connsiteY2" fmla="*/ 55432 h 181792"/>
                <a:gd name="connsiteX3" fmla="*/ 196290 w 194329"/>
                <a:gd name="connsiteY3" fmla="*/ 99689 h 181792"/>
                <a:gd name="connsiteX4" fmla="*/ 3089 w 194329"/>
                <a:gd name="connsiteY4" fmla="*/ 175353 h 181792"/>
                <a:gd name="connsiteX5" fmla="*/ 62328 w 194329"/>
                <a:gd name="connsiteY5" fmla="*/ 74050 h 181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329" h="181792">
                  <a:moveTo>
                    <a:pt x="62328" y="74050"/>
                  </a:moveTo>
                  <a:cubicBezTo>
                    <a:pt x="83454" y="13370"/>
                    <a:pt x="73048" y="25970"/>
                    <a:pt x="134919" y="3089"/>
                  </a:cubicBezTo>
                  <a:lnTo>
                    <a:pt x="188266" y="55432"/>
                  </a:lnTo>
                  <a:lnTo>
                    <a:pt x="196290" y="99689"/>
                  </a:lnTo>
                  <a:cubicBezTo>
                    <a:pt x="114985" y="177797"/>
                    <a:pt x="120376" y="192717"/>
                    <a:pt x="3089" y="175353"/>
                  </a:cubicBezTo>
                  <a:cubicBezTo>
                    <a:pt x="52862" y="148334"/>
                    <a:pt x="63582" y="126081"/>
                    <a:pt x="62328" y="74050"/>
                  </a:cubicBezTo>
                  <a:close/>
                </a:path>
              </a:pathLst>
            </a:custGeom>
            <a:solidFill>
              <a:srgbClr val="F0C17D"/>
            </a:solidFill>
            <a:ln w="6258" cap="flat">
              <a:noFill/>
              <a:prstDash val="solid"/>
              <a:miter/>
            </a:ln>
          </p:spPr>
          <p:txBody>
            <a:bodyPr rtlCol="0" anchor="ctr"/>
            <a:lstStyle/>
            <a:p>
              <a:endParaRPr lang="en-GB"/>
            </a:p>
          </p:txBody>
        </p:sp>
        <p:sp>
          <p:nvSpPr>
            <p:cNvPr id="93" name="Freeform: Shape 92">
              <a:extLst>
                <a:ext uri="{FF2B5EF4-FFF2-40B4-BE49-F238E27FC236}">
                  <a16:creationId xmlns:a16="http://schemas.microsoft.com/office/drawing/2014/main" id="{E5B986DC-EA37-44AB-A915-1825E41970B7}"/>
                </a:ext>
              </a:extLst>
            </p:cNvPr>
            <p:cNvSpPr/>
            <p:nvPr/>
          </p:nvSpPr>
          <p:spPr>
            <a:xfrm>
              <a:off x="1499450" y="2304589"/>
              <a:ext cx="708362" cy="1071947"/>
            </a:xfrm>
            <a:custGeom>
              <a:avLst/>
              <a:gdLst>
                <a:gd name="connsiteX0" fmla="*/ 692682 w 708362"/>
                <a:gd name="connsiteY0" fmla="*/ 81761 h 1071946"/>
                <a:gd name="connsiteX1" fmla="*/ 698261 w 708362"/>
                <a:gd name="connsiteY1" fmla="*/ 240798 h 1071946"/>
                <a:gd name="connsiteX2" fmla="*/ 633945 w 708362"/>
                <a:gd name="connsiteY2" fmla="*/ 547650 h 1071946"/>
                <a:gd name="connsiteX3" fmla="*/ 629870 w 708362"/>
                <a:gd name="connsiteY3" fmla="*/ 564137 h 1071946"/>
                <a:gd name="connsiteX4" fmla="*/ 630058 w 708362"/>
                <a:gd name="connsiteY4" fmla="*/ 564325 h 1071946"/>
                <a:gd name="connsiteX5" fmla="*/ 609497 w 708362"/>
                <a:gd name="connsiteY5" fmla="*/ 1028961 h 1071946"/>
                <a:gd name="connsiteX6" fmla="*/ 110759 w 708362"/>
                <a:gd name="connsiteY6" fmla="*/ 1030465 h 1071946"/>
                <a:gd name="connsiteX7" fmla="*/ 91013 w 708362"/>
                <a:gd name="connsiteY7" fmla="*/ 641367 h 1071946"/>
                <a:gd name="connsiteX8" fmla="*/ 76407 w 708362"/>
                <a:gd name="connsiteY8" fmla="*/ 571910 h 1071946"/>
                <a:gd name="connsiteX9" fmla="*/ 4254 w 708362"/>
                <a:gd name="connsiteY9" fmla="*/ 228574 h 1071946"/>
                <a:gd name="connsiteX10" fmla="*/ 37980 w 708362"/>
                <a:gd name="connsiteY10" fmla="*/ 72358 h 1071946"/>
                <a:gd name="connsiteX11" fmla="*/ 137276 w 708362"/>
                <a:gd name="connsiteY11" fmla="*/ 49352 h 1071946"/>
                <a:gd name="connsiteX12" fmla="*/ 211685 w 708362"/>
                <a:gd name="connsiteY12" fmla="*/ 61012 h 1071946"/>
                <a:gd name="connsiteX13" fmla="*/ 242214 w 708362"/>
                <a:gd name="connsiteY13" fmla="*/ 45591 h 1071946"/>
                <a:gd name="connsiteX14" fmla="*/ 242277 w 708362"/>
                <a:gd name="connsiteY14" fmla="*/ 45841 h 1071946"/>
                <a:gd name="connsiteX15" fmla="*/ 262211 w 708362"/>
                <a:gd name="connsiteY15" fmla="*/ 3089 h 1071946"/>
                <a:gd name="connsiteX16" fmla="*/ 451275 w 708362"/>
                <a:gd name="connsiteY16" fmla="*/ 3089 h 1071946"/>
                <a:gd name="connsiteX17" fmla="*/ 479045 w 708362"/>
                <a:gd name="connsiteY17" fmla="*/ 51546 h 1071946"/>
                <a:gd name="connsiteX18" fmla="*/ 504872 w 708362"/>
                <a:gd name="connsiteY18" fmla="*/ 62265 h 1071946"/>
                <a:gd name="connsiteX19" fmla="*/ 505060 w 708362"/>
                <a:gd name="connsiteY19" fmla="*/ 62328 h 1071946"/>
                <a:gd name="connsiteX20" fmla="*/ 505248 w 708362"/>
                <a:gd name="connsiteY20" fmla="*/ 62391 h 1071946"/>
                <a:gd name="connsiteX21" fmla="*/ 572637 w 708362"/>
                <a:gd name="connsiteY21" fmla="*/ 58943 h 1071946"/>
                <a:gd name="connsiteX22" fmla="*/ 589625 w 708362"/>
                <a:gd name="connsiteY22" fmla="*/ 51671 h 1071946"/>
                <a:gd name="connsiteX23" fmla="*/ 692682 w 708362"/>
                <a:gd name="connsiteY23" fmla="*/ 81761 h 107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8362" h="1071946">
                  <a:moveTo>
                    <a:pt x="692682" y="81761"/>
                  </a:moveTo>
                  <a:cubicBezTo>
                    <a:pt x="716629" y="91289"/>
                    <a:pt x="703464" y="216099"/>
                    <a:pt x="698261" y="240798"/>
                  </a:cubicBezTo>
                  <a:lnTo>
                    <a:pt x="633945" y="547650"/>
                  </a:lnTo>
                  <a:cubicBezTo>
                    <a:pt x="632628" y="553229"/>
                    <a:pt x="631249" y="558621"/>
                    <a:pt x="629870" y="564137"/>
                  </a:cubicBezTo>
                  <a:lnTo>
                    <a:pt x="630058" y="564325"/>
                  </a:lnTo>
                  <a:cubicBezTo>
                    <a:pt x="598213" y="704305"/>
                    <a:pt x="588183" y="864721"/>
                    <a:pt x="609497" y="1028961"/>
                  </a:cubicBezTo>
                  <a:cubicBezTo>
                    <a:pt x="499481" y="1098355"/>
                    <a:pt x="189620" y="1066071"/>
                    <a:pt x="110759" y="1030465"/>
                  </a:cubicBezTo>
                  <a:cubicBezTo>
                    <a:pt x="125491" y="885470"/>
                    <a:pt x="123736" y="777649"/>
                    <a:pt x="91013" y="641367"/>
                  </a:cubicBezTo>
                  <a:lnTo>
                    <a:pt x="76407" y="571910"/>
                  </a:lnTo>
                  <a:lnTo>
                    <a:pt x="4254" y="228574"/>
                  </a:lnTo>
                  <a:cubicBezTo>
                    <a:pt x="-1387" y="203938"/>
                    <a:pt x="14033" y="81824"/>
                    <a:pt x="37980" y="72358"/>
                  </a:cubicBezTo>
                  <a:cubicBezTo>
                    <a:pt x="81422" y="55119"/>
                    <a:pt x="112640" y="48474"/>
                    <a:pt x="137276" y="49352"/>
                  </a:cubicBezTo>
                  <a:cubicBezTo>
                    <a:pt x="148309" y="52549"/>
                    <a:pt x="197142" y="62641"/>
                    <a:pt x="211685" y="61012"/>
                  </a:cubicBezTo>
                  <a:cubicBezTo>
                    <a:pt x="221590" y="59883"/>
                    <a:pt x="231244" y="55621"/>
                    <a:pt x="242214" y="45591"/>
                  </a:cubicBezTo>
                  <a:lnTo>
                    <a:pt x="242277" y="45841"/>
                  </a:lnTo>
                  <a:cubicBezTo>
                    <a:pt x="255190" y="32176"/>
                    <a:pt x="258387" y="29856"/>
                    <a:pt x="262211" y="3089"/>
                  </a:cubicBezTo>
                  <a:cubicBezTo>
                    <a:pt x="308788" y="66277"/>
                    <a:pt x="400498" y="68597"/>
                    <a:pt x="451275" y="3089"/>
                  </a:cubicBezTo>
                  <a:cubicBezTo>
                    <a:pt x="454159" y="23525"/>
                    <a:pt x="466759" y="37316"/>
                    <a:pt x="479045" y="51546"/>
                  </a:cubicBezTo>
                  <a:cubicBezTo>
                    <a:pt x="487571" y="57689"/>
                    <a:pt x="496033" y="60886"/>
                    <a:pt x="504872" y="62265"/>
                  </a:cubicBezTo>
                  <a:lnTo>
                    <a:pt x="505060" y="62328"/>
                  </a:lnTo>
                  <a:lnTo>
                    <a:pt x="505248" y="62391"/>
                  </a:lnTo>
                  <a:cubicBezTo>
                    <a:pt x="518726" y="64271"/>
                    <a:pt x="559598" y="61513"/>
                    <a:pt x="572637" y="58943"/>
                  </a:cubicBezTo>
                  <a:cubicBezTo>
                    <a:pt x="581288" y="57188"/>
                    <a:pt x="588622" y="51671"/>
                    <a:pt x="589625" y="51671"/>
                  </a:cubicBezTo>
                  <a:cubicBezTo>
                    <a:pt x="618273" y="51107"/>
                    <a:pt x="643849" y="62391"/>
                    <a:pt x="692682" y="81761"/>
                  </a:cubicBezTo>
                  <a:close/>
                </a:path>
              </a:pathLst>
            </a:custGeom>
            <a:solidFill>
              <a:srgbClr val="C32026"/>
            </a:solidFill>
            <a:ln w="6258" cap="flat">
              <a:noFill/>
              <a:prstDash val="solid"/>
              <a:miter/>
            </a:ln>
          </p:spPr>
          <p:txBody>
            <a:bodyPr rtlCol="0" anchor="ctr"/>
            <a:lstStyle/>
            <a:p>
              <a:endParaRPr lang="en-GB"/>
            </a:p>
          </p:txBody>
        </p:sp>
        <p:sp>
          <p:nvSpPr>
            <p:cNvPr id="94" name="Freeform: Shape 93">
              <a:extLst>
                <a:ext uri="{FF2B5EF4-FFF2-40B4-BE49-F238E27FC236}">
                  <a16:creationId xmlns:a16="http://schemas.microsoft.com/office/drawing/2014/main" id="{27C730F8-E35B-4448-9CC0-559CCC56B673}"/>
                </a:ext>
              </a:extLst>
            </p:cNvPr>
            <p:cNvSpPr/>
            <p:nvPr/>
          </p:nvSpPr>
          <p:spPr>
            <a:xfrm>
              <a:off x="1140980" y="2198522"/>
              <a:ext cx="545376" cy="344778"/>
            </a:xfrm>
            <a:custGeom>
              <a:avLst/>
              <a:gdLst>
                <a:gd name="connsiteX0" fmla="*/ 338276 w 545376"/>
                <a:gd name="connsiteY0" fmla="*/ 309503 h 344778"/>
                <a:gd name="connsiteX1" fmla="*/ 74489 w 545376"/>
                <a:gd name="connsiteY1" fmla="*/ 159744 h 344778"/>
                <a:gd name="connsiteX2" fmla="*/ 3089 w 545376"/>
                <a:gd name="connsiteY2" fmla="*/ 66089 h 344778"/>
                <a:gd name="connsiteX3" fmla="*/ 130030 w 545376"/>
                <a:gd name="connsiteY3" fmla="*/ 3089 h 344778"/>
                <a:gd name="connsiteX4" fmla="*/ 304926 w 545376"/>
                <a:gd name="connsiteY4" fmla="*/ 93797 h 344778"/>
                <a:gd name="connsiteX5" fmla="*/ 474808 w 545376"/>
                <a:gd name="connsiteY5" fmla="*/ 159681 h 344778"/>
                <a:gd name="connsiteX6" fmla="*/ 338276 w 545376"/>
                <a:gd name="connsiteY6" fmla="*/ 309503 h 344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376" h="344778">
                  <a:moveTo>
                    <a:pt x="338276" y="309503"/>
                  </a:moveTo>
                  <a:cubicBezTo>
                    <a:pt x="229639" y="233651"/>
                    <a:pt x="180681" y="248822"/>
                    <a:pt x="74489" y="159744"/>
                  </a:cubicBezTo>
                  <a:cubicBezTo>
                    <a:pt x="34997" y="126645"/>
                    <a:pt x="17883" y="114734"/>
                    <a:pt x="3089" y="66089"/>
                  </a:cubicBezTo>
                  <a:lnTo>
                    <a:pt x="130030" y="3089"/>
                  </a:lnTo>
                  <a:lnTo>
                    <a:pt x="304926" y="93797"/>
                  </a:lnTo>
                  <a:lnTo>
                    <a:pt x="474808" y="159681"/>
                  </a:lnTo>
                  <a:cubicBezTo>
                    <a:pt x="622812" y="235469"/>
                    <a:pt x="512483" y="415757"/>
                    <a:pt x="338276" y="309503"/>
                  </a:cubicBezTo>
                  <a:close/>
                </a:path>
              </a:pathLst>
            </a:custGeom>
            <a:solidFill>
              <a:srgbClr val="FFDBA7"/>
            </a:solidFill>
            <a:ln w="6258" cap="flat">
              <a:noFill/>
              <a:prstDash val="solid"/>
              <a:miter/>
            </a:ln>
          </p:spPr>
          <p:txBody>
            <a:bodyPr rtlCol="0" anchor="ctr"/>
            <a:lstStyle/>
            <a:p>
              <a:endParaRPr lang="en-GB"/>
            </a:p>
          </p:txBody>
        </p:sp>
        <p:sp>
          <p:nvSpPr>
            <p:cNvPr id="95" name="Freeform: Shape 94">
              <a:extLst>
                <a:ext uri="{FF2B5EF4-FFF2-40B4-BE49-F238E27FC236}">
                  <a16:creationId xmlns:a16="http://schemas.microsoft.com/office/drawing/2014/main" id="{DE1D7546-2635-4930-BDBB-7D6DA4958963}"/>
                </a:ext>
              </a:extLst>
            </p:cNvPr>
            <p:cNvSpPr/>
            <p:nvPr/>
          </p:nvSpPr>
          <p:spPr>
            <a:xfrm>
              <a:off x="2019270" y="2284842"/>
              <a:ext cx="338509" cy="275823"/>
            </a:xfrm>
            <a:custGeom>
              <a:avLst/>
              <a:gdLst>
                <a:gd name="connsiteX0" fmla="*/ 218749 w 338509"/>
                <a:gd name="connsiteY0" fmla="*/ 245687 h 275822"/>
                <a:gd name="connsiteX1" fmla="*/ 336601 w 338509"/>
                <a:gd name="connsiteY1" fmla="*/ 179302 h 275822"/>
                <a:gd name="connsiteX2" fmla="*/ 265451 w 338509"/>
                <a:gd name="connsiteY2" fmla="*/ 3089 h 275822"/>
                <a:gd name="connsiteX3" fmla="*/ 69053 w 338509"/>
                <a:gd name="connsiteY3" fmla="*/ 71480 h 275822"/>
                <a:gd name="connsiteX4" fmla="*/ 218749 w 338509"/>
                <a:gd name="connsiteY4" fmla="*/ 245687 h 275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509" h="275822">
                  <a:moveTo>
                    <a:pt x="218749" y="245687"/>
                  </a:moveTo>
                  <a:lnTo>
                    <a:pt x="336601" y="179302"/>
                  </a:lnTo>
                  <a:lnTo>
                    <a:pt x="265451" y="3089"/>
                  </a:lnTo>
                  <a:lnTo>
                    <a:pt x="69053" y="71480"/>
                  </a:lnTo>
                  <a:cubicBezTo>
                    <a:pt x="-78951" y="147269"/>
                    <a:pt x="44479" y="351942"/>
                    <a:pt x="218749" y="245687"/>
                  </a:cubicBezTo>
                  <a:close/>
                </a:path>
              </a:pathLst>
            </a:custGeom>
            <a:solidFill>
              <a:srgbClr val="C4282F"/>
            </a:solidFill>
            <a:ln w="6258" cap="flat">
              <a:noFill/>
              <a:prstDash val="solid"/>
              <a:miter/>
            </a:ln>
          </p:spPr>
          <p:txBody>
            <a:bodyPr rtlCol="0" anchor="ctr"/>
            <a:lstStyle/>
            <a:p>
              <a:endParaRPr lang="en-GB"/>
            </a:p>
          </p:txBody>
        </p:sp>
        <p:sp>
          <p:nvSpPr>
            <p:cNvPr id="96" name="Freeform: Shape 95">
              <a:extLst>
                <a:ext uri="{FF2B5EF4-FFF2-40B4-BE49-F238E27FC236}">
                  <a16:creationId xmlns:a16="http://schemas.microsoft.com/office/drawing/2014/main" id="{1D9DEFC2-4D92-4E2E-9338-6FD3016EC6F5}"/>
                </a:ext>
              </a:extLst>
            </p:cNvPr>
            <p:cNvSpPr/>
            <p:nvPr/>
          </p:nvSpPr>
          <p:spPr>
            <a:xfrm>
              <a:off x="1373298" y="2284842"/>
              <a:ext cx="338509" cy="275823"/>
            </a:xfrm>
            <a:custGeom>
              <a:avLst/>
              <a:gdLst>
                <a:gd name="connsiteX0" fmla="*/ 120940 w 338509"/>
                <a:gd name="connsiteY0" fmla="*/ 245687 h 275822"/>
                <a:gd name="connsiteX1" fmla="*/ 3089 w 338509"/>
                <a:gd name="connsiteY1" fmla="*/ 179302 h 275822"/>
                <a:gd name="connsiteX2" fmla="*/ 74239 w 338509"/>
                <a:gd name="connsiteY2" fmla="*/ 3089 h 275822"/>
                <a:gd name="connsiteX3" fmla="*/ 270637 w 338509"/>
                <a:gd name="connsiteY3" fmla="*/ 71480 h 275822"/>
                <a:gd name="connsiteX4" fmla="*/ 120940 w 338509"/>
                <a:gd name="connsiteY4" fmla="*/ 245687 h 275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509" h="275822">
                  <a:moveTo>
                    <a:pt x="120940" y="245687"/>
                  </a:moveTo>
                  <a:lnTo>
                    <a:pt x="3089" y="179302"/>
                  </a:lnTo>
                  <a:lnTo>
                    <a:pt x="74239" y="3089"/>
                  </a:lnTo>
                  <a:lnTo>
                    <a:pt x="270637" y="71480"/>
                  </a:lnTo>
                  <a:cubicBezTo>
                    <a:pt x="418641" y="147269"/>
                    <a:pt x="295210" y="351942"/>
                    <a:pt x="120940" y="245687"/>
                  </a:cubicBezTo>
                  <a:close/>
                </a:path>
              </a:pathLst>
            </a:custGeom>
            <a:solidFill>
              <a:srgbClr val="C32026"/>
            </a:solidFill>
            <a:ln w="6258" cap="flat">
              <a:noFill/>
              <a:prstDash val="solid"/>
              <a:miter/>
            </a:ln>
          </p:spPr>
          <p:txBody>
            <a:bodyPr rtlCol="0" anchor="ctr"/>
            <a:lstStyle/>
            <a:p>
              <a:endParaRPr lang="en-GB"/>
            </a:p>
          </p:txBody>
        </p:sp>
        <p:sp>
          <p:nvSpPr>
            <p:cNvPr id="97" name="Freeform: Shape 96">
              <a:extLst>
                <a:ext uri="{FF2B5EF4-FFF2-40B4-BE49-F238E27FC236}">
                  <a16:creationId xmlns:a16="http://schemas.microsoft.com/office/drawing/2014/main" id="{9DDD5FB6-00B4-4212-8424-099DEF04AEF6}"/>
                </a:ext>
              </a:extLst>
            </p:cNvPr>
            <p:cNvSpPr/>
            <p:nvPr/>
          </p:nvSpPr>
          <p:spPr>
            <a:xfrm>
              <a:off x="1756002" y="2241651"/>
              <a:ext cx="200598" cy="150449"/>
            </a:xfrm>
            <a:custGeom>
              <a:avLst/>
              <a:gdLst>
                <a:gd name="connsiteX0" fmla="*/ 9671 w 200598"/>
                <a:gd name="connsiteY0" fmla="*/ 3089 h 150448"/>
                <a:gd name="connsiteX1" fmla="*/ 190585 w 200598"/>
                <a:gd name="connsiteY1" fmla="*/ 3089 h 150448"/>
                <a:gd name="connsiteX2" fmla="*/ 200177 w 200598"/>
                <a:gd name="connsiteY2" fmla="*/ 93107 h 150448"/>
                <a:gd name="connsiteX3" fmla="*/ 190585 w 200598"/>
                <a:gd name="connsiteY3" fmla="*/ 149275 h 150448"/>
                <a:gd name="connsiteX4" fmla="*/ 9671 w 200598"/>
                <a:gd name="connsiteY4" fmla="*/ 149275 h 150448"/>
                <a:gd name="connsiteX5" fmla="*/ 3089 w 200598"/>
                <a:gd name="connsiteY5" fmla="*/ 92857 h 150448"/>
                <a:gd name="connsiteX6" fmla="*/ 9671 w 200598"/>
                <a:gd name="connsiteY6" fmla="*/ 3089 h 150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598" h="150448">
                  <a:moveTo>
                    <a:pt x="9671" y="3089"/>
                  </a:moveTo>
                  <a:lnTo>
                    <a:pt x="190585" y="3089"/>
                  </a:lnTo>
                  <a:cubicBezTo>
                    <a:pt x="190335" y="32865"/>
                    <a:pt x="191965" y="64836"/>
                    <a:pt x="200177" y="93107"/>
                  </a:cubicBezTo>
                  <a:lnTo>
                    <a:pt x="190585" y="149275"/>
                  </a:lnTo>
                  <a:lnTo>
                    <a:pt x="9671" y="149275"/>
                  </a:lnTo>
                  <a:cubicBezTo>
                    <a:pt x="9671" y="129842"/>
                    <a:pt x="3089" y="112290"/>
                    <a:pt x="3089" y="92857"/>
                  </a:cubicBezTo>
                  <a:cubicBezTo>
                    <a:pt x="5910" y="63582"/>
                    <a:pt x="9671" y="46218"/>
                    <a:pt x="9671" y="3089"/>
                  </a:cubicBezTo>
                  <a:close/>
                </a:path>
              </a:pathLst>
            </a:custGeom>
            <a:solidFill>
              <a:srgbClr val="F0C17D"/>
            </a:solidFill>
            <a:ln w="6258" cap="flat">
              <a:noFill/>
              <a:prstDash val="solid"/>
              <a:miter/>
            </a:ln>
          </p:spPr>
          <p:txBody>
            <a:bodyPr rtlCol="0" anchor="ctr"/>
            <a:lstStyle/>
            <a:p>
              <a:endParaRPr lang="en-GB"/>
            </a:p>
          </p:txBody>
        </p:sp>
        <p:sp>
          <p:nvSpPr>
            <p:cNvPr id="98" name="Freeform: Shape 97">
              <a:extLst>
                <a:ext uri="{FF2B5EF4-FFF2-40B4-BE49-F238E27FC236}">
                  <a16:creationId xmlns:a16="http://schemas.microsoft.com/office/drawing/2014/main" id="{AB19F3CF-1CA7-4BA6-8E06-6FE37ADCC398}"/>
                </a:ext>
              </a:extLst>
            </p:cNvPr>
            <p:cNvSpPr/>
            <p:nvPr/>
          </p:nvSpPr>
          <p:spPr>
            <a:xfrm>
              <a:off x="1156736" y="1721955"/>
              <a:ext cx="156717" cy="231942"/>
            </a:xfrm>
            <a:custGeom>
              <a:avLst/>
              <a:gdLst>
                <a:gd name="connsiteX0" fmla="*/ 3131 w 156717"/>
                <a:gd name="connsiteY0" fmla="*/ 114129 h 231941"/>
                <a:gd name="connsiteX1" fmla="*/ 13098 w 156717"/>
                <a:gd name="connsiteY1" fmla="*/ 19973 h 231941"/>
                <a:gd name="connsiteX2" fmla="*/ 34474 w 156717"/>
                <a:gd name="connsiteY2" fmla="*/ 3173 h 231941"/>
                <a:gd name="connsiteX3" fmla="*/ 140102 w 156717"/>
                <a:gd name="connsiteY3" fmla="*/ 12701 h 231941"/>
                <a:gd name="connsiteX4" fmla="*/ 154959 w 156717"/>
                <a:gd name="connsiteY4" fmla="*/ 47932 h 231941"/>
                <a:gd name="connsiteX5" fmla="*/ 146621 w 156717"/>
                <a:gd name="connsiteY5" fmla="*/ 127293 h 231941"/>
                <a:gd name="connsiteX6" fmla="*/ 126624 w 156717"/>
                <a:gd name="connsiteY6" fmla="*/ 151052 h 231941"/>
                <a:gd name="connsiteX7" fmla="*/ 109322 w 156717"/>
                <a:gd name="connsiteY7" fmla="*/ 232670 h 231941"/>
                <a:gd name="connsiteX8" fmla="*/ 17235 w 156717"/>
                <a:gd name="connsiteY8" fmla="*/ 207721 h 231941"/>
                <a:gd name="connsiteX9" fmla="*/ 17799 w 156717"/>
                <a:gd name="connsiteY9" fmla="*/ 138828 h 231941"/>
                <a:gd name="connsiteX10" fmla="*/ 3131 w 156717"/>
                <a:gd name="connsiteY10" fmla="*/ 114129 h 231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717" h="231941">
                  <a:moveTo>
                    <a:pt x="3131" y="114129"/>
                  </a:moveTo>
                  <a:lnTo>
                    <a:pt x="13098" y="19973"/>
                  </a:lnTo>
                  <a:cubicBezTo>
                    <a:pt x="14164" y="9254"/>
                    <a:pt x="23504" y="2233"/>
                    <a:pt x="34474" y="3173"/>
                  </a:cubicBezTo>
                  <a:lnTo>
                    <a:pt x="140102" y="12701"/>
                  </a:lnTo>
                  <a:cubicBezTo>
                    <a:pt x="151009" y="13642"/>
                    <a:pt x="157090" y="37400"/>
                    <a:pt x="154959" y="47932"/>
                  </a:cubicBezTo>
                  <a:lnTo>
                    <a:pt x="146621" y="127293"/>
                  </a:lnTo>
                  <a:cubicBezTo>
                    <a:pt x="144490" y="137825"/>
                    <a:pt x="135588" y="145096"/>
                    <a:pt x="126624" y="151052"/>
                  </a:cubicBezTo>
                  <a:lnTo>
                    <a:pt x="109322" y="232670"/>
                  </a:lnTo>
                  <a:cubicBezTo>
                    <a:pt x="83683" y="224270"/>
                    <a:pt x="42937" y="216121"/>
                    <a:pt x="17235" y="207721"/>
                  </a:cubicBezTo>
                  <a:lnTo>
                    <a:pt x="17799" y="138828"/>
                  </a:lnTo>
                  <a:cubicBezTo>
                    <a:pt x="6579" y="131305"/>
                    <a:pt x="2629" y="118517"/>
                    <a:pt x="3131" y="114129"/>
                  </a:cubicBezTo>
                  <a:close/>
                </a:path>
              </a:pathLst>
            </a:custGeom>
            <a:solidFill>
              <a:srgbClr val="FFDBA7"/>
            </a:solidFill>
            <a:ln w="6258" cap="flat">
              <a:noFill/>
              <a:prstDash val="solid"/>
              <a:miter/>
            </a:ln>
          </p:spPr>
          <p:txBody>
            <a:bodyPr rtlCol="0" anchor="ctr"/>
            <a:lstStyle/>
            <a:p>
              <a:endParaRPr lang="en-GB"/>
            </a:p>
          </p:txBody>
        </p:sp>
        <p:sp>
          <p:nvSpPr>
            <p:cNvPr id="99" name="Freeform: Shape 98">
              <a:extLst>
                <a:ext uri="{FF2B5EF4-FFF2-40B4-BE49-F238E27FC236}">
                  <a16:creationId xmlns:a16="http://schemas.microsoft.com/office/drawing/2014/main" id="{290D088E-B36F-4D90-938C-DD017ECF43FF}"/>
                </a:ext>
              </a:extLst>
            </p:cNvPr>
            <p:cNvSpPr/>
            <p:nvPr/>
          </p:nvSpPr>
          <p:spPr>
            <a:xfrm>
              <a:off x="1134406" y="1873115"/>
              <a:ext cx="162986" cy="445077"/>
            </a:xfrm>
            <a:custGeom>
              <a:avLst/>
              <a:gdLst>
                <a:gd name="connsiteX0" fmla="*/ 161805 w 162986"/>
                <a:gd name="connsiteY0" fmla="*/ 360530 h 445077"/>
                <a:gd name="connsiteX1" fmla="*/ 145193 w 162986"/>
                <a:gd name="connsiteY1" fmla="*/ 8229 h 445077"/>
                <a:gd name="connsiteX2" fmla="*/ 40255 w 162986"/>
                <a:gd name="connsiteY2" fmla="*/ 3089 h 445077"/>
                <a:gd name="connsiteX3" fmla="*/ 10980 w 162986"/>
                <a:gd name="connsiteY3" fmla="*/ 394381 h 445077"/>
                <a:gd name="connsiteX4" fmla="*/ 112094 w 162986"/>
                <a:gd name="connsiteY4" fmla="*/ 434751 h 445077"/>
                <a:gd name="connsiteX5" fmla="*/ 161805 w 162986"/>
                <a:gd name="connsiteY5" fmla="*/ 360530 h 445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986" h="445077">
                  <a:moveTo>
                    <a:pt x="161805" y="360530"/>
                  </a:moveTo>
                  <a:cubicBezTo>
                    <a:pt x="157856" y="288252"/>
                    <a:pt x="143939" y="80883"/>
                    <a:pt x="145193" y="8229"/>
                  </a:cubicBezTo>
                  <a:cubicBezTo>
                    <a:pt x="116733" y="9859"/>
                    <a:pt x="83007" y="13370"/>
                    <a:pt x="40255" y="3089"/>
                  </a:cubicBezTo>
                  <a:cubicBezTo>
                    <a:pt x="17813" y="146705"/>
                    <a:pt x="-11086" y="258413"/>
                    <a:pt x="10980" y="394381"/>
                  </a:cubicBezTo>
                  <a:cubicBezTo>
                    <a:pt x="19568" y="447351"/>
                    <a:pt x="74921" y="452868"/>
                    <a:pt x="112094" y="434751"/>
                  </a:cubicBezTo>
                  <a:cubicBezTo>
                    <a:pt x="151274" y="415632"/>
                    <a:pt x="157668" y="396826"/>
                    <a:pt x="161805" y="360530"/>
                  </a:cubicBezTo>
                  <a:close/>
                </a:path>
              </a:pathLst>
            </a:custGeom>
            <a:solidFill>
              <a:srgbClr val="FFDBA7"/>
            </a:solidFill>
            <a:ln w="6258" cap="flat">
              <a:noFill/>
              <a:prstDash val="solid"/>
              <a:miter/>
            </a:ln>
          </p:spPr>
          <p:txBody>
            <a:bodyPr rtlCol="0" anchor="ctr"/>
            <a:lstStyle/>
            <a:p>
              <a:endParaRPr lang="en-GB"/>
            </a:p>
          </p:txBody>
        </p:sp>
        <p:sp>
          <p:nvSpPr>
            <p:cNvPr id="100" name="Freeform: Shape 99">
              <a:extLst>
                <a:ext uri="{FF2B5EF4-FFF2-40B4-BE49-F238E27FC236}">
                  <a16:creationId xmlns:a16="http://schemas.microsoft.com/office/drawing/2014/main" id="{1E6BE64E-0D13-4AC3-84A6-5D7A2C7526AE}"/>
                </a:ext>
              </a:extLst>
            </p:cNvPr>
            <p:cNvSpPr/>
            <p:nvPr/>
          </p:nvSpPr>
          <p:spPr>
            <a:xfrm>
              <a:off x="2730641" y="1046441"/>
              <a:ext cx="708362" cy="570451"/>
            </a:xfrm>
            <a:custGeom>
              <a:avLst/>
              <a:gdLst>
                <a:gd name="connsiteX0" fmla="*/ 5970 w 708362"/>
                <a:gd name="connsiteY0" fmla="*/ 202435 h 570451"/>
                <a:gd name="connsiteX1" fmla="*/ 580191 w 708362"/>
                <a:gd name="connsiteY1" fmla="*/ 5970 h 570451"/>
                <a:gd name="connsiteX2" fmla="*/ 706000 w 708362"/>
                <a:gd name="connsiteY2" fmla="*/ 373680 h 570451"/>
                <a:gd name="connsiteX3" fmla="*/ 131779 w 708362"/>
                <a:gd name="connsiteY3" fmla="*/ 570145 h 570451"/>
              </a:gdLst>
              <a:ahLst/>
              <a:cxnLst>
                <a:cxn ang="0">
                  <a:pos x="connsiteX0" y="connsiteY0"/>
                </a:cxn>
                <a:cxn ang="0">
                  <a:pos x="connsiteX1" y="connsiteY1"/>
                </a:cxn>
                <a:cxn ang="0">
                  <a:pos x="connsiteX2" y="connsiteY2"/>
                </a:cxn>
                <a:cxn ang="0">
                  <a:pos x="connsiteX3" y="connsiteY3"/>
                </a:cxn>
              </a:cxnLst>
              <a:rect l="l" t="t" r="r" b="b"/>
              <a:pathLst>
                <a:path w="708362" h="570451">
                  <a:moveTo>
                    <a:pt x="5970" y="202435"/>
                  </a:moveTo>
                  <a:lnTo>
                    <a:pt x="580191" y="5970"/>
                  </a:lnTo>
                  <a:lnTo>
                    <a:pt x="706000" y="373680"/>
                  </a:lnTo>
                  <a:lnTo>
                    <a:pt x="131779" y="570145"/>
                  </a:lnTo>
                  <a:close/>
                </a:path>
              </a:pathLst>
            </a:custGeom>
            <a:solidFill>
              <a:srgbClr val="EF4438"/>
            </a:solidFill>
            <a:ln w="9525" cap="flat">
              <a:noFill/>
              <a:prstDash val="solid"/>
              <a:miter/>
            </a:ln>
          </p:spPr>
          <p:txBody>
            <a:bodyPr rtlCol="0" anchor="ctr"/>
            <a:lstStyle/>
            <a:p>
              <a:endParaRPr lang="en-GB"/>
            </a:p>
          </p:txBody>
        </p:sp>
        <p:sp>
          <p:nvSpPr>
            <p:cNvPr id="101" name="Freeform: Shape 100">
              <a:extLst>
                <a:ext uri="{FF2B5EF4-FFF2-40B4-BE49-F238E27FC236}">
                  <a16:creationId xmlns:a16="http://schemas.microsoft.com/office/drawing/2014/main" id="{82C9F3E2-9258-4048-BCA7-1CFF893E598A}"/>
                </a:ext>
              </a:extLst>
            </p:cNvPr>
            <p:cNvSpPr/>
            <p:nvPr/>
          </p:nvSpPr>
          <p:spPr>
            <a:xfrm>
              <a:off x="2794930" y="1047607"/>
              <a:ext cx="582989" cy="570451"/>
            </a:xfrm>
            <a:custGeom>
              <a:avLst/>
              <a:gdLst>
                <a:gd name="connsiteX0" fmla="*/ 228933 w 582988"/>
                <a:gd name="connsiteY0" fmla="*/ 102932 h 570451"/>
                <a:gd name="connsiteX1" fmla="*/ 516039 w 582988"/>
                <a:gd name="connsiteY1" fmla="*/ 4702 h 570451"/>
                <a:gd name="connsiteX2" fmla="*/ 578977 w 582988"/>
                <a:gd name="connsiteY2" fmla="*/ 188562 h 570451"/>
                <a:gd name="connsiteX3" fmla="*/ 291870 w 582988"/>
                <a:gd name="connsiteY3" fmla="*/ 286793 h 570451"/>
                <a:gd name="connsiteX4" fmla="*/ 228933 w 582988"/>
                <a:gd name="connsiteY4" fmla="*/ 102932 h 570451"/>
                <a:gd name="connsiteX5" fmla="*/ 228933 w 582988"/>
                <a:gd name="connsiteY5" fmla="*/ 102932 h 570451"/>
                <a:gd name="connsiteX6" fmla="*/ 291808 w 582988"/>
                <a:gd name="connsiteY6" fmla="*/ 286855 h 570451"/>
                <a:gd name="connsiteX7" fmla="*/ 354745 w 582988"/>
                <a:gd name="connsiteY7" fmla="*/ 470716 h 570451"/>
                <a:gd name="connsiteX8" fmla="*/ 67639 w 582988"/>
                <a:gd name="connsiteY8" fmla="*/ 568947 h 570451"/>
                <a:gd name="connsiteX9" fmla="*/ 4702 w 582988"/>
                <a:gd name="connsiteY9" fmla="*/ 385086 h 570451"/>
                <a:gd name="connsiteX10" fmla="*/ 291808 w 582988"/>
                <a:gd name="connsiteY10" fmla="*/ 286855 h 570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2988" h="570451">
                  <a:moveTo>
                    <a:pt x="228933" y="102932"/>
                  </a:moveTo>
                  <a:lnTo>
                    <a:pt x="516039" y="4702"/>
                  </a:lnTo>
                  <a:lnTo>
                    <a:pt x="578977" y="188562"/>
                  </a:lnTo>
                  <a:lnTo>
                    <a:pt x="291870" y="286793"/>
                  </a:lnTo>
                  <a:lnTo>
                    <a:pt x="228933" y="102932"/>
                  </a:lnTo>
                  <a:lnTo>
                    <a:pt x="228933" y="102932"/>
                  </a:lnTo>
                  <a:close/>
                  <a:moveTo>
                    <a:pt x="291808" y="286855"/>
                  </a:moveTo>
                  <a:lnTo>
                    <a:pt x="354745" y="470716"/>
                  </a:lnTo>
                  <a:lnTo>
                    <a:pt x="67639" y="568947"/>
                  </a:lnTo>
                  <a:lnTo>
                    <a:pt x="4702" y="385086"/>
                  </a:lnTo>
                  <a:lnTo>
                    <a:pt x="291808" y="286855"/>
                  </a:lnTo>
                  <a:close/>
                </a:path>
              </a:pathLst>
            </a:custGeom>
            <a:solidFill>
              <a:srgbClr val="D32E2E"/>
            </a:solidFill>
            <a:ln w="9525" cap="flat">
              <a:noFill/>
              <a:prstDash val="solid"/>
              <a:miter/>
            </a:ln>
          </p:spPr>
          <p:txBody>
            <a:bodyPr rtlCol="0" anchor="ctr"/>
            <a:lstStyle/>
            <a:p>
              <a:endParaRPr lang="en-GB"/>
            </a:p>
          </p:txBody>
        </p:sp>
        <p:sp>
          <p:nvSpPr>
            <p:cNvPr id="102" name="Freeform: Shape 101">
              <a:extLst>
                <a:ext uri="{FF2B5EF4-FFF2-40B4-BE49-F238E27FC236}">
                  <a16:creationId xmlns:a16="http://schemas.microsoft.com/office/drawing/2014/main" id="{43C463A2-93AA-41B3-8343-B9887DECF5EA}"/>
                </a:ext>
              </a:extLst>
            </p:cNvPr>
            <p:cNvSpPr/>
            <p:nvPr/>
          </p:nvSpPr>
          <p:spPr>
            <a:xfrm>
              <a:off x="2691797" y="1241380"/>
              <a:ext cx="263285" cy="639407"/>
            </a:xfrm>
            <a:custGeom>
              <a:avLst/>
              <a:gdLst>
                <a:gd name="connsiteX0" fmla="*/ 5970 w 263285"/>
                <a:gd name="connsiteY0" fmla="*/ 20803 h 639406"/>
                <a:gd name="connsiteX1" fmla="*/ 49324 w 263285"/>
                <a:gd name="connsiteY1" fmla="*/ 5970 h 639406"/>
                <a:gd name="connsiteX2" fmla="*/ 259080 w 263285"/>
                <a:gd name="connsiteY2" fmla="*/ 619038 h 639406"/>
                <a:gd name="connsiteX3" fmla="*/ 215726 w 263285"/>
                <a:gd name="connsiteY3" fmla="*/ 633871 h 639406"/>
              </a:gdLst>
              <a:ahLst/>
              <a:cxnLst>
                <a:cxn ang="0">
                  <a:pos x="connsiteX0" y="connsiteY0"/>
                </a:cxn>
                <a:cxn ang="0">
                  <a:pos x="connsiteX1" y="connsiteY1"/>
                </a:cxn>
                <a:cxn ang="0">
                  <a:pos x="connsiteX2" y="connsiteY2"/>
                </a:cxn>
                <a:cxn ang="0">
                  <a:pos x="connsiteX3" y="connsiteY3"/>
                </a:cxn>
              </a:cxnLst>
              <a:rect l="l" t="t" r="r" b="b"/>
              <a:pathLst>
                <a:path w="263285" h="639406">
                  <a:moveTo>
                    <a:pt x="5970" y="20803"/>
                  </a:moveTo>
                  <a:lnTo>
                    <a:pt x="49324" y="5970"/>
                  </a:lnTo>
                  <a:lnTo>
                    <a:pt x="259080" y="619038"/>
                  </a:lnTo>
                  <a:lnTo>
                    <a:pt x="215726" y="633871"/>
                  </a:lnTo>
                  <a:close/>
                </a:path>
              </a:pathLst>
            </a:custGeom>
            <a:solidFill>
              <a:srgbClr val="196266"/>
            </a:solidFill>
            <a:ln w="9525" cap="flat">
              <a:noFill/>
              <a:prstDash val="solid"/>
              <a:miter/>
            </a:ln>
          </p:spPr>
          <p:txBody>
            <a:bodyPr rtlCol="0" anchor="ctr"/>
            <a:lstStyle/>
            <a:p>
              <a:endParaRPr lang="en-GB"/>
            </a:p>
          </p:txBody>
        </p:sp>
        <p:sp>
          <p:nvSpPr>
            <p:cNvPr id="103" name="Freeform: Shape 102">
              <a:extLst>
                <a:ext uri="{FF2B5EF4-FFF2-40B4-BE49-F238E27FC236}">
                  <a16:creationId xmlns:a16="http://schemas.microsoft.com/office/drawing/2014/main" id="{613BD5D7-4A23-4AB6-B132-324F8B7D3C91}"/>
                </a:ext>
              </a:extLst>
            </p:cNvPr>
            <p:cNvSpPr/>
            <p:nvPr/>
          </p:nvSpPr>
          <p:spPr>
            <a:xfrm>
              <a:off x="1596129" y="3319428"/>
              <a:ext cx="181792" cy="200598"/>
            </a:xfrm>
            <a:custGeom>
              <a:avLst/>
              <a:gdLst>
                <a:gd name="connsiteX0" fmla="*/ 183147 w 181792"/>
                <a:gd name="connsiteY0" fmla="*/ 4155 h 200598"/>
                <a:gd name="connsiteX1" fmla="*/ 7811 w 181792"/>
                <a:gd name="connsiteY1" fmla="*/ 187451 h 200598"/>
                <a:gd name="connsiteX2" fmla="*/ 18092 w 181792"/>
                <a:gd name="connsiteY2" fmla="*/ 3089 h 200598"/>
                <a:gd name="connsiteX3" fmla="*/ 183147 w 181792"/>
                <a:gd name="connsiteY3" fmla="*/ 4155 h 200598"/>
              </a:gdLst>
              <a:ahLst/>
              <a:cxnLst>
                <a:cxn ang="0">
                  <a:pos x="connsiteX0" y="connsiteY0"/>
                </a:cxn>
                <a:cxn ang="0">
                  <a:pos x="connsiteX1" y="connsiteY1"/>
                </a:cxn>
                <a:cxn ang="0">
                  <a:pos x="connsiteX2" y="connsiteY2"/>
                </a:cxn>
                <a:cxn ang="0">
                  <a:pos x="connsiteX3" y="connsiteY3"/>
                </a:cxn>
              </a:cxnLst>
              <a:rect l="l" t="t" r="r" b="b"/>
              <a:pathLst>
                <a:path w="181792" h="200598">
                  <a:moveTo>
                    <a:pt x="183147" y="4155"/>
                  </a:moveTo>
                  <a:cubicBezTo>
                    <a:pt x="183147" y="4155"/>
                    <a:pt x="207845" y="260983"/>
                    <a:pt x="7811" y="187451"/>
                  </a:cubicBezTo>
                  <a:cubicBezTo>
                    <a:pt x="-7108" y="48600"/>
                    <a:pt x="18092" y="3089"/>
                    <a:pt x="18092" y="3089"/>
                  </a:cubicBezTo>
                  <a:lnTo>
                    <a:pt x="183147" y="4155"/>
                  </a:lnTo>
                  <a:close/>
                </a:path>
              </a:pathLst>
            </a:custGeom>
            <a:solidFill>
              <a:srgbClr val="2EA09A"/>
            </a:solidFill>
            <a:ln w="6258" cap="flat">
              <a:noFill/>
              <a:prstDash val="solid"/>
              <a:miter/>
            </a:ln>
          </p:spPr>
          <p:txBody>
            <a:bodyPr rtlCol="0" anchor="ctr"/>
            <a:lstStyle/>
            <a:p>
              <a:endParaRPr lang="en-GB"/>
            </a:p>
          </p:txBody>
        </p:sp>
        <p:sp>
          <p:nvSpPr>
            <p:cNvPr id="104" name="Freeform: Shape 103">
              <a:extLst>
                <a:ext uri="{FF2B5EF4-FFF2-40B4-BE49-F238E27FC236}">
                  <a16:creationId xmlns:a16="http://schemas.microsoft.com/office/drawing/2014/main" id="{73E254B2-641E-465A-B814-F70D5B427BB2}"/>
                </a:ext>
              </a:extLst>
            </p:cNvPr>
            <p:cNvSpPr/>
            <p:nvPr/>
          </p:nvSpPr>
          <p:spPr>
            <a:xfrm>
              <a:off x="1929707" y="4665003"/>
              <a:ext cx="112836" cy="106568"/>
            </a:xfrm>
            <a:custGeom>
              <a:avLst/>
              <a:gdLst>
                <a:gd name="connsiteX0" fmla="*/ 110221 w 112836"/>
                <a:gd name="connsiteY0" fmla="*/ 20203 h 106567"/>
                <a:gd name="connsiteX1" fmla="*/ 110221 w 112836"/>
                <a:gd name="connsiteY1" fmla="*/ 107149 h 106567"/>
                <a:gd name="connsiteX2" fmla="*/ 23274 w 112836"/>
                <a:gd name="connsiteY2" fmla="*/ 107149 h 106567"/>
                <a:gd name="connsiteX3" fmla="*/ 3089 w 112836"/>
                <a:gd name="connsiteY3" fmla="*/ 3089 h 106567"/>
              </a:gdLst>
              <a:ahLst/>
              <a:cxnLst>
                <a:cxn ang="0">
                  <a:pos x="connsiteX0" y="connsiteY0"/>
                </a:cxn>
                <a:cxn ang="0">
                  <a:pos x="connsiteX1" y="connsiteY1"/>
                </a:cxn>
                <a:cxn ang="0">
                  <a:pos x="connsiteX2" y="connsiteY2"/>
                </a:cxn>
                <a:cxn ang="0">
                  <a:pos x="connsiteX3" y="connsiteY3"/>
                </a:cxn>
              </a:cxnLst>
              <a:rect l="l" t="t" r="r" b="b"/>
              <a:pathLst>
                <a:path w="112836" h="106567">
                  <a:moveTo>
                    <a:pt x="110221" y="20203"/>
                  </a:moveTo>
                  <a:lnTo>
                    <a:pt x="110221" y="107149"/>
                  </a:lnTo>
                  <a:lnTo>
                    <a:pt x="23274" y="107149"/>
                  </a:lnTo>
                  <a:lnTo>
                    <a:pt x="3089" y="3089"/>
                  </a:lnTo>
                  <a:close/>
                </a:path>
              </a:pathLst>
            </a:custGeom>
            <a:solidFill>
              <a:srgbClr val="F7C291"/>
            </a:solidFill>
            <a:ln w="6258" cap="flat">
              <a:noFill/>
              <a:prstDash val="solid"/>
              <a:miter/>
            </a:ln>
          </p:spPr>
          <p:txBody>
            <a:bodyPr rtlCol="0" anchor="ctr"/>
            <a:lstStyle/>
            <a:p>
              <a:endParaRPr lang="en-GB"/>
            </a:p>
          </p:txBody>
        </p:sp>
        <p:sp>
          <p:nvSpPr>
            <p:cNvPr id="105" name="Freeform: Shape 104">
              <a:extLst>
                <a:ext uri="{FF2B5EF4-FFF2-40B4-BE49-F238E27FC236}">
                  <a16:creationId xmlns:a16="http://schemas.microsoft.com/office/drawing/2014/main" id="{5634EE0D-0C2C-4E95-9D96-75729E90CBAC}"/>
                </a:ext>
              </a:extLst>
            </p:cNvPr>
            <p:cNvSpPr/>
            <p:nvPr/>
          </p:nvSpPr>
          <p:spPr>
            <a:xfrm>
              <a:off x="1943248" y="4763986"/>
              <a:ext cx="169255" cy="119105"/>
            </a:xfrm>
            <a:custGeom>
              <a:avLst/>
              <a:gdLst>
                <a:gd name="connsiteX0" fmla="*/ 3089 w 169254"/>
                <a:gd name="connsiteY0" fmla="*/ 116050 h 119105"/>
                <a:gd name="connsiteX1" fmla="*/ 167893 w 169254"/>
                <a:gd name="connsiteY1" fmla="*/ 116050 h 119105"/>
                <a:gd name="connsiteX2" fmla="*/ 102009 w 169254"/>
                <a:gd name="connsiteY2" fmla="*/ 3089 h 119105"/>
                <a:gd name="connsiteX3" fmla="*/ 3089 w 169254"/>
                <a:gd name="connsiteY3" fmla="*/ 3089 h 119105"/>
              </a:gdLst>
              <a:ahLst/>
              <a:cxnLst>
                <a:cxn ang="0">
                  <a:pos x="connsiteX0" y="connsiteY0"/>
                </a:cxn>
                <a:cxn ang="0">
                  <a:pos x="connsiteX1" y="connsiteY1"/>
                </a:cxn>
                <a:cxn ang="0">
                  <a:pos x="connsiteX2" y="connsiteY2"/>
                </a:cxn>
                <a:cxn ang="0">
                  <a:pos x="connsiteX3" y="connsiteY3"/>
                </a:cxn>
              </a:cxnLst>
              <a:rect l="l" t="t" r="r" b="b"/>
              <a:pathLst>
                <a:path w="169254" h="119105">
                  <a:moveTo>
                    <a:pt x="3089" y="116050"/>
                  </a:moveTo>
                  <a:lnTo>
                    <a:pt x="167893" y="116050"/>
                  </a:lnTo>
                  <a:lnTo>
                    <a:pt x="102009" y="3089"/>
                  </a:lnTo>
                  <a:lnTo>
                    <a:pt x="3089" y="3089"/>
                  </a:lnTo>
                  <a:close/>
                </a:path>
              </a:pathLst>
            </a:custGeom>
            <a:solidFill>
              <a:srgbClr val="263238"/>
            </a:solidFill>
            <a:ln w="6258" cap="flat">
              <a:noFill/>
              <a:prstDash val="solid"/>
              <a:miter/>
            </a:ln>
          </p:spPr>
          <p:txBody>
            <a:bodyPr rtlCol="0" anchor="ctr"/>
            <a:lstStyle/>
            <a:p>
              <a:endParaRPr lang="en-GB"/>
            </a:p>
          </p:txBody>
        </p:sp>
        <p:sp>
          <p:nvSpPr>
            <p:cNvPr id="106" name="Freeform: Shape 105">
              <a:extLst>
                <a:ext uri="{FF2B5EF4-FFF2-40B4-BE49-F238E27FC236}">
                  <a16:creationId xmlns:a16="http://schemas.microsoft.com/office/drawing/2014/main" id="{65C1FF58-5A4C-45A5-99C3-72135D5F487C}"/>
                </a:ext>
              </a:extLst>
            </p:cNvPr>
            <p:cNvSpPr/>
            <p:nvPr/>
          </p:nvSpPr>
          <p:spPr>
            <a:xfrm>
              <a:off x="1935725" y="4863595"/>
              <a:ext cx="188061" cy="37612"/>
            </a:xfrm>
            <a:custGeom>
              <a:avLst/>
              <a:gdLst>
                <a:gd name="connsiteX0" fmla="*/ 176042 w 188060"/>
                <a:gd name="connsiteY0" fmla="*/ 3089 h 37612"/>
                <a:gd name="connsiteX1" fmla="*/ 14122 w 188060"/>
                <a:gd name="connsiteY1" fmla="*/ 3089 h 37612"/>
                <a:gd name="connsiteX2" fmla="*/ 3089 w 188060"/>
                <a:gd name="connsiteY2" fmla="*/ 14122 h 37612"/>
                <a:gd name="connsiteX3" fmla="*/ 3089 w 188060"/>
                <a:gd name="connsiteY3" fmla="*/ 37442 h 37612"/>
                <a:gd name="connsiteX4" fmla="*/ 187075 w 188060"/>
                <a:gd name="connsiteY4" fmla="*/ 37442 h 37612"/>
                <a:gd name="connsiteX5" fmla="*/ 187075 w 188060"/>
                <a:gd name="connsiteY5" fmla="*/ 14122 h 37612"/>
                <a:gd name="connsiteX6" fmla="*/ 176042 w 188060"/>
                <a:gd name="connsiteY6" fmla="*/ 3089 h 3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060" h="37612">
                  <a:moveTo>
                    <a:pt x="176042" y="3089"/>
                  </a:moveTo>
                  <a:lnTo>
                    <a:pt x="14122" y="3089"/>
                  </a:lnTo>
                  <a:cubicBezTo>
                    <a:pt x="8041" y="3089"/>
                    <a:pt x="3089" y="8041"/>
                    <a:pt x="3089" y="14122"/>
                  </a:cubicBezTo>
                  <a:lnTo>
                    <a:pt x="3089" y="37442"/>
                  </a:lnTo>
                  <a:lnTo>
                    <a:pt x="187075" y="37442"/>
                  </a:lnTo>
                  <a:lnTo>
                    <a:pt x="187075" y="14122"/>
                  </a:lnTo>
                  <a:cubicBezTo>
                    <a:pt x="187075" y="7979"/>
                    <a:pt x="182123" y="3089"/>
                    <a:pt x="176042" y="3089"/>
                  </a:cubicBezTo>
                  <a:close/>
                </a:path>
              </a:pathLst>
            </a:custGeom>
            <a:solidFill>
              <a:srgbClr val="E53A35"/>
            </a:solidFill>
            <a:ln w="6258" cap="flat">
              <a:noFill/>
              <a:prstDash val="solid"/>
              <a:miter/>
            </a:ln>
          </p:spPr>
          <p:txBody>
            <a:bodyPr rtlCol="0" anchor="ctr"/>
            <a:lstStyle/>
            <a:p>
              <a:endParaRPr lang="en-GB"/>
            </a:p>
          </p:txBody>
        </p:sp>
        <p:sp>
          <p:nvSpPr>
            <p:cNvPr id="107" name="Freeform: Shape 106">
              <a:extLst>
                <a:ext uri="{FF2B5EF4-FFF2-40B4-BE49-F238E27FC236}">
                  <a16:creationId xmlns:a16="http://schemas.microsoft.com/office/drawing/2014/main" id="{683C100C-0A64-4419-9BCE-7C41B1756D2D}"/>
                </a:ext>
              </a:extLst>
            </p:cNvPr>
            <p:cNvSpPr/>
            <p:nvPr/>
          </p:nvSpPr>
          <p:spPr>
            <a:xfrm>
              <a:off x="1969513" y="4781475"/>
              <a:ext cx="62687" cy="12537"/>
            </a:xfrm>
            <a:custGeom>
              <a:avLst/>
              <a:gdLst>
                <a:gd name="connsiteX0" fmla="*/ 8606 w 62686"/>
                <a:gd name="connsiteY0" fmla="*/ 14122 h 12537"/>
                <a:gd name="connsiteX1" fmla="*/ 55747 w 62686"/>
                <a:gd name="connsiteY1" fmla="*/ 14122 h 12537"/>
                <a:gd name="connsiteX2" fmla="*/ 61263 w 62686"/>
                <a:gd name="connsiteY2" fmla="*/ 8605 h 12537"/>
                <a:gd name="connsiteX3" fmla="*/ 61263 w 62686"/>
                <a:gd name="connsiteY3" fmla="*/ 8605 h 12537"/>
                <a:gd name="connsiteX4" fmla="*/ 55747 w 62686"/>
                <a:gd name="connsiteY4" fmla="*/ 3089 h 12537"/>
                <a:gd name="connsiteX5" fmla="*/ 8606 w 62686"/>
                <a:gd name="connsiteY5" fmla="*/ 3089 h 12537"/>
                <a:gd name="connsiteX6" fmla="*/ 3090 w 62686"/>
                <a:gd name="connsiteY6" fmla="*/ 8605 h 12537"/>
                <a:gd name="connsiteX7" fmla="*/ 3090 w 62686"/>
                <a:gd name="connsiteY7" fmla="*/ 8605 h 12537"/>
                <a:gd name="connsiteX8" fmla="*/ 8606 w 62686"/>
                <a:gd name="connsiteY8" fmla="*/ 14122 h 1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86" h="12537">
                  <a:moveTo>
                    <a:pt x="8606" y="14122"/>
                  </a:moveTo>
                  <a:lnTo>
                    <a:pt x="55747" y="14122"/>
                  </a:lnTo>
                  <a:cubicBezTo>
                    <a:pt x="58819" y="14122"/>
                    <a:pt x="61263" y="11614"/>
                    <a:pt x="61263" y="8605"/>
                  </a:cubicBezTo>
                  <a:lnTo>
                    <a:pt x="61263" y="8605"/>
                  </a:lnTo>
                  <a:cubicBezTo>
                    <a:pt x="61263" y="5534"/>
                    <a:pt x="58756" y="3089"/>
                    <a:pt x="55747" y="3089"/>
                  </a:cubicBezTo>
                  <a:lnTo>
                    <a:pt x="8606" y="3089"/>
                  </a:lnTo>
                  <a:cubicBezTo>
                    <a:pt x="5535" y="3089"/>
                    <a:pt x="3090" y="5596"/>
                    <a:pt x="3090" y="8605"/>
                  </a:cubicBezTo>
                  <a:lnTo>
                    <a:pt x="3090" y="8605"/>
                  </a:lnTo>
                  <a:cubicBezTo>
                    <a:pt x="3027" y="11677"/>
                    <a:pt x="5535" y="14122"/>
                    <a:pt x="8606" y="14122"/>
                  </a:cubicBezTo>
                  <a:close/>
                </a:path>
              </a:pathLst>
            </a:custGeom>
            <a:solidFill>
              <a:srgbClr val="FFFFFF"/>
            </a:solidFill>
            <a:ln w="6258" cap="flat">
              <a:noFill/>
              <a:prstDash val="solid"/>
              <a:miter/>
            </a:ln>
          </p:spPr>
          <p:txBody>
            <a:bodyPr rtlCol="0" anchor="ctr"/>
            <a:lstStyle/>
            <a:p>
              <a:endParaRPr lang="en-GB"/>
            </a:p>
          </p:txBody>
        </p:sp>
        <p:sp>
          <p:nvSpPr>
            <p:cNvPr id="108" name="Freeform: Shape 107">
              <a:extLst>
                <a:ext uri="{FF2B5EF4-FFF2-40B4-BE49-F238E27FC236}">
                  <a16:creationId xmlns:a16="http://schemas.microsoft.com/office/drawing/2014/main" id="{CE2C61FA-9903-4760-A816-FB095BA805B6}"/>
                </a:ext>
              </a:extLst>
            </p:cNvPr>
            <p:cNvSpPr/>
            <p:nvPr/>
          </p:nvSpPr>
          <p:spPr>
            <a:xfrm>
              <a:off x="1975908" y="4799216"/>
              <a:ext cx="62687" cy="12537"/>
            </a:xfrm>
            <a:custGeom>
              <a:avLst/>
              <a:gdLst>
                <a:gd name="connsiteX0" fmla="*/ 8605 w 62686"/>
                <a:gd name="connsiteY0" fmla="*/ 14121 h 12537"/>
                <a:gd name="connsiteX1" fmla="*/ 55746 w 62686"/>
                <a:gd name="connsiteY1" fmla="*/ 14121 h 12537"/>
                <a:gd name="connsiteX2" fmla="*/ 61262 w 62686"/>
                <a:gd name="connsiteY2" fmla="*/ 8605 h 12537"/>
                <a:gd name="connsiteX3" fmla="*/ 61262 w 62686"/>
                <a:gd name="connsiteY3" fmla="*/ 8605 h 12537"/>
                <a:gd name="connsiteX4" fmla="*/ 55746 w 62686"/>
                <a:gd name="connsiteY4" fmla="*/ 3089 h 12537"/>
                <a:gd name="connsiteX5" fmla="*/ 8605 w 62686"/>
                <a:gd name="connsiteY5" fmla="*/ 3089 h 12537"/>
                <a:gd name="connsiteX6" fmla="*/ 3089 w 62686"/>
                <a:gd name="connsiteY6" fmla="*/ 8605 h 12537"/>
                <a:gd name="connsiteX7" fmla="*/ 3089 w 62686"/>
                <a:gd name="connsiteY7" fmla="*/ 8605 h 12537"/>
                <a:gd name="connsiteX8" fmla="*/ 8605 w 62686"/>
                <a:gd name="connsiteY8" fmla="*/ 14121 h 1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86" h="12537">
                  <a:moveTo>
                    <a:pt x="8605" y="14121"/>
                  </a:moveTo>
                  <a:lnTo>
                    <a:pt x="55746" y="14121"/>
                  </a:lnTo>
                  <a:cubicBezTo>
                    <a:pt x="58818" y="14121"/>
                    <a:pt x="61262" y="11614"/>
                    <a:pt x="61262" y="8605"/>
                  </a:cubicBezTo>
                  <a:lnTo>
                    <a:pt x="61262" y="8605"/>
                  </a:lnTo>
                  <a:cubicBezTo>
                    <a:pt x="61262" y="5533"/>
                    <a:pt x="58755" y="3089"/>
                    <a:pt x="55746" y="3089"/>
                  </a:cubicBezTo>
                  <a:lnTo>
                    <a:pt x="8605" y="3089"/>
                  </a:lnTo>
                  <a:cubicBezTo>
                    <a:pt x="5534" y="3089"/>
                    <a:pt x="3089" y="5596"/>
                    <a:pt x="3089" y="8605"/>
                  </a:cubicBezTo>
                  <a:lnTo>
                    <a:pt x="3089" y="8605"/>
                  </a:lnTo>
                  <a:cubicBezTo>
                    <a:pt x="3089" y="11677"/>
                    <a:pt x="5534" y="14121"/>
                    <a:pt x="8605" y="14121"/>
                  </a:cubicBezTo>
                  <a:close/>
                </a:path>
              </a:pathLst>
            </a:custGeom>
            <a:solidFill>
              <a:srgbClr val="FFFFFF"/>
            </a:solidFill>
            <a:ln w="6258" cap="flat">
              <a:noFill/>
              <a:prstDash val="solid"/>
              <a:miter/>
            </a:ln>
          </p:spPr>
          <p:txBody>
            <a:bodyPr rtlCol="0" anchor="ctr"/>
            <a:lstStyle/>
            <a:p>
              <a:endParaRPr lang="en-GB"/>
            </a:p>
          </p:txBody>
        </p:sp>
        <p:sp>
          <p:nvSpPr>
            <p:cNvPr id="109" name="Freeform: Shape 108">
              <a:extLst>
                <a:ext uri="{FF2B5EF4-FFF2-40B4-BE49-F238E27FC236}">
                  <a16:creationId xmlns:a16="http://schemas.microsoft.com/office/drawing/2014/main" id="{50D36D97-3414-40F7-8101-65EDAAE41AD4}"/>
                </a:ext>
              </a:extLst>
            </p:cNvPr>
            <p:cNvSpPr/>
            <p:nvPr/>
          </p:nvSpPr>
          <p:spPr>
            <a:xfrm>
              <a:off x="1983242" y="4818461"/>
              <a:ext cx="62687" cy="12537"/>
            </a:xfrm>
            <a:custGeom>
              <a:avLst/>
              <a:gdLst>
                <a:gd name="connsiteX0" fmla="*/ 8605 w 62686"/>
                <a:gd name="connsiteY0" fmla="*/ 14121 h 12537"/>
                <a:gd name="connsiteX1" fmla="*/ 55746 w 62686"/>
                <a:gd name="connsiteY1" fmla="*/ 14121 h 12537"/>
                <a:gd name="connsiteX2" fmla="*/ 61262 w 62686"/>
                <a:gd name="connsiteY2" fmla="*/ 8605 h 12537"/>
                <a:gd name="connsiteX3" fmla="*/ 61262 w 62686"/>
                <a:gd name="connsiteY3" fmla="*/ 8605 h 12537"/>
                <a:gd name="connsiteX4" fmla="*/ 55746 w 62686"/>
                <a:gd name="connsiteY4" fmla="*/ 3089 h 12537"/>
                <a:gd name="connsiteX5" fmla="*/ 8605 w 62686"/>
                <a:gd name="connsiteY5" fmla="*/ 3089 h 12537"/>
                <a:gd name="connsiteX6" fmla="*/ 3089 w 62686"/>
                <a:gd name="connsiteY6" fmla="*/ 8605 h 12537"/>
                <a:gd name="connsiteX7" fmla="*/ 3089 w 62686"/>
                <a:gd name="connsiteY7" fmla="*/ 8605 h 12537"/>
                <a:gd name="connsiteX8" fmla="*/ 8605 w 62686"/>
                <a:gd name="connsiteY8" fmla="*/ 14121 h 1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86" h="12537">
                  <a:moveTo>
                    <a:pt x="8605" y="14121"/>
                  </a:moveTo>
                  <a:lnTo>
                    <a:pt x="55746" y="14121"/>
                  </a:lnTo>
                  <a:cubicBezTo>
                    <a:pt x="58818" y="14121"/>
                    <a:pt x="61262" y="11614"/>
                    <a:pt x="61262" y="8605"/>
                  </a:cubicBezTo>
                  <a:lnTo>
                    <a:pt x="61262" y="8605"/>
                  </a:lnTo>
                  <a:cubicBezTo>
                    <a:pt x="61262" y="5533"/>
                    <a:pt x="58755" y="3089"/>
                    <a:pt x="55746" y="3089"/>
                  </a:cubicBezTo>
                  <a:lnTo>
                    <a:pt x="8605" y="3089"/>
                  </a:lnTo>
                  <a:cubicBezTo>
                    <a:pt x="5534" y="3089"/>
                    <a:pt x="3089" y="5596"/>
                    <a:pt x="3089" y="8605"/>
                  </a:cubicBezTo>
                  <a:lnTo>
                    <a:pt x="3089" y="8605"/>
                  </a:lnTo>
                  <a:cubicBezTo>
                    <a:pt x="3089" y="11614"/>
                    <a:pt x="5596" y="14121"/>
                    <a:pt x="8605" y="14121"/>
                  </a:cubicBezTo>
                  <a:close/>
                </a:path>
              </a:pathLst>
            </a:custGeom>
            <a:solidFill>
              <a:srgbClr val="FFFFFF"/>
            </a:solidFill>
            <a:ln w="6258" cap="flat">
              <a:noFill/>
              <a:prstDash val="solid"/>
              <a:miter/>
            </a:ln>
          </p:spPr>
          <p:txBody>
            <a:bodyPr rtlCol="0" anchor="ctr"/>
            <a:lstStyle/>
            <a:p>
              <a:endParaRPr lang="en-GB"/>
            </a:p>
          </p:txBody>
        </p:sp>
        <p:sp>
          <p:nvSpPr>
            <p:cNvPr id="110" name="Freeform: Shape 109">
              <a:extLst>
                <a:ext uri="{FF2B5EF4-FFF2-40B4-BE49-F238E27FC236}">
                  <a16:creationId xmlns:a16="http://schemas.microsoft.com/office/drawing/2014/main" id="{2234DCE3-CC8D-4E59-BE09-7061F7AB9ECB}"/>
                </a:ext>
              </a:extLst>
            </p:cNvPr>
            <p:cNvSpPr/>
            <p:nvPr/>
          </p:nvSpPr>
          <p:spPr>
            <a:xfrm>
              <a:off x="1900809" y="4017572"/>
              <a:ext cx="219404" cy="677019"/>
            </a:xfrm>
            <a:custGeom>
              <a:avLst/>
              <a:gdLst>
                <a:gd name="connsiteX0" fmla="*/ 221427 w 219404"/>
                <a:gd name="connsiteY0" fmla="*/ 3089 h 677018"/>
                <a:gd name="connsiteX1" fmla="*/ 177233 w 219404"/>
                <a:gd name="connsiteY1" fmla="*/ 676159 h 677018"/>
                <a:gd name="connsiteX2" fmla="*/ 16880 w 219404"/>
                <a:gd name="connsiteY2" fmla="*/ 676159 h 677018"/>
                <a:gd name="connsiteX3" fmla="*/ 3089 w 219404"/>
                <a:gd name="connsiteY3" fmla="*/ 63895 h 677018"/>
              </a:gdLst>
              <a:ahLst/>
              <a:cxnLst>
                <a:cxn ang="0">
                  <a:pos x="connsiteX0" y="connsiteY0"/>
                </a:cxn>
                <a:cxn ang="0">
                  <a:pos x="connsiteX1" y="connsiteY1"/>
                </a:cxn>
                <a:cxn ang="0">
                  <a:pos x="connsiteX2" y="connsiteY2"/>
                </a:cxn>
                <a:cxn ang="0">
                  <a:pos x="connsiteX3" y="connsiteY3"/>
                </a:cxn>
              </a:cxnLst>
              <a:rect l="l" t="t" r="r" b="b"/>
              <a:pathLst>
                <a:path w="219404" h="677018">
                  <a:moveTo>
                    <a:pt x="221427" y="3089"/>
                  </a:moveTo>
                  <a:lnTo>
                    <a:pt x="177233" y="676159"/>
                  </a:lnTo>
                  <a:lnTo>
                    <a:pt x="16880" y="676159"/>
                  </a:lnTo>
                  <a:lnTo>
                    <a:pt x="3089" y="63895"/>
                  </a:lnTo>
                  <a:close/>
                </a:path>
              </a:pathLst>
            </a:custGeom>
            <a:solidFill>
              <a:srgbClr val="000000"/>
            </a:solidFill>
            <a:ln w="6258" cap="flat">
              <a:noFill/>
              <a:prstDash val="solid"/>
              <a:miter/>
            </a:ln>
          </p:spPr>
          <p:txBody>
            <a:bodyPr rtlCol="0" anchor="ctr"/>
            <a:lstStyle/>
            <a:p>
              <a:endParaRPr lang="en-GB"/>
            </a:p>
          </p:txBody>
        </p:sp>
        <p:sp>
          <p:nvSpPr>
            <p:cNvPr id="111" name="Freeform: Shape 110">
              <a:extLst>
                <a:ext uri="{FF2B5EF4-FFF2-40B4-BE49-F238E27FC236}">
                  <a16:creationId xmlns:a16="http://schemas.microsoft.com/office/drawing/2014/main" id="{4895FA7A-9A4A-4231-8EAD-83527866A6C6}"/>
                </a:ext>
              </a:extLst>
            </p:cNvPr>
            <p:cNvSpPr/>
            <p:nvPr/>
          </p:nvSpPr>
          <p:spPr>
            <a:xfrm>
              <a:off x="1573708" y="4001023"/>
              <a:ext cx="219404" cy="677019"/>
            </a:xfrm>
            <a:custGeom>
              <a:avLst/>
              <a:gdLst>
                <a:gd name="connsiteX0" fmla="*/ 221427 w 219404"/>
                <a:gd name="connsiteY0" fmla="*/ 3089 h 677018"/>
                <a:gd name="connsiteX1" fmla="*/ 177171 w 219404"/>
                <a:gd name="connsiteY1" fmla="*/ 676159 h 677018"/>
                <a:gd name="connsiteX2" fmla="*/ 16880 w 219404"/>
                <a:gd name="connsiteY2" fmla="*/ 676159 h 677018"/>
                <a:gd name="connsiteX3" fmla="*/ 3089 w 219404"/>
                <a:gd name="connsiteY3" fmla="*/ 63895 h 677018"/>
              </a:gdLst>
              <a:ahLst/>
              <a:cxnLst>
                <a:cxn ang="0">
                  <a:pos x="connsiteX0" y="connsiteY0"/>
                </a:cxn>
                <a:cxn ang="0">
                  <a:pos x="connsiteX1" y="connsiteY1"/>
                </a:cxn>
                <a:cxn ang="0">
                  <a:pos x="connsiteX2" y="connsiteY2"/>
                </a:cxn>
                <a:cxn ang="0">
                  <a:pos x="connsiteX3" y="connsiteY3"/>
                </a:cxn>
              </a:cxnLst>
              <a:rect l="l" t="t" r="r" b="b"/>
              <a:pathLst>
                <a:path w="219404" h="677018">
                  <a:moveTo>
                    <a:pt x="221427" y="3089"/>
                  </a:moveTo>
                  <a:lnTo>
                    <a:pt x="177171" y="676159"/>
                  </a:lnTo>
                  <a:lnTo>
                    <a:pt x="16880" y="676159"/>
                  </a:lnTo>
                  <a:lnTo>
                    <a:pt x="3089" y="63895"/>
                  </a:lnTo>
                  <a:close/>
                </a:path>
              </a:pathLst>
            </a:custGeom>
            <a:solidFill>
              <a:srgbClr val="000000"/>
            </a:solidFill>
            <a:ln w="6258" cap="flat">
              <a:noFill/>
              <a:prstDash val="solid"/>
              <a:miter/>
            </a:ln>
          </p:spPr>
          <p:txBody>
            <a:bodyPr rtlCol="0" anchor="ctr"/>
            <a:lstStyle/>
            <a:p>
              <a:endParaRPr lang="en-GB"/>
            </a:p>
          </p:txBody>
        </p:sp>
        <p:sp>
          <p:nvSpPr>
            <p:cNvPr id="112" name="Freeform: Shape 111">
              <a:extLst>
                <a:ext uri="{FF2B5EF4-FFF2-40B4-BE49-F238E27FC236}">
                  <a16:creationId xmlns:a16="http://schemas.microsoft.com/office/drawing/2014/main" id="{B845E2AF-C1E4-4B9F-B483-C83F70408B99}"/>
                </a:ext>
              </a:extLst>
            </p:cNvPr>
            <p:cNvSpPr/>
            <p:nvPr/>
          </p:nvSpPr>
          <p:spPr>
            <a:xfrm>
              <a:off x="1900809" y="4640868"/>
              <a:ext cx="200598" cy="87762"/>
            </a:xfrm>
            <a:custGeom>
              <a:avLst/>
              <a:gdLst>
                <a:gd name="connsiteX0" fmla="*/ 3089 w 200598"/>
                <a:gd name="connsiteY0" fmla="*/ 90161 h 87761"/>
                <a:gd name="connsiteX1" fmla="*/ 194159 w 200598"/>
                <a:gd name="connsiteY1" fmla="*/ 90161 h 87761"/>
                <a:gd name="connsiteX2" fmla="*/ 202433 w 200598"/>
                <a:gd name="connsiteY2" fmla="*/ 3089 h 87761"/>
                <a:gd name="connsiteX3" fmla="*/ 3089 w 200598"/>
                <a:gd name="connsiteY3" fmla="*/ 3089 h 87761"/>
              </a:gdLst>
              <a:ahLst/>
              <a:cxnLst>
                <a:cxn ang="0">
                  <a:pos x="connsiteX0" y="connsiteY0"/>
                </a:cxn>
                <a:cxn ang="0">
                  <a:pos x="connsiteX1" y="connsiteY1"/>
                </a:cxn>
                <a:cxn ang="0">
                  <a:pos x="connsiteX2" y="connsiteY2"/>
                </a:cxn>
                <a:cxn ang="0">
                  <a:pos x="connsiteX3" y="connsiteY3"/>
                </a:cxn>
              </a:cxnLst>
              <a:rect l="l" t="t" r="r" b="b"/>
              <a:pathLst>
                <a:path w="200598" h="87761">
                  <a:moveTo>
                    <a:pt x="3089" y="90161"/>
                  </a:moveTo>
                  <a:lnTo>
                    <a:pt x="194159" y="90161"/>
                  </a:lnTo>
                  <a:lnTo>
                    <a:pt x="202433" y="3089"/>
                  </a:lnTo>
                  <a:lnTo>
                    <a:pt x="3089" y="3089"/>
                  </a:lnTo>
                  <a:close/>
                </a:path>
              </a:pathLst>
            </a:custGeom>
            <a:solidFill>
              <a:srgbClr val="37474F"/>
            </a:solidFill>
            <a:ln w="6258" cap="flat">
              <a:noFill/>
              <a:prstDash val="solid"/>
              <a:miter/>
            </a:ln>
          </p:spPr>
          <p:txBody>
            <a:bodyPr rtlCol="0" anchor="ctr"/>
            <a:lstStyle/>
            <a:p>
              <a:endParaRPr lang="en-GB"/>
            </a:p>
          </p:txBody>
        </p:sp>
        <p:sp>
          <p:nvSpPr>
            <p:cNvPr id="113" name="Freeform: Shape 112">
              <a:extLst>
                <a:ext uri="{FF2B5EF4-FFF2-40B4-BE49-F238E27FC236}">
                  <a16:creationId xmlns:a16="http://schemas.microsoft.com/office/drawing/2014/main" id="{CC8D36EA-6E54-4251-B0F5-44A131CFC83B}"/>
                </a:ext>
              </a:extLst>
            </p:cNvPr>
            <p:cNvSpPr/>
            <p:nvPr/>
          </p:nvSpPr>
          <p:spPr>
            <a:xfrm>
              <a:off x="1608938" y="4701675"/>
              <a:ext cx="131643" cy="81493"/>
            </a:xfrm>
            <a:custGeom>
              <a:avLst/>
              <a:gdLst>
                <a:gd name="connsiteX0" fmla="*/ 115048 w 131642"/>
                <a:gd name="connsiteY0" fmla="*/ 3089 h 81493"/>
                <a:gd name="connsiteX1" fmla="*/ 128839 w 131642"/>
                <a:gd name="connsiteY1" fmla="*/ 84644 h 81493"/>
                <a:gd name="connsiteX2" fmla="*/ 26596 w 131642"/>
                <a:gd name="connsiteY2" fmla="*/ 84644 h 81493"/>
                <a:gd name="connsiteX3" fmla="*/ 3089 w 131642"/>
                <a:gd name="connsiteY3" fmla="*/ 3089 h 81493"/>
              </a:gdLst>
              <a:ahLst/>
              <a:cxnLst>
                <a:cxn ang="0">
                  <a:pos x="connsiteX0" y="connsiteY0"/>
                </a:cxn>
                <a:cxn ang="0">
                  <a:pos x="connsiteX1" y="connsiteY1"/>
                </a:cxn>
                <a:cxn ang="0">
                  <a:pos x="connsiteX2" y="connsiteY2"/>
                </a:cxn>
                <a:cxn ang="0">
                  <a:pos x="connsiteX3" y="connsiteY3"/>
                </a:cxn>
              </a:cxnLst>
              <a:rect l="l" t="t" r="r" b="b"/>
              <a:pathLst>
                <a:path w="131642" h="81493">
                  <a:moveTo>
                    <a:pt x="115048" y="3089"/>
                  </a:moveTo>
                  <a:lnTo>
                    <a:pt x="128839" y="84644"/>
                  </a:lnTo>
                  <a:lnTo>
                    <a:pt x="26596" y="84644"/>
                  </a:lnTo>
                  <a:lnTo>
                    <a:pt x="3089" y="3089"/>
                  </a:lnTo>
                  <a:close/>
                </a:path>
              </a:pathLst>
            </a:custGeom>
            <a:solidFill>
              <a:srgbClr val="F7C291"/>
            </a:solidFill>
            <a:ln w="6258" cap="flat">
              <a:noFill/>
              <a:prstDash val="solid"/>
              <a:miter/>
            </a:ln>
          </p:spPr>
          <p:txBody>
            <a:bodyPr rtlCol="0" anchor="ctr"/>
            <a:lstStyle/>
            <a:p>
              <a:endParaRPr lang="en-GB"/>
            </a:p>
          </p:txBody>
        </p:sp>
        <p:sp>
          <p:nvSpPr>
            <p:cNvPr id="114" name="Freeform: Shape 113">
              <a:extLst>
                <a:ext uri="{FF2B5EF4-FFF2-40B4-BE49-F238E27FC236}">
                  <a16:creationId xmlns:a16="http://schemas.microsoft.com/office/drawing/2014/main" id="{6E3AA4D5-6EC0-4BCE-90A0-0625BBD9A2A8}"/>
                </a:ext>
              </a:extLst>
            </p:cNvPr>
            <p:cNvSpPr/>
            <p:nvPr/>
          </p:nvSpPr>
          <p:spPr>
            <a:xfrm>
              <a:off x="1405381" y="4760600"/>
              <a:ext cx="351047" cy="119105"/>
            </a:xfrm>
            <a:custGeom>
              <a:avLst/>
              <a:gdLst>
                <a:gd name="connsiteX0" fmla="*/ 353145 w 351046"/>
                <a:gd name="connsiteY0" fmla="*/ 121755 h 119105"/>
                <a:gd name="connsiteX1" fmla="*/ 3854 w 351046"/>
                <a:gd name="connsiteY1" fmla="*/ 121755 h 119105"/>
                <a:gd name="connsiteX2" fmla="*/ 57764 w 351046"/>
                <a:gd name="connsiteY2" fmla="*/ 62704 h 119105"/>
                <a:gd name="connsiteX3" fmla="*/ 225013 w 351046"/>
                <a:gd name="connsiteY3" fmla="*/ 7979 h 119105"/>
                <a:gd name="connsiteX4" fmla="*/ 245888 w 351046"/>
                <a:gd name="connsiteY4" fmla="*/ 7979 h 119105"/>
                <a:gd name="connsiteX5" fmla="*/ 273846 w 351046"/>
                <a:gd name="connsiteY5" fmla="*/ 19701 h 119105"/>
                <a:gd name="connsiteX6" fmla="*/ 328572 w 351046"/>
                <a:gd name="connsiteY6" fmla="*/ 3089 h 119105"/>
                <a:gd name="connsiteX7" fmla="*/ 353145 w 351046"/>
                <a:gd name="connsiteY7" fmla="*/ 121755 h 119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1046" h="119105">
                  <a:moveTo>
                    <a:pt x="353145" y="121755"/>
                  </a:moveTo>
                  <a:lnTo>
                    <a:pt x="3854" y="121755"/>
                  </a:lnTo>
                  <a:cubicBezTo>
                    <a:pt x="3854" y="121755"/>
                    <a:pt x="-7555" y="64773"/>
                    <a:pt x="57764" y="62704"/>
                  </a:cubicBezTo>
                  <a:cubicBezTo>
                    <a:pt x="123084" y="60635"/>
                    <a:pt x="225013" y="7979"/>
                    <a:pt x="225013" y="7979"/>
                  </a:cubicBezTo>
                  <a:lnTo>
                    <a:pt x="245888" y="7979"/>
                  </a:lnTo>
                  <a:cubicBezTo>
                    <a:pt x="245888" y="7979"/>
                    <a:pt x="251091" y="19701"/>
                    <a:pt x="273846" y="19701"/>
                  </a:cubicBezTo>
                  <a:cubicBezTo>
                    <a:pt x="296664" y="19701"/>
                    <a:pt x="317978" y="3089"/>
                    <a:pt x="328572" y="3089"/>
                  </a:cubicBezTo>
                  <a:lnTo>
                    <a:pt x="353145" y="121755"/>
                  </a:lnTo>
                  <a:close/>
                </a:path>
              </a:pathLst>
            </a:custGeom>
            <a:solidFill>
              <a:srgbClr val="263238"/>
            </a:solidFill>
            <a:ln w="6258" cap="flat">
              <a:noFill/>
              <a:prstDash val="solid"/>
              <a:miter/>
            </a:ln>
          </p:spPr>
          <p:txBody>
            <a:bodyPr rtlCol="0" anchor="ctr"/>
            <a:lstStyle/>
            <a:p>
              <a:endParaRPr lang="en-GB"/>
            </a:p>
          </p:txBody>
        </p:sp>
        <p:sp>
          <p:nvSpPr>
            <p:cNvPr id="115" name="Freeform: Shape 114">
              <a:extLst>
                <a:ext uri="{FF2B5EF4-FFF2-40B4-BE49-F238E27FC236}">
                  <a16:creationId xmlns:a16="http://schemas.microsoft.com/office/drawing/2014/main" id="{934635DD-27EF-4BDC-9690-0F6BF5AA54C8}"/>
                </a:ext>
              </a:extLst>
            </p:cNvPr>
            <p:cNvSpPr/>
            <p:nvPr/>
          </p:nvSpPr>
          <p:spPr>
            <a:xfrm>
              <a:off x="1405350" y="4879267"/>
              <a:ext cx="351047" cy="18806"/>
            </a:xfrm>
            <a:custGeom>
              <a:avLst/>
              <a:gdLst>
                <a:gd name="connsiteX0" fmla="*/ 353133 w 351046"/>
                <a:gd name="connsiteY0" fmla="*/ 21770 h 18806"/>
                <a:gd name="connsiteX1" fmla="*/ 3089 w 351046"/>
                <a:gd name="connsiteY1" fmla="*/ 21770 h 18806"/>
                <a:gd name="connsiteX2" fmla="*/ 3089 w 351046"/>
                <a:gd name="connsiteY2" fmla="*/ 3089 h 18806"/>
                <a:gd name="connsiteX3" fmla="*/ 353133 w 351046"/>
                <a:gd name="connsiteY3" fmla="*/ 3089 h 18806"/>
              </a:gdLst>
              <a:ahLst/>
              <a:cxnLst>
                <a:cxn ang="0">
                  <a:pos x="connsiteX0" y="connsiteY0"/>
                </a:cxn>
                <a:cxn ang="0">
                  <a:pos x="connsiteX1" y="connsiteY1"/>
                </a:cxn>
                <a:cxn ang="0">
                  <a:pos x="connsiteX2" y="connsiteY2"/>
                </a:cxn>
                <a:cxn ang="0">
                  <a:pos x="connsiteX3" y="connsiteY3"/>
                </a:cxn>
              </a:cxnLst>
              <a:rect l="l" t="t" r="r" b="b"/>
              <a:pathLst>
                <a:path w="351046" h="18806">
                  <a:moveTo>
                    <a:pt x="353133" y="21770"/>
                  </a:moveTo>
                  <a:lnTo>
                    <a:pt x="3089" y="21770"/>
                  </a:lnTo>
                  <a:lnTo>
                    <a:pt x="3089" y="3089"/>
                  </a:lnTo>
                  <a:lnTo>
                    <a:pt x="353133" y="3089"/>
                  </a:lnTo>
                  <a:close/>
                </a:path>
              </a:pathLst>
            </a:custGeom>
            <a:solidFill>
              <a:srgbClr val="E53A35"/>
            </a:solidFill>
            <a:ln w="6258" cap="flat">
              <a:noFill/>
              <a:prstDash val="solid"/>
              <a:miter/>
            </a:ln>
          </p:spPr>
          <p:txBody>
            <a:bodyPr rtlCol="0" anchor="ctr"/>
            <a:lstStyle/>
            <a:p>
              <a:endParaRPr lang="en-GB"/>
            </a:p>
          </p:txBody>
        </p:sp>
        <p:sp>
          <p:nvSpPr>
            <p:cNvPr id="116" name="Freeform: Shape 115">
              <a:extLst>
                <a:ext uri="{FF2B5EF4-FFF2-40B4-BE49-F238E27FC236}">
                  <a16:creationId xmlns:a16="http://schemas.microsoft.com/office/drawing/2014/main" id="{9121F97A-2F21-4369-B018-15BB86A03618}"/>
                </a:ext>
              </a:extLst>
            </p:cNvPr>
            <p:cNvSpPr/>
            <p:nvPr/>
          </p:nvSpPr>
          <p:spPr>
            <a:xfrm>
              <a:off x="1580621" y="4765722"/>
              <a:ext cx="56418" cy="50150"/>
            </a:xfrm>
            <a:custGeom>
              <a:avLst/>
              <a:gdLst>
                <a:gd name="connsiteX0" fmla="*/ 43818 w 56418"/>
                <a:gd name="connsiteY0" fmla="*/ 45797 h 50149"/>
                <a:gd name="connsiteX1" fmla="*/ 50275 w 56418"/>
                <a:gd name="connsiteY1" fmla="*/ 42663 h 50149"/>
                <a:gd name="connsiteX2" fmla="*/ 48958 w 56418"/>
                <a:gd name="connsiteY2" fmla="*/ 31003 h 50149"/>
                <a:gd name="connsiteX3" fmla="*/ 18179 w 56418"/>
                <a:gd name="connsiteY3" fmla="*/ 6493 h 50149"/>
                <a:gd name="connsiteX4" fmla="*/ 6519 w 56418"/>
                <a:gd name="connsiteY4" fmla="*/ 7809 h 50149"/>
                <a:gd name="connsiteX5" fmla="*/ 7836 w 56418"/>
                <a:gd name="connsiteY5" fmla="*/ 19469 h 50149"/>
                <a:gd name="connsiteX6" fmla="*/ 38615 w 56418"/>
                <a:gd name="connsiteY6" fmla="*/ 43980 h 50149"/>
                <a:gd name="connsiteX7" fmla="*/ 43818 w 56418"/>
                <a:gd name="connsiteY7" fmla="*/ 45797 h 5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418" h="50149">
                  <a:moveTo>
                    <a:pt x="43818" y="45797"/>
                  </a:moveTo>
                  <a:cubicBezTo>
                    <a:pt x="46263" y="45797"/>
                    <a:pt x="48645" y="44732"/>
                    <a:pt x="50275" y="42663"/>
                  </a:cubicBezTo>
                  <a:cubicBezTo>
                    <a:pt x="53158" y="39090"/>
                    <a:pt x="52531" y="33887"/>
                    <a:pt x="48958" y="31003"/>
                  </a:cubicBezTo>
                  <a:lnTo>
                    <a:pt x="18179" y="6493"/>
                  </a:lnTo>
                  <a:cubicBezTo>
                    <a:pt x="14606" y="3672"/>
                    <a:pt x="9403" y="4236"/>
                    <a:pt x="6519" y="7809"/>
                  </a:cubicBezTo>
                  <a:cubicBezTo>
                    <a:pt x="3636" y="11382"/>
                    <a:pt x="4262" y="16586"/>
                    <a:pt x="7836" y="19469"/>
                  </a:cubicBezTo>
                  <a:lnTo>
                    <a:pt x="38615" y="43980"/>
                  </a:lnTo>
                  <a:cubicBezTo>
                    <a:pt x="40182" y="45233"/>
                    <a:pt x="42000" y="45797"/>
                    <a:pt x="43818" y="45797"/>
                  </a:cubicBezTo>
                  <a:close/>
                </a:path>
              </a:pathLst>
            </a:custGeom>
            <a:solidFill>
              <a:srgbClr val="FFFFFF"/>
            </a:solidFill>
            <a:ln w="9525" cap="flat">
              <a:noFill/>
              <a:prstDash val="solid"/>
              <a:miter/>
            </a:ln>
          </p:spPr>
          <p:txBody>
            <a:bodyPr rtlCol="0" anchor="ctr"/>
            <a:lstStyle/>
            <a:p>
              <a:endParaRPr lang="en-GB"/>
            </a:p>
          </p:txBody>
        </p:sp>
        <p:sp>
          <p:nvSpPr>
            <p:cNvPr id="117" name="Freeform: Shape 116">
              <a:extLst>
                <a:ext uri="{FF2B5EF4-FFF2-40B4-BE49-F238E27FC236}">
                  <a16:creationId xmlns:a16="http://schemas.microsoft.com/office/drawing/2014/main" id="{7E871848-473D-42EB-8ACC-675C2674E825}"/>
                </a:ext>
              </a:extLst>
            </p:cNvPr>
            <p:cNvSpPr/>
            <p:nvPr/>
          </p:nvSpPr>
          <p:spPr>
            <a:xfrm>
              <a:off x="1548631" y="4777936"/>
              <a:ext cx="50150" cy="43881"/>
            </a:xfrm>
            <a:custGeom>
              <a:avLst/>
              <a:gdLst>
                <a:gd name="connsiteX0" fmla="*/ 40578 w 50149"/>
                <a:gd name="connsiteY0" fmla="*/ 42548 h 43880"/>
                <a:gd name="connsiteX1" fmla="*/ 47160 w 50149"/>
                <a:gd name="connsiteY1" fmla="*/ 39288 h 43880"/>
                <a:gd name="connsiteX2" fmla="*/ 45655 w 50149"/>
                <a:gd name="connsiteY2" fmla="*/ 27691 h 43880"/>
                <a:gd name="connsiteX3" fmla="*/ 18011 w 50149"/>
                <a:gd name="connsiteY3" fmla="*/ 6440 h 43880"/>
                <a:gd name="connsiteX4" fmla="*/ 6413 w 50149"/>
                <a:gd name="connsiteY4" fmla="*/ 7945 h 43880"/>
                <a:gd name="connsiteX5" fmla="*/ 7918 w 50149"/>
                <a:gd name="connsiteY5" fmla="*/ 19542 h 43880"/>
                <a:gd name="connsiteX6" fmla="*/ 35563 w 50149"/>
                <a:gd name="connsiteY6" fmla="*/ 40793 h 43880"/>
                <a:gd name="connsiteX7" fmla="*/ 40578 w 50149"/>
                <a:gd name="connsiteY7" fmla="*/ 42548 h 43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49" h="43880">
                  <a:moveTo>
                    <a:pt x="40578" y="42548"/>
                  </a:moveTo>
                  <a:cubicBezTo>
                    <a:pt x="43085" y="42548"/>
                    <a:pt x="45530" y="41419"/>
                    <a:pt x="47160" y="39288"/>
                  </a:cubicBezTo>
                  <a:cubicBezTo>
                    <a:pt x="49981" y="35652"/>
                    <a:pt x="49291" y="30449"/>
                    <a:pt x="45655" y="27691"/>
                  </a:cubicBezTo>
                  <a:lnTo>
                    <a:pt x="18011" y="6440"/>
                  </a:lnTo>
                  <a:cubicBezTo>
                    <a:pt x="14375" y="3619"/>
                    <a:pt x="9172" y="4309"/>
                    <a:pt x="6413" y="7945"/>
                  </a:cubicBezTo>
                  <a:cubicBezTo>
                    <a:pt x="3655" y="11580"/>
                    <a:pt x="4282" y="16783"/>
                    <a:pt x="7918" y="19542"/>
                  </a:cubicBezTo>
                  <a:lnTo>
                    <a:pt x="35563" y="40793"/>
                  </a:lnTo>
                  <a:cubicBezTo>
                    <a:pt x="37067" y="42046"/>
                    <a:pt x="38823" y="42548"/>
                    <a:pt x="40578" y="42548"/>
                  </a:cubicBezTo>
                  <a:close/>
                </a:path>
              </a:pathLst>
            </a:custGeom>
            <a:solidFill>
              <a:srgbClr val="FFFFFF"/>
            </a:solidFill>
            <a:ln w="9525" cap="flat">
              <a:noFill/>
              <a:prstDash val="solid"/>
              <a:miter/>
            </a:ln>
          </p:spPr>
          <p:txBody>
            <a:bodyPr rtlCol="0" anchor="ctr"/>
            <a:lstStyle/>
            <a:p>
              <a:endParaRPr lang="en-GB"/>
            </a:p>
          </p:txBody>
        </p:sp>
        <p:sp>
          <p:nvSpPr>
            <p:cNvPr id="118" name="Freeform: Shape 117">
              <a:extLst>
                <a:ext uri="{FF2B5EF4-FFF2-40B4-BE49-F238E27FC236}">
                  <a16:creationId xmlns:a16="http://schemas.microsoft.com/office/drawing/2014/main" id="{9AB98FA9-3D75-456A-A554-0F8A74544E19}"/>
                </a:ext>
              </a:extLst>
            </p:cNvPr>
            <p:cNvSpPr/>
            <p:nvPr/>
          </p:nvSpPr>
          <p:spPr>
            <a:xfrm>
              <a:off x="1514428" y="4790246"/>
              <a:ext cx="50150" cy="43881"/>
            </a:xfrm>
            <a:custGeom>
              <a:avLst/>
              <a:gdLst>
                <a:gd name="connsiteX0" fmla="*/ 38862 w 50149"/>
                <a:gd name="connsiteY0" fmla="*/ 41020 h 43880"/>
                <a:gd name="connsiteX1" fmla="*/ 45444 w 50149"/>
                <a:gd name="connsiteY1" fmla="*/ 37760 h 43880"/>
                <a:gd name="connsiteX2" fmla="*/ 43877 w 50149"/>
                <a:gd name="connsiteY2" fmla="*/ 26163 h 43880"/>
                <a:gd name="connsiteX3" fmla="*/ 17987 w 50149"/>
                <a:gd name="connsiteY3" fmla="*/ 6417 h 43880"/>
                <a:gd name="connsiteX4" fmla="*/ 6390 w 50149"/>
                <a:gd name="connsiteY4" fmla="*/ 7984 h 43880"/>
                <a:gd name="connsiteX5" fmla="*/ 7957 w 50149"/>
                <a:gd name="connsiteY5" fmla="*/ 19581 h 43880"/>
                <a:gd name="connsiteX6" fmla="*/ 33847 w 50149"/>
                <a:gd name="connsiteY6" fmla="*/ 39328 h 43880"/>
                <a:gd name="connsiteX7" fmla="*/ 38862 w 50149"/>
                <a:gd name="connsiteY7" fmla="*/ 41020 h 43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49" h="43880">
                  <a:moveTo>
                    <a:pt x="38862" y="41020"/>
                  </a:moveTo>
                  <a:cubicBezTo>
                    <a:pt x="41369" y="41020"/>
                    <a:pt x="43814" y="39892"/>
                    <a:pt x="45444" y="37760"/>
                  </a:cubicBezTo>
                  <a:cubicBezTo>
                    <a:pt x="48202" y="34124"/>
                    <a:pt x="47513" y="28922"/>
                    <a:pt x="43877" y="26163"/>
                  </a:cubicBezTo>
                  <a:lnTo>
                    <a:pt x="17987" y="6417"/>
                  </a:lnTo>
                  <a:cubicBezTo>
                    <a:pt x="14351" y="3596"/>
                    <a:pt x="9148" y="4348"/>
                    <a:pt x="6390" y="7984"/>
                  </a:cubicBezTo>
                  <a:cubicBezTo>
                    <a:pt x="3632" y="11620"/>
                    <a:pt x="4321" y="16823"/>
                    <a:pt x="7957" y="19581"/>
                  </a:cubicBezTo>
                  <a:lnTo>
                    <a:pt x="33847" y="39328"/>
                  </a:lnTo>
                  <a:cubicBezTo>
                    <a:pt x="35351" y="40519"/>
                    <a:pt x="37107" y="41020"/>
                    <a:pt x="38862" y="41020"/>
                  </a:cubicBezTo>
                  <a:close/>
                </a:path>
              </a:pathLst>
            </a:custGeom>
            <a:solidFill>
              <a:srgbClr val="FFFFFF"/>
            </a:solidFill>
            <a:ln w="9525" cap="flat">
              <a:noFill/>
              <a:prstDash val="solid"/>
              <a:miter/>
            </a:ln>
          </p:spPr>
          <p:txBody>
            <a:bodyPr rtlCol="0" anchor="ctr"/>
            <a:lstStyle/>
            <a:p>
              <a:endParaRPr lang="en-GB"/>
            </a:p>
          </p:txBody>
        </p:sp>
        <p:sp>
          <p:nvSpPr>
            <p:cNvPr id="119" name="Freeform: Shape 118">
              <a:extLst>
                <a:ext uri="{FF2B5EF4-FFF2-40B4-BE49-F238E27FC236}">
                  <a16:creationId xmlns:a16="http://schemas.microsoft.com/office/drawing/2014/main" id="{46063C41-F8CE-46A1-A6FE-193A4C8985F8}"/>
                </a:ext>
              </a:extLst>
            </p:cNvPr>
            <p:cNvSpPr/>
            <p:nvPr/>
          </p:nvSpPr>
          <p:spPr>
            <a:xfrm>
              <a:off x="1562864" y="4640868"/>
              <a:ext cx="200598" cy="87762"/>
            </a:xfrm>
            <a:custGeom>
              <a:avLst/>
              <a:gdLst>
                <a:gd name="connsiteX0" fmla="*/ 202433 w 200598"/>
                <a:gd name="connsiteY0" fmla="*/ 90161 h 87761"/>
                <a:gd name="connsiteX1" fmla="*/ 11364 w 200598"/>
                <a:gd name="connsiteY1" fmla="*/ 90161 h 87761"/>
                <a:gd name="connsiteX2" fmla="*/ 3089 w 200598"/>
                <a:gd name="connsiteY2" fmla="*/ 3089 h 87761"/>
                <a:gd name="connsiteX3" fmla="*/ 202433 w 200598"/>
                <a:gd name="connsiteY3" fmla="*/ 3089 h 87761"/>
              </a:gdLst>
              <a:ahLst/>
              <a:cxnLst>
                <a:cxn ang="0">
                  <a:pos x="connsiteX0" y="connsiteY0"/>
                </a:cxn>
                <a:cxn ang="0">
                  <a:pos x="connsiteX1" y="connsiteY1"/>
                </a:cxn>
                <a:cxn ang="0">
                  <a:pos x="connsiteX2" y="connsiteY2"/>
                </a:cxn>
                <a:cxn ang="0">
                  <a:pos x="connsiteX3" y="connsiteY3"/>
                </a:cxn>
              </a:cxnLst>
              <a:rect l="l" t="t" r="r" b="b"/>
              <a:pathLst>
                <a:path w="200598" h="87761">
                  <a:moveTo>
                    <a:pt x="202433" y="90161"/>
                  </a:moveTo>
                  <a:lnTo>
                    <a:pt x="11364" y="90161"/>
                  </a:lnTo>
                  <a:lnTo>
                    <a:pt x="3089" y="3089"/>
                  </a:lnTo>
                  <a:lnTo>
                    <a:pt x="202433" y="3089"/>
                  </a:lnTo>
                  <a:close/>
                </a:path>
              </a:pathLst>
            </a:custGeom>
            <a:solidFill>
              <a:srgbClr val="37474F"/>
            </a:solidFill>
            <a:ln w="6258" cap="flat">
              <a:noFill/>
              <a:prstDash val="solid"/>
              <a:miter/>
            </a:ln>
          </p:spPr>
          <p:txBody>
            <a:bodyPr rtlCol="0" anchor="ctr"/>
            <a:lstStyle/>
            <a:p>
              <a:endParaRPr lang="en-GB"/>
            </a:p>
          </p:txBody>
        </p:sp>
        <p:sp>
          <p:nvSpPr>
            <p:cNvPr id="120" name="Freeform: Shape 119">
              <a:extLst>
                <a:ext uri="{FF2B5EF4-FFF2-40B4-BE49-F238E27FC236}">
                  <a16:creationId xmlns:a16="http://schemas.microsoft.com/office/drawing/2014/main" id="{4D2A2A10-6546-4FB6-8700-ECC67677E34C}"/>
                </a:ext>
              </a:extLst>
            </p:cNvPr>
            <p:cNvSpPr/>
            <p:nvPr/>
          </p:nvSpPr>
          <p:spPr>
            <a:xfrm>
              <a:off x="1899834" y="3318989"/>
              <a:ext cx="188061" cy="194330"/>
            </a:xfrm>
            <a:custGeom>
              <a:avLst/>
              <a:gdLst>
                <a:gd name="connsiteX0" fmla="*/ 4064 w 188060"/>
                <a:gd name="connsiteY0" fmla="*/ 4155 h 194329"/>
                <a:gd name="connsiteX1" fmla="*/ 180841 w 188060"/>
                <a:gd name="connsiteY1" fmla="*/ 184192 h 194329"/>
                <a:gd name="connsiteX2" fmla="*/ 170498 w 188060"/>
                <a:gd name="connsiteY2" fmla="*/ 3089 h 194329"/>
                <a:gd name="connsiteX3" fmla="*/ 4064 w 188060"/>
                <a:gd name="connsiteY3" fmla="*/ 4155 h 194329"/>
              </a:gdLst>
              <a:ahLst/>
              <a:cxnLst>
                <a:cxn ang="0">
                  <a:pos x="connsiteX0" y="connsiteY0"/>
                </a:cxn>
                <a:cxn ang="0">
                  <a:pos x="connsiteX1" y="connsiteY1"/>
                </a:cxn>
                <a:cxn ang="0">
                  <a:pos x="connsiteX2" y="connsiteY2"/>
                </a:cxn>
                <a:cxn ang="0">
                  <a:pos x="connsiteX3" y="connsiteY3"/>
                </a:cxn>
              </a:cxnLst>
              <a:rect l="l" t="t" r="r" b="b"/>
              <a:pathLst>
                <a:path w="188060" h="194329">
                  <a:moveTo>
                    <a:pt x="4064" y="4155"/>
                  </a:moveTo>
                  <a:cubicBezTo>
                    <a:pt x="4064" y="4155"/>
                    <a:pt x="-20823" y="256407"/>
                    <a:pt x="180841" y="184192"/>
                  </a:cubicBezTo>
                  <a:cubicBezTo>
                    <a:pt x="195886" y="47785"/>
                    <a:pt x="170498" y="3089"/>
                    <a:pt x="170498" y="3089"/>
                  </a:cubicBezTo>
                  <a:lnTo>
                    <a:pt x="4064" y="4155"/>
                  </a:lnTo>
                  <a:close/>
                </a:path>
              </a:pathLst>
            </a:custGeom>
            <a:solidFill>
              <a:srgbClr val="2EA09A"/>
            </a:solidFill>
            <a:ln w="6258" cap="flat">
              <a:noFill/>
              <a:prstDash val="solid"/>
              <a:miter/>
            </a:ln>
          </p:spPr>
          <p:txBody>
            <a:bodyPr rtlCol="0" anchor="ctr"/>
            <a:lstStyle/>
            <a:p>
              <a:endParaRPr lang="en-GB"/>
            </a:p>
          </p:txBody>
        </p:sp>
        <p:sp>
          <p:nvSpPr>
            <p:cNvPr id="121" name="Freeform: Shape 120">
              <a:extLst>
                <a:ext uri="{FF2B5EF4-FFF2-40B4-BE49-F238E27FC236}">
                  <a16:creationId xmlns:a16="http://schemas.microsoft.com/office/drawing/2014/main" id="{E5C05279-974C-4965-9CEA-CF485166386B}"/>
                </a:ext>
              </a:extLst>
            </p:cNvPr>
            <p:cNvSpPr/>
            <p:nvPr/>
          </p:nvSpPr>
          <p:spPr>
            <a:xfrm>
              <a:off x="1598720" y="3315792"/>
              <a:ext cx="507764" cy="56418"/>
            </a:xfrm>
            <a:custGeom>
              <a:avLst/>
              <a:gdLst>
                <a:gd name="connsiteX0" fmla="*/ 3089 w 507764"/>
                <a:gd name="connsiteY0" fmla="*/ 3089 h 56418"/>
                <a:gd name="connsiteX1" fmla="*/ 507781 w 507764"/>
                <a:gd name="connsiteY1" fmla="*/ 3089 h 56418"/>
                <a:gd name="connsiteX2" fmla="*/ 507781 w 507764"/>
                <a:gd name="connsiteY2" fmla="*/ 56937 h 56418"/>
                <a:gd name="connsiteX3" fmla="*/ 3089 w 507764"/>
                <a:gd name="connsiteY3" fmla="*/ 56937 h 56418"/>
              </a:gdLst>
              <a:ahLst/>
              <a:cxnLst>
                <a:cxn ang="0">
                  <a:pos x="connsiteX0" y="connsiteY0"/>
                </a:cxn>
                <a:cxn ang="0">
                  <a:pos x="connsiteX1" y="connsiteY1"/>
                </a:cxn>
                <a:cxn ang="0">
                  <a:pos x="connsiteX2" y="connsiteY2"/>
                </a:cxn>
                <a:cxn ang="0">
                  <a:pos x="connsiteX3" y="connsiteY3"/>
                </a:cxn>
              </a:cxnLst>
              <a:rect l="l" t="t" r="r" b="b"/>
              <a:pathLst>
                <a:path w="507764" h="56418">
                  <a:moveTo>
                    <a:pt x="3089" y="3089"/>
                  </a:moveTo>
                  <a:lnTo>
                    <a:pt x="507781" y="3089"/>
                  </a:lnTo>
                  <a:lnTo>
                    <a:pt x="507781" y="56937"/>
                  </a:lnTo>
                  <a:lnTo>
                    <a:pt x="3089" y="56937"/>
                  </a:lnTo>
                  <a:close/>
                </a:path>
              </a:pathLst>
            </a:custGeom>
            <a:solidFill>
              <a:srgbClr val="37474F"/>
            </a:solidFill>
            <a:ln w="6258" cap="flat">
              <a:noFill/>
              <a:prstDash val="solid"/>
              <a:miter/>
            </a:ln>
          </p:spPr>
          <p:txBody>
            <a:bodyPr rtlCol="0" anchor="ctr"/>
            <a:lstStyle/>
            <a:p>
              <a:endParaRPr lang="en-GB"/>
            </a:p>
          </p:txBody>
        </p:sp>
        <p:sp>
          <p:nvSpPr>
            <p:cNvPr id="122" name="Freeform: Shape 121">
              <a:extLst>
                <a:ext uri="{FF2B5EF4-FFF2-40B4-BE49-F238E27FC236}">
                  <a16:creationId xmlns:a16="http://schemas.microsoft.com/office/drawing/2014/main" id="{F1915AC5-0519-4533-A320-521AEFAB38DB}"/>
                </a:ext>
              </a:extLst>
            </p:cNvPr>
            <p:cNvSpPr/>
            <p:nvPr/>
          </p:nvSpPr>
          <p:spPr>
            <a:xfrm>
              <a:off x="1855361" y="3344816"/>
              <a:ext cx="31343" cy="6269"/>
            </a:xfrm>
            <a:custGeom>
              <a:avLst/>
              <a:gdLst>
                <a:gd name="connsiteX0" fmla="*/ 3089 w 31343"/>
                <a:gd name="connsiteY0" fmla="*/ 3089 h 6268"/>
                <a:gd name="connsiteX1" fmla="*/ 33116 w 31343"/>
                <a:gd name="connsiteY1" fmla="*/ 3089 h 6268"/>
                <a:gd name="connsiteX2" fmla="*/ 33116 w 31343"/>
                <a:gd name="connsiteY2" fmla="*/ 8417 h 6268"/>
                <a:gd name="connsiteX3" fmla="*/ 3089 w 31343"/>
                <a:gd name="connsiteY3" fmla="*/ 8417 h 6268"/>
              </a:gdLst>
              <a:ahLst/>
              <a:cxnLst>
                <a:cxn ang="0">
                  <a:pos x="connsiteX0" y="connsiteY0"/>
                </a:cxn>
                <a:cxn ang="0">
                  <a:pos x="connsiteX1" y="connsiteY1"/>
                </a:cxn>
                <a:cxn ang="0">
                  <a:pos x="connsiteX2" y="connsiteY2"/>
                </a:cxn>
                <a:cxn ang="0">
                  <a:pos x="connsiteX3" y="connsiteY3"/>
                </a:cxn>
              </a:cxnLst>
              <a:rect l="l" t="t" r="r" b="b"/>
              <a:pathLst>
                <a:path w="31343" h="6268">
                  <a:moveTo>
                    <a:pt x="3089" y="3089"/>
                  </a:moveTo>
                  <a:lnTo>
                    <a:pt x="33116" y="3089"/>
                  </a:lnTo>
                  <a:lnTo>
                    <a:pt x="33116" y="8417"/>
                  </a:lnTo>
                  <a:lnTo>
                    <a:pt x="3089" y="8417"/>
                  </a:lnTo>
                  <a:close/>
                </a:path>
              </a:pathLst>
            </a:custGeom>
            <a:solidFill>
              <a:srgbClr val="455B64"/>
            </a:solidFill>
            <a:ln w="6258" cap="flat">
              <a:noFill/>
              <a:prstDash val="solid"/>
              <a:miter/>
            </a:ln>
          </p:spPr>
          <p:txBody>
            <a:bodyPr rtlCol="0" anchor="ctr"/>
            <a:lstStyle/>
            <a:p>
              <a:endParaRPr lang="en-GB"/>
            </a:p>
          </p:txBody>
        </p:sp>
        <p:sp>
          <p:nvSpPr>
            <p:cNvPr id="123" name="Freeform: Shape 122">
              <a:extLst>
                <a:ext uri="{FF2B5EF4-FFF2-40B4-BE49-F238E27FC236}">
                  <a16:creationId xmlns:a16="http://schemas.microsoft.com/office/drawing/2014/main" id="{FDEC23F5-7C19-41B9-B12E-25CA790AAB57}"/>
                </a:ext>
              </a:extLst>
            </p:cNvPr>
            <p:cNvSpPr/>
            <p:nvPr/>
          </p:nvSpPr>
          <p:spPr>
            <a:xfrm>
              <a:off x="1573708" y="3369640"/>
              <a:ext cx="545376" cy="714631"/>
            </a:xfrm>
            <a:custGeom>
              <a:avLst/>
              <a:gdLst>
                <a:gd name="connsiteX0" fmla="*/ 3089 w 545376"/>
                <a:gd name="connsiteY0" fmla="*/ 695278 h 714631"/>
                <a:gd name="connsiteX1" fmla="*/ 28101 w 545376"/>
                <a:gd name="connsiteY1" fmla="*/ 3089 h 714631"/>
                <a:gd name="connsiteX2" fmla="*/ 532856 w 545376"/>
                <a:gd name="connsiteY2" fmla="*/ 3089 h 714631"/>
                <a:gd name="connsiteX3" fmla="*/ 548528 w 545376"/>
                <a:gd name="connsiteY3" fmla="*/ 651021 h 714631"/>
                <a:gd name="connsiteX4" fmla="*/ 330189 w 545376"/>
                <a:gd name="connsiteY4" fmla="*/ 711827 h 714631"/>
                <a:gd name="connsiteX5" fmla="*/ 280228 w 545376"/>
                <a:gd name="connsiteY5" fmla="*/ 218419 h 714631"/>
                <a:gd name="connsiteX6" fmla="*/ 221427 w 545376"/>
                <a:gd name="connsiteY6" fmla="*/ 634472 h 714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376" h="714631">
                  <a:moveTo>
                    <a:pt x="3089" y="695278"/>
                  </a:moveTo>
                  <a:lnTo>
                    <a:pt x="28101" y="3089"/>
                  </a:lnTo>
                  <a:lnTo>
                    <a:pt x="532856" y="3089"/>
                  </a:lnTo>
                  <a:lnTo>
                    <a:pt x="548528" y="651021"/>
                  </a:lnTo>
                  <a:lnTo>
                    <a:pt x="330189" y="711827"/>
                  </a:lnTo>
                  <a:lnTo>
                    <a:pt x="280228" y="218419"/>
                  </a:lnTo>
                  <a:lnTo>
                    <a:pt x="221427" y="634472"/>
                  </a:lnTo>
                  <a:close/>
                </a:path>
              </a:pathLst>
            </a:custGeom>
            <a:solidFill>
              <a:srgbClr val="000000"/>
            </a:solidFill>
            <a:ln w="6258" cap="flat">
              <a:noFill/>
              <a:prstDash val="solid"/>
              <a:miter/>
            </a:ln>
          </p:spPr>
          <p:txBody>
            <a:bodyPr rtlCol="0" anchor="ctr"/>
            <a:lstStyle/>
            <a:p>
              <a:endParaRPr lang="en-GB"/>
            </a:p>
          </p:txBody>
        </p:sp>
        <p:sp>
          <p:nvSpPr>
            <p:cNvPr id="124" name="Freeform: Shape 123">
              <a:extLst>
                <a:ext uri="{FF2B5EF4-FFF2-40B4-BE49-F238E27FC236}">
                  <a16:creationId xmlns:a16="http://schemas.microsoft.com/office/drawing/2014/main" id="{DC7A4EC6-03CE-42F8-823B-67CCB3A0C4B4}"/>
                </a:ext>
              </a:extLst>
            </p:cNvPr>
            <p:cNvSpPr/>
            <p:nvPr/>
          </p:nvSpPr>
          <p:spPr>
            <a:xfrm>
              <a:off x="1820883" y="3313034"/>
              <a:ext cx="68956" cy="62687"/>
            </a:xfrm>
            <a:custGeom>
              <a:avLst/>
              <a:gdLst>
                <a:gd name="connsiteX0" fmla="*/ 70289 w 68955"/>
                <a:gd name="connsiteY0" fmla="*/ 64961 h 62686"/>
                <a:gd name="connsiteX1" fmla="*/ 3089 w 68955"/>
                <a:gd name="connsiteY1" fmla="*/ 64961 h 62686"/>
                <a:gd name="connsiteX2" fmla="*/ 3089 w 68955"/>
                <a:gd name="connsiteY2" fmla="*/ 3089 h 62686"/>
                <a:gd name="connsiteX3" fmla="*/ 70289 w 68955"/>
                <a:gd name="connsiteY3" fmla="*/ 3089 h 62686"/>
                <a:gd name="connsiteX4" fmla="*/ 70289 w 68955"/>
                <a:gd name="connsiteY4" fmla="*/ 64961 h 62686"/>
                <a:gd name="connsiteX5" fmla="*/ 8417 w 68955"/>
                <a:gd name="connsiteY5" fmla="*/ 59570 h 62686"/>
                <a:gd name="connsiteX6" fmla="*/ 64898 w 68955"/>
                <a:gd name="connsiteY6" fmla="*/ 59570 h 62686"/>
                <a:gd name="connsiteX7" fmla="*/ 64898 w 68955"/>
                <a:gd name="connsiteY7" fmla="*/ 8355 h 62686"/>
                <a:gd name="connsiteX8" fmla="*/ 8417 w 68955"/>
                <a:gd name="connsiteY8" fmla="*/ 8355 h 62686"/>
                <a:gd name="connsiteX9" fmla="*/ 8417 w 68955"/>
                <a:gd name="connsiteY9" fmla="*/ 59570 h 62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955" h="62686">
                  <a:moveTo>
                    <a:pt x="70289" y="64961"/>
                  </a:moveTo>
                  <a:lnTo>
                    <a:pt x="3089" y="64961"/>
                  </a:lnTo>
                  <a:lnTo>
                    <a:pt x="3089" y="3089"/>
                  </a:lnTo>
                  <a:lnTo>
                    <a:pt x="70289" y="3089"/>
                  </a:lnTo>
                  <a:lnTo>
                    <a:pt x="70289" y="64961"/>
                  </a:lnTo>
                  <a:close/>
                  <a:moveTo>
                    <a:pt x="8417" y="59570"/>
                  </a:moveTo>
                  <a:lnTo>
                    <a:pt x="64898" y="59570"/>
                  </a:lnTo>
                  <a:lnTo>
                    <a:pt x="64898" y="8355"/>
                  </a:lnTo>
                  <a:lnTo>
                    <a:pt x="8417" y="8355"/>
                  </a:lnTo>
                  <a:lnTo>
                    <a:pt x="8417" y="59570"/>
                  </a:lnTo>
                  <a:close/>
                </a:path>
              </a:pathLst>
            </a:custGeom>
            <a:solidFill>
              <a:srgbClr val="455B64"/>
            </a:solidFill>
            <a:ln w="6258" cap="flat">
              <a:noFill/>
              <a:prstDash val="solid"/>
              <a:miter/>
            </a:ln>
          </p:spPr>
          <p:txBody>
            <a:bodyPr rtlCol="0" anchor="ctr"/>
            <a:lstStyle/>
            <a:p>
              <a:endParaRPr lang="en-GB"/>
            </a:p>
          </p:txBody>
        </p:sp>
        <p:sp>
          <p:nvSpPr>
            <p:cNvPr id="125" name="Freeform: Shape 124">
              <a:extLst>
                <a:ext uri="{FF2B5EF4-FFF2-40B4-BE49-F238E27FC236}">
                  <a16:creationId xmlns:a16="http://schemas.microsoft.com/office/drawing/2014/main" id="{9408B7BB-A7FC-4414-B346-ADEAAF997DC7}"/>
                </a:ext>
              </a:extLst>
            </p:cNvPr>
            <p:cNvSpPr/>
            <p:nvPr/>
          </p:nvSpPr>
          <p:spPr>
            <a:xfrm>
              <a:off x="1989436" y="2507945"/>
              <a:ext cx="106568" cy="125374"/>
            </a:xfrm>
            <a:custGeom>
              <a:avLst/>
              <a:gdLst>
                <a:gd name="connsiteX0" fmla="*/ 103713 w 106567"/>
                <a:gd name="connsiteY0" fmla="*/ 17193 h 125373"/>
                <a:gd name="connsiteX1" fmla="*/ 55507 w 106567"/>
                <a:gd name="connsiteY1" fmla="*/ 125642 h 125373"/>
                <a:gd name="connsiteX2" fmla="*/ 7301 w 106567"/>
                <a:gd name="connsiteY2" fmla="*/ 17193 h 125373"/>
                <a:gd name="connsiteX3" fmla="*/ 103713 w 106567"/>
                <a:gd name="connsiteY3" fmla="*/ 17193 h 125373"/>
              </a:gdLst>
              <a:ahLst/>
              <a:cxnLst>
                <a:cxn ang="0">
                  <a:pos x="connsiteX0" y="connsiteY0"/>
                </a:cxn>
                <a:cxn ang="0">
                  <a:pos x="connsiteX1" y="connsiteY1"/>
                </a:cxn>
                <a:cxn ang="0">
                  <a:pos x="connsiteX2" y="connsiteY2"/>
                </a:cxn>
                <a:cxn ang="0">
                  <a:pos x="connsiteX3" y="connsiteY3"/>
                </a:cxn>
              </a:cxnLst>
              <a:rect l="l" t="t" r="r" b="b"/>
              <a:pathLst>
                <a:path w="106567" h="125373">
                  <a:moveTo>
                    <a:pt x="103713" y="17193"/>
                  </a:moveTo>
                  <a:cubicBezTo>
                    <a:pt x="120702" y="38319"/>
                    <a:pt x="82651" y="125642"/>
                    <a:pt x="55507" y="125642"/>
                  </a:cubicBezTo>
                  <a:cubicBezTo>
                    <a:pt x="28426" y="125642"/>
                    <a:pt x="-9687" y="38256"/>
                    <a:pt x="7301" y="17193"/>
                  </a:cubicBezTo>
                  <a:cubicBezTo>
                    <a:pt x="22408" y="-1613"/>
                    <a:pt x="88543" y="-1613"/>
                    <a:pt x="103713" y="17193"/>
                  </a:cubicBezTo>
                  <a:close/>
                </a:path>
              </a:pathLst>
            </a:custGeom>
            <a:solidFill>
              <a:srgbClr val="FFFFFF"/>
            </a:solidFill>
            <a:ln w="6258" cap="flat">
              <a:noFill/>
              <a:prstDash val="solid"/>
              <a:miter/>
            </a:ln>
          </p:spPr>
          <p:txBody>
            <a:bodyPr rtlCol="0" anchor="ctr"/>
            <a:lstStyle/>
            <a:p>
              <a:endParaRPr lang="en-GB"/>
            </a:p>
          </p:txBody>
        </p:sp>
        <p:sp>
          <p:nvSpPr>
            <p:cNvPr id="126" name="Freeform: Shape 125">
              <a:extLst>
                <a:ext uri="{FF2B5EF4-FFF2-40B4-BE49-F238E27FC236}">
                  <a16:creationId xmlns:a16="http://schemas.microsoft.com/office/drawing/2014/main" id="{D4A36509-C58F-432D-8591-C757854A9640}"/>
                </a:ext>
              </a:extLst>
            </p:cNvPr>
            <p:cNvSpPr/>
            <p:nvPr/>
          </p:nvSpPr>
          <p:spPr>
            <a:xfrm>
              <a:off x="1737408" y="2292246"/>
              <a:ext cx="238210" cy="119105"/>
            </a:xfrm>
            <a:custGeom>
              <a:avLst/>
              <a:gdLst>
                <a:gd name="connsiteX0" fmla="*/ 24190 w 238210"/>
                <a:gd name="connsiteY0" fmla="*/ 15431 h 119105"/>
                <a:gd name="connsiteX1" fmla="*/ 6826 w 238210"/>
                <a:gd name="connsiteY1" fmla="*/ 55614 h 119105"/>
                <a:gd name="connsiteX2" fmla="*/ 29268 w 238210"/>
                <a:gd name="connsiteY2" fmla="*/ 100811 h 119105"/>
                <a:gd name="connsiteX3" fmla="*/ 123800 w 238210"/>
                <a:gd name="connsiteY3" fmla="*/ 121184 h 119105"/>
                <a:gd name="connsiteX4" fmla="*/ 212815 w 238210"/>
                <a:gd name="connsiteY4" fmla="*/ 100497 h 119105"/>
                <a:gd name="connsiteX5" fmla="*/ 238329 w 238210"/>
                <a:gd name="connsiteY5" fmla="*/ 59437 h 119105"/>
                <a:gd name="connsiteX6" fmla="*/ 213254 w 238210"/>
                <a:gd name="connsiteY6" fmla="*/ 15431 h 119105"/>
                <a:gd name="connsiteX7" fmla="*/ 24190 w 238210"/>
                <a:gd name="connsiteY7" fmla="*/ 15431 h 119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210" h="119105">
                  <a:moveTo>
                    <a:pt x="24190" y="15431"/>
                  </a:moveTo>
                  <a:cubicBezTo>
                    <a:pt x="24190" y="15431"/>
                    <a:pt x="22372" y="46963"/>
                    <a:pt x="6826" y="55614"/>
                  </a:cubicBezTo>
                  <a:cubicBezTo>
                    <a:pt x="-8721" y="64264"/>
                    <a:pt x="29268" y="100811"/>
                    <a:pt x="29268" y="100811"/>
                  </a:cubicBezTo>
                  <a:lnTo>
                    <a:pt x="123800" y="121184"/>
                  </a:lnTo>
                  <a:lnTo>
                    <a:pt x="212815" y="100497"/>
                  </a:lnTo>
                  <a:lnTo>
                    <a:pt x="238329" y="59437"/>
                  </a:lnTo>
                  <a:cubicBezTo>
                    <a:pt x="238329" y="59437"/>
                    <a:pt x="218520" y="43264"/>
                    <a:pt x="213254" y="15431"/>
                  </a:cubicBezTo>
                  <a:cubicBezTo>
                    <a:pt x="207988" y="-12339"/>
                    <a:pt x="24190" y="15431"/>
                    <a:pt x="24190" y="15431"/>
                  </a:cubicBezTo>
                  <a:close/>
                </a:path>
              </a:pathLst>
            </a:custGeom>
            <a:solidFill>
              <a:srgbClr val="F0C17D"/>
            </a:solidFill>
            <a:ln w="6258" cap="flat">
              <a:noFill/>
              <a:prstDash val="solid"/>
              <a:miter/>
            </a:ln>
          </p:spPr>
          <p:txBody>
            <a:bodyPr rtlCol="0" anchor="ctr"/>
            <a:lstStyle/>
            <a:p>
              <a:endParaRPr lang="en-GB"/>
            </a:p>
          </p:txBody>
        </p:sp>
        <p:sp>
          <p:nvSpPr>
            <p:cNvPr id="127" name="Freeform: Shape 126">
              <a:extLst>
                <a:ext uri="{FF2B5EF4-FFF2-40B4-BE49-F238E27FC236}">
                  <a16:creationId xmlns:a16="http://schemas.microsoft.com/office/drawing/2014/main" id="{2106F24D-B1BB-40C4-A2B4-BF23224059D2}"/>
                </a:ext>
              </a:extLst>
            </p:cNvPr>
            <p:cNvSpPr/>
            <p:nvPr/>
          </p:nvSpPr>
          <p:spPr>
            <a:xfrm>
              <a:off x="1732154" y="2345210"/>
              <a:ext cx="250748" cy="75224"/>
            </a:xfrm>
            <a:custGeom>
              <a:avLst/>
              <a:gdLst>
                <a:gd name="connsiteX0" fmla="*/ 245714 w 250747"/>
                <a:gd name="connsiteY0" fmla="*/ 6662 h 75224"/>
                <a:gd name="connsiteX1" fmla="*/ 238003 w 250747"/>
                <a:gd name="connsiteY1" fmla="*/ 5972 h 75224"/>
                <a:gd name="connsiteX2" fmla="*/ 238192 w 250747"/>
                <a:gd name="connsiteY2" fmla="*/ 8229 h 75224"/>
                <a:gd name="connsiteX3" fmla="*/ 125418 w 250747"/>
                <a:gd name="connsiteY3" fmla="*/ 58441 h 75224"/>
                <a:gd name="connsiteX4" fmla="*/ 13083 w 250747"/>
                <a:gd name="connsiteY4" fmla="*/ 7163 h 75224"/>
                <a:gd name="connsiteX5" fmla="*/ 13459 w 250747"/>
                <a:gd name="connsiteY5" fmla="*/ 3778 h 75224"/>
                <a:gd name="connsiteX6" fmla="*/ 13145 w 250747"/>
                <a:gd name="connsiteY6" fmla="*/ 4092 h 75224"/>
                <a:gd name="connsiteX7" fmla="*/ 13521 w 250747"/>
                <a:gd name="connsiteY7" fmla="*/ 3089 h 75224"/>
                <a:gd name="connsiteX8" fmla="*/ 7316 w 250747"/>
                <a:gd name="connsiteY8" fmla="*/ 3966 h 75224"/>
                <a:gd name="connsiteX9" fmla="*/ 4244 w 250747"/>
                <a:gd name="connsiteY9" fmla="*/ 30232 h 75224"/>
                <a:gd name="connsiteX10" fmla="*/ 12769 w 250747"/>
                <a:gd name="connsiteY10" fmla="*/ 43585 h 75224"/>
                <a:gd name="connsiteX11" fmla="*/ 52074 w 250747"/>
                <a:gd name="connsiteY11" fmla="*/ 64710 h 75224"/>
                <a:gd name="connsiteX12" fmla="*/ 112567 w 250747"/>
                <a:gd name="connsiteY12" fmla="*/ 74865 h 75224"/>
                <a:gd name="connsiteX13" fmla="*/ 125292 w 250747"/>
                <a:gd name="connsiteY13" fmla="*/ 75179 h 75224"/>
                <a:gd name="connsiteX14" fmla="*/ 205155 w 250747"/>
                <a:gd name="connsiteY14" fmla="*/ 63268 h 75224"/>
                <a:gd name="connsiteX15" fmla="*/ 239194 w 250747"/>
                <a:gd name="connsiteY15" fmla="*/ 43961 h 75224"/>
                <a:gd name="connsiteX16" fmla="*/ 245714 w 250747"/>
                <a:gd name="connsiteY16" fmla="*/ 6662 h 7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747" h="75224">
                  <a:moveTo>
                    <a:pt x="245714" y="6662"/>
                  </a:moveTo>
                  <a:lnTo>
                    <a:pt x="238003" y="5972"/>
                  </a:lnTo>
                  <a:cubicBezTo>
                    <a:pt x="238192" y="7101"/>
                    <a:pt x="238192" y="7101"/>
                    <a:pt x="238192" y="8229"/>
                  </a:cubicBezTo>
                  <a:cubicBezTo>
                    <a:pt x="238066" y="36250"/>
                    <a:pt x="187540" y="58755"/>
                    <a:pt x="125418" y="58441"/>
                  </a:cubicBezTo>
                  <a:cubicBezTo>
                    <a:pt x="63232" y="58128"/>
                    <a:pt x="12957" y="35185"/>
                    <a:pt x="13083" y="7163"/>
                  </a:cubicBezTo>
                  <a:cubicBezTo>
                    <a:pt x="13083" y="6035"/>
                    <a:pt x="13333" y="4907"/>
                    <a:pt x="13459" y="3778"/>
                  </a:cubicBezTo>
                  <a:cubicBezTo>
                    <a:pt x="13333" y="3904"/>
                    <a:pt x="13271" y="4029"/>
                    <a:pt x="13145" y="4092"/>
                  </a:cubicBezTo>
                  <a:lnTo>
                    <a:pt x="13521" y="3089"/>
                  </a:lnTo>
                  <a:lnTo>
                    <a:pt x="7316" y="3966"/>
                  </a:lnTo>
                  <a:cubicBezTo>
                    <a:pt x="3429" y="11552"/>
                    <a:pt x="1799" y="21958"/>
                    <a:pt x="4244" y="30232"/>
                  </a:cubicBezTo>
                  <a:cubicBezTo>
                    <a:pt x="5748" y="35373"/>
                    <a:pt x="9008" y="39823"/>
                    <a:pt x="12769" y="43585"/>
                  </a:cubicBezTo>
                  <a:cubicBezTo>
                    <a:pt x="23363" y="54116"/>
                    <a:pt x="38095" y="60259"/>
                    <a:pt x="52074" y="64710"/>
                  </a:cubicBezTo>
                  <a:cubicBezTo>
                    <a:pt x="71632" y="70916"/>
                    <a:pt x="92131" y="73862"/>
                    <a:pt x="112567" y="74865"/>
                  </a:cubicBezTo>
                  <a:cubicBezTo>
                    <a:pt x="116830" y="75053"/>
                    <a:pt x="121030" y="75179"/>
                    <a:pt x="125292" y="75179"/>
                  </a:cubicBezTo>
                  <a:cubicBezTo>
                    <a:pt x="152185" y="75304"/>
                    <a:pt x="179705" y="72233"/>
                    <a:pt x="205155" y="63268"/>
                  </a:cubicBezTo>
                  <a:cubicBezTo>
                    <a:pt x="217317" y="59006"/>
                    <a:pt x="230168" y="53489"/>
                    <a:pt x="239194" y="43961"/>
                  </a:cubicBezTo>
                  <a:cubicBezTo>
                    <a:pt x="247908" y="34808"/>
                    <a:pt x="251669" y="18259"/>
                    <a:pt x="245714" y="6662"/>
                  </a:cubicBezTo>
                  <a:close/>
                </a:path>
              </a:pathLst>
            </a:custGeom>
            <a:solidFill>
              <a:srgbClr val="4D4956"/>
            </a:solidFill>
            <a:ln w="6258" cap="flat">
              <a:noFill/>
              <a:prstDash val="solid"/>
              <a:miter/>
            </a:ln>
          </p:spPr>
          <p:txBody>
            <a:bodyPr rtlCol="0" anchor="ctr"/>
            <a:lstStyle/>
            <a:p>
              <a:endParaRPr lang="en-GB"/>
            </a:p>
          </p:txBody>
        </p:sp>
        <p:sp>
          <p:nvSpPr>
            <p:cNvPr id="128" name="Freeform: Shape 127">
              <a:extLst>
                <a:ext uri="{FF2B5EF4-FFF2-40B4-BE49-F238E27FC236}">
                  <a16:creationId xmlns:a16="http://schemas.microsoft.com/office/drawing/2014/main" id="{6EF9FD63-B702-46A4-A71D-4B09D907D80E}"/>
                </a:ext>
              </a:extLst>
            </p:cNvPr>
            <p:cNvSpPr/>
            <p:nvPr/>
          </p:nvSpPr>
          <p:spPr>
            <a:xfrm>
              <a:off x="1275319" y="2242341"/>
              <a:ext cx="313435" cy="294629"/>
            </a:xfrm>
            <a:custGeom>
              <a:avLst/>
              <a:gdLst>
                <a:gd name="connsiteX0" fmla="*/ 229263 w 313434"/>
                <a:gd name="connsiteY0" fmla="*/ 296025 h 294628"/>
                <a:gd name="connsiteX1" fmla="*/ 3089 w 313434"/>
                <a:gd name="connsiteY1" fmla="*/ 165573 h 294628"/>
                <a:gd name="connsiteX2" fmla="*/ 94674 w 313434"/>
                <a:gd name="connsiteY2" fmla="*/ 3089 h 294628"/>
                <a:gd name="connsiteX3" fmla="*/ 315709 w 313434"/>
                <a:gd name="connsiteY3" fmla="*/ 95740 h 294628"/>
              </a:gdLst>
              <a:ahLst/>
              <a:cxnLst>
                <a:cxn ang="0">
                  <a:pos x="connsiteX0" y="connsiteY0"/>
                </a:cxn>
                <a:cxn ang="0">
                  <a:pos x="connsiteX1" y="connsiteY1"/>
                </a:cxn>
                <a:cxn ang="0">
                  <a:pos x="connsiteX2" y="connsiteY2"/>
                </a:cxn>
                <a:cxn ang="0">
                  <a:pos x="connsiteX3" y="connsiteY3"/>
                </a:cxn>
              </a:cxnLst>
              <a:rect l="l" t="t" r="r" b="b"/>
              <a:pathLst>
                <a:path w="313434" h="294628">
                  <a:moveTo>
                    <a:pt x="229263" y="296025"/>
                  </a:moveTo>
                  <a:lnTo>
                    <a:pt x="3089" y="165573"/>
                  </a:lnTo>
                  <a:lnTo>
                    <a:pt x="94674" y="3089"/>
                  </a:lnTo>
                  <a:lnTo>
                    <a:pt x="315709" y="95740"/>
                  </a:lnTo>
                  <a:close/>
                </a:path>
              </a:pathLst>
            </a:custGeom>
            <a:solidFill>
              <a:srgbClr val="FFFFFF"/>
            </a:solidFill>
            <a:ln w="6258" cap="flat">
              <a:noFill/>
              <a:prstDash val="solid"/>
              <a:miter/>
            </a:ln>
          </p:spPr>
          <p:txBody>
            <a:bodyPr rtlCol="0" anchor="ctr"/>
            <a:lstStyle/>
            <a:p>
              <a:endParaRPr lang="en-GB"/>
            </a:p>
          </p:txBody>
        </p:sp>
        <p:sp>
          <p:nvSpPr>
            <p:cNvPr id="129" name="Freeform: Shape 128">
              <a:extLst>
                <a:ext uri="{FF2B5EF4-FFF2-40B4-BE49-F238E27FC236}">
                  <a16:creationId xmlns:a16="http://schemas.microsoft.com/office/drawing/2014/main" id="{1083C1DC-3361-4EC3-8F50-BD73A50B13CF}"/>
                </a:ext>
              </a:extLst>
            </p:cNvPr>
            <p:cNvSpPr/>
            <p:nvPr/>
          </p:nvSpPr>
          <p:spPr>
            <a:xfrm>
              <a:off x="1275319" y="2242341"/>
              <a:ext cx="112836" cy="175523"/>
            </a:xfrm>
            <a:custGeom>
              <a:avLst/>
              <a:gdLst>
                <a:gd name="connsiteX0" fmla="*/ 20140 w 112836"/>
                <a:gd name="connsiteY0" fmla="*/ 175415 h 175523"/>
                <a:gd name="connsiteX1" fmla="*/ 113293 w 112836"/>
                <a:gd name="connsiteY1" fmla="*/ 10799 h 175523"/>
                <a:gd name="connsiteX2" fmla="*/ 94674 w 112836"/>
                <a:gd name="connsiteY2" fmla="*/ 3089 h 175523"/>
                <a:gd name="connsiteX3" fmla="*/ 3089 w 112836"/>
                <a:gd name="connsiteY3" fmla="*/ 165573 h 175523"/>
              </a:gdLst>
              <a:ahLst/>
              <a:cxnLst>
                <a:cxn ang="0">
                  <a:pos x="connsiteX0" y="connsiteY0"/>
                </a:cxn>
                <a:cxn ang="0">
                  <a:pos x="connsiteX1" y="connsiteY1"/>
                </a:cxn>
                <a:cxn ang="0">
                  <a:pos x="connsiteX2" y="connsiteY2"/>
                </a:cxn>
                <a:cxn ang="0">
                  <a:pos x="connsiteX3" y="connsiteY3"/>
                </a:cxn>
              </a:cxnLst>
              <a:rect l="l" t="t" r="r" b="b"/>
              <a:pathLst>
                <a:path w="112836" h="175523">
                  <a:moveTo>
                    <a:pt x="20140" y="175415"/>
                  </a:moveTo>
                  <a:lnTo>
                    <a:pt x="113293" y="10799"/>
                  </a:lnTo>
                  <a:lnTo>
                    <a:pt x="94674" y="3089"/>
                  </a:lnTo>
                  <a:lnTo>
                    <a:pt x="3089" y="165573"/>
                  </a:lnTo>
                  <a:close/>
                </a:path>
              </a:pathLst>
            </a:custGeom>
            <a:solidFill>
              <a:srgbClr val="C4282F"/>
            </a:solidFill>
            <a:ln w="6258" cap="flat">
              <a:noFill/>
              <a:prstDash val="solid"/>
              <a:miter/>
            </a:ln>
          </p:spPr>
          <p:txBody>
            <a:bodyPr rtlCol="0" anchor="ctr"/>
            <a:lstStyle/>
            <a:p>
              <a:endParaRPr lang="en-GB"/>
            </a:p>
          </p:txBody>
        </p:sp>
        <p:sp>
          <p:nvSpPr>
            <p:cNvPr id="130" name="Freeform: Shape 129">
              <a:extLst>
                <a:ext uri="{FF2B5EF4-FFF2-40B4-BE49-F238E27FC236}">
                  <a16:creationId xmlns:a16="http://schemas.microsoft.com/office/drawing/2014/main" id="{15F29A0C-F65D-4E7D-A09E-984B631FFAD1}"/>
                </a:ext>
              </a:extLst>
            </p:cNvPr>
            <p:cNvSpPr/>
            <p:nvPr/>
          </p:nvSpPr>
          <p:spPr>
            <a:xfrm>
              <a:off x="2110685" y="2252684"/>
              <a:ext cx="319703" cy="300897"/>
            </a:xfrm>
            <a:custGeom>
              <a:avLst/>
              <a:gdLst>
                <a:gd name="connsiteX0" fmla="*/ 84331 w 319703"/>
                <a:gd name="connsiteY0" fmla="*/ 298595 h 300897"/>
                <a:gd name="connsiteX1" fmla="*/ 3089 w 319703"/>
                <a:gd name="connsiteY1" fmla="*/ 93671 h 300897"/>
                <a:gd name="connsiteX2" fmla="*/ 240672 w 319703"/>
                <a:gd name="connsiteY2" fmla="*/ 3089 h 300897"/>
                <a:gd name="connsiteX3" fmla="*/ 321413 w 319703"/>
                <a:gd name="connsiteY3" fmla="*/ 173347 h 300897"/>
                <a:gd name="connsiteX4" fmla="*/ 120063 w 319703"/>
                <a:gd name="connsiteY4" fmla="*/ 283613 h 300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03" h="300897">
                  <a:moveTo>
                    <a:pt x="84331" y="298595"/>
                  </a:moveTo>
                  <a:lnTo>
                    <a:pt x="3089" y="93671"/>
                  </a:lnTo>
                  <a:lnTo>
                    <a:pt x="240672" y="3089"/>
                  </a:lnTo>
                  <a:lnTo>
                    <a:pt x="321413" y="173347"/>
                  </a:lnTo>
                  <a:lnTo>
                    <a:pt x="120063" y="283613"/>
                  </a:lnTo>
                  <a:close/>
                </a:path>
              </a:pathLst>
            </a:custGeom>
            <a:solidFill>
              <a:srgbClr val="FFFFFF"/>
            </a:solidFill>
            <a:ln w="6258" cap="flat">
              <a:noFill/>
              <a:prstDash val="solid"/>
              <a:miter/>
            </a:ln>
          </p:spPr>
          <p:txBody>
            <a:bodyPr rtlCol="0" anchor="ctr"/>
            <a:lstStyle/>
            <a:p>
              <a:endParaRPr lang="en-GB"/>
            </a:p>
          </p:txBody>
        </p:sp>
        <p:sp>
          <p:nvSpPr>
            <p:cNvPr id="131" name="Freeform: Shape 130">
              <a:extLst>
                <a:ext uri="{FF2B5EF4-FFF2-40B4-BE49-F238E27FC236}">
                  <a16:creationId xmlns:a16="http://schemas.microsoft.com/office/drawing/2014/main" id="{EB045CD0-0EB1-456A-AABC-7C4321418628}"/>
                </a:ext>
              </a:extLst>
            </p:cNvPr>
            <p:cNvSpPr/>
            <p:nvPr/>
          </p:nvSpPr>
          <p:spPr>
            <a:xfrm>
              <a:off x="2331217" y="2252684"/>
              <a:ext cx="100299" cy="181792"/>
            </a:xfrm>
            <a:custGeom>
              <a:avLst/>
              <a:gdLst>
                <a:gd name="connsiteX0" fmla="*/ 3089 w 100299"/>
                <a:gd name="connsiteY0" fmla="*/ 9295 h 181792"/>
                <a:gd name="connsiteX1" fmla="*/ 83830 w 100299"/>
                <a:gd name="connsiteY1" fmla="*/ 182185 h 181792"/>
                <a:gd name="connsiteX2" fmla="*/ 100880 w 100299"/>
                <a:gd name="connsiteY2" fmla="*/ 173347 h 181792"/>
                <a:gd name="connsiteX3" fmla="*/ 20140 w 100299"/>
                <a:gd name="connsiteY3" fmla="*/ 3089 h 181792"/>
              </a:gdLst>
              <a:ahLst/>
              <a:cxnLst>
                <a:cxn ang="0">
                  <a:pos x="connsiteX0" y="connsiteY0"/>
                </a:cxn>
                <a:cxn ang="0">
                  <a:pos x="connsiteX1" y="connsiteY1"/>
                </a:cxn>
                <a:cxn ang="0">
                  <a:pos x="connsiteX2" y="connsiteY2"/>
                </a:cxn>
                <a:cxn ang="0">
                  <a:pos x="connsiteX3" y="connsiteY3"/>
                </a:cxn>
              </a:cxnLst>
              <a:rect l="l" t="t" r="r" b="b"/>
              <a:pathLst>
                <a:path w="100299" h="181792">
                  <a:moveTo>
                    <a:pt x="3089" y="9295"/>
                  </a:moveTo>
                  <a:lnTo>
                    <a:pt x="83830" y="182185"/>
                  </a:lnTo>
                  <a:lnTo>
                    <a:pt x="100880" y="173347"/>
                  </a:lnTo>
                  <a:lnTo>
                    <a:pt x="20140" y="3089"/>
                  </a:lnTo>
                  <a:close/>
                </a:path>
              </a:pathLst>
            </a:custGeom>
            <a:solidFill>
              <a:srgbClr val="C32026"/>
            </a:solidFill>
            <a:ln w="6258" cap="flat">
              <a:noFill/>
              <a:prstDash val="solid"/>
              <a:miter/>
            </a:ln>
          </p:spPr>
          <p:txBody>
            <a:bodyPr rtlCol="0" anchor="ctr"/>
            <a:lstStyle/>
            <a:p>
              <a:endParaRPr lang="en-GB"/>
            </a:p>
          </p:txBody>
        </p:sp>
        <p:sp>
          <p:nvSpPr>
            <p:cNvPr id="132" name="Freeform: Shape 131">
              <a:extLst>
                <a:ext uri="{FF2B5EF4-FFF2-40B4-BE49-F238E27FC236}">
                  <a16:creationId xmlns:a16="http://schemas.microsoft.com/office/drawing/2014/main" id="{47E956D0-0735-427D-B0F6-CE7FD3E89413}"/>
                </a:ext>
              </a:extLst>
            </p:cNvPr>
            <p:cNvSpPr/>
            <p:nvPr/>
          </p:nvSpPr>
          <p:spPr>
            <a:xfrm>
              <a:off x="1687211" y="1936162"/>
              <a:ext cx="319703" cy="413734"/>
            </a:xfrm>
            <a:custGeom>
              <a:avLst/>
              <a:gdLst>
                <a:gd name="connsiteX0" fmla="*/ 163967 w 319703"/>
                <a:gd name="connsiteY0" fmla="*/ 413014 h 413733"/>
                <a:gd name="connsiteX1" fmla="*/ 162400 w 319703"/>
                <a:gd name="connsiteY1" fmla="*/ 413077 h 413733"/>
                <a:gd name="connsiteX2" fmla="*/ 122719 w 319703"/>
                <a:gd name="connsiteY2" fmla="*/ 408438 h 413733"/>
                <a:gd name="connsiteX3" fmla="*/ 93507 w 319703"/>
                <a:gd name="connsiteY3" fmla="*/ 380542 h 413733"/>
                <a:gd name="connsiteX4" fmla="*/ 54892 w 319703"/>
                <a:gd name="connsiteY4" fmla="*/ 344811 h 413733"/>
                <a:gd name="connsiteX5" fmla="*/ 47369 w 319703"/>
                <a:gd name="connsiteY5" fmla="*/ 290775 h 413733"/>
                <a:gd name="connsiteX6" fmla="*/ 22044 w 319703"/>
                <a:gd name="connsiteY6" fmla="*/ 254730 h 413733"/>
                <a:gd name="connsiteX7" fmla="*/ 4053 w 319703"/>
                <a:gd name="connsiteY7" fmla="*/ 195741 h 413733"/>
                <a:gd name="connsiteX8" fmla="*/ 6623 w 319703"/>
                <a:gd name="connsiteY8" fmla="*/ 175180 h 413733"/>
                <a:gd name="connsiteX9" fmla="*/ 31948 w 319703"/>
                <a:gd name="connsiteY9" fmla="*/ 187341 h 413733"/>
                <a:gd name="connsiteX10" fmla="*/ 33014 w 319703"/>
                <a:gd name="connsiteY10" fmla="*/ 148663 h 413733"/>
                <a:gd name="connsiteX11" fmla="*/ 34644 w 319703"/>
                <a:gd name="connsiteY11" fmla="*/ 84472 h 413733"/>
                <a:gd name="connsiteX12" fmla="*/ 59468 w 319703"/>
                <a:gd name="connsiteY12" fmla="*/ 38460 h 413733"/>
                <a:gd name="connsiteX13" fmla="*/ 59468 w 319703"/>
                <a:gd name="connsiteY13" fmla="*/ 38460 h 413733"/>
                <a:gd name="connsiteX14" fmla="*/ 59468 w 319703"/>
                <a:gd name="connsiteY14" fmla="*/ 38397 h 413733"/>
                <a:gd name="connsiteX15" fmla="*/ 86799 w 319703"/>
                <a:gd name="connsiteY15" fmla="*/ 20030 h 413733"/>
                <a:gd name="connsiteX16" fmla="*/ 87113 w 319703"/>
                <a:gd name="connsiteY16" fmla="*/ 19904 h 413733"/>
                <a:gd name="connsiteX17" fmla="*/ 89056 w 319703"/>
                <a:gd name="connsiteY17" fmla="*/ 18964 h 413733"/>
                <a:gd name="connsiteX18" fmla="*/ 90185 w 319703"/>
                <a:gd name="connsiteY18" fmla="*/ 18462 h 413733"/>
                <a:gd name="connsiteX19" fmla="*/ 91752 w 319703"/>
                <a:gd name="connsiteY19" fmla="*/ 17710 h 413733"/>
                <a:gd name="connsiteX20" fmla="*/ 93319 w 319703"/>
                <a:gd name="connsiteY20" fmla="*/ 17021 h 413733"/>
                <a:gd name="connsiteX21" fmla="*/ 95011 w 319703"/>
                <a:gd name="connsiteY21" fmla="*/ 16331 h 413733"/>
                <a:gd name="connsiteX22" fmla="*/ 96516 w 319703"/>
                <a:gd name="connsiteY22" fmla="*/ 15642 h 413733"/>
                <a:gd name="connsiteX23" fmla="*/ 98647 w 319703"/>
                <a:gd name="connsiteY23" fmla="*/ 14827 h 413733"/>
                <a:gd name="connsiteX24" fmla="*/ 99713 w 319703"/>
                <a:gd name="connsiteY24" fmla="*/ 14388 h 413733"/>
                <a:gd name="connsiteX25" fmla="*/ 102910 w 319703"/>
                <a:gd name="connsiteY25" fmla="*/ 13197 h 413733"/>
                <a:gd name="connsiteX26" fmla="*/ 102910 w 319703"/>
                <a:gd name="connsiteY26" fmla="*/ 13134 h 413733"/>
                <a:gd name="connsiteX27" fmla="*/ 188415 w 319703"/>
                <a:gd name="connsiteY27" fmla="*/ 5047 h 413733"/>
                <a:gd name="connsiteX28" fmla="*/ 263827 w 319703"/>
                <a:gd name="connsiteY28" fmla="*/ 38209 h 413733"/>
                <a:gd name="connsiteX29" fmla="*/ 288526 w 319703"/>
                <a:gd name="connsiteY29" fmla="*/ 83970 h 413733"/>
                <a:gd name="connsiteX30" fmla="*/ 290281 w 319703"/>
                <a:gd name="connsiteY30" fmla="*/ 147911 h 413733"/>
                <a:gd name="connsiteX31" fmla="*/ 291472 w 319703"/>
                <a:gd name="connsiteY31" fmla="*/ 186777 h 413733"/>
                <a:gd name="connsiteX32" fmla="*/ 316484 w 319703"/>
                <a:gd name="connsiteY32" fmla="*/ 175054 h 413733"/>
                <a:gd name="connsiteX33" fmla="*/ 319055 w 319703"/>
                <a:gd name="connsiteY33" fmla="*/ 195616 h 413733"/>
                <a:gd name="connsiteX34" fmla="*/ 301063 w 319703"/>
                <a:gd name="connsiteY34" fmla="*/ 254604 h 413733"/>
                <a:gd name="connsiteX35" fmla="*/ 276177 w 319703"/>
                <a:gd name="connsiteY35" fmla="*/ 290837 h 413733"/>
                <a:gd name="connsiteX36" fmla="*/ 268905 w 319703"/>
                <a:gd name="connsiteY36" fmla="*/ 343494 h 413733"/>
                <a:gd name="connsiteX37" fmla="*/ 230541 w 319703"/>
                <a:gd name="connsiteY37" fmla="*/ 379602 h 413733"/>
                <a:gd name="connsiteX38" fmla="*/ 201454 w 319703"/>
                <a:gd name="connsiteY38" fmla="*/ 407811 h 413733"/>
                <a:gd name="connsiteX39" fmla="*/ 163967 w 319703"/>
                <a:gd name="connsiteY39" fmla="*/ 413014 h 41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703" h="413733">
                  <a:moveTo>
                    <a:pt x="163967" y="413014"/>
                  </a:moveTo>
                  <a:cubicBezTo>
                    <a:pt x="163466" y="413077"/>
                    <a:pt x="162901" y="413077"/>
                    <a:pt x="162400" y="413077"/>
                  </a:cubicBezTo>
                  <a:cubicBezTo>
                    <a:pt x="142967" y="413202"/>
                    <a:pt x="133313" y="412889"/>
                    <a:pt x="122719" y="408438"/>
                  </a:cubicBezTo>
                  <a:cubicBezTo>
                    <a:pt x="112501" y="404113"/>
                    <a:pt x="107549" y="394083"/>
                    <a:pt x="93507" y="380542"/>
                  </a:cubicBezTo>
                  <a:cubicBezTo>
                    <a:pt x="81596" y="369070"/>
                    <a:pt x="60095" y="357285"/>
                    <a:pt x="54892" y="344811"/>
                  </a:cubicBezTo>
                  <a:cubicBezTo>
                    <a:pt x="48560" y="329578"/>
                    <a:pt x="50065" y="312966"/>
                    <a:pt x="47369" y="290775"/>
                  </a:cubicBezTo>
                  <a:cubicBezTo>
                    <a:pt x="36274" y="296855"/>
                    <a:pt x="24426" y="265135"/>
                    <a:pt x="22044" y="254730"/>
                  </a:cubicBezTo>
                  <a:cubicBezTo>
                    <a:pt x="18596" y="239371"/>
                    <a:pt x="7501" y="213293"/>
                    <a:pt x="4053" y="195741"/>
                  </a:cubicBezTo>
                  <a:cubicBezTo>
                    <a:pt x="2047" y="185711"/>
                    <a:pt x="3300" y="177750"/>
                    <a:pt x="6623" y="175180"/>
                  </a:cubicBezTo>
                  <a:cubicBezTo>
                    <a:pt x="13832" y="169851"/>
                    <a:pt x="21229" y="172735"/>
                    <a:pt x="31948" y="187341"/>
                  </a:cubicBezTo>
                  <a:cubicBezTo>
                    <a:pt x="32638" y="174992"/>
                    <a:pt x="33453" y="162204"/>
                    <a:pt x="33014" y="148663"/>
                  </a:cubicBezTo>
                  <a:cubicBezTo>
                    <a:pt x="32262" y="123275"/>
                    <a:pt x="31510" y="102275"/>
                    <a:pt x="34644" y="84472"/>
                  </a:cubicBezTo>
                  <a:cubicBezTo>
                    <a:pt x="37778" y="66481"/>
                    <a:pt x="44799" y="51561"/>
                    <a:pt x="59468" y="38460"/>
                  </a:cubicBezTo>
                  <a:lnTo>
                    <a:pt x="59468" y="38460"/>
                  </a:lnTo>
                  <a:cubicBezTo>
                    <a:pt x="59468" y="38460"/>
                    <a:pt x="59468" y="38460"/>
                    <a:pt x="59468" y="38397"/>
                  </a:cubicBezTo>
                  <a:cubicBezTo>
                    <a:pt x="67617" y="31188"/>
                    <a:pt x="76770" y="25045"/>
                    <a:pt x="86799" y="20030"/>
                  </a:cubicBezTo>
                  <a:cubicBezTo>
                    <a:pt x="86925" y="20030"/>
                    <a:pt x="86988" y="19967"/>
                    <a:pt x="87113" y="19904"/>
                  </a:cubicBezTo>
                  <a:cubicBezTo>
                    <a:pt x="87740" y="19591"/>
                    <a:pt x="88429" y="19277"/>
                    <a:pt x="89056" y="18964"/>
                  </a:cubicBezTo>
                  <a:cubicBezTo>
                    <a:pt x="89432" y="18776"/>
                    <a:pt x="89808" y="18650"/>
                    <a:pt x="90185" y="18462"/>
                  </a:cubicBezTo>
                  <a:cubicBezTo>
                    <a:pt x="90686" y="18212"/>
                    <a:pt x="91250" y="17961"/>
                    <a:pt x="91752" y="17710"/>
                  </a:cubicBezTo>
                  <a:cubicBezTo>
                    <a:pt x="92253" y="17459"/>
                    <a:pt x="92755" y="17271"/>
                    <a:pt x="93319" y="17021"/>
                  </a:cubicBezTo>
                  <a:cubicBezTo>
                    <a:pt x="93883" y="16707"/>
                    <a:pt x="94447" y="16519"/>
                    <a:pt x="95011" y="16331"/>
                  </a:cubicBezTo>
                  <a:cubicBezTo>
                    <a:pt x="95513" y="16080"/>
                    <a:pt x="96014" y="15830"/>
                    <a:pt x="96516" y="15642"/>
                  </a:cubicBezTo>
                  <a:cubicBezTo>
                    <a:pt x="97206" y="15328"/>
                    <a:pt x="97958" y="15077"/>
                    <a:pt x="98647" y="14827"/>
                  </a:cubicBezTo>
                  <a:cubicBezTo>
                    <a:pt x="99023" y="14701"/>
                    <a:pt x="99337" y="14513"/>
                    <a:pt x="99713" y="14388"/>
                  </a:cubicBezTo>
                  <a:cubicBezTo>
                    <a:pt x="100779" y="13949"/>
                    <a:pt x="101844" y="13573"/>
                    <a:pt x="102910" y="13197"/>
                  </a:cubicBezTo>
                  <a:cubicBezTo>
                    <a:pt x="102910" y="13197"/>
                    <a:pt x="102910" y="13197"/>
                    <a:pt x="102910" y="13134"/>
                  </a:cubicBezTo>
                  <a:cubicBezTo>
                    <a:pt x="129552" y="3480"/>
                    <a:pt x="159767" y="785"/>
                    <a:pt x="188415" y="5047"/>
                  </a:cubicBezTo>
                  <a:cubicBezTo>
                    <a:pt x="216938" y="9247"/>
                    <a:pt x="243830" y="20406"/>
                    <a:pt x="263827" y="38209"/>
                  </a:cubicBezTo>
                  <a:cubicBezTo>
                    <a:pt x="278433" y="51310"/>
                    <a:pt x="285392" y="66104"/>
                    <a:pt x="288526" y="83970"/>
                  </a:cubicBezTo>
                  <a:cubicBezTo>
                    <a:pt x="291660" y="101711"/>
                    <a:pt x="291034" y="122648"/>
                    <a:pt x="290281" y="147911"/>
                  </a:cubicBezTo>
                  <a:cubicBezTo>
                    <a:pt x="289905" y="161514"/>
                    <a:pt x="290720" y="174365"/>
                    <a:pt x="291472" y="186777"/>
                  </a:cubicBezTo>
                  <a:cubicBezTo>
                    <a:pt x="302004" y="172547"/>
                    <a:pt x="309338" y="169789"/>
                    <a:pt x="316484" y="175054"/>
                  </a:cubicBezTo>
                  <a:cubicBezTo>
                    <a:pt x="319870" y="177562"/>
                    <a:pt x="321061" y="185523"/>
                    <a:pt x="319055" y="195616"/>
                  </a:cubicBezTo>
                  <a:cubicBezTo>
                    <a:pt x="315607" y="213168"/>
                    <a:pt x="304574" y="239246"/>
                    <a:pt x="301063" y="254604"/>
                  </a:cubicBezTo>
                  <a:cubicBezTo>
                    <a:pt x="298744" y="264885"/>
                    <a:pt x="287084" y="295978"/>
                    <a:pt x="276177" y="290837"/>
                  </a:cubicBezTo>
                  <a:cubicBezTo>
                    <a:pt x="273732" y="312339"/>
                    <a:pt x="275048" y="328512"/>
                    <a:pt x="268905" y="343494"/>
                  </a:cubicBezTo>
                  <a:cubicBezTo>
                    <a:pt x="263702" y="356094"/>
                    <a:pt x="242388" y="367942"/>
                    <a:pt x="230541" y="379602"/>
                  </a:cubicBezTo>
                  <a:cubicBezTo>
                    <a:pt x="216561" y="393268"/>
                    <a:pt x="211609" y="403360"/>
                    <a:pt x="201454" y="407811"/>
                  </a:cubicBezTo>
                  <a:cubicBezTo>
                    <a:pt x="191236" y="412324"/>
                    <a:pt x="181896" y="412951"/>
                    <a:pt x="163967" y="413014"/>
                  </a:cubicBezTo>
                  <a:close/>
                </a:path>
              </a:pathLst>
            </a:custGeom>
            <a:solidFill>
              <a:srgbClr val="FFDBA7"/>
            </a:solidFill>
            <a:ln w="6258" cap="flat">
              <a:noFill/>
              <a:prstDash val="solid"/>
              <a:miter/>
            </a:ln>
          </p:spPr>
          <p:txBody>
            <a:bodyPr rtlCol="0" anchor="ctr"/>
            <a:lstStyle/>
            <a:p>
              <a:endParaRPr lang="en-GB"/>
            </a:p>
          </p:txBody>
        </p:sp>
        <p:sp>
          <p:nvSpPr>
            <p:cNvPr id="133" name="Freeform: Shape 132">
              <a:extLst>
                <a:ext uri="{FF2B5EF4-FFF2-40B4-BE49-F238E27FC236}">
                  <a16:creationId xmlns:a16="http://schemas.microsoft.com/office/drawing/2014/main" id="{158DCFC3-DFC7-4843-83B6-46A43F565941}"/>
                </a:ext>
              </a:extLst>
            </p:cNvPr>
            <p:cNvSpPr/>
            <p:nvPr/>
          </p:nvSpPr>
          <p:spPr>
            <a:xfrm>
              <a:off x="1836492" y="1977300"/>
              <a:ext cx="150449" cy="332241"/>
            </a:xfrm>
            <a:custGeom>
              <a:avLst/>
              <a:gdLst>
                <a:gd name="connsiteX0" fmla="*/ 3089 w 150448"/>
                <a:gd name="connsiteY0" fmla="*/ 29982 h 332240"/>
                <a:gd name="connsiteX1" fmla="*/ 12367 w 150448"/>
                <a:gd name="connsiteY1" fmla="*/ 263929 h 332240"/>
                <a:gd name="connsiteX2" fmla="*/ 66215 w 150448"/>
                <a:gd name="connsiteY2" fmla="*/ 270198 h 332240"/>
                <a:gd name="connsiteX3" fmla="*/ 55871 w 150448"/>
                <a:gd name="connsiteY3" fmla="*/ 332258 h 332240"/>
                <a:gd name="connsiteX4" fmla="*/ 116928 w 150448"/>
                <a:gd name="connsiteY4" fmla="*/ 293956 h 332240"/>
                <a:gd name="connsiteX5" fmla="*/ 149024 w 150448"/>
                <a:gd name="connsiteY5" fmla="*/ 190460 h 332240"/>
                <a:gd name="connsiteX6" fmla="*/ 149024 w 150448"/>
                <a:gd name="connsiteY6" fmla="*/ 164570 h 332240"/>
                <a:gd name="connsiteX7" fmla="*/ 149024 w 150448"/>
                <a:gd name="connsiteY7" fmla="*/ 50731 h 332240"/>
                <a:gd name="connsiteX8" fmla="*/ 118997 w 150448"/>
                <a:gd name="connsiteY8" fmla="*/ 6223 h 332240"/>
                <a:gd name="connsiteX9" fmla="*/ 68283 w 150448"/>
                <a:gd name="connsiteY9" fmla="*/ 3089 h 33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448" h="332240">
                  <a:moveTo>
                    <a:pt x="3089" y="29982"/>
                  </a:moveTo>
                  <a:lnTo>
                    <a:pt x="12367" y="263929"/>
                  </a:lnTo>
                  <a:lnTo>
                    <a:pt x="66215" y="270198"/>
                  </a:lnTo>
                  <a:lnTo>
                    <a:pt x="55871" y="332258"/>
                  </a:lnTo>
                  <a:lnTo>
                    <a:pt x="116928" y="293956"/>
                  </a:lnTo>
                  <a:lnTo>
                    <a:pt x="149024" y="190460"/>
                  </a:lnTo>
                  <a:lnTo>
                    <a:pt x="149024" y="164570"/>
                  </a:lnTo>
                  <a:lnTo>
                    <a:pt x="149024" y="50731"/>
                  </a:lnTo>
                  <a:lnTo>
                    <a:pt x="118997" y="6223"/>
                  </a:lnTo>
                  <a:lnTo>
                    <a:pt x="68283" y="3089"/>
                  </a:lnTo>
                  <a:close/>
                </a:path>
              </a:pathLst>
            </a:custGeom>
            <a:solidFill>
              <a:srgbClr val="B72025"/>
            </a:solidFill>
            <a:ln w="6258" cap="flat">
              <a:noFill/>
              <a:prstDash val="solid"/>
              <a:miter/>
            </a:ln>
          </p:spPr>
          <p:txBody>
            <a:bodyPr rtlCol="0" anchor="ctr"/>
            <a:lstStyle/>
            <a:p>
              <a:endParaRPr lang="en-GB"/>
            </a:p>
          </p:txBody>
        </p:sp>
        <p:sp>
          <p:nvSpPr>
            <p:cNvPr id="134" name="Freeform: Shape 133">
              <a:extLst>
                <a:ext uri="{FF2B5EF4-FFF2-40B4-BE49-F238E27FC236}">
                  <a16:creationId xmlns:a16="http://schemas.microsoft.com/office/drawing/2014/main" id="{502E7319-3B74-4B5A-B66C-FDA9F4043A59}"/>
                </a:ext>
              </a:extLst>
            </p:cNvPr>
            <p:cNvSpPr/>
            <p:nvPr/>
          </p:nvSpPr>
          <p:spPr>
            <a:xfrm>
              <a:off x="1715255" y="2158403"/>
              <a:ext cx="269554" cy="194330"/>
            </a:xfrm>
            <a:custGeom>
              <a:avLst/>
              <a:gdLst>
                <a:gd name="connsiteX0" fmla="*/ 263616 w 269553"/>
                <a:gd name="connsiteY0" fmla="*/ 3089 h 194329"/>
                <a:gd name="connsiteX1" fmla="*/ 226568 w 269553"/>
                <a:gd name="connsiteY1" fmla="*/ 103388 h 194329"/>
                <a:gd name="connsiteX2" fmla="*/ 137051 w 269553"/>
                <a:gd name="connsiteY2" fmla="*/ 59633 h 194329"/>
                <a:gd name="connsiteX3" fmla="*/ 47534 w 269553"/>
                <a:gd name="connsiteY3" fmla="*/ 103388 h 194329"/>
                <a:gd name="connsiteX4" fmla="*/ 10486 w 269553"/>
                <a:gd name="connsiteY4" fmla="*/ 3089 h 194329"/>
                <a:gd name="connsiteX5" fmla="*/ 3089 w 269553"/>
                <a:gd name="connsiteY5" fmla="*/ 3089 h 194329"/>
                <a:gd name="connsiteX6" fmla="*/ 34997 w 269553"/>
                <a:gd name="connsiteY6" fmla="*/ 129090 h 194329"/>
                <a:gd name="connsiteX7" fmla="*/ 137051 w 269553"/>
                <a:gd name="connsiteY7" fmla="*/ 195036 h 194329"/>
                <a:gd name="connsiteX8" fmla="*/ 239106 w 269553"/>
                <a:gd name="connsiteY8" fmla="*/ 129090 h 194329"/>
                <a:gd name="connsiteX9" fmla="*/ 271013 w 269553"/>
                <a:gd name="connsiteY9" fmla="*/ 3089 h 194329"/>
                <a:gd name="connsiteX10" fmla="*/ 263616 w 269553"/>
                <a:gd name="connsiteY10" fmla="*/ 3089 h 19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9553" h="194329">
                  <a:moveTo>
                    <a:pt x="263616" y="3089"/>
                  </a:moveTo>
                  <a:cubicBezTo>
                    <a:pt x="263616" y="3089"/>
                    <a:pt x="250891" y="92982"/>
                    <a:pt x="226568" y="103388"/>
                  </a:cubicBezTo>
                  <a:cubicBezTo>
                    <a:pt x="202246" y="113794"/>
                    <a:pt x="212714" y="59633"/>
                    <a:pt x="137051" y="59633"/>
                  </a:cubicBezTo>
                  <a:cubicBezTo>
                    <a:pt x="61388" y="59633"/>
                    <a:pt x="71794" y="113794"/>
                    <a:pt x="47534" y="103388"/>
                  </a:cubicBezTo>
                  <a:cubicBezTo>
                    <a:pt x="23212" y="92982"/>
                    <a:pt x="10486" y="3089"/>
                    <a:pt x="10486" y="3089"/>
                  </a:cubicBezTo>
                  <a:lnTo>
                    <a:pt x="3089" y="3089"/>
                  </a:lnTo>
                  <a:cubicBezTo>
                    <a:pt x="3089" y="3089"/>
                    <a:pt x="2650" y="70101"/>
                    <a:pt x="34997" y="129090"/>
                  </a:cubicBezTo>
                  <a:cubicBezTo>
                    <a:pt x="91227" y="195726"/>
                    <a:pt x="137051" y="195036"/>
                    <a:pt x="137051" y="195036"/>
                  </a:cubicBezTo>
                  <a:cubicBezTo>
                    <a:pt x="137051" y="195036"/>
                    <a:pt x="182875" y="195726"/>
                    <a:pt x="239106" y="129090"/>
                  </a:cubicBezTo>
                  <a:cubicBezTo>
                    <a:pt x="271452" y="70164"/>
                    <a:pt x="271013" y="3089"/>
                    <a:pt x="271013" y="3089"/>
                  </a:cubicBezTo>
                  <a:lnTo>
                    <a:pt x="263616" y="3089"/>
                  </a:lnTo>
                  <a:close/>
                </a:path>
              </a:pathLst>
            </a:custGeom>
            <a:solidFill>
              <a:srgbClr val="000000"/>
            </a:solidFill>
            <a:ln w="6258" cap="flat">
              <a:noFill/>
              <a:prstDash val="solid"/>
              <a:miter/>
            </a:ln>
          </p:spPr>
          <p:txBody>
            <a:bodyPr rtlCol="0" anchor="ctr"/>
            <a:lstStyle/>
            <a:p>
              <a:endParaRPr lang="en-GB"/>
            </a:p>
          </p:txBody>
        </p:sp>
        <p:sp>
          <p:nvSpPr>
            <p:cNvPr id="135" name="Freeform: Shape 134">
              <a:extLst>
                <a:ext uri="{FF2B5EF4-FFF2-40B4-BE49-F238E27FC236}">
                  <a16:creationId xmlns:a16="http://schemas.microsoft.com/office/drawing/2014/main" id="{8B59DC35-D635-443C-AB79-2147E2FCEA6F}"/>
                </a:ext>
              </a:extLst>
            </p:cNvPr>
            <p:cNvSpPr/>
            <p:nvPr/>
          </p:nvSpPr>
          <p:spPr>
            <a:xfrm>
              <a:off x="1809725" y="2248421"/>
              <a:ext cx="75224" cy="43881"/>
            </a:xfrm>
            <a:custGeom>
              <a:avLst/>
              <a:gdLst>
                <a:gd name="connsiteX0" fmla="*/ 77310 w 75224"/>
                <a:gd name="connsiteY0" fmla="*/ 19575 h 43880"/>
                <a:gd name="connsiteX1" fmla="*/ 40200 w 75224"/>
                <a:gd name="connsiteY1" fmla="*/ 3089 h 43880"/>
                <a:gd name="connsiteX2" fmla="*/ 3089 w 75224"/>
                <a:gd name="connsiteY2" fmla="*/ 19575 h 43880"/>
                <a:gd name="connsiteX3" fmla="*/ 40200 w 75224"/>
                <a:gd name="connsiteY3" fmla="*/ 45967 h 43880"/>
                <a:gd name="connsiteX4" fmla="*/ 77310 w 75224"/>
                <a:gd name="connsiteY4" fmla="*/ 19575 h 43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24" h="43880">
                  <a:moveTo>
                    <a:pt x="77310" y="19575"/>
                  </a:moveTo>
                  <a:cubicBezTo>
                    <a:pt x="77310" y="6599"/>
                    <a:pt x="60698" y="3089"/>
                    <a:pt x="40200" y="3089"/>
                  </a:cubicBezTo>
                  <a:cubicBezTo>
                    <a:pt x="19701" y="3089"/>
                    <a:pt x="3089" y="6599"/>
                    <a:pt x="3089" y="19575"/>
                  </a:cubicBezTo>
                  <a:cubicBezTo>
                    <a:pt x="3089" y="32552"/>
                    <a:pt x="19701" y="45967"/>
                    <a:pt x="40200" y="45967"/>
                  </a:cubicBezTo>
                  <a:cubicBezTo>
                    <a:pt x="60698" y="45967"/>
                    <a:pt x="77310" y="32552"/>
                    <a:pt x="77310" y="19575"/>
                  </a:cubicBezTo>
                  <a:close/>
                </a:path>
              </a:pathLst>
            </a:custGeom>
            <a:solidFill>
              <a:srgbClr val="F7C291"/>
            </a:solidFill>
            <a:ln w="6258" cap="flat">
              <a:noFill/>
              <a:prstDash val="solid"/>
              <a:miter/>
            </a:ln>
          </p:spPr>
          <p:txBody>
            <a:bodyPr rtlCol="0" anchor="ctr"/>
            <a:lstStyle/>
            <a:p>
              <a:endParaRPr lang="en-GB"/>
            </a:p>
          </p:txBody>
        </p:sp>
        <p:sp>
          <p:nvSpPr>
            <p:cNvPr id="136" name="Freeform: Shape 135">
              <a:extLst>
                <a:ext uri="{FF2B5EF4-FFF2-40B4-BE49-F238E27FC236}">
                  <a16:creationId xmlns:a16="http://schemas.microsoft.com/office/drawing/2014/main" id="{7944EB41-FCEA-4E0A-A13D-915ADC6F3CC4}"/>
                </a:ext>
              </a:extLst>
            </p:cNvPr>
            <p:cNvSpPr/>
            <p:nvPr/>
          </p:nvSpPr>
          <p:spPr>
            <a:xfrm>
              <a:off x="1687608" y="1814628"/>
              <a:ext cx="319703" cy="351047"/>
            </a:xfrm>
            <a:custGeom>
              <a:avLst/>
              <a:gdLst>
                <a:gd name="connsiteX0" fmla="*/ 58068 w 319703"/>
                <a:gd name="connsiteY0" fmla="*/ 193469 h 351046"/>
                <a:gd name="connsiteX1" fmla="*/ 31990 w 319703"/>
                <a:gd name="connsiteY1" fmla="*/ 352631 h 351046"/>
                <a:gd name="connsiteX2" fmla="*/ 40829 w 319703"/>
                <a:gd name="connsiteY2" fmla="*/ 102761 h 351046"/>
                <a:gd name="connsiteX3" fmla="*/ 58820 w 319703"/>
                <a:gd name="connsiteY3" fmla="*/ 3089 h 351046"/>
                <a:gd name="connsiteX4" fmla="*/ 132602 w 319703"/>
                <a:gd name="connsiteY4" fmla="*/ 46468 h 351046"/>
                <a:gd name="connsiteX5" fmla="*/ 127525 w 319703"/>
                <a:gd name="connsiteY5" fmla="*/ 32991 h 351046"/>
                <a:gd name="connsiteX6" fmla="*/ 196355 w 319703"/>
                <a:gd name="connsiteY6" fmla="*/ 57125 h 351046"/>
                <a:gd name="connsiteX7" fmla="*/ 270639 w 319703"/>
                <a:gd name="connsiteY7" fmla="*/ 94486 h 351046"/>
                <a:gd name="connsiteX8" fmla="*/ 295024 w 319703"/>
                <a:gd name="connsiteY8" fmla="*/ 335894 h 351046"/>
                <a:gd name="connsiteX9" fmla="*/ 260358 w 319703"/>
                <a:gd name="connsiteY9" fmla="*/ 187200 h 351046"/>
                <a:gd name="connsiteX10" fmla="*/ 242931 w 319703"/>
                <a:gd name="connsiteY10" fmla="*/ 180556 h 351046"/>
                <a:gd name="connsiteX11" fmla="*/ 58068 w 319703"/>
                <a:gd name="connsiteY11" fmla="*/ 193469 h 35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9703" h="351046">
                  <a:moveTo>
                    <a:pt x="58068" y="193469"/>
                  </a:moveTo>
                  <a:cubicBezTo>
                    <a:pt x="48288" y="205192"/>
                    <a:pt x="28667" y="275714"/>
                    <a:pt x="31990" y="352631"/>
                  </a:cubicBezTo>
                  <a:cubicBezTo>
                    <a:pt x="897" y="239732"/>
                    <a:pt x="-16718" y="157111"/>
                    <a:pt x="40829" y="102761"/>
                  </a:cubicBezTo>
                  <a:cubicBezTo>
                    <a:pt x="53554" y="82513"/>
                    <a:pt x="39199" y="72170"/>
                    <a:pt x="58820" y="3089"/>
                  </a:cubicBezTo>
                  <a:cubicBezTo>
                    <a:pt x="76811" y="40638"/>
                    <a:pt x="114360" y="35686"/>
                    <a:pt x="132602" y="46468"/>
                  </a:cubicBezTo>
                  <a:lnTo>
                    <a:pt x="127525" y="32991"/>
                  </a:lnTo>
                  <a:cubicBezTo>
                    <a:pt x="148086" y="48850"/>
                    <a:pt x="172534" y="51922"/>
                    <a:pt x="196355" y="57125"/>
                  </a:cubicBezTo>
                  <a:cubicBezTo>
                    <a:pt x="236537" y="63394"/>
                    <a:pt x="266125" y="81134"/>
                    <a:pt x="270639" y="94486"/>
                  </a:cubicBezTo>
                  <a:cubicBezTo>
                    <a:pt x="346177" y="121003"/>
                    <a:pt x="315899" y="240672"/>
                    <a:pt x="295024" y="335894"/>
                  </a:cubicBezTo>
                  <a:cubicBezTo>
                    <a:pt x="294397" y="288126"/>
                    <a:pt x="284305" y="228825"/>
                    <a:pt x="260358" y="187200"/>
                  </a:cubicBezTo>
                  <a:cubicBezTo>
                    <a:pt x="254654" y="181684"/>
                    <a:pt x="248009" y="178111"/>
                    <a:pt x="242931" y="180556"/>
                  </a:cubicBezTo>
                  <a:cubicBezTo>
                    <a:pt x="172408" y="214093"/>
                    <a:pt x="66656" y="183126"/>
                    <a:pt x="58068" y="193469"/>
                  </a:cubicBezTo>
                  <a:close/>
                </a:path>
              </a:pathLst>
            </a:custGeom>
            <a:solidFill>
              <a:srgbClr val="000000"/>
            </a:solidFill>
            <a:ln w="6258" cap="flat">
              <a:noFill/>
              <a:prstDash val="solid"/>
              <a:miter/>
            </a:ln>
          </p:spPr>
          <p:txBody>
            <a:bodyPr rtlCol="0" anchor="ctr"/>
            <a:lstStyle/>
            <a:p>
              <a:endParaRPr lang="en-GB"/>
            </a:p>
          </p:txBody>
        </p:sp>
        <p:sp>
          <p:nvSpPr>
            <p:cNvPr id="137" name="Freeform: Shape 136">
              <a:extLst>
                <a:ext uri="{FF2B5EF4-FFF2-40B4-BE49-F238E27FC236}">
                  <a16:creationId xmlns:a16="http://schemas.microsoft.com/office/drawing/2014/main" id="{1B57CDD1-F217-42A4-96B4-FB808F44BD7A}"/>
                </a:ext>
              </a:extLst>
            </p:cNvPr>
            <p:cNvSpPr/>
            <p:nvPr/>
          </p:nvSpPr>
          <p:spPr>
            <a:xfrm>
              <a:off x="1752885" y="2140241"/>
              <a:ext cx="68956" cy="68956"/>
            </a:xfrm>
            <a:custGeom>
              <a:avLst/>
              <a:gdLst>
                <a:gd name="connsiteX0" fmla="*/ 69771 w 68955"/>
                <a:gd name="connsiteY0" fmla="*/ 4702 h 68955"/>
                <a:gd name="connsiteX1" fmla="*/ 4702 w 68955"/>
                <a:gd name="connsiteY1" fmla="*/ 23257 h 68955"/>
                <a:gd name="connsiteX2" fmla="*/ 4702 w 68955"/>
                <a:gd name="connsiteY2" fmla="*/ 69833 h 68955"/>
                <a:gd name="connsiteX3" fmla="*/ 69771 w 68955"/>
                <a:gd name="connsiteY3" fmla="*/ 51278 h 68955"/>
              </a:gdLst>
              <a:ahLst/>
              <a:cxnLst>
                <a:cxn ang="0">
                  <a:pos x="connsiteX0" y="connsiteY0"/>
                </a:cxn>
                <a:cxn ang="0">
                  <a:pos x="connsiteX1" y="connsiteY1"/>
                </a:cxn>
                <a:cxn ang="0">
                  <a:pos x="connsiteX2" y="connsiteY2"/>
                </a:cxn>
                <a:cxn ang="0">
                  <a:pos x="connsiteX3" y="connsiteY3"/>
                </a:cxn>
              </a:cxnLst>
              <a:rect l="l" t="t" r="r" b="b"/>
              <a:pathLst>
                <a:path w="68955" h="68955">
                  <a:moveTo>
                    <a:pt x="69771" y="4702"/>
                  </a:moveTo>
                  <a:lnTo>
                    <a:pt x="4702" y="23257"/>
                  </a:lnTo>
                  <a:lnTo>
                    <a:pt x="4702" y="69833"/>
                  </a:lnTo>
                  <a:lnTo>
                    <a:pt x="69771" y="51278"/>
                  </a:lnTo>
                  <a:close/>
                </a:path>
              </a:pathLst>
            </a:custGeom>
            <a:solidFill>
              <a:srgbClr val="FFFFFF"/>
            </a:solidFill>
            <a:ln w="9525" cap="flat">
              <a:noFill/>
              <a:prstDash val="solid"/>
              <a:miter/>
            </a:ln>
          </p:spPr>
          <p:txBody>
            <a:bodyPr rtlCol="0" anchor="ctr"/>
            <a:lstStyle/>
            <a:p>
              <a:endParaRPr lang="en-GB"/>
            </a:p>
          </p:txBody>
        </p:sp>
        <p:sp>
          <p:nvSpPr>
            <p:cNvPr id="138" name="Freeform: Shape 137">
              <a:extLst>
                <a:ext uri="{FF2B5EF4-FFF2-40B4-BE49-F238E27FC236}">
                  <a16:creationId xmlns:a16="http://schemas.microsoft.com/office/drawing/2014/main" id="{15144444-7837-4333-9D4F-16F6475575BE}"/>
                </a:ext>
              </a:extLst>
            </p:cNvPr>
            <p:cNvSpPr/>
            <p:nvPr/>
          </p:nvSpPr>
          <p:spPr>
            <a:xfrm>
              <a:off x="1752885" y="2140241"/>
              <a:ext cx="68956" cy="43881"/>
            </a:xfrm>
            <a:custGeom>
              <a:avLst/>
              <a:gdLst>
                <a:gd name="connsiteX0" fmla="*/ 69771 w 68955"/>
                <a:gd name="connsiteY0" fmla="*/ 4702 h 43880"/>
                <a:gd name="connsiteX1" fmla="*/ 4702 w 68955"/>
                <a:gd name="connsiteY1" fmla="*/ 23257 h 43880"/>
                <a:gd name="connsiteX2" fmla="*/ 4702 w 68955"/>
                <a:gd name="connsiteY2" fmla="*/ 43191 h 43880"/>
                <a:gd name="connsiteX3" fmla="*/ 69771 w 68955"/>
                <a:gd name="connsiteY3" fmla="*/ 24636 h 43880"/>
              </a:gdLst>
              <a:ahLst/>
              <a:cxnLst>
                <a:cxn ang="0">
                  <a:pos x="connsiteX0" y="connsiteY0"/>
                </a:cxn>
                <a:cxn ang="0">
                  <a:pos x="connsiteX1" y="connsiteY1"/>
                </a:cxn>
                <a:cxn ang="0">
                  <a:pos x="connsiteX2" y="connsiteY2"/>
                </a:cxn>
                <a:cxn ang="0">
                  <a:pos x="connsiteX3" y="connsiteY3"/>
                </a:cxn>
              </a:cxnLst>
              <a:rect l="l" t="t" r="r" b="b"/>
              <a:pathLst>
                <a:path w="68955" h="43880">
                  <a:moveTo>
                    <a:pt x="69771" y="4702"/>
                  </a:moveTo>
                  <a:lnTo>
                    <a:pt x="4702" y="23257"/>
                  </a:lnTo>
                  <a:lnTo>
                    <a:pt x="4702" y="43191"/>
                  </a:lnTo>
                  <a:lnTo>
                    <a:pt x="69771" y="24636"/>
                  </a:lnTo>
                  <a:close/>
                </a:path>
              </a:pathLst>
            </a:custGeom>
            <a:solidFill>
              <a:srgbClr val="FFFFFF"/>
            </a:solidFill>
            <a:ln w="9525" cap="flat">
              <a:noFill/>
              <a:prstDash val="solid"/>
              <a:miter/>
            </a:ln>
          </p:spPr>
          <p:txBody>
            <a:bodyPr rtlCol="0" anchor="ctr"/>
            <a:lstStyle/>
            <a:p>
              <a:endParaRPr lang="en-GB"/>
            </a:p>
          </p:txBody>
        </p:sp>
        <p:sp>
          <p:nvSpPr>
            <p:cNvPr id="139" name="Freeform: Shape 138">
              <a:extLst>
                <a:ext uri="{FF2B5EF4-FFF2-40B4-BE49-F238E27FC236}">
                  <a16:creationId xmlns:a16="http://schemas.microsoft.com/office/drawing/2014/main" id="{CC4594E3-71B3-403B-81EC-4B507CA83FEF}"/>
                </a:ext>
              </a:extLst>
            </p:cNvPr>
            <p:cNvSpPr/>
            <p:nvPr/>
          </p:nvSpPr>
          <p:spPr>
            <a:xfrm>
              <a:off x="1752885" y="2155098"/>
              <a:ext cx="68956" cy="43881"/>
            </a:xfrm>
            <a:custGeom>
              <a:avLst/>
              <a:gdLst>
                <a:gd name="connsiteX0" fmla="*/ 69771 w 68955"/>
                <a:gd name="connsiteY0" fmla="*/ 4702 h 43880"/>
                <a:gd name="connsiteX1" fmla="*/ 4702 w 68955"/>
                <a:gd name="connsiteY1" fmla="*/ 23257 h 43880"/>
                <a:gd name="connsiteX2" fmla="*/ 4702 w 68955"/>
                <a:gd name="connsiteY2" fmla="*/ 40120 h 43880"/>
                <a:gd name="connsiteX3" fmla="*/ 69771 w 68955"/>
                <a:gd name="connsiteY3" fmla="*/ 21564 h 43880"/>
              </a:gdLst>
              <a:ahLst/>
              <a:cxnLst>
                <a:cxn ang="0">
                  <a:pos x="connsiteX0" y="connsiteY0"/>
                </a:cxn>
                <a:cxn ang="0">
                  <a:pos x="connsiteX1" y="connsiteY1"/>
                </a:cxn>
                <a:cxn ang="0">
                  <a:pos x="connsiteX2" y="connsiteY2"/>
                </a:cxn>
                <a:cxn ang="0">
                  <a:pos x="connsiteX3" y="connsiteY3"/>
                </a:cxn>
              </a:cxnLst>
              <a:rect l="l" t="t" r="r" b="b"/>
              <a:pathLst>
                <a:path w="68955" h="43880">
                  <a:moveTo>
                    <a:pt x="69771" y="4702"/>
                  </a:moveTo>
                  <a:lnTo>
                    <a:pt x="4702" y="23257"/>
                  </a:lnTo>
                  <a:lnTo>
                    <a:pt x="4702" y="40120"/>
                  </a:lnTo>
                  <a:lnTo>
                    <a:pt x="69771" y="21564"/>
                  </a:lnTo>
                  <a:close/>
                </a:path>
              </a:pathLst>
            </a:custGeom>
            <a:solidFill>
              <a:srgbClr val="C32026"/>
            </a:solidFill>
            <a:ln w="9525" cap="flat">
              <a:noFill/>
              <a:prstDash val="solid"/>
              <a:miter/>
            </a:ln>
          </p:spPr>
          <p:txBody>
            <a:bodyPr rtlCol="0" anchor="ctr"/>
            <a:lstStyle/>
            <a:p>
              <a:endParaRPr lang="en-GB"/>
            </a:p>
          </p:txBody>
        </p:sp>
        <p:sp>
          <p:nvSpPr>
            <p:cNvPr id="140" name="Freeform: Shape 139">
              <a:extLst>
                <a:ext uri="{FF2B5EF4-FFF2-40B4-BE49-F238E27FC236}">
                  <a16:creationId xmlns:a16="http://schemas.microsoft.com/office/drawing/2014/main" id="{0F0866C4-1034-4605-A643-BEA77E4076C4}"/>
                </a:ext>
              </a:extLst>
            </p:cNvPr>
            <p:cNvSpPr/>
            <p:nvPr/>
          </p:nvSpPr>
          <p:spPr>
            <a:xfrm>
              <a:off x="1237017" y="1774320"/>
              <a:ext cx="68956" cy="25075"/>
            </a:xfrm>
            <a:custGeom>
              <a:avLst/>
              <a:gdLst>
                <a:gd name="connsiteX0" fmla="*/ 3841 w 68955"/>
                <a:gd name="connsiteY0" fmla="*/ 13307 h 25074"/>
                <a:gd name="connsiteX1" fmla="*/ 3089 w 68955"/>
                <a:gd name="connsiteY1" fmla="*/ 23964 h 25074"/>
                <a:gd name="connsiteX2" fmla="*/ 22208 w 68955"/>
                <a:gd name="connsiteY2" fmla="*/ 23776 h 25074"/>
                <a:gd name="connsiteX3" fmla="*/ 66967 w 68955"/>
                <a:gd name="connsiteY3" fmla="*/ 12617 h 25074"/>
                <a:gd name="connsiteX4" fmla="*/ 62077 w 68955"/>
                <a:gd name="connsiteY4" fmla="*/ 3089 h 25074"/>
                <a:gd name="connsiteX5" fmla="*/ 3841 w 68955"/>
                <a:gd name="connsiteY5" fmla="*/ 13307 h 25074"/>
                <a:gd name="connsiteX6" fmla="*/ 3841 w 68955"/>
                <a:gd name="connsiteY6" fmla="*/ 13307 h 25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955" h="25074">
                  <a:moveTo>
                    <a:pt x="3841" y="13307"/>
                  </a:moveTo>
                  <a:lnTo>
                    <a:pt x="3089" y="23964"/>
                  </a:lnTo>
                  <a:cubicBezTo>
                    <a:pt x="3778" y="23964"/>
                    <a:pt x="11426" y="24528"/>
                    <a:pt x="22208" y="23776"/>
                  </a:cubicBezTo>
                  <a:cubicBezTo>
                    <a:pt x="34997" y="22835"/>
                    <a:pt x="52110" y="20140"/>
                    <a:pt x="66967" y="12617"/>
                  </a:cubicBezTo>
                  <a:lnTo>
                    <a:pt x="62077" y="3089"/>
                  </a:lnTo>
                  <a:cubicBezTo>
                    <a:pt x="37441" y="15501"/>
                    <a:pt x="4217" y="13307"/>
                    <a:pt x="3841" y="13307"/>
                  </a:cubicBezTo>
                  <a:lnTo>
                    <a:pt x="3841" y="13307"/>
                  </a:lnTo>
                  <a:close/>
                </a:path>
              </a:pathLst>
            </a:custGeom>
            <a:solidFill>
              <a:srgbClr val="FFFFFF"/>
            </a:solidFill>
            <a:ln w="6258" cap="flat">
              <a:noFill/>
              <a:prstDash val="solid"/>
              <a:miter/>
            </a:ln>
          </p:spPr>
          <p:txBody>
            <a:bodyPr rtlCol="0" anchor="ctr"/>
            <a:lstStyle/>
            <a:p>
              <a:endParaRPr lang="en-GB"/>
            </a:p>
          </p:txBody>
        </p:sp>
        <p:sp>
          <p:nvSpPr>
            <p:cNvPr id="141" name="Freeform: Shape 140">
              <a:extLst>
                <a:ext uri="{FF2B5EF4-FFF2-40B4-BE49-F238E27FC236}">
                  <a16:creationId xmlns:a16="http://schemas.microsoft.com/office/drawing/2014/main" id="{81C09C39-C589-4FDB-BDC2-781C9B0D1201}"/>
                </a:ext>
              </a:extLst>
            </p:cNvPr>
            <p:cNvSpPr/>
            <p:nvPr/>
          </p:nvSpPr>
          <p:spPr>
            <a:xfrm>
              <a:off x="1058103" y="1253418"/>
              <a:ext cx="388659" cy="626869"/>
            </a:xfrm>
            <a:custGeom>
              <a:avLst/>
              <a:gdLst>
                <a:gd name="connsiteX0" fmla="*/ 338595 w 388659"/>
                <a:gd name="connsiteY0" fmla="*/ 257697 h 626869"/>
                <a:gd name="connsiteX1" fmla="*/ 313708 w 388659"/>
                <a:gd name="connsiteY1" fmla="*/ 16102 h 626869"/>
                <a:gd name="connsiteX2" fmla="*/ 240176 w 388659"/>
                <a:gd name="connsiteY2" fmla="*/ 208049 h 626869"/>
                <a:gd name="connsiteX3" fmla="*/ 4724 w 388659"/>
                <a:gd name="connsiteY3" fmla="*/ 291235 h 626869"/>
                <a:gd name="connsiteX4" fmla="*/ 45094 w 388659"/>
                <a:gd name="connsiteY4" fmla="*/ 520606 h 626869"/>
                <a:gd name="connsiteX5" fmla="*/ 85966 w 388659"/>
                <a:gd name="connsiteY5" fmla="*/ 627237 h 626869"/>
                <a:gd name="connsiteX6" fmla="*/ 263558 w 388659"/>
                <a:gd name="connsiteY6" fmla="*/ 609433 h 626869"/>
                <a:gd name="connsiteX7" fmla="*/ 304242 w 388659"/>
                <a:gd name="connsiteY7" fmla="*/ 527940 h 626869"/>
                <a:gd name="connsiteX8" fmla="*/ 386613 w 388659"/>
                <a:gd name="connsiteY8" fmla="*/ 398241 h 626869"/>
                <a:gd name="connsiteX9" fmla="*/ 338595 w 388659"/>
                <a:gd name="connsiteY9" fmla="*/ 257697 h 626869"/>
                <a:gd name="connsiteX10" fmla="*/ 338595 w 388659"/>
                <a:gd name="connsiteY10" fmla="*/ 257697 h 62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8659" h="626869">
                  <a:moveTo>
                    <a:pt x="338595" y="257697"/>
                  </a:moveTo>
                  <a:cubicBezTo>
                    <a:pt x="339284" y="136210"/>
                    <a:pt x="357965" y="39045"/>
                    <a:pt x="313708" y="16102"/>
                  </a:cubicBezTo>
                  <a:cubicBezTo>
                    <a:pt x="269514" y="-6842"/>
                    <a:pt x="215791" y="-16934"/>
                    <a:pt x="240176" y="208049"/>
                  </a:cubicBezTo>
                  <a:cubicBezTo>
                    <a:pt x="171283" y="178085"/>
                    <a:pt x="2467" y="234315"/>
                    <a:pt x="4724" y="291235"/>
                  </a:cubicBezTo>
                  <a:cubicBezTo>
                    <a:pt x="6981" y="348154"/>
                    <a:pt x="42461" y="460113"/>
                    <a:pt x="45094" y="520606"/>
                  </a:cubicBezTo>
                  <a:cubicBezTo>
                    <a:pt x="47727" y="581099"/>
                    <a:pt x="36632" y="623914"/>
                    <a:pt x="85966" y="627237"/>
                  </a:cubicBezTo>
                  <a:cubicBezTo>
                    <a:pt x="135364" y="630622"/>
                    <a:pt x="253842" y="619965"/>
                    <a:pt x="263558" y="609433"/>
                  </a:cubicBezTo>
                  <a:cubicBezTo>
                    <a:pt x="273212" y="598902"/>
                    <a:pt x="261928" y="558406"/>
                    <a:pt x="304242" y="527940"/>
                  </a:cubicBezTo>
                  <a:cubicBezTo>
                    <a:pt x="346556" y="497475"/>
                    <a:pt x="388431" y="462370"/>
                    <a:pt x="386613" y="398241"/>
                  </a:cubicBezTo>
                  <a:cubicBezTo>
                    <a:pt x="384732" y="334112"/>
                    <a:pt x="358090" y="272491"/>
                    <a:pt x="338595" y="257697"/>
                  </a:cubicBezTo>
                  <a:lnTo>
                    <a:pt x="338595" y="257697"/>
                  </a:lnTo>
                  <a:close/>
                </a:path>
              </a:pathLst>
            </a:custGeom>
            <a:solidFill>
              <a:srgbClr val="EF3D3C"/>
            </a:solidFill>
            <a:ln w="9525" cap="flat">
              <a:noFill/>
              <a:prstDash val="solid"/>
              <a:miter/>
            </a:ln>
          </p:spPr>
          <p:txBody>
            <a:bodyPr rtlCol="0" anchor="ctr"/>
            <a:lstStyle/>
            <a:p>
              <a:endParaRPr lang="en-GB"/>
            </a:p>
          </p:txBody>
        </p:sp>
        <p:sp>
          <p:nvSpPr>
            <p:cNvPr id="168" name="Freeform: Shape 167">
              <a:extLst>
                <a:ext uri="{FF2B5EF4-FFF2-40B4-BE49-F238E27FC236}">
                  <a16:creationId xmlns:a16="http://schemas.microsoft.com/office/drawing/2014/main" id="{3D300554-EC80-4A37-8A98-7CB1475482C3}"/>
                </a:ext>
              </a:extLst>
            </p:cNvPr>
            <p:cNvSpPr/>
            <p:nvPr/>
          </p:nvSpPr>
          <p:spPr>
            <a:xfrm>
              <a:off x="1070648" y="1265838"/>
              <a:ext cx="363584" cy="601795"/>
            </a:xfrm>
            <a:custGeom>
              <a:avLst/>
              <a:gdLst>
                <a:gd name="connsiteX0" fmla="*/ 318465 w 363584"/>
                <a:gd name="connsiteY0" fmla="*/ 255244 h 601794"/>
                <a:gd name="connsiteX1" fmla="*/ 313450 w 363584"/>
                <a:gd name="connsiteY1" fmla="*/ 251482 h 601794"/>
                <a:gd name="connsiteX2" fmla="*/ 313450 w 363584"/>
                <a:gd name="connsiteY2" fmla="*/ 245276 h 601794"/>
                <a:gd name="connsiteX3" fmla="*/ 315957 w 363584"/>
                <a:gd name="connsiteY3" fmla="*/ 161401 h 601794"/>
                <a:gd name="connsiteX4" fmla="*/ 295396 w 363584"/>
                <a:gd name="connsiteY4" fmla="*/ 14714 h 601794"/>
                <a:gd name="connsiteX5" fmla="*/ 262861 w 363584"/>
                <a:gd name="connsiteY5" fmla="*/ 4809 h 601794"/>
                <a:gd name="connsiteX6" fmla="*/ 250324 w 363584"/>
                <a:gd name="connsiteY6" fmla="*/ 11956 h 601794"/>
                <a:gd name="connsiteX7" fmla="*/ 240043 w 363584"/>
                <a:gd name="connsiteY7" fmla="*/ 194312 h 601794"/>
                <a:gd name="connsiteX8" fmla="*/ 242363 w 363584"/>
                <a:gd name="connsiteY8" fmla="*/ 215625 h 601794"/>
                <a:gd name="connsiteX9" fmla="*/ 222616 w 363584"/>
                <a:gd name="connsiteY9" fmla="*/ 207037 h 601794"/>
                <a:gd name="connsiteX10" fmla="*/ 156544 w 363584"/>
                <a:gd name="connsiteY10" fmla="*/ 200894 h 601794"/>
                <a:gd name="connsiteX11" fmla="*/ 4716 w 363584"/>
                <a:gd name="connsiteY11" fmla="*/ 278312 h 601794"/>
                <a:gd name="connsiteX12" fmla="*/ 24212 w 363584"/>
                <a:gd name="connsiteY12" fmla="*/ 388203 h 601794"/>
                <a:gd name="connsiteX13" fmla="*/ 45087 w 363584"/>
                <a:gd name="connsiteY13" fmla="*/ 507621 h 601794"/>
                <a:gd name="connsiteX14" fmla="*/ 45651 w 363584"/>
                <a:gd name="connsiteY14" fmla="*/ 539717 h 601794"/>
                <a:gd name="connsiteX15" fmla="*/ 74362 w 363584"/>
                <a:gd name="connsiteY15" fmla="*/ 602341 h 601794"/>
                <a:gd name="connsiteX16" fmla="*/ 179613 w 363584"/>
                <a:gd name="connsiteY16" fmla="*/ 598329 h 601794"/>
                <a:gd name="connsiteX17" fmla="*/ 239040 w 363584"/>
                <a:gd name="connsiteY17" fmla="*/ 589052 h 601794"/>
                <a:gd name="connsiteX18" fmla="*/ 242739 w 363584"/>
                <a:gd name="connsiteY18" fmla="*/ 584977 h 601794"/>
                <a:gd name="connsiteX19" fmla="*/ 243992 w 363584"/>
                <a:gd name="connsiteY19" fmla="*/ 577329 h 601794"/>
                <a:gd name="connsiteX20" fmla="*/ 284426 w 363584"/>
                <a:gd name="connsiteY20" fmla="*/ 505365 h 601794"/>
                <a:gd name="connsiteX21" fmla="*/ 361593 w 363584"/>
                <a:gd name="connsiteY21" fmla="*/ 386071 h 601794"/>
                <a:gd name="connsiteX22" fmla="*/ 318465 w 363584"/>
                <a:gd name="connsiteY22" fmla="*/ 255244 h 601794"/>
                <a:gd name="connsiteX23" fmla="*/ 318465 w 363584"/>
                <a:gd name="connsiteY23" fmla="*/ 255244 h 601794"/>
                <a:gd name="connsiteX24" fmla="*/ 278031 w 363584"/>
                <a:gd name="connsiteY24" fmla="*/ 496839 h 601794"/>
                <a:gd name="connsiteX25" fmla="*/ 233336 w 363584"/>
                <a:gd name="connsiteY25" fmla="*/ 575825 h 601794"/>
                <a:gd name="connsiteX26" fmla="*/ 232709 w 363584"/>
                <a:gd name="connsiteY26" fmla="*/ 579774 h 601794"/>
                <a:gd name="connsiteX27" fmla="*/ 178422 w 363584"/>
                <a:gd name="connsiteY27" fmla="*/ 587861 h 601794"/>
                <a:gd name="connsiteX28" fmla="*/ 74988 w 363584"/>
                <a:gd name="connsiteY28" fmla="*/ 591872 h 601794"/>
                <a:gd name="connsiteX29" fmla="*/ 56245 w 363584"/>
                <a:gd name="connsiteY29" fmla="*/ 539842 h 601794"/>
                <a:gd name="connsiteX30" fmla="*/ 55744 w 363584"/>
                <a:gd name="connsiteY30" fmla="*/ 507245 h 601794"/>
                <a:gd name="connsiteX31" fmla="*/ 34618 w 363584"/>
                <a:gd name="connsiteY31" fmla="*/ 386009 h 601794"/>
                <a:gd name="connsiteX32" fmla="*/ 15436 w 363584"/>
                <a:gd name="connsiteY32" fmla="*/ 277999 h 601794"/>
                <a:gd name="connsiteX33" fmla="*/ 157673 w 363584"/>
                <a:gd name="connsiteY33" fmla="*/ 211551 h 601794"/>
                <a:gd name="connsiteX34" fmla="*/ 218354 w 363584"/>
                <a:gd name="connsiteY34" fmla="*/ 216879 h 601794"/>
                <a:gd name="connsiteX35" fmla="*/ 246500 w 363584"/>
                <a:gd name="connsiteY35" fmla="*/ 229166 h 601794"/>
                <a:gd name="connsiteX36" fmla="*/ 251828 w 363584"/>
                <a:gd name="connsiteY36" fmla="*/ 228602 h 601794"/>
                <a:gd name="connsiteX37" fmla="*/ 253960 w 363584"/>
                <a:gd name="connsiteY37" fmla="*/ 223712 h 601794"/>
                <a:gd name="connsiteX38" fmla="*/ 250700 w 363584"/>
                <a:gd name="connsiteY38" fmla="*/ 193309 h 601794"/>
                <a:gd name="connsiteX39" fmla="*/ 258661 w 363584"/>
                <a:gd name="connsiteY39" fmla="*/ 18663 h 601794"/>
                <a:gd name="connsiteX40" fmla="*/ 263990 w 363584"/>
                <a:gd name="connsiteY40" fmla="*/ 15403 h 601794"/>
                <a:gd name="connsiteX41" fmla="*/ 290506 w 363584"/>
                <a:gd name="connsiteY41" fmla="*/ 24180 h 601794"/>
                <a:gd name="connsiteX42" fmla="*/ 305426 w 363584"/>
                <a:gd name="connsiteY42" fmla="*/ 160900 h 601794"/>
                <a:gd name="connsiteX43" fmla="*/ 302918 w 363584"/>
                <a:gd name="connsiteY43" fmla="*/ 245151 h 601794"/>
                <a:gd name="connsiteX44" fmla="*/ 302856 w 363584"/>
                <a:gd name="connsiteY44" fmla="*/ 253990 h 601794"/>
                <a:gd name="connsiteX45" fmla="*/ 304987 w 363584"/>
                <a:gd name="connsiteY45" fmla="*/ 258315 h 601794"/>
                <a:gd name="connsiteX46" fmla="*/ 312133 w 363584"/>
                <a:gd name="connsiteY46" fmla="*/ 263706 h 601794"/>
                <a:gd name="connsiteX47" fmla="*/ 350874 w 363584"/>
                <a:gd name="connsiteY47" fmla="*/ 386447 h 601794"/>
                <a:gd name="connsiteX48" fmla="*/ 278031 w 363584"/>
                <a:gd name="connsiteY48" fmla="*/ 496839 h 601794"/>
                <a:gd name="connsiteX49" fmla="*/ 278031 w 363584"/>
                <a:gd name="connsiteY49" fmla="*/ 496839 h 60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3584" h="601794">
                  <a:moveTo>
                    <a:pt x="318465" y="255244"/>
                  </a:moveTo>
                  <a:lnTo>
                    <a:pt x="313450" y="251482"/>
                  </a:lnTo>
                  <a:lnTo>
                    <a:pt x="313450" y="245276"/>
                  </a:lnTo>
                  <a:cubicBezTo>
                    <a:pt x="313638" y="215563"/>
                    <a:pt x="314891" y="186790"/>
                    <a:pt x="315957" y="161401"/>
                  </a:cubicBezTo>
                  <a:cubicBezTo>
                    <a:pt x="319217" y="87117"/>
                    <a:pt x="321850" y="28442"/>
                    <a:pt x="295396" y="14714"/>
                  </a:cubicBezTo>
                  <a:cubicBezTo>
                    <a:pt x="286306" y="10012"/>
                    <a:pt x="273017" y="3806"/>
                    <a:pt x="262861" y="4809"/>
                  </a:cubicBezTo>
                  <a:cubicBezTo>
                    <a:pt x="259727" y="5123"/>
                    <a:pt x="254963" y="6251"/>
                    <a:pt x="250324" y="11956"/>
                  </a:cubicBezTo>
                  <a:cubicBezTo>
                    <a:pt x="238288" y="26750"/>
                    <a:pt x="226628" y="70443"/>
                    <a:pt x="240043" y="194312"/>
                  </a:cubicBezTo>
                  <a:lnTo>
                    <a:pt x="242363" y="215625"/>
                  </a:lnTo>
                  <a:lnTo>
                    <a:pt x="222616" y="207037"/>
                  </a:lnTo>
                  <a:cubicBezTo>
                    <a:pt x="207258" y="200330"/>
                    <a:pt x="183813" y="198136"/>
                    <a:pt x="156544" y="200894"/>
                  </a:cubicBezTo>
                  <a:cubicBezTo>
                    <a:pt x="81571" y="208416"/>
                    <a:pt x="3463" y="248223"/>
                    <a:pt x="4716" y="278312"/>
                  </a:cubicBezTo>
                  <a:cubicBezTo>
                    <a:pt x="5782" y="305393"/>
                    <a:pt x="15122" y="347456"/>
                    <a:pt x="24212" y="388203"/>
                  </a:cubicBezTo>
                  <a:cubicBezTo>
                    <a:pt x="33803" y="431394"/>
                    <a:pt x="43708" y="476027"/>
                    <a:pt x="45087" y="507621"/>
                  </a:cubicBezTo>
                  <a:cubicBezTo>
                    <a:pt x="45588" y="519156"/>
                    <a:pt x="45588" y="530063"/>
                    <a:pt x="45651" y="539717"/>
                  </a:cubicBezTo>
                  <a:cubicBezTo>
                    <a:pt x="45714" y="585792"/>
                    <a:pt x="47030" y="600461"/>
                    <a:pt x="74362" y="602341"/>
                  </a:cubicBezTo>
                  <a:cubicBezTo>
                    <a:pt x="97493" y="603971"/>
                    <a:pt x="139807" y="602279"/>
                    <a:pt x="179613" y="598329"/>
                  </a:cubicBezTo>
                  <a:cubicBezTo>
                    <a:pt x="219231" y="594317"/>
                    <a:pt x="235091" y="590180"/>
                    <a:pt x="239040" y="589052"/>
                  </a:cubicBezTo>
                  <a:cubicBezTo>
                    <a:pt x="240921" y="588487"/>
                    <a:pt x="242363" y="586983"/>
                    <a:pt x="242739" y="584977"/>
                  </a:cubicBezTo>
                  <a:cubicBezTo>
                    <a:pt x="243178" y="582720"/>
                    <a:pt x="243679" y="579774"/>
                    <a:pt x="243992" y="577329"/>
                  </a:cubicBezTo>
                  <a:cubicBezTo>
                    <a:pt x="246751" y="559338"/>
                    <a:pt x="251264" y="529186"/>
                    <a:pt x="284426" y="505365"/>
                  </a:cubicBezTo>
                  <a:cubicBezTo>
                    <a:pt x="326050" y="475463"/>
                    <a:pt x="363223" y="443806"/>
                    <a:pt x="361593" y="386071"/>
                  </a:cubicBezTo>
                  <a:cubicBezTo>
                    <a:pt x="359838" y="325704"/>
                    <a:pt x="334450" y="267342"/>
                    <a:pt x="318465" y="255244"/>
                  </a:cubicBezTo>
                  <a:lnTo>
                    <a:pt x="318465" y="255244"/>
                  </a:lnTo>
                  <a:close/>
                  <a:moveTo>
                    <a:pt x="278031" y="496839"/>
                  </a:moveTo>
                  <a:cubicBezTo>
                    <a:pt x="241234" y="523293"/>
                    <a:pt x="236282" y="556204"/>
                    <a:pt x="233336" y="575825"/>
                  </a:cubicBezTo>
                  <a:cubicBezTo>
                    <a:pt x="233148" y="577016"/>
                    <a:pt x="232960" y="578395"/>
                    <a:pt x="232709" y="579774"/>
                  </a:cubicBezTo>
                  <a:cubicBezTo>
                    <a:pt x="223619" y="582031"/>
                    <a:pt x="205565" y="585102"/>
                    <a:pt x="178422" y="587861"/>
                  </a:cubicBezTo>
                  <a:cubicBezTo>
                    <a:pt x="139117" y="591810"/>
                    <a:pt x="97618" y="593377"/>
                    <a:pt x="74988" y="591872"/>
                  </a:cubicBezTo>
                  <a:cubicBezTo>
                    <a:pt x="59567" y="590807"/>
                    <a:pt x="56370" y="590556"/>
                    <a:pt x="56245" y="539842"/>
                  </a:cubicBezTo>
                  <a:cubicBezTo>
                    <a:pt x="56245" y="530063"/>
                    <a:pt x="56182" y="518968"/>
                    <a:pt x="55744" y="507245"/>
                  </a:cubicBezTo>
                  <a:cubicBezTo>
                    <a:pt x="54302" y="474711"/>
                    <a:pt x="44335" y="429576"/>
                    <a:pt x="34618" y="386009"/>
                  </a:cubicBezTo>
                  <a:cubicBezTo>
                    <a:pt x="25717" y="345764"/>
                    <a:pt x="16439" y="304139"/>
                    <a:pt x="15436" y="277999"/>
                  </a:cubicBezTo>
                  <a:cubicBezTo>
                    <a:pt x="14684" y="258378"/>
                    <a:pt x="83326" y="219011"/>
                    <a:pt x="157673" y="211551"/>
                  </a:cubicBezTo>
                  <a:cubicBezTo>
                    <a:pt x="183123" y="208981"/>
                    <a:pt x="204688" y="210861"/>
                    <a:pt x="218354" y="216879"/>
                  </a:cubicBezTo>
                  <a:lnTo>
                    <a:pt x="246500" y="229166"/>
                  </a:lnTo>
                  <a:cubicBezTo>
                    <a:pt x="248255" y="229918"/>
                    <a:pt x="250261" y="229667"/>
                    <a:pt x="251828" y="228602"/>
                  </a:cubicBezTo>
                  <a:cubicBezTo>
                    <a:pt x="253333" y="227473"/>
                    <a:pt x="254210" y="225655"/>
                    <a:pt x="253960" y="223712"/>
                  </a:cubicBezTo>
                  <a:lnTo>
                    <a:pt x="250700" y="193309"/>
                  </a:lnTo>
                  <a:cubicBezTo>
                    <a:pt x="236533" y="61917"/>
                    <a:pt x="251515" y="27439"/>
                    <a:pt x="258661" y="18663"/>
                  </a:cubicBezTo>
                  <a:cubicBezTo>
                    <a:pt x="261043" y="15717"/>
                    <a:pt x="262736" y="15529"/>
                    <a:pt x="263990" y="15403"/>
                  </a:cubicBezTo>
                  <a:cubicBezTo>
                    <a:pt x="269381" y="14839"/>
                    <a:pt x="278282" y="17786"/>
                    <a:pt x="290506" y="24180"/>
                  </a:cubicBezTo>
                  <a:cubicBezTo>
                    <a:pt x="310879" y="34774"/>
                    <a:pt x="308247" y="96019"/>
                    <a:pt x="305426" y="160900"/>
                  </a:cubicBezTo>
                  <a:cubicBezTo>
                    <a:pt x="304297" y="186413"/>
                    <a:pt x="303044" y="215249"/>
                    <a:pt x="302918" y="245151"/>
                  </a:cubicBezTo>
                  <a:lnTo>
                    <a:pt x="302856" y="253990"/>
                  </a:lnTo>
                  <a:cubicBezTo>
                    <a:pt x="302856" y="255620"/>
                    <a:pt x="303608" y="257250"/>
                    <a:pt x="304987" y="258315"/>
                  </a:cubicBezTo>
                  <a:lnTo>
                    <a:pt x="312133" y="263706"/>
                  </a:lnTo>
                  <a:cubicBezTo>
                    <a:pt x="324545" y="273109"/>
                    <a:pt x="349307" y="328149"/>
                    <a:pt x="350874" y="386447"/>
                  </a:cubicBezTo>
                  <a:cubicBezTo>
                    <a:pt x="352316" y="438916"/>
                    <a:pt x="317211" y="468630"/>
                    <a:pt x="278031" y="496839"/>
                  </a:cubicBezTo>
                  <a:lnTo>
                    <a:pt x="278031" y="496839"/>
                  </a:lnTo>
                  <a:close/>
                </a:path>
              </a:pathLst>
            </a:custGeom>
            <a:solidFill>
              <a:srgbClr val="FFFFFF"/>
            </a:solidFill>
            <a:ln w="9525" cap="flat">
              <a:noFill/>
              <a:prstDash val="solid"/>
              <a:miter/>
            </a:ln>
          </p:spPr>
          <p:txBody>
            <a:bodyPr rtlCol="0" anchor="ctr"/>
            <a:lstStyle/>
            <a:p>
              <a:endParaRPr lang="en-GB"/>
            </a:p>
          </p:txBody>
        </p:sp>
        <p:sp>
          <p:nvSpPr>
            <p:cNvPr id="188" name="Freeform: Shape 187">
              <a:extLst>
                <a:ext uri="{FF2B5EF4-FFF2-40B4-BE49-F238E27FC236}">
                  <a16:creationId xmlns:a16="http://schemas.microsoft.com/office/drawing/2014/main" id="{259D1E1E-AE22-44D1-86A8-01C5A3EA202C}"/>
                </a:ext>
              </a:extLst>
            </p:cNvPr>
            <p:cNvSpPr/>
            <p:nvPr/>
          </p:nvSpPr>
          <p:spPr>
            <a:xfrm>
              <a:off x="1232849" y="1505245"/>
              <a:ext cx="156717" cy="181792"/>
            </a:xfrm>
            <a:custGeom>
              <a:avLst/>
              <a:gdLst>
                <a:gd name="connsiteX0" fmla="*/ 114639 w 156717"/>
                <a:gd name="connsiteY0" fmla="*/ 97268 h 181792"/>
                <a:gd name="connsiteX1" fmla="*/ 108935 w 156717"/>
                <a:gd name="connsiteY1" fmla="*/ 92817 h 181792"/>
                <a:gd name="connsiteX2" fmla="*/ 46436 w 156717"/>
                <a:gd name="connsiteY2" fmla="*/ 86423 h 181792"/>
                <a:gd name="connsiteX3" fmla="*/ 17475 w 156717"/>
                <a:gd name="connsiteY3" fmla="*/ 22482 h 181792"/>
                <a:gd name="connsiteX4" fmla="*/ 59287 w 156717"/>
                <a:gd name="connsiteY4" fmla="*/ 19097 h 181792"/>
                <a:gd name="connsiteX5" fmla="*/ 144792 w 156717"/>
                <a:gd name="connsiteY5" fmla="*/ 19849 h 181792"/>
                <a:gd name="connsiteX6" fmla="*/ 147111 w 156717"/>
                <a:gd name="connsiteY6" fmla="*/ 9443 h 181792"/>
                <a:gd name="connsiteX7" fmla="*/ 57845 w 156717"/>
                <a:gd name="connsiteY7" fmla="*/ 8503 h 181792"/>
                <a:gd name="connsiteX8" fmla="*/ 13525 w 156717"/>
                <a:gd name="connsiteY8" fmla="*/ 11637 h 181792"/>
                <a:gd name="connsiteX9" fmla="*/ 8072 w 156717"/>
                <a:gd name="connsiteY9" fmla="*/ 15649 h 181792"/>
                <a:gd name="connsiteX10" fmla="*/ 43239 w 156717"/>
                <a:gd name="connsiteY10" fmla="*/ 96515 h 181792"/>
                <a:gd name="connsiteX11" fmla="*/ 104923 w 156717"/>
                <a:gd name="connsiteY11" fmla="*/ 103599 h 181792"/>
                <a:gd name="connsiteX12" fmla="*/ 149431 w 156717"/>
                <a:gd name="connsiteY12" fmla="*/ 183211 h 181792"/>
                <a:gd name="connsiteX13" fmla="*/ 156890 w 156717"/>
                <a:gd name="connsiteY13" fmla="*/ 175564 h 181792"/>
                <a:gd name="connsiteX14" fmla="*/ 114639 w 156717"/>
                <a:gd name="connsiteY14" fmla="*/ 97268 h 181792"/>
                <a:gd name="connsiteX15" fmla="*/ 114639 w 156717"/>
                <a:gd name="connsiteY15" fmla="*/ 97268 h 181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6717" h="181792">
                  <a:moveTo>
                    <a:pt x="114639" y="97268"/>
                  </a:moveTo>
                  <a:cubicBezTo>
                    <a:pt x="114201" y="94509"/>
                    <a:pt x="111756" y="92629"/>
                    <a:pt x="108935" y="92817"/>
                  </a:cubicBezTo>
                  <a:cubicBezTo>
                    <a:pt x="108622" y="92880"/>
                    <a:pt x="74394" y="95136"/>
                    <a:pt x="46436" y="86423"/>
                  </a:cubicBezTo>
                  <a:cubicBezTo>
                    <a:pt x="20922" y="78462"/>
                    <a:pt x="10516" y="55267"/>
                    <a:pt x="17475" y="22482"/>
                  </a:cubicBezTo>
                  <a:cubicBezTo>
                    <a:pt x="31517" y="22733"/>
                    <a:pt x="45057" y="20978"/>
                    <a:pt x="59287" y="19097"/>
                  </a:cubicBezTo>
                  <a:cubicBezTo>
                    <a:pt x="84800" y="15775"/>
                    <a:pt x="111129" y="12327"/>
                    <a:pt x="144792" y="19849"/>
                  </a:cubicBezTo>
                  <a:lnTo>
                    <a:pt x="147111" y="9443"/>
                  </a:lnTo>
                  <a:cubicBezTo>
                    <a:pt x="111630" y="1482"/>
                    <a:pt x="83045" y="5243"/>
                    <a:pt x="57845" y="8503"/>
                  </a:cubicBezTo>
                  <a:cubicBezTo>
                    <a:pt x="42612" y="10509"/>
                    <a:pt x="28194" y="12327"/>
                    <a:pt x="13525" y="11637"/>
                  </a:cubicBezTo>
                  <a:cubicBezTo>
                    <a:pt x="11018" y="11512"/>
                    <a:pt x="8699" y="13204"/>
                    <a:pt x="8072" y="15649"/>
                  </a:cubicBezTo>
                  <a:cubicBezTo>
                    <a:pt x="-2084" y="56208"/>
                    <a:pt x="11018" y="86423"/>
                    <a:pt x="43239" y="96515"/>
                  </a:cubicBezTo>
                  <a:cubicBezTo>
                    <a:pt x="67060" y="103975"/>
                    <a:pt x="94141" y="103975"/>
                    <a:pt x="104923" y="103599"/>
                  </a:cubicBezTo>
                  <a:cubicBezTo>
                    <a:pt x="114389" y="148984"/>
                    <a:pt x="147926" y="181770"/>
                    <a:pt x="149431" y="183211"/>
                  </a:cubicBezTo>
                  <a:lnTo>
                    <a:pt x="156890" y="175564"/>
                  </a:lnTo>
                  <a:cubicBezTo>
                    <a:pt x="156514" y="175313"/>
                    <a:pt x="122099" y="141525"/>
                    <a:pt x="114639" y="97268"/>
                  </a:cubicBezTo>
                  <a:lnTo>
                    <a:pt x="114639" y="97268"/>
                  </a:lnTo>
                  <a:close/>
                </a:path>
              </a:pathLst>
            </a:custGeom>
            <a:solidFill>
              <a:srgbClr val="FFFFFF"/>
            </a:solidFill>
            <a:ln w="9525" cap="flat">
              <a:noFill/>
              <a:prstDash val="solid"/>
              <a:miter/>
            </a:ln>
          </p:spPr>
          <p:txBody>
            <a:bodyPr rtlCol="0" anchor="ctr"/>
            <a:lstStyle/>
            <a:p>
              <a:endParaRPr lang="en-GB"/>
            </a:p>
          </p:txBody>
        </p:sp>
        <p:sp>
          <p:nvSpPr>
            <p:cNvPr id="189" name="Freeform: Shape 188">
              <a:extLst>
                <a:ext uri="{FF2B5EF4-FFF2-40B4-BE49-F238E27FC236}">
                  <a16:creationId xmlns:a16="http://schemas.microsoft.com/office/drawing/2014/main" id="{C0ADDAEC-B5FF-43F8-8EB4-1090C924B39A}"/>
                </a:ext>
              </a:extLst>
            </p:cNvPr>
            <p:cNvSpPr/>
            <p:nvPr/>
          </p:nvSpPr>
          <p:spPr>
            <a:xfrm>
              <a:off x="1243185" y="1465980"/>
              <a:ext cx="18806" cy="56418"/>
            </a:xfrm>
            <a:custGeom>
              <a:avLst/>
              <a:gdLst>
                <a:gd name="connsiteX0" fmla="*/ 4820 w 18806"/>
                <a:gd name="connsiteY0" fmla="*/ 4702 h 56418"/>
                <a:gd name="connsiteX1" fmla="*/ 6763 w 18806"/>
                <a:gd name="connsiteY1" fmla="*/ 56794 h 56418"/>
                <a:gd name="connsiteX2" fmla="*/ 17420 w 18806"/>
                <a:gd name="connsiteY2" fmla="*/ 56105 h 56418"/>
                <a:gd name="connsiteX3" fmla="*/ 15476 w 18806"/>
                <a:gd name="connsiteY3" fmla="*/ 5266 h 56418"/>
                <a:gd name="connsiteX4" fmla="*/ 4820 w 18806"/>
                <a:gd name="connsiteY4" fmla="*/ 4702 h 56418"/>
                <a:gd name="connsiteX5" fmla="*/ 4820 w 18806"/>
                <a:gd name="connsiteY5" fmla="*/ 4702 h 56418"/>
                <a:gd name="connsiteX6" fmla="*/ 4820 w 18806"/>
                <a:gd name="connsiteY6" fmla="*/ 4702 h 56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06" h="56418">
                  <a:moveTo>
                    <a:pt x="4820" y="4702"/>
                  </a:moveTo>
                  <a:cubicBezTo>
                    <a:pt x="4381" y="12725"/>
                    <a:pt x="5196" y="34164"/>
                    <a:pt x="6763" y="56794"/>
                  </a:cubicBezTo>
                  <a:lnTo>
                    <a:pt x="17420" y="56105"/>
                  </a:lnTo>
                  <a:cubicBezTo>
                    <a:pt x="15602" y="30090"/>
                    <a:pt x="15100" y="11534"/>
                    <a:pt x="15476" y="5266"/>
                  </a:cubicBezTo>
                  <a:lnTo>
                    <a:pt x="4820" y="4702"/>
                  </a:lnTo>
                  <a:lnTo>
                    <a:pt x="4820" y="4702"/>
                  </a:lnTo>
                  <a:lnTo>
                    <a:pt x="4820" y="4702"/>
                  </a:lnTo>
                  <a:close/>
                </a:path>
              </a:pathLst>
            </a:custGeom>
            <a:solidFill>
              <a:srgbClr val="FFFFFF"/>
            </a:solidFill>
            <a:ln w="9525" cap="flat">
              <a:noFill/>
              <a:prstDash val="solid"/>
              <a:miter/>
            </a:ln>
          </p:spPr>
          <p:txBody>
            <a:bodyPr rtlCol="0" anchor="ctr"/>
            <a:lstStyle/>
            <a:p>
              <a:endParaRPr lang="en-GB"/>
            </a:p>
          </p:txBody>
        </p:sp>
        <p:sp>
          <p:nvSpPr>
            <p:cNvPr id="190" name="Freeform: Shape 189">
              <a:extLst>
                <a:ext uri="{FF2B5EF4-FFF2-40B4-BE49-F238E27FC236}">
                  <a16:creationId xmlns:a16="http://schemas.microsoft.com/office/drawing/2014/main" id="{7806C4A5-3DEF-4EF6-8735-E95165E6B1AD}"/>
                </a:ext>
              </a:extLst>
            </p:cNvPr>
            <p:cNvSpPr/>
            <p:nvPr/>
          </p:nvSpPr>
          <p:spPr>
            <a:xfrm>
              <a:off x="1252016" y="1583142"/>
              <a:ext cx="87762" cy="94030"/>
            </a:xfrm>
            <a:custGeom>
              <a:avLst/>
              <a:gdLst>
                <a:gd name="connsiteX0" fmla="*/ 84189 w 87761"/>
                <a:gd name="connsiteY0" fmla="*/ 20060 h 94030"/>
                <a:gd name="connsiteX1" fmla="*/ 73532 w 87761"/>
                <a:gd name="connsiteY1" fmla="*/ 21063 h 94030"/>
                <a:gd name="connsiteX2" fmla="*/ 77920 w 87761"/>
                <a:gd name="connsiteY2" fmla="*/ 61684 h 94030"/>
                <a:gd name="connsiteX3" fmla="*/ 64066 w 87761"/>
                <a:gd name="connsiteY3" fmla="*/ 78296 h 94030"/>
                <a:gd name="connsiteX4" fmla="*/ 23257 w 87761"/>
                <a:gd name="connsiteY4" fmla="*/ 47893 h 94030"/>
                <a:gd name="connsiteX5" fmla="*/ 15296 w 87761"/>
                <a:gd name="connsiteY5" fmla="*/ 4702 h 94030"/>
                <a:gd name="connsiteX6" fmla="*/ 4702 w 87761"/>
                <a:gd name="connsiteY6" fmla="*/ 6081 h 94030"/>
                <a:gd name="connsiteX7" fmla="*/ 12851 w 87761"/>
                <a:gd name="connsiteY7" fmla="*/ 50526 h 94030"/>
                <a:gd name="connsiteX8" fmla="*/ 62750 w 87761"/>
                <a:gd name="connsiteY8" fmla="*/ 89266 h 94030"/>
                <a:gd name="connsiteX9" fmla="*/ 66072 w 87761"/>
                <a:gd name="connsiteY9" fmla="*/ 88765 h 94030"/>
                <a:gd name="connsiteX10" fmla="*/ 88577 w 87761"/>
                <a:gd name="connsiteY10" fmla="*/ 60368 h 94030"/>
                <a:gd name="connsiteX11" fmla="*/ 84189 w 87761"/>
                <a:gd name="connsiteY11" fmla="*/ 20060 h 94030"/>
                <a:gd name="connsiteX12" fmla="*/ 84189 w 87761"/>
                <a:gd name="connsiteY12" fmla="*/ 20060 h 94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761" h="94030">
                  <a:moveTo>
                    <a:pt x="84189" y="20060"/>
                  </a:moveTo>
                  <a:lnTo>
                    <a:pt x="73532" y="21063"/>
                  </a:lnTo>
                  <a:cubicBezTo>
                    <a:pt x="75538" y="41060"/>
                    <a:pt x="76854" y="53597"/>
                    <a:pt x="77920" y="61684"/>
                  </a:cubicBezTo>
                  <a:cubicBezTo>
                    <a:pt x="79174" y="71714"/>
                    <a:pt x="71588" y="76854"/>
                    <a:pt x="64066" y="78296"/>
                  </a:cubicBezTo>
                  <a:cubicBezTo>
                    <a:pt x="48833" y="81180"/>
                    <a:pt x="29400" y="71526"/>
                    <a:pt x="23257" y="47893"/>
                  </a:cubicBezTo>
                  <a:cubicBezTo>
                    <a:pt x="20373" y="36923"/>
                    <a:pt x="17740" y="22379"/>
                    <a:pt x="15296" y="4702"/>
                  </a:cubicBezTo>
                  <a:lnTo>
                    <a:pt x="4702" y="6081"/>
                  </a:lnTo>
                  <a:cubicBezTo>
                    <a:pt x="7146" y="24197"/>
                    <a:pt x="9905" y="39179"/>
                    <a:pt x="12851" y="50526"/>
                  </a:cubicBezTo>
                  <a:cubicBezTo>
                    <a:pt x="20185" y="78860"/>
                    <a:pt x="43317" y="91210"/>
                    <a:pt x="62750" y="89266"/>
                  </a:cubicBezTo>
                  <a:cubicBezTo>
                    <a:pt x="63878" y="89204"/>
                    <a:pt x="65006" y="88953"/>
                    <a:pt x="66072" y="88765"/>
                  </a:cubicBezTo>
                  <a:cubicBezTo>
                    <a:pt x="81305" y="85881"/>
                    <a:pt x="90395" y="74472"/>
                    <a:pt x="88577" y="60368"/>
                  </a:cubicBezTo>
                  <a:cubicBezTo>
                    <a:pt x="87448" y="52406"/>
                    <a:pt x="86132" y="39932"/>
                    <a:pt x="84189" y="20060"/>
                  </a:cubicBezTo>
                  <a:lnTo>
                    <a:pt x="84189" y="20060"/>
                  </a:lnTo>
                  <a:close/>
                </a:path>
              </a:pathLst>
            </a:custGeom>
            <a:solidFill>
              <a:srgbClr val="FFFFFF"/>
            </a:solidFill>
            <a:ln w="9525" cap="flat">
              <a:noFill/>
              <a:prstDash val="solid"/>
              <a:miter/>
            </a:ln>
          </p:spPr>
          <p:txBody>
            <a:bodyPr rtlCol="0" anchor="ctr"/>
            <a:lstStyle/>
            <a:p>
              <a:endParaRPr lang="en-GB"/>
            </a:p>
          </p:txBody>
        </p:sp>
        <p:sp>
          <p:nvSpPr>
            <p:cNvPr id="191" name="Freeform: Shape 190">
              <a:extLst>
                <a:ext uri="{FF2B5EF4-FFF2-40B4-BE49-F238E27FC236}">
                  <a16:creationId xmlns:a16="http://schemas.microsoft.com/office/drawing/2014/main" id="{E0C9F003-450B-4529-A973-94C78FA00366}"/>
                </a:ext>
              </a:extLst>
            </p:cNvPr>
            <p:cNvSpPr/>
            <p:nvPr/>
          </p:nvSpPr>
          <p:spPr>
            <a:xfrm>
              <a:off x="1309312" y="1484724"/>
              <a:ext cx="18806" cy="31343"/>
            </a:xfrm>
            <a:custGeom>
              <a:avLst/>
              <a:gdLst>
                <a:gd name="connsiteX0" fmla="*/ 4702 w 18806"/>
                <a:gd name="connsiteY0" fmla="*/ 5955 h 31343"/>
                <a:gd name="connsiteX1" fmla="*/ 7585 w 18806"/>
                <a:gd name="connsiteY1" fmla="*/ 31594 h 31343"/>
                <a:gd name="connsiteX2" fmla="*/ 18242 w 18806"/>
                <a:gd name="connsiteY2" fmla="*/ 30529 h 31343"/>
                <a:gd name="connsiteX3" fmla="*/ 15358 w 18806"/>
                <a:gd name="connsiteY3" fmla="*/ 4702 h 31343"/>
                <a:gd name="connsiteX4" fmla="*/ 4702 w 18806"/>
                <a:gd name="connsiteY4" fmla="*/ 5955 h 31343"/>
                <a:gd name="connsiteX5" fmla="*/ 4702 w 18806"/>
                <a:gd name="connsiteY5" fmla="*/ 5955 h 31343"/>
                <a:gd name="connsiteX6" fmla="*/ 4702 w 18806"/>
                <a:gd name="connsiteY6" fmla="*/ 5955 h 3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06" h="31343">
                  <a:moveTo>
                    <a:pt x="4702" y="5955"/>
                  </a:moveTo>
                  <a:cubicBezTo>
                    <a:pt x="5516" y="12475"/>
                    <a:pt x="6457" y="20875"/>
                    <a:pt x="7585" y="31594"/>
                  </a:cubicBezTo>
                  <a:lnTo>
                    <a:pt x="18242" y="30529"/>
                  </a:lnTo>
                  <a:cubicBezTo>
                    <a:pt x="17114" y="19746"/>
                    <a:pt x="16173" y="11284"/>
                    <a:pt x="15358" y="4702"/>
                  </a:cubicBezTo>
                  <a:lnTo>
                    <a:pt x="4702" y="5955"/>
                  </a:lnTo>
                  <a:lnTo>
                    <a:pt x="4702" y="5955"/>
                  </a:lnTo>
                  <a:lnTo>
                    <a:pt x="4702" y="5955"/>
                  </a:lnTo>
                  <a:close/>
                </a:path>
              </a:pathLst>
            </a:custGeom>
            <a:solidFill>
              <a:srgbClr val="FFFFFF"/>
            </a:solidFill>
            <a:ln w="9525" cap="flat">
              <a:noFill/>
              <a:prstDash val="solid"/>
              <a:miter/>
            </a:ln>
          </p:spPr>
          <p:txBody>
            <a:bodyPr rtlCol="0" anchor="ctr"/>
            <a:lstStyle/>
            <a:p>
              <a:endParaRPr lang="en-GB"/>
            </a:p>
          </p:txBody>
        </p:sp>
        <p:sp>
          <p:nvSpPr>
            <p:cNvPr id="192" name="Freeform: Shape 191">
              <a:extLst>
                <a:ext uri="{FF2B5EF4-FFF2-40B4-BE49-F238E27FC236}">
                  <a16:creationId xmlns:a16="http://schemas.microsoft.com/office/drawing/2014/main" id="{37729CA5-1C7C-409E-A6C4-6B56C8249FF0}"/>
                </a:ext>
              </a:extLst>
            </p:cNvPr>
            <p:cNvSpPr/>
            <p:nvPr/>
          </p:nvSpPr>
          <p:spPr>
            <a:xfrm>
              <a:off x="1176541" y="1474067"/>
              <a:ext cx="100299" cy="200598"/>
            </a:xfrm>
            <a:custGeom>
              <a:avLst/>
              <a:gdLst>
                <a:gd name="connsiteX0" fmla="*/ 88138 w 100299"/>
                <a:gd name="connsiteY0" fmla="*/ 158849 h 200598"/>
                <a:gd name="connsiteX1" fmla="*/ 59490 w 100299"/>
                <a:gd name="connsiteY1" fmla="*/ 190694 h 200598"/>
                <a:gd name="connsiteX2" fmla="*/ 32535 w 100299"/>
                <a:gd name="connsiteY2" fmla="*/ 172703 h 200598"/>
                <a:gd name="connsiteX3" fmla="*/ 16173 w 100299"/>
                <a:gd name="connsiteY3" fmla="*/ 18179 h 200598"/>
                <a:gd name="connsiteX4" fmla="*/ 15358 w 100299"/>
                <a:gd name="connsiteY4" fmla="*/ 4702 h 200598"/>
                <a:gd name="connsiteX5" fmla="*/ 4702 w 100299"/>
                <a:gd name="connsiteY5" fmla="*/ 5767 h 200598"/>
                <a:gd name="connsiteX6" fmla="*/ 5454 w 100299"/>
                <a:gd name="connsiteY6" fmla="*/ 18743 h 200598"/>
                <a:gd name="connsiteX7" fmla="*/ 22254 w 100299"/>
                <a:gd name="connsiteY7" fmla="*/ 175523 h 200598"/>
                <a:gd name="connsiteX8" fmla="*/ 58173 w 100299"/>
                <a:gd name="connsiteY8" fmla="*/ 201601 h 200598"/>
                <a:gd name="connsiteX9" fmla="*/ 61496 w 100299"/>
                <a:gd name="connsiteY9" fmla="*/ 201100 h 200598"/>
                <a:gd name="connsiteX10" fmla="*/ 98732 w 100299"/>
                <a:gd name="connsiteY10" fmla="*/ 157720 h 200598"/>
                <a:gd name="connsiteX11" fmla="*/ 88138 w 100299"/>
                <a:gd name="connsiteY11" fmla="*/ 158849 h 200598"/>
                <a:gd name="connsiteX12" fmla="*/ 88138 w 100299"/>
                <a:gd name="connsiteY12" fmla="*/ 158849 h 200598"/>
                <a:gd name="connsiteX13" fmla="*/ 88138 w 100299"/>
                <a:gd name="connsiteY13" fmla="*/ 158849 h 20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299" h="200598">
                  <a:moveTo>
                    <a:pt x="88138" y="158849"/>
                  </a:moveTo>
                  <a:cubicBezTo>
                    <a:pt x="89705" y="173643"/>
                    <a:pt x="74284" y="187873"/>
                    <a:pt x="59490" y="190694"/>
                  </a:cubicBezTo>
                  <a:cubicBezTo>
                    <a:pt x="51717" y="192198"/>
                    <a:pt x="37863" y="191759"/>
                    <a:pt x="32535" y="172703"/>
                  </a:cubicBezTo>
                  <a:cubicBezTo>
                    <a:pt x="22630" y="137472"/>
                    <a:pt x="17928" y="50839"/>
                    <a:pt x="16173" y="18179"/>
                  </a:cubicBezTo>
                  <a:cubicBezTo>
                    <a:pt x="15797" y="10782"/>
                    <a:pt x="15546" y="6331"/>
                    <a:pt x="15358" y="4702"/>
                  </a:cubicBezTo>
                  <a:lnTo>
                    <a:pt x="4702" y="5767"/>
                  </a:lnTo>
                  <a:cubicBezTo>
                    <a:pt x="4827" y="7146"/>
                    <a:pt x="5078" y="12036"/>
                    <a:pt x="5454" y="18743"/>
                  </a:cubicBezTo>
                  <a:cubicBezTo>
                    <a:pt x="7272" y="51654"/>
                    <a:pt x="12036" y="139165"/>
                    <a:pt x="22254" y="175523"/>
                  </a:cubicBezTo>
                  <a:cubicBezTo>
                    <a:pt x="28272" y="196900"/>
                    <a:pt x="44194" y="203043"/>
                    <a:pt x="58173" y="201601"/>
                  </a:cubicBezTo>
                  <a:cubicBezTo>
                    <a:pt x="59302" y="201539"/>
                    <a:pt x="60430" y="201288"/>
                    <a:pt x="61496" y="201100"/>
                  </a:cubicBezTo>
                  <a:cubicBezTo>
                    <a:pt x="81305" y="197401"/>
                    <a:pt x="100989" y="179034"/>
                    <a:pt x="98732" y="157720"/>
                  </a:cubicBezTo>
                  <a:lnTo>
                    <a:pt x="88138" y="158849"/>
                  </a:lnTo>
                  <a:lnTo>
                    <a:pt x="88138" y="158849"/>
                  </a:lnTo>
                  <a:lnTo>
                    <a:pt x="88138" y="158849"/>
                  </a:lnTo>
                  <a:close/>
                </a:path>
              </a:pathLst>
            </a:custGeom>
            <a:solidFill>
              <a:srgbClr val="FFFFFF"/>
            </a:solidFill>
            <a:ln w="9525" cap="flat">
              <a:noFill/>
              <a:prstDash val="solid"/>
              <a:miter/>
            </a:ln>
          </p:spPr>
          <p:txBody>
            <a:bodyPr rtlCol="0" anchor="ctr"/>
            <a:lstStyle/>
            <a:p>
              <a:endParaRPr lang="en-GB"/>
            </a:p>
          </p:txBody>
        </p:sp>
        <p:sp>
          <p:nvSpPr>
            <p:cNvPr id="193" name="Freeform: Shape 192">
              <a:extLst>
                <a:ext uri="{FF2B5EF4-FFF2-40B4-BE49-F238E27FC236}">
                  <a16:creationId xmlns:a16="http://schemas.microsoft.com/office/drawing/2014/main" id="{8F1A2F22-A3B0-45F9-B22F-DA72B5D769A2}"/>
                </a:ext>
              </a:extLst>
            </p:cNvPr>
            <p:cNvSpPr/>
            <p:nvPr/>
          </p:nvSpPr>
          <p:spPr>
            <a:xfrm>
              <a:off x="1106520" y="1501524"/>
              <a:ext cx="106568" cy="181792"/>
            </a:xfrm>
            <a:custGeom>
              <a:avLst/>
              <a:gdLst>
                <a:gd name="connsiteX0" fmla="*/ 91021 w 106567"/>
                <a:gd name="connsiteY0" fmla="*/ 143365 h 181792"/>
                <a:gd name="connsiteX1" fmla="*/ 72780 w 106567"/>
                <a:gd name="connsiteY1" fmla="*/ 165870 h 181792"/>
                <a:gd name="connsiteX2" fmla="*/ 34917 w 106567"/>
                <a:gd name="connsiteY2" fmla="*/ 138977 h 181792"/>
                <a:gd name="connsiteX3" fmla="*/ 15358 w 106567"/>
                <a:gd name="connsiteY3" fmla="*/ 4702 h 181792"/>
                <a:gd name="connsiteX4" fmla="*/ 4702 w 106567"/>
                <a:gd name="connsiteY4" fmla="*/ 5391 h 181792"/>
                <a:gd name="connsiteX5" fmla="*/ 24636 w 106567"/>
                <a:gd name="connsiteY5" fmla="*/ 141735 h 181792"/>
                <a:gd name="connsiteX6" fmla="*/ 70084 w 106567"/>
                <a:gd name="connsiteY6" fmla="*/ 177091 h 181792"/>
                <a:gd name="connsiteX7" fmla="*/ 75224 w 106567"/>
                <a:gd name="connsiteY7" fmla="*/ 176276 h 181792"/>
                <a:gd name="connsiteX8" fmla="*/ 101616 w 106567"/>
                <a:gd name="connsiteY8" fmla="*/ 141422 h 181792"/>
                <a:gd name="connsiteX9" fmla="*/ 91021 w 106567"/>
                <a:gd name="connsiteY9" fmla="*/ 143365 h 181792"/>
                <a:gd name="connsiteX10" fmla="*/ 91021 w 106567"/>
                <a:gd name="connsiteY10" fmla="*/ 143365 h 181792"/>
                <a:gd name="connsiteX11" fmla="*/ 91021 w 106567"/>
                <a:gd name="connsiteY11" fmla="*/ 143365 h 181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567" h="181792">
                  <a:moveTo>
                    <a:pt x="91021" y="143365"/>
                  </a:moveTo>
                  <a:cubicBezTo>
                    <a:pt x="93215" y="154962"/>
                    <a:pt x="83499" y="163425"/>
                    <a:pt x="72780" y="165870"/>
                  </a:cubicBezTo>
                  <a:cubicBezTo>
                    <a:pt x="59490" y="168879"/>
                    <a:pt x="41624" y="163613"/>
                    <a:pt x="34917" y="138977"/>
                  </a:cubicBezTo>
                  <a:cubicBezTo>
                    <a:pt x="21564" y="90018"/>
                    <a:pt x="15421" y="5516"/>
                    <a:pt x="15358" y="4702"/>
                  </a:cubicBezTo>
                  <a:lnTo>
                    <a:pt x="4702" y="5391"/>
                  </a:lnTo>
                  <a:cubicBezTo>
                    <a:pt x="4952" y="8902"/>
                    <a:pt x="11033" y="91774"/>
                    <a:pt x="24636" y="141735"/>
                  </a:cubicBezTo>
                  <a:cubicBezTo>
                    <a:pt x="32096" y="169067"/>
                    <a:pt x="51967" y="178908"/>
                    <a:pt x="70084" y="177091"/>
                  </a:cubicBezTo>
                  <a:cubicBezTo>
                    <a:pt x="71839" y="176903"/>
                    <a:pt x="73532" y="176589"/>
                    <a:pt x="75224" y="176276"/>
                  </a:cubicBezTo>
                  <a:cubicBezTo>
                    <a:pt x="93529" y="172138"/>
                    <a:pt x="104625" y="157470"/>
                    <a:pt x="101616" y="141422"/>
                  </a:cubicBezTo>
                  <a:lnTo>
                    <a:pt x="91021" y="143365"/>
                  </a:lnTo>
                  <a:lnTo>
                    <a:pt x="91021" y="143365"/>
                  </a:lnTo>
                  <a:lnTo>
                    <a:pt x="91021" y="143365"/>
                  </a:lnTo>
                  <a:close/>
                </a:path>
              </a:pathLst>
            </a:custGeom>
            <a:solidFill>
              <a:srgbClr val="FFFFFF"/>
            </a:solidFill>
            <a:ln w="9525" cap="flat">
              <a:noFill/>
              <a:prstDash val="solid"/>
              <a:miter/>
            </a:ln>
          </p:spPr>
          <p:txBody>
            <a:bodyPr rtlCol="0" anchor="ctr"/>
            <a:lstStyle/>
            <a:p>
              <a:endParaRPr lang="en-GB"/>
            </a:p>
          </p:txBody>
        </p:sp>
        <p:sp>
          <p:nvSpPr>
            <p:cNvPr id="194" name="Freeform: Shape 193">
              <a:extLst>
                <a:ext uri="{FF2B5EF4-FFF2-40B4-BE49-F238E27FC236}">
                  <a16:creationId xmlns:a16="http://schemas.microsoft.com/office/drawing/2014/main" id="{43BE123C-F463-4108-AA59-2E84F3DF4E2B}"/>
                </a:ext>
              </a:extLst>
            </p:cNvPr>
            <p:cNvSpPr/>
            <p:nvPr/>
          </p:nvSpPr>
          <p:spPr>
            <a:xfrm>
              <a:off x="1209138" y="1698623"/>
              <a:ext cx="68956" cy="125374"/>
            </a:xfrm>
            <a:custGeom>
              <a:avLst/>
              <a:gdLst>
                <a:gd name="connsiteX0" fmla="*/ 44006 w 68955"/>
                <a:gd name="connsiteY0" fmla="*/ 4878 h 125373"/>
                <a:gd name="connsiteX1" fmla="*/ 38239 w 68955"/>
                <a:gd name="connsiteY1" fmla="*/ 6947 h 125373"/>
                <a:gd name="connsiteX2" fmla="*/ 4702 w 68955"/>
                <a:gd name="connsiteY2" fmla="*/ 30705 h 125373"/>
                <a:gd name="connsiteX3" fmla="*/ 9528 w 68955"/>
                <a:gd name="connsiteY3" fmla="*/ 40233 h 125373"/>
                <a:gd name="connsiteX4" fmla="*/ 38490 w 68955"/>
                <a:gd name="connsiteY4" fmla="*/ 21929 h 125373"/>
                <a:gd name="connsiteX5" fmla="*/ 55666 w 68955"/>
                <a:gd name="connsiteY5" fmla="*/ 121538 h 125373"/>
                <a:gd name="connsiteX6" fmla="*/ 66135 w 68955"/>
                <a:gd name="connsiteY6" fmla="*/ 119219 h 125373"/>
                <a:gd name="connsiteX7" fmla="*/ 48018 w 68955"/>
                <a:gd name="connsiteY7" fmla="*/ 9517 h 125373"/>
                <a:gd name="connsiteX8" fmla="*/ 44006 w 68955"/>
                <a:gd name="connsiteY8" fmla="*/ 4878 h 125373"/>
                <a:gd name="connsiteX9" fmla="*/ 44006 w 68955"/>
                <a:gd name="connsiteY9" fmla="*/ 4878 h 125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955" h="125373">
                  <a:moveTo>
                    <a:pt x="44006" y="4878"/>
                  </a:moveTo>
                  <a:cubicBezTo>
                    <a:pt x="41812" y="4314"/>
                    <a:pt x="39493" y="5129"/>
                    <a:pt x="38239" y="6947"/>
                  </a:cubicBezTo>
                  <a:cubicBezTo>
                    <a:pt x="31970" y="15911"/>
                    <a:pt x="11911" y="27132"/>
                    <a:pt x="4702" y="30705"/>
                  </a:cubicBezTo>
                  <a:lnTo>
                    <a:pt x="9528" y="40233"/>
                  </a:lnTo>
                  <a:cubicBezTo>
                    <a:pt x="10406" y="39795"/>
                    <a:pt x="26830" y="31583"/>
                    <a:pt x="38490" y="21929"/>
                  </a:cubicBezTo>
                  <a:cubicBezTo>
                    <a:pt x="43693" y="67941"/>
                    <a:pt x="55603" y="121037"/>
                    <a:pt x="55666" y="121538"/>
                  </a:cubicBezTo>
                  <a:lnTo>
                    <a:pt x="66135" y="119219"/>
                  </a:lnTo>
                  <a:cubicBezTo>
                    <a:pt x="66009" y="118592"/>
                    <a:pt x="52218" y="56971"/>
                    <a:pt x="48018" y="9517"/>
                  </a:cubicBezTo>
                  <a:cubicBezTo>
                    <a:pt x="47767" y="7323"/>
                    <a:pt x="46200" y="5442"/>
                    <a:pt x="44006" y="4878"/>
                  </a:cubicBezTo>
                  <a:lnTo>
                    <a:pt x="44006" y="4878"/>
                  </a:lnTo>
                  <a:close/>
                </a:path>
              </a:pathLst>
            </a:custGeom>
            <a:solidFill>
              <a:srgbClr val="FFFFFF"/>
            </a:solidFill>
            <a:ln w="9525" cap="flat">
              <a:noFill/>
              <a:prstDash val="solid"/>
              <a:miter/>
            </a:ln>
          </p:spPr>
          <p:txBody>
            <a:bodyPr rtlCol="0" anchor="ctr"/>
            <a:lstStyle/>
            <a:p>
              <a:endParaRPr lang="en-GB"/>
            </a:p>
          </p:txBody>
        </p:sp>
        <p:sp>
          <p:nvSpPr>
            <p:cNvPr id="195" name="Freeform: Shape 194">
              <a:extLst>
                <a:ext uri="{FF2B5EF4-FFF2-40B4-BE49-F238E27FC236}">
                  <a16:creationId xmlns:a16="http://schemas.microsoft.com/office/drawing/2014/main" id="{A9A8DE77-35E1-4508-A9E7-399A89F125E6}"/>
                </a:ext>
              </a:extLst>
            </p:cNvPr>
            <p:cNvSpPr/>
            <p:nvPr/>
          </p:nvSpPr>
          <p:spPr>
            <a:xfrm>
              <a:off x="1145762" y="1734280"/>
              <a:ext cx="43881" cy="75224"/>
            </a:xfrm>
            <a:custGeom>
              <a:avLst/>
              <a:gdLst>
                <a:gd name="connsiteX0" fmla="*/ 4702 w 43880"/>
                <a:gd name="connsiteY0" fmla="*/ 67953 h 75224"/>
                <a:gd name="connsiteX1" fmla="*/ 29588 w 43880"/>
                <a:gd name="connsiteY1" fmla="*/ 4702 h 75224"/>
                <a:gd name="connsiteX2" fmla="*/ 39555 w 43880"/>
                <a:gd name="connsiteY2" fmla="*/ 8588 h 75224"/>
                <a:gd name="connsiteX3" fmla="*/ 14669 w 43880"/>
                <a:gd name="connsiteY3" fmla="*/ 71839 h 75224"/>
                <a:gd name="connsiteX4" fmla="*/ 4702 w 43880"/>
                <a:gd name="connsiteY4" fmla="*/ 67953 h 75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80" h="75224">
                  <a:moveTo>
                    <a:pt x="4702" y="67953"/>
                  </a:moveTo>
                  <a:lnTo>
                    <a:pt x="29588" y="4702"/>
                  </a:lnTo>
                  <a:lnTo>
                    <a:pt x="39555" y="8588"/>
                  </a:lnTo>
                  <a:lnTo>
                    <a:pt x="14669" y="71839"/>
                  </a:lnTo>
                  <a:lnTo>
                    <a:pt x="4702" y="67953"/>
                  </a:lnTo>
                  <a:close/>
                </a:path>
              </a:pathLst>
            </a:custGeom>
            <a:solidFill>
              <a:srgbClr val="FFFFFF"/>
            </a:solidFill>
            <a:ln w="9525" cap="flat">
              <a:noFill/>
              <a:prstDash val="solid"/>
              <a:miter/>
            </a:ln>
          </p:spPr>
          <p:txBody>
            <a:bodyPr rtlCol="0" anchor="ctr"/>
            <a:lstStyle/>
            <a:p>
              <a:endParaRPr lang="en-GB"/>
            </a:p>
          </p:txBody>
        </p:sp>
        <p:sp>
          <p:nvSpPr>
            <p:cNvPr id="196" name="Freeform: Shape 195">
              <a:extLst>
                <a:ext uri="{FF2B5EF4-FFF2-40B4-BE49-F238E27FC236}">
                  <a16:creationId xmlns:a16="http://schemas.microsoft.com/office/drawing/2014/main" id="{F1A63688-D79E-4557-8CAD-49E37AF0B7E1}"/>
                </a:ext>
              </a:extLst>
            </p:cNvPr>
            <p:cNvSpPr/>
            <p:nvPr/>
          </p:nvSpPr>
          <p:spPr>
            <a:xfrm>
              <a:off x="1167201" y="1745125"/>
              <a:ext cx="43881" cy="75224"/>
            </a:xfrm>
            <a:custGeom>
              <a:avLst/>
              <a:gdLst>
                <a:gd name="connsiteX0" fmla="*/ 4702 w 43880"/>
                <a:gd name="connsiteY0" fmla="*/ 67953 h 75224"/>
                <a:gd name="connsiteX1" fmla="*/ 29588 w 43880"/>
                <a:gd name="connsiteY1" fmla="*/ 4702 h 75224"/>
                <a:gd name="connsiteX2" fmla="*/ 39555 w 43880"/>
                <a:gd name="connsiteY2" fmla="*/ 8588 h 75224"/>
                <a:gd name="connsiteX3" fmla="*/ 14669 w 43880"/>
                <a:gd name="connsiteY3" fmla="*/ 71839 h 75224"/>
                <a:gd name="connsiteX4" fmla="*/ 4702 w 43880"/>
                <a:gd name="connsiteY4" fmla="*/ 67953 h 75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80" h="75224">
                  <a:moveTo>
                    <a:pt x="4702" y="67953"/>
                  </a:moveTo>
                  <a:lnTo>
                    <a:pt x="29588" y="4702"/>
                  </a:lnTo>
                  <a:lnTo>
                    <a:pt x="39555" y="8588"/>
                  </a:lnTo>
                  <a:lnTo>
                    <a:pt x="14669" y="71839"/>
                  </a:lnTo>
                  <a:lnTo>
                    <a:pt x="4702" y="67953"/>
                  </a:lnTo>
                  <a:close/>
                </a:path>
              </a:pathLst>
            </a:custGeom>
            <a:solidFill>
              <a:srgbClr val="FFFFFF"/>
            </a:solidFill>
            <a:ln w="9525" cap="flat">
              <a:noFill/>
              <a:prstDash val="solid"/>
              <a:miter/>
            </a:ln>
          </p:spPr>
          <p:txBody>
            <a:bodyPr rtlCol="0" anchor="ctr"/>
            <a:lstStyle/>
            <a:p>
              <a:endParaRPr lang="en-GB"/>
            </a:p>
          </p:txBody>
        </p:sp>
        <p:sp>
          <p:nvSpPr>
            <p:cNvPr id="197" name="Freeform: Shape 196">
              <a:extLst>
                <a:ext uri="{FF2B5EF4-FFF2-40B4-BE49-F238E27FC236}">
                  <a16:creationId xmlns:a16="http://schemas.microsoft.com/office/drawing/2014/main" id="{DD3CE731-CB73-4DBD-8B9E-7EB9646C8788}"/>
                </a:ext>
              </a:extLst>
            </p:cNvPr>
            <p:cNvSpPr/>
            <p:nvPr/>
          </p:nvSpPr>
          <p:spPr>
            <a:xfrm>
              <a:off x="1145448" y="1745815"/>
              <a:ext cx="68956" cy="50150"/>
            </a:xfrm>
            <a:custGeom>
              <a:avLst/>
              <a:gdLst>
                <a:gd name="connsiteX0" fmla="*/ 4702 w 68955"/>
                <a:gd name="connsiteY0" fmla="*/ 13979 h 50149"/>
                <a:gd name="connsiteX1" fmla="*/ 9842 w 68955"/>
                <a:gd name="connsiteY1" fmla="*/ 4702 h 50149"/>
                <a:gd name="connsiteX2" fmla="*/ 69708 w 68955"/>
                <a:gd name="connsiteY2" fmla="*/ 37424 h 50149"/>
                <a:gd name="connsiteX3" fmla="*/ 64568 w 68955"/>
                <a:gd name="connsiteY3" fmla="*/ 46764 h 50149"/>
                <a:gd name="connsiteX4" fmla="*/ 4702 w 68955"/>
                <a:gd name="connsiteY4" fmla="*/ 13979 h 50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55" h="50149">
                  <a:moveTo>
                    <a:pt x="4702" y="13979"/>
                  </a:moveTo>
                  <a:lnTo>
                    <a:pt x="9842" y="4702"/>
                  </a:lnTo>
                  <a:lnTo>
                    <a:pt x="69708" y="37424"/>
                  </a:lnTo>
                  <a:lnTo>
                    <a:pt x="64568" y="46764"/>
                  </a:lnTo>
                  <a:lnTo>
                    <a:pt x="4702" y="13979"/>
                  </a:lnTo>
                  <a:close/>
                </a:path>
              </a:pathLst>
            </a:custGeom>
            <a:solidFill>
              <a:srgbClr val="FFFFFF"/>
            </a:solidFill>
            <a:ln w="9525" cap="flat">
              <a:noFill/>
              <a:prstDash val="solid"/>
              <a:miter/>
            </a:ln>
          </p:spPr>
          <p:txBody>
            <a:bodyPr rtlCol="0" anchor="ctr"/>
            <a:lstStyle/>
            <a:p>
              <a:endParaRPr lang="en-GB"/>
            </a:p>
          </p:txBody>
        </p:sp>
        <p:sp>
          <p:nvSpPr>
            <p:cNvPr id="198" name="Freeform: Shape 197">
              <a:extLst>
                <a:ext uri="{FF2B5EF4-FFF2-40B4-BE49-F238E27FC236}">
                  <a16:creationId xmlns:a16="http://schemas.microsoft.com/office/drawing/2014/main" id="{56CEC7DF-C4F6-43F0-AE7C-39B35A9DD0F5}"/>
                </a:ext>
              </a:extLst>
            </p:cNvPr>
            <p:cNvSpPr/>
            <p:nvPr/>
          </p:nvSpPr>
          <p:spPr>
            <a:xfrm>
              <a:off x="1132096" y="1765310"/>
              <a:ext cx="68956" cy="50150"/>
            </a:xfrm>
            <a:custGeom>
              <a:avLst/>
              <a:gdLst>
                <a:gd name="connsiteX0" fmla="*/ 4702 w 68955"/>
                <a:gd name="connsiteY0" fmla="*/ 14042 h 50149"/>
                <a:gd name="connsiteX1" fmla="*/ 9842 w 68955"/>
                <a:gd name="connsiteY1" fmla="*/ 4702 h 50149"/>
                <a:gd name="connsiteX2" fmla="*/ 69771 w 68955"/>
                <a:gd name="connsiteY2" fmla="*/ 37424 h 50149"/>
                <a:gd name="connsiteX3" fmla="*/ 64630 w 68955"/>
                <a:gd name="connsiteY3" fmla="*/ 46764 h 50149"/>
                <a:gd name="connsiteX4" fmla="*/ 4702 w 68955"/>
                <a:gd name="connsiteY4" fmla="*/ 14042 h 50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55" h="50149">
                  <a:moveTo>
                    <a:pt x="4702" y="14042"/>
                  </a:moveTo>
                  <a:lnTo>
                    <a:pt x="9842" y="4702"/>
                  </a:lnTo>
                  <a:lnTo>
                    <a:pt x="69771" y="37424"/>
                  </a:lnTo>
                  <a:lnTo>
                    <a:pt x="64630" y="46764"/>
                  </a:lnTo>
                  <a:lnTo>
                    <a:pt x="4702" y="14042"/>
                  </a:lnTo>
                  <a:close/>
                </a:path>
              </a:pathLst>
            </a:custGeom>
            <a:solidFill>
              <a:srgbClr val="FFFFFF"/>
            </a:solidFill>
            <a:ln w="9525" cap="flat">
              <a:noFill/>
              <a:prstDash val="solid"/>
              <a:miter/>
            </a:ln>
          </p:spPr>
          <p:txBody>
            <a:bodyPr rtlCol="0" anchor="ctr"/>
            <a:lstStyle/>
            <a:p>
              <a:endParaRPr lang="en-GB"/>
            </a:p>
          </p:txBody>
        </p:sp>
        <p:sp>
          <p:nvSpPr>
            <p:cNvPr id="199" name="Freeform: Shape 198">
              <a:extLst>
                <a:ext uri="{FF2B5EF4-FFF2-40B4-BE49-F238E27FC236}">
                  <a16:creationId xmlns:a16="http://schemas.microsoft.com/office/drawing/2014/main" id="{273788EC-AFDA-40A8-A06A-9CA0053EC798}"/>
                </a:ext>
              </a:extLst>
            </p:cNvPr>
            <p:cNvSpPr/>
            <p:nvPr/>
          </p:nvSpPr>
          <p:spPr>
            <a:xfrm>
              <a:off x="1597985" y="1674477"/>
              <a:ext cx="457615" cy="307166"/>
            </a:xfrm>
            <a:custGeom>
              <a:avLst/>
              <a:gdLst>
                <a:gd name="connsiteX0" fmla="*/ 4702 w 457614"/>
                <a:gd name="connsiteY0" fmla="*/ 30779 h 307165"/>
                <a:gd name="connsiteX1" fmla="*/ 458555 w 457614"/>
                <a:gd name="connsiteY1" fmla="*/ 4702 h 307165"/>
                <a:gd name="connsiteX2" fmla="*/ 403202 w 457614"/>
                <a:gd name="connsiteY2" fmla="*/ 287106 h 307165"/>
                <a:gd name="connsiteX3" fmla="*/ 91899 w 457614"/>
                <a:gd name="connsiteY3" fmla="*/ 304972 h 307165"/>
                <a:gd name="connsiteX4" fmla="*/ 4702 w 457614"/>
                <a:gd name="connsiteY4" fmla="*/ 30779 h 307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614" h="307165">
                  <a:moveTo>
                    <a:pt x="4702" y="30779"/>
                  </a:moveTo>
                  <a:lnTo>
                    <a:pt x="458555" y="4702"/>
                  </a:lnTo>
                  <a:cubicBezTo>
                    <a:pt x="399943" y="126628"/>
                    <a:pt x="395367" y="162735"/>
                    <a:pt x="403202" y="287106"/>
                  </a:cubicBezTo>
                  <a:cubicBezTo>
                    <a:pt x="282718" y="302276"/>
                    <a:pt x="213386" y="305912"/>
                    <a:pt x="91899" y="304972"/>
                  </a:cubicBezTo>
                  <a:cubicBezTo>
                    <a:pt x="80114" y="195771"/>
                    <a:pt x="68203" y="133022"/>
                    <a:pt x="4702" y="30779"/>
                  </a:cubicBezTo>
                  <a:close/>
                </a:path>
              </a:pathLst>
            </a:custGeom>
            <a:solidFill>
              <a:srgbClr val="C52928"/>
            </a:solidFill>
            <a:ln w="9525" cap="flat">
              <a:noFill/>
              <a:prstDash val="solid"/>
              <a:miter/>
            </a:ln>
          </p:spPr>
          <p:txBody>
            <a:bodyPr rtlCol="0" anchor="ctr"/>
            <a:lstStyle/>
            <a:p>
              <a:endParaRPr lang="en-GB"/>
            </a:p>
          </p:txBody>
        </p:sp>
        <p:sp>
          <p:nvSpPr>
            <p:cNvPr id="200" name="Freeform: Shape 199">
              <a:extLst>
                <a:ext uri="{FF2B5EF4-FFF2-40B4-BE49-F238E27FC236}">
                  <a16:creationId xmlns:a16="http://schemas.microsoft.com/office/drawing/2014/main" id="{CBF54C35-2518-48C8-9CFB-0A9A50BFC25B}"/>
                </a:ext>
              </a:extLst>
            </p:cNvPr>
            <p:cNvSpPr/>
            <p:nvPr/>
          </p:nvSpPr>
          <p:spPr>
            <a:xfrm>
              <a:off x="1765576" y="1773959"/>
              <a:ext cx="119105" cy="137911"/>
            </a:xfrm>
            <a:custGeom>
              <a:avLst/>
              <a:gdLst>
                <a:gd name="connsiteX0" fmla="*/ 109298 w 119105"/>
                <a:gd name="connsiteY0" fmla="*/ 16802 h 137911"/>
                <a:gd name="connsiteX1" fmla="*/ 65292 w 119105"/>
                <a:gd name="connsiteY1" fmla="*/ 133399 h 137911"/>
                <a:gd name="connsiteX2" fmla="*/ 8247 w 119105"/>
                <a:gd name="connsiteY2" fmla="*/ 22632 h 137911"/>
                <a:gd name="connsiteX3" fmla="*/ 109298 w 119105"/>
                <a:gd name="connsiteY3" fmla="*/ 16802 h 137911"/>
              </a:gdLst>
              <a:ahLst/>
              <a:cxnLst>
                <a:cxn ang="0">
                  <a:pos x="connsiteX0" y="connsiteY0"/>
                </a:cxn>
                <a:cxn ang="0">
                  <a:pos x="connsiteX1" y="connsiteY1"/>
                </a:cxn>
                <a:cxn ang="0">
                  <a:pos x="connsiteX2" y="connsiteY2"/>
                </a:cxn>
                <a:cxn ang="0">
                  <a:pos x="connsiteX3" y="connsiteY3"/>
                </a:cxn>
              </a:cxnLst>
              <a:rect l="l" t="t" r="r" b="b"/>
              <a:pathLst>
                <a:path w="119105" h="137911">
                  <a:moveTo>
                    <a:pt x="109298" y="16802"/>
                  </a:moveTo>
                  <a:cubicBezTo>
                    <a:pt x="128417" y="37927"/>
                    <a:pt x="93752" y="131770"/>
                    <a:pt x="65292" y="133399"/>
                  </a:cubicBezTo>
                  <a:cubicBezTo>
                    <a:pt x="36895" y="135029"/>
                    <a:pt x="-8303" y="45763"/>
                    <a:pt x="8247" y="22632"/>
                  </a:cubicBezTo>
                  <a:cubicBezTo>
                    <a:pt x="23041" y="2008"/>
                    <a:pt x="92372" y="-2004"/>
                    <a:pt x="109298" y="16802"/>
                  </a:cubicBezTo>
                  <a:close/>
                </a:path>
              </a:pathLst>
            </a:custGeom>
            <a:solidFill>
              <a:srgbClr val="FFFFFF"/>
            </a:solidFill>
            <a:ln w="9525" cap="flat">
              <a:noFill/>
              <a:prstDash val="solid"/>
              <a:miter/>
            </a:ln>
          </p:spPr>
          <p:txBody>
            <a:bodyPr rtlCol="0" anchor="ctr"/>
            <a:lstStyle/>
            <a:p>
              <a:endParaRPr lang="en-GB"/>
            </a:p>
          </p:txBody>
        </p:sp>
        <p:sp>
          <p:nvSpPr>
            <p:cNvPr id="201" name="Freeform: Shape 200">
              <a:extLst>
                <a:ext uri="{FF2B5EF4-FFF2-40B4-BE49-F238E27FC236}">
                  <a16:creationId xmlns:a16="http://schemas.microsoft.com/office/drawing/2014/main" id="{C9D17E5E-B478-42B0-8993-1AE94D085541}"/>
                </a:ext>
              </a:extLst>
            </p:cNvPr>
            <p:cNvSpPr/>
            <p:nvPr/>
          </p:nvSpPr>
          <p:spPr>
            <a:xfrm>
              <a:off x="1589201" y="1933759"/>
              <a:ext cx="514033" cy="112836"/>
            </a:xfrm>
            <a:custGeom>
              <a:avLst/>
              <a:gdLst>
                <a:gd name="connsiteX0" fmla="*/ 39000 w 514032"/>
                <a:gd name="connsiteY0" fmla="*/ 29579 h 112836"/>
                <a:gd name="connsiteX1" fmla="*/ 471602 w 514032"/>
                <a:gd name="connsiteY1" fmla="*/ 4755 h 112836"/>
                <a:gd name="connsiteX2" fmla="*/ 510343 w 514032"/>
                <a:gd name="connsiteY2" fmla="*/ 42305 h 112836"/>
                <a:gd name="connsiteX3" fmla="*/ 510343 w 514032"/>
                <a:gd name="connsiteY3" fmla="*/ 42305 h 112836"/>
                <a:gd name="connsiteX4" fmla="*/ 476116 w 514032"/>
                <a:gd name="connsiteY4" fmla="*/ 84054 h 112836"/>
                <a:gd name="connsiteX5" fmla="*/ 43513 w 514032"/>
                <a:gd name="connsiteY5" fmla="*/ 108878 h 112836"/>
                <a:gd name="connsiteX6" fmla="*/ 4773 w 514032"/>
                <a:gd name="connsiteY6" fmla="*/ 71329 h 112836"/>
                <a:gd name="connsiteX7" fmla="*/ 4773 w 514032"/>
                <a:gd name="connsiteY7" fmla="*/ 71329 h 112836"/>
                <a:gd name="connsiteX8" fmla="*/ 39000 w 514032"/>
                <a:gd name="connsiteY8" fmla="*/ 29579 h 112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032" h="112836">
                  <a:moveTo>
                    <a:pt x="39000" y="29579"/>
                  </a:moveTo>
                  <a:lnTo>
                    <a:pt x="471602" y="4755"/>
                  </a:lnTo>
                  <a:cubicBezTo>
                    <a:pt x="491662" y="3627"/>
                    <a:pt x="509089" y="20489"/>
                    <a:pt x="510343" y="42305"/>
                  </a:cubicBezTo>
                  <a:lnTo>
                    <a:pt x="510343" y="42305"/>
                  </a:lnTo>
                  <a:cubicBezTo>
                    <a:pt x="511597" y="64120"/>
                    <a:pt x="496176" y="82926"/>
                    <a:pt x="476116" y="84054"/>
                  </a:cubicBezTo>
                  <a:lnTo>
                    <a:pt x="43513" y="108878"/>
                  </a:lnTo>
                  <a:cubicBezTo>
                    <a:pt x="23454" y="110006"/>
                    <a:pt x="6027" y="93144"/>
                    <a:pt x="4773" y="71329"/>
                  </a:cubicBezTo>
                  <a:lnTo>
                    <a:pt x="4773" y="71329"/>
                  </a:lnTo>
                  <a:cubicBezTo>
                    <a:pt x="3519" y="49513"/>
                    <a:pt x="18940" y="30770"/>
                    <a:pt x="39000" y="29579"/>
                  </a:cubicBezTo>
                  <a:close/>
                </a:path>
              </a:pathLst>
            </a:custGeom>
            <a:solidFill>
              <a:srgbClr val="FFFFFF"/>
            </a:solidFill>
            <a:ln w="9525" cap="flat">
              <a:noFill/>
              <a:prstDash val="solid"/>
              <a:miter/>
            </a:ln>
          </p:spPr>
          <p:txBody>
            <a:bodyPr rtlCol="0" anchor="ctr"/>
            <a:lstStyle/>
            <a:p>
              <a:endParaRPr lang="en-GB"/>
            </a:p>
          </p:txBody>
        </p:sp>
        <p:sp>
          <p:nvSpPr>
            <p:cNvPr id="202" name="Freeform: Shape 201">
              <a:extLst>
                <a:ext uri="{FF2B5EF4-FFF2-40B4-BE49-F238E27FC236}">
                  <a16:creationId xmlns:a16="http://schemas.microsoft.com/office/drawing/2014/main" id="{3C69EEC6-18F7-4488-98D6-5B679B9AE377}"/>
                </a:ext>
              </a:extLst>
            </p:cNvPr>
            <p:cNvSpPr/>
            <p:nvPr/>
          </p:nvSpPr>
          <p:spPr>
            <a:xfrm>
              <a:off x="2870668" y="1651055"/>
              <a:ext cx="100299" cy="81493"/>
            </a:xfrm>
            <a:custGeom>
              <a:avLst/>
              <a:gdLst>
                <a:gd name="connsiteX0" fmla="*/ 89442 w 100299"/>
                <a:gd name="connsiteY0" fmla="*/ 37840 h 81493"/>
                <a:gd name="connsiteX1" fmla="*/ 38477 w 100299"/>
                <a:gd name="connsiteY1" fmla="*/ 76705 h 81493"/>
                <a:gd name="connsiteX2" fmla="*/ 18731 w 100299"/>
                <a:gd name="connsiteY2" fmla="*/ 38780 h 81493"/>
                <a:gd name="connsiteX3" fmla="*/ 64994 w 100299"/>
                <a:gd name="connsiteY3" fmla="*/ 7499 h 81493"/>
                <a:gd name="connsiteX4" fmla="*/ 89442 w 100299"/>
                <a:gd name="connsiteY4" fmla="*/ 37840 h 8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99" h="81493">
                  <a:moveTo>
                    <a:pt x="89442" y="37840"/>
                  </a:moveTo>
                  <a:cubicBezTo>
                    <a:pt x="70949" y="54640"/>
                    <a:pt x="58098" y="63165"/>
                    <a:pt x="38477" y="76705"/>
                  </a:cubicBezTo>
                  <a:cubicBezTo>
                    <a:pt x="15346" y="92691"/>
                    <a:pt x="-12738" y="60093"/>
                    <a:pt x="18731" y="38780"/>
                  </a:cubicBezTo>
                  <a:lnTo>
                    <a:pt x="64994" y="7499"/>
                  </a:lnTo>
                  <a:cubicBezTo>
                    <a:pt x="80415" y="-2844"/>
                    <a:pt x="112009" y="17341"/>
                    <a:pt x="89442" y="37840"/>
                  </a:cubicBezTo>
                  <a:close/>
                </a:path>
              </a:pathLst>
            </a:custGeom>
            <a:solidFill>
              <a:srgbClr val="FFDBA7"/>
            </a:solidFill>
            <a:ln w="9525" cap="flat">
              <a:noFill/>
              <a:prstDash val="solid"/>
              <a:miter/>
            </a:ln>
          </p:spPr>
          <p:txBody>
            <a:bodyPr rtlCol="0" anchor="ctr"/>
            <a:lstStyle/>
            <a:p>
              <a:endParaRPr lang="en-GB"/>
            </a:p>
          </p:txBody>
        </p:sp>
        <p:sp>
          <p:nvSpPr>
            <p:cNvPr id="203" name="Freeform: Shape 202">
              <a:extLst>
                <a:ext uri="{FF2B5EF4-FFF2-40B4-BE49-F238E27FC236}">
                  <a16:creationId xmlns:a16="http://schemas.microsoft.com/office/drawing/2014/main" id="{35E14E24-BF7B-4817-8E47-2B82B2A7AA03}"/>
                </a:ext>
              </a:extLst>
            </p:cNvPr>
            <p:cNvSpPr/>
            <p:nvPr/>
          </p:nvSpPr>
          <p:spPr>
            <a:xfrm>
              <a:off x="2896838" y="1680217"/>
              <a:ext cx="94030" cy="75224"/>
            </a:xfrm>
            <a:custGeom>
              <a:avLst/>
              <a:gdLst>
                <a:gd name="connsiteX0" fmla="*/ 83081 w 94030"/>
                <a:gd name="connsiteY0" fmla="*/ 35383 h 75224"/>
                <a:gd name="connsiteX1" fmla="*/ 35940 w 94030"/>
                <a:gd name="connsiteY1" fmla="*/ 71365 h 75224"/>
                <a:gd name="connsiteX2" fmla="*/ 17698 w 94030"/>
                <a:gd name="connsiteY2" fmla="*/ 36260 h 75224"/>
                <a:gd name="connsiteX3" fmla="*/ 60513 w 94030"/>
                <a:gd name="connsiteY3" fmla="*/ 7299 h 75224"/>
                <a:gd name="connsiteX4" fmla="*/ 83081 w 94030"/>
                <a:gd name="connsiteY4" fmla="*/ 35383 h 75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030" h="75224">
                  <a:moveTo>
                    <a:pt x="83081" y="35383"/>
                  </a:moveTo>
                  <a:cubicBezTo>
                    <a:pt x="65967" y="50929"/>
                    <a:pt x="54057" y="58828"/>
                    <a:pt x="35940" y="71365"/>
                  </a:cubicBezTo>
                  <a:cubicBezTo>
                    <a:pt x="14564" y="86159"/>
                    <a:pt x="-11451" y="56007"/>
                    <a:pt x="17698" y="36260"/>
                  </a:cubicBezTo>
                  <a:lnTo>
                    <a:pt x="60513" y="7299"/>
                  </a:lnTo>
                  <a:cubicBezTo>
                    <a:pt x="74743" y="-2292"/>
                    <a:pt x="103955" y="16389"/>
                    <a:pt x="83081" y="35383"/>
                  </a:cubicBezTo>
                  <a:close/>
                </a:path>
              </a:pathLst>
            </a:custGeom>
            <a:solidFill>
              <a:srgbClr val="FFDBA7"/>
            </a:solidFill>
            <a:ln w="9525" cap="flat">
              <a:noFill/>
              <a:prstDash val="solid"/>
              <a:miter/>
            </a:ln>
          </p:spPr>
          <p:txBody>
            <a:bodyPr rtlCol="0" anchor="ctr"/>
            <a:lstStyle/>
            <a:p>
              <a:endParaRPr lang="en-GB"/>
            </a:p>
          </p:txBody>
        </p:sp>
        <p:sp>
          <p:nvSpPr>
            <p:cNvPr id="204" name="Freeform: Shape 203">
              <a:extLst>
                <a:ext uri="{FF2B5EF4-FFF2-40B4-BE49-F238E27FC236}">
                  <a16:creationId xmlns:a16="http://schemas.microsoft.com/office/drawing/2014/main" id="{6DC5DBED-28B8-43F5-AEC9-A5B314D020A7}"/>
                </a:ext>
              </a:extLst>
            </p:cNvPr>
            <p:cNvSpPr/>
            <p:nvPr/>
          </p:nvSpPr>
          <p:spPr>
            <a:xfrm>
              <a:off x="2919230" y="1707587"/>
              <a:ext cx="81493" cy="68956"/>
            </a:xfrm>
            <a:custGeom>
              <a:avLst/>
              <a:gdLst>
                <a:gd name="connsiteX0" fmla="*/ 75295 w 81493"/>
                <a:gd name="connsiteY0" fmla="*/ 32335 h 68955"/>
                <a:gd name="connsiteX1" fmla="*/ 32856 w 81493"/>
                <a:gd name="connsiteY1" fmla="*/ 64744 h 68955"/>
                <a:gd name="connsiteX2" fmla="*/ 16369 w 81493"/>
                <a:gd name="connsiteY2" fmla="*/ 33150 h 68955"/>
                <a:gd name="connsiteX3" fmla="*/ 54922 w 81493"/>
                <a:gd name="connsiteY3" fmla="*/ 7072 h 68955"/>
                <a:gd name="connsiteX4" fmla="*/ 75295 w 81493"/>
                <a:gd name="connsiteY4" fmla="*/ 32335 h 68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93" h="68955">
                  <a:moveTo>
                    <a:pt x="75295" y="32335"/>
                  </a:moveTo>
                  <a:cubicBezTo>
                    <a:pt x="59874" y="46314"/>
                    <a:pt x="49155" y="53461"/>
                    <a:pt x="32856" y="64744"/>
                  </a:cubicBezTo>
                  <a:cubicBezTo>
                    <a:pt x="13611" y="78097"/>
                    <a:pt x="-9834" y="50890"/>
                    <a:pt x="16369" y="33150"/>
                  </a:cubicBezTo>
                  <a:lnTo>
                    <a:pt x="54922" y="7072"/>
                  </a:lnTo>
                  <a:cubicBezTo>
                    <a:pt x="67773" y="-1641"/>
                    <a:pt x="94101" y="15222"/>
                    <a:pt x="75295" y="32335"/>
                  </a:cubicBezTo>
                  <a:close/>
                </a:path>
              </a:pathLst>
            </a:custGeom>
            <a:solidFill>
              <a:srgbClr val="FFDBA7"/>
            </a:solidFill>
            <a:ln w="9525" cap="flat">
              <a:noFill/>
              <a:prstDash val="solid"/>
              <a:miter/>
            </a:ln>
          </p:spPr>
          <p:txBody>
            <a:bodyPr rtlCol="0" anchor="ctr"/>
            <a:lstStyle/>
            <a:p>
              <a:endParaRPr lang="en-GB"/>
            </a:p>
          </p:txBody>
        </p:sp>
        <p:sp>
          <p:nvSpPr>
            <p:cNvPr id="205" name="Freeform: Shape 204">
              <a:extLst>
                <a:ext uri="{FF2B5EF4-FFF2-40B4-BE49-F238E27FC236}">
                  <a16:creationId xmlns:a16="http://schemas.microsoft.com/office/drawing/2014/main" id="{9DEEB6CD-5135-4961-A0FA-FE1345BC166A}"/>
                </a:ext>
              </a:extLst>
            </p:cNvPr>
            <p:cNvSpPr/>
            <p:nvPr/>
          </p:nvSpPr>
          <p:spPr>
            <a:xfrm>
              <a:off x="2938630" y="1740825"/>
              <a:ext cx="68956" cy="62687"/>
            </a:xfrm>
            <a:custGeom>
              <a:avLst/>
              <a:gdLst>
                <a:gd name="connsiteX0" fmla="*/ 64734 w 68955"/>
                <a:gd name="connsiteY0" fmla="*/ 28183 h 62686"/>
                <a:gd name="connsiteX1" fmla="*/ 28627 w 68955"/>
                <a:gd name="connsiteY1" fmla="*/ 55766 h 62686"/>
                <a:gd name="connsiteX2" fmla="*/ 14647 w 68955"/>
                <a:gd name="connsiteY2" fmla="*/ 28873 h 62686"/>
                <a:gd name="connsiteX3" fmla="*/ 47433 w 68955"/>
                <a:gd name="connsiteY3" fmla="*/ 6682 h 62686"/>
                <a:gd name="connsiteX4" fmla="*/ 64734 w 68955"/>
                <a:gd name="connsiteY4" fmla="*/ 28183 h 62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55" h="62686">
                  <a:moveTo>
                    <a:pt x="64734" y="28183"/>
                  </a:moveTo>
                  <a:cubicBezTo>
                    <a:pt x="51633" y="40094"/>
                    <a:pt x="42481" y="46112"/>
                    <a:pt x="28627" y="55766"/>
                  </a:cubicBezTo>
                  <a:cubicBezTo>
                    <a:pt x="12265" y="67112"/>
                    <a:pt x="-7669" y="43980"/>
                    <a:pt x="14647" y="28873"/>
                  </a:cubicBezTo>
                  <a:lnTo>
                    <a:pt x="47433" y="6682"/>
                  </a:lnTo>
                  <a:cubicBezTo>
                    <a:pt x="58340" y="-653"/>
                    <a:pt x="80719" y="13703"/>
                    <a:pt x="64734" y="28183"/>
                  </a:cubicBezTo>
                  <a:close/>
                </a:path>
              </a:pathLst>
            </a:custGeom>
            <a:solidFill>
              <a:srgbClr val="FFDBA7"/>
            </a:solidFill>
            <a:ln w="9525" cap="flat">
              <a:noFill/>
              <a:prstDash val="solid"/>
              <a:miter/>
            </a:ln>
          </p:spPr>
          <p:txBody>
            <a:bodyPr rtlCol="0" anchor="ctr"/>
            <a:lstStyle/>
            <a:p>
              <a:endParaRPr lang="en-GB"/>
            </a:p>
          </p:txBody>
        </p:sp>
        <p:sp>
          <p:nvSpPr>
            <p:cNvPr id="206" name="Freeform: Shape 205">
              <a:extLst>
                <a:ext uri="{FF2B5EF4-FFF2-40B4-BE49-F238E27FC236}">
                  <a16:creationId xmlns:a16="http://schemas.microsoft.com/office/drawing/2014/main" id="{43C6510B-D0E8-41E0-BEC8-C756FEC84391}"/>
                </a:ext>
              </a:extLst>
            </p:cNvPr>
            <p:cNvSpPr/>
            <p:nvPr/>
          </p:nvSpPr>
          <p:spPr>
            <a:xfrm>
              <a:off x="2767957" y="1643304"/>
              <a:ext cx="169255" cy="257016"/>
            </a:xfrm>
            <a:custGeom>
              <a:avLst/>
              <a:gdLst>
                <a:gd name="connsiteX0" fmla="*/ 3089 w 169254"/>
                <a:gd name="connsiteY0" fmla="*/ 194974 h 257016"/>
                <a:gd name="connsiteX1" fmla="*/ 30859 w 169254"/>
                <a:gd name="connsiteY1" fmla="*/ 82451 h 257016"/>
                <a:gd name="connsiteX2" fmla="*/ 57752 w 169254"/>
                <a:gd name="connsiteY2" fmla="*/ 39949 h 257016"/>
                <a:gd name="connsiteX3" fmla="*/ 81009 w 169254"/>
                <a:gd name="connsiteY3" fmla="*/ 21331 h 257016"/>
                <a:gd name="connsiteX4" fmla="*/ 122445 w 169254"/>
                <a:gd name="connsiteY4" fmla="*/ 6599 h 257016"/>
                <a:gd name="connsiteX5" fmla="*/ 170024 w 169254"/>
                <a:gd name="connsiteY5" fmla="*/ 3089 h 257016"/>
                <a:gd name="connsiteX6" fmla="*/ 103952 w 169254"/>
                <a:gd name="connsiteY6" fmla="*/ 55307 h 257016"/>
                <a:gd name="connsiteX7" fmla="*/ 54241 w 169254"/>
                <a:gd name="connsiteY7" fmla="*/ 255655 h 257016"/>
                <a:gd name="connsiteX8" fmla="*/ 3089 w 169254"/>
                <a:gd name="connsiteY8" fmla="*/ 194974 h 257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254" h="257016">
                  <a:moveTo>
                    <a:pt x="3089" y="194974"/>
                  </a:moveTo>
                  <a:cubicBezTo>
                    <a:pt x="11990" y="157048"/>
                    <a:pt x="21080" y="119875"/>
                    <a:pt x="30859" y="82451"/>
                  </a:cubicBezTo>
                  <a:cubicBezTo>
                    <a:pt x="39259" y="50355"/>
                    <a:pt x="35811" y="57376"/>
                    <a:pt x="57752" y="39949"/>
                  </a:cubicBezTo>
                  <a:lnTo>
                    <a:pt x="81009" y="21331"/>
                  </a:lnTo>
                  <a:cubicBezTo>
                    <a:pt x="100379" y="5784"/>
                    <a:pt x="96618" y="8480"/>
                    <a:pt x="122445" y="6599"/>
                  </a:cubicBezTo>
                  <a:lnTo>
                    <a:pt x="170024" y="3089"/>
                  </a:lnTo>
                  <a:cubicBezTo>
                    <a:pt x="175854" y="36376"/>
                    <a:pt x="141376" y="47910"/>
                    <a:pt x="103952" y="55307"/>
                  </a:cubicBezTo>
                  <a:cubicBezTo>
                    <a:pt x="77059" y="152409"/>
                    <a:pt x="124137" y="215723"/>
                    <a:pt x="54241" y="255655"/>
                  </a:cubicBezTo>
                  <a:lnTo>
                    <a:pt x="3089" y="194974"/>
                  </a:lnTo>
                  <a:close/>
                </a:path>
              </a:pathLst>
            </a:custGeom>
            <a:solidFill>
              <a:srgbClr val="FFDBA7"/>
            </a:solidFill>
            <a:ln w="6258" cap="flat">
              <a:noFill/>
              <a:prstDash val="solid"/>
              <a:miter/>
            </a:ln>
          </p:spPr>
          <p:txBody>
            <a:bodyPr rtlCol="0" anchor="ctr"/>
            <a:lstStyle/>
            <a:p>
              <a:endParaRPr lang="en-GB"/>
            </a:p>
          </p:txBody>
        </p:sp>
      </p:grpSp>
      <p:sp>
        <p:nvSpPr>
          <p:cNvPr id="207" name="Freeform: Shape 206">
            <a:extLst>
              <a:ext uri="{FF2B5EF4-FFF2-40B4-BE49-F238E27FC236}">
                <a16:creationId xmlns:a16="http://schemas.microsoft.com/office/drawing/2014/main" id="{E0B7E1DB-25B7-480E-8D9F-2C5D82018C25}"/>
              </a:ext>
              <a:ext uri="{C183D7F6-B498-43B3-948B-1728B52AA6E4}">
                <adec:decorative xmlns:adec="http://schemas.microsoft.com/office/drawing/2017/decorative" val="1"/>
              </a:ext>
            </a:extLst>
          </p:cNvPr>
          <p:cNvSpPr/>
          <p:nvPr/>
        </p:nvSpPr>
        <p:spPr>
          <a:xfrm>
            <a:off x="10824407" y="2438412"/>
            <a:ext cx="106568" cy="125374"/>
          </a:xfrm>
          <a:custGeom>
            <a:avLst/>
            <a:gdLst>
              <a:gd name="connsiteX0" fmla="*/ 103713 w 106567"/>
              <a:gd name="connsiteY0" fmla="*/ 17193 h 125373"/>
              <a:gd name="connsiteX1" fmla="*/ 55507 w 106567"/>
              <a:gd name="connsiteY1" fmla="*/ 125642 h 125373"/>
              <a:gd name="connsiteX2" fmla="*/ 7301 w 106567"/>
              <a:gd name="connsiteY2" fmla="*/ 17193 h 125373"/>
              <a:gd name="connsiteX3" fmla="*/ 103713 w 106567"/>
              <a:gd name="connsiteY3" fmla="*/ 17193 h 125373"/>
            </a:gdLst>
            <a:ahLst/>
            <a:cxnLst>
              <a:cxn ang="0">
                <a:pos x="connsiteX0" y="connsiteY0"/>
              </a:cxn>
              <a:cxn ang="0">
                <a:pos x="connsiteX1" y="connsiteY1"/>
              </a:cxn>
              <a:cxn ang="0">
                <a:pos x="connsiteX2" y="connsiteY2"/>
              </a:cxn>
              <a:cxn ang="0">
                <a:pos x="connsiteX3" y="connsiteY3"/>
              </a:cxn>
            </a:cxnLst>
            <a:rect l="l" t="t" r="r" b="b"/>
            <a:pathLst>
              <a:path w="106567" h="125373">
                <a:moveTo>
                  <a:pt x="103713" y="17193"/>
                </a:moveTo>
                <a:cubicBezTo>
                  <a:pt x="120702" y="38319"/>
                  <a:pt x="82651" y="125642"/>
                  <a:pt x="55507" y="125642"/>
                </a:cubicBezTo>
                <a:cubicBezTo>
                  <a:pt x="28426" y="125642"/>
                  <a:pt x="-9687" y="38256"/>
                  <a:pt x="7301" y="17193"/>
                </a:cubicBezTo>
                <a:cubicBezTo>
                  <a:pt x="22408" y="-1613"/>
                  <a:pt x="88543" y="-1613"/>
                  <a:pt x="103713" y="17193"/>
                </a:cubicBezTo>
                <a:close/>
              </a:path>
            </a:pathLst>
          </a:custGeom>
          <a:solidFill>
            <a:srgbClr val="FFFFFF"/>
          </a:solidFill>
          <a:ln w="6258" cap="flat">
            <a:noFill/>
            <a:prstDash val="solid"/>
            <a:miter/>
          </a:ln>
        </p:spPr>
        <p:txBody>
          <a:bodyPr rtlCol="0" anchor="ctr"/>
          <a:lstStyle/>
          <a:p>
            <a:endParaRPr lang="en-GB"/>
          </a:p>
        </p:txBody>
      </p:sp>
      <p:grpSp>
        <p:nvGrpSpPr>
          <p:cNvPr id="209" name="Graphic 21">
            <a:extLst>
              <a:ext uri="{FF2B5EF4-FFF2-40B4-BE49-F238E27FC236}">
                <a16:creationId xmlns:a16="http://schemas.microsoft.com/office/drawing/2014/main" id="{B38FE08D-8BD3-49F8-9053-D3DCE1BFF884}"/>
              </a:ext>
              <a:ext uri="{C183D7F6-B498-43B3-948B-1728B52AA6E4}">
                <adec:decorative xmlns:adec="http://schemas.microsoft.com/office/drawing/2017/decorative" val="1"/>
              </a:ext>
            </a:extLst>
          </p:cNvPr>
          <p:cNvGrpSpPr/>
          <p:nvPr/>
        </p:nvGrpSpPr>
        <p:grpSpPr>
          <a:xfrm>
            <a:off x="3828965" y="1420861"/>
            <a:ext cx="1896101" cy="3480426"/>
            <a:chOff x="3828965" y="1420861"/>
            <a:chExt cx="1896101" cy="3480426"/>
          </a:xfrm>
        </p:grpSpPr>
        <p:sp>
          <p:nvSpPr>
            <p:cNvPr id="210" name="Freeform: Shape 209">
              <a:extLst>
                <a:ext uri="{FF2B5EF4-FFF2-40B4-BE49-F238E27FC236}">
                  <a16:creationId xmlns:a16="http://schemas.microsoft.com/office/drawing/2014/main" id="{0F1E7403-B4C1-42D3-A85B-58FBA15F44CC}"/>
                </a:ext>
              </a:extLst>
            </p:cNvPr>
            <p:cNvSpPr/>
            <p:nvPr/>
          </p:nvSpPr>
          <p:spPr>
            <a:xfrm>
              <a:off x="4414550" y="2265893"/>
              <a:ext cx="718991" cy="1088031"/>
            </a:xfrm>
            <a:custGeom>
              <a:avLst/>
              <a:gdLst>
                <a:gd name="connsiteX0" fmla="*/ 703127 w 718991"/>
                <a:gd name="connsiteY0" fmla="*/ 83039 h 1088030"/>
                <a:gd name="connsiteX1" fmla="*/ 708790 w 718991"/>
                <a:gd name="connsiteY1" fmla="*/ 244462 h 1088030"/>
                <a:gd name="connsiteX2" fmla="*/ 643508 w 718991"/>
                <a:gd name="connsiteY2" fmla="*/ 555919 h 1088030"/>
                <a:gd name="connsiteX3" fmla="*/ 639373 w 718991"/>
                <a:gd name="connsiteY3" fmla="*/ 572653 h 1088030"/>
                <a:gd name="connsiteX4" fmla="*/ 639564 w 718991"/>
                <a:gd name="connsiteY4" fmla="*/ 572844 h 1088030"/>
                <a:gd name="connsiteX5" fmla="*/ 618694 w 718991"/>
                <a:gd name="connsiteY5" fmla="*/ 1044451 h 1088030"/>
                <a:gd name="connsiteX6" fmla="*/ 112473 w 718991"/>
                <a:gd name="connsiteY6" fmla="*/ 1045978 h 1088030"/>
                <a:gd name="connsiteX7" fmla="*/ 92430 w 718991"/>
                <a:gd name="connsiteY7" fmla="*/ 651042 h 1088030"/>
                <a:gd name="connsiteX8" fmla="*/ 77605 w 718991"/>
                <a:gd name="connsiteY8" fmla="*/ 580543 h 1088030"/>
                <a:gd name="connsiteX9" fmla="*/ 4370 w 718991"/>
                <a:gd name="connsiteY9" fmla="*/ 232055 h 1088030"/>
                <a:gd name="connsiteX10" fmla="*/ 38601 w 718991"/>
                <a:gd name="connsiteY10" fmla="*/ 73495 h 1088030"/>
                <a:gd name="connsiteX11" fmla="*/ 139387 w 718991"/>
                <a:gd name="connsiteY11" fmla="*/ 50144 h 1088030"/>
                <a:gd name="connsiteX12" fmla="*/ 214913 w 718991"/>
                <a:gd name="connsiteY12" fmla="*/ 61979 h 1088030"/>
                <a:gd name="connsiteX13" fmla="*/ 245900 w 718991"/>
                <a:gd name="connsiteY13" fmla="*/ 46326 h 1088030"/>
                <a:gd name="connsiteX14" fmla="*/ 245964 w 718991"/>
                <a:gd name="connsiteY14" fmla="*/ 46581 h 1088030"/>
                <a:gd name="connsiteX15" fmla="*/ 266197 w 718991"/>
                <a:gd name="connsiteY15" fmla="*/ 3187 h 1088030"/>
                <a:gd name="connsiteX16" fmla="*/ 458098 w 718991"/>
                <a:gd name="connsiteY16" fmla="*/ 3187 h 1088030"/>
                <a:gd name="connsiteX17" fmla="*/ 486285 w 718991"/>
                <a:gd name="connsiteY17" fmla="*/ 52371 h 1088030"/>
                <a:gd name="connsiteX18" fmla="*/ 512499 w 718991"/>
                <a:gd name="connsiteY18" fmla="*/ 63251 h 1088030"/>
                <a:gd name="connsiteX19" fmla="*/ 512690 w 718991"/>
                <a:gd name="connsiteY19" fmla="*/ 63315 h 1088030"/>
                <a:gd name="connsiteX20" fmla="*/ 512881 w 718991"/>
                <a:gd name="connsiteY20" fmla="*/ 63378 h 1088030"/>
                <a:gd name="connsiteX21" fmla="*/ 581281 w 718991"/>
                <a:gd name="connsiteY21" fmla="*/ 59879 h 1088030"/>
                <a:gd name="connsiteX22" fmla="*/ 598524 w 718991"/>
                <a:gd name="connsiteY22" fmla="*/ 52498 h 1088030"/>
                <a:gd name="connsiteX23" fmla="*/ 703127 w 718991"/>
                <a:gd name="connsiteY23" fmla="*/ 83039 h 1088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18991" h="1088030">
                  <a:moveTo>
                    <a:pt x="703127" y="83039"/>
                  </a:moveTo>
                  <a:cubicBezTo>
                    <a:pt x="727433" y="92711"/>
                    <a:pt x="714071" y="219393"/>
                    <a:pt x="708790" y="244462"/>
                  </a:cubicBezTo>
                  <a:lnTo>
                    <a:pt x="643508" y="555919"/>
                  </a:lnTo>
                  <a:cubicBezTo>
                    <a:pt x="642172" y="561582"/>
                    <a:pt x="640773" y="567054"/>
                    <a:pt x="639373" y="572653"/>
                  </a:cubicBezTo>
                  <a:lnTo>
                    <a:pt x="639564" y="572844"/>
                  </a:lnTo>
                  <a:cubicBezTo>
                    <a:pt x="607241" y="714924"/>
                    <a:pt x="597060" y="877747"/>
                    <a:pt x="618694" y="1044451"/>
                  </a:cubicBezTo>
                  <a:cubicBezTo>
                    <a:pt x="507027" y="1114887"/>
                    <a:pt x="192516" y="1082119"/>
                    <a:pt x="112473" y="1045978"/>
                  </a:cubicBezTo>
                  <a:cubicBezTo>
                    <a:pt x="127425" y="898808"/>
                    <a:pt x="125644" y="789369"/>
                    <a:pt x="92430" y="651042"/>
                  </a:cubicBezTo>
                  <a:lnTo>
                    <a:pt x="77605" y="580543"/>
                  </a:lnTo>
                  <a:lnTo>
                    <a:pt x="4370" y="232055"/>
                  </a:lnTo>
                  <a:cubicBezTo>
                    <a:pt x="-1357" y="207049"/>
                    <a:pt x="14296" y="83103"/>
                    <a:pt x="38601" y="73495"/>
                  </a:cubicBezTo>
                  <a:cubicBezTo>
                    <a:pt x="82695" y="55998"/>
                    <a:pt x="114382" y="49253"/>
                    <a:pt x="139387" y="50144"/>
                  </a:cubicBezTo>
                  <a:cubicBezTo>
                    <a:pt x="150586" y="53389"/>
                    <a:pt x="200152" y="63633"/>
                    <a:pt x="214913" y="61979"/>
                  </a:cubicBezTo>
                  <a:cubicBezTo>
                    <a:pt x="224966" y="60833"/>
                    <a:pt x="234765" y="56507"/>
                    <a:pt x="245900" y="46326"/>
                  </a:cubicBezTo>
                  <a:lnTo>
                    <a:pt x="245964" y="46581"/>
                  </a:lnTo>
                  <a:cubicBezTo>
                    <a:pt x="259071" y="32710"/>
                    <a:pt x="262316" y="30356"/>
                    <a:pt x="266197" y="3187"/>
                  </a:cubicBezTo>
                  <a:cubicBezTo>
                    <a:pt x="313472" y="67323"/>
                    <a:pt x="406559" y="69677"/>
                    <a:pt x="458098" y="3187"/>
                  </a:cubicBezTo>
                  <a:cubicBezTo>
                    <a:pt x="461025" y="23929"/>
                    <a:pt x="473814" y="37927"/>
                    <a:pt x="486285" y="52371"/>
                  </a:cubicBezTo>
                  <a:cubicBezTo>
                    <a:pt x="494938" y="58606"/>
                    <a:pt x="503528" y="61851"/>
                    <a:pt x="512499" y="63251"/>
                  </a:cubicBezTo>
                  <a:lnTo>
                    <a:pt x="512690" y="63315"/>
                  </a:lnTo>
                  <a:lnTo>
                    <a:pt x="512881" y="63378"/>
                  </a:lnTo>
                  <a:cubicBezTo>
                    <a:pt x="526561" y="65287"/>
                    <a:pt x="568046" y="62488"/>
                    <a:pt x="581281" y="59879"/>
                  </a:cubicBezTo>
                  <a:cubicBezTo>
                    <a:pt x="590061" y="58097"/>
                    <a:pt x="597506" y="52498"/>
                    <a:pt x="598524" y="52498"/>
                  </a:cubicBezTo>
                  <a:cubicBezTo>
                    <a:pt x="627538" y="51925"/>
                    <a:pt x="653498" y="63378"/>
                    <a:pt x="703127" y="83039"/>
                  </a:cubicBezTo>
                  <a:close/>
                </a:path>
              </a:pathLst>
            </a:custGeom>
            <a:solidFill>
              <a:srgbClr val="C52928"/>
            </a:solidFill>
            <a:ln w="6361" cap="flat">
              <a:noFill/>
              <a:prstDash val="solid"/>
              <a:miter/>
            </a:ln>
          </p:spPr>
          <p:txBody>
            <a:bodyPr rtlCol="0" anchor="ctr"/>
            <a:lstStyle/>
            <a:p>
              <a:endParaRPr lang="en-GB"/>
            </a:p>
          </p:txBody>
        </p:sp>
        <p:sp>
          <p:nvSpPr>
            <p:cNvPr id="211" name="Freeform: Shape 210">
              <a:extLst>
                <a:ext uri="{FF2B5EF4-FFF2-40B4-BE49-F238E27FC236}">
                  <a16:creationId xmlns:a16="http://schemas.microsoft.com/office/drawing/2014/main" id="{4D36B013-5301-43BF-ABFE-A0A5DB9A83F2}"/>
                </a:ext>
              </a:extLst>
            </p:cNvPr>
            <p:cNvSpPr/>
            <p:nvPr/>
          </p:nvSpPr>
          <p:spPr>
            <a:xfrm>
              <a:off x="4995958" y="2158171"/>
              <a:ext cx="521746" cy="343589"/>
            </a:xfrm>
            <a:custGeom>
              <a:avLst/>
              <a:gdLst>
                <a:gd name="connsiteX0" fmla="*/ 183502 w 521745"/>
                <a:gd name="connsiteY0" fmla="*/ 316107 h 343588"/>
                <a:gd name="connsiteX1" fmla="*/ 451247 w 521745"/>
                <a:gd name="connsiteY1" fmla="*/ 162192 h 343588"/>
                <a:gd name="connsiteX2" fmla="*/ 523718 w 521745"/>
                <a:gd name="connsiteY2" fmla="*/ 67132 h 343588"/>
                <a:gd name="connsiteX3" fmla="*/ 394873 w 521745"/>
                <a:gd name="connsiteY3" fmla="*/ 3187 h 343588"/>
                <a:gd name="connsiteX4" fmla="*/ 217352 w 521745"/>
                <a:gd name="connsiteY4" fmla="*/ 95256 h 343588"/>
                <a:gd name="connsiteX5" fmla="*/ 46766 w 521745"/>
                <a:gd name="connsiteY5" fmla="*/ 160219 h 343588"/>
                <a:gd name="connsiteX6" fmla="*/ 183502 w 521745"/>
                <a:gd name="connsiteY6" fmla="*/ 316107 h 34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745" h="343588">
                  <a:moveTo>
                    <a:pt x="183502" y="316107"/>
                  </a:moveTo>
                  <a:cubicBezTo>
                    <a:pt x="293768" y="239054"/>
                    <a:pt x="343462" y="252543"/>
                    <a:pt x="451247" y="162192"/>
                  </a:cubicBezTo>
                  <a:cubicBezTo>
                    <a:pt x="491332" y="128597"/>
                    <a:pt x="508766" y="116507"/>
                    <a:pt x="523718" y="67132"/>
                  </a:cubicBezTo>
                  <a:lnTo>
                    <a:pt x="394873" y="3187"/>
                  </a:lnTo>
                  <a:lnTo>
                    <a:pt x="217352" y="95256"/>
                  </a:lnTo>
                  <a:lnTo>
                    <a:pt x="46766" y="160219"/>
                  </a:lnTo>
                  <a:cubicBezTo>
                    <a:pt x="-42567" y="212394"/>
                    <a:pt x="6617" y="423956"/>
                    <a:pt x="183502" y="316107"/>
                  </a:cubicBezTo>
                  <a:close/>
                </a:path>
              </a:pathLst>
            </a:custGeom>
            <a:solidFill>
              <a:srgbClr val="FFDBA7"/>
            </a:solidFill>
            <a:ln w="6361" cap="flat">
              <a:noFill/>
              <a:prstDash val="solid"/>
              <a:miter/>
            </a:ln>
          </p:spPr>
          <p:txBody>
            <a:bodyPr rtlCol="0" anchor="ctr"/>
            <a:lstStyle/>
            <a:p>
              <a:endParaRPr lang="en-GB"/>
            </a:p>
          </p:txBody>
        </p:sp>
        <p:sp>
          <p:nvSpPr>
            <p:cNvPr id="212" name="Freeform: Shape 211">
              <a:extLst>
                <a:ext uri="{FF2B5EF4-FFF2-40B4-BE49-F238E27FC236}">
                  <a16:creationId xmlns:a16="http://schemas.microsoft.com/office/drawing/2014/main" id="{0DBF3EDE-FE90-40E4-8787-476BEDF50624}"/>
                </a:ext>
              </a:extLst>
            </p:cNvPr>
            <p:cNvSpPr/>
            <p:nvPr/>
          </p:nvSpPr>
          <p:spPr>
            <a:xfrm>
              <a:off x="4050638" y="2158171"/>
              <a:ext cx="553560" cy="349951"/>
            </a:xfrm>
            <a:custGeom>
              <a:avLst/>
              <a:gdLst>
                <a:gd name="connsiteX0" fmla="*/ 343403 w 553559"/>
                <a:gd name="connsiteY0" fmla="*/ 314198 h 349951"/>
                <a:gd name="connsiteX1" fmla="*/ 75658 w 553559"/>
                <a:gd name="connsiteY1" fmla="*/ 162192 h 349951"/>
                <a:gd name="connsiteX2" fmla="*/ 3187 w 553559"/>
                <a:gd name="connsiteY2" fmla="*/ 67132 h 349951"/>
                <a:gd name="connsiteX3" fmla="*/ 132033 w 553559"/>
                <a:gd name="connsiteY3" fmla="*/ 3187 h 349951"/>
                <a:gd name="connsiteX4" fmla="*/ 309553 w 553559"/>
                <a:gd name="connsiteY4" fmla="*/ 95256 h 349951"/>
                <a:gd name="connsiteX5" fmla="*/ 481984 w 553559"/>
                <a:gd name="connsiteY5" fmla="*/ 162128 h 349951"/>
                <a:gd name="connsiteX6" fmla="*/ 343403 w 553559"/>
                <a:gd name="connsiteY6" fmla="*/ 314198 h 349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3559" h="349951">
                  <a:moveTo>
                    <a:pt x="343403" y="314198"/>
                  </a:moveTo>
                  <a:cubicBezTo>
                    <a:pt x="233137" y="237209"/>
                    <a:pt x="183444" y="252607"/>
                    <a:pt x="75658" y="162192"/>
                  </a:cubicBezTo>
                  <a:cubicBezTo>
                    <a:pt x="35573" y="128597"/>
                    <a:pt x="18203" y="116507"/>
                    <a:pt x="3187" y="67132"/>
                  </a:cubicBezTo>
                  <a:lnTo>
                    <a:pt x="132033" y="3187"/>
                  </a:lnTo>
                  <a:lnTo>
                    <a:pt x="309553" y="95256"/>
                  </a:lnTo>
                  <a:lnTo>
                    <a:pt x="481984" y="162128"/>
                  </a:lnTo>
                  <a:cubicBezTo>
                    <a:pt x="632272" y="239054"/>
                    <a:pt x="520288" y="422110"/>
                    <a:pt x="343403" y="314198"/>
                  </a:cubicBezTo>
                  <a:close/>
                </a:path>
              </a:pathLst>
            </a:custGeom>
            <a:solidFill>
              <a:srgbClr val="FFDBA7"/>
            </a:solidFill>
            <a:ln w="6361" cap="flat">
              <a:noFill/>
              <a:prstDash val="solid"/>
              <a:miter/>
            </a:ln>
          </p:spPr>
          <p:txBody>
            <a:bodyPr rtlCol="0" anchor="ctr"/>
            <a:lstStyle/>
            <a:p>
              <a:endParaRPr lang="en-GB"/>
            </a:p>
          </p:txBody>
        </p:sp>
        <p:sp>
          <p:nvSpPr>
            <p:cNvPr id="213" name="Freeform: Shape 212">
              <a:extLst>
                <a:ext uri="{FF2B5EF4-FFF2-40B4-BE49-F238E27FC236}">
                  <a16:creationId xmlns:a16="http://schemas.microsoft.com/office/drawing/2014/main" id="{714F4770-5C14-40C3-9933-03A116D3B092}"/>
                </a:ext>
              </a:extLst>
            </p:cNvPr>
            <p:cNvSpPr/>
            <p:nvPr/>
          </p:nvSpPr>
          <p:spPr>
            <a:xfrm>
              <a:off x="4942170" y="2245787"/>
              <a:ext cx="343589" cy="279961"/>
            </a:xfrm>
            <a:custGeom>
              <a:avLst/>
              <a:gdLst>
                <a:gd name="connsiteX0" fmla="*/ 222083 w 343588"/>
                <a:gd name="connsiteY0" fmla="*/ 249425 h 279961"/>
                <a:gd name="connsiteX1" fmla="*/ 341703 w 343588"/>
                <a:gd name="connsiteY1" fmla="*/ 182044 h 279961"/>
                <a:gd name="connsiteX2" fmla="*/ 269486 w 343588"/>
                <a:gd name="connsiteY2" fmla="*/ 3187 h 279961"/>
                <a:gd name="connsiteX3" fmla="*/ 70140 w 343588"/>
                <a:gd name="connsiteY3" fmla="*/ 72604 h 279961"/>
                <a:gd name="connsiteX4" fmla="*/ 222083 w 343588"/>
                <a:gd name="connsiteY4" fmla="*/ 249425 h 279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588" h="279961">
                  <a:moveTo>
                    <a:pt x="222083" y="249425"/>
                  </a:moveTo>
                  <a:lnTo>
                    <a:pt x="341703" y="182044"/>
                  </a:lnTo>
                  <a:lnTo>
                    <a:pt x="269486" y="3187"/>
                  </a:lnTo>
                  <a:lnTo>
                    <a:pt x="70140" y="72604"/>
                  </a:lnTo>
                  <a:cubicBezTo>
                    <a:pt x="-80084" y="149530"/>
                    <a:pt x="45198" y="357338"/>
                    <a:pt x="222083" y="249425"/>
                  </a:cubicBezTo>
                  <a:close/>
                </a:path>
              </a:pathLst>
            </a:custGeom>
            <a:solidFill>
              <a:srgbClr val="C4282F"/>
            </a:solidFill>
            <a:ln w="6361" cap="flat">
              <a:noFill/>
              <a:prstDash val="solid"/>
              <a:miter/>
            </a:ln>
          </p:spPr>
          <p:txBody>
            <a:bodyPr rtlCol="0" anchor="ctr"/>
            <a:lstStyle/>
            <a:p>
              <a:endParaRPr lang="en-GB"/>
            </a:p>
          </p:txBody>
        </p:sp>
        <p:sp>
          <p:nvSpPr>
            <p:cNvPr id="214" name="Freeform: Shape 213">
              <a:extLst>
                <a:ext uri="{FF2B5EF4-FFF2-40B4-BE49-F238E27FC236}">
                  <a16:creationId xmlns:a16="http://schemas.microsoft.com/office/drawing/2014/main" id="{9B9BFE35-1ADC-40E7-8B66-C786C9AA46FF}"/>
                </a:ext>
              </a:extLst>
            </p:cNvPr>
            <p:cNvSpPr/>
            <p:nvPr/>
          </p:nvSpPr>
          <p:spPr>
            <a:xfrm>
              <a:off x="4286442" y="2245787"/>
              <a:ext cx="343589" cy="279961"/>
            </a:xfrm>
            <a:custGeom>
              <a:avLst/>
              <a:gdLst>
                <a:gd name="connsiteX0" fmla="*/ 122806 w 343588"/>
                <a:gd name="connsiteY0" fmla="*/ 249425 h 279961"/>
                <a:gd name="connsiteX1" fmla="*/ 3187 w 343588"/>
                <a:gd name="connsiteY1" fmla="*/ 182044 h 279961"/>
                <a:gd name="connsiteX2" fmla="*/ 75404 w 343588"/>
                <a:gd name="connsiteY2" fmla="*/ 3187 h 279961"/>
                <a:gd name="connsiteX3" fmla="*/ 274749 w 343588"/>
                <a:gd name="connsiteY3" fmla="*/ 72604 h 279961"/>
                <a:gd name="connsiteX4" fmla="*/ 122806 w 343588"/>
                <a:gd name="connsiteY4" fmla="*/ 249425 h 279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588" h="279961">
                  <a:moveTo>
                    <a:pt x="122806" y="249425"/>
                  </a:moveTo>
                  <a:lnTo>
                    <a:pt x="3187" y="182044"/>
                  </a:lnTo>
                  <a:lnTo>
                    <a:pt x="75404" y="3187"/>
                  </a:lnTo>
                  <a:lnTo>
                    <a:pt x="274749" y="72604"/>
                  </a:lnTo>
                  <a:cubicBezTo>
                    <a:pt x="424974" y="149530"/>
                    <a:pt x="299691" y="357338"/>
                    <a:pt x="122806" y="249425"/>
                  </a:cubicBezTo>
                  <a:close/>
                </a:path>
              </a:pathLst>
            </a:custGeom>
            <a:solidFill>
              <a:srgbClr val="C32026"/>
            </a:solidFill>
            <a:ln w="6361" cap="flat">
              <a:noFill/>
              <a:prstDash val="solid"/>
              <a:miter/>
            </a:ln>
          </p:spPr>
          <p:txBody>
            <a:bodyPr rtlCol="0" anchor="ctr"/>
            <a:lstStyle/>
            <a:p>
              <a:endParaRPr lang="en-GB"/>
            </a:p>
          </p:txBody>
        </p:sp>
        <p:sp>
          <p:nvSpPr>
            <p:cNvPr id="215" name="Freeform: Shape 214">
              <a:extLst>
                <a:ext uri="{FF2B5EF4-FFF2-40B4-BE49-F238E27FC236}">
                  <a16:creationId xmlns:a16="http://schemas.microsoft.com/office/drawing/2014/main" id="{0F0DAE33-0C3A-4777-9F98-93E242B65727}"/>
                </a:ext>
              </a:extLst>
            </p:cNvPr>
            <p:cNvSpPr/>
            <p:nvPr/>
          </p:nvSpPr>
          <p:spPr>
            <a:xfrm>
              <a:off x="4674952" y="2202011"/>
              <a:ext cx="203608" cy="152706"/>
            </a:xfrm>
            <a:custGeom>
              <a:avLst/>
              <a:gdLst>
                <a:gd name="connsiteX0" fmla="*/ 9868 w 203608"/>
                <a:gd name="connsiteY0" fmla="*/ 3187 h 152706"/>
                <a:gd name="connsiteX1" fmla="*/ 193497 w 203608"/>
                <a:gd name="connsiteY1" fmla="*/ 3187 h 152706"/>
                <a:gd name="connsiteX2" fmla="*/ 203232 w 203608"/>
                <a:gd name="connsiteY2" fmla="*/ 94556 h 152706"/>
                <a:gd name="connsiteX3" fmla="*/ 193497 w 203608"/>
                <a:gd name="connsiteY3" fmla="*/ 151566 h 152706"/>
                <a:gd name="connsiteX4" fmla="*/ 9868 w 203608"/>
                <a:gd name="connsiteY4" fmla="*/ 151566 h 152706"/>
                <a:gd name="connsiteX5" fmla="*/ 3187 w 203608"/>
                <a:gd name="connsiteY5" fmla="*/ 94301 h 152706"/>
                <a:gd name="connsiteX6" fmla="*/ 9868 w 203608"/>
                <a:gd name="connsiteY6" fmla="*/ 3187 h 152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608" h="152706">
                  <a:moveTo>
                    <a:pt x="9868" y="3187"/>
                  </a:moveTo>
                  <a:lnTo>
                    <a:pt x="193497" y="3187"/>
                  </a:lnTo>
                  <a:cubicBezTo>
                    <a:pt x="193242" y="33410"/>
                    <a:pt x="194896" y="65860"/>
                    <a:pt x="203232" y="94556"/>
                  </a:cubicBezTo>
                  <a:lnTo>
                    <a:pt x="193497" y="151566"/>
                  </a:lnTo>
                  <a:lnTo>
                    <a:pt x="9868" y="151566"/>
                  </a:lnTo>
                  <a:cubicBezTo>
                    <a:pt x="9868" y="131842"/>
                    <a:pt x="3187" y="114026"/>
                    <a:pt x="3187" y="94301"/>
                  </a:cubicBezTo>
                  <a:cubicBezTo>
                    <a:pt x="6050" y="64587"/>
                    <a:pt x="9868" y="46962"/>
                    <a:pt x="9868" y="3187"/>
                  </a:cubicBezTo>
                  <a:close/>
                </a:path>
              </a:pathLst>
            </a:custGeom>
            <a:solidFill>
              <a:srgbClr val="F0C17D"/>
            </a:solidFill>
            <a:ln w="6361" cap="flat">
              <a:noFill/>
              <a:prstDash val="solid"/>
              <a:miter/>
            </a:ln>
          </p:spPr>
          <p:txBody>
            <a:bodyPr rtlCol="0" anchor="ctr"/>
            <a:lstStyle/>
            <a:p>
              <a:endParaRPr lang="en-GB"/>
            </a:p>
          </p:txBody>
        </p:sp>
        <p:sp>
          <p:nvSpPr>
            <p:cNvPr id="216" name="Freeform: Shape 215">
              <a:extLst>
                <a:ext uri="{FF2B5EF4-FFF2-40B4-BE49-F238E27FC236}">
                  <a16:creationId xmlns:a16="http://schemas.microsoft.com/office/drawing/2014/main" id="{702DD29C-EF34-46AF-B54A-E1C68E55056F}"/>
                </a:ext>
              </a:extLst>
            </p:cNvPr>
            <p:cNvSpPr/>
            <p:nvPr/>
          </p:nvSpPr>
          <p:spPr>
            <a:xfrm>
              <a:off x="5345921" y="1674453"/>
              <a:ext cx="159069" cy="235422"/>
            </a:xfrm>
            <a:custGeom>
              <a:avLst/>
              <a:gdLst>
                <a:gd name="connsiteX0" fmla="*/ 157722 w 159068"/>
                <a:gd name="connsiteY0" fmla="*/ 115893 h 235421"/>
                <a:gd name="connsiteX1" fmla="*/ 147605 w 159068"/>
                <a:gd name="connsiteY1" fmla="*/ 20324 h 235421"/>
                <a:gd name="connsiteX2" fmla="*/ 125908 w 159068"/>
                <a:gd name="connsiteY2" fmla="*/ 3272 h 235421"/>
                <a:gd name="connsiteX3" fmla="*/ 18695 w 159068"/>
                <a:gd name="connsiteY3" fmla="*/ 12944 h 235421"/>
                <a:gd name="connsiteX4" fmla="*/ 3616 w 159068"/>
                <a:gd name="connsiteY4" fmla="*/ 48702 h 235421"/>
                <a:gd name="connsiteX5" fmla="*/ 12078 w 159068"/>
                <a:gd name="connsiteY5" fmla="*/ 129255 h 235421"/>
                <a:gd name="connsiteX6" fmla="*/ 32375 w 159068"/>
                <a:gd name="connsiteY6" fmla="*/ 153370 h 235421"/>
                <a:gd name="connsiteX7" fmla="*/ 49936 w 159068"/>
                <a:gd name="connsiteY7" fmla="*/ 236213 h 235421"/>
                <a:gd name="connsiteX8" fmla="*/ 143469 w 159068"/>
                <a:gd name="connsiteY8" fmla="*/ 210889 h 235421"/>
                <a:gd name="connsiteX9" fmla="*/ 142833 w 159068"/>
                <a:gd name="connsiteY9" fmla="*/ 140962 h 235421"/>
                <a:gd name="connsiteX10" fmla="*/ 157722 w 159068"/>
                <a:gd name="connsiteY10" fmla="*/ 115893 h 235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068" h="235421">
                  <a:moveTo>
                    <a:pt x="157722" y="115893"/>
                  </a:moveTo>
                  <a:lnTo>
                    <a:pt x="147605" y="20324"/>
                  </a:lnTo>
                  <a:cubicBezTo>
                    <a:pt x="146523" y="9444"/>
                    <a:pt x="137043" y="2318"/>
                    <a:pt x="125908" y="3272"/>
                  </a:cubicBezTo>
                  <a:lnTo>
                    <a:pt x="18695" y="12944"/>
                  </a:lnTo>
                  <a:cubicBezTo>
                    <a:pt x="7624" y="13898"/>
                    <a:pt x="1452" y="38013"/>
                    <a:pt x="3616" y="48702"/>
                  </a:cubicBezTo>
                  <a:lnTo>
                    <a:pt x="12078" y="129255"/>
                  </a:lnTo>
                  <a:cubicBezTo>
                    <a:pt x="14241" y="139944"/>
                    <a:pt x="23277" y="147325"/>
                    <a:pt x="32375" y="153370"/>
                  </a:cubicBezTo>
                  <a:lnTo>
                    <a:pt x="49936" y="236213"/>
                  </a:lnTo>
                  <a:cubicBezTo>
                    <a:pt x="76024" y="227686"/>
                    <a:pt x="117382" y="219415"/>
                    <a:pt x="143469" y="210889"/>
                  </a:cubicBezTo>
                  <a:lnTo>
                    <a:pt x="142833" y="140962"/>
                  </a:lnTo>
                  <a:cubicBezTo>
                    <a:pt x="154159" y="133327"/>
                    <a:pt x="158167" y="120347"/>
                    <a:pt x="157722" y="115893"/>
                  </a:cubicBezTo>
                  <a:close/>
                </a:path>
              </a:pathLst>
            </a:custGeom>
            <a:solidFill>
              <a:srgbClr val="FFDBA7"/>
            </a:solidFill>
            <a:ln w="6361" cap="flat">
              <a:noFill/>
              <a:prstDash val="solid"/>
              <a:miter/>
            </a:ln>
          </p:spPr>
          <p:txBody>
            <a:bodyPr rtlCol="0" anchor="ctr"/>
            <a:lstStyle/>
            <a:p>
              <a:endParaRPr lang="en-GB"/>
            </a:p>
          </p:txBody>
        </p:sp>
        <p:sp>
          <p:nvSpPr>
            <p:cNvPr id="217" name="Freeform: Shape 216">
              <a:extLst>
                <a:ext uri="{FF2B5EF4-FFF2-40B4-BE49-F238E27FC236}">
                  <a16:creationId xmlns:a16="http://schemas.microsoft.com/office/drawing/2014/main" id="{44EAA7A8-C4FD-43CA-9578-ED61E4B4D9B5}"/>
                </a:ext>
              </a:extLst>
            </p:cNvPr>
            <p:cNvSpPr/>
            <p:nvPr/>
          </p:nvSpPr>
          <p:spPr>
            <a:xfrm>
              <a:off x="5362065" y="1827945"/>
              <a:ext cx="165432" cy="451755"/>
            </a:xfrm>
            <a:custGeom>
              <a:avLst/>
              <a:gdLst>
                <a:gd name="connsiteX0" fmla="*/ 3187 w 165431"/>
                <a:gd name="connsiteY0" fmla="*/ 365991 h 451755"/>
                <a:gd name="connsiteX1" fmla="*/ 20048 w 165431"/>
                <a:gd name="connsiteY1" fmla="*/ 8404 h 451755"/>
                <a:gd name="connsiteX2" fmla="*/ 126561 w 165431"/>
                <a:gd name="connsiteY2" fmla="*/ 3187 h 451755"/>
                <a:gd name="connsiteX3" fmla="*/ 156275 w 165431"/>
                <a:gd name="connsiteY3" fmla="*/ 400350 h 451755"/>
                <a:gd name="connsiteX4" fmla="*/ 53707 w 165431"/>
                <a:gd name="connsiteY4" fmla="*/ 441326 h 451755"/>
                <a:gd name="connsiteX5" fmla="*/ 3187 w 165431"/>
                <a:gd name="connsiteY5" fmla="*/ 365991 h 45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431" h="451755">
                  <a:moveTo>
                    <a:pt x="3187" y="365991"/>
                  </a:moveTo>
                  <a:cubicBezTo>
                    <a:pt x="7195" y="292628"/>
                    <a:pt x="21321" y="82148"/>
                    <a:pt x="20048" y="8404"/>
                  </a:cubicBezTo>
                  <a:cubicBezTo>
                    <a:pt x="48935" y="10058"/>
                    <a:pt x="83230" y="13622"/>
                    <a:pt x="126561" y="3187"/>
                  </a:cubicBezTo>
                  <a:cubicBezTo>
                    <a:pt x="149339" y="148957"/>
                    <a:pt x="178672" y="262342"/>
                    <a:pt x="156275" y="400350"/>
                  </a:cubicBezTo>
                  <a:cubicBezTo>
                    <a:pt x="147558" y="454115"/>
                    <a:pt x="91375" y="459714"/>
                    <a:pt x="53707" y="441326"/>
                  </a:cubicBezTo>
                  <a:cubicBezTo>
                    <a:pt x="13813" y="421919"/>
                    <a:pt x="7323" y="402831"/>
                    <a:pt x="3187" y="365991"/>
                  </a:cubicBezTo>
                  <a:close/>
                </a:path>
              </a:pathLst>
            </a:custGeom>
            <a:solidFill>
              <a:srgbClr val="FFDBA7"/>
            </a:solidFill>
            <a:ln w="6361" cap="flat">
              <a:noFill/>
              <a:prstDash val="solid"/>
              <a:miter/>
            </a:ln>
          </p:spPr>
          <p:txBody>
            <a:bodyPr rtlCol="0" anchor="ctr"/>
            <a:lstStyle/>
            <a:p>
              <a:endParaRPr lang="en-GB"/>
            </a:p>
          </p:txBody>
        </p:sp>
        <p:sp>
          <p:nvSpPr>
            <p:cNvPr id="218" name="Freeform: Shape 217">
              <a:extLst>
                <a:ext uri="{FF2B5EF4-FFF2-40B4-BE49-F238E27FC236}">
                  <a16:creationId xmlns:a16="http://schemas.microsoft.com/office/drawing/2014/main" id="{F78C0DC6-74D8-4888-ADA2-07D9086039B4}"/>
                </a:ext>
              </a:extLst>
            </p:cNvPr>
            <p:cNvSpPr/>
            <p:nvPr/>
          </p:nvSpPr>
          <p:spPr>
            <a:xfrm>
              <a:off x="4066639" y="1674453"/>
              <a:ext cx="159069" cy="235422"/>
            </a:xfrm>
            <a:custGeom>
              <a:avLst/>
              <a:gdLst>
                <a:gd name="connsiteX0" fmla="*/ 3220 w 159068"/>
                <a:gd name="connsiteY0" fmla="*/ 115893 h 235421"/>
                <a:gd name="connsiteX1" fmla="*/ 13337 w 159068"/>
                <a:gd name="connsiteY1" fmla="*/ 20324 h 235421"/>
                <a:gd name="connsiteX2" fmla="*/ 35034 w 159068"/>
                <a:gd name="connsiteY2" fmla="*/ 3272 h 235421"/>
                <a:gd name="connsiteX3" fmla="*/ 142246 w 159068"/>
                <a:gd name="connsiteY3" fmla="*/ 12944 h 235421"/>
                <a:gd name="connsiteX4" fmla="*/ 157326 w 159068"/>
                <a:gd name="connsiteY4" fmla="*/ 48702 h 235421"/>
                <a:gd name="connsiteX5" fmla="*/ 148863 w 159068"/>
                <a:gd name="connsiteY5" fmla="*/ 129255 h 235421"/>
                <a:gd name="connsiteX6" fmla="*/ 128566 w 159068"/>
                <a:gd name="connsiteY6" fmla="*/ 153370 h 235421"/>
                <a:gd name="connsiteX7" fmla="*/ 111005 w 159068"/>
                <a:gd name="connsiteY7" fmla="*/ 236276 h 235421"/>
                <a:gd name="connsiteX8" fmla="*/ 17536 w 159068"/>
                <a:gd name="connsiteY8" fmla="*/ 210952 h 235421"/>
                <a:gd name="connsiteX9" fmla="*/ 18109 w 159068"/>
                <a:gd name="connsiteY9" fmla="*/ 141026 h 235421"/>
                <a:gd name="connsiteX10" fmla="*/ 3220 w 159068"/>
                <a:gd name="connsiteY10" fmla="*/ 115893 h 235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068" h="235421">
                  <a:moveTo>
                    <a:pt x="3220" y="115893"/>
                  </a:moveTo>
                  <a:lnTo>
                    <a:pt x="13337" y="20324"/>
                  </a:lnTo>
                  <a:cubicBezTo>
                    <a:pt x="14418" y="9444"/>
                    <a:pt x="23899" y="2318"/>
                    <a:pt x="35034" y="3272"/>
                  </a:cubicBezTo>
                  <a:lnTo>
                    <a:pt x="142246" y="12944"/>
                  </a:lnTo>
                  <a:cubicBezTo>
                    <a:pt x="153317" y="13898"/>
                    <a:pt x="159489" y="38013"/>
                    <a:pt x="157326" y="48702"/>
                  </a:cubicBezTo>
                  <a:lnTo>
                    <a:pt x="148863" y="129255"/>
                  </a:lnTo>
                  <a:cubicBezTo>
                    <a:pt x="146700" y="139944"/>
                    <a:pt x="137665" y="147325"/>
                    <a:pt x="128566" y="153370"/>
                  </a:cubicBezTo>
                  <a:lnTo>
                    <a:pt x="111005" y="236276"/>
                  </a:lnTo>
                  <a:cubicBezTo>
                    <a:pt x="84981" y="227750"/>
                    <a:pt x="43623" y="219479"/>
                    <a:pt x="17536" y="210952"/>
                  </a:cubicBezTo>
                  <a:lnTo>
                    <a:pt x="18109" y="141026"/>
                  </a:lnTo>
                  <a:cubicBezTo>
                    <a:pt x="6783" y="133327"/>
                    <a:pt x="2774" y="120347"/>
                    <a:pt x="3220" y="115893"/>
                  </a:cubicBezTo>
                  <a:close/>
                </a:path>
              </a:pathLst>
            </a:custGeom>
            <a:solidFill>
              <a:srgbClr val="FFDBA7"/>
            </a:solidFill>
            <a:ln w="6361" cap="flat">
              <a:noFill/>
              <a:prstDash val="solid"/>
              <a:miter/>
            </a:ln>
          </p:spPr>
          <p:txBody>
            <a:bodyPr rtlCol="0" anchor="ctr"/>
            <a:lstStyle/>
            <a:p>
              <a:endParaRPr lang="en-GB"/>
            </a:p>
          </p:txBody>
        </p:sp>
        <p:sp>
          <p:nvSpPr>
            <p:cNvPr id="219" name="Freeform: Shape 218">
              <a:extLst>
                <a:ext uri="{FF2B5EF4-FFF2-40B4-BE49-F238E27FC236}">
                  <a16:creationId xmlns:a16="http://schemas.microsoft.com/office/drawing/2014/main" id="{0BA4576B-256C-445C-9593-27FC2B7D5062}"/>
                </a:ext>
              </a:extLst>
            </p:cNvPr>
            <p:cNvSpPr/>
            <p:nvPr/>
          </p:nvSpPr>
          <p:spPr>
            <a:xfrm>
              <a:off x="4044028" y="1827945"/>
              <a:ext cx="165432" cy="451755"/>
            </a:xfrm>
            <a:custGeom>
              <a:avLst/>
              <a:gdLst>
                <a:gd name="connsiteX0" fmla="*/ 164284 w 165431"/>
                <a:gd name="connsiteY0" fmla="*/ 365991 h 451755"/>
                <a:gd name="connsiteX1" fmla="*/ 147423 w 165431"/>
                <a:gd name="connsiteY1" fmla="*/ 8404 h 451755"/>
                <a:gd name="connsiteX2" fmla="*/ 40911 w 165431"/>
                <a:gd name="connsiteY2" fmla="*/ 3187 h 451755"/>
                <a:gd name="connsiteX3" fmla="*/ 11196 w 165431"/>
                <a:gd name="connsiteY3" fmla="*/ 400350 h 451755"/>
                <a:gd name="connsiteX4" fmla="*/ 113828 w 165431"/>
                <a:gd name="connsiteY4" fmla="*/ 441326 h 451755"/>
                <a:gd name="connsiteX5" fmla="*/ 164284 w 165431"/>
                <a:gd name="connsiteY5" fmla="*/ 365991 h 45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431" h="451755">
                  <a:moveTo>
                    <a:pt x="164284" y="365991"/>
                  </a:moveTo>
                  <a:cubicBezTo>
                    <a:pt x="160276" y="292628"/>
                    <a:pt x="146150" y="82148"/>
                    <a:pt x="147423" y="8404"/>
                  </a:cubicBezTo>
                  <a:cubicBezTo>
                    <a:pt x="118536" y="10058"/>
                    <a:pt x="84304" y="13622"/>
                    <a:pt x="40911" y="3187"/>
                  </a:cubicBezTo>
                  <a:cubicBezTo>
                    <a:pt x="18132" y="148957"/>
                    <a:pt x="-11200" y="262342"/>
                    <a:pt x="11196" y="400350"/>
                  </a:cubicBezTo>
                  <a:cubicBezTo>
                    <a:pt x="19913" y="454115"/>
                    <a:pt x="76097" y="459714"/>
                    <a:pt x="113828" y="441326"/>
                  </a:cubicBezTo>
                  <a:cubicBezTo>
                    <a:pt x="153595" y="421919"/>
                    <a:pt x="160085" y="402831"/>
                    <a:pt x="164284" y="365991"/>
                  </a:cubicBezTo>
                  <a:close/>
                </a:path>
              </a:pathLst>
            </a:custGeom>
            <a:solidFill>
              <a:srgbClr val="FFDBA7"/>
            </a:solidFill>
            <a:ln w="6361" cap="flat">
              <a:noFill/>
              <a:prstDash val="solid"/>
              <a:miter/>
            </a:ln>
          </p:spPr>
          <p:txBody>
            <a:bodyPr rtlCol="0" anchor="ctr"/>
            <a:lstStyle/>
            <a:p>
              <a:endParaRPr lang="en-GB"/>
            </a:p>
          </p:txBody>
        </p:sp>
        <p:sp>
          <p:nvSpPr>
            <p:cNvPr id="220" name="Freeform: Shape 219">
              <a:extLst>
                <a:ext uri="{FF2B5EF4-FFF2-40B4-BE49-F238E27FC236}">
                  <a16:creationId xmlns:a16="http://schemas.microsoft.com/office/drawing/2014/main" id="{5FCD1380-9372-4597-ACB5-B3A41C607DCF}"/>
                </a:ext>
              </a:extLst>
            </p:cNvPr>
            <p:cNvSpPr/>
            <p:nvPr/>
          </p:nvSpPr>
          <p:spPr>
            <a:xfrm>
              <a:off x="3825778" y="1417674"/>
              <a:ext cx="1896101" cy="349951"/>
            </a:xfrm>
            <a:custGeom>
              <a:avLst/>
              <a:gdLst>
                <a:gd name="connsiteX0" fmla="*/ 3187 w 1896101"/>
                <a:gd name="connsiteY0" fmla="*/ 3187 h 349951"/>
                <a:gd name="connsiteX1" fmla="*/ 1898461 w 1896101"/>
                <a:gd name="connsiteY1" fmla="*/ 3187 h 349951"/>
                <a:gd name="connsiteX2" fmla="*/ 1898461 w 1896101"/>
                <a:gd name="connsiteY2" fmla="*/ 349511 h 349951"/>
                <a:gd name="connsiteX3" fmla="*/ 3187 w 1896101"/>
                <a:gd name="connsiteY3" fmla="*/ 349511 h 349951"/>
              </a:gdLst>
              <a:ahLst/>
              <a:cxnLst>
                <a:cxn ang="0">
                  <a:pos x="connsiteX0" y="connsiteY0"/>
                </a:cxn>
                <a:cxn ang="0">
                  <a:pos x="connsiteX1" y="connsiteY1"/>
                </a:cxn>
                <a:cxn ang="0">
                  <a:pos x="connsiteX2" y="connsiteY2"/>
                </a:cxn>
                <a:cxn ang="0">
                  <a:pos x="connsiteX3" y="connsiteY3"/>
                </a:cxn>
              </a:cxnLst>
              <a:rect l="l" t="t" r="r" b="b"/>
              <a:pathLst>
                <a:path w="1896101" h="349951">
                  <a:moveTo>
                    <a:pt x="3187" y="3187"/>
                  </a:moveTo>
                  <a:lnTo>
                    <a:pt x="1898461" y="3187"/>
                  </a:lnTo>
                  <a:lnTo>
                    <a:pt x="1898461" y="349511"/>
                  </a:lnTo>
                  <a:lnTo>
                    <a:pt x="3187" y="349511"/>
                  </a:lnTo>
                  <a:close/>
                </a:path>
              </a:pathLst>
            </a:custGeom>
            <a:solidFill>
              <a:srgbClr val="C32026"/>
            </a:solidFill>
            <a:ln w="6361" cap="flat">
              <a:noFill/>
              <a:prstDash val="solid"/>
              <a:miter/>
            </a:ln>
          </p:spPr>
          <p:txBody>
            <a:bodyPr rtlCol="0" anchor="ctr"/>
            <a:lstStyle/>
            <a:p>
              <a:endParaRPr lang="en-GB"/>
            </a:p>
          </p:txBody>
        </p:sp>
        <p:sp>
          <p:nvSpPr>
            <p:cNvPr id="221" name="Freeform: Shape 220">
              <a:extLst>
                <a:ext uri="{FF2B5EF4-FFF2-40B4-BE49-F238E27FC236}">
                  <a16:creationId xmlns:a16="http://schemas.microsoft.com/office/drawing/2014/main" id="{CE440921-4100-444E-8054-54E5BAF770C9}"/>
                </a:ext>
              </a:extLst>
            </p:cNvPr>
            <p:cNvSpPr/>
            <p:nvPr/>
          </p:nvSpPr>
          <p:spPr>
            <a:xfrm>
              <a:off x="4512680" y="3295959"/>
              <a:ext cx="184520" cy="203608"/>
            </a:xfrm>
            <a:custGeom>
              <a:avLst/>
              <a:gdLst>
                <a:gd name="connsiteX0" fmla="*/ 185946 w 184519"/>
                <a:gd name="connsiteY0" fmla="*/ 4268 h 203608"/>
                <a:gd name="connsiteX1" fmla="*/ 7980 w 184519"/>
                <a:gd name="connsiteY1" fmla="*/ 190315 h 203608"/>
                <a:gd name="connsiteX2" fmla="*/ 18415 w 184519"/>
                <a:gd name="connsiteY2" fmla="*/ 3187 h 203608"/>
                <a:gd name="connsiteX3" fmla="*/ 185946 w 184519"/>
                <a:gd name="connsiteY3" fmla="*/ 4268 h 203608"/>
              </a:gdLst>
              <a:ahLst/>
              <a:cxnLst>
                <a:cxn ang="0">
                  <a:pos x="connsiteX0" y="connsiteY0"/>
                </a:cxn>
                <a:cxn ang="0">
                  <a:pos x="connsiteX1" y="connsiteY1"/>
                </a:cxn>
                <a:cxn ang="0">
                  <a:pos x="connsiteX2" y="connsiteY2"/>
                </a:cxn>
                <a:cxn ang="0">
                  <a:pos x="connsiteX3" y="connsiteY3"/>
                </a:cxn>
              </a:cxnLst>
              <a:rect l="l" t="t" r="r" b="b"/>
              <a:pathLst>
                <a:path w="184519" h="203608">
                  <a:moveTo>
                    <a:pt x="185946" y="4268"/>
                  </a:moveTo>
                  <a:cubicBezTo>
                    <a:pt x="185946" y="4268"/>
                    <a:pt x="211015" y="264950"/>
                    <a:pt x="7980" y="190315"/>
                  </a:cubicBezTo>
                  <a:cubicBezTo>
                    <a:pt x="-7163" y="49380"/>
                    <a:pt x="18415" y="3187"/>
                    <a:pt x="18415" y="3187"/>
                  </a:cubicBezTo>
                  <a:lnTo>
                    <a:pt x="185946" y="4268"/>
                  </a:lnTo>
                  <a:close/>
                </a:path>
              </a:pathLst>
            </a:custGeom>
            <a:solidFill>
              <a:srgbClr val="2EA09A"/>
            </a:solidFill>
            <a:ln w="6361" cap="flat">
              <a:noFill/>
              <a:prstDash val="solid"/>
              <a:miter/>
            </a:ln>
          </p:spPr>
          <p:txBody>
            <a:bodyPr rtlCol="0" anchor="ctr"/>
            <a:lstStyle/>
            <a:p>
              <a:endParaRPr lang="en-GB"/>
            </a:p>
          </p:txBody>
        </p:sp>
        <p:sp>
          <p:nvSpPr>
            <p:cNvPr id="222" name="Freeform: Shape 221">
              <a:extLst>
                <a:ext uri="{FF2B5EF4-FFF2-40B4-BE49-F238E27FC236}">
                  <a16:creationId xmlns:a16="http://schemas.microsoft.com/office/drawing/2014/main" id="{24976A72-7953-4F5A-B37E-EC3325396592}"/>
                </a:ext>
              </a:extLst>
            </p:cNvPr>
            <p:cNvSpPr/>
            <p:nvPr/>
          </p:nvSpPr>
          <p:spPr>
            <a:xfrm>
              <a:off x="4851200" y="4661724"/>
              <a:ext cx="114530" cy="108167"/>
            </a:xfrm>
            <a:custGeom>
              <a:avLst/>
              <a:gdLst>
                <a:gd name="connsiteX0" fmla="*/ 111926 w 114529"/>
                <a:gd name="connsiteY0" fmla="*/ 20493 h 108166"/>
                <a:gd name="connsiteX1" fmla="*/ 111926 w 114529"/>
                <a:gd name="connsiteY1" fmla="*/ 108745 h 108166"/>
                <a:gd name="connsiteX2" fmla="*/ 23675 w 114529"/>
                <a:gd name="connsiteY2" fmla="*/ 108745 h 108166"/>
                <a:gd name="connsiteX3" fmla="*/ 3187 w 114529"/>
                <a:gd name="connsiteY3" fmla="*/ 3187 h 108166"/>
              </a:gdLst>
              <a:ahLst/>
              <a:cxnLst>
                <a:cxn ang="0">
                  <a:pos x="connsiteX0" y="connsiteY0"/>
                </a:cxn>
                <a:cxn ang="0">
                  <a:pos x="connsiteX1" y="connsiteY1"/>
                </a:cxn>
                <a:cxn ang="0">
                  <a:pos x="connsiteX2" y="connsiteY2"/>
                </a:cxn>
                <a:cxn ang="0">
                  <a:pos x="connsiteX3" y="connsiteY3"/>
                </a:cxn>
              </a:cxnLst>
              <a:rect l="l" t="t" r="r" b="b"/>
              <a:pathLst>
                <a:path w="114529" h="108166">
                  <a:moveTo>
                    <a:pt x="111926" y="20493"/>
                  </a:moveTo>
                  <a:lnTo>
                    <a:pt x="111926" y="108745"/>
                  </a:lnTo>
                  <a:lnTo>
                    <a:pt x="23675" y="108745"/>
                  </a:lnTo>
                  <a:lnTo>
                    <a:pt x="3187" y="3187"/>
                  </a:lnTo>
                  <a:close/>
                </a:path>
              </a:pathLst>
            </a:custGeom>
            <a:solidFill>
              <a:srgbClr val="F7C291"/>
            </a:solidFill>
            <a:ln w="6361" cap="flat">
              <a:noFill/>
              <a:prstDash val="solid"/>
              <a:miter/>
            </a:ln>
          </p:spPr>
          <p:txBody>
            <a:bodyPr rtlCol="0" anchor="ctr"/>
            <a:lstStyle/>
            <a:p>
              <a:endParaRPr lang="en-GB"/>
            </a:p>
          </p:txBody>
        </p:sp>
        <p:sp>
          <p:nvSpPr>
            <p:cNvPr id="223" name="Freeform: Shape 222">
              <a:extLst>
                <a:ext uri="{FF2B5EF4-FFF2-40B4-BE49-F238E27FC236}">
                  <a16:creationId xmlns:a16="http://schemas.microsoft.com/office/drawing/2014/main" id="{DBE6BB74-FA4F-4398-8F62-599B47E4459B}"/>
                </a:ext>
              </a:extLst>
            </p:cNvPr>
            <p:cNvSpPr/>
            <p:nvPr/>
          </p:nvSpPr>
          <p:spPr>
            <a:xfrm>
              <a:off x="4865007" y="4762192"/>
              <a:ext cx="171794" cy="120892"/>
            </a:xfrm>
            <a:custGeom>
              <a:avLst/>
              <a:gdLst>
                <a:gd name="connsiteX0" fmla="*/ 3187 w 171794"/>
                <a:gd name="connsiteY0" fmla="*/ 117843 h 120892"/>
                <a:gd name="connsiteX1" fmla="*/ 170464 w 171794"/>
                <a:gd name="connsiteY1" fmla="*/ 117843 h 120892"/>
                <a:gd name="connsiteX2" fmla="*/ 103527 w 171794"/>
                <a:gd name="connsiteY2" fmla="*/ 3187 h 120892"/>
                <a:gd name="connsiteX3" fmla="*/ 3187 w 171794"/>
                <a:gd name="connsiteY3" fmla="*/ 3187 h 120892"/>
              </a:gdLst>
              <a:ahLst/>
              <a:cxnLst>
                <a:cxn ang="0">
                  <a:pos x="connsiteX0" y="connsiteY0"/>
                </a:cxn>
                <a:cxn ang="0">
                  <a:pos x="connsiteX1" y="connsiteY1"/>
                </a:cxn>
                <a:cxn ang="0">
                  <a:pos x="connsiteX2" y="connsiteY2"/>
                </a:cxn>
                <a:cxn ang="0">
                  <a:pos x="connsiteX3" y="connsiteY3"/>
                </a:cxn>
              </a:cxnLst>
              <a:rect l="l" t="t" r="r" b="b"/>
              <a:pathLst>
                <a:path w="171794" h="120892">
                  <a:moveTo>
                    <a:pt x="3187" y="117843"/>
                  </a:moveTo>
                  <a:lnTo>
                    <a:pt x="170464" y="117843"/>
                  </a:lnTo>
                  <a:lnTo>
                    <a:pt x="103527" y="3187"/>
                  </a:lnTo>
                  <a:lnTo>
                    <a:pt x="3187" y="3187"/>
                  </a:lnTo>
                  <a:close/>
                </a:path>
              </a:pathLst>
            </a:custGeom>
            <a:solidFill>
              <a:srgbClr val="263238"/>
            </a:solidFill>
            <a:ln w="6361" cap="flat">
              <a:noFill/>
              <a:prstDash val="solid"/>
              <a:miter/>
            </a:ln>
          </p:spPr>
          <p:txBody>
            <a:bodyPr rtlCol="0" anchor="ctr"/>
            <a:lstStyle/>
            <a:p>
              <a:endParaRPr lang="en-GB"/>
            </a:p>
          </p:txBody>
        </p:sp>
        <p:sp>
          <p:nvSpPr>
            <p:cNvPr id="224" name="Freeform: Shape 223">
              <a:extLst>
                <a:ext uri="{FF2B5EF4-FFF2-40B4-BE49-F238E27FC236}">
                  <a16:creationId xmlns:a16="http://schemas.microsoft.com/office/drawing/2014/main" id="{63292490-753C-41F4-8238-4E3EEAB434B5}"/>
                </a:ext>
              </a:extLst>
            </p:cNvPr>
            <p:cNvSpPr/>
            <p:nvPr/>
          </p:nvSpPr>
          <p:spPr>
            <a:xfrm>
              <a:off x="4857308" y="4863233"/>
              <a:ext cx="190883" cy="38177"/>
            </a:xfrm>
            <a:custGeom>
              <a:avLst/>
              <a:gdLst>
                <a:gd name="connsiteX0" fmla="*/ 178735 w 190882"/>
                <a:gd name="connsiteY0" fmla="*/ 3187 h 38176"/>
                <a:gd name="connsiteX1" fmla="*/ 14385 w 190882"/>
                <a:gd name="connsiteY1" fmla="*/ 3187 h 38176"/>
                <a:gd name="connsiteX2" fmla="*/ 3187 w 190882"/>
                <a:gd name="connsiteY2" fmla="*/ 14385 h 38176"/>
                <a:gd name="connsiteX3" fmla="*/ 3187 w 190882"/>
                <a:gd name="connsiteY3" fmla="*/ 38054 h 38176"/>
                <a:gd name="connsiteX4" fmla="*/ 189934 w 190882"/>
                <a:gd name="connsiteY4" fmla="*/ 38054 h 38176"/>
                <a:gd name="connsiteX5" fmla="*/ 189934 w 190882"/>
                <a:gd name="connsiteY5" fmla="*/ 14385 h 38176"/>
                <a:gd name="connsiteX6" fmla="*/ 178735 w 190882"/>
                <a:gd name="connsiteY6" fmla="*/ 3187 h 3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882" h="38176">
                  <a:moveTo>
                    <a:pt x="178735" y="3187"/>
                  </a:moveTo>
                  <a:lnTo>
                    <a:pt x="14385" y="3187"/>
                  </a:lnTo>
                  <a:cubicBezTo>
                    <a:pt x="8213" y="3187"/>
                    <a:pt x="3187" y="8213"/>
                    <a:pt x="3187" y="14385"/>
                  </a:cubicBezTo>
                  <a:lnTo>
                    <a:pt x="3187" y="38054"/>
                  </a:lnTo>
                  <a:lnTo>
                    <a:pt x="189934" y="38054"/>
                  </a:lnTo>
                  <a:lnTo>
                    <a:pt x="189934" y="14385"/>
                  </a:lnTo>
                  <a:cubicBezTo>
                    <a:pt x="189934" y="8213"/>
                    <a:pt x="184907" y="3187"/>
                    <a:pt x="178735" y="3187"/>
                  </a:cubicBezTo>
                  <a:close/>
                </a:path>
              </a:pathLst>
            </a:custGeom>
            <a:solidFill>
              <a:srgbClr val="E53A35"/>
            </a:solidFill>
            <a:ln w="6361" cap="flat">
              <a:noFill/>
              <a:prstDash val="solid"/>
              <a:miter/>
            </a:ln>
          </p:spPr>
          <p:txBody>
            <a:bodyPr rtlCol="0" anchor="ctr"/>
            <a:lstStyle/>
            <a:p>
              <a:endParaRPr lang="en-GB"/>
            </a:p>
          </p:txBody>
        </p:sp>
        <p:sp>
          <p:nvSpPr>
            <p:cNvPr id="225" name="Freeform: Shape 224">
              <a:extLst>
                <a:ext uri="{FF2B5EF4-FFF2-40B4-BE49-F238E27FC236}">
                  <a16:creationId xmlns:a16="http://schemas.microsoft.com/office/drawing/2014/main" id="{BBE1EADC-4C33-4B22-B6BD-A5C950BEBDF2}"/>
                </a:ext>
              </a:extLst>
            </p:cNvPr>
            <p:cNvSpPr/>
            <p:nvPr/>
          </p:nvSpPr>
          <p:spPr>
            <a:xfrm>
              <a:off x="4891603" y="4779944"/>
              <a:ext cx="63628" cy="12726"/>
            </a:xfrm>
            <a:custGeom>
              <a:avLst/>
              <a:gdLst>
                <a:gd name="connsiteX0" fmla="*/ 8786 w 63627"/>
                <a:gd name="connsiteY0" fmla="*/ 14385 h 12725"/>
                <a:gd name="connsiteX1" fmla="*/ 56634 w 63627"/>
                <a:gd name="connsiteY1" fmla="*/ 14385 h 12725"/>
                <a:gd name="connsiteX2" fmla="*/ 62233 w 63627"/>
                <a:gd name="connsiteY2" fmla="*/ 8786 h 12725"/>
                <a:gd name="connsiteX3" fmla="*/ 62233 w 63627"/>
                <a:gd name="connsiteY3" fmla="*/ 8786 h 12725"/>
                <a:gd name="connsiteX4" fmla="*/ 56634 w 63627"/>
                <a:gd name="connsiteY4" fmla="*/ 3187 h 12725"/>
                <a:gd name="connsiteX5" fmla="*/ 8786 w 63627"/>
                <a:gd name="connsiteY5" fmla="*/ 3187 h 12725"/>
                <a:gd name="connsiteX6" fmla="*/ 3187 w 63627"/>
                <a:gd name="connsiteY6" fmla="*/ 8786 h 12725"/>
                <a:gd name="connsiteX7" fmla="*/ 3187 w 63627"/>
                <a:gd name="connsiteY7" fmla="*/ 8786 h 12725"/>
                <a:gd name="connsiteX8" fmla="*/ 8786 w 63627"/>
                <a:gd name="connsiteY8" fmla="*/ 14385 h 1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627" h="12725">
                  <a:moveTo>
                    <a:pt x="8786" y="14385"/>
                  </a:moveTo>
                  <a:lnTo>
                    <a:pt x="56634" y="14385"/>
                  </a:lnTo>
                  <a:cubicBezTo>
                    <a:pt x="59752" y="14385"/>
                    <a:pt x="62233" y="11840"/>
                    <a:pt x="62233" y="8786"/>
                  </a:cubicBezTo>
                  <a:lnTo>
                    <a:pt x="62233" y="8786"/>
                  </a:lnTo>
                  <a:cubicBezTo>
                    <a:pt x="62233" y="5668"/>
                    <a:pt x="59688" y="3187"/>
                    <a:pt x="56634" y="3187"/>
                  </a:cubicBezTo>
                  <a:lnTo>
                    <a:pt x="8786" y="3187"/>
                  </a:lnTo>
                  <a:cubicBezTo>
                    <a:pt x="5668" y="3187"/>
                    <a:pt x="3187" y="5732"/>
                    <a:pt x="3187" y="8786"/>
                  </a:cubicBezTo>
                  <a:lnTo>
                    <a:pt x="3187" y="8786"/>
                  </a:lnTo>
                  <a:cubicBezTo>
                    <a:pt x="3187" y="11840"/>
                    <a:pt x="5732" y="14385"/>
                    <a:pt x="8786" y="14385"/>
                  </a:cubicBezTo>
                  <a:close/>
                </a:path>
              </a:pathLst>
            </a:custGeom>
            <a:solidFill>
              <a:srgbClr val="FFFFFF"/>
            </a:solidFill>
            <a:ln w="6361" cap="flat">
              <a:noFill/>
              <a:prstDash val="solid"/>
              <a:miter/>
            </a:ln>
          </p:spPr>
          <p:txBody>
            <a:bodyPr rtlCol="0" anchor="ctr"/>
            <a:lstStyle/>
            <a:p>
              <a:endParaRPr lang="en-GB"/>
            </a:p>
          </p:txBody>
        </p:sp>
        <p:sp>
          <p:nvSpPr>
            <p:cNvPr id="226" name="Freeform: Shape 225">
              <a:extLst>
                <a:ext uri="{FF2B5EF4-FFF2-40B4-BE49-F238E27FC236}">
                  <a16:creationId xmlns:a16="http://schemas.microsoft.com/office/drawing/2014/main" id="{51E1DA94-6CC6-4895-B0DC-5355A3617EDC}"/>
                </a:ext>
              </a:extLst>
            </p:cNvPr>
            <p:cNvSpPr/>
            <p:nvPr/>
          </p:nvSpPr>
          <p:spPr>
            <a:xfrm>
              <a:off x="4898093" y="4797951"/>
              <a:ext cx="63628" cy="12726"/>
            </a:xfrm>
            <a:custGeom>
              <a:avLst/>
              <a:gdLst>
                <a:gd name="connsiteX0" fmla="*/ 8786 w 63627"/>
                <a:gd name="connsiteY0" fmla="*/ 14385 h 12725"/>
                <a:gd name="connsiteX1" fmla="*/ 56634 w 63627"/>
                <a:gd name="connsiteY1" fmla="*/ 14385 h 12725"/>
                <a:gd name="connsiteX2" fmla="*/ 62233 w 63627"/>
                <a:gd name="connsiteY2" fmla="*/ 8786 h 12725"/>
                <a:gd name="connsiteX3" fmla="*/ 62233 w 63627"/>
                <a:gd name="connsiteY3" fmla="*/ 8786 h 12725"/>
                <a:gd name="connsiteX4" fmla="*/ 56634 w 63627"/>
                <a:gd name="connsiteY4" fmla="*/ 3187 h 12725"/>
                <a:gd name="connsiteX5" fmla="*/ 8786 w 63627"/>
                <a:gd name="connsiteY5" fmla="*/ 3187 h 12725"/>
                <a:gd name="connsiteX6" fmla="*/ 3187 w 63627"/>
                <a:gd name="connsiteY6" fmla="*/ 8786 h 12725"/>
                <a:gd name="connsiteX7" fmla="*/ 3187 w 63627"/>
                <a:gd name="connsiteY7" fmla="*/ 8786 h 12725"/>
                <a:gd name="connsiteX8" fmla="*/ 8786 w 63627"/>
                <a:gd name="connsiteY8" fmla="*/ 14385 h 1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627" h="12725">
                  <a:moveTo>
                    <a:pt x="8786" y="14385"/>
                  </a:moveTo>
                  <a:lnTo>
                    <a:pt x="56634" y="14385"/>
                  </a:lnTo>
                  <a:cubicBezTo>
                    <a:pt x="59752" y="14385"/>
                    <a:pt x="62233" y="11840"/>
                    <a:pt x="62233" y="8786"/>
                  </a:cubicBezTo>
                  <a:lnTo>
                    <a:pt x="62233" y="8786"/>
                  </a:lnTo>
                  <a:cubicBezTo>
                    <a:pt x="62233" y="5668"/>
                    <a:pt x="59688" y="3187"/>
                    <a:pt x="56634" y="3187"/>
                  </a:cubicBezTo>
                  <a:lnTo>
                    <a:pt x="8786" y="3187"/>
                  </a:lnTo>
                  <a:cubicBezTo>
                    <a:pt x="5668" y="3187"/>
                    <a:pt x="3187" y="5732"/>
                    <a:pt x="3187" y="8786"/>
                  </a:cubicBezTo>
                  <a:lnTo>
                    <a:pt x="3187" y="8786"/>
                  </a:lnTo>
                  <a:cubicBezTo>
                    <a:pt x="3187" y="11840"/>
                    <a:pt x="5732" y="14385"/>
                    <a:pt x="8786" y="14385"/>
                  </a:cubicBezTo>
                  <a:close/>
                </a:path>
              </a:pathLst>
            </a:custGeom>
            <a:solidFill>
              <a:srgbClr val="FFFFFF"/>
            </a:solidFill>
            <a:ln w="6361" cap="flat">
              <a:noFill/>
              <a:prstDash val="solid"/>
              <a:miter/>
            </a:ln>
          </p:spPr>
          <p:txBody>
            <a:bodyPr rtlCol="0" anchor="ctr"/>
            <a:lstStyle/>
            <a:p>
              <a:endParaRPr lang="en-GB"/>
            </a:p>
          </p:txBody>
        </p:sp>
        <p:sp>
          <p:nvSpPr>
            <p:cNvPr id="227" name="Freeform: Shape 226">
              <a:extLst>
                <a:ext uri="{FF2B5EF4-FFF2-40B4-BE49-F238E27FC236}">
                  <a16:creationId xmlns:a16="http://schemas.microsoft.com/office/drawing/2014/main" id="{7C07DBF1-21BE-4558-BFBE-E77C3B6AA018}"/>
                </a:ext>
              </a:extLst>
            </p:cNvPr>
            <p:cNvSpPr/>
            <p:nvPr/>
          </p:nvSpPr>
          <p:spPr>
            <a:xfrm>
              <a:off x="4905601" y="4817421"/>
              <a:ext cx="63628" cy="12726"/>
            </a:xfrm>
            <a:custGeom>
              <a:avLst/>
              <a:gdLst>
                <a:gd name="connsiteX0" fmla="*/ 8786 w 63627"/>
                <a:gd name="connsiteY0" fmla="*/ 14385 h 12725"/>
                <a:gd name="connsiteX1" fmla="*/ 56634 w 63627"/>
                <a:gd name="connsiteY1" fmla="*/ 14385 h 12725"/>
                <a:gd name="connsiteX2" fmla="*/ 62233 w 63627"/>
                <a:gd name="connsiteY2" fmla="*/ 8786 h 12725"/>
                <a:gd name="connsiteX3" fmla="*/ 62233 w 63627"/>
                <a:gd name="connsiteY3" fmla="*/ 8786 h 12725"/>
                <a:gd name="connsiteX4" fmla="*/ 56634 w 63627"/>
                <a:gd name="connsiteY4" fmla="*/ 3187 h 12725"/>
                <a:gd name="connsiteX5" fmla="*/ 8786 w 63627"/>
                <a:gd name="connsiteY5" fmla="*/ 3187 h 12725"/>
                <a:gd name="connsiteX6" fmla="*/ 3187 w 63627"/>
                <a:gd name="connsiteY6" fmla="*/ 8786 h 12725"/>
                <a:gd name="connsiteX7" fmla="*/ 3187 w 63627"/>
                <a:gd name="connsiteY7" fmla="*/ 8786 h 12725"/>
                <a:gd name="connsiteX8" fmla="*/ 8786 w 63627"/>
                <a:gd name="connsiteY8" fmla="*/ 14385 h 1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627" h="12725">
                  <a:moveTo>
                    <a:pt x="8786" y="14385"/>
                  </a:moveTo>
                  <a:lnTo>
                    <a:pt x="56634" y="14385"/>
                  </a:lnTo>
                  <a:cubicBezTo>
                    <a:pt x="59752" y="14385"/>
                    <a:pt x="62233" y="11840"/>
                    <a:pt x="62233" y="8786"/>
                  </a:cubicBezTo>
                  <a:lnTo>
                    <a:pt x="62233" y="8786"/>
                  </a:lnTo>
                  <a:cubicBezTo>
                    <a:pt x="62233" y="5668"/>
                    <a:pt x="59688" y="3187"/>
                    <a:pt x="56634" y="3187"/>
                  </a:cubicBezTo>
                  <a:lnTo>
                    <a:pt x="8786" y="3187"/>
                  </a:lnTo>
                  <a:cubicBezTo>
                    <a:pt x="5668" y="3187"/>
                    <a:pt x="3187" y="5732"/>
                    <a:pt x="3187" y="8786"/>
                  </a:cubicBezTo>
                  <a:lnTo>
                    <a:pt x="3187" y="8786"/>
                  </a:lnTo>
                  <a:cubicBezTo>
                    <a:pt x="3187" y="11904"/>
                    <a:pt x="5668" y="14385"/>
                    <a:pt x="8786" y="14385"/>
                  </a:cubicBezTo>
                  <a:close/>
                </a:path>
              </a:pathLst>
            </a:custGeom>
            <a:solidFill>
              <a:srgbClr val="FFFFFF"/>
            </a:solidFill>
            <a:ln w="6361" cap="flat">
              <a:noFill/>
              <a:prstDash val="solid"/>
              <a:miter/>
            </a:ln>
          </p:spPr>
          <p:txBody>
            <a:bodyPr rtlCol="0" anchor="ctr"/>
            <a:lstStyle/>
            <a:p>
              <a:endParaRPr lang="en-GB"/>
            </a:p>
          </p:txBody>
        </p:sp>
        <p:sp>
          <p:nvSpPr>
            <p:cNvPr id="228" name="Freeform: Shape 227">
              <a:extLst>
                <a:ext uri="{FF2B5EF4-FFF2-40B4-BE49-F238E27FC236}">
                  <a16:creationId xmlns:a16="http://schemas.microsoft.com/office/drawing/2014/main" id="{646DDBA4-7DD1-48E1-85B5-059F8A1BBAE0}"/>
                </a:ext>
              </a:extLst>
            </p:cNvPr>
            <p:cNvSpPr/>
            <p:nvPr/>
          </p:nvSpPr>
          <p:spPr>
            <a:xfrm>
              <a:off x="4821868" y="4004579"/>
              <a:ext cx="222696" cy="687177"/>
            </a:xfrm>
            <a:custGeom>
              <a:avLst/>
              <a:gdLst>
                <a:gd name="connsiteX0" fmla="*/ 224865 w 222696"/>
                <a:gd name="connsiteY0" fmla="*/ 3187 h 687177"/>
                <a:gd name="connsiteX1" fmla="*/ 179944 w 222696"/>
                <a:gd name="connsiteY1" fmla="*/ 686292 h 687177"/>
                <a:gd name="connsiteX2" fmla="*/ 17248 w 222696"/>
                <a:gd name="connsiteY2" fmla="*/ 686292 h 687177"/>
                <a:gd name="connsiteX3" fmla="*/ 3187 w 222696"/>
                <a:gd name="connsiteY3" fmla="*/ 64905 h 687177"/>
              </a:gdLst>
              <a:ahLst/>
              <a:cxnLst>
                <a:cxn ang="0">
                  <a:pos x="connsiteX0" y="connsiteY0"/>
                </a:cxn>
                <a:cxn ang="0">
                  <a:pos x="connsiteX1" y="connsiteY1"/>
                </a:cxn>
                <a:cxn ang="0">
                  <a:pos x="connsiteX2" y="connsiteY2"/>
                </a:cxn>
                <a:cxn ang="0">
                  <a:pos x="connsiteX3" y="connsiteY3"/>
                </a:cxn>
              </a:cxnLst>
              <a:rect l="l" t="t" r="r" b="b"/>
              <a:pathLst>
                <a:path w="222696" h="687177">
                  <a:moveTo>
                    <a:pt x="224865" y="3187"/>
                  </a:moveTo>
                  <a:lnTo>
                    <a:pt x="179944" y="686292"/>
                  </a:lnTo>
                  <a:lnTo>
                    <a:pt x="17248" y="686292"/>
                  </a:lnTo>
                  <a:lnTo>
                    <a:pt x="3187" y="64905"/>
                  </a:lnTo>
                  <a:close/>
                </a:path>
              </a:pathLst>
            </a:custGeom>
            <a:solidFill>
              <a:srgbClr val="000000"/>
            </a:solidFill>
            <a:ln w="6361" cap="flat">
              <a:noFill/>
              <a:prstDash val="solid"/>
              <a:miter/>
            </a:ln>
          </p:spPr>
          <p:txBody>
            <a:bodyPr rtlCol="0" anchor="ctr"/>
            <a:lstStyle/>
            <a:p>
              <a:endParaRPr lang="en-GB"/>
            </a:p>
          </p:txBody>
        </p:sp>
        <p:sp>
          <p:nvSpPr>
            <p:cNvPr id="229" name="Freeform: Shape 228">
              <a:extLst>
                <a:ext uri="{FF2B5EF4-FFF2-40B4-BE49-F238E27FC236}">
                  <a16:creationId xmlns:a16="http://schemas.microsoft.com/office/drawing/2014/main" id="{B9E7C393-AD96-421E-8557-6DA1E8C41C38}"/>
                </a:ext>
              </a:extLst>
            </p:cNvPr>
            <p:cNvSpPr/>
            <p:nvPr/>
          </p:nvSpPr>
          <p:spPr>
            <a:xfrm>
              <a:off x="4489859" y="3987781"/>
              <a:ext cx="222696" cy="687177"/>
            </a:xfrm>
            <a:custGeom>
              <a:avLst/>
              <a:gdLst>
                <a:gd name="connsiteX0" fmla="*/ 224801 w 222696"/>
                <a:gd name="connsiteY0" fmla="*/ 3187 h 687177"/>
                <a:gd name="connsiteX1" fmla="*/ 179944 w 222696"/>
                <a:gd name="connsiteY1" fmla="*/ 686292 h 687177"/>
                <a:gd name="connsiteX2" fmla="*/ 17248 w 222696"/>
                <a:gd name="connsiteY2" fmla="*/ 686292 h 687177"/>
                <a:gd name="connsiteX3" fmla="*/ 3187 w 222696"/>
                <a:gd name="connsiteY3" fmla="*/ 64906 h 687177"/>
              </a:gdLst>
              <a:ahLst/>
              <a:cxnLst>
                <a:cxn ang="0">
                  <a:pos x="connsiteX0" y="connsiteY0"/>
                </a:cxn>
                <a:cxn ang="0">
                  <a:pos x="connsiteX1" y="connsiteY1"/>
                </a:cxn>
                <a:cxn ang="0">
                  <a:pos x="connsiteX2" y="connsiteY2"/>
                </a:cxn>
                <a:cxn ang="0">
                  <a:pos x="connsiteX3" y="connsiteY3"/>
                </a:cxn>
              </a:cxnLst>
              <a:rect l="l" t="t" r="r" b="b"/>
              <a:pathLst>
                <a:path w="222696" h="687177">
                  <a:moveTo>
                    <a:pt x="224801" y="3187"/>
                  </a:moveTo>
                  <a:lnTo>
                    <a:pt x="179944" y="686292"/>
                  </a:lnTo>
                  <a:lnTo>
                    <a:pt x="17248" y="686292"/>
                  </a:lnTo>
                  <a:lnTo>
                    <a:pt x="3187" y="64906"/>
                  </a:lnTo>
                  <a:close/>
                </a:path>
              </a:pathLst>
            </a:custGeom>
            <a:solidFill>
              <a:srgbClr val="000000"/>
            </a:solidFill>
            <a:ln w="6361" cap="flat">
              <a:noFill/>
              <a:prstDash val="solid"/>
              <a:miter/>
            </a:ln>
          </p:spPr>
          <p:txBody>
            <a:bodyPr rtlCol="0" anchor="ctr"/>
            <a:lstStyle/>
            <a:p>
              <a:endParaRPr lang="en-GB"/>
            </a:p>
          </p:txBody>
        </p:sp>
        <p:sp>
          <p:nvSpPr>
            <p:cNvPr id="230" name="Freeform: Shape 229">
              <a:extLst>
                <a:ext uri="{FF2B5EF4-FFF2-40B4-BE49-F238E27FC236}">
                  <a16:creationId xmlns:a16="http://schemas.microsoft.com/office/drawing/2014/main" id="{02B2A6F1-56D0-4A2C-882E-90614CEB920E}"/>
                </a:ext>
              </a:extLst>
            </p:cNvPr>
            <p:cNvSpPr/>
            <p:nvPr/>
          </p:nvSpPr>
          <p:spPr>
            <a:xfrm>
              <a:off x="4821868" y="4637227"/>
              <a:ext cx="203608" cy="89079"/>
            </a:xfrm>
            <a:custGeom>
              <a:avLst/>
              <a:gdLst>
                <a:gd name="connsiteX0" fmla="*/ 3187 w 203608"/>
                <a:gd name="connsiteY0" fmla="*/ 91565 h 89078"/>
                <a:gd name="connsiteX1" fmla="*/ 197123 w 203608"/>
                <a:gd name="connsiteY1" fmla="*/ 91565 h 89078"/>
                <a:gd name="connsiteX2" fmla="*/ 205586 w 203608"/>
                <a:gd name="connsiteY2" fmla="*/ 3187 h 89078"/>
                <a:gd name="connsiteX3" fmla="*/ 3187 w 203608"/>
                <a:gd name="connsiteY3" fmla="*/ 3187 h 89078"/>
              </a:gdLst>
              <a:ahLst/>
              <a:cxnLst>
                <a:cxn ang="0">
                  <a:pos x="connsiteX0" y="connsiteY0"/>
                </a:cxn>
                <a:cxn ang="0">
                  <a:pos x="connsiteX1" y="connsiteY1"/>
                </a:cxn>
                <a:cxn ang="0">
                  <a:pos x="connsiteX2" y="connsiteY2"/>
                </a:cxn>
                <a:cxn ang="0">
                  <a:pos x="connsiteX3" y="connsiteY3"/>
                </a:cxn>
              </a:cxnLst>
              <a:rect l="l" t="t" r="r" b="b"/>
              <a:pathLst>
                <a:path w="203608" h="89078">
                  <a:moveTo>
                    <a:pt x="3187" y="91565"/>
                  </a:moveTo>
                  <a:lnTo>
                    <a:pt x="197123" y="91565"/>
                  </a:lnTo>
                  <a:lnTo>
                    <a:pt x="205586" y="3187"/>
                  </a:lnTo>
                  <a:lnTo>
                    <a:pt x="3187" y="3187"/>
                  </a:lnTo>
                  <a:close/>
                </a:path>
              </a:pathLst>
            </a:custGeom>
            <a:solidFill>
              <a:srgbClr val="37474F"/>
            </a:solidFill>
            <a:ln w="6361" cap="flat">
              <a:noFill/>
              <a:prstDash val="solid"/>
              <a:miter/>
            </a:ln>
          </p:spPr>
          <p:txBody>
            <a:bodyPr rtlCol="0" anchor="ctr"/>
            <a:lstStyle/>
            <a:p>
              <a:endParaRPr lang="en-GB"/>
            </a:p>
          </p:txBody>
        </p:sp>
        <p:sp>
          <p:nvSpPr>
            <p:cNvPr id="231" name="Freeform: Shape 230">
              <a:extLst>
                <a:ext uri="{FF2B5EF4-FFF2-40B4-BE49-F238E27FC236}">
                  <a16:creationId xmlns:a16="http://schemas.microsoft.com/office/drawing/2014/main" id="{34331419-0DFA-4E36-BBC4-D1DA32FB32DC}"/>
                </a:ext>
              </a:extLst>
            </p:cNvPr>
            <p:cNvSpPr/>
            <p:nvPr/>
          </p:nvSpPr>
          <p:spPr>
            <a:xfrm>
              <a:off x="4525618" y="4698946"/>
              <a:ext cx="133618" cy="89079"/>
            </a:xfrm>
            <a:custGeom>
              <a:avLst/>
              <a:gdLst>
                <a:gd name="connsiteX0" fmla="*/ 116826 w 133617"/>
                <a:gd name="connsiteY0" fmla="*/ 3187 h 89078"/>
                <a:gd name="connsiteX1" fmla="*/ 130887 w 133617"/>
                <a:gd name="connsiteY1" fmla="*/ 85903 h 89078"/>
                <a:gd name="connsiteX2" fmla="*/ 27047 w 133617"/>
                <a:gd name="connsiteY2" fmla="*/ 85903 h 89078"/>
                <a:gd name="connsiteX3" fmla="*/ 3187 w 133617"/>
                <a:gd name="connsiteY3" fmla="*/ 3187 h 89078"/>
              </a:gdLst>
              <a:ahLst/>
              <a:cxnLst>
                <a:cxn ang="0">
                  <a:pos x="connsiteX0" y="connsiteY0"/>
                </a:cxn>
                <a:cxn ang="0">
                  <a:pos x="connsiteX1" y="connsiteY1"/>
                </a:cxn>
                <a:cxn ang="0">
                  <a:pos x="connsiteX2" y="connsiteY2"/>
                </a:cxn>
                <a:cxn ang="0">
                  <a:pos x="connsiteX3" y="connsiteY3"/>
                </a:cxn>
              </a:cxnLst>
              <a:rect l="l" t="t" r="r" b="b"/>
              <a:pathLst>
                <a:path w="133617" h="89078">
                  <a:moveTo>
                    <a:pt x="116826" y="3187"/>
                  </a:moveTo>
                  <a:lnTo>
                    <a:pt x="130887" y="85903"/>
                  </a:lnTo>
                  <a:lnTo>
                    <a:pt x="27047" y="85903"/>
                  </a:lnTo>
                  <a:lnTo>
                    <a:pt x="3187" y="3187"/>
                  </a:lnTo>
                  <a:close/>
                </a:path>
              </a:pathLst>
            </a:custGeom>
            <a:solidFill>
              <a:srgbClr val="F7C291"/>
            </a:solidFill>
            <a:ln w="6361" cap="flat">
              <a:noFill/>
              <a:prstDash val="solid"/>
              <a:miter/>
            </a:ln>
          </p:spPr>
          <p:txBody>
            <a:bodyPr rtlCol="0" anchor="ctr"/>
            <a:lstStyle/>
            <a:p>
              <a:endParaRPr lang="en-GB"/>
            </a:p>
          </p:txBody>
        </p:sp>
        <p:sp>
          <p:nvSpPr>
            <p:cNvPr id="232" name="Freeform: Shape 231">
              <a:extLst>
                <a:ext uri="{FF2B5EF4-FFF2-40B4-BE49-F238E27FC236}">
                  <a16:creationId xmlns:a16="http://schemas.microsoft.com/office/drawing/2014/main" id="{8CF8A37D-8F1B-459D-B0C9-57D6459EF34E}"/>
                </a:ext>
              </a:extLst>
            </p:cNvPr>
            <p:cNvSpPr/>
            <p:nvPr/>
          </p:nvSpPr>
          <p:spPr>
            <a:xfrm>
              <a:off x="4319006" y="4758756"/>
              <a:ext cx="356314" cy="120892"/>
            </a:xfrm>
            <a:custGeom>
              <a:avLst/>
              <a:gdLst>
                <a:gd name="connsiteX0" fmla="*/ 358496 w 356314"/>
                <a:gd name="connsiteY0" fmla="*/ 123634 h 120892"/>
                <a:gd name="connsiteX1" fmla="*/ 3963 w 356314"/>
                <a:gd name="connsiteY1" fmla="*/ 123634 h 120892"/>
                <a:gd name="connsiteX2" fmla="*/ 58683 w 356314"/>
                <a:gd name="connsiteY2" fmla="*/ 63697 h 120892"/>
                <a:gd name="connsiteX3" fmla="*/ 228441 w 356314"/>
                <a:gd name="connsiteY3" fmla="*/ 8150 h 120892"/>
                <a:gd name="connsiteX4" fmla="*/ 249629 w 356314"/>
                <a:gd name="connsiteY4" fmla="*/ 8150 h 120892"/>
                <a:gd name="connsiteX5" fmla="*/ 278007 w 356314"/>
                <a:gd name="connsiteY5" fmla="*/ 20048 h 120892"/>
                <a:gd name="connsiteX6" fmla="*/ 333554 w 356314"/>
                <a:gd name="connsiteY6" fmla="*/ 3187 h 120892"/>
                <a:gd name="connsiteX7" fmla="*/ 358496 w 356314"/>
                <a:gd name="connsiteY7" fmla="*/ 123634 h 120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314" h="120892">
                  <a:moveTo>
                    <a:pt x="358496" y="123634"/>
                  </a:moveTo>
                  <a:lnTo>
                    <a:pt x="3963" y="123634"/>
                  </a:lnTo>
                  <a:cubicBezTo>
                    <a:pt x="3963" y="123634"/>
                    <a:pt x="-7617" y="65796"/>
                    <a:pt x="58683" y="63697"/>
                  </a:cubicBezTo>
                  <a:cubicBezTo>
                    <a:pt x="124983" y="61597"/>
                    <a:pt x="228441" y="8150"/>
                    <a:pt x="228441" y="8150"/>
                  </a:cubicBezTo>
                  <a:lnTo>
                    <a:pt x="249629" y="8150"/>
                  </a:lnTo>
                  <a:cubicBezTo>
                    <a:pt x="249629" y="8150"/>
                    <a:pt x="254910" y="20048"/>
                    <a:pt x="278007" y="20048"/>
                  </a:cubicBezTo>
                  <a:cubicBezTo>
                    <a:pt x="301167" y="20048"/>
                    <a:pt x="322801" y="3187"/>
                    <a:pt x="333554" y="3187"/>
                  </a:cubicBezTo>
                  <a:lnTo>
                    <a:pt x="358496" y="123634"/>
                  </a:lnTo>
                  <a:close/>
                </a:path>
              </a:pathLst>
            </a:custGeom>
            <a:solidFill>
              <a:srgbClr val="263238"/>
            </a:solidFill>
            <a:ln w="6361" cap="flat">
              <a:noFill/>
              <a:prstDash val="solid"/>
              <a:miter/>
            </a:ln>
          </p:spPr>
          <p:txBody>
            <a:bodyPr rtlCol="0" anchor="ctr"/>
            <a:lstStyle/>
            <a:p>
              <a:endParaRPr lang="en-GB"/>
            </a:p>
          </p:txBody>
        </p:sp>
        <p:sp>
          <p:nvSpPr>
            <p:cNvPr id="233" name="Freeform: Shape 232">
              <a:extLst>
                <a:ext uri="{FF2B5EF4-FFF2-40B4-BE49-F238E27FC236}">
                  <a16:creationId xmlns:a16="http://schemas.microsoft.com/office/drawing/2014/main" id="{5E144840-FDBF-453D-B3BC-E510EA829F10}"/>
                </a:ext>
              </a:extLst>
            </p:cNvPr>
            <p:cNvSpPr/>
            <p:nvPr/>
          </p:nvSpPr>
          <p:spPr>
            <a:xfrm>
              <a:off x="4319045" y="4879139"/>
              <a:ext cx="356314" cy="19088"/>
            </a:xfrm>
            <a:custGeom>
              <a:avLst/>
              <a:gdLst>
                <a:gd name="connsiteX0" fmla="*/ 358483 w 356314"/>
                <a:gd name="connsiteY0" fmla="*/ 22148 h 19088"/>
                <a:gd name="connsiteX1" fmla="*/ 3187 w 356314"/>
                <a:gd name="connsiteY1" fmla="*/ 22148 h 19088"/>
                <a:gd name="connsiteX2" fmla="*/ 3187 w 356314"/>
                <a:gd name="connsiteY2" fmla="*/ 3187 h 19088"/>
                <a:gd name="connsiteX3" fmla="*/ 358483 w 356314"/>
                <a:gd name="connsiteY3" fmla="*/ 3187 h 19088"/>
              </a:gdLst>
              <a:ahLst/>
              <a:cxnLst>
                <a:cxn ang="0">
                  <a:pos x="connsiteX0" y="connsiteY0"/>
                </a:cxn>
                <a:cxn ang="0">
                  <a:pos x="connsiteX1" y="connsiteY1"/>
                </a:cxn>
                <a:cxn ang="0">
                  <a:pos x="connsiteX2" y="connsiteY2"/>
                </a:cxn>
                <a:cxn ang="0">
                  <a:pos x="connsiteX3" y="connsiteY3"/>
                </a:cxn>
              </a:cxnLst>
              <a:rect l="l" t="t" r="r" b="b"/>
              <a:pathLst>
                <a:path w="356314" h="19088">
                  <a:moveTo>
                    <a:pt x="358483" y="22148"/>
                  </a:moveTo>
                  <a:lnTo>
                    <a:pt x="3187" y="22148"/>
                  </a:lnTo>
                  <a:lnTo>
                    <a:pt x="3187" y="3187"/>
                  </a:lnTo>
                  <a:lnTo>
                    <a:pt x="358483" y="3187"/>
                  </a:lnTo>
                  <a:close/>
                </a:path>
              </a:pathLst>
            </a:custGeom>
            <a:solidFill>
              <a:srgbClr val="E53A35"/>
            </a:solidFill>
            <a:ln w="6361" cap="flat">
              <a:noFill/>
              <a:prstDash val="solid"/>
              <a:miter/>
            </a:ln>
          </p:spPr>
          <p:txBody>
            <a:bodyPr rtlCol="0" anchor="ctr"/>
            <a:lstStyle/>
            <a:p>
              <a:endParaRPr lang="en-GB"/>
            </a:p>
          </p:txBody>
        </p:sp>
        <p:sp>
          <p:nvSpPr>
            <p:cNvPr id="234" name="Freeform: Shape 233">
              <a:extLst>
                <a:ext uri="{FF2B5EF4-FFF2-40B4-BE49-F238E27FC236}">
                  <a16:creationId xmlns:a16="http://schemas.microsoft.com/office/drawing/2014/main" id="{4A1835D2-FB2F-4444-9C3D-E5CE11EE8455}"/>
                </a:ext>
              </a:extLst>
            </p:cNvPr>
            <p:cNvSpPr/>
            <p:nvPr/>
          </p:nvSpPr>
          <p:spPr>
            <a:xfrm>
              <a:off x="4496991" y="4764006"/>
              <a:ext cx="57265" cy="50902"/>
            </a:xfrm>
            <a:custGeom>
              <a:avLst/>
              <a:gdLst>
                <a:gd name="connsiteX0" fmla="*/ 44475 w 57264"/>
                <a:gd name="connsiteY0" fmla="*/ 46485 h 50902"/>
                <a:gd name="connsiteX1" fmla="*/ 51029 w 57264"/>
                <a:gd name="connsiteY1" fmla="*/ 43303 h 50902"/>
                <a:gd name="connsiteX2" fmla="*/ 49693 w 57264"/>
                <a:gd name="connsiteY2" fmla="*/ 31469 h 50902"/>
                <a:gd name="connsiteX3" fmla="*/ 18452 w 57264"/>
                <a:gd name="connsiteY3" fmla="*/ 6590 h 50902"/>
                <a:gd name="connsiteX4" fmla="*/ 6617 w 57264"/>
                <a:gd name="connsiteY4" fmla="*/ 7926 h 50902"/>
                <a:gd name="connsiteX5" fmla="*/ 7953 w 57264"/>
                <a:gd name="connsiteY5" fmla="*/ 19761 h 50902"/>
                <a:gd name="connsiteX6" fmla="*/ 39194 w 57264"/>
                <a:gd name="connsiteY6" fmla="*/ 44639 h 50902"/>
                <a:gd name="connsiteX7" fmla="*/ 44475 w 57264"/>
                <a:gd name="connsiteY7" fmla="*/ 46485 h 5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64" h="50902">
                  <a:moveTo>
                    <a:pt x="44475" y="46485"/>
                  </a:moveTo>
                  <a:cubicBezTo>
                    <a:pt x="46957" y="46485"/>
                    <a:pt x="49375" y="45403"/>
                    <a:pt x="51029" y="43303"/>
                  </a:cubicBezTo>
                  <a:cubicBezTo>
                    <a:pt x="53956" y="39676"/>
                    <a:pt x="53320" y="34396"/>
                    <a:pt x="49693" y="31469"/>
                  </a:cubicBezTo>
                  <a:lnTo>
                    <a:pt x="18452" y="6590"/>
                  </a:lnTo>
                  <a:cubicBezTo>
                    <a:pt x="14825" y="3727"/>
                    <a:pt x="9544" y="4299"/>
                    <a:pt x="6617" y="7926"/>
                  </a:cubicBezTo>
                  <a:cubicBezTo>
                    <a:pt x="3690" y="11553"/>
                    <a:pt x="4326" y="16834"/>
                    <a:pt x="7953" y="19761"/>
                  </a:cubicBezTo>
                  <a:lnTo>
                    <a:pt x="39194" y="44639"/>
                  </a:lnTo>
                  <a:cubicBezTo>
                    <a:pt x="40785" y="45848"/>
                    <a:pt x="42630" y="46485"/>
                    <a:pt x="44475" y="46485"/>
                  </a:cubicBezTo>
                  <a:close/>
                </a:path>
              </a:pathLst>
            </a:custGeom>
            <a:solidFill>
              <a:srgbClr val="FFFFFF"/>
            </a:solidFill>
            <a:ln w="9525" cap="flat">
              <a:noFill/>
              <a:prstDash val="solid"/>
              <a:miter/>
            </a:ln>
          </p:spPr>
          <p:txBody>
            <a:bodyPr rtlCol="0" anchor="ctr"/>
            <a:lstStyle/>
            <a:p>
              <a:endParaRPr lang="en-GB"/>
            </a:p>
          </p:txBody>
        </p:sp>
        <p:sp>
          <p:nvSpPr>
            <p:cNvPr id="235" name="Freeform: Shape 234">
              <a:extLst>
                <a:ext uri="{FF2B5EF4-FFF2-40B4-BE49-F238E27FC236}">
                  <a16:creationId xmlns:a16="http://schemas.microsoft.com/office/drawing/2014/main" id="{49F2F7ED-E535-4F84-8B5A-29D8ED2B576F}"/>
                </a:ext>
              </a:extLst>
            </p:cNvPr>
            <p:cNvSpPr/>
            <p:nvPr/>
          </p:nvSpPr>
          <p:spPr>
            <a:xfrm>
              <a:off x="4464521" y="4776403"/>
              <a:ext cx="50902" cy="44539"/>
            </a:xfrm>
            <a:custGeom>
              <a:avLst/>
              <a:gdLst>
                <a:gd name="connsiteX0" fmla="*/ 41187 w 50902"/>
                <a:gd name="connsiteY0" fmla="*/ 43186 h 44539"/>
                <a:gd name="connsiteX1" fmla="*/ 47868 w 50902"/>
                <a:gd name="connsiteY1" fmla="*/ 39878 h 44539"/>
                <a:gd name="connsiteX2" fmla="*/ 46341 w 50902"/>
                <a:gd name="connsiteY2" fmla="*/ 28106 h 44539"/>
                <a:gd name="connsiteX3" fmla="*/ 18281 w 50902"/>
                <a:gd name="connsiteY3" fmla="*/ 6537 h 44539"/>
                <a:gd name="connsiteX4" fmla="*/ 6510 w 50902"/>
                <a:gd name="connsiteY4" fmla="*/ 8064 h 44539"/>
                <a:gd name="connsiteX5" fmla="*/ 8037 w 50902"/>
                <a:gd name="connsiteY5" fmla="*/ 19835 h 44539"/>
                <a:gd name="connsiteX6" fmla="*/ 36096 w 50902"/>
                <a:gd name="connsiteY6" fmla="*/ 41405 h 44539"/>
                <a:gd name="connsiteX7" fmla="*/ 41187 w 50902"/>
                <a:gd name="connsiteY7" fmla="*/ 43186 h 44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902" h="44539">
                  <a:moveTo>
                    <a:pt x="41187" y="43186"/>
                  </a:moveTo>
                  <a:cubicBezTo>
                    <a:pt x="43732" y="43186"/>
                    <a:pt x="46213" y="42041"/>
                    <a:pt x="47868" y="39878"/>
                  </a:cubicBezTo>
                  <a:cubicBezTo>
                    <a:pt x="50731" y="36187"/>
                    <a:pt x="50031" y="30906"/>
                    <a:pt x="46341" y="28106"/>
                  </a:cubicBezTo>
                  <a:lnTo>
                    <a:pt x="18281" y="6537"/>
                  </a:lnTo>
                  <a:cubicBezTo>
                    <a:pt x="14590" y="3674"/>
                    <a:pt x="9309" y="4373"/>
                    <a:pt x="6510" y="8064"/>
                  </a:cubicBezTo>
                  <a:cubicBezTo>
                    <a:pt x="3710" y="11754"/>
                    <a:pt x="4346" y="17035"/>
                    <a:pt x="8037" y="19835"/>
                  </a:cubicBezTo>
                  <a:lnTo>
                    <a:pt x="36096" y="41405"/>
                  </a:lnTo>
                  <a:cubicBezTo>
                    <a:pt x="37560" y="42614"/>
                    <a:pt x="39405" y="43186"/>
                    <a:pt x="41187" y="43186"/>
                  </a:cubicBezTo>
                  <a:close/>
                </a:path>
              </a:pathLst>
            </a:custGeom>
            <a:solidFill>
              <a:srgbClr val="FFFFFF"/>
            </a:solidFill>
            <a:ln w="9525" cap="flat">
              <a:noFill/>
              <a:prstDash val="solid"/>
              <a:miter/>
            </a:ln>
          </p:spPr>
          <p:txBody>
            <a:bodyPr rtlCol="0" anchor="ctr"/>
            <a:lstStyle/>
            <a:p>
              <a:endParaRPr lang="en-GB"/>
            </a:p>
          </p:txBody>
        </p:sp>
        <p:sp>
          <p:nvSpPr>
            <p:cNvPr id="236" name="Freeform: Shape 235">
              <a:extLst>
                <a:ext uri="{FF2B5EF4-FFF2-40B4-BE49-F238E27FC236}">
                  <a16:creationId xmlns:a16="http://schemas.microsoft.com/office/drawing/2014/main" id="{2337116F-5108-4D1B-87AC-4AD8DFB2EC5D}"/>
                </a:ext>
              </a:extLst>
            </p:cNvPr>
            <p:cNvSpPr/>
            <p:nvPr/>
          </p:nvSpPr>
          <p:spPr>
            <a:xfrm>
              <a:off x="4429740" y="4788898"/>
              <a:ext cx="50902" cy="44539"/>
            </a:xfrm>
            <a:custGeom>
              <a:avLst/>
              <a:gdLst>
                <a:gd name="connsiteX0" fmla="*/ 39445 w 50902"/>
                <a:gd name="connsiteY0" fmla="*/ 41636 h 44539"/>
                <a:gd name="connsiteX1" fmla="*/ 46126 w 50902"/>
                <a:gd name="connsiteY1" fmla="*/ 38327 h 44539"/>
                <a:gd name="connsiteX2" fmla="*/ 44535 w 50902"/>
                <a:gd name="connsiteY2" fmla="*/ 26556 h 44539"/>
                <a:gd name="connsiteX3" fmla="*/ 18257 w 50902"/>
                <a:gd name="connsiteY3" fmla="*/ 6513 h 44539"/>
                <a:gd name="connsiteX4" fmla="*/ 6486 w 50902"/>
                <a:gd name="connsiteY4" fmla="*/ 8104 h 44539"/>
                <a:gd name="connsiteX5" fmla="*/ 8077 w 50902"/>
                <a:gd name="connsiteY5" fmla="*/ 19875 h 44539"/>
                <a:gd name="connsiteX6" fmla="*/ 34355 w 50902"/>
                <a:gd name="connsiteY6" fmla="*/ 39918 h 44539"/>
                <a:gd name="connsiteX7" fmla="*/ 39445 w 50902"/>
                <a:gd name="connsiteY7" fmla="*/ 41636 h 44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902" h="44539">
                  <a:moveTo>
                    <a:pt x="39445" y="41636"/>
                  </a:moveTo>
                  <a:cubicBezTo>
                    <a:pt x="41990" y="41636"/>
                    <a:pt x="44472" y="40490"/>
                    <a:pt x="46126" y="38327"/>
                  </a:cubicBezTo>
                  <a:cubicBezTo>
                    <a:pt x="48925" y="34637"/>
                    <a:pt x="48226" y="29356"/>
                    <a:pt x="44535" y="26556"/>
                  </a:cubicBezTo>
                  <a:lnTo>
                    <a:pt x="18257" y="6513"/>
                  </a:lnTo>
                  <a:cubicBezTo>
                    <a:pt x="14567" y="3650"/>
                    <a:pt x="9286" y="4414"/>
                    <a:pt x="6486" y="8104"/>
                  </a:cubicBezTo>
                  <a:cubicBezTo>
                    <a:pt x="3686" y="11794"/>
                    <a:pt x="4386" y="17075"/>
                    <a:pt x="8077" y="19875"/>
                  </a:cubicBezTo>
                  <a:lnTo>
                    <a:pt x="34355" y="39918"/>
                  </a:lnTo>
                  <a:cubicBezTo>
                    <a:pt x="35882" y="41063"/>
                    <a:pt x="37663" y="41636"/>
                    <a:pt x="39445" y="41636"/>
                  </a:cubicBezTo>
                  <a:close/>
                </a:path>
              </a:pathLst>
            </a:custGeom>
            <a:solidFill>
              <a:srgbClr val="FFFFFF"/>
            </a:solidFill>
            <a:ln w="9525" cap="flat">
              <a:noFill/>
              <a:prstDash val="solid"/>
              <a:miter/>
            </a:ln>
          </p:spPr>
          <p:txBody>
            <a:bodyPr rtlCol="0" anchor="ctr"/>
            <a:lstStyle/>
            <a:p>
              <a:endParaRPr lang="en-GB"/>
            </a:p>
          </p:txBody>
        </p:sp>
        <p:sp>
          <p:nvSpPr>
            <p:cNvPr id="237" name="Freeform: Shape 236">
              <a:extLst>
                <a:ext uri="{FF2B5EF4-FFF2-40B4-BE49-F238E27FC236}">
                  <a16:creationId xmlns:a16="http://schemas.microsoft.com/office/drawing/2014/main" id="{3994C970-48D9-48A5-9A10-7C6107D90BA7}"/>
                </a:ext>
              </a:extLst>
            </p:cNvPr>
            <p:cNvSpPr/>
            <p:nvPr/>
          </p:nvSpPr>
          <p:spPr>
            <a:xfrm>
              <a:off x="4478851" y="4637227"/>
              <a:ext cx="203608" cy="89079"/>
            </a:xfrm>
            <a:custGeom>
              <a:avLst/>
              <a:gdLst>
                <a:gd name="connsiteX0" fmla="*/ 205522 w 203608"/>
                <a:gd name="connsiteY0" fmla="*/ 91565 h 89078"/>
                <a:gd name="connsiteX1" fmla="*/ 11586 w 203608"/>
                <a:gd name="connsiteY1" fmla="*/ 91565 h 89078"/>
                <a:gd name="connsiteX2" fmla="*/ 3187 w 203608"/>
                <a:gd name="connsiteY2" fmla="*/ 3187 h 89078"/>
                <a:gd name="connsiteX3" fmla="*/ 205522 w 203608"/>
                <a:gd name="connsiteY3" fmla="*/ 3187 h 89078"/>
              </a:gdLst>
              <a:ahLst/>
              <a:cxnLst>
                <a:cxn ang="0">
                  <a:pos x="connsiteX0" y="connsiteY0"/>
                </a:cxn>
                <a:cxn ang="0">
                  <a:pos x="connsiteX1" y="connsiteY1"/>
                </a:cxn>
                <a:cxn ang="0">
                  <a:pos x="connsiteX2" y="connsiteY2"/>
                </a:cxn>
                <a:cxn ang="0">
                  <a:pos x="connsiteX3" y="connsiteY3"/>
                </a:cxn>
              </a:cxnLst>
              <a:rect l="l" t="t" r="r" b="b"/>
              <a:pathLst>
                <a:path w="203608" h="89078">
                  <a:moveTo>
                    <a:pt x="205522" y="91565"/>
                  </a:moveTo>
                  <a:lnTo>
                    <a:pt x="11586" y="91565"/>
                  </a:lnTo>
                  <a:lnTo>
                    <a:pt x="3187" y="3187"/>
                  </a:lnTo>
                  <a:lnTo>
                    <a:pt x="205522" y="3187"/>
                  </a:lnTo>
                  <a:close/>
                </a:path>
              </a:pathLst>
            </a:custGeom>
            <a:solidFill>
              <a:srgbClr val="37474F"/>
            </a:solidFill>
            <a:ln w="6361" cap="flat">
              <a:noFill/>
              <a:prstDash val="solid"/>
              <a:miter/>
            </a:ln>
          </p:spPr>
          <p:txBody>
            <a:bodyPr rtlCol="0" anchor="ctr"/>
            <a:lstStyle/>
            <a:p>
              <a:endParaRPr lang="en-GB"/>
            </a:p>
          </p:txBody>
        </p:sp>
        <p:sp>
          <p:nvSpPr>
            <p:cNvPr id="238" name="Freeform: Shape 237">
              <a:extLst>
                <a:ext uri="{FF2B5EF4-FFF2-40B4-BE49-F238E27FC236}">
                  <a16:creationId xmlns:a16="http://schemas.microsoft.com/office/drawing/2014/main" id="{1C570419-2CCF-4C9A-9319-1EFFAAE6CD27}"/>
                </a:ext>
              </a:extLst>
            </p:cNvPr>
            <p:cNvSpPr/>
            <p:nvPr/>
          </p:nvSpPr>
          <p:spPr>
            <a:xfrm>
              <a:off x="4820941" y="3295450"/>
              <a:ext cx="190883" cy="197245"/>
            </a:xfrm>
            <a:custGeom>
              <a:avLst/>
              <a:gdLst>
                <a:gd name="connsiteX0" fmla="*/ 4177 w 190882"/>
                <a:gd name="connsiteY0" fmla="*/ 4268 h 197245"/>
                <a:gd name="connsiteX1" fmla="*/ 183606 w 190882"/>
                <a:gd name="connsiteY1" fmla="*/ 187007 h 197245"/>
                <a:gd name="connsiteX2" fmla="*/ 173108 w 190882"/>
                <a:gd name="connsiteY2" fmla="*/ 3187 h 197245"/>
                <a:gd name="connsiteX3" fmla="*/ 4177 w 190882"/>
                <a:gd name="connsiteY3" fmla="*/ 4268 h 197245"/>
              </a:gdLst>
              <a:ahLst/>
              <a:cxnLst>
                <a:cxn ang="0">
                  <a:pos x="connsiteX0" y="connsiteY0"/>
                </a:cxn>
                <a:cxn ang="0">
                  <a:pos x="connsiteX1" y="connsiteY1"/>
                </a:cxn>
                <a:cxn ang="0">
                  <a:pos x="connsiteX2" y="connsiteY2"/>
                </a:cxn>
                <a:cxn ang="0">
                  <a:pos x="connsiteX3" y="connsiteY3"/>
                </a:cxn>
              </a:cxnLst>
              <a:rect l="l" t="t" r="r" b="b"/>
              <a:pathLst>
                <a:path w="190882" h="197245">
                  <a:moveTo>
                    <a:pt x="4177" y="4268"/>
                  </a:moveTo>
                  <a:cubicBezTo>
                    <a:pt x="4177" y="4268"/>
                    <a:pt x="-21084" y="260306"/>
                    <a:pt x="183606" y="187007"/>
                  </a:cubicBezTo>
                  <a:cubicBezTo>
                    <a:pt x="198877" y="48553"/>
                    <a:pt x="173108" y="3187"/>
                    <a:pt x="173108" y="3187"/>
                  </a:cubicBezTo>
                  <a:lnTo>
                    <a:pt x="4177" y="4268"/>
                  </a:lnTo>
                  <a:close/>
                </a:path>
              </a:pathLst>
            </a:custGeom>
            <a:solidFill>
              <a:srgbClr val="2EA09A"/>
            </a:solidFill>
            <a:ln w="6361" cap="flat">
              <a:noFill/>
              <a:prstDash val="solid"/>
              <a:miter/>
            </a:ln>
          </p:spPr>
          <p:txBody>
            <a:bodyPr rtlCol="0" anchor="ctr"/>
            <a:lstStyle/>
            <a:p>
              <a:endParaRPr lang="en-GB"/>
            </a:p>
          </p:txBody>
        </p:sp>
        <p:sp>
          <p:nvSpPr>
            <p:cNvPr id="239" name="Freeform: Shape 238">
              <a:extLst>
                <a:ext uri="{FF2B5EF4-FFF2-40B4-BE49-F238E27FC236}">
                  <a16:creationId xmlns:a16="http://schemas.microsoft.com/office/drawing/2014/main" id="{655DFCFC-76BE-4CF0-A04E-DBF6DC63F62D}"/>
                </a:ext>
              </a:extLst>
            </p:cNvPr>
            <p:cNvSpPr/>
            <p:nvPr/>
          </p:nvSpPr>
          <p:spPr>
            <a:xfrm>
              <a:off x="4515310" y="3292269"/>
              <a:ext cx="515383" cy="57265"/>
            </a:xfrm>
            <a:custGeom>
              <a:avLst/>
              <a:gdLst>
                <a:gd name="connsiteX0" fmla="*/ 3187 w 515383"/>
                <a:gd name="connsiteY0" fmla="*/ 3187 h 57264"/>
                <a:gd name="connsiteX1" fmla="*/ 515452 w 515383"/>
                <a:gd name="connsiteY1" fmla="*/ 3187 h 57264"/>
                <a:gd name="connsiteX2" fmla="*/ 515452 w 515383"/>
                <a:gd name="connsiteY2" fmla="*/ 57843 h 57264"/>
                <a:gd name="connsiteX3" fmla="*/ 3187 w 515383"/>
                <a:gd name="connsiteY3" fmla="*/ 57843 h 57264"/>
              </a:gdLst>
              <a:ahLst/>
              <a:cxnLst>
                <a:cxn ang="0">
                  <a:pos x="connsiteX0" y="connsiteY0"/>
                </a:cxn>
                <a:cxn ang="0">
                  <a:pos x="connsiteX1" y="connsiteY1"/>
                </a:cxn>
                <a:cxn ang="0">
                  <a:pos x="connsiteX2" y="connsiteY2"/>
                </a:cxn>
                <a:cxn ang="0">
                  <a:pos x="connsiteX3" y="connsiteY3"/>
                </a:cxn>
              </a:cxnLst>
              <a:rect l="l" t="t" r="r" b="b"/>
              <a:pathLst>
                <a:path w="515383" h="57264">
                  <a:moveTo>
                    <a:pt x="3187" y="3187"/>
                  </a:moveTo>
                  <a:lnTo>
                    <a:pt x="515452" y="3187"/>
                  </a:lnTo>
                  <a:lnTo>
                    <a:pt x="515452" y="57843"/>
                  </a:lnTo>
                  <a:lnTo>
                    <a:pt x="3187" y="57843"/>
                  </a:lnTo>
                  <a:close/>
                </a:path>
              </a:pathLst>
            </a:custGeom>
            <a:solidFill>
              <a:srgbClr val="37474F"/>
            </a:solidFill>
            <a:ln w="6361" cap="flat">
              <a:noFill/>
              <a:prstDash val="solid"/>
              <a:miter/>
            </a:ln>
          </p:spPr>
          <p:txBody>
            <a:bodyPr rtlCol="0" anchor="ctr"/>
            <a:lstStyle/>
            <a:p>
              <a:endParaRPr lang="en-GB"/>
            </a:p>
          </p:txBody>
        </p:sp>
        <p:sp>
          <p:nvSpPr>
            <p:cNvPr id="240" name="Freeform: Shape 239">
              <a:extLst>
                <a:ext uri="{FF2B5EF4-FFF2-40B4-BE49-F238E27FC236}">
                  <a16:creationId xmlns:a16="http://schemas.microsoft.com/office/drawing/2014/main" id="{31CD7549-FD1A-4050-A89C-BE383520B00A}"/>
                </a:ext>
              </a:extLst>
            </p:cNvPr>
            <p:cNvSpPr/>
            <p:nvPr/>
          </p:nvSpPr>
          <p:spPr>
            <a:xfrm>
              <a:off x="4775738" y="3321665"/>
              <a:ext cx="31814" cy="6363"/>
            </a:xfrm>
            <a:custGeom>
              <a:avLst/>
              <a:gdLst>
                <a:gd name="connsiteX0" fmla="*/ 3187 w 31813"/>
                <a:gd name="connsiteY0" fmla="*/ 3187 h 6362"/>
                <a:gd name="connsiteX1" fmla="*/ 33664 w 31813"/>
                <a:gd name="connsiteY1" fmla="*/ 3187 h 6362"/>
                <a:gd name="connsiteX2" fmla="*/ 33664 w 31813"/>
                <a:gd name="connsiteY2" fmla="*/ 8595 h 6362"/>
                <a:gd name="connsiteX3" fmla="*/ 3187 w 31813"/>
                <a:gd name="connsiteY3" fmla="*/ 8595 h 6362"/>
              </a:gdLst>
              <a:ahLst/>
              <a:cxnLst>
                <a:cxn ang="0">
                  <a:pos x="connsiteX0" y="connsiteY0"/>
                </a:cxn>
                <a:cxn ang="0">
                  <a:pos x="connsiteX1" y="connsiteY1"/>
                </a:cxn>
                <a:cxn ang="0">
                  <a:pos x="connsiteX2" y="connsiteY2"/>
                </a:cxn>
                <a:cxn ang="0">
                  <a:pos x="connsiteX3" y="connsiteY3"/>
                </a:cxn>
              </a:cxnLst>
              <a:rect l="l" t="t" r="r" b="b"/>
              <a:pathLst>
                <a:path w="31813" h="6362">
                  <a:moveTo>
                    <a:pt x="3187" y="3187"/>
                  </a:moveTo>
                  <a:lnTo>
                    <a:pt x="33664" y="3187"/>
                  </a:lnTo>
                  <a:lnTo>
                    <a:pt x="33664" y="8595"/>
                  </a:lnTo>
                  <a:lnTo>
                    <a:pt x="3187" y="8595"/>
                  </a:lnTo>
                  <a:close/>
                </a:path>
              </a:pathLst>
            </a:custGeom>
            <a:solidFill>
              <a:srgbClr val="455B64"/>
            </a:solidFill>
            <a:ln w="6361" cap="flat">
              <a:noFill/>
              <a:prstDash val="solid"/>
              <a:miter/>
            </a:ln>
          </p:spPr>
          <p:txBody>
            <a:bodyPr rtlCol="0" anchor="ctr"/>
            <a:lstStyle/>
            <a:p>
              <a:endParaRPr lang="en-GB"/>
            </a:p>
          </p:txBody>
        </p:sp>
        <p:sp>
          <p:nvSpPr>
            <p:cNvPr id="241" name="Freeform: Shape 240">
              <a:extLst>
                <a:ext uri="{FF2B5EF4-FFF2-40B4-BE49-F238E27FC236}">
                  <a16:creationId xmlns:a16="http://schemas.microsoft.com/office/drawing/2014/main" id="{7FAF5B73-C482-4414-9BE4-273AC06C1187}"/>
                </a:ext>
              </a:extLst>
            </p:cNvPr>
            <p:cNvSpPr/>
            <p:nvPr/>
          </p:nvSpPr>
          <p:spPr>
            <a:xfrm>
              <a:off x="4489859" y="3346925"/>
              <a:ext cx="559922" cy="725354"/>
            </a:xfrm>
            <a:custGeom>
              <a:avLst/>
              <a:gdLst>
                <a:gd name="connsiteX0" fmla="*/ 3187 w 559922"/>
                <a:gd name="connsiteY0" fmla="*/ 705762 h 725353"/>
                <a:gd name="connsiteX1" fmla="*/ 28638 w 559922"/>
                <a:gd name="connsiteY1" fmla="*/ 3187 h 725353"/>
                <a:gd name="connsiteX2" fmla="*/ 540903 w 559922"/>
                <a:gd name="connsiteY2" fmla="*/ 3187 h 725353"/>
                <a:gd name="connsiteX3" fmla="*/ 556874 w 559922"/>
                <a:gd name="connsiteY3" fmla="*/ 660841 h 725353"/>
                <a:gd name="connsiteX4" fmla="*/ 335195 w 559922"/>
                <a:gd name="connsiteY4" fmla="*/ 722560 h 725353"/>
                <a:gd name="connsiteX5" fmla="*/ 284548 w 559922"/>
                <a:gd name="connsiteY5" fmla="*/ 221684 h 725353"/>
                <a:gd name="connsiteX6" fmla="*/ 224801 w 559922"/>
                <a:gd name="connsiteY6" fmla="*/ 644043 h 72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22" h="725353">
                  <a:moveTo>
                    <a:pt x="3187" y="705762"/>
                  </a:moveTo>
                  <a:lnTo>
                    <a:pt x="28638" y="3187"/>
                  </a:lnTo>
                  <a:lnTo>
                    <a:pt x="540903" y="3187"/>
                  </a:lnTo>
                  <a:lnTo>
                    <a:pt x="556874" y="660841"/>
                  </a:lnTo>
                  <a:lnTo>
                    <a:pt x="335195" y="722560"/>
                  </a:lnTo>
                  <a:lnTo>
                    <a:pt x="284548" y="221684"/>
                  </a:lnTo>
                  <a:lnTo>
                    <a:pt x="224801" y="644043"/>
                  </a:lnTo>
                  <a:close/>
                </a:path>
              </a:pathLst>
            </a:custGeom>
            <a:solidFill>
              <a:srgbClr val="000000"/>
            </a:solidFill>
            <a:ln w="6361" cap="flat">
              <a:noFill/>
              <a:prstDash val="solid"/>
              <a:miter/>
            </a:ln>
          </p:spPr>
          <p:txBody>
            <a:bodyPr rtlCol="0" anchor="ctr"/>
            <a:lstStyle/>
            <a:p>
              <a:endParaRPr lang="en-GB"/>
            </a:p>
          </p:txBody>
        </p:sp>
        <p:sp>
          <p:nvSpPr>
            <p:cNvPr id="242" name="Freeform: Shape 241">
              <a:extLst>
                <a:ext uri="{FF2B5EF4-FFF2-40B4-BE49-F238E27FC236}">
                  <a16:creationId xmlns:a16="http://schemas.microsoft.com/office/drawing/2014/main" id="{044D0837-BC92-485D-B67C-22A180536441}"/>
                </a:ext>
              </a:extLst>
            </p:cNvPr>
            <p:cNvSpPr/>
            <p:nvPr/>
          </p:nvSpPr>
          <p:spPr>
            <a:xfrm>
              <a:off x="4740742" y="3289405"/>
              <a:ext cx="69990" cy="63628"/>
            </a:xfrm>
            <a:custGeom>
              <a:avLst/>
              <a:gdLst>
                <a:gd name="connsiteX0" fmla="*/ 71395 w 69990"/>
                <a:gd name="connsiteY0" fmla="*/ 65987 h 63627"/>
                <a:gd name="connsiteX1" fmla="*/ 3187 w 69990"/>
                <a:gd name="connsiteY1" fmla="*/ 65987 h 63627"/>
                <a:gd name="connsiteX2" fmla="*/ 3187 w 69990"/>
                <a:gd name="connsiteY2" fmla="*/ 3187 h 63627"/>
                <a:gd name="connsiteX3" fmla="*/ 71395 w 69990"/>
                <a:gd name="connsiteY3" fmla="*/ 3187 h 63627"/>
                <a:gd name="connsiteX4" fmla="*/ 71395 w 69990"/>
                <a:gd name="connsiteY4" fmla="*/ 65987 h 63627"/>
                <a:gd name="connsiteX5" fmla="*/ 8659 w 69990"/>
                <a:gd name="connsiteY5" fmla="*/ 60579 h 63627"/>
                <a:gd name="connsiteX6" fmla="*/ 65987 w 69990"/>
                <a:gd name="connsiteY6" fmla="*/ 60579 h 63627"/>
                <a:gd name="connsiteX7" fmla="*/ 65987 w 69990"/>
                <a:gd name="connsiteY7" fmla="*/ 8595 h 63627"/>
                <a:gd name="connsiteX8" fmla="*/ 8659 w 69990"/>
                <a:gd name="connsiteY8" fmla="*/ 8595 h 63627"/>
                <a:gd name="connsiteX9" fmla="*/ 8659 w 69990"/>
                <a:gd name="connsiteY9" fmla="*/ 60579 h 6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990" h="63627">
                  <a:moveTo>
                    <a:pt x="71395" y="65987"/>
                  </a:moveTo>
                  <a:lnTo>
                    <a:pt x="3187" y="65987"/>
                  </a:lnTo>
                  <a:lnTo>
                    <a:pt x="3187" y="3187"/>
                  </a:lnTo>
                  <a:lnTo>
                    <a:pt x="71395" y="3187"/>
                  </a:lnTo>
                  <a:lnTo>
                    <a:pt x="71395" y="65987"/>
                  </a:lnTo>
                  <a:close/>
                  <a:moveTo>
                    <a:pt x="8659" y="60579"/>
                  </a:moveTo>
                  <a:lnTo>
                    <a:pt x="65987" y="60579"/>
                  </a:lnTo>
                  <a:lnTo>
                    <a:pt x="65987" y="8595"/>
                  </a:lnTo>
                  <a:lnTo>
                    <a:pt x="8659" y="8595"/>
                  </a:lnTo>
                  <a:lnTo>
                    <a:pt x="8659" y="60579"/>
                  </a:lnTo>
                  <a:close/>
                </a:path>
              </a:pathLst>
            </a:custGeom>
            <a:solidFill>
              <a:srgbClr val="455B64"/>
            </a:solidFill>
            <a:ln w="6361" cap="flat">
              <a:noFill/>
              <a:prstDash val="solid"/>
              <a:miter/>
            </a:ln>
          </p:spPr>
          <p:txBody>
            <a:bodyPr rtlCol="0" anchor="ctr"/>
            <a:lstStyle/>
            <a:p>
              <a:endParaRPr lang="en-GB"/>
            </a:p>
          </p:txBody>
        </p:sp>
        <p:sp>
          <p:nvSpPr>
            <p:cNvPr id="243" name="Freeform: Shape 242">
              <a:extLst>
                <a:ext uri="{FF2B5EF4-FFF2-40B4-BE49-F238E27FC236}">
                  <a16:creationId xmlns:a16="http://schemas.microsoft.com/office/drawing/2014/main" id="{9357328D-6854-4865-8416-65A1A0022DC6}"/>
                </a:ext>
              </a:extLst>
            </p:cNvPr>
            <p:cNvSpPr/>
            <p:nvPr/>
          </p:nvSpPr>
          <p:spPr>
            <a:xfrm>
              <a:off x="5569606" y="1537151"/>
              <a:ext cx="108167" cy="127255"/>
            </a:xfrm>
            <a:custGeom>
              <a:avLst/>
              <a:gdLst>
                <a:gd name="connsiteX0" fmla="*/ 105321 w 108166"/>
                <a:gd name="connsiteY0" fmla="*/ 17455 h 127255"/>
                <a:gd name="connsiteX1" fmla="*/ 56392 w 108166"/>
                <a:gd name="connsiteY1" fmla="*/ 127531 h 127255"/>
                <a:gd name="connsiteX2" fmla="*/ 7462 w 108166"/>
                <a:gd name="connsiteY2" fmla="*/ 17455 h 127255"/>
                <a:gd name="connsiteX3" fmla="*/ 105321 w 108166"/>
                <a:gd name="connsiteY3" fmla="*/ 17455 h 127255"/>
              </a:gdLst>
              <a:ahLst/>
              <a:cxnLst>
                <a:cxn ang="0">
                  <a:pos x="connsiteX0" y="connsiteY0"/>
                </a:cxn>
                <a:cxn ang="0">
                  <a:pos x="connsiteX1" y="connsiteY1"/>
                </a:cxn>
                <a:cxn ang="0">
                  <a:pos x="connsiteX2" y="connsiteY2"/>
                </a:cxn>
                <a:cxn ang="0">
                  <a:pos x="connsiteX3" y="connsiteY3"/>
                </a:cxn>
              </a:cxnLst>
              <a:rect l="l" t="t" r="r" b="b"/>
              <a:pathLst>
                <a:path w="108166" h="127255">
                  <a:moveTo>
                    <a:pt x="105321" y="17455"/>
                  </a:moveTo>
                  <a:cubicBezTo>
                    <a:pt x="122564" y="38898"/>
                    <a:pt x="83942" y="127531"/>
                    <a:pt x="56392" y="127531"/>
                  </a:cubicBezTo>
                  <a:cubicBezTo>
                    <a:pt x="28904" y="127531"/>
                    <a:pt x="-9781" y="38834"/>
                    <a:pt x="7462" y="17455"/>
                  </a:cubicBezTo>
                  <a:cubicBezTo>
                    <a:pt x="22796" y="-1569"/>
                    <a:pt x="89987" y="-1569"/>
                    <a:pt x="105321" y="17455"/>
                  </a:cubicBezTo>
                  <a:close/>
                </a:path>
              </a:pathLst>
            </a:custGeom>
            <a:solidFill>
              <a:srgbClr val="FFFFFF"/>
            </a:solidFill>
            <a:ln w="6361" cap="flat">
              <a:noFill/>
              <a:prstDash val="solid"/>
              <a:miter/>
            </a:ln>
          </p:spPr>
          <p:txBody>
            <a:bodyPr rtlCol="0" anchor="ctr"/>
            <a:lstStyle/>
            <a:p>
              <a:endParaRPr lang="en-GB"/>
            </a:p>
          </p:txBody>
        </p:sp>
        <p:sp>
          <p:nvSpPr>
            <p:cNvPr id="244" name="Freeform: Shape 243">
              <a:extLst>
                <a:ext uri="{FF2B5EF4-FFF2-40B4-BE49-F238E27FC236}">
                  <a16:creationId xmlns:a16="http://schemas.microsoft.com/office/drawing/2014/main" id="{77C7C930-C643-465A-8505-E48355793AF5}"/>
                </a:ext>
              </a:extLst>
            </p:cNvPr>
            <p:cNvSpPr/>
            <p:nvPr/>
          </p:nvSpPr>
          <p:spPr>
            <a:xfrm>
              <a:off x="4656015" y="2253365"/>
              <a:ext cx="241785" cy="120892"/>
            </a:xfrm>
            <a:custGeom>
              <a:avLst/>
              <a:gdLst>
                <a:gd name="connsiteX0" fmla="*/ 24604 w 241784"/>
                <a:gd name="connsiteY0" fmla="*/ 15714 h 120892"/>
                <a:gd name="connsiteX1" fmla="*/ 6980 w 241784"/>
                <a:gd name="connsiteY1" fmla="*/ 56500 h 120892"/>
                <a:gd name="connsiteX2" fmla="*/ 29758 w 241784"/>
                <a:gd name="connsiteY2" fmla="*/ 102375 h 120892"/>
                <a:gd name="connsiteX3" fmla="*/ 125709 w 241784"/>
                <a:gd name="connsiteY3" fmla="*/ 123054 h 120892"/>
                <a:gd name="connsiteX4" fmla="*/ 216060 w 241784"/>
                <a:gd name="connsiteY4" fmla="*/ 102057 h 120892"/>
                <a:gd name="connsiteX5" fmla="*/ 241956 w 241784"/>
                <a:gd name="connsiteY5" fmla="*/ 60381 h 120892"/>
                <a:gd name="connsiteX6" fmla="*/ 216505 w 241784"/>
                <a:gd name="connsiteY6" fmla="*/ 15714 h 120892"/>
                <a:gd name="connsiteX7" fmla="*/ 24604 w 241784"/>
                <a:gd name="connsiteY7" fmla="*/ 15714 h 120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784" h="120892">
                  <a:moveTo>
                    <a:pt x="24604" y="15714"/>
                  </a:moveTo>
                  <a:cubicBezTo>
                    <a:pt x="24604" y="15714"/>
                    <a:pt x="22759" y="47719"/>
                    <a:pt x="6980" y="56500"/>
                  </a:cubicBezTo>
                  <a:cubicBezTo>
                    <a:pt x="-8800" y="65280"/>
                    <a:pt x="29758" y="102375"/>
                    <a:pt x="29758" y="102375"/>
                  </a:cubicBezTo>
                  <a:lnTo>
                    <a:pt x="125709" y="123054"/>
                  </a:lnTo>
                  <a:lnTo>
                    <a:pt x="216060" y="102057"/>
                  </a:lnTo>
                  <a:lnTo>
                    <a:pt x="241956" y="60381"/>
                  </a:lnTo>
                  <a:cubicBezTo>
                    <a:pt x="241956" y="60381"/>
                    <a:pt x="221850" y="43965"/>
                    <a:pt x="216505" y="15714"/>
                  </a:cubicBezTo>
                  <a:cubicBezTo>
                    <a:pt x="211160" y="-12473"/>
                    <a:pt x="24604" y="15714"/>
                    <a:pt x="24604" y="15714"/>
                  </a:cubicBezTo>
                  <a:close/>
                </a:path>
              </a:pathLst>
            </a:custGeom>
            <a:solidFill>
              <a:srgbClr val="F0C17D"/>
            </a:solidFill>
            <a:ln w="6361" cap="flat">
              <a:noFill/>
              <a:prstDash val="solid"/>
              <a:miter/>
            </a:ln>
          </p:spPr>
          <p:txBody>
            <a:bodyPr rtlCol="0" anchor="ctr"/>
            <a:lstStyle/>
            <a:p>
              <a:endParaRPr lang="en-GB"/>
            </a:p>
          </p:txBody>
        </p:sp>
        <p:sp>
          <p:nvSpPr>
            <p:cNvPr id="245" name="Freeform: Shape 244">
              <a:extLst>
                <a:ext uri="{FF2B5EF4-FFF2-40B4-BE49-F238E27FC236}">
                  <a16:creationId xmlns:a16="http://schemas.microsoft.com/office/drawing/2014/main" id="{49244E62-01E6-4AA6-9756-2F19E65B8F36}"/>
                </a:ext>
              </a:extLst>
            </p:cNvPr>
            <p:cNvSpPr/>
            <p:nvPr/>
          </p:nvSpPr>
          <p:spPr>
            <a:xfrm>
              <a:off x="4650746" y="2307060"/>
              <a:ext cx="254510" cy="76353"/>
            </a:xfrm>
            <a:custGeom>
              <a:avLst/>
              <a:gdLst>
                <a:gd name="connsiteX0" fmla="*/ 249452 w 254510"/>
                <a:gd name="connsiteY0" fmla="*/ 6814 h 76353"/>
                <a:gd name="connsiteX1" fmla="*/ 241626 w 254510"/>
                <a:gd name="connsiteY1" fmla="*/ 6114 h 76353"/>
                <a:gd name="connsiteX2" fmla="*/ 241817 w 254510"/>
                <a:gd name="connsiteY2" fmla="*/ 8404 h 76353"/>
                <a:gd name="connsiteX3" fmla="*/ 127351 w 254510"/>
                <a:gd name="connsiteY3" fmla="*/ 59370 h 76353"/>
                <a:gd name="connsiteX4" fmla="*/ 13330 w 254510"/>
                <a:gd name="connsiteY4" fmla="*/ 7322 h 76353"/>
                <a:gd name="connsiteX5" fmla="*/ 13712 w 254510"/>
                <a:gd name="connsiteY5" fmla="*/ 3887 h 76353"/>
                <a:gd name="connsiteX6" fmla="*/ 13394 w 254510"/>
                <a:gd name="connsiteY6" fmla="*/ 4205 h 76353"/>
                <a:gd name="connsiteX7" fmla="*/ 13776 w 254510"/>
                <a:gd name="connsiteY7" fmla="*/ 3187 h 76353"/>
                <a:gd name="connsiteX8" fmla="*/ 7477 w 254510"/>
                <a:gd name="connsiteY8" fmla="*/ 4077 h 76353"/>
                <a:gd name="connsiteX9" fmla="*/ 4359 w 254510"/>
                <a:gd name="connsiteY9" fmla="*/ 30737 h 76353"/>
                <a:gd name="connsiteX10" fmla="*/ 13012 w 254510"/>
                <a:gd name="connsiteY10" fmla="*/ 44290 h 76353"/>
                <a:gd name="connsiteX11" fmla="*/ 52907 w 254510"/>
                <a:gd name="connsiteY11" fmla="*/ 65733 h 76353"/>
                <a:gd name="connsiteX12" fmla="*/ 114307 w 254510"/>
                <a:gd name="connsiteY12" fmla="*/ 76040 h 76353"/>
                <a:gd name="connsiteX13" fmla="*/ 127224 w 254510"/>
                <a:gd name="connsiteY13" fmla="*/ 76358 h 76353"/>
                <a:gd name="connsiteX14" fmla="*/ 208285 w 254510"/>
                <a:gd name="connsiteY14" fmla="*/ 64269 h 76353"/>
                <a:gd name="connsiteX15" fmla="*/ 242835 w 254510"/>
                <a:gd name="connsiteY15" fmla="*/ 44672 h 76353"/>
                <a:gd name="connsiteX16" fmla="*/ 249452 w 254510"/>
                <a:gd name="connsiteY16" fmla="*/ 6814 h 7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4510" h="76353">
                  <a:moveTo>
                    <a:pt x="249452" y="6814"/>
                  </a:moveTo>
                  <a:lnTo>
                    <a:pt x="241626" y="6114"/>
                  </a:lnTo>
                  <a:cubicBezTo>
                    <a:pt x="241817" y="7259"/>
                    <a:pt x="241817" y="7259"/>
                    <a:pt x="241817" y="8404"/>
                  </a:cubicBezTo>
                  <a:cubicBezTo>
                    <a:pt x="241690" y="36846"/>
                    <a:pt x="190406" y="59688"/>
                    <a:pt x="127351" y="59370"/>
                  </a:cubicBezTo>
                  <a:cubicBezTo>
                    <a:pt x="64233" y="59052"/>
                    <a:pt x="13203" y="35764"/>
                    <a:pt x="13330" y="7322"/>
                  </a:cubicBezTo>
                  <a:cubicBezTo>
                    <a:pt x="13330" y="6177"/>
                    <a:pt x="13585" y="5032"/>
                    <a:pt x="13712" y="3887"/>
                  </a:cubicBezTo>
                  <a:cubicBezTo>
                    <a:pt x="13585" y="4014"/>
                    <a:pt x="13521" y="4141"/>
                    <a:pt x="13394" y="4205"/>
                  </a:cubicBezTo>
                  <a:lnTo>
                    <a:pt x="13776" y="3187"/>
                  </a:lnTo>
                  <a:lnTo>
                    <a:pt x="7477" y="4077"/>
                  </a:lnTo>
                  <a:cubicBezTo>
                    <a:pt x="3532" y="11776"/>
                    <a:pt x="1878" y="22339"/>
                    <a:pt x="4359" y="30737"/>
                  </a:cubicBezTo>
                  <a:cubicBezTo>
                    <a:pt x="5886" y="35955"/>
                    <a:pt x="9195" y="40472"/>
                    <a:pt x="13012" y="44290"/>
                  </a:cubicBezTo>
                  <a:cubicBezTo>
                    <a:pt x="23765" y="54980"/>
                    <a:pt x="38718" y="61215"/>
                    <a:pt x="52907" y="65733"/>
                  </a:cubicBezTo>
                  <a:cubicBezTo>
                    <a:pt x="72759" y="72032"/>
                    <a:pt x="93565" y="75022"/>
                    <a:pt x="114307" y="76040"/>
                  </a:cubicBezTo>
                  <a:cubicBezTo>
                    <a:pt x="118634" y="76231"/>
                    <a:pt x="122897" y="76358"/>
                    <a:pt x="127224" y="76358"/>
                  </a:cubicBezTo>
                  <a:cubicBezTo>
                    <a:pt x="154520" y="76486"/>
                    <a:pt x="182453" y="73368"/>
                    <a:pt x="208285" y="64269"/>
                  </a:cubicBezTo>
                  <a:cubicBezTo>
                    <a:pt x="220629" y="59942"/>
                    <a:pt x="233673" y="54343"/>
                    <a:pt x="242835" y="44672"/>
                  </a:cubicBezTo>
                  <a:cubicBezTo>
                    <a:pt x="251616" y="35446"/>
                    <a:pt x="255433" y="18648"/>
                    <a:pt x="249452" y="6814"/>
                  </a:cubicBezTo>
                  <a:close/>
                </a:path>
              </a:pathLst>
            </a:custGeom>
            <a:solidFill>
              <a:srgbClr val="4D4956"/>
            </a:solidFill>
            <a:ln w="6361" cap="flat">
              <a:noFill/>
              <a:prstDash val="solid"/>
              <a:miter/>
            </a:ln>
          </p:spPr>
          <p:txBody>
            <a:bodyPr rtlCol="0" anchor="ctr"/>
            <a:lstStyle/>
            <a:p>
              <a:endParaRPr lang="en-GB"/>
            </a:p>
          </p:txBody>
        </p:sp>
        <p:sp>
          <p:nvSpPr>
            <p:cNvPr id="246" name="Freeform: Shape 245">
              <a:extLst>
                <a:ext uri="{FF2B5EF4-FFF2-40B4-BE49-F238E27FC236}">
                  <a16:creationId xmlns:a16="http://schemas.microsoft.com/office/drawing/2014/main" id="{FBDF9EB3-A0A4-4628-9675-8CD8F6FBEA4F}"/>
                </a:ext>
              </a:extLst>
            </p:cNvPr>
            <p:cNvSpPr/>
            <p:nvPr/>
          </p:nvSpPr>
          <p:spPr>
            <a:xfrm>
              <a:off x="4002281" y="1418438"/>
              <a:ext cx="139981" cy="349951"/>
            </a:xfrm>
            <a:custGeom>
              <a:avLst/>
              <a:gdLst>
                <a:gd name="connsiteX0" fmla="*/ 3187 w 139980"/>
                <a:gd name="connsiteY0" fmla="*/ 3187 h 349951"/>
                <a:gd name="connsiteX1" fmla="*/ 137695 w 139980"/>
                <a:gd name="connsiteY1" fmla="*/ 3187 h 349951"/>
                <a:gd name="connsiteX2" fmla="*/ 137695 w 139980"/>
                <a:gd name="connsiteY2" fmla="*/ 351357 h 349951"/>
                <a:gd name="connsiteX3" fmla="*/ 3187 w 139980"/>
                <a:gd name="connsiteY3" fmla="*/ 351357 h 349951"/>
              </a:gdLst>
              <a:ahLst/>
              <a:cxnLst>
                <a:cxn ang="0">
                  <a:pos x="connsiteX0" y="connsiteY0"/>
                </a:cxn>
                <a:cxn ang="0">
                  <a:pos x="connsiteX1" y="connsiteY1"/>
                </a:cxn>
                <a:cxn ang="0">
                  <a:pos x="connsiteX2" y="connsiteY2"/>
                </a:cxn>
                <a:cxn ang="0">
                  <a:pos x="connsiteX3" y="connsiteY3"/>
                </a:cxn>
              </a:cxnLst>
              <a:rect l="l" t="t" r="r" b="b"/>
              <a:pathLst>
                <a:path w="139980" h="349951">
                  <a:moveTo>
                    <a:pt x="3187" y="3187"/>
                  </a:moveTo>
                  <a:lnTo>
                    <a:pt x="137695" y="3187"/>
                  </a:lnTo>
                  <a:lnTo>
                    <a:pt x="137695" y="351357"/>
                  </a:lnTo>
                  <a:lnTo>
                    <a:pt x="3187" y="351357"/>
                  </a:lnTo>
                  <a:close/>
                </a:path>
              </a:pathLst>
            </a:custGeom>
            <a:solidFill>
              <a:srgbClr val="FFFFFF"/>
            </a:solidFill>
            <a:ln w="6361" cap="flat">
              <a:noFill/>
              <a:prstDash val="solid"/>
              <a:miter/>
            </a:ln>
          </p:spPr>
          <p:txBody>
            <a:bodyPr rtlCol="0" anchor="ctr"/>
            <a:lstStyle/>
            <a:p>
              <a:endParaRPr lang="en-GB"/>
            </a:p>
          </p:txBody>
        </p:sp>
        <p:sp>
          <p:nvSpPr>
            <p:cNvPr id="247" name="Freeform: Shape 246">
              <a:extLst>
                <a:ext uri="{FF2B5EF4-FFF2-40B4-BE49-F238E27FC236}">
                  <a16:creationId xmlns:a16="http://schemas.microsoft.com/office/drawing/2014/main" id="{47EC3CDB-7927-481F-9BF8-170F7361D380}"/>
                </a:ext>
              </a:extLst>
            </p:cNvPr>
            <p:cNvSpPr/>
            <p:nvPr/>
          </p:nvSpPr>
          <p:spPr>
            <a:xfrm>
              <a:off x="4281924" y="1418438"/>
              <a:ext cx="139981" cy="349951"/>
            </a:xfrm>
            <a:custGeom>
              <a:avLst/>
              <a:gdLst>
                <a:gd name="connsiteX0" fmla="*/ 3187 w 139980"/>
                <a:gd name="connsiteY0" fmla="*/ 3187 h 349951"/>
                <a:gd name="connsiteX1" fmla="*/ 137695 w 139980"/>
                <a:gd name="connsiteY1" fmla="*/ 3187 h 349951"/>
                <a:gd name="connsiteX2" fmla="*/ 137695 w 139980"/>
                <a:gd name="connsiteY2" fmla="*/ 351357 h 349951"/>
                <a:gd name="connsiteX3" fmla="*/ 3187 w 139980"/>
                <a:gd name="connsiteY3" fmla="*/ 351357 h 349951"/>
              </a:gdLst>
              <a:ahLst/>
              <a:cxnLst>
                <a:cxn ang="0">
                  <a:pos x="connsiteX0" y="connsiteY0"/>
                </a:cxn>
                <a:cxn ang="0">
                  <a:pos x="connsiteX1" y="connsiteY1"/>
                </a:cxn>
                <a:cxn ang="0">
                  <a:pos x="connsiteX2" y="connsiteY2"/>
                </a:cxn>
                <a:cxn ang="0">
                  <a:pos x="connsiteX3" y="connsiteY3"/>
                </a:cxn>
              </a:cxnLst>
              <a:rect l="l" t="t" r="r" b="b"/>
              <a:pathLst>
                <a:path w="139980" h="349951">
                  <a:moveTo>
                    <a:pt x="3187" y="3187"/>
                  </a:moveTo>
                  <a:lnTo>
                    <a:pt x="137695" y="3187"/>
                  </a:lnTo>
                  <a:lnTo>
                    <a:pt x="137695" y="351357"/>
                  </a:lnTo>
                  <a:lnTo>
                    <a:pt x="3187" y="351357"/>
                  </a:lnTo>
                  <a:close/>
                </a:path>
              </a:pathLst>
            </a:custGeom>
            <a:solidFill>
              <a:srgbClr val="FFFFFF"/>
            </a:solidFill>
            <a:ln w="6361" cap="flat">
              <a:noFill/>
              <a:prstDash val="solid"/>
              <a:miter/>
            </a:ln>
          </p:spPr>
          <p:txBody>
            <a:bodyPr rtlCol="0" anchor="ctr"/>
            <a:lstStyle/>
            <a:p>
              <a:endParaRPr lang="en-GB"/>
            </a:p>
          </p:txBody>
        </p:sp>
        <p:sp>
          <p:nvSpPr>
            <p:cNvPr id="248" name="Freeform: Shape 247">
              <a:extLst>
                <a:ext uri="{FF2B5EF4-FFF2-40B4-BE49-F238E27FC236}">
                  <a16:creationId xmlns:a16="http://schemas.microsoft.com/office/drawing/2014/main" id="{98D5D72E-D458-4AAC-BE96-D01489B59684}"/>
                </a:ext>
              </a:extLst>
            </p:cNvPr>
            <p:cNvSpPr/>
            <p:nvPr/>
          </p:nvSpPr>
          <p:spPr>
            <a:xfrm>
              <a:off x="4561567" y="1418438"/>
              <a:ext cx="139981" cy="349951"/>
            </a:xfrm>
            <a:custGeom>
              <a:avLst/>
              <a:gdLst>
                <a:gd name="connsiteX0" fmla="*/ 3187 w 139980"/>
                <a:gd name="connsiteY0" fmla="*/ 3187 h 349951"/>
                <a:gd name="connsiteX1" fmla="*/ 137695 w 139980"/>
                <a:gd name="connsiteY1" fmla="*/ 3187 h 349951"/>
                <a:gd name="connsiteX2" fmla="*/ 137695 w 139980"/>
                <a:gd name="connsiteY2" fmla="*/ 351357 h 349951"/>
                <a:gd name="connsiteX3" fmla="*/ 3187 w 139980"/>
                <a:gd name="connsiteY3" fmla="*/ 351357 h 349951"/>
              </a:gdLst>
              <a:ahLst/>
              <a:cxnLst>
                <a:cxn ang="0">
                  <a:pos x="connsiteX0" y="connsiteY0"/>
                </a:cxn>
                <a:cxn ang="0">
                  <a:pos x="connsiteX1" y="connsiteY1"/>
                </a:cxn>
                <a:cxn ang="0">
                  <a:pos x="connsiteX2" y="connsiteY2"/>
                </a:cxn>
                <a:cxn ang="0">
                  <a:pos x="connsiteX3" y="connsiteY3"/>
                </a:cxn>
              </a:cxnLst>
              <a:rect l="l" t="t" r="r" b="b"/>
              <a:pathLst>
                <a:path w="139980" h="349951">
                  <a:moveTo>
                    <a:pt x="3187" y="3187"/>
                  </a:moveTo>
                  <a:lnTo>
                    <a:pt x="137695" y="3187"/>
                  </a:lnTo>
                  <a:lnTo>
                    <a:pt x="137695" y="351357"/>
                  </a:lnTo>
                  <a:lnTo>
                    <a:pt x="3187" y="351357"/>
                  </a:lnTo>
                  <a:close/>
                </a:path>
              </a:pathLst>
            </a:custGeom>
            <a:solidFill>
              <a:srgbClr val="FFFFFF"/>
            </a:solidFill>
            <a:ln w="6361" cap="flat">
              <a:noFill/>
              <a:prstDash val="solid"/>
              <a:miter/>
            </a:ln>
          </p:spPr>
          <p:txBody>
            <a:bodyPr rtlCol="0" anchor="ctr"/>
            <a:lstStyle/>
            <a:p>
              <a:endParaRPr lang="en-GB"/>
            </a:p>
          </p:txBody>
        </p:sp>
        <p:sp>
          <p:nvSpPr>
            <p:cNvPr id="249" name="Freeform: Shape 248">
              <a:extLst>
                <a:ext uri="{FF2B5EF4-FFF2-40B4-BE49-F238E27FC236}">
                  <a16:creationId xmlns:a16="http://schemas.microsoft.com/office/drawing/2014/main" id="{5056BA4E-7BA0-42E8-B65C-CA5236AD8FBB}"/>
                </a:ext>
              </a:extLst>
            </p:cNvPr>
            <p:cNvSpPr/>
            <p:nvPr/>
          </p:nvSpPr>
          <p:spPr>
            <a:xfrm>
              <a:off x="4841210" y="1418438"/>
              <a:ext cx="139981" cy="349951"/>
            </a:xfrm>
            <a:custGeom>
              <a:avLst/>
              <a:gdLst>
                <a:gd name="connsiteX0" fmla="*/ 3187 w 139980"/>
                <a:gd name="connsiteY0" fmla="*/ 3187 h 349951"/>
                <a:gd name="connsiteX1" fmla="*/ 137695 w 139980"/>
                <a:gd name="connsiteY1" fmla="*/ 3187 h 349951"/>
                <a:gd name="connsiteX2" fmla="*/ 137695 w 139980"/>
                <a:gd name="connsiteY2" fmla="*/ 351357 h 349951"/>
                <a:gd name="connsiteX3" fmla="*/ 3187 w 139980"/>
                <a:gd name="connsiteY3" fmla="*/ 351357 h 349951"/>
              </a:gdLst>
              <a:ahLst/>
              <a:cxnLst>
                <a:cxn ang="0">
                  <a:pos x="connsiteX0" y="connsiteY0"/>
                </a:cxn>
                <a:cxn ang="0">
                  <a:pos x="connsiteX1" y="connsiteY1"/>
                </a:cxn>
                <a:cxn ang="0">
                  <a:pos x="connsiteX2" y="connsiteY2"/>
                </a:cxn>
                <a:cxn ang="0">
                  <a:pos x="connsiteX3" y="connsiteY3"/>
                </a:cxn>
              </a:cxnLst>
              <a:rect l="l" t="t" r="r" b="b"/>
              <a:pathLst>
                <a:path w="139980" h="349951">
                  <a:moveTo>
                    <a:pt x="3187" y="3187"/>
                  </a:moveTo>
                  <a:lnTo>
                    <a:pt x="137695" y="3187"/>
                  </a:lnTo>
                  <a:lnTo>
                    <a:pt x="137695" y="351357"/>
                  </a:lnTo>
                  <a:lnTo>
                    <a:pt x="3187" y="351357"/>
                  </a:lnTo>
                  <a:close/>
                </a:path>
              </a:pathLst>
            </a:custGeom>
            <a:solidFill>
              <a:srgbClr val="FFFFFF"/>
            </a:solidFill>
            <a:ln w="6361" cap="flat">
              <a:noFill/>
              <a:prstDash val="solid"/>
              <a:miter/>
            </a:ln>
          </p:spPr>
          <p:txBody>
            <a:bodyPr rtlCol="0" anchor="ctr"/>
            <a:lstStyle/>
            <a:p>
              <a:endParaRPr lang="en-GB"/>
            </a:p>
          </p:txBody>
        </p:sp>
        <p:sp>
          <p:nvSpPr>
            <p:cNvPr id="250" name="Freeform: Shape 249">
              <a:extLst>
                <a:ext uri="{FF2B5EF4-FFF2-40B4-BE49-F238E27FC236}">
                  <a16:creationId xmlns:a16="http://schemas.microsoft.com/office/drawing/2014/main" id="{7FEE584F-236C-4DF0-ACEF-9B78D1812335}"/>
                </a:ext>
              </a:extLst>
            </p:cNvPr>
            <p:cNvSpPr/>
            <p:nvPr/>
          </p:nvSpPr>
          <p:spPr>
            <a:xfrm>
              <a:off x="5120853" y="1418438"/>
              <a:ext cx="139981" cy="349951"/>
            </a:xfrm>
            <a:custGeom>
              <a:avLst/>
              <a:gdLst>
                <a:gd name="connsiteX0" fmla="*/ 3187 w 139980"/>
                <a:gd name="connsiteY0" fmla="*/ 3187 h 349951"/>
                <a:gd name="connsiteX1" fmla="*/ 137695 w 139980"/>
                <a:gd name="connsiteY1" fmla="*/ 3187 h 349951"/>
                <a:gd name="connsiteX2" fmla="*/ 137695 w 139980"/>
                <a:gd name="connsiteY2" fmla="*/ 351357 h 349951"/>
                <a:gd name="connsiteX3" fmla="*/ 3187 w 139980"/>
                <a:gd name="connsiteY3" fmla="*/ 351357 h 349951"/>
              </a:gdLst>
              <a:ahLst/>
              <a:cxnLst>
                <a:cxn ang="0">
                  <a:pos x="connsiteX0" y="connsiteY0"/>
                </a:cxn>
                <a:cxn ang="0">
                  <a:pos x="connsiteX1" y="connsiteY1"/>
                </a:cxn>
                <a:cxn ang="0">
                  <a:pos x="connsiteX2" y="connsiteY2"/>
                </a:cxn>
                <a:cxn ang="0">
                  <a:pos x="connsiteX3" y="connsiteY3"/>
                </a:cxn>
              </a:cxnLst>
              <a:rect l="l" t="t" r="r" b="b"/>
              <a:pathLst>
                <a:path w="139980" h="349951">
                  <a:moveTo>
                    <a:pt x="3187" y="3187"/>
                  </a:moveTo>
                  <a:lnTo>
                    <a:pt x="137695" y="3187"/>
                  </a:lnTo>
                  <a:lnTo>
                    <a:pt x="137695" y="351357"/>
                  </a:lnTo>
                  <a:lnTo>
                    <a:pt x="3187" y="351357"/>
                  </a:lnTo>
                  <a:close/>
                </a:path>
              </a:pathLst>
            </a:custGeom>
            <a:solidFill>
              <a:srgbClr val="FFFFFF"/>
            </a:solidFill>
            <a:ln w="6361" cap="flat">
              <a:noFill/>
              <a:prstDash val="solid"/>
              <a:miter/>
            </a:ln>
          </p:spPr>
          <p:txBody>
            <a:bodyPr rtlCol="0" anchor="ctr"/>
            <a:lstStyle/>
            <a:p>
              <a:endParaRPr lang="en-GB"/>
            </a:p>
          </p:txBody>
        </p:sp>
        <p:sp>
          <p:nvSpPr>
            <p:cNvPr id="251" name="Freeform: Shape 250">
              <a:extLst>
                <a:ext uri="{FF2B5EF4-FFF2-40B4-BE49-F238E27FC236}">
                  <a16:creationId xmlns:a16="http://schemas.microsoft.com/office/drawing/2014/main" id="{E8CA41B0-5186-4F4C-9FFD-6884A04B2AD9}"/>
                </a:ext>
              </a:extLst>
            </p:cNvPr>
            <p:cNvSpPr/>
            <p:nvPr/>
          </p:nvSpPr>
          <p:spPr>
            <a:xfrm>
              <a:off x="5400497" y="1418438"/>
              <a:ext cx="139981" cy="349951"/>
            </a:xfrm>
            <a:custGeom>
              <a:avLst/>
              <a:gdLst>
                <a:gd name="connsiteX0" fmla="*/ 3187 w 139980"/>
                <a:gd name="connsiteY0" fmla="*/ 3187 h 349951"/>
                <a:gd name="connsiteX1" fmla="*/ 137695 w 139980"/>
                <a:gd name="connsiteY1" fmla="*/ 3187 h 349951"/>
                <a:gd name="connsiteX2" fmla="*/ 137695 w 139980"/>
                <a:gd name="connsiteY2" fmla="*/ 351357 h 349951"/>
                <a:gd name="connsiteX3" fmla="*/ 3187 w 139980"/>
                <a:gd name="connsiteY3" fmla="*/ 351357 h 349951"/>
              </a:gdLst>
              <a:ahLst/>
              <a:cxnLst>
                <a:cxn ang="0">
                  <a:pos x="connsiteX0" y="connsiteY0"/>
                </a:cxn>
                <a:cxn ang="0">
                  <a:pos x="connsiteX1" y="connsiteY1"/>
                </a:cxn>
                <a:cxn ang="0">
                  <a:pos x="connsiteX2" y="connsiteY2"/>
                </a:cxn>
                <a:cxn ang="0">
                  <a:pos x="connsiteX3" y="connsiteY3"/>
                </a:cxn>
              </a:cxnLst>
              <a:rect l="l" t="t" r="r" b="b"/>
              <a:pathLst>
                <a:path w="139980" h="349951">
                  <a:moveTo>
                    <a:pt x="3187" y="3187"/>
                  </a:moveTo>
                  <a:lnTo>
                    <a:pt x="137695" y="3187"/>
                  </a:lnTo>
                  <a:lnTo>
                    <a:pt x="137695" y="351357"/>
                  </a:lnTo>
                  <a:lnTo>
                    <a:pt x="3187" y="351357"/>
                  </a:lnTo>
                  <a:close/>
                </a:path>
              </a:pathLst>
            </a:custGeom>
            <a:solidFill>
              <a:srgbClr val="FFFFFF"/>
            </a:solidFill>
            <a:ln w="6361" cap="flat">
              <a:noFill/>
              <a:prstDash val="solid"/>
              <a:miter/>
            </a:ln>
          </p:spPr>
          <p:txBody>
            <a:bodyPr rtlCol="0" anchor="ctr"/>
            <a:lstStyle/>
            <a:p>
              <a:endParaRPr lang="en-GB"/>
            </a:p>
          </p:txBody>
        </p:sp>
        <p:sp>
          <p:nvSpPr>
            <p:cNvPr id="252" name="Freeform: Shape 251">
              <a:extLst>
                <a:ext uri="{FF2B5EF4-FFF2-40B4-BE49-F238E27FC236}">
                  <a16:creationId xmlns:a16="http://schemas.microsoft.com/office/drawing/2014/main" id="{488060C9-24F8-4D08-8794-8CF5CDF43386}"/>
                </a:ext>
              </a:extLst>
            </p:cNvPr>
            <p:cNvSpPr/>
            <p:nvPr/>
          </p:nvSpPr>
          <p:spPr>
            <a:xfrm>
              <a:off x="4186992" y="2202647"/>
              <a:ext cx="318138" cy="299049"/>
            </a:xfrm>
            <a:custGeom>
              <a:avLst/>
              <a:gdLst>
                <a:gd name="connsiteX0" fmla="*/ 232755 w 318137"/>
                <a:gd name="connsiteY0" fmla="*/ 300582 h 299049"/>
                <a:gd name="connsiteX1" fmla="*/ 3187 w 318137"/>
                <a:gd name="connsiteY1" fmla="*/ 168173 h 299049"/>
                <a:gd name="connsiteX2" fmla="*/ 96210 w 318137"/>
                <a:gd name="connsiteY2" fmla="*/ 3187 h 299049"/>
                <a:gd name="connsiteX3" fmla="*/ 320497 w 318137"/>
                <a:gd name="connsiteY3" fmla="*/ 97228 h 299049"/>
              </a:gdLst>
              <a:ahLst/>
              <a:cxnLst>
                <a:cxn ang="0">
                  <a:pos x="connsiteX0" y="connsiteY0"/>
                </a:cxn>
                <a:cxn ang="0">
                  <a:pos x="connsiteX1" y="connsiteY1"/>
                </a:cxn>
                <a:cxn ang="0">
                  <a:pos x="connsiteX2" y="connsiteY2"/>
                </a:cxn>
                <a:cxn ang="0">
                  <a:pos x="connsiteX3" y="connsiteY3"/>
                </a:cxn>
              </a:cxnLst>
              <a:rect l="l" t="t" r="r" b="b"/>
              <a:pathLst>
                <a:path w="318137" h="299049">
                  <a:moveTo>
                    <a:pt x="232755" y="300582"/>
                  </a:moveTo>
                  <a:lnTo>
                    <a:pt x="3187" y="168173"/>
                  </a:lnTo>
                  <a:lnTo>
                    <a:pt x="96210" y="3187"/>
                  </a:lnTo>
                  <a:lnTo>
                    <a:pt x="320497" y="97228"/>
                  </a:lnTo>
                  <a:close/>
                </a:path>
              </a:pathLst>
            </a:custGeom>
            <a:solidFill>
              <a:srgbClr val="B72025"/>
            </a:solidFill>
            <a:ln w="6361" cap="flat">
              <a:noFill/>
              <a:prstDash val="solid"/>
              <a:miter/>
            </a:ln>
          </p:spPr>
          <p:txBody>
            <a:bodyPr rtlCol="0" anchor="ctr"/>
            <a:lstStyle/>
            <a:p>
              <a:endParaRPr lang="en-GB"/>
            </a:p>
          </p:txBody>
        </p:sp>
        <p:sp>
          <p:nvSpPr>
            <p:cNvPr id="253" name="Freeform: Shape 252">
              <a:extLst>
                <a:ext uri="{FF2B5EF4-FFF2-40B4-BE49-F238E27FC236}">
                  <a16:creationId xmlns:a16="http://schemas.microsoft.com/office/drawing/2014/main" id="{8BA20A27-11F6-4DAE-8CD1-8F175A201E14}"/>
                </a:ext>
              </a:extLst>
            </p:cNvPr>
            <p:cNvSpPr/>
            <p:nvPr/>
          </p:nvSpPr>
          <p:spPr>
            <a:xfrm>
              <a:off x="5034956" y="2213146"/>
              <a:ext cx="324501" cy="305412"/>
            </a:xfrm>
            <a:custGeom>
              <a:avLst/>
              <a:gdLst>
                <a:gd name="connsiteX0" fmla="*/ 85648 w 324500"/>
                <a:gd name="connsiteY0" fmla="*/ 303191 h 305412"/>
                <a:gd name="connsiteX1" fmla="*/ 3187 w 324500"/>
                <a:gd name="connsiteY1" fmla="*/ 95129 h 305412"/>
                <a:gd name="connsiteX2" fmla="*/ 244335 w 324500"/>
                <a:gd name="connsiteY2" fmla="*/ 3187 h 305412"/>
                <a:gd name="connsiteX3" fmla="*/ 326288 w 324500"/>
                <a:gd name="connsiteY3" fmla="*/ 176063 h 305412"/>
                <a:gd name="connsiteX4" fmla="*/ 121916 w 324500"/>
                <a:gd name="connsiteY4" fmla="*/ 287920 h 305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500" h="305412">
                  <a:moveTo>
                    <a:pt x="85648" y="303191"/>
                  </a:moveTo>
                  <a:lnTo>
                    <a:pt x="3187" y="95129"/>
                  </a:lnTo>
                  <a:lnTo>
                    <a:pt x="244335" y="3187"/>
                  </a:lnTo>
                  <a:lnTo>
                    <a:pt x="326288" y="176063"/>
                  </a:lnTo>
                  <a:lnTo>
                    <a:pt x="121916" y="287920"/>
                  </a:lnTo>
                  <a:close/>
                </a:path>
              </a:pathLst>
            </a:custGeom>
            <a:solidFill>
              <a:srgbClr val="B72025"/>
            </a:solidFill>
            <a:ln w="6361" cap="flat">
              <a:noFill/>
              <a:prstDash val="solid"/>
              <a:miter/>
            </a:ln>
          </p:spPr>
          <p:txBody>
            <a:bodyPr rtlCol="0" anchor="ctr"/>
            <a:lstStyle/>
            <a:p>
              <a:endParaRPr lang="en-GB"/>
            </a:p>
          </p:txBody>
        </p:sp>
        <p:sp>
          <p:nvSpPr>
            <p:cNvPr id="254" name="Freeform: Shape 253">
              <a:extLst>
                <a:ext uri="{FF2B5EF4-FFF2-40B4-BE49-F238E27FC236}">
                  <a16:creationId xmlns:a16="http://schemas.microsoft.com/office/drawing/2014/main" id="{435146C3-EE8A-4819-8B4E-201452855D8E}"/>
                </a:ext>
              </a:extLst>
            </p:cNvPr>
            <p:cNvSpPr/>
            <p:nvPr/>
          </p:nvSpPr>
          <p:spPr>
            <a:xfrm>
              <a:off x="4603479" y="1890353"/>
              <a:ext cx="330863" cy="419942"/>
            </a:xfrm>
            <a:custGeom>
              <a:avLst/>
              <a:gdLst>
                <a:gd name="connsiteX0" fmla="*/ 168064 w 330863"/>
                <a:gd name="connsiteY0" fmla="*/ 420848 h 419941"/>
                <a:gd name="connsiteX1" fmla="*/ 166474 w 330863"/>
                <a:gd name="connsiteY1" fmla="*/ 420912 h 419941"/>
                <a:gd name="connsiteX2" fmla="*/ 126197 w 330863"/>
                <a:gd name="connsiteY2" fmla="*/ 416203 h 419941"/>
                <a:gd name="connsiteX3" fmla="*/ 96547 w 330863"/>
                <a:gd name="connsiteY3" fmla="*/ 387889 h 419941"/>
                <a:gd name="connsiteX4" fmla="*/ 57352 w 330863"/>
                <a:gd name="connsiteY4" fmla="*/ 351621 h 419941"/>
                <a:gd name="connsiteX5" fmla="*/ 49717 w 330863"/>
                <a:gd name="connsiteY5" fmla="*/ 296774 h 419941"/>
                <a:gd name="connsiteX6" fmla="*/ 24011 w 330863"/>
                <a:gd name="connsiteY6" fmla="*/ 260188 h 419941"/>
                <a:gd name="connsiteX7" fmla="*/ 5750 w 330863"/>
                <a:gd name="connsiteY7" fmla="*/ 200315 h 419941"/>
                <a:gd name="connsiteX8" fmla="*/ 8359 w 330863"/>
                <a:gd name="connsiteY8" fmla="*/ 179445 h 419941"/>
                <a:gd name="connsiteX9" fmla="*/ 34065 w 330863"/>
                <a:gd name="connsiteY9" fmla="*/ 191789 h 419941"/>
                <a:gd name="connsiteX10" fmla="*/ 35146 w 330863"/>
                <a:gd name="connsiteY10" fmla="*/ 152531 h 419941"/>
                <a:gd name="connsiteX11" fmla="*/ 36801 w 330863"/>
                <a:gd name="connsiteY11" fmla="*/ 87376 h 419941"/>
                <a:gd name="connsiteX12" fmla="*/ 61997 w 330863"/>
                <a:gd name="connsiteY12" fmla="*/ 40673 h 419941"/>
                <a:gd name="connsiteX13" fmla="*/ 61997 w 330863"/>
                <a:gd name="connsiteY13" fmla="*/ 40673 h 419941"/>
                <a:gd name="connsiteX14" fmla="*/ 61997 w 330863"/>
                <a:gd name="connsiteY14" fmla="*/ 40610 h 419941"/>
                <a:gd name="connsiteX15" fmla="*/ 89739 w 330863"/>
                <a:gd name="connsiteY15" fmla="*/ 21967 h 419941"/>
                <a:gd name="connsiteX16" fmla="*/ 90057 w 330863"/>
                <a:gd name="connsiteY16" fmla="*/ 21840 h 419941"/>
                <a:gd name="connsiteX17" fmla="*/ 92029 w 330863"/>
                <a:gd name="connsiteY17" fmla="*/ 20885 h 419941"/>
                <a:gd name="connsiteX18" fmla="*/ 93175 w 330863"/>
                <a:gd name="connsiteY18" fmla="*/ 20376 h 419941"/>
                <a:gd name="connsiteX19" fmla="*/ 94765 w 330863"/>
                <a:gd name="connsiteY19" fmla="*/ 19613 h 419941"/>
                <a:gd name="connsiteX20" fmla="*/ 96356 w 330863"/>
                <a:gd name="connsiteY20" fmla="*/ 18913 h 419941"/>
                <a:gd name="connsiteX21" fmla="*/ 98074 w 330863"/>
                <a:gd name="connsiteY21" fmla="*/ 18213 h 419941"/>
                <a:gd name="connsiteX22" fmla="*/ 99601 w 330863"/>
                <a:gd name="connsiteY22" fmla="*/ 17513 h 419941"/>
                <a:gd name="connsiteX23" fmla="*/ 101764 w 330863"/>
                <a:gd name="connsiteY23" fmla="*/ 16686 h 419941"/>
                <a:gd name="connsiteX24" fmla="*/ 102846 w 330863"/>
                <a:gd name="connsiteY24" fmla="*/ 16240 h 419941"/>
                <a:gd name="connsiteX25" fmla="*/ 106091 w 330863"/>
                <a:gd name="connsiteY25" fmla="*/ 15032 h 419941"/>
                <a:gd name="connsiteX26" fmla="*/ 106091 w 330863"/>
                <a:gd name="connsiteY26" fmla="*/ 14968 h 419941"/>
                <a:gd name="connsiteX27" fmla="*/ 192879 w 330863"/>
                <a:gd name="connsiteY27" fmla="*/ 6760 h 419941"/>
                <a:gd name="connsiteX28" fmla="*/ 269423 w 330863"/>
                <a:gd name="connsiteY28" fmla="*/ 40419 h 419941"/>
                <a:gd name="connsiteX29" fmla="*/ 294492 w 330863"/>
                <a:gd name="connsiteY29" fmla="*/ 86867 h 419941"/>
                <a:gd name="connsiteX30" fmla="*/ 296274 w 330863"/>
                <a:gd name="connsiteY30" fmla="*/ 151767 h 419941"/>
                <a:gd name="connsiteX31" fmla="*/ 297483 w 330863"/>
                <a:gd name="connsiteY31" fmla="*/ 191216 h 419941"/>
                <a:gd name="connsiteX32" fmla="*/ 322870 w 330863"/>
                <a:gd name="connsiteY32" fmla="*/ 179318 h 419941"/>
                <a:gd name="connsiteX33" fmla="*/ 325479 w 330863"/>
                <a:gd name="connsiteY33" fmla="*/ 200188 h 419941"/>
                <a:gd name="connsiteX34" fmla="*/ 307218 w 330863"/>
                <a:gd name="connsiteY34" fmla="*/ 260061 h 419941"/>
                <a:gd name="connsiteX35" fmla="*/ 281958 w 330863"/>
                <a:gd name="connsiteY35" fmla="*/ 296838 h 419941"/>
                <a:gd name="connsiteX36" fmla="*/ 274577 w 330863"/>
                <a:gd name="connsiteY36" fmla="*/ 350285 h 419941"/>
                <a:gd name="connsiteX37" fmla="*/ 235637 w 330863"/>
                <a:gd name="connsiteY37" fmla="*/ 386935 h 419941"/>
                <a:gd name="connsiteX38" fmla="*/ 206114 w 330863"/>
                <a:gd name="connsiteY38" fmla="*/ 415567 h 419941"/>
                <a:gd name="connsiteX39" fmla="*/ 168064 w 330863"/>
                <a:gd name="connsiteY39" fmla="*/ 420848 h 419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30863" h="419941">
                  <a:moveTo>
                    <a:pt x="168064" y="420848"/>
                  </a:moveTo>
                  <a:cubicBezTo>
                    <a:pt x="167555" y="420912"/>
                    <a:pt x="166983" y="420912"/>
                    <a:pt x="166474" y="420912"/>
                  </a:cubicBezTo>
                  <a:cubicBezTo>
                    <a:pt x="146749" y="421039"/>
                    <a:pt x="136950" y="420721"/>
                    <a:pt x="126197" y="416203"/>
                  </a:cubicBezTo>
                  <a:cubicBezTo>
                    <a:pt x="115826" y="411813"/>
                    <a:pt x="110799" y="401633"/>
                    <a:pt x="96547" y="387889"/>
                  </a:cubicBezTo>
                  <a:cubicBezTo>
                    <a:pt x="84458" y="376245"/>
                    <a:pt x="62633" y="364283"/>
                    <a:pt x="57352" y="351621"/>
                  </a:cubicBezTo>
                  <a:cubicBezTo>
                    <a:pt x="50926" y="336160"/>
                    <a:pt x="52453" y="319298"/>
                    <a:pt x="49717" y="296774"/>
                  </a:cubicBezTo>
                  <a:cubicBezTo>
                    <a:pt x="38455" y="302946"/>
                    <a:pt x="26429" y="270751"/>
                    <a:pt x="24011" y="260188"/>
                  </a:cubicBezTo>
                  <a:cubicBezTo>
                    <a:pt x="20512" y="244600"/>
                    <a:pt x="9250" y="218131"/>
                    <a:pt x="5750" y="200315"/>
                  </a:cubicBezTo>
                  <a:cubicBezTo>
                    <a:pt x="3714" y="190135"/>
                    <a:pt x="4987" y="182054"/>
                    <a:pt x="8359" y="179445"/>
                  </a:cubicBezTo>
                  <a:cubicBezTo>
                    <a:pt x="15676" y="174037"/>
                    <a:pt x="23184" y="176964"/>
                    <a:pt x="34065" y="191789"/>
                  </a:cubicBezTo>
                  <a:cubicBezTo>
                    <a:pt x="34765" y="179254"/>
                    <a:pt x="35592" y="166274"/>
                    <a:pt x="35146" y="152531"/>
                  </a:cubicBezTo>
                  <a:cubicBezTo>
                    <a:pt x="34383" y="126762"/>
                    <a:pt x="33619" y="105446"/>
                    <a:pt x="36801" y="87376"/>
                  </a:cubicBezTo>
                  <a:cubicBezTo>
                    <a:pt x="39982" y="69115"/>
                    <a:pt x="47108" y="53972"/>
                    <a:pt x="61997" y="40673"/>
                  </a:cubicBezTo>
                  <a:lnTo>
                    <a:pt x="61997" y="40673"/>
                  </a:lnTo>
                  <a:cubicBezTo>
                    <a:pt x="61997" y="40673"/>
                    <a:pt x="61997" y="40673"/>
                    <a:pt x="61997" y="40610"/>
                  </a:cubicBezTo>
                  <a:cubicBezTo>
                    <a:pt x="70269" y="33293"/>
                    <a:pt x="79558" y="27057"/>
                    <a:pt x="89739" y="21967"/>
                  </a:cubicBezTo>
                  <a:cubicBezTo>
                    <a:pt x="89866" y="21967"/>
                    <a:pt x="89930" y="21903"/>
                    <a:pt x="90057" y="21840"/>
                  </a:cubicBezTo>
                  <a:cubicBezTo>
                    <a:pt x="90693" y="21522"/>
                    <a:pt x="91393" y="21203"/>
                    <a:pt x="92029" y="20885"/>
                  </a:cubicBezTo>
                  <a:cubicBezTo>
                    <a:pt x="92411" y="20694"/>
                    <a:pt x="92793" y="20567"/>
                    <a:pt x="93175" y="20376"/>
                  </a:cubicBezTo>
                  <a:cubicBezTo>
                    <a:pt x="93684" y="20122"/>
                    <a:pt x="94256" y="19867"/>
                    <a:pt x="94765" y="19613"/>
                  </a:cubicBezTo>
                  <a:cubicBezTo>
                    <a:pt x="95274" y="19358"/>
                    <a:pt x="95783" y="19167"/>
                    <a:pt x="96356" y="18913"/>
                  </a:cubicBezTo>
                  <a:cubicBezTo>
                    <a:pt x="96929" y="18595"/>
                    <a:pt x="97501" y="18404"/>
                    <a:pt x="98074" y="18213"/>
                  </a:cubicBezTo>
                  <a:cubicBezTo>
                    <a:pt x="98583" y="17958"/>
                    <a:pt x="99092" y="17704"/>
                    <a:pt x="99601" y="17513"/>
                  </a:cubicBezTo>
                  <a:cubicBezTo>
                    <a:pt x="100301" y="17195"/>
                    <a:pt x="101064" y="16940"/>
                    <a:pt x="101764" y="16686"/>
                  </a:cubicBezTo>
                  <a:cubicBezTo>
                    <a:pt x="102146" y="16559"/>
                    <a:pt x="102464" y="16368"/>
                    <a:pt x="102846" y="16240"/>
                  </a:cubicBezTo>
                  <a:cubicBezTo>
                    <a:pt x="103928" y="15795"/>
                    <a:pt x="105009" y="15413"/>
                    <a:pt x="106091" y="15032"/>
                  </a:cubicBezTo>
                  <a:cubicBezTo>
                    <a:pt x="106091" y="15032"/>
                    <a:pt x="106091" y="15032"/>
                    <a:pt x="106091" y="14968"/>
                  </a:cubicBezTo>
                  <a:cubicBezTo>
                    <a:pt x="133133" y="5169"/>
                    <a:pt x="163801" y="2433"/>
                    <a:pt x="192879" y="6760"/>
                  </a:cubicBezTo>
                  <a:cubicBezTo>
                    <a:pt x="221830" y="11023"/>
                    <a:pt x="249126" y="22349"/>
                    <a:pt x="269423" y="40419"/>
                  </a:cubicBezTo>
                  <a:cubicBezTo>
                    <a:pt x="284248" y="53717"/>
                    <a:pt x="291311" y="68733"/>
                    <a:pt x="294492" y="86867"/>
                  </a:cubicBezTo>
                  <a:cubicBezTo>
                    <a:pt x="297674" y="104874"/>
                    <a:pt x="297037" y="126125"/>
                    <a:pt x="296274" y="151767"/>
                  </a:cubicBezTo>
                  <a:cubicBezTo>
                    <a:pt x="295892" y="165574"/>
                    <a:pt x="296719" y="178618"/>
                    <a:pt x="297483" y="191216"/>
                  </a:cubicBezTo>
                  <a:cubicBezTo>
                    <a:pt x="308172" y="176773"/>
                    <a:pt x="315617" y="173973"/>
                    <a:pt x="322870" y="179318"/>
                  </a:cubicBezTo>
                  <a:cubicBezTo>
                    <a:pt x="326306" y="181863"/>
                    <a:pt x="327515" y="189944"/>
                    <a:pt x="325479" y="200188"/>
                  </a:cubicBezTo>
                  <a:cubicBezTo>
                    <a:pt x="321979" y="218003"/>
                    <a:pt x="310781" y="244472"/>
                    <a:pt x="307218" y="260061"/>
                  </a:cubicBezTo>
                  <a:cubicBezTo>
                    <a:pt x="304864" y="270496"/>
                    <a:pt x="293029" y="302055"/>
                    <a:pt x="281958" y="296838"/>
                  </a:cubicBezTo>
                  <a:cubicBezTo>
                    <a:pt x="279476" y="318662"/>
                    <a:pt x="280812" y="335078"/>
                    <a:pt x="274577" y="350285"/>
                  </a:cubicBezTo>
                  <a:cubicBezTo>
                    <a:pt x="269296" y="363074"/>
                    <a:pt x="247662" y="375100"/>
                    <a:pt x="235637" y="386935"/>
                  </a:cubicBezTo>
                  <a:cubicBezTo>
                    <a:pt x="221448" y="400805"/>
                    <a:pt x="216421" y="411049"/>
                    <a:pt x="206114" y="415567"/>
                  </a:cubicBezTo>
                  <a:cubicBezTo>
                    <a:pt x="195806" y="420148"/>
                    <a:pt x="186325" y="420721"/>
                    <a:pt x="168064" y="420848"/>
                  </a:cubicBezTo>
                  <a:close/>
                </a:path>
              </a:pathLst>
            </a:custGeom>
            <a:solidFill>
              <a:srgbClr val="FFDBA7"/>
            </a:solidFill>
            <a:ln w="9525" cap="flat">
              <a:noFill/>
              <a:prstDash val="solid"/>
              <a:miter/>
            </a:ln>
          </p:spPr>
          <p:txBody>
            <a:bodyPr rtlCol="0" anchor="ctr"/>
            <a:lstStyle/>
            <a:p>
              <a:endParaRPr lang="en-GB"/>
            </a:p>
          </p:txBody>
        </p:sp>
        <p:sp>
          <p:nvSpPr>
            <p:cNvPr id="255" name="Freeform: Shape 254">
              <a:extLst>
                <a:ext uri="{FF2B5EF4-FFF2-40B4-BE49-F238E27FC236}">
                  <a16:creationId xmlns:a16="http://schemas.microsoft.com/office/drawing/2014/main" id="{9DA641B1-92D4-4B38-8DD5-27B60A95321E}"/>
                </a:ext>
              </a:extLst>
            </p:cNvPr>
            <p:cNvSpPr/>
            <p:nvPr/>
          </p:nvSpPr>
          <p:spPr>
            <a:xfrm>
              <a:off x="4603883" y="1763813"/>
              <a:ext cx="324501" cy="362677"/>
            </a:xfrm>
            <a:custGeom>
              <a:avLst/>
              <a:gdLst>
                <a:gd name="connsiteX0" fmla="*/ 60576 w 324500"/>
                <a:gd name="connsiteY0" fmla="*/ 198009 h 362676"/>
                <a:gd name="connsiteX1" fmla="*/ 34107 w 324500"/>
                <a:gd name="connsiteY1" fmla="*/ 359559 h 362676"/>
                <a:gd name="connsiteX2" fmla="*/ 43078 w 324500"/>
                <a:gd name="connsiteY2" fmla="*/ 105940 h 362676"/>
                <a:gd name="connsiteX3" fmla="*/ 61339 w 324500"/>
                <a:gd name="connsiteY3" fmla="*/ 4772 h 362676"/>
                <a:gd name="connsiteX4" fmla="*/ 136229 w 324500"/>
                <a:gd name="connsiteY4" fmla="*/ 48802 h 362676"/>
                <a:gd name="connsiteX5" fmla="*/ 131075 w 324500"/>
                <a:gd name="connsiteY5" fmla="*/ 35122 h 362676"/>
                <a:gd name="connsiteX6" fmla="*/ 200938 w 324500"/>
                <a:gd name="connsiteY6" fmla="*/ 59619 h 362676"/>
                <a:gd name="connsiteX7" fmla="*/ 276337 w 324500"/>
                <a:gd name="connsiteY7" fmla="*/ 97541 h 362676"/>
                <a:gd name="connsiteX8" fmla="*/ 301088 w 324500"/>
                <a:gd name="connsiteY8" fmla="*/ 342571 h 362676"/>
                <a:gd name="connsiteX9" fmla="*/ 265902 w 324500"/>
                <a:gd name="connsiteY9" fmla="*/ 191646 h 362676"/>
                <a:gd name="connsiteX10" fmla="*/ 248213 w 324500"/>
                <a:gd name="connsiteY10" fmla="*/ 184902 h 362676"/>
                <a:gd name="connsiteX11" fmla="*/ 60576 w 324500"/>
                <a:gd name="connsiteY11" fmla="*/ 198009 h 36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4500" h="362676">
                  <a:moveTo>
                    <a:pt x="60576" y="198009"/>
                  </a:moveTo>
                  <a:cubicBezTo>
                    <a:pt x="50650" y="209907"/>
                    <a:pt x="30734" y="281488"/>
                    <a:pt x="34107" y="359559"/>
                  </a:cubicBezTo>
                  <a:cubicBezTo>
                    <a:pt x="2547" y="244966"/>
                    <a:pt x="-15332" y="161105"/>
                    <a:pt x="43078" y="105940"/>
                  </a:cubicBezTo>
                  <a:cubicBezTo>
                    <a:pt x="55994" y="85388"/>
                    <a:pt x="41424" y="74890"/>
                    <a:pt x="61339" y="4772"/>
                  </a:cubicBezTo>
                  <a:cubicBezTo>
                    <a:pt x="79600" y="42885"/>
                    <a:pt x="117713" y="37858"/>
                    <a:pt x="136229" y="48802"/>
                  </a:cubicBezTo>
                  <a:lnTo>
                    <a:pt x="131075" y="35122"/>
                  </a:lnTo>
                  <a:cubicBezTo>
                    <a:pt x="151945" y="51220"/>
                    <a:pt x="176760" y="54338"/>
                    <a:pt x="200938" y="59619"/>
                  </a:cubicBezTo>
                  <a:cubicBezTo>
                    <a:pt x="241723" y="65982"/>
                    <a:pt x="271756" y="83988"/>
                    <a:pt x="276337" y="97541"/>
                  </a:cubicBezTo>
                  <a:cubicBezTo>
                    <a:pt x="353008" y="124455"/>
                    <a:pt x="322276" y="245920"/>
                    <a:pt x="301088" y="342571"/>
                  </a:cubicBezTo>
                  <a:cubicBezTo>
                    <a:pt x="300451" y="294086"/>
                    <a:pt x="290207" y="233895"/>
                    <a:pt x="265902" y="191646"/>
                  </a:cubicBezTo>
                  <a:cubicBezTo>
                    <a:pt x="260112" y="186047"/>
                    <a:pt x="253367" y="182420"/>
                    <a:pt x="248213" y="184902"/>
                  </a:cubicBezTo>
                  <a:cubicBezTo>
                    <a:pt x="176632" y="218942"/>
                    <a:pt x="69356" y="187510"/>
                    <a:pt x="60576" y="198009"/>
                  </a:cubicBezTo>
                  <a:close/>
                </a:path>
              </a:pathLst>
            </a:custGeom>
            <a:solidFill>
              <a:srgbClr val="000000"/>
            </a:solidFill>
            <a:ln w="9525" cap="flat">
              <a:noFill/>
              <a:prstDash val="solid"/>
              <a:miter/>
            </a:ln>
          </p:spPr>
          <p:txBody>
            <a:bodyPr rtlCol="0" anchor="ctr"/>
            <a:lstStyle/>
            <a:p>
              <a:endParaRPr lang="en-GB"/>
            </a:p>
          </p:txBody>
        </p:sp>
        <p:sp>
          <p:nvSpPr>
            <p:cNvPr id="256" name="Freeform: Shape 255">
              <a:extLst>
                <a:ext uri="{FF2B5EF4-FFF2-40B4-BE49-F238E27FC236}">
                  <a16:creationId xmlns:a16="http://schemas.microsoft.com/office/drawing/2014/main" id="{7C3D87B8-2CD0-4F1C-902E-3CD802F35DF3}"/>
                </a:ext>
              </a:extLst>
            </p:cNvPr>
            <p:cNvSpPr/>
            <p:nvPr/>
          </p:nvSpPr>
          <p:spPr>
            <a:xfrm>
              <a:off x="4632008" y="2115928"/>
              <a:ext cx="279961" cy="203608"/>
            </a:xfrm>
            <a:custGeom>
              <a:avLst/>
              <a:gdLst>
                <a:gd name="connsiteX0" fmla="*/ 269209 w 279961"/>
                <a:gd name="connsiteY0" fmla="*/ 4772 h 203608"/>
                <a:gd name="connsiteX1" fmla="*/ 231605 w 279961"/>
                <a:gd name="connsiteY1" fmla="*/ 106576 h 203608"/>
                <a:gd name="connsiteX2" fmla="*/ 140744 w 279961"/>
                <a:gd name="connsiteY2" fmla="*/ 62164 h 203608"/>
                <a:gd name="connsiteX3" fmla="*/ 49884 w 279961"/>
                <a:gd name="connsiteY3" fmla="*/ 106576 h 203608"/>
                <a:gd name="connsiteX4" fmla="*/ 12280 w 279961"/>
                <a:gd name="connsiteY4" fmla="*/ 4772 h 203608"/>
                <a:gd name="connsiteX5" fmla="*/ 4772 w 279961"/>
                <a:gd name="connsiteY5" fmla="*/ 4772 h 203608"/>
                <a:gd name="connsiteX6" fmla="*/ 37159 w 279961"/>
                <a:gd name="connsiteY6" fmla="*/ 132663 h 203608"/>
                <a:gd name="connsiteX7" fmla="*/ 140744 w 279961"/>
                <a:gd name="connsiteY7" fmla="*/ 199600 h 203608"/>
                <a:gd name="connsiteX8" fmla="*/ 244330 w 279961"/>
                <a:gd name="connsiteY8" fmla="*/ 132663 h 203608"/>
                <a:gd name="connsiteX9" fmla="*/ 276717 w 279961"/>
                <a:gd name="connsiteY9" fmla="*/ 4772 h 203608"/>
                <a:gd name="connsiteX10" fmla="*/ 269209 w 279961"/>
                <a:gd name="connsiteY10" fmla="*/ 4772 h 203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9961" h="203608">
                  <a:moveTo>
                    <a:pt x="269209" y="4772"/>
                  </a:moveTo>
                  <a:cubicBezTo>
                    <a:pt x="269209" y="4772"/>
                    <a:pt x="256292" y="96014"/>
                    <a:pt x="231605" y="106576"/>
                  </a:cubicBezTo>
                  <a:cubicBezTo>
                    <a:pt x="206917" y="117138"/>
                    <a:pt x="217543" y="62164"/>
                    <a:pt x="140744" y="62164"/>
                  </a:cubicBezTo>
                  <a:cubicBezTo>
                    <a:pt x="63946" y="62164"/>
                    <a:pt x="74508" y="117138"/>
                    <a:pt x="49884" y="106576"/>
                  </a:cubicBezTo>
                  <a:cubicBezTo>
                    <a:pt x="25197" y="96014"/>
                    <a:pt x="12280" y="4772"/>
                    <a:pt x="12280" y="4772"/>
                  </a:cubicBezTo>
                  <a:lnTo>
                    <a:pt x="4772" y="4772"/>
                  </a:lnTo>
                  <a:cubicBezTo>
                    <a:pt x="4772" y="4772"/>
                    <a:pt x="4327" y="72790"/>
                    <a:pt x="37159" y="132663"/>
                  </a:cubicBezTo>
                  <a:cubicBezTo>
                    <a:pt x="94233" y="200299"/>
                    <a:pt x="140744" y="199600"/>
                    <a:pt x="140744" y="199600"/>
                  </a:cubicBezTo>
                  <a:cubicBezTo>
                    <a:pt x="140744" y="199600"/>
                    <a:pt x="187256" y="200299"/>
                    <a:pt x="244330" y="132663"/>
                  </a:cubicBezTo>
                  <a:cubicBezTo>
                    <a:pt x="277162" y="72854"/>
                    <a:pt x="276717" y="4772"/>
                    <a:pt x="276717" y="4772"/>
                  </a:cubicBezTo>
                  <a:lnTo>
                    <a:pt x="269209" y="4772"/>
                  </a:lnTo>
                  <a:close/>
                </a:path>
              </a:pathLst>
            </a:custGeom>
            <a:solidFill>
              <a:srgbClr val="000000"/>
            </a:solidFill>
            <a:ln w="9525" cap="flat">
              <a:noFill/>
              <a:prstDash val="solid"/>
              <a:miter/>
            </a:ln>
          </p:spPr>
          <p:txBody>
            <a:bodyPr rtlCol="0" anchor="ctr"/>
            <a:lstStyle/>
            <a:p>
              <a:endParaRPr lang="en-GB"/>
            </a:p>
          </p:txBody>
        </p:sp>
        <p:sp>
          <p:nvSpPr>
            <p:cNvPr id="257" name="Freeform: Shape 256">
              <a:extLst>
                <a:ext uri="{FF2B5EF4-FFF2-40B4-BE49-F238E27FC236}">
                  <a16:creationId xmlns:a16="http://schemas.microsoft.com/office/drawing/2014/main" id="{3EB253F0-03C8-4152-88E7-0D3096068253}"/>
                </a:ext>
              </a:extLst>
            </p:cNvPr>
            <p:cNvSpPr/>
            <p:nvPr/>
          </p:nvSpPr>
          <p:spPr>
            <a:xfrm>
              <a:off x="4727895" y="2207297"/>
              <a:ext cx="82716" cy="50902"/>
            </a:xfrm>
            <a:custGeom>
              <a:avLst/>
              <a:gdLst>
                <a:gd name="connsiteX0" fmla="*/ 80107 w 82715"/>
                <a:gd name="connsiteY0" fmla="*/ 21506 h 50902"/>
                <a:gd name="connsiteX1" fmla="*/ 42440 w 82715"/>
                <a:gd name="connsiteY1" fmla="*/ 4772 h 50902"/>
                <a:gd name="connsiteX2" fmla="*/ 4772 w 82715"/>
                <a:gd name="connsiteY2" fmla="*/ 21506 h 50902"/>
                <a:gd name="connsiteX3" fmla="*/ 42440 w 82715"/>
                <a:gd name="connsiteY3" fmla="*/ 48293 h 50902"/>
                <a:gd name="connsiteX4" fmla="*/ 80107 w 82715"/>
                <a:gd name="connsiteY4" fmla="*/ 21506 h 50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715" h="50902">
                  <a:moveTo>
                    <a:pt x="80107" y="21506"/>
                  </a:moveTo>
                  <a:cubicBezTo>
                    <a:pt x="80107" y="8335"/>
                    <a:pt x="63246" y="4772"/>
                    <a:pt x="42440" y="4772"/>
                  </a:cubicBezTo>
                  <a:cubicBezTo>
                    <a:pt x="21633" y="4772"/>
                    <a:pt x="4772" y="8335"/>
                    <a:pt x="4772" y="21506"/>
                  </a:cubicBezTo>
                  <a:cubicBezTo>
                    <a:pt x="4772" y="34677"/>
                    <a:pt x="21633" y="48293"/>
                    <a:pt x="42440" y="48293"/>
                  </a:cubicBezTo>
                  <a:cubicBezTo>
                    <a:pt x="63246" y="48230"/>
                    <a:pt x="80107" y="34613"/>
                    <a:pt x="80107" y="21506"/>
                  </a:cubicBezTo>
                  <a:close/>
                </a:path>
              </a:pathLst>
            </a:custGeom>
            <a:solidFill>
              <a:srgbClr val="F7C291"/>
            </a:solidFill>
            <a:ln w="9525" cap="flat">
              <a:noFill/>
              <a:prstDash val="solid"/>
              <a:miter/>
            </a:ln>
          </p:spPr>
          <p:txBody>
            <a:bodyPr rtlCol="0" anchor="ctr"/>
            <a:lstStyle/>
            <a:p>
              <a:endParaRPr lang="en-GB"/>
            </a:p>
          </p:txBody>
        </p:sp>
      </p:grpSp>
      <p:sp>
        <p:nvSpPr>
          <p:cNvPr id="258" name="Freeform: Shape 257">
            <a:extLst>
              <a:ext uri="{FF2B5EF4-FFF2-40B4-BE49-F238E27FC236}">
                <a16:creationId xmlns:a16="http://schemas.microsoft.com/office/drawing/2014/main" id="{DB61243A-0BE3-4ECD-8147-C9C59780CC68}"/>
              </a:ext>
              <a:ext uri="{C183D7F6-B498-43B3-948B-1728B52AA6E4}">
                <adec:decorative xmlns:adec="http://schemas.microsoft.com/office/drawing/2017/decorative" val="1"/>
              </a:ext>
            </a:extLst>
          </p:cNvPr>
          <p:cNvSpPr/>
          <p:nvPr/>
        </p:nvSpPr>
        <p:spPr>
          <a:xfrm>
            <a:off x="10572750" y="2216232"/>
            <a:ext cx="236089" cy="120892"/>
          </a:xfrm>
          <a:custGeom>
            <a:avLst/>
            <a:gdLst>
              <a:gd name="connsiteX0" fmla="*/ 24604 w 241784"/>
              <a:gd name="connsiteY0" fmla="*/ 15714 h 120892"/>
              <a:gd name="connsiteX1" fmla="*/ 6980 w 241784"/>
              <a:gd name="connsiteY1" fmla="*/ 56500 h 120892"/>
              <a:gd name="connsiteX2" fmla="*/ 29758 w 241784"/>
              <a:gd name="connsiteY2" fmla="*/ 102375 h 120892"/>
              <a:gd name="connsiteX3" fmla="*/ 125709 w 241784"/>
              <a:gd name="connsiteY3" fmla="*/ 123054 h 120892"/>
              <a:gd name="connsiteX4" fmla="*/ 216060 w 241784"/>
              <a:gd name="connsiteY4" fmla="*/ 102057 h 120892"/>
              <a:gd name="connsiteX5" fmla="*/ 241956 w 241784"/>
              <a:gd name="connsiteY5" fmla="*/ 60381 h 120892"/>
              <a:gd name="connsiteX6" fmla="*/ 216505 w 241784"/>
              <a:gd name="connsiteY6" fmla="*/ 15714 h 120892"/>
              <a:gd name="connsiteX7" fmla="*/ 24604 w 241784"/>
              <a:gd name="connsiteY7" fmla="*/ 15714 h 120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784" h="120892">
                <a:moveTo>
                  <a:pt x="24604" y="15714"/>
                </a:moveTo>
                <a:cubicBezTo>
                  <a:pt x="24604" y="15714"/>
                  <a:pt x="22759" y="47719"/>
                  <a:pt x="6980" y="56500"/>
                </a:cubicBezTo>
                <a:cubicBezTo>
                  <a:pt x="-8800" y="65280"/>
                  <a:pt x="29758" y="102375"/>
                  <a:pt x="29758" y="102375"/>
                </a:cubicBezTo>
                <a:lnTo>
                  <a:pt x="125709" y="123054"/>
                </a:lnTo>
                <a:lnTo>
                  <a:pt x="216060" y="102057"/>
                </a:lnTo>
                <a:lnTo>
                  <a:pt x="241956" y="60381"/>
                </a:lnTo>
                <a:cubicBezTo>
                  <a:pt x="241956" y="60381"/>
                  <a:pt x="221850" y="43965"/>
                  <a:pt x="216505" y="15714"/>
                </a:cubicBezTo>
                <a:cubicBezTo>
                  <a:pt x="211160" y="-12473"/>
                  <a:pt x="24604" y="15714"/>
                  <a:pt x="24604" y="15714"/>
                </a:cubicBezTo>
                <a:close/>
              </a:path>
            </a:pathLst>
          </a:custGeom>
          <a:solidFill>
            <a:srgbClr val="F0C17D"/>
          </a:solidFill>
          <a:ln w="6361" cap="flat">
            <a:noFill/>
            <a:prstDash val="solid"/>
            <a:miter/>
          </a:ln>
        </p:spPr>
        <p:txBody>
          <a:bodyPr rtlCol="0" anchor="ctr"/>
          <a:lstStyle/>
          <a:p>
            <a:endParaRPr lang="en-GB"/>
          </a:p>
        </p:txBody>
      </p:sp>
      <p:sp>
        <p:nvSpPr>
          <p:cNvPr id="208" name="Freeform: Shape 207">
            <a:extLst>
              <a:ext uri="{FF2B5EF4-FFF2-40B4-BE49-F238E27FC236}">
                <a16:creationId xmlns:a16="http://schemas.microsoft.com/office/drawing/2014/main" id="{E9530F17-D044-46D1-8BC9-E7CBF25AF0E9}"/>
              </a:ext>
              <a:ext uri="{C183D7F6-B498-43B3-948B-1728B52AA6E4}">
                <adec:decorative xmlns:adec="http://schemas.microsoft.com/office/drawing/2017/decorative" val="1"/>
              </a:ext>
            </a:extLst>
          </p:cNvPr>
          <p:cNvSpPr/>
          <p:nvPr/>
        </p:nvSpPr>
        <p:spPr>
          <a:xfrm>
            <a:off x="10567125" y="2266153"/>
            <a:ext cx="250748" cy="75224"/>
          </a:xfrm>
          <a:custGeom>
            <a:avLst/>
            <a:gdLst>
              <a:gd name="connsiteX0" fmla="*/ 245714 w 250747"/>
              <a:gd name="connsiteY0" fmla="*/ 6662 h 75224"/>
              <a:gd name="connsiteX1" fmla="*/ 238003 w 250747"/>
              <a:gd name="connsiteY1" fmla="*/ 5972 h 75224"/>
              <a:gd name="connsiteX2" fmla="*/ 238192 w 250747"/>
              <a:gd name="connsiteY2" fmla="*/ 8229 h 75224"/>
              <a:gd name="connsiteX3" fmla="*/ 125418 w 250747"/>
              <a:gd name="connsiteY3" fmla="*/ 58441 h 75224"/>
              <a:gd name="connsiteX4" fmla="*/ 13083 w 250747"/>
              <a:gd name="connsiteY4" fmla="*/ 7163 h 75224"/>
              <a:gd name="connsiteX5" fmla="*/ 13459 w 250747"/>
              <a:gd name="connsiteY5" fmla="*/ 3778 h 75224"/>
              <a:gd name="connsiteX6" fmla="*/ 13145 w 250747"/>
              <a:gd name="connsiteY6" fmla="*/ 4092 h 75224"/>
              <a:gd name="connsiteX7" fmla="*/ 13521 w 250747"/>
              <a:gd name="connsiteY7" fmla="*/ 3089 h 75224"/>
              <a:gd name="connsiteX8" fmla="*/ 7316 w 250747"/>
              <a:gd name="connsiteY8" fmla="*/ 3966 h 75224"/>
              <a:gd name="connsiteX9" fmla="*/ 4244 w 250747"/>
              <a:gd name="connsiteY9" fmla="*/ 30232 h 75224"/>
              <a:gd name="connsiteX10" fmla="*/ 12769 w 250747"/>
              <a:gd name="connsiteY10" fmla="*/ 43585 h 75224"/>
              <a:gd name="connsiteX11" fmla="*/ 52074 w 250747"/>
              <a:gd name="connsiteY11" fmla="*/ 64710 h 75224"/>
              <a:gd name="connsiteX12" fmla="*/ 112567 w 250747"/>
              <a:gd name="connsiteY12" fmla="*/ 74865 h 75224"/>
              <a:gd name="connsiteX13" fmla="*/ 125292 w 250747"/>
              <a:gd name="connsiteY13" fmla="*/ 75179 h 75224"/>
              <a:gd name="connsiteX14" fmla="*/ 205155 w 250747"/>
              <a:gd name="connsiteY14" fmla="*/ 63268 h 75224"/>
              <a:gd name="connsiteX15" fmla="*/ 239194 w 250747"/>
              <a:gd name="connsiteY15" fmla="*/ 43961 h 75224"/>
              <a:gd name="connsiteX16" fmla="*/ 245714 w 250747"/>
              <a:gd name="connsiteY16" fmla="*/ 6662 h 7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747" h="75224">
                <a:moveTo>
                  <a:pt x="245714" y="6662"/>
                </a:moveTo>
                <a:lnTo>
                  <a:pt x="238003" y="5972"/>
                </a:lnTo>
                <a:cubicBezTo>
                  <a:pt x="238192" y="7101"/>
                  <a:pt x="238192" y="7101"/>
                  <a:pt x="238192" y="8229"/>
                </a:cubicBezTo>
                <a:cubicBezTo>
                  <a:pt x="238066" y="36250"/>
                  <a:pt x="187540" y="58755"/>
                  <a:pt x="125418" y="58441"/>
                </a:cubicBezTo>
                <a:cubicBezTo>
                  <a:pt x="63232" y="58128"/>
                  <a:pt x="12957" y="35185"/>
                  <a:pt x="13083" y="7163"/>
                </a:cubicBezTo>
                <a:cubicBezTo>
                  <a:pt x="13083" y="6035"/>
                  <a:pt x="13333" y="4907"/>
                  <a:pt x="13459" y="3778"/>
                </a:cubicBezTo>
                <a:cubicBezTo>
                  <a:pt x="13333" y="3904"/>
                  <a:pt x="13271" y="4029"/>
                  <a:pt x="13145" y="4092"/>
                </a:cubicBezTo>
                <a:lnTo>
                  <a:pt x="13521" y="3089"/>
                </a:lnTo>
                <a:lnTo>
                  <a:pt x="7316" y="3966"/>
                </a:lnTo>
                <a:cubicBezTo>
                  <a:pt x="3429" y="11552"/>
                  <a:pt x="1799" y="21958"/>
                  <a:pt x="4244" y="30232"/>
                </a:cubicBezTo>
                <a:cubicBezTo>
                  <a:pt x="5748" y="35373"/>
                  <a:pt x="9008" y="39823"/>
                  <a:pt x="12769" y="43585"/>
                </a:cubicBezTo>
                <a:cubicBezTo>
                  <a:pt x="23363" y="54116"/>
                  <a:pt x="38095" y="60259"/>
                  <a:pt x="52074" y="64710"/>
                </a:cubicBezTo>
                <a:cubicBezTo>
                  <a:pt x="71632" y="70916"/>
                  <a:pt x="92131" y="73862"/>
                  <a:pt x="112567" y="74865"/>
                </a:cubicBezTo>
                <a:cubicBezTo>
                  <a:pt x="116830" y="75053"/>
                  <a:pt x="121030" y="75179"/>
                  <a:pt x="125292" y="75179"/>
                </a:cubicBezTo>
                <a:cubicBezTo>
                  <a:pt x="152185" y="75304"/>
                  <a:pt x="179705" y="72233"/>
                  <a:pt x="205155" y="63268"/>
                </a:cubicBezTo>
                <a:cubicBezTo>
                  <a:pt x="217317" y="59006"/>
                  <a:pt x="230168" y="53489"/>
                  <a:pt x="239194" y="43961"/>
                </a:cubicBezTo>
                <a:cubicBezTo>
                  <a:pt x="247908" y="34808"/>
                  <a:pt x="251669" y="18259"/>
                  <a:pt x="245714" y="6662"/>
                </a:cubicBezTo>
                <a:close/>
              </a:path>
            </a:pathLst>
          </a:custGeom>
          <a:solidFill>
            <a:srgbClr val="4D4956"/>
          </a:solidFill>
          <a:ln w="6258" cap="flat">
            <a:noFill/>
            <a:prstDash val="solid"/>
            <a:miter/>
          </a:ln>
        </p:spPr>
        <p:txBody>
          <a:bodyPr rtlCol="0" anchor="ctr"/>
          <a:lstStyle/>
          <a:p>
            <a:endParaRPr lang="en-GB"/>
          </a:p>
        </p:txBody>
      </p:sp>
    </p:spTree>
    <p:extLst>
      <p:ext uri="{BB962C8B-B14F-4D97-AF65-F5344CB8AC3E}">
        <p14:creationId xmlns:p14="http://schemas.microsoft.com/office/powerpoint/2010/main" val="1068569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4F498-B422-4C5E-AE6D-B83ED259E2FC}"/>
              </a:ext>
            </a:extLst>
          </p:cNvPr>
          <p:cNvSpPr>
            <a:spLocks noGrp="1"/>
          </p:cNvSpPr>
          <p:nvPr>
            <p:ph type="title"/>
          </p:nvPr>
        </p:nvSpPr>
        <p:spPr>
          <a:xfrm>
            <a:off x="336754" y="433385"/>
            <a:ext cx="10515600" cy="757130"/>
          </a:xfrm>
        </p:spPr>
        <p:txBody>
          <a:bodyPr/>
          <a:lstStyle/>
          <a:p>
            <a:r>
              <a:rPr lang="en-GB"/>
              <a:t>For football fans who are frequent gamblers, the thrill of the bet can overtake passion for the game itself – resulting in risky play unconnected to fandom</a:t>
            </a:r>
          </a:p>
        </p:txBody>
      </p:sp>
      <p:sp>
        <p:nvSpPr>
          <p:cNvPr id="8" name="Content Placeholder 2">
            <a:extLst>
              <a:ext uri="{FF2B5EF4-FFF2-40B4-BE49-F238E27FC236}">
                <a16:creationId xmlns:a16="http://schemas.microsoft.com/office/drawing/2014/main" id="{7B342A7B-6D0B-4D76-A0DC-065431AD7E0C}"/>
              </a:ext>
            </a:extLst>
          </p:cNvPr>
          <p:cNvSpPr>
            <a:spLocks noGrp="1"/>
          </p:cNvSpPr>
          <p:nvPr>
            <p:ph idx="1"/>
          </p:nvPr>
        </p:nvSpPr>
        <p:spPr>
          <a:xfrm>
            <a:off x="2032341" y="1437483"/>
            <a:ext cx="5417058" cy="4030334"/>
          </a:xfrm>
        </p:spPr>
        <p:txBody>
          <a:bodyPr/>
          <a:lstStyle/>
          <a:p>
            <a:r>
              <a:rPr lang="en-GB" b="1" dirty="0"/>
              <a:t>Gambling habits can intersect so much with sport that watching the sport can be a major prompt to bet </a:t>
            </a:r>
          </a:p>
          <a:p>
            <a:pPr lvl="1"/>
            <a:r>
              <a:rPr lang="en-GB" dirty="0"/>
              <a:t>Opportunities to satisfy gambling drivers are vast from </a:t>
            </a:r>
            <a:r>
              <a:rPr lang="en-GB" dirty="0">
                <a:solidFill>
                  <a:schemeClr val="tx1"/>
                </a:solidFill>
              </a:rPr>
              <a:t>Wise Decision knowledge, to Social Play fantasy football groups and Feeling Lucky </a:t>
            </a:r>
            <a:r>
              <a:rPr lang="en-GB" dirty="0"/>
              <a:t>bet in play moments and cash out opportunities akin to instant win games</a:t>
            </a:r>
          </a:p>
          <a:p>
            <a:endParaRPr lang="en-GB" sz="200" b="1" dirty="0"/>
          </a:p>
          <a:p>
            <a:r>
              <a:rPr lang="en-GB" b="1" dirty="0"/>
              <a:t>It’s the cue to bet and with multiple ways to bet, things to bet on and games in every country it’s the trigger that is constantly being pulled</a:t>
            </a:r>
          </a:p>
          <a:p>
            <a:endParaRPr lang="en-GB" dirty="0"/>
          </a:p>
          <a:p>
            <a:endParaRPr lang="en-GB" dirty="0"/>
          </a:p>
          <a:p>
            <a:endParaRPr lang="en-GB" dirty="0"/>
          </a:p>
          <a:p>
            <a:endParaRPr lang="en-GB" dirty="0"/>
          </a:p>
        </p:txBody>
      </p:sp>
      <p:sp>
        <p:nvSpPr>
          <p:cNvPr id="7" name="Speech Bubble: Rectangle with Corners Rounded 6">
            <a:extLst>
              <a:ext uri="{FF2B5EF4-FFF2-40B4-BE49-F238E27FC236}">
                <a16:creationId xmlns:a16="http://schemas.microsoft.com/office/drawing/2014/main" id="{5494E2C7-962D-476F-9C50-D4E3F54C114F}"/>
              </a:ext>
              <a:ext uri="{C183D7F6-B498-43B3-948B-1728B52AA6E4}">
                <adec:decorative xmlns:adec="http://schemas.microsoft.com/office/drawing/2017/decorative" val="1"/>
              </a:ext>
            </a:extLst>
          </p:cNvPr>
          <p:cNvSpPr/>
          <p:nvPr/>
        </p:nvSpPr>
        <p:spPr>
          <a:xfrm>
            <a:off x="2657475" y="4391056"/>
            <a:ext cx="5724524" cy="1678464"/>
          </a:xfrm>
          <a:prstGeom prst="wedgeRoundRectCallout">
            <a:avLst>
              <a:gd name="adj1" fmla="val 57935"/>
              <a:gd name="adj2" fmla="val -39548"/>
              <a:gd name="adj3" fmla="val 16667"/>
            </a:avLst>
          </a:prstGeom>
          <a:solidFill>
            <a:schemeClr val="bg1">
              <a:lumMod val="9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sz="1400">
                <a:solidFill>
                  <a:srgbClr val="333333"/>
                </a:solidFill>
              </a:rPr>
              <a:t>“</a:t>
            </a:r>
            <a:r>
              <a:rPr lang="en-GB" sz="1400">
                <a:solidFill>
                  <a:schemeClr val="tx1"/>
                </a:solidFill>
              </a:rPr>
              <a:t>My brother got in too deep with gambling.  I watched the football with him on a Saturday and he says, ‘I can’t watch this’, I asked him why and he says, ‘I just feel like I want to put a bet on’.  It’s not even a gambling activity it’s a sport but it’s (gambling) just always there and now he can’t watch it.  Even things like Soccer 6 feel like gambling, you just can’t avoid it” </a:t>
            </a:r>
            <a:br>
              <a:rPr lang="en-GB" sz="1400">
                <a:solidFill>
                  <a:schemeClr val="tx1"/>
                </a:solidFill>
              </a:rPr>
            </a:br>
            <a:r>
              <a:rPr lang="en-GB" sz="1400" i="1">
                <a:solidFill>
                  <a:schemeClr val="tx1"/>
                </a:solidFill>
              </a:rPr>
              <a:t>Male, 32, Occasional Gambler, Midlands</a:t>
            </a:r>
            <a:endParaRPr lang="en-GB" sz="1400" b="1"/>
          </a:p>
        </p:txBody>
      </p:sp>
      <p:pic>
        <p:nvPicPr>
          <p:cNvPr id="10" name="Picture 9">
            <a:extLst>
              <a:ext uri="{FF2B5EF4-FFF2-40B4-BE49-F238E27FC236}">
                <a16:creationId xmlns:a16="http://schemas.microsoft.com/office/drawing/2014/main" id="{1780072C-CA23-4FB9-B34F-925DDB03EB0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flipH="1">
            <a:off x="8663117" y="3824851"/>
            <a:ext cx="2979812" cy="2270817"/>
          </a:xfrm>
          <a:prstGeom prst="rect">
            <a:avLst/>
          </a:prstGeom>
        </p:spPr>
      </p:pic>
      <p:sp>
        <p:nvSpPr>
          <p:cNvPr id="11" name="Content Placeholder 2">
            <a:extLst>
              <a:ext uri="{FF2B5EF4-FFF2-40B4-BE49-F238E27FC236}">
                <a16:creationId xmlns:a16="http://schemas.microsoft.com/office/drawing/2014/main" id="{78E4E0C5-2A62-4861-BFCF-679BDAFBC2AD}"/>
              </a:ext>
            </a:extLst>
          </p:cNvPr>
          <p:cNvSpPr txBox="1">
            <a:spLocks/>
          </p:cNvSpPr>
          <p:nvPr/>
        </p:nvSpPr>
        <p:spPr>
          <a:xfrm>
            <a:off x="336753" y="6180524"/>
            <a:ext cx="11455853" cy="313932"/>
          </a:xfrm>
          <a:prstGeom prst="rect">
            <a:avLst/>
          </a:prstGeom>
          <a:solidFill>
            <a:schemeClr val="accent2"/>
          </a:solidFill>
        </p:spPr>
        <p:txBody>
          <a:bodyPr vert="horz" wrap="square" lIns="91440" tIns="45720" rIns="91440" bIns="45720" rtlCol="0">
            <a:spAutoFit/>
          </a:bodyPr>
          <a:lstStyle>
            <a:lvl1pPr marL="228600" indent="-228600" algn="l" defTabSz="914400" rtl="0" eaLnBrk="1" latinLnBrk="0" hangingPunct="1">
              <a:lnSpc>
                <a:spcPct val="90000"/>
              </a:lnSpc>
              <a:spcBef>
                <a:spcPts val="500"/>
              </a:spcBef>
              <a:spcAft>
                <a:spcPts val="400"/>
              </a:spcAft>
              <a:buFont typeface="Wingdings" panose="05000000000000000000" pitchFamily="2" charset="2"/>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4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b="1" dirty="0"/>
              <a:t>Some passionate football fans we spoke to were looking to reclaim the sport from betting</a:t>
            </a:r>
          </a:p>
        </p:txBody>
      </p:sp>
      <p:sp>
        <p:nvSpPr>
          <p:cNvPr id="12" name="Rectangle 11">
            <a:extLst>
              <a:ext uri="{FF2B5EF4-FFF2-40B4-BE49-F238E27FC236}">
                <a16:creationId xmlns:a16="http://schemas.microsoft.com/office/drawing/2014/main" id="{20B38047-04E5-480A-A455-4F957ED4F730}"/>
              </a:ext>
              <a:ext uri="{C183D7F6-B498-43B3-948B-1728B52AA6E4}">
                <adec:decorative xmlns:adec="http://schemas.microsoft.com/office/drawing/2017/decorative" val="1"/>
              </a:ext>
            </a:extLst>
          </p:cNvPr>
          <p:cNvSpPr/>
          <p:nvPr/>
        </p:nvSpPr>
        <p:spPr>
          <a:xfrm>
            <a:off x="8276541" y="1465520"/>
            <a:ext cx="3578706" cy="2062103"/>
          </a:xfrm>
          <a:prstGeom prst="rect">
            <a:avLst/>
          </a:prstGeom>
          <a:ln>
            <a:solidFill>
              <a:schemeClr val="tx1"/>
            </a:solidFill>
            <a:prstDash val="dash"/>
          </a:ln>
        </p:spPr>
        <p:txBody>
          <a:bodyPr wrap="square">
            <a:spAutoFit/>
          </a:bodyPr>
          <a:lstStyle/>
          <a:p>
            <a:r>
              <a:rPr lang="en-GB" sz="1600"/>
              <a:t>With multiple match days throughout the week, self-discipline is required to manage gambling frequency – people self-limit their play to certain occasions:</a:t>
            </a:r>
          </a:p>
          <a:p>
            <a:pPr marL="285750" indent="-285750">
              <a:buFont typeface="Arial" panose="020B0604020202020204" pitchFamily="34" charset="0"/>
              <a:buChar char="•"/>
            </a:pPr>
            <a:r>
              <a:rPr lang="en-GB" sz="1600" i="1"/>
              <a:t>“I only bet on the weekend games”</a:t>
            </a:r>
          </a:p>
          <a:p>
            <a:pPr marL="285750" indent="-285750">
              <a:buFont typeface="Arial" panose="020B0604020202020204" pitchFamily="34" charset="0"/>
              <a:buChar char="•"/>
            </a:pPr>
            <a:r>
              <a:rPr lang="en-GB" sz="1600" i="1"/>
              <a:t>“I only bet when I go to a game”</a:t>
            </a:r>
          </a:p>
          <a:p>
            <a:pPr marL="285750" indent="-285750">
              <a:buFont typeface="Arial" panose="020B0604020202020204" pitchFamily="34" charset="0"/>
              <a:buChar char="•"/>
            </a:pPr>
            <a:r>
              <a:rPr lang="en-GB" sz="1600" i="1"/>
              <a:t>“I only bet on first goal scorer or time of goal rather than match results”</a:t>
            </a:r>
          </a:p>
        </p:txBody>
      </p:sp>
      <p:sp>
        <p:nvSpPr>
          <p:cNvPr id="3" name="Arrow: Right 2">
            <a:extLst>
              <a:ext uri="{FF2B5EF4-FFF2-40B4-BE49-F238E27FC236}">
                <a16:creationId xmlns:a16="http://schemas.microsoft.com/office/drawing/2014/main" id="{DD5F74C7-5CC2-4465-A4C5-5F093B32A9FF}"/>
              </a:ext>
              <a:ext uri="{C183D7F6-B498-43B3-948B-1728B52AA6E4}">
                <adec:decorative xmlns:adec="http://schemas.microsoft.com/office/drawing/2017/decorative" val="1"/>
              </a:ext>
            </a:extLst>
          </p:cNvPr>
          <p:cNvSpPr/>
          <p:nvPr/>
        </p:nvSpPr>
        <p:spPr>
          <a:xfrm>
            <a:off x="7553325" y="2312001"/>
            <a:ext cx="619290" cy="463193"/>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170D74F3-9FCF-43E6-AB02-3C213BD2E5D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384377" y="1465520"/>
            <a:ext cx="1533163" cy="4744449"/>
          </a:xfrm>
          <a:prstGeom prst="rect">
            <a:avLst/>
          </a:prstGeom>
        </p:spPr>
      </p:pic>
    </p:spTree>
    <p:extLst>
      <p:ext uri="{BB962C8B-B14F-4D97-AF65-F5344CB8AC3E}">
        <p14:creationId xmlns:p14="http://schemas.microsoft.com/office/powerpoint/2010/main" val="2355466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42247-F399-4E38-844D-201695C839B9}"/>
              </a:ext>
            </a:extLst>
          </p:cNvPr>
          <p:cNvSpPr>
            <a:spLocks noGrp="1"/>
          </p:cNvSpPr>
          <p:nvPr>
            <p:ph type="title"/>
          </p:nvPr>
        </p:nvSpPr>
        <p:spPr>
          <a:xfrm>
            <a:off x="336754" y="433385"/>
            <a:ext cx="10515600" cy="757130"/>
          </a:xfrm>
        </p:spPr>
        <p:txBody>
          <a:bodyPr/>
          <a:lstStyle/>
          <a:p>
            <a:r>
              <a:rPr lang="en-GB"/>
              <a:t>While Bingo doesn’t tap into a passion necessarily, it does often overlap with a personal interests and needs – particularly the social aspect of it</a:t>
            </a:r>
          </a:p>
        </p:txBody>
      </p:sp>
      <p:sp>
        <p:nvSpPr>
          <p:cNvPr id="3" name="Content Placeholder 2">
            <a:extLst>
              <a:ext uri="{FF2B5EF4-FFF2-40B4-BE49-F238E27FC236}">
                <a16:creationId xmlns:a16="http://schemas.microsoft.com/office/drawing/2014/main" id="{42DD10B2-0211-47F8-A27C-20F24336B7DB}"/>
              </a:ext>
            </a:extLst>
          </p:cNvPr>
          <p:cNvSpPr>
            <a:spLocks noGrp="1"/>
          </p:cNvSpPr>
          <p:nvPr>
            <p:ph idx="1"/>
          </p:nvPr>
        </p:nvSpPr>
        <p:spPr>
          <a:xfrm>
            <a:off x="2133600" y="1272562"/>
            <a:ext cx="4269426" cy="5322996"/>
          </a:xfrm>
        </p:spPr>
        <p:txBody>
          <a:bodyPr/>
          <a:lstStyle/>
          <a:p>
            <a:r>
              <a:rPr lang="en-GB" b="1" dirty="0"/>
              <a:t>People can find bingo exciting and use it to socialise - but it isn’t seen as a ‘passion’</a:t>
            </a:r>
          </a:p>
          <a:p>
            <a:pPr lvl="1"/>
            <a:r>
              <a:rPr lang="en-GB" dirty="0"/>
              <a:t>It is difficult to discuss outside of game play and external to the moment and environment</a:t>
            </a:r>
          </a:p>
          <a:p>
            <a:r>
              <a:rPr lang="en-GB" dirty="0"/>
              <a:t>It is however an enjoyable way of satisfying a need. Bingo acts as a social conduit or me time and the game/winning is often secondary to the primary desire to socialise or relax</a:t>
            </a:r>
          </a:p>
          <a:p>
            <a:r>
              <a:rPr lang="en-GB" b="1" dirty="0"/>
              <a:t>Online bingo has allowed for more instant, habitual play - boosted by social interaction</a:t>
            </a:r>
          </a:p>
          <a:p>
            <a:r>
              <a:rPr lang="en-GB" dirty="0"/>
              <a:t>While primarily for passing the time, there can still be a sense of community as forums and private messaging are features, and people describe the supportive atmosphere of them</a:t>
            </a:r>
          </a:p>
          <a:p>
            <a:pPr lvl="1"/>
            <a:r>
              <a:rPr lang="en-GB" dirty="0"/>
              <a:t>Online bingo has adopted the social mechanics of online gaming to build communities of players (which could lead to extended play behaviours)</a:t>
            </a:r>
          </a:p>
        </p:txBody>
      </p:sp>
      <p:grpSp>
        <p:nvGrpSpPr>
          <p:cNvPr id="40" name="Group 39">
            <a:extLst>
              <a:ext uri="{FF2B5EF4-FFF2-40B4-BE49-F238E27FC236}">
                <a16:creationId xmlns:a16="http://schemas.microsoft.com/office/drawing/2014/main" id="{6389D8D1-4396-4029-A895-B75E75A6CB6B}"/>
              </a:ext>
            </a:extLst>
          </p:cNvPr>
          <p:cNvGrpSpPr/>
          <p:nvPr/>
        </p:nvGrpSpPr>
        <p:grpSpPr>
          <a:xfrm>
            <a:off x="6305266" y="1190516"/>
            <a:ext cx="5666986" cy="5234100"/>
            <a:chOff x="5919002" y="1543392"/>
            <a:chExt cx="6053250" cy="4881223"/>
          </a:xfrm>
        </p:grpSpPr>
        <p:sp>
          <p:nvSpPr>
            <p:cNvPr id="5" name="Speech Bubble: Rectangle with Corners Rounded 4">
              <a:extLst>
                <a:ext uri="{FF2B5EF4-FFF2-40B4-BE49-F238E27FC236}">
                  <a16:creationId xmlns:a16="http://schemas.microsoft.com/office/drawing/2014/main" id="{E5A7D30F-94B0-49F8-8939-F390202FEE40}"/>
                </a:ext>
              </a:extLst>
            </p:cNvPr>
            <p:cNvSpPr/>
            <p:nvPr/>
          </p:nvSpPr>
          <p:spPr>
            <a:xfrm>
              <a:off x="6081533" y="3442765"/>
              <a:ext cx="2542399" cy="1667083"/>
            </a:xfrm>
            <a:prstGeom prst="wedgeRoundRectCallout">
              <a:avLst>
                <a:gd name="adj1" fmla="val -66"/>
                <a:gd name="adj2" fmla="val 57911"/>
                <a:gd name="adj3" fmla="val 16667"/>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GB" sz="1200">
                  <a:solidFill>
                    <a:schemeClr val="tx1"/>
                  </a:solidFill>
                </a:rPr>
                <a:t>“</a:t>
              </a:r>
              <a:r>
                <a:rPr lang="en-US" sz="1200">
                  <a:solidFill>
                    <a:schemeClr val="tx1"/>
                  </a:solidFill>
                </a:rPr>
                <a:t>I thrive on being an </a:t>
              </a:r>
              <a:r>
                <a:rPr lang="en-US" sz="1200" err="1">
                  <a:solidFill>
                    <a:schemeClr val="tx1"/>
                  </a:solidFill>
                </a:rPr>
                <a:t>organised</a:t>
              </a:r>
              <a:r>
                <a:rPr lang="en-US" sz="1200">
                  <a:solidFill>
                    <a:schemeClr val="tx1"/>
                  </a:solidFill>
                </a:rPr>
                <a:t> individual. In my spare time which is rare, I drink coffee... coffee shops take most of my money. If the house is quiet, I’ll pick up a book which doesn’t happen often!</a:t>
              </a:r>
              <a:r>
                <a:rPr lang="en-GB" sz="1200">
                  <a:solidFill>
                    <a:schemeClr val="tx1"/>
                  </a:solidFill>
                </a:rPr>
                <a:t>” </a:t>
              </a:r>
              <a:br>
                <a:rPr lang="en-GB" sz="1200">
                  <a:solidFill>
                    <a:schemeClr val="tx1"/>
                  </a:solidFill>
                </a:rPr>
              </a:br>
              <a:r>
                <a:rPr lang="en-GB" sz="1200" i="1">
                  <a:solidFill>
                    <a:schemeClr val="tx1"/>
                  </a:solidFill>
                </a:rPr>
                <a:t>34, Female, Wales, Frequent</a:t>
              </a:r>
              <a:endParaRPr lang="en-GB" sz="1200" b="1">
                <a:solidFill>
                  <a:schemeClr val="tx1"/>
                </a:solidFill>
              </a:endParaRPr>
            </a:p>
          </p:txBody>
        </p:sp>
        <p:sp>
          <p:nvSpPr>
            <p:cNvPr id="6" name="Speech Bubble: Rectangle with Corners Rounded 5">
              <a:extLst>
                <a:ext uri="{FF2B5EF4-FFF2-40B4-BE49-F238E27FC236}">
                  <a16:creationId xmlns:a16="http://schemas.microsoft.com/office/drawing/2014/main" id="{91B92C5A-72FC-4604-B419-D40061E8151F}"/>
                </a:ext>
              </a:extLst>
            </p:cNvPr>
            <p:cNvSpPr/>
            <p:nvPr/>
          </p:nvSpPr>
          <p:spPr>
            <a:xfrm>
              <a:off x="9209310" y="3442765"/>
              <a:ext cx="2762942" cy="1667085"/>
            </a:xfrm>
            <a:prstGeom prst="wedgeRoundRectCallout">
              <a:avLst>
                <a:gd name="adj1" fmla="val -3636"/>
                <a:gd name="adj2" fmla="val 57297"/>
                <a:gd name="adj3" fmla="val 16667"/>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sz="1200">
                  <a:solidFill>
                    <a:schemeClr val="tx1"/>
                  </a:solidFill>
                </a:rPr>
                <a:t>“The only thing I do which could be described as gambling would be Bingo. I go maybe every 2-3 weeks at a local hall. I don't pay a lot it's more of a social thing. In fact, I've never won! Although we always share its always the girls that win!” </a:t>
              </a:r>
              <a:br>
                <a:rPr lang="en-US" sz="1200">
                  <a:solidFill>
                    <a:schemeClr val="tx1"/>
                  </a:solidFill>
                </a:rPr>
              </a:br>
              <a:r>
                <a:rPr lang="en-GB" sz="1200" i="1">
                  <a:solidFill>
                    <a:schemeClr val="tx1"/>
                  </a:solidFill>
                </a:rPr>
                <a:t>34, Female, Wales, Frequent</a:t>
              </a:r>
              <a:endParaRPr lang="en-US" sz="1200" b="1">
                <a:solidFill>
                  <a:schemeClr val="tx1"/>
                </a:solidFill>
              </a:endParaRPr>
            </a:p>
          </p:txBody>
        </p:sp>
        <p:cxnSp>
          <p:nvCxnSpPr>
            <p:cNvPr id="7" name="Straight Arrow Connector 6">
              <a:extLst>
                <a:ext uri="{FF2B5EF4-FFF2-40B4-BE49-F238E27FC236}">
                  <a16:creationId xmlns:a16="http://schemas.microsoft.com/office/drawing/2014/main" id="{C9EEE3AF-EF70-4691-AB50-F5B7A958F253}"/>
                </a:ext>
              </a:extLst>
            </p:cNvPr>
            <p:cNvCxnSpPr>
              <a:cxnSpLocks/>
              <a:stCxn id="5" idx="3"/>
              <a:endCxn id="6" idx="1"/>
            </p:cNvCxnSpPr>
            <p:nvPr/>
          </p:nvCxnSpPr>
          <p:spPr>
            <a:xfrm>
              <a:off x="8623932" y="4276307"/>
              <a:ext cx="585378"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5989A8B-BE76-436F-A559-035A9677A638}"/>
                </a:ext>
              </a:extLst>
            </p:cNvPr>
            <p:cNvSpPr txBox="1"/>
            <p:nvPr/>
          </p:nvSpPr>
          <p:spPr>
            <a:xfrm>
              <a:off x="8582551" y="4032771"/>
              <a:ext cx="675974" cy="276999"/>
            </a:xfrm>
            <a:prstGeom prst="rect">
              <a:avLst/>
            </a:prstGeom>
            <a:noFill/>
          </p:spPr>
          <p:txBody>
            <a:bodyPr wrap="square" rtlCol="0">
              <a:spAutoFit/>
            </a:bodyPr>
            <a:lstStyle/>
            <a:p>
              <a:pPr algn="ctr"/>
              <a:r>
                <a:rPr lang="en-GB" sz="1200"/>
                <a:t>Some</a:t>
              </a:r>
            </a:p>
          </p:txBody>
        </p:sp>
        <p:sp>
          <p:nvSpPr>
            <p:cNvPr id="9" name="TextBox 8">
              <a:extLst>
                <a:ext uri="{FF2B5EF4-FFF2-40B4-BE49-F238E27FC236}">
                  <a16:creationId xmlns:a16="http://schemas.microsoft.com/office/drawing/2014/main" id="{5F42A22E-7BE7-47F7-83CE-5643E7D4B341}"/>
                </a:ext>
              </a:extLst>
            </p:cNvPr>
            <p:cNvSpPr txBox="1"/>
            <p:nvPr/>
          </p:nvSpPr>
          <p:spPr>
            <a:xfrm>
              <a:off x="8488101" y="4254302"/>
              <a:ext cx="890985" cy="254688"/>
            </a:xfrm>
            <a:prstGeom prst="rect">
              <a:avLst/>
            </a:prstGeom>
            <a:noFill/>
          </p:spPr>
          <p:txBody>
            <a:bodyPr wrap="square" rtlCol="0">
              <a:spAutoFit/>
            </a:bodyPr>
            <a:lstStyle/>
            <a:p>
              <a:pPr algn="ctr"/>
              <a:r>
                <a:rPr lang="en-GB" sz="1200"/>
                <a:t>Overlap</a:t>
              </a:r>
            </a:p>
          </p:txBody>
        </p:sp>
        <p:sp>
          <p:nvSpPr>
            <p:cNvPr id="10" name="TextBox 9">
              <a:extLst>
                <a:ext uri="{FF2B5EF4-FFF2-40B4-BE49-F238E27FC236}">
                  <a16:creationId xmlns:a16="http://schemas.microsoft.com/office/drawing/2014/main" id="{82416D2A-C6F7-44C9-B0B5-CE39C4B44A54}"/>
                </a:ext>
              </a:extLst>
            </p:cNvPr>
            <p:cNvSpPr txBox="1"/>
            <p:nvPr/>
          </p:nvSpPr>
          <p:spPr>
            <a:xfrm>
              <a:off x="6368130" y="3167544"/>
              <a:ext cx="2136417" cy="276999"/>
            </a:xfrm>
            <a:prstGeom prst="rect">
              <a:avLst/>
            </a:prstGeom>
            <a:noFill/>
          </p:spPr>
          <p:txBody>
            <a:bodyPr wrap="square" rtlCol="0">
              <a:spAutoFit/>
            </a:bodyPr>
            <a:lstStyle/>
            <a:p>
              <a:pPr algn="ctr"/>
              <a:r>
                <a:rPr lang="en-GB" sz="1200" b="1"/>
                <a:t>Passionate organiser</a:t>
              </a:r>
            </a:p>
          </p:txBody>
        </p:sp>
        <p:sp>
          <p:nvSpPr>
            <p:cNvPr id="11" name="TextBox 10">
              <a:extLst>
                <a:ext uri="{FF2B5EF4-FFF2-40B4-BE49-F238E27FC236}">
                  <a16:creationId xmlns:a16="http://schemas.microsoft.com/office/drawing/2014/main" id="{32609DAE-6BD9-4B0C-AC7B-739E5AACEBD9}"/>
                </a:ext>
              </a:extLst>
            </p:cNvPr>
            <p:cNvSpPr txBox="1"/>
            <p:nvPr/>
          </p:nvSpPr>
          <p:spPr>
            <a:xfrm>
              <a:off x="9041988" y="3167544"/>
              <a:ext cx="2652055" cy="276999"/>
            </a:xfrm>
            <a:prstGeom prst="rect">
              <a:avLst/>
            </a:prstGeom>
            <a:noFill/>
          </p:spPr>
          <p:txBody>
            <a:bodyPr wrap="square" rtlCol="0">
              <a:spAutoFit/>
            </a:bodyPr>
            <a:lstStyle/>
            <a:p>
              <a:pPr algn="ctr"/>
              <a:r>
                <a:rPr lang="en-GB" sz="1200" b="1"/>
                <a:t>Plays bingo socially &amp; regularly</a:t>
              </a:r>
            </a:p>
          </p:txBody>
        </p:sp>
        <p:sp>
          <p:nvSpPr>
            <p:cNvPr id="12" name="Speech Bubble: Rectangle with Corners Rounded 11">
              <a:extLst>
                <a:ext uri="{FF2B5EF4-FFF2-40B4-BE49-F238E27FC236}">
                  <a16:creationId xmlns:a16="http://schemas.microsoft.com/office/drawing/2014/main" id="{7A2725E3-8EC7-4EAB-BB72-032E66937B90}"/>
                </a:ext>
              </a:extLst>
            </p:cNvPr>
            <p:cNvSpPr/>
            <p:nvPr/>
          </p:nvSpPr>
          <p:spPr>
            <a:xfrm>
              <a:off x="5919002" y="1798800"/>
              <a:ext cx="2704931" cy="1249430"/>
            </a:xfrm>
            <a:prstGeom prst="wedgeRoundRectCallout">
              <a:avLst>
                <a:gd name="adj1" fmla="val -765"/>
                <a:gd name="adj2" fmla="val 61327"/>
                <a:gd name="adj3" fmla="val 16667"/>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sz="1200">
                  <a:solidFill>
                    <a:schemeClr val="tx1"/>
                  </a:solidFill>
                </a:rPr>
                <a:t>“I obsess over my home being clean and tidy, cooking and baking and running the home. At the weekends I go to bingo in the afternoon either by myself or with one of my children” </a:t>
              </a:r>
              <a:br>
                <a:rPr lang="en-US" sz="1200">
                  <a:solidFill>
                    <a:schemeClr val="tx1"/>
                  </a:solidFill>
                </a:rPr>
              </a:br>
              <a:r>
                <a:rPr lang="en-US" sz="1200" i="1">
                  <a:solidFill>
                    <a:schemeClr val="tx1"/>
                  </a:solidFill>
                </a:rPr>
                <a:t>54, Female, Wales, Frequent Player</a:t>
              </a:r>
              <a:endParaRPr lang="en-US" sz="1200" b="1">
                <a:solidFill>
                  <a:schemeClr val="tx1"/>
                </a:solidFill>
              </a:endParaRPr>
            </a:p>
          </p:txBody>
        </p:sp>
        <p:sp>
          <p:nvSpPr>
            <p:cNvPr id="13" name="Speech Bubble: Rectangle with Corners Rounded 12">
              <a:extLst>
                <a:ext uri="{FF2B5EF4-FFF2-40B4-BE49-F238E27FC236}">
                  <a16:creationId xmlns:a16="http://schemas.microsoft.com/office/drawing/2014/main" id="{282ED7F3-6A44-4701-B470-A1A6A6181806}"/>
                </a:ext>
              </a:extLst>
            </p:cNvPr>
            <p:cNvSpPr/>
            <p:nvPr/>
          </p:nvSpPr>
          <p:spPr>
            <a:xfrm>
              <a:off x="9288758" y="1798799"/>
              <a:ext cx="2652055" cy="1249431"/>
            </a:xfrm>
            <a:prstGeom prst="wedgeRoundRectCallout">
              <a:avLst>
                <a:gd name="adj1" fmla="val -3636"/>
                <a:gd name="adj2" fmla="val 57297"/>
                <a:gd name="adj3" fmla="val 16667"/>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sz="1200">
                  <a:solidFill>
                    <a:schemeClr val="tx1"/>
                  </a:solidFill>
                </a:rPr>
                <a:t>“I make sure I have some ‘me time’ and gambling is part of that. I always try to get a day when I can go and gamble. I do play online but I much prefer going to my bingo club” </a:t>
              </a:r>
              <a:br>
                <a:rPr lang="en-US" sz="1200">
                  <a:solidFill>
                    <a:schemeClr val="tx1"/>
                  </a:solidFill>
                </a:rPr>
              </a:br>
              <a:r>
                <a:rPr lang="en-US" sz="1200" i="1">
                  <a:solidFill>
                    <a:schemeClr val="tx1"/>
                  </a:solidFill>
                </a:rPr>
                <a:t>54, Female, Wales, Frequent Player</a:t>
              </a:r>
              <a:endParaRPr lang="en-US" sz="1200" b="1">
                <a:solidFill>
                  <a:schemeClr val="tx1"/>
                </a:solidFill>
              </a:endParaRPr>
            </a:p>
          </p:txBody>
        </p:sp>
        <p:cxnSp>
          <p:nvCxnSpPr>
            <p:cNvPr id="14" name="Straight Arrow Connector 13">
              <a:extLst>
                <a:ext uri="{FF2B5EF4-FFF2-40B4-BE49-F238E27FC236}">
                  <a16:creationId xmlns:a16="http://schemas.microsoft.com/office/drawing/2014/main" id="{5358F7EB-BA3C-4236-942E-8ED639CA229B}"/>
                </a:ext>
              </a:extLst>
            </p:cNvPr>
            <p:cNvCxnSpPr>
              <a:cxnSpLocks/>
              <a:stCxn id="12" idx="3"/>
              <a:endCxn id="13" idx="1"/>
            </p:cNvCxnSpPr>
            <p:nvPr/>
          </p:nvCxnSpPr>
          <p:spPr>
            <a:xfrm>
              <a:off x="8623933" y="2423515"/>
              <a:ext cx="66482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2CDB192-8717-456E-8904-6C23CDEF88E2}"/>
                </a:ext>
              </a:extLst>
            </p:cNvPr>
            <p:cNvSpPr txBox="1"/>
            <p:nvPr/>
          </p:nvSpPr>
          <p:spPr>
            <a:xfrm>
              <a:off x="8587697" y="2165745"/>
              <a:ext cx="689451" cy="276999"/>
            </a:xfrm>
            <a:prstGeom prst="rect">
              <a:avLst/>
            </a:prstGeom>
            <a:noFill/>
          </p:spPr>
          <p:txBody>
            <a:bodyPr wrap="square" rtlCol="0">
              <a:spAutoFit/>
            </a:bodyPr>
            <a:lstStyle/>
            <a:p>
              <a:pPr algn="ctr"/>
              <a:r>
                <a:rPr lang="en-GB" sz="1200"/>
                <a:t>Some</a:t>
              </a:r>
            </a:p>
          </p:txBody>
        </p:sp>
        <p:sp>
          <p:nvSpPr>
            <p:cNvPr id="16" name="TextBox 15">
              <a:extLst>
                <a:ext uri="{FF2B5EF4-FFF2-40B4-BE49-F238E27FC236}">
                  <a16:creationId xmlns:a16="http://schemas.microsoft.com/office/drawing/2014/main" id="{08259139-0622-4836-937D-DCF59934EF1D}"/>
                </a:ext>
              </a:extLst>
            </p:cNvPr>
            <p:cNvSpPr txBox="1"/>
            <p:nvPr/>
          </p:nvSpPr>
          <p:spPr>
            <a:xfrm>
              <a:off x="8472311" y="2395958"/>
              <a:ext cx="908749" cy="235238"/>
            </a:xfrm>
            <a:prstGeom prst="rect">
              <a:avLst/>
            </a:prstGeom>
            <a:noFill/>
          </p:spPr>
          <p:txBody>
            <a:bodyPr wrap="square" rtlCol="0">
              <a:spAutoFit/>
            </a:bodyPr>
            <a:lstStyle/>
            <a:p>
              <a:pPr algn="ctr"/>
              <a:r>
                <a:rPr lang="en-GB" sz="1200"/>
                <a:t>Overlap</a:t>
              </a:r>
            </a:p>
          </p:txBody>
        </p:sp>
        <p:sp>
          <p:nvSpPr>
            <p:cNvPr id="17" name="TextBox 16">
              <a:extLst>
                <a:ext uri="{FF2B5EF4-FFF2-40B4-BE49-F238E27FC236}">
                  <a16:creationId xmlns:a16="http://schemas.microsoft.com/office/drawing/2014/main" id="{0364D433-E9A4-4DF8-8CC8-80B248A3790F}"/>
                </a:ext>
              </a:extLst>
            </p:cNvPr>
            <p:cNvSpPr txBox="1"/>
            <p:nvPr/>
          </p:nvSpPr>
          <p:spPr>
            <a:xfrm>
              <a:off x="6378466" y="1543392"/>
              <a:ext cx="2179012" cy="276999"/>
            </a:xfrm>
            <a:prstGeom prst="rect">
              <a:avLst/>
            </a:prstGeom>
            <a:noFill/>
          </p:spPr>
          <p:txBody>
            <a:bodyPr wrap="square" rtlCol="0">
              <a:spAutoFit/>
            </a:bodyPr>
            <a:lstStyle/>
            <a:p>
              <a:pPr algn="ctr"/>
              <a:r>
                <a:rPr lang="en-GB" sz="1200" b="1"/>
                <a:t>Passionate home-maker</a:t>
              </a:r>
            </a:p>
          </p:txBody>
        </p:sp>
        <p:sp>
          <p:nvSpPr>
            <p:cNvPr id="18" name="TextBox 17">
              <a:extLst>
                <a:ext uri="{FF2B5EF4-FFF2-40B4-BE49-F238E27FC236}">
                  <a16:creationId xmlns:a16="http://schemas.microsoft.com/office/drawing/2014/main" id="{ECD1D76A-E779-452B-856E-D28D6A226A74}"/>
                </a:ext>
              </a:extLst>
            </p:cNvPr>
            <p:cNvSpPr txBox="1"/>
            <p:nvPr/>
          </p:nvSpPr>
          <p:spPr>
            <a:xfrm>
              <a:off x="9118100" y="1543392"/>
              <a:ext cx="2704931" cy="276999"/>
            </a:xfrm>
            <a:prstGeom prst="rect">
              <a:avLst/>
            </a:prstGeom>
            <a:noFill/>
          </p:spPr>
          <p:txBody>
            <a:bodyPr wrap="square" rtlCol="0">
              <a:spAutoFit/>
            </a:bodyPr>
            <a:lstStyle/>
            <a:p>
              <a:pPr algn="ctr"/>
              <a:r>
                <a:rPr lang="en-GB" sz="1200" b="1"/>
                <a:t>Plays bingo during ‘me time’</a:t>
              </a:r>
            </a:p>
          </p:txBody>
        </p:sp>
        <p:cxnSp>
          <p:nvCxnSpPr>
            <p:cNvPr id="19" name="Straight Arrow Connector 18">
              <a:extLst>
                <a:ext uri="{FF2B5EF4-FFF2-40B4-BE49-F238E27FC236}">
                  <a16:creationId xmlns:a16="http://schemas.microsoft.com/office/drawing/2014/main" id="{5A3793D1-736D-4522-9F75-BBA6877A598C}"/>
                </a:ext>
              </a:extLst>
            </p:cNvPr>
            <p:cNvCxnSpPr>
              <a:cxnSpLocks/>
              <a:stCxn id="21" idx="3"/>
              <a:endCxn id="20" idx="1"/>
            </p:cNvCxnSpPr>
            <p:nvPr/>
          </p:nvCxnSpPr>
          <p:spPr>
            <a:xfrm>
              <a:off x="8623933" y="5990828"/>
              <a:ext cx="61932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Speech Bubble: Rectangle with Corners Rounded 19">
              <a:extLst>
                <a:ext uri="{FF2B5EF4-FFF2-40B4-BE49-F238E27FC236}">
                  <a16:creationId xmlns:a16="http://schemas.microsoft.com/office/drawing/2014/main" id="{7A6601DA-ECF6-44D2-AD73-68C31F49EE8E}"/>
                </a:ext>
              </a:extLst>
            </p:cNvPr>
            <p:cNvSpPr/>
            <p:nvPr/>
          </p:nvSpPr>
          <p:spPr>
            <a:xfrm>
              <a:off x="9243254" y="5557040"/>
              <a:ext cx="2704931" cy="867575"/>
            </a:xfrm>
            <a:prstGeom prst="wedgeRoundRectCallout">
              <a:avLst>
                <a:gd name="adj1" fmla="val -3636"/>
                <a:gd name="adj2" fmla="val 63819"/>
                <a:gd name="adj3" fmla="val 16667"/>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GB" sz="1200" dirty="0">
                  <a:solidFill>
                    <a:schemeClr val="tx1"/>
                  </a:solidFill>
                </a:rPr>
                <a:t>“I </a:t>
              </a:r>
              <a:r>
                <a:rPr lang="en-US" sz="1200" dirty="0">
                  <a:solidFill>
                    <a:schemeClr val="tx1"/>
                  </a:solidFill>
                </a:rPr>
                <a:t>play bingo at my local club; I buy lotto and </a:t>
              </a:r>
              <a:r>
                <a:rPr lang="en-US" sz="1200" dirty="0" err="1">
                  <a:solidFill>
                    <a:schemeClr val="tx1"/>
                  </a:solidFill>
                </a:rPr>
                <a:t>Euromillions</a:t>
              </a:r>
              <a:r>
                <a:rPr lang="en-US" sz="1200" dirty="0">
                  <a:solidFill>
                    <a:schemeClr val="tx1"/>
                  </a:solidFill>
                </a:rPr>
                <a:t> but I’m not an extensive gambler</a:t>
              </a:r>
              <a:r>
                <a:rPr lang="en-GB" sz="1200" dirty="0">
                  <a:solidFill>
                    <a:schemeClr val="tx1"/>
                  </a:solidFill>
                </a:rPr>
                <a:t>”</a:t>
              </a:r>
              <a:br>
                <a:rPr lang="en-GB" sz="1200" dirty="0">
                  <a:solidFill>
                    <a:schemeClr val="tx1"/>
                  </a:solidFill>
                </a:rPr>
              </a:br>
              <a:r>
                <a:rPr lang="en-US" sz="1200" i="1" dirty="0">
                  <a:solidFill>
                    <a:schemeClr val="tx1"/>
                  </a:solidFill>
                </a:rPr>
                <a:t>56, Female, Scotland, Frequent</a:t>
              </a:r>
              <a:endParaRPr lang="en-GB" sz="1200" b="1" dirty="0">
                <a:solidFill>
                  <a:schemeClr val="tx1"/>
                </a:solidFill>
              </a:endParaRPr>
            </a:p>
          </p:txBody>
        </p:sp>
        <p:sp>
          <p:nvSpPr>
            <p:cNvPr id="21" name="Speech Bubble: Rectangle with Corners Rounded 20">
              <a:extLst>
                <a:ext uri="{FF2B5EF4-FFF2-40B4-BE49-F238E27FC236}">
                  <a16:creationId xmlns:a16="http://schemas.microsoft.com/office/drawing/2014/main" id="{3FDEE06C-CE5E-4BEF-92AE-FBFF1073BFAA}"/>
                </a:ext>
              </a:extLst>
            </p:cNvPr>
            <p:cNvSpPr/>
            <p:nvPr/>
          </p:nvSpPr>
          <p:spPr>
            <a:xfrm>
              <a:off x="6081535" y="5557040"/>
              <a:ext cx="2542398" cy="867575"/>
            </a:xfrm>
            <a:prstGeom prst="wedgeRoundRectCallout">
              <a:avLst>
                <a:gd name="adj1" fmla="val -2266"/>
                <a:gd name="adj2" fmla="val 63880"/>
                <a:gd name="adj3" fmla="val 16667"/>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sz="1200">
                  <a:solidFill>
                    <a:schemeClr val="tx1"/>
                  </a:solidFill>
                </a:rPr>
                <a:t>“I like to read and watch quiz shows, I like to socialize with friends at my local club” </a:t>
              </a:r>
              <a:br>
                <a:rPr lang="en-US" sz="1200">
                  <a:solidFill>
                    <a:schemeClr val="tx1"/>
                  </a:solidFill>
                </a:rPr>
              </a:br>
              <a:r>
                <a:rPr lang="en-US" sz="1200" i="1">
                  <a:solidFill>
                    <a:schemeClr val="tx1"/>
                  </a:solidFill>
                </a:rPr>
                <a:t>56, Female, Scotland, Frequent</a:t>
              </a:r>
              <a:endParaRPr lang="en-US" sz="1200" b="1">
                <a:solidFill>
                  <a:schemeClr val="tx1"/>
                </a:solidFill>
              </a:endParaRPr>
            </a:p>
          </p:txBody>
        </p:sp>
        <p:sp>
          <p:nvSpPr>
            <p:cNvPr id="22" name="TextBox 21">
              <a:extLst>
                <a:ext uri="{FF2B5EF4-FFF2-40B4-BE49-F238E27FC236}">
                  <a16:creationId xmlns:a16="http://schemas.microsoft.com/office/drawing/2014/main" id="{8025D555-0EA7-4072-804D-E02FAE2A0171}"/>
                </a:ext>
              </a:extLst>
            </p:cNvPr>
            <p:cNvSpPr txBox="1"/>
            <p:nvPr/>
          </p:nvSpPr>
          <p:spPr>
            <a:xfrm>
              <a:off x="6185447" y="5279015"/>
              <a:ext cx="2512365" cy="276999"/>
            </a:xfrm>
            <a:prstGeom prst="rect">
              <a:avLst/>
            </a:prstGeom>
            <a:noFill/>
          </p:spPr>
          <p:txBody>
            <a:bodyPr wrap="square" rtlCol="0">
              <a:spAutoFit/>
            </a:bodyPr>
            <a:lstStyle/>
            <a:p>
              <a:pPr algn="ctr"/>
              <a:r>
                <a:rPr lang="en-GB" sz="1200" b="1"/>
                <a:t>Passionate socialiser</a:t>
              </a:r>
            </a:p>
          </p:txBody>
        </p:sp>
        <p:sp>
          <p:nvSpPr>
            <p:cNvPr id="23" name="TextBox 22">
              <a:extLst>
                <a:ext uri="{FF2B5EF4-FFF2-40B4-BE49-F238E27FC236}">
                  <a16:creationId xmlns:a16="http://schemas.microsoft.com/office/drawing/2014/main" id="{1B38F3C1-B237-44D0-871D-9C5B80A3F0CB}"/>
                </a:ext>
              </a:extLst>
            </p:cNvPr>
            <p:cNvSpPr txBox="1"/>
            <p:nvPr/>
          </p:nvSpPr>
          <p:spPr>
            <a:xfrm>
              <a:off x="9254798" y="5279015"/>
              <a:ext cx="2375162" cy="276999"/>
            </a:xfrm>
            <a:prstGeom prst="rect">
              <a:avLst/>
            </a:prstGeom>
            <a:noFill/>
          </p:spPr>
          <p:txBody>
            <a:bodyPr wrap="square" rtlCol="0">
              <a:spAutoFit/>
            </a:bodyPr>
            <a:lstStyle/>
            <a:p>
              <a:pPr algn="ctr"/>
              <a:r>
                <a:rPr lang="en-GB" sz="1200" b="1"/>
                <a:t>Plays bingo socially &amp; regularly</a:t>
              </a:r>
            </a:p>
          </p:txBody>
        </p:sp>
        <p:sp>
          <p:nvSpPr>
            <p:cNvPr id="24" name="TextBox 23">
              <a:extLst>
                <a:ext uri="{FF2B5EF4-FFF2-40B4-BE49-F238E27FC236}">
                  <a16:creationId xmlns:a16="http://schemas.microsoft.com/office/drawing/2014/main" id="{78108AB4-B25A-4F23-B5E9-C77DBE16CDC8}"/>
                </a:ext>
              </a:extLst>
            </p:cNvPr>
            <p:cNvSpPr txBox="1"/>
            <p:nvPr/>
          </p:nvSpPr>
          <p:spPr>
            <a:xfrm>
              <a:off x="8589692" y="5696011"/>
              <a:ext cx="689451" cy="276999"/>
            </a:xfrm>
            <a:prstGeom prst="rect">
              <a:avLst/>
            </a:prstGeom>
            <a:noFill/>
          </p:spPr>
          <p:txBody>
            <a:bodyPr wrap="square" rtlCol="0">
              <a:spAutoFit/>
            </a:bodyPr>
            <a:lstStyle/>
            <a:p>
              <a:pPr algn="ctr"/>
              <a:r>
                <a:rPr lang="en-GB" sz="1200"/>
                <a:t>Some</a:t>
              </a:r>
            </a:p>
          </p:txBody>
        </p:sp>
        <p:sp>
          <p:nvSpPr>
            <p:cNvPr id="25" name="TextBox 24">
              <a:extLst>
                <a:ext uri="{FF2B5EF4-FFF2-40B4-BE49-F238E27FC236}">
                  <a16:creationId xmlns:a16="http://schemas.microsoft.com/office/drawing/2014/main" id="{E84A38FA-F542-430E-9F6B-30D6B3D6A81A}"/>
                </a:ext>
              </a:extLst>
            </p:cNvPr>
            <p:cNvSpPr txBox="1"/>
            <p:nvPr/>
          </p:nvSpPr>
          <p:spPr>
            <a:xfrm>
              <a:off x="8474306" y="5939260"/>
              <a:ext cx="908749" cy="235238"/>
            </a:xfrm>
            <a:prstGeom prst="rect">
              <a:avLst/>
            </a:prstGeom>
            <a:noFill/>
          </p:spPr>
          <p:txBody>
            <a:bodyPr wrap="square" rtlCol="0">
              <a:spAutoFit/>
            </a:bodyPr>
            <a:lstStyle/>
            <a:p>
              <a:pPr algn="ctr"/>
              <a:r>
                <a:rPr lang="en-GB" sz="1200"/>
                <a:t>Overlap</a:t>
              </a:r>
            </a:p>
          </p:txBody>
        </p:sp>
      </p:grpSp>
      <p:pic>
        <p:nvPicPr>
          <p:cNvPr id="1028" name="Picture 4" descr="Image result for bingo icon">
            <a:extLst>
              <a:ext uri="{FF2B5EF4-FFF2-40B4-BE49-F238E27FC236}">
                <a16:creationId xmlns:a16="http://schemas.microsoft.com/office/drawing/2014/main" id="{00F00295-4270-4722-9116-7D25C42A95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902" y="1681890"/>
            <a:ext cx="1626395" cy="1626395"/>
          </a:xfrm>
          <a:prstGeom prst="rect">
            <a:avLst/>
          </a:prstGeom>
          <a:noFill/>
          <a:extLst>
            <a:ext uri="{909E8E84-426E-40DD-AFC4-6F175D3DCCD1}">
              <a14:hiddenFill xmlns:a14="http://schemas.microsoft.com/office/drawing/2010/main">
                <a:solidFill>
                  <a:srgbClr val="FFFFFF"/>
                </a:solidFill>
              </a14:hiddenFill>
            </a:ext>
          </a:extLst>
        </p:spPr>
      </p:pic>
      <p:sp>
        <p:nvSpPr>
          <p:cNvPr id="28" name="Content Placeholder 2">
            <a:extLst>
              <a:ext uri="{FF2B5EF4-FFF2-40B4-BE49-F238E27FC236}">
                <a16:creationId xmlns:a16="http://schemas.microsoft.com/office/drawing/2014/main" id="{0A51CAE5-3032-4433-83BF-7E6D795FE4CA}"/>
              </a:ext>
            </a:extLst>
          </p:cNvPr>
          <p:cNvSpPr txBox="1">
            <a:spLocks/>
          </p:cNvSpPr>
          <p:nvPr/>
        </p:nvSpPr>
        <p:spPr>
          <a:xfrm>
            <a:off x="315338" y="1272562"/>
            <a:ext cx="3579531" cy="3139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500"/>
              </a:spcBef>
              <a:spcAft>
                <a:spcPts val="400"/>
              </a:spcAft>
              <a:buFont typeface="Wingdings" panose="05000000000000000000" pitchFamily="2" charset="2"/>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4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GB" b="1"/>
              <a:t>Club/Hall Bingo</a:t>
            </a:r>
          </a:p>
        </p:txBody>
      </p:sp>
      <p:sp>
        <p:nvSpPr>
          <p:cNvPr id="29" name="Content Placeholder 2">
            <a:extLst>
              <a:ext uri="{FF2B5EF4-FFF2-40B4-BE49-F238E27FC236}">
                <a16:creationId xmlns:a16="http://schemas.microsoft.com/office/drawing/2014/main" id="{4C61612D-411E-46D9-BBE5-34B039B09044}"/>
              </a:ext>
            </a:extLst>
          </p:cNvPr>
          <p:cNvSpPr txBox="1">
            <a:spLocks/>
          </p:cNvSpPr>
          <p:nvPr/>
        </p:nvSpPr>
        <p:spPr>
          <a:xfrm>
            <a:off x="497957" y="3848794"/>
            <a:ext cx="3579531" cy="3139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500"/>
              </a:spcBef>
              <a:spcAft>
                <a:spcPts val="400"/>
              </a:spcAft>
              <a:buFont typeface="Wingdings" panose="05000000000000000000" pitchFamily="2" charset="2"/>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4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GB" b="1"/>
              <a:t>Online Bingo:</a:t>
            </a:r>
          </a:p>
        </p:txBody>
      </p:sp>
      <p:pic>
        <p:nvPicPr>
          <p:cNvPr id="1030" name="Picture 6" descr="Image result for bingo icon">
            <a:extLst>
              <a:ext uri="{FF2B5EF4-FFF2-40B4-BE49-F238E27FC236}">
                <a16:creationId xmlns:a16="http://schemas.microsoft.com/office/drawing/2014/main" id="{1FCFF950-C7FA-47CE-8C5F-4219E0E9D2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693" y="4499465"/>
            <a:ext cx="1588822" cy="1588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616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02672-9ECF-4689-BF50-EFEF193593AC}"/>
              </a:ext>
            </a:extLst>
          </p:cNvPr>
          <p:cNvSpPr>
            <a:spLocks noGrp="1"/>
          </p:cNvSpPr>
          <p:nvPr>
            <p:ph type="title"/>
          </p:nvPr>
        </p:nvSpPr>
        <p:spPr>
          <a:xfrm>
            <a:off x="336754" y="310005"/>
            <a:ext cx="10127096" cy="880510"/>
          </a:xfrm>
        </p:spPr>
        <p:txBody>
          <a:bodyPr/>
          <a:lstStyle/>
          <a:p>
            <a:r>
              <a:rPr lang="en-GB" dirty="0"/>
              <a:t>At the other end of the spectrum – Draw Based Games are perceived as being much more casual in the moment games, with barely any cross-over with personal passions</a:t>
            </a:r>
            <a:endParaRPr lang="en-US" dirty="0"/>
          </a:p>
        </p:txBody>
      </p:sp>
      <p:sp>
        <p:nvSpPr>
          <p:cNvPr id="3" name="Content Placeholder 2">
            <a:extLst>
              <a:ext uri="{FF2B5EF4-FFF2-40B4-BE49-F238E27FC236}">
                <a16:creationId xmlns:a16="http://schemas.microsoft.com/office/drawing/2014/main" id="{8D7A5650-FE3D-47AC-A2F2-CF1CAE1C1604}"/>
              </a:ext>
            </a:extLst>
          </p:cNvPr>
          <p:cNvSpPr>
            <a:spLocks noGrp="1"/>
          </p:cNvSpPr>
          <p:nvPr>
            <p:ph idx="1"/>
          </p:nvPr>
        </p:nvSpPr>
        <p:spPr>
          <a:xfrm>
            <a:off x="336754" y="1509204"/>
            <a:ext cx="6795192" cy="3831818"/>
          </a:xfrm>
        </p:spPr>
        <p:txBody>
          <a:bodyPr/>
          <a:lstStyle/>
          <a:p>
            <a:r>
              <a:rPr lang="en-GB" b="1"/>
              <a:t>Draw Based Games are usually part of a regular routine – done with very little thought or much consideration of it being ‘gambling’ </a:t>
            </a:r>
          </a:p>
          <a:p>
            <a:pPr marL="0" indent="0">
              <a:buNone/>
            </a:pPr>
            <a:endParaRPr lang="en-GB" sz="700" b="1"/>
          </a:p>
          <a:p>
            <a:r>
              <a:rPr lang="en-GB" b="1"/>
              <a:t>The main appeal of Draw Based Games is the ‘big dream’ that they promote if you win, which creates minimal emotional investment as the odds are so low</a:t>
            </a:r>
          </a:p>
          <a:p>
            <a:pPr lvl="1"/>
            <a:r>
              <a:rPr lang="en-GB"/>
              <a:t>The dream and opportunity can become compelling and the desire to keep feeding that dream prompts repeat play – but expectations of winning are low </a:t>
            </a:r>
          </a:p>
          <a:p>
            <a:pPr marL="0" indent="0">
              <a:buNone/>
            </a:pPr>
            <a:endParaRPr lang="en-GB" sz="500"/>
          </a:p>
          <a:p>
            <a:r>
              <a:rPr lang="en-GB" b="1"/>
              <a:t>For frequent/occasional players - </a:t>
            </a:r>
            <a:r>
              <a:rPr lang="en-GB" b="1" err="1"/>
              <a:t>Scratchcards</a:t>
            </a:r>
            <a:r>
              <a:rPr lang="en-GB" b="1"/>
              <a:t> can be more difficult to resist due to their availability in everyday situations </a:t>
            </a:r>
          </a:p>
          <a:p>
            <a:pPr lvl="1"/>
            <a:r>
              <a:rPr lang="en-GB"/>
              <a:t>They become part of a well-rehearsed ritual that creates moments of enjoyment but are similar to buying a bar of chocolate – the experience is momentary and then forgotten </a:t>
            </a:r>
          </a:p>
        </p:txBody>
      </p:sp>
      <p:sp>
        <p:nvSpPr>
          <p:cNvPr id="4" name="Speech Bubble: Rectangle with Corners Rounded 3">
            <a:extLst>
              <a:ext uri="{FF2B5EF4-FFF2-40B4-BE49-F238E27FC236}">
                <a16:creationId xmlns:a16="http://schemas.microsoft.com/office/drawing/2014/main" id="{585948D2-6B1A-4576-9579-E711C43244C3}"/>
              </a:ext>
              <a:ext uri="{C183D7F6-B498-43B3-948B-1728B52AA6E4}">
                <adec:decorative xmlns:adec="http://schemas.microsoft.com/office/drawing/2017/decorative" val="1"/>
              </a:ext>
            </a:extLst>
          </p:cNvPr>
          <p:cNvSpPr/>
          <p:nvPr/>
        </p:nvSpPr>
        <p:spPr>
          <a:xfrm>
            <a:off x="8029575" y="1384363"/>
            <a:ext cx="3552825" cy="1539812"/>
          </a:xfrm>
          <a:prstGeom prst="wedgeRoundRectCallout">
            <a:avLst>
              <a:gd name="adj1" fmla="val -62779"/>
              <a:gd name="adj2" fmla="val 1186"/>
              <a:gd name="adj3" fmla="val 16667"/>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sz="1400">
                <a:solidFill>
                  <a:schemeClr val="tx1"/>
                </a:solidFill>
              </a:rPr>
              <a:t>“</a:t>
            </a:r>
            <a:r>
              <a:rPr lang="en-GB" sz="1400">
                <a:solidFill>
                  <a:schemeClr val="tx1"/>
                </a:solidFill>
              </a:rPr>
              <a:t>I don’t really think of the Lottery as gambling, but I guess it is.  It’s just one of those things, I pick up my paper and the lottery on a Saturday morning then I go back home have a cuppa and read the paper.</a:t>
            </a:r>
            <a:r>
              <a:rPr lang="en-US" sz="1400">
                <a:solidFill>
                  <a:schemeClr val="tx1"/>
                </a:solidFill>
              </a:rPr>
              <a:t>” </a:t>
            </a:r>
            <a:br>
              <a:rPr lang="en-US" sz="1400">
                <a:solidFill>
                  <a:schemeClr val="tx1"/>
                </a:solidFill>
              </a:rPr>
            </a:br>
            <a:r>
              <a:rPr lang="en-US" sz="1400" i="1">
                <a:solidFill>
                  <a:schemeClr val="tx1"/>
                </a:solidFill>
              </a:rPr>
              <a:t>64, Male, Wales, Frequent</a:t>
            </a:r>
            <a:endParaRPr lang="en-US" sz="1400" b="1" i="1">
              <a:solidFill>
                <a:schemeClr val="tx1"/>
              </a:solidFill>
            </a:endParaRPr>
          </a:p>
        </p:txBody>
      </p:sp>
      <p:grpSp>
        <p:nvGrpSpPr>
          <p:cNvPr id="8" name="Group 7">
            <a:extLst>
              <a:ext uri="{FF2B5EF4-FFF2-40B4-BE49-F238E27FC236}">
                <a16:creationId xmlns:a16="http://schemas.microsoft.com/office/drawing/2014/main" id="{649E5544-9A75-44AF-B6D5-3D78E60FD9C4}"/>
              </a:ext>
              <a:ext uri="{C183D7F6-B498-43B3-948B-1728B52AA6E4}">
                <adec:decorative xmlns:adec="http://schemas.microsoft.com/office/drawing/2017/decorative" val="1"/>
              </a:ext>
            </a:extLst>
          </p:cNvPr>
          <p:cNvGrpSpPr/>
          <p:nvPr/>
        </p:nvGrpSpPr>
        <p:grpSpPr>
          <a:xfrm>
            <a:off x="7258050" y="3118023"/>
            <a:ext cx="4673391" cy="3630239"/>
            <a:chOff x="7808833" y="3826134"/>
            <a:chExt cx="3192141" cy="2425444"/>
          </a:xfrm>
        </p:grpSpPr>
        <p:pic>
          <p:nvPicPr>
            <p:cNvPr id="6" name="Picture 5">
              <a:extLst>
                <a:ext uri="{FF2B5EF4-FFF2-40B4-BE49-F238E27FC236}">
                  <a16:creationId xmlns:a16="http://schemas.microsoft.com/office/drawing/2014/main" id="{4FEDB630-DFA4-42B5-BC53-1BC13E3A1D1E}"/>
                </a:ext>
              </a:extLst>
            </p:cNvPr>
            <p:cNvPicPr>
              <a:picLocks noChangeAspect="1"/>
            </p:cNvPicPr>
            <p:nvPr/>
          </p:nvPicPr>
          <p:blipFill>
            <a:blip r:embed="rId3"/>
            <a:stretch>
              <a:fillRect/>
            </a:stretch>
          </p:blipFill>
          <p:spPr>
            <a:xfrm>
              <a:off x="7808833" y="3826134"/>
              <a:ext cx="2812181" cy="2206727"/>
            </a:xfrm>
            <a:prstGeom prst="rect">
              <a:avLst/>
            </a:prstGeom>
          </p:spPr>
        </p:pic>
        <p:pic>
          <p:nvPicPr>
            <p:cNvPr id="7" name="Picture 6">
              <a:extLst>
                <a:ext uri="{FF2B5EF4-FFF2-40B4-BE49-F238E27FC236}">
                  <a16:creationId xmlns:a16="http://schemas.microsoft.com/office/drawing/2014/main" id="{B113CE9D-04C9-4A15-97BE-C174F4D30A28}"/>
                </a:ext>
              </a:extLst>
            </p:cNvPr>
            <p:cNvPicPr>
              <a:picLocks noChangeAspect="1"/>
            </p:cNvPicPr>
            <p:nvPr/>
          </p:nvPicPr>
          <p:blipFill>
            <a:blip r:embed="rId4"/>
            <a:stretch>
              <a:fillRect/>
            </a:stretch>
          </p:blipFill>
          <p:spPr>
            <a:xfrm>
              <a:off x="9998542" y="3917520"/>
              <a:ext cx="1002432" cy="2334058"/>
            </a:xfrm>
            <a:prstGeom prst="rect">
              <a:avLst/>
            </a:prstGeom>
          </p:spPr>
        </p:pic>
      </p:grpSp>
      <p:sp>
        <p:nvSpPr>
          <p:cNvPr id="5" name="Speech Bubble: Rectangle with Corners Rounded 4">
            <a:extLst>
              <a:ext uri="{FF2B5EF4-FFF2-40B4-BE49-F238E27FC236}">
                <a16:creationId xmlns:a16="http://schemas.microsoft.com/office/drawing/2014/main" id="{E964FB81-8E28-4F7F-8C37-FFBC75132E4A}"/>
              </a:ext>
              <a:ext uri="{C183D7F6-B498-43B3-948B-1728B52AA6E4}">
                <adec:decorative xmlns:adec="http://schemas.microsoft.com/office/drawing/2017/decorative" val="1"/>
              </a:ext>
            </a:extLst>
          </p:cNvPr>
          <p:cNvSpPr/>
          <p:nvPr/>
        </p:nvSpPr>
        <p:spPr>
          <a:xfrm>
            <a:off x="652265" y="5276510"/>
            <a:ext cx="6479681" cy="1387375"/>
          </a:xfrm>
          <a:prstGeom prst="wedgeRoundRectCallout">
            <a:avLst>
              <a:gd name="adj1" fmla="val 56181"/>
              <a:gd name="adj2" fmla="val 1700"/>
              <a:gd name="adj3" fmla="val 16667"/>
            </a:avLst>
          </a:prstGeom>
          <a:solidFill>
            <a:schemeClr val="bg1">
              <a:lumMod val="9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GB" sz="1400">
                <a:solidFill>
                  <a:schemeClr val="tx1"/>
                </a:solidFill>
              </a:rPr>
              <a:t>“My sister started me off with </a:t>
            </a:r>
            <a:r>
              <a:rPr lang="en-GB" sz="1400" err="1">
                <a:solidFill>
                  <a:schemeClr val="tx1"/>
                </a:solidFill>
              </a:rPr>
              <a:t>Scratchcards</a:t>
            </a:r>
            <a:r>
              <a:rPr lang="en-GB" sz="1400">
                <a:solidFill>
                  <a:schemeClr val="tx1"/>
                </a:solidFill>
              </a:rPr>
              <a:t> because she’s really lucky and she does really well and I thought I need to have a bit of that and then that feeling gets really addictive.  Some days I go in and I say to myself I’m not going to get one today but then the person in front of me gets one or two and I think I have to get one of those too because if she doesn’t win I will” </a:t>
            </a:r>
            <a:br>
              <a:rPr lang="en-GB" sz="1400">
                <a:solidFill>
                  <a:schemeClr val="tx1"/>
                </a:solidFill>
              </a:rPr>
            </a:br>
            <a:r>
              <a:rPr lang="en-GB" sz="1400" i="1">
                <a:solidFill>
                  <a:schemeClr val="tx1"/>
                </a:solidFill>
              </a:rPr>
              <a:t>52, Female, Midlands, Occasional</a:t>
            </a:r>
            <a:endParaRPr lang="en-GB" sz="1400" b="1">
              <a:solidFill>
                <a:schemeClr val="tx1"/>
              </a:solidFill>
            </a:endParaRPr>
          </a:p>
        </p:txBody>
      </p:sp>
    </p:spTree>
    <p:extLst>
      <p:ext uri="{BB962C8B-B14F-4D97-AF65-F5344CB8AC3E}">
        <p14:creationId xmlns:p14="http://schemas.microsoft.com/office/powerpoint/2010/main" val="887868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itle 93">
            <a:extLst>
              <a:ext uri="{FF2B5EF4-FFF2-40B4-BE49-F238E27FC236}">
                <a16:creationId xmlns:a16="http://schemas.microsoft.com/office/drawing/2014/main" id="{306110CD-502F-417E-8039-C98B1B320E95}"/>
              </a:ext>
            </a:extLst>
          </p:cNvPr>
          <p:cNvSpPr>
            <a:spLocks noGrp="1"/>
          </p:cNvSpPr>
          <p:nvPr>
            <p:ph type="title"/>
          </p:nvPr>
        </p:nvSpPr>
        <p:spPr>
          <a:xfrm>
            <a:off x="4744980" y="2697589"/>
            <a:ext cx="6147921" cy="701731"/>
          </a:xfrm>
        </p:spPr>
        <p:txBody>
          <a:bodyPr/>
          <a:lstStyle/>
          <a:p>
            <a:r>
              <a:rPr lang="en-GB">
                <a:solidFill>
                  <a:schemeClr val="tx1"/>
                </a:solidFill>
              </a:rPr>
              <a:t>Location of gambling </a:t>
            </a:r>
          </a:p>
        </p:txBody>
      </p:sp>
    </p:spTree>
    <p:extLst>
      <p:ext uri="{BB962C8B-B14F-4D97-AF65-F5344CB8AC3E}">
        <p14:creationId xmlns:p14="http://schemas.microsoft.com/office/powerpoint/2010/main" val="42619842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0A35CDB8-A6D9-433E-8915-29FA20752E5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61826" y="2890863"/>
            <a:ext cx="1074779" cy="1112311"/>
          </a:xfrm>
          <a:prstGeom prst="rect">
            <a:avLst/>
          </a:prstGeom>
        </p:spPr>
      </p:pic>
      <p:cxnSp>
        <p:nvCxnSpPr>
          <p:cNvPr id="52" name="Straight Connector 51">
            <a:extLst>
              <a:ext uri="{FF2B5EF4-FFF2-40B4-BE49-F238E27FC236}">
                <a16:creationId xmlns:a16="http://schemas.microsoft.com/office/drawing/2014/main" id="{E847AB63-3861-4D7C-9B12-9CBD3209C870}"/>
              </a:ext>
              <a:ext uri="{C183D7F6-B498-43B3-948B-1728B52AA6E4}">
                <adec:decorative xmlns:adec="http://schemas.microsoft.com/office/drawing/2017/decorative" val="1"/>
              </a:ext>
            </a:extLst>
          </p:cNvPr>
          <p:cNvCxnSpPr>
            <a:cxnSpLocks/>
          </p:cNvCxnSpPr>
          <p:nvPr/>
        </p:nvCxnSpPr>
        <p:spPr>
          <a:xfrm flipV="1">
            <a:off x="721895" y="2315816"/>
            <a:ext cx="10126360" cy="393062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4F08FA9-A31D-465E-B3A1-347543D8F781}"/>
              </a:ext>
            </a:extLst>
          </p:cNvPr>
          <p:cNvSpPr txBox="1"/>
          <p:nvPr/>
        </p:nvSpPr>
        <p:spPr>
          <a:xfrm>
            <a:off x="1464089" y="4919789"/>
            <a:ext cx="1438138" cy="307777"/>
          </a:xfrm>
          <a:prstGeom prst="rect">
            <a:avLst/>
          </a:prstGeom>
          <a:noFill/>
        </p:spPr>
        <p:txBody>
          <a:bodyPr wrap="square" rtlCol="0" anchor="b">
            <a:spAutoFit/>
          </a:bodyPr>
          <a:lstStyle/>
          <a:p>
            <a:r>
              <a:rPr lang="en-GB" sz="1400" b="1">
                <a:solidFill>
                  <a:schemeClr val="accent2"/>
                </a:solidFill>
              </a:rPr>
              <a:t>Barriers to play</a:t>
            </a:r>
          </a:p>
        </p:txBody>
      </p:sp>
      <p:sp>
        <p:nvSpPr>
          <p:cNvPr id="74" name="Rectangle 73">
            <a:extLst>
              <a:ext uri="{FF2B5EF4-FFF2-40B4-BE49-F238E27FC236}">
                <a16:creationId xmlns:a16="http://schemas.microsoft.com/office/drawing/2014/main" id="{0D693CBC-28A9-4C35-B7A3-94463EBEA480}"/>
              </a:ext>
              <a:ext uri="{C183D7F6-B498-43B3-948B-1728B52AA6E4}">
                <adec:decorative xmlns:adec="http://schemas.microsoft.com/office/drawing/2017/decorative" val="1"/>
              </a:ext>
            </a:extLst>
          </p:cNvPr>
          <p:cNvSpPr/>
          <p:nvPr/>
        </p:nvSpPr>
        <p:spPr>
          <a:xfrm>
            <a:off x="1513487" y="5183160"/>
            <a:ext cx="2697056" cy="76411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E5DEA874-9732-4774-A07E-3DB0F97F53B9}"/>
              </a:ext>
            </a:extLst>
          </p:cNvPr>
          <p:cNvSpPr txBox="1"/>
          <p:nvPr/>
        </p:nvSpPr>
        <p:spPr>
          <a:xfrm>
            <a:off x="1513486" y="5169955"/>
            <a:ext cx="2692439" cy="830997"/>
          </a:xfrm>
          <a:prstGeom prst="rect">
            <a:avLst/>
          </a:prstGeom>
          <a:noFill/>
        </p:spPr>
        <p:txBody>
          <a:bodyPr wrap="square" rtlCol="0">
            <a:spAutoFit/>
          </a:bodyPr>
          <a:lstStyle/>
          <a:p>
            <a:pPr marL="171450" indent="-171450">
              <a:buClr>
                <a:schemeClr val="accent2"/>
              </a:buClr>
              <a:buFont typeface="Calibri" panose="020F0502020204030204" pitchFamily="34" charset="0"/>
              <a:buChar char="-"/>
            </a:pPr>
            <a:r>
              <a:rPr lang="en-GB" sz="1200"/>
              <a:t>Bookmaker opening times &amp; number of locations</a:t>
            </a:r>
          </a:p>
          <a:p>
            <a:pPr marL="171450" indent="-171450">
              <a:buClr>
                <a:schemeClr val="accent2"/>
              </a:buClr>
              <a:buFont typeface="Calibri" panose="020F0502020204030204" pitchFamily="34" charset="0"/>
              <a:buChar char="-"/>
            </a:pPr>
            <a:r>
              <a:rPr lang="en-GB" sz="1200"/>
              <a:t>Reliance on cash vs. card transaction</a:t>
            </a:r>
          </a:p>
          <a:p>
            <a:pPr marL="171450" indent="-171450">
              <a:buClr>
                <a:schemeClr val="accent2"/>
              </a:buClr>
              <a:buFont typeface="Calibri" panose="020F0502020204030204" pitchFamily="34" charset="0"/>
              <a:buChar char="-"/>
            </a:pPr>
            <a:r>
              <a:rPr lang="en-GB" sz="1200"/>
              <a:t>Less variety of games/betting </a:t>
            </a:r>
          </a:p>
        </p:txBody>
      </p:sp>
      <p:sp>
        <p:nvSpPr>
          <p:cNvPr id="44" name="TextBox 43">
            <a:extLst>
              <a:ext uri="{FF2B5EF4-FFF2-40B4-BE49-F238E27FC236}">
                <a16:creationId xmlns:a16="http://schemas.microsoft.com/office/drawing/2014/main" id="{65F6CB84-EB04-47EE-9CFA-5A2E0B647117}"/>
              </a:ext>
            </a:extLst>
          </p:cNvPr>
          <p:cNvSpPr txBox="1"/>
          <p:nvPr/>
        </p:nvSpPr>
        <p:spPr>
          <a:xfrm>
            <a:off x="4925767" y="4875358"/>
            <a:ext cx="1332409" cy="307777"/>
          </a:xfrm>
          <a:prstGeom prst="rect">
            <a:avLst/>
          </a:prstGeom>
          <a:noFill/>
        </p:spPr>
        <p:txBody>
          <a:bodyPr wrap="square" rtlCol="0">
            <a:spAutoFit/>
          </a:bodyPr>
          <a:lstStyle/>
          <a:p>
            <a:r>
              <a:rPr lang="en-GB" sz="1400" b="1">
                <a:solidFill>
                  <a:schemeClr val="accent2"/>
                </a:solidFill>
              </a:rPr>
              <a:t>Barriers to play</a:t>
            </a:r>
          </a:p>
        </p:txBody>
      </p:sp>
      <p:sp>
        <p:nvSpPr>
          <p:cNvPr id="73" name="TextBox 72">
            <a:extLst>
              <a:ext uri="{FF2B5EF4-FFF2-40B4-BE49-F238E27FC236}">
                <a16:creationId xmlns:a16="http://schemas.microsoft.com/office/drawing/2014/main" id="{3963BD0F-31F5-4C3E-8905-9364F11B3119}"/>
              </a:ext>
            </a:extLst>
          </p:cNvPr>
          <p:cNvSpPr txBox="1"/>
          <p:nvPr/>
        </p:nvSpPr>
        <p:spPr>
          <a:xfrm>
            <a:off x="8675354" y="2972217"/>
            <a:ext cx="2112521" cy="307777"/>
          </a:xfrm>
          <a:prstGeom prst="rect">
            <a:avLst/>
          </a:prstGeom>
          <a:solidFill>
            <a:schemeClr val="bg1"/>
          </a:solidFill>
        </p:spPr>
        <p:txBody>
          <a:bodyPr wrap="square" rtlCol="0">
            <a:spAutoFit/>
          </a:bodyPr>
          <a:lstStyle/>
          <a:p>
            <a:r>
              <a:rPr lang="en-GB" sz="1400" b="1"/>
              <a:t>Drivers to play</a:t>
            </a:r>
          </a:p>
        </p:txBody>
      </p:sp>
      <p:sp>
        <p:nvSpPr>
          <p:cNvPr id="78" name="Thought Bubble: Cloud 77">
            <a:extLst>
              <a:ext uri="{FF2B5EF4-FFF2-40B4-BE49-F238E27FC236}">
                <a16:creationId xmlns:a16="http://schemas.microsoft.com/office/drawing/2014/main" id="{B4C1E153-8CD0-41AB-999E-7E83E75FE7C3}"/>
              </a:ext>
              <a:ext uri="{C183D7F6-B498-43B3-948B-1728B52AA6E4}">
                <adec:decorative xmlns:adec="http://schemas.microsoft.com/office/drawing/2017/decorative" val="1"/>
              </a:ext>
            </a:extLst>
          </p:cNvPr>
          <p:cNvSpPr/>
          <p:nvPr/>
        </p:nvSpPr>
        <p:spPr>
          <a:xfrm>
            <a:off x="5950139" y="1522914"/>
            <a:ext cx="2472346" cy="1519818"/>
          </a:xfrm>
          <a:prstGeom prst="cloudCallout">
            <a:avLst>
              <a:gd name="adj1" fmla="val -50913"/>
              <a:gd name="adj2" fmla="val 51528"/>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hought Bubble: Cloud 60">
            <a:extLst>
              <a:ext uri="{FF2B5EF4-FFF2-40B4-BE49-F238E27FC236}">
                <a16:creationId xmlns:a16="http://schemas.microsoft.com/office/drawing/2014/main" id="{D2A0F89F-037A-45D5-84CB-F2B6DFCE450D}"/>
              </a:ext>
              <a:ext uri="{C183D7F6-B498-43B3-948B-1728B52AA6E4}">
                <adec:decorative xmlns:adec="http://schemas.microsoft.com/office/drawing/2017/decorative" val="1"/>
              </a:ext>
            </a:extLst>
          </p:cNvPr>
          <p:cNvSpPr/>
          <p:nvPr/>
        </p:nvSpPr>
        <p:spPr>
          <a:xfrm>
            <a:off x="9468178" y="1438005"/>
            <a:ext cx="2312246" cy="1377518"/>
          </a:xfrm>
          <a:prstGeom prst="cloudCallout">
            <a:avLst>
              <a:gd name="adj1" fmla="val -64746"/>
              <a:gd name="adj2" fmla="val 17812"/>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10E17F0-994F-4D69-A0AE-DBD3AF2B2D44}"/>
              </a:ext>
            </a:extLst>
          </p:cNvPr>
          <p:cNvSpPr>
            <a:spLocks noGrp="1"/>
          </p:cNvSpPr>
          <p:nvPr>
            <p:ph type="title"/>
          </p:nvPr>
        </p:nvSpPr>
        <p:spPr>
          <a:xfrm>
            <a:off x="336754" y="433386"/>
            <a:ext cx="10773176" cy="757130"/>
          </a:xfrm>
        </p:spPr>
        <p:txBody>
          <a:bodyPr/>
          <a:lstStyle/>
          <a:p>
            <a:r>
              <a:rPr lang="en-GB"/>
              <a:t>Players are aware that the ease of gambling has increased dramatically in recent years due to tech innovation – particularly the growth of gambling via smartphones </a:t>
            </a:r>
          </a:p>
        </p:txBody>
      </p:sp>
      <p:sp>
        <p:nvSpPr>
          <p:cNvPr id="4" name="Up Arrow 3">
            <a:extLst>
              <a:ext uri="{FF2B5EF4-FFF2-40B4-BE49-F238E27FC236}">
                <a16:creationId xmlns:a16="http://schemas.microsoft.com/office/drawing/2014/main" id="{E7EF35D4-6A7D-451F-BA2A-4D610029FE68}"/>
              </a:ext>
              <a:ext uri="{C183D7F6-B498-43B3-948B-1728B52AA6E4}">
                <adec:decorative xmlns:adec="http://schemas.microsoft.com/office/drawing/2017/decorative" val="1"/>
              </a:ext>
            </a:extLst>
          </p:cNvPr>
          <p:cNvSpPr/>
          <p:nvPr/>
        </p:nvSpPr>
        <p:spPr>
          <a:xfrm>
            <a:off x="487084" y="1438006"/>
            <a:ext cx="447017" cy="4794354"/>
          </a:xfrm>
          <a:prstGeom prst="up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Up Arrow 4">
            <a:extLst>
              <a:ext uri="{FF2B5EF4-FFF2-40B4-BE49-F238E27FC236}">
                <a16:creationId xmlns:a16="http://schemas.microsoft.com/office/drawing/2014/main" id="{F78438AB-A962-4ECF-BCDE-A32F5FC052D6}"/>
              </a:ext>
              <a:ext uri="{C183D7F6-B498-43B3-948B-1728B52AA6E4}">
                <adec:decorative xmlns:adec="http://schemas.microsoft.com/office/drawing/2017/decorative" val="1"/>
              </a:ext>
            </a:extLst>
          </p:cNvPr>
          <p:cNvSpPr/>
          <p:nvPr/>
        </p:nvSpPr>
        <p:spPr>
          <a:xfrm rot="5400000">
            <a:off x="5829385" y="862070"/>
            <a:ext cx="473196" cy="10946590"/>
          </a:xfrm>
          <a:prstGeom prst="up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8E4416B3-AD97-4B34-9D61-67F52753ED3C}"/>
              </a:ext>
            </a:extLst>
          </p:cNvPr>
          <p:cNvSpPr txBox="1"/>
          <p:nvPr/>
        </p:nvSpPr>
        <p:spPr>
          <a:xfrm rot="16200000">
            <a:off x="-677140" y="3102079"/>
            <a:ext cx="2771445" cy="369332"/>
          </a:xfrm>
          <a:prstGeom prst="rect">
            <a:avLst/>
          </a:prstGeom>
          <a:noFill/>
        </p:spPr>
        <p:txBody>
          <a:bodyPr wrap="square" rtlCol="0">
            <a:spAutoFit/>
          </a:bodyPr>
          <a:lstStyle/>
          <a:p>
            <a:r>
              <a:rPr lang="en-GB" b="1"/>
              <a:t>Ease of Play</a:t>
            </a:r>
          </a:p>
        </p:txBody>
      </p:sp>
      <p:sp>
        <p:nvSpPr>
          <p:cNvPr id="60" name="Rectangle 59">
            <a:extLst>
              <a:ext uri="{FF2B5EF4-FFF2-40B4-BE49-F238E27FC236}">
                <a16:creationId xmlns:a16="http://schemas.microsoft.com/office/drawing/2014/main" id="{E8017471-145A-4570-BC9F-08B44FE00FC8}"/>
              </a:ext>
              <a:ext uri="{C183D7F6-B498-43B3-948B-1728B52AA6E4}">
                <adec:decorative xmlns:adec="http://schemas.microsoft.com/office/drawing/2017/decorative" val="1"/>
              </a:ext>
            </a:extLst>
          </p:cNvPr>
          <p:cNvSpPr/>
          <p:nvPr/>
        </p:nvSpPr>
        <p:spPr>
          <a:xfrm>
            <a:off x="8782605" y="3239477"/>
            <a:ext cx="2697056" cy="101422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TextBox 63">
            <a:extLst>
              <a:ext uri="{FF2B5EF4-FFF2-40B4-BE49-F238E27FC236}">
                <a16:creationId xmlns:a16="http://schemas.microsoft.com/office/drawing/2014/main" id="{90766A4D-420A-489E-8884-68F100EE64FD}"/>
              </a:ext>
            </a:extLst>
          </p:cNvPr>
          <p:cNvSpPr txBox="1"/>
          <p:nvPr/>
        </p:nvSpPr>
        <p:spPr>
          <a:xfrm>
            <a:off x="8782818" y="3244516"/>
            <a:ext cx="2696841" cy="1015663"/>
          </a:xfrm>
          <a:prstGeom prst="rect">
            <a:avLst/>
          </a:prstGeom>
          <a:noFill/>
        </p:spPr>
        <p:txBody>
          <a:bodyPr wrap="square" rtlCol="0">
            <a:spAutoFit/>
          </a:bodyPr>
          <a:lstStyle/>
          <a:p>
            <a:pPr marL="171450" indent="-171450">
              <a:buClr>
                <a:srgbClr val="00B050"/>
              </a:buClr>
              <a:buFont typeface="Calibri" panose="020F0502020204030204" pitchFamily="34" charset="0"/>
              <a:buChar char="+"/>
            </a:pPr>
            <a:r>
              <a:rPr lang="en-GB" sz="1200"/>
              <a:t>Apps saved on their phone send reminders &amp; save payment cards</a:t>
            </a:r>
          </a:p>
          <a:p>
            <a:pPr marL="171450" indent="-171450">
              <a:buClr>
                <a:srgbClr val="00B050"/>
              </a:buClr>
              <a:buFont typeface="Calibri" panose="020F0502020204030204" pitchFamily="34" charset="0"/>
              <a:buChar char="+"/>
            </a:pPr>
            <a:r>
              <a:rPr lang="en-GB" sz="1200"/>
              <a:t>Adverts on websites &amp; social media </a:t>
            </a:r>
          </a:p>
          <a:p>
            <a:pPr marL="171450" indent="-171450">
              <a:buClr>
                <a:srgbClr val="00B050"/>
              </a:buClr>
              <a:buFont typeface="Calibri" panose="020F0502020204030204" pitchFamily="34" charset="0"/>
              <a:buChar char="+"/>
            </a:pPr>
            <a:r>
              <a:rPr lang="en-GB" sz="1200"/>
              <a:t>Friends sharing news of winnings &amp; bets on social media </a:t>
            </a:r>
          </a:p>
        </p:txBody>
      </p:sp>
      <p:sp>
        <p:nvSpPr>
          <p:cNvPr id="62" name="TextBox 61">
            <a:extLst>
              <a:ext uri="{FF2B5EF4-FFF2-40B4-BE49-F238E27FC236}">
                <a16:creationId xmlns:a16="http://schemas.microsoft.com/office/drawing/2014/main" id="{0CBE2DEA-B840-45C3-954F-98754DEDE120}"/>
              </a:ext>
            </a:extLst>
          </p:cNvPr>
          <p:cNvSpPr txBox="1"/>
          <p:nvPr/>
        </p:nvSpPr>
        <p:spPr>
          <a:xfrm>
            <a:off x="9673388" y="1616131"/>
            <a:ext cx="2005265" cy="1015663"/>
          </a:xfrm>
          <a:prstGeom prst="rect">
            <a:avLst/>
          </a:prstGeom>
          <a:noFill/>
        </p:spPr>
        <p:txBody>
          <a:bodyPr wrap="square" rtlCol="0">
            <a:spAutoFit/>
          </a:bodyPr>
          <a:lstStyle/>
          <a:p>
            <a:r>
              <a:rPr lang="en-GB" sz="1200" i="1"/>
              <a:t>“I do it all on my bookmakers app and sometimes it’ll send me a reminder when I haven’t bet on games that week”</a:t>
            </a:r>
          </a:p>
        </p:txBody>
      </p:sp>
      <p:pic>
        <p:nvPicPr>
          <p:cNvPr id="1026" name="Picture 2">
            <a:extLst>
              <a:ext uri="{FF2B5EF4-FFF2-40B4-BE49-F238E27FC236}">
                <a16:creationId xmlns:a16="http://schemas.microsoft.com/office/drawing/2014/main" id="{BC744CAF-F6FA-45C6-AB0C-E292586869A9}"/>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5707" y="1522914"/>
            <a:ext cx="1062471" cy="1062471"/>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a:extLst>
              <a:ext uri="{FF2B5EF4-FFF2-40B4-BE49-F238E27FC236}">
                <a16:creationId xmlns:a16="http://schemas.microsoft.com/office/drawing/2014/main" id="{ECAC2E33-AA03-409E-9F84-F1D7055EAA27}"/>
              </a:ext>
            </a:extLst>
          </p:cNvPr>
          <p:cNvSpPr txBox="1"/>
          <p:nvPr/>
        </p:nvSpPr>
        <p:spPr>
          <a:xfrm>
            <a:off x="4799722" y="6144458"/>
            <a:ext cx="2532522" cy="369332"/>
          </a:xfrm>
          <a:prstGeom prst="rect">
            <a:avLst/>
          </a:prstGeom>
          <a:noFill/>
        </p:spPr>
        <p:txBody>
          <a:bodyPr wrap="square" rtlCol="0">
            <a:spAutoFit/>
          </a:bodyPr>
          <a:lstStyle/>
          <a:p>
            <a:pPr algn="ctr"/>
            <a:r>
              <a:rPr lang="en-GB" b="1"/>
              <a:t>Gambling History</a:t>
            </a:r>
          </a:p>
        </p:txBody>
      </p:sp>
      <p:sp>
        <p:nvSpPr>
          <p:cNvPr id="70" name="Rectangle 69">
            <a:extLst>
              <a:ext uri="{FF2B5EF4-FFF2-40B4-BE49-F238E27FC236}">
                <a16:creationId xmlns:a16="http://schemas.microsoft.com/office/drawing/2014/main" id="{A15465A8-DE3E-4F44-A65D-00A16BC9AEFC}"/>
              </a:ext>
              <a:ext uri="{C183D7F6-B498-43B3-948B-1728B52AA6E4}">
                <adec:decorative xmlns:adec="http://schemas.microsoft.com/office/drawing/2017/decorative" val="1"/>
              </a:ext>
            </a:extLst>
          </p:cNvPr>
          <p:cNvSpPr/>
          <p:nvPr/>
        </p:nvSpPr>
        <p:spPr>
          <a:xfrm>
            <a:off x="5023027" y="5146436"/>
            <a:ext cx="2697056" cy="670272"/>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TextBox 70">
            <a:extLst>
              <a:ext uri="{FF2B5EF4-FFF2-40B4-BE49-F238E27FC236}">
                <a16:creationId xmlns:a16="http://schemas.microsoft.com/office/drawing/2014/main" id="{E914C8C1-B99C-4CEF-BEAC-A21F2954A1C1}"/>
              </a:ext>
            </a:extLst>
          </p:cNvPr>
          <p:cNvSpPr txBox="1"/>
          <p:nvPr/>
        </p:nvSpPr>
        <p:spPr>
          <a:xfrm>
            <a:off x="5033915" y="5146435"/>
            <a:ext cx="2586086" cy="646331"/>
          </a:xfrm>
          <a:prstGeom prst="rect">
            <a:avLst/>
          </a:prstGeom>
          <a:noFill/>
        </p:spPr>
        <p:txBody>
          <a:bodyPr wrap="square" rtlCol="0">
            <a:spAutoFit/>
          </a:bodyPr>
          <a:lstStyle/>
          <a:p>
            <a:pPr marL="171450" indent="-171450">
              <a:buClr>
                <a:schemeClr val="accent2"/>
              </a:buClr>
              <a:buFont typeface="Calibri" panose="020F0502020204030204" pitchFamily="34" charset="0"/>
              <a:buChar char="–"/>
            </a:pPr>
            <a:r>
              <a:rPr lang="en-GB" sz="1200"/>
              <a:t>Not able to gamble on-the-move</a:t>
            </a:r>
          </a:p>
          <a:p>
            <a:pPr marL="171450" indent="-171450">
              <a:buClr>
                <a:schemeClr val="accent2"/>
              </a:buClr>
              <a:buFont typeface="Calibri" panose="020F0502020204030204" pitchFamily="34" charset="0"/>
              <a:buChar char="–"/>
            </a:pPr>
            <a:r>
              <a:rPr lang="en-GB" sz="1200"/>
              <a:t>Online reminders to gamble responsibly (on-site)</a:t>
            </a:r>
          </a:p>
        </p:txBody>
      </p:sp>
      <p:pic>
        <p:nvPicPr>
          <p:cNvPr id="1028" name="Picture 4">
            <a:extLst>
              <a:ext uri="{FF2B5EF4-FFF2-40B4-BE49-F238E27FC236}">
                <a16:creationId xmlns:a16="http://schemas.microsoft.com/office/drawing/2014/main" id="{60C5CB02-BE2E-472A-84FD-6C651A828693}"/>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1700" y="2405477"/>
            <a:ext cx="1015663" cy="1015663"/>
          </a:xfrm>
          <a:prstGeom prst="rect">
            <a:avLst/>
          </a:prstGeom>
          <a:noFill/>
          <a:extLst>
            <a:ext uri="{909E8E84-426E-40DD-AFC4-6F175D3DCCD1}">
              <a14:hiddenFill xmlns:a14="http://schemas.microsoft.com/office/drawing/2010/main">
                <a:solidFill>
                  <a:srgbClr val="FFFFFF"/>
                </a:solidFill>
              </a14:hiddenFill>
            </a:ext>
          </a:extLst>
        </p:spPr>
      </p:pic>
      <p:sp>
        <p:nvSpPr>
          <p:cNvPr id="83" name="TextBox 82">
            <a:extLst>
              <a:ext uri="{FF2B5EF4-FFF2-40B4-BE49-F238E27FC236}">
                <a16:creationId xmlns:a16="http://schemas.microsoft.com/office/drawing/2014/main" id="{E1AE0C1C-EB3B-4679-B8B0-D6BC20ACBB23}"/>
              </a:ext>
            </a:extLst>
          </p:cNvPr>
          <p:cNvSpPr txBox="1"/>
          <p:nvPr/>
        </p:nvSpPr>
        <p:spPr>
          <a:xfrm>
            <a:off x="8668392" y="4279510"/>
            <a:ext cx="2112521" cy="307777"/>
          </a:xfrm>
          <a:prstGeom prst="rect">
            <a:avLst/>
          </a:prstGeom>
          <a:noFill/>
        </p:spPr>
        <p:txBody>
          <a:bodyPr wrap="square" rtlCol="0">
            <a:spAutoFit/>
          </a:bodyPr>
          <a:lstStyle/>
          <a:p>
            <a:r>
              <a:rPr lang="en-GB" sz="1400" b="1">
                <a:solidFill>
                  <a:schemeClr val="accent2"/>
                </a:solidFill>
              </a:rPr>
              <a:t>Barriers to play</a:t>
            </a:r>
          </a:p>
        </p:txBody>
      </p:sp>
      <p:sp>
        <p:nvSpPr>
          <p:cNvPr id="67" name="Rectangle 66">
            <a:extLst>
              <a:ext uri="{FF2B5EF4-FFF2-40B4-BE49-F238E27FC236}">
                <a16:creationId xmlns:a16="http://schemas.microsoft.com/office/drawing/2014/main" id="{70547FE7-1B91-46BA-B148-3635E1710A29}"/>
              </a:ext>
              <a:ext uri="{C183D7F6-B498-43B3-948B-1728B52AA6E4}">
                <adec:decorative xmlns:adec="http://schemas.microsoft.com/office/drawing/2017/decorative" val="1"/>
              </a:ext>
            </a:extLst>
          </p:cNvPr>
          <p:cNvSpPr/>
          <p:nvPr/>
        </p:nvSpPr>
        <p:spPr>
          <a:xfrm>
            <a:off x="8778553" y="4547378"/>
            <a:ext cx="2697056" cy="586172"/>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AB6FE032-6F34-4E4C-B0E1-238CD319A68D}"/>
              </a:ext>
            </a:extLst>
          </p:cNvPr>
          <p:cNvSpPr txBox="1"/>
          <p:nvPr/>
        </p:nvSpPr>
        <p:spPr>
          <a:xfrm>
            <a:off x="8778553" y="4523314"/>
            <a:ext cx="2723637" cy="646331"/>
          </a:xfrm>
          <a:prstGeom prst="rect">
            <a:avLst/>
          </a:prstGeom>
          <a:noFill/>
        </p:spPr>
        <p:txBody>
          <a:bodyPr wrap="square" rtlCol="0">
            <a:spAutoFit/>
          </a:bodyPr>
          <a:lstStyle/>
          <a:p>
            <a:pPr marL="171450" indent="-171450">
              <a:buClr>
                <a:schemeClr val="accent2"/>
              </a:buClr>
              <a:buFont typeface="Calibri" panose="020F0502020204030204" pitchFamily="34" charset="0"/>
              <a:buChar char="-"/>
            </a:pPr>
            <a:r>
              <a:rPr lang="en-GB" sz="1200"/>
              <a:t>Self imposed restrictions on their play habits </a:t>
            </a:r>
            <a:r>
              <a:rPr lang="en-GB" sz="1200" i="1" err="1"/>
              <a:t>e.g</a:t>
            </a:r>
            <a:r>
              <a:rPr lang="en-GB" sz="1200" i="1"/>
              <a:t> cooling off periods, setting payment limits</a:t>
            </a:r>
          </a:p>
        </p:txBody>
      </p:sp>
      <p:sp>
        <p:nvSpPr>
          <p:cNvPr id="37" name="TextBox 36">
            <a:extLst>
              <a:ext uri="{FF2B5EF4-FFF2-40B4-BE49-F238E27FC236}">
                <a16:creationId xmlns:a16="http://schemas.microsoft.com/office/drawing/2014/main" id="{093BA019-3144-4A4F-8B47-52DFCBBE87DB}"/>
              </a:ext>
            </a:extLst>
          </p:cNvPr>
          <p:cNvSpPr txBox="1"/>
          <p:nvPr/>
        </p:nvSpPr>
        <p:spPr>
          <a:xfrm>
            <a:off x="4913735" y="3534487"/>
            <a:ext cx="1253735" cy="523220"/>
          </a:xfrm>
          <a:prstGeom prst="rect">
            <a:avLst/>
          </a:prstGeom>
          <a:noFill/>
        </p:spPr>
        <p:txBody>
          <a:bodyPr wrap="square" rtlCol="0">
            <a:spAutoFit/>
          </a:bodyPr>
          <a:lstStyle/>
          <a:p>
            <a:r>
              <a:rPr lang="en-GB" sz="1400" b="1"/>
              <a:t>Drivers to </a:t>
            </a:r>
            <a:r>
              <a:rPr lang="en-GB" sz="1400" b="1">
                <a:solidFill>
                  <a:srgbClr val="00B050"/>
                </a:solidFill>
              </a:rPr>
              <a:t>play</a:t>
            </a:r>
          </a:p>
        </p:txBody>
      </p:sp>
      <p:sp>
        <p:nvSpPr>
          <p:cNvPr id="39" name="Rectangle 38">
            <a:extLst>
              <a:ext uri="{FF2B5EF4-FFF2-40B4-BE49-F238E27FC236}">
                <a16:creationId xmlns:a16="http://schemas.microsoft.com/office/drawing/2014/main" id="{483846ED-4F41-425D-91FE-BBDC211F3469}"/>
              </a:ext>
              <a:ext uri="{C183D7F6-B498-43B3-948B-1728B52AA6E4}">
                <adec:decorative xmlns:adec="http://schemas.microsoft.com/office/drawing/2017/decorative" val="1"/>
              </a:ext>
            </a:extLst>
          </p:cNvPr>
          <p:cNvSpPr/>
          <p:nvPr/>
        </p:nvSpPr>
        <p:spPr>
          <a:xfrm>
            <a:off x="5026892" y="3801840"/>
            <a:ext cx="2697056" cy="104965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100704DA-921B-4365-A079-B6D4B14D8553}"/>
              </a:ext>
            </a:extLst>
          </p:cNvPr>
          <p:cNvSpPr txBox="1"/>
          <p:nvPr/>
        </p:nvSpPr>
        <p:spPr>
          <a:xfrm>
            <a:off x="5027105" y="3815268"/>
            <a:ext cx="2696841" cy="1015663"/>
          </a:xfrm>
          <a:prstGeom prst="rect">
            <a:avLst/>
          </a:prstGeom>
          <a:noFill/>
        </p:spPr>
        <p:txBody>
          <a:bodyPr wrap="square" rtlCol="0">
            <a:spAutoFit/>
          </a:bodyPr>
          <a:lstStyle/>
          <a:p>
            <a:pPr marL="171450" indent="-171450">
              <a:buClr>
                <a:srgbClr val="00B050"/>
              </a:buClr>
              <a:buFont typeface="Calibri" panose="020F0502020204030204" pitchFamily="34" charset="0"/>
              <a:buChar char="+"/>
            </a:pPr>
            <a:r>
              <a:rPr lang="en-GB" sz="1200"/>
              <a:t>Online subscription via DD’s</a:t>
            </a:r>
          </a:p>
          <a:p>
            <a:pPr marL="171450" indent="-171450">
              <a:buClr>
                <a:srgbClr val="00B050"/>
              </a:buClr>
              <a:buFont typeface="Calibri" panose="020F0502020204030204" pitchFamily="34" charset="0"/>
              <a:buChar char="+"/>
            </a:pPr>
            <a:r>
              <a:rPr lang="en-GB" sz="1200"/>
              <a:t>Membership allowed providers to give more tailored offers</a:t>
            </a:r>
          </a:p>
          <a:p>
            <a:pPr marL="171450" indent="-171450">
              <a:buClr>
                <a:srgbClr val="00B050"/>
              </a:buClr>
              <a:buFont typeface="Calibri" panose="020F0502020204030204" pitchFamily="34" charset="0"/>
              <a:buChar char="+"/>
            </a:pPr>
            <a:r>
              <a:rPr lang="en-GB" sz="1200"/>
              <a:t>CRM emails remind them to play and send promotions/ offers</a:t>
            </a:r>
          </a:p>
        </p:txBody>
      </p:sp>
      <p:sp>
        <p:nvSpPr>
          <p:cNvPr id="41" name="TextBox 40">
            <a:extLst>
              <a:ext uri="{FF2B5EF4-FFF2-40B4-BE49-F238E27FC236}">
                <a16:creationId xmlns:a16="http://schemas.microsoft.com/office/drawing/2014/main" id="{28133BCD-3FFC-4990-91BE-7A34335DAA60}"/>
              </a:ext>
            </a:extLst>
          </p:cNvPr>
          <p:cNvSpPr txBox="1"/>
          <p:nvPr/>
        </p:nvSpPr>
        <p:spPr>
          <a:xfrm>
            <a:off x="6267036" y="1775387"/>
            <a:ext cx="2095562" cy="1015663"/>
          </a:xfrm>
          <a:prstGeom prst="rect">
            <a:avLst/>
          </a:prstGeom>
          <a:noFill/>
        </p:spPr>
        <p:txBody>
          <a:bodyPr wrap="square" rtlCol="0">
            <a:spAutoFit/>
          </a:bodyPr>
          <a:lstStyle/>
          <a:p>
            <a:r>
              <a:rPr lang="en-GB" sz="1200" i="1"/>
              <a:t>“I have my lottery set up online via Direct Debit with the same numbers every week. I rarely check and it will tell me I’ve won occasionally”</a:t>
            </a:r>
          </a:p>
        </p:txBody>
      </p:sp>
      <p:sp>
        <p:nvSpPr>
          <p:cNvPr id="50" name="Thought Bubble: Cloud 49">
            <a:extLst>
              <a:ext uri="{FF2B5EF4-FFF2-40B4-BE49-F238E27FC236}">
                <a16:creationId xmlns:a16="http://schemas.microsoft.com/office/drawing/2014/main" id="{5EDAD06F-4C46-4EA8-9565-5EC721323790}"/>
              </a:ext>
              <a:ext uri="{C183D7F6-B498-43B3-948B-1728B52AA6E4}">
                <adec:decorative xmlns:adec="http://schemas.microsoft.com/office/drawing/2017/decorative" val="1"/>
              </a:ext>
            </a:extLst>
          </p:cNvPr>
          <p:cNvSpPr/>
          <p:nvPr/>
        </p:nvSpPr>
        <p:spPr>
          <a:xfrm>
            <a:off x="2228553" y="2558677"/>
            <a:ext cx="2436435" cy="1535079"/>
          </a:xfrm>
          <a:prstGeom prst="cloudCallout">
            <a:avLst>
              <a:gd name="adj1" fmla="val -58744"/>
              <a:gd name="adj2" fmla="val 29852"/>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a:extLst>
              <a:ext uri="{FF2B5EF4-FFF2-40B4-BE49-F238E27FC236}">
                <a16:creationId xmlns:a16="http://schemas.microsoft.com/office/drawing/2014/main" id="{F37F0F0D-DA24-4A46-A755-0B17349AA8C4}"/>
              </a:ext>
            </a:extLst>
          </p:cNvPr>
          <p:cNvSpPr txBox="1"/>
          <p:nvPr/>
        </p:nvSpPr>
        <p:spPr>
          <a:xfrm>
            <a:off x="2536443" y="2841306"/>
            <a:ext cx="1890725" cy="1015663"/>
          </a:xfrm>
          <a:prstGeom prst="rect">
            <a:avLst/>
          </a:prstGeom>
          <a:noFill/>
        </p:spPr>
        <p:txBody>
          <a:bodyPr wrap="square" rtlCol="0">
            <a:spAutoFit/>
          </a:bodyPr>
          <a:lstStyle/>
          <a:p>
            <a:r>
              <a:rPr lang="en-GB" sz="1200" i="1"/>
              <a:t>“My foster father used to go to the bookies every Friday and place his bets and once I was old enough I used to go with him”</a:t>
            </a:r>
          </a:p>
        </p:txBody>
      </p:sp>
      <p:sp>
        <p:nvSpPr>
          <p:cNvPr id="55" name="TextBox 54">
            <a:extLst>
              <a:ext uri="{FF2B5EF4-FFF2-40B4-BE49-F238E27FC236}">
                <a16:creationId xmlns:a16="http://schemas.microsoft.com/office/drawing/2014/main" id="{49B77ADE-0D49-42F9-B760-0520B4C9DEC8}"/>
              </a:ext>
            </a:extLst>
          </p:cNvPr>
          <p:cNvSpPr txBox="1"/>
          <p:nvPr/>
        </p:nvSpPr>
        <p:spPr>
          <a:xfrm>
            <a:off x="1393825" y="3991546"/>
            <a:ext cx="1253735" cy="523220"/>
          </a:xfrm>
          <a:prstGeom prst="rect">
            <a:avLst/>
          </a:prstGeom>
          <a:solidFill>
            <a:schemeClr val="bg1"/>
          </a:solidFill>
        </p:spPr>
        <p:txBody>
          <a:bodyPr wrap="square" rtlCol="0">
            <a:spAutoFit/>
          </a:bodyPr>
          <a:lstStyle/>
          <a:p>
            <a:r>
              <a:rPr lang="en-GB" sz="1400" b="1"/>
              <a:t>Drivers to play</a:t>
            </a:r>
          </a:p>
        </p:txBody>
      </p:sp>
      <p:sp>
        <p:nvSpPr>
          <p:cNvPr id="57" name="Rectangle 56">
            <a:extLst>
              <a:ext uri="{FF2B5EF4-FFF2-40B4-BE49-F238E27FC236}">
                <a16:creationId xmlns:a16="http://schemas.microsoft.com/office/drawing/2014/main" id="{B701C8EB-2BD3-4F6F-87D8-1D9FA6058E7B}"/>
              </a:ext>
              <a:ext uri="{C183D7F6-B498-43B3-948B-1728B52AA6E4}">
                <adec:decorative xmlns:adec="http://schemas.microsoft.com/office/drawing/2017/decorative" val="1"/>
              </a:ext>
            </a:extLst>
          </p:cNvPr>
          <p:cNvSpPr/>
          <p:nvPr/>
        </p:nvSpPr>
        <p:spPr>
          <a:xfrm>
            <a:off x="1506982" y="4299323"/>
            <a:ext cx="2697056" cy="623332"/>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TextBox 57">
            <a:extLst>
              <a:ext uri="{FF2B5EF4-FFF2-40B4-BE49-F238E27FC236}">
                <a16:creationId xmlns:a16="http://schemas.microsoft.com/office/drawing/2014/main" id="{6C1A5EA9-F287-4338-A59E-287B7CE619FE}"/>
              </a:ext>
            </a:extLst>
          </p:cNvPr>
          <p:cNvSpPr txBox="1"/>
          <p:nvPr/>
        </p:nvSpPr>
        <p:spPr>
          <a:xfrm>
            <a:off x="1507195" y="4272327"/>
            <a:ext cx="2696841" cy="646331"/>
          </a:xfrm>
          <a:prstGeom prst="rect">
            <a:avLst/>
          </a:prstGeom>
          <a:noFill/>
        </p:spPr>
        <p:txBody>
          <a:bodyPr wrap="square" rtlCol="0">
            <a:spAutoFit/>
          </a:bodyPr>
          <a:lstStyle/>
          <a:p>
            <a:pPr marL="171450" indent="-171450">
              <a:buClr>
                <a:srgbClr val="00B050"/>
              </a:buClr>
              <a:buFont typeface="Calibri" panose="020F0502020204030204" pitchFamily="34" charset="0"/>
              <a:buChar char="+"/>
            </a:pPr>
            <a:r>
              <a:rPr lang="en-GB" sz="1200"/>
              <a:t>‘Destination’ betting makes it more socially entrenched and encouraged by others to gamble</a:t>
            </a:r>
          </a:p>
        </p:txBody>
      </p:sp>
    </p:spTree>
    <p:extLst>
      <p:ext uri="{BB962C8B-B14F-4D97-AF65-F5344CB8AC3E}">
        <p14:creationId xmlns:p14="http://schemas.microsoft.com/office/powerpoint/2010/main" val="1342286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D084D-2008-4C28-B3CD-CD7449B836DD}"/>
              </a:ext>
            </a:extLst>
          </p:cNvPr>
          <p:cNvSpPr>
            <a:spLocks noGrp="1"/>
          </p:cNvSpPr>
          <p:nvPr>
            <p:ph type="title"/>
          </p:nvPr>
        </p:nvSpPr>
        <p:spPr>
          <a:xfrm>
            <a:off x="336754" y="433385"/>
            <a:ext cx="10515600" cy="757130"/>
          </a:xfrm>
        </p:spPr>
        <p:txBody>
          <a:bodyPr/>
          <a:lstStyle/>
          <a:p>
            <a:r>
              <a:rPr lang="en-GB"/>
              <a:t>People are conscious that mobile technology enables easy anytime gambling (low friction) vs destination gambling which is location specific (high friction)</a:t>
            </a:r>
          </a:p>
        </p:txBody>
      </p:sp>
      <p:sp>
        <p:nvSpPr>
          <p:cNvPr id="3" name="Content Placeholder 2">
            <a:extLst>
              <a:ext uri="{FF2B5EF4-FFF2-40B4-BE49-F238E27FC236}">
                <a16:creationId xmlns:a16="http://schemas.microsoft.com/office/drawing/2014/main" id="{D49E66DF-EE30-4667-A1C2-C87DCA9B953F}"/>
              </a:ext>
            </a:extLst>
          </p:cNvPr>
          <p:cNvSpPr>
            <a:spLocks noGrp="1"/>
          </p:cNvSpPr>
          <p:nvPr>
            <p:ph idx="1"/>
          </p:nvPr>
        </p:nvSpPr>
        <p:spPr>
          <a:xfrm>
            <a:off x="452364" y="1761636"/>
            <a:ext cx="5168697" cy="590931"/>
          </a:xfrm>
        </p:spPr>
        <p:txBody>
          <a:bodyPr/>
          <a:lstStyle/>
          <a:p>
            <a:pPr marL="0" indent="0" algn="ctr">
              <a:buNone/>
            </a:pPr>
            <a:r>
              <a:rPr lang="en-GB" sz="1800">
                <a:solidFill>
                  <a:schemeClr val="accent1"/>
                </a:solidFill>
              </a:rPr>
              <a:t>Mobile technology enables ‘low friction’ gambling to happen easily and conveniently at any time :</a:t>
            </a:r>
          </a:p>
        </p:txBody>
      </p:sp>
      <p:sp>
        <p:nvSpPr>
          <p:cNvPr id="12" name="Rectangle 11">
            <a:extLst>
              <a:ext uri="{FF2B5EF4-FFF2-40B4-BE49-F238E27FC236}">
                <a16:creationId xmlns:a16="http://schemas.microsoft.com/office/drawing/2014/main" id="{EBC328C0-DF5F-4094-8356-6EAB711291E1}"/>
              </a:ext>
              <a:ext uri="{C183D7F6-B498-43B3-948B-1728B52AA6E4}">
                <adec:decorative xmlns:adec="http://schemas.microsoft.com/office/drawing/2017/decorative" val="1"/>
              </a:ext>
            </a:extLst>
          </p:cNvPr>
          <p:cNvSpPr/>
          <p:nvPr/>
        </p:nvSpPr>
        <p:spPr>
          <a:xfrm>
            <a:off x="508073" y="5870161"/>
            <a:ext cx="5350457" cy="646331"/>
          </a:xfrm>
          <a:prstGeom prst="rect">
            <a:avLst/>
          </a:prstGeom>
          <a:solidFill>
            <a:srgbClr val="87189D"/>
          </a:solidFill>
        </p:spPr>
        <p:txBody>
          <a:bodyPr wrap="square">
            <a:spAutoFit/>
          </a:bodyPr>
          <a:lstStyle/>
          <a:p>
            <a:pPr algn="ctr"/>
            <a:r>
              <a:rPr lang="en-GB" b="1">
                <a:solidFill>
                  <a:schemeClr val="bg1"/>
                </a:solidFill>
              </a:rPr>
              <a:t>Mobile gambling is a behaviour ingrained within daily routine - habitual play can be more easily formed</a:t>
            </a:r>
          </a:p>
        </p:txBody>
      </p:sp>
      <p:sp>
        <p:nvSpPr>
          <p:cNvPr id="13" name="Rectangle 12">
            <a:extLst>
              <a:ext uri="{FF2B5EF4-FFF2-40B4-BE49-F238E27FC236}">
                <a16:creationId xmlns:a16="http://schemas.microsoft.com/office/drawing/2014/main" id="{796A89DC-56FD-4598-B031-DA79E4AB9B02}"/>
              </a:ext>
              <a:ext uri="{C183D7F6-B498-43B3-948B-1728B52AA6E4}">
                <adec:decorative xmlns:adec="http://schemas.microsoft.com/office/drawing/2017/decorative" val="1"/>
              </a:ext>
            </a:extLst>
          </p:cNvPr>
          <p:cNvSpPr/>
          <p:nvPr/>
        </p:nvSpPr>
        <p:spPr>
          <a:xfrm>
            <a:off x="730408" y="3489385"/>
            <a:ext cx="1118152" cy="369332"/>
          </a:xfrm>
          <a:prstGeom prst="rect">
            <a:avLst/>
          </a:prstGeom>
        </p:spPr>
        <p:txBody>
          <a:bodyPr wrap="square">
            <a:spAutoFit/>
          </a:bodyPr>
          <a:lstStyle/>
          <a:p>
            <a:r>
              <a:rPr lang="en-GB" b="1"/>
              <a:t>In-Transit</a:t>
            </a:r>
          </a:p>
        </p:txBody>
      </p:sp>
      <p:sp>
        <p:nvSpPr>
          <p:cNvPr id="14" name="Rectangle 13">
            <a:extLst>
              <a:ext uri="{FF2B5EF4-FFF2-40B4-BE49-F238E27FC236}">
                <a16:creationId xmlns:a16="http://schemas.microsoft.com/office/drawing/2014/main" id="{4E483DDD-C1D2-48A1-B7A8-98FB8C9223D1}"/>
              </a:ext>
              <a:ext uri="{C183D7F6-B498-43B3-948B-1728B52AA6E4}">
                <adec:decorative xmlns:adec="http://schemas.microsoft.com/office/drawing/2017/decorative" val="1"/>
              </a:ext>
            </a:extLst>
          </p:cNvPr>
          <p:cNvSpPr/>
          <p:nvPr/>
        </p:nvSpPr>
        <p:spPr>
          <a:xfrm>
            <a:off x="4170573" y="3489385"/>
            <a:ext cx="1111234" cy="369332"/>
          </a:xfrm>
          <a:prstGeom prst="rect">
            <a:avLst/>
          </a:prstGeom>
        </p:spPr>
        <p:txBody>
          <a:bodyPr wrap="square">
            <a:spAutoFit/>
          </a:bodyPr>
          <a:lstStyle/>
          <a:p>
            <a:r>
              <a:rPr lang="en-GB" b="1"/>
              <a:t>At Home</a:t>
            </a:r>
          </a:p>
        </p:txBody>
      </p:sp>
      <p:sp>
        <p:nvSpPr>
          <p:cNvPr id="18" name="Content Placeholder 2">
            <a:extLst>
              <a:ext uri="{FF2B5EF4-FFF2-40B4-BE49-F238E27FC236}">
                <a16:creationId xmlns:a16="http://schemas.microsoft.com/office/drawing/2014/main" id="{BCE4661F-85CF-44E3-8BEB-8BF9E442BC5F}"/>
              </a:ext>
            </a:extLst>
          </p:cNvPr>
          <p:cNvSpPr txBox="1">
            <a:spLocks/>
          </p:cNvSpPr>
          <p:nvPr/>
        </p:nvSpPr>
        <p:spPr>
          <a:xfrm>
            <a:off x="6421349" y="1761636"/>
            <a:ext cx="5241028" cy="59093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500"/>
              </a:spcBef>
              <a:spcAft>
                <a:spcPts val="400"/>
              </a:spcAft>
              <a:buFont typeface="Wingdings" panose="05000000000000000000" pitchFamily="2" charset="2"/>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4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en-GB" sz="1800">
                <a:solidFill>
                  <a:schemeClr val="accent6"/>
                </a:solidFill>
              </a:rPr>
              <a:t>‘High friction’ gambling happens in specific locations (often dedicated spaces for gambling):</a:t>
            </a:r>
          </a:p>
        </p:txBody>
      </p:sp>
      <p:sp>
        <p:nvSpPr>
          <p:cNvPr id="27" name="Rectangle 26">
            <a:extLst>
              <a:ext uri="{FF2B5EF4-FFF2-40B4-BE49-F238E27FC236}">
                <a16:creationId xmlns:a16="http://schemas.microsoft.com/office/drawing/2014/main" id="{628CE913-F18D-4C3E-84BB-359DCE56C07F}"/>
              </a:ext>
              <a:ext uri="{C183D7F6-B498-43B3-948B-1728B52AA6E4}">
                <adec:decorative xmlns:adec="http://schemas.microsoft.com/office/drawing/2017/decorative" val="1"/>
              </a:ext>
            </a:extLst>
          </p:cNvPr>
          <p:cNvSpPr/>
          <p:nvPr/>
        </p:nvSpPr>
        <p:spPr>
          <a:xfrm>
            <a:off x="3896604" y="5375382"/>
            <a:ext cx="1044754" cy="369332"/>
          </a:xfrm>
          <a:prstGeom prst="rect">
            <a:avLst/>
          </a:prstGeom>
        </p:spPr>
        <p:txBody>
          <a:bodyPr wrap="square">
            <a:spAutoFit/>
          </a:bodyPr>
          <a:lstStyle/>
          <a:p>
            <a:r>
              <a:rPr lang="en-GB" b="1"/>
              <a:t>At Work</a:t>
            </a:r>
          </a:p>
        </p:txBody>
      </p:sp>
      <p:sp>
        <p:nvSpPr>
          <p:cNvPr id="28" name="Rectangle 27">
            <a:extLst>
              <a:ext uri="{FF2B5EF4-FFF2-40B4-BE49-F238E27FC236}">
                <a16:creationId xmlns:a16="http://schemas.microsoft.com/office/drawing/2014/main" id="{BC5DD226-E1F4-4CA1-8D6E-04464A11018C}"/>
              </a:ext>
              <a:ext uri="{C183D7F6-B498-43B3-948B-1728B52AA6E4}">
                <adec:decorative xmlns:adec="http://schemas.microsoft.com/office/drawing/2017/decorative" val="1"/>
              </a:ext>
            </a:extLst>
          </p:cNvPr>
          <p:cNvSpPr/>
          <p:nvPr/>
        </p:nvSpPr>
        <p:spPr>
          <a:xfrm>
            <a:off x="6127647" y="5869793"/>
            <a:ext cx="5816430" cy="923330"/>
          </a:xfrm>
          <a:prstGeom prst="rect">
            <a:avLst/>
          </a:prstGeom>
          <a:solidFill>
            <a:schemeClr val="accent6"/>
          </a:solidFill>
        </p:spPr>
        <p:txBody>
          <a:bodyPr wrap="square">
            <a:spAutoFit/>
          </a:bodyPr>
          <a:lstStyle/>
          <a:p>
            <a:pPr algn="ctr"/>
            <a:r>
              <a:rPr lang="en-GB" b="1"/>
              <a:t>Destination gambling is ‘an event’ – unique from everyday life and easier to avoid/compartmentalise behaviour</a:t>
            </a:r>
            <a:endParaRPr lang="en-GB"/>
          </a:p>
        </p:txBody>
      </p:sp>
      <p:sp>
        <p:nvSpPr>
          <p:cNvPr id="31" name="Rectangle 30">
            <a:extLst>
              <a:ext uri="{FF2B5EF4-FFF2-40B4-BE49-F238E27FC236}">
                <a16:creationId xmlns:a16="http://schemas.microsoft.com/office/drawing/2014/main" id="{8B00F1DF-EEEB-4492-8856-7C64AB324F66}"/>
              </a:ext>
              <a:ext uri="{C183D7F6-B498-43B3-948B-1728B52AA6E4}">
                <adec:decorative xmlns:adec="http://schemas.microsoft.com/office/drawing/2017/decorative" val="1"/>
              </a:ext>
            </a:extLst>
          </p:cNvPr>
          <p:cNvSpPr/>
          <p:nvPr/>
        </p:nvSpPr>
        <p:spPr>
          <a:xfrm>
            <a:off x="8767416" y="5378040"/>
            <a:ext cx="1032481" cy="369332"/>
          </a:xfrm>
          <a:prstGeom prst="rect">
            <a:avLst/>
          </a:prstGeom>
        </p:spPr>
        <p:txBody>
          <a:bodyPr wrap="square">
            <a:spAutoFit/>
          </a:bodyPr>
          <a:lstStyle/>
          <a:p>
            <a:r>
              <a:rPr lang="en-GB" b="1"/>
              <a:t>In-Store</a:t>
            </a:r>
          </a:p>
        </p:txBody>
      </p:sp>
      <p:sp>
        <p:nvSpPr>
          <p:cNvPr id="32" name="Rectangle 31">
            <a:extLst>
              <a:ext uri="{FF2B5EF4-FFF2-40B4-BE49-F238E27FC236}">
                <a16:creationId xmlns:a16="http://schemas.microsoft.com/office/drawing/2014/main" id="{5050D4B0-3BE0-4300-8E05-E60A0EB31D13}"/>
              </a:ext>
              <a:ext uri="{C183D7F6-B498-43B3-948B-1728B52AA6E4}">
                <adec:decorative xmlns:adec="http://schemas.microsoft.com/office/drawing/2017/decorative" val="1"/>
              </a:ext>
            </a:extLst>
          </p:cNvPr>
          <p:cNvSpPr/>
          <p:nvPr/>
        </p:nvSpPr>
        <p:spPr>
          <a:xfrm>
            <a:off x="7061456" y="3408077"/>
            <a:ext cx="955077" cy="369332"/>
          </a:xfrm>
          <a:prstGeom prst="rect">
            <a:avLst/>
          </a:prstGeom>
        </p:spPr>
        <p:txBody>
          <a:bodyPr wrap="square">
            <a:spAutoFit/>
          </a:bodyPr>
          <a:lstStyle/>
          <a:p>
            <a:r>
              <a:rPr lang="en-GB" b="1"/>
              <a:t>Casinos</a:t>
            </a:r>
          </a:p>
        </p:txBody>
      </p:sp>
      <p:sp>
        <p:nvSpPr>
          <p:cNvPr id="33" name="Rectangle 32">
            <a:extLst>
              <a:ext uri="{FF2B5EF4-FFF2-40B4-BE49-F238E27FC236}">
                <a16:creationId xmlns:a16="http://schemas.microsoft.com/office/drawing/2014/main" id="{BF456E95-0088-47AA-A5B0-0D27FFD1F155}"/>
              </a:ext>
              <a:ext uri="{C183D7F6-B498-43B3-948B-1728B52AA6E4}">
                <adec:decorative xmlns:adec="http://schemas.microsoft.com/office/drawing/2017/decorative" val="1"/>
              </a:ext>
            </a:extLst>
          </p:cNvPr>
          <p:cNvSpPr/>
          <p:nvPr/>
        </p:nvSpPr>
        <p:spPr>
          <a:xfrm>
            <a:off x="8520602" y="3400642"/>
            <a:ext cx="1154695" cy="369332"/>
          </a:xfrm>
          <a:prstGeom prst="rect">
            <a:avLst/>
          </a:prstGeom>
        </p:spPr>
        <p:txBody>
          <a:bodyPr wrap="square">
            <a:spAutoFit/>
          </a:bodyPr>
          <a:lstStyle/>
          <a:p>
            <a:r>
              <a:rPr lang="en-GB" b="1"/>
              <a:t>Bingo Hall</a:t>
            </a:r>
          </a:p>
        </p:txBody>
      </p:sp>
      <p:sp>
        <p:nvSpPr>
          <p:cNvPr id="34" name="Rectangle 33">
            <a:extLst>
              <a:ext uri="{FF2B5EF4-FFF2-40B4-BE49-F238E27FC236}">
                <a16:creationId xmlns:a16="http://schemas.microsoft.com/office/drawing/2014/main" id="{B307894B-AC68-4383-9B5A-E3F3423B3A3B}"/>
              </a:ext>
              <a:ext uri="{C183D7F6-B498-43B3-948B-1728B52AA6E4}">
                <adec:decorative xmlns:adec="http://schemas.microsoft.com/office/drawing/2017/decorative" val="1"/>
              </a:ext>
            </a:extLst>
          </p:cNvPr>
          <p:cNvSpPr/>
          <p:nvPr/>
        </p:nvSpPr>
        <p:spPr>
          <a:xfrm>
            <a:off x="9852507" y="3380763"/>
            <a:ext cx="1898358" cy="369332"/>
          </a:xfrm>
          <a:prstGeom prst="rect">
            <a:avLst/>
          </a:prstGeom>
        </p:spPr>
        <p:txBody>
          <a:bodyPr wrap="square">
            <a:spAutoFit/>
          </a:bodyPr>
          <a:lstStyle/>
          <a:p>
            <a:r>
              <a:rPr lang="en-GB" b="1"/>
              <a:t>Racecourse/Track</a:t>
            </a:r>
          </a:p>
        </p:txBody>
      </p:sp>
      <p:sp>
        <p:nvSpPr>
          <p:cNvPr id="35" name="Rectangle 34">
            <a:extLst>
              <a:ext uri="{FF2B5EF4-FFF2-40B4-BE49-F238E27FC236}">
                <a16:creationId xmlns:a16="http://schemas.microsoft.com/office/drawing/2014/main" id="{FA4352D3-D3D9-4005-8941-B446E300A773}"/>
              </a:ext>
              <a:ext uri="{C183D7F6-B498-43B3-948B-1728B52AA6E4}">
                <adec:decorative xmlns:adec="http://schemas.microsoft.com/office/drawing/2017/decorative" val="1"/>
              </a:ext>
            </a:extLst>
          </p:cNvPr>
          <p:cNvSpPr/>
          <p:nvPr/>
        </p:nvSpPr>
        <p:spPr>
          <a:xfrm>
            <a:off x="6780777" y="5386946"/>
            <a:ext cx="1401803" cy="369332"/>
          </a:xfrm>
          <a:prstGeom prst="rect">
            <a:avLst/>
          </a:prstGeom>
        </p:spPr>
        <p:txBody>
          <a:bodyPr wrap="square">
            <a:spAutoFit/>
          </a:bodyPr>
          <a:lstStyle/>
          <a:p>
            <a:r>
              <a:rPr lang="en-GB" b="1"/>
              <a:t>Bookmakers</a:t>
            </a:r>
          </a:p>
        </p:txBody>
      </p:sp>
      <p:sp>
        <p:nvSpPr>
          <p:cNvPr id="36" name="Rectangle 35">
            <a:extLst>
              <a:ext uri="{FF2B5EF4-FFF2-40B4-BE49-F238E27FC236}">
                <a16:creationId xmlns:a16="http://schemas.microsoft.com/office/drawing/2014/main" id="{2B9A1833-998A-4DC1-94BA-2E2D46E3D2A2}"/>
              </a:ext>
              <a:ext uri="{C183D7F6-B498-43B3-948B-1728B52AA6E4}">
                <adec:decorative xmlns:adec="http://schemas.microsoft.com/office/drawing/2017/decorative" val="1"/>
              </a:ext>
            </a:extLst>
          </p:cNvPr>
          <p:cNvSpPr/>
          <p:nvPr/>
        </p:nvSpPr>
        <p:spPr>
          <a:xfrm>
            <a:off x="10410200" y="5378040"/>
            <a:ext cx="1114485" cy="369332"/>
          </a:xfrm>
          <a:prstGeom prst="rect">
            <a:avLst/>
          </a:prstGeom>
        </p:spPr>
        <p:txBody>
          <a:bodyPr wrap="square">
            <a:spAutoFit/>
          </a:bodyPr>
          <a:lstStyle/>
          <a:p>
            <a:r>
              <a:rPr lang="en-GB" b="1"/>
              <a:t>Arcades</a:t>
            </a:r>
          </a:p>
        </p:txBody>
      </p:sp>
      <p:cxnSp>
        <p:nvCxnSpPr>
          <p:cNvPr id="38" name="Straight Connector 37">
            <a:extLst>
              <a:ext uri="{FF2B5EF4-FFF2-40B4-BE49-F238E27FC236}">
                <a16:creationId xmlns:a16="http://schemas.microsoft.com/office/drawing/2014/main" id="{A0ED7ED4-9B8A-469D-BFBA-0C61F6816633}"/>
              </a:ext>
              <a:ext uri="{C183D7F6-B498-43B3-948B-1728B52AA6E4}">
                <adec:decorative xmlns:adec="http://schemas.microsoft.com/office/drawing/2017/decorative" val="1"/>
              </a:ext>
            </a:extLst>
          </p:cNvPr>
          <p:cNvCxnSpPr>
            <a:cxnSpLocks/>
          </p:cNvCxnSpPr>
          <p:nvPr/>
        </p:nvCxnSpPr>
        <p:spPr>
          <a:xfrm>
            <a:off x="6001407" y="1343776"/>
            <a:ext cx="0" cy="517234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EDA8FBD-35AD-4C4F-99AC-AAEA9BA115A9}"/>
              </a:ext>
            </a:extLst>
          </p:cNvPr>
          <p:cNvSpPr txBox="1"/>
          <p:nvPr/>
        </p:nvSpPr>
        <p:spPr>
          <a:xfrm>
            <a:off x="479958" y="1291226"/>
            <a:ext cx="5113508" cy="461665"/>
          </a:xfrm>
          <a:prstGeom prst="rect">
            <a:avLst/>
          </a:prstGeom>
          <a:noFill/>
        </p:spPr>
        <p:txBody>
          <a:bodyPr wrap="square" rtlCol="0">
            <a:spAutoFit/>
          </a:bodyPr>
          <a:lstStyle/>
          <a:p>
            <a:pPr algn="ctr"/>
            <a:r>
              <a:rPr lang="en-GB" sz="2400" b="1">
                <a:solidFill>
                  <a:schemeClr val="accent1"/>
                </a:solidFill>
              </a:rPr>
              <a:t>Mobile Gambling (low friction play)</a:t>
            </a:r>
          </a:p>
        </p:txBody>
      </p:sp>
      <p:sp>
        <p:nvSpPr>
          <p:cNvPr id="20" name="TextBox 19">
            <a:extLst>
              <a:ext uri="{FF2B5EF4-FFF2-40B4-BE49-F238E27FC236}">
                <a16:creationId xmlns:a16="http://schemas.microsoft.com/office/drawing/2014/main" id="{4A76E22A-4E00-4E2D-9468-52ED25E2A5E3}"/>
              </a:ext>
            </a:extLst>
          </p:cNvPr>
          <p:cNvSpPr txBox="1"/>
          <p:nvPr/>
        </p:nvSpPr>
        <p:spPr>
          <a:xfrm>
            <a:off x="5996470" y="1293380"/>
            <a:ext cx="6078784" cy="461665"/>
          </a:xfrm>
          <a:prstGeom prst="rect">
            <a:avLst/>
          </a:prstGeom>
          <a:noFill/>
        </p:spPr>
        <p:txBody>
          <a:bodyPr wrap="square" rtlCol="0">
            <a:spAutoFit/>
          </a:bodyPr>
          <a:lstStyle/>
          <a:p>
            <a:pPr algn="ctr"/>
            <a:r>
              <a:rPr lang="en-GB" sz="2400" b="1">
                <a:solidFill>
                  <a:schemeClr val="accent6"/>
                </a:solidFill>
              </a:rPr>
              <a:t>Destination Gambling (high friction play)</a:t>
            </a:r>
          </a:p>
        </p:txBody>
      </p:sp>
      <p:sp>
        <p:nvSpPr>
          <p:cNvPr id="23" name="Rectangle 22">
            <a:extLst>
              <a:ext uri="{FF2B5EF4-FFF2-40B4-BE49-F238E27FC236}">
                <a16:creationId xmlns:a16="http://schemas.microsoft.com/office/drawing/2014/main" id="{0EA23A3B-1FDB-44B7-A0CB-C487F228CAC5}"/>
              </a:ext>
              <a:ext uri="{C183D7F6-B498-43B3-948B-1728B52AA6E4}">
                <adec:decorative xmlns:adec="http://schemas.microsoft.com/office/drawing/2017/decorative" val="1"/>
              </a:ext>
            </a:extLst>
          </p:cNvPr>
          <p:cNvSpPr/>
          <p:nvPr/>
        </p:nvSpPr>
        <p:spPr>
          <a:xfrm>
            <a:off x="2495882" y="3489385"/>
            <a:ext cx="1027369" cy="369332"/>
          </a:xfrm>
          <a:prstGeom prst="rect">
            <a:avLst/>
          </a:prstGeom>
        </p:spPr>
        <p:txBody>
          <a:bodyPr wrap="square">
            <a:spAutoFit/>
          </a:bodyPr>
          <a:lstStyle/>
          <a:p>
            <a:r>
              <a:rPr lang="en-GB" b="1"/>
              <a:t>In-Stasis</a:t>
            </a:r>
          </a:p>
        </p:txBody>
      </p:sp>
      <p:sp>
        <p:nvSpPr>
          <p:cNvPr id="41" name="Rectangle 40">
            <a:extLst>
              <a:ext uri="{FF2B5EF4-FFF2-40B4-BE49-F238E27FC236}">
                <a16:creationId xmlns:a16="http://schemas.microsoft.com/office/drawing/2014/main" id="{4FAF2AC3-10CB-4972-BBF1-0C65AF88A09D}"/>
              </a:ext>
              <a:ext uri="{C183D7F6-B498-43B3-948B-1728B52AA6E4}">
                <adec:decorative xmlns:adec="http://schemas.microsoft.com/office/drawing/2017/decorative" val="1"/>
              </a:ext>
            </a:extLst>
          </p:cNvPr>
          <p:cNvSpPr/>
          <p:nvPr/>
        </p:nvSpPr>
        <p:spPr>
          <a:xfrm>
            <a:off x="967845" y="5155885"/>
            <a:ext cx="2132763" cy="646331"/>
          </a:xfrm>
          <a:prstGeom prst="rect">
            <a:avLst/>
          </a:prstGeom>
        </p:spPr>
        <p:txBody>
          <a:bodyPr wrap="square">
            <a:spAutoFit/>
          </a:bodyPr>
          <a:lstStyle/>
          <a:p>
            <a:pPr algn="ctr"/>
            <a:r>
              <a:rPr lang="en-GB" b="1"/>
              <a:t>Social </a:t>
            </a:r>
            <a:br>
              <a:rPr lang="en-GB" b="1"/>
            </a:br>
            <a:r>
              <a:rPr lang="en-GB" b="1"/>
              <a:t>Environments</a:t>
            </a:r>
          </a:p>
        </p:txBody>
      </p:sp>
      <p:pic>
        <p:nvPicPr>
          <p:cNvPr id="6" name="Picture 5" descr="A close up of a logo&#10;&#10;Description generated with very high confidence">
            <a:extLst>
              <a:ext uri="{FF2B5EF4-FFF2-40B4-BE49-F238E27FC236}">
                <a16:creationId xmlns:a16="http://schemas.microsoft.com/office/drawing/2014/main" id="{D5A53A97-B308-4265-BCFE-C26B791745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70" t="19594" r="3870" b="19594"/>
          <a:stretch/>
        </p:blipFill>
        <p:spPr>
          <a:xfrm>
            <a:off x="441135" y="2436647"/>
            <a:ext cx="1590126" cy="1048095"/>
          </a:xfrm>
          <a:prstGeom prst="rect">
            <a:avLst/>
          </a:prstGeom>
        </p:spPr>
      </p:pic>
      <p:pic>
        <p:nvPicPr>
          <p:cNvPr id="8" name="Picture 7">
            <a:extLst>
              <a:ext uri="{FF2B5EF4-FFF2-40B4-BE49-F238E27FC236}">
                <a16:creationId xmlns:a16="http://schemas.microsoft.com/office/drawing/2014/main" id="{A31D35BD-AF49-4E8E-AC2F-1AB233E8748B}"/>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822" t="12874" r="15822" b="12874"/>
          <a:stretch/>
        </p:blipFill>
        <p:spPr>
          <a:xfrm>
            <a:off x="2504694" y="2414586"/>
            <a:ext cx="1009743" cy="1096860"/>
          </a:xfrm>
          <a:prstGeom prst="rect">
            <a:avLst/>
          </a:prstGeom>
        </p:spPr>
      </p:pic>
      <p:pic>
        <p:nvPicPr>
          <p:cNvPr id="9" name="Picture 8">
            <a:extLst>
              <a:ext uri="{FF2B5EF4-FFF2-40B4-BE49-F238E27FC236}">
                <a16:creationId xmlns:a16="http://schemas.microsoft.com/office/drawing/2014/main" id="{E0BFD64A-3724-4CFA-A439-0556364EBE6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014134" y="2508873"/>
            <a:ext cx="1340245" cy="1002573"/>
          </a:xfrm>
          <a:prstGeom prst="rect">
            <a:avLst/>
          </a:prstGeom>
        </p:spPr>
      </p:pic>
      <p:pic>
        <p:nvPicPr>
          <p:cNvPr id="11" name="Picture 10">
            <a:extLst>
              <a:ext uri="{FF2B5EF4-FFF2-40B4-BE49-F238E27FC236}">
                <a16:creationId xmlns:a16="http://schemas.microsoft.com/office/drawing/2014/main" id="{6E2D517B-DF39-430E-93DE-E2591FD3739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319538" y="4050298"/>
            <a:ext cx="1550560" cy="1210522"/>
          </a:xfrm>
          <a:prstGeom prst="rect">
            <a:avLst/>
          </a:prstGeom>
        </p:spPr>
      </p:pic>
      <p:pic>
        <p:nvPicPr>
          <p:cNvPr id="15" name="Picture 14">
            <a:extLst>
              <a:ext uri="{FF2B5EF4-FFF2-40B4-BE49-F238E27FC236}">
                <a16:creationId xmlns:a16="http://schemas.microsoft.com/office/drawing/2014/main" id="{D3F70263-C61C-41A9-BA76-8C7F31A791E4}"/>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3930147" y="4194935"/>
            <a:ext cx="1048714" cy="1230594"/>
          </a:xfrm>
          <a:prstGeom prst="rect">
            <a:avLst/>
          </a:prstGeom>
        </p:spPr>
      </p:pic>
      <p:pic>
        <p:nvPicPr>
          <p:cNvPr id="17" name="Picture 16">
            <a:extLst>
              <a:ext uri="{FF2B5EF4-FFF2-40B4-BE49-F238E27FC236}">
                <a16:creationId xmlns:a16="http://schemas.microsoft.com/office/drawing/2014/main" id="{8EB99E71-C88E-468F-B5B1-AFF9F4323FC8}"/>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6852176" y="2424654"/>
            <a:ext cx="1074781" cy="1072080"/>
          </a:xfrm>
          <a:prstGeom prst="rect">
            <a:avLst/>
          </a:prstGeom>
        </p:spPr>
      </p:pic>
      <p:pic>
        <p:nvPicPr>
          <p:cNvPr id="21" name="Picture 20" descr="A close up of a logo&#10;&#10;Description generated with very high confidence">
            <a:extLst>
              <a:ext uri="{FF2B5EF4-FFF2-40B4-BE49-F238E27FC236}">
                <a16:creationId xmlns:a16="http://schemas.microsoft.com/office/drawing/2014/main" id="{08ECAFE8-0741-4DDB-BDF4-5953953EA420}"/>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0936" t="12932" r="10936" b="12932"/>
          <a:stretch/>
        </p:blipFill>
        <p:spPr>
          <a:xfrm>
            <a:off x="8646556" y="2518407"/>
            <a:ext cx="902785" cy="856651"/>
          </a:xfrm>
          <a:prstGeom prst="rect">
            <a:avLst/>
          </a:prstGeom>
        </p:spPr>
      </p:pic>
      <p:pic>
        <p:nvPicPr>
          <p:cNvPr id="22" name="Picture 21">
            <a:extLst>
              <a:ext uri="{FF2B5EF4-FFF2-40B4-BE49-F238E27FC236}">
                <a16:creationId xmlns:a16="http://schemas.microsoft.com/office/drawing/2014/main" id="{2DCE2979-F351-42AE-A803-BDAF02AACF0B}"/>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9987308" y="2423300"/>
            <a:ext cx="1487583" cy="959158"/>
          </a:xfrm>
          <a:prstGeom prst="rect">
            <a:avLst/>
          </a:prstGeom>
        </p:spPr>
      </p:pic>
      <p:pic>
        <p:nvPicPr>
          <p:cNvPr id="24" name="Picture 23">
            <a:extLst>
              <a:ext uri="{FF2B5EF4-FFF2-40B4-BE49-F238E27FC236}">
                <a16:creationId xmlns:a16="http://schemas.microsoft.com/office/drawing/2014/main" id="{D8287910-0DBF-4B25-8E83-1AF444283056}"/>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6882454" y="4224213"/>
            <a:ext cx="1074779" cy="1112311"/>
          </a:xfrm>
          <a:prstGeom prst="rect">
            <a:avLst/>
          </a:prstGeom>
        </p:spPr>
      </p:pic>
      <p:pic>
        <p:nvPicPr>
          <p:cNvPr id="25" name="Picture 24">
            <a:extLst>
              <a:ext uri="{FF2B5EF4-FFF2-40B4-BE49-F238E27FC236}">
                <a16:creationId xmlns:a16="http://schemas.microsoft.com/office/drawing/2014/main" id="{866C7326-2F70-4680-AD01-E01134889478}"/>
              </a:ext>
              <a:ext uri="{C183D7F6-B498-43B3-948B-1728B52AA6E4}">
                <adec:decorative xmlns:adec="http://schemas.microsoft.com/office/drawing/2017/decorative" val="1"/>
              </a:ext>
            </a:extLst>
          </p:cNvPr>
          <p:cNvPicPr>
            <a:picLocks noChangeAspect="1"/>
          </p:cNvPicPr>
          <p:nvPr/>
        </p:nvPicPr>
        <p:blipFill>
          <a:blip r:embed="rId12"/>
          <a:stretch>
            <a:fillRect/>
          </a:stretch>
        </p:blipFill>
        <p:spPr>
          <a:xfrm>
            <a:off x="8739075" y="4302851"/>
            <a:ext cx="1060824" cy="1030988"/>
          </a:xfrm>
          <a:prstGeom prst="rect">
            <a:avLst/>
          </a:prstGeom>
        </p:spPr>
      </p:pic>
      <p:pic>
        <p:nvPicPr>
          <p:cNvPr id="29" name="Picture 28">
            <a:extLst>
              <a:ext uri="{FF2B5EF4-FFF2-40B4-BE49-F238E27FC236}">
                <a16:creationId xmlns:a16="http://schemas.microsoft.com/office/drawing/2014/main" id="{7EB128EA-1EDB-4D0F-BB9D-736552E45222}"/>
              </a:ext>
              <a:ext uri="{C183D7F6-B498-43B3-948B-1728B52AA6E4}">
                <adec:decorative xmlns:adec="http://schemas.microsoft.com/office/drawing/2017/decorative" val="1"/>
              </a:ext>
            </a:extLst>
          </p:cNvPr>
          <p:cNvPicPr>
            <a:picLocks noChangeAspect="1"/>
          </p:cNvPicPr>
          <p:nvPr/>
        </p:nvPicPr>
        <p:blipFill rotWithShape="1">
          <a:blip r:embed="rId13"/>
          <a:srcRect l="17230" t="19594" r="17230" b="19594"/>
          <a:stretch/>
        </p:blipFill>
        <p:spPr>
          <a:xfrm>
            <a:off x="10301395" y="4339921"/>
            <a:ext cx="1114485" cy="1034067"/>
          </a:xfrm>
          <a:prstGeom prst="rect">
            <a:avLst/>
          </a:prstGeom>
        </p:spPr>
      </p:pic>
    </p:spTree>
    <p:extLst>
      <p:ext uri="{BB962C8B-B14F-4D97-AF65-F5344CB8AC3E}">
        <p14:creationId xmlns:p14="http://schemas.microsoft.com/office/powerpoint/2010/main" val="1245379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B2994E-D895-4982-BF9A-2FD089F18C78}"/>
              </a:ext>
              <a:ext uri="{C183D7F6-B498-43B3-948B-1728B52AA6E4}">
                <adec:decorative xmlns:adec="http://schemas.microsoft.com/office/drawing/2017/decorative" val="1"/>
              </a:ext>
            </a:extLst>
          </p:cNvPr>
          <p:cNvSpPr/>
          <p:nvPr/>
        </p:nvSpPr>
        <p:spPr>
          <a:xfrm>
            <a:off x="0" y="1046922"/>
            <a:ext cx="4142232" cy="581107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1DCE37B4-1DDA-452F-9261-76A4913F91BA}"/>
              </a:ext>
            </a:extLst>
          </p:cNvPr>
          <p:cNvSpPr>
            <a:spLocks noGrp="1"/>
          </p:cNvSpPr>
          <p:nvPr>
            <p:ph type="title"/>
          </p:nvPr>
        </p:nvSpPr>
        <p:spPr/>
        <p:txBody>
          <a:bodyPr/>
          <a:lstStyle/>
          <a:p>
            <a:r>
              <a:rPr lang="en-GB"/>
              <a:t>Methodology &amp; sample</a:t>
            </a:r>
          </a:p>
        </p:txBody>
      </p:sp>
      <p:sp>
        <p:nvSpPr>
          <p:cNvPr id="2" name="Rectangle 1">
            <a:extLst>
              <a:ext uri="{FF2B5EF4-FFF2-40B4-BE49-F238E27FC236}">
                <a16:creationId xmlns:a16="http://schemas.microsoft.com/office/drawing/2014/main" id="{0FC5C0B4-2DCB-4704-A0FE-7795D7BF4748}"/>
              </a:ext>
              <a:ext uri="{C183D7F6-B498-43B3-948B-1728B52AA6E4}">
                <adec:decorative xmlns:adec="http://schemas.microsoft.com/office/drawing/2017/decorative" val="1"/>
              </a:ext>
            </a:extLst>
          </p:cNvPr>
          <p:cNvSpPr/>
          <p:nvPr/>
        </p:nvSpPr>
        <p:spPr>
          <a:xfrm>
            <a:off x="336752" y="1728376"/>
            <a:ext cx="3723184" cy="3498073"/>
          </a:xfrm>
          <a:prstGeom prst="rect">
            <a:avLst/>
          </a:prstGeom>
        </p:spPr>
        <p:txBody>
          <a:bodyPr wrap="square">
            <a:spAutoFit/>
          </a:bodyPr>
          <a:lstStyle/>
          <a:p>
            <a:pPr>
              <a:lnSpc>
                <a:spcPct val="107000"/>
              </a:lnSpc>
              <a:spcBef>
                <a:spcPts val="600"/>
              </a:spcBef>
              <a:spcAft>
                <a:spcPts val="800"/>
              </a:spcAft>
            </a:pPr>
            <a:r>
              <a:rPr lang="en-GB" sz="1600">
                <a:latin typeface="Segoe UI Semilight" panose="020B0402040204020203" pitchFamily="34" charset="0"/>
                <a:ea typeface="Segoe UI Semilight" panose="020B0402040204020203" pitchFamily="34" charset="0"/>
                <a:cs typeface="Times New Roman" panose="02020603050405020304" pitchFamily="18" charset="0"/>
              </a:rPr>
              <a:t>In the early part of 2019, 2CV </a:t>
            </a:r>
            <a:r>
              <a:rPr lang="en-GB" sz="1600" dirty="0">
                <a:latin typeface="Segoe UI Semilight" panose="020B0402040204020203" pitchFamily="34" charset="0"/>
                <a:ea typeface="Segoe UI Semilight" panose="020B0402040204020203" pitchFamily="34" charset="0"/>
                <a:cs typeface="Times New Roman" panose="02020603050405020304" pitchFamily="18" charset="0"/>
              </a:rPr>
              <a:t>worked </a:t>
            </a:r>
            <a:r>
              <a:rPr lang="en-GB" sz="1600">
                <a:latin typeface="Segoe UI Semilight" panose="020B0402040204020203" pitchFamily="34" charset="0"/>
                <a:ea typeface="Segoe UI Semilight" panose="020B0402040204020203" pitchFamily="34" charset="0"/>
                <a:cs typeface="Times New Roman" panose="02020603050405020304" pitchFamily="18" charset="0"/>
              </a:rPr>
              <a:t>closely with the Gambling Commission to deliver the “Gambling Lives” research</a:t>
            </a:r>
            <a:r>
              <a:rPr lang="en-GB" sz="1600" dirty="0">
                <a:latin typeface="Segoe UI Semilight" panose="020B0402040204020203" pitchFamily="34" charset="0"/>
                <a:ea typeface="Segoe UI Semilight" panose="020B0402040204020203" pitchFamily="34" charset="0"/>
                <a:cs typeface="Times New Roman" panose="02020603050405020304" pitchFamily="18" charset="0"/>
              </a:rPr>
              <a:t> project</a:t>
            </a:r>
            <a:r>
              <a:rPr lang="en-GB" sz="1600">
                <a:latin typeface="Segoe UI Semilight" panose="020B0402040204020203" pitchFamily="34" charset="0"/>
                <a:ea typeface="Segoe UI Semilight" panose="020B0402040204020203" pitchFamily="34" charset="0"/>
                <a:cs typeface="Times New Roman" panose="02020603050405020304" pitchFamily="18" charset="0"/>
              </a:rPr>
              <a:t> – a qualitative exploration of why people gamble, the choices they make and how it fits into their day to day lives. This was a nationwide study, using digital and face to face research methods to get deep insight into the lifestyles and moments of the modern gambler to help guide the Gambling Commission’s planning, communication and policy-making.</a:t>
            </a:r>
            <a:endParaRPr lang="en-GB" sz="1200">
              <a:effectLst/>
              <a:latin typeface="Segoe UI Semilight" panose="020B0402040204020203" pitchFamily="34" charset="0"/>
              <a:ea typeface="Segoe UI Semilight" panose="020B0402040204020203"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8DD1933C-C2FA-4FFB-BD10-9E44D02AC827}"/>
              </a:ext>
            </a:extLst>
          </p:cNvPr>
          <p:cNvSpPr txBox="1"/>
          <p:nvPr/>
        </p:nvSpPr>
        <p:spPr>
          <a:xfrm>
            <a:off x="336752" y="1183022"/>
            <a:ext cx="3640887" cy="400110"/>
          </a:xfrm>
          <a:prstGeom prst="rect">
            <a:avLst/>
          </a:prstGeom>
          <a:noFill/>
        </p:spPr>
        <p:txBody>
          <a:bodyPr wrap="square" rtlCol="0">
            <a:spAutoFit/>
          </a:bodyPr>
          <a:lstStyle/>
          <a:p>
            <a:r>
              <a:rPr lang="en-US" sz="2000" b="1">
                <a:latin typeface="+mj-lt"/>
              </a:rPr>
              <a:t>Stage 1: Qualitative Research</a:t>
            </a:r>
            <a:endParaRPr lang="en-GB" sz="2000" b="1">
              <a:latin typeface="+mj-lt"/>
            </a:endParaRPr>
          </a:p>
        </p:txBody>
      </p:sp>
      <p:sp>
        <p:nvSpPr>
          <p:cNvPr id="8" name="TextBox 7">
            <a:extLst>
              <a:ext uri="{FF2B5EF4-FFF2-40B4-BE49-F238E27FC236}">
                <a16:creationId xmlns:a16="http://schemas.microsoft.com/office/drawing/2014/main" id="{2292F23B-AA82-40E4-9C87-79718004A8BF}"/>
              </a:ext>
            </a:extLst>
          </p:cNvPr>
          <p:cNvSpPr txBox="1"/>
          <p:nvPr/>
        </p:nvSpPr>
        <p:spPr>
          <a:xfrm>
            <a:off x="4325111" y="1183022"/>
            <a:ext cx="4861091" cy="400110"/>
          </a:xfrm>
          <a:prstGeom prst="rect">
            <a:avLst/>
          </a:prstGeom>
          <a:noFill/>
        </p:spPr>
        <p:txBody>
          <a:bodyPr wrap="square" rtlCol="0">
            <a:spAutoFit/>
          </a:bodyPr>
          <a:lstStyle/>
          <a:p>
            <a:r>
              <a:rPr lang="en-US" sz="2000" b="1">
                <a:latin typeface="+mj-lt"/>
              </a:rPr>
              <a:t>Stage 2: Quantitative Research</a:t>
            </a:r>
            <a:endParaRPr lang="en-GB" sz="2000" b="1">
              <a:latin typeface="+mj-lt"/>
            </a:endParaRPr>
          </a:p>
        </p:txBody>
      </p:sp>
      <p:sp>
        <p:nvSpPr>
          <p:cNvPr id="9" name="Rectangle 8">
            <a:extLst>
              <a:ext uri="{FF2B5EF4-FFF2-40B4-BE49-F238E27FC236}">
                <a16:creationId xmlns:a16="http://schemas.microsoft.com/office/drawing/2014/main" id="{2A12AFDC-3B38-4EAA-B2C2-79DC32D4E909}"/>
              </a:ext>
              <a:ext uri="{C183D7F6-B498-43B3-948B-1728B52AA6E4}">
                <adec:decorative xmlns:adec="http://schemas.microsoft.com/office/drawing/2017/decorative" val="1"/>
              </a:ext>
            </a:extLst>
          </p:cNvPr>
          <p:cNvSpPr/>
          <p:nvPr/>
        </p:nvSpPr>
        <p:spPr>
          <a:xfrm>
            <a:off x="4325112" y="1729436"/>
            <a:ext cx="7671076" cy="5102231"/>
          </a:xfrm>
          <a:prstGeom prst="rect">
            <a:avLst/>
          </a:prstGeom>
        </p:spPr>
        <p:txBody>
          <a:bodyPr wrap="square">
            <a:spAutoFit/>
          </a:bodyPr>
          <a:lstStyle/>
          <a:p>
            <a:pPr>
              <a:lnSpc>
                <a:spcPct val="107000"/>
              </a:lnSpc>
              <a:spcBef>
                <a:spcPts val="600"/>
              </a:spcBef>
              <a:spcAft>
                <a:spcPts val="800"/>
              </a:spcAft>
            </a:pPr>
            <a:r>
              <a:rPr lang="en-GB" sz="1600">
                <a:latin typeface="Segoe UI Semilight" panose="020B0402040204020203" pitchFamily="34" charset="0"/>
                <a:ea typeface="Segoe UI Semilight" panose="020B0402040204020203" pitchFamily="34" charset="0"/>
                <a:cs typeface="Times New Roman" panose="02020603050405020304" pitchFamily="18" charset="0"/>
              </a:rPr>
              <a:t>Following the qualitative findings, 2CV undertook a quantitative stage of research to validate and build on these.</a:t>
            </a:r>
          </a:p>
          <a:p>
            <a:pPr>
              <a:lnSpc>
                <a:spcPct val="107000"/>
              </a:lnSpc>
              <a:spcBef>
                <a:spcPts val="600"/>
              </a:spcBef>
              <a:spcAft>
                <a:spcPts val="800"/>
              </a:spcAft>
            </a:pPr>
            <a:r>
              <a:rPr lang="en-GB" sz="1600">
                <a:effectLst/>
                <a:latin typeface="Segoe UI Semilight" panose="020B0402040204020203" pitchFamily="34" charset="0"/>
                <a:ea typeface="Segoe UI Semilight" panose="020B0402040204020203" pitchFamily="34" charset="0"/>
                <a:cs typeface="Times New Roman" panose="02020603050405020304" pitchFamily="18" charset="0"/>
              </a:rPr>
              <a:t>This took the form of an </a:t>
            </a:r>
            <a:r>
              <a:rPr lang="en-GB" sz="1600">
                <a:latin typeface="Segoe UI Semilight" panose="020B0402040204020203" pitchFamily="34" charset="0"/>
                <a:ea typeface="Segoe UI Semilight" panose="020B0402040204020203" pitchFamily="34" charset="0"/>
                <a:cs typeface="Times New Roman" panose="02020603050405020304" pitchFamily="18" charset="0"/>
              </a:rPr>
              <a:t>online survey among </a:t>
            </a:r>
            <a:r>
              <a:rPr lang="en-GB" sz="1600" dirty="0">
                <a:latin typeface="Segoe UI Semilight" panose="020B0402040204020203" pitchFamily="34" charset="0"/>
                <a:ea typeface="Segoe UI Semilight" panose="020B0402040204020203" pitchFamily="34" charset="0"/>
                <a:cs typeface="Times New Roman" panose="02020603050405020304" pitchFamily="18" charset="0"/>
              </a:rPr>
              <a:t>1,693</a:t>
            </a:r>
            <a:r>
              <a:rPr lang="en-GB" sz="1600">
                <a:latin typeface="Segoe UI Semilight" panose="020B0402040204020203" pitchFamily="34" charset="0"/>
                <a:ea typeface="Segoe UI Semilight" panose="020B0402040204020203" pitchFamily="34" charset="0"/>
                <a:cs typeface="Times New Roman" panose="02020603050405020304" pitchFamily="18" charset="0"/>
              </a:rPr>
              <a:t> people aged 18+ in Great Britain. All must have taken part in a gambling activity in the last four weeks. </a:t>
            </a:r>
            <a:r>
              <a:rPr lang="en-GB" sz="1600">
                <a:effectLst/>
                <a:latin typeface="Segoe UI Semilight" panose="020B0402040204020203" pitchFamily="34" charset="0"/>
                <a:ea typeface="Segoe UI Semilight" panose="020B0402040204020203" pitchFamily="34" charset="0"/>
                <a:cs typeface="Times New Roman" panose="02020603050405020304" pitchFamily="18" charset="0"/>
              </a:rPr>
              <a:t>Quotas were applied to </a:t>
            </a:r>
            <a:r>
              <a:rPr lang="en-GB" sz="1600">
                <a:latin typeface="Segoe UI Semilight" panose="020B0402040204020203" pitchFamily="34" charset="0"/>
                <a:ea typeface="Segoe UI Semilight" panose="020B0402040204020203" pitchFamily="34" charset="0"/>
                <a:cs typeface="Times New Roman" panose="02020603050405020304" pitchFamily="18" charset="0"/>
              </a:rPr>
              <a:t>ensure the sample reflected the national profile of gamblers. From these respondents, 2,899 gambling occasions were covered.</a:t>
            </a:r>
          </a:p>
          <a:p>
            <a:pPr>
              <a:lnSpc>
                <a:spcPct val="107000"/>
              </a:lnSpc>
              <a:spcBef>
                <a:spcPts val="600"/>
              </a:spcBef>
              <a:spcAft>
                <a:spcPts val="800"/>
              </a:spcAft>
            </a:pPr>
            <a:r>
              <a:rPr lang="en-GB" sz="1600">
                <a:latin typeface="Segoe UI Semilight" panose="020B0402040204020203" pitchFamily="34" charset="0"/>
                <a:ea typeface="Segoe UI Semilight" panose="020B0402040204020203" pitchFamily="34" charset="0"/>
                <a:cs typeface="Times New Roman" panose="02020603050405020304" pitchFamily="18" charset="0"/>
              </a:rPr>
              <a:t>The questionnaire covered the following: </a:t>
            </a:r>
          </a:p>
          <a:p>
            <a:pPr marL="285750" indent="-285750">
              <a:lnSpc>
                <a:spcPct val="107000"/>
              </a:lnSpc>
              <a:spcBef>
                <a:spcPts val="600"/>
              </a:spcBef>
              <a:buFont typeface="Arial" panose="020B0604020202020204" pitchFamily="34" charset="0"/>
              <a:buChar char="•"/>
            </a:pPr>
            <a:r>
              <a:rPr lang="en-US" sz="1600">
                <a:latin typeface="Segoe UI Semilight" panose="020B0402040204020203" pitchFamily="34" charset="0"/>
                <a:ea typeface="Segoe UI Semilight" panose="020B0402040204020203" pitchFamily="34" charset="0"/>
                <a:cs typeface="Times New Roman" panose="02020603050405020304" pitchFamily="18" charset="0"/>
              </a:rPr>
              <a:t>Screening – covering demographics and broad definitions of gambling</a:t>
            </a:r>
          </a:p>
          <a:p>
            <a:pPr marL="285750" indent="-285750">
              <a:lnSpc>
                <a:spcPct val="107000"/>
              </a:lnSpc>
              <a:spcBef>
                <a:spcPts val="600"/>
              </a:spcBef>
              <a:buFont typeface="Arial" panose="020B0604020202020204" pitchFamily="34" charset="0"/>
              <a:buChar char="•"/>
            </a:pPr>
            <a:r>
              <a:rPr lang="en-US" sz="1600">
                <a:latin typeface="Segoe UI Semilight" panose="020B0402040204020203" pitchFamily="34" charset="0"/>
                <a:ea typeface="Segoe UI Semilight" panose="020B0402040204020203" pitchFamily="34" charset="0"/>
                <a:cs typeface="Times New Roman" panose="02020603050405020304" pitchFamily="18" charset="0"/>
              </a:rPr>
              <a:t>General gambling attitudinal perspectives</a:t>
            </a:r>
          </a:p>
          <a:p>
            <a:pPr marL="285750" indent="-285750">
              <a:lnSpc>
                <a:spcPct val="107000"/>
              </a:lnSpc>
              <a:spcBef>
                <a:spcPts val="600"/>
              </a:spcBef>
              <a:buFont typeface="Arial" panose="020B0604020202020204" pitchFamily="34" charset="0"/>
              <a:buChar char="•"/>
            </a:pPr>
            <a:r>
              <a:rPr lang="en-US" sz="1600">
                <a:latin typeface="Segoe UI Semilight" panose="020B0402040204020203" pitchFamily="34" charset="0"/>
                <a:ea typeface="Segoe UI Semilight" panose="020B0402040204020203" pitchFamily="34" charset="0"/>
                <a:cs typeface="Times New Roman" panose="02020603050405020304" pitchFamily="18" charset="0"/>
              </a:rPr>
              <a:t>Hot states &amp; ‘binge’ gambling</a:t>
            </a:r>
          </a:p>
          <a:p>
            <a:pPr marL="285750" indent="-285750">
              <a:lnSpc>
                <a:spcPct val="107000"/>
              </a:lnSpc>
              <a:spcBef>
                <a:spcPts val="600"/>
              </a:spcBef>
              <a:buFont typeface="Arial" panose="020B0604020202020204" pitchFamily="34" charset="0"/>
              <a:buChar char="•"/>
            </a:pPr>
            <a:r>
              <a:rPr lang="en-GB" sz="1600">
                <a:latin typeface="Segoe UI Semilight" panose="020B0402040204020203" pitchFamily="34" charset="0"/>
                <a:ea typeface="Segoe UI Semilight" panose="020B0402040204020203" pitchFamily="34" charset="0"/>
                <a:cs typeface="Times New Roman" panose="02020603050405020304" pitchFamily="18" charset="0"/>
              </a:rPr>
              <a:t>Occasion specific details – asked for up to three different gambling occasions</a:t>
            </a:r>
          </a:p>
          <a:p>
            <a:pPr marL="742950" lvl="1" indent="-285750">
              <a:lnSpc>
                <a:spcPct val="107000"/>
              </a:lnSpc>
              <a:spcBef>
                <a:spcPts val="600"/>
              </a:spcBef>
              <a:buFont typeface="Arial" panose="020B0604020202020204" pitchFamily="34" charset="0"/>
              <a:buChar char="•"/>
            </a:pPr>
            <a:r>
              <a:rPr lang="en-GB" sz="1600">
                <a:latin typeface="Segoe UI Semilight" panose="020B0402040204020203" pitchFamily="34" charset="0"/>
                <a:ea typeface="Segoe UI Semilight" panose="020B0402040204020203" pitchFamily="34" charset="0"/>
                <a:cs typeface="Times New Roman" panose="02020603050405020304" pitchFamily="18" charset="0"/>
              </a:rPr>
              <a:t>Nature of the occasion (who with, how played, etc.)</a:t>
            </a:r>
          </a:p>
          <a:p>
            <a:pPr marL="742950" lvl="1" indent="-285750">
              <a:lnSpc>
                <a:spcPct val="107000"/>
              </a:lnSpc>
              <a:spcBef>
                <a:spcPts val="600"/>
              </a:spcBef>
              <a:buFont typeface="Arial" panose="020B0604020202020204" pitchFamily="34" charset="0"/>
              <a:buChar char="•"/>
            </a:pPr>
            <a:r>
              <a:rPr lang="en-GB" sz="1600">
                <a:latin typeface="Segoe UI Semilight" panose="020B0402040204020203" pitchFamily="34" charset="0"/>
                <a:ea typeface="Segoe UI Semilight" panose="020B0402040204020203" pitchFamily="34" charset="0"/>
                <a:cs typeface="Times New Roman" panose="02020603050405020304" pitchFamily="18" charset="0"/>
              </a:rPr>
              <a:t>Motivations &amp; triggers</a:t>
            </a:r>
          </a:p>
          <a:p>
            <a:pPr marL="742950" lvl="1" indent="-285750">
              <a:lnSpc>
                <a:spcPct val="107000"/>
              </a:lnSpc>
              <a:spcBef>
                <a:spcPts val="600"/>
              </a:spcBef>
              <a:buFont typeface="Arial" panose="020B0604020202020204" pitchFamily="34" charset="0"/>
              <a:buChar char="•"/>
            </a:pPr>
            <a:r>
              <a:rPr lang="en-GB" sz="1600">
                <a:latin typeface="Segoe UI Semilight" panose="020B0402040204020203" pitchFamily="34" charset="0"/>
                <a:ea typeface="Segoe UI Semilight" panose="020B0402040204020203" pitchFamily="34" charset="0"/>
                <a:cs typeface="Times New Roman" panose="02020603050405020304" pitchFamily="18" charset="0"/>
              </a:rPr>
              <a:t>Attitudinal perspectives</a:t>
            </a:r>
          </a:p>
          <a:p>
            <a:pPr marL="285750" indent="-285750">
              <a:lnSpc>
                <a:spcPct val="107000"/>
              </a:lnSpc>
              <a:spcBef>
                <a:spcPts val="600"/>
              </a:spcBef>
              <a:buFont typeface="Arial" panose="020B0604020202020204" pitchFamily="34" charset="0"/>
              <a:buChar char="•"/>
            </a:pPr>
            <a:r>
              <a:rPr lang="en-GB" sz="1600">
                <a:latin typeface="Segoe UI Semilight" panose="020B0402040204020203" pitchFamily="34" charset="0"/>
                <a:ea typeface="Segoe UI Semilight" panose="020B0402040204020203" pitchFamily="34" charset="0"/>
                <a:cs typeface="Times New Roman" panose="02020603050405020304" pitchFamily="18" charset="0"/>
              </a:rPr>
              <a:t>Classification</a:t>
            </a:r>
          </a:p>
        </p:txBody>
      </p:sp>
    </p:spTree>
    <p:extLst>
      <p:ext uri="{BB962C8B-B14F-4D97-AF65-F5344CB8AC3E}">
        <p14:creationId xmlns:p14="http://schemas.microsoft.com/office/powerpoint/2010/main" val="6367995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CEB36-F104-483D-A471-22B4E2FC7779}"/>
              </a:ext>
            </a:extLst>
          </p:cNvPr>
          <p:cNvSpPr>
            <a:spLocks noGrp="1"/>
          </p:cNvSpPr>
          <p:nvPr>
            <p:ph type="title"/>
          </p:nvPr>
        </p:nvSpPr>
        <p:spPr>
          <a:xfrm>
            <a:off x="336754" y="433385"/>
            <a:ext cx="10515600" cy="757130"/>
          </a:xfrm>
        </p:spPr>
        <p:txBody>
          <a:bodyPr/>
          <a:lstStyle/>
          <a:p>
            <a:r>
              <a:rPr lang="en-GB"/>
              <a:t>Players openly speak about occasions where removal of these environmental barriers has facilitated repetitive play and accumulating wins/losses rapidly</a:t>
            </a:r>
          </a:p>
        </p:txBody>
      </p:sp>
      <p:sp>
        <p:nvSpPr>
          <p:cNvPr id="3" name="Content Placeholder 2">
            <a:extLst>
              <a:ext uri="{FF2B5EF4-FFF2-40B4-BE49-F238E27FC236}">
                <a16:creationId xmlns:a16="http://schemas.microsoft.com/office/drawing/2014/main" id="{6A6836EA-85DC-4726-915D-17E70ACC5C84}"/>
              </a:ext>
            </a:extLst>
          </p:cNvPr>
          <p:cNvSpPr>
            <a:spLocks noGrp="1"/>
          </p:cNvSpPr>
          <p:nvPr>
            <p:ph idx="1"/>
          </p:nvPr>
        </p:nvSpPr>
        <p:spPr>
          <a:xfrm>
            <a:off x="2507957" y="1615761"/>
            <a:ext cx="9285441" cy="341632"/>
          </a:xfrm>
        </p:spPr>
        <p:txBody>
          <a:bodyPr/>
          <a:lstStyle/>
          <a:p>
            <a:pPr marL="0" indent="0">
              <a:buNone/>
            </a:pPr>
            <a:r>
              <a:rPr lang="en-GB" sz="1800" b="1"/>
              <a:t>The low friction nature of mobile play means that ‘binge’ behaviour can happen at any time</a:t>
            </a:r>
          </a:p>
        </p:txBody>
      </p:sp>
      <p:grpSp>
        <p:nvGrpSpPr>
          <p:cNvPr id="4" name="Group 3">
            <a:extLst>
              <a:ext uri="{FF2B5EF4-FFF2-40B4-BE49-F238E27FC236}">
                <a16:creationId xmlns:a16="http://schemas.microsoft.com/office/drawing/2014/main" id="{A6672977-E034-436E-9B7D-7BE178DDA27C}"/>
              </a:ext>
              <a:ext uri="{C183D7F6-B498-43B3-948B-1728B52AA6E4}">
                <adec:decorative xmlns:adec="http://schemas.microsoft.com/office/drawing/2017/decorative" val="1"/>
              </a:ext>
            </a:extLst>
          </p:cNvPr>
          <p:cNvGrpSpPr/>
          <p:nvPr/>
        </p:nvGrpSpPr>
        <p:grpSpPr>
          <a:xfrm>
            <a:off x="-1282176" y="3255603"/>
            <a:ext cx="5904080" cy="3826136"/>
            <a:chOff x="-4472920" y="3867831"/>
            <a:chExt cx="8942400" cy="2990169"/>
          </a:xfrm>
        </p:grpSpPr>
        <p:sp>
          <p:nvSpPr>
            <p:cNvPr id="6" name="Freeform 5">
              <a:extLst>
                <a:ext uri="{FF2B5EF4-FFF2-40B4-BE49-F238E27FC236}">
                  <a16:creationId xmlns:a16="http://schemas.microsoft.com/office/drawing/2014/main" id="{718C04B1-0D7E-421C-A60D-F87900EAF3AD}"/>
                </a:ext>
              </a:extLst>
            </p:cNvPr>
            <p:cNvSpPr>
              <a:spLocks/>
            </p:cNvSpPr>
            <p:nvPr/>
          </p:nvSpPr>
          <p:spPr bwMode="auto">
            <a:xfrm>
              <a:off x="-4472920" y="3867831"/>
              <a:ext cx="6734908" cy="2990169"/>
            </a:xfrm>
            <a:custGeom>
              <a:avLst/>
              <a:gdLst>
                <a:gd name="T0" fmla="*/ 0 w 3115"/>
                <a:gd name="T1" fmla="*/ 1201 h 1383"/>
                <a:gd name="T2" fmla="*/ 2774 w 3115"/>
                <a:gd name="T3" fmla="*/ 0 h 1383"/>
                <a:gd name="T4" fmla="*/ 3115 w 3115"/>
                <a:gd name="T5" fmla="*/ 197 h 1383"/>
                <a:gd name="T6" fmla="*/ 381 w 3115"/>
                <a:gd name="T7" fmla="*/ 1383 h 1383"/>
                <a:gd name="T8" fmla="*/ 0 w 3115"/>
                <a:gd name="T9" fmla="*/ 1383 h 1383"/>
                <a:gd name="T10" fmla="*/ 0 w 3115"/>
                <a:gd name="T11" fmla="*/ 1201 h 1383"/>
              </a:gdLst>
              <a:ahLst/>
              <a:cxnLst>
                <a:cxn ang="0">
                  <a:pos x="T0" y="T1"/>
                </a:cxn>
                <a:cxn ang="0">
                  <a:pos x="T2" y="T3"/>
                </a:cxn>
                <a:cxn ang="0">
                  <a:pos x="T4" y="T5"/>
                </a:cxn>
                <a:cxn ang="0">
                  <a:pos x="T6" y="T7"/>
                </a:cxn>
                <a:cxn ang="0">
                  <a:pos x="T8" y="T9"/>
                </a:cxn>
                <a:cxn ang="0">
                  <a:pos x="T10" y="T11"/>
                </a:cxn>
              </a:cxnLst>
              <a:rect l="0" t="0" r="r" b="b"/>
              <a:pathLst>
                <a:path w="3115" h="1383">
                  <a:moveTo>
                    <a:pt x="0" y="1201"/>
                  </a:moveTo>
                  <a:lnTo>
                    <a:pt x="2774" y="0"/>
                  </a:lnTo>
                  <a:lnTo>
                    <a:pt x="3115" y="197"/>
                  </a:lnTo>
                  <a:lnTo>
                    <a:pt x="381" y="1383"/>
                  </a:lnTo>
                  <a:lnTo>
                    <a:pt x="0" y="1383"/>
                  </a:lnTo>
                  <a:lnTo>
                    <a:pt x="0" y="1201"/>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6">
              <a:extLst>
                <a:ext uri="{FF2B5EF4-FFF2-40B4-BE49-F238E27FC236}">
                  <a16:creationId xmlns:a16="http://schemas.microsoft.com/office/drawing/2014/main" id="{9F65871E-A293-4D2C-97F7-9CE9E4450A1D}"/>
                </a:ext>
              </a:extLst>
            </p:cNvPr>
            <p:cNvSpPr>
              <a:spLocks/>
            </p:cNvSpPr>
            <p:nvPr/>
          </p:nvSpPr>
          <p:spPr bwMode="auto">
            <a:xfrm>
              <a:off x="-3649164" y="4293763"/>
              <a:ext cx="6646260" cy="2564237"/>
            </a:xfrm>
            <a:custGeom>
              <a:avLst/>
              <a:gdLst>
                <a:gd name="T0" fmla="*/ 0 w 3074"/>
                <a:gd name="T1" fmla="*/ 1186 h 1186"/>
                <a:gd name="T2" fmla="*/ 2734 w 3074"/>
                <a:gd name="T3" fmla="*/ 0 h 1186"/>
                <a:gd name="T4" fmla="*/ 3074 w 3074"/>
                <a:gd name="T5" fmla="*/ 196 h 1186"/>
                <a:gd name="T6" fmla="*/ 799 w 3074"/>
                <a:gd name="T7" fmla="*/ 1186 h 1186"/>
                <a:gd name="T8" fmla="*/ 0 w 3074"/>
                <a:gd name="T9" fmla="*/ 1186 h 1186"/>
              </a:gdLst>
              <a:ahLst/>
              <a:cxnLst>
                <a:cxn ang="0">
                  <a:pos x="T0" y="T1"/>
                </a:cxn>
                <a:cxn ang="0">
                  <a:pos x="T2" y="T3"/>
                </a:cxn>
                <a:cxn ang="0">
                  <a:pos x="T4" y="T5"/>
                </a:cxn>
                <a:cxn ang="0">
                  <a:pos x="T6" y="T7"/>
                </a:cxn>
                <a:cxn ang="0">
                  <a:pos x="T8" y="T9"/>
                </a:cxn>
              </a:cxnLst>
              <a:rect l="0" t="0" r="r" b="b"/>
              <a:pathLst>
                <a:path w="3074" h="1186">
                  <a:moveTo>
                    <a:pt x="0" y="1186"/>
                  </a:moveTo>
                  <a:lnTo>
                    <a:pt x="2734" y="0"/>
                  </a:lnTo>
                  <a:lnTo>
                    <a:pt x="3074" y="196"/>
                  </a:lnTo>
                  <a:lnTo>
                    <a:pt x="799" y="1186"/>
                  </a:lnTo>
                  <a:lnTo>
                    <a:pt x="0" y="118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Freeform 7">
              <a:extLst>
                <a:ext uri="{FF2B5EF4-FFF2-40B4-BE49-F238E27FC236}">
                  <a16:creationId xmlns:a16="http://schemas.microsoft.com/office/drawing/2014/main" id="{6638A40A-7E75-49E2-B171-9A0021566D34}"/>
                </a:ext>
              </a:extLst>
            </p:cNvPr>
            <p:cNvSpPr>
              <a:spLocks/>
            </p:cNvSpPr>
            <p:nvPr/>
          </p:nvSpPr>
          <p:spPr bwMode="auto">
            <a:xfrm>
              <a:off x="-1921656" y="4717532"/>
              <a:ext cx="5656024" cy="2140468"/>
            </a:xfrm>
            <a:custGeom>
              <a:avLst/>
              <a:gdLst>
                <a:gd name="T0" fmla="*/ 795 w 2616"/>
                <a:gd name="T1" fmla="*/ 990 h 990"/>
                <a:gd name="T2" fmla="*/ 2616 w 2616"/>
                <a:gd name="T3" fmla="*/ 197 h 990"/>
                <a:gd name="T4" fmla="*/ 2275 w 2616"/>
                <a:gd name="T5" fmla="*/ 0 h 990"/>
                <a:gd name="T6" fmla="*/ 0 w 2616"/>
                <a:gd name="T7" fmla="*/ 990 h 990"/>
                <a:gd name="T8" fmla="*/ 795 w 2616"/>
                <a:gd name="T9" fmla="*/ 990 h 990"/>
              </a:gdLst>
              <a:ahLst/>
              <a:cxnLst>
                <a:cxn ang="0">
                  <a:pos x="T0" y="T1"/>
                </a:cxn>
                <a:cxn ang="0">
                  <a:pos x="T2" y="T3"/>
                </a:cxn>
                <a:cxn ang="0">
                  <a:pos x="T4" y="T5"/>
                </a:cxn>
                <a:cxn ang="0">
                  <a:pos x="T6" y="T7"/>
                </a:cxn>
                <a:cxn ang="0">
                  <a:pos x="T8" y="T9"/>
                </a:cxn>
              </a:cxnLst>
              <a:rect l="0" t="0" r="r" b="b"/>
              <a:pathLst>
                <a:path w="2616" h="990">
                  <a:moveTo>
                    <a:pt x="795" y="990"/>
                  </a:moveTo>
                  <a:lnTo>
                    <a:pt x="2616" y="197"/>
                  </a:lnTo>
                  <a:lnTo>
                    <a:pt x="2275" y="0"/>
                  </a:lnTo>
                  <a:lnTo>
                    <a:pt x="0" y="990"/>
                  </a:lnTo>
                  <a:lnTo>
                    <a:pt x="795" y="99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8">
              <a:extLst>
                <a:ext uri="{FF2B5EF4-FFF2-40B4-BE49-F238E27FC236}">
                  <a16:creationId xmlns:a16="http://schemas.microsoft.com/office/drawing/2014/main" id="{BCBE8ED1-2A39-4C53-AD41-E9A269E285B5}"/>
                </a:ext>
              </a:extLst>
            </p:cNvPr>
            <p:cNvSpPr>
              <a:spLocks/>
            </p:cNvSpPr>
            <p:nvPr/>
          </p:nvSpPr>
          <p:spPr bwMode="auto">
            <a:xfrm>
              <a:off x="-202794" y="5143463"/>
              <a:ext cx="4672274" cy="1714537"/>
            </a:xfrm>
            <a:custGeom>
              <a:avLst/>
              <a:gdLst>
                <a:gd name="T0" fmla="*/ 776 w 2161"/>
                <a:gd name="T1" fmla="*/ 792 h 793"/>
                <a:gd name="T2" fmla="*/ 2161 w 2161"/>
                <a:gd name="T3" fmla="*/ 196 h 793"/>
                <a:gd name="T4" fmla="*/ 1821 w 2161"/>
                <a:gd name="T5" fmla="*/ 0 h 793"/>
                <a:gd name="T6" fmla="*/ 0 w 2161"/>
                <a:gd name="T7" fmla="*/ 793 h 793"/>
                <a:gd name="T8" fmla="*/ 776 w 2161"/>
                <a:gd name="T9" fmla="*/ 792 h 793"/>
              </a:gdLst>
              <a:ahLst/>
              <a:cxnLst>
                <a:cxn ang="0">
                  <a:pos x="T0" y="T1"/>
                </a:cxn>
                <a:cxn ang="0">
                  <a:pos x="T2" y="T3"/>
                </a:cxn>
                <a:cxn ang="0">
                  <a:pos x="T4" y="T5"/>
                </a:cxn>
                <a:cxn ang="0">
                  <a:pos x="T6" y="T7"/>
                </a:cxn>
                <a:cxn ang="0">
                  <a:pos x="T8" y="T9"/>
                </a:cxn>
              </a:cxnLst>
              <a:rect l="0" t="0" r="r" b="b"/>
              <a:pathLst>
                <a:path w="2161" h="793">
                  <a:moveTo>
                    <a:pt x="776" y="792"/>
                  </a:moveTo>
                  <a:lnTo>
                    <a:pt x="2161" y="196"/>
                  </a:lnTo>
                  <a:lnTo>
                    <a:pt x="1821" y="0"/>
                  </a:lnTo>
                  <a:lnTo>
                    <a:pt x="0" y="793"/>
                  </a:lnTo>
                  <a:lnTo>
                    <a:pt x="776" y="79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0" name="Freeform 9">
            <a:extLst>
              <a:ext uri="{FF2B5EF4-FFF2-40B4-BE49-F238E27FC236}">
                <a16:creationId xmlns:a16="http://schemas.microsoft.com/office/drawing/2014/main" id="{96A700A4-C50C-47B8-8A19-F288D27AFE0E}"/>
              </a:ext>
              <a:ext uri="{C183D7F6-B498-43B3-948B-1728B52AA6E4}">
                <adec:decorative xmlns:adec="http://schemas.microsoft.com/office/drawing/2017/decorative" val="1"/>
              </a:ext>
            </a:extLst>
          </p:cNvPr>
          <p:cNvSpPr>
            <a:spLocks/>
          </p:cNvSpPr>
          <p:nvPr/>
        </p:nvSpPr>
        <p:spPr bwMode="auto">
          <a:xfrm>
            <a:off x="1445797" y="2242982"/>
            <a:ext cx="1109152" cy="2348028"/>
          </a:xfrm>
          <a:custGeom>
            <a:avLst/>
            <a:gdLst>
              <a:gd name="T0" fmla="*/ 453 w 453"/>
              <a:gd name="T1" fmla="*/ 1 h 959"/>
              <a:gd name="T2" fmla="*/ 451 w 453"/>
              <a:gd name="T3" fmla="*/ 816 h 959"/>
              <a:gd name="T4" fmla="*/ 386 w 453"/>
              <a:gd name="T5" fmla="*/ 908 h 959"/>
              <a:gd name="T6" fmla="*/ 67 w 453"/>
              <a:gd name="T7" fmla="*/ 908 h 959"/>
              <a:gd name="T8" fmla="*/ 0 w 453"/>
              <a:gd name="T9" fmla="*/ 815 h 959"/>
              <a:gd name="T10" fmla="*/ 3 w 453"/>
              <a:gd name="T11" fmla="*/ 0 h 959"/>
              <a:gd name="T12" fmla="*/ 69 w 453"/>
              <a:gd name="T13" fmla="*/ 93 h 959"/>
              <a:gd name="T14" fmla="*/ 388 w 453"/>
              <a:gd name="T15" fmla="*/ 93 h 959"/>
              <a:gd name="T16" fmla="*/ 453 w 453"/>
              <a:gd name="T17" fmla="*/ 1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959">
                <a:moveTo>
                  <a:pt x="453" y="1"/>
                </a:moveTo>
                <a:cubicBezTo>
                  <a:pt x="453" y="273"/>
                  <a:pt x="452" y="545"/>
                  <a:pt x="451" y="816"/>
                </a:cubicBezTo>
                <a:cubicBezTo>
                  <a:pt x="451" y="850"/>
                  <a:pt x="429" y="883"/>
                  <a:pt x="386" y="908"/>
                </a:cubicBezTo>
                <a:cubicBezTo>
                  <a:pt x="298" y="959"/>
                  <a:pt x="155" y="959"/>
                  <a:pt x="67" y="908"/>
                </a:cubicBezTo>
                <a:cubicBezTo>
                  <a:pt x="23" y="882"/>
                  <a:pt x="0" y="849"/>
                  <a:pt x="0" y="815"/>
                </a:cubicBezTo>
                <a:cubicBezTo>
                  <a:pt x="1" y="543"/>
                  <a:pt x="2" y="272"/>
                  <a:pt x="3" y="0"/>
                </a:cubicBezTo>
                <a:cubicBezTo>
                  <a:pt x="3" y="33"/>
                  <a:pt x="25" y="67"/>
                  <a:pt x="69" y="93"/>
                </a:cubicBezTo>
                <a:cubicBezTo>
                  <a:pt x="158" y="144"/>
                  <a:pt x="300" y="144"/>
                  <a:pt x="388" y="93"/>
                </a:cubicBezTo>
                <a:cubicBezTo>
                  <a:pt x="432" y="67"/>
                  <a:pt x="453" y="34"/>
                  <a:pt x="453" y="1"/>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10">
            <a:extLst>
              <a:ext uri="{FF2B5EF4-FFF2-40B4-BE49-F238E27FC236}">
                <a16:creationId xmlns:a16="http://schemas.microsoft.com/office/drawing/2014/main" id="{BC2EE572-8371-4C31-8B7F-14EE711822D5}"/>
              </a:ext>
              <a:ext uri="{C183D7F6-B498-43B3-948B-1728B52AA6E4}">
                <adec:decorative xmlns:adec="http://schemas.microsoft.com/office/drawing/2017/decorative" val="1"/>
              </a:ext>
            </a:extLst>
          </p:cNvPr>
          <p:cNvSpPr>
            <a:spLocks/>
          </p:cNvSpPr>
          <p:nvPr/>
        </p:nvSpPr>
        <p:spPr bwMode="auto">
          <a:xfrm>
            <a:off x="1400392" y="1892724"/>
            <a:ext cx="1210770" cy="702680"/>
          </a:xfrm>
          <a:custGeom>
            <a:avLst/>
            <a:gdLst>
              <a:gd name="T0" fmla="*/ 406 w 495"/>
              <a:gd name="T1" fmla="*/ 51 h 287"/>
              <a:gd name="T2" fmla="*/ 407 w 495"/>
              <a:gd name="T3" fmla="*/ 236 h 287"/>
              <a:gd name="T4" fmla="*/ 88 w 495"/>
              <a:gd name="T5" fmla="*/ 236 h 287"/>
              <a:gd name="T6" fmla="*/ 87 w 495"/>
              <a:gd name="T7" fmla="*/ 51 h 287"/>
              <a:gd name="T8" fmla="*/ 406 w 495"/>
              <a:gd name="T9" fmla="*/ 51 h 287"/>
            </a:gdLst>
            <a:ahLst/>
            <a:cxnLst>
              <a:cxn ang="0">
                <a:pos x="T0" y="T1"/>
              </a:cxn>
              <a:cxn ang="0">
                <a:pos x="T2" y="T3"/>
              </a:cxn>
              <a:cxn ang="0">
                <a:pos x="T4" y="T5"/>
              </a:cxn>
              <a:cxn ang="0">
                <a:pos x="T6" y="T7"/>
              </a:cxn>
              <a:cxn ang="0">
                <a:pos x="T8" y="T9"/>
              </a:cxn>
            </a:cxnLst>
            <a:rect l="0" t="0" r="r" b="b"/>
            <a:pathLst>
              <a:path w="495" h="287">
                <a:moveTo>
                  <a:pt x="406" y="51"/>
                </a:moveTo>
                <a:cubicBezTo>
                  <a:pt x="494" y="102"/>
                  <a:pt x="495" y="185"/>
                  <a:pt x="407" y="236"/>
                </a:cubicBezTo>
                <a:cubicBezTo>
                  <a:pt x="319" y="287"/>
                  <a:pt x="177" y="287"/>
                  <a:pt x="88" y="236"/>
                </a:cubicBezTo>
                <a:cubicBezTo>
                  <a:pt x="0" y="185"/>
                  <a:pt x="0" y="102"/>
                  <a:pt x="87" y="51"/>
                </a:cubicBezTo>
                <a:cubicBezTo>
                  <a:pt x="175" y="0"/>
                  <a:pt x="318" y="0"/>
                  <a:pt x="406" y="51"/>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11">
            <a:extLst>
              <a:ext uri="{FF2B5EF4-FFF2-40B4-BE49-F238E27FC236}">
                <a16:creationId xmlns:a16="http://schemas.microsoft.com/office/drawing/2014/main" id="{98DAC51C-739E-4868-869C-E8DB7E05A17C}"/>
              </a:ext>
              <a:ext uri="{C183D7F6-B498-43B3-948B-1728B52AA6E4}">
                <adec:decorative xmlns:adec="http://schemas.microsoft.com/office/drawing/2017/decorative" val="1"/>
              </a:ext>
            </a:extLst>
          </p:cNvPr>
          <p:cNvSpPr>
            <a:spLocks/>
          </p:cNvSpPr>
          <p:nvPr/>
        </p:nvSpPr>
        <p:spPr bwMode="auto">
          <a:xfrm>
            <a:off x="1551738" y="2022449"/>
            <a:ext cx="905916" cy="443229"/>
          </a:xfrm>
          <a:custGeom>
            <a:avLst/>
            <a:gdLst>
              <a:gd name="T0" fmla="*/ 186 w 370"/>
              <a:gd name="T1" fmla="*/ 181 h 181"/>
              <a:gd name="T2" fmla="*/ 46 w 370"/>
              <a:gd name="T3" fmla="*/ 148 h 181"/>
              <a:gd name="T4" fmla="*/ 0 w 370"/>
              <a:gd name="T5" fmla="*/ 90 h 181"/>
              <a:gd name="T6" fmla="*/ 45 w 370"/>
              <a:gd name="T7" fmla="*/ 33 h 181"/>
              <a:gd name="T8" fmla="*/ 184 w 370"/>
              <a:gd name="T9" fmla="*/ 0 h 181"/>
              <a:gd name="T10" fmla="*/ 324 w 370"/>
              <a:gd name="T11" fmla="*/ 33 h 181"/>
              <a:gd name="T12" fmla="*/ 370 w 370"/>
              <a:gd name="T13" fmla="*/ 91 h 181"/>
              <a:gd name="T14" fmla="*/ 325 w 370"/>
              <a:gd name="T15" fmla="*/ 148 h 181"/>
              <a:gd name="T16" fmla="*/ 186 w 370"/>
              <a:gd name="T17"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0" h="181">
                <a:moveTo>
                  <a:pt x="186" y="181"/>
                </a:moveTo>
                <a:cubicBezTo>
                  <a:pt x="133" y="181"/>
                  <a:pt x="83" y="169"/>
                  <a:pt x="46" y="148"/>
                </a:cubicBezTo>
                <a:cubicBezTo>
                  <a:pt x="17" y="131"/>
                  <a:pt x="0" y="110"/>
                  <a:pt x="0" y="90"/>
                </a:cubicBezTo>
                <a:cubicBezTo>
                  <a:pt x="0" y="71"/>
                  <a:pt x="16" y="50"/>
                  <a:pt x="45" y="33"/>
                </a:cubicBezTo>
                <a:cubicBezTo>
                  <a:pt x="81" y="12"/>
                  <a:pt x="132" y="0"/>
                  <a:pt x="184" y="0"/>
                </a:cubicBezTo>
                <a:cubicBezTo>
                  <a:pt x="237" y="0"/>
                  <a:pt x="288" y="12"/>
                  <a:pt x="324" y="33"/>
                </a:cubicBezTo>
                <a:cubicBezTo>
                  <a:pt x="353" y="50"/>
                  <a:pt x="370" y="71"/>
                  <a:pt x="370" y="91"/>
                </a:cubicBezTo>
                <a:cubicBezTo>
                  <a:pt x="370" y="110"/>
                  <a:pt x="354" y="131"/>
                  <a:pt x="325" y="148"/>
                </a:cubicBezTo>
                <a:cubicBezTo>
                  <a:pt x="289" y="169"/>
                  <a:pt x="238" y="181"/>
                  <a:pt x="186"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12">
            <a:extLst>
              <a:ext uri="{FF2B5EF4-FFF2-40B4-BE49-F238E27FC236}">
                <a16:creationId xmlns:a16="http://schemas.microsoft.com/office/drawing/2014/main" id="{97569070-909C-47EF-A394-870914C457B4}"/>
              </a:ext>
              <a:ext uri="{C183D7F6-B498-43B3-948B-1728B52AA6E4}">
                <adec:decorative xmlns:adec="http://schemas.microsoft.com/office/drawing/2017/decorative" val="1"/>
              </a:ext>
            </a:extLst>
          </p:cNvPr>
          <p:cNvSpPr>
            <a:spLocks/>
          </p:cNvSpPr>
          <p:nvPr/>
        </p:nvSpPr>
        <p:spPr bwMode="auto">
          <a:xfrm>
            <a:off x="2126854" y="3332675"/>
            <a:ext cx="1104828" cy="1708050"/>
          </a:xfrm>
          <a:custGeom>
            <a:avLst/>
            <a:gdLst>
              <a:gd name="T0" fmla="*/ 452 w 452"/>
              <a:gd name="T1" fmla="*/ 1 h 698"/>
              <a:gd name="T2" fmla="*/ 451 w 452"/>
              <a:gd name="T3" fmla="*/ 556 h 698"/>
              <a:gd name="T4" fmla="*/ 385 w 452"/>
              <a:gd name="T5" fmla="*/ 647 h 698"/>
              <a:gd name="T6" fmla="*/ 67 w 452"/>
              <a:gd name="T7" fmla="*/ 647 h 698"/>
              <a:gd name="T8" fmla="*/ 0 w 452"/>
              <a:gd name="T9" fmla="*/ 554 h 698"/>
              <a:gd name="T10" fmla="*/ 2 w 452"/>
              <a:gd name="T11" fmla="*/ 0 h 698"/>
              <a:gd name="T12" fmla="*/ 68 w 452"/>
              <a:gd name="T13" fmla="*/ 93 h 698"/>
              <a:gd name="T14" fmla="*/ 387 w 452"/>
              <a:gd name="T15" fmla="*/ 93 h 698"/>
              <a:gd name="T16" fmla="*/ 452 w 452"/>
              <a:gd name="T17" fmla="*/ 1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2" h="698">
                <a:moveTo>
                  <a:pt x="452" y="1"/>
                </a:moveTo>
                <a:cubicBezTo>
                  <a:pt x="452" y="186"/>
                  <a:pt x="451" y="371"/>
                  <a:pt x="451" y="556"/>
                </a:cubicBezTo>
                <a:cubicBezTo>
                  <a:pt x="451" y="589"/>
                  <a:pt x="429" y="622"/>
                  <a:pt x="385" y="647"/>
                </a:cubicBezTo>
                <a:cubicBezTo>
                  <a:pt x="298" y="698"/>
                  <a:pt x="155" y="698"/>
                  <a:pt x="67" y="647"/>
                </a:cubicBezTo>
                <a:cubicBezTo>
                  <a:pt x="22" y="622"/>
                  <a:pt x="0" y="588"/>
                  <a:pt x="0" y="554"/>
                </a:cubicBezTo>
                <a:cubicBezTo>
                  <a:pt x="2" y="0"/>
                  <a:pt x="2" y="0"/>
                  <a:pt x="2" y="0"/>
                </a:cubicBezTo>
                <a:cubicBezTo>
                  <a:pt x="2" y="34"/>
                  <a:pt x="24" y="67"/>
                  <a:pt x="68" y="93"/>
                </a:cubicBezTo>
                <a:cubicBezTo>
                  <a:pt x="157" y="144"/>
                  <a:pt x="299" y="144"/>
                  <a:pt x="387" y="93"/>
                </a:cubicBezTo>
                <a:cubicBezTo>
                  <a:pt x="431" y="68"/>
                  <a:pt x="452" y="34"/>
                  <a:pt x="452" y="1"/>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3">
            <a:extLst>
              <a:ext uri="{FF2B5EF4-FFF2-40B4-BE49-F238E27FC236}">
                <a16:creationId xmlns:a16="http://schemas.microsoft.com/office/drawing/2014/main" id="{5AAFB0E0-60C6-4B3D-80A1-8072EC0E8F36}"/>
              </a:ext>
              <a:ext uri="{C183D7F6-B498-43B3-948B-1728B52AA6E4}">
                <adec:decorative xmlns:adec="http://schemas.microsoft.com/office/drawing/2017/decorative" val="1"/>
              </a:ext>
            </a:extLst>
          </p:cNvPr>
          <p:cNvSpPr>
            <a:spLocks/>
          </p:cNvSpPr>
          <p:nvPr/>
        </p:nvSpPr>
        <p:spPr bwMode="auto">
          <a:xfrm>
            <a:off x="2077127" y="2982417"/>
            <a:ext cx="1210770" cy="702680"/>
          </a:xfrm>
          <a:custGeom>
            <a:avLst/>
            <a:gdLst>
              <a:gd name="T0" fmla="*/ 406 w 495"/>
              <a:gd name="T1" fmla="*/ 51 h 287"/>
              <a:gd name="T2" fmla="*/ 407 w 495"/>
              <a:gd name="T3" fmla="*/ 236 h 287"/>
              <a:gd name="T4" fmla="*/ 88 w 495"/>
              <a:gd name="T5" fmla="*/ 236 h 287"/>
              <a:gd name="T6" fmla="*/ 87 w 495"/>
              <a:gd name="T7" fmla="*/ 51 h 287"/>
              <a:gd name="T8" fmla="*/ 406 w 495"/>
              <a:gd name="T9" fmla="*/ 51 h 287"/>
            </a:gdLst>
            <a:ahLst/>
            <a:cxnLst>
              <a:cxn ang="0">
                <a:pos x="T0" y="T1"/>
              </a:cxn>
              <a:cxn ang="0">
                <a:pos x="T2" y="T3"/>
              </a:cxn>
              <a:cxn ang="0">
                <a:pos x="T4" y="T5"/>
              </a:cxn>
              <a:cxn ang="0">
                <a:pos x="T6" y="T7"/>
              </a:cxn>
              <a:cxn ang="0">
                <a:pos x="T8" y="T9"/>
              </a:cxn>
            </a:cxnLst>
            <a:rect l="0" t="0" r="r" b="b"/>
            <a:pathLst>
              <a:path w="495" h="287">
                <a:moveTo>
                  <a:pt x="406" y="51"/>
                </a:moveTo>
                <a:cubicBezTo>
                  <a:pt x="494" y="102"/>
                  <a:pt x="495" y="185"/>
                  <a:pt x="407" y="236"/>
                </a:cubicBezTo>
                <a:cubicBezTo>
                  <a:pt x="319" y="287"/>
                  <a:pt x="177" y="287"/>
                  <a:pt x="88" y="236"/>
                </a:cubicBezTo>
                <a:cubicBezTo>
                  <a:pt x="0" y="185"/>
                  <a:pt x="0" y="102"/>
                  <a:pt x="87" y="51"/>
                </a:cubicBezTo>
                <a:cubicBezTo>
                  <a:pt x="175" y="0"/>
                  <a:pt x="318" y="0"/>
                  <a:pt x="406" y="5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4">
            <a:extLst>
              <a:ext uri="{FF2B5EF4-FFF2-40B4-BE49-F238E27FC236}">
                <a16:creationId xmlns:a16="http://schemas.microsoft.com/office/drawing/2014/main" id="{A6BD042C-8412-44C7-B920-540AF78C3E16}"/>
              </a:ext>
              <a:ext uri="{C183D7F6-B498-43B3-948B-1728B52AA6E4}">
                <adec:decorative xmlns:adec="http://schemas.microsoft.com/office/drawing/2017/decorative" val="1"/>
              </a:ext>
            </a:extLst>
          </p:cNvPr>
          <p:cNvSpPr>
            <a:spLocks/>
          </p:cNvSpPr>
          <p:nvPr/>
        </p:nvSpPr>
        <p:spPr bwMode="auto">
          <a:xfrm>
            <a:off x="2228473" y="3112142"/>
            <a:ext cx="905916" cy="443229"/>
          </a:xfrm>
          <a:custGeom>
            <a:avLst/>
            <a:gdLst>
              <a:gd name="T0" fmla="*/ 186 w 370"/>
              <a:gd name="T1" fmla="*/ 181 h 181"/>
              <a:gd name="T2" fmla="*/ 46 w 370"/>
              <a:gd name="T3" fmla="*/ 148 h 181"/>
              <a:gd name="T4" fmla="*/ 0 w 370"/>
              <a:gd name="T5" fmla="*/ 90 h 181"/>
              <a:gd name="T6" fmla="*/ 45 w 370"/>
              <a:gd name="T7" fmla="*/ 33 h 181"/>
              <a:gd name="T8" fmla="*/ 184 w 370"/>
              <a:gd name="T9" fmla="*/ 0 h 181"/>
              <a:gd name="T10" fmla="*/ 324 w 370"/>
              <a:gd name="T11" fmla="*/ 33 h 181"/>
              <a:gd name="T12" fmla="*/ 370 w 370"/>
              <a:gd name="T13" fmla="*/ 91 h 181"/>
              <a:gd name="T14" fmla="*/ 325 w 370"/>
              <a:gd name="T15" fmla="*/ 148 h 181"/>
              <a:gd name="T16" fmla="*/ 186 w 370"/>
              <a:gd name="T17"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0" h="181">
                <a:moveTo>
                  <a:pt x="186" y="181"/>
                </a:moveTo>
                <a:cubicBezTo>
                  <a:pt x="133" y="181"/>
                  <a:pt x="82" y="169"/>
                  <a:pt x="46" y="148"/>
                </a:cubicBezTo>
                <a:cubicBezTo>
                  <a:pt x="17" y="131"/>
                  <a:pt x="0" y="110"/>
                  <a:pt x="0" y="90"/>
                </a:cubicBezTo>
                <a:cubicBezTo>
                  <a:pt x="0" y="71"/>
                  <a:pt x="16" y="50"/>
                  <a:pt x="45" y="33"/>
                </a:cubicBezTo>
                <a:cubicBezTo>
                  <a:pt x="81" y="12"/>
                  <a:pt x="132" y="0"/>
                  <a:pt x="184" y="0"/>
                </a:cubicBezTo>
                <a:cubicBezTo>
                  <a:pt x="237" y="0"/>
                  <a:pt x="288" y="12"/>
                  <a:pt x="324" y="33"/>
                </a:cubicBezTo>
                <a:cubicBezTo>
                  <a:pt x="353" y="50"/>
                  <a:pt x="370" y="71"/>
                  <a:pt x="370" y="91"/>
                </a:cubicBezTo>
                <a:cubicBezTo>
                  <a:pt x="370" y="111"/>
                  <a:pt x="354" y="131"/>
                  <a:pt x="325" y="148"/>
                </a:cubicBezTo>
                <a:cubicBezTo>
                  <a:pt x="289" y="169"/>
                  <a:pt x="238" y="181"/>
                  <a:pt x="186"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5">
            <a:extLst>
              <a:ext uri="{FF2B5EF4-FFF2-40B4-BE49-F238E27FC236}">
                <a16:creationId xmlns:a16="http://schemas.microsoft.com/office/drawing/2014/main" id="{1123C365-387A-4F0C-96BB-5E61AE6E0130}"/>
              </a:ext>
              <a:ext uri="{C183D7F6-B498-43B3-948B-1728B52AA6E4}">
                <adec:decorative xmlns:adec="http://schemas.microsoft.com/office/drawing/2017/decorative" val="1"/>
              </a:ext>
            </a:extLst>
          </p:cNvPr>
          <p:cNvSpPr>
            <a:spLocks/>
          </p:cNvSpPr>
          <p:nvPr/>
        </p:nvSpPr>
        <p:spPr bwMode="auto">
          <a:xfrm>
            <a:off x="2818722" y="4184538"/>
            <a:ext cx="1104828" cy="1310226"/>
          </a:xfrm>
          <a:custGeom>
            <a:avLst/>
            <a:gdLst>
              <a:gd name="T0" fmla="*/ 452 w 452"/>
              <a:gd name="T1" fmla="*/ 1 h 535"/>
              <a:gd name="T2" fmla="*/ 451 w 452"/>
              <a:gd name="T3" fmla="*/ 393 h 535"/>
              <a:gd name="T4" fmla="*/ 385 w 452"/>
              <a:gd name="T5" fmla="*/ 484 h 535"/>
              <a:gd name="T6" fmla="*/ 67 w 452"/>
              <a:gd name="T7" fmla="*/ 484 h 535"/>
              <a:gd name="T8" fmla="*/ 0 w 452"/>
              <a:gd name="T9" fmla="*/ 391 h 535"/>
              <a:gd name="T10" fmla="*/ 1 w 452"/>
              <a:gd name="T11" fmla="*/ 0 h 535"/>
              <a:gd name="T12" fmla="*/ 68 w 452"/>
              <a:gd name="T13" fmla="*/ 93 h 535"/>
              <a:gd name="T14" fmla="*/ 386 w 452"/>
              <a:gd name="T15" fmla="*/ 93 h 535"/>
              <a:gd name="T16" fmla="*/ 452 w 452"/>
              <a:gd name="T17" fmla="*/ 1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2" h="535">
                <a:moveTo>
                  <a:pt x="452" y="1"/>
                </a:moveTo>
                <a:cubicBezTo>
                  <a:pt x="451" y="393"/>
                  <a:pt x="451" y="393"/>
                  <a:pt x="451" y="393"/>
                </a:cubicBezTo>
                <a:cubicBezTo>
                  <a:pt x="451" y="426"/>
                  <a:pt x="429" y="459"/>
                  <a:pt x="385" y="484"/>
                </a:cubicBezTo>
                <a:cubicBezTo>
                  <a:pt x="298" y="535"/>
                  <a:pt x="155" y="535"/>
                  <a:pt x="67" y="484"/>
                </a:cubicBezTo>
                <a:cubicBezTo>
                  <a:pt x="22" y="459"/>
                  <a:pt x="0" y="425"/>
                  <a:pt x="0" y="391"/>
                </a:cubicBezTo>
                <a:cubicBezTo>
                  <a:pt x="1" y="0"/>
                  <a:pt x="1" y="0"/>
                  <a:pt x="1" y="0"/>
                </a:cubicBezTo>
                <a:cubicBezTo>
                  <a:pt x="1" y="34"/>
                  <a:pt x="23" y="67"/>
                  <a:pt x="68" y="93"/>
                </a:cubicBezTo>
                <a:cubicBezTo>
                  <a:pt x="156" y="144"/>
                  <a:pt x="299" y="144"/>
                  <a:pt x="386" y="93"/>
                </a:cubicBezTo>
                <a:cubicBezTo>
                  <a:pt x="430" y="68"/>
                  <a:pt x="452" y="35"/>
                  <a:pt x="452" y="1"/>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6">
            <a:extLst>
              <a:ext uri="{FF2B5EF4-FFF2-40B4-BE49-F238E27FC236}">
                <a16:creationId xmlns:a16="http://schemas.microsoft.com/office/drawing/2014/main" id="{CEBD126E-7C66-4FC8-A02F-47CCFA681CB0}"/>
              </a:ext>
              <a:ext uri="{C183D7F6-B498-43B3-948B-1728B52AA6E4}">
                <adec:decorative xmlns:adec="http://schemas.microsoft.com/office/drawing/2017/decorative" val="1"/>
              </a:ext>
            </a:extLst>
          </p:cNvPr>
          <p:cNvSpPr>
            <a:spLocks/>
          </p:cNvSpPr>
          <p:nvPr/>
        </p:nvSpPr>
        <p:spPr bwMode="auto">
          <a:xfrm>
            <a:off x="2766832" y="3836441"/>
            <a:ext cx="1210770" cy="700517"/>
          </a:xfrm>
          <a:custGeom>
            <a:avLst/>
            <a:gdLst>
              <a:gd name="T0" fmla="*/ 406 w 495"/>
              <a:gd name="T1" fmla="*/ 51 h 286"/>
              <a:gd name="T2" fmla="*/ 407 w 495"/>
              <a:gd name="T3" fmla="*/ 235 h 286"/>
              <a:gd name="T4" fmla="*/ 89 w 495"/>
              <a:gd name="T5" fmla="*/ 235 h 286"/>
              <a:gd name="T6" fmla="*/ 88 w 495"/>
              <a:gd name="T7" fmla="*/ 51 h 286"/>
              <a:gd name="T8" fmla="*/ 406 w 495"/>
              <a:gd name="T9" fmla="*/ 51 h 286"/>
            </a:gdLst>
            <a:ahLst/>
            <a:cxnLst>
              <a:cxn ang="0">
                <a:pos x="T0" y="T1"/>
              </a:cxn>
              <a:cxn ang="0">
                <a:pos x="T2" y="T3"/>
              </a:cxn>
              <a:cxn ang="0">
                <a:pos x="T4" y="T5"/>
              </a:cxn>
              <a:cxn ang="0">
                <a:pos x="T6" y="T7"/>
              </a:cxn>
              <a:cxn ang="0">
                <a:pos x="T8" y="T9"/>
              </a:cxn>
            </a:cxnLst>
            <a:rect l="0" t="0" r="r" b="b"/>
            <a:pathLst>
              <a:path w="495" h="286">
                <a:moveTo>
                  <a:pt x="406" y="51"/>
                </a:moveTo>
                <a:cubicBezTo>
                  <a:pt x="495" y="101"/>
                  <a:pt x="495" y="184"/>
                  <a:pt x="407" y="235"/>
                </a:cubicBezTo>
                <a:cubicBezTo>
                  <a:pt x="320" y="286"/>
                  <a:pt x="177" y="286"/>
                  <a:pt x="89" y="235"/>
                </a:cubicBezTo>
                <a:cubicBezTo>
                  <a:pt x="0" y="184"/>
                  <a:pt x="0" y="101"/>
                  <a:pt x="88" y="51"/>
                </a:cubicBezTo>
                <a:cubicBezTo>
                  <a:pt x="175" y="0"/>
                  <a:pt x="318" y="0"/>
                  <a:pt x="406" y="51"/>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7">
            <a:extLst>
              <a:ext uri="{FF2B5EF4-FFF2-40B4-BE49-F238E27FC236}">
                <a16:creationId xmlns:a16="http://schemas.microsoft.com/office/drawing/2014/main" id="{E1BBC3E6-6289-417F-B4D9-FD415C727623}"/>
              </a:ext>
              <a:ext uri="{C183D7F6-B498-43B3-948B-1728B52AA6E4}">
                <adec:decorative xmlns:adec="http://schemas.microsoft.com/office/drawing/2017/decorative" val="1"/>
              </a:ext>
            </a:extLst>
          </p:cNvPr>
          <p:cNvSpPr>
            <a:spLocks/>
          </p:cNvSpPr>
          <p:nvPr/>
        </p:nvSpPr>
        <p:spPr bwMode="auto">
          <a:xfrm>
            <a:off x="2918178" y="3964005"/>
            <a:ext cx="908077" cy="443229"/>
          </a:xfrm>
          <a:custGeom>
            <a:avLst/>
            <a:gdLst>
              <a:gd name="T0" fmla="*/ 186 w 371"/>
              <a:gd name="T1" fmla="*/ 181 h 181"/>
              <a:gd name="T2" fmla="*/ 47 w 371"/>
              <a:gd name="T3" fmla="*/ 148 h 181"/>
              <a:gd name="T4" fmla="*/ 0 w 371"/>
              <a:gd name="T5" fmla="*/ 90 h 181"/>
              <a:gd name="T6" fmla="*/ 46 w 371"/>
              <a:gd name="T7" fmla="*/ 33 h 181"/>
              <a:gd name="T8" fmla="*/ 185 w 371"/>
              <a:gd name="T9" fmla="*/ 0 h 181"/>
              <a:gd name="T10" fmla="*/ 324 w 371"/>
              <a:gd name="T11" fmla="*/ 33 h 181"/>
              <a:gd name="T12" fmla="*/ 371 w 371"/>
              <a:gd name="T13" fmla="*/ 91 h 181"/>
              <a:gd name="T14" fmla="*/ 325 w 371"/>
              <a:gd name="T15" fmla="*/ 148 h 181"/>
              <a:gd name="T16" fmla="*/ 186 w 371"/>
              <a:gd name="T17"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81">
                <a:moveTo>
                  <a:pt x="186" y="181"/>
                </a:moveTo>
                <a:cubicBezTo>
                  <a:pt x="134" y="181"/>
                  <a:pt x="83" y="169"/>
                  <a:pt x="47" y="148"/>
                </a:cubicBezTo>
                <a:cubicBezTo>
                  <a:pt x="17" y="131"/>
                  <a:pt x="0" y="110"/>
                  <a:pt x="0" y="90"/>
                </a:cubicBezTo>
                <a:cubicBezTo>
                  <a:pt x="0" y="71"/>
                  <a:pt x="17" y="50"/>
                  <a:pt x="46" y="33"/>
                </a:cubicBezTo>
                <a:cubicBezTo>
                  <a:pt x="82" y="12"/>
                  <a:pt x="132" y="0"/>
                  <a:pt x="185" y="0"/>
                </a:cubicBezTo>
                <a:cubicBezTo>
                  <a:pt x="237" y="0"/>
                  <a:pt x="288" y="12"/>
                  <a:pt x="324" y="33"/>
                </a:cubicBezTo>
                <a:cubicBezTo>
                  <a:pt x="354" y="50"/>
                  <a:pt x="371" y="71"/>
                  <a:pt x="371" y="91"/>
                </a:cubicBezTo>
                <a:cubicBezTo>
                  <a:pt x="371" y="111"/>
                  <a:pt x="354" y="132"/>
                  <a:pt x="325" y="148"/>
                </a:cubicBezTo>
                <a:cubicBezTo>
                  <a:pt x="289" y="169"/>
                  <a:pt x="239" y="181"/>
                  <a:pt x="186"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8">
            <a:extLst>
              <a:ext uri="{FF2B5EF4-FFF2-40B4-BE49-F238E27FC236}">
                <a16:creationId xmlns:a16="http://schemas.microsoft.com/office/drawing/2014/main" id="{A394ECE4-FB4B-41E4-8A09-E9E7F387963F}"/>
              </a:ext>
              <a:ext uri="{C183D7F6-B498-43B3-948B-1728B52AA6E4}">
                <adec:decorative xmlns:adec="http://schemas.microsoft.com/office/drawing/2017/decorative" val="1"/>
              </a:ext>
            </a:extLst>
          </p:cNvPr>
          <p:cNvSpPr>
            <a:spLocks/>
          </p:cNvSpPr>
          <p:nvPr/>
        </p:nvSpPr>
        <p:spPr bwMode="auto">
          <a:xfrm>
            <a:off x="3519239" y="4945593"/>
            <a:ext cx="1102665" cy="990237"/>
          </a:xfrm>
          <a:custGeom>
            <a:avLst/>
            <a:gdLst>
              <a:gd name="T0" fmla="*/ 451 w 451"/>
              <a:gd name="T1" fmla="*/ 1 h 404"/>
              <a:gd name="T2" fmla="*/ 450 w 451"/>
              <a:gd name="T3" fmla="*/ 262 h 404"/>
              <a:gd name="T4" fmla="*/ 385 w 451"/>
              <a:gd name="T5" fmla="*/ 353 h 404"/>
              <a:gd name="T6" fmla="*/ 66 w 451"/>
              <a:gd name="T7" fmla="*/ 353 h 404"/>
              <a:gd name="T8" fmla="*/ 0 w 451"/>
              <a:gd name="T9" fmla="*/ 261 h 404"/>
              <a:gd name="T10" fmla="*/ 0 w 451"/>
              <a:gd name="T11" fmla="*/ 0 h 404"/>
              <a:gd name="T12" fmla="*/ 67 w 451"/>
              <a:gd name="T13" fmla="*/ 93 h 404"/>
              <a:gd name="T14" fmla="*/ 386 w 451"/>
              <a:gd name="T15" fmla="*/ 93 h 404"/>
              <a:gd name="T16" fmla="*/ 451 w 451"/>
              <a:gd name="T17" fmla="*/ 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1" h="404">
                <a:moveTo>
                  <a:pt x="451" y="1"/>
                </a:moveTo>
                <a:cubicBezTo>
                  <a:pt x="450" y="262"/>
                  <a:pt x="450" y="262"/>
                  <a:pt x="450" y="262"/>
                </a:cubicBezTo>
                <a:cubicBezTo>
                  <a:pt x="450" y="295"/>
                  <a:pt x="428" y="328"/>
                  <a:pt x="385" y="353"/>
                </a:cubicBezTo>
                <a:cubicBezTo>
                  <a:pt x="297" y="404"/>
                  <a:pt x="154" y="404"/>
                  <a:pt x="66" y="353"/>
                </a:cubicBezTo>
                <a:cubicBezTo>
                  <a:pt x="22" y="328"/>
                  <a:pt x="0" y="294"/>
                  <a:pt x="0" y="261"/>
                </a:cubicBezTo>
                <a:cubicBezTo>
                  <a:pt x="0" y="174"/>
                  <a:pt x="0" y="87"/>
                  <a:pt x="0" y="0"/>
                </a:cubicBezTo>
                <a:cubicBezTo>
                  <a:pt x="0" y="33"/>
                  <a:pt x="22" y="67"/>
                  <a:pt x="67" y="93"/>
                </a:cubicBezTo>
                <a:cubicBezTo>
                  <a:pt x="155" y="144"/>
                  <a:pt x="298" y="144"/>
                  <a:pt x="386" y="93"/>
                </a:cubicBezTo>
                <a:cubicBezTo>
                  <a:pt x="429" y="67"/>
                  <a:pt x="451" y="34"/>
                  <a:pt x="451" y="1"/>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9">
            <a:extLst>
              <a:ext uri="{FF2B5EF4-FFF2-40B4-BE49-F238E27FC236}">
                <a16:creationId xmlns:a16="http://schemas.microsoft.com/office/drawing/2014/main" id="{BF66CB17-3792-4015-BDB6-55585A9E9B95}"/>
              </a:ext>
              <a:ext uri="{C183D7F6-B498-43B3-948B-1728B52AA6E4}">
                <adec:decorative xmlns:adec="http://schemas.microsoft.com/office/drawing/2017/decorative" val="1"/>
              </a:ext>
            </a:extLst>
          </p:cNvPr>
          <p:cNvSpPr>
            <a:spLocks/>
          </p:cNvSpPr>
          <p:nvPr/>
        </p:nvSpPr>
        <p:spPr bwMode="auto">
          <a:xfrm>
            <a:off x="3465187" y="4595335"/>
            <a:ext cx="1210770" cy="702680"/>
          </a:xfrm>
          <a:custGeom>
            <a:avLst/>
            <a:gdLst>
              <a:gd name="T0" fmla="*/ 406 w 495"/>
              <a:gd name="T1" fmla="*/ 51 h 287"/>
              <a:gd name="T2" fmla="*/ 408 w 495"/>
              <a:gd name="T3" fmla="*/ 236 h 287"/>
              <a:gd name="T4" fmla="*/ 89 w 495"/>
              <a:gd name="T5" fmla="*/ 236 h 287"/>
              <a:gd name="T6" fmla="*/ 88 w 495"/>
              <a:gd name="T7" fmla="*/ 51 h 287"/>
              <a:gd name="T8" fmla="*/ 406 w 495"/>
              <a:gd name="T9" fmla="*/ 51 h 287"/>
            </a:gdLst>
            <a:ahLst/>
            <a:cxnLst>
              <a:cxn ang="0">
                <a:pos x="T0" y="T1"/>
              </a:cxn>
              <a:cxn ang="0">
                <a:pos x="T2" y="T3"/>
              </a:cxn>
              <a:cxn ang="0">
                <a:pos x="T4" y="T5"/>
              </a:cxn>
              <a:cxn ang="0">
                <a:pos x="T6" y="T7"/>
              </a:cxn>
              <a:cxn ang="0">
                <a:pos x="T8" y="T9"/>
              </a:cxn>
            </a:cxnLst>
            <a:rect l="0" t="0" r="r" b="b"/>
            <a:pathLst>
              <a:path w="495" h="287">
                <a:moveTo>
                  <a:pt x="406" y="51"/>
                </a:moveTo>
                <a:cubicBezTo>
                  <a:pt x="495" y="102"/>
                  <a:pt x="495" y="185"/>
                  <a:pt x="408" y="236"/>
                </a:cubicBezTo>
                <a:cubicBezTo>
                  <a:pt x="320" y="287"/>
                  <a:pt x="177" y="287"/>
                  <a:pt x="89" y="236"/>
                </a:cubicBezTo>
                <a:cubicBezTo>
                  <a:pt x="1" y="185"/>
                  <a:pt x="0" y="102"/>
                  <a:pt x="88" y="51"/>
                </a:cubicBezTo>
                <a:cubicBezTo>
                  <a:pt x="176" y="0"/>
                  <a:pt x="318" y="0"/>
                  <a:pt x="406" y="5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20">
            <a:extLst>
              <a:ext uri="{FF2B5EF4-FFF2-40B4-BE49-F238E27FC236}">
                <a16:creationId xmlns:a16="http://schemas.microsoft.com/office/drawing/2014/main" id="{FD426805-6FAA-4D68-AF37-220AE6D80005}"/>
              </a:ext>
              <a:ext uri="{C183D7F6-B498-43B3-948B-1728B52AA6E4}">
                <adec:decorative xmlns:adec="http://schemas.microsoft.com/office/drawing/2017/decorative" val="1"/>
              </a:ext>
            </a:extLst>
          </p:cNvPr>
          <p:cNvSpPr>
            <a:spLocks/>
          </p:cNvSpPr>
          <p:nvPr/>
        </p:nvSpPr>
        <p:spPr bwMode="auto">
          <a:xfrm>
            <a:off x="3616534" y="4725060"/>
            <a:ext cx="908077" cy="443229"/>
          </a:xfrm>
          <a:custGeom>
            <a:avLst/>
            <a:gdLst>
              <a:gd name="T0" fmla="*/ 186 w 371"/>
              <a:gd name="T1" fmla="*/ 181 h 181"/>
              <a:gd name="T2" fmla="*/ 47 w 371"/>
              <a:gd name="T3" fmla="*/ 148 h 181"/>
              <a:gd name="T4" fmla="*/ 0 w 371"/>
              <a:gd name="T5" fmla="*/ 90 h 181"/>
              <a:gd name="T6" fmla="*/ 46 w 371"/>
              <a:gd name="T7" fmla="*/ 33 h 181"/>
              <a:gd name="T8" fmla="*/ 185 w 371"/>
              <a:gd name="T9" fmla="*/ 0 h 181"/>
              <a:gd name="T10" fmla="*/ 324 w 371"/>
              <a:gd name="T11" fmla="*/ 33 h 181"/>
              <a:gd name="T12" fmla="*/ 371 w 371"/>
              <a:gd name="T13" fmla="*/ 91 h 181"/>
              <a:gd name="T14" fmla="*/ 325 w 371"/>
              <a:gd name="T15" fmla="*/ 148 h 181"/>
              <a:gd name="T16" fmla="*/ 186 w 371"/>
              <a:gd name="T17"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81">
                <a:moveTo>
                  <a:pt x="186" y="181"/>
                </a:moveTo>
                <a:cubicBezTo>
                  <a:pt x="134" y="181"/>
                  <a:pt x="83" y="169"/>
                  <a:pt x="47" y="148"/>
                </a:cubicBezTo>
                <a:cubicBezTo>
                  <a:pt x="17" y="131"/>
                  <a:pt x="0" y="110"/>
                  <a:pt x="0" y="90"/>
                </a:cubicBezTo>
                <a:cubicBezTo>
                  <a:pt x="0" y="70"/>
                  <a:pt x="17" y="49"/>
                  <a:pt x="46" y="33"/>
                </a:cubicBezTo>
                <a:cubicBezTo>
                  <a:pt x="82" y="12"/>
                  <a:pt x="132" y="0"/>
                  <a:pt x="185" y="0"/>
                </a:cubicBezTo>
                <a:cubicBezTo>
                  <a:pt x="237" y="0"/>
                  <a:pt x="288" y="12"/>
                  <a:pt x="324" y="33"/>
                </a:cubicBezTo>
                <a:cubicBezTo>
                  <a:pt x="354" y="50"/>
                  <a:pt x="371" y="71"/>
                  <a:pt x="371" y="91"/>
                </a:cubicBezTo>
                <a:cubicBezTo>
                  <a:pt x="371" y="110"/>
                  <a:pt x="354" y="131"/>
                  <a:pt x="325" y="148"/>
                </a:cubicBezTo>
                <a:cubicBezTo>
                  <a:pt x="290" y="169"/>
                  <a:pt x="239" y="181"/>
                  <a:pt x="186"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Rectangle 77">
            <a:extLst>
              <a:ext uri="{FF2B5EF4-FFF2-40B4-BE49-F238E27FC236}">
                <a16:creationId xmlns:a16="http://schemas.microsoft.com/office/drawing/2014/main" id="{805B1450-60DD-4704-B86F-8FDAEF6229E7}"/>
              </a:ext>
              <a:ext uri="{C183D7F6-B498-43B3-948B-1728B52AA6E4}">
                <adec:decorative xmlns:adec="http://schemas.microsoft.com/office/drawing/2017/decorative" val="1"/>
              </a:ext>
            </a:extLst>
          </p:cNvPr>
          <p:cNvSpPr/>
          <p:nvPr/>
        </p:nvSpPr>
        <p:spPr>
          <a:xfrm>
            <a:off x="4693326" y="4455069"/>
            <a:ext cx="7210593" cy="923330"/>
          </a:xfrm>
          <a:prstGeom prst="rect">
            <a:avLst/>
          </a:prstGeom>
        </p:spPr>
        <p:txBody>
          <a:bodyPr wrap="square">
            <a:spAutoFit/>
          </a:bodyPr>
          <a:lstStyle/>
          <a:p>
            <a:r>
              <a:rPr lang="en-GB" b="1"/>
              <a:t>Although sports/event based betting in comparison generally have more of a delay to outcomes (limiting repetitive play) </a:t>
            </a:r>
            <a:r>
              <a:rPr lang="en-GB"/>
              <a:t>– frequent players find ways to overcome this (betting on games in other countries/leagues etc.)</a:t>
            </a:r>
          </a:p>
        </p:txBody>
      </p:sp>
      <p:sp>
        <p:nvSpPr>
          <p:cNvPr id="5" name="Oval 4">
            <a:extLst>
              <a:ext uri="{FF2B5EF4-FFF2-40B4-BE49-F238E27FC236}">
                <a16:creationId xmlns:a16="http://schemas.microsoft.com/office/drawing/2014/main" id="{84CCFE8C-2F4F-4428-9FCE-CB69289661A4}"/>
              </a:ext>
              <a:ext uri="{C183D7F6-B498-43B3-948B-1728B52AA6E4}">
                <adec:decorative xmlns:adec="http://schemas.microsoft.com/office/drawing/2017/decorative" val="1"/>
              </a:ext>
            </a:extLst>
          </p:cNvPr>
          <p:cNvSpPr/>
          <p:nvPr/>
        </p:nvSpPr>
        <p:spPr>
          <a:xfrm>
            <a:off x="1562435" y="1491324"/>
            <a:ext cx="914563" cy="891953"/>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a:extLst>
              <a:ext uri="{FF2B5EF4-FFF2-40B4-BE49-F238E27FC236}">
                <a16:creationId xmlns:a16="http://schemas.microsoft.com/office/drawing/2014/main" id="{497714FB-E10C-420E-9598-4DA7723131D4}"/>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8161" y="1568410"/>
            <a:ext cx="744809" cy="744809"/>
          </a:xfrm>
          <a:prstGeom prst="rect">
            <a:avLst/>
          </a:prstGeom>
          <a:noFill/>
          <a:extLst>
            <a:ext uri="{909E8E84-426E-40DD-AFC4-6F175D3DCCD1}">
              <a14:hiddenFill xmlns:a14="http://schemas.microsoft.com/office/drawing/2010/main">
                <a:solidFill>
                  <a:srgbClr val="FFFFFF"/>
                </a:solidFill>
              </a14:hiddenFill>
            </a:ext>
          </a:extLst>
        </p:spPr>
      </p:pic>
      <p:sp>
        <p:nvSpPr>
          <p:cNvPr id="25" name="Oval 24">
            <a:extLst>
              <a:ext uri="{FF2B5EF4-FFF2-40B4-BE49-F238E27FC236}">
                <a16:creationId xmlns:a16="http://schemas.microsoft.com/office/drawing/2014/main" id="{3B3F25B7-98C3-42AA-958C-1F270C671C51}"/>
              </a:ext>
              <a:ext uri="{C183D7F6-B498-43B3-948B-1728B52AA6E4}">
                <adec:decorative xmlns:adec="http://schemas.microsoft.com/office/drawing/2017/decorative" val="1"/>
              </a:ext>
            </a:extLst>
          </p:cNvPr>
          <p:cNvSpPr/>
          <p:nvPr/>
        </p:nvSpPr>
        <p:spPr>
          <a:xfrm>
            <a:off x="2237084" y="2617944"/>
            <a:ext cx="914563" cy="891953"/>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0826BBA5-0967-45F2-AAF3-E79AC8FE902D}"/>
              </a:ext>
              <a:ext uri="{C183D7F6-B498-43B3-948B-1728B52AA6E4}">
                <adec:decorative xmlns:adec="http://schemas.microsoft.com/office/drawing/2017/decorative" val="1"/>
              </a:ext>
            </a:extLst>
          </p:cNvPr>
          <p:cNvSpPr/>
          <p:nvPr/>
        </p:nvSpPr>
        <p:spPr>
          <a:xfrm>
            <a:off x="2904228" y="3450424"/>
            <a:ext cx="914563" cy="891953"/>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7E70E6FE-E37E-4943-A226-2F408C37F508}"/>
              </a:ext>
              <a:ext uri="{C183D7F6-B498-43B3-948B-1728B52AA6E4}">
                <adec:decorative xmlns:adec="http://schemas.microsoft.com/office/drawing/2017/decorative" val="1"/>
              </a:ext>
            </a:extLst>
          </p:cNvPr>
          <p:cNvSpPr/>
          <p:nvPr/>
        </p:nvSpPr>
        <p:spPr>
          <a:xfrm>
            <a:off x="3610577" y="4196491"/>
            <a:ext cx="914563" cy="891953"/>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0" name="Picture 6">
            <a:extLst>
              <a:ext uri="{FF2B5EF4-FFF2-40B4-BE49-F238E27FC236}">
                <a16:creationId xmlns:a16="http://schemas.microsoft.com/office/drawing/2014/main" id="{87F72DD4-19D6-4F70-B84C-C14515B1DF5C}"/>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54971" y="4308782"/>
            <a:ext cx="665924" cy="665924"/>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a:extLst>
              <a:ext uri="{FF2B5EF4-FFF2-40B4-BE49-F238E27FC236}">
                <a16:creationId xmlns:a16="http://schemas.microsoft.com/office/drawing/2014/main" id="{33BC6603-324A-401F-98CD-1D7EA3CC0176}"/>
              </a:ext>
              <a:ext uri="{C183D7F6-B498-43B3-948B-1728B52AA6E4}">
                <adec:decorative xmlns:adec="http://schemas.microsoft.com/office/drawing/2017/decorative" val="1"/>
              </a:ext>
            </a:extLst>
          </p:cNvPr>
          <p:cNvSpPr/>
          <p:nvPr/>
        </p:nvSpPr>
        <p:spPr>
          <a:xfrm>
            <a:off x="2918178" y="2100853"/>
            <a:ext cx="7949672" cy="369332"/>
          </a:xfrm>
          <a:prstGeom prst="rect">
            <a:avLst/>
          </a:prstGeom>
        </p:spPr>
        <p:txBody>
          <a:bodyPr wrap="square">
            <a:spAutoFit/>
          </a:bodyPr>
          <a:lstStyle/>
          <a:p>
            <a:r>
              <a:rPr lang="en-GB"/>
              <a:t>Certain types of online gambling are particularly prone to repetitive play: </a:t>
            </a:r>
          </a:p>
        </p:txBody>
      </p:sp>
      <p:pic>
        <p:nvPicPr>
          <p:cNvPr id="1032" name="Picture 8">
            <a:extLst>
              <a:ext uri="{FF2B5EF4-FFF2-40B4-BE49-F238E27FC236}">
                <a16:creationId xmlns:a16="http://schemas.microsoft.com/office/drawing/2014/main" id="{29405A55-188D-4EBD-82B7-45DCA7AD996C}"/>
              </a:ext>
              <a:ext uri="{C183D7F6-B498-43B3-948B-1728B52AA6E4}">
                <adec:decorative xmlns:adec="http://schemas.microsoft.com/office/drawing/2017/decorative" val="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46162" y="2771236"/>
            <a:ext cx="620811" cy="62081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7494E69-5B7A-4CCC-A605-68B95215BEC3}"/>
              </a:ext>
              <a:ext uri="{C183D7F6-B498-43B3-948B-1728B52AA6E4}">
                <adec:decorative xmlns:adec="http://schemas.microsoft.com/office/drawing/2017/decorative" val="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93763" y="3608146"/>
            <a:ext cx="563828" cy="563828"/>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9C11C2CF-CE7D-4293-BCD1-E5D52EECF48A}"/>
              </a:ext>
            </a:extLst>
          </p:cNvPr>
          <p:cNvSpPr txBox="1"/>
          <p:nvPr/>
        </p:nvSpPr>
        <p:spPr>
          <a:xfrm>
            <a:off x="3260725" y="2734883"/>
            <a:ext cx="2517505" cy="646331"/>
          </a:xfrm>
          <a:prstGeom prst="rect">
            <a:avLst/>
          </a:prstGeom>
          <a:noFill/>
        </p:spPr>
        <p:txBody>
          <a:bodyPr wrap="square" rtlCol="0">
            <a:spAutoFit/>
          </a:bodyPr>
          <a:lstStyle/>
          <a:p>
            <a:r>
              <a:rPr lang="en-GB" b="1"/>
              <a:t>Instant win games &amp; Online casino games</a:t>
            </a:r>
          </a:p>
        </p:txBody>
      </p:sp>
      <p:sp>
        <p:nvSpPr>
          <p:cNvPr id="36" name="TextBox 35">
            <a:extLst>
              <a:ext uri="{FF2B5EF4-FFF2-40B4-BE49-F238E27FC236}">
                <a16:creationId xmlns:a16="http://schemas.microsoft.com/office/drawing/2014/main" id="{6D5DF9A0-67FB-43FB-BEEA-D3C9C7C98AFF}"/>
              </a:ext>
            </a:extLst>
          </p:cNvPr>
          <p:cNvSpPr txBox="1"/>
          <p:nvPr/>
        </p:nvSpPr>
        <p:spPr>
          <a:xfrm>
            <a:off x="3925711" y="3624811"/>
            <a:ext cx="2517505" cy="369332"/>
          </a:xfrm>
          <a:prstGeom prst="rect">
            <a:avLst/>
          </a:prstGeom>
          <a:noFill/>
        </p:spPr>
        <p:txBody>
          <a:bodyPr wrap="square" rtlCol="0">
            <a:spAutoFit/>
          </a:bodyPr>
          <a:lstStyle/>
          <a:p>
            <a:r>
              <a:rPr lang="en-GB" b="1"/>
              <a:t>Online bingo</a:t>
            </a:r>
          </a:p>
        </p:txBody>
      </p:sp>
      <p:sp>
        <p:nvSpPr>
          <p:cNvPr id="37" name="Speech Bubble: Rectangle with Corners Rounded 36">
            <a:extLst>
              <a:ext uri="{FF2B5EF4-FFF2-40B4-BE49-F238E27FC236}">
                <a16:creationId xmlns:a16="http://schemas.microsoft.com/office/drawing/2014/main" id="{010FEC1F-F08B-4A7C-894A-F58E616EE233}"/>
              </a:ext>
              <a:ext uri="{C183D7F6-B498-43B3-948B-1728B52AA6E4}">
                <adec:decorative xmlns:adec="http://schemas.microsoft.com/office/drawing/2017/decorative" val="1"/>
              </a:ext>
            </a:extLst>
          </p:cNvPr>
          <p:cNvSpPr/>
          <p:nvPr/>
        </p:nvSpPr>
        <p:spPr>
          <a:xfrm>
            <a:off x="5720564" y="2636884"/>
            <a:ext cx="5364798" cy="702680"/>
          </a:xfrm>
          <a:prstGeom prst="wedgeRoundRectCallout">
            <a:avLst>
              <a:gd name="adj1" fmla="val -55377"/>
              <a:gd name="adj2" fmla="val -12546"/>
              <a:gd name="adj3" fmla="val 16667"/>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GB" sz="1200">
                <a:solidFill>
                  <a:schemeClr val="tx1"/>
                </a:solidFill>
              </a:rPr>
              <a:t>“I'll be sat in front of the TV and I will just have my phone out and I will be just keeping one eye on it while I'm watching TV and playing the </a:t>
            </a:r>
            <a:r>
              <a:rPr lang="en-GB" sz="1200" b="1">
                <a:solidFill>
                  <a:schemeClr val="tx1"/>
                </a:solidFill>
              </a:rPr>
              <a:t>slot machines </a:t>
            </a:r>
            <a:r>
              <a:rPr lang="en-GB" sz="1200">
                <a:solidFill>
                  <a:schemeClr val="tx1"/>
                </a:solidFill>
              </a:rPr>
              <a:t>over and over.” </a:t>
            </a:r>
            <a:r>
              <a:rPr lang="en-GB" sz="1200" i="1">
                <a:solidFill>
                  <a:schemeClr val="tx1"/>
                </a:solidFill>
              </a:rPr>
              <a:t>32, Female, North England, Frequent</a:t>
            </a:r>
            <a:endParaRPr lang="en-GB" sz="1200" b="1">
              <a:solidFill>
                <a:schemeClr val="tx1"/>
              </a:solidFill>
            </a:endParaRPr>
          </a:p>
        </p:txBody>
      </p:sp>
      <p:sp>
        <p:nvSpPr>
          <p:cNvPr id="38" name="Speech Bubble: Rectangle with Corners Rounded 37">
            <a:extLst>
              <a:ext uri="{FF2B5EF4-FFF2-40B4-BE49-F238E27FC236}">
                <a16:creationId xmlns:a16="http://schemas.microsoft.com/office/drawing/2014/main" id="{118469C0-DBC1-44DF-A538-1D2F3E20CB93}"/>
              </a:ext>
              <a:ext uri="{C183D7F6-B498-43B3-948B-1728B52AA6E4}">
                <adec:decorative xmlns:adec="http://schemas.microsoft.com/office/drawing/2017/decorative" val="1"/>
              </a:ext>
            </a:extLst>
          </p:cNvPr>
          <p:cNvSpPr/>
          <p:nvPr/>
        </p:nvSpPr>
        <p:spPr>
          <a:xfrm>
            <a:off x="5616052" y="3541499"/>
            <a:ext cx="5573821" cy="702680"/>
          </a:xfrm>
          <a:prstGeom prst="wedgeRoundRectCallout">
            <a:avLst>
              <a:gd name="adj1" fmla="val -54456"/>
              <a:gd name="adj2" fmla="val -12546"/>
              <a:gd name="adj3" fmla="val 16667"/>
            </a:avLst>
          </a:prstGeom>
          <a:solidFill>
            <a:schemeClr val="bg1">
              <a:lumMod val="9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GB" sz="1200">
                <a:solidFill>
                  <a:schemeClr val="tx1"/>
                </a:solidFill>
              </a:rPr>
              <a:t>“I had a bit of a </a:t>
            </a:r>
            <a:r>
              <a:rPr lang="en-GB" sz="1200" b="1">
                <a:solidFill>
                  <a:schemeClr val="tx1"/>
                </a:solidFill>
              </a:rPr>
              <a:t>bingo</a:t>
            </a:r>
            <a:r>
              <a:rPr lang="en-GB" sz="1200">
                <a:solidFill>
                  <a:schemeClr val="tx1"/>
                </a:solidFill>
              </a:rPr>
              <a:t> phase where I was just sitting on it in the evening and playing it for hours at a time. I was on a bit of a winning streak and I even found myself talking on the group chat with the other players” </a:t>
            </a:r>
            <a:r>
              <a:rPr lang="en-GB" sz="1200" i="1">
                <a:solidFill>
                  <a:schemeClr val="tx1"/>
                </a:solidFill>
              </a:rPr>
              <a:t>30, Male, North England, Occasional</a:t>
            </a:r>
            <a:endParaRPr lang="en-GB" sz="1200" b="1">
              <a:solidFill>
                <a:schemeClr val="tx1"/>
              </a:solidFill>
            </a:endParaRPr>
          </a:p>
        </p:txBody>
      </p:sp>
      <p:sp>
        <p:nvSpPr>
          <p:cNvPr id="24" name="Rectangle 23">
            <a:extLst>
              <a:ext uri="{FF2B5EF4-FFF2-40B4-BE49-F238E27FC236}">
                <a16:creationId xmlns:a16="http://schemas.microsoft.com/office/drawing/2014/main" id="{B844E938-4F29-4DC8-89F2-AA427E087449}"/>
              </a:ext>
              <a:ext uri="{C183D7F6-B498-43B3-948B-1728B52AA6E4}">
                <adec:decorative xmlns:adec="http://schemas.microsoft.com/office/drawing/2017/decorative" val="1"/>
              </a:ext>
            </a:extLst>
          </p:cNvPr>
          <p:cNvSpPr/>
          <p:nvPr/>
        </p:nvSpPr>
        <p:spPr>
          <a:xfrm>
            <a:off x="4784637" y="5712297"/>
            <a:ext cx="7055753" cy="9233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Mobile gambling has enabled the transformation of traditional ‘destination gambling’ types (like football &amp; bingo) to function in a similar way to instant win games in terms of ease/convenience of play</a:t>
            </a:r>
          </a:p>
        </p:txBody>
      </p:sp>
    </p:spTree>
    <p:extLst>
      <p:ext uri="{BB962C8B-B14F-4D97-AF65-F5344CB8AC3E}">
        <p14:creationId xmlns:p14="http://schemas.microsoft.com/office/powerpoint/2010/main" val="4435816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5F69C-743B-4A81-B28A-7C4D1FD18EF4}"/>
              </a:ext>
            </a:extLst>
          </p:cNvPr>
          <p:cNvSpPr>
            <a:spLocks noGrp="1"/>
          </p:cNvSpPr>
          <p:nvPr>
            <p:ph type="title"/>
          </p:nvPr>
        </p:nvSpPr>
        <p:spPr>
          <a:xfrm>
            <a:off x="336753" y="433385"/>
            <a:ext cx="10677991" cy="757130"/>
          </a:xfrm>
        </p:spPr>
        <p:txBody>
          <a:bodyPr/>
          <a:lstStyle/>
          <a:p>
            <a:r>
              <a:rPr lang="en-GB"/>
              <a:t>Removal of environmental barriers has impacted the visibility and convenience of gambling behaviour, it can be done privately without judgement or intervention</a:t>
            </a:r>
          </a:p>
        </p:txBody>
      </p:sp>
      <p:sp>
        <p:nvSpPr>
          <p:cNvPr id="7" name="TextBox 6">
            <a:extLst>
              <a:ext uri="{FF2B5EF4-FFF2-40B4-BE49-F238E27FC236}">
                <a16:creationId xmlns:a16="http://schemas.microsoft.com/office/drawing/2014/main" id="{4155C4AC-E49E-4287-9004-536B1E0E385C}"/>
              </a:ext>
            </a:extLst>
          </p:cNvPr>
          <p:cNvSpPr txBox="1"/>
          <p:nvPr/>
        </p:nvSpPr>
        <p:spPr>
          <a:xfrm>
            <a:off x="345603" y="1442098"/>
            <a:ext cx="5263349" cy="5032147"/>
          </a:xfrm>
          <a:prstGeom prst="rect">
            <a:avLst/>
          </a:prstGeom>
          <a:noFill/>
        </p:spPr>
        <p:txBody>
          <a:bodyPr wrap="square" rtlCol="0">
            <a:spAutoFit/>
          </a:bodyPr>
          <a:lstStyle/>
          <a:p>
            <a:pPr marL="285750" indent="-285750">
              <a:buFont typeface="Arial" panose="020B0604020202020204" pitchFamily="34" charset="0"/>
              <a:buChar char="•"/>
            </a:pPr>
            <a:r>
              <a:rPr lang="en-GB" b="1"/>
              <a:t>Due to the rise of mobile gambling – physical environment plays less of a role in preventing/intervening in repetitive play </a:t>
            </a:r>
          </a:p>
          <a:p>
            <a:pPr marL="742950" lvl="1" indent="-285750">
              <a:spcBef>
                <a:spcPts val="600"/>
              </a:spcBef>
              <a:buFont typeface="Arial" panose="020B0604020202020204" pitchFamily="34" charset="0"/>
              <a:buChar char="•"/>
            </a:pPr>
            <a:r>
              <a:rPr lang="en-GB"/>
              <a:t>Social taboo/shame around gambling easier to avoid when the behaviour is less visible</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b="1"/>
              <a:t>Certain audiences more likely to self-exclude from gambling previously </a:t>
            </a:r>
            <a:r>
              <a:rPr lang="en-GB" b="1" i="1"/>
              <a:t>(e.g. women from bookmakers, men from bingo halls) </a:t>
            </a:r>
            <a:r>
              <a:rPr lang="en-GB" b="1"/>
              <a:t>now feel more comfortable gambling in a greater range of ways</a:t>
            </a:r>
          </a:p>
          <a:p>
            <a:pPr marL="742950" lvl="1" indent="-285750">
              <a:spcBef>
                <a:spcPts val="600"/>
              </a:spcBef>
              <a:buFont typeface="Arial" panose="020B0604020202020204" pitchFamily="34" charset="0"/>
              <a:buChar char="•"/>
            </a:pPr>
            <a:r>
              <a:rPr lang="en-GB"/>
              <a:t>Ability to gamble in more comfortable moments e.g. bingo at home on the sofa &amp; football betting in the pub</a:t>
            </a:r>
          </a:p>
          <a:p>
            <a:pPr marL="742950" lvl="1" indent="-285750">
              <a:spcBef>
                <a:spcPts val="600"/>
              </a:spcBef>
              <a:buFont typeface="Arial" panose="020B0604020202020204" pitchFamily="34" charset="0"/>
              <a:buChar char="•"/>
            </a:pPr>
            <a:r>
              <a:rPr lang="en-GB"/>
              <a:t>Less of a concern around pressure to understand game rules in high pressure environments </a:t>
            </a:r>
            <a:r>
              <a:rPr lang="en-GB" i="1"/>
              <a:t>e.g. blackjack at casino</a:t>
            </a:r>
          </a:p>
          <a:p>
            <a:pPr marL="285750" indent="-285750">
              <a:buFont typeface="Arial" panose="020B0604020202020204" pitchFamily="34" charset="0"/>
              <a:buChar char="•"/>
            </a:pPr>
            <a:endParaRPr lang="en-GB"/>
          </a:p>
        </p:txBody>
      </p:sp>
      <p:sp>
        <p:nvSpPr>
          <p:cNvPr id="8" name="Speech Bubble: Rectangle with Corners Rounded 7">
            <a:extLst>
              <a:ext uri="{FF2B5EF4-FFF2-40B4-BE49-F238E27FC236}">
                <a16:creationId xmlns:a16="http://schemas.microsoft.com/office/drawing/2014/main" id="{A90383D0-0B66-4799-A6DD-BE4485B051A6}"/>
              </a:ext>
              <a:ext uri="{C183D7F6-B498-43B3-948B-1728B52AA6E4}">
                <adec:decorative xmlns:adec="http://schemas.microsoft.com/office/drawing/2017/decorative" val="1"/>
              </a:ext>
            </a:extLst>
          </p:cNvPr>
          <p:cNvSpPr/>
          <p:nvPr/>
        </p:nvSpPr>
        <p:spPr>
          <a:xfrm>
            <a:off x="5693259" y="1442098"/>
            <a:ext cx="6117660" cy="1006812"/>
          </a:xfrm>
          <a:prstGeom prst="wedgeRoundRectCallout">
            <a:avLst>
              <a:gd name="adj1" fmla="val 6299"/>
              <a:gd name="adj2" fmla="val 63979"/>
              <a:gd name="adj3" fmla="val 16667"/>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GB" sz="1200">
                <a:solidFill>
                  <a:schemeClr val="tx1"/>
                </a:solidFill>
              </a:rPr>
              <a:t>“</a:t>
            </a:r>
            <a:r>
              <a:rPr lang="en-GB" sz="1200" b="1">
                <a:solidFill>
                  <a:schemeClr val="tx1"/>
                </a:solidFill>
              </a:rPr>
              <a:t>I can gamble at home in my leisure time where I'm playing games or sitting about watching TV or listening to music or chilling out with a group of friends. </a:t>
            </a:r>
            <a:r>
              <a:rPr lang="en-GB" sz="1200">
                <a:solidFill>
                  <a:schemeClr val="tx1"/>
                </a:solidFill>
              </a:rPr>
              <a:t>When I'm at the pub having a drink with mates or at the casino. Or when I visit a local newsagents or shop when grocery shopping.” </a:t>
            </a:r>
            <a:r>
              <a:rPr lang="en-GB" sz="1200" i="1">
                <a:solidFill>
                  <a:schemeClr val="tx1"/>
                </a:solidFill>
              </a:rPr>
              <a:t>22, Male, North England, Frequent Player</a:t>
            </a:r>
            <a:endParaRPr lang="en-GB" sz="1200" b="1" i="1">
              <a:solidFill>
                <a:schemeClr val="tx1"/>
              </a:solidFill>
            </a:endParaRPr>
          </a:p>
        </p:txBody>
      </p:sp>
      <p:grpSp>
        <p:nvGrpSpPr>
          <p:cNvPr id="106" name="Group 105">
            <a:extLst>
              <a:ext uri="{FF2B5EF4-FFF2-40B4-BE49-F238E27FC236}">
                <a16:creationId xmlns:a16="http://schemas.microsoft.com/office/drawing/2014/main" id="{783E9CE8-60EE-4502-9840-3FFF379E127B}"/>
              </a:ext>
              <a:ext uri="{C183D7F6-B498-43B3-948B-1728B52AA6E4}">
                <adec:decorative xmlns:adec="http://schemas.microsoft.com/office/drawing/2017/decorative" val="1"/>
              </a:ext>
            </a:extLst>
          </p:cNvPr>
          <p:cNvGrpSpPr/>
          <p:nvPr/>
        </p:nvGrpSpPr>
        <p:grpSpPr>
          <a:xfrm>
            <a:off x="5399267" y="2723493"/>
            <a:ext cx="5310773" cy="3701122"/>
            <a:chOff x="5595914" y="1635068"/>
            <a:chExt cx="6681788" cy="4002087"/>
          </a:xfrm>
        </p:grpSpPr>
        <p:sp>
          <p:nvSpPr>
            <p:cNvPr id="107" name="Freeform 213">
              <a:extLst>
                <a:ext uri="{FF2B5EF4-FFF2-40B4-BE49-F238E27FC236}">
                  <a16:creationId xmlns:a16="http://schemas.microsoft.com/office/drawing/2014/main" id="{07DEA95F-E054-40DE-8921-8CCE04B6D11F}"/>
                </a:ext>
              </a:extLst>
            </p:cNvPr>
            <p:cNvSpPr>
              <a:spLocks/>
            </p:cNvSpPr>
            <p:nvPr/>
          </p:nvSpPr>
          <p:spPr bwMode="auto">
            <a:xfrm>
              <a:off x="5595914" y="1649355"/>
              <a:ext cx="6681788" cy="3987800"/>
            </a:xfrm>
            <a:custGeom>
              <a:avLst/>
              <a:gdLst>
                <a:gd name="T0" fmla="*/ 4295 w 4295"/>
                <a:gd name="T1" fmla="*/ 903 h 2562"/>
                <a:gd name="T2" fmla="*/ 4295 w 4295"/>
                <a:gd name="T3" fmla="*/ 897 h 2562"/>
                <a:gd name="T4" fmla="*/ 4294 w 4295"/>
                <a:gd name="T5" fmla="*/ 886 h 2562"/>
                <a:gd name="T6" fmla="*/ 4293 w 4295"/>
                <a:gd name="T7" fmla="*/ 879 h 2562"/>
                <a:gd name="T8" fmla="*/ 4292 w 4295"/>
                <a:gd name="T9" fmla="*/ 873 h 2562"/>
                <a:gd name="T10" fmla="*/ 4271 w 4295"/>
                <a:gd name="T11" fmla="*/ 826 h 2562"/>
                <a:gd name="T12" fmla="*/ 4255 w 4295"/>
                <a:gd name="T13" fmla="*/ 808 h 2562"/>
                <a:gd name="T14" fmla="*/ 4234 w 4295"/>
                <a:gd name="T15" fmla="*/ 791 h 2562"/>
                <a:gd name="T16" fmla="*/ 4093 w 4295"/>
                <a:gd name="T17" fmla="*/ 709 h 2562"/>
                <a:gd name="T18" fmla="*/ 3445 w 4295"/>
                <a:gd name="T19" fmla="*/ 335 h 2562"/>
                <a:gd name="T20" fmla="*/ 2926 w 4295"/>
                <a:gd name="T21" fmla="*/ 35 h 2562"/>
                <a:gd name="T22" fmla="*/ 2925 w 4295"/>
                <a:gd name="T23" fmla="*/ 35 h 2562"/>
                <a:gd name="T24" fmla="*/ 2896 w 4295"/>
                <a:gd name="T25" fmla="*/ 21 h 2562"/>
                <a:gd name="T26" fmla="*/ 2872 w 4295"/>
                <a:gd name="T27" fmla="*/ 13 h 2562"/>
                <a:gd name="T28" fmla="*/ 2839 w 4295"/>
                <a:gd name="T29" fmla="*/ 5 h 2562"/>
                <a:gd name="T30" fmla="*/ 2792 w 4295"/>
                <a:gd name="T31" fmla="*/ 0 h 2562"/>
                <a:gd name="T32" fmla="*/ 2781 w 4295"/>
                <a:gd name="T33" fmla="*/ 0 h 2562"/>
                <a:gd name="T34" fmla="*/ 2767 w 4295"/>
                <a:gd name="T35" fmla="*/ 1 h 2562"/>
                <a:gd name="T36" fmla="*/ 2690 w 4295"/>
                <a:gd name="T37" fmla="*/ 13 h 2562"/>
                <a:gd name="T38" fmla="*/ 2673 w 4295"/>
                <a:gd name="T39" fmla="*/ 18 h 2562"/>
                <a:gd name="T40" fmla="*/ 2649 w 4295"/>
                <a:gd name="T41" fmla="*/ 29 h 2562"/>
                <a:gd name="T42" fmla="*/ 2461 w 4295"/>
                <a:gd name="T43" fmla="*/ 137 h 2562"/>
                <a:gd name="T44" fmla="*/ 1867 w 4295"/>
                <a:gd name="T45" fmla="*/ 482 h 2562"/>
                <a:gd name="T46" fmla="*/ 585 w 4295"/>
                <a:gd name="T47" fmla="*/ 1228 h 2562"/>
                <a:gd name="T48" fmla="*/ 42 w 4295"/>
                <a:gd name="T49" fmla="*/ 1547 h 2562"/>
                <a:gd name="T50" fmla="*/ 25 w 4295"/>
                <a:gd name="T51" fmla="*/ 1567 h 2562"/>
                <a:gd name="T52" fmla="*/ 19 w 4295"/>
                <a:gd name="T53" fmla="*/ 1576 h 2562"/>
                <a:gd name="T54" fmla="*/ 12 w 4295"/>
                <a:gd name="T55" fmla="*/ 1589 h 2562"/>
                <a:gd name="T56" fmla="*/ 5 w 4295"/>
                <a:gd name="T57" fmla="*/ 1609 h 2562"/>
                <a:gd name="T58" fmla="*/ 2 w 4295"/>
                <a:gd name="T59" fmla="*/ 1620 h 2562"/>
                <a:gd name="T60" fmla="*/ 1 w 4295"/>
                <a:gd name="T61" fmla="*/ 1632 h 2562"/>
                <a:gd name="T62" fmla="*/ 0 w 4295"/>
                <a:gd name="T63" fmla="*/ 1641 h 2562"/>
                <a:gd name="T64" fmla="*/ 0 w 4295"/>
                <a:gd name="T65" fmla="*/ 1658 h 2562"/>
                <a:gd name="T66" fmla="*/ 13 w 4295"/>
                <a:gd name="T67" fmla="*/ 1717 h 2562"/>
                <a:gd name="T68" fmla="*/ 52 w 4295"/>
                <a:gd name="T69" fmla="*/ 1765 h 2562"/>
                <a:gd name="T70" fmla="*/ 202 w 4295"/>
                <a:gd name="T71" fmla="*/ 1854 h 2562"/>
                <a:gd name="T72" fmla="*/ 850 w 4295"/>
                <a:gd name="T73" fmla="*/ 2228 h 2562"/>
                <a:gd name="T74" fmla="*/ 1367 w 4295"/>
                <a:gd name="T75" fmla="*/ 2526 h 2562"/>
                <a:gd name="T76" fmla="*/ 1382 w 4295"/>
                <a:gd name="T77" fmla="*/ 2534 h 2562"/>
                <a:gd name="T78" fmla="*/ 1399 w 4295"/>
                <a:gd name="T79" fmla="*/ 2541 h 2562"/>
                <a:gd name="T80" fmla="*/ 1447 w 4295"/>
                <a:gd name="T81" fmla="*/ 2555 h 2562"/>
                <a:gd name="T82" fmla="*/ 1502 w 4295"/>
                <a:gd name="T83" fmla="*/ 2562 h 2562"/>
                <a:gd name="T84" fmla="*/ 1514 w 4295"/>
                <a:gd name="T85" fmla="*/ 2562 h 2562"/>
                <a:gd name="T86" fmla="*/ 1529 w 4295"/>
                <a:gd name="T87" fmla="*/ 2562 h 2562"/>
                <a:gd name="T88" fmla="*/ 1545 w 4295"/>
                <a:gd name="T89" fmla="*/ 2561 h 2562"/>
                <a:gd name="T90" fmla="*/ 1560 w 4295"/>
                <a:gd name="T91" fmla="*/ 2559 h 2562"/>
                <a:gd name="T92" fmla="*/ 1575 w 4295"/>
                <a:gd name="T93" fmla="*/ 2556 h 2562"/>
                <a:gd name="T94" fmla="*/ 1619 w 4295"/>
                <a:gd name="T95" fmla="*/ 2545 h 2562"/>
                <a:gd name="T96" fmla="*/ 1658 w 4295"/>
                <a:gd name="T97" fmla="*/ 2527 h 2562"/>
                <a:gd name="T98" fmla="*/ 2941 w 4295"/>
                <a:gd name="T99" fmla="*/ 1782 h 2562"/>
                <a:gd name="T100" fmla="*/ 4223 w 4295"/>
                <a:gd name="T101" fmla="*/ 1037 h 2562"/>
                <a:gd name="T102" fmla="*/ 4252 w 4295"/>
                <a:gd name="T103" fmla="*/ 1016 h 2562"/>
                <a:gd name="T104" fmla="*/ 4273 w 4295"/>
                <a:gd name="T105" fmla="*/ 991 h 2562"/>
                <a:gd name="T106" fmla="*/ 4284 w 4295"/>
                <a:gd name="T107" fmla="*/ 972 h 2562"/>
                <a:gd name="T108" fmla="*/ 4288 w 4295"/>
                <a:gd name="T109" fmla="*/ 962 h 2562"/>
                <a:gd name="T110" fmla="*/ 4289 w 4295"/>
                <a:gd name="T111" fmla="*/ 958 h 2562"/>
                <a:gd name="T112" fmla="*/ 4293 w 4295"/>
                <a:gd name="T113" fmla="*/ 940 h 2562"/>
                <a:gd name="T114" fmla="*/ 4294 w 4295"/>
                <a:gd name="T115" fmla="*/ 928 h 2562"/>
                <a:gd name="T116" fmla="*/ 4295 w 4295"/>
                <a:gd name="T117" fmla="*/ 918 h 2562"/>
                <a:gd name="T118" fmla="*/ 4295 w 4295"/>
                <a:gd name="T119" fmla="*/ 904 h 2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95" h="2562">
                  <a:moveTo>
                    <a:pt x="4295" y="904"/>
                  </a:moveTo>
                  <a:cubicBezTo>
                    <a:pt x="4295" y="904"/>
                    <a:pt x="4295" y="904"/>
                    <a:pt x="4295" y="904"/>
                  </a:cubicBezTo>
                  <a:cubicBezTo>
                    <a:pt x="4295" y="904"/>
                    <a:pt x="4295" y="904"/>
                    <a:pt x="4295" y="904"/>
                  </a:cubicBezTo>
                  <a:cubicBezTo>
                    <a:pt x="4295" y="903"/>
                    <a:pt x="4295" y="903"/>
                    <a:pt x="4295" y="903"/>
                  </a:cubicBezTo>
                  <a:cubicBezTo>
                    <a:pt x="4295" y="903"/>
                    <a:pt x="4295" y="903"/>
                    <a:pt x="4295" y="903"/>
                  </a:cubicBezTo>
                  <a:cubicBezTo>
                    <a:pt x="4295" y="903"/>
                    <a:pt x="4295" y="902"/>
                    <a:pt x="4295" y="902"/>
                  </a:cubicBezTo>
                  <a:cubicBezTo>
                    <a:pt x="4295" y="903"/>
                    <a:pt x="4295" y="903"/>
                    <a:pt x="4295" y="903"/>
                  </a:cubicBezTo>
                  <a:cubicBezTo>
                    <a:pt x="4295" y="902"/>
                    <a:pt x="4295" y="902"/>
                    <a:pt x="4295" y="902"/>
                  </a:cubicBezTo>
                  <a:cubicBezTo>
                    <a:pt x="4295" y="901"/>
                    <a:pt x="4295" y="901"/>
                    <a:pt x="4295" y="900"/>
                  </a:cubicBezTo>
                  <a:cubicBezTo>
                    <a:pt x="4295" y="897"/>
                    <a:pt x="4295" y="897"/>
                    <a:pt x="4295" y="897"/>
                  </a:cubicBezTo>
                  <a:cubicBezTo>
                    <a:pt x="4295" y="897"/>
                    <a:pt x="4295" y="896"/>
                    <a:pt x="4295" y="895"/>
                  </a:cubicBezTo>
                  <a:cubicBezTo>
                    <a:pt x="4295" y="894"/>
                    <a:pt x="4295" y="893"/>
                    <a:pt x="4294" y="892"/>
                  </a:cubicBezTo>
                  <a:cubicBezTo>
                    <a:pt x="4294" y="891"/>
                    <a:pt x="4294" y="891"/>
                    <a:pt x="4294" y="891"/>
                  </a:cubicBezTo>
                  <a:cubicBezTo>
                    <a:pt x="4294" y="890"/>
                    <a:pt x="4294" y="890"/>
                    <a:pt x="4294" y="890"/>
                  </a:cubicBezTo>
                  <a:cubicBezTo>
                    <a:pt x="4294" y="889"/>
                    <a:pt x="4294" y="887"/>
                    <a:pt x="4294" y="886"/>
                  </a:cubicBezTo>
                  <a:cubicBezTo>
                    <a:pt x="4294" y="885"/>
                    <a:pt x="4294" y="885"/>
                    <a:pt x="4294" y="885"/>
                  </a:cubicBezTo>
                  <a:cubicBezTo>
                    <a:pt x="4294" y="884"/>
                    <a:pt x="4294" y="884"/>
                    <a:pt x="4294" y="884"/>
                  </a:cubicBezTo>
                  <a:cubicBezTo>
                    <a:pt x="4293" y="883"/>
                    <a:pt x="4293" y="881"/>
                    <a:pt x="4293" y="880"/>
                  </a:cubicBezTo>
                  <a:cubicBezTo>
                    <a:pt x="4293" y="879"/>
                    <a:pt x="4293" y="879"/>
                    <a:pt x="4293" y="879"/>
                  </a:cubicBezTo>
                  <a:cubicBezTo>
                    <a:pt x="4293" y="879"/>
                    <a:pt x="4293" y="879"/>
                    <a:pt x="4293" y="879"/>
                  </a:cubicBezTo>
                  <a:cubicBezTo>
                    <a:pt x="4293" y="878"/>
                    <a:pt x="4293" y="878"/>
                    <a:pt x="4293" y="877"/>
                  </a:cubicBezTo>
                  <a:cubicBezTo>
                    <a:pt x="4292" y="877"/>
                    <a:pt x="4292" y="877"/>
                    <a:pt x="4292" y="877"/>
                  </a:cubicBezTo>
                  <a:cubicBezTo>
                    <a:pt x="4293" y="877"/>
                    <a:pt x="4293" y="877"/>
                    <a:pt x="4293" y="877"/>
                  </a:cubicBezTo>
                  <a:cubicBezTo>
                    <a:pt x="4292" y="877"/>
                    <a:pt x="4292" y="876"/>
                    <a:pt x="4292" y="875"/>
                  </a:cubicBezTo>
                  <a:cubicBezTo>
                    <a:pt x="4292" y="873"/>
                    <a:pt x="4292" y="873"/>
                    <a:pt x="4292" y="873"/>
                  </a:cubicBezTo>
                  <a:cubicBezTo>
                    <a:pt x="4292" y="873"/>
                    <a:pt x="4292" y="873"/>
                    <a:pt x="4292" y="873"/>
                  </a:cubicBezTo>
                  <a:cubicBezTo>
                    <a:pt x="4291" y="872"/>
                    <a:pt x="4291" y="872"/>
                    <a:pt x="4291" y="872"/>
                  </a:cubicBezTo>
                  <a:cubicBezTo>
                    <a:pt x="4291" y="872"/>
                    <a:pt x="4291" y="872"/>
                    <a:pt x="4291" y="872"/>
                  </a:cubicBezTo>
                  <a:cubicBezTo>
                    <a:pt x="4287" y="854"/>
                    <a:pt x="4280" y="839"/>
                    <a:pt x="4272" y="827"/>
                  </a:cubicBezTo>
                  <a:cubicBezTo>
                    <a:pt x="4271" y="827"/>
                    <a:pt x="4271" y="826"/>
                    <a:pt x="4271" y="826"/>
                  </a:cubicBezTo>
                  <a:cubicBezTo>
                    <a:pt x="4270" y="825"/>
                    <a:pt x="4270" y="824"/>
                    <a:pt x="4269" y="824"/>
                  </a:cubicBezTo>
                  <a:cubicBezTo>
                    <a:pt x="4269" y="823"/>
                    <a:pt x="4269" y="823"/>
                    <a:pt x="4269" y="823"/>
                  </a:cubicBezTo>
                  <a:cubicBezTo>
                    <a:pt x="4266" y="819"/>
                    <a:pt x="4263" y="816"/>
                    <a:pt x="4261" y="813"/>
                  </a:cubicBezTo>
                  <a:cubicBezTo>
                    <a:pt x="4259" y="812"/>
                    <a:pt x="4258" y="810"/>
                    <a:pt x="4256" y="808"/>
                  </a:cubicBezTo>
                  <a:cubicBezTo>
                    <a:pt x="4255" y="808"/>
                    <a:pt x="4255" y="808"/>
                    <a:pt x="4255" y="808"/>
                  </a:cubicBezTo>
                  <a:cubicBezTo>
                    <a:pt x="4254" y="807"/>
                    <a:pt x="4253" y="806"/>
                    <a:pt x="4252" y="804"/>
                  </a:cubicBezTo>
                  <a:cubicBezTo>
                    <a:pt x="4248" y="802"/>
                    <a:pt x="4245" y="799"/>
                    <a:pt x="4241" y="796"/>
                  </a:cubicBezTo>
                  <a:cubicBezTo>
                    <a:pt x="4240" y="796"/>
                    <a:pt x="4240" y="796"/>
                    <a:pt x="4240" y="796"/>
                  </a:cubicBezTo>
                  <a:cubicBezTo>
                    <a:pt x="4238" y="794"/>
                    <a:pt x="4236" y="792"/>
                    <a:pt x="4233" y="790"/>
                  </a:cubicBezTo>
                  <a:cubicBezTo>
                    <a:pt x="4234" y="791"/>
                    <a:pt x="4234" y="791"/>
                    <a:pt x="4234" y="791"/>
                  </a:cubicBezTo>
                  <a:cubicBezTo>
                    <a:pt x="4233" y="790"/>
                    <a:pt x="4233" y="790"/>
                    <a:pt x="4233" y="790"/>
                  </a:cubicBezTo>
                  <a:cubicBezTo>
                    <a:pt x="4232" y="789"/>
                    <a:pt x="4230" y="788"/>
                    <a:pt x="4228" y="787"/>
                  </a:cubicBezTo>
                  <a:cubicBezTo>
                    <a:pt x="4226" y="786"/>
                    <a:pt x="4225" y="785"/>
                    <a:pt x="4223" y="784"/>
                  </a:cubicBezTo>
                  <a:cubicBezTo>
                    <a:pt x="4222" y="784"/>
                    <a:pt x="4222" y="784"/>
                    <a:pt x="4222" y="784"/>
                  </a:cubicBezTo>
                  <a:cubicBezTo>
                    <a:pt x="4093" y="709"/>
                    <a:pt x="4093" y="709"/>
                    <a:pt x="4093" y="709"/>
                  </a:cubicBezTo>
                  <a:cubicBezTo>
                    <a:pt x="3963" y="634"/>
                    <a:pt x="3963" y="634"/>
                    <a:pt x="3963" y="634"/>
                  </a:cubicBezTo>
                  <a:cubicBezTo>
                    <a:pt x="3834" y="559"/>
                    <a:pt x="3834" y="559"/>
                    <a:pt x="3834" y="559"/>
                  </a:cubicBezTo>
                  <a:cubicBezTo>
                    <a:pt x="3704" y="484"/>
                    <a:pt x="3704" y="484"/>
                    <a:pt x="3704" y="484"/>
                  </a:cubicBezTo>
                  <a:cubicBezTo>
                    <a:pt x="3574" y="409"/>
                    <a:pt x="3574" y="409"/>
                    <a:pt x="3574" y="409"/>
                  </a:cubicBezTo>
                  <a:cubicBezTo>
                    <a:pt x="3445" y="335"/>
                    <a:pt x="3445" y="335"/>
                    <a:pt x="3445" y="335"/>
                  </a:cubicBezTo>
                  <a:cubicBezTo>
                    <a:pt x="3315" y="260"/>
                    <a:pt x="3315" y="260"/>
                    <a:pt x="3315" y="260"/>
                  </a:cubicBezTo>
                  <a:cubicBezTo>
                    <a:pt x="3185" y="185"/>
                    <a:pt x="3185" y="185"/>
                    <a:pt x="3185" y="185"/>
                  </a:cubicBezTo>
                  <a:cubicBezTo>
                    <a:pt x="3056" y="110"/>
                    <a:pt x="3056" y="110"/>
                    <a:pt x="3056" y="110"/>
                  </a:cubicBezTo>
                  <a:cubicBezTo>
                    <a:pt x="2926" y="35"/>
                    <a:pt x="2926" y="35"/>
                    <a:pt x="2926" y="35"/>
                  </a:cubicBezTo>
                  <a:cubicBezTo>
                    <a:pt x="2926" y="35"/>
                    <a:pt x="2926" y="35"/>
                    <a:pt x="2926" y="35"/>
                  </a:cubicBezTo>
                  <a:cubicBezTo>
                    <a:pt x="2926" y="35"/>
                    <a:pt x="2926" y="35"/>
                    <a:pt x="2926" y="35"/>
                  </a:cubicBezTo>
                  <a:cubicBezTo>
                    <a:pt x="2926" y="35"/>
                    <a:pt x="2926" y="35"/>
                    <a:pt x="2926" y="35"/>
                  </a:cubicBezTo>
                  <a:cubicBezTo>
                    <a:pt x="2925" y="35"/>
                    <a:pt x="2925" y="35"/>
                    <a:pt x="2925" y="35"/>
                  </a:cubicBezTo>
                  <a:cubicBezTo>
                    <a:pt x="2925" y="35"/>
                    <a:pt x="2925" y="35"/>
                    <a:pt x="2925" y="35"/>
                  </a:cubicBezTo>
                  <a:cubicBezTo>
                    <a:pt x="2925" y="35"/>
                    <a:pt x="2925" y="35"/>
                    <a:pt x="2925" y="35"/>
                  </a:cubicBezTo>
                  <a:cubicBezTo>
                    <a:pt x="2924" y="34"/>
                    <a:pt x="2923" y="34"/>
                    <a:pt x="2923" y="33"/>
                  </a:cubicBezTo>
                  <a:cubicBezTo>
                    <a:pt x="2920" y="32"/>
                    <a:pt x="2915" y="29"/>
                    <a:pt x="2907" y="25"/>
                  </a:cubicBezTo>
                  <a:cubicBezTo>
                    <a:pt x="2902" y="23"/>
                    <a:pt x="2900" y="22"/>
                    <a:pt x="2900" y="22"/>
                  </a:cubicBezTo>
                  <a:cubicBezTo>
                    <a:pt x="2899" y="22"/>
                    <a:pt x="2899" y="22"/>
                    <a:pt x="2899" y="22"/>
                  </a:cubicBezTo>
                  <a:cubicBezTo>
                    <a:pt x="2898" y="22"/>
                    <a:pt x="2897" y="21"/>
                    <a:pt x="2896" y="21"/>
                  </a:cubicBezTo>
                  <a:cubicBezTo>
                    <a:pt x="2893" y="20"/>
                    <a:pt x="2889" y="18"/>
                    <a:pt x="2886" y="17"/>
                  </a:cubicBezTo>
                  <a:cubicBezTo>
                    <a:pt x="2886" y="17"/>
                    <a:pt x="2886" y="17"/>
                    <a:pt x="2886" y="17"/>
                  </a:cubicBezTo>
                  <a:cubicBezTo>
                    <a:pt x="2885" y="17"/>
                    <a:pt x="2885" y="17"/>
                    <a:pt x="2885" y="17"/>
                  </a:cubicBezTo>
                  <a:cubicBezTo>
                    <a:pt x="2883" y="16"/>
                    <a:pt x="2881" y="15"/>
                    <a:pt x="2879" y="15"/>
                  </a:cubicBezTo>
                  <a:cubicBezTo>
                    <a:pt x="2876" y="14"/>
                    <a:pt x="2874" y="13"/>
                    <a:pt x="2872" y="13"/>
                  </a:cubicBezTo>
                  <a:cubicBezTo>
                    <a:pt x="2868" y="11"/>
                    <a:pt x="2863" y="10"/>
                    <a:pt x="2858" y="9"/>
                  </a:cubicBezTo>
                  <a:cubicBezTo>
                    <a:pt x="2856" y="8"/>
                    <a:pt x="2854" y="8"/>
                    <a:pt x="2851" y="7"/>
                  </a:cubicBezTo>
                  <a:cubicBezTo>
                    <a:pt x="2850" y="7"/>
                    <a:pt x="2849" y="7"/>
                    <a:pt x="2848" y="7"/>
                  </a:cubicBezTo>
                  <a:cubicBezTo>
                    <a:pt x="2846" y="6"/>
                    <a:pt x="2843" y="6"/>
                    <a:pt x="2841" y="5"/>
                  </a:cubicBezTo>
                  <a:cubicBezTo>
                    <a:pt x="2840" y="5"/>
                    <a:pt x="2840" y="5"/>
                    <a:pt x="2839" y="5"/>
                  </a:cubicBezTo>
                  <a:cubicBezTo>
                    <a:pt x="2828" y="3"/>
                    <a:pt x="2815" y="2"/>
                    <a:pt x="2802" y="1"/>
                  </a:cubicBezTo>
                  <a:cubicBezTo>
                    <a:pt x="2801" y="1"/>
                    <a:pt x="2801" y="1"/>
                    <a:pt x="2800" y="1"/>
                  </a:cubicBezTo>
                  <a:cubicBezTo>
                    <a:pt x="2798" y="1"/>
                    <a:pt x="2795" y="1"/>
                    <a:pt x="2793" y="0"/>
                  </a:cubicBezTo>
                  <a:cubicBezTo>
                    <a:pt x="2792" y="0"/>
                    <a:pt x="2792" y="0"/>
                    <a:pt x="2792" y="0"/>
                  </a:cubicBezTo>
                  <a:cubicBezTo>
                    <a:pt x="2792" y="0"/>
                    <a:pt x="2792" y="0"/>
                    <a:pt x="2792" y="0"/>
                  </a:cubicBezTo>
                  <a:cubicBezTo>
                    <a:pt x="2792" y="0"/>
                    <a:pt x="2791" y="0"/>
                    <a:pt x="2791" y="0"/>
                  </a:cubicBezTo>
                  <a:cubicBezTo>
                    <a:pt x="2790" y="0"/>
                    <a:pt x="2790" y="0"/>
                    <a:pt x="2790" y="0"/>
                  </a:cubicBezTo>
                  <a:cubicBezTo>
                    <a:pt x="2787" y="0"/>
                    <a:pt x="2784" y="0"/>
                    <a:pt x="2781" y="0"/>
                  </a:cubicBezTo>
                  <a:cubicBezTo>
                    <a:pt x="2781" y="0"/>
                    <a:pt x="2781" y="0"/>
                    <a:pt x="2781" y="0"/>
                  </a:cubicBezTo>
                  <a:cubicBezTo>
                    <a:pt x="2781" y="0"/>
                    <a:pt x="2781" y="0"/>
                    <a:pt x="2781" y="0"/>
                  </a:cubicBezTo>
                  <a:cubicBezTo>
                    <a:pt x="2781" y="0"/>
                    <a:pt x="2781" y="0"/>
                    <a:pt x="2781" y="0"/>
                  </a:cubicBezTo>
                  <a:cubicBezTo>
                    <a:pt x="2780" y="0"/>
                    <a:pt x="2778" y="0"/>
                    <a:pt x="2776" y="0"/>
                  </a:cubicBezTo>
                  <a:cubicBezTo>
                    <a:pt x="2773" y="0"/>
                    <a:pt x="2771" y="0"/>
                    <a:pt x="2768" y="1"/>
                  </a:cubicBezTo>
                  <a:cubicBezTo>
                    <a:pt x="2767" y="1"/>
                    <a:pt x="2767" y="1"/>
                    <a:pt x="2767" y="1"/>
                  </a:cubicBezTo>
                  <a:cubicBezTo>
                    <a:pt x="2767" y="1"/>
                    <a:pt x="2767" y="1"/>
                    <a:pt x="2767" y="1"/>
                  </a:cubicBezTo>
                  <a:cubicBezTo>
                    <a:pt x="2749" y="1"/>
                    <a:pt x="2732" y="3"/>
                    <a:pt x="2714" y="7"/>
                  </a:cubicBezTo>
                  <a:cubicBezTo>
                    <a:pt x="2713" y="7"/>
                    <a:pt x="2712" y="7"/>
                    <a:pt x="2711" y="7"/>
                  </a:cubicBezTo>
                  <a:cubicBezTo>
                    <a:pt x="2710" y="8"/>
                    <a:pt x="2709" y="8"/>
                    <a:pt x="2707" y="8"/>
                  </a:cubicBezTo>
                  <a:cubicBezTo>
                    <a:pt x="2706" y="9"/>
                    <a:pt x="2706" y="9"/>
                    <a:pt x="2705" y="9"/>
                  </a:cubicBezTo>
                  <a:cubicBezTo>
                    <a:pt x="2700" y="10"/>
                    <a:pt x="2694" y="11"/>
                    <a:pt x="2690" y="13"/>
                  </a:cubicBezTo>
                  <a:cubicBezTo>
                    <a:pt x="2689" y="13"/>
                    <a:pt x="2689" y="13"/>
                    <a:pt x="2689" y="13"/>
                  </a:cubicBezTo>
                  <a:cubicBezTo>
                    <a:pt x="2686" y="14"/>
                    <a:pt x="2681" y="16"/>
                    <a:pt x="2677" y="17"/>
                  </a:cubicBezTo>
                  <a:cubicBezTo>
                    <a:pt x="2677" y="17"/>
                    <a:pt x="2677" y="17"/>
                    <a:pt x="2677" y="17"/>
                  </a:cubicBezTo>
                  <a:cubicBezTo>
                    <a:pt x="2676" y="17"/>
                    <a:pt x="2676" y="17"/>
                    <a:pt x="2676" y="17"/>
                  </a:cubicBezTo>
                  <a:cubicBezTo>
                    <a:pt x="2673" y="18"/>
                    <a:pt x="2673" y="18"/>
                    <a:pt x="2673" y="18"/>
                  </a:cubicBezTo>
                  <a:cubicBezTo>
                    <a:pt x="2670" y="19"/>
                    <a:pt x="2668" y="20"/>
                    <a:pt x="2666" y="21"/>
                  </a:cubicBezTo>
                  <a:cubicBezTo>
                    <a:pt x="2662" y="22"/>
                    <a:pt x="2662" y="22"/>
                    <a:pt x="2662" y="22"/>
                  </a:cubicBezTo>
                  <a:cubicBezTo>
                    <a:pt x="2661" y="23"/>
                    <a:pt x="2659" y="24"/>
                    <a:pt x="2657" y="25"/>
                  </a:cubicBezTo>
                  <a:cubicBezTo>
                    <a:pt x="2655" y="26"/>
                    <a:pt x="2653" y="27"/>
                    <a:pt x="2651" y="28"/>
                  </a:cubicBezTo>
                  <a:cubicBezTo>
                    <a:pt x="2650" y="28"/>
                    <a:pt x="2649" y="28"/>
                    <a:pt x="2649" y="29"/>
                  </a:cubicBezTo>
                  <a:cubicBezTo>
                    <a:pt x="2645" y="31"/>
                    <a:pt x="2640" y="33"/>
                    <a:pt x="2637" y="35"/>
                  </a:cubicBezTo>
                  <a:cubicBezTo>
                    <a:pt x="2637" y="35"/>
                    <a:pt x="2637" y="35"/>
                    <a:pt x="2637" y="35"/>
                  </a:cubicBezTo>
                  <a:cubicBezTo>
                    <a:pt x="2508" y="110"/>
                    <a:pt x="2508" y="110"/>
                    <a:pt x="2508" y="110"/>
                  </a:cubicBezTo>
                  <a:cubicBezTo>
                    <a:pt x="2461" y="137"/>
                    <a:pt x="2461" y="137"/>
                    <a:pt x="2461" y="137"/>
                  </a:cubicBezTo>
                  <a:cubicBezTo>
                    <a:pt x="2461" y="137"/>
                    <a:pt x="2461" y="137"/>
                    <a:pt x="2461" y="137"/>
                  </a:cubicBezTo>
                  <a:cubicBezTo>
                    <a:pt x="2419" y="161"/>
                    <a:pt x="2419" y="161"/>
                    <a:pt x="2419" y="161"/>
                  </a:cubicBezTo>
                  <a:cubicBezTo>
                    <a:pt x="2416" y="163"/>
                    <a:pt x="2413" y="165"/>
                    <a:pt x="2410" y="167"/>
                  </a:cubicBezTo>
                  <a:cubicBezTo>
                    <a:pt x="2380" y="184"/>
                    <a:pt x="2380" y="184"/>
                    <a:pt x="2380" y="184"/>
                  </a:cubicBezTo>
                  <a:cubicBezTo>
                    <a:pt x="2124" y="333"/>
                    <a:pt x="2124" y="333"/>
                    <a:pt x="2124" y="333"/>
                  </a:cubicBezTo>
                  <a:cubicBezTo>
                    <a:pt x="1867" y="482"/>
                    <a:pt x="1867" y="482"/>
                    <a:pt x="1867" y="482"/>
                  </a:cubicBezTo>
                  <a:cubicBezTo>
                    <a:pt x="1611" y="631"/>
                    <a:pt x="1611" y="631"/>
                    <a:pt x="1611" y="631"/>
                  </a:cubicBezTo>
                  <a:cubicBezTo>
                    <a:pt x="1354" y="780"/>
                    <a:pt x="1354" y="780"/>
                    <a:pt x="1354" y="780"/>
                  </a:cubicBezTo>
                  <a:cubicBezTo>
                    <a:pt x="1098" y="929"/>
                    <a:pt x="1098" y="929"/>
                    <a:pt x="1098" y="929"/>
                  </a:cubicBezTo>
                  <a:cubicBezTo>
                    <a:pt x="841" y="1079"/>
                    <a:pt x="841" y="1079"/>
                    <a:pt x="841" y="1079"/>
                  </a:cubicBezTo>
                  <a:cubicBezTo>
                    <a:pt x="585" y="1228"/>
                    <a:pt x="585" y="1228"/>
                    <a:pt x="585" y="1228"/>
                  </a:cubicBezTo>
                  <a:cubicBezTo>
                    <a:pt x="499" y="1277"/>
                    <a:pt x="414" y="1327"/>
                    <a:pt x="328" y="1377"/>
                  </a:cubicBezTo>
                  <a:cubicBezTo>
                    <a:pt x="200" y="1451"/>
                    <a:pt x="200" y="1451"/>
                    <a:pt x="200" y="1451"/>
                  </a:cubicBezTo>
                  <a:cubicBezTo>
                    <a:pt x="72" y="1526"/>
                    <a:pt x="72" y="1526"/>
                    <a:pt x="72" y="1526"/>
                  </a:cubicBezTo>
                  <a:cubicBezTo>
                    <a:pt x="70" y="1527"/>
                    <a:pt x="68" y="1528"/>
                    <a:pt x="67" y="1529"/>
                  </a:cubicBezTo>
                  <a:cubicBezTo>
                    <a:pt x="54" y="1537"/>
                    <a:pt x="46" y="1544"/>
                    <a:pt x="42" y="1547"/>
                  </a:cubicBezTo>
                  <a:cubicBezTo>
                    <a:pt x="40" y="1549"/>
                    <a:pt x="38" y="1551"/>
                    <a:pt x="35" y="1555"/>
                  </a:cubicBezTo>
                  <a:cubicBezTo>
                    <a:pt x="34" y="1555"/>
                    <a:pt x="34" y="1555"/>
                    <a:pt x="34" y="1555"/>
                  </a:cubicBezTo>
                  <a:cubicBezTo>
                    <a:pt x="34" y="1556"/>
                    <a:pt x="34" y="1556"/>
                    <a:pt x="34" y="1556"/>
                  </a:cubicBezTo>
                  <a:cubicBezTo>
                    <a:pt x="31" y="1559"/>
                    <a:pt x="28" y="1562"/>
                    <a:pt x="25" y="1567"/>
                  </a:cubicBezTo>
                  <a:cubicBezTo>
                    <a:pt x="25" y="1567"/>
                    <a:pt x="25" y="1567"/>
                    <a:pt x="25" y="1567"/>
                  </a:cubicBezTo>
                  <a:cubicBezTo>
                    <a:pt x="24" y="1567"/>
                    <a:pt x="24" y="1567"/>
                    <a:pt x="24" y="1567"/>
                  </a:cubicBezTo>
                  <a:cubicBezTo>
                    <a:pt x="23" y="1569"/>
                    <a:pt x="22" y="1571"/>
                    <a:pt x="20" y="1573"/>
                  </a:cubicBezTo>
                  <a:cubicBezTo>
                    <a:pt x="20" y="1574"/>
                    <a:pt x="20" y="1574"/>
                    <a:pt x="20" y="1574"/>
                  </a:cubicBezTo>
                  <a:cubicBezTo>
                    <a:pt x="20" y="1574"/>
                    <a:pt x="19" y="1575"/>
                    <a:pt x="19" y="1575"/>
                  </a:cubicBezTo>
                  <a:cubicBezTo>
                    <a:pt x="19" y="1576"/>
                    <a:pt x="19" y="1576"/>
                    <a:pt x="19" y="1576"/>
                  </a:cubicBezTo>
                  <a:cubicBezTo>
                    <a:pt x="18" y="1577"/>
                    <a:pt x="17" y="1578"/>
                    <a:pt x="17" y="1579"/>
                  </a:cubicBezTo>
                  <a:cubicBezTo>
                    <a:pt x="16" y="1580"/>
                    <a:pt x="16" y="1580"/>
                    <a:pt x="16" y="1581"/>
                  </a:cubicBezTo>
                  <a:cubicBezTo>
                    <a:pt x="15" y="1582"/>
                    <a:pt x="15" y="1582"/>
                    <a:pt x="15" y="1582"/>
                  </a:cubicBezTo>
                  <a:cubicBezTo>
                    <a:pt x="15" y="1583"/>
                    <a:pt x="15" y="1583"/>
                    <a:pt x="15" y="1583"/>
                  </a:cubicBezTo>
                  <a:cubicBezTo>
                    <a:pt x="14" y="1585"/>
                    <a:pt x="13" y="1587"/>
                    <a:pt x="12" y="1589"/>
                  </a:cubicBezTo>
                  <a:cubicBezTo>
                    <a:pt x="12" y="1589"/>
                    <a:pt x="12" y="1589"/>
                    <a:pt x="12" y="1589"/>
                  </a:cubicBezTo>
                  <a:cubicBezTo>
                    <a:pt x="12" y="1589"/>
                    <a:pt x="12" y="1589"/>
                    <a:pt x="12" y="1589"/>
                  </a:cubicBezTo>
                  <a:cubicBezTo>
                    <a:pt x="9" y="1595"/>
                    <a:pt x="7" y="1602"/>
                    <a:pt x="5" y="1608"/>
                  </a:cubicBezTo>
                  <a:cubicBezTo>
                    <a:pt x="5" y="1608"/>
                    <a:pt x="5" y="1608"/>
                    <a:pt x="5" y="1608"/>
                  </a:cubicBezTo>
                  <a:cubicBezTo>
                    <a:pt x="5" y="1609"/>
                    <a:pt x="5" y="1609"/>
                    <a:pt x="5" y="1609"/>
                  </a:cubicBezTo>
                  <a:cubicBezTo>
                    <a:pt x="5" y="1610"/>
                    <a:pt x="4" y="1611"/>
                    <a:pt x="4" y="1612"/>
                  </a:cubicBezTo>
                  <a:cubicBezTo>
                    <a:pt x="4" y="1614"/>
                    <a:pt x="4" y="1614"/>
                    <a:pt x="4" y="1614"/>
                  </a:cubicBezTo>
                  <a:cubicBezTo>
                    <a:pt x="3" y="1616"/>
                    <a:pt x="3" y="1618"/>
                    <a:pt x="3" y="1619"/>
                  </a:cubicBezTo>
                  <a:cubicBezTo>
                    <a:pt x="2" y="1620"/>
                    <a:pt x="2" y="1620"/>
                    <a:pt x="2" y="1620"/>
                  </a:cubicBezTo>
                  <a:cubicBezTo>
                    <a:pt x="2" y="1620"/>
                    <a:pt x="2" y="1620"/>
                    <a:pt x="2" y="1620"/>
                  </a:cubicBezTo>
                  <a:cubicBezTo>
                    <a:pt x="2" y="1621"/>
                    <a:pt x="2" y="1621"/>
                    <a:pt x="2" y="1621"/>
                  </a:cubicBezTo>
                  <a:cubicBezTo>
                    <a:pt x="2" y="1623"/>
                    <a:pt x="2" y="1624"/>
                    <a:pt x="1" y="1626"/>
                  </a:cubicBezTo>
                  <a:cubicBezTo>
                    <a:pt x="1" y="1626"/>
                    <a:pt x="1" y="1626"/>
                    <a:pt x="1" y="1626"/>
                  </a:cubicBezTo>
                  <a:cubicBezTo>
                    <a:pt x="1" y="1627"/>
                    <a:pt x="1" y="1627"/>
                    <a:pt x="1" y="1627"/>
                  </a:cubicBezTo>
                  <a:cubicBezTo>
                    <a:pt x="1" y="1628"/>
                    <a:pt x="1" y="1630"/>
                    <a:pt x="1" y="1632"/>
                  </a:cubicBezTo>
                  <a:cubicBezTo>
                    <a:pt x="1" y="1633"/>
                    <a:pt x="1" y="1633"/>
                    <a:pt x="1" y="1633"/>
                  </a:cubicBezTo>
                  <a:cubicBezTo>
                    <a:pt x="1" y="1634"/>
                    <a:pt x="1" y="1634"/>
                    <a:pt x="1" y="1634"/>
                  </a:cubicBezTo>
                  <a:cubicBezTo>
                    <a:pt x="1" y="1635"/>
                    <a:pt x="1" y="1635"/>
                    <a:pt x="0" y="1636"/>
                  </a:cubicBezTo>
                  <a:cubicBezTo>
                    <a:pt x="0" y="1638"/>
                    <a:pt x="0" y="1638"/>
                    <a:pt x="0" y="1638"/>
                  </a:cubicBezTo>
                  <a:cubicBezTo>
                    <a:pt x="0" y="1641"/>
                    <a:pt x="0" y="1641"/>
                    <a:pt x="0" y="1641"/>
                  </a:cubicBezTo>
                  <a:cubicBezTo>
                    <a:pt x="0" y="1642"/>
                    <a:pt x="0" y="1645"/>
                    <a:pt x="0" y="1647"/>
                  </a:cubicBezTo>
                  <a:cubicBezTo>
                    <a:pt x="0" y="1657"/>
                    <a:pt x="0" y="1657"/>
                    <a:pt x="0" y="1657"/>
                  </a:cubicBezTo>
                  <a:cubicBezTo>
                    <a:pt x="0" y="1658"/>
                    <a:pt x="0" y="1658"/>
                    <a:pt x="0" y="1658"/>
                  </a:cubicBezTo>
                  <a:cubicBezTo>
                    <a:pt x="0" y="1657"/>
                    <a:pt x="0" y="1657"/>
                    <a:pt x="0" y="1657"/>
                  </a:cubicBezTo>
                  <a:cubicBezTo>
                    <a:pt x="0" y="1658"/>
                    <a:pt x="0" y="1658"/>
                    <a:pt x="0" y="1658"/>
                  </a:cubicBezTo>
                  <a:cubicBezTo>
                    <a:pt x="0" y="1675"/>
                    <a:pt x="3" y="1690"/>
                    <a:pt x="7" y="1701"/>
                  </a:cubicBezTo>
                  <a:cubicBezTo>
                    <a:pt x="7" y="1702"/>
                    <a:pt x="7" y="1702"/>
                    <a:pt x="7" y="1702"/>
                  </a:cubicBezTo>
                  <a:cubicBezTo>
                    <a:pt x="8" y="1705"/>
                    <a:pt x="9" y="1707"/>
                    <a:pt x="9" y="1709"/>
                  </a:cubicBezTo>
                  <a:cubicBezTo>
                    <a:pt x="10" y="1711"/>
                    <a:pt x="10" y="1712"/>
                    <a:pt x="11" y="1713"/>
                  </a:cubicBezTo>
                  <a:cubicBezTo>
                    <a:pt x="12" y="1714"/>
                    <a:pt x="12" y="1716"/>
                    <a:pt x="13" y="1717"/>
                  </a:cubicBezTo>
                  <a:cubicBezTo>
                    <a:pt x="15" y="1721"/>
                    <a:pt x="17" y="1725"/>
                    <a:pt x="19" y="1729"/>
                  </a:cubicBezTo>
                  <a:cubicBezTo>
                    <a:pt x="20" y="1731"/>
                    <a:pt x="21" y="1733"/>
                    <a:pt x="23" y="1735"/>
                  </a:cubicBezTo>
                  <a:cubicBezTo>
                    <a:pt x="23" y="1735"/>
                    <a:pt x="23" y="1735"/>
                    <a:pt x="23" y="1735"/>
                  </a:cubicBezTo>
                  <a:cubicBezTo>
                    <a:pt x="27" y="1741"/>
                    <a:pt x="33" y="1748"/>
                    <a:pt x="42" y="1757"/>
                  </a:cubicBezTo>
                  <a:cubicBezTo>
                    <a:pt x="45" y="1759"/>
                    <a:pt x="49" y="1763"/>
                    <a:pt x="52" y="1765"/>
                  </a:cubicBezTo>
                  <a:cubicBezTo>
                    <a:pt x="56" y="1768"/>
                    <a:pt x="61" y="1771"/>
                    <a:pt x="65" y="1774"/>
                  </a:cubicBezTo>
                  <a:cubicBezTo>
                    <a:pt x="66" y="1775"/>
                    <a:pt x="66" y="1775"/>
                    <a:pt x="66" y="1775"/>
                  </a:cubicBezTo>
                  <a:cubicBezTo>
                    <a:pt x="69" y="1776"/>
                    <a:pt x="71" y="1778"/>
                    <a:pt x="73" y="1779"/>
                  </a:cubicBezTo>
                  <a:cubicBezTo>
                    <a:pt x="73" y="1779"/>
                    <a:pt x="73" y="1779"/>
                    <a:pt x="73" y="1779"/>
                  </a:cubicBezTo>
                  <a:cubicBezTo>
                    <a:pt x="202" y="1854"/>
                    <a:pt x="202" y="1854"/>
                    <a:pt x="202" y="1854"/>
                  </a:cubicBezTo>
                  <a:cubicBezTo>
                    <a:pt x="332" y="1928"/>
                    <a:pt x="332" y="1928"/>
                    <a:pt x="332" y="1928"/>
                  </a:cubicBezTo>
                  <a:cubicBezTo>
                    <a:pt x="462" y="2003"/>
                    <a:pt x="462" y="2003"/>
                    <a:pt x="462" y="2003"/>
                  </a:cubicBezTo>
                  <a:cubicBezTo>
                    <a:pt x="591" y="2078"/>
                    <a:pt x="591" y="2078"/>
                    <a:pt x="591" y="2078"/>
                  </a:cubicBezTo>
                  <a:cubicBezTo>
                    <a:pt x="721" y="2153"/>
                    <a:pt x="721" y="2153"/>
                    <a:pt x="721" y="2153"/>
                  </a:cubicBezTo>
                  <a:cubicBezTo>
                    <a:pt x="850" y="2228"/>
                    <a:pt x="850" y="2228"/>
                    <a:pt x="850" y="2228"/>
                  </a:cubicBezTo>
                  <a:cubicBezTo>
                    <a:pt x="980" y="2303"/>
                    <a:pt x="980" y="2303"/>
                    <a:pt x="980" y="2303"/>
                  </a:cubicBezTo>
                  <a:cubicBezTo>
                    <a:pt x="1110" y="2377"/>
                    <a:pt x="1110" y="2377"/>
                    <a:pt x="1110" y="2377"/>
                  </a:cubicBezTo>
                  <a:cubicBezTo>
                    <a:pt x="1239" y="2452"/>
                    <a:pt x="1239" y="2452"/>
                    <a:pt x="1239" y="2452"/>
                  </a:cubicBezTo>
                  <a:cubicBezTo>
                    <a:pt x="1369" y="2527"/>
                    <a:pt x="1369" y="2527"/>
                    <a:pt x="1369" y="2527"/>
                  </a:cubicBezTo>
                  <a:cubicBezTo>
                    <a:pt x="1368" y="2527"/>
                    <a:pt x="1368" y="2526"/>
                    <a:pt x="1367" y="2526"/>
                  </a:cubicBezTo>
                  <a:cubicBezTo>
                    <a:pt x="1368" y="2526"/>
                    <a:pt x="1368" y="2527"/>
                    <a:pt x="1369" y="2527"/>
                  </a:cubicBezTo>
                  <a:cubicBezTo>
                    <a:pt x="1370" y="2528"/>
                    <a:pt x="1370" y="2528"/>
                    <a:pt x="1370" y="2528"/>
                  </a:cubicBezTo>
                  <a:cubicBezTo>
                    <a:pt x="1370" y="2528"/>
                    <a:pt x="1370" y="2528"/>
                    <a:pt x="1370" y="2528"/>
                  </a:cubicBezTo>
                  <a:cubicBezTo>
                    <a:pt x="1370" y="2528"/>
                    <a:pt x="1370" y="2528"/>
                    <a:pt x="1370" y="2528"/>
                  </a:cubicBezTo>
                  <a:cubicBezTo>
                    <a:pt x="1374" y="2530"/>
                    <a:pt x="1378" y="2532"/>
                    <a:pt x="1382" y="2534"/>
                  </a:cubicBezTo>
                  <a:cubicBezTo>
                    <a:pt x="1382" y="2534"/>
                    <a:pt x="1382" y="2534"/>
                    <a:pt x="1382" y="2534"/>
                  </a:cubicBezTo>
                  <a:cubicBezTo>
                    <a:pt x="1382" y="2534"/>
                    <a:pt x="1382" y="2534"/>
                    <a:pt x="1382" y="2534"/>
                  </a:cubicBezTo>
                  <a:cubicBezTo>
                    <a:pt x="1390" y="2538"/>
                    <a:pt x="1395" y="2540"/>
                    <a:pt x="1395" y="2540"/>
                  </a:cubicBezTo>
                  <a:cubicBezTo>
                    <a:pt x="1396" y="2540"/>
                    <a:pt x="1396" y="2540"/>
                    <a:pt x="1396" y="2540"/>
                  </a:cubicBezTo>
                  <a:cubicBezTo>
                    <a:pt x="1397" y="2541"/>
                    <a:pt x="1398" y="2541"/>
                    <a:pt x="1399" y="2541"/>
                  </a:cubicBezTo>
                  <a:cubicBezTo>
                    <a:pt x="1402" y="2543"/>
                    <a:pt x="1406" y="2544"/>
                    <a:pt x="1409" y="2545"/>
                  </a:cubicBezTo>
                  <a:cubicBezTo>
                    <a:pt x="1413" y="2546"/>
                    <a:pt x="1418" y="2548"/>
                    <a:pt x="1423" y="2550"/>
                  </a:cubicBezTo>
                  <a:cubicBezTo>
                    <a:pt x="1427" y="2551"/>
                    <a:pt x="1432" y="2552"/>
                    <a:pt x="1437" y="2553"/>
                  </a:cubicBezTo>
                  <a:cubicBezTo>
                    <a:pt x="1439" y="2554"/>
                    <a:pt x="1441" y="2554"/>
                    <a:pt x="1444" y="2555"/>
                  </a:cubicBezTo>
                  <a:cubicBezTo>
                    <a:pt x="1445" y="2555"/>
                    <a:pt x="1446" y="2555"/>
                    <a:pt x="1447" y="2555"/>
                  </a:cubicBezTo>
                  <a:cubicBezTo>
                    <a:pt x="1449" y="2556"/>
                    <a:pt x="1452" y="2556"/>
                    <a:pt x="1455" y="2557"/>
                  </a:cubicBezTo>
                  <a:cubicBezTo>
                    <a:pt x="1455" y="2557"/>
                    <a:pt x="1455" y="2557"/>
                    <a:pt x="1456" y="2557"/>
                  </a:cubicBezTo>
                  <a:cubicBezTo>
                    <a:pt x="1467" y="2559"/>
                    <a:pt x="1480" y="2561"/>
                    <a:pt x="1493" y="2561"/>
                  </a:cubicBezTo>
                  <a:cubicBezTo>
                    <a:pt x="1494" y="2561"/>
                    <a:pt x="1494" y="2561"/>
                    <a:pt x="1495" y="2561"/>
                  </a:cubicBezTo>
                  <a:cubicBezTo>
                    <a:pt x="1497" y="2562"/>
                    <a:pt x="1500" y="2562"/>
                    <a:pt x="1502" y="2562"/>
                  </a:cubicBezTo>
                  <a:cubicBezTo>
                    <a:pt x="1506" y="2562"/>
                    <a:pt x="1510" y="2562"/>
                    <a:pt x="1514" y="2562"/>
                  </a:cubicBezTo>
                  <a:cubicBezTo>
                    <a:pt x="1514" y="2562"/>
                    <a:pt x="1514" y="2562"/>
                    <a:pt x="1514" y="2562"/>
                  </a:cubicBezTo>
                  <a:cubicBezTo>
                    <a:pt x="1514" y="2562"/>
                    <a:pt x="1514" y="2562"/>
                    <a:pt x="1514" y="2562"/>
                  </a:cubicBezTo>
                  <a:cubicBezTo>
                    <a:pt x="1514" y="2562"/>
                    <a:pt x="1514" y="2562"/>
                    <a:pt x="1514" y="2562"/>
                  </a:cubicBezTo>
                  <a:cubicBezTo>
                    <a:pt x="1514" y="2562"/>
                    <a:pt x="1514" y="2562"/>
                    <a:pt x="1514" y="2562"/>
                  </a:cubicBezTo>
                  <a:cubicBezTo>
                    <a:pt x="1516" y="2562"/>
                    <a:pt x="1517" y="2562"/>
                    <a:pt x="1519" y="2562"/>
                  </a:cubicBezTo>
                  <a:cubicBezTo>
                    <a:pt x="1522" y="2562"/>
                    <a:pt x="1524" y="2562"/>
                    <a:pt x="1527" y="2562"/>
                  </a:cubicBezTo>
                  <a:cubicBezTo>
                    <a:pt x="1527" y="2562"/>
                    <a:pt x="1527" y="2562"/>
                    <a:pt x="1527" y="2562"/>
                  </a:cubicBezTo>
                  <a:cubicBezTo>
                    <a:pt x="1528" y="2562"/>
                    <a:pt x="1528" y="2562"/>
                    <a:pt x="1529" y="2562"/>
                  </a:cubicBezTo>
                  <a:cubicBezTo>
                    <a:pt x="1529" y="2562"/>
                    <a:pt x="1529" y="2562"/>
                    <a:pt x="1529" y="2562"/>
                  </a:cubicBezTo>
                  <a:cubicBezTo>
                    <a:pt x="1531" y="2562"/>
                    <a:pt x="1531" y="2562"/>
                    <a:pt x="1531" y="2562"/>
                  </a:cubicBezTo>
                  <a:cubicBezTo>
                    <a:pt x="1534" y="2561"/>
                    <a:pt x="1537" y="2561"/>
                    <a:pt x="1540" y="2561"/>
                  </a:cubicBezTo>
                  <a:cubicBezTo>
                    <a:pt x="1541" y="2561"/>
                    <a:pt x="1542" y="2561"/>
                    <a:pt x="1543" y="2561"/>
                  </a:cubicBezTo>
                  <a:cubicBezTo>
                    <a:pt x="1543" y="2561"/>
                    <a:pt x="1544" y="2561"/>
                    <a:pt x="1544" y="2561"/>
                  </a:cubicBezTo>
                  <a:cubicBezTo>
                    <a:pt x="1545" y="2561"/>
                    <a:pt x="1545" y="2561"/>
                    <a:pt x="1545" y="2561"/>
                  </a:cubicBezTo>
                  <a:cubicBezTo>
                    <a:pt x="1546" y="2560"/>
                    <a:pt x="1548" y="2560"/>
                    <a:pt x="1550" y="2560"/>
                  </a:cubicBezTo>
                  <a:cubicBezTo>
                    <a:pt x="1551" y="2560"/>
                    <a:pt x="1553" y="2560"/>
                    <a:pt x="1554" y="2560"/>
                  </a:cubicBezTo>
                  <a:cubicBezTo>
                    <a:pt x="1555" y="2560"/>
                    <a:pt x="1556" y="2559"/>
                    <a:pt x="1557" y="2559"/>
                  </a:cubicBezTo>
                  <a:cubicBezTo>
                    <a:pt x="1558" y="2559"/>
                    <a:pt x="1558" y="2559"/>
                    <a:pt x="1559" y="2559"/>
                  </a:cubicBezTo>
                  <a:cubicBezTo>
                    <a:pt x="1559" y="2559"/>
                    <a:pt x="1560" y="2559"/>
                    <a:pt x="1560" y="2559"/>
                  </a:cubicBezTo>
                  <a:cubicBezTo>
                    <a:pt x="1561" y="2559"/>
                    <a:pt x="1561" y="2559"/>
                    <a:pt x="1561" y="2559"/>
                  </a:cubicBezTo>
                  <a:cubicBezTo>
                    <a:pt x="1563" y="2559"/>
                    <a:pt x="1565" y="2558"/>
                    <a:pt x="1567" y="2558"/>
                  </a:cubicBezTo>
                  <a:cubicBezTo>
                    <a:pt x="1567" y="2558"/>
                    <a:pt x="1568" y="2558"/>
                    <a:pt x="1568" y="2558"/>
                  </a:cubicBezTo>
                  <a:cubicBezTo>
                    <a:pt x="1571" y="2557"/>
                    <a:pt x="1573" y="2557"/>
                    <a:pt x="1575" y="2556"/>
                  </a:cubicBezTo>
                  <a:cubicBezTo>
                    <a:pt x="1575" y="2556"/>
                    <a:pt x="1575" y="2556"/>
                    <a:pt x="1575" y="2556"/>
                  </a:cubicBezTo>
                  <a:cubicBezTo>
                    <a:pt x="1576" y="2556"/>
                    <a:pt x="1576" y="2556"/>
                    <a:pt x="1576" y="2556"/>
                  </a:cubicBezTo>
                  <a:cubicBezTo>
                    <a:pt x="1581" y="2556"/>
                    <a:pt x="1586" y="2555"/>
                    <a:pt x="1590" y="2553"/>
                  </a:cubicBezTo>
                  <a:cubicBezTo>
                    <a:pt x="1595" y="2552"/>
                    <a:pt x="1601" y="2551"/>
                    <a:pt x="1605" y="2549"/>
                  </a:cubicBezTo>
                  <a:cubicBezTo>
                    <a:pt x="1606" y="2549"/>
                    <a:pt x="1606" y="2549"/>
                    <a:pt x="1606" y="2549"/>
                  </a:cubicBezTo>
                  <a:cubicBezTo>
                    <a:pt x="1610" y="2548"/>
                    <a:pt x="1615" y="2546"/>
                    <a:pt x="1619" y="2545"/>
                  </a:cubicBezTo>
                  <a:cubicBezTo>
                    <a:pt x="1633" y="2540"/>
                    <a:pt x="1633" y="2540"/>
                    <a:pt x="1633" y="2540"/>
                  </a:cubicBezTo>
                  <a:cubicBezTo>
                    <a:pt x="1634" y="2539"/>
                    <a:pt x="1636" y="2538"/>
                    <a:pt x="1638" y="2538"/>
                  </a:cubicBezTo>
                  <a:cubicBezTo>
                    <a:pt x="1640" y="2537"/>
                    <a:pt x="1642" y="2536"/>
                    <a:pt x="1645" y="2534"/>
                  </a:cubicBezTo>
                  <a:cubicBezTo>
                    <a:pt x="1645" y="2534"/>
                    <a:pt x="1646" y="2534"/>
                    <a:pt x="1646" y="2534"/>
                  </a:cubicBezTo>
                  <a:cubicBezTo>
                    <a:pt x="1650" y="2532"/>
                    <a:pt x="1655" y="2529"/>
                    <a:pt x="1658" y="2527"/>
                  </a:cubicBezTo>
                  <a:cubicBezTo>
                    <a:pt x="1915" y="2378"/>
                    <a:pt x="1915" y="2378"/>
                    <a:pt x="1915" y="2378"/>
                  </a:cubicBezTo>
                  <a:cubicBezTo>
                    <a:pt x="2171" y="2229"/>
                    <a:pt x="2171" y="2229"/>
                    <a:pt x="2171" y="2229"/>
                  </a:cubicBezTo>
                  <a:cubicBezTo>
                    <a:pt x="2428" y="2080"/>
                    <a:pt x="2428" y="2080"/>
                    <a:pt x="2428" y="2080"/>
                  </a:cubicBezTo>
                  <a:cubicBezTo>
                    <a:pt x="2684" y="1931"/>
                    <a:pt x="2684" y="1931"/>
                    <a:pt x="2684" y="1931"/>
                  </a:cubicBezTo>
                  <a:cubicBezTo>
                    <a:pt x="2941" y="1782"/>
                    <a:pt x="2941" y="1782"/>
                    <a:pt x="2941" y="1782"/>
                  </a:cubicBezTo>
                  <a:cubicBezTo>
                    <a:pt x="3197" y="1633"/>
                    <a:pt x="3197" y="1633"/>
                    <a:pt x="3197" y="1633"/>
                  </a:cubicBezTo>
                  <a:cubicBezTo>
                    <a:pt x="3454" y="1484"/>
                    <a:pt x="3454" y="1484"/>
                    <a:pt x="3454" y="1484"/>
                  </a:cubicBezTo>
                  <a:cubicBezTo>
                    <a:pt x="3710" y="1335"/>
                    <a:pt x="3710" y="1335"/>
                    <a:pt x="3710" y="1335"/>
                  </a:cubicBezTo>
                  <a:cubicBezTo>
                    <a:pt x="3967" y="1186"/>
                    <a:pt x="3967" y="1186"/>
                    <a:pt x="3967" y="1186"/>
                  </a:cubicBezTo>
                  <a:cubicBezTo>
                    <a:pt x="4223" y="1037"/>
                    <a:pt x="4223" y="1037"/>
                    <a:pt x="4223" y="1037"/>
                  </a:cubicBezTo>
                  <a:cubicBezTo>
                    <a:pt x="4223" y="1037"/>
                    <a:pt x="4223" y="1037"/>
                    <a:pt x="4223" y="1037"/>
                  </a:cubicBezTo>
                  <a:cubicBezTo>
                    <a:pt x="4225" y="1036"/>
                    <a:pt x="4227" y="1034"/>
                    <a:pt x="4229" y="1033"/>
                  </a:cubicBezTo>
                  <a:cubicBezTo>
                    <a:pt x="4230" y="1033"/>
                    <a:pt x="4230" y="1032"/>
                    <a:pt x="4231" y="1032"/>
                  </a:cubicBezTo>
                  <a:cubicBezTo>
                    <a:pt x="4235" y="1029"/>
                    <a:pt x="4240" y="1026"/>
                    <a:pt x="4243" y="1023"/>
                  </a:cubicBezTo>
                  <a:cubicBezTo>
                    <a:pt x="4246" y="1021"/>
                    <a:pt x="4250" y="1018"/>
                    <a:pt x="4252" y="1016"/>
                  </a:cubicBezTo>
                  <a:cubicBezTo>
                    <a:pt x="4256" y="1012"/>
                    <a:pt x="4262" y="1006"/>
                    <a:pt x="4265" y="1002"/>
                  </a:cubicBezTo>
                  <a:cubicBezTo>
                    <a:pt x="4266" y="1001"/>
                    <a:pt x="4266" y="1001"/>
                    <a:pt x="4266" y="1001"/>
                  </a:cubicBezTo>
                  <a:cubicBezTo>
                    <a:pt x="4267" y="1000"/>
                    <a:pt x="4267" y="1000"/>
                    <a:pt x="4268" y="999"/>
                  </a:cubicBezTo>
                  <a:cubicBezTo>
                    <a:pt x="4269" y="997"/>
                    <a:pt x="4270" y="996"/>
                    <a:pt x="4271" y="994"/>
                  </a:cubicBezTo>
                  <a:cubicBezTo>
                    <a:pt x="4272" y="993"/>
                    <a:pt x="4273" y="992"/>
                    <a:pt x="4273" y="991"/>
                  </a:cubicBezTo>
                  <a:cubicBezTo>
                    <a:pt x="4274" y="990"/>
                    <a:pt x="4275" y="989"/>
                    <a:pt x="4275" y="989"/>
                  </a:cubicBezTo>
                  <a:cubicBezTo>
                    <a:pt x="4276" y="987"/>
                    <a:pt x="4277" y="985"/>
                    <a:pt x="4279" y="983"/>
                  </a:cubicBezTo>
                  <a:cubicBezTo>
                    <a:pt x="4279" y="982"/>
                    <a:pt x="4279" y="982"/>
                    <a:pt x="4279" y="982"/>
                  </a:cubicBezTo>
                  <a:cubicBezTo>
                    <a:pt x="4280" y="979"/>
                    <a:pt x="4282" y="977"/>
                    <a:pt x="4283" y="974"/>
                  </a:cubicBezTo>
                  <a:cubicBezTo>
                    <a:pt x="4283" y="973"/>
                    <a:pt x="4284" y="972"/>
                    <a:pt x="4284" y="972"/>
                  </a:cubicBezTo>
                  <a:cubicBezTo>
                    <a:pt x="4285" y="970"/>
                    <a:pt x="4285" y="969"/>
                    <a:pt x="4286" y="967"/>
                  </a:cubicBezTo>
                  <a:cubicBezTo>
                    <a:pt x="4286" y="966"/>
                    <a:pt x="4286" y="966"/>
                    <a:pt x="4286" y="966"/>
                  </a:cubicBezTo>
                  <a:cubicBezTo>
                    <a:pt x="4287" y="965"/>
                    <a:pt x="4287" y="965"/>
                    <a:pt x="4287" y="965"/>
                  </a:cubicBezTo>
                  <a:cubicBezTo>
                    <a:pt x="4287" y="963"/>
                    <a:pt x="4287" y="963"/>
                    <a:pt x="4287" y="963"/>
                  </a:cubicBezTo>
                  <a:cubicBezTo>
                    <a:pt x="4288" y="962"/>
                    <a:pt x="4288" y="962"/>
                    <a:pt x="4288" y="962"/>
                  </a:cubicBezTo>
                  <a:cubicBezTo>
                    <a:pt x="4288" y="962"/>
                    <a:pt x="4288" y="961"/>
                    <a:pt x="4288" y="961"/>
                  </a:cubicBezTo>
                  <a:cubicBezTo>
                    <a:pt x="4288" y="960"/>
                    <a:pt x="4288" y="960"/>
                    <a:pt x="4288" y="960"/>
                  </a:cubicBezTo>
                  <a:cubicBezTo>
                    <a:pt x="4289" y="959"/>
                    <a:pt x="4289" y="959"/>
                    <a:pt x="4289" y="958"/>
                  </a:cubicBezTo>
                  <a:cubicBezTo>
                    <a:pt x="4289" y="958"/>
                    <a:pt x="4289" y="958"/>
                    <a:pt x="4289" y="958"/>
                  </a:cubicBezTo>
                  <a:cubicBezTo>
                    <a:pt x="4289" y="958"/>
                    <a:pt x="4289" y="958"/>
                    <a:pt x="4289" y="958"/>
                  </a:cubicBezTo>
                  <a:cubicBezTo>
                    <a:pt x="4289" y="958"/>
                    <a:pt x="4289" y="958"/>
                    <a:pt x="4289" y="958"/>
                  </a:cubicBezTo>
                  <a:cubicBezTo>
                    <a:pt x="4290" y="952"/>
                    <a:pt x="4290" y="952"/>
                    <a:pt x="4290" y="952"/>
                  </a:cubicBezTo>
                  <a:cubicBezTo>
                    <a:pt x="4292" y="948"/>
                    <a:pt x="4292" y="944"/>
                    <a:pt x="4293" y="940"/>
                  </a:cubicBezTo>
                  <a:cubicBezTo>
                    <a:pt x="4293" y="940"/>
                    <a:pt x="4293" y="940"/>
                    <a:pt x="4293" y="940"/>
                  </a:cubicBezTo>
                  <a:cubicBezTo>
                    <a:pt x="4293" y="940"/>
                    <a:pt x="4293" y="940"/>
                    <a:pt x="4293" y="940"/>
                  </a:cubicBezTo>
                  <a:cubicBezTo>
                    <a:pt x="4293" y="938"/>
                    <a:pt x="4293" y="937"/>
                    <a:pt x="4294" y="936"/>
                  </a:cubicBezTo>
                  <a:cubicBezTo>
                    <a:pt x="4294" y="936"/>
                    <a:pt x="4294" y="936"/>
                    <a:pt x="4294" y="936"/>
                  </a:cubicBezTo>
                  <a:cubicBezTo>
                    <a:pt x="4294" y="936"/>
                    <a:pt x="4294" y="936"/>
                    <a:pt x="4294" y="936"/>
                  </a:cubicBezTo>
                  <a:cubicBezTo>
                    <a:pt x="4294" y="935"/>
                    <a:pt x="4294" y="934"/>
                    <a:pt x="4294" y="934"/>
                  </a:cubicBezTo>
                  <a:cubicBezTo>
                    <a:pt x="4294" y="932"/>
                    <a:pt x="4294" y="930"/>
                    <a:pt x="4294" y="928"/>
                  </a:cubicBezTo>
                  <a:cubicBezTo>
                    <a:pt x="4294" y="928"/>
                    <a:pt x="4294" y="928"/>
                    <a:pt x="4294" y="928"/>
                  </a:cubicBezTo>
                  <a:cubicBezTo>
                    <a:pt x="4295" y="925"/>
                    <a:pt x="4295" y="924"/>
                    <a:pt x="4295" y="922"/>
                  </a:cubicBezTo>
                  <a:cubicBezTo>
                    <a:pt x="4295" y="922"/>
                    <a:pt x="4295" y="922"/>
                    <a:pt x="4295" y="922"/>
                  </a:cubicBezTo>
                  <a:cubicBezTo>
                    <a:pt x="4295" y="921"/>
                    <a:pt x="4295" y="920"/>
                    <a:pt x="4295" y="918"/>
                  </a:cubicBezTo>
                  <a:cubicBezTo>
                    <a:pt x="4295" y="918"/>
                    <a:pt x="4295" y="918"/>
                    <a:pt x="4295" y="918"/>
                  </a:cubicBezTo>
                  <a:cubicBezTo>
                    <a:pt x="4295" y="918"/>
                    <a:pt x="4295" y="918"/>
                    <a:pt x="4295" y="918"/>
                  </a:cubicBezTo>
                  <a:cubicBezTo>
                    <a:pt x="4295" y="918"/>
                    <a:pt x="4295" y="918"/>
                    <a:pt x="4295" y="918"/>
                  </a:cubicBezTo>
                  <a:cubicBezTo>
                    <a:pt x="4295" y="917"/>
                    <a:pt x="4295" y="916"/>
                    <a:pt x="4295" y="916"/>
                  </a:cubicBezTo>
                  <a:cubicBezTo>
                    <a:pt x="4295" y="906"/>
                    <a:pt x="4295" y="906"/>
                    <a:pt x="4295" y="906"/>
                  </a:cubicBezTo>
                  <a:cubicBezTo>
                    <a:pt x="4295" y="904"/>
                    <a:pt x="4295" y="904"/>
                    <a:pt x="4295" y="904"/>
                  </a:cubicBezTo>
                </a:path>
              </a:pathLst>
            </a:custGeom>
            <a:solidFill>
              <a:srgbClr val="5A5A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 name="Freeform 214">
              <a:extLst>
                <a:ext uri="{FF2B5EF4-FFF2-40B4-BE49-F238E27FC236}">
                  <a16:creationId xmlns:a16="http://schemas.microsoft.com/office/drawing/2014/main" id="{0C812C16-0096-4CC2-AB04-73F5ECCA2B67}"/>
                </a:ext>
              </a:extLst>
            </p:cNvPr>
            <p:cNvSpPr>
              <a:spLocks/>
            </p:cNvSpPr>
            <p:nvPr/>
          </p:nvSpPr>
          <p:spPr bwMode="auto">
            <a:xfrm>
              <a:off x="5595914" y="1635068"/>
              <a:ext cx="6681788" cy="3876675"/>
            </a:xfrm>
            <a:custGeom>
              <a:avLst/>
              <a:gdLst>
                <a:gd name="T0" fmla="*/ 4217 w 4295"/>
                <a:gd name="T1" fmla="*/ 793 h 2490"/>
                <a:gd name="T2" fmla="*/ 4218 w 4295"/>
                <a:gd name="T3" fmla="*/ 955 h 2490"/>
                <a:gd name="T4" fmla="*/ 1654 w 4295"/>
                <a:gd name="T5" fmla="*/ 2445 h 2490"/>
                <a:gd name="T6" fmla="*/ 1374 w 4295"/>
                <a:gd name="T7" fmla="*/ 2445 h 2490"/>
                <a:gd name="T8" fmla="*/ 78 w 4295"/>
                <a:gd name="T9" fmla="*/ 1697 h 2490"/>
                <a:gd name="T10" fmla="*/ 77 w 4295"/>
                <a:gd name="T11" fmla="*/ 1535 h 2490"/>
                <a:gd name="T12" fmla="*/ 2642 w 4295"/>
                <a:gd name="T13" fmla="*/ 44 h 2490"/>
                <a:gd name="T14" fmla="*/ 2921 w 4295"/>
                <a:gd name="T15" fmla="*/ 44 h 2490"/>
                <a:gd name="T16" fmla="*/ 4217 w 4295"/>
                <a:gd name="T17" fmla="*/ 793 h 2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5" h="2490">
                  <a:moveTo>
                    <a:pt x="4217" y="793"/>
                  </a:moveTo>
                  <a:cubicBezTo>
                    <a:pt x="4295" y="837"/>
                    <a:pt x="4295" y="910"/>
                    <a:pt x="4218" y="955"/>
                  </a:cubicBezTo>
                  <a:cubicBezTo>
                    <a:pt x="3363" y="1451"/>
                    <a:pt x="2509" y="1948"/>
                    <a:pt x="1654" y="2445"/>
                  </a:cubicBezTo>
                  <a:cubicBezTo>
                    <a:pt x="1577" y="2490"/>
                    <a:pt x="1451" y="2490"/>
                    <a:pt x="1374" y="2445"/>
                  </a:cubicBezTo>
                  <a:cubicBezTo>
                    <a:pt x="942" y="2196"/>
                    <a:pt x="510" y="1946"/>
                    <a:pt x="78" y="1697"/>
                  </a:cubicBezTo>
                  <a:cubicBezTo>
                    <a:pt x="0" y="1652"/>
                    <a:pt x="0" y="1579"/>
                    <a:pt x="77" y="1535"/>
                  </a:cubicBezTo>
                  <a:cubicBezTo>
                    <a:pt x="932" y="1038"/>
                    <a:pt x="1787" y="541"/>
                    <a:pt x="2642" y="44"/>
                  </a:cubicBezTo>
                  <a:cubicBezTo>
                    <a:pt x="2719" y="0"/>
                    <a:pt x="2844" y="0"/>
                    <a:pt x="2921" y="44"/>
                  </a:cubicBezTo>
                  <a:cubicBezTo>
                    <a:pt x="3353" y="294"/>
                    <a:pt x="3785" y="543"/>
                    <a:pt x="4217" y="79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 name="Freeform 215">
              <a:extLst>
                <a:ext uri="{FF2B5EF4-FFF2-40B4-BE49-F238E27FC236}">
                  <a16:creationId xmlns:a16="http://schemas.microsoft.com/office/drawing/2014/main" id="{D497174F-26B1-4450-9BCB-7DB82CC1A2B8}"/>
                </a:ext>
              </a:extLst>
            </p:cNvPr>
            <p:cNvSpPr>
              <a:spLocks/>
            </p:cNvSpPr>
            <p:nvPr/>
          </p:nvSpPr>
          <p:spPr bwMode="auto">
            <a:xfrm>
              <a:off x="5949926" y="4438593"/>
              <a:ext cx="17463" cy="25400"/>
            </a:xfrm>
            <a:custGeom>
              <a:avLst/>
              <a:gdLst>
                <a:gd name="T0" fmla="*/ 5 w 11"/>
                <a:gd name="T1" fmla="*/ 2 h 16"/>
                <a:gd name="T2" fmla="*/ 6 w 11"/>
                <a:gd name="T3" fmla="*/ 2 h 16"/>
                <a:gd name="T4" fmla="*/ 11 w 11"/>
                <a:gd name="T5" fmla="*/ 12 h 16"/>
                <a:gd name="T6" fmla="*/ 5 w 11"/>
                <a:gd name="T7" fmla="*/ 14 h 16"/>
                <a:gd name="T8" fmla="*/ 5 w 11"/>
                <a:gd name="T9" fmla="*/ 14 h 16"/>
                <a:gd name="T10" fmla="*/ 0 w 11"/>
                <a:gd name="T11" fmla="*/ 5 h 16"/>
                <a:gd name="T12" fmla="*/ 5 w 11"/>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11" h="16">
                  <a:moveTo>
                    <a:pt x="5" y="2"/>
                  </a:moveTo>
                  <a:cubicBezTo>
                    <a:pt x="6" y="2"/>
                    <a:pt x="6" y="2"/>
                    <a:pt x="6" y="2"/>
                  </a:cubicBezTo>
                  <a:cubicBezTo>
                    <a:pt x="9" y="4"/>
                    <a:pt x="11" y="8"/>
                    <a:pt x="11" y="12"/>
                  </a:cubicBezTo>
                  <a:cubicBezTo>
                    <a:pt x="11" y="15"/>
                    <a:pt x="8" y="16"/>
                    <a:pt x="5" y="14"/>
                  </a:cubicBezTo>
                  <a:cubicBezTo>
                    <a:pt x="5" y="14"/>
                    <a:pt x="5" y="14"/>
                    <a:pt x="5" y="14"/>
                  </a:cubicBezTo>
                  <a:cubicBezTo>
                    <a:pt x="2" y="12"/>
                    <a:pt x="0" y="8"/>
                    <a:pt x="0" y="5"/>
                  </a:cubicBezTo>
                  <a:cubicBezTo>
                    <a:pt x="0" y="1"/>
                    <a:pt x="2" y="0"/>
                    <a:pt x="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 name="Freeform 216">
              <a:extLst>
                <a:ext uri="{FF2B5EF4-FFF2-40B4-BE49-F238E27FC236}">
                  <a16:creationId xmlns:a16="http://schemas.microsoft.com/office/drawing/2014/main" id="{9A0DA31C-E8A9-4152-BF87-DCB23388B083}"/>
                </a:ext>
              </a:extLst>
            </p:cNvPr>
            <p:cNvSpPr>
              <a:spLocks/>
            </p:cNvSpPr>
            <p:nvPr/>
          </p:nvSpPr>
          <p:spPr bwMode="auto">
            <a:xfrm>
              <a:off x="5986439" y="4462405"/>
              <a:ext cx="19050" cy="23813"/>
            </a:xfrm>
            <a:custGeom>
              <a:avLst/>
              <a:gdLst>
                <a:gd name="T0" fmla="*/ 6 w 12"/>
                <a:gd name="T1" fmla="*/ 2 h 16"/>
                <a:gd name="T2" fmla="*/ 6 w 12"/>
                <a:gd name="T3" fmla="*/ 2 h 16"/>
                <a:gd name="T4" fmla="*/ 12 w 12"/>
                <a:gd name="T5" fmla="*/ 12 h 16"/>
                <a:gd name="T6" fmla="*/ 6 w 12"/>
                <a:gd name="T7" fmla="*/ 15 h 16"/>
                <a:gd name="T8" fmla="*/ 6 w 12"/>
                <a:gd name="T9" fmla="*/ 14 h 16"/>
                <a:gd name="T10" fmla="*/ 1 w 12"/>
                <a:gd name="T11" fmla="*/ 5 h 16"/>
                <a:gd name="T12" fmla="*/ 6 w 12"/>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12" h="16">
                  <a:moveTo>
                    <a:pt x="6" y="2"/>
                  </a:moveTo>
                  <a:cubicBezTo>
                    <a:pt x="6" y="2"/>
                    <a:pt x="6" y="2"/>
                    <a:pt x="6" y="2"/>
                  </a:cubicBezTo>
                  <a:cubicBezTo>
                    <a:pt x="9" y="4"/>
                    <a:pt x="12" y="8"/>
                    <a:pt x="12" y="12"/>
                  </a:cubicBezTo>
                  <a:cubicBezTo>
                    <a:pt x="11" y="15"/>
                    <a:pt x="9" y="16"/>
                    <a:pt x="6" y="15"/>
                  </a:cubicBezTo>
                  <a:cubicBezTo>
                    <a:pt x="6" y="14"/>
                    <a:pt x="6" y="14"/>
                    <a:pt x="6" y="14"/>
                  </a:cubicBezTo>
                  <a:cubicBezTo>
                    <a:pt x="3" y="12"/>
                    <a:pt x="0" y="8"/>
                    <a:pt x="1" y="5"/>
                  </a:cubicBezTo>
                  <a:cubicBezTo>
                    <a:pt x="1" y="2"/>
                    <a:pt x="3" y="0"/>
                    <a:pt x="6"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 name="Freeform 217">
              <a:extLst>
                <a:ext uri="{FF2B5EF4-FFF2-40B4-BE49-F238E27FC236}">
                  <a16:creationId xmlns:a16="http://schemas.microsoft.com/office/drawing/2014/main" id="{8EDC280A-6856-4900-B1C8-44C5C2FC53B9}"/>
                </a:ext>
              </a:extLst>
            </p:cNvPr>
            <p:cNvSpPr>
              <a:spLocks/>
            </p:cNvSpPr>
            <p:nvPr/>
          </p:nvSpPr>
          <p:spPr bwMode="auto">
            <a:xfrm>
              <a:off x="6022951" y="4484630"/>
              <a:ext cx="17463" cy="25400"/>
            </a:xfrm>
            <a:custGeom>
              <a:avLst/>
              <a:gdLst>
                <a:gd name="T0" fmla="*/ 6 w 11"/>
                <a:gd name="T1" fmla="*/ 2 h 16"/>
                <a:gd name="T2" fmla="*/ 6 w 11"/>
                <a:gd name="T3" fmla="*/ 2 h 16"/>
                <a:gd name="T4" fmla="*/ 11 w 11"/>
                <a:gd name="T5" fmla="*/ 12 h 16"/>
                <a:gd name="T6" fmla="*/ 6 w 11"/>
                <a:gd name="T7" fmla="*/ 15 h 16"/>
                <a:gd name="T8" fmla="*/ 5 w 11"/>
                <a:gd name="T9" fmla="*/ 14 h 16"/>
                <a:gd name="T10" fmla="*/ 0 w 11"/>
                <a:gd name="T11" fmla="*/ 5 h 16"/>
                <a:gd name="T12" fmla="*/ 6 w 11"/>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11" h="16">
                  <a:moveTo>
                    <a:pt x="6" y="2"/>
                  </a:moveTo>
                  <a:cubicBezTo>
                    <a:pt x="6" y="2"/>
                    <a:pt x="6" y="2"/>
                    <a:pt x="6" y="2"/>
                  </a:cubicBezTo>
                  <a:cubicBezTo>
                    <a:pt x="9" y="4"/>
                    <a:pt x="11" y="8"/>
                    <a:pt x="11" y="12"/>
                  </a:cubicBezTo>
                  <a:cubicBezTo>
                    <a:pt x="11" y="15"/>
                    <a:pt x="9" y="16"/>
                    <a:pt x="6" y="15"/>
                  </a:cubicBezTo>
                  <a:cubicBezTo>
                    <a:pt x="5" y="14"/>
                    <a:pt x="5" y="14"/>
                    <a:pt x="5" y="14"/>
                  </a:cubicBezTo>
                  <a:cubicBezTo>
                    <a:pt x="2" y="12"/>
                    <a:pt x="0" y="8"/>
                    <a:pt x="0" y="5"/>
                  </a:cubicBezTo>
                  <a:cubicBezTo>
                    <a:pt x="0" y="2"/>
                    <a:pt x="3" y="0"/>
                    <a:pt x="6"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 name="Freeform 218">
              <a:extLst>
                <a:ext uri="{FF2B5EF4-FFF2-40B4-BE49-F238E27FC236}">
                  <a16:creationId xmlns:a16="http://schemas.microsoft.com/office/drawing/2014/main" id="{7C2912F0-F605-4A26-AF79-42626FB3555D}"/>
                </a:ext>
              </a:extLst>
            </p:cNvPr>
            <p:cNvSpPr>
              <a:spLocks/>
            </p:cNvSpPr>
            <p:nvPr/>
          </p:nvSpPr>
          <p:spPr bwMode="auto">
            <a:xfrm>
              <a:off x="6061051" y="4510030"/>
              <a:ext cx="17463" cy="23813"/>
            </a:xfrm>
            <a:custGeom>
              <a:avLst/>
              <a:gdLst>
                <a:gd name="T0" fmla="*/ 5 w 11"/>
                <a:gd name="T1" fmla="*/ 1 h 15"/>
                <a:gd name="T2" fmla="*/ 6 w 11"/>
                <a:gd name="T3" fmla="*/ 1 h 15"/>
                <a:gd name="T4" fmla="*/ 11 w 11"/>
                <a:gd name="T5" fmla="*/ 11 h 15"/>
                <a:gd name="T6" fmla="*/ 6 w 11"/>
                <a:gd name="T7" fmla="*/ 14 h 15"/>
                <a:gd name="T8" fmla="*/ 5 w 11"/>
                <a:gd name="T9" fmla="*/ 14 h 15"/>
                <a:gd name="T10" fmla="*/ 0 w 11"/>
                <a:gd name="T11" fmla="*/ 4 h 15"/>
                <a:gd name="T12" fmla="*/ 5 w 11"/>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11" h="15">
                  <a:moveTo>
                    <a:pt x="5" y="1"/>
                  </a:moveTo>
                  <a:cubicBezTo>
                    <a:pt x="6" y="1"/>
                    <a:pt x="6" y="1"/>
                    <a:pt x="6" y="1"/>
                  </a:cubicBezTo>
                  <a:cubicBezTo>
                    <a:pt x="9" y="3"/>
                    <a:pt x="11" y="8"/>
                    <a:pt x="11" y="11"/>
                  </a:cubicBezTo>
                  <a:cubicBezTo>
                    <a:pt x="11" y="14"/>
                    <a:pt x="8" y="15"/>
                    <a:pt x="6" y="14"/>
                  </a:cubicBezTo>
                  <a:cubicBezTo>
                    <a:pt x="5" y="14"/>
                    <a:pt x="5" y="14"/>
                    <a:pt x="5" y="14"/>
                  </a:cubicBezTo>
                  <a:cubicBezTo>
                    <a:pt x="2" y="12"/>
                    <a:pt x="0" y="7"/>
                    <a:pt x="0" y="4"/>
                  </a:cubicBezTo>
                  <a:cubicBezTo>
                    <a:pt x="0" y="1"/>
                    <a:pt x="3" y="0"/>
                    <a:pt x="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 name="Freeform 219">
              <a:extLst>
                <a:ext uri="{FF2B5EF4-FFF2-40B4-BE49-F238E27FC236}">
                  <a16:creationId xmlns:a16="http://schemas.microsoft.com/office/drawing/2014/main" id="{DA5AB86F-650D-4B64-B5CD-2C041EA575AF}"/>
                </a:ext>
              </a:extLst>
            </p:cNvPr>
            <p:cNvSpPr>
              <a:spLocks/>
            </p:cNvSpPr>
            <p:nvPr/>
          </p:nvSpPr>
          <p:spPr bwMode="auto">
            <a:xfrm>
              <a:off x="6097564" y="4533843"/>
              <a:ext cx="17463" cy="23813"/>
            </a:xfrm>
            <a:custGeom>
              <a:avLst/>
              <a:gdLst>
                <a:gd name="T0" fmla="*/ 5 w 11"/>
                <a:gd name="T1" fmla="*/ 1 h 15"/>
                <a:gd name="T2" fmla="*/ 5 w 11"/>
                <a:gd name="T3" fmla="*/ 1 h 15"/>
                <a:gd name="T4" fmla="*/ 11 w 11"/>
                <a:gd name="T5" fmla="*/ 11 h 15"/>
                <a:gd name="T6" fmla="*/ 5 w 11"/>
                <a:gd name="T7" fmla="*/ 14 h 15"/>
                <a:gd name="T8" fmla="*/ 5 w 11"/>
                <a:gd name="T9" fmla="*/ 14 h 15"/>
                <a:gd name="T10" fmla="*/ 0 w 11"/>
                <a:gd name="T11" fmla="*/ 4 h 15"/>
                <a:gd name="T12" fmla="*/ 5 w 11"/>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11" h="15">
                  <a:moveTo>
                    <a:pt x="5" y="1"/>
                  </a:moveTo>
                  <a:cubicBezTo>
                    <a:pt x="5" y="1"/>
                    <a:pt x="5" y="1"/>
                    <a:pt x="5" y="1"/>
                  </a:cubicBezTo>
                  <a:cubicBezTo>
                    <a:pt x="9" y="3"/>
                    <a:pt x="11" y="8"/>
                    <a:pt x="11" y="11"/>
                  </a:cubicBezTo>
                  <a:cubicBezTo>
                    <a:pt x="10" y="14"/>
                    <a:pt x="8" y="15"/>
                    <a:pt x="5" y="14"/>
                  </a:cubicBezTo>
                  <a:cubicBezTo>
                    <a:pt x="5" y="14"/>
                    <a:pt x="5" y="14"/>
                    <a:pt x="5" y="14"/>
                  </a:cubicBezTo>
                  <a:cubicBezTo>
                    <a:pt x="2" y="12"/>
                    <a:pt x="0" y="7"/>
                    <a:pt x="0" y="4"/>
                  </a:cubicBezTo>
                  <a:cubicBezTo>
                    <a:pt x="0" y="1"/>
                    <a:pt x="2" y="0"/>
                    <a:pt x="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 name="Freeform 220">
              <a:extLst>
                <a:ext uri="{FF2B5EF4-FFF2-40B4-BE49-F238E27FC236}">
                  <a16:creationId xmlns:a16="http://schemas.microsoft.com/office/drawing/2014/main" id="{22469820-1B0C-43C8-9698-CB534A510FE4}"/>
                </a:ext>
              </a:extLst>
            </p:cNvPr>
            <p:cNvSpPr>
              <a:spLocks/>
            </p:cNvSpPr>
            <p:nvPr/>
          </p:nvSpPr>
          <p:spPr bwMode="auto">
            <a:xfrm>
              <a:off x="6134076" y="4557655"/>
              <a:ext cx="19050" cy="23813"/>
            </a:xfrm>
            <a:custGeom>
              <a:avLst/>
              <a:gdLst>
                <a:gd name="T0" fmla="*/ 6 w 12"/>
                <a:gd name="T1" fmla="*/ 1 h 16"/>
                <a:gd name="T2" fmla="*/ 6 w 12"/>
                <a:gd name="T3" fmla="*/ 2 h 16"/>
                <a:gd name="T4" fmla="*/ 11 w 12"/>
                <a:gd name="T5" fmla="*/ 11 h 16"/>
                <a:gd name="T6" fmla="*/ 6 w 12"/>
                <a:gd name="T7" fmla="*/ 14 h 16"/>
                <a:gd name="T8" fmla="*/ 6 w 12"/>
                <a:gd name="T9" fmla="*/ 14 h 16"/>
                <a:gd name="T10" fmla="*/ 0 w 12"/>
                <a:gd name="T11" fmla="*/ 4 h 16"/>
                <a:gd name="T12" fmla="*/ 6 w 12"/>
                <a:gd name="T13" fmla="*/ 1 h 16"/>
              </a:gdLst>
              <a:ahLst/>
              <a:cxnLst>
                <a:cxn ang="0">
                  <a:pos x="T0" y="T1"/>
                </a:cxn>
                <a:cxn ang="0">
                  <a:pos x="T2" y="T3"/>
                </a:cxn>
                <a:cxn ang="0">
                  <a:pos x="T4" y="T5"/>
                </a:cxn>
                <a:cxn ang="0">
                  <a:pos x="T6" y="T7"/>
                </a:cxn>
                <a:cxn ang="0">
                  <a:pos x="T8" y="T9"/>
                </a:cxn>
                <a:cxn ang="0">
                  <a:pos x="T10" y="T11"/>
                </a:cxn>
                <a:cxn ang="0">
                  <a:pos x="T12" y="T13"/>
                </a:cxn>
              </a:cxnLst>
              <a:rect l="0" t="0" r="r" b="b"/>
              <a:pathLst>
                <a:path w="12" h="16">
                  <a:moveTo>
                    <a:pt x="6" y="1"/>
                  </a:moveTo>
                  <a:cubicBezTo>
                    <a:pt x="6" y="2"/>
                    <a:pt x="6" y="2"/>
                    <a:pt x="6" y="2"/>
                  </a:cubicBezTo>
                  <a:cubicBezTo>
                    <a:pt x="9" y="4"/>
                    <a:pt x="12" y="8"/>
                    <a:pt x="11" y="11"/>
                  </a:cubicBezTo>
                  <a:cubicBezTo>
                    <a:pt x="11" y="14"/>
                    <a:pt x="9" y="16"/>
                    <a:pt x="6" y="14"/>
                  </a:cubicBezTo>
                  <a:cubicBezTo>
                    <a:pt x="6" y="14"/>
                    <a:pt x="6" y="14"/>
                    <a:pt x="6" y="14"/>
                  </a:cubicBezTo>
                  <a:cubicBezTo>
                    <a:pt x="3" y="12"/>
                    <a:pt x="0" y="7"/>
                    <a:pt x="0" y="4"/>
                  </a:cubicBezTo>
                  <a:cubicBezTo>
                    <a:pt x="1" y="1"/>
                    <a:pt x="3" y="0"/>
                    <a:pt x="6"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 name="Freeform 221">
              <a:extLst>
                <a:ext uri="{FF2B5EF4-FFF2-40B4-BE49-F238E27FC236}">
                  <a16:creationId xmlns:a16="http://schemas.microsoft.com/office/drawing/2014/main" id="{4F52054A-38D6-458B-9EDE-53579C687D64}"/>
                </a:ext>
              </a:extLst>
            </p:cNvPr>
            <p:cNvSpPr>
              <a:spLocks/>
            </p:cNvSpPr>
            <p:nvPr/>
          </p:nvSpPr>
          <p:spPr bwMode="auto">
            <a:xfrm>
              <a:off x="6172176" y="4579880"/>
              <a:ext cx="15875" cy="25400"/>
            </a:xfrm>
            <a:custGeom>
              <a:avLst/>
              <a:gdLst>
                <a:gd name="T0" fmla="*/ 6 w 11"/>
                <a:gd name="T1" fmla="*/ 1 h 16"/>
                <a:gd name="T2" fmla="*/ 6 w 11"/>
                <a:gd name="T3" fmla="*/ 2 h 16"/>
                <a:gd name="T4" fmla="*/ 11 w 11"/>
                <a:gd name="T5" fmla="*/ 11 h 16"/>
                <a:gd name="T6" fmla="*/ 6 w 11"/>
                <a:gd name="T7" fmla="*/ 14 h 16"/>
                <a:gd name="T8" fmla="*/ 5 w 11"/>
                <a:gd name="T9" fmla="*/ 14 h 16"/>
                <a:gd name="T10" fmla="*/ 0 w 11"/>
                <a:gd name="T11" fmla="*/ 4 h 16"/>
                <a:gd name="T12" fmla="*/ 6 w 11"/>
                <a:gd name="T13" fmla="*/ 1 h 16"/>
              </a:gdLst>
              <a:ahLst/>
              <a:cxnLst>
                <a:cxn ang="0">
                  <a:pos x="T0" y="T1"/>
                </a:cxn>
                <a:cxn ang="0">
                  <a:pos x="T2" y="T3"/>
                </a:cxn>
                <a:cxn ang="0">
                  <a:pos x="T4" y="T5"/>
                </a:cxn>
                <a:cxn ang="0">
                  <a:pos x="T6" y="T7"/>
                </a:cxn>
                <a:cxn ang="0">
                  <a:pos x="T8" y="T9"/>
                </a:cxn>
                <a:cxn ang="0">
                  <a:pos x="T10" y="T11"/>
                </a:cxn>
                <a:cxn ang="0">
                  <a:pos x="T12" y="T13"/>
                </a:cxn>
              </a:cxnLst>
              <a:rect l="0" t="0" r="r" b="b"/>
              <a:pathLst>
                <a:path w="11" h="16">
                  <a:moveTo>
                    <a:pt x="6" y="1"/>
                  </a:moveTo>
                  <a:cubicBezTo>
                    <a:pt x="6" y="2"/>
                    <a:pt x="6" y="2"/>
                    <a:pt x="6" y="2"/>
                  </a:cubicBezTo>
                  <a:cubicBezTo>
                    <a:pt x="9" y="4"/>
                    <a:pt x="11" y="8"/>
                    <a:pt x="11" y="11"/>
                  </a:cubicBezTo>
                  <a:cubicBezTo>
                    <a:pt x="11" y="14"/>
                    <a:pt x="9" y="16"/>
                    <a:pt x="6" y="14"/>
                  </a:cubicBezTo>
                  <a:cubicBezTo>
                    <a:pt x="5" y="14"/>
                    <a:pt x="5" y="14"/>
                    <a:pt x="5" y="14"/>
                  </a:cubicBezTo>
                  <a:cubicBezTo>
                    <a:pt x="2" y="12"/>
                    <a:pt x="0" y="8"/>
                    <a:pt x="0" y="4"/>
                  </a:cubicBezTo>
                  <a:cubicBezTo>
                    <a:pt x="0" y="1"/>
                    <a:pt x="3" y="0"/>
                    <a:pt x="6"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 name="Freeform 222">
              <a:extLst>
                <a:ext uri="{FF2B5EF4-FFF2-40B4-BE49-F238E27FC236}">
                  <a16:creationId xmlns:a16="http://schemas.microsoft.com/office/drawing/2014/main" id="{F64F9A9E-EB62-4B02-A853-5F6EFD138A30}"/>
                </a:ext>
              </a:extLst>
            </p:cNvPr>
            <p:cNvSpPr>
              <a:spLocks/>
            </p:cNvSpPr>
            <p:nvPr/>
          </p:nvSpPr>
          <p:spPr bwMode="auto">
            <a:xfrm>
              <a:off x="6208689" y="4603693"/>
              <a:ext cx="17463" cy="25400"/>
            </a:xfrm>
            <a:custGeom>
              <a:avLst/>
              <a:gdLst>
                <a:gd name="T0" fmla="*/ 5 w 11"/>
                <a:gd name="T1" fmla="*/ 2 h 16"/>
                <a:gd name="T2" fmla="*/ 6 w 11"/>
                <a:gd name="T3" fmla="*/ 2 h 16"/>
                <a:gd name="T4" fmla="*/ 11 w 11"/>
                <a:gd name="T5" fmla="*/ 11 h 16"/>
                <a:gd name="T6" fmla="*/ 5 w 11"/>
                <a:gd name="T7" fmla="*/ 14 h 16"/>
                <a:gd name="T8" fmla="*/ 5 w 11"/>
                <a:gd name="T9" fmla="*/ 14 h 16"/>
                <a:gd name="T10" fmla="*/ 0 w 11"/>
                <a:gd name="T11" fmla="*/ 4 h 16"/>
                <a:gd name="T12" fmla="*/ 5 w 11"/>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11" h="16">
                  <a:moveTo>
                    <a:pt x="5" y="2"/>
                  </a:moveTo>
                  <a:cubicBezTo>
                    <a:pt x="6" y="2"/>
                    <a:pt x="6" y="2"/>
                    <a:pt x="6" y="2"/>
                  </a:cubicBezTo>
                  <a:cubicBezTo>
                    <a:pt x="9" y="4"/>
                    <a:pt x="11" y="8"/>
                    <a:pt x="11" y="11"/>
                  </a:cubicBezTo>
                  <a:cubicBezTo>
                    <a:pt x="11" y="15"/>
                    <a:pt x="8" y="16"/>
                    <a:pt x="5" y="14"/>
                  </a:cubicBezTo>
                  <a:cubicBezTo>
                    <a:pt x="5" y="14"/>
                    <a:pt x="5" y="14"/>
                    <a:pt x="5" y="14"/>
                  </a:cubicBezTo>
                  <a:cubicBezTo>
                    <a:pt x="2" y="12"/>
                    <a:pt x="0" y="8"/>
                    <a:pt x="0" y="4"/>
                  </a:cubicBezTo>
                  <a:cubicBezTo>
                    <a:pt x="0" y="1"/>
                    <a:pt x="2" y="0"/>
                    <a:pt x="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 name="Freeform 223">
              <a:extLst>
                <a:ext uri="{FF2B5EF4-FFF2-40B4-BE49-F238E27FC236}">
                  <a16:creationId xmlns:a16="http://schemas.microsoft.com/office/drawing/2014/main" id="{6D40FF7A-A970-4072-BE9F-13BE84B86F04}"/>
                </a:ext>
              </a:extLst>
            </p:cNvPr>
            <p:cNvSpPr>
              <a:spLocks/>
            </p:cNvSpPr>
            <p:nvPr/>
          </p:nvSpPr>
          <p:spPr bwMode="auto">
            <a:xfrm>
              <a:off x="6245201" y="4627505"/>
              <a:ext cx="17463" cy="23813"/>
            </a:xfrm>
            <a:custGeom>
              <a:avLst/>
              <a:gdLst>
                <a:gd name="T0" fmla="*/ 6 w 12"/>
                <a:gd name="T1" fmla="*/ 2 h 16"/>
                <a:gd name="T2" fmla="*/ 6 w 12"/>
                <a:gd name="T3" fmla="*/ 2 h 16"/>
                <a:gd name="T4" fmla="*/ 11 w 12"/>
                <a:gd name="T5" fmla="*/ 11 h 16"/>
                <a:gd name="T6" fmla="*/ 6 w 12"/>
                <a:gd name="T7" fmla="*/ 14 h 16"/>
                <a:gd name="T8" fmla="*/ 6 w 12"/>
                <a:gd name="T9" fmla="*/ 14 h 16"/>
                <a:gd name="T10" fmla="*/ 0 w 12"/>
                <a:gd name="T11" fmla="*/ 4 h 16"/>
                <a:gd name="T12" fmla="*/ 6 w 12"/>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12" h="16">
                  <a:moveTo>
                    <a:pt x="6" y="2"/>
                  </a:moveTo>
                  <a:cubicBezTo>
                    <a:pt x="6" y="2"/>
                    <a:pt x="6" y="2"/>
                    <a:pt x="6" y="2"/>
                  </a:cubicBezTo>
                  <a:cubicBezTo>
                    <a:pt x="9" y="4"/>
                    <a:pt x="12" y="8"/>
                    <a:pt x="11" y="11"/>
                  </a:cubicBezTo>
                  <a:cubicBezTo>
                    <a:pt x="11" y="15"/>
                    <a:pt x="9" y="16"/>
                    <a:pt x="6" y="14"/>
                  </a:cubicBezTo>
                  <a:cubicBezTo>
                    <a:pt x="6" y="14"/>
                    <a:pt x="6" y="14"/>
                    <a:pt x="6" y="14"/>
                  </a:cubicBezTo>
                  <a:cubicBezTo>
                    <a:pt x="3" y="12"/>
                    <a:pt x="0" y="8"/>
                    <a:pt x="0" y="4"/>
                  </a:cubicBezTo>
                  <a:cubicBezTo>
                    <a:pt x="1" y="1"/>
                    <a:pt x="3" y="0"/>
                    <a:pt x="6"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 name="Freeform 224">
              <a:extLst>
                <a:ext uri="{FF2B5EF4-FFF2-40B4-BE49-F238E27FC236}">
                  <a16:creationId xmlns:a16="http://schemas.microsoft.com/office/drawing/2014/main" id="{3E87A6E3-5800-4A09-8215-759655034952}"/>
                </a:ext>
              </a:extLst>
            </p:cNvPr>
            <p:cNvSpPr>
              <a:spLocks/>
            </p:cNvSpPr>
            <p:nvPr/>
          </p:nvSpPr>
          <p:spPr bwMode="auto">
            <a:xfrm>
              <a:off x="5946751" y="4481455"/>
              <a:ext cx="19050" cy="23813"/>
            </a:xfrm>
            <a:custGeom>
              <a:avLst/>
              <a:gdLst>
                <a:gd name="T0" fmla="*/ 6 w 12"/>
                <a:gd name="T1" fmla="*/ 1 h 16"/>
                <a:gd name="T2" fmla="*/ 6 w 12"/>
                <a:gd name="T3" fmla="*/ 2 h 16"/>
                <a:gd name="T4" fmla="*/ 12 w 12"/>
                <a:gd name="T5" fmla="*/ 11 h 16"/>
                <a:gd name="T6" fmla="*/ 6 w 12"/>
                <a:gd name="T7" fmla="*/ 14 h 16"/>
                <a:gd name="T8" fmla="*/ 6 w 12"/>
                <a:gd name="T9" fmla="*/ 14 h 16"/>
                <a:gd name="T10" fmla="*/ 1 w 12"/>
                <a:gd name="T11" fmla="*/ 4 h 16"/>
                <a:gd name="T12" fmla="*/ 6 w 12"/>
                <a:gd name="T13" fmla="*/ 1 h 16"/>
              </a:gdLst>
              <a:ahLst/>
              <a:cxnLst>
                <a:cxn ang="0">
                  <a:pos x="T0" y="T1"/>
                </a:cxn>
                <a:cxn ang="0">
                  <a:pos x="T2" y="T3"/>
                </a:cxn>
                <a:cxn ang="0">
                  <a:pos x="T4" y="T5"/>
                </a:cxn>
                <a:cxn ang="0">
                  <a:pos x="T6" y="T7"/>
                </a:cxn>
                <a:cxn ang="0">
                  <a:pos x="T8" y="T9"/>
                </a:cxn>
                <a:cxn ang="0">
                  <a:pos x="T10" y="T11"/>
                </a:cxn>
                <a:cxn ang="0">
                  <a:pos x="T12" y="T13"/>
                </a:cxn>
              </a:cxnLst>
              <a:rect l="0" t="0" r="r" b="b"/>
              <a:pathLst>
                <a:path w="12" h="16">
                  <a:moveTo>
                    <a:pt x="6" y="1"/>
                  </a:moveTo>
                  <a:cubicBezTo>
                    <a:pt x="6" y="2"/>
                    <a:pt x="6" y="2"/>
                    <a:pt x="6" y="2"/>
                  </a:cubicBezTo>
                  <a:cubicBezTo>
                    <a:pt x="9" y="4"/>
                    <a:pt x="12" y="8"/>
                    <a:pt x="12" y="11"/>
                  </a:cubicBezTo>
                  <a:cubicBezTo>
                    <a:pt x="11" y="14"/>
                    <a:pt x="9" y="16"/>
                    <a:pt x="6" y="14"/>
                  </a:cubicBezTo>
                  <a:cubicBezTo>
                    <a:pt x="6" y="14"/>
                    <a:pt x="6" y="14"/>
                    <a:pt x="6" y="14"/>
                  </a:cubicBezTo>
                  <a:cubicBezTo>
                    <a:pt x="3" y="12"/>
                    <a:pt x="0" y="8"/>
                    <a:pt x="1" y="4"/>
                  </a:cubicBezTo>
                  <a:cubicBezTo>
                    <a:pt x="1" y="1"/>
                    <a:pt x="3" y="0"/>
                    <a:pt x="6"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 name="Freeform 225">
              <a:extLst>
                <a:ext uri="{FF2B5EF4-FFF2-40B4-BE49-F238E27FC236}">
                  <a16:creationId xmlns:a16="http://schemas.microsoft.com/office/drawing/2014/main" id="{03E7D035-3CC7-428E-90B9-3BA612A340CD}"/>
                </a:ext>
              </a:extLst>
            </p:cNvPr>
            <p:cNvSpPr>
              <a:spLocks/>
            </p:cNvSpPr>
            <p:nvPr/>
          </p:nvSpPr>
          <p:spPr bwMode="auto">
            <a:xfrm>
              <a:off x="5984851" y="4503680"/>
              <a:ext cx="17463" cy="25400"/>
            </a:xfrm>
            <a:custGeom>
              <a:avLst/>
              <a:gdLst>
                <a:gd name="T0" fmla="*/ 6 w 11"/>
                <a:gd name="T1" fmla="*/ 2 h 16"/>
                <a:gd name="T2" fmla="*/ 6 w 11"/>
                <a:gd name="T3" fmla="*/ 2 h 16"/>
                <a:gd name="T4" fmla="*/ 11 w 11"/>
                <a:gd name="T5" fmla="*/ 11 h 16"/>
                <a:gd name="T6" fmla="*/ 6 w 11"/>
                <a:gd name="T7" fmla="*/ 14 h 16"/>
                <a:gd name="T8" fmla="*/ 5 w 11"/>
                <a:gd name="T9" fmla="*/ 14 h 16"/>
                <a:gd name="T10" fmla="*/ 0 w 11"/>
                <a:gd name="T11" fmla="*/ 4 h 16"/>
                <a:gd name="T12" fmla="*/ 6 w 11"/>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11" h="16">
                  <a:moveTo>
                    <a:pt x="6" y="2"/>
                  </a:moveTo>
                  <a:cubicBezTo>
                    <a:pt x="6" y="2"/>
                    <a:pt x="6" y="2"/>
                    <a:pt x="6" y="2"/>
                  </a:cubicBezTo>
                  <a:cubicBezTo>
                    <a:pt x="9" y="4"/>
                    <a:pt x="11" y="8"/>
                    <a:pt x="11" y="11"/>
                  </a:cubicBezTo>
                  <a:cubicBezTo>
                    <a:pt x="11" y="15"/>
                    <a:pt x="9" y="16"/>
                    <a:pt x="6" y="14"/>
                  </a:cubicBezTo>
                  <a:cubicBezTo>
                    <a:pt x="5" y="14"/>
                    <a:pt x="5" y="14"/>
                    <a:pt x="5" y="14"/>
                  </a:cubicBezTo>
                  <a:cubicBezTo>
                    <a:pt x="2" y="12"/>
                    <a:pt x="0" y="8"/>
                    <a:pt x="0" y="4"/>
                  </a:cubicBezTo>
                  <a:cubicBezTo>
                    <a:pt x="0" y="1"/>
                    <a:pt x="3" y="0"/>
                    <a:pt x="6"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 name="Freeform 226">
              <a:extLst>
                <a:ext uri="{FF2B5EF4-FFF2-40B4-BE49-F238E27FC236}">
                  <a16:creationId xmlns:a16="http://schemas.microsoft.com/office/drawing/2014/main" id="{116436DB-70F5-41D7-81EC-CD6E5FA8D151}"/>
                </a:ext>
              </a:extLst>
            </p:cNvPr>
            <p:cNvSpPr>
              <a:spLocks/>
            </p:cNvSpPr>
            <p:nvPr/>
          </p:nvSpPr>
          <p:spPr bwMode="auto">
            <a:xfrm>
              <a:off x="6021364" y="4527493"/>
              <a:ext cx="17463" cy="25400"/>
            </a:xfrm>
            <a:custGeom>
              <a:avLst/>
              <a:gdLst>
                <a:gd name="T0" fmla="*/ 5 w 11"/>
                <a:gd name="T1" fmla="*/ 2 h 16"/>
                <a:gd name="T2" fmla="*/ 6 w 11"/>
                <a:gd name="T3" fmla="*/ 2 h 16"/>
                <a:gd name="T4" fmla="*/ 11 w 11"/>
                <a:gd name="T5" fmla="*/ 11 h 16"/>
                <a:gd name="T6" fmla="*/ 6 w 11"/>
                <a:gd name="T7" fmla="*/ 14 h 16"/>
                <a:gd name="T8" fmla="*/ 5 w 11"/>
                <a:gd name="T9" fmla="*/ 14 h 16"/>
                <a:gd name="T10" fmla="*/ 0 w 11"/>
                <a:gd name="T11" fmla="*/ 4 h 16"/>
                <a:gd name="T12" fmla="*/ 5 w 11"/>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11" h="16">
                  <a:moveTo>
                    <a:pt x="5" y="2"/>
                  </a:moveTo>
                  <a:cubicBezTo>
                    <a:pt x="6" y="2"/>
                    <a:pt x="6" y="2"/>
                    <a:pt x="6" y="2"/>
                  </a:cubicBezTo>
                  <a:cubicBezTo>
                    <a:pt x="9" y="4"/>
                    <a:pt x="11" y="8"/>
                    <a:pt x="11" y="11"/>
                  </a:cubicBezTo>
                  <a:cubicBezTo>
                    <a:pt x="11" y="15"/>
                    <a:pt x="8" y="16"/>
                    <a:pt x="6" y="14"/>
                  </a:cubicBezTo>
                  <a:cubicBezTo>
                    <a:pt x="5" y="14"/>
                    <a:pt x="5" y="14"/>
                    <a:pt x="5" y="14"/>
                  </a:cubicBezTo>
                  <a:cubicBezTo>
                    <a:pt x="2" y="12"/>
                    <a:pt x="0" y="8"/>
                    <a:pt x="0" y="4"/>
                  </a:cubicBezTo>
                  <a:cubicBezTo>
                    <a:pt x="0" y="1"/>
                    <a:pt x="2" y="0"/>
                    <a:pt x="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 name="Freeform 227">
              <a:extLst>
                <a:ext uri="{FF2B5EF4-FFF2-40B4-BE49-F238E27FC236}">
                  <a16:creationId xmlns:a16="http://schemas.microsoft.com/office/drawing/2014/main" id="{C1FA083D-1C24-458E-AD3F-886D41E47CC7}"/>
                </a:ext>
              </a:extLst>
            </p:cNvPr>
            <p:cNvSpPr>
              <a:spLocks/>
            </p:cNvSpPr>
            <p:nvPr/>
          </p:nvSpPr>
          <p:spPr bwMode="auto">
            <a:xfrm>
              <a:off x="6057876" y="4551305"/>
              <a:ext cx="19050" cy="23813"/>
            </a:xfrm>
            <a:custGeom>
              <a:avLst/>
              <a:gdLst>
                <a:gd name="T0" fmla="*/ 6 w 12"/>
                <a:gd name="T1" fmla="*/ 2 h 16"/>
                <a:gd name="T2" fmla="*/ 6 w 12"/>
                <a:gd name="T3" fmla="*/ 2 h 16"/>
                <a:gd name="T4" fmla="*/ 12 w 12"/>
                <a:gd name="T5" fmla="*/ 12 h 16"/>
                <a:gd name="T6" fmla="*/ 6 w 12"/>
                <a:gd name="T7" fmla="*/ 14 h 16"/>
                <a:gd name="T8" fmla="*/ 6 w 12"/>
                <a:gd name="T9" fmla="*/ 14 h 16"/>
                <a:gd name="T10" fmla="*/ 1 w 12"/>
                <a:gd name="T11" fmla="*/ 5 h 16"/>
                <a:gd name="T12" fmla="*/ 6 w 12"/>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12" h="16">
                  <a:moveTo>
                    <a:pt x="6" y="2"/>
                  </a:moveTo>
                  <a:cubicBezTo>
                    <a:pt x="6" y="2"/>
                    <a:pt x="6" y="2"/>
                    <a:pt x="6" y="2"/>
                  </a:cubicBezTo>
                  <a:cubicBezTo>
                    <a:pt x="9" y="4"/>
                    <a:pt x="12" y="8"/>
                    <a:pt x="12" y="12"/>
                  </a:cubicBezTo>
                  <a:cubicBezTo>
                    <a:pt x="11" y="15"/>
                    <a:pt x="9" y="16"/>
                    <a:pt x="6" y="14"/>
                  </a:cubicBezTo>
                  <a:cubicBezTo>
                    <a:pt x="6" y="14"/>
                    <a:pt x="6" y="14"/>
                    <a:pt x="6" y="14"/>
                  </a:cubicBezTo>
                  <a:cubicBezTo>
                    <a:pt x="3" y="12"/>
                    <a:pt x="0" y="8"/>
                    <a:pt x="1" y="5"/>
                  </a:cubicBezTo>
                  <a:cubicBezTo>
                    <a:pt x="1" y="1"/>
                    <a:pt x="3" y="0"/>
                    <a:pt x="6"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 name="Freeform 228">
              <a:extLst>
                <a:ext uri="{FF2B5EF4-FFF2-40B4-BE49-F238E27FC236}">
                  <a16:creationId xmlns:a16="http://schemas.microsoft.com/office/drawing/2014/main" id="{A9CB3A6F-1D2C-4011-BC50-E90018A5B418}"/>
                </a:ext>
              </a:extLst>
            </p:cNvPr>
            <p:cNvSpPr>
              <a:spLocks/>
            </p:cNvSpPr>
            <p:nvPr/>
          </p:nvSpPr>
          <p:spPr bwMode="auto">
            <a:xfrm>
              <a:off x="6095976" y="4573530"/>
              <a:ext cx="15875" cy="25400"/>
            </a:xfrm>
            <a:custGeom>
              <a:avLst/>
              <a:gdLst>
                <a:gd name="T0" fmla="*/ 6 w 11"/>
                <a:gd name="T1" fmla="*/ 2 h 16"/>
                <a:gd name="T2" fmla="*/ 6 w 11"/>
                <a:gd name="T3" fmla="*/ 2 h 16"/>
                <a:gd name="T4" fmla="*/ 11 w 11"/>
                <a:gd name="T5" fmla="*/ 12 h 16"/>
                <a:gd name="T6" fmla="*/ 6 w 11"/>
                <a:gd name="T7" fmla="*/ 14 h 16"/>
                <a:gd name="T8" fmla="*/ 5 w 11"/>
                <a:gd name="T9" fmla="*/ 14 h 16"/>
                <a:gd name="T10" fmla="*/ 0 w 11"/>
                <a:gd name="T11" fmla="*/ 5 h 16"/>
                <a:gd name="T12" fmla="*/ 6 w 11"/>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11" h="16">
                  <a:moveTo>
                    <a:pt x="6" y="2"/>
                  </a:moveTo>
                  <a:cubicBezTo>
                    <a:pt x="6" y="2"/>
                    <a:pt x="6" y="2"/>
                    <a:pt x="6" y="2"/>
                  </a:cubicBezTo>
                  <a:cubicBezTo>
                    <a:pt x="9" y="4"/>
                    <a:pt x="11" y="8"/>
                    <a:pt x="11" y="12"/>
                  </a:cubicBezTo>
                  <a:cubicBezTo>
                    <a:pt x="11" y="15"/>
                    <a:pt x="9" y="16"/>
                    <a:pt x="6" y="14"/>
                  </a:cubicBezTo>
                  <a:cubicBezTo>
                    <a:pt x="5" y="14"/>
                    <a:pt x="5" y="14"/>
                    <a:pt x="5" y="14"/>
                  </a:cubicBezTo>
                  <a:cubicBezTo>
                    <a:pt x="2" y="12"/>
                    <a:pt x="0" y="8"/>
                    <a:pt x="0" y="5"/>
                  </a:cubicBezTo>
                  <a:cubicBezTo>
                    <a:pt x="0" y="1"/>
                    <a:pt x="3" y="0"/>
                    <a:pt x="6"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Freeform 229">
              <a:extLst>
                <a:ext uri="{FF2B5EF4-FFF2-40B4-BE49-F238E27FC236}">
                  <a16:creationId xmlns:a16="http://schemas.microsoft.com/office/drawing/2014/main" id="{1A3D78D0-3E6A-41BE-A0BA-D21AB3673778}"/>
                </a:ext>
              </a:extLst>
            </p:cNvPr>
            <p:cNvSpPr>
              <a:spLocks/>
            </p:cNvSpPr>
            <p:nvPr/>
          </p:nvSpPr>
          <p:spPr bwMode="auto">
            <a:xfrm>
              <a:off x="6132489" y="4597343"/>
              <a:ext cx="17463" cy="25400"/>
            </a:xfrm>
            <a:custGeom>
              <a:avLst/>
              <a:gdLst>
                <a:gd name="T0" fmla="*/ 5 w 11"/>
                <a:gd name="T1" fmla="*/ 2 h 16"/>
                <a:gd name="T2" fmla="*/ 6 w 11"/>
                <a:gd name="T3" fmla="*/ 2 h 16"/>
                <a:gd name="T4" fmla="*/ 11 w 11"/>
                <a:gd name="T5" fmla="*/ 12 h 16"/>
                <a:gd name="T6" fmla="*/ 6 w 11"/>
                <a:gd name="T7" fmla="*/ 15 h 16"/>
                <a:gd name="T8" fmla="*/ 5 w 11"/>
                <a:gd name="T9" fmla="*/ 14 h 16"/>
                <a:gd name="T10" fmla="*/ 0 w 11"/>
                <a:gd name="T11" fmla="*/ 5 h 16"/>
                <a:gd name="T12" fmla="*/ 5 w 11"/>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11" h="16">
                  <a:moveTo>
                    <a:pt x="5" y="2"/>
                  </a:moveTo>
                  <a:cubicBezTo>
                    <a:pt x="6" y="2"/>
                    <a:pt x="6" y="2"/>
                    <a:pt x="6" y="2"/>
                  </a:cubicBezTo>
                  <a:cubicBezTo>
                    <a:pt x="9" y="4"/>
                    <a:pt x="11" y="8"/>
                    <a:pt x="11" y="12"/>
                  </a:cubicBezTo>
                  <a:cubicBezTo>
                    <a:pt x="11" y="15"/>
                    <a:pt x="8" y="16"/>
                    <a:pt x="6" y="15"/>
                  </a:cubicBezTo>
                  <a:cubicBezTo>
                    <a:pt x="5" y="14"/>
                    <a:pt x="5" y="14"/>
                    <a:pt x="5" y="14"/>
                  </a:cubicBezTo>
                  <a:cubicBezTo>
                    <a:pt x="2" y="12"/>
                    <a:pt x="0" y="8"/>
                    <a:pt x="0" y="5"/>
                  </a:cubicBezTo>
                  <a:cubicBezTo>
                    <a:pt x="0" y="2"/>
                    <a:pt x="3" y="0"/>
                    <a:pt x="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 name="Freeform 230">
              <a:extLst>
                <a:ext uri="{FF2B5EF4-FFF2-40B4-BE49-F238E27FC236}">
                  <a16:creationId xmlns:a16="http://schemas.microsoft.com/office/drawing/2014/main" id="{AAEE29FC-DEC1-4A43-9CB7-D83AF97F6A05}"/>
                </a:ext>
              </a:extLst>
            </p:cNvPr>
            <p:cNvSpPr>
              <a:spLocks/>
            </p:cNvSpPr>
            <p:nvPr/>
          </p:nvSpPr>
          <p:spPr bwMode="auto">
            <a:xfrm>
              <a:off x="6170589" y="4621155"/>
              <a:ext cx="15875" cy="23813"/>
            </a:xfrm>
            <a:custGeom>
              <a:avLst/>
              <a:gdLst>
                <a:gd name="T0" fmla="*/ 5 w 11"/>
                <a:gd name="T1" fmla="*/ 2 h 16"/>
                <a:gd name="T2" fmla="*/ 6 w 11"/>
                <a:gd name="T3" fmla="*/ 2 h 16"/>
                <a:gd name="T4" fmla="*/ 11 w 11"/>
                <a:gd name="T5" fmla="*/ 12 h 16"/>
                <a:gd name="T6" fmla="*/ 5 w 11"/>
                <a:gd name="T7" fmla="*/ 15 h 16"/>
                <a:gd name="T8" fmla="*/ 5 w 11"/>
                <a:gd name="T9" fmla="*/ 14 h 16"/>
                <a:gd name="T10" fmla="*/ 0 w 11"/>
                <a:gd name="T11" fmla="*/ 5 h 16"/>
                <a:gd name="T12" fmla="*/ 5 w 11"/>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11" h="16">
                  <a:moveTo>
                    <a:pt x="5" y="2"/>
                  </a:moveTo>
                  <a:cubicBezTo>
                    <a:pt x="6" y="2"/>
                    <a:pt x="6" y="2"/>
                    <a:pt x="6" y="2"/>
                  </a:cubicBezTo>
                  <a:cubicBezTo>
                    <a:pt x="9" y="4"/>
                    <a:pt x="11" y="8"/>
                    <a:pt x="11" y="12"/>
                  </a:cubicBezTo>
                  <a:cubicBezTo>
                    <a:pt x="11" y="15"/>
                    <a:pt x="8" y="16"/>
                    <a:pt x="5" y="15"/>
                  </a:cubicBezTo>
                  <a:cubicBezTo>
                    <a:pt x="5" y="14"/>
                    <a:pt x="5" y="14"/>
                    <a:pt x="5" y="14"/>
                  </a:cubicBezTo>
                  <a:cubicBezTo>
                    <a:pt x="2" y="12"/>
                    <a:pt x="0" y="8"/>
                    <a:pt x="0" y="5"/>
                  </a:cubicBezTo>
                  <a:cubicBezTo>
                    <a:pt x="0" y="2"/>
                    <a:pt x="2" y="0"/>
                    <a:pt x="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 name="Freeform 231">
              <a:extLst>
                <a:ext uri="{FF2B5EF4-FFF2-40B4-BE49-F238E27FC236}">
                  <a16:creationId xmlns:a16="http://schemas.microsoft.com/office/drawing/2014/main" id="{456BB0A9-D402-42B0-9EB5-844D3F8E7287}"/>
                </a:ext>
              </a:extLst>
            </p:cNvPr>
            <p:cNvSpPr>
              <a:spLocks/>
            </p:cNvSpPr>
            <p:nvPr/>
          </p:nvSpPr>
          <p:spPr bwMode="auto">
            <a:xfrm>
              <a:off x="6205514" y="4644968"/>
              <a:ext cx="19050" cy="23813"/>
            </a:xfrm>
            <a:custGeom>
              <a:avLst/>
              <a:gdLst>
                <a:gd name="T0" fmla="*/ 6 w 12"/>
                <a:gd name="T1" fmla="*/ 1 h 15"/>
                <a:gd name="T2" fmla="*/ 6 w 12"/>
                <a:gd name="T3" fmla="*/ 1 h 15"/>
                <a:gd name="T4" fmla="*/ 11 w 12"/>
                <a:gd name="T5" fmla="*/ 11 h 15"/>
                <a:gd name="T6" fmla="*/ 6 w 12"/>
                <a:gd name="T7" fmla="*/ 14 h 15"/>
                <a:gd name="T8" fmla="*/ 6 w 12"/>
                <a:gd name="T9" fmla="*/ 13 h 15"/>
                <a:gd name="T10" fmla="*/ 0 w 12"/>
                <a:gd name="T11" fmla="*/ 4 h 15"/>
                <a:gd name="T12" fmla="*/ 6 w 12"/>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12" h="15">
                  <a:moveTo>
                    <a:pt x="6" y="1"/>
                  </a:moveTo>
                  <a:cubicBezTo>
                    <a:pt x="6" y="1"/>
                    <a:pt x="6" y="1"/>
                    <a:pt x="6" y="1"/>
                  </a:cubicBezTo>
                  <a:cubicBezTo>
                    <a:pt x="9" y="3"/>
                    <a:pt x="12" y="8"/>
                    <a:pt x="11" y="11"/>
                  </a:cubicBezTo>
                  <a:cubicBezTo>
                    <a:pt x="11" y="14"/>
                    <a:pt x="9" y="15"/>
                    <a:pt x="6" y="14"/>
                  </a:cubicBezTo>
                  <a:cubicBezTo>
                    <a:pt x="6" y="13"/>
                    <a:pt x="6" y="13"/>
                    <a:pt x="6" y="13"/>
                  </a:cubicBezTo>
                  <a:cubicBezTo>
                    <a:pt x="3" y="12"/>
                    <a:pt x="0" y="7"/>
                    <a:pt x="0" y="4"/>
                  </a:cubicBezTo>
                  <a:cubicBezTo>
                    <a:pt x="1" y="1"/>
                    <a:pt x="3" y="0"/>
                    <a:pt x="6"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 name="Freeform 232">
              <a:extLst>
                <a:ext uri="{FF2B5EF4-FFF2-40B4-BE49-F238E27FC236}">
                  <a16:creationId xmlns:a16="http://schemas.microsoft.com/office/drawing/2014/main" id="{2DFE392A-C27F-4FC7-9FFD-681E374785AD}"/>
                </a:ext>
              </a:extLst>
            </p:cNvPr>
            <p:cNvSpPr>
              <a:spLocks/>
            </p:cNvSpPr>
            <p:nvPr/>
          </p:nvSpPr>
          <p:spPr bwMode="auto">
            <a:xfrm>
              <a:off x="6243614" y="4668780"/>
              <a:ext cx="15875" cy="23813"/>
            </a:xfrm>
            <a:custGeom>
              <a:avLst/>
              <a:gdLst>
                <a:gd name="T0" fmla="*/ 6 w 11"/>
                <a:gd name="T1" fmla="*/ 1 h 15"/>
                <a:gd name="T2" fmla="*/ 6 w 11"/>
                <a:gd name="T3" fmla="*/ 1 h 15"/>
                <a:gd name="T4" fmla="*/ 11 w 11"/>
                <a:gd name="T5" fmla="*/ 11 h 15"/>
                <a:gd name="T6" fmla="*/ 6 w 11"/>
                <a:gd name="T7" fmla="*/ 14 h 15"/>
                <a:gd name="T8" fmla="*/ 5 w 11"/>
                <a:gd name="T9" fmla="*/ 14 h 15"/>
                <a:gd name="T10" fmla="*/ 0 w 11"/>
                <a:gd name="T11" fmla="*/ 4 h 15"/>
                <a:gd name="T12" fmla="*/ 6 w 11"/>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11" h="15">
                  <a:moveTo>
                    <a:pt x="6" y="1"/>
                  </a:moveTo>
                  <a:cubicBezTo>
                    <a:pt x="6" y="1"/>
                    <a:pt x="6" y="1"/>
                    <a:pt x="6" y="1"/>
                  </a:cubicBezTo>
                  <a:cubicBezTo>
                    <a:pt x="9" y="3"/>
                    <a:pt x="11" y="8"/>
                    <a:pt x="11" y="11"/>
                  </a:cubicBezTo>
                  <a:cubicBezTo>
                    <a:pt x="11" y="14"/>
                    <a:pt x="9" y="15"/>
                    <a:pt x="6" y="14"/>
                  </a:cubicBezTo>
                  <a:cubicBezTo>
                    <a:pt x="5" y="14"/>
                    <a:pt x="5" y="14"/>
                    <a:pt x="5" y="14"/>
                  </a:cubicBezTo>
                  <a:cubicBezTo>
                    <a:pt x="2" y="12"/>
                    <a:pt x="0" y="7"/>
                    <a:pt x="0" y="4"/>
                  </a:cubicBezTo>
                  <a:cubicBezTo>
                    <a:pt x="0" y="1"/>
                    <a:pt x="3" y="0"/>
                    <a:pt x="6"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 name="Freeform 233">
              <a:extLst>
                <a:ext uri="{FF2B5EF4-FFF2-40B4-BE49-F238E27FC236}">
                  <a16:creationId xmlns:a16="http://schemas.microsoft.com/office/drawing/2014/main" id="{A1118E09-7A39-4840-8784-970322A044FE}"/>
                </a:ext>
              </a:extLst>
            </p:cNvPr>
            <p:cNvSpPr>
              <a:spLocks/>
            </p:cNvSpPr>
            <p:nvPr/>
          </p:nvSpPr>
          <p:spPr bwMode="auto">
            <a:xfrm>
              <a:off x="7080226" y="5091055"/>
              <a:ext cx="17463" cy="23813"/>
            </a:xfrm>
            <a:custGeom>
              <a:avLst/>
              <a:gdLst>
                <a:gd name="T0" fmla="*/ 5 w 11"/>
                <a:gd name="T1" fmla="*/ 1 h 15"/>
                <a:gd name="T2" fmla="*/ 6 w 11"/>
                <a:gd name="T3" fmla="*/ 1 h 15"/>
                <a:gd name="T4" fmla="*/ 11 w 11"/>
                <a:gd name="T5" fmla="*/ 11 h 15"/>
                <a:gd name="T6" fmla="*/ 6 w 11"/>
                <a:gd name="T7" fmla="*/ 14 h 15"/>
                <a:gd name="T8" fmla="*/ 5 w 11"/>
                <a:gd name="T9" fmla="*/ 13 h 15"/>
                <a:gd name="T10" fmla="*/ 0 w 11"/>
                <a:gd name="T11" fmla="*/ 4 h 15"/>
                <a:gd name="T12" fmla="*/ 5 w 11"/>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11" h="15">
                  <a:moveTo>
                    <a:pt x="5" y="1"/>
                  </a:moveTo>
                  <a:cubicBezTo>
                    <a:pt x="6" y="1"/>
                    <a:pt x="6" y="1"/>
                    <a:pt x="6" y="1"/>
                  </a:cubicBezTo>
                  <a:cubicBezTo>
                    <a:pt x="9" y="3"/>
                    <a:pt x="11" y="8"/>
                    <a:pt x="11" y="11"/>
                  </a:cubicBezTo>
                  <a:cubicBezTo>
                    <a:pt x="11" y="14"/>
                    <a:pt x="8" y="15"/>
                    <a:pt x="6" y="14"/>
                  </a:cubicBezTo>
                  <a:cubicBezTo>
                    <a:pt x="5" y="13"/>
                    <a:pt x="5" y="13"/>
                    <a:pt x="5" y="13"/>
                  </a:cubicBezTo>
                  <a:cubicBezTo>
                    <a:pt x="2" y="12"/>
                    <a:pt x="0" y="7"/>
                    <a:pt x="0" y="4"/>
                  </a:cubicBezTo>
                  <a:cubicBezTo>
                    <a:pt x="0" y="1"/>
                    <a:pt x="2" y="0"/>
                    <a:pt x="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 name="Freeform 234">
              <a:extLst>
                <a:ext uri="{FF2B5EF4-FFF2-40B4-BE49-F238E27FC236}">
                  <a16:creationId xmlns:a16="http://schemas.microsoft.com/office/drawing/2014/main" id="{B897DA20-6BE2-40CC-A571-42128ED503DF}"/>
                </a:ext>
              </a:extLst>
            </p:cNvPr>
            <p:cNvSpPr>
              <a:spLocks/>
            </p:cNvSpPr>
            <p:nvPr/>
          </p:nvSpPr>
          <p:spPr bwMode="auto">
            <a:xfrm>
              <a:off x="7116739" y="5114868"/>
              <a:ext cx="17463" cy="22225"/>
            </a:xfrm>
            <a:custGeom>
              <a:avLst/>
              <a:gdLst>
                <a:gd name="T0" fmla="*/ 5 w 11"/>
                <a:gd name="T1" fmla="*/ 1 h 15"/>
                <a:gd name="T2" fmla="*/ 5 w 11"/>
                <a:gd name="T3" fmla="*/ 1 h 15"/>
                <a:gd name="T4" fmla="*/ 11 w 11"/>
                <a:gd name="T5" fmla="*/ 11 h 15"/>
                <a:gd name="T6" fmla="*/ 5 w 11"/>
                <a:gd name="T7" fmla="*/ 14 h 15"/>
                <a:gd name="T8" fmla="*/ 5 w 11"/>
                <a:gd name="T9" fmla="*/ 14 h 15"/>
                <a:gd name="T10" fmla="*/ 0 w 11"/>
                <a:gd name="T11" fmla="*/ 4 h 15"/>
                <a:gd name="T12" fmla="*/ 5 w 11"/>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11" h="15">
                  <a:moveTo>
                    <a:pt x="5" y="1"/>
                  </a:moveTo>
                  <a:cubicBezTo>
                    <a:pt x="5" y="1"/>
                    <a:pt x="5" y="1"/>
                    <a:pt x="5" y="1"/>
                  </a:cubicBezTo>
                  <a:cubicBezTo>
                    <a:pt x="9" y="3"/>
                    <a:pt x="11" y="8"/>
                    <a:pt x="11" y="11"/>
                  </a:cubicBezTo>
                  <a:cubicBezTo>
                    <a:pt x="10" y="14"/>
                    <a:pt x="8" y="15"/>
                    <a:pt x="5" y="14"/>
                  </a:cubicBezTo>
                  <a:cubicBezTo>
                    <a:pt x="5" y="14"/>
                    <a:pt x="5" y="14"/>
                    <a:pt x="5" y="14"/>
                  </a:cubicBezTo>
                  <a:cubicBezTo>
                    <a:pt x="2" y="12"/>
                    <a:pt x="0" y="7"/>
                    <a:pt x="0" y="4"/>
                  </a:cubicBezTo>
                  <a:cubicBezTo>
                    <a:pt x="0" y="1"/>
                    <a:pt x="2" y="0"/>
                    <a:pt x="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 name="Freeform 235">
              <a:extLst>
                <a:ext uri="{FF2B5EF4-FFF2-40B4-BE49-F238E27FC236}">
                  <a16:creationId xmlns:a16="http://schemas.microsoft.com/office/drawing/2014/main" id="{409BA805-68E7-4729-9A59-4A5403B397DA}"/>
                </a:ext>
              </a:extLst>
            </p:cNvPr>
            <p:cNvSpPr>
              <a:spLocks/>
            </p:cNvSpPr>
            <p:nvPr/>
          </p:nvSpPr>
          <p:spPr bwMode="auto">
            <a:xfrm>
              <a:off x="7153251" y="5137093"/>
              <a:ext cx="19050" cy="23813"/>
            </a:xfrm>
            <a:custGeom>
              <a:avLst/>
              <a:gdLst>
                <a:gd name="T0" fmla="*/ 6 w 12"/>
                <a:gd name="T1" fmla="*/ 1 h 15"/>
                <a:gd name="T2" fmla="*/ 6 w 12"/>
                <a:gd name="T3" fmla="*/ 2 h 15"/>
                <a:gd name="T4" fmla="*/ 11 w 12"/>
                <a:gd name="T5" fmla="*/ 11 h 15"/>
                <a:gd name="T6" fmla="*/ 6 w 12"/>
                <a:gd name="T7" fmla="*/ 14 h 15"/>
                <a:gd name="T8" fmla="*/ 6 w 12"/>
                <a:gd name="T9" fmla="*/ 14 h 15"/>
                <a:gd name="T10" fmla="*/ 0 w 12"/>
                <a:gd name="T11" fmla="*/ 4 h 15"/>
                <a:gd name="T12" fmla="*/ 6 w 12"/>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12" h="15">
                  <a:moveTo>
                    <a:pt x="6" y="1"/>
                  </a:moveTo>
                  <a:cubicBezTo>
                    <a:pt x="6" y="2"/>
                    <a:pt x="6" y="2"/>
                    <a:pt x="6" y="2"/>
                  </a:cubicBezTo>
                  <a:cubicBezTo>
                    <a:pt x="9" y="3"/>
                    <a:pt x="12" y="8"/>
                    <a:pt x="11" y="11"/>
                  </a:cubicBezTo>
                  <a:cubicBezTo>
                    <a:pt x="11" y="14"/>
                    <a:pt x="9" y="15"/>
                    <a:pt x="6" y="14"/>
                  </a:cubicBezTo>
                  <a:cubicBezTo>
                    <a:pt x="6" y="14"/>
                    <a:pt x="6" y="14"/>
                    <a:pt x="6" y="14"/>
                  </a:cubicBezTo>
                  <a:cubicBezTo>
                    <a:pt x="3" y="12"/>
                    <a:pt x="0" y="7"/>
                    <a:pt x="0" y="4"/>
                  </a:cubicBezTo>
                  <a:cubicBezTo>
                    <a:pt x="1" y="1"/>
                    <a:pt x="3" y="0"/>
                    <a:pt x="6"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 name="Freeform 236">
              <a:extLst>
                <a:ext uri="{FF2B5EF4-FFF2-40B4-BE49-F238E27FC236}">
                  <a16:creationId xmlns:a16="http://schemas.microsoft.com/office/drawing/2014/main" id="{65710985-2A4D-4C4D-AE08-EA3DC976AABC}"/>
                </a:ext>
              </a:extLst>
            </p:cNvPr>
            <p:cNvSpPr>
              <a:spLocks/>
            </p:cNvSpPr>
            <p:nvPr/>
          </p:nvSpPr>
          <p:spPr bwMode="auto">
            <a:xfrm>
              <a:off x="7189764" y="5160905"/>
              <a:ext cx="17463" cy="25400"/>
            </a:xfrm>
            <a:custGeom>
              <a:avLst/>
              <a:gdLst>
                <a:gd name="T0" fmla="*/ 6 w 11"/>
                <a:gd name="T1" fmla="*/ 1 h 16"/>
                <a:gd name="T2" fmla="*/ 6 w 11"/>
                <a:gd name="T3" fmla="*/ 2 h 16"/>
                <a:gd name="T4" fmla="*/ 11 w 11"/>
                <a:gd name="T5" fmla="*/ 11 h 16"/>
                <a:gd name="T6" fmla="*/ 6 w 11"/>
                <a:gd name="T7" fmla="*/ 14 h 16"/>
                <a:gd name="T8" fmla="*/ 5 w 11"/>
                <a:gd name="T9" fmla="*/ 14 h 16"/>
                <a:gd name="T10" fmla="*/ 0 w 11"/>
                <a:gd name="T11" fmla="*/ 4 h 16"/>
                <a:gd name="T12" fmla="*/ 6 w 11"/>
                <a:gd name="T13" fmla="*/ 1 h 16"/>
              </a:gdLst>
              <a:ahLst/>
              <a:cxnLst>
                <a:cxn ang="0">
                  <a:pos x="T0" y="T1"/>
                </a:cxn>
                <a:cxn ang="0">
                  <a:pos x="T2" y="T3"/>
                </a:cxn>
                <a:cxn ang="0">
                  <a:pos x="T4" y="T5"/>
                </a:cxn>
                <a:cxn ang="0">
                  <a:pos x="T6" y="T7"/>
                </a:cxn>
                <a:cxn ang="0">
                  <a:pos x="T8" y="T9"/>
                </a:cxn>
                <a:cxn ang="0">
                  <a:pos x="T10" y="T11"/>
                </a:cxn>
                <a:cxn ang="0">
                  <a:pos x="T12" y="T13"/>
                </a:cxn>
              </a:cxnLst>
              <a:rect l="0" t="0" r="r" b="b"/>
              <a:pathLst>
                <a:path w="11" h="16">
                  <a:moveTo>
                    <a:pt x="6" y="1"/>
                  </a:moveTo>
                  <a:cubicBezTo>
                    <a:pt x="6" y="2"/>
                    <a:pt x="6" y="2"/>
                    <a:pt x="6" y="2"/>
                  </a:cubicBezTo>
                  <a:cubicBezTo>
                    <a:pt x="9" y="4"/>
                    <a:pt x="11" y="8"/>
                    <a:pt x="11" y="11"/>
                  </a:cubicBezTo>
                  <a:cubicBezTo>
                    <a:pt x="11" y="14"/>
                    <a:pt x="8" y="16"/>
                    <a:pt x="6" y="14"/>
                  </a:cubicBezTo>
                  <a:cubicBezTo>
                    <a:pt x="5" y="14"/>
                    <a:pt x="5" y="14"/>
                    <a:pt x="5" y="14"/>
                  </a:cubicBezTo>
                  <a:cubicBezTo>
                    <a:pt x="2" y="12"/>
                    <a:pt x="0" y="8"/>
                    <a:pt x="0" y="4"/>
                  </a:cubicBezTo>
                  <a:cubicBezTo>
                    <a:pt x="0" y="1"/>
                    <a:pt x="3" y="0"/>
                    <a:pt x="6"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 name="Freeform 237">
              <a:extLst>
                <a:ext uri="{FF2B5EF4-FFF2-40B4-BE49-F238E27FC236}">
                  <a16:creationId xmlns:a16="http://schemas.microsoft.com/office/drawing/2014/main" id="{74999215-1483-4057-B976-62AA392FD369}"/>
                </a:ext>
              </a:extLst>
            </p:cNvPr>
            <p:cNvSpPr>
              <a:spLocks/>
            </p:cNvSpPr>
            <p:nvPr/>
          </p:nvSpPr>
          <p:spPr bwMode="auto">
            <a:xfrm>
              <a:off x="7227864" y="5184718"/>
              <a:ext cx="17463" cy="23813"/>
            </a:xfrm>
            <a:custGeom>
              <a:avLst/>
              <a:gdLst>
                <a:gd name="T0" fmla="*/ 5 w 11"/>
                <a:gd name="T1" fmla="*/ 2 h 16"/>
                <a:gd name="T2" fmla="*/ 6 w 11"/>
                <a:gd name="T3" fmla="*/ 2 h 16"/>
                <a:gd name="T4" fmla="*/ 11 w 11"/>
                <a:gd name="T5" fmla="*/ 11 h 16"/>
                <a:gd name="T6" fmla="*/ 5 w 11"/>
                <a:gd name="T7" fmla="*/ 14 h 16"/>
                <a:gd name="T8" fmla="*/ 5 w 11"/>
                <a:gd name="T9" fmla="*/ 14 h 16"/>
                <a:gd name="T10" fmla="*/ 0 w 11"/>
                <a:gd name="T11" fmla="*/ 4 h 16"/>
                <a:gd name="T12" fmla="*/ 5 w 11"/>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11" h="16">
                  <a:moveTo>
                    <a:pt x="5" y="2"/>
                  </a:moveTo>
                  <a:cubicBezTo>
                    <a:pt x="6" y="2"/>
                    <a:pt x="6" y="2"/>
                    <a:pt x="6" y="2"/>
                  </a:cubicBezTo>
                  <a:cubicBezTo>
                    <a:pt x="9" y="4"/>
                    <a:pt x="11" y="8"/>
                    <a:pt x="11" y="11"/>
                  </a:cubicBezTo>
                  <a:cubicBezTo>
                    <a:pt x="11" y="15"/>
                    <a:pt x="8" y="16"/>
                    <a:pt x="5" y="14"/>
                  </a:cubicBezTo>
                  <a:cubicBezTo>
                    <a:pt x="5" y="14"/>
                    <a:pt x="5" y="14"/>
                    <a:pt x="5" y="14"/>
                  </a:cubicBezTo>
                  <a:cubicBezTo>
                    <a:pt x="2" y="12"/>
                    <a:pt x="0" y="8"/>
                    <a:pt x="0" y="4"/>
                  </a:cubicBezTo>
                  <a:cubicBezTo>
                    <a:pt x="0" y="1"/>
                    <a:pt x="2" y="0"/>
                    <a:pt x="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 name="Freeform 238">
              <a:extLst>
                <a:ext uri="{FF2B5EF4-FFF2-40B4-BE49-F238E27FC236}">
                  <a16:creationId xmlns:a16="http://schemas.microsoft.com/office/drawing/2014/main" id="{4C0912EB-7B94-4BA1-A36C-37C76B7F64CA}"/>
                </a:ext>
              </a:extLst>
            </p:cNvPr>
            <p:cNvSpPr>
              <a:spLocks/>
            </p:cNvSpPr>
            <p:nvPr/>
          </p:nvSpPr>
          <p:spPr bwMode="auto">
            <a:xfrm>
              <a:off x="7262789" y="5206943"/>
              <a:ext cx="19050" cy="25400"/>
            </a:xfrm>
            <a:custGeom>
              <a:avLst/>
              <a:gdLst>
                <a:gd name="T0" fmla="*/ 6 w 12"/>
                <a:gd name="T1" fmla="*/ 2 h 16"/>
                <a:gd name="T2" fmla="*/ 6 w 12"/>
                <a:gd name="T3" fmla="*/ 2 h 16"/>
                <a:gd name="T4" fmla="*/ 11 w 12"/>
                <a:gd name="T5" fmla="*/ 11 h 16"/>
                <a:gd name="T6" fmla="*/ 6 w 12"/>
                <a:gd name="T7" fmla="*/ 14 h 16"/>
                <a:gd name="T8" fmla="*/ 6 w 12"/>
                <a:gd name="T9" fmla="*/ 14 h 16"/>
                <a:gd name="T10" fmla="*/ 0 w 12"/>
                <a:gd name="T11" fmla="*/ 4 h 16"/>
                <a:gd name="T12" fmla="*/ 6 w 12"/>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12" h="16">
                  <a:moveTo>
                    <a:pt x="6" y="2"/>
                  </a:moveTo>
                  <a:cubicBezTo>
                    <a:pt x="6" y="2"/>
                    <a:pt x="6" y="2"/>
                    <a:pt x="6" y="2"/>
                  </a:cubicBezTo>
                  <a:cubicBezTo>
                    <a:pt x="9" y="4"/>
                    <a:pt x="12" y="8"/>
                    <a:pt x="11" y="11"/>
                  </a:cubicBezTo>
                  <a:cubicBezTo>
                    <a:pt x="11" y="15"/>
                    <a:pt x="9" y="16"/>
                    <a:pt x="6" y="14"/>
                  </a:cubicBezTo>
                  <a:cubicBezTo>
                    <a:pt x="6" y="14"/>
                    <a:pt x="6" y="14"/>
                    <a:pt x="6" y="14"/>
                  </a:cubicBezTo>
                  <a:cubicBezTo>
                    <a:pt x="3" y="12"/>
                    <a:pt x="0" y="8"/>
                    <a:pt x="0" y="4"/>
                  </a:cubicBezTo>
                  <a:cubicBezTo>
                    <a:pt x="1" y="1"/>
                    <a:pt x="3" y="0"/>
                    <a:pt x="6"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 name="Freeform 239">
              <a:extLst>
                <a:ext uri="{FF2B5EF4-FFF2-40B4-BE49-F238E27FC236}">
                  <a16:creationId xmlns:a16="http://schemas.microsoft.com/office/drawing/2014/main" id="{C238047E-4659-49D3-83B8-0AEA8D7BCA89}"/>
                </a:ext>
              </a:extLst>
            </p:cNvPr>
            <p:cNvSpPr>
              <a:spLocks/>
            </p:cNvSpPr>
            <p:nvPr/>
          </p:nvSpPr>
          <p:spPr bwMode="auto">
            <a:xfrm>
              <a:off x="7300889" y="5230755"/>
              <a:ext cx="17463" cy="25400"/>
            </a:xfrm>
            <a:custGeom>
              <a:avLst/>
              <a:gdLst>
                <a:gd name="T0" fmla="*/ 6 w 11"/>
                <a:gd name="T1" fmla="*/ 2 h 16"/>
                <a:gd name="T2" fmla="*/ 6 w 11"/>
                <a:gd name="T3" fmla="*/ 2 h 16"/>
                <a:gd name="T4" fmla="*/ 11 w 11"/>
                <a:gd name="T5" fmla="*/ 11 h 16"/>
                <a:gd name="T6" fmla="*/ 6 w 11"/>
                <a:gd name="T7" fmla="*/ 14 h 16"/>
                <a:gd name="T8" fmla="*/ 5 w 11"/>
                <a:gd name="T9" fmla="*/ 14 h 16"/>
                <a:gd name="T10" fmla="*/ 0 w 11"/>
                <a:gd name="T11" fmla="*/ 5 h 16"/>
                <a:gd name="T12" fmla="*/ 6 w 11"/>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11" h="16">
                  <a:moveTo>
                    <a:pt x="6" y="2"/>
                  </a:moveTo>
                  <a:cubicBezTo>
                    <a:pt x="6" y="2"/>
                    <a:pt x="6" y="2"/>
                    <a:pt x="6" y="2"/>
                  </a:cubicBezTo>
                  <a:cubicBezTo>
                    <a:pt x="9" y="4"/>
                    <a:pt x="11" y="8"/>
                    <a:pt x="11" y="11"/>
                  </a:cubicBezTo>
                  <a:cubicBezTo>
                    <a:pt x="11" y="15"/>
                    <a:pt x="9" y="16"/>
                    <a:pt x="6" y="14"/>
                  </a:cubicBezTo>
                  <a:cubicBezTo>
                    <a:pt x="5" y="14"/>
                    <a:pt x="5" y="14"/>
                    <a:pt x="5" y="14"/>
                  </a:cubicBezTo>
                  <a:cubicBezTo>
                    <a:pt x="2" y="12"/>
                    <a:pt x="0" y="8"/>
                    <a:pt x="0" y="5"/>
                  </a:cubicBezTo>
                  <a:cubicBezTo>
                    <a:pt x="0" y="1"/>
                    <a:pt x="3" y="0"/>
                    <a:pt x="6"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4" name="Freeform 240">
              <a:extLst>
                <a:ext uri="{FF2B5EF4-FFF2-40B4-BE49-F238E27FC236}">
                  <a16:creationId xmlns:a16="http://schemas.microsoft.com/office/drawing/2014/main" id="{1E95FAA6-17A5-476D-B3A4-9F0F4A01B3AF}"/>
                </a:ext>
              </a:extLst>
            </p:cNvPr>
            <p:cNvSpPr>
              <a:spLocks/>
            </p:cNvSpPr>
            <p:nvPr/>
          </p:nvSpPr>
          <p:spPr bwMode="auto">
            <a:xfrm>
              <a:off x="7338989" y="5254568"/>
              <a:ext cx="15875" cy="23813"/>
            </a:xfrm>
            <a:custGeom>
              <a:avLst/>
              <a:gdLst>
                <a:gd name="T0" fmla="*/ 5 w 11"/>
                <a:gd name="T1" fmla="*/ 2 h 16"/>
                <a:gd name="T2" fmla="*/ 6 w 11"/>
                <a:gd name="T3" fmla="*/ 2 h 16"/>
                <a:gd name="T4" fmla="*/ 11 w 11"/>
                <a:gd name="T5" fmla="*/ 12 h 16"/>
                <a:gd name="T6" fmla="*/ 5 w 11"/>
                <a:gd name="T7" fmla="*/ 14 h 16"/>
                <a:gd name="T8" fmla="*/ 5 w 11"/>
                <a:gd name="T9" fmla="*/ 14 h 16"/>
                <a:gd name="T10" fmla="*/ 0 w 11"/>
                <a:gd name="T11" fmla="*/ 5 h 16"/>
                <a:gd name="T12" fmla="*/ 5 w 11"/>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11" h="16">
                  <a:moveTo>
                    <a:pt x="5" y="2"/>
                  </a:moveTo>
                  <a:cubicBezTo>
                    <a:pt x="6" y="2"/>
                    <a:pt x="6" y="2"/>
                    <a:pt x="6" y="2"/>
                  </a:cubicBezTo>
                  <a:cubicBezTo>
                    <a:pt x="9" y="4"/>
                    <a:pt x="11" y="8"/>
                    <a:pt x="11" y="12"/>
                  </a:cubicBezTo>
                  <a:cubicBezTo>
                    <a:pt x="11" y="15"/>
                    <a:pt x="8" y="16"/>
                    <a:pt x="5" y="14"/>
                  </a:cubicBezTo>
                  <a:cubicBezTo>
                    <a:pt x="5" y="14"/>
                    <a:pt x="5" y="14"/>
                    <a:pt x="5" y="14"/>
                  </a:cubicBezTo>
                  <a:cubicBezTo>
                    <a:pt x="2" y="12"/>
                    <a:pt x="0" y="8"/>
                    <a:pt x="0" y="5"/>
                  </a:cubicBezTo>
                  <a:cubicBezTo>
                    <a:pt x="0" y="1"/>
                    <a:pt x="2" y="0"/>
                    <a:pt x="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5" name="Freeform 241">
              <a:extLst>
                <a:ext uri="{FF2B5EF4-FFF2-40B4-BE49-F238E27FC236}">
                  <a16:creationId xmlns:a16="http://schemas.microsoft.com/office/drawing/2014/main" id="{AF771A2E-0326-4DDE-B240-01DDDF7A189A}"/>
                </a:ext>
              </a:extLst>
            </p:cNvPr>
            <p:cNvSpPr>
              <a:spLocks/>
            </p:cNvSpPr>
            <p:nvPr/>
          </p:nvSpPr>
          <p:spPr bwMode="auto">
            <a:xfrm>
              <a:off x="7373914" y="5276793"/>
              <a:ext cx="19050" cy="25400"/>
            </a:xfrm>
            <a:custGeom>
              <a:avLst/>
              <a:gdLst>
                <a:gd name="T0" fmla="*/ 6 w 12"/>
                <a:gd name="T1" fmla="*/ 2 h 16"/>
                <a:gd name="T2" fmla="*/ 6 w 12"/>
                <a:gd name="T3" fmla="*/ 2 h 16"/>
                <a:gd name="T4" fmla="*/ 12 w 12"/>
                <a:gd name="T5" fmla="*/ 12 h 16"/>
                <a:gd name="T6" fmla="*/ 6 w 12"/>
                <a:gd name="T7" fmla="*/ 14 h 16"/>
                <a:gd name="T8" fmla="*/ 6 w 12"/>
                <a:gd name="T9" fmla="*/ 14 h 16"/>
                <a:gd name="T10" fmla="*/ 1 w 12"/>
                <a:gd name="T11" fmla="*/ 5 h 16"/>
                <a:gd name="T12" fmla="*/ 6 w 12"/>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12" h="16">
                  <a:moveTo>
                    <a:pt x="6" y="2"/>
                  </a:moveTo>
                  <a:cubicBezTo>
                    <a:pt x="6" y="2"/>
                    <a:pt x="6" y="2"/>
                    <a:pt x="6" y="2"/>
                  </a:cubicBezTo>
                  <a:cubicBezTo>
                    <a:pt x="9" y="4"/>
                    <a:pt x="12" y="8"/>
                    <a:pt x="12" y="12"/>
                  </a:cubicBezTo>
                  <a:cubicBezTo>
                    <a:pt x="11" y="15"/>
                    <a:pt x="9" y="16"/>
                    <a:pt x="6" y="14"/>
                  </a:cubicBezTo>
                  <a:cubicBezTo>
                    <a:pt x="6" y="14"/>
                    <a:pt x="6" y="14"/>
                    <a:pt x="6" y="14"/>
                  </a:cubicBezTo>
                  <a:cubicBezTo>
                    <a:pt x="3" y="12"/>
                    <a:pt x="0" y="8"/>
                    <a:pt x="1" y="5"/>
                  </a:cubicBezTo>
                  <a:cubicBezTo>
                    <a:pt x="1" y="1"/>
                    <a:pt x="3" y="0"/>
                    <a:pt x="6"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 name="Freeform 242">
              <a:extLst>
                <a:ext uri="{FF2B5EF4-FFF2-40B4-BE49-F238E27FC236}">
                  <a16:creationId xmlns:a16="http://schemas.microsoft.com/office/drawing/2014/main" id="{5E71898E-8774-4718-8A6E-50CFA98B5C0E}"/>
                </a:ext>
              </a:extLst>
            </p:cNvPr>
            <p:cNvSpPr>
              <a:spLocks/>
            </p:cNvSpPr>
            <p:nvPr/>
          </p:nvSpPr>
          <p:spPr bwMode="auto">
            <a:xfrm>
              <a:off x="7077051" y="5130743"/>
              <a:ext cx="19050" cy="25400"/>
            </a:xfrm>
            <a:custGeom>
              <a:avLst/>
              <a:gdLst>
                <a:gd name="T0" fmla="*/ 6 w 12"/>
                <a:gd name="T1" fmla="*/ 2 h 16"/>
                <a:gd name="T2" fmla="*/ 6 w 12"/>
                <a:gd name="T3" fmla="*/ 2 h 16"/>
                <a:gd name="T4" fmla="*/ 12 w 12"/>
                <a:gd name="T5" fmla="*/ 12 h 16"/>
                <a:gd name="T6" fmla="*/ 6 w 12"/>
                <a:gd name="T7" fmla="*/ 14 h 16"/>
                <a:gd name="T8" fmla="*/ 6 w 12"/>
                <a:gd name="T9" fmla="*/ 14 h 16"/>
                <a:gd name="T10" fmla="*/ 1 w 12"/>
                <a:gd name="T11" fmla="*/ 5 h 16"/>
                <a:gd name="T12" fmla="*/ 6 w 12"/>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12" h="16">
                  <a:moveTo>
                    <a:pt x="6" y="2"/>
                  </a:moveTo>
                  <a:cubicBezTo>
                    <a:pt x="6" y="2"/>
                    <a:pt x="6" y="2"/>
                    <a:pt x="6" y="2"/>
                  </a:cubicBezTo>
                  <a:cubicBezTo>
                    <a:pt x="9" y="4"/>
                    <a:pt x="12" y="8"/>
                    <a:pt x="12" y="12"/>
                  </a:cubicBezTo>
                  <a:cubicBezTo>
                    <a:pt x="11" y="15"/>
                    <a:pt x="9" y="16"/>
                    <a:pt x="6" y="14"/>
                  </a:cubicBezTo>
                  <a:cubicBezTo>
                    <a:pt x="6" y="14"/>
                    <a:pt x="6" y="14"/>
                    <a:pt x="6" y="14"/>
                  </a:cubicBezTo>
                  <a:cubicBezTo>
                    <a:pt x="3" y="12"/>
                    <a:pt x="0" y="8"/>
                    <a:pt x="1" y="5"/>
                  </a:cubicBezTo>
                  <a:cubicBezTo>
                    <a:pt x="1" y="1"/>
                    <a:pt x="3" y="0"/>
                    <a:pt x="6"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 name="Freeform 243">
              <a:extLst>
                <a:ext uri="{FF2B5EF4-FFF2-40B4-BE49-F238E27FC236}">
                  <a16:creationId xmlns:a16="http://schemas.microsoft.com/office/drawing/2014/main" id="{D161172C-48AD-4603-891A-121E10DB21A9}"/>
                </a:ext>
              </a:extLst>
            </p:cNvPr>
            <p:cNvSpPr>
              <a:spLocks/>
            </p:cNvSpPr>
            <p:nvPr/>
          </p:nvSpPr>
          <p:spPr bwMode="auto">
            <a:xfrm>
              <a:off x="7113564" y="5154555"/>
              <a:ext cx="17463" cy="25400"/>
            </a:xfrm>
            <a:custGeom>
              <a:avLst/>
              <a:gdLst>
                <a:gd name="T0" fmla="*/ 6 w 11"/>
                <a:gd name="T1" fmla="*/ 2 h 16"/>
                <a:gd name="T2" fmla="*/ 6 w 11"/>
                <a:gd name="T3" fmla="*/ 2 h 16"/>
                <a:gd name="T4" fmla="*/ 11 w 11"/>
                <a:gd name="T5" fmla="*/ 12 h 16"/>
                <a:gd name="T6" fmla="*/ 6 w 11"/>
                <a:gd name="T7" fmla="*/ 14 h 16"/>
                <a:gd name="T8" fmla="*/ 5 w 11"/>
                <a:gd name="T9" fmla="*/ 14 h 16"/>
                <a:gd name="T10" fmla="*/ 0 w 11"/>
                <a:gd name="T11" fmla="*/ 5 h 16"/>
                <a:gd name="T12" fmla="*/ 6 w 11"/>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11" h="16">
                  <a:moveTo>
                    <a:pt x="6" y="2"/>
                  </a:moveTo>
                  <a:cubicBezTo>
                    <a:pt x="6" y="2"/>
                    <a:pt x="6" y="2"/>
                    <a:pt x="6" y="2"/>
                  </a:cubicBezTo>
                  <a:cubicBezTo>
                    <a:pt x="9" y="4"/>
                    <a:pt x="11" y="8"/>
                    <a:pt x="11" y="12"/>
                  </a:cubicBezTo>
                  <a:cubicBezTo>
                    <a:pt x="11" y="15"/>
                    <a:pt x="9" y="16"/>
                    <a:pt x="6" y="14"/>
                  </a:cubicBezTo>
                  <a:cubicBezTo>
                    <a:pt x="5" y="14"/>
                    <a:pt x="5" y="14"/>
                    <a:pt x="5" y="14"/>
                  </a:cubicBezTo>
                  <a:cubicBezTo>
                    <a:pt x="2" y="12"/>
                    <a:pt x="0" y="8"/>
                    <a:pt x="0" y="5"/>
                  </a:cubicBezTo>
                  <a:cubicBezTo>
                    <a:pt x="1" y="1"/>
                    <a:pt x="3" y="0"/>
                    <a:pt x="6"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8" name="Freeform 244">
              <a:extLst>
                <a:ext uri="{FF2B5EF4-FFF2-40B4-BE49-F238E27FC236}">
                  <a16:creationId xmlns:a16="http://schemas.microsoft.com/office/drawing/2014/main" id="{B9F85CBA-79AB-4CD7-893C-6C0B1341E5B3}"/>
                </a:ext>
              </a:extLst>
            </p:cNvPr>
            <p:cNvSpPr>
              <a:spLocks/>
            </p:cNvSpPr>
            <p:nvPr/>
          </p:nvSpPr>
          <p:spPr bwMode="auto">
            <a:xfrm>
              <a:off x="7151664" y="5178368"/>
              <a:ext cx="17463" cy="23813"/>
            </a:xfrm>
            <a:custGeom>
              <a:avLst/>
              <a:gdLst>
                <a:gd name="T0" fmla="*/ 5 w 11"/>
                <a:gd name="T1" fmla="*/ 2 h 16"/>
                <a:gd name="T2" fmla="*/ 6 w 11"/>
                <a:gd name="T3" fmla="*/ 2 h 16"/>
                <a:gd name="T4" fmla="*/ 11 w 11"/>
                <a:gd name="T5" fmla="*/ 12 h 16"/>
                <a:gd name="T6" fmla="*/ 6 w 11"/>
                <a:gd name="T7" fmla="*/ 14 h 16"/>
                <a:gd name="T8" fmla="*/ 5 w 11"/>
                <a:gd name="T9" fmla="*/ 14 h 16"/>
                <a:gd name="T10" fmla="*/ 0 w 11"/>
                <a:gd name="T11" fmla="*/ 5 h 16"/>
                <a:gd name="T12" fmla="*/ 5 w 11"/>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11" h="16">
                  <a:moveTo>
                    <a:pt x="5" y="2"/>
                  </a:moveTo>
                  <a:cubicBezTo>
                    <a:pt x="6" y="2"/>
                    <a:pt x="6" y="2"/>
                    <a:pt x="6" y="2"/>
                  </a:cubicBezTo>
                  <a:cubicBezTo>
                    <a:pt x="9" y="4"/>
                    <a:pt x="11" y="8"/>
                    <a:pt x="11" y="12"/>
                  </a:cubicBezTo>
                  <a:cubicBezTo>
                    <a:pt x="11" y="15"/>
                    <a:pt x="8" y="16"/>
                    <a:pt x="6" y="14"/>
                  </a:cubicBezTo>
                  <a:cubicBezTo>
                    <a:pt x="5" y="14"/>
                    <a:pt x="5" y="14"/>
                    <a:pt x="5" y="14"/>
                  </a:cubicBezTo>
                  <a:cubicBezTo>
                    <a:pt x="2" y="12"/>
                    <a:pt x="0" y="8"/>
                    <a:pt x="0" y="5"/>
                  </a:cubicBezTo>
                  <a:cubicBezTo>
                    <a:pt x="0" y="1"/>
                    <a:pt x="3" y="0"/>
                    <a:pt x="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 name="Freeform 245">
              <a:extLst>
                <a:ext uri="{FF2B5EF4-FFF2-40B4-BE49-F238E27FC236}">
                  <a16:creationId xmlns:a16="http://schemas.microsoft.com/office/drawing/2014/main" id="{B6C9B507-D30A-4CAF-8244-42ACF593F981}"/>
                </a:ext>
              </a:extLst>
            </p:cNvPr>
            <p:cNvSpPr>
              <a:spLocks/>
            </p:cNvSpPr>
            <p:nvPr/>
          </p:nvSpPr>
          <p:spPr bwMode="auto">
            <a:xfrm>
              <a:off x="7188176" y="5200593"/>
              <a:ext cx="17463" cy="25400"/>
            </a:xfrm>
            <a:custGeom>
              <a:avLst/>
              <a:gdLst>
                <a:gd name="T0" fmla="*/ 5 w 11"/>
                <a:gd name="T1" fmla="*/ 2 h 16"/>
                <a:gd name="T2" fmla="*/ 6 w 11"/>
                <a:gd name="T3" fmla="*/ 2 h 16"/>
                <a:gd name="T4" fmla="*/ 11 w 11"/>
                <a:gd name="T5" fmla="*/ 12 h 16"/>
                <a:gd name="T6" fmla="*/ 5 w 11"/>
                <a:gd name="T7" fmla="*/ 15 h 16"/>
                <a:gd name="T8" fmla="*/ 5 w 11"/>
                <a:gd name="T9" fmla="*/ 14 h 16"/>
                <a:gd name="T10" fmla="*/ 0 w 11"/>
                <a:gd name="T11" fmla="*/ 5 h 16"/>
                <a:gd name="T12" fmla="*/ 5 w 11"/>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11" h="16">
                  <a:moveTo>
                    <a:pt x="5" y="2"/>
                  </a:moveTo>
                  <a:cubicBezTo>
                    <a:pt x="6" y="2"/>
                    <a:pt x="6" y="2"/>
                    <a:pt x="6" y="2"/>
                  </a:cubicBezTo>
                  <a:cubicBezTo>
                    <a:pt x="9" y="4"/>
                    <a:pt x="11" y="8"/>
                    <a:pt x="11" y="12"/>
                  </a:cubicBezTo>
                  <a:cubicBezTo>
                    <a:pt x="11" y="15"/>
                    <a:pt x="8" y="16"/>
                    <a:pt x="5" y="15"/>
                  </a:cubicBezTo>
                  <a:cubicBezTo>
                    <a:pt x="5" y="14"/>
                    <a:pt x="5" y="14"/>
                    <a:pt x="5" y="14"/>
                  </a:cubicBezTo>
                  <a:cubicBezTo>
                    <a:pt x="2" y="12"/>
                    <a:pt x="0" y="8"/>
                    <a:pt x="0" y="5"/>
                  </a:cubicBezTo>
                  <a:cubicBezTo>
                    <a:pt x="0" y="2"/>
                    <a:pt x="2" y="0"/>
                    <a:pt x="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 name="Freeform 246">
              <a:extLst>
                <a:ext uri="{FF2B5EF4-FFF2-40B4-BE49-F238E27FC236}">
                  <a16:creationId xmlns:a16="http://schemas.microsoft.com/office/drawing/2014/main" id="{FBDA8FA9-6A58-4AE4-8842-C74E150ED27B}"/>
                </a:ext>
              </a:extLst>
            </p:cNvPr>
            <p:cNvSpPr>
              <a:spLocks/>
            </p:cNvSpPr>
            <p:nvPr/>
          </p:nvSpPr>
          <p:spPr bwMode="auto">
            <a:xfrm>
              <a:off x="7224689" y="5224405"/>
              <a:ext cx="19050" cy="25400"/>
            </a:xfrm>
            <a:custGeom>
              <a:avLst/>
              <a:gdLst>
                <a:gd name="T0" fmla="*/ 6 w 12"/>
                <a:gd name="T1" fmla="*/ 2 h 16"/>
                <a:gd name="T2" fmla="*/ 6 w 12"/>
                <a:gd name="T3" fmla="*/ 2 h 16"/>
                <a:gd name="T4" fmla="*/ 11 w 12"/>
                <a:gd name="T5" fmla="*/ 12 h 16"/>
                <a:gd name="T6" fmla="*/ 6 w 12"/>
                <a:gd name="T7" fmla="*/ 15 h 16"/>
                <a:gd name="T8" fmla="*/ 6 w 12"/>
                <a:gd name="T9" fmla="*/ 14 h 16"/>
                <a:gd name="T10" fmla="*/ 0 w 12"/>
                <a:gd name="T11" fmla="*/ 5 h 16"/>
                <a:gd name="T12" fmla="*/ 6 w 12"/>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12" h="16">
                  <a:moveTo>
                    <a:pt x="6" y="2"/>
                  </a:moveTo>
                  <a:cubicBezTo>
                    <a:pt x="6" y="2"/>
                    <a:pt x="6" y="2"/>
                    <a:pt x="6" y="2"/>
                  </a:cubicBezTo>
                  <a:cubicBezTo>
                    <a:pt x="9" y="4"/>
                    <a:pt x="12" y="9"/>
                    <a:pt x="11" y="12"/>
                  </a:cubicBezTo>
                  <a:cubicBezTo>
                    <a:pt x="11" y="15"/>
                    <a:pt x="9" y="16"/>
                    <a:pt x="6" y="15"/>
                  </a:cubicBezTo>
                  <a:cubicBezTo>
                    <a:pt x="6" y="14"/>
                    <a:pt x="6" y="14"/>
                    <a:pt x="6" y="14"/>
                  </a:cubicBezTo>
                  <a:cubicBezTo>
                    <a:pt x="3" y="12"/>
                    <a:pt x="0" y="8"/>
                    <a:pt x="0" y="5"/>
                  </a:cubicBezTo>
                  <a:cubicBezTo>
                    <a:pt x="1" y="2"/>
                    <a:pt x="3" y="0"/>
                    <a:pt x="6"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 name="Freeform 247">
              <a:extLst>
                <a:ext uri="{FF2B5EF4-FFF2-40B4-BE49-F238E27FC236}">
                  <a16:creationId xmlns:a16="http://schemas.microsoft.com/office/drawing/2014/main" id="{70893B4C-3CA1-4036-9389-3AB5CCF2DC1F}"/>
                </a:ext>
              </a:extLst>
            </p:cNvPr>
            <p:cNvSpPr>
              <a:spLocks/>
            </p:cNvSpPr>
            <p:nvPr/>
          </p:nvSpPr>
          <p:spPr bwMode="auto">
            <a:xfrm>
              <a:off x="7261201" y="5249805"/>
              <a:ext cx="17463" cy="23813"/>
            </a:xfrm>
            <a:custGeom>
              <a:avLst/>
              <a:gdLst>
                <a:gd name="T0" fmla="*/ 6 w 11"/>
                <a:gd name="T1" fmla="*/ 1 h 15"/>
                <a:gd name="T2" fmla="*/ 6 w 11"/>
                <a:gd name="T3" fmla="*/ 1 h 15"/>
                <a:gd name="T4" fmla="*/ 11 w 11"/>
                <a:gd name="T5" fmla="*/ 11 h 15"/>
                <a:gd name="T6" fmla="*/ 6 w 11"/>
                <a:gd name="T7" fmla="*/ 14 h 15"/>
                <a:gd name="T8" fmla="*/ 5 w 11"/>
                <a:gd name="T9" fmla="*/ 14 h 15"/>
                <a:gd name="T10" fmla="*/ 0 w 11"/>
                <a:gd name="T11" fmla="*/ 4 h 15"/>
                <a:gd name="T12" fmla="*/ 6 w 11"/>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11" h="15">
                  <a:moveTo>
                    <a:pt x="6" y="1"/>
                  </a:moveTo>
                  <a:cubicBezTo>
                    <a:pt x="6" y="1"/>
                    <a:pt x="6" y="1"/>
                    <a:pt x="6" y="1"/>
                  </a:cubicBezTo>
                  <a:cubicBezTo>
                    <a:pt x="9" y="3"/>
                    <a:pt x="11" y="8"/>
                    <a:pt x="11" y="11"/>
                  </a:cubicBezTo>
                  <a:cubicBezTo>
                    <a:pt x="11" y="14"/>
                    <a:pt x="9" y="15"/>
                    <a:pt x="6" y="14"/>
                  </a:cubicBezTo>
                  <a:cubicBezTo>
                    <a:pt x="5" y="14"/>
                    <a:pt x="5" y="14"/>
                    <a:pt x="5" y="14"/>
                  </a:cubicBezTo>
                  <a:cubicBezTo>
                    <a:pt x="2" y="12"/>
                    <a:pt x="0" y="7"/>
                    <a:pt x="0" y="4"/>
                  </a:cubicBezTo>
                  <a:cubicBezTo>
                    <a:pt x="0" y="1"/>
                    <a:pt x="3" y="0"/>
                    <a:pt x="6"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 name="Freeform 248">
              <a:extLst>
                <a:ext uri="{FF2B5EF4-FFF2-40B4-BE49-F238E27FC236}">
                  <a16:creationId xmlns:a16="http://schemas.microsoft.com/office/drawing/2014/main" id="{66C08B72-F346-4F68-A159-EF78AEA15F39}"/>
                </a:ext>
              </a:extLst>
            </p:cNvPr>
            <p:cNvSpPr>
              <a:spLocks/>
            </p:cNvSpPr>
            <p:nvPr/>
          </p:nvSpPr>
          <p:spPr bwMode="auto">
            <a:xfrm>
              <a:off x="7299301" y="5273618"/>
              <a:ext cx="17463" cy="22225"/>
            </a:xfrm>
            <a:custGeom>
              <a:avLst/>
              <a:gdLst>
                <a:gd name="T0" fmla="*/ 5 w 11"/>
                <a:gd name="T1" fmla="*/ 1 h 15"/>
                <a:gd name="T2" fmla="*/ 6 w 11"/>
                <a:gd name="T3" fmla="*/ 2 h 15"/>
                <a:gd name="T4" fmla="*/ 11 w 11"/>
                <a:gd name="T5" fmla="*/ 11 h 15"/>
                <a:gd name="T6" fmla="*/ 5 w 11"/>
                <a:gd name="T7" fmla="*/ 14 h 15"/>
                <a:gd name="T8" fmla="*/ 5 w 11"/>
                <a:gd name="T9" fmla="*/ 14 h 15"/>
                <a:gd name="T10" fmla="*/ 0 w 11"/>
                <a:gd name="T11" fmla="*/ 4 h 15"/>
                <a:gd name="T12" fmla="*/ 5 w 11"/>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11" h="15">
                  <a:moveTo>
                    <a:pt x="5" y="1"/>
                  </a:moveTo>
                  <a:cubicBezTo>
                    <a:pt x="6" y="2"/>
                    <a:pt x="6" y="2"/>
                    <a:pt x="6" y="2"/>
                  </a:cubicBezTo>
                  <a:cubicBezTo>
                    <a:pt x="9" y="3"/>
                    <a:pt x="11" y="8"/>
                    <a:pt x="11" y="11"/>
                  </a:cubicBezTo>
                  <a:cubicBezTo>
                    <a:pt x="11" y="14"/>
                    <a:pt x="8" y="15"/>
                    <a:pt x="5" y="14"/>
                  </a:cubicBezTo>
                  <a:cubicBezTo>
                    <a:pt x="5" y="14"/>
                    <a:pt x="5" y="14"/>
                    <a:pt x="5" y="14"/>
                  </a:cubicBezTo>
                  <a:cubicBezTo>
                    <a:pt x="2" y="12"/>
                    <a:pt x="0" y="7"/>
                    <a:pt x="0" y="4"/>
                  </a:cubicBezTo>
                  <a:cubicBezTo>
                    <a:pt x="0" y="1"/>
                    <a:pt x="2" y="0"/>
                    <a:pt x="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 name="Freeform 249">
              <a:extLst>
                <a:ext uri="{FF2B5EF4-FFF2-40B4-BE49-F238E27FC236}">
                  <a16:creationId xmlns:a16="http://schemas.microsoft.com/office/drawing/2014/main" id="{5916AADE-441C-49BB-A9EF-77180CA9D764}"/>
                </a:ext>
              </a:extLst>
            </p:cNvPr>
            <p:cNvSpPr>
              <a:spLocks/>
            </p:cNvSpPr>
            <p:nvPr/>
          </p:nvSpPr>
          <p:spPr bwMode="auto">
            <a:xfrm>
              <a:off x="7335814" y="5295843"/>
              <a:ext cx="17463" cy="25400"/>
            </a:xfrm>
            <a:custGeom>
              <a:avLst/>
              <a:gdLst>
                <a:gd name="T0" fmla="*/ 6 w 12"/>
                <a:gd name="T1" fmla="*/ 1 h 16"/>
                <a:gd name="T2" fmla="*/ 6 w 12"/>
                <a:gd name="T3" fmla="*/ 2 h 16"/>
                <a:gd name="T4" fmla="*/ 12 w 12"/>
                <a:gd name="T5" fmla="*/ 11 h 16"/>
                <a:gd name="T6" fmla="*/ 6 w 12"/>
                <a:gd name="T7" fmla="*/ 14 h 16"/>
                <a:gd name="T8" fmla="*/ 6 w 12"/>
                <a:gd name="T9" fmla="*/ 14 h 16"/>
                <a:gd name="T10" fmla="*/ 1 w 12"/>
                <a:gd name="T11" fmla="*/ 4 h 16"/>
                <a:gd name="T12" fmla="*/ 6 w 12"/>
                <a:gd name="T13" fmla="*/ 1 h 16"/>
              </a:gdLst>
              <a:ahLst/>
              <a:cxnLst>
                <a:cxn ang="0">
                  <a:pos x="T0" y="T1"/>
                </a:cxn>
                <a:cxn ang="0">
                  <a:pos x="T2" y="T3"/>
                </a:cxn>
                <a:cxn ang="0">
                  <a:pos x="T4" y="T5"/>
                </a:cxn>
                <a:cxn ang="0">
                  <a:pos x="T6" y="T7"/>
                </a:cxn>
                <a:cxn ang="0">
                  <a:pos x="T8" y="T9"/>
                </a:cxn>
                <a:cxn ang="0">
                  <a:pos x="T10" y="T11"/>
                </a:cxn>
                <a:cxn ang="0">
                  <a:pos x="T12" y="T13"/>
                </a:cxn>
              </a:cxnLst>
              <a:rect l="0" t="0" r="r" b="b"/>
              <a:pathLst>
                <a:path w="12" h="16">
                  <a:moveTo>
                    <a:pt x="6" y="1"/>
                  </a:moveTo>
                  <a:cubicBezTo>
                    <a:pt x="6" y="2"/>
                    <a:pt x="6" y="2"/>
                    <a:pt x="6" y="2"/>
                  </a:cubicBezTo>
                  <a:cubicBezTo>
                    <a:pt x="9" y="4"/>
                    <a:pt x="12" y="8"/>
                    <a:pt x="12" y="11"/>
                  </a:cubicBezTo>
                  <a:cubicBezTo>
                    <a:pt x="11" y="14"/>
                    <a:pt x="9" y="16"/>
                    <a:pt x="6" y="14"/>
                  </a:cubicBezTo>
                  <a:cubicBezTo>
                    <a:pt x="6" y="14"/>
                    <a:pt x="6" y="14"/>
                    <a:pt x="6" y="14"/>
                  </a:cubicBezTo>
                  <a:cubicBezTo>
                    <a:pt x="3" y="12"/>
                    <a:pt x="0" y="8"/>
                    <a:pt x="1" y="4"/>
                  </a:cubicBezTo>
                  <a:cubicBezTo>
                    <a:pt x="1" y="1"/>
                    <a:pt x="3" y="0"/>
                    <a:pt x="6"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 name="Freeform 250">
              <a:extLst>
                <a:ext uri="{FF2B5EF4-FFF2-40B4-BE49-F238E27FC236}">
                  <a16:creationId xmlns:a16="http://schemas.microsoft.com/office/drawing/2014/main" id="{88D2209F-E5AD-4507-B8E2-4EAB3DAE671D}"/>
                </a:ext>
              </a:extLst>
            </p:cNvPr>
            <p:cNvSpPr>
              <a:spLocks/>
            </p:cNvSpPr>
            <p:nvPr/>
          </p:nvSpPr>
          <p:spPr bwMode="auto">
            <a:xfrm>
              <a:off x="7372326" y="5319655"/>
              <a:ext cx="17463" cy="25400"/>
            </a:xfrm>
            <a:custGeom>
              <a:avLst/>
              <a:gdLst>
                <a:gd name="T0" fmla="*/ 6 w 11"/>
                <a:gd name="T1" fmla="*/ 2 h 16"/>
                <a:gd name="T2" fmla="*/ 6 w 11"/>
                <a:gd name="T3" fmla="*/ 2 h 16"/>
                <a:gd name="T4" fmla="*/ 11 w 11"/>
                <a:gd name="T5" fmla="*/ 11 h 16"/>
                <a:gd name="T6" fmla="*/ 6 w 11"/>
                <a:gd name="T7" fmla="*/ 14 h 16"/>
                <a:gd name="T8" fmla="*/ 5 w 11"/>
                <a:gd name="T9" fmla="*/ 14 h 16"/>
                <a:gd name="T10" fmla="*/ 0 w 11"/>
                <a:gd name="T11" fmla="*/ 4 h 16"/>
                <a:gd name="T12" fmla="*/ 6 w 11"/>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11" h="16">
                  <a:moveTo>
                    <a:pt x="6" y="2"/>
                  </a:moveTo>
                  <a:cubicBezTo>
                    <a:pt x="6" y="2"/>
                    <a:pt x="6" y="2"/>
                    <a:pt x="6" y="2"/>
                  </a:cubicBezTo>
                  <a:cubicBezTo>
                    <a:pt x="9" y="4"/>
                    <a:pt x="11" y="8"/>
                    <a:pt x="11" y="11"/>
                  </a:cubicBezTo>
                  <a:cubicBezTo>
                    <a:pt x="11" y="14"/>
                    <a:pt x="9" y="16"/>
                    <a:pt x="6" y="14"/>
                  </a:cubicBezTo>
                  <a:cubicBezTo>
                    <a:pt x="5" y="14"/>
                    <a:pt x="5" y="14"/>
                    <a:pt x="5" y="14"/>
                  </a:cubicBezTo>
                  <a:cubicBezTo>
                    <a:pt x="2" y="12"/>
                    <a:pt x="0" y="8"/>
                    <a:pt x="0" y="4"/>
                  </a:cubicBezTo>
                  <a:cubicBezTo>
                    <a:pt x="0" y="1"/>
                    <a:pt x="3" y="0"/>
                    <a:pt x="6"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 name="Freeform 251">
              <a:extLst>
                <a:ext uri="{FF2B5EF4-FFF2-40B4-BE49-F238E27FC236}">
                  <a16:creationId xmlns:a16="http://schemas.microsoft.com/office/drawing/2014/main" id="{90902998-5315-4C8E-8FAB-4415AEC28B55}"/>
                </a:ext>
              </a:extLst>
            </p:cNvPr>
            <p:cNvSpPr>
              <a:spLocks/>
            </p:cNvSpPr>
            <p:nvPr/>
          </p:nvSpPr>
          <p:spPr bwMode="auto">
            <a:xfrm>
              <a:off x="6337276" y="4670368"/>
              <a:ext cx="85725" cy="125413"/>
            </a:xfrm>
            <a:custGeom>
              <a:avLst/>
              <a:gdLst>
                <a:gd name="T0" fmla="*/ 27 w 55"/>
                <a:gd name="T1" fmla="*/ 9 h 80"/>
                <a:gd name="T2" fmla="*/ 54 w 55"/>
                <a:gd name="T3" fmla="*/ 56 h 80"/>
                <a:gd name="T4" fmla="*/ 27 w 55"/>
                <a:gd name="T5" fmla="*/ 72 h 80"/>
                <a:gd name="T6" fmla="*/ 0 w 55"/>
                <a:gd name="T7" fmla="*/ 24 h 80"/>
                <a:gd name="T8" fmla="*/ 27 w 55"/>
                <a:gd name="T9" fmla="*/ 9 h 80"/>
              </a:gdLst>
              <a:ahLst/>
              <a:cxnLst>
                <a:cxn ang="0">
                  <a:pos x="T0" y="T1"/>
                </a:cxn>
                <a:cxn ang="0">
                  <a:pos x="T2" y="T3"/>
                </a:cxn>
                <a:cxn ang="0">
                  <a:pos x="T4" y="T5"/>
                </a:cxn>
                <a:cxn ang="0">
                  <a:pos x="T6" y="T7"/>
                </a:cxn>
                <a:cxn ang="0">
                  <a:pos x="T8" y="T9"/>
                </a:cxn>
              </a:cxnLst>
              <a:rect l="0" t="0" r="r" b="b"/>
              <a:pathLst>
                <a:path w="55" h="80">
                  <a:moveTo>
                    <a:pt x="27" y="9"/>
                  </a:moveTo>
                  <a:cubicBezTo>
                    <a:pt x="42" y="18"/>
                    <a:pt x="55" y="39"/>
                    <a:pt x="54" y="56"/>
                  </a:cubicBezTo>
                  <a:cubicBezTo>
                    <a:pt x="54" y="74"/>
                    <a:pt x="42" y="80"/>
                    <a:pt x="27" y="72"/>
                  </a:cubicBezTo>
                  <a:cubicBezTo>
                    <a:pt x="12" y="63"/>
                    <a:pt x="0" y="42"/>
                    <a:pt x="0" y="24"/>
                  </a:cubicBezTo>
                  <a:cubicBezTo>
                    <a:pt x="0" y="7"/>
                    <a:pt x="12" y="0"/>
                    <a:pt x="27"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 name="Freeform 252">
              <a:extLst>
                <a:ext uri="{FF2B5EF4-FFF2-40B4-BE49-F238E27FC236}">
                  <a16:creationId xmlns:a16="http://schemas.microsoft.com/office/drawing/2014/main" id="{F2ADA69A-A2F6-4AD8-8350-88143845D5E7}"/>
                </a:ext>
              </a:extLst>
            </p:cNvPr>
            <p:cNvSpPr>
              <a:spLocks/>
            </p:cNvSpPr>
            <p:nvPr/>
          </p:nvSpPr>
          <p:spPr bwMode="auto">
            <a:xfrm>
              <a:off x="6478564" y="4819593"/>
              <a:ext cx="19050" cy="30163"/>
            </a:xfrm>
            <a:custGeom>
              <a:avLst/>
              <a:gdLst>
                <a:gd name="T0" fmla="*/ 7 w 13"/>
                <a:gd name="T1" fmla="*/ 2 h 19"/>
                <a:gd name="T2" fmla="*/ 13 w 13"/>
                <a:gd name="T3" fmla="*/ 13 h 19"/>
                <a:gd name="T4" fmla="*/ 7 w 13"/>
                <a:gd name="T5" fmla="*/ 17 h 19"/>
                <a:gd name="T6" fmla="*/ 0 w 13"/>
                <a:gd name="T7" fmla="*/ 6 h 19"/>
                <a:gd name="T8" fmla="*/ 7 w 13"/>
                <a:gd name="T9" fmla="*/ 2 h 19"/>
              </a:gdLst>
              <a:ahLst/>
              <a:cxnLst>
                <a:cxn ang="0">
                  <a:pos x="T0" y="T1"/>
                </a:cxn>
                <a:cxn ang="0">
                  <a:pos x="T2" y="T3"/>
                </a:cxn>
                <a:cxn ang="0">
                  <a:pos x="T4" y="T5"/>
                </a:cxn>
                <a:cxn ang="0">
                  <a:pos x="T6" y="T7"/>
                </a:cxn>
                <a:cxn ang="0">
                  <a:pos x="T8" y="T9"/>
                </a:cxn>
              </a:cxnLst>
              <a:rect l="0" t="0" r="r" b="b"/>
              <a:pathLst>
                <a:path w="13" h="19">
                  <a:moveTo>
                    <a:pt x="7" y="2"/>
                  </a:moveTo>
                  <a:cubicBezTo>
                    <a:pt x="10" y="4"/>
                    <a:pt x="13" y="9"/>
                    <a:pt x="13" y="13"/>
                  </a:cubicBezTo>
                  <a:cubicBezTo>
                    <a:pt x="13" y="17"/>
                    <a:pt x="10" y="19"/>
                    <a:pt x="7" y="17"/>
                  </a:cubicBezTo>
                  <a:cubicBezTo>
                    <a:pt x="3" y="15"/>
                    <a:pt x="0" y="10"/>
                    <a:pt x="0" y="6"/>
                  </a:cubicBezTo>
                  <a:cubicBezTo>
                    <a:pt x="0" y="1"/>
                    <a:pt x="3" y="0"/>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 name="Freeform 254">
              <a:extLst>
                <a:ext uri="{FF2B5EF4-FFF2-40B4-BE49-F238E27FC236}">
                  <a16:creationId xmlns:a16="http://schemas.microsoft.com/office/drawing/2014/main" id="{DD023156-B2D7-4388-AB35-1E2BF8E465F4}"/>
                </a:ext>
              </a:extLst>
            </p:cNvPr>
            <p:cNvSpPr>
              <a:spLocks/>
            </p:cNvSpPr>
            <p:nvPr/>
          </p:nvSpPr>
          <p:spPr bwMode="auto">
            <a:xfrm>
              <a:off x="6705576" y="4476693"/>
              <a:ext cx="519113" cy="301625"/>
            </a:xfrm>
            <a:custGeom>
              <a:avLst/>
              <a:gdLst>
                <a:gd name="T0" fmla="*/ 274 w 334"/>
                <a:gd name="T1" fmla="*/ 35 h 194"/>
                <a:gd name="T2" fmla="*/ 275 w 334"/>
                <a:gd name="T3" fmla="*/ 159 h 194"/>
                <a:gd name="T4" fmla="*/ 60 w 334"/>
                <a:gd name="T5" fmla="*/ 159 h 194"/>
                <a:gd name="T6" fmla="*/ 59 w 334"/>
                <a:gd name="T7" fmla="*/ 35 h 194"/>
                <a:gd name="T8" fmla="*/ 274 w 334"/>
                <a:gd name="T9" fmla="*/ 35 h 194"/>
              </a:gdLst>
              <a:ahLst/>
              <a:cxnLst>
                <a:cxn ang="0">
                  <a:pos x="T0" y="T1"/>
                </a:cxn>
                <a:cxn ang="0">
                  <a:pos x="T2" y="T3"/>
                </a:cxn>
                <a:cxn ang="0">
                  <a:pos x="T4" y="T5"/>
                </a:cxn>
                <a:cxn ang="0">
                  <a:pos x="T6" y="T7"/>
                </a:cxn>
                <a:cxn ang="0">
                  <a:pos x="T8" y="T9"/>
                </a:cxn>
              </a:cxnLst>
              <a:rect l="0" t="0" r="r" b="b"/>
              <a:pathLst>
                <a:path w="334" h="194">
                  <a:moveTo>
                    <a:pt x="274" y="35"/>
                  </a:moveTo>
                  <a:cubicBezTo>
                    <a:pt x="334" y="69"/>
                    <a:pt x="334" y="125"/>
                    <a:pt x="275" y="159"/>
                  </a:cubicBezTo>
                  <a:cubicBezTo>
                    <a:pt x="216" y="194"/>
                    <a:pt x="119" y="194"/>
                    <a:pt x="60" y="159"/>
                  </a:cubicBezTo>
                  <a:cubicBezTo>
                    <a:pt x="0" y="125"/>
                    <a:pt x="0" y="69"/>
                    <a:pt x="59" y="35"/>
                  </a:cubicBezTo>
                  <a:cubicBezTo>
                    <a:pt x="118" y="0"/>
                    <a:pt x="214" y="0"/>
                    <a:pt x="274" y="35"/>
                  </a:cubicBezTo>
                  <a:close/>
                </a:path>
              </a:pathLst>
            </a:custGeom>
            <a:solidFill>
              <a:srgbClr val="5A5A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 name="Freeform 255">
              <a:extLst>
                <a:ext uri="{FF2B5EF4-FFF2-40B4-BE49-F238E27FC236}">
                  <a16:creationId xmlns:a16="http://schemas.microsoft.com/office/drawing/2014/main" id="{EB213EB4-5D10-4B72-ADA0-379D32B508D3}"/>
                </a:ext>
              </a:extLst>
            </p:cNvPr>
            <p:cNvSpPr>
              <a:spLocks/>
            </p:cNvSpPr>
            <p:nvPr/>
          </p:nvSpPr>
          <p:spPr bwMode="auto">
            <a:xfrm>
              <a:off x="6757964" y="4519555"/>
              <a:ext cx="414338" cy="214313"/>
            </a:xfrm>
            <a:custGeom>
              <a:avLst/>
              <a:gdLst>
                <a:gd name="T0" fmla="*/ 133 w 266"/>
                <a:gd name="T1" fmla="*/ 138 h 138"/>
                <a:gd name="T2" fmla="*/ 36 w 266"/>
                <a:gd name="T3" fmla="*/ 114 h 138"/>
                <a:gd name="T4" fmla="*/ 0 w 266"/>
                <a:gd name="T5" fmla="*/ 69 h 138"/>
                <a:gd name="T6" fmla="*/ 35 w 266"/>
                <a:gd name="T7" fmla="*/ 24 h 138"/>
                <a:gd name="T8" fmla="*/ 132 w 266"/>
                <a:gd name="T9" fmla="*/ 0 h 138"/>
                <a:gd name="T10" fmla="*/ 230 w 266"/>
                <a:gd name="T11" fmla="*/ 24 h 138"/>
                <a:gd name="T12" fmla="*/ 266 w 266"/>
                <a:gd name="T13" fmla="*/ 69 h 138"/>
                <a:gd name="T14" fmla="*/ 231 w 266"/>
                <a:gd name="T15" fmla="*/ 115 h 138"/>
                <a:gd name="T16" fmla="*/ 133 w 266"/>
                <a:gd name="T17"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6" h="138">
                  <a:moveTo>
                    <a:pt x="133" y="138"/>
                  </a:moveTo>
                  <a:cubicBezTo>
                    <a:pt x="96" y="138"/>
                    <a:pt x="61" y="129"/>
                    <a:pt x="36" y="114"/>
                  </a:cubicBezTo>
                  <a:cubicBezTo>
                    <a:pt x="13" y="102"/>
                    <a:pt x="0" y="85"/>
                    <a:pt x="0" y="69"/>
                  </a:cubicBezTo>
                  <a:cubicBezTo>
                    <a:pt x="0" y="53"/>
                    <a:pt x="13" y="37"/>
                    <a:pt x="35" y="24"/>
                  </a:cubicBezTo>
                  <a:cubicBezTo>
                    <a:pt x="61" y="9"/>
                    <a:pt x="95" y="0"/>
                    <a:pt x="132" y="0"/>
                  </a:cubicBezTo>
                  <a:cubicBezTo>
                    <a:pt x="170" y="0"/>
                    <a:pt x="204" y="9"/>
                    <a:pt x="230" y="24"/>
                  </a:cubicBezTo>
                  <a:cubicBezTo>
                    <a:pt x="253" y="36"/>
                    <a:pt x="265" y="53"/>
                    <a:pt x="266" y="69"/>
                  </a:cubicBezTo>
                  <a:cubicBezTo>
                    <a:pt x="266" y="85"/>
                    <a:pt x="253" y="102"/>
                    <a:pt x="231" y="115"/>
                  </a:cubicBezTo>
                  <a:cubicBezTo>
                    <a:pt x="205" y="129"/>
                    <a:pt x="171" y="138"/>
                    <a:pt x="133" y="138"/>
                  </a:cubicBezTo>
                  <a:close/>
                </a:path>
              </a:pathLst>
            </a:custGeom>
            <a:solidFill>
              <a:srgbClr val="484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 name="Freeform 256">
              <a:extLst>
                <a:ext uri="{FF2B5EF4-FFF2-40B4-BE49-F238E27FC236}">
                  <a16:creationId xmlns:a16="http://schemas.microsoft.com/office/drawing/2014/main" id="{9A0C8D5E-CAFF-44E3-899D-C93D98389893}"/>
                </a:ext>
              </a:extLst>
            </p:cNvPr>
            <p:cNvSpPr>
              <a:spLocks/>
            </p:cNvSpPr>
            <p:nvPr/>
          </p:nvSpPr>
          <p:spPr bwMode="auto">
            <a:xfrm>
              <a:off x="6153126" y="1811280"/>
              <a:ext cx="5792788" cy="3359150"/>
            </a:xfrm>
            <a:custGeom>
              <a:avLst/>
              <a:gdLst>
                <a:gd name="T0" fmla="*/ 3649 w 3649"/>
                <a:gd name="T1" fmla="*/ 833 h 2116"/>
                <a:gd name="T2" fmla="*/ 1443 w 3649"/>
                <a:gd name="T3" fmla="*/ 2116 h 2116"/>
                <a:gd name="T4" fmla="*/ 0 w 3649"/>
                <a:gd name="T5" fmla="*/ 1283 h 2116"/>
                <a:gd name="T6" fmla="*/ 2206 w 3649"/>
                <a:gd name="T7" fmla="*/ 0 h 2116"/>
                <a:gd name="T8" fmla="*/ 3649 w 3649"/>
                <a:gd name="T9" fmla="*/ 833 h 2116"/>
              </a:gdLst>
              <a:ahLst/>
              <a:cxnLst>
                <a:cxn ang="0">
                  <a:pos x="T0" y="T1"/>
                </a:cxn>
                <a:cxn ang="0">
                  <a:pos x="T2" y="T3"/>
                </a:cxn>
                <a:cxn ang="0">
                  <a:pos x="T4" y="T5"/>
                </a:cxn>
                <a:cxn ang="0">
                  <a:pos x="T6" y="T7"/>
                </a:cxn>
                <a:cxn ang="0">
                  <a:pos x="T8" y="T9"/>
                </a:cxn>
              </a:cxnLst>
              <a:rect l="0" t="0" r="r" b="b"/>
              <a:pathLst>
                <a:path w="3649" h="2116">
                  <a:moveTo>
                    <a:pt x="3649" y="833"/>
                  </a:moveTo>
                  <a:lnTo>
                    <a:pt x="1443" y="2116"/>
                  </a:lnTo>
                  <a:lnTo>
                    <a:pt x="0" y="1283"/>
                  </a:lnTo>
                  <a:lnTo>
                    <a:pt x="2206" y="0"/>
                  </a:lnTo>
                  <a:lnTo>
                    <a:pt x="3649" y="833"/>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 name="Freeform 257">
              <a:extLst>
                <a:ext uri="{FF2B5EF4-FFF2-40B4-BE49-F238E27FC236}">
                  <a16:creationId xmlns:a16="http://schemas.microsoft.com/office/drawing/2014/main" id="{4FD16A2B-3CD3-411D-86E1-6FE5AB147235}"/>
                </a:ext>
              </a:extLst>
            </p:cNvPr>
            <p:cNvSpPr>
              <a:spLocks/>
            </p:cNvSpPr>
            <p:nvPr/>
          </p:nvSpPr>
          <p:spPr bwMode="auto">
            <a:xfrm>
              <a:off x="6153126" y="1811280"/>
              <a:ext cx="5792788" cy="3359150"/>
            </a:xfrm>
            <a:custGeom>
              <a:avLst/>
              <a:gdLst>
                <a:gd name="T0" fmla="*/ 3649 w 3649"/>
                <a:gd name="T1" fmla="*/ 833 h 2116"/>
                <a:gd name="T2" fmla="*/ 1443 w 3649"/>
                <a:gd name="T3" fmla="*/ 2116 h 2116"/>
                <a:gd name="T4" fmla="*/ 0 w 3649"/>
                <a:gd name="T5" fmla="*/ 1283 h 2116"/>
                <a:gd name="T6" fmla="*/ 2206 w 3649"/>
                <a:gd name="T7" fmla="*/ 0 h 2116"/>
                <a:gd name="T8" fmla="*/ 3649 w 3649"/>
                <a:gd name="T9" fmla="*/ 833 h 2116"/>
              </a:gdLst>
              <a:ahLst/>
              <a:cxnLst>
                <a:cxn ang="0">
                  <a:pos x="T0" y="T1"/>
                </a:cxn>
                <a:cxn ang="0">
                  <a:pos x="T2" y="T3"/>
                </a:cxn>
                <a:cxn ang="0">
                  <a:pos x="T4" y="T5"/>
                </a:cxn>
                <a:cxn ang="0">
                  <a:pos x="T6" y="T7"/>
                </a:cxn>
                <a:cxn ang="0">
                  <a:pos x="T8" y="T9"/>
                </a:cxn>
              </a:cxnLst>
              <a:rect l="0" t="0" r="r" b="b"/>
              <a:pathLst>
                <a:path w="3649" h="2116">
                  <a:moveTo>
                    <a:pt x="3649" y="833"/>
                  </a:moveTo>
                  <a:lnTo>
                    <a:pt x="1443" y="2116"/>
                  </a:lnTo>
                  <a:lnTo>
                    <a:pt x="0" y="1283"/>
                  </a:lnTo>
                  <a:lnTo>
                    <a:pt x="2206" y="0"/>
                  </a:lnTo>
                  <a:lnTo>
                    <a:pt x="3649" y="83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 name="Freeform 279">
              <a:extLst>
                <a:ext uri="{FF2B5EF4-FFF2-40B4-BE49-F238E27FC236}">
                  <a16:creationId xmlns:a16="http://schemas.microsoft.com/office/drawing/2014/main" id="{17995B07-1A32-48E2-BAAE-1BAE3C3FBA86}"/>
                </a:ext>
              </a:extLst>
            </p:cNvPr>
            <p:cNvSpPr>
              <a:spLocks/>
            </p:cNvSpPr>
            <p:nvPr/>
          </p:nvSpPr>
          <p:spPr bwMode="auto">
            <a:xfrm>
              <a:off x="9820251" y="4619568"/>
              <a:ext cx="12700" cy="9525"/>
            </a:xfrm>
            <a:custGeom>
              <a:avLst/>
              <a:gdLst>
                <a:gd name="T0" fmla="*/ 9 w 9"/>
                <a:gd name="T1" fmla="*/ 0 h 6"/>
                <a:gd name="T2" fmla="*/ 0 w 9"/>
                <a:gd name="T3" fmla="*/ 5 h 6"/>
                <a:gd name="T4" fmla="*/ 0 w 9"/>
                <a:gd name="T5" fmla="*/ 6 h 6"/>
                <a:gd name="T6" fmla="*/ 9 w 9"/>
                <a:gd name="T7" fmla="*/ 0 h 6"/>
                <a:gd name="T8" fmla="*/ 9 w 9"/>
                <a:gd name="T9" fmla="*/ 0 h 6"/>
              </a:gdLst>
              <a:ahLst/>
              <a:cxnLst>
                <a:cxn ang="0">
                  <a:pos x="T0" y="T1"/>
                </a:cxn>
                <a:cxn ang="0">
                  <a:pos x="T2" y="T3"/>
                </a:cxn>
                <a:cxn ang="0">
                  <a:pos x="T4" y="T5"/>
                </a:cxn>
                <a:cxn ang="0">
                  <a:pos x="T6" y="T7"/>
                </a:cxn>
                <a:cxn ang="0">
                  <a:pos x="T8" y="T9"/>
                </a:cxn>
              </a:cxnLst>
              <a:rect l="0" t="0" r="r" b="b"/>
              <a:pathLst>
                <a:path w="9" h="6">
                  <a:moveTo>
                    <a:pt x="9" y="0"/>
                  </a:moveTo>
                  <a:cubicBezTo>
                    <a:pt x="0" y="5"/>
                    <a:pt x="0" y="5"/>
                    <a:pt x="0" y="5"/>
                  </a:cubicBezTo>
                  <a:cubicBezTo>
                    <a:pt x="0" y="5"/>
                    <a:pt x="0" y="5"/>
                    <a:pt x="0" y="6"/>
                  </a:cubicBezTo>
                  <a:cubicBezTo>
                    <a:pt x="9" y="0"/>
                    <a:pt x="9" y="0"/>
                    <a:pt x="9" y="0"/>
                  </a:cubicBezTo>
                  <a:cubicBezTo>
                    <a:pt x="9" y="0"/>
                    <a:pt x="9" y="0"/>
                    <a:pt x="9" y="0"/>
                  </a:cubicBezTo>
                </a:path>
              </a:pathLst>
            </a:custGeom>
            <a:solidFill>
              <a:srgbClr val="D9D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 name="Freeform 280">
              <a:extLst>
                <a:ext uri="{FF2B5EF4-FFF2-40B4-BE49-F238E27FC236}">
                  <a16:creationId xmlns:a16="http://schemas.microsoft.com/office/drawing/2014/main" id="{9B603EED-30C8-4851-BAB3-B86BEEA80980}"/>
                </a:ext>
              </a:extLst>
            </p:cNvPr>
            <p:cNvSpPr>
              <a:spLocks/>
            </p:cNvSpPr>
            <p:nvPr/>
          </p:nvSpPr>
          <p:spPr bwMode="auto">
            <a:xfrm>
              <a:off x="9710714" y="4516380"/>
              <a:ext cx="128588" cy="111125"/>
            </a:xfrm>
            <a:custGeom>
              <a:avLst/>
              <a:gdLst>
                <a:gd name="T0" fmla="*/ 32 w 83"/>
                <a:gd name="T1" fmla="*/ 0 h 71"/>
                <a:gd name="T2" fmla="*/ 0 w 83"/>
                <a:gd name="T3" fmla="*/ 18 h 71"/>
                <a:gd name="T4" fmla="*/ 46 w 83"/>
                <a:gd name="T5" fmla="*/ 30 h 71"/>
                <a:gd name="T6" fmla="*/ 69 w 83"/>
                <a:gd name="T7" fmla="*/ 56 h 71"/>
                <a:gd name="T8" fmla="*/ 70 w 83"/>
                <a:gd name="T9" fmla="*/ 71 h 71"/>
                <a:gd name="T10" fmla="*/ 79 w 83"/>
                <a:gd name="T11" fmla="*/ 66 h 71"/>
                <a:gd name="T12" fmla="*/ 83 w 83"/>
                <a:gd name="T13" fmla="*/ 9 h 71"/>
                <a:gd name="T14" fmla="*/ 32 w 83"/>
                <a:gd name="T15" fmla="*/ 0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71">
                  <a:moveTo>
                    <a:pt x="32" y="0"/>
                  </a:moveTo>
                  <a:cubicBezTo>
                    <a:pt x="21" y="6"/>
                    <a:pt x="11" y="12"/>
                    <a:pt x="0" y="18"/>
                  </a:cubicBezTo>
                  <a:cubicBezTo>
                    <a:pt x="46" y="30"/>
                    <a:pt x="46" y="30"/>
                    <a:pt x="46" y="30"/>
                  </a:cubicBezTo>
                  <a:cubicBezTo>
                    <a:pt x="59" y="33"/>
                    <a:pt x="68" y="43"/>
                    <a:pt x="69" y="56"/>
                  </a:cubicBezTo>
                  <a:cubicBezTo>
                    <a:pt x="70" y="60"/>
                    <a:pt x="70" y="66"/>
                    <a:pt x="70" y="71"/>
                  </a:cubicBezTo>
                  <a:cubicBezTo>
                    <a:pt x="79" y="66"/>
                    <a:pt x="79" y="66"/>
                    <a:pt x="79" y="66"/>
                  </a:cubicBezTo>
                  <a:cubicBezTo>
                    <a:pt x="80" y="37"/>
                    <a:pt x="83" y="9"/>
                    <a:pt x="83" y="9"/>
                  </a:cubicBezTo>
                  <a:cubicBezTo>
                    <a:pt x="32" y="0"/>
                    <a:pt x="32" y="0"/>
                    <a:pt x="32" y="0"/>
                  </a:cubicBezTo>
                </a:path>
              </a:pathLst>
            </a:custGeom>
            <a:solidFill>
              <a:srgbClr val="4B4B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 name="Freeform 281">
              <a:extLst>
                <a:ext uri="{FF2B5EF4-FFF2-40B4-BE49-F238E27FC236}">
                  <a16:creationId xmlns:a16="http://schemas.microsoft.com/office/drawing/2014/main" id="{1D87DD3B-0003-43CB-9C1C-634A57F807AF}"/>
                </a:ext>
              </a:extLst>
            </p:cNvPr>
            <p:cNvSpPr>
              <a:spLocks/>
            </p:cNvSpPr>
            <p:nvPr/>
          </p:nvSpPr>
          <p:spPr bwMode="auto">
            <a:xfrm>
              <a:off x="9580539" y="4487805"/>
              <a:ext cx="179388" cy="57150"/>
            </a:xfrm>
            <a:custGeom>
              <a:avLst/>
              <a:gdLst>
                <a:gd name="T0" fmla="*/ 24 w 116"/>
                <a:gd name="T1" fmla="*/ 0 h 36"/>
                <a:gd name="T2" fmla="*/ 0 w 116"/>
                <a:gd name="T3" fmla="*/ 14 h 36"/>
                <a:gd name="T4" fmla="*/ 84 w 116"/>
                <a:gd name="T5" fmla="*/ 36 h 36"/>
                <a:gd name="T6" fmla="*/ 116 w 116"/>
                <a:gd name="T7" fmla="*/ 18 h 36"/>
                <a:gd name="T8" fmla="*/ 24 w 116"/>
                <a:gd name="T9" fmla="*/ 0 h 36"/>
              </a:gdLst>
              <a:ahLst/>
              <a:cxnLst>
                <a:cxn ang="0">
                  <a:pos x="T0" y="T1"/>
                </a:cxn>
                <a:cxn ang="0">
                  <a:pos x="T2" y="T3"/>
                </a:cxn>
                <a:cxn ang="0">
                  <a:pos x="T4" y="T5"/>
                </a:cxn>
                <a:cxn ang="0">
                  <a:pos x="T6" y="T7"/>
                </a:cxn>
                <a:cxn ang="0">
                  <a:pos x="T8" y="T9"/>
                </a:cxn>
              </a:cxnLst>
              <a:rect l="0" t="0" r="r" b="b"/>
              <a:pathLst>
                <a:path w="116" h="36">
                  <a:moveTo>
                    <a:pt x="24" y="0"/>
                  </a:moveTo>
                  <a:cubicBezTo>
                    <a:pt x="0" y="14"/>
                    <a:pt x="0" y="14"/>
                    <a:pt x="0" y="14"/>
                  </a:cubicBezTo>
                  <a:cubicBezTo>
                    <a:pt x="84" y="36"/>
                    <a:pt x="84" y="36"/>
                    <a:pt x="84" y="36"/>
                  </a:cubicBezTo>
                  <a:cubicBezTo>
                    <a:pt x="95" y="30"/>
                    <a:pt x="105" y="24"/>
                    <a:pt x="116" y="18"/>
                  </a:cubicBezTo>
                  <a:cubicBezTo>
                    <a:pt x="24" y="0"/>
                    <a:pt x="24" y="0"/>
                    <a:pt x="24"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 name="Freeform 282">
              <a:extLst>
                <a:ext uri="{FF2B5EF4-FFF2-40B4-BE49-F238E27FC236}">
                  <a16:creationId xmlns:a16="http://schemas.microsoft.com/office/drawing/2014/main" id="{A16F8372-34A0-493D-BA74-60FD483D8869}"/>
                </a:ext>
              </a:extLst>
            </p:cNvPr>
            <p:cNvSpPr>
              <a:spLocks/>
            </p:cNvSpPr>
            <p:nvPr/>
          </p:nvSpPr>
          <p:spPr bwMode="auto">
            <a:xfrm>
              <a:off x="9436076" y="4408430"/>
              <a:ext cx="180975" cy="101600"/>
            </a:xfrm>
            <a:custGeom>
              <a:avLst/>
              <a:gdLst>
                <a:gd name="T0" fmla="*/ 15 w 117"/>
                <a:gd name="T1" fmla="*/ 0 h 65"/>
                <a:gd name="T2" fmla="*/ 12 w 117"/>
                <a:gd name="T3" fmla="*/ 0 h 65"/>
                <a:gd name="T4" fmla="*/ 9 w 117"/>
                <a:gd name="T5" fmla="*/ 1 h 65"/>
                <a:gd name="T6" fmla="*/ 0 w 117"/>
                <a:gd name="T7" fmla="*/ 2 h 65"/>
                <a:gd name="T8" fmla="*/ 73 w 117"/>
                <a:gd name="T9" fmla="*/ 60 h 65"/>
                <a:gd name="T10" fmla="*/ 93 w 117"/>
                <a:gd name="T11" fmla="*/ 65 h 65"/>
                <a:gd name="T12" fmla="*/ 117 w 117"/>
                <a:gd name="T13" fmla="*/ 51 h 65"/>
                <a:gd name="T14" fmla="*/ 79 w 117"/>
                <a:gd name="T15" fmla="*/ 43 h 65"/>
                <a:gd name="T16" fmla="*/ 15 w 117"/>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65">
                  <a:moveTo>
                    <a:pt x="15" y="0"/>
                  </a:moveTo>
                  <a:cubicBezTo>
                    <a:pt x="14" y="0"/>
                    <a:pt x="13" y="0"/>
                    <a:pt x="12" y="0"/>
                  </a:cubicBezTo>
                  <a:cubicBezTo>
                    <a:pt x="11" y="1"/>
                    <a:pt x="10" y="1"/>
                    <a:pt x="9" y="1"/>
                  </a:cubicBezTo>
                  <a:cubicBezTo>
                    <a:pt x="6" y="1"/>
                    <a:pt x="3" y="2"/>
                    <a:pt x="0" y="2"/>
                  </a:cubicBezTo>
                  <a:cubicBezTo>
                    <a:pt x="73" y="60"/>
                    <a:pt x="73" y="60"/>
                    <a:pt x="73" y="60"/>
                  </a:cubicBezTo>
                  <a:cubicBezTo>
                    <a:pt x="93" y="65"/>
                    <a:pt x="93" y="65"/>
                    <a:pt x="93" y="65"/>
                  </a:cubicBezTo>
                  <a:cubicBezTo>
                    <a:pt x="117" y="51"/>
                    <a:pt x="117" y="51"/>
                    <a:pt x="117" y="51"/>
                  </a:cubicBezTo>
                  <a:cubicBezTo>
                    <a:pt x="79" y="43"/>
                    <a:pt x="79" y="43"/>
                    <a:pt x="79" y="43"/>
                  </a:cubicBezTo>
                  <a:cubicBezTo>
                    <a:pt x="15" y="0"/>
                    <a:pt x="15" y="0"/>
                    <a:pt x="15" y="0"/>
                  </a:cubicBezTo>
                </a:path>
              </a:pathLst>
            </a:custGeom>
            <a:solidFill>
              <a:srgbClr val="B7B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 name="Freeform 283">
              <a:extLst>
                <a:ext uri="{FF2B5EF4-FFF2-40B4-BE49-F238E27FC236}">
                  <a16:creationId xmlns:a16="http://schemas.microsoft.com/office/drawing/2014/main" id="{7BD820F6-2361-4449-8472-9301FD3A8744}"/>
                </a:ext>
              </a:extLst>
            </p:cNvPr>
            <p:cNvSpPr>
              <a:spLocks/>
            </p:cNvSpPr>
            <p:nvPr/>
          </p:nvSpPr>
          <p:spPr bwMode="auto">
            <a:xfrm>
              <a:off x="9451951" y="4732280"/>
              <a:ext cx="184150" cy="107950"/>
            </a:xfrm>
            <a:custGeom>
              <a:avLst/>
              <a:gdLst>
                <a:gd name="T0" fmla="*/ 118 w 118"/>
                <a:gd name="T1" fmla="*/ 0 h 69"/>
                <a:gd name="T2" fmla="*/ 0 w 118"/>
                <a:gd name="T3" fmla="*/ 69 h 69"/>
                <a:gd name="T4" fmla="*/ 0 w 118"/>
                <a:gd name="T5" fmla="*/ 69 h 69"/>
                <a:gd name="T6" fmla="*/ 118 w 118"/>
                <a:gd name="T7" fmla="*/ 1 h 69"/>
                <a:gd name="T8" fmla="*/ 118 w 118"/>
                <a:gd name="T9" fmla="*/ 0 h 69"/>
              </a:gdLst>
              <a:ahLst/>
              <a:cxnLst>
                <a:cxn ang="0">
                  <a:pos x="T0" y="T1"/>
                </a:cxn>
                <a:cxn ang="0">
                  <a:pos x="T2" y="T3"/>
                </a:cxn>
                <a:cxn ang="0">
                  <a:pos x="T4" y="T5"/>
                </a:cxn>
                <a:cxn ang="0">
                  <a:pos x="T6" y="T7"/>
                </a:cxn>
                <a:cxn ang="0">
                  <a:pos x="T8" y="T9"/>
                </a:cxn>
              </a:cxnLst>
              <a:rect l="0" t="0" r="r" b="b"/>
              <a:pathLst>
                <a:path w="118" h="69">
                  <a:moveTo>
                    <a:pt x="118" y="0"/>
                  </a:moveTo>
                  <a:cubicBezTo>
                    <a:pt x="0" y="69"/>
                    <a:pt x="0" y="69"/>
                    <a:pt x="0" y="69"/>
                  </a:cubicBezTo>
                  <a:cubicBezTo>
                    <a:pt x="0" y="69"/>
                    <a:pt x="0" y="69"/>
                    <a:pt x="0" y="69"/>
                  </a:cubicBezTo>
                  <a:cubicBezTo>
                    <a:pt x="118" y="1"/>
                    <a:pt x="118" y="1"/>
                    <a:pt x="118" y="1"/>
                  </a:cubicBezTo>
                  <a:cubicBezTo>
                    <a:pt x="118" y="1"/>
                    <a:pt x="118" y="1"/>
                    <a:pt x="118" y="0"/>
                  </a:cubicBezTo>
                </a:path>
              </a:pathLst>
            </a:custGeom>
            <a:solidFill>
              <a:srgbClr val="D9D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 name="Freeform 284">
              <a:extLst>
                <a:ext uri="{FF2B5EF4-FFF2-40B4-BE49-F238E27FC236}">
                  <a16:creationId xmlns:a16="http://schemas.microsoft.com/office/drawing/2014/main" id="{6C0BF301-A873-4188-AB27-510447265A7D}"/>
                </a:ext>
              </a:extLst>
            </p:cNvPr>
            <p:cNvSpPr>
              <a:spLocks/>
            </p:cNvSpPr>
            <p:nvPr/>
          </p:nvSpPr>
          <p:spPr bwMode="auto">
            <a:xfrm>
              <a:off x="9451951" y="4603693"/>
              <a:ext cx="195263" cy="236538"/>
            </a:xfrm>
            <a:custGeom>
              <a:avLst/>
              <a:gdLst>
                <a:gd name="T0" fmla="*/ 100 w 125"/>
                <a:gd name="T1" fmla="*/ 0 h 152"/>
                <a:gd name="T2" fmla="*/ 3 w 125"/>
                <a:gd name="T3" fmla="*/ 57 h 152"/>
                <a:gd name="T4" fmla="*/ 16 w 125"/>
                <a:gd name="T5" fmla="*/ 72 h 152"/>
                <a:gd name="T6" fmla="*/ 0 w 125"/>
                <a:gd name="T7" fmla="*/ 152 h 152"/>
                <a:gd name="T8" fmla="*/ 118 w 125"/>
                <a:gd name="T9" fmla="*/ 83 h 152"/>
                <a:gd name="T10" fmla="*/ 114 w 125"/>
                <a:gd name="T11" fmla="*/ 18 h 152"/>
                <a:gd name="T12" fmla="*/ 100 w 125"/>
                <a:gd name="T13" fmla="*/ 0 h 152"/>
              </a:gdLst>
              <a:ahLst/>
              <a:cxnLst>
                <a:cxn ang="0">
                  <a:pos x="T0" y="T1"/>
                </a:cxn>
                <a:cxn ang="0">
                  <a:pos x="T2" y="T3"/>
                </a:cxn>
                <a:cxn ang="0">
                  <a:pos x="T4" y="T5"/>
                </a:cxn>
                <a:cxn ang="0">
                  <a:pos x="T6" y="T7"/>
                </a:cxn>
                <a:cxn ang="0">
                  <a:pos x="T8" y="T9"/>
                </a:cxn>
                <a:cxn ang="0">
                  <a:pos x="T10" y="T11"/>
                </a:cxn>
                <a:cxn ang="0">
                  <a:pos x="T12" y="T13"/>
                </a:cxn>
              </a:cxnLst>
              <a:rect l="0" t="0" r="r" b="b"/>
              <a:pathLst>
                <a:path w="125" h="152">
                  <a:moveTo>
                    <a:pt x="100" y="0"/>
                  </a:moveTo>
                  <a:cubicBezTo>
                    <a:pt x="68" y="19"/>
                    <a:pt x="35" y="38"/>
                    <a:pt x="3" y="57"/>
                  </a:cubicBezTo>
                  <a:cubicBezTo>
                    <a:pt x="11" y="67"/>
                    <a:pt x="16" y="72"/>
                    <a:pt x="16" y="72"/>
                  </a:cubicBezTo>
                  <a:cubicBezTo>
                    <a:pt x="16" y="72"/>
                    <a:pt x="6" y="110"/>
                    <a:pt x="0" y="152"/>
                  </a:cubicBezTo>
                  <a:cubicBezTo>
                    <a:pt x="118" y="83"/>
                    <a:pt x="118" y="83"/>
                    <a:pt x="118" y="83"/>
                  </a:cubicBezTo>
                  <a:cubicBezTo>
                    <a:pt x="124" y="57"/>
                    <a:pt x="125" y="34"/>
                    <a:pt x="114" y="18"/>
                  </a:cubicBezTo>
                  <a:cubicBezTo>
                    <a:pt x="110" y="13"/>
                    <a:pt x="106" y="7"/>
                    <a:pt x="100" y="0"/>
                  </a:cubicBezTo>
                </a:path>
              </a:pathLst>
            </a:custGeom>
            <a:solidFill>
              <a:srgbClr val="4B4B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 name="Freeform 285">
              <a:extLst>
                <a:ext uri="{FF2B5EF4-FFF2-40B4-BE49-F238E27FC236}">
                  <a16:creationId xmlns:a16="http://schemas.microsoft.com/office/drawing/2014/main" id="{4B9910D7-9552-49E0-B3FF-138634DEF0C4}"/>
                </a:ext>
              </a:extLst>
            </p:cNvPr>
            <p:cNvSpPr>
              <a:spLocks/>
            </p:cNvSpPr>
            <p:nvPr/>
          </p:nvSpPr>
          <p:spPr bwMode="auto">
            <a:xfrm>
              <a:off x="9386864" y="4530668"/>
              <a:ext cx="220663" cy="161925"/>
            </a:xfrm>
            <a:custGeom>
              <a:avLst/>
              <a:gdLst>
                <a:gd name="T0" fmla="*/ 101 w 142"/>
                <a:gd name="T1" fmla="*/ 0 h 104"/>
                <a:gd name="T2" fmla="*/ 0 w 142"/>
                <a:gd name="T3" fmla="*/ 59 h 104"/>
                <a:gd name="T4" fmla="*/ 45 w 142"/>
                <a:gd name="T5" fmla="*/ 104 h 104"/>
                <a:gd name="T6" fmla="*/ 142 w 142"/>
                <a:gd name="T7" fmla="*/ 47 h 104"/>
                <a:gd name="T8" fmla="*/ 101 w 142"/>
                <a:gd name="T9" fmla="*/ 0 h 104"/>
              </a:gdLst>
              <a:ahLst/>
              <a:cxnLst>
                <a:cxn ang="0">
                  <a:pos x="T0" y="T1"/>
                </a:cxn>
                <a:cxn ang="0">
                  <a:pos x="T2" y="T3"/>
                </a:cxn>
                <a:cxn ang="0">
                  <a:pos x="T4" y="T5"/>
                </a:cxn>
                <a:cxn ang="0">
                  <a:pos x="T6" y="T7"/>
                </a:cxn>
                <a:cxn ang="0">
                  <a:pos x="T8" y="T9"/>
                </a:cxn>
              </a:cxnLst>
              <a:rect l="0" t="0" r="r" b="b"/>
              <a:pathLst>
                <a:path w="142" h="104">
                  <a:moveTo>
                    <a:pt x="101" y="0"/>
                  </a:moveTo>
                  <a:cubicBezTo>
                    <a:pt x="0" y="59"/>
                    <a:pt x="0" y="59"/>
                    <a:pt x="0" y="59"/>
                  </a:cubicBezTo>
                  <a:cubicBezTo>
                    <a:pt x="20" y="78"/>
                    <a:pt x="35" y="93"/>
                    <a:pt x="45" y="104"/>
                  </a:cubicBezTo>
                  <a:cubicBezTo>
                    <a:pt x="77" y="85"/>
                    <a:pt x="110" y="66"/>
                    <a:pt x="142" y="47"/>
                  </a:cubicBezTo>
                  <a:cubicBezTo>
                    <a:pt x="131" y="33"/>
                    <a:pt x="116" y="17"/>
                    <a:pt x="101"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 name="Freeform 286">
              <a:extLst>
                <a:ext uri="{FF2B5EF4-FFF2-40B4-BE49-F238E27FC236}">
                  <a16:creationId xmlns:a16="http://schemas.microsoft.com/office/drawing/2014/main" id="{2F9F29C8-DDD5-437F-BFFB-CCA441E85C33}"/>
                </a:ext>
              </a:extLst>
            </p:cNvPr>
            <p:cNvSpPr>
              <a:spLocks/>
            </p:cNvSpPr>
            <p:nvPr/>
          </p:nvSpPr>
          <p:spPr bwMode="auto">
            <a:xfrm>
              <a:off x="9250339" y="4398905"/>
              <a:ext cx="293688" cy="223838"/>
            </a:xfrm>
            <a:custGeom>
              <a:avLst/>
              <a:gdLst>
                <a:gd name="T0" fmla="*/ 4 w 189"/>
                <a:gd name="T1" fmla="*/ 0 h 144"/>
                <a:gd name="T2" fmla="*/ 58 w 189"/>
                <a:gd name="T3" fmla="*/ 116 h 144"/>
                <a:gd name="T4" fmla="*/ 88 w 189"/>
                <a:gd name="T5" fmla="*/ 144 h 144"/>
                <a:gd name="T6" fmla="*/ 189 w 189"/>
                <a:gd name="T7" fmla="*/ 85 h 144"/>
                <a:gd name="T8" fmla="*/ 118 w 189"/>
                <a:gd name="T9" fmla="*/ 9 h 144"/>
                <a:gd name="T10" fmla="*/ 4 w 189"/>
                <a:gd name="T11" fmla="*/ 0 h 144"/>
              </a:gdLst>
              <a:ahLst/>
              <a:cxnLst>
                <a:cxn ang="0">
                  <a:pos x="T0" y="T1"/>
                </a:cxn>
                <a:cxn ang="0">
                  <a:pos x="T2" y="T3"/>
                </a:cxn>
                <a:cxn ang="0">
                  <a:pos x="T4" y="T5"/>
                </a:cxn>
                <a:cxn ang="0">
                  <a:pos x="T6" y="T7"/>
                </a:cxn>
                <a:cxn ang="0">
                  <a:pos x="T8" y="T9"/>
                </a:cxn>
                <a:cxn ang="0">
                  <a:pos x="T10" y="T11"/>
                </a:cxn>
              </a:cxnLst>
              <a:rect l="0" t="0" r="r" b="b"/>
              <a:pathLst>
                <a:path w="189" h="144">
                  <a:moveTo>
                    <a:pt x="4" y="0"/>
                  </a:moveTo>
                  <a:cubicBezTo>
                    <a:pt x="4" y="0"/>
                    <a:pt x="0" y="64"/>
                    <a:pt x="58" y="116"/>
                  </a:cubicBezTo>
                  <a:cubicBezTo>
                    <a:pt x="69" y="126"/>
                    <a:pt x="79" y="135"/>
                    <a:pt x="88" y="144"/>
                  </a:cubicBezTo>
                  <a:cubicBezTo>
                    <a:pt x="189" y="85"/>
                    <a:pt x="189" y="85"/>
                    <a:pt x="189" y="85"/>
                  </a:cubicBezTo>
                  <a:cubicBezTo>
                    <a:pt x="155" y="47"/>
                    <a:pt x="118" y="9"/>
                    <a:pt x="118" y="9"/>
                  </a:cubicBezTo>
                  <a:cubicBezTo>
                    <a:pt x="4" y="0"/>
                    <a:pt x="4" y="0"/>
                    <a:pt x="4" y="0"/>
                  </a:cubicBezTo>
                </a:path>
              </a:pathLst>
            </a:custGeom>
            <a:solidFill>
              <a:srgbClr val="B7B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 name="Freeform 287">
              <a:extLst>
                <a:ext uri="{FF2B5EF4-FFF2-40B4-BE49-F238E27FC236}">
                  <a16:creationId xmlns:a16="http://schemas.microsoft.com/office/drawing/2014/main" id="{492F3B6A-09DE-4425-A5F8-F05E867C17AE}"/>
                </a:ext>
              </a:extLst>
            </p:cNvPr>
            <p:cNvSpPr>
              <a:spLocks/>
            </p:cNvSpPr>
            <p:nvPr/>
          </p:nvSpPr>
          <p:spPr bwMode="auto">
            <a:xfrm>
              <a:off x="9544026" y="3697230"/>
              <a:ext cx="293688" cy="241300"/>
            </a:xfrm>
            <a:custGeom>
              <a:avLst/>
              <a:gdLst>
                <a:gd name="T0" fmla="*/ 46 w 189"/>
                <a:gd name="T1" fmla="*/ 37 h 155"/>
                <a:gd name="T2" fmla="*/ 166 w 189"/>
                <a:gd name="T3" fmla="*/ 83 h 155"/>
                <a:gd name="T4" fmla="*/ 135 w 189"/>
                <a:gd name="T5" fmla="*/ 154 h 155"/>
                <a:gd name="T6" fmla="*/ 58 w 189"/>
                <a:gd name="T7" fmla="*/ 154 h 155"/>
                <a:gd name="T8" fmla="*/ 46 w 189"/>
                <a:gd name="T9" fmla="*/ 154 h 155"/>
                <a:gd name="T10" fmla="*/ 14 w 189"/>
                <a:gd name="T11" fmla="*/ 124 h 155"/>
                <a:gd name="T12" fmla="*/ 46 w 189"/>
                <a:gd name="T13" fmla="*/ 37 h 155"/>
              </a:gdLst>
              <a:ahLst/>
              <a:cxnLst>
                <a:cxn ang="0">
                  <a:pos x="T0" y="T1"/>
                </a:cxn>
                <a:cxn ang="0">
                  <a:pos x="T2" y="T3"/>
                </a:cxn>
                <a:cxn ang="0">
                  <a:pos x="T4" y="T5"/>
                </a:cxn>
                <a:cxn ang="0">
                  <a:pos x="T6" y="T7"/>
                </a:cxn>
                <a:cxn ang="0">
                  <a:pos x="T8" y="T9"/>
                </a:cxn>
                <a:cxn ang="0">
                  <a:pos x="T10" y="T11"/>
                </a:cxn>
                <a:cxn ang="0">
                  <a:pos x="T12" y="T13"/>
                </a:cxn>
              </a:cxnLst>
              <a:rect l="0" t="0" r="r" b="b"/>
              <a:pathLst>
                <a:path w="189" h="155">
                  <a:moveTo>
                    <a:pt x="46" y="37"/>
                  </a:moveTo>
                  <a:cubicBezTo>
                    <a:pt x="46" y="37"/>
                    <a:pt x="125" y="0"/>
                    <a:pt x="166" y="83"/>
                  </a:cubicBezTo>
                  <a:cubicBezTo>
                    <a:pt x="166" y="83"/>
                    <a:pt x="189" y="155"/>
                    <a:pt x="135" y="154"/>
                  </a:cubicBezTo>
                  <a:cubicBezTo>
                    <a:pt x="82" y="153"/>
                    <a:pt x="81" y="133"/>
                    <a:pt x="58" y="154"/>
                  </a:cubicBezTo>
                  <a:cubicBezTo>
                    <a:pt x="46" y="154"/>
                    <a:pt x="46" y="154"/>
                    <a:pt x="46" y="154"/>
                  </a:cubicBezTo>
                  <a:cubicBezTo>
                    <a:pt x="46" y="154"/>
                    <a:pt x="36" y="112"/>
                    <a:pt x="14" y="124"/>
                  </a:cubicBezTo>
                  <a:cubicBezTo>
                    <a:pt x="14" y="124"/>
                    <a:pt x="0" y="61"/>
                    <a:pt x="46" y="3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 name="Rectangle 288">
              <a:extLst>
                <a:ext uri="{FF2B5EF4-FFF2-40B4-BE49-F238E27FC236}">
                  <a16:creationId xmlns:a16="http://schemas.microsoft.com/office/drawing/2014/main" id="{F27DA67E-97AC-4B16-B969-F58025207040}"/>
                </a:ext>
              </a:extLst>
            </p:cNvPr>
            <p:cNvSpPr>
              <a:spLocks noChangeArrowheads="1"/>
            </p:cNvSpPr>
            <p:nvPr/>
          </p:nvSpPr>
          <p:spPr bwMode="auto">
            <a:xfrm>
              <a:off x="9798026" y="3921068"/>
              <a:ext cx="1588" cy="1588"/>
            </a:xfrm>
            <a:prstGeom prst="rect">
              <a:avLst/>
            </a:prstGeom>
            <a:solidFill>
              <a:srgbClr val="F4D9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161" name="Picture 289">
              <a:extLst>
                <a:ext uri="{FF2B5EF4-FFF2-40B4-BE49-F238E27FC236}">
                  <a16:creationId xmlns:a16="http://schemas.microsoft.com/office/drawing/2014/main" id="{D7963F37-2667-49DC-869F-F69D8C54E7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1326" y="3862330"/>
              <a:ext cx="2667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 name="Picture 290">
              <a:extLst>
                <a:ext uri="{FF2B5EF4-FFF2-40B4-BE49-F238E27FC236}">
                  <a16:creationId xmlns:a16="http://schemas.microsoft.com/office/drawing/2014/main" id="{0CC53BAC-74AD-447D-AD58-9E58A91439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9601" y="3951230"/>
              <a:ext cx="65088"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 name="Freeform 291">
              <a:extLst>
                <a:ext uri="{FF2B5EF4-FFF2-40B4-BE49-F238E27FC236}">
                  <a16:creationId xmlns:a16="http://schemas.microsoft.com/office/drawing/2014/main" id="{918981EC-172B-45AD-BE19-3CAFE29A47BC}"/>
                </a:ext>
              </a:extLst>
            </p:cNvPr>
            <p:cNvSpPr>
              <a:spLocks/>
            </p:cNvSpPr>
            <p:nvPr/>
          </p:nvSpPr>
          <p:spPr bwMode="auto">
            <a:xfrm>
              <a:off x="9729764" y="3984568"/>
              <a:ext cx="4763" cy="4763"/>
            </a:xfrm>
            <a:custGeom>
              <a:avLst/>
              <a:gdLst>
                <a:gd name="T0" fmla="*/ 3 w 3"/>
                <a:gd name="T1" fmla="*/ 0 h 3"/>
                <a:gd name="T2" fmla="*/ 0 w 3"/>
                <a:gd name="T3" fmla="*/ 3 h 3"/>
                <a:gd name="T4" fmla="*/ 3 w 3"/>
                <a:gd name="T5" fmla="*/ 0 h 3"/>
              </a:gdLst>
              <a:ahLst/>
              <a:cxnLst>
                <a:cxn ang="0">
                  <a:pos x="T0" y="T1"/>
                </a:cxn>
                <a:cxn ang="0">
                  <a:pos x="T2" y="T3"/>
                </a:cxn>
                <a:cxn ang="0">
                  <a:pos x="T4" y="T5"/>
                </a:cxn>
              </a:cxnLst>
              <a:rect l="0" t="0" r="r" b="b"/>
              <a:pathLst>
                <a:path w="3" h="3">
                  <a:moveTo>
                    <a:pt x="3" y="0"/>
                  </a:moveTo>
                  <a:lnTo>
                    <a:pt x="0" y="3"/>
                  </a:lnTo>
                  <a:lnTo>
                    <a:pt x="3" y="0"/>
                  </a:lnTo>
                  <a:close/>
                </a:path>
              </a:pathLst>
            </a:custGeom>
            <a:solidFill>
              <a:srgbClr val="3C3C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4" name="Freeform 292">
              <a:extLst>
                <a:ext uri="{FF2B5EF4-FFF2-40B4-BE49-F238E27FC236}">
                  <a16:creationId xmlns:a16="http://schemas.microsoft.com/office/drawing/2014/main" id="{7ADB66D3-E863-4E97-B67B-8A812E50E1C3}"/>
                </a:ext>
              </a:extLst>
            </p:cNvPr>
            <p:cNvSpPr>
              <a:spLocks/>
            </p:cNvSpPr>
            <p:nvPr/>
          </p:nvSpPr>
          <p:spPr bwMode="auto">
            <a:xfrm>
              <a:off x="9598001" y="3979805"/>
              <a:ext cx="147638" cy="82550"/>
            </a:xfrm>
            <a:custGeom>
              <a:avLst/>
              <a:gdLst>
                <a:gd name="T0" fmla="*/ 86 w 94"/>
                <a:gd name="T1" fmla="*/ 29 h 53"/>
                <a:gd name="T2" fmla="*/ 69 w 94"/>
                <a:gd name="T3" fmla="*/ 21 h 53"/>
                <a:gd name="T4" fmla="*/ 56 w 94"/>
                <a:gd name="T5" fmla="*/ 34 h 53"/>
                <a:gd name="T6" fmla="*/ 10 w 94"/>
                <a:gd name="T7" fmla="*/ 16 h 53"/>
                <a:gd name="T8" fmla="*/ 0 w 94"/>
                <a:gd name="T9" fmla="*/ 0 h 53"/>
                <a:gd name="T10" fmla="*/ 2 w 94"/>
                <a:gd name="T11" fmla="*/ 34 h 53"/>
                <a:gd name="T12" fmla="*/ 25 w 94"/>
                <a:gd name="T13" fmla="*/ 45 h 53"/>
                <a:gd name="T14" fmla="*/ 94 w 94"/>
                <a:gd name="T15" fmla="*/ 29 h 53"/>
                <a:gd name="T16" fmla="*/ 91 w 94"/>
                <a:gd name="T17" fmla="*/ 17 h 53"/>
                <a:gd name="T18" fmla="*/ 86 w 94"/>
                <a:gd name="T19" fmla="*/ 2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53">
                  <a:moveTo>
                    <a:pt x="86" y="29"/>
                  </a:moveTo>
                  <a:cubicBezTo>
                    <a:pt x="69" y="21"/>
                    <a:pt x="69" y="21"/>
                    <a:pt x="69" y="21"/>
                  </a:cubicBezTo>
                  <a:cubicBezTo>
                    <a:pt x="56" y="34"/>
                    <a:pt x="56" y="34"/>
                    <a:pt x="56" y="34"/>
                  </a:cubicBezTo>
                  <a:cubicBezTo>
                    <a:pt x="56" y="34"/>
                    <a:pt x="25" y="39"/>
                    <a:pt x="10" y="16"/>
                  </a:cubicBezTo>
                  <a:cubicBezTo>
                    <a:pt x="6" y="10"/>
                    <a:pt x="3" y="5"/>
                    <a:pt x="0" y="0"/>
                  </a:cubicBezTo>
                  <a:cubicBezTo>
                    <a:pt x="2" y="34"/>
                    <a:pt x="2" y="34"/>
                    <a:pt x="2" y="34"/>
                  </a:cubicBezTo>
                  <a:cubicBezTo>
                    <a:pt x="25" y="45"/>
                    <a:pt x="25" y="45"/>
                    <a:pt x="25" y="45"/>
                  </a:cubicBezTo>
                  <a:cubicBezTo>
                    <a:pt x="74" y="53"/>
                    <a:pt x="94" y="29"/>
                    <a:pt x="94" y="29"/>
                  </a:cubicBezTo>
                  <a:cubicBezTo>
                    <a:pt x="91" y="17"/>
                    <a:pt x="91" y="17"/>
                    <a:pt x="91" y="17"/>
                  </a:cubicBezTo>
                  <a:lnTo>
                    <a:pt x="86" y="29"/>
                  </a:ln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165" name="Picture 293">
              <a:extLst>
                <a:ext uri="{FF2B5EF4-FFF2-40B4-BE49-F238E27FC236}">
                  <a16:creationId xmlns:a16="http://schemas.microsoft.com/office/drawing/2014/main" id="{D29C080D-2C36-46A4-A3A5-892F45F5E9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85289" y="3852805"/>
              <a:ext cx="1397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 name="Freeform 294">
              <a:extLst>
                <a:ext uri="{FF2B5EF4-FFF2-40B4-BE49-F238E27FC236}">
                  <a16:creationId xmlns:a16="http://schemas.microsoft.com/office/drawing/2014/main" id="{EDA8A217-5533-4F38-AAFE-C943D28E579B}"/>
                </a:ext>
              </a:extLst>
            </p:cNvPr>
            <p:cNvSpPr>
              <a:spLocks/>
            </p:cNvSpPr>
            <p:nvPr/>
          </p:nvSpPr>
          <p:spPr bwMode="auto">
            <a:xfrm>
              <a:off x="9242401" y="3825818"/>
              <a:ext cx="400050" cy="617538"/>
            </a:xfrm>
            <a:custGeom>
              <a:avLst/>
              <a:gdLst>
                <a:gd name="T0" fmla="*/ 58 w 257"/>
                <a:gd name="T1" fmla="*/ 68 h 397"/>
                <a:gd name="T2" fmla="*/ 208 w 257"/>
                <a:gd name="T3" fmla="*/ 0 h 397"/>
                <a:gd name="T4" fmla="*/ 208 w 257"/>
                <a:gd name="T5" fmla="*/ 0 h 397"/>
                <a:gd name="T6" fmla="*/ 206 w 257"/>
                <a:gd name="T7" fmla="*/ 25 h 397"/>
                <a:gd name="T8" fmla="*/ 206 w 257"/>
                <a:gd name="T9" fmla="*/ 25 h 397"/>
                <a:gd name="T10" fmla="*/ 163 w 257"/>
                <a:gd name="T11" fmla="*/ 61 h 397"/>
                <a:gd name="T12" fmla="*/ 216 w 257"/>
                <a:gd name="T13" fmla="*/ 140 h 397"/>
                <a:gd name="T14" fmla="*/ 242 w 257"/>
                <a:gd name="T15" fmla="*/ 120 h 397"/>
                <a:gd name="T16" fmla="*/ 255 w 257"/>
                <a:gd name="T17" fmla="*/ 128 h 397"/>
                <a:gd name="T18" fmla="*/ 255 w 257"/>
                <a:gd name="T19" fmla="*/ 128 h 397"/>
                <a:gd name="T20" fmla="*/ 178 w 257"/>
                <a:gd name="T21" fmla="*/ 222 h 397"/>
                <a:gd name="T22" fmla="*/ 217 w 257"/>
                <a:gd name="T23" fmla="*/ 289 h 397"/>
                <a:gd name="T24" fmla="*/ 10 w 257"/>
                <a:gd name="T25" fmla="*/ 364 h 397"/>
                <a:gd name="T26" fmla="*/ 5 w 257"/>
                <a:gd name="T27" fmla="*/ 269 h 397"/>
                <a:gd name="T28" fmla="*/ 58 w 257"/>
                <a:gd name="T29" fmla="*/ 68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7" h="397">
                  <a:moveTo>
                    <a:pt x="58" y="68"/>
                  </a:moveTo>
                  <a:cubicBezTo>
                    <a:pt x="108" y="25"/>
                    <a:pt x="208" y="0"/>
                    <a:pt x="208" y="0"/>
                  </a:cubicBezTo>
                  <a:cubicBezTo>
                    <a:pt x="208" y="0"/>
                    <a:pt x="208" y="0"/>
                    <a:pt x="208" y="0"/>
                  </a:cubicBezTo>
                  <a:cubicBezTo>
                    <a:pt x="206" y="9"/>
                    <a:pt x="206" y="17"/>
                    <a:pt x="206" y="25"/>
                  </a:cubicBezTo>
                  <a:cubicBezTo>
                    <a:pt x="206" y="25"/>
                    <a:pt x="206" y="25"/>
                    <a:pt x="206" y="25"/>
                  </a:cubicBezTo>
                  <a:cubicBezTo>
                    <a:pt x="206" y="25"/>
                    <a:pt x="161" y="23"/>
                    <a:pt x="163" y="61"/>
                  </a:cubicBezTo>
                  <a:cubicBezTo>
                    <a:pt x="165" y="100"/>
                    <a:pt x="191" y="137"/>
                    <a:pt x="216" y="140"/>
                  </a:cubicBezTo>
                  <a:cubicBezTo>
                    <a:pt x="225" y="141"/>
                    <a:pt x="234" y="132"/>
                    <a:pt x="242" y="120"/>
                  </a:cubicBezTo>
                  <a:cubicBezTo>
                    <a:pt x="246" y="124"/>
                    <a:pt x="250" y="126"/>
                    <a:pt x="255" y="128"/>
                  </a:cubicBezTo>
                  <a:cubicBezTo>
                    <a:pt x="255" y="128"/>
                    <a:pt x="255" y="128"/>
                    <a:pt x="255" y="128"/>
                  </a:cubicBezTo>
                  <a:cubicBezTo>
                    <a:pt x="257" y="185"/>
                    <a:pt x="184" y="213"/>
                    <a:pt x="178" y="222"/>
                  </a:cubicBezTo>
                  <a:cubicBezTo>
                    <a:pt x="172" y="231"/>
                    <a:pt x="217" y="289"/>
                    <a:pt x="217" y="289"/>
                  </a:cubicBezTo>
                  <a:cubicBezTo>
                    <a:pt x="212" y="397"/>
                    <a:pt x="10" y="364"/>
                    <a:pt x="10" y="364"/>
                  </a:cubicBezTo>
                  <a:cubicBezTo>
                    <a:pt x="10" y="364"/>
                    <a:pt x="10" y="364"/>
                    <a:pt x="5" y="269"/>
                  </a:cubicBezTo>
                  <a:cubicBezTo>
                    <a:pt x="0" y="175"/>
                    <a:pt x="7" y="111"/>
                    <a:pt x="58" y="68"/>
                  </a:cubicBezTo>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7" name="Freeform 295">
              <a:extLst>
                <a:ext uri="{FF2B5EF4-FFF2-40B4-BE49-F238E27FC236}">
                  <a16:creationId xmlns:a16="http://schemas.microsoft.com/office/drawing/2014/main" id="{30B38F54-5599-4D50-9019-6C87B7C2C354}"/>
                </a:ext>
              </a:extLst>
            </p:cNvPr>
            <p:cNvSpPr>
              <a:spLocks/>
            </p:cNvSpPr>
            <p:nvPr/>
          </p:nvSpPr>
          <p:spPr bwMode="auto">
            <a:xfrm>
              <a:off x="9437664" y="4248093"/>
              <a:ext cx="563563" cy="703263"/>
            </a:xfrm>
            <a:custGeom>
              <a:avLst/>
              <a:gdLst>
                <a:gd name="T0" fmla="*/ 360 w 363"/>
                <a:gd name="T1" fmla="*/ 200 h 451"/>
                <a:gd name="T2" fmla="*/ 333 w 363"/>
                <a:gd name="T3" fmla="*/ 97 h 451"/>
                <a:gd name="T4" fmla="*/ 92 w 363"/>
                <a:gd name="T5" fmla="*/ 17 h 451"/>
                <a:gd name="T6" fmla="*/ 0 w 363"/>
                <a:gd name="T7" fmla="*/ 93 h 451"/>
                <a:gd name="T8" fmla="*/ 78 w 363"/>
                <a:gd name="T9" fmla="*/ 146 h 451"/>
                <a:gd name="T10" fmla="*/ 259 w 363"/>
                <a:gd name="T11" fmla="*/ 181 h 451"/>
                <a:gd name="T12" fmla="*/ 255 w 363"/>
                <a:gd name="T13" fmla="*/ 271 h 451"/>
                <a:gd name="T14" fmla="*/ 280 w 363"/>
                <a:gd name="T15" fmla="*/ 422 h 451"/>
                <a:gd name="T16" fmla="*/ 360 w 363"/>
                <a:gd name="T17" fmla="*/ 427 h 451"/>
                <a:gd name="T18" fmla="*/ 360 w 363"/>
                <a:gd name="T19" fmla="*/ 200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 h="451">
                  <a:moveTo>
                    <a:pt x="360" y="200"/>
                  </a:moveTo>
                  <a:cubicBezTo>
                    <a:pt x="363" y="112"/>
                    <a:pt x="333" y="97"/>
                    <a:pt x="333" y="97"/>
                  </a:cubicBezTo>
                  <a:cubicBezTo>
                    <a:pt x="217" y="0"/>
                    <a:pt x="92" y="17"/>
                    <a:pt x="92" y="17"/>
                  </a:cubicBezTo>
                  <a:cubicBezTo>
                    <a:pt x="90" y="66"/>
                    <a:pt x="47" y="86"/>
                    <a:pt x="0" y="93"/>
                  </a:cubicBezTo>
                  <a:cubicBezTo>
                    <a:pt x="78" y="146"/>
                    <a:pt x="78" y="146"/>
                    <a:pt x="78" y="146"/>
                  </a:cubicBezTo>
                  <a:cubicBezTo>
                    <a:pt x="259" y="181"/>
                    <a:pt x="259" y="181"/>
                    <a:pt x="259" y="181"/>
                  </a:cubicBezTo>
                  <a:cubicBezTo>
                    <a:pt x="259" y="181"/>
                    <a:pt x="253" y="236"/>
                    <a:pt x="255" y="271"/>
                  </a:cubicBezTo>
                  <a:cubicBezTo>
                    <a:pt x="257" y="306"/>
                    <a:pt x="280" y="422"/>
                    <a:pt x="280" y="422"/>
                  </a:cubicBezTo>
                  <a:cubicBezTo>
                    <a:pt x="305" y="451"/>
                    <a:pt x="360" y="427"/>
                    <a:pt x="360" y="427"/>
                  </a:cubicBezTo>
                  <a:cubicBezTo>
                    <a:pt x="360" y="427"/>
                    <a:pt x="356" y="287"/>
                    <a:pt x="360" y="200"/>
                  </a:cubicBezTo>
                </a:path>
              </a:pathLst>
            </a:custGeom>
            <a:solidFill>
              <a:srgbClr val="025B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8" name="Freeform 296">
              <a:extLst>
                <a:ext uri="{FF2B5EF4-FFF2-40B4-BE49-F238E27FC236}">
                  <a16:creationId xmlns:a16="http://schemas.microsoft.com/office/drawing/2014/main" id="{C9641E79-547F-4BCB-A464-E72EC084BF64}"/>
                </a:ext>
              </a:extLst>
            </p:cNvPr>
            <p:cNvSpPr>
              <a:spLocks noEditPoints="1"/>
            </p:cNvSpPr>
            <p:nvPr/>
          </p:nvSpPr>
          <p:spPr bwMode="auto">
            <a:xfrm>
              <a:off x="9437664" y="4349693"/>
              <a:ext cx="107950" cy="44450"/>
            </a:xfrm>
            <a:custGeom>
              <a:avLst/>
              <a:gdLst>
                <a:gd name="T0" fmla="*/ 1 w 70"/>
                <a:gd name="T1" fmla="*/ 28 h 28"/>
                <a:gd name="T2" fmla="*/ 0 w 70"/>
                <a:gd name="T3" fmla="*/ 28 h 28"/>
                <a:gd name="T4" fmla="*/ 0 w 70"/>
                <a:gd name="T5" fmla="*/ 28 h 28"/>
                <a:gd name="T6" fmla="*/ 1 w 70"/>
                <a:gd name="T7" fmla="*/ 28 h 28"/>
                <a:gd name="T8" fmla="*/ 2 w 70"/>
                <a:gd name="T9" fmla="*/ 28 h 28"/>
                <a:gd name="T10" fmla="*/ 1 w 70"/>
                <a:gd name="T11" fmla="*/ 28 h 28"/>
                <a:gd name="T12" fmla="*/ 2 w 70"/>
                <a:gd name="T13" fmla="*/ 28 h 28"/>
                <a:gd name="T14" fmla="*/ 2 w 70"/>
                <a:gd name="T15" fmla="*/ 28 h 28"/>
                <a:gd name="T16" fmla="*/ 2 w 70"/>
                <a:gd name="T17" fmla="*/ 28 h 28"/>
                <a:gd name="T18" fmla="*/ 2 w 70"/>
                <a:gd name="T19" fmla="*/ 28 h 28"/>
                <a:gd name="T20" fmla="*/ 3 w 70"/>
                <a:gd name="T21" fmla="*/ 28 h 28"/>
                <a:gd name="T22" fmla="*/ 2 w 70"/>
                <a:gd name="T23" fmla="*/ 28 h 28"/>
                <a:gd name="T24" fmla="*/ 3 w 70"/>
                <a:gd name="T25" fmla="*/ 28 h 28"/>
                <a:gd name="T26" fmla="*/ 70 w 70"/>
                <a:gd name="T27" fmla="*/ 0 h 28"/>
                <a:gd name="T28" fmla="*/ 3 w 70"/>
                <a:gd name="T29" fmla="*/ 28 h 28"/>
                <a:gd name="T30" fmla="*/ 70 w 70"/>
                <a:gd name="T31" fmla="*/ 0 h 28"/>
                <a:gd name="T32" fmla="*/ 70 w 70"/>
                <a:gd name="T33" fmla="*/ 0 h 28"/>
                <a:gd name="T34" fmla="*/ 70 w 70"/>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 h="28">
                  <a:moveTo>
                    <a:pt x="1" y="28"/>
                  </a:moveTo>
                  <a:cubicBezTo>
                    <a:pt x="1" y="28"/>
                    <a:pt x="1" y="28"/>
                    <a:pt x="0" y="28"/>
                  </a:cubicBezTo>
                  <a:cubicBezTo>
                    <a:pt x="0" y="28"/>
                    <a:pt x="0" y="28"/>
                    <a:pt x="0" y="28"/>
                  </a:cubicBezTo>
                  <a:cubicBezTo>
                    <a:pt x="1" y="28"/>
                    <a:pt x="1" y="28"/>
                    <a:pt x="1" y="28"/>
                  </a:cubicBezTo>
                  <a:moveTo>
                    <a:pt x="2" y="28"/>
                  </a:moveTo>
                  <a:cubicBezTo>
                    <a:pt x="1" y="28"/>
                    <a:pt x="1" y="28"/>
                    <a:pt x="1" y="28"/>
                  </a:cubicBezTo>
                  <a:cubicBezTo>
                    <a:pt x="1" y="28"/>
                    <a:pt x="1" y="28"/>
                    <a:pt x="2" y="28"/>
                  </a:cubicBezTo>
                  <a:moveTo>
                    <a:pt x="2" y="28"/>
                  </a:moveTo>
                  <a:cubicBezTo>
                    <a:pt x="2" y="28"/>
                    <a:pt x="2" y="28"/>
                    <a:pt x="2" y="28"/>
                  </a:cubicBezTo>
                  <a:cubicBezTo>
                    <a:pt x="2" y="28"/>
                    <a:pt x="2" y="28"/>
                    <a:pt x="2" y="28"/>
                  </a:cubicBezTo>
                  <a:moveTo>
                    <a:pt x="3" y="28"/>
                  </a:moveTo>
                  <a:cubicBezTo>
                    <a:pt x="3" y="28"/>
                    <a:pt x="3" y="28"/>
                    <a:pt x="2" y="28"/>
                  </a:cubicBezTo>
                  <a:cubicBezTo>
                    <a:pt x="3" y="28"/>
                    <a:pt x="3" y="28"/>
                    <a:pt x="3" y="28"/>
                  </a:cubicBezTo>
                  <a:moveTo>
                    <a:pt x="70" y="0"/>
                  </a:moveTo>
                  <a:cubicBezTo>
                    <a:pt x="53" y="15"/>
                    <a:pt x="29" y="23"/>
                    <a:pt x="3" y="28"/>
                  </a:cubicBezTo>
                  <a:cubicBezTo>
                    <a:pt x="29" y="23"/>
                    <a:pt x="53" y="15"/>
                    <a:pt x="70" y="0"/>
                  </a:cubicBezTo>
                  <a:cubicBezTo>
                    <a:pt x="70" y="0"/>
                    <a:pt x="70" y="0"/>
                    <a:pt x="70" y="0"/>
                  </a:cubicBezTo>
                  <a:cubicBezTo>
                    <a:pt x="70" y="0"/>
                    <a:pt x="70" y="0"/>
                    <a:pt x="70" y="0"/>
                  </a:cubicBezTo>
                </a:path>
              </a:pathLst>
            </a:custGeom>
            <a:solidFill>
              <a:srgbClr val="CBD0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9" name="Freeform 297">
              <a:extLst>
                <a:ext uri="{FF2B5EF4-FFF2-40B4-BE49-F238E27FC236}">
                  <a16:creationId xmlns:a16="http://schemas.microsoft.com/office/drawing/2014/main" id="{E2005362-7D05-4C18-89CA-ACD5965A42EE}"/>
                </a:ext>
              </a:extLst>
            </p:cNvPr>
            <p:cNvSpPr>
              <a:spLocks noEditPoints="1"/>
            </p:cNvSpPr>
            <p:nvPr/>
          </p:nvSpPr>
          <p:spPr bwMode="auto">
            <a:xfrm>
              <a:off x="9872639" y="4905318"/>
              <a:ext cx="3175" cy="3175"/>
            </a:xfrm>
            <a:custGeom>
              <a:avLst/>
              <a:gdLst>
                <a:gd name="T0" fmla="*/ 2 w 2"/>
                <a:gd name="T1" fmla="*/ 2 h 2"/>
                <a:gd name="T2" fmla="*/ 2 w 2"/>
                <a:gd name="T3" fmla="*/ 2 h 2"/>
                <a:gd name="T4" fmla="*/ 2 w 2"/>
                <a:gd name="T5" fmla="*/ 2 h 2"/>
                <a:gd name="T6" fmla="*/ 1 w 2"/>
                <a:gd name="T7" fmla="*/ 1 h 2"/>
                <a:gd name="T8" fmla="*/ 2 w 2"/>
                <a:gd name="T9" fmla="*/ 1 h 2"/>
                <a:gd name="T10" fmla="*/ 1 w 2"/>
                <a:gd name="T11" fmla="*/ 1 h 2"/>
                <a:gd name="T12" fmla="*/ 1 w 2"/>
                <a:gd name="T13" fmla="*/ 1 h 2"/>
                <a:gd name="T14" fmla="*/ 1 w 2"/>
                <a:gd name="T15" fmla="*/ 1 h 2"/>
                <a:gd name="T16" fmla="*/ 1 w 2"/>
                <a:gd name="T17" fmla="*/ 1 h 2"/>
                <a:gd name="T18" fmla="*/ 1 w 2"/>
                <a:gd name="T19" fmla="*/ 0 h 2"/>
                <a:gd name="T20" fmla="*/ 1 w 2"/>
                <a:gd name="T21" fmla="*/ 1 h 2"/>
                <a:gd name="T22" fmla="*/ 1 w 2"/>
                <a:gd name="T23" fmla="*/ 0 h 2"/>
                <a:gd name="T24" fmla="*/ 0 w 2"/>
                <a:gd name="T25" fmla="*/ 0 h 2"/>
                <a:gd name="T26" fmla="*/ 1 w 2"/>
                <a:gd name="T27" fmla="*/ 0 h 2"/>
                <a:gd name="T28" fmla="*/ 0 w 2"/>
                <a:gd name="T2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 h="2">
                  <a:moveTo>
                    <a:pt x="2" y="2"/>
                  </a:moveTo>
                  <a:cubicBezTo>
                    <a:pt x="2" y="2"/>
                    <a:pt x="2" y="2"/>
                    <a:pt x="2" y="2"/>
                  </a:cubicBezTo>
                  <a:cubicBezTo>
                    <a:pt x="2" y="2"/>
                    <a:pt x="2" y="2"/>
                    <a:pt x="2" y="2"/>
                  </a:cubicBezTo>
                  <a:moveTo>
                    <a:pt x="1" y="1"/>
                  </a:moveTo>
                  <a:cubicBezTo>
                    <a:pt x="2" y="1"/>
                    <a:pt x="2" y="1"/>
                    <a:pt x="2" y="1"/>
                  </a:cubicBezTo>
                  <a:cubicBezTo>
                    <a:pt x="2" y="1"/>
                    <a:pt x="2" y="1"/>
                    <a:pt x="1" y="1"/>
                  </a:cubicBezTo>
                  <a:moveTo>
                    <a:pt x="1" y="1"/>
                  </a:moveTo>
                  <a:cubicBezTo>
                    <a:pt x="1" y="1"/>
                    <a:pt x="1" y="1"/>
                    <a:pt x="1" y="1"/>
                  </a:cubicBezTo>
                  <a:cubicBezTo>
                    <a:pt x="1" y="1"/>
                    <a:pt x="1" y="1"/>
                    <a:pt x="1" y="1"/>
                  </a:cubicBezTo>
                  <a:moveTo>
                    <a:pt x="1" y="0"/>
                  </a:moveTo>
                  <a:cubicBezTo>
                    <a:pt x="1" y="1"/>
                    <a:pt x="1" y="1"/>
                    <a:pt x="1" y="1"/>
                  </a:cubicBezTo>
                  <a:cubicBezTo>
                    <a:pt x="1" y="1"/>
                    <a:pt x="1" y="1"/>
                    <a:pt x="1" y="0"/>
                  </a:cubicBezTo>
                  <a:moveTo>
                    <a:pt x="0" y="0"/>
                  </a:moveTo>
                  <a:cubicBezTo>
                    <a:pt x="0" y="0"/>
                    <a:pt x="1" y="0"/>
                    <a:pt x="1" y="0"/>
                  </a:cubicBezTo>
                  <a:cubicBezTo>
                    <a:pt x="1" y="0"/>
                    <a:pt x="0" y="0"/>
                    <a:pt x="0" y="0"/>
                  </a:cubicBezTo>
                </a:path>
              </a:pathLst>
            </a:custGeom>
            <a:solidFill>
              <a:srgbClr val="D3D8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0" name="Freeform 298">
              <a:extLst>
                <a:ext uri="{FF2B5EF4-FFF2-40B4-BE49-F238E27FC236}">
                  <a16:creationId xmlns:a16="http://schemas.microsoft.com/office/drawing/2014/main" id="{D12F9475-AD7C-4AA3-A271-0EBE1E986B39}"/>
                </a:ext>
              </a:extLst>
            </p:cNvPr>
            <p:cNvSpPr>
              <a:spLocks/>
            </p:cNvSpPr>
            <p:nvPr/>
          </p:nvSpPr>
          <p:spPr bwMode="auto">
            <a:xfrm>
              <a:off x="9437664" y="4349693"/>
              <a:ext cx="450850" cy="568325"/>
            </a:xfrm>
            <a:custGeom>
              <a:avLst/>
              <a:gdLst>
                <a:gd name="T0" fmla="*/ 70 w 290"/>
                <a:gd name="T1" fmla="*/ 0 h 365"/>
                <a:gd name="T2" fmla="*/ 3 w 290"/>
                <a:gd name="T3" fmla="*/ 28 h 365"/>
                <a:gd name="T4" fmla="*/ 3 w 290"/>
                <a:gd name="T5" fmla="*/ 28 h 365"/>
                <a:gd name="T6" fmla="*/ 2 w 290"/>
                <a:gd name="T7" fmla="*/ 28 h 365"/>
                <a:gd name="T8" fmla="*/ 2 w 290"/>
                <a:gd name="T9" fmla="*/ 28 h 365"/>
                <a:gd name="T10" fmla="*/ 2 w 290"/>
                <a:gd name="T11" fmla="*/ 28 h 365"/>
                <a:gd name="T12" fmla="*/ 2 w 290"/>
                <a:gd name="T13" fmla="*/ 28 h 365"/>
                <a:gd name="T14" fmla="*/ 1 w 290"/>
                <a:gd name="T15" fmla="*/ 28 h 365"/>
                <a:gd name="T16" fmla="*/ 1 w 290"/>
                <a:gd name="T17" fmla="*/ 28 h 365"/>
                <a:gd name="T18" fmla="*/ 0 w 290"/>
                <a:gd name="T19" fmla="*/ 28 h 365"/>
                <a:gd name="T20" fmla="*/ 78 w 290"/>
                <a:gd name="T21" fmla="*/ 81 h 365"/>
                <a:gd name="T22" fmla="*/ 259 w 290"/>
                <a:gd name="T23" fmla="*/ 116 h 365"/>
                <a:gd name="T24" fmla="*/ 259 w 290"/>
                <a:gd name="T25" fmla="*/ 116 h 365"/>
                <a:gd name="T26" fmla="*/ 254 w 290"/>
                <a:gd name="T27" fmla="*/ 190 h 365"/>
                <a:gd name="T28" fmla="*/ 255 w 290"/>
                <a:gd name="T29" fmla="*/ 206 h 365"/>
                <a:gd name="T30" fmla="*/ 280 w 290"/>
                <a:gd name="T31" fmla="*/ 357 h 365"/>
                <a:gd name="T32" fmla="*/ 280 w 290"/>
                <a:gd name="T33" fmla="*/ 357 h 365"/>
                <a:gd name="T34" fmla="*/ 281 w 290"/>
                <a:gd name="T35" fmla="*/ 357 h 365"/>
                <a:gd name="T36" fmla="*/ 281 w 290"/>
                <a:gd name="T37" fmla="*/ 357 h 365"/>
                <a:gd name="T38" fmla="*/ 281 w 290"/>
                <a:gd name="T39" fmla="*/ 358 h 365"/>
                <a:gd name="T40" fmla="*/ 281 w 290"/>
                <a:gd name="T41" fmla="*/ 358 h 365"/>
                <a:gd name="T42" fmla="*/ 281 w 290"/>
                <a:gd name="T43" fmla="*/ 358 h 365"/>
                <a:gd name="T44" fmla="*/ 281 w 290"/>
                <a:gd name="T45" fmla="*/ 358 h 365"/>
                <a:gd name="T46" fmla="*/ 282 w 290"/>
                <a:gd name="T47" fmla="*/ 358 h 365"/>
                <a:gd name="T48" fmla="*/ 282 w 290"/>
                <a:gd name="T49" fmla="*/ 359 h 365"/>
                <a:gd name="T50" fmla="*/ 282 w 290"/>
                <a:gd name="T51" fmla="*/ 359 h 365"/>
                <a:gd name="T52" fmla="*/ 290 w 290"/>
                <a:gd name="T53" fmla="*/ 365 h 365"/>
                <a:gd name="T54" fmla="*/ 279 w 290"/>
                <a:gd name="T55" fmla="*/ 249 h 365"/>
                <a:gd name="T56" fmla="*/ 278 w 290"/>
                <a:gd name="T57" fmla="*/ 118 h 365"/>
                <a:gd name="T58" fmla="*/ 248 w 290"/>
                <a:gd name="T59" fmla="*/ 72 h 365"/>
                <a:gd name="T60" fmla="*/ 70 w 290"/>
                <a:gd name="T61" fmla="*/ 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0" h="365">
                  <a:moveTo>
                    <a:pt x="70" y="0"/>
                  </a:moveTo>
                  <a:cubicBezTo>
                    <a:pt x="53" y="15"/>
                    <a:pt x="29" y="23"/>
                    <a:pt x="3" y="28"/>
                  </a:cubicBezTo>
                  <a:cubicBezTo>
                    <a:pt x="3" y="28"/>
                    <a:pt x="3" y="28"/>
                    <a:pt x="3" y="28"/>
                  </a:cubicBezTo>
                  <a:cubicBezTo>
                    <a:pt x="3" y="28"/>
                    <a:pt x="3" y="28"/>
                    <a:pt x="2" y="28"/>
                  </a:cubicBezTo>
                  <a:cubicBezTo>
                    <a:pt x="2" y="28"/>
                    <a:pt x="2" y="28"/>
                    <a:pt x="2" y="28"/>
                  </a:cubicBezTo>
                  <a:cubicBezTo>
                    <a:pt x="2" y="28"/>
                    <a:pt x="2" y="28"/>
                    <a:pt x="2" y="28"/>
                  </a:cubicBezTo>
                  <a:cubicBezTo>
                    <a:pt x="2" y="28"/>
                    <a:pt x="2" y="28"/>
                    <a:pt x="2" y="28"/>
                  </a:cubicBezTo>
                  <a:cubicBezTo>
                    <a:pt x="1" y="28"/>
                    <a:pt x="1" y="28"/>
                    <a:pt x="1" y="28"/>
                  </a:cubicBezTo>
                  <a:cubicBezTo>
                    <a:pt x="1" y="28"/>
                    <a:pt x="1" y="28"/>
                    <a:pt x="1" y="28"/>
                  </a:cubicBezTo>
                  <a:cubicBezTo>
                    <a:pt x="1" y="28"/>
                    <a:pt x="1" y="28"/>
                    <a:pt x="0" y="28"/>
                  </a:cubicBezTo>
                  <a:cubicBezTo>
                    <a:pt x="78" y="81"/>
                    <a:pt x="78" y="81"/>
                    <a:pt x="78" y="81"/>
                  </a:cubicBezTo>
                  <a:cubicBezTo>
                    <a:pt x="259" y="116"/>
                    <a:pt x="259" y="116"/>
                    <a:pt x="259" y="116"/>
                  </a:cubicBezTo>
                  <a:cubicBezTo>
                    <a:pt x="259" y="116"/>
                    <a:pt x="259" y="116"/>
                    <a:pt x="259" y="116"/>
                  </a:cubicBezTo>
                  <a:cubicBezTo>
                    <a:pt x="259" y="116"/>
                    <a:pt x="254" y="156"/>
                    <a:pt x="254" y="190"/>
                  </a:cubicBezTo>
                  <a:cubicBezTo>
                    <a:pt x="254" y="195"/>
                    <a:pt x="254" y="201"/>
                    <a:pt x="255" y="206"/>
                  </a:cubicBezTo>
                  <a:cubicBezTo>
                    <a:pt x="257" y="241"/>
                    <a:pt x="280" y="357"/>
                    <a:pt x="280" y="357"/>
                  </a:cubicBezTo>
                  <a:cubicBezTo>
                    <a:pt x="280" y="357"/>
                    <a:pt x="280" y="357"/>
                    <a:pt x="280" y="357"/>
                  </a:cubicBezTo>
                  <a:cubicBezTo>
                    <a:pt x="280" y="357"/>
                    <a:pt x="281" y="357"/>
                    <a:pt x="281" y="357"/>
                  </a:cubicBezTo>
                  <a:cubicBezTo>
                    <a:pt x="281" y="357"/>
                    <a:pt x="281" y="357"/>
                    <a:pt x="281" y="357"/>
                  </a:cubicBezTo>
                  <a:cubicBezTo>
                    <a:pt x="281" y="358"/>
                    <a:pt x="281" y="358"/>
                    <a:pt x="281" y="358"/>
                  </a:cubicBezTo>
                  <a:cubicBezTo>
                    <a:pt x="281" y="358"/>
                    <a:pt x="281" y="358"/>
                    <a:pt x="281" y="358"/>
                  </a:cubicBezTo>
                  <a:cubicBezTo>
                    <a:pt x="281" y="358"/>
                    <a:pt x="281" y="358"/>
                    <a:pt x="281" y="358"/>
                  </a:cubicBezTo>
                  <a:cubicBezTo>
                    <a:pt x="281" y="358"/>
                    <a:pt x="281" y="358"/>
                    <a:pt x="281" y="358"/>
                  </a:cubicBezTo>
                  <a:cubicBezTo>
                    <a:pt x="282" y="358"/>
                    <a:pt x="282" y="358"/>
                    <a:pt x="282" y="358"/>
                  </a:cubicBezTo>
                  <a:cubicBezTo>
                    <a:pt x="282" y="359"/>
                    <a:pt x="282" y="359"/>
                    <a:pt x="282" y="359"/>
                  </a:cubicBezTo>
                  <a:cubicBezTo>
                    <a:pt x="282" y="359"/>
                    <a:pt x="282" y="359"/>
                    <a:pt x="282" y="359"/>
                  </a:cubicBezTo>
                  <a:cubicBezTo>
                    <a:pt x="284" y="361"/>
                    <a:pt x="287" y="363"/>
                    <a:pt x="290" y="365"/>
                  </a:cubicBezTo>
                  <a:cubicBezTo>
                    <a:pt x="288" y="328"/>
                    <a:pt x="283" y="267"/>
                    <a:pt x="279" y="249"/>
                  </a:cubicBezTo>
                  <a:cubicBezTo>
                    <a:pt x="276" y="232"/>
                    <a:pt x="277" y="161"/>
                    <a:pt x="278" y="118"/>
                  </a:cubicBezTo>
                  <a:cubicBezTo>
                    <a:pt x="279" y="98"/>
                    <a:pt x="267" y="80"/>
                    <a:pt x="248" y="72"/>
                  </a:cubicBezTo>
                  <a:cubicBezTo>
                    <a:pt x="70" y="0"/>
                    <a:pt x="70" y="0"/>
                    <a:pt x="70" y="0"/>
                  </a:cubicBezTo>
                </a:path>
              </a:pathLst>
            </a:custGeom>
            <a:solidFill>
              <a:srgbClr val="0C53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1" name="Freeform 299">
              <a:extLst>
                <a:ext uri="{FF2B5EF4-FFF2-40B4-BE49-F238E27FC236}">
                  <a16:creationId xmlns:a16="http://schemas.microsoft.com/office/drawing/2014/main" id="{6D3C7C42-7463-4BC5-8A80-A6A1896C2AB6}"/>
                </a:ext>
              </a:extLst>
            </p:cNvPr>
            <p:cNvSpPr>
              <a:spLocks/>
            </p:cNvSpPr>
            <p:nvPr/>
          </p:nvSpPr>
          <p:spPr bwMode="auto">
            <a:xfrm>
              <a:off x="9871051" y="4905318"/>
              <a:ext cx="325438" cy="149225"/>
            </a:xfrm>
            <a:custGeom>
              <a:avLst/>
              <a:gdLst>
                <a:gd name="T0" fmla="*/ 153 w 209"/>
                <a:gd name="T1" fmla="*/ 36 h 96"/>
                <a:gd name="T2" fmla="*/ 81 w 209"/>
                <a:gd name="T3" fmla="*/ 5 h 96"/>
                <a:gd name="T4" fmla="*/ 1 w 209"/>
                <a:gd name="T5" fmla="*/ 0 h 96"/>
                <a:gd name="T6" fmla="*/ 0 w 209"/>
                <a:gd name="T7" fmla="*/ 14 h 96"/>
                <a:gd name="T8" fmla="*/ 48 w 209"/>
                <a:gd name="T9" fmla="*/ 37 h 96"/>
                <a:gd name="T10" fmla="*/ 142 w 209"/>
                <a:gd name="T11" fmla="*/ 84 h 96"/>
                <a:gd name="T12" fmla="*/ 153 w 209"/>
                <a:gd name="T13" fmla="*/ 36 h 96"/>
              </a:gdLst>
              <a:ahLst/>
              <a:cxnLst>
                <a:cxn ang="0">
                  <a:pos x="T0" y="T1"/>
                </a:cxn>
                <a:cxn ang="0">
                  <a:pos x="T2" y="T3"/>
                </a:cxn>
                <a:cxn ang="0">
                  <a:pos x="T4" y="T5"/>
                </a:cxn>
                <a:cxn ang="0">
                  <a:pos x="T6" y="T7"/>
                </a:cxn>
                <a:cxn ang="0">
                  <a:pos x="T8" y="T9"/>
                </a:cxn>
                <a:cxn ang="0">
                  <a:pos x="T10" y="T11"/>
                </a:cxn>
                <a:cxn ang="0">
                  <a:pos x="T12" y="T13"/>
                </a:cxn>
              </a:cxnLst>
              <a:rect l="0" t="0" r="r" b="b"/>
              <a:pathLst>
                <a:path w="209" h="96">
                  <a:moveTo>
                    <a:pt x="153" y="36"/>
                  </a:moveTo>
                  <a:cubicBezTo>
                    <a:pt x="133" y="26"/>
                    <a:pt x="81" y="5"/>
                    <a:pt x="81" y="5"/>
                  </a:cubicBezTo>
                  <a:cubicBezTo>
                    <a:pt x="81" y="5"/>
                    <a:pt x="26" y="29"/>
                    <a:pt x="1" y="0"/>
                  </a:cubicBezTo>
                  <a:cubicBezTo>
                    <a:pt x="0" y="14"/>
                    <a:pt x="0" y="14"/>
                    <a:pt x="0" y="14"/>
                  </a:cubicBezTo>
                  <a:cubicBezTo>
                    <a:pt x="0" y="14"/>
                    <a:pt x="3" y="32"/>
                    <a:pt x="48" y="37"/>
                  </a:cubicBezTo>
                  <a:cubicBezTo>
                    <a:pt x="92" y="42"/>
                    <a:pt x="75" y="96"/>
                    <a:pt x="142" y="84"/>
                  </a:cubicBezTo>
                  <a:cubicBezTo>
                    <a:pt x="209" y="73"/>
                    <a:pt x="172" y="46"/>
                    <a:pt x="153" y="3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2" name="Freeform 300">
              <a:extLst>
                <a:ext uri="{FF2B5EF4-FFF2-40B4-BE49-F238E27FC236}">
                  <a16:creationId xmlns:a16="http://schemas.microsoft.com/office/drawing/2014/main" id="{CC8FD85C-C8BE-400B-BBDB-FA3B440C634B}"/>
                </a:ext>
              </a:extLst>
            </p:cNvPr>
            <p:cNvSpPr>
              <a:spLocks/>
            </p:cNvSpPr>
            <p:nvPr/>
          </p:nvSpPr>
          <p:spPr bwMode="auto">
            <a:xfrm>
              <a:off x="9871051" y="4927543"/>
              <a:ext cx="284163" cy="139700"/>
            </a:xfrm>
            <a:custGeom>
              <a:avLst/>
              <a:gdLst>
                <a:gd name="T0" fmla="*/ 181 w 183"/>
                <a:gd name="T1" fmla="*/ 50 h 90"/>
                <a:gd name="T2" fmla="*/ 180 w 183"/>
                <a:gd name="T3" fmla="*/ 50 h 90"/>
                <a:gd name="T4" fmla="*/ 142 w 183"/>
                <a:gd name="T5" fmla="*/ 70 h 90"/>
                <a:gd name="T6" fmla="*/ 48 w 183"/>
                <a:gd name="T7" fmla="*/ 23 h 90"/>
                <a:gd name="T8" fmla="*/ 0 w 183"/>
                <a:gd name="T9" fmla="*/ 0 h 90"/>
                <a:gd name="T10" fmla="*/ 0 w 183"/>
                <a:gd name="T11" fmla="*/ 17 h 90"/>
                <a:gd name="T12" fmla="*/ 46 w 183"/>
                <a:gd name="T13" fmla="*/ 36 h 90"/>
                <a:gd name="T14" fmla="*/ 69 w 183"/>
                <a:gd name="T15" fmla="*/ 43 h 90"/>
                <a:gd name="T16" fmla="*/ 154 w 183"/>
                <a:gd name="T17" fmla="*/ 79 h 90"/>
                <a:gd name="T18" fmla="*/ 181 w 183"/>
                <a:gd name="T19" fmla="*/ 5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90">
                  <a:moveTo>
                    <a:pt x="181" y="50"/>
                  </a:moveTo>
                  <a:cubicBezTo>
                    <a:pt x="180" y="50"/>
                    <a:pt x="180" y="50"/>
                    <a:pt x="180" y="50"/>
                  </a:cubicBezTo>
                  <a:cubicBezTo>
                    <a:pt x="180" y="58"/>
                    <a:pt x="171" y="65"/>
                    <a:pt x="142" y="70"/>
                  </a:cubicBezTo>
                  <a:cubicBezTo>
                    <a:pt x="75" y="82"/>
                    <a:pt x="92" y="28"/>
                    <a:pt x="48" y="23"/>
                  </a:cubicBezTo>
                  <a:cubicBezTo>
                    <a:pt x="3" y="18"/>
                    <a:pt x="0" y="0"/>
                    <a:pt x="0" y="0"/>
                  </a:cubicBezTo>
                  <a:cubicBezTo>
                    <a:pt x="0" y="17"/>
                    <a:pt x="0" y="17"/>
                    <a:pt x="0" y="17"/>
                  </a:cubicBezTo>
                  <a:cubicBezTo>
                    <a:pt x="0" y="17"/>
                    <a:pt x="30" y="35"/>
                    <a:pt x="46" y="36"/>
                  </a:cubicBezTo>
                  <a:cubicBezTo>
                    <a:pt x="61" y="37"/>
                    <a:pt x="60" y="32"/>
                    <a:pt x="69" y="43"/>
                  </a:cubicBezTo>
                  <a:cubicBezTo>
                    <a:pt x="78" y="53"/>
                    <a:pt x="87" y="90"/>
                    <a:pt x="154" y="79"/>
                  </a:cubicBezTo>
                  <a:cubicBezTo>
                    <a:pt x="154" y="79"/>
                    <a:pt x="183" y="75"/>
                    <a:pt x="181" y="50"/>
                  </a:cubicBezTo>
                  <a:close/>
                </a:path>
              </a:pathLst>
            </a:custGeom>
            <a:solidFill>
              <a:srgbClr val="A4A4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3" name="Freeform 301">
              <a:extLst>
                <a:ext uri="{FF2B5EF4-FFF2-40B4-BE49-F238E27FC236}">
                  <a16:creationId xmlns:a16="http://schemas.microsoft.com/office/drawing/2014/main" id="{ED28F005-85BA-49D1-AD3C-3210DEF262B7}"/>
                </a:ext>
              </a:extLst>
            </p:cNvPr>
            <p:cNvSpPr>
              <a:spLocks/>
            </p:cNvSpPr>
            <p:nvPr/>
          </p:nvSpPr>
          <p:spPr bwMode="auto">
            <a:xfrm>
              <a:off x="9267801" y="3973455"/>
              <a:ext cx="157163" cy="255588"/>
            </a:xfrm>
            <a:custGeom>
              <a:avLst/>
              <a:gdLst>
                <a:gd name="T0" fmla="*/ 17 w 101"/>
                <a:gd name="T1" fmla="*/ 20 h 164"/>
                <a:gd name="T2" fmla="*/ 79 w 101"/>
                <a:gd name="T3" fmla="*/ 19 h 164"/>
                <a:gd name="T4" fmla="*/ 98 w 101"/>
                <a:gd name="T5" fmla="*/ 89 h 164"/>
                <a:gd name="T6" fmla="*/ 93 w 101"/>
                <a:gd name="T7" fmla="*/ 164 h 164"/>
                <a:gd name="T8" fmla="*/ 2 w 101"/>
                <a:gd name="T9" fmla="*/ 164 h 164"/>
                <a:gd name="T10" fmla="*/ 2 w 101"/>
                <a:gd name="T11" fmla="*/ 75 h 164"/>
                <a:gd name="T12" fmla="*/ 17 w 101"/>
                <a:gd name="T13" fmla="*/ 20 h 164"/>
              </a:gdLst>
              <a:ahLst/>
              <a:cxnLst>
                <a:cxn ang="0">
                  <a:pos x="T0" y="T1"/>
                </a:cxn>
                <a:cxn ang="0">
                  <a:pos x="T2" y="T3"/>
                </a:cxn>
                <a:cxn ang="0">
                  <a:pos x="T4" y="T5"/>
                </a:cxn>
                <a:cxn ang="0">
                  <a:pos x="T6" y="T7"/>
                </a:cxn>
                <a:cxn ang="0">
                  <a:pos x="T8" y="T9"/>
                </a:cxn>
                <a:cxn ang="0">
                  <a:pos x="T10" y="T11"/>
                </a:cxn>
                <a:cxn ang="0">
                  <a:pos x="T12" y="T13"/>
                </a:cxn>
              </a:cxnLst>
              <a:rect l="0" t="0" r="r" b="b"/>
              <a:pathLst>
                <a:path w="101" h="164">
                  <a:moveTo>
                    <a:pt x="17" y="20"/>
                  </a:moveTo>
                  <a:cubicBezTo>
                    <a:pt x="33" y="0"/>
                    <a:pt x="63" y="0"/>
                    <a:pt x="79" y="19"/>
                  </a:cubicBezTo>
                  <a:cubicBezTo>
                    <a:pt x="91" y="32"/>
                    <a:pt x="101" y="54"/>
                    <a:pt x="98" y="89"/>
                  </a:cubicBezTo>
                  <a:cubicBezTo>
                    <a:pt x="93" y="164"/>
                    <a:pt x="93" y="164"/>
                    <a:pt x="93" y="164"/>
                  </a:cubicBezTo>
                  <a:cubicBezTo>
                    <a:pt x="2" y="164"/>
                    <a:pt x="2" y="164"/>
                    <a:pt x="2" y="164"/>
                  </a:cubicBezTo>
                  <a:cubicBezTo>
                    <a:pt x="2" y="75"/>
                    <a:pt x="2" y="75"/>
                    <a:pt x="2" y="75"/>
                  </a:cubicBezTo>
                  <a:cubicBezTo>
                    <a:pt x="2" y="75"/>
                    <a:pt x="0" y="42"/>
                    <a:pt x="17" y="20"/>
                  </a:cubicBez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4" name="Freeform 302">
              <a:extLst>
                <a:ext uri="{FF2B5EF4-FFF2-40B4-BE49-F238E27FC236}">
                  <a16:creationId xmlns:a16="http://schemas.microsoft.com/office/drawing/2014/main" id="{247AEE8B-D047-4AA8-8C51-F6F02DABF8D8}"/>
                </a:ext>
              </a:extLst>
            </p:cNvPr>
            <p:cNvSpPr>
              <a:spLocks/>
            </p:cNvSpPr>
            <p:nvPr/>
          </p:nvSpPr>
          <p:spPr bwMode="auto">
            <a:xfrm>
              <a:off x="9258276" y="4392555"/>
              <a:ext cx="431800" cy="798513"/>
            </a:xfrm>
            <a:custGeom>
              <a:avLst/>
              <a:gdLst>
                <a:gd name="T0" fmla="*/ 0 w 278"/>
                <a:gd name="T1" fmla="*/ 0 h 513"/>
                <a:gd name="T2" fmla="*/ 62 w 278"/>
                <a:gd name="T3" fmla="*/ 112 h 513"/>
                <a:gd name="T4" fmla="*/ 155 w 278"/>
                <a:gd name="T5" fmla="*/ 194 h 513"/>
                <a:gd name="T6" fmla="*/ 144 w 278"/>
                <a:gd name="T7" fmla="*/ 344 h 513"/>
                <a:gd name="T8" fmla="*/ 155 w 278"/>
                <a:gd name="T9" fmla="*/ 464 h 513"/>
                <a:gd name="T10" fmla="*/ 243 w 278"/>
                <a:gd name="T11" fmla="*/ 485 h 513"/>
                <a:gd name="T12" fmla="*/ 232 w 278"/>
                <a:gd name="T13" fmla="*/ 316 h 513"/>
                <a:gd name="T14" fmla="*/ 249 w 278"/>
                <a:gd name="T15" fmla="*/ 134 h 513"/>
                <a:gd name="T16" fmla="*/ 115 w 278"/>
                <a:gd name="T17" fmla="*/ 1 h 513"/>
                <a:gd name="T18" fmla="*/ 0 w 278"/>
                <a:gd name="T19" fmla="*/ 0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 h="513">
                  <a:moveTo>
                    <a:pt x="0" y="0"/>
                  </a:moveTo>
                  <a:cubicBezTo>
                    <a:pt x="0" y="0"/>
                    <a:pt x="0" y="64"/>
                    <a:pt x="62" y="112"/>
                  </a:cubicBezTo>
                  <a:cubicBezTo>
                    <a:pt x="124" y="160"/>
                    <a:pt x="155" y="194"/>
                    <a:pt x="155" y="194"/>
                  </a:cubicBezTo>
                  <a:cubicBezTo>
                    <a:pt x="155" y="194"/>
                    <a:pt x="137" y="287"/>
                    <a:pt x="144" y="344"/>
                  </a:cubicBezTo>
                  <a:cubicBezTo>
                    <a:pt x="152" y="402"/>
                    <a:pt x="155" y="464"/>
                    <a:pt x="155" y="464"/>
                  </a:cubicBezTo>
                  <a:cubicBezTo>
                    <a:pt x="155" y="464"/>
                    <a:pt x="192" y="513"/>
                    <a:pt x="243" y="485"/>
                  </a:cubicBezTo>
                  <a:cubicBezTo>
                    <a:pt x="243" y="485"/>
                    <a:pt x="223" y="385"/>
                    <a:pt x="232" y="316"/>
                  </a:cubicBezTo>
                  <a:cubicBezTo>
                    <a:pt x="242" y="247"/>
                    <a:pt x="278" y="170"/>
                    <a:pt x="249" y="134"/>
                  </a:cubicBezTo>
                  <a:cubicBezTo>
                    <a:pt x="221" y="98"/>
                    <a:pt x="115" y="1"/>
                    <a:pt x="115" y="1"/>
                  </a:cubicBezTo>
                  <a:lnTo>
                    <a:pt x="0" y="0"/>
                  </a:lnTo>
                  <a:close/>
                </a:path>
              </a:pathLst>
            </a:custGeom>
            <a:solidFill>
              <a:srgbClr val="025B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5" name="Freeform 303">
              <a:extLst>
                <a:ext uri="{FF2B5EF4-FFF2-40B4-BE49-F238E27FC236}">
                  <a16:creationId xmlns:a16="http://schemas.microsoft.com/office/drawing/2014/main" id="{9B008561-2931-4B27-81B3-796EF13F222C}"/>
                </a:ext>
              </a:extLst>
            </p:cNvPr>
            <p:cNvSpPr>
              <a:spLocks/>
            </p:cNvSpPr>
            <p:nvPr/>
          </p:nvSpPr>
          <p:spPr bwMode="auto">
            <a:xfrm>
              <a:off x="9499576" y="5114868"/>
              <a:ext cx="225425" cy="204788"/>
            </a:xfrm>
            <a:custGeom>
              <a:avLst/>
              <a:gdLst>
                <a:gd name="T0" fmla="*/ 129 w 145"/>
                <a:gd name="T1" fmla="*/ 85 h 132"/>
                <a:gd name="T2" fmla="*/ 86 w 145"/>
                <a:gd name="T3" fmla="*/ 30 h 132"/>
                <a:gd name="T4" fmla="*/ 82 w 145"/>
                <a:gd name="T5" fmla="*/ 24 h 132"/>
                <a:gd name="T6" fmla="*/ 82 w 145"/>
                <a:gd name="T7" fmla="*/ 24 h 132"/>
                <a:gd name="T8" fmla="*/ 0 w 145"/>
                <a:gd name="T9" fmla="*/ 0 h 132"/>
                <a:gd name="T10" fmla="*/ 1 w 145"/>
                <a:gd name="T11" fmla="*/ 22 h 132"/>
                <a:gd name="T12" fmla="*/ 22 w 145"/>
                <a:gd name="T13" fmla="*/ 44 h 132"/>
                <a:gd name="T14" fmla="*/ 49 w 145"/>
                <a:gd name="T15" fmla="*/ 90 h 132"/>
                <a:gd name="T16" fmla="*/ 116 w 145"/>
                <a:gd name="T17" fmla="*/ 124 h 132"/>
                <a:gd name="T18" fmla="*/ 129 w 145"/>
                <a:gd name="T19" fmla="*/ 8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32">
                  <a:moveTo>
                    <a:pt x="129" y="85"/>
                  </a:moveTo>
                  <a:cubicBezTo>
                    <a:pt x="124" y="74"/>
                    <a:pt x="86" y="30"/>
                    <a:pt x="86" y="30"/>
                  </a:cubicBezTo>
                  <a:cubicBezTo>
                    <a:pt x="82" y="24"/>
                    <a:pt x="82" y="24"/>
                    <a:pt x="82" y="24"/>
                  </a:cubicBezTo>
                  <a:cubicBezTo>
                    <a:pt x="82" y="24"/>
                    <a:pt x="82" y="24"/>
                    <a:pt x="82" y="24"/>
                  </a:cubicBezTo>
                  <a:cubicBezTo>
                    <a:pt x="34" y="45"/>
                    <a:pt x="0" y="0"/>
                    <a:pt x="0" y="0"/>
                  </a:cubicBezTo>
                  <a:cubicBezTo>
                    <a:pt x="1" y="22"/>
                    <a:pt x="1" y="22"/>
                    <a:pt x="1" y="22"/>
                  </a:cubicBezTo>
                  <a:cubicBezTo>
                    <a:pt x="1" y="22"/>
                    <a:pt x="12" y="38"/>
                    <a:pt x="22" y="44"/>
                  </a:cubicBezTo>
                  <a:cubicBezTo>
                    <a:pt x="33" y="50"/>
                    <a:pt x="34" y="72"/>
                    <a:pt x="49" y="90"/>
                  </a:cubicBezTo>
                  <a:cubicBezTo>
                    <a:pt x="65" y="109"/>
                    <a:pt x="87" y="132"/>
                    <a:pt x="116" y="124"/>
                  </a:cubicBezTo>
                  <a:cubicBezTo>
                    <a:pt x="145" y="116"/>
                    <a:pt x="134" y="96"/>
                    <a:pt x="129" y="8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6" name="Freeform 304">
              <a:extLst>
                <a:ext uri="{FF2B5EF4-FFF2-40B4-BE49-F238E27FC236}">
                  <a16:creationId xmlns:a16="http://schemas.microsoft.com/office/drawing/2014/main" id="{D50026C5-72E6-4E69-9759-9807F5381C7F}"/>
                </a:ext>
              </a:extLst>
            </p:cNvPr>
            <p:cNvSpPr>
              <a:spLocks/>
            </p:cNvSpPr>
            <p:nvPr/>
          </p:nvSpPr>
          <p:spPr bwMode="auto">
            <a:xfrm>
              <a:off x="9499576" y="5148205"/>
              <a:ext cx="207963" cy="184150"/>
            </a:xfrm>
            <a:custGeom>
              <a:avLst/>
              <a:gdLst>
                <a:gd name="T0" fmla="*/ 116 w 134"/>
                <a:gd name="T1" fmla="*/ 102 h 118"/>
                <a:gd name="T2" fmla="*/ 49 w 134"/>
                <a:gd name="T3" fmla="*/ 68 h 118"/>
                <a:gd name="T4" fmla="*/ 22 w 134"/>
                <a:gd name="T5" fmla="*/ 22 h 118"/>
                <a:gd name="T6" fmla="*/ 1 w 134"/>
                <a:gd name="T7" fmla="*/ 0 h 118"/>
                <a:gd name="T8" fmla="*/ 0 w 134"/>
                <a:gd name="T9" fmla="*/ 13 h 118"/>
                <a:gd name="T10" fmla="*/ 26 w 134"/>
                <a:gd name="T11" fmla="*/ 41 h 118"/>
                <a:gd name="T12" fmla="*/ 76 w 134"/>
                <a:gd name="T13" fmla="*/ 104 h 118"/>
                <a:gd name="T14" fmla="*/ 134 w 134"/>
                <a:gd name="T15" fmla="*/ 89 h 118"/>
                <a:gd name="T16" fmla="*/ 134 w 134"/>
                <a:gd name="T17" fmla="*/ 89 h 118"/>
                <a:gd name="T18" fmla="*/ 116 w 134"/>
                <a:gd name="T19" fmla="*/ 10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118">
                  <a:moveTo>
                    <a:pt x="116" y="102"/>
                  </a:moveTo>
                  <a:cubicBezTo>
                    <a:pt x="87" y="110"/>
                    <a:pt x="65" y="87"/>
                    <a:pt x="49" y="68"/>
                  </a:cubicBezTo>
                  <a:cubicBezTo>
                    <a:pt x="34" y="50"/>
                    <a:pt x="33" y="28"/>
                    <a:pt x="22" y="22"/>
                  </a:cubicBezTo>
                  <a:cubicBezTo>
                    <a:pt x="12" y="16"/>
                    <a:pt x="1" y="0"/>
                    <a:pt x="1" y="0"/>
                  </a:cubicBezTo>
                  <a:cubicBezTo>
                    <a:pt x="0" y="13"/>
                    <a:pt x="0" y="13"/>
                    <a:pt x="0" y="13"/>
                  </a:cubicBezTo>
                  <a:cubicBezTo>
                    <a:pt x="0" y="13"/>
                    <a:pt x="16" y="15"/>
                    <a:pt x="26" y="41"/>
                  </a:cubicBezTo>
                  <a:cubicBezTo>
                    <a:pt x="37" y="66"/>
                    <a:pt x="47" y="94"/>
                    <a:pt x="76" y="104"/>
                  </a:cubicBezTo>
                  <a:cubicBezTo>
                    <a:pt x="105" y="113"/>
                    <a:pt x="128" y="118"/>
                    <a:pt x="134" y="89"/>
                  </a:cubicBezTo>
                  <a:cubicBezTo>
                    <a:pt x="134" y="89"/>
                    <a:pt x="134" y="89"/>
                    <a:pt x="134" y="89"/>
                  </a:cubicBezTo>
                  <a:cubicBezTo>
                    <a:pt x="132" y="94"/>
                    <a:pt x="127" y="99"/>
                    <a:pt x="116" y="102"/>
                  </a:cubicBezTo>
                  <a:close/>
                </a:path>
              </a:pathLst>
            </a:custGeom>
            <a:solidFill>
              <a:srgbClr val="A4A4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7" name="Freeform 305">
              <a:extLst>
                <a:ext uri="{FF2B5EF4-FFF2-40B4-BE49-F238E27FC236}">
                  <a16:creationId xmlns:a16="http://schemas.microsoft.com/office/drawing/2014/main" id="{2C005862-58ED-490B-99F7-024BA92BBBCD}"/>
                </a:ext>
              </a:extLst>
            </p:cNvPr>
            <p:cNvSpPr>
              <a:spLocks/>
            </p:cNvSpPr>
            <p:nvPr/>
          </p:nvSpPr>
          <p:spPr bwMode="auto">
            <a:xfrm>
              <a:off x="9710714" y="4349693"/>
              <a:ext cx="146050" cy="107950"/>
            </a:xfrm>
            <a:custGeom>
              <a:avLst/>
              <a:gdLst>
                <a:gd name="T0" fmla="*/ 30 w 94"/>
                <a:gd name="T1" fmla="*/ 39 h 69"/>
                <a:gd name="T2" fmla="*/ 2 w 94"/>
                <a:gd name="T3" fmla="*/ 52 h 69"/>
                <a:gd name="T4" fmla="*/ 2 w 94"/>
                <a:gd name="T5" fmla="*/ 69 h 69"/>
                <a:gd name="T6" fmla="*/ 40 w 94"/>
                <a:gd name="T7" fmla="*/ 69 h 69"/>
                <a:gd name="T8" fmla="*/ 63 w 94"/>
                <a:gd name="T9" fmla="*/ 50 h 69"/>
                <a:gd name="T10" fmla="*/ 94 w 94"/>
                <a:gd name="T11" fmla="*/ 0 h 69"/>
                <a:gd name="T12" fmla="*/ 30 w 94"/>
                <a:gd name="T13" fmla="*/ 0 h 69"/>
                <a:gd name="T14" fmla="*/ 14 w 94"/>
                <a:gd name="T15" fmla="*/ 32 h 69"/>
                <a:gd name="T16" fmla="*/ 40 w 94"/>
                <a:gd name="T17" fmla="*/ 32 h 69"/>
                <a:gd name="T18" fmla="*/ 30 w 94"/>
                <a:gd name="T19" fmla="*/ 3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69">
                  <a:moveTo>
                    <a:pt x="30" y="39"/>
                  </a:moveTo>
                  <a:cubicBezTo>
                    <a:pt x="17" y="43"/>
                    <a:pt x="4" y="47"/>
                    <a:pt x="2" y="52"/>
                  </a:cubicBezTo>
                  <a:cubicBezTo>
                    <a:pt x="0" y="56"/>
                    <a:pt x="2" y="69"/>
                    <a:pt x="2" y="69"/>
                  </a:cubicBezTo>
                  <a:cubicBezTo>
                    <a:pt x="40" y="69"/>
                    <a:pt x="40" y="69"/>
                    <a:pt x="40" y="69"/>
                  </a:cubicBezTo>
                  <a:cubicBezTo>
                    <a:pt x="63" y="50"/>
                    <a:pt x="63" y="50"/>
                    <a:pt x="63" y="50"/>
                  </a:cubicBezTo>
                  <a:cubicBezTo>
                    <a:pt x="94" y="0"/>
                    <a:pt x="94" y="0"/>
                    <a:pt x="94" y="0"/>
                  </a:cubicBezTo>
                  <a:cubicBezTo>
                    <a:pt x="30" y="0"/>
                    <a:pt x="30" y="0"/>
                    <a:pt x="30" y="0"/>
                  </a:cubicBezTo>
                  <a:cubicBezTo>
                    <a:pt x="14" y="32"/>
                    <a:pt x="14" y="32"/>
                    <a:pt x="14" y="32"/>
                  </a:cubicBezTo>
                  <a:cubicBezTo>
                    <a:pt x="40" y="32"/>
                    <a:pt x="40" y="32"/>
                    <a:pt x="40" y="32"/>
                  </a:cubicBezTo>
                  <a:cubicBezTo>
                    <a:pt x="40" y="32"/>
                    <a:pt x="44" y="35"/>
                    <a:pt x="30" y="39"/>
                  </a:cubicBezTo>
                  <a:close/>
                </a:path>
              </a:pathLst>
            </a:custGeom>
            <a:solidFill>
              <a:srgbClr val="3C3C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178" name="Picture 306">
              <a:extLst>
                <a:ext uri="{FF2B5EF4-FFF2-40B4-BE49-F238E27FC236}">
                  <a16:creationId xmlns:a16="http://schemas.microsoft.com/office/drawing/2014/main" id="{71E88911-3792-401F-BAB9-06259ABB54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24989" y="4024255"/>
              <a:ext cx="223838"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 name="Freeform 307">
              <a:extLst>
                <a:ext uri="{FF2B5EF4-FFF2-40B4-BE49-F238E27FC236}">
                  <a16:creationId xmlns:a16="http://schemas.microsoft.com/office/drawing/2014/main" id="{A14CAD61-A3F0-46B0-948E-C44C74B34A52}"/>
                </a:ext>
              </a:extLst>
            </p:cNvPr>
            <p:cNvSpPr>
              <a:spLocks/>
            </p:cNvSpPr>
            <p:nvPr/>
          </p:nvSpPr>
          <p:spPr bwMode="auto">
            <a:xfrm>
              <a:off x="9790089" y="4273493"/>
              <a:ext cx="55563" cy="44450"/>
            </a:xfrm>
            <a:custGeom>
              <a:avLst/>
              <a:gdLst>
                <a:gd name="T0" fmla="*/ 26 w 36"/>
                <a:gd name="T1" fmla="*/ 23 h 28"/>
                <a:gd name="T2" fmla="*/ 33 w 36"/>
                <a:gd name="T3" fmla="*/ 16 h 28"/>
                <a:gd name="T4" fmla="*/ 36 w 36"/>
                <a:gd name="T5" fmla="*/ 0 h 28"/>
                <a:gd name="T6" fmla="*/ 0 w 36"/>
                <a:gd name="T7" fmla="*/ 0 h 28"/>
                <a:gd name="T8" fmla="*/ 3 w 36"/>
                <a:gd name="T9" fmla="*/ 14 h 28"/>
                <a:gd name="T10" fmla="*/ 3 w 36"/>
                <a:gd name="T11" fmla="*/ 28 h 28"/>
                <a:gd name="T12" fmla="*/ 26 w 36"/>
                <a:gd name="T13" fmla="*/ 23 h 28"/>
              </a:gdLst>
              <a:ahLst/>
              <a:cxnLst>
                <a:cxn ang="0">
                  <a:pos x="T0" y="T1"/>
                </a:cxn>
                <a:cxn ang="0">
                  <a:pos x="T2" y="T3"/>
                </a:cxn>
                <a:cxn ang="0">
                  <a:pos x="T4" y="T5"/>
                </a:cxn>
                <a:cxn ang="0">
                  <a:pos x="T6" y="T7"/>
                </a:cxn>
                <a:cxn ang="0">
                  <a:pos x="T8" y="T9"/>
                </a:cxn>
                <a:cxn ang="0">
                  <a:pos x="T10" y="T11"/>
                </a:cxn>
                <a:cxn ang="0">
                  <a:pos x="T12" y="T13"/>
                </a:cxn>
              </a:cxnLst>
              <a:rect l="0" t="0" r="r" b="b"/>
              <a:pathLst>
                <a:path w="36" h="28">
                  <a:moveTo>
                    <a:pt x="26" y="23"/>
                  </a:moveTo>
                  <a:cubicBezTo>
                    <a:pt x="30" y="23"/>
                    <a:pt x="33" y="20"/>
                    <a:pt x="33" y="16"/>
                  </a:cubicBezTo>
                  <a:cubicBezTo>
                    <a:pt x="36" y="0"/>
                    <a:pt x="36" y="0"/>
                    <a:pt x="36" y="0"/>
                  </a:cubicBezTo>
                  <a:cubicBezTo>
                    <a:pt x="0" y="0"/>
                    <a:pt x="0" y="0"/>
                    <a:pt x="0" y="0"/>
                  </a:cubicBezTo>
                  <a:cubicBezTo>
                    <a:pt x="3" y="14"/>
                    <a:pt x="3" y="14"/>
                    <a:pt x="3" y="14"/>
                  </a:cubicBezTo>
                  <a:cubicBezTo>
                    <a:pt x="3" y="28"/>
                    <a:pt x="3" y="28"/>
                    <a:pt x="3" y="28"/>
                  </a:cubicBezTo>
                  <a:lnTo>
                    <a:pt x="26" y="23"/>
                  </a:lnTo>
                  <a:close/>
                </a:path>
              </a:pathLst>
            </a:custGeom>
            <a:solidFill>
              <a:srgbClr val="D4A8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180" name="Picture 308">
              <a:extLst>
                <a:ext uri="{FF2B5EF4-FFF2-40B4-BE49-F238E27FC236}">
                  <a16:creationId xmlns:a16="http://schemas.microsoft.com/office/drawing/2014/main" id="{A4B3649C-F43A-427F-B3C5-6AE8DABBFB9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70976" y="4221105"/>
              <a:ext cx="5683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Speech Bubble: Rectangle with Corners Rounded 5">
            <a:extLst>
              <a:ext uri="{FF2B5EF4-FFF2-40B4-BE49-F238E27FC236}">
                <a16:creationId xmlns:a16="http://schemas.microsoft.com/office/drawing/2014/main" id="{2E76F51A-1322-4500-8B5A-225D71277BAF}"/>
              </a:ext>
              <a:ext uri="{C183D7F6-B498-43B3-948B-1728B52AA6E4}">
                <adec:decorative xmlns:adec="http://schemas.microsoft.com/office/drawing/2017/decorative" val="1"/>
              </a:ext>
            </a:extLst>
          </p:cNvPr>
          <p:cNvSpPr/>
          <p:nvPr/>
        </p:nvSpPr>
        <p:spPr>
          <a:xfrm>
            <a:off x="5694291" y="2654983"/>
            <a:ext cx="2842987" cy="1794892"/>
          </a:xfrm>
          <a:prstGeom prst="wedgeRoundRectCallout">
            <a:avLst>
              <a:gd name="adj1" fmla="val 44558"/>
              <a:gd name="adj2" fmla="val 61614"/>
              <a:gd name="adj3" fmla="val 16667"/>
            </a:avLst>
          </a:prstGeom>
          <a:solidFill>
            <a:schemeClr val="bg1">
              <a:lumMod val="95000"/>
              <a:alpha val="88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GB" sz="1200">
                <a:solidFill>
                  <a:schemeClr val="tx1"/>
                </a:solidFill>
              </a:rPr>
              <a:t>“</a:t>
            </a:r>
            <a:r>
              <a:rPr lang="en-GB" sz="1200" b="1">
                <a:solidFill>
                  <a:schemeClr val="tx1"/>
                </a:solidFill>
              </a:rPr>
              <a:t>The ease of apps has changed it massively to be anywhere and everywhere</a:t>
            </a:r>
            <a:r>
              <a:rPr lang="en-GB" sz="1200">
                <a:solidFill>
                  <a:schemeClr val="tx1"/>
                </a:solidFill>
              </a:rPr>
              <a:t>. Growing up it was only shops in locations. This makes it easier for you to be doing 2 things at once. You had to make time, effort and a journey to do it not too long ago!” </a:t>
            </a:r>
            <a:br>
              <a:rPr lang="en-GB" sz="1200">
                <a:solidFill>
                  <a:schemeClr val="tx1"/>
                </a:solidFill>
              </a:rPr>
            </a:br>
            <a:r>
              <a:rPr lang="en-GB" sz="1200" i="1">
                <a:solidFill>
                  <a:schemeClr val="tx1"/>
                </a:solidFill>
              </a:rPr>
              <a:t>30, Female, Midlands, Occasional Player</a:t>
            </a:r>
            <a:endParaRPr lang="en-GB" sz="1200">
              <a:solidFill>
                <a:schemeClr val="tx1"/>
              </a:solidFill>
            </a:endParaRPr>
          </a:p>
        </p:txBody>
      </p:sp>
      <p:sp>
        <p:nvSpPr>
          <p:cNvPr id="11" name="Speech Bubble: Rectangle with Corners Rounded 10">
            <a:extLst>
              <a:ext uri="{FF2B5EF4-FFF2-40B4-BE49-F238E27FC236}">
                <a16:creationId xmlns:a16="http://schemas.microsoft.com/office/drawing/2014/main" id="{4E80A65F-AA0F-4942-9DA0-B79040589E54}"/>
              </a:ext>
              <a:ext uri="{C183D7F6-B498-43B3-948B-1728B52AA6E4}">
                <adec:decorative xmlns:adec="http://schemas.microsoft.com/office/drawing/2017/decorative" val="1"/>
              </a:ext>
            </a:extLst>
          </p:cNvPr>
          <p:cNvSpPr/>
          <p:nvPr/>
        </p:nvSpPr>
        <p:spPr>
          <a:xfrm>
            <a:off x="9156307" y="3400627"/>
            <a:ext cx="2754169" cy="2223201"/>
          </a:xfrm>
          <a:prstGeom prst="wedgeRoundRectCallout">
            <a:avLst>
              <a:gd name="adj1" fmla="val -61083"/>
              <a:gd name="adj2" fmla="val -5357"/>
              <a:gd name="adj3" fmla="val 16667"/>
            </a:avLst>
          </a:prstGeom>
          <a:solidFill>
            <a:schemeClr val="bg1">
              <a:lumMod val="95000"/>
              <a:alpha val="88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GB" sz="1200">
                <a:solidFill>
                  <a:schemeClr val="tx1"/>
                </a:solidFill>
              </a:rPr>
              <a:t>“</a:t>
            </a:r>
            <a:r>
              <a:rPr lang="en-GB" sz="1200" b="1">
                <a:solidFill>
                  <a:schemeClr val="tx1"/>
                </a:solidFill>
              </a:rPr>
              <a:t>I tend to bet a lot at home because I have more time to think about my bet with a clear head. </a:t>
            </a:r>
            <a:r>
              <a:rPr lang="en-GB" sz="1200">
                <a:solidFill>
                  <a:schemeClr val="tx1"/>
                </a:solidFill>
              </a:rPr>
              <a:t>Sometimes I will be out with friends which can help because you can ask for tips on certain bets from them which I often do. I don’t really go into the bookies that much to place bets as it’s all so much easier online.” </a:t>
            </a:r>
            <a:br>
              <a:rPr lang="en-GB" sz="1200">
                <a:solidFill>
                  <a:schemeClr val="tx1"/>
                </a:solidFill>
              </a:rPr>
            </a:br>
            <a:r>
              <a:rPr lang="en-GB" sz="1200" i="1">
                <a:solidFill>
                  <a:schemeClr val="tx1"/>
                </a:solidFill>
              </a:rPr>
              <a:t>25, Male, London, Occasional Player</a:t>
            </a:r>
            <a:endParaRPr lang="en-GB" sz="1200" b="1">
              <a:solidFill>
                <a:schemeClr val="tx1"/>
              </a:solidFill>
            </a:endParaRPr>
          </a:p>
        </p:txBody>
      </p:sp>
    </p:spTree>
    <p:extLst>
      <p:ext uri="{BB962C8B-B14F-4D97-AF65-F5344CB8AC3E}">
        <p14:creationId xmlns:p14="http://schemas.microsoft.com/office/powerpoint/2010/main" val="19518616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CE37B4-1DDA-452F-9261-76A4913F91BA}"/>
              </a:ext>
            </a:extLst>
          </p:cNvPr>
          <p:cNvSpPr>
            <a:spLocks noGrp="1"/>
          </p:cNvSpPr>
          <p:nvPr>
            <p:ph type="title"/>
          </p:nvPr>
        </p:nvSpPr>
        <p:spPr/>
        <p:txBody>
          <a:bodyPr/>
          <a:lstStyle/>
          <a:p>
            <a:r>
              <a:rPr lang="en-GB"/>
              <a:t>Conclusion</a:t>
            </a:r>
          </a:p>
        </p:txBody>
      </p:sp>
      <p:sp>
        <p:nvSpPr>
          <p:cNvPr id="8" name="TextBox 7">
            <a:extLst>
              <a:ext uri="{FF2B5EF4-FFF2-40B4-BE49-F238E27FC236}">
                <a16:creationId xmlns:a16="http://schemas.microsoft.com/office/drawing/2014/main" id="{2292F23B-AA82-40E4-9C87-79718004A8BF}"/>
              </a:ext>
            </a:extLst>
          </p:cNvPr>
          <p:cNvSpPr txBox="1"/>
          <p:nvPr/>
        </p:nvSpPr>
        <p:spPr>
          <a:xfrm>
            <a:off x="461913" y="1183022"/>
            <a:ext cx="8512405" cy="400110"/>
          </a:xfrm>
          <a:prstGeom prst="rect">
            <a:avLst/>
          </a:prstGeom>
          <a:noFill/>
        </p:spPr>
        <p:txBody>
          <a:bodyPr wrap="square" rtlCol="0">
            <a:spAutoFit/>
          </a:bodyPr>
          <a:lstStyle/>
          <a:p>
            <a:r>
              <a:rPr lang="en-US" sz="2000" b="1">
                <a:latin typeface="+mj-lt"/>
              </a:rPr>
              <a:t>Stage 1 &amp; 2: Qualitative and Quantitative Research</a:t>
            </a:r>
            <a:endParaRPr lang="en-GB" sz="2000" b="1">
              <a:latin typeface="+mj-lt"/>
            </a:endParaRPr>
          </a:p>
        </p:txBody>
      </p:sp>
      <p:sp>
        <p:nvSpPr>
          <p:cNvPr id="9" name="Rectangle 8">
            <a:extLst>
              <a:ext uri="{FF2B5EF4-FFF2-40B4-BE49-F238E27FC236}">
                <a16:creationId xmlns:a16="http://schemas.microsoft.com/office/drawing/2014/main" id="{2A12AFDC-3B38-4EAA-B2C2-79DC32D4E909}"/>
              </a:ext>
              <a:ext uri="{C183D7F6-B498-43B3-948B-1728B52AA6E4}">
                <adec:decorative xmlns:adec="http://schemas.microsoft.com/office/drawing/2017/decorative" val="1"/>
              </a:ext>
            </a:extLst>
          </p:cNvPr>
          <p:cNvSpPr/>
          <p:nvPr/>
        </p:nvSpPr>
        <p:spPr>
          <a:xfrm>
            <a:off x="353065" y="1729436"/>
            <a:ext cx="11643123" cy="4890057"/>
          </a:xfrm>
          <a:prstGeom prst="rect">
            <a:avLst/>
          </a:prstGeom>
        </p:spPr>
        <p:txBody>
          <a:bodyPr wrap="square" lIns="91440" tIns="45720" rIns="91440" bIns="45720" anchor="t">
            <a:spAutoFit/>
          </a:bodyPr>
          <a:lstStyle/>
          <a:p>
            <a:pPr>
              <a:lnSpc>
                <a:spcPct val="107000"/>
              </a:lnSpc>
              <a:spcBef>
                <a:spcPts val="600"/>
              </a:spcBef>
              <a:spcAft>
                <a:spcPts val="800"/>
              </a:spcAft>
            </a:pPr>
            <a:r>
              <a:rPr lang="en-GB" sz="1600" dirty="0">
                <a:latin typeface="Segoe UI Semilight" panose="020B0402040204020203" pitchFamily="34" charset="0"/>
                <a:ea typeface="Segoe UI Semilight" panose="020B0402040204020203" pitchFamily="34" charset="0"/>
                <a:cs typeface="Times New Roman" panose="02020603050405020304" pitchFamily="18" charset="0"/>
              </a:rPr>
              <a:t>The research has enabled us to see how gambling activities appeal to different people and provide an insight to how gambling destinations are now not just associated with “bricks and mortar” but popular gambling websites and apps. Mobile gambling has increased in popularity and removed some of the barriers to gamble.</a:t>
            </a:r>
          </a:p>
          <a:p>
            <a:pPr>
              <a:lnSpc>
                <a:spcPct val="107000"/>
              </a:lnSpc>
              <a:spcBef>
                <a:spcPts val="600"/>
              </a:spcBef>
              <a:spcAft>
                <a:spcPts val="800"/>
              </a:spcAft>
            </a:pPr>
            <a:r>
              <a:rPr lang="en-GB" sz="1600" dirty="0">
                <a:latin typeface="Segoe UI Semilight" panose="020B0402040204020203" pitchFamily="34" charset="0"/>
                <a:ea typeface="Segoe UI Semilight" panose="020B0402040204020203" pitchFamily="34" charset="0"/>
                <a:cs typeface="Times New Roman" panose="02020603050405020304" pitchFamily="18" charset="0"/>
              </a:rPr>
              <a:t>It also shows how for some players, gambling and sports or personal interests have become part of the whole player experience. </a:t>
            </a:r>
          </a:p>
          <a:p>
            <a:pPr>
              <a:lnSpc>
                <a:spcPct val="107000"/>
              </a:lnSpc>
              <a:spcBef>
                <a:spcPts val="600"/>
              </a:spcBef>
              <a:spcAft>
                <a:spcPts val="800"/>
              </a:spcAft>
            </a:pPr>
            <a:r>
              <a:rPr lang="en-GB" sz="1600" dirty="0">
                <a:latin typeface="Segoe UI Semilight" panose="020B0402040204020203" pitchFamily="34" charset="0"/>
                <a:ea typeface="Segoe UI Semilight" panose="020B0402040204020203" pitchFamily="34" charset="0"/>
                <a:cs typeface="Times New Roman" panose="02020603050405020304" pitchFamily="18" charset="0"/>
              </a:rPr>
              <a:t>This research has enabled us to understand why </a:t>
            </a:r>
            <a:r>
              <a:rPr lang="en-GB" sz="1600" b="0" dirty="0">
                <a:latin typeface="Segoe UI Semilight" panose="020B0402040204020203" pitchFamily="34" charset="0"/>
                <a:ea typeface="Segoe UI Semilight" panose="020B0402040204020203" pitchFamily="34" charset="0"/>
                <a:cs typeface="Times New Roman" panose="02020603050405020304" pitchFamily="18" charset="0"/>
              </a:rPr>
              <a:t>people gamble, the choices they make and how gambling fits into their day to day lives. The development of the ‘typologies’ has enabled us to identify the different drivers and prompts which motivate plays, but also how this can help to identify the potential associated risks.    </a:t>
            </a:r>
          </a:p>
          <a:p>
            <a:pPr>
              <a:lnSpc>
                <a:spcPct val="107000"/>
              </a:lnSpc>
              <a:spcBef>
                <a:spcPts val="600"/>
              </a:spcBef>
              <a:spcAft>
                <a:spcPts val="800"/>
              </a:spcAft>
            </a:pPr>
            <a:r>
              <a:rPr lang="en-GB" sz="1600" dirty="0">
                <a:latin typeface="Segoe UI Semilight" panose="020B0402040204020203" pitchFamily="34" charset="0"/>
                <a:ea typeface="Segoe UI Semilight" panose="020B0402040204020203" pitchFamily="34" charset="0"/>
                <a:cs typeface="Times New Roman" panose="02020603050405020304" pitchFamily="18" charset="0"/>
              </a:rPr>
              <a:t>Revealing how players </a:t>
            </a:r>
            <a:r>
              <a:rPr lang="en-GB" sz="1600" b="0" dirty="0">
                <a:latin typeface="Segoe UI Semilight" panose="020B0402040204020203" pitchFamily="34" charset="0"/>
                <a:ea typeface="Segoe UI Semilight" panose="020B0402040204020203" pitchFamily="34" charset="0"/>
                <a:cs typeface="Times New Roman" panose="02020603050405020304" pitchFamily="18" charset="0"/>
              </a:rPr>
              <a:t>experience and engage with gambling, across the different activity types has enabled us to better understand the why people gamble and how it fits into their daily lives.</a:t>
            </a:r>
            <a:endParaRPr lang="en-GB" sz="1600" dirty="0">
              <a:latin typeface="Segoe UI Semilight" panose="020B0402040204020203" pitchFamily="34" charset="0"/>
              <a:ea typeface="Segoe UI Semilight" panose="020B0402040204020203" pitchFamily="34" charset="0"/>
              <a:cs typeface="Times New Roman" panose="02020603050405020304" pitchFamily="18" charset="0"/>
            </a:endParaRPr>
          </a:p>
          <a:p>
            <a:pPr>
              <a:lnSpc>
                <a:spcPct val="107000"/>
              </a:lnSpc>
              <a:spcBef>
                <a:spcPts val="600"/>
              </a:spcBef>
              <a:spcAft>
                <a:spcPts val="800"/>
              </a:spcAft>
            </a:pPr>
            <a:endParaRPr lang="en-GB" sz="1600" dirty="0">
              <a:latin typeface="Segoe UI Semilight" panose="020B0402040204020203" pitchFamily="34" charset="0"/>
              <a:ea typeface="Segoe UI Semilight" panose="020B0402040204020203" pitchFamily="34" charset="0"/>
              <a:cs typeface="Times New Roman" panose="02020603050405020304" pitchFamily="18" charset="0"/>
            </a:endParaRPr>
          </a:p>
          <a:p>
            <a:pPr>
              <a:lnSpc>
                <a:spcPct val="107000"/>
              </a:lnSpc>
              <a:spcBef>
                <a:spcPts val="600"/>
              </a:spcBef>
            </a:pPr>
            <a:endParaRPr lang="en-GB" sz="1600" dirty="0">
              <a:latin typeface="Segoe UI Semilight" panose="020B0402040204020203" pitchFamily="34" charset="0"/>
              <a:ea typeface="Segoe UI Semilight" panose="020B0402040204020203" pitchFamily="34" charset="0"/>
              <a:cs typeface="Times New Roman" panose="02020603050405020304" pitchFamily="18" charset="0"/>
            </a:endParaRPr>
          </a:p>
          <a:p>
            <a:pPr marL="285750" indent="-285750">
              <a:lnSpc>
                <a:spcPct val="107000"/>
              </a:lnSpc>
              <a:spcBef>
                <a:spcPts val="600"/>
              </a:spcBef>
              <a:buFont typeface="Arial" panose="020B0604020202020204" pitchFamily="34" charset="0"/>
              <a:buChar char="•"/>
            </a:pPr>
            <a:endParaRPr lang="en-GB" sz="1600" dirty="0">
              <a:latin typeface="Segoe UI Semilight" panose="020B0402040204020203" pitchFamily="34" charset="0"/>
              <a:ea typeface="Segoe UI Semilight" panose="020B0402040204020203" pitchFamily="34" charset="0"/>
              <a:cs typeface="Times New Roman" panose="02020603050405020304" pitchFamily="18" charset="0"/>
            </a:endParaRPr>
          </a:p>
          <a:p>
            <a:pPr marL="285750" indent="-285750">
              <a:lnSpc>
                <a:spcPct val="107000"/>
              </a:lnSpc>
              <a:spcBef>
                <a:spcPts val="600"/>
              </a:spcBef>
              <a:buFont typeface="Arial" panose="020B0604020202020204" pitchFamily="34" charset="0"/>
              <a:buChar char="•"/>
            </a:pPr>
            <a:endParaRPr lang="en-GB" sz="1600" dirty="0">
              <a:latin typeface="Segoe UI Semilight" panose="020B0402040204020203" pitchFamily="34" charset="0"/>
              <a:ea typeface="Segoe UI Semilight" panose="020B0402040204020203" pitchFamily="34" charset="0"/>
              <a:cs typeface="Times New Roman" panose="02020603050405020304" pitchFamily="18" charset="0"/>
            </a:endParaRPr>
          </a:p>
          <a:p>
            <a:pPr marL="285750" indent="-285750">
              <a:lnSpc>
                <a:spcPct val="107000"/>
              </a:lnSpc>
              <a:spcBef>
                <a:spcPts val="600"/>
              </a:spcBef>
              <a:buFont typeface="Arial" panose="020B0604020202020204" pitchFamily="34" charset="0"/>
              <a:buChar char="•"/>
            </a:pPr>
            <a:endParaRPr lang="en-GB" sz="1600" dirty="0">
              <a:latin typeface="Segoe UI Semilight" panose="020B0402040204020203" pitchFamily="34" charset="0"/>
              <a:ea typeface="Segoe UI Semilight" panose="020B0402040204020203" pitchFamily="34" charset="0"/>
              <a:cs typeface="Times New Roman" panose="02020603050405020304" pitchFamily="18" charset="0"/>
            </a:endParaRPr>
          </a:p>
        </p:txBody>
      </p:sp>
    </p:spTree>
    <p:extLst>
      <p:ext uri="{BB962C8B-B14F-4D97-AF65-F5344CB8AC3E}">
        <p14:creationId xmlns:p14="http://schemas.microsoft.com/office/powerpoint/2010/main" val="3696732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 name="Picture 280">
            <a:extLst>
              <a:ext uri="{FF2B5EF4-FFF2-40B4-BE49-F238E27FC236}">
                <a16:creationId xmlns:a16="http://schemas.microsoft.com/office/drawing/2014/main" id="{776C15E0-DC59-4A2E-9D01-38425CFF5E21}"/>
              </a:ext>
              <a:ext uri="{C183D7F6-B498-43B3-948B-1728B52AA6E4}">
                <adec:decorative xmlns:adec="http://schemas.microsoft.com/office/drawing/2017/decorative" val="1"/>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191950" y="5299187"/>
            <a:ext cx="1208273" cy="1208273"/>
          </a:xfrm>
          <a:prstGeom prst="rect">
            <a:avLst/>
          </a:prstGeom>
        </p:spPr>
      </p:pic>
      <p:pic>
        <p:nvPicPr>
          <p:cNvPr id="7" name="Picture 6">
            <a:extLst>
              <a:ext uri="{FF2B5EF4-FFF2-40B4-BE49-F238E27FC236}">
                <a16:creationId xmlns:a16="http://schemas.microsoft.com/office/drawing/2014/main" id="{C812E434-3D96-40F9-BD07-71A15F88FD51}"/>
              </a:ext>
              <a:ext uri="{C183D7F6-B498-43B3-948B-1728B52AA6E4}">
                <adec:decorative xmlns:adec="http://schemas.microsoft.com/office/drawing/2017/decorative" val="1"/>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474998" y="5324835"/>
            <a:ext cx="1125837" cy="1125837"/>
          </a:xfrm>
          <a:prstGeom prst="rect">
            <a:avLst/>
          </a:prstGeom>
        </p:spPr>
      </p:pic>
      <p:sp>
        <p:nvSpPr>
          <p:cNvPr id="2" name="Title 1">
            <a:extLst>
              <a:ext uri="{FF2B5EF4-FFF2-40B4-BE49-F238E27FC236}">
                <a16:creationId xmlns:a16="http://schemas.microsoft.com/office/drawing/2014/main" id="{574068C3-A5BC-4062-852D-B415B8CC1A18}"/>
              </a:ext>
            </a:extLst>
          </p:cNvPr>
          <p:cNvSpPr>
            <a:spLocks noGrp="1"/>
          </p:cNvSpPr>
          <p:nvPr>
            <p:ph type="title"/>
          </p:nvPr>
        </p:nvSpPr>
        <p:spPr>
          <a:xfrm>
            <a:off x="336754" y="433385"/>
            <a:ext cx="10400519" cy="424732"/>
          </a:xfrm>
        </p:spPr>
        <p:txBody>
          <a:bodyPr/>
          <a:lstStyle/>
          <a:p>
            <a:r>
              <a:rPr lang="en-GB" dirty="0">
                <a:solidFill>
                  <a:schemeClr val="tx1"/>
                </a:solidFill>
                <a:latin typeface="+mj-lt"/>
              </a:rPr>
              <a:t>Stage 1 – Qualitative research, our approach in numbers </a:t>
            </a:r>
            <a:endParaRPr lang="en-US" dirty="0">
              <a:solidFill>
                <a:schemeClr val="tx1"/>
              </a:solidFill>
              <a:latin typeface="+mj-lt"/>
            </a:endParaRPr>
          </a:p>
        </p:txBody>
      </p:sp>
      <p:grpSp>
        <p:nvGrpSpPr>
          <p:cNvPr id="4" name="Group 3">
            <a:extLst>
              <a:ext uri="{FF2B5EF4-FFF2-40B4-BE49-F238E27FC236}">
                <a16:creationId xmlns:a16="http://schemas.microsoft.com/office/drawing/2014/main" id="{C5A37C71-1372-4D98-8B4E-75EFF2F7DB06}"/>
              </a:ext>
              <a:ext uri="{C183D7F6-B498-43B3-948B-1728B52AA6E4}">
                <adec:decorative xmlns:adec="http://schemas.microsoft.com/office/drawing/2017/decorative" val="1"/>
              </a:ext>
            </a:extLst>
          </p:cNvPr>
          <p:cNvGrpSpPr/>
          <p:nvPr/>
        </p:nvGrpSpPr>
        <p:grpSpPr>
          <a:xfrm>
            <a:off x="452619" y="5466461"/>
            <a:ext cx="682573" cy="546959"/>
            <a:chOff x="431846" y="5464928"/>
            <a:chExt cx="935440" cy="680857"/>
          </a:xfrm>
        </p:grpSpPr>
        <p:grpSp>
          <p:nvGrpSpPr>
            <p:cNvPr id="10" name="Group 50">
              <a:extLst>
                <a:ext uri="{FF2B5EF4-FFF2-40B4-BE49-F238E27FC236}">
                  <a16:creationId xmlns:a16="http://schemas.microsoft.com/office/drawing/2014/main" id="{3E36B172-F77E-4C28-8AA8-9AEC72D66664}"/>
                </a:ext>
              </a:extLst>
            </p:cNvPr>
            <p:cNvGrpSpPr>
              <a:grpSpLocks noChangeAspect="1"/>
            </p:cNvGrpSpPr>
            <p:nvPr/>
          </p:nvGrpSpPr>
          <p:grpSpPr>
            <a:xfrm>
              <a:off x="1029421" y="5484449"/>
              <a:ext cx="337865" cy="611853"/>
              <a:chOff x="635000" y="3792538"/>
              <a:chExt cx="987425" cy="1936750"/>
            </a:xfrm>
          </p:grpSpPr>
          <p:sp>
            <p:nvSpPr>
              <p:cNvPr id="11" name="Freeform 6">
                <a:extLst>
                  <a:ext uri="{FF2B5EF4-FFF2-40B4-BE49-F238E27FC236}">
                    <a16:creationId xmlns:a16="http://schemas.microsoft.com/office/drawing/2014/main" id="{B3881846-818B-48FC-A20F-F8863AFF1AED}"/>
                  </a:ext>
                </a:extLst>
              </p:cNvPr>
              <p:cNvSpPr>
                <a:spLocks/>
              </p:cNvSpPr>
              <p:nvPr/>
            </p:nvSpPr>
            <p:spPr bwMode="auto">
              <a:xfrm>
                <a:off x="635000" y="3792538"/>
                <a:ext cx="987425" cy="1936750"/>
              </a:xfrm>
              <a:custGeom>
                <a:avLst/>
                <a:gdLst/>
                <a:ahLst/>
                <a:cxnLst>
                  <a:cxn ang="0">
                    <a:pos x="0" y="244"/>
                  </a:cxn>
                  <a:cxn ang="0">
                    <a:pos x="0" y="210"/>
                  </a:cxn>
                  <a:cxn ang="0">
                    <a:pos x="6" y="208"/>
                  </a:cxn>
                  <a:cxn ang="0">
                    <a:pos x="9" y="208"/>
                  </a:cxn>
                  <a:cxn ang="0">
                    <a:pos x="9" y="148"/>
                  </a:cxn>
                  <a:cxn ang="0">
                    <a:pos x="6" y="148"/>
                  </a:cxn>
                  <a:cxn ang="0">
                    <a:pos x="0" y="146"/>
                  </a:cxn>
                  <a:cxn ang="0">
                    <a:pos x="0" y="100"/>
                  </a:cxn>
                  <a:cxn ang="0">
                    <a:pos x="6" y="98"/>
                  </a:cxn>
                  <a:cxn ang="0">
                    <a:pos x="9" y="98"/>
                  </a:cxn>
                  <a:cxn ang="0">
                    <a:pos x="9" y="84"/>
                  </a:cxn>
                  <a:cxn ang="0">
                    <a:pos x="86" y="6"/>
                  </a:cxn>
                  <a:cxn ang="0">
                    <a:pos x="354" y="6"/>
                  </a:cxn>
                  <a:cxn ang="0">
                    <a:pos x="354" y="6"/>
                  </a:cxn>
                  <a:cxn ang="0">
                    <a:pos x="358" y="0"/>
                  </a:cxn>
                  <a:cxn ang="0">
                    <a:pos x="436" y="0"/>
                  </a:cxn>
                  <a:cxn ang="0">
                    <a:pos x="441" y="6"/>
                  </a:cxn>
                  <a:cxn ang="0">
                    <a:pos x="441" y="6"/>
                  </a:cxn>
                  <a:cxn ang="0">
                    <a:pos x="452" y="6"/>
                  </a:cxn>
                  <a:cxn ang="0">
                    <a:pos x="529" y="84"/>
                  </a:cxn>
                  <a:cxn ang="0">
                    <a:pos x="529" y="961"/>
                  </a:cxn>
                  <a:cxn ang="0">
                    <a:pos x="452" y="1038"/>
                  </a:cxn>
                  <a:cxn ang="0">
                    <a:pos x="86" y="1038"/>
                  </a:cxn>
                  <a:cxn ang="0">
                    <a:pos x="9" y="961"/>
                  </a:cxn>
                  <a:cxn ang="0">
                    <a:pos x="9" y="338"/>
                  </a:cxn>
                  <a:cxn ang="0">
                    <a:pos x="6" y="338"/>
                  </a:cxn>
                  <a:cxn ang="0">
                    <a:pos x="0" y="336"/>
                  </a:cxn>
                  <a:cxn ang="0">
                    <a:pos x="0" y="302"/>
                  </a:cxn>
                  <a:cxn ang="0">
                    <a:pos x="6" y="300"/>
                  </a:cxn>
                  <a:cxn ang="0">
                    <a:pos x="9" y="300"/>
                  </a:cxn>
                  <a:cxn ang="0">
                    <a:pos x="9" y="246"/>
                  </a:cxn>
                  <a:cxn ang="0">
                    <a:pos x="6" y="246"/>
                  </a:cxn>
                  <a:cxn ang="0">
                    <a:pos x="0" y="244"/>
                  </a:cxn>
                </a:cxnLst>
                <a:rect l="0" t="0" r="r" b="b"/>
                <a:pathLst>
                  <a:path w="529" h="1038">
                    <a:moveTo>
                      <a:pt x="0" y="244"/>
                    </a:moveTo>
                    <a:lnTo>
                      <a:pt x="0" y="210"/>
                    </a:lnTo>
                    <a:cubicBezTo>
                      <a:pt x="0" y="209"/>
                      <a:pt x="2" y="208"/>
                      <a:pt x="6" y="208"/>
                    </a:cubicBezTo>
                    <a:lnTo>
                      <a:pt x="9" y="208"/>
                    </a:lnTo>
                    <a:lnTo>
                      <a:pt x="9" y="148"/>
                    </a:lnTo>
                    <a:lnTo>
                      <a:pt x="6" y="148"/>
                    </a:lnTo>
                    <a:cubicBezTo>
                      <a:pt x="2" y="148"/>
                      <a:pt x="0" y="147"/>
                      <a:pt x="0" y="146"/>
                    </a:cubicBezTo>
                    <a:lnTo>
                      <a:pt x="0" y="100"/>
                    </a:lnTo>
                    <a:cubicBezTo>
                      <a:pt x="0" y="99"/>
                      <a:pt x="2" y="98"/>
                      <a:pt x="6" y="98"/>
                    </a:cubicBezTo>
                    <a:lnTo>
                      <a:pt x="9" y="98"/>
                    </a:lnTo>
                    <a:lnTo>
                      <a:pt x="9" y="84"/>
                    </a:lnTo>
                    <a:cubicBezTo>
                      <a:pt x="9" y="41"/>
                      <a:pt x="44" y="6"/>
                      <a:pt x="86" y="6"/>
                    </a:cubicBezTo>
                    <a:lnTo>
                      <a:pt x="354" y="6"/>
                    </a:lnTo>
                    <a:lnTo>
                      <a:pt x="354" y="6"/>
                    </a:lnTo>
                    <a:cubicBezTo>
                      <a:pt x="354" y="2"/>
                      <a:pt x="356" y="0"/>
                      <a:pt x="358" y="0"/>
                    </a:cubicBezTo>
                    <a:lnTo>
                      <a:pt x="436" y="0"/>
                    </a:lnTo>
                    <a:cubicBezTo>
                      <a:pt x="439" y="0"/>
                      <a:pt x="441" y="2"/>
                      <a:pt x="441" y="6"/>
                    </a:cubicBezTo>
                    <a:lnTo>
                      <a:pt x="441" y="6"/>
                    </a:lnTo>
                    <a:lnTo>
                      <a:pt x="452" y="6"/>
                    </a:lnTo>
                    <a:cubicBezTo>
                      <a:pt x="495" y="6"/>
                      <a:pt x="529" y="41"/>
                      <a:pt x="529" y="84"/>
                    </a:cubicBezTo>
                    <a:lnTo>
                      <a:pt x="529" y="961"/>
                    </a:lnTo>
                    <a:cubicBezTo>
                      <a:pt x="529" y="1003"/>
                      <a:pt x="495" y="1038"/>
                      <a:pt x="452" y="1038"/>
                    </a:cubicBezTo>
                    <a:lnTo>
                      <a:pt x="86" y="1038"/>
                    </a:lnTo>
                    <a:cubicBezTo>
                      <a:pt x="44" y="1038"/>
                      <a:pt x="9" y="1003"/>
                      <a:pt x="9" y="961"/>
                    </a:cubicBezTo>
                    <a:lnTo>
                      <a:pt x="9" y="338"/>
                    </a:lnTo>
                    <a:lnTo>
                      <a:pt x="6" y="338"/>
                    </a:lnTo>
                    <a:cubicBezTo>
                      <a:pt x="2" y="338"/>
                      <a:pt x="0" y="337"/>
                      <a:pt x="0" y="336"/>
                    </a:cubicBezTo>
                    <a:lnTo>
                      <a:pt x="0" y="302"/>
                    </a:lnTo>
                    <a:cubicBezTo>
                      <a:pt x="0" y="301"/>
                      <a:pt x="2" y="300"/>
                      <a:pt x="6" y="300"/>
                    </a:cubicBezTo>
                    <a:lnTo>
                      <a:pt x="9" y="300"/>
                    </a:lnTo>
                    <a:lnTo>
                      <a:pt x="9" y="246"/>
                    </a:lnTo>
                    <a:lnTo>
                      <a:pt x="6" y="246"/>
                    </a:lnTo>
                    <a:cubicBezTo>
                      <a:pt x="2" y="246"/>
                      <a:pt x="0" y="245"/>
                      <a:pt x="0" y="244"/>
                    </a:cubicBez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Oval 7">
                <a:extLst>
                  <a:ext uri="{FF2B5EF4-FFF2-40B4-BE49-F238E27FC236}">
                    <a16:creationId xmlns:a16="http://schemas.microsoft.com/office/drawing/2014/main" id="{96A5443D-7E05-4177-B0BC-976EA63E6008}"/>
                  </a:ext>
                </a:extLst>
              </p:cNvPr>
              <p:cNvSpPr>
                <a:spLocks noChangeArrowheads="1"/>
              </p:cNvSpPr>
              <p:nvPr/>
            </p:nvSpPr>
            <p:spPr bwMode="auto">
              <a:xfrm>
                <a:off x="1046163" y="5473700"/>
                <a:ext cx="184150" cy="184150"/>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Oval 8">
                <a:extLst>
                  <a:ext uri="{FF2B5EF4-FFF2-40B4-BE49-F238E27FC236}">
                    <a16:creationId xmlns:a16="http://schemas.microsoft.com/office/drawing/2014/main" id="{D5D2A87D-A9A0-43B1-BE8D-D66C6C3069FD}"/>
                  </a:ext>
                </a:extLst>
              </p:cNvPr>
              <p:cNvSpPr>
                <a:spLocks noChangeArrowheads="1"/>
              </p:cNvSpPr>
              <p:nvPr/>
            </p:nvSpPr>
            <p:spPr bwMode="auto">
              <a:xfrm>
                <a:off x="949325" y="3957638"/>
                <a:ext cx="41275" cy="41275"/>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9">
                <a:extLst>
                  <a:ext uri="{FF2B5EF4-FFF2-40B4-BE49-F238E27FC236}">
                    <a16:creationId xmlns:a16="http://schemas.microsoft.com/office/drawing/2014/main" id="{D082E1B8-6C06-46F2-AE16-D3AD8B40C013}"/>
                  </a:ext>
                </a:extLst>
              </p:cNvPr>
              <p:cNvSpPr>
                <a:spLocks/>
              </p:cNvSpPr>
              <p:nvPr/>
            </p:nvSpPr>
            <p:spPr bwMode="auto">
              <a:xfrm>
                <a:off x="1052513" y="3956050"/>
                <a:ext cx="173038" cy="42862"/>
              </a:xfrm>
              <a:custGeom>
                <a:avLst/>
                <a:gdLst/>
                <a:ahLst/>
                <a:cxnLst>
                  <a:cxn ang="0">
                    <a:pos x="10" y="0"/>
                  </a:cxn>
                  <a:cxn ang="0">
                    <a:pos x="83" y="0"/>
                  </a:cxn>
                  <a:cxn ang="0">
                    <a:pos x="93" y="12"/>
                  </a:cxn>
                  <a:cxn ang="0">
                    <a:pos x="93" y="12"/>
                  </a:cxn>
                  <a:cxn ang="0">
                    <a:pos x="83" y="23"/>
                  </a:cxn>
                  <a:cxn ang="0">
                    <a:pos x="10" y="23"/>
                  </a:cxn>
                  <a:cxn ang="0">
                    <a:pos x="0" y="12"/>
                  </a:cxn>
                  <a:cxn ang="0">
                    <a:pos x="0" y="12"/>
                  </a:cxn>
                  <a:cxn ang="0">
                    <a:pos x="10" y="0"/>
                  </a:cxn>
                </a:cxnLst>
                <a:rect l="0" t="0" r="r" b="b"/>
                <a:pathLst>
                  <a:path w="93" h="23">
                    <a:moveTo>
                      <a:pt x="10" y="0"/>
                    </a:moveTo>
                    <a:lnTo>
                      <a:pt x="83" y="0"/>
                    </a:lnTo>
                    <a:cubicBezTo>
                      <a:pt x="88" y="0"/>
                      <a:pt x="93" y="5"/>
                      <a:pt x="93" y="12"/>
                    </a:cubicBezTo>
                    <a:lnTo>
                      <a:pt x="93" y="12"/>
                    </a:lnTo>
                    <a:cubicBezTo>
                      <a:pt x="93" y="18"/>
                      <a:pt x="88" y="23"/>
                      <a:pt x="83" y="23"/>
                    </a:cubicBezTo>
                    <a:lnTo>
                      <a:pt x="10" y="23"/>
                    </a:lnTo>
                    <a:cubicBezTo>
                      <a:pt x="4" y="23"/>
                      <a:pt x="0" y="18"/>
                      <a:pt x="0" y="12"/>
                    </a:cubicBezTo>
                    <a:lnTo>
                      <a:pt x="0" y="12"/>
                    </a:lnTo>
                    <a:cubicBezTo>
                      <a:pt x="0" y="5"/>
                      <a:pt x="4" y="0"/>
                      <a:pt x="10"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Rectangle 10">
                <a:extLst>
                  <a:ext uri="{FF2B5EF4-FFF2-40B4-BE49-F238E27FC236}">
                    <a16:creationId xmlns:a16="http://schemas.microsoft.com/office/drawing/2014/main" id="{B330A926-06BB-4C82-85B6-14E041626199}"/>
                  </a:ext>
                </a:extLst>
              </p:cNvPr>
              <p:cNvSpPr>
                <a:spLocks noChangeArrowheads="1"/>
              </p:cNvSpPr>
              <p:nvPr/>
            </p:nvSpPr>
            <p:spPr bwMode="auto">
              <a:xfrm>
                <a:off x="719138" y="4141788"/>
                <a:ext cx="835025" cy="12477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6" name="Group 15">
              <a:extLst>
                <a:ext uri="{FF2B5EF4-FFF2-40B4-BE49-F238E27FC236}">
                  <a16:creationId xmlns:a16="http://schemas.microsoft.com/office/drawing/2014/main" id="{3F0FA51A-A7D5-48BB-B31C-C80A897BE6ED}"/>
                </a:ext>
              </a:extLst>
            </p:cNvPr>
            <p:cNvGrpSpPr>
              <a:grpSpLocks noChangeAspect="1"/>
            </p:cNvGrpSpPr>
            <p:nvPr/>
          </p:nvGrpSpPr>
          <p:grpSpPr>
            <a:xfrm>
              <a:off x="431846" y="5464928"/>
              <a:ext cx="570154" cy="680857"/>
              <a:chOff x="7545288" y="4077072"/>
              <a:chExt cx="819150" cy="901700"/>
            </a:xfrm>
            <a:solidFill>
              <a:schemeClr val="accent6"/>
            </a:solidFill>
          </p:grpSpPr>
          <p:sp>
            <p:nvSpPr>
              <p:cNvPr id="17" name="Freeform 65">
                <a:extLst>
                  <a:ext uri="{FF2B5EF4-FFF2-40B4-BE49-F238E27FC236}">
                    <a16:creationId xmlns:a16="http://schemas.microsoft.com/office/drawing/2014/main" id="{01E610FA-29DB-4926-9C29-A83CAFD488F6}"/>
                  </a:ext>
                </a:extLst>
              </p:cNvPr>
              <p:cNvSpPr>
                <a:spLocks/>
              </p:cNvSpPr>
              <p:nvPr/>
            </p:nvSpPr>
            <p:spPr bwMode="auto">
              <a:xfrm>
                <a:off x="7675463" y="4238997"/>
                <a:ext cx="69850" cy="69850"/>
              </a:xfrm>
              <a:custGeom>
                <a:avLst/>
                <a:gdLst/>
                <a:ahLst/>
                <a:cxnLst>
                  <a:cxn ang="0">
                    <a:pos x="22" y="44"/>
                  </a:cxn>
                  <a:cxn ang="0">
                    <a:pos x="22" y="44"/>
                  </a:cxn>
                  <a:cxn ang="0">
                    <a:pos x="30" y="42"/>
                  </a:cxn>
                  <a:cxn ang="0">
                    <a:pos x="38" y="36"/>
                  </a:cxn>
                  <a:cxn ang="0">
                    <a:pos x="42" y="30"/>
                  </a:cxn>
                  <a:cxn ang="0">
                    <a:pos x="44" y="22"/>
                  </a:cxn>
                  <a:cxn ang="0">
                    <a:pos x="44" y="22"/>
                  </a:cxn>
                  <a:cxn ang="0">
                    <a:pos x="42" y="12"/>
                  </a:cxn>
                  <a:cxn ang="0">
                    <a:pos x="38" y="6"/>
                  </a:cxn>
                  <a:cxn ang="0">
                    <a:pos x="30" y="2"/>
                  </a:cxn>
                  <a:cxn ang="0">
                    <a:pos x="22" y="0"/>
                  </a:cxn>
                  <a:cxn ang="0">
                    <a:pos x="22" y="0"/>
                  </a:cxn>
                  <a:cxn ang="0">
                    <a:pos x="14" y="2"/>
                  </a:cxn>
                  <a:cxn ang="0">
                    <a:pos x="6" y="6"/>
                  </a:cxn>
                  <a:cxn ang="0">
                    <a:pos x="2" y="12"/>
                  </a:cxn>
                  <a:cxn ang="0">
                    <a:pos x="0" y="22"/>
                  </a:cxn>
                  <a:cxn ang="0">
                    <a:pos x="0" y="22"/>
                  </a:cxn>
                  <a:cxn ang="0">
                    <a:pos x="2" y="30"/>
                  </a:cxn>
                  <a:cxn ang="0">
                    <a:pos x="6" y="36"/>
                  </a:cxn>
                  <a:cxn ang="0">
                    <a:pos x="14" y="42"/>
                  </a:cxn>
                  <a:cxn ang="0">
                    <a:pos x="22" y="44"/>
                  </a:cxn>
                  <a:cxn ang="0">
                    <a:pos x="22" y="44"/>
                  </a:cxn>
                </a:cxnLst>
                <a:rect l="0" t="0" r="r" b="b"/>
                <a:pathLst>
                  <a:path w="44" h="44">
                    <a:moveTo>
                      <a:pt x="22" y="44"/>
                    </a:moveTo>
                    <a:lnTo>
                      <a:pt x="22" y="44"/>
                    </a:lnTo>
                    <a:lnTo>
                      <a:pt x="30" y="42"/>
                    </a:lnTo>
                    <a:lnTo>
                      <a:pt x="38" y="36"/>
                    </a:lnTo>
                    <a:lnTo>
                      <a:pt x="42" y="30"/>
                    </a:lnTo>
                    <a:lnTo>
                      <a:pt x="44" y="22"/>
                    </a:lnTo>
                    <a:lnTo>
                      <a:pt x="44" y="22"/>
                    </a:lnTo>
                    <a:lnTo>
                      <a:pt x="42" y="12"/>
                    </a:lnTo>
                    <a:lnTo>
                      <a:pt x="38" y="6"/>
                    </a:lnTo>
                    <a:lnTo>
                      <a:pt x="30" y="2"/>
                    </a:lnTo>
                    <a:lnTo>
                      <a:pt x="22" y="0"/>
                    </a:lnTo>
                    <a:lnTo>
                      <a:pt x="22" y="0"/>
                    </a:lnTo>
                    <a:lnTo>
                      <a:pt x="14" y="2"/>
                    </a:lnTo>
                    <a:lnTo>
                      <a:pt x="6" y="6"/>
                    </a:lnTo>
                    <a:lnTo>
                      <a:pt x="2" y="12"/>
                    </a:lnTo>
                    <a:lnTo>
                      <a:pt x="0" y="22"/>
                    </a:lnTo>
                    <a:lnTo>
                      <a:pt x="0" y="22"/>
                    </a:lnTo>
                    <a:lnTo>
                      <a:pt x="2" y="30"/>
                    </a:lnTo>
                    <a:lnTo>
                      <a:pt x="6" y="36"/>
                    </a:lnTo>
                    <a:lnTo>
                      <a:pt x="14" y="42"/>
                    </a:lnTo>
                    <a:lnTo>
                      <a:pt x="22" y="44"/>
                    </a:lnTo>
                    <a:lnTo>
                      <a:pt x="22" y="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Rectangle 66">
                <a:extLst>
                  <a:ext uri="{FF2B5EF4-FFF2-40B4-BE49-F238E27FC236}">
                    <a16:creationId xmlns:a16="http://schemas.microsoft.com/office/drawing/2014/main" id="{1A9C1BE5-4788-4A27-BA73-207AC6C84E4A}"/>
                  </a:ext>
                </a:extLst>
              </p:cNvPr>
              <p:cNvSpPr>
                <a:spLocks noChangeArrowheads="1"/>
              </p:cNvSpPr>
              <p:nvPr/>
            </p:nvSpPr>
            <p:spPr bwMode="auto">
              <a:xfrm>
                <a:off x="7792938" y="4381872"/>
                <a:ext cx="377825"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9" name="Rectangle 67">
                <a:extLst>
                  <a:ext uri="{FF2B5EF4-FFF2-40B4-BE49-F238E27FC236}">
                    <a16:creationId xmlns:a16="http://schemas.microsoft.com/office/drawing/2014/main" id="{4D946349-7E62-452C-8731-B780BA211C30}"/>
                  </a:ext>
                </a:extLst>
              </p:cNvPr>
              <p:cNvSpPr>
                <a:spLocks noChangeArrowheads="1"/>
              </p:cNvSpPr>
              <p:nvPr/>
            </p:nvSpPr>
            <p:spPr bwMode="auto">
              <a:xfrm>
                <a:off x="7792938" y="4251697"/>
                <a:ext cx="377825" cy="412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 name="Rectangle 68">
                <a:extLst>
                  <a:ext uri="{FF2B5EF4-FFF2-40B4-BE49-F238E27FC236}">
                    <a16:creationId xmlns:a16="http://schemas.microsoft.com/office/drawing/2014/main" id="{71FBA24D-B687-4F09-9299-4DD3E1AB2E0A}"/>
                  </a:ext>
                </a:extLst>
              </p:cNvPr>
              <p:cNvSpPr>
                <a:spLocks noChangeArrowheads="1"/>
              </p:cNvSpPr>
              <p:nvPr/>
            </p:nvSpPr>
            <p:spPr bwMode="auto">
              <a:xfrm>
                <a:off x="7792938" y="4508872"/>
                <a:ext cx="377825" cy="412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69">
                <a:extLst>
                  <a:ext uri="{FF2B5EF4-FFF2-40B4-BE49-F238E27FC236}">
                    <a16:creationId xmlns:a16="http://schemas.microsoft.com/office/drawing/2014/main" id="{D592519F-C5B3-4C47-9B1A-0758BD787711}"/>
                  </a:ext>
                </a:extLst>
              </p:cNvPr>
              <p:cNvSpPr>
                <a:spLocks/>
              </p:cNvSpPr>
              <p:nvPr/>
            </p:nvSpPr>
            <p:spPr bwMode="auto">
              <a:xfrm>
                <a:off x="7675463" y="4496172"/>
                <a:ext cx="69850" cy="69850"/>
              </a:xfrm>
              <a:custGeom>
                <a:avLst/>
                <a:gdLst/>
                <a:ahLst/>
                <a:cxnLst>
                  <a:cxn ang="0">
                    <a:pos x="22" y="44"/>
                  </a:cxn>
                  <a:cxn ang="0">
                    <a:pos x="22" y="44"/>
                  </a:cxn>
                  <a:cxn ang="0">
                    <a:pos x="30" y="42"/>
                  </a:cxn>
                  <a:cxn ang="0">
                    <a:pos x="38" y="36"/>
                  </a:cxn>
                  <a:cxn ang="0">
                    <a:pos x="42" y="30"/>
                  </a:cxn>
                  <a:cxn ang="0">
                    <a:pos x="44" y="22"/>
                  </a:cxn>
                  <a:cxn ang="0">
                    <a:pos x="44" y="22"/>
                  </a:cxn>
                  <a:cxn ang="0">
                    <a:pos x="42" y="12"/>
                  </a:cxn>
                  <a:cxn ang="0">
                    <a:pos x="38" y="6"/>
                  </a:cxn>
                  <a:cxn ang="0">
                    <a:pos x="30" y="2"/>
                  </a:cxn>
                  <a:cxn ang="0">
                    <a:pos x="22" y="0"/>
                  </a:cxn>
                  <a:cxn ang="0">
                    <a:pos x="22" y="0"/>
                  </a:cxn>
                  <a:cxn ang="0">
                    <a:pos x="14" y="2"/>
                  </a:cxn>
                  <a:cxn ang="0">
                    <a:pos x="6" y="6"/>
                  </a:cxn>
                  <a:cxn ang="0">
                    <a:pos x="2" y="12"/>
                  </a:cxn>
                  <a:cxn ang="0">
                    <a:pos x="0" y="22"/>
                  </a:cxn>
                  <a:cxn ang="0">
                    <a:pos x="0" y="22"/>
                  </a:cxn>
                  <a:cxn ang="0">
                    <a:pos x="2" y="30"/>
                  </a:cxn>
                  <a:cxn ang="0">
                    <a:pos x="6" y="36"/>
                  </a:cxn>
                  <a:cxn ang="0">
                    <a:pos x="14" y="42"/>
                  </a:cxn>
                  <a:cxn ang="0">
                    <a:pos x="22" y="44"/>
                  </a:cxn>
                  <a:cxn ang="0">
                    <a:pos x="22" y="44"/>
                  </a:cxn>
                </a:cxnLst>
                <a:rect l="0" t="0" r="r" b="b"/>
                <a:pathLst>
                  <a:path w="44" h="44">
                    <a:moveTo>
                      <a:pt x="22" y="44"/>
                    </a:moveTo>
                    <a:lnTo>
                      <a:pt x="22" y="44"/>
                    </a:lnTo>
                    <a:lnTo>
                      <a:pt x="30" y="42"/>
                    </a:lnTo>
                    <a:lnTo>
                      <a:pt x="38" y="36"/>
                    </a:lnTo>
                    <a:lnTo>
                      <a:pt x="42" y="30"/>
                    </a:lnTo>
                    <a:lnTo>
                      <a:pt x="44" y="22"/>
                    </a:lnTo>
                    <a:lnTo>
                      <a:pt x="44" y="22"/>
                    </a:lnTo>
                    <a:lnTo>
                      <a:pt x="42" y="12"/>
                    </a:lnTo>
                    <a:lnTo>
                      <a:pt x="38" y="6"/>
                    </a:lnTo>
                    <a:lnTo>
                      <a:pt x="30" y="2"/>
                    </a:lnTo>
                    <a:lnTo>
                      <a:pt x="22" y="0"/>
                    </a:lnTo>
                    <a:lnTo>
                      <a:pt x="22" y="0"/>
                    </a:lnTo>
                    <a:lnTo>
                      <a:pt x="14" y="2"/>
                    </a:lnTo>
                    <a:lnTo>
                      <a:pt x="6" y="6"/>
                    </a:lnTo>
                    <a:lnTo>
                      <a:pt x="2" y="12"/>
                    </a:lnTo>
                    <a:lnTo>
                      <a:pt x="0" y="22"/>
                    </a:lnTo>
                    <a:lnTo>
                      <a:pt x="0" y="22"/>
                    </a:lnTo>
                    <a:lnTo>
                      <a:pt x="2" y="30"/>
                    </a:lnTo>
                    <a:lnTo>
                      <a:pt x="6" y="36"/>
                    </a:lnTo>
                    <a:lnTo>
                      <a:pt x="14" y="42"/>
                    </a:lnTo>
                    <a:lnTo>
                      <a:pt x="22" y="44"/>
                    </a:lnTo>
                    <a:lnTo>
                      <a:pt x="22" y="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70">
                <a:extLst>
                  <a:ext uri="{FF2B5EF4-FFF2-40B4-BE49-F238E27FC236}">
                    <a16:creationId xmlns:a16="http://schemas.microsoft.com/office/drawing/2014/main" id="{B033E8AB-B82C-4F5D-B742-EAE675C5723F}"/>
                  </a:ext>
                </a:extLst>
              </p:cNvPr>
              <p:cNvSpPr>
                <a:spLocks noEditPoints="1"/>
              </p:cNvSpPr>
              <p:nvPr/>
            </p:nvSpPr>
            <p:spPr bwMode="auto">
              <a:xfrm>
                <a:off x="7545288" y="4077072"/>
                <a:ext cx="819150" cy="901700"/>
              </a:xfrm>
              <a:custGeom>
                <a:avLst/>
                <a:gdLst/>
                <a:ahLst/>
                <a:cxnLst>
                  <a:cxn ang="0">
                    <a:pos x="476" y="326"/>
                  </a:cxn>
                  <a:cxn ang="0">
                    <a:pos x="476" y="50"/>
                  </a:cxn>
                  <a:cxn ang="0">
                    <a:pos x="476" y="50"/>
                  </a:cxn>
                  <a:cxn ang="0">
                    <a:pos x="476" y="40"/>
                  </a:cxn>
                  <a:cxn ang="0">
                    <a:pos x="472" y="30"/>
                  </a:cxn>
                  <a:cxn ang="0">
                    <a:pos x="468" y="22"/>
                  </a:cxn>
                  <a:cxn ang="0">
                    <a:pos x="462" y="14"/>
                  </a:cxn>
                  <a:cxn ang="0">
                    <a:pos x="454" y="8"/>
                  </a:cxn>
                  <a:cxn ang="0">
                    <a:pos x="446" y="4"/>
                  </a:cxn>
                  <a:cxn ang="0">
                    <a:pos x="436" y="0"/>
                  </a:cxn>
                  <a:cxn ang="0">
                    <a:pos x="426" y="0"/>
                  </a:cxn>
                  <a:cxn ang="0">
                    <a:pos x="50" y="0"/>
                  </a:cxn>
                  <a:cxn ang="0">
                    <a:pos x="50" y="0"/>
                  </a:cxn>
                  <a:cxn ang="0">
                    <a:pos x="40" y="0"/>
                  </a:cxn>
                  <a:cxn ang="0">
                    <a:pos x="30" y="4"/>
                  </a:cxn>
                  <a:cxn ang="0">
                    <a:pos x="22" y="8"/>
                  </a:cxn>
                  <a:cxn ang="0">
                    <a:pos x="14" y="14"/>
                  </a:cxn>
                  <a:cxn ang="0">
                    <a:pos x="8" y="22"/>
                  </a:cxn>
                  <a:cxn ang="0">
                    <a:pos x="4" y="30"/>
                  </a:cxn>
                  <a:cxn ang="0">
                    <a:pos x="0" y="40"/>
                  </a:cxn>
                  <a:cxn ang="0">
                    <a:pos x="0" y="50"/>
                  </a:cxn>
                  <a:cxn ang="0">
                    <a:pos x="0" y="518"/>
                  </a:cxn>
                  <a:cxn ang="0">
                    <a:pos x="0" y="518"/>
                  </a:cxn>
                  <a:cxn ang="0">
                    <a:pos x="0" y="528"/>
                  </a:cxn>
                  <a:cxn ang="0">
                    <a:pos x="4" y="538"/>
                  </a:cxn>
                  <a:cxn ang="0">
                    <a:pos x="8" y="546"/>
                  </a:cxn>
                  <a:cxn ang="0">
                    <a:pos x="14" y="554"/>
                  </a:cxn>
                  <a:cxn ang="0">
                    <a:pos x="22" y="560"/>
                  </a:cxn>
                  <a:cxn ang="0">
                    <a:pos x="30" y="564"/>
                  </a:cxn>
                  <a:cxn ang="0">
                    <a:pos x="40" y="568"/>
                  </a:cxn>
                  <a:cxn ang="0">
                    <a:pos x="50" y="568"/>
                  </a:cxn>
                  <a:cxn ang="0">
                    <a:pos x="426" y="568"/>
                  </a:cxn>
                  <a:cxn ang="0">
                    <a:pos x="426" y="568"/>
                  </a:cxn>
                  <a:cxn ang="0">
                    <a:pos x="436" y="568"/>
                  </a:cxn>
                  <a:cxn ang="0">
                    <a:pos x="446" y="564"/>
                  </a:cxn>
                  <a:cxn ang="0">
                    <a:pos x="454" y="560"/>
                  </a:cxn>
                  <a:cxn ang="0">
                    <a:pos x="462" y="554"/>
                  </a:cxn>
                  <a:cxn ang="0">
                    <a:pos x="468" y="546"/>
                  </a:cxn>
                  <a:cxn ang="0">
                    <a:pos x="472" y="538"/>
                  </a:cxn>
                  <a:cxn ang="0">
                    <a:pos x="476" y="528"/>
                  </a:cxn>
                  <a:cxn ang="0">
                    <a:pos x="476" y="518"/>
                  </a:cxn>
                  <a:cxn ang="0">
                    <a:pos x="476" y="476"/>
                  </a:cxn>
                  <a:cxn ang="0">
                    <a:pos x="516" y="476"/>
                  </a:cxn>
                  <a:cxn ang="0">
                    <a:pos x="516" y="326"/>
                  </a:cxn>
                  <a:cxn ang="0">
                    <a:pos x="476" y="326"/>
                  </a:cxn>
                  <a:cxn ang="0">
                    <a:pos x="414" y="326"/>
                  </a:cxn>
                  <a:cxn ang="0">
                    <a:pos x="234" y="326"/>
                  </a:cxn>
                  <a:cxn ang="0">
                    <a:pos x="100" y="402"/>
                  </a:cxn>
                  <a:cxn ang="0">
                    <a:pos x="234" y="476"/>
                  </a:cxn>
                  <a:cxn ang="0">
                    <a:pos x="414" y="476"/>
                  </a:cxn>
                  <a:cxn ang="0">
                    <a:pos x="414" y="506"/>
                  </a:cxn>
                  <a:cxn ang="0">
                    <a:pos x="62" y="506"/>
                  </a:cxn>
                  <a:cxn ang="0">
                    <a:pos x="62" y="62"/>
                  </a:cxn>
                  <a:cxn ang="0">
                    <a:pos x="414" y="62"/>
                  </a:cxn>
                  <a:cxn ang="0">
                    <a:pos x="414" y="326"/>
                  </a:cxn>
                  <a:cxn ang="0">
                    <a:pos x="228" y="340"/>
                  </a:cxn>
                  <a:cxn ang="0">
                    <a:pos x="228" y="462"/>
                  </a:cxn>
                  <a:cxn ang="0">
                    <a:pos x="162" y="428"/>
                  </a:cxn>
                  <a:cxn ang="0">
                    <a:pos x="162" y="378"/>
                  </a:cxn>
                  <a:cxn ang="0">
                    <a:pos x="228" y="340"/>
                  </a:cxn>
                </a:cxnLst>
                <a:rect l="0" t="0" r="r" b="b"/>
                <a:pathLst>
                  <a:path w="516" h="568">
                    <a:moveTo>
                      <a:pt x="476" y="326"/>
                    </a:moveTo>
                    <a:lnTo>
                      <a:pt x="476" y="50"/>
                    </a:lnTo>
                    <a:lnTo>
                      <a:pt x="476" y="50"/>
                    </a:lnTo>
                    <a:lnTo>
                      <a:pt x="476" y="40"/>
                    </a:lnTo>
                    <a:lnTo>
                      <a:pt x="472" y="30"/>
                    </a:lnTo>
                    <a:lnTo>
                      <a:pt x="468" y="22"/>
                    </a:lnTo>
                    <a:lnTo>
                      <a:pt x="462" y="14"/>
                    </a:lnTo>
                    <a:lnTo>
                      <a:pt x="454" y="8"/>
                    </a:lnTo>
                    <a:lnTo>
                      <a:pt x="446" y="4"/>
                    </a:lnTo>
                    <a:lnTo>
                      <a:pt x="436" y="0"/>
                    </a:lnTo>
                    <a:lnTo>
                      <a:pt x="426" y="0"/>
                    </a:lnTo>
                    <a:lnTo>
                      <a:pt x="50" y="0"/>
                    </a:lnTo>
                    <a:lnTo>
                      <a:pt x="50" y="0"/>
                    </a:lnTo>
                    <a:lnTo>
                      <a:pt x="40" y="0"/>
                    </a:lnTo>
                    <a:lnTo>
                      <a:pt x="30" y="4"/>
                    </a:lnTo>
                    <a:lnTo>
                      <a:pt x="22" y="8"/>
                    </a:lnTo>
                    <a:lnTo>
                      <a:pt x="14" y="14"/>
                    </a:lnTo>
                    <a:lnTo>
                      <a:pt x="8" y="22"/>
                    </a:lnTo>
                    <a:lnTo>
                      <a:pt x="4" y="30"/>
                    </a:lnTo>
                    <a:lnTo>
                      <a:pt x="0" y="40"/>
                    </a:lnTo>
                    <a:lnTo>
                      <a:pt x="0" y="50"/>
                    </a:lnTo>
                    <a:lnTo>
                      <a:pt x="0" y="518"/>
                    </a:lnTo>
                    <a:lnTo>
                      <a:pt x="0" y="518"/>
                    </a:lnTo>
                    <a:lnTo>
                      <a:pt x="0" y="528"/>
                    </a:lnTo>
                    <a:lnTo>
                      <a:pt x="4" y="538"/>
                    </a:lnTo>
                    <a:lnTo>
                      <a:pt x="8" y="546"/>
                    </a:lnTo>
                    <a:lnTo>
                      <a:pt x="14" y="554"/>
                    </a:lnTo>
                    <a:lnTo>
                      <a:pt x="22" y="560"/>
                    </a:lnTo>
                    <a:lnTo>
                      <a:pt x="30" y="564"/>
                    </a:lnTo>
                    <a:lnTo>
                      <a:pt x="40" y="568"/>
                    </a:lnTo>
                    <a:lnTo>
                      <a:pt x="50" y="568"/>
                    </a:lnTo>
                    <a:lnTo>
                      <a:pt x="426" y="568"/>
                    </a:lnTo>
                    <a:lnTo>
                      <a:pt x="426" y="568"/>
                    </a:lnTo>
                    <a:lnTo>
                      <a:pt x="436" y="568"/>
                    </a:lnTo>
                    <a:lnTo>
                      <a:pt x="446" y="564"/>
                    </a:lnTo>
                    <a:lnTo>
                      <a:pt x="454" y="560"/>
                    </a:lnTo>
                    <a:lnTo>
                      <a:pt x="462" y="554"/>
                    </a:lnTo>
                    <a:lnTo>
                      <a:pt x="468" y="546"/>
                    </a:lnTo>
                    <a:lnTo>
                      <a:pt x="472" y="538"/>
                    </a:lnTo>
                    <a:lnTo>
                      <a:pt x="476" y="528"/>
                    </a:lnTo>
                    <a:lnTo>
                      <a:pt x="476" y="518"/>
                    </a:lnTo>
                    <a:lnTo>
                      <a:pt x="476" y="476"/>
                    </a:lnTo>
                    <a:lnTo>
                      <a:pt x="516" y="476"/>
                    </a:lnTo>
                    <a:lnTo>
                      <a:pt x="516" y="326"/>
                    </a:lnTo>
                    <a:lnTo>
                      <a:pt x="476" y="326"/>
                    </a:lnTo>
                    <a:close/>
                    <a:moveTo>
                      <a:pt x="414" y="326"/>
                    </a:moveTo>
                    <a:lnTo>
                      <a:pt x="234" y="326"/>
                    </a:lnTo>
                    <a:lnTo>
                      <a:pt x="100" y="402"/>
                    </a:lnTo>
                    <a:lnTo>
                      <a:pt x="234" y="476"/>
                    </a:lnTo>
                    <a:lnTo>
                      <a:pt x="414" y="476"/>
                    </a:lnTo>
                    <a:lnTo>
                      <a:pt x="414" y="506"/>
                    </a:lnTo>
                    <a:lnTo>
                      <a:pt x="62" y="506"/>
                    </a:lnTo>
                    <a:lnTo>
                      <a:pt x="62" y="62"/>
                    </a:lnTo>
                    <a:lnTo>
                      <a:pt x="414" y="62"/>
                    </a:lnTo>
                    <a:lnTo>
                      <a:pt x="414" y="326"/>
                    </a:lnTo>
                    <a:close/>
                    <a:moveTo>
                      <a:pt x="228" y="340"/>
                    </a:moveTo>
                    <a:lnTo>
                      <a:pt x="228" y="462"/>
                    </a:lnTo>
                    <a:lnTo>
                      <a:pt x="162" y="428"/>
                    </a:lnTo>
                    <a:lnTo>
                      <a:pt x="162" y="378"/>
                    </a:lnTo>
                    <a:lnTo>
                      <a:pt x="228" y="3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71">
                <a:extLst>
                  <a:ext uri="{FF2B5EF4-FFF2-40B4-BE49-F238E27FC236}">
                    <a16:creationId xmlns:a16="http://schemas.microsoft.com/office/drawing/2014/main" id="{F80DEF44-9E91-47DB-B247-9D62FAB9863D}"/>
                  </a:ext>
                </a:extLst>
              </p:cNvPr>
              <p:cNvSpPr>
                <a:spLocks/>
              </p:cNvSpPr>
              <p:nvPr/>
            </p:nvSpPr>
            <p:spPr bwMode="auto">
              <a:xfrm>
                <a:off x="7675463" y="4365997"/>
                <a:ext cx="69850" cy="69850"/>
              </a:xfrm>
              <a:custGeom>
                <a:avLst/>
                <a:gdLst/>
                <a:ahLst/>
                <a:cxnLst>
                  <a:cxn ang="0">
                    <a:pos x="22" y="44"/>
                  </a:cxn>
                  <a:cxn ang="0">
                    <a:pos x="22" y="44"/>
                  </a:cxn>
                  <a:cxn ang="0">
                    <a:pos x="30" y="42"/>
                  </a:cxn>
                  <a:cxn ang="0">
                    <a:pos x="38" y="38"/>
                  </a:cxn>
                  <a:cxn ang="0">
                    <a:pos x="42" y="30"/>
                  </a:cxn>
                  <a:cxn ang="0">
                    <a:pos x="44" y="22"/>
                  </a:cxn>
                  <a:cxn ang="0">
                    <a:pos x="44" y="22"/>
                  </a:cxn>
                  <a:cxn ang="0">
                    <a:pos x="42" y="14"/>
                  </a:cxn>
                  <a:cxn ang="0">
                    <a:pos x="38" y="6"/>
                  </a:cxn>
                  <a:cxn ang="0">
                    <a:pos x="30" y="2"/>
                  </a:cxn>
                  <a:cxn ang="0">
                    <a:pos x="22" y="0"/>
                  </a:cxn>
                  <a:cxn ang="0">
                    <a:pos x="22" y="0"/>
                  </a:cxn>
                  <a:cxn ang="0">
                    <a:pos x="14" y="2"/>
                  </a:cxn>
                  <a:cxn ang="0">
                    <a:pos x="6" y="6"/>
                  </a:cxn>
                  <a:cxn ang="0">
                    <a:pos x="2" y="14"/>
                  </a:cxn>
                  <a:cxn ang="0">
                    <a:pos x="0" y="22"/>
                  </a:cxn>
                  <a:cxn ang="0">
                    <a:pos x="0" y="22"/>
                  </a:cxn>
                  <a:cxn ang="0">
                    <a:pos x="2" y="30"/>
                  </a:cxn>
                  <a:cxn ang="0">
                    <a:pos x="6" y="38"/>
                  </a:cxn>
                  <a:cxn ang="0">
                    <a:pos x="14" y="42"/>
                  </a:cxn>
                  <a:cxn ang="0">
                    <a:pos x="22" y="44"/>
                  </a:cxn>
                  <a:cxn ang="0">
                    <a:pos x="22" y="44"/>
                  </a:cxn>
                </a:cxnLst>
                <a:rect l="0" t="0" r="r" b="b"/>
                <a:pathLst>
                  <a:path w="44" h="44">
                    <a:moveTo>
                      <a:pt x="22" y="44"/>
                    </a:moveTo>
                    <a:lnTo>
                      <a:pt x="22" y="44"/>
                    </a:lnTo>
                    <a:lnTo>
                      <a:pt x="30" y="42"/>
                    </a:lnTo>
                    <a:lnTo>
                      <a:pt x="38" y="38"/>
                    </a:lnTo>
                    <a:lnTo>
                      <a:pt x="42" y="30"/>
                    </a:lnTo>
                    <a:lnTo>
                      <a:pt x="44" y="22"/>
                    </a:lnTo>
                    <a:lnTo>
                      <a:pt x="44" y="22"/>
                    </a:lnTo>
                    <a:lnTo>
                      <a:pt x="42" y="14"/>
                    </a:lnTo>
                    <a:lnTo>
                      <a:pt x="38" y="6"/>
                    </a:lnTo>
                    <a:lnTo>
                      <a:pt x="30" y="2"/>
                    </a:lnTo>
                    <a:lnTo>
                      <a:pt x="22" y="0"/>
                    </a:lnTo>
                    <a:lnTo>
                      <a:pt x="22" y="0"/>
                    </a:lnTo>
                    <a:lnTo>
                      <a:pt x="14" y="2"/>
                    </a:lnTo>
                    <a:lnTo>
                      <a:pt x="6" y="6"/>
                    </a:lnTo>
                    <a:lnTo>
                      <a:pt x="2" y="14"/>
                    </a:lnTo>
                    <a:lnTo>
                      <a:pt x="0" y="22"/>
                    </a:lnTo>
                    <a:lnTo>
                      <a:pt x="0" y="22"/>
                    </a:lnTo>
                    <a:lnTo>
                      <a:pt x="2" y="30"/>
                    </a:lnTo>
                    <a:lnTo>
                      <a:pt x="6" y="38"/>
                    </a:lnTo>
                    <a:lnTo>
                      <a:pt x="14" y="42"/>
                    </a:lnTo>
                    <a:lnTo>
                      <a:pt x="22" y="44"/>
                    </a:lnTo>
                    <a:lnTo>
                      <a:pt x="22" y="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sp>
        <p:nvSpPr>
          <p:cNvPr id="24" name="Content Placeholder 2">
            <a:extLst>
              <a:ext uri="{FF2B5EF4-FFF2-40B4-BE49-F238E27FC236}">
                <a16:creationId xmlns:a16="http://schemas.microsoft.com/office/drawing/2014/main" id="{691C2A70-3202-4752-AC81-B2BD66F995AB}"/>
              </a:ext>
            </a:extLst>
          </p:cNvPr>
          <p:cNvSpPr>
            <a:spLocks noGrp="1"/>
          </p:cNvSpPr>
          <p:nvPr>
            <p:ph idx="1"/>
          </p:nvPr>
        </p:nvSpPr>
        <p:spPr>
          <a:xfrm>
            <a:off x="1305869" y="1686620"/>
            <a:ext cx="3042377" cy="5383012"/>
          </a:xfrm>
        </p:spPr>
        <p:txBody>
          <a:bodyPr/>
          <a:lstStyle/>
          <a:p>
            <a:pPr marL="0" indent="0">
              <a:buNone/>
            </a:pPr>
            <a:r>
              <a:rPr lang="en-GB" sz="2800" b="1">
                <a:solidFill>
                  <a:schemeClr val="accent6"/>
                </a:solidFill>
              </a:rPr>
              <a:t>53 participants</a:t>
            </a:r>
          </a:p>
          <a:p>
            <a:pPr marL="0" indent="0">
              <a:buNone/>
            </a:pPr>
            <a:endParaRPr lang="en-GB" sz="2800" b="1">
              <a:solidFill>
                <a:schemeClr val="accent6"/>
              </a:solidFill>
            </a:endParaRPr>
          </a:p>
          <a:p>
            <a:pPr marL="0" indent="0">
              <a:buNone/>
            </a:pPr>
            <a:r>
              <a:rPr lang="en-GB" sz="2800" b="1">
                <a:solidFill>
                  <a:schemeClr val="accent6"/>
                </a:solidFill>
              </a:rPr>
              <a:t>5 locations </a:t>
            </a:r>
            <a:r>
              <a:rPr lang="en-GB" sz="2800">
                <a:solidFill>
                  <a:schemeClr val="accent6"/>
                </a:solidFill>
              </a:rPr>
              <a:t> </a:t>
            </a:r>
            <a:br>
              <a:rPr lang="en-GB" sz="2800">
                <a:solidFill>
                  <a:schemeClr val="accent6"/>
                </a:solidFill>
              </a:rPr>
            </a:br>
            <a:r>
              <a:rPr lang="en-GB"/>
              <a:t>London, Midlands, North of England, Scotland &amp; Wales + a spread of urban/suburban</a:t>
            </a:r>
            <a:br>
              <a:rPr lang="en-GB"/>
            </a:br>
            <a:endParaRPr lang="en-GB" sz="1000"/>
          </a:p>
          <a:p>
            <a:pPr marL="0" indent="0">
              <a:buNone/>
            </a:pPr>
            <a:endParaRPr lang="en-GB" sz="1000"/>
          </a:p>
          <a:p>
            <a:pPr marL="0" indent="0">
              <a:buNone/>
            </a:pPr>
            <a:r>
              <a:rPr lang="en-GB" sz="2800" b="1">
                <a:solidFill>
                  <a:schemeClr val="accent6"/>
                </a:solidFill>
              </a:rPr>
              <a:t>10 day </a:t>
            </a:r>
            <a:r>
              <a:rPr lang="en-GB"/>
              <a:t>Digital diaries from 3</a:t>
            </a:r>
            <a:r>
              <a:rPr lang="en-GB" baseline="30000"/>
              <a:t>rd</a:t>
            </a:r>
            <a:r>
              <a:rPr lang="en-GB"/>
              <a:t> December to 17</a:t>
            </a:r>
            <a:r>
              <a:rPr lang="en-GB" baseline="30000"/>
              <a:t>th</a:t>
            </a:r>
            <a:r>
              <a:rPr lang="en-GB"/>
              <a:t> Dec capturing all gambling activity in-the-moment</a:t>
            </a:r>
            <a:br>
              <a:rPr lang="en-GB"/>
            </a:br>
            <a:endParaRPr lang="en-GB"/>
          </a:p>
          <a:p>
            <a:pPr marL="0" indent="0">
              <a:buNone/>
            </a:pPr>
            <a:r>
              <a:rPr lang="en-GB" sz="2800" b="1">
                <a:solidFill>
                  <a:schemeClr val="accent6"/>
                </a:solidFill>
              </a:rPr>
              <a:t>165 gambling activities logged </a:t>
            </a:r>
            <a:r>
              <a:rPr lang="en-GB"/>
              <a:t>Between 1 and 11 per participant </a:t>
            </a:r>
          </a:p>
          <a:p>
            <a:endParaRPr lang="en-GB"/>
          </a:p>
        </p:txBody>
      </p:sp>
      <p:pic>
        <p:nvPicPr>
          <p:cNvPr id="25" name="Picture 24">
            <a:extLst>
              <a:ext uri="{FF2B5EF4-FFF2-40B4-BE49-F238E27FC236}">
                <a16:creationId xmlns:a16="http://schemas.microsoft.com/office/drawing/2014/main" id="{AF08C42C-7493-4527-AB15-2359F91C7485}"/>
              </a:ext>
              <a:ext uri="{C183D7F6-B498-43B3-948B-1728B52AA6E4}">
                <adec:decorative xmlns:adec="http://schemas.microsoft.com/office/drawing/2017/decorative" val="1"/>
              </a:ext>
            </a:extLst>
          </p:cNvPr>
          <p:cNvPicPr>
            <a:picLocks noChangeAspect="1"/>
          </p:cNvPicPr>
          <p:nvPr/>
        </p:nvPicPr>
        <p:blipFill rotWithShape="1">
          <a:blip r:embed="rId5">
            <a:duotone>
              <a:schemeClr val="accent6">
                <a:shade val="45000"/>
                <a:satMod val="135000"/>
              </a:schemeClr>
              <a:prstClr val="white"/>
            </a:duotone>
          </a:blip>
          <a:srcRect t="1" r="51998" b="-2128"/>
          <a:stretch/>
        </p:blipFill>
        <p:spPr>
          <a:xfrm>
            <a:off x="426470" y="4172741"/>
            <a:ext cx="763800" cy="666209"/>
          </a:xfrm>
          <a:prstGeom prst="rect">
            <a:avLst/>
          </a:prstGeom>
          <a:ln>
            <a:noFill/>
          </a:ln>
        </p:spPr>
      </p:pic>
      <p:grpSp>
        <p:nvGrpSpPr>
          <p:cNvPr id="3" name="Group 2">
            <a:extLst>
              <a:ext uri="{FF2B5EF4-FFF2-40B4-BE49-F238E27FC236}">
                <a16:creationId xmlns:a16="http://schemas.microsoft.com/office/drawing/2014/main" id="{EE81960C-A833-4BC1-A12F-B9F892063083}"/>
              </a:ext>
              <a:ext uri="{C183D7F6-B498-43B3-948B-1728B52AA6E4}">
                <adec:decorative xmlns:adec="http://schemas.microsoft.com/office/drawing/2017/decorative" val="1"/>
              </a:ext>
            </a:extLst>
          </p:cNvPr>
          <p:cNvGrpSpPr/>
          <p:nvPr/>
        </p:nvGrpSpPr>
        <p:grpSpPr>
          <a:xfrm>
            <a:off x="356747" y="1622508"/>
            <a:ext cx="820008" cy="635080"/>
            <a:chOff x="238202" y="4113050"/>
            <a:chExt cx="1086381" cy="901175"/>
          </a:xfrm>
        </p:grpSpPr>
        <p:sp>
          <p:nvSpPr>
            <p:cNvPr id="27" name="Freeform 5">
              <a:extLst>
                <a:ext uri="{FF2B5EF4-FFF2-40B4-BE49-F238E27FC236}">
                  <a16:creationId xmlns:a16="http://schemas.microsoft.com/office/drawing/2014/main" id="{FEB78593-5AC0-4A4A-A9BB-C21F2345046A}"/>
                </a:ext>
              </a:extLst>
            </p:cNvPr>
            <p:cNvSpPr>
              <a:spLocks/>
            </p:cNvSpPr>
            <p:nvPr/>
          </p:nvSpPr>
          <p:spPr bwMode="auto">
            <a:xfrm>
              <a:off x="238202" y="4367146"/>
              <a:ext cx="573513" cy="647079"/>
            </a:xfrm>
            <a:custGeom>
              <a:avLst/>
              <a:gdLst>
                <a:gd name="T0" fmla="*/ 7 w 357"/>
                <a:gd name="T1" fmla="*/ 165 h 432"/>
                <a:gd name="T2" fmla="*/ 82 w 357"/>
                <a:gd name="T3" fmla="*/ 11 h 432"/>
                <a:gd name="T4" fmla="*/ 100 w 357"/>
                <a:gd name="T5" fmla="*/ 0 h 432"/>
                <a:gd name="T6" fmla="*/ 259 w 357"/>
                <a:gd name="T7" fmla="*/ 0 h 432"/>
                <a:gd name="T8" fmla="*/ 277 w 357"/>
                <a:gd name="T9" fmla="*/ 11 h 432"/>
                <a:gd name="T10" fmla="*/ 351 w 357"/>
                <a:gd name="T11" fmla="*/ 159 h 432"/>
                <a:gd name="T12" fmla="*/ 343 w 357"/>
                <a:gd name="T13" fmla="*/ 192 h 432"/>
                <a:gd name="T14" fmla="*/ 305 w 357"/>
                <a:gd name="T15" fmla="*/ 183 h 432"/>
                <a:gd name="T16" fmla="*/ 254 w 357"/>
                <a:gd name="T17" fmla="*/ 85 h 432"/>
                <a:gd name="T18" fmla="*/ 244 w 357"/>
                <a:gd name="T19" fmla="*/ 184 h 432"/>
                <a:gd name="T20" fmla="*/ 268 w 357"/>
                <a:gd name="T21" fmla="*/ 394 h 432"/>
                <a:gd name="T22" fmla="*/ 235 w 357"/>
                <a:gd name="T23" fmla="*/ 431 h 432"/>
                <a:gd name="T24" fmla="*/ 234 w 357"/>
                <a:gd name="T25" fmla="*/ 431 h 432"/>
                <a:gd name="T26" fmla="*/ 201 w 357"/>
                <a:gd name="T27" fmla="*/ 402 h 432"/>
                <a:gd name="T28" fmla="*/ 180 w 357"/>
                <a:gd name="T29" fmla="*/ 234 h 432"/>
                <a:gd name="T30" fmla="*/ 160 w 357"/>
                <a:gd name="T31" fmla="*/ 402 h 432"/>
                <a:gd name="T32" fmla="*/ 127 w 357"/>
                <a:gd name="T33" fmla="*/ 432 h 432"/>
                <a:gd name="T34" fmla="*/ 93 w 357"/>
                <a:gd name="T35" fmla="*/ 394 h 432"/>
                <a:gd name="T36" fmla="*/ 117 w 357"/>
                <a:gd name="T37" fmla="*/ 185 h 432"/>
                <a:gd name="T38" fmla="*/ 106 w 357"/>
                <a:gd name="T39" fmla="*/ 85 h 432"/>
                <a:gd name="T40" fmla="*/ 53 w 357"/>
                <a:gd name="T41" fmla="*/ 188 h 432"/>
                <a:gd name="T42" fmla="*/ 19 w 357"/>
                <a:gd name="T43" fmla="*/ 200 h 432"/>
                <a:gd name="T44" fmla="*/ 7 w 357"/>
                <a:gd name="T45" fmla="*/ 165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7" h="432">
                  <a:moveTo>
                    <a:pt x="7" y="165"/>
                  </a:moveTo>
                  <a:cubicBezTo>
                    <a:pt x="82" y="11"/>
                    <a:pt x="82" y="11"/>
                    <a:pt x="82" y="11"/>
                  </a:cubicBezTo>
                  <a:cubicBezTo>
                    <a:pt x="86" y="4"/>
                    <a:pt x="92" y="0"/>
                    <a:pt x="100" y="0"/>
                  </a:cubicBezTo>
                  <a:cubicBezTo>
                    <a:pt x="259" y="0"/>
                    <a:pt x="259" y="0"/>
                    <a:pt x="259" y="0"/>
                  </a:cubicBezTo>
                  <a:cubicBezTo>
                    <a:pt x="267" y="0"/>
                    <a:pt x="273" y="5"/>
                    <a:pt x="277" y="11"/>
                  </a:cubicBezTo>
                  <a:cubicBezTo>
                    <a:pt x="351" y="159"/>
                    <a:pt x="351" y="159"/>
                    <a:pt x="351" y="159"/>
                  </a:cubicBezTo>
                  <a:cubicBezTo>
                    <a:pt x="357" y="170"/>
                    <a:pt x="354" y="184"/>
                    <a:pt x="343" y="192"/>
                  </a:cubicBezTo>
                  <a:cubicBezTo>
                    <a:pt x="330" y="201"/>
                    <a:pt x="312" y="197"/>
                    <a:pt x="305" y="183"/>
                  </a:cubicBezTo>
                  <a:cubicBezTo>
                    <a:pt x="254" y="85"/>
                    <a:pt x="254" y="85"/>
                    <a:pt x="254" y="85"/>
                  </a:cubicBezTo>
                  <a:cubicBezTo>
                    <a:pt x="244" y="184"/>
                    <a:pt x="244" y="184"/>
                    <a:pt x="244" y="184"/>
                  </a:cubicBezTo>
                  <a:cubicBezTo>
                    <a:pt x="268" y="394"/>
                    <a:pt x="268" y="394"/>
                    <a:pt x="268" y="394"/>
                  </a:cubicBezTo>
                  <a:cubicBezTo>
                    <a:pt x="270" y="414"/>
                    <a:pt x="255" y="431"/>
                    <a:pt x="235" y="431"/>
                  </a:cubicBezTo>
                  <a:cubicBezTo>
                    <a:pt x="234" y="431"/>
                    <a:pt x="234" y="431"/>
                    <a:pt x="234" y="431"/>
                  </a:cubicBezTo>
                  <a:cubicBezTo>
                    <a:pt x="217" y="431"/>
                    <a:pt x="203" y="419"/>
                    <a:pt x="201" y="402"/>
                  </a:cubicBezTo>
                  <a:cubicBezTo>
                    <a:pt x="180" y="234"/>
                    <a:pt x="180" y="234"/>
                    <a:pt x="180" y="234"/>
                  </a:cubicBezTo>
                  <a:cubicBezTo>
                    <a:pt x="160" y="402"/>
                    <a:pt x="160" y="402"/>
                    <a:pt x="160" y="402"/>
                  </a:cubicBezTo>
                  <a:cubicBezTo>
                    <a:pt x="158" y="419"/>
                    <a:pt x="144" y="432"/>
                    <a:pt x="127" y="432"/>
                  </a:cubicBezTo>
                  <a:cubicBezTo>
                    <a:pt x="107" y="432"/>
                    <a:pt x="91" y="414"/>
                    <a:pt x="93" y="394"/>
                  </a:cubicBezTo>
                  <a:cubicBezTo>
                    <a:pt x="117" y="185"/>
                    <a:pt x="117" y="185"/>
                    <a:pt x="117" y="185"/>
                  </a:cubicBezTo>
                  <a:cubicBezTo>
                    <a:pt x="106" y="85"/>
                    <a:pt x="106" y="85"/>
                    <a:pt x="106" y="85"/>
                  </a:cubicBezTo>
                  <a:cubicBezTo>
                    <a:pt x="53" y="188"/>
                    <a:pt x="53" y="188"/>
                    <a:pt x="53" y="188"/>
                  </a:cubicBezTo>
                  <a:cubicBezTo>
                    <a:pt x="47" y="201"/>
                    <a:pt x="32" y="206"/>
                    <a:pt x="19" y="200"/>
                  </a:cubicBezTo>
                  <a:cubicBezTo>
                    <a:pt x="6" y="194"/>
                    <a:pt x="0" y="178"/>
                    <a:pt x="7" y="165"/>
                  </a:cubicBezTo>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a:p>
          </p:txBody>
        </p:sp>
        <p:sp>
          <p:nvSpPr>
            <p:cNvPr id="28" name="Freeform 6">
              <a:extLst>
                <a:ext uri="{FF2B5EF4-FFF2-40B4-BE49-F238E27FC236}">
                  <a16:creationId xmlns:a16="http://schemas.microsoft.com/office/drawing/2014/main" id="{13753FC0-13E5-4E74-9498-42EBAC7BD181}"/>
                </a:ext>
              </a:extLst>
            </p:cNvPr>
            <p:cNvSpPr>
              <a:spLocks/>
            </p:cNvSpPr>
            <p:nvPr/>
          </p:nvSpPr>
          <p:spPr bwMode="auto">
            <a:xfrm>
              <a:off x="420700" y="4113050"/>
              <a:ext cx="224698" cy="211699"/>
            </a:xfrm>
            <a:custGeom>
              <a:avLst/>
              <a:gdLst>
                <a:gd name="T0" fmla="*/ 140 w 140"/>
                <a:gd name="T1" fmla="*/ 70 h 141"/>
                <a:gd name="T2" fmla="*/ 70 w 140"/>
                <a:gd name="T3" fmla="*/ 140 h 141"/>
                <a:gd name="T4" fmla="*/ 0 w 140"/>
                <a:gd name="T5" fmla="*/ 70 h 141"/>
                <a:gd name="T6" fmla="*/ 70 w 140"/>
                <a:gd name="T7" fmla="*/ 0 h 141"/>
                <a:gd name="T8" fmla="*/ 140 w 140"/>
                <a:gd name="T9" fmla="*/ 70 h 141"/>
              </a:gdLst>
              <a:ahLst/>
              <a:cxnLst>
                <a:cxn ang="0">
                  <a:pos x="T0" y="T1"/>
                </a:cxn>
                <a:cxn ang="0">
                  <a:pos x="T2" y="T3"/>
                </a:cxn>
                <a:cxn ang="0">
                  <a:pos x="T4" y="T5"/>
                </a:cxn>
                <a:cxn ang="0">
                  <a:pos x="T6" y="T7"/>
                </a:cxn>
                <a:cxn ang="0">
                  <a:pos x="T8" y="T9"/>
                </a:cxn>
              </a:cxnLst>
              <a:rect l="0" t="0" r="r" b="b"/>
              <a:pathLst>
                <a:path w="140" h="141">
                  <a:moveTo>
                    <a:pt x="140" y="70"/>
                  </a:moveTo>
                  <a:cubicBezTo>
                    <a:pt x="140" y="109"/>
                    <a:pt x="109" y="140"/>
                    <a:pt x="70" y="140"/>
                  </a:cubicBezTo>
                  <a:cubicBezTo>
                    <a:pt x="31" y="141"/>
                    <a:pt x="0" y="109"/>
                    <a:pt x="0" y="70"/>
                  </a:cubicBezTo>
                  <a:cubicBezTo>
                    <a:pt x="0" y="32"/>
                    <a:pt x="31" y="0"/>
                    <a:pt x="70" y="0"/>
                  </a:cubicBezTo>
                  <a:cubicBezTo>
                    <a:pt x="109" y="0"/>
                    <a:pt x="140" y="31"/>
                    <a:pt x="140" y="70"/>
                  </a:cubicBezTo>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a:p>
          </p:txBody>
        </p:sp>
        <p:sp>
          <p:nvSpPr>
            <p:cNvPr id="29" name="Freeform 7">
              <a:extLst>
                <a:ext uri="{FF2B5EF4-FFF2-40B4-BE49-F238E27FC236}">
                  <a16:creationId xmlns:a16="http://schemas.microsoft.com/office/drawing/2014/main" id="{564EAE85-B4FE-4DFD-B316-07F12A195CC4}"/>
                </a:ext>
              </a:extLst>
            </p:cNvPr>
            <p:cNvSpPr>
              <a:spLocks/>
            </p:cNvSpPr>
            <p:nvPr/>
          </p:nvSpPr>
          <p:spPr bwMode="auto">
            <a:xfrm>
              <a:off x="894471" y="4113050"/>
              <a:ext cx="226837" cy="211699"/>
            </a:xfrm>
            <a:custGeom>
              <a:avLst/>
              <a:gdLst>
                <a:gd name="T0" fmla="*/ 141 w 141"/>
                <a:gd name="T1" fmla="*/ 70 h 141"/>
                <a:gd name="T2" fmla="*/ 71 w 141"/>
                <a:gd name="T3" fmla="*/ 140 h 141"/>
                <a:gd name="T4" fmla="*/ 1 w 141"/>
                <a:gd name="T5" fmla="*/ 70 h 141"/>
                <a:gd name="T6" fmla="*/ 71 w 141"/>
                <a:gd name="T7" fmla="*/ 0 h 141"/>
                <a:gd name="T8" fmla="*/ 141 w 141"/>
                <a:gd name="T9" fmla="*/ 70 h 141"/>
              </a:gdLst>
              <a:ahLst/>
              <a:cxnLst>
                <a:cxn ang="0">
                  <a:pos x="T0" y="T1"/>
                </a:cxn>
                <a:cxn ang="0">
                  <a:pos x="T2" y="T3"/>
                </a:cxn>
                <a:cxn ang="0">
                  <a:pos x="T4" y="T5"/>
                </a:cxn>
                <a:cxn ang="0">
                  <a:pos x="T6" y="T7"/>
                </a:cxn>
                <a:cxn ang="0">
                  <a:pos x="T8" y="T9"/>
                </a:cxn>
              </a:cxnLst>
              <a:rect l="0" t="0" r="r" b="b"/>
              <a:pathLst>
                <a:path w="141" h="141">
                  <a:moveTo>
                    <a:pt x="141" y="70"/>
                  </a:moveTo>
                  <a:cubicBezTo>
                    <a:pt x="141" y="109"/>
                    <a:pt x="110" y="140"/>
                    <a:pt x="71" y="140"/>
                  </a:cubicBezTo>
                  <a:cubicBezTo>
                    <a:pt x="32" y="141"/>
                    <a:pt x="1" y="109"/>
                    <a:pt x="1" y="70"/>
                  </a:cubicBezTo>
                  <a:cubicBezTo>
                    <a:pt x="0" y="32"/>
                    <a:pt x="32" y="0"/>
                    <a:pt x="71" y="0"/>
                  </a:cubicBezTo>
                  <a:cubicBezTo>
                    <a:pt x="109" y="0"/>
                    <a:pt x="141" y="31"/>
                    <a:pt x="141" y="70"/>
                  </a:cubicBezTo>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a:p>
          </p:txBody>
        </p:sp>
        <p:sp>
          <p:nvSpPr>
            <p:cNvPr id="30" name="Freeform 8">
              <a:extLst>
                <a:ext uri="{FF2B5EF4-FFF2-40B4-BE49-F238E27FC236}">
                  <a16:creationId xmlns:a16="http://schemas.microsoft.com/office/drawing/2014/main" id="{0E18F304-A9A7-43E1-A5FD-A4EACD3711DB}"/>
                </a:ext>
              </a:extLst>
            </p:cNvPr>
            <p:cNvSpPr>
              <a:spLocks/>
            </p:cNvSpPr>
            <p:nvPr/>
          </p:nvSpPr>
          <p:spPr bwMode="auto">
            <a:xfrm>
              <a:off x="697570" y="4367147"/>
              <a:ext cx="627013" cy="645082"/>
            </a:xfrm>
            <a:custGeom>
              <a:avLst/>
              <a:gdLst>
                <a:gd name="T0" fmla="*/ 9 w 389"/>
                <a:gd name="T1" fmla="*/ 155 h 431"/>
                <a:gd name="T2" fmla="*/ 121 w 389"/>
                <a:gd name="T3" fmla="*/ 8 h 431"/>
                <a:gd name="T4" fmla="*/ 137 w 389"/>
                <a:gd name="T5" fmla="*/ 0 h 431"/>
                <a:gd name="T6" fmla="*/ 252 w 389"/>
                <a:gd name="T7" fmla="*/ 0 h 431"/>
                <a:gd name="T8" fmla="*/ 268 w 389"/>
                <a:gd name="T9" fmla="*/ 8 h 431"/>
                <a:gd name="T10" fmla="*/ 381 w 389"/>
                <a:gd name="T11" fmla="*/ 154 h 431"/>
                <a:gd name="T12" fmla="*/ 377 w 389"/>
                <a:gd name="T13" fmla="*/ 188 h 431"/>
                <a:gd name="T14" fmla="*/ 345 w 389"/>
                <a:gd name="T15" fmla="*/ 186 h 431"/>
                <a:gd name="T16" fmla="*/ 265 w 389"/>
                <a:gd name="T17" fmla="*/ 94 h 431"/>
                <a:gd name="T18" fmla="*/ 301 w 389"/>
                <a:gd name="T19" fmla="*/ 250 h 431"/>
                <a:gd name="T20" fmla="*/ 251 w 389"/>
                <a:gd name="T21" fmla="*/ 250 h 431"/>
                <a:gd name="T22" fmla="*/ 256 w 389"/>
                <a:gd name="T23" fmla="*/ 406 h 431"/>
                <a:gd name="T24" fmla="*/ 233 w 389"/>
                <a:gd name="T25" fmla="*/ 430 h 431"/>
                <a:gd name="T26" fmla="*/ 233 w 389"/>
                <a:gd name="T27" fmla="*/ 430 h 431"/>
                <a:gd name="T28" fmla="*/ 209 w 389"/>
                <a:gd name="T29" fmla="*/ 409 h 431"/>
                <a:gd name="T30" fmla="*/ 195 w 389"/>
                <a:gd name="T31" fmla="*/ 265 h 431"/>
                <a:gd name="T32" fmla="*/ 182 w 389"/>
                <a:gd name="T33" fmla="*/ 409 h 431"/>
                <a:gd name="T34" fmla="*/ 159 w 389"/>
                <a:gd name="T35" fmla="*/ 431 h 431"/>
                <a:gd name="T36" fmla="*/ 135 w 389"/>
                <a:gd name="T37" fmla="*/ 406 h 431"/>
                <a:gd name="T38" fmla="*/ 139 w 389"/>
                <a:gd name="T39" fmla="*/ 250 h 431"/>
                <a:gd name="T40" fmla="*/ 89 w 389"/>
                <a:gd name="T41" fmla="*/ 250 h 431"/>
                <a:gd name="T42" fmla="*/ 124 w 389"/>
                <a:gd name="T43" fmla="*/ 95 h 431"/>
                <a:gd name="T44" fmla="*/ 44 w 389"/>
                <a:gd name="T45" fmla="*/ 187 h 431"/>
                <a:gd name="T46" fmla="*/ 13 w 389"/>
                <a:gd name="T47" fmla="*/ 189 h 431"/>
                <a:gd name="T48" fmla="*/ 13 w 389"/>
                <a:gd name="T49" fmla="*/ 189 h 431"/>
                <a:gd name="T50" fmla="*/ 9 w 389"/>
                <a:gd name="T51" fmla="*/ 155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9" h="431">
                  <a:moveTo>
                    <a:pt x="9" y="155"/>
                  </a:moveTo>
                  <a:cubicBezTo>
                    <a:pt x="121" y="8"/>
                    <a:pt x="121" y="8"/>
                    <a:pt x="121" y="8"/>
                  </a:cubicBezTo>
                  <a:cubicBezTo>
                    <a:pt x="125" y="3"/>
                    <a:pt x="131" y="0"/>
                    <a:pt x="137" y="0"/>
                  </a:cubicBezTo>
                  <a:cubicBezTo>
                    <a:pt x="252" y="0"/>
                    <a:pt x="252" y="0"/>
                    <a:pt x="252" y="0"/>
                  </a:cubicBezTo>
                  <a:cubicBezTo>
                    <a:pt x="258" y="0"/>
                    <a:pt x="264" y="3"/>
                    <a:pt x="268" y="8"/>
                  </a:cubicBezTo>
                  <a:cubicBezTo>
                    <a:pt x="381" y="154"/>
                    <a:pt x="381" y="154"/>
                    <a:pt x="381" y="154"/>
                  </a:cubicBezTo>
                  <a:cubicBezTo>
                    <a:pt x="389" y="164"/>
                    <a:pt x="387" y="180"/>
                    <a:pt x="377" y="188"/>
                  </a:cubicBezTo>
                  <a:cubicBezTo>
                    <a:pt x="367" y="195"/>
                    <a:pt x="354" y="194"/>
                    <a:pt x="345" y="186"/>
                  </a:cubicBezTo>
                  <a:cubicBezTo>
                    <a:pt x="265" y="94"/>
                    <a:pt x="265" y="94"/>
                    <a:pt x="265" y="94"/>
                  </a:cubicBezTo>
                  <a:cubicBezTo>
                    <a:pt x="301" y="250"/>
                    <a:pt x="301" y="250"/>
                    <a:pt x="301" y="250"/>
                  </a:cubicBezTo>
                  <a:cubicBezTo>
                    <a:pt x="251" y="250"/>
                    <a:pt x="251" y="250"/>
                    <a:pt x="251" y="250"/>
                  </a:cubicBezTo>
                  <a:cubicBezTo>
                    <a:pt x="256" y="406"/>
                    <a:pt x="256" y="406"/>
                    <a:pt x="256" y="406"/>
                  </a:cubicBezTo>
                  <a:cubicBezTo>
                    <a:pt x="257" y="419"/>
                    <a:pt x="246" y="430"/>
                    <a:pt x="233" y="430"/>
                  </a:cubicBezTo>
                  <a:cubicBezTo>
                    <a:pt x="233" y="430"/>
                    <a:pt x="233" y="430"/>
                    <a:pt x="233" y="430"/>
                  </a:cubicBezTo>
                  <a:cubicBezTo>
                    <a:pt x="220" y="431"/>
                    <a:pt x="210" y="421"/>
                    <a:pt x="209" y="409"/>
                  </a:cubicBezTo>
                  <a:cubicBezTo>
                    <a:pt x="195" y="265"/>
                    <a:pt x="195" y="265"/>
                    <a:pt x="195" y="265"/>
                  </a:cubicBezTo>
                  <a:cubicBezTo>
                    <a:pt x="182" y="409"/>
                    <a:pt x="182" y="409"/>
                    <a:pt x="182" y="409"/>
                  </a:cubicBezTo>
                  <a:cubicBezTo>
                    <a:pt x="181" y="421"/>
                    <a:pt x="171" y="431"/>
                    <a:pt x="159" y="431"/>
                  </a:cubicBezTo>
                  <a:cubicBezTo>
                    <a:pt x="145" y="431"/>
                    <a:pt x="134" y="420"/>
                    <a:pt x="135" y="406"/>
                  </a:cubicBezTo>
                  <a:cubicBezTo>
                    <a:pt x="139" y="250"/>
                    <a:pt x="139" y="250"/>
                    <a:pt x="139" y="250"/>
                  </a:cubicBezTo>
                  <a:cubicBezTo>
                    <a:pt x="89" y="250"/>
                    <a:pt x="89" y="250"/>
                    <a:pt x="89" y="250"/>
                  </a:cubicBezTo>
                  <a:cubicBezTo>
                    <a:pt x="124" y="95"/>
                    <a:pt x="124" y="95"/>
                    <a:pt x="124" y="95"/>
                  </a:cubicBezTo>
                  <a:cubicBezTo>
                    <a:pt x="44" y="187"/>
                    <a:pt x="44" y="187"/>
                    <a:pt x="44" y="187"/>
                  </a:cubicBezTo>
                  <a:cubicBezTo>
                    <a:pt x="36" y="195"/>
                    <a:pt x="23" y="196"/>
                    <a:pt x="13" y="189"/>
                  </a:cubicBezTo>
                  <a:cubicBezTo>
                    <a:pt x="13" y="189"/>
                    <a:pt x="13" y="189"/>
                    <a:pt x="13" y="189"/>
                  </a:cubicBezTo>
                  <a:cubicBezTo>
                    <a:pt x="3" y="181"/>
                    <a:pt x="0" y="166"/>
                    <a:pt x="9" y="155"/>
                  </a:cubicBezTo>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31" name="Group 30">
            <a:extLst>
              <a:ext uri="{FF2B5EF4-FFF2-40B4-BE49-F238E27FC236}">
                <a16:creationId xmlns:a16="http://schemas.microsoft.com/office/drawing/2014/main" id="{2C2DD722-4077-45CD-90E4-D6B7A198B617}"/>
              </a:ext>
              <a:ext uri="{C183D7F6-B498-43B3-948B-1728B52AA6E4}">
                <adec:decorative xmlns:adec="http://schemas.microsoft.com/office/drawing/2017/decorative" val="1"/>
              </a:ext>
            </a:extLst>
          </p:cNvPr>
          <p:cNvGrpSpPr/>
          <p:nvPr/>
        </p:nvGrpSpPr>
        <p:grpSpPr>
          <a:xfrm>
            <a:off x="448537" y="2618531"/>
            <a:ext cx="616740" cy="994083"/>
            <a:chOff x="5079289" y="818720"/>
            <a:chExt cx="2574500" cy="5131231"/>
          </a:xfrm>
          <a:solidFill>
            <a:schemeClr val="accent6"/>
          </a:solidFill>
        </p:grpSpPr>
        <p:sp>
          <p:nvSpPr>
            <p:cNvPr id="32" name="Freeform 11">
              <a:extLst>
                <a:ext uri="{FF2B5EF4-FFF2-40B4-BE49-F238E27FC236}">
                  <a16:creationId xmlns:a16="http://schemas.microsoft.com/office/drawing/2014/main" id="{E69C49D4-5988-45AE-8A54-39A744B8862E}"/>
                </a:ext>
              </a:extLst>
            </p:cNvPr>
            <p:cNvSpPr>
              <a:spLocks/>
            </p:cNvSpPr>
            <p:nvPr/>
          </p:nvSpPr>
          <p:spPr bwMode="auto">
            <a:xfrm>
              <a:off x="6871888" y="5314656"/>
              <a:ext cx="268779" cy="213246"/>
            </a:xfrm>
            <a:custGeom>
              <a:avLst/>
              <a:gdLst>
                <a:gd name="T0" fmla="*/ 177 w 177"/>
                <a:gd name="T1" fmla="*/ 63 h 140"/>
                <a:gd name="T2" fmla="*/ 164 w 177"/>
                <a:gd name="T3" fmla="*/ 70 h 140"/>
                <a:gd name="T4" fmla="*/ 154 w 177"/>
                <a:gd name="T5" fmla="*/ 76 h 140"/>
                <a:gd name="T6" fmla="*/ 129 w 177"/>
                <a:gd name="T7" fmla="*/ 62 h 140"/>
                <a:gd name="T8" fmla="*/ 119 w 177"/>
                <a:gd name="T9" fmla="*/ 68 h 140"/>
                <a:gd name="T10" fmla="*/ 131 w 177"/>
                <a:gd name="T11" fmla="*/ 70 h 140"/>
                <a:gd name="T12" fmla="*/ 146 w 177"/>
                <a:gd name="T13" fmla="*/ 71 h 140"/>
                <a:gd name="T14" fmla="*/ 145 w 177"/>
                <a:gd name="T15" fmla="*/ 79 h 140"/>
                <a:gd name="T16" fmla="*/ 150 w 177"/>
                <a:gd name="T17" fmla="*/ 91 h 140"/>
                <a:gd name="T18" fmla="*/ 144 w 177"/>
                <a:gd name="T19" fmla="*/ 94 h 140"/>
                <a:gd name="T20" fmla="*/ 137 w 177"/>
                <a:gd name="T21" fmla="*/ 97 h 140"/>
                <a:gd name="T22" fmla="*/ 134 w 177"/>
                <a:gd name="T23" fmla="*/ 106 h 140"/>
                <a:gd name="T24" fmla="*/ 130 w 177"/>
                <a:gd name="T25" fmla="*/ 124 h 140"/>
                <a:gd name="T26" fmla="*/ 121 w 177"/>
                <a:gd name="T27" fmla="*/ 140 h 140"/>
                <a:gd name="T28" fmla="*/ 101 w 177"/>
                <a:gd name="T29" fmla="*/ 128 h 140"/>
                <a:gd name="T30" fmla="*/ 94 w 177"/>
                <a:gd name="T31" fmla="*/ 120 h 140"/>
                <a:gd name="T32" fmla="*/ 84 w 177"/>
                <a:gd name="T33" fmla="*/ 127 h 140"/>
                <a:gd name="T34" fmla="*/ 73 w 177"/>
                <a:gd name="T35" fmla="*/ 137 h 140"/>
                <a:gd name="T36" fmla="*/ 67 w 177"/>
                <a:gd name="T37" fmla="*/ 123 h 140"/>
                <a:gd name="T38" fmla="*/ 64 w 177"/>
                <a:gd name="T39" fmla="*/ 116 h 140"/>
                <a:gd name="T40" fmla="*/ 54 w 177"/>
                <a:gd name="T41" fmla="*/ 120 h 140"/>
                <a:gd name="T42" fmla="*/ 58 w 177"/>
                <a:gd name="T43" fmla="*/ 110 h 140"/>
                <a:gd name="T44" fmla="*/ 50 w 177"/>
                <a:gd name="T45" fmla="*/ 107 h 140"/>
                <a:gd name="T46" fmla="*/ 44 w 177"/>
                <a:gd name="T47" fmla="*/ 104 h 140"/>
                <a:gd name="T48" fmla="*/ 39 w 177"/>
                <a:gd name="T49" fmla="*/ 111 h 140"/>
                <a:gd name="T50" fmla="*/ 34 w 177"/>
                <a:gd name="T51" fmla="*/ 120 h 140"/>
                <a:gd name="T52" fmla="*/ 32 w 177"/>
                <a:gd name="T53" fmla="*/ 113 h 140"/>
                <a:gd name="T54" fmla="*/ 37 w 177"/>
                <a:gd name="T55" fmla="*/ 107 h 140"/>
                <a:gd name="T56" fmla="*/ 41 w 177"/>
                <a:gd name="T57" fmla="*/ 100 h 140"/>
                <a:gd name="T58" fmla="*/ 33 w 177"/>
                <a:gd name="T59" fmla="*/ 97 h 140"/>
                <a:gd name="T60" fmla="*/ 31 w 177"/>
                <a:gd name="T61" fmla="*/ 90 h 140"/>
                <a:gd name="T62" fmla="*/ 24 w 177"/>
                <a:gd name="T63" fmla="*/ 83 h 140"/>
                <a:gd name="T64" fmla="*/ 17 w 177"/>
                <a:gd name="T65" fmla="*/ 80 h 140"/>
                <a:gd name="T66" fmla="*/ 10 w 177"/>
                <a:gd name="T67" fmla="*/ 77 h 140"/>
                <a:gd name="T68" fmla="*/ 6 w 177"/>
                <a:gd name="T69" fmla="*/ 70 h 140"/>
                <a:gd name="T70" fmla="*/ 3 w 177"/>
                <a:gd name="T71" fmla="*/ 57 h 140"/>
                <a:gd name="T72" fmla="*/ 7 w 177"/>
                <a:gd name="T73" fmla="*/ 40 h 140"/>
                <a:gd name="T74" fmla="*/ 11 w 177"/>
                <a:gd name="T75" fmla="*/ 30 h 140"/>
                <a:gd name="T76" fmla="*/ 10 w 177"/>
                <a:gd name="T77" fmla="*/ 15 h 140"/>
                <a:gd name="T78" fmla="*/ 17 w 177"/>
                <a:gd name="T79" fmla="*/ 17 h 140"/>
                <a:gd name="T80" fmla="*/ 27 w 177"/>
                <a:gd name="T81" fmla="*/ 21 h 140"/>
                <a:gd name="T82" fmla="*/ 37 w 177"/>
                <a:gd name="T83" fmla="*/ 16 h 140"/>
                <a:gd name="T84" fmla="*/ 44 w 177"/>
                <a:gd name="T85" fmla="*/ 13 h 140"/>
                <a:gd name="T86" fmla="*/ 61 w 177"/>
                <a:gd name="T87" fmla="*/ 10 h 140"/>
                <a:gd name="T88" fmla="*/ 73 w 177"/>
                <a:gd name="T89" fmla="*/ 7 h 140"/>
                <a:gd name="T90" fmla="*/ 81 w 177"/>
                <a:gd name="T91" fmla="*/ 4 h 140"/>
                <a:gd name="T92" fmla="*/ 95 w 177"/>
                <a:gd name="T93" fmla="*/ 0 h 140"/>
                <a:gd name="T94" fmla="*/ 108 w 177"/>
                <a:gd name="T95" fmla="*/ 3 h 140"/>
                <a:gd name="T96" fmla="*/ 114 w 177"/>
                <a:gd name="T97" fmla="*/ 7 h 140"/>
                <a:gd name="T98" fmla="*/ 110 w 177"/>
                <a:gd name="T99" fmla="*/ 17 h 140"/>
                <a:gd name="T100" fmla="*/ 117 w 177"/>
                <a:gd name="T101" fmla="*/ 27 h 140"/>
                <a:gd name="T102" fmla="*/ 125 w 177"/>
                <a:gd name="T103" fmla="*/ 30 h 140"/>
                <a:gd name="T104" fmla="*/ 134 w 177"/>
                <a:gd name="T105" fmla="*/ 34 h 140"/>
                <a:gd name="T106" fmla="*/ 161 w 177"/>
                <a:gd name="T107" fmla="*/ 30 h 140"/>
                <a:gd name="T108" fmla="*/ 177 w 177"/>
                <a:gd name="T109" fmla="*/ 5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7" h="140">
                  <a:moveTo>
                    <a:pt x="177" y="53"/>
                  </a:moveTo>
                  <a:cubicBezTo>
                    <a:pt x="177" y="63"/>
                    <a:pt x="177" y="63"/>
                    <a:pt x="177" y="63"/>
                  </a:cubicBezTo>
                  <a:cubicBezTo>
                    <a:pt x="170" y="63"/>
                    <a:pt x="170" y="63"/>
                    <a:pt x="170" y="63"/>
                  </a:cubicBezTo>
                  <a:cubicBezTo>
                    <a:pt x="170" y="63"/>
                    <a:pt x="164" y="70"/>
                    <a:pt x="164" y="70"/>
                  </a:cubicBezTo>
                  <a:cubicBezTo>
                    <a:pt x="164" y="70"/>
                    <a:pt x="164" y="63"/>
                    <a:pt x="164" y="63"/>
                  </a:cubicBezTo>
                  <a:cubicBezTo>
                    <a:pt x="154" y="76"/>
                    <a:pt x="154" y="76"/>
                    <a:pt x="154" y="76"/>
                  </a:cubicBezTo>
                  <a:cubicBezTo>
                    <a:pt x="152" y="67"/>
                    <a:pt x="152" y="67"/>
                    <a:pt x="152" y="67"/>
                  </a:cubicBezTo>
                  <a:cubicBezTo>
                    <a:pt x="129" y="62"/>
                    <a:pt x="129" y="62"/>
                    <a:pt x="129" y="62"/>
                  </a:cubicBezTo>
                  <a:cubicBezTo>
                    <a:pt x="129" y="62"/>
                    <a:pt x="128" y="66"/>
                    <a:pt x="128" y="66"/>
                  </a:cubicBezTo>
                  <a:cubicBezTo>
                    <a:pt x="127" y="66"/>
                    <a:pt x="119" y="68"/>
                    <a:pt x="119" y="68"/>
                  </a:cubicBezTo>
                  <a:cubicBezTo>
                    <a:pt x="121" y="70"/>
                    <a:pt x="121" y="70"/>
                    <a:pt x="121" y="70"/>
                  </a:cubicBezTo>
                  <a:cubicBezTo>
                    <a:pt x="131" y="70"/>
                    <a:pt x="131" y="70"/>
                    <a:pt x="131" y="70"/>
                  </a:cubicBezTo>
                  <a:cubicBezTo>
                    <a:pt x="132" y="66"/>
                    <a:pt x="132" y="66"/>
                    <a:pt x="132" y="66"/>
                  </a:cubicBezTo>
                  <a:cubicBezTo>
                    <a:pt x="146" y="71"/>
                    <a:pt x="146" y="71"/>
                    <a:pt x="146" y="71"/>
                  </a:cubicBezTo>
                  <a:cubicBezTo>
                    <a:pt x="149" y="77"/>
                    <a:pt x="149" y="77"/>
                    <a:pt x="149" y="77"/>
                  </a:cubicBezTo>
                  <a:cubicBezTo>
                    <a:pt x="145" y="79"/>
                    <a:pt x="145" y="79"/>
                    <a:pt x="145" y="79"/>
                  </a:cubicBezTo>
                  <a:cubicBezTo>
                    <a:pt x="151" y="86"/>
                    <a:pt x="151" y="86"/>
                    <a:pt x="151" y="86"/>
                  </a:cubicBezTo>
                  <a:cubicBezTo>
                    <a:pt x="150" y="91"/>
                    <a:pt x="150" y="91"/>
                    <a:pt x="150" y="91"/>
                  </a:cubicBezTo>
                  <a:cubicBezTo>
                    <a:pt x="144" y="90"/>
                    <a:pt x="144" y="90"/>
                    <a:pt x="144" y="90"/>
                  </a:cubicBezTo>
                  <a:cubicBezTo>
                    <a:pt x="144" y="94"/>
                    <a:pt x="144" y="94"/>
                    <a:pt x="144" y="94"/>
                  </a:cubicBezTo>
                  <a:cubicBezTo>
                    <a:pt x="141" y="93"/>
                    <a:pt x="141" y="93"/>
                    <a:pt x="141" y="93"/>
                  </a:cubicBezTo>
                  <a:cubicBezTo>
                    <a:pt x="137" y="97"/>
                    <a:pt x="137" y="97"/>
                    <a:pt x="137" y="97"/>
                  </a:cubicBezTo>
                  <a:cubicBezTo>
                    <a:pt x="138" y="111"/>
                    <a:pt x="138" y="111"/>
                    <a:pt x="138" y="111"/>
                  </a:cubicBezTo>
                  <a:cubicBezTo>
                    <a:pt x="134" y="106"/>
                    <a:pt x="134" y="106"/>
                    <a:pt x="134" y="106"/>
                  </a:cubicBezTo>
                  <a:cubicBezTo>
                    <a:pt x="134" y="121"/>
                    <a:pt x="134" y="121"/>
                    <a:pt x="134" y="121"/>
                  </a:cubicBezTo>
                  <a:cubicBezTo>
                    <a:pt x="130" y="124"/>
                    <a:pt x="130" y="124"/>
                    <a:pt x="130" y="124"/>
                  </a:cubicBezTo>
                  <a:cubicBezTo>
                    <a:pt x="127" y="124"/>
                    <a:pt x="127" y="124"/>
                    <a:pt x="127" y="124"/>
                  </a:cubicBezTo>
                  <a:cubicBezTo>
                    <a:pt x="121" y="140"/>
                    <a:pt x="121" y="140"/>
                    <a:pt x="121" y="140"/>
                  </a:cubicBezTo>
                  <a:cubicBezTo>
                    <a:pt x="110" y="140"/>
                    <a:pt x="110" y="140"/>
                    <a:pt x="110" y="140"/>
                  </a:cubicBezTo>
                  <a:cubicBezTo>
                    <a:pt x="110" y="140"/>
                    <a:pt x="101" y="128"/>
                    <a:pt x="101" y="128"/>
                  </a:cubicBezTo>
                  <a:cubicBezTo>
                    <a:pt x="101" y="127"/>
                    <a:pt x="101" y="124"/>
                    <a:pt x="101" y="124"/>
                  </a:cubicBezTo>
                  <a:cubicBezTo>
                    <a:pt x="94" y="120"/>
                    <a:pt x="94" y="120"/>
                    <a:pt x="94" y="120"/>
                  </a:cubicBezTo>
                  <a:cubicBezTo>
                    <a:pt x="91" y="127"/>
                    <a:pt x="91" y="127"/>
                    <a:pt x="91" y="127"/>
                  </a:cubicBezTo>
                  <a:cubicBezTo>
                    <a:pt x="84" y="127"/>
                    <a:pt x="84" y="127"/>
                    <a:pt x="84" y="127"/>
                  </a:cubicBezTo>
                  <a:cubicBezTo>
                    <a:pt x="81" y="133"/>
                    <a:pt x="81" y="133"/>
                    <a:pt x="81" y="133"/>
                  </a:cubicBezTo>
                  <a:cubicBezTo>
                    <a:pt x="73" y="137"/>
                    <a:pt x="73" y="137"/>
                    <a:pt x="73" y="137"/>
                  </a:cubicBezTo>
                  <a:cubicBezTo>
                    <a:pt x="67" y="133"/>
                    <a:pt x="67" y="133"/>
                    <a:pt x="67" y="133"/>
                  </a:cubicBezTo>
                  <a:cubicBezTo>
                    <a:pt x="67" y="123"/>
                    <a:pt x="67" y="123"/>
                    <a:pt x="67" y="123"/>
                  </a:cubicBezTo>
                  <a:cubicBezTo>
                    <a:pt x="64" y="121"/>
                    <a:pt x="64" y="121"/>
                    <a:pt x="64" y="121"/>
                  </a:cubicBezTo>
                  <a:cubicBezTo>
                    <a:pt x="64" y="116"/>
                    <a:pt x="64" y="116"/>
                    <a:pt x="64" y="116"/>
                  </a:cubicBezTo>
                  <a:cubicBezTo>
                    <a:pt x="60" y="117"/>
                    <a:pt x="60" y="117"/>
                    <a:pt x="60" y="117"/>
                  </a:cubicBezTo>
                  <a:cubicBezTo>
                    <a:pt x="54" y="120"/>
                    <a:pt x="54" y="120"/>
                    <a:pt x="54" y="120"/>
                  </a:cubicBezTo>
                  <a:cubicBezTo>
                    <a:pt x="55" y="114"/>
                    <a:pt x="55" y="114"/>
                    <a:pt x="55" y="114"/>
                  </a:cubicBezTo>
                  <a:cubicBezTo>
                    <a:pt x="58" y="110"/>
                    <a:pt x="58" y="110"/>
                    <a:pt x="58" y="110"/>
                  </a:cubicBezTo>
                  <a:cubicBezTo>
                    <a:pt x="54" y="107"/>
                    <a:pt x="54" y="107"/>
                    <a:pt x="54" y="107"/>
                  </a:cubicBezTo>
                  <a:cubicBezTo>
                    <a:pt x="50" y="107"/>
                    <a:pt x="50" y="107"/>
                    <a:pt x="50" y="107"/>
                  </a:cubicBezTo>
                  <a:cubicBezTo>
                    <a:pt x="50" y="103"/>
                    <a:pt x="50" y="103"/>
                    <a:pt x="50" y="103"/>
                  </a:cubicBezTo>
                  <a:cubicBezTo>
                    <a:pt x="44" y="104"/>
                    <a:pt x="44" y="104"/>
                    <a:pt x="44" y="104"/>
                  </a:cubicBezTo>
                  <a:cubicBezTo>
                    <a:pt x="44" y="108"/>
                    <a:pt x="44" y="108"/>
                    <a:pt x="44" y="108"/>
                  </a:cubicBezTo>
                  <a:cubicBezTo>
                    <a:pt x="39" y="111"/>
                    <a:pt x="39" y="111"/>
                    <a:pt x="39" y="111"/>
                  </a:cubicBezTo>
                  <a:cubicBezTo>
                    <a:pt x="38" y="116"/>
                    <a:pt x="38" y="116"/>
                    <a:pt x="38" y="116"/>
                  </a:cubicBezTo>
                  <a:cubicBezTo>
                    <a:pt x="34" y="120"/>
                    <a:pt x="34" y="120"/>
                    <a:pt x="34" y="120"/>
                  </a:cubicBezTo>
                  <a:cubicBezTo>
                    <a:pt x="30" y="117"/>
                    <a:pt x="30" y="117"/>
                    <a:pt x="30" y="117"/>
                  </a:cubicBezTo>
                  <a:cubicBezTo>
                    <a:pt x="32" y="113"/>
                    <a:pt x="32" y="113"/>
                    <a:pt x="32" y="113"/>
                  </a:cubicBezTo>
                  <a:cubicBezTo>
                    <a:pt x="33" y="111"/>
                    <a:pt x="33" y="111"/>
                    <a:pt x="33" y="111"/>
                  </a:cubicBezTo>
                  <a:cubicBezTo>
                    <a:pt x="37" y="107"/>
                    <a:pt x="37" y="107"/>
                    <a:pt x="37" y="107"/>
                  </a:cubicBezTo>
                  <a:cubicBezTo>
                    <a:pt x="38" y="103"/>
                    <a:pt x="38" y="103"/>
                    <a:pt x="38" y="103"/>
                  </a:cubicBezTo>
                  <a:cubicBezTo>
                    <a:pt x="41" y="100"/>
                    <a:pt x="41" y="100"/>
                    <a:pt x="41" y="100"/>
                  </a:cubicBezTo>
                  <a:cubicBezTo>
                    <a:pt x="37" y="97"/>
                    <a:pt x="37" y="97"/>
                    <a:pt x="37" y="97"/>
                  </a:cubicBezTo>
                  <a:cubicBezTo>
                    <a:pt x="33" y="97"/>
                    <a:pt x="33" y="97"/>
                    <a:pt x="33" y="97"/>
                  </a:cubicBezTo>
                  <a:cubicBezTo>
                    <a:pt x="34" y="93"/>
                    <a:pt x="34" y="93"/>
                    <a:pt x="34" y="93"/>
                  </a:cubicBezTo>
                  <a:cubicBezTo>
                    <a:pt x="31" y="90"/>
                    <a:pt x="31" y="90"/>
                    <a:pt x="31" y="90"/>
                  </a:cubicBezTo>
                  <a:cubicBezTo>
                    <a:pt x="23" y="90"/>
                    <a:pt x="23" y="90"/>
                    <a:pt x="23" y="90"/>
                  </a:cubicBezTo>
                  <a:cubicBezTo>
                    <a:pt x="24" y="83"/>
                    <a:pt x="24" y="83"/>
                    <a:pt x="24" y="83"/>
                  </a:cubicBezTo>
                  <a:cubicBezTo>
                    <a:pt x="24" y="83"/>
                    <a:pt x="20" y="83"/>
                    <a:pt x="20" y="83"/>
                  </a:cubicBezTo>
                  <a:cubicBezTo>
                    <a:pt x="20" y="83"/>
                    <a:pt x="17" y="80"/>
                    <a:pt x="17" y="80"/>
                  </a:cubicBezTo>
                  <a:cubicBezTo>
                    <a:pt x="13" y="80"/>
                    <a:pt x="13" y="80"/>
                    <a:pt x="13" y="80"/>
                  </a:cubicBezTo>
                  <a:cubicBezTo>
                    <a:pt x="10" y="77"/>
                    <a:pt x="10" y="77"/>
                    <a:pt x="10" y="77"/>
                  </a:cubicBezTo>
                  <a:cubicBezTo>
                    <a:pt x="11" y="70"/>
                    <a:pt x="11" y="70"/>
                    <a:pt x="11" y="70"/>
                  </a:cubicBezTo>
                  <a:cubicBezTo>
                    <a:pt x="6" y="70"/>
                    <a:pt x="6" y="70"/>
                    <a:pt x="6" y="70"/>
                  </a:cubicBezTo>
                  <a:cubicBezTo>
                    <a:pt x="0" y="67"/>
                    <a:pt x="0" y="67"/>
                    <a:pt x="0" y="67"/>
                  </a:cubicBezTo>
                  <a:cubicBezTo>
                    <a:pt x="3" y="57"/>
                    <a:pt x="3" y="57"/>
                    <a:pt x="3" y="57"/>
                  </a:cubicBezTo>
                  <a:cubicBezTo>
                    <a:pt x="8" y="53"/>
                    <a:pt x="8" y="53"/>
                    <a:pt x="8" y="53"/>
                  </a:cubicBezTo>
                  <a:cubicBezTo>
                    <a:pt x="7" y="40"/>
                    <a:pt x="7" y="40"/>
                    <a:pt x="7" y="40"/>
                  </a:cubicBezTo>
                  <a:cubicBezTo>
                    <a:pt x="11" y="40"/>
                    <a:pt x="11" y="40"/>
                    <a:pt x="11" y="40"/>
                  </a:cubicBezTo>
                  <a:cubicBezTo>
                    <a:pt x="11" y="30"/>
                    <a:pt x="11" y="30"/>
                    <a:pt x="11" y="30"/>
                  </a:cubicBezTo>
                  <a:cubicBezTo>
                    <a:pt x="7" y="21"/>
                    <a:pt x="7" y="21"/>
                    <a:pt x="7" y="21"/>
                  </a:cubicBezTo>
                  <a:cubicBezTo>
                    <a:pt x="10" y="15"/>
                    <a:pt x="10" y="15"/>
                    <a:pt x="10" y="15"/>
                  </a:cubicBezTo>
                  <a:cubicBezTo>
                    <a:pt x="11" y="10"/>
                    <a:pt x="11" y="10"/>
                    <a:pt x="11" y="10"/>
                  </a:cubicBezTo>
                  <a:cubicBezTo>
                    <a:pt x="17" y="17"/>
                    <a:pt x="17" y="17"/>
                    <a:pt x="17" y="17"/>
                  </a:cubicBezTo>
                  <a:cubicBezTo>
                    <a:pt x="28" y="16"/>
                    <a:pt x="28" y="16"/>
                    <a:pt x="28" y="16"/>
                  </a:cubicBezTo>
                  <a:cubicBezTo>
                    <a:pt x="27" y="21"/>
                    <a:pt x="27" y="21"/>
                    <a:pt x="27" y="21"/>
                  </a:cubicBezTo>
                  <a:cubicBezTo>
                    <a:pt x="34" y="20"/>
                    <a:pt x="34" y="20"/>
                    <a:pt x="34" y="20"/>
                  </a:cubicBezTo>
                  <a:cubicBezTo>
                    <a:pt x="37" y="16"/>
                    <a:pt x="37" y="16"/>
                    <a:pt x="37" y="16"/>
                  </a:cubicBezTo>
                  <a:cubicBezTo>
                    <a:pt x="41" y="17"/>
                    <a:pt x="41" y="17"/>
                    <a:pt x="41" y="17"/>
                  </a:cubicBezTo>
                  <a:cubicBezTo>
                    <a:pt x="44" y="13"/>
                    <a:pt x="44" y="13"/>
                    <a:pt x="44" y="13"/>
                  </a:cubicBezTo>
                  <a:cubicBezTo>
                    <a:pt x="61" y="14"/>
                    <a:pt x="61" y="14"/>
                    <a:pt x="61" y="14"/>
                  </a:cubicBezTo>
                  <a:cubicBezTo>
                    <a:pt x="61" y="10"/>
                    <a:pt x="61" y="10"/>
                    <a:pt x="61" y="10"/>
                  </a:cubicBezTo>
                  <a:cubicBezTo>
                    <a:pt x="68" y="10"/>
                    <a:pt x="68" y="10"/>
                    <a:pt x="68" y="10"/>
                  </a:cubicBezTo>
                  <a:cubicBezTo>
                    <a:pt x="73" y="7"/>
                    <a:pt x="73" y="7"/>
                    <a:pt x="73" y="7"/>
                  </a:cubicBezTo>
                  <a:cubicBezTo>
                    <a:pt x="77" y="7"/>
                    <a:pt x="77" y="7"/>
                    <a:pt x="77" y="7"/>
                  </a:cubicBezTo>
                  <a:cubicBezTo>
                    <a:pt x="81" y="4"/>
                    <a:pt x="81" y="4"/>
                    <a:pt x="81" y="4"/>
                  </a:cubicBezTo>
                  <a:cubicBezTo>
                    <a:pt x="81" y="0"/>
                    <a:pt x="81" y="0"/>
                    <a:pt x="81" y="0"/>
                  </a:cubicBezTo>
                  <a:cubicBezTo>
                    <a:pt x="95" y="0"/>
                    <a:pt x="95" y="0"/>
                    <a:pt x="95" y="0"/>
                  </a:cubicBezTo>
                  <a:cubicBezTo>
                    <a:pt x="101" y="4"/>
                    <a:pt x="101" y="4"/>
                    <a:pt x="101" y="4"/>
                  </a:cubicBezTo>
                  <a:cubicBezTo>
                    <a:pt x="108" y="3"/>
                    <a:pt x="108" y="3"/>
                    <a:pt x="108" y="3"/>
                  </a:cubicBezTo>
                  <a:cubicBezTo>
                    <a:pt x="111" y="7"/>
                    <a:pt x="111" y="7"/>
                    <a:pt x="111" y="7"/>
                  </a:cubicBezTo>
                  <a:cubicBezTo>
                    <a:pt x="114" y="7"/>
                    <a:pt x="114" y="7"/>
                    <a:pt x="114" y="7"/>
                  </a:cubicBezTo>
                  <a:cubicBezTo>
                    <a:pt x="114" y="14"/>
                    <a:pt x="114" y="14"/>
                    <a:pt x="114" y="14"/>
                  </a:cubicBezTo>
                  <a:cubicBezTo>
                    <a:pt x="110" y="17"/>
                    <a:pt x="110" y="17"/>
                    <a:pt x="110" y="17"/>
                  </a:cubicBezTo>
                  <a:cubicBezTo>
                    <a:pt x="120" y="23"/>
                    <a:pt x="120" y="23"/>
                    <a:pt x="120" y="23"/>
                  </a:cubicBezTo>
                  <a:cubicBezTo>
                    <a:pt x="117" y="27"/>
                    <a:pt x="117" y="27"/>
                    <a:pt x="117" y="27"/>
                  </a:cubicBezTo>
                  <a:cubicBezTo>
                    <a:pt x="120" y="30"/>
                    <a:pt x="120" y="30"/>
                    <a:pt x="120" y="30"/>
                  </a:cubicBezTo>
                  <a:cubicBezTo>
                    <a:pt x="125" y="30"/>
                    <a:pt x="125" y="30"/>
                    <a:pt x="125" y="30"/>
                  </a:cubicBezTo>
                  <a:cubicBezTo>
                    <a:pt x="127" y="34"/>
                    <a:pt x="127" y="34"/>
                    <a:pt x="127" y="34"/>
                  </a:cubicBezTo>
                  <a:cubicBezTo>
                    <a:pt x="134" y="34"/>
                    <a:pt x="134" y="34"/>
                    <a:pt x="134" y="34"/>
                  </a:cubicBezTo>
                  <a:cubicBezTo>
                    <a:pt x="140" y="30"/>
                    <a:pt x="140" y="30"/>
                    <a:pt x="140" y="30"/>
                  </a:cubicBezTo>
                  <a:cubicBezTo>
                    <a:pt x="161" y="30"/>
                    <a:pt x="161" y="30"/>
                    <a:pt x="161" y="30"/>
                  </a:cubicBezTo>
                  <a:cubicBezTo>
                    <a:pt x="170" y="45"/>
                    <a:pt x="170" y="45"/>
                    <a:pt x="170" y="45"/>
                  </a:cubicBezTo>
                  <a:lnTo>
                    <a:pt x="177" y="5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2">
              <a:extLst>
                <a:ext uri="{FF2B5EF4-FFF2-40B4-BE49-F238E27FC236}">
                  <a16:creationId xmlns:a16="http://schemas.microsoft.com/office/drawing/2014/main" id="{3B95CEB3-56F0-49A7-8945-40EE501C7663}"/>
                </a:ext>
              </a:extLst>
            </p:cNvPr>
            <p:cNvSpPr>
              <a:spLocks/>
            </p:cNvSpPr>
            <p:nvPr/>
          </p:nvSpPr>
          <p:spPr bwMode="auto">
            <a:xfrm>
              <a:off x="6818576" y="4683803"/>
              <a:ext cx="835213" cy="770795"/>
            </a:xfrm>
            <a:custGeom>
              <a:avLst/>
              <a:gdLst>
                <a:gd name="T0" fmla="*/ 528 w 551"/>
                <a:gd name="T1" fmla="*/ 244 h 508"/>
                <a:gd name="T2" fmla="*/ 498 w 551"/>
                <a:gd name="T3" fmla="*/ 317 h 508"/>
                <a:gd name="T4" fmla="*/ 463 w 551"/>
                <a:gd name="T5" fmla="*/ 346 h 508"/>
                <a:gd name="T6" fmla="*/ 436 w 551"/>
                <a:gd name="T7" fmla="*/ 319 h 508"/>
                <a:gd name="T8" fmla="*/ 435 w 551"/>
                <a:gd name="T9" fmla="*/ 366 h 508"/>
                <a:gd name="T10" fmla="*/ 411 w 551"/>
                <a:gd name="T11" fmla="*/ 337 h 508"/>
                <a:gd name="T12" fmla="*/ 414 w 551"/>
                <a:gd name="T13" fmla="*/ 359 h 508"/>
                <a:gd name="T14" fmla="*/ 386 w 551"/>
                <a:gd name="T15" fmla="*/ 362 h 508"/>
                <a:gd name="T16" fmla="*/ 413 w 551"/>
                <a:gd name="T17" fmla="*/ 381 h 508"/>
                <a:gd name="T18" fmla="*/ 419 w 551"/>
                <a:gd name="T19" fmla="*/ 402 h 508"/>
                <a:gd name="T20" fmla="*/ 375 w 551"/>
                <a:gd name="T21" fmla="*/ 406 h 508"/>
                <a:gd name="T22" fmla="*/ 359 w 551"/>
                <a:gd name="T23" fmla="*/ 386 h 508"/>
                <a:gd name="T24" fmla="*/ 350 w 551"/>
                <a:gd name="T25" fmla="*/ 406 h 508"/>
                <a:gd name="T26" fmla="*/ 322 w 551"/>
                <a:gd name="T27" fmla="*/ 422 h 508"/>
                <a:gd name="T28" fmla="*/ 316 w 551"/>
                <a:gd name="T29" fmla="*/ 440 h 508"/>
                <a:gd name="T30" fmla="*/ 322 w 551"/>
                <a:gd name="T31" fmla="*/ 462 h 508"/>
                <a:gd name="T32" fmla="*/ 325 w 551"/>
                <a:gd name="T33" fmla="*/ 480 h 508"/>
                <a:gd name="T34" fmla="*/ 316 w 551"/>
                <a:gd name="T35" fmla="*/ 482 h 508"/>
                <a:gd name="T36" fmla="*/ 277 w 551"/>
                <a:gd name="T37" fmla="*/ 487 h 508"/>
                <a:gd name="T38" fmla="*/ 264 w 551"/>
                <a:gd name="T39" fmla="*/ 495 h 508"/>
                <a:gd name="T40" fmla="*/ 242 w 551"/>
                <a:gd name="T41" fmla="*/ 494 h 508"/>
                <a:gd name="T42" fmla="*/ 190 w 551"/>
                <a:gd name="T43" fmla="*/ 496 h 508"/>
                <a:gd name="T44" fmla="*/ 205 w 551"/>
                <a:gd name="T45" fmla="*/ 479 h 508"/>
                <a:gd name="T46" fmla="*/ 196 w 551"/>
                <a:gd name="T47" fmla="*/ 446 h 508"/>
                <a:gd name="T48" fmla="*/ 160 w 551"/>
                <a:gd name="T49" fmla="*/ 446 h 508"/>
                <a:gd name="T50" fmla="*/ 145 w 551"/>
                <a:gd name="T51" fmla="*/ 433 h 508"/>
                <a:gd name="T52" fmla="*/ 143 w 551"/>
                <a:gd name="T53" fmla="*/ 419 h 508"/>
                <a:gd name="T54" fmla="*/ 116 w 551"/>
                <a:gd name="T55" fmla="*/ 420 h 508"/>
                <a:gd name="T56" fmla="*/ 96 w 551"/>
                <a:gd name="T57" fmla="*/ 426 h 508"/>
                <a:gd name="T58" fmla="*/ 72 w 551"/>
                <a:gd name="T59" fmla="*/ 432 h 508"/>
                <a:gd name="T60" fmla="*/ 52 w 551"/>
                <a:gd name="T61" fmla="*/ 433 h 508"/>
                <a:gd name="T62" fmla="*/ 39 w 551"/>
                <a:gd name="T63" fmla="*/ 436 h 508"/>
                <a:gd name="T64" fmla="*/ 42 w 551"/>
                <a:gd name="T65" fmla="*/ 409 h 508"/>
                <a:gd name="T66" fmla="*/ 32 w 551"/>
                <a:gd name="T67" fmla="*/ 396 h 508"/>
                <a:gd name="T68" fmla="*/ 16 w 551"/>
                <a:gd name="T69" fmla="*/ 376 h 508"/>
                <a:gd name="T70" fmla="*/ 17 w 551"/>
                <a:gd name="T71" fmla="*/ 357 h 508"/>
                <a:gd name="T72" fmla="*/ 42 w 551"/>
                <a:gd name="T73" fmla="*/ 360 h 508"/>
                <a:gd name="T74" fmla="*/ 15 w 551"/>
                <a:gd name="T75" fmla="*/ 325 h 508"/>
                <a:gd name="T76" fmla="*/ 25 w 551"/>
                <a:gd name="T77" fmla="*/ 299 h 508"/>
                <a:gd name="T78" fmla="*/ 45 w 551"/>
                <a:gd name="T79" fmla="*/ 263 h 508"/>
                <a:gd name="T80" fmla="*/ 39 w 551"/>
                <a:gd name="T81" fmla="*/ 209 h 508"/>
                <a:gd name="T82" fmla="*/ 72 w 551"/>
                <a:gd name="T83" fmla="*/ 196 h 508"/>
                <a:gd name="T84" fmla="*/ 78 w 551"/>
                <a:gd name="T85" fmla="*/ 185 h 508"/>
                <a:gd name="T86" fmla="*/ 108 w 551"/>
                <a:gd name="T87" fmla="*/ 149 h 508"/>
                <a:gd name="T88" fmla="*/ 103 w 551"/>
                <a:gd name="T89" fmla="*/ 109 h 508"/>
                <a:gd name="T90" fmla="*/ 89 w 551"/>
                <a:gd name="T91" fmla="*/ 86 h 508"/>
                <a:gd name="T92" fmla="*/ 129 w 551"/>
                <a:gd name="T93" fmla="*/ 79 h 508"/>
                <a:gd name="T94" fmla="*/ 162 w 551"/>
                <a:gd name="T95" fmla="*/ 93 h 508"/>
                <a:gd name="T96" fmla="*/ 202 w 551"/>
                <a:gd name="T97" fmla="*/ 86 h 508"/>
                <a:gd name="T98" fmla="*/ 251 w 551"/>
                <a:gd name="T99" fmla="*/ 50 h 508"/>
                <a:gd name="T100" fmla="*/ 312 w 551"/>
                <a:gd name="T101" fmla="*/ 1 h 508"/>
                <a:gd name="T102" fmla="*/ 441 w 551"/>
                <a:gd name="T103" fmla="*/ 24 h 508"/>
                <a:gd name="T104" fmla="*/ 520 w 551"/>
                <a:gd name="T105" fmla="*/ 84 h 508"/>
                <a:gd name="T106" fmla="*/ 547 w 551"/>
                <a:gd name="T107" fmla="*/ 119 h 508"/>
                <a:gd name="T108" fmla="*/ 545 w 551"/>
                <a:gd name="T109" fmla="*/ 147 h 508"/>
                <a:gd name="T110" fmla="*/ 546 w 551"/>
                <a:gd name="T111" fmla="*/ 182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1" h="508">
                  <a:moveTo>
                    <a:pt x="543" y="202"/>
                  </a:moveTo>
                  <a:cubicBezTo>
                    <a:pt x="538" y="208"/>
                    <a:pt x="538" y="208"/>
                    <a:pt x="538" y="208"/>
                  </a:cubicBezTo>
                  <a:cubicBezTo>
                    <a:pt x="539" y="218"/>
                    <a:pt x="539" y="218"/>
                    <a:pt x="539" y="218"/>
                  </a:cubicBezTo>
                  <a:cubicBezTo>
                    <a:pt x="528" y="244"/>
                    <a:pt x="528" y="244"/>
                    <a:pt x="528" y="244"/>
                  </a:cubicBezTo>
                  <a:cubicBezTo>
                    <a:pt x="519" y="251"/>
                    <a:pt x="519" y="251"/>
                    <a:pt x="519" y="251"/>
                  </a:cubicBezTo>
                  <a:cubicBezTo>
                    <a:pt x="507" y="287"/>
                    <a:pt x="507" y="287"/>
                    <a:pt x="507" y="287"/>
                  </a:cubicBezTo>
                  <a:cubicBezTo>
                    <a:pt x="507" y="294"/>
                    <a:pt x="507" y="294"/>
                    <a:pt x="507" y="294"/>
                  </a:cubicBezTo>
                  <a:cubicBezTo>
                    <a:pt x="498" y="317"/>
                    <a:pt x="498" y="317"/>
                    <a:pt x="498" y="317"/>
                  </a:cubicBezTo>
                  <a:cubicBezTo>
                    <a:pt x="494" y="323"/>
                    <a:pt x="494" y="323"/>
                    <a:pt x="494" y="323"/>
                  </a:cubicBezTo>
                  <a:cubicBezTo>
                    <a:pt x="476" y="329"/>
                    <a:pt x="476" y="329"/>
                    <a:pt x="476" y="329"/>
                  </a:cubicBezTo>
                  <a:cubicBezTo>
                    <a:pt x="465" y="341"/>
                    <a:pt x="465" y="341"/>
                    <a:pt x="465" y="341"/>
                  </a:cubicBezTo>
                  <a:cubicBezTo>
                    <a:pt x="463" y="346"/>
                    <a:pt x="463" y="346"/>
                    <a:pt x="463" y="346"/>
                  </a:cubicBezTo>
                  <a:cubicBezTo>
                    <a:pt x="456" y="347"/>
                    <a:pt x="456" y="347"/>
                    <a:pt x="456" y="347"/>
                  </a:cubicBezTo>
                  <a:cubicBezTo>
                    <a:pt x="448" y="308"/>
                    <a:pt x="448" y="308"/>
                    <a:pt x="448" y="308"/>
                  </a:cubicBezTo>
                  <a:cubicBezTo>
                    <a:pt x="441" y="312"/>
                    <a:pt x="441" y="312"/>
                    <a:pt x="441" y="312"/>
                  </a:cubicBezTo>
                  <a:cubicBezTo>
                    <a:pt x="436" y="319"/>
                    <a:pt x="436" y="319"/>
                    <a:pt x="436" y="319"/>
                  </a:cubicBezTo>
                  <a:cubicBezTo>
                    <a:pt x="444" y="323"/>
                    <a:pt x="444" y="323"/>
                    <a:pt x="444" y="323"/>
                  </a:cubicBezTo>
                  <a:cubicBezTo>
                    <a:pt x="451" y="350"/>
                    <a:pt x="451" y="350"/>
                    <a:pt x="451" y="350"/>
                  </a:cubicBezTo>
                  <a:cubicBezTo>
                    <a:pt x="447" y="360"/>
                    <a:pt x="447" y="360"/>
                    <a:pt x="447" y="360"/>
                  </a:cubicBezTo>
                  <a:cubicBezTo>
                    <a:pt x="435" y="366"/>
                    <a:pt x="435" y="366"/>
                    <a:pt x="435" y="366"/>
                  </a:cubicBezTo>
                  <a:cubicBezTo>
                    <a:pt x="430" y="344"/>
                    <a:pt x="430" y="344"/>
                    <a:pt x="430" y="344"/>
                  </a:cubicBezTo>
                  <a:cubicBezTo>
                    <a:pt x="411" y="336"/>
                    <a:pt x="411" y="336"/>
                    <a:pt x="411" y="336"/>
                  </a:cubicBezTo>
                  <a:cubicBezTo>
                    <a:pt x="409" y="336"/>
                    <a:pt x="409" y="336"/>
                    <a:pt x="409" y="336"/>
                  </a:cubicBezTo>
                  <a:cubicBezTo>
                    <a:pt x="411" y="337"/>
                    <a:pt x="411" y="337"/>
                    <a:pt x="411" y="337"/>
                  </a:cubicBezTo>
                  <a:cubicBezTo>
                    <a:pt x="410" y="340"/>
                    <a:pt x="410" y="340"/>
                    <a:pt x="410" y="340"/>
                  </a:cubicBezTo>
                  <a:cubicBezTo>
                    <a:pt x="424" y="349"/>
                    <a:pt x="424" y="349"/>
                    <a:pt x="424" y="349"/>
                  </a:cubicBezTo>
                  <a:cubicBezTo>
                    <a:pt x="428" y="359"/>
                    <a:pt x="428" y="359"/>
                    <a:pt x="428" y="359"/>
                  </a:cubicBezTo>
                  <a:cubicBezTo>
                    <a:pt x="414" y="359"/>
                    <a:pt x="414" y="359"/>
                    <a:pt x="414" y="359"/>
                  </a:cubicBezTo>
                  <a:cubicBezTo>
                    <a:pt x="404" y="352"/>
                    <a:pt x="404" y="352"/>
                    <a:pt x="404" y="352"/>
                  </a:cubicBezTo>
                  <a:cubicBezTo>
                    <a:pt x="393" y="354"/>
                    <a:pt x="393" y="354"/>
                    <a:pt x="393" y="354"/>
                  </a:cubicBezTo>
                  <a:cubicBezTo>
                    <a:pt x="382" y="354"/>
                    <a:pt x="382" y="354"/>
                    <a:pt x="382" y="354"/>
                  </a:cubicBezTo>
                  <a:cubicBezTo>
                    <a:pt x="386" y="362"/>
                    <a:pt x="386" y="362"/>
                    <a:pt x="386" y="362"/>
                  </a:cubicBezTo>
                  <a:cubicBezTo>
                    <a:pt x="424" y="363"/>
                    <a:pt x="424" y="363"/>
                    <a:pt x="424" y="363"/>
                  </a:cubicBezTo>
                  <a:cubicBezTo>
                    <a:pt x="429" y="367"/>
                    <a:pt x="429" y="367"/>
                    <a:pt x="429" y="367"/>
                  </a:cubicBezTo>
                  <a:cubicBezTo>
                    <a:pt x="423" y="376"/>
                    <a:pt x="423" y="376"/>
                    <a:pt x="423" y="376"/>
                  </a:cubicBezTo>
                  <a:cubicBezTo>
                    <a:pt x="413" y="381"/>
                    <a:pt x="413" y="381"/>
                    <a:pt x="413" y="381"/>
                  </a:cubicBezTo>
                  <a:cubicBezTo>
                    <a:pt x="416" y="393"/>
                    <a:pt x="416" y="393"/>
                    <a:pt x="416" y="393"/>
                  </a:cubicBezTo>
                  <a:cubicBezTo>
                    <a:pt x="428" y="388"/>
                    <a:pt x="428" y="388"/>
                    <a:pt x="428" y="388"/>
                  </a:cubicBezTo>
                  <a:cubicBezTo>
                    <a:pt x="428" y="393"/>
                    <a:pt x="428" y="393"/>
                    <a:pt x="428" y="393"/>
                  </a:cubicBezTo>
                  <a:cubicBezTo>
                    <a:pt x="419" y="402"/>
                    <a:pt x="419" y="402"/>
                    <a:pt x="419" y="402"/>
                  </a:cubicBezTo>
                  <a:cubicBezTo>
                    <a:pt x="408" y="409"/>
                    <a:pt x="408" y="409"/>
                    <a:pt x="408" y="409"/>
                  </a:cubicBezTo>
                  <a:cubicBezTo>
                    <a:pt x="405" y="412"/>
                    <a:pt x="405" y="412"/>
                    <a:pt x="405" y="412"/>
                  </a:cubicBezTo>
                  <a:cubicBezTo>
                    <a:pt x="384" y="418"/>
                    <a:pt x="384" y="418"/>
                    <a:pt x="384" y="418"/>
                  </a:cubicBezTo>
                  <a:cubicBezTo>
                    <a:pt x="375" y="406"/>
                    <a:pt x="375" y="406"/>
                    <a:pt x="375" y="406"/>
                  </a:cubicBezTo>
                  <a:cubicBezTo>
                    <a:pt x="379" y="396"/>
                    <a:pt x="379" y="396"/>
                    <a:pt x="379" y="396"/>
                  </a:cubicBezTo>
                  <a:cubicBezTo>
                    <a:pt x="372" y="398"/>
                    <a:pt x="372" y="398"/>
                    <a:pt x="372" y="398"/>
                  </a:cubicBezTo>
                  <a:cubicBezTo>
                    <a:pt x="367" y="391"/>
                    <a:pt x="367" y="391"/>
                    <a:pt x="367" y="391"/>
                  </a:cubicBezTo>
                  <a:cubicBezTo>
                    <a:pt x="359" y="386"/>
                    <a:pt x="359" y="386"/>
                    <a:pt x="359" y="386"/>
                  </a:cubicBezTo>
                  <a:cubicBezTo>
                    <a:pt x="353" y="400"/>
                    <a:pt x="353" y="400"/>
                    <a:pt x="353" y="400"/>
                  </a:cubicBezTo>
                  <a:cubicBezTo>
                    <a:pt x="363" y="407"/>
                    <a:pt x="363" y="407"/>
                    <a:pt x="363" y="407"/>
                  </a:cubicBezTo>
                  <a:cubicBezTo>
                    <a:pt x="354" y="412"/>
                    <a:pt x="354" y="412"/>
                    <a:pt x="354" y="412"/>
                  </a:cubicBezTo>
                  <a:cubicBezTo>
                    <a:pt x="350" y="406"/>
                    <a:pt x="350" y="406"/>
                    <a:pt x="350" y="406"/>
                  </a:cubicBezTo>
                  <a:cubicBezTo>
                    <a:pt x="340" y="405"/>
                    <a:pt x="340" y="405"/>
                    <a:pt x="340" y="405"/>
                  </a:cubicBezTo>
                  <a:cubicBezTo>
                    <a:pt x="332" y="410"/>
                    <a:pt x="332" y="410"/>
                    <a:pt x="332" y="410"/>
                  </a:cubicBezTo>
                  <a:cubicBezTo>
                    <a:pt x="341" y="415"/>
                    <a:pt x="341" y="415"/>
                    <a:pt x="341" y="415"/>
                  </a:cubicBezTo>
                  <a:cubicBezTo>
                    <a:pt x="322" y="422"/>
                    <a:pt x="322" y="422"/>
                    <a:pt x="322" y="422"/>
                  </a:cubicBezTo>
                  <a:cubicBezTo>
                    <a:pt x="297" y="422"/>
                    <a:pt x="297" y="422"/>
                    <a:pt x="297" y="422"/>
                  </a:cubicBezTo>
                  <a:cubicBezTo>
                    <a:pt x="298" y="430"/>
                    <a:pt x="298" y="430"/>
                    <a:pt x="298" y="430"/>
                  </a:cubicBezTo>
                  <a:cubicBezTo>
                    <a:pt x="305" y="440"/>
                    <a:pt x="305" y="440"/>
                    <a:pt x="305" y="440"/>
                  </a:cubicBezTo>
                  <a:cubicBezTo>
                    <a:pt x="316" y="440"/>
                    <a:pt x="316" y="440"/>
                    <a:pt x="316" y="440"/>
                  </a:cubicBezTo>
                  <a:cubicBezTo>
                    <a:pt x="348" y="423"/>
                    <a:pt x="348" y="423"/>
                    <a:pt x="348" y="423"/>
                  </a:cubicBezTo>
                  <a:cubicBezTo>
                    <a:pt x="350" y="450"/>
                    <a:pt x="350" y="450"/>
                    <a:pt x="350" y="450"/>
                  </a:cubicBezTo>
                  <a:cubicBezTo>
                    <a:pt x="345" y="458"/>
                    <a:pt x="345" y="458"/>
                    <a:pt x="345" y="458"/>
                  </a:cubicBezTo>
                  <a:cubicBezTo>
                    <a:pt x="322" y="462"/>
                    <a:pt x="322" y="462"/>
                    <a:pt x="322" y="462"/>
                  </a:cubicBezTo>
                  <a:cubicBezTo>
                    <a:pt x="326" y="471"/>
                    <a:pt x="326" y="471"/>
                    <a:pt x="326" y="471"/>
                  </a:cubicBezTo>
                  <a:cubicBezTo>
                    <a:pt x="347" y="469"/>
                    <a:pt x="347" y="469"/>
                    <a:pt x="347" y="469"/>
                  </a:cubicBezTo>
                  <a:cubicBezTo>
                    <a:pt x="325" y="488"/>
                    <a:pt x="325" y="488"/>
                    <a:pt x="325" y="488"/>
                  </a:cubicBezTo>
                  <a:cubicBezTo>
                    <a:pt x="325" y="480"/>
                    <a:pt x="325" y="480"/>
                    <a:pt x="325" y="480"/>
                  </a:cubicBezTo>
                  <a:cubicBezTo>
                    <a:pt x="327" y="475"/>
                    <a:pt x="327" y="475"/>
                    <a:pt x="327" y="475"/>
                  </a:cubicBezTo>
                  <a:cubicBezTo>
                    <a:pt x="302" y="474"/>
                    <a:pt x="302" y="474"/>
                    <a:pt x="302" y="474"/>
                  </a:cubicBezTo>
                  <a:cubicBezTo>
                    <a:pt x="303" y="479"/>
                    <a:pt x="303" y="479"/>
                    <a:pt x="303" y="479"/>
                  </a:cubicBezTo>
                  <a:cubicBezTo>
                    <a:pt x="316" y="482"/>
                    <a:pt x="316" y="482"/>
                    <a:pt x="316" y="482"/>
                  </a:cubicBezTo>
                  <a:cubicBezTo>
                    <a:pt x="317" y="490"/>
                    <a:pt x="317" y="490"/>
                    <a:pt x="317" y="490"/>
                  </a:cubicBezTo>
                  <a:cubicBezTo>
                    <a:pt x="307" y="494"/>
                    <a:pt x="307" y="494"/>
                    <a:pt x="307" y="494"/>
                  </a:cubicBezTo>
                  <a:cubicBezTo>
                    <a:pt x="292" y="489"/>
                    <a:pt x="292" y="489"/>
                    <a:pt x="292" y="489"/>
                  </a:cubicBezTo>
                  <a:cubicBezTo>
                    <a:pt x="277" y="487"/>
                    <a:pt x="277" y="487"/>
                    <a:pt x="277" y="487"/>
                  </a:cubicBezTo>
                  <a:cubicBezTo>
                    <a:pt x="264" y="482"/>
                    <a:pt x="264" y="482"/>
                    <a:pt x="264" y="482"/>
                  </a:cubicBezTo>
                  <a:cubicBezTo>
                    <a:pt x="271" y="492"/>
                    <a:pt x="271" y="492"/>
                    <a:pt x="271" y="492"/>
                  </a:cubicBezTo>
                  <a:cubicBezTo>
                    <a:pt x="271" y="498"/>
                    <a:pt x="271" y="498"/>
                    <a:pt x="271" y="498"/>
                  </a:cubicBezTo>
                  <a:cubicBezTo>
                    <a:pt x="271" y="498"/>
                    <a:pt x="264" y="496"/>
                    <a:pt x="264" y="495"/>
                  </a:cubicBezTo>
                  <a:cubicBezTo>
                    <a:pt x="264" y="495"/>
                    <a:pt x="262" y="485"/>
                    <a:pt x="262" y="485"/>
                  </a:cubicBezTo>
                  <a:cubicBezTo>
                    <a:pt x="255" y="485"/>
                    <a:pt x="255" y="485"/>
                    <a:pt x="255" y="485"/>
                  </a:cubicBezTo>
                  <a:cubicBezTo>
                    <a:pt x="259" y="493"/>
                    <a:pt x="259" y="493"/>
                    <a:pt x="259" y="493"/>
                  </a:cubicBezTo>
                  <a:cubicBezTo>
                    <a:pt x="242" y="494"/>
                    <a:pt x="242" y="494"/>
                    <a:pt x="242" y="494"/>
                  </a:cubicBezTo>
                  <a:cubicBezTo>
                    <a:pt x="225" y="508"/>
                    <a:pt x="225" y="508"/>
                    <a:pt x="225" y="508"/>
                  </a:cubicBezTo>
                  <a:cubicBezTo>
                    <a:pt x="225" y="508"/>
                    <a:pt x="210" y="505"/>
                    <a:pt x="210" y="505"/>
                  </a:cubicBezTo>
                  <a:cubicBezTo>
                    <a:pt x="210" y="505"/>
                    <a:pt x="206" y="498"/>
                    <a:pt x="206" y="498"/>
                  </a:cubicBezTo>
                  <a:cubicBezTo>
                    <a:pt x="190" y="496"/>
                    <a:pt x="190" y="496"/>
                    <a:pt x="190" y="496"/>
                  </a:cubicBezTo>
                  <a:cubicBezTo>
                    <a:pt x="189" y="492"/>
                    <a:pt x="189" y="492"/>
                    <a:pt x="189" y="492"/>
                  </a:cubicBezTo>
                  <a:cubicBezTo>
                    <a:pt x="199" y="479"/>
                    <a:pt x="199" y="479"/>
                    <a:pt x="199" y="479"/>
                  </a:cubicBezTo>
                  <a:cubicBezTo>
                    <a:pt x="199" y="479"/>
                    <a:pt x="199" y="486"/>
                    <a:pt x="199" y="486"/>
                  </a:cubicBezTo>
                  <a:cubicBezTo>
                    <a:pt x="199" y="486"/>
                    <a:pt x="205" y="479"/>
                    <a:pt x="205" y="479"/>
                  </a:cubicBezTo>
                  <a:cubicBezTo>
                    <a:pt x="212" y="479"/>
                    <a:pt x="212" y="479"/>
                    <a:pt x="212" y="479"/>
                  </a:cubicBezTo>
                  <a:cubicBezTo>
                    <a:pt x="212" y="469"/>
                    <a:pt x="212" y="469"/>
                    <a:pt x="212" y="469"/>
                  </a:cubicBezTo>
                  <a:cubicBezTo>
                    <a:pt x="205" y="461"/>
                    <a:pt x="205" y="461"/>
                    <a:pt x="205" y="461"/>
                  </a:cubicBezTo>
                  <a:cubicBezTo>
                    <a:pt x="196" y="446"/>
                    <a:pt x="196" y="446"/>
                    <a:pt x="196" y="446"/>
                  </a:cubicBezTo>
                  <a:cubicBezTo>
                    <a:pt x="175" y="446"/>
                    <a:pt x="175" y="446"/>
                    <a:pt x="175" y="446"/>
                  </a:cubicBezTo>
                  <a:cubicBezTo>
                    <a:pt x="169" y="450"/>
                    <a:pt x="169" y="450"/>
                    <a:pt x="169" y="450"/>
                  </a:cubicBezTo>
                  <a:cubicBezTo>
                    <a:pt x="162" y="450"/>
                    <a:pt x="162" y="450"/>
                    <a:pt x="162" y="450"/>
                  </a:cubicBezTo>
                  <a:cubicBezTo>
                    <a:pt x="160" y="446"/>
                    <a:pt x="160" y="446"/>
                    <a:pt x="160" y="446"/>
                  </a:cubicBezTo>
                  <a:cubicBezTo>
                    <a:pt x="155" y="446"/>
                    <a:pt x="155" y="446"/>
                    <a:pt x="155" y="446"/>
                  </a:cubicBezTo>
                  <a:cubicBezTo>
                    <a:pt x="152" y="443"/>
                    <a:pt x="152" y="443"/>
                    <a:pt x="152" y="443"/>
                  </a:cubicBezTo>
                  <a:cubicBezTo>
                    <a:pt x="155" y="439"/>
                    <a:pt x="155" y="439"/>
                    <a:pt x="155" y="439"/>
                  </a:cubicBezTo>
                  <a:cubicBezTo>
                    <a:pt x="145" y="433"/>
                    <a:pt x="145" y="433"/>
                    <a:pt x="145" y="433"/>
                  </a:cubicBezTo>
                  <a:cubicBezTo>
                    <a:pt x="149" y="430"/>
                    <a:pt x="149" y="430"/>
                    <a:pt x="149" y="430"/>
                  </a:cubicBezTo>
                  <a:cubicBezTo>
                    <a:pt x="149" y="423"/>
                    <a:pt x="149" y="423"/>
                    <a:pt x="149" y="423"/>
                  </a:cubicBezTo>
                  <a:cubicBezTo>
                    <a:pt x="146" y="423"/>
                    <a:pt x="146" y="423"/>
                    <a:pt x="146" y="423"/>
                  </a:cubicBezTo>
                  <a:cubicBezTo>
                    <a:pt x="143" y="419"/>
                    <a:pt x="143" y="419"/>
                    <a:pt x="143" y="419"/>
                  </a:cubicBezTo>
                  <a:cubicBezTo>
                    <a:pt x="136" y="420"/>
                    <a:pt x="136" y="420"/>
                    <a:pt x="136" y="420"/>
                  </a:cubicBezTo>
                  <a:cubicBezTo>
                    <a:pt x="130" y="416"/>
                    <a:pt x="130" y="416"/>
                    <a:pt x="130" y="416"/>
                  </a:cubicBezTo>
                  <a:cubicBezTo>
                    <a:pt x="116" y="416"/>
                    <a:pt x="116" y="416"/>
                    <a:pt x="116" y="416"/>
                  </a:cubicBezTo>
                  <a:cubicBezTo>
                    <a:pt x="116" y="420"/>
                    <a:pt x="116" y="420"/>
                    <a:pt x="116" y="420"/>
                  </a:cubicBezTo>
                  <a:cubicBezTo>
                    <a:pt x="112" y="423"/>
                    <a:pt x="112" y="423"/>
                    <a:pt x="112" y="423"/>
                  </a:cubicBezTo>
                  <a:cubicBezTo>
                    <a:pt x="108" y="423"/>
                    <a:pt x="108" y="423"/>
                    <a:pt x="108" y="423"/>
                  </a:cubicBezTo>
                  <a:cubicBezTo>
                    <a:pt x="103" y="426"/>
                    <a:pt x="103" y="426"/>
                    <a:pt x="103" y="426"/>
                  </a:cubicBezTo>
                  <a:cubicBezTo>
                    <a:pt x="96" y="426"/>
                    <a:pt x="96" y="426"/>
                    <a:pt x="96" y="426"/>
                  </a:cubicBezTo>
                  <a:cubicBezTo>
                    <a:pt x="96" y="430"/>
                    <a:pt x="96" y="430"/>
                    <a:pt x="96" y="430"/>
                  </a:cubicBezTo>
                  <a:cubicBezTo>
                    <a:pt x="79" y="429"/>
                    <a:pt x="79" y="429"/>
                    <a:pt x="79" y="429"/>
                  </a:cubicBezTo>
                  <a:cubicBezTo>
                    <a:pt x="76" y="433"/>
                    <a:pt x="76" y="433"/>
                    <a:pt x="76" y="433"/>
                  </a:cubicBezTo>
                  <a:cubicBezTo>
                    <a:pt x="72" y="432"/>
                    <a:pt x="72" y="432"/>
                    <a:pt x="72" y="432"/>
                  </a:cubicBezTo>
                  <a:cubicBezTo>
                    <a:pt x="69" y="436"/>
                    <a:pt x="69" y="436"/>
                    <a:pt x="69" y="436"/>
                  </a:cubicBezTo>
                  <a:cubicBezTo>
                    <a:pt x="62" y="437"/>
                    <a:pt x="62" y="437"/>
                    <a:pt x="62" y="437"/>
                  </a:cubicBezTo>
                  <a:cubicBezTo>
                    <a:pt x="63" y="432"/>
                    <a:pt x="63" y="432"/>
                    <a:pt x="63" y="432"/>
                  </a:cubicBezTo>
                  <a:cubicBezTo>
                    <a:pt x="52" y="433"/>
                    <a:pt x="52" y="433"/>
                    <a:pt x="52" y="433"/>
                  </a:cubicBezTo>
                  <a:cubicBezTo>
                    <a:pt x="46" y="426"/>
                    <a:pt x="46" y="426"/>
                    <a:pt x="46" y="426"/>
                  </a:cubicBezTo>
                  <a:cubicBezTo>
                    <a:pt x="45" y="431"/>
                    <a:pt x="45" y="431"/>
                    <a:pt x="45" y="431"/>
                  </a:cubicBezTo>
                  <a:cubicBezTo>
                    <a:pt x="42" y="437"/>
                    <a:pt x="42" y="437"/>
                    <a:pt x="42" y="437"/>
                  </a:cubicBezTo>
                  <a:cubicBezTo>
                    <a:pt x="39" y="436"/>
                    <a:pt x="39" y="436"/>
                    <a:pt x="39" y="436"/>
                  </a:cubicBezTo>
                  <a:cubicBezTo>
                    <a:pt x="39" y="423"/>
                    <a:pt x="39" y="423"/>
                    <a:pt x="39" y="423"/>
                  </a:cubicBezTo>
                  <a:cubicBezTo>
                    <a:pt x="35" y="423"/>
                    <a:pt x="35" y="423"/>
                    <a:pt x="35" y="423"/>
                  </a:cubicBezTo>
                  <a:cubicBezTo>
                    <a:pt x="45" y="413"/>
                    <a:pt x="45" y="413"/>
                    <a:pt x="45" y="413"/>
                  </a:cubicBezTo>
                  <a:cubicBezTo>
                    <a:pt x="42" y="409"/>
                    <a:pt x="42" y="409"/>
                    <a:pt x="42" y="409"/>
                  </a:cubicBezTo>
                  <a:cubicBezTo>
                    <a:pt x="32" y="409"/>
                    <a:pt x="32" y="409"/>
                    <a:pt x="32" y="409"/>
                  </a:cubicBezTo>
                  <a:cubicBezTo>
                    <a:pt x="29" y="406"/>
                    <a:pt x="29" y="406"/>
                    <a:pt x="29" y="406"/>
                  </a:cubicBezTo>
                  <a:cubicBezTo>
                    <a:pt x="28" y="399"/>
                    <a:pt x="28" y="399"/>
                    <a:pt x="28" y="399"/>
                  </a:cubicBezTo>
                  <a:cubicBezTo>
                    <a:pt x="32" y="396"/>
                    <a:pt x="32" y="396"/>
                    <a:pt x="32" y="396"/>
                  </a:cubicBezTo>
                  <a:cubicBezTo>
                    <a:pt x="25" y="393"/>
                    <a:pt x="25" y="393"/>
                    <a:pt x="25" y="393"/>
                  </a:cubicBezTo>
                  <a:cubicBezTo>
                    <a:pt x="25" y="383"/>
                    <a:pt x="25" y="383"/>
                    <a:pt x="25" y="383"/>
                  </a:cubicBezTo>
                  <a:cubicBezTo>
                    <a:pt x="22" y="383"/>
                    <a:pt x="22" y="383"/>
                    <a:pt x="22" y="383"/>
                  </a:cubicBezTo>
                  <a:cubicBezTo>
                    <a:pt x="16" y="376"/>
                    <a:pt x="16" y="376"/>
                    <a:pt x="16" y="376"/>
                  </a:cubicBezTo>
                  <a:cubicBezTo>
                    <a:pt x="15" y="372"/>
                    <a:pt x="15" y="372"/>
                    <a:pt x="15" y="372"/>
                  </a:cubicBezTo>
                  <a:cubicBezTo>
                    <a:pt x="0" y="350"/>
                    <a:pt x="0" y="350"/>
                    <a:pt x="0" y="350"/>
                  </a:cubicBezTo>
                  <a:cubicBezTo>
                    <a:pt x="13" y="346"/>
                    <a:pt x="13" y="346"/>
                    <a:pt x="13" y="346"/>
                  </a:cubicBezTo>
                  <a:cubicBezTo>
                    <a:pt x="17" y="357"/>
                    <a:pt x="17" y="357"/>
                    <a:pt x="17" y="357"/>
                  </a:cubicBezTo>
                  <a:cubicBezTo>
                    <a:pt x="22" y="363"/>
                    <a:pt x="22" y="363"/>
                    <a:pt x="22" y="363"/>
                  </a:cubicBezTo>
                  <a:cubicBezTo>
                    <a:pt x="25" y="359"/>
                    <a:pt x="25" y="359"/>
                    <a:pt x="25" y="359"/>
                  </a:cubicBezTo>
                  <a:cubicBezTo>
                    <a:pt x="35" y="366"/>
                    <a:pt x="35" y="366"/>
                    <a:pt x="35" y="366"/>
                  </a:cubicBezTo>
                  <a:cubicBezTo>
                    <a:pt x="42" y="360"/>
                    <a:pt x="42" y="360"/>
                    <a:pt x="42" y="360"/>
                  </a:cubicBezTo>
                  <a:cubicBezTo>
                    <a:pt x="39" y="349"/>
                    <a:pt x="39" y="349"/>
                    <a:pt x="39" y="349"/>
                  </a:cubicBezTo>
                  <a:cubicBezTo>
                    <a:pt x="19" y="329"/>
                    <a:pt x="19" y="329"/>
                    <a:pt x="19" y="329"/>
                  </a:cubicBezTo>
                  <a:cubicBezTo>
                    <a:pt x="15" y="333"/>
                    <a:pt x="15" y="333"/>
                    <a:pt x="15" y="333"/>
                  </a:cubicBezTo>
                  <a:cubicBezTo>
                    <a:pt x="15" y="325"/>
                    <a:pt x="15" y="325"/>
                    <a:pt x="15" y="325"/>
                  </a:cubicBezTo>
                  <a:cubicBezTo>
                    <a:pt x="19" y="323"/>
                    <a:pt x="19" y="323"/>
                    <a:pt x="19" y="323"/>
                  </a:cubicBezTo>
                  <a:cubicBezTo>
                    <a:pt x="18" y="319"/>
                    <a:pt x="18" y="319"/>
                    <a:pt x="18" y="319"/>
                  </a:cubicBezTo>
                  <a:cubicBezTo>
                    <a:pt x="25" y="310"/>
                    <a:pt x="25" y="310"/>
                    <a:pt x="25" y="310"/>
                  </a:cubicBezTo>
                  <a:cubicBezTo>
                    <a:pt x="25" y="299"/>
                    <a:pt x="25" y="299"/>
                    <a:pt x="25" y="299"/>
                  </a:cubicBezTo>
                  <a:cubicBezTo>
                    <a:pt x="32" y="286"/>
                    <a:pt x="32" y="286"/>
                    <a:pt x="32" y="286"/>
                  </a:cubicBezTo>
                  <a:cubicBezTo>
                    <a:pt x="29" y="282"/>
                    <a:pt x="29" y="282"/>
                    <a:pt x="29" y="282"/>
                  </a:cubicBezTo>
                  <a:cubicBezTo>
                    <a:pt x="34" y="277"/>
                    <a:pt x="42" y="263"/>
                    <a:pt x="42" y="263"/>
                  </a:cubicBezTo>
                  <a:cubicBezTo>
                    <a:pt x="42" y="263"/>
                    <a:pt x="45" y="263"/>
                    <a:pt x="45" y="263"/>
                  </a:cubicBezTo>
                  <a:cubicBezTo>
                    <a:pt x="42" y="239"/>
                    <a:pt x="42" y="239"/>
                    <a:pt x="42" y="239"/>
                  </a:cubicBezTo>
                  <a:cubicBezTo>
                    <a:pt x="35" y="232"/>
                    <a:pt x="35" y="232"/>
                    <a:pt x="35" y="232"/>
                  </a:cubicBezTo>
                  <a:cubicBezTo>
                    <a:pt x="42" y="219"/>
                    <a:pt x="42" y="219"/>
                    <a:pt x="42" y="219"/>
                  </a:cubicBezTo>
                  <a:cubicBezTo>
                    <a:pt x="39" y="209"/>
                    <a:pt x="39" y="209"/>
                    <a:pt x="39" y="209"/>
                  </a:cubicBezTo>
                  <a:cubicBezTo>
                    <a:pt x="49" y="205"/>
                    <a:pt x="49" y="205"/>
                    <a:pt x="49" y="205"/>
                  </a:cubicBezTo>
                  <a:cubicBezTo>
                    <a:pt x="59" y="216"/>
                    <a:pt x="59" y="216"/>
                    <a:pt x="59" y="216"/>
                  </a:cubicBezTo>
                  <a:cubicBezTo>
                    <a:pt x="59" y="211"/>
                    <a:pt x="59" y="211"/>
                    <a:pt x="59" y="211"/>
                  </a:cubicBezTo>
                  <a:cubicBezTo>
                    <a:pt x="72" y="196"/>
                    <a:pt x="72" y="196"/>
                    <a:pt x="72" y="196"/>
                  </a:cubicBezTo>
                  <a:cubicBezTo>
                    <a:pt x="68" y="195"/>
                    <a:pt x="68" y="195"/>
                    <a:pt x="68" y="195"/>
                  </a:cubicBezTo>
                  <a:cubicBezTo>
                    <a:pt x="82" y="193"/>
                    <a:pt x="82" y="193"/>
                    <a:pt x="82" y="193"/>
                  </a:cubicBezTo>
                  <a:cubicBezTo>
                    <a:pt x="82" y="193"/>
                    <a:pt x="82" y="189"/>
                    <a:pt x="82" y="189"/>
                  </a:cubicBezTo>
                  <a:cubicBezTo>
                    <a:pt x="82" y="189"/>
                    <a:pt x="78" y="185"/>
                    <a:pt x="78" y="185"/>
                  </a:cubicBezTo>
                  <a:cubicBezTo>
                    <a:pt x="75" y="179"/>
                    <a:pt x="75" y="179"/>
                    <a:pt x="75" y="179"/>
                  </a:cubicBezTo>
                  <a:cubicBezTo>
                    <a:pt x="95" y="166"/>
                    <a:pt x="95" y="166"/>
                    <a:pt x="95" y="166"/>
                  </a:cubicBezTo>
                  <a:cubicBezTo>
                    <a:pt x="99" y="166"/>
                    <a:pt x="99" y="166"/>
                    <a:pt x="99" y="166"/>
                  </a:cubicBezTo>
                  <a:cubicBezTo>
                    <a:pt x="108" y="149"/>
                    <a:pt x="108" y="149"/>
                    <a:pt x="108" y="149"/>
                  </a:cubicBezTo>
                  <a:cubicBezTo>
                    <a:pt x="112" y="149"/>
                    <a:pt x="112" y="149"/>
                    <a:pt x="112" y="149"/>
                  </a:cubicBezTo>
                  <a:cubicBezTo>
                    <a:pt x="112" y="136"/>
                    <a:pt x="112" y="136"/>
                    <a:pt x="112" y="136"/>
                  </a:cubicBezTo>
                  <a:cubicBezTo>
                    <a:pt x="104" y="120"/>
                    <a:pt x="104" y="120"/>
                    <a:pt x="104" y="120"/>
                  </a:cubicBezTo>
                  <a:cubicBezTo>
                    <a:pt x="103" y="109"/>
                    <a:pt x="103" y="109"/>
                    <a:pt x="103" y="109"/>
                  </a:cubicBezTo>
                  <a:cubicBezTo>
                    <a:pt x="92" y="109"/>
                    <a:pt x="92" y="109"/>
                    <a:pt x="92" y="109"/>
                  </a:cubicBezTo>
                  <a:cubicBezTo>
                    <a:pt x="85" y="102"/>
                    <a:pt x="85" y="102"/>
                    <a:pt x="85" y="102"/>
                  </a:cubicBezTo>
                  <a:cubicBezTo>
                    <a:pt x="93" y="92"/>
                    <a:pt x="93" y="92"/>
                    <a:pt x="93" y="92"/>
                  </a:cubicBezTo>
                  <a:cubicBezTo>
                    <a:pt x="89" y="86"/>
                    <a:pt x="89" y="86"/>
                    <a:pt x="89" y="86"/>
                  </a:cubicBezTo>
                  <a:cubicBezTo>
                    <a:pt x="92" y="86"/>
                    <a:pt x="92" y="86"/>
                    <a:pt x="92" y="86"/>
                  </a:cubicBezTo>
                  <a:cubicBezTo>
                    <a:pt x="98" y="82"/>
                    <a:pt x="98" y="82"/>
                    <a:pt x="98" y="82"/>
                  </a:cubicBezTo>
                  <a:cubicBezTo>
                    <a:pt x="119" y="82"/>
                    <a:pt x="119" y="82"/>
                    <a:pt x="119" y="82"/>
                  </a:cubicBezTo>
                  <a:cubicBezTo>
                    <a:pt x="129" y="79"/>
                    <a:pt x="129" y="79"/>
                    <a:pt x="129" y="79"/>
                  </a:cubicBezTo>
                  <a:cubicBezTo>
                    <a:pt x="139" y="89"/>
                    <a:pt x="139" y="89"/>
                    <a:pt x="139" y="89"/>
                  </a:cubicBezTo>
                  <a:cubicBezTo>
                    <a:pt x="145" y="82"/>
                    <a:pt x="145" y="82"/>
                    <a:pt x="145" y="82"/>
                  </a:cubicBezTo>
                  <a:cubicBezTo>
                    <a:pt x="149" y="82"/>
                    <a:pt x="149" y="82"/>
                    <a:pt x="149" y="82"/>
                  </a:cubicBezTo>
                  <a:cubicBezTo>
                    <a:pt x="162" y="93"/>
                    <a:pt x="162" y="93"/>
                    <a:pt x="162" y="93"/>
                  </a:cubicBezTo>
                  <a:cubicBezTo>
                    <a:pt x="172" y="85"/>
                    <a:pt x="172" y="85"/>
                    <a:pt x="172" y="85"/>
                  </a:cubicBezTo>
                  <a:cubicBezTo>
                    <a:pt x="183" y="85"/>
                    <a:pt x="183" y="85"/>
                    <a:pt x="183" y="85"/>
                  </a:cubicBezTo>
                  <a:cubicBezTo>
                    <a:pt x="182" y="89"/>
                    <a:pt x="182" y="89"/>
                    <a:pt x="182" y="89"/>
                  </a:cubicBezTo>
                  <a:cubicBezTo>
                    <a:pt x="202" y="86"/>
                    <a:pt x="202" y="86"/>
                    <a:pt x="202" y="86"/>
                  </a:cubicBezTo>
                  <a:cubicBezTo>
                    <a:pt x="212" y="72"/>
                    <a:pt x="212" y="72"/>
                    <a:pt x="212" y="72"/>
                  </a:cubicBezTo>
                  <a:cubicBezTo>
                    <a:pt x="227" y="69"/>
                    <a:pt x="227" y="69"/>
                    <a:pt x="227" y="69"/>
                  </a:cubicBezTo>
                  <a:cubicBezTo>
                    <a:pt x="245" y="62"/>
                    <a:pt x="245" y="62"/>
                    <a:pt x="245" y="62"/>
                  </a:cubicBezTo>
                  <a:cubicBezTo>
                    <a:pt x="251" y="50"/>
                    <a:pt x="251" y="50"/>
                    <a:pt x="251" y="50"/>
                  </a:cubicBezTo>
                  <a:cubicBezTo>
                    <a:pt x="272" y="56"/>
                    <a:pt x="272" y="56"/>
                    <a:pt x="272" y="56"/>
                  </a:cubicBezTo>
                  <a:cubicBezTo>
                    <a:pt x="293" y="36"/>
                    <a:pt x="293" y="36"/>
                    <a:pt x="293" y="36"/>
                  </a:cubicBezTo>
                  <a:cubicBezTo>
                    <a:pt x="299" y="11"/>
                    <a:pt x="299" y="11"/>
                    <a:pt x="299" y="11"/>
                  </a:cubicBezTo>
                  <a:cubicBezTo>
                    <a:pt x="312" y="1"/>
                    <a:pt x="312" y="1"/>
                    <a:pt x="312" y="1"/>
                  </a:cubicBezTo>
                  <a:cubicBezTo>
                    <a:pt x="368" y="0"/>
                    <a:pt x="368" y="0"/>
                    <a:pt x="368" y="0"/>
                  </a:cubicBezTo>
                  <a:cubicBezTo>
                    <a:pt x="388" y="13"/>
                    <a:pt x="388" y="13"/>
                    <a:pt x="388" y="13"/>
                  </a:cubicBezTo>
                  <a:cubicBezTo>
                    <a:pt x="413" y="13"/>
                    <a:pt x="413" y="13"/>
                    <a:pt x="413" y="13"/>
                  </a:cubicBezTo>
                  <a:cubicBezTo>
                    <a:pt x="413" y="13"/>
                    <a:pt x="440" y="24"/>
                    <a:pt x="441" y="24"/>
                  </a:cubicBezTo>
                  <a:cubicBezTo>
                    <a:pt x="441" y="24"/>
                    <a:pt x="456" y="21"/>
                    <a:pt x="456" y="21"/>
                  </a:cubicBezTo>
                  <a:cubicBezTo>
                    <a:pt x="473" y="32"/>
                    <a:pt x="473" y="32"/>
                    <a:pt x="473" y="32"/>
                  </a:cubicBezTo>
                  <a:cubicBezTo>
                    <a:pt x="507" y="63"/>
                    <a:pt x="507" y="63"/>
                    <a:pt x="507" y="63"/>
                  </a:cubicBezTo>
                  <a:cubicBezTo>
                    <a:pt x="520" y="84"/>
                    <a:pt x="520" y="84"/>
                    <a:pt x="520" y="84"/>
                  </a:cubicBezTo>
                  <a:cubicBezTo>
                    <a:pt x="526" y="82"/>
                    <a:pt x="526" y="82"/>
                    <a:pt x="526" y="82"/>
                  </a:cubicBezTo>
                  <a:cubicBezTo>
                    <a:pt x="538" y="98"/>
                    <a:pt x="538" y="98"/>
                    <a:pt x="538" y="98"/>
                  </a:cubicBezTo>
                  <a:cubicBezTo>
                    <a:pt x="542" y="115"/>
                    <a:pt x="542" y="115"/>
                    <a:pt x="542" y="115"/>
                  </a:cubicBezTo>
                  <a:cubicBezTo>
                    <a:pt x="547" y="119"/>
                    <a:pt x="547" y="119"/>
                    <a:pt x="547" y="119"/>
                  </a:cubicBezTo>
                  <a:cubicBezTo>
                    <a:pt x="545" y="134"/>
                    <a:pt x="545" y="134"/>
                    <a:pt x="545" y="134"/>
                  </a:cubicBezTo>
                  <a:cubicBezTo>
                    <a:pt x="550" y="136"/>
                    <a:pt x="550" y="136"/>
                    <a:pt x="550" y="136"/>
                  </a:cubicBezTo>
                  <a:cubicBezTo>
                    <a:pt x="549" y="144"/>
                    <a:pt x="549" y="144"/>
                    <a:pt x="549" y="144"/>
                  </a:cubicBezTo>
                  <a:cubicBezTo>
                    <a:pt x="545" y="147"/>
                    <a:pt x="545" y="147"/>
                    <a:pt x="545" y="147"/>
                  </a:cubicBezTo>
                  <a:cubicBezTo>
                    <a:pt x="544" y="161"/>
                    <a:pt x="544" y="161"/>
                    <a:pt x="544" y="161"/>
                  </a:cubicBezTo>
                  <a:cubicBezTo>
                    <a:pt x="543" y="166"/>
                    <a:pt x="543" y="166"/>
                    <a:pt x="543" y="166"/>
                  </a:cubicBezTo>
                  <a:cubicBezTo>
                    <a:pt x="546" y="171"/>
                    <a:pt x="546" y="171"/>
                    <a:pt x="546" y="171"/>
                  </a:cubicBezTo>
                  <a:cubicBezTo>
                    <a:pt x="546" y="182"/>
                    <a:pt x="546" y="182"/>
                    <a:pt x="546" y="182"/>
                  </a:cubicBezTo>
                  <a:cubicBezTo>
                    <a:pt x="551" y="189"/>
                    <a:pt x="551" y="189"/>
                    <a:pt x="551" y="189"/>
                  </a:cubicBezTo>
                  <a:cubicBezTo>
                    <a:pt x="541" y="194"/>
                    <a:pt x="541" y="194"/>
                    <a:pt x="541" y="194"/>
                  </a:cubicBezTo>
                  <a:lnTo>
                    <a:pt x="543" y="20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13">
              <a:extLst>
                <a:ext uri="{FF2B5EF4-FFF2-40B4-BE49-F238E27FC236}">
                  <a16:creationId xmlns:a16="http://schemas.microsoft.com/office/drawing/2014/main" id="{5EC78A04-FAFF-4903-BEB7-97D3A48C69B9}"/>
                </a:ext>
              </a:extLst>
            </p:cNvPr>
            <p:cNvSpPr>
              <a:spLocks/>
            </p:cNvSpPr>
            <p:nvPr/>
          </p:nvSpPr>
          <p:spPr bwMode="auto">
            <a:xfrm>
              <a:off x="6532027" y="4292852"/>
              <a:ext cx="719705" cy="835213"/>
            </a:xfrm>
            <a:custGeom>
              <a:avLst/>
              <a:gdLst>
                <a:gd name="T0" fmla="*/ 399 w 474"/>
                <a:gd name="T1" fmla="*/ 263 h 551"/>
                <a:gd name="T2" fmla="*/ 393 w 474"/>
                <a:gd name="T3" fmla="*/ 276 h 551"/>
                <a:gd name="T4" fmla="*/ 431 w 474"/>
                <a:gd name="T5" fmla="*/ 302 h 551"/>
                <a:gd name="T6" fmla="*/ 415 w 474"/>
                <a:gd name="T7" fmla="*/ 327 h 551"/>
                <a:gd name="T8" fmla="*/ 370 w 474"/>
                <a:gd name="T9" fmla="*/ 347 h 551"/>
                <a:gd name="T10" fmla="*/ 350 w 474"/>
                <a:gd name="T11" fmla="*/ 351 h 551"/>
                <a:gd name="T12" fmla="*/ 327 w 474"/>
                <a:gd name="T13" fmla="*/ 347 h 551"/>
                <a:gd name="T14" fmla="*/ 286 w 474"/>
                <a:gd name="T15" fmla="*/ 340 h 551"/>
                <a:gd name="T16" fmla="*/ 281 w 474"/>
                <a:gd name="T17" fmla="*/ 350 h 551"/>
                <a:gd name="T18" fmla="*/ 291 w 474"/>
                <a:gd name="T19" fmla="*/ 367 h 551"/>
                <a:gd name="T20" fmla="*/ 300 w 474"/>
                <a:gd name="T21" fmla="*/ 407 h 551"/>
                <a:gd name="T22" fmla="*/ 283 w 474"/>
                <a:gd name="T23" fmla="*/ 424 h 551"/>
                <a:gd name="T24" fmla="*/ 270 w 474"/>
                <a:gd name="T25" fmla="*/ 447 h 551"/>
                <a:gd name="T26" fmla="*/ 260 w 474"/>
                <a:gd name="T27" fmla="*/ 454 h 551"/>
                <a:gd name="T28" fmla="*/ 237 w 474"/>
                <a:gd name="T29" fmla="*/ 463 h 551"/>
                <a:gd name="T30" fmla="*/ 223 w 474"/>
                <a:gd name="T31" fmla="*/ 490 h 551"/>
                <a:gd name="T32" fmla="*/ 194 w 474"/>
                <a:gd name="T33" fmla="*/ 500 h 551"/>
                <a:gd name="T34" fmla="*/ 177 w 474"/>
                <a:gd name="T35" fmla="*/ 507 h 551"/>
                <a:gd name="T36" fmla="*/ 173 w 474"/>
                <a:gd name="T37" fmla="*/ 534 h 551"/>
                <a:gd name="T38" fmla="*/ 160 w 474"/>
                <a:gd name="T39" fmla="*/ 523 h 551"/>
                <a:gd name="T40" fmla="*/ 117 w 474"/>
                <a:gd name="T41" fmla="*/ 530 h 551"/>
                <a:gd name="T42" fmla="*/ 103 w 474"/>
                <a:gd name="T43" fmla="*/ 551 h 551"/>
                <a:gd name="T44" fmla="*/ 87 w 474"/>
                <a:gd name="T45" fmla="*/ 524 h 551"/>
                <a:gd name="T46" fmla="*/ 87 w 474"/>
                <a:gd name="T47" fmla="*/ 511 h 551"/>
                <a:gd name="T48" fmla="*/ 83 w 474"/>
                <a:gd name="T49" fmla="*/ 481 h 551"/>
                <a:gd name="T50" fmla="*/ 106 w 474"/>
                <a:gd name="T51" fmla="*/ 454 h 551"/>
                <a:gd name="T52" fmla="*/ 106 w 474"/>
                <a:gd name="T53" fmla="*/ 427 h 551"/>
                <a:gd name="T54" fmla="*/ 123 w 474"/>
                <a:gd name="T55" fmla="*/ 420 h 551"/>
                <a:gd name="T56" fmla="*/ 120 w 474"/>
                <a:gd name="T57" fmla="*/ 407 h 551"/>
                <a:gd name="T58" fmla="*/ 106 w 474"/>
                <a:gd name="T59" fmla="*/ 374 h 551"/>
                <a:gd name="T60" fmla="*/ 72 w 474"/>
                <a:gd name="T61" fmla="*/ 344 h 551"/>
                <a:gd name="T62" fmla="*/ 63 w 474"/>
                <a:gd name="T63" fmla="*/ 307 h 551"/>
                <a:gd name="T64" fmla="*/ 33 w 474"/>
                <a:gd name="T65" fmla="*/ 281 h 551"/>
                <a:gd name="T66" fmla="*/ 53 w 474"/>
                <a:gd name="T67" fmla="*/ 263 h 551"/>
                <a:gd name="T68" fmla="*/ 60 w 474"/>
                <a:gd name="T69" fmla="*/ 260 h 551"/>
                <a:gd name="T70" fmla="*/ 50 w 474"/>
                <a:gd name="T71" fmla="*/ 237 h 551"/>
                <a:gd name="T72" fmla="*/ 33 w 474"/>
                <a:gd name="T73" fmla="*/ 230 h 551"/>
                <a:gd name="T74" fmla="*/ 13 w 474"/>
                <a:gd name="T75" fmla="*/ 206 h 551"/>
                <a:gd name="T76" fmla="*/ 37 w 474"/>
                <a:gd name="T77" fmla="*/ 184 h 551"/>
                <a:gd name="T78" fmla="*/ 34 w 474"/>
                <a:gd name="T79" fmla="*/ 139 h 551"/>
                <a:gd name="T80" fmla="*/ 0 w 474"/>
                <a:gd name="T81" fmla="*/ 110 h 551"/>
                <a:gd name="T82" fmla="*/ 3 w 474"/>
                <a:gd name="T83" fmla="*/ 60 h 551"/>
                <a:gd name="T84" fmla="*/ 6 w 474"/>
                <a:gd name="T85" fmla="*/ 40 h 551"/>
                <a:gd name="T86" fmla="*/ 13 w 474"/>
                <a:gd name="T87" fmla="*/ 30 h 551"/>
                <a:gd name="T88" fmla="*/ 19 w 474"/>
                <a:gd name="T89" fmla="*/ 11 h 551"/>
                <a:gd name="T90" fmla="*/ 53 w 474"/>
                <a:gd name="T91" fmla="*/ 24 h 551"/>
                <a:gd name="T92" fmla="*/ 86 w 474"/>
                <a:gd name="T93" fmla="*/ 87 h 551"/>
                <a:gd name="T94" fmla="*/ 110 w 474"/>
                <a:gd name="T95" fmla="*/ 86 h 551"/>
                <a:gd name="T96" fmla="*/ 127 w 474"/>
                <a:gd name="T97" fmla="*/ 83 h 551"/>
                <a:gd name="T98" fmla="*/ 139 w 474"/>
                <a:gd name="T99" fmla="*/ 90 h 551"/>
                <a:gd name="T100" fmla="*/ 167 w 474"/>
                <a:gd name="T101" fmla="*/ 97 h 551"/>
                <a:gd name="T102" fmla="*/ 176 w 474"/>
                <a:gd name="T103" fmla="*/ 90 h 551"/>
                <a:gd name="T104" fmla="*/ 189 w 474"/>
                <a:gd name="T105" fmla="*/ 63 h 551"/>
                <a:gd name="T106" fmla="*/ 230 w 474"/>
                <a:gd name="T107" fmla="*/ 57 h 551"/>
                <a:gd name="T108" fmla="*/ 290 w 474"/>
                <a:gd name="T109" fmla="*/ 53 h 551"/>
                <a:gd name="T110" fmla="*/ 321 w 474"/>
                <a:gd name="T111" fmla="*/ 63 h 551"/>
                <a:gd name="T112" fmla="*/ 316 w 474"/>
                <a:gd name="T113" fmla="*/ 36 h 551"/>
                <a:gd name="T114" fmla="*/ 360 w 474"/>
                <a:gd name="T115" fmla="*/ 20 h 551"/>
                <a:gd name="T116" fmla="*/ 377 w 474"/>
                <a:gd name="T117" fmla="*/ 67 h 551"/>
                <a:gd name="T118" fmla="*/ 404 w 474"/>
                <a:gd name="T119" fmla="*/ 56 h 551"/>
                <a:gd name="T120" fmla="*/ 423 w 474"/>
                <a:gd name="T121" fmla="*/ 59 h 551"/>
                <a:gd name="T122" fmla="*/ 461 w 474"/>
                <a:gd name="T123" fmla="*/ 114 h 551"/>
                <a:gd name="T124" fmla="*/ 468 w 474"/>
                <a:gd name="T125" fmla="*/ 21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4" h="551">
                  <a:moveTo>
                    <a:pt x="407" y="257"/>
                  </a:moveTo>
                  <a:cubicBezTo>
                    <a:pt x="407" y="257"/>
                    <a:pt x="394" y="248"/>
                    <a:pt x="393" y="248"/>
                  </a:cubicBezTo>
                  <a:cubicBezTo>
                    <a:pt x="393" y="249"/>
                    <a:pt x="399" y="263"/>
                    <a:pt x="399" y="263"/>
                  </a:cubicBezTo>
                  <a:cubicBezTo>
                    <a:pt x="399" y="263"/>
                    <a:pt x="381" y="272"/>
                    <a:pt x="381" y="273"/>
                  </a:cubicBezTo>
                  <a:cubicBezTo>
                    <a:pt x="381" y="273"/>
                    <a:pt x="382" y="278"/>
                    <a:pt x="382" y="278"/>
                  </a:cubicBezTo>
                  <a:cubicBezTo>
                    <a:pt x="393" y="276"/>
                    <a:pt x="393" y="276"/>
                    <a:pt x="393" y="276"/>
                  </a:cubicBezTo>
                  <a:cubicBezTo>
                    <a:pt x="417" y="281"/>
                    <a:pt x="417" y="281"/>
                    <a:pt x="417" y="281"/>
                  </a:cubicBezTo>
                  <a:cubicBezTo>
                    <a:pt x="430" y="295"/>
                    <a:pt x="430" y="295"/>
                    <a:pt x="430" y="295"/>
                  </a:cubicBezTo>
                  <a:cubicBezTo>
                    <a:pt x="431" y="302"/>
                    <a:pt x="431" y="302"/>
                    <a:pt x="431" y="302"/>
                  </a:cubicBezTo>
                  <a:cubicBezTo>
                    <a:pt x="439" y="308"/>
                    <a:pt x="439" y="308"/>
                    <a:pt x="439" y="308"/>
                  </a:cubicBezTo>
                  <a:cubicBezTo>
                    <a:pt x="433" y="320"/>
                    <a:pt x="433" y="320"/>
                    <a:pt x="433" y="320"/>
                  </a:cubicBezTo>
                  <a:cubicBezTo>
                    <a:pt x="415" y="327"/>
                    <a:pt x="415" y="327"/>
                    <a:pt x="415" y="327"/>
                  </a:cubicBezTo>
                  <a:cubicBezTo>
                    <a:pt x="400" y="330"/>
                    <a:pt x="400" y="330"/>
                    <a:pt x="400" y="330"/>
                  </a:cubicBezTo>
                  <a:cubicBezTo>
                    <a:pt x="390" y="344"/>
                    <a:pt x="390" y="344"/>
                    <a:pt x="390" y="344"/>
                  </a:cubicBezTo>
                  <a:cubicBezTo>
                    <a:pt x="370" y="347"/>
                    <a:pt x="370" y="347"/>
                    <a:pt x="370" y="347"/>
                  </a:cubicBezTo>
                  <a:cubicBezTo>
                    <a:pt x="371" y="343"/>
                    <a:pt x="371" y="343"/>
                    <a:pt x="371" y="343"/>
                  </a:cubicBezTo>
                  <a:cubicBezTo>
                    <a:pt x="360" y="343"/>
                    <a:pt x="360" y="343"/>
                    <a:pt x="360" y="343"/>
                  </a:cubicBezTo>
                  <a:cubicBezTo>
                    <a:pt x="350" y="351"/>
                    <a:pt x="350" y="351"/>
                    <a:pt x="350" y="351"/>
                  </a:cubicBezTo>
                  <a:cubicBezTo>
                    <a:pt x="337" y="340"/>
                    <a:pt x="337" y="340"/>
                    <a:pt x="337" y="340"/>
                  </a:cubicBezTo>
                  <a:cubicBezTo>
                    <a:pt x="333" y="340"/>
                    <a:pt x="333" y="340"/>
                    <a:pt x="333" y="340"/>
                  </a:cubicBezTo>
                  <a:cubicBezTo>
                    <a:pt x="327" y="347"/>
                    <a:pt x="327" y="347"/>
                    <a:pt x="327" y="347"/>
                  </a:cubicBezTo>
                  <a:cubicBezTo>
                    <a:pt x="317" y="337"/>
                    <a:pt x="317" y="337"/>
                    <a:pt x="317" y="337"/>
                  </a:cubicBezTo>
                  <a:cubicBezTo>
                    <a:pt x="307" y="340"/>
                    <a:pt x="307" y="340"/>
                    <a:pt x="307" y="340"/>
                  </a:cubicBezTo>
                  <a:cubicBezTo>
                    <a:pt x="286" y="340"/>
                    <a:pt x="286" y="340"/>
                    <a:pt x="286" y="340"/>
                  </a:cubicBezTo>
                  <a:cubicBezTo>
                    <a:pt x="280" y="344"/>
                    <a:pt x="280" y="344"/>
                    <a:pt x="280" y="344"/>
                  </a:cubicBezTo>
                  <a:cubicBezTo>
                    <a:pt x="277" y="344"/>
                    <a:pt x="277" y="344"/>
                    <a:pt x="277" y="344"/>
                  </a:cubicBezTo>
                  <a:cubicBezTo>
                    <a:pt x="281" y="350"/>
                    <a:pt x="281" y="350"/>
                    <a:pt x="281" y="350"/>
                  </a:cubicBezTo>
                  <a:cubicBezTo>
                    <a:pt x="273" y="360"/>
                    <a:pt x="273" y="360"/>
                    <a:pt x="273" y="360"/>
                  </a:cubicBezTo>
                  <a:cubicBezTo>
                    <a:pt x="280" y="367"/>
                    <a:pt x="280" y="367"/>
                    <a:pt x="280" y="367"/>
                  </a:cubicBezTo>
                  <a:cubicBezTo>
                    <a:pt x="291" y="367"/>
                    <a:pt x="291" y="367"/>
                    <a:pt x="291" y="367"/>
                  </a:cubicBezTo>
                  <a:cubicBezTo>
                    <a:pt x="292" y="378"/>
                    <a:pt x="292" y="378"/>
                    <a:pt x="292" y="378"/>
                  </a:cubicBezTo>
                  <a:cubicBezTo>
                    <a:pt x="300" y="394"/>
                    <a:pt x="300" y="394"/>
                    <a:pt x="300" y="394"/>
                  </a:cubicBezTo>
                  <a:cubicBezTo>
                    <a:pt x="300" y="407"/>
                    <a:pt x="300" y="407"/>
                    <a:pt x="300" y="407"/>
                  </a:cubicBezTo>
                  <a:cubicBezTo>
                    <a:pt x="296" y="407"/>
                    <a:pt x="296" y="407"/>
                    <a:pt x="296" y="407"/>
                  </a:cubicBezTo>
                  <a:cubicBezTo>
                    <a:pt x="287" y="424"/>
                    <a:pt x="287" y="424"/>
                    <a:pt x="287" y="424"/>
                  </a:cubicBezTo>
                  <a:cubicBezTo>
                    <a:pt x="283" y="424"/>
                    <a:pt x="283" y="424"/>
                    <a:pt x="283" y="424"/>
                  </a:cubicBezTo>
                  <a:cubicBezTo>
                    <a:pt x="263" y="437"/>
                    <a:pt x="263" y="437"/>
                    <a:pt x="263" y="437"/>
                  </a:cubicBezTo>
                  <a:cubicBezTo>
                    <a:pt x="266" y="443"/>
                    <a:pt x="266" y="443"/>
                    <a:pt x="266" y="443"/>
                  </a:cubicBezTo>
                  <a:cubicBezTo>
                    <a:pt x="266" y="443"/>
                    <a:pt x="270" y="447"/>
                    <a:pt x="270" y="447"/>
                  </a:cubicBezTo>
                  <a:cubicBezTo>
                    <a:pt x="270" y="447"/>
                    <a:pt x="270" y="451"/>
                    <a:pt x="270" y="451"/>
                  </a:cubicBezTo>
                  <a:cubicBezTo>
                    <a:pt x="256" y="453"/>
                    <a:pt x="256" y="453"/>
                    <a:pt x="256" y="453"/>
                  </a:cubicBezTo>
                  <a:cubicBezTo>
                    <a:pt x="260" y="454"/>
                    <a:pt x="260" y="454"/>
                    <a:pt x="260" y="454"/>
                  </a:cubicBezTo>
                  <a:cubicBezTo>
                    <a:pt x="247" y="469"/>
                    <a:pt x="247" y="469"/>
                    <a:pt x="247" y="469"/>
                  </a:cubicBezTo>
                  <a:cubicBezTo>
                    <a:pt x="247" y="474"/>
                    <a:pt x="247" y="474"/>
                    <a:pt x="247" y="474"/>
                  </a:cubicBezTo>
                  <a:cubicBezTo>
                    <a:pt x="237" y="463"/>
                    <a:pt x="237" y="463"/>
                    <a:pt x="237" y="463"/>
                  </a:cubicBezTo>
                  <a:cubicBezTo>
                    <a:pt x="227" y="467"/>
                    <a:pt x="227" y="467"/>
                    <a:pt x="227" y="467"/>
                  </a:cubicBezTo>
                  <a:cubicBezTo>
                    <a:pt x="230" y="477"/>
                    <a:pt x="230" y="477"/>
                    <a:pt x="230" y="477"/>
                  </a:cubicBezTo>
                  <a:cubicBezTo>
                    <a:pt x="223" y="490"/>
                    <a:pt x="223" y="490"/>
                    <a:pt x="223" y="490"/>
                  </a:cubicBezTo>
                  <a:cubicBezTo>
                    <a:pt x="213" y="490"/>
                    <a:pt x="213" y="490"/>
                    <a:pt x="213" y="490"/>
                  </a:cubicBezTo>
                  <a:cubicBezTo>
                    <a:pt x="201" y="493"/>
                    <a:pt x="201" y="493"/>
                    <a:pt x="201" y="493"/>
                  </a:cubicBezTo>
                  <a:cubicBezTo>
                    <a:pt x="194" y="500"/>
                    <a:pt x="194" y="500"/>
                    <a:pt x="194" y="500"/>
                  </a:cubicBezTo>
                  <a:cubicBezTo>
                    <a:pt x="190" y="500"/>
                    <a:pt x="190" y="500"/>
                    <a:pt x="190" y="500"/>
                  </a:cubicBezTo>
                  <a:cubicBezTo>
                    <a:pt x="190" y="500"/>
                    <a:pt x="190" y="504"/>
                    <a:pt x="189" y="504"/>
                  </a:cubicBezTo>
                  <a:cubicBezTo>
                    <a:pt x="189" y="504"/>
                    <a:pt x="177" y="507"/>
                    <a:pt x="177" y="507"/>
                  </a:cubicBezTo>
                  <a:cubicBezTo>
                    <a:pt x="177" y="518"/>
                    <a:pt x="177" y="518"/>
                    <a:pt x="177" y="518"/>
                  </a:cubicBezTo>
                  <a:cubicBezTo>
                    <a:pt x="184" y="528"/>
                    <a:pt x="184" y="528"/>
                    <a:pt x="184" y="528"/>
                  </a:cubicBezTo>
                  <a:cubicBezTo>
                    <a:pt x="173" y="534"/>
                    <a:pt x="173" y="534"/>
                    <a:pt x="173" y="534"/>
                  </a:cubicBezTo>
                  <a:cubicBezTo>
                    <a:pt x="173" y="537"/>
                    <a:pt x="173" y="537"/>
                    <a:pt x="173" y="537"/>
                  </a:cubicBezTo>
                  <a:cubicBezTo>
                    <a:pt x="167" y="541"/>
                    <a:pt x="167" y="541"/>
                    <a:pt x="167" y="541"/>
                  </a:cubicBezTo>
                  <a:cubicBezTo>
                    <a:pt x="160" y="523"/>
                    <a:pt x="160" y="523"/>
                    <a:pt x="160" y="523"/>
                  </a:cubicBezTo>
                  <a:cubicBezTo>
                    <a:pt x="143" y="520"/>
                    <a:pt x="143" y="520"/>
                    <a:pt x="143" y="520"/>
                  </a:cubicBezTo>
                  <a:cubicBezTo>
                    <a:pt x="143" y="524"/>
                    <a:pt x="143" y="524"/>
                    <a:pt x="143" y="524"/>
                  </a:cubicBezTo>
                  <a:cubicBezTo>
                    <a:pt x="117" y="530"/>
                    <a:pt x="117" y="530"/>
                    <a:pt x="117" y="530"/>
                  </a:cubicBezTo>
                  <a:cubicBezTo>
                    <a:pt x="116" y="537"/>
                    <a:pt x="116" y="537"/>
                    <a:pt x="116" y="537"/>
                  </a:cubicBezTo>
                  <a:cubicBezTo>
                    <a:pt x="120" y="537"/>
                    <a:pt x="120" y="537"/>
                    <a:pt x="120" y="537"/>
                  </a:cubicBezTo>
                  <a:cubicBezTo>
                    <a:pt x="103" y="551"/>
                    <a:pt x="103" y="551"/>
                    <a:pt x="103" y="551"/>
                  </a:cubicBezTo>
                  <a:cubicBezTo>
                    <a:pt x="103" y="547"/>
                    <a:pt x="103" y="547"/>
                    <a:pt x="103" y="547"/>
                  </a:cubicBezTo>
                  <a:cubicBezTo>
                    <a:pt x="87" y="544"/>
                    <a:pt x="87" y="544"/>
                    <a:pt x="87" y="544"/>
                  </a:cubicBezTo>
                  <a:cubicBezTo>
                    <a:pt x="87" y="524"/>
                    <a:pt x="87" y="524"/>
                    <a:pt x="87" y="524"/>
                  </a:cubicBezTo>
                  <a:cubicBezTo>
                    <a:pt x="83" y="524"/>
                    <a:pt x="83" y="524"/>
                    <a:pt x="83" y="524"/>
                  </a:cubicBezTo>
                  <a:cubicBezTo>
                    <a:pt x="83" y="520"/>
                    <a:pt x="83" y="520"/>
                    <a:pt x="83" y="520"/>
                  </a:cubicBezTo>
                  <a:cubicBezTo>
                    <a:pt x="87" y="511"/>
                    <a:pt x="87" y="511"/>
                    <a:pt x="87" y="511"/>
                  </a:cubicBezTo>
                  <a:cubicBezTo>
                    <a:pt x="83" y="507"/>
                    <a:pt x="83" y="507"/>
                    <a:pt x="83" y="507"/>
                  </a:cubicBezTo>
                  <a:cubicBezTo>
                    <a:pt x="96" y="504"/>
                    <a:pt x="96" y="504"/>
                    <a:pt x="96" y="504"/>
                  </a:cubicBezTo>
                  <a:cubicBezTo>
                    <a:pt x="83" y="481"/>
                    <a:pt x="83" y="481"/>
                    <a:pt x="83" y="481"/>
                  </a:cubicBezTo>
                  <a:cubicBezTo>
                    <a:pt x="86" y="473"/>
                    <a:pt x="86" y="473"/>
                    <a:pt x="86" y="473"/>
                  </a:cubicBezTo>
                  <a:cubicBezTo>
                    <a:pt x="97" y="473"/>
                    <a:pt x="97" y="473"/>
                    <a:pt x="97" y="473"/>
                  </a:cubicBezTo>
                  <a:cubicBezTo>
                    <a:pt x="106" y="454"/>
                    <a:pt x="106" y="454"/>
                    <a:pt x="106" y="454"/>
                  </a:cubicBezTo>
                  <a:cubicBezTo>
                    <a:pt x="113" y="451"/>
                    <a:pt x="113" y="451"/>
                    <a:pt x="113" y="451"/>
                  </a:cubicBezTo>
                  <a:cubicBezTo>
                    <a:pt x="117" y="434"/>
                    <a:pt x="117" y="434"/>
                    <a:pt x="117" y="434"/>
                  </a:cubicBezTo>
                  <a:cubicBezTo>
                    <a:pt x="106" y="427"/>
                    <a:pt x="106" y="427"/>
                    <a:pt x="106" y="427"/>
                  </a:cubicBezTo>
                  <a:cubicBezTo>
                    <a:pt x="106" y="424"/>
                    <a:pt x="106" y="424"/>
                    <a:pt x="106" y="424"/>
                  </a:cubicBezTo>
                  <a:cubicBezTo>
                    <a:pt x="120" y="424"/>
                    <a:pt x="120" y="424"/>
                    <a:pt x="120" y="424"/>
                  </a:cubicBezTo>
                  <a:cubicBezTo>
                    <a:pt x="123" y="420"/>
                    <a:pt x="123" y="420"/>
                    <a:pt x="123" y="420"/>
                  </a:cubicBezTo>
                  <a:cubicBezTo>
                    <a:pt x="127" y="420"/>
                    <a:pt x="127" y="420"/>
                    <a:pt x="127" y="420"/>
                  </a:cubicBezTo>
                  <a:cubicBezTo>
                    <a:pt x="127" y="417"/>
                    <a:pt x="127" y="417"/>
                    <a:pt x="127" y="417"/>
                  </a:cubicBezTo>
                  <a:cubicBezTo>
                    <a:pt x="120" y="407"/>
                    <a:pt x="120" y="407"/>
                    <a:pt x="120" y="407"/>
                  </a:cubicBezTo>
                  <a:cubicBezTo>
                    <a:pt x="120" y="407"/>
                    <a:pt x="120" y="402"/>
                    <a:pt x="119" y="400"/>
                  </a:cubicBezTo>
                  <a:cubicBezTo>
                    <a:pt x="118" y="398"/>
                    <a:pt x="117" y="390"/>
                    <a:pt x="117" y="390"/>
                  </a:cubicBezTo>
                  <a:cubicBezTo>
                    <a:pt x="114" y="388"/>
                    <a:pt x="107" y="378"/>
                    <a:pt x="106" y="374"/>
                  </a:cubicBezTo>
                  <a:cubicBezTo>
                    <a:pt x="104" y="370"/>
                    <a:pt x="91" y="360"/>
                    <a:pt x="88" y="358"/>
                  </a:cubicBezTo>
                  <a:cubicBezTo>
                    <a:pt x="85" y="356"/>
                    <a:pt x="76" y="346"/>
                    <a:pt x="76" y="346"/>
                  </a:cubicBezTo>
                  <a:cubicBezTo>
                    <a:pt x="72" y="344"/>
                    <a:pt x="72" y="344"/>
                    <a:pt x="72" y="344"/>
                  </a:cubicBezTo>
                  <a:cubicBezTo>
                    <a:pt x="63" y="336"/>
                    <a:pt x="63" y="336"/>
                    <a:pt x="63" y="336"/>
                  </a:cubicBezTo>
                  <a:cubicBezTo>
                    <a:pt x="57" y="319"/>
                    <a:pt x="57" y="319"/>
                    <a:pt x="57" y="319"/>
                  </a:cubicBezTo>
                  <a:cubicBezTo>
                    <a:pt x="63" y="307"/>
                    <a:pt x="63" y="307"/>
                    <a:pt x="63" y="307"/>
                  </a:cubicBezTo>
                  <a:cubicBezTo>
                    <a:pt x="58" y="303"/>
                    <a:pt x="56" y="293"/>
                    <a:pt x="56" y="293"/>
                  </a:cubicBezTo>
                  <a:cubicBezTo>
                    <a:pt x="42" y="283"/>
                    <a:pt x="42" y="283"/>
                    <a:pt x="42" y="283"/>
                  </a:cubicBezTo>
                  <a:cubicBezTo>
                    <a:pt x="33" y="281"/>
                    <a:pt x="33" y="281"/>
                    <a:pt x="33" y="281"/>
                  </a:cubicBezTo>
                  <a:cubicBezTo>
                    <a:pt x="43" y="267"/>
                    <a:pt x="43" y="267"/>
                    <a:pt x="43" y="267"/>
                  </a:cubicBezTo>
                  <a:cubicBezTo>
                    <a:pt x="48" y="264"/>
                    <a:pt x="48" y="264"/>
                    <a:pt x="48" y="264"/>
                  </a:cubicBezTo>
                  <a:cubicBezTo>
                    <a:pt x="53" y="263"/>
                    <a:pt x="53" y="263"/>
                    <a:pt x="53" y="263"/>
                  </a:cubicBezTo>
                  <a:cubicBezTo>
                    <a:pt x="56" y="267"/>
                    <a:pt x="56" y="267"/>
                    <a:pt x="56" y="267"/>
                  </a:cubicBezTo>
                  <a:cubicBezTo>
                    <a:pt x="56" y="264"/>
                    <a:pt x="56" y="264"/>
                    <a:pt x="56" y="264"/>
                  </a:cubicBezTo>
                  <a:cubicBezTo>
                    <a:pt x="60" y="260"/>
                    <a:pt x="60" y="260"/>
                    <a:pt x="60" y="260"/>
                  </a:cubicBezTo>
                  <a:cubicBezTo>
                    <a:pt x="56" y="253"/>
                    <a:pt x="56" y="253"/>
                    <a:pt x="56" y="253"/>
                  </a:cubicBezTo>
                  <a:cubicBezTo>
                    <a:pt x="63" y="250"/>
                    <a:pt x="63" y="250"/>
                    <a:pt x="63" y="250"/>
                  </a:cubicBezTo>
                  <a:cubicBezTo>
                    <a:pt x="50" y="237"/>
                    <a:pt x="50" y="237"/>
                    <a:pt x="50" y="237"/>
                  </a:cubicBezTo>
                  <a:cubicBezTo>
                    <a:pt x="42" y="237"/>
                    <a:pt x="42" y="237"/>
                    <a:pt x="42" y="237"/>
                  </a:cubicBezTo>
                  <a:cubicBezTo>
                    <a:pt x="33" y="233"/>
                    <a:pt x="33" y="233"/>
                    <a:pt x="33" y="233"/>
                  </a:cubicBezTo>
                  <a:cubicBezTo>
                    <a:pt x="33" y="230"/>
                    <a:pt x="33" y="230"/>
                    <a:pt x="33" y="230"/>
                  </a:cubicBezTo>
                  <a:cubicBezTo>
                    <a:pt x="17" y="223"/>
                    <a:pt x="17" y="223"/>
                    <a:pt x="17" y="223"/>
                  </a:cubicBezTo>
                  <a:cubicBezTo>
                    <a:pt x="13" y="217"/>
                    <a:pt x="13" y="217"/>
                    <a:pt x="13" y="217"/>
                  </a:cubicBezTo>
                  <a:cubicBezTo>
                    <a:pt x="13" y="206"/>
                    <a:pt x="13" y="206"/>
                    <a:pt x="13" y="206"/>
                  </a:cubicBezTo>
                  <a:cubicBezTo>
                    <a:pt x="20" y="204"/>
                    <a:pt x="20" y="204"/>
                    <a:pt x="20" y="204"/>
                  </a:cubicBezTo>
                  <a:cubicBezTo>
                    <a:pt x="23" y="193"/>
                    <a:pt x="23" y="193"/>
                    <a:pt x="23" y="193"/>
                  </a:cubicBezTo>
                  <a:cubicBezTo>
                    <a:pt x="28" y="191"/>
                    <a:pt x="37" y="184"/>
                    <a:pt x="37" y="184"/>
                  </a:cubicBezTo>
                  <a:cubicBezTo>
                    <a:pt x="37" y="173"/>
                    <a:pt x="37" y="173"/>
                    <a:pt x="37" y="173"/>
                  </a:cubicBezTo>
                  <a:cubicBezTo>
                    <a:pt x="33" y="170"/>
                    <a:pt x="33" y="170"/>
                    <a:pt x="33" y="170"/>
                  </a:cubicBezTo>
                  <a:cubicBezTo>
                    <a:pt x="34" y="139"/>
                    <a:pt x="34" y="139"/>
                    <a:pt x="34" y="139"/>
                  </a:cubicBezTo>
                  <a:cubicBezTo>
                    <a:pt x="30" y="127"/>
                    <a:pt x="30" y="127"/>
                    <a:pt x="30" y="127"/>
                  </a:cubicBezTo>
                  <a:cubicBezTo>
                    <a:pt x="20" y="117"/>
                    <a:pt x="20" y="117"/>
                    <a:pt x="20" y="117"/>
                  </a:cubicBezTo>
                  <a:cubicBezTo>
                    <a:pt x="0" y="110"/>
                    <a:pt x="0" y="110"/>
                    <a:pt x="0" y="110"/>
                  </a:cubicBezTo>
                  <a:cubicBezTo>
                    <a:pt x="0" y="91"/>
                    <a:pt x="0" y="91"/>
                    <a:pt x="0" y="91"/>
                  </a:cubicBezTo>
                  <a:cubicBezTo>
                    <a:pt x="3" y="73"/>
                    <a:pt x="3" y="73"/>
                    <a:pt x="3" y="73"/>
                  </a:cubicBezTo>
                  <a:cubicBezTo>
                    <a:pt x="3" y="60"/>
                    <a:pt x="3" y="60"/>
                    <a:pt x="3" y="60"/>
                  </a:cubicBezTo>
                  <a:cubicBezTo>
                    <a:pt x="0" y="53"/>
                    <a:pt x="0" y="53"/>
                    <a:pt x="0" y="53"/>
                  </a:cubicBezTo>
                  <a:cubicBezTo>
                    <a:pt x="10" y="40"/>
                    <a:pt x="10" y="40"/>
                    <a:pt x="10" y="40"/>
                  </a:cubicBezTo>
                  <a:cubicBezTo>
                    <a:pt x="6" y="40"/>
                    <a:pt x="6" y="40"/>
                    <a:pt x="6" y="40"/>
                  </a:cubicBezTo>
                  <a:cubicBezTo>
                    <a:pt x="6" y="40"/>
                    <a:pt x="6" y="33"/>
                    <a:pt x="6" y="33"/>
                  </a:cubicBezTo>
                  <a:cubicBezTo>
                    <a:pt x="6" y="33"/>
                    <a:pt x="3" y="33"/>
                    <a:pt x="3" y="33"/>
                  </a:cubicBezTo>
                  <a:cubicBezTo>
                    <a:pt x="13" y="30"/>
                    <a:pt x="13" y="30"/>
                    <a:pt x="13" y="30"/>
                  </a:cubicBezTo>
                  <a:cubicBezTo>
                    <a:pt x="13" y="26"/>
                    <a:pt x="13" y="26"/>
                    <a:pt x="13" y="26"/>
                  </a:cubicBezTo>
                  <a:cubicBezTo>
                    <a:pt x="16" y="23"/>
                    <a:pt x="16" y="23"/>
                    <a:pt x="16" y="23"/>
                  </a:cubicBezTo>
                  <a:cubicBezTo>
                    <a:pt x="19" y="11"/>
                    <a:pt x="19" y="11"/>
                    <a:pt x="19" y="11"/>
                  </a:cubicBezTo>
                  <a:cubicBezTo>
                    <a:pt x="33" y="0"/>
                    <a:pt x="33" y="0"/>
                    <a:pt x="33" y="0"/>
                  </a:cubicBezTo>
                  <a:cubicBezTo>
                    <a:pt x="50" y="10"/>
                    <a:pt x="50" y="10"/>
                    <a:pt x="50" y="10"/>
                  </a:cubicBezTo>
                  <a:cubicBezTo>
                    <a:pt x="50" y="10"/>
                    <a:pt x="53" y="17"/>
                    <a:pt x="53" y="24"/>
                  </a:cubicBezTo>
                  <a:cubicBezTo>
                    <a:pt x="77" y="60"/>
                    <a:pt x="77" y="60"/>
                    <a:pt x="77" y="60"/>
                  </a:cubicBezTo>
                  <a:cubicBezTo>
                    <a:pt x="73" y="67"/>
                    <a:pt x="73" y="67"/>
                    <a:pt x="73" y="67"/>
                  </a:cubicBezTo>
                  <a:cubicBezTo>
                    <a:pt x="86" y="87"/>
                    <a:pt x="86" y="87"/>
                    <a:pt x="86" y="87"/>
                  </a:cubicBezTo>
                  <a:cubicBezTo>
                    <a:pt x="90" y="83"/>
                    <a:pt x="90" y="83"/>
                    <a:pt x="90" y="83"/>
                  </a:cubicBezTo>
                  <a:cubicBezTo>
                    <a:pt x="100" y="90"/>
                    <a:pt x="100" y="90"/>
                    <a:pt x="100" y="90"/>
                  </a:cubicBezTo>
                  <a:cubicBezTo>
                    <a:pt x="110" y="86"/>
                    <a:pt x="110" y="86"/>
                    <a:pt x="110" y="86"/>
                  </a:cubicBezTo>
                  <a:cubicBezTo>
                    <a:pt x="110" y="91"/>
                    <a:pt x="110" y="91"/>
                    <a:pt x="110" y="91"/>
                  </a:cubicBezTo>
                  <a:cubicBezTo>
                    <a:pt x="116" y="83"/>
                    <a:pt x="116" y="83"/>
                    <a:pt x="116" y="83"/>
                  </a:cubicBezTo>
                  <a:cubicBezTo>
                    <a:pt x="127" y="83"/>
                    <a:pt x="127" y="83"/>
                    <a:pt x="127" y="83"/>
                  </a:cubicBezTo>
                  <a:cubicBezTo>
                    <a:pt x="127" y="90"/>
                    <a:pt x="127" y="90"/>
                    <a:pt x="127" y="90"/>
                  </a:cubicBezTo>
                  <a:cubicBezTo>
                    <a:pt x="136" y="94"/>
                    <a:pt x="136" y="94"/>
                    <a:pt x="136" y="94"/>
                  </a:cubicBezTo>
                  <a:cubicBezTo>
                    <a:pt x="139" y="90"/>
                    <a:pt x="139" y="90"/>
                    <a:pt x="139" y="90"/>
                  </a:cubicBezTo>
                  <a:cubicBezTo>
                    <a:pt x="144" y="90"/>
                    <a:pt x="144" y="90"/>
                    <a:pt x="144" y="90"/>
                  </a:cubicBezTo>
                  <a:cubicBezTo>
                    <a:pt x="153" y="100"/>
                    <a:pt x="153" y="100"/>
                    <a:pt x="153" y="100"/>
                  </a:cubicBezTo>
                  <a:cubicBezTo>
                    <a:pt x="167" y="97"/>
                    <a:pt x="167" y="97"/>
                    <a:pt x="167" y="97"/>
                  </a:cubicBezTo>
                  <a:cubicBezTo>
                    <a:pt x="169" y="94"/>
                    <a:pt x="169" y="94"/>
                    <a:pt x="169" y="94"/>
                  </a:cubicBezTo>
                  <a:cubicBezTo>
                    <a:pt x="174" y="94"/>
                    <a:pt x="174" y="94"/>
                    <a:pt x="174" y="94"/>
                  </a:cubicBezTo>
                  <a:cubicBezTo>
                    <a:pt x="176" y="90"/>
                    <a:pt x="176" y="90"/>
                    <a:pt x="176" y="90"/>
                  </a:cubicBezTo>
                  <a:cubicBezTo>
                    <a:pt x="173" y="86"/>
                    <a:pt x="173" y="86"/>
                    <a:pt x="173" y="86"/>
                  </a:cubicBezTo>
                  <a:cubicBezTo>
                    <a:pt x="180" y="79"/>
                    <a:pt x="180" y="79"/>
                    <a:pt x="180" y="79"/>
                  </a:cubicBezTo>
                  <a:cubicBezTo>
                    <a:pt x="180" y="79"/>
                    <a:pt x="186" y="67"/>
                    <a:pt x="189" y="63"/>
                  </a:cubicBezTo>
                  <a:cubicBezTo>
                    <a:pt x="207" y="63"/>
                    <a:pt x="207" y="63"/>
                    <a:pt x="207" y="63"/>
                  </a:cubicBezTo>
                  <a:cubicBezTo>
                    <a:pt x="226" y="40"/>
                    <a:pt x="226" y="40"/>
                    <a:pt x="226" y="40"/>
                  </a:cubicBezTo>
                  <a:cubicBezTo>
                    <a:pt x="230" y="57"/>
                    <a:pt x="230" y="57"/>
                    <a:pt x="230" y="57"/>
                  </a:cubicBezTo>
                  <a:cubicBezTo>
                    <a:pt x="254" y="60"/>
                    <a:pt x="254" y="60"/>
                    <a:pt x="254" y="60"/>
                  </a:cubicBezTo>
                  <a:cubicBezTo>
                    <a:pt x="254" y="60"/>
                    <a:pt x="266" y="43"/>
                    <a:pt x="267" y="40"/>
                  </a:cubicBezTo>
                  <a:cubicBezTo>
                    <a:pt x="290" y="53"/>
                    <a:pt x="290" y="53"/>
                    <a:pt x="290" y="53"/>
                  </a:cubicBezTo>
                  <a:cubicBezTo>
                    <a:pt x="287" y="64"/>
                    <a:pt x="287" y="64"/>
                    <a:pt x="287" y="64"/>
                  </a:cubicBezTo>
                  <a:cubicBezTo>
                    <a:pt x="305" y="67"/>
                    <a:pt x="305" y="67"/>
                    <a:pt x="305" y="67"/>
                  </a:cubicBezTo>
                  <a:cubicBezTo>
                    <a:pt x="321" y="63"/>
                    <a:pt x="321" y="63"/>
                    <a:pt x="321" y="63"/>
                  </a:cubicBezTo>
                  <a:cubicBezTo>
                    <a:pt x="317" y="53"/>
                    <a:pt x="317" y="53"/>
                    <a:pt x="317" y="53"/>
                  </a:cubicBezTo>
                  <a:cubicBezTo>
                    <a:pt x="334" y="46"/>
                    <a:pt x="334" y="46"/>
                    <a:pt x="334" y="46"/>
                  </a:cubicBezTo>
                  <a:cubicBezTo>
                    <a:pt x="316" y="36"/>
                    <a:pt x="316" y="36"/>
                    <a:pt x="316" y="36"/>
                  </a:cubicBezTo>
                  <a:cubicBezTo>
                    <a:pt x="334" y="30"/>
                    <a:pt x="334" y="30"/>
                    <a:pt x="334" y="30"/>
                  </a:cubicBezTo>
                  <a:cubicBezTo>
                    <a:pt x="346" y="36"/>
                    <a:pt x="346" y="36"/>
                    <a:pt x="346" y="36"/>
                  </a:cubicBezTo>
                  <a:cubicBezTo>
                    <a:pt x="360" y="20"/>
                    <a:pt x="360" y="20"/>
                    <a:pt x="360" y="20"/>
                  </a:cubicBezTo>
                  <a:cubicBezTo>
                    <a:pt x="380" y="37"/>
                    <a:pt x="380" y="37"/>
                    <a:pt x="380" y="37"/>
                  </a:cubicBezTo>
                  <a:cubicBezTo>
                    <a:pt x="373" y="50"/>
                    <a:pt x="373" y="50"/>
                    <a:pt x="373" y="50"/>
                  </a:cubicBezTo>
                  <a:cubicBezTo>
                    <a:pt x="377" y="67"/>
                    <a:pt x="377" y="67"/>
                    <a:pt x="377" y="67"/>
                  </a:cubicBezTo>
                  <a:cubicBezTo>
                    <a:pt x="387" y="83"/>
                    <a:pt x="387" y="83"/>
                    <a:pt x="387" y="83"/>
                  </a:cubicBezTo>
                  <a:cubicBezTo>
                    <a:pt x="397" y="80"/>
                    <a:pt x="397" y="80"/>
                    <a:pt x="397" y="80"/>
                  </a:cubicBezTo>
                  <a:cubicBezTo>
                    <a:pt x="404" y="56"/>
                    <a:pt x="404" y="56"/>
                    <a:pt x="404" y="56"/>
                  </a:cubicBezTo>
                  <a:cubicBezTo>
                    <a:pt x="407" y="60"/>
                    <a:pt x="407" y="60"/>
                    <a:pt x="407" y="60"/>
                  </a:cubicBezTo>
                  <a:cubicBezTo>
                    <a:pt x="421" y="56"/>
                    <a:pt x="421" y="56"/>
                    <a:pt x="421" y="56"/>
                  </a:cubicBezTo>
                  <a:cubicBezTo>
                    <a:pt x="423" y="59"/>
                    <a:pt x="423" y="59"/>
                    <a:pt x="423" y="59"/>
                  </a:cubicBezTo>
                  <a:cubicBezTo>
                    <a:pt x="436" y="74"/>
                    <a:pt x="436" y="74"/>
                    <a:pt x="436" y="74"/>
                  </a:cubicBezTo>
                  <a:cubicBezTo>
                    <a:pt x="449" y="99"/>
                    <a:pt x="449" y="99"/>
                    <a:pt x="449" y="99"/>
                  </a:cubicBezTo>
                  <a:cubicBezTo>
                    <a:pt x="461" y="114"/>
                    <a:pt x="461" y="114"/>
                    <a:pt x="461" y="114"/>
                  </a:cubicBezTo>
                  <a:cubicBezTo>
                    <a:pt x="474" y="173"/>
                    <a:pt x="474" y="173"/>
                    <a:pt x="474" y="173"/>
                  </a:cubicBezTo>
                  <a:cubicBezTo>
                    <a:pt x="467" y="199"/>
                    <a:pt x="467" y="199"/>
                    <a:pt x="467" y="199"/>
                  </a:cubicBezTo>
                  <a:cubicBezTo>
                    <a:pt x="468" y="211"/>
                    <a:pt x="468" y="211"/>
                    <a:pt x="468" y="211"/>
                  </a:cubicBezTo>
                  <a:cubicBezTo>
                    <a:pt x="424" y="233"/>
                    <a:pt x="424" y="233"/>
                    <a:pt x="424" y="233"/>
                  </a:cubicBezTo>
                  <a:lnTo>
                    <a:pt x="407" y="25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14">
              <a:extLst>
                <a:ext uri="{FF2B5EF4-FFF2-40B4-BE49-F238E27FC236}">
                  <a16:creationId xmlns:a16="http://schemas.microsoft.com/office/drawing/2014/main" id="{661E8606-92F6-49BB-AA26-4EB49CDD6393}"/>
                </a:ext>
              </a:extLst>
            </p:cNvPr>
            <p:cNvSpPr>
              <a:spLocks/>
            </p:cNvSpPr>
            <p:nvPr/>
          </p:nvSpPr>
          <p:spPr bwMode="auto">
            <a:xfrm>
              <a:off x="6436510" y="3788614"/>
              <a:ext cx="781902" cy="655287"/>
            </a:xfrm>
            <a:custGeom>
              <a:avLst/>
              <a:gdLst>
                <a:gd name="T0" fmla="*/ 504 w 516"/>
                <a:gd name="T1" fmla="*/ 371 h 431"/>
                <a:gd name="T2" fmla="*/ 480 w 516"/>
                <a:gd name="T3" fmla="*/ 351 h 431"/>
                <a:gd name="T4" fmla="*/ 441 w 516"/>
                <a:gd name="T5" fmla="*/ 311 h 431"/>
                <a:gd name="T6" fmla="*/ 383 w 516"/>
                <a:gd name="T7" fmla="*/ 310 h 431"/>
                <a:gd name="T8" fmla="*/ 348 w 516"/>
                <a:gd name="T9" fmla="*/ 308 h 431"/>
                <a:gd name="T10" fmla="*/ 379 w 516"/>
                <a:gd name="T11" fmla="*/ 325 h 431"/>
                <a:gd name="T12" fmla="*/ 422 w 516"/>
                <a:gd name="T13" fmla="*/ 318 h 431"/>
                <a:gd name="T14" fmla="*/ 459 w 516"/>
                <a:gd name="T15" fmla="*/ 362 h 431"/>
                <a:gd name="T16" fmla="*/ 485 w 516"/>
                <a:gd name="T17" fmla="*/ 387 h 431"/>
                <a:gd name="T18" fmla="*/ 461 w 516"/>
                <a:gd name="T19" fmla="*/ 411 h 431"/>
                <a:gd name="T20" fmla="*/ 437 w 516"/>
                <a:gd name="T21" fmla="*/ 381 h 431"/>
                <a:gd name="T22" fmla="*/ 410 w 516"/>
                <a:gd name="T23" fmla="*/ 367 h 431"/>
                <a:gd name="T24" fmla="*/ 398 w 516"/>
                <a:gd name="T25" fmla="*/ 377 h 431"/>
                <a:gd name="T26" fmla="*/ 369 w 516"/>
                <a:gd name="T27" fmla="*/ 398 h 431"/>
                <a:gd name="T28" fmla="*/ 331 w 516"/>
                <a:gd name="T29" fmla="*/ 371 h 431"/>
                <a:gd name="T30" fmla="*/ 290 w 516"/>
                <a:gd name="T31" fmla="*/ 371 h 431"/>
                <a:gd name="T32" fmla="*/ 244 w 516"/>
                <a:gd name="T33" fmla="*/ 410 h 431"/>
                <a:gd name="T34" fmla="*/ 238 w 516"/>
                <a:gd name="T35" fmla="*/ 425 h 431"/>
                <a:gd name="T36" fmla="*/ 217 w 516"/>
                <a:gd name="T37" fmla="*/ 431 h 431"/>
                <a:gd name="T38" fmla="*/ 200 w 516"/>
                <a:gd name="T39" fmla="*/ 425 h 431"/>
                <a:gd name="T40" fmla="*/ 180 w 516"/>
                <a:gd name="T41" fmla="*/ 414 h 431"/>
                <a:gd name="T42" fmla="*/ 164 w 516"/>
                <a:gd name="T43" fmla="*/ 421 h 431"/>
                <a:gd name="T44" fmla="*/ 137 w 516"/>
                <a:gd name="T45" fmla="*/ 398 h 431"/>
                <a:gd name="T46" fmla="*/ 114 w 516"/>
                <a:gd name="T47" fmla="*/ 341 h 431"/>
                <a:gd name="T48" fmla="*/ 87 w 516"/>
                <a:gd name="T49" fmla="*/ 313 h 431"/>
                <a:gd name="T50" fmla="*/ 63 w 516"/>
                <a:gd name="T51" fmla="*/ 280 h 431"/>
                <a:gd name="T52" fmla="*/ 64 w 516"/>
                <a:gd name="T53" fmla="*/ 254 h 431"/>
                <a:gd name="T54" fmla="*/ 87 w 516"/>
                <a:gd name="T55" fmla="*/ 224 h 431"/>
                <a:gd name="T56" fmla="*/ 64 w 516"/>
                <a:gd name="T57" fmla="*/ 191 h 431"/>
                <a:gd name="T58" fmla="*/ 47 w 516"/>
                <a:gd name="T59" fmla="*/ 174 h 431"/>
                <a:gd name="T60" fmla="*/ 14 w 516"/>
                <a:gd name="T61" fmla="*/ 134 h 431"/>
                <a:gd name="T62" fmla="*/ 54 w 516"/>
                <a:gd name="T63" fmla="*/ 77 h 431"/>
                <a:gd name="T64" fmla="*/ 70 w 516"/>
                <a:gd name="T65" fmla="*/ 17 h 431"/>
                <a:gd name="T66" fmla="*/ 120 w 516"/>
                <a:gd name="T67" fmla="*/ 10 h 431"/>
                <a:gd name="T68" fmla="*/ 185 w 516"/>
                <a:gd name="T69" fmla="*/ 4 h 431"/>
                <a:gd name="T70" fmla="*/ 212 w 516"/>
                <a:gd name="T71" fmla="*/ 16 h 431"/>
                <a:gd name="T72" fmla="*/ 241 w 516"/>
                <a:gd name="T73" fmla="*/ 27 h 431"/>
                <a:gd name="T74" fmla="*/ 248 w 516"/>
                <a:gd name="T75" fmla="*/ 23 h 431"/>
                <a:gd name="T76" fmla="*/ 251 w 516"/>
                <a:gd name="T77" fmla="*/ 34 h 431"/>
                <a:gd name="T78" fmla="*/ 284 w 516"/>
                <a:gd name="T79" fmla="*/ 23 h 431"/>
                <a:gd name="T80" fmla="*/ 308 w 516"/>
                <a:gd name="T81" fmla="*/ 30 h 431"/>
                <a:gd name="T82" fmla="*/ 354 w 516"/>
                <a:gd name="T83" fmla="*/ 41 h 431"/>
                <a:gd name="T84" fmla="*/ 382 w 516"/>
                <a:gd name="T85" fmla="*/ 35 h 431"/>
                <a:gd name="T86" fmla="*/ 419 w 516"/>
                <a:gd name="T87" fmla="*/ 79 h 431"/>
                <a:gd name="T88" fmla="*/ 434 w 516"/>
                <a:gd name="T89" fmla="*/ 128 h 431"/>
                <a:gd name="T90" fmla="*/ 464 w 516"/>
                <a:gd name="T91" fmla="*/ 170 h 431"/>
                <a:gd name="T92" fmla="*/ 483 w 516"/>
                <a:gd name="T93" fmla="*/ 176 h 431"/>
                <a:gd name="T94" fmla="*/ 462 w 516"/>
                <a:gd name="T95" fmla="*/ 240 h 431"/>
                <a:gd name="T96" fmla="*/ 495 w 516"/>
                <a:gd name="T97" fmla="*/ 315 h 431"/>
                <a:gd name="T98" fmla="*/ 516 w 516"/>
                <a:gd name="T99" fmla="*/ 366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6" h="431">
                  <a:moveTo>
                    <a:pt x="516" y="366"/>
                  </a:moveTo>
                  <a:cubicBezTo>
                    <a:pt x="510" y="372"/>
                    <a:pt x="510" y="372"/>
                    <a:pt x="510" y="372"/>
                  </a:cubicBezTo>
                  <a:cubicBezTo>
                    <a:pt x="510" y="372"/>
                    <a:pt x="504" y="372"/>
                    <a:pt x="504" y="371"/>
                  </a:cubicBezTo>
                  <a:cubicBezTo>
                    <a:pt x="504" y="371"/>
                    <a:pt x="509" y="359"/>
                    <a:pt x="509" y="359"/>
                  </a:cubicBezTo>
                  <a:cubicBezTo>
                    <a:pt x="486" y="345"/>
                    <a:pt x="486" y="345"/>
                    <a:pt x="486" y="345"/>
                  </a:cubicBezTo>
                  <a:cubicBezTo>
                    <a:pt x="480" y="351"/>
                    <a:pt x="480" y="351"/>
                    <a:pt x="480" y="351"/>
                  </a:cubicBezTo>
                  <a:cubicBezTo>
                    <a:pt x="477" y="352"/>
                    <a:pt x="477" y="352"/>
                    <a:pt x="477" y="352"/>
                  </a:cubicBezTo>
                  <a:cubicBezTo>
                    <a:pt x="461" y="343"/>
                    <a:pt x="461" y="343"/>
                    <a:pt x="461" y="343"/>
                  </a:cubicBezTo>
                  <a:cubicBezTo>
                    <a:pt x="441" y="311"/>
                    <a:pt x="441" y="311"/>
                    <a:pt x="441" y="311"/>
                  </a:cubicBezTo>
                  <a:cubicBezTo>
                    <a:pt x="429" y="304"/>
                    <a:pt x="429" y="304"/>
                    <a:pt x="429" y="304"/>
                  </a:cubicBezTo>
                  <a:cubicBezTo>
                    <a:pt x="429" y="304"/>
                    <a:pt x="419" y="308"/>
                    <a:pt x="410" y="309"/>
                  </a:cubicBezTo>
                  <a:cubicBezTo>
                    <a:pt x="400" y="309"/>
                    <a:pt x="383" y="310"/>
                    <a:pt x="383" y="310"/>
                  </a:cubicBezTo>
                  <a:cubicBezTo>
                    <a:pt x="372" y="303"/>
                    <a:pt x="372" y="303"/>
                    <a:pt x="372" y="303"/>
                  </a:cubicBezTo>
                  <a:cubicBezTo>
                    <a:pt x="360" y="303"/>
                    <a:pt x="360" y="303"/>
                    <a:pt x="360" y="303"/>
                  </a:cubicBezTo>
                  <a:cubicBezTo>
                    <a:pt x="348" y="308"/>
                    <a:pt x="348" y="308"/>
                    <a:pt x="348" y="308"/>
                  </a:cubicBezTo>
                  <a:cubicBezTo>
                    <a:pt x="348" y="314"/>
                    <a:pt x="348" y="314"/>
                    <a:pt x="348" y="314"/>
                  </a:cubicBezTo>
                  <a:cubicBezTo>
                    <a:pt x="363" y="309"/>
                    <a:pt x="363" y="309"/>
                    <a:pt x="363" y="309"/>
                  </a:cubicBezTo>
                  <a:cubicBezTo>
                    <a:pt x="379" y="325"/>
                    <a:pt x="379" y="325"/>
                    <a:pt x="379" y="325"/>
                  </a:cubicBezTo>
                  <a:cubicBezTo>
                    <a:pt x="398" y="317"/>
                    <a:pt x="398" y="317"/>
                    <a:pt x="398" y="317"/>
                  </a:cubicBezTo>
                  <a:cubicBezTo>
                    <a:pt x="408" y="322"/>
                    <a:pt x="408" y="322"/>
                    <a:pt x="408" y="322"/>
                  </a:cubicBezTo>
                  <a:cubicBezTo>
                    <a:pt x="422" y="318"/>
                    <a:pt x="422" y="318"/>
                    <a:pt x="422" y="318"/>
                  </a:cubicBezTo>
                  <a:cubicBezTo>
                    <a:pt x="434" y="325"/>
                    <a:pt x="434" y="325"/>
                    <a:pt x="434" y="325"/>
                  </a:cubicBezTo>
                  <a:cubicBezTo>
                    <a:pt x="444" y="345"/>
                    <a:pt x="444" y="345"/>
                    <a:pt x="444" y="345"/>
                  </a:cubicBezTo>
                  <a:cubicBezTo>
                    <a:pt x="444" y="345"/>
                    <a:pt x="459" y="361"/>
                    <a:pt x="459" y="362"/>
                  </a:cubicBezTo>
                  <a:cubicBezTo>
                    <a:pt x="459" y="362"/>
                    <a:pt x="478" y="374"/>
                    <a:pt x="478" y="374"/>
                  </a:cubicBezTo>
                  <a:cubicBezTo>
                    <a:pt x="476" y="381"/>
                    <a:pt x="476" y="381"/>
                    <a:pt x="476" y="381"/>
                  </a:cubicBezTo>
                  <a:cubicBezTo>
                    <a:pt x="485" y="387"/>
                    <a:pt x="485" y="387"/>
                    <a:pt x="485" y="387"/>
                  </a:cubicBezTo>
                  <a:cubicBezTo>
                    <a:pt x="471" y="391"/>
                    <a:pt x="471" y="391"/>
                    <a:pt x="471" y="391"/>
                  </a:cubicBezTo>
                  <a:cubicBezTo>
                    <a:pt x="468" y="387"/>
                    <a:pt x="468" y="387"/>
                    <a:pt x="468" y="387"/>
                  </a:cubicBezTo>
                  <a:cubicBezTo>
                    <a:pt x="461" y="411"/>
                    <a:pt x="461" y="411"/>
                    <a:pt x="461" y="411"/>
                  </a:cubicBezTo>
                  <a:cubicBezTo>
                    <a:pt x="451" y="414"/>
                    <a:pt x="451" y="414"/>
                    <a:pt x="451" y="414"/>
                  </a:cubicBezTo>
                  <a:cubicBezTo>
                    <a:pt x="441" y="398"/>
                    <a:pt x="441" y="398"/>
                    <a:pt x="441" y="398"/>
                  </a:cubicBezTo>
                  <a:cubicBezTo>
                    <a:pt x="437" y="381"/>
                    <a:pt x="437" y="381"/>
                    <a:pt x="437" y="381"/>
                  </a:cubicBezTo>
                  <a:cubicBezTo>
                    <a:pt x="444" y="368"/>
                    <a:pt x="444" y="368"/>
                    <a:pt x="444" y="368"/>
                  </a:cubicBezTo>
                  <a:cubicBezTo>
                    <a:pt x="424" y="351"/>
                    <a:pt x="424" y="351"/>
                    <a:pt x="424" y="351"/>
                  </a:cubicBezTo>
                  <a:cubicBezTo>
                    <a:pt x="410" y="367"/>
                    <a:pt x="410" y="367"/>
                    <a:pt x="410" y="367"/>
                  </a:cubicBezTo>
                  <a:cubicBezTo>
                    <a:pt x="398" y="361"/>
                    <a:pt x="398" y="361"/>
                    <a:pt x="398" y="361"/>
                  </a:cubicBezTo>
                  <a:cubicBezTo>
                    <a:pt x="380" y="367"/>
                    <a:pt x="380" y="367"/>
                    <a:pt x="380" y="367"/>
                  </a:cubicBezTo>
                  <a:cubicBezTo>
                    <a:pt x="398" y="377"/>
                    <a:pt x="398" y="377"/>
                    <a:pt x="398" y="377"/>
                  </a:cubicBezTo>
                  <a:cubicBezTo>
                    <a:pt x="381" y="384"/>
                    <a:pt x="381" y="384"/>
                    <a:pt x="381" y="384"/>
                  </a:cubicBezTo>
                  <a:cubicBezTo>
                    <a:pt x="385" y="394"/>
                    <a:pt x="385" y="394"/>
                    <a:pt x="385" y="394"/>
                  </a:cubicBezTo>
                  <a:cubicBezTo>
                    <a:pt x="369" y="398"/>
                    <a:pt x="369" y="398"/>
                    <a:pt x="369" y="398"/>
                  </a:cubicBezTo>
                  <a:cubicBezTo>
                    <a:pt x="351" y="395"/>
                    <a:pt x="351" y="395"/>
                    <a:pt x="351" y="395"/>
                  </a:cubicBezTo>
                  <a:cubicBezTo>
                    <a:pt x="354" y="384"/>
                    <a:pt x="354" y="384"/>
                    <a:pt x="354" y="384"/>
                  </a:cubicBezTo>
                  <a:cubicBezTo>
                    <a:pt x="331" y="371"/>
                    <a:pt x="331" y="371"/>
                    <a:pt x="331" y="371"/>
                  </a:cubicBezTo>
                  <a:cubicBezTo>
                    <a:pt x="330" y="374"/>
                    <a:pt x="318" y="391"/>
                    <a:pt x="318" y="391"/>
                  </a:cubicBezTo>
                  <a:cubicBezTo>
                    <a:pt x="294" y="388"/>
                    <a:pt x="294" y="388"/>
                    <a:pt x="294" y="388"/>
                  </a:cubicBezTo>
                  <a:cubicBezTo>
                    <a:pt x="290" y="371"/>
                    <a:pt x="290" y="371"/>
                    <a:pt x="290" y="371"/>
                  </a:cubicBezTo>
                  <a:cubicBezTo>
                    <a:pt x="271" y="394"/>
                    <a:pt x="271" y="394"/>
                    <a:pt x="271" y="394"/>
                  </a:cubicBezTo>
                  <a:cubicBezTo>
                    <a:pt x="253" y="394"/>
                    <a:pt x="253" y="394"/>
                    <a:pt x="253" y="394"/>
                  </a:cubicBezTo>
                  <a:cubicBezTo>
                    <a:pt x="250" y="398"/>
                    <a:pt x="244" y="410"/>
                    <a:pt x="244" y="410"/>
                  </a:cubicBezTo>
                  <a:cubicBezTo>
                    <a:pt x="237" y="417"/>
                    <a:pt x="237" y="417"/>
                    <a:pt x="237" y="417"/>
                  </a:cubicBezTo>
                  <a:cubicBezTo>
                    <a:pt x="240" y="421"/>
                    <a:pt x="240" y="421"/>
                    <a:pt x="240" y="421"/>
                  </a:cubicBezTo>
                  <a:cubicBezTo>
                    <a:pt x="238" y="425"/>
                    <a:pt x="238" y="425"/>
                    <a:pt x="238" y="425"/>
                  </a:cubicBezTo>
                  <a:cubicBezTo>
                    <a:pt x="233" y="425"/>
                    <a:pt x="233" y="425"/>
                    <a:pt x="233" y="425"/>
                  </a:cubicBezTo>
                  <a:cubicBezTo>
                    <a:pt x="231" y="428"/>
                    <a:pt x="231" y="428"/>
                    <a:pt x="231" y="428"/>
                  </a:cubicBezTo>
                  <a:cubicBezTo>
                    <a:pt x="217" y="431"/>
                    <a:pt x="217" y="431"/>
                    <a:pt x="217" y="431"/>
                  </a:cubicBezTo>
                  <a:cubicBezTo>
                    <a:pt x="208" y="421"/>
                    <a:pt x="208" y="421"/>
                    <a:pt x="208" y="421"/>
                  </a:cubicBezTo>
                  <a:cubicBezTo>
                    <a:pt x="203" y="421"/>
                    <a:pt x="203" y="421"/>
                    <a:pt x="203" y="421"/>
                  </a:cubicBezTo>
                  <a:cubicBezTo>
                    <a:pt x="200" y="425"/>
                    <a:pt x="200" y="425"/>
                    <a:pt x="200" y="425"/>
                  </a:cubicBezTo>
                  <a:cubicBezTo>
                    <a:pt x="191" y="421"/>
                    <a:pt x="191" y="421"/>
                    <a:pt x="191" y="421"/>
                  </a:cubicBezTo>
                  <a:cubicBezTo>
                    <a:pt x="191" y="414"/>
                    <a:pt x="191" y="414"/>
                    <a:pt x="191" y="414"/>
                  </a:cubicBezTo>
                  <a:cubicBezTo>
                    <a:pt x="180" y="414"/>
                    <a:pt x="180" y="414"/>
                    <a:pt x="180" y="414"/>
                  </a:cubicBezTo>
                  <a:cubicBezTo>
                    <a:pt x="174" y="422"/>
                    <a:pt x="174" y="422"/>
                    <a:pt x="174" y="422"/>
                  </a:cubicBezTo>
                  <a:cubicBezTo>
                    <a:pt x="174" y="417"/>
                    <a:pt x="174" y="417"/>
                    <a:pt x="174" y="417"/>
                  </a:cubicBezTo>
                  <a:cubicBezTo>
                    <a:pt x="164" y="421"/>
                    <a:pt x="164" y="421"/>
                    <a:pt x="164" y="421"/>
                  </a:cubicBezTo>
                  <a:cubicBezTo>
                    <a:pt x="154" y="414"/>
                    <a:pt x="154" y="414"/>
                    <a:pt x="154" y="414"/>
                  </a:cubicBezTo>
                  <a:cubicBezTo>
                    <a:pt x="150" y="418"/>
                    <a:pt x="150" y="418"/>
                    <a:pt x="150" y="418"/>
                  </a:cubicBezTo>
                  <a:cubicBezTo>
                    <a:pt x="137" y="398"/>
                    <a:pt x="137" y="398"/>
                    <a:pt x="137" y="398"/>
                  </a:cubicBezTo>
                  <a:cubicBezTo>
                    <a:pt x="141" y="391"/>
                    <a:pt x="141" y="391"/>
                    <a:pt x="141" y="391"/>
                  </a:cubicBezTo>
                  <a:cubicBezTo>
                    <a:pt x="117" y="355"/>
                    <a:pt x="117" y="355"/>
                    <a:pt x="117" y="355"/>
                  </a:cubicBezTo>
                  <a:cubicBezTo>
                    <a:pt x="117" y="348"/>
                    <a:pt x="114" y="341"/>
                    <a:pt x="114" y="341"/>
                  </a:cubicBezTo>
                  <a:cubicBezTo>
                    <a:pt x="97" y="331"/>
                    <a:pt x="97" y="331"/>
                    <a:pt x="97" y="331"/>
                  </a:cubicBezTo>
                  <a:cubicBezTo>
                    <a:pt x="92" y="324"/>
                    <a:pt x="92" y="324"/>
                    <a:pt x="92" y="324"/>
                  </a:cubicBezTo>
                  <a:cubicBezTo>
                    <a:pt x="87" y="313"/>
                    <a:pt x="87" y="313"/>
                    <a:pt x="87" y="313"/>
                  </a:cubicBezTo>
                  <a:cubicBezTo>
                    <a:pt x="87" y="313"/>
                    <a:pt x="80" y="303"/>
                    <a:pt x="77" y="301"/>
                  </a:cubicBezTo>
                  <a:cubicBezTo>
                    <a:pt x="77" y="280"/>
                    <a:pt x="77" y="280"/>
                    <a:pt x="77" y="280"/>
                  </a:cubicBezTo>
                  <a:cubicBezTo>
                    <a:pt x="63" y="280"/>
                    <a:pt x="63" y="280"/>
                    <a:pt x="63" y="280"/>
                  </a:cubicBezTo>
                  <a:cubicBezTo>
                    <a:pt x="57" y="277"/>
                    <a:pt x="57" y="277"/>
                    <a:pt x="57" y="277"/>
                  </a:cubicBezTo>
                  <a:cubicBezTo>
                    <a:pt x="57" y="277"/>
                    <a:pt x="58" y="267"/>
                    <a:pt x="53" y="261"/>
                  </a:cubicBezTo>
                  <a:cubicBezTo>
                    <a:pt x="64" y="254"/>
                    <a:pt x="64" y="254"/>
                    <a:pt x="64" y="254"/>
                  </a:cubicBezTo>
                  <a:cubicBezTo>
                    <a:pt x="64" y="254"/>
                    <a:pt x="66" y="240"/>
                    <a:pt x="70" y="238"/>
                  </a:cubicBezTo>
                  <a:cubicBezTo>
                    <a:pt x="73" y="236"/>
                    <a:pt x="84" y="231"/>
                    <a:pt x="84" y="231"/>
                  </a:cubicBezTo>
                  <a:cubicBezTo>
                    <a:pt x="87" y="224"/>
                    <a:pt x="87" y="224"/>
                    <a:pt x="87" y="224"/>
                  </a:cubicBezTo>
                  <a:cubicBezTo>
                    <a:pt x="77" y="208"/>
                    <a:pt x="77" y="208"/>
                    <a:pt x="77" y="208"/>
                  </a:cubicBezTo>
                  <a:cubicBezTo>
                    <a:pt x="77" y="200"/>
                    <a:pt x="77" y="200"/>
                    <a:pt x="77" y="200"/>
                  </a:cubicBezTo>
                  <a:cubicBezTo>
                    <a:pt x="64" y="191"/>
                    <a:pt x="64" y="191"/>
                    <a:pt x="64" y="191"/>
                  </a:cubicBezTo>
                  <a:cubicBezTo>
                    <a:pt x="64" y="184"/>
                    <a:pt x="64" y="184"/>
                    <a:pt x="64" y="184"/>
                  </a:cubicBezTo>
                  <a:cubicBezTo>
                    <a:pt x="57" y="174"/>
                    <a:pt x="57" y="174"/>
                    <a:pt x="57" y="174"/>
                  </a:cubicBezTo>
                  <a:cubicBezTo>
                    <a:pt x="47" y="174"/>
                    <a:pt x="47" y="174"/>
                    <a:pt x="47" y="174"/>
                  </a:cubicBezTo>
                  <a:cubicBezTo>
                    <a:pt x="34" y="147"/>
                    <a:pt x="34" y="147"/>
                    <a:pt x="34" y="147"/>
                  </a:cubicBezTo>
                  <a:cubicBezTo>
                    <a:pt x="14" y="144"/>
                    <a:pt x="14" y="144"/>
                    <a:pt x="14" y="144"/>
                  </a:cubicBezTo>
                  <a:cubicBezTo>
                    <a:pt x="14" y="134"/>
                    <a:pt x="14" y="134"/>
                    <a:pt x="14" y="134"/>
                  </a:cubicBezTo>
                  <a:cubicBezTo>
                    <a:pt x="0" y="110"/>
                    <a:pt x="0" y="110"/>
                    <a:pt x="0" y="110"/>
                  </a:cubicBezTo>
                  <a:cubicBezTo>
                    <a:pt x="24" y="84"/>
                    <a:pt x="24" y="84"/>
                    <a:pt x="24" y="84"/>
                  </a:cubicBezTo>
                  <a:cubicBezTo>
                    <a:pt x="54" y="77"/>
                    <a:pt x="54" y="77"/>
                    <a:pt x="54" y="77"/>
                  </a:cubicBezTo>
                  <a:cubicBezTo>
                    <a:pt x="50" y="43"/>
                    <a:pt x="50" y="43"/>
                    <a:pt x="50" y="43"/>
                  </a:cubicBezTo>
                  <a:cubicBezTo>
                    <a:pt x="68" y="37"/>
                    <a:pt x="68" y="37"/>
                    <a:pt x="68" y="37"/>
                  </a:cubicBezTo>
                  <a:cubicBezTo>
                    <a:pt x="68" y="37"/>
                    <a:pt x="70" y="17"/>
                    <a:pt x="70" y="17"/>
                  </a:cubicBezTo>
                  <a:cubicBezTo>
                    <a:pt x="70" y="17"/>
                    <a:pt x="93" y="14"/>
                    <a:pt x="93" y="14"/>
                  </a:cubicBezTo>
                  <a:cubicBezTo>
                    <a:pt x="106" y="14"/>
                    <a:pt x="106" y="14"/>
                    <a:pt x="106" y="14"/>
                  </a:cubicBezTo>
                  <a:cubicBezTo>
                    <a:pt x="120" y="10"/>
                    <a:pt x="120" y="10"/>
                    <a:pt x="120" y="10"/>
                  </a:cubicBezTo>
                  <a:cubicBezTo>
                    <a:pt x="135" y="24"/>
                    <a:pt x="135" y="24"/>
                    <a:pt x="135" y="24"/>
                  </a:cubicBezTo>
                  <a:cubicBezTo>
                    <a:pt x="137" y="24"/>
                    <a:pt x="137" y="24"/>
                    <a:pt x="137" y="24"/>
                  </a:cubicBezTo>
                  <a:cubicBezTo>
                    <a:pt x="185" y="4"/>
                    <a:pt x="185" y="4"/>
                    <a:pt x="185" y="4"/>
                  </a:cubicBezTo>
                  <a:cubicBezTo>
                    <a:pt x="187" y="0"/>
                    <a:pt x="187" y="0"/>
                    <a:pt x="187" y="0"/>
                  </a:cubicBezTo>
                  <a:cubicBezTo>
                    <a:pt x="190" y="4"/>
                    <a:pt x="190" y="4"/>
                    <a:pt x="190" y="4"/>
                  </a:cubicBezTo>
                  <a:cubicBezTo>
                    <a:pt x="190" y="4"/>
                    <a:pt x="209" y="8"/>
                    <a:pt x="212" y="16"/>
                  </a:cubicBezTo>
                  <a:cubicBezTo>
                    <a:pt x="215" y="24"/>
                    <a:pt x="230" y="33"/>
                    <a:pt x="230" y="33"/>
                  </a:cubicBezTo>
                  <a:cubicBezTo>
                    <a:pt x="233" y="27"/>
                    <a:pt x="233" y="27"/>
                    <a:pt x="233" y="27"/>
                  </a:cubicBezTo>
                  <a:cubicBezTo>
                    <a:pt x="241" y="27"/>
                    <a:pt x="241" y="27"/>
                    <a:pt x="241" y="27"/>
                  </a:cubicBezTo>
                  <a:cubicBezTo>
                    <a:pt x="241" y="30"/>
                    <a:pt x="241" y="30"/>
                    <a:pt x="241" y="30"/>
                  </a:cubicBezTo>
                  <a:cubicBezTo>
                    <a:pt x="244" y="24"/>
                    <a:pt x="244" y="24"/>
                    <a:pt x="244" y="24"/>
                  </a:cubicBezTo>
                  <a:cubicBezTo>
                    <a:pt x="248" y="23"/>
                    <a:pt x="248" y="23"/>
                    <a:pt x="248" y="23"/>
                  </a:cubicBezTo>
                  <a:cubicBezTo>
                    <a:pt x="248" y="27"/>
                    <a:pt x="248" y="27"/>
                    <a:pt x="248" y="27"/>
                  </a:cubicBezTo>
                  <a:cubicBezTo>
                    <a:pt x="251" y="23"/>
                    <a:pt x="251" y="23"/>
                    <a:pt x="251" y="23"/>
                  </a:cubicBezTo>
                  <a:cubicBezTo>
                    <a:pt x="251" y="34"/>
                    <a:pt x="251" y="34"/>
                    <a:pt x="251" y="34"/>
                  </a:cubicBezTo>
                  <a:cubicBezTo>
                    <a:pt x="275" y="30"/>
                    <a:pt x="275" y="30"/>
                    <a:pt x="275" y="30"/>
                  </a:cubicBezTo>
                  <a:cubicBezTo>
                    <a:pt x="281" y="24"/>
                    <a:pt x="281" y="24"/>
                    <a:pt x="281" y="24"/>
                  </a:cubicBezTo>
                  <a:cubicBezTo>
                    <a:pt x="284" y="23"/>
                    <a:pt x="284" y="23"/>
                    <a:pt x="284" y="23"/>
                  </a:cubicBezTo>
                  <a:cubicBezTo>
                    <a:pt x="287" y="27"/>
                    <a:pt x="287" y="27"/>
                    <a:pt x="287" y="27"/>
                  </a:cubicBezTo>
                  <a:cubicBezTo>
                    <a:pt x="299" y="27"/>
                    <a:pt x="299" y="27"/>
                    <a:pt x="299" y="27"/>
                  </a:cubicBezTo>
                  <a:cubicBezTo>
                    <a:pt x="308" y="30"/>
                    <a:pt x="308" y="30"/>
                    <a:pt x="308" y="30"/>
                  </a:cubicBezTo>
                  <a:cubicBezTo>
                    <a:pt x="315" y="31"/>
                    <a:pt x="315" y="31"/>
                    <a:pt x="315" y="31"/>
                  </a:cubicBezTo>
                  <a:cubicBezTo>
                    <a:pt x="318" y="34"/>
                    <a:pt x="318" y="34"/>
                    <a:pt x="318" y="34"/>
                  </a:cubicBezTo>
                  <a:cubicBezTo>
                    <a:pt x="318" y="34"/>
                    <a:pt x="342" y="35"/>
                    <a:pt x="354" y="41"/>
                  </a:cubicBezTo>
                  <a:cubicBezTo>
                    <a:pt x="367" y="21"/>
                    <a:pt x="367" y="21"/>
                    <a:pt x="367" y="21"/>
                  </a:cubicBezTo>
                  <a:cubicBezTo>
                    <a:pt x="384" y="30"/>
                    <a:pt x="384" y="30"/>
                    <a:pt x="384" y="30"/>
                  </a:cubicBezTo>
                  <a:cubicBezTo>
                    <a:pt x="382" y="35"/>
                    <a:pt x="382" y="35"/>
                    <a:pt x="382" y="35"/>
                  </a:cubicBezTo>
                  <a:cubicBezTo>
                    <a:pt x="390" y="37"/>
                    <a:pt x="390" y="37"/>
                    <a:pt x="390" y="37"/>
                  </a:cubicBezTo>
                  <a:cubicBezTo>
                    <a:pt x="412" y="58"/>
                    <a:pt x="412" y="58"/>
                    <a:pt x="412" y="58"/>
                  </a:cubicBezTo>
                  <a:cubicBezTo>
                    <a:pt x="419" y="79"/>
                    <a:pt x="419" y="79"/>
                    <a:pt x="419" y="79"/>
                  </a:cubicBezTo>
                  <a:cubicBezTo>
                    <a:pt x="423" y="95"/>
                    <a:pt x="423" y="95"/>
                    <a:pt x="423" y="95"/>
                  </a:cubicBezTo>
                  <a:cubicBezTo>
                    <a:pt x="431" y="110"/>
                    <a:pt x="431" y="110"/>
                    <a:pt x="431" y="110"/>
                  </a:cubicBezTo>
                  <a:cubicBezTo>
                    <a:pt x="434" y="128"/>
                    <a:pt x="434" y="128"/>
                    <a:pt x="434" y="128"/>
                  </a:cubicBezTo>
                  <a:cubicBezTo>
                    <a:pt x="450" y="143"/>
                    <a:pt x="450" y="143"/>
                    <a:pt x="450" y="143"/>
                  </a:cubicBezTo>
                  <a:cubicBezTo>
                    <a:pt x="454" y="160"/>
                    <a:pt x="454" y="160"/>
                    <a:pt x="454" y="160"/>
                  </a:cubicBezTo>
                  <a:cubicBezTo>
                    <a:pt x="464" y="170"/>
                    <a:pt x="464" y="170"/>
                    <a:pt x="464" y="170"/>
                  </a:cubicBezTo>
                  <a:cubicBezTo>
                    <a:pt x="472" y="170"/>
                    <a:pt x="472" y="170"/>
                    <a:pt x="472" y="170"/>
                  </a:cubicBezTo>
                  <a:cubicBezTo>
                    <a:pt x="476" y="177"/>
                    <a:pt x="476" y="177"/>
                    <a:pt x="476" y="177"/>
                  </a:cubicBezTo>
                  <a:cubicBezTo>
                    <a:pt x="483" y="176"/>
                    <a:pt x="483" y="176"/>
                    <a:pt x="483" y="176"/>
                  </a:cubicBezTo>
                  <a:cubicBezTo>
                    <a:pt x="485" y="184"/>
                    <a:pt x="485" y="184"/>
                    <a:pt x="485" y="184"/>
                  </a:cubicBezTo>
                  <a:cubicBezTo>
                    <a:pt x="461" y="200"/>
                    <a:pt x="461" y="200"/>
                    <a:pt x="461" y="200"/>
                  </a:cubicBezTo>
                  <a:cubicBezTo>
                    <a:pt x="462" y="240"/>
                    <a:pt x="462" y="240"/>
                    <a:pt x="462" y="240"/>
                  </a:cubicBezTo>
                  <a:cubicBezTo>
                    <a:pt x="466" y="244"/>
                    <a:pt x="466" y="244"/>
                    <a:pt x="466" y="244"/>
                  </a:cubicBezTo>
                  <a:cubicBezTo>
                    <a:pt x="463" y="258"/>
                    <a:pt x="463" y="258"/>
                    <a:pt x="463" y="258"/>
                  </a:cubicBezTo>
                  <a:cubicBezTo>
                    <a:pt x="495" y="315"/>
                    <a:pt x="495" y="315"/>
                    <a:pt x="495" y="315"/>
                  </a:cubicBezTo>
                  <a:cubicBezTo>
                    <a:pt x="494" y="322"/>
                    <a:pt x="494" y="322"/>
                    <a:pt x="494" y="322"/>
                  </a:cubicBezTo>
                  <a:cubicBezTo>
                    <a:pt x="500" y="326"/>
                    <a:pt x="500" y="326"/>
                    <a:pt x="500" y="326"/>
                  </a:cubicBezTo>
                  <a:lnTo>
                    <a:pt x="516"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15">
              <a:extLst>
                <a:ext uri="{FF2B5EF4-FFF2-40B4-BE49-F238E27FC236}">
                  <a16:creationId xmlns:a16="http://schemas.microsoft.com/office/drawing/2014/main" id="{D6B37343-F685-4BE3-A2BC-293941415184}"/>
                </a:ext>
              </a:extLst>
            </p:cNvPr>
            <p:cNvSpPr>
              <a:spLocks/>
            </p:cNvSpPr>
            <p:nvPr/>
          </p:nvSpPr>
          <p:spPr bwMode="auto">
            <a:xfrm>
              <a:off x="6485379" y="3126663"/>
              <a:ext cx="510902" cy="724148"/>
            </a:xfrm>
            <a:custGeom>
              <a:avLst/>
              <a:gdLst>
                <a:gd name="T0" fmla="*/ 334 w 337"/>
                <a:gd name="T1" fmla="*/ 458 h 478"/>
                <a:gd name="T2" fmla="*/ 285 w 337"/>
                <a:gd name="T3" fmla="*/ 471 h 478"/>
                <a:gd name="T4" fmla="*/ 275 w 337"/>
                <a:gd name="T5" fmla="*/ 467 h 478"/>
                <a:gd name="T6" fmla="*/ 254 w 337"/>
                <a:gd name="T7" fmla="*/ 464 h 478"/>
                <a:gd name="T8" fmla="*/ 248 w 337"/>
                <a:gd name="T9" fmla="*/ 461 h 478"/>
                <a:gd name="T10" fmla="*/ 218 w 337"/>
                <a:gd name="T11" fmla="*/ 471 h 478"/>
                <a:gd name="T12" fmla="*/ 215 w 337"/>
                <a:gd name="T13" fmla="*/ 464 h 478"/>
                <a:gd name="T14" fmla="*/ 211 w 337"/>
                <a:gd name="T15" fmla="*/ 461 h 478"/>
                <a:gd name="T16" fmla="*/ 208 w 337"/>
                <a:gd name="T17" fmla="*/ 464 h 478"/>
                <a:gd name="T18" fmla="*/ 197 w 337"/>
                <a:gd name="T19" fmla="*/ 470 h 478"/>
                <a:gd name="T20" fmla="*/ 157 w 337"/>
                <a:gd name="T21" fmla="*/ 441 h 478"/>
                <a:gd name="T22" fmla="*/ 152 w 337"/>
                <a:gd name="T23" fmla="*/ 441 h 478"/>
                <a:gd name="T24" fmla="*/ 102 w 337"/>
                <a:gd name="T25" fmla="*/ 461 h 478"/>
                <a:gd name="T26" fmla="*/ 73 w 337"/>
                <a:gd name="T27" fmla="*/ 451 h 478"/>
                <a:gd name="T28" fmla="*/ 64 w 337"/>
                <a:gd name="T29" fmla="*/ 448 h 478"/>
                <a:gd name="T30" fmla="*/ 61 w 337"/>
                <a:gd name="T31" fmla="*/ 423 h 478"/>
                <a:gd name="T32" fmla="*/ 41 w 337"/>
                <a:gd name="T33" fmla="*/ 387 h 478"/>
                <a:gd name="T34" fmla="*/ 37 w 337"/>
                <a:gd name="T35" fmla="*/ 367 h 478"/>
                <a:gd name="T36" fmla="*/ 51 w 337"/>
                <a:gd name="T37" fmla="*/ 334 h 478"/>
                <a:gd name="T38" fmla="*/ 7 w 337"/>
                <a:gd name="T39" fmla="*/ 321 h 478"/>
                <a:gd name="T40" fmla="*/ 1 w 337"/>
                <a:gd name="T41" fmla="*/ 293 h 478"/>
                <a:gd name="T42" fmla="*/ 14 w 337"/>
                <a:gd name="T43" fmla="*/ 250 h 478"/>
                <a:gd name="T44" fmla="*/ 34 w 337"/>
                <a:gd name="T45" fmla="*/ 230 h 478"/>
                <a:gd name="T46" fmla="*/ 0 w 337"/>
                <a:gd name="T47" fmla="*/ 190 h 478"/>
                <a:gd name="T48" fmla="*/ 38 w 337"/>
                <a:gd name="T49" fmla="*/ 153 h 478"/>
                <a:gd name="T50" fmla="*/ 78 w 337"/>
                <a:gd name="T51" fmla="*/ 141 h 478"/>
                <a:gd name="T52" fmla="*/ 114 w 337"/>
                <a:gd name="T53" fmla="*/ 110 h 478"/>
                <a:gd name="T54" fmla="*/ 101 w 337"/>
                <a:gd name="T55" fmla="*/ 46 h 478"/>
                <a:gd name="T56" fmla="*/ 117 w 337"/>
                <a:gd name="T57" fmla="*/ 40 h 478"/>
                <a:gd name="T58" fmla="*/ 149 w 337"/>
                <a:gd name="T59" fmla="*/ 12 h 478"/>
                <a:gd name="T60" fmla="*/ 158 w 337"/>
                <a:gd name="T61" fmla="*/ 1 h 478"/>
                <a:gd name="T62" fmla="*/ 164 w 337"/>
                <a:gd name="T63" fmla="*/ 24 h 478"/>
                <a:gd name="T64" fmla="*/ 213 w 337"/>
                <a:gd name="T65" fmla="*/ 82 h 478"/>
                <a:gd name="T66" fmla="*/ 222 w 337"/>
                <a:gd name="T67" fmla="*/ 105 h 478"/>
                <a:gd name="T68" fmla="*/ 221 w 337"/>
                <a:gd name="T69" fmla="*/ 115 h 478"/>
                <a:gd name="T70" fmla="*/ 221 w 337"/>
                <a:gd name="T71" fmla="*/ 153 h 478"/>
                <a:gd name="T72" fmla="*/ 226 w 337"/>
                <a:gd name="T73" fmla="*/ 185 h 478"/>
                <a:gd name="T74" fmla="*/ 220 w 337"/>
                <a:gd name="T75" fmla="*/ 205 h 478"/>
                <a:gd name="T76" fmla="*/ 229 w 337"/>
                <a:gd name="T77" fmla="*/ 217 h 478"/>
                <a:gd name="T78" fmla="*/ 217 w 337"/>
                <a:gd name="T79" fmla="*/ 239 h 478"/>
                <a:gd name="T80" fmla="*/ 225 w 337"/>
                <a:gd name="T81" fmla="*/ 255 h 478"/>
                <a:gd name="T82" fmla="*/ 230 w 337"/>
                <a:gd name="T83" fmla="*/ 276 h 478"/>
                <a:gd name="T84" fmla="*/ 236 w 337"/>
                <a:gd name="T85" fmla="*/ 290 h 478"/>
                <a:gd name="T86" fmla="*/ 243 w 337"/>
                <a:gd name="T87" fmla="*/ 309 h 478"/>
                <a:gd name="T88" fmla="*/ 236 w 337"/>
                <a:gd name="T89" fmla="*/ 320 h 478"/>
                <a:gd name="T90" fmla="*/ 241 w 337"/>
                <a:gd name="T91" fmla="*/ 342 h 478"/>
                <a:gd name="T92" fmla="*/ 245 w 337"/>
                <a:gd name="T93" fmla="*/ 371 h 478"/>
                <a:gd name="T94" fmla="*/ 268 w 337"/>
                <a:gd name="T95" fmla="*/ 399 h 478"/>
                <a:gd name="T96" fmla="*/ 265 w 337"/>
                <a:gd name="T97" fmla="*/ 408 h 478"/>
                <a:gd name="T98" fmla="*/ 266 w 337"/>
                <a:gd name="T99" fmla="*/ 428 h 478"/>
                <a:gd name="T100" fmla="*/ 287 w 337"/>
                <a:gd name="T101" fmla="*/ 426 h 478"/>
                <a:gd name="T102" fmla="*/ 302 w 337"/>
                <a:gd name="T103" fmla="*/ 443 h 478"/>
                <a:gd name="T104" fmla="*/ 315 w 337"/>
                <a:gd name="T105" fmla="*/ 449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7" h="478">
                  <a:moveTo>
                    <a:pt x="337" y="454"/>
                  </a:moveTo>
                  <a:cubicBezTo>
                    <a:pt x="334" y="458"/>
                    <a:pt x="334" y="458"/>
                    <a:pt x="334" y="458"/>
                  </a:cubicBezTo>
                  <a:cubicBezTo>
                    <a:pt x="321" y="478"/>
                    <a:pt x="321" y="478"/>
                    <a:pt x="321" y="478"/>
                  </a:cubicBezTo>
                  <a:cubicBezTo>
                    <a:pt x="309" y="472"/>
                    <a:pt x="285" y="471"/>
                    <a:pt x="285" y="471"/>
                  </a:cubicBezTo>
                  <a:cubicBezTo>
                    <a:pt x="282" y="468"/>
                    <a:pt x="282" y="468"/>
                    <a:pt x="282" y="468"/>
                  </a:cubicBezTo>
                  <a:cubicBezTo>
                    <a:pt x="275" y="467"/>
                    <a:pt x="275" y="467"/>
                    <a:pt x="275" y="467"/>
                  </a:cubicBezTo>
                  <a:cubicBezTo>
                    <a:pt x="266" y="464"/>
                    <a:pt x="266" y="464"/>
                    <a:pt x="266" y="464"/>
                  </a:cubicBezTo>
                  <a:cubicBezTo>
                    <a:pt x="254" y="464"/>
                    <a:pt x="254" y="464"/>
                    <a:pt x="254" y="464"/>
                  </a:cubicBezTo>
                  <a:cubicBezTo>
                    <a:pt x="251" y="460"/>
                    <a:pt x="251" y="460"/>
                    <a:pt x="251" y="460"/>
                  </a:cubicBezTo>
                  <a:cubicBezTo>
                    <a:pt x="248" y="461"/>
                    <a:pt x="248" y="461"/>
                    <a:pt x="248" y="461"/>
                  </a:cubicBezTo>
                  <a:cubicBezTo>
                    <a:pt x="242" y="467"/>
                    <a:pt x="242" y="467"/>
                    <a:pt x="242" y="467"/>
                  </a:cubicBezTo>
                  <a:cubicBezTo>
                    <a:pt x="218" y="471"/>
                    <a:pt x="218" y="471"/>
                    <a:pt x="218" y="471"/>
                  </a:cubicBezTo>
                  <a:cubicBezTo>
                    <a:pt x="218" y="460"/>
                    <a:pt x="218" y="460"/>
                    <a:pt x="218" y="460"/>
                  </a:cubicBezTo>
                  <a:cubicBezTo>
                    <a:pt x="215" y="464"/>
                    <a:pt x="215" y="464"/>
                    <a:pt x="215" y="464"/>
                  </a:cubicBezTo>
                  <a:cubicBezTo>
                    <a:pt x="215" y="460"/>
                    <a:pt x="215" y="460"/>
                    <a:pt x="215" y="460"/>
                  </a:cubicBezTo>
                  <a:cubicBezTo>
                    <a:pt x="211" y="461"/>
                    <a:pt x="211" y="461"/>
                    <a:pt x="211" y="461"/>
                  </a:cubicBezTo>
                  <a:cubicBezTo>
                    <a:pt x="208" y="467"/>
                    <a:pt x="208" y="467"/>
                    <a:pt x="208" y="467"/>
                  </a:cubicBezTo>
                  <a:cubicBezTo>
                    <a:pt x="208" y="464"/>
                    <a:pt x="208" y="464"/>
                    <a:pt x="208" y="464"/>
                  </a:cubicBezTo>
                  <a:cubicBezTo>
                    <a:pt x="200" y="464"/>
                    <a:pt x="200" y="464"/>
                    <a:pt x="200" y="464"/>
                  </a:cubicBezTo>
                  <a:cubicBezTo>
                    <a:pt x="197" y="470"/>
                    <a:pt x="197" y="470"/>
                    <a:pt x="197" y="470"/>
                  </a:cubicBezTo>
                  <a:cubicBezTo>
                    <a:pt x="197" y="470"/>
                    <a:pt x="182" y="461"/>
                    <a:pt x="179" y="453"/>
                  </a:cubicBezTo>
                  <a:cubicBezTo>
                    <a:pt x="176" y="445"/>
                    <a:pt x="157" y="441"/>
                    <a:pt x="157" y="441"/>
                  </a:cubicBezTo>
                  <a:cubicBezTo>
                    <a:pt x="154" y="437"/>
                    <a:pt x="154" y="437"/>
                    <a:pt x="154" y="437"/>
                  </a:cubicBezTo>
                  <a:cubicBezTo>
                    <a:pt x="152" y="441"/>
                    <a:pt x="152" y="441"/>
                    <a:pt x="152" y="441"/>
                  </a:cubicBezTo>
                  <a:cubicBezTo>
                    <a:pt x="104" y="461"/>
                    <a:pt x="104" y="461"/>
                    <a:pt x="104" y="461"/>
                  </a:cubicBezTo>
                  <a:cubicBezTo>
                    <a:pt x="102" y="461"/>
                    <a:pt x="102" y="461"/>
                    <a:pt x="102" y="461"/>
                  </a:cubicBezTo>
                  <a:cubicBezTo>
                    <a:pt x="87" y="447"/>
                    <a:pt x="87" y="447"/>
                    <a:pt x="87" y="447"/>
                  </a:cubicBezTo>
                  <a:cubicBezTo>
                    <a:pt x="73" y="451"/>
                    <a:pt x="73" y="451"/>
                    <a:pt x="73" y="451"/>
                  </a:cubicBezTo>
                  <a:cubicBezTo>
                    <a:pt x="60" y="451"/>
                    <a:pt x="60" y="451"/>
                    <a:pt x="60" y="451"/>
                  </a:cubicBezTo>
                  <a:cubicBezTo>
                    <a:pt x="64" y="448"/>
                    <a:pt x="64" y="448"/>
                    <a:pt x="64" y="448"/>
                  </a:cubicBezTo>
                  <a:cubicBezTo>
                    <a:pt x="65" y="430"/>
                    <a:pt x="65" y="430"/>
                    <a:pt x="65" y="430"/>
                  </a:cubicBezTo>
                  <a:cubicBezTo>
                    <a:pt x="61" y="423"/>
                    <a:pt x="61" y="423"/>
                    <a:pt x="61" y="423"/>
                  </a:cubicBezTo>
                  <a:cubicBezTo>
                    <a:pt x="41" y="401"/>
                    <a:pt x="41" y="401"/>
                    <a:pt x="41" y="401"/>
                  </a:cubicBezTo>
                  <a:cubicBezTo>
                    <a:pt x="41" y="387"/>
                    <a:pt x="41" y="387"/>
                    <a:pt x="41" y="387"/>
                  </a:cubicBezTo>
                  <a:cubicBezTo>
                    <a:pt x="48" y="384"/>
                    <a:pt x="48" y="384"/>
                    <a:pt x="48" y="384"/>
                  </a:cubicBezTo>
                  <a:cubicBezTo>
                    <a:pt x="37" y="367"/>
                    <a:pt x="37" y="367"/>
                    <a:pt x="37" y="367"/>
                  </a:cubicBezTo>
                  <a:cubicBezTo>
                    <a:pt x="44" y="356"/>
                    <a:pt x="44" y="356"/>
                    <a:pt x="44" y="356"/>
                  </a:cubicBezTo>
                  <a:cubicBezTo>
                    <a:pt x="51" y="334"/>
                    <a:pt x="51" y="334"/>
                    <a:pt x="51" y="334"/>
                  </a:cubicBezTo>
                  <a:cubicBezTo>
                    <a:pt x="37" y="317"/>
                    <a:pt x="37" y="317"/>
                    <a:pt x="37" y="317"/>
                  </a:cubicBezTo>
                  <a:cubicBezTo>
                    <a:pt x="37" y="317"/>
                    <a:pt x="8" y="321"/>
                    <a:pt x="7" y="321"/>
                  </a:cubicBezTo>
                  <a:cubicBezTo>
                    <a:pt x="7" y="321"/>
                    <a:pt x="1" y="308"/>
                    <a:pt x="1" y="308"/>
                  </a:cubicBezTo>
                  <a:cubicBezTo>
                    <a:pt x="1" y="293"/>
                    <a:pt x="1" y="293"/>
                    <a:pt x="1" y="293"/>
                  </a:cubicBezTo>
                  <a:cubicBezTo>
                    <a:pt x="11" y="271"/>
                    <a:pt x="11" y="271"/>
                    <a:pt x="11" y="271"/>
                  </a:cubicBezTo>
                  <a:cubicBezTo>
                    <a:pt x="14" y="250"/>
                    <a:pt x="14" y="250"/>
                    <a:pt x="14" y="250"/>
                  </a:cubicBezTo>
                  <a:cubicBezTo>
                    <a:pt x="31" y="247"/>
                    <a:pt x="31" y="247"/>
                    <a:pt x="31" y="247"/>
                  </a:cubicBezTo>
                  <a:cubicBezTo>
                    <a:pt x="34" y="230"/>
                    <a:pt x="34" y="230"/>
                    <a:pt x="34" y="230"/>
                  </a:cubicBezTo>
                  <a:cubicBezTo>
                    <a:pt x="34" y="230"/>
                    <a:pt x="14" y="224"/>
                    <a:pt x="14" y="224"/>
                  </a:cubicBezTo>
                  <a:cubicBezTo>
                    <a:pt x="14" y="224"/>
                    <a:pt x="0" y="190"/>
                    <a:pt x="0" y="190"/>
                  </a:cubicBezTo>
                  <a:cubicBezTo>
                    <a:pt x="31" y="157"/>
                    <a:pt x="31" y="157"/>
                    <a:pt x="31" y="157"/>
                  </a:cubicBezTo>
                  <a:cubicBezTo>
                    <a:pt x="38" y="153"/>
                    <a:pt x="38" y="153"/>
                    <a:pt x="38" y="153"/>
                  </a:cubicBezTo>
                  <a:cubicBezTo>
                    <a:pt x="50" y="141"/>
                    <a:pt x="50" y="141"/>
                    <a:pt x="50" y="141"/>
                  </a:cubicBezTo>
                  <a:cubicBezTo>
                    <a:pt x="78" y="141"/>
                    <a:pt x="78" y="141"/>
                    <a:pt x="78" y="141"/>
                  </a:cubicBezTo>
                  <a:cubicBezTo>
                    <a:pt x="78" y="131"/>
                    <a:pt x="78" y="131"/>
                    <a:pt x="78" y="131"/>
                  </a:cubicBezTo>
                  <a:cubicBezTo>
                    <a:pt x="114" y="110"/>
                    <a:pt x="114" y="110"/>
                    <a:pt x="114" y="110"/>
                  </a:cubicBezTo>
                  <a:cubicBezTo>
                    <a:pt x="91" y="50"/>
                    <a:pt x="91" y="50"/>
                    <a:pt x="91" y="50"/>
                  </a:cubicBezTo>
                  <a:cubicBezTo>
                    <a:pt x="101" y="46"/>
                    <a:pt x="101" y="46"/>
                    <a:pt x="101" y="46"/>
                  </a:cubicBezTo>
                  <a:cubicBezTo>
                    <a:pt x="111" y="50"/>
                    <a:pt x="111" y="50"/>
                    <a:pt x="111" y="50"/>
                  </a:cubicBezTo>
                  <a:cubicBezTo>
                    <a:pt x="117" y="40"/>
                    <a:pt x="117" y="40"/>
                    <a:pt x="117" y="40"/>
                  </a:cubicBezTo>
                  <a:cubicBezTo>
                    <a:pt x="135" y="25"/>
                    <a:pt x="135" y="25"/>
                    <a:pt x="135" y="25"/>
                  </a:cubicBezTo>
                  <a:cubicBezTo>
                    <a:pt x="149" y="12"/>
                    <a:pt x="149" y="12"/>
                    <a:pt x="149" y="12"/>
                  </a:cubicBezTo>
                  <a:cubicBezTo>
                    <a:pt x="158" y="0"/>
                    <a:pt x="158" y="0"/>
                    <a:pt x="158" y="0"/>
                  </a:cubicBezTo>
                  <a:cubicBezTo>
                    <a:pt x="158" y="1"/>
                    <a:pt x="158" y="1"/>
                    <a:pt x="158" y="1"/>
                  </a:cubicBezTo>
                  <a:cubicBezTo>
                    <a:pt x="165" y="13"/>
                    <a:pt x="165" y="13"/>
                    <a:pt x="165" y="13"/>
                  </a:cubicBezTo>
                  <a:cubicBezTo>
                    <a:pt x="164" y="24"/>
                    <a:pt x="164" y="24"/>
                    <a:pt x="164" y="24"/>
                  </a:cubicBezTo>
                  <a:cubicBezTo>
                    <a:pt x="193" y="74"/>
                    <a:pt x="193" y="74"/>
                    <a:pt x="193" y="74"/>
                  </a:cubicBezTo>
                  <a:cubicBezTo>
                    <a:pt x="213" y="82"/>
                    <a:pt x="213" y="82"/>
                    <a:pt x="213" y="82"/>
                  </a:cubicBezTo>
                  <a:cubicBezTo>
                    <a:pt x="220" y="90"/>
                    <a:pt x="220" y="90"/>
                    <a:pt x="220" y="90"/>
                  </a:cubicBezTo>
                  <a:cubicBezTo>
                    <a:pt x="222" y="105"/>
                    <a:pt x="222" y="105"/>
                    <a:pt x="222" y="105"/>
                  </a:cubicBezTo>
                  <a:cubicBezTo>
                    <a:pt x="225" y="110"/>
                    <a:pt x="225" y="110"/>
                    <a:pt x="225" y="110"/>
                  </a:cubicBezTo>
                  <a:cubicBezTo>
                    <a:pt x="221" y="115"/>
                    <a:pt x="221" y="115"/>
                    <a:pt x="221" y="115"/>
                  </a:cubicBezTo>
                  <a:cubicBezTo>
                    <a:pt x="225" y="130"/>
                    <a:pt x="225" y="130"/>
                    <a:pt x="225" y="130"/>
                  </a:cubicBezTo>
                  <a:cubicBezTo>
                    <a:pt x="221" y="153"/>
                    <a:pt x="221" y="153"/>
                    <a:pt x="221" y="153"/>
                  </a:cubicBezTo>
                  <a:cubicBezTo>
                    <a:pt x="216" y="163"/>
                    <a:pt x="216" y="163"/>
                    <a:pt x="216" y="163"/>
                  </a:cubicBezTo>
                  <a:cubicBezTo>
                    <a:pt x="226" y="185"/>
                    <a:pt x="226" y="185"/>
                    <a:pt x="226" y="185"/>
                  </a:cubicBezTo>
                  <a:cubicBezTo>
                    <a:pt x="221" y="185"/>
                    <a:pt x="221" y="185"/>
                    <a:pt x="221" y="185"/>
                  </a:cubicBezTo>
                  <a:cubicBezTo>
                    <a:pt x="220" y="205"/>
                    <a:pt x="220" y="205"/>
                    <a:pt x="220" y="205"/>
                  </a:cubicBezTo>
                  <a:cubicBezTo>
                    <a:pt x="223" y="216"/>
                    <a:pt x="223" y="216"/>
                    <a:pt x="223" y="216"/>
                  </a:cubicBezTo>
                  <a:cubicBezTo>
                    <a:pt x="229" y="217"/>
                    <a:pt x="229" y="217"/>
                    <a:pt x="229" y="217"/>
                  </a:cubicBezTo>
                  <a:cubicBezTo>
                    <a:pt x="229" y="229"/>
                    <a:pt x="229" y="229"/>
                    <a:pt x="229" y="229"/>
                  </a:cubicBezTo>
                  <a:cubicBezTo>
                    <a:pt x="217" y="239"/>
                    <a:pt x="217" y="239"/>
                    <a:pt x="217" y="239"/>
                  </a:cubicBezTo>
                  <a:cubicBezTo>
                    <a:pt x="225" y="245"/>
                    <a:pt x="225" y="245"/>
                    <a:pt x="225" y="245"/>
                  </a:cubicBezTo>
                  <a:cubicBezTo>
                    <a:pt x="225" y="255"/>
                    <a:pt x="225" y="255"/>
                    <a:pt x="225" y="255"/>
                  </a:cubicBezTo>
                  <a:cubicBezTo>
                    <a:pt x="231" y="263"/>
                    <a:pt x="231" y="263"/>
                    <a:pt x="231" y="263"/>
                  </a:cubicBezTo>
                  <a:cubicBezTo>
                    <a:pt x="230" y="276"/>
                    <a:pt x="230" y="276"/>
                    <a:pt x="230" y="276"/>
                  </a:cubicBezTo>
                  <a:cubicBezTo>
                    <a:pt x="237" y="282"/>
                    <a:pt x="237" y="282"/>
                    <a:pt x="237" y="282"/>
                  </a:cubicBezTo>
                  <a:cubicBezTo>
                    <a:pt x="236" y="290"/>
                    <a:pt x="236" y="290"/>
                    <a:pt x="236" y="290"/>
                  </a:cubicBezTo>
                  <a:cubicBezTo>
                    <a:pt x="242" y="296"/>
                    <a:pt x="242" y="296"/>
                    <a:pt x="242" y="296"/>
                  </a:cubicBezTo>
                  <a:cubicBezTo>
                    <a:pt x="243" y="309"/>
                    <a:pt x="243" y="309"/>
                    <a:pt x="243" y="309"/>
                  </a:cubicBezTo>
                  <a:cubicBezTo>
                    <a:pt x="242" y="318"/>
                    <a:pt x="242" y="318"/>
                    <a:pt x="242" y="318"/>
                  </a:cubicBezTo>
                  <a:cubicBezTo>
                    <a:pt x="236" y="320"/>
                    <a:pt x="236" y="320"/>
                    <a:pt x="236" y="320"/>
                  </a:cubicBezTo>
                  <a:cubicBezTo>
                    <a:pt x="241" y="326"/>
                    <a:pt x="241" y="326"/>
                    <a:pt x="241" y="326"/>
                  </a:cubicBezTo>
                  <a:cubicBezTo>
                    <a:pt x="241" y="342"/>
                    <a:pt x="241" y="342"/>
                    <a:pt x="241" y="342"/>
                  </a:cubicBezTo>
                  <a:cubicBezTo>
                    <a:pt x="244" y="346"/>
                    <a:pt x="244" y="346"/>
                    <a:pt x="244" y="346"/>
                  </a:cubicBezTo>
                  <a:cubicBezTo>
                    <a:pt x="245" y="371"/>
                    <a:pt x="245" y="371"/>
                    <a:pt x="245" y="371"/>
                  </a:cubicBezTo>
                  <a:cubicBezTo>
                    <a:pt x="255" y="387"/>
                    <a:pt x="255" y="387"/>
                    <a:pt x="255" y="387"/>
                  </a:cubicBezTo>
                  <a:cubicBezTo>
                    <a:pt x="268" y="399"/>
                    <a:pt x="268" y="399"/>
                    <a:pt x="268" y="399"/>
                  </a:cubicBezTo>
                  <a:cubicBezTo>
                    <a:pt x="262" y="403"/>
                    <a:pt x="262" y="403"/>
                    <a:pt x="262" y="403"/>
                  </a:cubicBezTo>
                  <a:cubicBezTo>
                    <a:pt x="265" y="408"/>
                    <a:pt x="265" y="408"/>
                    <a:pt x="265" y="408"/>
                  </a:cubicBezTo>
                  <a:cubicBezTo>
                    <a:pt x="259" y="424"/>
                    <a:pt x="259" y="424"/>
                    <a:pt x="259" y="424"/>
                  </a:cubicBezTo>
                  <a:cubicBezTo>
                    <a:pt x="266" y="428"/>
                    <a:pt x="266" y="428"/>
                    <a:pt x="266" y="428"/>
                  </a:cubicBezTo>
                  <a:cubicBezTo>
                    <a:pt x="270" y="417"/>
                    <a:pt x="270" y="417"/>
                    <a:pt x="270" y="417"/>
                  </a:cubicBezTo>
                  <a:cubicBezTo>
                    <a:pt x="287" y="426"/>
                    <a:pt x="287" y="426"/>
                    <a:pt x="287" y="426"/>
                  </a:cubicBezTo>
                  <a:cubicBezTo>
                    <a:pt x="290" y="436"/>
                    <a:pt x="290" y="436"/>
                    <a:pt x="290" y="436"/>
                  </a:cubicBezTo>
                  <a:cubicBezTo>
                    <a:pt x="302" y="443"/>
                    <a:pt x="302" y="443"/>
                    <a:pt x="302" y="443"/>
                  </a:cubicBezTo>
                  <a:cubicBezTo>
                    <a:pt x="308" y="441"/>
                    <a:pt x="308" y="441"/>
                    <a:pt x="308" y="441"/>
                  </a:cubicBezTo>
                  <a:cubicBezTo>
                    <a:pt x="315" y="449"/>
                    <a:pt x="315" y="449"/>
                    <a:pt x="315" y="449"/>
                  </a:cubicBezTo>
                  <a:lnTo>
                    <a:pt x="337" y="45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7">
              <a:extLst>
                <a:ext uri="{FF2B5EF4-FFF2-40B4-BE49-F238E27FC236}">
                  <a16:creationId xmlns:a16="http://schemas.microsoft.com/office/drawing/2014/main" id="{D3D8DFB3-D58A-4C6D-A472-E13A5128E3D6}"/>
                </a:ext>
              </a:extLst>
            </p:cNvPr>
            <p:cNvSpPr>
              <a:spLocks/>
            </p:cNvSpPr>
            <p:nvPr/>
          </p:nvSpPr>
          <p:spPr bwMode="auto">
            <a:xfrm>
              <a:off x="5079289" y="5030328"/>
              <a:ext cx="1512713" cy="919623"/>
            </a:xfrm>
            <a:custGeom>
              <a:avLst/>
              <a:gdLst>
                <a:gd name="T0" fmla="*/ 954 w 997"/>
                <a:gd name="T1" fmla="*/ 90 h 605"/>
                <a:gd name="T2" fmla="*/ 948 w 997"/>
                <a:gd name="T3" fmla="*/ 183 h 605"/>
                <a:gd name="T4" fmla="*/ 968 w 997"/>
                <a:gd name="T5" fmla="*/ 270 h 605"/>
                <a:gd name="T6" fmla="*/ 925 w 997"/>
                <a:gd name="T7" fmla="*/ 317 h 605"/>
                <a:gd name="T8" fmla="*/ 924 w 997"/>
                <a:gd name="T9" fmla="*/ 394 h 605"/>
                <a:gd name="T10" fmla="*/ 865 w 997"/>
                <a:gd name="T11" fmla="*/ 389 h 605"/>
                <a:gd name="T12" fmla="*/ 874 w 997"/>
                <a:gd name="T13" fmla="*/ 441 h 605"/>
                <a:gd name="T14" fmla="*/ 902 w 997"/>
                <a:gd name="T15" fmla="*/ 460 h 605"/>
                <a:gd name="T16" fmla="*/ 870 w 997"/>
                <a:gd name="T17" fmla="*/ 467 h 605"/>
                <a:gd name="T18" fmla="*/ 820 w 997"/>
                <a:gd name="T19" fmla="*/ 458 h 605"/>
                <a:gd name="T20" fmla="*/ 835 w 997"/>
                <a:gd name="T21" fmla="*/ 498 h 605"/>
                <a:gd name="T22" fmla="*/ 794 w 997"/>
                <a:gd name="T23" fmla="*/ 494 h 605"/>
                <a:gd name="T24" fmla="*/ 728 w 997"/>
                <a:gd name="T25" fmla="*/ 496 h 605"/>
                <a:gd name="T26" fmla="*/ 725 w 997"/>
                <a:gd name="T27" fmla="*/ 496 h 605"/>
                <a:gd name="T28" fmla="*/ 666 w 997"/>
                <a:gd name="T29" fmla="*/ 440 h 605"/>
                <a:gd name="T30" fmla="*/ 561 w 997"/>
                <a:gd name="T31" fmla="*/ 437 h 605"/>
                <a:gd name="T32" fmla="*/ 524 w 997"/>
                <a:gd name="T33" fmla="*/ 454 h 605"/>
                <a:gd name="T34" fmla="*/ 516 w 997"/>
                <a:gd name="T35" fmla="*/ 451 h 605"/>
                <a:gd name="T36" fmla="*/ 487 w 997"/>
                <a:gd name="T37" fmla="*/ 475 h 605"/>
                <a:gd name="T38" fmla="*/ 490 w 997"/>
                <a:gd name="T39" fmla="*/ 520 h 605"/>
                <a:gd name="T40" fmla="*/ 476 w 997"/>
                <a:gd name="T41" fmla="*/ 542 h 605"/>
                <a:gd name="T42" fmla="*/ 435 w 997"/>
                <a:gd name="T43" fmla="*/ 581 h 605"/>
                <a:gd name="T44" fmla="*/ 412 w 997"/>
                <a:gd name="T45" fmla="*/ 544 h 605"/>
                <a:gd name="T46" fmla="*/ 358 w 997"/>
                <a:gd name="T47" fmla="*/ 526 h 605"/>
                <a:gd name="T48" fmla="*/ 336 w 997"/>
                <a:gd name="T49" fmla="*/ 496 h 605"/>
                <a:gd name="T50" fmla="*/ 341 w 997"/>
                <a:gd name="T51" fmla="*/ 511 h 605"/>
                <a:gd name="T52" fmla="*/ 332 w 997"/>
                <a:gd name="T53" fmla="*/ 512 h 605"/>
                <a:gd name="T54" fmla="*/ 280 w 997"/>
                <a:gd name="T55" fmla="*/ 509 h 605"/>
                <a:gd name="T56" fmla="*/ 219 w 997"/>
                <a:gd name="T57" fmla="*/ 507 h 605"/>
                <a:gd name="T58" fmla="*/ 178 w 997"/>
                <a:gd name="T59" fmla="*/ 536 h 605"/>
                <a:gd name="T60" fmla="*/ 142 w 997"/>
                <a:gd name="T61" fmla="*/ 528 h 605"/>
                <a:gd name="T62" fmla="*/ 125 w 997"/>
                <a:gd name="T63" fmla="*/ 557 h 605"/>
                <a:gd name="T64" fmla="*/ 104 w 997"/>
                <a:gd name="T65" fmla="*/ 605 h 605"/>
                <a:gd name="T66" fmla="*/ 73 w 997"/>
                <a:gd name="T67" fmla="*/ 553 h 605"/>
                <a:gd name="T68" fmla="*/ 40 w 997"/>
                <a:gd name="T69" fmla="*/ 546 h 605"/>
                <a:gd name="T70" fmla="*/ 5 w 997"/>
                <a:gd name="T71" fmla="*/ 540 h 605"/>
                <a:gd name="T72" fmla="*/ 50 w 997"/>
                <a:gd name="T73" fmla="*/ 503 h 605"/>
                <a:gd name="T74" fmla="*/ 104 w 997"/>
                <a:gd name="T75" fmla="*/ 495 h 605"/>
                <a:gd name="T76" fmla="*/ 149 w 997"/>
                <a:gd name="T77" fmla="*/ 454 h 605"/>
                <a:gd name="T78" fmla="*/ 181 w 997"/>
                <a:gd name="T79" fmla="*/ 411 h 605"/>
                <a:gd name="T80" fmla="*/ 220 w 997"/>
                <a:gd name="T81" fmla="*/ 399 h 605"/>
                <a:gd name="T82" fmla="*/ 269 w 997"/>
                <a:gd name="T83" fmla="*/ 369 h 605"/>
                <a:gd name="T84" fmla="*/ 309 w 997"/>
                <a:gd name="T85" fmla="*/ 279 h 605"/>
                <a:gd name="T86" fmla="*/ 370 w 997"/>
                <a:gd name="T87" fmla="*/ 276 h 605"/>
                <a:gd name="T88" fmla="*/ 414 w 997"/>
                <a:gd name="T89" fmla="*/ 271 h 605"/>
                <a:gd name="T90" fmla="*/ 389 w 997"/>
                <a:gd name="T91" fmla="*/ 227 h 605"/>
                <a:gd name="T92" fmla="*/ 463 w 997"/>
                <a:gd name="T93" fmla="*/ 228 h 605"/>
                <a:gd name="T94" fmla="*/ 543 w 997"/>
                <a:gd name="T95" fmla="*/ 248 h 605"/>
                <a:gd name="T96" fmla="*/ 634 w 997"/>
                <a:gd name="T97" fmla="*/ 264 h 605"/>
                <a:gd name="T98" fmla="*/ 650 w 997"/>
                <a:gd name="T99" fmla="*/ 265 h 605"/>
                <a:gd name="T100" fmla="*/ 654 w 997"/>
                <a:gd name="T101" fmla="*/ 218 h 605"/>
                <a:gd name="T102" fmla="*/ 719 w 997"/>
                <a:gd name="T103" fmla="*/ 175 h 605"/>
                <a:gd name="T104" fmla="*/ 805 w 997"/>
                <a:gd name="T105" fmla="*/ 101 h 605"/>
                <a:gd name="T106" fmla="*/ 752 w 997"/>
                <a:gd name="T107" fmla="*/ 121 h 605"/>
                <a:gd name="T108" fmla="*/ 734 w 997"/>
                <a:gd name="T109" fmla="*/ 127 h 605"/>
                <a:gd name="T110" fmla="*/ 741 w 997"/>
                <a:gd name="T111" fmla="*/ 110 h 605"/>
                <a:gd name="T112" fmla="*/ 761 w 997"/>
                <a:gd name="T113" fmla="*/ 60 h 605"/>
                <a:gd name="T114" fmla="*/ 794 w 997"/>
                <a:gd name="T115" fmla="*/ 33 h 605"/>
                <a:gd name="T116" fmla="*/ 814 w 997"/>
                <a:gd name="T117" fmla="*/ 13 h 605"/>
                <a:gd name="T118" fmla="*/ 858 w 997"/>
                <a:gd name="T119" fmla="*/ 18 h 605"/>
                <a:gd name="T120" fmla="*/ 885 w 997"/>
                <a:gd name="T121" fmla="*/ 27 h 605"/>
                <a:gd name="T122" fmla="*/ 924 w 997"/>
                <a:gd name="T123" fmla="*/ 10 h 605"/>
                <a:gd name="T124" fmla="*/ 960 w 997"/>
                <a:gd name="T125" fmla="*/ 24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7" h="605">
                  <a:moveTo>
                    <a:pt x="997" y="37"/>
                  </a:moveTo>
                  <a:cubicBezTo>
                    <a:pt x="995" y="47"/>
                    <a:pt x="995" y="47"/>
                    <a:pt x="995" y="47"/>
                  </a:cubicBezTo>
                  <a:cubicBezTo>
                    <a:pt x="975" y="57"/>
                    <a:pt x="975" y="57"/>
                    <a:pt x="975" y="57"/>
                  </a:cubicBezTo>
                  <a:cubicBezTo>
                    <a:pt x="975" y="57"/>
                    <a:pt x="965" y="47"/>
                    <a:pt x="965" y="47"/>
                  </a:cubicBezTo>
                  <a:cubicBezTo>
                    <a:pt x="965" y="47"/>
                    <a:pt x="965" y="78"/>
                    <a:pt x="965" y="78"/>
                  </a:cubicBezTo>
                  <a:cubicBezTo>
                    <a:pt x="954" y="90"/>
                    <a:pt x="954" y="90"/>
                    <a:pt x="954" y="90"/>
                  </a:cubicBezTo>
                  <a:cubicBezTo>
                    <a:pt x="945" y="133"/>
                    <a:pt x="945" y="133"/>
                    <a:pt x="945" y="133"/>
                  </a:cubicBezTo>
                  <a:cubicBezTo>
                    <a:pt x="951" y="147"/>
                    <a:pt x="951" y="147"/>
                    <a:pt x="951" y="147"/>
                  </a:cubicBezTo>
                  <a:cubicBezTo>
                    <a:pt x="945" y="143"/>
                    <a:pt x="945" y="143"/>
                    <a:pt x="945" y="143"/>
                  </a:cubicBezTo>
                  <a:cubicBezTo>
                    <a:pt x="948" y="164"/>
                    <a:pt x="948" y="164"/>
                    <a:pt x="948" y="164"/>
                  </a:cubicBezTo>
                  <a:cubicBezTo>
                    <a:pt x="937" y="180"/>
                    <a:pt x="937" y="180"/>
                    <a:pt x="937" y="180"/>
                  </a:cubicBezTo>
                  <a:cubicBezTo>
                    <a:pt x="948" y="183"/>
                    <a:pt x="948" y="183"/>
                    <a:pt x="948" y="183"/>
                  </a:cubicBezTo>
                  <a:cubicBezTo>
                    <a:pt x="954" y="203"/>
                    <a:pt x="954" y="203"/>
                    <a:pt x="954" y="203"/>
                  </a:cubicBezTo>
                  <a:cubicBezTo>
                    <a:pt x="958" y="204"/>
                    <a:pt x="958" y="204"/>
                    <a:pt x="958" y="204"/>
                  </a:cubicBezTo>
                  <a:cubicBezTo>
                    <a:pt x="958" y="218"/>
                    <a:pt x="958" y="218"/>
                    <a:pt x="958" y="218"/>
                  </a:cubicBezTo>
                  <a:cubicBezTo>
                    <a:pt x="965" y="227"/>
                    <a:pt x="965" y="227"/>
                    <a:pt x="965" y="227"/>
                  </a:cubicBezTo>
                  <a:cubicBezTo>
                    <a:pt x="954" y="240"/>
                    <a:pt x="954" y="240"/>
                    <a:pt x="954" y="240"/>
                  </a:cubicBezTo>
                  <a:cubicBezTo>
                    <a:pt x="968" y="270"/>
                    <a:pt x="968" y="270"/>
                    <a:pt x="968" y="270"/>
                  </a:cubicBezTo>
                  <a:cubicBezTo>
                    <a:pt x="955" y="297"/>
                    <a:pt x="955" y="297"/>
                    <a:pt x="955" y="297"/>
                  </a:cubicBezTo>
                  <a:cubicBezTo>
                    <a:pt x="947" y="297"/>
                    <a:pt x="947" y="297"/>
                    <a:pt x="947" y="297"/>
                  </a:cubicBezTo>
                  <a:cubicBezTo>
                    <a:pt x="947" y="293"/>
                    <a:pt x="947" y="293"/>
                    <a:pt x="947" y="293"/>
                  </a:cubicBezTo>
                  <a:cubicBezTo>
                    <a:pt x="921" y="304"/>
                    <a:pt x="921" y="304"/>
                    <a:pt x="921" y="304"/>
                  </a:cubicBezTo>
                  <a:cubicBezTo>
                    <a:pt x="918" y="311"/>
                    <a:pt x="918" y="311"/>
                    <a:pt x="918" y="311"/>
                  </a:cubicBezTo>
                  <a:cubicBezTo>
                    <a:pt x="925" y="317"/>
                    <a:pt x="925" y="317"/>
                    <a:pt x="925" y="317"/>
                  </a:cubicBezTo>
                  <a:cubicBezTo>
                    <a:pt x="924" y="334"/>
                    <a:pt x="924" y="334"/>
                    <a:pt x="924" y="334"/>
                  </a:cubicBezTo>
                  <a:cubicBezTo>
                    <a:pt x="921" y="334"/>
                    <a:pt x="921" y="334"/>
                    <a:pt x="921" y="334"/>
                  </a:cubicBezTo>
                  <a:cubicBezTo>
                    <a:pt x="924" y="347"/>
                    <a:pt x="924" y="347"/>
                    <a:pt x="924" y="347"/>
                  </a:cubicBezTo>
                  <a:cubicBezTo>
                    <a:pt x="925" y="368"/>
                    <a:pt x="925" y="368"/>
                    <a:pt x="925" y="368"/>
                  </a:cubicBezTo>
                  <a:cubicBezTo>
                    <a:pt x="931" y="374"/>
                    <a:pt x="931" y="374"/>
                    <a:pt x="931" y="374"/>
                  </a:cubicBezTo>
                  <a:cubicBezTo>
                    <a:pt x="924" y="394"/>
                    <a:pt x="924" y="394"/>
                    <a:pt x="924" y="394"/>
                  </a:cubicBezTo>
                  <a:cubicBezTo>
                    <a:pt x="911" y="394"/>
                    <a:pt x="911" y="394"/>
                    <a:pt x="911" y="394"/>
                  </a:cubicBezTo>
                  <a:cubicBezTo>
                    <a:pt x="898" y="384"/>
                    <a:pt x="898" y="384"/>
                    <a:pt x="898" y="384"/>
                  </a:cubicBezTo>
                  <a:cubicBezTo>
                    <a:pt x="893" y="384"/>
                    <a:pt x="893" y="384"/>
                    <a:pt x="893" y="384"/>
                  </a:cubicBezTo>
                  <a:cubicBezTo>
                    <a:pt x="880" y="370"/>
                    <a:pt x="880" y="370"/>
                    <a:pt x="880" y="370"/>
                  </a:cubicBezTo>
                  <a:cubicBezTo>
                    <a:pt x="880" y="370"/>
                    <a:pt x="870" y="376"/>
                    <a:pt x="854" y="377"/>
                  </a:cubicBezTo>
                  <a:cubicBezTo>
                    <a:pt x="854" y="377"/>
                    <a:pt x="857" y="385"/>
                    <a:pt x="865" y="389"/>
                  </a:cubicBezTo>
                  <a:cubicBezTo>
                    <a:pt x="872" y="393"/>
                    <a:pt x="878" y="403"/>
                    <a:pt x="878" y="407"/>
                  </a:cubicBezTo>
                  <a:cubicBezTo>
                    <a:pt x="871" y="411"/>
                    <a:pt x="871" y="411"/>
                    <a:pt x="871" y="411"/>
                  </a:cubicBezTo>
                  <a:cubicBezTo>
                    <a:pt x="868" y="421"/>
                    <a:pt x="868" y="421"/>
                    <a:pt x="868" y="421"/>
                  </a:cubicBezTo>
                  <a:cubicBezTo>
                    <a:pt x="868" y="421"/>
                    <a:pt x="879" y="428"/>
                    <a:pt x="881" y="431"/>
                  </a:cubicBezTo>
                  <a:cubicBezTo>
                    <a:pt x="875" y="437"/>
                    <a:pt x="875" y="437"/>
                    <a:pt x="875" y="437"/>
                  </a:cubicBezTo>
                  <a:cubicBezTo>
                    <a:pt x="874" y="441"/>
                    <a:pt x="874" y="441"/>
                    <a:pt x="874" y="441"/>
                  </a:cubicBezTo>
                  <a:cubicBezTo>
                    <a:pt x="878" y="441"/>
                    <a:pt x="878" y="441"/>
                    <a:pt x="878" y="441"/>
                  </a:cubicBezTo>
                  <a:cubicBezTo>
                    <a:pt x="878" y="441"/>
                    <a:pt x="875" y="444"/>
                    <a:pt x="875" y="444"/>
                  </a:cubicBezTo>
                  <a:cubicBezTo>
                    <a:pt x="875" y="444"/>
                    <a:pt x="877" y="454"/>
                    <a:pt x="877" y="454"/>
                  </a:cubicBezTo>
                  <a:cubicBezTo>
                    <a:pt x="882" y="454"/>
                    <a:pt x="882" y="454"/>
                    <a:pt x="882" y="454"/>
                  </a:cubicBezTo>
                  <a:cubicBezTo>
                    <a:pt x="888" y="461"/>
                    <a:pt x="888" y="461"/>
                    <a:pt x="888" y="461"/>
                  </a:cubicBezTo>
                  <a:cubicBezTo>
                    <a:pt x="902" y="460"/>
                    <a:pt x="902" y="460"/>
                    <a:pt x="902" y="460"/>
                  </a:cubicBezTo>
                  <a:cubicBezTo>
                    <a:pt x="897" y="464"/>
                    <a:pt x="897" y="464"/>
                    <a:pt x="897" y="464"/>
                  </a:cubicBezTo>
                  <a:cubicBezTo>
                    <a:pt x="898" y="467"/>
                    <a:pt x="898" y="467"/>
                    <a:pt x="898" y="467"/>
                  </a:cubicBezTo>
                  <a:cubicBezTo>
                    <a:pt x="881" y="468"/>
                    <a:pt x="881" y="468"/>
                    <a:pt x="881" y="468"/>
                  </a:cubicBezTo>
                  <a:cubicBezTo>
                    <a:pt x="884" y="474"/>
                    <a:pt x="884" y="474"/>
                    <a:pt x="884" y="474"/>
                  </a:cubicBezTo>
                  <a:cubicBezTo>
                    <a:pt x="875" y="472"/>
                    <a:pt x="875" y="472"/>
                    <a:pt x="875" y="472"/>
                  </a:cubicBezTo>
                  <a:cubicBezTo>
                    <a:pt x="870" y="467"/>
                    <a:pt x="870" y="467"/>
                    <a:pt x="870" y="467"/>
                  </a:cubicBezTo>
                  <a:cubicBezTo>
                    <a:pt x="854" y="466"/>
                    <a:pt x="854" y="466"/>
                    <a:pt x="854" y="466"/>
                  </a:cubicBezTo>
                  <a:cubicBezTo>
                    <a:pt x="850" y="472"/>
                    <a:pt x="850" y="472"/>
                    <a:pt x="850" y="472"/>
                  </a:cubicBezTo>
                  <a:cubicBezTo>
                    <a:pt x="841" y="472"/>
                    <a:pt x="841" y="472"/>
                    <a:pt x="841" y="472"/>
                  </a:cubicBezTo>
                  <a:cubicBezTo>
                    <a:pt x="837" y="464"/>
                    <a:pt x="837" y="464"/>
                    <a:pt x="837" y="464"/>
                  </a:cubicBezTo>
                  <a:cubicBezTo>
                    <a:pt x="828" y="458"/>
                    <a:pt x="828" y="458"/>
                    <a:pt x="828" y="458"/>
                  </a:cubicBezTo>
                  <a:cubicBezTo>
                    <a:pt x="820" y="458"/>
                    <a:pt x="820" y="458"/>
                    <a:pt x="820" y="458"/>
                  </a:cubicBezTo>
                  <a:cubicBezTo>
                    <a:pt x="821" y="464"/>
                    <a:pt x="821" y="464"/>
                    <a:pt x="821" y="464"/>
                  </a:cubicBezTo>
                  <a:cubicBezTo>
                    <a:pt x="808" y="467"/>
                    <a:pt x="808" y="467"/>
                    <a:pt x="808" y="467"/>
                  </a:cubicBezTo>
                  <a:cubicBezTo>
                    <a:pt x="805" y="473"/>
                    <a:pt x="805" y="473"/>
                    <a:pt x="805" y="473"/>
                  </a:cubicBezTo>
                  <a:cubicBezTo>
                    <a:pt x="840" y="481"/>
                    <a:pt x="840" y="481"/>
                    <a:pt x="840" y="481"/>
                  </a:cubicBezTo>
                  <a:cubicBezTo>
                    <a:pt x="841" y="492"/>
                    <a:pt x="841" y="492"/>
                    <a:pt x="841" y="492"/>
                  </a:cubicBezTo>
                  <a:cubicBezTo>
                    <a:pt x="835" y="498"/>
                    <a:pt x="835" y="498"/>
                    <a:pt x="835" y="498"/>
                  </a:cubicBezTo>
                  <a:cubicBezTo>
                    <a:pt x="835" y="504"/>
                    <a:pt x="835" y="504"/>
                    <a:pt x="835" y="504"/>
                  </a:cubicBezTo>
                  <a:cubicBezTo>
                    <a:pt x="830" y="509"/>
                    <a:pt x="830" y="509"/>
                    <a:pt x="830" y="509"/>
                  </a:cubicBezTo>
                  <a:cubicBezTo>
                    <a:pt x="814" y="509"/>
                    <a:pt x="814" y="509"/>
                    <a:pt x="814" y="509"/>
                  </a:cubicBezTo>
                  <a:cubicBezTo>
                    <a:pt x="811" y="503"/>
                    <a:pt x="811" y="503"/>
                    <a:pt x="811" y="503"/>
                  </a:cubicBezTo>
                  <a:cubicBezTo>
                    <a:pt x="801" y="502"/>
                    <a:pt x="801" y="502"/>
                    <a:pt x="801" y="502"/>
                  </a:cubicBezTo>
                  <a:cubicBezTo>
                    <a:pt x="794" y="494"/>
                    <a:pt x="794" y="494"/>
                    <a:pt x="794" y="494"/>
                  </a:cubicBezTo>
                  <a:cubicBezTo>
                    <a:pt x="773" y="491"/>
                    <a:pt x="773" y="491"/>
                    <a:pt x="773" y="491"/>
                  </a:cubicBezTo>
                  <a:cubicBezTo>
                    <a:pt x="751" y="484"/>
                    <a:pt x="751" y="484"/>
                    <a:pt x="751" y="484"/>
                  </a:cubicBezTo>
                  <a:cubicBezTo>
                    <a:pt x="744" y="478"/>
                    <a:pt x="744" y="478"/>
                    <a:pt x="744" y="478"/>
                  </a:cubicBezTo>
                  <a:cubicBezTo>
                    <a:pt x="733" y="477"/>
                    <a:pt x="733" y="477"/>
                    <a:pt x="733" y="477"/>
                  </a:cubicBezTo>
                  <a:cubicBezTo>
                    <a:pt x="728" y="487"/>
                    <a:pt x="728" y="487"/>
                    <a:pt x="728" y="487"/>
                  </a:cubicBezTo>
                  <a:cubicBezTo>
                    <a:pt x="728" y="496"/>
                    <a:pt x="728" y="496"/>
                    <a:pt x="728" y="496"/>
                  </a:cubicBezTo>
                  <a:cubicBezTo>
                    <a:pt x="732" y="500"/>
                    <a:pt x="732" y="500"/>
                    <a:pt x="732" y="500"/>
                  </a:cubicBezTo>
                  <a:cubicBezTo>
                    <a:pt x="733" y="510"/>
                    <a:pt x="733" y="510"/>
                    <a:pt x="733" y="510"/>
                  </a:cubicBezTo>
                  <a:cubicBezTo>
                    <a:pt x="728" y="514"/>
                    <a:pt x="728" y="514"/>
                    <a:pt x="728" y="514"/>
                  </a:cubicBezTo>
                  <a:cubicBezTo>
                    <a:pt x="720" y="513"/>
                    <a:pt x="720" y="513"/>
                    <a:pt x="720" y="513"/>
                  </a:cubicBezTo>
                  <a:cubicBezTo>
                    <a:pt x="727" y="504"/>
                    <a:pt x="727" y="504"/>
                    <a:pt x="727" y="504"/>
                  </a:cubicBezTo>
                  <a:cubicBezTo>
                    <a:pt x="725" y="496"/>
                    <a:pt x="725" y="496"/>
                    <a:pt x="725" y="496"/>
                  </a:cubicBezTo>
                  <a:cubicBezTo>
                    <a:pt x="719" y="495"/>
                    <a:pt x="719" y="495"/>
                    <a:pt x="719" y="495"/>
                  </a:cubicBezTo>
                  <a:cubicBezTo>
                    <a:pt x="715" y="486"/>
                    <a:pt x="715" y="486"/>
                    <a:pt x="715" y="486"/>
                  </a:cubicBezTo>
                  <a:cubicBezTo>
                    <a:pt x="699" y="467"/>
                    <a:pt x="699" y="467"/>
                    <a:pt x="699" y="467"/>
                  </a:cubicBezTo>
                  <a:cubicBezTo>
                    <a:pt x="686" y="457"/>
                    <a:pt x="686" y="457"/>
                    <a:pt x="686" y="457"/>
                  </a:cubicBezTo>
                  <a:cubicBezTo>
                    <a:pt x="676" y="450"/>
                    <a:pt x="676" y="450"/>
                    <a:pt x="676" y="450"/>
                  </a:cubicBezTo>
                  <a:cubicBezTo>
                    <a:pt x="666" y="440"/>
                    <a:pt x="666" y="440"/>
                    <a:pt x="666" y="440"/>
                  </a:cubicBezTo>
                  <a:cubicBezTo>
                    <a:pt x="656" y="438"/>
                    <a:pt x="656" y="438"/>
                    <a:pt x="656" y="438"/>
                  </a:cubicBezTo>
                  <a:cubicBezTo>
                    <a:pt x="641" y="431"/>
                    <a:pt x="641" y="431"/>
                    <a:pt x="641" y="431"/>
                  </a:cubicBezTo>
                  <a:cubicBezTo>
                    <a:pt x="628" y="434"/>
                    <a:pt x="628" y="434"/>
                    <a:pt x="628" y="434"/>
                  </a:cubicBezTo>
                  <a:cubicBezTo>
                    <a:pt x="598" y="433"/>
                    <a:pt x="598" y="433"/>
                    <a:pt x="598" y="433"/>
                  </a:cubicBezTo>
                  <a:cubicBezTo>
                    <a:pt x="595" y="437"/>
                    <a:pt x="595" y="437"/>
                    <a:pt x="595" y="437"/>
                  </a:cubicBezTo>
                  <a:cubicBezTo>
                    <a:pt x="561" y="437"/>
                    <a:pt x="561" y="437"/>
                    <a:pt x="561" y="437"/>
                  </a:cubicBezTo>
                  <a:cubicBezTo>
                    <a:pt x="553" y="440"/>
                    <a:pt x="553" y="440"/>
                    <a:pt x="553" y="440"/>
                  </a:cubicBezTo>
                  <a:cubicBezTo>
                    <a:pt x="553" y="445"/>
                    <a:pt x="553" y="445"/>
                    <a:pt x="553" y="445"/>
                  </a:cubicBezTo>
                  <a:cubicBezTo>
                    <a:pt x="548" y="450"/>
                    <a:pt x="548" y="450"/>
                    <a:pt x="548" y="450"/>
                  </a:cubicBezTo>
                  <a:cubicBezTo>
                    <a:pt x="537" y="450"/>
                    <a:pt x="537" y="450"/>
                    <a:pt x="537" y="450"/>
                  </a:cubicBezTo>
                  <a:cubicBezTo>
                    <a:pt x="536" y="457"/>
                    <a:pt x="536" y="457"/>
                    <a:pt x="536" y="457"/>
                  </a:cubicBezTo>
                  <a:cubicBezTo>
                    <a:pt x="524" y="454"/>
                    <a:pt x="524" y="454"/>
                    <a:pt x="524" y="454"/>
                  </a:cubicBezTo>
                  <a:cubicBezTo>
                    <a:pt x="525" y="444"/>
                    <a:pt x="525" y="444"/>
                    <a:pt x="525" y="444"/>
                  </a:cubicBezTo>
                  <a:cubicBezTo>
                    <a:pt x="520" y="439"/>
                    <a:pt x="520" y="439"/>
                    <a:pt x="520" y="439"/>
                  </a:cubicBezTo>
                  <a:cubicBezTo>
                    <a:pt x="520" y="428"/>
                    <a:pt x="520" y="428"/>
                    <a:pt x="520" y="428"/>
                  </a:cubicBezTo>
                  <a:cubicBezTo>
                    <a:pt x="515" y="423"/>
                    <a:pt x="515" y="423"/>
                    <a:pt x="515" y="423"/>
                  </a:cubicBezTo>
                  <a:cubicBezTo>
                    <a:pt x="514" y="433"/>
                    <a:pt x="514" y="433"/>
                    <a:pt x="514" y="433"/>
                  </a:cubicBezTo>
                  <a:cubicBezTo>
                    <a:pt x="516" y="451"/>
                    <a:pt x="516" y="451"/>
                    <a:pt x="516" y="451"/>
                  </a:cubicBezTo>
                  <a:cubicBezTo>
                    <a:pt x="519" y="452"/>
                    <a:pt x="519" y="452"/>
                    <a:pt x="519" y="452"/>
                  </a:cubicBezTo>
                  <a:cubicBezTo>
                    <a:pt x="513" y="457"/>
                    <a:pt x="513" y="457"/>
                    <a:pt x="513" y="457"/>
                  </a:cubicBezTo>
                  <a:cubicBezTo>
                    <a:pt x="512" y="463"/>
                    <a:pt x="512" y="463"/>
                    <a:pt x="512" y="463"/>
                  </a:cubicBezTo>
                  <a:cubicBezTo>
                    <a:pt x="506" y="469"/>
                    <a:pt x="506" y="469"/>
                    <a:pt x="506" y="469"/>
                  </a:cubicBezTo>
                  <a:cubicBezTo>
                    <a:pt x="487" y="471"/>
                    <a:pt x="487" y="471"/>
                    <a:pt x="487" y="471"/>
                  </a:cubicBezTo>
                  <a:cubicBezTo>
                    <a:pt x="487" y="475"/>
                    <a:pt x="487" y="475"/>
                    <a:pt x="487" y="475"/>
                  </a:cubicBezTo>
                  <a:cubicBezTo>
                    <a:pt x="495" y="475"/>
                    <a:pt x="495" y="475"/>
                    <a:pt x="495" y="475"/>
                  </a:cubicBezTo>
                  <a:cubicBezTo>
                    <a:pt x="499" y="493"/>
                    <a:pt x="499" y="493"/>
                    <a:pt x="499" y="493"/>
                  </a:cubicBezTo>
                  <a:cubicBezTo>
                    <a:pt x="499" y="493"/>
                    <a:pt x="493" y="496"/>
                    <a:pt x="491" y="499"/>
                  </a:cubicBezTo>
                  <a:cubicBezTo>
                    <a:pt x="489" y="501"/>
                    <a:pt x="481" y="509"/>
                    <a:pt x="481" y="509"/>
                  </a:cubicBezTo>
                  <a:cubicBezTo>
                    <a:pt x="482" y="518"/>
                    <a:pt x="482" y="518"/>
                    <a:pt x="482" y="518"/>
                  </a:cubicBezTo>
                  <a:cubicBezTo>
                    <a:pt x="490" y="520"/>
                    <a:pt x="490" y="520"/>
                    <a:pt x="490" y="520"/>
                  </a:cubicBezTo>
                  <a:cubicBezTo>
                    <a:pt x="495" y="527"/>
                    <a:pt x="495" y="527"/>
                    <a:pt x="495" y="527"/>
                  </a:cubicBezTo>
                  <a:cubicBezTo>
                    <a:pt x="488" y="529"/>
                    <a:pt x="488" y="529"/>
                    <a:pt x="488" y="529"/>
                  </a:cubicBezTo>
                  <a:cubicBezTo>
                    <a:pt x="488" y="537"/>
                    <a:pt x="488" y="537"/>
                    <a:pt x="488" y="537"/>
                  </a:cubicBezTo>
                  <a:cubicBezTo>
                    <a:pt x="480" y="540"/>
                    <a:pt x="480" y="540"/>
                    <a:pt x="480" y="540"/>
                  </a:cubicBezTo>
                  <a:cubicBezTo>
                    <a:pt x="474" y="534"/>
                    <a:pt x="474" y="534"/>
                    <a:pt x="474" y="534"/>
                  </a:cubicBezTo>
                  <a:cubicBezTo>
                    <a:pt x="476" y="542"/>
                    <a:pt x="476" y="542"/>
                    <a:pt x="476" y="542"/>
                  </a:cubicBezTo>
                  <a:cubicBezTo>
                    <a:pt x="468" y="544"/>
                    <a:pt x="468" y="544"/>
                    <a:pt x="468" y="544"/>
                  </a:cubicBezTo>
                  <a:cubicBezTo>
                    <a:pt x="462" y="543"/>
                    <a:pt x="462" y="543"/>
                    <a:pt x="462" y="543"/>
                  </a:cubicBezTo>
                  <a:cubicBezTo>
                    <a:pt x="454" y="556"/>
                    <a:pt x="454" y="556"/>
                    <a:pt x="454" y="556"/>
                  </a:cubicBezTo>
                  <a:cubicBezTo>
                    <a:pt x="451" y="576"/>
                    <a:pt x="451" y="576"/>
                    <a:pt x="451" y="576"/>
                  </a:cubicBezTo>
                  <a:cubicBezTo>
                    <a:pt x="444" y="573"/>
                    <a:pt x="444" y="573"/>
                    <a:pt x="444" y="573"/>
                  </a:cubicBezTo>
                  <a:cubicBezTo>
                    <a:pt x="435" y="581"/>
                    <a:pt x="435" y="581"/>
                    <a:pt x="435" y="581"/>
                  </a:cubicBezTo>
                  <a:cubicBezTo>
                    <a:pt x="425" y="567"/>
                    <a:pt x="425" y="567"/>
                    <a:pt x="425" y="567"/>
                  </a:cubicBezTo>
                  <a:cubicBezTo>
                    <a:pt x="424" y="575"/>
                    <a:pt x="424" y="575"/>
                    <a:pt x="424" y="575"/>
                  </a:cubicBezTo>
                  <a:cubicBezTo>
                    <a:pt x="417" y="574"/>
                    <a:pt x="417" y="574"/>
                    <a:pt x="417" y="574"/>
                  </a:cubicBezTo>
                  <a:cubicBezTo>
                    <a:pt x="413" y="567"/>
                    <a:pt x="413" y="567"/>
                    <a:pt x="413" y="567"/>
                  </a:cubicBezTo>
                  <a:cubicBezTo>
                    <a:pt x="406" y="561"/>
                    <a:pt x="406" y="561"/>
                    <a:pt x="406" y="561"/>
                  </a:cubicBezTo>
                  <a:cubicBezTo>
                    <a:pt x="406" y="561"/>
                    <a:pt x="412" y="544"/>
                    <a:pt x="412" y="544"/>
                  </a:cubicBezTo>
                  <a:cubicBezTo>
                    <a:pt x="412" y="544"/>
                    <a:pt x="395" y="541"/>
                    <a:pt x="395" y="541"/>
                  </a:cubicBezTo>
                  <a:cubicBezTo>
                    <a:pt x="385" y="535"/>
                    <a:pt x="385" y="535"/>
                    <a:pt x="385" y="535"/>
                  </a:cubicBezTo>
                  <a:cubicBezTo>
                    <a:pt x="374" y="536"/>
                    <a:pt x="374" y="536"/>
                    <a:pt x="374" y="536"/>
                  </a:cubicBezTo>
                  <a:cubicBezTo>
                    <a:pt x="366" y="533"/>
                    <a:pt x="366" y="533"/>
                    <a:pt x="366" y="533"/>
                  </a:cubicBezTo>
                  <a:cubicBezTo>
                    <a:pt x="366" y="527"/>
                    <a:pt x="366" y="527"/>
                    <a:pt x="366" y="527"/>
                  </a:cubicBezTo>
                  <a:cubicBezTo>
                    <a:pt x="358" y="526"/>
                    <a:pt x="358" y="526"/>
                    <a:pt x="358" y="526"/>
                  </a:cubicBezTo>
                  <a:cubicBezTo>
                    <a:pt x="358" y="526"/>
                    <a:pt x="356" y="518"/>
                    <a:pt x="356" y="517"/>
                  </a:cubicBezTo>
                  <a:cubicBezTo>
                    <a:pt x="356" y="517"/>
                    <a:pt x="357" y="512"/>
                    <a:pt x="357" y="512"/>
                  </a:cubicBezTo>
                  <a:cubicBezTo>
                    <a:pt x="347" y="507"/>
                    <a:pt x="347" y="507"/>
                    <a:pt x="347" y="507"/>
                  </a:cubicBezTo>
                  <a:cubicBezTo>
                    <a:pt x="346" y="498"/>
                    <a:pt x="346" y="498"/>
                    <a:pt x="346" y="498"/>
                  </a:cubicBezTo>
                  <a:cubicBezTo>
                    <a:pt x="342" y="493"/>
                    <a:pt x="342" y="493"/>
                    <a:pt x="342" y="493"/>
                  </a:cubicBezTo>
                  <a:cubicBezTo>
                    <a:pt x="336" y="496"/>
                    <a:pt x="336" y="496"/>
                    <a:pt x="336" y="496"/>
                  </a:cubicBezTo>
                  <a:cubicBezTo>
                    <a:pt x="324" y="492"/>
                    <a:pt x="324" y="492"/>
                    <a:pt x="324" y="492"/>
                  </a:cubicBezTo>
                  <a:cubicBezTo>
                    <a:pt x="321" y="488"/>
                    <a:pt x="321" y="488"/>
                    <a:pt x="321" y="488"/>
                  </a:cubicBezTo>
                  <a:cubicBezTo>
                    <a:pt x="317" y="493"/>
                    <a:pt x="317" y="493"/>
                    <a:pt x="317" y="493"/>
                  </a:cubicBezTo>
                  <a:cubicBezTo>
                    <a:pt x="337" y="502"/>
                    <a:pt x="337" y="502"/>
                    <a:pt x="337" y="502"/>
                  </a:cubicBezTo>
                  <a:cubicBezTo>
                    <a:pt x="334" y="506"/>
                    <a:pt x="334" y="506"/>
                    <a:pt x="334" y="506"/>
                  </a:cubicBezTo>
                  <a:cubicBezTo>
                    <a:pt x="341" y="511"/>
                    <a:pt x="341" y="511"/>
                    <a:pt x="341" y="511"/>
                  </a:cubicBezTo>
                  <a:cubicBezTo>
                    <a:pt x="347" y="511"/>
                    <a:pt x="347" y="511"/>
                    <a:pt x="347" y="511"/>
                  </a:cubicBezTo>
                  <a:cubicBezTo>
                    <a:pt x="347" y="516"/>
                    <a:pt x="347" y="516"/>
                    <a:pt x="347" y="516"/>
                  </a:cubicBezTo>
                  <a:cubicBezTo>
                    <a:pt x="342" y="516"/>
                    <a:pt x="342" y="516"/>
                    <a:pt x="342" y="516"/>
                  </a:cubicBezTo>
                  <a:cubicBezTo>
                    <a:pt x="342" y="525"/>
                    <a:pt x="342" y="525"/>
                    <a:pt x="342" y="525"/>
                  </a:cubicBezTo>
                  <a:cubicBezTo>
                    <a:pt x="332" y="522"/>
                    <a:pt x="332" y="522"/>
                    <a:pt x="332" y="522"/>
                  </a:cubicBezTo>
                  <a:cubicBezTo>
                    <a:pt x="332" y="512"/>
                    <a:pt x="332" y="512"/>
                    <a:pt x="332" y="512"/>
                  </a:cubicBezTo>
                  <a:cubicBezTo>
                    <a:pt x="321" y="503"/>
                    <a:pt x="321" y="503"/>
                    <a:pt x="321" y="503"/>
                  </a:cubicBezTo>
                  <a:cubicBezTo>
                    <a:pt x="290" y="500"/>
                    <a:pt x="290" y="500"/>
                    <a:pt x="290" y="500"/>
                  </a:cubicBezTo>
                  <a:cubicBezTo>
                    <a:pt x="280" y="491"/>
                    <a:pt x="280" y="491"/>
                    <a:pt x="280" y="491"/>
                  </a:cubicBezTo>
                  <a:cubicBezTo>
                    <a:pt x="278" y="497"/>
                    <a:pt x="278" y="497"/>
                    <a:pt x="278" y="497"/>
                  </a:cubicBezTo>
                  <a:cubicBezTo>
                    <a:pt x="282" y="502"/>
                    <a:pt x="282" y="502"/>
                    <a:pt x="282" y="502"/>
                  </a:cubicBezTo>
                  <a:cubicBezTo>
                    <a:pt x="280" y="509"/>
                    <a:pt x="280" y="509"/>
                    <a:pt x="280" y="509"/>
                  </a:cubicBezTo>
                  <a:cubicBezTo>
                    <a:pt x="259" y="504"/>
                    <a:pt x="259" y="504"/>
                    <a:pt x="259" y="504"/>
                  </a:cubicBezTo>
                  <a:cubicBezTo>
                    <a:pt x="247" y="503"/>
                    <a:pt x="247" y="503"/>
                    <a:pt x="247" y="503"/>
                  </a:cubicBezTo>
                  <a:cubicBezTo>
                    <a:pt x="238" y="507"/>
                    <a:pt x="238" y="507"/>
                    <a:pt x="238" y="507"/>
                  </a:cubicBezTo>
                  <a:cubicBezTo>
                    <a:pt x="237" y="493"/>
                    <a:pt x="237" y="493"/>
                    <a:pt x="237" y="493"/>
                  </a:cubicBezTo>
                  <a:cubicBezTo>
                    <a:pt x="220" y="499"/>
                    <a:pt x="220" y="499"/>
                    <a:pt x="220" y="499"/>
                  </a:cubicBezTo>
                  <a:cubicBezTo>
                    <a:pt x="219" y="507"/>
                    <a:pt x="219" y="507"/>
                    <a:pt x="219" y="507"/>
                  </a:cubicBezTo>
                  <a:cubicBezTo>
                    <a:pt x="219" y="507"/>
                    <a:pt x="214" y="510"/>
                    <a:pt x="214" y="510"/>
                  </a:cubicBezTo>
                  <a:cubicBezTo>
                    <a:pt x="214" y="511"/>
                    <a:pt x="210" y="520"/>
                    <a:pt x="210" y="520"/>
                  </a:cubicBezTo>
                  <a:cubicBezTo>
                    <a:pt x="214" y="524"/>
                    <a:pt x="214" y="524"/>
                    <a:pt x="214" y="524"/>
                  </a:cubicBezTo>
                  <a:cubicBezTo>
                    <a:pt x="208" y="530"/>
                    <a:pt x="208" y="530"/>
                    <a:pt x="208" y="530"/>
                  </a:cubicBezTo>
                  <a:cubicBezTo>
                    <a:pt x="192" y="525"/>
                    <a:pt x="192" y="525"/>
                    <a:pt x="192" y="525"/>
                  </a:cubicBezTo>
                  <a:cubicBezTo>
                    <a:pt x="178" y="536"/>
                    <a:pt x="178" y="536"/>
                    <a:pt x="178" y="536"/>
                  </a:cubicBezTo>
                  <a:cubicBezTo>
                    <a:pt x="166" y="536"/>
                    <a:pt x="166" y="536"/>
                    <a:pt x="166" y="536"/>
                  </a:cubicBezTo>
                  <a:cubicBezTo>
                    <a:pt x="161" y="547"/>
                    <a:pt x="161" y="547"/>
                    <a:pt x="161" y="547"/>
                  </a:cubicBezTo>
                  <a:cubicBezTo>
                    <a:pt x="152" y="550"/>
                    <a:pt x="152" y="550"/>
                    <a:pt x="152" y="550"/>
                  </a:cubicBezTo>
                  <a:cubicBezTo>
                    <a:pt x="155" y="527"/>
                    <a:pt x="155" y="527"/>
                    <a:pt x="155" y="527"/>
                  </a:cubicBezTo>
                  <a:cubicBezTo>
                    <a:pt x="146" y="525"/>
                    <a:pt x="146" y="525"/>
                    <a:pt x="146" y="525"/>
                  </a:cubicBezTo>
                  <a:cubicBezTo>
                    <a:pt x="142" y="528"/>
                    <a:pt x="142" y="528"/>
                    <a:pt x="142" y="528"/>
                  </a:cubicBezTo>
                  <a:cubicBezTo>
                    <a:pt x="147" y="532"/>
                    <a:pt x="147" y="532"/>
                    <a:pt x="147" y="532"/>
                  </a:cubicBezTo>
                  <a:cubicBezTo>
                    <a:pt x="144" y="541"/>
                    <a:pt x="144" y="541"/>
                    <a:pt x="144" y="541"/>
                  </a:cubicBezTo>
                  <a:cubicBezTo>
                    <a:pt x="146" y="547"/>
                    <a:pt x="146" y="547"/>
                    <a:pt x="146" y="547"/>
                  </a:cubicBezTo>
                  <a:cubicBezTo>
                    <a:pt x="141" y="548"/>
                    <a:pt x="141" y="548"/>
                    <a:pt x="141" y="548"/>
                  </a:cubicBezTo>
                  <a:cubicBezTo>
                    <a:pt x="135" y="561"/>
                    <a:pt x="135" y="561"/>
                    <a:pt x="135" y="561"/>
                  </a:cubicBezTo>
                  <a:cubicBezTo>
                    <a:pt x="125" y="557"/>
                    <a:pt x="125" y="557"/>
                    <a:pt x="125" y="557"/>
                  </a:cubicBezTo>
                  <a:cubicBezTo>
                    <a:pt x="125" y="562"/>
                    <a:pt x="125" y="562"/>
                    <a:pt x="125" y="562"/>
                  </a:cubicBezTo>
                  <a:cubicBezTo>
                    <a:pt x="136" y="568"/>
                    <a:pt x="136" y="568"/>
                    <a:pt x="136" y="568"/>
                  </a:cubicBezTo>
                  <a:cubicBezTo>
                    <a:pt x="141" y="580"/>
                    <a:pt x="141" y="580"/>
                    <a:pt x="141" y="580"/>
                  </a:cubicBezTo>
                  <a:cubicBezTo>
                    <a:pt x="127" y="595"/>
                    <a:pt x="127" y="595"/>
                    <a:pt x="127" y="595"/>
                  </a:cubicBezTo>
                  <a:cubicBezTo>
                    <a:pt x="114" y="591"/>
                    <a:pt x="114" y="591"/>
                    <a:pt x="114" y="591"/>
                  </a:cubicBezTo>
                  <a:cubicBezTo>
                    <a:pt x="104" y="605"/>
                    <a:pt x="104" y="605"/>
                    <a:pt x="104" y="605"/>
                  </a:cubicBezTo>
                  <a:cubicBezTo>
                    <a:pt x="95" y="600"/>
                    <a:pt x="95" y="600"/>
                    <a:pt x="95" y="600"/>
                  </a:cubicBezTo>
                  <a:cubicBezTo>
                    <a:pt x="91" y="588"/>
                    <a:pt x="91" y="588"/>
                    <a:pt x="91" y="588"/>
                  </a:cubicBezTo>
                  <a:cubicBezTo>
                    <a:pt x="93" y="579"/>
                    <a:pt x="93" y="579"/>
                    <a:pt x="93" y="579"/>
                  </a:cubicBezTo>
                  <a:cubicBezTo>
                    <a:pt x="90" y="561"/>
                    <a:pt x="90" y="561"/>
                    <a:pt x="90" y="561"/>
                  </a:cubicBezTo>
                  <a:cubicBezTo>
                    <a:pt x="82" y="553"/>
                    <a:pt x="82" y="553"/>
                    <a:pt x="82" y="553"/>
                  </a:cubicBezTo>
                  <a:cubicBezTo>
                    <a:pt x="73" y="553"/>
                    <a:pt x="73" y="553"/>
                    <a:pt x="73" y="553"/>
                  </a:cubicBezTo>
                  <a:cubicBezTo>
                    <a:pt x="69" y="547"/>
                    <a:pt x="69" y="547"/>
                    <a:pt x="69" y="547"/>
                  </a:cubicBezTo>
                  <a:cubicBezTo>
                    <a:pt x="58" y="545"/>
                    <a:pt x="58" y="545"/>
                    <a:pt x="58" y="545"/>
                  </a:cubicBezTo>
                  <a:cubicBezTo>
                    <a:pt x="58" y="545"/>
                    <a:pt x="55" y="538"/>
                    <a:pt x="55" y="538"/>
                  </a:cubicBezTo>
                  <a:cubicBezTo>
                    <a:pt x="55" y="538"/>
                    <a:pt x="44" y="533"/>
                    <a:pt x="44" y="533"/>
                  </a:cubicBezTo>
                  <a:cubicBezTo>
                    <a:pt x="37" y="538"/>
                    <a:pt x="37" y="538"/>
                    <a:pt x="37" y="538"/>
                  </a:cubicBezTo>
                  <a:cubicBezTo>
                    <a:pt x="40" y="546"/>
                    <a:pt x="40" y="546"/>
                    <a:pt x="40" y="546"/>
                  </a:cubicBezTo>
                  <a:cubicBezTo>
                    <a:pt x="34" y="555"/>
                    <a:pt x="34" y="555"/>
                    <a:pt x="34" y="555"/>
                  </a:cubicBezTo>
                  <a:cubicBezTo>
                    <a:pt x="8" y="560"/>
                    <a:pt x="8" y="560"/>
                    <a:pt x="8" y="560"/>
                  </a:cubicBezTo>
                  <a:cubicBezTo>
                    <a:pt x="4" y="552"/>
                    <a:pt x="4" y="552"/>
                    <a:pt x="4" y="552"/>
                  </a:cubicBezTo>
                  <a:cubicBezTo>
                    <a:pt x="0" y="550"/>
                    <a:pt x="0" y="550"/>
                    <a:pt x="0" y="550"/>
                  </a:cubicBezTo>
                  <a:cubicBezTo>
                    <a:pt x="0" y="544"/>
                    <a:pt x="0" y="544"/>
                    <a:pt x="0" y="544"/>
                  </a:cubicBezTo>
                  <a:cubicBezTo>
                    <a:pt x="0" y="544"/>
                    <a:pt x="5" y="540"/>
                    <a:pt x="5" y="540"/>
                  </a:cubicBezTo>
                  <a:cubicBezTo>
                    <a:pt x="7" y="532"/>
                    <a:pt x="7" y="532"/>
                    <a:pt x="7" y="532"/>
                  </a:cubicBezTo>
                  <a:cubicBezTo>
                    <a:pt x="2" y="528"/>
                    <a:pt x="2" y="528"/>
                    <a:pt x="2" y="528"/>
                  </a:cubicBezTo>
                  <a:cubicBezTo>
                    <a:pt x="15" y="518"/>
                    <a:pt x="15" y="518"/>
                    <a:pt x="15" y="518"/>
                  </a:cubicBezTo>
                  <a:cubicBezTo>
                    <a:pt x="29" y="518"/>
                    <a:pt x="29" y="518"/>
                    <a:pt x="29" y="518"/>
                  </a:cubicBezTo>
                  <a:cubicBezTo>
                    <a:pt x="38" y="508"/>
                    <a:pt x="38" y="508"/>
                    <a:pt x="38" y="508"/>
                  </a:cubicBezTo>
                  <a:cubicBezTo>
                    <a:pt x="50" y="503"/>
                    <a:pt x="50" y="503"/>
                    <a:pt x="50" y="503"/>
                  </a:cubicBezTo>
                  <a:cubicBezTo>
                    <a:pt x="57" y="504"/>
                    <a:pt x="57" y="504"/>
                    <a:pt x="57" y="504"/>
                  </a:cubicBezTo>
                  <a:cubicBezTo>
                    <a:pt x="59" y="513"/>
                    <a:pt x="59" y="513"/>
                    <a:pt x="59" y="513"/>
                  </a:cubicBezTo>
                  <a:cubicBezTo>
                    <a:pt x="69" y="517"/>
                    <a:pt x="69" y="517"/>
                    <a:pt x="69" y="517"/>
                  </a:cubicBezTo>
                  <a:cubicBezTo>
                    <a:pt x="69" y="517"/>
                    <a:pt x="82" y="499"/>
                    <a:pt x="82" y="499"/>
                  </a:cubicBezTo>
                  <a:cubicBezTo>
                    <a:pt x="82" y="499"/>
                    <a:pt x="94" y="503"/>
                    <a:pt x="94" y="503"/>
                  </a:cubicBezTo>
                  <a:cubicBezTo>
                    <a:pt x="94" y="503"/>
                    <a:pt x="103" y="495"/>
                    <a:pt x="104" y="495"/>
                  </a:cubicBezTo>
                  <a:cubicBezTo>
                    <a:pt x="104" y="495"/>
                    <a:pt x="112" y="492"/>
                    <a:pt x="112" y="492"/>
                  </a:cubicBezTo>
                  <a:cubicBezTo>
                    <a:pt x="119" y="483"/>
                    <a:pt x="119" y="483"/>
                    <a:pt x="119" y="483"/>
                  </a:cubicBezTo>
                  <a:cubicBezTo>
                    <a:pt x="132" y="480"/>
                    <a:pt x="132" y="480"/>
                    <a:pt x="132" y="480"/>
                  </a:cubicBezTo>
                  <a:cubicBezTo>
                    <a:pt x="144" y="464"/>
                    <a:pt x="144" y="464"/>
                    <a:pt x="144" y="464"/>
                  </a:cubicBezTo>
                  <a:cubicBezTo>
                    <a:pt x="141" y="457"/>
                    <a:pt x="141" y="457"/>
                    <a:pt x="141" y="457"/>
                  </a:cubicBezTo>
                  <a:cubicBezTo>
                    <a:pt x="149" y="454"/>
                    <a:pt x="149" y="454"/>
                    <a:pt x="149" y="454"/>
                  </a:cubicBezTo>
                  <a:cubicBezTo>
                    <a:pt x="156" y="456"/>
                    <a:pt x="156" y="456"/>
                    <a:pt x="156" y="456"/>
                  </a:cubicBezTo>
                  <a:cubicBezTo>
                    <a:pt x="169" y="442"/>
                    <a:pt x="169" y="442"/>
                    <a:pt x="169" y="442"/>
                  </a:cubicBezTo>
                  <a:cubicBezTo>
                    <a:pt x="171" y="429"/>
                    <a:pt x="171" y="429"/>
                    <a:pt x="171" y="429"/>
                  </a:cubicBezTo>
                  <a:cubicBezTo>
                    <a:pt x="176" y="427"/>
                    <a:pt x="176" y="427"/>
                    <a:pt x="176" y="427"/>
                  </a:cubicBezTo>
                  <a:cubicBezTo>
                    <a:pt x="176" y="414"/>
                    <a:pt x="176" y="414"/>
                    <a:pt x="176" y="414"/>
                  </a:cubicBezTo>
                  <a:cubicBezTo>
                    <a:pt x="181" y="411"/>
                    <a:pt x="181" y="411"/>
                    <a:pt x="181" y="411"/>
                  </a:cubicBezTo>
                  <a:cubicBezTo>
                    <a:pt x="183" y="416"/>
                    <a:pt x="183" y="416"/>
                    <a:pt x="183" y="416"/>
                  </a:cubicBezTo>
                  <a:cubicBezTo>
                    <a:pt x="195" y="410"/>
                    <a:pt x="195" y="410"/>
                    <a:pt x="195" y="410"/>
                  </a:cubicBezTo>
                  <a:cubicBezTo>
                    <a:pt x="200" y="415"/>
                    <a:pt x="200" y="415"/>
                    <a:pt x="200" y="415"/>
                  </a:cubicBezTo>
                  <a:cubicBezTo>
                    <a:pt x="200" y="402"/>
                    <a:pt x="200" y="402"/>
                    <a:pt x="200" y="402"/>
                  </a:cubicBezTo>
                  <a:cubicBezTo>
                    <a:pt x="200" y="402"/>
                    <a:pt x="212" y="405"/>
                    <a:pt x="212" y="405"/>
                  </a:cubicBezTo>
                  <a:cubicBezTo>
                    <a:pt x="213" y="405"/>
                    <a:pt x="220" y="399"/>
                    <a:pt x="220" y="399"/>
                  </a:cubicBezTo>
                  <a:cubicBezTo>
                    <a:pt x="220" y="399"/>
                    <a:pt x="224" y="408"/>
                    <a:pt x="224" y="408"/>
                  </a:cubicBezTo>
                  <a:cubicBezTo>
                    <a:pt x="225" y="408"/>
                    <a:pt x="236" y="399"/>
                    <a:pt x="237" y="399"/>
                  </a:cubicBezTo>
                  <a:cubicBezTo>
                    <a:pt x="237" y="399"/>
                    <a:pt x="239" y="384"/>
                    <a:pt x="239" y="384"/>
                  </a:cubicBezTo>
                  <a:cubicBezTo>
                    <a:pt x="240" y="383"/>
                    <a:pt x="251" y="378"/>
                    <a:pt x="251" y="378"/>
                  </a:cubicBezTo>
                  <a:cubicBezTo>
                    <a:pt x="258" y="378"/>
                    <a:pt x="258" y="378"/>
                    <a:pt x="258" y="378"/>
                  </a:cubicBezTo>
                  <a:cubicBezTo>
                    <a:pt x="269" y="369"/>
                    <a:pt x="269" y="369"/>
                    <a:pt x="269" y="369"/>
                  </a:cubicBezTo>
                  <a:cubicBezTo>
                    <a:pt x="269" y="363"/>
                    <a:pt x="269" y="363"/>
                    <a:pt x="269" y="363"/>
                  </a:cubicBezTo>
                  <a:cubicBezTo>
                    <a:pt x="291" y="349"/>
                    <a:pt x="291" y="349"/>
                    <a:pt x="291" y="349"/>
                  </a:cubicBezTo>
                  <a:cubicBezTo>
                    <a:pt x="298" y="330"/>
                    <a:pt x="298" y="330"/>
                    <a:pt x="298" y="330"/>
                  </a:cubicBezTo>
                  <a:cubicBezTo>
                    <a:pt x="298" y="330"/>
                    <a:pt x="297" y="306"/>
                    <a:pt x="298" y="306"/>
                  </a:cubicBezTo>
                  <a:cubicBezTo>
                    <a:pt x="299" y="306"/>
                    <a:pt x="304" y="302"/>
                    <a:pt x="304" y="302"/>
                  </a:cubicBezTo>
                  <a:cubicBezTo>
                    <a:pt x="304" y="302"/>
                    <a:pt x="308" y="279"/>
                    <a:pt x="309" y="279"/>
                  </a:cubicBezTo>
                  <a:cubicBezTo>
                    <a:pt x="309" y="279"/>
                    <a:pt x="314" y="274"/>
                    <a:pt x="314" y="274"/>
                  </a:cubicBezTo>
                  <a:cubicBezTo>
                    <a:pt x="329" y="281"/>
                    <a:pt x="329" y="281"/>
                    <a:pt x="329" y="281"/>
                  </a:cubicBezTo>
                  <a:cubicBezTo>
                    <a:pt x="337" y="280"/>
                    <a:pt x="337" y="280"/>
                    <a:pt x="337" y="280"/>
                  </a:cubicBezTo>
                  <a:cubicBezTo>
                    <a:pt x="345" y="290"/>
                    <a:pt x="345" y="290"/>
                    <a:pt x="345" y="290"/>
                  </a:cubicBezTo>
                  <a:cubicBezTo>
                    <a:pt x="356" y="289"/>
                    <a:pt x="356" y="289"/>
                    <a:pt x="356" y="289"/>
                  </a:cubicBezTo>
                  <a:cubicBezTo>
                    <a:pt x="370" y="276"/>
                    <a:pt x="370" y="276"/>
                    <a:pt x="370" y="276"/>
                  </a:cubicBezTo>
                  <a:cubicBezTo>
                    <a:pt x="370" y="276"/>
                    <a:pt x="378" y="273"/>
                    <a:pt x="379" y="274"/>
                  </a:cubicBezTo>
                  <a:cubicBezTo>
                    <a:pt x="380" y="275"/>
                    <a:pt x="382" y="278"/>
                    <a:pt x="382" y="278"/>
                  </a:cubicBezTo>
                  <a:cubicBezTo>
                    <a:pt x="377" y="289"/>
                    <a:pt x="377" y="289"/>
                    <a:pt x="377" y="289"/>
                  </a:cubicBezTo>
                  <a:cubicBezTo>
                    <a:pt x="382" y="287"/>
                    <a:pt x="382" y="287"/>
                    <a:pt x="382" y="287"/>
                  </a:cubicBezTo>
                  <a:cubicBezTo>
                    <a:pt x="391" y="270"/>
                    <a:pt x="391" y="270"/>
                    <a:pt x="391" y="270"/>
                  </a:cubicBezTo>
                  <a:cubicBezTo>
                    <a:pt x="414" y="271"/>
                    <a:pt x="414" y="271"/>
                    <a:pt x="414" y="271"/>
                  </a:cubicBezTo>
                  <a:cubicBezTo>
                    <a:pt x="408" y="266"/>
                    <a:pt x="408" y="266"/>
                    <a:pt x="408" y="266"/>
                  </a:cubicBezTo>
                  <a:cubicBezTo>
                    <a:pt x="386" y="266"/>
                    <a:pt x="386" y="266"/>
                    <a:pt x="386" y="266"/>
                  </a:cubicBezTo>
                  <a:cubicBezTo>
                    <a:pt x="378" y="250"/>
                    <a:pt x="378" y="250"/>
                    <a:pt x="378" y="250"/>
                  </a:cubicBezTo>
                  <a:cubicBezTo>
                    <a:pt x="378" y="242"/>
                    <a:pt x="378" y="242"/>
                    <a:pt x="378" y="242"/>
                  </a:cubicBezTo>
                  <a:cubicBezTo>
                    <a:pt x="384" y="244"/>
                    <a:pt x="384" y="244"/>
                    <a:pt x="384" y="244"/>
                  </a:cubicBezTo>
                  <a:cubicBezTo>
                    <a:pt x="389" y="227"/>
                    <a:pt x="389" y="227"/>
                    <a:pt x="389" y="227"/>
                  </a:cubicBezTo>
                  <a:cubicBezTo>
                    <a:pt x="408" y="226"/>
                    <a:pt x="408" y="226"/>
                    <a:pt x="408" y="226"/>
                  </a:cubicBezTo>
                  <a:cubicBezTo>
                    <a:pt x="422" y="231"/>
                    <a:pt x="422" y="231"/>
                    <a:pt x="422" y="231"/>
                  </a:cubicBezTo>
                  <a:cubicBezTo>
                    <a:pt x="426" y="226"/>
                    <a:pt x="426" y="226"/>
                    <a:pt x="426" y="226"/>
                  </a:cubicBezTo>
                  <a:cubicBezTo>
                    <a:pt x="453" y="228"/>
                    <a:pt x="453" y="228"/>
                    <a:pt x="453" y="228"/>
                  </a:cubicBezTo>
                  <a:cubicBezTo>
                    <a:pt x="461" y="233"/>
                    <a:pt x="461" y="233"/>
                    <a:pt x="461" y="233"/>
                  </a:cubicBezTo>
                  <a:cubicBezTo>
                    <a:pt x="463" y="228"/>
                    <a:pt x="463" y="228"/>
                    <a:pt x="463" y="228"/>
                  </a:cubicBezTo>
                  <a:cubicBezTo>
                    <a:pt x="485" y="229"/>
                    <a:pt x="485" y="229"/>
                    <a:pt x="485" y="229"/>
                  </a:cubicBezTo>
                  <a:cubicBezTo>
                    <a:pt x="493" y="234"/>
                    <a:pt x="493" y="234"/>
                    <a:pt x="493" y="234"/>
                  </a:cubicBezTo>
                  <a:cubicBezTo>
                    <a:pt x="524" y="240"/>
                    <a:pt x="524" y="240"/>
                    <a:pt x="524" y="240"/>
                  </a:cubicBezTo>
                  <a:cubicBezTo>
                    <a:pt x="525" y="236"/>
                    <a:pt x="525" y="236"/>
                    <a:pt x="525" y="236"/>
                  </a:cubicBezTo>
                  <a:cubicBezTo>
                    <a:pt x="543" y="242"/>
                    <a:pt x="543" y="242"/>
                    <a:pt x="543" y="242"/>
                  </a:cubicBezTo>
                  <a:cubicBezTo>
                    <a:pt x="543" y="248"/>
                    <a:pt x="543" y="248"/>
                    <a:pt x="543" y="248"/>
                  </a:cubicBezTo>
                  <a:cubicBezTo>
                    <a:pt x="551" y="251"/>
                    <a:pt x="551" y="251"/>
                    <a:pt x="551" y="251"/>
                  </a:cubicBezTo>
                  <a:cubicBezTo>
                    <a:pt x="554" y="261"/>
                    <a:pt x="554" y="261"/>
                    <a:pt x="554" y="261"/>
                  </a:cubicBezTo>
                  <a:cubicBezTo>
                    <a:pt x="582" y="264"/>
                    <a:pt x="582" y="264"/>
                    <a:pt x="582" y="264"/>
                  </a:cubicBezTo>
                  <a:cubicBezTo>
                    <a:pt x="587" y="268"/>
                    <a:pt x="587" y="268"/>
                    <a:pt x="587" y="268"/>
                  </a:cubicBezTo>
                  <a:cubicBezTo>
                    <a:pt x="597" y="264"/>
                    <a:pt x="597" y="264"/>
                    <a:pt x="597" y="264"/>
                  </a:cubicBezTo>
                  <a:cubicBezTo>
                    <a:pt x="597" y="264"/>
                    <a:pt x="633" y="264"/>
                    <a:pt x="634" y="264"/>
                  </a:cubicBezTo>
                  <a:cubicBezTo>
                    <a:pt x="635" y="264"/>
                    <a:pt x="640" y="261"/>
                    <a:pt x="640" y="261"/>
                  </a:cubicBezTo>
                  <a:cubicBezTo>
                    <a:pt x="635" y="281"/>
                    <a:pt x="635" y="281"/>
                    <a:pt x="635" y="281"/>
                  </a:cubicBezTo>
                  <a:cubicBezTo>
                    <a:pt x="641" y="289"/>
                    <a:pt x="641" y="289"/>
                    <a:pt x="641" y="289"/>
                  </a:cubicBezTo>
                  <a:cubicBezTo>
                    <a:pt x="645" y="284"/>
                    <a:pt x="645" y="284"/>
                    <a:pt x="645" y="284"/>
                  </a:cubicBezTo>
                  <a:cubicBezTo>
                    <a:pt x="643" y="269"/>
                    <a:pt x="643" y="269"/>
                    <a:pt x="643" y="269"/>
                  </a:cubicBezTo>
                  <a:cubicBezTo>
                    <a:pt x="650" y="265"/>
                    <a:pt x="650" y="265"/>
                    <a:pt x="650" y="265"/>
                  </a:cubicBezTo>
                  <a:cubicBezTo>
                    <a:pt x="650" y="265"/>
                    <a:pt x="644" y="257"/>
                    <a:pt x="645" y="256"/>
                  </a:cubicBezTo>
                  <a:cubicBezTo>
                    <a:pt x="646" y="256"/>
                    <a:pt x="649" y="253"/>
                    <a:pt x="649" y="253"/>
                  </a:cubicBezTo>
                  <a:cubicBezTo>
                    <a:pt x="645" y="245"/>
                    <a:pt x="645" y="245"/>
                    <a:pt x="645" y="245"/>
                  </a:cubicBezTo>
                  <a:cubicBezTo>
                    <a:pt x="648" y="230"/>
                    <a:pt x="648" y="230"/>
                    <a:pt x="648" y="230"/>
                  </a:cubicBezTo>
                  <a:cubicBezTo>
                    <a:pt x="652" y="234"/>
                    <a:pt x="652" y="234"/>
                    <a:pt x="652" y="234"/>
                  </a:cubicBezTo>
                  <a:cubicBezTo>
                    <a:pt x="654" y="218"/>
                    <a:pt x="654" y="218"/>
                    <a:pt x="654" y="218"/>
                  </a:cubicBezTo>
                  <a:cubicBezTo>
                    <a:pt x="664" y="210"/>
                    <a:pt x="664" y="210"/>
                    <a:pt x="664" y="210"/>
                  </a:cubicBezTo>
                  <a:cubicBezTo>
                    <a:pt x="660" y="203"/>
                    <a:pt x="660" y="203"/>
                    <a:pt x="660" y="203"/>
                  </a:cubicBezTo>
                  <a:cubicBezTo>
                    <a:pt x="682" y="208"/>
                    <a:pt x="682" y="208"/>
                    <a:pt x="682" y="208"/>
                  </a:cubicBezTo>
                  <a:cubicBezTo>
                    <a:pt x="685" y="195"/>
                    <a:pt x="685" y="195"/>
                    <a:pt x="685" y="195"/>
                  </a:cubicBezTo>
                  <a:cubicBezTo>
                    <a:pt x="711" y="174"/>
                    <a:pt x="711" y="174"/>
                    <a:pt x="711" y="174"/>
                  </a:cubicBezTo>
                  <a:cubicBezTo>
                    <a:pt x="719" y="175"/>
                    <a:pt x="719" y="175"/>
                    <a:pt x="719" y="175"/>
                  </a:cubicBezTo>
                  <a:cubicBezTo>
                    <a:pt x="724" y="184"/>
                    <a:pt x="724" y="184"/>
                    <a:pt x="724" y="184"/>
                  </a:cubicBezTo>
                  <a:cubicBezTo>
                    <a:pt x="731" y="184"/>
                    <a:pt x="731" y="184"/>
                    <a:pt x="731" y="184"/>
                  </a:cubicBezTo>
                  <a:cubicBezTo>
                    <a:pt x="725" y="171"/>
                    <a:pt x="725" y="171"/>
                    <a:pt x="725" y="171"/>
                  </a:cubicBezTo>
                  <a:cubicBezTo>
                    <a:pt x="740" y="146"/>
                    <a:pt x="740" y="146"/>
                    <a:pt x="740" y="146"/>
                  </a:cubicBezTo>
                  <a:cubicBezTo>
                    <a:pt x="780" y="113"/>
                    <a:pt x="780" y="113"/>
                    <a:pt x="780" y="113"/>
                  </a:cubicBezTo>
                  <a:cubicBezTo>
                    <a:pt x="805" y="101"/>
                    <a:pt x="805" y="101"/>
                    <a:pt x="805" y="101"/>
                  </a:cubicBezTo>
                  <a:cubicBezTo>
                    <a:pt x="792" y="85"/>
                    <a:pt x="792" y="85"/>
                    <a:pt x="792" y="85"/>
                  </a:cubicBezTo>
                  <a:cubicBezTo>
                    <a:pt x="791" y="93"/>
                    <a:pt x="791" y="93"/>
                    <a:pt x="791" y="93"/>
                  </a:cubicBezTo>
                  <a:cubicBezTo>
                    <a:pt x="795" y="96"/>
                    <a:pt x="795" y="96"/>
                    <a:pt x="795" y="96"/>
                  </a:cubicBezTo>
                  <a:cubicBezTo>
                    <a:pt x="780" y="103"/>
                    <a:pt x="780" y="103"/>
                    <a:pt x="780" y="103"/>
                  </a:cubicBezTo>
                  <a:cubicBezTo>
                    <a:pt x="769" y="114"/>
                    <a:pt x="769" y="114"/>
                    <a:pt x="769" y="114"/>
                  </a:cubicBezTo>
                  <a:cubicBezTo>
                    <a:pt x="752" y="121"/>
                    <a:pt x="752" y="121"/>
                    <a:pt x="752" y="121"/>
                  </a:cubicBezTo>
                  <a:cubicBezTo>
                    <a:pt x="739" y="140"/>
                    <a:pt x="739" y="140"/>
                    <a:pt x="739" y="140"/>
                  </a:cubicBezTo>
                  <a:cubicBezTo>
                    <a:pt x="737" y="137"/>
                    <a:pt x="737" y="137"/>
                    <a:pt x="737" y="137"/>
                  </a:cubicBezTo>
                  <a:cubicBezTo>
                    <a:pt x="737" y="133"/>
                    <a:pt x="737" y="133"/>
                    <a:pt x="737" y="133"/>
                  </a:cubicBezTo>
                  <a:cubicBezTo>
                    <a:pt x="738" y="131"/>
                    <a:pt x="738" y="131"/>
                    <a:pt x="738" y="131"/>
                  </a:cubicBezTo>
                  <a:cubicBezTo>
                    <a:pt x="734" y="131"/>
                    <a:pt x="734" y="131"/>
                    <a:pt x="734" y="131"/>
                  </a:cubicBezTo>
                  <a:cubicBezTo>
                    <a:pt x="734" y="127"/>
                    <a:pt x="734" y="127"/>
                    <a:pt x="734" y="127"/>
                  </a:cubicBezTo>
                  <a:cubicBezTo>
                    <a:pt x="738" y="123"/>
                    <a:pt x="738" y="123"/>
                    <a:pt x="738" y="123"/>
                  </a:cubicBezTo>
                  <a:cubicBezTo>
                    <a:pt x="734" y="124"/>
                    <a:pt x="734" y="124"/>
                    <a:pt x="734" y="124"/>
                  </a:cubicBezTo>
                  <a:cubicBezTo>
                    <a:pt x="734" y="120"/>
                    <a:pt x="734" y="120"/>
                    <a:pt x="734" y="120"/>
                  </a:cubicBezTo>
                  <a:cubicBezTo>
                    <a:pt x="737" y="117"/>
                    <a:pt x="737" y="117"/>
                    <a:pt x="737" y="117"/>
                  </a:cubicBezTo>
                  <a:cubicBezTo>
                    <a:pt x="737" y="110"/>
                    <a:pt x="737" y="110"/>
                    <a:pt x="737" y="110"/>
                  </a:cubicBezTo>
                  <a:cubicBezTo>
                    <a:pt x="741" y="110"/>
                    <a:pt x="741" y="110"/>
                    <a:pt x="741" y="110"/>
                  </a:cubicBezTo>
                  <a:cubicBezTo>
                    <a:pt x="737" y="107"/>
                    <a:pt x="737" y="107"/>
                    <a:pt x="737" y="107"/>
                  </a:cubicBezTo>
                  <a:cubicBezTo>
                    <a:pt x="738" y="100"/>
                    <a:pt x="738" y="100"/>
                    <a:pt x="738" y="100"/>
                  </a:cubicBezTo>
                  <a:cubicBezTo>
                    <a:pt x="744" y="94"/>
                    <a:pt x="744" y="94"/>
                    <a:pt x="744" y="94"/>
                  </a:cubicBezTo>
                  <a:cubicBezTo>
                    <a:pt x="744" y="80"/>
                    <a:pt x="744" y="80"/>
                    <a:pt x="744" y="80"/>
                  </a:cubicBezTo>
                  <a:cubicBezTo>
                    <a:pt x="751" y="70"/>
                    <a:pt x="751" y="70"/>
                    <a:pt x="751" y="70"/>
                  </a:cubicBezTo>
                  <a:cubicBezTo>
                    <a:pt x="761" y="60"/>
                    <a:pt x="761" y="60"/>
                    <a:pt x="761" y="60"/>
                  </a:cubicBezTo>
                  <a:cubicBezTo>
                    <a:pt x="767" y="64"/>
                    <a:pt x="767" y="64"/>
                    <a:pt x="767" y="64"/>
                  </a:cubicBezTo>
                  <a:cubicBezTo>
                    <a:pt x="767" y="60"/>
                    <a:pt x="767" y="60"/>
                    <a:pt x="767" y="60"/>
                  </a:cubicBezTo>
                  <a:cubicBezTo>
                    <a:pt x="767" y="60"/>
                    <a:pt x="780" y="60"/>
                    <a:pt x="781" y="60"/>
                  </a:cubicBezTo>
                  <a:cubicBezTo>
                    <a:pt x="781" y="60"/>
                    <a:pt x="790" y="53"/>
                    <a:pt x="790" y="53"/>
                  </a:cubicBezTo>
                  <a:cubicBezTo>
                    <a:pt x="799" y="54"/>
                    <a:pt x="799" y="54"/>
                    <a:pt x="799" y="54"/>
                  </a:cubicBezTo>
                  <a:cubicBezTo>
                    <a:pt x="799" y="54"/>
                    <a:pt x="794" y="41"/>
                    <a:pt x="794" y="33"/>
                  </a:cubicBezTo>
                  <a:cubicBezTo>
                    <a:pt x="791" y="27"/>
                    <a:pt x="791" y="27"/>
                    <a:pt x="791" y="27"/>
                  </a:cubicBezTo>
                  <a:cubicBezTo>
                    <a:pt x="801" y="6"/>
                    <a:pt x="801" y="6"/>
                    <a:pt x="801" y="6"/>
                  </a:cubicBezTo>
                  <a:cubicBezTo>
                    <a:pt x="803" y="13"/>
                    <a:pt x="803" y="13"/>
                    <a:pt x="803" y="13"/>
                  </a:cubicBezTo>
                  <a:cubicBezTo>
                    <a:pt x="811" y="20"/>
                    <a:pt x="811" y="20"/>
                    <a:pt x="811" y="20"/>
                  </a:cubicBezTo>
                  <a:cubicBezTo>
                    <a:pt x="814" y="17"/>
                    <a:pt x="814" y="17"/>
                    <a:pt x="814" y="17"/>
                  </a:cubicBezTo>
                  <a:cubicBezTo>
                    <a:pt x="814" y="13"/>
                    <a:pt x="814" y="13"/>
                    <a:pt x="814" y="13"/>
                  </a:cubicBezTo>
                  <a:cubicBezTo>
                    <a:pt x="825" y="13"/>
                    <a:pt x="825" y="13"/>
                    <a:pt x="825" y="13"/>
                  </a:cubicBezTo>
                  <a:cubicBezTo>
                    <a:pt x="825" y="13"/>
                    <a:pt x="829" y="31"/>
                    <a:pt x="831" y="33"/>
                  </a:cubicBezTo>
                  <a:cubicBezTo>
                    <a:pt x="838" y="34"/>
                    <a:pt x="838" y="34"/>
                    <a:pt x="838" y="34"/>
                  </a:cubicBezTo>
                  <a:cubicBezTo>
                    <a:pt x="856" y="27"/>
                    <a:pt x="856" y="27"/>
                    <a:pt x="856" y="27"/>
                  </a:cubicBezTo>
                  <a:cubicBezTo>
                    <a:pt x="861" y="27"/>
                    <a:pt x="861" y="27"/>
                    <a:pt x="861" y="27"/>
                  </a:cubicBezTo>
                  <a:cubicBezTo>
                    <a:pt x="858" y="18"/>
                    <a:pt x="858" y="18"/>
                    <a:pt x="858" y="18"/>
                  </a:cubicBezTo>
                  <a:cubicBezTo>
                    <a:pt x="861" y="10"/>
                    <a:pt x="861" y="10"/>
                    <a:pt x="861" y="10"/>
                  </a:cubicBezTo>
                  <a:cubicBezTo>
                    <a:pt x="870" y="14"/>
                    <a:pt x="870" y="14"/>
                    <a:pt x="870" y="14"/>
                  </a:cubicBezTo>
                  <a:cubicBezTo>
                    <a:pt x="864" y="23"/>
                    <a:pt x="864" y="23"/>
                    <a:pt x="864" y="23"/>
                  </a:cubicBezTo>
                  <a:cubicBezTo>
                    <a:pt x="868" y="27"/>
                    <a:pt x="868" y="27"/>
                    <a:pt x="868" y="27"/>
                  </a:cubicBezTo>
                  <a:cubicBezTo>
                    <a:pt x="875" y="23"/>
                    <a:pt x="875" y="23"/>
                    <a:pt x="875" y="23"/>
                  </a:cubicBezTo>
                  <a:cubicBezTo>
                    <a:pt x="885" y="27"/>
                    <a:pt x="885" y="27"/>
                    <a:pt x="885" y="27"/>
                  </a:cubicBezTo>
                  <a:cubicBezTo>
                    <a:pt x="889" y="27"/>
                    <a:pt x="889" y="27"/>
                    <a:pt x="889" y="27"/>
                  </a:cubicBezTo>
                  <a:cubicBezTo>
                    <a:pt x="894" y="24"/>
                    <a:pt x="894" y="24"/>
                    <a:pt x="894" y="24"/>
                  </a:cubicBezTo>
                  <a:cubicBezTo>
                    <a:pt x="914" y="17"/>
                    <a:pt x="914" y="17"/>
                    <a:pt x="914" y="17"/>
                  </a:cubicBezTo>
                  <a:cubicBezTo>
                    <a:pt x="928" y="33"/>
                    <a:pt x="928" y="33"/>
                    <a:pt x="928" y="33"/>
                  </a:cubicBezTo>
                  <a:cubicBezTo>
                    <a:pt x="931" y="27"/>
                    <a:pt x="931" y="27"/>
                    <a:pt x="931" y="27"/>
                  </a:cubicBezTo>
                  <a:cubicBezTo>
                    <a:pt x="924" y="10"/>
                    <a:pt x="924" y="10"/>
                    <a:pt x="924" y="10"/>
                  </a:cubicBezTo>
                  <a:cubicBezTo>
                    <a:pt x="932" y="10"/>
                    <a:pt x="932" y="10"/>
                    <a:pt x="932" y="10"/>
                  </a:cubicBezTo>
                  <a:cubicBezTo>
                    <a:pt x="944" y="3"/>
                    <a:pt x="944" y="3"/>
                    <a:pt x="944" y="3"/>
                  </a:cubicBezTo>
                  <a:cubicBezTo>
                    <a:pt x="948" y="0"/>
                    <a:pt x="948" y="0"/>
                    <a:pt x="948" y="0"/>
                  </a:cubicBezTo>
                  <a:cubicBezTo>
                    <a:pt x="950" y="7"/>
                    <a:pt x="950" y="7"/>
                    <a:pt x="950" y="7"/>
                  </a:cubicBezTo>
                  <a:cubicBezTo>
                    <a:pt x="956" y="11"/>
                    <a:pt x="956" y="11"/>
                    <a:pt x="956" y="11"/>
                  </a:cubicBezTo>
                  <a:cubicBezTo>
                    <a:pt x="960" y="24"/>
                    <a:pt x="960" y="24"/>
                    <a:pt x="960" y="24"/>
                  </a:cubicBezTo>
                  <a:cubicBezTo>
                    <a:pt x="964" y="30"/>
                    <a:pt x="964" y="30"/>
                    <a:pt x="964" y="30"/>
                  </a:cubicBezTo>
                  <a:cubicBezTo>
                    <a:pt x="975" y="30"/>
                    <a:pt x="975" y="30"/>
                    <a:pt x="975" y="30"/>
                  </a:cubicBezTo>
                  <a:lnTo>
                    <a:pt x="997" y="3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18">
              <a:extLst>
                <a:ext uri="{FF2B5EF4-FFF2-40B4-BE49-F238E27FC236}">
                  <a16:creationId xmlns:a16="http://schemas.microsoft.com/office/drawing/2014/main" id="{C9754C6C-ED92-40F0-A093-5B9D91AAA954}"/>
                </a:ext>
              </a:extLst>
            </p:cNvPr>
            <p:cNvSpPr>
              <a:spLocks/>
            </p:cNvSpPr>
            <p:nvPr/>
          </p:nvSpPr>
          <p:spPr bwMode="auto">
            <a:xfrm>
              <a:off x="5514666" y="5343533"/>
              <a:ext cx="6664" cy="26656"/>
            </a:xfrm>
            <a:custGeom>
              <a:avLst/>
              <a:gdLst>
                <a:gd name="T0" fmla="*/ 2 w 3"/>
                <a:gd name="T1" fmla="*/ 0 h 12"/>
                <a:gd name="T2" fmla="*/ 3 w 3"/>
                <a:gd name="T3" fmla="*/ 11 h 12"/>
                <a:gd name="T4" fmla="*/ 0 w 3"/>
                <a:gd name="T5" fmla="*/ 12 h 12"/>
                <a:gd name="T6" fmla="*/ 0 w 3"/>
                <a:gd name="T7" fmla="*/ 3 h 12"/>
                <a:gd name="T8" fmla="*/ 2 w 3"/>
                <a:gd name="T9" fmla="*/ 0 h 12"/>
              </a:gdLst>
              <a:ahLst/>
              <a:cxnLst>
                <a:cxn ang="0">
                  <a:pos x="T0" y="T1"/>
                </a:cxn>
                <a:cxn ang="0">
                  <a:pos x="T2" y="T3"/>
                </a:cxn>
                <a:cxn ang="0">
                  <a:pos x="T4" y="T5"/>
                </a:cxn>
                <a:cxn ang="0">
                  <a:pos x="T6" y="T7"/>
                </a:cxn>
                <a:cxn ang="0">
                  <a:pos x="T8" y="T9"/>
                </a:cxn>
              </a:cxnLst>
              <a:rect l="0" t="0" r="r" b="b"/>
              <a:pathLst>
                <a:path w="3" h="12">
                  <a:moveTo>
                    <a:pt x="2" y="0"/>
                  </a:moveTo>
                  <a:lnTo>
                    <a:pt x="3" y="11"/>
                  </a:lnTo>
                  <a:lnTo>
                    <a:pt x="0" y="12"/>
                  </a:lnTo>
                  <a:lnTo>
                    <a:pt x="0" y="3"/>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19">
              <a:extLst>
                <a:ext uri="{FF2B5EF4-FFF2-40B4-BE49-F238E27FC236}">
                  <a16:creationId xmlns:a16="http://schemas.microsoft.com/office/drawing/2014/main" id="{29F5CD34-4E5F-4820-97CE-84169AA28420}"/>
                </a:ext>
              </a:extLst>
            </p:cNvPr>
            <p:cNvSpPr>
              <a:spLocks/>
            </p:cNvSpPr>
            <p:nvPr/>
          </p:nvSpPr>
          <p:spPr bwMode="auto">
            <a:xfrm>
              <a:off x="5554650" y="5121402"/>
              <a:ext cx="11107" cy="6664"/>
            </a:xfrm>
            <a:custGeom>
              <a:avLst/>
              <a:gdLst>
                <a:gd name="T0" fmla="*/ 7 w 7"/>
                <a:gd name="T1" fmla="*/ 1 h 5"/>
                <a:gd name="T2" fmla="*/ 5 w 7"/>
                <a:gd name="T3" fmla="*/ 5 h 5"/>
                <a:gd name="T4" fmla="*/ 0 w 7"/>
                <a:gd name="T5" fmla="*/ 5 h 5"/>
                <a:gd name="T6" fmla="*/ 0 w 7"/>
                <a:gd name="T7" fmla="*/ 0 h 5"/>
                <a:gd name="T8" fmla="*/ 7 w 7"/>
                <a:gd name="T9" fmla="*/ 1 h 5"/>
              </a:gdLst>
              <a:ahLst/>
              <a:cxnLst>
                <a:cxn ang="0">
                  <a:pos x="T0" y="T1"/>
                </a:cxn>
                <a:cxn ang="0">
                  <a:pos x="T2" y="T3"/>
                </a:cxn>
                <a:cxn ang="0">
                  <a:pos x="T4" y="T5"/>
                </a:cxn>
                <a:cxn ang="0">
                  <a:pos x="T6" y="T7"/>
                </a:cxn>
                <a:cxn ang="0">
                  <a:pos x="T8" y="T9"/>
                </a:cxn>
              </a:cxnLst>
              <a:rect l="0" t="0" r="r" b="b"/>
              <a:pathLst>
                <a:path w="7" h="5">
                  <a:moveTo>
                    <a:pt x="7" y="1"/>
                  </a:moveTo>
                  <a:cubicBezTo>
                    <a:pt x="7" y="1"/>
                    <a:pt x="5" y="5"/>
                    <a:pt x="5" y="5"/>
                  </a:cubicBezTo>
                  <a:cubicBezTo>
                    <a:pt x="0" y="5"/>
                    <a:pt x="0" y="5"/>
                    <a:pt x="0" y="5"/>
                  </a:cubicBezTo>
                  <a:cubicBezTo>
                    <a:pt x="0" y="0"/>
                    <a:pt x="0" y="0"/>
                    <a:pt x="0" y="0"/>
                  </a:cubicBezTo>
                  <a:lnTo>
                    <a:pt x="7" y="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Freeform 20">
              <a:extLst>
                <a:ext uri="{FF2B5EF4-FFF2-40B4-BE49-F238E27FC236}">
                  <a16:creationId xmlns:a16="http://schemas.microsoft.com/office/drawing/2014/main" id="{C3C5EC7E-1220-476B-9764-8F30E4699164}"/>
                </a:ext>
              </a:extLst>
            </p:cNvPr>
            <p:cNvSpPr>
              <a:spLocks/>
            </p:cNvSpPr>
            <p:nvPr/>
          </p:nvSpPr>
          <p:spPr bwMode="auto">
            <a:xfrm>
              <a:off x="5385830" y="4297295"/>
              <a:ext cx="904074" cy="1032910"/>
            </a:xfrm>
            <a:custGeom>
              <a:avLst/>
              <a:gdLst>
                <a:gd name="T0" fmla="*/ 565 w 595"/>
                <a:gd name="T1" fmla="*/ 169 h 680"/>
                <a:gd name="T2" fmla="*/ 525 w 595"/>
                <a:gd name="T3" fmla="*/ 166 h 680"/>
                <a:gd name="T4" fmla="*/ 504 w 595"/>
                <a:gd name="T5" fmla="*/ 213 h 680"/>
                <a:gd name="T6" fmla="*/ 514 w 595"/>
                <a:gd name="T7" fmla="*/ 257 h 680"/>
                <a:gd name="T8" fmla="*/ 488 w 595"/>
                <a:gd name="T9" fmla="*/ 299 h 680"/>
                <a:gd name="T10" fmla="*/ 464 w 595"/>
                <a:gd name="T11" fmla="*/ 323 h 680"/>
                <a:gd name="T12" fmla="*/ 505 w 595"/>
                <a:gd name="T13" fmla="*/ 396 h 680"/>
                <a:gd name="T14" fmla="*/ 464 w 595"/>
                <a:gd name="T15" fmla="*/ 452 h 680"/>
                <a:gd name="T16" fmla="*/ 515 w 595"/>
                <a:gd name="T17" fmla="*/ 520 h 680"/>
                <a:gd name="T18" fmla="*/ 541 w 595"/>
                <a:gd name="T19" fmla="*/ 563 h 680"/>
                <a:gd name="T20" fmla="*/ 534 w 595"/>
                <a:gd name="T21" fmla="*/ 593 h 680"/>
                <a:gd name="T22" fmla="*/ 531 w 595"/>
                <a:gd name="T23" fmla="*/ 610 h 680"/>
                <a:gd name="T24" fmla="*/ 503 w 595"/>
                <a:gd name="T25" fmla="*/ 633 h 680"/>
                <a:gd name="T26" fmla="*/ 426 w 595"/>
                <a:gd name="T27" fmla="*/ 651 h 680"/>
                <a:gd name="T28" fmla="*/ 399 w 595"/>
                <a:gd name="T29" fmla="*/ 675 h 680"/>
                <a:gd name="T30" fmla="*/ 342 w 595"/>
                <a:gd name="T31" fmla="*/ 665 h 680"/>
                <a:gd name="T32" fmla="*/ 306 w 595"/>
                <a:gd name="T33" fmla="*/ 625 h 680"/>
                <a:gd name="T34" fmla="*/ 289 w 595"/>
                <a:gd name="T35" fmla="*/ 588 h 680"/>
                <a:gd name="T36" fmla="*/ 266 w 595"/>
                <a:gd name="T37" fmla="*/ 579 h 680"/>
                <a:gd name="T38" fmla="*/ 230 w 595"/>
                <a:gd name="T39" fmla="*/ 584 h 680"/>
                <a:gd name="T40" fmla="*/ 191 w 595"/>
                <a:gd name="T41" fmla="*/ 567 h 680"/>
                <a:gd name="T42" fmla="*/ 250 w 595"/>
                <a:gd name="T43" fmla="*/ 548 h 680"/>
                <a:gd name="T44" fmla="*/ 214 w 595"/>
                <a:gd name="T45" fmla="*/ 546 h 680"/>
                <a:gd name="T46" fmla="*/ 187 w 595"/>
                <a:gd name="T47" fmla="*/ 506 h 680"/>
                <a:gd name="T48" fmla="*/ 116 w 595"/>
                <a:gd name="T49" fmla="*/ 519 h 680"/>
                <a:gd name="T50" fmla="*/ 87 w 595"/>
                <a:gd name="T51" fmla="*/ 540 h 680"/>
                <a:gd name="T52" fmla="*/ 43 w 595"/>
                <a:gd name="T53" fmla="*/ 542 h 680"/>
                <a:gd name="T54" fmla="*/ 41 w 595"/>
                <a:gd name="T55" fmla="*/ 513 h 680"/>
                <a:gd name="T56" fmla="*/ 70 w 595"/>
                <a:gd name="T57" fmla="*/ 514 h 680"/>
                <a:gd name="T58" fmla="*/ 50 w 595"/>
                <a:gd name="T59" fmla="*/ 505 h 680"/>
                <a:gd name="T60" fmla="*/ 32 w 595"/>
                <a:gd name="T61" fmla="*/ 500 h 680"/>
                <a:gd name="T62" fmla="*/ 5 w 595"/>
                <a:gd name="T63" fmla="*/ 492 h 680"/>
                <a:gd name="T64" fmla="*/ 38 w 595"/>
                <a:gd name="T65" fmla="*/ 474 h 680"/>
                <a:gd name="T66" fmla="*/ 0 w 595"/>
                <a:gd name="T67" fmla="*/ 445 h 680"/>
                <a:gd name="T68" fmla="*/ 38 w 595"/>
                <a:gd name="T69" fmla="*/ 421 h 680"/>
                <a:gd name="T70" fmla="*/ 62 w 595"/>
                <a:gd name="T71" fmla="*/ 397 h 680"/>
                <a:gd name="T72" fmla="*/ 90 w 595"/>
                <a:gd name="T73" fmla="*/ 407 h 680"/>
                <a:gd name="T74" fmla="*/ 117 w 595"/>
                <a:gd name="T75" fmla="*/ 398 h 680"/>
                <a:gd name="T76" fmla="*/ 146 w 595"/>
                <a:gd name="T77" fmla="*/ 379 h 680"/>
                <a:gd name="T78" fmla="*/ 188 w 595"/>
                <a:gd name="T79" fmla="*/ 381 h 680"/>
                <a:gd name="T80" fmla="*/ 264 w 595"/>
                <a:gd name="T81" fmla="*/ 336 h 680"/>
                <a:gd name="T82" fmla="*/ 324 w 595"/>
                <a:gd name="T83" fmla="*/ 262 h 680"/>
                <a:gd name="T84" fmla="*/ 290 w 595"/>
                <a:gd name="T85" fmla="*/ 235 h 680"/>
                <a:gd name="T86" fmla="*/ 296 w 595"/>
                <a:gd name="T87" fmla="*/ 172 h 680"/>
                <a:gd name="T88" fmla="*/ 306 w 595"/>
                <a:gd name="T89" fmla="*/ 137 h 680"/>
                <a:gd name="T90" fmla="*/ 241 w 595"/>
                <a:gd name="T91" fmla="*/ 142 h 680"/>
                <a:gd name="T92" fmla="*/ 216 w 595"/>
                <a:gd name="T93" fmla="*/ 156 h 680"/>
                <a:gd name="T94" fmla="*/ 172 w 595"/>
                <a:gd name="T95" fmla="*/ 151 h 680"/>
                <a:gd name="T96" fmla="*/ 238 w 595"/>
                <a:gd name="T97" fmla="*/ 113 h 680"/>
                <a:gd name="T98" fmla="*/ 284 w 595"/>
                <a:gd name="T99" fmla="*/ 56 h 680"/>
                <a:gd name="T100" fmla="*/ 335 w 595"/>
                <a:gd name="T101" fmla="*/ 33 h 680"/>
                <a:gd name="T102" fmla="*/ 389 w 595"/>
                <a:gd name="T103" fmla="*/ 32 h 680"/>
                <a:gd name="T104" fmla="*/ 391 w 595"/>
                <a:gd name="T105" fmla="*/ 0 h 680"/>
                <a:gd name="T106" fmla="*/ 460 w 595"/>
                <a:gd name="T107" fmla="*/ 26 h 680"/>
                <a:gd name="T108" fmla="*/ 518 w 595"/>
                <a:gd name="T109" fmla="*/ 47 h 680"/>
                <a:gd name="T110" fmla="*/ 564 w 595"/>
                <a:gd name="T111" fmla="*/ 76 h 680"/>
                <a:gd name="T112" fmla="*/ 551 w 595"/>
                <a:gd name="T113" fmla="*/ 93 h 680"/>
                <a:gd name="T114" fmla="*/ 574 w 595"/>
                <a:gd name="T115" fmla="*/ 146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5" h="680">
                  <a:moveTo>
                    <a:pt x="595" y="168"/>
                  </a:moveTo>
                  <a:cubicBezTo>
                    <a:pt x="591" y="172"/>
                    <a:pt x="591" y="172"/>
                    <a:pt x="591" y="172"/>
                  </a:cubicBezTo>
                  <a:cubicBezTo>
                    <a:pt x="592" y="179"/>
                    <a:pt x="592" y="179"/>
                    <a:pt x="592" y="179"/>
                  </a:cubicBezTo>
                  <a:cubicBezTo>
                    <a:pt x="592" y="179"/>
                    <a:pt x="579" y="182"/>
                    <a:pt x="574" y="186"/>
                  </a:cubicBezTo>
                  <a:cubicBezTo>
                    <a:pt x="565" y="169"/>
                    <a:pt x="565" y="169"/>
                    <a:pt x="565" y="169"/>
                  </a:cubicBezTo>
                  <a:cubicBezTo>
                    <a:pt x="544" y="160"/>
                    <a:pt x="544" y="160"/>
                    <a:pt x="544" y="160"/>
                  </a:cubicBezTo>
                  <a:cubicBezTo>
                    <a:pt x="544" y="155"/>
                    <a:pt x="544" y="155"/>
                    <a:pt x="544" y="155"/>
                  </a:cubicBezTo>
                  <a:cubicBezTo>
                    <a:pt x="534" y="159"/>
                    <a:pt x="534" y="159"/>
                    <a:pt x="534" y="159"/>
                  </a:cubicBezTo>
                  <a:cubicBezTo>
                    <a:pt x="534" y="163"/>
                    <a:pt x="534" y="163"/>
                    <a:pt x="534" y="163"/>
                  </a:cubicBezTo>
                  <a:cubicBezTo>
                    <a:pt x="525" y="166"/>
                    <a:pt x="525" y="166"/>
                    <a:pt x="525" y="166"/>
                  </a:cubicBezTo>
                  <a:cubicBezTo>
                    <a:pt x="518" y="166"/>
                    <a:pt x="518" y="166"/>
                    <a:pt x="518" y="166"/>
                  </a:cubicBezTo>
                  <a:cubicBezTo>
                    <a:pt x="510" y="174"/>
                    <a:pt x="510" y="174"/>
                    <a:pt x="510" y="174"/>
                  </a:cubicBezTo>
                  <a:cubicBezTo>
                    <a:pt x="505" y="175"/>
                    <a:pt x="505" y="175"/>
                    <a:pt x="505" y="175"/>
                  </a:cubicBezTo>
                  <a:cubicBezTo>
                    <a:pt x="505" y="175"/>
                    <a:pt x="501" y="199"/>
                    <a:pt x="497" y="206"/>
                  </a:cubicBezTo>
                  <a:cubicBezTo>
                    <a:pt x="504" y="213"/>
                    <a:pt x="504" y="213"/>
                    <a:pt x="504" y="213"/>
                  </a:cubicBezTo>
                  <a:cubicBezTo>
                    <a:pt x="511" y="209"/>
                    <a:pt x="511" y="209"/>
                    <a:pt x="511" y="209"/>
                  </a:cubicBezTo>
                  <a:cubicBezTo>
                    <a:pt x="526" y="231"/>
                    <a:pt x="526" y="231"/>
                    <a:pt x="526" y="231"/>
                  </a:cubicBezTo>
                  <a:cubicBezTo>
                    <a:pt x="531" y="236"/>
                    <a:pt x="531" y="236"/>
                    <a:pt x="531" y="236"/>
                  </a:cubicBezTo>
                  <a:cubicBezTo>
                    <a:pt x="521" y="236"/>
                    <a:pt x="521" y="236"/>
                    <a:pt x="521" y="236"/>
                  </a:cubicBezTo>
                  <a:cubicBezTo>
                    <a:pt x="514" y="257"/>
                    <a:pt x="514" y="257"/>
                    <a:pt x="514" y="257"/>
                  </a:cubicBezTo>
                  <a:cubicBezTo>
                    <a:pt x="504" y="263"/>
                    <a:pt x="504" y="263"/>
                    <a:pt x="504" y="263"/>
                  </a:cubicBezTo>
                  <a:cubicBezTo>
                    <a:pt x="508" y="266"/>
                    <a:pt x="508" y="266"/>
                    <a:pt x="508" y="266"/>
                  </a:cubicBezTo>
                  <a:cubicBezTo>
                    <a:pt x="488" y="279"/>
                    <a:pt x="488" y="279"/>
                    <a:pt x="488" y="279"/>
                  </a:cubicBezTo>
                  <a:cubicBezTo>
                    <a:pt x="491" y="293"/>
                    <a:pt x="491" y="293"/>
                    <a:pt x="491" y="293"/>
                  </a:cubicBezTo>
                  <a:cubicBezTo>
                    <a:pt x="488" y="299"/>
                    <a:pt x="488" y="299"/>
                    <a:pt x="488" y="299"/>
                  </a:cubicBezTo>
                  <a:cubicBezTo>
                    <a:pt x="515" y="290"/>
                    <a:pt x="515" y="290"/>
                    <a:pt x="515" y="290"/>
                  </a:cubicBezTo>
                  <a:cubicBezTo>
                    <a:pt x="518" y="296"/>
                    <a:pt x="518" y="296"/>
                    <a:pt x="518" y="296"/>
                  </a:cubicBezTo>
                  <a:cubicBezTo>
                    <a:pt x="515" y="303"/>
                    <a:pt x="515" y="303"/>
                    <a:pt x="515" y="303"/>
                  </a:cubicBezTo>
                  <a:cubicBezTo>
                    <a:pt x="481" y="313"/>
                    <a:pt x="481" y="313"/>
                    <a:pt x="481" y="313"/>
                  </a:cubicBezTo>
                  <a:cubicBezTo>
                    <a:pt x="464" y="323"/>
                    <a:pt x="464" y="323"/>
                    <a:pt x="464" y="323"/>
                  </a:cubicBezTo>
                  <a:cubicBezTo>
                    <a:pt x="494" y="363"/>
                    <a:pt x="494" y="363"/>
                    <a:pt x="494" y="363"/>
                  </a:cubicBezTo>
                  <a:cubicBezTo>
                    <a:pt x="515" y="366"/>
                    <a:pt x="515" y="366"/>
                    <a:pt x="515" y="366"/>
                  </a:cubicBezTo>
                  <a:cubicBezTo>
                    <a:pt x="501" y="373"/>
                    <a:pt x="501" y="373"/>
                    <a:pt x="501" y="373"/>
                  </a:cubicBezTo>
                  <a:cubicBezTo>
                    <a:pt x="498" y="387"/>
                    <a:pt x="498" y="387"/>
                    <a:pt x="498" y="387"/>
                  </a:cubicBezTo>
                  <a:cubicBezTo>
                    <a:pt x="505" y="396"/>
                    <a:pt x="505" y="396"/>
                    <a:pt x="505" y="396"/>
                  </a:cubicBezTo>
                  <a:cubicBezTo>
                    <a:pt x="494" y="393"/>
                    <a:pt x="494" y="393"/>
                    <a:pt x="494" y="393"/>
                  </a:cubicBezTo>
                  <a:cubicBezTo>
                    <a:pt x="485" y="403"/>
                    <a:pt x="485" y="403"/>
                    <a:pt x="485" y="403"/>
                  </a:cubicBezTo>
                  <a:cubicBezTo>
                    <a:pt x="464" y="434"/>
                    <a:pt x="464" y="434"/>
                    <a:pt x="464" y="434"/>
                  </a:cubicBezTo>
                  <a:cubicBezTo>
                    <a:pt x="471" y="440"/>
                    <a:pt x="471" y="440"/>
                    <a:pt x="471" y="440"/>
                  </a:cubicBezTo>
                  <a:cubicBezTo>
                    <a:pt x="464" y="452"/>
                    <a:pt x="464" y="452"/>
                    <a:pt x="464" y="452"/>
                  </a:cubicBezTo>
                  <a:cubicBezTo>
                    <a:pt x="464" y="458"/>
                    <a:pt x="464" y="458"/>
                    <a:pt x="464" y="458"/>
                  </a:cubicBezTo>
                  <a:cubicBezTo>
                    <a:pt x="472" y="466"/>
                    <a:pt x="472" y="466"/>
                    <a:pt x="472" y="466"/>
                  </a:cubicBezTo>
                  <a:cubicBezTo>
                    <a:pt x="471" y="486"/>
                    <a:pt x="471" y="486"/>
                    <a:pt x="471" y="486"/>
                  </a:cubicBezTo>
                  <a:cubicBezTo>
                    <a:pt x="471" y="486"/>
                    <a:pt x="494" y="513"/>
                    <a:pt x="495" y="514"/>
                  </a:cubicBezTo>
                  <a:cubicBezTo>
                    <a:pt x="495" y="514"/>
                    <a:pt x="515" y="520"/>
                    <a:pt x="515" y="520"/>
                  </a:cubicBezTo>
                  <a:cubicBezTo>
                    <a:pt x="531" y="546"/>
                    <a:pt x="531" y="546"/>
                    <a:pt x="531" y="546"/>
                  </a:cubicBezTo>
                  <a:cubicBezTo>
                    <a:pt x="538" y="543"/>
                    <a:pt x="538" y="543"/>
                    <a:pt x="538" y="543"/>
                  </a:cubicBezTo>
                  <a:cubicBezTo>
                    <a:pt x="541" y="550"/>
                    <a:pt x="541" y="550"/>
                    <a:pt x="541" y="550"/>
                  </a:cubicBezTo>
                  <a:cubicBezTo>
                    <a:pt x="548" y="553"/>
                    <a:pt x="548" y="553"/>
                    <a:pt x="548" y="553"/>
                  </a:cubicBezTo>
                  <a:cubicBezTo>
                    <a:pt x="541" y="563"/>
                    <a:pt x="541" y="563"/>
                    <a:pt x="541" y="563"/>
                  </a:cubicBezTo>
                  <a:cubicBezTo>
                    <a:pt x="541" y="577"/>
                    <a:pt x="541" y="577"/>
                    <a:pt x="541" y="577"/>
                  </a:cubicBezTo>
                  <a:cubicBezTo>
                    <a:pt x="535" y="583"/>
                    <a:pt x="535" y="583"/>
                    <a:pt x="535" y="583"/>
                  </a:cubicBezTo>
                  <a:cubicBezTo>
                    <a:pt x="534" y="590"/>
                    <a:pt x="534" y="590"/>
                    <a:pt x="534" y="590"/>
                  </a:cubicBezTo>
                  <a:cubicBezTo>
                    <a:pt x="538" y="593"/>
                    <a:pt x="538" y="593"/>
                    <a:pt x="538" y="593"/>
                  </a:cubicBezTo>
                  <a:cubicBezTo>
                    <a:pt x="534" y="593"/>
                    <a:pt x="534" y="593"/>
                    <a:pt x="534" y="593"/>
                  </a:cubicBezTo>
                  <a:cubicBezTo>
                    <a:pt x="534" y="600"/>
                    <a:pt x="534" y="600"/>
                    <a:pt x="534" y="600"/>
                  </a:cubicBezTo>
                  <a:cubicBezTo>
                    <a:pt x="531" y="603"/>
                    <a:pt x="531" y="603"/>
                    <a:pt x="531" y="603"/>
                  </a:cubicBezTo>
                  <a:cubicBezTo>
                    <a:pt x="531" y="607"/>
                    <a:pt x="531" y="607"/>
                    <a:pt x="531" y="607"/>
                  </a:cubicBezTo>
                  <a:cubicBezTo>
                    <a:pt x="535" y="606"/>
                    <a:pt x="535" y="606"/>
                    <a:pt x="535" y="606"/>
                  </a:cubicBezTo>
                  <a:cubicBezTo>
                    <a:pt x="531" y="610"/>
                    <a:pt x="531" y="610"/>
                    <a:pt x="531" y="610"/>
                  </a:cubicBezTo>
                  <a:cubicBezTo>
                    <a:pt x="531" y="614"/>
                    <a:pt x="531" y="614"/>
                    <a:pt x="531" y="614"/>
                  </a:cubicBezTo>
                  <a:cubicBezTo>
                    <a:pt x="535" y="614"/>
                    <a:pt x="535" y="614"/>
                    <a:pt x="535" y="614"/>
                  </a:cubicBezTo>
                  <a:cubicBezTo>
                    <a:pt x="534" y="616"/>
                    <a:pt x="534" y="616"/>
                    <a:pt x="534" y="616"/>
                  </a:cubicBezTo>
                  <a:cubicBezTo>
                    <a:pt x="519" y="634"/>
                    <a:pt x="519" y="634"/>
                    <a:pt x="519" y="634"/>
                  </a:cubicBezTo>
                  <a:cubicBezTo>
                    <a:pt x="503" y="633"/>
                    <a:pt x="503" y="633"/>
                    <a:pt x="503" y="633"/>
                  </a:cubicBezTo>
                  <a:cubicBezTo>
                    <a:pt x="497" y="637"/>
                    <a:pt x="497" y="637"/>
                    <a:pt x="497" y="637"/>
                  </a:cubicBezTo>
                  <a:cubicBezTo>
                    <a:pt x="461" y="636"/>
                    <a:pt x="461" y="636"/>
                    <a:pt x="461" y="636"/>
                  </a:cubicBezTo>
                  <a:cubicBezTo>
                    <a:pt x="434" y="649"/>
                    <a:pt x="434" y="649"/>
                    <a:pt x="434" y="649"/>
                  </a:cubicBezTo>
                  <a:cubicBezTo>
                    <a:pt x="428" y="644"/>
                    <a:pt x="428" y="644"/>
                    <a:pt x="428" y="644"/>
                  </a:cubicBezTo>
                  <a:cubicBezTo>
                    <a:pt x="426" y="651"/>
                    <a:pt x="426" y="651"/>
                    <a:pt x="426" y="651"/>
                  </a:cubicBezTo>
                  <a:cubicBezTo>
                    <a:pt x="411" y="653"/>
                    <a:pt x="411" y="653"/>
                    <a:pt x="411" y="653"/>
                  </a:cubicBezTo>
                  <a:cubicBezTo>
                    <a:pt x="411" y="658"/>
                    <a:pt x="411" y="658"/>
                    <a:pt x="411" y="658"/>
                  </a:cubicBezTo>
                  <a:cubicBezTo>
                    <a:pt x="414" y="659"/>
                    <a:pt x="414" y="659"/>
                    <a:pt x="414" y="659"/>
                  </a:cubicBezTo>
                  <a:cubicBezTo>
                    <a:pt x="417" y="676"/>
                    <a:pt x="417" y="676"/>
                    <a:pt x="417" y="676"/>
                  </a:cubicBezTo>
                  <a:cubicBezTo>
                    <a:pt x="399" y="675"/>
                    <a:pt x="399" y="675"/>
                    <a:pt x="399" y="675"/>
                  </a:cubicBezTo>
                  <a:cubicBezTo>
                    <a:pt x="398" y="680"/>
                    <a:pt x="398" y="680"/>
                    <a:pt x="398" y="680"/>
                  </a:cubicBezTo>
                  <a:cubicBezTo>
                    <a:pt x="374" y="675"/>
                    <a:pt x="374" y="675"/>
                    <a:pt x="374" y="675"/>
                  </a:cubicBezTo>
                  <a:cubicBezTo>
                    <a:pt x="366" y="668"/>
                    <a:pt x="366" y="668"/>
                    <a:pt x="366" y="668"/>
                  </a:cubicBezTo>
                  <a:cubicBezTo>
                    <a:pt x="359" y="674"/>
                    <a:pt x="359" y="674"/>
                    <a:pt x="359" y="674"/>
                  </a:cubicBezTo>
                  <a:cubicBezTo>
                    <a:pt x="342" y="665"/>
                    <a:pt x="342" y="665"/>
                    <a:pt x="342" y="665"/>
                  </a:cubicBezTo>
                  <a:cubicBezTo>
                    <a:pt x="327" y="650"/>
                    <a:pt x="327" y="650"/>
                    <a:pt x="327" y="650"/>
                  </a:cubicBezTo>
                  <a:cubicBezTo>
                    <a:pt x="325" y="636"/>
                    <a:pt x="325" y="636"/>
                    <a:pt x="325" y="636"/>
                  </a:cubicBezTo>
                  <a:cubicBezTo>
                    <a:pt x="318" y="632"/>
                    <a:pt x="318" y="632"/>
                    <a:pt x="318" y="632"/>
                  </a:cubicBezTo>
                  <a:cubicBezTo>
                    <a:pt x="310" y="635"/>
                    <a:pt x="310" y="635"/>
                    <a:pt x="310" y="635"/>
                  </a:cubicBezTo>
                  <a:cubicBezTo>
                    <a:pt x="306" y="625"/>
                    <a:pt x="306" y="625"/>
                    <a:pt x="306" y="625"/>
                  </a:cubicBezTo>
                  <a:cubicBezTo>
                    <a:pt x="299" y="623"/>
                    <a:pt x="299" y="623"/>
                    <a:pt x="299" y="623"/>
                  </a:cubicBezTo>
                  <a:cubicBezTo>
                    <a:pt x="303" y="613"/>
                    <a:pt x="303" y="613"/>
                    <a:pt x="303" y="613"/>
                  </a:cubicBezTo>
                  <a:cubicBezTo>
                    <a:pt x="292" y="598"/>
                    <a:pt x="292" y="598"/>
                    <a:pt x="292" y="598"/>
                  </a:cubicBezTo>
                  <a:cubicBezTo>
                    <a:pt x="296" y="593"/>
                    <a:pt x="296" y="593"/>
                    <a:pt x="296" y="593"/>
                  </a:cubicBezTo>
                  <a:cubicBezTo>
                    <a:pt x="289" y="588"/>
                    <a:pt x="289" y="588"/>
                    <a:pt x="289" y="588"/>
                  </a:cubicBezTo>
                  <a:cubicBezTo>
                    <a:pt x="290" y="570"/>
                    <a:pt x="290" y="570"/>
                    <a:pt x="290" y="570"/>
                  </a:cubicBezTo>
                  <a:cubicBezTo>
                    <a:pt x="281" y="578"/>
                    <a:pt x="281" y="578"/>
                    <a:pt x="281" y="578"/>
                  </a:cubicBezTo>
                  <a:cubicBezTo>
                    <a:pt x="271" y="582"/>
                    <a:pt x="271" y="582"/>
                    <a:pt x="271" y="582"/>
                  </a:cubicBezTo>
                  <a:cubicBezTo>
                    <a:pt x="271" y="572"/>
                    <a:pt x="271" y="572"/>
                    <a:pt x="271" y="572"/>
                  </a:cubicBezTo>
                  <a:cubicBezTo>
                    <a:pt x="271" y="572"/>
                    <a:pt x="270" y="579"/>
                    <a:pt x="266" y="579"/>
                  </a:cubicBezTo>
                  <a:cubicBezTo>
                    <a:pt x="263" y="579"/>
                    <a:pt x="254" y="581"/>
                    <a:pt x="254" y="585"/>
                  </a:cubicBezTo>
                  <a:cubicBezTo>
                    <a:pt x="254" y="589"/>
                    <a:pt x="253" y="590"/>
                    <a:pt x="253" y="590"/>
                  </a:cubicBezTo>
                  <a:cubicBezTo>
                    <a:pt x="253" y="590"/>
                    <a:pt x="246" y="593"/>
                    <a:pt x="246" y="593"/>
                  </a:cubicBezTo>
                  <a:cubicBezTo>
                    <a:pt x="246" y="593"/>
                    <a:pt x="232" y="592"/>
                    <a:pt x="232" y="592"/>
                  </a:cubicBezTo>
                  <a:cubicBezTo>
                    <a:pt x="230" y="584"/>
                    <a:pt x="230" y="584"/>
                    <a:pt x="230" y="584"/>
                  </a:cubicBezTo>
                  <a:cubicBezTo>
                    <a:pt x="220" y="593"/>
                    <a:pt x="220" y="593"/>
                    <a:pt x="220" y="593"/>
                  </a:cubicBezTo>
                  <a:cubicBezTo>
                    <a:pt x="201" y="591"/>
                    <a:pt x="201" y="591"/>
                    <a:pt x="201" y="591"/>
                  </a:cubicBezTo>
                  <a:cubicBezTo>
                    <a:pt x="191" y="583"/>
                    <a:pt x="191" y="583"/>
                    <a:pt x="191" y="583"/>
                  </a:cubicBezTo>
                  <a:cubicBezTo>
                    <a:pt x="194" y="576"/>
                    <a:pt x="194" y="576"/>
                    <a:pt x="194" y="576"/>
                  </a:cubicBezTo>
                  <a:cubicBezTo>
                    <a:pt x="191" y="567"/>
                    <a:pt x="191" y="567"/>
                    <a:pt x="191" y="567"/>
                  </a:cubicBezTo>
                  <a:cubicBezTo>
                    <a:pt x="206" y="562"/>
                    <a:pt x="206" y="562"/>
                    <a:pt x="206" y="562"/>
                  </a:cubicBezTo>
                  <a:cubicBezTo>
                    <a:pt x="206" y="562"/>
                    <a:pt x="239" y="558"/>
                    <a:pt x="239" y="558"/>
                  </a:cubicBezTo>
                  <a:cubicBezTo>
                    <a:pt x="239" y="558"/>
                    <a:pt x="245" y="561"/>
                    <a:pt x="245" y="561"/>
                  </a:cubicBezTo>
                  <a:cubicBezTo>
                    <a:pt x="243" y="555"/>
                    <a:pt x="243" y="555"/>
                    <a:pt x="243" y="555"/>
                  </a:cubicBezTo>
                  <a:cubicBezTo>
                    <a:pt x="250" y="548"/>
                    <a:pt x="250" y="548"/>
                    <a:pt x="250" y="548"/>
                  </a:cubicBezTo>
                  <a:cubicBezTo>
                    <a:pt x="241" y="545"/>
                    <a:pt x="241" y="545"/>
                    <a:pt x="241" y="545"/>
                  </a:cubicBezTo>
                  <a:cubicBezTo>
                    <a:pt x="240" y="552"/>
                    <a:pt x="240" y="552"/>
                    <a:pt x="240" y="552"/>
                  </a:cubicBezTo>
                  <a:cubicBezTo>
                    <a:pt x="235" y="555"/>
                    <a:pt x="235" y="555"/>
                    <a:pt x="235" y="555"/>
                  </a:cubicBezTo>
                  <a:cubicBezTo>
                    <a:pt x="235" y="555"/>
                    <a:pt x="227" y="554"/>
                    <a:pt x="223" y="551"/>
                  </a:cubicBezTo>
                  <a:cubicBezTo>
                    <a:pt x="218" y="549"/>
                    <a:pt x="214" y="546"/>
                    <a:pt x="214" y="546"/>
                  </a:cubicBezTo>
                  <a:cubicBezTo>
                    <a:pt x="214" y="546"/>
                    <a:pt x="210" y="549"/>
                    <a:pt x="206" y="548"/>
                  </a:cubicBezTo>
                  <a:cubicBezTo>
                    <a:pt x="189" y="530"/>
                    <a:pt x="189" y="530"/>
                    <a:pt x="189" y="530"/>
                  </a:cubicBezTo>
                  <a:cubicBezTo>
                    <a:pt x="197" y="528"/>
                    <a:pt x="197" y="528"/>
                    <a:pt x="197" y="528"/>
                  </a:cubicBezTo>
                  <a:cubicBezTo>
                    <a:pt x="190" y="517"/>
                    <a:pt x="190" y="517"/>
                    <a:pt x="190" y="517"/>
                  </a:cubicBezTo>
                  <a:cubicBezTo>
                    <a:pt x="187" y="506"/>
                    <a:pt x="187" y="506"/>
                    <a:pt x="187" y="506"/>
                  </a:cubicBezTo>
                  <a:cubicBezTo>
                    <a:pt x="187" y="506"/>
                    <a:pt x="172" y="509"/>
                    <a:pt x="172" y="509"/>
                  </a:cubicBezTo>
                  <a:cubicBezTo>
                    <a:pt x="172" y="509"/>
                    <a:pt x="175" y="518"/>
                    <a:pt x="175" y="518"/>
                  </a:cubicBezTo>
                  <a:cubicBezTo>
                    <a:pt x="146" y="514"/>
                    <a:pt x="146" y="514"/>
                    <a:pt x="146" y="514"/>
                  </a:cubicBezTo>
                  <a:cubicBezTo>
                    <a:pt x="124" y="515"/>
                    <a:pt x="124" y="515"/>
                    <a:pt x="124" y="515"/>
                  </a:cubicBezTo>
                  <a:cubicBezTo>
                    <a:pt x="116" y="519"/>
                    <a:pt x="116" y="519"/>
                    <a:pt x="116" y="519"/>
                  </a:cubicBezTo>
                  <a:cubicBezTo>
                    <a:pt x="121" y="524"/>
                    <a:pt x="121" y="524"/>
                    <a:pt x="121" y="524"/>
                  </a:cubicBezTo>
                  <a:cubicBezTo>
                    <a:pt x="121" y="524"/>
                    <a:pt x="114" y="532"/>
                    <a:pt x="110" y="538"/>
                  </a:cubicBezTo>
                  <a:cubicBezTo>
                    <a:pt x="110" y="538"/>
                    <a:pt x="99" y="534"/>
                    <a:pt x="99" y="534"/>
                  </a:cubicBezTo>
                  <a:cubicBezTo>
                    <a:pt x="99" y="534"/>
                    <a:pt x="99" y="540"/>
                    <a:pt x="99" y="540"/>
                  </a:cubicBezTo>
                  <a:cubicBezTo>
                    <a:pt x="87" y="540"/>
                    <a:pt x="87" y="540"/>
                    <a:pt x="87" y="540"/>
                  </a:cubicBezTo>
                  <a:cubicBezTo>
                    <a:pt x="86" y="535"/>
                    <a:pt x="86" y="535"/>
                    <a:pt x="86" y="535"/>
                  </a:cubicBezTo>
                  <a:cubicBezTo>
                    <a:pt x="74" y="535"/>
                    <a:pt x="74" y="535"/>
                    <a:pt x="74" y="535"/>
                  </a:cubicBezTo>
                  <a:cubicBezTo>
                    <a:pt x="62" y="548"/>
                    <a:pt x="62" y="548"/>
                    <a:pt x="62" y="548"/>
                  </a:cubicBezTo>
                  <a:cubicBezTo>
                    <a:pt x="54" y="542"/>
                    <a:pt x="54" y="542"/>
                    <a:pt x="54" y="542"/>
                  </a:cubicBezTo>
                  <a:cubicBezTo>
                    <a:pt x="43" y="542"/>
                    <a:pt x="43" y="542"/>
                    <a:pt x="43" y="542"/>
                  </a:cubicBezTo>
                  <a:cubicBezTo>
                    <a:pt x="33" y="533"/>
                    <a:pt x="33" y="533"/>
                    <a:pt x="33" y="533"/>
                  </a:cubicBezTo>
                  <a:cubicBezTo>
                    <a:pt x="37" y="523"/>
                    <a:pt x="37" y="523"/>
                    <a:pt x="37" y="523"/>
                  </a:cubicBezTo>
                  <a:cubicBezTo>
                    <a:pt x="29" y="513"/>
                    <a:pt x="29" y="513"/>
                    <a:pt x="29" y="513"/>
                  </a:cubicBezTo>
                  <a:cubicBezTo>
                    <a:pt x="33" y="509"/>
                    <a:pt x="33" y="509"/>
                    <a:pt x="33" y="509"/>
                  </a:cubicBezTo>
                  <a:cubicBezTo>
                    <a:pt x="41" y="513"/>
                    <a:pt x="41" y="513"/>
                    <a:pt x="41" y="513"/>
                  </a:cubicBezTo>
                  <a:cubicBezTo>
                    <a:pt x="41" y="513"/>
                    <a:pt x="46" y="509"/>
                    <a:pt x="46" y="509"/>
                  </a:cubicBezTo>
                  <a:cubicBezTo>
                    <a:pt x="46" y="509"/>
                    <a:pt x="65" y="525"/>
                    <a:pt x="65" y="525"/>
                  </a:cubicBezTo>
                  <a:cubicBezTo>
                    <a:pt x="67" y="518"/>
                    <a:pt x="67" y="518"/>
                    <a:pt x="67" y="518"/>
                  </a:cubicBezTo>
                  <a:cubicBezTo>
                    <a:pt x="63" y="513"/>
                    <a:pt x="63" y="513"/>
                    <a:pt x="63" y="513"/>
                  </a:cubicBezTo>
                  <a:cubicBezTo>
                    <a:pt x="70" y="514"/>
                    <a:pt x="70" y="514"/>
                    <a:pt x="70" y="514"/>
                  </a:cubicBezTo>
                  <a:cubicBezTo>
                    <a:pt x="70" y="510"/>
                    <a:pt x="70" y="510"/>
                    <a:pt x="70" y="510"/>
                  </a:cubicBezTo>
                  <a:cubicBezTo>
                    <a:pt x="64" y="502"/>
                    <a:pt x="64" y="502"/>
                    <a:pt x="64" y="502"/>
                  </a:cubicBezTo>
                  <a:cubicBezTo>
                    <a:pt x="60" y="508"/>
                    <a:pt x="60" y="508"/>
                    <a:pt x="60" y="508"/>
                  </a:cubicBezTo>
                  <a:cubicBezTo>
                    <a:pt x="51" y="510"/>
                    <a:pt x="51" y="510"/>
                    <a:pt x="51" y="510"/>
                  </a:cubicBezTo>
                  <a:cubicBezTo>
                    <a:pt x="50" y="505"/>
                    <a:pt x="50" y="505"/>
                    <a:pt x="50" y="505"/>
                  </a:cubicBezTo>
                  <a:cubicBezTo>
                    <a:pt x="39" y="505"/>
                    <a:pt x="39" y="505"/>
                    <a:pt x="39" y="505"/>
                  </a:cubicBezTo>
                  <a:cubicBezTo>
                    <a:pt x="36" y="502"/>
                    <a:pt x="36" y="502"/>
                    <a:pt x="36" y="502"/>
                  </a:cubicBezTo>
                  <a:cubicBezTo>
                    <a:pt x="38" y="494"/>
                    <a:pt x="38" y="494"/>
                    <a:pt x="38" y="494"/>
                  </a:cubicBezTo>
                  <a:cubicBezTo>
                    <a:pt x="34" y="494"/>
                    <a:pt x="34" y="494"/>
                    <a:pt x="34" y="494"/>
                  </a:cubicBezTo>
                  <a:cubicBezTo>
                    <a:pt x="32" y="500"/>
                    <a:pt x="32" y="500"/>
                    <a:pt x="32" y="500"/>
                  </a:cubicBezTo>
                  <a:cubicBezTo>
                    <a:pt x="21" y="502"/>
                    <a:pt x="21" y="502"/>
                    <a:pt x="21" y="502"/>
                  </a:cubicBezTo>
                  <a:cubicBezTo>
                    <a:pt x="21" y="512"/>
                    <a:pt x="21" y="512"/>
                    <a:pt x="21" y="512"/>
                  </a:cubicBezTo>
                  <a:cubicBezTo>
                    <a:pt x="14" y="511"/>
                    <a:pt x="14" y="511"/>
                    <a:pt x="14" y="511"/>
                  </a:cubicBezTo>
                  <a:cubicBezTo>
                    <a:pt x="14" y="502"/>
                    <a:pt x="14" y="502"/>
                    <a:pt x="14" y="502"/>
                  </a:cubicBezTo>
                  <a:cubicBezTo>
                    <a:pt x="5" y="492"/>
                    <a:pt x="5" y="492"/>
                    <a:pt x="5" y="492"/>
                  </a:cubicBezTo>
                  <a:cubicBezTo>
                    <a:pt x="8" y="487"/>
                    <a:pt x="8" y="487"/>
                    <a:pt x="8" y="487"/>
                  </a:cubicBezTo>
                  <a:cubicBezTo>
                    <a:pt x="8" y="487"/>
                    <a:pt x="12" y="491"/>
                    <a:pt x="13" y="490"/>
                  </a:cubicBezTo>
                  <a:cubicBezTo>
                    <a:pt x="13" y="490"/>
                    <a:pt x="17" y="484"/>
                    <a:pt x="17" y="484"/>
                  </a:cubicBezTo>
                  <a:cubicBezTo>
                    <a:pt x="17" y="484"/>
                    <a:pt x="33" y="482"/>
                    <a:pt x="33" y="482"/>
                  </a:cubicBezTo>
                  <a:cubicBezTo>
                    <a:pt x="33" y="481"/>
                    <a:pt x="38" y="474"/>
                    <a:pt x="38" y="474"/>
                  </a:cubicBezTo>
                  <a:cubicBezTo>
                    <a:pt x="38" y="452"/>
                    <a:pt x="38" y="452"/>
                    <a:pt x="38" y="452"/>
                  </a:cubicBezTo>
                  <a:cubicBezTo>
                    <a:pt x="23" y="448"/>
                    <a:pt x="23" y="448"/>
                    <a:pt x="23" y="448"/>
                  </a:cubicBezTo>
                  <a:cubicBezTo>
                    <a:pt x="23" y="443"/>
                    <a:pt x="23" y="443"/>
                    <a:pt x="23" y="443"/>
                  </a:cubicBezTo>
                  <a:cubicBezTo>
                    <a:pt x="5" y="443"/>
                    <a:pt x="5" y="443"/>
                    <a:pt x="5" y="443"/>
                  </a:cubicBezTo>
                  <a:cubicBezTo>
                    <a:pt x="0" y="445"/>
                    <a:pt x="0" y="445"/>
                    <a:pt x="0" y="445"/>
                  </a:cubicBezTo>
                  <a:cubicBezTo>
                    <a:pt x="0" y="431"/>
                    <a:pt x="0" y="431"/>
                    <a:pt x="0" y="431"/>
                  </a:cubicBezTo>
                  <a:cubicBezTo>
                    <a:pt x="11" y="427"/>
                    <a:pt x="11" y="427"/>
                    <a:pt x="11" y="427"/>
                  </a:cubicBezTo>
                  <a:cubicBezTo>
                    <a:pt x="24" y="427"/>
                    <a:pt x="24" y="427"/>
                    <a:pt x="24" y="427"/>
                  </a:cubicBezTo>
                  <a:cubicBezTo>
                    <a:pt x="24" y="427"/>
                    <a:pt x="28" y="420"/>
                    <a:pt x="29" y="420"/>
                  </a:cubicBezTo>
                  <a:cubicBezTo>
                    <a:pt x="29" y="420"/>
                    <a:pt x="38" y="421"/>
                    <a:pt x="38" y="421"/>
                  </a:cubicBezTo>
                  <a:cubicBezTo>
                    <a:pt x="40" y="424"/>
                    <a:pt x="40" y="424"/>
                    <a:pt x="40" y="424"/>
                  </a:cubicBezTo>
                  <a:cubicBezTo>
                    <a:pt x="46" y="418"/>
                    <a:pt x="46" y="418"/>
                    <a:pt x="46" y="418"/>
                  </a:cubicBezTo>
                  <a:cubicBezTo>
                    <a:pt x="54" y="416"/>
                    <a:pt x="54" y="416"/>
                    <a:pt x="54" y="416"/>
                  </a:cubicBezTo>
                  <a:cubicBezTo>
                    <a:pt x="57" y="401"/>
                    <a:pt x="57" y="401"/>
                    <a:pt x="57" y="401"/>
                  </a:cubicBezTo>
                  <a:cubicBezTo>
                    <a:pt x="62" y="397"/>
                    <a:pt x="62" y="397"/>
                    <a:pt x="62" y="397"/>
                  </a:cubicBezTo>
                  <a:cubicBezTo>
                    <a:pt x="74" y="403"/>
                    <a:pt x="74" y="403"/>
                    <a:pt x="74" y="403"/>
                  </a:cubicBezTo>
                  <a:cubicBezTo>
                    <a:pt x="79" y="403"/>
                    <a:pt x="79" y="403"/>
                    <a:pt x="79" y="403"/>
                  </a:cubicBezTo>
                  <a:cubicBezTo>
                    <a:pt x="73" y="408"/>
                    <a:pt x="73" y="408"/>
                    <a:pt x="73" y="408"/>
                  </a:cubicBezTo>
                  <a:cubicBezTo>
                    <a:pt x="73" y="408"/>
                    <a:pt x="83" y="409"/>
                    <a:pt x="83" y="409"/>
                  </a:cubicBezTo>
                  <a:cubicBezTo>
                    <a:pt x="83" y="409"/>
                    <a:pt x="90" y="407"/>
                    <a:pt x="90" y="407"/>
                  </a:cubicBezTo>
                  <a:cubicBezTo>
                    <a:pt x="94" y="400"/>
                    <a:pt x="94" y="400"/>
                    <a:pt x="94" y="400"/>
                  </a:cubicBezTo>
                  <a:cubicBezTo>
                    <a:pt x="97" y="408"/>
                    <a:pt x="97" y="408"/>
                    <a:pt x="97" y="408"/>
                  </a:cubicBezTo>
                  <a:cubicBezTo>
                    <a:pt x="108" y="411"/>
                    <a:pt x="108" y="411"/>
                    <a:pt x="108" y="411"/>
                  </a:cubicBezTo>
                  <a:cubicBezTo>
                    <a:pt x="107" y="402"/>
                    <a:pt x="107" y="402"/>
                    <a:pt x="107" y="402"/>
                  </a:cubicBezTo>
                  <a:cubicBezTo>
                    <a:pt x="117" y="398"/>
                    <a:pt x="117" y="398"/>
                    <a:pt x="117" y="398"/>
                  </a:cubicBezTo>
                  <a:cubicBezTo>
                    <a:pt x="125" y="396"/>
                    <a:pt x="125" y="396"/>
                    <a:pt x="125" y="396"/>
                  </a:cubicBezTo>
                  <a:cubicBezTo>
                    <a:pt x="131" y="384"/>
                    <a:pt x="131" y="384"/>
                    <a:pt x="131" y="384"/>
                  </a:cubicBezTo>
                  <a:cubicBezTo>
                    <a:pt x="141" y="383"/>
                    <a:pt x="141" y="383"/>
                    <a:pt x="141" y="383"/>
                  </a:cubicBezTo>
                  <a:cubicBezTo>
                    <a:pt x="146" y="386"/>
                    <a:pt x="146" y="386"/>
                    <a:pt x="146" y="386"/>
                  </a:cubicBezTo>
                  <a:cubicBezTo>
                    <a:pt x="146" y="379"/>
                    <a:pt x="146" y="379"/>
                    <a:pt x="146" y="379"/>
                  </a:cubicBezTo>
                  <a:cubicBezTo>
                    <a:pt x="155" y="377"/>
                    <a:pt x="155" y="377"/>
                    <a:pt x="155" y="377"/>
                  </a:cubicBezTo>
                  <a:cubicBezTo>
                    <a:pt x="165" y="381"/>
                    <a:pt x="165" y="381"/>
                    <a:pt x="165" y="381"/>
                  </a:cubicBezTo>
                  <a:cubicBezTo>
                    <a:pt x="173" y="379"/>
                    <a:pt x="173" y="379"/>
                    <a:pt x="173" y="379"/>
                  </a:cubicBezTo>
                  <a:cubicBezTo>
                    <a:pt x="173" y="384"/>
                    <a:pt x="173" y="384"/>
                    <a:pt x="173" y="384"/>
                  </a:cubicBezTo>
                  <a:cubicBezTo>
                    <a:pt x="188" y="381"/>
                    <a:pt x="188" y="381"/>
                    <a:pt x="188" y="381"/>
                  </a:cubicBezTo>
                  <a:cubicBezTo>
                    <a:pt x="193" y="374"/>
                    <a:pt x="193" y="374"/>
                    <a:pt x="193" y="374"/>
                  </a:cubicBezTo>
                  <a:cubicBezTo>
                    <a:pt x="211" y="361"/>
                    <a:pt x="211" y="361"/>
                    <a:pt x="211" y="361"/>
                  </a:cubicBezTo>
                  <a:cubicBezTo>
                    <a:pt x="225" y="363"/>
                    <a:pt x="225" y="363"/>
                    <a:pt x="225" y="363"/>
                  </a:cubicBezTo>
                  <a:cubicBezTo>
                    <a:pt x="255" y="349"/>
                    <a:pt x="255" y="349"/>
                    <a:pt x="255" y="349"/>
                  </a:cubicBezTo>
                  <a:cubicBezTo>
                    <a:pt x="264" y="336"/>
                    <a:pt x="264" y="336"/>
                    <a:pt x="264" y="336"/>
                  </a:cubicBezTo>
                  <a:cubicBezTo>
                    <a:pt x="277" y="327"/>
                    <a:pt x="277" y="327"/>
                    <a:pt x="277" y="327"/>
                  </a:cubicBezTo>
                  <a:cubicBezTo>
                    <a:pt x="286" y="305"/>
                    <a:pt x="286" y="305"/>
                    <a:pt x="286" y="305"/>
                  </a:cubicBezTo>
                  <a:cubicBezTo>
                    <a:pt x="291" y="287"/>
                    <a:pt x="291" y="287"/>
                    <a:pt x="291" y="287"/>
                  </a:cubicBezTo>
                  <a:cubicBezTo>
                    <a:pt x="300" y="272"/>
                    <a:pt x="300" y="272"/>
                    <a:pt x="300" y="272"/>
                  </a:cubicBezTo>
                  <a:cubicBezTo>
                    <a:pt x="324" y="262"/>
                    <a:pt x="324" y="262"/>
                    <a:pt x="324" y="262"/>
                  </a:cubicBezTo>
                  <a:cubicBezTo>
                    <a:pt x="311" y="262"/>
                    <a:pt x="311" y="262"/>
                    <a:pt x="311" y="262"/>
                  </a:cubicBezTo>
                  <a:cubicBezTo>
                    <a:pt x="294" y="256"/>
                    <a:pt x="294" y="256"/>
                    <a:pt x="294" y="256"/>
                  </a:cubicBezTo>
                  <a:cubicBezTo>
                    <a:pt x="297" y="246"/>
                    <a:pt x="297" y="246"/>
                    <a:pt x="297" y="246"/>
                  </a:cubicBezTo>
                  <a:cubicBezTo>
                    <a:pt x="301" y="239"/>
                    <a:pt x="301" y="239"/>
                    <a:pt x="301" y="239"/>
                  </a:cubicBezTo>
                  <a:cubicBezTo>
                    <a:pt x="290" y="235"/>
                    <a:pt x="290" y="235"/>
                    <a:pt x="290" y="235"/>
                  </a:cubicBezTo>
                  <a:cubicBezTo>
                    <a:pt x="311" y="212"/>
                    <a:pt x="311" y="212"/>
                    <a:pt x="311" y="212"/>
                  </a:cubicBezTo>
                  <a:cubicBezTo>
                    <a:pt x="331" y="200"/>
                    <a:pt x="331" y="200"/>
                    <a:pt x="331" y="200"/>
                  </a:cubicBezTo>
                  <a:cubicBezTo>
                    <a:pt x="311" y="202"/>
                    <a:pt x="311" y="202"/>
                    <a:pt x="311" y="202"/>
                  </a:cubicBezTo>
                  <a:cubicBezTo>
                    <a:pt x="305" y="187"/>
                    <a:pt x="305" y="187"/>
                    <a:pt x="305" y="187"/>
                  </a:cubicBezTo>
                  <a:cubicBezTo>
                    <a:pt x="296" y="172"/>
                    <a:pt x="296" y="172"/>
                    <a:pt x="296" y="172"/>
                  </a:cubicBezTo>
                  <a:cubicBezTo>
                    <a:pt x="305" y="160"/>
                    <a:pt x="305" y="160"/>
                    <a:pt x="305" y="160"/>
                  </a:cubicBezTo>
                  <a:cubicBezTo>
                    <a:pt x="304" y="143"/>
                    <a:pt x="304" y="143"/>
                    <a:pt x="304" y="143"/>
                  </a:cubicBezTo>
                  <a:cubicBezTo>
                    <a:pt x="333" y="131"/>
                    <a:pt x="333" y="131"/>
                    <a:pt x="333" y="131"/>
                  </a:cubicBezTo>
                  <a:cubicBezTo>
                    <a:pt x="309" y="132"/>
                    <a:pt x="309" y="132"/>
                    <a:pt x="309" y="132"/>
                  </a:cubicBezTo>
                  <a:cubicBezTo>
                    <a:pt x="306" y="137"/>
                    <a:pt x="306" y="137"/>
                    <a:pt x="306" y="137"/>
                  </a:cubicBezTo>
                  <a:cubicBezTo>
                    <a:pt x="283" y="134"/>
                    <a:pt x="283" y="134"/>
                    <a:pt x="283" y="134"/>
                  </a:cubicBezTo>
                  <a:cubicBezTo>
                    <a:pt x="268" y="129"/>
                    <a:pt x="268" y="129"/>
                    <a:pt x="268" y="129"/>
                  </a:cubicBezTo>
                  <a:cubicBezTo>
                    <a:pt x="267" y="136"/>
                    <a:pt x="267" y="136"/>
                    <a:pt x="267" y="136"/>
                  </a:cubicBezTo>
                  <a:cubicBezTo>
                    <a:pt x="249" y="132"/>
                    <a:pt x="249" y="132"/>
                    <a:pt x="249" y="132"/>
                  </a:cubicBezTo>
                  <a:cubicBezTo>
                    <a:pt x="241" y="142"/>
                    <a:pt x="241" y="142"/>
                    <a:pt x="241" y="142"/>
                  </a:cubicBezTo>
                  <a:cubicBezTo>
                    <a:pt x="231" y="145"/>
                    <a:pt x="231" y="145"/>
                    <a:pt x="231" y="145"/>
                  </a:cubicBezTo>
                  <a:cubicBezTo>
                    <a:pt x="227" y="157"/>
                    <a:pt x="227" y="157"/>
                    <a:pt x="227" y="157"/>
                  </a:cubicBezTo>
                  <a:cubicBezTo>
                    <a:pt x="227" y="163"/>
                    <a:pt x="227" y="163"/>
                    <a:pt x="227" y="163"/>
                  </a:cubicBezTo>
                  <a:cubicBezTo>
                    <a:pt x="217" y="166"/>
                    <a:pt x="217" y="166"/>
                    <a:pt x="217" y="166"/>
                  </a:cubicBezTo>
                  <a:cubicBezTo>
                    <a:pt x="216" y="156"/>
                    <a:pt x="216" y="156"/>
                    <a:pt x="216" y="156"/>
                  </a:cubicBezTo>
                  <a:cubicBezTo>
                    <a:pt x="210" y="147"/>
                    <a:pt x="210" y="147"/>
                    <a:pt x="210" y="147"/>
                  </a:cubicBezTo>
                  <a:cubicBezTo>
                    <a:pt x="199" y="156"/>
                    <a:pt x="199" y="156"/>
                    <a:pt x="199" y="156"/>
                  </a:cubicBezTo>
                  <a:cubicBezTo>
                    <a:pt x="182" y="153"/>
                    <a:pt x="182" y="153"/>
                    <a:pt x="182" y="153"/>
                  </a:cubicBezTo>
                  <a:cubicBezTo>
                    <a:pt x="177" y="158"/>
                    <a:pt x="177" y="158"/>
                    <a:pt x="177" y="158"/>
                  </a:cubicBezTo>
                  <a:cubicBezTo>
                    <a:pt x="172" y="151"/>
                    <a:pt x="172" y="151"/>
                    <a:pt x="172" y="151"/>
                  </a:cubicBezTo>
                  <a:cubicBezTo>
                    <a:pt x="177" y="142"/>
                    <a:pt x="177" y="142"/>
                    <a:pt x="177" y="142"/>
                  </a:cubicBezTo>
                  <a:cubicBezTo>
                    <a:pt x="182" y="142"/>
                    <a:pt x="182" y="142"/>
                    <a:pt x="182" y="142"/>
                  </a:cubicBezTo>
                  <a:cubicBezTo>
                    <a:pt x="184" y="132"/>
                    <a:pt x="184" y="132"/>
                    <a:pt x="184" y="132"/>
                  </a:cubicBezTo>
                  <a:cubicBezTo>
                    <a:pt x="184" y="132"/>
                    <a:pt x="221" y="110"/>
                    <a:pt x="222" y="110"/>
                  </a:cubicBezTo>
                  <a:cubicBezTo>
                    <a:pt x="222" y="110"/>
                    <a:pt x="238" y="113"/>
                    <a:pt x="238" y="113"/>
                  </a:cubicBezTo>
                  <a:cubicBezTo>
                    <a:pt x="244" y="100"/>
                    <a:pt x="244" y="100"/>
                    <a:pt x="244" y="100"/>
                  </a:cubicBezTo>
                  <a:cubicBezTo>
                    <a:pt x="244" y="100"/>
                    <a:pt x="257" y="95"/>
                    <a:pt x="257" y="95"/>
                  </a:cubicBezTo>
                  <a:cubicBezTo>
                    <a:pt x="258" y="95"/>
                    <a:pt x="272" y="86"/>
                    <a:pt x="272" y="86"/>
                  </a:cubicBezTo>
                  <a:cubicBezTo>
                    <a:pt x="283" y="67"/>
                    <a:pt x="283" y="67"/>
                    <a:pt x="283" y="67"/>
                  </a:cubicBezTo>
                  <a:cubicBezTo>
                    <a:pt x="284" y="56"/>
                    <a:pt x="284" y="56"/>
                    <a:pt x="284" y="56"/>
                  </a:cubicBezTo>
                  <a:cubicBezTo>
                    <a:pt x="294" y="54"/>
                    <a:pt x="294" y="54"/>
                    <a:pt x="294" y="54"/>
                  </a:cubicBezTo>
                  <a:cubicBezTo>
                    <a:pt x="306" y="42"/>
                    <a:pt x="306" y="42"/>
                    <a:pt x="306" y="42"/>
                  </a:cubicBezTo>
                  <a:cubicBezTo>
                    <a:pt x="308" y="38"/>
                    <a:pt x="308" y="38"/>
                    <a:pt x="308" y="38"/>
                  </a:cubicBezTo>
                  <a:cubicBezTo>
                    <a:pt x="329" y="29"/>
                    <a:pt x="329" y="29"/>
                    <a:pt x="329" y="29"/>
                  </a:cubicBezTo>
                  <a:cubicBezTo>
                    <a:pt x="329" y="29"/>
                    <a:pt x="334" y="33"/>
                    <a:pt x="335" y="33"/>
                  </a:cubicBezTo>
                  <a:cubicBezTo>
                    <a:pt x="335" y="33"/>
                    <a:pt x="352" y="30"/>
                    <a:pt x="352" y="30"/>
                  </a:cubicBezTo>
                  <a:cubicBezTo>
                    <a:pt x="370" y="22"/>
                    <a:pt x="370" y="22"/>
                    <a:pt x="370" y="22"/>
                  </a:cubicBezTo>
                  <a:cubicBezTo>
                    <a:pt x="380" y="21"/>
                    <a:pt x="380" y="21"/>
                    <a:pt x="380" y="21"/>
                  </a:cubicBezTo>
                  <a:cubicBezTo>
                    <a:pt x="380" y="21"/>
                    <a:pt x="390" y="25"/>
                    <a:pt x="390" y="25"/>
                  </a:cubicBezTo>
                  <a:cubicBezTo>
                    <a:pt x="390" y="26"/>
                    <a:pt x="389" y="32"/>
                    <a:pt x="389" y="32"/>
                  </a:cubicBezTo>
                  <a:cubicBezTo>
                    <a:pt x="396" y="30"/>
                    <a:pt x="396" y="30"/>
                    <a:pt x="396" y="30"/>
                  </a:cubicBezTo>
                  <a:cubicBezTo>
                    <a:pt x="395" y="21"/>
                    <a:pt x="395" y="21"/>
                    <a:pt x="395" y="21"/>
                  </a:cubicBezTo>
                  <a:cubicBezTo>
                    <a:pt x="388" y="15"/>
                    <a:pt x="388" y="15"/>
                    <a:pt x="388" y="15"/>
                  </a:cubicBezTo>
                  <a:cubicBezTo>
                    <a:pt x="386" y="3"/>
                    <a:pt x="386" y="3"/>
                    <a:pt x="386" y="3"/>
                  </a:cubicBezTo>
                  <a:cubicBezTo>
                    <a:pt x="386" y="3"/>
                    <a:pt x="391" y="0"/>
                    <a:pt x="391" y="0"/>
                  </a:cubicBezTo>
                  <a:cubicBezTo>
                    <a:pt x="391" y="0"/>
                    <a:pt x="393" y="9"/>
                    <a:pt x="393" y="9"/>
                  </a:cubicBezTo>
                  <a:cubicBezTo>
                    <a:pt x="394" y="9"/>
                    <a:pt x="403" y="8"/>
                    <a:pt x="403" y="8"/>
                  </a:cubicBezTo>
                  <a:cubicBezTo>
                    <a:pt x="410" y="19"/>
                    <a:pt x="410" y="19"/>
                    <a:pt x="410" y="19"/>
                  </a:cubicBezTo>
                  <a:cubicBezTo>
                    <a:pt x="408" y="24"/>
                    <a:pt x="408" y="24"/>
                    <a:pt x="408" y="24"/>
                  </a:cubicBezTo>
                  <a:cubicBezTo>
                    <a:pt x="460" y="26"/>
                    <a:pt x="460" y="26"/>
                    <a:pt x="460" y="26"/>
                  </a:cubicBezTo>
                  <a:cubicBezTo>
                    <a:pt x="463" y="18"/>
                    <a:pt x="463" y="18"/>
                    <a:pt x="463" y="18"/>
                  </a:cubicBezTo>
                  <a:cubicBezTo>
                    <a:pt x="474" y="19"/>
                    <a:pt x="474" y="19"/>
                    <a:pt x="474" y="19"/>
                  </a:cubicBezTo>
                  <a:cubicBezTo>
                    <a:pt x="485" y="15"/>
                    <a:pt x="485" y="15"/>
                    <a:pt x="485" y="15"/>
                  </a:cubicBezTo>
                  <a:cubicBezTo>
                    <a:pt x="517" y="36"/>
                    <a:pt x="517" y="36"/>
                    <a:pt x="517" y="36"/>
                  </a:cubicBezTo>
                  <a:cubicBezTo>
                    <a:pt x="518" y="47"/>
                    <a:pt x="518" y="47"/>
                    <a:pt x="518" y="47"/>
                  </a:cubicBezTo>
                  <a:cubicBezTo>
                    <a:pt x="539" y="65"/>
                    <a:pt x="539" y="65"/>
                    <a:pt x="539" y="65"/>
                  </a:cubicBezTo>
                  <a:cubicBezTo>
                    <a:pt x="542" y="59"/>
                    <a:pt x="542" y="59"/>
                    <a:pt x="542" y="59"/>
                  </a:cubicBezTo>
                  <a:cubicBezTo>
                    <a:pt x="548" y="59"/>
                    <a:pt x="548" y="59"/>
                    <a:pt x="548" y="59"/>
                  </a:cubicBezTo>
                  <a:cubicBezTo>
                    <a:pt x="564" y="79"/>
                    <a:pt x="564" y="79"/>
                    <a:pt x="564" y="79"/>
                  </a:cubicBezTo>
                  <a:cubicBezTo>
                    <a:pt x="564" y="76"/>
                    <a:pt x="564" y="76"/>
                    <a:pt x="564" y="76"/>
                  </a:cubicBezTo>
                  <a:cubicBezTo>
                    <a:pt x="568" y="79"/>
                    <a:pt x="568" y="79"/>
                    <a:pt x="568" y="79"/>
                  </a:cubicBezTo>
                  <a:cubicBezTo>
                    <a:pt x="564" y="82"/>
                    <a:pt x="564" y="82"/>
                    <a:pt x="564" y="82"/>
                  </a:cubicBezTo>
                  <a:cubicBezTo>
                    <a:pt x="568" y="86"/>
                    <a:pt x="568" y="86"/>
                    <a:pt x="568" y="86"/>
                  </a:cubicBezTo>
                  <a:cubicBezTo>
                    <a:pt x="561" y="93"/>
                    <a:pt x="561" y="93"/>
                    <a:pt x="561" y="93"/>
                  </a:cubicBezTo>
                  <a:cubicBezTo>
                    <a:pt x="551" y="93"/>
                    <a:pt x="551" y="93"/>
                    <a:pt x="551" y="93"/>
                  </a:cubicBezTo>
                  <a:cubicBezTo>
                    <a:pt x="555" y="103"/>
                    <a:pt x="555" y="103"/>
                    <a:pt x="555" y="103"/>
                  </a:cubicBezTo>
                  <a:cubicBezTo>
                    <a:pt x="555" y="103"/>
                    <a:pt x="568" y="112"/>
                    <a:pt x="568" y="113"/>
                  </a:cubicBezTo>
                  <a:cubicBezTo>
                    <a:pt x="568" y="113"/>
                    <a:pt x="565" y="116"/>
                    <a:pt x="565" y="116"/>
                  </a:cubicBezTo>
                  <a:cubicBezTo>
                    <a:pt x="571" y="130"/>
                    <a:pt x="571" y="130"/>
                    <a:pt x="571" y="130"/>
                  </a:cubicBezTo>
                  <a:cubicBezTo>
                    <a:pt x="574" y="146"/>
                    <a:pt x="574" y="146"/>
                    <a:pt x="574" y="146"/>
                  </a:cubicBezTo>
                  <a:cubicBezTo>
                    <a:pt x="595" y="159"/>
                    <a:pt x="595" y="159"/>
                    <a:pt x="595" y="159"/>
                  </a:cubicBezTo>
                  <a:lnTo>
                    <a:pt x="595" y="1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21">
              <a:extLst>
                <a:ext uri="{FF2B5EF4-FFF2-40B4-BE49-F238E27FC236}">
                  <a16:creationId xmlns:a16="http://schemas.microsoft.com/office/drawing/2014/main" id="{69D526BE-CEC8-4CD2-BFB7-0E310B704DD7}"/>
                </a:ext>
              </a:extLst>
            </p:cNvPr>
            <p:cNvSpPr>
              <a:spLocks/>
            </p:cNvSpPr>
            <p:nvPr/>
          </p:nvSpPr>
          <p:spPr bwMode="auto">
            <a:xfrm>
              <a:off x="5719027" y="4266196"/>
              <a:ext cx="31098" cy="42205"/>
            </a:xfrm>
            <a:custGeom>
              <a:avLst/>
              <a:gdLst>
                <a:gd name="T0" fmla="*/ 15 w 21"/>
                <a:gd name="T1" fmla="*/ 28 h 28"/>
                <a:gd name="T2" fmla="*/ 18 w 21"/>
                <a:gd name="T3" fmla="*/ 12 h 28"/>
                <a:gd name="T4" fmla="*/ 21 w 21"/>
                <a:gd name="T5" fmla="*/ 8 h 28"/>
                <a:gd name="T6" fmla="*/ 18 w 21"/>
                <a:gd name="T7" fmla="*/ 4 h 28"/>
                <a:gd name="T8" fmla="*/ 13 w 21"/>
                <a:gd name="T9" fmla="*/ 10 h 28"/>
                <a:gd name="T10" fmla="*/ 10 w 21"/>
                <a:gd name="T11" fmla="*/ 1 h 28"/>
                <a:gd name="T12" fmla="*/ 3 w 21"/>
                <a:gd name="T13" fmla="*/ 0 h 28"/>
                <a:gd name="T14" fmla="*/ 0 w 21"/>
                <a:gd name="T15" fmla="*/ 14 h 28"/>
                <a:gd name="T16" fmla="*/ 7 w 21"/>
                <a:gd name="T17" fmla="*/ 14 h 28"/>
                <a:gd name="T18" fmla="*/ 15 w 21"/>
                <a:gd name="T1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8">
                  <a:moveTo>
                    <a:pt x="15" y="28"/>
                  </a:moveTo>
                  <a:cubicBezTo>
                    <a:pt x="15" y="28"/>
                    <a:pt x="18" y="12"/>
                    <a:pt x="18" y="12"/>
                  </a:cubicBezTo>
                  <a:cubicBezTo>
                    <a:pt x="19" y="12"/>
                    <a:pt x="21" y="8"/>
                    <a:pt x="21" y="8"/>
                  </a:cubicBezTo>
                  <a:cubicBezTo>
                    <a:pt x="18" y="4"/>
                    <a:pt x="18" y="4"/>
                    <a:pt x="18" y="4"/>
                  </a:cubicBezTo>
                  <a:cubicBezTo>
                    <a:pt x="13" y="10"/>
                    <a:pt x="13" y="10"/>
                    <a:pt x="13" y="10"/>
                  </a:cubicBezTo>
                  <a:cubicBezTo>
                    <a:pt x="10" y="1"/>
                    <a:pt x="10" y="1"/>
                    <a:pt x="10" y="1"/>
                  </a:cubicBezTo>
                  <a:cubicBezTo>
                    <a:pt x="3" y="0"/>
                    <a:pt x="3" y="0"/>
                    <a:pt x="3" y="0"/>
                  </a:cubicBezTo>
                  <a:cubicBezTo>
                    <a:pt x="0" y="14"/>
                    <a:pt x="0" y="14"/>
                    <a:pt x="0" y="14"/>
                  </a:cubicBezTo>
                  <a:cubicBezTo>
                    <a:pt x="7" y="14"/>
                    <a:pt x="7" y="14"/>
                    <a:pt x="7" y="14"/>
                  </a:cubicBezTo>
                  <a:cubicBezTo>
                    <a:pt x="7" y="14"/>
                    <a:pt x="11" y="26"/>
                    <a:pt x="15" y="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Freeform 22">
              <a:extLst>
                <a:ext uri="{FF2B5EF4-FFF2-40B4-BE49-F238E27FC236}">
                  <a16:creationId xmlns:a16="http://schemas.microsoft.com/office/drawing/2014/main" id="{8C44E68F-F0C2-4E6C-B3F2-A4FACFCC4CDD}"/>
                </a:ext>
              </a:extLst>
            </p:cNvPr>
            <p:cNvSpPr>
              <a:spLocks/>
            </p:cNvSpPr>
            <p:nvPr/>
          </p:nvSpPr>
          <p:spPr bwMode="auto">
            <a:xfrm>
              <a:off x="5750125" y="4226213"/>
              <a:ext cx="166598" cy="155492"/>
            </a:xfrm>
            <a:custGeom>
              <a:avLst/>
              <a:gdLst>
                <a:gd name="T0" fmla="*/ 11 w 110"/>
                <a:gd name="T1" fmla="*/ 10 h 103"/>
                <a:gd name="T2" fmla="*/ 5 w 110"/>
                <a:gd name="T3" fmla="*/ 10 h 103"/>
                <a:gd name="T4" fmla="*/ 8 w 110"/>
                <a:gd name="T5" fmla="*/ 4 h 103"/>
                <a:gd name="T6" fmla="*/ 30 w 110"/>
                <a:gd name="T7" fmla="*/ 4 h 103"/>
                <a:gd name="T8" fmla="*/ 40 w 110"/>
                <a:gd name="T9" fmla="*/ 0 h 103"/>
                <a:gd name="T10" fmla="*/ 54 w 110"/>
                <a:gd name="T11" fmla="*/ 8 h 103"/>
                <a:gd name="T12" fmla="*/ 67 w 110"/>
                <a:gd name="T13" fmla="*/ 11 h 103"/>
                <a:gd name="T14" fmla="*/ 61 w 110"/>
                <a:gd name="T15" fmla="*/ 27 h 103"/>
                <a:gd name="T16" fmla="*/ 70 w 110"/>
                <a:gd name="T17" fmla="*/ 30 h 103"/>
                <a:gd name="T18" fmla="*/ 75 w 110"/>
                <a:gd name="T19" fmla="*/ 37 h 103"/>
                <a:gd name="T20" fmla="*/ 74 w 110"/>
                <a:gd name="T21" fmla="*/ 50 h 103"/>
                <a:gd name="T22" fmla="*/ 83 w 110"/>
                <a:gd name="T23" fmla="*/ 50 h 103"/>
                <a:gd name="T24" fmla="*/ 90 w 110"/>
                <a:gd name="T25" fmla="*/ 46 h 103"/>
                <a:gd name="T26" fmla="*/ 105 w 110"/>
                <a:gd name="T27" fmla="*/ 49 h 103"/>
                <a:gd name="T28" fmla="*/ 110 w 110"/>
                <a:gd name="T29" fmla="*/ 55 h 103"/>
                <a:gd name="T30" fmla="*/ 92 w 110"/>
                <a:gd name="T31" fmla="*/ 71 h 103"/>
                <a:gd name="T32" fmla="*/ 82 w 110"/>
                <a:gd name="T33" fmla="*/ 72 h 103"/>
                <a:gd name="T34" fmla="*/ 78 w 110"/>
                <a:gd name="T35" fmla="*/ 78 h 103"/>
                <a:gd name="T36" fmla="*/ 72 w 110"/>
                <a:gd name="T37" fmla="*/ 79 h 103"/>
                <a:gd name="T38" fmla="*/ 64 w 110"/>
                <a:gd name="T39" fmla="*/ 85 h 103"/>
                <a:gd name="T40" fmla="*/ 46 w 110"/>
                <a:gd name="T41" fmla="*/ 99 h 103"/>
                <a:gd name="T42" fmla="*/ 36 w 110"/>
                <a:gd name="T43" fmla="*/ 103 h 103"/>
                <a:gd name="T44" fmla="*/ 24 w 110"/>
                <a:gd name="T45" fmla="*/ 96 h 103"/>
                <a:gd name="T46" fmla="*/ 19 w 110"/>
                <a:gd name="T47" fmla="*/ 84 h 103"/>
                <a:gd name="T48" fmla="*/ 13 w 110"/>
                <a:gd name="T49" fmla="*/ 84 h 103"/>
                <a:gd name="T50" fmla="*/ 6 w 110"/>
                <a:gd name="T51" fmla="*/ 77 h 103"/>
                <a:gd name="T52" fmla="*/ 10 w 110"/>
                <a:gd name="T53" fmla="*/ 73 h 103"/>
                <a:gd name="T54" fmla="*/ 12 w 110"/>
                <a:gd name="T55" fmla="*/ 59 h 103"/>
                <a:gd name="T56" fmla="*/ 0 w 110"/>
                <a:gd name="T57" fmla="*/ 49 h 103"/>
                <a:gd name="T58" fmla="*/ 0 w 110"/>
                <a:gd name="T59" fmla="*/ 41 h 103"/>
                <a:gd name="T60" fmla="*/ 10 w 110"/>
                <a:gd name="T61" fmla="*/ 36 h 103"/>
                <a:gd name="T62" fmla="*/ 2 w 110"/>
                <a:gd name="T63" fmla="*/ 25 h 103"/>
                <a:gd name="T64" fmla="*/ 11 w 110"/>
                <a:gd name="T65" fmla="*/ 1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0" h="103">
                  <a:moveTo>
                    <a:pt x="11" y="10"/>
                  </a:moveTo>
                  <a:cubicBezTo>
                    <a:pt x="5" y="10"/>
                    <a:pt x="5" y="10"/>
                    <a:pt x="5" y="10"/>
                  </a:cubicBezTo>
                  <a:cubicBezTo>
                    <a:pt x="8" y="4"/>
                    <a:pt x="8" y="4"/>
                    <a:pt x="8" y="4"/>
                  </a:cubicBezTo>
                  <a:cubicBezTo>
                    <a:pt x="30" y="4"/>
                    <a:pt x="30" y="4"/>
                    <a:pt x="30" y="4"/>
                  </a:cubicBezTo>
                  <a:cubicBezTo>
                    <a:pt x="40" y="0"/>
                    <a:pt x="40" y="0"/>
                    <a:pt x="40" y="0"/>
                  </a:cubicBezTo>
                  <a:cubicBezTo>
                    <a:pt x="54" y="8"/>
                    <a:pt x="54" y="8"/>
                    <a:pt x="54" y="8"/>
                  </a:cubicBezTo>
                  <a:cubicBezTo>
                    <a:pt x="67" y="11"/>
                    <a:pt x="67" y="11"/>
                    <a:pt x="67" y="11"/>
                  </a:cubicBezTo>
                  <a:cubicBezTo>
                    <a:pt x="61" y="27"/>
                    <a:pt x="61" y="27"/>
                    <a:pt x="61" y="27"/>
                  </a:cubicBezTo>
                  <a:cubicBezTo>
                    <a:pt x="70" y="30"/>
                    <a:pt x="70" y="30"/>
                    <a:pt x="70" y="30"/>
                  </a:cubicBezTo>
                  <a:cubicBezTo>
                    <a:pt x="75" y="37"/>
                    <a:pt x="75" y="37"/>
                    <a:pt x="75" y="37"/>
                  </a:cubicBezTo>
                  <a:cubicBezTo>
                    <a:pt x="74" y="50"/>
                    <a:pt x="74" y="50"/>
                    <a:pt x="74" y="50"/>
                  </a:cubicBezTo>
                  <a:cubicBezTo>
                    <a:pt x="83" y="50"/>
                    <a:pt x="83" y="50"/>
                    <a:pt x="83" y="50"/>
                  </a:cubicBezTo>
                  <a:cubicBezTo>
                    <a:pt x="90" y="46"/>
                    <a:pt x="90" y="46"/>
                    <a:pt x="90" y="46"/>
                  </a:cubicBezTo>
                  <a:cubicBezTo>
                    <a:pt x="105" y="49"/>
                    <a:pt x="105" y="49"/>
                    <a:pt x="105" y="49"/>
                  </a:cubicBezTo>
                  <a:cubicBezTo>
                    <a:pt x="110" y="55"/>
                    <a:pt x="110" y="55"/>
                    <a:pt x="110" y="55"/>
                  </a:cubicBezTo>
                  <a:cubicBezTo>
                    <a:pt x="92" y="71"/>
                    <a:pt x="92" y="71"/>
                    <a:pt x="92" y="71"/>
                  </a:cubicBezTo>
                  <a:cubicBezTo>
                    <a:pt x="92" y="71"/>
                    <a:pt x="82" y="72"/>
                    <a:pt x="82" y="72"/>
                  </a:cubicBezTo>
                  <a:cubicBezTo>
                    <a:pt x="82" y="72"/>
                    <a:pt x="78" y="78"/>
                    <a:pt x="78" y="78"/>
                  </a:cubicBezTo>
                  <a:cubicBezTo>
                    <a:pt x="72" y="79"/>
                    <a:pt x="72" y="79"/>
                    <a:pt x="72" y="79"/>
                  </a:cubicBezTo>
                  <a:cubicBezTo>
                    <a:pt x="64" y="85"/>
                    <a:pt x="64" y="85"/>
                    <a:pt x="64" y="85"/>
                  </a:cubicBezTo>
                  <a:cubicBezTo>
                    <a:pt x="46" y="99"/>
                    <a:pt x="46" y="99"/>
                    <a:pt x="46" y="99"/>
                  </a:cubicBezTo>
                  <a:cubicBezTo>
                    <a:pt x="36" y="103"/>
                    <a:pt x="36" y="103"/>
                    <a:pt x="36" y="103"/>
                  </a:cubicBezTo>
                  <a:cubicBezTo>
                    <a:pt x="24" y="96"/>
                    <a:pt x="24" y="96"/>
                    <a:pt x="24" y="96"/>
                  </a:cubicBezTo>
                  <a:cubicBezTo>
                    <a:pt x="19" y="84"/>
                    <a:pt x="19" y="84"/>
                    <a:pt x="19" y="84"/>
                  </a:cubicBezTo>
                  <a:cubicBezTo>
                    <a:pt x="13" y="84"/>
                    <a:pt x="13" y="84"/>
                    <a:pt x="13" y="84"/>
                  </a:cubicBezTo>
                  <a:cubicBezTo>
                    <a:pt x="6" y="77"/>
                    <a:pt x="6" y="77"/>
                    <a:pt x="6" y="77"/>
                  </a:cubicBezTo>
                  <a:cubicBezTo>
                    <a:pt x="10" y="73"/>
                    <a:pt x="10" y="73"/>
                    <a:pt x="10" y="73"/>
                  </a:cubicBezTo>
                  <a:cubicBezTo>
                    <a:pt x="12" y="59"/>
                    <a:pt x="12" y="59"/>
                    <a:pt x="12" y="59"/>
                  </a:cubicBezTo>
                  <a:cubicBezTo>
                    <a:pt x="0" y="49"/>
                    <a:pt x="0" y="49"/>
                    <a:pt x="0" y="49"/>
                  </a:cubicBezTo>
                  <a:cubicBezTo>
                    <a:pt x="0" y="41"/>
                    <a:pt x="0" y="41"/>
                    <a:pt x="0" y="41"/>
                  </a:cubicBezTo>
                  <a:cubicBezTo>
                    <a:pt x="10" y="36"/>
                    <a:pt x="10" y="36"/>
                    <a:pt x="10" y="36"/>
                  </a:cubicBezTo>
                  <a:cubicBezTo>
                    <a:pt x="2" y="25"/>
                    <a:pt x="2" y="25"/>
                    <a:pt x="2" y="25"/>
                  </a:cubicBezTo>
                  <a:lnTo>
                    <a:pt x="11"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23">
              <a:extLst>
                <a:ext uri="{FF2B5EF4-FFF2-40B4-BE49-F238E27FC236}">
                  <a16:creationId xmlns:a16="http://schemas.microsoft.com/office/drawing/2014/main" id="{4C8093A9-FE24-4882-99C8-C16D47A60065}"/>
                </a:ext>
              </a:extLst>
            </p:cNvPr>
            <p:cNvSpPr>
              <a:spLocks/>
            </p:cNvSpPr>
            <p:nvPr/>
          </p:nvSpPr>
          <p:spPr bwMode="auto">
            <a:xfrm>
              <a:off x="6147740" y="3415434"/>
              <a:ext cx="435377" cy="1150640"/>
            </a:xfrm>
            <a:custGeom>
              <a:avLst/>
              <a:gdLst>
                <a:gd name="T0" fmla="*/ 213 w 287"/>
                <a:gd name="T1" fmla="*/ 331 h 758"/>
                <a:gd name="T2" fmla="*/ 223 w 287"/>
                <a:gd name="T3" fmla="*/ 394 h 758"/>
                <a:gd name="T4" fmla="*/ 253 w 287"/>
                <a:gd name="T5" fmla="*/ 438 h 758"/>
                <a:gd name="T6" fmla="*/ 273 w 287"/>
                <a:gd name="T7" fmla="*/ 478 h 758"/>
                <a:gd name="T8" fmla="*/ 246 w 287"/>
                <a:gd name="T9" fmla="*/ 524 h 758"/>
                <a:gd name="T10" fmla="*/ 276 w 287"/>
                <a:gd name="T11" fmla="*/ 560 h 758"/>
                <a:gd name="T12" fmla="*/ 269 w 287"/>
                <a:gd name="T13" fmla="*/ 601 h 758"/>
                <a:gd name="T14" fmla="*/ 259 w 287"/>
                <a:gd name="T15" fmla="*/ 611 h 758"/>
                <a:gd name="T16" fmla="*/ 256 w 287"/>
                <a:gd name="T17" fmla="*/ 638 h 758"/>
                <a:gd name="T18" fmla="*/ 247 w 287"/>
                <a:gd name="T19" fmla="*/ 694 h 758"/>
                <a:gd name="T20" fmla="*/ 219 w 287"/>
                <a:gd name="T21" fmla="*/ 701 h 758"/>
                <a:gd name="T22" fmla="*/ 179 w 287"/>
                <a:gd name="T23" fmla="*/ 721 h 758"/>
                <a:gd name="T24" fmla="*/ 132 w 287"/>
                <a:gd name="T25" fmla="*/ 751 h 758"/>
                <a:gd name="T26" fmla="*/ 108 w 287"/>
                <a:gd name="T27" fmla="*/ 742 h 758"/>
                <a:gd name="T28" fmla="*/ 69 w 287"/>
                <a:gd name="T29" fmla="*/ 712 h 758"/>
                <a:gd name="T30" fmla="*/ 49 w 287"/>
                <a:gd name="T31" fmla="*/ 675 h 758"/>
                <a:gd name="T32" fmla="*/ 66 w 287"/>
                <a:gd name="T33" fmla="*/ 661 h 758"/>
                <a:gd name="T34" fmla="*/ 40 w 287"/>
                <a:gd name="T35" fmla="*/ 641 h 758"/>
                <a:gd name="T36" fmla="*/ 36 w 287"/>
                <a:gd name="T37" fmla="*/ 621 h 758"/>
                <a:gd name="T38" fmla="*/ 52 w 287"/>
                <a:gd name="T39" fmla="*/ 578 h 758"/>
                <a:gd name="T40" fmla="*/ 69 w 287"/>
                <a:gd name="T41" fmla="*/ 623 h 758"/>
                <a:gd name="T42" fmla="*/ 119 w 287"/>
                <a:gd name="T43" fmla="*/ 614 h 758"/>
                <a:gd name="T44" fmla="*/ 64 w 287"/>
                <a:gd name="T45" fmla="*/ 594 h 758"/>
                <a:gd name="T46" fmla="*/ 51 w 287"/>
                <a:gd name="T47" fmla="*/ 547 h 758"/>
                <a:gd name="T48" fmla="*/ 87 w 287"/>
                <a:gd name="T49" fmla="*/ 501 h 758"/>
                <a:gd name="T50" fmla="*/ 94 w 287"/>
                <a:gd name="T51" fmla="*/ 477 h 758"/>
                <a:gd name="T52" fmla="*/ 70 w 287"/>
                <a:gd name="T53" fmla="*/ 473 h 758"/>
                <a:gd name="T54" fmla="*/ 78 w 287"/>
                <a:gd name="T55" fmla="*/ 441 h 758"/>
                <a:gd name="T56" fmla="*/ 90 w 287"/>
                <a:gd name="T57" fmla="*/ 418 h 758"/>
                <a:gd name="T58" fmla="*/ 98 w 287"/>
                <a:gd name="T59" fmla="*/ 440 h 758"/>
                <a:gd name="T60" fmla="*/ 123 w 287"/>
                <a:gd name="T61" fmla="*/ 395 h 758"/>
                <a:gd name="T62" fmla="*/ 139 w 287"/>
                <a:gd name="T63" fmla="*/ 358 h 758"/>
                <a:gd name="T64" fmla="*/ 149 w 287"/>
                <a:gd name="T65" fmla="*/ 323 h 758"/>
                <a:gd name="T66" fmla="*/ 110 w 287"/>
                <a:gd name="T67" fmla="*/ 340 h 758"/>
                <a:gd name="T68" fmla="*/ 103 w 287"/>
                <a:gd name="T69" fmla="*/ 300 h 758"/>
                <a:gd name="T70" fmla="*/ 52 w 287"/>
                <a:gd name="T71" fmla="*/ 343 h 758"/>
                <a:gd name="T72" fmla="*/ 57 w 287"/>
                <a:gd name="T73" fmla="*/ 315 h 758"/>
                <a:gd name="T74" fmla="*/ 32 w 287"/>
                <a:gd name="T75" fmla="*/ 296 h 758"/>
                <a:gd name="T76" fmla="*/ 19 w 287"/>
                <a:gd name="T77" fmla="*/ 228 h 758"/>
                <a:gd name="T78" fmla="*/ 8 w 287"/>
                <a:gd name="T79" fmla="*/ 194 h 758"/>
                <a:gd name="T80" fmla="*/ 20 w 287"/>
                <a:gd name="T81" fmla="*/ 154 h 758"/>
                <a:gd name="T82" fmla="*/ 64 w 287"/>
                <a:gd name="T83" fmla="*/ 91 h 758"/>
                <a:gd name="T84" fmla="*/ 89 w 287"/>
                <a:gd name="T85" fmla="*/ 72 h 758"/>
                <a:gd name="T86" fmla="*/ 146 w 287"/>
                <a:gd name="T87" fmla="*/ 73 h 758"/>
                <a:gd name="T88" fmla="*/ 141 w 287"/>
                <a:gd name="T89" fmla="*/ 57 h 758"/>
                <a:gd name="T90" fmla="*/ 190 w 287"/>
                <a:gd name="T91" fmla="*/ 18 h 758"/>
                <a:gd name="T92" fmla="*/ 253 w 287"/>
                <a:gd name="T93" fmla="*/ 57 h 758"/>
                <a:gd name="T94" fmla="*/ 223 w 287"/>
                <a:gd name="T95" fmla="*/ 118 h 758"/>
                <a:gd name="T96" fmla="*/ 266 w 287"/>
                <a:gd name="T97" fmla="*/ 166 h 758"/>
                <a:gd name="T98" fmla="*/ 263 w 287"/>
                <a:gd name="T99" fmla="*/ 211 h 758"/>
                <a:gd name="T100" fmla="*/ 282 w 287"/>
                <a:gd name="T101" fmla="*/ 261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7" h="758">
                  <a:moveTo>
                    <a:pt x="257" y="284"/>
                  </a:moveTo>
                  <a:cubicBezTo>
                    <a:pt x="239" y="290"/>
                    <a:pt x="239" y="290"/>
                    <a:pt x="239" y="290"/>
                  </a:cubicBezTo>
                  <a:cubicBezTo>
                    <a:pt x="243" y="324"/>
                    <a:pt x="243" y="324"/>
                    <a:pt x="243" y="324"/>
                  </a:cubicBezTo>
                  <a:cubicBezTo>
                    <a:pt x="213" y="331"/>
                    <a:pt x="213" y="331"/>
                    <a:pt x="213" y="331"/>
                  </a:cubicBezTo>
                  <a:cubicBezTo>
                    <a:pt x="189" y="357"/>
                    <a:pt x="189" y="357"/>
                    <a:pt x="189" y="357"/>
                  </a:cubicBezTo>
                  <a:cubicBezTo>
                    <a:pt x="203" y="381"/>
                    <a:pt x="203" y="381"/>
                    <a:pt x="203" y="381"/>
                  </a:cubicBezTo>
                  <a:cubicBezTo>
                    <a:pt x="203" y="391"/>
                    <a:pt x="203" y="391"/>
                    <a:pt x="203" y="391"/>
                  </a:cubicBezTo>
                  <a:cubicBezTo>
                    <a:pt x="223" y="394"/>
                    <a:pt x="223" y="394"/>
                    <a:pt x="223" y="394"/>
                  </a:cubicBezTo>
                  <a:cubicBezTo>
                    <a:pt x="236" y="421"/>
                    <a:pt x="236" y="421"/>
                    <a:pt x="236" y="421"/>
                  </a:cubicBezTo>
                  <a:cubicBezTo>
                    <a:pt x="246" y="421"/>
                    <a:pt x="246" y="421"/>
                    <a:pt x="246" y="421"/>
                  </a:cubicBezTo>
                  <a:cubicBezTo>
                    <a:pt x="253" y="431"/>
                    <a:pt x="253" y="431"/>
                    <a:pt x="253" y="431"/>
                  </a:cubicBezTo>
                  <a:cubicBezTo>
                    <a:pt x="253" y="438"/>
                    <a:pt x="253" y="438"/>
                    <a:pt x="253" y="438"/>
                  </a:cubicBezTo>
                  <a:cubicBezTo>
                    <a:pt x="266" y="447"/>
                    <a:pt x="266" y="447"/>
                    <a:pt x="266" y="447"/>
                  </a:cubicBezTo>
                  <a:cubicBezTo>
                    <a:pt x="266" y="455"/>
                    <a:pt x="266" y="455"/>
                    <a:pt x="266" y="455"/>
                  </a:cubicBezTo>
                  <a:cubicBezTo>
                    <a:pt x="276" y="471"/>
                    <a:pt x="276" y="471"/>
                    <a:pt x="276" y="471"/>
                  </a:cubicBezTo>
                  <a:cubicBezTo>
                    <a:pt x="273" y="478"/>
                    <a:pt x="273" y="478"/>
                    <a:pt x="273" y="478"/>
                  </a:cubicBezTo>
                  <a:cubicBezTo>
                    <a:pt x="273" y="478"/>
                    <a:pt x="262" y="483"/>
                    <a:pt x="259" y="485"/>
                  </a:cubicBezTo>
                  <a:cubicBezTo>
                    <a:pt x="255" y="487"/>
                    <a:pt x="253" y="501"/>
                    <a:pt x="253" y="501"/>
                  </a:cubicBezTo>
                  <a:cubicBezTo>
                    <a:pt x="242" y="508"/>
                    <a:pt x="242" y="508"/>
                    <a:pt x="242" y="508"/>
                  </a:cubicBezTo>
                  <a:cubicBezTo>
                    <a:pt x="247" y="514"/>
                    <a:pt x="246" y="524"/>
                    <a:pt x="246" y="524"/>
                  </a:cubicBezTo>
                  <a:cubicBezTo>
                    <a:pt x="252" y="527"/>
                    <a:pt x="252" y="527"/>
                    <a:pt x="252" y="527"/>
                  </a:cubicBezTo>
                  <a:cubicBezTo>
                    <a:pt x="266" y="527"/>
                    <a:pt x="266" y="527"/>
                    <a:pt x="266" y="527"/>
                  </a:cubicBezTo>
                  <a:cubicBezTo>
                    <a:pt x="266" y="548"/>
                    <a:pt x="266" y="548"/>
                    <a:pt x="266" y="548"/>
                  </a:cubicBezTo>
                  <a:cubicBezTo>
                    <a:pt x="269" y="550"/>
                    <a:pt x="276" y="560"/>
                    <a:pt x="276" y="560"/>
                  </a:cubicBezTo>
                  <a:cubicBezTo>
                    <a:pt x="281" y="571"/>
                    <a:pt x="281" y="571"/>
                    <a:pt x="281" y="571"/>
                  </a:cubicBezTo>
                  <a:cubicBezTo>
                    <a:pt x="286" y="578"/>
                    <a:pt x="286" y="578"/>
                    <a:pt x="286" y="578"/>
                  </a:cubicBezTo>
                  <a:cubicBezTo>
                    <a:pt x="272" y="589"/>
                    <a:pt x="272" y="589"/>
                    <a:pt x="272" y="589"/>
                  </a:cubicBezTo>
                  <a:cubicBezTo>
                    <a:pt x="269" y="601"/>
                    <a:pt x="269" y="601"/>
                    <a:pt x="269" y="601"/>
                  </a:cubicBezTo>
                  <a:cubicBezTo>
                    <a:pt x="266" y="604"/>
                    <a:pt x="266" y="604"/>
                    <a:pt x="266" y="604"/>
                  </a:cubicBezTo>
                  <a:cubicBezTo>
                    <a:pt x="266" y="608"/>
                    <a:pt x="266" y="608"/>
                    <a:pt x="266" y="608"/>
                  </a:cubicBezTo>
                  <a:cubicBezTo>
                    <a:pt x="256" y="611"/>
                    <a:pt x="256" y="611"/>
                    <a:pt x="256" y="611"/>
                  </a:cubicBezTo>
                  <a:cubicBezTo>
                    <a:pt x="256" y="611"/>
                    <a:pt x="259" y="611"/>
                    <a:pt x="259" y="611"/>
                  </a:cubicBezTo>
                  <a:cubicBezTo>
                    <a:pt x="259" y="611"/>
                    <a:pt x="259" y="618"/>
                    <a:pt x="259" y="618"/>
                  </a:cubicBezTo>
                  <a:cubicBezTo>
                    <a:pt x="263" y="618"/>
                    <a:pt x="263" y="618"/>
                    <a:pt x="263" y="618"/>
                  </a:cubicBezTo>
                  <a:cubicBezTo>
                    <a:pt x="253" y="631"/>
                    <a:pt x="253" y="631"/>
                    <a:pt x="253" y="631"/>
                  </a:cubicBezTo>
                  <a:cubicBezTo>
                    <a:pt x="256" y="638"/>
                    <a:pt x="256" y="638"/>
                    <a:pt x="256" y="638"/>
                  </a:cubicBezTo>
                  <a:cubicBezTo>
                    <a:pt x="256" y="651"/>
                    <a:pt x="256" y="651"/>
                    <a:pt x="256" y="651"/>
                  </a:cubicBezTo>
                  <a:cubicBezTo>
                    <a:pt x="253" y="669"/>
                    <a:pt x="253" y="669"/>
                    <a:pt x="253" y="669"/>
                  </a:cubicBezTo>
                  <a:cubicBezTo>
                    <a:pt x="253" y="688"/>
                    <a:pt x="253" y="688"/>
                    <a:pt x="253" y="688"/>
                  </a:cubicBezTo>
                  <a:cubicBezTo>
                    <a:pt x="253" y="688"/>
                    <a:pt x="247" y="694"/>
                    <a:pt x="247" y="694"/>
                  </a:cubicBezTo>
                  <a:cubicBezTo>
                    <a:pt x="246" y="694"/>
                    <a:pt x="239" y="697"/>
                    <a:pt x="239" y="697"/>
                  </a:cubicBezTo>
                  <a:cubicBezTo>
                    <a:pt x="229" y="698"/>
                    <a:pt x="229" y="698"/>
                    <a:pt x="229" y="698"/>
                  </a:cubicBezTo>
                  <a:cubicBezTo>
                    <a:pt x="223" y="691"/>
                    <a:pt x="223" y="691"/>
                    <a:pt x="223" y="691"/>
                  </a:cubicBezTo>
                  <a:cubicBezTo>
                    <a:pt x="219" y="701"/>
                    <a:pt x="219" y="701"/>
                    <a:pt x="219" y="701"/>
                  </a:cubicBezTo>
                  <a:cubicBezTo>
                    <a:pt x="213" y="704"/>
                    <a:pt x="213" y="704"/>
                    <a:pt x="213" y="704"/>
                  </a:cubicBezTo>
                  <a:cubicBezTo>
                    <a:pt x="201" y="716"/>
                    <a:pt x="201" y="716"/>
                    <a:pt x="201" y="716"/>
                  </a:cubicBezTo>
                  <a:cubicBezTo>
                    <a:pt x="193" y="721"/>
                    <a:pt x="193" y="721"/>
                    <a:pt x="193" y="721"/>
                  </a:cubicBezTo>
                  <a:cubicBezTo>
                    <a:pt x="179" y="721"/>
                    <a:pt x="179" y="721"/>
                    <a:pt x="179" y="721"/>
                  </a:cubicBezTo>
                  <a:cubicBezTo>
                    <a:pt x="172" y="729"/>
                    <a:pt x="172" y="729"/>
                    <a:pt x="172" y="729"/>
                  </a:cubicBezTo>
                  <a:cubicBezTo>
                    <a:pt x="163" y="748"/>
                    <a:pt x="163" y="748"/>
                    <a:pt x="163" y="748"/>
                  </a:cubicBezTo>
                  <a:cubicBezTo>
                    <a:pt x="155" y="749"/>
                    <a:pt x="142" y="758"/>
                    <a:pt x="142" y="758"/>
                  </a:cubicBezTo>
                  <a:cubicBezTo>
                    <a:pt x="132" y="751"/>
                    <a:pt x="132" y="751"/>
                    <a:pt x="132" y="751"/>
                  </a:cubicBezTo>
                  <a:cubicBezTo>
                    <a:pt x="119" y="754"/>
                    <a:pt x="119" y="754"/>
                    <a:pt x="119" y="754"/>
                  </a:cubicBezTo>
                  <a:cubicBezTo>
                    <a:pt x="113" y="746"/>
                    <a:pt x="113" y="746"/>
                    <a:pt x="113" y="746"/>
                  </a:cubicBezTo>
                  <a:cubicBezTo>
                    <a:pt x="113" y="741"/>
                    <a:pt x="113" y="741"/>
                    <a:pt x="113" y="741"/>
                  </a:cubicBezTo>
                  <a:cubicBezTo>
                    <a:pt x="108" y="742"/>
                    <a:pt x="108" y="742"/>
                    <a:pt x="108" y="742"/>
                  </a:cubicBezTo>
                  <a:cubicBezTo>
                    <a:pt x="99" y="738"/>
                    <a:pt x="99" y="738"/>
                    <a:pt x="99" y="738"/>
                  </a:cubicBezTo>
                  <a:cubicBezTo>
                    <a:pt x="93" y="741"/>
                    <a:pt x="93" y="741"/>
                    <a:pt x="93" y="741"/>
                  </a:cubicBezTo>
                  <a:cubicBezTo>
                    <a:pt x="72" y="728"/>
                    <a:pt x="72" y="728"/>
                    <a:pt x="72" y="728"/>
                  </a:cubicBezTo>
                  <a:cubicBezTo>
                    <a:pt x="69" y="712"/>
                    <a:pt x="69" y="712"/>
                    <a:pt x="69" y="712"/>
                  </a:cubicBezTo>
                  <a:cubicBezTo>
                    <a:pt x="63" y="698"/>
                    <a:pt x="63" y="698"/>
                    <a:pt x="63" y="698"/>
                  </a:cubicBezTo>
                  <a:cubicBezTo>
                    <a:pt x="63" y="698"/>
                    <a:pt x="66" y="695"/>
                    <a:pt x="66" y="695"/>
                  </a:cubicBezTo>
                  <a:cubicBezTo>
                    <a:pt x="66" y="694"/>
                    <a:pt x="53" y="685"/>
                    <a:pt x="53" y="685"/>
                  </a:cubicBezTo>
                  <a:cubicBezTo>
                    <a:pt x="49" y="675"/>
                    <a:pt x="49" y="675"/>
                    <a:pt x="49" y="675"/>
                  </a:cubicBezTo>
                  <a:cubicBezTo>
                    <a:pt x="59" y="675"/>
                    <a:pt x="59" y="675"/>
                    <a:pt x="59" y="675"/>
                  </a:cubicBezTo>
                  <a:cubicBezTo>
                    <a:pt x="66" y="668"/>
                    <a:pt x="66" y="668"/>
                    <a:pt x="66" y="668"/>
                  </a:cubicBezTo>
                  <a:cubicBezTo>
                    <a:pt x="62" y="664"/>
                    <a:pt x="62" y="664"/>
                    <a:pt x="62" y="664"/>
                  </a:cubicBezTo>
                  <a:cubicBezTo>
                    <a:pt x="66" y="661"/>
                    <a:pt x="66" y="661"/>
                    <a:pt x="66" y="661"/>
                  </a:cubicBezTo>
                  <a:cubicBezTo>
                    <a:pt x="62" y="658"/>
                    <a:pt x="62" y="658"/>
                    <a:pt x="62" y="658"/>
                  </a:cubicBezTo>
                  <a:cubicBezTo>
                    <a:pt x="62" y="661"/>
                    <a:pt x="62" y="661"/>
                    <a:pt x="62" y="661"/>
                  </a:cubicBezTo>
                  <a:cubicBezTo>
                    <a:pt x="46" y="641"/>
                    <a:pt x="46" y="641"/>
                    <a:pt x="46" y="641"/>
                  </a:cubicBezTo>
                  <a:cubicBezTo>
                    <a:pt x="40" y="641"/>
                    <a:pt x="40" y="641"/>
                    <a:pt x="40" y="641"/>
                  </a:cubicBezTo>
                  <a:cubicBezTo>
                    <a:pt x="41" y="639"/>
                    <a:pt x="41" y="639"/>
                    <a:pt x="41" y="639"/>
                  </a:cubicBezTo>
                  <a:cubicBezTo>
                    <a:pt x="33" y="635"/>
                    <a:pt x="33" y="635"/>
                    <a:pt x="33" y="635"/>
                  </a:cubicBezTo>
                  <a:cubicBezTo>
                    <a:pt x="34" y="626"/>
                    <a:pt x="34" y="626"/>
                    <a:pt x="34" y="626"/>
                  </a:cubicBezTo>
                  <a:cubicBezTo>
                    <a:pt x="36" y="621"/>
                    <a:pt x="36" y="621"/>
                    <a:pt x="36" y="621"/>
                  </a:cubicBezTo>
                  <a:cubicBezTo>
                    <a:pt x="23" y="599"/>
                    <a:pt x="23" y="599"/>
                    <a:pt x="23" y="599"/>
                  </a:cubicBezTo>
                  <a:cubicBezTo>
                    <a:pt x="31" y="585"/>
                    <a:pt x="31" y="585"/>
                    <a:pt x="31" y="585"/>
                  </a:cubicBezTo>
                  <a:cubicBezTo>
                    <a:pt x="43" y="583"/>
                    <a:pt x="43" y="583"/>
                    <a:pt x="43" y="583"/>
                  </a:cubicBezTo>
                  <a:cubicBezTo>
                    <a:pt x="52" y="578"/>
                    <a:pt x="52" y="578"/>
                    <a:pt x="52" y="578"/>
                  </a:cubicBezTo>
                  <a:cubicBezTo>
                    <a:pt x="56" y="583"/>
                    <a:pt x="56" y="583"/>
                    <a:pt x="56" y="583"/>
                  </a:cubicBezTo>
                  <a:cubicBezTo>
                    <a:pt x="59" y="592"/>
                    <a:pt x="59" y="592"/>
                    <a:pt x="59" y="592"/>
                  </a:cubicBezTo>
                  <a:cubicBezTo>
                    <a:pt x="59" y="602"/>
                    <a:pt x="59" y="602"/>
                    <a:pt x="59" y="602"/>
                  </a:cubicBezTo>
                  <a:cubicBezTo>
                    <a:pt x="69" y="623"/>
                    <a:pt x="69" y="623"/>
                    <a:pt x="69" y="623"/>
                  </a:cubicBezTo>
                  <a:cubicBezTo>
                    <a:pt x="80" y="632"/>
                    <a:pt x="80" y="632"/>
                    <a:pt x="80" y="632"/>
                  </a:cubicBezTo>
                  <a:cubicBezTo>
                    <a:pt x="98" y="632"/>
                    <a:pt x="98" y="632"/>
                    <a:pt x="98" y="632"/>
                  </a:cubicBezTo>
                  <a:cubicBezTo>
                    <a:pt x="123" y="618"/>
                    <a:pt x="123" y="618"/>
                    <a:pt x="123" y="618"/>
                  </a:cubicBezTo>
                  <a:cubicBezTo>
                    <a:pt x="119" y="614"/>
                    <a:pt x="119" y="614"/>
                    <a:pt x="119" y="614"/>
                  </a:cubicBezTo>
                  <a:cubicBezTo>
                    <a:pt x="106" y="614"/>
                    <a:pt x="106" y="614"/>
                    <a:pt x="106" y="614"/>
                  </a:cubicBezTo>
                  <a:cubicBezTo>
                    <a:pt x="102" y="621"/>
                    <a:pt x="102" y="621"/>
                    <a:pt x="102" y="621"/>
                  </a:cubicBezTo>
                  <a:cubicBezTo>
                    <a:pt x="91" y="621"/>
                    <a:pt x="91" y="621"/>
                    <a:pt x="91" y="621"/>
                  </a:cubicBezTo>
                  <a:cubicBezTo>
                    <a:pt x="64" y="594"/>
                    <a:pt x="64" y="594"/>
                    <a:pt x="64" y="594"/>
                  </a:cubicBezTo>
                  <a:cubicBezTo>
                    <a:pt x="62" y="576"/>
                    <a:pt x="62" y="576"/>
                    <a:pt x="62" y="576"/>
                  </a:cubicBezTo>
                  <a:cubicBezTo>
                    <a:pt x="55" y="570"/>
                    <a:pt x="55" y="570"/>
                    <a:pt x="55" y="570"/>
                  </a:cubicBezTo>
                  <a:cubicBezTo>
                    <a:pt x="55" y="554"/>
                    <a:pt x="55" y="554"/>
                    <a:pt x="55" y="554"/>
                  </a:cubicBezTo>
                  <a:cubicBezTo>
                    <a:pt x="51" y="547"/>
                    <a:pt x="51" y="547"/>
                    <a:pt x="51" y="547"/>
                  </a:cubicBezTo>
                  <a:cubicBezTo>
                    <a:pt x="56" y="524"/>
                    <a:pt x="56" y="524"/>
                    <a:pt x="56" y="524"/>
                  </a:cubicBezTo>
                  <a:cubicBezTo>
                    <a:pt x="73" y="506"/>
                    <a:pt x="73" y="506"/>
                    <a:pt x="73" y="506"/>
                  </a:cubicBezTo>
                  <a:cubicBezTo>
                    <a:pt x="82" y="495"/>
                    <a:pt x="82" y="495"/>
                    <a:pt x="82" y="495"/>
                  </a:cubicBezTo>
                  <a:cubicBezTo>
                    <a:pt x="87" y="501"/>
                    <a:pt x="87" y="501"/>
                    <a:pt x="87" y="501"/>
                  </a:cubicBezTo>
                  <a:cubicBezTo>
                    <a:pt x="94" y="485"/>
                    <a:pt x="94" y="485"/>
                    <a:pt x="94" y="485"/>
                  </a:cubicBezTo>
                  <a:cubicBezTo>
                    <a:pt x="101" y="492"/>
                    <a:pt x="101" y="492"/>
                    <a:pt x="101" y="492"/>
                  </a:cubicBezTo>
                  <a:cubicBezTo>
                    <a:pt x="107" y="484"/>
                    <a:pt x="107" y="484"/>
                    <a:pt x="107" y="484"/>
                  </a:cubicBezTo>
                  <a:cubicBezTo>
                    <a:pt x="94" y="477"/>
                    <a:pt x="94" y="477"/>
                    <a:pt x="94" y="477"/>
                  </a:cubicBezTo>
                  <a:cubicBezTo>
                    <a:pt x="90" y="482"/>
                    <a:pt x="90" y="482"/>
                    <a:pt x="90" y="482"/>
                  </a:cubicBezTo>
                  <a:cubicBezTo>
                    <a:pt x="79" y="481"/>
                    <a:pt x="79" y="481"/>
                    <a:pt x="79" y="481"/>
                  </a:cubicBezTo>
                  <a:cubicBezTo>
                    <a:pt x="77" y="474"/>
                    <a:pt x="77" y="474"/>
                    <a:pt x="77" y="474"/>
                  </a:cubicBezTo>
                  <a:cubicBezTo>
                    <a:pt x="70" y="473"/>
                    <a:pt x="70" y="473"/>
                    <a:pt x="70" y="473"/>
                  </a:cubicBezTo>
                  <a:cubicBezTo>
                    <a:pt x="69" y="463"/>
                    <a:pt x="69" y="463"/>
                    <a:pt x="69" y="463"/>
                  </a:cubicBezTo>
                  <a:cubicBezTo>
                    <a:pt x="72" y="460"/>
                    <a:pt x="72" y="460"/>
                    <a:pt x="72" y="460"/>
                  </a:cubicBezTo>
                  <a:cubicBezTo>
                    <a:pt x="72" y="445"/>
                    <a:pt x="72" y="445"/>
                    <a:pt x="72" y="445"/>
                  </a:cubicBezTo>
                  <a:cubicBezTo>
                    <a:pt x="78" y="441"/>
                    <a:pt x="78" y="441"/>
                    <a:pt x="78" y="441"/>
                  </a:cubicBezTo>
                  <a:cubicBezTo>
                    <a:pt x="78" y="430"/>
                    <a:pt x="78" y="430"/>
                    <a:pt x="78" y="430"/>
                  </a:cubicBezTo>
                  <a:cubicBezTo>
                    <a:pt x="80" y="418"/>
                    <a:pt x="80" y="418"/>
                    <a:pt x="80" y="418"/>
                  </a:cubicBezTo>
                  <a:cubicBezTo>
                    <a:pt x="86" y="414"/>
                    <a:pt x="86" y="414"/>
                    <a:pt x="86" y="414"/>
                  </a:cubicBezTo>
                  <a:cubicBezTo>
                    <a:pt x="90" y="418"/>
                    <a:pt x="90" y="418"/>
                    <a:pt x="90" y="418"/>
                  </a:cubicBezTo>
                  <a:cubicBezTo>
                    <a:pt x="88" y="427"/>
                    <a:pt x="88" y="427"/>
                    <a:pt x="88" y="427"/>
                  </a:cubicBezTo>
                  <a:cubicBezTo>
                    <a:pt x="92" y="431"/>
                    <a:pt x="92" y="431"/>
                    <a:pt x="92" y="431"/>
                  </a:cubicBezTo>
                  <a:cubicBezTo>
                    <a:pt x="88" y="437"/>
                    <a:pt x="88" y="437"/>
                    <a:pt x="88" y="437"/>
                  </a:cubicBezTo>
                  <a:cubicBezTo>
                    <a:pt x="98" y="440"/>
                    <a:pt x="98" y="440"/>
                    <a:pt x="98" y="440"/>
                  </a:cubicBezTo>
                  <a:cubicBezTo>
                    <a:pt x="96" y="420"/>
                    <a:pt x="96" y="420"/>
                    <a:pt x="96" y="420"/>
                  </a:cubicBezTo>
                  <a:cubicBezTo>
                    <a:pt x="107" y="411"/>
                    <a:pt x="107" y="411"/>
                    <a:pt x="107" y="411"/>
                  </a:cubicBezTo>
                  <a:cubicBezTo>
                    <a:pt x="114" y="412"/>
                    <a:pt x="114" y="412"/>
                    <a:pt x="114" y="412"/>
                  </a:cubicBezTo>
                  <a:cubicBezTo>
                    <a:pt x="123" y="395"/>
                    <a:pt x="123" y="395"/>
                    <a:pt x="123" y="395"/>
                  </a:cubicBezTo>
                  <a:cubicBezTo>
                    <a:pt x="112" y="383"/>
                    <a:pt x="112" y="383"/>
                    <a:pt x="112" y="383"/>
                  </a:cubicBezTo>
                  <a:cubicBezTo>
                    <a:pt x="118" y="370"/>
                    <a:pt x="118" y="370"/>
                    <a:pt x="118" y="370"/>
                  </a:cubicBezTo>
                  <a:cubicBezTo>
                    <a:pt x="135" y="366"/>
                    <a:pt x="135" y="366"/>
                    <a:pt x="135" y="366"/>
                  </a:cubicBezTo>
                  <a:cubicBezTo>
                    <a:pt x="135" y="366"/>
                    <a:pt x="139" y="358"/>
                    <a:pt x="139" y="358"/>
                  </a:cubicBezTo>
                  <a:cubicBezTo>
                    <a:pt x="139" y="358"/>
                    <a:pt x="146" y="351"/>
                    <a:pt x="146" y="351"/>
                  </a:cubicBezTo>
                  <a:cubicBezTo>
                    <a:pt x="134" y="344"/>
                    <a:pt x="134" y="344"/>
                    <a:pt x="134" y="344"/>
                  </a:cubicBezTo>
                  <a:cubicBezTo>
                    <a:pt x="130" y="334"/>
                    <a:pt x="130" y="334"/>
                    <a:pt x="130" y="334"/>
                  </a:cubicBezTo>
                  <a:cubicBezTo>
                    <a:pt x="149" y="323"/>
                    <a:pt x="149" y="323"/>
                    <a:pt x="149" y="323"/>
                  </a:cubicBezTo>
                  <a:cubicBezTo>
                    <a:pt x="149" y="313"/>
                    <a:pt x="149" y="313"/>
                    <a:pt x="149" y="313"/>
                  </a:cubicBezTo>
                  <a:cubicBezTo>
                    <a:pt x="145" y="308"/>
                    <a:pt x="145" y="308"/>
                    <a:pt x="145" y="308"/>
                  </a:cubicBezTo>
                  <a:cubicBezTo>
                    <a:pt x="129" y="329"/>
                    <a:pt x="129" y="329"/>
                    <a:pt x="129" y="329"/>
                  </a:cubicBezTo>
                  <a:cubicBezTo>
                    <a:pt x="110" y="340"/>
                    <a:pt x="110" y="340"/>
                    <a:pt x="110" y="340"/>
                  </a:cubicBezTo>
                  <a:cubicBezTo>
                    <a:pt x="103" y="330"/>
                    <a:pt x="103" y="330"/>
                    <a:pt x="103" y="330"/>
                  </a:cubicBezTo>
                  <a:cubicBezTo>
                    <a:pt x="104" y="315"/>
                    <a:pt x="104" y="315"/>
                    <a:pt x="104" y="315"/>
                  </a:cubicBezTo>
                  <a:cubicBezTo>
                    <a:pt x="109" y="302"/>
                    <a:pt x="109" y="302"/>
                    <a:pt x="109" y="302"/>
                  </a:cubicBezTo>
                  <a:cubicBezTo>
                    <a:pt x="103" y="300"/>
                    <a:pt x="103" y="300"/>
                    <a:pt x="103" y="300"/>
                  </a:cubicBezTo>
                  <a:cubicBezTo>
                    <a:pt x="98" y="312"/>
                    <a:pt x="98" y="312"/>
                    <a:pt x="98" y="312"/>
                  </a:cubicBezTo>
                  <a:cubicBezTo>
                    <a:pt x="95" y="328"/>
                    <a:pt x="95" y="328"/>
                    <a:pt x="95" y="328"/>
                  </a:cubicBezTo>
                  <a:cubicBezTo>
                    <a:pt x="70" y="353"/>
                    <a:pt x="70" y="353"/>
                    <a:pt x="70" y="353"/>
                  </a:cubicBezTo>
                  <a:cubicBezTo>
                    <a:pt x="52" y="343"/>
                    <a:pt x="52" y="343"/>
                    <a:pt x="52" y="343"/>
                  </a:cubicBezTo>
                  <a:cubicBezTo>
                    <a:pt x="67" y="316"/>
                    <a:pt x="67" y="316"/>
                    <a:pt x="67" y="316"/>
                  </a:cubicBezTo>
                  <a:cubicBezTo>
                    <a:pt x="67" y="301"/>
                    <a:pt x="67" y="301"/>
                    <a:pt x="67" y="301"/>
                  </a:cubicBezTo>
                  <a:cubicBezTo>
                    <a:pt x="57" y="307"/>
                    <a:pt x="57" y="307"/>
                    <a:pt x="57" y="307"/>
                  </a:cubicBezTo>
                  <a:cubicBezTo>
                    <a:pt x="57" y="315"/>
                    <a:pt x="57" y="315"/>
                    <a:pt x="57" y="315"/>
                  </a:cubicBezTo>
                  <a:cubicBezTo>
                    <a:pt x="53" y="318"/>
                    <a:pt x="53" y="318"/>
                    <a:pt x="53" y="318"/>
                  </a:cubicBezTo>
                  <a:cubicBezTo>
                    <a:pt x="43" y="317"/>
                    <a:pt x="43" y="317"/>
                    <a:pt x="43" y="317"/>
                  </a:cubicBezTo>
                  <a:cubicBezTo>
                    <a:pt x="34" y="307"/>
                    <a:pt x="34" y="307"/>
                    <a:pt x="34" y="307"/>
                  </a:cubicBezTo>
                  <a:cubicBezTo>
                    <a:pt x="32" y="296"/>
                    <a:pt x="32" y="296"/>
                    <a:pt x="32" y="296"/>
                  </a:cubicBezTo>
                  <a:cubicBezTo>
                    <a:pt x="29" y="279"/>
                    <a:pt x="29" y="279"/>
                    <a:pt x="29" y="279"/>
                  </a:cubicBezTo>
                  <a:cubicBezTo>
                    <a:pt x="39" y="262"/>
                    <a:pt x="39" y="262"/>
                    <a:pt x="39" y="262"/>
                  </a:cubicBezTo>
                  <a:cubicBezTo>
                    <a:pt x="25" y="249"/>
                    <a:pt x="25" y="249"/>
                    <a:pt x="25" y="249"/>
                  </a:cubicBezTo>
                  <a:cubicBezTo>
                    <a:pt x="25" y="249"/>
                    <a:pt x="22" y="235"/>
                    <a:pt x="19" y="228"/>
                  </a:cubicBezTo>
                  <a:cubicBezTo>
                    <a:pt x="16" y="222"/>
                    <a:pt x="13" y="217"/>
                    <a:pt x="9" y="214"/>
                  </a:cubicBezTo>
                  <a:cubicBezTo>
                    <a:pt x="6" y="211"/>
                    <a:pt x="0" y="206"/>
                    <a:pt x="0" y="202"/>
                  </a:cubicBezTo>
                  <a:cubicBezTo>
                    <a:pt x="0" y="198"/>
                    <a:pt x="0" y="195"/>
                    <a:pt x="0" y="195"/>
                  </a:cubicBezTo>
                  <a:cubicBezTo>
                    <a:pt x="8" y="194"/>
                    <a:pt x="8" y="194"/>
                    <a:pt x="8" y="194"/>
                  </a:cubicBezTo>
                  <a:cubicBezTo>
                    <a:pt x="10" y="184"/>
                    <a:pt x="10" y="184"/>
                    <a:pt x="10" y="184"/>
                  </a:cubicBezTo>
                  <a:cubicBezTo>
                    <a:pt x="15" y="187"/>
                    <a:pt x="15" y="187"/>
                    <a:pt x="15" y="187"/>
                  </a:cubicBezTo>
                  <a:cubicBezTo>
                    <a:pt x="22" y="168"/>
                    <a:pt x="22" y="168"/>
                    <a:pt x="22" y="168"/>
                  </a:cubicBezTo>
                  <a:cubicBezTo>
                    <a:pt x="20" y="154"/>
                    <a:pt x="20" y="154"/>
                    <a:pt x="20" y="154"/>
                  </a:cubicBezTo>
                  <a:cubicBezTo>
                    <a:pt x="29" y="152"/>
                    <a:pt x="29" y="152"/>
                    <a:pt x="29" y="152"/>
                  </a:cubicBezTo>
                  <a:cubicBezTo>
                    <a:pt x="28" y="144"/>
                    <a:pt x="28" y="144"/>
                    <a:pt x="28" y="144"/>
                  </a:cubicBezTo>
                  <a:cubicBezTo>
                    <a:pt x="55" y="119"/>
                    <a:pt x="55" y="119"/>
                    <a:pt x="55" y="119"/>
                  </a:cubicBezTo>
                  <a:cubicBezTo>
                    <a:pt x="64" y="91"/>
                    <a:pt x="64" y="91"/>
                    <a:pt x="64" y="91"/>
                  </a:cubicBezTo>
                  <a:cubicBezTo>
                    <a:pt x="77" y="80"/>
                    <a:pt x="77" y="80"/>
                    <a:pt x="77" y="80"/>
                  </a:cubicBezTo>
                  <a:cubicBezTo>
                    <a:pt x="107" y="82"/>
                    <a:pt x="107" y="82"/>
                    <a:pt x="107" y="82"/>
                  </a:cubicBezTo>
                  <a:cubicBezTo>
                    <a:pt x="110" y="78"/>
                    <a:pt x="110" y="78"/>
                    <a:pt x="110" y="78"/>
                  </a:cubicBezTo>
                  <a:cubicBezTo>
                    <a:pt x="89" y="72"/>
                    <a:pt x="89" y="72"/>
                    <a:pt x="89" y="72"/>
                  </a:cubicBezTo>
                  <a:cubicBezTo>
                    <a:pt x="93" y="63"/>
                    <a:pt x="93" y="63"/>
                    <a:pt x="93" y="63"/>
                  </a:cubicBezTo>
                  <a:cubicBezTo>
                    <a:pt x="126" y="78"/>
                    <a:pt x="126" y="78"/>
                    <a:pt x="126" y="78"/>
                  </a:cubicBezTo>
                  <a:cubicBezTo>
                    <a:pt x="146" y="78"/>
                    <a:pt x="146" y="78"/>
                    <a:pt x="146" y="78"/>
                  </a:cubicBezTo>
                  <a:cubicBezTo>
                    <a:pt x="146" y="73"/>
                    <a:pt x="146" y="73"/>
                    <a:pt x="146" y="73"/>
                  </a:cubicBezTo>
                  <a:cubicBezTo>
                    <a:pt x="125" y="70"/>
                    <a:pt x="125" y="70"/>
                    <a:pt x="125" y="70"/>
                  </a:cubicBezTo>
                  <a:cubicBezTo>
                    <a:pt x="134" y="65"/>
                    <a:pt x="134" y="65"/>
                    <a:pt x="134" y="65"/>
                  </a:cubicBezTo>
                  <a:cubicBezTo>
                    <a:pt x="146" y="65"/>
                    <a:pt x="146" y="65"/>
                    <a:pt x="146" y="65"/>
                  </a:cubicBezTo>
                  <a:cubicBezTo>
                    <a:pt x="141" y="57"/>
                    <a:pt x="141" y="57"/>
                    <a:pt x="141" y="57"/>
                  </a:cubicBezTo>
                  <a:cubicBezTo>
                    <a:pt x="139" y="57"/>
                    <a:pt x="139" y="57"/>
                    <a:pt x="139" y="57"/>
                  </a:cubicBezTo>
                  <a:cubicBezTo>
                    <a:pt x="145" y="33"/>
                    <a:pt x="145" y="33"/>
                    <a:pt x="145" y="33"/>
                  </a:cubicBezTo>
                  <a:cubicBezTo>
                    <a:pt x="172" y="30"/>
                    <a:pt x="172" y="30"/>
                    <a:pt x="172" y="30"/>
                  </a:cubicBezTo>
                  <a:cubicBezTo>
                    <a:pt x="190" y="18"/>
                    <a:pt x="190" y="18"/>
                    <a:pt x="190" y="18"/>
                  </a:cubicBezTo>
                  <a:cubicBezTo>
                    <a:pt x="222" y="0"/>
                    <a:pt x="222" y="0"/>
                    <a:pt x="222" y="0"/>
                  </a:cubicBezTo>
                  <a:cubicBezTo>
                    <a:pt x="222" y="0"/>
                    <a:pt x="236" y="34"/>
                    <a:pt x="236" y="34"/>
                  </a:cubicBezTo>
                  <a:cubicBezTo>
                    <a:pt x="236" y="34"/>
                    <a:pt x="256" y="40"/>
                    <a:pt x="256" y="40"/>
                  </a:cubicBezTo>
                  <a:cubicBezTo>
                    <a:pt x="253" y="57"/>
                    <a:pt x="253" y="57"/>
                    <a:pt x="253" y="57"/>
                  </a:cubicBezTo>
                  <a:cubicBezTo>
                    <a:pt x="236" y="60"/>
                    <a:pt x="236" y="60"/>
                    <a:pt x="236" y="60"/>
                  </a:cubicBezTo>
                  <a:cubicBezTo>
                    <a:pt x="233" y="81"/>
                    <a:pt x="233" y="81"/>
                    <a:pt x="233" y="81"/>
                  </a:cubicBezTo>
                  <a:cubicBezTo>
                    <a:pt x="223" y="103"/>
                    <a:pt x="223" y="103"/>
                    <a:pt x="223" y="103"/>
                  </a:cubicBezTo>
                  <a:cubicBezTo>
                    <a:pt x="223" y="118"/>
                    <a:pt x="223" y="118"/>
                    <a:pt x="223" y="118"/>
                  </a:cubicBezTo>
                  <a:cubicBezTo>
                    <a:pt x="223" y="118"/>
                    <a:pt x="229" y="131"/>
                    <a:pt x="229" y="131"/>
                  </a:cubicBezTo>
                  <a:cubicBezTo>
                    <a:pt x="230" y="131"/>
                    <a:pt x="259" y="127"/>
                    <a:pt x="259" y="127"/>
                  </a:cubicBezTo>
                  <a:cubicBezTo>
                    <a:pt x="273" y="144"/>
                    <a:pt x="273" y="144"/>
                    <a:pt x="273" y="144"/>
                  </a:cubicBezTo>
                  <a:cubicBezTo>
                    <a:pt x="266" y="166"/>
                    <a:pt x="266" y="166"/>
                    <a:pt x="266" y="166"/>
                  </a:cubicBezTo>
                  <a:cubicBezTo>
                    <a:pt x="259" y="177"/>
                    <a:pt x="259" y="177"/>
                    <a:pt x="259" y="177"/>
                  </a:cubicBezTo>
                  <a:cubicBezTo>
                    <a:pt x="270" y="194"/>
                    <a:pt x="270" y="194"/>
                    <a:pt x="270" y="194"/>
                  </a:cubicBezTo>
                  <a:cubicBezTo>
                    <a:pt x="263" y="197"/>
                    <a:pt x="263" y="197"/>
                    <a:pt x="263" y="197"/>
                  </a:cubicBezTo>
                  <a:cubicBezTo>
                    <a:pt x="263" y="211"/>
                    <a:pt x="263" y="211"/>
                    <a:pt x="263" y="211"/>
                  </a:cubicBezTo>
                  <a:cubicBezTo>
                    <a:pt x="283" y="233"/>
                    <a:pt x="283" y="233"/>
                    <a:pt x="283" y="233"/>
                  </a:cubicBezTo>
                  <a:cubicBezTo>
                    <a:pt x="287" y="240"/>
                    <a:pt x="287" y="240"/>
                    <a:pt x="287" y="240"/>
                  </a:cubicBezTo>
                  <a:cubicBezTo>
                    <a:pt x="286" y="258"/>
                    <a:pt x="286" y="258"/>
                    <a:pt x="286" y="258"/>
                  </a:cubicBezTo>
                  <a:cubicBezTo>
                    <a:pt x="282" y="261"/>
                    <a:pt x="282" y="261"/>
                    <a:pt x="282" y="261"/>
                  </a:cubicBezTo>
                  <a:cubicBezTo>
                    <a:pt x="282" y="261"/>
                    <a:pt x="259" y="264"/>
                    <a:pt x="259" y="264"/>
                  </a:cubicBezTo>
                  <a:cubicBezTo>
                    <a:pt x="259" y="264"/>
                    <a:pt x="257" y="284"/>
                    <a:pt x="257" y="28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Freeform 24">
              <a:extLst>
                <a:ext uri="{FF2B5EF4-FFF2-40B4-BE49-F238E27FC236}">
                  <a16:creationId xmlns:a16="http://schemas.microsoft.com/office/drawing/2014/main" id="{5BDB5EFE-692E-40BA-B827-D05085B6C851}"/>
                </a:ext>
              </a:extLst>
            </p:cNvPr>
            <p:cNvSpPr>
              <a:spLocks/>
            </p:cNvSpPr>
            <p:nvPr/>
          </p:nvSpPr>
          <p:spPr bwMode="auto">
            <a:xfrm>
              <a:off x="6216601" y="3919672"/>
              <a:ext cx="19992" cy="42205"/>
            </a:xfrm>
            <a:custGeom>
              <a:avLst/>
              <a:gdLst>
                <a:gd name="T0" fmla="*/ 9 w 9"/>
                <a:gd name="T1" fmla="*/ 19 h 19"/>
                <a:gd name="T2" fmla="*/ 3 w 9"/>
                <a:gd name="T3" fmla="*/ 7 h 19"/>
                <a:gd name="T4" fmla="*/ 4 w 9"/>
                <a:gd name="T5" fmla="*/ 0 h 19"/>
                <a:gd name="T6" fmla="*/ 1 w 9"/>
                <a:gd name="T7" fmla="*/ 0 h 19"/>
                <a:gd name="T8" fmla="*/ 0 w 9"/>
                <a:gd name="T9" fmla="*/ 7 h 19"/>
                <a:gd name="T10" fmla="*/ 6 w 9"/>
                <a:gd name="T11" fmla="*/ 19 h 19"/>
                <a:gd name="T12" fmla="*/ 9 w 9"/>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9" h="19">
                  <a:moveTo>
                    <a:pt x="9" y="19"/>
                  </a:moveTo>
                  <a:lnTo>
                    <a:pt x="3" y="7"/>
                  </a:lnTo>
                  <a:lnTo>
                    <a:pt x="4" y="0"/>
                  </a:lnTo>
                  <a:lnTo>
                    <a:pt x="1" y="0"/>
                  </a:lnTo>
                  <a:lnTo>
                    <a:pt x="0" y="7"/>
                  </a:lnTo>
                  <a:lnTo>
                    <a:pt x="6" y="19"/>
                  </a:lnTo>
                  <a:lnTo>
                    <a:pt x="9"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25">
              <a:extLst>
                <a:ext uri="{FF2B5EF4-FFF2-40B4-BE49-F238E27FC236}">
                  <a16:creationId xmlns:a16="http://schemas.microsoft.com/office/drawing/2014/main" id="{A7EC2775-7EE4-4CEE-B26E-25CFF2F44038}"/>
                </a:ext>
              </a:extLst>
            </p:cNvPr>
            <p:cNvSpPr>
              <a:spLocks/>
            </p:cNvSpPr>
            <p:nvPr/>
          </p:nvSpPr>
          <p:spPr bwMode="auto">
            <a:xfrm>
              <a:off x="5759010" y="3726418"/>
              <a:ext cx="177705" cy="173262"/>
            </a:xfrm>
            <a:custGeom>
              <a:avLst/>
              <a:gdLst>
                <a:gd name="T0" fmla="*/ 37 w 116"/>
                <a:gd name="T1" fmla="*/ 113 h 113"/>
                <a:gd name="T2" fmla="*/ 40 w 116"/>
                <a:gd name="T3" fmla="*/ 101 h 113"/>
                <a:gd name="T4" fmla="*/ 70 w 116"/>
                <a:gd name="T5" fmla="*/ 91 h 113"/>
                <a:gd name="T6" fmla="*/ 75 w 116"/>
                <a:gd name="T7" fmla="*/ 82 h 113"/>
                <a:gd name="T8" fmla="*/ 93 w 116"/>
                <a:gd name="T9" fmla="*/ 75 h 113"/>
                <a:gd name="T10" fmla="*/ 93 w 116"/>
                <a:gd name="T11" fmla="*/ 64 h 113"/>
                <a:gd name="T12" fmla="*/ 116 w 116"/>
                <a:gd name="T13" fmla="*/ 42 h 113"/>
                <a:gd name="T14" fmla="*/ 105 w 116"/>
                <a:gd name="T15" fmla="*/ 36 h 113"/>
                <a:gd name="T16" fmla="*/ 103 w 116"/>
                <a:gd name="T17" fmla="*/ 24 h 113"/>
                <a:gd name="T18" fmla="*/ 114 w 116"/>
                <a:gd name="T19" fmla="*/ 0 h 113"/>
                <a:gd name="T20" fmla="*/ 82 w 116"/>
                <a:gd name="T21" fmla="*/ 6 h 113"/>
                <a:gd name="T22" fmla="*/ 49 w 116"/>
                <a:gd name="T23" fmla="*/ 44 h 113"/>
                <a:gd name="T24" fmla="*/ 31 w 116"/>
                <a:gd name="T25" fmla="*/ 51 h 113"/>
                <a:gd name="T26" fmla="*/ 20 w 116"/>
                <a:gd name="T27" fmla="*/ 71 h 113"/>
                <a:gd name="T28" fmla="*/ 16 w 116"/>
                <a:gd name="T29" fmla="*/ 83 h 113"/>
                <a:gd name="T30" fmla="*/ 0 w 116"/>
                <a:gd name="T31" fmla="*/ 103 h 113"/>
                <a:gd name="T32" fmla="*/ 21 w 116"/>
                <a:gd name="T33" fmla="*/ 98 h 113"/>
                <a:gd name="T34" fmla="*/ 30 w 116"/>
                <a:gd name="T35" fmla="*/ 103 h 113"/>
                <a:gd name="T36" fmla="*/ 37 w 116"/>
                <a:gd name="T3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6" h="113">
                  <a:moveTo>
                    <a:pt x="37" y="113"/>
                  </a:moveTo>
                  <a:cubicBezTo>
                    <a:pt x="40" y="101"/>
                    <a:pt x="40" y="101"/>
                    <a:pt x="40" y="101"/>
                  </a:cubicBezTo>
                  <a:cubicBezTo>
                    <a:pt x="70" y="91"/>
                    <a:pt x="70" y="91"/>
                    <a:pt x="70" y="91"/>
                  </a:cubicBezTo>
                  <a:cubicBezTo>
                    <a:pt x="70" y="91"/>
                    <a:pt x="74" y="82"/>
                    <a:pt x="75" y="82"/>
                  </a:cubicBezTo>
                  <a:cubicBezTo>
                    <a:pt x="75" y="82"/>
                    <a:pt x="93" y="75"/>
                    <a:pt x="93" y="75"/>
                  </a:cubicBezTo>
                  <a:cubicBezTo>
                    <a:pt x="93" y="75"/>
                    <a:pt x="93" y="64"/>
                    <a:pt x="93" y="64"/>
                  </a:cubicBezTo>
                  <a:cubicBezTo>
                    <a:pt x="94" y="64"/>
                    <a:pt x="116" y="42"/>
                    <a:pt x="116" y="42"/>
                  </a:cubicBezTo>
                  <a:cubicBezTo>
                    <a:pt x="105" y="36"/>
                    <a:pt x="105" y="36"/>
                    <a:pt x="105" y="36"/>
                  </a:cubicBezTo>
                  <a:cubicBezTo>
                    <a:pt x="103" y="24"/>
                    <a:pt x="103" y="24"/>
                    <a:pt x="103" y="24"/>
                  </a:cubicBezTo>
                  <a:cubicBezTo>
                    <a:pt x="114" y="0"/>
                    <a:pt x="114" y="0"/>
                    <a:pt x="114" y="0"/>
                  </a:cubicBezTo>
                  <a:cubicBezTo>
                    <a:pt x="82" y="6"/>
                    <a:pt x="82" y="6"/>
                    <a:pt x="82" y="6"/>
                  </a:cubicBezTo>
                  <a:cubicBezTo>
                    <a:pt x="49" y="44"/>
                    <a:pt x="49" y="44"/>
                    <a:pt x="49" y="44"/>
                  </a:cubicBezTo>
                  <a:cubicBezTo>
                    <a:pt x="31" y="51"/>
                    <a:pt x="31" y="51"/>
                    <a:pt x="31" y="51"/>
                  </a:cubicBezTo>
                  <a:cubicBezTo>
                    <a:pt x="20" y="71"/>
                    <a:pt x="20" y="71"/>
                    <a:pt x="20" y="71"/>
                  </a:cubicBezTo>
                  <a:cubicBezTo>
                    <a:pt x="16" y="83"/>
                    <a:pt x="16" y="83"/>
                    <a:pt x="16" y="83"/>
                  </a:cubicBezTo>
                  <a:cubicBezTo>
                    <a:pt x="0" y="103"/>
                    <a:pt x="0" y="103"/>
                    <a:pt x="0" y="103"/>
                  </a:cubicBezTo>
                  <a:cubicBezTo>
                    <a:pt x="21" y="98"/>
                    <a:pt x="21" y="98"/>
                    <a:pt x="21" y="98"/>
                  </a:cubicBezTo>
                  <a:cubicBezTo>
                    <a:pt x="30" y="103"/>
                    <a:pt x="30" y="103"/>
                    <a:pt x="30" y="103"/>
                  </a:cubicBezTo>
                  <a:lnTo>
                    <a:pt x="37" y="11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Freeform 26">
              <a:extLst>
                <a:ext uri="{FF2B5EF4-FFF2-40B4-BE49-F238E27FC236}">
                  <a16:creationId xmlns:a16="http://schemas.microsoft.com/office/drawing/2014/main" id="{AB346E7D-7E41-4465-9E11-E7E7A02E5C1F}"/>
                </a:ext>
              </a:extLst>
            </p:cNvPr>
            <p:cNvSpPr>
              <a:spLocks/>
            </p:cNvSpPr>
            <p:nvPr/>
          </p:nvSpPr>
          <p:spPr bwMode="auto">
            <a:xfrm>
              <a:off x="6374314" y="5021443"/>
              <a:ext cx="1115099" cy="795230"/>
            </a:xfrm>
            <a:custGeom>
              <a:avLst/>
              <a:gdLst>
                <a:gd name="T0" fmla="*/ 720 w 734"/>
                <a:gd name="T1" fmla="*/ 363 h 523"/>
                <a:gd name="T2" fmla="*/ 676 w 734"/>
                <a:gd name="T3" fmla="*/ 427 h 523"/>
                <a:gd name="T4" fmla="*/ 625 w 734"/>
                <a:gd name="T5" fmla="*/ 454 h 523"/>
                <a:gd name="T6" fmla="*/ 566 w 734"/>
                <a:gd name="T7" fmla="*/ 477 h 523"/>
                <a:gd name="T8" fmla="*/ 502 w 734"/>
                <a:gd name="T9" fmla="*/ 498 h 523"/>
                <a:gd name="T10" fmla="*/ 427 w 734"/>
                <a:gd name="T11" fmla="*/ 514 h 523"/>
                <a:gd name="T12" fmla="*/ 360 w 734"/>
                <a:gd name="T13" fmla="*/ 481 h 523"/>
                <a:gd name="T14" fmla="*/ 269 w 734"/>
                <a:gd name="T15" fmla="*/ 487 h 523"/>
                <a:gd name="T16" fmla="*/ 238 w 734"/>
                <a:gd name="T17" fmla="*/ 504 h 523"/>
                <a:gd name="T18" fmla="*/ 225 w 734"/>
                <a:gd name="T19" fmla="*/ 459 h 523"/>
                <a:gd name="T20" fmla="*/ 200 w 734"/>
                <a:gd name="T21" fmla="*/ 458 h 523"/>
                <a:gd name="T22" fmla="*/ 170 w 734"/>
                <a:gd name="T23" fmla="*/ 473 h 523"/>
                <a:gd name="T24" fmla="*/ 123 w 734"/>
                <a:gd name="T25" fmla="*/ 438 h 523"/>
                <a:gd name="T26" fmla="*/ 127 w 734"/>
                <a:gd name="T27" fmla="*/ 457 h 523"/>
                <a:gd name="T28" fmla="*/ 67 w 734"/>
                <a:gd name="T29" fmla="*/ 487 h 523"/>
                <a:gd name="T30" fmla="*/ 34 w 734"/>
                <a:gd name="T31" fmla="*/ 467 h 523"/>
                <a:gd name="T32" fmla="*/ 20 w 734"/>
                <a:gd name="T33" fmla="*/ 447 h 523"/>
                <a:gd name="T34" fmla="*/ 24 w 734"/>
                <a:gd name="T35" fmla="*/ 413 h 523"/>
                <a:gd name="T36" fmla="*/ 44 w 734"/>
                <a:gd name="T37" fmla="*/ 390 h 523"/>
                <a:gd name="T38" fmla="*/ 70 w 734"/>
                <a:gd name="T39" fmla="*/ 353 h 523"/>
                <a:gd name="T40" fmla="*/ 67 w 734"/>
                <a:gd name="T41" fmla="*/ 310 h 523"/>
                <a:gd name="T42" fmla="*/ 100 w 734"/>
                <a:gd name="T43" fmla="*/ 246 h 523"/>
                <a:gd name="T44" fmla="*/ 94 w 734"/>
                <a:gd name="T45" fmla="*/ 189 h 523"/>
                <a:gd name="T46" fmla="*/ 91 w 734"/>
                <a:gd name="T47" fmla="*/ 139 h 523"/>
                <a:gd name="T48" fmla="*/ 141 w 734"/>
                <a:gd name="T49" fmla="*/ 53 h 523"/>
                <a:gd name="T50" fmla="*/ 183 w 734"/>
                <a:gd name="T51" fmla="*/ 3 h 523"/>
                <a:gd name="T52" fmla="*/ 187 w 734"/>
                <a:gd name="T53" fmla="*/ 39 h 523"/>
                <a:gd name="T54" fmla="*/ 207 w 734"/>
                <a:gd name="T55" fmla="*/ 70 h 523"/>
                <a:gd name="T56" fmla="*/ 247 w 734"/>
                <a:gd name="T57" fmla="*/ 39 h 523"/>
                <a:gd name="T58" fmla="*/ 288 w 734"/>
                <a:gd name="T59" fmla="*/ 47 h 523"/>
                <a:gd name="T60" fmla="*/ 298 w 734"/>
                <a:gd name="T61" fmla="*/ 19 h 523"/>
                <a:gd name="T62" fmla="*/ 337 w 734"/>
                <a:gd name="T63" fmla="*/ 40 h 523"/>
                <a:gd name="T64" fmla="*/ 317 w 734"/>
                <a:gd name="T65" fmla="*/ 87 h 523"/>
                <a:gd name="T66" fmla="*/ 311 w 734"/>
                <a:gd name="T67" fmla="*/ 106 h 523"/>
                <a:gd name="T68" fmla="*/ 314 w 734"/>
                <a:gd name="T69" fmla="*/ 140 h 523"/>
                <a:gd name="T70" fmla="*/ 308 w 734"/>
                <a:gd name="T71" fmla="*/ 153 h 523"/>
                <a:gd name="T72" fmla="*/ 320 w 734"/>
                <a:gd name="T73" fmla="*/ 176 h 523"/>
                <a:gd name="T74" fmla="*/ 327 w 734"/>
                <a:gd name="T75" fmla="*/ 200 h 523"/>
                <a:gd name="T76" fmla="*/ 338 w 734"/>
                <a:gd name="T77" fmla="*/ 233 h 523"/>
                <a:gd name="T78" fmla="*/ 333 w 734"/>
                <a:gd name="T79" fmla="*/ 263 h 523"/>
                <a:gd name="T80" fmla="*/ 347 w 734"/>
                <a:gd name="T81" fmla="*/ 276 h 523"/>
                <a:gd name="T82" fmla="*/ 360 w 734"/>
                <a:gd name="T83" fmla="*/ 290 h 523"/>
                <a:gd name="T84" fmla="*/ 360 w 734"/>
                <a:gd name="T85" fmla="*/ 304 h 523"/>
                <a:gd name="T86" fmla="*/ 366 w 734"/>
                <a:gd name="T87" fmla="*/ 304 h 523"/>
                <a:gd name="T88" fmla="*/ 381 w 734"/>
                <a:gd name="T89" fmla="*/ 300 h 523"/>
                <a:gd name="T90" fmla="*/ 391 w 734"/>
                <a:gd name="T91" fmla="*/ 309 h 523"/>
                <a:gd name="T92" fmla="*/ 408 w 734"/>
                <a:gd name="T93" fmla="*/ 326 h 523"/>
                <a:gd name="T94" fmla="*/ 428 w 734"/>
                <a:gd name="T95" fmla="*/ 321 h 523"/>
                <a:gd name="T96" fmla="*/ 461 w 734"/>
                <a:gd name="T97" fmla="*/ 314 h 523"/>
                <a:gd name="T98" fmla="*/ 471 w 734"/>
                <a:gd name="T99" fmla="*/ 287 h 523"/>
                <a:gd name="T100" fmla="*/ 490 w 734"/>
                <a:gd name="T101" fmla="*/ 283 h 523"/>
                <a:gd name="T102" fmla="*/ 562 w 734"/>
                <a:gd name="T103" fmla="*/ 282 h 523"/>
                <a:gd name="T104" fmla="*/ 549 w 734"/>
                <a:gd name="T105" fmla="*/ 309 h 523"/>
                <a:gd name="T106" fmla="*/ 589 w 734"/>
                <a:gd name="T107" fmla="*/ 320 h 523"/>
                <a:gd name="T108" fmla="*/ 615 w 734"/>
                <a:gd name="T109" fmla="*/ 343 h 523"/>
                <a:gd name="T110" fmla="*/ 696 w 734"/>
                <a:gd name="T111" fmla="*/ 335 h 523"/>
                <a:gd name="T112" fmla="*/ 717 w 734"/>
                <a:gd name="T113" fmla="*/ 35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34" h="523">
                  <a:moveTo>
                    <a:pt x="717" y="357"/>
                  </a:moveTo>
                  <a:cubicBezTo>
                    <a:pt x="707" y="352"/>
                    <a:pt x="707" y="352"/>
                    <a:pt x="707" y="352"/>
                  </a:cubicBezTo>
                  <a:cubicBezTo>
                    <a:pt x="707" y="365"/>
                    <a:pt x="707" y="365"/>
                    <a:pt x="707" y="365"/>
                  </a:cubicBezTo>
                  <a:cubicBezTo>
                    <a:pt x="716" y="366"/>
                    <a:pt x="716" y="366"/>
                    <a:pt x="716" y="366"/>
                  </a:cubicBezTo>
                  <a:cubicBezTo>
                    <a:pt x="720" y="363"/>
                    <a:pt x="720" y="363"/>
                    <a:pt x="720" y="363"/>
                  </a:cubicBezTo>
                  <a:cubicBezTo>
                    <a:pt x="720" y="363"/>
                    <a:pt x="722" y="382"/>
                    <a:pt x="721" y="388"/>
                  </a:cubicBezTo>
                  <a:cubicBezTo>
                    <a:pt x="721" y="394"/>
                    <a:pt x="720" y="403"/>
                    <a:pt x="716" y="407"/>
                  </a:cubicBezTo>
                  <a:cubicBezTo>
                    <a:pt x="712" y="410"/>
                    <a:pt x="699" y="419"/>
                    <a:pt x="699" y="419"/>
                  </a:cubicBezTo>
                  <a:cubicBezTo>
                    <a:pt x="695" y="425"/>
                    <a:pt x="695" y="425"/>
                    <a:pt x="695" y="425"/>
                  </a:cubicBezTo>
                  <a:cubicBezTo>
                    <a:pt x="676" y="427"/>
                    <a:pt x="676" y="427"/>
                    <a:pt x="676" y="427"/>
                  </a:cubicBezTo>
                  <a:cubicBezTo>
                    <a:pt x="671" y="435"/>
                    <a:pt x="671" y="435"/>
                    <a:pt x="671" y="435"/>
                  </a:cubicBezTo>
                  <a:cubicBezTo>
                    <a:pt x="646" y="434"/>
                    <a:pt x="646" y="434"/>
                    <a:pt x="646" y="434"/>
                  </a:cubicBezTo>
                  <a:cubicBezTo>
                    <a:pt x="643" y="438"/>
                    <a:pt x="643" y="438"/>
                    <a:pt x="643" y="438"/>
                  </a:cubicBezTo>
                  <a:cubicBezTo>
                    <a:pt x="625" y="446"/>
                    <a:pt x="625" y="446"/>
                    <a:pt x="625" y="446"/>
                  </a:cubicBezTo>
                  <a:cubicBezTo>
                    <a:pt x="625" y="454"/>
                    <a:pt x="625" y="454"/>
                    <a:pt x="625" y="454"/>
                  </a:cubicBezTo>
                  <a:cubicBezTo>
                    <a:pt x="617" y="463"/>
                    <a:pt x="617" y="463"/>
                    <a:pt x="617" y="463"/>
                  </a:cubicBezTo>
                  <a:cubicBezTo>
                    <a:pt x="617" y="482"/>
                    <a:pt x="617" y="482"/>
                    <a:pt x="617" y="482"/>
                  </a:cubicBezTo>
                  <a:cubicBezTo>
                    <a:pt x="592" y="476"/>
                    <a:pt x="592" y="476"/>
                    <a:pt x="592" y="476"/>
                  </a:cubicBezTo>
                  <a:cubicBezTo>
                    <a:pt x="573" y="466"/>
                    <a:pt x="573" y="466"/>
                    <a:pt x="573" y="466"/>
                  </a:cubicBezTo>
                  <a:cubicBezTo>
                    <a:pt x="566" y="477"/>
                    <a:pt x="566" y="477"/>
                    <a:pt x="566" y="477"/>
                  </a:cubicBezTo>
                  <a:cubicBezTo>
                    <a:pt x="552" y="490"/>
                    <a:pt x="552" y="490"/>
                    <a:pt x="552" y="490"/>
                  </a:cubicBezTo>
                  <a:cubicBezTo>
                    <a:pt x="536" y="495"/>
                    <a:pt x="536" y="495"/>
                    <a:pt x="536" y="495"/>
                  </a:cubicBezTo>
                  <a:cubicBezTo>
                    <a:pt x="526" y="493"/>
                    <a:pt x="526" y="493"/>
                    <a:pt x="526" y="493"/>
                  </a:cubicBezTo>
                  <a:cubicBezTo>
                    <a:pt x="521" y="497"/>
                    <a:pt x="521" y="497"/>
                    <a:pt x="521" y="497"/>
                  </a:cubicBezTo>
                  <a:cubicBezTo>
                    <a:pt x="502" y="498"/>
                    <a:pt x="502" y="498"/>
                    <a:pt x="502" y="498"/>
                  </a:cubicBezTo>
                  <a:cubicBezTo>
                    <a:pt x="486" y="501"/>
                    <a:pt x="486" y="501"/>
                    <a:pt x="486" y="501"/>
                  </a:cubicBezTo>
                  <a:cubicBezTo>
                    <a:pt x="475" y="507"/>
                    <a:pt x="475" y="507"/>
                    <a:pt x="475" y="507"/>
                  </a:cubicBezTo>
                  <a:cubicBezTo>
                    <a:pt x="471" y="515"/>
                    <a:pt x="471" y="515"/>
                    <a:pt x="471" y="515"/>
                  </a:cubicBezTo>
                  <a:cubicBezTo>
                    <a:pt x="447" y="523"/>
                    <a:pt x="447" y="523"/>
                    <a:pt x="447" y="523"/>
                  </a:cubicBezTo>
                  <a:cubicBezTo>
                    <a:pt x="427" y="514"/>
                    <a:pt x="427" y="514"/>
                    <a:pt x="427" y="514"/>
                  </a:cubicBezTo>
                  <a:cubicBezTo>
                    <a:pt x="422" y="507"/>
                    <a:pt x="422" y="507"/>
                    <a:pt x="422" y="507"/>
                  </a:cubicBezTo>
                  <a:cubicBezTo>
                    <a:pt x="395" y="495"/>
                    <a:pt x="395" y="495"/>
                    <a:pt x="395" y="495"/>
                  </a:cubicBezTo>
                  <a:cubicBezTo>
                    <a:pt x="372" y="486"/>
                    <a:pt x="372" y="486"/>
                    <a:pt x="372" y="486"/>
                  </a:cubicBezTo>
                  <a:cubicBezTo>
                    <a:pt x="372" y="486"/>
                    <a:pt x="366" y="485"/>
                    <a:pt x="366" y="485"/>
                  </a:cubicBezTo>
                  <a:cubicBezTo>
                    <a:pt x="365" y="484"/>
                    <a:pt x="360" y="481"/>
                    <a:pt x="360" y="481"/>
                  </a:cubicBezTo>
                  <a:cubicBezTo>
                    <a:pt x="338" y="483"/>
                    <a:pt x="338" y="483"/>
                    <a:pt x="338" y="483"/>
                  </a:cubicBezTo>
                  <a:cubicBezTo>
                    <a:pt x="330" y="487"/>
                    <a:pt x="330" y="487"/>
                    <a:pt x="330" y="487"/>
                  </a:cubicBezTo>
                  <a:cubicBezTo>
                    <a:pt x="306" y="487"/>
                    <a:pt x="306" y="487"/>
                    <a:pt x="306" y="487"/>
                  </a:cubicBezTo>
                  <a:cubicBezTo>
                    <a:pt x="298" y="483"/>
                    <a:pt x="298" y="483"/>
                    <a:pt x="298" y="483"/>
                  </a:cubicBezTo>
                  <a:cubicBezTo>
                    <a:pt x="269" y="487"/>
                    <a:pt x="269" y="487"/>
                    <a:pt x="269" y="487"/>
                  </a:cubicBezTo>
                  <a:cubicBezTo>
                    <a:pt x="250" y="485"/>
                    <a:pt x="250" y="485"/>
                    <a:pt x="250" y="485"/>
                  </a:cubicBezTo>
                  <a:cubicBezTo>
                    <a:pt x="249" y="490"/>
                    <a:pt x="249" y="490"/>
                    <a:pt x="249" y="490"/>
                  </a:cubicBezTo>
                  <a:cubicBezTo>
                    <a:pt x="243" y="485"/>
                    <a:pt x="243" y="485"/>
                    <a:pt x="243" y="485"/>
                  </a:cubicBezTo>
                  <a:cubicBezTo>
                    <a:pt x="238" y="491"/>
                    <a:pt x="238" y="491"/>
                    <a:pt x="238" y="491"/>
                  </a:cubicBezTo>
                  <a:cubicBezTo>
                    <a:pt x="238" y="504"/>
                    <a:pt x="238" y="504"/>
                    <a:pt x="238" y="504"/>
                  </a:cubicBezTo>
                  <a:cubicBezTo>
                    <a:pt x="226" y="497"/>
                    <a:pt x="226" y="497"/>
                    <a:pt x="226" y="497"/>
                  </a:cubicBezTo>
                  <a:cubicBezTo>
                    <a:pt x="218" y="485"/>
                    <a:pt x="218" y="485"/>
                    <a:pt x="218" y="485"/>
                  </a:cubicBezTo>
                  <a:cubicBezTo>
                    <a:pt x="218" y="475"/>
                    <a:pt x="218" y="475"/>
                    <a:pt x="218" y="475"/>
                  </a:cubicBezTo>
                  <a:cubicBezTo>
                    <a:pt x="227" y="472"/>
                    <a:pt x="227" y="472"/>
                    <a:pt x="227" y="472"/>
                  </a:cubicBezTo>
                  <a:cubicBezTo>
                    <a:pt x="225" y="459"/>
                    <a:pt x="225" y="459"/>
                    <a:pt x="225" y="459"/>
                  </a:cubicBezTo>
                  <a:cubicBezTo>
                    <a:pt x="218" y="462"/>
                    <a:pt x="218" y="462"/>
                    <a:pt x="218" y="462"/>
                  </a:cubicBezTo>
                  <a:cubicBezTo>
                    <a:pt x="216" y="467"/>
                    <a:pt x="216" y="467"/>
                    <a:pt x="216" y="467"/>
                  </a:cubicBezTo>
                  <a:cubicBezTo>
                    <a:pt x="212" y="468"/>
                    <a:pt x="212" y="468"/>
                    <a:pt x="212" y="468"/>
                  </a:cubicBezTo>
                  <a:cubicBezTo>
                    <a:pt x="212" y="457"/>
                    <a:pt x="212" y="457"/>
                    <a:pt x="212" y="457"/>
                  </a:cubicBezTo>
                  <a:cubicBezTo>
                    <a:pt x="200" y="458"/>
                    <a:pt x="200" y="458"/>
                    <a:pt x="200" y="458"/>
                  </a:cubicBezTo>
                  <a:cubicBezTo>
                    <a:pt x="190" y="455"/>
                    <a:pt x="190" y="455"/>
                    <a:pt x="190" y="455"/>
                  </a:cubicBezTo>
                  <a:cubicBezTo>
                    <a:pt x="184" y="463"/>
                    <a:pt x="184" y="463"/>
                    <a:pt x="184" y="463"/>
                  </a:cubicBezTo>
                  <a:cubicBezTo>
                    <a:pt x="183" y="473"/>
                    <a:pt x="183" y="473"/>
                    <a:pt x="183" y="473"/>
                  </a:cubicBezTo>
                  <a:cubicBezTo>
                    <a:pt x="175" y="478"/>
                    <a:pt x="175" y="478"/>
                    <a:pt x="175" y="478"/>
                  </a:cubicBezTo>
                  <a:cubicBezTo>
                    <a:pt x="170" y="473"/>
                    <a:pt x="170" y="473"/>
                    <a:pt x="170" y="473"/>
                  </a:cubicBezTo>
                  <a:cubicBezTo>
                    <a:pt x="164" y="473"/>
                    <a:pt x="164" y="473"/>
                    <a:pt x="164" y="473"/>
                  </a:cubicBezTo>
                  <a:cubicBezTo>
                    <a:pt x="161" y="478"/>
                    <a:pt x="161" y="478"/>
                    <a:pt x="161" y="478"/>
                  </a:cubicBezTo>
                  <a:cubicBezTo>
                    <a:pt x="135" y="453"/>
                    <a:pt x="135" y="453"/>
                    <a:pt x="135" y="453"/>
                  </a:cubicBezTo>
                  <a:cubicBezTo>
                    <a:pt x="131" y="439"/>
                    <a:pt x="131" y="439"/>
                    <a:pt x="131" y="439"/>
                  </a:cubicBezTo>
                  <a:cubicBezTo>
                    <a:pt x="123" y="438"/>
                    <a:pt x="123" y="438"/>
                    <a:pt x="123" y="438"/>
                  </a:cubicBezTo>
                  <a:cubicBezTo>
                    <a:pt x="123" y="438"/>
                    <a:pt x="117" y="419"/>
                    <a:pt x="117" y="419"/>
                  </a:cubicBezTo>
                  <a:cubicBezTo>
                    <a:pt x="117" y="420"/>
                    <a:pt x="112" y="429"/>
                    <a:pt x="112" y="429"/>
                  </a:cubicBezTo>
                  <a:cubicBezTo>
                    <a:pt x="98" y="418"/>
                    <a:pt x="98" y="418"/>
                    <a:pt x="98" y="418"/>
                  </a:cubicBezTo>
                  <a:cubicBezTo>
                    <a:pt x="99" y="424"/>
                    <a:pt x="99" y="424"/>
                    <a:pt x="99" y="424"/>
                  </a:cubicBezTo>
                  <a:cubicBezTo>
                    <a:pt x="127" y="457"/>
                    <a:pt x="127" y="457"/>
                    <a:pt x="127" y="457"/>
                  </a:cubicBezTo>
                  <a:cubicBezTo>
                    <a:pt x="122" y="466"/>
                    <a:pt x="122" y="466"/>
                    <a:pt x="122" y="466"/>
                  </a:cubicBezTo>
                  <a:cubicBezTo>
                    <a:pt x="86" y="472"/>
                    <a:pt x="86" y="472"/>
                    <a:pt x="86" y="472"/>
                  </a:cubicBezTo>
                  <a:cubicBezTo>
                    <a:pt x="77" y="470"/>
                    <a:pt x="77" y="470"/>
                    <a:pt x="77" y="470"/>
                  </a:cubicBezTo>
                  <a:cubicBezTo>
                    <a:pt x="77" y="478"/>
                    <a:pt x="77" y="478"/>
                    <a:pt x="77" y="478"/>
                  </a:cubicBezTo>
                  <a:cubicBezTo>
                    <a:pt x="67" y="487"/>
                    <a:pt x="67" y="487"/>
                    <a:pt x="67" y="487"/>
                  </a:cubicBezTo>
                  <a:cubicBezTo>
                    <a:pt x="51" y="473"/>
                    <a:pt x="51" y="473"/>
                    <a:pt x="51" y="473"/>
                  </a:cubicBezTo>
                  <a:cubicBezTo>
                    <a:pt x="44" y="473"/>
                    <a:pt x="44" y="473"/>
                    <a:pt x="44" y="473"/>
                  </a:cubicBezTo>
                  <a:cubicBezTo>
                    <a:pt x="43" y="470"/>
                    <a:pt x="43" y="470"/>
                    <a:pt x="43" y="470"/>
                  </a:cubicBezTo>
                  <a:cubicBezTo>
                    <a:pt x="48" y="466"/>
                    <a:pt x="48" y="466"/>
                    <a:pt x="48" y="466"/>
                  </a:cubicBezTo>
                  <a:cubicBezTo>
                    <a:pt x="34" y="467"/>
                    <a:pt x="34" y="467"/>
                    <a:pt x="34" y="467"/>
                  </a:cubicBezTo>
                  <a:cubicBezTo>
                    <a:pt x="28" y="460"/>
                    <a:pt x="28" y="460"/>
                    <a:pt x="28" y="460"/>
                  </a:cubicBezTo>
                  <a:cubicBezTo>
                    <a:pt x="23" y="460"/>
                    <a:pt x="23" y="460"/>
                    <a:pt x="23" y="460"/>
                  </a:cubicBezTo>
                  <a:cubicBezTo>
                    <a:pt x="23" y="460"/>
                    <a:pt x="21" y="450"/>
                    <a:pt x="21" y="450"/>
                  </a:cubicBezTo>
                  <a:cubicBezTo>
                    <a:pt x="21" y="450"/>
                    <a:pt x="24" y="447"/>
                    <a:pt x="24" y="447"/>
                  </a:cubicBezTo>
                  <a:cubicBezTo>
                    <a:pt x="20" y="447"/>
                    <a:pt x="20" y="447"/>
                    <a:pt x="20" y="447"/>
                  </a:cubicBezTo>
                  <a:cubicBezTo>
                    <a:pt x="21" y="443"/>
                    <a:pt x="21" y="443"/>
                    <a:pt x="21" y="443"/>
                  </a:cubicBezTo>
                  <a:cubicBezTo>
                    <a:pt x="27" y="437"/>
                    <a:pt x="27" y="437"/>
                    <a:pt x="27" y="437"/>
                  </a:cubicBezTo>
                  <a:cubicBezTo>
                    <a:pt x="25" y="434"/>
                    <a:pt x="14" y="427"/>
                    <a:pt x="14" y="427"/>
                  </a:cubicBezTo>
                  <a:cubicBezTo>
                    <a:pt x="17" y="417"/>
                    <a:pt x="17" y="417"/>
                    <a:pt x="17" y="417"/>
                  </a:cubicBezTo>
                  <a:cubicBezTo>
                    <a:pt x="24" y="413"/>
                    <a:pt x="24" y="413"/>
                    <a:pt x="24" y="413"/>
                  </a:cubicBezTo>
                  <a:cubicBezTo>
                    <a:pt x="24" y="409"/>
                    <a:pt x="18" y="399"/>
                    <a:pt x="11" y="395"/>
                  </a:cubicBezTo>
                  <a:cubicBezTo>
                    <a:pt x="3" y="391"/>
                    <a:pt x="0" y="383"/>
                    <a:pt x="0" y="383"/>
                  </a:cubicBezTo>
                  <a:cubicBezTo>
                    <a:pt x="16" y="382"/>
                    <a:pt x="26" y="376"/>
                    <a:pt x="26" y="376"/>
                  </a:cubicBezTo>
                  <a:cubicBezTo>
                    <a:pt x="39" y="390"/>
                    <a:pt x="39" y="390"/>
                    <a:pt x="39" y="390"/>
                  </a:cubicBezTo>
                  <a:cubicBezTo>
                    <a:pt x="44" y="390"/>
                    <a:pt x="44" y="390"/>
                    <a:pt x="44" y="390"/>
                  </a:cubicBezTo>
                  <a:cubicBezTo>
                    <a:pt x="57" y="400"/>
                    <a:pt x="57" y="400"/>
                    <a:pt x="57" y="400"/>
                  </a:cubicBezTo>
                  <a:cubicBezTo>
                    <a:pt x="70" y="400"/>
                    <a:pt x="70" y="400"/>
                    <a:pt x="70" y="400"/>
                  </a:cubicBezTo>
                  <a:cubicBezTo>
                    <a:pt x="77" y="380"/>
                    <a:pt x="77" y="380"/>
                    <a:pt x="77" y="380"/>
                  </a:cubicBezTo>
                  <a:cubicBezTo>
                    <a:pt x="71" y="374"/>
                    <a:pt x="71" y="374"/>
                    <a:pt x="71" y="374"/>
                  </a:cubicBezTo>
                  <a:cubicBezTo>
                    <a:pt x="70" y="353"/>
                    <a:pt x="70" y="353"/>
                    <a:pt x="70" y="353"/>
                  </a:cubicBezTo>
                  <a:cubicBezTo>
                    <a:pt x="67" y="340"/>
                    <a:pt x="67" y="340"/>
                    <a:pt x="67" y="340"/>
                  </a:cubicBezTo>
                  <a:cubicBezTo>
                    <a:pt x="70" y="340"/>
                    <a:pt x="70" y="340"/>
                    <a:pt x="70" y="340"/>
                  </a:cubicBezTo>
                  <a:cubicBezTo>
                    <a:pt x="71" y="323"/>
                    <a:pt x="71" y="323"/>
                    <a:pt x="71" y="323"/>
                  </a:cubicBezTo>
                  <a:cubicBezTo>
                    <a:pt x="64" y="317"/>
                    <a:pt x="64" y="317"/>
                    <a:pt x="64" y="317"/>
                  </a:cubicBezTo>
                  <a:cubicBezTo>
                    <a:pt x="67" y="310"/>
                    <a:pt x="67" y="310"/>
                    <a:pt x="67" y="310"/>
                  </a:cubicBezTo>
                  <a:cubicBezTo>
                    <a:pt x="93" y="299"/>
                    <a:pt x="93" y="299"/>
                    <a:pt x="93" y="299"/>
                  </a:cubicBezTo>
                  <a:cubicBezTo>
                    <a:pt x="93" y="303"/>
                    <a:pt x="93" y="303"/>
                    <a:pt x="93" y="303"/>
                  </a:cubicBezTo>
                  <a:cubicBezTo>
                    <a:pt x="101" y="303"/>
                    <a:pt x="101" y="303"/>
                    <a:pt x="101" y="303"/>
                  </a:cubicBezTo>
                  <a:cubicBezTo>
                    <a:pt x="114" y="276"/>
                    <a:pt x="114" y="276"/>
                    <a:pt x="114" y="276"/>
                  </a:cubicBezTo>
                  <a:cubicBezTo>
                    <a:pt x="100" y="246"/>
                    <a:pt x="100" y="246"/>
                    <a:pt x="100" y="246"/>
                  </a:cubicBezTo>
                  <a:cubicBezTo>
                    <a:pt x="111" y="233"/>
                    <a:pt x="111" y="233"/>
                    <a:pt x="111" y="233"/>
                  </a:cubicBezTo>
                  <a:cubicBezTo>
                    <a:pt x="104" y="224"/>
                    <a:pt x="104" y="224"/>
                    <a:pt x="104" y="224"/>
                  </a:cubicBezTo>
                  <a:cubicBezTo>
                    <a:pt x="104" y="210"/>
                    <a:pt x="104" y="210"/>
                    <a:pt x="104" y="210"/>
                  </a:cubicBezTo>
                  <a:cubicBezTo>
                    <a:pt x="100" y="209"/>
                    <a:pt x="100" y="209"/>
                    <a:pt x="100" y="209"/>
                  </a:cubicBezTo>
                  <a:cubicBezTo>
                    <a:pt x="94" y="189"/>
                    <a:pt x="94" y="189"/>
                    <a:pt x="94" y="189"/>
                  </a:cubicBezTo>
                  <a:cubicBezTo>
                    <a:pt x="83" y="186"/>
                    <a:pt x="83" y="186"/>
                    <a:pt x="83" y="186"/>
                  </a:cubicBezTo>
                  <a:cubicBezTo>
                    <a:pt x="94" y="170"/>
                    <a:pt x="94" y="170"/>
                    <a:pt x="94" y="170"/>
                  </a:cubicBezTo>
                  <a:cubicBezTo>
                    <a:pt x="91" y="149"/>
                    <a:pt x="91" y="149"/>
                    <a:pt x="91" y="149"/>
                  </a:cubicBezTo>
                  <a:cubicBezTo>
                    <a:pt x="97" y="153"/>
                    <a:pt x="97" y="153"/>
                    <a:pt x="97" y="153"/>
                  </a:cubicBezTo>
                  <a:cubicBezTo>
                    <a:pt x="91" y="139"/>
                    <a:pt x="91" y="139"/>
                    <a:pt x="91" y="139"/>
                  </a:cubicBezTo>
                  <a:cubicBezTo>
                    <a:pt x="100" y="96"/>
                    <a:pt x="100" y="96"/>
                    <a:pt x="100" y="96"/>
                  </a:cubicBezTo>
                  <a:cubicBezTo>
                    <a:pt x="111" y="84"/>
                    <a:pt x="111" y="84"/>
                    <a:pt x="111" y="84"/>
                  </a:cubicBezTo>
                  <a:cubicBezTo>
                    <a:pt x="111" y="84"/>
                    <a:pt x="111" y="53"/>
                    <a:pt x="111" y="53"/>
                  </a:cubicBezTo>
                  <a:cubicBezTo>
                    <a:pt x="111" y="53"/>
                    <a:pt x="121" y="63"/>
                    <a:pt x="121" y="63"/>
                  </a:cubicBezTo>
                  <a:cubicBezTo>
                    <a:pt x="141" y="53"/>
                    <a:pt x="141" y="53"/>
                    <a:pt x="141" y="53"/>
                  </a:cubicBezTo>
                  <a:cubicBezTo>
                    <a:pt x="143" y="43"/>
                    <a:pt x="143" y="43"/>
                    <a:pt x="143" y="43"/>
                  </a:cubicBezTo>
                  <a:cubicBezTo>
                    <a:pt x="147" y="30"/>
                    <a:pt x="147" y="30"/>
                    <a:pt x="147" y="30"/>
                  </a:cubicBezTo>
                  <a:cubicBezTo>
                    <a:pt x="151" y="27"/>
                    <a:pt x="154" y="19"/>
                    <a:pt x="154" y="19"/>
                  </a:cubicBezTo>
                  <a:cubicBezTo>
                    <a:pt x="177" y="19"/>
                    <a:pt x="177" y="19"/>
                    <a:pt x="177" y="19"/>
                  </a:cubicBezTo>
                  <a:cubicBezTo>
                    <a:pt x="183" y="3"/>
                    <a:pt x="183" y="3"/>
                    <a:pt x="183" y="3"/>
                  </a:cubicBezTo>
                  <a:cubicBezTo>
                    <a:pt x="187" y="0"/>
                    <a:pt x="187" y="0"/>
                    <a:pt x="187" y="0"/>
                  </a:cubicBezTo>
                  <a:cubicBezTo>
                    <a:pt x="200" y="23"/>
                    <a:pt x="200" y="23"/>
                    <a:pt x="200" y="23"/>
                  </a:cubicBezTo>
                  <a:cubicBezTo>
                    <a:pt x="187" y="26"/>
                    <a:pt x="187" y="26"/>
                    <a:pt x="187" y="26"/>
                  </a:cubicBezTo>
                  <a:cubicBezTo>
                    <a:pt x="191" y="30"/>
                    <a:pt x="191" y="30"/>
                    <a:pt x="191" y="30"/>
                  </a:cubicBezTo>
                  <a:cubicBezTo>
                    <a:pt x="187" y="39"/>
                    <a:pt x="187" y="39"/>
                    <a:pt x="187" y="39"/>
                  </a:cubicBezTo>
                  <a:cubicBezTo>
                    <a:pt x="187" y="43"/>
                    <a:pt x="187" y="43"/>
                    <a:pt x="187" y="43"/>
                  </a:cubicBezTo>
                  <a:cubicBezTo>
                    <a:pt x="191" y="43"/>
                    <a:pt x="191" y="43"/>
                    <a:pt x="191" y="43"/>
                  </a:cubicBezTo>
                  <a:cubicBezTo>
                    <a:pt x="191" y="63"/>
                    <a:pt x="191" y="63"/>
                    <a:pt x="191" y="63"/>
                  </a:cubicBezTo>
                  <a:cubicBezTo>
                    <a:pt x="207" y="66"/>
                    <a:pt x="207" y="66"/>
                    <a:pt x="207" y="66"/>
                  </a:cubicBezTo>
                  <a:cubicBezTo>
                    <a:pt x="207" y="70"/>
                    <a:pt x="207" y="70"/>
                    <a:pt x="207" y="70"/>
                  </a:cubicBezTo>
                  <a:cubicBezTo>
                    <a:pt x="224" y="56"/>
                    <a:pt x="224" y="56"/>
                    <a:pt x="224" y="56"/>
                  </a:cubicBezTo>
                  <a:cubicBezTo>
                    <a:pt x="220" y="56"/>
                    <a:pt x="220" y="56"/>
                    <a:pt x="220" y="56"/>
                  </a:cubicBezTo>
                  <a:cubicBezTo>
                    <a:pt x="221" y="49"/>
                    <a:pt x="221" y="49"/>
                    <a:pt x="221" y="49"/>
                  </a:cubicBezTo>
                  <a:cubicBezTo>
                    <a:pt x="247" y="43"/>
                    <a:pt x="247" y="43"/>
                    <a:pt x="247" y="43"/>
                  </a:cubicBezTo>
                  <a:cubicBezTo>
                    <a:pt x="247" y="39"/>
                    <a:pt x="247" y="39"/>
                    <a:pt x="247" y="39"/>
                  </a:cubicBezTo>
                  <a:cubicBezTo>
                    <a:pt x="264" y="42"/>
                    <a:pt x="264" y="42"/>
                    <a:pt x="264" y="42"/>
                  </a:cubicBezTo>
                  <a:cubicBezTo>
                    <a:pt x="271" y="60"/>
                    <a:pt x="271" y="60"/>
                    <a:pt x="271" y="60"/>
                  </a:cubicBezTo>
                  <a:cubicBezTo>
                    <a:pt x="277" y="56"/>
                    <a:pt x="277" y="56"/>
                    <a:pt x="277" y="56"/>
                  </a:cubicBezTo>
                  <a:cubicBezTo>
                    <a:pt x="277" y="53"/>
                    <a:pt x="277" y="53"/>
                    <a:pt x="277" y="53"/>
                  </a:cubicBezTo>
                  <a:cubicBezTo>
                    <a:pt x="288" y="47"/>
                    <a:pt x="288" y="47"/>
                    <a:pt x="288" y="47"/>
                  </a:cubicBezTo>
                  <a:cubicBezTo>
                    <a:pt x="281" y="37"/>
                    <a:pt x="281" y="37"/>
                    <a:pt x="281" y="37"/>
                  </a:cubicBezTo>
                  <a:cubicBezTo>
                    <a:pt x="281" y="26"/>
                    <a:pt x="281" y="26"/>
                    <a:pt x="281" y="26"/>
                  </a:cubicBezTo>
                  <a:cubicBezTo>
                    <a:pt x="281" y="26"/>
                    <a:pt x="293" y="23"/>
                    <a:pt x="293" y="23"/>
                  </a:cubicBezTo>
                  <a:cubicBezTo>
                    <a:pt x="294" y="23"/>
                    <a:pt x="294" y="19"/>
                    <a:pt x="294" y="19"/>
                  </a:cubicBezTo>
                  <a:cubicBezTo>
                    <a:pt x="298" y="19"/>
                    <a:pt x="298" y="19"/>
                    <a:pt x="298" y="19"/>
                  </a:cubicBezTo>
                  <a:cubicBezTo>
                    <a:pt x="305" y="12"/>
                    <a:pt x="305" y="12"/>
                    <a:pt x="305" y="12"/>
                  </a:cubicBezTo>
                  <a:cubicBezTo>
                    <a:pt x="317" y="9"/>
                    <a:pt x="317" y="9"/>
                    <a:pt x="317" y="9"/>
                  </a:cubicBezTo>
                  <a:cubicBezTo>
                    <a:pt x="327" y="9"/>
                    <a:pt x="327" y="9"/>
                    <a:pt x="327" y="9"/>
                  </a:cubicBezTo>
                  <a:cubicBezTo>
                    <a:pt x="334" y="16"/>
                    <a:pt x="334" y="16"/>
                    <a:pt x="334" y="16"/>
                  </a:cubicBezTo>
                  <a:cubicBezTo>
                    <a:pt x="337" y="40"/>
                    <a:pt x="337" y="40"/>
                    <a:pt x="337" y="40"/>
                  </a:cubicBezTo>
                  <a:cubicBezTo>
                    <a:pt x="337" y="40"/>
                    <a:pt x="334" y="40"/>
                    <a:pt x="334" y="40"/>
                  </a:cubicBezTo>
                  <a:cubicBezTo>
                    <a:pt x="334" y="40"/>
                    <a:pt x="326" y="54"/>
                    <a:pt x="321" y="59"/>
                  </a:cubicBezTo>
                  <a:cubicBezTo>
                    <a:pt x="324" y="63"/>
                    <a:pt x="324" y="63"/>
                    <a:pt x="324" y="63"/>
                  </a:cubicBezTo>
                  <a:cubicBezTo>
                    <a:pt x="317" y="76"/>
                    <a:pt x="317" y="76"/>
                    <a:pt x="317" y="76"/>
                  </a:cubicBezTo>
                  <a:cubicBezTo>
                    <a:pt x="317" y="87"/>
                    <a:pt x="317" y="87"/>
                    <a:pt x="317" y="87"/>
                  </a:cubicBezTo>
                  <a:cubicBezTo>
                    <a:pt x="310" y="96"/>
                    <a:pt x="310" y="96"/>
                    <a:pt x="310" y="96"/>
                  </a:cubicBezTo>
                  <a:cubicBezTo>
                    <a:pt x="311" y="100"/>
                    <a:pt x="311" y="100"/>
                    <a:pt x="311" y="100"/>
                  </a:cubicBezTo>
                  <a:cubicBezTo>
                    <a:pt x="307" y="102"/>
                    <a:pt x="307" y="102"/>
                    <a:pt x="307" y="102"/>
                  </a:cubicBezTo>
                  <a:cubicBezTo>
                    <a:pt x="307" y="110"/>
                    <a:pt x="307" y="110"/>
                    <a:pt x="307" y="110"/>
                  </a:cubicBezTo>
                  <a:cubicBezTo>
                    <a:pt x="311" y="106"/>
                    <a:pt x="311" y="106"/>
                    <a:pt x="311" y="106"/>
                  </a:cubicBezTo>
                  <a:cubicBezTo>
                    <a:pt x="331" y="126"/>
                    <a:pt x="331" y="126"/>
                    <a:pt x="331" y="126"/>
                  </a:cubicBezTo>
                  <a:cubicBezTo>
                    <a:pt x="334" y="137"/>
                    <a:pt x="334" y="137"/>
                    <a:pt x="334" y="137"/>
                  </a:cubicBezTo>
                  <a:cubicBezTo>
                    <a:pt x="327" y="143"/>
                    <a:pt x="327" y="143"/>
                    <a:pt x="327" y="143"/>
                  </a:cubicBezTo>
                  <a:cubicBezTo>
                    <a:pt x="317" y="136"/>
                    <a:pt x="317" y="136"/>
                    <a:pt x="317" y="136"/>
                  </a:cubicBezTo>
                  <a:cubicBezTo>
                    <a:pt x="314" y="140"/>
                    <a:pt x="314" y="140"/>
                    <a:pt x="314" y="140"/>
                  </a:cubicBezTo>
                  <a:cubicBezTo>
                    <a:pt x="309" y="134"/>
                    <a:pt x="309" y="134"/>
                    <a:pt x="309" y="134"/>
                  </a:cubicBezTo>
                  <a:cubicBezTo>
                    <a:pt x="305" y="123"/>
                    <a:pt x="305" y="123"/>
                    <a:pt x="305" y="123"/>
                  </a:cubicBezTo>
                  <a:cubicBezTo>
                    <a:pt x="292" y="127"/>
                    <a:pt x="292" y="127"/>
                    <a:pt x="292" y="127"/>
                  </a:cubicBezTo>
                  <a:cubicBezTo>
                    <a:pt x="307" y="149"/>
                    <a:pt x="307" y="149"/>
                    <a:pt x="307" y="149"/>
                  </a:cubicBezTo>
                  <a:cubicBezTo>
                    <a:pt x="308" y="153"/>
                    <a:pt x="308" y="153"/>
                    <a:pt x="308" y="153"/>
                  </a:cubicBezTo>
                  <a:cubicBezTo>
                    <a:pt x="314" y="160"/>
                    <a:pt x="314" y="160"/>
                    <a:pt x="314" y="160"/>
                  </a:cubicBezTo>
                  <a:cubicBezTo>
                    <a:pt x="317" y="160"/>
                    <a:pt x="317" y="160"/>
                    <a:pt x="317" y="160"/>
                  </a:cubicBezTo>
                  <a:cubicBezTo>
                    <a:pt x="317" y="170"/>
                    <a:pt x="317" y="170"/>
                    <a:pt x="317" y="170"/>
                  </a:cubicBezTo>
                  <a:cubicBezTo>
                    <a:pt x="324" y="173"/>
                    <a:pt x="324" y="173"/>
                    <a:pt x="324" y="173"/>
                  </a:cubicBezTo>
                  <a:cubicBezTo>
                    <a:pt x="320" y="176"/>
                    <a:pt x="320" y="176"/>
                    <a:pt x="320" y="176"/>
                  </a:cubicBezTo>
                  <a:cubicBezTo>
                    <a:pt x="321" y="183"/>
                    <a:pt x="321" y="183"/>
                    <a:pt x="321" y="183"/>
                  </a:cubicBezTo>
                  <a:cubicBezTo>
                    <a:pt x="324" y="186"/>
                    <a:pt x="324" y="186"/>
                    <a:pt x="324" y="186"/>
                  </a:cubicBezTo>
                  <a:cubicBezTo>
                    <a:pt x="334" y="186"/>
                    <a:pt x="334" y="186"/>
                    <a:pt x="334" y="186"/>
                  </a:cubicBezTo>
                  <a:cubicBezTo>
                    <a:pt x="337" y="190"/>
                    <a:pt x="337" y="190"/>
                    <a:pt x="337" y="190"/>
                  </a:cubicBezTo>
                  <a:cubicBezTo>
                    <a:pt x="327" y="200"/>
                    <a:pt x="327" y="200"/>
                    <a:pt x="327" y="200"/>
                  </a:cubicBezTo>
                  <a:cubicBezTo>
                    <a:pt x="331" y="200"/>
                    <a:pt x="331" y="200"/>
                    <a:pt x="331" y="200"/>
                  </a:cubicBezTo>
                  <a:cubicBezTo>
                    <a:pt x="331" y="213"/>
                    <a:pt x="331" y="213"/>
                    <a:pt x="331" y="213"/>
                  </a:cubicBezTo>
                  <a:cubicBezTo>
                    <a:pt x="334" y="214"/>
                    <a:pt x="334" y="214"/>
                    <a:pt x="334" y="214"/>
                  </a:cubicBezTo>
                  <a:cubicBezTo>
                    <a:pt x="338" y="223"/>
                    <a:pt x="338" y="223"/>
                    <a:pt x="338" y="223"/>
                  </a:cubicBezTo>
                  <a:cubicBezTo>
                    <a:pt x="338" y="233"/>
                    <a:pt x="338" y="233"/>
                    <a:pt x="338" y="233"/>
                  </a:cubicBezTo>
                  <a:cubicBezTo>
                    <a:pt x="334" y="233"/>
                    <a:pt x="334" y="233"/>
                    <a:pt x="334" y="233"/>
                  </a:cubicBezTo>
                  <a:cubicBezTo>
                    <a:pt x="335" y="246"/>
                    <a:pt x="335" y="246"/>
                    <a:pt x="335" y="246"/>
                  </a:cubicBezTo>
                  <a:cubicBezTo>
                    <a:pt x="330" y="250"/>
                    <a:pt x="330" y="250"/>
                    <a:pt x="330" y="250"/>
                  </a:cubicBezTo>
                  <a:cubicBezTo>
                    <a:pt x="327" y="260"/>
                    <a:pt x="327" y="260"/>
                    <a:pt x="327" y="260"/>
                  </a:cubicBezTo>
                  <a:cubicBezTo>
                    <a:pt x="333" y="263"/>
                    <a:pt x="333" y="263"/>
                    <a:pt x="333" y="263"/>
                  </a:cubicBezTo>
                  <a:cubicBezTo>
                    <a:pt x="338" y="263"/>
                    <a:pt x="338" y="263"/>
                    <a:pt x="338" y="263"/>
                  </a:cubicBezTo>
                  <a:cubicBezTo>
                    <a:pt x="337" y="270"/>
                    <a:pt x="337" y="270"/>
                    <a:pt x="337" y="270"/>
                  </a:cubicBezTo>
                  <a:cubicBezTo>
                    <a:pt x="340" y="273"/>
                    <a:pt x="340" y="273"/>
                    <a:pt x="340" y="273"/>
                  </a:cubicBezTo>
                  <a:cubicBezTo>
                    <a:pt x="344" y="273"/>
                    <a:pt x="344" y="273"/>
                    <a:pt x="344" y="273"/>
                  </a:cubicBezTo>
                  <a:cubicBezTo>
                    <a:pt x="344" y="273"/>
                    <a:pt x="347" y="276"/>
                    <a:pt x="347" y="276"/>
                  </a:cubicBezTo>
                  <a:cubicBezTo>
                    <a:pt x="347" y="276"/>
                    <a:pt x="351" y="276"/>
                    <a:pt x="351" y="276"/>
                  </a:cubicBezTo>
                  <a:cubicBezTo>
                    <a:pt x="350" y="283"/>
                    <a:pt x="350" y="283"/>
                    <a:pt x="350" y="283"/>
                  </a:cubicBezTo>
                  <a:cubicBezTo>
                    <a:pt x="358" y="283"/>
                    <a:pt x="358" y="283"/>
                    <a:pt x="358" y="283"/>
                  </a:cubicBezTo>
                  <a:cubicBezTo>
                    <a:pt x="361" y="286"/>
                    <a:pt x="361" y="286"/>
                    <a:pt x="361" y="286"/>
                  </a:cubicBezTo>
                  <a:cubicBezTo>
                    <a:pt x="360" y="290"/>
                    <a:pt x="360" y="290"/>
                    <a:pt x="360" y="290"/>
                  </a:cubicBezTo>
                  <a:cubicBezTo>
                    <a:pt x="364" y="290"/>
                    <a:pt x="364" y="290"/>
                    <a:pt x="364" y="290"/>
                  </a:cubicBezTo>
                  <a:cubicBezTo>
                    <a:pt x="368" y="293"/>
                    <a:pt x="368" y="293"/>
                    <a:pt x="368" y="293"/>
                  </a:cubicBezTo>
                  <a:cubicBezTo>
                    <a:pt x="365" y="296"/>
                    <a:pt x="365" y="296"/>
                    <a:pt x="365" y="296"/>
                  </a:cubicBezTo>
                  <a:cubicBezTo>
                    <a:pt x="364" y="300"/>
                    <a:pt x="364" y="300"/>
                    <a:pt x="364" y="300"/>
                  </a:cubicBezTo>
                  <a:cubicBezTo>
                    <a:pt x="360" y="304"/>
                    <a:pt x="360" y="304"/>
                    <a:pt x="360" y="304"/>
                  </a:cubicBezTo>
                  <a:cubicBezTo>
                    <a:pt x="359" y="306"/>
                    <a:pt x="359" y="306"/>
                    <a:pt x="359" y="306"/>
                  </a:cubicBezTo>
                  <a:cubicBezTo>
                    <a:pt x="357" y="310"/>
                    <a:pt x="357" y="310"/>
                    <a:pt x="357" y="310"/>
                  </a:cubicBezTo>
                  <a:cubicBezTo>
                    <a:pt x="361" y="313"/>
                    <a:pt x="361" y="313"/>
                    <a:pt x="361" y="313"/>
                  </a:cubicBezTo>
                  <a:cubicBezTo>
                    <a:pt x="365" y="309"/>
                    <a:pt x="365" y="309"/>
                    <a:pt x="365" y="309"/>
                  </a:cubicBezTo>
                  <a:cubicBezTo>
                    <a:pt x="366" y="304"/>
                    <a:pt x="366" y="304"/>
                    <a:pt x="366" y="304"/>
                  </a:cubicBezTo>
                  <a:cubicBezTo>
                    <a:pt x="371" y="301"/>
                    <a:pt x="371" y="301"/>
                    <a:pt x="371" y="301"/>
                  </a:cubicBezTo>
                  <a:cubicBezTo>
                    <a:pt x="371" y="297"/>
                    <a:pt x="371" y="297"/>
                    <a:pt x="371" y="297"/>
                  </a:cubicBezTo>
                  <a:cubicBezTo>
                    <a:pt x="377" y="296"/>
                    <a:pt x="377" y="296"/>
                    <a:pt x="377" y="296"/>
                  </a:cubicBezTo>
                  <a:cubicBezTo>
                    <a:pt x="377" y="300"/>
                    <a:pt x="377" y="300"/>
                    <a:pt x="377" y="300"/>
                  </a:cubicBezTo>
                  <a:cubicBezTo>
                    <a:pt x="381" y="300"/>
                    <a:pt x="381" y="300"/>
                    <a:pt x="381" y="300"/>
                  </a:cubicBezTo>
                  <a:cubicBezTo>
                    <a:pt x="385" y="303"/>
                    <a:pt x="385" y="303"/>
                    <a:pt x="385" y="303"/>
                  </a:cubicBezTo>
                  <a:cubicBezTo>
                    <a:pt x="382" y="307"/>
                    <a:pt x="382" y="307"/>
                    <a:pt x="382" y="307"/>
                  </a:cubicBezTo>
                  <a:cubicBezTo>
                    <a:pt x="381" y="313"/>
                    <a:pt x="381" y="313"/>
                    <a:pt x="381" y="313"/>
                  </a:cubicBezTo>
                  <a:cubicBezTo>
                    <a:pt x="387" y="310"/>
                    <a:pt x="387" y="310"/>
                    <a:pt x="387" y="310"/>
                  </a:cubicBezTo>
                  <a:cubicBezTo>
                    <a:pt x="391" y="309"/>
                    <a:pt x="391" y="309"/>
                    <a:pt x="391" y="309"/>
                  </a:cubicBezTo>
                  <a:cubicBezTo>
                    <a:pt x="391" y="314"/>
                    <a:pt x="391" y="314"/>
                    <a:pt x="391" y="314"/>
                  </a:cubicBezTo>
                  <a:cubicBezTo>
                    <a:pt x="394" y="316"/>
                    <a:pt x="394" y="316"/>
                    <a:pt x="394" y="316"/>
                  </a:cubicBezTo>
                  <a:cubicBezTo>
                    <a:pt x="394" y="326"/>
                    <a:pt x="394" y="326"/>
                    <a:pt x="394" y="326"/>
                  </a:cubicBezTo>
                  <a:cubicBezTo>
                    <a:pt x="400" y="330"/>
                    <a:pt x="400" y="330"/>
                    <a:pt x="400" y="330"/>
                  </a:cubicBezTo>
                  <a:cubicBezTo>
                    <a:pt x="408" y="326"/>
                    <a:pt x="408" y="326"/>
                    <a:pt x="408" y="326"/>
                  </a:cubicBezTo>
                  <a:cubicBezTo>
                    <a:pt x="411" y="320"/>
                    <a:pt x="411" y="320"/>
                    <a:pt x="411" y="320"/>
                  </a:cubicBezTo>
                  <a:cubicBezTo>
                    <a:pt x="418" y="320"/>
                    <a:pt x="418" y="320"/>
                    <a:pt x="418" y="320"/>
                  </a:cubicBezTo>
                  <a:cubicBezTo>
                    <a:pt x="421" y="313"/>
                    <a:pt x="421" y="313"/>
                    <a:pt x="421" y="313"/>
                  </a:cubicBezTo>
                  <a:cubicBezTo>
                    <a:pt x="428" y="317"/>
                    <a:pt x="428" y="317"/>
                    <a:pt x="428" y="317"/>
                  </a:cubicBezTo>
                  <a:cubicBezTo>
                    <a:pt x="428" y="317"/>
                    <a:pt x="428" y="320"/>
                    <a:pt x="428" y="321"/>
                  </a:cubicBezTo>
                  <a:cubicBezTo>
                    <a:pt x="428" y="321"/>
                    <a:pt x="437" y="333"/>
                    <a:pt x="437" y="333"/>
                  </a:cubicBezTo>
                  <a:cubicBezTo>
                    <a:pt x="448" y="333"/>
                    <a:pt x="448" y="333"/>
                    <a:pt x="448" y="333"/>
                  </a:cubicBezTo>
                  <a:cubicBezTo>
                    <a:pt x="454" y="317"/>
                    <a:pt x="454" y="317"/>
                    <a:pt x="454" y="317"/>
                  </a:cubicBezTo>
                  <a:cubicBezTo>
                    <a:pt x="457" y="317"/>
                    <a:pt x="457" y="317"/>
                    <a:pt x="457" y="317"/>
                  </a:cubicBezTo>
                  <a:cubicBezTo>
                    <a:pt x="461" y="314"/>
                    <a:pt x="461" y="314"/>
                    <a:pt x="461" y="314"/>
                  </a:cubicBezTo>
                  <a:cubicBezTo>
                    <a:pt x="461" y="299"/>
                    <a:pt x="461" y="299"/>
                    <a:pt x="461" y="299"/>
                  </a:cubicBezTo>
                  <a:cubicBezTo>
                    <a:pt x="465" y="304"/>
                    <a:pt x="465" y="304"/>
                    <a:pt x="465" y="304"/>
                  </a:cubicBezTo>
                  <a:cubicBezTo>
                    <a:pt x="464" y="290"/>
                    <a:pt x="464" y="290"/>
                    <a:pt x="464" y="290"/>
                  </a:cubicBezTo>
                  <a:cubicBezTo>
                    <a:pt x="468" y="286"/>
                    <a:pt x="468" y="286"/>
                    <a:pt x="468" y="286"/>
                  </a:cubicBezTo>
                  <a:cubicBezTo>
                    <a:pt x="471" y="287"/>
                    <a:pt x="471" y="287"/>
                    <a:pt x="471" y="287"/>
                  </a:cubicBezTo>
                  <a:cubicBezTo>
                    <a:pt x="471" y="283"/>
                    <a:pt x="471" y="283"/>
                    <a:pt x="471" y="283"/>
                  </a:cubicBezTo>
                  <a:cubicBezTo>
                    <a:pt x="477" y="284"/>
                    <a:pt x="477" y="284"/>
                    <a:pt x="477" y="284"/>
                  </a:cubicBezTo>
                  <a:cubicBezTo>
                    <a:pt x="478" y="279"/>
                    <a:pt x="478" y="279"/>
                    <a:pt x="478" y="279"/>
                  </a:cubicBezTo>
                  <a:cubicBezTo>
                    <a:pt x="483" y="276"/>
                    <a:pt x="483" y="276"/>
                    <a:pt x="483" y="276"/>
                  </a:cubicBezTo>
                  <a:cubicBezTo>
                    <a:pt x="490" y="283"/>
                    <a:pt x="490" y="283"/>
                    <a:pt x="490" y="283"/>
                  </a:cubicBezTo>
                  <a:cubicBezTo>
                    <a:pt x="497" y="280"/>
                    <a:pt x="497" y="280"/>
                    <a:pt x="497" y="280"/>
                  </a:cubicBezTo>
                  <a:cubicBezTo>
                    <a:pt x="508" y="291"/>
                    <a:pt x="508" y="291"/>
                    <a:pt x="508" y="291"/>
                  </a:cubicBezTo>
                  <a:cubicBezTo>
                    <a:pt x="529" y="292"/>
                    <a:pt x="529" y="292"/>
                    <a:pt x="529" y="292"/>
                  </a:cubicBezTo>
                  <a:cubicBezTo>
                    <a:pt x="532" y="285"/>
                    <a:pt x="532" y="285"/>
                    <a:pt x="532" y="285"/>
                  </a:cubicBezTo>
                  <a:cubicBezTo>
                    <a:pt x="562" y="282"/>
                    <a:pt x="562" y="282"/>
                    <a:pt x="562" y="282"/>
                  </a:cubicBezTo>
                  <a:cubicBezTo>
                    <a:pt x="583" y="295"/>
                    <a:pt x="583" y="295"/>
                    <a:pt x="583" y="295"/>
                  </a:cubicBezTo>
                  <a:cubicBezTo>
                    <a:pt x="567" y="297"/>
                    <a:pt x="567" y="297"/>
                    <a:pt x="567" y="297"/>
                  </a:cubicBezTo>
                  <a:cubicBezTo>
                    <a:pt x="542" y="304"/>
                    <a:pt x="542" y="304"/>
                    <a:pt x="542" y="304"/>
                  </a:cubicBezTo>
                  <a:cubicBezTo>
                    <a:pt x="538" y="313"/>
                    <a:pt x="538" y="313"/>
                    <a:pt x="538" y="313"/>
                  </a:cubicBezTo>
                  <a:cubicBezTo>
                    <a:pt x="549" y="309"/>
                    <a:pt x="549" y="309"/>
                    <a:pt x="549" y="309"/>
                  </a:cubicBezTo>
                  <a:cubicBezTo>
                    <a:pt x="560" y="319"/>
                    <a:pt x="560" y="319"/>
                    <a:pt x="560" y="319"/>
                  </a:cubicBezTo>
                  <a:cubicBezTo>
                    <a:pt x="572" y="319"/>
                    <a:pt x="572" y="319"/>
                    <a:pt x="572" y="319"/>
                  </a:cubicBezTo>
                  <a:cubicBezTo>
                    <a:pt x="577" y="308"/>
                    <a:pt x="577" y="308"/>
                    <a:pt x="577" y="308"/>
                  </a:cubicBezTo>
                  <a:cubicBezTo>
                    <a:pt x="585" y="308"/>
                    <a:pt x="585" y="308"/>
                    <a:pt x="585" y="308"/>
                  </a:cubicBezTo>
                  <a:cubicBezTo>
                    <a:pt x="589" y="320"/>
                    <a:pt x="589" y="320"/>
                    <a:pt x="589" y="320"/>
                  </a:cubicBezTo>
                  <a:cubicBezTo>
                    <a:pt x="587" y="328"/>
                    <a:pt x="587" y="328"/>
                    <a:pt x="587" y="328"/>
                  </a:cubicBezTo>
                  <a:cubicBezTo>
                    <a:pt x="597" y="326"/>
                    <a:pt x="597" y="326"/>
                    <a:pt x="597" y="326"/>
                  </a:cubicBezTo>
                  <a:cubicBezTo>
                    <a:pt x="604" y="335"/>
                    <a:pt x="604" y="335"/>
                    <a:pt x="604" y="335"/>
                  </a:cubicBezTo>
                  <a:cubicBezTo>
                    <a:pt x="604" y="335"/>
                    <a:pt x="616" y="339"/>
                    <a:pt x="616" y="339"/>
                  </a:cubicBezTo>
                  <a:cubicBezTo>
                    <a:pt x="616" y="340"/>
                    <a:pt x="615" y="343"/>
                    <a:pt x="615" y="343"/>
                  </a:cubicBezTo>
                  <a:cubicBezTo>
                    <a:pt x="635" y="337"/>
                    <a:pt x="635" y="337"/>
                    <a:pt x="635" y="337"/>
                  </a:cubicBezTo>
                  <a:cubicBezTo>
                    <a:pt x="635" y="337"/>
                    <a:pt x="648" y="335"/>
                    <a:pt x="648" y="335"/>
                  </a:cubicBezTo>
                  <a:cubicBezTo>
                    <a:pt x="648" y="335"/>
                    <a:pt x="657" y="330"/>
                    <a:pt x="657" y="330"/>
                  </a:cubicBezTo>
                  <a:cubicBezTo>
                    <a:pt x="694" y="328"/>
                    <a:pt x="694" y="328"/>
                    <a:pt x="694" y="328"/>
                  </a:cubicBezTo>
                  <a:cubicBezTo>
                    <a:pt x="696" y="335"/>
                    <a:pt x="696" y="335"/>
                    <a:pt x="696" y="335"/>
                  </a:cubicBezTo>
                  <a:cubicBezTo>
                    <a:pt x="696" y="335"/>
                    <a:pt x="711" y="332"/>
                    <a:pt x="712" y="332"/>
                  </a:cubicBezTo>
                  <a:cubicBezTo>
                    <a:pt x="712" y="332"/>
                    <a:pt x="724" y="329"/>
                    <a:pt x="724" y="329"/>
                  </a:cubicBezTo>
                  <a:cubicBezTo>
                    <a:pt x="734" y="333"/>
                    <a:pt x="734" y="333"/>
                    <a:pt x="734" y="333"/>
                  </a:cubicBezTo>
                  <a:cubicBezTo>
                    <a:pt x="733" y="349"/>
                    <a:pt x="733" y="349"/>
                    <a:pt x="733" y="349"/>
                  </a:cubicBezTo>
                  <a:lnTo>
                    <a:pt x="717" y="35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27">
              <a:extLst>
                <a:ext uri="{FF2B5EF4-FFF2-40B4-BE49-F238E27FC236}">
                  <a16:creationId xmlns:a16="http://schemas.microsoft.com/office/drawing/2014/main" id="{D4CED6AE-F722-4BE5-A724-A91926E02DC3}"/>
                </a:ext>
              </a:extLst>
            </p:cNvPr>
            <p:cNvSpPr>
              <a:spLocks/>
            </p:cNvSpPr>
            <p:nvPr/>
          </p:nvSpPr>
          <p:spPr bwMode="auto">
            <a:xfrm>
              <a:off x="6474273" y="5741148"/>
              <a:ext cx="153271" cy="99959"/>
            </a:xfrm>
            <a:custGeom>
              <a:avLst/>
              <a:gdLst>
                <a:gd name="T0" fmla="*/ 0 w 102"/>
                <a:gd name="T1" fmla="*/ 30 h 66"/>
                <a:gd name="T2" fmla="*/ 10 w 102"/>
                <a:gd name="T3" fmla="*/ 28 h 66"/>
                <a:gd name="T4" fmla="*/ 17 w 102"/>
                <a:gd name="T5" fmla="*/ 30 h 66"/>
                <a:gd name="T6" fmla="*/ 47 w 102"/>
                <a:gd name="T7" fmla="*/ 59 h 66"/>
                <a:gd name="T8" fmla="*/ 49 w 102"/>
                <a:gd name="T9" fmla="*/ 56 h 66"/>
                <a:gd name="T10" fmla="*/ 52 w 102"/>
                <a:gd name="T11" fmla="*/ 65 h 66"/>
                <a:gd name="T12" fmla="*/ 56 w 102"/>
                <a:gd name="T13" fmla="*/ 66 h 66"/>
                <a:gd name="T14" fmla="*/ 82 w 102"/>
                <a:gd name="T15" fmla="*/ 60 h 66"/>
                <a:gd name="T16" fmla="*/ 86 w 102"/>
                <a:gd name="T17" fmla="*/ 48 h 66"/>
                <a:gd name="T18" fmla="*/ 84 w 102"/>
                <a:gd name="T19" fmla="*/ 43 h 66"/>
                <a:gd name="T20" fmla="*/ 84 w 102"/>
                <a:gd name="T21" fmla="*/ 41 h 66"/>
                <a:gd name="T22" fmla="*/ 102 w 102"/>
                <a:gd name="T23" fmla="*/ 41 h 66"/>
                <a:gd name="T24" fmla="*/ 95 w 102"/>
                <a:gd name="T25" fmla="*/ 23 h 66"/>
                <a:gd name="T26" fmla="*/ 96 w 102"/>
                <a:gd name="T27" fmla="*/ 16 h 66"/>
                <a:gd name="T28" fmla="*/ 76 w 102"/>
                <a:gd name="T29" fmla="*/ 18 h 66"/>
                <a:gd name="T30" fmla="*/ 72 w 102"/>
                <a:gd name="T31" fmla="*/ 14 h 66"/>
                <a:gd name="T32" fmla="*/ 74 w 102"/>
                <a:gd name="T33" fmla="*/ 7 h 66"/>
                <a:gd name="T34" fmla="*/ 69 w 102"/>
                <a:gd name="T35" fmla="*/ 2 h 66"/>
                <a:gd name="T36" fmla="*/ 65 w 102"/>
                <a:gd name="T37" fmla="*/ 8 h 66"/>
                <a:gd name="T38" fmla="*/ 66 w 102"/>
                <a:gd name="T39" fmla="*/ 19 h 66"/>
                <a:gd name="T40" fmla="*/ 61 w 102"/>
                <a:gd name="T41" fmla="*/ 23 h 66"/>
                <a:gd name="T42" fmla="*/ 60 w 102"/>
                <a:gd name="T43" fmla="*/ 19 h 66"/>
                <a:gd name="T44" fmla="*/ 62 w 102"/>
                <a:gd name="T45" fmla="*/ 12 h 66"/>
                <a:gd name="T46" fmla="*/ 62 w 102"/>
                <a:gd name="T47" fmla="*/ 0 h 66"/>
                <a:gd name="T48" fmla="*/ 57 w 102"/>
                <a:gd name="T49" fmla="*/ 0 h 66"/>
                <a:gd name="T50" fmla="*/ 52 w 102"/>
                <a:gd name="T51" fmla="*/ 9 h 66"/>
                <a:gd name="T52" fmla="*/ 45 w 102"/>
                <a:gd name="T53" fmla="*/ 11 h 66"/>
                <a:gd name="T54" fmla="*/ 41 w 102"/>
                <a:gd name="T55" fmla="*/ 19 h 66"/>
                <a:gd name="T56" fmla="*/ 29 w 102"/>
                <a:gd name="T57" fmla="*/ 14 h 66"/>
                <a:gd name="T58" fmla="*/ 15 w 102"/>
                <a:gd name="T59" fmla="*/ 18 h 66"/>
                <a:gd name="T60" fmla="*/ 11 w 102"/>
                <a:gd name="T61" fmla="*/ 14 h 66"/>
                <a:gd name="T62" fmla="*/ 0 w 102"/>
                <a:gd name="T63" fmla="*/ 3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 h="66">
                  <a:moveTo>
                    <a:pt x="0" y="30"/>
                  </a:moveTo>
                  <a:cubicBezTo>
                    <a:pt x="10" y="28"/>
                    <a:pt x="10" y="28"/>
                    <a:pt x="10" y="28"/>
                  </a:cubicBezTo>
                  <a:cubicBezTo>
                    <a:pt x="10" y="28"/>
                    <a:pt x="17" y="29"/>
                    <a:pt x="17" y="30"/>
                  </a:cubicBezTo>
                  <a:cubicBezTo>
                    <a:pt x="47" y="59"/>
                    <a:pt x="47" y="59"/>
                    <a:pt x="47" y="59"/>
                  </a:cubicBezTo>
                  <a:cubicBezTo>
                    <a:pt x="49" y="56"/>
                    <a:pt x="49" y="56"/>
                    <a:pt x="49" y="56"/>
                  </a:cubicBezTo>
                  <a:cubicBezTo>
                    <a:pt x="52" y="65"/>
                    <a:pt x="52" y="65"/>
                    <a:pt x="52" y="65"/>
                  </a:cubicBezTo>
                  <a:cubicBezTo>
                    <a:pt x="56" y="66"/>
                    <a:pt x="56" y="66"/>
                    <a:pt x="56" y="66"/>
                  </a:cubicBezTo>
                  <a:cubicBezTo>
                    <a:pt x="82" y="60"/>
                    <a:pt x="82" y="60"/>
                    <a:pt x="82" y="60"/>
                  </a:cubicBezTo>
                  <a:cubicBezTo>
                    <a:pt x="86" y="48"/>
                    <a:pt x="86" y="48"/>
                    <a:pt x="86" y="48"/>
                  </a:cubicBezTo>
                  <a:cubicBezTo>
                    <a:pt x="84" y="43"/>
                    <a:pt x="84" y="43"/>
                    <a:pt x="84" y="43"/>
                  </a:cubicBezTo>
                  <a:cubicBezTo>
                    <a:pt x="84" y="41"/>
                    <a:pt x="84" y="41"/>
                    <a:pt x="84" y="41"/>
                  </a:cubicBezTo>
                  <a:cubicBezTo>
                    <a:pt x="102" y="41"/>
                    <a:pt x="102" y="41"/>
                    <a:pt x="102" y="41"/>
                  </a:cubicBezTo>
                  <a:cubicBezTo>
                    <a:pt x="95" y="23"/>
                    <a:pt x="95" y="23"/>
                    <a:pt x="95" y="23"/>
                  </a:cubicBezTo>
                  <a:cubicBezTo>
                    <a:pt x="96" y="16"/>
                    <a:pt x="96" y="16"/>
                    <a:pt x="96" y="16"/>
                  </a:cubicBezTo>
                  <a:cubicBezTo>
                    <a:pt x="96" y="16"/>
                    <a:pt x="76" y="18"/>
                    <a:pt x="76" y="18"/>
                  </a:cubicBezTo>
                  <a:cubicBezTo>
                    <a:pt x="76" y="18"/>
                    <a:pt x="72" y="14"/>
                    <a:pt x="72" y="14"/>
                  </a:cubicBezTo>
                  <a:cubicBezTo>
                    <a:pt x="74" y="7"/>
                    <a:pt x="74" y="7"/>
                    <a:pt x="74" y="7"/>
                  </a:cubicBezTo>
                  <a:cubicBezTo>
                    <a:pt x="69" y="2"/>
                    <a:pt x="69" y="2"/>
                    <a:pt x="69" y="2"/>
                  </a:cubicBezTo>
                  <a:cubicBezTo>
                    <a:pt x="65" y="8"/>
                    <a:pt x="65" y="8"/>
                    <a:pt x="65" y="8"/>
                  </a:cubicBezTo>
                  <a:cubicBezTo>
                    <a:pt x="66" y="19"/>
                    <a:pt x="66" y="19"/>
                    <a:pt x="66" y="19"/>
                  </a:cubicBezTo>
                  <a:cubicBezTo>
                    <a:pt x="61" y="23"/>
                    <a:pt x="61" y="23"/>
                    <a:pt x="61" y="23"/>
                  </a:cubicBezTo>
                  <a:cubicBezTo>
                    <a:pt x="60" y="19"/>
                    <a:pt x="60" y="19"/>
                    <a:pt x="60" y="19"/>
                  </a:cubicBezTo>
                  <a:cubicBezTo>
                    <a:pt x="62" y="12"/>
                    <a:pt x="62" y="12"/>
                    <a:pt x="62" y="12"/>
                  </a:cubicBezTo>
                  <a:cubicBezTo>
                    <a:pt x="62" y="0"/>
                    <a:pt x="62" y="0"/>
                    <a:pt x="62" y="0"/>
                  </a:cubicBezTo>
                  <a:cubicBezTo>
                    <a:pt x="57" y="0"/>
                    <a:pt x="57" y="0"/>
                    <a:pt x="57" y="0"/>
                  </a:cubicBezTo>
                  <a:cubicBezTo>
                    <a:pt x="52" y="9"/>
                    <a:pt x="52" y="9"/>
                    <a:pt x="52" y="9"/>
                  </a:cubicBezTo>
                  <a:cubicBezTo>
                    <a:pt x="45" y="11"/>
                    <a:pt x="45" y="11"/>
                    <a:pt x="45" y="11"/>
                  </a:cubicBezTo>
                  <a:cubicBezTo>
                    <a:pt x="41" y="19"/>
                    <a:pt x="41" y="19"/>
                    <a:pt x="41" y="19"/>
                  </a:cubicBezTo>
                  <a:cubicBezTo>
                    <a:pt x="29" y="14"/>
                    <a:pt x="29" y="14"/>
                    <a:pt x="29" y="14"/>
                  </a:cubicBezTo>
                  <a:cubicBezTo>
                    <a:pt x="15" y="18"/>
                    <a:pt x="15" y="18"/>
                    <a:pt x="15" y="18"/>
                  </a:cubicBezTo>
                  <a:cubicBezTo>
                    <a:pt x="11" y="14"/>
                    <a:pt x="11" y="14"/>
                    <a:pt x="11" y="14"/>
                  </a:cubicBezTo>
                  <a:lnTo>
                    <a:pt x="0"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8" name="Freeform 28">
              <a:extLst>
                <a:ext uri="{FF2B5EF4-FFF2-40B4-BE49-F238E27FC236}">
                  <a16:creationId xmlns:a16="http://schemas.microsoft.com/office/drawing/2014/main" id="{215B2838-E7A7-4481-B80E-9B5483955D07}"/>
                </a:ext>
              </a:extLst>
            </p:cNvPr>
            <p:cNvSpPr>
              <a:spLocks/>
            </p:cNvSpPr>
            <p:nvPr/>
          </p:nvSpPr>
          <p:spPr bwMode="auto">
            <a:xfrm>
              <a:off x="6660863" y="5723377"/>
              <a:ext cx="26656" cy="22213"/>
            </a:xfrm>
            <a:custGeom>
              <a:avLst/>
              <a:gdLst>
                <a:gd name="T0" fmla="*/ 12 w 12"/>
                <a:gd name="T1" fmla="*/ 10 h 10"/>
                <a:gd name="T2" fmla="*/ 5 w 12"/>
                <a:gd name="T3" fmla="*/ 10 h 10"/>
                <a:gd name="T4" fmla="*/ 0 w 12"/>
                <a:gd name="T5" fmla="*/ 8 h 10"/>
                <a:gd name="T6" fmla="*/ 8 w 12"/>
                <a:gd name="T7" fmla="*/ 0 h 10"/>
                <a:gd name="T8" fmla="*/ 12 w 12"/>
                <a:gd name="T9" fmla="*/ 10 h 10"/>
              </a:gdLst>
              <a:ahLst/>
              <a:cxnLst>
                <a:cxn ang="0">
                  <a:pos x="T0" y="T1"/>
                </a:cxn>
                <a:cxn ang="0">
                  <a:pos x="T2" y="T3"/>
                </a:cxn>
                <a:cxn ang="0">
                  <a:pos x="T4" y="T5"/>
                </a:cxn>
                <a:cxn ang="0">
                  <a:pos x="T6" y="T7"/>
                </a:cxn>
                <a:cxn ang="0">
                  <a:pos x="T8" y="T9"/>
                </a:cxn>
              </a:cxnLst>
              <a:rect l="0" t="0" r="r" b="b"/>
              <a:pathLst>
                <a:path w="12" h="10">
                  <a:moveTo>
                    <a:pt x="12" y="10"/>
                  </a:moveTo>
                  <a:lnTo>
                    <a:pt x="5" y="10"/>
                  </a:lnTo>
                  <a:lnTo>
                    <a:pt x="0" y="8"/>
                  </a:lnTo>
                  <a:lnTo>
                    <a:pt x="8" y="0"/>
                  </a:lnTo>
                  <a:lnTo>
                    <a:pt x="1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 name="Freeform 29">
              <a:extLst>
                <a:ext uri="{FF2B5EF4-FFF2-40B4-BE49-F238E27FC236}">
                  <a16:creationId xmlns:a16="http://schemas.microsoft.com/office/drawing/2014/main" id="{CAFB10D6-14BB-4EBA-BBA9-DDADD8616643}"/>
                </a:ext>
              </a:extLst>
            </p:cNvPr>
            <p:cNvSpPr>
              <a:spLocks/>
            </p:cNvSpPr>
            <p:nvPr/>
          </p:nvSpPr>
          <p:spPr bwMode="auto">
            <a:xfrm>
              <a:off x="7267281" y="5472369"/>
              <a:ext cx="66639" cy="44426"/>
            </a:xfrm>
            <a:custGeom>
              <a:avLst/>
              <a:gdLst>
                <a:gd name="T0" fmla="*/ 14 w 30"/>
                <a:gd name="T1" fmla="*/ 20 h 20"/>
                <a:gd name="T2" fmla="*/ 3 w 30"/>
                <a:gd name="T3" fmla="*/ 14 h 20"/>
                <a:gd name="T4" fmla="*/ 0 w 30"/>
                <a:gd name="T5" fmla="*/ 6 h 20"/>
                <a:gd name="T6" fmla="*/ 3 w 30"/>
                <a:gd name="T7" fmla="*/ 0 h 20"/>
                <a:gd name="T8" fmla="*/ 10 w 30"/>
                <a:gd name="T9" fmla="*/ 2 h 20"/>
                <a:gd name="T10" fmla="*/ 10 w 30"/>
                <a:gd name="T11" fmla="*/ 7 h 20"/>
                <a:gd name="T12" fmla="*/ 30 w 30"/>
                <a:gd name="T13" fmla="*/ 20 h 20"/>
                <a:gd name="T14" fmla="*/ 14 w 30"/>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0">
                  <a:moveTo>
                    <a:pt x="14" y="20"/>
                  </a:moveTo>
                  <a:lnTo>
                    <a:pt x="3" y="14"/>
                  </a:lnTo>
                  <a:lnTo>
                    <a:pt x="0" y="6"/>
                  </a:lnTo>
                  <a:lnTo>
                    <a:pt x="3" y="0"/>
                  </a:lnTo>
                  <a:lnTo>
                    <a:pt x="10" y="2"/>
                  </a:lnTo>
                  <a:lnTo>
                    <a:pt x="10" y="7"/>
                  </a:lnTo>
                  <a:lnTo>
                    <a:pt x="30" y="20"/>
                  </a:lnTo>
                  <a:lnTo>
                    <a:pt x="14"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30">
              <a:extLst>
                <a:ext uri="{FF2B5EF4-FFF2-40B4-BE49-F238E27FC236}">
                  <a16:creationId xmlns:a16="http://schemas.microsoft.com/office/drawing/2014/main" id="{91041F93-EFB1-4C75-BBDB-421582E8D4BE}"/>
                </a:ext>
              </a:extLst>
            </p:cNvPr>
            <p:cNvSpPr>
              <a:spLocks/>
            </p:cNvSpPr>
            <p:nvPr/>
          </p:nvSpPr>
          <p:spPr bwMode="auto">
            <a:xfrm>
              <a:off x="5594631" y="1556198"/>
              <a:ext cx="1339450" cy="2036944"/>
            </a:xfrm>
            <a:custGeom>
              <a:avLst/>
              <a:gdLst>
                <a:gd name="T0" fmla="*/ 786 w 883"/>
                <a:gd name="T1" fmla="*/ 623 h 1341"/>
                <a:gd name="T2" fmla="*/ 639 w 883"/>
                <a:gd name="T3" fmla="*/ 785 h 1341"/>
                <a:gd name="T4" fmla="*/ 609 w 883"/>
                <a:gd name="T5" fmla="*/ 799 h 1341"/>
                <a:gd name="T6" fmla="*/ 591 w 883"/>
                <a:gd name="T7" fmla="*/ 873 h 1341"/>
                <a:gd name="T8" fmla="*/ 502 w 883"/>
                <a:gd name="T9" fmla="*/ 925 h 1341"/>
                <a:gd name="T10" fmla="*/ 547 w 883"/>
                <a:gd name="T11" fmla="*/ 949 h 1341"/>
                <a:gd name="T12" fmla="*/ 720 w 883"/>
                <a:gd name="T13" fmla="*/ 989 h 1341"/>
                <a:gd name="T14" fmla="*/ 698 w 883"/>
                <a:gd name="T15" fmla="*/ 1084 h 1341"/>
                <a:gd name="T16" fmla="*/ 555 w 883"/>
                <a:gd name="T17" fmla="*/ 1242 h 1341"/>
                <a:gd name="T18" fmla="*/ 347 w 883"/>
                <a:gd name="T19" fmla="*/ 1312 h 1341"/>
                <a:gd name="T20" fmla="*/ 244 w 883"/>
                <a:gd name="T21" fmla="*/ 1299 h 1341"/>
                <a:gd name="T22" fmla="*/ 132 w 883"/>
                <a:gd name="T23" fmla="*/ 1333 h 1341"/>
                <a:gd name="T24" fmla="*/ 116 w 883"/>
                <a:gd name="T25" fmla="*/ 1228 h 1341"/>
                <a:gd name="T26" fmla="*/ 234 w 883"/>
                <a:gd name="T27" fmla="*/ 1064 h 1341"/>
                <a:gd name="T28" fmla="*/ 217 w 883"/>
                <a:gd name="T29" fmla="*/ 914 h 1341"/>
                <a:gd name="T30" fmla="*/ 242 w 883"/>
                <a:gd name="T31" fmla="*/ 876 h 1341"/>
                <a:gd name="T32" fmla="*/ 217 w 883"/>
                <a:gd name="T33" fmla="*/ 884 h 1341"/>
                <a:gd name="T34" fmla="*/ 174 w 883"/>
                <a:gd name="T35" fmla="*/ 907 h 1341"/>
                <a:gd name="T36" fmla="*/ 131 w 883"/>
                <a:gd name="T37" fmla="*/ 883 h 1341"/>
                <a:gd name="T38" fmla="*/ 170 w 883"/>
                <a:gd name="T39" fmla="*/ 822 h 1341"/>
                <a:gd name="T40" fmla="*/ 103 w 883"/>
                <a:gd name="T41" fmla="*/ 952 h 1341"/>
                <a:gd name="T42" fmla="*/ 6 w 883"/>
                <a:gd name="T43" fmla="*/ 1048 h 1341"/>
                <a:gd name="T44" fmla="*/ 87 w 883"/>
                <a:gd name="T45" fmla="*/ 924 h 1341"/>
                <a:gd name="T46" fmla="*/ 64 w 883"/>
                <a:gd name="T47" fmla="*/ 885 h 1341"/>
                <a:gd name="T48" fmla="*/ 71 w 883"/>
                <a:gd name="T49" fmla="*/ 850 h 1341"/>
                <a:gd name="T50" fmla="*/ 97 w 883"/>
                <a:gd name="T51" fmla="*/ 799 h 1341"/>
                <a:gd name="T52" fmla="*/ 90 w 883"/>
                <a:gd name="T53" fmla="*/ 785 h 1341"/>
                <a:gd name="T54" fmla="*/ 132 w 883"/>
                <a:gd name="T55" fmla="*/ 715 h 1341"/>
                <a:gd name="T56" fmla="*/ 187 w 883"/>
                <a:gd name="T57" fmla="*/ 650 h 1341"/>
                <a:gd name="T58" fmla="*/ 217 w 883"/>
                <a:gd name="T59" fmla="*/ 608 h 1341"/>
                <a:gd name="T60" fmla="*/ 116 w 883"/>
                <a:gd name="T61" fmla="*/ 680 h 1341"/>
                <a:gd name="T62" fmla="*/ 88 w 883"/>
                <a:gd name="T63" fmla="*/ 624 h 1341"/>
                <a:gd name="T64" fmla="*/ 118 w 883"/>
                <a:gd name="T65" fmla="*/ 613 h 1341"/>
                <a:gd name="T66" fmla="*/ 73 w 883"/>
                <a:gd name="T67" fmla="*/ 617 h 1341"/>
                <a:gd name="T68" fmla="*/ 91 w 883"/>
                <a:gd name="T69" fmla="*/ 596 h 1341"/>
                <a:gd name="T70" fmla="*/ 88 w 883"/>
                <a:gd name="T71" fmla="*/ 546 h 1341"/>
                <a:gd name="T72" fmla="*/ 153 w 883"/>
                <a:gd name="T73" fmla="*/ 522 h 1341"/>
                <a:gd name="T74" fmla="*/ 154 w 883"/>
                <a:gd name="T75" fmla="*/ 467 h 1341"/>
                <a:gd name="T76" fmla="*/ 170 w 883"/>
                <a:gd name="T77" fmla="*/ 423 h 1341"/>
                <a:gd name="T78" fmla="*/ 144 w 883"/>
                <a:gd name="T79" fmla="*/ 384 h 1341"/>
                <a:gd name="T80" fmla="*/ 209 w 883"/>
                <a:gd name="T81" fmla="*/ 338 h 1341"/>
                <a:gd name="T82" fmla="*/ 188 w 883"/>
                <a:gd name="T83" fmla="*/ 286 h 1341"/>
                <a:gd name="T84" fmla="*/ 209 w 883"/>
                <a:gd name="T85" fmla="*/ 261 h 1341"/>
                <a:gd name="T86" fmla="*/ 231 w 883"/>
                <a:gd name="T87" fmla="*/ 234 h 1341"/>
                <a:gd name="T88" fmla="*/ 259 w 883"/>
                <a:gd name="T89" fmla="*/ 216 h 1341"/>
                <a:gd name="T90" fmla="*/ 278 w 883"/>
                <a:gd name="T91" fmla="*/ 205 h 1341"/>
                <a:gd name="T92" fmla="*/ 299 w 883"/>
                <a:gd name="T93" fmla="*/ 149 h 1341"/>
                <a:gd name="T94" fmla="*/ 349 w 883"/>
                <a:gd name="T95" fmla="*/ 129 h 1341"/>
                <a:gd name="T96" fmla="*/ 363 w 883"/>
                <a:gd name="T97" fmla="*/ 63 h 1341"/>
                <a:gd name="T98" fmla="*/ 402 w 883"/>
                <a:gd name="T99" fmla="*/ 31 h 1341"/>
                <a:gd name="T100" fmla="*/ 427 w 883"/>
                <a:gd name="T101" fmla="*/ 56 h 1341"/>
                <a:gd name="T102" fmla="*/ 504 w 883"/>
                <a:gd name="T103" fmla="*/ 62 h 1341"/>
                <a:gd name="T104" fmla="*/ 589 w 883"/>
                <a:gd name="T105" fmla="*/ 60 h 1341"/>
                <a:gd name="T106" fmla="*/ 696 w 883"/>
                <a:gd name="T107" fmla="*/ 45 h 1341"/>
                <a:gd name="T108" fmla="*/ 678 w 883"/>
                <a:gd name="T109" fmla="*/ 157 h 1341"/>
                <a:gd name="T110" fmla="*/ 496 w 883"/>
                <a:gd name="T111" fmla="*/ 252 h 1341"/>
                <a:gd name="T112" fmla="*/ 512 w 883"/>
                <a:gd name="T113" fmla="*/ 294 h 1341"/>
                <a:gd name="T114" fmla="*/ 463 w 883"/>
                <a:gd name="T115" fmla="*/ 341 h 1341"/>
                <a:gd name="T116" fmla="*/ 467 w 883"/>
                <a:gd name="T117" fmla="*/ 379 h 1341"/>
                <a:gd name="T118" fmla="*/ 476 w 883"/>
                <a:gd name="T119" fmla="*/ 387 h 1341"/>
                <a:gd name="T120" fmla="*/ 651 w 883"/>
                <a:gd name="T121" fmla="*/ 377 h 1341"/>
                <a:gd name="T122" fmla="*/ 735 w 883"/>
                <a:gd name="T123" fmla="*/ 385 h 1341"/>
                <a:gd name="T124" fmla="*/ 883 w 883"/>
                <a:gd name="T125" fmla="*/ 472 h 1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83" h="1341">
                  <a:moveTo>
                    <a:pt x="877" y="479"/>
                  </a:moveTo>
                  <a:cubicBezTo>
                    <a:pt x="878" y="486"/>
                    <a:pt x="878" y="486"/>
                    <a:pt x="878" y="486"/>
                  </a:cubicBezTo>
                  <a:cubicBezTo>
                    <a:pt x="871" y="497"/>
                    <a:pt x="871" y="497"/>
                    <a:pt x="871" y="497"/>
                  </a:cubicBezTo>
                  <a:cubicBezTo>
                    <a:pt x="855" y="510"/>
                    <a:pt x="855" y="510"/>
                    <a:pt x="855" y="510"/>
                  </a:cubicBezTo>
                  <a:cubicBezTo>
                    <a:pt x="848" y="512"/>
                    <a:pt x="848" y="512"/>
                    <a:pt x="848" y="512"/>
                  </a:cubicBezTo>
                  <a:cubicBezTo>
                    <a:pt x="844" y="523"/>
                    <a:pt x="844" y="523"/>
                    <a:pt x="844" y="523"/>
                  </a:cubicBezTo>
                  <a:cubicBezTo>
                    <a:pt x="813" y="562"/>
                    <a:pt x="813" y="562"/>
                    <a:pt x="813" y="562"/>
                  </a:cubicBezTo>
                  <a:cubicBezTo>
                    <a:pt x="808" y="598"/>
                    <a:pt x="808" y="598"/>
                    <a:pt x="808" y="598"/>
                  </a:cubicBezTo>
                  <a:cubicBezTo>
                    <a:pt x="797" y="617"/>
                    <a:pt x="797" y="617"/>
                    <a:pt x="797" y="617"/>
                  </a:cubicBezTo>
                  <a:cubicBezTo>
                    <a:pt x="797" y="617"/>
                    <a:pt x="786" y="623"/>
                    <a:pt x="786" y="623"/>
                  </a:cubicBezTo>
                  <a:cubicBezTo>
                    <a:pt x="786" y="624"/>
                    <a:pt x="770" y="669"/>
                    <a:pt x="770" y="669"/>
                  </a:cubicBezTo>
                  <a:cubicBezTo>
                    <a:pt x="759" y="682"/>
                    <a:pt x="759" y="682"/>
                    <a:pt x="759" y="682"/>
                  </a:cubicBezTo>
                  <a:cubicBezTo>
                    <a:pt x="725" y="705"/>
                    <a:pt x="725" y="705"/>
                    <a:pt x="725" y="705"/>
                  </a:cubicBezTo>
                  <a:cubicBezTo>
                    <a:pt x="725" y="705"/>
                    <a:pt x="718" y="719"/>
                    <a:pt x="716" y="729"/>
                  </a:cubicBezTo>
                  <a:cubicBezTo>
                    <a:pt x="705" y="733"/>
                    <a:pt x="705" y="733"/>
                    <a:pt x="705" y="733"/>
                  </a:cubicBezTo>
                  <a:cubicBezTo>
                    <a:pt x="704" y="752"/>
                    <a:pt x="704" y="752"/>
                    <a:pt x="704" y="752"/>
                  </a:cubicBezTo>
                  <a:cubicBezTo>
                    <a:pt x="690" y="763"/>
                    <a:pt x="690" y="763"/>
                    <a:pt x="690" y="763"/>
                  </a:cubicBezTo>
                  <a:cubicBezTo>
                    <a:pt x="688" y="767"/>
                    <a:pt x="688" y="767"/>
                    <a:pt x="688" y="767"/>
                  </a:cubicBezTo>
                  <a:cubicBezTo>
                    <a:pt x="650" y="792"/>
                    <a:pt x="650" y="792"/>
                    <a:pt x="650" y="792"/>
                  </a:cubicBezTo>
                  <a:cubicBezTo>
                    <a:pt x="639" y="785"/>
                    <a:pt x="639" y="785"/>
                    <a:pt x="639" y="785"/>
                  </a:cubicBezTo>
                  <a:cubicBezTo>
                    <a:pt x="623" y="790"/>
                    <a:pt x="623" y="790"/>
                    <a:pt x="623" y="790"/>
                  </a:cubicBezTo>
                  <a:cubicBezTo>
                    <a:pt x="616" y="785"/>
                    <a:pt x="616" y="785"/>
                    <a:pt x="616" y="785"/>
                  </a:cubicBezTo>
                  <a:cubicBezTo>
                    <a:pt x="607" y="791"/>
                    <a:pt x="607" y="791"/>
                    <a:pt x="607" y="791"/>
                  </a:cubicBezTo>
                  <a:cubicBezTo>
                    <a:pt x="589" y="786"/>
                    <a:pt x="589" y="786"/>
                    <a:pt x="589" y="786"/>
                  </a:cubicBezTo>
                  <a:cubicBezTo>
                    <a:pt x="589" y="786"/>
                    <a:pt x="576" y="792"/>
                    <a:pt x="570" y="795"/>
                  </a:cubicBezTo>
                  <a:cubicBezTo>
                    <a:pt x="564" y="799"/>
                    <a:pt x="544" y="812"/>
                    <a:pt x="544" y="812"/>
                  </a:cubicBezTo>
                  <a:cubicBezTo>
                    <a:pt x="544" y="812"/>
                    <a:pt x="543" y="819"/>
                    <a:pt x="543" y="819"/>
                  </a:cubicBezTo>
                  <a:cubicBezTo>
                    <a:pt x="544" y="819"/>
                    <a:pt x="557" y="818"/>
                    <a:pt x="557" y="818"/>
                  </a:cubicBezTo>
                  <a:cubicBezTo>
                    <a:pt x="557" y="818"/>
                    <a:pt x="568" y="809"/>
                    <a:pt x="576" y="806"/>
                  </a:cubicBezTo>
                  <a:cubicBezTo>
                    <a:pt x="583" y="803"/>
                    <a:pt x="598" y="800"/>
                    <a:pt x="609" y="799"/>
                  </a:cubicBezTo>
                  <a:cubicBezTo>
                    <a:pt x="613" y="793"/>
                    <a:pt x="613" y="793"/>
                    <a:pt x="613" y="793"/>
                  </a:cubicBezTo>
                  <a:cubicBezTo>
                    <a:pt x="633" y="801"/>
                    <a:pt x="633" y="801"/>
                    <a:pt x="633" y="801"/>
                  </a:cubicBezTo>
                  <a:cubicBezTo>
                    <a:pt x="642" y="839"/>
                    <a:pt x="642" y="839"/>
                    <a:pt x="642" y="839"/>
                  </a:cubicBezTo>
                  <a:cubicBezTo>
                    <a:pt x="652" y="843"/>
                    <a:pt x="652" y="843"/>
                    <a:pt x="652" y="843"/>
                  </a:cubicBezTo>
                  <a:cubicBezTo>
                    <a:pt x="661" y="854"/>
                    <a:pt x="661" y="854"/>
                    <a:pt x="661" y="854"/>
                  </a:cubicBezTo>
                  <a:cubicBezTo>
                    <a:pt x="663" y="866"/>
                    <a:pt x="663" y="866"/>
                    <a:pt x="663" y="866"/>
                  </a:cubicBezTo>
                  <a:cubicBezTo>
                    <a:pt x="650" y="877"/>
                    <a:pt x="650" y="877"/>
                    <a:pt x="650" y="877"/>
                  </a:cubicBezTo>
                  <a:cubicBezTo>
                    <a:pt x="650" y="877"/>
                    <a:pt x="639" y="878"/>
                    <a:pt x="627" y="884"/>
                  </a:cubicBezTo>
                  <a:cubicBezTo>
                    <a:pt x="607" y="884"/>
                    <a:pt x="607" y="884"/>
                    <a:pt x="607" y="884"/>
                  </a:cubicBezTo>
                  <a:cubicBezTo>
                    <a:pt x="591" y="873"/>
                    <a:pt x="591" y="873"/>
                    <a:pt x="591" y="873"/>
                  </a:cubicBezTo>
                  <a:cubicBezTo>
                    <a:pt x="579" y="881"/>
                    <a:pt x="579" y="881"/>
                    <a:pt x="579" y="881"/>
                  </a:cubicBezTo>
                  <a:cubicBezTo>
                    <a:pt x="567" y="893"/>
                    <a:pt x="567" y="893"/>
                    <a:pt x="567" y="893"/>
                  </a:cubicBezTo>
                  <a:cubicBezTo>
                    <a:pt x="559" y="893"/>
                    <a:pt x="559" y="893"/>
                    <a:pt x="559" y="893"/>
                  </a:cubicBezTo>
                  <a:cubicBezTo>
                    <a:pt x="550" y="902"/>
                    <a:pt x="550" y="902"/>
                    <a:pt x="550" y="902"/>
                  </a:cubicBezTo>
                  <a:cubicBezTo>
                    <a:pt x="546" y="915"/>
                    <a:pt x="546" y="915"/>
                    <a:pt x="546" y="915"/>
                  </a:cubicBezTo>
                  <a:cubicBezTo>
                    <a:pt x="535" y="918"/>
                    <a:pt x="535" y="918"/>
                    <a:pt x="535" y="918"/>
                  </a:cubicBezTo>
                  <a:cubicBezTo>
                    <a:pt x="527" y="912"/>
                    <a:pt x="527" y="912"/>
                    <a:pt x="527" y="912"/>
                  </a:cubicBezTo>
                  <a:cubicBezTo>
                    <a:pt x="519" y="919"/>
                    <a:pt x="519" y="919"/>
                    <a:pt x="519" y="919"/>
                  </a:cubicBezTo>
                  <a:cubicBezTo>
                    <a:pt x="505" y="919"/>
                    <a:pt x="505" y="919"/>
                    <a:pt x="505" y="919"/>
                  </a:cubicBezTo>
                  <a:cubicBezTo>
                    <a:pt x="502" y="925"/>
                    <a:pt x="502" y="925"/>
                    <a:pt x="502" y="925"/>
                  </a:cubicBezTo>
                  <a:cubicBezTo>
                    <a:pt x="491" y="924"/>
                    <a:pt x="491" y="924"/>
                    <a:pt x="491" y="924"/>
                  </a:cubicBezTo>
                  <a:cubicBezTo>
                    <a:pt x="445" y="894"/>
                    <a:pt x="445" y="894"/>
                    <a:pt x="445" y="894"/>
                  </a:cubicBezTo>
                  <a:cubicBezTo>
                    <a:pt x="436" y="894"/>
                    <a:pt x="436" y="894"/>
                    <a:pt x="436" y="894"/>
                  </a:cubicBezTo>
                  <a:cubicBezTo>
                    <a:pt x="447" y="917"/>
                    <a:pt x="447" y="917"/>
                    <a:pt x="447" y="917"/>
                  </a:cubicBezTo>
                  <a:cubicBezTo>
                    <a:pt x="476" y="923"/>
                    <a:pt x="476" y="923"/>
                    <a:pt x="476" y="923"/>
                  </a:cubicBezTo>
                  <a:cubicBezTo>
                    <a:pt x="492" y="932"/>
                    <a:pt x="492" y="932"/>
                    <a:pt x="492" y="932"/>
                  </a:cubicBezTo>
                  <a:cubicBezTo>
                    <a:pt x="505" y="933"/>
                    <a:pt x="505" y="933"/>
                    <a:pt x="505" y="933"/>
                  </a:cubicBezTo>
                  <a:cubicBezTo>
                    <a:pt x="526" y="942"/>
                    <a:pt x="526" y="942"/>
                    <a:pt x="526" y="942"/>
                  </a:cubicBezTo>
                  <a:cubicBezTo>
                    <a:pt x="542" y="941"/>
                    <a:pt x="542" y="941"/>
                    <a:pt x="542" y="941"/>
                  </a:cubicBezTo>
                  <a:cubicBezTo>
                    <a:pt x="547" y="949"/>
                    <a:pt x="547" y="949"/>
                    <a:pt x="547" y="949"/>
                  </a:cubicBezTo>
                  <a:cubicBezTo>
                    <a:pt x="557" y="957"/>
                    <a:pt x="557" y="957"/>
                    <a:pt x="557" y="957"/>
                  </a:cubicBezTo>
                  <a:cubicBezTo>
                    <a:pt x="575" y="958"/>
                    <a:pt x="575" y="958"/>
                    <a:pt x="575" y="958"/>
                  </a:cubicBezTo>
                  <a:cubicBezTo>
                    <a:pt x="612" y="926"/>
                    <a:pt x="612" y="926"/>
                    <a:pt x="612" y="926"/>
                  </a:cubicBezTo>
                  <a:cubicBezTo>
                    <a:pt x="637" y="930"/>
                    <a:pt x="637" y="930"/>
                    <a:pt x="637" y="930"/>
                  </a:cubicBezTo>
                  <a:cubicBezTo>
                    <a:pt x="663" y="951"/>
                    <a:pt x="663" y="951"/>
                    <a:pt x="663" y="951"/>
                  </a:cubicBezTo>
                  <a:cubicBezTo>
                    <a:pt x="692" y="980"/>
                    <a:pt x="692" y="980"/>
                    <a:pt x="692" y="980"/>
                  </a:cubicBezTo>
                  <a:cubicBezTo>
                    <a:pt x="696" y="981"/>
                    <a:pt x="696" y="981"/>
                    <a:pt x="696" y="981"/>
                  </a:cubicBezTo>
                  <a:cubicBezTo>
                    <a:pt x="702" y="990"/>
                    <a:pt x="702" y="990"/>
                    <a:pt x="702" y="990"/>
                  </a:cubicBezTo>
                  <a:cubicBezTo>
                    <a:pt x="714" y="990"/>
                    <a:pt x="714" y="990"/>
                    <a:pt x="714" y="990"/>
                  </a:cubicBezTo>
                  <a:cubicBezTo>
                    <a:pt x="720" y="989"/>
                    <a:pt x="720" y="989"/>
                    <a:pt x="720" y="989"/>
                  </a:cubicBezTo>
                  <a:cubicBezTo>
                    <a:pt x="731" y="997"/>
                    <a:pt x="731" y="997"/>
                    <a:pt x="731" y="997"/>
                  </a:cubicBezTo>
                  <a:cubicBezTo>
                    <a:pt x="732" y="1006"/>
                    <a:pt x="732" y="1006"/>
                    <a:pt x="732" y="1006"/>
                  </a:cubicBezTo>
                  <a:cubicBezTo>
                    <a:pt x="740" y="1013"/>
                    <a:pt x="740" y="1013"/>
                    <a:pt x="740" y="1013"/>
                  </a:cubicBezTo>
                  <a:cubicBezTo>
                    <a:pt x="740" y="1024"/>
                    <a:pt x="740" y="1024"/>
                    <a:pt x="740" y="1024"/>
                  </a:cubicBezTo>
                  <a:cubicBezTo>
                    <a:pt x="745" y="1027"/>
                    <a:pt x="745" y="1027"/>
                    <a:pt x="745" y="1027"/>
                  </a:cubicBezTo>
                  <a:cubicBezTo>
                    <a:pt x="745" y="1034"/>
                    <a:pt x="745" y="1034"/>
                    <a:pt x="745" y="1034"/>
                  </a:cubicBezTo>
                  <a:cubicBezTo>
                    <a:pt x="736" y="1046"/>
                    <a:pt x="736" y="1046"/>
                    <a:pt x="736" y="1046"/>
                  </a:cubicBezTo>
                  <a:cubicBezTo>
                    <a:pt x="722" y="1059"/>
                    <a:pt x="722" y="1059"/>
                    <a:pt x="722" y="1059"/>
                  </a:cubicBezTo>
                  <a:cubicBezTo>
                    <a:pt x="704" y="1074"/>
                    <a:pt x="704" y="1074"/>
                    <a:pt x="704" y="1074"/>
                  </a:cubicBezTo>
                  <a:cubicBezTo>
                    <a:pt x="698" y="1084"/>
                    <a:pt x="698" y="1084"/>
                    <a:pt x="698" y="1084"/>
                  </a:cubicBezTo>
                  <a:cubicBezTo>
                    <a:pt x="688" y="1080"/>
                    <a:pt x="688" y="1080"/>
                    <a:pt x="688" y="1080"/>
                  </a:cubicBezTo>
                  <a:cubicBezTo>
                    <a:pt x="678" y="1084"/>
                    <a:pt x="678" y="1084"/>
                    <a:pt x="678" y="1084"/>
                  </a:cubicBezTo>
                  <a:cubicBezTo>
                    <a:pt x="701" y="1144"/>
                    <a:pt x="701" y="1144"/>
                    <a:pt x="701" y="1144"/>
                  </a:cubicBezTo>
                  <a:cubicBezTo>
                    <a:pt x="665" y="1165"/>
                    <a:pt x="665" y="1165"/>
                    <a:pt x="665" y="1165"/>
                  </a:cubicBezTo>
                  <a:cubicBezTo>
                    <a:pt x="665" y="1175"/>
                    <a:pt x="665" y="1175"/>
                    <a:pt x="665" y="1175"/>
                  </a:cubicBezTo>
                  <a:cubicBezTo>
                    <a:pt x="637" y="1175"/>
                    <a:pt x="637" y="1175"/>
                    <a:pt x="637" y="1175"/>
                  </a:cubicBezTo>
                  <a:cubicBezTo>
                    <a:pt x="625" y="1187"/>
                    <a:pt x="625" y="1187"/>
                    <a:pt x="625" y="1187"/>
                  </a:cubicBezTo>
                  <a:cubicBezTo>
                    <a:pt x="618" y="1191"/>
                    <a:pt x="618" y="1191"/>
                    <a:pt x="618" y="1191"/>
                  </a:cubicBezTo>
                  <a:cubicBezTo>
                    <a:pt x="587" y="1224"/>
                    <a:pt x="587" y="1224"/>
                    <a:pt x="587" y="1224"/>
                  </a:cubicBezTo>
                  <a:cubicBezTo>
                    <a:pt x="555" y="1242"/>
                    <a:pt x="555" y="1242"/>
                    <a:pt x="555" y="1242"/>
                  </a:cubicBezTo>
                  <a:cubicBezTo>
                    <a:pt x="537" y="1254"/>
                    <a:pt x="537" y="1254"/>
                    <a:pt x="537" y="1254"/>
                  </a:cubicBezTo>
                  <a:cubicBezTo>
                    <a:pt x="510" y="1257"/>
                    <a:pt x="510" y="1257"/>
                    <a:pt x="510" y="1257"/>
                  </a:cubicBezTo>
                  <a:cubicBezTo>
                    <a:pt x="504" y="1281"/>
                    <a:pt x="504" y="1281"/>
                    <a:pt x="504" y="1281"/>
                  </a:cubicBezTo>
                  <a:cubicBezTo>
                    <a:pt x="459" y="1278"/>
                    <a:pt x="459" y="1278"/>
                    <a:pt x="459" y="1278"/>
                  </a:cubicBezTo>
                  <a:cubicBezTo>
                    <a:pt x="404" y="1267"/>
                    <a:pt x="404" y="1267"/>
                    <a:pt x="404" y="1267"/>
                  </a:cubicBezTo>
                  <a:cubicBezTo>
                    <a:pt x="398" y="1298"/>
                    <a:pt x="398" y="1298"/>
                    <a:pt x="398" y="1298"/>
                  </a:cubicBezTo>
                  <a:cubicBezTo>
                    <a:pt x="379" y="1293"/>
                    <a:pt x="379" y="1293"/>
                    <a:pt x="379" y="1293"/>
                  </a:cubicBezTo>
                  <a:cubicBezTo>
                    <a:pt x="360" y="1302"/>
                    <a:pt x="360" y="1302"/>
                    <a:pt x="360" y="1302"/>
                  </a:cubicBezTo>
                  <a:cubicBezTo>
                    <a:pt x="352" y="1289"/>
                    <a:pt x="352" y="1289"/>
                    <a:pt x="352" y="1289"/>
                  </a:cubicBezTo>
                  <a:cubicBezTo>
                    <a:pt x="347" y="1312"/>
                    <a:pt x="347" y="1312"/>
                    <a:pt x="347" y="1312"/>
                  </a:cubicBezTo>
                  <a:cubicBezTo>
                    <a:pt x="340" y="1313"/>
                    <a:pt x="340" y="1313"/>
                    <a:pt x="340" y="1313"/>
                  </a:cubicBezTo>
                  <a:cubicBezTo>
                    <a:pt x="335" y="1318"/>
                    <a:pt x="335" y="1318"/>
                    <a:pt x="335" y="1318"/>
                  </a:cubicBezTo>
                  <a:cubicBezTo>
                    <a:pt x="317" y="1327"/>
                    <a:pt x="317" y="1327"/>
                    <a:pt x="317" y="1327"/>
                  </a:cubicBezTo>
                  <a:cubicBezTo>
                    <a:pt x="300" y="1318"/>
                    <a:pt x="300" y="1318"/>
                    <a:pt x="300" y="1318"/>
                  </a:cubicBezTo>
                  <a:cubicBezTo>
                    <a:pt x="288" y="1319"/>
                    <a:pt x="288" y="1319"/>
                    <a:pt x="288" y="1319"/>
                  </a:cubicBezTo>
                  <a:cubicBezTo>
                    <a:pt x="277" y="1311"/>
                    <a:pt x="277" y="1311"/>
                    <a:pt x="277" y="1311"/>
                  </a:cubicBezTo>
                  <a:cubicBezTo>
                    <a:pt x="277" y="1311"/>
                    <a:pt x="275" y="1305"/>
                    <a:pt x="271" y="1301"/>
                  </a:cubicBezTo>
                  <a:cubicBezTo>
                    <a:pt x="267" y="1297"/>
                    <a:pt x="255" y="1284"/>
                    <a:pt x="255" y="1284"/>
                  </a:cubicBezTo>
                  <a:cubicBezTo>
                    <a:pt x="233" y="1271"/>
                    <a:pt x="233" y="1271"/>
                    <a:pt x="233" y="1271"/>
                  </a:cubicBezTo>
                  <a:cubicBezTo>
                    <a:pt x="244" y="1299"/>
                    <a:pt x="244" y="1299"/>
                    <a:pt x="244" y="1299"/>
                  </a:cubicBezTo>
                  <a:cubicBezTo>
                    <a:pt x="247" y="1302"/>
                    <a:pt x="247" y="1302"/>
                    <a:pt x="247" y="1302"/>
                  </a:cubicBezTo>
                  <a:cubicBezTo>
                    <a:pt x="237" y="1317"/>
                    <a:pt x="237" y="1317"/>
                    <a:pt x="237" y="1317"/>
                  </a:cubicBezTo>
                  <a:cubicBezTo>
                    <a:pt x="237" y="1336"/>
                    <a:pt x="237" y="1336"/>
                    <a:pt x="237" y="1336"/>
                  </a:cubicBezTo>
                  <a:cubicBezTo>
                    <a:pt x="227" y="1341"/>
                    <a:pt x="227" y="1341"/>
                    <a:pt x="227" y="1341"/>
                  </a:cubicBezTo>
                  <a:cubicBezTo>
                    <a:pt x="219" y="1337"/>
                    <a:pt x="219" y="1337"/>
                    <a:pt x="219" y="1337"/>
                  </a:cubicBezTo>
                  <a:cubicBezTo>
                    <a:pt x="168" y="1280"/>
                    <a:pt x="168" y="1280"/>
                    <a:pt x="168" y="1280"/>
                  </a:cubicBezTo>
                  <a:cubicBezTo>
                    <a:pt x="160" y="1261"/>
                    <a:pt x="160" y="1261"/>
                    <a:pt x="160" y="1261"/>
                  </a:cubicBezTo>
                  <a:cubicBezTo>
                    <a:pt x="134" y="1271"/>
                    <a:pt x="134" y="1271"/>
                    <a:pt x="134" y="1271"/>
                  </a:cubicBezTo>
                  <a:cubicBezTo>
                    <a:pt x="130" y="1300"/>
                    <a:pt x="130" y="1300"/>
                    <a:pt x="130" y="1300"/>
                  </a:cubicBezTo>
                  <a:cubicBezTo>
                    <a:pt x="132" y="1333"/>
                    <a:pt x="132" y="1333"/>
                    <a:pt x="132" y="1333"/>
                  </a:cubicBezTo>
                  <a:cubicBezTo>
                    <a:pt x="123" y="1333"/>
                    <a:pt x="123" y="1333"/>
                    <a:pt x="123" y="1333"/>
                  </a:cubicBezTo>
                  <a:cubicBezTo>
                    <a:pt x="115" y="1314"/>
                    <a:pt x="115" y="1314"/>
                    <a:pt x="115" y="1314"/>
                  </a:cubicBezTo>
                  <a:cubicBezTo>
                    <a:pt x="120" y="1303"/>
                    <a:pt x="120" y="1303"/>
                    <a:pt x="120" y="1303"/>
                  </a:cubicBezTo>
                  <a:cubicBezTo>
                    <a:pt x="112" y="1281"/>
                    <a:pt x="112" y="1281"/>
                    <a:pt x="112" y="1281"/>
                  </a:cubicBezTo>
                  <a:cubicBezTo>
                    <a:pt x="99" y="1262"/>
                    <a:pt x="99" y="1262"/>
                    <a:pt x="99" y="1262"/>
                  </a:cubicBezTo>
                  <a:cubicBezTo>
                    <a:pt x="89" y="1233"/>
                    <a:pt x="89" y="1233"/>
                    <a:pt x="89" y="1233"/>
                  </a:cubicBezTo>
                  <a:cubicBezTo>
                    <a:pt x="97" y="1207"/>
                    <a:pt x="97" y="1207"/>
                    <a:pt x="97" y="1207"/>
                  </a:cubicBezTo>
                  <a:cubicBezTo>
                    <a:pt x="110" y="1203"/>
                    <a:pt x="110" y="1203"/>
                    <a:pt x="110" y="1203"/>
                  </a:cubicBezTo>
                  <a:cubicBezTo>
                    <a:pt x="117" y="1205"/>
                    <a:pt x="117" y="1205"/>
                    <a:pt x="117" y="1205"/>
                  </a:cubicBezTo>
                  <a:cubicBezTo>
                    <a:pt x="116" y="1228"/>
                    <a:pt x="116" y="1228"/>
                    <a:pt x="116" y="1228"/>
                  </a:cubicBezTo>
                  <a:cubicBezTo>
                    <a:pt x="119" y="1239"/>
                    <a:pt x="119" y="1239"/>
                    <a:pt x="119" y="1239"/>
                  </a:cubicBezTo>
                  <a:cubicBezTo>
                    <a:pt x="124" y="1236"/>
                    <a:pt x="124" y="1236"/>
                    <a:pt x="124" y="1236"/>
                  </a:cubicBezTo>
                  <a:cubicBezTo>
                    <a:pt x="127" y="1218"/>
                    <a:pt x="127" y="1218"/>
                    <a:pt x="127" y="1218"/>
                  </a:cubicBezTo>
                  <a:cubicBezTo>
                    <a:pt x="127" y="1218"/>
                    <a:pt x="124" y="1202"/>
                    <a:pt x="124" y="1202"/>
                  </a:cubicBezTo>
                  <a:cubicBezTo>
                    <a:pt x="124" y="1202"/>
                    <a:pt x="123" y="1195"/>
                    <a:pt x="123" y="1195"/>
                  </a:cubicBezTo>
                  <a:cubicBezTo>
                    <a:pt x="156" y="1152"/>
                    <a:pt x="156" y="1152"/>
                    <a:pt x="156" y="1152"/>
                  </a:cubicBezTo>
                  <a:cubicBezTo>
                    <a:pt x="175" y="1141"/>
                    <a:pt x="175" y="1141"/>
                    <a:pt x="175" y="1141"/>
                  </a:cubicBezTo>
                  <a:cubicBezTo>
                    <a:pt x="183" y="1120"/>
                    <a:pt x="183" y="1120"/>
                    <a:pt x="183" y="1120"/>
                  </a:cubicBezTo>
                  <a:cubicBezTo>
                    <a:pt x="204" y="1084"/>
                    <a:pt x="204" y="1084"/>
                    <a:pt x="204" y="1084"/>
                  </a:cubicBezTo>
                  <a:cubicBezTo>
                    <a:pt x="234" y="1064"/>
                    <a:pt x="234" y="1064"/>
                    <a:pt x="234" y="1064"/>
                  </a:cubicBezTo>
                  <a:cubicBezTo>
                    <a:pt x="231" y="1041"/>
                    <a:pt x="231" y="1041"/>
                    <a:pt x="231" y="1041"/>
                  </a:cubicBezTo>
                  <a:cubicBezTo>
                    <a:pt x="227" y="1038"/>
                    <a:pt x="227" y="1038"/>
                    <a:pt x="227" y="1038"/>
                  </a:cubicBezTo>
                  <a:cubicBezTo>
                    <a:pt x="235" y="1031"/>
                    <a:pt x="235" y="1031"/>
                    <a:pt x="235" y="1031"/>
                  </a:cubicBezTo>
                  <a:cubicBezTo>
                    <a:pt x="218" y="1008"/>
                    <a:pt x="218" y="1008"/>
                    <a:pt x="218" y="1008"/>
                  </a:cubicBezTo>
                  <a:cubicBezTo>
                    <a:pt x="207" y="1004"/>
                    <a:pt x="207" y="1004"/>
                    <a:pt x="207" y="1004"/>
                  </a:cubicBezTo>
                  <a:cubicBezTo>
                    <a:pt x="197" y="981"/>
                    <a:pt x="197" y="981"/>
                    <a:pt x="197" y="981"/>
                  </a:cubicBezTo>
                  <a:cubicBezTo>
                    <a:pt x="209" y="964"/>
                    <a:pt x="209" y="964"/>
                    <a:pt x="209" y="964"/>
                  </a:cubicBezTo>
                  <a:cubicBezTo>
                    <a:pt x="212" y="947"/>
                    <a:pt x="212" y="947"/>
                    <a:pt x="212" y="947"/>
                  </a:cubicBezTo>
                  <a:cubicBezTo>
                    <a:pt x="210" y="914"/>
                    <a:pt x="210" y="914"/>
                    <a:pt x="210" y="914"/>
                  </a:cubicBezTo>
                  <a:cubicBezTo>
                    <a:pt x="217" y="914"/>
                    <a:pt x="217" y="914"/>
                    <a:pt x="217" y="914"/>
                  </a:cubicBezTo>
                  <a:cubicBezTo>
                    <a:pt x="231" y="894"/>
                    <a:pt x="231" y="894"/>
                    <a:pt x="231" y="894"/>
                  </a:cubicBezTo>
                  <a:cubicBezTo>
                    <a:pt x="253" y="909"/>
                    <a:pt x="253" y="909"/>
                    <a:pt x="253" y="909"/>
                  </a:cubicBezTo>
                  <a:cubicBezTo>
                    <a:pt x="291" y="922"/>
                    <a:pt x="291" y="922"/>
                    <a:pt x="291" y="922"/>
                  </a:cubicBezTo>
                  <a:cubicBezTo>
                    <a:pt x="301" y="934"/>
                    <a:pt x="301" y="934"/>
                    <a:pt x="301" y="934"/>
                  </a:cubicBezTo>
                  <a:cubicBezTo>
                    <a:pt x="304" y="934"/>
                    <a:pt x="304" y="934"/>
                    <a:pt x="304" y="934"/>
                  </a:cubicBezTo>
                  <a:cubicBezTo>
                    <a:pt x="295" y="916"/>
                    <a:pt x="295" y="916"/>
                    <a:pt x="295" y="916"/>
                  </a:cubicBezTo>
                  <a:cubicBezTo>
                    <a:pt x="285" y="915"/>
                    <a:pt x="285" y="915"/>
                    <a:pt x="285" y="915"/>
                  </a:cubicBezTo>
                  <a:cubicBezTo>
                    <a:pt x="254" y="898"/>
                    <a:pt x="254" y="898"/>
                    <a:pt x="254" y="898"/>
                  </a:cubicBezTo>
                  <a:cubicBezTo>
                    <a:pt x="251" y="886"/>
                    <a:pt x="251" y="886"/>
                    <a:pt x="251" y="886"/>
                  </a:cubicBezTo>
                  <a:cubicBezTo>
                    <a:pt x="242" y="876"/>
                    <a:pt x="242" y="876"/>
                    <a:pt x="242" y="876"/>
                  </a:cubicBezTo>
                  <a:cubicBezTo>
                    <a:pt x="238" y="858"/>
                    <a:pt x="238" y="858"/>
                    <a:pt x="238" y="858"/>
                  </a:cubicBezTo>
                  <a:cubicBezTo>
                    <a:pt x="233" y="858"/>
                    <a:pt x="233" y="858"/>
                    <a:pt x="233" y="858"/>
                  </a:cubicBezTo>
                  <a:cubicBezTo>
                    <a:pt x="234" y="874"/>
                    <a:pt x="234" y="874"/>
                    <a:pt x="234" y="874"/>
                  </a:cubicBezTo>
                  <a:cubicBezTo>
                    <a:pt x="241" y="884"/>
                    <a:pt x="241" y="884"/>
                    <a:pt x="241" y="884"/>
                  </a:cubicBezTo>
                  <a:cubicBezTo>
                    <a:pt x="228" y="887"/>
                    <a:pt x="228" y="887"/>
                    <a:pt x="228" y="887"/>
                  </a:cubicBezTo>
                  <a:cubicBezTo>
                    <a:pt x="224" y="877"/>
                    <a:pt x="224" y="877"/>
                    <a:pt x="224" y="877"/>
                  </a:cubicBezTo>
                  <a:cubicBezTo>
                    <a:pt x="227" y="866"/>
                    <a:pt x="227" y="866"/>
                    <a:pt x="227" y="866"/>
                  </a:cubicBezTo>
                  <a:cubicBezTo>
                    <a:pt x="223" y="860"/>
                    <a:pt x="223" y="860"/>
                    <a:pt x="223" y="860"/>
                  </a:cubicBezTo>
                  <a:cubicBezTo>
                    <a:pt x="219" y="870"/>
                    <a:pt x="219" y="870"/>
                    <a:pt x="219" y="870"/>
                  </a:cubicBezTo>
                  <a:cubicBezTo>
                    <a:pt x="217" y="884"/>
                    <a:pt x="217" y="884"/>
                    <a:pt x="217" y="884"/>
                  </a:cubicBezTo>
                  <a:cubicBezTo>
                    <a:pt x="210" y="887"/>
                    <a:pt x="210" y="887"/>
                    <a:pt x="210" y="887"/>
                  </a:cubicBezTo>
                  <a:cubicBezTo>
                    <a:pt x="212" y="895"/>
                    <a:pt x="212" y="895"/>
                    <a:pt x="212" y="895"/>
                  </a:cubicBezTo>
                  <a:cubicBezTo>
                    <a:pt x="203" y="905"/>
                    <a:pt x="203" y="905"/>
                    <a:pt x="203" y="905"/>
                  </a:cubicBezTo>
                  <a:cubicBezTo>
                    <a:pt x="195" y="923"/>
                    <a:pt x="195" y="923"/>
                    <a:pt x="195" y="923"/>
                  </a:cubicBezTo>
                  <a:cubicBezTo>
                    <a:pt x="180" y="917"/>
                    <a:pt x="180" y="917"/>
                    <a:pt x="180" y="917"/>
                  </a:cubicBezTo>
                  <a:cubicBezTo>
                    <a:pt x="184" y="908"/>
                    <a:pt x="184" y="908"/>
                    <a:pt x="184" y="908"/>
                  </a:cubicBezTo>
                  <a:cubicBezTo>
                    <a:pt x="181" y="884"/>
                    <a:pt x="181" y="884"/>
                    <a:pt x="181" y="884"/>
                  </a:cubicBezTo>
                  <a:cubicBezTo>
                    <a:pt x="175" y="884"/>
                    <a:pt x="175" y="884"/>
                    <a:pt x="175" y="884"/>
                  </a:cubicBezTo>
                  <a:cubicBezTo>
                    <a:pt x="177" y="904"/>
                    <a:pt x="177" y="904"/>
                    <a:pt x="177" y="904"/>
                  </a:cubicBezTo>
                  <a:cubicBezTo>
                    <a:pt x="174" y="907"/>
                    <a:pt x="174" y="907"/>
                    <a:pt x="174" y="907"/>
                  </a:cubicBezTo>
                  <a:cubicBezTo>
                    <a:pt x="168" y="898"/>
                    <a:pt x="168" y="898"/>
                    <a:pt x="168" y="898"/>
                  </a:cubicBezTo>
                  <a:cubicBezTo>
                    <a:pt x="160" y="890"/>
                    <a:pt x="160" y="890"/>
                    <a:pt x="160" y="890"/>
                  </a:cubicBezTo>
                  <a:cubicBezTo>
                    <a:pt x="159" y="882"/>
                    <a:pt x="159" y="882"/>
                    <a:pt x="159" y="882"/>
                  </a:cubicBezTo>
                  <a:cubicBezTo>
                    <a:pt x="154" y="883"/>
                    <a:pt x="154" y="883"/>
                    <a:pt x="154" y="883"/>
                  </a:cubicBezTo>
                  <a:cubicBezTo>
                    <a:pt x="153" y="897"/>
                    <a:pt x="153" y="897"/>
                    <a:pt x="153" y="897"/>
                  </a:cubicBezTo>
                  <a:cubicBezTo>
                    <a:pt x="149" y="901"/>
                    <a:pt x="149" y="901"/>
                    <a:pt x="149" y="901"/>
                  </a:cubicBezTo>
                  <a:cubicBezTo>
                    <a:pt x="147" y="922"/>
                    <a:pt x="147" y="922"/>
                    <a:pt x="147" y="922"/>
                  </a:cubicBezTo>
                  <a:cubicBezTo>
                    <a:pt x="138" y="920"/>
                    <a:pt x="138" y="920"/>
                    <a:pt x="138" y="920"/>
                  </a:cubicBezTo>
                  <a:cubicBezTo>
                    <a:pt x="132" y="914"/>
                    <a:pt x="132" y="914"/>
                    <a:pt x="132" y="914"/>
                  </a:cubicBezTo>
                  <a:cubicBezTo>
                    <a:pt x="131" y="883"/>
                    <a:pt x="131" y="883"/>
                    <a:pt x="131" y="883"/>
                  </a:cubicBezTo>
                  <a:cubicBezTo>
                    <a:pt x="134" y="867"/>
                    <a:pt x="134" y="867"/>
                    <a:pt x="134" y="867"/>
                  </a:cubicBezTo>
                  <a:cubicBezTo>
                    <a:pt x="176" y="824"/>
                    <a:pt x="176" y="824"/>
                    <a:pt x="176" y="824"/>
                  </a:cubicBezTo>
                  <a:cubicBezTo>
                    <a:pt x="191" y="821"/>
                    <a:pt x="191" y="821"/>
                    <a:pt x="191" y="821"/>
                  </a:cubicBezTo>
                  <a:cubicBezTo>
                    <a:pt x="205" y="805"/>
                    <a:pt x="205" y="805"/>
                    <a:pt x="205" y="805"/>
                  </a:cubicBezTo>
                  <a:cubicBezTo>
                    <a:pt x="224" y="795"/>
                    <a:pt x="224" y="795"/>
                    <a:pt x="224" y="795"/>
                  </a:cubicBezTo>
                  <a:cubicBezTo>
                    <a:pt x="226" y="789"/>
                    <a:pt x="226" y="789"/>
                    <a:pt x="226" y="789"/>
                  </a:cubicBezTo>
                  <a:cubicBezTo>
                    <a:pt x="207" y="795"/>
                    <a:pt x="207" y="795"/>
                    <a:pt x="207" y="795"/>
                  </a:cubicBezTo>
                  <a:cubicBezTo>
                    <a:pt x="205" y="791"/>
                    <a:pt x="205" y="791"/>
                    <a:pt x="205" y="791"/>
                  </a:cubicBezTo>
                  <a:cubicBezTo>
                    <a:pt x="175" y="814"/>
                    <a:pt x="175" y="814"/>
                    <a:pt x="175" y="814"/>
                  </a:cubicBezTo>
                  <a:cubicBezTo>
                    <a:pt x="170" y="822"/>
                    <a:pt x="170" y="822"/>
                    <a:pt x="170" y="822"/>
                  </a:cubicBezTo>
                  <a:cubicBezTo>
                    <a:pt x="162" y="824"/>
                    <a:pt x="162" y="824"/>
                    <a:pt x="162" y="824"/>
                  </a:cubicBezTo>
                  <a:cubicBezTo>
                    <a:pt x="136" y="854"/>
                    <a:pt x="136" y="854"/>
                    <a:pt x="136" y="854"/>
                  </a:cubicBezTo>
                  <a:cubicBezTo>
                    <a:pt x="125" y="862"/>
                    <a:pt x="125" y="862"/>
                    <a:pt x="125" y="862"/>
                  </a:cubicBezTo>
                  <a:cubicBezTo>
                    <a:pt x="118" y="855"/>
                    <a:pt x="118" y="855"/>
                    <a:pt x="118" y="855"/>
                  </a:cubicBezTo>
                  <a:cubicBezTo>
                    <a:pt x="112" y="857"/>
                    <a:pt x="112" y="857"/>
                    <a:pt x="112" y="857"/>
                  </a:cubicBezTo>
                  <a:cubicBezTo>
                    <a:pt x="113" y="900"/>
                    <a:pt x="113" y="900"/>
                    <a:pt x="113" y="900"/>
                  </a:cubicBezTo>
                  <a:cubicBezTo>
                    <a:pt x="127" y="929"/>
                    <a:pt x="127" y="929"/>
                    <a:pt x="127" y="929"/>
                  </a:cubicBezTo>
                  <a:cubicBezTo>
                    <a:pt x="122" y="944"/>
                    <a:pt x="122" y="944"/>
                    <a:pt x="122" y="944"/>
                  </a:cubicBezTo>
                  <a:cubicBezTo>
                    <a:pt x="110" y="944"/>
                    <a:pt x="110" y="944"/>
                    <a:pt x="110" y="944"/>
                  </a:cubicBezTo>
                  <a:cubicBezTo>
                    <a:pt x="103" y="952"/>
                    <a:pt x="103" y="952"/>
                    <a:pt x="103" y="952"/>
                  </a:cubicBezTo>
                  <a:cubicBezTo>
                    <a:pt x="84" y="994"/>
                    <a:pt x="84" y="994"/>
                    <a:pt x="84" y="994"/>
                  </a:cubicBezTo>
                  <a:cubicBezTo>
                    <a:pt x="83" y="1004"/>
                    <a:pt x="83" y="1004"/>
                    <a:pt x="83" y="1004"/>
                  </a:cubicBezTo>
                  <a:cubicBezTo>
                    <a:pt x="76" y="1006"/>
                    <a:pt x="76" y="1006"/>
                    <a:pt x="76" y="1006"/>
                  </a:cubicBezTo>
                  <a:cubicBezTo>
                    <a:pt x="71" y="1023"/>
                    <a:pt x="71" y="1023"/>
                    <a:pt x="71" y="1023"/>
                  </a:cubicBezTo>
                  <a:cubicBezTo>
                    <a:pt x="51" y="1047"/>
                    <a:pt x="51" y="1047"/>
                    <a:pt x="51" y="1047"/>
                  </a:cubicBezTo>
                  <a:cubicBezTo>
                    <a:pt x="56" y="1067"/>
                    <a:pt x="56" y="1067"/>
                    <a:pt x="56" y="1067"/>
                  </a:cubicBezTo>
                  <a:cubicBezTo>
                    <a:pt x="40" y="1084"/>
                    <a:pt x="40" y="1084"/>
                    <a:pt x="40" y="1084"/>
                  </a:cubicBezTo>
                  <a:cubicBezTo>
                    <a:pt x="17" y="1084"/>
                    <a:pt x="17" y="1084"/>
                    <a:pt x="17" y="1084"/>
                  </a:cubicBezTo>
                  <a:cubicBezTo>
                    <a:pt x="0" y="1074"/>
                    <a:pt x="0" y="1074"/>
                    <a:pt x="0" y="1074"/>
                  </a:cubicBezTo>
                  <a:cubicBezTo>
                    <a:pt x="6" y="1048"/>
                    <a:pt x="6" y="1048"/>
                    <a:pt x="6" y="1048"/>
                  </a:cubicBezTo>
                  <a:cubicBezTo>
                    <a:pt x="18" y="1041"/>
                    <a:pt x="18" y="1041"/>
                    <a:pt x="18" y="1041"/>
                  </a:cubicBezTo>
                  <a:cubicBezTo>
                    <a:pt x="28" y="1041"/>
                    <a:pt x="28" y="1041"/>
                    <a:pt x="28" y="1041"/>
                  </a:cubicBezTo>
                  <a:cubicBezTo>
                    <a:pt x="32" y="995"/>
                    <a:pt x="32" y="995"/>
                    <a:pt x="32" y="995"/>
                  </a:cubicBezTo>
                  <a:cubicBezTo>
                    <a:pt x="47" y="978"/>
                    <a:pt x="47" y="978"/>
                    <a:pt x="47" y="978"/>
                  </a:cubicBezTo>
                  <a:cubicBezTo>
                    <a:pt x="51" y="957"/>
                    <a:pt x="51" y="957"/>
                    <a:pt x="51" y="957"/>
                  </a:cubicBezTo>
                  <a:cubicBezTo>
                    <a:pt x="51" y="957"/>
                    <a:pt x="72" y="939"/>
                    <a:pt x="72" y="939"/>
                  </a:cubicBezTo>
                  <a:cubicBezTo>
                    <a:pt x="72" y="939"/>
                    <a:pt x="92" y="930"/>
                    <a:pt x="92" y="930"/>
                  </a:cubicBezTo>
                  <a:cubicBezTo>
                    <a:pt x="104" y="914"/>
                    <a:pt x="104" y="914"/>
                    <a:pt x="104" y="914"/>
                  </a:cubicBezTo>
                  <a:cubicBezTo>
                    <a:pt x="101" y="909"/>
                    <a:pt x="101" y="909"/>
                    <a:pt x="101" y="909"/>
                  </a:cubicBezTo>
                  <a:cubicBezTo>
                    <a:pt x="87" y="924"/>
                    <a:pt x="87" y="924"/>
                    <a:pt x="87" y="924"/>
                  </a:cubicBezTo>
                  <a:cubicBezTo>
                    <a:pt x="69" y="934"/>
                    <a:pt x="69" y="934"/>
                    <a:pt x="69" y="934"/>
                  </a:cubicBezTo>
                  <a:cubicBezTo>
                    <a:pt x="65" y="927"/>
                    <a:pt x="65" y="927"/>
                    <a:pt x="65" y="927"/>
                  </a:cubicBezTo>
                  <a:cubicBezTo>
                    <a:pt x="69" y="920"/>
                    <a:pt x="69" y="920"/>
                    <a:pt x="69" y="920"/>
                  </a:cubicBezTo>
                  <a:cubicBezTo>
                    <a:pt x="60" y="914"/>
                    <a:pt x="60" y="914"/>
                    <a:pt x="60" y="914"/>
                  </a:cubicBezTo>
                  <a:cubicBezTo>
                    <a:pt x="64" y="902"/>
                    <a:pt x="64" y="902"/>
                    <a:pt x="64" y="902"/>
                  </a:cubicBezTo>
                  <a:cubicBezTo>
                    <a:pt x="77" y="888"/>
                    <a:pt x="77" y="888"/>
                    <a:pt x="77" y="888"/>
                  </a:cubicBezTo>
                  <a:cubicBezTo>
                    <a:pt x="83" y="879"/>
                    <a:pt x="83" y="879"/>
                    <a:pt x="83" y="879"/>
                  </a:cubicBezTo>
                  <a:cubicBezTo>
                    <a:pt x="79" y="876"/>
                    <a:pt x="79" y="876"/>
                    <a:pt x="79" y="876"/>
                  </a:cubicBezTo>
                  <a:cubicBezTo>
                    <a:pt x="71" y="885"/>
                    <a:pt x="71" y="885"/>
                    <a:pt x="71" y="885"/>
                  </a:cubicBezTo>
                  <a:cubicBezTo>
                    <a:pt x="64" y="885"/>
                    <a:pt x="64" y="885"/>
                    <a:pt x="64" y="885"/>
                  </a:cubicBezTo>
                  <a:cubicBezTo>
                    <a:pt x="64" y="879"/>
                    <a:pt x="64" y="879"/>
                    <a:pt x="64" y="879"/>
                  </a:cubicBezTo>
                  <a:cubicBezTo>
                    <a:pt x="81" y="863"/>
                    <a:pt x="81" y="863"/>
                    <a:pt x="81" y="863"/>
                  </a:cubicBezTo>
                  <a:cubicBezTo>
                    <a:pt x="85" y="852"/>
                    <a:pt x="85" y="852"/>
                    <a:pt x="85" y="852"/>
                  </a:cubicBezTo>
                  <a:cubicBezTo>
                    <a:pt x="93" y="849"/>
                    <a:pt x="93" y="849"/>
                    <a:pt x="93" y="849"/>
                  </a:cubicBezTo>
                  <a:cubicBezTo>
                    <a:pt x="92" y="842"/>
                    <a:pt x="92" y="842"/>
                    <a:pt x="92" y="842"/>
                  </a:cubicBezTo>
                  <a:cubicBezTo>
                    <a:pt x="84" y="846"/>
                    <a:pt x="84" y="846"/>
                    <a:pt x="84" y="846"/>
                  </a:cubicBezTo>
                  <a:cubicBezTo>
                    <a:pt x="74" y="862"/>
                    <a:pt x="74" y="862"/>
                    <a:pt x="74" y="862"/>
                  </a:cubicBezTo>
                  <a:cubicBezTo>
                    <a:pt x="64" y="869"/>
                    <a:pt x="64" y="869"/>
                    <a:pt x="64" y="869"/>
                  </a:cubicBezTo>
                  <a:cubicBezTo>
                    <a:pt x="61" y="862"/>
                    <a:pt x="61" y="862"/>
                    <a:pt x="61" y="862"/>
                  </a:cubicBezTo>
                  <a:cubicBezTo>
                    <a:pt x="71" y="850"/>
                    <a:pt x="71" y="850"/>
                    <a:pt x="71" y="850"/>
                  </a:cubicBezTo>
                  <a:cubicBezTo>
                    <a:pt x="79" y="843"/>
                    <a:pt x="79" y="843"/>
                    <a:pt x="79" y="843"/>
                  </a:cubicBezTo>
                  <a:cubicBezTo>
                    <a:pt x="97" y="823"/>
                    <a:pt x="97" y="823"/>
                    <a:pt x="97" y="823"/>
                  </a:cubicBezTo>
                  <a:cubicBezTo>
                    <a:pt x="104" y="821"/>
                    <a:pt x="104" y="821"/>
                    <a:pt x="104" y="821"/>
                  </a:cubicBezTo>
                  <a:cubicBezTo>
                    <a:pt x="106" y="811"/>
                    <a:pt x="106" y="811"/>
                    <a:pt x="106" y="811"/>
                  </a:cubicBezTo>
                  <a:cubicBezTo>
                    <a:pt x="106" y="811"/>
                    <a:pt x="114" y="801"/>
                    <a:pt x="114" y="801"/>
                  </a:cubicBezTo>
                  <a:cubicBezTo>
                    <a:pt x="114" y="801"/>
                    <a:pt x="110" y="797"/>
                    <a:pt x="110" y="797"/>
                  </a:cubicBezTo>
                  <a:cubicBezTo>
                    <a:pt x="110" y="797"/>
                    <a:pt x="100" y="805"/>
                    <a:pt x="100" y="805"/>
                  </a:cubicBezTo>
                  <a:cubicBezTo>
                    <a:pt x="96" y="812"/>
                    <a:pt x="96" y="812"/>
                    <a:pt x="96" y="812"/>
                  </a:cubicBezTo>
                  <a:cubicBezTo>
                    <a:pt x="91" y="811"/>
                    <a:pt x="91" y="811"/>
                    <a:pt x="91" y="811"/>
                  </a:cubicBezTo>
                  <a:cubicBezTo>
                    <a:pt x="97" y="799"/>
                    <a:pt x="97" y="799"/>
                    <a:pt x="97" y="799"/>
                  </a:cubicBezTo>
                  <a:cubicBezTo>
                    <a:pt x="115" y="784"/>
                    <a:pt x="115" y="784"/>
                    <a:pt x="115" y="784"/>
                  </a:cubicBezTo>
                  <a:cubicBezTo>
                    <a:pt x="113" y="778"/>
                    <a:pt x="113" y="778"/>
                    <a:pt x="113" y="778"/>
                  </a:cubicBezTo>
                  <a:cubicBezTo>
                    <a:pt x="126" y="771"/>
                    <a:pt x="126" y="771"/>
                    <a:pt x="126" y="771"/>
                  </a:cubicBezTo>
                  <a:cubicBezTo>
                    <a:pt x="124" y="767"/>
                    <a:pt x="124" y="767"/>
                    <a:pt x="124" y="767"/>
                  </a:cubicBezTo>
                  <a:cubicBezTo>
                    <a:pt x="115" y="770"/>
                    <a:pt x="115" y="770"/>
                    <a:pt x="115" y="770"/>
                  </a:cubicBezTo>
                  <a:cubicBezTo>
                    <a:pt x="110" y="767"/>
                    <a:pt x="110" y="767"/>
                    <a:pt x="110" y="767"/>
                  </a:cubicBezTo>
                  <a:cubicBezTo>
                    <a:pt x="100" y="771"/>
                    <a:pt x="100" y="771"/>
                    <a:pt x="100" y="771"/>
                  </a:cubicBezTo>
                  <a:cubicBezTo>
                    <a:pt x="97" y="779"/>
                    <a:pt x="97" y="779"/>
                    <a:pt x="97" y="779"/>
                  </a:cubicBezTo>
                  <a:cubicBezTo>
                    <a:pt x="95" y="789"/>
                    <a:pt x="95" y="789"/>
                    <a:pt x="95" y="789"/>
                  </a:cubicBezTo>
                  <a:cubicBezTo>
                    <a:pt x="90" y="785"/>
                    <a:pt x="90" y="785"/>
                    <a:pt x="90" y="785"/>
                  </a:cubicBezTo>
                  <a:cubicBezTo>
                    <a:pt x="90" y="771"/>
                    <a:pt x="90" y="771"/>
                    <a:pt x="90" y="771"/>
                  </a:cubicBezTo>
                  <a:cubicBezTo>
                    <a:pt x="99" y="762"/>
                    <a:pt x="99" y="762"/>
                    <a:pt x="99" y="762"/>
                  </a:cubicBezTo>
                  <a:cubicBezTo>
                    <a:pt x="99" y="752"/>
                    <a:pt x="99" y="752"/>
                    <a:pt x="99" y="752"/>
                  </a:cubicBezTo>
                  <a:cubicBezTo>
                    <a:pt x="107" y="746"/>
                    <a:pt x="107" y="746"/>
                    <a:pt x="107" y="746"/>
                  </a:cubicBezTo>
                  <a:cubicBezTo>
                    <a:pt x="110" y="754"/>
                    <a:pt x="110" y="754"/>
                    <a:pt x="110" y="754"/>
                  </a:cubicBezTo>
                  <a:cubicBezTo>
                    <a:pt x="116" y="743"/>
                    <a:pt x="116" y="743"/>
                    <a:pt x="116" y="743"/>
                  </a:cubicBezTo>
                  <a:cubicBezTo>
                    <a:pt x="124" y="740"/>
                    <a:pt x="124" y="740"/>
                    <a:pt x="124" y="740"/>
                  </a:cubicBezTo>
                  <a:cubicBezTo>
                    <a:pt x="125" y="730"/>
                    <a:pt x="125" y="730"/>
                    <a:pt x="125" y="730"/>
                  </a:cubicBezTo>
                  <a:cubicBezTo>
                    <a:pt x="121" y="723"/>
                    <a:pt x="121" y="723"/>
                    <a:pt x="121" y="723"/>
                  </a:cubicBezTo>
                  <a:cubicBezTo>
                    <a:pt x="132" y="715"/>
                    <a:pt x="132" y="715"/>
                    <a:pt x="132" y="715"/>
                  </a:cubicBezTo>
                  <a:cubicBezTo>
                    <a:pt x="135" y="718"/>
                    <a:pt x="135" y="718"/>
                    <a:pt x="135" y="718"/>
                  </a:cubicBezTo>
                  <a:cubicBezTo>
                    <a:pt x="146" y="710"/>
                    <a:pt x="146" y="710"/>
                    <a:pt x="146" y="710"/>
                  </a:cubicBezTo>
                  <a:cubicBezTo>
                    <a:pt x="157" y="712"/>
                    <a:pt x="157" y="712"/>
                    <a:pt x="157" y="712"/>
                  </a:cubicBezTo>
                  <a:cubicBezTo>
                    <a:pt x="151" y="699"/>
                    <a:pt x="151" y="699"/>
                    <a:pt x="151" y="699"/>
                  </a:cubicBezTo>
                  <a:cubicBezTo>
                    <a:pt x="145" y="700"/>
                    <a:pt x="145" y="700"/>
                    <a:pt x="145" y="700"/>
                  </a:cubicBezTo>
                  <a:cubicBezTo>
                    <a:pt x="145" y="694"/>
                    <a:pt x="145" y="694"/>
                    <a:pt x="145" y="694"/>
                  </a:cubicBezTo>
                  <a:cubicBezTo>
                    <a:pt x="165" y="686"/>
                    <a:pt x="165" y="686"/>
                    <a:pt x="165" y="686"/>
                  </a:cubicBezTo>
                  <a:cubicBezTo>
                    <a:pt x="161" y="679"/>
                    <a:pt x="161" y="679"/>
                    <a:pt x="161" y="679"/>
                  </a:cubicBezTo>
                  <a:cubicBezTo>
                    <a:pt x="166" y="668"/>
                    <a:pt x="166" y="668"/>
                    <a:pt x="166" y="668"/>
                  </a:cubicBezTo>
                  <a:cubicBezTo>
                    <a:pt x="187" y="650"/>
                    <a:pt x="187" y="650"/>
                    <a:pt x="187" y="650"/>
                  </a:cubicBezTo>
                  <a:cubicBezTo>
                    <a:pt x="184" y="646"/>
                    <a:pt x="184" y="646"/>
                    <a:pt x="184" y="646"/>
                  </a:cubicBezTo>
                  <a:cubicBezTo>
                    <a:pt x="184" y="646"/>
                    <a:pt x="189" y="643"/>
                    <a:pt x="190" y="643"/>
                  </a:cubicBezTo>
                  <a:cubicBezTo>
                    <a:pt x="190" y="643"/>
                    <a:pt x="214" y="641"/>
                    <a:pt x="214" y="641"/>
                  </a:cubicBezTo>
                  <a:cubicBezTo>
                    <a:pt x="211" y="632"/>
                    <a:pt x="211" y="632"/>
                    <a:pt x="211" y="632"/>
                  </a:cubicBezTo>
                  <a:cubicBezTo>
                    <a:pt x="204" y="634"/>
                    <a:pt x="204" y="634"/>
                    <a:pt x="204" y="634"/>
                  </a:cubicBezTo>
                  <a:cubicBezTo>
                    <a:pt x="203" y="628"/>
                    <a:pt x="203" y="628"/>
                    <a:pt x="203" y="628"/>
                  </a:cubicBezTo>
                  <a:cubicBezTo>
                    <a:pt x="223" y="609"/>
                    <a:pt x="223" y="609"/>
                    <a:pt x="223" y="609"/>
                  </a:cubicBezTo>
                  <a:cubicBezTo>
                    <a:pt x="231" y="598"/>
                    <a:pt x="231" y="598"/>
                    <a:pt x="231" y="598"/>
                  </a:cubicBezTo>
                  <a:cubicBezTo>
                    <a:pt x="227" y="596"/>
                    <a:pt x="227" y="596"/>
                    <a:pt x="227" y="596"/>
                  </a:cubicBezTo>
                  <a:cubicBezTo>
                    <a:pt x="217" y="608"/>
                    <a:pt x="217" y="608"/>
                    <a:pt x="217" y="608"/>
                  </a:cubicBezTo>
                  <a:cubicBezTo>
                    <a:pt x="209" y="610"/>
                    <a:pt x="209" y="610"/>
                    <a:pt x="209" y="610"/>
                  </a:cubicBezTo>
                  <a:cubicBezTo>
                    <a:pt x="204" y="620"/>
                    <a:pt x="204" y="620"/>
                    <a:pt x="204" y="620"/>
                  </a:cubicBezTo>
                  <a:cubicBezTo>
                    <a:pt x="186" y="634"/>
                    <a:pt x="186" y="634"/>
                    <a:pt x="186" y="634"/>
                  </a:cubicBezTo>
                  <a:cubicBezTo>
                    <a:pt x="167" y="647"/>
                    <a:pt x="167" y="647"/>
                    <a:pt x="167" y="647"/>
                  </a:cubicBezTo>
                  <a:cubicBezTo>
                    <a:pt x="163" y="643"/>
                    <a:pt x="163" y="643"/>
                    <a:pt x="163" y="643"/>
                  </a:cubicBezTo>
                  <a:cubicBezTo>
                    <a:pt x="154" y="654"/>
                    <a:pt x="154" y="654"/>
                    <a:pt x="154" y="654"/>
                  </a:cubicBezTo>
                  <a:cubicBezTo>
                    <a:pt x="147" y="654"/>
                    <a:pt x="147" y="654"/>
                    <a:pt x="147" y="654"/>
                  </a:cubicBezTo>
                  <a:cubicBezTo>
                    <a:pt x="142" y="665"/>
                    <a:pt x="142" y="665"/>
                    <a:pt x="142" y="665"/>
                  </a:cubicBezTo>
                  <a:cubicBezTo>
                    <a:pt x="130" y="677"/>
                    <a:pt x="130" y="677"/>
                    <a:pt x="130" y="677"/>
                  </a:cubicBezTo>
                  <a:cubicBezTo>
                    <a:pt x="116" y="680"/>
                    <a:pt x="116" y="680"/>
                    <a:pt x="116" y="680"/>
                  </a:cubicBezTo>
                  <a:cubicBezTo>
                    <a:pt x="113" y="686"/>
                    <a:pt x="113" y="686"/>
                    <a:pt x="113" y="686"/>
                  </a:cubicBezTo>
                  <a:cubicBezTo>
                    <a:pt x="103" y="684"/>
                    <a:pt x="103" y="684"/>
                    <a:pt x="103" y="684"/>
                  </a:cubicBezTo>
                  <a:cubicBezTo>
                    <a:pt x="102" y="676"/>
                    <a:pt x="102" y="676"/>
                    <a:pt x="102" y="676"/>
                  </a:cubicBezTo>
                  <a:cubicBezTo>
                    <a:pt x="87" y="667"/>
                    <a:pt x="87" y="667"/>
                    <a:pt x="87" y="667"/>
                  </a:cubicBezTo>
                  <a:cubicBezTo>
                    <a:pt x="77" y="666"/>
                    <a:pt x="77" y="666"/>
                    <a:pt x="77" y="666"/>
                  </a:cubicBezTo>
                  <a:cubicBezTo>
                    <a:pt x="63" y="653"/>
                    <a:pt x="63" y="653"/>
                    <a:pt x="63" y="653"/>
                  </a:cubicBezTo>
                  <a:cubicBezTo>
                    <a:pt x="62" y="642"/>
                    <a:pt x="62" y="642"/>
                    <a:pt x="62" y="642"/>
                  </a:cubicBezTo>
                  <a:cubicBezTo>
                    <a:pt x="62" y="642"/>
                    <a:pt x="57" y="631"/>
                    <a:pt x="57" y="631"/>
                  </a:cubicBezTo>
                  <a:cubicBezTo>
                    <a:pt x="57" y="630"/>
                    <a:pt x="57" y="624"/>
                    <a:pt x="57" y="624"/>
                  </a:cubicBezTo>
                  <a:cubicBezTo>
                    <a:pt x="88" y="624"/>
                    <a:pt x="88" y="624"/>
                    <a:pt x="88" y="624"/>
                  </a:cubicBezTo>
                  <a:cubicBezTo>
                    <a:pt x="96" y="621"/>
                    <a:pt x="96" y="621"/>
                    <a:pt x="96" y="621"/>
                  </a:cubicBezTo>
                  <a:cubicBezTo>
                    <a:pt x="100" y="621"/>
                    <a:pt x="100" y="621"/>
                    <a:pt x="100" y="621"/>
                  </a:cubicBezTo>
                  <a:cubicBezTo>
                    <a:pt x="104" y="617"/>
                    <a:pt x="104" y="617"/>
                    <a:pt x="104" y="617"/>
                  </a:cubicBezTo>
                  <a:cubicBezTo>
                    <a:pt x="108" y="617"/>
                    <a:pt x="108" y="617"/>
                    <a:pt x="108" y="617"/>
                  </a:cubicBezTo>
                  <a:cubicBezTo>
                    <a:pt x="118" y="623"/>
                    <a:pt x="118" y="623"/>
                    <a:pt x="118" y="623"/>
                  </a:cubicBezTo>
                  <a:cubicBezTo>
                    <a:pt x="130" y="627"/>
                    <a:pt x="130" y="627"/>
                    <a:pt x="130" y="627"/>
                  </a:cubicBezTo>
                  <a:cubicBezTo>
                    <a:pt x="143" y="627"/>
                    <a:pt x="143" y="627"/>
                    <a:pt x="143" y="627"/>
                  </a:cubicBezTo>
                  <a:cubicBezTo>
                    <a:pt x="137" y="623"/>
                    <a:pt x="137" y="623"/>
                    <a:pt x="137" y="623"/>
                  </a:cubicBezTo>
                  <a:cubicBezTo>
                    <a:pt x="123" y="623"/>
                    <a:pt x="123" y="623"/>
                    <a:pt x="123" y="623"/>
                  </a:cubicBezTo>
                  <a:cubicBezTo>
                    <a:pt x="123" y="623"/>
                    <a:pt x="118" y="613"/>
                    <a:pt x="118" y="613"/>
                  </a:cubicBezTo>
                  <a:cubicBezTo>
                    <a:pt x="113" y="614"/>
                    <a:pt x="113" y="614"/>
                    <a:pt x="113" y="614"/>
                  </a:cubicBezTo>
                  <a:cubicBezTo>
                    <a:pt x="112" y="611"/>
                    <a:pt x="112" y="611"/>
                    <a:pt x="112" y="611"/>
                  </a:cubicBezTo>
                  <a:cubicBezTo>
                    <a:pt x="103" y="611"/>
                    <a:pt x="103" y="611"/>
                    <a:pt x="103" y="611"/>
                  </a:cubicBezTo>
                  <a:cubicBezTo>
                    <a:pt x="104" y="613"/>
                    <a:pt x="104" y="613"/>
                    <a:pt x="104" y="613"/>
                  </a:cubicBezTo>
                  <a:cubicBezTo>
                    <a:pt x="100" y="614"/>
                    <a:pt x="100" y="614"/>
                    <a:pt x="100" y="614"/>
                  </a:cubicBezTo>
                  <a:cubicBezTo>
                    <a:pt x="97" y="617"/>
                    <a:pt x="97" y="617"/>
                    <a:pt x="97" y="617"/>
                  </a:cubicBezTo>
                  <a:cubicBezTo>
                    <a:pt x="93" y="617"/>
                    <a:pt x="93" y="617"/>
                    <a:pt x="93" y="617"/>
                  </a:cubicBezTo>
                  <a:cubicBezTo>
                    <a:pt x="93" y="617"/>
                    <a:pt x="91" y="621"/>
                    <a:pt x="90" y="621"/>
                  </a:cubicBezTo>
                  <a:cubicBezTo>
                    <a:pt x="90" y="621"/>
                    <a:pt x="87" y="617"/>
                    <a:pt x="87" y="617"/>
                  </a:cubicBezTo>
                  <a:cubicBezTo>
                    <a:pt x="73" y="617"/>
                    <a:pt x="73" y="617"/>
                    <a:pt x="73" y="617"/>
                  </a:cubicBezTo>
                  <a:cubicBezTo>
                    <a:pt x="69" y="612"/>
                    <a:pt x="69" y="612"/>
                    <a:pt x="69" y="612"/>
                  </a:cubicBezTo>
                  <a:cubicBezTo>
                    <a:pt x="53" y="610"/>
                    <a:pt x="53" y="610"/>
                    <a:pt x="53" y="610"/>
                  </a:cubicBezTo>
                  <a:cubicBezTo>
                    <a:pt x="51" y="603"/>
                    <a:pt x="51" y="603"/>
                    <a:pt x="51" y="603"/>
                  </a:cubicBezTo>
                  <a:cubicBezTo>
                    <a:pt x="37" y="608"/>
                    <a:pt x="37" y="608"/>
                    <a:pt x="37" y="608"/>
                  </a:cubicBezTo>
                  <a:cubicBezTo>
                    <a:pt x="27" y="604"/>
                    <a:pt x="27" y="604"/>
                    <a:pt x="27" y="604"/>
                  </a:cubicBezTo>
                  <a:cubicBezTo>
                    <a:pt x="25" y="589"/>
                    <a:pt x="25" y="589"/>
                    <a:pt x="25" y="589"/>
                  </a:cubicBezTo>
                  <a:cubicBezTo>
                    <a:pt x="36" y="580"/>
                    <a:pt x="36" y="580"/>
                    <a:pt x="36" y="580"/>
                  </a:cubicBezTo>
                  <a:cubicBezTo>
                    <a:pt x="74" y="586"/>
                    <a:pt x="74" y="586"/>
                    <a:pt x="74" y="586"/>
                  </a:cubicBezTo>
                  <a:cubicBezTo>
                    <a:pt x="74" y="580"/>
                    <a:pt x="74" y="580"/>
                    <a:pt x="74" y="580"/>
                  </a:cubicBezTo>
                  <a:cubicBezTo>
                    <a:pt x="91" y="596"/>
                    <a:pt x="91" y="596"/>
                    <a:pt x="91" y="596"/>
                  </a:cubicBezTo>
                  <a:cubicBezTo>
                    <a:pt x="94" y="593"/>
                    <a:pt x="94" y="593"/>
                    <a:pt x="94" y="593"/>
                  </a:cubicBezTo>
                  <a:cubicBezTo>
                    <a:pt x="90" y="584"/>
                    <a:pt x="90" y="584"/>
                    <a:pt x="90" y="584"/>
                  </a:cubicBezTo>
                  <a:cubicBezTo>
                    <a:pt x="93" y="574"/>
                    <a:pt x="93" y="574"/>
                    <a:pt x="93" y="574"/>
                  </a:cubicBezTo>
                  <a:cubicBezTo>
                    <a:pt x="103" y="570"/>
                    <a:pt x="103" y="570"/>
                    <a:pt x="103" y="570"/>
                  </a:cubicBezTo>
                  <a:cubicBezTo>
                    <a:pt x="123" y="567"/>
                    <a:pt x="123" y="567"/>
                    <a:pt x="123" y="567"/>
                  </a:cubicBezTo>
                  <a:cubicBezTo>
                    <a:pt x="115" y="560"/>
                    <a:pt x="115" y="560"/>
                    <a:pt x="115" y="560"/>
                  </a:cubicBezTo>
                  <a:cubicBezTo>
                    <a:pt x="127" y="553"/>
                    <a:pt x="127" y="553"/>
                    <a:pt x="127" y="553"/>
                  </a:cubicBezTo>
                  <a:cubicBezTo>
                    <a:pt x="126" y="549"/>
                    <a:pt x="126" y="549"/>
                    <a:pt x="126" y="549"/>
                  </a:cubicBezTo>
                  <a:cubicBezTo>
                    <a:pt x="97" y="551"/>
                    <a:pt x="97" y="551"/>
                    <a:pt x="97" y="551"/>
                  </a:cubicBezTo>
                  <a:cubicBezTo>
                    <a:pt x="97" y="551"/>
                    <a:pt x="87" y="546"/>
                    <a:pt x="88" y="546"/>
                  </a:cubicBezTo>
                  <a:cubicBezTo>
                    <a:pt x="88" y="546"/>
                    <a:pt x="92" y="541"/>
                    <a:pt x="92" y="541"/>
                  </a:cubicBezTo>
                  <a:cubicBezTo>
                    <a:pt x="103" y="541"/>
                    <a:pt x="103" y="541"/>
                    <a:pt x="103" y="541"/>
                  </a:cubicBezTo>
                  <a:cubicBezTo>
                    <a:pt x="102" y="534"/>
                    <a:pt x="102" y="534"/>
                    <a:pt x="102" y="534"/>
                  </a:cubicBezTo>
                  <a:cubicBezTo>
                    <a:pt x="111" y="523"/>
                    <a:pt x="111" y="523"/>
                    <a:pt x="111" y="523"/>
                  </a:cubicBezTo>
                  <a:cubicBezTo>
                    <a:pt x="113" y="510"/>
                    <a:pt x="113" y="510"/>
                    <a:pt x="113" y="510"/>
                  </a:cubicBezTo>
                  <a:cubicBezTo>
                    <a:pt x="134" y="510"/>
                    <a:pt x="134" y="510"/>
                    <a:pt x="134" y="510"/>
                  </a:cubicBezTo>
                  <a:cubicBezTo>
                    <a:pt x="147" y="528"/>
                    <a:pt x="147" y="528"/>
                    <a:pt x="147" y="528"/>
                  </a:cubicBezTo>
                  <a:cubicBezTo>
                    <a:pt x="147" y="528"/>
                    <a:pt x="167" y="527"/>
                    <a:pt x="167" y="527"/>
                  </a:cubicBezTo>
                  <a:cubicBezTo>
                    <a:pt x="167" y="527"/>
                    <a:pt x="167" y="522"/>
                    <a:pt x="167" y="522"/>
                  </a:cubicBezTo>
                  <a:cubicBezTo>
                    <a:pt x="153" y="522"/>
                    <a:pt x="153" y="522"/>
                    <a:pt x="153" y="522"/>
                  </a:cubicBezTo>
                  <a:cubicBezTo>
                    <a:pt x="146" y="517"/>
                    <a:pt x="146" y="517"/>
                    <a:pt x="146" y="517"/>
                  </a:cubicBezTo>
                  <a:cubicBezTo>
                    <a:pt x="144" y="506"/>
                    <a:pt x="144" y="506"/>
                    <a:pt x="144" y="506"/>
                  </a:cubicBezTo>
                  <a:cubicBezTo>
                    <a:pt x="134" y="504"/>
                    <a:pt x="134" y="504"/>
                    <a:pt x="134" y="504"/>
                  </a:cubicBezTo>
                  <a:cubicBezTo>
                    <a:pt x="128" y="496"/>
                    <a:pt x="128" y="496"/>
                    <a:pt x="128" y="496"/>
                  </a:cubicBezTo>
                  <a:cubicBezTo>
                    <a:pt x="143" y="478"/>
                    <a:pt x="143" y="478"/>
                    <a:pt x="143" y="478"/>
                  </a:cubicBezTo>
                  <a:cubicBezTo>
                    <a:pt x="170" y="490"/>
                    <a:pt x="170" y="490"/>
                    <a:pt x="170" y="490"/>
                  </a:cubicBezTo>
                  <a:cubicBezTo>
                    <a:pt x="170" y="490"/>
                    <a:pt x="178" y="490"/>
                    <a:pt x="178" y="490"/>
                  </a:cubicBezTo>
                  <a:cubicBezTo>
                    <a:pt x="178" y="490"/>
                    <a:pt x="174" y="477"/>
                    <a:pt x="174" y="477"/>
                  </a:cubicBezTo>
                  <a:cubicBezTo>
                    <a:pt x="174" y="477"/>
                    <a:pt x="164" y="469"/>
                    <a:pt x="163" y="469"/>
                  </a:cubicBezTo>
                  <a:cubicBezTo>
                    <a:pt x="163" y="469"/>
                    <a:pt x="154" y="467"/>
                    <a:pt x="154" y="467"/>
                  </a:cubicBezTo>
                  <a:cubicBezTo>
                    <a:pt x="154" y="458"/>
                    <a:pt x="154" y="458"/>
                    <a:pt x="154" y="458"/>
                  </a:cubicBezTo>
                  <a:cubicBezTo>
                    <a:pt x="166" y="452"/>
                    <a:pt x="166" y="452"/>
                    <a:pt x="166" y="452"/>
                  </a:cubicBezTo>
                  <a:cubicBezTo>
                    <a:pt x="166" y="441"/>
                    <a:pt x="166" y="441"/>
                    <a:pt x="166" y="441"/>
                  </a:cubicBezTo>
                  <a:cubicBezTo>
                    <a:pt x="188" y="435"/>
                    <a:pt x="188" y="435"/>
                    <a:pt x="188" y="435"/>
                  </a:cubicBezTo>
                  <a:cubicBezTo>
                    <a:pt x="199" y="451"/>
                    <a:pt x="199" y="451"/>
                    <a:pt x="199" y="451"/>
                  </a:cubicBezTo>
                  <a:cubicBezTo>
                    <a:pt x="199" y="451"/>
                    <a:pt x="207" y="451"/>
                    <a:pt x="207" y="451"/>
                  </a:cubicBezTo>
                  <a:cubicBezTo>
                    <a:pt x="207" y="451"/>
                    <a:pt x="201" y="440"/>
                    <a:pt x="201" y="440"/>
                  </a:cubicBezTo>
                  <a:cubicBezTo>
                    <a:pt x="191" y="429"/>
                    <a:pt x="191" y="429"/>
                    <a:pt x="191" y="429"/>
                  </a:cubicBezTo>
                  <a:cubicBezTo>
                    <a:pt x="178" y="429"/>
                    <a:pt x="178" y="429"/>
                    <a:pt x="178" y="429"/>
                  </a:cubicBezTo>
                  <a:cubicBezTo>
                    <a:pt x="170" y="423"/>
                    <a:pt x="170" y="423"/>
                    <a:pt x="170" y="423"/>
                  </a:cubicBezTo>
                  <a:cubicBezTo>
                    <a:pt x="154" y="423"/>
                    <a:pt x="154" y="423"/>
                    <a:pt x="154" y="423"/>
                  </a:cubicBezTo>
                  <a:cubicBezTo>
                    <a:pt x="154" y="417"/>
                    <a:pt x="154" y="417"/>
                    <a:pt x="154" y="417"/>
                  </a:cubicBezTo>
                  <a:cubicBezTo>
                    <a:pt x="171" y="404"/>
                    <a:pt x="171" y="404"/>
                    <a:pt x="171" y="404"/>
                  </a:cubicBezTo>
                  <a:cubicBezTo>
                    <a:pt x="187" y="403"/>
                    <a:pt x="187" y="403"/>
                    <a:pt x="187" y="403"/>
                  </a:cubicBezTo>
                  <a:cubicBezTo>
                    <a:pt x="184" y="395"/>
                    <a:pt x="184" y="395"/>
                    <a:pt x="184" y="395"/>
                  </a:cubicBezTo>
                  <a:cubicBezTo>
                    <a:pt x="184" y="379"/>
                    <a:pt x="184" y="379"/>
                    <a:pt x="184" y="379"/>
                  </a:cubicBezTo>
                  <a:cubicBezTo>
                    <a:pt x="169" y="394"/>
                    <a:pt x="169" y="394"/>
                    <a:pt x="169" y="394"/>
                  </a:cubicBezTo>
                  <a:cubicBezTo>
                    <a:pt x="159" y="397"/>
                    <a:pt x="159" y="397"/>
                    <a:pt x="159" y="397"/>
                  </a:cubicBezTo>
                  <a:cubicBezTo>
                    <a:pt x="147" y="397"/>
                    <a:pt x="147" y="397"/>
                    <a:pt x="147" y="397"/>
                  </a:cubicBezTo>
                  <a:cubicBezTo>
                    <a:pt x="144" y="384"/>
                    <a:pt x="144" y="384"/>
                    <a:pt x="144" y="384"/>
                  </a:cubicBezTo>
                  <a:cubicBezTo>
                    <a:pt x="148" y="365"/>
                    <a:pt x="148" y="365"/>
                    <a:pt x="148" y="365"/>
                  </a:cubicBezTo>
                  <a:cubicBezTo>
                    <a:pt x="143" y="353"/>
                    <a:pt x="143" y="353"/>
                    <a:pt x="143" y="353"/>
                  </a:cubicBezTo>
                  <a:cubicBezTo>
                    <a:pt x="154" y="321"/>
                    <a:pt x="154" y="321"/>
                    <a:pt x="154" y="321"/>
                  </a:cubicBezTo>
                  <a:cubicBezTo>
                    <a:pt x="167" y="325"/>
                    <a:pt x="167" y="325"/>
                    <a:pt x="167" y="325"/>
                  </a:cubicBezTo>
                  <a:cubicBezTo>
                    <a:pt x="169" y="333"/>
                    <a:pt x="169" y="333"/>
                    <a:pt x="169" y="333"/>
                  </a:cubicBezTo>
                  <a:cubicBezTo>
                    <a:pt x="179" y="334"/>
                    <a:pt x="179" y="334"/>
                    <a:pt x="179" y="334"/>
                  </a:cubicBezTo>
                  <a:cubicBezTo>
                    <a:pt x="182" y="348"/>
                    <a:pt x="182" y="348"/>
                    <a:pt x="182" y="348"/>
                  </a:cubicBezTo>
                  <a:cubicBezTo>
                    <a:pt x="191" y="340"/>
                    <a:pt x="191" y="340"/>
                    <a:pt x="191" y="340"/>
                  </a:cubicBezTo>
                  <a:cubicBezTo>
                    <a:pt x="202" y="343"/>
                    <a:pt x="202" y="343"/>
                    <a:pt x="202" y="343"/>
                  </a:cubicBezTo>
                  <a:cubicBezTo>
                    <a:pt x="209" y="338"/>
                    <a:pt x="209" y="338"/>
                    <a:pt x="209" y="338"/>
                  </a:cubicBezTo>
                  <a:cubicBezTo>
                    <a:pt x="200" y="334"/>
                    <a:pt x="200" y="334"/>
                    <a:pt x="200" y="334"/>
                  </a:cubicBezTo>
                  <a:cubicBezTo>
                    <a:pt x="188" y="333"/>
                    <a:pt x="188" y="333"/>
                    <a:pt x="188" y="333"/>
                  </a:cubicBezTo>
                  <a:cubicBezTo>
                    <a:pt x="182" y="328"/>
                    <a:pt x="182" y="328"/>
                    <a:pt x="182" y="328"/>
                  </a:cubicBezTo>
                  <a:cubicBezTo>
                    <a:pt x="175" y="316"/>
                    <a:pt x="175" y="316"/>
                    <a:pt x="175" y="316"/>
                  </a:cubicBezTo>
                  <a:cubicBezTo>
                    <a:pt x="177" y="313"/>
                    <a:pt x="177" y="313"/>
                    <a:pt x="177" y="313"/>
                  </a:cubicBezTo>
                  <a:cubicBezTo>
                    <a:pt x="173" y="301"/>
                    <a:pt x="173" y="301"/>
                    <a:pt x="173" y="301"/>
                  </a:cubicBezTo>
                  <a:cubicBezTo>
                    <a:pt x="165" y="302"/>
                    <a:pt x="165" y="302"/>
                    <a:pt x="165" y="302"/>
                  </a:cubicBezTo>
                  <a:cubicBezTo>
                    <a:pt x="165" y="296"/>
                    <a:pt x="165" y="296"/>
                    <a:pt x="165" y="296"/>
                  </a:cubicBezTo>
                  <a:cubicBezTo>
                    <a:pt x="184" y="282"/>
                    <a:pt x="184" y="282"/>
                    <a:pt x="184" y="282"/>
                  </a:cubicBezTo>
                  <a:cubicBezTo>
                    <a:pt x="184" y="282"/>
                    <a:pt x="187" y="286"/>
                    <a:pt x="188" y="286"/>
                  </a:cubicBezTo>
                  <a:cubicBezTo>
                    <a:pt x="188" y="286"/>
                    <a:pt x="193" y="282"/>
                    <a:pt x="193" y="282"/>
                  </a:cubicBezTo>
                  <a:cubicBezTo>
                    <a:pt x="191" y="271"/>
                    <a:pt x="191" y="271"/>
                    <a:pt x="191" y="271"/>
                  </a:cubicBezTo>
                  <a:cubicBezTo>
                    <a:pt x="181" y="271"/>
                    <a:pt x="181" y="271"/>
                    <a:pt x="181" y="271"/>
                  </a:cubicBezTo>
                  <a:cubicBezTo>
                    <a:pt x="172" y="258"/>
                    <a:pt x="172" y="258"/>
                    <a:pt x="172" y="258"/>
                  </a:cubicBezTo>
                  <a:cubicBezTo>
                    <a:pt x="179" y="251"/>
                    <a:pt x="179" y="251"/>
                    <a:pt x="179" y="251"/>
                  </a:cubicBezTo>
                  <a:cubicBezTo>
                    <a:pt x="177" y="236"/>
                    <a:pt x="177" y="236"/>
                    <a:pt x="177" y="236"/>
                  </a:cubicBezTo>
                  <a:cubicBezTo>
                    <a:pt x="180" y="227"/>
                    <a:pt x="180" y="227"/>
                    <a:pt x="180" y="227"/>
                  </a:cubicBezTo>
                  <a:cubicBezTo>
                    <a:pt x="201" y="227"/>
                    <a:pt x="201" y="227"/>
                    <a:pt x="201" y="227"/>
                  </a:cubicBezTo>
                  <a:cubicBezTo>
                    <a:pt x="203" y="249"/>
                    <a:pt x="203" y="249"/>
                    <a:pt x="203" y="249"/>
                  </a:cubicBezTo>
                  <a:cubicBezTo>
                    <a:pt x="209" y="261"/>
                    <a:pt x="209" y="261"/>
                    <a:pt x="209" y="261"/>
                  </a:cubicBezTo>
                  <a:cubicBezTo>
                    <a:pt x="218" y="255"/>
                    <a:pt x="218" y="255"/>
                    <a:pt x="218" y="255"/>
                  </a:cubicBezTo>
                  <a:cubicBezTo>
                    <a:pt x="222" y="240"/>
                    <a:pt x="222" y="240"/>
                    <a:pt x="222" y="240"/>
                  </a:cubicBezTo>
                  <a:cubicBezTo>
                    <a:pt x="212" y="236"/>
                    <a:pt x="212" y="236"/>
                    <a:pt x="212" y="236"/>
                  </a:cubicBezTo>
                  <a:cubicBezTo>
                    <a:pt x="211" y="230"/>
                    <a:pt x="211" y="230"/>
                    <a:pt x="211" y="230"/>
                  </a:cubicBezTo>
                  <a:cubicBezTo>
                    <a:pt x="209" y="223"/>
                    <a:pt x="209" y="223"/>
                    <a:pt x="209" y="223"/>
                  </a:cubicBezTo>
                  <a:cubicBezTo>
                    <a:pt x="209" y="223"/>
                    <a:pt x="215" y="219"/>
                    <a:pt x="215" y="219"/>
                  </a:cubicBezTo>
                  <a:cubicBezTo>
                    <a:pt x="216" y="219"/>
                    <a:pt x="218" y="213"/>
                    <a:pt x="218" y="213"/>
                  </a:cubicBezTo>
                  <a:cubicBezTo>
                    <a:pt x="225" y="213"/>
                    <a:pt x="225" y="213"/>
                    <a:pt x="225" y="213"/>
                  </a:cubicBezTo>
                  <a:cubicBezTo>
                    <a:pt x="232" y="221"/>
                    <a:pt x="232" y="221"/>
                    <a:pt x="232" y="221"/>
                  </a:cubicBezTo>
                  <a:cubicBezTo>
                    <a:pt x="231" y="234"/>
                    <a:pt x="231" y="234"/>
                    <a:pt x="231" y="234"/>
                  </a:cubicBezTo>
                  <a:cubicBezTo>
                    <a:pt x="241" y="238"/>
                    <a:pt x="241" y="238"/>
                    <a:pt x="241" y="238"/>
                  </a:cubicBezTo>
                  <a:cubicBezTo>
                    <a:pt x="251" y="228"/>
                    <a:pt x="251" y="228"/>
                    <a:pt x="251" y="228"/>
                  </a:cubicBezTo>
                  <a:cubicBezTo>
                    <a:pt x="267" y="237"/>
                    <a:pt x="267" y="237"/>
                    <a:pt x="267" y="237"/>
                  </a:cubicBezTo>
                  <a:cubicBezTo>
                    <a:pt x="274" y="248"/>
                    <a:pt x="274" y="248"/>
                    <a:pt x="274" y="248"/>
                  </a:cubicBezTo>
                  <a:cubicBezTo>
                    <a:pt x="281" y="250"/>
                    <a:pt x="281" y="250"/>
                    <a:pt x="281" y="250"/>
                  </a:cubicBezTo>
                  <a:cubicBezTo>
                    <a:pt x="280" y="245"/>
                    <a:pt x="280" y="245"/>
                    <a:pt x="280" y="245"/>
                  </a:cubicBezTo>
                  <a:cubicBezTo>
                    <a:pt x="271" y="235"/>
                    <a:pt x="271" y="235"/>
                    <a:pt x="271" y="235"/>
                  </a:cubicBezTo>
                  <a:cubicBezTo>
                    <a:pt x="271" y="229"/>
                    <a:pt x="271" y="229"/>
                    <a:pt x="271" y="229"/>
                  </a:cubicBezTo>
                  <a:cubicBezTo>
                    <a:pt x="271" y="229"/>
                    <a:pt x="258" y="224"/>
                    <a:pt x="258" y="223"/>
                  </a:cubicBezTo>
                  <a:cubicBezTo>
                    <a:pt x="258" y="223"/>
                    <a:pt x="259" y="216"/>
                    <a:pt x="259" y="216"/>
                  </a:cubicBezTo>
                  <a:cubicBezTo>
                    <a:pt x="267" y="217"/>
                    <a:pt x="267" y="217"/>
                    <a:pt x="267" y="217"/>
                  </a:cubicBezTo>
                  <a:cubicBezTo>
                    <a:pt x="280" y="227"/>
                    <a:pt x="280" y="227"/>
                    <a:pt x="280" y="227"/>
                  </a:cubicBezTo>
                  <a:cubicBezTo>
                    <a:pt x="286" y="228"/>
                    <a:pt x="286" y="228"/>
                    <a:pt x="286" y="228"/>
                  </a:cubicBezTo>
                  <a:cubicBezTo>
                    <a:pt x="298" y="240"/>
                    <a:pt x="298" y="240"/>
                    <a:pt x="298" y="240"/>
                  </a:cubicBezTo>
                  <a:cubicBezTo>
                    <a:pt x="303" y="240"/>
                    <a:pt x="303" y="240"/>
                    <a:pt x="303" y="240"/>
                  </a:cubicBezTo>
                  <a:cubicBezTo>
                    <a:pt x="298" y="231"/>
                    <a:pt x="298" y="231"/>
                    <a:pt x="298" y="231"/>
                  </a:cubicBezTo>
                  <a:cubicBezTo>
                    <a:pt x="290" y="224"/>
                    <a:pt x="290" y="224"/>
                    <a:pt x="290" y="224"/>
                  </a:cubicBezTo>
                  <a:cubicBezTo>
                    <a:pt x="297" y="219"/>
                    <a:pt x="297" y="219"/>
                    <a:pt x="297" y="219"/>
                  </a:cubicBezTo>
                  <a:cubicBezTo>
                    <a:pt x="286" y="208"/>
                    <a:pt x="286" y="208"/>
                    <a:pt x="286" y="208"/>
                  </a:cubicBezTo>
                  <a:cubicBezTo>
                    <a:pt x="278" y="205"/>
                    <a:pt x="278" y="205"/>
                    <a:pt x="278" y="205"/>
                  </a:cubicBezTo>
                  <a:cubicBezTo>
                    <a:pt x="279" y="193"/>
                    <a:pt x="279" y="193"/>
                    <a:pt x="279" y="193"/>
                  </a:cubicBezTo>
                  <a:cubicBezTo>
                    <a:pt x="270" y="182"/>
                    <a:pt x="270" y="182"/>
                    <a:pt x="270" y="182"/>
                  </a:cubicBezTo>
                  <a:cubicBezTo>
                    <a:pt x="263" y="180"/>
                    <a:pt x="263" y="180"/>
                    <a:pt x="263" y="180"/>
                  </a:cubicBezTo>
                  <a:cubicBezTo>
                    <a:pt x="260" y="164"/>
                    <a:pt x="260" y="164"/>
                    <a:pt x="260" y="164"/>
                  </a:cubicBezTo>
                  <a:cubicBezTo>
                    <a:pt x="266" y="159"/>
                    <a:pt x="266" y="159"/>
                    <a:pt x="266" y="159"/>
                  </a:cubicBezTo>
                  <a:cubicBezTo>
                    <a:pt x="276" y="170"/>
                    <a:pt x="276" y="170"/>
                    <a:pt x="276" y="170"/>
                  </a:cubicBezTo>
                  <a:cubicBezTo>
                    <a:pt x="286" y="175"/>
                    <a:pt x="286" y="175"/>
                    <a:pt x="286" y="175"/>
                  </a:cubicBezTo>
                  <a:cubicBezTo>
                    <a:pt x="292" y="162"/>
                    <a:pt x="292" y="162"/>
                    <a:pt x="292" y="162"/>
                  </a:cubicBezTo>
                  <a:cubicBezTo>
                    <a:pt x="291" y="153"/>
                    <a:pt x="291" y="153"/>
                    <a:pt x="291" y="153"/>
                  </a:cubicBezTo>
                  <a:cubicBezTo>
                    <a:pt x="299" y="149"/>
                    <a:pt x="299" y="149"/>
                    <a:pt x="299" y="149"/>
                  </a:cubicBezTo>
                  <a:cubicBezTo>
                    <a:pt x="290" y="142"/>
                    <a:pt x="290" y="142"/>
                    <a:pt x="290" y="142"/>
                  </a:cubicBezTo>
                  <a:cubicBezTo>
                    <a:pt x="287" y="122"/>
                    <a:pt x="287" y="122"/>
                    <a:pt x="287" y="122"/>
                  </a:cubicBezTo>
                  <a:cubicBezTo>
                    <a:pt x="282" y="117"/>
                    <a:pt x="282" y="117"/>
                    <a:pt x="282" y="117"/>
                  </a:cubicBezTo>
                  <a:cubicBezTo>
                    <a:pt x="288" y="107"/>
                    <a:pt x="288" y="107"/>
                    <a:pt x="288" y="107"/>
                  </a:cubicBezTo>
                  <a:cubicBezTo>
                    <a:pt x="295" y="114"/>
                    <a:pt x="295" y="114"/>
                    <a:pt x="295" y="114"/>
                  </a:cubicBezTo>
                  <a:cubicBezTo>
                    <a:pt x="296" y="119"/>
                    <a:pt x="296" y="119"/>
                    <a:pt x="296" y="119"/>
                  </a:cubicBezTo>
                  <a:cubicBezTo>
                    <a:pt x="317" y="118"/>
                    <a:pt x="317" y="118"/>
                    <a:pt x="317" y="118"/>
                  </a:cubicBezTo>
                  <a:cubicBezTo>
                    <a:pt x="328" y="121"/>
                    <a:pt x="328" y="121"/>
                    <a:pt x="328" y="121"/>
                  </a:cubicBezTo>
                  <a:cubicBezTo>
                    <a:pt x="334" y="117"/>
                    <a:pt x="334" y="117"/>
                    <a:pt x="334" y="117"/>
                  </a:cubicBezTo>
                  <a:cubicBezTo>
                    <a:pt x="349" y="129"/>
                    <a:pt x="349" y="129"/>
                    <a:pt x="349" y="129"/>
                  </a:cubicBezTo>
                  <a:cubicBezTo>
                    <a:pt x="357" y="128"/>
                    <a:pt x="357" y="128"/>
                    <a:pt x="357" y="128"/>
                  </a:cubicBezTo>
                  <a:cubicBezTo>
                    <a:pt x="357" y="128"/>
                    <a:pt x="340" y="114"/>
                    <a:pt x="333" y="109"/>
                  </a:cubicBezTo>
                  <a:cubicBezTo>
                    <a:pt x="327" y="90"/>
                    <a:pt x="327" y="90"/>
                    <a:pt x="327" y="90"/>
                  </a:cubicBezTo>
                  <a:cubicBezTo>
                    <a:pt x="333" y="76"/>
                    <a:pt x="333" y="76"/>
                    <a:pt x="333" y="76"/>
                  </a:cubicBezTo>
                  <a:cubicBezTo>
                    <a:pt x="342" y="66"/>
                    <a:pt x="342" y="66"/>
                    <a:pt x="342" y="66"/>
                  </a:cubicBezTo>
                  <a:cubicBezTo>
                    <a:pt x="348" y="72"/>
                    <a:pt x="348" y="72"/>
                    <a:pt x="348" y="72"/>
                  </a:cubicBezTo>
                  <a:cubicBezTo>
                    <a:pt x="351" y="69"/>
                    <a:pt x="351" y="69"/>
                    <a:pt x="351" y="69"/>
                  </a:cubicBezTo>
                  <a:cubicBezTo>
                    <a:pt x="351" y="59"/>
                    <a:pt x="351" y="59"/>
                    <a:pt x="351" y="59"/>
                  </a:cubicBezTo>
                  <a:cubicBezTo>
                    <a:pt x="358" y="58"/>
                    <a:pt x="358" y="58"/>
                    <a:pt x="358" y="58"/>
                  </a:cubicBezTo>
                  <a:cubicBezTo>
                    <a:pt x="363" y="63"/>
                    <a:pt x="363" y="63"/>
                    <a:pt x="363" y="63"/>
                  </a:cubicBezTo>
                  <a:cubicBezTo>
                    <a:pt x="366" y="56"/>
                    <a:pt x="366" y="56"/>
                    <a:pt x="366" y="56"/>
                  </a:cubicBezTo>
                  <a:cubicBezTo>
                    <a:pt x="347" y="43"/>
                    <a:pt x="347" y="43"/>
                    <a:pt x="347" y="43"/>
                  </a:cubicBezTo>
                  <a:cubicBezTo>
                    <a:pt x="352" y="32"/>
                    <a:pt x="352" y="32"/>
                    <a:pt x="352" y="32"/>
                  </a:cubicBezTo>
                  <a:cubicBezTo>
                    <a:pt x="370" y="15"/>
                    <a:pt x="370" y="15"/>
                    <a:pt x="370" y="15"/>
                  </a:cubicBezTo>
                  <a:cubicBezTo>
                    <a:pt x="377" y="0"/>
                    <a:pt x="377" y="0"/>
                    <a:pt x="377" y="0"/>
                  </a:cubicBezTo>
                  <a:cubicBezTo>
                    <a:pt x="384" y="1"/>
                    <a:pt x="384" y="1"/>
                    <a:pt x="384" y="1"/>
                  </a:cubicBezTo>
                  <a:cubicBezTo>
                    <a:pt x="388" y="6"/>
                    <a:pt x="388" y="6"/>
                    <a:pt x="388" y="6"/>
                  </a:cubicBezTo>
                  <a:cubicBezTo>
                    <a:pt x="399" y="7"/>
                    <a:pt x="399" y="7"/>
                    <a:pt x="399" y="7"/>
                  </a:cubicBezTo>
                  <a:cubicBezTo>
                    <a:pt x="408" y="21"/>
                    <a:pt x="408" y="21"/>
                    <a:pt x="408" y="21"/>
                  </a:cubicBezTo>
                  <a:cubicBezTo>
                    <a:pt x="402" y="31"/>
                    <a:pt x="402" y="31"/>
                    <a:pt x="402" y="31"/>
                  </a:cubicBezTo>
                  <a:cubicBezTo>
                    <a:pt x="402" y="40"/>
                    <a:pt x="402" y="40"/>
                    <a:pt x="402" y="40"/>
                  </a:cubicBezTo>
                  <a:cubicBezTo>
                    <a:pt x="409" y="40"/>
                    <a:pt x="409" y="40"/>
                    <a:pt x="409" y="40"/>
                  </a:cubicBezTo>
                  <a:cubicBezTo>
                    <a:pt x="414" y="15"/>
                    <a:pt x="414" y="15"/>
                    <a:pt x="414" y="15"/>
                  </a:cubicBezTo>
                  <a:cubicBezTo>
                    <a:pt x="420" y="12"/>
                    <a:pt x="420" y="12"/>
                    <a:pt x="420" y="12"/>
                  </a:cubicBezTo>
                  <a:cubicBezTo>
                    <a:pt x="421" y="26"/>
                    <a:pt x="421" y="26"/>
                    <a:pt x="421" y="26"/>
                  </a:cubicBezTo>
                  <a:cubicBezTo>
                    <a:pt x="421" y="26"/>
                    <a:pt x="430" y="31"/>
                    <a:pt x="430" y="31"/>
                  </a:cubicBezTo>
                  <a:cubicBezTo>
                    <a:pt x="430" y="32"/>
                    <a:pt x="430" y="41"/>
                    <a:pt x="430" y="41"/>
                  </a:cubicBezTo>
                  <a:cubicBezTo>
                    <a:pt x="411" y="59"/>
                    <a:pt x="411" y="59"/>
                    <a:pt x="411" y="59"/>
                  </a:cubicBezTo>
                  <a:cubicBezTo>
                    <a:pt x="412" y="64"/>
                    <a:pt x="412" y="64"/>
                    <a:pt x="412" y="64"/>
                  </a:cubicBezTo>
                  <a:cubicBezTo>
                    <a:pt x="427" y="56"/>
                    <a:pt x="427" y="56"/>
                    <a:pt x="427" y="56"/>
                  </a:cubicBezTo>
                  <a:cubicBezTo>
                    <a:pt x="448" y="29"/>
                    <a:pt x="448" y="29"/>
                    <a:pt x="448" y="29"/>
                  </a:cubicBezTo>
                  <a:cubicBezTo>
                    <a:pt x="463" y="33"/>
                    <a:pt x="463" y="33"/>
                    <a:pt x="463" y="33"/>
                  </a:cubicBezTo>
                  <a:cubicBezTo>
                    <a:pt x="471" y="44"/>
                    <a:pt x="471" y="44"/>
                    <a:pt x="471" y="44"/>
                  </a:cubicBezTo>
                  <a:cubicBezTo>
                    <a:pt x="466" y="63"/>
                    <a:pt x="466" y="63"/>
                    <a:pt x="466" y="63"/>
                  </a:cubicBezTo>
                  <a:cubicBezTo>
                    <a:pt x="455" y="72"/>
                    <a:pt x="455" y="72"/>
                    <a:pt x="455" y="72"/>
                  </a:cubicBezTo>
                  <a:cubicBezTo>
                    <a:pt x="455" y="77"/>
                    <a:pt x="455" y="77"/>
                    <a:pt x="455" y="77"/>
                  </a:cubicBezTo>
                  <a:cubicBezTo>
                    <a:pt x="455" y="77"/>
                    <a:pt x="471" y="65"/>
                    <a:pt x="471" y="65"/>
                  </a:cubicBezTo>
                  <a:cubicBezTo>
                    <a:pt x="472" y="65"/>
                    <a:pt x="482" y="50"/>
                    <a:pt x="482" y="50"/>
                  </a:cubicBezTo>
                  <a:cubicBezTo>
                    <a:pt x="499" y="50"/>
                    <a:pt x="499" y="50"/>
                    <a:pt x="499" y="50"/>
                  </a:cubicBezTo>
                  <a:cubicBezTo>
                    <a:pt x="504" y="62"/>
                    <a:pt x="504" y="62"/>
                    <a:pt x="504" y="62"/>
                  </a:cubicBezTo>
                  <a:cubicBezTo>
                    <a:pt x="509" y="51"/>
                    <a:pt x="509" y="51"/>
                    <a:pt x="509" y="51"/>
                  </a:cubicBezTo>
                  <a:cubicBezTo>
                    <a:pt x="519" y="51"/>
                    <a:pt x="519" y="51"/>
                    <a:pt x="519" y="51"/>
                  </a:cubicBezTo>
                  <a:cubicBezTo>
                    <a:pt x="522" y="43"/>
                    <a:pt x="522" y="43"/>
                    <a:pt x="522" y="43"/>
                  </a:cubicBezTo>
                  <a:cubicBezTo>
                    <a:pt x="533" y="46"/>
                    <a:pt x="533" y="46"/>
                    <a:pt x="533" y="46"/>
                  </a:cubicBezTo>
                  <a:cubicBezTo>
                    <a:pt x="535" y="51"/>
                    <a:pt x="535" y="51"/>
                    <a:pt x="535" y="51"/>
                  </a:cubicBezTo>
                  <a:cubicBezTo>
                    <a:pt x="543" y="48"/>
                    <a:pt x="543" y="48"/>
                    <a:pt x="543" y="48"/>
                  </a:cubicBezTo>
                  <a:cubicBezTo>
                    <a:pt x="543" y="41"/>
                    <a:pt x="543" y="41"/>
                    <a:pt x="543" y="41"/>
                  </a:cubicBezTo>
                  <a:cubicBezTo>
                    <a:pt x="550" y="40"/>
                    <a:pt x="550" y="40"/>
                    <a:pt x="550" y="40"/>
                  </a:cubicBezTo>
                  <a:cubicBezTo>
                    <a:pt x="551" y="47"/>
                    <a:pt x="551" y="47"/>
                    <a:pt x="551" y="47"/>
                  </a:cubicBezTo>
                  <a:cubicBezTo>
                    <a:pt x="589" y="60"/>
                    <a:pt x="589" y="60"/>
                    <a:pt x="589" y="60"/>
                  </a:cubicBezTo>
                  <a:cubicBezTo>
                    <a:pt x="614" y="49"/>
                    <a:pt x="614" y="49"/>
                    <a:pt x="614" y="49"/>
                  </a:cubicBezTo>
                  <a:cubicBezTo>
                    <a:pt x="623" y="44"/>
                    <a:pt x="623" y="44"/>
                    <a:pt x="623" y="44"/>
                  </a:cubicBezTo>
                  <a:cubicBezTo>
                    <a:pt x="635" y="46"/>
                    <a:pt x="635" y="46"/>
                    <a:pt x="635" y="46"/>
                  </a:cubicBezTo>
                  <a:cubicBezTo>
                    <a:pt x="631" y="51"/>
                    <a:pt x="631" y="51"/>
                    <a:pt x="631" y="51"/>
                  </a:cubicBezTo>
                  <a:cubicBezTo>
                    <a:pt x="660" y="62"/>
                    <a:pt x="660" y="62"/>
                    <a:pt x="660" y="62"/>
                  </a:cubicBezTo>
                  <a:cubicBezTo>
                    <a:pt x="667" y="51"/>
                    <a:pt x="667" y="51"/>
                    <a:pt x="667" y="51"/>
                  </a:cubicBezTo>
                  <a:cubicBezTo>
                    <a:pt x="661" y="47"/>
                    <a:pt x="661" y="47"/>
                    <a:pt x="661" y="47"/>
                  </a:cubicBezTo>
                  <a:cubicBezTo>
                    <a:pt x="658" y="37"/>
                    <a:pt x="658" y="37"/>
                    <a:pt x="658" y="37"/>
                  </a:cubicBezTo>
                  <a:cubicBezTo>
                    <a:pt x="695" y="39"/>
                    <a:pt x="695" y="39"/>
                    <a:pt x="695" y="39"/>
                  </a:cubicBezTo>
                  <a:cubicBezTo>
                    <a:pt x="696" y="45"/>
                    <a:pt x="696" y="45"/>
                    <a:pt x="696" y="45"/>
                  </a:cubicBezTo>
                  <a:cubicBezTo>
                    <a:pt x="721" y="57"/>
                    <a:pt x="721" y="57"/>
                    <a:pt x="721" y="57"/>
                  </a:cubicBezTo>
                  <a:cubicBezTo>
                    <a:pt x="721" y="57"/>
                    <a:pt x="715" y="78"/>
                    <a:pt x="709" y="82"/>
                  </a:cubicBezTo>
                  <a:cubicBezTo>
                    <a:pt x="703" y="86"/>
                    <a:pt x="700" y="88"/>
                    <a:pt x="700" y="88"/>
                  </a:cubicBezTo>
                  <a:cubicBezTo>
                    <a:pt x="704" y="107"/>
                    <a:pt x="704" y="107"/>
                    <a:pt x="704" y="107"/>
                  </a:cubicBezTo>
                  <a:cubicBezTo>
                    <a:pt x="708" y="111"/>
                    <a:pt x="708" y="111"/>
                    <a:pt x="708" y="111"/>
                  </a:cubicBezTo>
                  <a:cubicBezTo>
                    <a:pt x="708" y="123"/>
                    <a:pt x="708" y="123"/>
                    <a:pt x="708" y="123"/>
                  </a:cubicBezTo>
                  <a:cubicBezTo>
                    <a:pt x="698" y="130"/>
                    <a:pt x="698" y="130"/>
                    <a:pt x="698" y="130"/>
                  </a:cubicBezTo>
                  <a:cubicBezTo>
                    <a:pt x="695" y="143"/>
                    <a:pt x="695" y="143"/>
                    <a:pt x="695" y="143"/>
                  </a:cubicBezTo>
                  <a:cubicBezTo>
                    <a:pt x="695" y="143"/>
                    <a:pt x="689" y="145"/>
                    <a:pt x="686" y="148"/>
                  </a:cubicBezTo>
                  <a:cubicBezTo>
                    <a:pt x="684" y="150"/>
                    <a:pt x="678" y="157"/>
                    <a:pt x="678" y="157"/>
                  </a:cubicBezTo>
                  <a:cubicBezTo>
                    <a:pt x="664" y="164"/>
                    <a:pt x="664" y="164"/>
                    <a:pt x="664" y="164"/>
                  </a:cubicBezTo>
                  <a:cubicBezTo>
                    <a:pt x="664" y="164"/>
                    <a:pt x="654" y="162"/>
                    <a:pt x="654" y="162"/>
                  </a:cubicBezTo>
                  <a:cubicBezTo>
                    <a:pt x="654" y="163"/>
                    <a:pt x="653" y="169"/>
                    <a:pt x="653" y="169"/>
                  </a:cubicBezTo>
                  <a:cubicBezTo>
                    <a:pt x="641" y="166"/>
                    <a:pt x="641" y="166"/>
                    <a:pt x="641" y="166"/>
                  </a:cubicBezTo>
                  <a:cubicBezTo>
                    <a:pt x="615" y="193"/>
                    <a:pt x="615" y="193"/>
                    <a:pt x="615" y="193"/>
                  </a:cubicBezTo>
                  <a:cubicBezTo>
                    <a:pt x="595" y="208"/>
                    <a:pt x="595" y="208"/>
                    <a:pt x="595" y="208"/>
                  </a:cubicBezTo>
                  <a:cubicBezTo>
                    <a:pt x="584" y="208"/>
                    <a:pt x="584" y="208"/>
                    <a:pt x="584" y="208"/>
                  </a:cubicBezTo>
                  <a:cubicBezTo>
                    <a:pt x="576" y="219"/>
                    <a:pt x="576" y="219"/>
                    <a:pt x="576" y="219"/>
                  </a:cubicBezTo>
                  <a:cubicBezTo>
                    <a:pt x="531" y="247"/>
                    <a:pt x="531" y="247"/>
                    <a:pt x="531" y="247"/>
                  </a:cubicBezTo>
                  <a:cubicBezTo>
                    <a:pt x="496" y="252"/>
                    <a:pt x="496" y="252"/>
                    <a:pt x="496" y="252"/>
                  </a:cubicBezTo>
                  <a:cubicBezTo>
                    <a:pt x="506" y="270"/>
                    <a:pt x="506" y="270"/>
                    <a:pt x="506" y="270"/>
                  </a:cubicBezTo>
                  <a:cubicBezTo>
                    <a:pt x="484" y="287"/>
                    <a:pt x="484" y="287"/>
                    <a:pt x="484" y="287"/>
                  </a:cubicBezTo>
                  <a:cubicBezTo>
                    <a:pt x="472" y="279"/>
                    <a:pt x="472" y="279"/>
                    <a:pt x="472" y="279"/>
                  </a:cubicBezTo>
                  <a:cubicBezTo>
                    <a:pt x="453" y="275"/>
                    <a:pt x="453" y="275"/>
                    <a:pt x="453" y="275"/>
                  </a:cubicBezTo>
                  <a:cubicBezTo>
                    <a:pt x="438" y="252"/>
                    <a:pt x="438" y="252"/>
                    <a:pt x="438" y="252"/>
                  </a:cubicBezTo>
                  <a:cubicBezTo>
                    <a:pt x="433" y="254"/>
                    <a:pt x="433" y="254"/>
                    <a:pt x="433" y="254"/>
                  </a:cubicBezTo>
                  <a:cubicBezTo>
                    <a:pt x="448" y="280"/>
                    <a:pt x="448" y="280"/>
                    <a:pt x="448" y="280"/>
                  </a:cubicBezTo>
                  <a:cubicBezTo>
                    <a:pt x="470" y="285"/>
                    <a:pt x="470" y="285"/>
                    <a:pt x="470" y="285"/>
                  </a:cubicBezTo>
                  <a:cubicBezTo>
                    <a:pt x="493" y="301"/>
                    <a:pt x="493" y="301"/>
                    <a:pt x="493" y="301"/>
                  </a:cubicBezTo>
                  <a:cubicBezTo>
                    <a:pt x="493" y="301"/>
                    <a:pt x="512" y="294"/>
                    <a:pt x="512" y="294"/>
                  </a:cubicBezTo>
                  <a:cubicBezTo>
                    <a:pt x="512" y="294"/>
                    <a:pt x="515" y="305"/>
                    <a:pt x="515" y="305"/>
                  </a:cubicBezTo>
                  <a:cubicBezTo>
                    <a:pt x="528" y="295"/>
                    <a:pt x="528" y="295"/>
                    <a:pt x="528" y="295"/>
                  </a:cubicBezTo>
                  <a:cubicBezTo>
                    <a:pt x="535" y="297"/>
                    <a:pt x="535" y="297"/>
                    <a:pt x="535" y="297"/>
                  </a:cubicBezTo>
                  <a:cubicBezTo>
                    <a:pt x="521" y="321"/>
                    <a:pt x="521" y="321"/>
                    <a:pt x="521" y="321"/>
                  </a:cubicBezTo>
                  <a:cubicBezTo>
                    <a:pt x="500" y="343"/>
                    <a:pt x="500" y="343"/>
                    <a:pt x="500" y="343"/>
                  </a:cubicBezTo>
                  <a:cubicBezTo>
                    <a:pt x="491" y="343"/>
                    <a:pt x="491" y="343"/>
                    <a:pt x="491" y="343"/>
                  </a:cubicBezTo>
                  <a:cubicBezTo>
                    <a:pt x="487" y="337"/>
                    <a:pt x="487" y="337"/>
                    <a:pt x="487" y="337"/>
                  </a:cubicBezTo>
                  <a:cubicBezTo>
                    <a:pt x="494" y="327"/>
                    <a:pt x="494" y="327"/>
                    <a:pt x="494" y="327"/>
                  </a:cubicBezTo>
                  <a:cubicBezTo>
                    <a:pt x="474" y="333"/>
                    <a:pt x="474" y="333"/>
                    <a:pt x="474" y="333"/>
                  </a:cubicBezTo>
                  <a:cubicBezTo>
                    <a:pt x="463" y="341"/>
                    <a:pt x="463" y="341"/>
                    <a:pt x="463" y="341"/>
                  </a:cubicBezTo>
                  <a:cubicBezTo>
                    <a:pt x="456" y="335"/>
                    <a:pt x="456" y="335"/>
                    <a:pt x="456" y="335"/>
                  </a:cubicBezTo>
                  <a:cubicBezTo>
                    <a:pt x="434" y="346"/>
                    <a:pt x="434" y="346"/>
                    <a:pt x="434" y="346"/>
                  </a:cubicBezTo>
                  <a:cubicBezTo>
                    <a:pt x="418" y="356"/>
                    <a:pt x="418" y="356"/>
                    <a:pt x="418" y="356"/>
                  </a:cubicBezTo>
                  <a:cubicBezTo>
                    <a:pt x="411" y="372"/>
                    <a:pt x="411" y="372"/>
                    <a:pt x="411" y="372"/>
                  </a:cubicBezTo>
                  <a:cubicBezTo>
                    <a:pt x="450" y="345"/>
                    <a:pt x="450" y="345"/>
                    <a:pt x="450" y="345"/>
                  </a:cubicBezTo>
                  <a:cubicBezTo>
                    <a:pt x="479" y="346"/>
                    <a:pt x="479" y="346"/>
                    <a:pt x="479" y="346"/>
                  </a:cubicBezTo>
                  <a:cubicBezTo>
                    <a:pt x="489" y="351"/>
                    <a:pt x="489" y="351"/>
                    <a:pt x="489" y="351"/>
                  </a:cubicBezTo>
                  <a:cubicBezTo>
                    <a:pt x="481" y="359"/>
                    <a:pt x="481" y="359"/>
                    <a:pt x="481" y="359"/>
                  </a:cubicBezTo>
                  <a:cubicBezTo>
                    <a:pt x="467" y="370"/>
                    <a:pt x="467" y="370"/>
                    <a:pt x="467" y="370"/>
                  </a:cubicBezTo>
                  <a:cubicBezTo>
                    <a:pt x="467" y="379"/>
                    <a:pt x="467" y="379"/>
                    <a:pt x="467" y="379"/>
                  </a:cubicBezTo>
                  <a:cubicBezTo>
                    <a:pt x="456" y="380"/>
                    <a:pt x="456" y="380"/>
                    <a:pt x="456" y="380"/>
                  </a:cubicBezTo>
                  <a:cubicBezTo>
                    <a:pt x="452" y="386"/>
                    <a:pt x="452" y="386"/>
                    <a:pt x="452" y="386"/>
                  </a:cubicBezTo>
                  <a:cubicBezTo>
                    <a:pt x="439" y="384"/>
                    <a:pt x="439" y="384"/>
                    <a:pt x="439" y="384"/>
                  </a:cubicBezTo>
                  <a:cubicBezTo>
                    <a:pt x="442" y="394"/>
                    <a:pt x="442" y="394"/>
                    <a:pt x="442" y="394"/>
                  </a:cubicBezTo>
                  <a:cubicBezTo>
                    <a:pt x="436" y="400"/>
                    <a:pt x="436" y="400"/>
                    <a:pt x="436" y="400"/>
                  </a:cubicBezTo>
                  <a:cubicBezTo>
                    <a:pt x="428" y="395"/>
                    <a:pt x="428" y="395"/>
                    <a:pt x="428" y="395"/>
                  </a:cubicBezTo>
                  <a:cubicBezTo>
                    <a:pt x="410" y="395"/>
                    <a:pt x="410" y="395"/>
                    <a:pt x="410" y="395"/>
                  </a:cubicBezTo>
                  <a:cubicBezTo>
                    <a:pt x="433" y="404"/>
                    <a:pt x="433" y="404"/>
                    <a:pt x="433" y="404"/>
                  </a:cubicBezTo>
                  <a:cubicBezTo>
                    <a:pt x="450" y="407"/>
                    <a:pt x="450" y="407"/>
                    <a:pt x="450" y="407"/>
                  </a:cubicBezTo>
                  <a:cubicBezTo>
                    <a:pt x="476" y="387"/>
                    <a:pt x="476" y="387"/>
                    <a:pt x="476" y="387"/>
                  </a:cubicBezTo>
                  <a:cubicBezTo>
                    <a:pt x="475" y="377"/>
                    <a:pt x="475" y="377"/>
                    <a:pt x="475" y="377"/>
                  </a:cubicBezTo>
                  <a:cubicBezTo>
                    <a:pt x="486" y="373"/>
                    <a:pt x="486" y="373"/>
                    <a:pt x="486" y="373"/>
                  </a:cubicBezTo>
                  <a:cubicBezTo>
                    <a:pt x="491" y="378"/>
                    <a:pt x="491" y="378"/>
                    <a:pt x="491" y="378"/>
                  </a:cubicBezTo>
                  <a:cubicBezTo>
                    <a:pt x="491" y="378"/>
                    <a:pt x="531" y="374"/>
                    <a:pt x="531" y="374"/>
                  </a:cubicBezTo>
                  <a:cubicBezTo>
                    <a:pt x="531" y="374"/>
                    <a:pt x="547" y="363"/>
                    <a:pt x="547" y="363"/>
                  </a:cubicBezTo>
                  <a:cubicBezTo>
                    <a:pt x="562" y="377"/>
                    <a:pt x="562" y="377"/>
                    <a:pt x="562" y="377"/>
                  </a:cubicBezTo>
                  <a:cubicBezTo>
                    <a:pt x="583" y="357"/>
                    <a:pt x="583" y="357"/>
                    <a:pt x="583" y="357"/>
                  </a:cubicBezTo>
                  <a:cubicBezTo>
                    <a:pt x="598" y="356"/>
                    <a:pt x="598" y="356"/>
                    <a:pt x="598" y="356"/>
                  </a:cubicBezTo>
                  <a:cubicBezTo>
                    <a:pt x="614" y="353"/>
                    <a:pt x="614" y="353"/>
                    <a:pt x="614" y="353"/>
                  </a:cubicBezTo>
                  <a:cubicBezTo>
                    <a:pt x="651" y="377"/>
                    <a:pt x="651" y="377"/>
                    <a:pt x="651" y="377"/>
                  </a:cubicBezTo>
                  <a:cubicBezTo>
                    <a:pt x="668" y="383"/>
                    <a:pt x="668" y="383"/>
                    <a:pt x="668" y="383"/>
                  </a:cubicBezTo>
                  <a:cubicBezTo>
                    <a:pt x="673" y="378"/>
                    <a:pt x="673" y="378"/>
                    <a:pt x="673" y="378"/>
                  </a:cubicBezTo>
                  <a:cubicBezTo>
                    <a:pt x="683" y="382"/>
                    <a:pt x="683" y="382"/>
                    <a:pt x="683" y="382"/>
                  </a:cubicBezTo>
                  <a:cubicBezTo>
                    <a:pt x="689" y="372"/>
                    <a:pt x="689" y="372"/>
                    <a:pt x="689" y="372"/>
                  </a:cubicBezTo>
                  <a:cubicBezTo>
                    <a:pt x="699" y="373"/>
                    <a:pt x="699" y="373"/>
                    <a:pt x="699" y="373"/>
                  </a:cubicBezTo>
                  <a:cubicBezTo>
                    <a:pt x="704" y="382"/>
                    <a:pt x="704" y="382"/>
                    <a:pt x="704" y="382"/>
                  </a:cubicBezTo>
                  <a:cubicBezTo>
                    <a:pt x="711" y="379"/>
                    <a:pt x="711" y="379"/>
                    <a:pt x="711" y="379"/>
                  </a:cubicBezTo>
                  <a:cubicBezTo>
                    <a:pt x="711" y="379"/>
                    <a:pt x="726" y="385"/>
                    <a:pt x="727" y="385"/>
                  </a:cubicBezTo>
                  <a:cubicBezTo>
                    <a:pt x="727" y="385"/>
                    <a:pt x="729" y="388"/>
                    <a:pt x="729" y="388"/>
                  </a:cubicBezTo>
                  <a:cubicBezTo>
                    <a:pt x="735" y="385"/>
                    <a:pt x="735" y="385"/>
                    <a:pt x="735" y="385"/>
                  </a:cubicBezTo>
                  <a:cubicBezTo>
                    <a:pt x="752" y="390"/>
                    <a:pt x="752" y="390"/>
                    <a:pt x="752" y="390"/>
                  </a:cubicBezTo>
                  <a:cubicBezTo>
                    <a:pt x="756" y="397"/>
                    <a:pt x="756" y="397"/>
                    <a:pt x="756" y="397"/>
                  </a:cubicBezTo>
                  <a:cubicBezTo>
                    <a:pt x="791" y="400"/>
                    <a:pt x="791" y="400"/>
                    <a:pt x="791" y="400"/>
                  </a:cubicBezTo>
                  <a:cubicBezTo>
                    <a:pt x="799" y="395"/>
                    <a:pt x="799" y="395"/>
                    <a:pt x="799" y="395"/>
                  </a:cubicBezTo>
                  <a:cubicBezTo>
                    <a:pt x="810" y="403"/>
                    <a:pt x="810" y="403"/>
                    <a:pt x="810" y="403"/>
                  </a:cubicBezTo>
                  <a:cubicBezTo>
                    <a:pt x="823" y="402"/>
                    <a:pt x="823" y="402"/>
                    <a:pt x="823" y="402"/>
                  </a:cubicBezTo>
                  <a:cubicBezTo>
                    <a:pt x="831" y="394"/>
                    <a:pt x="831" y="394"/>
                    <a:pt x="831" y="394"/>
                  </a:cubicBezTo>
                  <a:cubicBezTo>
                    <a:pt x="852" y="400"/>
                    <a:pt x="852" y="400"/>
                    <a:pt x="852" y="400"/>
                  </a:cubicBezTo>
                  <a:cubicBezTo>
                    <a:pt x="878" y="444"/>
                    <a:pt x="878" y="444"/>
                    <a:pt x="878" y="444"/>
                  </a:cubicBezTo>
                  <a:cubicBezTo>
                    <a:pt x="883" y="472"/>
                    <a:pt x="883" y="472"/>
                    <a:pt x="883" y="472"/>
                  </a:cubicBezTo>
                  <a:lnTo>
                    <a:pt x="877" y="47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1" name="Freeform 31">
              <a:extLst>
                <a:ext uri="{FF2B5EF4-FFF2-40B4-BE49-F238E27FC236}">
                  <a16:creationId xmlns:a16="http://schemas.microsoft.com/office/drawing/2014/main" id="{19F19844-1227-478C-B448-246304FBA2C1}"/>
                </a:ext>
              </a:extLst>
            </p:cNvPr>
            <p:cNvSpPr>
              <a:spLocks/>
            </p:cNvSpPr>
            <p:nvPr/>
          </p:nvSpPr>
          <p:spPr bwMode="auto">
            <a:xfrm>
              <a:off x="5456912" y="3166647"/>
              <a:ext cx="31098" cy="31098"/>
            </a:xfrm>
            <a:custGeom>
              <a:avLst/>
              <a:gdLst>
                <a:gd name="T0" fmla="*/ 14 w 14"/>
                <a:gd name="T1" fmla="*/ 2 h 14"/>
                <a:gd name="T2" fmla="*/ 9 w 14"/>
                <a:gd name="T3" fmla="*/ 14 h 14"/>
                <a:gd name="T4" fmla="*/ 0 w 14"/>
                <a:gd name="T5" fmla="*/ 0 h 14"/>
                <a:gd name="T6" fmla="*/ 14 w 14"/>
                <a:gd name="T7" fmla="*/ 2 h 14"/>
              </a:gdLst>
              <a:ahLst/>
              <a:cxnLst>
                <a:cxn ang="0">
                  <a:pos x="T0" y="T1"/>
                </a:cxn>
                <a:cxn ang="0">
                  <a:pos x="T2" y="T3"/>
                </a:cxn>
                <a:cxn ang="0">
                  <a:pos x="T4" y="T5"/>
                </a:cxn>
                <a:cxn ang="0">
                  <a:pos x="T6" y="T7"/>
                </a:cxn>
              </a:cxnLst>
              <a:rect l="0" t="0" r="r" b="b"/>
              <a:pathLst>
                <a:path w="14" h="14">
                  <a:moveTo>
                    <a:pt x="14" y="2"/>
                  </a:moveTo>
                  <a:lnTo>
                    <a:pt x="9" y="14"/>
                  </a:lnTo>
                  <a:lnTo>
                    <a:pt x="0" y="0"/>
                  </a:lnTo>
                  <a:lnTo>
                    <a:pt x="14"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2" name="Freeform 32">
              <a:extLst>
                <a:ext uri="{FF2B5EF4-FFF2-40B4-BE49-F238E27FC236}">
                  <a16:creationId xmlns:a16="http://schemas.microsoft.com/office/drawing/2014/main" id="{BDDA2ECC-529D-414F-A2A6-0EC606005D6C}"/>
                </a:ext>
              </a:extLst>
            </p:cNvPr>
            <p:cNvSpPr>
              <a:spLocks/>
            </p:cNvSpPr>
            <p:nvPr/>
          </p:nvSpPr>
          <p:spPr bwMode="auto">
            <a:xfrm>
              <a:off x="6003355" y="1856073"/>
              <a:ext cx="11107" cy="8885"/>
            </a:xfrm>
            <a:custGeom>
              <a:avLst/>
              <a:gdLst>
                <a:gd name="T0" fmla="*/ 3 w 5"/>
                <a:gd name="T1" fmla="*/ 0 h 4"/>
                <a:gd name="T2" fmla="*/ 5 w 5"/>
                <a:gd name="T3" fmla="*/ 4 h 4"/>
                <a:gd name="T4" fmla="*/ 0 w 5"/>
                <a:gd name="T5" fmla="*/ 4 h 4"/>
                <a:gd name="T6" fmla="*/ 0 w 5"/>
                <a:gd name="T7" fmla="*/ 0 h 4"/>
                <a:gd name="T8" fmla="*/ 3 w 5"/>
                <a:gd name="T9" fmla="*/ 0 h 4"/>
              </a:gdLst>
              <a:ahLst/>
              <a:cxnLst>
                <a:cxn ang="0">
                  <a:pos x="T0" y="T1"/>
                </a:cxn>
                <a:cxn ang="0">
                  <a:pos x="T2" y="T3"/>
                </a:cxn>
                <a:cxn ang="0">
                  <a:pos x="T4" y="T5"/>
                </a:cxn>
                <a:cxn ang="0">
                  <a:pos x="T6" y="T7"/>
                </a:cxn>
                <a:cxn ang="0">
                  <a:pos x="T8" y="T9"/>
                </a:cxn>
              </a:cxnLst>
              <a:rect l="0" t="0" r="r" b="b"/>
              <a:pathLst>
                <a:path w="5" h="4">
                  <a:moveTo>
                    <a:pt x="3" y="0"/>
                  </a:moveTo>
                  <a:lnTo>
                    <a:pt x="5" y="4"/>
                  </a:lnTo>
                  <a:lnTo>
                    <a:pt x="0" y="4"/>
                  </a:lnTo>
                  <a:lnTo>
                    <a:pt x="0" y="0"/>
                  </a:lnTo>
                  <a:lnTo>
                    <a:pt x="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33">
              <a:extLst>
                <a:ext uri="{FF2B5EF4-FFF2-40B4-BE49-F238E27FC236}">
                  <a16:creationId xmlns:a16="http://schemas.microsoft.com/office/drawing/2014/main" id="{8C609E0D-74C6-4A17-AC12-778487338EEF}"/>
                </a:ext>
              </a:extLst>
            </p:cNvPr>
            <p:cNvSpPr>
              <a:spLocks/>
            </p:cNvSpPr>
            <p:nvPr/>
          </p:nvSpPr>
          <p:spPr bwMode="auto">
            <a:xfrm>
              <a:off x="5981142" y="1836081"/>
              <a:ext cx="17770" cy="13328"/>
            </a:xfrm>
            <a:custGeom>
              <a:avLst/>
              <a:gdLst>
                <a:gd name="T0" fmla="*/ 11 w 11"/>
                <a:gd name="T1" fmla="*/ 8 h 8"/>
                <a:gd name="T2" fmla="*/ 10 w 11"/>
                <a:gd name="T3" fmla="*/ 1 h 8"/>
                <a:gd name="T4" fmla="*/ 0 w 11"/>
                <a:gd name="T5" fmla="*/ 1 h 8"/>
                <a:gd name="T6" fmla="*/ 2 w 11"/>
                <a:gd name="T7" fmla="*/ 6 h 8"/>
                <a:gd name="T8" fmla="*/ 11 w 11"/>
                <a:gd name="T9" fmla="*/ 8 h 8"/>
              </a:gdLst>
              <a:ahLst/>
              <a:cxnLst>
                <a:cxn ang="0">
                  <a:pos x="T0" y="T1"/>
                </a:cxn>
                <a:cxn ang="0">
                  <a:pos x="T2" y="T3"/>
                </a:cxn>
                <a:cxn ang="0">
                  <a:pos x="T4" y="T5"/>
                </a:cxn>
                <a:cxn ang="0">
                  <a:pos x="T6" y="T7"/>
                </a:cxn>
                <a:cxn ang="0">
                  <a:pos x="T8" y="T9"/>
                </a:cxn>
              </a:cxnLst>
              <a:rect l="0" t="0" r="r" b="b"/>
              <a:pathLst>
                <a:path w="11" h="8">
                  <a:moveTo>
                    <a:pt x="11" y="8"/>
                  </a:moveTo>
                  <a:cubicBezTo>
                    <a:pt x="10" y="1"/>
                    <a:pt x="10" y="1"/>
                    <a:pt x="10" y="1"/>
                  </a:cubicBezTo>
                  <a:cubicBezTo>
                    <a:pt x="10" y="1"/>
                    <a:pt x="0" y="0"/>
                    <a:pt x="0" y="1"/>
                  </a:cubicBezTo>
                  <a:cubicBezTo>
                    <a:pt x="0" y="1"/>
                    <a:pt x="2" y="6"/>
                    <a:pt x="2" y="6"/>
                  </a:cubicBezTo>
                  <a:lnTo>
                    <a:pt x="11"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4" name="Freeform 34">
              <a:extLst>
                <a:ext uri="{FF2B5EF4-FFF2-40B4-BE49-F238E27FC236}">
                  <a16:creationId xmlns:a16="http://schemas.microsoft.com/office/drawing/2014/main" id="{DA630F18-BE76-446A-986D-559DE31E41AF}"/>
                </a:ext>
              </a:extLst>
            </p:cNvPr>
            <p:cNvSpPr>
              <a:spLocks/>
            </p:cNvSpPr>
            <p:nvPr/>
          </p:nvSpPr>
          <p:spPr bwMode="auto">
            <a:xfrm>
              <a:off x="6052224" y="1713909"/>
              <a:ext cx="15549" cy="17770"/>
            </a:xfrm>
            <a:custGeom>
              <a:avLst/>
              <a:gdLst>
                <a:gd name="T0" fmla="*/ 5 w 7"/>
                <a:gd name="T1" fmla="*/ 8 h 8"/>
                <a:gd name="T2" fmla="*/ 4 w 7"/>
                <a:gd name="T3" fmla="*/ 6 h 8"/>
                <a:gd name="T4" fmla="*/ 0 w 7"/>
                <a:gd name="T5" fmla="*/ 3 h 8"/>
                <a:gd name="T6" fmla="*/ 2 w 7"/>
                <a:gd name="T7" fmla="*/ 1 h 8"/>
                <a:gd name="T8" fmla="*/ 2 w 7"/>
                <a:gd name="T9" fmla="*/ 0 h 8"/>
                <a:gd name="T10" fmla="*/ 7 w 7"/>
                <a:gd name="T11" fmla="*/ 4 h 8"/>
                <a:gd name="T12" fmla="*/ 5 w 7"/>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5" y="8"/>
                  </a:moveTo>
                  <a:lnTo>
                    <a:pt x="4" y="6"/>
                  </a:lnTo>
                  <a:lnTo>
                    <a:pt x="0" y="3"/>
                  </a:lnTo>
                  <a:lnTo>
                    <a:pt x="2" y="1"/>
                  </a:lnTo>
                  <a:lnTo>
                    <a:pt x="2" y="0"/>
                  </a:lnTo>
                  <a:lnTo>
                    <a:pt x="7" y="4"/>
                  </a:lnTo>
                  <a:lnTo>
                    <a:pt x="5"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35">
              <a:extLst>
                <a:ext uri="{FF2B5EF4-FFF2-40B4-BE49-F238E27FC236}">
                  <a16:creationId xmlns:a16="http://schemas.microsoft.com/office/drawing/2014/main" id="{FBD1489D-1690-4B8B-93BA-46E2A445FF67}"/>
                </a:ext>
              </a:extLst>
            </p:cNvPr>
            <p:cNvSpPr>
              <a:spLocks/>
            </p:cNvSpPr>
            <p:nvPr/>
          </p:nvSpPr>
          <p:spPr bwMode="auto">
            <a:xfrm>
              <a:off x="5878961" y="3024483"/>
              <a:ext cx="8885" cy="11107"/>
            </a:xfrm>
            <a:custGeom>
              <a:avLst/>
              <a:gdLst>
                <a:gd name="T0" fmla="*/ 3 w 4"/>
                <a:gd name="T1" fmla="*/ 5 h 5"/>
                <a:gd name="T2" fmla="*/ 0 w 4"/>
                <a:gd name="T3" fmla="*/ 5 h 5"/>
                <a:gd name="T4" fmla="*/ 0 w 4"/>
                <a:gd name="T5" fmla="*/ 0 h 5"/>
                <a:gd name="T6" fmla="*/ 4 w 4"/>
                <a:gd name="T7" fmla="*/ 0 h 5"/>
                <a:gd name="T8" fmla="*/ 3 w 4"/>
                <a:gd name="T9" fmla="*/ 5 h 5"/>
              </a:gdLst>
              <a:ahLst/>
              <a:cxnLst>
                <a:cxn ang="0">
                  <a:pos x="T0" y="T1"/>
                </a:cxn>
                <a:cxn ang="0">
                  <a:pos x="T2" y="T3"/>
                </a:cxn>
                <a:cxn ang="0">
                  <a:pos x="T4" y="T5"/>
                </a:cxn>
                <a:cxn ang="0">
                  <a:pos x="T6" y="T7"/>
                </a:cxn>
                <a:cxn ang="0">
                  <a:pos x="T8" y="T9"/>
                </a:cxn>
              </a:cxnLst>
              <a:rect l="0" t="0" r="r" b="b"/>
              <a:pathLst>
                <a:path w="4" h="5">
                  <a:moveTo>
                    <a:pt x="3" y="5"/>
                  </a:moveTo>
                  <a:lnTo>
                    <a:pt x="0" y="5"/>
                  </a:lnTo>
                  <a:lnTo>
                    <a:pt x="0" y="0"/>
                  </a:lnTo>
                  <a:lnTo>
                    <a:pt x="4" y="0"/>
                  </a:lnTo>
                  <a:lnTo>
                    <a:pt x="3" y="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Freeform 36">
              <a:extLst>
                <a:ext uri="{FF2B5EF4-FFF2-40B4-BE49-F238E27FC236}">
                  <a16:creationId xmlns:a16="http://schemas.microsoft.com/office/drawing/2014/main" id="{73BA1ACF-2E0D-478F-80BB-ABD6065A0F92}"/>
                </a:ext>
              </a:extLst>
            </p:cNvPr>
            <p:cNvSpPr>
              <a:spLocks/>
            </p:cNvSpPr>
            <p:nvPr/>
          </p:nvSpPr>
          <p:spPr bwMode="auto">
            <a:xfrm>
              <a:off x="5885625" y="2997827"/>
              <a:ext cx="17770" cy="22213"/>
            </a:xfrm>
            <a:custGeom>
              <a:avLst/>
              <a:gdLst>
                <a:gd name="T0" fmla="*/ 4 w 8"/>
                <a:gd name="T1" fmla="*/ 10 h 10"/>
                <a:gd name="T2" fmla="*/ 1 w 8"/>
                <a:gd name="T3" fmla="*/ 10 h 10"/>
                <a:gd name="T4" fmla="*/ 0 w 8"/>
                <a:gd name="T5" fmla="*/ 6 h 10"/>
                <a:gd name="T6" fmla="*/ 4 w 8"/>
                <a:gd name="T7" fmla="*/ 0 h 10"/>
                <a:gd name="T8" fmla="*/ 8 w 8"/>
                <a:gd name="T9" fmla="*/ 5 h 10"/>
                <a:gd name="T10" fmla="*/ 4 w 8"/>
                <a:gd name="T11" fmla="*/ 10 h 10"/>
              </a:gdLst>
              <a:ahLst/>
              <a:cxnLst>
                <a:cxn ang="0">
                  <a:pos x="T0" y="T1"/>
                </a:cxn>
                <a:cxn ang="0">
                  <a:pos x="T2" y="T3"/>
                </a:cxn>
                <a:cxn ang="0">
                  <a:pos x="T4" y="T5"/>
                </a:cxn>
                <a:cxn ang="0">
                  <a:pos x="T6" y="T7"/>
                </a:cxn>
                <a:cxn ang="0">
                  <a:pos x="T8" y="T9"/>
                </a:cxn>
                <a:cxn ang="0">
                  <a:pos x="T10" y="T11"/>
                </a:cxn>
              </a:cxnLst>
              <a:rect l="0" t="0" r="r" b="b"/>
              <a:pathLst>
                <a:path w="8" h="10">
                  <a:moveTo>
                    <a:pt x="4" y="10"/>
                  </a:moveTo>
                  <a:lnTo>
                    <a:pt x="1" y="10"/>
                  </a:lnTo>
                  <a:lnTo>
                    <a:pt x="0" y="6"/>
                  </a:lnTo>
                  <a:lnTo>
                    <a:pt x="4" y="0"/>
                  </a:lnTo>
                  <a:lnTo>
                    <a:pt x="8" y="5"/>
                  </a:lnTo>
                  <a:lnTo>
                    <a:pt x="4"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7" name="Freeform 37">
              <a:extLst>
                <a:ext uri="{FF2B5EF4-FFF2-40B4-BE49-F238E27FC236}">
                  <a16:creationId xmlns:a16="http://schemas.microsoft.com/office/drawing/2014/main" id="{C09465A5-DF29-4AEC-993C-EDF4FF4EA553}"/>
                </a:ext>
              </a:extLst>
            </p:cNvPr>
            <p:cNvSpPr>
              <a:spLocks/>
            </p:cNvSpPr>
            <p:nvPr/>
          </p:nvSpPr>
          <p:spPr bwMode="auto">
            <a:xfrm>
              <a:off x="5745682" y="3013376"/>
              <a:ext cx="84410" cy="146607"/>
            </a:xfrm>
            <a:custGeom>
              <a:avLst/>
              <a:gdLst>
                <a:gd name="T0" fmla="*/ 30 w 38"/>
                <a:gd name="T1" fmla="*/ 35 h 66"/>
                <a:gd name="T2" fmla="*/ 32 w 38"/>
                <a:gd name="T3" fmla="*/ 12 h 66"/>
                <a:gd name="T4" fmla="*/ 26 w 38"/>
                <a:gd name="T5" fmla="*/ 6 h 66"/>
                <a:gd name="T6" fmla="*/ 26 w 38"/>
                <a:gd name="T7" fmla="*/ 3 h 66"/>
                <a:gd name="T8" fmla="*/ 17 w 38"/>
                <a:gd name="T9" fmla="*/ 0 h 66"/>
                <a:gd name="T10" fmla="*/ 15 w 38"/>
                <a:gd name="T11" fmla="*/ 3 h 66"/>
                <a:gd name="T12" fmla="*/ 6 w 38"/>
                <a:gd name="T13" fmla="*/ 6 h 66"/>
                <a:gd name="T14" fmla="*/ 5 w 38"/>
                <a:gd name="T15" fmla="*/ 11 h 66"/>
                <a:gd name="T16" fmla="*/ 0 w 38"/>
                <a:gd name="T17" fmla="*/ 15 h 66"/>
                <a:gd name="T18" fmla="*/ 0 w 38"/>
                <a:gd name="T19" fmla="*/ 29 h 66"/>
                <a:gd name="T20" fmla="*/ 4 w 38"/>
                <a:gd name="T21" fmla="*/ 33 h 66"/>
                <a:gd name="T22" fmla="*/ 1 w 38"/>
                <a:gd name="T23" fmla="*/ 38 h 66"/>
                <a:gd name="T24" fmla="*/ 1 w 38"/>
                <a:gd name="T25" fmla="*/ 46 h 66"/>
                <a:gd name="T26" fmla="*/ 3 w 38"/>
                <a:gd name="T27" fmla="*/ 47 h 66"/>
                <a:gd name="T28" fmla="*/ 4 w 38"/>
                <a:gd name="T29" fmla="*/ 51 h 66"/>
                <a:gd name="T30" fmla="*/ 8 w 38"/>
                <a:gd name="T31" fmla="*/ 62 h 66"/>
                <a:gd name="T32" fmla="*/ 17 w 38"/>
                <a:gd name="T33" fmla="*/ 66 h 66"/>
                <a:gd name="T34" fmla="*/ 32 w 38"/>
                <a:gd name="T35" fmla="*/ 66 h 66"/>
                <a:gd name="T36" fmla="*/ 32 w 38"/>
                <a:gd name="T37" fmla="*/ 60 h 66"/>
                <a:gd name="T38" fmla="*/ 35 w 38"/>
                <a:gd name="T39" fmla="*/ 55 h 66"/>
                <a:gd name="T40" fmla="*/ 34 w 38"/>
                <a:gd name="T41" fmla="*/ 47 h 66"/>
                <a:gd name="T42" fmla="*/ 38 w 38"/>
                <a:gd name="T43" fmla="*/ 42 h 66"/>
                <a:gd name="T44" fmla="*/ 36 w 38"/>
                <a:gd name="T45" fmla="*/ 38 h 66"/>
                <a:gd name="T46" fmla="*/ 30 w 38"/>
                <a:gd name="T47" fmla="*/ 3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 h="66">
                  <a:moveTo>
                    <a:pt x="30" y="35"/>
                  </a:moveTo>
                  <a:lnTo>
                    <a:pt x="32" y="12"/>
                  </a:lnTo>
                  <a:lnTo>
                    <a:pt x="26" y="6"/>
                  </a:lnTo>
                  <a:lnTo>
                    <a:pt x="26" y="3"/>
                  </a:lnTo>
                  <a:lnTo>
                    <a:pt x="17" y="0"/>
                  </a:lnTo>
                  <a:lnTo>
                    <a:pt x="15" y="3"/>
                  </a:lnTo>
                  <a:lnTo>
                    <a:pt x="6" y="6"/>
                  </a:lnTo>
                  <a:lnTo>
                    <a:pt x="5" y="11"/>
                  </a:lnTo>
                  <a:lnTo>
                    <a:pt x="0" y="15"/>
                  </a:lnTo>
                  <a:lnTo>
                    <a:pt x="0" y="29"/>
                  </a:lnTo>
                  <a:lnTo>
                    <a:pt x="4" y="33"/>
                  </a:lnTo>
                  <a:lnTo>
                    <a:pt x="1" y="38"/>
                  </a:lnTo>
                  <a:lnTo>
                    <a:pt x="1" y="46"/>
                  </a:lnTo>
                  <a:lnTo>
                    <a:pt x="3" y="47"/>
                  </a:lnTo>
                  <a:lnTo>
                    <a:pt x="4" y="51"/>
                  </a:lnTo>
                  <a:lnTo>
                    <a:pt x="8" y="62"/>
                  </a:lnTo>
                  <a:lnTo>
                    <a:pt x="17" y="66"/>
                  </a:lnTo>
                  <a:lnTo>
                    <a:pt x="32" y="66"/>
                  </a:lnTo>
                  <a:lnTo>
                    <a:pt x="32" y="60"/>
                  </a:lnTo>
                  <a:lnTo>
                    <a:pt x="35" y="55"/>
                  </a:lnTo>
                  <a:lnTo>
                    <a:pt x="34" y="47"/>
                  </a:lnTo>
                  <a:lnTo>
                    <a:pt x="38" y="42"/>
                  </a:lnTo>
                  <a:lnTo>
                    <a:pt x="36" y="38"/>
                  </a:lnTo>
                  <a:lnTo>
                    <a:pt x="30" y="3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8" name="Freeform 38">
              <a:extLst>
                <a:ext uri="{FF2B5EF4-FFF2-40B4-BE49-F238E27FC236}">
                  <a16:creationId xmlns:a16="http://schemas.microsoft.com/office/drawing/2014/main" id="{84E1ECDD-00C2-4237-BCC2-E5C473AC6F4B}"/>
                </a:ext>
              </a:extLst>
            </p:cNvPr>
            <p:cNvSpPr>
              <a:spLocks/>
            </p:cNvSpPr>
            <p:nvPr/>
          </p:nvSpPr>
          <p:spPr bwMode="auto">
            <a:xfrm>
              <a:off x="5825650" y="2975614"/>
              <a:ext cx="8885" cy="15549"/>
            </a:xfrm>
            <a:custGeom>
              <a:avLst/>
              <a:gdLst>
                <a:gd name="T0" fmla="*/ 0 w 4"/>
                <a:gd name="T1" fmla="*/ 0 h 7"/>
                <a:gd name="T2" fmla="*/ 4 w 4"/>
                <a:gd name="T3" fmla="*/ 7 h 7"/>
                <a:gd name="T4" fmla="*/ 0 w 4"/>
                <a:gd name="T5" fmla="*/ 6 h 7"/>
                <a:gd name="T6" fmla="*/ 0 w 4"/>
                <a:gd name="T7" fmla="*/ 0 h 7"/>
              </a:gdLst>
              <a:ahLst/>
              <a:cxnLst>
                <a:cxn ang="0">
                  <a:pos x="T0" y="T1"/>
                </a:cxn>
                <a:cxn ang="0">
                  <a:pos x="T2" y="T3"/>
                </a:cxn>
                <a:cxn ang="0">
                  <a:pos x="T4" y="T5"/>
                </a:cxn>
                <a:cxn ang="0">
                  <a:pos x="T6" y="T7"/>
                </a:cxn>
              </a:cxnLst>
              <a:rect l="0" t="0" r="r" b="b"/>
              <a:pathLst>
                <a:path w="4" h="7">
                  <a:moveTo>
                    <a:pt x="0" y="0"/>
                  </a:moveTo>
                  <a:lnTo>
                    <a:pt x="4" y="7"/>
                  </a:lnTo>
                  <a:lnTo>
                    <a:pt x="0" y="6"/>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9" name="Freeform 39">
              <a:extLst>
                <a:ext uri="{FF2B5EF4-FFF2-40B4-BE49-F238E27FC236}">
                  <a16:creationId xmlns:a16="http://schemas.microsoft.com/office/drawing/2014/main" id="{44C2E3CC-E3B0-4DB6-BE05-211FDFF2A75A}"/>
                </a:ext>
              </a:extLst>
            </p:cNvPr>
            <p:cNvSpPr>
              <a:spLocks/>
            </p:cNvSpPr>
            <p:nvPr/>
          </p:nvSpPr>
          <p:spPr bwMode="auto">
            <a:xfrm>
              <a:off x="5825650" y="2915639"/>
              <a:ext cx="48869" cy="111066"/>
            </a:xfrm>
            <a:custGeom>
              <a:avLst/>
              <a:gdLst>
                <a:gd name="T0" fmla="*/ 11 w 32"/>
                <a:gd name="T1" fmla="*/ 24 h 73"/>
                <a:gd name="T2" fmla="*/ 9 w 32"/>
                <a:gd name="T3" fmla="*/ 47 h 73"/>
                <a:gd name="T4" fmla="*/ 12 w 32"/>
                <a:gd name="T5" fmla="*/ 50 h 73"/>
                <a:gd name="T6" fmla="*/ 18 w 32"/>
                <a:gd name="T7" fmla="*/ 51 h 73"/>
                <a:gd name="T8" fmla="*/ 16 w 32"/>
                <a:gd name="T9" fmla="*/ 59 h 73"/>
                <a:gd name="T10" fmla="*/ 21 w 32"/>
                <a:gd name="T11" fmla="*/ 68 h 73"/>
                <a:gd name="T12" fmla="*/ 27 w 32"/>
                <a:gd name="T13" fmla="*/ 73 h 73"/>
                <a:gd name="T14" fmla="*/ 30 w 32"/>
                <a:gd name="T15" fmla="*/ 66 h 73"/>
                <a:gd name="T16" fmla="*/ 24 w 32"/>
                <a:gd name="T17" fmla="*/ 63 h 73"/>
                <a:gd name="T18" fmla="*/ 32 w 32"/>
                <a:gd name="T19" fmla="*/ 44 h 73"/>
                <a:gd name="T20" fmla="*/ 31 w 32"/>
                <a:gd name="T21" fmla="*/ 30 h 73"/>
                <a:gd name="T22" fmla="*/ 25 w 32"/>
                <a:gd name="T23" fmla="*/ 31 h 73"/>
                <a:gd name="T24" fmla="*/ 22 w 32"/>
                <a:gd name="T25" fmla="*/ 25 h 73"/>
                <a:gd name="T26" fmla="*/ 24 w 32"/>
                <a:gd name="T27" fmla="*/ 18 h 73"/>
                <a:gd name="T28" fmla="*/ 16 w 32"/>
                <a:gd name="T29" fmla="*/ 11 h 73"/>
                <a:gd name="T30" fmla="*/ 12 w 32"/>
                <a:gd name="T31" fmla="*/ 3 h 73"/>
                <a:gd name="T32" fmla="*/ 7 w 32"/>
                <a:gd name="T33" fmla="*/ 0 h 73"/>
                <a:gd name="T34" fmla="*/ 0 w 32"/>
                <a:gd name="T35" fmla="*/ 6 h 73"/>
                <a:gd name="T36" fmla="*/ 0 w 32"/>
                <a:gd name="T37" fmla="*/ 12 h 73"/>
                <a:gd name="T38" fmla="*/ 2 w 32"/>
                <a:gd name="T39" fmla="*/ 13 h 73"/>
                <a:gd name="T40" fmla="*/ 5 w 32"/>
                <a:gd name="T41" fmla="*/ 25 h 73"/>
                <a:gd name="T42" fmla="*/ 11 w 32"/>
                <a:gd name="T43" fmla="*/ 2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73">
                  <a:moveTo>
                    <a:pt x="11" y="24"/>
                  </a:moveTo>
                  <a:cubicBezTo>
                    <a:pt x="9" y="47"/>
                    <a:pt x="9" y="47"/>
                    <a:pt x="9" y="47"/>
                  </a:cubicBezTo>
                  <a:cubicBezTo>
                    <a:pt x="12" y="50"/>
                    <a:pt x="12" y="50"/>
                    <a:pt x="12" y="50"/>
                  </a:cubicBezTo>
                  <a:cubicBezTo>
                    <a:pt x="18" y="51"/>
                    <a:pt x="18" y="51"/>
                    <a:pt x="18" y="51"/>
                  </a:cubicBezTo>
                  <a:cubicBezTo>
                    <a:pt x="16" y="59"/>
                    <a:pt x="16" y="59"/>
                    <a:pt x="16" y="59"/>
                  </a:cubicBezTo>
                  <a:cubicBezTo>
                    <a:pt x="21" y="68"/>
                    <a:pt x="21" y="68"/>
                    <a:pt x="21" y="68"/>
                  </a:cubicBezTo>
                  <a:cubicBezTo>
                    <a:pt x="27" y="73"/>
                    <a:pt x="27" y="73"/>
                    <a:pt x="27" y="73"/>
                  </a:cubicBezTo>
                  <a:cubicBezTo>
                    <a:pt x="30" y="66"/>
                    <a:pt x="30" y="66"/>
                    <a:pt x="30" y="66"/>
                  </a:cubicBezTo>
                  <a:cubicBezTo>
                    <a:pt x="24" y="63"/>
                    <a:pt x="24" y="63"/>
                    <a:pt x="24" y="63"/>
                  </a:cubicBezTo>
                  <a:cubicBezTo>
                    <a:pt x="24" y="63"/>
                    <a:pt x="31" y="44"/>
                    <a:pt x="32" y="44"/>
                  </a:cubicBezTo>
                  <a:cubicBezTo>
                    <a:pt x="32" y="44"/>
                    <a:pt x="31" y="30"/>
                    <a:pt x="31" y="30"/>
                  </a:cubicBezTo>
                  <a:cubicBezTo>
                    <a:pt x="25" y="31"/>
                    <a:pt x="25" y="31"/>
                    <a:pt x="25" y="31"/>
                  </a:cubicBezTo>
                  <a:cubicBezTo>
                    <a:pt x="22" y="25"/>
                    <a:pt x="22" y="25"/>
                    <a:pt x="22" y="25"/>
                  </a:cubicBezTo>
                  <a:cubicBezTo>
                    <a:pt x="24" y="18"/>
                    <a:pt x="24" y="18"/>
                    <a:pt x="24" y="18"/>
                  </a:cubicBezTo>
                  <a:cubicBezTo>
                    <a:pt x="16" y="11"/>
                    <a:pt x="16" y="11"/>
                    <a:pt x="16" y="11"/>
                  </a:cubicBezTo>
                  <a:cubicBezTo>
                    <a:pt x="12" y="3"/>
                    <a:pt x="12" y="3"/>
                    <a:pt x="12" y="3"/>
                  </a:cubicBezTo>
                  <a:cubicBezTo>
                    <a:pt x="7" y="0"/>
                    <a:pt x="7" y="0"/>
                    <a:pt x="7" y="0"/>
                  </a:cubicBezTo>
                  <a:cubicBezTo>
                    <a:pt x="0" y="6"/>
                    <a:pt x="0" y="6"/>
                    <a:pt x="0" y="6"/>
                  </a:cubicBezTo>
                  <a:cubicBezTo>
                    <a:pt x="0" y="12"/>
                    <a:pt x="0" y="12"/>
                    <a:pt x="0" y="12"/>
                  </a:cubicBezTo>
                  <a:cubicBezTo>
                    <a:pt x="2" y="13"/>
                    <a:pt x="2" y="13"/>
                    <a:pt x="2" y="13"/>
                  </a:cubicBezTo>
                  <a:cubicBezTo>
                    <a:pt x="5" y="25"/>
                    <a:pt x="5" y="25"/>
                    <a:pt x="5" y="25"/>
                  </a:cubicBezTo>
                  <a:lnTo>
                    <a:pt x="11"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0" name="Freeform 40">
              <a:extLst>
                <a:ext uri="{FF2B5EF4-FFF2-40B4-BE49-F238E27FC236}">
                  <a16:creationId xmlns:a16="http://schemas.microsoft.com/office/drawing/2014/main" id="{E63CBFAF-9EAB-4243-A40F-48BD15C056E9}"/>
                </a:ext>
              </a:extLst>
            </p:cNvPr>
            <p:cNvSpPr>
              <a:spLocks/>
            </p:cNvSpPr>
            <p:nvPr/>
          </p:nvSpPr>
          <p:spPr bwMode="auto">
            <a:xfrm>
              <a:off x="5636838" y="3028926"/>
              <a:ext cx="6664" cy="6664"/>
            </a:xfrm>
            <a:custGeom>
              <a:avLst/>
              <a:gdLst>
                <a:gd name="T0" fmla="*/ 3 w 3"/>
                <a:gd name="T1" fmla="*/ 3 h 3"/>
                <a:gd name="T2" fmla="*/ 3 w 3"/>
                <a:gd name="T3" fmla="*/ 0 h 3"/>
                <a:gd name="T4" fmla="*/ 0 w 3"/>
                <a:gd name="T5" fmla="*/ 3 h 3"/>
                <a:gd name="T6" fmla="*/ 3 w 3"/>
                <a:gd name="T7" fmla="*/ 3 h 3"/>
              </a:gdLst>
              <a:ahLst/>
              <a:cxnLst>
                <a:cxn ang="0">
                  <a:pos x="T0" y="T1"/>
                </a:cxn>
                <a:cxn ang="0">
                  <a:pos x="T2" y="T3"/>
                </a:cxn>
                <a:cxn ang="0">
                  <a:pos x="T4" y="T5"/>
                </a:cxn>
                <a:cxn ang="0">
                  <a:pos x="T6" y="T7"/>
                </a:cxn>
              </a:cxnLst>
              <a:rect l="0" t="0" r="r" b="b"/>
              <a:pathLst>
                <a:path w="3" h="3">
                  <a:moveTo>
                    <a:pt x="3" y="3"/>
                  </a:moveTo>
                  <a:lnTo>
                    <a:pt x="3" y="0"/>
                  </a:lnTo>
                  <a:lnTo>
                    <a:pt x="0" y="3"/>
                  </a:lnTo>
                  <a:lnTo>
                    <a:pt x="3" y="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1" name="Freeform 41">
              <a:extLst>
                <a:ext uri="{FF2B5EF4-FFF2-40B4-BE49-F238E27FC236}">
                  <a16:creationId xmlns:a16="http://schemas.microsoft.com/office/drawing/2014/main" id="{A5B8CF5D-315F-423F-BD0B-46D536C63761}"/>
                </a:ext>
              </a:extLst>
            </p:cNvPr>
            <p:cNvSpPr>
              <a:spLocks/>
            </p:cNvSpPr>
            <p:nvPr/>
          </p:nvSpPr>
          <p:spPr bwMode="auto">
            <a:xfrm>
              <a:off x="5641281" y="2982278"/>
              <a:ext cx="26656" cy="42205"/>
            </a:xfrm>
            <a:custGeom>
              <a:avLst/>
              <a:gdLst>
                <a:gd name="T0" fmla="*/ 0 w 12"/>
                <a:gd name="T1" fmla="*/ 19 h 19"/>
                <a:gd name="T2" fmla="*/ 6 w 12"/>
                <a:gd name="T3" fmla="*/ 15 h 19"/>
                <a:gd name="T4" fmla="*/ 9 w 12"/>
                <a:gd name="T5" fmla="*/ 11 h 19"/>
                <a:gd name="T6" fmla="*/ 6 w 12"/>
                <a:gd name="T7" fmla="*/ 8 h 19"/>
                <a:gd name="T8" fmla="*/ 12 w 12"/>
                <a:gd name="T9" fmla="*/ 1 h 19"/>
                <a:gd name="T10" fmla="*/ 7 w 12"/>
                <a:gd name="T11" fmla="*/ 0 h 19"/>
                <a:gd name="T12" fmla="*/ 5 w 12"/>
                <a:gd name="T13" fmla="*/ 4 h 19"/>
                <a:gd name="T14" fmla="*/ 2 w 12"/>
                <a:gd name="T15" fmla="*/ 7 h 19"/>
                <a:gd name="T16" fmla="*/ 2 w 12"/>
                <a:gd name="T17" fmla="*/ 13 h 19"/>
                <a:gd name="T18" fmla="*/ 0 w 12"/>
                <a:gd name="T19" fmla="*/ 15 h 19"/>
                <a:gd name="T20" fmla="*/ 0 w 12"/>
                <a:gd name="T2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9">
                  <a:moveTo>
                    <a:pt x="0" y="19"/>
                  </a:moveTo>
                  <a:lnTo>
                    <a:pt x="6" y="15"/>
                  </a:lnTo>
                  <a:lnTo>
                    <a:pt x="9" y="11"/>
                  </a:lnTo>
                  <a:lnTo>
                    <a:pt x="6" y="8"/>
                  </a:lnTo>
                  <a:lnTo>
                    <a:pt x="12" y="1"/>
                  </a:lnTo>
                  <a:lnTo>
                    <a:pt x="7" y="0"/>
                  </a:lnTo>
                  <a:lnTo>
                    <a:pt x="5" y="4"/>
                  </a:lnTo>
                  <a:lnTo>
                    <a:pt x="2" y="7"/>
                  </a:lnTo>
                  <a:lnTo>
                    <a:pt x="2" y="13"/>
                  </a:lnTo>
                  <a:lnTo>
                    <a:pt x="0" y="15"/>
                  </a:lnTo>
                  <a:lnTo>
                    <a:pt x="0"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2" name="Freeform 42">
              <a:extLst>
                <a:ext uri="{FF2B5EF4-FFF2-40B4-BE49-F238E27FC236}">
                  <a16:creationId xmlns:a16="http://schemas.microsoft.com/office/drawing/2014/main" id="{74747315-54EB-494F-A468-4C6BF2E030B0}"/>
                </a:ext>
              </a:extLst>
            </p:cNvPr>
            <p:cNvSpPr>
              <a:spLocks/>
            </p:cNvSpPr>
            <p:nvPr/>
          </p:nvSpPr>
          <p:spPr bwMode="auto">
            <a:xfrm>
              <a:off x="5432477" y="2857885"/>
              <a:ext cx="142164" cy="168820"/>
            </a:xfrm>
            <a:custGeom>
              <a:avLst/>
              <a:gdLst>
                <a:gd name="T0" fmla="*/ 42 w 94"/>
                <a:gd name="T1" fmla="*/ 38 h 112"/>
                <a:gd name="T2" fmla="*/ 32 w 94"/>
                <a:gd name="T3" fmla="*/ 46 h 112"/>
                <a:gd name="T4" fmla="*/ 31 w 94"/>
                <a:gd name="T5" fmla="*/ 54 h 112"/>
                <a:gd name="T6" fmla="*/ 23 w 94"/>
                <a:gd name="T7" fmla="*/ 62 h 112"/>
                <a:gd name="T8" fmla="*/ 8 w 94"/>
                <a:gd name="T9" fmla="*/ 70 h 112"/>
                <a:gd name="T10" fmla="*/ 1 w 94"/>
                <a:gd name="T11" fmla="*/ 70 h 112"/>
                <a:gd name="T12" fmla="*/ 0 w 94"/>
                <a:gd name="T13" fmla="*/ 65 h 112"/>
                <a:gd name="T14" fmla="*/ 9 w 94"/>
                <a:gd name="T15" fmla="*/ 51 h 112"/>
                <a:gd name="T16" fmla="*/ 11 w 94"/>
                <a:gd name="T17" fmla="*/ 46 h 112"/>
                <a:gd name="T18" fmla="*/ 16 w 94"/>
                <a:gd name="T19" fmla="*/ 42 h 112"/>
                <a:gd name="T20" fmla="*/ 17 w 94"/>
                <a:gd name="T21" fmla="*/ 37 h 112"/>
                <a:gd name="T22" fmla="*/ 14 w 94"/>
                <a:gd name="T23" fmla="*/ 33 h 112"/>
                <a:gd name="T24" fmla="*/ 23 w 94"/>
                <a:gd name="T25" fmla="*/ 13 h 112"/>
                <a:gd name="T26" fmla="*/ 38 w 94"/>
                <a:gd name="T27" fmla="*/ 14 h 112"/>
                <a:gd name="T28" fmla="*/ 48 w 94"/>
                <a:gd name="T29" fmla="*/ 10 h 112"/>
                <a:gd name="T30" fmla="*/ 47 w 94"/>
                <a:gd name="T31" fmla="*/ 29 h 112"/>
                <a:gd name="T32" fmla="*/ 77 w 94"/>
                <a:gd name="T33" fmla="*/ 0 h 112"/>
                <a:gd name="T34" fmla="*/ 91 w 94"/>
                <a:gd name="T35" fmla="*/ 4 h 112"/>
                <a:gd name="T36" fmla="*/ 87 w 94"/>
                <a:gd name="T37" fmla="*/ 10 h 112"/>
                <a:gd name="T38" fmla="*/ 90 w 94"/>
                <a:gd name="T39" fmla="*/ 30 h 112"/>
                <a:gd name="T40" fmla="*/ 87 w 94"/>
                <a:gd name="T41" fmla="*/ 32 h 112"/>
                <a:gd name="T42" fmla="*/ 87 w 94"/>
                <a:gd name="T43" fmla="*/ 50 h 112"/>
                <a:gd name="T44" fmla="*/ 91 w 94"/>
                <a:gd name="T45" fmla="*/ 69 h 112"/>
                <a:gd name="T46" fmla="*/ 93 w 94"/>
                <a:gd name="T47" fmla="*/ 73 h 112"/>
                <a:gd name="T48" fmla="*/ 90 w 94"/>
                <a:gd name="T49" fmla="*/ 78 h 112"/>
                <a:gd name="T50" fmla="*/ 93 w 94"/>
                <a:gd name="T51" fmla="*/ 81 h 112"/>
                <a:gd name="T52" fmla="*/ 94 w 94"/>
                <a:gd name="T53" fmla="*/ 87 h 112"/>
                <a:gd name="T54" fmla="*/ 85 w 94"/>
                <a:gd name="T55" fmla="*/ 93 h 112"/>
                <a:gd name="T56" fmla="*/ 80 w 94"/>
                <a:gd name="T57" fmla="*/ 88 h 112"/>
                <a:gd name="T58" fmla="*/ 80 w 94"/>
                <a:gd name="T59" fmla="*/ 95 h 112"/>
                <a:gd name="T60" fmla="*/ 70 w 94"/>
                <a:gd name="T61" fmla="*/ 100 h 112"/>
                <a:gd name="T62" fmla="*/ 58 w 94"/>
                <a:gd name="T63" fmla="*/ 101 h 112"/>
                <a:gd name="T64" fmla="*/ 58 w 94"/>
                <a:gd name="T65" fmla="*/ 97 h 112"/>
                <a:gd name="T66" fmla="*/ 50 w 94"/>
                <a:gd name="T67" fmla="*/ 98 h 112"/>
                <a:gd name="T68" fmla="*/ 46 w 94"/>
                <a:gd name="T69" fmla="*/ 106 h 112"/>
                <a:gd name="T70" fmla="*/ 37 w 94"/>
                <a:gd name="T71" fmla="*/ 112 h 112"/>
                <a:gd name="T72" fmla="*/ 32 w 94"/>
                <a:gd name="T73" fmla="*/ 108 h 112"/>
                <a:gd name="T74" fmla="*/ 28 w 94"/>
                <a:gd name="T75" fmla="*/ 108 h 112"/>
                <a:gd name="T76" fmla="*/ 28 w 94"/>
                <a:gd name="T77" fmla="*/ 103 h 112"/>
                <a:gd name="T78" fmla="*/ 37 w 94"/>
                <a:gd name="T79" fmla="*/ 92 h 112"/>
                <a:gd name="T80" fmla="*/ 36 w 94"/>
                <a:gd name="T81" fmla="*/ 86 h 112"/>
                <a:gd name="T82" fmla="*/ 41 w 94"/>
                <a:gd name="T83" fmla="*/ 86 h 112"/>
                <a:gd name="T84" fmla="*/ 44 w 94"/>
                <a:gd name="T85" fmla="*/ 66 h 112"/>
                <a:gd name="T86" fmla="*/ 35 w 94"/>
                <a:gd name="T87" fmla="*/ 63 h 112"/>
                <a:gd name="T88" fmla="*/ 39 w 94"/>
                <a:gd name="T89" fmla="*/ 57 h 112"/>
                <a:gd name="T90" fmla="*/ 51 w 94"/>
                <a:gd name="T91" fmla="*/ 51 h 112"/>
                <a:gd name="T92" fmla="*/ 42 w 94"/>
                <a:gd name="T93" fmla="*/ 3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4" h="112">
                  <a:moveTo>
                    <a:pt x="42" y="38"/>
                  </a:moveTo>
                  <a:cubicBezTo>
                    <a:pt x="32" y="46"/>
                    <a:pt x="32" y="46"/>
                    <a:pt x="32" y="46"/>
                  </a:cubicBezTo>
                  <a:cubicBezTo>
                    <a:pt x="31" y="54"/>
                    <a:pt x="31" y="54"/>
                    <a:pt x="31" y="54"/>
                  </a:cubicBezTo>
                  <a:cubicBezTo>
                    <a:pt x="23" y="62"/>
                    <a:pt x="23" y="62"/>
                    <a:pt x="23" y="62"/>
                  </a:cubicBezTo>
                  <a:cubicBezTo>
                    <a:pt x="8" y="70"/>
                    <a:pt x="8" y="70"/>
                    <a:pt x="8" y="70"/>
                  </a:cubicBezTo>
                  <a:cubicBezTo>
                    <a:pt x="1" y="70"/>
                    <a:pt x="1" y="70"/>
                    <a:pt x="1" y="70"/>
                  </a:cubicBezTo>
                  <a:cubicBezTo>
                    <a:pt x="0" y="65"/>
                    <a:pt x="0" y="65"/>
                    <a:pt x="0" y="65"/>
                  </a:cubicBezTo>
                  <a:cubicBezTo>
                    <a:pt x="9" y="51"/>
                    <a:pt x="9" y="51"/>
                    <a:pt x="9" y="51"/>
                  </a:cubicBezTo>
                  <a:cubicBezTo>
                    <a:pt x="11" y="46"/>
                    <a:pt x="11" y="46"/>
                    <a:pt x="11" y="46"/>
                  </a:cubicBezTo>
                  <a:cubicBezTo>
                    <a:pt x="16" y="42"/>
                    <a:pt x="16" y="42"/>
                    <a:pt x="16" y="42"/>
                  </a:cubicBezTo>
                  <a:cubicBezTo>
                    <a:pt x="17" y="37"/>
                    <a:pt x="17" y="37"/>
                    <a:pt x="17" y="37"/>
                  </a:cubicBezTo>
                  <a:cubicBezTo>
                    <a:pt x="14" y="33"/>
                    <a:pt x="14" y="33"/>
                    <a:pt x="14" y="33"/>
                  </a:cubicBezTo>
                  <a:cubicBezTo>
                    <a:pt x="23" y="13"/>
                    <a:pt x="23" y="13"/>
                    <a:pt x="23" y="13"/>
                  </a:cubicBezTo>
                  <a:cubicBezTo>
                    <a:pt x="38" y="14"/>
                    <a:pt x="38" y="14"/>
                    <a:pt x="38" y="14"/>
                  </a:cubicBezTo>
                  <a:cubicBezTo>
                    <a:pt x="48" y="10"/>
                    <a:pt x="48" y="10"/>
                    <a:pt x="48" y="10"/>
                  </a:cubicBezTo>
                  <a:cubicBezTo>
                    <a:pt x="47" y="29"/>
                    <a:pt x="47" y="29"/>
                    <a:pt x="47" y="29"/>
                  </a:cubicBezTo>
                  <a:cubicBezTo>
                    <a:pt x="77" y="0"/>
                    <a:pt x="77" y="0"/>
                    <a:pt x="77" y="0"/>
                  </a:cubicBezTo>
                  <a:cubicBezTo>
                    <a:pt x="91" y="4"/>
                    <a:pt x="91" y="4"/>
                    <a:pt x="91" y="4"/>
                  </a:cubicBezTo>
                  <a:cubicBezTo>
                    <a:pt x="87" y="10"/>
                    <a:pt x="87" y="10"/>
                    <a:pt x="87" y="10"/>
                  </a:cubicBezTo>
                  <a:cubicBezTo>
                    <a:pt x="90" y="30"/>
                    <a:pt x="90" y="30"/>
                    <a:pt x="90" y="30"/>
                  </a:cubicBezTo>
                  <a:cubicBezTo>
                    <a:pt x="87" y="32"/>
                    <a:pt x="87" y="32"/>
                    <a:pt x="87" y="32"/>
                  </a:cubicBezTo>
                  <a:cubicBezTo>
                    <a:pt x="87" y="50"/>
                    <a:pt x="87" y="50"/>
                    <a:pt x="87" y="50"/>
                  </a:cubicBezTo>
                  <a:cubicBezTo>
                    <a:pt x="91" y="69"/>
                    <a:pt x="91" y="69"/>
                    <a:pt x="91" y="69"/>
                  </a:cubicBezTo>
                  <a:cubicBezTo>
                    <a:pt x="93" y="73"/>
                    <a:pt x="93" y="73"/>
                    <a:pt x="93" y="73"/>
                  </a:cubicBezTo>
                  <a:cubicBezTo>
                    <a:pt x="90" y="78"/>
                    <a:pt x="90" y="78"/>
                    <a:pt x="90" y="78"/>
                  </a:cubicBezTo>
                  <a:cubicBezTo>
                    <a:pt x="93" y="81"/>
                    <a:pt x="93" y="81"/>
                    <a:pt x="93" y="81"/>
                  </a:cubicBezTo>
                  <a:cubicBezTo>
                    <a:pt x="94" y="87"/>
                    <a:pt x="94" y="87"/>
                    <a:pt x="94" y="87"/>
                  </a:cubicBezTo>
                  <a:cubicBezTo>
                    <a:pt x="85" y="93"/>
                    <a:pt x="85" y="93"/>
                    <a:pt x="85" y="93"/>
                  </a:cubicBezTo>
                  <a:cubicBezTo>
                    <a:pt x="80" y="88"/>
                    <a:pt x="80" y="88"/>
                    <a:pt x="80" y="88"/>
                  </a:cubicBezTo>
                  <a:cubicBezTo>
                    <a:pt x="80" y="95"/>
                    <a:pt x="80" y="95"/>
                    <a:pt x="80" y="95"/>
                  </a:cubicBezTo>
                  <a:cubicBezTo>
                    <a:pt x="70" y="100"/>
                    <a:pt x="70" y="100"/>
                    <a:pt x="70" y="100"/>
                  </a:cubicBezTo>
                  <a:cubicBezTo>
                    <a:pt x="58" y="101"/>
                    <a:pt x="58" y="101"/>
                    <a:pt x="58" y="101"/>
                  </a:cubicBezTo>
                  <a:cubicBezTo>
                    <a:pt x="58" y="97"/>
                    <a:pt x="58" y="97"/>
                    <a:pt x="58" y="97"/>
                  </a:cubicBezTo>
                  <a:cubicBezTo>
                    <a:pt x="50" y="98"/>
                    <a:pt x="50" y="98"/>
                    <a:pt x="50" y="98"/>
                  </a:cubicBezTo>
                  <a:cubicBezTo>
                    <a:pt x="46" y="106"/>
                    <a:pt x="46" y="106"/>
                    <a:pt x="46" y="106"/>
                  </a:cubicBezTo>
                  <a:cubicBezTo>
                    <a:pt x="37" y="112"/>
                    <a:pt x="37" y="112"/>
                    <a:pt x="37" y="112"/>
                  </a:cubicBezTo>
                  <a:cubicBezTo>
                    <a:pt x="32" y="108"/>
                    <a:pt x="32" y="108"/>
                    <a:pt x="32" y="108"/>
                  </a:cubicBezTo>
                  <a:cubicBezTo>
                    <a:pt x="28" y="108"/>
                    <a:pt x="28" y="108"/>
                    <a:pt x="28" y="108"/>
                  </a:cubicBezTo>
                  <a:cubicBezTo>
                    <a:pt x="28" y="103"/>
                    <a:pt x="28" y="103"/>
                    <a:pt x="28" y="103"/>
                  </a:cubicBezTo>
                  <a:cubicBezTo>
                    <a:pt x="37" y="92"/>
                    <a:pt x="37" y="92"/>
                    <a:pt x="37" y="92"/>
                  </a:cubicBezTo>
                  <a:cubicBezTo>
                    <a:pt x="36" y="86"/>
                    <a:pt x="36" y="86"/>
                    <a:pt x="36" y="86"/>
                  </a:cubicBezTo>
                  <a:cubicBezTo>
                    <a:pt x="41" y="86"/>
                    <a:pt x="41" y="86"/>
                    <a:pt x="41" y="86"/>
                  </a:cubicBezTo>
                  <a:cubicBezTo>
                    <a:pt x="44" y="66"/>
                    <a:pt x="44" y="66"/>
                    <a:pt x="44" y="66"/>
                  </a:cubicBezTo>
                  <a:cubicBezTo>
                    <a:pt x="44" y="66"/>
                    <a:pt x="35" y="64"/>
                    <a:pt x="35" y="63"/>
                  </a:cubicBezTo>
                  <a:cubicBezTo>
                    <a:pt x="35" y="63"/>
                    <a:pt x="39" y="57"/>
                    <a:pt x="39" y="57"/>
                  </a:cubicBezTo>
                  <a:cubicBezTo>
                    <a:pt x="51" y="51"/>
                    <a:pt x="51" y="51"/>
                    <a:pt x="51" y="51"/>
                  </a:cubicBezTo>
                  <a:lnTo>
                    <a:pt x="42"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Freeform 43">
              <a:extLst>
                <a:ext uri="{FF2B5EF4-FFF2-40B4-BE49-F238E27FC236}">
                  <a16:creationId xmlns:a16="http://schemas.microsoft.com/office/drawing/2014/main" id="{BB72F518-DE97-4F93-B468-316C9C83CEAF}"/>
                </a:ext>
              </a:extLst>
            </p:cNvPr>
            <p:cNvSpPr>
              <a:spLocks/>
            </p:cNvSpPr>
            <p:nvPr/>
          </p:nvSpPr>
          <p:spPr bwMode="auto">
            <a:xfrm>
              <a:off x="5570199" y="2771253"/>
              <a:ext cx="146607" cy="168820"/>
            </a:xfrm>
            <a:custGeom>
              <a:avLst/>
              <a:gdLst>
                <a:gd name="T0" fmla="*/ 28 w 97"/>
                <a:gd name="T1" fmla="*/ 100 h 111"/>
                <a:gd name="T2" fmla="*/ 17 w 97"/>
                <a:gd name="T3" fmla="*/ 111 h 111"/>
                <a:gd name="T4" fmla="*/ 17 w 97"/>
                <a:gd name="T5" fmla="*/ 106 h 111"/>
                <a:gd name="T6" fmla="*/ 7 w 97"/>
                <a:gd name="T7" fmla="*/ 103 h 111"/>
                <a:gd name="T8" fmla="*/ 0 w 97"/>
                <a:gd name="T9" fmla="*/ 96 h 111"/>
                <a:gd name="T10" fmla="*/ 0 w 97"/>
                <a:gd name="T11" fmla="*/ 88 h 111"/>
                <a:gd name="T12" fmla="*/ 3 w 97"/>
                <a:gd name="T13" fmla="*/ 83 h 111"/>
                <a:gd name="T14" fmla="*/ 1 w 97"/>
                <a:gd name="T15" fmla="*/ 77 h 111"/>
                <a:gd name="T16" fmla="*/ 3 w 97"/>
                <a:gd name="T17" fmla="*/ 74 h 111"/>
                <a:gd name="T18" fmla="*/ 4 w 97"/>
                <a:gd name="T19" fmla="*/ 68 h 111"/>
                <a:gd name="T20" fmla="*/ 12 w 97"/>
                <a:gd name="T21" fmla="*/ 60 h 111"/>
                <a:gd name="T22" fmla="*/ 31 w 97"/>
                <a:gd name="T23" fmla="*/ 53 h 111"/>
                <a:gd name="T24" fmla="*/ 35 w 97"/>
                <a:gd name="T25" fmla="*/ 57 h 111"/>
                <a:gd name="T26" fmla="*/ 39 w 97"/>
                <a:gd name="T27" fmla="*/ 54 h 111"/>
                <a:gd name="T28" fmla="*/ 47 w 97"/>
                <a:gd name="T29" fmla="*/ 54 h 111"/>
                <a:gd name="T30" fmla="*/ 48 w 97"/>
                <a:gd name="T31" fmla="*/ 49 h 111"/>
                <a:gd name="T32" fmla="*/ 44 w 97"/>
                <a:gd name="T33" fmla="*/ 47 h 111"/>
                <a:gd name="T34" fmla="*/ 36 w 97"/>
                <a:gd name="T35" fmla="*/ 52 h 111"/>
                <a:gd name="T36" fmla="*/ 25 w 97"/>
                <a:gd name="T37" fmla="*/ 44 h 111"/>
                <a:gd name="T38" fmla="*/ 37 w 97"/>
                <a:gd name="T39" fmla="*/ 32 h 111"/>
                <a:gd name="T40" fmla="*/ 40 w 97"/>
                <a:gd name="T41" fmla="*/ 26 h 111"/>
                <a:gd name="T42" fmla="*/ 47 w 97"/>
                <a:gd name="T43" fmla="*/ 27 h 111"/>
                <a:gd name="T44" fmla="*/ 51 w 97"/>
                <a:gd name="T45" fmla="*/ 20 h 111"/>
                <a:gd name="T46" fmla="*/ 76 w 97"/>
                <a:gd name="T47" fmla="*/ 11 h 111"/>
                <a:gd name="T48" fmla="*/ 84 w 97"/>
                <a:gd name="T49" fmla="*/ 2 h 111"/>
                <a:gd name="T50" fmla="*/ 86 w 97"/>
                <a:gd name="T51" fmla="*/ 5 h 111"/>
                <a:gd name="T52" fmla="*/ 90 w 97"/>
                <a:gd name="T53" fmla="*/ 0 h 111"/>
                <a:gd name="T54" fmla="*/ 97 w 97"/>
                <a:gd name="T55" fmla="*/ 1 h 111"/>
                <a:gd name="T56" fmla="*/ 97 w 97"/>
                <a:gd name="T57" fmla="*/ 10 h 111"/>
                <a:gd name="T58" fmla="*/ 92 w 97"/>
                <a:gd name="T59" fmla="*/ 13 h 111"/>
                <a:gd name="T60" fmla="*/ 88 w 97"/>
                <a:gd name="T61" fmla="*/ 21 h 111"/>
                <a:gd name="T62" fmla="*/ 81 w 97"/>
                <a:gd name="T63" fmla="*/ 22 h 111"/>
                <a:gd name="T64" fmla="*/ 80 w 97"/>
                <a:gd name="T65" fmla="*/ 29 h 111"/>
                <a:gd name="T66" fmla="*/ 71 w 97"/>
                <a:gd name="T67" fmla="*/ 42 h 111"/>
                <a:gd name="T68" fmla="*/ 66 w 97"/>
                <a:gd name="T69" fmla="*/ 42 h 111"/>
                <a:gd name="T70" fmla="*/ 60 w 97"/>
                <a:gd name="T71" fmla="*/ 50 h 111"/>
                <a:gd name="T72" fmla="*/ 60 w 97"/>
                <a:gd name="T73" fmla="*/ 55 h 111"/>
                <a:gd name="T74" fmla="*/ 55 w 97"/>
                <a:gd name="T75" fmla="*/ 55 h 111"/>
                <a:gd name="T76" fmla="*/ 46 w 97"/>
                <a:gd name="T77" fmla="*/ 79 h 111"/>
                <a:gd name="T78" fmla="*/ 42 w 97"/>
                <a:gd name="T79" fmla="*/ 78 h 111"/>
                <a:gd name="T80" fmla="*/ 41 w 97"/>
                <a:gd name="T81" fmla="*/ 83 h 111"/>
                <a:gd name="T82" fmla="*/ 35 w 97"/>
                <a:gd name="T83" fmla="*/ 83 h 111"/>
                <a:gd name="T84" fmla="*/ 27 w 97"/>
                <a:gd name="T85" fmla="*/ 94 h 111"/>
                <a:gd name="T86" fmla="*/ 28 w 97"/>
                <a:gd name="T87" fmla="*/ 10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7" h="111">
                  <a:moveTo>
                    <a:pt x="28" y="100"/>
                  </a:moveTo>
                  <a:cubicBezTo>
                    <a:pt x="17" y="111"/>
                    <a:pt x="17" y="111"/>
                    <a:pt x="17" y="111"/>
                  </a:cubicBezTo>
                  <a:cubicBezTo>
                    <a:pt x="17" y="106"/>
                    <a:pt x="17" y="106"/>
                    <a:pt x="17" y="106"/>
                  </a:cubicBezTo>
                  <a:cubicBezTo>
                    <a:pt x="7" y="103"/>
                    <a:pt x="7" y="103"/>
                    <a:pt x="7" y="103"/>
                  </a:cubicBezTo>
                  <a:cubicBezTo>
                    <a:pt x="0" y="96"/>
                    <a:pt x="0" y="96"/>
                    <a:pt x="0" y="96"/>
                  </a:cubicBezTo>
                  <a:cubicBezTo>
                    <a:pt x="0" y="88"/>
                    <a:pt x="0" y="88"/>
                    <a:pt x="0" y="88"/>
                  </a:cubicBezTo>
                  <a:cubicBezTo>
                    <a:pt x="3" y="83"/>
                    <a:pt x="3" y="83"/>
                    <a:pt x="3" y="83"/>
                  </a:cubicBezTo>
                  <a:cubicBezTo>
                    <a:pt x="1" y="77"/>
                    <a:pt x="1" y="77"/>
                    <a:pt x="1" y="77"/>
                  </a:cubicBezTo>
                  <a:cubicBezTo>
                    <a:pt x="3" y="74"/>
                    <a:pt x="3" y="74"/>
                    <a:pt x="3" y="74"/>
                  </a:cubicBezTo>
                  <a:cubicBezTo>
                    <a:pt x="4" y="68"/>
                    <a:pt x="4" y="68"/>
                    <a:pt x="4" y="68"/>
                  </a:cubicBezTo>
                  <a:cubicBezTo>
                    <a:pt x="12" y="60"/>
                    <a:pt x="12" y="60"/>
                    <a:pt x="12" y="60"/>
                  </a:cubicBezTo>
                  <a:cubicBezTo>
                    <a:pt x="12" y="60"/>
                    <a:pt x="31" y="53"/>
                    <a:pt x="31" y="53"/>
                  </a:cubicBezTo>
                  <a:cubicBezTo>
                    <a:pt x="31" y="54"/>
                    <a:pt x="35" y="57"/>
                    <a:pt x="35" y="57"/>
                  </a:cubicBezTo>
                  <a:cubicBezTo>
                    <a:pt x="39" y="54"/>
                    <a:pt x="39" y="54"/>
                    <a:pt x="39" y="54"/>
                  </a:cubicBezTo>
                  <a:cubicBezTo>
                    <a:pt x="47" y="54"/>
                    <a:pt x="47" y="54"/>
                    <a:pt x="47" y="54"/>
                  </a:cubicBezTo>
                  <a:cubicBezTo>
                    <a:pt x="48" y="49"/>
                    <a:pt x="48" y="49"/>
                    <a:pt x="48" y="49"/>
                  </a:cubicBezTo>
                  <a:cubicBezTo>
                    <a:pt x="44" y="47"/>
                    <a:pt x="44" y="47"/>
                    <a:pt x="44" y="47"/>
                  </a:cubicBezTo>
                  <a:cubicBezTo>
                    <a:pt x="36" y="52"/>
                    <a:pt x="36" y="52"/>
                    <a:pt x="36" y="52"/>
                  </a:cubicBezTo>
                  <a:cubicBezTo>
                    <a:pt x="25" y="44"/>
                    <a:pt x="25" y="44"/>
                    <a:pt x="25" y="44"/>
                  </a:cubicBezTo>
                  <a:cubicBezTo>
                    <a:pt x="37" y="32"/>
                    <a:pt x="37" y="32"/>
                    <a:pt x="37" y="32"/>
                  </a:cubicBezTo>
                  <a:cubicBezTo>
                    <a:pt x="40" y="26"/>
                    <a:pt x="40" y="26"/>
                    <a:pt x="40" y="26"/>
                  </a:cubicBezTo>
                  <a:cubicBezTo>
                    <a:pt x="47" y="27"/>
                    <a:pt x="47" y="27"/>
                    <a:pt x="47" y="27"/>
                  </a:cubicBezTo>
                  <a:cubicBezTo>
                    <a:pt x="51" y="20"/>
                    <a:pt x="51" y="20"/>
                    <a:pt x="51" y="20"/>
                  </a:cubicBezTo>
                  <a:cubicBezTo>
                    <a:pt x="76" y="11"/>
                    <a:pt x="76" y="11"/>
                    <a:pt x="76" y="11"/>
                  </a:cubicBezTo>
                  <a:cubicBezTo>
                    <a:pt x="84" y="2"/>
                    <a:pt x="84" y="2"/>
                    <a:pt x="84" y="2"/>
                  </a:cubicBezTo>
                  <a:cubicBezTo>
                    <a:pt x="86" y="5"/>
                    <a:pt x="86" y="5"/>
                    <a:pt x="86" y="5"/>
                  </a:cubicBezTo>
                  <a:cubicBezTo>
                    <a:pt x="90" y="0"/>
                    <a:pt x="90" y="0"/>
                    <a:pt x="90" y="0"/>
                  </a:cubicBezTo>
                  <a:cubicBezTo>
                    <a:pt x="97" y="1"/>
                    <a:pt x="97" y="1"/>
                    <a:pt x="97" y="1"/>
                  </a:cubicBezTo>
                  <a:cubicBezTo>
                    <a:pt x="97" y="10"/>
                    <a:pt x="97" y="10"/>
                    <a:pt x="97" y="10"/>
                  </a:cubicBezTo>
                  <a:cubicBezTo>
                    <a:pt x="92" y="13"/>
                    <a:pt x="92" y="13"/>
                    <a:pt x="92" y="13"/>
                  </a:cubicBezTo>
                  <a:cubicBezTo>
                    <a:pt x="88" y="21"/>
                    <a:pt x="88" y="21"/>
                    <a:pt x="88" y="21"/>
                  </a:cubicBezTo>
                  <a:cubicBezTo>
                    <a:pt x="81" y="22"/>
                    <a:pt x="81" y="22"/>
                    <a:pt x="81" y="22"/>
                  </a:cubicBezTo>
                  <a:cubicBezTo>
                    <a:pt x="80" y="29"/>
                    <a:pt x="80" y="29"/>
                    <a:pt x="80" y="29"/>
                  </a:cubicBezTo>
                  <a:cubicBezTo>
                    <a:pt x="71" y="42"/>
                    <a:pt x="71" y="42"/>
                    <a:pt x="71" y="42"/>
                  </a:cubicBezTo>
                  <a:cubicBezTo>
                    <a:pt x="66" y="42"/>
                    <a:pt x="66" y="42"/>
                    <a:pt x="66" y="42"/>
                  </a:cubicBezTo>
                  <a:cubicBezTo>
                    <a:pt x="60" y="50"/>
                    <a:pt x="60" y="50"/>
                    <a:pt x="60" y="50"/>
                  </a:cubicBezTo>
                  <a:cubicBezTo>
                    <a:pt x="60" y="50"/>
                    <a:pt x="61" y="55"/>
                    <a:pt x="60" y="55"/>
                  </a:cubicBezTo>
                  <a:cubicBezTo>
                    <a:pt x="60" y="55"/>
                    <a:pt x="55" y="55"/>
                    <a:pt x="55" y="55"/>
                  </a:cubicBezTo>
                  <a:cubicBezTo>
                    <a:pt x="46" y="79"/>
                    <a:pt x="46" y="79"/>
                    <a:pt x="46" y="79"/>
                  </a:cubicBezTo>
                  <a:cubicBezTo>
                    <a:pt x="46" y="79"/>
                    <a:pt x="42" y="77"/>
                    <a:pt x="42" y="78"/>
                  </a:cubicBezTo>
                  <a:cubicBezTo>
                    <a:pt x="41" y="78"/>
                    <a:pt x="41" y="83"/>
                    <a:pt x="41" y="83"/>
                  </a:cubicBezTo>
                  <a:cubicBezTo>
                    <a:pt x="35" y="83"/>
                    <a:pt x="35" y="83"/>
                    <a:pt x="35" y="83"/>
                  </a:cubicBezTo>
                  <a:cubicBezTo>
                    <a:pt x="27" y="94"/>
                    <a:pt x="27" y="94"/>
                    <a:pt x="27" y="94"/>
                  </a:cubicBezTo>
                  <a:lnTo>
                    <a:pt x="28" y="1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Freeform 44">
              <a:extLst>
                <a:ext uri="{FF2B5EF4-FFF2-40B4-BE49-F238E27FC236}">
                  <a16:creationId xmlns:a16="http://schemas.microsoft.com/office/drawing/2014/main" id="{99AA9D8B-437F-4050-B863-471E97D90588}"/>
                </a:ext>
              </a:extLst>
            </p:cNvPr>
            <p:cNvSpPr>
              <a:spLocks/>
            </p:cNvSpPr>
            <p:nvPr/>
          </p:nvSpPr>
          <p:spPr bwMode="auto">
            <a:xfrm>
              <a:off x="5543543" y="2806794"/>
              <a:ext cx="11107" cy="11107"/>
            </a:xfrm>
            <a:custGeom>
              <a:avLst/>
              <a:gdLst>
                <a:gd name="T0" fmla="*/ 5 w 5"/>
                <a:gd name="T1" fmla="*/ 0 h 5"/>
                <a:gd name="T2" fmla="*/ 0 w 5"/>
                <a:gd name="T3" fmla="*/ 5 h 5"/>
                <a:gd name="T4" fmla="*/ 2 w 5"/>
                <a:gd name="T5" fmla="*/ 0 h 5"/>
                <a:gd name="T6" fmla="*/ 5 w 5"/>
                <a:gd name="T7" fmla="*/ 0 h 5"/>
              </a:gdLst>
              <a:ahLst/>
              <a:cxnLst>
                <a:cxn ang="0">
                  <a:pos x="T0" y="T1"/>
                </a:cxn>
                <a:cxn ang="0">
                  <a:pos x="T2" y="T3"/>
                </a:cxn>
                <a:cxn ang="0">
                  <a:pos x="T4" y="T5"/>
                </a:cxn>
                <a:cxn ang="0">
                  <a:pos x="T6" y="T7"/>
                </a:cxn>
              </a:cxnLst>
              <a:rect l="0" t="0" r="r" b="b"/>
              <a:pathLst>
                <a:path w="5" h="5">
                  <a:moveTo>
                    <a:pt x="5" y="0"/>
                  </a:moveTo>
                  <a:lnTo>
                    <a:pt x="0" y="5"/>
                  </a:lnTo>
                  <a:lnTo>
                    <a:pt x="2" y="0"/>
                  </a:lnTo>
                  <a:lnTo>
                    <a:pt x="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Freeform 45">
              <a:extLst>
                <a:ext uri="{FF2B5EF4-FFF2-40B4-BE49-F238E27FC236}">
                  <a16:creationId xmlns:a16="http://schemas.microsoft.com/office/drawing/2014/main" id="{7B5DDD8A-7C96-4D53-AE66-B9DD8AA17934}"/>
                </a:ext>
              </a:extLst>
            </p:cNvPr>
            <p:cNvSpPr>
              <a:spLocks/>
            </p:cNvSpPr>
            <p:nvPr/>
          </p:nvSpPr>
          <p:spPr bwMode="auto">
            <a:xfrm>
              <a:off x="5541322" y="2753483"/>
              <a:ext cx="44426" cy="48869"/>
            </a:xfrm>
            <a:custGeom>
              <a:avLst/>
              <a:gdLst>
                <a:gd name="T0" fmla="*/ 11 w 20"/>
                <a:gd name="T1" fmla="*/ 22 h 22"/>
                <a:gd name="T2" fmla="*/ 6 w 20"/>
                <a:gd name="T3" fmla="*/ 21 h 22"/>
                <a:gd name="T4" fmla="*/ 0 w 20"/>
                <a:gd name="T5" fmla="*/ 19 h 22"/>
                <a:gd name="T6" fmla="*/ 1 w 20"/>
                <a:gd name="T7" fmla="*/ 15 h 22"/>
                <a:gd name="T8" fmla="*/ 20 w 20"/>
                <a:gd name="T9" fmla="*/ 0 h 22"/>
                <a:gd name="T10" fmla="*/ 20 w 20"/>
                <a:gd name="T11" fmla="*/ 6 h 22"/>
                <a:gd name="T12" fmla="*/ 10 w 20"/>
                <a:gd name="T13" fmla="*/ 16 h 22"/>
                <a:gd name="T14" fmla="*/ 11 w 20"/>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2">
                  <a:moveTo>
                    <a:pt x="11" y="22"/>
                  </a:moveTo>
                  <a:lnTo>
                    <a:pt x="6" y="21"/>
                  </a:lnTo>
                  <a:lnTo>
                    <a:pt x="0" y="19"/>
                  </a:lnTo>
                  <a:lnTo>
                    <a:pt x="1" y="15"/>
                  </a:lnTo>
                  <a:lnTo>
                    <a:pt x="20" y="0"/>
                  </a:lnTo>
                  <a:lnTo>
                    <a:pt x="20" y="6"/>
                  </a:lnTo>
                  <a:lnTo>
                    <a:pt x="10" y="16"/>
                  </a:lnTo>
                  <a:lnTo>
                    <a:pt x="11"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6" name="Freeform 46">
              <a:extLst>
                <a:ext uri="{FF2B5EF4-FFF2-40B4-BE49-F238E27FC236}">
                  <a16:creationId xmlns:a16="http://schemas.microsoft.com/office/drawing/2014/main" id="{765BF2A9-902D-450B-A5B0-5BC2900110CE}"/>
                </a:ext>
              </a:extLst>
            </p:cNvPr>
            <p:cNvSpPr>
              <a:spLocks/>
            </p:cNvSpPr>
            <p:nvPr/>
          </p:nvSpPr>
          <p:spPr bwMode="auto">
            <a:xfrm>
              <a:off x="5703478" y="2746819"/>
              <a:ext cx="24434" cy="19992"/>
            </a:xfrm>
            <a:custGeom>
              <a:avLst/>
              <a:gdLst>
                <a:gd name="T0" fmla="*/ 5 w 11"/>
                <a:gd name="T1" fmla="*/ 3 h 9"/>
                <a:gd name="T2" fmla="*/ 8 w 11"/>
                <a:gd name="T3" fmla="*/ 0 h 9"/>
                <a:gd name="T4" fmla="*/ 11 w 11"/>
                <a:gd name="T5" fmla="*/ 1 h 9"/>
                <a:gd name="T6" fmla="*/ 10 w 11"/>
                <a:gd name="T7" fmla="*/ 7 h 9"/>
                <a:gd name="T8" fmla="*/ 8 w 11"/>
                <a:gd name="T9" fmla="*/ 7 h 9"/>
                <a:gd name="T10" fmla="*/ 4 w 11"/>
                <a:gd name="T11" fmla="*/ 9 h 9"/>
                <a:gd name="T12" fmla="*/ 0 w 11"/>
                <a:gd name="T13" fmla="*/ 5 h 9"/>
                <a:gd name="T14" fmla="*/ 1 w 11"/>
                <a:gd name="T15" fmla="*/ 2 h 9"/>
                <a:gd name="T16" fmla="*/ 5 w 11"/>
                <a:gd name="T17"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9">
                  <a:moveTo>
                    <a:pt x="5" y="3"/>
                  </a:moveTo>
                  <a:lnTo>
                    <a:pt x="8" y="0"/>
                  </a:lnTo>
                  <a:lnTo>
                    <a:pt x="11" y="1"/>
                  </a:lnTo>
                  <a:lnTo>
                    <a:pt x="10" y="7"/>
                  </a:lnTo>
                  <a:lnTo>
                    <a:pt x="8" y="7"/>
                  </a:lnTo>
                  <a:lnTo>
                    <a:pt x="4" y="9"/>
                  </a:lnTo>
                  <a:lnTo>
                    <a:pt x="0" y="5"/>
                  </a:lnTo>
                  <a:lnTo>
                    <a:pt x="1" y="2"/>
                  </a:lnTo>
                  <a:lnTo>
                    <a:pt x="5" y="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7" name="Freeform 47">
              <a:extLst>
                <a:ext uri="{FF2B5EF4-FFF2-40B4-BE49-F238E27FC236}">
                  <a16:creationId xmlns:a16="http://schemas.microsoft.com/office/drawing/2014/main" id="{10B7C2C7-3D0F-42E2-8BE6-60484218E103}"/>
                </a:ext>
              </a:extLst>
            </p:cNvPr>
            <p:cNvSpPr>
              <a:spLocks/>
            </p:cNvSpPr>
            <p:nvPr/>
          </p:nvSpPr>
          <p:spPr bwMode="auto">
            <a:xfrm>
              <a:off x="5699035" y="2713499"/>
              <a:ext cx="15549" cy="8885"/>
            </a:xfrm>
            <a:custGeom>
              <a:avLst/>
              <a:gdLst>
                <a:gd name="T0" fmla="*/ 6 w 7"/>
                <a:gd name="T1" fmla="*/ 4 h 4"/>
                <a:gd name="T2" fmla="*/ 0 w 7"/>
                <a:gd name="T3" fmla="*/ 4 h 4"/>
                <a:gd name="T4" fmla="*/ 3 w 7"/>
                <a:gd name="T5" fmla="*/ 0 h 4"/>
                <a:gd name="T6" fmla="*/ 7 w 7"/>
                <a:gd name="T7" fmla="*/ 0 h 4"/>
                <a:gd name="T8" fmla="*/ 6 w 7"/>
                <a:gd name="T9" fmla="*/ 4 h 4"/>
              </a:gdLst>
              <a:ahLst/>
              <a:cxnLst>
                <a:cxn ang="0">
                  <a:pos x="T0" y="T1"/>
                </a:cxn>
                <a:cxn ang="0">
                  <a:pos x="T2" y="T3"/>
                </a:cxn>
                <a:cxn ang="0">
                  <a:pos x="T4" y="T5"/>
                </a:cxn>
                <a:cxn ang="0">
                  <a:pos x="T6" y="T7"/>
                </a:cxn>
                <a:cxn ang="0">
                  <a:pos x="T8" y="T9"/>
                </a:cxn>
              </a:cxnLst>
              <a:rect l="0" t="0" r="r" b="b"/>
              <a:pathLst>
                <a:path w="7" h="4">
                  <a:moveTo>
                    <a:pt x="6" y="4"/>
                  </a:moveTo>
                  <a:lnTo>
                    <a:pt x="0" y="4"/>
                  </a:lnTo>
                  <a:lnTo>
                    <a:pt x="3" y="0"/>
                  </a:lnTo>
                  <a:lnTo>
                    <a:pt x="7" y="0"/>
                  </a:lnTo>
                  <a:lnTo>
                    <a:pt x="6"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8" name="Freeform 48">
              <a:extLst>
                <a:ext uri="{FF2B5EF4-FFF2-40B4-BE49-F238E27FC236}">
                  <a16:creationId xmlns:a16="http://schemas.microsoft.com/office/drawing/2014/main" id="{F944801D-001C-452F-84FB-144909219CE4}"/>
                </a:ext>
              </a:extLst>
            </p:cNvPr>
            <p:cNvSpPr>
              <a:spLocks/>
            </p:cNvSpPr>
            <p:nvPr/>
          </p:nvSpPr>
          <p:spPr bwMode="auto">
            <a:xfrm>
              <a:off x="5779002" y="2575778"/>
              <a:ext cx="53311" cy="46648"/>
            </a:xfrm>
            <a:custGeom>
              <a:avLst/>
              <a:gdLst>
                <a:gd name="T0" fmla="*/ 11 w 24"/>
                <a:gd name="T1" fmla="*/ 15 h 21"/>
                <a:gd name="T2" fmla="*/ 20 w 24"/>
                <a:gd name="T3" fmla="*/ 5 h 21"/>
                <a:gd name="T4" fmla="*/ 24 w 24"/>
                <a:gd name="T5" fmla="*/ 4 h 21"/>
                <a:gd name="T6" fmla="*/ 24 w 24"/>
                <a:gd name="T7" fmla="*/ 0 h 21"/>
                <a:gd name="T8" fmla="*/ 20 w 24"/>
                <a:gd name="T9" fmla="*/ 1 h 21"/>
                <a:gd name="T10" fmla="*/ 19 w 24"/>
                <a:gd name="T11" fmla="*/ 4 h 21"/>
                <a:gd name="T12" fmla="*/ 6 w 24"/>
                <a:gd name="T13" fmla="*/ 13 h 21"/>
                <a:gd name="T14" fmla="*/ 3 w 24"/>
                <a:gd name="T15" fmla="*/ 13 h 21"/>
                <a:gd name="T16" fmla="*/ 0 w 24"/>
                <a:gd name="T17" fmla="*/ 19 h 21"/>
                <a:gd name="T18" fmla="*/ 2 w 24"/>
                <a:gd name="T19" fmla="*/ 21 h 21"/>
                <a:gd name="T20" fmla="*/ 7 w 24"/>
                <a:gd name="T21" fmla="*/ 15 h 21"/>
                <a:gd name="T22" fmla="*/ 11 w 24"/>
                <a:gd name="T23"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21">
                  <a:moveTo>
                    <a:pt x="11" y="15"/>
                  </a:moveTo>
                  <a:lnTo>
                    <a:pt x="20" y="5"/>
                  </a:lnTo>
                  <a:lnTo>
                    <a:pt x="24" y="4"/>
                  </a:lnTo>
                  <a:lnTo>
                    <a:pt x="24" y="0"/>
                  </a:lnTo>
                  <a:lnTo>
                    <a:pt x="20" y="1"/>
                  </a:lnTo>
                  <a:lnTo>
                    <a:pt x="19" y="4"/>
                  </a:lnTo>
                  <a:lnTo>
                    <a:pt x="6" y="13"/>
                  </a:lnTo>
                  <a:lnTo>
                    <a:pt x="3" y="13"/>
                  </a:lnTo>
                  <a:lnTo>
                    <a:pt x="0" y="19"/>
                  </a:lnTo>
                  <a:lnTo>
                    <a:pt x="2" y="21"/>
                  </a:lnTo>
                  <a:lnTo>
                    <a:pt x="7" y="15"/>
                  </a:lnTo>
                  <a:lnTo>
                    <a:pt x="11" y="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9" name="Freeform 49">
              <a:extLst>
                <a:ext uri="{FF2B5EF4-FFF2-40B4-BE49-F238E27FC236}">
                  <a16:creationId xmlns:a16="http://schemas.microsoft.com/office/drawing/2014/main" id="{632E6D7D-7115-4BA3-A06E-9934B4CCD989}"/>
                </a:ext>
              </a:extLst>
            </p:cNvPr>
            <p:cNvSpPr>
              <a:spLocks/>
            </p:cNvSpPr>
            <p:nvPr/>
          </p:nvSpPr>
          <p:spPr bwMode="auto">
            <a:xfrm>
              <a:off x="5521330" y="2637975"/>
              <a:ext cx="11107" cy="8885"/>
            </a:xfrm>
            <a:custGeom>
              <a:avLst/>
              <a:gdLst>
                <a:gd name="T0" fmla="*/ 7 w 7"/>
                <a:gd name="T1" fmla="*/ 6 h 6"/>
                <a:gd name="T2" fmla="*/ 3 w 7"/>
                <a:gd name="T3" fmla="*/ 0 h 6"/>
                <a:gd name="T4" fmla="*/ 0 w 7"/>
                <a:gd name="T5" fmla="*/ 5 h 6"/>
                <a:gd name="T6" fmla="*/ 7 w 7"/>
                <a:gd name="T7" fmla="*/ 6 h 6"/>
              </a:gdLst>
              <a:ahLst/>
              <a:cxnLst>
                <a:cxn ang="0">
                  <a:pos x="T0" y="T1"/>
                </a:cxn>
                <a:cxn ang="0">
                  <a:pos x="T2" y="T3"/>
                </a:cxn>
                <a:cxn ang="0">
                  <a:pos x="T4" y="T5"/>
                </a:cxn>
                <a:cxn ang="0">
                  <a:pos x="T6" y="T7"/>
                </a:cxn>
              </a:cxnLst>
              <a:rect l="0" t="0" r="r" b="b"/>
              <a:pathLst>
                <a:path w="7" h="6">
                  <a:moveTo>
                    <a:pt x="7" y="6"/>
                  </a:moveTo>
                  <a:cubicBezTo>
                    <a:pt x="7" y="6"/>
                    <a:pt x="3" y="0"/>
                    <a:pt x="3" y="0"/>
                  </a:cubicBezTo>
                  <a:cubicBezTo>
                    <a:pt x="0" y="5"/>
                    <a:pt x="0" y="5"/>
                    <a:pt x="0" y="5"/>
                  </a:cubicBezTo>
                  <a:lnTo>
                    <a:pt x="7"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0" name="Freeform 50">
              <a:extLst>
                <a:ext uri="{FF2B5EF4-FFF2-40B4-BE49-F238E27FC236}">
                  <a16:creationId xmlns:a16="http://schemas.microsoft.com/office/drawing/2014/main" id="{52FA414C-8EDA-473A-8BF9-AE0EAF8DBACD}"/>
                </a:ext>
              </a:extLst>
            </p:cNvPr>
            <p:cNvSpPr>
              <a:spLocks/>
            </p:cNvSpPr>
            <p:nvPr/>
          </p:nvSpPr>
          <p:spPr bwMode="auto">
            <a:xfrm>
              <a:off x="5534658" y="2489147"/>
              <a:ext cx="224353" cy="191033"/>
            </a:xfrm>
            <a:custGeom>
              <a:avLst/>
              <a:gdLst>
                <a:gd name="T0" fmla="*/ 3 w 148"/>
                <a:gd name="T1" fmla="*/ 110 h 126"/>
                <a:gd name="T2" fmla="*/ 8 w 148"/>
                <a:gd name="T3" fmla="*/ 101 h 126"/>
                <a:gd name="T4" fmla="*/ 20 w 148"/>
                <a:gd name="T5" fmla="*/ 97 h 126"/>
                <a:gd name="T6" fmla="*/ 31 w 148"/>
                <a:gd name="T7" fmla="*/ 110 h 126"/>
                <a:gd name="T8" fmla="*/ 50 w 148"/>
                <a:gd name="T9" fmla="*/ 107 h 126"/>
                <a:gd name="T10" fmla="*/ 62 w 148"/>
                <a:gd name="T11" fmla="*/ 104 h 126"/>
                <a:gd name="T12" fmla="*/ 81 w 148"/>
                <a:gd name="T13" fmla="*/ 96 h 126"/>
                <a:gd name="T14" fmla="*/ 72 w 148"/>
                <a:gd name="T15" fmla="*/ 95 h 126"/>
                <a:gd name="T16" fmla="*/ 52 w 148"/>
                <a:gd name="T17" fmla="*/ 98 h 126"/>
                <a:gd name="T18" fmla="*/ 68 w 148"/>
                <a:gd name="T19" fmla="*/ 74 h 126"/>
                <a:gd name="T20" fmla="*/ 87 w 148"/>
                <a:gd name="T21" fmla="*/ 65 h 126"/>
                <a:gd name="T22" fmla="*/ 78 w 148"/>
                <a:gd name="T23" fmla="*/ 57 h 126"/>
                <a:gd name="T24" fmla="*/ 60 w 148"/>
                <a:gd name="T25" fmla="*/ 55 h 126"/>
                <a:gd name="T26" fmla="*/ 54 w 148"/>
                <a:gd name="T27" fmla="*/ 46 h 126"/>
                <a:gd name="T28" fmla="*/ 30 w 148"/>
                <a:gd name="T29" fmla="*/ 36 h 126"/>
                <a:gd name="T30" fmla="*/ 40 w 148"/>
                <a:gd name="T31" fmla="*/ 22 h 126"/>
                <a:gd name="T32" fmla="*/ 36 w 148"/>
                <a:gd name="T33" fmla="*/ 17 h 126"/>
                <a:gd name="T34" fmla="*/ 44 w 148"/>
                <a:gd name="T35" fmla="*/ 12 h 126"/>
                <a:gd name="T36" fmla="*/ 52 w 148"/>
                <a:gd name="T37" fmla="*/ 16 h 126"/>
                <a:gd name="T38" fmla="*/ 58 w 148"/>
                <a:gd name="T39" fmla="*/ 6 h 126"/>
                <a:gd name="T40" fmla="*/ 78 w 148"/>
                <a:gd name="T41" fmla="*/ 1 h 126"/>
                <a:gd name="T42" fmla="*/ 82 w 148"/>
                <a:gd name="T43" fmla="*/ 14 h 126"/>
                <a:gd name="T44" fmla="*/ 90 w 148"/>
                <a:gd name="T45" fmla="*/ 18 h 126"/>
                <a:gd name="T46" fmla="*/ 98 w 148"/>
                <a:gd name="T47" fmla="*/ 52 h 126"/>
                <a:gd name="T48" fmla="*/ 148 w 148"/>
                <a:gd name="T49" fmla="*/ 97 h 126"/>
                <a:gd name="T50" fmla="*/ 143 w 148"/>
                <a:gd name="T51" fmla="*/ 106 h 126"/>
                <a:gd name="T52" fmla="*/ 135 w 148"/>
                <a:gd name="T53" fmla="*/ 98 h 126"/>
                <a:gd name="T54" fmla="*/ 130 w 148"/>
                <a:gd name="T55" fmla="*/ 102 h 126"/>
                <a:gd name="T56" fmla="*/ 122 w 148"/>
                <a:gd name="T57" fmla="*/ 109 h 126"/>
                <a:gd name="T58" fmla="*/ 132 w 148"/>
                <a:gd name="T59" fmla="*/ 115 h 126"/>
                <a:gd name="T60" fmla="*/ 98 w 148"/>
                <a:gd name="T61" fmla="*/ 122 h 126"/>
                <a:gd name="T62" fmla="*/ 87 w 148"/>
                <a:gd name="T63" fmla="*/ 119 h 126"/>
                <a:gd name="T64" fmla="*/ 66 w 148"/>
                <a:gd name="T65" fmla="*/ 124 h 126"/>
                <a:gd name="T66" fmla="*/ 61 w 148"/>
                <a:gd name="T67" fmla="*/ 118 h 126"/>
                <a:gd name="T68" fmla="*/ 45 w 148"/>
                <a:gd name="T69" fmla="*/ 125 h 126"/>
                <a:gd name="T70" fmla="*/ 33 w 148"/>
                <a:gd name="T71" fmla="*/ 121 h 126"/>
                <a:gd name="T72" fmla="*/ 24 w 148"/>
                <a:gd name="T73" fmla="*/ 126 h 126"/>
                <a:gd name="T74" fmla="*/ 15 w 148"/>
                <a:gd name="T75" fmla="*/ 119 h 126"/>
                <a:gd name="T76" fmla="*/ 8 w 148"/>
                <a:gd name="T77" fmla="*/ 11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8" h="126">
                  <a:moveTo>
                    <a:pt x="0" y="115"/>
                  </a:moveTo>
                  <a:cubicBezTo>
                    <a:pt x="3" y="110"/>
                    <a:pt x="3" y="110"/>
                    <a:pt x="3" y="110"/>
                  </a:cubicBezTo>
                  <a:cubicBezTo>
                    <a:pt x="7" y="110"/>
                    <a:pt x="7" y="110"/>
                    <a:pt x="7" y="110"/>
                  </a:cubicBezTo>
                  <a:cubicBezTo>
                    <a:pt x="8" y="101"/>
                    <a:pt x="8" y="101"/>
                    <a:pt x="8" y="101"/>
                  </a:cubicBezTo>
                  <a:cubicBezTo>
                    <a:pt x="8" y="101"/>
                    <a:pt x="10" y="95"/>
                    <a:pt x="11" y="96"/>
                  </a:cubicBezTo>
                  <a:cubicBezTo>
                    <a:pt x="12" y="96"/>
                    <a:pt x="20" y="97"/>
                    <a:pt x="20" y="97"/>
                  </a:cubicBezTo>
                  <a:cubicBezTo>
                    <a:pt x="22" y="104"/>
                    <a:pt x="22" y="104"/>
                    <a:pt x="22" y="104"/>
                  </a:cubicBezTo>
                  <a:cubicBezTo>
                    <a:pt x="31" y="110"/>
                    <a:pt x="31" y="110"/>
                    <a:pt x="31" y="110"/>
                  </a:cubicBezTo>
                  <a:cubicBezTo>
                    <a:pt x="31" y="102"/>
                    <a:pt x="31" y="102"/>
                    <a:pt x="31" y="102"/>
                  </a:cubicBezTo>
                  <a:cubicBezTo>
                    <a:pt x="50" y="107"/>
                    <a:pt x="50" y="107"/>
                    <a:pt x="50" y="107"/>
                  </a:cubicBezTo>
                  <a:cubicBezTo>
                    <a:pt x="59" y="108"/>
                    <a:pt x="59" y="108"/>
                    <a:pt x="59" y="108"/>
                  </a:cubicBezTo>
                  <a:cubicBezTo>
                    <a:pt x="62" y="104"/>
                    <a:pt x="62" y="104"/>
                    <a:pt x="62" y="104"/>
                  </a:cubicBezTo>
                  <a:cubicBezTo>
                    <a:pt x="73" y="103"/>
                    <a:pt x="73" y="103"/>
                    <a:pt x="73" y="103"/>
                  </a:cubicBezTo>
                  <a:cubicBezTo>
                    <a:pt x="81" y="96"/>
                    <a:pt x="81" y="96"/>
                    <a:pt x="81" y="96"/>
                  </a:cubicBezTo>
                  <a:cubicBezTo>
                    <a:pt x="80" y="91"/>
                    <a:pt x="80" y="91"/>
                    <a:pt x="80" y="91"/>
                  </a:cubicBezTo>
                  <a:cubicBezTo>
                    <a:pt x="72" y="95"/>
                    <a:pt x="72" y="95"/>
                    <a:pt x="72" y="95"/>
                  </a:cubicBezTo>
                  <a:cubicBezTo>
                    <a:pt x="67" y="94"/>
                    <a:pt x="67" y="94"/>
                    <a:pt x="67" y="94"/>
                  </a:cubicBezTo>
                  <a:cubicBezTo>
                    <a:pt x="52" y="98"/>
                    <a:pt x="52" y="98"/>
                    <a:pt x="52" y="98"/>
                  </a:cubicBezTo>
                  <a:cubicBezTo>
                    <a:pt x="41" y="92"/>
                    <a:pt x="41" y="92"/>
                    <a:pt x="41" y="92"/>
                  </a:cubicBezTo>
                  <a:cubicBezTo>
                    <a:pt x="68" y="74"/>
                    <a:pt x="68" y="74"/>
                    <a:pt x="68" y="74"/>
                  </a:cubicBezTo>
                  <a:cubicBezTo>
                    <a:pt x="79" y="66"/>
                    <a:pt x="79" y="66"/>
                    <a:pt x="79" y="66"/>
                  </a:cubicBezTo>
                  <a:cubicBezTo>
                    <a:pt x="87" y="65"/>
                    <a:pt x="87" y="65"/>
                    <a:pt x="87" y="65"/>
                  </a:cubicBezTo>
                  <a:cubicBezTo>
                    <a:pt x="88" y="59"/>
                    <a:pt x="88" y="59"/>
                    <a:pt x="88" y="59"/>
                  </a:cubicBezTo>
                  <a:cubicBezTo>
                    <a:pt x="78" y="57"/>
                    <a:pt x="78" y="57"/>
                    <a:pt x="78" y="57"/>
                  </a:cubicBezTo>
                  <a:cubicBezTo>
                    <a:pt x="78" y="57"/>
                    <a:pt x="74" y="62"/>
                    <a:pt x="73" y="62"/>
                  </a:cubicBezTo>
                  <a:cubicBezTo>
                    <a:pt x="73" y="62"/>
                    <a:pt x="60" y="55"/>
                    <a:pt x="60" y="55"/>
                  </a:cubicBezTo>
                  <a:cubicBezTo>
                    <a:pt x="60" y="46"/>
                    <a:pt x="60" y="46"/>
                    <a:pt x="60" y="46"/>
                  </a:cubicBezTo>
                  <a:cubicBezTo>
                    <a:pt x="54" y="46"/>
                    <a:pt x="54" y="46"/>
                    <a:pt x="54" y="46"/>
                  </a:cubicBezTo>
                  <a:cubicBezTo>
                    <a:pt x="51" y="38"/>
                    <a:pt x="51" y="38"/>
                    <a:pt x="51" y="38"/>
                  </a:cubicBezTo>
                  <a:cubicBezTo>
                    <a:pt x="30" y="36"/>
                    <a:pt x="30" y="36"/>
                    <a:pt x="30" y="36"/>
                  </a:cubicBezTo>
                  <a:cubicBezTo>
                    <a:pt x="31" y="29"/>
                    <a:pt x="31" y="29"/>
                    <a:pt x="31" y="29"/>
                  </a:cubicBezTo>
                  <a:cubicBezTo>
                    <a:pt x="40" y="22"/>
                    <a:pt x="40" y="22"/>
                    <a:pt x="40" y="22"/>
                  </a:cubicBezTo>
                  <a:cubicBezTo>
                    <a:pt x="40" y="22"/>
                    <a:pt x="41" y="18"/>
                    <a:pt x="41" y="18"/>
                  </a:cubicBezTo>
                  <a:cubicBezTo>
                    <a:pt x="41" y="18"/>
                    <a:pt x="36" y="17"/>
                    <a:pt x="36" y="17"/>
                  </a:cubicBezTo>
                  <a:cubicBezTo>
                    <a:pt x="36" y="9"/>
                    <a:pt x="36" y="9"/>
                    <a:pt x="36" y="9"/>
                  </a:cubicBezTo>
                  <a:cubicBezTo>
                    <a:pt x="44" y="12"/>
                    <a:pt x="44" y="12"/>
                    <a:pt x="44" y="12"/>
                  </a:cubicBezTo>
                  <a:cubicBezTo>
                    <a:pt x="49" y="8"/>
                    <a:pt x="49" y="8"/>
                    <a:pt x="49" y="8"/>
                  </a:cubicBezTo>
                  <a:cubicBezTo>
                    <a:pt x="52" y="16"/>
                    <a:pt x="52" y="16"/>
                    <a:pt x="52" y="16"/>
                  </a:cubicBezTo>
                  <a:cubicBezTo>
                    <a:pt x="58" y="15"/>
                    <a:pt x="58" y="15"/>
                    <a:pt x="58" y="15"/>
                  </a:cubicBezTo>
                  <a:cubicBezTo>
                    <a:pt x="58" y="6"/>
                    <a:pt x="58" y="6"/>
                    <a:pt x="58" y="6"/>
                  </a:cubicBezTo>
                  <a:cubicBezTo>
                    <a:pt x="61" y="0"/>
                    <a:pt x="61" y="0"/>
                    <a:pt x="61" y="0"/>
                  </a:cubicBezTo>
                  <a:cubicBezTo>
                    <a:pt x="78" y="1"/>
                    <a:pt x="78" y="1"/>
                    <a:pt x="78" y="1"/>
                  </a:cubicBezTo>
                  <a:cubicBezTo>
                    <a:pt x="87" y="11"/>
                    <a:pt x="87" y="11"/>
                    <a:pt x="87" y="11"/>
                  </a:cubicBezTo>
                  <a:cubicBezTo>
                    <a:pt x="82" y="14"/>
                    <a:pt x="82" y="14"/>
                    <a:pt x="82" y="14"/>
                  </a:cubicBezTo>
                  <a:cubicBezTo>
                    <a:pt x="86" y="19"/>
                    <a:pt x="86" y="19"/>
                    <a:pt x="86" y="19"/>
                  </a:cubicBezTo>
                  <a:cubicBezTo>
                    <a:pt x="90" y="18"/>
                    <a:pt x="90" y="18"/>
                    <a:pt x="90" y="18"/>
                  </a:cubicBezTo>
                  <a:cubicBezTo>
                    <a:pt x="97" y="34"/>
                    <a:pt x="97" y="34"/>
                    <a:pt x="97" y="34"/>
                  </a:cubicBezTo>
                  <a:cubicBezTo>
                    <a:pt x="98" y="52"/>
                    <a:pt x="98" y="52"/>
                    <a:pt x="98" y="52"/>
                  </a:cubicBezTo>
                  <a:cubicBezTo>
                    <a:pt x="145" y="82"/>
                    <a:pt x="145" y="82"/>
                    <a:pt x="145" y="82"/>
                  </a:cubicBezTo>
                  <a:cubicBezTo>
                    <a:pt x="148" y="97"/>
                    <a:pt x="148" y="97"/>
                    <a:pt x="148" y="97"/>
                  </a:cubicBezTo>
                  <a:cubicBezTo>
                    <a:pt x="143" y="99"/>
                    <a:pt x="143" y="99"/>
                    <a:pt x="143" y="99"/>
                  </a:cubicBezTo>
                  <a:cubicBezTo>
                    <a:pt x="143" y="106"/>
                    <a:pt x="143" y="106"/>
                    <a:pt x="143" y="106"/>
                  </a:cubicBezTo>
                  <a:cubicBezTo>
                    <a:pt x="133" y="105"/>
                    <a:pt x="133" y="105"/>
                    <a:pt x="133" y="105"/>
                  </a:cubicBezTo>
                  <a:cubicBezTo>
                    <a:pt x="135" y="98"/>
                    <a:pt x="135" y="98"/>
                    <a:pt x="135" y="98"/>
                  </a:cubicBezTo>
                  <a:cubicBezTo>
                    <a:pt x="135" y="98"/>
                    <a:pt x="130" y="93"/>
                    <a:pt x="130" y="93"/>
                  </a:cubicBezTo>
                  <a:cubicBezTo>
                    <a:pt x="130" y="93"/>
                    <a:pt x="130" y="102"/>
                    <a:pt x="130" y="102"/>
                  </a:cubicBezTo>
                  <a:cubicBezTo>
                    <a:pt x="130" y="102"/>
                    <a:pt x="125" y="101"/>
                    <a:pt x="125" y="101"/>
                  </a:cubicBezTo>
                  <a:cubicBezTo>
                    <a:pt x="125" y="102"/>
                    <a:pt x="122" y="109"/>
                    <a:pt x="122" y="109"/>
                  </a:cubicBezTo>
                  <a:cubicBezTo>
                    <a:pt x="129" y="110"/>
                    <a:pt x="129" y="110"/>
                    <a:pt x="129" y="110"/>
                  </a:cubicBezTo>
                  <a:cubicBezTo>
                    <a:pt x="132" y="115"/>
                    <a:pt x="132" y="115"/>
                    <a:pt x="132" y="115"/>
                  </a:cubicBezTo>
                  <a:cubicBezTo>
                    <a:pt x="104" y="126"/>
                    <a:pt x="104" y="126"/>
                    <a:pt x="104" y="126"/>
                  </a:cubicBezTo>
                  <a:cubicBezTo>
                    <a:pt x="98" y="122"/>
                    <a:pt x="98" y="122"/>
                    <a:pt x="98" y="122"/>
                  </a:cubicBezTo>
                  <a:cubicBezTo>
                    <a:pt x="100" y="108"/>
                    <a:pt x="100" y="108"/>
                    <a:pt x="100" y="108"/>
                  </a:cubicBezTo>
                  <a:cubicBezTo>
                    <a:pt x="87" y="119"/>
                    <a:pt x="87" y="119"/>
                    <a:pt x="87" y="119"/>
                  </a:cubicBezTo>
                  <a:cubicBezTo>
                    <a:pt x="78" y="117"/>
                    <a:pt x="78" y="117"/>
                    <a:pt x="78" y="117"/>
                  </a:cubicBezTo>
                  <a:cubicBezTo>
                    <a:pt x="66" y="124"/>
                    <a:pt x="66" y="124"/>
                    <a:pt x="66" y="124"/>
                  </a:cubicBezTo>
                  <a:cubicBezTo>
                    <a:pt x="61" y="124"/>
                    <a:pt x="61" y="124"/>
                    <a:pt x="61" y="124"/>
                  </a:cubicBezTo>
                  <a:cubicBezTo>
                    <a:pt x="61" y="118"/>
                    <a:pt x="61" y="118"/>
                    <a:pt x="61" y="118"/>
                  </a:cubicBezTo>
                  <a:cubicBezTo>
                    <a:pt x="49" y="120"/>
                    <a:pt x="49" y="120"/>
                    <a:pt x="49" y="120"/>
                  </a:cubicBezTo>
                  <a:cubicBezTo>
                    <a:pt x="45" y="125"/>
                    <a:pt x="45" y="125"/>
                    <a:pt x="45" y="125"/>
                  </a:cubicBezTo>
                  <a:cubicBezTo>
                    <a:pt x="37" y="117"/>
                    <a:pt x="37" y="117"/>
                    <a:pt x="37" y="117"/>
                  </a:cubicBezTo>
                  <a:cubicBezTo>
                    <a:pt x="33" y="121"/>
                    <a:pt x="33" y="121"/>
                    <a:pt x="33" y="121"/>
                  </a:cubicBezTo>
                  <a:cubicBezTo>
                    <a:pt x="30" y="117"/>
                    <a:pt x="30" y="117"/>
                    <a:pt x="30" y="117"/>
                  </a:cubicBezTo>
                  <a:cubicBezTo>
                    <a:pt x="30" y="117"/>
                    <a:pt x="24" y="125"/>
                    <a:pt x="24" y="126"/>
                  </a:cubicBezTo>
                  <a:cubicBezTo>
                    <a:pt x="24" y="126"/>
                    <a:pt x="12" y="122"/>
                    <a:pt x="12" y="122"/>
                  </a:cubicBezTo>
                  <a:cubicBezTo>
                    <a:pt x="15" y="119"/>
                    <a:pt x="15" y="119"/>
                    <a:pt x="15" y="119"/>
                  </a:cubicBezTo>
                  <a:cubicBezTo>
                    <a:pt x="12" y="115"/>
                    <a:pt x="12" y="115"/>
                    <a:pt x="12" y="115"/>
                  </a:cubicBezTo>
                  <a:cubicBezTo>
                    <a:pt x="8" y="117"/>
                    <a:pt x="8" y="117"/>
                    <a:pt x="8" y="117"/>
                  </a:cubicBezTo>
                  <a:lnTo>
                    <a:pt x="0" y="1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1" name="Freeform 51">
              <a:extLst>
                <a:ext uri="{FF2B5EF4-FFF2-40B4-BE49-F238E27FC236}">
                  <a16:creationId xmlns:a16="http://schemas.microsoft.com/office/drawing/2014/main" id="{123B3699-918F-4E1B-A06B-BE7B7B661085}"/>
                </a:ext>
              </a:extLst>
            </p:cNvPr>
            <p:cNvSpPr>
              <a:spLocks/>
            </p:cNvSpPr>
            <p:nvPr/>
          </p:nvSpPr>
          <p:spPr bwMode="auto">
            <a:xfrm>
              <a:off x="5581305" y="2562450"/>
              <a:ext cx="42205" cy="22213"/>
            </a:xfrm>
            <a:custGeom>
              <a:avLst/>
              <a:gdLst>
                <a:gd name="T0" fmla="*/ 15 w 28"/>
                <a:gd name="T1" fmla="*/ 10 h 15"/>
                <a:gd name="T2" fmla="*/ 16 w 28"/>
                <a:gd name="T3" fmla="*/ 15 h 15"/>
                <a:gd name="T4" fmla="*/ 28 w 28"/>
                <a:gd name="T5" fmla="*/ 13 h 15"/>
                <a:gd name="T6" fmla="*/ 10 w 28"/>
                <a:gd name="T7" fmla="*/ 0 h 15"/>
                <a:gd name="T8" fmla="*/ 0 w 28"/>
                <a:gd name="T9" fmla="*/ 4 h 15"/>
                <a:gd name="T10" fmla="*/ 6 w 28"/>
                <a:gd name="T11" fmla="*/ 5 h 15"/>
                <a:gd name="T12" fmla="*/ 8 w 28"/>
                <a:gd name="T13" fmla="*/ 11 h 15"/>
                <a:gd name="T14" fmla="*/ 15 w 28"/>
                <a:gd name="T15" fmla="*/ 1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5">
                  <a:moveTo>
                    <a:pt x="15" y="10"/>
                  </a:moveTo>
                  <a:cubicBezTo>
                    <a:pt x="16" y="15"/>
                    <a:pt x="16" y="15"/>
                    <a:pt x="16" y="15"/>
                  </a:cubicBezTo>
                  <a:cubicBezTo>
                    <a:pt x="28" y="13"/>
                    <a:pt x="28" y="13"/>
                    <a:pt x="28" y="13"/>
                  </a:cubicBezTo>
                  <a:cubicBezTo>
                    <a:pt x="10" y="0"/>
                    <a:pt x="10" y="0"/>
                    <a:pt x="10" y="0"/>
                  </a:cubicBezTo>
                  <a:cubicBezTo>
                    <a:pt x="10" y="0"/>
                    <a:pt x="0" y="4"/>
                    <a:pt x="0" y="4"/>
                  </a:cubicBezTo>
                  <a:cubicBezTo>
                    <a:pt x="0" y="4"/>
                    <a:pt x="6" y="5"/>
                    <a:pt x="6" y="5"/>
                  </a:cubicBezTo>
                  <a:cubicBezTo>
                    <a:pt x="6" y="5"/>
                    <a:pt x="7" y="11"/>
                    <a:pt x="8" y="11"/>
                  </a:cubicBezTo>
                  <a:cubicBezTo>
                    <a:pt x="8" y="11"/>
                    <a:pt x="15" y="10"/>
                    <a:pt x="15" y="1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2" name="Freeform 52">
              <a:extLst>
                <a:ext uri="{FF2B5EF4-FFF2-40B4-BE49-F238E27FC236}">
                  <a16:creationId xmlns:a16="http://schemas.microsoft.com/office/drawing/2014/main" id="{EAF70B74-907C-482B-AC9C-4DB57CBF5903}"/>
                </a:ext>
              </a:extLst>
            </p:cNvPr>
            <p:cNvSpPr>
              <a:spLocks/>
            </p:cNvSpPr>
            <p:nvPr/>
          </p:nvSpPr>
          <p:spPr bwMode="auto">
            <a:xfrm>
              <a:off x="5388051" y="2509139"/>
              <a:ext cx="79967" cy="44426"/>
            </a:xfrm>
            <a:custGeom>
              <a:avLst/>
              <a:gdLst>
                <a:gd name="T0" fmla="*/ 13 w 36"/>
                <a:gd name="T1" fmla="*/ 13 h 20"/>
                <a:gd name="T2" fmla="*/ 10 w 36"/>
                <a:gd name="T3" fmla="*/ 20 h 20"/>
                <a:gd name="T4" fmla="*/ 6 w 36"/>
                <a:gd name="T5" fmla="*/ 20 h 20"/>
                <a:gd name="T6" fmla="*/ 7 w 36"/>
                <a:gd name="T7" fmla="*/ 16 h 20"/>
                <a:gd name="T8" fmla="*/ 0 w 36"/>
                <a:gd name="T9" fmla="*/ 15 h 20"/>
                <a:gd name="T10" fmla="*/ 2 w 36"/>
                <a:gd name="T11" fmla="*/ 2 h 20"/>
                <a:gd name="T12" fmla="*/ 4 w 36"/>
                <a:gd name="T13" fmla="*/ 0 h 20"/>
                <a:gd name="T14" fmla="*/ 16 w 36"/>
                <a:gd name="T15" fmla="*/ 0 h 20"/>
                <a:gd name="T16" fmla="*/ 36 w 36"/>
                <a:gd name="T17" fmla="*/ 4 h 20"/>
                <a:gd name="T18" fmla="*/ 35 w 36"/>
                <a:gd name="T19" fmla="*/ 7 h 20"/>
                <a:gd name="T20" fmla="*/ 30 w 36"/>
                <a:gd name="T21" fmla="*/ 5 h 20"/>
                <a:gd name="T22" fmla="*/ 24 w 36"/>
                <a:gd name="T23" fmla="*/ 10 h 20"/>
                <a:gd name="T24" fmla="*/ 13 w 36"/>
                <a:gd name="T25"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20">
                  <a:moveTo>
                    <a:pt x="13" y="13"/>
                  </a:moveTo>
                  <a:lnTo>
                    <a:pt x="10" y="20"/>
                  </a:lnTo>
                  <a:lnTo>
                    <a:pt x="6" y="20"/>
                  </a:lnTo>
                  <a:lnTo>
                    <a:pt x="7" y="16"/>
                  </a:lnTo>
                  <a:lnTo>
                    <a:pt x="0" y="15"/>
                  </a:lnTo>
                  <a:lnTo>
                    <a:pt x="2" y="2"/>
                  </a:lnTo>
                  <a:lnTo>
                    <a:pt x="4" y="0"/>
                  </a:lnTo>
                  <a:lnTo>
                    <a:pt x="16" y="0"/>
                  </a:lnTo>
                  <a:lnTo>
                    <a:pt x="36" y="4"/>
                  </a:lnTo>
                  <a:lnTo>
                    <a:pt x="35" y="7"/>
                  </a:lnTo>
                  <a:lnTo>
                    <a:pt x="30" y="5"/>
                  </a:lnTo>
                  <a:lnTo>
                    <a:pt x="24" y="10"/>
                  </a:lnTo>
                  <a:lnTo>
                    <a:pt x="13" y="1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3" name="Freeform 53">
              <a:extLst>
                <a:ext uri="{FF2B5EF4-FFF2-40B4-BE49-F238E27FC236}">
                  <a16:creationId xmlns:a16="http://schemas.microsoft.com/office/drawing/2014/main" id="{A2B3D5D9-2F20-4F5E-A07F-F3C3E5E4696C}"/>
                </a:ext>
              </a:extLst>
            </p:cNvPr>
            <p:cNvSpPr>
              <a:spLocks/>
            </p:cNvSpPr>
            <p:nvPr/>
          </p:nvSpPr>
          <p:spPr bwMode="auto">
            <a:xfrm>
              <a:off x="5476904" y="2451384"/>
              <a:ext cx="79967" cy="51090"/>
            </a:xfrm>
            <a:custGeom>
              <a:avLst/>
              <a:gdLst>
                <a:gd name="T0" fmla="*/ 10 w 36"/>
                <a:gd name="T1" fmla="*/ 21 h 23"/>
                <a:gd name="T2" fmla="*/ 15 w 36"/>
                <a:gd name="T3" fmla="*/ 23 h 23"/>
                <a:gd name="T4" fmla="*/ 19 w 36"/>
                <a:gd name="T5" fmla="*/ 21 h 23"/>
                <a:gd name="T6" fmla="*/ 28 w 36"/>
                <a:gd name="T7" fmla="*/ 17 h 23"/>
                <a:gd name="T8" fmla="*/ 36 w 36"/>
                <a:gd name="T9" fmla="*/ 0 h 23"/>
                <a:gd name="T10" fmla="*/ 32 w 36"/>
                <a:gd name="T11" fmla="*/ 0 h 23"/>
                <a:gd name="T12" fmla="*/ 19 w 36"/>
                <a:gd name="T13" fmla="*/ 9 h 23"/>
                <a:gd name="T14" fmla="*/ 13 w 36"/>
                <a:gd name="T15" fmla="*/ 8 h 23"/>
                <a:gd name="T16" fmla="*/ 13 w 36"/>
                <a:gd name="T17" fmla="*/ 14 h 23"/>
                <a:gd name="T18" fmla="*/ 7 w 36"/>
                <a:gd name="T19" fmla="*/ 17 h 23"/>
                <a:gd name="T20" fmla="*/ 2 w 36"/>
                <a:gd name="T21" fmla="*/ 17 h 23"/>
                <a:gd name="T22" fmla="*/ 0 w 36"/>
                <a:gd name="T23" fmla="*/ 21 h 23"/>
                <a:gd name="T24" fmla="*/ 3 w 36"/>
                <a:gd name="T25" fmla="*/ 23 h 23"/>
                <a:gd name="T26" fmla="*/ 10 w 36"/>
                <a:gd name="T27"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23">
                  <a:moveTo>
                    <a:pt x="10" y="21"/>
                  </a:moveTo>
                  <a:lnTo>
                    <a:pt x="15" y="23"/>
                  </a:lnTo>
                  <a:lnTo>
                    <a:pt x="19" y="21"/>
                  </a:lnTo>
                  <a:lnTo>
                    <a:pt x="28" y="17"/>
                  </a:lnTo>
                  <a:lnTo>
                    <a:pt x="36" y="0"/>
                  </a:lnTo>
                  <a:lnTo>
                    <a:pt x="32" y="0"/>
                  </a:lnTo>
                  <a:lnTo>
                    <a:pt x="19" y="9"/>
                  </a:lnTo>
                  <a:lnTo>
                    <a:pt x="13" y="8"/>
                  </a:lnTo>
                  <a:lnTo>
                    <a:pt x="13" y="14"/>
                  </a:lnTo>
                  <a:lnTo>
                    <a:pt x="7" y="17"/>
                  </a:lnTo>
                  <a:lnTo>
                    <a:pt x="2" y="17"/>
                  </a:lnTo>
                  <a:lnTo>
                    <a:pt x="0" y="21"/>
                  </a:lnTo>
                  <a:lnTo>
                    <a:pt x="3" y="23"/>
                  </a:lnTo>
                  <a:lnTo>
                    <a:pt x="10" y="2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4" name="Freeform 54">
              <a:extLst>
                <a:ext uri="{FF2B5EF4-FFF2-40B4-BE49-F238E27FC236}">
                  <a16:creationId xmlns:a16="http://schemas.microsoft.com/office/drawing/2014/main" id="{FAD39C80-BAEB-46BA-81D9-2D6E742835C9}"/>
                </a:ext>
              </a:extLst>
            </p:cNvPr>
            <p:cNvSpPr>
              <a:spLocks/>
            </p:cNvSpPr>
            <p:nvPr/>
          </p:nvSpPr>
          <p:spPr bwMode="auto">
            <a:xfrm>
              <a:off x="5630174" y="2391409"/>
              <a:ext cx="15549" cy="6664"/>
            </a:xfrm>
            <a:custGeom>
              <a:avLst/>
              <a:gdLst>
                <a:gd name="T0" fmla="*/ 7 w 7"/>
                <a:gd name="T1" fmla="*/ 1 h 3"/>
                <a:gd name="T2" fmla="*/ 6 w 7"/>
                <a:gd name="T3" fmla="*/ 3 h 3"/>
                <a:gd name="T4" fmla="*/ 2 w 7"/>
                <a:gd name="T5" fmla="*/ 3 h 3"/>
                <a:gd name="T6" fmla="*/ 0 w 7"/>
                <a:gd name="T7" fmla="*/ 0 h 3"/>
                <a:gd name="T8" fmla="*/ 7 w 7"/>
                <a:gd name="T9" fmla="*/ 1 h 3"/>
              </a:gdLst>
              <a:ahLst/>
              <a:cxnLst>
                <a:cxn ang="0">
                  <a:pos x="T0" y="T1"/>
                </a:cxn>
                <a:cxn ang="0">
                  <a:pos x="T2" y="T3"/>
                </a:cxn>
                <a:cxn ang="0">
                  <a:pos x="T4" y="T5"/>
                </a:cxn>
                <a:cxn ang="0">
                  <a:pos x="T6" y="T7"/>
                </a:cxn>
                <a:cxn ang="0">
                  <a:pos x="T8" y="T9"/>
                </a:cxn>
              </a:cxnLst>
              <a:rect l="0" t="0" r="r" b="b"/>
              <a:pathLst>
                <a:path w="7" h="3">
                  <a:moveTo>
                    <a:pt x="7" y="1"/>
                  </a:moveTo>
                  <a:lnTo>
                    <a:pt x="6" y="3"/>
                  </a:lnTo>
                  <a:lnTo>
                    <a:pt x="2" y="3"/>
                  </a:lnTo>
                  <a:lnTo>
                    <a:pt x="0" y="0"/>
                  </a:lnTo>
                  <a:lnTo>
                    <a:pt x="7" y="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5" name="Freeform 55">
              <a:extLst>
                <a:ext uri="{FF2B5EF4-FFF2-40B4-BE49-F238E27FC236}">
                  <a16:creationId xmlns:a16="http://schemas.microsoft.com/office/drawing/2014/main" id="{A49C966F-E8F3-4E0C-9963-232163146846}"/>
                </a:ext>
              </a:extLst>
            </p:cNvPr>
            <p:cNvSpPr>
              <a:spLocks/>
            </p:cNvSpPr>
            <p:nvPr/>
          </p:nvSpPr>
          <p:spPr bwMode="auto">
            <a:xfrm>
              <a:off x="5654609" y="2351425"/>
              <a:ext cx="22213" cy="31098"/>
            </a:xfrm>
            <a:custGeom>
              <a:avLst/>
              <a:gdLst>
                <a:gd name="T0" fmla="*/ 8 w 10"/>
                <a:gd name="T1" fmla="*/ 14 h 14"/>
                <a:gd name="T2" fmla="*/ 0 w 10"/>
                <a:gd name="T3" fmla="*/ 5 h 14"/>
                <a:gd name="T4" fmla="*/ 7 w 10"/>
                <a:gd name="T5" fmla="*/ 0 h 14"/>
                <a:gd name="T6" fmla="*/ 10 w 10"/>
                <a:gd name="T7" fmla="*/ 10 h 14"/>
                <a:gd name="T8" fmla="*/ 8 w 10"/>
                <a:gd name="T9" fmla="*/ 14 h 14"/>
              </a:gdLst>
              <a:ahLst/>
              <a:cxnLst>
                <a:cxn ang="0">
                  <a:pos x="T0" y="T1"/>
                </a:cxn>
                <a:cxn ang="0">
                  <a:pos x="T2" y="T3"/>
                </a:cxn>
                <a:cxn ang="0">
                  <a:pos x="T4" y="T5"/>
                </a:cxn>
                <a:cxn ang="0">
                  <a:pos x="T6" y="T7"/>
                </a:cxn>
                <a:cxn ang="0">
                  <a:pos x="T8" y="T9"/>
                </a:cxn>
              </a:cxnLst>
              <a:rect l="0" t="0" r="r" b="b"/>
              <a:pathLst>
                <a:path w="10" h="14">
                  <a:moveTo>
                    <a:pt x="8" y="14"/>
                  </a:moveTo>
                  <a:lnTo>
                    <a:pt x="0" y="5"/>
                  </a:lnTo>
                  <a:lnTo>
                    <a:pt x="7" y="0"/>
                  </a:lnTo>
                  <a:lnTo>
                    <a:pt x="10" y="10"/>
                  </a:lnTo>
                  <a:lnTo>
                    <a:pt x="8" y="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6" name="Freeform 56">
              <a:extLst>
                <a:ext uri="{FF2B5EF4-FFF2-40B4-BE49-F238E27FC236}">
                  <a16:creationId xmlns:a16="http://schemas.microsoft.com/office/drawing/2014/main" id="{583FE429-4D85-4EF6-92CB-5E1177AA407A}"/>
                </a:ext>
              </a:extLst>
            </p:cNvPr>
            <p:cNvSpPr>
              <a:spLocks/>
            </p:cNvSpPr>
            <p:nvPr/>
          </p:nvSpPr>
          <p:spPr bwMode="auto">
            <a:xfrm>
              <a:off x="5565756" y="2258130"/>
              <a:ext cx="28877" cy="11107"/>
            </a:xfrm>
            <a:custGeom>
              <a:avLst/>
              <a:gdLst>
                <a:gd name="T0" fmla="*/ 0 w 13"/>
                <a:gd name="T1" fmla="*/ 3 h 5"/>
                <a:gd name="T2" fmla="*/ 10 w 13"/>
                <a:gd name="T3" fmla="*/ 5 h 5"/>
                <a:gd name="T4" fmla="*/ 13 w 13"/>
                <a:gd name="T5" fmla="*/ 3 h 5"/>
                <a:gd name="T6" fmla="*/ 9 w 13"/>
                <a:gd name="T7" fmla="*/ 0 h 5"/>
                <a:gd name="T8" fmla="*/ 0 w 13"/>
                <a:gd name="T9" fmla="*/ 3 h 5"/>
              </a:gdLst>
              <a:ahLst/>
              <a:cxnLst>
                <a:cxn ang="0">
                  <a:pos x="T0" y="T1"/>
                </a:cxn>
                <a:cxn ang="0">
                  <a:pos x="T2" y="T3"/>
                </a:cxn>
                <a:cxn ang="0">
                  <a:pos x="T4" y="T5"/>
                </a:cxn>
                <a:cxn ang="0">
                  <a:pos x="T6" y="T7"/>
                </a:cxn>
                <a:cxn ang="0">
                  <a:pos x="T8" y="T9"/>
                </a:cxn>
              </a:cxnLst>
              <a:rect l="0" t="0" r="r" b="b"/>
              <a:pathLst>
                <a:path w="13" h="5">
                  <a:moveTo>
                    <a:pt x="0" y="3"/>
                  </a:moveTo>
                  <a:lnTo>
                    <a:pt x="10" y="5"/>
                  </a:lnTo>
                  <a:lnTo>
                    <a:pt x="13" y="3"/>
                  </a:lnTo>
                  <a:lnTo>
                    <a:pt x="9" y="0"/>
                  </a:lnTo>
                  <a:lnTo>
                    <a:pt x="0" y="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7" name="Freeform 57">
              <a:extLst>
                <a:ext uri="{FF2B5EF4-FFF2-40B4-BE49-F238E27FC236}">
                  <a16:creationId xmlns:a16="http://schemas.microsoft.com/office/drawing/2014/main" id="{2F82C33E-27B0-4733-8F68-07FAD63D7BDB}"/>
                </a:ext>
              </a:extLst>
            </p:cNvPr>
            <p:cNvSpPr>
              <a:spLocks/>
            </p:cNvSpPr>
            <p:nvPr/>
          </p:nvSpPr>
          <p:spPr bwMode="auto">
            <a:xfrm>
              <a:off x="5599076" y="2273679"/>
              <a:ext cx="55533" cy="62197"/>
            </a:xfrm>
            <a:custGeom>
              <a:avLst/>
              <a:gdLst>
                <a:gd name="T0" fmla="*/ 5 w 25"/>
                <a:gd name="T1" fmla="*/ 17 h 28"/>
                <a:gd name="T2" fmla="*/ 1 w 25"/>
                <a:gd name="T3" fmla="*/ 15 h 28"/>
                <a:gd name="T4" fmla="*/ 0 w 25"/>
                <a:gd name="T5" fmla="*/ 9 h 28"/>
                <a:gd name="T6" fmla="*/ 9 w 25"/>
                <a:gd name="T7" fmla="*/ 5 h 28"/>
                <a:gd name="T8" fmla="*/ 12 w 25"/>
                <a:gd name="T9" fmla="*/ 2 h 28"/>
                <a:gd name="T10" fmla="*/ 18 w 25"/>
                <a:gd name="T11" fmla="*/ 0 h 28"/>
                <a:gd name="T12" fmla="*/ 25 w 25"/>
                <a:gd name="T13" fmla="*/ 11 h 28"/>
                <a:gd name="T14" fmla="*/ 22 w 25"/>
                <a:gd name="T15" fmla="*/ 12 h 28"/>
                <a:gd name="T16" fmla="*/ 25 w 25"/>
                <a:gd name="T17" fmla="*/ 17 h 28"/>
                <a:gd name="T18" fmla="*/ 23 w 25"/>
                <a:gd name="T19" fmla="*/ 24 h 28"/>
                <a:gd name="T20" fmla="*/ 18 w 25"/>
                <a:gd name="T21" fmla="*/ 26 h 28"/>
                <a:gd name="T22" fmla="*/ 16 w 25"/>
                <a:gd name="T23" fmla="*/ 28 h 28"/>
                <a:gd name="T24" fmla="*/ 11 w 25"/>
                <a:gd name="T25" fmla="*/ 28 h 28"/>
                <a:gd name="T26" fmla="*/ 7 w 25"/>
                <a:gd name="T27" fmla="*/ 24 h 28"/>
                <a:gd name="T28" fmla="*/ 5 w 25"/>
                <a:gd name="T29" fmla="*/ 1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8">
                  <a:moveTo>
                    <a:pt x="5" y="17"/>
                  </a:moveTo>
                  <a:lnTo>
                    <a:pt x="1" y="15"/>
                  </a:lnTo>
                  <a:lnTo>
                    <a:pt x="0" y="9"/>
                  </a:lnTo>
                  <a:lnTo>
                    <a:pt x="9" y="5"/>
                  </a:lnTo>
                  <a:lnTo>
                    <a:pt x="12" y="2"/>
                  </a:lnTo>
                  <a:lnTo>
                    <a:pt x="18" y="0"/>
                  </a:lnTo>
                  <a:lnTo>
                    <a:pt x="25" y="11"/>
                  </a:lnTo>
                  <a:lnTo>
                    <a:pt x="22" y="12"/>
                  </a:lnTo>
                  <a:lnTo>
                    <a:pt x="25" y="17"/>
                  </a:lnTo>
                  <a:lnTo>
                    <a:pt x="23" y="24"/>
                  </a:lnTo>
                  <a:lnTo>
                    <a:pt x="18" y="26"/>
                  </a:lnTo>
                  <a:lnTo>
                    <a:pt x="16" y="28"/>
                  </a:lnTo>
                  <a:lnTo>
                    <a:pt x="11" y="28"/>
                  </a:lnTo>
                  <a:lnTo>
                    <a:pt x="7" y="24"/>
                  </a:lnTo>
                  <a:lnTo>
                    <a:pt x="5" y="1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8" name="Freeform 58">
              <a:extLst>
                <a:ext uri="{FF2B5EF4-FFF2-40B4-BE49-F238E27FC236}">
                  <a16:creationId xmlns:a16="http://schemas.microsoft.com/office/drawing/2014/main" id="{C211624A-4976-492B-9779-C515D54CDAE4}"/>
                </a:ext>
              </a:extLst>
            </p:cNvPr>
            <p:cNvSpPr>
              <a:spLocks/>
            </p:cNvSpPr>
            <p:nvPr/>
          </p:nvSpPr>
          <p:spPr bwMode="auto">
            <a:xfrm>
              <a:off x="5552428" y="1947147"/>
              <a:ext cx="295434" cy="364295"/>
            </a:xfrm>
            <a:custGeom>
              <a:avLst/>
              <a:gdLst>
                <a:gd name="T0" fmla="*/ 36 w 194"/>
                <a:gd name="T1" fmla="*/ 115 h 241"/>
                <a:gd name="T2" fmla="*/ 7 w 194"/>
                <a:gd name="T3" fmla="*/ 88 h 241"/>
                <a:gd name="T4" fmla="*/ 5 w 194"/>
                <a:gd name="T5" fmla="*/ 72 h 241"/>
                <a:gd name="T6" fmla="*/ 21 w 194"/>
                <a:gd name="T7" fmla="*/ 50 h 241"/>
                <a:gd name="T8" fmla="*/ 34 w 194"/>
                <a:gd name="T9" fmla="*/ 69 h 241"/>
                <a:gd name="T10" fmla="*/ 44 w 194"/>
                <a:gd name="T11" fmla="*/ 46 h 241"/>
                <a:gd name="T12" fmla="*/ 40 w 194"/>
                <a:gd name="T13" fmla="*/ 35 h 241"/>
                <a:gd name="T14" fmla="*/ 48 w 194"/>
                <a:gd name="T15" fmla="*/ 24 h 241"/>
                <a:gd name="T16" fmla="*/ 63 w 194"/>
                <a:gd name="T17" fmla="*/ 56 h 241"/>
                <a:gd name="T18" fmla="*/ 71 w 194"/>
                <a:gd name="T19" fmla="*/ 58 h 241"/>
                <a:gd name="T20" fmla="*/ 86 w 194"/>
                <a:gd name="T21" fmla="*/ 77 h 241"/>
                <a:gd name="T22" fmla="*/ 85 w 194"/>
                <a:gd name="T23" fmla="*/ 63 h 241"/>
                <a:gd name="T24" fmla="*/ 80 w 194"/>
                <a:gd name="T25" fmla="*/ 45 h 241"/>
                <a:gd name="T26" fmla="*/ 87 w 194"/>
                <a:gd name="T27" fmla="*/ 29 h 241"/>
                <a:gd name="T28" fmla="*/ 98 w 194"/>
                <a:gd name="T29" fmla="*/ 9 h 241"/>
                <a:gd name="T30" fmla="*/ 107 w 194"/>
                <a:gd name="T31" fmla="*/ 1 h 241"/>
                <a:gd name="T32" fmla="*/ 129 w 194"/>
                <a:gd name="T33" fmla="*/ 63 h 241"/>
                <a:gd name="T34" fmla="*/ 110 w 194"/>
                <a:gd name="T35" fmla="*/ 101 h 241"/>
                <a:gd name="T36" fmla="*/ 118 w 194"/>
                <a:gd name="T37" fmla="*/ 118 h 241"/>
                <a:gd name="T38" fmla="*/ 110 w 194"/>
                <a:gd name="T39" fmla="*/ 139 h 241"/>
                <a:gd name="T40" fmla="*/ 127 w 194"/>
                <a:gd name="T41" fmla="*/ 153 h 241"/>
                <a:gd name="T42" fmla="*/ 131 w 194"/>
                <a:gd name="T43" fmla="*/ 146 h 241"/>
                <a:gd name="T44" fmla="*/ 147 w 194"/>
                <a:gd name="T45" fmla="*/ 156 h 241"/>
                <a:gd name="T46" fmla="*/ 150 w 194"/>
                <a:gd name="T47" fmla="*/ 174 h 241"/>
                <a:gd name="T48" fmla="*/ 175 w 194"/>
                <a:gd name="T49" fmla="*/ 199 h 241"/>
                <a:gd name="T50" fmla="*/ 153 w 194"/>
                <a:gd name="T51" fmla="*/ 218 h 241"/>
                <a:gd name="T52" fmla="*/ 130 w 194"/>
                <a:gd name="T53" fmla="*/ 233 h 241"/>
                <a:gd name="T54" fmla="*/ 111 w 194"/>
                <a:gd name="T55" fmla="*/ 225 h 241"/>
                <a:gd name="T56" fmla="*/ 120 w 194"/>
                <a:gd name="T57" fmla="*/ 215 h 241"/>
                <a:gd name="T58" fmla="*/ 131 w 194"/>
                <a:gd name="T59" fmla="*/ 205 h 241"/>
                <a:gd name="T60" fmla="*/ 138 w 194"/>
                <a:gd name="T61" fmla="*/ 193 h 241"/>
                <a:gd name="T62" fmla="*/ 122 w 194"/>
                <a:gd name="T63" fmla="*/ 179 h 241"/>
                <a:gd name="T64" fmla="*/ 100 w 194"/>
                <a:gd name="T65" fmla="*/ 198 h 241"/>
                <a:gd name="T66" fmla="*/ 103 w 194"/>
                <a:gd name="T67" fmla="*/ 181 h 241"/>
                <a:gd name="T68" fmla="*/ 87 w 194"/>
                <a:gd name="T69" fmla="*/ 180 h 241"/>
                <a:gd name="T70" fmla="*/ 69 w 194"/>
                <a:gd name="T71" fmla="*/ 171 h 241"/>
                <a:gd name="T72" fmla="*/ 61 w 194"/>
                <a:gd name="T73" fmla="*/ 156 h 241"/>
                <a:gd name="T74" fmla="*/ 48 w 194"/>
                <a:gd name="T75" fmla="*/ 145 h 241"/>
                <a:gd name="T76" fmla="*/ 71 w 194"/>
                <a:gd name="T77" fmla="*/ 132 h 241"/>
                <a:gd name="T78" fmla="*/ 63 w 194"/>
                <a:gd name="T79" fmla="*/ 114 h 241"/>
                <a:gd name="T80" fmla="*/ 54 w 194"/>
                <a:gd name="T81" fmla="*/ 108 h 241"/>
                <a:gd name="T82" fmla="*/ 45 w 194"/>
                <a:gd name="T83" fmla="*/ 105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4" h="241">
                  <a:moveTo>
                    <a:pt x="37" y="97"/>
                  </a:moveTo>
                  <a:cubicBezTo>
                    <a:pt x="38" y="106"/>
                    <a:pt x="38" y="106"/>
                    <a:pt x="38" y="106"/>
                  </a:cubicBezTo>
                  <a:cubicBezTo>
                    <a:pt x="36" y="115"/>
                    <a:pt x="36" y="115"/>
                    <a:pt x="36" y="115"/>
                  </a:cubicBezTo>
                  <a:cubicBezTo>
                    <a:pt x="29" y="115"/>
                    <a:pt x="29" y="115"/>
                    <a:pt x="29" y="115"/>
                  </a:cubicBezTo>
                  <a:cubicBezTo>
                    <a:pt x="7" y="95"/>
                    <a:pt x="7" y="95"/>
                    <a:pt x="7" y="95"/>
                  </a:cubicBezTo>
                  <a:cubicBezTo>
                    <a:pt x="7" y="88"/>
                    <a:pt x="7" y="88"/>
                    <a:pt x="7" y="88"/>
                  </a:cubicBezTo>
                  <a:cubicBezTo>
                    <a:pt x="0" y="82"/>
                    <a:pt x="0" y="82"/>
                    <a:pt x="0" y="82"/>
                  </a:cubicBezTo>
                  <a:cubicBezTo>
                    <a:pt x="0" y="76"/>
                    <a:pt x="0" y="76"/>
                    <a:pt x="0" y="76"/>
                  </a:cubicBezTo>
                  <a:cubicBezTo>
                    <a:pt x="5" y="72"/>
                    <a:pt x="5" y="72"/>
                    <a:pt x="5" y="72"/>
                  </a:cubicBezTo>
                  <a:cubicBezTo>
                    <a:pt x="8" y="65"/>
                    <a:pt x="8" y="65"/>
                    <a:pt x="8" y="65"/>
                  </a:cubicBezTo>
                  <a:cubicBezTo>
                    <a:pt x="13" y="70"/>
                    <a:pt x="13" y="70"/>
                    <a:pt x="13" y="70"/>
                  </a:cubicBezTo>
                  <a:cubicBezTo>
                    <a:pt x="13" y="70"/>
                    <a:pt x="21" y="50"/>
                    <a:pt x="21" y="50"/>
                  </a:cubicBezTo>
                  <a:cubicBezTo>
                    <a:pt x="21" y="51"/>
                    <a:pt x="27" y="65"/>
                    <a:pt x="28" y="74"/>
                  </a:cubicBezTo>
                  <a:cubicBezTo>
                    <a:pt x="39" y="77"/>
                    <a:pt x="39" y="77"/>
                    <a:pt x="39" y="77"/>
                  </a:cubicBezTo>
                  <a:cubicBezTo>
                    <a:pt x="34" y="69"/>
                    <a:pt x="34" y="69"/>
                    <a:pt x="34" y="69"/>
                  </a:cubicBezTo>
                  <a:cubicBezTo>
                    <a:pt x="40" y="57"/>
                    <a:pt x="40" y="57"/>
                    <a:pt x="40" y="57"/>
                  </a:cubicBezTo>
                  <a:cubicBezTo>
                    <a:pt x="44" y="54"/>
                    <a:pt x="44" y="54"/>
                    <a:pt x="44" y="54"/>
                  </a:cubicBezTo>
                  <a:cubicBezTo>
                    <a:pt x="44" y="46"/>
                    <a:pt x="44" y="46"/>
                    <a:pt x="44" y="46"/>
                  </a:cubicBezTo>
                  <a:cubicBezTo>
                    <a:pt x="34" y="43"/>
                    <a:pt x="34" y="43"/>
                    <a:pt x="34" y="43"/>
                  </a:cubicBezTo>
                  <a:cubicBezTo>
                    <a:pt x="34" y="38"/>
                    <a:pt x="34" y="38"/>
                    <a:pt x="34" y="38"/>
                  </a:cubicBezTo>
                  <a:cubicBezTo>
                    <a:pt x="40" y="35"/>
                    <a:pt x="40" y="35"/>
                    <a:pt x="40" y="35"/>
                  </a:cubicBezTo>
                  <a:cubicBezTo>
                    <a:pt x="39" y="28"/>
                    <a:pt x="39" y="28"/>
                    <a:pt x="39" y="28"/>
                  </a:cubicBezTo>
                  <a:cubicBezTo>
                    <a:pt x="43" y="21"/>
                    <a:pt x="43" y="21"/>
                    <a:pt x="43" y="21"/>
                  </a:cubicBezTo>
                  <a:cubicBezTo>
                    <a:pt x="48" y="24"/>
                    <a:pt x="48" y="24"/>
                    <a:pt x="48" y="24"/>
                  </a:cubicBezTo>
                  <a:cubicBezTo>
                    <a:pt x="55" y="39"/>
                    <a:pt x="55" y="39"/>
                    <a:pt x="55" y="39"/>
                  </a:cubicBezTo>
                  <a:cubicBezTo>
                    <a:pt x="55" y="51"/>
                    <a:pt x="55" y="51"/>
                    <a:pt x="55" y="51"/>
                  </a:cubicBezTo>
                  <a:cubicBezTo>
                    <a:pt x="63" y="56"/>
                    <a:pt x="63" y="56"/>
                    <a:pt x="63" y="56"/>
                  </a:cubicBezTo>
                  <a:cubicBezTo>
                    <a:pt x="62" y="63"/>
                    <a:pt x="62" y="63"/>
                    <a:pt x="62" y="63"/>
                  </a:cubicBezTo>
                  <a:cubicBezTo>
                    <a:pt x="67" y="63"/>
                    <a:pt x="67" y="63"/>
                    <a:pt x="67" y="63"/>
                  </a:cubicBezTo>
                  <a:cubicBezTo>
                    <a:pt x="71" y="58"/>
                    <a:pt x="71" y="58"/>
                    <a:pt x="71" y="58"/>
                  </a:cubicBezTo>
                  <a:cubicBezTo>
                    <a:pt x="72" y="65"/>
                    <a:pt x="72" y="65"/>
                    <a:pt x="72" y="65"/>
                  </a:cubicBezTo>
                  <a:cubicBezTo>
                    <a:pt x="78" y="59"/>
                    <a:pt x="78" y="59"/>
                    <a:pt x="78" y="59"/>
                  </a:cubicBezTo>
                  <a:cubicBezTo>
                    <a:pt x="86" y="77"/>
                    <a:pt x="86" y="77"/>
                    <a:pt x="86" y="77"/>
                  </a:cubicBezTo>
                  <a:cubicBezTo>
                    <a:pt x="89" y="74"/>
                    <a:pt x="89" y="74"/>
                    <a:pt x="89" y="74"/>
                  </a:cubicBezTo>
                  <a:cubicBezTo>
                    <a:pt x="89" y="68"/>
                    <a:pt x="89" y="68"/>
                    <a:pt x="89" y="68"/>
                  </a:cubicBezTo>
                  <a:cubicBezTo>
                    <a:pt x="85" y="63"/>
                    <a:pt x="85" y="63"/>
                    <a:pt x="85" y="63"/>
                  </a:cubicBezTo>
                  <a:cubicBezTo>
                    <a:pt x="86" y="58"/>
                    <a:pt x="86" y="58"/>
                    <a:pt x="86" y="58"/>
                  </a:cubicBezTo>
                  <a:cubicBezTo>
                    <a:pt x="81" y="52"/>
                    <a:pt x="81" y="52"/>
                    <a:pt x="81" y="52"/>
                  </a:cubicBezTo>
                  <a:cubicBezTo>
                    <a:pt x="80" y="45"/>
                    <a:pt x="80" y="45"/>
                    <a:pt x="80" y="45"/>
                  </a:cubicBezTo>
                  <a:cubicBezTo>
                    <a:pt x="87" y="38"/>
                    <a:pt x="87" y="38"/>
                    <a:pt x="87" y="38"/>
                  </a:cubicBezTo>
                  <a:cubicBezTo>
                    <a:pt x="82" y="38"/>
                    <a:pt x="82" y="38"/>
                    <a:pt x="82" y="38"/>
                  </a:cubicBezTo>
                  <a:cubicBezTo>
                    <a:pt x="87" y="29"/>
                    <a:pt x="87" y="29"/>
                    <a:pt x="87" y="29"/>
                  </a:cubicBezTo>
                  <a:cubicBezTo>
                    <a:pt x="83" y="27"/>
                    <a:pt x="83" y="27"/>
                    <a:pt x="83" y="27"/>
                  </a:cubicBezTo>
                  <a:cubicBezTo>
                    <a:pt x="87" y="12"/>
                    <a:pt x="87" y="12"/>
                    <a:pt x="87" y="12"/>
                  </a:cubicBezTo>
                  <a:cubicBezTo>
                    <a:pt x="98" y="9"/>
                    <a:pt x="98" y="9"/>
                    <a:pt x="98" y="9"/>
                  </a:cubicBezTo>
                  <a:cubicBezTo>
                    <a:pt x="99" y="0"/>
                    <a:pt x="99" y="0"/>
                    <a:pt x="99" y="0"/>
                  </a:cubicBezTo>
                  <a:cubicBezTo>
                    <a:pt x="102" y="3"/>
                    <a:pt x="102" y="3"/>
                    <a:pt x="102" y="3"/>
                  </a:cubicBezTo>
                  <a:cubicBezTo>
                    <a:pt x="107" y="1"/>
                    <a:pt x="107" y="1"/>
                    <a:pt x="107" y="1"/>
                  </a:cubicBezTo>
                  <a:cubicBezTo>
                    <a:pt x="116" y="11"/>
                    <a:pt x="116" y="11"/>
                    <a:pt x="116" y="11"/>
                  </a:cubicBezTo>
                  <a:cubicBezTo>
                    <a:pt x="129" y="44"/>
                    <a:pt x="129" y="44"/>
                    <a:pt x="129" y="44"/>
                  </a:cubicBezTo>
                  <a:cubicBezTo>
                    <a:pt x="129" y="63"/>
                    <a:pt x="129" y="63"/>
                    <a:pt x="129" y="63"/>
                  </a:cubicBezTo>
                  <a:cubicBezTo>
                    <a:pt x="121" y="77"/>
                    <a:pt x="121" y="77"/>
                    <a:pt x="121" y="77"/>
                  </a:cubicBezTo>
                  <a:cubicBezTo>
                    <a:pt x="115" y="103"/>
                    <a:pt x="115" y="103"/>
                    <a:pt x="115" y="103"/>
                  </a:cubicBezTo>
                  <a:cubicBezTo>
                    <a:pt x="110" y="101"/>
                    <a:pt x="110" y="101"/>
                    <a:pt x="110" y="101"/>
                  </a:cubicBezTo>
                  <a:cubicBezTo>
                    <a:pt x="107" y="106"/>
                    <a:pt x="107" y="106"/>
                    <a:pt x="107" y="106"/>
                  </a:cubicBezTo>
                  <a:cubicBezTo>
                    <a:pt x="111" y="107"/>
                    <a:pt x="111" y="107"/>
                    <a:pt x="111" y="107"/>
                  </a:cubicBezTo>
                  <a:cubicBezTo>
                    <a:pt x="118" y="118"/>
                    <a:pt x="118" y="118"/>
                    <a:pt x="118" y="118"/>
                  </a:cubicBezTo>
                  <a:cubicBezTo>
                    <a:pt x="115" y="129"/>
                    <a:pt x="115" y="129"/>
                    <a:pt x="115" y="129"/>
                  </a:cubicBezTo>
                  <a:cubicBezTo>
                    <a:pt x="117" y="137"/>
                    <a:pt x="117" y="137"/>
                    <a:pt x="117" y="137"/>
                  </a:cubicBezTo>
                  <a:cubicBezTo>
                    <a:pt x="110" y="139"/>
                    <a:pt x="110" y="139"/>
                    <a:pt x="110" y="139"/>
                  </a:cubicBezTo>
                  <a:cubicBezTo>
                    <a:pt x="123" y="147"/>
                    <a:pt x="123" y="147"/>
                    <a:pt x="123" y="147"/>
                  </a:cubicBezTo>
                  <a:cubicBezTo>
                    <a:pt x="121" y="154"/>
                    <a:pt x="121" y="154"/>
                    <a:pt x="121" y="154"/>
                  </a:cubicBezTo>
                  <a:cubicBezTo>
                    <a:pt x="127" y="153"/>
                    <a:pt x="127" y="153"/>
                    <a:pt x="127" y="153"/>
                  </a:cubicBezTo>
                  <a:cubicBezTo>
                    <a:pt x="133" y="157"/>
                    <a:pt x="133" y="157"/>
                    <a:pt x="133" y="157"/>
                  </a:cubicBezTo>
                  <a:cubicBezTo>
                    <a:pt x="134" y="152"/>
                    <a:pt x="134" y="152"/>
                    <a:pt x="134" y="152"/>
                  </a:cubicBezTo>
                  <a:cubicBezTo>
                    <a:pt x="131" y="146"/>
                    <a:pt x="131" y="146"/>
                    <a:pt x="131" y="146"/>
                  </a:cubicBezTo>
                  <a:cubicBezTo>
                    <a:pt x="139" y="143"/>
                    <a:pt x="139" y="143"/>
                    <a:pt x="139" y="143"/>
                  </a:cubicBezTo>
                  <a:cubicBezTo>
                    <a:pt x="144" y="146"/>
                    <a:pt x="144" y="146"/>
                    <a:pt x="144" y="146"/>
                  </a:cubicBezTo>
                  <a:cubicBezTo>
                    <a:pt x="147" y="156"/>
                    <a:pt x="147" y="156"/>
                    <a:pt x="147" y="156"/>
                  </a:cubicBezTo>
                  <a:cubicBezTo>
                    <a:pt x="142" y="159"/>
                    <a:pt x="142" y="159"/>
                    <a:pt x="142" y="159"/>
                  </a:cubicBezTo>
                  <a:cubicBezTo>
                    <a:pt x="136" y="161"/>
                    <a:pt x="136" y="161"/>
                    <a:pt x="136" y="161"/>
                  </a:cubicBezTo>
                  <a:cubicBezTo>
                    <a:pt x="150" y="174"/>
                    <a:pt x="150" y="174"/>
                    <a:pt x="150" y="174"/>
                  </a:cubicBezTo>
                  <a:cubicBezTo>
                    <a:pt x="183" y="170"/>
                    <a:pt x="183" y="170"/>
                    <a:pt x="183" y="170"/>
                  </a:cubicBezTo>
                  <a:cubicBezTo>
                    <a:pt x="194" y="178"/>
                    <a:pt x="194" y="178"/>
                    <a:pt x="194" y="178"/>
                  </a:cubicBezTo>
                  <a:cubicBezTo>
                    <a:pt x="175" y="199"/>
                    <a:pt x="175" y="199"/>
                    <a:pt x="175" y="199"/>
                  </a:cubicBezTo>
                  <a:cubicBezTo>
                    <a:pt x="161" y="197"/>
                    <a:pt x="161" y="197"/>
                    <a:pt x="161" y="197"/>
                  </a:cubicBezTo>
                  <a:cubicBezTo>
                    <a:pt x="163" y="204"/>
                    <a:pt x="163" y="204"/>
                    <a:pt x="163" y="204"/>
                  </a:cubicBezTo>
                  <a:cubicBezTo>
                    <a:pt x="153" y="218"/>
                    <a:pt x="153" y="218"/>
                    <a:pt x="153" y="218"/>
                  </a:cubicBezTo>
                  <a:cubicBezTo>
                    <a:pt x="147" y="219"/>
                    <a:pt x="147" y="219"/>
                    <a:pt x="147" y="219"/>
                  </a:cubicBezTo>
                  <a:cubicBezTo>
                    <a:pt x="146" y="226"/>
                    <a:pt x="146" y="226"/>
                    <a:pt x="146" y="226"/>
                  </a:cubicBezTo>
                  <a:cubicBezTo>
                    <a:pt x="130" y="233"/>
                    <a:pt x="130" y="233"/>
                    <a:pt x="130" y="233"/>
                  </a:cubicBezTo>
                  <a:cubicBezTo>
                    <a:pt x="124" y="241"/>
                    <a:pt x="124" y="241"/>
                    <a:pt x="124" y="241"/>
                  </a:cubicBezTo>
                  <a:cubicBezTo>
                    <a:pt x="110" y="238"/>
                    <a:pt x="110" y="238"/>
                    <a:pt x="110" y="238"/>
                  </a:cubicBezTo>
                  <a:cubicBezTo>
                    <a:pt x="111" y="225"/>
                    <a:pt x="111" y="225"/>
                    <a:pt x="111" y="225"/>
                  </a:cubicBezTo>
                  <a:cubicBezTo>
                    <a:pt x="117" y="222"/>
                    <a:pt x="117" y="222"/>
                    <a:pt x="117" y="222"/>
                  </a:cubicBezTo>
                  <a:cubicBezTo>
                    <a:pt x="115" y="216"/>
                    <a:pt x="115" y="216"/>
                    <a:pt x="115" y="216"/>
                  </a:cubicBezTo>
                  <a:cubicBezTo>
                    <a:pt x="120" y="215"/>
                    <a:pt x="120" y="215"/>
                    <a:pt x="120" y="215"/>
                  </a:cubicBezTo>
                  <a:cubicBezTo>
                    <a:pt x="120" y="208"/>
                    <a:pt x="120" y="208"/>
                    <a:pt x="120" y="208"/>
                  </a:cubicBezTo>
                  <a:cubicBezTo>
                    <a:pt x="125" y="205"/>
                    <a:pt x="125" y="205"/>
                    <a:pt x="125" y="205"/>
                  </a:cubicBezTo>
                  <a:cubicBezTo>
                    <a:pt x="131" y="205"/>
                    <a:pt x="131" y="205"/>
                    <a:pt x="131" y="205"/>
                  </a:cubicBezTo>
                  <a:cubicBezTo>
                    <a:pt x="131" y="200"/>
                    <a:pt x="131" y="200"/>
                    <a:pt x="131" y="200"/>
                  </a:cubicBezTo>
                  <a:cubicBezTo>
                    <a:pt x="138" y="199"/>
                    <a:pt x="138" y="199"/>
                    <a:pt x="138" y="199"/>
                  </a:cubicBezTo>
                  <a:cubicBezTo>
                    <a:pt x="138" y="193"/>
                    <a:pt x="138" y="193"/>
                    <a:pt x="138" y="193"/>
                  </a:cubicBezTo>
                  <a:cubicBezTo>
                    <a:pt x="127" y="193"/>
                    <a:pt x="127" y="193"/>
                    <a:pt x="127" y="193"/>
                  </a:cubicBezTo>
                  <a:cubicBezTo>
                    <a:pt x="127" y="180"/>
                    <a:pt x="127" y="180"/>
                    <a:pt x="127" y="180"/>
                  </a:cubicBezTo>
                  <a:cubicBezTo>
                    <a:pt x="127" y="180"/>
                    <a:pt x="122" y="179"/>
                    <a:pt x="122" y="179"/>
                  </a:cubicBezTo>
                  <a:cubicBezTo>
                    <a:pt x="122" y="179"/>
                    <a:pt x="108" y="202"/>
                    <a:pt x="108" y="202"/>
                  </a:cubicBezTo>
                  <a:cubicBezTo>
                    <a:pt x="102" y="203"/>
                    <a:pt x="102" y="203"/>
                    <a:pt x="102" y="203"/>
                  </a:cubicBezTo>
                  <a:cubicBezTo>
                    <a:pt x="100" y="198"/>
                    <a:pt x="100" y="198"/>
                    <a:pt x="100" y="198"/>
                  </a:cubicBezTo>
                  <a:cubicBezTo>
                    <a:pt x="105" y="191"/>
                    <a:pt x="105" y="191"/>
                    <a:pt x="105" y="191"/>
                  </a:cubicBezTo>
                  <a:cubicBezTo>
                    <a:pt x="105" y="191"/>
                    <a:pt x="101" y="186"/>
                    <a:pt x="102" y="186"/>
                  </a:cubicBezTo>
                  <a:cubicBezTo>
                    <a:pt x="102" y="186"/>
                    <a:pt x="103" y="181"/>
                    <a:pt x="103" y="181"/>
                  </a:cubicBezTo>
                  <a:cubicBezTo>
                    <a:pt x="98" y="177"/>
                    <a:pt x="98" y="177"/>
                    <a:pt x="98" y="177"/>
                  </a:cubicBezTo>
                  <a:cubicBezTo>
                    <a:pt x="91" y="183"/>
                    <a:pt x="91" y="183"/>
                    <a:pt x="91" y="183"/>
                  </a:cubicBezTo>
                  <a:cubicBezTo>
                    <a:pt x="87" y="180"/>
                    <a:pt x="87" y="180"/>
                    <a:pt x="87" y="180"/>
                  </a:cubicBezTo>
                  <a:cubicBezTo>
                    <a:pt x="77" y="184"/>
                    <a:pt x="77" y="184"/>
                    <a:pt x="77" y="184"/>
                  </a:cubicBezTo>
                  <a:cubicBezTo>
                    <a:pt x="62" y="185"/>
                    <a:pt x="62" y="185"/>
                    <a:pt x="62" y="185"/>
                  </a:cubicBezTo>
                  <a:cubicBezTo>
                    <a:pt x="69" y="171"/>
                    <a:pt x="69" y="171"/>
                    <a:pt x="69" y="171"/>
                  </a:cubicBezTo>
                  <a:cubicBezTo>
                    <a:pt x="61" y="172"/>
                    <a:pt x="61" y="172"/>
                    <a:pt x="61" y="172"/>
                  </a:cubicBezTo>
                  <a:cubicBezTo>
                    <a:pt x="57" y="164"/>
                    <a:pt x="57" y="164"/>
                    <a:pt x="57" y="164"/>
                  </a:cubicBezTo>
                  <a:cubicBezTo>
                    <a:pt x="61" y="156"/>
                    <a:pt x="61" y="156"/>
                    <a:pt x="61" y="156"/>
                  </a:cubicBezTo>
                  <a:cubicBezTo>
                    <a:pt x="55" y="157"/>
                    <a:pt x="55" y="157"/>
                    <a:pt x="55" y="157"/>
                  </a:cubicBezTo>
                  <a:cubicBezTo>
                    <a:pt x="55" y="150"/>
                    <a:pt x="55" y="150"/>
                    <a:pt x="55" y="150"/>
                  </a:cubicBezTo>
                  <a:cubicBezTo>
                    <a:pt x="48" y="145"/>
                    <a:pt x="48" y="145"/>
                    <a:pt x="48" y="145"/>
                  </a:cubicBezTo>
                  <a:cubicBezTo>
                    <a:pt x="48" y="132"/>
                    <a:pt x="48" y="132"/>
                    <a:pt x="48" y="132"/>
                  </a:cubicBezTo>
                  <a:cubicBezTo>
                    <a:pt x="60" y="121"/>
                    <a:pt x="60" y="121"/>
                    <a:pt x="60" y="121"/>
                  </a:cubicBezTo>
                  <a:cubicBezTo>
                    <a:pt x="71" y="132"/>
                    <a:pt x="71" y="132"/>
                    <a:pt x="71" y="132"/>
                  </a:cubicBezTo>
                  <a:cubicBezTo>
                    <a:pt x="74" y="128"/>
                    <a:pt x="74" y="128"/>
                    <a:pt x="74" y="128"/>
                  </a:cubicBezTo>
                  <a:cubicBezTo>
                    <a:pt x="65" y="120"/>
                    <a:pt x="65" y="120"/>
                    <a:pt x="65" y="120"/>
                  </a:cubicBezTo>
                  <a:cubicBezTo>
                    <a:pt x="63" y="114"/>
                    <a:pt x="63" y="114"/>
                    <a:pt x="63" y="114"/>
                  </a:cubicBezTo>
                  <a:cubicBezTo>
                    <a:pt x="55" y="115"/>
                    <a:pt x="55" y="115"/>
                    <a:pt x="55" y="115"/>
                  </a:cubicBezTo>
                  <a:cubicBezTo>
                    <a:pt x="50" y="109"/>
                    <a:pt x="50" y="109"/>
                    <a:pt x="50" y="109"/>
                  </a:cubicBezTo>
                  <a:cubicBezTo>
                    <a:pt x="54" y="108"/>
                    <a:pt x="54" y="108"/>
                    <a:pt x="54" y="108"/>
                  </a:cubicBezTo>
                  <a:cubicBezTo>
                    <a:pt x="56" y="101"/>
                    <a:pt x="56" y="101"/>
                    <a:pt x="56" y="101"/>
                  </a:cubicBezTo>
                  <a:cubicBezTo>
                    <a:pt x="52" y="99"/>
                    <a:pt x="52" y="99"/>
                    <a:pt x="52" y="99"/>
                  </a:cubicBezTo>
                  <a:cubicBezTo>
                    <a:pt x="52" y="99"/>
                    <a:pt x="45" y="105"/>
                    <a:pt x="45" y="105"/>
                  </a:cubicBezTo>
                  <a:cubicBezTo>
                    <a:pt x="45" y="104"/>
                    <a:pt x="43" y="96"/>
                    <a:pt x="43" y="96"/>
                  </a:cubicBezTo>
                  <a:lnTo>
                    <a:pt x="37" y="9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9" name="Freeform 59">
              <a:extLst>
                <a:ext uri="{FF2B5EF4-FFF2-40B4-BE49-F238E27FC236}">
                  <a16:creationId xmlns:a16="http://schemas.microsoft.com/office/drawing/2014/main" id="{BE904274-69DA-420D-B48C-8B4DA347D012}"/>
                </a:ext>
              </a:extLst>
            </p:cNvPr>
            <p:cNvSpPr>
              <a:spLocks/>
            </p:cNvSpPr>
            <p:nvPr/>
          </p:nvSpPr>
          <p:spPr bwMode="auto">
            <a:xfrm>
              <a:off x="5672379" y="2227032"/>
              <a:ext cx="13328" cy="17770"/>
            </a:xfrm>
            <a:custGeom>
              <a:avLst/>
              <a:gdLst>
                <a:gd name="T0" fmla="*/ 0 w 6"/>
                <a:gd name="T1" fmla="*/ 8 h 8"/>
                <a:gd name="T2" fmla="*/ 3 w 6"/>
                <a:gd name="T3" fmla="*/ 6 h 8"/>
                <a:gd name="T4" fmla="*/ 6 w 6"/>
                <a:gd name="T5" fmla="*/ 5 h 8"/>
                <a:gd name="T6" fmla="*/ 5 w 6"/>
                <a:gd name="T7" fmla="*/ 0 h 8"/>
                <a:gd name="T8" fmla="*/ 0 w 6"/>
                <a:gd name="T9" fmla="*/ 4 h 8"/>
                <a:gd name="T10" fmla="*/ 0 w 6"/>
                <a:gd name="T11" fmla="*/ 8 h 8"/>
              </a:gdLst>
              <a:ahLst/>
              <a:cxnLst>
                <a:cxn ang="0">
                  <a:pos x="T0" y="T1"/>
                </a:cxn>
                <a:cxn ang="0">
                  <a:pos x="T2" y="T3"/>
                </a:cxn>
                <a:cxn ang="0">
                  <a:pos x="T4" y="T5"/>
                </a:cxn>
                <a:cxn ang="0">
                  <a:pos x="T6" y="T7"/>
                </a:cxn>
                <a:cxn ang="0">
                  <a:pos x="T8" y="T9"/>
                </a:cxn>
                <a:cxn ang="0">
                  <a:pos x="T10" y="T11"/>
                </a:cxn>
              </a:cxnLst>
              <a:rect l="0" t="0" r="r" b="b"/>
              <a:pathLst>
                <a:path w="6" h="8">
                  <a:moveTo>
                    <a:pt x="0" y="8"/>
                  </a:moveTo>
                  <a:lnTo>
                    <a:pt x="3" y="6"/>
                  </a:lnTo>
                  <a:lnTo>
                    <a:pt x="6" y="5"/>
                  </a:lnTo>
                  <a:lnTo>
                    <a:pt x="5" y="0"/>
                  </a:lnTo>
                  <a:lnTo>
                    <a:pt x="0" y="4"/>
                  </a:lnTo>
                  <a:lnTo>
                    <a:pt x="0"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0" name="Freeform 60">
              <a:extLst>
                <a:ext uri="{FF2B5EF4-FFF2-40B4-BE49-F238E27FC236}">
                  <a16:creationId xmlns:a16="http://schemas.microsoft.com/office/drawing/2014/main" id="{74ED54D6-5388-4379-8C52-3A0005E8B301}"/>
                </a:ext>
              </a:extLst>
            </p:cNvPr>
            <p:cNvSpPr>
              <a:spLocks/>
            </p:cNvSpPr>
            <p:nvPr/>
          </p:nvSpPr>
          <p:spPr bwMode="auto">
            <a:xfrm>
              <a:off x="5741240" y="2075983"/>
              <a:ext cx="37762" cy="77746"/>
            </a:xfrm>
            <a:custGeom>
              <a:avLst/>
              <a:gdLst>
                <a:gd name="T0" fmla="*/ 5 w 17"/>
                <a:gd name="T1" fmla="*/ 35 h 35"/>
                <a:gd name="T2" fmla="*/ 10 w 17"/>
                <a:gd name="T3" fmla="*/ 9 h 35"/>
                <a:gd name="T4" fmla="*/ 14 w 17"/>
                <a:gd name="T5" fmla="*/ 9 h 35"/>
                <a:gd name="T6" fmla="*/ 17 w 17"/>
                <a:gd name="T7" fmla="*/ 0 h 35"/>
                <a:gd name="T8" fmla="*/ 13 w 17"/>
                <a:gd name="T9" fmla="*/ 1 h 35"/>
                <a:gd name="T10" fmla="*/ 10 w 17"/>
                <a:gd name="T11" fmla="*/ 7 h 35"/>
                <a:gd name="T12" fmla="*/ 8 w 17"/>
                <a:gd name="T13" fmla="*/ 5 h 35"/>
                <a:gd name="T14" fmla="*/ 4 w 17"/>
                <a:gd name="T15" fmla="*/ 11 h 35"/>
                <a:gd name="T16" fmla="*/ 2 w 17"/>
                <a:gd name="T17" fmla="*/ 12 h 35"/>
                <a:gd name="T18" fmla="*/ 2 w 17"/>
                <a:gd name="T19" fmla="*/ 22 h 35"/>
                <a:gd name="T20" fmla="*/ 0 w 17"/>
                <a:gd name="T21" fmla="*/ 26 h 35"/>
                <a:gd name="T22" fmla="*/ 1 w 17"/>
                <a:gd name="T23" fmla="*/ 34 h 35"/>
                <a:gd name="T24" fmla="*/ 5 w 17"/>
                <a:gd name="T25"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35">
                  <a:moveTo>
                    <a:pt x="5" y="35"/>
                  </a:moveTo>
                  <a:lnTo>
                    <a:pt x="10" y="9"/>
                  </a:lnTo>
                  <a:lnTo>
                    <a:pt x="14" y="9"/>
                  </a:lnTo>
                  <a:lnTo>
                    <a:pt x="17" y="0"/>
                  </a:lnTo>
                  <a:lnTo>
                    <a:pt x="13" y="1"/>
                  </a:lnTo>
                  <a:lnTo>
                    <a:pt x="10" y="7"/>
                  </a:lnTo>
                  <a:lnTo>
                    <a:pt x="8" y="5"/>
                  </a:lnTo>
                  <a:lnTo>
                    <a:pt x="4" y="11"/>
                  </a:lnTo>
                  <a:lnTo>
                    <a:pt x="2" y="12"/>
                  </a:lnTo>
                  <a:lnTo>
                    <a:pt x="2" y="22"/>
                  </a:lnTo>
                  <a:lnTo>
                    <a:pt x="0" y="26"/>
                  </a:lnTo>
                  <a:lnTo>
                    <a:pt x="1" y="34"/>
                  </a:lnTo>
                  <a:lnTo>
                    <a:pt x="5" y="3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1" name="Freeform 61">
              <a:extLst>
                <a:ext uri="{FF2B5EF4-FFF2-40B4-BE49-F238E27FC236}">
                  <a16:creationId xmlns:a16="http://schemas.microsoft.com/office/drawing/2014/main" id="{881AED79-DB98-447D-A3A1-9FEAC65E4D60}"/>
                </a:ext>
              </a:extLst>
            </p:cNvPr>
            <p:cNvSpPr>
              <a:spLocks/>
            </p:cNvSpPr>
            <p:nvPr/>
          </p:nvSpPr>
          <p:spPr bwMode="auto">
            <a:xfrm>
              <a:off x="5781223" y="2035999"/>
              <a:ext cx="15549" cy="26656"/>
            </a:xfrm>
            <a:custGeom>
              <a:avLst/>
              <a:gdLst>
                <a:gd name="T0" fmla="*/ 3 w 7"/>
                <a:gd name="T1" fmla="*/ 12 h 12"/>
                <a:gd name="T2" fmla="*/ 3 w 7"/>
                <a:gd name="T3" fmla="*/ 6 h 12"/>
                <a:gd name="T4" fmla="*/ 7 w 7"/>
                <a:gd name="T5" fmla="*/ 4 h 12"/>
                <a:gd name="T6" fmla="*/ 7 w 7"/>
                <a:gd name="T7" fmla="*/ 0 h 12"/>
                <a:gd name="T8" fmla="*/ 3 w 7"/>
                <a:gd name="T9" fmla="*/ 3 h 12"/>
                <a:gd name="T10" fmla="*/ 0 w 7"/>
                <a:gd name="T11" fmla="*/ 7 h 12"/>
                <a:gd name="T12" fmla="*/ 1 w 7"/>
                <a:gd name="T13" fmla="*/ 12 h 12"/>
                <a:gd name="T14" fmla="*/ 3 w 7"/>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2">
                  <a:moveTo>
                    <a:pt x="3" y="12"/>
                  </a:moveTo>
                  <a:lnTo>
                    <a:pt x="3" y="6"/>
                  </a:lnTo>
                  <a:lnTo>
                    <a:pt x="7" y="4"/>
                  </a:lnTo>
                  <a:lnTo>
                    <a:pt x="7" y="0"/>
                  </a:lnTo>
                  <a:lnTo>
                    <a:pt x="3" y="3"/>
                  </a:lnTo>
                  <a:lnTo>
                    <a:pt x="0" y="7"/>
                  </a:lnTo>
                  <a:lnTo>
                    <a:pt x="1" y="12"/>
                  </a:lnTo>
                  <a:lnTo>
                    <a:pt x="3" y="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2" name="Freeform 62">
              <a:extLst>
                <a:ext uri="{FF2B5EF4-FFF2-40B4-BE49-F238E27FC236}">
                  <a16:creationId xmlns:a16="http://schemas.microsoft.com/office/drawing/2014/main" id="{C7AB69BC-979E-4482-976E-6215C14F4F8B}"/>
                </a:ext>
              </a:extLst>
            </p:cNvPr>
            <p:cNvSpPr>
              <a:spLocks/>
            </p:cNvSpPr>
            <p:nvPr/>
          </p:nvSpPr>
          <p:spPr bwMode="auto">
            <a:xfrm>
              <a:off x="5288092" y="2255909"/>
              <a:ext cx="15549" cy="26656"/>
            </a:xfrm>
            <a:custGeom>
              <a:avLst/>
              <a:gdLst>
                <a:gd name="T0" fmla="*/ 7 w 7"/>
                <a:gd name="T1" fmla="*/ 6 h 12"/>
                <a:gd name="T2" fmla="*/ 0 w 7"/>
                <a:gd name="T3" fmla="*/ 0 h 12"/>
                <a:gd name="T4" fmla="*/ 3 w 7"/>
                <a:gd name="T5" fmla="*/ 12 h 12"/>
                <a:gd name="T6" fmla="*/ 7 w 7"/>
                <a:gd name="T7" fmla="*/ 6 h 12"/>
              </a:gdLst>
              <a:ahLst/>
              <a:cxnLst>
                <a:cxn ang="0">
                  <a:pos x="T0" y="T1"/>
                </a:cxn>
                <a:cxn ang="0">
                  <a:pos x="T2" y="T3"/>
                </a:cxn>
                <a:cxn ang="0">
                  <a:pos x="T4" y="T5"/>
                </a:cxn>
                <a:cxn ang="0">
                  <a:pos x="T6" y="T7"/>
                </a:cxn>
              </a:cxnLst>
              <a:rect l="0" t="0" r="r" b="b"/>
              <a:pathLst>
                <a:path w="7" h="12">
                  <a:moveTo>
                    <a:pt x="7" y="6"/>
                  </a:moveTo>
                  <a:lnTo>
                    <a:pt x="0" y="0"/>
                  </a:lnTo>
                  <a:lnTo>
                    <a:pt x="3" y="12"/>
                  </a:lnTo>
                  <a:lnTo>
                    <a:pt x="7"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3" name="Freeform 63">
              <a:extLst>
                <a:ext uri="{FF2B5EF4-FFF2-40B4-BE49-F238E27FC236}">
                  <a16:creationId xmlns:a16="http://schemas.microsoft.com/office/drawing/2014/main" id="{56893543-74F6-4295-BDCB-BAFEDEF622E6}"/>
                </a:ext>
              </a:extLst>
            </p:cNvPr>
            <p:cNvSpPr>
              <a:spLocks/>
            </p:cNvSpPr>
            <p:nvPr/>
          </p:nvSpPr>
          <p:spPr bwMode="auto">
            <a:xfrm>
              <a:off x="5292535" y="2215925"/>
              <a:ext cx="53311" cy="46648"/>
            </a:xfrm>
            <a:custGeom>
              <a:avLst/>
              <a:gdLst>
                <a:gd name="T0" fmla="*/ 14 w 35"/>
                <a:gd name="T1" fmla="*/ 30 h 30"/>
                <a:gd name="T2" fmla="*/ 0 w 35"/>
                <a:gd name="T3" fmla="*/ 23 h 30"/>
                <a:gd name="T4" fmla="*/ 35 w 35"/>
                <a:gd name="T5" fmla="*/ 0 h 30"/>
                <a:gd name="T6" fmla="*/ 14 w 35"/>
                <a:gd name="T7" fmla="*/ 30 h 30"/>
              </a:gdLst>
              <a:ahLst/>
              <a:cxnLst>
                <a:cxn ang="0">
                  <a:pos x="T0" y="T1"/>
                </a:cxn>
                <a:cxn ang="0">
                  <a:pos x="T2" y="T3"/>
                </a:cxn>
                <a:cxn ang="0">
                  <a:pos x="T4" y="T5"/>
                </a:cxn>
                <a:cxn ang="0">
                  <a:pos x="T6" y="T7"/>
                </a:cxn>
              </a:cxnLst>
              <a:rect l="0" t="0" r="r" b="b"/>
              <a:pathLst>
                <a:path w="35" h="30">
                  <a:moveTo>
                    <a:pt x="14" y="30"/>
                  </a:moveTo>
                  <a:cubicBezTo>
                    <a:pt x="0" y="23"/>
                    <a:pt x="0" y="23"/>
                    <a:pt x="0" y="23"/>
                  </a:cubicBezTo>
                  <a:cubicBezTo>
                    <a:pt x="0" y="23"/>
                    <a:pt x="15" y="8"/>
                    <a:pt x="35" y="0"/>
                  </a:cubicBezTo>
                  <a:lnTo>
                    <a:pt x="14"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4" name="Freeform 64">
              <a:extLst>
                <a:ext uri="{FF2B5EF4-FFF2-40B4-BE49-F238E27FC236}">
                  <a16:creationId xmlns:a16="http://schemas.microsoft.com/office/drawing/2014/main" id="{365B1C8B-5F95-424C-A2C9-85492F17D48A}"/>
                </a:ext>
              </a:extLst>
            </p:cNvPr>
            <p:cNvSpPr>
              <a:spLocks/>
            </p:cNvSpPr>
            <p:nvPr/>
          </p:nvSpPr>
          <p:spPr bwMode="auto">
            <a:xfrm>
              <a:off x="5328076" y="1958253"/>
              <a:ext cx="17770" cy="13328"/>
            </a:xfrm>
            <a:custGeom>
              <a:avLst/>
              <a:gdLst>
                <a:gd name="T0" fmla="*/ 8 w 8"/>
                <a:gd name="T1" fmla="*/ 1 h 6"/>
                <a:gd name="T2" fmla="*/ 6 w 8"/>
                <a:gd name="T3" fmla="*/ 6 h 6"/>
                <a:gd name="T4" fmla="*/ 0 w 8"/>
                <a:gd name="T5" fmla="*/ 0 h 6"/>
                <a:gd name="T6" fmla="*/ 8 w 8"/>
                <a:gd name="T7" fmla="*/ 1 h 6"/>
              </a:gdLst>
              <a:ahLst/>
              <a:cxnLst>
                <a:cxn ang="0">
                  <a:pos x="T0" y="T1"/>
                </a:cxn>
                <a:cxn ang="0">
                  <a:pos x="T2" y="T3"/>
                </a:cxn>
                <a:cxn ang="0">
                  <a:pos x="T4" y="T5"/>
                </a:cxn>
                <a:cxn ang="0">
                  <a:pos x="T6" y="T7"/>
                </a:cxn>
              </a:cxnLst>
              <a:rect l="0" t="0" r="r" b="b"/>
              <a:pathLst>
                <a:path w="8" h="6">
                  <a:moveTo>
                    <a:pt x="8" y="1"/>
                  </a:moveTo>
                  <a:lnTo>
                    <a:pt x="6" y="6"/>
                  </a:lnTo>
                  <a:lnTo>
                    <a:pt x="0" y="0"/>
                  </a:lnTo>
                  <a:lnTo>
                    <a:pt x="8" y="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5" name="Freeform 65">
              <a:extLst>
                <a:ext uri="{FF2B5EF4-FFF2-40B4-BE49-F238E27FC236}">
                  <a16:creationId xmlns:a16="http://schemas.microsoft.com/office/drawing/2014/main" id="{B024CBF7-4BF9-498B-B263-DA11C7EB02FB}"/>
                </a:ext>
              </a:extLst>
            </p:cNvPr>
            <p:cNvSpPr>
              <a:spLocks/>
            </p:cNvSpPr>
            <p:nvPr/>
          </p:nvSpPr>
          <p:spPr bwMode="auto">
            <a:xfrm>
              <a:off x="5470240" y="1878286"/>
              <a:ext cx="24434" cy="19992"/>
            </a:xfrm>
            <a:custGeom>
              <a:avLst/>
              <a:gdLst>
                <a:gd name="T0" fmla="*/ 7 w 11"/>
                <a:gd name="T1" fmla="*/ 9 h 9"/>
                <a:gd name="T2" fmla="*/ 11 w 11"/>
                <a:gd name="T3" fmla="*/ 0 h 9"/>
                <a:gd name="T4" fmla="*/ 0 w 11"/>
                <a:gd name="T5" fmla="*/ 6 h 9"/>
                <a:gd name="T6" fmla="*/ 3 w 11"/>
                <a:gd name="T7" fmla="*/ 9 h 9"/>
                <a:gd name="T8" fmla="*/ 7 w 11"/>
                <a:gd name="T9" fmla="*/ 9 h 9"/>
              </a:gdLst>
              <a:ahLst/>
              <a:cxnLst>
                <a:cxn ang="0">
                  <a:pos x="T0" y="T1"/>
                </a:cxn>
                <a:cxn ang="0">
                  <a:pos x="T2" y="T3"/>
                </a:cxn>
                <a:cxn ang="0">
                  <a:pos x="T4" y="T5"/>
                </a:cxn>
                <a:cxn ang="0">
                  <a:pos x="T6" y="T7"/>
                </a:cxn>
                <a:cxn ang="0">
                  <a:pos x="T8" y="T9"/>
                </a:cxn>
              </a:cxnLst>
              <a:rect l="0" t="0" r="r" b="b"/>
              <a:pathLst>
                <a:path w="11" h="9">
                  <a:moveTo>
                    <a:pt x="7" y="9"/>
                  </a:moveTo>
                  <a:lnTo>
                    <a:pt x="11" y="0"/>
                  </a:lnTo>
                  <a:lnTo>
                    <a:pt x="0" y="6"/>
                  </a:lnTo>
                  <a:lnTo>
                    <a:pt x="3" y="9"/>
                  </a:lnTo>
                  <a:lnTo>
                    <a:pt x="7" y="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6" name="Freeform 66">
              <a:extLst>
                <a:ext uri="{FF2B5EF4-FFF2-40B4-BE49-F238E27FC236}">
                  <a16:creationId xmlns:a16="http://schemas.microsoft.com/office/drawing/2014/main" id="{9E5B0DAF-9753-4C12-9C65-D894238A2DCB}"/>
                </a:ext>
              </a:extLst>
            </p:cNvPr>
            <p:cNvSpPr>
              <a:spLocks/>
            </p:cNvSpPr>
            <p:nvPr/>
          </p:nvSpPr>
          <p:spPr bwMode="auto">
            <a:xfrm>
              <a:off x="5356953" y="1902720"/>
              <a:ext cx="151049" cy="297656"/>
            </a:xfrm>
            <a:custGeom>
              <a:avLst/>
              <a:gdLst>
                <a:gd name="T0" fmla="*/ 15 w 68"/>
                <a:gd name="T1" fmla="*/ 134 h 134"/>
                <a:gd name="T2" fmla="*/ 0 w 68"/>
                <a:gd name="T3" fmla="*/ 128 h 134"/>
                <a:gd name="T4" fmla="*/ 0 w 68"/>
                <a:gd name="T5" fmla="*/ 112 h 134"/>
                <a:gd name="T6" fmla="*/ 7 w 68"/>
                <a:gd name="T7" fmla="*/ 87 h 134"/>
                <a:gd name="T8" fmla="*/ 8 w 68"/>
                <a:gd name="T9" fmla="*/ 61 h 134"/>
                <a:gd name="T10" fmla="*/ 19 w 68"/>
                <a:gd name="T11" fmla="*/ 59 h 134"/>
                <a:gd name="T12" fmla="*/ 15 w 68"/>
                <a:gd name="T13" fmla="*/ 46 h 134"/>
                <a:gd name="T14" fmla="*/ 27 w 68"/>
                <a:gd name="T15" fmla="*/ 41 h 134"/>
                <a:gd name="T16" fmla="*/ 19 w 68"/>
                <a:gd name="T17" fmla="*/ 22 h 134"/>
                <a:gd name="T18" fmla="*/ 6 w 68"/>
                <a:gd name="T19" fmla="*/ 11 h 134"/>
                <a:gd name="T20" fmla="*/ 16 w 68"/>
                <a:gd name="T21" fmla="*/ 1 h 134"/>
                <a:gd name="T22" fmla="*/ 40 w 68"/>
                <a:gd name="T23" fmla="*/ 5 h 134"/>
                <a:gd name="T24" fmla="*/ 54 w 68"/>
                <a:gd name="T25" fmla="*/ 0 h 134"/>
                <a:gd name="T26" fmla="*/ 68 w 68"/>
                <a:gd name="T27" fmla="*/ 16 h 134"/>
                <a:gd name="T28" fmla="*/ 62 w 68"/>
                <a:gd name="T29" fmla="*/ 21 h 134"/>
                <a:gd name="T30" fmla="*/ 54 w 68"/>
                <a:gd name="T31" fmla="*/ 14 h 134"/>
                <a:gd name="T32" fmla="*/ 49 w 68"/>
                <a:gd name="T33" fmla="*/ 15 h 134"/>
                <a:gd name="T34" fmla="*/ 60 w 68"/>
                <a:gd name="T35" fmla="*/ 27 h 134"/>
                <a:gd name="T36" fmla="*/ 47 w 68"/>
                <a:gd name="T37" fmla="*/ 48 h 134"/>
                <a:gd name="T38" fmla="*/ 34 w 68"/>
                <a:gd name="T39" fmla="*/ 45 h 134"/>
                <a:gd name="T40" fmla="*/ 37 w 68"/>
                <a:gd name="T41" fmla="*/ 51 h 134"/>
                <a:gd name="T42" fmla="*/ 37 w 68"/>
                <a:gd name="T43" fmla="*/ 63 h 134"/>
                <a:gd name="T44" fmla="*/ 28 w 68"/>
                <a:gd name="T45" fmla="*/ 63 h 134"/>
                <a:gd name="T46" fmla="*/ 32 w 68"/>
                <a:gd name="T47" fmla="*/ 80 h 134"/>
                <a:gd name="T48" fmla="*/ 15 w 68"/>
                <a:gd name="T49" fmla="*/ 104 h 134"/>
                <a:gd name="T50" fmla="*/ 20 w 68"/>
                <a:gd name="T51" fmla="*/ 117 h 134"/>
                <a:gd name="T52" fmla="*/ 15 w 68"/>
                <a:gd name="T53"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134">
                  <a:moveTo>
                    <a:pt x="15" y="134"/>
                  </a:moveTo>
                  <a:lnTo>
                    <a:pt x="0" y="128"/>
                  </a:lnTo>
                  <a:lnTo>
                    <a:pt x="0" y="112"/>
                  </a:lnTo>
                  <a:lnTo>
                    <a:pt x="7" y="87"/>
                  </a:lnTo>
                  <a:lnTo>
                    <a:pt x="8" y="61"/>
                  </a:lnTo>
                  <a:lnTo>
                    <a:pt x="19" y="59"/>
                  </a:lnTo>
                  <a:lnTo>
                    <a:pt x="15" y="46"/>
                  </a:lnTo>
                  <a:lnTo>
                    <a:pt x="27" y="41"/>
                  </a:lnTo>
                  <a:lnTo>
                    <a:pt x="19" y="22"/>
                  </a:lnTo>
                  <a:lnTo>
                    <a:pt x="6" y="11"/>
                  </a:lnTo>
                  <a:lnTo>
                    <a:pt x="16" y="1"/>
                  </a:lnTo>
                  <a:lnTo>
                    <a:pt x="40" y="5"/>
                  </a:lnTo>
                  <a:lnTo>
                    <a:pt x="54" y="0"/>
                  </a:lnTo>
                  <a:lnTo>
                    <a:pt x="68" y="16"/>
                  </a:lnTo>
                  <a:lnTo>
                    <a:pt x="62" y="21"/>
                  </a:lnTo>
                  <a:lnTo>
                    <a:pt x="54" y="14"/>
                  </a:lnTo>
                  <a:lnTo>
                    <a:pt x="49" y="15"/>
                  </a:lnTo>
                  <a:lnTo>
                    <a:pt x="60" y="27"/>
                  </a:lnTo>
                  <a:lnTo>
                    <a:pt x="47" y="48"/>
                  </a:lnTo>
                  <a:lnTo>
                    <a:pt x="34" y="45"/>
                  </a:lnTo>
                  <a:lnTo>
                    <a:pt x="37" y="51"/>
                  </a:lnTo>
                  <a:lnTo>
                    <a:pt x="37" y="63"/>
                  </a:lnTo>
                  <a:lnTo>
                    <a:pt x="28" y="63"/>
                  </a:lnTo>
                  <a:lnTo>
                    <a:pt x="32" y="80"/>
                  </a:lnTo>
                  <a:lnTo>
                    <a:pt x="15" y="104"/>
                  </a:lnTo>
                  <a:lnTo>
                    <a:pt x="20" y="117"/>
                  </a:lnTo>
                  <a:lnTo>
                    <a:pt x="15" y="1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7" name="Freeform 67">
              <a:extLst>
                <a:ext uri="{FF2B5EF4-FFF2-40B4-BE49-F238E27FC236}">
                  <a16:creationId xmlns:a16="http://schemas.microsoft.com/office/drawing/2014/main" id="{0B71269E-E4ED-4293-8D53-3EB6FB30DD07}"/>
                </a:ext>
              </a:extLst>
            </p:cNvPr>
            <p:cNvSpPr>
              <a:spLocks/>
            </p:cNvSpPr>
            <p:nvPr/>
          </p:nvSpPr>
          <p:spPr bwMode="auto">
            <a:xfrm>
              <a:off x="5530215" y="1798319"/>
              <a:ext cx="26656" cy="19992"/>
            </a:xfrm>
            <a:custGeom>
              <a:avLst/>
              <a:gdLst>
                <a:gd name="T0" fmla="*/ 14 w 19"/>
                <a:gd name="T1" fmla="*/ 13 h 13"/>
                <a:gd name="T2" fmla="*/ 19 w 19"/>
                <a:gd name="T3" fmla="*/ 2 h 13"/>
                <a:gd name="T4" fmla="*/ 14 w 19"/>
                <a:gd name="T5" fmla="*/ 0 h 13"/>
                <a:gd name="T6" fmla="*/ 0 w 19"/>
                <a:gd name="T7" fmla="*/ 6 h 13"/>
                <a:gd name="T8" fmla="*/ 14 w 19"/>
                <a:gd name="T9" fmla="*/ 13 h 13"/>
              </a:gdLst>
              <a:ahLst/>
              <a:cxnLst>
                <a:cxn ang="0">
                  <a:pos x="T0" y="T1"/>
                </a:cxn>
                <a:cxn ang="0">
                  <a:pos x="T2" y="T3"/>
                </a:cxn>
                <a:cxn ang="0">
                  <a:pos x="T4" y="T5"/>
                </a:cxn>
                <a:cxn ang="0">
                  <a:pos x="T6" y="T7"/>
                </a:cxn>
                <a:cxn ang="0">
                  <a:pos x="T8" y="T9"/>
                </a:cxn>
              </a:cxnLst>
              <a:rect l="0" t="0" r="r" b="b"/>
              <a:pathLst>
                <a:path w="19" h="13">
                  <a:moveTo>
                    <a:pt x="14" y="13"/>
                  </a:moveTo>
                  <a:cubicBezTo>
                    <a:pt x="19" y="2"/>
                    <a:pt x="19" y="2"/>
                    <a:pt x="19" y="2"/>
                  </a:cubicBezTo>
                  <a:cubicBezTo>
                    <a:pt x="19" y="2"/>
                    <a:pt x="15" y="0"/>
                    <a:pt x="14" y="0"/>
                  </a:cubicBezTo>
                  <a:cubicBezTo>
                    <a:pt x="14" y="0"/>
                    <a:pt x="0" y="6"/>
                    <a:pt x="0" y="6"/>
                  </a:cubicBezTo>
                  <a:lnTo>
                    <a:pt x="14" y="1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8" name="Freeform 68">
              <a:extLst>
                <a:ext uri="{FF2B5EF4-FFF2-40B4-BE49-F238E27FC236}">
                  <a16:creationId xmlns:a16="http://schemas.microsoft.com/office/drawing/2014/main" id="{29CDE4A5-CD03-4D42-8E66-58849FFF7B53}"/>
                </a:ext>
              </a:extLst>
            </p:cNvPr>
            <p:cNvSpPr>
              <a:spLocks/>
            </p:cNvSpPr>
            <p:nvPr/>
          </p:nvSpPr>
          <p:spPr bwMode="auto">
            <a:xfrm>
              <a:off x="5512445" y="1540646"/>
              <a:ext cx="324312" cy="353189"/>
            </a:xfrm>
            <a:custGeom>
              <a:avLst/>
              <a:gdLst>
                <a:gd name="T0" fmla="*/ 0 w 213"/>
                <a:gd name="T1" fmla="*/ 193 h 233"/>
                <a:gd name="T2" fmla="*/ 17 w 213"/>
                <a:gd name="T3" fmla="*/ 233 h 233"/>
                <a:gd name="T4" fmla="*/ 47 w 213"/>
                <a:gd name="T5" fmla="*/ 217 h 233"/>
                <a:gd name="T6" fmla="*/ 52 w 213"/>
                <a:gd name="T7" fmla="*/ 211 h 233"/>
                <a:gd name="T8" fmla="*/ 69 w 213"/>
                <a:gd name="T9" fmla="*/ 213 h 233"/>
                <a:gd name="T10" fmla="*/ 66 w 213"/>
                <a:gd name="T11" fmla="*/ 187 h 233"/>
                <a:gd name="T12" fmla="*/ 83 w 213"/>
                <a:gd name="T13" fmla="*/ 196 h 233"/>
                <a:gd name="T14" fmla="*/ 80 w 213"/>
                <a:gd name="T15" fmla="*/ 166 h 233"/>
                <a:gd name="T16" fmla="*/ 83 w 213"/>
                <a:gd name="T17" fmla="*/ 154 h 233"/>
                <a:gd name="T18" fmla="*/ 89 w 213"/>
                <a:gd name="T19" fmla="*/ 185 h 233"/>
                <a:gd name="T20" fmla="*/ 122 w 213"/>
                <a:gd name="T21" fmla="*/ 184 h 233"/>
                <a:gd name="T22" fmla="*/ 152 w 213"/>
                <a:gd name="T23" fmla="*/ 160 h 233"/>
                <a:gd name="T24" fmla="*/ 151 w 213"/>
                <a:gd name="T25" fmla="*/ 134 h 233"/>
                <a:gd name="T26" fmla="*/ 133 w 213"/>
                <a:gd name="T27" fmla="*/ 135 h 233"/>
                <a:gd name="T28" fmla="*/ 112 w 213"/>
                <a:gd name="T29" fmla="*/ 130 h 233"/>
                <a:gd name="T30" fmla="*/ 121 w 213"/>
                <a:gd name="T31" fmla="*/ 127 h 233"/>
                <a:gd name="T32" fmla="*/ 145 w 213"/>
                <a:gd name="T33" fmla="*/ 125 h 233"/>
                <a:gd name="T34" fmla="*/ 158 w 213"/>
                <a:gd name="T35" fmla="*/ 122 h 233"/>
                <a:gd name="T36" fmla="*/ 157 w 213"/>
                <a:gd name="T37" fmla="*/ 98 h 233"/>
                <a:gd name="T38" fmla="*/ 168 w 213"/>
                <a:gd name="T39" fmla="*/ 104 h 233"/>
                <a:gd name="T40" fmla="*/ 176 w 213"/>
                <a:gd name="T41" fmla="*/ 101 h 233"/>
                <a:gd name="T42" fmla="*/ 190 w 213"/>
                <a:gd name="T43" fmla="*/ 109 h 233"/>
                <a:gd name="T44" fmla="*/ 208 w 213"/>
                <a:gd name="T45" fmla="*/ 87 h 233"/>
                <a:gd name="T46" fmla="*/ 185 w 213"/>
                <a:gd name="T47" fmla="*/ 98 h 233"/>
                <a:gd name="T48" fmla="*/ 171 w 213"/>
                <a:gd name="T49" fmla="*/ 98 h 233"/>
                <a:gd name="T50" fmla="*/ 172 w 213"/>
                <a:gd name="T51" fmla="*/ 89 h 233"/>
                <a:gd name="T52" fmla="*/ 182 w 213"/>
                <a:gd name="T53" fmla="*/ 81 h 233"/>
                <a:gd name="T54" fmla="*/ 200 w 213"/>
                <a:gd name="T55" fmla="*/ 55 h 233"/>
                <a:gd name="T56" fmla="*/ 204 w 213"/>
                <a:gd name="T57" fmla="*/ 36 h 233"/>
                <a:gd name="T58" fmla="*/ 213 w 213"/>
                <a:gd name="T59" fmla="*/ 27 h 233"/>
                <a:gd name="T60" fmla="*/ 213 w 213"/>
                <a:gd name="T61" fmla="*/ 17 h 233"/>
                <a:gd name="T62" fmla="*/ 204 w 213"/>
                <a:gd name="T63" fmla="*/ 0 h 233"/>
                <a:gd name="T64" fmla="*/ 200 w 213"/>
                <a:gd name="T65" fmla="*/ 8 h 233"/>
                <a:gd name="T66" fmla="*/ 161 w 213"/>
                <a:gd name="T67" fmla="*/ 25 h 233"/>
                <a:gd name="T68" fmla="*/ 138 w 213"/>
                <a:gd name="T69" fmla="*/ 40 h 233"/>
                <a:gd name="T70" fmla="*/ 87 w 213"/>
                <a:gd name="T71" fmla="*/ 56 h 233"/>
                <a:gd name="T72" fmla="*/ 97 w 213"/>
                <a:gd name="T73" fmla="*/ 86 h 233"/>
                <a:gd name="T74" fmla="*/ 91 w 213"/>
                <a:gd name="T75" fmla="*/ 88 h 233"/>
                <a:gd name="T76" fmla="*/ 77 w 213"/>
                <a:gd name="T77" fmla="*/ 59 h 233"/>
                <a:gd name="T78" fmla="*/ 79 w 213"/>
                <a:gd name="T79" fmla="*/ 83 h 233"/>
                <a:gd name="T80" fmla="*/ 65 w 213"/>
                <a:gd name="T81" fmla="*/ 85 h 233"/>
                <a:gd name="T82" fmla="*/ 62 w 213"/>
                <a:gd name="T83" fmla="*/ 79 h 233"/>
                <a:gd name="T84" fmla="*/ 69 w 213"/>
                <a:gd name="T85" fmla="*/ 74 h 233"/>
                <a:gd name="T86" fmla="*/ 48 w 213"/>
                <a:gd name="T87" fmla="*/ 63 h 233"/>
                <a:gd name="T88" fmla="*/ 33 w 213"/>
                <a:gd name="T89" fmla="*/ 93 h 233"/>
                <a:gd name="T90" fmla="*/ 24 w 213"/>
                <a:gd name="T91" fmla="*/ 102 h 233"/>
                <a:gd name="T92" fmla="*/ 31 w 213"/>
                <a:gd name="T93" fmla="*/ 128 h 233"/>
                <a:gd name="T94" fmla="*/ 52 w 213"/>
                <a:gd name="T95" fmla="*/ 127 h 233"/>
                <a:gd name="T96" fmla="*/ 54 w 213"/>
                <a:gd name="T97" fmla="*/ 131 h 233"/>
                <a:gd name="T98" fmla="*/ 20 w 213"/>
                <a:gd name="T99" fmla="*/ 140 h 233"/>
                <a:gd name="T100" fmla="*/ 20 w 213"/>
                <a:gd name="T101" fmla="*/ 152 h 233"/>
                <a:gd name="T102" fmla="*/ 37 w 213"/>
                <a:gd name="T103" fmla="*/ 167 h 233"/>
                <a:gd name="T104" fmla="*/ 58 w 213"/>
                <a:gd name="T105" fmla="*/ 178 h 233"/>
                <a:gd name="T106" fmla="*/ 58 w 213"/>
                <a:gd name="T107" fmla="*/ 185 h 233"/>
                <a:gd name="T108" fmla="*/ 35 w 213"/>
                <a:gd name="T109" fmla="*/ 184 h 233"/>
                <a:gd name="T110" fmla="*/ 13 w 213"/>
                <a:gd name="T111" fmla="*/ 199 h 233"/>
                <a:gd name="T112" fmla="*/ 6 w 213"/>
                <a:gd name="T113" fmla="*/ 193 h 233"/>
                <a:gd name="T114" fmla="*/ 0 w 213"/>
                <a:gd name="T115" fmla="*/ 19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3" h="233">
                  <a:moveTo>
                    <a:pt x="0" y="193"/>
                  </a:moveTo>
                  <a:cubicBezTo>
                    <a:pt x="17" y="233"/>
                    <a:pt x="17" y="233"/>
                    <a:pt x="17" y="233"/>
                  </a:cubicBezTo>
                  <a:cubicBezTo>
                    <a:pt x="47" y="217"/>
                    <a:pt x="47" y="217"/>
                    <a:pt x="47" y="217"/>
                  </a:cubicBezTo>
                  <a:cubicBezTo>
                    <a:pt x="52" y="211"/>
                    <a:pt x="52" y="211"/>
                    <a:pt x="52" y="211"/>
                  </a:cubicBezTo>
                  <a:cubicBezTo>
                    <a:pt x="69" y="213"/>
                    <a:pt x="69" y="213"/>
                    <a:pt x="69" y="213"/>
                  </a:cubicBezTo>
                  <a:cubicBezTo>
                    <a:pt x="66" y="187"/>
                    <a:pt x="66" y="187"/>
                    <a:pt x="66" y="187"/>
                  </a:cubicBezTo>
                  <a:cubicBezTo>
                    <a:pt x="83" y="196"/>
                    <a:pt x="83" y="196"/>
                    <a:pt x="83" y="196"/>
                  </a:cubicBezTo>
                  <a:cubicBezTo>
                    <a:pt x="80" y="166"/>
                    <a:pt x="80" y="166"/>
                    <a:pt x="80" y="166"/>
                  </a:cubicBezTo>
                  <a:cubicBezTo>
                    <a:pt x="83" y="154"/>
                    <a:pt x="83" y="154"/>
                    <a:pt x="83" y="154"/>
                  </a:cubicBezTo>
                  <a:cubicBezTo>
                    <a:pt x="83" y="154"/>
                    <a:pt x="88" y="180"/>
                    <a:pt x="89" y="185"/>
                  </a:cubicBezTo>
                  <a:cubicBezTo>
                    <a:pt x="122" y="184"/>
                    <a:pt x="122" y="184"/>
                    <a:pt x="122" y="184"/>
                  </a:cubicBezTo>
                  <a:cubicBezTo>
                    <a:pt x="122" y="184"/>
                    <a:pt x="143" y="164"/>
                    <a:pt x="152" y="160"/>
                  </a:cubicBezTo>
                  <a:cubicBezTo>
                    <a:pt x="151" y="134"/>
                    <a:pt x="151" y="134"/>
                    <a:pt x="151" y="134"/>
                  </a:cubicBezTo>
                  <a:cubicBezTo>
                    <a:pt x="133" y="135"/>
                    <a:pt x="133" y="135"/>
                    <a:pt x="133" y="135"/>
                  </a:cubicBezTo>
                  <a:cubicBezTo>
                    <a:pt x="112" y="130"/>
                    <a:pt x="112" y="130"/>
                    <a:pt x="112" y="130"/>
                  </a:cubicBezTo>
                  <a:cubicBezTo>
                    <a:pt x="121" y="127"/>
                    <a:pt x="121" y="127"/>
                    <a:pt x="121" y="127"/>
                  </a:cubicBezTo>
                  <a:cubicBezTo>
                    <a:pt x="145" y="125"/>
                    <a:pt x="145" y="125"/>
                    <a:pt x="145" y="125"/>
                  </a:cubicBezTo>
                  <a:cubicBezTo>
                    <a:pt x="158" y="122"/>
                    <a:pt x="158" y="122"/>
                    <a:pt x="158" y="122"/>
                  </a:cubicBezTo>
                  <a:cubicBezTo>
                    <a:pt x="157" y="98"/>
                    <a:pt x="157" y="98"/>
                    <a:pt x="157" y="98"/>
                  </a:cubicBezTo>
                  <a:cubicBezTo>
                    <a:pt x="168" y="104"/>
                    <a:pt x="168" y="104"/>
                    <a:pt x="168" y="104"/>
                  </a:cubicBezTo>
                  <a:cubicBezTo>
                    <a:pt x="176" y="101"/>
                    <a:pt x="176" y="101"/>
                    <a:pt x="176" y="101"/>
                  </a:cubicBezTo>
                  <a:cubicBezTo>
                    <a:pt x="190" y="109"/>
                    <a:pt x="190" y="109"/>
                    <a:pt x="190" y="109"/>
                  </a:cubicBezTo>
                  <a:cubicBezTo>
                    <a:pt x="208" y="87"/>
                    <a:pt x="208" y="87"/>
                    <a:pt x="208" y="87"/>
                  </a:cubicBezTo>
                  <a:cubicBezTo>
                    <a:pt x="185" y="98"/>
                    <a:pt x="185" y="98"/>
                    <a:pt x="185" y="98"/>
                  </a:cubicBezTo>
                  <a:cubicBezTo>
                    <a:pt x="171" y="98"/>
                    <a:pt x="171" y="98"/>
                    <a:pt x="171" y="98"/>
                  </a:cubicBezTo>
                  <a:cubicBezTo>
                    <a:pt x="172" y="89"/>
                    <a:pt x="172" y="89"/>
                    <a:pt x="172" y="89"/>
                  </a:cubicBezTo>
                  <a:cubicBezTo>
                    <a:pt x="182" y="81"/>
                    <a:pt x="182" y="81"/>
                    <a:pt x="182" y="81"/>
                  </a:cubicBezTo>
                  <a:cubicBezTo>
                    <a:pt x="200" y="55"/>
                    <a:pt x="200" y="55"/>
                    <a:pt x="200" y="55"/>
                  </a:cubicBezTo>
                  <a:cubicBezTo>
                    <a:pt x="204" y="36"/>
                    <a:pt x="204" y="36"/>
                    <a:pt x="204" y="36"/>
                  </a:cubicBezTo>
                  <a:cubicBezTo>
                    <a:pt x="213" y="27"/>
                    <a:pt x="213" y="27"/>
                    <a:pt x="213" y="27"/>
                  </a:cubicBezTo>
                  <a:cubicBezTo>
                    <a:pt x="213" y="17"/>
                    <a:pt x="213" y="17"/>
                    <a:pt x="213" y="17"/>
                  </a:cubicBezTo>
                  <a:cubicBezTo>
                    <a:pt x="204" y="0"/>
                    <a:pt x="204" y="0"/>
                    <a:pt x="204" y="0"/>
                  </a:cubicBezTo>
                  <a:cubicBezTo>
                    <a:pt x="200" y="8"/>
                    <a:pt x="200" y="8"/>
                    <a:pt x="200" y="8"/>
                  </a:cubicBezTo>
                  <a:cubicBezTo>
                    <a:pt x="161" y="25"/>
                    <a:pt x="161" y="25"/>
                    <a:pt x="161" y="25"/>
                  </a:cubicBezTo>
                  <a:cubicBezTo>
                    <a:pt x="138" y="40"/>
                    <a:pt x="138" y="40"/>
                    <a:pt x="138" y="40"/>
                  </a:cubicBezTo>
                  <a:cubicBezTo>
                    <a:pt x="138" y="40"/>
                    <a:pt x="97" y="49"/>
                    <a:pt x="87" y="56"/>
                  </a:cubicBezTo>
                  <a:cubicBezTo>
                    <a:pt x="97" y="86"/>
                    <a:pt x="97" y="86"/>
                    <a:pt x="97" y="86"/>
                  </a:cubicBezTo>
                  <a:cubicBezTo>
                    <a:pt x="91" y="88"/>
                    <a:pt x="91" y="88"/>
                    <a:pt x="91" y="88"/>
                  </a:cubicBezTo>
                  <a:cubicBezTo>
                    <a:pt x="77" y="59"/>
                    <a:pt x="77" y="59"/>
                    <a:pt x="77" y="59"/>
                  </a:cubicBezTo>
                  <a:cubicBezTo>
                    <a:pt x="79" y="83"/>
                    <a:pt x="79" y="83"/>
                    <a:pt x="79" y="83"/>
                  </a:cubicBezTo>
                  <a:cubicBezTo>
                    <a:pt x="65" y="85"/>
                    <a:pt x="65" y="85"/>
                    <a:pt x="65" y="85"/>
                  </a:cubicBezTo>
                  <a:cubicBezTo>
                    <a:pt x="62" y="79"/>
                    <a:pt x="62" y="79"/>
                    <a:pt x="62" y="79"/>
                  </a:cubicBezTo>
                  <a:cubicBezTo>
                    <a:pt x="69" y="74"/>
                    <a:pt x="69" y="74"/>
                    <a:pt x="69" y="74"/>
                  </a:cubicBezTo>
                  <a:cubicBezTo>
                    <a:pt x="48" y="63"/>
                    <a:pt x="48" y="63"/>
                    <a:pt x="48" y="63"/>
                  </a:cubicBezTo>
                  <a:cubicBezTo>
                    <a:pt x="33" y="93"/>
                    <a:pt x="33" y="93"/>
                    <a:pt x="33" y="93"/>
                  </a:cubicBezTo>
                  <a:cubicBezTo>
                    <a:pt x="24" y="102"/>
                    <a:pt x="24" y="102"/>
                    <a:pt x="24" y="102"/>
                  </a:cubicBezTo>
                  <a:cubicBezTo>
                    <a:pt x="31" y="128"/>
                    <a:pt x="31" y="128"/>
                    <a:pt x="31" y="128"/>
                  </a:cubicBezTo>
                  <a:cubicBezTo>
                    <a:pt x="52" y="127"/>
                    <a:pt x="52" y="127"/>
                    <a:pt x="52" y="127"/>
                  </a:cubicBezTo>
                  <a:cubicBezTo>
                    <a:pt x="54" y="131"/>
                    <a:pt x="54" y="131"/>
                    <a:pt x="54" y="131"/>
                  </a:cubicBezTo>
                  <a:cubicBezTo>
                    <a:pt x="20" y="140"/>
                    <a:pt x="20" y="140"/>
                    <a:pt x="20" y="140"/>
                  </a:cubicBezTo>
                  <a:cubicBezTo>
                    <a:pt x="20" y="152"/>
                    <a:pt x="20" y="152"/>
                    <a:pt x="20" y="152"/>
                  </a:cubicBezTo>
                  <a:cubicBezTo>
                    <a:pt x="37" y="167"/>
                    <a:pt x="37" y="167"/>
                    <a:pt x="37" y="167"/>
                  </a:cubicBezTo>
                  <a:cubicBezTo>
                    <a:pt x="58" y="178"/>
                    <a:pt x="58" y="178"/>
                    <a:pt x="58" y="178"/>
                  </a:cubicBezTo>
                  <a:cubicBezTo>
                    <a:pt x="58" y="185"/>
                    <a:pt x="58" y="185"/>
                    <a:pt x="58" y="185"/>
                  </a:cubicBezTo>
                  <a:cubicBezTo>
                    <a:pt x="35" y="184"/>
                    <a:pt x="35" y="184"/>
                    <a:pt x="35" y="184"/>
                  </a:cubicBezTo>
                  <a:cubicBezTo>
                    <a:pt x="13" y="199"/>
                    <a:pt x="13" y="199"/>
                    <a:pt x="13" y="199"/>
                  </a:cubicBezTo>
                  <a:cubicBezTo>
                    <a:pt x="6" y="193"/>
                    <a:pt x="6" y="193"/>
                    <a:pt x="6" y="193"/>
                  </a:cubicBezTo>
                  <a:lnTo>
                    <a:pt x="0" y="19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9" name="Freeform 69">
              <a:extLst>
                <a:ext uri="{FF2B5EF4-FFF2-40B4-BE49-F238E27FC236}">
                  <a16:creationId xmlns:a16="http://schemas.microsoft.com/office/drawing/2014/main" id="{EB3090F5-FEE6-4B4C-A989-8DF106655D57}"/>
                </a:ext>
              </a:extLst>
            </p:cNvPr>
            <p:cNvSpPr>
              <a:spLocks/>
            </p:cNvSpPr>
            <p:nvPr/>
          </p:nvSpPr>
          <p:spPr bwMode="auto">
            <a:xfrm>
              <a:off x="6607552" y="1478450"/>
              <a:ext cx="68861" cy="84410"/>
            </a:xfrm>
            <a:custGeom>
              <a:avLst/>
              <a:gdLst>
                <a:gd name="T0" fmla="*/ 26 w 45"/>
                <a:gd name="T1" fmla="*/ 54 h 55"/>
                <a:gd name="T2" fmla="*/ 17 w 45"/>
                <a:gd name="T3" fmla="*/ 44 h 55"/>
                <a:gd name="T4" fmla="*/ 10 w 45"/>
                <a:gd name="T5" fmla="*/ 32 h 55"/>
                <a:gd name="T6" fmla="*/ 0 w 45"/>
                <a:gd name="T7" fmla="*/ 15 h 55"/>
                <a:gd name="T8" fmla="*/ 10 w 45"/>
                <a:gd name="T9" fmla="*/ 2 h 55"/>
                <a:gd name="T10" fmla="*/ 17 w 45"/>
                <a:gd name="T11" fmla="*/ 0 h 55"/>
                <a:gd name="T12" fmla="*/ 25 w 45"/>
                <a:gd name="T13" fmla="*/ 12 h 55"/>
                <a:gd name="T14" fmla="*/ 39 w 45"/>
                <a:gd name="T15" fmla="*/ 25 h 55"/>
                <a:gd name="T16" fmla="*/ 41 w 45"/>
                <a:gd name="T17" fmla="*/ 44 h 55"/>
                <a:gd name="T18" fmla="*/ 45 w 45"/>
                <a:gd name="T19" fmla="*/ 49 h 55"/>
                <a:gd name="T20" fmla="*/ 34 w 45"/>
                <a:gd name="T21" fmla="*/ 55 h 55"/>
                <a:gd name="T22" fmla="*/ 33 w 45"/>
                <a:gd name="T23" fmla="*/ 48 h 55"/>
                <a:gd name="T24" fmla="*/ 26 w 45"/>
                <a:gd name="T25" fmla="*/ 5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55">
                  <a:moveTo>
                    <a:pt x="26" y="54"/>
                  </a:moveTo>
                  <a:cubicBezTo>
                    <a:pt x="17" y="44"/>
                    <a:pt x="17" y="44"/>
                    <a:pt x="17" y="44"/>
                  </a:cubicBezTo>
                  <a:cubicBezTo>
                    <a:pt x="10" y="32"/>
                    <a:pt x="10" y="32"/>
                    <a:pt x="10" y="32"/>
                  </a:cubicBezTo>
                  <a:cubicBezTo>
                    <a:pt x="0" y="15"/>
                    <a:pt x="0" y="15"/>
                    <a:pt x="0" y="15"/>
                  </a:cubicBezTo>
                  <a:cubicBezTo>
                    <a:pt x="10" y="2"/>
                    <a:pt x="10" y="2"/>
                    <a:pt x="10" y="2"/>
                  </a:cubicBezTo>
                  <a:cubicBezTo>
                    <a:pt x="17" y="0"/>
                    <a:pt x="17" y="0"/>
                    <a:pt x="17" y="0"/>
                  </a:cubicBezTo>
                  <a:cubicBezTo>
                    <a:pt x="17" y="0"/>
                    <a:pt x="25" y="12"/>
                    <a:pt x="25" y="12"/>
                  </a:cubicBezTo>
                  <a:cubicBezTo>
                    <a:pt x="26" y="13"/>
                    <a:pt x="39" y="25"/>
                    <a:pt x="39" y="25"/>
                  </a:cubicBezTo>
                  <a:cubicBezTo>
                    <a:pt x="41" y="44"/>
                    <a:pt x="41" y="44"/>
                    <a:pt x="41" y="44"/>
                  </a:cubicBezTo>
                  <a:cubicBezTo>
                    <a:pt x="45" y="49"/>
                    <a:pt x="45" y="49"/>
                    <a:pt x="45" y="49"/>
                  </a:cubicBezTo>
                  <a:cubicBezTo>
                    <a:pt x="34" y="55"/>
                    <a:pt x="34" y="55"/>
                    <a:pt x="34" y="55"/>
                  </a:cubicBezTo>
                  <a:cubicBezTo>
                    <a:pt x="33" y="48"/>
                    <a:pt x="33" y="48"/>
                    <a:pt x="33" y="48"/>
                  </a:cubicBezTo>
                  <a:lnTo>
                    <a:pt x="26" y="5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0" name="Freeform 70">
              <a:extLst>
                <a:ext uri="{FF2B5EF4-FFF2-40B4-BE49-F238E27FC236}">
                  <a16:creationId xmlns:a16="http://schemas.microsoft.com/office/drawing/2014/main" id="{8FDE6CF9-0282-45FE-A011-19AE956F4850}"/>
                </a:ext>
              </a:extLst>
            </p:cNvPr>
            <p:cNvSpPr>
              <a:spLocks/>
            </p:cNvSpPr>
            <p:nvPr/>
          </p:nvSpPr>
          <p:spPr bwMode="auto">
            <a:xfrm>
              <a:off x="6683076" y="1533983"/>
              <a:ext cx="15549" cy="15549"/>
            </a:xfrm>
            <a:custGeom>
              <a:avLst/>
              <a:gdLst>
                <a:gd name="T0" fmla="*/ 3 w 7"/>
                <a:gd name="T1" fmla="*/ 7 h 7"/>
                <a:gd name="T2" fmla="*/ 7 w 7"/>
                <a:gd name="T3" fmla="*/ 0 h 7"/>
                <a:gd name="T4" fmla="*/ 0 w 7"/>
                <a:gd name="T5" fmla="*/ 2 h 7"/>
                <a:gd name="T6" fmla="*/ 3 w 7"/>
                <a:gd name="T7" fmla="*/ 7 h 7"/>
              </a:gdLst>
              <a:ahLst/>
              <a:cxnLst>
                <a:cxn ang="0">
                  <a:pos x="T0" y="T1"/>
                </a:cxn>
                <a:cxn ang="0">
                  <a:pos x="T2" y="T3"/>
                </a:cxn>
                <a:cxn ang="0">
                  <a:pos x="T4" y="T5"/>
                </a:cxn>
                <a:cxn ang="0">
                  <a:pos x="T6" y="T7"/>
                </a:cxn>
              </a:cxnLst>
              <a:rect l="0" t="0" r="r" b="b"/>
              <a:pathLst>
                <a:path w="7" h="7">
                  <a:moveTo>
                    <a:pt x="3" y="7"/>
                  </a:moveTo>
                  <a:lnTo>
                    <a:pt x="7" y="0"/>
                  </a:lnTo>
                  <a:lnTo>
                    <a:pt x="0" y="2"/>
                  </a:lnTo>
                  <a:lnTo>
                    <a:pt x="3" y="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1" name="Freeform 71">
              <a:extLst>
                <a:ext uri="{FF2B5EF4-FFF2-40B4-BE49-F238E27FC236}">
                  <a16:creationId xmlns:a16="http://schemas.microsoft.com/office/drawing/2014/main" id="{6EEAFD19-81B7-4F4A-977C-9D567562F929}"/>
                </a:ext>
              </a:extLst>
            </p:cNvPr>
            <p:cNvSpPr>
              <a:spLocks/>
            </p:cNvSpPr>
            <p:nvPr/>
          </p:nvSpPr>
          <p:spPr bwMode="auto">
            <a:xfrm>
              <a:off x="6729724" y="1525097"/>
              <a:ext cx="15549" cy="19992"/>
            </a:xfrm>
            <a:custGeom>
              <a:avLst/>
              <a:gdLst>
                <a:gd name="T0" fmla="*/ 7 w 7"/>
                <a:gd name="T1" fmla="*/ 9 h 9"/>
                <a:gd name="T2" fmla="*/ 0 w 7"/>
                <a:gd name="T3" fmla="*/ 4 h 9"/>
                <a:gd name="T4" fmla="*/ 6 w 7"/>
                <a:gd name="T5" fmla="*/ 0 h 9"/>
                <a:gd name="T6" fmla="*/ 7 w 7"/>
                <a:gd name="T7" fmla="*/ 9 h 9"/>
              </a:gdLst>
              <a:ahLst/>
              <a:cxnLst>
                <a:cxn ang="0">
                  <a:pos x="T0" y="T1"/>
                </a:cxn>
                <a:cxn ang="0">
                  <a:pos x="T2" y="T3"/>
                </a:cxn>
                <a:cxn ang="0">
                  <a:pos x="T4" y="T5"/>
                </a:cxn>
                <a:cxn ang="0">
                  <a:pos x="T6" y="T7"/>
                </a:cxn>
              </a:cxnLst>
              <a:rect l="0" t="0" r="r" b="b"/>
              <a:pathLst>
                <a:path w="7" h="9">
                  <a:moveTo>
                    <a:pt x="7" y="9"/>
                  </a:moveTo>
                  <a:lnTo>
                    <a:pt x="0" y="4"/>
                  </a:lnTo>
                  <a:lnTo>
                    <a:pt x="6" y="0"/>
                  </a:lnTo>
                  <a:lnTo>
                    <a:pt x="7" y="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 name="Freeform 72">
              <a:extLst>
                <a:ext uri="{FF2B5EF4-FFF2-40B4-BE49-F238E27FC236}">
                  <a16:creationId xmlns:a16="http://schemas.microsoft.com/office/drawing/2014/main" id="{DB57C529-99C8-4E55-85FE-982B0EACD3ED}"/>
                </a:ext>
              </a:extLst>
            </p:cNvPr>
            <p:cNvSpPr>
              <a:spLocks/>
            </p:cNvSpPr>
            <p:nvPr/>
          </p:nvSpPr>
          <p:spPr bwMode="auto">
            <a:xfrm>
              <a:off x="6709732" y="1545089"/>
              <a:ext cx="26656" cy="53311"/>
            </a:xfrm>
            <a:custGeom>
              <a:avLst/>
              <a:gdLst>
                <a:gd name="T0" fmla="*/ 12 w 12"/>
                <a:gd name="T1" fmla="*/ 0 h 24"/>
                <a:gd name="T2" fmla="*/ 1 w 12"/>
                <a:gd name="T3" fmla="*/ 0 h 24"/>
                <a:gd name="T4" fmla="*/ 5 w 12"/>
                <a:gd name="T5" fmla="*/ 12 h 24"/>
                <a:gd name="T6" fmla="*/ 0 w 12"/>
                <a:gd name="T7" fmla="*/ 21 h 24"/>
                <a:gd name="T8" fmla="*/ 6 w 12"/>
                <a:gd name="T9" fmla="*/ 24 h 24"/>
                <a:gd name="T10" fmla="*/ 11 w 12"/>
                <a:gd name="T11" fmla="*/ 18 h 24"/>
                <a:gd name="T12" fmla="*/ 12 w 12"/>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12" h="24">
                  <a:moveTo>
                    <a:pt x="12" y="0"/>
                  </a:moveTo>
                  <a:lnTo>
                    <a:pt x="1" y="0"/>
                  </a:lnTo>
                  <a:lnTo>
                    <a:pt x="5" y="12"/>
                  </a:lnTo>
                  <a:lnTo>
                    <a:pt x="0" y="21"/>
                  </a:lnTo>
                  <a:lnTo>
                    <a:pt x="6" y="24"/>
                  </a:lnTo>
                  <a:lnTo>
                    <a:pt x="11" y="18"/>
                  </a:lnTo>
                  <a:lnTo>
                    <a:pt x="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 name="Freeform 73">
              <a:extLst>
                <a:ext uri="{FF2B5EF4-FFF2-40B4-BE49-F238E27FC236}">
                  <a16:creationId xmlns:a16="http://schemas.microsoft.com/office/drawing/2014/main" id="{0FB4CEF3-CB1D-4AF3-A4C3-C509B93BF845}"/>
                </a:ext>
              </a:extLst>
            </p:cNvPr>
            <p:cNvSpPr>
              <a:spLocks/>
            </p:cNvSpPr>
            <p:nvPr/>
          </p:nvSpPr>
          <p:spPr bwMode="auto">
            <a:xfrm>
              <a:off x="6638650" y="1371827"/>
              <a:ext cx="166598" cy="157713"/>
            </a:xfrm>
            <a:custGeom>
              <a:avLst/>
              <a:gdLst>
                <a:gd name="T0" fmla="*/ 98 w 110"/>
                <a:gd name="T1" fmla="*/ 85 h 105"/>
                <a:gd name="T2" fmla="*/ 110 w 110"/>
                <a:gd name="T3" fmla="*/ 75 h 105"/>
                <a:gd name="T4" fmla="*/ 106 w 110"/>
                <a:gd name="T5" fmla="*/ 94 h 105"/>
                <a:gd name="T6" fmla="*/ 90 w 110"/>
                <a:gd name="T7" fmla="*/ 94 h 105"/>
                <a:gd name="T8" fmla="*/ 85 w 110"/>
                <a:gd name="T9" fmla="*/ 105 h 105"/>
                <a:gd name="T10" fmla="*/ 70 w 110"/>
                <a:gd name="T11" fmla="*/ 94 h 105"/>
                <a:gd name="T12" fmla="*/ 61 w 110"/>
                <a:gd name="T13" fmla="*/ 74 h 105"/>
                <a:gd name="T14" fmla="*/ 34 w 110"/>
                <a:gd name="T15" fmla="*/ 79 h 105"/>
                <a:gd name="T16" fmla="*/ 22 w 110"/>
                <a:gd name="T17" fmla="*/ 79 h 105"/>
                <a:gd name="T18" fmla="*/ 16 w 110"/>
                <a:gd name="T19" fmla="*/ 59 h 105"/>
                <a:gd name="T20" fmla="*/ 10 w 110"/>
                <a:gd name="T21" fmla="*/ 67 h 105"/>
                <a:gd name="T22" fmla="*/ 3 w 110"/>
                <a:gd name="T23" fmla="*/ 65 h 105"/>
                <a:gd name="T24" fmla="*/ 0 w 110"/>
                <a:gd name="T25" fmla="*/ 43 h 105"/>
                <a:gd name="T26" fmla="*/ 11 w 110"/>
                <a:gd name="T27" fmla="*/ 0 h 105"/>
                <a:gd name="T28" fmla="*/ 32 w 110"/>
                <a:gd name="T29" fmla="*/ 1 h 105"/>
                <a:gd name="T30" fmla="*/ 33 w 110"/>
                <a:gd name="T31" fmla="*/ 13 h 105"/>
                <a:gd name="T32" fmla="*/ 60 w 110"/>
                <a:gd name="T33" fmla="*/ 20 h 105"/>
                <a:gd name="T34" fmla="*/ 67 w 110"/>
                <a:gd name="T35" fmla="*/ 37 h 105"/>
                <a:gd name="T36" fmla="*/ 51 w 110"/>
                <a:gd name="T37" fmla="*/ 43 h 105"/>
                <a:gd name="T38" fmla="*/ 45 w 110"/>
                <a:gd name="T39" fmla="*/ 55 h 105"/>
                <a:gd name="T40" fmla="*/ 64 w 110"/>
                <a:gd name="T41" fmla="*/ 57 h 105"/>
                <a:gd name="T42" fmla="*/ 65 w 110"/>
                <a:gd name="T43" fmla="*/ 65 h 105"/>
                <a:gd name="T44" fmla="*/ 74 w 110"/>
                <a:gd name="T45" fmla="*/ 58 h 105"/>
                <a:gd name="T46" fmla="*/ 74 w 110"/>
                <a:gd name="T47" fmla="*/ 69 h 105"/>
                <a:gd name="T48" fmla="*/ 78 w 110"/>
                <a:gd name="T49" fmla="*/ 75 h 105"/>
                <a:gd name="T50" fmla="*/ 97 w 110"/>
                <a:gd name="T51" fmla="*/ 63 h 105"/>
                <a:gd name="T52" fmla="*/ 93 w 110"/>
                <a:gd name="T53" fmla="*/ 84 h 105"/>
                <a:gd name="T54" fmla="*/ 98 w 110"/>
                <a:gd name="T55" fmla="*/ 8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0" h="105">
                  <a:moveTo>
                    <a:pt x="98" y="85"/>
                  </a:moveTo>
                  <a:cubicBezTo>
                    <a:pt x="110" y="75"/>
                    <a:pt x="110" y="75"/>
                    <a:pt x="110" y="75"/>
                  </a:cubicBezTo>
                  <a:cubicBezTo>
                    <a:pt x="106" y="94"/>
                    <a:pt x="106" y="94"/>
                    <a:pt x="106" y="94"/>
                  </a:cubicBezTo>
                  <a:cubicBezTo>
                    <a:pt x="90" y="94"/>
                    <a:pt x="90" y="94"/>
                    <a:pt x="90" y="94"/>
                  </a:cubicBezTo>
                  <a:cubicBezTo>
                    <a:pt x="85" y="105"/>
                    <a:pt x="85" y="105"/>
                    <a:pt x="85" y="105"/>
                  </a:cubicBezTo>
                  <a:cubicBezTo>
                    <a:pt x="70" y="94"/>
                    <a:pt x="70" y="94"/>
                    <a:pt x="70" y="94"/>
                  </a:cubicBezTo>
                  <a:cubicBezTo>
                    <a:pt x="61" y="74"/>
                    <a:pt x="61" y="74"/>
                    <a:pt x="61" y="74"/>
                  </a:cubicBezTo>
                  <a:cubicBezTo>
                    <a:pt x="34" y="79"/>
                    <a:pt x="34" y="79"/>
                    <a:pt x="34" y="79"/>
                  </a:cubicBezTo>
                  <a:cubicBezTo>
                    <a:pt x="22" y="79"/>
                    <a:pt x="22" y="79"/>
                    <a:pt x="22" y="79"/>
                  </a:cubicBezTo>
                  <a:cubicBezTo>
                    <a:pt x="22" y="79"/>
                    <a:pt x="16" y="65"/>
                    <a:pt x="16" y="59"/>
                  </a:cubicBezTo>
                  <a:cubicBezTo>
                    <a:pt x="10" y="67"/>
                    <a:pt x="10" y="67"/>
                    <a:pt x="10" y="67"/>
                  </a:cubicBezTo>
                  <a:cubicBezTo>
                    <a:pt x="3" y="65"/>
                    <a:pt x="3" y="65"/>
                    <a:pt x="3" y="65"/>
                  </a:cubicBezTo>
                  <a:cubicBezTo>
                    <a:pt x="0" y="43"/>
                    <a:pt x="0" y="43"/>
                    <a:pt x="0" y="43"/>
                  </a:cubicBezTo>
                  <a:cubicBezTo>
                    <a:pt x="11" y="0"/>
                    <a:pt x="11" y="0"/>
                    <a:pt x="11" y="0"/>
                  </a:cubicBezTo>
                  <a:cubicBezTo>
                    <a:pt x="32" y="1"/>
                    <a:pt x="32" y="1"/>
                    <a:pt x="32" y="1"/>
                  </a:cubicBezTo>
                  <a:cubicBezTo>
                    <a:pt x="33" y="13"/>
                    <a:pt x="33" y="13"/>
                    <a:pt x="33" y="13"/>
                  </a:cubicBezTo>
                  <a:cubicBezTo>
                    <a:pt x="60" y="20"/>
                    <a:pt x="60" y="20"/>
                    <a:pt x="60" y="20"/>
                  </a:cubicBezTo>
                  <a:cubicBezTo>
                    <a:pt x="67" y="37"/>
                    <a:pt x="67" y="37"/>
                    <a:pt x="67" y="37"/>
                  </a:cubicBezTo>
                  <a:cubicBezTo>
                    <a:pt x="51" y="43"/>
                    <a:pt x="51" y="43"/>
                    <a:pt x="51" y="43"/>
                  </a:cubicBezTo>
                  <a:cubicBezTo>
                    <a:pt x="51" y="43"/>
                    <a:pt x="45" y="55"/>
                    <a:pt x="45" y="55"/>
                  </a:cubicBezTo>
                  <a:cubicBezTo>
                    <a:pt x="45" y="55"/>
                    <a:pt x="64" y="57"/>
                    <a:pt x="64" y="57"/>
                  </a:cubicBezTo>
                  <a:cubicBezTo>
                    <a:pt x="65" y="65"/>
                    <a:pt x="65" y="65"/>
                    <a:pt x="65" y="65"/>
                  </a:cubicBezTo>
                  <a:cubicBezTo>
                    <a:pt x="74" y="58"/>
                    <a:pt x="74" y="58"/>
                    <a:pt x="74" y="58"/>
                  </a:cubicBezTo>
                  <a:cubicBezTo>
                    <a:pt x="74" y="69"/>
                    <a:pt x="74" y="69"/>
                    <a:pt x="74" y="69"/>
                  </a:cubicBezTo>
                  <a:cubicBezTo>
                    <a:pt x="78" y="75"/>
                    <a:pt x="78" y="75"/>
                    <a:pt x="78" y="75"/>
                  </a:cubicBezTo>
                  <a:cubicBezTo>
                    <a:pt x="97" y="63"/>
                    <a:pt x="97" y="63"/>
                    <a:pt x="97" y="63"/>
                  </a:cubicBezTo>
                  <a:cubicBezTo>
                    <a:pt x="93" y="84"/>
                    <a:pt x="93" y="84"/>
                    <a:pt x="93" y="84"/>
                  </a:cubicBezTo>
                  <a:lnTo>
                    <a:pt x="98" y="8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4" name="Freeform 74">
              <a:extLst>
                <a:ext uri="{FF2B5EF4-FFF2-40B4-BE49-F238E27FC236}">
                  <a16:creationId xmlns:a16="http://schemas.microsoft.com/office/drawing/2014/main" id="{F7A67331-C206-4049-AD14-DB190BD0540E}"/>
                </a:ext>
              </a:extLst>
            </p:cNvPr>
            <p:cNvSpPr>
              <a:spLocks/>
            </p:cNvSpPr>
            <p:nvPr/>
          </p:nvSpPr>
          <p:spPr bwMode="auto">
            <a:xfrm>
              <a:off x="6756379" y="1425138"/>
              <a:ext cx="33320" cy="35541"/>
            </a:xfrm>
            <a:custGeom>
              <a:avLst/>
              <a:gdLst>
                <a:gd name="T0" fmla="*/ 14 w 22"/>
                <a:gd name="T1" fmla="*/ 23 h 24"/>
                <a:gd name="T2" fmla="*/ 22 w 22"/>
                <a:gd name="T3" fmla="*/ 9 h 24"/>
                <a:gd name="T4" fmla="*/ 21 w 22"/>
                <a:gd name="T5" fmla="*/ 0 h 24"/>
                <a:gd name="T6" fmla="*/ 0 w 22"/>
                <a:gd name="T7" fmla="*/ 13 h 24"/>
                <a:gd name="T8" fmla="*/ 14 w 22"/>
                <a:gd name="T9" fmla="*/ 23 h 24"/>
              </a:gdLst>
              <a:ahLst/>
              <a:cxnLst>
                <a:cxn ang="0">
                  <a:pos x="T0" y="T1"/>
                </a:cxn>
                <a:cxn ang="0">
                  <a:pos x="T2" y="T3"/>
                </a:cxn>
                <a:cxn ang="0">
                  <a:pos x="T4" y="T5"/>
                </a:cxn>
                <a:cxn ang="0">
                  <a:pos x="T6" y="T7"/>
                </a:cxn>
                <a:cxn ang="0">
                  <a:pos x="T8" y="T9"/>
                </a:cxn>
              </a:cxnLst>
              <a:rect l="0" t="0" r="r" b="b"/>
              <a:pathLst>
                <a:path w="22" h="24">
                  <a:moveTo>
                    <a:pt x="14" y="23"/>
                  </a:moveTo>
                  <a:cubicBezTo>
                    <a:pt x="14" y="23"/>
                    <a:pt x="18" y="12"/>
                    <a:pt x="22" y="9"/>
                  </a:cubicBezTo>
                  <a:cubicBezTo>
                    <a:pt x="21" y="0"/>
                    <a:pt x="21" y="0"/>
                    <a:pt x="21" y="0"/>
                  </a:cubicBezTo>
                  <a:cubicBezTo>
                    <a:pt x="0" y="13"/>
                    <a:pt x="0" y="13"/>
                    <a:pt x="0" y="13"/>
                  </a:cubicBezTo>
                  <a:cubicBezTo>
                    <a:pt x="0" y="13"/>
                    <a:pt x="9" y="24"/>
                    <a:pt x="14" y="2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5" name="Freeform 75">
              <a:extLst>
                <a:ext uri="{FF2B5EF4-FFF2-40B4-BE49-F238E27FC236}">
                  <a16:creationId xmlns:a16="http://schemas.microsoft.com/office/drawing/2014/main" id="{0DB92211-B60D-4FE8-A40E-2EBDF3909449}"/>
                </a:ext>
              </a:extLst>
            </p:cNvPr>
            <p:cNvSpPr>
              <a:spLocks/>
            </p:cNvSpPr>
            <p:nvPr/>
          </p:nvSpPr>
          <p:spPr bwMode="auto">
            <a:xfrm>
              <a:off x="6823019" y="1396261"/>
              <a:ext cx="44426" cy="44426"/>
            </a:xfrm>
            <a:custGeom>
              <a:avLst/>
              <a:gdLst>
                <a:gd name="T0" fmla="*/ 15 w 29"/>
                <a:gd name="T1" fmla="*/ 30 h 30"/>
                <a:gd name="T2" fmla="*/ 20 w 29"/>
                <a:gd name="T3" fmla="*/ 19 h 30"/>
                <a:gd name="T4" fmla="*/ 29 w 29"/>
                <a:gd name="T5" fmla="*/ 15 h 30"/>
                <a:gd name="T6" fmla="*/ 15 w 29"/>
                <a:gd name="T7" fmla="*/ 0 h 30"/>
                <a:gd name="T8" fmla="*/ 0 w 29"/>
                <a:gd name="T9" fmla="*/ 24 h 30"/>
                <a:gd name="T10" fmla="*/ 15 w 29"/>
                <a:gd name="T11" fmla="*/ 30 h 30"/>
              </a:gdLst>
              <a:ahLst/>
              <a:cxnLst>
                <a:cxn ang="0">
                  <a:pos x="T0" y="T1"/>
                </a:cxn>
                <a:cxn ang="0">
                  <a:pos x="T2" y="T3"/>
                </a:cxn>
                <a:cxn ang="0">
                  <a:pos x="T4" y="T5"/>
                </a:cxn>
                <a:cxn ang="0">
                  <a:pos x="T6" y="T7"/>
                </a:cxn>
                <a:cxn ang="0">
                  <a:pos x="T8" y="T9"/>
                </a:cxn>
                <a:cxn ang="0">
                  <a:pos x="T10" y="T11"/>
                </a:cxn>
              </a:cxnLst>
              <a:rect l="0" t="0" r="r" b="b"/>
              <a:pathLst>
                <a:path w="29" h="30">
                  <a:moveTo>
                    <a:pt x="15" y="30"/>
                  </a:moveTo>
                  <a:cubicBezTo>
                    <a:pt x="15" y="30"/>
                    <a:pt x="20" y="19"/>
                    <a:pt x="20" y="19"/>
                  </a:cubicBezTo>
                  <a:cubicBezTo>
                    <a:pt x="20" y="19"/>
                    <a:pt x="29" y="15"/>
                    <a:pt x="29" y="15"/>
                  </a:cubicBezTo>
                  <a:cubicBezTo>
                    <a:pt x="15" y="0"/>
                    <a:pt x="15" y="0"/>
                    <a:pt x="15" y="0"/>
                  </a:cubicBezTo>
                  <a:cubicBezTo>
                    <a:pt x="0" y="24"/>
                    <a:pt x="0" y="24"/>
                    <a:pt x="0" y="24"/>
                  </a:cubicBezTo>
                  <a:lnTo>
                    <a:pt x="15"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6" name="Freeform 76">
              <a:extLst>
                <a:ext uri="{FF2B5EF4-FFF2-40B4-BE49-F238E27FC236}">
                  <a16:creationId xmlns:a16="http://schemas.microsoft.com/office/drawing/2014/main" id="{B68576A5-24B6-4B4F-B1D7-CDA908970B5B}"/>
                </a:ext>
              </a:extLst>
            </p:cNvPr>
            <p:cNvSpPr>
              <a:spLocks/>
            </p:cNvSpPr>
            <p:nvPr/>
          </p:nvSpPr>
          <p:spPr bwMode="auto">
            <a:xfrm>
              <a:off x="6718617" y="1351835"/>
              <a:ext cx="39984" cy="39984"/>
            </a:xfrm>
            <a:custGeom>
              <a:avLst/>
              <a:gdLst>
                <a:gd name="T0" fmla="*/ 17 w 26"/>
                <a:gd name="T1" fmla="*/ 26 h 26"/>
                <a:gd name="T2" fmla="*/ 0 w 26"/>
                <a:gd name="T3" fmla="*/ 14 h 26"/>
                <a:gd name="T4" fmla="*/ 6 w 26"/>
                <a:gd name="T5" fmla="*/ 0 h 26"/>
                <a:gd name="T6" fmla="*/ 26 w 26"/>
                <a:gd name="T7" fmla="*/ 17 h 26"/>
                <a:gd name="T8" fmla="*/ 17 w 26"/>
                <a:gd name="T9" fmla="*/ 26 h 26"/>
              </a:gdLst>
              <a:ahLst/>
              <a:cxnLst>
                <a:cxn ang="0">
                  <a:pos x="T0" y="T1"/>
                </a:cxn>
                <a:cxn ang="0">
                  <a:pos x="T2" y="T3"/>
                </a:cxn>
                <a:cxn ang="0">
                  <a:pos x="T4" y="T5"/>
                </a:cxn>
                <a:cxn ang="0">
                  <a:pos x="T6" y="T7"/>
                </a:cxn>
                <a:cxn ang="0">
                  <a:pos x="T8" y="T9"/>
                </a:cxn>
              </a:cxnLst>
              <a:rect l="0" t="0" r="r" b="b"/>
              <a:pathLst>
                <a:path w="26" h="26">
                  <a:moveTo>
                    <a:pt x="17" y="26"/>
                  </a:moveTo>
                  <a:cubicBezTo>
                    <a:pt x="17" y="26"/>
                    <a:pt x="0" y="14"/>
                    <a:pt x="0" y="14"/>
                  </a:cubicBezTo>
                  <a:cubicBezTo>
                    <a:pt x="0" y="14"/>
                    <a:pt x="6" y="0"/>
                    <a:pt x="6" y="0"/>
                  </a:cubicBezTo>
                  <a:cubicBezTo>
                    <a:pt x="26" y="17"/>
                    <a:pt x="26" y="17"/>
                    <a:pt x="26" y="17"/>
                  </a:cubicBezTo>
                  <a:lnTo>
                    <a:pt x="17" y="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7" name="Freeform 77">
              <a:extLst>
                <a:ext uri="{FF2B5EF4-FFF2-40B4-BE49-F238E27FC236}">
                  <a16:creationId xmlns:a16="http://schemas.microsoft.com/office/drawing/2014/main" id="{BEA9319E-10E7-4F8E-8392-DC6EDCA23003}"/>
                </a:ext>
              </a:extLst>
            </p:cNvPr>
            <p:cNvSpPr>
              <a:spLocks/>
            </p:cNvSpPr>
            <p:nvPr/>
          </p:nvSpPr>
          <p:spPr bwMode="auto">
            <a:xfrm>
              <a:off x="6747494" y="1280753"/>
              <a:ext cx="37762" cy="57754"/>
            </a:xfrm>
            <a:custGeom>
              <a:avLst/>
              <a:gdLst>
                <a:gd name="T0" fmla="*/ 18 w 25"/>
                <a:gd name="T1" fmla="*/ 39 h 39"/>
                <a:gd name="T2" fmla="*/ 18 w 25"/>
                <a:gd name="T3" fmla="*/ 22 h 39"/>
                <a:gd name="T4" fmla="*/ 1 w 25"/>
                <a:gd name="T5" fmla="*/ 23 h 39"/>
                <a:gd name="T6" fmla="*/ 2 w 25"/>
                <a:gd name="T7" fmla="*/ 9 h 39"/>
                <a:gd name="T8" fmla="*/ 20 w 25"/>
                <a:gd name="T9" fmla="*/ 0 h 39"/>
                <a:gd name="T10" fmla="*/ 24 w 25"/>
                <a:gd name="T11" fmla="*/ 6 h 39"/>
                <a:gd name="T12" fmla="*/ 25 w 25"/>
                <a:gd name="T13" fmla="*/ 39 h 39"/>
                <a:gd name="T14" fmla="*/ 18 w 25"/>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39">
                  <a:moveTo>
                    <a:pt x="18" y="39"/>
                  </a:moveTo>
                  <a:cubicBezTo>
                    <a:pt x="18" y="22"/>
                    <a:pt x="18" y="22"/>
                    <a:pt x="18" y="22"/>
                  </a:cubicBezTo>
                  <a:cubicBezTo>
                    <a:pt x="18" y="22"/>
                    <a:pt x="0" y="24"/>
                    <a:pt x="1" y="23"/>
                  </a:cubicBezTo>
                  <a:cubicBezTo>
                    <a:pt x="1" y="23"/>
                    <a:pt x="2" y="9"/>
                    <a:pt x="2" y="9"/>
                  </a:cubicBezTo>
                  <a:cubicBezTo>
                    <a:pt x="20" y="0"/>
                    <a:pt x="20" y="0"/>
                    <a:pt x="20" y="0"/>
                  </a:cubicBezTo>
                  <a:cubicBezTo>
                    <a:pt x="24" y="6"/>
                    <a:pt x="24" y="6"/>
                    <a:pt x="24" y="6"/>
                  </a:cubicBezTo>
                  <a:cubicBezTo>
                    <a:pt x="25" y="39"/>
                    <a:pt x="25" y="39"/>
                    <a:pt x="25" y="39"/>
                  </a:cubicBezTo>
                  <a:lnTo>
                    <a:pt x="18" y="3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8" name="Freeform 78">
              <a:extLst>
                <a:ext uri="{FF2B5EF4-FFF2-40B4-BE49-F238E27FC236}">
                  <a16:creationId xmlns:a16="http://schemas.microsoft.com/office/drawing/2014/main" id="{370D94E7-7C72-444C-82FA-D91025CB07E9}"/>
                </a:ext>
              </a:extLst>
            </p:cNvPr>
            <p:cNvSpPr>
              <a:spLocks/>
            </p:cNvSpPr>
            <p:nvPr/>
          </p:nvSpPr>
          <p:spPr bwMode="auto">
            <a:xfrm>
              <a:off x="6831904" y="1327400"/>
              <a:ext cx="66639" cy="46648"/>
            </a:xfrm>
            <a:custGeom>
              <a:avLst/>
              <a:gdLst>
                <a:gd name="T0" fmla="*/ 0 w 30"/>
                <a:gd name="T1" fmla="*/ 21 h 21"/>
                <a:gd name="T2" fmla="*/ 16 w 30"/>
                <a:gd name="T3" fmla="*/ 10 h 21"/>
                <a:gd name="T4" fmla="*/ 22 w 30"/>
                <a:gd name="T5" fmla="*/ 11 h 21"/>
                <a:gd name="T6" fmla="*/ 30 w 30"/>
                <a:gd name="T7" fmla="*/ 1 h 21"/>
                <a:gd name="T8" fmla="*/ 19 w 30"/>
                <a:gd name="T9" fmla="*/ 2 h 21"/>
                <a:gd name="T10" fmla="*/ 13 w 30"/>
                <a:gd name="T11" fmla="*/ 0 h 21"/>
                <a:gd name="T12" fmla="*/ 5 w 30"/>
                <a:gd name="T13" fmla="*/ 10 h 21"/>
                <a:gd name="T14" fmla="*/ 0 w 30"/>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1">
                  <a:moveTo>
                    <a:pt x="0" y="21"/>
                  </a:moveTo>
                  <a:lnTo>
                    <a:pt x="16" y="10"/>
                  </a:lnTo>
                  <a:lnTo>
                    <a:pt x="22" y="11"/>
                  </a:lnTo>
                  <a:lnTo>
                    <a:pt x="30" y="1"/>
                  </a:lnTo>
                  <a:lnTo>
                    <a:pt x="19" y="2"/>
                  </a:lnTo>
                  <a:lnTo>
                    <a:pt x="13" y="0"/>
                  </a:lnTo>
                  <a:lnTo>
                    <a:pt x="5" y="10"/>
                  </a:lnTo>
                  <a:lnTo>
                    <a:pt x="0" y="2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9" name="Freeform 79">
              <a:extLst>
                <a:ext uri="{FF2B5EF4-FFF2-40B4-BE49-F238E27FC236}">
                  <a16:creationId xmlns:a16="http://schemas.microsoft.com/office/drawing/2014/main" id="{31326164-10EF-4493-895F-7FEBF5469CB7}"/>
                </a:ext>
              </a:extLst>
            </p:cNvPr>
            <p:cNvSpPr>
              <a:spLocks/>
            </p:cNvSpPr>
            <p:nvPr/>
          </p:nvSpPr>
          <p:spPr bwMode="auto">
            <a:xfrm>
              <a:off x="7229519" y="863146"/>
              <a:ext cx="208803" cy="446484"/>
            </a:xfrm>
            <a:custGeom>
              <a:avLst/>
              <a:gdLst>
                <a:gd name="T0" fmla="*/ 34 w 94"/>
                <a:gd name="T1" fmla="*/ 201 h 201"/>
                <a:gd name="T2" fmla="*/ 40 w 94"/>
                <a:gd name="T3" fmla="*/ 179 h 201"/>
                <a:gd name="T4" fmla="*/ 38 w 94"/>
                <a:gd name="T5" fmla="*/ 168 h 201"/>
                <a:gd name="T6" fmla="*/ 48 w 94"/>
                <a:gd name="T7" fmla="*/ 168 h 201"/>
                <a:gd name="T8" fmla="*/ 48 w 94"/>
                <a:gd name="T9" fmla="*/ 153 h 201"/>
                <a:gd name="T10" fmla="*/ 57 w 94"/>
                <a:gd name="T11" fmla="*/ 134 h 201"/>
                <a:gd name="T12" fmla="*/ 52 w 94"/>
                <a:gd name="T13" fmla="*/ 106 h 201"/>
                <a:gd name="T14" fmla="*/ 54 w 94"/>
                <a:gd name="T15" fmla="*/ 99 h 201"/>
                <a:gd name="T16" fmla="*/ 59 w 94"/>
                <a:gd name="T17" fmla="*/ 111 h 201"/>
                <a:gd name="T18" fmla="*/ 68 w 94"/>
                <a:gd name="T19" fmla="*/ 106 h 201"/>
                <a:gd name="T20" fmla="*/ 79 w 94"/>
                <a:gd name="T21" fmla="*/ 71 h 201"/>
                <a:gd name="T22" fmla="*/ 58 w 94"/>
                <a:gd name="T23" fmla="*/ 71 h 201"/>
                <a:gd name="T24" fmla="*/ 75 w 94"/>
                <a:gd name="T25" fmla="*/ 60 h 201"/>
                <a:gd name="T26" fmla="*/ 86 w 94"/>
                <a:gd name="T27" fmla="*/ 46 h 201"/>
                <a:gd name="T28" fmla="*/ 83 w 94"/>
                <a:gd name="T29" fmla="*/ 25 h 201"/>
                <a:gd name="T30" fmla="*/ 92 w 94"/>
                <a:gd name="T31" fmla="*/ 21 h 201"/>
                <a:gd name="T32" fmla="*/ 94 w 94"/>
                <a:gd name="T33" fmla="*/ 1 h 201"/>
                <a:gd name="T34" fmla="*/ 83 w 94"/>
                <a:gd name="T35" fmla="*/ 0 h 201"/>
                <a:gd name="T36" fmla="*/ 81 w 94"/>
                <a:gd name="T37" fmla="*/ 16 h 201"/>
                <a:gd name="T38" fmla="*/ 69 w 94"/>
                <a:gd name="T39" fmla="*/ 25 h 201"/>
                <a:gd name="T40" fmla="*/ 61 w 94"/>
                <a:gd name="T41" fmla="*/ 18 h 201"/>
                <a:gd name="T42" fmla="*/ 44 w 94"/>
                <a:gd name="T43" fmla="*/ 22 h 201"/>
                <a:gd name="T44" fmla="*/ 34 w 94"/>
                <a:gd name="T45" fmla="*/ 37 h 201"/>
                <a:gd name="T46" fmla="*/ 26 w 94"/>
                <a:gd name="T47" fmla="*/ 29 h 201"/>
                <a:gd name="T48" fmla="*/ 16 w 94"/>
                <a:gd name="T49" fmla="*/ 47 h 201"/>
                <a:gd name="T50" fmla="*/ 35 w 94"/>
                <a:gd name="T51" fmla="*/ 54 h 201"/>
                <a:gd name="T52" fmla="*/ 40 w 94"/>
                <a:gd name="T53" fmla="*/ 71 h 201"/>
                <a:gd name="T54" fmla="*/ 30 w 94"/>
                <a:gd name="T55" fmla="*/ 71 h 201"/>
                <a:gd name="T56" fmla="*/ 35 w 94"/>
                <a:gd name="T57" fmla="*/ 78 h 201"/>
                <a:gd name="T58" fmla="*/ 49 w 94"/>
                <a:gd name="T59" fmla="*/ 80 h 201"/>
                <a:gd name="T60" fmla="*/ 40 w 94"/>
                <a:gd name="T61" fmla="*/ 87 h 201"/>
                <a:gd name="T62" fmla="*/ 28 w 94"/>
                <a:gd name="T63" fmla="*/ 85 h 201"/>
                <a:gd name="T64" fmla="*/ 22 w 94"/>
                <a:gd name="T65" fmla="*/ 91 h 201"/>
                <a:gd name="T66" fmla="*/ 22 w 94"/>
                <a:gd name="T67" fmla="*/ 82 h 201"/>
                <a:gd name="T68" fmla="*/ 12 w 94"/>
                <a:gd name="T69" fmla="*/ 89 h 201"/>
                <a:gd name="T70" fmla="*/ 0 w 94"/>
                <a:gd name="T71" fmla="*/ 85 h 201"/>
                <a:gd name="T72" fmla="*/ 1 w 94"/>
                <a:gd name="T73" fmla="*/ 99 h 201"/>
                <a:gd name="T74" fmla="*/ 22 w 94"/>
                <a:gd name="T75" fmla="*/ 108 h 201"/>
                <a:gd name="T76" fmla="*/ 15 w 94"/>
                <a:gd name="T77" fmla="*/ 116 h 201"/>
                <a:gd name="T78" fmla="*/ 21 w 94"/>
                <a:gd name="T79" fmla="*/ 126 h 201"/>
                <a:gd name="T80" fmla="*/ 32 w 94"/>
                <a:gd name="T81" fmla="*/ 112 h 201"/>
                <a:gd name="T82" fmla="*/ 37 w 94"/>
                <a:gd name="T83" fmla="*/ 121 h 201"/>
                <a:gd name="T84" fmla="*/ 44 w 94"/>
                <a:gd name="T85" fmla="*/ 114 h 201"/>
                <a:gd name="T86" fmla="*/ 43 w 94"/>
                <a:gd name="T87" fmla="*/ 139 h 201"/>
                <a:gd name="T88" fmla="*/ 24 w 94"/>
                <a:gd name="T89" fmla="*/ 186 h 201"/>
                <a:gd name="T90" fmla="*/ 27 w 94"/>
                <a:gd name="T91" fmla="*/ 187 h 201"/>
                <a:gd name="T92" fmla="*/ 34 w 94"/>
                <a:gd name="T93"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4" h="201">
                  <a:moveTo>
                    <a:pt x="34" y="201"/>
                  </a:moveTo>
                  <a:lnTo>
                    <a:pt x="40" y="179"/>
                  </a:lnTo>
                  <a:lnTo>
                    <a:pt x="38" y="168"/>
                  </a:lnTo>
                  <a:lnTo>
                    <a:pt x="48" y="168"/>
                  </a:lnTo>
                  <a:lnTo>
                    <a:pt x="48" y="153"/>
                  </a:lnTo>
                  <a:lnTo>
                    <a:pt x="57" y="134"/>
                  </a:lnTo>
                  <a:lnTo>
                    <a:pt x="52" y="106"/>
                  </a:lnTo>
                  <a:lnTo>
                    <a:pt x="54" y="99"/>
                  </a:lnTo>
                  <a:lnTo>
                    <a:pt x="59" y="111"/>
                  </a:lnTo>
                  <a:lnTo>
                    <a:pt x="68" y="106"/>
                  </a:lnTo>
                  <a:lnTo>
                    <a:pt x="79" y="71"/>
                  </a:lnTo>
                  <a:lnTo>
                    <a:pt x="58" y="71"/>
                  </a:lnTo>
                  <a:lnTo>
                    <a:pt x="75" y="60"/>
                  </a:lnTo>
                  <a:lnTo>
                    <a:pt x="86" y="46"/>
                  </a:lnTo>
                  <a:lnTo>
                    <a:pt x="83" y="25"/>
                  </a:lnTo>
                  <a:lnTo>
                    <a:pt x="92" y="21"/>
                  </a:lnTo>
                  <a:lnTo>
                    <a:pt x="94" y="1"/>
                  </a:lnTo>
                  <a:lnTo>
                    <a:pt x="83" y="0"/>
                  </a:lnTo>
                  <a:lnTo>
                    <a:pt x="81" y="16"/>
                  </a:lnTo>
                  <a:lnTo>
                    <a:pt x="69" y="25"/>
                  </a:lnTo>
                  <a:lnTo>
                    <a:pt x="61" y="18"/>
                  </a:lnTo>
                  <a:lnTo>
                    <a:pt x="44" y="22"/>
                  </a:lnTo>
                  <a:lnTo>
                    <a:pt x="34" y="37"/>
                  </a:lnTo>
                  <a:lnTo>
                    <a:pt x="26" y="29"/>
                  </a:lnTo>
                  <a:lnTo>
                    <a:pt x="16" y="47"/>
                  </a:lnTo>
                  <a:lnTo>
                    <a:pt x="35" y="54"/>
                  </a:lnTo>
                  <a:lnTo>
                    <a:pt x="40" y="71"/>
                  </a:lnTo>
                  <a:lnTo>
                    <a:pt x="30" y="71"/>
                  </a:lnTo>
                  <a:lnTo>
                    <a:pt x="35" y="78"/>
                  </a:lnTo>
                  <a:lnTo>
                    <a:pt x="49" y="80"/>
                  </a:lnTo>
                  <a:lnTo>
                    <a:pt x="40" y="87"/>
                  </a:lnTo>
                  <a:lnTo>
                    <a:pt x="28" y="85"/>
                  </a:lnTo>
                  <a:lnTo>
                    <a:pt x="22" y="91"/>
                  </a:lnTo>
                  <a:lnTo>
                    <a:pt x="22" y="82"/>
                  </a:lnTo>
                  <a:lnTo>
                    <a:pt x="12" y="89"/>
                  </a:lnTo>
                  <a:lnTo>
                    <a:pt x="0" y="85"/>
                  </a:lnTo>
                  <a:lnTo>
                    <a:pt x="1" y="99"/>
                  </a:lnTo>
                  <a:lnTo>
                    <a:pt x="22" y="108"/>
                  </a:lnTo>
                  <a:lnTo>
                    <a:pt x="15" y="116"/>
                  </a:lnTo>
                  <a:lnTo>
                    <a:pt x="21" y="126"/>
                  </a:lnTo>
                  <a:lnTo>
                    <a:pt x="32" y="112"/>
                  </a:lnTo>
                  <a:lnTo>
                    <a:pt x="37" y="121"/>
                  </a:lnTo>
                  <a:lnTo>
                    <a:pt x="44" y="114"/>
                  </a:lnTo>
                  <a:lnTo>
                    <a:pt x="43" y="139"/>
                  </a:lnTo>
                  <a:lnTo>
                    <a:pt x="24" y="186"/>
                  </a:lnTo>
                  <a:lnTo>
                    <a:pt x="27" y="187"/>
                  </a:lnTo>
                  <a:lnTo>
                    <a:pt x="34" y="20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0" name="Freeform 80">
              <a:extLst>
                <a:ext uri="{FF2B5EF4-FFF2-40B4-BE49-F238E27FC236}">
                  <a16:creationId xmlns:a16="http://schemas.microsoft.com/office/drawing/2014/main" id="{FEE0EACC-2128-49B2-8520-A9B965822706}"/>
                </a:ext>
              </a:extLst>
            </p:cNvPr>
            <p:cNvSpPr>
              <a:spLocks/>
            </p:cNvSpPr>
            <p:nvPr/>
          </p:nvSpPr>
          <p:spPr bwMode="auto">
            <a:xfrm>
              <a:off x="7365019" y="1143032"/>
              <a:ext cx="31098" cy="31098"/>
            </a:xfrm>
            <a:custGeom>
              <a:avLst/>
              <a:gdLst>
                <a:gd name="T0" fmla="*/ 4 w 14"/>
                <a:gd name="T1" fmla="*/ 14 h 14"/>
                <a:gd name="T2" fmla="*/ 14 w 14"/>
                <a:gd name="T3" fmla="*/ 6 h 14"/>
                <a:gd name="T4" fmla="*/ 9 w 14"/>
                <a:gd name="T5" fmla="*/ 0 h 14"/>
                <a:gd name="T6" fmla="*/ 0 w 14"/>
                <a:gd name="T7" fmla="*/ 0 h 14"/>
                <a:gd name="T8" fmla="*/ 4 w 14"/>
                <a:gd name="T9" fmla="*/ 14 h 14"/>
              </a:gdLst>
              <a:ahLst/>
              <a:cxnLst>
                <a:cxn ang="0">
                  <a:pos x="T0" y="T1"/>
                </a:cxn>
                <a:cxn ang="0">
                  <a:pos x="T2" y="T3"/>
                </a:cxn>
                <a:cxn ang="0">
                  <a:pos x="T4" y="T5"/>
                </a:cxn>
                <a:cxn ang="0">
                  <a:pos x="T6" y="T7"/>
                </a:cxn>
                <a:cxn ang="0">
                  <a:pos x="T8" y="T9"/>
                </a:cxn>
              </a:cxnLst>
              <a:rect l="0" t="0" r="r" b="b"/>
              <a:pathLst>
                <a:path w="14" h="14">
                  <a:moveTo>
                    <a:pt x="4" y="14"/>
                  </a:moveTo>
                  <a:lnTo>
                    <a:pt x="14" y="6"/>
                  </a:lnTo>
                  <a:lnTo>
                    <a:pt x="9" y="0"/>
                  </a:lnTo>
                  <a:lnTo>
                    <a:pt x="0" y="0"/>
                  </a:lnTo>
                  <a:lnTo>
                    <a:pt x="4" y="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1" name="Freeform 81">
              <a:extLst>
                <a:ext uri="{FF2B5EF4-FFF2-40B4-BE49-F238E27FC236}">
                  <a16:creationId xmlns:a16="http://schemas.microsoft.com/office/drawing/2014/main" id="{C9CF01C9-7295-4A36-A64C-A3873CDBF2E0}"/>
                </a:ext>
              </a:extLst>
            </p:cNvPr>
            <p:cNvSpPr>
              <a:spLocks/>
            </p:cNvSpPr>
            <p:nvPr/>
          </p:nvSpPr>
          <p:spPr bwMode="auto">
            <a:xfrm>
              <a:off x="7411666" y="1040851"/>
              <a:ext cx="31098" cy="24434"/>
            </a:xfrm>
            <a:custGeom>
              <a:avLst/>
              <a:gdLst>
                <a:gd name="T0" fmla="*/ 2 w 14"/>
                <a:gd name="T1" fmla="*/ 11 h 11"/>
                <a:gd name="T2" fmla="*/ 14 w 14"/>
                <a:gd name="T3" fmla="*/ 0 h 11"/>
                <a:gd name="T4" fmla="*/ 0 w 14"/>
                <a:gd name="T5" fmla="*/ 6 h 11"/>
                <a:gd name="T6" fmla="*/ 2 w 14"/>
                <a:gd name="T7" fmla="*/ 11 h 11"/>
              </a:gdLst>
              <a:ahLst/>
              <a:cxnLst>
                <a:cxn ang="0">
                  <a:pos x="T0" y="T1"/>
                </a:cxn>
                <a:cxn ang="0">
                  <a:pos x="T2" y="T3"/>
                </a:cxn>
                <a:cxn ang="0">
                  <a:pos x="T4" y="T5"/>
                </a:cxn>
                <a:cxn ang="0">
                  <a:pos x="T6" y="T7"/>
                </a:cxn>
              </a:cxnLst>
              <a:rect l="0" t="0" r="r" b="b"/>
              <a:pathLst>
                <a:path w="14" h="11">
                  <a:moveTo>
                    <a:pt x="2" y="11"/>
                  </a:moveTo>
                  <a:lnTo>
                    <a:pt x="14" y="0"/>
                  </a:lnTo>
                  <a:lnTo>
                    <a:pt x="0" y="6"/>
                  </a:lnTo>
                  <a:lnTo>
                    <a:pt x="2"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2" name="Freeform 82">
              <a:extLst>
                <a:ext uri="{FF2B5EF4-FFF2-40B4-BE49-F238E27FC236}">
                  <a16:creationId xmlns:a16="http://schemas.microsoft.com/office/drawing/2014/main" id="{2340A343-E9C6-4E74-807A-762FE35E19CB}"/>
                </a:ext>
              </a:extLst>
            </p:cNvPr>
            <p:cNvSpPr>
              <a:spLocks/>
            </p:cNvSpPr>
            <p:nvPr/>
          </p:nvSpPr>
          <p:spPr bwMode="auto">
            <a:xfrm>
              <a:off x="7456093" y="918679"/>
              <a:ext cx="39984" cy="33320"/>
            </a:xfrm>
            <a:custGeom>
              <a:avLst/>
              <a:gdLst>
                <a:gd name="T0" fmla="*/ 11 w 18"/>
                <a:gd name="T1" fmla="*/ 15 h 15"/>
                <a:gd name="T2" fmla="*/ 18 w 18"/>
                <a:gd name="T3" fmla="*/ 3 h 15"/>
                <a:gd name="T4" fmla="*/ 0 w 18"/>
                <a:gd name="T5" fmla="*/ 0 h 15"/>
                <a:gd name="T6" fmla="*/ 0 w 18"/>
                <a:gd name="T7" fmla="*/ 11 h 15"/>
                <a:gd name="T8" fmla="*/ 11 w 18"/>
                <a:gd name="T9" fmla="*/ 15 h 15"/>
              </a:gdLst>
              <a:ahLst/>
              <a:cxnLst>
                <a:cxn ang="0">
                  <a:pos x="T0" y="T1"/>
                </a:cxn>
                <a:cxn ang="0">
                  <a:pos x="T2" y="T3"/>
                </a:cxn>
                <a:cxn ang="0">
                  <a:pos x="T4" y="T5"/>
                </a:cxn>
                <a:cxn ang="0">
                  <a:pos x="T6" y="T7"/>
                </a:cxn>
                <a:cxn ang="0">
                  <a:pos x="T8" y="T9"/>
                </a:cxn>
              </a:cxnLst>
              <a:rect l="0" t="0" r="r" b="b"/>
              <a:pathLst>
                <a:path w="18" h="15">
                  <a:moveTo>
                    <a:pt x="11" y="15"/>
                  </a:moveTo>
                  <a:lnTo>
                    <a:pt x="18" y="3"/>
                  </a:lnTo>
                  <a:lnTo>
                    <a:pt x="0" y="0"/>
                  </a:lnTo>
                  <a:lnTo>
                    <a:pt x="0" y="11"/>
                  </a:lnTo>
                  <a:lnTo>
                    <a:pt x="11" y="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 name="Freeform 83">
              <a:extLst>
                <a:ext uri="{FF2B5EF4-FFF2-40B4-BE49-F238E27FC236}">
                  <a16:creationId xmlns:a16="http://schemas.microsoft.com/office/drawing/2014/main" id="{D815FDE7-7A85-447B-8246-7B4756174953}"/>
                </a:ext>
              </a:extLst>
            </p:cNvPr>
            <p:cNvSpPr>
              <a:spLocks/>
            </p:cNvSpPr>
            <p:nvPr/>
          </p:nvSpPr>
          <p:spPr bwMode="auto">
            <a:xfrm>
              <a:off x="7451650" y="818720"/>
              <a:ext cx="57754" cy="75525"/>
            </a:xfrm>
            <a:custGeom>
              <a:avLst/>
              <a:gdLst>
                <a:gd name="T0" fmla="*/ 7 w 26"/>
                <a:gd name="T1" fmla="*/ 34 h 34"/>
                <a:gd name="T2" fmla="*/ 26 w 26"/>
                <a:gd name="T3" fmla="*/ 5 h 34"/>
                <a:gd name="T4" fmla="*/ 13 w 26"/>
                <a:gd name="T5" fmla="*/ 0 h 34"/>
                <a:gd name="T6" fmla="*/ 0 w 26"/>
                <a:gd name="T7" fmla="*/ 28 h 34"/>
                <a:gd name="T8" fmla="*/ 7 w 26"/>
                <a:gd name="T9" fmla="*/ 34 h 34"/>
              </a:gdLst>
              <a:ahLst/>
              <a:cxnLst>
                <a:cxn ang="0">
                  <a:pos x="T0" y="T1"/>
                </a:cxn>
                <a:cxn ang="0">
                  <a:pos x="T2" y="T3"/>
                </a:cxn>
                <a:cxn ang="0">
                  <a:pos x="T4" y="T5"/>
                </a:cxn>
                <a:cxn ang="0">
                  <a:pos x="T6" y="T7"/>
                </a:cxn>
                <a:cxn ang="0">
                  <a:pos x="T8" y="T9"/>
                </a:cxn>
              </a:cxnLst>
              <a:rect l="0" t="0" r="r" b="b"/>
              <a:pathLst>
                <a:path w="26" h="34">
                  <a:moveTo>
                    <a:pt x="7" y="34"/>
                  </a:moveTo>
                  <a:lnTo>
                    <a:pt x="26" y="5"/>
                  </a:lnTo>
                  <a:lnTo>
                    <a:pt x="13" y="0"/>
                  </a:lnTo>
                  <a:lnTo>
                    <a:pt x="0" y="28"/>
                  </a:lnTo>
                  <a:lnTo>
                    <a:pt x="7"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 name="Freeform 84">
              <a:extLst>
                <a:ext uri="{FF2B5EF4-FFF2-40B4-BE49-F238E27FC236}">
                  <a16:creationId xmlns:a16="http://schemas.microsoft.com/office/drawing/2014/main" id="{F6C3F442-60EC-4887-8576-6A81A57576CB}"/>
                </a:ext>
              </a:extLst>
            </p:cNvPr>
            <p:cNvSpPr>
              <a:spLocks/>
            </p:cNvSpPr>
            <p:nvPr/>
          </p:nvSpPr>
          <p:spPr bwMode="auto">
            <a:xfrm>
              <a:off x="7173986" y="1378491"/>
              <a:ext cx="19992" cy="22213"/>
            </a:xfrm>
            <a:custGeom>
              <a:avLst/>
              <a:gdLst>
                <a:gd name="T0" fmla="*/ 14 w 14"/>
                <a:gd name="T1" fmla="*/ 9 h 15"/>
                <a:gd name="T2" fmla="*/ 3 w 14"/>
                <a:gd name="T3" fmla="*/ 15 h 15"/>
                <a:gd name="T4" fmla="*/ 0 w 14"/>
                <a:gd name="T5" fmla="*/ 14 h 15"/>
                <a:gd name="T6" fmla="*/ 0 w 14"/>
                <a:gd name="T7" fmla="*/ 6 h 15"/>
                <a:gd name="T8" fmla="*/ 6 w 14"/>
                <a:gd name="T9" fmla="*/ 1 h 15"/>
                <a:gd name="T10" fmla="*/ 14 w 14"/>
                <a:gd name="T11" fmla="*/ 9 h 15"/>
              </a:gdLst>
              <a:ahLst/>
              <a:cxnLst>
                <a:cxn ang="0">
                  <a:pos x="T0" y="T1"/>
                </a:cxn>
                <a:cxn ang="0">
                  <a:pos x="T2" y="T3"/>
                </a:cxn>
                <a:cxn ang="0">
                  <a:pos x="T4" y="T5"/>
                </a:cxn>
                <a:cxn ang="0">
                  <a:pos x="T6" y="T7"/>
                </a:cxn>
                <a:cxn ang="0">
                  <a:pos x="T8" y="T9"/>
                </a:cxn>
                <a:cxn ang="0">
                  <a:pos x="T10" y="T11"/>
                </a:cxn>
              </a:cxnLst>
              <a:rect l="0" t="0" r="r" b="b"/>
              <a:pathLst>
                <a:path w="14" h="15">
                  <a:moveTo>
                    <a:pt x="14" y="9"/>
                  </a:moveTo>
                  <a:cubicBezTo>
                    <a:pt x="14" y="9"/>
                    <a:pt x="3" y="15"/>
                    <a:pt x="3" y="15"/>
                  </a:cubicBezTo>
                  <a:cubicBezTo>
                    <a:pt x="0" y="14"/>
                    <a:pt x="0" y="14"/>
                    <a:pt x="0" y="14"/>
                  </a:cubicBezTo>
                  <a:cubicBezTo>
                    <a:pt x="0" y="6"/>
                    <a:pt x="0" y="6"/>
                    <a:pt x="0" y="6"/>
                  </a:cubicBezTo>
                  <a:cubicBezTo>
                    <a:pt x="0" y="6"/>
                    <a:pt x="6" y="0"/>
                    <a:pt x="6" y="1"/>
                  </a:cubicBezTo>
                  <a:cubicBezTo>
                    <a:pt x="7" y="1"/>
                    <a:pt x="14" y="9"/>
                    <a:pt x="14"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 name="Freeform 85">
              <a:extLst>
                <a:ext uri="{FF2B5EF4-FFF2-40B4-BE49-F238E27FC236}">
                  <a16:creationId xmlns:a16="http://schemas.microsoft.com/office/drawing/2014/main" id="{EED5D3BE-5842-47EF-B66A-616965595B55}"/>
                </a:ext>
              </a:extLst>
            </p:cNvPr>
            <p:cNvSpPr>
              <a:spLocks/>
            </p:cNvSpPr>
            <p:nvPr/>
          </p:nvSpPr>
          <p:spPr bwMode="auto">
            <a:xfrm>
              <a:off x="7138445" y="1065286"/>
              <a:ext cx="19992" cy="24434"/>
            </a:xfrm>
            <a:custGeom>
              <a:avLst/>
              <a:gdLst>
                <a:gd name="T0" fmla="*/ 8 w 9"/>
                <a:gd name="T1" fmla="*/ 0 h 11"/>
                <a:gd name="T2" fmla="*/ 9 w 9"/>
                <a:gd name="T3" fmla="*/ 7 h 11"/>
                <a:gd name="T4" fmla="*/ 7 w 9"/>
                <a:gd name="T5" fmla="*/ 11 h 11"/>
                <a:gd name="T6" fmla="*/ 1 w 9"/>
                <a:gd name="T7" fmla="*/ 9 h 11"/>
                <a:gd name="T8" fmla="*/ 0 w 9"/>
                <a:gd name="T9" fmla="*/ 2 h 11"/>
                <a:gd name="T10" fmla="*/ 8 w 9"/>
                <a:gd name="T11" fmla="*/ 0 h 11"/>
              </a:gdLst>
              <a:ahLst/>
              <a:cxnLst>
                <a:cxn ang="0">
                  <a:pos x="T0" y="T1"/>
                </a:cxn>
                <a:cxn ang="0">
                  <a:pos x="T2" y="T3"/>
                </a:cxn>
                <a:cxn ang="0">
                  <a:pos x="T4" y="T5"/>
                </a:cxn>
                <a:cxn ang="0">
                  <a:pos x="T6" y="T7"/>
                </a:cxn>
                <a:cxn ang="0">
                  <a:pos x="T8" y="T9"/>
                </a:cxn>
                <a:cxn ang="0">
                  <a:pos x="T10" y="T11"/>
                </a:cxn>
              </a:cxnLst>
              <a:rect l="0" t="0" r="r" b="b"/>
              <a:pathLst>
                <a:path w="9" h="11">
                  <a:moveTo>
                    <a:pt x="8" y="0"/>
                  </a:moveTo>
                  <a:lnTo>
                    <a:pt x="9" y="7"/>
                  </a:lnTo>
                  <a:lnTo>
                    <a:pt x="7" y="11"/>
                  </a:lnTo>
                  <a:lnTo>
                    <a:pt x="1" y="9"/>
                  </a:lnTo>
                  <a:lnTo>
                    <a:pt x="0" y="2"/>
                  </a:lnTo>
                  <a:lnTo>
                    <a:pt x="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 name="Freeform 86">
              <a:extLst>
                <a:ext uri="{FF2B5EF4-FFF2-40B4-BE49-F238E27FC236}">
                  <a16:creationId xmlns:a16="http://schemas.microsoft.com/office/drawing/2014/main" id="{75DED1F9-D3B4-4173-A7DF-196B05985C3E}"/>
                </a:ext>
              </a:extLst>
            </p:cNvPr>
            <p:cNvSpPr>
              <a:spLocks/>
            </p:cNvSpPr>
            <p:nvPr/>
          </p:nvSpPr>
          <p:spPr bwMode="auto">
            <a:xfrm>
              <a:off x="7480527" y="1011974"/>
              <a:ext cx="19992" cy="13328"/>
            </a:xfrm>
            <a:custGeom>
              <a:avLst/>
              <a:gdLst>
                <a:gd name="T0" fmla="*/ 9 w 9"/>
                <a:gd name="T1" fmla="*/ 6 h 6"/>
                <a:gd name="T2" fmla="*/ 0 w 9"/>
                <a:gd name="T3" fmla="*/ 5 h 6"/>
                <a:gd name="T4" fmla="*/ 1 w 9"/>
                <a:gd name="T5" fmla="*/ 0 h 6"/>
                <a:gd name="T6" fmla="*/ 9 w 9"/>
                <a:gd name="T7" fmla="*/ 0 h 6"/>
                <a:gd name="T8" fmla="*/ 9 w 9"/>
                <a:gd name="T9" fmla="*/ 6 h 6"/>
              </a:gdLst>
              <a:ahLst/>
              <a:cxnLst>
                <a:cxn ang="0">
                  <a:pos x="T0" y="T1"/>
                </a:cxn>
                <a:cxn ang="0">
                  <a:pos x="T2" y="T3"/>
                </a:cxn>
                <a:cxn ang="0">
                  <a:pos x="T4" y="T5"/>
                </a:cxn>
                <a:cxn ang="0">
                  <a:pos x="T6" y="T7"/>
                </a:cxn>
                <a:cxn ang="0">
                  <a:pos x="T8" y="T9"/>
                </a:cxn>
              </a:cxnLst>
              <a:rect l="0" t="0" r="r" b="b"/>
              <a:pathLst>
                <a:path w="9" h="6">
                  <a:moveTo>
                    <a:pt x="9" y="6"/>
                  </a:moveTo>
                  <a:lnTo>
                    <a:pt x="0" y="5"/>
                  </a:lnTo>
                  <a:lnTo>
                    <a:pt x="1" y="0"/>
                  </a:lnTo>
                  <a:lnTo>
                    <a:pt x="9" y="0"/>
                  </a:lnTo>
                  <a:lnTo>
                    <a:pt x="9"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 name="Freeform 87">
              <a:extLst>
                <a:ext uri="{FF2B5EF4-FFF2-40B4-BE49-F238E27FC236}">
                  <a16:creationId xmlns:a16="http://schemas.microsoft.com/office/drawing/2014/main" id="{8720B5BD-25F2-4503-BE77-1B21F07D9514}"/>
                </a:ext>
              </a:extLst>
            </p:cNvPr>
            <p:cNvSpPr>
              <a:spLocks/>
            </p:cNvSpPr>
            <p:nvPr/>
          </p:nvSpPr>
          <p:spPr bwMode="auto">
            <a:xfrm>
              <a:off x="7242847" y="1000868"/>
              <a:ext cx="26656" cy="22213"/>
            </a:xfrm>
            <a:custGeom>
              <a:avLst/>
              <a:gdLst>
                <a:gd name="T0" fmla="*/ 18 w 18"/>
                <a:gd name="T1" fmla="*/ 9 h 14"/>
                <a:gd name="T2" fmla="*/ 1 w 18"/>
                <a:gd name="T3" fmla="*/ 13 h 14"/>
                <a:gd name="T4" fmla="*/ 1 w 18"/>
                <a:gd name="T5" fmla="*/ 0 h 14"/>
                <a:gd name="T6" fmla="*/ 14 w 18"/>
                <a:gd name="T7" fmla="*/ 1 h 14"/>
                <a:gd name="T8" fmla="*/ 18 w 18"/>
                <a:gd name="T9" fmla="*/ 9 h 14"/>
              </a:gdLst>
              <a:ahLst/>
              <a:cxnLst>
                <a:cxn ang="0">
                  <a:pos x="T0" y="T1"/>
                </a:cxn>
                <a:cxn ang="0">
                  <a:pos x="T2" y="T3"/>
                </a:cxn>
                <a:cxn ang="0">
                  <a:pos x="T4" y="T5"/>
                </a:cxn>
                <a:cxn ang="0">
                  <a:pos x="T6" y="T7"/>
                </a:cxn>
                <a:cxn ang="0">
                  <a:pos x="T8" y="T9"/>
                </a:cxn>
              </a:cxnLst>
              <a:rect l="0" t="0" r="r" b="b"/>
              <a:pathLst>
                <a:path w="18" h="14">
                  <a:moveTo>
                    <a:pt x="18" y="9"/>
                  </a:moveTo>
                  <a:cubicBezTo>
                    <a:pt x="18" y="9"/>
                    <a:pt x="1" y="14"/>
                    <a:pt x="1" y="13"/>
                  </a:cubicBezTo>
                  <a:cubicBezTo>
                    <a:pt x="0" y="12"/>
                    <a:pt x="0" y="0"/>
                    <a:pt x="1" y="0"/>
                  </a:cubicBezTo>
                  <a:cubicBezTo>
                    <a:pt x="1" y="0"/>
                    <a:pt x="13" y="1"/>
                    <a:pt x="14" y="1"/>
                  </a:cubicBezTo>
                  <a:cubicBezTo>
                    <a:pt x="15" y="1"/>
                    <a:pt x="18" y="9"/>
                    <a:pt x="18"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 name="Freeform 88">
              <a:extLst>
                <a:ext uri="{FF2B5EF4-FFF2-40B4-BE49-F238E27FC236}">
                  <a16:creationId xmlns:a16="http://schemas.microsoft.com/office/drawing/2014/main" id="{717133B1-0E4F-4497-8F11-4E37E096A169}"/>
                </a:ext>
              </a:extLst>
            </p:cNvPr>
            <p:cNvSpPr>
              <a:spLocks/>
            </p:cNvSpPr>
            <p:nvPr/>
          </p:nvSpPr>
          <p:spPr bwMode="auto">
            <a:xfrm>
              <a:off x="6089986" y="4459451"/>
              <a:ext cx="635295" cy="677500"/>
            </a:xfrm>
            <a:custGeom>
              <a:avLst/>
              <a:gdLst>
                <a:gd name="T0" fmla="*/ 414 w 418"/>
                <a:gd name="T1" fmla="*/ 310 h 447"/>
                <a:gd name="T2" fmla="*/ 397 w 418"/>
                <a:gd name="T3" fmla="*/ 317 h 447"/>
                <a:gd name="T4" fmla="*/ 397 w 418"/>
                <a:gd name="T5" fmla="*/ 344 h 447"/>
                <a:gd name="T6" fmla="*/ 374 w 418"/>
                <a:gd name="T7" fmla="*/ 371 h 447"/>
                <a:gd name="T8" fmla="*/ 341 w 418"/>
                <a:gd name="T9" fmla="*/ 390 h 447"/>
                <a:gd name="T10" fmla="*/ 308 w 418"/>
                <a:gd name="T11" fmla="*/ 407 h 447"/>
                <a:gd name="T12" fmla="*/ 289 w 418"/>
                <a:gd name="T13" fmla="*/ 388 h 447"/>
                <a:gd name="T14" fmla="*/ 277 w 418"/>
                <a:gd name="T15" fmla="*/ 380 h 447"/>
                <a:gd name="T16" fmla="*/ 264 w 418"/>
                <a:gd name="T17" fmla="*/ 404 h 447"/>
                <a:gd name="T18" fmla="*/ 227 w 418"/>
                <a:gd name="T19" fmla="*/ 401 h 447"/>
                <a:gd name="T20" fmla="*/ 208 w 418"/>
                <a:gd name="T21" fmla="*/ 400 h 447"/>
                <a:gd name="T22" fmla="*/ 203 w 418"/>
                <a:gd name="T23" fmla="*/ 391 h 447"/>
                <a:gd name="T24" fmla="*/ 194 w 418"/>
                <a:gd name="T25" fmla="*/ 404 h 447"/>
                <a:gd name="T26" fmla="*/ 164 w 418"/>
                <a:gd name="T27" fmla="*/ 410 h 447"/>
                <a:gd name="T28" fmla="*/ 147 w 418"/>
                <a:gd name="T29" fmla="*/ 394 h 447"/>
                <a:gd name="T30" fmla="*/ 134 w 418"/>
                <a:gd name="T31" fmla="*/ 383 h 447"/>
                <a:gd name="T32" fmla="*/ 132 w 418"/>
                <a:gd name="T33" fmla="*/ 431 h 447"/>
                <a:gd name="T34" fmla="*/ 100 w 418"/>
                <a:gd name="T35" fmla="*/ 437 h 447"/>
                <a:gd name="T36" fmla="*/ 84 w 418"/>
                <a:gd name="T37" fmla="*/ 447 h 447"/>
                <a:gd name="T38" fmla="*/ 67 w 418"/>
                <a:gd name="T39" fmla="*/ 440 h 447"/>
                <a:gd name="T40" fmla="*/ 7 w 418"/>
                <a:gd name="T41" fmla="*/ 380 h 447"/>
                <a:gd name="T42" fmla="*/ 0 w 418"/>
                <a:gd name="T43" fmla="*/ 346 h 447"/>
                <a:gd name="T44" fmla="*/ 21 w 418"/>
                <a:gd name="T45" fmla="*/ 297 h 447"/>
                <a:gd name="T46" fmla="*/ 34 w 418"/>
                <a:gd name="T47" fmla="*/ 281 h 447"/>
                <a:gd name="T48" fmla="*/ 30 w 418"/>
                <a:gd name="T49" fmla="*/ 257 h 447"/>
                <a:gd name="T50" fmla="*/ 51 w 418"/>
                <a:gd name="T51" fmla="*/ 197 h 447"/>
                <a:gd name="T52" fmla="*/ 24 w 418"/>
                <a:gd name="T53" fmla="*/ 193 h 447"/>
                <a:gd name="T54" fmla="*/ 44 w 418"/>
                <a:gd name="T55" fmla="*/ 160 h 447"/>
                <a:gd name="T56" fmla="*/ 57 w 418"/>
                <a:gd name="T57" fmla="*/ 130 h 447"/>
                <a:gd name="T58" fmla="*/ 47 w 418"/>
                <a:gd name="T59" fmla="*/ 103 h 447"/>
                <a:gd name="T60" fmla="*/ 41 w 418"/>
                <a:gd name="T61" fmla="*/ 69 h 447"/>
                <a:gd name="T62" fmla="*/ 61 w 418"/>
                <a:gd name="T63" fmla="*/ 60 h 447"/>
                <a:gd name="T64" fmla="*/ 80 w 418"/>
                <a:gd name="T65" fmla="*/ 49 h 447"/>
                <a:gd name="T66" fmla="*/ 110 w 418"/>
                <a:gd name="T67" fmla="*/ 80 h 447"/>
                <a:gd name="T68" fmla="*/ 131 w 418"/>
                <a:gd name="T69" fmla="*/ 62 h 447"/>
                <a:gd name="T70" fmla="*/ 146 w 418"/>
                <a:gd name="T71" fmla="*/ 54 h 447"/>
                <a:gd name="T72" fmla="*/ 157 w 418"/>
                <a:gd name="T73" fmla="*/ 66 h 447"/>
                <a:gd name="T74" fmla="*/ 201 w 418"/>
                <a:gd name="T75" fmla="*/ 60 h 447"/>
                <a:gd name="T76" fmla="*/ 231 w 418"/>
                <a:gd name="T77" fmla="*/ 33 h 447"/>
                <a:gd name="T78" fmla="*/ 257 w 418"/>
                <a:gd name="T79" fmla="*/ 13 h 447"/>
                <a:gd name="T80" fmla="*/ 277 w 418"/>
                <a:gd name="T81" fmla="*/ 9 h 447"/>
                <a:gd name="T82" fmla="*/ 311 w 418"/>
                <a:gd name="T83" fmla="*/ 7 h 447"/>
                <a:gd name="T84" fmla="*/ 324 w 418"/>
                <a:gd name="T85" fmla="*/ 60 h 447"/>
                <a:gd name="T86" fmla="*/ 314 w 418"/>
                <a:gd name="T87" fmla="*/ 83 h 447"/>
                <a:gd name="T88" fmla="*/ 304 w 418"/>
                <a:gd name="T89" fmla="*/ 107 h 447"/>
                <a:gd name="T90" fmla="*/ 324 w 418"/>
                <a:gd name="T91" fmla="*/ 123 h 447"/>
                <a:gd name="T92" fmla="*/ 354 w 418"/>
                <a:gd name="T93" fmla="*/ 140 h 447"/>
                <a:gd name="T94" fmla="*/ 347 w 418"/>
                <a:gd name="T95" fmla="*/ 154 h 447"/>
                <a:gd name="T96" fmla="*/ 339 w 418"/>
                <a:gd name="T97" fmla="*/ 154 h 447"/>
                <a:gd name="T98" fmla="*/ 333 w 418"/>
                <a:gd name="T99" fmla="*/ 173 h 447"/>
                <a:gd name="T100" fmla="*/ 348 w 418"/>
                <a:gd name="T101" fmla="*/ 209 h 447"/>
                <a:gd name="T102" fmla="*/ 367 w 418"/>
                <a:gd name="T103" fmla="*/ 236 h 447"/>
                <a:gd name="T104" fmla="*/ 408 w 418"/>
                <a:gd name="T105" fmla="*/ 280 h 447"/>
                <a:gd name="T106" fmla="*/ 418 w 418"/>
                <a:gd name="T107" fmla="*/ 307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8" h="447">
                  <a:moveTo>
                    <a:pt x="418" y="307"/>
                  </a:moveTo>
                  <a:cubicBezTo>
                    <a:pt x="418" y="310"/>
                    <a:pt x="418" y="310"/>
                    <a:pt x="418" y="310"/>
                  </a:cubicBezTo>
                  <a:cubicBezTo>
                    <a:pt x="414" y="310"/>
                    <a:pt x="414" y="310"/>
                    <a:pt x="414" y="310"/>
                  </a:cubicBezTo>
                  <a:cubicBezTo>
                    <a:pt x="411" y="314"/>
                    <a:pt x="411" y="314"/>
                    <a:pt x="411" y="314"/>
                  </a:cubicBezTo>
                  <a:cubicBezTo>
                    <a:pt x="397" y="314"/>
                    <a:pt x="397" y="314"/>
                    <a:pt x="397" y="314"/>
                  </a:cubicBezTo>
                  <a:cubicBezTo>
                    <a:pt x="397" y="317"/>
                    <a:pt x="397" y="317"/>
                    <a:pt x="397" y="317"/>
                  </a:cubicBezTo>
                  <a:cubicBezTo>
                    <a:pt x="408" y="324"/>
                    <a:pt x="408" y="324"/>
                    <a:pt x="408" y="324"/>
                  </a:cubicBezTo>
                  <a:cubicBezTo>
                    <a:pt x="404" y="341"/>
                    <a:pt x="404" y="341"/>
                    <a:pt x="404" y="341"/>
                  </a:cubicBezTo>
                  <a:cubicBezTo>
                    <a:pt x="397" y="344"/>
                    <a:pt x="397" y="344"/>
                    <a:pt x="397" y="344"/>
                  </a:cubicBezTo>
                  <a:cubicBezTo>
                    <a:pt x="388" y="363"/>
                    <a:pt x="388" y="363"/>
                    <a:pt x="388" y="363"/>
                  </a:cubicBezTo>
                  <a:cubicBezTo>
                    <a:pt x="377" y="363"/>
                    <a:pt x="377" y="363"/>
                    <a:pt x="377" y="363"/>
                  </a:cubicBezTo>
                  <a:cubicBezTo>
                    <a:pt x="374" y="371"/>
                    <a:pt x="374" y="371"/>
                    <a:pt x="374" y="371"/>
                  </a:cubicBezTo>
                  <a:cubicBezTo>
                    <a:pt x="370" y="374"/>
                    <a:pt x="370" y="374"/>
                    <a:pt x="370" y="374"/>
                  </a:cubicBezTo>
                  <a:cubicBezTo>
                    <a:pt x="364" y="390"/>
                    <a:pt x="364" y="390"/>
                    <a:pt x="364" y="390"/>
                  </a:cubicBezTo>
                  <a:cubicBezTo>
                    <a:pt x="341" y="390"/>
                    <a:pt x="341" y="390"/>
                    <a:pt x="341" y="390"/>
                  </a:cubicBezTo>
                  <a:cubicBezTo>
                    <a:pt x="341" y="390"/>
                    <a:pt x="338" y="398"/>
                    <a:pt x="334" y="401"/>
                  </a:cubicBezTo>
                  <a:cubicBezTo>
                    <a:pt x="330" y="414"/>
                    <a:pt x="330" y="414"/>
                    <a:pt x="330" y="414"/>
                  </a:cubicBezTo>
                  <a:cubicBezTo>
                    <a:pt x="308" y="407"/>
                    <a:pt x="308" y="407"/>
                    <a:pt x="308" y="407"/>
                  </a:cubicBezTo>
                  <a:cubicBezTo>
                    <a:pt x="297" y="407"/>
                    <a:pt x="297" y="407"/>
                    <a:pt x="297" y="407"/>
                  </a:cubicBezTo>
                  <a:cubicBezTo>
                    <a:pt x="293" y="401"/>
                    <a:pt x="293" y="401"/>
                    <a:pt x="293" y="401"/>
                  </a:cubicBezTo>
                  <a:cubicBezTo>
                    <a:pt x="289" y="388"/>
                    <a:pt x="289" y="388"/>
                    <a:pt x="289" y="388"/>
                  </a:cubicBezTo>
                  <a:cubicBezTo>
                    <a:pt x="283" y="384"/>
                    <a:pt x="283" y="384"/>
                    <a:pt x="283" y="384"/>
                  </a:cubicBezTo>
                  <a:cubicBezTo>
                    <a:pt x="281" y="377"/>
                    <a:pt x="281" y="377"/>
                    <a:pt x="281" y="377"/>
                  </a:cubicBezTo>
                  <a:cubicBezTo>
                    <a:pt x="277" y="380"/>
                    <a:pt x="277" y="380"/>
                    <a:pt x="277" y="380"/>
                  </a:cubicBezTo>
                  <a:cubicBezTo>
                    <a:pt x="265" y="387"/>
                    <a:pt x="265" y="387"/>
                    <a:pt x="265" y="387"/>
                  </a:cubicBezTo>
                  <a:cubicBezTo>
                    <a:pt x="257" y="387"/>
                    <a:pt x="257" y="387"/>
                    <a:pt x="257" y="387"/>
                  </a:cubicBezTo>
                  <a:cubicBezTo>
                    <a:pt x="264" y="404"/>
                    <a:pt x="264" y="404"/>
                    <a:pt x="264" y="404"/>
                  </a:cubicBezTo>
                  <a:cubicBezTo>
                    <a:pt x="261" y="410"/>
                    <a:pt x="261" y="410"/>
                    <a:pt x="261" y="410"/>
                  </a:cubicBezTo>
                  <a:cubicBezTo>
                    <a:pt x="247" y="394"/>
                    <a:pt x="247" y="394"/>
                    <a:pt x="247" y="394"/>
                  </a:cubicBezTo>
                  <a:cubicBezTo>
                    <a:pt x="227" y="401"/>
                    <a:pt x="227" y="401"/>
                    <a:pt x="227" y="401"/>
                  </a:cubicBezTo>
                  <a:cubicBezTo>
                    <a:pt x="222" y="404"/>
                    <a:pt x="222" y="404"/>
                    <a:pt x="222" y="404"/>
                  </a:cubicBezTo>
                  <a:cubicBezTo>
                    <a:pt x="218" y="404"/>
                    <a:pt x="218" y="404"/>
                    <a:pt x="218" y="404"/>
                  </a:cubicBezTo>
                  <a:cubicBezTo>
                    <a:pt x="208" y="400"/>
                    <a:pt x="208" y="400"/>
                    <a:pt x="208" y="400"/>
                  </a:cubicBezTo>
                  <a:cubicBezTo>
                    <a:pt x="201" y="404"/>
                    <a:pt x="201" y="404"/>
                    <a:pt x="201" y="404"/>
                  </a:cubicBezTo>
                  <a:cubicBezTo>
                    <a:pt x="197" y="400"/>
                    <a:pt x="197" y="400"/>
                    <a:pt x="197" y="400"/>
                  </a:cubicBezTo>
                  <a:cubicBezTo>
                    <a:pt x="203" y="391"/>
                    <a:pt x="203" y="391"/>
                    <a:pt x="203" y="391"/>
                  </a:cubicBezTo>
                  <a:cubicBezTo>
                    <a:pt x="194" y="387"/>
                    <a:pt x="194" y="387"/>
                    <a:pt x="194" y="387"/>
                  </a:cubicBezTo>
                  <a:cubicBezTo>
                    <a:pt x="191" y="395"/>
                    <a:pt x="191" y="395"/>
                    <a:pt x="191" y="395"/>
                  </a:cubicBezTo>
                  <a:cubicBezTo>
                    <a:pt x="194" y="404"/>
                    <a:pt x="194" y="404"/>
                    <a:pt x="194" y="404"/>
                  </a:cubicBezTo>
                  <a:cubicBezTo>
                    <a:pt x="189" y="404"/>
                    <a:pt x="189" y="404"/>
                    <a:pt x="189" y="404"/>
                  </a:cubicBezTo>
                  <a:cubicBezTo>
                    <a:pt x="171" y="411"/>
                    <a:pt x="171" y="411"/>
                    <a:pt x="171" y="411"/>
                  </a:cubicBezTo>
                  <a:cubicBezTo>
                    <a:pt x="164" y="410"/>
                    <a:pt x="164" y="410"/>
                    <a:pt x="164" y="410"/>
                  </a:cubicBezTo>
                  <a:cubicBezTo>
                    <a:pt x="162" y="408"/>
                    <a:pt x="158" y="390"/>
                    <a:pt x="158" y="390"/>
                  </a:cubicBezTo>
                  <a:cubicBezTo>
                    <a:pt x="147" y="390"/>
                    <a:pt x="147" y="390"/>
                    <a:pt x="147" y="390"/>
                  </a:cubicBezTo>
                  <a:cubicBezTo>
                    <a:pt x="147" y="394"/>
                    <a:pt x="147" y="394"/>
                    <a:pt x="147" y="394"/>
                  </a:cubicBezTo>
                  <a:cubicBezTo>
                    <a:pt x="144" y="397"/>
                    <a:pt x="144" y="397"/>
                    <a:pt x="144" y="397"/>
                  </a:cubicBezTo>
                  <a:cubicBezTo>
                    <a:pt x="136" y="390"/>
                    <a:pt x="136" y="390"/>
                    <a:pt x="136" y="390"/>
                  </a:cubicBezTo>
                  <a:cubicBezTo>
                    <a:pt x="134" y="383"/>
                    <a:pt x="134" y="383"/>
                    <a:pt x="134" y="383"/>
                  </a:cubicBezTo>
                  <a:cubicBezTo>
                    <a:pt x="124" y="404"/>
                    <a:pt x="124" y="404"/>
                    <a:pt x="124" y="404"/>
                  </a:cubicBezTo>
                  <a:cubicBezTo>
                    <a:pt x="127" y="410"/>
                    <a:pt x="127" y="410"/>
                    <a:pt x="127" y="410"/>
                  </a:cubicBezTo>
                  <a:cubicBezTo>
                    <a:pt x="127" y="418"/>
                    <a:pt x="132" y="431"/>
                    <a:pt x="132" y="431"/>
                  </a:cubicBezTo>
                  <a:cubicBezTo>
                    <a:pt x="123" y="430"/>
                    <a:pt x="123" y="430"/>
                    <a:pt x="123" y="430"/>
                  </a:cubicBezTo>
                  <a:cubicBezTo>
                    <a:pt x="123" y="430"/>
                    <a:pt x="114" y="437"/>
                    <a:pt x="114" y="437"/>
                  </a:cubicBezTo>
                  <a:cubicBezTo>
                    <a:pt x="113" y="437"/>
                    <a:pt x="100" y="437"/>
                    <a:pt x="100" y="437"/>
                  </a:cubicBezTo>
                  <a:cubicBezTo>
                    <a:pt x="100" y="441"/>
                    <a:pt x="100" y="441"/>
                    <a:pt x="100" y="441"/>
                  </a:cubicBezTo>
                  <a:cubicBezTo>
                    <a:pt x="94" y="437"/>
                    <a:pt x="94" y="437"/>
                    <a:pt x="94" y="437"/>
                  </a:cubicBezTo>
                  <a:cubicBezTo>
                    <a:pt x="84" y="447"/>
                    <a:pt x="84" y="447"/>
                    <a:pt x="84" y="447"/>
                  </a:cubicBezTo>
                  <a:cubicBezTo>
                    <a:pt x="77" y="444"/>
                    <a:pt x="77" y="444"/>
                    <a:pt x="77" y="444"/>
                  </a:cubicBezTo>
                  <a:cubicBezTo>
                    <a:pt x="74" y="437"/>
                    <a:pt x="74" y="437"/>
                    <a:pt x="74" y="437"/>
                  </a:cubicBezTo>
                  <a:cubicBezTo>
                    <a:pt x="67" y="440"/>
                    <a:pt x="67" y="440"/>
                    <a:pt x="67" y="440"/>
                  </a:cubicBezTo>
                  <a:cubicBezTo>
                    <a:pt x="51" y="414"/>
                    <a:pt x="51" y="414"/>
                    <a:pt x="51" y="414"/>
                  </a:cubicBezTo>
                  <a:cubicBezTo>
                    <a:pt x="51" y="414"/>
                    <a:pt x="31" y="408"/>
                    <a:pt x="31" y="408"/>
                  </a:cubicBezTo>
                  <a:cubicBezTo>
                    <a:pt x="30" y="407"/>
                    <a:pt x="7" y="380"/>
                    <a:pt x="7" y="380"/>
                  </a:cubicBezTo>
                  <a:cubicBezTo>
                    <a:pt x="8" y="360"/>
                    <a:pt x="8" y="360"/>
                    <a:pt x="8" y="360"/>
                  </a:cubicBezTo>
                  <a:cubicBezTo>
                    <a:pt x="0" y="352"/>
                    <a:pt x="0" y="352"/>
                    <a:pt x="0" y="352"/>
                  </a:cubicBezTo>
                  <a:cubicBezTo>
                    <a:pt x="0" y="346"/>
                    <a:pt x="0" y="346"/>
                    <a:pt x="0" y="346"/>
                  </a:cubicBezTo>
                  <a:cubicBezTo>
                    <a:pt x="7" y="334"/>
                    <a:pt x="7" y="334"/>
                    <a:pt x="7" y="334"/>
                  </a:cubicBezTo>
                  <a:cubicBezTo>
                    <a:pt x="0" y="328"/>
                    <a:pt x="0" y="328"/>
                    <a:pt x="0" y="328"/>
                  </a:cubicBezTo>
                  <a:cubicBezTo>
                    <a:pt x="21" y="297"/>
                    <a:pt x="21" y="297"/>
                    <a:pt x="21" y="297"/>
                  </a:cubicBezTo>
                  <a:cubicBezTo>
                    <a:pt x="30" y="287"/>
                    <a:pt x="30" y="287"/>
                    <a:pt x="30" y="287"/>
                  </a:cubicBezTo>
                  <a:cubicBezTo>
                    <a:pt x="41" y="290"/>
                    <a:pt x="41" y="290"/>
                    <a:pt x="41" y="290"/>
                  </a:cubicBezTo>
                  <a:cubicBezTo>
                    <a:pt x="34" y="281"/>
                    <a:pt x="34" y="281"/>
                    <a:pt x="34" y="281"/>
                  </a:cubicBezTo>
                  <a:cubicBezTo>
                    <a:pt x="37" y="267"/>
                    <a:pt x="37" y="267"/>
                    <a:pt x="37" y="267"/>
                  </a:cubicBezTo>
                  <a:cubicBezTo>
                    <a:pt x="51" y="260"/>
                    <a:pt x="51" y="260"/>
                    <a:pt x="51" y="260"/>
                  </a:cubicBezTo>
                  <a:cubicBezTo>
                    <a:pt x="30" y="257"/>
                    <a:pt x="30" y="257"/>
                    <a:pt x="30" y="257"/>
                  </a:cubicBezTo>
                  <a:cubicBezTo>
                    <a:pt x="0" y="217"/>
                    <a:pt x="0" y="217"/>
                    <a:pt x="0" y="217"/>
                  </a:cubicBezTo>
                  <a:cubicBezTo>
                    <a:pt x="17" y="207"/>
                    <a:pt x="17" y="207"/>
                    <a:pt x="17" y="207"/>
                  </a:cubicBezTo>
                  <a:cubicBezTo>
                    <a:pt x="51" y="197"/>
                    <a:pt x="51" y="197"/>
                    <a:pt x="51" y="197"/>
                  </a:cubicBezTo>
                  <a:cubicBezTo>
                    <a:pt x="54" y="190"/>
                    <a:pt x="54" y="190"/>
                    <a:pt x="54" y="190"/>
                  </a:cubicBezTo>
                  <a:cubicBezTo>
                    <a:pt x="51" y="184"/>
                    <a:pt x="51" y="184"/>
                    <a:pt x="51" y="184"/>
                  </a:cubicBezTo>
                  <a:cubicBezTo>
                    <a:pt x="24" y="193"/>
                    <a:pt x="24" y="193"/>
                    <a:pt x="24" y="193"/>
                  </a:cubicBezTo>
                  <a:cubicBezTo>
                    <a:pt x="27" y="187"/>
                    <a:pt x="27" y="187"/>
                    <a:pt x="27" y="187"/>
                  </a:cubicBezTo>
                  <a:cubicBezTo>
                    <a:pt x="24" y="173"/>
                    <a:pt x="24" y="173"/>
                    <a:pt x="24" y="173"/>
                  </a:cubicBezTo>
                  <a:cubicBezTo>
                    <a:pt x="44" y="160"/>
                    <a:pt x="44" y="160"/>
                    <a:pt x="44" y="160"/>
                  </a:cubicBezTo>
                  <a:cubicBezTo>
                    <a:pt x="40" y="157"/>
                    <a:pt x="40" y="157"/>
                    <a:pt x="40" y="157"/>
                  </a:cubicBezTo>
                  <a:cubicBezTo>
                    <a:pt x="50" y="151"/>
                    <a:pt x="50" y="151"/>
                    <a:pt x="50" y="151"/>
                  </a:cubicBezTo>
                  <a:cubicBezTo>
                    <a:pt x="57" y="130"/>
                    <a:pt x="57" y="130"/>
                    <a:pt x="57" y="130"/>
                  </a:cubicBezTo>
                  <a:cubicBezTo>
                    <a:pt x="67" y="130"/>
                    <a:pt x="67" y="130"/>
                    <a:pt x="67" y="130"/>
                  </a:cubicBezTo>
                  <a:cubicBezTo>
                    <a:pt x="62" y="125"/>
                    <a:pt x="62" y="125"/>
                    <a:pt x="62" y="125"/>
                  </a:cubicBezTo>
                  <a:cubicBezTo>
                    <a:pt x="47" y="103"/>
                    <a:pt x="47" y="103"/>
                    <a:pt x="47" y="103"/>
                  </a:cubicBezTo>
                  <a:cubicBezTo>
                    <a:pt x="40" y="107"/>
                    <a:pt x="40" y="107"/>
                    <a:pt x="40" y="107"/>
                  </a:cubicBezTo>
                  <a:cubicBezTo>
                    <a:pt x="33" y="100"/>
                    <a:pt x="33" y="100"/>
                    <a:pt x="33" y="100"/>
                  </a:cubicBezTo>
                  <a:cubicBezTo>
                    <a:pt x="37" y="93"/>
                    <a:pt x="41" y="69"/>
                    <a:pt x="41" y="69"/>
                  </a:cubicBezTo>
                  <a:cubicBezTo>
                    <a:pt x="46" y="68"/>
                    <a:pt x="46" y="68"/>
                    <a:pt x="46" y="68"/>
                  </a:cubicBezTo>
                  <a:cubicBezTo>
                    <a:pt x="54" y="60"/>
                    <a:pt x="54" y="60"/>
                    <a:pt x="54" y="60"/>
                  </a:cubicBezTo>
                  <a:cubicBezTo>
                    <a:pt x="61" y="60"/>
                    <a:pt x="61" y="60"/>
                    <a:pt x="61" y="60"/>
                  </a:cubicBezTo>
                  <a:cubicBezTo>
                    <a:pt x="70" y="57"/>
                    <a:pt x="70" y="57"/>
                    <a:pt x="70" y="57"/>
                  </a:cubicBezTo>
                  <a:cubicBezTo>
                    <a:pt x="70" y="53"/>
                    <a:pt x="70" y="53"/>
                    <a:pt x="70" y="53"/>
                  </a:cubicBezTo>
                  <a:cubicBezTo>
                    <a:pt x="80" y="49"/>
                    <a:pt x="80" y="49"/>
                    <a:pt x="80" y="49"/>
                  </a:cubicBezTo>
                  <a:cubicBezTo>
                    <a:pt x="80" y="54"/>
                    <a:pt x="80" y="54"/>
                    <a:pt x="80" y="54"/>
                  </a:cubicBezTo>
                  <a:cubicBezTo>
                    <a:pt x="101" y="63"/>
                    <a:pt x="101" y="63"/>
                    <a:pt x="101" y="63"/>
                  </a:cubicBezTo>
                  <a:cubicBezTo>
                    <a:pt x="110" y="80"/>
                    <a:pt x="110" y="80"/>
                    <a:pt x="110" y="80"/>
                  </a:cubicBezTo>
                  <a:cubicBezTo>
                    <a:pt x="115" y="76"/>
                    <a:pt x="128" y="73"/>
                    <a:pt x="128" y="73"/>
                  </a:cubicBezTo>
                  <a:cubicBezTo>
                    <a:pt x="127" y="66"/>
                    <a:pt x="127" y="66"/>
                    <a:pt x="127" y="66"/>
                  </a:cubicBezTo>
                  <a:cubicBezTo>
                    <a:pt x="131" y="62"/>
                    <a:pt x="131" y="62"/>
                    <a:pt x="131" y="62"/>
                  </a:cubicBezTo>
                  <a:cubicBezTo>
                    <a:pt x="131" y="53"/>
                    <a:pt x="131" y="53"/>
                    <a:pt x="131" y="53"/>
                  </a:cubicBezTo>
                  <a:cubicBezTo>
                    <a:pt x="137" y="50"/>
                    <a:pt x="137" y="50"/>
                    <a:pt x="137" y="50"/>
                  </a:cubicBezTo>
                  <a:cubicBezTo>
                    <a:pt x="146" y="54"/>
                    <a:pt x="146" y="54"/>
                    <a:pt x="146" y="54"/>
                  </a:cubicBezTo>
                  <a:cubicBezTo>
                    <a:pt x="151" y="53"/>
                    <a:pt x="151" y="53"/>
                    <a:pt x="151" y="53"/>
                  </a:cubicBezTo>
                  <a:cubicBezTo>
                    <a:pt x="151" y="58"/>
                    <a:pt x="151" y="58"/>
                    <a:pt x="151" y="58"/>
                  </a:cubicBezTo>
                  <a:cubicBezTo>
                    <a:pt x="157" y="66"/>
                    <a:pt x="157" y="66"/>
                    <a:pt x="157" y="66"/>
                  </a:cubicBezTo>
                  <a:cubicBezTo>
                    <a:pt x="170" y="63"/>
                    <a:pt x="170" y="63"/>
                    <a:pt x="170" y="63"/>
                  </a:cubicBezTo>
                  <a:cubicBezTo>
                    <a:pt x="180" y="70"/>
                    <a:pt x="180" y="70"/>
                    <a:pt x="180" y="70"/>
                  </a:cubicBezTo>
                  <a:cubicBezTo>
                    <a:pt x="180" y="70"/>
                    <a:pt x="193" y="61"/>
                    <a:pt x="201" y="60"/>
                  </a:cubicBezTo>
                  <a:cubicBezTo>
                    <a:pt x="210" y="41"/>
                    <a:pt x="210" y="41"/>
                    <a:pt x="210" y="41"/>
                  </a:cubicBezTo>
                  <a:cubicBezTo>
                    <a:pt x="217" y="33"/>
                    <a:pt x="217" y="33"/>
                    <a:pt x="217" y="33"/>
                  </a:cubicBezTo>
                  <a:cubicBezTo>
                    <a:pt x="231" y="33"/>
                    <a:pt x="231" y="33"/>
                    <a:pt x="231" y="33"/>
                  </a:cubicBezTo>
                  <a:cubicBezTo>
                    <a:pt x="239" y="28"/>
                    <a:pt x="239" y="28"/>
                    <a:pt x="239" y="28"/>
                  </a:cubicBezTo>
                  <a:cubicBezTo>
                    <a:pt x="251" y="16"/>
                    <a:pt x="251" y="16"/>
                    <a:pt x="251" y="16"/>
                  </a:cubicBezTo>
                  <a:cubicBezTo>
                    <a:pt x="257" y="13"/>
                    <a:pt x="257" y="13"/>
                    <a:pt x="257" y="13"/>
                  </a:cubicBezTo>
                  <a:cubicBezTo>
                    <a:pt x="261" y="3"/>
                    <a:pt x="261" y="3"/>
                    <a:pt x="261" y="3"/>
                  </a:cubicBezTo>
                  <a:cubicBezTo>
                    <a:pt x="267" y="10"/>
                    <a:pt x="267" y="10"/>
                    <a:pt x="267" y="10"/>
                  </a:cubicBezTo>
                  <a:cubicBezTo>
                    <a:pt x="277" y="9"/>
                    <a:pt x="277" y="9"/>
                    <a:pt x="277" y="9"/>
                  </a:cubicBezTo>
                  <a:cubicBezTo>
                    <a:pt x="277" y="9"/>
                    <a:pt x="284" y="6"/>
                    <a:pt x="285" y="6"/>
                  </a:cubicBezTo>
                  <a:cubicBezTo>
                    <a:pt x="285" y="6"/>
                    <a:pt x="291" y="0"/>
                    <a:pt x="291" y="0"/>
                  </a:cubicBezTo>
                  <a:cubicBezTo>
                    <a:pt x="311" y="7"/>
                    <a:pt x="311" y="7"/>
                    <a:pt x="311" y="7"/>
                  </a:cubicBezTo>
                  <a:cubicBezTo>
                    <a:pt x="321" y="17"/>
                    <a:pt x="321" y="17"/>
                    <a:pt x="321" y="17"/>
                  </a:cubicBezTo>
                  <a:cubicBezTo>
                    <a:pt x="325" y="29"/>
                    <a:pt x="325" y="29"/>
                    <a:pt x="325" y="29"/>
                  </a:cubicBezTo>
                  <a:cubicBezTo>
                    <a:pt x="324" y="60"/>
                    <a:pt x="324" y="60"/>
                    <a:pt x="324" y="60"/>
                  </a:cubicBezTo>
                  <a:cubicBezTo>
                    <a:pt x="328" y="63"/>
                    <a:pt x="328" y="63"/>
                    <a:pt x="328" y="63"/>
                  </a:cubicBezTo>
                  <a:cubicBezTo>
                    <a:pt x="328" y="74"/>
                    <a:pt x="328" y="74"/>
                    <a:pt x="328" y="74"/>
                  </a:cubicBezTo>
                  <a:cubicBezTo>
                    <a:pt x="328" y="74"/>
                    <a:pt x="319" y="81"/>
                    <a:pt x="314" y="83"/>
                  </a:cubicBezTo>
                  <a:cubicBezTo>
                    <a:pt x="311" y="94"/>
                    <a:pt x="311" y="94"/>
                    <a:pt x="311" y="94"/>
                  </a:cubicBezTo>
                  <a:cubicBezTo>
                    <a:pt x="304" y="96"/>
                    <a:pt x="304" y="96"/>
                    <a:pt x="304" y="96"/>
                  </a:cubicBezTo>
                  <a:cubicBezTo>
                    <a:pt x="304" y="107"/>
                    <a:pt x="304" y="107"/>
                    <a:pt x="304" y="107"/>
                  </a:cubicBezTo>
                  <a:cubicBezTo>
                    <a:pt x="308" y="113"/>
                    <a:pt x="308" y="113"/>
                    <a:pt x="308" y="113"/>
                  </a:cubicBezTo>
                  <a:cubicBezTo>
                    <a:pt x="324" y="120"/>
                    <a:pt x="324" y="120"/>
                    <a:pt x="324" y="120"/>
                  </a:cubicBezTo>
                  <a:cubicBezTo>
                    <a:pt x="324" y="123"/>
                    <a:pt x="324" y="123"/>
                    <a:pt x="324" y="123"/>
                  </a:cubicBezTo>
                  <a:cubicBezTo>
                    <a:pt x="333" y="127"/>
                    <a:pt x="333" y="127"/>
                    <a:pt x="333" y="127"/>
                  </a:cubicBezTo>
                  <a:cubicBezTo>
                    <a:pt x="341" y="127"/>
                    <a:pt x="341" y="127"/>
                    <a:pt x="341" y="127"/>
                  </a:cubicBezTo>
                  <a:cubicBezTo>
                    <a:pt x="354" y="140"/>
                    <a:pt x="354" y="140"/>
                    <a:pt x="354" y="140"/>
                  </a:cubicBezTo>
                  <a:cubicBezTo>
                    <a:pt x="347" y="143"/>
                    <a:pt x="347" y="143"/>
                    <a:pt x="347" y="143"/>
                  </a:cubicBezTo>
                  <a:cubicBezTo>
                    <a:pt x="351" y="150"/>
                    <a:pt x="351" y="150"/>
                    <a:pt x="351" y="150"/>
                  </a:cubicBezTo>
                  <a:cubicBezTo>
                    <a:pt x="347" y="154"/>
                    <a:pt x="347" y="154"/>
                    <a:pt x="347" y="154"/>
                  </a:cubicBezTo>
                  <a:cubicBezTo>
                    <a:pt x="347" y="157"/>
                    <a:pt x="347" y="157"/>
                    <a:pt x="347" y="157"/>
                  </a:cubicBezTo>
                  <a:cubicBezTo>
                    <a:pt x="344" y="153"/>
                    <a:pt x="344" y="153"/>
                    <a:pt x="344" y="153"/>
                  </a:cubicBezTo>
                  <a:cubicBezTo>
                    <a:pt x="339" y="154"/>
                    <a:pt x="339" y="154"/>
                    <a:pt x="339" y="154"/>
                  </a:cubicBezTo>
                  <a:cubicBezTo>
                    <a:pt x="334" y="157"/>
                    <a:pt x="334" y="157"/>
                    <a:pt x="334" y="157"/>
                  </a:cubicBezTo>
                  <a:cubicBezTo>
                    <a:pt x="324" y="171"/>
                    <a:pt x="324" y="171"/>
                    <a:pt x="324" y="171"/>
                  </a:cubicBezTo>
                  <a:cubicBezTo>
                    <a:pt x="333" y="173"/>
                    <a:pt x="333" y="173"/>
                    <a:pt x="333" y="173"/>
                  </a:cubicBezTo>
                  <a:cubicBezTo>
                    <a:pt x="347" y="183"/>
                    <a:pt x="347" y="183"/>
                    <a:pt x="347" y="183"/>
                  </a:cubicBezTo>
                  <a:cubicBezTo>
                    <a:pt x="347" y="183"/>
                    <a:pt x="349" y="193"/>
                    <a:pt x="354" y="197"/>
                  </a:cubicBezTo>
                  <a:cubicBezTo>
                    <a:pt x="348" y="209"/>
                    <a:pt x="348" y="209"/>
                    <a:pt x="348" y="209"/>
                  </a:cubicBezTo>
                  <a:cubicBezTo>
                    <a:pt x="354" y="226"/>
                    <a:pt x="354" y="226"/>
                    <a:pt x="354" y="226"/>
                  </a:cubicBezTo>
                  <a:cubicBezTo>
                    <a:pt x="363" y="234"/>
                    <a:pt x="363" y="234"/>
                    <a:pt x="363" y="234"/>
                  </a:cubicBezTo>
                  <a:cubicBezTo>
                    <a:pt x="367" y="236"/>
                    <a:pt x="367" y="236"/>
                    <a:pt x="367" y="236"/>
                  </a:cubicBezTo>
                  <a:cubicBezTo>
                    <a:pt x="367" y="236"/>
                    <a:pt x="376" y="246"/>
                    <a:pt x="379" y="248"/>
                  </a:cubicBezTo>
                  <a:cubicBezTo>
                    <a:pt x="382" y="250"/>
                    <a:pt x="395" y="260"/>
                    <a:pt x="397" y="264"/>
                  </a:cubicBezTo>
                  <a:cubicBezTo>
                    <a:pt x="398" y="268"/>
                    <a:pt x="405" y="278"/>
                    <a:pt x="408" y="280"/>
                  </a:cubicBezTo>
                  <a:cubicBezTo>
                    <a:pt x="408" y="280"/>
                    <a:pt x="409" y="288"/>
                    <a:pt x="410" y="290"/>
                  </a:cubicBezTo>
                  <a:cubicBezTo>
                    <a:pt x="411" y="292"/>
                    <a:pt x="411" y="297"/>
                    <a:pt x="411" y="297"/>
                  </a:cubicBezTo>
                  <a:lnTo>
                    <a:pt x="418"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09" name="Title 1">
            <a:extLst>
              <a:ext uri="{FF2B5EF4-FFF2-40B4-BE49-F238E27FC236}">
                <a16:creationId xmlns:a16="http://schemas.microsoft.com/office/drawing/2014/main" id="{619B92D4-484D-40DF-BEF9-167CDAB6DF1C}"/>
              </a:ext>
            </a:extLst>
          </p:cNvPr>
          <p:cNvSpPr txBox="1">
            <a:spLocks/>
          </p:cNvSpPr>
          <p:nvPr/>
        </p:nvSpPr>
        <p:spPr>
          <a:xfrm>
            <a:off x="225277" y="1029182"/>
            <a:ext cx="3834180" cy="424732"/>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sz="2400" b="1" kern="1200">
                <a:solidFill>
                  <a:schemeClr val="tx1"/>
                </a:solidFill>
                <a:latin typeface="+mn-lt"/>
                <a:ea typeface="+mj-ea"/>
                <a:cs typeface="+mj-cs"/>
              </a:defRPr>
            </a:lvl1pPr>
          </a:lstStyle>
          <a:p>
            <a:pPr algn="ctr"/>
            <a:r>
              <a:rPr lang="en-GB"/>
              <a:t>Self-ethnography</a:t>
            </a:r>
            <a:endParaRPr lang="en-US"/>
          </a:p>
        </p:txBody>
      </p:sp>
      <p:cxnSp>
        <p:nvCxnSpPr>
          <p:cNvPr id="111" name="Straight Connector 110">
            <a:extLst>
              <a:ext uri="{FF2B5EF4-FFF2-40B4-BE49-F238E27FC236}">
                <a16:creationId xmlns:a16="http://schemas.microsoft.com/office/drawing/2014/main" id="{2738C11B-D4B2-4037-9DB6-04EDA494CB7B}"/>
              </a:ext>
              <a:ext uri="{C183D7F6-B498-43B3-948B-1728B52AA6E4}">
                <adec:decorative xmlns:adec="http://schemas.microsoft.com/office/drawing/2017/decorative" val="1"/>
              </a:ext>
            </a:extLst>
          </p:cNvPr>
          <p:cNvCxnSpPr>
            <a:cxnSpLocks/>
          </p:cNvCxnSpPr>
          <p:nvPr/>
        </p:nvCxnSpPr>
        <p:spPr>
          <a:xfrm>
            <a:off x="4373981" y="1168445"/>
            <a:ext cx="0" cy="5126082"/>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7C3B6B05-0709-42C9-BA21-13C0165E6997}"/>
              </a:ext>
              <a:ext uri="{C183D7F6-B498-43B3-948B-1728B52AA6E4}">
                <adec:decorative xmlns:adec="http://schemas.microsoft.com/office/drawing/2017/decorative" val="1"/>
              </a:ext>
            </a:extLst>
          </p:cNvPr>
          <p:cNvCxnSpPr>
            <a:cxnSpLocks/>
          </p:cNvCxnSpPr>
          <p:nvPr/>
        </p:nvCxnSpPr>
        <p:spPr>
          <a:xfrm>
            <a:off x="8211877" y="1168445"/>
            <a:ext cx="0" cy="5126082"/>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4" name="Title 1">
            <a:extLst>
              <a:ext uri="{FF2B5EF4-FFF2-40B4-BE49-F238E27FC236}">
                <a16:creationId xmlns:a16="http://schemas.microsoft.com/office/drawing/2014/main" id="{598757D6-386A-4607-BB23-C9A694B59FEC}"/>
              </a:ext>
            </a:extLst>
          </p:cNvPr>
          <p:cNvSpPr txBox="1">
            <a:spLocks/>
          </p:cNvSpPr>
          <p:nvPr/>
        </p:nvSpPr>
        <p:spPr>
          <a:xfrm>
            <a:off x="4494132" y="1019222"/>
            <a:ext cx="3593879" cy="424732"/>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sz="2400" b="1" kern="1200">
                <a:solidFill>
                  <a:schemeClr val="tx1"/>
                </a:solidFill>
                <a:latin typeface="+mn-lt"/>
                <a:ea typeface="+mj-ea"/>
                <a:cs typeface="+mj-cs"/>
              </a:defRPr>
            </a:lvl1pPr>
          </a:lstStyle>
          <a:p>
            <a:pPr algn="ctr"/>
            <a:r>
              <a:rPr lang="en-GB"/>
              <a:t>Immersions</a:t>
            </a:r>
          </a:p>
        </p:txBody>
      </p:sp>
      <p:sp>
        <p:nvSpPr>
          <p:cNvPr id="115" name="Title 1">
            <a:extLst>
              <a:ext uri="{FF2B5EF4-FFF2-40B4-BE49-F238E27FC236}">
                <a16:creationId xmlns:a16="http://schemas.microsoft.com/office/drawing/2014/main" id="{F16876EA-B27C-493F-9507-A47FB51ABAF1}"/>
              </a:ext>
            </a:extLst>
          </p:cNvPr>
          <p:cNvSpPr txBox="1">
            <a:spLocks/>
          </p:cNvSpPr>
          <p:nvPr/>
        </p:nvSpPr>
        <p:spPr>
          <a:xfrm>
            <a:off x="8319486" y="1029182"/>
            <a:ext cx="3610974" cy="424732"/>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sz="2400" b="1" kern="1200">
                <a:solidFill>
                  <a:schemeClr val="tx1"/>
                </a:solidFill>
                <a:latin typeface="+mn-lt"/>
                <a:ea typeface="+mj-ea"/>
                <a:cs typeface="+mj-cs"/>
              </a:defRPr>
            </a:lvl1pPr>
          </a:lstStyle>
          <a:p>
            <a:pPr algn="ctr"/>
            <a:r>
              <a:rPr lang="en-GB"/>
              <a:t>Workshops </a:t>
            </a:r>
          </a:p>
        </p:txBody>
      </p:sp>
      <p:sp>
        <p:nvSpPr>
          <p:cNvPr id="116" name="Content Placeholder 12">
            <a:extLst>
              <a:ext uri="{FF2B5EF4-FFF2-40B4-BE49-F238E27FC236}">
                <a16:creationId xmlns:a16="http://schemas.microsoft.com/office/drawing/2014/main" id="{15D13565-F687-4754-AF21-AFD5009E4B0B}"/>
              </a:ext>
            </a:extLst>
          </p:cNvPr>
          <p:cNvSpPr txBox="1">
            <a:spLocks/>
          </p:cNvSpPr>
          <p:nvPr/>
        </p:nvSpPr>
        <p:spPr>
          <a:xfrm>
            <a:off x="5423688" y="1691738"/>
            <a:ext cx="2705748" cy="4781309"/>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500"/>
              </a:spcBef>
              <a:spcAft>
                <a:spcPts val="400"/>
              </a:spcAft>
              <a:buFont typeface="Wingdings" panose="05000000000000000000" pitchFamily="2" charset="2"/>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4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GB" sz="2800" b="1">
                <a:solidFill>
                  <a:schemeClr val="accent2"/>
                </a:solidFill>
              </a:rPr>
              <a:t>18 participants </a:t>
            </a:r>
          </a:p>
          <a:p>
            <a:pPr marL="0" indent="0">
              <a:spcBef>
                <a:spcPts val="600"/>
              </a:spcBef>
              <a:buNone/>
            </a:pPr>
            <a:endParaRPr lang="en-GB" sz="2800" b="1">
              <a:solidFill>
                <a:schemeClr val="accent2"/>
              </a:solidFill>
            </a:endParaRPr>
          </a:p>
          <a:p>
            <a:pPr marL="0" indent="0">
              <a:spcBef>
                <a:spcPts val="600"/>
              </a:spcBef>
              <a:buNone/>
            </a:pPr>
            <a:r>
              <a:rPr lang="en-GB" sz="2800" b="1">
                <a:solidFill>
                  <a:schemeClr val="accent2"/>
                </a:solidFill>
              </a:rPr>
              <a:t>5 locations  </a:t>
            </a:r>
            <a:br>
              <a:rPr lang="en-GB" sz="2800" b="1">
                <a:solidFill>
                  <a:schemeClr val="accent2"/>
                </a:solidFill>
              </a:rPr>
            </a:br>
            <a:r>
              <a:rPr lang="en-GB"/>
              <a:t>London, Midlands, North of England, Scotland &amp; Wales + a spread of urban/suburban</a:t>
            </a:r>
            <a:endParaRPr lang="en-US"/>
          </a:p>
          <a:p>
            <a:pPr marL="0" indent="0">
              <a:spcBef>
                <a:spcPts val="600"/>
              </a:spcBef>
              <a:buNone/>
            </a:pPr>
            <a:endParaRPr lang="en-US" sz="1100"/>
          </a:p>
          <a:p>
            <a:pPr marL="0" indent="0">
              <a:spcBef>
                <a:spcPts val="600"/>
              </a:spcBef>
              <a:buNone/>
            </a:pPr>
            <a:r>
              <a:rPr lang="en-US" sz="2800" b="1">
                <a:solidFill>
                  <a:schemeClr val="accent2"/>
                </a:solidFill>
              </a:rPr>
              <a:t>90 minute </a:t>
            </a:r>
            <a:br>
              <a:rPr lang="en-US" sz="2800" b="1">
                <a:solidFill>
                  <a:schemeClr val="accent2"/>
                </a:solidFill>
              </a:rPr>
            </a:br>
            <a:r>
              <a:rPr lang="en-US"/>
              <a:t>In-home / in-situ immersions </a:t>
            </a:r>
          </a:p>
          <a:p>
            <a:pPr marL="285750" indent="-285750">
              <a:spcBef>
                <a:spcPts val="600"/>
              </a:spcBef>
            </a:pPr>
            <a:endParaRPr lang="en-US"/>
          </a:p>
          <a:p>
            <a:pPr marL="0" indent="0">
              <a:spcBef>
                <a:spcPts val="600"/>
              </a:spcBef>
              <a:buNone/>
            </a:pPr>
            <a:r>
              <a:rPr lang="en-US"/>
              <a:t>Exploring personal perspectives on gambling/ moments /patterns of play / underlying motivations and experiences</a:t>
            </a:r>
          </a:p>
        </p:txBody>
      </p:sp>
      <p:grpSp>
        <p:nvGrpSpPr>
          <p:cNvPr id="117" name="Group 116">
            <a:extLst>
              <a:ext uri="{FF2B5EF4-FFF2-40B4-BE49-F238E27FC236}">
                <a16:creationId xmlns:a16="http://schemas.microsoft.com/office/drawing/2014/main" id="{9C332C53-5447-439A-8AD9-3EF57768A4F4}"/>
              </a:ext>
              <a:ext uri="{C183D7F6-B498-43B3-948B-1728B52AA6E4}">
                <adec:decorative xmlns:adec="http://schemas.microsoft.com/office/drawing/2017/decorative" val="1"/>
              </a:ext>
            </a:extLst>
          </p:cNvPr>
          <p:cNvGrpSpPr/>
          <p:nvPr/>
        </p:nvGrpSpPr>
        <p:grpSpPr>
          <a:xfrm>
            <a:off x="4528541" y="1656769"/>
            <a:ext cx="828903" cy="602619"/>
            <a:chOff x="404462" y="4778875"/>
            <a:chExt cx="1086381" cy="901175"/>
          </a:xfrm>
          <a:solidFill>
            <a:schemeClr val="accent2"/>
          </a:solidFill>
        </p:grpSpPr>
        <p:sp>
          <p:nvSpPr>
            <p:cNvPr id="118" name="Freeform 5">
              <a:extLst>
                <a:ext uri="{FF2B5EF4-FFF2-40B4-BE49-F238E27FC236}">
                  <a16:creationId xmlns:a16="http://schemas.microsoft.com/office/drawing/2014/main" id="{FF663743-BDAC-482C-89D9-0763B2DE0919}"/>
                </a:ext>
              </a:extLst>
            </p:cNvPr>
            <p:cNvSpPr>
              <a:spLocks/>
            </p:cNvSpPr>
            <p:nvPr/>
          </p:nvSpPr>
          <p:spPr bwMode="auto">
            <a:xfrm>
              <a:off x="404462" y="5032971"/>
              <a:ext cx="573513" cy="647079"/>
            </a:xfrm>
            <a:custGeom>
              <a:avLst/>
              <a:gdLst>
                <a:gd name="T0" fmla="*/ 7 w 357"/>
                <a:gd name="T1" fmla="*/ 165 h 432"/>
                <a:gd name="T2" fmla="*/ 82 w 357"/>
                <a:gd name="T3" fmla="*/ 11 h 432"/>
                <a:gd name="T4" fmla="*/ 100 w 357"/>
                <a:gd name="T5" fmla="*/ 0 h 432"/>
                <a:gd name="T6" fmla="*/ 259 w 357"/>
                <a:gd name="T7" fmla="*/ 0 h 432"/>
                <a:gd name="T8" fmla="*/ 277 w 357"/>
                <a:gd name="T9" fmla="*/ 11 h 432"/>
                <a:gd name="T10" fmla="*/ 351 w 357"/>
                <a:gd name="T11" fmla="*/ 159 h 432"/>
                <a:gd name="T12" fmla="*/ 343 w 357"/>
                <a:gd name="T13" fmla="*/ 192 h 432"/>
                <a:gd name="T14" fmla="*/ 305 w 357"/>
                <a:gd name="T15" fmla="*/ 183 h 432"/>
                <a:gd name="T16" fmla="*/ 254 w 357"/>
                <a:gd name="T17" fmla="*/ 85 h 432"/>
                <a:gd name="T18" fmla="*/ 244 w 357"/>
                <a:gd name="T19" fmla="*/ 184 h 432"/>
                <a:gd name="T20" fmla="*/ 268 w 357"/>
                <a:gd name="T21" fmla="*/ 394 h 432"/>
                <a:gd name="T22" fmla="*/ 235 w 357"/>
                <a:gd name="T23" fmla="*/ 431 h 432"/>
                <a:gd name="T24" fmla="*/ 234 w 357"/>
                <a:gd name="T25" fmla="*/ 431 h 432"/>
                <a:gd name="T26" fmla="*/ 201 w 357"/>
                <a:gd name="T27" fmla="*/ 402 h 432"/>
                <a:gd name="T28" fmla="*/ 180 w 357"/>
                <a:gd name="T29" fmla="*/ 234 h 432"/>
                <a:gd name="T30" fmla="*/ 160 w 357"/>
                <a:gd name="T31" fmla="*/ 402 h 432"/>
                <a:gd name="T32" fmla="*/ 127 w 357"/>
                <a:gd name="T33" fmla="*/ 432 h 432"/>
                <a:gd name="T34" fmla="*/ 93 w 357"/>
                <a:gd name="T35" fmla="*/ 394 h 432"/>
                <a:gd name="T36" fmla="*/ 117 w 357"/>
                <a:gd name="T37" fmla="*/ 185 h 432"/>
                <a:gd name="T38" fmla="*/ 106 w 357"/>
                <a:gd name="T39" fmla="*/ 85 h 432"/>
                <a:gd name="T40" fmla="*/ 53 w 357"/>
                <a:gd name="T41" fmla="*/ 188 h 432"/>
                <a:gd name="T42" fmla="*/ 19 w 357"/>
                <a:gd name="T43" fmla="*/ 200 h 432"/>
                <a:gd name="T44" fmla="*/ 7 w 357"/>
                <a:gd name="T45" fmla="*/ 165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7" h="432">
                  <a:moveTo>
                    <a:pt x="7" y="165"/>
                  </a:moveTo>
                  <a:cubicBezTo>
                    <a:pt x="82" y="11"/>
                    <a:pt x="82" y="11"/>
                    <a:pt x="82" y="11"/>
                  </a:cubicBezTo>
                  <a:cubicBezTo>
                    <a:pt x="86" y="4"/>
                    <a:pt x="92" y="0"/>
                    <a:pt x="100" y="0"/>
                  </a:cubicBezTo>
                  <a:cubicBezTo>
                    <a:pt x="259" y="0"/>
                    <a:pt x="259" y="0"/>
                    <a:pt x="259" y="0"/>
                  </a:cubicBezTo>
                  <a:cubicBezTo>
                    <a:pt x="267" y="0"/>
                    <a:pt x="273" y="5"/>
                    <a:pt x="277" y="11"/>
                  </a:cubicBezTo>
                  <a:cubicBezTo>
                    <a:pt x="351" y="159"/>
                    <a:pt x="351" y="159"/>
                    <a:pt x="351" y="159"/>
                  </a:cubicBezTo>
                  <a:cubicBezTo>
                    <a:pt x="357" y="170"/>
                    <a:pt x="354" y="184"/>
                    <a:pt x="343" y="192"/>
                  </a:cubicBezTo>
                  <a:cubicBezTo>
                    <a:pt x="330" y="201"/>
                    <a:pt x="312" y="197"/>
                    <a:pt x="305" y="183"/>
                  </a:cubicBezTo>
                  <a:cubicBezTo>
                    <a:pt x="254" y="85"/>
                    <a:pt x="254" y="85"/>
                    <a:pt x="254" y="85"/>
                  </a:cubicBezTo>
                  <a:cubicBezTo>
                    <a:pt x="244" y="184"/>
                    <a:pt x="244" y="184"/>
                    <a:pt x="244" y="184"/>
                  </a:cubicBezTo>
                  <a:cubicBezTo>
                    <a:pt x="268" y="394"/>
                    <a:pt x="268" y="394"/>
                    <a:pt x="268" y="394"/>
                  </a:cubicBezTo>
                  <a:cubicBezTo>
                    <a:pt x="270" y="414"/>
                    <a:pt x="255" y="431"/>
                    <a:pt x="235" y="431"/>
                  </a:cubicBezTo>
                  <a:cubicBezTo>
                    <a:pt x="234" y="431"/>
                    <a:pt x="234" y="431"/>
                    <a:pt x="234" y="431"/>
                  </a:cubicBezTo>
                  <a:cubicBezTo>
                    <a:pt x="217" y="431"/>
                    <a:pt x="203" y="419"/>
                    <a:pt x="201" y="402"/>
                  </a:cubicBezTo>
                  <a:cubicBezTo>
                    <a:pt x="180" y="234"/>
                    <a:pt x="180" y="234"/>
                    <a:pt x="180" y="234"/>
                  </a:cubicBezTo>
                  <a:cubicBezTo>
                    <a:pt x="160" y="402"/>
                    <a:pt x="160" y="402"/>
                    <a:pt x="160" y="402"/>
                  </a:cubicBezTo>
                  <a:cubicBezTo>
                    <a:pt x="158" y="419"/>
                    <a:pt x="144" y="432"/>
                    <a:pt x="127" y="432"/>
                  </a:cubicBezTo>
                  <a:cubicBezTo>
                    <a:pt x="107" y="432"/>
                    <a:pt x="91" y="414"/>
                    <a:pt x="93" y="394"/>
                  </a:cubicBezTo>
                  <a:cubicBezTo>
                    <a:pt x="117" y="185"/>
                    <a:pt x="117" y="185"/>
                    <a:pt x="117" y="185"/>
                  </a:cubicBezTo>
                  <a:cubicBezTo>
                    <a:pt x="106" y="85"/>
                    <a:pt x="106" y="85"/>
                    <a:pt x="106" y="85"/>
                  </a:cubicBezTo>
                  <a:cubicBezTo>
                    <a:pt x="53" y="188"/>
                    <a:pt x="53" y="188"/>
                    <a:pt x="53" y="188"/>
                  </a:cubicBezTo>
                  <a:cubicBezTo>
                    <a:pt x="47" y="201"/>
                    <a:pt x="32" y="206"/>
                    <a:pt x="19" y="200"/>
                  </a:cubicBezTo>
                  <a:cubicBezTo>
                    <a:pt x="6" y="194"/>
                    <a:pt x="0" y="178"/>
                    <a:pt x="7" y="165"/>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19" name="Freeform 6">
              <a:extLst>
                <a:ext uri="{FF2B5EF4-FFF2-40B4-BE49-F238E27FC236}">
                  <a16:creationId xmlns:a16="http://schemas.microsoft.com/office/drawing/2014/main" id="{4F455E02-BC4D-4DD5-8D0C-EABBF386E271}"/>
                </a:ext>
              </a:extLst>
            </p:cNvPr>
            <p:cNvSpPr>
              <a:spLocks/>
            </p:cNvSpPr>
            <p:nvPr/>
          </p:nvSpPr>
          <p:spPr bwMode="auto">
            <a:xfrm>
              <a:off x="586960" y="4778875"/>
              <a:ext cx="224698" cy="211699"/>
            </a:xfrm>
            <a:custGeom>
              <a:avLst/>
              <a:gdLst>
                <a:gd name="T0" fmla="*/ 140 w 140"/>
                <a:gd name="T1" fmla="*/ 70 h 141"/>
                <a:gd name="T2" fmla="*/ 70 w 140"/>
                <a:gd name="T3" fmla="*/ 140 h 141"/>
                <a:gd name="T4" fmla="*/ 0 w 140"/>
                <a:gd name="T5" fmla="*/ 70 h 141"/>
                <a:gd name="T6" fmla="*/ 70 w 140"/>
                <a:gd name="T7" fmla="*/ 0 h 141"/>
                <a:gd name="T8" fmla="*/ 140 w 140"/>
                <a:gd name="T9" fmla="*/ 70 h 141"/>
              </a:gdLst>
              <a:ahLst/>
              <a:cxnLst>
                <a:cxn ang="0">
                  <a:pos x="T0" y="T1"/>
                </a:cxn>
                <a:cxn ang="0">
                  <a:pos x="T2" y="T3"/>
                </a:cxn>
                <a:cxn ang="0">
                  <a:pos x="T4" y="T5"/>
                </a:cxn>
                <a:cxn ang="0">
                  <a:pos x="T6" y="T7"/>
                </a:cxn>
                <a:cxn ang="0">
                  <a:pos x="T8" y="T9"/>
                </a:cxn>
              </a:cxnLst>
              <a:rect l="0" t="0" r="r" b="b"/>
              <a:pathLst>
                <a:path w="140" h="141">
                  <a:moveTo>
                    <a:pt x="140" y="70"/>
                  </a:moveTo>
                  <a:cubicBezTo>
                    <a:pt x="140" y="109"/>
                    <a:pt x="109" y="140"/>
                    <a:pt x="70" y="140"/>
                  </a:cubicBezTo>
                  <a:cubicBezTo>
                    <a:pt x="31" y="141"/>
                    <a:pt x="0" y="109"/>
                    <a:pt x="0" y="70"/>
                  </a:cubicBezTo>
                  <a:cubicBezTo>
                    <a:pt x="0" y="32"/>
                    <a:pt x="31" y="0"/>
                    <a:pt x="70" y="0"/>
                  </a:cubicBezTo>
                  <a:cubicBezTo>
                    <a:pt x="109" y="0"/>
                    <a:pt x="140" y="31"/>
                    <a:pt x="140" y="70"/>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20" name="Freeform 7">
              <a:extLst>
                <a:ext uri="{FF2B5EF4-FFF2-40B4-BE49-F238E27FC236}">
                  <a16:creationId xmlns:a16="http://schemas.microsoft.com/office/drawing/2014/main" id="{94743168-9958-42FA-AE17-509CFB17EBB0}"/>
                </a:ext>
              </a:extLst>
            </p:cNvPr>
            <p:cNvSpPr>
              <a:spLocks/>
            </p:cNvSpPr>
            <p:nvPr/>
          </p:nvSpPr>
          <p:spPr bwMode="auto">
            <a:xfrm>
              <a:off x="1060731" y="4778875"/>
              <a:ext cx="226837" cy="211699"/>
            </a:xfrm>
            <a:custGeom>
              <a:avLst/>
              <a:gdLst>
                <a:gd name="T0" fmla="*/ 141 w 141"/>
                <a:gd name="T1" fmla="*/ 70 h 141"/>
                <a:gd name="T2" fmla="*/ 71 w 141"/>
                <a:gd name="T3" fmla="*/ 140 h 141"/>
                <a:gd name="T4" fmla="*/ 1 w 141"/>
                <a:gd name="T5" fmla="*/ 70 h 141"/>
                <a:gd name="T6" fmla="*/ 71 w 141"/>
                <a:gd name="T7" fmla="*/ 0 h 141"/>
                <a:gd name="T8" fmla="*/ 141 w 141"/>
                <a:gd name="T9" fmla="*/ 70 h 141"/>
              </a:gdLst>
              <a:ahLst/>
              <a:cxnLst>
                <a:cxn ang="0">
                  <a:pos x="T0" y="T1"/>
                </a:cxn>
                <a:cxn ang="0">
                  <a:pos x="T2" y="T3"/>
                </a:cxn>
                <a:cxn ang="0">
                  <a:pos x="T4" y="T5"/>
                </a:cxn>
                <a:cxn ang="0">
                  <a:pos x="T6" y="T7"/>
                </a:cxn>
                <a:cxn ang="0">
                  <a:pos x="T8" y="T9"/>
                </a:cxn>
              </a:cxnLst>
              <a:rect l="0" t="0" r="r" b="b"/>
              <a:pathLst>
                <a:path w="141" h="141">
                  <a:moveTo>
                    <a:pt x="141" y="70"/>
                  </a:moveTo>
                  <a:cubicBezTo>
                    <a:pt x="141" y="109"/>
                    <a:pt x="110" y="140"/>
                    <a:pt x="71" y="140"/>
                  </a:cubicBezTo>
                  <a:cubicBezTo>
                    <a:pt x="32" y="141"/>
                    <a:pt x="1" y="109"/>
                    <a:pt x="1" y="70"/>
                  </a:cubicBezTo>
                  <a:cubicBezTo>
                    <a:pt x="0" y="32"/>
                    <a:pt x="32" y="0"/>
                    <a:pt x="71" y="0"/>
                  </a:cubicBezTo>
                  <a:cubicBezTo>
                    <a:pt x="109" y="0"/>
                    <a:pt x="141" y="31"/>
                    <a:pt x="141" y="70"/>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21" name="Freeform 8">
              <a:extLst>
                <a:ext uri="{FF2B5EF4-FFF2-40B4-BE49-F238E27FC236}">
                  <a16:creationId xmlns:a16="http://schemas.microsoft.com/office/drawing/2014/main" id="{67AC7A13-1BCD-430F-8B1F-36266C766A67}"/>
                </a:ext>
              </a:extLst>
            </p:cNvPr>
            <p:cNvSpPr>
              <a:spLocks/>
            </p:cNvSpPr>
            <p:nvPr/>
          </p:nvSpPr>
          <p:spPr bwMode="auto">
            <a:xfrm>
              <a:off x="863830" y="5032972"/>
              <a:ext cx="627013" cy="645082"/>
            </a:xfrm>
            <a:custGeom>
              <a:avLst/>
              <a:gdLst>
                <a:gd name="T0" fmla="*/ 9 w 389"/>
                <a:gd name="T1" fmla="*/ 155 h 431"/>
                <a:gd name="T2" fmla="*/ 121 w 389"/>
                <a:gd name="T3" fmla="*/ 8 h 431"/>
                <a:gd name="T4" fmla="*/ 137 w 389"/>
                <a:gd name="T5" fmla="*/ 0 h 431"/>
                <a:gd name="T6" fmla="*/ 252 w 389"/>
                <a:gd name="T7" fmla="*/ 0 h 431"/>
                <a:gd name="T8" fmla="*/ 268 w 389"/>
                <a:gd name="T9" fmla="*/ 8 h 431"/>
                <a:gd name="T10" fmla="*/ 381 w 389"/>
                <a:gd name="T11" fmla="*/ 154 h 431"/>
                <a:gd name="T12" fmla="*/ 377 w 389"/>
                <a:gd name="T13" fmla="*/ 188 h 431"/>
                <a:gd name="T14" fmla="*/ 345 w 389"/>
                <a:gd name="T15" fmla="*/ 186 h 431"/>
                <a:gd name="T16" fmla="*/ 265 w 389"/>
                <a:gd name="T17" fmla="*/ 94 h 431"/>
                <a:gd name="T18" fmla="*/ 301 w 389"/>
                <a:gd name="T19" fmla="*/ 250 h 431"/>
                <a:gd name="T20" fmla="*/ 251 w 389"/>
                <a:gd name="T21" fmla="*/ 250 h 431"/>
                <a:gd name="T22" fmla="*/ 256 w 389"/>
                <a:gd name="T23" fmla="*/ 406 h 431"/>
                <a:gd name="T24" fmla="*/ 233 w 389"/>
                <a:gd name="T25" fmla="*/ 430 h 431"/>
                <a:gd name="T26" fmla="*/ 233 w 389"/>
                <a:gd name="T27" fmla="*/ 430 h 431"/>
                <a:gd name="T28" fmla="*/ 209 w 389"/>
                <a:gd name="T29" fmla="*/ 409 h 431"/>
                <a:gd name="T30" fmla="*/ 195 w 389"/>
                <a:gd name="T31" fmla="*/ 265 h 431"/>
                <a:gd name="T32" fmla="*/ 182 w 389"/>
                <a:gd name="T33" fmla="*/ 409 h 431"/>
                <a:gd name="T34" fmla="*/ 159 w 389"/>
                <a:gd name="T35" fmla="*/ 431 h 431"/>
                <a:gd name="T36" fmla="*/ 135 w 389"/>
                <a:gd name="T37" fmla="*/ 406 h 431"/>
                <a:gd name="T38" fmla="*/ 139 w 389"/>
                <a:gd name="T39" fmla="*/ 250 h 431"/>
                <a:gd name="T40" fmla="*/ 89 w 389"/>
                <a:gd name="T41" fmla="*/ 250 h 431"/>
                <a:gd name="T42" fmla="*/ 124 w 389"/>
                <a:gd name="T43" fmla="*/ 95 h 431"/>
                <a:gd name="T44" fmla="*/ 44 w 389"/>
                <a:gd name="T45" fmla="*/ 187 h 431"/>
                <a:gd name="T46" fmla="*/ 13 w 389"/>
                <a:gd name="T47" fmla="*/ 189 h 431"/>
                <a:gd name="T48" fmla="*/ 13 w 389"/>
                <a:gd name="T49" fmla="*/ 189 h 431"/>
                <a:gd name="T50" fmla="*/ 9 w 389"/>
                <a:gd name="T51" fmla="*/ 155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9" h="431">
                  <a:moveTo>
                    <a:pt x="9" y="155"/>
                  </a:moveTo>
                  <a:cubicBezTo>
                    <a:pt x="121" y="8"/>
                    <a:pt x="121" y="8"/>
                    <a:pt x="121" y="8"/>
                  </a:cubicBezTo>
                  <a:cubicBezTo>
                    <a:pt x="125" y="3"/>
                    <a:pt x="131" y="0"/>
                    <a:pt x="137" y="0"/>
                  </a:cubicBezTo>
                  <a:cubicBezTo>
                    <a:pt x="252" y="0"/>
                    <a:pt x="252" y="0"/>
                    <a:pt x="252" y="0"/>
                  </a:cubicBezTo>
                  <a:cubicBezTo>
                    <a:pt x="258" y="0"/>
                    <a:pt x="264" y="3"/>
                    <a:pt x="268" y="8"/>
                  </a:cubicBezTo>
                  <a:cubicBezTo>
                    <a:pt x="381" y="154"/>
                    <a:pt x="381" y="154"/>
                    <a:pt x="381" y="154"/>
                  </a:cubicBezTo>
                  <a:cubicBezTo>
                    <a:pt x="389" y="164"/>
                    <a:pt x="387" y="180"/>
                    <a:pt x="377" y="188"/>
                  </a:cubicBezTo>
                  <a:cubicBezTo>
                    <a:pt x="367" y="195"/>
                    <a:pt x="354" y="194"/>
                    <a:pt x="345" y="186"/>
                  </a:cubicBezTo>
                  <a:cubicBezTo>
                    <a:pt x="265" y="94"/>
                    <a:pt x="265" y="94"/>
                    <a:pt x="265" y="94"/>
                  </a:cubicBezTo>
                  <a:cubicBezTo>
                    <a:pt x="301" y="250"/>
                    <a:pt x="301" y="250"/>
                    <a:pt x="301" y="250"/>
                  </a:cubicBezTo>
                  <a:cubicBezTo>
                    <a:pt x="251" y="250"/>
                    <a:pt x="251" y="250"/>
                    <a:pt x="251" y="250"/>
                  </a:cubicBezTo>
                  <a:cubicBezTo>
                    <a:pt x="256" y="406"/>
                    <a:pt x="256" y="406"/>
                    <a:pt x="256" y="406"/>
                  </a:cubicBezTo>
                  <a:cubicBezTo>
                    <a:pt x="257" y="419"/>
                    <a:pt x="246" y="430"/>
                    <a:pt x="233" y="430"/>
                  </a:cubicBezTo>
                  <a:cubicBezTo>
                    <a:pt x="233" y="430"/>
                    <a:pt x="233" y="430"/>
                    <a:pt x="233" y="430"/>
                  </a:cubicBezTo>
                  <a:cubicBezTo>
                    <a:pt x="220" y="431"/>
                    <a:pt x="210" y="421"/>
                    <a:pt x="209" y="409"/>
                  </a:cubicBezTo>
                  <a:cubicBezTo>
                    <a:pt x="195" y="265"/>
                    <a:pt x="195" y="265"/>
                    <a:pt x="195" y="265"/>
                  </a:cubicBezTo>
                  <a:cubicBezTo>
                    <a:pt x="182" y="409"/>
                    <a:pt x="182" y="409"/>
                    <a:pt x="182" y="409"/>
                  </a:cubicBezTo>
                  <a:cubicBezTo>
                    <a:pt x="181" y="421"/>
                    <a:pt x="171" y="431"/>
                    <a:pt x="159" y="431"/>
                  </a:cubicBezTo>
                  <a:cubicBezTo>
                    <a:pt x="145" y="431"/>
                    <a:pt x="134" y="420"/>
                    <a:pt x="135" y="406"/>
                  </a:cubicBezTo>
                  <a:cubicBezTo>
                    <a:pt x="139" y="250"/>
                    <a:pt x="139" y="250"/>
                    <a:pt x="139" y="250"/>
                  </a:cubicBezTo>
                  <a:cubicBezTo>
                    <a:pt x="89" y="250"/>
                    <a:pt x="89" y="250"/>
                    <a:pt x="89" y="250"/>
                  </a:cubicBezTo>
                  <a:cubicBezTo>
                    <a:pt x="124" y="95"/>
                    <a:pt x="124" y="95"/>
                    <a:pt x="124" y="95"/>
                  </a:cubicBezTo>
                  <a:cubicBezTo>
                    <a:pt x="44" y="187"/>
                    <a:pt x="44" y="187"/>
                    <a:pt x="44" y="187"/>
                  </a:cubicBezTo>
                  <a:cubicBezTo>
                    <a:pt x="36" y="195"/>
                    <a:pt x="23" y="196"/>
                    <a:pt x="13" y="189"/>
                  </a:cubicBezTo>
                  <a:cubicBezTo>
                    <a:pt x="13" y="189"/>
                    <a:pt x="13" y="189"/>
                    <a:pt x="13" y="189"/>
                  </a:cubicBezTo>
                  <a:cubicBezTo>
                    <a:pt x="3" y="181"/>
                    <a:pt x="0" y="166"/>
                    <a:pt x="9" y="155"/>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122" name="Group 121">
            <a:extLst>
              <a:ext uri="{FF2B5EF4-FFF2-40B4-BE49-F238E27FC236}">
                <a16:creationId xmlns:a16="http://schemas.microsoft.com/office/drawing/2014/main" id="{2F046552-D454-4A06-B383-A83C0C6163EB}"/>
              </a:ext>
              <a:ext uri="{C183D7F6-B498-43B3-948B-1728B52AA6E4}">
                <adec:decorative xmlns:adec="http://schemas.microsoft.com/office/drawing/2017/decorative" val="1"/>
              </a:ext>
            </a:extLst>
          </p:cNvPr>
          <p:cNvGrpSpPr/>
          <p:nvPr/>
        </p:nvGrpSpPr>
        <p:grpSpPr>
          <a:xfrm>
            <a:off x="4620717" y="2581222"/>
            <a:ext cx="597050" cy="1068701"/>
            <a:chOff x="5079289" y="818720"/>
            <a:chExt cx="2574500" cy="5131231"/>
          </a:xfrm>
          <a:solidFill>
            <a:schemeClr val="accent2"/>
          </a:solidFill>
        </p:grpSpPr>
        <p:sp>
          <p:nvSpPr>
            <p:cNvPr id="123" name="Freeform 11">
              <a:extLst>
                <a:ext uri="{FF2B5EF4-FFF2-40B4-BE49-F238E27FC236}">
                  <a16:creationId xmlns:a16="http://schemas.microsoft.com/office/drawing/2014/main" id="{439F70EB-D65F-488E-AD8F-E20B4F2AB532}"/>
                </a:ext>
              </a:extLst>
            </p:cNvPr>
            <p:cNvSpPr>
              <a:spLocks/>
            </p:cNvSpPr>
            <p:nvPr/>
          </p:nvSpPr>
          <p:spPr bwMode="auto">
            <a:xfrm>
              <a:off x="6871888" y="5314656"/>
              <a:ext cx="268779" cy="213246"/>
            </a:xfrm>
            <a:custGeom>
              <a:avLst/>
              <a:gdLst>
                <a:gd name="T0" fmla="*/ 177 w 177"/>
                <a:gd name="T1" fmla="*/ 63 h 140"/>
                <a:gd name="T2" fmla="*/ 164 w 177"/>
                <a:gd name="T3" fmla="*/ 70 h 140"/>
                <a:gd name="T4" fmla="*/ 154 w 177"/>
                <a:gd name="T5" fmla="*/ 76 h 140"/>
                <a:gd name="T6" fmla="*/ 129 w 177"/>
                <a:gd name="T7" fmla="*/ 62 h 140"/>
                <a:gd name="T8" fmla="*/ 119 w 177"/>
                <a:gd name="T9" fmla="*/ 68 h 140"/>
                <a:gd name="T10" fmla="*/ 131 w 177"/>
                <a:gd name="T11" fmla="*/ 70 h 140"/>
                <a:gd name="T12" fmla="*/ 146 w 177"/>
                <a:gd name="T13" fmla="*/ 71 h 140"/>
                <a:gd name="T14" fmla="*/ 145 w 177"/>
                <a:gd name="T15" fmla="*/ 79 h 140"/>
                <a:gd name="T16" fmla="*/ 150 w 177"/>
                <a:gd name="T17" fmla="*/ 91 h 140"/>
                <a:gd name="T18" fmla="*/ 144 w 177"/>
                <a:gd name="T19" fmla="*/ 94 h 140"/>
                <a:gd name="T20" fmla="*/ 137 w 177"/>
                <a:gd name="T21" fmla="*/ 97 h 140"/>
                <a:gd name="T22" fmla="*/ 134 w 177"/>
                <a:gd name="T23" fmla="*/ 106 h 140"/>
                <a:gd name="T24" fmla="*/ 130 w 177"/>
                <a:gd name="T25" fmla="*/ 124 h 140"/>
                <a:gd name="T26" fmla="*/ 121 w 177"/>
                <a:gd name="T27" fmla="*/ 140 h 140"/>
                <a:gd name="T28" fmla="*/ 101 w 177"/>
                <a:gd name="T29" fmla="*/ 128 h 140"/>
                <a:gd name="T30" fmla="*/ 94 w 177"/>
                <a:gd name="T31" fmla="*/ 120 h 140"/>
                <a:gd name="T32" fmla="*/ 84 w 177"/>
                <a:gd name="T33" fmla="*/ 127 h 140"/>
                <a:gd name="T34" fmla="*/ 73 w 177"/>
                <a:gd name="T35" fmla="*/ 137 h 140"/>
                <a:gd name="T36" fmla="*/ 67 w 177"/>
                <a:gd name="T37" fmla="*/ 123 h 140"/>
                <a:gd name="T38" fmla="*/ 64 w 177"/>
                <a:gd name="T39" fmla="*/ 116 h 140"/>
                <a:gd name="T40" fmla="*/ 54 w 177"/>
                <a:gd name="T41" fmla="*/ 120 h 140"/>
                <a:gd name="T42" fmla="*/ 58 w 177"/>
                <a:gd name="T43" fmla="*/ 110 h 140"/>
                <a:gd name="T44" fmla="*/ 50 w 177"/>
                <a:gd name="T45" fmla="*/ 107 h 140"/>
                <a:gd name="T46" fmla="*/ 44 w 177"/>
                <a:gd name="T47" fmla="*/ 104 h 140"/>
                <a:gd name="T48" fmla="*/ 39 w 177"/>
                <a:gd name="T49" fmla="*/ 111 h 140"/>
                <a:gd name="T50" fmla="*/ 34 w 177"/>
                <a:gd name="T51" fmla="*/ 120 h 140"/>
                <a:gd name="T52" fmla="*/ 32 w 177"/>
                <a:gd name="T53" fmla="*/ 113 h 140"/>
                <a:gd name="T54" fmla="*/ 37 w 177"/>
                <a:gd name="T55" fmla="*/ 107 h 140"/>
                <a:gd name="T56" fmla="*/ 41 w 177"/>
                <a:gd name="T57" fmla="*/ 100 h 140"/>
                <a:gd name="T58" fmla="*/ 33 w 177"/>
                <a:gd name="T59" fmla="*/ 97 h 140"/>
                <a:gd name="T60" fmla="*/ 31 w 177"/>
                <a:gd name="T61" fmla="*/ 90 h 140"/>
                <a:gd name="T62" fmla="*/ 24 w 177"/>
                <a:gd name="T63" fmla="*/ 83 h 140"/>
                <a:gd name="T64" fmla="*/ 17 w 177"/>
                <a:gd name="T65" fmla="*/ 80 h 140"/>
                <a:gd name="T66" fmla="*/ 10 w 177"/>
                <a:gd name="T67" fmla="*/ 77 h 140"/>
                <a:gd name="T68" fmla="*/ 6 w 177"/>
                <a:gd name="T69" fmla="*/ 70 h 140"/>
                <a:gd name="T70" fmla="*/ 3 w 177"/>
                <a:gd name="T71" fmla="*/ 57 h 140"/>
                <a:gd name="T72" fmla="*/ 7 w 177"/>
                <a:gd name="T73" fmla="*/ 40 h 140"/>
                <a:gd name="T74" fmla="*/ 11 w 177"/>
                <a:gd name="T75" fmla="*/ 30 h 140"/>
                <a:gd name="T76" fmla="*/ 10 w 177"/>
                <a:gd name="T77" fmla="*/ 15 h 140"/>
                <a:gd name="T78" fmla="*/ 17 w 177"/>
                <a:gd name="T79" fmla="*/ 17 h 140"/>
                <a:gd name="T80" fmla="*/ 27 w 177"/>
                <a:gd name="T81" fmla="*/ 21 h 140"/>
                <a:gd name="T82" fmla="*/ 37 w 177"/>
                <a:gd name="T83" fmla="*/ 16 h 140"/>
                <a:gd name="T84" fmla="*/ 44 w 177"/>
                <a:gd name="T85" fmla="*/ 13 h 140"/>
                <a:gd name="T86" fmla="*/ 61 w 177"/>
                <a:gd name="T87" fmla="*/ 10 h 140"/>
                <a:gd name="T88" fmla="*/ 73 w 177"/>
                <a:gd name="T89" fmla="*/ 7 h 140"/>
                <a:gd name="T90" fmla="*/ 81 w 177"/>
                <a:gd name="T91" fmla="*/ 4 h 140"/>
                <a:gd name="T92" fmla="*/ 95 w 177"/>
                <a:gd name="T93" fmla="*/ 0 h 140"/>
                <a:gd name="T94" fmla="*/ 108 w 177"/>
                <a:gd name="T95" fmla="*/ 3 h 140"/>
                <a:gd name="T96" fmla="*/ 114 w 177"/>
                <a:gd name="T97" fmla="*/ 7 h 140"/>
                <a:gd name="T98" fmla="*/ 110 w 177"/>
                <a:gd name="T99" fmla="*/ 17 h 140"/>
                <a:gd name="T100" fmla="*/ 117 w 177"/>
                <a:gd name="T101" fmla="*/ 27 h 140"/>
                <a:gd name="T102" fmla="*/ 125 w 177"/>
                <a:gd name="T103" fmla="*/ 30 h 140"/>
                <a:gd name="T104" fmla="*/ 134 w 177"/>
                <a:gd name="T105" fmla="*/ 34 h 140"/>
                <a:gd name="T106" fmla="*/ 161 w 177"/>
                <a:gd name="T107" fmla="*/ 30 h 140"/>
                <a:gd name="T108" fmla="*/ 177 w 177"/>
                <a:gd name="T109" fmla="*/ 5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7" h="140">
                  <a:moveTo>
                    <a:pt x="177" y="53"/>
                  </a:moveTo>
                  <a:cubicBezTo>
                    <a:pt x="177" y="63"/>
                    <a:pt x="177" y="63"/>
                    <a:pt x="177" y="63"/>
                  </a:cubicBezTo>
                  <a:cubicBezTo>
                    <a:pt x="170" y="63"/>
                    <a:pt x="170" y="63"/>
                    <a:pt x="170" y="63"/>
                  </a:cubicBezTo>
                  <a:cubicBezTo>
                    <a:pt x="170" y="63"/>
                    <a:pt x="164" y="70"/>
                    <a:pt x="164" y="70"/>
                  </a:cubicBezTo>
                  <a:cubicBezTo>
                    <a:pt x="164" y="70"/>
                    <a:pt x="164" y="63"/>
                    <a:pt x="164" y="63"/>
                  </a:cubicBezTo>
                  <a:cubicBezTo>
                    <a:pt x="154" y="76"/>
                    <a:pt x="154" y="76"/>
                    <a:pt x="154" y="76"/>
                  </a:cubicBezTo>
                  <a:cubicBezTo>
                    <a:pt x="152" y="67"/>
                    <a:pt x="152" y="67"/>
                    <a:pt x="152" y="67"/>
                  </a:cubicBezTo>
                  <a:cubicBezTo>
                    <a:pt x="129" y="62"/>
                    <a:pt x="129" y="62"/>
                    <a:pt x="129" y="62"/>
                  </a:cubicBezTo>
                  <a:cubicBezTo>
                    <a:pt x="129" y="62"/>
                    <a:pt x="128" y="66"/>
                    <a:pt x="128" y="66"/>
                  </a:cubicBezTo>
                  <a:cubicBezTo>
                    <a:pt x="127" y="66"/>
                    <a:pt x="119" y="68"/>
                    <a:pt x="119" y="68"/>
                  </a:cubicBezTo>
                  <a:cubicBezTo>
                    <a:pt x="121" y="70"/>
                    <a:pt x="121" y="70"/>
                    <a:pt x="121" y="70"/>
                  </a:cubicBezTo>
                  <a:cubicBezTo>
                    <a:pt x="131" y="70"/>
                    <a:pt x="131" y="70"/>
                    <a:pt x="131" y="70"/>
                  </a:cubicBezTo>
                  <a:cubicBezTo>
                    <a:pt x="132" y="66"/>
                    <a:pt x="132" y="66"/>
                    <a:pt x="132" y="66"/>
                  </a:cubicBezTo>
                  <a:cubicBezTo>
                    <a:pt x="146" y="71"/>
                    <a:pt x="146" y="71"/>
                    <a:pt x="146" y="71"/>
                  </a:cubicBezTo>
                  <a:cubicBezTo>
                    <a:pt x="149" y="77"/>
                    <a:pt x="149" y="77"/>
                    <a:pt x="149" y="77"/>
                  </a:cubicBezTo>
                  <a:cubicBezTo>
                    <a:pt x="145" y="79"/>
                    <a:pt x="145" y="79"/>
                    <a:pt x="145" y="79"/>
                  </a:cubicBezTo>
                  <a:cubicBezTo>
                    <a:pt x="151" y="86"/>
                    <a:pt x="151" y="86"/>
                    <a:pt x="151" y="86"/>
                  </a:cubicBezTo>
                  <a:cubicBezTo>
                    <a:pt x="150" y="91"/>
                    <a:pt x="150" y="91"/>
                    <a:pt x="150" y="91"/>
                  </a:cubicBezTo>
                  <a:cubicBezTo>
                    <a:pt x="144" y="90"/>
                    <a:pt x="144" y="90"/>
                    <a:pt x="144" y="90"/>
                  </a:cubicBezTo>
                  <a:cubicBezTo>
                    <a:pt x="144" y="94"/>
                    <a:pt x="144" y="94"/>
                    <a:pt x="144" y="94"/>
                  </a:cubicBezTo>
                  <a:cubicBezTo>
                    <a:pt x="141" y="93"/>
                    <a:pt x="141" y="93"/>
                    <a:pt x="141" y="93"/>
                  </a:cubicBezTo>
                  <a:cubicBezTo>
                    <a:pt x="137" y="97"/>
                    <a:pt x="137" y="97"/>
                    <a:pt x="137" y="97"/>
                  </a:cubicBezTo>
                  <a:cubicBezTo>
                    <a:pt x="138" y="111"/>
                    <a:pt x="138" y="111"/>
                    <a:pt x="138" y="111"/>
                  </a:cubicBezTo>
                  <a:cubicBezTo>
                    <a:pt x="134" y="106"/>
                    <a:pt x="134" y="106"/>
                    <a:pt x="134" y="106"/>
                  </a:cubicBezTo>
                  <a:cubicBezTo>
                    <a:pt x="134" y="121"/>
                    <a:pt x="134" y="121"/>
                    <a:pt x="134" y="121"/>
                  </a:cubicBezTo>
                  <a:cubicBezTo>
                    <a:pt x="130" y="124"/>
                    <a:pt x="130" y="124"/>
                    <a:pt x="130" y="124"/>
                  </a:cubicBezTo>
                  <a:cubicBezTo>
                    <a:pt x="127" y="124"/>
                    <a:pt x="127" y="124"/>
                    <a:pt x="127" y="124"/>
                  </a:cubicBezTo>
                  <a:cubicBezTo>
                    <a:pt x="121" y="140"/>
                    <a:pt x="121" y="140"/>
                    <a:pt x="121" y="140"/>
                  </a:cubicBezTo>
                  <a:cubicBezTo>
                    <a:pt x="110" y="140"/>
                    <a:pt x="110" y="140"/>
                    <a:pt x="110" y="140"/>
                  </a:cubicBezTo>
                  <a:cubicBezTo>
                    <a:pt x="110" y="140"/>
                    <a:pt x="101" y="128"/>
                    <a:pt x="101" y="128"/>
                  </a:cubicBezTo>
                  <a:cubicBezTo>
                    <a:pt x="101" y="127"/>
                    <a:pt x="101" y="124"/>
                    <a:pt x="101" y="124"/>
                  </a:cubicBezTo>
                  <a:cubicBezTo>
                    <a:pt x="94" y="120"/>
                    <a:pt x="94" y="120"/>
                    <a:pt x="94" y="120"/>
                  </a:cubicBezTo>
                  <a:cubicBezTo>
                    <a:pt x="91" y="127"/>
                    <a:pt x="91" y="127"/>
                    <a:pt x="91" y="127"/>
                  </a:cubicBezTo>
                  <a:cubicBezTo>
                    <a:pt x="84" y="127"/>
                    <a:pt x="84" y="127"/>
                    <a:pt x="84" y="127"/>
                  </a:cubicBezTo>
                  <a:cubicBezTo>
                    <a:pt x="81" y="133"/>
                    <a:pt x="81" y="133"/>
                    <a:pt x="81" y="133"/>
                  </a:cubicBezTo>
                  <a:cubicBezTo>
                    <a:pt x="73" y="137"/>
                    <a:pt x="73" y="137"/>
                    <a:pt x="73" y="137"/>
                  </a:cubicBezTo>
                  <a:cubicBezTo>
                    <a:pt x="67" y="133"/>
                    <a:pt x="67" y="133"/>
                    <a:pt x="67" y="133"/>
                  </a:cubicBezTo>
                  <a:cubicBezTo>
                    <a:pt x="67" y="123"/>
                    <a:pt x="67" y="123"/>
                    <a:pt x="67" y="123"/>
                  </a:cubicBezTo>
                  <a:cubicBezTo>
                    <a:pt x="64" y="121"/>
                    <a:pt x="64" y="121"/>
                    <a:pt x="64" y="121"/>
                  </a:cubicBezTo>
                  <a:cubicBezTo>
                    <a:pt x="64" y="116"/>
                    <a:pt x="64" y="116"/>
                    <a:pt x="64" y="116"/>
                  </a:cubicBezTo>
                  <a:cubicBezTo>
                    <a:pt x="60" y="117"/>
                    <a:pt x="60" y="117"/>
                    <a:pt x="60" y="117"/>
                  </a:cubicBezTo>
                  <a:cubicBezTo>
                    <a:pt x="54" y="120"/>
                    <a:pt x="54" y="120"/>
                    <a:pt x="54" y="120"/>
                  </a:cubicBezTo>
                  <a:cubicBezTo>
                    <a:pt x="55" y="114"/>
                    <a:pt x="55" y="114"/>
                    <a:pt x="55" y="114"/>
                  </a:cubicBezTo>
                  <a:cubicBezTo>
                    <a:pt x="58" y="110"/>
                    <a:pt x="58" y="110"/>
                    <a:pt x="58" y="110"/>
                  </a:cubicBezTo>
                  <a:cubicBezTo>
                    <a:pt x="54" y="107"/>
                    <a:pt x="54" y="107"/>
                    <a:pt x="54" y="107"/>
                  </a:cubicBezTo>
                  <a:cubicBezTo>
                    <a:pt x="50" y="107"/>
                    <a:pt x="50" y="107"/>
                    <a:pt x="50" y="107"/>
                  </a:cubicBezTo>
                  <a:cubicBezTo>
                    <a:pt x="50" y="103"/>
                    <a:pt x="50" y="103"/>
                    <a:pt x="50" y="103"/>
                  </a:cubicBezTo>
                  <a:cubicBezTo>
                    <a:pt x="44" y="104"/>
                    <a:pt x="44" y="104"/>
                    <a:pt x="44" y="104"/>
                  </a:cubicBezTo>
                  <a:cubicBezTo>
                    <a:pt x="44" y="108"/>
                    <a:pt x="44" y="108"/>
                    <a:pt x="44" y="108"/>
                  </a:cubicBezTo>
                  <a:cubicBezTo>
                    <a:pt x="39" y="111"/>
                    <a:pt x="39" y="111"/>
                    <a:pt x="39" y="111"/>
                  </a:cubicBezTo>
                  <a:cubicBezTo>
                    <a:pt x="38" y="116"/>
                    <a:pt x="38" y="116"/>
                    <a:pt x="38" y="116"/>
                  </a:cubicBezTo>
                  <a:cubicBezTo>
                    <a:pt x="34" y="120"/>
                    <a:pt x="34" y="120"/>
                    <a:pt x="34" y="120"/>
                  </a:cubicBezTo>
                  <a:cubicBezTo>
                    <a:pt x="30" y="117"/>
                    <a:pt x="30" y="117"/>
                    <a:pt x="30" y="117"/>
                  </a:cubicBezTo>
                  <a:cubicBezTo>
                    <a:pt x="32" y="113"/>
                    <a:pt x="32" y="113"/>
                    <a:pt x="32" y="113"/>
                  </a:cubicBezTo>
                  <a:cubicBezTo>
                    <a:pt x="33" y="111"/>
                    <a:pt x="33" y="111"/>
                    <a:pt x="33" y="111"/>
                  </a:cubicBezTo>
                  <a:cubicBezTo>
                    <a:pt x="37" y="107"/>
                    <a:pt x="37" y="107"/>
                    <a:pt x="37" y="107"/>
                  </a:cubicBezTo>
                  <a:cubicBezTo>
                    <a:pt x="38" y="103"/>
                    <a:pt x="38" y="103"/>
                    <a:pt x="38" y="103"/>
                  </a:cubicBezTo>
                  <a:cubicBezTo>
                    <a:pt x="41" y="100"/>
                    <a:pt x="41" y="100"/>
                    <a:pt x="41" y="100"/>
                  </a:cubicBezTo>
                  <a:cubicBezTo>
                    <a:pt x="37" y="97"/>
                    <a:pt x="37" y="97"/>
                    <a:pt x="37" y="97"/>
                  </a:cubicBezTo>
                  <a:cubicBezTo>
                    <a:pt x="33" y="97"/>
                    <a:pt x="33" y="97"/>
                    <a:pt x="33" y="97"/>
                  </a:cubicBezTo>
                  <a:cubicBezTo>
                    <a:pt x="34" y="93"/>
                    <a:pt x="34" y="93"/>
                    <a:pt x="34" y="93"/>
                  </a:cubicBezTo>
                  <a:cubicBezTo>
                    <a:pt x="31" y="90"/>
                    <a:pt x="31" y="90"/>
                    <a:pt x="31" y="90"/>
                  </a:cubicBezTo>
                  <a:cubicBezTo>
                    <a:pt x="23" y="90"/>
                    <a:pt x="23" y="90"/>
                    <a:pt x="23" y="90"/>
                  </a:cubicBezTo>
                  <a:cubicBezTo>
                    <a:pt x="24" y="83"/>
                    <a:pt x="24" y="83"/>
                    <a:pt x="24" y="83"/>
                  </a:cubicBezTo>
                  <a:cubicBezTo>
                    <a:pt x="24" y="83"/>
                    <a:pt x="20" y="83"/>
                    <a:pt x="20" y="83"/>
                  </a:cubicBezTo>
                  <a:cubicBezTo>
                    <a:pt x="20" y="83"/>
                    <a:pt x="17" y="80"/>
                    <a:pt x="17" y="80"/>
                  </a:cubicBezTo>
                  <a:cubicBezTo>
                    <a:pt x="13" y="80"/>
                    <a:pt x="13" y="80"/>
                    <a:pt x="13" y="80"/>
                  </a:cubicBezTo>
                  <a:cubicBezTo>
                    <a:pt x="10" y="77"/>
                    <a:pt x="10" y="77"/>
                    <a:pt x="10" y="77"/>
                  </a:cubicBezTo>
                  <a:cubicBezTo>
                    <a:pt x="11" y="70"/>
                    <a:pt x="11" y="70"/>
                    <a:pt x="11" y="70"/>
                  </a:cubicBezTo>
                  <a:cubicBezTo>
                    <a:pt x="6" y="70"/>
                    <a:pt x="6" y="70"/>
                    <a:pt x="6" y="70"/>
                  </a:cubicBezTo>
                  <a:cubicBezTo>
                    <a:pt x="0" y="67"/>
                    <a:pt x="0" y="67"/>
                    <a:pt x="0" y="67"/>
                  </a:cubicBezTo>
                  <a:cubicBezTo>
                    <a:pt x="3" y="57"/>
                    <a:pt x="3" y="57"/>
                    <a:pt x="3" y="57"/>
                  </a:cubicBezTo>
                  <a:cubicBezTo>
                    <a:pt x="8" y="53"/>
                    <a:pt x="8" y="53"/>
                    <a:pt x="8" y="53"/>
                  </a:cubicBezTo>
                  <a:cubicBezTo>
                    <a:pt x="7" y="40"/>
                    <a:pt x="7" y="40"/>
                    <a:pt x="7" y="40"/>
                  </a:cubicBezTo>
                  <a:cubicBezTo>
                    <a:pt x="11" y="40"/>
                    <a:pt x="11" y="40"/>
                    <a:pt x="11" y="40"/>
                  </a:cubicBezTo>
                  <a:cubicBezTo>
                    <a:pt x="11" y="30"/>
                    <a:pt x="11" y="30"/>
                    <a:pt x="11" y="30"/>
                  </a:cubicBezTo>
                  <a:cubicBezTo>
                    <a:pt x="7" y="21"/>
                    <a:pt x="7" y="21"/>
                    <a:pt x="7" y="21"/>
                  </a:cubicBezTo>
                  <a:cubicBezTo>
                    <a:pt x="10" y="15"/>
                    <a:pt x="10" y="15"/>
                    <a:pt x="10" y="15"/>
                  </a:cubicBezTo>
                  <a:cubicBezTo>
                    <a:pt x="11" y="10"/>
                    <a:pt x="11" y="10"/>
                    <a:pt x="11" y="10"/>
                  </a:cubicBezTo>
                  <a:cubicBezTo>
                    <a:pt x="17" y="17"/>
                    <a:pt x="17" y="17"/>
                    <a:pt x="17" y="17"/>
                  </a:cubicBezTo>
                  <a:cubicBezTo>
                    <a:pt x="28" y="16"/>
                    <a:pt x="28" y="16"/>
                    <a:pt x="28" y="16"/>
                  </a:cubicBezTo>
                  <a:cubicBezTo>
                    <a:pt x="27" y="21"/>
                    <a:pt x="27" y="21"/>
                    <a:pt x="27" y="21"/>
                  </a:cubicBezTo>
                  <a:cubicBezTo>
                    <a:pt x="34" y="20"/>
                    <a:pt x="34" y="20"/>
                    <a:pt x="34" y="20"/>
                  </a:cubicBezTo>
                  <a:cubicBezTo>
                    <a:pt x="37" y="16"/>
                    <a:pt x="37" y="16"/>
                    <a:pt x="37" y="16"/>
                  </a:cubicBezTo>
                  <a:cubicBezTo>
                    <a:pt x="41" y="17"/>
                    <a:pt x="41" y="17"/>
                    <a:pt x="41" y="17"/>
                  </a:cubicBezTo>
                  <a:cubicBezTo>
                    <a:pt x="44" y="13"/>
                    <a:pt x="44" y="13"/>
                    <a:pt x="44" y="13"/>
                  </a:cubicBezTo>
                  <a:cubicBezTo>
                    <a:pt x="61" y="14"/>
                    <a:pt x="61" y="14"/>
                    <a:pt x="61" y="14"/>
                  </a:cubicBezTo>
                  <a:cubicBezTo>
                    <a:pt x="61" y="10"/>
                    <a:pt x="61" y="10"/>
                    <a:pt x="61" y="10"/>
                  </a:cubicBezTo>
                  <a:cubicBezTo>
                    <a:pt x="68" y="10"/>
                    <a:pt x="68" y="10"/>
                    <a:pt x="68" y="10"/>
                  </a:cubicBezTo>
                  <a:cubicBezTo>
                    <a:pt x="73" y="7"/>
                    <a:pt x="73" y="7"/>
                    <a:pt x="73" y="7"/>
                  </a:cubicBezTo>
                  <a:cubicBezTo>
                    <a:pt x="77" y="7"/>
                    <a:pt x="77" y="7"/>
                    <a:pt x="77" y="7"/>
                  </a:cubicBezTo>
                  <a:cubicBezTo>
                    <a:pt x="81" y="4"/>
                    <a:pt x="81" y="4"/>
                    <a:pt x="81" y="4"/>
                  </a:cubicBezTo>
                  <a:cubicBezTo>
                    <a:pt x="81" y="0"/>
                    <a:pt x="81" y="0"/>
                    <a:pt x="81" y="0"/>
                  </a:cubicBezTo>
                  <a:cubicBezTo>
                    <a:pt x="95" y="0"/>
                    <a:pt x="95" y="0"/>
                    <a:pt x="95" y="0"/>
                  </a:cubicBezTo>
                  <a:cubicBezTo>
                    <a:pt x="101" y="4"/>
                    <a:pt x="101" y="4"/>
                    <a:pt x="101" y="4"/>
                  </a:cubicBezTo>
                  <a:cubicBezTo>
                    <a:pt x="108" y="3"/>
                    <a:pt x="108" y="3"/>
                    <a:pt x="108" y="3"/>
                  </a:cubicBezTo>
                  <a:cubicBezTo>
                    <a:pt x="111" y="7"/>
                    <a:pt x="111" y="7"/>
                    <a:pt x="111" y="7"/>
                  </a:cubicBezTo>
                  <a:cubicBezTo>
                    <a:pt x="114" y="7"/>
                    <a:pt x="114" y="7"/>
                    <a:pt x="114" y="7"/>
                  </a:cubicBezTo>
                  <a:cubicBezTo>
                    <a:pt x="114" y="14"/>
                    <a:pt x="114" y="14"/>
                    <a:pt x="114" y="14"/>
                  </a:cubicBezTo>
                  <a:cubicBezTo>
                    <a:pt x="110" y="17"/>
                    <a:pt x="110" y="17"/>
                    <a:pt x="110" y="17"/>
                  </a:cubicBezTo>
                  <a:cubicBezTo>
                    <a:pt x="120" y="23"/>
                    <a:pt x="120" y="23"/>
                    <a:pt x="120" y="23"/>
                  </a:cubicBezTo>
                  <a:cubicBezTo>
                    <a:pt x="117" y="27"/>
                    <a:pt x="117" y="27"/>
                    <a:pt x="117" y="27"/>
                  </a:cubicBezTo>
                  <a:cubicBezTo>
                    <a:pt x="120" y="30"/>
                    <a:pt x="120" y="30"/>
                    <a:pt x="120" y="30"/>
                  </a:cubicBezTo>
                  <a:cubicBezTo>
                    <a:pt x="125" y="30"/>
                    <a:pt x="125" y="30"/>
                    <a:pt x="125" y="30"/>
                  </a:cubicBezTo>
                  <a:cubicBezTo>
                    <a:pt x="127" y="34"/>
                    <a:pt x="127" y="34"/>
                    <a:pt x="127" y="34"/>
                  </a:cubicBezTo>
                  <a:cubicBezTo>
                    <a:pt x="134" y="34"/>
                    <a:pt x="134" y="34"/>
                    <a:pt x="134" y="34"/>
                  </a:cubicBezTo>
                  <a:cubicBezTo>
                    <a:pt x="140" y="30"/>
                    <a:pt x="140" y="30"/>
                    <a:pt x="140" y="30"/>
                  </a:cubicBezTo>
                  <a:cubicBezTo>
                    <a:pt x="161" y="30"/>
                    <a:pt x="161" y="30"/>
                    <a:pt x="161" y="30"/>
                  </a:cubicBezTo>
                  <a:cubicBezTo>
                    <a:pt x="170" y="45"/>
                    <a:pt x="170" y="45"/>
                    <a:pt x="170" y="45"/>
                  </a:cubicBezTo>
                  <a:lnTo>
                    <a:pt x="177" y="5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4" name="Freeform 12">
              <a:extLst>
                <a:ext uri="{FF2B5EF4-FFF2-40B4-BE49-F238E27FC236}">
                  <a16:creationId xmlns:a16="http://schemas.microsoft.com/office/drawing/2014/main" id="{23ABE680-7080-4D0C-AD80-F2444A4161FC}"/>
                </a:ext>
              </a:extLst>
            </p:cNvPr>
            <p:cNvSpPr>
              <a:spLocks/>
            </p:cNvSpPr>
            <p:nvPr/>
          </p:nvSpPr>
          <p:spPr bwMode="auto">
            <a:xfrm>
              <a:off x="6818576" y="4683803"/>
              <a:ext cx="835213" cy="770795"/>
            </a:xfrm>
            <a:custGeom>
              <a:avLst/>
              <a:gdLst>
                <a:gd name="T0" fmla="*/ 528 w 551"/>
                <a:gd name="T1" fmla="*/ 244 h 508"/>
                <a:gd name="T2" fmla="*/ 498 w 551"/>
                <a:gd name="T3" fmla="*/ 317 h 508"/>
                <a:gd name="T4" fmla="*/ 463 w 551"/>
                <a:gd name="T5" fmla="*/ 346 h 508"/>
                <a:gd name="T6" fmla="*/ 436 w 551"/>
                <a:gd name="T7" fmla="*/ 319 h 508"/>
                <a:gd name="T8" fmla="*/ 435 w 551"/>
                <a:gd name="T9" fmla="*/ 366 h 508"/>
                <a:gd name="T10" fmla="*/ 411 w 551"/>
                <a:gd name="T11" fmla="*/ 337 h 508"/>
                <a:gd name="T12" fmla="*/ 414 w 551"/>
                <a:gd name="T13" fmla="*/ 359 h 508"/>
                <a:gd name="T14" fmla="*/ 386 w 551"/>
                <a:gd name="T15" fmla="*/ 362 h 508"/>
                <a:gd name="T16" fmla="*/ 413 w 551"/>
                <a:gd name="T17" fmla="*/ 381 h 508"/>
                <a:gd name="T18" fmla="*/ 419 w 551"/>
                <a:gd name="T19" fmla="*/ 402 h 508"/>
                <a:gd name="T20" fmla="*/ 375 w 551"/>
                <a:gd name="T21" fmla="*/ 406 h 508"/>
                <a:gd name="T22" fmla="*/ 359 w 551"/>
                <a:gd name="T23" fmla="*/ 386 h 508"/>
                <a:gd name="T24" fmla="*/ 350 w 551"/>
                <a:gd name="T25" fmla="*/ 406 h 508"/>
                <a:gd name="T26" fmla="*/ 322 w 551"/>
                <a:gd name="T27" fmla="*/ 422 h 508"/>
                <a:gd name="T28" fmla="*/ 316 w 551"/>
                <a:gd name="T29" fmla="*/ 440 h 508"/>
                <a:gd name="T30" fmla="*/ 322 w 551"/>
                <a:gd name="T31" fmla="*/ 462 h 508"/>
                <a:gd name="T32" fmla="*/ 325 w 551"/>
                <a:gd name="T33" fmla="*/ 480 h 508"/>
                <a:gd name="T34" fmla="*/ 316 w 551"/>
                <a:gd name="T35" fmla="*/ 482 h 508"/>
                <a:gd name="T36" fmla="*/ 277 w 551"/>
                <a:gd name="T37" fmla="*/ 487 h 508"/>
                <a:gd name="T38" fmla="*/ 264 w 551"/>
                <a:gd name="T39" fmla="*/ 495 h 508"/>
                <a:gd name="T40" fmla="*/ 242 w 551"/>
                <a:gd name="T41" fmla="*/ 494 h 508"/>
                <a:gd name="T42" fmla="*/ 190 w 551"/>
                <a:gd name="T43" fmla="*/ 496 h 508"/>
                <a:gd name="T44" fmla="*/ 205 w 551"/>
                <a:gd name="T45" fmla="*/ 479 h 508"/>
                <a:gd name="T46" fmla="*/ 196 w 551"/>
                <a:gd name="T47" fmla="*/ 446 h 508"/>
                <a:gd name="T48" fmla="*/ 160 w 551"/>
                <a:gd name="T49" fmla="*/ 446 h 508"/>
                <a:gd name="T50" fmla="*/ 145 w 551"/>
                <a:gd name="T51" fmla="*/ 433 h 508"/>
                <a:gd name="T52" fmla="*/ 143 w 551"/>
                <a:gd name="T53" fmla="*/ 419 h 508"/>
                <a:gd name="T54" fmla="*/ 116 w 551"/>
                <a:gd name="T55" fmla="*/ 420 h 508"/>
                <a:gd name="T56" fmla="*/ 96 w 551"/>
                <a:gd name="T57" fmla="*/ 426 h 508"/>
                <a:gd name="T58" fmla="*/ 72 w 551"/>
                <a:gd name="T59" fmla="*/ 432 h 508"/>
                <a:gd name="T60" fmla="*/ 52 w 551"/>
                <a:gd name="T61" fmla="*/ 433 h 508"/>
                <a:gd name="T62" fmla="*/ 39 w 551"/>
                <a:gd name="T63" fmla="*/ 436 h 508"/>
                <a:gd name="T64" fmla="*/ 42 w 551"/>
                <a:gd name="T65" fmla="*/ 409 h 508"/>
                <a:gd name="T66" fmla="*/ 32 w 551"/>
                <a:gd name="T67" fmla="*/ 396 h 508"/>
                <a:gd name="T68" fmla="*/ 16 w 551"/>
                <a:gd name="T69" fmla="*/ 376 h 508"/>
                <a:gd name="T70" fmla="*/ 17 w 551"/>
                <a:gd name="T71" fmla="*/ 357 h 508"/>
                <a:gd name="T72" fmla="*/ 42 w 551"/>
                <a:gd name="T73" fmla="*/ 360 h 508"/>
                <a:gd name="T74" fmla="*/ 15 w 551"/>
                <a:gd name="T75" fmla="*/ 325 h 508"/>
                <a:gd name="T76" fmla="*/ 25 w 551"/>
                <a:gd name="T77" fmla="*/ 299 h 508"/>
                <a:gd name="T78" fmla="*/ 45 w 551"/>
                <a:gd name="T79" fmla="*/ 263 h 508"/>
                <a:gd name="T80" fmla="*/ 39 w 551"/>
                <a:gd name="T81" fmla="*/ 209 h 508"/>
                <a:gd name="T82" fmla="*/ 72 w 551"/>
                <a:gd name="T83" fmla="*/ 196 h 508"/>
                <a:gd name="T84" fmla="*/ 78 w 551"/>
                <a:gd name="T85" fmla="*/ 185 h 508"/>
                <a:gd name="T86" fmla="*/ 108 w 551"/>
                <a:gd name="T87" fmla="*/ 149 h 508"/>
                <a:gd name="T88" fmla="*/ 103 w 551"/>
                <a:gd name="T89" fmla="*/ 109 h 508"/>
                <a:gd name="T90" fmla="*/ 89 w 551"/>
                <a:gd name="T91" fmla="*/ 86 h 508"/>
                <a:gd name="T92" fmla="*/ 129 w 551"/>
                <a:gd name="T93" fmla="*/ 79 h 508"/>
                <a:gd name="T94" fmla="*/ 162 w 551"/>
                <a:gd name="T95" fmla="*/ 93 h 508"/>
                <a:gd name="T96" fmla="*/ 202 w 551"/>
                <a:gd name="T97" fmla="*/ 86 h 508"/>
                <a:gd name="T98" fmla="*/ 251 w 551"/>
                <a:gd name="T99" fmla="*/ 50 h 508"/>
                <a:gd name="T100" fmla="*/ 312 w 551"/>
                <a:gd name="T101" fmla="*/ 1 h 508"/>
                <a:gd name="T102" fmla="*/ 441 w 551"/>
                <a:gd name="T103" fmla="*/ 24 h 508"/>
                <a:gd name="T104" fmla="*/ 520 w 551"/>
                <a:gd name="T105" fmla="*/ 84 h 508"/>
                <a:gd name="T106" fmla="*/ 547 w 551"/>
                <a:gd name="T107" fmla="*/ 119 h 508"/>
                <a:gd name="T108" fmla="*/ 545 w 551"/>
                <a:gd name="T109" fmla="*/ 147 h 508"/>
                <a:gd name="T110" fmla="*/ 546 w 551"/>
                <a:gd name="T111" fmla="*/ 182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1" h="508">
                  <a:moveTo>
                    <a:pt x="543" y="202"/>
                  </a:moveTo>
                  <a:cubicBezTo>
                    <a:pt x="538" y="208"/>
                    <a:pt x="538" y="208"/>
                    <a:pt x="538" y="208"/>
                  </a:cubicBezTo>
                  <a:cubicBezTo>
                    <a:pt x="539" y="218"/>
                    <a:pt x="539" y="218"/>
                    <a:pt x="539" y="218"/>
                  </a:cubicBezTo>
                  <a:cubicBezTo>
                    <a:pt x="528" y="244"/>
                    <a:pt x="528" y="244"/>
                    <a:pt x="528" y="244"/>
                  </a:cubicBezTo>
                  <a:cubicBezTo>
                    <a:pt x="519" y="251"/>
                    <a:pt x="519" y="251"/>
                    <a:pt x="519" y="251"/>
                  </a:cubicBezTo>
                  <a:cubicBezTo>
                    <a:pt x="507" y="287"/>
                    <a:pt x="507" y="287"/>
                    <a:pt x="507" y="287"/>
                  </a:cubicBezTo>
                  <a:cubicBezTo>
                    <a:pt x="507" y="294"/>
                    <a:pt x="507" y="294"/>
                    <a:pt x="507" y="294"/>
                  </a:cubicBezTo>
                  <a:cubicBezTo>
                    <a:pt x="498" y="317"/>
                    <a:pt x="498" y="317"/>
                    <a:pt x="498" y="317"/>
                  </a:cubicBezTo>
                  <a:cubicBezTo>
                    <a:pt x="494" y="323"/>
                    <a:pt x="494" y="323"/>
                    <a:pt x="494" y="323"/>
                  </a:cubicBezTo>
                  <a:cubicBezTo>
                    <a:pt x="476" y="329"/>
                    <a:pt x="476" y="329"/>
                    <a:pt x="476" y="329"/>
                  </a:cubicBezTo>
                  <a:cubicBezTo>
                    <a:pt x="465" y="341"/>
                    <a:pt x="465" y="341"/>
                    <a:pt x="465" y="341"/>
                  </a:cubicBezTo>
                  <a:cubicBezTo>
                    <a:pt x="463" y="346"/>
                    <a:pt x="463" y="346"/>
                    <a:pt x="463" y="346"/>
                  </a:cubicBezTo>
                  <a:cubicBezTo>
                    <a:pt x="456" y="347"/>
                    <a:pt x="456" y="347"/>
                    <a:pt x="456" y="347"/>
                  </a:cubicBezTo>
                  <a:cubicBezTo>
                    <a:pt x="448" y="308"/>
                    <a:pt x="448" y="308"/>
                    <a:pt x="448" y="308"/>
                  </a:cubicBezTo>
                  <a:cubicBezTo>
                    <a:pt x="441" y="312"/>
                    <a:pt x="441" y="312"/>
                    <a:pt x="441" y="312"/>
                  </a:cubicBezTo>
                  <a:cubicBezTo>
                    <a:pt x="436" y="319"/>
                    <a:pt x="436" y="319"/>
                    <a:pt x="436" y="319"/>
                  </a:cubicBezTo>
                  <a:cubicBezTo>
                    <a:pt x="444" y="323"/>
                    <a:pt x="444" y="323"/>
                    <a:pt x="444" y="323"/>
                  </a:cubicBezTo>
                  <a:cubicBezTo>
                    <a:pt x="451" y="350"/>
                    <a:pt x="451" y="350"/>
                    <a:pt x="451" y="350"/>
                  </a:cubicBezTo>
                  <a:cubicBezTo>
                    <a:pt x="447" y="360"/>
                    <a:pt x="447" y="360"/>
                    <a:pt x="447" y="360"/>
                  </a:cubicBezTo>
                  <a:cubicBezTo>
                    <a:pt x="435" y="366"/>
                    <a:pt x="435" y="366"/>
                    <a:pt x="435" y="366"/>
                  </a:cubicBezTo>
                  <a:cubicBezTo>
                    <a:pt x="430" y="344"/>
                    <a:pt x="430" y="344"/>
                    <a:pt x="430" y="344"/>
                  </a:cubicBezTo>
                  <a:cubicBezTo>
                    <a:pt x="411" y="336"/>
                    <a:pt x="411" y="336"/>
                    <a:pt x="411" y="336"/>
                  </a:cubicBezTo>
                  <a:cubicBezTo>
                    <a:pt x="409" y="336"/>
                    <a:pt x="409" y="336"/>
                    <a:pt x="409" y="336"/>
                  </a:cubicBezTo>
                  <a:cubicBezTo>
                    <a:pt x="411" y="337"/>
                    <a:pt x="411" y="337"/>
                    <a:pt x="411" y="337"/>
                  </a:cubicBezTo>
                  <a:cubicBezTo>
                    <a:pt x="410" y="340"/>
                    <a:pt x="410" y="340"/>
                    <a:pt x="410" y="340"/>
                  </a:cubicBezTo>
                  <a:cubicBezTo>
                    <a:pt x="424" y="349"/>
                    <a:pt x="424" y="349"/>
                    <a:pt x="424" y="349"/>
                  </a:cubicBezTo>
                  <a:cubicBezTo>
                    <a:pt x="428" y="359"/>
                    <a:pt x="428" y="359"/>
                    <a:pt x="428" y="359"/>
                  </a:cubicBezTo>
                  <a:cubicBezTo>
                    <a:pt x="414" y="359"/>
                    <a:pt x="414" y="359"/>
                    <a:pt x="414" y="359"/>
                  </a:cubicBezTo>
                  <a:cubicBezTo>
                    <a:pt x="404" y="352"/>
                    <a:pt x="404" y="352"/>
                    <a:pt x="404" y="352"/>
                  </a:cubicBezTo>
                  <a:cubicBezTo>
                    <a:pt x="393" y="354"/>
                    <a:pt x="393" y="354"/>
                    <a:pt x="393" y="354"/>
                  </a:cubicBezTo>
                  <a:cubicBezTo>
                    <a:pt x="382" y="354"/>
                    <a:pt x="382" y="354"/>
                    <a:pt x="382" y="354"/>
                  </a:cubicBezTo>
                  <a:cubicBezTo>
                    <a:pt x="386" y="362"/>
                    <a:pt x="386" y="362"/>
                    <a:pt x="386" y="362"/>
                  </a:cubicBezTo>
                  <a:cubicBezTo>
                    <a:pt x="424" y="363"/>
                    <a:pt x="424" y="363"/>
                    <a:pt x="424" y="363"/>
                  </a:cubicBezTo>
                  <a:cubicBezTo>
                    <a:pt x="429" y="367"/>
                    <a:pt x="429" y="367"/>
                    <a:pt x="429" y="367"/>
                  </a:cubicBezTo>
                  <a:cubicBezTo>
                    <a:pt x="423" y="376"/>
                    <a:pt x="423" y="376"/>
                    <a:pt x="423" y="376"/>
                  </a:cubicBezTo>
                  <a:cubicBezTo>
                    <a:pt x="413" y="381"/>
                    <a:pt x="413" y="381"/>
                    <a:pt x="413" y="381"/>
                  </a:cubicBezTo>
                  <a:cubicBezTo>
                    <a:pt x="416" y="393"/>
                    <a:pt x="416" y="393"/>
                    <a:pt x="416" y="393"/>
                  </a:cubicBezTo>
                  <a:cubicBezTo>
                    <a:pt x="428" y="388"/>
                    <a:pt x="428" y="388"/>
                    <a:pt x="428" y="388"/>
                  </a:cubicBezTo>
                  <a:cubicBezTo>
                    <a:pt x="428" y="393"/>
                    <a:pt x="428" y="393"/>
                    <a:pt x="428" y="393"/>
                  </a:cubicBezTo>
                  <a:cubicBezTo>
                    <a:pt x="419" y="402"/>
                    <a:pt x="419" y="402"/>
                    <a:pt x="419" y="402"/>
                  </a:cubicBezTo>
                  <a:cubicBezTo>
                    <a:pt x="408" y="409"/>
                    <a:pt x="408" y="409"/>
                    <a:pt x="408" y="409"/>
                  </a:cubicBezTo>
                  <a:cubicBezTo>
                    <a:pt x="405" y="412"/>
                    <a:pt x="405" y="412"/>
                    <a:pt x="405" y="412"/>
                  </a:cubicBezTo>
                  <a:cubicBezTo>
                    <a:pt x="384" y="418"/>
                    <a:pt x="384" y="418"/>
                    <a:pt x="384" y="418"/>
                  </a:cubicBezTo>
                  <a:cubicBezTo>
                    <a:pt x="375" y="406"/>
                    <a:pt x="375" y="406"/>
                    <a:pt x="375" y="406"/>
                  </a:cubicBezTo>
                  <a:cubicBezTo>
                    <a:pt x="379" y="396"/>
                    <a:pt x="379" y="396"/>
                    <a:pt x="379" y="396"/>
                  </a:cubicBezTo>
                  <a:cubicBezTo>
                    <a:pt x="372" y="398"/>
                    <a:pt x="372" y="398"/>
                    <a:pt x="372" y="398"/>
                  </a:cubicBezTo>
                  <a:cubicBezTo>
                    <a:pt x="367" y="391"/>
                    <a:pt x="367" y="391"/>
                    <a:pt x="367" y="391"/>
                  </a:cubicBezTo>
                  <a:cubicBezTo>
                    <a:pt x="359" y="386"/>
                    <a:pt x="359" y="386"/>
                    <a:pt x="359" y="386"/>
                  </a:cubicBezTo>
                  <a:cubicBezTo>
                    <a:pt x="353" y="400"/>
                    <a:pt x="353" y="400"/>
                    <a:pt x="353" y="400"/>
                  </a:cubicBezTo>
                  <a:cubicBezTo>
                    <a:pt x="363" y="407"/>
                    <a:pt x="363" y="407"/>
                    <a:pt x="363" y="407"/>
                  </a:cubicBezTo>
                  <a:cubicBezTo>
                    <a:pt x="354" y="412"/>
                    <a:pt x="354" y="412"/>
                    <a:pt x="354" y="412"/>
                  </a:cubicBezTo>
                  <a:cubicBezTo>
                    <a:pt x="350" y="406"/>
                    <a:pt x="350" y="406"/>
                    <a:pt x="350" y="406"/>
                  </a:cubicBezTo>
                  <a:cubicBezTo>
                    <a:pt x="340" y="405"/>
                    <a:pt x="340" y="405"/>
                    <a:pt x="340" y="405"/>
                  </a:cubicBezTo>
                  <a:cubicBezTo>
                    <a:pt x="332" y="410"/>
                    <a:pt x="332" y="410"/>
                    <a:pt x="332" y="410"/>
                  </a:cubicBezTo>
                  <a:cubicBezTo>
                    <a:pt x="341" y="415"/>
                    <a:pt x="341" y="415"/>
                    <a:pt x="341" y="415"/>
                  </a:cubicBezTo>
                  <a:cubicBezTo>
                    <a:pt x="322" y="422"/>
                    <a:pt x="322" y="422"/>
                    <a:pt x="322" y="422"/>
                  </a:cubicBezTo>
                  <a:cubicBezTo>
                    <a:pt x="297" y="422"/>
                    <a:pt x="297" y="422"/>
                    <a:pt x="297" y="422"/>
                  </a:cubicBezTo>
                  <a:cubicBezTo>
                    <a:pt x="298" y="430"/>
                    <a:pt x="298" y="430"/>
                    <a:pt x="298" y="430"/>
                  </a:cubicBezTo>
                  <a:cubicBezTo>
                    <a:pt x="305" y="440"/>
                    <a:pt x="305" y="440"/>
                    <a:pt x="305" y="440"/>
                  </a:cubicBezTo>
                  <a:cubicBezTo>
                    <a:pt x="316" y="440"/>
                    <a:pt x="316" y="440"/>
                    <a:pt x="316" y="440"/>
                  </a:cubicBezTo>
                  <a:cubicBezTo>
                    <a:pt x="348" y="423"/>
                    <a:pt x="348" y="423"/>
                    <a:pt x="348" y="423"/>
                  </a:cubicBezTo>
                  <a:cubicBezTo>
                    <a:pt x="350" y="450"/>
                    <a:pt x="350" y="450"/>
                    <a:pt x="350" y="450"/>
                  </a:cubicBezTo>
                  <a:cubicBezTo>
                    <a:pt x="345" y="458"/>
                    <a:pt x="345" y="458"/>
                    <a:pt x="345" y="458"/>
                  </a:cubicBezTo>
                  <a:cubicBezTo>
                    <a:pt x="322" y="462"/>
                    <a:pt x="322" y="462"/>
                    <a:pt x="322" y="462"/>
                  </a:cubicBezTo>
                  <a:cubicBezTo>
                    <a:pt x="326" y="471"/>
                    <a:pt x="326" y="471"/>
                    <a:pt x="326" y="471"/>
                  </a:cubicBezTo>
                  <a:cubicBezTo>
                    <a:pt x="347" y="469"/>
                    <a:pt x="347" y="469"/>
                    <a:pt x="347" y="469"/>
                  </a:cubicBezTo>
                  <a:cubicBezTo>
                    <a:pt x="325" y="488"/>
                    <a:pt x="325" y="488"/>
                    <a:pt x="325" y="488"/>
                  </a:cubicBezTo>
                  <a:cubicBezTo>
                    <a:pt x="325" y="480"/>
                    <a:pt x="325" y="480"/>
                    <a:pt x="325" y="480"/>
                  </a:cubicBezTo>
                  <a:cubicBezTo>
                    <a:pt x="327" y="475"/>
                    <a:pt x="327" y="475"/>
                    <a:pt x="327" y="475"/>
                  </a:cubicBezTo>
                  <a:cubicBezTo>
                    <a:pt x="302" y="474"/>
                    <a:pt x="302" y="474"/>
                    <a:pt x="302" y="474"/>
                  </a:cubicBezTo>
                  <a:cubicBezTo>
                    <a:pt x="303" y="479"/>
                    <a:pt x="303" y="479"/>
                    <a:pt x="303" y="479"/>
                  </a:cubicBezTo>
                  <a:cubicBezTo>
                    <a:pt x="316" y="482"/>
                    <a:pt x="316" y="482"/>
                    <a:pt x="316" y="482"/>
                  </a:cubicBezTo>
                  <a:cubicBezTo>
                    <a:pt x="317" y="490"/>
                    <a:pt x="317" y="490"/>
                    <a:pt x="317" y="490"/>
                  </a:cubicBezTo>
                  <a:cubicBezTo>
                    <a:pt x="307" y="494"/>
                    <a:pt x="307" y="494"/>
                    <a:pt x="307" y="494"/>
                  </a:cubicBezTo>
                  <a:cubicBezTo>
                    <a:pt x="292" y="489"/>
                    <a:pt x="292" y="489"/>
                    <a:pt x="292" y="489"/>
                  </a:cubicBezTo>
                  <a:cubicBezTo>
                    <a:pt x="277" y="487"/>
                    <a:pt x="277" y="487"/>
                    <a:pt x="277" y="487"/>
                  </a:cubicBezTo>
                  <a:cubicBezTo>
                    <a:pt x="264" y="482"/>
                    <a:pt x="264" y="482"/>
                    <a:pt x="264" y="482"/>
                  </a:cubicBezTo>
                  <a:cubicBezTo>
                    <a:pt x="271" y="492"/>
                    <a:pt x="271" y="492"/>
                    <a:pt x="271" y="492"/>
                  </a:cubicBezTo>
                  <a:cubicBezTo>
                    <a:pt x="271" y="498"/>
                    <a:pt x="271" y="498"/>
                    <a:pt x="271" y="498"/>
                  </a:cubicBezTo>
                  <a:cubicBezTo>
                    <a:pt x="271" y="498"/>
                    <a:pt x="264" y="496"/>
                    <a:pt x="264" y="495"/>
                  </a:cubicBezTo>
                  <a:cubicBezTo>
                    <a:pt x="264" y="495"/>
                    <a:pt x="262" y="485"/>
                    <a:pt x="262" y="485"/>
                  </a:cubicBezTo>
                  <a:cubicBezTo>
                    <a:pt x="255" y="485"/>
                    <a:pt x="255" y="485"/>
                    <a:pt x="255" y="485"/>
                  </a:cubicBezTo>
                  <a:cubicBezTo>
                    <a:pt x="259" y="493"/>
                    <a:pt x="259" y="493"/>
                    <a:pt x="259" y="493"/>
                  </a:cubicBezTo>
                  <a:cubicBezTo>
                    <a:pt x="242" y="494"/>
                    <a:pt x="242" y="494"/>
                    <a:pt x="242" y="494"/>
                  </a:cubicBezTo>
                  <a:cubicBezTo>
                    <a:pt x="225" y="508"/>
                    <a:pt x="225" y="508"/>
                    <a:pt x="225" y="508"/>
                  </a:cubicBezTo>
                  <a:cubicBezTo>
                    <a:pt x="225" y="508"/>
                    <a:pt x="210" y="505"/>
                    <a:pt x="210" y="505"/>
                  </a:cubicBezTo>
                  <a:cubicBezTo>
                    <a:pt x="210" y="505"/>
                    <a:pt x="206" y="498"/>
                    <a:pt x="206" y="498"/>
                  </a:cubicBezTo>
                  <a:cubicBezTo>
                    <a:pt x="190" y="496"/>
                    <a:pt x="190" y="496"/>
                    <a:pt x="190" y="496"/>
                  </a:cubicBezTo>
                  <a:cubicBezTo>
                    <a:pt x="189" y="492"/>
                    <a:pt x="189" y="492"/>
                    <a:pt x="189" y="492"/>
                  </a:cubicBezTo>
                  <a:cubicBezTo>
                    <a:pt x="199" y="479"/>
                    <a:pt x="199" y="479"/>
                    <a:pt x="199" y="479"/>
                  </a:cubicBezTo>
                  <a:cubicBezTo>
                    <a:pt x="199" y="479"/>
                    <a:pt x="199" y="486"/>
                    <a:pt x="199" y="486"/>
                  </a:cubicBezTo>
                  <a:cubicBezTo>
                    <a:pt x="199" y="486"/>
                    <a:pt x="205" y="479"/>
                    <a:pt x="205" y="479"/>
                  </a:cubicBezTo>
                  <a:cubicBezTo>
                    <a:pt x="212" y="479"/>
                    <a:pt x="212" y="479"/>
                    <a:pt x="212" y="479"/>
                  </a:cubicBezTo>
                  <a:cubicBezTo>
                    <a:pt x="212" y="469"/>
                    <a:pt x="212" y="469"/>
                    <a:pt x="212" y="469"/>
                  </a:cubicBezTo>
                  <a:cubicBezTo>
                    <a:pt x="205" y="461"/>
                    <a:pt x="205" y="461"/>
                    <a:pt x="205" y="461"/>
                  </a:cubicBezTo>
                  <a:cubicBezTo>
                    <a:pt x="196" y="446"/>
                    <a:pt x="196" y="446"/>
                    <a:pt x="196" y="446"/>
                  </a:cubicBezTo>
                  <a:cubicBezTo>
                    <a:pt x="175" y="446"/>
                    <a:pt x="175" y="446"/>
                    <a:pt x="175" y="446"/>
                  </a:cubicBezTo>
                  <a:cubicBezTo>
                    <a:pt x="169" y="450"/>
                    <a:pt x="169" y="450"/>
                    <a:pt x="169" y="450"/>
                  </a:cubicBezTo>
                  <a:cubicBezTo>
                    <a:pt x="162" y="450"/>
                    <a:pt x="162" y="450"/>
                    <a:pt x="162" y="450"/>
                  </a:cubicBezTo>
                  <a:cubicBezTo>
                    <a:pt x="160" y="446"/>
                    <a:pt x="160" y="446"/>
                    <a:pt x="160" y="446"/>
                  </a:cubicBezTo>
                  <a:cubicBezTo>
                    <a:pt x="155" y="446"/>
                    <a:pt x="155" y="446"/>
                    <a:pt x="155" y="446"/>
                  </a:cubicBezTo>
                  <a:cubicBezTo>
                    <a:pt x="152" y="443"/>
                    <a:pt x="152" y="443"/>
                    <a:pt x="152" y="443"/>
                  </a:cubicBezTo>
                  <a:cubicBezTo>
                    <a:pt x="155" y="439"/>
                    <a:pt x="155" y="439"/>
                    <a:pt x="155" y="439"/>
                  </a:cubicBezTo>
                  <a:cubicBezTo>
                    <a:pt x="145" y="433"/>
                    <a:pt x="145" y="433"/>
                    <a:pt x="145" y="433"/>
                  </a:cubicBezTo>
                  <a:cubicBezTo>
                    <a:pt x="149" y="430"/>
                    <a:pt x="149" y="430"/>
                    <a:pt x="149" y="430"/>
                  </a:cubicBezTo>
                  <a:cubicBezTo>
                    <a:pt x="149" y="423"/>
                    <a:pt x="149" y="423"/>
                    <a:pt x="149" y="423"/>
                  </a:cubicBezTo>
                  <a:cubicBezTo>
                    <a:pt x="146" y="423"/>
                    <a:pt x="146" y="423"/>
                    <a:pt x="146" y="423"/>
                  </a:cubicBezTo>
                  <a:cubicBezTo>
                    <a:pt x="143" y="419"/>
                    <a:pt x="143" y="419"/>
                    <a:pt x="143" y="419"/>
                  </a:cubicBezTo>
                  <a:cubicBezTo>
                    <a:pt x="136" y="420"/>
                    <a:pt x="136" y="420"/>
                    <a:pt x="136" y="420"/>
                  </a:cubicBezTo>
                  <a:cubicBezTo>
                    <a:pt x="130" y="416"/>
                    <a:pt x="130" y="416"/>
                    <a:pt x="130" y="416"/>
                  </a:cubicBezTo>
                  <a:cubicBezTo>
                    <a:pt x="116" y="416"/>
                    <a:pt x="116" y="416"/>
                    <a:pt x="116" y="416"/>
                  </a:cubicBezTo>
                  <a:cubicBezTo>
                    <a:pt x="116" y="420"/>
                    <a:pt x="116" y="420"/>
                    <a:pt x="116" y="420"/>
                  </a:cubicBezTo>
                  <a:cubicBezTo>
                    <a:pt x="112" y="423"/>
                    <a:pt x="112" y="423"/>
                    <a:pt x="112" y="423"/>
                  </a:cubicBezTo>
                  <a:cubicBezTo>
                    <a:pt x="108" y="423"/>
                    <a:pt x="108" y="423"/>
                    <a:pt x="108" y="423"/>
                  </a:cubicBezTo>
                  <a:cubicBezTo>
                    <a:pt x="103" y="426"/>
                    <a:pt x="103" y="426"/>
                    <a:pt x="103" y="426"/>
                  </a:cubicBezTo>
                  <a:cubicBezTo>
                    <a:pt x="96" y="426"/>
                    <a:pt x="96" y="426"/>
                    <a:pt x="96" y="426"/>
                  </a:cubicBezTo>
                  <a:cubicBezTo>
                    <a:pt x="96" y="430"/>
                    <a:pt x="96" y="430"/>
                    <a:pt x="96" y="430"/>
                  </a:cubicBezTo>
                  <a:cubicBezTo>
                    <a:pt x="79" y="429"/>
                    <a:pt x="79" y="429"/>
                    <a:pt x="79" y="429"/>
                  </a:cubicBezTo>
                  <a:cubicBezTo>
                    <a:pt x="76" y="433"/>
                    <a:pt x="76" y="433"/>
                    <a:pt x="76" y="433"/>
                  </a:cubicBezTo>
                  <a:cubicBezTo>
                    <a:pt x="72" y="432"/>
                    <a:pt x="72" y="432"/>
                    <a:pt x="72" y="432"/>
                  </a:cubicBezTo>
                  <a:cubicBezTo>
                    <a:pt x="69" y="436"/>
                    <a:pt x="69" y="436"/>
                    <a:pt x="69" y="436"/>
                  </a:cubicBezTo>
                  <a:cubicBezTo>
                    <a:pt x="62" y="437"/>
                    <a:pt x="62" y="437"/>
                    <a:pt x="62" y="437"/>
                  </a:cubicBezTo>
                  <a:cubicBezTo>
                    <a:pt x="63" y="432"/>
                    <a:pt x="63" y="432"/>
                    <a:pt x="63" y="432"/>
                  </a:cubicBezTo>
                  <a:cubicBezTo>
                    <a:pt x="52" y="433"/>
                    <a:pt x="52" y="433"/>
                    <a:pt x="52" y="433"/>
                  </a:cubicBezTo>
                  <a:cubicBezTo>
                    <a:pt x="46" y="426"/>
                    <a:pt x="46" y="426"/>
                    <a:pt x="46" y="426"/>
                  </a:cubicBezTo>
                  <a:cubicBezTo>
                    <a:pt x="45" y="431"/>
                    <a:pt x="45" y="431"/>
                    <a:pt x="45" y="431"/>
                  </a:cubicBezTo>
                  <a:cubicBezTo>
                    <a:pt x="42" y="437"/>
                    <a:pt x="42" y="437"/>
                    <a:pt x="42" y="437"/>
                  </a:cubicBezTo>
                  <a:cubicBezTo>
                    <a:pt x="39" y="436"/>
                    <a:pt x="39" y="436"/>
                    <a:pt x="39" y="436"/>
                  </a:cubicBezTo>
                  <a:cubicBezTo>
                    <a:pt x="39" y="423"/>
                    <a:pt x="39" y="423"/>
                    <a:pt x="39" y="423"/>
                  </a:cubicBezTo>
                  <a:cubicBezTo>
                    <a:pt x="35" y="423"/>
                    <a:pt x="35" y="423"/>
                    <a:pt x="35" y="423"/>
                  </a:cubicBezTo>
                  <a:cubicBezTo>
                    <a:pt x="45" y="413"/>
                    <a:pt x="45" y="413"/>
                    <a:pt x="45" y="413"/>
                  </a:cubicBezTo>
                  <a:cubicBezTo>
                    <a:pt x="42" y="409"/>
                    <a:pt x="42" y="409"/>
                    <a:pt x="42" y="409"/>
                  </a:cubicBezTo>
                  <a:cubicBezTo>
                    <a:pt x="32" y="409"/>
                    <a:pt x="32" y="409"/>
                    <a:pt x="32" y="409"/>
                  </a:cubicBezTo>
                  <a:cubicBezTo>
                    <a:pt x="29" y="406"/>
                    <a:pt x="29" y="406"/>
                    <a:pt x="29" y="406"/>
                  </a:cubicBezTo>
                  <a:cubicBezTo>
                    <a:pt x="28" y="399"/>
                    <a:pt x="28" y="399"/>
                    <a:pt x="28" y="399"/>
                  </a:cubicBezTo>
                  <a:cubicBezTo>
                    <a:pt x="32" y="396"/>
                    <a:pt x="32" y="396"/>
                    <a:pt x="32" y="396"/>
                  </a:cubicBezTo>
                  <a:cubicBezTo>
                    <a:pt x="25" y="393"/>
                    <a:pt x="25" y="393"/>
                    <a:pt x="25" y="393"/>
                  </a:cubicBezTo>
                  <a:cubicBezTo>
                    <a:pt x="25" y="383"/>
                    <a:pt x="25" y="383"/>
                    <a:pt x="25" y="383"/>
                  </a:cubicBezTo>
                  <a:cubicBezTo>
                    <a:pt x="22" y="383"/>
                    <a:pt x="22" y="383"/>
                    <a:pt x="22" y="383"/>
                  </a:cubicBezTo>
                  <a:cubicBezTo>
                    <a:pt x="16" y="376"/>
                    <a:pt x="16" y="376"/>
                    <a:pt x="16" y="376"/>
                  </a:cubicBezTo>
                  <a:cubicBezTo>
                    <a:pt x="15" y="372"/>
                    <a:pt x="15" y="372"/>
                    <a:pt x="15" y="372"/>
                  </a:cubicBezTo>
                  <a:cubicBezTo>
                    <a:pt x="0" y="350"/>
                    <a:pt x="0" y="350"/>
                    <a:pt x="0" y="350"/>
                  </a:cubicBezTo>
                  <a:cubicBezTo>
                    <a:pt x="13" y="346"/>
                    <a:pt x="13" y="346"/>
                    <a:pt x="13" y="346"/>
                  </a:cubicBezTo>
                  <a:cubicBezTo>
                    <a:pt x="17" y="357"/>
                    <a:pt x="17" y="357"/>
                    <a:pt x="17" y="357"/>
                  </a:cubicBezTo>
                  <a:cubicBezTo>
                    <a:pt x="22" y="363"/>
                    <a:pt x="22" y="363"/>
                    <a:pt x="22" y="363"/>
                  </a:cubicBezTo>
                  <a:cubicBezTo>
                    <a:pt x="25" y="359"/>
                    <a:pt x="25" y="359"/>
                    <a:pt x="25" y="359"/>
                  </a:cubicBezTo>
                  <a:cubicBezTo>
                    <a:pt x="35" y="366"/>
                    <a:pt x="35" y="366"/>
                    <a:pt x="35" y="366"/>
                  </a:cubicBezTo>
                  <a:cubicBezTo>
                    <a:pt x="42" y="360"/>
                    <a:pt x="42" y="360"/>
                    <a:pt x="42" y="360"/>
                  </a:cubicBezTo>
                  <a:cubicBezTo>
                    <a:pt x="39" y="349"/>
                    <a:pt x="39" y="349"/>
                    <a:pt x="39" y="349"/>
                  </a:cubicBezTo>
                  <a:cubicBezTo>
                    <a:pt x="19" y="329"/>
                    <a:pt x="19" y="329"/>
                    <a:pt x="19" y="329"/>
                  </a:cubicBezTo>
                  <a:cubicBezTo>
                    <a:pt x="15" y="333"/>
                    <a:pt x="15" y="333"/>
                    <a:pt x="15" y="333"/>
                  </a:cubicBezTo>
                  <a:cubicBezTo>
                    <a:pt x="15" y="325"/>
                    <a:pt x="15" y="325"/>
                    <a:pt x="15" y="325"/>
                  </a:cubicBezTo>
                  <a:cubicBezTo>
                    <a:pt x="19" y="323"/>
                    <a:pt x="19" y="323"/>
                    <a:pt x="19" y="323"/>
                  </a:cubicBezTo>
                  <a:cubicBezTo>
                    <a:pt x="18" y="319"/>
                    <a:pt x="18" y="319"/>
                    <a:pt x="18" y="319"/>
                  </a:cubicBezTo>
                  <a:cubicBezTo>
                    <a:pt x="25" y="310"/>
                    <a:pt x="25" y="310"/>
                    <a:pt x="25" y="310"/>
                  </a:cubicBezTo>
                  <a:cubicBezTo>
                    <a:pt x="25" y="299"/>
                    <a:pt x="25" y="299"/>
                    <a:pt x="25" y="299"/>
                  </a:cubicBezTo>
                  <a:cubicBezTo>
                    <a:pt x="32" y="286"/>
                    <a:pt x="32" y="286"/>
                    <a:pt x="32" y="286"/>
                  </a:cubicBezTo>
                  <a:cubicBezTo>
                    <a:pt x="29" y="282"/>
                    <a:pt x="29" y="282"/>
                    <a:pt x="29" y="282"/>
                  </a:cubicBezTo>
                  <a:cubicBezTo>
                    <a:pt x="34" y="277"/>
                    <a:pt x="42" y="263"/>
                    <a:pt x="42" y="263"/>
                  </a:cubicBezTo>
                  <a:cubicBezTo>
                    <a:pt x="42" y="263"/>
                    <a:pt x="45" y="263"/>
                    <a:pt x="45" y="263"/>
                  </a:cubicBezTo>
                  <a:cubicBezTo>
                    <a:pt x="42" y="239"/>
                    <a:pt x="42" y="239"/>
                    <a:pt x="42" y="239"/>
                  </a:cubicBezTo>
                  <a:cubicBezTo>
                    <a:pt x="35" y="232"/>
                    <a:pt x="35" y="232"/>
                    <a:pt x="35" y="232"/>
                  </a:cubicBezTo>
                  <a:cubicBezTo>
                    <a:pt x="42" y="219"/>
                    <a:pt x="42" y="219"/>
                    <a:pt x="42" y="219"/>
                  </a:cubicBezTo>
                  <a:cubicBezTo>
                    <a:pt x="39" y="209"/>
                    <a:pt x="39" y="209"/>
                    <a:pt x="39" y="209"/>
                  </a:cubicBezTo>
                  <a:cubicBezTo>
                    <a:pt x="49" y="205"/>
                    <a:pt x="49" y="205"/>
                    <a:pt x="49" y="205"/>
                  </a:cubicBezTo>
                  <a:cubicBezTo>
                    <a:pt x="59" y="216"/>
                    <a:pt x="59" y="216"/>
                    <a:pt x="59" y="216"/>
                  </a:cubicBezTo>
                  <a:cubicBezTo>
                    <a:pt x="59" y="211"/>
                    <a:pt x="59" y="211"/>
                    <a:pt x="59" y="211"/>
                  </a:cubicBezTo>
                  <a:cubicBezTo>
                    <a:pt x="72" y="196"/>
                    <a:pt x="72" y="196"/>
                    <a:pt x="72" y="196"/>
                  </a:cubicBezTo>
                  <a:cubicBezTo>
                    <a:pt x="68" y="195"/>
                    <a:pt x="68" y="195"/>
                    <a:pt x="68" y="195"/>
                  </a:cubicBezTo>
                  <a:cubicBezTo>
                    <a:pt x="82" y="193"/>
                    <a:pt x="82" y="193"/>
                    <a:pt x="82" y="193"/>
                  </a:cubicBezTo>
                  <a:cubicBezTo>
                    <a:pt x="82" y="193"/>
                    <a:pt x="82" y="189"/>
                    <a:pt x="82" y="189"/>
                  </a:cubicBezTo>
                  <a:cubicBezTo>
                    <a:pt x="82" y="189"/>
                    <a:pt x="78" y="185"/>
                    <a:pt x="78" y="185"/>
                  </a:cubicBezTo>
                  <a:cubicBezTo>
                    <a:pt x="75" y="179"/>
                    <a:pt x="75" y="179"/>
                    <a:pt x="75" y="179"/>
                  </a:cubicBezTo>
                  <a:cubicBezTo>
                    <a:pt x="95" y="166"/>
                    <a:pt x="95" y="166"/>
                    <a:pt x="95" y="166"/>
                  </a:cubicBezTo>
                  <a:cubicBezTo>
                    <a:pt x="99" y="166"/>
                    <a:pt x="99" y="166"/>
                    <a:pt x="99" y="166"/>
                  </a:cubicBezTo>
                  <a:cubicBezTo>
                    <a:pt x="108" y="149"/>
                    <a:pt x="108" y="149"/>
                    <a:pt x="108" y="149"/>
                  </a:cubicBezTo>
                  <a:cubicBezTo>
                    <a:pt x="112" y="149"/>
                    <a:pt x="112" y="149"/>
                    <a:pt x="112" y="149"/>
                  </a:cubicBezTo>
                  <a:cubicBezTo>
                    <a:pt x="112" y="136"/>
                    <a:pt x="112" y="136"/>
                    <a:pt x="112" y="136"/>
                  </a:cubicBezTo>
                  <a:cubicBezTo>
                    <a:pt x="104" y="120"/>
                    <a:pt x="104" y="120"/>
                    <a:pt x="104" y="120"/>
                  </a:cubicBezTo>
                  <a:cubicBezTo>
                    <a:pt x="103" y="109"/>
                    <a:pt x="103" y="109"/>
                    <a:pt x="103" y="109"/>
                  </a:cubicBezTo>
                  <a:cubicBezTo>
                    <a:pt x="92" y="109"/>
                    <a:pt x="92" y="109"/>
                    <a:pt x="92" y="109"/>
                  </a:cubicBezTo>
                  <a:cubicBezTo>
                    <a:pt x="85" y="102"/>
                    <a:pt x="85" y="102"/>
                    <a:pt x="85" y="102"/>
                  </a:cubicBezTo>
                  <a:cubicBezTo>
                    <a:pt x="93" y="92"/>
                    <a:pt x="93" y="92"/>
                    <a:pt x="93" y="92"/>
                  </a:cubicBezTo>
                  <a:cubicBezTo>
                    <a:pt x="89" y="86"/>
                    <a:pt x="89" y="86"/>
                    <a:pt x="89" y="86"/>
                  </a:cubicBezTo>
                  <a:cubicBezTo>
                    <a:pt x="92" y="86"/>
                    <a:pt x="92" y="86"/>
                    <a:pt x="92" y="86"/>
                  </a:cubicBezTo>
                  <a:cubicBezTo>
                    <a:pt x="98" y="82"/>
                    <a:pt x="98" y="82"/>
                    <a:pt x="98" y="82"/>
                  </a:cubicBezTo>
                  <a:cubicBezTo>
                    <a:pt x="119" y="82"/>
                    <a:pt x="119" y="82"/>
                    <a:pt x="119" y="82"/>
                  </a:cubicBezTo>
                  <a:cubicBezTo>
                    <a:pt x="129" y="79"/>
                    <a:pt x="129" y="79"/>
                    <a:pt x="129" y="79"/>
                  </a:cubicBezTo>
                  <a:cubicBezTo>
                    <a:pt x="139" y="89"/>
                    <a:pt x="139" y="89"/>
                    <a:pt x="139" y="89"/>
                  </a:cubicBezTo>
                  <a:cubicBezTo>
                    <a:pt x="145" y="82"/>
                    <a:pt x="145" y="82"/>
                    <a:pt x="145" y="82"/>
                  </a:cubicBezTo>
                  <a:cubicBezTo>
                    <a:pt x="149" y="82"/>
                    <a:pt x="149" y="82"/>
                    <a:pt x="149" y="82"/>
                  </a:cubicBezTo>
                  <a:cubicBezTo>
                    <a:pt x="162" y="93"/>
                    <a:pt x="162" y="93"/>
                    <a:pt x="162" y="93"/>
                  </a:cubicBezTo>
                  <a:cubicBezTo>
                    <a:pt x="172" y="85"/>
                    <a:pt x="172" y="85"/>
                    <a:pt x="172" y="85"/>
                  </a:cubicBezTo>
                  <a:cubicBezTo>
                    <a:pt x="183" y="85"/>
                    <a:pt x="183" y="85"/>
                    <a:pt x="183" y="85"/>
                  </a:cubicBezTo>
                  <a:cubicBezTo>
                    <a:pt x="182" y="89"/>
                    <a:pt x="182" y="89"/>
                    <a:pt x="182" y="89"/>
                  </a:cubicBezTo>
                  <a:cubicBezTo>
                    <a:pt x="202" y="86"/>
                    <a:pt x="202" y="86"/>
                    <a:pt x="202" y="86"/>
                  </a:cubicBezTo>
                  <a:cubicBezTo>
                    <a:pt x="212" y="72"/>
                    <a:pt x="212" y="72"/>
                    <a:pt x="212" y="72"/>
                  </a:cubicBezTo>
                  <a:cubicBezTo>
                    <a:pt x="227" y="69"/>
                    <a:pt x="227" y="69"/>
                    <a:pt x="227" y="69"/>
                  </a:cubicBezTo>
                  <a:cubicBezTo>
                    <a:pt x="245" y="62"/>
                    <a:pt x="245" y="62"/>
                    <a:pt x="245" y="62"/>
                  </a:cubicBezTo>
                  <a:cubicBezTo>
                    <a:pt x="251" y="50"/>
                    <a:pt x="251" y="50"/>
                    <a:pt x="251" y="50"/>
                  </a:cubicBezTo>
                  <a:cubicBezTo>
                    <a:pt x="272" y="56"/>
                    <a:pt x="272" y="56"/>
                    <a:pt x="272" y="56"/>
                  </a:cubicBezTo>
                  <a:cubicBezTo>
                    <a:pt x="293" y="36"/>
                    <a:pt x="293" y="36"/>
                    <a:pt x="293" y="36"/>
                  </a:cubicBezTo>
                  <a:cubicBezTo>
                    <a:pt x="299" y="11"/>
                    <a:pt x="299" y="11"/>
                    <a:pt x="299" y="11"/>
                  </a:cubicBezTo>
                  <a:cubicBezTo>
                    <a:pt x="312" y="1"/>
                    <a:pt x="312" y="1"/>
                    <a:pt x="312" y="1"/>
                  </a:cubicBezTo>
                  <a:cubicBezTo>
                    <a:pt x="368" y="0"/>
                    <a:pt x="368" y="0"/>
                    <a:pt x="368" y="0"/>
                  </a:cubicBezTo>
                  <a:cubicBezTo>
                    <a:pt x="388" y="13"/>
                    <a:pt x="388" y="13"/>
                    <a:pt x="388" y="13"/>
                  </a:cubicBezTo>
                  <a:cubicBezTo>
                    <a:pt x="413" y="13"/>
                    <a:pt x="413" y="13"/>
                    <a:pt x="413" y="13"/>
                  </a:cubicBezTo>
                  <a:cubicBezTo>
                    <a:pt x="413" y="13"/>
                    <a:pt x="440" y="24"/>
                    <a:pt x="441" y="24"/>
                  </a:cubicBezTo>
                  <a:cubicBezTo>
                    <a:pt x="441" y="24"/>
                    <a:pt x="456" y="21"/>
                    <a:pt x="456" y="21"/>
                  </a:cubicBezTo>
                  <a:cubicBezTo>
                    <a:pt x="473" y="32"/>
                    <a:pt x="473" y="32"/>
                    <a:pt x="473" y="32"/>
                  </a:cubicBezTo>
                  <a:cubicBezTo>
                    <a:pt x="507" y="63"/>
                    <a:pt x="507" y="63"/>
                    <a:pt x="507" y="63"/>
                  </a:cubicBezTo>
                  <a:cubicBezTo>
                    <a:pt x="520" y="84"/>
                    <a:pt x="520" y="84"/>
                    <a:pt x="520" y="84"/>
                  </a:cubicBezTo>
                  <a:cubicBezTo>
                    <a:pt x="526" y="82"/>
                    <a:pt x="526" y="82"/>
                    <a:pt x="526" y="82"/>
                  </a:cubicBezTo>
                  <a:cubicBezTo>
                    <a:pt x="538" y="98"/>
                    <a:pt x="538" y="98"/>
                    <a:pt x="538" y="98"/>
                  </a:cubicBezTo>
                  <a:cubicBezTo>
                    <a:pt x="542" y="115"/>
                    <a:pt x="542" y="115"/>
                    <a:pt x="542" y="115"/>
                  </a:cubicBezTo>
                  <a:cubicBezTo>
                    <a:pt x="547" y="119"/>
                    <a:pt x="547" y="119"/>
                    <a:pt x="547" y="119"/>
                  </a:cubicBezTo>
                  <a:cubicBezTo>
                    <a:pt x="545" y="134"/>
                    <a:pt x="545" y="134"/>
                    <a:pt x="545" y="134"/>
                  </a:cubicBezTo>
                  <a:cubicBezTo>
                    <a:pt x="550" y="136"/>
                    <a:pt x="550" y="136"/>
                    <a:pt x="550" y="136"/>
                  </a:cubicBezTo>
                  <a:cubicBezTo>
                    <a:pt x="549" y="144"/>
                    <a:pt x="549" y="144"/>
                    <a:pt x="549" y="144"/>
                  </a:cubicBezTo>
                  <a:cubicBezTo>
                    <a:pt x="545" y="147"/>
                    <a:pt x="545" y="147"/>
                    <a:pt x="545" y="147"/>
                  </a:cubicBezTo>
                  <a:cubicBezTo>
                    <a:pt x="544" y="161"/>
                    <a:pt x="544" y="161"/>
                    <a:pt x="544" y="161"/>
                  </a:cubicBezTo>
                  <a:cubicBezTo>
                    <a:pt x="543" y="166"/>
                    <a:pt x="543" y="166"/>
                    <a:pt x="543" y="166"/>
                  </a:cubicBezTo>
                  <a:cubicBezTo>
                    <a:pt x="546" y="171"/>
                    <a:pt x="546" y="171"/>
                    <a:pt x="546" y="171"/>
                  </a:cubicBezTo>
                  <a:cubicBezTo>
                    <a:pt x="546" y="182"/>
                    <a:pt x="546" y="182"/>
                    <a:pt x="546" y="182"/>
                  </a:cubicBezTo>
                  <a:cubicBezTo>
                    <a:pt x="551" y="189"/>
                    <a:pt x="551" y="189"/>
                    <a:pt x="551" y="189"/>
                  </a:cubicBezTo>
                  <a:cubicBezTo>
                    <a:pt x="541" y="194"/>
                    <a:pt x="541" y="194"/>
                    <a:pt x="541" y="194"/>
                  </a:cubicBezTo>
                  <a:lnTo>
                    <a:pt x="543" y="20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5" name="Freeform 13">
              <a:extLst>
                <a:ext uri="{FF2B5EF4-FFF2-40B4-BE49-F238E27FC236}">
                  <a16:creationId xmlns:a16="http://schemas.microsoft.com/office/drawing/2014/main" id="{6D09769A-B19F-47FE-802F-42D1C428D76F}"/>
                </a:ext>
              </a:extLst>
            </p:cNvPr>
            <p:cNvSpPr>
              <a:spLocks/>
            </p:cNvSpPr>
            <p:nvPr/>
          </p:nvSpPr>
          <p:spPr bwMode="auto">
            <a:xfrm>
              <a:off x="6532027" y="4292852"/>
              <a:ext cx="719705" cy="835213"/>
            </a:xfrm>
            <a:custGeom>
              <a:avLst/>
              <a:gdLst>
                <a:gd name="T0" fmla="*/ 399 w 474"/>
                <a:gd name="T1" fmla="*/ 263 h 551"/>
                <a:gd name="T2" fmla="*/ 393 w 474"/>
                <a:gd name="T3" fmla="*/ 276 h 551"/>
                <a:gd name="T4" fmla="*/ 431 w 474"/>
                <a:gd name="T5" fmla="*/ 302 h 551"/>
                <a:gd name="T6" fmla="*/ 415 w 474"/>
                <a:gd name="T7" fmla="*/ 327 h 551"/>
                <a:gd name="T8" fmla="*/ 370 w 474"/>
                <a:gd name="T9" fmla="*/ 347 h 551"/>
                <a:gd name="T10" fmla="*/ 350 w 474"/>
                <a:gd name="T11" fmla="*/ 351 h 551"/>
                <a:gd name="T12" fmla="*/ 327 w 474"/>
                <a:gd name="T13" fmla="*/ 347 h 551"/>
                <a:gd name="T14" fmla="*/ 286 w 474"/>
                <a:gd name="T15" fmla="*/ 340 h 551"/>
                <a:gd name="T16" fmla="*/ 281 w 474"/>
                <a:gd name="T17" fmla="*/ 350 h 551"/>
                <a:gd name="T18" fmla="*/ 291 w 474"/>
                <a:gd name="T19" fmla="*/ 367 h 551"/>
                <a:gd name="T20" fmla="*/ 300 w 474"/>
                <a:gd name="T21" fmla="*/ 407 h 551"/>
                <a:gd name="T22" fmla="*/ 283 w 474"/>
                <a:gd name="T23" fmla="*/ 424 h 551"/>
                <a:gd name="T24" fmla="*/ 270 w 474"/>
                <a:gd name="T25" fmla="*/ 447 h 551"/>
                <a:gd name="T26" fmla="*/ 260 w 474"/>
                <a:gd name="T27" fmla="*/ 454 h 551"/>
                <a:gd name="T28" fmla="*/ 237 w 474"/>
                <a:gd name="T29" fmla="*/ 463 h 551"/>
                <a:gd name="T30" fmla="*/ 223 w 474"/>
                <a:gd name="T31" fmla="*/ 490 h 551"/>
                <a:gd name="T32" fmla="*/ 194 w 474"/>
                <a:gd name="T33" fmla="*/ 500 h 551"/>
                <a:gd name="T34" fmla="*/ 177 w 474"/>
                <a:gd name="T35" fmla="*/ 507 h 551"/>
                <a:gd name="T36" fmla="*/ 173 w 474"/>
                <a:gd name="T37" fmla="*/ 534 h 551"/>
                <a:gd name="T38" fmla="*/ 160 w 474"/>
                <a:gd name="T39" fmla="*/ 523 h 551"/>
                <a:gd name="T40" fmla="*/ 117 w 474"/>
                <a:gd name="T41" fmla="*/ 530 h 551"/>
                <a:gd name="T42" fmla="*/ 103 w 474"/>
                <a:gd name="T43" fmla="*/ 551 h 551"/>
                <a:gd name="T44" fmla="*/ 87 w 474"/>
                <a:gd name="T45" fmla="*/ 524 h 551"/>
                <a:gd name="T46" fmla="*/ 87 w 474"/>
                <a:gd name="T47" fmla="*/ 511 h 551"/>
                <a:gd name="T48" fmla="*/ 83 w 474"/>
                <a:gd name="T49" fmla="*/ 481 h 551"/>
                <a:gd name="T50" fmla="*/ 106 w 474"/>
                <a:gd name="T51" fmla="*/ 454 h 551"/>
                <a:gd name="T52" fmla="*/ 106 w 474"/>
                <a:gd name="T53" fmla="*/ 427 h 551"/>
                <a:gd name="T54" fmla="*/ 123 w 474"/>
                <a:gd name="T55" fmla="*/ 420 h 551"/>
                <a:gd name="T56" fmla="*/ 120 w 474"/>
                <a:gd name="T57" fmla="*/ 407 h 551"/>
                <a:gd name="T58" fmla="*/ 106 w 474"/>
                <a:gd name="T59" fmla="*/ 374 h 551"/>
                <a:gd name="T60" fmla="*/ 72 w 474"/>
                <a:gd name="T61" fmla="*/ 344 h 551"/>
                <a:gd name="T62" fmla="*/ 63 w 474"/>
                <a:gd name="T63" fmla="*/ 307 h 551"/>
                <a:gd name="T64" fmla="*/ 33 w 474"/>
                <a:gd name="T65" fmla="*/ 281 h 551"/>
                <a:gd name="T66" fmla="*/ 53 w 474"/>
                <a:gd name="T67" fmla="*/ 263 h 551"/>
                <a:gd name="T68" fmla="*/ 60 w 474"/>
                <a:gd name="T69" fmla="*/ 260 h 551"/>
                <a:gd name="T70" fmla="*/ 50 w 474"/>
                <a:gd name="T71" fmla="*/ 237 h 551"/>
                <a:gd name="T72" fmla="*/ 33 w 474"/>
                <a:gd name="T73" fmla="*/ 230 h 551"/>
                <a:gd name="T74" fmla="*/ 13 w 474"/>
                <a:gd name="T75" fmla="*/ 206 h 551"/>
                <a:gd name="T76" fmla="*/ 37 w 474"/>
                <a:gd name="T77" fmla="*/ 184 h 551"/>
                <a:gd name="T78" fmla="*/ 34 w 474"/>
                <a:gd name="T79" fmla="*/ 139 h 551"/>
                <a:gd name="T80" fmla="*/ 0 w 474"/>
                <a:gd name="T81" fmla="*/ 110 h 551"/>
                <a:gd name="T82" fmla="*/ 3 w 474"/>
                <a:gd name="T83" fmla="*/ 60 h 551"/>
                <a:gd name="T84" fmla="*/ 6 w 474"/>
                <a:gd name="T85" fmla="*/ 40 h 551"/>
                <a:gd name="T86" fmla="*/ 13 w 474"/>
                <a:gd name="T87" fmla="*/ 30 h 551"/>
                <a:gd name="T88" fmla="*/ 19 w 474"/>
                <a:gd name="T89" fmla="*/ 11 h 551"/>
                <a:gd name="T90" fmla="*/ 53 w 474"/>
                <a:gd name="T91" fmla="*/ 24 h 551"/>
                <a:gd name="T92" fmla="*/ 86 w 474"/>
                <a:gd name="T93" fmla="*/ 87 h 551"/>
                <a:gd name="T94" fmla="*/ 110 w 474"/>
                <a:gd name="T95" fmla="*/ 86 h 551"/>
                <a:gd name="T96" fmla="*/ 127 w 474"/>
                <a:gd name="T97" fmla="*/ 83 h 551"/>
                <a:gd name="T98" fmla="*/ 139 w 474"/>
                <a:gd name="T99" fmla="*/ 90 h 551"/>
                <a:gd name="T100" fmla="*/ 167 w 474"/>
                <a:gd name="T101" fmla="*/ 97 h 551"/>
                <a:gd name="T102" fmla="*/ 176 w 474"/>
                <a:gd name="T103" fmla="*/ 90 h 551"/>
                <a:gd name="T104" fmla="*/ 189 w 474"/>
                <a:gd name="T105" fmla="*/ 63 h 551"/>
                <a:gd name="T106" fmla="*/ 230 w 474"/>
                <a:gd name="T107" fmla="*/ 57 h 551"/>
                <a:gd name="T108" fmla="*/ 290 w 474"/>
                <a:gd name="T109" fmla="*/ 53 h 551"/>
                <a:gd name="T110" fmla="*/ 321 w 474"/>
                <a:gd name="T111" fmla="*/ 63 h 551"/>
                <a:gd name="T112" fmla="*/ 316 w 474"/>
                <a:gd name="T113" fmla="*/ 36 h 551"/>
                <a:gd name="T114" fmla="*/ 360 w 474"/>
                <a:gd name="T115" fmla="*/ 20 h 551"/>
                <a:gd name="T116" fmla="*/ 377 w 474"/>
                <a:gd name="T117" fmla="*/ 67 h 551"/>
                <a:gd name="T118" fmla="*/ 404 w 474"/>
                <a:gd name="T119" fmla="*/ 56 h 551"/>
                <a:gd name="T120" fmla="*/ 423 w 474"/>
                <a:gd name="T121" fmla="*/ 59 h 551"/>
                <a:gd name="T122" fmla="*/ 461 w 474"/>
                <a:gd name="T123" fmla="*/ 114 h 551"/>
                <a:gd name="T124" fmla="*/ 468 w 474"/>
                <a:gd name="T125" fmla="*/ 21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4" h="551">
                  <a:moveTo>
                    <a:pt x="407" y="257"/>
                  </a:moveTo>
                  <a:cubicBezTo>
                    <a:pt x="407" y="257"/>
                    <a:pt x="394" y="248"/>
                    <a:pt x="393" y="248"/>
                  </a:cubicBezTo>
                  <a:cubicBezTo>
                    <a:pt x="393" y="249"/>
                    <a:pt x="399" y="263"/>
                    <a:pt x="399" y="263"/>
                  </a:cubicBezTo>
                  <a:cubicBezTo>
                    <a:pt x="399" y="263"/>
                    <a:pt x="381" y="272"/>
                    <a:pt x="381" y="273"/>
                  </a:cubicBezTo>
                  <a:cubicBezTo>
                    <a:pt x="381" y="273"/>
                    <a:pt x="382" y="278"/>
                    <a:pt x="382" y="278"/>
                  </a:cubicBezTo>
                  <a:cubicBezTo>
                    <a:pt x="393" y="276"/>
                    <a:pt x="393" y="276"/>
                    <a:pt x="393" y="276"/>
                  </a:cubicBezTo>
                  <a:cubicBezTo>
                    <a:pt x="417" y="281"/>
                    <a:pt x="417" y="281"/>
                    <a:pt x="417" y="281"/>
                  </a:cubicBezTo>
                  <a:cubicBezTo>
                    <a:pt x="430" y="295"/>
                    <a:pt x="430" y="295"/>
                    <a:pt x="430" y="295"/>
                  </a:cubicBezTo>
                  <a:cubicBezTo>
                    <a:pt x="431" y="302"/>
                    <a:pt x="431" y="302"/>
                    <a:pt x="431" y="302"/>
                  </a:cubicBezTo>
                  <a:cubicBezTo>
                    <a:pt x="439" y="308"/>
                    <a:pt x="439" y="308"/>
                    <a:pt x="439" y="308"/>
                  </a:cubicBezTo>
                  <a:cubicBezTo>
                    <a:pt x="433" y="320"/>
                    <a:pt x="433" y="320"/>
                    <a:pt x="433" y="320"/>
                  </a:cubicBezTo>
                  <a:cubicBezTo>
                    <a:pt x="415" y="327"/>
                    <a:pt x="415" y="327"/>
                    <a:pt x="415" y="327"/>
                  </a:cubicBezTo>
                  <a:cubicBezTo>
                    <a:pt x="400" y="330"/>
                    <a:pt x="400" y="330"/>
                    <a:pt x="400" y="330"/>
                  </a:cubicBezTo>
                  <a:cubicBezTo>
                    <a:pt x="390" y="344"/>
                    <a:pt x="390" y="344"/>
                    <a:pt x="390" y="344"/>
                  </a:cubicBezTo>
                  <a:cubicBezTo>
                    <a:pt x="370" y="347"/>
                    <a:pt x="370" y="347"/>
                    <a:pt x="370" y="347"/>
                  </a:cubicBezTo>
                  <a:cubicBezTo>
                    <a:pt x="371" y="343"/>
                    <a:pt x="371" y="343"/>
                    <a:pt x="371" y="343"/>
                  </a:cubicBezTo>
                  <a:cubicBezTo>
                    <a:pt x="360" y="343"/>
                    <a:pt x="360" y="343"/>
                    <a:pt x="360" y="343"/>
                  </a:cubicBezTo>
                  <a:cubicBezTo>
                    <a:pt x="350" y="351"/>
                    <a:pt x="350" y="351"/>
                    <a:pt x="350" y="351"/>
                  </a:cubicBezTo>
                  <a:cubicBezTo>
                    <a:pt x="337" y="340"/>
                    <a:pt x="337" y="340"/>
                    <a:pt x="337" y="340"/>
                  </a:cubicBezTo>
                  <a:cubicBezTo>
                    <a:pt x="333" y="340"/>
                    <a:pt x="333" y="340"/>
                    <a:pt x="333" y="340"/>
                  </a:cubicBezTo>
                  <a:cubicBezTo>
                    <a:pt x="327" y="347"/>
                    <a:pt x="327" y="347"/>
                    <a:pt x="327" y="347"/>
                  </a:cubicBezTo>
                  <a:cubicBezTo>
                    <a:pt x="317" y="337"/>
                    <a:pt x="317" y="337"/>
                    <a:pt x="317" y="337"/>
                  </a:cubicBezTo>
                  <a:cubicBezTo>
                    <a:pt x="307" y="340"/>
                    <a:pt x="307" y="340"/>
                    <a:pt x="307" y="340"/>
                  </a:cubicBezTo>
                  <a:cubicBezTo>
                    <a:pt x="286" y="340"/>
                    <a:pt x="286" y="340"/>
                    <a:pt x="286" y="340"/>
                  </a:cubicBezTo>
                  <a:cubicBezTo>
                    <a:pt x="280" y="344"/>
                    <a:pt x="280" y="344"/>
                    <a:pt x="280" y="344"/>
                  </a:cubicBezTo>
                  <a:cubicBezTo>
                    <a:pt x="277" y="344"/>
                    <a:pt x="277" y="344"/>
                    <a:pt x="277" y="344"/>
                  </a:cubicBezTo>
                  <a:cubicBezTo>
                    <a:pt x="281" y="350"/>
                    <a:pt x="281" y="350"/>
                    <a:pt x="281" y="350"/>
                  </a:cubicBezTo>
                  <a:cubicBezTo>
                    <a:pt x="273" y="360"/>
                    <a:pt x="273" y="360"/>
                    <a:pt x="273" y="360"/>
                  </a:cubicBezTo>
                  <a:cubicBezTo>
                    <a:pt x="280" y="367"/>
                    <a:pt x="280" y="367"/>
                    <a:pt x="280" y="367"/>
                  </a:cubicBezTo>
                  <a:cubicBezTo>
                    <a:pt x="291" y="367"/>
                    <a:pt x="291" y="367"/>
                    <a:pt x="291" y="367"/>
                  </a:cubicBezTo>
                  <a:cubicBezTo>
                    <a:pt x="292" y="378"/>
                    <a:pt x="292" y="378"/>
                    <a:pt x="292" y="378"/>
                  </a:cubicBezTo>
                  <a:cubicBezTo>
                    <a:pt x="300" y="394"/>
                    <a:pt x="300" y="394"/>
                    <a:pt x="300" y="394"/>
                  </a:cubicBezTo>
                  <a:cubicBezTo>
                    <a:pt x="300" y="407"/>
                    <a:pt x="300" y="407"/>
                    <a:pt x="300" y="407"/>
                  </a:cubicBezTo>
                  <a:cubicBezTo>
                    <a:pt x="296" y="407"/>
                    <a:pt x="296" y="407"/>
                    <a:pt x="296" y="407"/>
                  </a:cubicBezTo>
                  <a:cubicBezTo>
                    <a:pt x="287" y="424"/>
                    <a:pt x="287" y="424"/>
                    <a:pt x="287" y="424"/>
                  </a:cubicBezTo>
                  <a:cubicBezTo>
                    <a:pt x="283" y="424"/>
                    <a:pt x="283" y="424"/>
                    <a:pt x="283" y="424"/>
                  </a:cubicBezTo>
                  <a:cubicBezTo>
                    <a:pt x="263" y="437"/>
                    <a:pt x="263" y="437"/>
                    <a:pt x="263" y="437"/>
                  </a:cubicBezTo>
                  <a:cubicBezTo>
                    <a:pt x="266" y="443"/>
                    <a:pt x="266" y="443"/>
                    <a:pt x="266" y="443"/>
                  </a:cubicBezTo>
                  <a:cubicBezTo>
                    <a:pt x="266" y="443"/>
                    <a:pt x="270" y="447"/>
                    <a:pt x="270" y="447"/>
                  </a:cubicBezTo>
                  <a:cubicBezTo>
                    <a:pt x="270" y="447"/>
                    <a:pt x="270" y="451"/>
                    <a:pt x="270" y="451"/>
                  </a:cubicBezTo>
                  <a:cubicBezTo>
                    <a:pt x="256" y="453"/>
                    <a:pt x="256" y="453"/>
                    <a:pt x="256" y="453"/>
                  </a:cubicBezTo>
                  <a:cubicBezTo>
                    <a:pt x="260" y="454"/>
                    <a:pt x="260" y="454"/>
                    <a:pt x="260" y="454"/>
                  </a:cubicBezTo>
                  <a:cubicBezTo>
                    <a:pt x="247" y="469"/>
                    <a:pt x="247" y="469"/>
                    <a:pt x="247" y="469"/>
                  </a:cubicBezTo>
                  <a:cubicBezTo>
                    <a:pt x="247" y="474"/>
                    <a:pt x="247" y="474"/>
                    <a:pt x="247" y="474"/>
                  </a:cubicBezTo>
                  <a:cubicBezTo>
                    <a:pt x="237" y="463"/>
                    <a:pt x="237" y="463"/>
                    <a:pt x="237" y="463"/>
                  </a:cubicBezTo>
                  <a:cubicBezTo>
                    <a:pt x="227" y="467"/>
                    <a:pt x="227" y="467"/>
                    <a:pt x="227" y="467"/>
                  </a:cubicBezTo>
                  <a:cubicBezTo>
                    <a:pt x="230" y="477"/>
                    <a:pt x="230" y="477"/>
                    <a:pt x="230" y="477"/>
                  </a:cubicBezTo>
                  <a:cubicBezTo>
                    <a:pt x="223" y="490"/>
                    <a:pt x="223" y="490"/>
                    <a:pt x="223" y="490"/>
                  </a:cubicBezTo>
                  <a:cubicBezTo>
                    <a:pt x="213" y="490"/>
                    <a:pt x="213" y="490"/>
                    <a:pt x="213" y="490"/>
                  </a:cubicBezTo>
                  <a:cubicBezTo>
                    <a:pt x="201" y="493"/>
                    <a:pt x="201" y="493"/>
                    <a:pt x="201" y="493"/>
                  </a:cubicBezTo>
                  <a:cubicBezTo>
                    <a:pt x="194" y="500"/>
                    <a:pt x="194" y="500"/>
                    <a:pt x="194" y="500"/>
                  </a:cubicBezTo>
                  <a:cubicBezTo>
                    <a:pt x="190" y="500"/>
                    <a:pt x="190" y="500"/>
                    <a:pt x="190" y="500"/>
                  </a:cubicBezTo>
                  <a:cubicBezTo>
                    <a:pt x="190" y="500"/>
                    <a:pt x="190" y="504"/>
                    <a:pt x="189" y="504"/>
                  </a:cubicBezTo>
                  <a:cubicBezTo>
                    <a:pt x="189" y="504"/>
                    <a:pt x="177" y="507"/>
                    <a:pt x="177" y="507"/>
                  </a:cubicBezTo>
                  <a:cubicBezTo>
                    <a:pt x="177" y="518"/>
                    <a:pt x="177" y="518"/>
                    <a:pt x="177" y="518"/>
                  </a:cubicBezTo>
                  <a:cubicBezTo>
                    <a:pt x="184" y="528"/>
                    <a:pt x="184" y="528"/>
                    <a:pt x="184" y="528"/>
                  </a:cubicBezTo>
                  <a:cubicBezTo>
                    <a:pt x="173" y="534"/>
                    <a:pt x="173" y="534"/>
                    <a:pt x="173" y="534"/>
                  </a:cubicBezTo>
                  <a:cubicBezTo>
                    <a:pt x="173" y="537"/>
                    <a:pt x="173" y="537"/>
                    <a:pt x="173" y="537"/>
                  </a:cubicBezTo>
                  <a:cubicBezTo>
                    <a:pt x="167" y="541"/>
                    <a:pt x="167" y="541"/>
                    <a:pt x="167" y="541"/>
                  </a:cubicBezTo>
                  <a:cubicBezTo>
                    <a:pt x="160" y="523"/>
                    <a:pt x="160" y="523"/>
                    <a:pt x="160" y="523"/>
                  </a:cubicBezTo>
                  <a:cubicBezTo>
                    <a:pt x="143" y="520"/>
                    <a:pt x="143" y="520"/>
                    <a:pt x="143" y="520"/>
                  </a:cubicBezTo>
                  <a:cubicBezTo>
                    <a:pt x="143" y="524"/>
                    <a:pt x="143" y="524"/>
                    <a:pt x="143" y="524"/>
                  </a:cubicBezTo>
                  <a:cubicBezTo>
                    <a:pt x="117" y="530"/>
                    <a:pt x="117" y="530"/>
                    <a:pt x="117" y="530"/>
                  </a:cubicBezTo>
                  <a:cubicBezTo>
                    <a:pt x="116" y="537"/>
                    <a:pt x="116" y="537"/>
                    <a:pt x="116" y="537"/>
                  </a:cubicBezTo>
                  <a:cubicBezTo>
                    <a:pt x="120" y="537"/>
                    <a:pt x="120" y="537"/>
                    <a:pt x="120" y="537"/>
                  </a:cubicBezTo>
                  <a:cubicBezTo>
                    <a:pt x="103" y="551"/>
                    <a:pt x="103" y="551"/>
                    <a:pt x="103" y="551"/>
                  </a:cubicBezTo>
                  <a:cubicBezTo>
                    <a:pt x="103" y="547"/>
                    <a:pt x="103" y="547"/>
                    <a:pt x="103" y="547"/>
                  </a:cubicBezTo>
                  <a:cubicBezTo>
                    <a:pt x="87" y="544"/>
                    <a:pt x="87" y="544"/>
                    <a:pt x="87" y="544"/>
                  </a:cubicBezTo>
                  <a:cubicBezTo>
                    <a:pt x="87" y="524"/>
                    <a:pt x="87" y="524"/>
                    <a:pt x="87" y="524"/>
                  </a:cubicBezTo>
                  <a:cubicBezTo>
                    <a:pt x="83" y="524"/>
                    <a:pt x="83" y="524"/>
                    <a:pt x="83" y="524"/>
                  </a:cubicBezTo>
                  <a:cubicBezTo>
                    <a:pt x="83" y="520"/>
                    <a:pt x="83" y="520"/>
                    <a:pt x="83" y="520"/>
                  </a:cubicBezTo>
                  <a:cubicBezTo>
                    <a:pt x="87" y="511"/>
                    <a:pt x="87" y="511"/>
                    <a:pt x="87" y="511"/>
                  </a:cubicBezTo>
                  <a:cubicBezTo>
                    <a:pt x="83" y="507"/>
                    <a:pt x="83" y="507"/>
                    <a:pt x="83" y="507"/>
                  </a:cubicBezTo>
                  <a:cubicBezTo>
                    <a:pt x="96" y="504"/>
                    <a:pt x="96" y="504"/>
                    <a:pt x="96" y="504"/>
                  </a:cubicBezTo>
                  <a:cubicBezTo>
                    <a:pt x="83" y="481"/>
                    <a:pt x="83" y="481"/>
                    <a:pt x="83" y="481"/>
                  </a:cubicBezTo>
                  <a:cubicBezTo>
                    <a:pt x="86" y="473"/>
                    <a:pt x="86" y="473"/>
                    <a:pt x="86" y="473"/>
                  </a:cubicBezTo>
                  <a:cubicBezTo>
                    <a:pt x="97" y="473"/>
                    <a:pt x="97" y="473"/>
                    <a:pt x="97" y="473"/>
                  </a:cubicBezTo>
                  <a:cubicBezTo>
                    <a:pt x="106" y="454"/>
                    <a:pt x="106" y="454"/>
                    <a:pt x="106" y="454"/>
                  </a:cubicBezTo>
                  <a:cubicBezTo>
                    <a:pt x="113" y="451"/>
                    <a:pt x="113" y="451"/>
                    <a:pt x="113" y="451"/>
                  </a:cubicBezTo>
                  <a:cubicBezTo>
                    <a:pt x="117" y="434"/>
                    <a:pt x="117" y="434"/>
                    <a:pt x="117" y="434"/>
                  </a:cubicBezTo>
                  <a:cubicBezTo>
                    <a:pt x="106" y="427"/>
                    <a:pt x="106" y="427"/>
                    <a:pt x="106" y="427"/>
                  </a:cubicBezTo>
                  <a:cubicBezTo>
                    <a:pt x="106" y="424"/>
                    <a:pt x="106" y="424"/>
                    <a:pt x="106" y="424"/>
                  </a:cubicBezTo>
                  <a:cubicBezTo>
                    <a:pt x="120" y="424"/>
                    <a:pt x="120" y="424"/>
                    <a:pt x="120" y="424"/>
                  </a:cubicBezTo>
                  <a:cubicBezTo>
                    <a:pt x="123" y="420"/>
                    <a:pt x="123" y="420"/>
                    <a:pt x="123" y="420"/>
                  </a:cubicBezTo>
                  <a:cubicBezTo>
                    <a:pt x="127" y="420"/>
                    <a:pt x="127" y="420"/>
                    <a:pt x="127" y="420"/>
                  </a:cubicBezTo>
                  <a:cubicBezTo>
                    <a:pt x="127" y="417"/>
                    <a:pt x="127" y="417"/>
                    <a:pt x="127" y="417"/>
                  </a:cubicBezTo>
                  <a:cubicBezTo>
                    <a:pt x="120" y="407"/>
                    <a:pt x="120" y="407"/>
                    <a:pt x="120" y="407"/>
                  </a:cubicBezTo>
                  <a:cubicBezTo>
                    <a:pt x="120" y="407"/>
                    <a:pt x="120" y="402"/>
                    <a:pt x="119" y="400"/>
                  </a:cubicBezTo>
                  <a:cubicBezTo>
                    <a:pt x="118" y="398"/>
                    <a:pt x="117" y="390"/>
                    <a:pt x="117" y="390"/>
                  </a:cubicBezTo>
                  <a:cubicBezTo>
                    <a:pt x="114" y="388"/>
                    <a:pt x="107" y="378"/>
                    <a:pt x="106" y="374"/>
                  </a:cubicBezTo>
                  <a:cubicBezTo>
                    <a:pt x="104" y="370"/>
                    <a:pt x="91" y="360"/>
                    <a:pt x="88" y="358"/>
                  </a:cubicBezTo>
                  <a:cubicBezTo>
                    <a:pt x="85" y="356"/>
                    <a:pt x="76" y="346"/>
                    <a:pt x="76" y="346"/>
                  </a:cubicBezTo>
                  <a:cubicBezTo>
                    <a:pt x="72" y="344"/>
                    <a:pt x="72" y="344"/>
                    <a:pt x="72" y="344"/>
                  </a:cubicBezTo>
                  <a:cubicBezTo>
                    <a:pt x="63" y="336"/>
                    <a:pt x="63" y="336"/>
                    <a:pt x="63" y="336"/>
                  </a:cubicBezTo>
                  <a:cubicBezTo>
                    <a:pt x="57" y="319"/>
                    <a:pt x="57" y="319"/>
                    <a:pt x="57" y="319"/>
                  </a:cubicBezTo>
                  <a:cubicBezTo>
                    <a:pt x="63" y="307"/>
                    <a:pt x="63" y="307"/>
                    <a:pt x="63" y="307"/>
                  </a:cubicBezTo>
                  <a:cubicBezTo>
                    <a:pt x="58" y="303"/>
                    <a:pt x="56" y="293"/>
                    <a:pt x="56" y="293"/>
                  </a:cubicBezTo>
                  <a:cubicBezTo>
                    <a:pt x="42" y="283"/>
                    <a:pt x="42" y="283"/>
                    <a:pt x="42" y="283"/>
                  </a:cubicBezTo>
                  <a:cubicBezTo>
                    <a:pt x="33" y="281"/>
                    <a:pt x="33" y="281"/>
                    <a:pt x="33" y="281"/>
                  </a:cubicBezTo>
                  <a:cubicBezTo>
                    <a:pt x="43" y="267"/>
                    <a:pt x="43" y="267"/>
                    <a:pt x="43" y="267"/>
                  </a:cubicBezTo>
                  <a:cubicBezTo>
                    <a:pt x="48" y="264"/>
                    <a:pt x="48" y="264"/>
                    <a:pt x="48" y="264"/>
                  </a:cubicBezTo>
                  <a:cubicBezTo>
                    <a:pt x="53" y="263"/>
                    <a:pt x="53" y="263"/>
                    <a:pt x="53" y="263"/>
                  </a:cubicBezTo>
                  <a:cubicBezTo>
                    <a:pt x="56" y="267"/>
                    <a:pt x="56" y="267"/>
                    <a:pt x="56" y="267"/>
                  </a:cubicBezTo>
                  <a:cubicBezTo>
                    <a:pt x="56" y="264"/>
                    <a:pt x="56" y="264"/>
                    <a:pt x="56" y="264"/>
                  </a:cubicBezTo>
                  <a:cubicBezTo>
                    <a:pt x="60" y="260"/>
                    <a:pt x="60" y="260"/>
                    <a:pt x="60" y="260"/>
                  </a:cubicBezTo>
                  <a:cubicBezTo>
                    <a:pt x="56" y="253"/>
                    <a:pt x="56" y="253"/>
                    <a:pt x="56" y="253"/>
                  </a:cubicBezTo>
                  <a:cubicBezTo>
                    <a:pt x="63" y="250"/>
                    <a:pt x="63" y="250"/>
                    <a:pt x="63" y="250"/>
                  </a:cubicBezTo>
                  <a:cubicBezTo>
                    <a:pt x="50" y="237"/>
                    <a:pt x="50" y="237"/>
                    <a:pt x="50" y="237"/>
                  </a:cubicBezTo>
                  <a:cubicBezTo>
                    <a:pt x="42" y="237"/>
                    <a:pt x="42" y="237"/>
                    <a:pt x="42" y="237"/>
                  </a:cubicBezTo>
                  <a:cubicBezTo>
                    <a:pt x="33" y="233"/>
                    <a:pt x="33" y="233"/>
                    <a:pt x="33" y="233"/>
                  </a:cubicBezTo>
                  <a:cubicBezTo>
                    <a:pt x="33" y="230"/>
                    <a:pt x="33" y="230"/>
                    <a:pt x="33" y="230"/>
                  </a:cubicBezTo>
                  <a:cubicBezTo>
                    <a:pt x="17" y="223"/>
                    <a:pt x="17" y="223"/>
                    <a:pt x="17" y="223"/>
                  </a:cubicBezTo>
                  <a:cubicBezTo>
                    <a:pt x="13" y="217"/>
                    <a:pt x="13" y="217"/>
                    <a:pt x="13" y="217"/>
                  </a:cubicBezTo>
                  <a:cubicBezTo>
                    <a:pt x="13" y="206"/>
                    <a:pt x="13" y="206"/>
                    <a:pt x="13" y="206"/>
                  </a:cubicBezTo>
                  <a:cubicBezTo>
                    <a:pt x="20" y="204"/>
                    <a:pt x="20" y="204"/>
                    <a:pt x="20" y="204"/>
                  </a:cubicBezTo>
                  <a:cubicBezTo>
                    <a:pt x="23" y="193"/>
                    <a:pt x="23" y="193"/>
                    <a:pt x="23" y="193"/>
                  </a:cubicBezTo>
                  <a:cubicBezTo>
                    <a:pt x="28" y="191"/>
                    <a:pt x="37" y="184"/>
                    <a:pt x="37" y="184"/>
                  </a:cubicBezTo>
                  <a:cubicBezTo>
                    <a:pt x="37" y="173"/>
                    <a:pt x="37" y="173"/>
                    <a:pt x="37" y="173"/>
                  </a:cubicBezTo>
                  <a:cubicBezTo>
                    <a:pt x="33" y="170"/>
                    <a:pt x="33" y="170"/>
                    <a:pt x="33" y="170"/>
                  </a:cubicBezTo>
                  <a:cubicBezTo>
                    <a:pt x="34" y="139"/>
                    <a:pt x="34" y="139"/>
                    <a:pt x="34" y="139"/>
                  </a:cubicBezTo>
                  <a:cubicBezTo>
                    <a:pt x="30" y="127"/>
                    <a:pt x="30" y="127"/>
                    <a:pt x="30" y="127"/>
                  </a:cubicBezTo>
                  <a:cubicBezTo>
                    <a:pt x="20" y="117"/>
                    <a:pt x="20" y="117"/>
                    <a:pt x="20" y="117"/>
                  </a:cubicBezTo>
                  <a:cubicBezTo>
                    <a:pt x="0" y="110"/>
                    <a:pt x="0" y="110"/>
                    <a:pt x="0" y="110"/>
                  </a:cubicBezTo>
                  <a:cubicBezTo>
                    <a:pt x="0" y="91"/>
                    <a:pt x="0" y="91"/>
                    <a:pt x="0" y="91"/>
                  </a:cubicBezTo>
                  <a:cubicBezTo>
                    <a:pt x="3" y="73"/>
                    <a:pt x="3" y="73"/>
                    <a:pt x="3" y="73"/>
                  </a:cubicBezTo>
                  <a:cubicBezTo>
                    <a:pt x="3" y="60"/>
                    <a:pt x="3" y="60"/>
                    <a:pt x="3" y="60"/>
                  </a:cubicBezTo>
                  <a:cubicBezTo>
                    <a:pt x="0" y="53"/>
                    <a:pt x="0" y="53"/>
                    <a:pt x="0" y="53"/>
                  </a:cubicBezTo>
                  <a:cubicBezTo>
                    <a:pt x="10" y="40"/>
                    <a:pt x="10" y="40"/>
                    <a:pt x="10" y="40"/>
                  </a:cubicBezTo>
                  <a:cubicBezTo>
                    <a:pt x="6" y="40"/>
                    <a:pt x="6" y="40"/>
                    <a:pt x="6" y="40"/>
                  </a:cubicBezTo>
                  <a:cubicBezTo>
                    <a:pt x="6" y="40"/>
                    <a:pt x="6" y="33"/>
                    <a:pt x="6" y="33"/>
                  </a:cubicBezTo>
                  <a:cubicBezTo>
                    <a:pt x="6" y="33"/>
                    <a:pt x="3" y="33"/>
                    <a:pt x="3" y="33"/>
                  </a:cubicBezTo>
                  <a:cubicBezTo>
                    <a:pt x="13" y="30"/>
                    <a:pt x="13" y="30"/>
                    <a:pt x="13" y="30"/>
                  </a:cubicBezTo>
                  <a:cubicBezTo>
                    <a:pt x="13" y="26"/>
                    <a:pt x="13" y="26"/>
                    <a:pt x="13" y="26"/>
                  </a:cubicBezTo>
                  <a:cubicBezTo>
                    <a:pt x="16" y="23"/>
                    <a:pt x="16" y="23"/>
                    <a:pt x="16" y="23"/>
                  </a:cubicBezTo>
                  <a:cubicBezTo>
                    <a:pt x="19" y="11"/>
                    <a:pt x="19" y="11"/>
                    <a:pt x="19" y="11"/>
                  </a:cubicBezTo>
                  <a:cubicBezTo>
                    <a:pt x="33" y="0"/>
                    <a:pt x="33" y="0"/>
                    <a:pt x="33" y="0"/>
                  </a:cubicBezTo>
                  <a:cubicBezTo>
                    <a:pt x="50" y="10"/>
                    <a:pt x="50" y="10"/>
                    <a:pt x="50" y="10"/>
                  </a:cubicBezTo>
                  <a:cubicBezTo>
                    <a:pt x="50" y="10"/>
                    <a:pt x="53" y="17"/>
                    <a:pt x="53" y="24"/>
                  </a:cubicBezTo>
                  <a:cubicBezTo>
                    <a:pt x="77" y="60"/>
                    <a:pt x="77" y="60"/>
                    <a:pt x="77" y="60"/>
                  </a:cubicBezTo>
                  <a:cubicBezTo>
                    <a:pt x="73" y="67"/>
                    <a:pt x="73" y="67"/>
                    <a:pt x="73" y="67"/>
                  </a:cubicBezTo>
                  <a:cubicBezTo>
                    <a:pt x="86" y="87"/>
                    <a:pt x="86" y="87"/>
                    <a:pt x="86" y="87"/>
                  </a:cubicBezTo>
                  <a:cubicBezTo>
                    <a:pt x="90" y="83"/>
                    <a:pt x="90" y="83"/>
                    <a:pt x="90" y="83"/>
                  </a:cubicBezTo>
                  <a:cubicBezTo>
                    <a:pt x="100" y="90"/>
                    <a:pt x="100" y="90"/>
                    <a:pt x="100" y="90"/>
                  </a:cubicBezTo>
                  <a:cubicBezTo>
                    <a:pt x="110" y="86"/>
                    <a:pt x="110" y="86"/>
                    <a:pt x="110" y="86"/>
                  </a:cubicBezTo>
                  <a:cubicBezTo>
                    <a:pt x="110" y="91"/>
                    <a:pt x="110" y="91"/>
                    <a:pt x="110" y="91"/>
                  </a:cubicBezTo>
                  <a:cubicBezTo>
                    <a:pt x="116" y="83"/>
                    <a:pt x="116" y="83"/>
                    <a:pt x="116" y="83"/>
                  </a:cubicBezTo>
                  <a:cubicBezTo>
                    <a:pt x="127" y="83"/>
                    <a:pt x="127" y="83"/>
                    <a:pt x="127" y="83"/>
                  </a:cubicBezTo>
                  <a:cubicBezTo>
                    <a:pt x="127" y="90"/>
                    <a:pt x="127" y="90"/>
                    <a:pt x="127" y="90"/>
                  </a:cubicBezTo>
                  <a:cubicBezTo>
                    <a:pt x="136" y="94"/>
                    <a:pt x="136" y="94"/>
                    <a:pt x="136" y="94"/>
                  </a:cubicBezTo>
                  <a:cubicBezTo>
                    <a:pt x="139" y="90"/>
                    <a:pt x="139" y="90"/>
                    <a:pt x="139" y="90"/>
                  </a:cubicBezTo>
                  <a:cubicBezTo>
                    <a:pt x="144" y="90"/>
                    <a:pt x="144" y="90"/>
                    <a:pt x="144" y="90"/>
                  </a:cubicBezTo>
                  <a:cubicBezTo>
                    <a:pt x="153" y="100"/>
                    <a:pt x="153" y="100"/>
                    <a:pt x="153" y="100"/>
                  </a:cubicBezTo>
                  <a:cubicBezTo>
                    <a:pt x="167" y="97"/>
                    <a:pt x="167" y="97"/>
                    <a:pt x="167" y="97"/>
                  </a:cubicBezTo>
                  <a:cubicBezTo>
                    <a:pt x="169" y="94"/>
                    <a:pt x="169" y="94"/>
                    <a:pt x="169" y="94"/>
                  </a:cubicBezTo>
                  <a:cubicBezTo>
                    <a:pt x="174" y="94"/>
                    <a:pt x="174" y="94"/>
                    <a:pt x="174" y="94"/>
                  </a:cubicBezTo>
                  <a:cubicBezTo>
                    <a:pt x="176" y="90"/>
                    <a:pt x="176" y="90"/>
                    <a:pt x="176" y="90"/>
                  </a:cubicBezTo>
                  <a:cubicBezTo>
                    <a:pt x="173" y="86"/>
                    <a:pt x="173" y="86"/>
                    <a:pt x="173" y="86"/>
                  </a:cubicBezTo>
                  <a:cubicBezTo>
                    <a:pt x="180" y="79"/>
                    <a:pt x="180" y="79"/>
                    <a:pt x="180" y="79"/>
                  </a:cubicBezTo>
                  <a:cubicBezTo>
                    <a:pt x="180" y="79"/>
                    <a:pt x="186" y="67"/>
                    <a:pt x="189" y="63"/>
                  </a:cubicBezTo>
                  <a:cubicBezTo>
                    <a:pt x="207" y="63"/>
                    <a:pt x="207" y="63"/>
                    <a:pt x="207" y="63"/>
                  </a:cubicBezTo>
                  <a:cubicBezTo>
                    <a:pt x="226" y="40"/>
                    <a:pt x="226" y="40"/>
                    <a:pt x="226" y="40"/>
                  </a:cubicBezTo>
                  <a:cubicBezTo>
                    <a:pt x="230" y="57"/>
                    <a:pt x="230" y="57"/>
                    <a:pt x="230" y="57"/>
                  </a:cubicBezTo>
                  <a:cubicBezTo>
                    <a:pt x="254" y="60"/>
                    <a:pt x="254" y="60"/>
                    <a:pt x="254" y="60"/>
                  </a:cubicBezTo>
                  <a:cubicBezTo>
                    <a:pt x="254" y="60"/>
                    <a:pt x="266" y="43"/>
                    <a:pt x="267" y="40"/>
                  </a:cubicBezTo>
                  <a:cubicBezTo>
                    <a:pt x="290" y="53"/>
                    <a:pt x="290" y="53"/>
                    <a:pt x="290" y="53"/>
                  </a:cubicBezTo>
                  <a:cubicBezTo>
                    <a:pt x="287" y="64"/>
                    <a:pt x="287" y="64"/>
                    <a:pt x="287" y="64"/>
                  </a:cubicBezTo>
                  <a:cubicBezTo>
                    <a:pt x="305" y="67"/>
                    <a:pt x="305" y="67"/>
                    <a:pt x="305" y="67"/>
                  </a:cubicBezTo>
                  <a:cubicBezTo>
                    <a:pt x="321" y="63"/>
                    <a:pt x="321" y="63"/>
                    <a:pt x="321" y="63"/>
                  </a:cubicBezTo>
                  <a:cubicBezTo>
                    <a:pt x="317" y="53"/>
                    <a:pt x="317" y="53"/>
                    <a:pt x="317" y="53"/>
                  </a:cubicBezTo>
                  <a:cubicBezTo>
                    <a:pt x="334" y="46"/>
                    <a:pt x="334" y="46"/>
                    <a:pt x="334" y="46"/>
                  </a:cubicBezTo>
                  <a:cubicBezTo>
                    <a:pt x="316" y="36"/>
                    <a:pt x="316" y="36"/>
                    <a:pt x="316" y="36"/>
                  </a:cubicBezTo>
                  <a:cubicBezTo>
                    <a:pt x="334" y="30"/>
                    <a:pt x="334" y="30"/>
                    <a:pt x="334" y="30"/>
                  </a:cubicBezTo>
                  <a:cubicBezTo>
                    <a:pt x="346" y="36"/>
                    <a:pt x="346" y="36"/>
                    <a:pt x="346" y="36"/>
                  </a:cubicBezTo>
                  <a:cubicBezTo>
                    <a:pt x="360" y="20"/>
                    <a:pt x="360" y="20"/>
                    <a:pt x="360" y="20"/>
                  </a:cubicBezTo>
                  <a:cubicBezTo>
                    <a:pt x="380" y="37"/>
                    <a:pt x="380" y="37"/>
                    <a:pt x="380" y="37"/>
                  </a:cubicBezTo>
                  <a:cubicBezTo>
                    <a:pt x="373" y="50"/>
                    <a:pt x="373" y="50"/>
                    <a:pt x="373" y="50"/>
                  </a:cubicBezTo>
                  <a:cubicBezTo>
                    <a:pt x="377" y="67"/>
                    <a:pt x="377" y="67"/>
                    <a:pt x="377" y="67"/>
                  </a:cubicBezTo>
                  <a:cubicBezTo>
                    <a:pt x="387" y="83"/>
                    <a:pt x="387" y="83"/>
                    <a:pt x="387" y="83"/>
                  </a:cubicBezTo>
                  <a:cubicBezTo>
                    <a:pt x="397" y="80"/>
                    <a:pt x="397" y="80"/>
                    <a:pt x="397" y="80"/>
                  </a:cubicBezTo>
                  <a:cubicBezTo>
                    <a:pt x="404" y="56"/>
                    <a:pt x="404" y="56"/>
                    <a:pt x="404" y="56"/>
                  </a:cubicBezTo>
                  <a:cubicBezTo>
                    <a:pt x="407" y="60"/>
                    <a:pt x="407" y="60"/>
                    <a:pt x="407" y="60"/>
                  </a:cubicBezTo>
                  <a:cubicBezTo>
                    <a:pt x="421" y="56"/>
                    <a:pt x="421" y="56"/>
                    <a:pt x="421" y="56"/>
                  </a:cubicBezTo>
                  <a:cubicBezTo>
                    <a:pt x="423" y="59"/>
                    <a:pt x="423" y="59"/>
                    <a:pt x="423" y="59"/>
                  </a:cubicBezTo>
                  <a:cubicBezTo>
                    <a:pt x="436" y="74"/>
                    <a:pt x="436" y="74"/>
                    <a:pt x="436" y="74"/>
                  </a:cubicBezTo>
                  <a:cubicBezTo>
                    <a:pt x="449" y="99"/>
                    <a:pt x="449" y="99"/>
                    <a:pt x="449" y="99"/>
                  </a:cubicBezTo>
                  <a:cubicBezTo>
                    <a:pt x="461" y="114"/>
                    <a:pt x="461" y="114"/>
                    <a:pt x="461" y="114"/>
                  </a:cubicBezTo>
                  <a:cubicBezTo>
                    <a:pt x="474" y="173"/>
                    <a:pt x="474" y="173"/>
                    <a:pt x="474" y="173"/>
                  </a:cubicBezTo>
                  <a:cubicBezTo>
                    <a:pt x="467" y="199"/>
                    <a:pt x="467" y="199"/>
                    <a:pt x="467" y="199"/>
                  </a:cubicBezTo>
                  <a:cubicBezTo>
                    <a:pt x="468" y="211"/>
                    <a:pt x="468" y="211"/>
                    <a:pt x="468" y="211"/>
                  </a:cubicBezTo>
                  <a:cubicBezTo>
                    <a:pt x="424" y="233"/>
                    <a:pt x="424" y="233"/>
                    <a:pt x="424" y="233"/>
                  </a:cubicBezTo>
                  <a:lnTo>
                    <a:pt x="407" y="25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6" name="Freeform 14">
              <a:extLst>
                <a:ext uri="{FF2B5EF4-FFF2-40B4-BE49-F238E27FC236}">
                  <a16:creationId xmlns:a16="http://schemas.microsoft.com/office/drawing/2014/main" id="{5DB34901-508D-46ED-BD7A-9EEA80B8BA92}"/>
                </a:ext>
              </a:extLst>
            </p:cNvPr>
            <p:cNvSpPr>
              <a:spLocks/>
            </p:cNvSpPr>
            <p:nvPr/>
          </p:nvSpPr>
          <p:spPr bwMode="auto">
            <a:xfrm>
              <a:off x="6436510" y="3788614"/>
              <a:ext cx="781902" cy="655287"/>
            </a:xfrm>
            <a:custGeom>
              <a:avLst/>
              <a:gdLst>
                <a:gd name="T0" fmla="*/ 504 w 516"/>
                <a:gd name="T1" fmla="*/ 371 h 431"/>
                <a:gd name="T2" fmla="*/ 480 w 516"/>
                <a:gd name="T3" fmla="*/ 351 h 431"/>
                <a:gd name="T4" fmla="*/ 441 w 516"/>
                <a:gd name="T5" fmla="*/ 311 h 431"/>
                <a:gd name="T6" fmla="*/ 383 w 516"/>
                <a:gd name="T7" fmla="*/ 310 h 431"/>
                <a:gd name="T8" fmla="*/ 348 w 516"/>
                <a:gd name="T9" fmla="*/ 308 h 431"/>
                <a:gd name="T10" fmla="*/ 379 w 516"/>
                <a:gd name="T11" fmla="*/ 325 h 431"/>
                <a:gd name="T12" fmla="*/ 422 w 516"/>
                <a:gd name="T13" fmla="*/ 318 h 431"/>
                <a:gd name="T14" fmla="*/ 459 w 516"/>
                <a:gd name="T15" fmla="*/ 362 h 431"/>
                <a:gd name="T16" fmla="*/ 485 w 516"/>
                <a:gd name="T17" fmla="*/ 387 h 431"/>
                <a:gd name="T18" fmla="*/ 461 w 516"/>
                <a:gd name="T19" fmla="*/ 411 h 431"/>
                <a:gd name="T20" fmla="*/ 437 w 516"/>
                <a:gd name="T21" fmla="*/ 381 h 431"/>
                <a:gd name="T22" fmla="*/ 410 w 516"/>
                <a:gd name="T23" fmla="*/ 367 h 431"/>
                <a:gd name="T24" fmla="*/ 398 w 516"/>
                <a:gd name="T25" fmla="*/ 377 h 431"/>
                <a:gd name="T26" fmla="*/ 369 w 516"/>
                <a:gd name="T27" fmla="*/ 398 h 431"/>
                <a:gd name="T28" fmla="*/ 331 w 516"/>
                <a:gd name="T29" fmla="*/ 371 h 431"/>
                <a:gd name="T30" fmla="*/ 290 w 516"/>
                <a:gd name="T31" fmla="*/ 371 h 431"/>
                <a:gd name="T32" fmla="*/ 244 w 516"/>
                <a:gd name="T33" fmla="*/ 410 h 431"/>
                <a:gd name="T34" fmla="*/ 238 w 516"/>
                <a:gd name="T35" fmla="*/ 425 h 431"/>
                <a:gd name="T36" fmla="*/ 217 w 516"/>
                <a:gd name="T37" fmla="*/ 431 h 431"/>
                <a:gd name="T38" fmla="*/ 200 w 516"/>
                <a:gd name="T39" fmla="*/ 425 h 431"/>
                <a:gd name="T40" fmla="*/ 180 w 516"/>
                <a:gd name="T41" fmla="*/ 414 h 431"/>
                <a:gd name="T42" fmla="*/ 164 w 516"/>
                <a:gd name="T43" fmla="*/ 421 h 431"/>
                <a:gd name="T44" fmla="*/ 137 w 516"/>
                <a:gd name="T45" fmla="*/ 398 h 431"/>
                <a:gd name="T46" fmla="*/ 114 w 516"/>
                <a:gd name="T47" fmla="*/ 341 h 431"/>
                <a:gd name="T48" fmla="*/ 87 w 516"/>
                <a:gd name="T49" fmla="*/ 313 h 431"/>
                <a:gd name="T50" fmla="*/ 63 w 516"/>
                <a:gd name="T51" fmla="*/ 280 h 431"/>
                <a:gd name="T52" fmla="*/ 64 w 516"/>
                <a:gd name="T53" fmla="*/ 254 h 431"/>
                <a:gd name="T54" fmla="*/ 87 w 516"/>
                <a:gd name="T55" fmla="*/ 224 h 431"/>
                <a:gd name="T56" fmla="*/ 64 w 516"/>
                <a:gd name="T57" fmla="*/ 191 h 431"/>
                <a:gd name="T58" fmla="*/ 47 w 516"/>
                <a:gd name="T59" fmla="*/ 174 h 431"/>
                <a:gd name="T60" fmla="*/ 14 w 516"/>
                <a:gd name="T61" fmla="*/ 134 h 431"/>
                <a:gd name="T62" fmla="*/ 54 w 516"/>
                <a:gd name="T63" fmla="*/ 77 h 431"/>
                <a:gd name="T64" fmla="*/ 70 w 516"/>
                <a:gd name="T65" fmla="*/ 17 h 431"/>
                <a:gd name="T66" fmla="*/ 120 w 516"/>
                <a:gd name="T67" fmla="*/ 10 h 431"/>
                <a:gd name="T68" fmla="*/ 185 w 516"/>
                <a:gd name="T69" fmla="*/ 4 h 431"/>
                <a:gd name="T70" fmla="*/ 212 w 516"/>
                <a:gd name="T71" fmla="*/ 16 h 431"/>
                <a:gd name="T72" fmla="*/ 241 w 516"/>
                <a:gd name="T73" fmla="*/ 27 h 431"/>
                <a:gd name="T74" fmla="*/ 248 w 516"/>
                <a:gd name="T75" fmla="*/ 23 h 431"/>
                <a:gd name="T76" fmla="*/ 251 w 516"/>
                <a:gd name="T77" fmla="*/ 34 h 431"/>
                <a:gd name="T78" fmla="*/ 284 w 516"/>
                <a:gd name="T79" fmla="*/ 23 h 431"/>
                <a:gd name="T80" fmla="*/ 308 w 516"/>
                <a:gd name="T81" fmla="*/ 30 h 431"/>
                <a:gd name="T82" fmla="*/ 354 w 516"/>
                <a:gd name="T83" fmla="*/ 41 h 431"/>
                <a:gd name="T84" fmla="*/ 382 w 516"/>
                <a:gd name="T85" fmla="*/ 35 h 431"/>
                <a:gd name="T86" fmla="*/ 419 w 516"/>
                <a:gd name="T87" fmla="*/ 79 h 431"/>
                <a:gd name="T88" fmla="*/ 434 w 516"/>
                <a:gd name="T89" fmla="*/ 128 h 431"/>
                <a:gd name="T90" fmla="*/ 464 w 516"/>
                <a:gd name="T91" fmla="*/ 170 h 431"/>
                <a:gd name="T92" fmla="*/ 483 w 516"/>
                <a:gd name="T93" fmla="*/ 176 h 431"/>
                <a:gd name="T94" fmla="*/ 462 w 516"/>
                <a:gd name="T95" fmla="*/ 240 h 431"/>
                <a:gd name="T96" fmla="*/ 495 w 516"/>
                <a:gd name="T97" fmla="*/ 315 h 431"/>
                <a:gd name="T98" fmla="*/ 516 w 516"/>
                <a:gd name="T99" fmla="*/ 366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6" h="431">
                  <a:moveTo>
                    <a:pt x="516" y="366"/>
                  </a:moveTo>
                  <a:cubicBezTo>
                    <a:pt x="510" y="372"/>
                    <a:pt x="510" y="372"/>
                    <a:pt x="510" y="372"/>
                  </a:cubicBezTo>
                  <a:cubicBezTo>
                    <a:pt x="510" y="372"/>
                    <a:pt x="504" y="372"/>
                    <a:pt x="504" y="371"/>
                  </a:cubicBezTo>
                  <a:cubicBezTo>
                    <a:pt x="504" y="371"/>
                    <a:pt x="509" y="359"/>
                    <a:pt x="509" y="359"/>
                  </a:cubicBezTo>
                  <a:cubicBezTo>
                    <a:pt x="486" y="345"/>
                    <a:pt x="486" y="345"/>
                    <a:pt x="486" y="345"/>
                  </a:cubicBezTo>
                  <a:cubicBezTo>
                    <a:pt x="480" y="351"/>
                    <a:pt x="480" y="351"/>
                    <a:pt x="480" y="351"/>
                  </a:cubicBezTo>
                  <a:cubicBezTo>
                    <a:pt x="477" y="352"/>
                    <a:pt x="477" y="352"/>
                    <a:pt x="477" y="352"/>
                  </a:cubicBezTo>
                  <a:cubicBezTo>
                    <a:pt x="461" y="343"/>
                    <a:pt x="461" y="343"/>
                    <a:pt x="461" y="343"/>
                  </a:cubicBezTo>
                  <a:cubicBezTo>
                    <a:pt x="441" y="311"/>
                    <a:pt x="441" y="311"/>
                    <a:pt x="441" y="311"/>
                  </a:cubicBezTo>
                  <a:cubicBezTo>
                    <a:pt x="429" y="304"/>
                    <a:pt x="429" y="304"/>
                    <a:pt x="429" y="304"/>
                  </a:cubicBezTo>
                  <a:cubicBezTo>
                    <a:pt x="429" y="304"/>
                    <a:pt x="419" y="308"/>
                    <a:pt x="410" y="309"/>
                  </a:cubicBezTo>
                  <a:cubicBezTo>
                    <a:pt x="400" y="309"/>
                    <a:pt x="383" y="310"/>
                    <a:pt x="383" y="310"/>
                  </a:cubicBezTo>
                  <a:cubicBezTo>
                    <a:pt x="372" y="303"/>
                    <a:pt x="372" y="303"/>
                    <a:pt x="372" y="303"/>
                  </a:cubicBezTo>
                  <a:cubicBezTo>
                    <a:pt x="360" y="303"/>
                    <a:pt x="360" y="303"/>
                    <a:pt x="360" y="303"/>
                  </a:cubicBezTo>
                  <a:cubicBezTo>
                    <a:pt x="348" y="308"/>
                    <a:pt x="348" y="308"/>
                    <a:pt x="348" y="308"/>
                  </a:cubicBezTo>
                  <a:cubicBezTo>
                    <a:pt x="348" y="314"/>
                    <a:pt x="348" y="314"/>
                    <a:pt x="348" y="314"/>
                  </a:cubicBezTo>
                  <a:cubicBezTo>
                    <a:pt x="363" y="309"/>
                    <a:pt x="363" y="309"/>
                    <a:pt x="363" y="309"/>
                  </a:cubicBezTo>
                  <a:cubicBezTo>
                    <a:pt x="379" y="325"/>
                    <a:pt x="379" y="325"/>
                    <a:pt x="379" y="325"/>
                  </a:cubicBezTo>
                  <a:cubicBezTo>
                    <a:pt x="398" y="317"/>
                    <a:pt x="398" y="317"/>
                    <a:pt x="398" y="317"/>
                  </a:cubicBezTo>
                  <a:cubicBezTo>
                    <a:pt x="408" y="322"/>
                    <a:pt x="408" y="322"/>
                    <a:pt x="408" y="322"/>
                  </a:cubicBezTo>
                  <a:cubicBezTo>
                    <a:pt x="422" y="318"/>
                    <a:pt x="422" y="318"/>
                    <a:pt x="422" y="318"/>
                  </a:cubicBezTo>
                  <a:cubicBezTo>
                    <a:pt x="434" y="325"/>
                    <a:pt x="434" y="325"/>
                    <a:pt x="434" y="325"/>
                  </a:cubicBezTo>
                  <a:cubicBezTo>
                    <a:pt x="444" y="345"/>
                    <a:pt x="444" y="345"/>
                    <a:pt x="444" y="345"/>
                  </a:cubicBezTo>
                  <a:cubicBezTo>
                    <a:pt x="444" y="345"/>
                    <a:pt x="459" y="361"/>
                    <a:pt x="459" y="362"/>
                  </a:cubicBezTo>
                  <a:cubicBezTo>
                    <a:pt x="459" y="362"/>
                    <a:pt x="478" y="374"/>
                    <a:pt x="478" y="374"/>
                  </a:cubicBezTo>
                  <a:cubicBezTo>
                    <a:pt x="476" y="381"/>
                    <a:pt x="476" y="381"/>
                    <a:pt x="476" y="381"/>
                  </a:cubicBezTo>
                  <a:cubicBezTo>
                    <a:pt x="485" y="387"/>
                    <a:pt x="485" y="387"/>
                    <a:pt x="485" y="387"/>
                  </a:cubicBezTo>
                  <a:cubicBezTo>
                    <a:pt x="471" y="391"/>
                    <a:pt x="471" y="391"/>
                    <a:pt x="471" y="391"/>
                  </a:cubicBezTo>
                  <a:cubicBezTo>
                    <a:pt x="468" y="387"/>
                    <a:pt x="468" y="387"/>
                    <a:pt x="468" y="387"/>
                  </a:cubicBezTo>
                  <a:cubicBezTo>
                    <a:pt x="461" y="411"/>
                    <a:pt x="461" y="411"/>
                    <a:pt x="461" y="411"/>
                  </a:cubicBezTo>
                  <a:cubicBezTo>
                    <a:pt x="451" y="414"/>
                    <a:pt x="451" y="414"/>
                    <a:pt x="451" y="414"/>
                  </a:cubicBezTo>
                  <a:cubicBezTo>
                    <a:pt x="441" y="398"/>
                    <a:pt x="441" y="398"/>
                    <a:pt x="441" y="398"/>
                  </a:cubicBezTo>
                  <a:cubicBezTo>
                    <a:pt x="437" y="381"/>
                    <a:pt x="437" y="381"/>
                    <a:pt x="437" y="381"/>
                  </a:cubicBezTo>
                  <a:cubicBezTo>
                    <a:pt x="444" y="368"/>
                    <a:pt x="444" y="368"/>
                    <a:pt x="444" y="368"/>
                  </a:cubicBezTo>
                  <a:cubicBezTo>
                    <a:pt x="424" y="351"/>
                    <a:pt x="424" y="351"/>
                    <a:pt x="424" y="351"/>
                  </a:cubicBezTo>
                  <a:cubicBezTo>
                    <a:pt x="410" y="367"/>
                    <a:pt x="410" y="367"/>
                    <a:pt x="410" y="367"/>
                  </a:cubicBezTo>
                  <a:cubicBezTo>
                    <a:pt x="398" y="361"/>
                    <a:pt x="398" y="361"/>
                    <a:pt x="398" y="361"/>
                  </a:cubicBezTo>
                  <a:cubicBezTo>
                    <a:pt x="380" y="367"/>
                    <a:pt x="380" y="367"/>
                    <a:pt x="380" y="367"/>
                  </a:cubicBezTo>
                  <a:cubicBezTo>
                    <a:pt x="398" y="377"/>
                    <a:pt x="398" y="377"/>
                    <a:pt x="398" y="377"/>
                  </a:cubicBezTo>
                  <a:cubicBezTo>
                    <a:pt x="381" y="384"/>
                    <a:pt x="381" y="384"/>
                    <a:pt x="381" y="384"/>
                  </a:cubicBezTo>
                  <a:cubicBezTo>
                    <a:pt x="385" y="394"/>
                    <a:pt x="385" y="394"/>
                    <a:pt x="385" y="394"/>
                  </a:cubicBezTo>
                  <a:cubicBezTo>
                    <a:pt x="369" y="398"/>
                    <a:pt x="369" y="398"/>
                    <a:pt x="369" y="398"/>
                  </a:cubicBezTo>
                  <a:cubicBezTo>
                    <a:pt x="351" y="395"/>
                    <a:pt x="351" y="395"/>
                    <a:pt x="351" y="395"/>
                  </a:cubicBezTo>
                  <a:cubicBezTo>
                    <a:pt x="354" y="384"/>
                    <a:pt x="354" y="384"/>
                    <a:pt x="354" y="384"/>
                  </a:cubicBezTo>
                  <a:cubicBezTo>
                    <a:pt x="331" y="371"/>
                    <a:pt x="331" y="371"/>
                    <a:pt x="331" y="371"/>
                  </a:cubicBezTo>
                  <a:cubicBezTo>
                    <a:pt x="330" y="374"/>
                    <a:pt x="318" y="391"/>
                    <a:pt x="318" y="391"/>
                  </a:cubicBezTo>
                  <a:cubicBezTo>
                    <a:pt x="294" y="388"/>
                    <a:pt x="294" y="388"/>
                    <a:pt x="294" y="388"/>
                  </a:cubicBezTo>
                  <a:cubicBezTo>
                    <a:pt x="290" y="371"/>
                    <a:pt x="290" y="371"/>
                    <a:pt x="290" y="371"/>
                  </a:cubicBezTo>
                  <a:cubicBezTo>
                    <a:pt x="271" y="394"/>
                    <a:pt x="271" y="394"/>
                    <a:pt x="271" y="394"/>
                  </a:cubicBezTo>
                  <a:cubicBezTo>
                    <a:pt x="253" y="394"/>
                    <a:pt x="253" y="394"/>
                    <a:pt x="253" y="394"/>
                  </a:cubicBezTo>
                  <a:cubicBezTo>
                    <a:pt x="250" y="398"/>
                    <a:pt x="244" y="410"/>
                    <a:pt x="244" y="410"/>
                  </a:cubicBezTo>
                  <a:cubicBezTo>
                    <a:pt x="237" y="417"/>
                    <a:pt x="237" y="417"/>
                    <a:pt x="237" y="417"/>
                  </a:cubicBezTo>
                  <a:cubicBezTo>
                    <a:pt x="240" y="421"/>
                    <a:pt x="240" y="421"/>
                    <a:pt x="240" y="421"/>
                  </a:cubicBezTo>
                  <a:cubicBezTo>
                    <a:pt x="238" y="425"/>
                    <a:pt x="238" y="425"/>
                    <a:pt x="238" y="425"/>
                  </a:cubicBezTo>
                  <a:cubicBezTo>
                    <a:pt x="233" y="425"/>
                    <a:pt x="233" y="425"/>
                    <a:pt x="233" y="425"/>
                  </a:cubicBezTo>
                  <a:cubicBezTo>
                    <a:pt x="231" y="428"/>
                    <a:pt x="231" y="428"/>
                    <a:pt x="231" y="428"/>
                  </a:cubicBezTo>
                  <a:cubicBezTo>
                    <a:pt x="217" y="431"/>
                    <a:pt x="217" y="431"/>
                    <a:pt x="217" y="431"/>
                  </a:cubicBezTo>
                  <a:cubicBezTo>
                    <a:pt x="208" y="421"/>
                    <a:pt x="208" y="421"/>
                    <a:pt x="208" y="421"/>
                  </a:cubicBezTo>
                  <a:cubicBezTo>
                    <a:pt x="203" y="421"/>
                    <a:pt x="203" y="421"/>
                    <a:pt x="203" y="421"/>
                  </a:cubicBezTo>
                  <a:cubicBezTo>
                    <a:pt x="200" y="425"/>
                    <a:pt x="200" y="425"/>
                    <a:pt x="200" y="425"/>
                  </a:cubicBezTo>
                  <a:cubicBezTo>
                    <a:pt x="191" y="421"/>
                    <a:pt x="191" y="421"/>
                    <a:pt x="191" y="421"/>
                  </a:cubicBezTo>
                  <a:cubicBezTo>
                    <a:pt x="191" y="414"/>
                    <a:pt x="191" y="414"/>
                    <a:pt x="191" y="414"/>
                  </a:cubicBezTo>
                  <a:cubicBezTo>
                    <a:pt x="180" y="414"/>
                    <a:pt x="180" y="414"/>
                    <a:pt x="180" y="414"/>
                  </a:cubicBezTo>
                  <a:cubicBezTo>
                    <a:pt x="174" y="422"/>
                    <a:pt x="174" y="422"/>
                    <a:pt x="174" y="422"/>
                  </a:cubicBezTo>
                  <a:cubicBezTo>
                    <a:pt x="174" y="417"/>
                    <a:pt x="174" y="417"/>
                    <a:pt x="174" y="417"/>
                  </a:cubicBezTo>
                  <a:cubicBezTo>
                    <a:pt x="164" y="421"/>
                    <a:pt x="164" y="421"/>
                    <a:pt x="164" y="421"/>
                  </a:cubicBezTo>
                  <a:cubicBezTo>
                    <a:pt x="154" y="414"/>
                    <a:pt x="154" y="414"/>
                    <a:pt x="154" y="414"/>
                  </a:cubicBezTo>
                  <a:cubicBezTo>
                    <a:pt x="150" y="418"/>
                    <a:pt x="150" y="418"/>
                    <a:pt x="150" y="418"/>
                  </a:cubicBezTo>
                  <a:cubicBezTo>
                    <a:pt x="137" y="398"/>
                    <a:pt x="137" y="398"/>
                    <a:pt x="137" y="398"/>
                  </a:cubicBezTo>
                  <a:cubicBezTo>
                    <a:pt x="141" y="391"/>
                    <a:pt x="141" y="391"/>
                    <a:pt x="141" y="391"/>
                  </a:cubicBezTo>
                  <a:cubicBezTo>
                    <a:pt x="117" y="355"/>
                    <a:pt x="117" y="355"/>
                    <a:pt x="117" y="355"/>
                  </a:cubicBezTo>
                  <a:cubicBezTo>
                    <a:pt x="117" y="348"/>
                    <a:pt x="114" y="341"/>
                    <a:pt x="114" y="341"/>
                  </a:cubicBezTo>
                  <a:cubicBezTo>
                    <a:pt x="97" y="331"/>
                    <a:pt x="97" y="331"/>
                    <a:pt x="97" y="331"/>
                  </a:cubicBezTo>
                  <a:cubicBezTo>
                    <a:pt x="92" y="324"/>
                    <a:pt x="92" y="324"/>
                    <a:pt x="92" y="324"/>
                  </a:cubicBezTo>
                  <a:cubicBezTo>
                    <a:pt x="87" y="313"/>
                    <a:pt x="87" y="313"/>
                    <a:pt x="87" y="313"/>
                  </a:cubicBezTo>
                  <a:cubicBezTo>
                    <a:pt x="87" y="313"/>
                    <a:pt x="80" y="303"/>
                    <a:pt x="77" y="301"/>
                  </a:cubicBezTo>
                  <a:cubicBezTo>
                    <a:pt x="77" y="280"/>
                    <a:pt x="77" y="280"/>
                    <a:pt x="77" y="280"/>
                  </a:cubicBezTo>
                  <a:cubicBezTo>
                    <a:pt x="63" y="280"/>
                    <a:pt x="63" y="280"/>
                    <a:pt x="63" y="280"/>
                  </a:cubicBezTo>
                  <a:cubicBezTo>
                    <a:pt x="57" y="277"/>
                    <a:pt x="57" y="277"/>
                    <a:pt x="57" y="277"/>
                  </a:cubicBezTo>
                  <a:cubicBezTo>
                    <a:pt x="57" y="277"/>
                    <a:pt x="58" y="267"/>
                    <a:pt x="53" y="261"/>
                  </a:cubicBezTo>
                  <a:cubicBezTo>
                    <a:pt x="64" y="254"/>
                    <a:pt x="64" y="254"/>
                    <a:pt x="64" y="254"/>
                  </a:cubicBezTo>
                  <a:cubicBezTo>
                    <a:pt x="64" y="254"/>
                    <a:pt x="66" y="240"/>
                    <a:pt x="70" y="238"/>
                  </a:cubicBezTo>
                  <a:cubicBezTo>
                    <a:pt x="73" y="236"/>
                    <a:pt x="84" y="231"/>
                    <a:pt x="84" y="231"/>
                  </a:cubicBezTo>
                  <a:cubicBezTo>
                    <a:pt x="87" y="224"/>
                    <a:pt x="87" y="224"/>
                    <a:pt x="87" y="224"/>
                  </a:cubicBezTo>
                  <a:cubicBezTo>
                    <a:pt x="77" y="208"/>
                    <a:pt x="77" y="208"/>
                    <a:pt x="77" y="208"/>
                  </a:cubicBezTo>
                  <a:cubicBezTo>
                    <a:pt x="77" y="200"/>
                    <a:pt x="77" y="200"/>
                    <a:pt x="77" y="200"/>
                  </a:cubicBezTo>
                  <a:cubicBezTo>
                    <a:pt x="64" y="191"/>
                    <a:pt x="64" y="191"/>
                    <a:pt x="64" y="191"/>
                  </a:cubicBezTo>
                  <a:cubicBezTo>
                    <a:pt x="64" y="184"/>
                    <a:pt x="64" y="184"/>
                    <a:pt x="64" y="184"/>
                  </a:cubicBezTo>
                  <a:cubicBezTo>
                    <a:pt x="57" y="174"/>
                    <a:pt x="57" y="174"/>
                    <a:pt x="57" y="174"/>
                  </a:cubicBezTo>
                  <a:cubicBezTo>
                    <a:pt x="47" y="174"/>
                    <a:pt x="47" y="174"/>
                    <a:pt x="47" y="174"/>
                  </a:cubicBezTo>
                  <a:cubicBezTo>
                    <a:pt x="34" y="147"/>
                    <a:pt x="34" y="147"/>
                    <a:pt x="34" y="147"/>
                  </a:cubicBezTo>
                  <a:cubicBezTo>
                    <a:pt x="14" y="144"/>
                    <a:pt x="14" y="144"/>
                    <a:pt x="14" y="144"/>
                  </a:cubicBezTo>
                  <a:cubicBezTo>
                    <a:pt x="14" y="134"/>
                    <a:pt x="14" y="134"/>
                    <a:pt x="14" y="134"/>
                  </a:cubicBezTo>
                  <a:cubicBezTo>
                    <a:pt x="0" y="110"/>
                    <a:pt x="0" y="110"/>
                    <a:pt x="0" y="110"/>
                  </a:cubicBezTo>
                  <a:cubicBezTo>
                    <a:pt x="24" y="84"/>
                    <a:pt x="24" y="84"/>
                    <a:pt x="24" y="84"/>
                  </a:cubicBezTo>
                  <a:cubicBezTo>
                    <a:pt x="54" y="77"/>
                    <a:pt x="54" y="77"/>
                    <a:pt x="54" y="77"/>
                  </a:cubicBezTo>
                  <a:cubicBezTo>
                    <a:pt x="50" y="43"/>
                    <a:pt x="50" y="43"/>
                    <a:pt x="50" y="43"/>
                  </a:cubicBezTo>
                  <a:cubicBezTo>
                    <a:pt x="68" y="37"/>
                    <a:pt x="68" y="37"/>
                    <a:pt x="68" y="37"/>
                  </a:cubicBezTo>
                  <a:cubicBezTo>
                    <a:pt x="68" y="37"/>
                    <a:pt x="70" y="17"/>
                    <a:pt x="70" y="17"/>
                  </a:cubicBezTo>
                  <a:cubicBezTo>
                    <a:pt x="70" y="17"/>
                    <a:pt x="93" y="14"/>
                    <a:pt x="93" y="14"/>
                  </a:cubicBezTo>
                  <a:cubicBezTo>
                    <a:pt x="106" y="14"/>
                    <a:pt x="106" y="14"/>
                    <a:pt x="106" y="14"/>
                  </a:cubicBezTo>
                  <a:cubicBezTo>
                    <a:pt x="120" y="10"/>
                    <a:pt x="120" y="10"/>
                    <a:pt x="120" y="10"/>
                  </a:cubicBezTo>
                  <a:cubicBezTo>
                    <a:pt x="135" y="24"/>
                    <a:pt x="135" y="24"/>
                    <a:pt x="135" y="24"/>
                  </a:cubicBezTo>
                  <a:cubicBezTo>
                    <a:pt x="137" y="24"/>
                    <a:pt x="137" y="24"/>
                    <a:pt x="137" y="24"/>
                  </a:cubicBezTo>
                  <a:cubicBezTo>
                    <a:pt x="185" y="4"/>
                    <a:pt x="185" y="4"/>
                    <a:pt x="185" y="4"/>
                  </a:cubicBezTo>
                  <a:cubicBezTo>
                    <a:pt x="187" y="0"/>
                    <a:pt x="187" y="0"/>
                    <a:pt x="187" y="0"/>
                  </a:cubicBezTo>
                  <a:cubicBezTo>
                    <a:pt x="190" y="4"/>
                    <a:pt x="190" y="4"/>
                    <a:pt x="190" y="4"/>
                  </a:cubicBezTo>
                  <a:cubicBezTo>
                    <a:pt x="190" y="4"/>
                    <a:pt x="209" y="8"/>
                    <a:pt x="212" y="16"/>
                  </a:cubicBezTo>
                  <a:cubicBezTo>
                    <a:pt x="215" y="24"/>
                    <a:pt x="230" y="33"/>
                    <a:pt x="230" y="33"/>
                  </a:cubicBezTo>
                  <a:cubicBezTo>
                    <a:pt x="233" y="27"/>
                    <a:pt x="233" y="27"/>
                    <a:pt x="233" y="27"/>
                  </a:cubicBezTo>
                  <a:cubicBezTo>
                    <a:pt x="241" y="27"/>
                    <a:pt x="241" y="27"/>
                    <a:pt x="241" y="27"/>
                  </a:cubicBezTo>
                  <a:cubicBezTo>
                    <a:pt x="241" y="30"/>
                    <a:pt x="241" y="30"/>
                    <a:pt x="241" y="30"/>
                  </a:cubicBezTo>
                  <a:cubicBezTo>
                    <a:pt x="244" y="24"/>
                    <a:pt x="244" y="24"/>
                    <a:pt x="244" y="24"/>
                  </a:cubicBezTo>
                  <a:cubicBezTo>
                    <a:pt x="248" y="23"/>
                    <a:pt x="248" y="23"/>
                    <a:pt x="248" y="23"/>
                  </a:cubicBezTo>
                  <a:cubicBezTo>
                    <a:pt x="248" y="27"/>
                    <a:pt x="248" y="27"/>
                    <a:pt x="248" y="27"/>
                  </a:cubicBezTo>
                  <a:cubicBezTo>
                    <a:pt x="251" y="23"/>
                    <a:pt x="251" y="23"/>
                    <a:pt x="251" y="23"/>
                  </a:cubicBezTo>
                  <a:cubicBezTo>
                    <a:pt x="251" y="34"/>
                    <a:pt x="251" y="34"/>
                    <a:pt x="251" y="34"/>
                  </a:cubicBezTo>
                  <a:cubicBezTo>
                    <a:pt x="275" y="30"/>
                    <a:pt x="275" y="30"/>
                    <a:pt x="275" y="30"/>
                  </a:cubicBezTo>
                  <a:cubicBezTo>
                    <a:pt x="281" y="24"/>
                    <a:pt x="281" y="24"/>
                    <a:pt x="281" y="24"/>
                  </a:cubicBezTo>
                  <a:cubicBezTo>
                    <a:pt x="284" y="23"/>
                    <a:pt x="284" y="23"/>
                    <a:pt x="284" y="23"/>
                  </a:cubicBezTo>
                  <a:cubicBezTo>
                    <a:pt x="287" y="27"/>
                    <a:pt x="287" y="27"/>
                    <a:pt x="287" y="27"/>
                  </a:cubicBezTo>
                  <a:cubicBezTo>
                    <a:pt x="299" y="27"/>
                    <a:pt x="299" y="27"/>
                    <a:pt x="299" y="27"/>
                  </a:cubicBezTo>
                  <a:cubicBezTo>
                    <a:pt x="308" y="30"/>
                    <a:pt x="308" y="30"/>
                    <a:pt x="308" y="30"/>
                  </a:cubicBezTo>
                  <a:cubicBezTo>
                    <a:pt x="315" y="31"/>
                    <a:pt x="315" y="31"/>
                    <a:pt x="315" y="31"/>
                  </a:cubicBezTo>
                  <a:cubicBezTo>
                    <a:pt x="318" y="34"/>
                    <a:pt x="318" y="34"/>
                    <a:pt x="318" y="34"/>
                  </a:cubicBezTo>
                  <a:cubicBezTo>
                    <a:pt x="318" y="34"/>
                    <a:pt x="342" y="35"/>
                    <a:pt x="354" y="41"/>
                  </a:cubicBezTo>
                  <a:cubicBezTo>
                    <a:pt x="367" y="21"/>
                    <a:pt x="367" y="21"/>
                    <a:pt x="367" y="21"/>
                  </a:cubicBezTo>
                  <a:cubicBezTo>
                    <a:pt x="384" y="30"/>
                    <a:pt x="384" y="30"/>
                    <a:pt x="384" y="30"/>
                  </a:cubicBezTo>
                  <a:cubicBezTo>
                    <a:pt x="382" y="35"/>
                    <a:pt x="382" y="35"/>
                    <a:pt x="382" y="35"/>
                  </a:cubicBezTo>
                  <a:cubicBezTo>
                    <a:pt x="390" y="37"/>
                    <a:pt x="390" y="37"/>
                    <a:pt x="390" y="37"/>
                  </a:cubicBezTo>
                  <a:cubicBezTo>
                    <a:pt x="412" y="58"/>
                    <a:pt x="412" y="58"/>
                    <a:pt x="412" y="58"/>
                  </a:cubicBezTo>
                  <a:cubicBezTo>
                    <a:pt x="419" y="79"/>
                    <a:pt x="419" y="79"/>
                    <a:pt x="419" y="79"/>
                  </a:cubicBezTo>
                  <a:cubicBezTo>
                    <a:pt x="423" y="95"/>
                    <a:pt x="423" y="95"/>
                    <a:pt x="423" y="95"/>
                  </a:cubicBezTo>
                  <a:cubicBezTo>
                    <a:pt x="431" y="110"/>
                    <a:pt x="431" y="110"/>
                    <a:pt x="431" y="110"/>
                  </a:cubicBezTo>
                  <a:cubicBezTo>
                    <a:pt x="434" y="128"/>
                    <a:pt x="434" y="128"/>
                    <a:pt x="434" y="128"/>
                  </a:cubicBezTo>
                  <a:cubicBezTo>
                    <a:pt x="450" y="143"/>
                    <a:pt x="450" y="143"/>
                    <a:pt x="450" y="143"/>
                  </a:cubicBezTo>
                  <a:cubicBezTo>
                    <a:pt x="454" y="160"/>
                    <a:pt x="454" y="160"/>
                    <a:pt x="454" y="160"/>
                  </a:cubicBezTo>
                  <a:cubicBezTo>
                    <a:pt x="464" y="170"/>
                    <a:pt x="464" y="170"/>
                    <a:pt x="464" y="170"/>
                  </a:cubicBezTo>
                  <a:cubicBezTo>
                    <a:pt x="472" y="170"/>
                    <a:pt x="472" y="170"/>
                    <a:pt x="472" y="170"/>
                  </a:cubicBezTo>
                  <a:cubicBezTo>
                    <a:pt x="476" y="177"/>
                    <a:pt x="476" y="177"/>
                    <a:pt x="476" y="177"/>
                  </a:cubicBezTo>
                  <a:cubicBezTo>
                    <a:pt x="483" y="176"/>
                    <a:pt x="483" y="176"/>
                    <a:pt x="483" y="176"/>
                  </a:cubicBezTo>
                  <a:cubicBezTo>
                    <a:pt x="485" y="184"/>
                    <a:pt x="485" y="184"/>
                    <a:pt x="485" y="184"/>
                  </a:cubicBezTo>
                  <a:cubicBezTo>
                    <a:pt x="461" y="200"/>
                    <a:pt x="461" y="200"/>
                    <a:pt x="461" y="200"/>
                  </a:cubicBezTo>
                  <a:cubicBezTo>
                    <a:pt x="462" y="240"/>
                    <a:pt x="462" y="240"/>
                    <a:pt x="462" y="240"/>
                  </a:cubicBezTo>
                  <a:cubicBezTo>
                    <a:pt x="466" y="244"/>
                    <a:pt x="466" y="244"/>
                    <a:pt x="466" y="244"/>
                  </a:cubicBezTo>
                  <a:cubicBezTo>
                    <a:pt x="463" y="258"/>
                    <a:pt x="463" y="258"/>
                    <a:pt x="463" y="258"/>
                  </a:cubicBezTo>
                  <a:cubicBezTo>
                    <a:pt x="495" y="315"/>
                    <a:pt x="495" y="315"/>
                    <a:pt x="495" y="315"/>
                  </a:cubicBezTo>
                  <a:cubicBezTo>
                    <a:pt x="494" y="322"/>
                    <a:pt x="494" y="322"/>
                    <a:pt x="494" y="322"/>
                  </a:cubicBezTo>
                  <a:cubicBezTo>
                    <a:pt x="500" y="326"/>
                    <a:pt x="500" y="326"/>
                    <a:pt x="500" y="326"/>
                  </a:cubicBezTo>
                  <a:lnTo>
                    <a:pt x="516"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7" name="Freeform 15">
              <a:extLst>
                <a:ext uri="{FF2B5EF4-FFF2-40B4-BE49-F238E27FC236}">
                  <a16:creationId xmlns:a16="http://schemas.microsoft.com/office/drawing/2014/main" id="{BF0FB27E-EAD0-4ABE-BAD2-B7392953A5E8}"/>
                </a:ext>
              </a:extLst>
            </p:cNvPr>
            <p:cNvSpPr>
              <a:spLocks/>
            </p:cNvSpPr>
            <p:nvPr/>
          </p:nvSpPr>
          <p:spPr bwMode="auto">
            <a:xfrm>
              <a:off x="6485379" y="3126663"/>
              <a:ext cx="510902" cy="724148"/>
            </a:xfrm>
            <a:custGeom>
              <a:avLst/>
              <a:gdLst>
                <a:gd name="T0" fmla="*/ 334 w 337"/>
                <a:gd name="T1" fmla="*/ 458 h 478"/>
                <a:gd name="T2" fmla="*/ 285 w 337"/>
                <a:gd name="T3" fmla="*/ 471 h 478"/>
                <a:gd name="T4" fmla="*/ 275 w 337"/>
                <a:gd name="T5" fmla="*/ 467 h 478"/>
                <a:gd name="T6" fmla="*/ 254 w 337"/>
                <a:gd name="T7" fmla="*/ 464 h 478"/>
                <a:gd name="T8" fmla="*/ 248 w 337"/>
                <a:gd name="T9" fmla="*/ 461 h 478"/>
                <a:gd name="T10" fmla="*/ 218 w 337"/>
                <a:gd name="T11" fmla="*/ 471 h 478"/>
                <a:gd name="T12" fmla="*/ 215 w 337"/>
                <a:gd name="T13" fmla="*/ 464 h 478"/>
                <a:gd name="T14" fmla="*/ 211 w 337"/>
                <a:gd name="T15" fmla="*/ 461 h 478"/>
                <a:gd name="T16" fmla="*/ 208 w 337"/>
                <a:gd name="T17" fmla="*/ 464 h 478"/>
                <a:gd name="T18" fmla="*/ 197 w 337"/>
                <a:gd name="T19" fmla="*/ 470 h 478"/>
                <a:gd name="T20" fmla="*/ 157 w 337"/>
                <a:gd name="T21" fmla="*/ 441 h 478"/>
                <a:gd name="T22" fmla="*/ 152 w 337"/>
                <a:gd name="T23" fmla="*/ 441 h 478"/>
                <a:gd name="T24" fmla="*/ 102 w 337"/>
                <a:gd name="T25" fmla="*/ 461 h 478"/>
                <a:gd name="T26" fmla="*/ 73 w 337"/>
                <a:gd name="T27" fmla="*/ 451 h 478"/>
                <a:gd name="T28" fmla="*/ 64 w 337"/>
                <a:gd name="T29" fmla="*/ 448 h 478"/>
                <a:gd name="T30" fmla="*/ 61 w 337"/>
                <a:gd name="T31" fmla="*/ 423 h 478"/>
                <a:gd name="T32" fmla="*/ 41 w 337"/>
                <a:gd name="T33" fmla="*/ 387 h 478"/>
                <a:gd name="T34" fmla="*/ 37 w 337"/>
                <a:gd name="T35" fmla="*/ 367 h 478"/>
                <a:gd name="T36" fmla="*/ 51 w 337"/>
                <a:gd name="T37" fmla="*/ 334 h 478"/>
                <a:gd name="T38" fmla="*/ 7 w 337"/>
                <a:gd name="T39" fmla="*/ 321 h 478"/>
                <a:gd name="T40" fmla="*/ 1 w 337"/>
                <a:gd name="T41" fmla="*/ 293 h 478"/>
                <a:gd name="T42" fmla="*/ 14 w 337"/>
                <a:gd name="T43" fmla="*/ 250 h 478"/>
                <a:gd name="T44" fmla="*/ 34 w 337"/>
                <a:gd name="T45" fmla="*/ 230 h 478"/>
                <a:gd name="T46" fmla="*/ 0 w 337"/>
                <a:gd name="T47" fmla="*/ 190 h 478"/>
                <a:gd name="T48" fmla="*/ 38 w 337"/>
                <a:gd name="T49" fmla="*/ 153 h 478"/>
                <a:gd name="T50" fmla="*/ 78 w 337"/>
                <a:gd name="T51" fmla="*/ 141 h 478"/>
                <a:gd name="T52" fmla="*/ 114 w 337"/>
                <a:gd name="T53" fmla="*/ 110 h 478"/>
                <a:gd name="T54" fmla="*/ 101 w 337"/>
                <a:gd name="T55" fmla="*/ 46 h 478"/>
                <a:gd name="T56" fmla="*/ 117 w 337"/>
                <a:gd name="T57" fmla="*/ 40 h 478"/>
                <a:gd name="T58" fmla="*/ 149 w 337"/>
                <a:gd name="T59" fmla="*/ 12 h 478"/>
                <a:gd name="T60" fmla="*/ 158 w 337"/>
                <a:gd name="T61" fmla="*/ 1 h 478"/>
                <a:gd name="T62" fmla="*/ 164 w 337"/>
                <a:gd name="T63" fmla="*/ 24 h 478"/>
                <a:gd name="T64" fmla="*/ 213 w 337"/>
                <a:gd name="T65" fmla="*/ 82 h 478"/>
                <a:gd name="T66" fmla="*/ 222 w 337"/>
                <a:gd name="T67" fmla="*/ 105 h 478"/>
                <a:gd name="T68" fmla="*/ 221 w 337"/>
                <a:gd name="T69" fmla="*/ 115 h 478"/>
                <a:gd name="T70" fmla="*/ 221 w 337"/>
                <a:gd name="T71" fmla="*/ 153 h 478"/>
                <a:gd name="T72" fmla="*/ 226 w 337"/>
                <a:gd name="T73" fmla="*/ 185 h 478"/>
                <a:gd name="T74" fmla="*/ 220 w 337"/>
                <a:gd name="T75" fmla="*/ 205 h 478"/>
                <a:gd name="T76" fmla="*/ 229 w 337"/>
                <a:gd name="T77" fmla="*/ 217 h 478"/>
                <a:gd name="T78" fmla="*/ 217 w 337"/>
                <a:gd name="T79" fmla="*/ 239 h 478"/>
                <a:gd name="T80" fmla="*/ 225 w 337"/>
                <a:gd name="T81" fmla="*/ 255 h 478"/>
                <a:gd name="T82" fmla="*/ 230 w 337"/>
                <a:gd name="T83" fmla="*/ 276 h 478"/>
                <a:gd name="T84" fmla="*/ 236 w 337"/>
                <a:gd name="T85" fmla="*/ 290 h 478"/>
                <a:gd name="T86" fmla="*/ 243 w 337"/>
                <a:gd name="T87" fmla="*/ 309 h 478"/>
                <a:gd name="T88" fmla="*/ 236 w 337"/>
                <a:gd name="T89" fmla="*/ 320 h 478"/>
                <a:gd name="T90" fmla="*/ 241 w 337"/>
                <a:gd name="T91" fmla="*/ 342 h 478"/>
                <a:gd name="T92" fmla="*/ 245 w 337"/>
                <a:gd name="T93" fmla="*/ 371 h 478"/>
                <a:gd name="T94" fmla="*/ 268 w 337"/>
                <a:gd name="T95" fmla="*/ 399 h 478"/>
                <a:gd name="T96" fmla="*/ 265 w 337"/>
                <a:gd name="T97" fmla="*/ 408 h 478"/>
                <a:gd name="T98" fmla="*/ 266 w 337"/>
                <a:gd name="T99" fmla="*/ 428 h 478"/>
                <a:gd name="T100" fmla="*/ 287 w 337"/>
                <a:gd name="T101" fmla="*/ 426 h 478"/>
                <a:gd name="T102" fmla="*/ 302 w 337"/>
                <a:gd name="T103" fmla="*/ 443 h 478"/>
                <a:gd name="T104" fmla="*/ 315 w 337"/>
                <a:gd name="T105" fmla="*/ 449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7" h="478">
                  <a:moveTo>
                    <a:pt x="337" y="454"/>
                  </a:moveTo>
                  <a:cubicBezTo>
                    <a:pt x="334" y="458"/>
                    <a:pt x="334" y="458"/>
                    <a:pt x="334" y="458"/>
                  </a:cubicBezTo>
                  <a:cubicBezTo>
                    <a:pt x="321" y="478"/>
                    <a:pt x="321" y="478"/>
                    <a:pt x="321" y="478"/>
                  </a:cubicBezTo>
                  <a:cubicBezTo>
                    <a:pt x="309" y="472"/>
                    <a:pt x="285" y="471"/>
                    <a:pt x="285" y="471"/>
                  </a:cubicBezTo>
                  <a:cubicBezTo>
                    <a:pt x="282" y="468"/>
                    <a:pt x="282" y="468"/>
                    <a:pt x="282" y="468"/>
                  </a:cubicBezTo>
                  <a:cubicBezTo>
                    <a:pt x="275" y="467"/>
                    <a:pt x="275" y="467"/>
                    <a:pt x="275" y="467"/>
                  </a:cubicBezTo>
                  <a:cubicBezTo>
                    <a:pt x="266" y="464"/>
                    <a:pt x="266" y="464"/>
                    <a:pt x="266" y="464"/>
                  </a:cubicBezTo>
                  <a:cubicBezTo>
                    <a:pt x="254" y="464"/>
                    <a:pt x="254" y="464"/>
                    <a:pt x="254" y="464"/>
                  </a:cubicBezTo>
                  <a:cubicBezTo>
                    <a:pt x="251" y="460"/>
                    <a:pt x="251" y="460"/>
                    <a:pt x="251" y="460"/>
                  </a:cubicBezTo>
                  <a:cubicBezTo>
                    <a:pt x="248" y="461"/>
                    <a:pt x="248" y="461"/>
                    <a:pt x="248" y="461"/>
                  </a:cubicBezTo>
                  <a:cubicBezTo>
                    <a:pt x="242" y="467"/>
                    <a:pt x="242" y="467"/>
                    <a:pt x="242" y="467"/>
                  </a:cubicBezTo>
                  <a:cubicBezTo>
                    <a:pt x="218" y="471"/>
                    <a:pt x="218" y="471"/>
                    <a:pt x="218" y="471"/>
                  </a:cubicBezTo>
                  <a:cubicBezTo>
                    <a:pt x="218" y="460"/>
                    <a:pt x="218" y="460"/>
                    <a:pt x="218" y="460"/>
                  </a:cubicBezTo>
                  <a:cubicBezTo>
                    <a:pt x="215" y="464"/>
                    <a:pt x="215" y="464"/>
                    <a:pt x="215" y="464"/>
                  </a:cubicBezTo>
                  <a:cubicBezTo>
                    <a:pt x="215" y="460"/>
                    <a:pt x="215" y="460"/>
                    <a:pt x="215" y="460"/>
                  </a:cubicBezTo>
                  <a:cubicBezTo>
                    <a:pt x="211" y="461"/>
                    <a:pt x="211" y="461"/>
                    <a:pt x="211" y="461"/>
                  </a:cubicBezTo>
                  <a:cubicBezTo>
                    <a:pt x="208" y="467"/>
                    <a:pt x="208" y="467"/>
                    <a:pt x="208" y="467"/>
                  </a:cubicBezTo>
                  <a:cubicBezTo>
                    <a:pt x="208" y="464"/>
                    <a:pt x="208" y="464"/>
                    <a:pt x="208" y="464"/>
                  </a:cubicBezTo>
                  <a:cubicBezTo>
                    <a:pt x="200" y="464"/>
                    <a:pt x="200" y="464"/>
                    <a:pt x="200" y="464"/>
                  </a:cubicBezTo>
                  <a:cubicBezTo>
                    <a:pt x="197" y="470"/>
                    <a:pt x="197" y="470"/>
                    <a:pt x="197" y="470"/>
                  </a:cubicBezTo>
                  <a:cubicBezTo>
                    <a:pt x="197" y="470"/>
                    <a:pt x="182" y="461"/>
                    <a:pt x="179" y="453"/>
                  </a:cubicBezTo>
                  <a:cubicBezTo>
                    <a:pt x="176" y="445"/>
                    <a:pt x="157" y="441"/>
                    <a:pt x="157" y="441"/>
                  </a:cubicBezTo>
                  <a:cubicBezTo>
                    <a:pt x="154" y="437"/>
                    <a:pt x="154" y="437"/>
                    <a:pt x="154" y="437"/>
                  </a:cubicBezTo>
                  <a:cubicBezTo>
                    <a:pt x="152" y="441"/>
                    <a:pt x="152" y="441"/>
                    <a:pt x="152" y="441"/>
                  </a:cubicBezTo>
                  <a:cubicBezTo>
                    <a:pt x="104" y="461"/>
                    <a:pt x="104" y="461"/>
                    <a:pt x="104" y="461"/>
                  </a:cubicBezTo>
                  <a:cubicBezTo>
                    <a:pt x="102" y="461"/>
                    <a:pt x="102" y="461"/>
                    <a:pt x="102" y="461"/>
                  </a:cubicBezTo>
                  <a:cubicBezTo>
                    <a:pt x="87" y="447"/>
                    <a:pt x="87" y="447"/>
                    <a:pt x="87" y="447"/>
                  </a:cubicBezTo>
                  <a:cubicBezTo>
                    <a:pt x="73" y="451"/>
                    <a:pt x="73" y="451"/>
                    <a:pt x="73" y="451"/>
                  </a:cubicBezTo>
                  <a:cubicBezTo>
                    <a:pt x="60" y="451"/>
                    <a:pt x="60" y="451"/>
                    <a:pt x="60" y="451"/>
                  </a:cubicBezTo>
                  <a:cubicBezTo>
                    <a:pt x="64" y="448"/>
                    <a:pt x="64" y="448"/>
                    <a:pt x="64" y="448"/>
                  </a:cubicBezTo>
                  <a:cubicBezTo>
                    <a:pt x="65" y="430"/>
                    <a:pt x="65" y="430"/>
                    <a:pt x="65" y="430"/>
                  </a:cubicBezTo>
                  <a:cubicBezTo>
                    <a:pt x="61" y="423"/>
                    <a:pt x="61" y="423"/>
                    <a:pt x="61" y="423"/>
                  </a:cubicBezTo>
                  <a:cubicBezTo>
                    <a:pt x="41" y="401"/>
                    <a:pt x="41" y="401"/>
                    <a:pt x="41" y="401"/>
                  </a:cubicBezTo>
                  <a:cubicBezTo>
                    <a:pt x="41" y="387"/>
                    <a:pt x="41" y="387"/>
                    <a:pt x="41" y="387"/>
                  </a:cubicBezTo>
                  <a:cubicBezTo>
                    <a:pt x="48" y="384"/>
                    <a:pt x="48" y="384"/>
                    <a:pt x="48" y="384"/>
                  </a:cubicBezTo>
                  <a:cubicBezTo>
                    <a:pt x="37" y="367"/>
                    <a:pt x="37" y="367"/>
                    <a:pt x="37" y="367"/>
                  </a:cubicBezTo>
                  <a:cubicBezTo>
                    <a:pt x="44" y="356"/>
                    <a:pt x="44" y="356"/>
                    <a:pt x="44" y="356"/>
                  </a:cubicBezTo>
                  <a:cubicBezTo>
                    <a:pt x="51" y="334"/>
                    <a:pt x="51" y="334"/>
                    <a:pt x="51" y="334"/>
                  </a:cubicBezTo>
                  <a:cubicBezTo>
                    <a:pt x="37" y="317"/>
                    <a:pt x="37" y="317"/>
                    <a:pt x="37" y="317"/>
                  </a:cubicBezTo>
                  <a:cubicBezTo>
                    <a:pt x="37" y="317"/>
                    <a:pt x="8" y="321"/>
                    <a:pt x="7" y="321"/>
                  </a:cubicBezTo>
                  <a:cubicBezTo>
                    <a:pt x="7" y="321"/>
                    <a:pt x="1" y="308"/>
                    <a:pt x="1" y="308"/>
                  </a:cubicBezTo>
                  <a:cubicBezTo>
                    <a:pt x="1" y="293"/>
                    <a:pt x="1" y="293"/>
                    <a:pt x="1" y="293"/>
                  </a:cubicBezTo>
                  <a:cubicBezTo>
                    <a:pt x="11" y="271"/>
                    <a:pt x="11" y="271"/>
                    <a:pt x="11" y="271"/>
                  </a:cubicBezTo>
                  <a:cubicBezTo>
                    <a:pt x="14" y="250"/>
                    <a:pt x="14" y="250"/>
                    <a:pt x="14" y="250"/>
                  </a:cubicBezTo>
                  <a:cubicBezTo>
                    <a:pt x="31" y="247"/>
                    <a:pt x="31" y="247"/>
                    <a:pt x="31" y="247"/>
                  </a:cubicBezTo>
                  <a:cubicBezTo>
                    <a:pt x="34" y="230"/>
                    <a:pt x="34" y="230"/>
                    <a:pt x="34" y="230"/>
                  </a:cubicBezTo>
                  <a:cubicBezTo>
                    <a:pt x="34" y="230"/>
                    <a:pt x="14" y="224"/>
                    <a:pt x="14" y="224"/>
                  </a:cubicBezTo>
                  <a:cubicBezTo>
                    <a:pt x="14" y="224"/>
                    <a:pt x="0" y="190"/>
                    <a:pt x="0" y="190"/>
                  </a:cubicBezTo>
                  <a:cubicBezTo>
                    <a:pt x="31" y="157"/>
                    <a:pt x="31" y="157"/>
                    <a:pt x="31" y="157"/>
                  </a:cubicBezTo>
                  <a:cubicBezTo>
                    <a:pt x="38" y="153"/>
                    <a:pt x="38" y="153"/>
                    <a:pt x="38" y="153"/>
                  </a:cubicBezTo>
                  <a:cubicBezTo>
                    <a:pt x="50" y="141"/>
                    <a:pt x="50" y="141"/>
                    <a:pt x="50" y="141"/>
                  </a:cubicBezTo>
                  <a:cubicBezTo>
                    <a:pt x="78" y="141"/>
                    <a:pt x="78" y="141"/>
                    <a:pt x="78" y="141"/>
                  </a:cubicBezTo>
                  <a:cubicBezTo>
                    <a:pt x="78" y="131"/>
                    <a:pt x="78" y="131"/>
                    <a:pt x="78" y="131"/>
                  </a:cubicBezTo>
                  <a:cubicBezTo>
                    <a:pt x="114" y="110"/>
                    <a:pt x="114" y="110"/>
                    <a:pt x="114" y="110"/>
                  </a:cubicBezTo>
                  <a:cubicBezTo>
                    <a:pt x="91" y="50"/>
                    <a:pt x="91" y="50"/>
                    <a:pt x="91" y="50"/>
                  </a:cubicBezTo>
                  <a:cubicBezTo>
                    <a:pt x="101" y="46"/>
                    <a:pt x="101" y="46"/>
                    <a:pt x="101" y="46"/>
                  </a:cubicBezTo>
                  <a:cubicBezTo>
                    <a:pt x="111" y="50"/>
                    <a:pt x="111" y="50"/>
                    <a:pt x="111" y="50"/>
                  </a:cubicBezTo>
                  <a:cubicBezTo>
                    <a:pt x="117" y="40"/>
                    <a:pt x="117" y="40"/>
                    <a:pt x="117" y="40"/>
                  </a:cubicBezTo>
                  <a:cubicBezTo>
                    <a:pt x="135" y="25"/>
                    <a:pt x="135" y="25"/>
                    <a:pt x="135" y="25"/>
                  </a:cubicBezTo>
                  <a:cubicBezTo>
                    <a:pt x="149" y="12"/>
                    <a:pt x="149" y="12"/>
                    <a:pt x="149" y="12"/>
                  </a:cubicBezTo>
                  <a:cubicBezTo>
                    <a:pt x="158" y="0"/>
                    <a:pt x="158" y="0"/>
                    <a:pt x="158" y="0"/>
                  </a:cubicBezTo>
                  <a:cubicBezTo>
                    <a:pt x="158" y="1"/>
                    <a:pt x="158" y="1"/>
                    <a:pt x="158" y="1"/>
                  </a:cubicBezTo>
                  <a:cubicBezTo>
                    <a:pt x="165" y="13"/>
                    <a:pt x="165" y="13"/>
                    <a:pt x="165" y="13"/>
                  </a:cubicBezTo>
                  <a:cubicBezTo>
                    <a:pt x="164" y="24"/>
                    <a:pt x="164" y="24"/>
                    <a:pt x="164" y="24"/>
                  </a:cubicBezTo>
                  <a:cubicBezTo>
                    <a:pt x="193" y="74"/>
                    <a:pt x="193" y="74"/>
                    <a:pt x="193" y="74"/>
                  </a:cubicBezTo>
                  <a:cubicBezTo>
                    <a:pt x="213" y="82"/>
                    <a:pt x="213" y="82"/>
                    <a:pt x="213" y="82"/>
                  </a:cubicBezTo>
                  <a:cubicBezTo>
                    <a:pt x="220" y="90"/>
                    <a:pt x="220" y="90"/>
                    <a:pt x="220" y="90"/>
                  </a:cubicBezTo>
                  <a:cubicBezTo>
                    <a:pt x="222" y="105"/>
                    <a:pt x="222" y="105"/>
                    <a:pt x="222" y="105"/>
                  </a:cubicBezTo>
                  <a:cubicBezTo>
                    <a:pt x="225" y="110"/>
                    <a:pt x="225" y="110"/>
                    <a:pt x="225" y="110"/>
                  </a:cubicBezTo>
                  <a:cubicBezTo>
                    <a:pt x="221" y="115"/>
                    <a:pt x="221" y="115"/>
                    <a:pt x="221" y="115"/>
                  </a:cubicBezTo>
                  <a:cubicBezTo>
                    <a:pt x="225" y="130"/>
                    <a:pt x="225" y="130"/>
                    <a:pt x="225" y="130"/>
                  </a:cubicBezTo>
                  <a:cubicBezTo>
                    <a:pt x="221" y="153"/>
                    <a:pt x="221" y="153"/>
                    <a:pt x="221" y="153"/>
                  </a:cubicBezTo>
                  <a:cubicBezTo>
                    <a:pt x="216" y="163"/>
                    <a:pt x="216" y="163"/>
                    <a:pt x="216" y="163"/>
                  </a:cubicBezTo>
                  <a:cubicBezTo>
                    <a:pt x="226" y="185"/>
                    <a:pt x="226" y="185"/>
                    <a:pt x="226" y="185"/>
                  </a:cubicBezTo>
                  <a:cubicBezTo>
                    <a:pt x="221" y="185"/>
                    <a:pt x="221" y="185"/>
                    <a:pt x="221" y="185"/>
                  </a:cubicBezTo>
                  <a:cubicBezTo>
                    <a:pt x="220" y="205"/>
                    <a:pt x="220" y="205"/>
                    <a:pt x="220" y="205"/>
                  </a:cubicBezTo>
                  <a:cubicBezTo>
                    <a:pt x="223" y="216"/>
                    <a:pt x="223" y="216"/>
                    <a:pt x="223" y="216"/>
                  </a:cubicBezTo>
                  <a:cubicBezTo>
                    <a:pt x="229" y="217"/>
                    <a:pt x="229" y="217"/>
                    <a:pt x="229" y="217"/>
                  </a:cubicBezTo>
                  <a:cubicBezTo>
                    <a:pt x="229" y="229"/>
                    <a:pt x="229" y="229"/>
                    <a:pt x="229" y="229"/>
                  </a:cubicBezTo>
                  <a:cubicBezTo>
                    <a:pt x="217" y="239"/>
                    <a:pt x="217" y="239"/>
                    <a:pt x="217" y="239"/>
                  </a:cubicBezTo>
                  <a:cubicBezTo>
                    <a:pt x="225" y="245"/>
                    <a:pt x="225" y="245"/>
                    <a:pt x="225" y="245"/>
                  </a:cubicBezTo>
                  <a:cubicBezTo>
                    <a:pt x="225" y="255"/>
                    <a:pt x="225" y="255"/>
                    <a:pt x="225" y="255"/>
                  </a:cubicBezTo>
                  <a:cubicBezTo>
                    <a:pt x="231" y="263"/>
                    <a:pt x="231" y="263"/>
                    <a:pt x="231" y="263"/>
                  </a:cubicBezTo>
                  <a:cubicBezTo>
                    <a:pt x="230" y="276"/>
                    <a:pt x="230" y="276"/>
                    <a:pt x="230" y="276"/>
                  </a:cubicBezTo>
                  <a:cubicBezTo>
                    <a:pt x="237" y="282"/>
                    <a:pt x="237" y="282"/>
                    <a:pt x="237" y="282"/>
                  </a:cubicBezTo>
                  <a:cubicBezTo>
                    <a:pt x="236" y="290"/>
                    <a:pt x="236" y="290"/>
                    <a:pt x="236" y="290"/>
                  </a:cubicBezTo>
                  <a:cubicBezTo>
                    <a:pt x="242" y="296"/>
                    <a:pt x="242" y="296"/>
                    <a:pt x="242" y="296"/>
                  </a:cubicBezTo>
                  <a:cubicBezTo>
                    <a:pt x="243" y="309"/>
                    <a:pt x="243" y="309"/>
                    <a:pt x="243" y="309"/>
                  </a:cubicBezTo>
                  <a:cubicBezTo>
                    <a:pt x="242" y="318"/>
                    <a:pt x="242" y="318"/>
                    <a:pt x="242" y="318"/>
                  </a:cubicBezTo>
                  <a:cubicBezTo>
                    <a:pt x="236" y="320"/>
                    <a:pt x="236" y="320"/>
                    <a:pt x="236" y="320"/>
                  </a:cubicBezTo>
                  <a:cubicBezTo>
                    <a:pt x="241" y="326"/>
                    <a:pt x="241" y="326"/>
                    <a:pt x="241" y="326"/>
                  </a:cubicBezTo>
                  <a:cubicBezTo>
                    <a:pt x="241" y="342"/>
                    <a:pt x="241" y="342"/>
                    <a:pt x="241" y="342"/>
                  </a:cubicBezTo>
                  <a:cubicBezTo>
                    <a:pt x="244" y="346"/>
                    <a:pt x="244" y="346"/>
                    <a:pt x="244" y="346"/>
                  </a:cubicBezTo>
                  <a:cubicBezTo>
                    <a:pt x="245" y="371"/>
                    <a:pt x="245" y="371"/>
                    <a:pt x="245" y="371"/>
                  </a:cubicBezTo>
                  <a:cubicBezTo>
                    <a:pt x="255" y="387"/>
                    <a:pt x="255" y="387"/>
                    <a:pt x="255" y="387"/>
                  </a:cubicBezTo>
                  <a:cubicBezTo>
                    <a:pt x="268" y="399"/>
                    <a:pt x="268" y="399"/>
                    <a:pt x="268" y="399"/>
                  </a:cubicBezTo>
                  <a:cubicBezTo>
                    <a:pt x="262" y="403"/>
                    <a:pt x="262" y="403"/>
                    <a:pt x="262" y="403"/>
                  </a:cubicBezTo>
                  <a:cubicBezTo>
                    <a:pt x="265" y="408"/>
                    <a:pt x="265" y="408"/>
                    <a:pt x="265" y="408"/>
                  </a:cubicBezTo>
                  <a:cubicBezTo>
                    <a:pt x="259" y="424"/>
                    <a:pt x="259" y="424"/>
                    <a:pt x="259" y="424"/>
                  </a:cubicBezTo>
                  <a:cubicBezTo>
                    <a:pt x="266" y="428"/>
                    <a:pt x="266" y="428"/>
                    <a:pt x="266" y="428"/>
                  </a:cubicBezTo>
                  <a:cubicBezTo>
                    <a:pt x="270" y="417"/>
                    <a:pt x="270" y="417"/>
                    <a:pt x="270" y="417"/>
                  </a:cubicBezTo>
                  <a:cubicBezTo>
                    <a:pt x="287" y="426"/>
                    <a:pt x="287" y="426"/>
                    <a:pt x="287" y="426"/>
                  </a:cubicBezTo>
                  <a:cubicBezTo>
                    <a:pt x="290" y="436"/>
                    <a:pt x="290" y="436"/>
                    <a:pt x="290" y="436"/>
                  </a:cubicBezTo>
                  <a:cubicBezTo>
                    <a:pt x="302" y="443"/>
                    <a:pt x="302" y="443"/>
                    <a:pt x="302" y="443"/>
                  </a:cubicBezTo>
                  <a:cubicBezTo>
                    <a:pt x="308" y="441"/>
                    <a:pt x="308" y="441"/>
                    <a:pt x="308" y="441"/>
                  </a:cubicBezTo>
                  <a:cubicBezTo>
                    <a:pt x="315" y="449"/>
                    <a:pt x="315" y="449"/>
                    <a:pt x="315" y="449"/>
                  </a:cubicBezTo>
                  <a:lnTo>
                    <a:pt x="337" y="45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8" name="Freeform 17">
              <a:extLst>
                <a:ext uri="{FF2B5EF4-FFF2-40B4-BE49-F238E27FC236}">
                  <a16:creationId xmlns:a16="http://schemas.microsoft.com/office/drawing/2014/main" id="{A2629DC9-92B2-45E5-AF40-5D8C7A057E42}"/>
                </a:ext>
              </a:extLst>
            </p:cNvPr>
            <p:cNvSpPr>
              <a:spLocks/>
            </p:cNvSpPr>
            <p:nvPr/>
          </p:nvSpPr>
          <p:spPr bwMode="auto">
            <a:xfrm>
              <a:off x="5079289" y="5030328"/>
              <a:ext cx="1512713" cy="919623"/>
            </a:xfrm>
            <a:custGeom>
              <a:avLst/>
              <a:gdLst>
                <a:gd name="T0" fmla="*/ 954 w 997"/>
                <a:gd name="T1" fmla="*/ 90 h 605"/>
                <a:gd name="T2" fmla="*/ 948 w 997"/>
                <a:gd name="T3" fmla="*/ 183 h 605"/>
                <a:gd name="T4" fmla="*/ 968 w 997"/>
                <a:gd name="T5" fmla="*/ 270 h 605"/>
                <a:gd name="T6" fmla="*/ 925 w 997"/>
                <a:gd name="T7" fmla="*/ 317 h 605"/>
                <a:gd name="T8" fmla="*/ 924 w 997"/>
                <a:gd name="T9" fmla="*/ 394 h 605"/>
                <a:gd name="T10" fmla="*/ 865 w 997"/>
                <a:gd name="T11" fmla="*/ 389 h 605"/>
                <a:gd name="T12" fmla="*/ 874 w 997"/>
                <a:gd name="T13" fmla="*/ 441 h 605"/>
                <a:gd name="T14" fmla="*/ 902 w 997"/>
                <a:gd name="T15" fmla="*/ 460 h 605"/>
                <a:gd name="T16" fmla="*/ 870 w 997"/>
                <a:gd name="T17" fmla="*/ 467 h 605"/>
                <a:gd name="T18" fmla="*/ 820 w 997"/>
                <a:gd name="T19" fmla="*/ 458 h 605"/>
                <a:gd name="T20" fmla="*/ 835 w 997"/>
                <a:gd name="T21" fmla="*/ 498 h 605"/>
                <a:gd name="T22" fmla="*/ 794 w 997"/>
                <a:gd name="T23" fmla="*/ 494 h 605"/>
                <a:gd name="T24" fmla="*/ 728 w 997"/>
                <a:gd name="T25" fmla="*/ 496 h 605"/>
                <a:gd name="T26" fmla="*/ 725 w 997"/>
                <a:gd name="T27" fmla="*/ 496 h 605"/>
                <a:gd name="T28" fmla="*/ 666 w 997"/>
                <a:gd name="T29" fmla="*/ 440 h 605"/>
                <a:gd name="T30" fmla="*/ 561 w 997"/>
                <a:gd name="T31" fmla="*/ 437 h 605"/>
                <a:gd name="T32" fmla="*/ 524 w 997"/>
                <a:gd name="T33" fmla="*/ 454 h 605"/>
                <a:gd name="T34" fmla="*/ 516 w 997"/>
                <a:gd name="T35" fmla="*/ 451 h 605"/>
                <a:gd name="T36" fmla="*/ 487 w 997"/>
                <a:gd name="T37" fmla="*/ 475 h 605"/>
                <a:gd name="T38" fmla="*/ 490 w 997"/>
                <a:gd name="T39" fmla="*/ 520 h 605"/>
                <a:gd name="T40" fmla="*/ 476 w 997"/>
                <a:gd name="T41" fmla="*/ 542 h 605"/>
                <a:gd name="T42" fmla="*/ 435 w 997"/>
                <a:gd name="T43" fmla="*/ 581 h 605"/>
                <a:gd name="T44" fmla="*/ 412 w 997"/>
                <a:gd name="T45" fmla="*/ 544 h 605"/>
                <a:gd name="T46" fmla="*/ 358 w 997"/>
                <a:gd name="T47" fmla="*/ 526 h 605"/>
                <a:gd name="T48" fmla="*/ 336 w 997"/>
                <a:gd name="T49" fmla="*/ 496 h 605"/>
                <a:gd name="T50" fmla="*/ 341 w 997"/>
                <a:gd name="T51" fmla="*/ 511 h 605"/>
                <a:gd name="T52" fmla="*/ 332 w 997"/>
                <a:gd name="T53" fmla="*/ 512 h 605"/>
                <a:gd name="T54" fmla="*/ 280 w 997"/>
                <a:gd name="T55" fmla="*/ 509 h 605"/>
                <a:gd name="T56" fmla="*/ 219 w 997"/>
                <a:gd name="T57" fmla="*/ 507 h 605"/>
                <a:gd name="T58" fmla="*/ 178 w 997"/>
                <a:gd name="T59" fmla="*/ 536 h 605"/>
                <a:gd name="T60" fmla="*/ 142 w 997"/>
                <a:gd name="T61" fmla="*/ 528 h 605"/>
                <a:gd name="T62" fmla="*/ 125 w 997"/>
                <a:gd name="T63" fmla="*/ 557 h 605"/>
                <a:gd name="T64" fmla="*/ 104 w 997"/>
                <a:gd name="T65" fmla="*/ 605 h 605"/>
                <a:gd name="T66" fmla="*/ 73 w 997"/>
                <a:gd name="T67" fmla="*/ 553 h 605"/>
                <a:gd name="T68" fmla="*/ 40 w 997"/>
                <a:gd name="T69" fmla="*/ 546 h 605"/>
                <a:gd name="T70" fmla="*/ 5 w 997"/>
                <a:gd name="T71" fmla="*/ 540 h 605"/>
                <a:gd name="T72" fmla="*/ 50 w 997"/>
                <a:gd name="T73" fmla="*/ 503 h 605"/>
                <a:gd name="T74" fmla="*/ 104 w 997"/>
                <a:gd name="T75" fmla="*/ 495 h 605"/>
                <a:gd name="T76" fmla="*/ 149 w 997"/>
                <a:gd name="T77" fmla="*/ 454 h 605"/>
                <a:gd name="T78" fmla="*/ 181 w 997"/>
                <a:gd name="T79" fmla="*/ 411 h 605"/>
                <a:gd name="T80" fmla="*/ 220 w 997"/>
                <a:gd name="T81" fmla="*/ 399 h 605"/>
                <a:gd name="T82" fmla="*/ 269 w 997"/>
                <a:gd name="T83" fmla="*/ 369 h 605"/>
                <a:gd name="T84" fmla="*/ 309 w 997"/>
                <a:gd name="T85" fmla="*/ 279 h 605"/>
                <a:gd name="T86" fmla="*/ 370 w 997"/>
                <a:gd name="T87" fmla="*/ 276 h 605"/>
                <a:gd name="T88" fmla="*/ 414 w 997"/>
                <a:gd name="T89" fmla="*/ 271 h 605"/>
                <a:gd name="T90" fmla="*/ 389 w 997"/>
                <a:gd name="T91" fmla="*/ 227 h 605"/>
                <a:gd name="T92" fmla="*/ 463 w 997"/>
                <a:gd name="T93" fmla="*/ 228 h 605"/>
                <a:gd name="T94" fmla="*/ 543 w 997"/>
                <a:gd name="T95" fmla="*/ 248 h 605"/>
                <a:gd name="T96" fmla="*/ 634 w 997"/>
                <a:gd name="T97" fmla="*/ 264 h 605"/>
                <a:gd name="T98" fmla="*/ 650 w 997"/>
                <a:gd name="T99" fmla="*/ 265 h 605"/>
                <a:gd name="T100" fmla="*/ 654 w 997"/>
                <a:gd name="T101" fmla="*/ 218 h 605"/>
                <a:gd name="T102" fmla="*/ 719 w 997"/>
                <a:gd name="T103" fmla="*/ 175 h 605"/>
                <a:gd name="T104" fmla="*/ 805 w 997"/>
                <a:gd name="T105" fmla="*/ 101 h 605"/>
                <a:gd name="T106" fmla="*/ 752 w 997"/>
                <a:gd name="T107" fmla="*/ 121 h 605"/>
                <a:gd name="T108" fmla="*/ 734 w 997"/>
                <a:gd name="T109" fmla="*/ 127 h 605"/>
                <a:gd name="T110" fmla="*/ 741 w 997"/>
                <a:gd name="T111" fmla="*/ 110 h 605"/>
                <a:gd name="T112" fmla="*/ 761 w 997"/>
                <a:gd name="T113" fmla="*/ 60 h 605"/>
                <a:gd name="T114" fmla="*/ 794 w 997"/>
                <a:gd name="T115" fmla="*/ 33 h 605"/>
                <a:gd name="T116" fmla="*/ 814 w 997"/>
                <a:gd name="T117" fmla="*/ 13 h 605"/>
                <a:gd name="T118" fmla="*/ 858 w 997"/>
                <a:gd name="T119" fmla="*/ 18 h 605"/>
                <a:gd name="T120" fmla="*/ 885 w 997"/>
                <a:gd name="T121" fmla="*/ 27 h 605"/>
                <a:gd name="T122" fmla="*/ 924 w 997"/>
                <a:gd name="T123" fmla="*/ 10 h 605"/>
                <a:gd name="T124" fmla="*/ 960 w 997"/>
                <a:gd name="T125" fmla="*/ 24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7" h="605">
                  <a:moveTo>
                    <a:pt x="997" y="37"/>
                  </a:moveTo>
                  <a:cubicBezTo>
                    <a:pt x="995" y="47"/>
                    <a:pt x="995" y="47"/>
                    <a:pt x="995" y="47"/>
                  </a:cubicBezTo>
                  <a:cubicBezTo>
                    <a:pt x="975" y="57"/>
                    <a:pt x="975" y="57"/>
                    <a:pt x="975" y="57"/>
                  </a:cubicBezTo>
                  <a:cubicBezTo>
                    <a:pt x="975" y="57"/>
                    <a:pt x="965" y="47"/>
                    <a:pt x="965" y="47"/>
                  </a:cubicBezTo>
                  <a:cubicBezTo>
                    <a:pt x="965" y="47"/>
                    <a:pt x="965" y="78"/>
                    <a:pt x="965" y="78"/>
                  </a:cubicBezTo>
                  <a:cubicBezTo>
                    <a:pt x="954" y="90"/>
                    <a:pt x="954" y="90"/>
                    <a:pt x="954" y="90"/>
                  </a:cubicBezTo>
                  <a:cubicBezTo>
                    <a:pt x="945" y="133"/>
                    <a:pt x="945" y="133"/>
                    <a:pt x="945" y="133"/>
                  </a:cubicBezTo>
                  <a:cubicBezTo>
                    <a:pt x="951" y="147"/>
                    <a:pt x="951" y="147"/>
                    <a:pt x="951" y="147"/>
                  </a:cubicBezTo>
                  <a:cubicBezTo>
                    <a:pt x="945" y="143"/>
                    <a:pt x="945" y="143"/>
                    <a:pt x="945" y="143"/>
                  </a:cubicBezTo>
                  <a:cubicBezTo>
                    <a:pt x="948" y="164"/>
                    <a:pt x="948" y="164"/>
                    <a:pt x="948" y="164"/>
                  </a:cubicBezTo>
                  <a:cubicBezTo>
                    <a:pt x="937" y="180"/>
                    <a:pt x="937" y="180"/>
                    <a:pt x="937" y="180"/>
                  </a:cubicBezTo>
                  <a:cubicBezTo>
                    <a:pt x="948" y="183"/>
                    <a:pt x="948" y="183"/>
                    <a:pt x="948" y="183"/>
                  </a:cubicBezTo>
                  <a:cubicBezTo>
                    <a:pt x="954" y="203"/>
                    <a:pt x="954" y="203"/>
                    <a:pt x="954" y="203"/>
                  </a:cubicBezTo>
                  <a:cubicBezTo>
                    <a:pt x="958" y="204"/>
                    <a:pt x="958" y="204"/>
                    <a:pt x="958" y="204"/>
                  </a:cubicBezTo>
                  <a:cubicBezTo>
                    <a:pt x="958" y="218"/>
                    <a:pt x="958" y="218"/>
                    <a:pt x="958" y="218"/>
                  </a:cubicBezTo>
                  <a:cubicBezTo>
                    <a:pt x="965" y="227"/>
                    <a:pt x="965" y="227"/>
                    <a:pt x="965" y="227"/>
                  </a:cubicBezTo>
                  <a:cubicBezTo>
                    <a:pt x="954" y="240"/>
                    <a:pt x="954" y="240"/>
                    <a:pt x="954" y="240"/>
                  </a:cubicBezTo>
                  <a:cubicBezTo>
                    <a:pt x="968" y="270"/>
                    <a:pt x="968" y="270"/>
                    <a:pt x="968" y="270"/>
                  </a:cubicBezTo>
                  <a:cubicBezTo>
                    <a:pt x="955" y="297"/>
                    <a:pt x="955" y="297"/>
                    <a:pt x="955" y="297"/>
                  </a:cubicBezTo>
                  <a:cubicBezTo>
                    <a:pt x="947" y="297"/>
                    <a:pt x="947" y="297"/>
                    <a:pt x="947" y="297"/>
                  </a:cubicBezTo>
                  <a:cubicBezTo>
                    <a:pt x="947" y="293"/>
                    <a:pt x="947" y="293"/>
                    <a:pt x="947" y="293"/>
                  </a:cubicBezTo>
                  <a:cubicBezTo>
                    <a:pt x="921" y="304"/>
                    <a:pt x="921" y="304"/>
                    <a:pt x="921" y="304"/>
                  </a:cubicBezTo>
                  <a:cubicBezTo>
                    <a:pt x="918" y="311"/>
                    <a:pt x="918" y="311"/>
                    <a:pt x="918" y="311"/>
                  </a:cubicBezTo>
                  <a:cubicBezTo>
                    <a:pt x="925" y="317"/>
                    <a:pt x="925" y="317"/>
                    <a:pt x="925" y="317"/>
                  </a:cubicBezTo>
                  <a:cubicBezTo>
                    <a:pt x="924" y="334"/>
                    <a:pt x="924" y="334"/>
                    <a:pt x="924" y="334"/>
                  </a:cubicBezTo>
                  <a:cubicBezTo>
                    <a:pt x="921" y="334"/>
                    <a:pt x="921" y="334"/>
                    <a:pt x="921" y="334"/>
                  </a:cubicBezTo>
                  <a:cubicBezTo>
                    <a:pt x="924" y="347"/>
                    <a:pt x="924" y="347"/>
                    <a:pt x="924" y="347"/>
                  </a:cubicBezTo>
                  <a:cubicBezTo>
                    <a:pt x="925" y="368"/>
                    <a:pt x="925" y="368"/>
                    <a:pt x="925" y="368"/>
                  </a:cubicBezTo>
                  <a:cubicBezTo>
                    <a:pt x="931" y="374"/>
                    <a:pt x="931" y="374"/>
                    <a:pt x="931" y="374"/>
                  </a:cubicBezTo>
                  <a:cubicBezTo>
                    <a:pt x="924" y="394"/>
                    <a:pt x="924" y="394"/>
                    <a:pt x="924" y="394"/>
                  </a:cubicBezTo>
                  <a:cubicBezTo>
                    <a:pt x="911" y="394"/>
                    <a:pt x="911" y="394"/>
                    <a:pt x="911" y="394"/>
                  </a:cubicBezTo>
                  <a:cubicBezTo>
                    <a:pt x="898" y="384"/>
                    <a:pt x="898" y="384"/>
                    <a:pt x="898" y="384"/>
                  </a:cubicBezTo>
                  <a:cubicBezTo>
                    <a:pt x="893" y="384"/>
                    <a:pt x="893" y="384"/>
                    <a:pt x="893" y="384"/>
                  </a:cubicBezTo>
                  <a:cubicBezTo>
                    <a:pt x="880" y="370"/>
                    <a:pt x="880" y="370"/>
                    <a:pt x="880" y="370"/>
                  </a:cubicBezTo>
                  <a:cubicBezTo>
                    <a:pt x="880" y="370"/>
                    <a:pt x="870" y="376"/>
                    <a:pt x="854" y="377"/>
                  </a:cubicBezTo>
                  <a:cubicBezTo>
                    <a:pt x="854" y="377"/>
                    <a:pt x="857" y="385"/>
                    <a:pt x="865" y="389"/>
                  </a:cubicBezTo>
                  <a:cubicBezTo>
                    <a:pt x="872" y="393"/>
                    <a:pt x="878" y="403"/>
                    <a:pt x="878" y="407"/>
                  </a:cubicBezTo>
                  <a:cubicBezTo>
                    <a:pt x="871" y="411"/>
                    <a:pt x="871" y="411"/>
                    <a:pt x="871" y="411"/>
                  </a:cubicBezTo>
                  <a:cubicBezTo>
                    <a:pt x="868" y="421"/>
                    <a:pt x="868" y="421"/>
                    <a:pt x="868" y="421"/>
                  </a:cubicBezTo>
                  <a:cubicBezTo>
                    <a:pt x="868" y="421"/>
                    <a:pt x="879" y="428"/>
                    <a:pt x="881" y="431"/>
                  </a:cubicBezTo>
                  <a:cubicBezTo>
                    <a:pt x="875" y="437"/>
                    <a:pt x="875" y="437"/>
                    <a:pt x="875" y="437"/>
                  </a:cubicBezTo>
                  <a:cubicBezTo>
                    <a:pt x="874" y="441"/>
                    <a:pt x="874" y="441"/>
                    <a:pt x="874" y="441"/>
                  </a:cubicBezTo>
                  <a:cubicBezTo>
                    <a:pt x="878" y="441"/>
                    <a:pt x="878" y="441"/>
                    <a:pt x="878" y="441"/>
                  </a:cubicBezTo>
                  <a:cubicBezTo>
                    <a:pt x="878" y="441"/>
                    <a:pt x="875" y="444"/>
                    <a:pt x="875" y="444"/>
                  </a:cubicBezTo>
                  <a:cubicBezTo>
                    <a:pt x="875" y="444"/>
                    <a:pt x="877" y="454"/>
                    <a:pt x="877" y="454"/>
                  </a:cubicBezTo>
                  <a:cubicBezTo>
                    <a:pt x="882" y="454"/>
                    <a:pt x="882" y="454"/>
                    <a:pt x="882" y="454"/>
                  </a:cubicBezTo>
                  <a:cubicBezTo>
                    <a:pt x="888" y="461"/>
                    <a:pt x="888" y="461"/>
                    <a:pt x="888" y="461"/>
                  </a:cubicBezTo>
                  <a:cubicBezTo>
                    <a:pt x="902" y="460"/>
                    <a:pt x="902" y="460"/>
                    <a:pt x="902" y="460"/>
                  </a:cubicBezTo>
                  <a:cubicBezTo>
                    <a:pt x="897" y="464"/>
                    <a:pt x="897" y="464"/>
                    <a:pt x="897" y="464"/>
                  </a:cubicBezTo>
                  <a:cubicBezTo>
                    <a:pt x="898" y="467"/>
                    <a:pt x="898" y="467"/>
                    <a:pt x="898" y="467"/>
                  </a:cubicBezTo>
                  <a:cubicBezTo>
                    <a:pt x="881" y="468"/>
                    <a:pt x="881" y="468"/>
                    <a:pt x="881" y="468"/>
                  </a:cubicBezTo>
                  <a:cubicBezTo>
                    <a:pt x="884" y="474"/>
                    <a:pt x="884" y="474"/>
                    <a:pt x="884" y="474"/>
                  </a:cubicBezTo>
                  <a:cubicBezTo>
                    <a:pt x="875" y="472"/>
                    <a:pt x="875" y="472"/>
                    <a:pt x="875" y="472"/>
                  </a:cubicBezTo>
                  <a:cubicBezTo>
                    <a:pt x="870" y="467"/>
                    <a:pt x="870" y="467"/>
                    <a:pt x="870" y="467"/>
                  </a:cubicBezTo>
                  <a:cubicBezTo>
                    <a:pt x="854" y="466"/>
                    <a:pt x="854" y="466"/>
                    <a:pt x="854" y="466"/>
                  </a:cubicBezTo>
                  <a:cubicBezTo>
                    <a:pt x="850" y="472"/>
                    <a:pt x="850" y="472"/>
                    <a:pt x="850" y="472"/>
                  </a:cubicBezTo>
                  <a:cubicBezTo>
                    <a:pt x="841" y="472"/>
                    <a:pt x="841" y="472"/>
                    <a:pt x="841" y="472"/>
                  </a:cubicBezTo>
                  <a:cubicBezTo>
                    <a:pt x="837" y="464"/>
                    <a:pt x="837" y="464"/>
                    <a:pt x="837" y="464"/>
                  </a:cubicBezTo>
                  <a:cubicBezTo>
                    <a:pt x="828" y="458"/>
                    <a:pt x="828" y="458"/>
                    <a:pt x="828" y="458"/>
                  </a:cubicBezTo>
                  <a:cubicBezTo>
                    <a:pt x="820" y="458"/>
                    <a:pt x="820" y="458"/>
                    <a:pt x="820" y="458"/>
                  </a:cubicBezTo>
                  <a:cubicBezTo>
                    <a:pt x="821" y="464"/>
                    <a:pt x="821" y="464"/>
                    <a:pt x="821" y="464"/>
                  </a:cubicBezTo>
                  <a:cubicBezTo>
                    <a:pt x="808" y="467"/>
                    <a:pt x="808" y="467"/>
                    <a:pt x="808" y="467"/>
                  </a:cubicBezTo>
                  <a:cubicBezTo>
                    <a:pt x="805" y="473"/>
                    <a:pt x="805" y="473"/>
                    <a:pt x="805" y="473"/>
                  </a:cubicBezTo>
                  <a:cubicBezTo>
                    <a:pt x="840" y="481"/>
                    <a:pt x="840" y="481"/>
                    <a:pt x="840" y="481"/>
                  </a:cubicBezTo>
                  <a:cubicBezTo>
                    <a:pt x="841" y="492"/>
                    <a:pt x="841" y="492"/>
                    <a:pt x="841" y="492"/>
                  </a:cubicBezTo>
                  <a:cubicBezTo>
                    <a:pt x="835" y="498"/>
                    <a:pt x="835" y="498"/>
                    <a:pt x="835" y="498"/>
                  </a:cubicBezTo>
                  <a:cubicBezTo>
                    <a:pt x="835" y="504"/>
                    <a:pt x="835" y="504"/>
                    <a:pt x="835" y="504"/>
                  </a:cubicBezTo>
                  <a:cubicBezTo>
                    <a:pt x="830" y="509"/>
                    <a:pt x="830" y="509"/>
                    <a:pt x="830" y="509"/>
                  </a:cubicBezTo>
                  <a:cubicBezTo>
                    <a:pt x="814" y="509"/>
                    <a:pt x="814" y="509"/>
                    <a:pt x="814" y="509"/>
                  </a:cubicBezTo>
                  <a:cubicBezTo>
                    <a:pt x="811" y="503"/>
                    <a:pt x="811" y="503"/>
                    <a:pt x="811" y="503"/>
                  </a:cubicBezTo>
                  <a:cubicBezTo>
                    <a:pt x="801" y="502"/>
                    <a:pt x="801" y="502"/>
                    <a:pt x="801" y="502"/>
                  </a:cubicBezTo>
                  <a:cubicBezTo>
                    <a:pt x="794" y="494"/>
                    <a:pt x="794" y="494"/>
                    <a:pt x="794" y="494"/>
                  </a:cubicBezTo>
                  <a:cubicBezTo>
                    <a:pt x="773" y="491"/>
                    <a:pt x="773" y="491"/>
                    <a:pt x="773" y="491"/>
                  </a:cubicBezTo>
                  <a:cubicBezTo>
                    <a:pt x="751" y="484"/>
                    <a:pt x="751" y="484"/>
                    <a:pt x="751" y="484"/>
                  </a:cubicBezTo>
                  <a:cubicBezTo>
                    <a:pt x="744" y="478"/>
                    <a:pt x="744" y="478"/>
                    <a:pt x="744" y="478"/>
                  </a:cubicBezTo>
                  <a:cubicBezTo>
                    <a:pt x="733" y="477"/>
                    <a:pt x="733" y="477"/>
                    <a:pt x="733" y="477"/>
                  </a:cubicBezTo>
                  <a:cubicBezTo>
                    <a:pt x="728" y="487"/>
                    <a:pt x="728" y="487"/>
                    <a:pt x="728" y="487"/>
                  </a:cubicBezTo>
                  <a:cubicBezTo>
                    <a:pt x="728" y="496"/>
                    <a:pt x="728" y="496"/>
                    <a:pt x="728" y="496"/>
                  </a:cubicBezTo>
                  <a:cubicBezTo>
                    <a:pt x="732" y="500"/>
                    <a:pt x="732" y="500"/>
                    <a:pt x="732" y="500"/>
                  </a:cubicBezTo>
                  <a:cubicBezTo>
                    <a:pt x="733" y="510"/>
                    <a:pt x="733" y="510"/>
                    <a:pt x="733" y="510"/>
                  </a:cubicBezTo>
                  <a:cubicBezTo>
                    <a:pt x="728" y="514"/>
                    <a:pt x="728" y="514"/>
                    <a:pt x="728" y="514"/>
                  </a:cubicBezTo>
                  <a:cubicBezTo>
                    <a:pt x="720" y="513"/>
                    <a:pt x="720" y="513"/>
                    <a:pt x="720" y="513"/>
                  </a:cubicBezTo>
                  <a:cubicBezTo>
                    <a:pt x="727" y="504"/>
                    <a:pt x="727" y="504"/>
                    <a:pt x="727" y="504"/>
                  </a:cubicBezTo>
                  <a:cubicBezTo>
                    <a:pt x="725" y="496"/>
                    <a:pt x="725" y="496"/>
                    <a:pt x="725" y="496"/>
                  </a:cubicBezTo>
                  <a:cubicBezTo>
                    <a:pt x="719" y="495"/>
                    <a:pt x="719" y="495"/>
                    <a:pt x="719" y="495"/>
                  </a:cubicBezTo>
                  <a:cubicBezTo>
                    <a:pt x="715" y="486"/>
                    <a:pt x="715" y="486"/>
                    <a:pt x="715" y="486"/>
                  </a:cubicBezTo>
                  <a:cubicBezTo>
                    <a:pt x="699" y="467"/>
                    <a:pt x="699" y="467"/>
                    <a:pt x="699" y="467"/>
                  </a:cubicBezTo>
                  <a:cubicBezTo>
                    <a:pt x="686" y="457"/>
                    <a:pt x="686" y="457"/>
                    <a:pt x="686" y="457"/>
                  </a:cubicBezTo>
                  <a:cubicBezTo>
                    <a:pt x="676" y="450"/>
                    <a:pt x="676" y="450"/>
                    <a:pt x="676" y="450"/>
                  </a:cubicBezTo>
                  <a:cubicBezTo>
                    <a:pt x="666" y="440"/>
                    <a:pt x="666" y="440"/>
                    <a:pt x="666" y="440"/>
                  </a:cubicBezTo>
                  <a:cubicBezTo>
                    <a:pt x="656" y="438"/>
                    <a:pt x="656" y="438"/>
                    <a:pt x="656" y="438"/>
                  </a:cubicBezTo>
                  <a:cubicBezTo>
                    <a:pt x="641" y="431"/>
                    <a:pt x="641" y="431"/>
                    <a:pt x="641" y="431"/>
                  </a:cubicBezTo>
                  <a:cubicBezTo>
                    <a:pt x="628" y="434"/>
                    <a:pt x="628" y="434"/>
                    <a:pt x="628" y="434"/>
                  </a:cubicBezTo>
                  <a:cubicBezTo>
                    <a:pt x="598" y="433"/>
                    <a:pt x="598" y="433"/>
                    <a:pt x="598" y="433"/>
                  </a:cubicBezTo>
                  <a:cubicBezTo>
                    <a:pt x="595" y="437"/>
                    <a:pt x="595" y="437"/>
                    <a:pt x="595" y="437"/>
                  </a:cubicBezTo>
                  <a:cubicBezTo>
                    <a:pt x="561" y="437"/>
                    <a:pt x="561" y="437"/>
                    <a:pt x="561" y="437"/>
                  </a:cubicBezTo>
                  <a:cubicBezTo>
                    <a:pt x="553" y="440"/>
                    <a:pt x="553" y="440"/>
                    <a:pt x="553" y="440"/>
                  </a:cubicBezTo>
                  <a:cubicBezTo>
                    <a:pt x="553" y="445"/>
                    <a:pt x="553" y="445"/>
                    <a:pt x="553" y="445"/>
                  </a:cubicBezTo>
                  <a:cubicBezTo>
                    <a:pt x="548" y="450"/>
                    <a:pt x="548" y="450"/>
                    <a:pt x="548" y="450"/>
                  </a:cubicBezTo>
                  <a:cubicBezTo>
                    <a:pt x="537" y="450"/>
                    <a:pt x="537" y="450"/>
                    <a:pt x="537" y="450"/>
                  </a:cubicBezTo>
                  <a:cubicBezTo>
                    <a:pt x="536" y="457"/>
                    <a:pt x="536" y="457"/>
                    <a:pt x="536" y="457"/>
                  </a:cubicBezTo>
                  <a:cubicBezTo>
                    <a:pt x="524" y="454"/>
                    <a:pt x="524" y="454"/>
                    <a:pt x="524" y="454"/>
                  </a:cubicBezTo>
                  <a:cubicBezTo>
                    <a:pt x="525" y="444"/>
                    <a:pt x="525" y="444"/>
                    <a:pt x="525" y="444"/>
                  </a:cubicBezTo>
                  <a:cubicBezTo>
                    <a:pt x="520" y="439"/>
                    <a:pt x="520" y="439"/>
                    <a:pt x="520" y="439"/>
                  </a:cubicBezTo>
                  <a:cubicBezTo>
                    <a:pt x="520" y="428"/>
                    <a:pt x="520" y="428"/>
                    <a:pt x="520" y="428"/>
                  </a:cubicBezTo>
                  <a:cubicBezTo>
                    <a:pt x="515" y="423"/>
                    <a:pt x="515" y="423"/>
                    <a:pt x="515" y="423"/>
                  </a:cubicBezTo>
                  <a:cubicBezTo>
                    <a:pt x="514" y="433"/>
                    <a:pt x="514" y="433"/>
                    <a:pt x="514" y="433"/>
                  </a:cubicBezTo>
                  <a:cubicBezTo>
                    <a:pt x="516" y="451"/>
                    <a:pt x="516" y="451"/>
                    <a:pt x="516" y="451"/>
                  </a:cubicBezTo>
                  <a:cubicBezTo>
                    <a:pt x="519" y="452"/>
                    <a:pt x="519" y="452"/>
                    <a:pt x="519" y="452"/>
                  </a:cubicBezTo>
                  <a:cubicBezTo>
                    <a:pt x="513" y="457"/>
                    <a:pt x="513" y="457"/>
                    <a:pt x="513" y="457"/>
                  </a:cubicBezTo>
                  <a:cubicBezTo>
                    <a:pt x="512" y="463"/>
                    <a:pt x="512" y="463"/>
                    <a:pt x="512" y="463"/>
                  </a:cubicBezTo>
                  <a:cubicBezTo>
                    <a:pt x="506" y="469"/>
                    <a:pt x="506" y="469"/>
                    <a:pt x="506" y="469"/>
                  </a:cubicBezTo>
                  <a:cubicBezTo>
                    <a:pt x="487" y="471"/>
                    <a:pt x="487" y="471"/>
                    <a:pt x="487" y="471"/>
                  </a:cubicBezTo>
                  <a:cubicBezTo>
                    <a:pt x="487" y="475"/>
                    <a:pt x="487" y="475"/>
                    <a:pt x="487" y="475"/>
                  </a:cubicBezTo>
                  <a:cubicBezTo>
                    <a:pt x="495" y="475"/>
                    <a:pt x="495" y="475"/>
                    <a:pt x="495" y="475"/>
                  </a:cubicBezTo>
                  <a:cubicBezTo>
                    <a:pt x="499" y="493"/>
                    <a:pt x="499" y="493"/>
                    <a:pt x="499" y="493"/>
                  </a:cubicBezTo>
                  <a:cubicBezTo>
                    <a:pt x="499" y="493"/>
                    <a:pt x="493" y="496"/>
                    <a:pt x="491" y="499"/>
                  </a:cubicBezTo>
                  <a:cubicBezTo>
                    <a:pt x="489" y="501"/>
                    <a:pt x="481" y="509"/>
                    <a:pt x="481" y="509"/>
                  </a:cubicBezTo>
                  <a:cubicBezTo>
                    <a:pt x="482" y="518"/>
                    <a:pt x="482" y="518"/>
                    <a:pt x="482" y="518"/>
                  </a:cubicBezTo>
                  <a:cubicBezTo>
                    <a:pt x="490" y="520"/>
                    <a:pt x="490" y="520"/>
                    <a:pt x="490" y="520"/>
                  </a:cubicBezTo>
                  <a:cubicBezTo>
                    <a:pt x="495" y="527"/>
                    <a:pt x="495" y="527"/>
                    <a:pt x="495" y="527"/>
                  </a:cubicBezTo>
                  <a:cubicBezTo>
                    <a:pt x="488" y="529"/>
                    <a:pt x="488" y="529"/>
                    <a:pt x="488" y="529"/>
                  </a:cubicBezTo>
                  <a:cubicBezTo>
                    <a:pt x="488" y="537"/>
                    <a:pt x="488" y="537"/>
                    <a:pt x="488" y="537"/>
                  </a:cubicBezTo>
                  <a:cubicBezTo>
                    <a:pt x="480" y="540"/>
                    <a:pt x="480" y="540"/>
                    <a:pt x="480" y="540"/>
                  </a:cubicBezTo>
                  <a:cubicBezTo>
                    <a:pt x="474" y="534"/>
                    <a:pt x="474" y="534"/>
                    <a:pt x="474" y="534"/>
                  </a:cubicBezTo>
                  <a:cubicBezTo>
                    <a:pt x="476" y="542"/>
                    <a:pt x="476" y="542"/>
                    <a:pt x="476" y="542"/>
                  </a:cubicBezTo>
                  <a:cubicBezTo>
                    <a:pt x="468" y="544"/>
                    <a:pt x="468" y="544"/>
                    <a:pt x="468" y="544"/>
                  </a:cubicBezTo>
                  <a:cubicBezTo>
                    <a:pt x="462" y="543"/>
                    <a:pt x="462" y="543"/>
                    <a:pt x="462" y="543"/>
                  </a:cubicBezTo>
                  <a:cubicBezTo>
                    <a:pt x="454" y="556"/>
                    <a:pt x="454" y="556"/>
                    <a:pt x="454" y="556"/>
                  </a:cubicBezTo>
                  <a:cubicBezTo>
                    <a:pt x="451" y="576"/>
                    <a:pt x="451" y="576"/>
                    <a:pt x="451" y="576"/>
                  </a:cubicBezTo>
                  <a:cubicBezTo>
                    <a:pt x="444" y="573"/>
                    <a:pt x="444" y="573"/>
                    <a:pt x="444" y="573"/>
                  </a:cubicBezTo>
                  <a:cubicBezTo>
                    <a:pt x="435" y="581"/>
                    <a:pt x="435" y="581"/>
                    <a:pt x="435" y="581"/>
                  </a:cubicBezTo>
                  <a:cubicBezTo>
                    <a:pt x="425" y="567"/>
                    <a:pt x="425" y="567"/>
                    <a:pt x="425" y="567"/>
                  </a:cubicBezTo>
                  <a:cubicBezTo>
                    <a:pt x="424" y="575"/>
                    <a:pt x="424" y="575"/>
                    <a:pt x="424" y="575"/>
                  </a:cubicBezTo>
                  <a:cubicBezTo>
                    <a:pt x="417" y="574"/>
                    <a:pt x="417" y="574"/>
                    <a:pt x="417" y="574"/>
                  </a:cubicBezTo>
                  <a:cubicBezTo>
                    <a:pt x="413" y="567"/>
                    <a:pt x="413" y="567"/>
                    <a:pt x="413" y="567"/>
                  </a:cubicBezTo>
                  <a:cubicBezTo>
                    <a:pt x="406" y="561"/>
                    <a:pt x="406" y="561"/>
                    <a:pt x="406" y="561"/>
                  </a:cubicBezTo>
                  <a:cubicBezTo>
                    <a:pt x="406" y="561"/>
                    <a:pt x="412" y="544"/>
                    <a:pt x="412" y="544"/>
                  </a:cubicBezTo>
                  <a:cubicBezTo>
                    <a:pt x="412" y="544"/>
                    <a:pt x="395" y="541"/>
                    <a:pt x="395" y="541"/>
                  </a:cubicBezTo>
                  <a:cubicBezTo>
                    <a:pt x="385" y="535"/>
                    <a:pt x="385" y="535"/>
                    <a:pt x="385" y="535"/>
                  </a:cubicBezTo>
                  <a:cubicBezTo>
                    <a:pt x="374" y="536"/>
                    <a:pt x="374" y="536"/>
                    <a:pt x="374" y="536"/>
                  </a:cubicBezTo>
                  <a:cubicBezTo>
                    <a:pt x="366" y="533"/>
                    <a:pt x="366" y="533"/>
                    <a:pt x="366" y="533"/>
                  </a:cubicBezTo>
                  <a:cubicBezTo>
                    <a:pt x="366" y="527"/>
                    <a:pt x="366" y="527"/>
                    <a:pt x="366" y="527"/>
                  </a:cubicBezTo>
                  <a:cubicBezTo>
                    <a:pt x="358" y="526"/>
                    <a:pt x="358" y="526"/>
                    <a:pt x="358" y="526"/>
                  </a:cubicBezTo>
                  <a:cubicBezTo>
                    <a:pt x="358" y="526"/>
                    <a:pt x="356" y="518"/>
                    <a:pt x="356" y="517"/>
                  </a:cubicBezTo>
                  <a:cubicBezTo>
                    <a:pt x="356" y="517"/>
                    <a:pt x="357" y="512"/>
                    <a:pt x="357" y="512"/>
                  </a:cubicBezTo>
                  <a:cubicBezTo>
                    <a:pt x="347" y="507"/>
                    <a:pt x="347" y="507"/>
                    <a:pt x="347" y="507"/>
                  </a:cubicBezTo>
                  <a:cubicBezTo>
                    <a:pt x="346" y="498"/>
                    <a:pt x="346" y="498"/>
                    <a:pt x="346" y="498"/>
                  </a:cubicBezTo>
                  <a:cubicBezTo>
                    <a:pt x="342" y="493"/>
                    <a:pt x="342" y="493"/>
                    <a:pt x="342" y="493"/>
                  </a:cubicBezTo>
                  <a:cubicBezTo>
                    <a:pt x="336" y="496"/>
                    <a:pt x="336" y="496"/>
                    <a:pt x="336" y="496"/>
                  </a:cubicBezTo>
                  <a:cubicBezTo>
                    <a:pt x="324" y="492"/>
                    <a:pt x="324" y="492"/>
                    <a:pt x="324" y="492"/>
                  </a:cubicBezTo>
                  <a:cubicBezTo>
                    <a:pt x="321" y="488"/>
                    <a:pt x="321" y="488"/>
                    <a:pt x="321" y="488"/>
                  </a:cubicBezTo>
                  <a:cubicBezTo>
                    <a:pt x="317" y="493"/>
                    <a:pt x="317" y="493"/>
                    <a:pt x="317" y="493"/>
                  </a:cubicBezTo>
                  <a:cubicBezTo>
                    <a:pt x="337" y="502"/>
                    <a:pt x="337" y="502"/>
                    <a:pt x="337" y="502"/>
                  </a:cubicBezTo>
                  <a:cubicBezTo>
                    <a:pt x="334" y="506"/>
                    <a:pt x="334" y="506"/>
                    <a:pt x="334" y="506"/>
                  </a:cubicBezTo>
                  <a:cubicBezTo>
                    <a:pt x="341" y="511"/>
                    <a:pt x="341" y="511"/>
                    <a:pt x="341" y="511"/>
                  </a:cubicBezTo>
                  <a:cubicBezTo>
                    <a:pt x="347" y="511"/>
                    <a:pt x="347" y="511"/>
                    <a:pt x="347" y="511"/>
                  </a:cubicBezTo>
                  <a:cubicBezTo>
                    <a:pt x="347" y="516"/>
                    <a:pt x="347" y="516"/>
                    <a:pt x="347" y="516"/>
                  </a:cubicBezTo>
                  <a:cubicBezTo>
                    <a:pt x="342" y="516"/>
                    <a:pt x="342" y="516"/>
                    <a:pt x="342" y="516"/>
                  </a:cubicBezTo>
                  <a:cubicBezTo>
                    <a:pt x="342" y="525"/>
                    <a:pt x="342" y="525"/>
                    <a:pt x="342" y="525"/>
                  </a:cubicBezTo>
                  <a:cubicBezTo>
                    <a:pt x="332" y="522"/>
                    <a:pt x="332" y="522"/>
                    <a:pt x="332" y="522"/>
                  </a:cubicBezTo>
                  <a:cubicBezTo>
                    <a:pt x="332" y="512"/>
                    <a:pt x="332" y="512"/>
                    <a:pt x="332" y="512"/>
                  </a:cubicBezTo>
                  <a:cubicBezTo>
                    <a:pt x="321" y="503"/>
                    <a:pt x="321" y="503"/>
                    <a:pt x="321" y="503"/>
                  </a:cubicBezTo>
                  <a:cubicBezTo>
                    <a:pt x="290" y="500"/>
                    <a:pt x="290" y="500"/>
                    <a:pt x="290" y="500"/>
                  </a:cubicBezTo>
                  <a:cubicBezTo>
                    <a:pt x="280" y="491"/>
                    <a:pt x="280" y="491"/>
                    <a:pt x="280" y="491"/>
                  </a:cubicBezTo>
                  <a:cubicBezTo>
                    <a:pt x="278" y="497"/>
                    <a:pt x="278" y="497"/>
                    <a:pt x="278" y="497"/>
                  </a:cubicBezTo>
                  <a:cubicBezTo>
                    <a:pt x="282" y="502"/>
                    <a:pt x="282" y="502"/>
                    <a:pt x="282" y="502"/>
                  </a:cubicBezTo>
                  <a:cubicBezTo>
                    <a:pt x="280" y="509"/>
                    <a:pt x="280" y="509"/>
                    <a:pt x="280" y="509"/>
                  </a:cubicBezTo>
                  <a:cubicBezTo>
                    <a:pt x="259" y="504"/>
                    <a:pt x="259" y="504"/>
                    <a:pt x="259" y="504"/>
                  </a:cubicBezTo>
                  <a:cubicBezTo>
                    <a:pt x="247" y="503"/>
                    <a:pt x="247" y="503"/>
                    <a:pt x="247" y="503"/>
                  </a:cubicBezTo>
                  <a:cubicBezTo>
                    <a:pt x="238" y="507"/>
                    <a:pt x="238" y="507"/>
                    <a:pt x="238" y="507"/>
                  </a:cubicBezTo>
                  <a:cubicBezTo>
                    <a:pt x="237" y="493"/>
                    <a:pt x="237" y="493"/>
                    <a:pt x="237" y="493"/>
                  </a:cubicBezTo>
                  <a:cubicBezTo>
                    <a:pt x="220" y="499"/>
                    <a:pt x="220" y="499"/>
                    <a:pt x="220" y="499"/>
                  </a:cubicBezTo>
                  <a:cubicBezTo>
                    <a:pt x="219" y="507"/>
                    <a:pt x="219" y="507"/>
                    <a:pt x="219" y="507"/>
                  </a:cubicBezTo>
                  <a:cubicBezTo>
                    <a:pt x="219" y="507"/>
                    <a:pt x="214" y="510"/>
                    <a:pt x="214" y="510"/>
                  </a:cubicBezTo>
                  <a:cubicBezTo>
                    <a:pt x="214" y="511"/>
                    <a:pt x="210" y="520"/>
                    <a:pt x="210" y="520"/>
                  </a:cubicBezTo>
                  <a:cubicBezTo>
                    <a:pt x="214" y="524"/>
                    <a:pt x="214" y="524"/>
                    <a:pt x="214" y="524"/>
                  </a:cubicBezTo>
                  <a:cubicBezTo>
                    <a:pt x="208" y="530"/>
                    <a:pt x="208" y="530"/>
                    <a:pt x="208" y="530"/>
                  </a:cubicBezTo>
                  <a:cubicBezTo>
                    <a:pt x="192" y="525"/>
                    <a:pt x="192" y="525"/>
                    <a:pt x="192" y="525"/>
                  </a:cubicBezTo>
                  <a:cubicBezTo>
                    <a:pt x="178" y="536"/>
                    <a:pt x="178" y="536"/>
                    <a:pt x="178" y="536"/>
                  </a:cubicBezTo>
                  <a:cubicBezTo>
                    <a:pt x="166" y="536"/>
                    <a:pt x="166" y="536"/>
                    <a:pt x="166" y="536"/>
                  </a:cubicBezTo>
                  <a:cubicBezTo>
                    <a:pt x="161" y="547"/>
                    <a:pt x="161" y="547"/>
                    <a:pt x="161" y="547"/>
                  </a:cubicBezTo>
                  <a:cubicBezTo>
                    <a:pt x="152" y="550"/>
                    <a:pt x="152" y="550"/>
                    <a:pt x="152" y="550"/>
                  </a:cubicBezTo>
                  <a:cubicBezTo>
                    <a:pt x="155" y="527"/>
                    <a:pt x="155" y="527"/>
                    <a:pt x="155" y="527"/>
                  </a:cubicBezTo>
                  <a:cubicBezTo>
                    <a:pt x="146" y="525"/>
                    <a:pt x="146" y="525"/>
                    <a:pt x="146" y="525"/>
                  </a:cubicBezTo>
                  <a:cubicBezTo>
                    <a:pt x="142" y="528"/>
                    <a:pt x="142" y="528"/>
                    <a:pt x="142" y="528"/>
                  </a:cubicBezTo>
                  <a:cubicBezTo>
                    <a:pt x="147" y="532"/>
                    <a:pt x="147" y="532"/>
                    <a:pt x="147" y="532"/>
                  </a:cubicBezTo>
                  <a:cubicBezTo>
                    <a:pt x="144" y="541"/>
                    <a:pt x="144" y="541"/>
                    <a:pt x="144" y="541"/>
                  </a:cubicBezTo>
                  <a:cubicBezTo>
                    <a:pt x="146" y="547"/>
                    <a:pt x="146" y="547"/>
                    <a:pt x="146" y="547"/>
                  </a:cubicBezTo>
                  <a:cubicBezTo>
                    <a:pt x="141" y="548"/>
                    <a:pt x="141" y="548"/>
                    <a:pt x="141" y="548"/>
                  </a:cubicBezTo>
                  <a:cubicBezTo>
                    <a:pt x="135" y="561"/>
                    <a:pt x="135" y="561"/>
                    <a:pt x="135" y="561"/>
                  </a:cubicBezTo>
                  <a:cubicBezTo>
                    <a:pt x="125" y="557"/>
                    <a:pt x="125" y="557"/>
                    <a:pt x="125" y="557"/>
                  </a:cubicBezTo>
                  <a:cubicBezTo>
                    <a:pt x="125" y="562"/>
                    <a:pt x="125" y="562"/>
                    <a:pt x="125" y="562"/>
                  </a:cubicBezTo>
                  <a:cubicBezTo>
                    <a:pt x="136" y="568"/>
                    <a:pt x="136" y="568"/>
                    <a:pt x="136" y="568"/>
                  </a:cubicBezTo>
                  <a:cubicBezTo>
                    <a:pt x="141" y="580"/>
                    <a:pt x="141" y="580"/>
                    <a:pt x="141" y="580"/>
                  </a:cubicBezTo>
                  <a:cubicBezTo>
                    <a:pt x="127" y="595"/>
                    <a:pt x="127" y="595"/>
                    <a:pt x="127" y="595"/>
                  </a:cubicBezTo>
                  <a:cubicBezTo>
                    <a:pt x="114" y="591"/>
                    <a:pt x="114" y="591"/>
                    <a:pt x="114" y="591"/>
                  </a:cubicBezTo>
                  <a:cubicBezTo>
                    <a:pt x="104" y="605"/>
                    <a:pt x="104" y="605"/>
                    <a:pt x="104" y="605"/>
                  </a:cubicBezTo>
                  <a:cubicBezTo>
                    <a:pt x="95" y="600"/>
                    <a:pt x="95" y="600"/>
                    <a:pt x="95" y="600"/>
                  </a:cubicBezTo>
                  <a:cubicBezTo>
                    <a:pt x="91" y="588"/>
                    <a:pt x="91" y="588"/>
                    <a:pt x="91" y="588"/>
                  </a:cubicBezTo>
                  <a:cubicBezTo>
                    <a:pt x="93" y="579"/>
                    <a:pt x="93" y="579"/>
                    <a:pt x="93" y="579"/>
                  </a:cubicBezTo>
                  <a:cubicBezTo>
                    <a:pt x="90" y="561"/>
                    <a:pt x="90" y="561"/>
                    <a:pt x="90" y="561"/>
                  </a:cubicBezTo>
                  <a:cubicBezTo>
                    <a:pt x="82" y="553"/>
                    <a:pt x="82" y="553"/>
                    <a:pt x="82" y="553"/>
                  </a:cubicBezTo>
                  <a:cubicBezTo>
                    <a:pt x="73" y="553"/>
                    <a:pt x="73" y="553"/>
                    <a:pt x="73" y="553"/>
                  </a:cubicBezTo>
                  <a:cubicBezTo>
                    <a:pt x="69" y="547"/>
                    <a:pt x="69" y="547"/>
                    <a:pt x="69" y="547"/>
                  </a:cubicBezTo>
                  <a:cubicBezTo>
                    <a:pt x="58" y="545"/>
                    <a:pt x="58" y="545"/>
                    <a:pt x="58" y="545"/>
                  </a:cubicBezTo>
                  <a:cubicBezTo>
                    <a:pt x="58" y="545"/>
                    <a:pt x="55" y="538"/>
                    <a:pt x="55" y="538"/>
                  </a:cubicBezTo>
                  <a:cubicBezTo>
                    <a:pt x="55" y="538"/>
                    <a:pt x="44" y="533"/>
                    <a:pt x="44" y="533"/>
                  </a:cubicBezTo>
                  <a:cubicBezTo>
                    <a:pt x="37" y="538"/>
                    <a:pt x="37" y="538"/>
                    <a:pt x="37" y="538"/>
                  </a:cubicBezTo>
                  <a:cubicBezTo>
                    <a:pt x="40" y="546"/>
                    <a:pt x="40" y="546"/>
                    <a:pt x="40" y="546"/>
                  </a:cubicBezTo>
                  <a:cubicBezTo>
                    <a:pt x="34" y="555"/>
                    <a:pt x="34" y="555"/>
                    <a:pt x="34" y="555"/>
                  </a:cubicBezTo>
                  <a:cubicBezTo>
                    <a:pt x="8" y="560"/>
                    <a:pt x="8" y="560"/>
                    <a:pt x="8" y="560"/>
                  </a:cubicBezTo>
                  <a:cubicBezTo>
                    <a:pt x="4" y="552"/>
                    <a:pt x="4" y="552"/>
                    <a:pt x="4" y="552"/>
                  </a:cubicBezTo>
                  <a:cubicBezTo>
                    <a:pt x="0" y="550"/>
                    <a:pt x="0" y="550"/>
                    <a:pt x="0" y="550"/>
                  </a:cubicBezTo>
                  <a:cubicBezTo>
                    <a:pt x="0" y="544"/>
                    <a:pt x="0" y="544"/>
                    <a:pt x="0" y="544"/>
                  </a:cubicBezTo>
                  <a:cubicBezTo>
                    <a:pt x="0" y="544"/>
                    <a:pt x="5" y="540"/>
                    <a:pt x="5" y="540"/>
                  </a:cubicBezTo>
                  <a:cubicBezTo>
                    <a:pt x="7" y="532"/>
                    <a:pt x="7" y="532"/>
                    <a:pt x="7" y="532"/>
                  </a:cubicBezTo>
                  <a:cubicBezTo>
                    <a:pt x="2" y="528"/>
                    <a:pt x="2" y="528"/>
                    <a:pt x="2" y="528"/>
                  </a:cubicBezTo>
                  <a:cubicBezTo>
                    <a:pt x="15" y="518"/>
                    <a:pt x="15" y="518"/>
                    <a:pt x="15" y="518"/>
                  </a:cubicBezTo>
                  <a:cubicBezTo>
                    <a:pt x="29" y="518"/>
                    <a:pt x="29" y="518"/>
                    <a:pt x="29" y="518"/>
                  </a:cubicBezTo>
                  <a:cubicBezTo>
                    <a:pt x="38" y="508"/>
                    <a:pt x="38" y="508"/>
                    <a:pt x="38" y="508"/>
                  </a:cubicBezTo>
                  <a:cubicBezTo>
                    <a:pt x="50" y="503"/>
                    <a:pt x="50" y="503"/>
                    <a:pt x="50" y="503"/>
                  </a:cubicBezTo>
                  <a:cubicBezTo>
                    <a:pt x="57" y="504"/>
                    <a:pt x="57" y="504"/>
                    <a:pt x="57" y="504"/>
                  </a:cubicBezTo>
                  <a:cubicBezTo>
                    <a:pt x="59" y="513"/>
                    <a:pt x="59" y="513"/>
                    <a:pt x="59" y="513"/>
                  </a:cubicBezTo>
                  <a:cubicBezTo>
                    <a:pt x="69" y="517"/>
                    <a:pt x="69" y="517"/>
                    <a:pt x="69" y="517"/>
                  </a:cubicBezTo>
                  <a:cubicBezTo>
                    <a:pt x="69" y="517"/>
                    <a:pt x="82" y="499"/>
                    <a:pt x="82" y="499"/>
                  </a:cubicBezTo>
                  <a:cubicBezTo>
                    <a:pt x="82" y="499"/>
                    <a:pt x="94" y="503"/>
                    <a:pt x="94" y="503"/>
                  </a:cubicBezTo>
                  <a:cubicBezTo>
                    <a:pt x="94" y="503"/>
                    <a:pt x="103" y="495"/>
                    <a:pt x="104" y="495"/>
                  </a:cubicBezTo>
                  <a:cubicBezTo>
                    <a:pt x="104" y="495"/>
                    <a:pt x="112" y="492"/>
                    <a:pt x="112" y="492"/>
                  </a:cubicBezTo>
                  <a:cubicBezTo>
                    <a:pt x="119" y="483"/>
                    <a:pt x="119" y="483"/>
                    <a:pt x="119" y="483"/>
                  </a:cubicBezTo>
                  <a:cubicBezTo>
                    <a:pt x="132" y="480"/>
                    <a:pt x="132" y="480"/>
                    <a:pt x="132" y="480"/>
                  </a:cubicBezTo>
                  <a:cubicBezTo>
                    <a:pt x="144" y="464"/>
                    <a:pt x="144" y="464"/>
                    <a:pt x="144" y="464"/>
                  </a:cubicBezTo>
                  <a:cubicBezTo>
                    <a:pt x="141" y="457"/>
                    <a:pt x="141" y="457"/>
                    <a:pt x="141" y="457"/>
                  </a:cubicBezTo>
                  <a:cubicBezTo>
                    <a:pt x="149" y="454"/>
                    <a:pt x="149" y="454"/>
                    <a:pt x="149" y="454"/>
                  </a:cubicBezTo>
                  <a:cubicBezTo>
                    <a:pt x="156" y="456"/>
                    <a:pt x="156" y="456"/>
                    <a:pt x="156" y="456"/>
                  </a:cubicBezTo>
                  <a:cubicBezTo>
                    <a:pt x="169" y="442"/>
                    <a:pt x="169" y="442"/>
                    <a:pt x="169" y="442"/>
                  </a:cubicBezTo>
                  <a:cubicBezTo>
                    <a:pt x="171" y="429"/>
                    <a:pt x="171" y="429"/>
                    <a:pt x="171" y="429"/>
                  </a:cubicBezTo>
                  <a:cubicBezTo>
                    <a:pt x="176" y="427"/>
                    <a:pt x="176" y="427"/>
                    <a:pt x="176" y="427"/>
                  </a:cubicBezTo>
                  <a:cubicBezTo>
                    <a:pt x="176" y="414"/>
                    <a:pt x="176" y="414"/>
                    <a:pt x="176" y="414"/>
                  </a:cubicBezTo>
                  <a:cubicBezTo>
                    <a:pt x="181" y="411"/>
                    <a:pt x="181" y="411"/>
                    <a:pt x="181" y="411"/>
                  </a:cubicBezTo>
                  <a:cubicBezTo>
                    <a:pt x="183" y="416"/>
                    <a:pt x="183" y="416"/>
                    <a:pt x="183" y="416"/>
                  </a:cubicBezTo>
                  <a:cubicBezTo>
                    <a:pt x="195" y="410"/>
                    <a:pt x="195" y="410"/>
                    <a:pt x="195" y="410"/>
                  </a:cubicBezTo>
                  <a:cubicBezTo>
                    <a:pt x="200" y="415"/>
                    <a:pt x="200" y="415"/>
                    <a:pt x="200" y="415"/>
                  </a:cubicBezTo>
                  <a:cubicBezTo>
                    <a:pt x="200" y="402"/>
                    <a:pt x="200" y="402"/>
                    <a:pt x="200" y="402"/>
                  </a:cubicBezTo>
                  <a:cubicBezTo>
                    <a:pt x="200" y="402"/>
                    <a:pt x="212" y="405"/>
                    <a:pt x="212" y="405"/>
                  </a:cubicBezTo>
                  <a:cubicBezTo>
                    <a:pt x="213" y="405"/>
                    <a:pt x="220" y="399"/>
                    <a:pt x="220" y="399"/>
                  </a:cubicBezTo>
                  <a:cubicBezTo>
                    <a:pt x="220" y="399"/>
                    <a:pt x="224" y="408"/>
                    <a:pt x="224" y="408"/>
                  </a:cubicBezTo>
                  <a:cubicBezTo>
                    <a:pt x="225" y="408"/>
                    <a:pt x="236" y="399"/>
                    <a:pt x="237" y="399"/>
                  </a:cubicBezTo>
                  <a:cubicBezTo>
                    <a:pt x="237" y="399"/>
                    <a:pt x="239" y="384"/>
                    <a:pt x="239" y="384"/>
                  </a:cubicBezTo>
                  <a:cubicBezTo>
                    <a:pt x="240" y="383"/>
                    <a:pt x="251" y="378"/>
                    <a:pt x="251" y="378"/>
                  </a:cubicBezTo>
                  <a:cubicBezTo>
                    <a:pt x="258" y="378"/>
                    <a:pt x="258" y="378"/>
                    <a:pt x="258" y="378"/>
                  </a:cubicBezTo>
                  <a:cubicBezTo>
                    <a:pt x="269" y="369"/>
                    <a:pt x="269" y="369"/>
                    <a:pt x="269" y="369"/>
                  </a:cubicBezTo>
                  <a:cubicBezTo>
                    <a:pt x="269" y="363"/>
                    <a:pt x="269" y="363"/>
                    <a:pt x="269" y="363"/>
                  </a:cubicBezTo>
                  <a:cubicBezTo>
                    <a:pt x="291" y="349"/>
                    <a:pt x="291" y="349"/>
                    <a:pt x="291" y="349"/>
                  </a:cubicBezTo>
                  <a:cubicBezTo>
                    <a:pt x="298" y="330"/>
                    <a:pt x="298" y="330"/>
                    <a:pt x="298" y="330"/>
                  </a:cubicBezTo>
                  <a:cubicBezTo>
                    <a:pt x="298" y="330"/>
                    <a:pt x="297" y="306"/>
                    <a:pt x="298" y="306"/>
                  </a:cubicBezTo>
                  <a:cubicBezTo>
                    <a:pt x="299" y="306"/>
                    <a:pt x="304" y="302"/>
                    <a:pt x="304" y="302"/>
                  </a:cubicBezTo>
                  <a:cubicBezTo>
                    <a:pt x="304" y="302"/>
                    <a:pt x="308" y="279"/>
                    <a:pt x="309" y="279"/>
                  </a:cubicBezTo>
                  <a:cubicBezTo>
                    <a:pt x="309" y="279"/>
                    <a:pt x="314" y="274"/>
                    <a:pt x="314" y="274"/>
                  </a:cubicBezTo>
                  <a:cubicBezTo>
                    <a:pt x="329" y="281"/>
                    <a:pt x="329" y="281"/>
                    <a:pt x="329" y="281"/>
                  </a:cubicBezTo>
                  <a:cubicBezTo>
                    <a:pt x="337" y="280"/>
                    <a:pt x="337" y="280"/>
                    <a:pt x="337" y="280"/>
                  </a:cubicBezTo>
                  <a:cubicBezTo>
                    <a:pt x="345" y="290"/>
                    <a:pt x="345" y="290"/>
                    <a:pt x="345" y="290"/>
                  </a:cubicBezTo>
                  <a:cubicBezTo>
                    <a:pt x="356" y="289"/>
                    <a:pt x="356" y="289"/>
                    <a:pt x="356" y="289"/>
                  </a:cubicBezTo>
                  <a:cubicBezTo>
                    <a:pt x="370" y="276"/>
                    <a:pt x="370" y="276"/>
                    <a:pt x="370" y="276"/>
                  </a:cubicBezTo>
                  <a:cubicBezTo>
                    <a:pt x="370" y="276"/>
                    <a:pt x="378" y="273"/>
                    <a:pt x="379" y="274"/>
                  </a:cubicBezTo>
                  <a:cubicBezTo>
                    <a:pt x="380" y="275"/>
                    <a:pt x="382" y="278"/>
                    <a:pt x="382" y="278"/>
                  </a:cubicBezTo>
                  <a:cubicBezTo>
                    <a:pt x="377" y="289"/>
                    <a:pt x="377" y="289"/>
                    <a:pt x="377" y="289"/>
                  </a:cubicBezTo>
                  <a:cubicBezTo>
                    <a:pt x="382" y="287"/>
                    <a:pt x="382" y="287"/>
                    <a:pt x="382" y="287"/>
                  </a:cubicBezTo>
                  <a:cubicBezTo>
                    <a:pt x="391" y="270"/>
                    <a:pt x="391" y="270"/>
                    <a:pt x="391" y="270"/>
                  </a:cubicBezTo>
                  <a:cubicBezTo>
                    <a:pt x="414" y="271"/>
                    <a:pt x="414" y="271"/>
                    <a:pt x="414" y="271"/>
                  </a:cubicBezTo>
                  <a:cubicBezTo>
                    <a:pt x="408" y="266"/>
                    <a:pt x="408" y="266"/>
                    <a:pt x="408" y="266"/>
                  </a:cubicBezTo>
                  <a:cubicBezTo>
                    <a:pt x="386" y="266"/>
                    <a:pt x="386" y="266"/>
                    <a:pt x="386" y="266"/>
                  </a:cubicBezTo>
                  <a:cubicBezTo>
                    <a:pt x="378" y="250"/>
                    <a:pt x="378" y="250"/>
                    <a:pt x="378" y="250"/>
                  </a:cubicBezTo>
                  <a:cubicBezTo>
                    <a:pt x="378" y="242"/>
                    <a:pt x="378" y="242"/>
                    <a:pt x="378" y="242"/>
                  </a:cubicBezTo>
                  <a:cubicBezTo>
                    <a:pt x="384" y="244"/>
                    <a:pt x="384" y="244"/>
                    <a:pt x="384" y="244"/>
                  </a:cubicBezTo>
                  <a:cubicBezTo>
                    <a:pt x="389" y="227"/>
                    <a:pt x="389" y="227"/>
                    <a:pt x="389" y="227"/>
                  </a:cubicBezTo>
                  <a:cubicBezTo>
                    <a:pt x="408" y="226"/>
                    <a:pt x="408" y="226"/>
                    <a:pt x="408" y="226"/>
                  </a:cubicBezTo>
                  <a:cubicBezTo>
                    <a:pt x="422" y="231"/>
                    <a:pt x="422" y="231"/>
                    <a:pt x="422" y="231"/>
                  </a:cubicBezTo>
                  <a:cubicBezTo>
                    <a:pt x="426" y="226"/>
                    <a:pt x="426" y="226"/>
                    <a:pt x="426" y="226"/>
                  </a:cubicBezTo>
                  <a:cubicBezTo>
                    <a:pt x="453" y="228"/>
                    <a:pt x="453" y="228"/>
                    <a:pt x="453" y="228"/>
                  </a:cubicBezTo>
                  <a:cubicBezTo>
                    <a:pt x="461" y="233"/>
                    <a:pt x="461" y="233"/>
                    <a:pt x="461" y="233"/>
                  </a:cubicBezTo>
                  <a:cubicBezTo>
                    <a:pt x="463" y="228"/>
                    <a:pt x="463" y="228"/>
                    <a:pt x="463" y="228"/>
                  </a:cubicBezTo>
                  <a:cubicBezTo>
                    <a:pt x="485" y="229"/>
                    <a:pt x="485" y="229"/>
                    <a:pt x="485" y="229"/>
                  </a:cubicBezTo>
                  <a:cubicBezTo>
                    <a:pt x="493" y="234"/>
                    <a:pt x="493" y="234"/>
                    <a:pt x="493" y="234"/>
                  </a:cubicBezTo>
                  <a:cubicBezTo>
                    <a:pt x="524" y="240"/>
                    <a:pt x="524" y="240"/>
                    <a:pt x="524" y="240"/>
                  </a:cubicBezTo>
                  <a:cubicBezTo>
                    <a:pt x="525" y="236"/>
                    <a:pt x="525" y="236"/>
                    <a:pt x="525" y="236"/>
                  </a:cubicBezTo>
                  <a:cubicBezTo>
                    <a:pt x="543" y="242"/>
                    <a:pt x="543" y="242"/>
                    <a:pt x="543" y="242"/>
                  </a:cubicBezTo>
                  <a:cubicBezTo>
                    <a:pt x="543" y="248"/>
                    <a:pt x="543" y="248"/>
                    <a:pt x="543" y="248"/>
                  </a:cubicBezTo>
                  <a:cubicBezTo>
                    <a:pt x="551" y="251"/>
                    <a:pt x="551" y="251"/>
                    <a:pt x="551" y="251"/>
                  </a:cubicBezTo>
                  <a:cubicBezTo>
                    <a:pt x="554" y="261"/>
                    <a:pt x="554" y="261"/>
                    <a:pt x="554" y="261"/>
                  </a:cubicBezTo>
                  <a:cubicBezTo>
                    <a:pt x="582" y="264"/>
                    <a:pt x="582" y="264"/>
                    <a:pt x="582" y="264"/>
                  </a:cubicBezTo>
                  <a:cubicBezTo>
                    <a:pt x="587" y="268"/>
                    <a:pt x="587" y="268"/>
                    <a:pt x="587" y="268"/>
                  </a:cubicBezTo>
                  <a:cubicBezTo>
                    <a:pt x="597" y="264"/>
                    <a:pt x="597" y="264"/>
                    <a:pt x="597" y="264"/>
                  </a:cubicBezTo>
                  <a:cubicBezTo>
                    <a:pt x="597" y="264"/>
                    <a:pt x="633" y="264"/>
                    <a:pt x="634" y="264"/>
                  </a:cubicBezTo>
                  <a:cubicBezTo>
                    <a:pt x="635" y="264"/>
                    <a:pt x="640" y="261"/>
                    <a:pt x="640" y="261"/>
                  </a:cubicBezTo>
                  <a:cubicBezTo>
                    <a:pt x="635" y="281"/>
                    <a:pt x="635" y="281"/>
                    <a:pt x="635" y="281"/>
                  </a:cubicBezTo>
                  <a:cubicBezTo>
                    <a:pt x="641" y="289"/>
                    <a:pt x="641" y="289"/>
                    <a:pt x="641" y="289"/>
                  </a:cubicBezTo>
                  <a:cubicBezTo>
                    <a:pt x="645" y="284"/>
                    <a:pt x="645" y="284"/>
                    <a:pt x="645" y="284"/>
                  </a:cubicBezTo>
                  <a:cubicBezTo>
                    <a:pt x="643" y="269"/>
                    <a:pt x="643" y="269"/>
                    <a:pt x="643" y="269"/>
                  </a:cubicBezTo>
                  <a:cubicBezTo>
                    <a:pt x="650" y="265"/>
                    <a:pt x="650" y="265"/>
                    <a:pt x="650" y="265"/>
                  </a:cubicBezTo>
                  <a:cubicBezTo>
                    <a:pt x="650" y="265"/>
                    <a:pt x="644" y="257"/>
                    <a:pt x="645" y="256"/>
                  </a:cubicBezTo>
                  <a:cubicBezTo>
                    <a:pt x="646" y="256"/>
                    <a:pt x="649" y="253"/>
                    <a:pt x="649" y="253"/>
                  </a:cubicBezTo>
                  <a:cubicBezTo>
                    <a:pt x="645" y="245"/>
                    <a:pt x="645" y="245"/>
                    <a:pt x="645" y="245"/>
                  </a:cubicBezTo>
                  <a:cubicBezTo>
                    <a:pt x="648" y="230"/>
                    <a:pt x="648" y="230"/>
                    <a:pt x="648" y="230"/>
                  </a:cubicBezTo>
                  <a:cubicBezTo>
                    <a:pt x="652" y="234"/>
                    <a:pt x="652" y="234"/>
                    <a:pt x="652" y="234"/>
                  </a:cubicBezTo>
                  <a:cubicBezTo>
                    <a:pt x="654" y="218"/>
                    <a:pt x="654" y="218"/>
                    <a:pt x="654" y="218"/>
                  </a:cubicBezTo>
                  <a:cubicBezTo>
                    <a:pt x="664" y="210"/>
                    <a:pt x="664" y="210"/>
                    <a:pt x="664" y="210"/>
                  </a:cubicBezTo>
                  <a:cubicBezTo>
                    <a:pt x="660" y="203"/>
                    <a:pt x="660" y="203"/>
                    <a:pt x="660" y="203"/>
                  </a:cubicBezTo>
                  <a:cubicBezTo>
                    <a:pt x="682" y="208"/>
                    <a:pt x="682" y="208"/>
                    <a:pt x="682" y="208"/>
                  </a:cubicBezTo>
                  <a:cubicBezTo>
                    <a:pt x="685" y="195"/>
                    <a:pt x="685" y="195"/>
                    <a:pt x="685" y="195"/>
                  </a:cubicBezTo>
                  <a:cubicBezTo>
                    <a:pt x="711" y="174"/>
                    <a:pt x="711" y="174"/>
                    <a:pt x="711" y="174"/>
                  </a:cubicBezTo>
                  <a:cubicBezTo>
                    <a:pt x="719" y="175"/>
                    <a:pt x="719" y="175"/>
                    <a:pt x="719" y="175"/>
                  </a:cubicBezTo>
                  <a:cubicBezTo>
                    <a:pt x="724" y="184"/>
                    <a:pt x="724" y="184"/>
                    <a:pt x="724" y="184"/>
                  </a:cubicBezTo>
                  <a:cubicBezTo>
                    <a:pt x="731" y="184"/>
                    <a:pt x="731" y="184"/>
                    <a:pt x="731" y="184"/>
                  </a:cubicBezTo>
                  <a:cubicBezTo>
                    <a:pt x="725" y="171"/>
                    <a:pt x="725" y="171"/>
                    <a:pt x="725" y="171"/>
                  </a:cubicBezTo>
                  <a:cubicBezTo>
                    <a:pt x="740" y="146"/>
                    <a:pt x="740" y="146"/>
                    <a:pt x="740" y="146"/>
                  </a:cubicBezTo>
                  <a:cubicBezTo>
                    <a:pt x="780" y="113"/>
                    <a:pt x="780" y="113"/>
                    <a:pt x="780" y="113"/>
                  </a:cubicBezTo>
                  <a:cubicBezTo>
                    <a:pt x="805" y="101"/>
                    <a:pt x="805" y="101"/>
                    <a:pt x="805" y="101"/>
                  </a:cubicBezTo>
                  <a:cubicBezTo>
                    <a:pt x="792" y="85"/>
                    <a:pt x="792" y="85"/>
                    <a:pt x="792" y="85"/>
                  </a:cubicBezTo>
                  <a:cubicBezTo>
                    <a:pt x="791" y="93"/>
                    <a:pt x="791" y="93"/>
                    <a:pt x="791" y="93"/>
                  </a:cubicBezTo>
                  <a:cubicBezTo>
                    <a:pt x="795" y="96"/>
                    <a:pt x="795" y="96"/>
                    <a:pt x="795" y="96"/>
                  </a:cubicBezTo>
                  <a:cubicBezTo>
                    <a:pt x="780" y="103"/>
                    <a:pt x="780" y="103"/>
                    <a:pt x="780" y="103"/>
                  </a:cubicBezTo>
                  <a:cubicBezTo>
                    <a:pt x="769" y="114"/>
                    <a:pt x="769" y="114"/>
                    <a:pt x="769" y="114"/>
                  </a:cubicBezTo>
                  <a:cubicBezTo>
                    <a:pt x="752" y="121"/>
                    <a:pt x="752" y="121"/>
                    <a:pt x="752" y="121"/>
                  </a:cubicBezTo>
                  <a:cubicBezTo>
                    <a:pt x="739" y="140"/>
                    <a:pt x="739" y="140"/>
                    <a:pt x="739" y="140"/>
                  </a:cubicBezTo>
                  <a:cubicBezTo>
                    <a:pt x="737" y="137"/>
                    <a:pt x="737" y="137"/>
                    <a:pt x="737" y="137"/>
                  </a:cubicBezTo>
                  <a:cubicBezTo>
                    <a:pt x="737" y="133"/>
                    <a:pt x="737" y="133"/>
                    <a:pt x="737" y="133"/>
                  </a:cubicBezTo>
                  <a:cubicBezTo>
                    <a:pt x="738" y="131"/>
                    <a:pt x="738" y="131"/>
                    <a:pt x="738" y="131"/>
                  </a:cubicBezTo>
                  <a:cubicBezTo>
                    <a:pt x="734" y="131"/>
                    <a:pt x="734" y="131"/>
                    <a:pt x="734" y="131"/>
                  </a:cubicBezTo>
                  <a:cubicBezTo>
                    <a:pt x="734" y="127"/>
                    <a:pt x="734" y="127"/>
                    <a:pt x="734" y="127"/>
                  </a:cubicBezTo>
                  <a:cubicBezTo>
                    <a:pt x="738" y="123"/>
                    <a:pt x="738" y="123"/>
                    <a:pt x="738" y="123"/>
                  </a:cubicBezTo>
                  <a:cubicBezTo>
                    <a:pt x="734" y="124"/>
                    <a:pt x="734" y="124"/>
                    <a:pt x="734" y="124"/>
                  </a:cubicBezTo>
                  <a:cubicBezTo>
                    <a:pt x="734" y="120"/>
                    <a:pt x="734" y="120"/>
                    <a:pt x="734" y="120"/>
                  </a:cubicBezTo>
                  <a:cubicBezTo>
                    <a:pt x="737" y="117"/>
                    <a:pt x="737" y="117"/>
                    <a:pt x="737" y="117"/>
                  </a:cubicBezTo>
                  <a:cubicBezTo>
                    <a:pt x="737" y="110"/>
                    <a:pt x="737" y="110"/>
                    <a:pt x="737" y="110"/>
                  </a:cubicBezTo>
                  <a:cubicBezTo>
                    <a:pt x="741" y="110"/>
                    <a:pt x="741" y="110"/>
                    <a:pt x="741" y="110"/>
                  </a:cubicBezTo>
                  <a:cubicBezTo>
                    <a:pt x="737" y="107"/>
                    <a:pt x="737" y="107"/>
                    <a:pt x="737" y="107"/>
                  </a:cubicBezTo>
                  <a:cubicBezTo>
                    <a:pt x="738" y="100"/>
                    <a:pt x="738" y="100"/>
                    <a:pt x="738" y="100"/>
                  </a:cubicBezTo>
                  <a:cubicBezTo>
                    <a:pt x="744" y="94"/>
                    <a:pt x="744" y="94"/>
                    <a:pt x="744" y="94"/>
                  </a:cubicBezTo>
                  <a:cubicBezTo>
                    <a:pt x="744" y="80"/>
                    <a:pt x="744" y="80"/>
                    <a:pt x="744" y="80"/>
                  </a:cubicBezTo>
                  <a:cubicBezTo>
                    <a:pt x="751" y="70"/>
                    <a:pt x="751" y="70"/>
                    <a:pt x="751" y="70"/>
                  </a:cubicBezTo>
                  <a:cubicBezTo>
                    <a:pt x="761" y="60"/>
                    <a:pt x="761" y="60"/>
                    <a:pt x="761" y="60"/>
                  </a:cubicBezTo>
                  <a:cubicBezTo>
                    <a:pt x="767" y="64"/>
                    <a:pt x="767" y="64"/>
                    <a:pt x="767" y="64"/>
                  </a:cubicBezTo>
                  <a:cubicBezTo>
                    <a:pt x="767" y="60"/>
                    <a:pt x="767" y="60"/>
                    <a:pt x="767" y="60"/>
                  </a:cubicBezTo>
                  <a:cubicBezTo>
                    <a:pt x="767" y="60"/>
                    <a:pt x="780" y="60"/>
                    <a:pt x="781" y="60"/>
                  </a:cubicBezTo>
                  <a:cubicBezTo>
                    <a:pt x="781" y="60"/>
                    <a:pt x="790" y="53"/>
                    <a:pt x="790" y="53"/>
                  </a:cubicBezTo>
                  <a:cubicBezTo>
                    <a:pt x="799" y="54"/>
                    <a:pt x="799" y="54"/>
                    <a:pt x="799" y="54"/>
                  </a:cubicBezTo>
                  <a:cubicBezTo>
                    <a:pt x="799" y="54"/>
                    <a:pt x="794" y="41"/>
                    <a:pt x="794" y="33"/>
                  </a:cubicBezTo>
                  <a:cubicBezTo>
                    <a:pt x="791" y="27"/>
                    <a:pt x="791" y="27"/>
                    <a:pt x="791" y="27"/>
                  </a:cubicBezTo>
                  <a:cubicBezTo>
                    <a:pt x="801" y="6"/>
                    <a:pt x="801" y="6"/>
                    <a:pt x="801" y="6"/>
                  </a:cubicBezTo>
                  <a:cubicBezTo>
                    <a:pt x="803" y="13"/>
                    <a:pt x="803" y="13"/>
                    <a:pt x="803" y="13"/>
                  </a:cubicBezTo>
                  <a:cubicBezTo>
                    <a:pt x="811" y="20"/>
                    <a:pt x="811" y="20"/>
                    <a:pt x="811" y="20"/>
                  </a:cubicBezTo>
                  <a:cubicBezTo>
                    <a:pt x="814" y="17"/>
                    <a:pt x="814" y="17"/>
                    <a:pt x="814" y="17"/>
                  </a:cubicBezTo>
                  <a:cubicBezTo>
                    <a:pt x="814" y="13"/>
                    <a:pt x="814" y="13"/>
                    <a:pt x="814" y="13"/>
                  </a:cubicBezTo>
                  <a:cubicBezTo>
                    <a:pt x="825" y="13"/>
                    <a:pt x="825" y="13"/>
                    <a:pt x="825" y="13"/>
                  </a:cubicBezTo>
                  <a:cubicBezTo>
                    <a:pt x="825" y="13"/>
                    <a:pt x="829" y="31"/>
                    <a:pt x="831" y="33"/>
                  </a:cubicBezTo>
                  <a:cubicBezTo>
                    <a:pt x="838" y="34"/>
                    <a:pt x="838" y="34"/>
                    <a:pt x="838" y="34"/>
                  </a:cubicBezTo>
                  <a:cubicBezTo>
                    <a:pt x="856" y="27"/>
                    <a:pt x="856" y="27"/>
                    <a:pt x="856" y="27"/>
                  </a:cubicBezTo>
                  <a:cubicBezTo>
                    <a:pt x="861" y="27"/>
                    <a:pt x="861" y="27"/>
                    <a:pt x="861" y="27"/>
                  </a:cubicBezTo>
                  <a:cubicBezTo>
                    <a:pt x="858" y="18"/>
                    <a:pt x="858" y="18"/>
                    <a:pt x="858" y="18"/>
                  </a:cubicBezTo>
                  <a:cubicBezTo>
                    <a:pt x="861" y="10"/>
                    <a:pt x="861" y="10"/>
                    <a:pt x="861" y="10"/>
                  </a:cubicBezTo>
                  <a:cubicBezTo>
                    <a:pt x="870" y="14"/>
                    <a:pt x="870" y="14"/>
                    <a:pt x="870" y="14"/>
                  </a:cubicBezTo>
                  <a:cubicBezTo>
                    <a:pt x="864" y="23"/>
                    <a:pt x="864" y="23"/>
                    <a:pt x="864" y="23"/>
                  </a:cubicBezTo>
                  <a:cubicBezTo>
                    <a:pt x="868" y="27"/>
                    <a:pt x="868" y="27"/>
                    <a:pt x="868" y="27"/>
                  </a:cubicBezTo>
                  <a:cubicBezTo>
                    <a:pt x="875" y="23"/>
                    <a:pt x="875" y="23"/>
                    <a:pt x="875" y="23"/>
                  </a:cubicBezTo>
                  <a:cubicBezTo>
                    <a:pt x="885" y="27"/>
                    <a:pt x="885" y="27"/>
                    <a:pt x="885" y="27"/>
                  </a:cubicBezTo>
                  <a:cubicBezTo>
                    <a:pt x="889" y="27"/>
                    <a:pt x="889" y="27"/>
                    <a:pt x="889" y="27"/>
                  </a:cubicBezTo>
                  <a:cubicBezTo>
                    <a:pt x="894" y="24"/>
                    <a:pt x="894" y="24"/>
                    <a:pt x="894" y="24"/>
                  </a:cubicBezTo>
                  <a:cubicBezTo>
                    <a:pt x="914" y="17"/>
                    <a:pt x="914" y="17"/>
                    <a:pt x="914" y="17"/>
                  </a:cubicBezTo>
                  <a:cubicBezTo>
                    <a:pt x="928" y="33"/>
                    <a:pt x="928" y="33"/>
                    <a:pt x="928" y="33"/>
                  </a:cubicBezTo>
                  <a:cubicBezTo>
                    <a:pt x="931" y="27"/>
                    <a:pt x="931" y="27"/>
                    <a:pt x="931" y="27"/>
                  </a:cubicBezTo>
                  <a:cubicBezTo>
                    <a:pt x="924" y="10"/>
                    <a:pt x="924" y="10"/>
                    <a:pt x="924" y="10"/>
                  </a:cubicBezTo>
                  <a:cubicBezTo>
                    <a:pt x="932" y="10"/>
                    <a:pt x="932" y="10"/>
                    <a:pt x="932" y="10"/>
                  </a:cubicBezTo>
                  <a:cubicBezTo>
                    <a:pt x="944" y="3"/>
                    <a:pt x="944" y="3"/>
                    <a:pt x="944" y="3"/>
                  </a:cubicBezTo>
                  <a:cubicBezTo>
                    <a:pt x="948" y="0"/>
                    <a:pt x="948" y="0"/>
                    <a:pt x="948" y="0"/>
                  </a:cubicBezTo>
                  <a:cubicBezTo>
                    <a:pt x="950" y="7"/>
                    <a:pt x="950" y="7"/>
                    <a:pt x="950" y="7"/>
                  </a:cubicBezTo>
                  <a:cubicBezTo>
                    <a:pt x="956" y="11"/>
                    <a:pt x="956" y="11"/>
                    <a:pt x="956" y="11"/>
                  </a:cubicBezTo>
                  <a:cubicBezTo>
                    <a:pt x="960" y="24"/>
                    <a:pt x="960" y="24"/>
                    <a:pt x="960" y="24"/>
                  </a:cubicBezTo>
                  <a:cubicBezTo>
                    <a:pt x="964" y="30"/>
                    <a:pt x="964" y="30"/>
                    <a:pt x="964" y="30"/>
                  </a:cubicBezTo>
                  <a:cubicBezTo>
                    <a:pt x="975" y="30"/>
                    <a:pt x="975" y="30"/>
                    <a:pt x="975" y="30"/>
                  </a:cubicBezTo>
                  <a:lnTo>
                    <a:pt x="997" y="3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9" name="Freeform 18">
              <a:extLst>
                <a:ext uri="{FF2B5EF4-FFF2-40B4-BE49-F238E27FC236}">
                  <a16:creationId xmlns:a16="http://schemas.microsoft.com/office/drawing/2014/main" id="{AA846665-330E-4FE0-8CFB-38B9F655388D}"/>
                </a:ext>
              </a:extLst>
            </p:cNvPr>
            <p:cNvSpPr>
              <a:spLocks/>
            </p:cNvSpPr>
            <p:nvPr/>
          </p:nvSpPr>
          <p:spPr bwMode="auto">
            <a:xfrm>
              <a:off x="5514666" y="5343533"/>
              <a:ext cx="6664" cy="26656"/>
            </a:xfrm>
            <a:custGeom>
              <a:avLst/>
              <a:gdLst>
                <a:gd name="T0" fmla="*/ 2 w 3"/>
                <a:gd name="T1" fmla="*/ 0 h 12"/>
                <a:gd name="T2" fmla="*/ 3 w 3"/>
                <a:gd name="T3" fmla="*/ 11 h 12"/>
                <a:gd name="T4" fmla="*/ 0 w 3"/>
                <a:gd name="T5" fmla="*/ 12 h 12"/>
                <a:gd name="T6" fmla="*/ 0 w 3"/>
                <a:gd name="T7" fmla="*/ 3 h 12"/>
                <a:gd name="T8" fmla="*/ 2 w 3"/>
                <a:gd name="T9" fmla="*/ 0 h 12"/>
              </a:gdLst>
              <a:ahLst/>
              <a:cxnLst>
                <a:cxn ang="0">
                  <a:pos x="T0" y="T1"/>
                </a:cxn>
                <a:cxn ang="0">
                  <a:pos x="T2" y="T3"/>
                </a:cxn>
                <a:cxn ang="0">
                  <a:pos x="T4" y="T5"/>
                </a:cxn>
                <a:cxn ang="0">
                  <a:pos x="T6" y="T7"/>
                </a:cxn>
                <a:cxn ang="0">
                  <a:pos x="T8" y="T9"/>
                </a:cxn>
              </a:cxnLst>
              <a:rect l="0" t="0" r="r" b="b"/>
              <a:pathLst>
                <a:path w="3" h="12">
                  <a:moveTo>
                    <a:pt x="2" y="0"/>
                  </a:moveTo>
                  <a:lnTo>
                    <a:pt x="3" y="11"/>
                  </a:lnTo>
                  <a:lnTo>
                    <a:pt x="0" y="12"/>
                  </a:lnTo>
                  <a:lnTo>
                    <a:pt x="0" y="3"/>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0" name="Freeform 19">
              <a:extLst>
                <a:ext uri="{FF2B5EF4-FFF2-40B4-BE49-F238E27FC236}">
                  <a16:creationId xmlns:a16="http://schemas.microsoft.com/office/drawing/2014/main" id="{F5A97C24-3D40-4C24-99FB-377BAA2BEC7E}"/>
                </a:ext>
              </a:extLst>
            </p:cNvPr>
            <p:cNvSpPr>
              <a:spLocks/>
            </p:cNvSpPr>
            <p:nvPr/>
          </p:nvSpPr>
          <p:spPr bwMode="auto">
            <a:xfrm>
              <a:off x="5554650" y="5121402"/>
              <a:ext cx="11107" cy="6664"/>
            </a:xfrm>
            <a:custGeom>
              <a:avLst/>
              <a:gdLst>
                <a:gd name="T0" fmla="*/ 7 w 7"/>
                <a:gd name="T1" fmla="*/ 1 h 5"/>
                <a:gd name="T2" fmla="*/ 5 w 7"/>
                <a:gd name="T3" fmla="*/ 5 h 5"/>
                <a:gd name="T4" fmla="*/ 0 w 7"/>
                <a:gd name="T5" fmla="*/ 5 h 5"/>
                <a:gd name="T6" fmla="*/ 0 w 7"/>
                <a:gd name="T7" fmla="*/ 0 h 5"/>
                <a:gd name="T8" fmla="*/ 7 w 7"/>
                <a:gd name="T9" fmla="*/ 1 h 5"/>
              </a:gdLst>
              <a:ahLst/>
              <a:cxnLst>
                <a:cxn ang="0">
                  <a:pos x="T0" y="T1"/>
                </a:cxn>
                <a:cxn ang="0">
                  <a:pos x="T2" y="T3"/>
                </a:cxn>
                <a:cxn ang="0">
                  <a:pos x="T4" y="T5"/>
                </a:cxn>
                <a:cxn ang="0">
                  <a:pos x="T6" y="T7"/>
                </a:cxn>
                <a:cxn ang="0">
                  <a:pos x="T8" y="T9"/>
                </a:cxn>
              </a:cxnLst>
              <a:rect l="0" t="0" r="r" b="b"/>
              <a:pathLst>
                <a:path w="7" h="5">
                  <a:moveTo>
                    <a:pt x="7" y="1"/>
                  </a:moveTo>
                  <a:cubicBezTo>
                    <a:pt x="7" y="1"/>
                    <a:pt x="5" y="5"/>
                    <a:pt x="5" y="5"/>
                  </a:cubicBezTo>
                  <a:cubicBezTo>
                    <a:pt x="0" y="5"/>
                    <a:pt x="0" y="5"/>
                    <a:pt x="0" y="5"/>
                  </a:cubicBezTo>
                  <a:cubicBezTo>
                    <a:pt x="0" y="0"/>
                    <a:pt x="0" y="0"/>
                    <a:pt x="0" y="0"/>
                  </a:cubicBezTo>
                  <a:lnTo>
                    <a:pt x="7" y="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1" name="Freeform 20">
              <a:extLst>
                <a:ext uri="{FF2B5EF4-FFF2-40B4-BE49-F238E27FC236}">
                  <a16:creationId xmlns:a16="http://schemas.microsoft.com/office/drawing/2014/main" id="{E4AFABEA-4245-4E2C-B809-9E57E827F4B4}"/>
                </a:ext>
              </a:extLst>
            </p:cNvPr>
            <p:cNvSpPr>
              <a:spLocks/>
            </p:cNvSpPr>
            <p:nvPr/>
          </p:nvSpPr>
          <p:spPr bwMode="auto">
            <a:xfrm>
              <a:off x="5385830" y="4297295"/>
              <a:ext cx="904074" cy="1032910"/>
            </a:xfrm>
            <a:custGeom>
              <a:avLst/>
              <a:gdLst>
                <a:gd name="T0" fmla="*/ 565 w 595"/>
                <a:gd name="T1" fmla="*/ 169 h 680"/>
                <a:gd name="T2" fmla="*/ 525 w 595"/>
                <a:gd name="T3" fmla="*/ 166 h 680"/>
                <a:gd name="T4" fmla="*/ 504 w 595"/>
                <a:gd name="T5" fmla="*/ 213 h 680"/>
                <a:gd name="T6" fmla="*/ 514 w 595"/>
                <a:gd name="T7" fmla="*/ 257 h 680"/>
                <a:gd name="T8" fmla="*/ 488 w 595"/>
                <a:gd name="T9" fmla="*/ 299 h 680"/>
                <a:gd name="T10" fmla="*/ 464 w 595"/>
                <a:gd name="T11" fmla="*/ 323 h 680"/>
                <a:gd name="T12" fmla="*/ 505 w 595"/>
                <a:gd name="T13" fmla="*/ 396 h 680"/>
                <a:gd name="T14" fmla="*/ 464 w 595"/>
                <a:gd name="T15" fmla="*/ 452 h 680"/>
                <a:gd name="T16" fmla="*/ 515 w 595"/>
                <a:gd name="T17" fmla="*/ 520 h 680"/>
                <a:gd name="T18" fmla="*/ 541 w 595"/>
                <a:gd name="T19" fmla="*/ 563 h 680"/>
                <a:gd name="T20" fmla="*/ 534 w 595"/>
                <a:gd name="T21" fmla="*/ 593 h 680"/>
                <a:gd name="T22" fmla="*/ 531 w 595"/>
                <a:gd name="T23" fmla="*/ 610 h 680"/>
                <a:gd name="T24" fmla="*/ 503 w 595"/>
                <a:gd name="T25" fmla="*/ 633 h 680"/>
                <a:gd name="T26" fmla="*/ 426 w 595"/>
                <a:gd name="T27" fmla="*/ 651 h 680"/>
                <a:gd name="T28" fmla="*/ 399 w 595"/>
                <a:gd name="T29" fmla="*/ 675 h 680"/>
                <a:gd name="T30" fmla="*/ 342 w 595"/>
                <a:gd name="T31" fmla="*/ 665 h 680"/>
                <a:gd name="T32" fmla="*/ 306 w 595"/>
                <a:gd name="T33" fmla="*/ 625 h 680"/>
                <a:gd name="T34" fmla="*/ 289 w 595"/>
                <a:gd name="T35" fmla="*/ 588 h 680"/>
                <a:gd name="T36" fmla="*/ 266 w 595"/>
                <a:gd name="T37" fmla="*/ 579 h 680"/>
                <a:gd name="T38" fmla="*/ 230 w 595"/>
                <a:gd name="T39" fmla="*/ 584 h 680"/>
                <a:gd name="T40" fmla="*/ 191 w 595"/>
                <a:gd name="T41" fmla="*/ 567 h 680"/>
                <a:gd name="T42" fmla="*/ 250 w 595"/>
                <a:gd name="T43" fmla="*/ 548 h 680"/>
                <a:gd name="T44" fmla="*/ 214 w 595"/>
                <a:gd name="T45" fmla="*/ 546 h 680"/>
                <a:gd name="T46" fmla="*/ 187 w 595"/>
                <a:gd name="T47" fmla="*/ 506 h 680"/>
                <a:gd name="T48" fmla="*/ 116 w 595"/>
                <a:gd name="T49" fmla="*/ 519 h 680"/>
                <a:gd name="T50" fmla="*/ 87 w 595"/>
                <a:gd name="T51" fmla="*/ 540 h 680"/>
                <a:gd name="T52" fmla="*/ 43 w 595"/>
                <a:gd name="T53" fmla="*/ 542 h 680"/>
                <a:gd name="T54" fmla="*/ 41 w 595"/>
                <a:gd name="T55" fmla="*/ 513 h 680"/>
                <a:gd name="T56" fmla="*/ 70 w 595"/>
                <a:gd name="T57" fmla="*/ 514 h 680"/>
                <a:gd name="T58" fmla="*/ 50 w 595"/>
                <a:gd name="T59" fmla="*/ 505 h 680"/>
                <a:gd name="T60" fmla="*/ 32 w 595"/>
                <a:gd name="T61" fmla="*/ 500 h 680"/>
                <a:gd name="T62" fmla="*/ 5 w 595"/>
                <a:gd name="T63" fmla="*/ 492 h 680"/>
                <a:gd name="T64" fmla="*/ 38 w 595"/>
                <a:gd name="T65" fmla="*/ 474 h 680"/>
                <a:gd name="T66" fmla="*/ 0 w 595"/>
                <a:gd name="T67" fmla="*/ 445 h 680"/>
                <a:gd name="T68" fmla="*/ 38 w 595"/>
                <a:gd name="T69" fmla="*/ 421 h 680"/>
                <a:gd name="T70" fmla="*/ 62 w 595"/>
                <a:gd name="T71" fmla="*/ 397 h 680"/>
                <a:gd name="T72" fmla="*/ 90 w 595"/>
                <a:gd name="T73" fmla="*/ 407 h 680"/>
                <a:gd name="T74" fmla="*/ 117 w 595"/>
                <a:gd name="T75" fmla="*/ 398 h 680"/>
                <a:gd name="T76" fmla="*/ 146 w 595"/>
                <a:gd name="T77" fmla="*/ 379 h 680"/>
                <a:gd name="T78" fmla="*/ 188 w 595"/>
                <a:gd name="T79" fmla="*/ 381 h 680"/>
                <a:gd name="T80" fmla="*/ 264 w 595"/>
                <a:gd name="T81" fmla="*/ 336 h 680"/>
                <a:gd name="T82" fmla="*/ 324 w 595"/>
                <a:gd name="T83" fmla="*/ 262 h 680"/>
                <a:gd name="T84" fmla="*/ 290 w 595"/>
                <a:gd name="T85" fmla="*/ 235 h 680"/>
                <a:gd name="T86" fmla="*/ 296 w 595"/>
                <a:gd name="T87" fmla="*/ 172 h 680"/>
                <a:gd name="T88" fmla="*/ 306 w 595"/>
                <a:gd name="T89" fmla="*/ 137 h 680"/>
                <a:gd name="T90" fmla="*/ 241 w 595"/>
                <a:gd name="T91" fmla="*/ 142 h 680"/>
                <a:gd name="T92" fmla="*/ 216 w 595"/>
                <a:gd name="T93" fmla="*/ 156 h 680"/>
                <a:gd name="T94" fmla="*/ 172 w 595"/>
                <a:gd name="T95" fmla="*/ 151 h 680"/>
                <a:gd name="T96" fmla="*/ 238 w 595"/>
                <a:gd name="T97" fmla="*/ 113 h 680"/>
                <a:gd name="T98" fmla="*/ 284 w 595"/>
                <a:gd name="T99" fmla="*/ 56 h 680"/>
                <a:gd name="T100" fmla="*/ 335 w 595"/>
                <a:gd name="T101" fmla="*/ 33 h 680"/>
                <a:gd name="T102" fmla="*/ 389 w 595"/>
                <a:gd name="T103" fmla="*/ 32 h 680"/>
                <a:gd name="T104" fmla="*/ 391 w 595"/>
                <a:gd name="T105" fmla="*/ 0 h 680"/>
                <a:gd name="T106" fmla="*/ 460 w 595"/>
                <a:gd name="T107" fmla="*/ 26 h 680"/>
                <a:gd name="T108" fmla="*/ 518 w 595"/>
                <a:gd name="T109" fmla="*/ 47 h 680"/>
                <a:gd name="T110" fmla="*/ 564 w 595"/>
                <a:gd name="T111" fmla="*/ 76 h 680"/>
                <a:gd name="T112" fmla="*/ 551 w 595"/>
                <a:gd name="T113" fmla="*/ 93 h 680"/>
                <a:gd name="T114" fmla="*/ 574 w 595"/>
                <a:gd name="T115" fmla="*/ 146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5" h="680">
                  <a:moveTo>
                    <a:pt x="595" y="168"/>
                  </a:moveTo>
                  <a:cubicBezTo>
                    <a:pt x="591" y="172"/>
                    <a:pt x="591" y="172"/>
                    <a:pt x="591" y="172"/>
                  </a:cubicBezTo>
                  <a:cubicBezTo>
                    <a:pt x="592" y="179"/>
                    <a:pt x="592" y="179"/>
                    <a:pt x="592" y="179"/>
                  </a:cubicBezTo>
                  <a:cubicBezTo>
                    <a:pt x="592" y="179"/>
                    <a:pt x="579" y="182"/>
                    <a:pt x="574" y="186"/>
                  </a:cubicBezTo>
                  <a:cubicBezTo>
                    <a:pt x="565" y="169"/>
                    <a:pt x="565" y="169"/>
                    <a:pt x="565" y="169"/>
                  </a:cubicBezTo>
                  <a:cubicBezTo>
                    <a:pt x="544" y="160"/>
                    <a:pt x="544" y="160"/>
                    <a:pt x="544" y="160"/>
                  </a:cubicBezTo>
                  <a:cubicBezTo>
                    <a:pt x="544" y="155"/>
                    <a:pt x="544" y="155"/>
                    <a:pt x="544" y="155"/>
                  </a:cubicBezTo>
                  <a:cubicBezTo>
                    <a:pt x="534" y="159"/>
                    <a:pt x="534" y="159"/>
                    <a:pt x="534" y="159"/>
                  </a:cubicBezTo>
                  <a:cubicBezTo>
                    <a:pt x="534" y="163"/>
                    <a:pt x="534" y="163"/>
                    <a:pt x="534" y="163"/>
                  </a:cubicBezTo>
                  <a:cubicBezTo>
                    <a:pt x="525" y="166"/>
                    <a:pt x="525" y="166"/>
                    <a:pt x="525" y="166"/>
                  </a:cubicBezTo>
                  <a:cubicBezTo>
                    <a:pt x="518" y="166"/>
                    <a:pt x="518" y="166"/>
                    <a:pt x="518" y="166"/>
                  </a:cubicBezTo>
                  <a:cubicBezTo>
                    <a:pt x="510" y="174"/>
                    <a:pt x="510" y="174"/>
                    <a:pt x="510" y="174"/>
                  </a:cubicBezTo>
                  <a:cubicBezTo>
                    <a:pt x="505" y="175"/>
                    <a:pt x="505" y="175"/>
                    <a:pt x="505" y="175"/>
                  </a:cubicBezTo>
                  <a:cubicBezTo>
                    <a:pt x="505" y="175"/>
                    <a:pt x="501" y="199"/>
                    <a:pt x="497" y="206"/>
                  </a:cubicBezTo>
                  <a:cubicBezTo>
                    <a:pt x="504" y="213"/>
                    <a:pt x="504" y="213"/>
                    <a:pt x="504" y="213"/>
                  </a:cubicBezTo>
                  <a:cubicBezTo>
                    <a:pt x="511" y="209"/>
                    <a:pt x="511" y="209"/>
                    <a:pt x="511" y="209"/>
                  </a:cubicBezTo>
                  <a:cubicBezTo>
                    <a:pt x="526" y="231"/>
                    <a:pt x="526" y="231"/>
                    <a:pt x="526" y="231"/>
                  </a:cubicBezTo>
                  <a:cubicBezTo>
                    <a:pt x="531" y="236"/>
                    <a:pt x="531" y="236"/>
                    <a:pt x="531" y="236"/>
                  </a:cubicBezTo>
                  <a:cubicBezTo>
                    <a:pt x="521" y="236"/>
                    <a:pt x="521" y="236"/>
                    <a:pt x="521" y="236"/>
                  </a:cubicBezTo>
                  <a:cubicBezTo>
                    <a:pt x="514" y="257"/>
                    <a:pt x="514" y="257"/>
                    <a:pt x="514" y="257"/>
                  </a:cubicBezTo>
                  <a:cubicBezTo>
                    <a:pt x="504" y="263"/>
                    <a:pt x="504" y="263"/>
                    <a:pt x="504" y="263"/>
                  </a:cubicBezTo>
                  <a:cubicBezTo>
                    <a:pt x="508" y="266"/>
                    <a:pt x="508" y="266"/>
                    <a:pt x="508" y="266"/>
                  </a:cubicBezTo>
                  <a:cubicBezTo>
                    <a:pt x="488" y="279"/>
                    <a:pt x="488" y="279"/>
                    <a:pt x="488" y="279"/>
                  </a:cubicBezTo>
                  <a:cubicBezTo>
                    <a:pt x="491" y="293"/>
                    <a:pt x="491" y="293"/>
                    <a:pt x="491" y="293"/>
                  </a:cubicBezTo>
                  <a:cubicBezTo>
                    <a:pt x="488" y="299"/>
                    <a:pt x="488" y="299"/>
                    <a:pt x="488" y="299"/>
                  </a:cubicBezTo>
                  <a:cubicBezTo>
                    <a:pt x="515" y="290"/>
                    <a:pt x="515" y="290"/>
                    <a:pt x="515" y="290"/>
                  </a:cubicBezTo>
                  <a:cubicBezTo>
                    <a:pt x="518" y="296"/>
                    <a:pt x="518" y="296"/>
                    <a:pt x="518" y="296"/>
                  </a:cubicBezTo>
                  <a:cubicBezTo>
                    <a:pt x="515" y="303"/>
                    <a:pt x="515" y="303"/>
                    <a:pt x="515" y="303"/>
                  </a:cubicBezTo>
                  <a:cubicBezTo>
                    <a:pt x="481" y="313"/>
                    <a:pt x="481" y="313"/>
                    <a:pt x="481" y="313"/>
                  </a:cubicBezTo>
                  <a:cubicBezTo>
                    <a:pt x="464" y="323"/>
                    <a:pt x="464" y="323"/>
                    <a:pt x="464" y="323"/>
                  </a:cubicBezTo>
                  <a:cubicBezTo>
                    <a:pt x="494" y="363"/>
                    <a:pt x="494" y="363"/>
                    <a:pt x="494" y="363"/>
                  </a:cubicBezTo>
                  <a:cubicBezTo>
                    <a:pt x="515" y="366"/>
                    <a:pt x="515" y="366"/>
                    <a:pt x="515" y="366"/>
                  </a:cubicBezTo>
                  <a:cubicBezTo>
                    <a:pt x="501" y="373"/>
                    <a:pt x="501" y="373"/>
                    <a:pt x="501" y="373"/>
                  </a:cubicBezTo>
                  <a:cubicBezTo>
                    <a:pt x="498" y="387"/>
                    <a:pt x="498" y="387"/>
                    <a:pt x="498" y="387"/>
                  </a:cubicBezTo>
                  <a:cubicBezTo>
                    <a:pt x="505" y="396"/>
                    <a:pt x="505" y="396"/>
                    <a:pt x="505" y="396"/>
                  </a:cubicBezTo>
                  <a:cubicBezTo>
                    <a:pt x="494" y="393"/>
                    <a:pt x="494" y="393"/>
                    <a:pt x="494" y="393"/>
                  </a:cubicBezTo>
                  <a:cubicBezTo>
                    <a:pt x="485" y="403"/>
                    <a:pt x="485" y="403"/>
                    <a:pt x="485" y="403"/>
                  </a:cubicBezTo>
                  <a:cubicBezTo>
                    <a:pt x="464" y="434"/>
                    <a:pt x="464" y="434"/>
                    <a:pt x="464" y="434"/>
                  </a:cubicBezTo>
                  <a:cubicBezTo>
                    <a:pt x="471" y="440"/>
                    <a:pt x="471" y="440"/>
                    <a:pt x="471" y="440"/>
                  </a:cubicBezTo>
                  <a:cubicBezTo>
                    <a:pt x="464" y="452"/>
                    <a:pt x="464" y="452"/>
                    <a:pt x="464" y="452"/>
                  </a:cubicBezTo>
                  <a:cubicBezTo>
                    <a:pt x="464" y="458"/>
                    <a:pt x="464" y="458"/>
                    <a:pt x="464" y="458"/>
                  </a:cubicBezTo>
                  <a:cubicBezTo>
                    <a:pt x="472" y="466"/>
                    <a:pt x="472" y="466"/>
                    <a:pt x="472" y="466"/>
                  </a:cubicBezTo>
                  <a:cubicBezTo>
                    <a:pt x="471" y="486"/>
                    <a:pt x="471" y="486"/>
                    <a:pt x="471" y="486"/>
                  </a:cubicBezTo>
                  <a:cubicBezTo>
                    <a:pt x="471" y="486"/>
                    <a:pt x="494" y="513"/>
                    <a:pt x="495" y="514"/>
                  </a:cubicBezTo>
                  <a:cubicBezTo>
                    <a:pt x="495" y="514"/>
                    <a:pt x="515" y="520"/>
                    <a:pt x="515" y="520"/>
                  </a:cubicBezTo>
                  <a:cubicBezTo>
                    <a:pt x="531" y="546"/>
                    <a:pt x="531" y="546"/>
                    <a:pt x="531" y="546"/>
                  </a:cubicBezTo>
                  <a:cubicBezTo>
                    <a:pt x="538" y="543"/>
                    <a:pt x="538" y="543"/>
                    <a:pt x="538" y="543"/>
                  </a:cubicBezTo>
                  <a:cubicBezTo>
                    <a:pt x="541" y="550"/>
                    <a:pt x="541" y="550"/>
                    <a:pt x="541" y="550"/>
                  </a:cubicBezTo>
                  <a:cubicBezTo>
                    <a:pt x="548" y="553"/>
                    <a:pt x="548" y="553"/>
                    <a:pt x="548" y="553"/>
                  </a:cubicBezTo>
                  <a:cubicBezTo>
                    <a:pt x="541" y="563"/>
                    <a:pt x="541" y="563"/>
                    <a:pt x="541" y="563"/>
                  </a:cubicBezTo>
                  <a:cubicBezTo>
                    <a:pt x="541" y="577"/>
                    <a:pt x="541" y="577"/>
                    <a:pt x="541" y="577"/>
                  </a:cubicBezTo>
                  <a:cubicBezTo>
                    <a:pt x="535" y="583"/>
                    <a:pt x="535" y="583"/>
                    <a:pt x="535" y="583"/>
                  </a:cubicBezTo>
                  <a:cubicBezTo>
                    <a:pt x="534" y="590"/>
                    <a:pt x="534" y="590"/>
                    <a:pt x="534" y="590"/>
                  </a:cubicBezTo>
                  <a:cubicBezTo>
                    <a:pt x="538" y="593"/>
                    <a:pt x="538" y="593"/>
                    <a:pt x="538" y="593"/>
                  </a:cubicBezTo>
                  <a:cubicBezTo>
                    <a:pt x="534" y="593"/>
                    <a:pt x="534" y="593"/>
                    <a:pt x="534" y="593"/>
                  </a:cubicBezTo>
                  <a:cubicBezTo>
                    <a:pt x="534" y="600"/>
                    <a:pt x="534" y="600"/>
                    <a:pt x="534" y="600"/>
                  </a:cubicBezTo>
                  <a:cubicBezTo>
                    <a:pt x="531" y="603"/>
                    <a:pt x="531" y="603"/>
                    <a:pt x="531" y="603"/>
                  </a:cubicBezTo>
                  <a:cubicBezTo>
                    <a:pt x="531" y="607"/>
                    <a:pt x="531" y="607"/>
                    <a:pt x="531" y="607"/>
                  </a:cubicBezTo>
                  <a:cubicBezTo>
                    <a:pt x="535" y="606"/>
                    <a:pt x="535" y="606"/>
                    <a:pt x="535" y="606"/>
                  </a:cubicBezTo>
                  <a:cubicBezTo>
                    <a:pt x="531" y="610"/>
                    <a:pt x="531" y="610"/>
                    <a:pt x="531" y="610"/>
                  </a:cubicBezTo>
                  <a:cubicBezTo>
                    <a:pt x="531" y="614"/>
                    <a:pt x="531" y="614"/>
                    <a:pt x="531" y="614"/>
                  </a:cubicBezTo>
                  <a:cubicBezTo>
                    <a:pt x="535" y="614"/>
                    <a:pt x="535" y="614"/>
                    <a:pt x="535" y="614"/>
                  </a:cubicBezTo>
                  <a:cubicBezTo>
                    <a:pt x="534" y="616"/>
                    <a:pt x="534" y="616"/>
                    <a:pt x="534" y="616"/>
                  </a:cubicBezTo>
                  <a:cubicBezTo>
                    <a:pt x="519" y="634"/>
                    <a:pt x="519" y="634"/>
                    <a:pt x="519" y="634"/>
                  </a:cubicBezTo>
                  <a:cubicBezTo>
                    <a:pt x="503" y="633"/>
                    <a:pt x="503" y="633"/>
                    <a:pt x="503" y="633"/>
                  </a:cubicBezTo>
                  <a:cubicBezTo>
                    <a:pt x="497" y="637"/>
                    <a:pt x="497" y="637"/>
                    <a:pt x="497" y="637"/>
                  </a:cubicBezTo>
                  <a:cubicBezTo>
                    <a:pt x="461" y="636"/>
                    <a:pt x="461" y="636"/>
                    <a:pt x="461" y="636"/>
                  </a:cubicBezTo>
                  <a:cubicBezTo>
                    <a:pt x="434" y="649"/>
                    <a:pt x="434" y="649"/>
                    <a:pt x="434" y="649"/>
                  </a:cubicBezTo>
                  <a:cubicBezTo>
                    <a:pt x="428" y="644"/>
                    <a:pt x="428" y="644"/>
                    <a:pt x="428" y="644"/>
                  </a:cubicBezTo>
                  <a:cubicBezTo>
                    <a:pt x="426" y="651"/>
                    <a:pt x="426" y="651"/>
                    <a:pt x="426" y="651"/>
                  </a:cubicBezTo>
                  <a:cubicBezTo>
                    <a:pt x="411" y="653"/>
                    <a:pt x="411" y="653"/>
                    <a:pt x="411" y="653"/>
                  </a:cubicBezTo>
                  <a:cubicBezTo>
                    <a:pt x="411" y="658"/>
                    <a:pt x="411" y="658"/>
                    <a:pt x="411" y="658"/>
                  </a:cubicBezTo>
                  <a:cubicBezTo>
                    <a:pt x="414" y="659"/>
                    <a:pt x="414" y="659"/>
                    <a:pt x="414" y="659"/>
                  </a:cubicBezTo>
                  <a:cubicBezTo>
                    <a:pt x="417" y="676"/>
                    <a:pt x="417" y="676"/>
                    <a:pt x="417" y="676"/>
                  </a:cubicBezTo>
                  <a:cubicBezTo>
                    <a:pt x="399" y="675"/>
                    <a:pt x="399" y="675"/>
                    <a:pt x="399" y="675"/>
                  </a:cubicBezTo>
                  <a:cubicBezTo>
                    <a:pt x="398" y="680"/>
                    <a:pt x="398" y="680"/>
                    <a:pt x="398" y="680"/>
                  </a:cubicBezTo>
                  <a:cubicBezTo>
                    <a:pt x="374" y="675"/>
                    <a:pt x="374" y="675"/>
                    <a:pt x="374" y="675"/>
                  </a:cubicBezTo>
                  <a:cubicBezTo>
                    <a:pt x="366" y="668"/>
                    <a:pt x="366" y="668"/>
                    <a:pt x="366" y="668"/>
                  </a:cubicBezTo>
                  <a:cubicBezTo>
                    <a:pt x="359" y="674"/>
                    <a:pt x="359" y="674"/>
                    <a:pt x="359" y="674"/>
                  </a:cubicBezTo>
                  <a:cubicBezTo>
                    <a:pt x="342" y="665"/>
                    <a:pt x="342" y="665"/>
                    <a:pt x="342" y="665"/>
                  </a:cubicBezTo>
                  <a:cubicBezTo>
                    <a:pt x="327" y="650"/>
                    <a:pt x="327" y="650"/>
                    <a:pt x="327" y="650"/>
                  </a:cubicBezTo>
                  <a:cubicBezTo>
                    <a:pt x="325" y="636"/>
                    <a:pt x="325" y="636"/>
                    <a:pt x="325" y="636"/>
                  </a:cubicBezTo>
                  <a:cubicBezTo>
                    <a:pt x="318" y="632"/>
                    <a:pt x="318" y="632"/>
                    <a:pt x="318" y="632"/>
                  </a:cubicBezTo>
                  <a:cubicBezTo>
                    <a:pt x="310" y="635"/>
                    <a:pt x="310" y="635"/>
                    <a:pt x="310" y="635"/>
                  </a:cubicBezTo>
                  <a:cubicBezTo>
                    <a:pt x="306" y="625"/>
                    <a:pt x="306" y="625"/>
                    <a:pt x="306" y="625"/>
                  </a:cubicBezTo>
                  <a:cubicBezTo>
                    <a:pt x="299" y="623"/>
                    <a:pt x="299" y="623"/>
                    <a:pt x="299" y="623"/>
                  </a:cubicBezTo>
                  <a:cubicBezTo>
                    <a:pt x="303" y="613"/>
                    <a:pt x="303" y="613"/>
                    <a:pt x="303" y="613"/>
                  </a:cubicBezTo>
                  <a:cubicBezTo>
                    <a:pt x="292" y="598"/>
                    <a:pt x="292" y="598"/>
                    <a:pt x="292" y="598"/>
                  </a:cubicBezTo>
                  <a:cubicBezTo>
                    <a:pt x="296" y="593"/>
                    <a:pt x="296" y="593"/>
                    <a:pt x="296" y="593"/>
                  </a:cubicBezTo>
                  <a:cubicBezTo>
                    <a:pt x="289" y="588"/>
                    <a:pt x="289" y="588"/>
                    <a:pt x="289" y="588"/>
                  </a:cubicBezTo>
                  <a:cubicBezTo>
                    <a:pt x="290" y="570"/>
                    <a:pt x="290" y="570"/>
                    <a:pt x="290" y="570"/>
                  </a:cubicBezTo>
                  <a:cubicBezTo>
                    <a:pt x="281" y="578"/>
                    <a:pt x="281" y="578"/>
                    <a:pt x="281" y="578"/>
                  </a:cubicBezTo>
                  <a:cubicBezTo>
                    <a:pt x="271" y="582"/>
                    <a:pt x="271" y="582"/>
                    <a:pt x="271" y="582"/>
                  </a:cubicBezTo>
                  <a:cubicBezTo>
                    <a:pt x="271" y="572"/>
                    <a:pt x="271" y="572"/>
                    <a:pt x="271" y="572"/>
                  </a:cubicBezTo>
                  <a:cubicBezTo>
                    <a:pt x="271" y="572"/>
                    <a:pt x="270" y="579"/>
                    <a:pt x="266" y="579"/>
                  </a:cubicBezTo>
                  <a:cubicBezTo>
                    <a:pt x="263" y="579"/>
                    <a:pt x="254" y="581"/>
                    <a:pt x="254" y="585"/>
                  </a:cubicBezTo>
                  <a:cubicBezTo>
                    <a:pt x="254" y="589"/>
                    <a:pt x="253" y="590"/>
                    <a:pt x="253" y="590"/>
                  </a:cubicBezTo>
                  <a:cubicBezTo>
                    <a:pt x="253" y="590"/>
                    <a:pt x="246" y="593"/>
                    <a:pt x="246" y="593"/>
                  </a:cubicBezTo>
                  <a:cubicBezTo>
                    <a:pt x="246" y="593"/>
                    <a:pt x="232" y="592"/>
                    <a:pt x="232" y="592"/>
                  </a:cubicBezTo>
                  <a:cubicBezTo>
                    <a:pt x="230" y="584"/>
                    <a:pt x="230" y="584"/>
                    <a:pt x="230" y="584"/>
                  </a:cubicBezTo>
                  <a:cubicBezTo>
                    <a:pt x="220" y="593"/>
                    <a:pt x="220" y="593"/>
                    <a:pt x="220" y="593"/>
                  </a:cubicBezTo>
                  <a:cubicBezTo>
                    <a:pt x="201" y="591"/>
                    <a:pt x="201" y="591"/>
                    <a:pt x="201" y="591"/>
                  </a:cubicBezTo>
                  <a:cubicBezTo>
                    <a:pt x="191" y="583"/>
                    <a:pt x="191" y="583"/>
                    <a:pt x="191" y="583"/>
                  </a:cubicBezTo>
                  <a:cubicBezTo>
                    <a:pt x="194" y="576"/>
                    <a:pt x="194" y="576"/>
                    <a:pt x="194" y="576"/>
                  </a:cubicBezTo>
                  <a:cubicBezTo>
                    <a:pt x="191" y="567"/>
                    <a:pt x="191" y="567"/>
                    <a:pt x="191" y="567"/>
                  </a:cubicBezTo>
                  <a:cubicBezTo>
                    <a:pt x="206" y="562"/>
                    <a:pt x="206" y="562"/>
                    <a:pt x="206" y="562"/>
                  </a:cubicBezTo>
                  <a:cubicBezTo>
                    <a:pt x="206" y="562"/>
                    <a:pt x="239" y="558"/>
                    <a:pt x="239" y="558"/>
                  </a:cubicBezTo>
                  <a:cubicBezTo>
                    <a:pt x="239" y="558"/>
                    <a:pt x="245" y="561"/>
                    <a:pt x="245" y="561"/>
                  </a:cubicBezTo>
                  <a:cubicBezTo>
                    <a:pt x="243" y="555"/>
                    <a:pt x="243" y="555"/>
                    <a:pt x="243" y="555"/>
                  </a:cubicBezTo>
                  <a:cubicBezTo>
                    <a:pt x="250" y="548"/>
                    <a:pt x="250" y="548"/>
                    <a:pt x="250" y="548"/>
                  </a:cubicBezTo>
                  <a:cubicBezTo>
                    <a:pt x="241" y="545"/>
                    <a:pt x="241" y="545"/>
                    <a:pt x="241" y="545"/>
                  </a:cubicBezTo>
                  <a:cubicBezTo>
                    <a:pt x="240" y="552"/>
                    <a:pt x="240" y="552"/>
                    <a:pt x="240" y="552"/>
                  </a:cubicBezTo>
                  <a:cubicBezTo>
                    <a:pt x="235" y="555"/>
                    <a:pt x="235" y="555"/>
                    <a:pt x="235" y="555"/>
                  </a:cubicBezTo>
                  <a:cubicBezTo>
                    <a:pt x="235" y="555"/>
                    <a:pt x="227" y="554"/>
                    <a:pt x="223" y="551"/>
                  </a:cubicBezTo>
                  <a:cubicBezTo>
                    <a:pt x="218" y="549"/>
                    <a:pt x="214" y="546"/>
                    <a:pt x="214" y="546"/>
                  </a:cubicBezTo>
                  <a:cubicBezTo>
                    <a:pt x="214" y="546"/>
                    <a:pt x="210" y="549"/>
                    <a:pt x="206" y="548"/>
                  </a:cubicBezTo>
                  <a:cubicBezTo>
                    <a:pt x="189" y="530"/>
                    <a:pt x="189" y="530"/>
                    <a:pt x="189" y="530"/>
                  </a:cubicBezTo>
                  <a:cubicBezTo>
                    <a:pt x="197" y="528"/>
                    <a:pt x="197" y="528"/>
                    <a:pt x="197" y="528"/>
                  </a:cubicBezTo>
                  <a:cubicBezTo>
                    <a:pt x="190" y="517"/>
                    <a:pt x="190" y="517"/>
                    <a:pt x="190" y="517"/>
                  </a:cubicBezTo>
                  <a:cubicBezTo>
                    <a:pt x="187" y="506"/>
                    <a:pt x="187" y="506"/>
                    <a:pt x="187" y="506"/>
                  </a:cubicBezTo>
                  <a:cubicBezTo>
                    <a:pt x="187" y="506"/>
                    <a:pt x="172" y="509"/>
                    <a:pt x="172" y="509"/>
                  </a:cubicBezTo>
                  <a:cubicBezTo>
                    <a:pt x="172" y="509"/>
                    <a:pt x="175" y="518"/>
                    <a:pt x="175" y="518"/>
                  </a:cubicBezTo>
                  <a:cubicBezTo>
                    <a:pt x="146" y="514"/>
                    <a:pt x="146" y="514"/>
                    <a:pt x="146" y="514"/>
                  </a:cubicBezTo>
                  <a:cubicBezTo>
                    <a:pt x="124" y="515"/>
                    <a:pt x="124" y="515"/>
                    <a:pt x="124" y="515"/>
                  </a:cubicBezTo>
                  <a:cubicBezTo>
                    <a:pt x="116" y="519"/>
                    <a:pt x="116" y="519"/>
                    <a:pt x="116" y="519"/>
                  </a:cubicBezTo>
                  <a:cubicBezTo>
                    <a:pt x="121" y="524"/>
                    <a:pt x="121" y="524"/>
                    <a:pt x="121" y="524"/>
                  </a:cubicBezTo>
                  <a:cubicBezTo>
                    <a:pt x="121" y="524"/>
                    <a:pt x="114" y="532"/>
                    <a:pt x="110" y="538"/>
                  </a:cubicBezTo>
                  <a:cubicBezTo>
                    <a:pt x="110" y="538"/>
                    <a:pt x="99" y="534"/>
                    <a:pt x="99" y="534"/>
                  </a:cubicBezTo>
                  <a:cubicBezTo>
                    <a:pt x="99" y="534"/>
                    <a:pt x="99" y="540"/>
                    <a:pt x="99" y="540"/>
                  </a:cubicBezTo>
                  <a:cubicBezTo>
                    <a:pt x="87" y="540"/>
                    <a:pt x="87" y="540"/>
                    <a:pt x="87" y="540"/>
                  </a:cubicBezTo>
                  <a:cubicBezTo>
                    <a:pt x="86" y="535"/>
                    <a:pt x="86" y="535"/>
                    <a:pt x="86" y="535"/>
                  </a:cubicBezTo>
                  <a:cubicBezTo>
                    <a:pt x="74" y="535"/>
                    <a:pt x="74" y="535"/>
                    <a:pt x="74" y="535"/>
                  </a:cubicBezTo>
                  <a:cubicBezTo>
                    <a:pt x="62" y="548"/>
                    <a:pt x="62" y="548"/>
                    <a:pt x="62" y="548"/>
                  </a:cubicBezTo>
                  <a:cubicBezTo>
                    <a:pt x="54" y="542"/>
                    <a:pt x="54" y="542"/>
                    <a:pt x="54" y="542"/>
                  </a:cubicBezTo>
                  <a:cubicBezTo>
                    <a:pt x="43" y="542"/>
                    <a:pt x="43" y="542"/>
                    <a:pt x="43" y="542"/>
                  </a:cubicBezTo>
                  <a:cubicBezTo>
                    <a:pt x="33" y="533"/>
                    <a:pt x="33" y="533"/>
                    <a:pt x="33" y="533"/>
                  </a:cubicBezTo>
                  <a:cubicBezTo>
                    <a:pt x="37" y="523"/>
                    <a:pt x="37" y="523"/>
                    <a:pt x="37" y="523"/>
                  </a:cubicBezTo>
                  <a:cubicBezTo>
                    <a:pt x="29" y="513"/>
                    <a:pt x="29" y="513"/>
                    <a:pt x="29" y="513"/>
                  </a:cubicBezTo>
                  <a:cubicBezTo>
                    <a:pt x="33" y="509"/>
                    <a:pt x="33" y="509"/>
                    <a:pt x="33" y="509"/>
                  </a:cubicBezTo>
                  <a:cubicBezTo>
                    <a:pt x="41" y="513"/>
                    <a:pt x="41" y="513"/>
                    <a:pt x="41" y="513"/>
                  </a:cubicBezTo>
                  <a:cubicBezTo>
                    <a:pt x="41" y="513"/>
                    <a:pt x="46" y="509"/>
                    <a:pt x="46" y="509"/>
                  </a:cubicBezTo>
                  <a:cubicBezTo>
                    <a:pt x="46" y="509"/>
                    <a:pt x="65" y="525"/>
                    <a:pt x="65" y="525"/>
                  </a:cubicBezTo>
                  <a:cubicBezTo>
                    <a:pt x="67" y="518"/>
                    <a:pt x="67" y="518"/>
                    <a:pt x="67" y="518"/>
                  </a:cubicBezTo>
                  <a:cubicBezTo>
                    <a:pt x="63" y="513"/>
                    <a:pt x="63" y="513"/>
                    <a:pt x="63" y="513"/>
                  </a:cubicBezTo>
                  <a:cubicBezTo>
                    <a:pt x="70" y="514"/>
                    <a:pt x="70" y="514"/>
                    <a:pt x="70" y="514"/>
                  </a:cubicBezTo>
                  <a:cubicBezTo>
                    <a:pt x="70" y="510"/>
                    <a:pt x="70" y="510"/>
                    <a:pt x="70" y="510"/>
                  </a:cubicBezTo>
                  <a:cubicBezTo>
                    <a:pt x="64" y="502"/>
                    <a:pt x="64" y="502"/>
                    <a:pt x="64" y="502"/>
                  </a:cubicBezTo>
                  <a:cubicBezTo>
                    <a:pt x="60" y="508"/>
                    <a:pt x="60" y="508"/>
                    <a:pt x="60" y="508"/>
                  </a:cubicBezTo>
                  <a:cubicBezTo>
                    <a:pt x="51" y="510"/>
                    <a:pt x="51" y="510"/>
                    <a:pt x="51" y="510"/>
                  </a:cubicBezTo>
                  <a:cubicBezTo>
                    <a:pt x="50" y="505"/>
                    <a:pt x="50" y="505"/>
                    <a:pt x="50" y="505"/>
                  </a:cubicBezTo>
                  <a:cubicBezTo>
                    <a:pt x="39" y="505"/>
                    <a:pt x="39" y="505"/>
                    <a:pt x="39" y="505"/>
                  </a:cubicBezTo>
                  <a:cubicBezTo>
                    <a:pt x="36" y="502"/>
                    <a:pt x="36" y="502"/>
                    <a:pt x="36" y="502"/>
                  </a:cubicBezTo>
                  <a:cubicBezTo>
                    <a:pt x="38" y="494"/>
                    <a:pt x="38" y="494"/>
                    <a:pt x="38" y="494"/>
                  </a:cubicBezTo>
                  <a:cubicBezTo>
                    <a:pt x="34" y="494"/>
                    <a:pt x="34" y="494"/>
                    <a:pt x="34" y="494"/>
                  </a:cubicBezTo>
                  <a:cubicBezTo>
                    <a:pt x="32" y="500"/>
                    <a:pt x="32" y="500"/>
                    <a:pt x="32" y="500"/>
                  </a:cubicBezTo>
                  <a:cubicBezTo>
                    <a:pt x="21" y="502"/>
                    <a:pt x="21" y="502"/>
                    <a:pt x="21" y="502"/>
                  </a:cubicBezTo>
                  <a:cubicBezTo>
                    <a:pt x="21" y="512"/>
                    <a:pt x="21" y="512"/>
                    <a:pt x="21" y="512"/>
                  </a:cubicBezTo>
                  <a:cubicBezTo>
                    <a:pt x="14" y="511"/>
                    <a:pt x="14" y="511"/>
                    <a:pt x="14" y="511"/>
                  </a:cubicBezTo>
                  <a:cubicBezTo>
                    <a:pt x="14" y="502"/>
                    <a:pt x="14" y="502"/>
                    <a:pt x="14" y="502"/>
                  </a:cubicBezTo>
                  <a:cubicBezTo>
                    <a:pt x="5" y="492"/>
                    <a:pt x="5" y="492"/>
                    <a:pt x="5" y="492"/>
                  </a:cubicBezTo>
                  <a:cubicBezTo>
                    <a:pt x="8" y="487"/>
                    <a:pt x="8" y="487"/>
                    <a:pt x="8" y="487"/>
                  </a:cubicBezTo>
                  <a:cubicBezTo>
                    <a:pt x="8" y="487"/>
                    <a:pt x="12" y="491"/>
                    <a:pt x="13" y="490"/>
                  </a:cubicBezTo>
                  <a:cubicBezTo>
                    <a:pt x="13" y="490"/>
                    <a:pt x="17" y="484"/>
                    <a:pt x="17" y="484"/>
                  </a:cubicBezTo>
                  <a:cubicBezTo>
                    <a:pt x="17" y="484"/>
                    <a:pt x="33" y="482"/>
                    <a:pt x="33" y="482"/>
                  </a:cubicBezTo>
                  <a:cubicBezTo>
                    <a:pt x="33" y="481"/>
                    <a:pt x="38" y="474"/>
                    <a:pt x="38" y="474"/>
                  </a:cubicBezTo>
                  <a:cubicBezTo>
                    <a:pt x="38" y="452"/>
                    <a:pt x="38" y="452"/>
                    <a:pt x="38" y="452"/>
                  </a:cubicBezTo>
                  <a:cubicBezTo>
                    <a:pt x="23" y="448"/>
                    <a:pt x="23" y="448"/>
                    <a:pt x="23" y="448"/>
                  </a:cubicBezTo>
                  <a:cubicBezTo>
                    <a:pt x="23" y="443"/>
                    <a:pt x="23" y="443"/>
                    <a:pt x="23" y="443"/>
                  </a:cubicBezTo>
                  <a:cubicBezTo>
                    <a:pt x="5" y="443"/>
                    <a:pt x="5" y="443"/>
                    <a:pt x="5" y="443"/>
                  </a:cubicBezTo>
                  <a:cubicBezTo>
                    <a:pt x="0" y="445"/>
                    <a:pt x="0" y="445"/>
                    <a:pt x="0" y="445"/>
                  </a:cubicBezTo>
                  <a:cubicBezTo>
                    <a:pt x="0" y="431"/>
                    <a:pt x="0" y="431"/>
                    <a:pt x="0" y="431"/>
                  </a:cubicBezTo>
                  <a:cubicBezTo>
                    <a:pt x="11" y="427"/>
                    <a:pt x="11" y="427"/>
                    <a:pt x="11" y="427"/>
                  </a:cubicBezTo>
                  <a:cubicBezTo>
                    <a:pt x="24" y="427"/>
                    <a:pt x="24" y="427"/>
                    <a:pt x="24" y="427"/>
                  </a:cubicBezTo>
                  <a:cubicBezTo>
                    <a:pt x="24" y="427"/>
                    <a:pt x="28" y="420"/>
                    <a:pt x="29" y="420"/>
                  </a:cubicBezTo>
                  <a:cubicBezTo>
                    <a:pt x="29" y="420"/>
                    <a:pt x="38" y="421"/>
                    <a:pt x="38" y="421"/>
                  </a:cubicBezTo>
                  <a:cubicBezTo>
                    <a:pt x="40" y="424"/>
                    <a:pt x="40" y="424"/>
                    <a:pt x="40" y="424"/>
                  </a:cubicBezTo>
                  <a:cubicBezTo>
                    <a:pt x="46" y="418"/>
                    <a:pt x="46" y="418"/>
                    <a:pt x="46" y="418"/>
                  </a:cubicBezTo>
                  <a:cubicBezTo>
                    <a:pt x="54" y="416"/>
                    <a:pt x="54" y="416"/>
                    <a:pt x="54" y="416"/>
                  </a:cubicBezTo>
                  <a:cubicBezTo>
                    <a:pt x="57" y="401"/>
                    <a:pt x="57" y="401"/>
                    <a:pt x="57" y="401"/>
                  </a:cubicBezTo>
                  <a:cubicBezTo>
                    <a:pt x="62" y="397"/>
                    <a:pt x="62" y="397"/>
                    <a:pt x="62" y="397"/>
                  </a:cubicBezTo>
                  <a:cubicBezTo>
                    <a:pt x="74" y="403"/>
                    <a:pt x="74" y="403"/>
                    <a:pt x="74" y="403"/>
                  </a:cubicBezTo>
                  <a:cubicBezTo>
                    <a:pt x="79" y="403"/>
                    <a:pt x="79" y="403"/>
                    <a:pt x="79" y="403"/>
                  </a:cubicBezTo>
                  <a:cubicBezTo>
                    <a:pt x="73" y="408"/>
                    <a:pt x="73" y="408"/>
                    <a:pt x="73" y="408"/>
                  </a:cubicBezTo>
                  <a:cubicBezTo>
                    <a:pt x="73" y="408"/>
                    <a:pt x="83" y="409"/>
                    <a:pt x="83" y="409"/>
                  </a:cubicBezTo>
                  <a:cubicBezTo>
                    <a:pt x="83" y="409"/>
                    <a:pt x="90" y="407"/>
                    <a:pt x="90" y="407"/>
                  </a:cubicBezTo>
                  <a:cubicBezTo>
                    <a:pt x="94" y="400"/>
                    <a:pt x="94" y="400"/>
                    <a:pt x="94" y="400"/>
                  </a:cubicBezTo>
                  <a:cubicBezTo>
                    <a:pt x="97" y="408"/>
                    <a:pt x="97" y="408"/>
                    <a:pt x="97" y="408"/>
                  </a:cubicBezTo>
                  <a:cubicBezTo>
                    <a:pt x="108" y="411"/>
                    <a:pt x="108" y="411"/>
                    <a:pt x="108" y="411"/>
                  </a:cubicBezTo>
                  <a:cubicBezTo>
                    <a:pt x="107" y="402"/>
                    <a:pt x="107" y="402"/>
                    <a:pt x="107" y="402"/>
                  </a:cubicBezTo>
                  <a:cubicBezTo>
                    <a:pt x="117" y="398"/>
                    <a:pt x="117" y="398"/>
                    <a:pt x="117" y="398"/>
                  </a:cubicBezTo>
                  <a:cubicBezTo>
                    <a:pt x="125" y="396"/>
                    <a:pt x="125" y="396"/>
                    <a:pt x="125" y="396"/>
                  </a:cubicBezTo>
                  <a:cubicBezTo>
                    <a:pt x="131" y="384"/>
                    <a:pt x="131" y="384"/>
                    <a:pt x="131" y="384"/>
                  </a:cubicBezTo>
                  <a:cubicBezTo>
                    <a:pt x="141" y="383"/>
                    <a:pt x="141" y="383"/>
                    <a:pt x="141" y="383"/>
                  </a:cubicBezTo>
                  <a:cubicBezTo>
                    <a:pt x="146" y="386"/>
                    <a:pt x="146" y="386"/>
                    <a:pt x="146" y="386"/>
                  </a:cubicBezTo>
                  <a:cubicBezTo>
                    <a:pt x="146" y="379"/>
                    <a:pt x="146" y="379"/>
                    <a:pt x="146" y="379"/>
                  </a:cubicBezTo>
                  <a:cubicBezTo>
                    <a:pt x="155" y="377"/>
                    <a:pt x="155" y="377"/>
                    <a:pt x="155" y="377"/>
                  </a:cubicBezTo>
                  <a:cubicBezTo>
                    <a:pt x="165" y="381"/>
                    <a:pt x="165" y="381"/>
                    <a:pt x="165" y="381"/>
                  </a:cubicBezTo>
                  <a:cubicBezTo>
                    <a:pt x="173" y="379"/>
                    <a:pt x="173" y="379"/>
                    <a:pt x="173" y="379"/>
                  </a:cubicBezTo>
                  <a:cubicBezTo>
                    <a:pt x="173" y="384"/>
                    <a:pt x="173" y="384"/>
                    <a:pt x="173" y="384"/>
                  </a:cubicBezTo>
                  <a:cubicBezTo>
                    <a:pt x="188" y="381"/>
                    <a:pt x="188" y="381"/>
                    <a:pt x="188" y="381"/>
                  </a:cubicBezTo>
                  <a:cubicBezTo>
                    <a:pt x="193" y="374"/>
                    <a:pt x="193" y="374"/>
                    <a:pt x="193" y="374"/>
                  </a:cubicBezTo>
                  <a:cubicBezTo>
                    <a:pt x="211" y="361"/>
                    <a:pt x="211" y="361"/>
                    <a:pt x="211" y="361"/>
                  </a:cubicBezTo>
                  <a:cubicBezTo>
                    <a:pt x="225" y="363"/>
                    <a:pt x="225" y="363"/>
                    <a:pt x="225" y="363"/>
                  </a:cubicBezTo>
                  <a:cubicBezTo>
                    <a:pt x="255" y="349"/>
                    <a:pt x="255" y="349"/>
                    <a:pt x="255" y="349"/>
                  </a:cubicBezTo>
                  <a:cubicBezTo>
                    <a:pt x="264" y="336"/>
                    <a:pt x="264" y="336"/>
                    <a:pt x="264" y="336"/>
                  </a:cubicBezTo>
                  <a:cubicBezTo>
                    <a:pt x="277" y="327"/>
                    <a:pt x="277" y="327"/>
                    <a:pt x="277" y="327"/>
                  </a:cubicBezTo>
                  <a:cubicBezTo>
                    <a:pt x="286" y="305"/>
                    <a:pt x="286" y="305"/>
                    <a:pt x="286" y="305"/>
                  </a:cubicBezTo>
                  <a:cubicBezTo>
                    <a:pt x="291" y="287"/>
                    <a:pt x="291" y="287"/>
                    <a:pt x="291" y="287"/>
                  </a:cubicBezTo>
                  <a:cubicBezTo>
                    <a:pt x="300" y="272"/>
                    <a:pt x="300" y="272"/>
                    <a:pt x="300" y="272"/>
                  </a:cubicBezTo>
                  <a:cubicBezTo>
                    <a:pt x="324" y="262"/>
                    <a:pt x="324" y="262"/>
                    <a:pt x="324" y="262"/>
                  </a:cubicBezTo>
                  <a:cubicBezTo>
                    <a:pt x="311" y="262"/>
                    <a:pt x="311" y="262"/>
                    <a:pt x="311" y="262"/>
                  </a:cubicBezTo>
                  <a:cubicBezTo>
                    <a:pt x="294" y="256"/>
                    <a:pt x="294" y="256"/>
                    <a:pt x="294" y="256"/>
                  </a:cubicBezTo>
                  <a:cubicBezTo>
                    <a:pt x="297" y="246"/>
                    <a:pt x="297" y="246"/>
                    <a:pt x="297" y="246"/>
                  </a:cubicBezTo>
                  <a:cubicBezTo>
                    <a:pt x="301" y="239"/>
                    <a:pt x="301" y="239"/>
                    <a:pt x="301" y="239"/>
                  </a:cubicBezTo>
                  <a:cubicBezTo>
                    <a:pt x="290" y="235"/>
                    <a:pt x="290" y="235"/>
                    <a:pt x="290" y="235"/>
                  </a:cubicBezTo>
                  <a:cubicBezTo>
                    <a:pt x="311" y="212"/>
                    <a:pt x="311" y="212"/>
                    <a:pt x="311" y="212"/>
                  </a:cubicBezTo>
                  <a:cubicBezTo>
                    <a:pt x="331" y="200"/>
                    <a:pt x="331" y="200"/>
                    <a:pt x="331" y="200"/>
                  </a:cubicBezTo>
                  <a:cubicBezTo>
                    <a:pt x="311" y="202"/>
                    <a:pt x="311" y="202"/>
                    <a:pt x="311" y="202"/>
                  </a:cubicBezTo>
                  <a:cubicBezTo>
                    <a:pt x="305" y="187"/>
                    <a:pt x="305" y="187"/>
                    <a:pt x="305" y="187"/>
                  </a:cubicBezTo>
                  <a:cubicBezTo>
                    <a:pt x="296" y="172"/>
                    <a:pt x="296" y="172"/>
                    <a:pt x="296" y="172"/>
                  </a:cubicBezTo>
                  <a:cubicBezTo>
                    <a:pt x="305" y="160"/>
                    <a:pt x="305" y="160"/>
                    <a:pt x="305" y="160"/>
                  </a:cubicBezTo>
                  <a:cubicBezTo>
                    <a:pt x="304" y="143"/>
                    <a:pt x="304" y="143"/>
                    <a:pt x="304" y="143"/>
                  </a:cubicBezTo>
                  <a:cubicBezTo>
                    <a:pt x="333" y="131"/>
                    <a:pt x="333" y="131"/>
                    <a:pt x="333" y="131"/>
                  </a:cubicBezTo>
                  <a:cubicBezTo>
                    <a:pt x="309" y="132"/>
                    <a:pt x="309" y="132"/>
                    <a:pt x="309" y="132"/>
                  </a:cubicBezTo>
                  <a:cubicBezTo>
                    <a:pt x="306" y="137"/>
                    <a:pt x="306" y="137"/>
                    <a:pt x="306" y="137"/>
                  </a:cubicBezTo>
                  <a:cubicBezTo>
                    <a:pt x="283" y="134"/>
                    <a:pt x="283" y="134"/>
                    <a:pt x="283" y="134"/>
                  </a:cubicBezTo>
                  <a:cubicBezTo>
                    <a:pt x="268" y="129"/>
                    <a:pt x="268" y="129"/>
                    <a:pt x="268" y="129"/>
                  </a:cubicBezTo>
                  <a:cubicBezTo>
                    <a:pt x="267" y="136"/>
                    <a:pt x="267" y="136"/>
                    <a:pt x="267" y="136"/>
                  </a:cubicBezTo>
                  <a:cubicBezTo>
                    <a:pt x="249" y="132"/>
                    <a:pt x="249" y="132"/>
                    <a:pt x="249" y="132"/>
                  </a:cubicBezTo>
                  <a:cubicBezTo>
                    <a:pt x="241" y="142"/>
                    <a:pt x="241" y="142"/>
                    <a:pt x="241" y="142"/>
                  </a:cubicBezTo>
                  <a:cubicBezTo>
                    <a:pt x="231" y="145"/>
                    <a:pt x="231" y="145"/>
                    <a:pt x="231" y="145"/>
                  </a:cubicBezTo>
                  <a:cubicBezTo>
                    <a:pt x="227" y="157"/>
                    <a:pt x="227" y="157"/>
                    <a:pt x="227" y="157"/>
                  </a:cubicBezTo>
                  <a:cubicBezTo>
                    <a:pt x="227" y="163"/>
                    <a:pt x="227" y="163"/>
                    <a:pt x="227" y="163"/>
                  </a:cubicBezTo>
                  <a:cubicBezTo>
                    <a:pt x="217" y="166"/>
                    <a:pt x="217" y="166"/>
                    <a:pt x="217" y="166"/>
                  </a:cubicBezTo>
                  <a:cubicBezTo>
                    <a:pt x="216" y="156"/>
                    <a:pt x="216" y="156"/>
                    <a:pt x="216" y="156"/>
                  </a:cubicBezTo>
                  <a:cubicBezTo>
                    <a:pt x="210" y="147"/>
                    <a:pt x="210" y="147"/>
                    <a:pt x="210" y="147"/>
                  </a:cubicBezTo>
                  <a:cubicBezTo>
                    <a:pt x="199" y="156"/>
                    <a:pt x="199" y="156"/>
                    <a:pt x="199" y="156"/>
                  </a:cubicBezTo>
                  <a:cubicBezTo>
                    <a:pt x="182" y="153"/>
                    <a:pt x="182" y="153"/>
                    <a:pt x="182" y="153"/>
                  </a:cubicBezTo>
                  <a:cubicBezTo>
                    <a:pt x="177" y="158"/>
                    <a:pt x="177" y="158"/>
                    <a:pt x="177" y="158"/>
                  </a:cubicBezTo>
                  <a:cubicBezTo>
                    <a:pt x="172" y="151"/>
                    <a:pt x="172" y="151"/>
                    <a:pt x="172" y="151"/>
                  </a:cubicBezTo>
                  <a:cubicBezTo>
                    <a:pt x="177" y="142"/>
                    <a:pt x="177" y="142"/>
                    <a:pt x="177" y="142"/>
                  </a:cubicBezTo>
                  <a:cubicBezTo>
                    <a:pt x="182" y="142"/>
                    <a:pt x="182" y="142"/>
                    <a:pt x="182" y="142"/>
                  </a:cubicBezTo>
                  <a:cubicBezTo>
                    <a:pt x="184" y="132"/>
                    <a:pt x="184" y="132"/>
                    <a:pt x="184" y="132"/>
                  </a:cubicBezTo>
                  <a:cubicBezTo>
                    <a:pt x="184" y="132"/>
                    <a:pt x="221" y="110"/>
                    <a:pt x="222" y="110"/>
                  </a:cubicBezTo>
                  <a:cubicBezTo>
                    <a:pt x="222" y="110"/>
                    <a:pt x="238" y="113"/>
                    <a:pt x="238" y="113"/>
                  </a:cubicBezTo>
                  <a:cubicBezTo>
                    <a:pt x="244" y="100"/>
                    <a:pt x="244" y="100"/>
                    <a:pt x="244" y="100"/>
                  </a:cubicBezTo>
                  <a:cubicBezTo>
                    <a:pt x="244" y="100"/>
                    <a:pt x="257" y="95"/>
                    <a:pt x="257" y="95"/>
                  </a:cubicBezTo>
                  <a:cubicBezTo>
                    <a:pt x="258" y="95"/>
                    <a:pt x="272" y="86"/>
                    <a:pt x="272" y="86"/>
                  </a:cubicBezTo>
                  <a:cubicBezTo>
                    <a:pt x="283" y="67"/>
                    <a:pt x="283" y="67"/>
                    <a:pt x="283" y="67"/>
                  </a:cubicBezTo>
                  <a:cubicBezTo>
                    <a:pt x="284" y="56"/>
                    <a:pt x="284" y="56"/>
                    <a:pt x="284" y="56"/>
                  </a:cubicBezTo>
                  <a:cubicBezTo>
                    <a:pt x="294" y="54"/>
                    <a:pt x="294" y="54"/>
                    <a:pt x="294" y="54"/>
                  </a:cubicBezTo>
                  <a:cubicBezTo>
                    <a:pt x="306" y="42"/>
                    <a:pt x="306" y="42"/>
                    <a:pt x="306" y="42"/>
                  </a:cubicBezTo>
                  <a:cubicBezTo>
                    <a:pt x="308" y="38"/>
                    <a:pt x="308" y="38"/>
                    <a:pt x="308" y="38"/>
                  </a:cubicBezTo>
                  <a:cubicBezTo>
                    <a:pt x="329" y="29"/>
                    <a:pt x="329" y="29"/>
                    <a:pt x="329" y="29"/>
                  </a:cubicBezTo>
                  <a:cubicBezTo>
                    <a:pt x="329" y="29"/>
                    <a:pt x="334" y="33"/>
                    <a:pt x="335" y="33"/>
                  </a:cubicBezTo>
                  <a:cubicBezTo>
                    <a:pt x="335" y="33"/>
                    <a:pt x="352" y="30"/>
                    <a:pt x="352" y="30"/>
                  </a:cubicBezTo>
                  <a:cubicBezTo>
                    <a:pt x="370" y="22"/>
                    <a:pt x="370" y="22"/>
                    <a:pt x="370" y="22"/>
                  </a:cubicBezTo>
                  <a:cubicBezTo>
                    <a:pt x="380" y="21"/>
                    <a:pt x="380" y="21"/>
                    <a:pt x="380" y="21"/>
                  </a:cubicBezTo>
                  <a:cubicBezTo>
                    <a:pt x="380" y="21"/>
                    <a:pt x="390" y="25"/>
                    <a:pt x="390" y="25"/>
                  </a:cubicBezTo>
                  <a:cubicBezTo>
                    <a:pt x="390" y="26"/>
                    <a:pt x="389" y="32"/>
                    <a:pt x="389" y="32"/>
                  </a:cubicBezTo>
                  <a:cubicBezTo>
                    <a:pt x="396" y="30"/>
                    <a:pt x="396" y="30"/>
                    <a:pt x="396" y="30"/>
                  </a:cubicBezTo>
                  <a:cubicBezTo>
                    <a:pt x="395" y="21"/>
                    <a:pt x="395" y="21"/>
                    <a:pt x="395" y="21"/>
                  </a:cubicBezTo>
                  <a:cubicBezTo>
                    <a:pt x="388" y="15"/>
                    <a:pt x="388" y="15"/>
                    <a:pt x="388" y="15"/>
                  </a:cubicBezTo>
                  <a:cubicBezTo>
                    <a:pt x="386" y="3"/>
                    <a:pt x="386" y="3"/>
                    <a:pt x="386" y="3"/>
                  </a:cubicBezTo>
                  <a:cubicBezTo>
                    <a:pt x="386" y="3"/>
                    <a:pt x="391" y="0"/>
                    <a:pt x="391" y="0"/>
                  </a:cubicBezTo>
                  <a:cubicBezTo>
                    <a:pt x="391" y="0"/>
                    <a:pt x="393" y="9"/>
                    <a:pt x="393" y="9"/>
                  </a:cubicBezTo>
                  <a:cubicBezTo>
                    <a:pt x="394" y="9"/>
                    <a:pt x="403" y="8"/>
                    <a:pt x="403" y="8"/>
                  </a:cubicBezTo>
                  <a:cubicBezTo>
                    <a:pt x="410" y="19"/>
                    <a:pt x="410" y="19"/>
                    <a:pt x="410" y="19"/>
                  </a:cubicBezTo>
                  <a:cubicBezTo>
                    <a:pt x="408" y="24"/>
                    <a:pt x="408" y="24"/>
                    <a:pt x="408" y="24"/>
                  </a:cubicBezTo>
                  <a:cubicBezTo>
                    <a:pt x="460" y="26"/>
                    <a:pt x="460" y="26"/>
                    <a:pt x="460" y="26"/>
                  </a:cubicBezTo>
                  <a:cubicBezTo>
                    <a:pt x="463" y="18"/>
                    <a:pt x="463" y="18"/>
                    <a:pt x="463" y="18"/>
                  </a:cubicBezTo>
                  <a:cubicBezTo>
                    <a:pt x="474" y="19"/>
                    <a:pt x="474" y="19"/>
                    <a:pt x="474" y="19"/>
                  </a:cubicBezTo>
                  <a:cubicBezTo>
                    <a:pt x="485" y="15"/>
                    <a:pt x="485" y="15"/>
                    <a:pt x="485" y="15"/>
                  </a:cubicBezTo>
                  <a:cubicBezTo>
                    <a:pt x="517" y="36"/>
                    <a:pt x="517" y="36"/>
                    <a:pt x="517" y="36"/>
                  </a:cubicBezTo>
                  <a:cubicBezTo>
                    <a:pt x="518" y="47"/>
                    <a:pt x="518" y="47"/>
                    <a:pt x="518" y="47"/>
                  </a:cubicBezTo>
                  <a:cubicBezTo>
                    <a:pt x="539" y="65"/>
                    <a:pt x="539" y="65"/>
                    <a:pt x="539" y="65"/>
                  </a:cubicBezTo>
                  <a:cubicBezTo>
                    <a:pt x="542" y="59"/>
                    <a:pt x="542" y="59"/>
                    <a:pt x="542" y="59"/>
                  </a:cubicBezTo>
                  <a:cubicBezTo>
                    <a:pt x="548" y="59"/>
                    <a:pt x="548" y="59"/>
                    <a:pt x="548" y="59"/>
                  </a:cubicBezTo>
                  <a:cubicBezTo>
                    <a:pt x="564" y="79"/>
                    <a:pt x="564" y="79"/>
                    <a:pt x="564" y="79"/>
                  </a:cubicBezTo>
                  <a:cubicBezTo>
                    <a:pt x="564" y="76"/>
                    <a:pt x="564" y="76"/>
                    <a:pt x="564" y="76"/>
                  </a:cubicBezTo>
                  <a:cubicBezTo>
                    <a:pt x="568" y="79"/>
                    <a:pt x="568" y="79"/>
                    <a:pt x="568" y="79"/>
                  </a:cubicBezTo>
                  <a:cubicBezTo>
                    <a:pt x="564" y="82"/>
                    <a:pt x="564" y="82"/>
                    <a:pt x="564" y="82"/>
                  </a:cubicBezTo>
                  <a:cubicBezTo>
                    <a:pt x="568" y="86"/>
                    <a:pt x="568" y="86"/>
                    <a:pt x="568" y="86"/>
                  </a:cubicBezTo>
                  <a:cubicBezTo>
                    <a:pt x="561" y="93"/>
                    <a:pt x="561" y="93"/>
                    <a:pt x="561" y="93"/>
                  </a:cubicBezTo>
                  <a:cubicBezTo>
                    <a:pt x="551" y="93"/>
                    <a:pt x="551" y="93"/>
                    <a:pt x="551" y="93"/>
                  </a:cubicBezTo>
                  <a:cubicBezTo>
                    <a:pt x="555" y="103"/>
                    <a:pt x="555" y="103"/>
                    <a:pt x="555" y="103"/>
                  </a:cubicBezTo>
                  <a:cubicBezTo>
                    <a:pt x="555" y="103"/>
                    <a:pt x="568" y="112"/>
                    <a:pt x="568" y="113"/>
                  </a:cubicBezTo>
                  <a:cubicBezTo>
                    <a:pt x="568" y="113"/>
                    <a:pt x="565" y="116"/>
                    <a:pt x="565" y="116"/>
                  </a:cubicBezTo>
                  <a:cubicBezTo>
                    <a:pt x="571" y="130"/>
                    <a:pt x="571" y="130"/>
                    <a:pt x="571" y="130"/>
                  </a:cubicBezTo>
                  <a:cubicBezTo>
                    <a:pt x="574" y="146"/>
                    <a:pt x="574" y="146"/>
                    <a:pt x="574" y="146"/>
                  </a:cubicBezTo>
                  <a:cubicBezTo>
                    <a:pt x="595" y="159"/>
                    <a:pt x="595" y="159"/>
                    <a:pt x="595" y="159"/>
                  </a:cubicBezTo>
                  <a:lnTo>
                    <a:pt x="595" y="1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2" name="Freeform 21">
              <a:extLst>
                <a:ext uri="{FF2B5EF4-FFF2-40B4-BE49-F238E27FC236}">
                  <a16:creationId xmlns:a16="http://schemas.microsoft.com/office/drawing/2014/main" id="{74F71A76-BB33-46BB-BA97-A58DAE9E4789}"/>
                </a:ext>
              </a:extLst>
            </p:cNvPr>
            <p:cNvSpPr>
              <a:spLocks/>
            </p:cNvSpPr>
            <p:nvPr/>
          </p:nvSpPr>
          <p:spPr bwMode="auto">
            <a:xfrm>
              <a:off x="5719027" y="4266196"/>
              <a:ext cx="31098" cy="42205"/>
            </a:xfrm>
            <a:custGeom>
              <a:avLst/>
              <a:gdLst>
                <a:gd name="T0" fmla="*/ 15 w 21"/>
                <a:gd name="T1" fmla="*/ 28 h 28"/>
                <a:gd name="T2" fmla="*/ 18 w 21"/>
                <a:gd name="T3" fmla="*/ 12 h 28"/>
                <a:gd name="T4" fmla="*/ 21 w 21"/>
                <a:gd name="T5" fmla="*/ 8 h 28"/>
                <a:gd name="T6" fmla="*/ 18 w 21"/>
                <a:gd name="T7" fmla="*/ 4 h 28"/>
                <a:gd name="T8" fmla="*/ 13 w 21"/>
                <a:gd name="T9" fmla="*/ 10 h 28"/>
                <a:gd name="T10" fmla="*/ 10 w 21"/>
                <a:gd name="T11" fmla="*/ 1 h 28"/>
                <a:gd name="T12" fmla="*/ 3 w 21"/>
                <a:gd name="T13" fmla="*/ 0 h 28"/>
                <a:gd name="T14" fmla="*/ 0 w 21"/>
                <a:gd name="T15" fmla="*/ 14 h 28"/>
                <a:gd name="T16" fmla="*/ 7 w 21"/>
                <a:gd name="T17" fmla="*/ 14 h 28"/>
                <a:gd name="T18" fmla="*/ 15 w 21"/>
                <a:gd name="T1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8">
                  <a:moveTo>
                    <a:pt x="15" y="28"/>
                  </a:moveTo>
                  <a:cubicBezTo>
                    <a:pt x="15" y="28"/>
                    <a:pt x="18" y="12"/>
                    <a:pt x="18" y="12"/>
                  </a:cubicBezTo>
                  <a:cubicBezTo>
                    <a:pt x="19" y="12"/>
                    <a:pt x="21" y="8"/>
                    <a:pt x="21" y="8"/>
                  </a:cubicBezTo>
                  <a:cubicBezTo>
                    <a:pt x="18" y="4"/>
                    <a:pt x="18" y="4"/>
                    <a:pt x="18" y="4"/>
                  </a:cubicBezTo>
                  <a:cubicBezTo>
                    <a:pt x="13" y="10"/>
                    <a:pt x="13" y="10"/>
                    <a:pt x="13" y="10"/>
                  </a:cubicBezTo>
                  <a:cubicBezTo>
                    <a:pt x="10" y="1"/>
                    <a:pt x="10" y="1"/>
                    <a:pt x="10" y="1"/>
                  </a:cubicBezTo>
                  <a:cubicBezTo>
                    <a:pt x="3" y="0"/>
                    <a:pt x="3" y="0"/>
                    <a:pt x="3" y="0"/>
                  </a:cubicBezTo>
                  <a:cubicBezTo>
                    <a:pt x="0" y="14"/>
                    <a:pt x="0" y="14"/>
                    <a:pt x="0" y="14"/>
                  </a:cubicBezTo>
                  <a:cubicBezTo>
                    <a:pt x="7" y="14"/>
                    <a:pt x="7" y="14"/>
                    <a:pt x="7" y="14"/>
                  </a:cubicBezTo>
                  <a:cubicBezTo>
                    <a:pt x="7" y="14"/>
                    <a:pt x="11" y="26"/>
                    <a:pt x="15" y="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3" name="Freeform 22">
              <a:extLst>
                <a:ext uri="{FF2B5EF4-FFF2-40B4-BE49-F238E27FC236}">
                  <a16:creationId xmlns:a16="http://schemas.microsoft.com/office/drawing/2014/main" id="{972885D3-DA0D-4AF1-B548-09D9772468D2}"/>
                </a:ext>
              </a:extLst>
            </p:cNvPr>
            <p:cNvSpPr>
              <a:spLocks/>
            </p:cNvSpPr>
            <p:nvPr/>
          </p:nvSpPr>
          <p:spPr bwMode="auto">
            <a:xfrm>
              <a:off x="5750125" y="4226213"/>
              <a:ext cx="166598" cy="155492"/>
            </a:xfrm>
            <a:custGeom>
              <a:avLst/>
              <a:gdLst>
                <a:gd name="T0" fmla="*/ 11 w 110"/>
                <a:gd name="T1" fmla="*/ 10 h 103"/>
                <a:gd name="T2" fmla="*/ 5 w 110"/>
                <a:gd name="T3" fmla="*/ 10 h 103"/>
                <a:gd name="T4" fmla="*/ 8 w 110"/>
                <a:gd name="T5" fmla="*/ 4 h 103"/>
                <a:gd name="T6" fmla="*/ 30 w 110"/>
                <a:gd name="T7" fmla="*/ 4 h 103"/>
                <a:gd name="T8" fmla="*/ 40 w 110"/>
                <a:gd name="T9" fmla="*/ 0 h 103"/>
                <a:gd name="T10" fmla="*/ 54 w 110"/>
                <a:gd name="T11" fmla="*/ 8 h 103"/>
                <a:gd name="T12" fmla="*/ 67 w 110"/>
                <a:gd name="T13" fmla="*/ 11 h 103"/>
                <a:gd name="T14" fmla="*/ 61 w 110"/>
                <a:gd name="T15" fmla="*/ 27 h 103"/>
                <a:gd name="T16" fmla="*/ 70 w 110"/>
                <a:gd name="T17" fmla="*/ 30 h 103"/>
                <a:gd name="T18" fmla="*/ 75 w 110"/>
                <a:gd name="T19" fmla="*/ 37 h 103"/>
                <a:gd name="T20" fmla="*/ 74 w 110"/>
                <a:gd name="T21" fmla="*/ 50 h 103"/>
                <a:gd name="T22" fmla="*/ 83 w 110"/>
                <a:gd name="T23" fmla="*/ 50 h 103"/>
                <a:gd name="T24" fmla="*/ 90 w 110"/>
                <a:gd name="T25" fmla="*/ 46 h 103"/>
                <a:gd name="T26" fmla="*/ 105 w 110"/>
                <a:gd name="T27" fmla="*/ 49 h 103"/>
                <a:gd name="T28" fmla="*/ 110 w 110"/>
                <a:gd name="T29" fmla="*/ 55 h 103"/>
                <a:gd name="T30" fmla="*/ 92 w 110"/>
                <a:gd name="T31" fmla="*/ 71 h 103"/>
                <a:gd name="T32" fmla="*/ 82 w 110"/>
                <a:gd name="T33" fmla="*/ 72 h 103"/>
                <a:gd name="T34" fmla="*/ 78 w 110"/>
                <a:gd name="T35" fmla="*/ 78 h 103"/>
                <a:gd name="T36" fmla="*/ 72 w 110"/>
                <a:gd name="T37" fmla="*/ 79 h 103"/>
                <a:gd name="T38" fmla="*/ 64 w 110"/>
                <a:gd name="T39" fmla="*/ 85 h 103"/>
                <a:gd name="T40" fmla="*/ 46 w 110"/>
                <a:gd name="T41" fmla="*/ 99 h 103"/>
                <a:gd name="T42" fmla="*/ 36 w 110"/>
                <a:gd name="T43" fmla="*/ 103 h 103"/>
                <a:gd name="T44" fmla="*/ 24 w 110"/>
                <a:gd name="T45" fmla="*/ 96 h 103"/>
                <a:gd name="T46" fmla="*/ 19 w 110"/>
                <a:gd name="T47" fmla="*/ 84 h 103"/>
                <a:gd name="T48" fmla="*/ 13 w 110"/>
                <a:gd name="T49" fmla="*/ 84 h 103"/>
                <a:gd name="T50" fmla="*/ 6 w 110"/>
                <a:gd name="T51" fmla="*/ 77 h 103"/>
                <a:gd name="T52" fmla="*/ 10 w 110"/>
                <a:gd name="T53" fmla="*/ 73 h 103"/>
                <a:gd name="T54" fmla="*/ 12 w 110"/>
                <a:gd name="T55" fmla="*/ 59 h 103"/>
                <a:gd name="T56" fmla="*/ 0 w 110"/>
                <a:gd name="T57" fmla="*/ 49 h 103"/>
                <a:gd name="T58" fmla="*/ 0 w 110"/>
                <a:gd name="T59" fmla="*/ 41 h 103"/>
                <a:gd name="T60" fmla="*/ 10 w 110"/>
                <a:gd name="T61" fmla="*/ 36 h 103"/>
                <a:gd name="T62" fmla="*/ 2 w 110"/>
                <a:gd name="T63" fmla="*/ 25 h 103"/>
                <a:gd name="T64" fmla="*/ 11 w 110"/>
                <a:gd name="T65" fmla="*/ 1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0" h="103">
                  <a:moveTo>
                    <a:pt x="11" y="10"/>
                  </a:moveTo>
                  <a:cubicBezTo>
                    <a:pt x="5" y="10"/>
                    <a:pt x="5" y="10"/>
                    <a:pt x="5" y="10"/>
                  </a:cubicBezTo>
                  <a:cubicBezTo>
                    <a:pt x="8" y="4"/>
                    <a:pt x="8" y="4"/>
                    <a:pt x="8" y="4"/>
                  </a:cubicBezTo>
                  <a:cubicBezTo>
                    <a:pt x="30" y="4"/>
                    <a:pt x="30" y="4"/>
                    <a:pt x="30" y="4"/>
                  </a:cubicBezTo>
                  <a:cubicBezTo>
                    <a:pt x="40" y="0"/>
                    <a:pt x="40" y="0"/>
                    <a:pt x="40" y="0"/>
                  </a:cubicBezTo>
                  <a:cubicBezTo>
                    <a:pt x="54" y="8"/>
                    <a:pt x="54" y="8"/>
                    <a:pt x="54" y="8"/>
                  </a:cubicBezTo>
                  <a:cubicBezTo>
                    <a:pt x="67" y="11"/>
                    <a:pt x="67" y="11"/>
                    <a:pt x="67" y="11"/>
                  </a:cubicBezTo>
                  <a:cubicBezTo>
                    <a:pt x="61" y="27"/>
                    <a:pt x="61" y="27"/>
                    <a:pt x="61" y="27"/>
                  </a:cubicBezTo>
                  <a:cubicBezTo>
                    <a:pt x="70" y="30"/>
                    <a:pt x="70" y="30"/>
                    <a:pt x="70" y="30"/>
                  </a:cubicBezTo>
                  <a:cubicBezTo>
                    <a:pt x="75" y="37"/>
                    <a:pt x="75" y="37"/>
                    <a:pt x="75" y="37"/>
                  </a:cubicBezTo>
                  <a:cubicBezTo>
                    <a:pt x="74" y="50"/>
                    <a:pt x="74" y="50"/>
                    <a:pt x="74" y="50"/>
                  </a:cubicBezTo>
                  <a:cubicBezTo>
                    <a:pt x="83" y="50"/>
                    <a:pt x="83" y="50"/>
                    <a:pt x="83" y="50"/>
                  </a:cubicBezTo>
                  <a:cubicBezTo>
                    <a:pt x="90" y="46"/>
                    <a:pt x="90" y="46"/>
                    <a:pt x="90" y="46"/>
                  </a:cubicBezTo>
                  <a:cubicBezTo>
                    <a:pt x="105" y="49"/>
                    <a:pt x="105" y="49"/>
                    <a:pt x="105" y="49"/>
                  </a:cubicBezTo>
                  <a:cubicBezTo>
                    <a:pt x="110" y="55"/>
                    <a:pt x="110" y="55"/>
                    <a:pt x="110" y="55"/>
                  </a:cubicBezTo>
                  <a:cubicBezTo>
                    <a:pt x="92" y="71"/>
                    <a:pt x="92" y="71"/>
                    <a:pt x="92" y="71"/>
                  </a:cubicBezTo>
                  <a:cubicBezTo>
                    <a:pt x="92" y="71"/>
                    <a:pt x="82" y="72"/>
                    <a:pt x="82" y="72"/>
                  </a:cubicBezTo>
                  <a:cubicBezTo>
                    <a:pt x="82" y="72"/>
                    <a:pt x="78" y="78"/>
                    <a:pt x="78" y="78"/>
                  </a:cubicBezTo>
                  <a:cubicBezTo>
                    <a:pt x="72" y="79"/>
                    <a:pt x="72" y="79"/>
                    <a:pt x="72" y="79"/>
                  </a:cubicBezTo>
                  <a:cubicBezTo>
                    <a:pt x="64" y="85"/>
                    <a:pt x="64" y="85"/>
                    <a:pt x="64" y="85"/>
                  </a:cubicBezTo>
                  <a:cubicBezTo>
                    <a:pt x="46" y="99"/>
                    <a:pt x="46" y="99"/>
                    <a:pt x="46" y="99"/>
                  </a:cubicBezTo>
                  <a:cubicBezTo>
                    <a:pt x="36" y="103"/>
                    <a:pt x="36" y="103"/>
                    <a:pt x="36" y="103"/>
                  </a:cubicBezTo>
                  <a:cubicBezTo>
                    <a:pt x="24" y="96"/>
                    <a:pt x="24" y="96"/>
                    <a:pt x="24" y="96"/>
                  </a:cubicBezTo>
                  <a:cubicBezTo>
                    <a:pt x="19" y="84"/>
                    <a:pt x="19" y="84"/>
                    <a:pt x="19" y="84"/>
                  </a:cubicBezTo>
                  <a:cubicBezTo>
                    <a:pt x="13" y="84"/>
                    <a:pt x="13" y="84"/>
                    <a:pt x="13" y="84"/>
                  </a:cubicBezTo>
                  <a:cubicBezTo>
                    <a:pt x="6" y="77"/>
                    <a:pt x="6" y="77"/>
                    <a:pt x="6" y="77"/>
                  </a:cubicBezTo>
                  <a:cubicBezTo>
                    <a:pt x="10" y="73"/>
                    <a:pt x="10" y="73"/>
                    <a:pt x="10" y="73"/>
                  </a:cubicBezTo>
                  <a:cubicBezTo>
                    <a:pt x="12" y="59"/>
                    <a:pt x="12" y="59"/>
                    <a:pt x="12" y="59"/>
                  </a:cubicBezTo>
                  <a:cubicBezTo>
                    <a:pt x="0" y="49"/>
                    <a:pt x="0" y="49"/>
                    <a:pt x="0" y="49"/>
                  </a:cubicBezTo>
                  <a:cubicBezTo>
                    <a:pt x="0" y="41"/>
                    <a:pt x="0" y="41"/>
                    <a:pt x="0" y="41"/>
                  </a:cubicBezTo>
                  <a:cubicBezTo>
                    <a:pt x="10" y="36"/>
                    <a:pt x="10" y="36"/>
                    <a:pt x="10" y="36"/>
                  </a:cubicBezTo>
                  <a:cubicBezTo>
                    <a:pt x="2" y="25"/>
                    <a:pt x="2" y="25"/>
                    <a:pt x="2" y="25"/>
                  </a:cubicBezTo>
                  <a:lnTo>
                    <a:pt x="11"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4" name="Freeform 23">
              <a:extLst>
                <a:ext uri="{FF2B5EF4-FFF2-40B4-BE49-F238E27FC236}">
                  <a16:creationId xmlns:a16="http://schemas.microsoft.com/office/drawing/2014/main" id="{3BB99FD6-8C11-4B27-B018-350CA8BC13C4}"/>
                </a:ext>
              </a:extLst>
            </p:cNvPr>
            <p:cNvSpPr>
              <a:spLocks/>
            </p:cNvSpPr>
            <p:nvPr/>
          </p:nvSpPr>
          <p:spPr bwMode="auto">
            <a:xfrm>
              <a:off x="6147740" y="3415434"/>
              <a:ext cx="435377" cy="1150640"/>
            </a:xfrm>
            <a:custGeom>
              <a:avLst/>
              <a:gdLst>
                <a:gd name="T0" fmla="*/ 213 w 287"/>
                <a:gd name="T1" fmla="*/ 331 h 758"/>
                <a:gd name="T2" fmla="*/ 223 w 287"/>
                <a:gd name="T3" fmla="*/ 394 h 758"/>
                <a:gd name="T4" fmla="*/ 253 w 287"/>
                <a:gd name="T5" fmla="*/ 438 h 758"/>
                <a:gd name="T6" fmla="*/ 273 w 287"/>
                <a:gd name="T7" fmla="*/ 478 h 758"/>
                <a:gd name="T8" fmla="*/ 246 w 287"/>
                <a:gd name="T9" fmla="*/ 524 h 758"/>
                <a:gd name="T10" fmla="*/ 276 w 287"/>
                <a:gd name="T11" fmla="*/ 560 h 758"/>
                <a:gd name="T12" fmla="*/ 269 w 287"/>
                <a:gd name="T13" fmla="*/ 601 h 758"/>
                <a:gd name="T14" fmla="*/ 259 w 287"/>
                <a:gd name="T15" fmla="*/ 611 h 758"/>
                <a:gd name="T16" fmla="*/ 256 w 287"/>
                <a:gd name="T17" fmla="*/ 638 h 758"/>
                <a:gd name="T18" fmla="*/ 247 w 287"/>
                <a:gd name="T19" fmla="*/ 694 h 758"/>
                <a:gd name="T20" fmla="*/ 219 w 287"/>
                <a:gd name="T21" fmla="*/ 701 h 758"/>
                <a:gd name="T22" fmla="*/ 179 w 287"/>
                <a:gd name="T23" fmla="*/ 721 h 758"/>
                <a:gd name="T24" fmla="*/ 132 w 287"/>
                <a:gd name="T25" fmla="*/ 751 h 758"/>
                <a:gd name="T26" fmla="*/ 108 w 287"/>
                <a:gd name="T27" fmla="*/ 742 h 758"/>
                <a:gd name="T28" fmla="*/ 69 w 287"/>
                <a:gd name="T29" fmla="*/ 712 h 758"/>
                <a:gd name="T30" fmla="*/ 49 w 287"/>
                <a:gd name="T31" fmla="*/ 675 h 758"/>
                <a:gd name="T32" fmla="*/ 66 w 287"/>
                <a:gd name="T33" fmla="*/ 661 h 758"/>
                <a:gd name="T34" fmla="*/ 40 w 287"/>
                <a:gd name="T35" fmla="*/ 641 h 758"/>
                <a:gd name="T36" fmla="*/ 36 w 287"/>
                <a:gd name="T37" fmla="*/ 621 h 758"/>
                <a:gd name="T38" fmla="*/ 52 w 287"/>
                <a:gd name="T39" fmla="*/ 578 h 758"/>
                <a:gd name="T40" fmla="*/ 69 w 287"/>
                <a:gd name="T41" fmla="*/ 623 h 758"/>
                <a:gd name="T42" fmla="*/ 119 w 287"/>
                <a:gd name="T43" fmla="*/ 614 h 758"/>
                <a:gd name="T44" fmla="*/ 64 w 287"/>
                <a:gd name="T45" fmla="*/ 594 h 758"/>
                <a:gd name="T46" fmla="*/ 51 w 287"/>
                <a:gd name="T47" fmla="*/ 547 h 758"/>
                <a:gd name="T48" fmla="*/ 87 w 287"/>
                <a:gd name="T49" fmla="*/ 501 h 758"/>
                <a:gd name="T50" fmla="*/ 94 w 287"/>
                <a:gd name="T51" fmla="*/ 477 h 758"/>
                <a:gd name="T52" fmla="*/ 70 w 287"/>
                <a:gd name="T53" fmla="*/ 473 h 758"/>
                <a:gd name="T54" fmla="*/ 78 w 287"/>
                <a:gd name="T55" fmla="*/ 441 h 758"/>
                <a:gd name="T56" fmla="*/ 90 w 287"/>
                <a:gd name="T57" fmla="*/ 418 h 758"/>
                <a:gd name="T58" fmla="*/ 98 w 287"/>
                <a:gd name="T59" fmla="*/ 440 h 758"/>
                <a:gd name="T60" fmla="*/ 123 w 287"/>
                <a:gd name="T61" fmla="*/ 395 h 758"/>
                <a:gd name="T62" fmla="*/ 139 w 287"/>
                <a:gd name="T63" fmla="*/ 358 h 758"/>
                <a:gd name="T64" fmla="*/ 149 w 287"/>
                <a:gd name="T65" fmla="*/ 323 h 758"/>
                <a:gd name="T66" fmla="*/ 110 w 287"/>
                <a:gd name="T67" fmla="*/ 340 h 758"/>
                <a:gd name="T68" fmla="*/ 103 w 287"/>
                <a:gd name="T69" fmla="*/ 300 h 758"/>
                <a:gd name="T70" fmla="*/ 52 w 287"/>
                <a:gd name="T71" fmla="*/ 343 h 758"/>
                <a:gd name="T72" fmla="*/ 57 w 287"/>
                <a:gd name="T73" fmla="*/ 315 h 758"/>
                <a:gd name="T74" fmla="*/ 32 w 287"/>
                <a:gd name="T75" fmla="*/ 296 h 758"/>
                <a:gd name="T76" fmla="*/ 19 w 287"/>
                <a:gd name="T77" fmla="*/ 228 h 758"/>
                <a:gd name="T78" fmla="*/ 8 w 287"/>
                <a:gd name="T79" fmla="*/ 194 h 758"/>
                <a:gd name="T80" fmla="*/ 20 w 287"/>
                <a:gd name="T81" fmla="*/ 154 h 758"/>
                <a:gd name="T82" fmla="*/ 64 w 287"/>
                <a:gd name="T83" fmla="*/ 91 h 758"/>
                <a:gd name="T84" fmla="*/ 89 w 287"/>
                <a:gd name="T85" fmla="*/ 72 h 758"/>
                <a:gd name="T86" fmla="*/ 146 w 287"/>
                <a:gd name="T87" fmla="*/ 73 h 758"/>
                <a:gd name="T88" fmla="*/ 141 w 287"/>
                <a:gd name="T89" fmla="*/ 57 h 758"/>
                <a:gd name="T90" fmla="*/ 190 w 287"/>
                <a:gd name="T91" fmla="*/ 18 h 758"/>
                <a:gd name="T92" fmla="*/ 253 w 287"/>
                <a:gd name="T93" fmla="*/ 57 h 758"/>
                <a:gd name="T94" fmla="*/ 223 w 287"/>
                <a:gd name="T95" fmla="*/ 118 h 758"/>
                <a:gd name="T96" fmla="*/ 266 w 287"/>
                <a:gd name="T97" fmla="*/ 166 h 758"/>
                <a:gd name="T98" fmla="*/ 263 w 287"/>
                <a:gd name="T99" fmla="*/ 211 h 758"/>
                <a:gd name="T100" fmla="*/ 282 w 287"/>
                <a:gd name="T101" fmla="*/ 261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7" h="758">
                  <a:moveTo>
                    <a:pt x="257" y="284"/>
                  </a:moveTo>
                  <a:cubicBezTo>
                    <a:pt x="239" y="290"/>
                    <a:pt x="239" y="290"/>
                    <a:pt x="239" y="290"/>
                  </a:cubicBezTo>
                  <a:cubicBezTo>
                    <a:pt x="243" y="324"/>
                    <a:pt x="243" y="324"/>
                    <a:pt x="243" y="324"/>
                  </a:cubicBezTo>
                  <a:cubicBezTo>
                    <a:pt x="213" y="331"/>
                    <a:pt x="213" y="331"/>
                    <a:pt x="213" y="331"/>
                  </a:cubicBezTo>
                  <a:cubicBezTo>
                    <a:pt x="189" y="357"/>
                    <a:pt x="189" y="357"/>
                    <a:pt x="189" y="357"/>
                  </a:cubicBezTo>
                  <a:cubicBezTo>
                    <a:pt x="203" y="381"/>
                    <a:pt x="203" y="381"/>
                    <a:pt x="203" y="381"/>
                  </a:cubicBezTo>
                  <a:cubicBezTo>
                    <a:pt x="203" y="391"/>
                    <a:pt x="203" y="391"/>
                    <a:pt x="203" y="391"/>
                  </a:cubicBezTo>
                  <a:cubicBezTo>
                    <a:pt x="223" y="394"/>
                    <a:pt x="223" y="394"/>
                    <a:pt x="223" y="394"/>
                  </a:cubicBezTo>
                  <a:cubicBezTo>
                    <a:pt x="236" y="421"/>
                    <a:pt x="236" y="421"/>
                    <a:pt x="236" y="421"/>
                  </a:cubicBezTo>
                  <a:cubicBezTo>
                    <a:pt x="246" y="421"/>
                    <a:pt x="246" y="421"/>
                    <a:pt x="246" y="421"/>
                  </a:cubicBezTo>
                  <a:cubicBezTo>
                    <a:pt x="253" y="431"/>
                    <a:pt x="253" y="431"/>
                    <a:pt x="253" y="431"/>
                  </a:cubicBezTo>
                  <a:cubicBezTo>
                    <a:pt x="253" y="438"/>
                    <a:pt x="253" y="438"/>
                    <a:pt x="253" y="438"/>
                  </a:cubicBezTo>
                  <a:cubicBezTo>
                    <a:pt x="266" y="447"/>
                    <a:pt x="266" y="447"/>
                    <a:pt x="266" y="447"/>
                  </a:cubicBezTo>
                  <a:cubicBezTo>
                    <a:pt x="266" y="455"/>
                    <a:pt x="266" y="455"/>
                    <a:pt x="266" y="455"/>
                  </a:cubicBezTo>
                  <a:cubicBezTo>
                    <a:pt x="276" y="471"/>
                    <a:pt x="276" y="471"/>
                    <a:pt x="276" y="471"/>
                  </a:cubicBezTo>
                  <a:cubicBezTo>
                    <a:pt x="273" y="478"/>
                    <a:pt x="273" y="478"/>
                    <a:pt x="273" y="478"/>
                  </a:cubicBezTo>
                  <a:cubicBezTo>
                    <a:pt x="273" y="478"/>
                    <a:pt x="262" y="483"/>
                    <a:pt x="259" y="485"/>
                  </a:cubicBezTo>
                  <a:cubicBezTo>
                    <a:pt x="255" y="487"/>
                    <a:pt x="253" y="501"/>
                    <a:pt x="253" y="501"/>
                  </a:cubicBezTo>
                  <a:cubicBezTo>
                    <a:pt x="242" y="508"/>
                    <a:pt x="242" y="508"/>
                    <a:pt x="242" y="508"/>
                  </a:cubicBezTo>
                  <a:cubicBezTo>
                    <a:pt x="247" y="514"/>
                    <a:pt x="246" y="524"/>
                    <a:pt x="246" y="524"/>
                  </a:cubicBezTo>
                  <a:cubicBezTo>
                    <a:pt x="252" y="527"/>
                    <a:pt x="252" y="527"/>
                    <a:pt x="252" y="527"/>
                  </a:cubicBezTo>
                  <a:cubicBezTo>
                    <a:pt x="266" y="527"/>
                    <a:pt x="266" y="527"/>
                    <a:pt x="266" y="527"/>
                  </a:cubicBezTo>
                  <a:cubicBezTo>
                    <a:pt x="266" y="548"/>
                    <a:pt x="266" y="548"/>
                    <a:pt x="266" y="548"/>
                  </a:cubicBezTo>
                  <a:cubicBezTo>
                    <a:pt x="269" y="550"/>
                    <a:pt x="276" y="560"/>
                    <a:pt x="276" y="560"/>
                  </a:cubicBezTo>
                  <a:cubicBezTo>
                    <a:pt x="281" y="571"/>
                    <a:pt x="281" y="571"/>
                    <a:pt x="281" y="571"/>
                  </a:cubicBezTo>
                  <a:cubicBezTo>
                    <a:pt x="286" y="578"/>
                    <a:pt x="286" y="578"/>
                    <a:pt x="286" y="578"/>
                  </a:cubicBezTo>
                  <a:cubicBezTo>
                    <a:pt x="272" y="589"/>
                    <a:pt x="272" y="589"/>
                    <a:pt x="272" y="589"/>
                  </a:cubicBezTo>
                  <a:cubicBezTo>
                    <a:pt x="269" y="601"/>
                    <a:pt x="269" y="601"/>
                    <a:pt x="269" y="601"/>
                  </a:cubicBezTo>
                  <a:cubicBezTo>
                    <a:pt x="266" y="604"/>
                    <a:pt x="266" y="604"/>
                    <a:pt x="266" y="604"/>
                  </a:cubicBezTo>
                  <a:cubicBezTo>
                    <a:pt x="266" y="608"/>
                    <a:pt x="266" y="608"/>
                    <a:pt x="266" y="608"/>
                  </a:cubicBezTo>
                  <a:cubicBezTo>
                    <a:pt x="256" y="611"/>
                    <a:pt x="256" y="611"/>
                    <a:pt x="256" y="611"/>
                  </a:cubicBezTo>
                  <a:cubicBezTo>
                    <a:pt x="256" y="611"/>
                    <a:pt x="259" y="611"/>
                    <a:pt x="259" y="611"/>
                  </a:cubicBezTo>
                  <a:cubicBezTo>
                    <a:pt x="259" y="611"/>
                    <a:pt x="259" y="618"/>
                    <a:pt x="259" y="618"/>
                  </a:cubicBezTo>
                  <a:cubicBezTo>
                    <a:pt x="263" y="618"/>
                    <a:pt x="263" y="618"/>
                    <a:pt x="263" y="618"/>
                  </a:cubicBezTo>
                  <a:cubicBezTo>
                    <a:pt x="253" y="631"/>
                    <a:pt x="253" y="631"/>
                    <a:pt x="253" y="631"/>
                  </a:cubicBezTo>
                  <a:cubicBezTo>
                    <a:pt x="256" y="638"/>
                    <a:pt x="256" y="638"/>
                    <a:pt x="256" y="638"/>
                  </a:cubicBezTo>
                  <a:cubicBezTo>
                    <a:pt x="256" y="651"/>
                    <a:pt x="256" y="651"/>
                    <a:pt x="256" y="651"/>
                  </a:cubicBezTo>
                  <a:cubicBezTo>
                    <a:pt x="253" y="669"/>
                    <a:pt x="253" y="669"/>
                    <a:pt x="253" y="669"/>
                  </a:cubicBezTo>
                  <a:cubicBezTo>
                    <a:pt x="253" y="688"/>
                    <a:pt x="253" y="688"/>
                    <a:pt x="253" y="688"/>
                  </a:cubicBezTo>
                  <a:cubicBezTo>
                    <a:pt x="253" y="688"/>
                    <a:pt x="247" y="694"/>
                    <a:pt x="247" y="694"/>
                  </a:cubicBezTo>
                  <a:cubicBezTo>
                    <a:pt x="246" y="694"/>
                    <a:pt x="239" y="697"/>
                    <a:pt x="239" y="697"/>
                  </a:cubicBezTo>
                  <a:cubicBezTo>
                    <a:pt x="229" y="698"/>
                    <a:pt x="229" y="698"/>
                    <a:pt x="229" y="698"/>
                  </a:cubicBezTo>
                  <a:cubicBezTo>
                    <a:pt x="223" y="691"/>
                    <a:pt x="223" y="691"/>
                    <a:pt x="223" y="691"/>
                  </a:cubicBezTo>
                  <a:cubicBezTo>
                    <a:pt x="219" y="701"/>
                    <a:pt x="219" y="701"/>
                    <a:pt x="219" y="701"/>
                  </a:cubicBezTo>
                  <a:cubicBezTo>
                    <a:pt x="213" y="704"/>
                    <a:pt x="213" y="704"/>
                    <a:pt x="213" y="704"/>
                  </a:cubicBezTo>
                  <a:cubicBezTo>
                    <a:pt x="201" y="716"/>
                    <a:pt x="201" y="716"/>
                    <a:pt x="201" y="716"/>
                  </a:cubicBezTo>
                  <a:cubicBezTo>
                    <a:pt x="193" y="721"/>
                    <a:pt x="193" y="721"/>
                    <a:pt x="193" y="721"/>
                  </a:cubicBezTo>
                  <a:cubicBezTo>
                    <a:pt x="179" y="721"/>
                    <a:pt x="179" y="721"/>
                    <a:pt x="179" y="721"/>
                  </a:cubicBezTo>
                  <a:cubicBezTo>
                    <a:pt x="172" y="729"/>
                    <a:pt x="172" y="729"/>
                    <a:pt x="172" y="729"/>
                  </a:cubicBezTo>
                  <a:cubicBezTo>
                    <a:pt x="163" y="748"/>
                    <a:pt x="163" y="748"/>
                    <a:pt x="163" y="748"/>
                  </a:cubicBezTo>
                  <a:cubicBezTo>
                    <a:pt x="155" y="749"/>
                    <a:pt x="142" y="758"/>
                    <a:pt x="142" y="758"/>
                  </a:cubicBezTo>
                  <a:cubicBezTo>
                    <a:pt x="132" y="751"/>
                    <a:pt x="132" y="751"/>
                    <a:pt x="132" y="751"/>
                  </a:cubicBezTo>
                  <a:cubicBezTo>
                    <a:pt x="119" y="754"/>
                    <a:pt x="119" y="754"/>
                    <a:pt x="119" y="754"/>
                  </a:cubicBezTo>
                  <a:cubicBezTo>
                    <a:pt x="113" y="746"/>
                    <a:pt x="113" y="746"/>
                    <a:pt x="113" y="746"/>
                  </a:cubicBezTo>
                  <a:cubicBezTo>
                    <a:pt x="113" y="741"/>
                    <a:pt x="113" y="741"/>
                    <a:pt x="113" y="741"/>
                  </a:cubicBezTo>
                  <a:cubicBezTo>
                    <a:pt x="108" y="742"/>
                    <a:pt x="108" y="742"/>
                    <a:pt x="108" y="742"/>
                  </a:cubicBezTo>
                  <a:cubicBezTo>
                    <a:pt x="99" y="738"/>
                    <a:pt x="99" y="738"/>
                    <a:pt x="99" y="738"/>
                  </a:cubicBezTo>
                  <a:cubicBezTo>
                    <a:pt x="93" y="741"/>
                    <a:pt x="93" y="741"/>
                    <a:pt x="93" y="741"/>
                  </a:cubicBezTo>
                  <a:cubicBezTo>
                    <a:pt x="72" y="728"/>
                    <a:pt x="72" y="728"/>
                    <a:pt x="72" y="728"/>
                  </a:cubicBezTo>
                  <a:cubicBezTo>
                    <a:pt x="69" y="712"/>
                    <a:pt x="69" y="712"/>
                    <a:pt x="69" y="712"/>
                  </a:cubicBezTo>
                  <a:cubicBezTo>
                    <a:pt x="63" y="698"/>
                    <a:pt x="63" y="698"/>
                    <a:pt x="63" y="698"/>
                  </a:cubicBezTo>
                  <a:cubicBezTo>
                    <a:pt x="63" y="698"/>
                    <a:pt x="66" y="695"/>
                    <a:pt x="66" y="695"/>
                  </a:cubicBezTo>
                  <a:cubicBezTo>
                    <a:pt x="66" y="694"/>
                    <a:pt x="53" y="685"/>
                    <a:pt x="53" y="685"/>
                  </a:cubicBezTo>
                  <a:cubicBezTo>
                    <a:pt x="49" y="675"/>
                    <a:pt x="49" y="675"/>
                    <a:pt x="49" y="675"/>
                  </a:cubicBezTo>
                  <a:cubicBezTo>
                    <a:pt x="59" y="675"/>
                    <a:pt x="59" y="675"/>
                    <a:pt x="59" y="675"/>
                  </a:cubicBezTo>
                  <a:cubicBezTo>
                    <a:pt x="66" y="668"/>
                    <a:pt x="66" y="668"/>
                    <a:pt x="66" y="668"/>
                  </a:cubicBezTo>
                  <a:cubicBezTo>
                    <a:pt x="62" y="664"/>
                    <a:pt x="62" y="664"/>
                    <a:pt x="62" y="664"/>
                  </a:cubicBezTo>
                  <a:cubicBezTo>
                    <a:pt x="66" y="661"/>
                    <a:pt x="66" y="661"/>
                    <a:pt x="66" y="661"/>
                  </a:cubicBezTo>
                  <a:cubicBezTo>
                    <a:pt x="62" y="658"/>
                    <a:pt x="62" y="658"/>
                    <a:pt x="62" y="658"/>
                  </a:cubicBezTo>
                  <a:cubicBezTo>
                    <a:pt x="62" y="661"/>
                    <a:pt x="62" y="661"/>
                    <a:pt x="62" y="661"/>
                  </a:cubicBezTo>
                  <a:cubicBezTo>
                    <a:pt x="46" y="641"/>
                    <a:pt x="46" y="641"/>
                    <a:pt x="46" y="641"/>
                  </a:cubicBezTo>
                  <a:cubicBezTo>
                    <a:pt x="40" y="641"/>
                    <a:pt x="40" y="641"/>
                    <a:pt x="40" y="641"/>
                  </a:cubicBezTo>
                  <a:cubicBezTo>
                    <a:pt x="41" y="639"/>
                    <a:pt x="41" y="639"/>
                    <a:pt x="41" y="639"/>
                  </a:cubicBezTo>
                  <a:cubicBezTo>
                    <a:pt x="33" y="635"/>
                    <a:pt x="33" y="635"/>
                    <a:pt x="33" y="635"/>
                  </a:cubicBezTo>
                  <a:cubicBezTo>
                    <a:pt x="34" y="626"/>
                    <a:pt x="34" y="626"/>
                    <a:pt x="34" y="626"/>
                  </a:cubicBezTo>
                  <a:cubicBezTo>
                    <a:pt x="36" y="621"/>
                    <a:pt x="36" y="621"/>
                    <a:pt x="36" y="621"/>
                  </a:cubicBezTo>
                  <a:cubicBezTo>
                    <a:pt x="23" y="599"/>
                    <a:pt x="23" y="599"/>
                    <a:pt x="23" y="599"/>
                  </a:cubicBezTo>
                  <a:cubicBezTo>
                    <a:pt x="31" y="585"/>
                    <a:pt x="31" y="585"/>
                    <a:pt x="31" y="585"/>
                  </a:cubicBezTo>
                  <a:cubicBezTo>
                    <a:pt x="43" y="583"/>
                    <a:pt x="43" y="583"/>
                    <a:pt x="43" y="583"/>
                  </a:cubicBezTo>
                  <a:cubicBezTo>
                    <a:pt x="52" y="578"/>
                    <a:pt x="52" y="578"/>
                    <a:pt x="52" y="578"/>
                  </a:cubicBezTo>
                  <a:cubicBezTo>
                    <a:pt x="56" y="583"/>
                    <a:pt x="56" y="583"/>
                    <a:pt x="56" y="583"/>
                  </a:cubicBezTo>
                  <a:cubicBezTo>
                    <a:pt x="59" y="592"/>
                    <a:pt x="59" y="592"/>
                    <a:pt x="59" y="592"/>
                  </a:cubicBezTo>
                  <a:cubicBezTo>
                    <a:pt x="59" y="602"/>
                    <a:pt x="59" y="602"/>
                    <a:pt x="59" y="602"/>
                  </a:cubicBezTo>
                  <a:cubicBezTo>
                    <a:pt x="69" y="623"/>
                    <a:pt x="69" y="623"/>
                    <a:pt x="69" y="623"/>
                  </a:cubicBezTo>
                  <a:cubicBezTo>
                    <a:pt x="80" y="632"/>
                    <a:pt x="80" y="632"/>
                    <a:pt x="80" y="632"/>
                  </a:cubicBezTo>
                  <a:cubicBezTo>
                    <a:pt x="98" y="632"/>
                    <a:pt x="98" y="632"/>
                    <a:pt x="98" y="632"/>
                  </a:cubicBezTo>
                  <a:cubicBezTo>
                    <a:pt x="123" y="618"/>
                    <a:pt x="123" y="618"/>
                    <a:pt x="123" y="618"/>
                  </a:cubicBezTo>
                  <a:cubicBezTo>
                    <a:pt x="119" y="614"/>
                    <a:pt x="119" y="614"/>
                    <a:pt x="119" y="614"/>
                  </a:cubicBezTo>
                  <a:cubicBezTo>
                    <a:pt x="106" y="614"/>
                    <a:pt x="106" y="614"/>
                    <a:pt x="106" y="614"/>
                  </a:cubicBezTo>
                  <a:cubicBezTo>
                    <a:pt x="102" y="621"/>
                    <a:pt x="102" y="621"/>
                    <a:pt x="102" y="621"/>
                  </a:cubicBezTo>
                  <a:cubicBezTo>
                    <a:pt x="91" y="621"/>
                    <a:pt x="91" y="621"/>
                    <a:pt x="91" y="621"/>
                  </a:cubicBezTo>
                  <a:cubicBezTo>
                    <a:pt x="64" y="594"/>
                    <a:pt x="64" y="594"/>
                    <a:pt x="64" y="594"/>
                  </a:cubicBezTo>
                  <a:cubicBezTo>
                    <a:pt x="62" y="576"/>
                    <a:pt x="62" y="576"/>
                    <a:pt x="62" y="576"/>
                  </a:cubicBezTo>
                  <a:cubicBezTo>
                    <a:pt x="55" y="570"/>
                    <a:pt x="55" y="570"/>
                    <a:pt x="55" y="570"/>
                  </a:cubicBezTo>
                  <a:cubicBezTo>
                    <a:pt x="55" y="554"/>
                    <a:pt x="55" y="554"/>
                    <a:pt x="55" y="554"/>
                  </a:cubicBezTo>
                  <a:cubicBezTo>
                    <a:pt x="51" y="547"/>
                    <a:pt x="51" y="547"/>
                    <a:pt x="51" y="547"/>
                  </a:cubicBezTo>
                  <a:cubicBezTo>
                    <a:pt x="56" y="524"/>
                    <a:pt x="56" y="524"/>
                    <a:pt x="56" y="524"/>
                  </a:cubicBezTo>
                  <a:cubicBezTo>
                    <a:pt x="73" y="506"/>
                    <a:pt x="73" y="506"/>
                    <a:pt x="73" y="506"/>
                  </a:cubicBezTo>
                  <a:cubicBezTo>
                    <a:pt x="82" y="495"/>
                    <a:pt x="82" y="495"/>
                    <a:pt x="82" y="495"/>
                  </a:cubicBezTo>
                  <a:cubicBezTo>
                    <a:pt x="87" y="501"/>
                    <a:pt x="87" y="501"/>
                    <a:pt x="87" y="501"/>
                  </a:cubicBezTo>
                  <a:cubicBezTo>
                    <a:pt x="94" y="485"/>
                    <a:pt x="94" y="485"/>
                    <a:pt x="94" y="485"/>
                  </a:cubicBezTo>
                  <a:cubicBezTo>
                    <a:pt x="101" y="492"/>
                    <a:pt x="101" y="492"/>
                    <a:pt x="101" y="492"/>
                  </a:cubicBezTo>
                  <a:cubicBezTo>
                    <a:pt x="107" y="484"/>
                    <a:pt x="107" y="484"/>
                    <a:pt x="107" y="484"/>
                  </a:cubicBezTo>
                  <a:cubicBezTo>
                    <a:pt x="94" y="477"/>
                    <a:pt x="94" y="477"/>
                    <a:pt x="94" y="477"/>
                  </a:cubicBezTo>
                  <a:cubicBezTo>
                    <a:pt x="90" y="482"/>
                    <a:pt x="90" y="482"/>
                    <a:pt x="90" y="482"/>
                  </a:cubicBezTo>
                  <a:cubicBezTo>
                    <a:pt x="79" y="481"/>
                    <a:pt x="79" y="481"/>
                    <a:pt x="79" y="481"/>
                  </a:cubicBezTo>
                  <a:cubicBezTo>
                    <a:pt x="77" y="474"/>
                    <a:pt x="77" y="474"/>
                    <a:pt x="77" y="474"/>
                  </a:cubicBezTo>
                  <a:cubicBezTo>
                    <a:pt x="70" y="473"/>
                    <a:pt x="70" y="473"/>
                    <a:pt x="70" y="473"/>
                  </a:cubicBezTo>
                  <a:cubicBezTo>
                    <a:pt x="69" y="463"/>
                    <a:pt x="69" y="463"/>
                    <a:pt x="69" y="463"/>
                  </a:cubicBezTo>
                  <a:cubicBezTo>
                    <a:pt x="72" y="460"/>
                    <a:pt x="72" y="460"/>
                    <a:pt x="72" y="460"/>
                  </a:cubicBezTo>
                  <a:cubicBezTo>
                    <a:pt x="72" y="445"/>
                    <a:pt x="72" y="445"/>
                    <a:pt x="72" y="445"/>
                  </a:cubicBezTo>
                  <a:cubicBezTo>
                    <a:pt x="78" y="441"/>
                    <a:pt x="78" y="441"/>
                    <a:pt x="78" y="441"/>
                  </a:cubicBezTo>
                  <a:cubicBezTo>
                    <a:pt x="78" y="430"/>
                    <a:pt x="78" y="430"/>
                    <a:pt x="78" y="430"/>
                  </a:cubicBezTo>
                  <a:cubicBezTo>
                    <a:pt x="80" y="418"/>
                    <a:pt x="80" y="418"/>
                    <a:pt x="80" y="418"/>
                  </a:cubicBezTo>
                  <a:cubicBezTo>
                    <a:pt x="86" y="414"/>
                    <a:pt x="86" y="414"/>
                    <a:pt x="86" y="414"/>
                  </a:cubicBezTo>
                  <a:cubicBezTo>
                    <a:pt x="90" y="418"/>
                    <a:pt x="90" y="418"/>
                    <a:pt x="90" y="418"/>
                  </a:cubicBezTo>
                  <a:cubicBezTo>
                    <a:pt x="88" y="427"/>
                    <a:pt x="88" y="427"/>
                    <a:pt x="88" y="427"/>
                  </a:cubicBezTo>
                  <a:cubicBezTo>
                    <a:pt x="92" y="431"/>
                    <a:pt x="92" y="431"/>
                    <a:pt x="92" y="431"/>
                  </a:cubicBezTo>
                  <a:cubicBezTo>
                    <a:pt x="88" y="437"/>
                    <a:pt x="88" y="437"/>
                    <a:pt x="88" y="437"/>
                  </a:cubicBezTo>
                  <a:cubicBezTo>
                    <a:pt x="98" y="440"/>
                    <a:pt x="98" y="440"/>
                    <a:pt x="98" y="440"/>
                  </a:cubicBezTo>
                  <a:cubicBezTo>
                    <a:pt x="96" y="420"/>
                    <a:pt x="96" y="420"/>
                    <a:pt x="96" y="420"/>
                  </a:cubicBezTo>
                  <a:cubicBezTo>
                    <a:pt x="107" y="411"/>
                    <a:pt x="107" y="411"/>
                    <a:pt x="107" y="411"/>
                  </a:cubicBezTo>
                  <a:cubicBezTo>
                    <a:pt x="114" y="412"/>
                    <a:pt x="114" y="412"/>
                    <a:pt x="114" y="412"/>
                  </a:cubicBezTo>
                  <a:cubicBezTo>
                    <a:pt x="123" y="395"/>
                    <a:pt x="123" y="395"/>
                    <a:pt x="123" y="395"/>
                  </a:cubicBezTo>
                  <a:cubicBezTo>
                    <a:pt x="112" y="383"/>
                    <a:pt x="112" y="383"/>
                    <a:pt x="112" y="383"/>
                  </a:cubicBezTo>
                  <a:cubicBezTo>
                    <a:pt x="118" y="370"/>
                    <a:pt x="118" y="370"/>
                    <a:pt x="118" y="370"/>
                  </a:cubicBezTo>
                  <a:cubicBezTo>
                    <a:pt x="135" y="366"/>
                    <a:pt x="135" y="366"/>
                    <a:pt x="135" y="366"/>
                  </a:cubicBezTo>
                  <a:cubicBezTo>
                    <a:pt x="135" y="366"/>
                    <a:pt x="139" y="358"/>
                    <a:pt x="139" y="358"/>
                  </a:cubicBezTo>
                  <a:cubicBezTo>
                    <a:pt x="139" y="358"/>
                    <a:pt x="146" y="351"/>
                    <a:pt x="146" y="351"/>
                  </a:cubicBezTo>
                  <a:cubicBezTo>
                    <a:pt x="134" y="344"/>
                    <a:pt x="134" y="344"/>
                    <a:pt x="134" y="344"/>
                  </a:cubicBezTo>
                  <a:cubicBezTo>
                    <a:pt x="130" y="334"/>
                    <a:pt x="130" y="334"/>
                    <a:pt x="130" y="334"/>
                  </a:cubicBezTo>
                  <a:cubicBezTo>
                    <a:pt x="149" y="323"/>
                    <a:pt x="149" y="323"/>
                    <a:pt x="149" y="323"/>
                  </a:cubicBezTo>
                  <a:cubicBezTo>
                    <a:pt x="149" y="313"/>
                    <a:pt x="149" y="313"/>
                    <a:pt x="149" y="313"/>
                  </a:cubicBezTo>
                  <a:cubicBezTo>
                    <a:pt x="145" y="308"/>
                    <a:pt x="145" y="308"/>
                    <a:pt x="145" y="308"/>
                  </a:cubicBezTo>
                  <a:cubicBezTo>
                    <a:pt x="129" y="329"/>
                    <a:pt x="129" y="329"/>
                    <a:pt x="129" y="329"/>
                  </a:cubicBezTo>
                  <a:cubicBezTo>
                    <a:pt x="110" y="340"/>
                    <a:pt x="110" y="340"/>
                    <a:pt x="110" y="340"/>
                  </a:cubicBezTo>
                  <a:cubicBezTo>
                    <a:pt x="103" y="330"/>
                    <a:pt x="103" y="330"/>
                    <a:pt x="103" y="330"/>
                  </a:cubicBezTo>
                  <a:cubicBezTo>
                    <a:pt x="104" y="315"/>
                    <a:pt x="104" y="315"/>
                    <a:pt x="104" y="315"/>
                  </a:cubicBezTo>
                  <a:cubicBezTo>
                    <a:pt x="109" y="302"/>
                    <a:pt x="109" y="302"/>
                    <a:pt x="109" y="302"/>
                  </a:cubicBezTo>
                  <a:cubicBezTo>
                    <a:pt x="103" y="300"/>
                    <a:pt x="103" y="300"/>
                    <a:pt x="103" y="300"/>
                  </a:cubicBezTo>
                  <a:cubicBezTo>
                    <a:pt x="98" y="312"/>
                    <a:pt x="98" y="312"/>
                    <a:pt x="98" y="312"/>
                  </a:cubicBezTo>
                  <a:cubicBezTo>
                    <a:pt x="95" y="328"/>
                    <a:pt x="95" y="328"/>
                    <a:pt x="95" y="328"/>
                  </a:cubicBezTo>
                  <a:cubicBezTo>
                    <a:pt x="70" y="353"/>
                    <a:pt x="70" y="353"/>
                    <a:pt x="70" y="353"/>
                  </a:cubicBezTo>
                  <a:cubicBezTo>
                    <a:pt x="52" y="343"/>
                    <a:pt x="52" y="343"/>
                    <a:pt x="52" y="343"/>
                  </a:cubicBezTo>
                  <a:cubicBezTo>
                    <a:pt x="67" y="316"/>
                    <a:pt x="67" y="316"/>
                    <a:pt x="67" y="316"/>
                  </a:cubicBezTo>
                  <a:cubicBezTo>
                    <a:pt x="67" y="301"/>
                    <a:pt x="67" y="301"/>
                    <a:pt x="67" y="301"/>
                  </a:cubicBezTo>
                  <a:cubicBezTo>
                    <a:pt x="57" y="307"/>
                    <a:pt x="57" y="307"/>
                    <a:pt x="57" y="307"/>
                  </a:cubicBezTo>
                  <a:cubicBezTo>
                    <a:pt x="57" y="315"/>
                    <a:pt x="57" y="315"/>
                    <a:pt x="57" y="315"/>
                  </a:cubicBezTo>
                  <a:cubicBezTo>
                    <a:pt x="53" y="318"/>
                    <a:pt x="53" y="318"/>
                    <a:pt x="53" y="318"/>
                  </a:cubicBezTo>
                  <a:cubicBezTo>
                    <a:pt x="43" y="317"/>
                    <a:pt x="43" y="317"/>
                    <a:pt x="43" y="317"/>
                  </a:cubicBezTo>
                  <a:cubicBezTo>
                    <a:pt x="34" y="307"/>
                    <a:pt x="34" y="307"/>
                    <a:pt x="34" y="307"/>
                  </a:cubicBezTo>
                  <a:cubicBezTo>
                    <a:pt x="32" y="296"/>
                    <a:pt x="32" y="296"/>
                    <a:pt x="32" y="296"/>
                  </a:cubicBezTo>
                  <a:cubicBezTo>
                    <a:pt x="29" y="279"/>
                    <a:pt x="29" y="279"/>
                    <a:pt x="29" y="279"/>
                  </a:cubicBezTo>
                  <a:cubicBezTo>
                    <a:pt x="39" y="262"/>
                    <a:pt x="39" y="262"/>
                    <a:pt x="39" y="262"/>
                  </a:cubicBezTo>
                  <a:cubicBezTo>
                    <a:pt x="25" y="249"/>
                    <a:pt x="25" y="249"/>
                    <a:pt x="25" y="249"/>
                  </a:cubicBezTo>
                  <a:cubicBezTo>
                    <a:pt x="25" y="249"/>
                    <a:pt x="22" y="235"/>
                    <a:pt x="19" y="228"/>
                  </a:cubicBezTo>
                  <a:cubicBezTo>
                    <a:pt x="16" y="222"/>
                    <a:pt x="13" y="217"/>
                    <a:pt x="9" y="214"/>
                  </a:cubicBezTo>
                  <a:cubicBezTo>
                    <a:pt x="6" y="211"/>
                    <a:pt x="0" y="206"/>
                    <a:pt x="0" y="202"/>
                  </a:cubicBezTo>
                  <a:cubicBezTo>
                    <a:pt x="0" y="198"/>
                    <a:pt x="0" y="195"/>
                    <a:pt x="0" y="195"/>
                  </a:cubicBezTo>
                  <a:cubicBezTo>
                    <a:pt x="8" y="194"/>
                    <a:pt x="8" y="194"/>
                    <a:pt x="8" y="194"/>
                  </a:cubicBezTo>
                  <a:cubicBezTo>
                    <a:pt x="10" y="184"/>
                    <a:pt x="10" y="184"/>
                    <a:pt x="10" y="184"/>
                  </a:cubicBezTo>
                  <a:cubicBezTo>
                    <a:pt x="15" y="187"/>
                    <a:pt x="15" y="187"/>
                    <a:pt x="15" y="187"/>
                  </a:cubicBezTo>
                  <a:cubicBezTo>
                    <a:pt x="22" y="168"/>
                    <a:pt x="22" y="168"/>
                    <a:pt x="22" y="168"/>
                  </a:cubicBezTo>
                  <a:cubicBezTo>
                    <a:pt x="20" y="154"/>
                    <a:pt x="20" y="154"/>
                    <a:pt x="20" y="154"/>
                  </a:cubicBezTo>
                  <a:cubicBezTo>
                    <a:pt x="29" y="152"/>
                    <a:pt x="29" y="152"/>
                    <a:pt x="29" y="152"/>
                  </a:cubicBezTo>
                  <a:cubicBezTo>
                    <a:pt x="28" y="144"/>
                    <a:pt x="28" y="144"/>
                    <a:pt x="28" y="144"/>
                  </a:cubicBezTo>
                  <a:cubicBezTo>
                    <a:pt x="55" y="119"/>
                    <a:pt x="55" y="119"/>
                    <a:pt x="55" y="119"/>
                  </a:cubicBezTo>
                  <a:cubicBezTo>
                    <a:pt x="64" y="91"/>
                    <a:pt x="64" y="91"/>
                    <a:pt x="64" y="91"/>
                  </a:cubicBezTo>
                  <a:cubicBezTo>
                    <a:pt x="77" y="80"/>
                    <a:pt x="77" y="80"/>
                    <a:pt x="77" y="80"/>
                  </a:cubicBezTo>
                  <a:cubicBezTo>
                    <a:pt x="107" y="82"/>
                    <a:pt x="107" y="82"/>
                    <a:pt x="107" y="82"/>
                  </a:cubicBezTo>
                  <a:cubicBezTo>
                    <a:pt x="110" y="78"/>
                    <a:pt x="110" y="78"/>
                    <a:pt x="110" y="78"/>
                  </a:cubicBezTo>
                  <a:cubicBezTo>
                    <a:pt x="89" y="72"/>
                    <a:pt x="89" y="72"/>
                    <a:pt x="89" y="72"/>
                  </a:cubicBezTo>
                  <a:cubicBezTo>
                    <a:pt x="93" y="63"/>
                    <a:pt x="93" y="63"/>
                    <a:pt x="93" y="63"/>
                  </a:cubicBezTo>
                  <a:cubicBezTo>
                    <a:pt x="126" y="78"/>
                    <a:pt x="126" y="78"/>
                    <a:pt x="126" y="78"/>
                  </a:cubicBezTo>
                  <a:cubicBezTo>
                    <a:pt x="146" y="78"/>
                    <a:pt x="146" y="78"/>
                    <a:pt x="146" y="78"/>
                  </a:cubicBezTo>
                  <a:cubicBezTo>
                    <a:pt x="146" y="73"/>
                    <a:pt x="146" y="73"/>
                    <a:pt x="146" y="73"/>
                  </a:cubicBezTo>
                  <a:cubicBezTo>
                    <a:pt x="125" y="70"/>
                    <a:pt x="125" y="70"/>
                    <a:pt x="125" y="70"/>
                  </a:cubicBezTo>
                  <a:cubicBezTo>
                    <a:pt x="134" y="65"/>
                    <a:pt x="134" y="65"/>
                    <a:pt x="134" y="65"/>
                  </a:cubicBezTo>
                  <a:cubicBezTo>
                    <a:pt x="146" y="65"/>
                    <a:pt x="146" y="65"/>
                    <a:pt x="146" y="65"/>
                  </a:cubicBezTo>
                  <a:cubicBezTo>
                    <a:pt x="141" y="57"/>
                    <a:pt x="141" y="57"/>
                    <a:pt x="141" y="57"/>
                  </a:cubicBezTo>
                  <a:cubicBezTo>
                    <a:pt x="139" y="57"/>
                    <a:pt x="139" y="57"/>
                    <a:pt x="139" y="57"/>
                  </a:cubicBezTo>
                  <a:cubicBezTo>
                    <a:pt x="145" y="33"/>
                    <a:pt x="145" y="33"/>
                    <a:pt x="145" y="33"/>
                  </a:cubicBezTo>
                  <a:cubicBezTo>
                    <a:pt x="172" y="30"/>
                    <a:pt x="172" y="30"/>
                    <a:pt x="172" y="30"/>
                  </a:cubicBezTo>
                  <a:cubicBezTo>
                    <a:pt x="190" y="18"/>
                    <a:pt x="190" y="18"/>
                    <a:pt x="190" y="18"/>
                  </a:cubicBezTo>
                  <a:cubicBezTo>
                    <a:pt x="222" y="0"/>
                    <a:pt x="222" y="0"/>
                    <a:pt x="222" y="0"/>
                  </a:cubicBezTo>
                  <a:cubicBezTo>
                    <a:pt x="222" y="0"/>
                    <a:pt x="236" y="34"/>
                    <a:pt x="236" y="34"/>
                  </a:cubicBezTo>
                  <a:cubicBezTo>
                    <a:pt x="236" y="34"/>
                    <a:pt x="256" y="40"/>
                    <a:pt x="256" y="40"/>
                  </a:cubicBezTo>
                  <a:cubicBezTo>
                    <a:pt x="253" y="57"/>
                    <a:pt x="253" y="57"/>
                    <a:pt x="253" y="57"/>
                  </a:cubicBezTo>
                  <a:cubicBezTo>
                    <a:pt x="236" y="60"/>
                    <a:pt x="236" y="60"/>
                    <a:pt x="236" y="60"/>
                  </a:cubicBezTo>
                  <a:cubicBezTo>
                    <a:pt x="233" y="81"/>
                    <a:pt x="233" y="81"/>
                    <a:pt x="233" y="81"/>
                  </a:cubicBezTo>
                  <a:cubicBezTo>
                    <a:pt x="223" y="103"/>
                    <a:pt x="223" y="103"/>
                    <a:pt x="223" y="103"/>
                  </a:cubicBezTo>
                  <a:cubicBezTo>
                    <a:pt x="223" y="118"/>
                    <a:pt x="223" y="118"/>
                    <a:pt x="223" y="118"/>
                  </a:cubicBezTo>
                  <a:cubicBezTo>
                    <a:pt x="223" y="118"/>
                    <a:pt x="229" y="131"/>
                    <a:pt x="229" y="131"/>
                  </a:cubicBezTo>
                  <a:cubicBezTo>
                    <a:pt x="230" y="131"/>
                    <a:pt x="259" y="127"/>
                    <a:pt x="259" y="127"/>
                  </a:cubicBezTo>
                  <a:cubicBezTo>
                    <a:pt x="273" y="144"/>
                    <a:pt x="273" y="144"/>
                    <a:pt x="273" y="144"/>
                  </a:cubicBezTo>
                  <a:cubicBezTo>
                    <a:pt x="266" y="166"/>
                    <a:pt x="266" y="166"/>
                    <a:pt x="266" y="166"/>
                  </a:cubicBezTo>
                  <a:cubicBezTo>
                    <a:pt x="259" y="177"/>
                    <a:pt x="259" y="177"/>
                    <a:pt x="259" y="177"/>
                  </a:cubicBezTo>
                  <a:cubicBezTo>
                    <a:pt x="270" y="194"/>
                    <a:pt x="270" y="194"/>
                    <a:pt x="270" y="194"/>
                  </a:cubicBezTo>
                  <a:cubicBezTo>
                    <a:pt x="263" y="197"/>
                    <a:pt x="263" y="197"/>
                    <a:pt x="263" y="197"/>
                  </a:cubicBezTo>
                  <a:cubicBezTo>
                    <a:pt x="263" y="211"/>
                    <a:pt x="263" y="211"/>
                    <a:pt x="263" y="211"/>
                  </a:cubicBezTo>
                  <a:cubicBezTo>
                    <a:pt x="283" y="233"/>
                    <a:pt x="283" y="233"/>
                    <a:pt x="283" y="233"/>
                  </a:cubicBezTo>
                  <a:cubicBezTo>
                    <a:pt x="287" y="240"/>
                    <a:pt x="287" y="240"/>
                    <a:pt x="287" y="240"/>
                  </a:cubicBezTo>
                  <a:cubicBezTo>
                    <a:pt x="286" y="258"/>
                    <a:pt x="286" y="258"/>
                    <a:pt x="286" y="258"/>
                  </a:cubicBezTo>
                  <a:cubicBezTo>
                    <a:pt x="282" y="261"/>
                    <a:pt x="282" y="261"/>
                    <a:pt x="282" y="261"/>
                  </a:cubicBezTo>
                  <a:cubicBezTo>
                    <a:pt x="282" y="261"/>
                    <a:pt x="259" y="264"/>
                    <a:pt x="259" y="264"/>
                  </a:cubicBezTo>
                  <a:cubicBezTo>
                    <a:pt x="259" y="264"/>
                    <a:pt x="257" y="284"/>
                    <a:pt x="257" y="28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5" name="Freeform 24">
              <a:extLst>
                <a:ext uri="{FF2B5EF4-FFF2-40B4-BE49-F238E27FC236}">
                  <a16:creationId xmlns:a16="http://schemas.microsoft.com/office/drawing/2014/main" id="{DDA623F9-9EF4-458E-BB33-0B3F8C073688}"/>
                </a:ext>
              </a:extLst>
            </p:cNvPr>
            <p:cNvSpPr>
              <a:spLocks/>
            </p:cNvSpPr>
            <p:nvPr/>
          </p:nvSpPr>
          <p:spPr bwMode="auto">
            <a:xfrm>
              <a:off x="6216601" y="3919672"/>
              <a:ext cx="19992" cy="42205"/>
            </a:xfrm>
            <a:custGeom>
              <a:avLst/>
              <a:gdLst>
                <a:gd name="T0" fmla="*/ 9 w 9"/>
                <a:gd name="T1" fmla="*/ 19 h 19"/>
                <a:gd name="T2" fmla="*/ 3 w 9"/>
                <a:gd name="T3" fmla="*/ 7 h 19"/>
                <a:gd name="T4" fmla="*/ 4 w 9"/>
                <a:gd name="T5" fmla="*/ 0 h 19"/>
                <a:gd name="T6" fmla="*/ 1 w 9"/>
                <a:gd name="T7" fmla="*/ 0 h 19"/>
                <a:gd name="T8" fmla="*/ 0 w 9"/>
                <a:gd name="T9" fmla="*/ 7 h 19"/>
                <a:gd name="T10" fmla="*/ 6 w 9"/>
                <a:gd name="T11" fmla="*/ 19 h 19"/>
                <a:gd name="T12" fmla="*/ 9 w 9"/>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9" h="19">
                  <a:moveTo>
                    <a:pt x="9" y="19"/>
                  </a:moveTo>
                  <a:lnTo>
                    <a:pt x="3" y="7"/>
                  </a:lnTo>
                  <a:lnTo>
                    <a:pt x="4" y="0"/>
                  </a:lnTo>
                  <a:lnTo>
                    <a:pt x="1" y="0"/>
                  </a:lnTo>
                  <a:lnTo>
                    <a:pt x="0" y="7"/>
                  </a:lnTo>
                  <a:lnTo>
                    <a:pt x="6" y="19"/>
                  </a:lnTo>
                  <a:lnTo>
                    <a:pt x="9"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Freeform 25">
              <a:extLst>
                <a:ext uri="{FF2B5EF4-FFF2-40B4-BE49-F238E27FC236}">
                  <a16:creationId xmlns:a16="http://schemas.microsoft.com/office/drawing/2014/main" id="{E4A2709D-9B31-4565-B875-1155161A525F}"/>
                </a:ext>
              </a:extLst>
            </p:cNvPr>
            <p:cNvSpPr>
              <a:spLocks/>
            </p:cNvSpPr>
            <p:nvPr/>
          </p:nvSpPr>
          <p:spPr bwMode="auto">
            <a:xfrm>
              <a:off x="5759010" y="3726418"/>
              <a:ext cx="177705" cy="173262"/>
            </a:xfrm>
            <a:custGeom>
              <a:avLst/>
              <a:gdLst>
                <a:gd name="T0" fmla="*/ 37 w 116"/>
                <a:gd name="T1" fmla="*/ 113 h 113"/>
                <a:gd name="T2" fmla="*/ 40 w 116"/>
                <a:gd name="T3" fmla="*/ 101 h 113"/>
                <a:gd name="T4" fmla="*/ 70 w 116"/>
                <a:gd name="T5" fmla="*/ 91 h 113"/>
                <a:gd name="T6" fmla="*/ 75 w 116"/>
                <a:gd name="T7" fmla="*/ 82 h 113"/>
                <a:gd name="T8" fmla="*/ 93 w 116"/>
                <a:gd name="T9" fmla="*/ 75 h 113"/>
                <a:gd name="T10" fmla="*/ 93 w 116"/>
                <a:gd name="T11" fmla="*/ 64 h 113"/>
                <a:gd name="T12" fmla="*/ 116 w 116"/>
                <a:gd name="T13" fmla="*/ 42 h 113"/>
                <a:gd name="T14" fmla="*/ 105 w 116"/>
                <a:gd name="T15" fmla="*/ 36 h 113"/>
                <a:gd name="T16" fmla="*/ 103 w 116"/>
                <a:gd name="T17" fmla="*/ 24 h 113"/>
                <a:gd name="T18" fmla="*/ 114 w 116"/>
                <a:gd name="T19" fmla="*/ 0 h 113"/>
                <a:gd name="T20" fmla="*/ 82 w 116"/>
                <a:gd name="T21" fmla="*/ 6 h 113"/>
                <a:gd name="T22" fmla="*/ 49 w 116"/>
                <a:gd name="T23" fmla="*/ 44 h 113"/>
                <a:gd name="T24" fmla="*/ 31 w 116"/>
                <a:gd name="T25" fmla="*/ 51 h 113"/>
                <a:gd name="T26" fmla="*/ 20 w 116"/>
                <a:gd name="T27" fmla="*/ 71 h 113"/>
                <a:gd name="T28" fmla="*/ 16 w 116"/>
                <a:gd name="T29" fmla="*/ 83 h 113"/>
                <a:gd name="T30" fmla="*/ 0 w 116"/>
                <a:gd name="T31" fmla="*/ 103 h 113"/>
                <a:gd name="T32" fmla="*/ 21 w 116"/>
                <a:gd name="T33" fmla="*/ 98 h 113"/>
                <a:gd name="T34" fmla="*/ 30 w 116"/>
                <a:gd name="T35" fmla="*/ 103 h 113"/>
                <a:gd name="T36" fmla="*/ 37 w 116"/>
                <a:gd name="T3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6" h="113">
                  <a:moveTo>
                    <a:pt x="37" y="113"/>
                  </a:moveTo>
                  <a:cubicBezTo>
                    <a:pt x="40" y="101"/>
                    <a:pt x="40" y="101"/>
                    <a:pt x="40" y="101"/>
                  </a:cubicBezTo>
                  <a:cubicBezTo>
                    <a:pt x="70" y="91"/>
                    <a:pt x="70" y="91"/>
                    <a:pt x="70" y="91"/>
                  </a:cubicBezTo>
                  <a:cubicBezTo>
                    <a:pt x="70" y="91"/>
                    <a:pt x="74" y="82"/>
                    <a:pt x="75" y="82"/>
                  </a:cubicBezTo>
                  <a:cubicBezTo>
                    <a:pt x="75" y="82"/>
                    <a:pt x="93" y="75"/>
                    <a:pt x="93" y="75"/>
                  </a:cubicBezTo>
                  <a:cubicBezTo>
                    <a:pt x="93" y="75"/>
                    <a:pt x="93" y="64"/>
                    <a:pt x="93" y="64"/>
                  </a:cubicBezTo>
                  <a:cubicBezTo>
                    <a:pt x="94" y="64"/>
                    <a:pt x="116" y="42"/>
                    <a:pt x="116" y="42"/>
                  </a:cubicBezTo>
                  <a:cubicBezTo>
                    <a:pt x="105" y="36"/>
                    <a:pt x="105" y="36"/>
                    <a:pt x="105" y="36"/>
                  </a:cubicBezTo>
                  <a:cubicBezTo>
                    <a:pt x="103" y="24"/>
                    <a:pt x="103" y="24"/>
                    <a:pt x="103" y="24"/>
                  </a:cubicBezTo>
                  <a:cubicBezTo>
                    <a:pt x="114" y="0"/>
                    <a:pt x="114" y="0"/>
                    <a:pt x="114" y="0"/>
                  </a:cubicBezTo>
                  <a:cubicBezTo>
                    <a:pt x="82" y="6"/>
                    <a:pt x="82" y="6"/>
                    <a:pt x="82" y="6"/>
                  </a:cubicBezTo>
                  <a:cubicBezTo>
                    <a:pt x="49" y="44"/>
                    <a:pt x="49" y="44"/>
                    <a:pt x="49" y="44"/>
                  </a:cubicBezTo>
                  <a:cubicBezTo>
                    <a:pt x="31" y="51"/>
                    <a:pt x="31" y="51"/>
                    <a:pt x="31" y="51"/>
                  </a:cubicBezTo>
                  <a:cubicBezTo>
                    <a:pt x="20" y="71"/>
                    <a:pt x="20" y="71"/>
                    <a:pt x="20" y="71"/>
                  </a:cubicBezTo>
                  <a:cubicBezTo>
                    <a:pt x="16" y="83"/>
                    <a:pt x="16" y="83"/>
                    <a:pt x="16" y="83"/>
                  </a:cubicBezTo>
                  <a:cubicBezTo>
                    <a:pt x="0" y="103"/>
                    <a:pt x="0" y="103"/>
                    <a:pt x="0" y="103"/>
                  </a:cubicBezTo>
                  <a:cubicBezTo>
                    <a:pt x="21" y="98"/>
                    <a:pt x="21" y="98"/>
                    <a:pt x="21" y="98"/>
                  </a:cubicBezTo>
                  <a:cubicBezTo>
                    <a:pt x="30" y="103"/>
                    <a:pt x="30" y="103"/>
                    <a:pt x="30" y="103"/>
                  </a:cubicBezTo>
                  <a:lnTo>
                    <a:pt x="37" y="11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7" name="Freeform 26">
              <a:extLst>
                <a:ext uri="{FF2B5EF4-FFF2-40B4-BE49-F238E27FC236}">
                  <a16:creationId xmlns:a16="http://schemas.microsoft.com/office/drawing/2014/main" id="{CC9ADBB7-C0C5-4005-BF4E-9A0D6AED028D}"/>
                </a:ext>
              </a:extLst>
            </p:cNvPr>
            <p:cNvSpPr>
              <a:spLocks/>
            </p:cNvSpPr>
            <p:nvPr/>
          </p:nvSpPr>
          <p:spPr bwMode="auto">
            <a:xfrm>
              <a:off x="6374314" y="5021443"/>
              <a:ext cx="1115099" cy="795230"/>
            </a:xfrm>
            <a:custGeom>
              <a:avLst/>
              <a:gdLst>
                <a:gd name="T0" fmla="*/ 720 w 734"/>
                <a:gd name="T1" fmla="*/ 363 h 523"/>
                <a:gd name="T2" fmla="*/ 676 w 734"/>
                <a:gd name="T3" fmla="*/ 427 h 523"/>
                <a:gd name="T4" fmla="*/ 625 w 734"/>
                <a:gd name="T5" fmla="*/ 454 h 523"/>
                <a:gd name="T6" fmla="*/ 566 w 734"/>
                <a:gd name="T7" fmla="*/ 477 h 523"/>
                <a:gd name="T8" fmla="*/ 502 w 734"/>
                <a:gd name="T9" fmla="*/ 498 h 523"/>
                <a:gd name="T10" fmla="*/ 427 w 734"/>
                <a:gd name="T11" fmla="*/ 514 h 523"/>
                <a:gd name="T12" fmla="*/ 360 w 734"/>
                <a:gd name="T13" fmla="*/ 481 h 523"/>
                <a:gd name="T14" fmla="*/ 269 w 734"/>
                <a:gd name="T15" fmla="*/ 487 h 523"/>
                <a:gd name="T16" fmla="*/ 238 w 734"/>
                <a:gd name="T17" fmla="*/ 504 h 523"/>
                <a:gd name="T18" fmla="*/ 225 w 734"/>
                <a:gd name="T19" fmla="*/ 459 h 523"/>
                <a:gd name="T20" fmla="*/ 200 w 734"/>
                <a:gd name="T21" fmla="*/ 458 h 523"/>
                <a:gd name="T22" fmla="*/ 170 w 734"/>
                <a:gd name="T23" fmla="*/ 473 h 523"/>
                <a:gd name="T24" fmla="*/ 123 w 734"/>
                <a:gd name="T25" fmla="*/ 438 h 523"/>
                <a:gd name="T26" fmla="*/ 127 w 734"/>
                <a:gd name="T27" fmla="*/ 457 h 523"/>
                <a:gd name="T28" fmla="*/ 67 w 734"/>
                <a:gd name="T29" fmla="*/ 487 h 523"/>
                <a:gd name="T30" fmla="*/ 34 w 734"/>
                <a:gd name="T31" fmla="*/ 467 h 523"/>
                <a:gd name="T32" fmla="*/ 20 w 734"/>
                <a:gd name="T33" fmla="*/ 447 h 523"/>
                <a:gd name="T34" fmla="*/ 24 w 734"/>
                <a:gd name="T35" fmla="*/ 413 h 523"/>
                <a:gd name="T36" fmla="*/ 44 w 734"/>
                <a:gd name="T37" fmla="*/ 390 h 523"/>
                <a:gd name="T38" fmla="*/ 70 w 734"/>
                <a:gd name="T39" fmla="*/ 353 h 523"/>
                <a:gd name="T40" fmla="*/ 67 w 734"/>
                <a:gd name="T41" fmla="*/ 310 h 523"/>
                <a:gd name="T42" fmla="*/ 100 w 734"/>
                <a:gd name="T43" fmla="*/ 246 h 523"/>
                <a:gd name="T44" fmla="*/ 94 w 734"/>
                <a:gd name="T45" fmla="*/ 189 h 523"/>
                <a:gd name="T46" fmla="*/ 91 w 734"/>
                <a:gd name="T47" fmla="*/ 139 h 523"/>
                <a:gd name="T48" fmla="*/ 141 w 734"/>
                <a:gd name="T49" fmla="*/ 53 h 523"/>
                <a:gd name="T50" fmla="*/ 183 w 734"/>
                <a:gd name="T51" fmla="*/ 3 h 523"/>
                <a:gd name="T52" fmla="*/ 187 w 734"/>
                <a:gd name="T53" fmla="*/ 39 h 523"/>
                <a:gd name="T54" fmla="*/ 207 w 734"/>
                <a:gd name="T55" fmla="*/ 70 h 523"/>
                <a:gd name="T56" fmla="*/ 247 w 734"/>
                <a:gd name="T57" fmla="*/ 39 h 523"/>
                <a:gd name="T58" fmla="*/ 288 w 734"/>
                <a:gd name="T59" fmla="*/ 47 h 523"/>
                <a:gd name="T60" fmla="*/ 298 w 734"/>
                <a:gd name="T61" fmla="*/ 19 h 523"/>
                <a:gd name="T62" fmla="*/ 337 w 734"/>
                <a:gd name="T63" fmla="*/ 40 h 523"/>
                <a:gd name="T64" fmla="*/ 317 w 734"/>
                <a:gd name="T65" fmla="*/ 87 h 523"/>
                <a:gd name="T66" fmla="*/ 311 w 734"/>
                <a:gd name="T67" fmla="*/ 106 h 523"/>
                <a:gd name="T68" fmla="*/ 314 w 734"/>
                <a:gd name="T69" fmla="*/ 140 h 523"/>
                <a:gd name="T70" fmla="*/ 308 w 734"/>
                <a:gd name="T71" fmla="*/ 153 h 523"/>
                <a:gd name="T72" fmla="*/ 320 w 734"/>
                <a:gd name="T73" fmla="*/ 176 h 523"/>
                <a:gd name="T74" fmla="*/ 327 w 734"/>
                <a:gd name="T75" fmla="*/ 200 h 523"/>
                <a:gd name="T76" fmla="*/ 338 w 734"/>
                <a:gd name="T77" fmla="*/ 233 h 523"/>
                <a:gd name="T78" fmla="*/ 333 w 734"/>
                <a:gd name="T79" fmla="*/ 263 h 523"/>
                <a:gd name="T80" fmla="*/ 347 w 734"/>
                <a:gd name="T81" fmla="*/ 276 h 523"/>
                <a:gd name="T82" fmla="*/ 360 w 734"/>
                <a:gd name="T83" fmla="*/ 290 h 523"/>
                <a:gd name="T84" fmla="*/ 360 w 734"/>
                <a:gd name="T85" fmla="*/ 304 h 523"/>
                <a:gd name="T86" fmla="*/ 366 w 734"/>
                <a:gd name="T87" fmla="*/ 304 h 523"/>
                <a:gd name="T88" fmla="*/ 381 w 734"/>
                <a:gd name="T89" fmla="*/ 300 h 523"/>
                <a:gd name="T90" fmla="*/ 391 w 734"/>
                <a:gd name="T91" fmla="*/ 309 h 523"/>
                <a:gd name="T92" fmla="*/ 408 w 734"/>
                <a:gd name="T93" fmla="*/ 326 h 523"/>
                <a:gd name="T94" fmla="*/ 428 w 734"/>
                <a:gd name="T95" fmla="*/ 321 h 523"/>
                <a:gd name="T96" fmla="*/ 461 w 734"/>
                <a:gd name="T97" fmla="*/ 314 h 523"/>
                <a:gd name="T98" fmla="*/ 471 w 734"/>
                <a:gd name="T99" fmla="*/ 287 h 523"/>
                <a:gd name="T100" fmla="*/ 490 w 734"/>
                <a:gd name="T101" fmla="*/ 283 h 523"/>
                <a:gd name="T102" fmla="*/ 562 w 734"/>
                <a:gd name="T103" fmla="*/ 282 h 523"/>
                <a:gd name="T104" fmla="*/ 549 w 734"/>
                <a:gd name="T105" fmla="*/ 309 h 523"/>
                <a:gd name="T106" fmla="*/ 589 w 734"/>
                <a:gd name="T107" fmla="*/ 320 h 523"/>
                <a:gd name="T108" fmla="*/ 615 w 734"/>
                <a:gd name="T109" fmla="*/ 343 h 523"/>
                <a:gd name="T110" fmla="*/ 696 w 734"/>
                <a:gd name="T111" fmla="*/ 335 h 523"/>
                <a:gd name="T112" fmla="*/ 717 w 734"/>
                <a:gd name="T113" fmla="*/ 35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34" h="523">
                  <a:moveTo>
                    <a:pt x="717" y="357"/>
                  </a:moveTo>
                  <a:cubicBezTo>
                    <a:pt x="707" y="352"/>
                    <a:pt x="707" y="352"/>
                    <a:pt x="707" y="352"/>
                  </a:cubicBezTo>
                  <a:cubicBezTo>
                    <a:pt x="707" y="365"/>
                    <a:pt x="707" y="365"/>
                    <a:pt x="707" y="365"/>
                  </a:cubicBezTo>
                  <a:cubicBezTo>
                    <a:pt x="716" y="366"/>
                    <a:pt x="716" y="366"/>
                    <a:pt x="716" y="366"/>
                  </a:cubicBezTo>
                  <a:cubicBezTo>
                    <a:pt x="720" y="363"/>
                    <a:pt x="720" y="363"/>
                    <a:pt x="720" y="363"/>
                  </a:cubicBezTo>
                  <a:cubicBezTo>
                    <a:pt x="720" y="363"/>
                    <a:pt x="722" y="382"/>
                    <a:pt x="721" y="388"/>
                  </a:cubicBezTo>
                  <a:cubicBezTo>
                    <a:pt x="721" y="394"/>
                    <a:pt x="720" y="403"/>
                    <a:pt x="716" y="407"/>
                  </a:cubicBezTo>
                  <a:cubicBezTo>
                    <a:pt x="712" y="410"/>
                    <a:pt x="699" y="419"/>
                    <a:pt x="699" y="419"/>
                  </a:cubicBezTo>
                  <a:cubicBezTo>
                    <a:pt x="695" y="425"/>
                    <a:pt x="695" y="425"/>
                    <a:pt x="695" y="425"/>
                  </a:cubicBezTo>
                  <a:cubicBezTo>
                    <a:pt x="676" y="427"/>
                    <a:pt x="676" y="427"/>
                    <a:pt x="676" y="427"/>
                  </a:cubicBezTo>
                  <a:cubicBezTo>
                    <a:pt x="671" y="435"/>
                    <a:pt x="671" y="435"/>
                    <a:pt x="671" y="435"/>
                  </a:cubicBezTo>
                  <a:cubicBezTo>
                    <a:pt x="646" y="434"/>
                    <a:pt x="646" y="434"/>
                    <a:pt x="646" y="434"/>
                  </a:cubicBezTo>
                  <a:cubicBezTo>
                    <a:pt x="643" y="438"/>
                    <a:pt x="643" y="438"/>
                    <a:pt x="643" y="438"/>
                  </a:cubicBezTo>
                  <a:cubicBezTo>
                    <a:pt x="625" y="446"/>
                    <a:pt x="625" y="446"/>
                    <a:pt x="625" y="446"/>
                  </a:cubicBezTo>
                  <a:cubicBezTo>
                    <a:pt x="625" y="454"/>
                    <a:pt x="625" y="454"/>
                    <a:pt x="625" y="454"/>
                  </a:cubicBezTo>
                  <a:cubicBezTo>
                    <a:pt x="617" y="463"/>
                    <a:pt x="617" y="463"/>
                    <a:pt x="617" y="463"/>
                  </a:cubicBezTo>
                  <a:cubicBezTo>
                    <a:pt x="617" y="482"/>
                    <a:pt x="617" y="482"/>
                    <a:pt x="617" y="482"/>
                  </a:cubicBezTo>
                  <a:cubicBezTo>
                    <a:pt x="592" y="476"/>
                    <a:pt x="592" y="476"/>
                    <a:pt x="592" y="476"/>
                  </a:cubicBezTo>
                  <a:cubicBezTo>
                    <a:pt x="573" y="466"/>
                    <a:pt x="573" y="466"/>
                    <a:pt x="573" y="466"/>
                  </a:cubicBezTo>
                  <a:cubicBezTo>
                    <a:pt x="566" y="477"/>
                    <a:pt x="566" y="477"/>
                    <a:pt x="566" y="477"/>
                  </a:cubicBezTo>
                  <a:cubicBezTo>
                    <a:pt x="552" y="490"/>
                    <a:pt x="552" y="490"/>
                    <a:pt x="552" y="490"/>
                  </a:cubicBezTo>
                  <a:cubicBezTo>
                    <a:pt x="536" y="495"/>
                    <a:pt x="536" y="495"/>
                    <a:pt x="536" y="495"/>
                  </a:cubicBezTo>
                  <a:cubicBezTo>
                    <a:pt x="526" y="493"/>
                    <a:pt x="526" y="493"/>
                    <a:pt x="526" y="493"/>
                  </a:cubicBezTo>
                  <a:cubicBezTo>
                    <a:pt x="521" y="497"/>
                    <a:pt x="521" y="497"/>
                    <a:pt x="521" y="497"/>
                  </a:cubicBezTo>
                  <a:cubicBezTo>
                    <a:pt x="502" y="498"/>
                    <a:pt x="502" y="498"/>
                    <a:pt x="502" y="498"/>
                  </a:cubicBezTo>
                  <a:cubicBezTo>
                    <a:pt x="486" y="501"/>
                    <a:pt x="486" y="501"/>
                    <a:pt x="486" y="501"/>
                  </a:cubicBezTo>
                  <a:cubicBezTo>
                    <a:pt x="475" y="507"/>
                    <a:pt x="475" y="507"/>
                    <a:pt x="475" y="507"/>
                  </a:cubicBezTo>
                  <a:cubicBezTo>
                    <a:pt x="471" y="515"/>
                    <a:pt x="471" y="515"/>
                    <a:pt x="471" y="515"/>
                  </a:cubicBezTo>
                  <a:cubicBezTo>
                    <a:pt x="447" y="523"/>
                    <a:pt x="447" y="523"/>
                    <a:pt x="447" y="523"/>
                  </a:cubicBezTo>
                  <a:cubicBezTo>
                    <a:pt x="427" y="514"/>
                    <a:pt x="427" y="514"/>
                    <a:pt x="427" y="514"/>
                  </a:cubicBezTo>
                  <a:cubicBezTo>
                    <a:pt x="422" y="507"/>
                    <a:pt x="422" y="507"/>
                    <a:pt x="422" y="507"/>
                  </a:cubicBezTo>
                  <a:cubicBezTo>
                    <a:pt x="395" y="495"/>
                    <a:pt x="395" y="495"/>
                    <a:pt x="395" y="495"/>
                  </a:cubicBezTo>
                  <a:cubicBezTo>
                    <a:pt x="372" y="486"/>
                    <a:pt x="372" y="486"/>
                    <a:pt x="372" y="486"/>
                  </a:cubicBezTo>
                  <a:cubicBezTo>
                    <a:pt x="372" y="486"/>
                    <a:pt x="366" y="485"/>
                    <a:pt x="366" y="485"/>
                  </a:cubicBezTo>
                  <a:cubicBezTo>
                    <a:pt x="365" y="484"/>
                    <a:pt x="360" y="481"/>
                    <a:pt x="360" y="481"/>
                  </a:cubicBezTo>
                  <a:cubicBezTo>
                    <a:pt x="338" y="483"/>
                    <a:pt x="338" y="483"/>
                    <a:pt x="338" y="483"/>
                  </a:cubicBezTo>
                  <a:cubicBezTo>
                    <a:pt x="330" y="487"/>
                    <a:pt x="330" y="487"/>
                    <a:pt x="330" y="487"/>
                  </a:cubicBezTo>
                  <a:cubicBezTo>
                    <a:pt x="306" y="487"/>
                    <a:pt x="306" y="487"/>
                    <a:pt x="306" y="487"/>
                  </a:cubicBezTo>
                  <a:cubicBezTo>
                    <a:pt x="298" y="483"/>
                    <a:pt x="298" y="483"/>
                    <a:pt x="298" y="483"/>
                  </a:cubicBezTo>
                  <a:cubicBezTo>
                    <a:pt x="269" y="487"/>
                    <a:pt x="269" y="487"/>
                    <a:pt x="269" y="487"/>
                  </a:cubicBezTo>
                  <a:cubicBezTo>
                    <a:pt x="250" y="485"/>
                    <a:pt x="250" y="485"/>
                    <a:pt x="250" y="485"/>
                  </a:cubicBezTo>
                  <a:cubicBezTo>
                    <a:pt x="249" y="490"/>
                    <a:pt x="249" y="490"/>
                    <a:pt x="249" y="490"/>
                  </a:cubicBezTo>
                  <a:cubicBezTo>
                    <a:pt x="243" y="485"/>
                    <a:pt x="243" y="485"/>
                    <a:pt x="243" y="485"/>
                  </a:cubicBezTo>
                  <a:cubicBezTo>
                    <a:pt x="238" y="491"/>
                    <a:pt x="238" y="491"/>
                    <a:pt x="238" y="491"/>
                  </a:cubicBezTo>
                  <a:cubicBezTo>
                    <a:pt x="238" y="504"/>
                    <a:pt x="238" y="504"/>
                    <a:pt x="238" y="504"/>
                  </a:cubicBezTo>
                  <a:cubicBezTo>
                    <a:pt x="226" y="497"/>
                    <a:pt x="226" y="497"/>
                    <a:pt x="226" y="497"/>
                  </a:cubicBezTo>
                  <a:cubicBezTo>
                    <a:pt x="218" y="485"/>
                    <a:pt x="218" y="485"/>
                    <a:pt x="218" y="485"/>
                  </a:cubicBezTo>
                  <a:cubicBezTo>
                    <a:pt x="218" y="475"/>
                    <a:pt x="218" y="475"/>
                    <a:pt x="218" y="475"/>
                  </a:cubicBezTo>
                  <a:cubicBezTo>
                    <a:pt x="227" y="472"/>
                    <a:pt x="227" y="472"/>
                    <a:pt x="227" y="472"/>
                  </a:cubicBezTo>
                  <a:cubicBezTo>
                    <a:pt x="225" y="459"/>
                    <a:pt x="225" y="459"/>
                    <a:pt x="225" y="459"/>
                  </a:cubicBezTo>
                  <a:cubicBezTo>
                    <a:pt x="218" y="462"/>
                    <a:pt x="218" y="462"/>
                    <a:pt x="218" y="462"/>
                  </a:cubicBezTo>
                  <a:cubicBezTo>
                    <a:pt x="216" y="467"/>
                    <a:pt x="216" y="467"/>
                    <a:pt x="216" y="467"/>
                  </a:cubicBezTo>
                  <a:cubicBezTo>
                    <a:pt x="212" y="468"/>
                    <a:pt x="212" y="468"/>
                    <a:pt x="212" y="468"/>
                  </a:cubicBezTo>
                  <a:cubicBezTo>
                    <a:pt x="212" y="457"/>
                    <a:pt x="212" y="457"/>
                    <a:pt x="212" y="457"/>
                  </a:cubicBezTo>
                  <a:cubicBezTo>
                    <a:pt x="200" y="458"/>
                    <a:pt x="200" y="458"/>
                    <a:pt x="200" y="458"/>
                  </a:cubicBezTo>
                  <a:cubicBezTo>
                    <a:pt x="190" y="455"/>
                    <a:pt x="190" y="455"/>
                    <a:pt x="190" y="455"/>
                  </a:cubicBezTo>
                  <a:cubicBezTo>
                    <a:pt x="184" y="463"/>
                    <a:pt x="184" y="463"/>
                    <a:pt x="184" y="463"/>
                  </a:cubicBezTo>
                  <a:cubicBezTo>
                    <a:pt x="183" y="473"/>
                    <a:pt x="183" y="473"/>
                    <a:pt x="183" y="473"/>
                  </a:cubicBezTo>
                  <a:cubicBezTo>
                    <a:pt x="175" y="478"/>
                    <a:pt x="175" y="478"/>
                    <a:pt x="175" y="478"/>
                  </a:cubicBezTo>
                  <a:cubicBezTo>
                    <a:pt x="170" y="473"/>
                    <a:pt x="170" y="473"/>
                    <a:pt x="170" y="473"/>
                  </a:cubicBezTo>
                  <a:cubicBezTo>
                    <a:pt x="164" y="473"/>
                    <a:pt x="164" y="473"/>
                    <a:pt x="164" y="473"/>
                  </a:cubicBezTo>
                  <a:cubicBezTo>
                    <a:pt x="161" y="478"/>
                    <a:pt x="161" y="478"/>
                    <a:pt x="161" y="478"/>
                  </a:cubicBezTo>
                  <a:cubicBezTo>
                    <a:pt x="135" y="453"/>
                    <a:pt x="135" y="453"/>
                    <a:pt x="135" y="453"/>
                  </a:cubicBezTo>
                  <a:cubicBezTo>
                    <a:pt x="131" y="439"/>
                    <a:pt x="131" y="439"/>
                    <a:pt x="131" y="439"/>
                  </a:cubicBezTo>
                  <a:cubicBezTo>
                    <a:pt x="123" y="438"/>
                    <a:pt x="123" y="438"/>
                    <a:pt x="123" y="438"/>
                  </a:cubicBezTo>
                  <a:cubicBezTo>
                    <a:pt x="123" y="438"/>
                    <a:pt x="117" y="419"/>
                    <a:pt x="117" y="419"/>
                  </a:cubicBezTo>
                  <a:cubicBezTo>
                    <a:pt x="117" y="420"/>
                    <a:pt x="112" y="429"/>
                    <a:pt x="112" y="429"/>
                  </a:cubicBezTo>
                  <a:cubicBezTo>
                    <a:pt x="98" y="418"/>
                    <a:pt x="98" y="418"/>
                    <a:pt x="98" y="418"/>
                  </a:cubicBezTo>
                  <a:cubicBezTo>
                    <a:pt x="99" y="424"/>
                    <a:pt x="99" y="424"/>
                    <a:pt x="99" y="424"/>
                  </a:cubicBezTo>
                  <a:cubicBezTo>
                    <a:pt x="127" y="457"/>
                    <a:pt x="127" y="457"/>
                    <a:pt x="127" y="457"/>
                  </a:cubicBezTo>
                  <a:cubicBezTo>
                    <a:pt x="122" y="466"/>
                    <a:pt x="122" y="466"/>
                    <a:pt x="122" y="466"/>
                  </a:cubicBezTo>
                  <a:cubicBezTo>
                    <a:pt x="86" y="472"/>
                    <a:pt x="86" y="472"/>
                    <a:pt x="86" y="472"/>
                  </a:cubicBezTo>
                  <a:cubicBezTo>
                    <a:pt x="77" y="470"/>
                    <a:pt x="77" y="470"/>
                    <a:pt x="77" y="470"/>
                  </a:cubicBezTo>
                  <a:cubicBezTo>
                    <a:pt x="77" y="478"/>
                    <a:pt x="77" y="478"/>
                    <a:pt x="77" y="478"/>
                  </a:cubicBezTo>
                  <a:cubicBezTo>
                    <a:pt x="67" y="487"/>
                    <a:pt x="67" y="487"/>
                    <a:pt x="67" y="487"/>
                  </a:cubicBezTo>
                  <a:cubicBezTo>
                    <a:pt x="51" y="473"/>
                    <a:pt x="51" y="473"/>
                    <a:pt x="51" y="473"/>
                  </a:cubicBezTo>
                  <a:cubicBezTo>
                    <a:pt x="44" y="473"/>
                    <a:pt x="44" y="473"/>
                    <a:pt x="44" y="473"/>
                  </a:cubicBezTo>
                  <a:cubicBezTo>
                    <a:pt x="43" y="470"/>
                    <a:pt x="43" y="470"/>
                    <a:pt x="43" y="470"/>
                  </a:cubicBezTo>
                  <a:cubicBezTo>
                    <a:pt x="48" y="466"/>
                    <a:pt x="48" y="466"/>
                    <a:pt x="48" y="466"/>
                  </a:cubicBezTo>
                  <a:cubicBezTo>
                    <a:pt x="34" y="467"/>
                    <a:pt x="34" y="467"/>
                    <a:pt x="34" y="467"/>
                  </a:cubicBezTo>
                  <a:cubicBezTo>
                    <a:pt x="28" y="460"/>
                    <a:pt x="28" y="460"/>
                    <a:pt x="28" y="460"/>
                  </a:cubicBezTo>
                  <a:cubicBezTo>
                    <a:pt x="23" y="460"/>
                    <a:pt x="23" y="460"/>
                    <a:pt x="23" y="460"/>
                  </a:cubicBezTo>
                  <a:cubicBezTo>
                    <a:pt x="23" y="460"/>
                    <a:pt x="21" y="450"/>
                    <a:pt x="21" y="450"/>
                  </a:cubicBezTo>
                  <a:cubicBezTo>
                    <a:pt x="21" y="450"/>
                    <a:pt x="24" y="447"/>
                    <a:pt x="24" y="447"/>
                  </a:cubicBezTo>
                  <a:cubicBezTo>
                    <a:pt x="20" y="447"/>
                    <a:pt x="20" y="447"/>
                    <a:pt x="20" y="447"/>
                  </a:cubicBezTo>
                  <a:cubicBezTo>
                    <a:pt x="21" y="443"/>
                    <a:pt x="21" y="443"/>
                    <a:pt x="21" y="443"/>
                  </a:cubicBezTo>
                  <a:cubicBezTo>
                    <a:pt x="27" y="437"/>
                    <a:pt x="27" y="437"/>
                    <a:pt x="27" y="437"/>
                  </a:cubicBezTo>
                  <a:cubicBezTo>
                    <a:pt x="25" y="434"/>
                    <a:pt x="14" y="427"/>
                    <a:pt x="14" y="427"/>
                  </a:cubicBezTo>
                  <a:cubicBezTo>
                    <a:pt x="17" y="417"/>
                    <a:pt x="17" y="417"/>
                    <a:pt x="17" y="417"/>
                  </a:cubicBezTo>
                  <a:cubicBezTo>
                    <a:pt x="24" y="413"/>
                    <a:pt x="24" y="413"/>
                    <a:pt x="24" y="413"/>
                  </a:cubicBezTo>
                  <a:cubicBezTo>
                    <a:pt x="24" y="409"/>
                    <a:pt x="18" y="399"/>
                    <a:pt x="11" y="395"/>
                  </a:cubicBezTo>
                  <a:cubicBezTo>
                    <a:pt x="3" y="391"/>
                    <a:pt x="0" y="383"/>
                    <a:pt x="0" y="383"/>
                  </a:cubicBezTo>
                  <a:cubicBezTo>
                    <a:pt x="16" y="382"/>
                    <a:pt x="26" y="376"/>
                    <a:pt x="26" y="376"/>
                  </a:cubicBezTo>
                  <a:cubicBezTo>
                    <a:pt x="39" y="390"/>
                    <a:pt x="39" y="390"/>
                    <a:pt x="39" y="390"/>
                  </a:cubicBezTo>
                  <a:cubicBezTo>
                    <a:pt x="44" y="390"/>
                    <a:pt x="44" y="390"/>
                    <a:pt x="44" y="390"/>
                  </a:cubicBezTo>
                  <a:cubicBezTo>
                    <a:pt x="57" y="400"/>
                    <a:pt x="57" y="400"/>
                    <a:pt x="57" y="400"/>
                  </a:cubicBezTo>
                  <a:cubicBezTo>
                    <a:pt x="70" y="400"/>
                    <a:pt x="70" y="400"/>
                    <a:pt x="70" y="400"/>
                  </a:cubicBezTo>
                  <a:cubicBezTo>
                    <a:pt x="77" y="380"/>
                    <a:pt x="77" y="380"/>
                    <a:pt x="77" y="380"/>
                  </a:cubicBezTo>
                  <a:cubicBezTo>
                    <a:pt x="71" y="374"/>
                    <a:pt x="71" y="374"/>
                    <a:pt x="71" y="374"/>
                  </a:cubicBezTo>
                  <a:cubicBezTo>
                    <a:pt x="70" y="353"/>
                    <a:pt x="70" y="353"/>
                    <a:pt x="70" y="353"/>
                  </a:cubicBezTo>
                  <a:cubicBezTo>
                    <a:pt x="67" y="340"/>
                    <a:pt x="67" y="340"/>
                    <a:pt x="67" y="340"/>
                  </a:cubicBezTo>
                  <a:cubicBezTo>
                    <a:pt x="70" y="340"/>
                    <a:pt x="70" y="340"/>
                    <a:pt x="70" y="340"/>
                  </a:cubicBezTo>
                  <a:cubicBezTo>
                    <a:pt x="71" y="323"/>
                    <a:pt x="71" y="323"/>
                    <a:pt x="71" y="323"/>
                  </a:cubicBezTo>
                  <a:cubicBezTo>
                    <a:pt x="64" y="317"/>
                    <a:pt x="64" y="317"/>
                    <a:pt x="64" y="317"/>
                  </a:cubicBezTo>
                  <a:cubicBezTo>
                    <a:pt x="67" y="310"/>
                    <a:pt x="67" y="310"/>
                    <a:pt x="67" y="310"/>
                  </a:cubicBezTo>
                  <a:cubicBezTo>
                    <a:pt x="93" y="299"/>
                    <a:pt x="93" y="299"/>
                    <a:pt x="93" y="299"/>
                  </a:cubicBezTo>
                  <a:cubicBezTo>
                    <a:pt x="93" y="303"/>
                    <a:pt x="93" y="303"/>
                    <a:pt x="93" y="303"/>
                  </a:cubicBezTo>
                  <a:cubicBezTo>
                    <a:pt x="101" y="303"/>
                    <a:pt x="101" y="303"/>
                    <a:pt x="101" y="303"/>
                  </a:cubicBezTo>
                  <a:cubicBezTo>
                    <a:pt x="114" y="276"/>
                    <a:pt x="114" y="276"/>
                    <a:pt x="114" y="276"/>
                  </a:cubicBezTo>
                  <a:cubicBezTo>
                    <a:pt x="100" y="246"/>
                    <a:pt x="100" y="246"/>
                    <a:pt x="100" y="246"/>
                  </a:cubicBezTo>
                  <a:cubicBezTo>
                    <a:pt x="111" y="233"/>
                    <a:pt x="111" y="233"/>
                    <a:pt x="111" y="233"/>
                  </a:cubicBezTo>
                  <a:cubicBezTo>
                    <a:pt x="104" y="224"/>
                    <a:pt x="104" y="224"/>
                    <a:pt x="104" y="224"/>
                  </a:cubicBezTo>
                  <a:cubicBezTo>
                    <a:pt x="104" y="210"/>
                    <a:pt x="104" y="210"/>
                    <a:pt x="104" y="210"/>
                  </a:cubicBezTo>
                  <a:cubicBezTo>
                    <a:pt x="100" y="209"/>
                    <a:pt x="100" y="209"/>
                    <a:pt x="100" y="209"/>
                  </a:cubicBezTo>
                  <a:cubicBezTo>
                    <a:pt x="94" y="189"/>
                    <a:pt x="94" y="189"/>
                    <a:pt x="94" y="189"/>
                  </a:cubicBezTo>
                  <a:cubicBezTo>
                    <a:pt x="83" y="186"/>
                    <a:pt x="83" y="186"/>
                    <a:pt x="83" y="186"/>
                  </a:cubicBezTo>
                  <a:cubicBezTo>
                    <a:pt x="94" y="170"/>
                    <a:pt x="94" y="170"/>
                    <a:pt x="94" y="170"/>
                  </a:cubicBezTo>
                  <a:cubicBezTo>
                    <a:pt x="91" y="149"/>
                    <a:pt x="91" y="149"/>
                    <a:pt x="91" y="149"/>
                  </a:cubicBezTo>
                  <a:cubicBezTo>
                    <a:pt x="97" y="153"/>
                    <a:pt x="97" y="153"/>
                    <a:pt x="97" y="153"/>
                  </a:cubicBezTo>
                  <a:cubicBezTo>
                    <a:pt x="91" y="139"/>
                    <a:pt x="91" y="139"/>
                    <a:pt x="91" y="139"/>
                  </a:cubicBezTo>
                  <a:cubicBezTo>
                    <a:pt x="100" y="96"/>
                    <a:pt x="100" y="96"/>
                    <a:pt x="100" y="96"/>
                  </a:cubicBezTo>
                  <a:cubicBezTo>
                    <a:pt x="111" y="84"/>
                    <a:pt x="111" y="84"/>
                    <a:pt x="111" y="84"/>
                  </a:cubicBezTo>
                  <a:cubicBezTo>
                    <a:pt x="111" y="84"/>
                    <a:pt x="111" y="53"/>
                    <a:pt x="111" y="53"/>
                  </a:cubicBezTo>
                  <a:cubicBezTo>
                    <a:pt x="111" y="53"/>
                    <a:pt x="121" y="63"/>
                    <a:pt x="121" y="63"/>
                  </a:cubicBezTo>
                  <a:cubicBezTo>
                    <a:pt x="141" y="53"/>
                    <a:pt x="141" y="53"/>
                    <a:pt x="141" y="53"/>
                  </a:cubicBezTo>
                  <a:cubicBezTo>
                    <a:pt x="143" y="43"/>
                    <a:pt x="143" y="43"/>
                    <a:pt x="143" y="43"/>
                  </a:cubicBezTo>
                  <a:cubicBezTo>
                    <a:pt x="147" y="30"/>
                    <a:pt x="147" y="30"/>
                    <a:pt x="147" y="30"/>
                  </a:cubicBezTo>
                  <a:cubicBezTo>
                    <a:pt x="151" y="27"/>
                    <a:pt x="154" y="19"/>
                    <a:pt x="154" y="19"/>
                  </a:cubicBezTo>
                  <a:cubicBezTo>
                    <a:pt x="177" y="19"/>
                    <a:pt x="177" y="19"/>
                    <a:pt x="177" y="19"/>
                  </a:cubicBezTo>
                  <a:cubicBezTo>
                    <a:pt x="183" y="3"/>
                    <a:pt x="183" y="3"/>
                    <a:pt x="183" y="3"/>
                  </a:cubicBezTo>
                  <a:cubicBezTo>
                    <a:pt x="187" y="0"/>
                    <a:pt x="187" y="0"/>
                    <a:pt x="187" y="0"/>
                  </a:cubicBezTo>
                  <a:cubicBezTo>
                    <a:pt x="200" y="23"/>
                    <a:pt x="200" y="23"/>
                    <a:pt x="200" y="23"/>
                  </a:cubicBezTo>
                  <a:cubicBezTo>
                    <a:pt x="187" y="26"/>
                    <a:pt x="187" y="26"/>
                    <a:pt x="187" y="26"/>
                  </a:cubicBezTo>
                  <a:cubicBezTo>
                    <a:pt x="191" y="30"/>
                    <a:pt x="191" y="30"/>
                    <a:pt x="191" y="30"/>
                  </a:cubicBezTo>
                  <a:cubicBezTo>
                    <a:pt x="187" y="39"/>
                    <a:pt x="187" y="39"/>
                    <a:pt x="187" y="39"/>
                  </a:cubicBezTo>
                  <a:cubicBezTo>
                    <a:pt x="187" y="43"/>
                    <a:pt x="187" y="43"/>
                    <a:pt x="187" y="43"/>
                  </a:cubicBezTo>
                  <a:cubicBezTo>
                    <a:pt x="191" y="43"/>
                    <a:pt x="191" y="43"/>
                    <a:pt x="191" y="43"/>
                  </a:cubicBezTo>
                  <a:cubicBezTo>
                    <a:pt x="191" y="63"/>
                    <a:pt x="191" y="63"/>
                    <a:pt x="191" y="63"/>
                  </a:cubicBezTo>
                  <a:cubicBezTo>
                    <a:pt x="207" y="66"/>
                    <a:pt x="207" y="66"/>
                    <a:pt x="207" y="66"/>
                  </a:cubicBezTo>
                  <a:cubicBezTo>
                    <a:pt x="207" y="70"/>
                    <a:pt x="207" y="70"/>
                    <a:pt x="207" y="70"/>
                  </a:cubicBezTo>
                  <a:cubicBezTo>
                    <a:pt x="224" y="56"/>
                    <a:pt x="224" y="56"/>
                    <a:pt x="224" y="56"/>
                  </a:cubicBezTo>
                  <a:cubicBezTo>
                    <a:pt x="220" y="56"/>
                    <a:pt x="220" y="56"/>
                    <a:pt x="220" y="56"/>
                  </a:cubicBezTo>
                  <a:cubicBezTo>
                    <a:pt x="221" y="49"/>
                    <a:pt x="221" y="49"/>
                    <a:pt x="221" y="49"/>
                  </a:cubicBezTo>
                  <a:cubicBezTo>
                    <a:pt x="247" y="43"/>
                    <a:pt x="247" y="43"/>
                    <a:pt x="247" y="43"/>
                  </a:cubicBezTo>
                  <a:cubicBezTo>
                    <a:pt x="247" y="39"/>
                    <a:pt x="247" y="39"/>
                    <a:pt x="247" y="39"/>
                  </a:cubicBezTo>
                  <a:cubicBezTo>
                    <a:pt x="264" y="42"/>
                    <a:pt x="264" y="42"/>
                    <a:pt x="264" y="42"/>
                  </a:cubicBezTo>
                  <a:cubicBezTo>
                    <a:pt x="271" y="60"/>
                    <a:pt x="271" y="60"/>
                    <a:pt x="271" y="60"/>
                  </a:cubicBezTo>
                  <a:cubicBezTo>
                    <a:pt x="277" y="56"/>
                    <a:pt x="277" y="56"/>
                    <a:pt x="277" y="56"/>
                  </a:cubicBezTo>
                  <a:cubicBezTo>
                    <a:pt x="277" y="53"/>
                    <a:pt x="277" y="53"/>
                    <a:pt x="277" y="53"/>
                  </a:cubicBezTo>
                  <a:cubicBezTo>
                    <a:pt x="288" y="47"/>
                    <a:pt x="288" y="47"/>
                    <a:pt x="288" y="47"/>
                  </a:cubicBezTo>
                  <a:cubicBezTo>
                    <a:pt x="281" y="37"/>
                    <a:pt x="281" y="37"/>
                    <a:pt x="281" y="37"/>
                  </a:cubicBezTo>
                  <a:cubicBezTo>
                    <a:pt x="281" y="26"/>
                    <a:pt x="281" y="26"/>
                    <a:pt x="281" y="26"/>
                  </a:cubicBezTo>
                  <a:cubicBezTo>
                    <a:pt x="281" y="26"/>
                    <a:pt x="293" y="23"/>
                    <a:pt x="293" y="23"/>
                  </a:cubicBezTo>
                  <a:cubicBezTo>
                    <a:pt x="294" y="23"/>
                    <a:pt x="294" y="19"/>
                    <a:pt x="294" y="19"/>
                  </a:cubicBezTo>
                  <a:cubicBezTo>
                    <a:pt x="298" y="19"/>
                    <a:pt x="298" y="19"/>
                    <a:pt x="298" y="19"/>
                  </a:cubicBezTo>
                  <a:cubicBezTo>
                    <a:pt x="305" y="12"/>
                    <a:pt x="305" y="12"/>
                    <a:pt x="305" y="12"/>
                  </a:cubicBezTo>
                  <a:cubicBezTo>
                    <a:pt x="317" y="9"/>
                    <a:pt x="317" y="9"/>
                    <a:pt x="317" y="9"/>
                  </a:cubicBezTo>
                  <a:cubicBezTo>
                    <a:pt x="327" y="9"/>
                    <a:pt x="327" y="9"/>
                    <a:pt x="327" y="9"/>
                  </a:cubicBezTo>
                  <a:cubicBezTo>
                    <a:pt x="334" y="16"/>
                    <a:pt x="334" y="16"/>
                    <a:pt x="334" y="16"/>
                  </a:cubicBezTo>
                  <a:cubicBezTo>
                    <a:pt x="337" y="40"/>
                    <a:pt x="337" y="40"/>
                    <a:pt x="337" y="40"/>
                  </a:cubicBezTo>
                  <a:cubicBezTo>
                    <a:pt x="337" y="40"/>
                    <a:pt x="334" y="40"/>
                    <a:pt x="334" y="40"/>
                  </a:cubicBezTo>
                  <a:cubicBezTo>
                    <a:pt x="334" y="40"/>
                    <a:pt x="326" y="54"/>
                    <a:pt x="321" y="59"/>
                  </a:cubicBezTo>
                  <a:cubicBezTo>
                    <a:pt x="324" y="63"/>
                    <a:pt x="324" y="63"/>
                    <a:pt x="324" y="63"/>
                  </a:cubicBezTo>
                  <a:cubicBezTo>
                    <a:pt x="317" y="76"/>
                    <a:pt x="317" y="76"/>
                    <a:pt x="317" y="76"/>
                  </a:cubicBezTo>
                  <a:cubicBezTo>
                    <a:pt x="317" y="87"/>
                    <a:pt x="317" y="87"/>
                    <a:pt x="317" y="87"/>
                  </a:cubicBezTo>
                  <a:cubicBezTo>
                    <a:pt x="310" y="96"/>
                    <a:pt x="310" y="96"/>
                    <a:pt x="310" y="96"/>
                  </a:cubicBezTo>
                  <a:cubicBezTo>
                    <a:pt x="311" y="100"/>
                    <a:pt x="311" y="100"/>
                    <a:pt x="311" y="100"/>
                  </a:cubicBezTo>
                  <a:cubicBezTo>
                    <a:pt x="307" y="102"/>
                    <a:pt x="307" y="102"/>
                    <a:pt x="307" y="102"/>
                  </a:cubicBezTo>
                  <a:cubicBezTo>
                    <a:pt x="307" y="110"/>
                    <a:pt x="307" y="110"/>
                    <a:pt x="307" y="110"/>
                  </a:cubicBezTo>
                  <a:cubicBezTo>
                    <a:pt x="311" y="106"/>
                    <a:pt x="311" y="106"/>
                    <a:pt x="311" y="106"/>
                  </a:cubicBezTo>
                  <a:cubicBezTo>
                    <a:pt x="331" y="126"/>
                    <a:pt x="331" y="126"/>
                    <a:pt x="331" y="126"/>
                  </a:cubicBezTo>
                  <a:cubicBezTo>
                    <a:pt x="334" y="137"/>
                    <a:pt x="334" y="137"/>
                    <a:pt x="334" y="137"/>
                  </a:cubicBezTo>
                  <a:cubicBezTo>
                    <a:pt x="327" y="143"/>
                    <a:pt x="327" y="143"/>
                    <a:pt x="327" y="143"/>
                  </a:cubicBezTo>
                  <a:cubicBezTo>
                    <a:pt x="317" y="136"/>
                    <a:pt x="317" y="136"/>
                    <a:pt x="317" y="136"/>
                  </a:cubicBezTo>
                  <a:cubicBezTo>
                    <a:pt x="314" y="140"/>
                    <a:pt x="314" y="140"/>
                    <a:pt x="314" y="140"/>
                  </a:cubicBezTo>
                  <a:cubicBezTo>
                    <a:pt x="309" y="134"/>
                    <a:pt x="309" y="134"/>
                    <a:pt x="309" y="134"/>
                  </a:cubicBezTo>
                  <a:cubicBezTo>
                    <a:pt x="305" y="123"/>
                    <a:pt x="305" y="123"/>
                    <a:pt x="305" y="123"/>
                  </a:cubicBezTo>
                  <a:cubicBezTo>
                    <a:pt x="292" y="127"/>
                    <a:pt x="292" y="127"/>
                    <a:pt x="292" y="127"/>
                  </a:cubicBezTo>
                  <a:cubicBezTo>
                    <a:pt x="307" y="149"/>
                    <a:pt x="307" y="149"/>
                    <a:pt x="307" y="149"/>
                  </a:cubicBezTo>
                  <a:cubicBezTo>
                    <a:pt x="308" y="153"/>
                    <a:pt x="308" y="153"/>
                    <a:pt x="308" y="153"/>
                  </a:cubicBezTo>
                  <a:cubicBezTo>
                    <a:pt x="314" y="160"/>
                    <a:pt x="314" y="160"/>
                    <a:pt x="314" y="160"/>
                  </a:cubicBezTo>
                  <a:cubicBezTo>
                    <a:pt x="317" y="160"/>
                    <a:pt x="317" y="160"/>
                    <a:pt x="317" y="160"/>
                  </a:cubicBezTo>
                  <a:cubicBezTo>
                    <a:pt x="317" y="170"/>
                    <a:pt x="317" y="170"/>
                    <a:pt x="317" y="170"/>
                  </a:cubicBezTo>
                  <a:cubicBezTo>
                    <a:pt x="324" y="173"/>
                    <a:pt x="324" y="173"/>
                    <a:pt x="324" y="173"/>
                  </a:cubicBezTo>
                  <a:cubicBezTo>
                    <a:pt x="320" y="176"/>
                    <a:pt x="320" y="176"/>
                    <a:pt x="320" y="176"/>
                  </a:cubicBezTo>
                  <a:cubicBezTo>
                    <a:pt x="321" y="183"/>
                    <a:pt x="321" y="183"/>
                    <a:pt x="321" y="183"/>
                  </a:cubicBezTo>
                  <a:cubicBezTo>
                    <a:pt x="324" y="186"/>
                    <a:pt x="324" y="186"/>
                    <a:pt x="324" y="186"/>
                  </a:cubicBezTo>
                  <a:cubicBezTo>
                    <a:pt x="334" y="186"/>
                    <a:pt x="334" y="186"/>
                    <a:pt x="334" y="186"/>
                  </a:cubicBezTo>
                  <a:cubicBezTo>
                    <a:pt x="337" y="190"/>
                    <a:pt x="337" y="190"/>
                    <a:pt x="337" y="190"/>
                  </a:cubicBezTo>
                  <a:cubicBezTo>
                    <a:pt x="327" y="200"/>
                    <a:pt x="327" y="200"/>
                    <a:pt x="327" y="200"/>
                  </a:cubicBezTo>
                  <a:cubicBezTo>
                    <a:pt x="331" y="200"/>
                    <a:pt x="331" y="200"/>
                    <a:pt x="331" y="200"/>
                  </a:cubicBezTo>
                  <a:cubicBezTo>
                    <a:pt x="331" y="213"/>
                    <a:pt x="331" y="213"/>
                    <a:pt x="331" y="213"/>
                  </a:cubicBezTo>
                  <a:cubicBezTo>
                    <a:pt x="334" y="214"/>
                    <a:pt x="334" y="214"/>
                    <a:pt x="334" y="214"/>
                  </a:cubicBezTo>
                  <a:cubicBezTo>
                    <a:pt x="338" y="223"/>
                    <a:pt x="338" y="223"/>
                    <a:pt x="338" y="223"/>
                  </a:cubicBezTo>
                  <a:cubicBezTo>
                    <a:pt x="338" y="233"/>
                    <a:pt x="338" y="233"/>
                    <a:pt x="338" y="233"/>
                  </a:cubicBezTo>
                  <a:cubicBezTo>
                    <a:pt x="334" y="233"/>
                    <a:pt x="334" y="233"/>
                    <a:pt x="334" y="233"/>
                  </a:cubicBezTo>
                  <a:cubicBezTo>
                    <a:pt x="335" y="246"/>
                    <a:pt x="335" y="246"/>
                    <a:pt x="335" y="246"/>
                  </a:cubicBezTo>
                  <a:cubicBezTo>
                    <a:pt x="330" y="250"/>
                    <a:pt x="330" y="250"/>
                    <a:pt x="330" y="250"/>
                  </a:cubicBezTo>
                  <a:cubicBezTo>
                    <a:pt x="327" y="260"/>
                    <a:pt x="327" y="260"/>
                    <a:pt x="327" y="260"/>
                  </a:cubicBezTo>
                  <a:cubicBezTo>
                    <a:pt x="333" y="263"/>
                    <a:pt x="333" y="263"/>
                    <a:pt x="333" y="263"/>
                  </a:cubicBezTo>
                  <a:cubicBezTo>
                    <a:pt x="338" y="263"/>
                    <a:pt x="338" y="263"/>
                    <a:pt x="338" y="263"/>
                  </a:cubicBezTo>
                  <a:cubicBezTo>
                    <a:pt x="337" y="270"/>
                    <a:pt x="337" y="270"/>
                    <a:pt x="337" y="270"/>
                  </a:cubicBezTo>
                  <a:cubicBezTo>
                    <a:pt x="340" y="273"/>
                    <a:pt x="340" y="273"/>
                    <a:pt x="340" y="273"/>
                  </a:cubicBezTo>
                  <a:cubicBezTo>
                    <a:pt x="344" y="273"/>
                    <a:pt x="344" y="273"/>
                    <a:pt x="344" y="273"/>
                  </a:cubicBezTo>
                  <a:cubicBezTo>
                    <a:pt x="344" y="273"/>
                    <a:pt x="347" y="276"/>
                    <a:pt x="347" y="276"/>
                  </a:cubicBezTo>
                  <a:cubicBezTo>
                    <a:pt x="347" y="276"/>
                    <a:pt x="351" y="276"/>
                    <a:pt x="351" y="276"/>
                  </a:cubicBezTo>
                  <a:cubicBezTo>
                    <a:pt x="350" y="283"/>
                    <a:pt x="350" y="283"/>
                    <a:pt x="350" y="283"/>
                  </a:cubicBezTo>
                  <a:cubicBezTo>
                    <a:pt x="358" y="283"/>
                    <a:pt x="358" y="283"/>
                    <a:pt x="358" y="283"/>
                  </a:cubicBezTo>
                  <a:cubicBezTo>
                    <a:pt x="361" y="286"/>
                    <a:pt x="361" y="286"/>
                    <a:pt x="361" y="286"/>
                  </a:cubicBezTo>
                  <a:cubicBezTo>
                    <a:pt x="360" y="290"/>
                    <a:pt x="360" y="290"/>
                    <a:pt x="360" y="290"/>
                  </a:cubicBezTo>
                  <a:cubicBezTo>
                    <a:pt x="364" y="290"/>
                    <a:pt x="364" y="290"/>
                    <a:pt x="364" y="290"/>
                  </a:cubicBezTo>
                  <a:cubicBezTo>
                    <a:pt x="368" y="293"/>
                    <a:pt x="368" y="293"/>
                    <a:pt x="368" y="293"/>
                  </a:cubicBezTo>
                  <a:cubicBezTo>
                    <a:pt x="365" y="296"/>
                    <a:pt x="365" y="296"/>
                    <a:pt x="365" y="296"/>
                  </a:cubicBezTo>
                  <a:cubicBezTo>
                    <a:pt x="364" y="300"/>
                    <a:pt x="364" y="300"/>
                    <a:pt x="364" y="300"/>
                  </a:cubicBezTo>
                  <a:cubicBezTo>
                    <a:pt x="360" y="304"/>
                    <a:pt x="360" y="304"/>
                    <a:pt x="360" y="304"/>
                  </a:cubicBezTo>
                  <a:cubicBezTo>
                    <a:pt x="359" y="306"/>
                    <a:pt x="359" y="306"/>
                    <a:pt x="359" y="306"/>
                  </a:cubicBezTo>
                  <a:cubicBezTo>
                    <a:pt x="357" y="310"/>
                    <a:pt x="357" y="310"/>
                    <a:pt x="357" y="310"/>
                  </a:cubicBezTo>
                  <a:cubicBezTo>
                    <a:pt x="361" y="313"/>
                    <a:pt x="361" y="313"/>
                    <a:pt x="361" y="313"/>
                  </a:cubicBezTo>
                  <a:cubicBezTo>
                    <a:pt x="365" y="309"/>
                    <a:pt x="365" y="309"/>
                    <a:pt x="365" y="309"/>
                  </a:cubicBezTo>
                  <a:cubicBezTo>
                    <a:pt x="366" y="304"/>
                    <a:pt x="366" y="304"/>
                    <a:pt x="366" y="304"/>
                  </a:cubicBezTo>
                  <a:cubicBezTo>
                    <a:pt x="371" y="301"/>
                    <a:pt x="371" y="301"/>
                    <a:pt x="371" y="301"/>
                  </a:cubicBezTo>
                  <a:cubicBezTo>
                    <a:pt x="371" y="297"/>
                    <a:pt x="371" y="297"/>
                    <a:pt x="371" y="297"/>
                  </a:cubicBezTo>
                  <a:cubicBezTo>
                    <a:pt x="377" y="296"/>
                    <a:pt x="377" y="296"/>
                    <a:pt x="377" y="296"/>
                  </a:cubicBezTo>
                  <a:cubicBezTo>
                    <a:pt x="377" y="300"/>
                    <a:pt x="377" y="300"/>
                    <a:pt x="377" y="300"/>
                  </a:cubicBezTo>
                  <a:cubicBezTo>
                    <a:pt x="381" y="300"/>
                    <a:pt x="381" y="300"/>
                    <a:pt x="381" y="300"/>
                  </a:cubicBezTo>
                  <a:cubicBezTo>
                    <a:pt x="385" y="303"/>
                    <a:pt x="385" y="303"/>
                    <a:pt x="385" y="303"/>
                  </a:cubicBezTo>
                  <a:cubicBezTo>
                    <a:pt x="382" y="307"/>
                    <a:pt x="382" y="307"/>
                    <a:pt x="382" y="307"/>
                  </a:cubicBezTo>
                  <a:cubicBezTo>
                    <a:pt x="381" y="313"/>
                    <a:pt x="381" y="313"/>
                    <a:pt x="381" y="313"/>
                  </a:cubicBezTo>
                  <a:cubicBezTo>
                    <a:pt x="387" y="310"/>
                    <a:pt x="387" y="310"/>
                    <a:pt x="387" y="310"/>
                  </a:cubicBezTo>
                  <a:cubicBezTo>
                    <a:pt x="391" y="309"/>
                    <a:pt x="391" y="309"/>
                    <a:pt x="391" y="309"/>
                  </a:cubicBezTo>
                  <a:cubicBezTo>
                    <a:pt x="391" y="314"/>
                    <a:pt x="391" y="314"/>
                    <a:pt x="391" y="314"/>
                  </a:cubicBezTo>
                  <a:cubicBezTo>
                    <a:pt x="394" y="316"/>
                    <a:pt x="394" y="316"/>
                    <a:pt x="394" y="316"/>
                  </a:cubicBezTo>
                  <a:cubicBezTo>
                    <a:pt x="394" y="326"/>
                    <a:pt x="394" y="326"/>
                    <a:pt x="394" y="326"/>
                  </a:cubicBezTo>
                  <a:cubicBezTo>
                    <a:pt x="400" y="330"/>
                    <a:pt x="400" y="330"/>
                    <a:pt x="400" y="330"/>
                  </a:cubicBezTo>
                  <a:cubicBezTo>
                    <a:pt x="408" y="326"/>
                    <a:pt x="408" y="326"/>
                    <a:pt x="408" y="326"/>
                  </a:cubicBezTo>
                  <a:cubicBezTo>
                    <a:pt x="411" y="320"/>
                    <a:pt x="411" y="320"/>
                    <a:pt x="411" y="320"/>
                  </a:cubicBezTo>
                  <a:cubicBezTo>
                    <a:pt x="418" y="320"/>
                    <a:pt x="418" y="320"/>
                    <a:pt x="418" y="320"/>
                  </a:cubicBezTo>
                  <a:cubicBezTo>
                    <a:pt x="421" y="313"/>
                    <a:pt x="421" y="313"/>
                    <a:pt x="421" y="313"/>
                  </a:cubicBezTo>
                  <a:cubicBezTo>
                    <a:pt x="428" y="317"/>
                    <a:pt x="428" y="317"/>
                    <a:pt x="428" y="317"/>
                  </a:cubicBezTo>
                  <a:cubicBezTo>
                    <a:pt x="428" y="317"/>
                    <a:pt x="428" y="320"/>
                    <a:pt x="428" y="321"/>
                  </a:cubicBezTo>
                  <a:cubicBezTo>
                    <a:pt x="428" y="321"/>
                    <a:pt x="437" y="333"/>
                    <a:pt x="437" y="333"/>
                  </a:cubicBezTo>
                  <a:cubicBezTo>
                    <a:pt x="448" y="333"/>
                    <a:pt x="448" y="333"/>
                    <a:pt x="448" y="333"/>
                  </a:cubicBezTo>
                  <a:cubicBezTo>
                    <a:pt x="454" y="317"/>
                    <a:pt x="454" y="317"/>
                    <a:pt x="454" y="317"/>
                  </a:cubicBezTo>
                  <a:cubicBezTo>
                    <a:pt x="457" y="317"/>
                    <a:pt x="457" y="317"/>
                    <a:pt x="457" y="317"/>
                  </a:cubicBezTo>
                  <a:cubicBezTo>
                    <a:pt x="461" y="314"/>
                    <a:pt x="461" y="314"/>
                    <a:pt x="461" y="314"/>
                  </a:cubicBezTo>
                  <a:cubicBezTo>
                    <a:pt x="461" y="299"/>
                    <a:pt x="461" y="299"/>
                    <a:pt x="461" y="299"/>
                  </a:cubicBezTo>
                  <a:cubicBezTo>
                    <a:pt x="465" y="304"/>
                    <a:pt x="465" y="304"/>
                    <a:pt x="465" y="304"/>
                  </a:cubicBezTo>
                  <a:cubicBezTo>
                    <a:pt x="464" y="290"/>
                    <a:pt x="464" y="290"/>
                    <a:pt x="464" y="290"/>
                  </a:cubicBezTo>
                  <a:cubicBezTo>
                    <a:pt x="468" y="286"/>
                    <a:pt x="468" y="286"/>
                    <a:pt x="468" y="286"/>
                  </a:cubicBezTo>
                  <a:cubicBezTo>
                    <a:pt x="471" y="287"/>
                    <a:pt x="471" y="287"/>
                    <a:pt x="471" y="287"/>
                  </a:cubicBezTo>
                  <a:cubicBezTo>
                    <a:pt x="471" y="283"/>
                    <a:pt x="471" y="283"/>
                    <a:pt x="471" y="283"/>
                  </a:cubicBezTo>
                  <a:cubicBezTo>
                    <a:pt x="477" y="284"/>
                    <a:pt x="477" y="284"/>
                    <a:pt x="477" y="284"/>
                  </a:cubicBezTo>
                  <a:cubicBezTo>
                    <a:pt x="478" y="279"/>
                    <a:pt x="478" y="279"/>
                    <a:pt x="478" y="279"/>
                  </a:cubicBezTo>
                  <a:cubicBezTo>
                    <a:pt x="483" y="276"/>
                    <a:pt x="483" y="276"/>
                    <a:pt x="483" y="276"/>
                  </a:cubicBezTo>
                  <a:cubicBezTo>
                    <a:pt x="490" y="283"/>
                    <a:pt x="490" y="283"/>
                    <a:pt x="490" y="283"/>
                  </a:cubicBezTo>
                  <a:cubicBezTo>
                    <a:pt x="497" y="280"/>
                    <a:pt x="497" y="280"/>
                    <a:pt x="497" y="280"/>
                  </a:cubicBezTo>
                  <a:cubicBezTo>
                    <a:pt x="508" y="291"/>
                    <a:pt x="508" y="291"/>
                    <a:pt x="508" y="291"/>
                  </a:cubicBezTo>
                  <a:cubicBezTo>
                    <a:pt x="529" y="292"/>
                    <a:pt x="529" y="292"/>
                    <a:pt x="529" y="292"/>
                  </a:cubicBezTo>
                  <a:cubicBezTo>
                    <a:pt x="532" y="285"/>
                    <a:pt x="532" y="285"/>
                    <a:pt x="532" y="285"/>
                  </a:cubicBezTo>
                  <a:cubicBezTo>
                    <a:pt x="562" y="282"/>
                    <a:pt x="562" y="282"/>
                    <a:pt x="562" y="282"/>
                  </a:cubicBezTo>
                  <a:cubicBezTo>
                    <a:pt x="583" y="295"/>
                    <a:pt x="583" y="295"/>
                    <a:pt x="583" y="295"/>
                  </a:cubicBezTo>
                  <a:cubicBezTo>
                    <a:pt x="567" y="297"/>
                    <a:pt x="567" y="297"/>
                    <a:pt x="567" y="297"/>
                  </a:cubicBezTo>
                  <a:cubicBezTo>
                    <a:pt x="542" y="304"/>
                    <a:pt x="542" y="304"/>
                    <a:pt x="542" y="304"/>
                  </a:cubicBezTo>
                  <a:cubicBezTo>
                    <a:pt x="538" y="313"/>
                    <a:pt x="538" y="313"/>
                    <a:pt x="538" y="313"/>
                  </a:cubicBezTo>
                  <a:cubicBezTo>
                    <a:pt x="549" y="309"/>
                    <a:pt x="549" y="309"/>
                    <a:pt x="549" y="309"/>
                  </a:cubicBezTo>
                  <a:cubicBezTo>
                    <a:pt x="560" y="319"/>
                    <a:pt x="560" y="319"/>
                    <a:pt x="560" y="319"/>
                  </a:cubicBezTo>
                  <a:cubicBezTo>
                    <a:pt x="572" y="319"/>
                    <a:pt x="572" y="319"/>
                    <a:pt x="572" y="319"/>
                  </a:cubicBezTo>
                  <a:cubicBezTo>
                    <a:pt x="577" y="308"/>
                    <a:pt x="577" y="308"/>
                    <a:pt x="577" y="308"/>
                  </a:cubicBezTo>
                  <a:cubicBezTo>
                    <a:pt x="585" y="308"/>
                    <a:pt x="585" y="308"/>
                    <a:pt x="585" y="308"/>
                  </a:cubicBezTo>
                  <a:cubicBezTo>
                    <a:pt x="589" y="320"/>
                    <a:pt x="589" y="320"/>
                    <a:pt x="589" y="320"/>
                  </a:cubicBezTo>
                  <a:cubicBezTo>
                    <a:pt x="587" y="328"/>
                    <a:pt x="587" y="328"/>
                    <a:pt x="587" y="328"/>
                  </a:cubicBezTo>
                  <a:cubicBezTo>
                    <a:pt x="597" y="326"/>
                    <a:pt x="597" y="326"/>
                    <a:pt x="597" y="326"/>
                  </a:cubicBezTo>
                  <a:cubicBezTo>
                    <a:pt x="604" y="335"/>
                    <a:pt x="604" y="335"/>
                    <a:pt x="604" y="335"/>
                  </a:cubicBezTo>
                  <a:cubicBezTo>
                    <a:pt x="604" y="335"/>
                    <a:pt x="616" y="339"/>
                    <a:pt x="616" y="339"/>
                  </a:cubicBezTo>
                  <a:cubicBezTo>
                    <a:pt x="616" y="340"/>
                    <a:pt x="615" y="343"/>
                    <a:pt x="615" y="343"/>
                  </a:cubicBezTo>
                  <a:cubicBezTo>
                    <a:pt x="635" y="337"/>
                    <a:pt x="635" y="337"/>
                    <a:pt x="635" y="337"/>
                  </a:cubicBezTo>
                  <a:cubicBezTo>
                    <a:pt x="635" y="337"/>
                    <a:pt x="648" y="335"/>
                    <a:pt x="648" y="335"/>
                  </a:cubicBezTo>
                  <a:cubicBezTo>
                    <a:pt x="648" y="335"/>
                    <a:pt x="657" y="330"/>
                    <a:pt x="657" y="330"/>
                  </a:cubicBezTo>
                  <a:cubicBezTo>
                    <a:pt x="694" y="328"/>
                    <a:pt x="694" y="328"/>
                    <a:pt x="694" y="328"/>
                  </a:cubicBezTo>
                  <a:cubicBezTo>
                    <a:pt x="696" y="335"/>
                    <a:pt x="696" y="335"/>
                    <a:pt x="696" y="335"/>
                  </a:cubicBezTo>
                  <a:cubicBezTo>
                    <a:pt x="696" y="335"/>
                    <a:pt x="711" y="332"/>
                    <a:pt x="712" y="332"/>
                  </a:cubicBezTo>
                  <a:cubicBezTo>
                    <a:pt x="712" y="332"/>
                    <a:pt x="724" y="329"/>
                    <a:pt x="724" y="329"/>
                  </a:cubicBezTo>
                  <a:cubicBezTo>
                    <a:pt x="734" y="333"/>
                    <a:pt x="734" y="333"/>
                    <a:pt x="734" y="333"/>
                  </a:cubicBezTo>
                  <a:cubicBezTo>
                    <a:pt x="733" y="349"/>
                    <a:pt x="733" y="349"/>
                    <a:pt x="733" y="349"/>
                  </a:cubicBezTo>
                  <a:lnTo>
                    <a:pt x="717" y="35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8" name="Freeform 27">
              <a:extLst>
                <a:ext uri="{FF2B5EF4-FFF2-40B4-BE49-F238E27FC236}">
                  <a16:creationId xmlns:a16="http://schemas.microsoft.com/office/drawing/2014/main" id="{4F73D227-F5FF-4AD9-A621-6498C55FE30D}"/>
                </a:ext>
              </a:extLst>
            </p:cNvPr>
            <p:cNvSpPr>
              <a:spLocks/>
            </p:cNvSpPr>
            <p:nvPr/>
          </p:nvSpPr>
          <p:spPr bwMode="auto">
            <a:xfrm>
              <a:off x="6474273" y="5741148"/>
              <a:ext cx="153271" cy="99959"/>
            </a:xfrm>
            <a:custGeom>
              <a:avLst/>
              <a:gdLst>
                <a:gd name="T0" fmla="*/ 0 w 102"/>
                <a:gd name="T1" fmla="*/ 30 h 66"/>
                <a:gd name="T2" fmla="*/ 10 w 102"/>
                <a:gd name="T3" fmla="*/ 28 h 66"/>
                <a:gd name="T4" fmla="*/ 17 w 102"/>
                <a:gd name="T5" fmla="*/ 30 h 66"/>
                <a:gd name="T6" fmla="*/ 47 w 102"/>
                <a:gd name="T7" fmla="*/ 59 h 66"/>
                <a:gd name="T8" fmla="*/ 49 w 102"/>
                <a:gd name="T9" fmla="*/ 56 h 66"/>
                <a:gd name="T10" fmla="*/ 52 w 102"/>
                <a:gd name="T11" fmla="*/ 65 h 66"/>
                <a:gd name="T12" fmla="*/ 56 w 102"/>
                <a:gd name="T13" fmla="*/ 66 h 66"/>
                <a:gd name="T14" fmla="*/ 82 w 102"/>
                <a:gd name="T15" fmla="*/ 60 h 66"/>
                <a:gd name="T16" fmla="*/ 86 w 102"/>
                <a:gd name="T17" fmla="*/ 48 h 66"/>
                <a:gd name="T18" fmla="*/ 84 w 102"/>
                <a:gd name="T19" fmla="*/ 43 h 66"/>
                <a:gd name="T20" fmla="*/ 84 w 102"/>
                <a:gd name="T21" fmla="*/ 41 h 66"/>
                <a:gd name="T22" fmla="*/ 102 w 102"/>
                <a:gd name="T23" fmla="*/ 41 h 66"/>
                <a:gd name="T24" fmla="*/ 95 w 102"/>
                <a:gd name="T25" fmla="*/ 23 h 66"/>
                <a:gd name="T26" fmla="*/ 96 w 102"/>
                <a:gd name="T27" fmla="*/ 16 h 66"/>
                <a:gd name="T28" fmla="*/ 76 w 102"/>
                <a:gd name="T29" fmla="*/ 18 h 66"/>
                <a:gd name="T30" fmla="*/ 72 w 102"/>
                <a:gd name="T31" fmla="*/ 14 h 66"/>
                <a:gd name="T32" fmla="*/ 74 w 102"/>
                <a:gd name="T33" fmla="*/ 7 h 66"/>
                <a:gd name="T34" fmla="*/ 69 w 102"/>
                <a:gd name="T35" fmla="*/ 2 h 66"/>
                <a:gd name="T36" fmla="*/ 65 w 102"/>
                <a:gd name="T37" fmla="*/ 8 h 66"/>
                <a:gd name="T38" fmla="*/ 66 w 102"/>
                <a:gd name="T39" fmla="*/ 19 h 66"/>
                <a:gd name="T40" fmla="*/ 61 w 102"/>
                <a:gd name="T41" fmla="*/ 23 h 66"/>
                <a:gd name="T42" fmla="*/ 60 w 102"/>
                <a:gd name="T43" fmla="*/ 19 h 66"/>
                <a:gd name="T44" fmla="*/ 62 w 102"/>
                <a:gd name="T45" fmla="*/ 12 h 66"/>
                <a:gd name="T46" fmla="*/ 62 w 102"/>
                <a:gd name="T47" fmla="*/ 0 h 66"/>
                <a:gd name="T48" fmla="*/ 57 w 102"/>
                <a:gd name="T49" fmla="*/ 0 h 66"/>
                <a:gd name="T50" fmla="*/ 52 w 102"/>
                <a:gd name="T51" fmla="*/ 9 h 66"/>
                <a:gd name="T52" fmla="*/ 45 w 102"/>
                <a:gd name="T53" fmla="*/ 11 h 66"/>
                <a:gd name="T54" fmla="*/ 41 w 102"/>
                <a:gd name="T55" fmla="*/ 19 h 66"/>
                <a:gd name="T56" fmla="*/ 29 w 102"/>
                <a:gd name="T57" fmla="*/ 14 h 66"/>
                <a:gd name="T58" fmla="*/ 15 w 102"/>
                <a:gd name="T59" fmla="*/ 18 h 66"/>
                <a:gd name="T60" fmla="*/ 11 w 102"/>
                <a:gd name="T61" fmla="*/ 14 h 66"/>
                <a:gd name="T62" fmla="*/ 0 w 102"/>
                <a:gd name="T63" fmla="*/ 3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 h="66">
                  <a:moveTo>
                    <a:pt x="0" y="30"/>
                  </a:moveTo>
                  <a:cubicBezTo>
                    <a:pt x="10" y="28"/>
                    <a:pt x="10" y="28"/>
                    <a:pt x="10" y="28"/>
                  </a:cubicBezTo>
                  <a:cubicBezTo>
                    <a:pt x="10" y="28"/>
                    <a:pt x="17" y="29"/>
                    <a:pt x="17" y="30"/>
                  </a:cubicBezTo>
                  <a:cubicBezTo>
                    <a:pt x="47" y="59"/>
                    <a:pt x="47" y="59"/>
                    <a:pt x="47" y="59"/>
                  </a:cubicBezTo>
                  <a:cubicBezTo>
                    <a:pt x="49" y="56"/>
                    <a:pt x="49" y="56"/>
                    <a:pt x="49" y="56"/>
                  </a:cubicBezTo>
                  <a:cubicBezTo>
                    <a:pt x="52" y="65"/>
                    <a:pt x="52" y="65"/>
                    <a:pt x="52" y="65"/>
                  </a:cubicBezTo>
                  <a:cubicBezTo>
                    <a:pt x="56" y="66"/>
                    <a:pt x="56" y="66"/>
                    <a:pt x="56" y="66"/>
                  </a:cubicBezTo>
                  <a:cubicBezTo>
                    <a:pt x="82" y="60"/>
                    <a:pt x="82" y="60"/>
                    <a:pt x="82" y="60"/>
                  </a:cubicBezTo>
                  <a:cubicBezTo>
                    <a:pt x="86" y="48"/>
                    <a:pt x="86" y="48"/>
                    <a:pt x="86" y="48"/>
                  </a:cubicBezTo>
                  <a:cubicBezTo>
                    <a:pt x="84" y="43"/>
                    <a:pt x="84" y="43"/>
                    <a:pt x="84" y="43"/>
                  </a:cubicBezTo>
                  <a:cubicBezTo>
                    <a:pt x="84" y="41"/>
                    <a:pt x="84" y="41"/>
                    <a:pt x="84" y="41"/>
                  </a:cubicBezTo>
                  <a:cubicBezTo>
                    <a:pt x="102" y="41"/>
                    <a:pt x="102" y="41"/>
                    <a:pt x="102" y="41"/>
                  </a:cubicBezTo>
                  <a:cubicBezTo>
                    <a:pt x="95" y="23"/>
                    <a:pt x="95" y="23"/>
                    <a:pt x="95" y="23"/>
                  </a:cubicBezTo>
                  <a:cubicBezTo>
                    <a:pt x="96" y="16"/>
                    <a:pt x="96" y="16"/>
                    <a:pt x="96" y="16"/>
                  </a:cubicBezTo>
                  <a:cubicBezTo>
                    <a:pt x="96" y="16"/>
                    <a:pt x="76" y="18"/>
                    <a:pt x="76" y="18"/>
                  </a:cubicBezTo>
                  <a:cubicBezTo>
                    <a:pt x="76" y="18"/>
                    <a:pt x="72" y="14"/>
                    <a:pt x="72" y="14"/>
                  </a:cubicBezTo>
                  <a:cubicBezTo>
                    <a:pt x="74" y="7"/>
                    <a:pt x="74" y="7"/>
                    <a:pt x="74" y="7"/>
                  </a:cubicBezTo>
                  <a:cubicBezTo>
                    <a:pt x="69" y="2"/>
                    <a:pt x="69" y="2"/>
                    <a:pt x="69" y="2"/>
                  </a:cubicBezTo>
                  <a:cubicBezTo>
                    <a:pt x="65" y="8"/>
                    <a:pt x="65" y="8"/>
                    <a:pt x="65" y="8"/>
                  </a:cubicBezTo>
                  <a:cubicBezTo>
                    <a:pt x="66" y="19"/>
                    <a:pt x="66" y="19"/>
                    <a:pt x="66" y="19"/>
                  </a:cubicBezTo>
                  <a:cubicBezTo>
                    <a:pt x="61" y="23"/>
                    <a:pt x="61" y="23"/>
                    <a:pt x="61" y="23"/>
                  </a:cubicBezTo>
                  <a:cubicBezTo>
                    <a:pt x="60" y="19"/>
                    <a:pt x="60" y="19"/>
                    <a:pt x="60" y="19"/>
                  </a:cubicBezTo>
                  <a:cubicBezTo>
                    <a:pt x="62" y="12"/>
                    <a:pt x="62" y="12"/>
                    <a:pt x="62" y="12"/>
                  </a:cubicBezTo>
                  <a:cubicBezTo>
                    <a:pt x="62" y="0"/>
                    <a:pt x="62" y="0"/>
                    <a:pt x="62" y="0"/>
                  </a:cubicBezTo>
                  <a:cubicBezTo>
                    <a:pt x="57" y="0"/>
                    <a:pt x="57" y="0"/>
                    <a:pt x="57" y="0"/>
                  </a:cubicBezTo>
                  <a:cubicBezTo>
                    <a:pt x="52" y="9"/>
                    <a:pt x="52" y="9"/>
                    <a:pt x="52" y="9"/>
                  </a:cubicBezTo>
                  <a:cubicBezTo>
                    <a:pt x="45" y="11"/>
                    <a:pt x="45" y="11"/>
                    <a:pt x="45" y="11"/>
                  </a:cubicBezTo>
                  <a:cubicBezTo>
                    <a:pt x="41" y="19"/>
                    <a:pt x="41" y="19"/>
                    <a:pt x="41" y="19"/>
                  </a:cubicBezTo>
                  <a:cubicBezTo>
                    <a:pt x="29" y="14"/>
                    <a:pt x="29" y="14"/>
                    <a:pt x="29" y="14"/>
                  </a:cubicBezTo>
                  <a:cubicBezTo>
                    <a:pt x="15" y="18"/>
                    <a:pt x="15" y="18"/>
                    <a:pt x="15" y="18"/>
                  </a:cubicBezTo>
                  <a:cubicBezTo>
                    <a:pt x="11" y="14"/>
                    <a:pt x="11" y="14"/>
                    <a:pt x="11" y="14"/>
                  </a:cubicBezTo>
                  <a:lnTo>
                    <a:pt x="0"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9" name="Freeform 28">
              <a:extLst>
                <a:ext uri="{FF2B5EF4-FFF2-40B4-BE49-F238E27FC236}">
                  <a16:creationId xmlns:a16="http://schemas.microsoft.com/office/drawing/2014/main" id="{AF964CB1-0F73-4E4F-AECA-1E599592C668}"/>
                </a:ext>
              </a:extLst>
            </p:cNvPr>
            <p:cNvSpPr>
              <a:spLocks/>
            </p:cNvSpPr>
            <p:nvPr/>
          </p:nvSpPr>
          <p:spPr bwMode="auto">
            <a:xfrm>
              <a:off x="6660863" y="5723377"/>
              <a:ext cx="26656" cy="22213"/>
            </a:xfrm>
            <a:custGeom>
              <a:avLst/>
              <a:gdLst>
                <a:gd name="T0" fmla="*/ 12 w 12"/>
                <a:gd name="T1" fmla="*/ 10 h 10"/>
                <a:gd name="T2" fmla="*/ 5 w 12"/>
                <a:gd name="T3" fmla="*/ 10 h 10"/>
                <a:gd name="T4" fmla="*/ 0 w 12"/>
                <a:gd name="T5" fmla="*/ 8 h 10"/>
                <a:gd name="T6" fmla="*/ 8 w 12"/>
                <a:gd name="T7" fmla="*/ 0 h 10"/>
                <a:gd name="T8" fmla="*/ 12 w 12"/>
                <a:gd name="T9" fmla="*/ 10 h 10"/>
              </a:gdLst>
              <a:ahLst/>
              <a:cxnLst>
                <a:cxn ang="0">
                  <a:pos x="T0" y="T1"/>
                </a:cxn>
                <a:cxn ang="0">
                  <a:pos x="T2" y="T3"/>
                </a:cxn>
                <a:cxn ang="0">
                  <a:pos x="T4" y="T5"/>
                </a:cxn>
                <a:cxn ang="0">
                  <a:pos x="T6" y="T7"/>
                </a:cxn>
                <a:cxn ang="0">
                  <a:pos x="T8" y="T9"/>
                </a:cxn>
              </a:cxnLst>
              <a:rect l="0" t="0" r="r" b="b"/>
              <a:pathLst>
                <a:path w="12" h="10">
                  <a:moveTo>
                    <a:pt x="12" y="10"/>
                  </a:moveTo>
                  <a:lnTo>
                    <a:pt x="5" y="10"/>
                  </a:lnTo>
                  <a:lnTo>
                    <a:pt x="0" y="8"/>
                  </a:lnTo>
                  <a:lnTo>
                    <a:pt x="8" y="0"/>
                  </a:lnTo>
                  <a:lnTo>
                    <a:pt x="1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0" name="Freeform 29">
              <a:extLst>
                <a:ext uri="{FF2B5EF4-FFF2-40B4-BE49-F238E27FC236}">
                  <a16:creationId xmlns:a16="http://schemas.microsoft.com/office/drawing/2014/main" id="{615E08B9-5AD4-4783-9C42-89B2E0260784}"/>
                </a:ext>
              </a:extLst>
            </p:cNvPr>
            <p:cNvSpPr>
              <a:spLocks/>
            </p:cNvSpPr>
            <p:nvPr/>
          </p:nvSpPr>
          <p:spPr bwMode="auto">
            <a:xfrm>
              <a:off x="7267281" y="5472369"/>
              <a:ext cx="66639" cy="44426"/>
            </a:xfrm>
            <a:custGeom>
              <a:avLst/>
              <a:gdLst>
                <a:gd name="T0" fmla="*/ 14 w 30"/>
                <a:gd name="T1" fmla="*/ 20 h 20"/>
                <a:gd name="T2" fmla="*/ 3 w 30"/>
                <a:gd name="T3" fmla="*/ 14 h 20"/>
                <a:gd name="T4" fmla="*/ 0 w 30"/>
                <a:gd name="T5" fmla="*/ 6 h 20"/>
                <a:gd name="T6" fmla="*/ 3 w 30"/>
                <a:gd name="T7" fmla="*/ 0 h 20"/>
                <a:gd name="T8" fmla="*/ 10 w 30"/>
                <a:gd name="T9" fmla="*/ 2 h 20"/>
                <a:gd name="T10" fmla="*/ 10 w 30"/>
                <a:gd name="T11" fmla="*/ 7 h 20"/>
                <a:gd name="T12" fmla="*/ 30 w 30"/>
                <a:gd name="T13" fmla="*/ 20 h 20"/>
                <a:gd name="T14" fmla="*/ 14 w 30"/>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0">
                  <a:moveTo>
                    <a:pt x="14" y="20"/>
                  </a:moveTo>
                  <a:lnTo>
                    <a:pt x="3" y="14"/>
                  </a:lnTo>
                  <a:lnTo>
                    <a:pt x="0" y="6"/>
                  </a:lnTo>
                  <a:lnTo>
                    <a:pt x="3" y="0"/>
                  </a:lnTo>
                  <a:lnTo>
                    <a:pt x="10" y="2"/>
                  </a:lnTo>
                  <a:lnTo>
                    <a:pt x="10" y="7"/>
                  </a:lnTo>
                  <a:lnTo>
                    <a:pt x="30" y="20"/>
                  </a:lnTo>
                  <a:lnTo>
                    <a:pt x="14"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1" name="Freeform 30">
              <a:extLst>
                <a:ext uri="{FF2B5EF4-FFF2-40B4-BE49-F238E27FC236}">
                  <a16:creationId xmlns:a16="http://schemas.microsoft.com/office/drawing/2014/main" id="{78ECE64D-CC61-4C6D-838A-BAB34FB19358}"/>
                </a:ext>
              </a:extLst>
            </p:cNvPr>
            <p:cNvSpPr>
              <a:spLocks/>
            </p:cNvSpPr>
            <p:nvPr/>
          </p:nvSpPr>
          <p:spPr bwMode="auto">
            <a:xfrm>
              <a:off x="5594631" y="1556198"/>
              <a:ext cx="1339450" cy="2036944"/>
            </a:xfrm>
            <a:custGeom>
              <a:avLst/>
              <a:gdLst>
                <a:gd name="T0" fmla="*/ 786 w 883"/>
                <a:gd name="T1" fmla="*/ 623 h 1341"/>
                <a:gd name="T2" fmla="*/ 639 w 883"/>
                <a:gd name="T3" fmla="*/ 785 h 1341"/>
                <a:gd name="T4" fmla="*/ 609 w 883"/>
                <a:gd name="T5" fmla="*/ 799 h 1341"/>
                <a:gd name="T6" fmla="*/ 591 w 883"/>
                <a:gd name="T7" fmla="*/ 873 h 1341"/>
                <a:gd name="T8" fmla="*/ 502 w 883"/>
                <a:gd name="T9" fmla="*/ 925 h 1341"/>
                <a:gd name="T10" fmla="*/ 547 w 883"/>
                <a:gd name="T11" fmla="*/ 949 h 1341"/>
                <a:gd name="T12" fmla="*/ 720 w 883"/>
                <a:gd name="T13" fmla="*/ 989 h 1341"/>
                <a:gd name="T14" fmla="*/ 698 w 883"/>
                <a:gd name="T15" fmla="*/ 1084 h 1341"/>
                <a:gd name="T16" fmla="*/ 555 w 883"/>
                <a:gd name="T17" fmla="*/ 1242 h 1341"/>
                <a:gd name="T18" fmla="*/ 347 w 883"/>
                <a:gd name="T19" fmla="*/ 1312 h 1341"/>
                <a:gd name="T20" fmla="*/ 244 w 883"/>
                <a:gd name="T21" fmla="*/ 1299 h 1341"/>
                <a:gd name="T22" fmla="*/ 132 w 883"/>
                <a:gd name="T23" fmla="*/ 1333 h 1341"/>
                <a:gd name="T24" fmla="*/ 116 w 883"/>
                <a:gd name="T25" fmla="*/ 1228 h 1341"/>
                <a:gd name="T26" fmla="*/ 234 w 883"/>
                <a:gd name="T27" fmla="*/ 1064 h 1341"/>
                <a:gd name="T28" fmla="*/ 217 w 883"/>
                <a:gd name="T29" fmla="*/ 914 h 1341"/>
                <a:gd name="T30" fmla="*/ 242 w 883"/>
                <a:gd name="T31" fmla="*/ 876 h 1341"/>
                <a:gd name="T32" fmla="*/ 217 w 883"/>
                <a:gd name="T33" fmla="*/ 884 h 1341"/>
                <a:gd name="T34" fmla="*/ 174 w 883"/>
                <a:gd name="T35" fmla="*/ 907 h 1341"/>
                <a:gd name="T36" fmla="*/ 131 w 883"/>
                <a:gd name="T37" fmla="*/ 883 h 1341"/>
                <a:gd name="T38" fmla="*/ 170 w 883"/>
                <a:gd name="T39" fmla="*/ 822 h 1341"/>
                <a:gd name="T40" fmla="*/ 103 w 883"/>
                <a:gd name="T41" fmla="*/ 952 h 1341"/>
                <a:gd name="T42" fmla="*/ 6 w 883"/>
                <a:gd name="T43" fmla="*/ 1048 h 1341"/>
                <a:gd name="T44" fmla="*/ 87 w 883"/>
                <a:gd name="T45" fmla="*/ 924 h 1341"/>
                <a:gd name="T46" fmla="*/ 64 w 883"/>
                <a:gd name="T47" fmla="*/ 885 h 1341"/>
                <a:gd name="T48" fmla="*/ 71 w 883"/>
                <a:gd name="T49" fmla="*/ 850 h 1341"/>
                <a:gd name="T50" fmla="*/ 97 w 883"/>
                <a:gd name="T51" fmla="*/ 799 h 1341"/>
                <a:gd name="T52" fmla="*/ 90 w 883"/>
                <a:gd name="T53" fmla="*/ 785 h 1341"/>
                <a:gd name="T54" fmla="*/ 132 w 883"/>
                <a:gd name="T55" fmla="*/ 715 h 1341"/>
                <a:gd name="T56" fmla="*/ 187 w 883"/>
                <a:gd name="T57" fmla="*/ 650 h 1341"/>
                <a:gd name="T58" fmla="*/ 217 w 883"/>
                <a:gd name="T59" fmla="*/ 608 h 1341"/>
                <a:gd name="T60" fmla="*/ 116 w 883"/>
                <a:gd name="T61" fmla="*/ 680 h 1341"/>
                <a:gd name="T62" fmla="*/ 88 w 883"/>
                <a:gd name="T63" fmla="*/ 624 h 1341"/>
                <a:gd name="T64" fmla="*/ 118 w 883"/>
                <a:gd name="T65" fmla="*/ 613 h 1341"/>
                <a:gd name="T66" fmla="*/ 73 w 883"/>
                <a:gd name="T67" fmla="*/ 617 h 1341"/>
                <a:gd name="T68" fmla="*/ 91 w 883"/>
                <a:gd name="T69" fmla="*/ 596 h 1341"/>
                <a:gd name="T70" fmla="*/ 88 w 883"/>
                <a:gd name="T71" fmla="*/ 546 h 1341"/>
                <a:gd name="T72" fmla="*/ 153 w 883"/>
                <a:gd name="T73" fmla="*/ 522 h 1341"/>
                <a:gd name="T74" fmla="*/ 154 w 883"/>
                <a:gd name="T75" fmla="*/ 467 h 1341"/>
                <a:gd name="T76" fmla="*/ 170 w 883"/>
                <a:gd name="T77" fmla="*/ 423 h 1341"/>
                <a:gd name="T78" fmla="*/ 144 w 883"/>
                <a:gd name="T79" fmla="*/ 384 h 1341"/>
                <a:gd name="T80" fmla="*/ 209 w 883"/>
                <a:gd name="T81" fmla="*/ 338 h 1341"/>
                <a:gd name="T82" fmla="*/ 188 w 883"/>
                <a:gd name="T83" fmla="*/ 286 h 1341"/>
                <a:gd name="T84" fmla="*/ 209 w 883"/>
                <a:gd name="T85" fmla="*/ 261 h 1341"/>
                <a:gd name="T86" fmla="*/ 231 w 883"/>
                <a:gd name="T87" fmla="*/ 234 h 1341"/>
                <a:gd name="T88" fmla="*/ 259 w 883"/>
                <a:gd name="T89" fmla="*/ 216 h 1341"/>
                <a:gd name="T90" fmla="*/ 278 w 883"/>
                <a:gd name="T91" fmla="*/ 205 h 1341"/>
                <a:gd name="T92" fmla="*/ 299 w 883"/>
                <a:gd name="T93" fmla="*/ 149 h 1341"/>
                <a:gd name="T94" fmla="*/ 349 w 883"/>
                <a:gd name="T95" fmla="*/ 129 h 1341"/>
                <a:gd name="T96" fmla="*/ 363 w 883"/>
                <a:gd name="T97" fmla="*/ 63 h 1341"/>
                <a:gd name="T98" fmla="*/ 402 w 883"/>
                <a:gd name="T99" fmla="*/ 31 h 1341"/>
                <a:gd name="T100" fmla="*/ 427 w 883"/>
                <a:gd name="T101" fmla="*/ 56 h 1341"/>
                <a:gd name="T102" fmla="*/ 504 w 883"/>
                <a:gd name="T103" fmla="*/ 62 h 1341"/>
                <a:gd name="T104" fmla="*/ 589 w 883"/>
                <a:gd name="T105" fmla="*/ 60 h 1341"/>
                <a:gd name="T106" fmla="*/ 696 w 883"/>
                <a:gd name="T107" fmla="*/ 45 h 1341"/>
                <a:gd name="T108" fmla="*/ 678 w 883"/>
                <a:gd name="T109" fmla="*/ 157 h 1341"/>
                <a:gd name="T110" fmla="*/ 496 w 883"/>
                <a:gd name="T111" fmla="*/ 252 h 1341"/>
                <a:gd name="T112" fmla="*/ 512 w 883"/>
                <a:gd name="T113" fmla="*/ 294 h 1341"/>
                <a:gd name="T114" fmla="*/ 463 w 883"/>
                <a:gd name="T115" fmla="*/ 341 h 1341"/>
                <a:gd name="T116" fmla="*/ 467 w 883"/>
                <a:gd name="T117" fmla="*/ 379 h 1341"/>
                <a:gd name="T118" fmla="*/ 476 w 883"/>
                <a:gd name="T119" fmla="*/ 387 h 1341"/>
                <a:gd name="T120" fmla="*/ 651 w 883"/>
                <a:gd name="T121" fmla="*/ 377 h 1341"/>
                <a:gd name="T122" fmla="*/ 735 w 883"/>
                <a:gd name="T123" fmla="*/ 385 h 1341"/>
                <a:gd name="T124" fmla="*/ 883 w 883"/>
                <a:gd name="T125" fmla="*/ 472 h 1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83" h="1341">
                  <a:moveTo>
                    <a:pt x="877" y="479"/>
                  </a:moveTo>
                  <a:cubicBezTo>
                    <a:pt x="878" y="486"/>
                    <a:pt x="878" y="486"/>
                    <a:pt x="878" y="486"/>
                  </a:cubicBezTo>
                  <a:cubicBezTo>
                    <a:pt x="871" y="497"/>
                    <a:pt x="871" y="497"/>
                    <a:pt x="871" y="497"/>
                  </a:cubicBezTo>
                  <a:cubicBezTo>
                    <a:pt x="855" y="510"/>
                    <a:pt x="855" y="510"/>
                    <a:pt x="855" y="510"/>
                  </a:cubicBezTo>
                  <a:cubicBezTo>
                    <a:pt x="848" y="512"/>
                    <a:pt x="848" y="512"/>
                    <a:pt x="848" y="512"/>
                  </a:cubicBezTo>
                  <a:cubicBezTo>
                    <a:pt x="844" y="523"/>
                    <a:pt x="844" y="523"/>
                    <a:pt x="844" y="523"/>
                  </a:cubicBezTo>
                  <a:cubicBezTo>
                    <a:pt x="813" y="562"/>
                    <a:pt x="813" y="562"/>
                    <a:pt x="813" y="562"/>
                  </a:cubicBezTo>
                  <a:cubicBezTo>
                    <a:pt x="808" y="598"/>
                    <a:pt x="808" y="598"/>
                    <a:pt x="808" y="598"/>
                  </a:cubicBezTo>
                  <a:cubicBezTo>
                    <a:pt x="797" y="617"/>
                    <a:pt x="797" y="617"/>
                    <a:pt x="797" y="617"/>
                  </a:cubicBezTo>
                  <a:cubicBezTo>
                    <a:pt x="797" y="617"/>
                    <a:pt x="786" y="623"/>
                    <a:pt x="786" y="623"/>
                  </a:cubicBezTo>
                  <a:cubicBezTo>
                    <a:pt x="786" y="624"/>
                    <a:pt x="770" y="669"/>
                    <a:pt x="770" y="669"/>
                  </a:cubicBezTo>
                  <a:cubicBezTo>
                    <a:pt x="759" y="682"/>
                    <a:pt x="759" y="682"/>
                    <a:pt x="759" y="682"/>
                  </a:cubicBezTo>
                  <a:cubicBezTo>
                    <a:pt x="725" y="705"/>
                    <a:pt x="725" y="705"/>
                    <a:pt x="725" y="705"/>
                  </a:cubicBezTo>
                  <a:cubicBezTo>
                    <a:pt x="725" y="705"/>
                    <a:pt x="718" y="719"/>
                    <a:pt x="716" y="729"/>
                  </a:cubicBezTo>
                  <a:cubicBezTo>
                    <a:pt x="705" y="733"/>
                    <a:pt x="705" y="733"/>
                    <a:pt x="705" y="733"/>
                  </a:cubicBezTo>
                  <a:cubicBezTo>
                    <a:pt x="704" y="752"/>
                    <a:pt x="704" y="752"/>
                    <a:pt x="704" y="752"/>
                  </a:cubicBezTo>
                  <a:cubicBezTo>
                    <a:pt x="690" y="763"/>
                    <a:pt x="690" y="763"/>
                    <a:pt x="690" y="763"/>
                  </a:cubicBezTo>
                  <a:cubicBezTo>
                    <a:pt x="688" y="767"/>
                    <a:pt x="688" y="767"/>
                    <a:pt x="688" y="767"/>
                  </a:cubicBezTo>
                  <a:cubicBezTo>
                    <a:pt x="650" y="792"/>
                    <a:pt x="650" y="792"/>
                    <a:pt x="650" y="792"/>
                  </a:cubicBezTo>
                  <a:cubicBezTo>
                    <a:pt x="639" y="785"/>
                    <a:pt x="639" y="785"/>
                    <a:pt x="639" y="785"/>
                  </a:cubicBezTo>
                  <a:cubicBezTo>
                    <a:pt x="623" y="790"/>
                    <a:pt x="623" y="790"/>
                    <a:pt x="623" y="790"/>
                  </a:cubicBezTo>
                  <a:cubicBezTo>
                    <a:pt x="616" y="785"/>
                    <a:pt x="616" y="785"/>
                    <a:pt x="616" y="785"/>
                  </a:cubicBezTo>
                  <a:cubicBezTo>
                    <a:pt x="607" y="791"/>
                    <a:pt x="607" y="791"/>
                    <a:pt x="607" y="791"/>
                  </a:cubicBezTo>
                  <a:cubicBezTo>
                    <a:pt x="589" y="786"/>
                    <a:pt x="589" y="786"/>
                    <a:pt x="589" y="786"/>
                  </a:cubicBezTo>
                  <a:cubicBezTo>
                    <a:pt x="589" y="786"/>
                    <a:pt x="576" y="792"/>
                    <a:pt x="570" y="795"/>
                  </a:cubicBezTo>
                  <a:cubicBezTo>
                    <a:pt x="564" y="799"/>
                    <a:pt x="544" y="812"/>
                    <a:pt x="544" y="812"/>
                  </a:cubicBezTo>
                  <a:cubicBezTo>
                    <a:pt x="544" y="812"/>
                    <a:pt x="543" y="819"/>
                    <a:pt x="543" y="819"/>
                  </a:cubicBezTo>
                  <a:cubicBezTo>
                    <a:pt x="544" y="819"/>
                    <a:pt x="557" y="818"/>
                    <a:pt x="557" y="818"/>
                  </a:cubicBezTo>
                  <a:cubicBezTo>
                    <a:pt x="557" y="818"/>
                    <a:pt x="568" y="809"/>
                    <a:pt x="576" y="806"/>
                  </a:cubicBezTo>
                  <a:cubicBezTo>
                    <a:pt x="583" y="803"/>
                    <a:pt x="598" y="800"/>
                    <a:pt x="609" y="799"/>
                  </a:cubicBezTo>
                  <a:cubicBezTo>
                    <a:pt x="613" y="793"/>
                    <a:pt x="613" y="793"/>
                    <a:pt x="613" y="793"/>
                  </a:cubicBezTo>
                  <a:cubicBezTo>
                    <a:pt x="633" y="801"/>
                    <a:pt x="633" y="801"/>
                    <a:pt x="633" y="801"/>
                  </a:cubicBezTo>
                  <a:cubicBezTo>
                    <a:pt x="642" y="839"/>
                    <a:pt x="642" y="839"/>
                    <a:pt x="642" y="839"/>
                  </a:cubicBezTo>
                  <a:cubicBezTo>
                    <a:pt x="652" y="843"/>
                    <a:pt x="652" y="843"/>
                    <a:pt x="652" y="843"/>
                  </a:cubicBezTo>
                  <a:cubicBezTo>
                    <a:pt x="661" y="854"/>
                    <a:pt x="661" y="854"/>
                    <a:pt x="661" y="854"/>
                  </a:cubicBezTo>
                  <a:cubicBezTo>
                    <a:pt x="663" y="866"/>
                    <a:pt x="663" y="866"/>
                    <a:pt x="663" y="866"/>
                  </a:cubicBezTo>
                  <a:cubicBezTo>
                    <a:pt x="650" y="877"/>
                    <a:pt x="650" y="877"/>
                    <a:pt x="650" y="877"/>
                  </a:cubicBezTo>
                  <a:cubicBezTo>
                    <a:pt x="650" y="877"/>
                    <a:pt x="639" y="878"/>
                    <a:pt x="627" y="884"/>
                  </a:cubicBezTo>
                  <a:cubicBezTo>
                    <a:pt x="607" y="884"/>
                    <a:pt x="607" y="884"/>
                    <a:pt x="607" y="884"/>
                  </a:cubicBezTo>
                  <a:cubicBezTo>
                    <a:pt x="591" y="873"/>
                    <a:pt x="591" y="873"/>
                    <a:pt x="591" y="873"/>
                  </a:cubicBezTo>
                  <a:cubicBezTo>
                    <a:pt x="579" y="881"/>
                    <a:pt x="579" y="881"/>
                    <a:pt x="579" y="881"/>
                  </a:cubicBezTo>
                  <a:cubicBezTo>
                    <a:pt x="567" y="893"/>
                    <a:pt x="567" y="893"/>
                    <a:pt x="567" y="893"/>
                  </a:cubicBezTo>
                  <a:cubicBezTo>
                    <a:pt x="559" y="893"/>
                    <a:pt x="559" y="893"/>
                    <a:pt x="559" y="893"/>
                  </a:cubicBezTo>
                  <a:cubicBezTo>
                    <a:pt x="550" y="902"/>
                    <a:pt x="550" y="902"/>
                    <a:pt x="550" y="902"/>
                  </a:cubicBezTo>
                  <a:cubicBezTo>
                    <a:pt x="546" y="915"/>
                    <a:pt x="546" y="915"/>
                    <a:pt x="546" y="915"/>
                  </a:cubicBezTo>
                  <a:cubicBezTo>
                    <a:pt x="535" y="918"/>
                    <a:pt x="535" y="918"/>
                    <a:pt x="535" y="918"/>
                  </a:cubicBezTo>
                  <a:cubicBezTo>
                    <a:pt x="527" y="912"/>
                    <a:pt x="527" y="912"/>
                    <a:pt x="527" y="912"/>
                  </a:cubicBezTo>
                  <a:cubicBezTo>
                    <a:pt x="519" y="919"/>
                    <a:pt x="519" y="919"/>
                    <a:pt x="519" y="919"/>
                  </a:cubicBezTo>
                  <a:cubicBezTo>
                    <a:pt x="505" y="919"/>
                    <a:pt x="505" y="919"/>
                    <a:pt x="505" y="919"/>
                  </a:cubicBezTo>
                  <a:cubicBezTo>
                    <a:pt x="502" y="925"/>
                    <a:pt x="502" y="925"/>
                    <a:pt x="502" y="925"/>
                  </a:cubicBezTo>
                  <a:cubicBezTo>
                    <a:pt x="491" y="924"/>
                    <a:pt x="491" y="924"/>
                    <a:pt x="491" y="924"/>
                  </a:cubicBezTo>
                  <a:cubicBezTo>
                    <a:pt x="445" y="894"/>
                    <a:pt x="445" y="894"/>
                    <a:pt x="445" y="894"/>
                  </a:cubicBezTo>
                  <a:cubicBezTo>
                    <a:pt x="436" y="894"/>
                    <a:pt x="436" y="894"/>
                    <a:pt x="436" y="894"/>
                  </a:cubicBezTo>
                  <a:cubicBezTo>
                    <a:pt x="447" y="917"/>
                    <a:pt x="447" y="917"/>
                    <a:pt x="447" y="917"/>
                  </a:cubicBezTo>
                  <a:cubicBezTo>
                    <a:pt x="476" y="923"/>
                    <a:pt x="476" y="923"/>
                    <a:pt x="476" y="923"/>
                  </a:cubicBezTo>
                  <a:cubicBezTo>
                    <a:pt x="492" y="932"/>
                    <a:pt x="492" y="932"/>
                    <a:pt x="492" y="932"/>
                  </a:cubicBezTo>
                  <a:cubicBezTo>
                    <a:pt x="505" y="933"/>
                    <a:pt x="505" y="933"/>
                    <a:pt x="505" y="933"/>
                  </a:cubicBezTo>
                  <a:cubicBezTo>
                    <a:pt x="526" y="942"/>
                    <a:pt x="526" y="942"/>
                    <a:pt x="526" y="942"/>
                  </a:cubicBezTo>
                  <a:cubicBezTo>
                    <a:pt x="542" y="941"/>
                    <a:pt x="542" y="941"/>
                    <a:pt x="542" y="941"/>
                  </a:cubicBezTo>
                  <a:cubicBezTo>
                    <a:pt x="547" y="949"/>
                    <a:pt x="547" y="949"/>
                    <a:pt x="547" y="949"/>
                  </a:cubicBezTo>
                  <a:cubicBezTo>
                    <a:pt x="557" y="957"/>
                    <a:pt x="557" y="957"/>
                    <a:pt x="557" y="957"/>
                  </a:cubicBezTo>
                  <a:cubicBezTo>
                    <a:pt x="575" y="958"/>
                    <a:pt x="575" y="958"/>
                    <a:pt x="575" y="958"/>
                  </a:cubicBezTo>
                  <a:cubicBezTo>
                    <a:pt x="612" y="926"/>
                    <a:pt x="612" y="926"/>
                    <a:pt x="612" y="926"/>
                  </a:cubicBezTo>
                  <a:cubicBezTo>
                    <a:pt x="637" y="930"/>
                    <a:pt x="637" y="930"/>
                    <a:pt x="637" y="930"/>
                  </a:cubicBezTo>
                  <a:cubicBezTo>
                    <a:pt x="663" y="951"/>
                    <a:pt x="663" y="951"/>
                    <a:pt x="663" y="951"/>
                  </a:cubicBezTo>
                  <a:cubicBezTo>
                    <a:pt x="692" y="980"/>
                    <a:pt x="692" y="980"/>
                    <a:pt x="692" y="980"/>
                  </a:cubicBezTo>
                  <a:cubicBezTo>
                    <a:pt x="696" y="981"/>
                    <a:pt x="696" y="981"/>
                    <a:pt x="696" y="981"/>
                  </a:cubicBezTo>
                  <a:cubicBezTo>
                    <a:pt x="702" y="990"/>
                    <a:pt x="702" y="990"/>
                    <a:pt x="702" y="990"/>
                  </a:cubicBezTo>
                  <a:cubicBezTo>
                    <a:pt x="714" y="990"/>
                    <a:pt x="714" y="990"/>
                    <a:pt x="714" y="990"/>
                  </a:cubicBezTo>
                  <a:cubicBezTo>
                    <a:pt x="720" y="989"/>
                    <a:pt x="720" y="989"/>
                    <a:pt x="720" y="989"/>
                  </a:cubicBezTo>
                  <a:cubicBezTo>
                    <a:pt x="731" y="997"/>
                    <a:pt x="731" y="997"/>
                    <a:pt x="731" y="997"/>
                  </a:cubicBezTo>
                  <a:cubicBezTo>
                    <a:pt x="732" y="1006"/>
                    <a:pt x="732" y="1006"/>
                    <a:pt x="732" y="1006"/>
                  </a:cubicBezTo>
                  <a:cubicBezTo>
                    <a:pt x="740" y="1013"/>
                    <a:pt x="740" y="1013"/>
                    <a:pt x="740" y="1013"/>
                  </a:cubicBezTo>
                  <a:cubicBezTo>
                    <a:pt x="740" y="1024"/>
                    <a:pt x="740" y="1024"/>
                    <a:pt x="740" y="1024"/>
                  </a:cubicBezTo>
                  <a:cubicBezTo>
                    <a:pt x="745" y="1027"/>
                    <a:pt x="745" y="1027"/>
                    <a:pt x="745" y="1027"/>
                  </a:cubicBezTo>
                  <a:cubicBezTo>
                    <a:pt x="745" y="1034"/>
                    <a:pt x="745" y="1034"/>
                    <a:pt x="745" y="1034"/>
                  </a:cubicBezTo>
                  <a:cubicBezTo>
                    <a:pt x="736" y="1046"/>
                    <a:pt x="736" y="1046"/>
                    <a:pt x="736" y="1046"/>
                  </a:cubicBezTo>
                  <a:cubicBezTo>
                    <a:pt x="722" y="1059"/>
                    <a:pt x="722" y="1059"/>
                    <a:pt x="722" y="1059"/>
                  </a:cubicBezTo>
                  <a:cubicBezTo>
                    <a:pt x="704" y="1074"/>
                    <a:pt x="704" y="1074"/>
                    <a:pt x="704" y="1074"/>
                  </a:cubicBezTo>
                  <a:cubicBezTo>
                    <a:pt x="698" y="1084"/>
                    <a:pt x="698" y="1084"/>
                    <a:pt x="698" y="1084"/>
                  </a:cubicBezTo>
                  <a:cubicBezTo>
                    <a:pt x="688" y="1080"/>
                    <a:pt x="688" y="1080"/>
                    <a:pt x="688" y="1080"/>
                  </a:cubicBezTo>
                  <a:cubicBezTo>
                    <a:pt x="678" y="1084"/>
                    <a:pt x="678" y="1084"/>
                    <a:pt x="678" y="1084"/>
                  </a:cubicBezTo>
                  <a:cubicBezTo>
                    <a:pt x="701" y="1144"/>
                    <a:pt x="701" y="1144"/>
                    <a:pt x="701" y="1144"/>
                  </a:cubicBezTo>
                  <a:cubicBezTo>
                    <a:pt x="665" y="1165"/>
                    <a:pt x="665" y="1165"/>
                    <a:pt x="665" y="1165"/>
                  </a:cubicBezTo>
                  <a:cubicBezTo>
                    <a:pt x="665" y="1175"/>
                    <a:pt x="665" y="1175"/>
                    <a:pt x="665" y="1175"/>
                  </a:cubicBezTo>
                  <a:cubicBezTo>
                    <a:pt x="637" y="1175"/>
                    <a:pt x="637" y="1175"/>
                    <a:pt x="637" y="1175"/>
                  </a:cubicBezTo>
                  <a:cubicBezTo>
                    <a:pt x="625" y="1187"/>
                    <a:pt x="625" y="1187"/>
                    <a:pt x="625" y="1187"/>
                  </a:cubicBezTo>
                  <a:cubicBezTo>
                    <a:pt x="618" y="1191"/>
                    <a:pt x="618" y="1191"/>
                    <a:pt x="618" y="1191"/>
                  </a:cubicBezTo>
                  <a:cubicBezTo>
                    <a:pt x="587" y="1224"/>
                    <a:pt x="587" y="1224"/>
                    <a:pt x="587" y="1224"/>
                  </a:cubicBezTo>
                  <a:cubicBezTo>
                    <a:pt x="555" y="1242"/>
                    <a:pt x="555" y="1242"/>
                    <a:pt x="555" y="1242"/>
                  </a:cubicBezTo>
                  <a:cubicBezTo>
                    <a:pt x="537" y="1254"/>
                    <a:pt x="537" y="1254"/>
                    <a:pt x="537" y="1254"/>
                  </a:cubicBezTo>
                  <a:cubicBezTo>
                    <a:pt x="510" y="1257"/>
                    <a:pt x="510" y="1257"/>
                    <a:pt x="510" y="1257"/>
                  </a:cubicBezTo>
                  <a:cubicBezTo>
                    <a:pt x="504" y="1281"/>
                    <a:pt x="504" y="1281"/>
                    <a:pt x="504" y="1281"/>
                  </a:cubicBezTo>
                  <a:cubicBezTo>
                    <a:pt x="459" y="1278"/>
                    <a:pt x="459" y="1278"/>
                    <a:pt x="459" y="1278"/>
                  </a:cubicBezTo>
                  <a:cubicBezTo>
                    <a:pt x="404" y="1267"/>
                    <a:pt x="404" y="1267"/>
                    <a:pt x="404" y="1267"/>
                  </a:cubicBezTo>
                  <a:cubicBezTo>
                    <a:pt x="398" y="1298"/>
                    <a:pt x="398" y="1298"/>
                    <a:pt x="398" y="1298"/>
                  </a:cubicBezTo>
                  <a:cubicBezTo>
                    <a:pt x="379" y="1293"/>
                    <a:pt x="379" y="1293"/>
                    <a:pt x="379" y="1293"/>
                  </a:cubicBezTo>
                  <a:cubicBezTo>
                    <a:pt x="360" y="1302"/>
                    <a:pt x="360" y="1302"/>
                    <a:pt x="360" y="1302"/>
                  </a:cubicBezTo>
                  <a:cubicBezTo>
                    <a:pt x="352" y="1289"/>
                    <a:pt x="352" y="1289"/>
                    <a:pt x="352" y="1289"/>
                  </a:cubicBezTo>
                  <a:cubicBezTo>
                    <a:pt x="347" y="1312"/>
                    <a:pt x="347" y="1312"/>
                    <a:pt x="347" y="1312"/>
                  </a:cubicBezTo>
                  <a:cubicBezTo>
                    <a:pt x="340" y="1313"/>
                    <a:pt x="340" y="1313"/>
                    <a:pt x="340" y="1313"/>
                  </a:cubicBezTo>
                  <a:cubicBezTo>
                    <a:pt x="335" y="1318"/>
                    <a:pt x="335" y="1318"/>
                    <a:pt x="335" y="1318"/>
                  </a:cubicBezTo>
                  <a:cubicBezTo>
                    <a:pt x="317" y="1327"/>
                    <a:pt x="317" y="1327"/>
                    <a:pt x="317" y="1327"/>
                  </a:cubicBezTo>
                  <a:cubicBezTo>
                    <a:pt x="300" y="1318"/>
                    <a:pt x="300" y="1318"/>
                    <a:pt x="300" y="1318"/>
                  </a:cubicBezTo>
                  <a:cubicBezTo>
                    <a:pt x="288" y="1319"/>
                    <a:pt x="288" y="1319"/>
                    <a:pt x="288" y="1319"/>
                  </a:cubicBezTo>
                  <a:cubicBezTo>
                    <a:pt x="277" y="1311"/>
                    <a:pt x="277" y="1311"/>
                    <a:pt x="277" y="1311"/>
                  </a:cubicBezTo>
                  <a:cubicBezTo>
                    <a:pt x="277" y="1311"/>
                    <a:pt x="275" y="1305"/>
                    <a:pt x="271" y="1301"/>
                  </a:cubicBezTo>
                  <a:cubicBezTo>
                    <a:pt x="267" y="1297"/>
                    <a:pt x="255" y="1284"/>
                    <a:pt x="255" y="1284"/>
                  </a:cubicBezTo>
                  <a:cubicBezTo>
                    <a:pt x="233" y="1271"/>
                    <a:pt x="233" y="1271"/>
                    <a:pt x="233" y="1271"/>
                  </a:cubicBezTo>
                  <a:cubicBezTo>
                    <a:pt x="244" y="1299"/>
                    <a:pt x="244" y="1299"/>
                    <a:pt x="244" y="1299"/>
                  </a:cubicBezTo>
                  <a:cubicBezTo>
                    <a:pt x="247" y="1302"/>
                    <a:pt x="247" y="1302"/>
                    <a:pt x="247" y="1302"/>
                  </a:cubicBezTo>
                  <a:cubicBezTo>
                    <a:pt x="237" y="1317"/>
                    <a:pt x="237" y="1317"/>
                    <a:pt x="237" y="1317"/>
                  </a:cubicBezTo>
                  <a:cubicBezTo>
                    <a:pt x="237" y="1336"/>
                    <a:pt x="237" y="1336"/>
                    <a:pt x="237" y="1336"/>
                  </a:cubicBezTo>
                  <a:cubicBezTo>
                    <a:pt x="227" y="1341"/>
                    <a:pt x="227" y="1341"/>
                    <a:pt x="227" y="1341"/>
                  </a:cubicBezTo>
                  <a:cubicBezTo>
                    <a:pt x="219" y="1337"/>
                    <a:pt x="219" y="1337"/>
                    <a:pt x="219" y="1337"/>
                  </a:cubicBezTo>
                  <a:cubicBezTo>
                    <a:pt x="168" y="1280"/>
                    <a:pt x="168" y="1280"/>
                    <a:pt x="168" y="1280"/>
                  </a:cubicBezTo>
                  <a:cubicBezTo>
                    <a:pt x="160" y="1261"/>
                    <a:pt x="160" y="1261"/>
                    <a:pt x="160" y="1261"/>
                  </a:cubicBezTo>
                  <a:cubicBezTo>
                    <a:pt x="134" y="1271"/>
                    <a:pt x="134" y="1271"/>
                    <a:pt x="134" y="1271"/>
                  </a:cubicBezTo>
                  <a:cubicBezTo>
                    <a:pt x="130" y="1300"/>
                    <a:pt x="130" y="1300"/>
                    <a:pt x="130" y="1300"/>
                  </a:cubicBezTo>
                  <a:cubicBezTo>
                    <a:pt x="132" y="1333"/>
                    <a:pt x="132" y="1333"/>
                    <a:pt x="132" y="1333"/>
                  </a:cubicBezTo>
                  <a:cubicBezTo>
                    <a:pt x="123" y="1333"/>
                    <a:pt x="123" y="1333"/>
                    <a:pt x="123" y="1333"/>
                  </a:cubicBezTo>
                  <a:cubicBezTo>
                    <a:pt x="115" y="1314"/>
                    <a:pt x="115" y="1314"/>
                    <a:pt x="115" y="1314"/>
                  </a:cubicBezTo>
                  <a:cubicBezTo>
                    <a:pt x="120" y="1303"/>
                    <a:pt x="120" y="1303"/>
                    <a:pt x="120" y="1303"/>
                  </a:cubicBezTo>
                  <a:cubicBezTo>
                    <a:pt x="112" y="1281"/>
                    <a:pt x="112" y="1281"/>
                    <a:pt x="112" y="1281"/>
                  </a:cubicBezTo>
                  <a:cubicBezTo>
                    <a:pt x="99" y="1262"/>
                    <a:pt x="99" y="1262"/>
                    <a:pt x="99" y="1262"/>
                  </a:cubicBezTo>
                  <a:cubicBezTo>
                    <a:pt x="89" y="1233"/>
                    <a:pt x="89" y="1233"/>
                    <a:pt x="89" y="1233"/>
                  </a:cubicBezTo>
                  <a:cubicBezTo>
                    <a:pt x="97" y="1207"/>
                    <a:pt x="97" y="1207"/>
                    <a:pt x="97" y="1207"/>
                  </a:cubicBezTo>
                  <a:cubicBezTo>
                    <a:pt x="110" y="1203"/>
                    <a:pt x="110" y="1203"/>
                    <a:pt x="110" y="1203"/>
                  </a:cubicBezTo>
                  <a:cubicBezTo>
                    <a:pt x="117" y="1205"/>
                    <a:pt x="117" y="1205"/>
                    <a:pt x="117" y="1205"/>
                  </a:cubicBezTo>
                  <a:cubicBezTo>
                    <a:pt x="116" y="1228"/>
                    <a:pt x="116" y="1228"/>
                    <a:pt x="116" y="1228"/>
                  </a:cubicBezTo>
                  <a:cubicBezTo>
                    <a:pt x="119" y="1239"/>
                    <a:pt x="119" y="1239"/>
                    <a:pt x="119" y="1239"/>
                  </a:cubicBezTo>
                  <a:cubicBezTo>
                    <a:pt x="124" y="1236"/>
                    <a:pt x="124" y="1236"/>
                    <a:pt x="124" y="1236"/>
                  </a:cubicBezTo>
                  <a:cubicBezTo>
                    <a:pt x="127" y="1218"/>
                    <a:pt x="127" y="1218"/>
                    <a:pt x="127" y="1218"/>
                  </a:cubicBezTo>
                  <a:cubicBezTo>
                    <a:pt x="127" y="1218"/>
                    <a:pt x="124" y="1202"/>
                    <a:pt x="124" y="1202"/>
                  </a:cubicBezTo>
                  <a:cubicBezTo>
                    <a:pt x="124" y="1202"/>
                    <a:pt x="123" y="1195"/>
                    <a:pt x="123" y="1195"/>
                  </a:cubicBezTo>
                  <a:cubicBezTo>
                    <a:pt x="156" y="1152"/>
                    <a:pt x="156" y="1152"/>
                    <a:pt x="156" y="1152"/>
                  </a:cubicBezTo>
                  <a:cubicBezTo>
                    <a:pt x="175" y="1141"/>
                    <a:pt x="175" y="1141"/>
                    <a:pt x="175" y="1141"/>
                  </a:cubicBezTo>
                  <a:cubicBezTo>
                    <a:pt x="183" y="1120"/>
                    <a:pt x="183" y="1120"/>
                    <a:pt x="183" y="1120"/>
                  </a:cubicBezTo>
                  <a:cubicBezTo>
                    <a:pt x="204" y="1084"/>
                    <a:pt x="204" y="1084"/>
                    <a:pt x="204" y="1084"/>
                  </a:cubicBezTo>
                  <a:cubicBezTo>
                    <a:pt x="234" y="1064"/>
                    <a:pt x="234" y="1064"/>
                    <a:pt x="234" y="1064"/>
                  </a:cubicBezTo>
                  <a:cubicBezTo>
                    <a:pt x="231" y="1041"/>
                    <a:pt x="231" y="1041"/>
                    <a:pt x="231" y="1041"/>
                  </a:cubicBezTo>
                  <a:cubicBezTo>
                    <a:pt x="227" y="1038"/>
                    <a:pt x="227" y="1038"/>
                    <a:pt x="227" y="1038"/>
                  </a:cubicBezTo>
                  <a:cubicBezTo>
                    <a:pt x="235" y="1031"/>
                    <a:pt x="235" y="1031"/>
                    <a:pt x="235" y="1031"/>
                  </a:cubicBezTo>
                  <a:cubicBezTo>
                    <a:pt x="218" y="1008"/>
                    <a:pt x="218" y="1008"/>
                    <a:pt x="218" y="1008"/>
                  </a:cubicBezTo>
                  <a:cubicBezTo>
                    <a:pt x="207" y="1004"/>
                    <a:pt x="207" y="1004"/>
                    <a:pt x="207" y="1004"/>
                  </a:cubicBezTo>
                  <a:cubicBezTo>
                    <a:pt x="197" y="981"/>
                    <a:pt x="197" y="981"/>
                    <a:pt x="197" y="981"/>
                  </a:cubicBezTo>
                  <a:cubicBezTo>
                    <a:pt x="209" y="964"/>
                    <a:pt x="209" y="964"/>
                    <a:pt x="209" y="964"/>
                  </a:cubicBezTo>
                  <a:cubicBezTo>
                    <a:pt x="212" y="947"/>
                    <a:pt x="212" y="947"/>
                    <a:pt x="212" y="947"/>
                  </a:cubicBezTo>
                  <a:cubicBezTo>
                    <a:pt x="210" y="914"/>
                    <a:pt x="210" y="914"/>
                    <a:pt x="210" y="914"/>
                  </a:cubicBezTo>
                  <a:cubicBezTo>
                    <a:pt x="217" y="914"/>
                    <a:pt x="217" y="914"/>
                    <a:pt x="217" y="914"/>
                  </a:cubicBezTo>
                  <a:cubicBezTo>
                    <a:pt x="231" y="894"/>
                    <a:pt x="231" y="894"/>
                    <a:pt x="231" y="894"/>
                  </a:cubicBezTo>
                  <a:cubicBezTo>
                    <a:pt x="253" y="909"/>
                    <a:pt x="253" y="909"/>
                    <a:pt x="253" y="909"/>
                  </a:cubicBezTo>
                  <a:cubicBezTo>
                    <a:pt x="291" y="922"/>
                    <a:pt x="291" y="922"/>
                    <a:pt x="291" y="922"/>
                  </a:cubicBezTo>
                  <a:cubicBezTo>
                    <a:pt x="301" y="934"/>
                    <a:pt x="301" y="934"/>
                    <a:pt x="301" y="934"/>
                  </a:cubicBezTo>
                  <a:cubicBezTo>
                    <a:pt x="304" y="934"/>
                    <a:pt x="304" y="934"/>
                    <a:pt x="304" y="934"/>
                  </a:cubicBezTo>
                  <a:cubicBezTo>
                    <a:pt x="295" y="916"/>
                    <a:pt x="295" y="916"/>
                    <a:pt x="295" y="916"/>
                  </a:cubicBezTo>
                  <a:cubicBezTo>
                    <a:pt x="285" y="915"/>
                    <a:pt x="285" y="915"/>
                    <a:pt x="285" y="915"/>
                  </a:cubicBezTo>
                  <a:cubicBezTo>
                    <a:pt x="254" y="898"/>
                    <a:pt x="254" y="898"/>
                    <a:pt x="254" y="898"/>
                  </a:cubicBezTo>
                  <a:cubicBezTo>
                    <a:pt x="251" y="886"/>
                    <a:pt x="251" y="886"/>
                    <a:pt x="251" y="886"/>
                  </a:cubicBezTo>
                  <a:cubicBezTo>
                    <a:pt x="242" y="876"/>
                    <a:pt x="242" y="876"/>
                    <a:pt x="242" y="876"/>
                  </a:cubicBezTo>
                  <a:cubicBezTo>
                    <a:pt x="238" y="858"/>
                    <a:pt x="238" y="858"/>
                    <a:pt x="238" y="858"/>
                  </a:cubicBezTo>
                  <a:cubicBezTo>
                    <a:pt x="233" y="858"/>
                    <a:pt x="233" y="858"/>
                    <a:pt x="233" y="858"/>
                  </a:cubicBezTo>
                  <a:cubicBezTo>
                    <a:pt x="234" y="874"/>
                    <a:pt x="234" y="874"/>
                    <a:pt x="234" y="874"/>
                  </a:cubicBezTo>
                  <a:cubicBezTo>
                    <a:pt x="241" y="884"/>
                    <a:pt x="241" y="884"/>
                    <a:pt x="241" y="884"/>
                  </a:cubicBezTo>
                  <a:cubicBezTo>
                    <a:pt x="228" y="887"/>
                    <a:pt x="228" y="887"/>
                    <a:pt x="228" y="887"/>
                  </a:cubicBezTo>
                  <a:cubicBezTo>
                    <a:pt x="224" y="877"/>
                    <a:pt x="224" y="877"/>
                    <a:pt x="224" y="877"/>
                  </a:cubicBezTo>
                  <a:cubicBezTo>
                    <a:pt x="227" y="866"/>
                    <a:pt x="227" y="866"/>
                    <a:pt x="227" y="866"/>
                  </a:cubicBezTo>
                  <a:cubicBezTo>
                    <a:pt x="223" y="860"/>
                    <a:pt x="223" y="860"/>
                    <a:pt x="223" y="860"/>
                  </a:cubicBezTo>
                  <a:cubicBezTo>
                    <a:pt x="219" y="870"/>
                    <a:pt x="219" y="870"/>
                    <a:pt x="219" y="870"/>
                  </a:cubicBezTo>
                  <a:cubicBezTo>
                    <a:pt x="217" y="884"/>
                    <a:pt x="217" y="884"/>
                    <a:pt x="217" y="884"/>
                  </a:cubicBezTo>
                  <a:cubicBezTo>
                    <a:pt x="210" y="887"/>
                    <a:pt x="210" y="887"/>
                    <a:pt x="210" y="887"/>
                  </a:cubicBezTo>
                  <a:cubicBezTo>
                    <a:pt x="212" y="895"/>
                    <a:pt x="212" y="895"/>
                    <a:pt x="212" y="895"/>
                  </a:cubicBezTo>
                  <a:cubicBezTo>
                    <a:pt x="203" y="905"/>
                    <a:pt x="203" y="905"/>
                    <a:pt x="203" y="905"/>
                  </a:cubicBezTo>
                  <a:cubicBezTo>
                    <a:pt x="195" y="923"/>
                    <a:pt x="195" y="923"/>
                    <a:pt x="195" y="923"/>
                  </a:cubicBezTo>
                  <a:cubicBezTo>
                    <a:pt x="180" y="917"/>
                    <a:pt x="180" y="917"/>
                    <a:pt x="180" y="917"/>
                  </a:cubicBezTo>
                  <a:cubicBezTo>
                    <a:pt x="184" y="908"/>
                    <a:pt x="184" y="908"/>
                    <a:pt x="184" y="908"/>
                  </a:cubicBezTo>
                  <a:cubicBezTo>
                    <a:pt x="181" y="884"/>
                    <a:pt x="181" y="884"/>
                    <a:pt x="181" y="884"/>
                  </a:cubicBezTo>
                  <a:cubicBezTo>
                    <a:pt x="175" y="884"/>
                    <a:pt x="175" y="884"/>
                    <a:pt x="175" y="884"/>
                  </a:cubicBezTo>
                  <a:cubicBezTo>
                    <a:pt x="177" y="904"/>
                    <a:pt x="177" y="904"/>
                    <a:pt x="177" y="904"/>
                  </a:cubicBezTo>
                  <a:cubicBezTo>
                    <a:pt x="174" y="907"/>
                    <a:pt x="174" y="907"/>
                    <a:pt x="174" y="907"/>
                  </a:cubicBezTo>
                  <a:cubicBezTo>
                    <a:pt x="168" y="898"/>
                    <a:pt x="168" y="898"/>
                    <a:pt x="168" y="898"/>
                  </a:cubicBezTo>
                  <a:cubicBezTo>
                    <a:pt x="160" y="890"/>
                    <a:pt x="160" y="890"/>
                    <a:pt x="160" y="890"/>
                  </a:cubicBezTo>
                  <a:cubicBezTo>
                    <a:pt x="159" y="882"/>
                    <a:pt x="159" y="882"/>
                    <a:pt x="159" y="882"/>
                  </a:cubicBezTo>
                  <a:cubicBezTo>
                    <a:pt x="154" y="883"/>
                    <a:pt x="154" y="883"/>
                    <a:pt x="154" y="883"/>
                  </a:cubicBezTo>
                  <a:cubicBezTo>
                    <a:pt x="153" y="897"/>
                    <a:pt x="153" y="897"/>
                    <a:pt x="153" y="897"/>
                  </a:cubicBezTo>
                  <a:cubicBezTo>
                    <a:pt x="149" y="901"/>
                    <a:pt x="149" y="901"/>
                    <a:pt x="149" y="901"/>
                  </a:cubicBezTo>
                  <a:cubicBezTo>
                    <a:pt x="147" y="922"/>
                    <a:pt x="147" y="922"/>
                    <a:pt x="147" y="922"/>
                  </a:cubicBezTo>
                  <a:cubicBezTo>
                    <a:pt x="138" y="920"/>
                    <a:pt x="138" y="920"/>
                    <a:pt x="138" y="920"/>
                  </a:cubicBezTo>
                  <a:cubicBezTo>
                    <a:pt x="132" y="914"/>
                    <a:pt x="132" y="914"/>
                    <a:pt x="132" y="914"/>
                  </a:cubicBezTo>
                  <a:cubicBezTo>
                    <a:pt x="131" y="883"/>
                    <a:pt x="131" y="883"/>
                    <a:pt x="131" y="883"/>
                  </a:cubicBezTo>
                  <a:cubicBezTo>
                    <a:pt x="134" y="867"/>
                    <a:pt x="134" y="867"/>
                    <a:pt x="134" y="867"/>
                  </a:cubicBezTo>
                  <a:cubicBezTo>
                    <a:pt x="176" y="824"/>
                    <a:pt x="176" y="824"/>
                    <a:pt x="176" y="824"/>
                  </a:cubicBezTo>
                  <a:cubicBezTo>
                    <a:pt x="191" y="821"/>
                    <a:pt x="191" y="821"/>
                    <a:pt x="191" y="821"/>
                  </a:cubicBezTo>
                  <a:cubicBezTo>
                    <a:pt x="205" y="805"/>
                    <a:pt x="205" y="805"/>
                    <a:pt x="205" y="805"/>
                  </a:cubicBezTo>
                  <a:cubicBezTo>
                    <a:pt x="224" y="795"/>
                    <a:pt x="224" y="795"/>
                    <a:pt x="224" y="795"/>
                  </a:cubicBezTo>
                  <a:cubicBezTo>
                    <a:pt x="226" y="789"/>
                    <a:pt x="226" y="789"/>
                    <a:pt x="226" y="789"/>
                  </a:cubicBezTo>
                  <a:cubicBezTo>
                    <a:pt x="207" y="795"/>
                    <a:pt x="207" y="795"/>
                    <a:pt x="207" y="795"/>
                  </a:cubicBezTo>
                  <a:cubicBezTo>
                    <a:pt x="205" y="791"/>
                    <a:pt x="205" y="791"/>
                    <a:pt x="205" y="791"/>
                  </a:cubicBezTo>
                  <a:cubicBezTo>
                    <a:pt x="175" y="814"/>
                    <a:pt x="175" y="814"/>
                    <a:pt x="175" y="814"/>
                  </a:cubicBezTo>
                  <a:cubicBezTo>
                    <a:pt x="170" y="822"/>
                    <a:pt x="170" y="822"/>
                    <a:pt x="170" y="822"/>
                  </a:cubicBezTo>
                  <a:cubicBezTo>
                    <a:pt x="162" y="824"/>
                    <a:pt x="162" y="824"/>
                    <a:pt x="162" y="824"/>
                  </a:cubicBezTo>
                  <a:cubicBezTo>
                    <a:pt x="136" y="854"/>
                    <a:pt x="136" y="854"/>
                    <a:pt x="136" y="854"/>
                  </a:cubicBezTo>
                  <a:cubicBezTo>
                    <a:pt x="125" y="862"/>
                    <a:pt x="125" y="862"/>
                    <a:pt x="125" y="862"/>
                  </a:cubicBezTo>
                  <a:cubicBezTo>
                    <a:pt x="118" y="855"/>
                    <a:pt x="118" y="855"/>
                    <a:pt x="118" y="855"/>
                  </a:cubicBezTo>
                  <a:cubicBezTo>
                    <a:pt x="112" y="857"/>
                    <a:pt x="112" y="857"/>
                    <a:pt x="112" y="857"/>
                  </a:cubicBezTo>
                  <a:cubicBezTo>
                    <a:pt x="113" y="900"/>
                    <a:pt x="113" y="900"/>
                    <a:pt x="113" y="900"/>
                  </a:cubicBezTo>
                  <a:cubicBezTo>
                    <a:pt x="127" y="929"/>
                    <a:pt x="127" y="929"/>
                    <a:pt x="127" y="929"/>
                  </a:cubicBezTo>
                  <a:cubicBezTo>
                    <a:pt x="122" y="944"/>
                    <a:pt x="122" y="944"/>
                    <a:pt x="122" y="944"/>
                  </a:cubicBezTo>
                  <a:cubicBezTo>
                    <a:pt x="110" y="944"/>
                    <a:pt x="110" y="944"/>
                    <a:pt x="110" y="944"/>
                  </a:cubicBezTo>
                  <a:cubicBezTo>
                    <a:pt x="103" y="952"/>
                    <a:pt x="103" y="952"/>
                    <a:pt x="103" y="952"/>
                  </a:cubicBezTo>
                  <a:cubicBezTo>
                    <a:pt x="84" y="994"/>
                    <a:pt x="84" y="994"/>
                    <a:pt x="84" y="994"/>
                  </a:cubicBezTo>
                  <a:cubicBezTo>
                    <a:pt x="83" y="1004"/>
                    <a:pt x="83" y="1004"/>
                    <a:pt x="83" y="1004"/>
                  </a:cubicBezTo>
                  <a:cubicBezTo>
                    <a:pt x="76" y="1006"/>
                    <a:pt x="76" y="1006"/>
                    <a:pt x="76" y="1006"/>
                  </a:cubicBezTo>
                  <a:cubicBezTo>
                    <a:pt x="71" y="1023"/>
                    <a:pt x="71" y="1023"/>
                    <a:pt x="71" y="1023"/>
                  </a:cubicBezTo>
                  <a:cubicBezTo>
                    <a:pt x="51" y="1047"/>
                    <a:pt x="51" y="1047"/>
                    <a:pt x="51" y="1047"/>
                  </a:cubicBezTo>
                  <a:cubicBezTo>
                    <a:pt x="56" y="1067"/>
                    <a:pt x="56" y="1067"/>
                    <a:pt x="56" y="1067"/>
                  </a:cubicBezTo>
                  <a:cubicBezTo>
                    <a:pt x="40" y="1084"/>
                    <a:pt x="40" y="1084"/>
                    <a:pt x="40" y="1084"/>
                  </a:cubicBezTo>
                  <a:cubicBezTo>
                    <a:pt x="17" y="1084"/>
                    <a:pt x="17" y="1084"/>
                    <a:pt x="17" y="1084"/>
                  </a:cubicBezTo>
                  <a:cubicBezTo>
                    <a:pt x="0" y="1074"/>
                    <a:pt x="0" y="1074"/>
                    <a:pt x="0" y="1074"/>
                  </a:cubicBezTo>
                  <a:cubicBezTo>
                    <a:pt x="6" y="1048"/>
                    <a:pt x="6" y="1048"/>
                    <a:pt x="6" y="1048"/>
                  </a:cubicBezTo>
                  <a:cubicBezTo>
                    <a:pt x="18" y="1041"/>
                    <a:pt x="18" y="1041"/>
                    <a:pt x="18" y="1041"/>
                  </a:cubicBezTo>
                  <a:cubicBezTo>
                    <a:pt x="28" y="1041"/>
                    <a:pt x="28" y="1041"/>
                    <a:pt x="28" y="1041"/>
                  </a:cubicBezTo>
                  <a:cubicBezTo>
                    <a:pt x="32" y="995"/>
                    <a:pt x="32" y="995"/>
                    <a:pt x="32" y="995"/>
                  </a:cubicBezTo>
                  <a:cubicBezTo>
                    <a:pt x="47" y="978"/>
                    <a:pt x="47" y="978"/>
                    <a:pt x="47" y="978"/>
                  </a:cubicBezTo>
                  <a:cubicBezTo>
                    <a:pt x="51" y="957"/>
                    <a:pt x="51" y="957"/>
                    <a:pt x="51" y="957"/>
                  </a:cubicBezTo>
                  <a:cubicBezTo>
                    <a:pt x="51" y="957"/>
                    <a:pt x="72" y="939"/>
                    <a:pt x="72" y="939"/>
                  </a:cubicBezTo>
                  <a:cubicBezTo>
                    <a:pt x="72" y="939"/>
                    <a:pt x="92" y="930"/>
                    <a:pt x="92" y="930"/>
                  </a:cubicBezTo>
                  <a:cubicBezTo>
                    <a:pt x="104" y="914"/>
                    <a:pt x="104" y="914"/>
                    <a:pt x="104" y="914"/>
                  </a:cubicBezTo>
                  <a:cubicBezTo>
                    <a:pt x="101" y="909"/>
                    <a:pt x="101" y="909"/>
                    <a:pt x="101" y="909"/>
                  </a:cubicBezTo>
                  <a:cubicBezTo>
                    <a:pt x="87" y="924"/>
                    <a:pt x="87" y="924"/>
                    <a:pt x="87" y="924"/>
                  </a:cubicBezTo>
                  <a:cubicBezTo>
                    <a:pt x="69" y="934"/>
                    <a:pt x="69" y="934"/>
                    <a:pt x="69" y="934"/>
                  </a:cubicBezTo>
                  <a:cubicBezTo>
                    <a:pt x="65" y="927"/>
                    <a:pt x="65" y="927"/>
                    <a:pt x="65" y="927"/>
                  </a:cubicBezTo>
                  <a:cubicBezTo>
                    <a:pt x="69" y="920"/>
                    <a:pt x="69" y="920"/>
                    <a:pt x="69" y="920"/>
                  </a:cubicBezTo>
                  <a:cubicBezTo>
                    <a:pt x="60" y="914"/>
                    <a:pt x="60" y="914"/>
                    <a:pt x="60" y="914"/>
                  </a:cubicBezTo>
                  <a:cubicBezTo>
                    <a:pt x="64" y="902"/>
                    <a:pt x="64" y="902"/>
                    <a:pt x="64" y="902"/>
                  </a:cubicBezTo>
                  <a:cubicBezTo>
                    <a:pt x="77" y="888"/>
                    <a:pt x="77" y="888"/>
                    <a:pt x="77" y="888"/>
                  </a:cubicBezTo>
                  <a:cubicBezTo>
                    <a:pt x="83" y="879"/>
                    <a:pt x="83" y="879"/>
                    <a:pt x="83" y="879"/>
                  </a:cubicBezTo>
                  <a:cubicBezTo>
                    <a:pt x="79" y="876"/>
                    <a:pt x="79" y="876"/>
                    <a:pt x="79" y="876"/>
                  </a:cubicBezTo>
                  <a:cubicBezTo>
                    <a:pt x="71" y="885"/>
                    <a:pt x="71" y="885"/>
                    <a:pt x="71" y="885"/>
                  </a:cubicBezTo>
                  <a:cubicBezTo>
                    <a:pt x="64" y="885"/>
                    <a:pt x="64" y="885"/>
                    <a:pt x="64" y="885"/>
                  </a:cubicBezTo>
                  <a:cubicBezTo>
                    <a:pt x="64" y="879"/>
                    <a:pt x="64" y="879"/>
                    <a:pt x="64" y="879"/>
                  </a:cubicBezTo>
                  <a:cubicBezTo>
                    <a:pt x="81" y="863"/>
                    <a:pt x="81" y="863"/>
                    <a:pt x="81" y="863"/>
                  </a:cubicBezTo>
                  <a:cubicBezTo>
                    <a:pt x="85" y="852"/>
                    <a:pt x="85" y="852"/>
                    <a:pt x="85" y="852"/>
                  </a:cubicBezTo>
                  <a:cubicBezTo>
                    <a:pt x="93" y="849"/>
                    <a:pt x="93" y="849"/>
                    <a:pt x="93" y="849"/>
                  </a:cubicBezTo>
                  <a:cubicBezTo>
                    <a:pt x="92" y="842"/>
                    <a:pt x="92" y="842"/>
                    <a:pt x="92" y="842"/>
                  </a:cubicBezTo>
                  <a:cubicBezTo>
                    <a:pt x="84" y="846"/>
                    <a:pt x="84" y="846"/>
                    <a:pt x="84" y="846"/>
                  </a:cubicBezTo>
                  <a:cubicBezTo>
                    <a:pt x="74" y="862"/>
                    <a:pt x="74" y="862"/>
                    <a:pt x="74" y="862"/>
                  </a:cubicBezTo>
                  <a:cubicBezTo>
                    <a:pt x="64" y="869"/>
                    <a:pt x="64" y="869"/>
                    <a:pt x="64" y="869"/>
                  </a:cubicBezTo>
                  <a:cubicBezTo>
                    <a:pt x="61" y="862"/>
                    <a:pt x="61" y="862"/>
                    <a:pt x="61" y="862"/>
                  </a:cubicBezTo>
                  <a:cubicBezTo>
                    <a:pt x="71" y="850"/>
                    <a:pt x="71" y="850"/>
                    <a:pt x="71" y="850"/>
                  </a:cubicBezTo>
                  <a:cubicBezTo>
                    <a:pt x="79" y="843"/>
                    <a:pt x="79" y="843"/>
                    <a:pt x="79" y="843"/>
                  </a:cubicBezTo>
                  <a:cubicBezTo>
                    <a:pt x="97" y="823"/>
                    <a:pt x="97" y="823"/>
                    <a:pt x="97" y="823"/>
                  </a:cubicBezTo>
                  <a:cubicBezTo>
                    <a:pt x="104" y="821"/>
                    <a:pt x="104" y="821"/>
                    <a:pt x="104" y="821"/>
                  </a:cubicBezTo>
                  <a:cubicBezTo>
                    <a:pt x="106" y="811"/>
                    <a:pt x="106" y="811"/>
                    <a:pt x="106" y="811"/>
                  </a:cubicBezTo>
                  <a:cubicBezTo>
                    <a:pt x="106" y="811"/>
                    <a:pt x="114" y="801"/>
                    <a:pt x="114" y="801"/>
                  </a:cubicBezTo>
                  <a:cubicBezTo>
                    <a:pt x="114" y="801"/>
                    <a:pt x="110" y="797"/>
                    <a:pt x="110" y="797"/>
                  </a:cubicBezTo>
                  <a:cubicBezTo>
                    <a:pt x="110" y="797"/>
                    <a:pt x="100" y="805"/>
                    <a:pt x="100" y="805"/>
                  </a:cubicBezTo>
                  <a:cubicBezTo>
                    <a:pt x="96" y="812"/>
                    <a:pt x="96" y="812"/>
                    <a:pt x="96" y="812"/>
                  </a:cubicBezTo>
                  <a:cubicBezTo>
                    <a:pt x="91" y="811"/>
                    <a:pt x="91" y="811"/>
                    <a:pt x="91" y="811"/>
                  </a:cubicBezTo>
                  <a:cubicBezTo>
                    <a:pt x="97" y="799"/>
                    <a:pt x="97" y="799"/>
                    <a:pt x="97" y="799"/>
                  </a:cubicBezTo>
                  <a:cubicBezTo>
                    <a:pt x="115" y="784"/>
                    <a:pt x="115" y="784"/>
                    <a:pt x="115" y="784"/>
                  </a:cubicBezTo>
                  <a:cubicBezTo>
                    <a:pt x="113" y="778"/>
                    <a:pt x="113" y="778"/>
                    <a:pt x="113" y="778"/>
                  </a:cubicBezTo>
                  <a:cubicBezTo>
                    <a:pt x="126" y="771"/>
                    <a:pt x="126" y="771"/>
                    <a:pt x="126" y="771"/>
                  </a:cubicBezTo>
                  <a:cubicBezTo>
                    <a:pt x="124" y="767"/>
                    <a:pt x="124" y="767"/>
                    <a:pt x="124" y="767"/>
                  </a:cubicBezTo>
                  <a:cubicBezTo>
                    <a:pt x="115" y="770"/>
                    <a:pt x="115" y="770"/>
                    <a:pt x="115" y="770"/>
                  </a:cubicBezTo>
                  <a:cubicBezTo>
                    <a:pt x="110" y="767"/>
                    <a:pt x="110" y="767"/>
                    <a:pt x="110" y="767"/>
                  </a:cubicBezTo>
                  <a:cubicBezTo>
                    <a:pt x="100" y="771"/>
                    <a:pt x="100" y="771"/>
                    <a:pt x="100" y="771"/>
                  </a:cubicBezTo>
                  <a:cubicBezTo>
                    <a:pt x="97" y="779"/>
                    <a:pt x="97" y="779"/>
                    <a:pt x="97" y="779"/>
                  </a:cubicBezTo>
                  <a:cubicBezTo>
                    <a:pt x="95" y="789"/>
                    <a:pt x="95" y="789"/>
                    <a:pt x="95" y="789"/>
                  </a:cubicBezTo>
                  <a:cubicBezTo>
                    <a:pt x="90" y="785"/>
                    <a:pt x="90" y="785"/>
                    <a:pt x="90" y="785"/>
                  </a:cubicBezTo>
                  <a:cubicBezTo>
                    <a:pt x="90" y="771"/>
                    <a:pt x="90" y="771"/>
                    <a:pt x="90" y="771"/>
                  </a:cubicBezTo>
                  <a:cubicBezTo>
                    <a:pt x="99" y="762"/>
                    <a:pt x="99" y="762"/>
                    <a:pt x="99" y="762"/>
                  </a:cubicBezTo>
                  <a:cubicBezTo>
                    <a:pt x="99" y="752"/>
                    <a:pt x="99" y="752"/>
                    <a:pt x="99" y="752"/>
                  </a:cubicBezTo>
                  <a:cubicBezTo>
                    <a:pt x="107" y="746"/>
                    <a:pt x="107" y="746"/>
                    <a:pt x="107" y="746"/>
                  </a:cubicBezTo>
                  <a:cubicBezTo>
                    <a:pt x="110" y="754"/>
                    <a:pt x="110" y="754"/>
                    <a:pt x="110" y="754"/>
                  </a:cubicBezTo>
                  <a:cubicBezTo>
                    <a:pt x="116" y="743"/>
                    <a:pt x="116" y="743"/>
                    <a:pt x="116" y="743"/>
                  </a:cubicBezTo>
                  <a:cubicBezTo>
                    <a:pt x="124" y="740"/>
                    <a:pt x="124" y="740"/>
                    <a:pt x="124" y="740"/>
                  </a:cubicBezTo>
                  <a:cubicBezTo>
                    <a:pt x="125" y="730"/>
                    <a:pt x="125" y="730"/>
                    <a:pt x="125" y="730"/>
                  </a:cubicBezTo>
                  <a:cubicBezTo>
                    <a:pt x="121" y="723"/>
                    <a:pt x="121" y="723"/>
                    <a:pt x="121" y="723"/>
                  </a:cubicBezTo>
                  <a:cubicBezTo>
                    <a:pt x="132" y="715"/>
                    <a:pt x="132" y="715"/>
                    <a:pt x="132" y="715"/>
                  </a:cubicBezTo>
                  <a:cubicBezTo>
                    <a:pt x="135" y="718"/>
                    <a:pt x="135" y="718"/>
                    <a:pt x="135" y="718"/>
                  </a:cubicBezTo>
                  <a:cubicBezTo>
                    <a:pt x="146" y="710"/>
                    <a:pt x="146" y="710"/>
                    <a:pt x="146" y="710"/>
                  </a:cubicBezTo>
                  <a:cubicBezTo>
                    <a:pt x="157" y="712"/>
                    <a:pt x="157" y="712"/>
                    <a:pt x="157" y="712"/>
                  </a:cubicBezTo>
                  <a:cubicBezTo>
                    <a:pt x="151" y="699"/>
                    <a:pt x="151" y="699"/>
                    <a:pt x="151" y="699"/>
                  </a:cubicBezTo>
                  <a:cubicBezTo>
                    <a:pt x="145" y="700"/>
                    <a:pt x="145" y="700"/>
                    <a:pt x="145" y="700"/>
                  </a:cubicBezTo>
                  <a:cubicBezTo>
                    <a:pt x="145" y="694"/>
                    <a:pt x="145" y="694"/>
                    <a:pt x="145" y="694"/>
                  </a:cubicBezTo>
                  <a:cubicBezTo>
                    <a:pt x="165" y="686"/>
                    <a:pt x="165" y="686"/>
                    <a:pt x="165" y="686"/>
                  </a:cubicBezTo>
                  <a:cubicBezTo>
                    <a:pt x="161" y="679"/>
                    <a:pt x="161" y="679"/>
                    <a:pt x="161" y="679"/>
                  </a:cubicBezTo>
                  <a:cubicBezTo>
                    <a:pt x="166" y="668"/>
                    <a:pt x="166" y="668"/>
                    <a:pt x="166" y="668"/>
                  </a:cubicBezTo>
                  <a:cubicBezTo>
                    <a:pt x="187" y="650"/>
                    <a:pt x="187" y="650"/>
                    <a:pt x="187" y="650"/>
                  </a:cubicBezTo>
                  <a:cubicBezTo>
                    <a:pt x="184" y="646"/>
                    <a:pt x="184" y="646"/>
                    <a:pt x="184" y="646"/>
                  </a:cubicBezTo>
                  <a:cubicBezTo>
                    <a:pt x="184" y="646"/>
                    <a:pt x="189" y="643"/>
                    <a:pt x="190" y="643"/>
                  </a:cubicBezTo>
                  <a:cubicBezTo>
                    <a:pt x="190" y="643"/>
                    <a:pt x="214" y="641"/>
                    <a:pt x="214" y="641"/>
                  </a:cubicBezTo>
                  <a:cubicBezTo>
                    <a:pt x="211" y="632"/>
                    <a:pt x="211" y="632"/>
                    <a:pt x="211" y="632"/>
                  </a:cubicBezTo>
                  <a:cubicBezTo>
                    <a:pt x="204" y="634"/>
                    <a:pt x="204" y="634"/>
                    <a:pt x="204" y="634"/>
                  </a:cubicBezTo>
                  <a:cubicBezTo>
                    <a:pt x="203" y="628"/>
                    <a:pt x="203" y="628"/>
                    <a:pt x="203" y="628"/>
                  </a:cubicBezTo>
                  <a:cubicBezTo>
                    <a:pt x="223" y="609"/>
                    <a:pt x="223" y="609"/>
                    <a:pt x="223" y="609"/>
                  </a:cubicBezTo>
                  <a:cubicBezTo>
                    <a:pt x="231" y="598"/>
                    <a:pt x="231" y="598"/>
                    <a:pt x="231" y="598"/>
                  </a:cubicBezTo>
                  <a:cubicBezTo>
                    <a:pt x="227" y="596"/>
                    <a:pt x="227" y="596"/>
                    <a:pt x="227" y="596"/>
                  </a:cubicBezTo>
                  <a:cubicBezTo>
                    <a:pt x="217" y="608"/>
                    <a:pt x="217" y="608"/>
                    <a:pt x="217" y="608"/>
                  </a:cubicBezTo>
                  <a:cubicBezTo>
                    <a:pt x="209" y="610"/>
                    <a:pt x="209" y="610"/>
                    <a:pt x="209" y="610"/>
                  </a:cubicBezTo>
                  <a:cubicBezTo>
                    <a:pt x="204" y="620"/>
                    <a:pt x="204" y="620"/>
                    <a:pt x="204" y="620"/>
                  </a:cubicBezTo>
                  <a:cubicBezTo>
                    <a:pt x="186" y="634"/>
                    <a:pt x="186" y="634"/>
                    <a:pt x="186" y="634"/>
                  </a:cubicBezTo>
                  <a:cubicBezTo>
                    <a:pt x="167" y="647"/>
                    <a:pt x="167" y="647"/>
                    <a:pt x="167" y="647"/>
                  </a:cubicBezTo>
                  <a:cubicBezTo>
                    <a:pt x="163" y="643"/>
                    <a:pt x="163" y="643"/>
                    <a:pt x="163" y="643"/>
                  </a:cubicBezTo>
                  <a:cubicBezTo>
                    <a:pt x="154" y="654"/>
                    <a:pt x="154" y="654"/>
                    <a:pt x="154" y="654"/>
                  </a:cubicBezTo>
                  <a:cubicBezTo>
                    <a:pt x="147" y="654"/>
                    <a:pt x="147" y="654"/>
                    <a:pt x="147" y="654"/>
                  </a:cubicBezTo>
                  <a:cubicBezTo>
                    <a:pt x="142" y="665"/>
                    <a:pt x="142" y="665"/>
                    <a:pt x="142" y="665"/>
                  </a:cubicBezTo>
                  <a:cubicBezTo>
                    <a:pt x="130" y="677"/>
                    <a:pt x="130" y="677"/>
                    <a:pt x="130" y="677"/>
                  </a:cubicBezTo>
                  <a:cubicBezTo>
                    <a:pt x="116" y="680"/>
                    <a:pt x="116" y="680"/>
                    <a:pt x="116" y="680"/>
                  </a:cubicBezTo>
                  <a:cubicBezTo>
                    <a:pt x="113" y="686"/>
                    <a:pt x="113" y="686"/>
                    <a:pt x="113" y="686"/>
                  </a:cubicBezTo>
                  <a:cubicBezTo>
                    <a:pt x="103" y="684"/>
                    <a:pt x="103" y="684"/>
                    <a:pt x="103" y="684"/>
                  </a:cubicBezTo>
                  <a:cubicBezTo>
                    <a:pt x="102" y="676"/>
                    <a:pt x="102" y="676"/>
                    <a:pt x="102" y="676"/>
                  </a:cubicBezTo>
                  <a:cubicBezTo>
                    <a:pt x="87" y="667"/>
                    <a:pt x="87" y="667"/>
                    <a:pt x="87" y="667"/>
                  </a:cubicBezTo>
                  <a:cubicBezTo>
                    <a:pt x="77" y="666"/>
                    <a:pt x="77" y="666"/>
                    <a:pt x="77" y="666"/>
                  </a:cubicBezTo>
                  <a:cubicBezTo>
                    <a:pt x="63" y="653"/>
                    <a:pt x="63" y="653"/>
                    <a:pt x="63" y="653"/>
                  </a:cubicBezTo>
                  <a:cubicBezTo>
                    <a:pt x="62" y="642"/>
                    <a:pt x="62" y="642"/>
                    <a:pt x="62" y="642"/>
                  </a:cubicBezTo>
                  <a:cubicBezTo>
                    <a:pt x="62" y="642"/>
                    <a:pt x="57" y="631"/>
                    <a:pt x="57" y="631"/>
                  </a:cubicBezTo>
                  <a:cubicBezTo>
                    <a:pt x="57" y="630"/>
                    <a:pt x="57" y="624"/>
                    <a:pt x="57" y="624"/>
                  </a:cubicBezTo>
                  <a:cubicBezTo>
                    <a:pt x="88" y="624"/>
                    <a:pt x="88" y="624"/>
                    <a:pt x="88" y="624"/>
                  </a:cubicBezTo>
                  <a:cubicBezTo>
                    <a:pt x="96" y="621"/>
                    <a:pt x="96" y="621"/>
                    <a:pt x="96" y="621"/>
                  </a:cubicBezTo>
                  <a:cubicBezTo>
                    <a:pt x="100" y="621"/>
                    <a:pt x="100" y="621"/>
                    <a:pt x="100" y="621"/>
                  </a:cubicBezTo>
                  <a:cubicBezTo>
                    <a:pt x="104" y="617"/>
                    <a:pt x="104" y="617"/>
                    <a:pt x="104" y="617"/>
                  </a:cubicBezTo>
                  <a:cubicBezTo>
                    <a:pt x="108" y="617"/>
                    <a:pt x="108" y="617"/>
                    <a:pt x="108" y="617"/>
                  </a:cubicBezTo>
                  <a:cubicBezTo>
                    <a:pt x="118" y="623"/>
                    <a:pt x="118" y="623"/>
                    <a:pt x="118" y="623"/>
                  </a:cubicBezTo>
                  <a:cubicBezTo>
                    <a:pt x="130" y="627"/>
                    <a:pt x="130" y="627"/>
                    <a:pt x="130" y="627"/>
                  </a:cubicBezTo>
                  <a:cubicBezTo>
                    <a:pt x="143" y="627"/>
                    <a:pt x="143" y="627"/>
                    <a:pt x="143" y="627"/>
                  </a:cubicBezTo>
                  <a:cubicBezTo>
                    <a:pt x="137" y="623"/>
                    <a:pt x="137" y="623"/>
                    <a:pt x="137" y="623"/>
                  </a:cubicBezTo>
                  <a:cubicBezTo>
                    <a:pt x="123" y="623"/>
                    <a:pt x="123" y="623"/>
                    <a:pt x="123" y="623"/>
                  </a:cubicBezTo>
                  <a:cubicBezTo>
                    <a:pt x="123" y="623"/>
                    <a:pt x="118" y="613"/>
                    <a:pt x="118" y="613"/>
                  </a:cubicBezTo>
                  <a:cubicBezTo>
                    <a:pt x="113" y="614"/>
                    <a:pt x="113" y="614"/>
                    <a:pt x="113" y="614"/>
                  </a:cubicBezTo>
                  <a:cubicBezTo>
                    <a:pt x="112" y="611"/>
                    <a:pt x="112" y="611"/>
                    <a:pt x="112" y="611"/>
                  </a:cubicBezTo>
                  <a:cubicBezTo>
                    <a:pt x="103" y="611"/>
                    <a:pt x="103" y="611"/>
                    <a:pt x="103" y="611"/>
                  </a:cubicBezTo>
                  <a:cubicBezTo>
                    <a:pt x="104" y="613"/>
                    <a:pt x="104" y="613"/>
                    <a:pt x="104" y="613"/>
                  </a:cubicBezTo>
                  <a:cubicBezTo>
                    <a:pt x="100" y="614"/>
                    <a:pt x="100" y="614"/>
                    <a:pt x="100" y="614"/>
                  </a:cubicBezTo>
                  <a:cubicBezTo>
                    <a:pt x="97" y="617"/>
                    <a:pt x="97" y="617"/>
                    <a:pt x="97" y="617"/>
                  </a:cubicBezTo>
                  <a:cubicBezTo>
                    <a:pt x="93" y="617"/>
                    <a:pt x="93" y="617"/>
                    <a:pt x="93" y="617"/>
                  </a:cubicBezTo>
                  <a:cubicBezTo>
                    <a:pt x="93" y="617"/>
                    <a:pt x="91" y="621"/>
                    <a:pt x="90" y="621"/>
                  </a:cubicBezTo>
                  <a:cubicBezTo>
                    <a:pt x="90" y="621"/>
                    <a:pt x="87" y="617"/>
                    <a:pt x="87" y="617"/>
                  </a:cubicBezTo>
                  <a:cubicBezTo>
                    <a:pt x="73" y="617"/>
                    <a:pt x="73" y="617"/>
                    <a:pt x="73" y="617"/>
                  </a:cubicBezTo>
                  <a:cubicBezTo>
                    <a:pt x="69" y="612"/>
                    <a:pt x="69" y="612"/>
                    <a:pt x="69" y="612"/>
                  </a:cubicBezTo>
                  <a:cubicBezTo>
                    <a:pt x="53" y="610"/>
                    <a:pt x="53" y="610"/>
                    <a:pt x="53" y="610"/>
                  </a:cubicBezTo>
                  <a:cubicBezTo>
                    <a:pt x="51" y="603"/>
                    <a:pt x="51" y="603"/>
                    <a:pt x="51" y="603"/>
                  </a:cubicBezTo>
                  <a:cubicBezTo>
                    <a:pt x="37" y="608"/>
                    <a:pt x="37" y="608"/>
                    <a:pt x="37" y="608"/>
                  </a:cubicBezTo>
                  <a:cubicBezTo>
                    <a:pt x="27" y="604"/>
                    <a:pt x="27" y="604"/>
                    <a:pt x="27" y="604"/>
                  </a:cubicBezTo>
                  <a:cubicBezTo>
                    <a:pt x="25" y="589"/>
                    <a:pt x="25" y="589"/>
                    <a:pt x="25" y="589"/>
                  </a:cubicBezTo>
                  <a:cubicBezTo>
                    <a:pt x="36" y="580"/>
                    <a:pt x="36" y="580"/>
                    <a:pt x="36" y="580"/>
                  </a:cubicBezTo>
                  <a:cubicBezTo>
                    <a:pt x="74" y="586"/>
                    <a:pt x="74" y="586"/>
                    <a:pt x="74" y="586"/>
                  </a:cubicBezTo>
                  <a:cubicBezTo>
                    <a:pt x="74" y="580"/>
                    <a:pt x="74" y="580"/>
                    <a:pt x="74" y="580"/>
                  </a:cubicBezTo>
                  <a:cubicBezTo>
                    <a:pt x="91" y="596"/>
                    <a:pt x="91" y="596"/>
                    <a:pt x="91" y="596"/>
                  </a:cubicBezTo>
                  <a:cubicBezTo>
                    <a:pt x="94" y="593"/>
                    <a:pt x="94" y="593"/>
                    <a:pt x="94" y="593"/>
                  </a:cubicBezTo>
                  <a:cubicBezTo>
                    <a:pt x="90" y="584"/>
                    <a:pt x="90" y="584"/>
                    <a:pt x="90" y="584"/>
                  </a:cubicBezTo>
                  <a:cubicBezTo>
                    <a:pt x="93" y="574"/>
                    <a:pt x="93" y="574"/>
                    <a:pt x="93" y="574"/>
                  </a:cubicBezTo>
                  <a:cubicBezTo>
                    <a:pt x="103" y="570"/>
                    <a:pt x="103" y="570"/>
                    <a:pt x="103" y="570"/>
                  </a:cubicBezTo>
                  <a:cubicBezTo>
                    <a:pt x="123" y="567"/>
                    <a:pt x="123" y="567"/>
                    <a:pt x="123" y="567"/>
                  </a:cubicBezTo>
                  <a:cubicBezTo>
                    <a:pt x="115" y="560"/>
                    <a:pt x="115" y="560"/>
                    <a:pt x="115" y="560"/>
                  </a:cubicBezTo>
                  <a:cubicBezTo>
                    <a:pt x="127" y="553"/>
                    <a:pt x="127" y="553"/>
                    <a:pt x="127" y="553"/>
                  </a:cubicBezTo>
                  <a:cubicBezTo>
                    <a:pt x="126" y="549"/>
                    <a:pt x="126" y="549"/>
                    <a:pt x="126" y="549"/>
                  </a:cubicBezTo>
                  <a:cubicBezTo>
                    <a:pt x="97" y="551"/>
                    <a:pt x="97" y="551"/>
                    <a:pt x="97" y="551"/>
                  </a:cubicBezTo>
                  <a:cubicBezTo>
                    <a:pt x="97" y="551"/>
                    <a:pt x="87" y="546"/>
                    <a:pt x="88" y="546"/>
                  </a:cubicBezTo>
                  <a:cubicBezTo>
                    <a:pt x="88" y="546"/>
                    <a:pt x="92" y="541"/>
                    <a:pt x="92" y="541"/>
                  </a:cubicBezTo>
                  <a:cubicBezTo>
                    <a:pt x="103" y="541"/>
                    <a:pt x="103" y="541"/>
                    <a:pt x="103" y="541"/>
                  </a:cubicBezTo>
                  <a:cubicBezTo>
                    <a:pt x="102" y="534"/>
                    <a:pt x="102" y="534"/>
                    <a:pt x="102" y="534"/>
                  </a:cubicBezTo>
                  <a:cubicBezTo>
                    <a:pt x="111" y="523"/>
                    <a:pt x="111" y="523"/>
                    <a:pt x="111" y="523"/>
                  </a:cubicBezTo>
                  <a:cubicBezTo>
                    <a:pt x="113" y="510"/>
                    <a:pt x="113" y="510"/>
                    <a:pt x="113" y="510"/>
                  </a:cubicBezTo>
                  <a:cubicBezTo>
                    <a:pt x="134" y="510"/>
                    <a:pt x="134" y="510"/>
                    <a:pt x="134" y="510"/>
                  </a:cubicBezTo>
                  <a:cubicBezTo>
                    <a:pt x="147" y="528"/>
                    <a:pt x="147" y="528"/>
                    <a:pt x="147" y="528"/>
                  </a:cubicBezTo>
                  <a:cubicBezTo>
                    <a:pt x="147" y="528"/>
                    <a:pt x="167" y="527"/>
                    <a:pt x="167" y="527"/>
                  </a:cubicBezTo>
                  <a:cubicBezTo>
                    <a:pt x="167" y="527"/>
                    <a:pt x="167" y="522"/>
                    <a:pt x="167" y="522"/>
                  </a:cubicBezTo>
                  <a:cubicBezTo>
                    <a:pt x="153" y="522"/>
                    <a:pt x="153" y="522"/>
                    <a:pt x="153" y="522"/>
                  </a:cubicBezTo>
                  <a:cubicBezTo>
                    <a:pt x="146" y="517"/>
                    <a:pt x="146" y="517"/>
                    <a:pt x="146" y="517"/>
                  </a:cubicBezTo>
                  <a:cubicBezTo>
                    <a:pt x="144" y="506"/>
                    <a:pt x="144" y="506"/>
                    <a:pt x="144" y="506"/>
                  </a:cubicBezTo>
                  <a:cubicBezTo>
                    <a:pt x="134" y="504"/>
                    <a:pt x="134" y="504"/>
                    <a:pt x="134" y="504"/>
                  </a:cubicBezTo>
                  <a:cubicBezTo>
                    <a:pt x="128" y="496"/>
                    <a:pt x="128" y="496"/>
                    <a:pt x="128" y="496"/>
                  </a:cubicBezTo>
                  <a:cubicBezTo>
                    <a:pt x="143" y="478"/>
                    <a:pt x="143" y="478"/>
                    <a:pt x="143" y="478"/>
                  </a:cubicBezTo>
                  <a:cubicBezTo>
                    <a:pt x="170" y="490"/>
                    <a:pt x="170" y="490"/>
                    <a:pt x="170" y="490"/>
                  </a:cubicBezTo>
                  <a:cubicBezTo>
                    <a:pt x="170" y="490"/>
                    <a:pt x="178" y="490"/>
                    <a:pt x="178" y="490"/>
                  </a:cubicBezTo>
                  <a:cubicBezTo>
                    <a:pt x="178" y="490"/>
                    <a:pt x="174" y="477"/>
                    <a:pt x="174" y="477"/>
                  </a:cubicBezTo>
                  <a:cubicBezTo>
                    <a:pt x="174" y="477"/>
                    <a:pt x="164" y="469"/>
                    <a:pt x="163" y="469"/>
                  </a:cubicBezTo>
                  <a:cubicBezTo>
                    <a:pt x="163" y="469"/>
                    <a:pt x="154" y="467"/>
                    <a:pt x="154" y="467"/>
                  </a:cubicBezTo>
                  <a:cubicBezTo>
                    <a:pt x="154" y="458"/>
                    <a:pt x="154" y="458"/>
                    <a:pt x="154" y="458"/>
                  </a:cubicBezTo>
                  <a:cubicBezTo>
                    <a:pt x="166" y="452"/>
                    <a:pt x="166" y="452"/>
                    <a:pt x="166" y="452"/>
                  </a:cubicBezTo>
                  <a:cubicBezTo>
                    <a:pt x="166" y="441"/>
                    <a:pt x="166" y="441"/>
                    <a:pt x="166" y="441"/>
                  </a:cubicBezTo>
                  <a:cubicBezTo>
                    <a:pt x="188" y="435"/>
                    <a:pt x="188" y="435"/>
                    <a:pt x="188" y="435"/>
                  </a:cubicBezTo>
                  <a:cubicBezTo>
                    <a:pt x="199" y="451"/>
                    <a:pt x="199" y="451"/>
                    <a:pt x="199" y="451"/>
                  </a:cubicBezTo>
                  <a:cubicBezTo>
                    <a:pt x="199" y="451"/>
                    <a:pt x="207" y="451"/>
                    <a:pt x="207" y="451"/>
                  </a:cubicBezTo>
                  <a:cubicBezTo>
                    <a:pt x="207" y="451"/>
                    <a:pt x="201" y="440"/>
                    <a:pt x="201" y="440"/>
                  </a:cubicBezTo>
                  <a:cubicBezTo>
                    <a:pt x="191" y="429"/>
                    <a:pt x="191" y="429"/>
                    <a:pt x="191" y="429"/>
                  </a:cubicBezTo>
                  <a:cubicBezTo>
                    <a:pt x="178" y="429"/>
                    <a:pt x="178" y="429"/>
                    <a:pt x="178" y="429"/>
                  </a:cubicBezTo>
                  <a:cubicBezTo>
                    <a:pt x="170" y="423"/>
                    <a:pt x="170" y="423"/>
                    <a:pt x="170" y="423"/>
                  </a:cubicBezTo>
                  <a:cubicBezTo>
                    <a:pt x="154" y="423"/>
                    <a:pt x="154" y="423"/>
                    <a:pt x="154" y="423"/>
                  </a:cubicBezTo>
                  <a:cubicBezTo>
                    <a:pt x="154" y="417"/>
                    <a:pt x="154" y="417"/>
                    <a:pt x="154" y="417"/>
                  </a:cubicBezTo>
                  <a:cubicBezTo>
                    <a:pt x="171" y="404"/>
                    <a:pt x="171" y="404"/>
                    <a:pt x="171" y="404"/>
                  </a:cubicBezTo>
                  <a:cubicBezTo>
                    <a:pt x="187" y="403"/>
                    <a:pt x="187" y="403"/>
                    <a:pt x="187" y="403"/>
                  </a:cubicBezTo>
                  <a:cubicBezTo>
                    <a:pt x="184" y="395"/>
                    <a:pt x="184" y="395"/>
                    <a:pt x="184" y="395"/>
                  </a:cubicBezTo>
                  <a:cubicBezTo>
                    <a:pt x="184" y="379"/>
                    <a:pt x="184" y="379"/>
                    <a:pt x="184" y="379"/>
                  </a:cubicBezTo>
                  <a:cubicBezTo>
                    <a:pt x="169" y="394"/>
                    <a:pt x="169" y="394"/>
                    <a:pt x="169" y="394"/>
                  </a:cubicBezTo>
                  <a:cubicBezTo>
                    <a:pt x="159" y="397"/>
                    <a:pt x="159" y="397"/>
                    <a:pt x="159" y="397"/>
                  </a:cubicBezTo>
                  <a:cubicBezTo>
                    <a:pt x="147" y="397"/>
                    <a:pt x="147" y="397"/>
                    <a:pt x="147" y="397"/>
                  </a:cubicBezTo>
                  <a:cubicBezTo>
                    <a:pt x="144" y="384"/>
                    <a:pt x="144" y="384"/>
                    <a:pt x="144" y="384"/>
                  </a:cubicBezTo>
                  <a:cubicBezTo>
                    <a:pt x="148" y="365"/>
                    <a:pt x="148" y="365"/>
                    <a:pt x="148" y="365"/>
                  </a:cubicBezTo>
                  <a:cubicBezTo>
                    <a:pt x="143" y="353"/>
                    <a:pt x="143" y="353"/>
                    <a:pt x="143" y="353"/>
                  </a:cubicBezTo>
                  <a:cubicBezTo>
                    <a:pt x="154" y="321"/>
                    <a:pt x="154" y="321"/>
                    <a:pt x="154" y="321"/>
                  </a:cubicBezTo>
                  <a:cubicBezTo>
                    <a:pt x="167" y="325"/>
                    <a:pt x="167" y="325"/>
                    <a:pt x="167" y="325"/>
                  </a:cubicBezTo>
                  <a:cubicBezTo>
                    <a:pt x="169" y="333"/>
                    <a:pt x="169" y="333"/>
                    <a:pt x="169" y="333"/>
                  </a:cubicBezTo>
                  <a:cubicBezTo>
                    <a:pt x="179" y="334"/>
                    <a:pt x="179" y="334"/>
                    <a:pt x="179" y="334"/>
                  </a:cubicBezTo>
                  <a:cubicBezTo>
                    <a:pt x="182" y="348"/>
                    <a:pt x="182" y="348"/>
                    <a:pt x="182" y="348"/>
                  </a:cubicBezTo>
                  <a:cubicBezTo>
                    <a:pt x="191" y="340"/>
                    <a:pt x="191" y="340"/>
                    <a:pt x="191" y="340"/>
                  </a:cubicBezTo>
                  <a:cubicBezTo>
                    <a:pt x="202" y="343"/>
                    <a:pt x="202" y="343"/>
                    <a:pt x="202" y="343"/>
                  </a:cubicBezTo>
                  <a:cubicBezTo>
                    <a:pt x="209" y="338"/>
                    <a:pt x="209" y="338"/>
                    <a:pt x="209" y="338"/>
                  </a:cubicBezTo>
                  <a:cubicBezTo>
                    <a:pt x="200" y="334"/>
                    <a:pt x="200" y="334"/>
                    <a:pt x="200" y="334"/>
                  </a:cubicBezTo>
                  <a:cubicBezTo>
                    <a:pt x="188" y="333"/>
                    <a:pt x="188" y="333"/>
                    <a:pt x="188" y="333"/>
                  </a:cubicBezTo>
                  <a:cubicBezTo>
                    <a:pt x="182" y="328"/>
                    <a:pt x="182" y="328"/>
                    <a:pt x="182" y="328"/>
                  </a:cubicBezTo>
                  <a:cubicBezTo>
                    <a:pt x="175" y="316"/>
                    <a:pt x="175" y="316"/>
                    <a:pt x="175" y="316"/>
                  </a:cubicBezTo>
                  <a:cubicBezTo>
                    <a:pt x="177" y="313"/>
                    <a:pt x="177" y="313"/>
                    <a:pt x="177" y="313"/>
                  </a:cubicBezTo>
                  <a:cubicBezTo>
                    <a:pt x="173" y="301"/>
                    <a:pt x="173" y="301"/>
                    <a:pt x="173" y="301"/>
                  </a:cubicBezTo>
                  <a:cubicBezTo>
                    <a:pt x="165" y="302"/>
                    <a:pt x="165" y="302"/>
                    <a:pt x="165" y="302"/>
                  </a:cubicBezTo>
                  <a:cubicBezTo>
                    <a:pt x="165" y="296"/>
                    <a:pt x="165" y="296"/>
                    <a:pt x="165" y="296"/>
                  </a:cubicBezTo>
                  <a:cubicBezTo>
                    <a:pt x="184" y="282"/>
                    <a:pt x="184" y="282"/>
                    <a:pt x="184" y="282"/>
                  </a:cubicBezTo>
                  <a:cubicBezTo>
                    <a:pt x="184" y="282"/>
                    <a:pt x="187" y="286"/>
                    <a:pt x="188" y="286"/>
                  </a:cubicBezTo>
                  <a:cubicBezTo>
                    <a:pt x="188" y="286"/>
                    <a:pt x="193" y="282"/>
                    <a:pt x="193" y="282"/>
                  </a:cubicBezTo>
                  <a:cubicBezTo>
                    <a:pt x="191" y="271"/>
                    <a:pt x="191" y="271"/>
                    <a:pt x="191" y="271"/>
                  </a:cubicBezTo>
                  <a:cubicBezTo>
                    <a:pt x="181" y="271"/>
                    <a:pt x="181" y="271"/>
                    <a:pt x="181" y="271"/>
                  </a:cubicBezTo>
                  <a:cubicBezTo>
                    <a:pt x="172" y="258"/>
                    <a:pt x="172" y="258"/>
                    <a:pt x="172" y="258"/>
                  </a:cubicBezTo>
                  <a:cubicBezTo>
                    <a:pt x="179" y="251"/>
                    <a:pt x="179" y="251"/>
                    <a:pt x="179" y="251"/>
                  </a:cubicBezTo>
                  <a:cubicBezTo>
                    <a:pt x="177" y="236"/>
                    <a:pt x="177" y="236"/>
                    <a:pt x="177" y="236"/>
                  </a:cubicBezTo>
                  <a:cubicBezTo>
                    <a:pt x="180" y="227"/>
                    <a:pt x="180" y="227"/>
                    <a:pt x="180" y="227"/>
                  </a:cubicBezTo>
                  <a:cubicBezTo>
                    <a:pt x="201" y="227"/>
                    <a:pt x="201" y="227"/>
                    <a:pt x="201" y="227"/>
                  </a:cubicBezTo>
                  <a:cubicBezTo>
                    <a:pt x="203" y="249"/>
                    <a:pt x="203" y="249"/>
                    <a:pt x="203" y="249"/>
                  </a:cubicBezTo>
                  <a:cubicBezTo>
                    <a:pt x="209" y="261"/>
                    <a:pt x="209" y="261"/>
                    <a:pt x="209" y="261"/>
                  </a:cubicBezTo>
                  <a:cubicBezTo>
                    <a:pt x="218" y="255"/>
                    <a:pt x="218" y="255"/>
                    <a:pt x="218" y="255"/>
                  </a:cubicBezTo>
                  <a:cubicBezTo>
                    <a:pt x="222" y="240"/>
                    <a:pt x="222" y="240"/>
                    <a:pt x="222" y="240"/>
                  </a:cubicBezTo>
                  <a:cubicBezTo>
                    <a:pt x="212" y="236"/>
                    <a:pt x="212" y="236"/>
                    <a:pt x="212" y="236"/>
                  </a:cubicBezTo>
                  <a:cubicBezTo>
                    <a:pt x="211" y="230"/>
                    <a:pt x="211" y="230"/>
                    <a:pt x="211" y="230"/>
                  </a:cubicBezTo>
                  <a:cubicBezTo>
                    <a:pt x="209" y="223"/>
                    <a:pt x="209" y="223"/>
                    <a:pt x="209" y="223"/>
                  </a:cubicBezTo>
                  <a:cubicBezTo>
                    <a:pt x="209" y="223"/>
                    <a:pt x="215" y="219"/>
                    <a:pt x="215" y="219"/>
                  </a:cubicBezTo>
                  <a:cubicBezTo>
                    <a:pt x="216" y="219"/>
                    <a:pt x="218" y="213"/>
                    <a:pt x="218" y="213"/>
                  </a:cubicBezTo>
                  <a:cubicBezTo>
                    <a:pt x="225" y="213"/>
                    <a:pt x="225" y="213"/>
                    <a:pt x="225" y="213"/>
                  </a:cubicBezTo>
                  <a:cubicBezTo>
                    <a:pt x="232" y="221"/>
                    <a:pt x="232" y="221"/>
                    <a:pt x="232" y="221"/>
                  </a:cubicBezTo>
                  <a:cubicBezTo>
                    <a:pt x="231" y="234"/>
                    <a:pt x="231" y="234"/>
                    <a:pt x="231" y="234"/>
                  </a:cubicBezTo>
                  <a:cubicBezTo>
                    <a:pt x="241" y="238"/>
                    <a:pt x="241" y="238"/>
                    <a:pt x="241" y="238"/>
                  </a:cubicBezTo>
                  <a:cubicBezTo>
                    <a:pt x="251" y="228"/>
                    <a:pt x="251" y="228"/>
                    <a:pt x="251" y="228"/>
                  </a:cubicBezTo>
                  <a:cubicBezTo>
                    <a:pt x="267" y="237"/>
                    <a:pt x="267" y="237"/>
                    <a:pt x="267" y="237"/>
                  </a:cubicBezTo>
                  <a:cubicBezTo>
                    <a:pt x="274" y="248"/>
                    <a:pt x="274" y="248"/>
                    <a:pt x="274" y="248"/>
                  </a:cubicBezTo>
                  <a:cubicBezTo>
                    <a:pt x="281" y="250"/>
                    <a:pt x="281" y="250"/>
                    <a:pt x="281" y="250"/>
                  </a:cubicBezTo>
                  <a:cubicBezTo>
                    <a:pt x="280" y="245"/>
                    <a:pt x="280" y="245"/>
                    <a:pt x="280" y="245"/>
                  </a:cubicBezTo>
                  <a:cubicBezTo>
                    <a:pt x="271" y="235"/>
                    <a:pt x="271" y="235"/>
                    <a:pt x="271" y="235"/>
                  </a:cubicBezTo>
                  <a:cubicBezTo>
                    <a:pt x="271" y="229"/>
                    <a:pt x="271" y="229"/>
                    <a:pt x="271" y="229"/>
                  </a:cubicBezTo>
                  <a:cubicBezTo>
                    <a:pt x="271" y="229"/>
                    <a:pt x="258" y="224"/>
                    <a:pt x="258" y="223"/>
                  </a:cubicBezTo>
                  <a:cubicBezTo>
                    <a:pt x="258" y="223"/>
                    <a:pt x="259" y="216"/>
                    <a:pt x="259" y="216"/>
                  </a:cubicBezTo>
                  <a:cubicBezTo>
                    <a:pt x="267" y="217"/>
                    <a:pt x="267" y="217"/>
                    <a:pt x="267" y="217"/>
                  </a:cubicBezTo>
                  <a:cubicBezTo>
                    <a:pt x="280" y="227"/>
                    <a:pt x="280" y="227"/>
                    <a:pt x="280" y="227"/>
                  </a:cubicBezTo>
                  <a:cubicBezTo>
                    <a:pt x="286" y="228"/>
                    <a:pt x="286" y="228"/>
                    <a:pt x="286" y="228"/>
                  </a:cubicBezTo>
                  <a:cubicBezTo>
                    <a:pt x="298" y="240"/>
                    <a:pt x="298" y="240"/>
                    <a:pt x="298" y="240"/>
                  </a:cubicBezTo>
                  <a:cubicBezTo>
                    <a:pt x="303" y="240"/>
                    <a:pt x="303" y="240"/>
                    <a:pt x="303" y="240"/>
                  </a:cubicBezTo>
                  <a:cubicBezTo>
                    <a:pt x="298" y="231"/>
                    <a:pt x="298" y="231"/>
                    <a:pt x="298" y="231"/>
                  </a:cubicBezTo>
                  <a:cubicBezTo>
                    <a:pt x="290" y="224"/>
                    <a:pt x="290" y="224"/>
                    <a:pt x="290" y="224"/>
                  </a:cubicBezTo>
                  <a:cubicBezTo>
                    <a:pt x="297" y="219"/>
                    <a:pt x="297" y="219"/>
                    <a:pt x="297" y="219"/>
                  </a:cubicBezTo>
                  <a:cubicBezTo>
                    <a:pt x="286" y="208"/>
                    <a:pt x="286" y="208"/>
                    <a:pt x="286" y="208"/>
                  </a:cubicBezTo>
                  <a:cubicBezTo>
                    <a:pt x="278" y="205"/>
                    <a:pt x="278" y="205"/>
                    <a:pt x="278" y="205"/>
                  </a:cubicBezTo>
                  <a:cubicBezTo>
                    <a:pt x="279" y="193"/>
                    <a:pt x="279" y="193"/>
                    <a:pt x="279" y="193"/>
                  </a:cubicBezTo>
                  <a:cubicBezTo>
                    <a:pt x="270" y="182"/>
                    <a:pt x="270" y="182"/>
                    <a:pt x="270" y="182"/>
                  </a:cubicBezTo>
                  <a:cubicBezTo>
                    <a:pt x="263" y="180"/>
                    <a:pt x="263" y="180"/>
                    <a:pt x="263" y="180"/>
                  </a:cubicBezTo>
                  <a:cubicBezTo>
                    <a:pt x="260" y="164"/>
                    <a:pt x="260" y="164"/>
                    <a:pt x="260" y="164"/>
                  </a:cubicBezTo>
                  <a:cubicBezTo>
                    <a:pt x="266" y="159"/>
                    <a:pt x="266" y="159"/>
                    <a:pt x="266" y="159"/>
                  </a:cubicBezTo>
                  <a:cubicBezTo>
                    <a:pt x="276" y="170"/>
                    <a:pt x="276" y="170"/>
                    <a:pt x="276" y="170"/>
                  </a:cubicBezTo>
                  <a:cubicBezTo>
                    <a:pt x="286" y="175"/>
                    <a:pt x="286" y="175"/>
                    <a:pt x="286" y="175"/>
                  </a:cubicBezTo>
                  <a:cubicBezTo>
                    <a:pt x="292" y="162"/>
                    <a:pt x="292" y="162"/>
                    <a:pt x="292" y="162"/>
                  </a:cubicBezTo>
                  <a:cubicBezTo>
                    <a:pt x="291" y="153"/>
                    <a:pt x="291" y="153"/>
                    <a:pt x="291" y="153"/>
                  </a:cubicBezTo>
                  <a:cubicBezTo>
                    <a:pt x="299" y="149"/>
                    <a:pt x="299" y="149"/>
                    <a:pt x="299" y="149"/>
                  </a:cubicBezTo>
                  <a:cubicBezTo>
                    <a:pt x="290" y="142"/>
                    <a:pt x="290" y="142"/>
                    <a:pt x="290" y="142"/>
                  </a:cubicBezTo>
                  <a:cubicBezTo>
                    <a:pt x="287" y="122"/>
                    <a:pt x="287" y="122"/>
                    <a:pt x="287" y="122"/>
                  </a:cubicBezTo>
                  <a:cubicBezTo>
                    <a:pt x="282" y="117"/>
                    <a:pt x="282" y="117"/>
                    <a:pt x="282" y="117"/>
                  </a:cubicBezTo>
                  <a:cubicBezTo>
                    <a:pt x="288" y="107"/>
                    <a:pt x="288" y="107"/>
                    <a:pt x="288" y="107"/>
                  </a:cubicBezTo>
                  <a:cubicBezTo>
                    <a:pt x="295" y="114"/>
                    <a:pt x="295" y="114"/>
                    <a:pt x="295" y="114"/>
                  </a:cubicBezTo>
                  <a:cubicBezTo>
                    <a:pt x="296" y="119"/>
                    <a:pt x="296" y="119"/>
                    <a:pt x="296" y="119"/>
                  </a:cubicBezTo>
                  <a:cubicBezTo>
                    <a:pt x="317" y="118"/>
                    <a:pt x="317" y="118"/>
                    <a:pt x="317" y="118"/>
                  </a:cubicBezTo>
                  <a:cubicBezTo>
                    <a:pt x="328" y="121"/>
                    <a:pt x="328" y="121"/>
                    <a:pt x="328" y="121"/>
                  </a:cubicBezTo>
                  <a:cubicBezTo>
                    <a:pt x="334" y="117"/>
                    <a:pt x="334" y="117"/>
                    <a:pt x="334" y="117"/>
                  </a:cubicBezTo>
                  <a:cubicBezTo>
                    <a:pt x="349" y="129"/>
                    <a:pt x="349" y="129"/>
                    <a:pt x="349" y="129"/>
                  </a:cubicBezTo>
                  <a:cubicBezTo>
                    <a:pt x="357" y="128"/>
                    <a:pt x="357" y="128"/>
                    <a:pt x="357" y="128"/>
                  </a:cubicBezTo>
                  <a:cubicBezTo>
                    <a:pt x="357" y="128"/>
                    <a:pt x="340" y="114"/>
                    <a:pt x="333" y="109"/>
                  </a:cubicBezTo>
                  <a:cubicBezTo>
                    <a:pt x="327" y="90"/>
                    <a:pt x="327" y="90"/>
                    <a:pt x="327" y="90"/>
                  </a:cubicBezTo>
                  <a:cubicBezTo>
                    <a:pt x="333" y="76"/>
                    <a:pt x="333" y="76"/>
                    <a:pt x="333" y="76"/>
                  </a:cubicBezTo>
                  <a:cubicBezTo>
                    <a:pt x="342" y="66"/>
                    <a:pt x="342" y="66"/>
                    <a:pt x="342" y="66"/>
                  </a:cubicBezTo>
                  <a:cubicBezTo>
                    <a:pt x="348" y="72"/>
                    <a:pt x="348" y="72"/>
                    <a:pt x="348" y="72"/>
                  </a:cubicBezTo>
                  <a:cubicBezTo>
                    <a:pt x="351" y="69"/>
                    <a:pt x="351" y="69"/>
                    <a:pt x="351" y="69"/>
                  </a:cubicBezTo>
                  <a:cubicBezTo>
                    <a:pt x="351" y="59"/>
                    <a:pt x="351" y="59"/>
                    <a:pt x="351" y="59"/>
                  </a:cubicBezTo>
                  <a:cubicBezTo>
                    <a:pt x="358" y="58"/>
                    <a:pt x="358" y="58"/>
                    <a:pt x="358" y="58"/>
                  </a:cubicBezTo>
                  <a:cubicBezTo>
                    <a:pt x="363" y="63"/>
                    <a:pt x="363" y="63"/>
                    <a:pt x="363" y="63"/>
                  </a:cubicBezTo>
                  <a:cubicBezTo>
                    <a:pt x="366" y="56"/>
                    <a:pt x="366" y="56"/>
                    <a:pt x="366" y="56"/>
                  </a:cubicBezTo>
                  <a:cubicBezTo>
                    <a:pt x="347" y="43"/>
                    <a:pt x="347" y="43"/>
                    <a:pt x="347" y="43"/>
                  </a:cubicBezTo>
                  <a:cubicBezTo>
                    <a:pt x="352" y="32"/>
                    <a:pt x="352" y="32"/>
                    <a:pt x="352" y="32"/>
                  </a:cubicBezTo>
                  <a:cubicBezTo>
                    <a:pt x="370" y="15"/>
                    <a:pt x="370" y="15"/>
                    <a:pt x="370" y="15"/>
                  </a:cubicBezTo>
                  <a:cubicBezTo>
                    <a:pt x="377" y="0"/>
                    <a:pt x="377" y="0"/>
                    <a:pt x="377" y="0"/>
                  </a:cubicBezTo>
                  <a:cubicBezTo>
                    <a:pt x="384" y="1"/>
                    <a:pt x="384" y="1"/>
                    <a:pt x="384" y="1"/>
                  </a:cubicBezTo>
                  <a:cubicBezTo>
                    <a:pt x="388" y="6"/>
                    <a:pt x="388" y="6"/>
                    <a:pt x="388" y="6"/>
                  </a:cubicBezTo>
                  <a:cubicBezTo>
                    <a:pt x="399" y="7"/>
                    <a:pt x="399" y="7"/>
                    <a:pt x="399" y="7"/>
                  </a:cubicBezTo>
                  <a:cubicBezTo>
                    <a:pt x="408" y="21"/>
                    <a:pt x="408" y="21"/>
                    <a:pt x="408" y="21"/>
                  </a:cubicBezTo>
                  <a:cubicBezTo>
                    <a:pt x="402" y="31"/>
                    <a:pt x="402" y="31"/>
                    <a:pt x="402" y="31"/>
                  </a:cubicBezTo>
                  <a:cubicBezTo>
                    <a:pt x="402" y="40"/>
                    <a:pt x="402" y="40"/>
                    <a:pt x="402" y="40"/>
                  </a:cubicBezTo>
                  <a:cubicBezTo>
                    <a:pt x="409" y="40"/>
                    <a:pt x="409" y="40"/>
                    <a:pt x="409" y="40"/>
                  </a:cubicBezTo>
                  <a:cubicBezTo>
                    <a:pt x="414" y="15"/>
                    <a:pt x="414" y="15"/>
                    <a:pt x="414" y="15"/>
                  </a:cubicBezTo>
                  <a:cubicBezTo>
                    <a:pt x="420" y="12"/>
                    <a:pt x="420" y="12"/>
                    <a:pt x="420" y="12"/>
                  </a:cubicBezTo>
                  <a:cubicBezTo>
                    <a:pt x="421" y="26"/>
                    <a:pt x="421" y="26"/>
                    <a:pt x="421" y="26"/>
                  </a:cubicBezTo>
                  <a:cubicBezTo>
                    <a:pt x="421" y="26"/>
                    <a:pt x="430" y="31"/>
                    <a:pt x="430" y="31"/>
                  </a:cubicBezTo>
                  <a:cubicBezTo>
                    <a:pt x="430" y="32"/>
                    <a:pt x="430" y="41"/>
                    <a:pt x="430" y="41"/>
                  </a:cubicBezTo>
                  <a:cubicBezTo>
                    <a:pt x="411" y="59"/>
                    <a:pt x="411" y="59"/>
                    <a:pt x="411" y="59"/>
                  </a:cubicBezTo>
                  <a:cubicBezTo>
                    <a:pt x="412" y="64"/>
                    <a:pt x="412" y="64"/>
                    <a:pt x="412" y="64"/>
                  </a:cubicBezTo>
                  <a:cubicBezTo>
                    <a:pt x="427" y="56"/>
                    <a:pt x="427" y="56"/>
                    <a:pt x="427" y="56"/>
                  </a:cubicBezTo>
                  <a:cubicBezTo>
                    <a:pt x="448" y="29"/>
                    <a:pt x="448" y="29"/>
                    <a:pt x="448" y="29"/>
                  </a:cubicBezTo>
                  <a:cubicBezTo>
                    <a:pt x="463" y="33"/>
                    <a:pt x="463" y="33"/>
                    <a:pt x="463" y="33"/>
                  </a:cubicBezTo>
                  <a:cubicBezTo>
                    <a:pt x="471" y="44"/>
                    <a:pt x="471" y="44"/>
                    <a:pt x="471" y="44"/>
                  </a:cubicBezTo>
                  <a:cubicBezTo>
                    <a:pt x="466" y="63"/>
                    <a:pt x="466" y="63"/>
                    <a:pt x="466" y="63"/>
                  </a:cubicBezTo>
                  <a:cubicBezTo>
                    <a:pt x="455" y="72"/>
                    <a:pt x="455" y="72"/>
                    <a:pt x="455" y="72"/>
                  </a:cubicBezTo>
                  <a:cubicBezTo>
                    <a:pt x="455" y="77"/>
                    <a:pt x="455" y="77"/>
                    <a:pt x="455" y="77"/>
                  </a:cubicBezTo>
                  <a:cubicBezTo>
                    <a:pt x="455" y="77"/>
                    <a:pt x="471" y="65"/>
                    <a:pt x="471" y="65"/>
                  </a:cubicBezTo>
                  <a:cubicBezTo>
                    <a:pt x="472" y="65"/>
                    <a:pt x="482" y="50"/>
                    <a:pt x="482" y="50"/>
                  </a:cubicBezTo>
                  <a:cubicBezTo>
                    <a:pt x="499" y="50"/>
                    <a:pt x="499" y="50"/>
                    <a:pt x="499" y="50"/>
                  </a:cubicBezTo>
                  <a:cubicBezTo>
                    <a:pt x="504" y="62"/>
                    <a:pt x="504" y="62"/>
                    <a:pt x="504" y="62"/>
                  </a:cubicBezTo>
                  <a:cubicBezTo>
                    <a:pt x="509" y="51"/>
                    <a:pt x="509" y="51"/>
                    <a:pt x="509" y="51"/>
                  </a:cubicBezTo>
                  <a:cubicBezTo>
                    <a:pt x="519" y="51"/>
                    <a:pt x="519" y="51"/>
                    <a:pt x="519" y="51"/>
                  </a:cubicBezTo>
                  <a:cubicBezTo>
                    <a:pt x="522" y="43"/>
                    <a:pt x="522" y="43"/>
                    <a:pt x="522" y="43"/>
                  </a:cubicBezTo>
                  <a:cubicBezTo>
                    <a:pt x="533" y="46"/>
                    <a:pt x="533" y="46"/>
                    <a:pt x="533" y="46"/>
                  </a:cubicBezTo>
                  <a:cubicBezTo>
                    <a:pt x="535" y="51"/>
                    <a:pt x="535" y="51"/>
                    <a:pt x="535" y="51"/>
                  </a:cubicBezTo>
                  <a:cubicBezTo>
                    <a:pt x="543" y="48"/>
                    <a:pt x="543" y="48"/>
                    <a:pt x="543" y="48"/>
                  </a:cubicBezTo>
                  <a:cubicBezTo>
                    <a:pt x="543" y="41"/>
                    <a:pt x="543" y="41"/>
                    <a:pt x="543" y="41"/>
                  </a:cubicBezTo>
                  <a:cubicBezTo>
                    <a:pt x="550" y="40"/>
                    <a:pt x="550" y="40"/>
                    <a:pt x="550" y="40"/>
                  </a:cubicBezTo>
                  <a:cubicBezTo>
                    <a:pt x="551" y="47"/>
                    <a:pt x="551" y="47"/>
                    <a:pt x="551" y="47"/>
                  </a:cubicBezTo>
                  <a:cubicBezTo>
                    <a:pt x="589" y="60"/>
                    <a:pt x="589" y="60"/>
                    <a:pt x="589" y="60"/>
                  </a:cubicBezTo>
                  <a:cubicBezTo>
                    <a:pt x="614" y="49"/>
                    <a:pt x="614" y="49"/>
                    <a:pt x="614" y="49"/>
                  </a:cubicBezTo>
                  <a:cubicBezTo>
                    <a:pt x="623" y="44"/>
                    <a:pt x="623" y="44"/>
                    <a:pt x="623" y="44"/>
                  </a:cubicBezTo>
                  <a:cubicBezTo>
                    <a:pt x="635" y="46"/>
                    <a:pt x="635" y="46"/>
                    <a:pt x="635" y="46"/>
                  </a:cubicBezTo>
                  <a:cubicBezTo>
                    <a:pt x="631" y="51"/>
                    <a:pt x="631" y="51"/>
                    <a:pt x="631" y="51"/>
                  </a:cubicBezTo>
                  <a:cubicBezTo>
                    <a:pt x="660" y="62"/>
                    <a:pt x="660" y="62"/>
                    <a:pt x="660" y="62"/>
                  </a:cubicBezTo>
                  <a:cubicBezTo>
                    <a:pt x="667" y="51"/>
                    <a:pt x="667" y="51"/>
                    <a:pt x="667" y="51"/>
                  </a:cubicBezTo>
                  <a:cubicBezTo>
                    <a:pt x="661" y="47"/>
                    <a:pt x="661" y="47"/>
                    <a:pt x="661" y="47"/>
                  </a:cubicBezTo>
                  <a:cubicBezTo>
                    <a:pt x="658" y="37"/>
                    <a:pt x="658" y="37"/>
                    <a:pt x="658" y="37"/>
                  </a:cubicBezTo>
                  <a:cubicBezTo>
                    <a:pt x="695" y="39"/>
                    <a:pt x="695" y="39"/>
                    <a:pt x="695" y="39"/>
                  </a:cubicBezTo>
                  <a:cubicBezTo>
                    <a:pt x="696" y="45"/>
                    <a:pt x="696" y="45"/>
                    <a:pt x="696" y="45"/>
                  </a:cubicBezTo>
                  <a:cubicBezTo>
                    <a:pt x="721" y="57"/>
                    <a:pt x="721" y="57"/>
                    <a:pt x="721" y="57"/>
                  </a:cubicBezTo>
                  <a:cubicBezTo>
                    <a:pt x="721" y="57"/>
                    <a:pt x="715" y="78"/>
                    <a:pt x="709" y="82"/>
                  </a:cubicBezTo>
                  <a:cubicBezTo>
                    <a:pt x="703" y="86"/>
                    <a:pt x="700" y="88"/>
                    <a:pt x="700" y="88"/>
                  </a:cubicBezTo>
                  <a:cubicBezTo>
                    <a:pt x="704" y="107"/>
                    <a:pt x="704" y="107"/>
                    <a:pt x="704" y="107"/>
                  </a:cubicBezTo>
                  <a:cubicBezTo>
                    <a:pt x="708" y="111"/>
                    <a:pt x="708" y="111"/>
                    <a:pt x="708" y="111"/>
                  </a:cubicBezTo>
                  <a:cubicBezTo>
                    <a:pt x="708" y="123"/>
                    <a:pt x="708" y="123"/>
                    <a:pt x="708" y="123"/>
                  </a:cubicBezTo>
                  <a:cubicBezTo>
                    <a:pt x="698" y="130"/>
                    <a:pt x="698" y="130"/>
                    <a:pt x="698" y="130"/>
                  </a:cubicBezTo>
                  <a:cubicBezTo>
                    <a:pt x="695" y="143"/>
                    <a:pt x="695" y="143"/>
                    <a:pt x="695" y="143"/>
                  </a:cubicBezTo>
                  <a:cubicBezTo>
                    <a:pt x="695" y="143"/>
                    <a:pt x="689" y="145"/>
                    <a:pt x="686" y="148"/>
                  </a:cubicBezTo>
                  <a:cubicBezTo>
                    <a:pt x="684" y="150"/>
                    <a:pt x="678" y="157"/>
                    <a:pt x="678" y="157"/>
                  </a:cubicBezTo>
                  <a:cubicBezTo>
                    <a:pt x="664" y="164"/>
                    <a:pt x="664" y="164"/>
                    <a:pt x="664" y="164"/>
                  </a:cubicBezTo>
                  <a:cubicBezTo>
                    <a:pt x="664" y="164"/>
                    <a:pt x="654" y="162"/>
                    <a:pt x="654" y="162"/>
                  </a:cubicBezTo>
                  <a:cubicBezTo>
                    <a:pt x="654" y="163"/>
                    <a:pt x="653" y="169"/>
                    <a:pt x="653" y="169"/>
                  </a:cubicBezTo>
                  <a:cubicBezTo>
                    <a:pt x="641" y="166"/>
                    <a:pt x="641" y="166"/>
                    <a:pt x="641" y="166"/>
                  </a:cubicBezTo>
                  <a:cubicBezTo>
                    <a:pt x="615" y="193"/>
                    <a:pt x="615" y="193"/>
                    <a:pt x="615" y="193"/>
                  </a:cubicBezTo>
                  <a:cubicBezTo>
                    <a:pt x="595" y="208"/>
                    <a:pt x="595" y="208"/>
                    <a:pt x="595" y="208"/>
                  </a:cubicBezTo>
                  <a:cubicBezTo>
                    <a:pt x="584" y="208"/>
                    <a:pt x="584" y="208"/>
                    <a:pt x="584" y="208"/>
                  </a:cubicBezTo>
                  <a:cubicBezTo>
                    <a:pt x="576" y="219"/>
                    <a:pt x="576" y="219"/>
                    <a:pt x="576" y="219"/>
                  </a:cubicBezTo>
                  <a:cubicBezTo>
                    <a:pt x="531" y="247"/>
                    <a:pt x="531" y="247"/>
                    <a:pt x="531" y="247"/>
                  </a:cubicBezTo>
                  <a:cubicBezTo>
                    <a:pt x="496" y="252"/>
                    <a:pt x="496" y="252"/>
                    <a:pt x="496" y="252"/>
                  </a:cubicBezTo>
                  <a:cubicBezTo>
                    <a:pt x="506" y="270"/>
                    <a:pt x="506" y="270"/>
                    <a:pt x="506" y="270"/>
                  </a:cubicBezTo>
                  <a:cubicBezTo>
                    <a:pt x="484" y="287"/>
                    <a:pt x="484" y="287"/>
                    <a:pt x="484" y="287"/>
                  </a:cubicBezTo>
                  <a:cubicBezTo>
                    <a:pt x="472" y="279"/>
                    <a:pt x="472" y="279"/>
                    <a:pt x="472" y="279"/>
                  </a:cubicBezTo>
                  <a:cubicBezTo>
                    <a:pt x="453" y="275"/>
                    <a:pt x="453" y="275"/>
                    <a:pt x="453" y="275"/>
                  </a:cubicBezTo>
                  <a:cubicBezTo>
                    <a:pt x="438" y="252"/>
                    <a:pt x="438" y="252"/>
                    <a:pt x="438" y="252"/>
                  </a:cubicBezTo>
                  <a:cubicBezTo>
                    <a:pt x="433" y="254"/>
                    <a:pt x="433" y="254"/>
                    <a:pt x="433" y="254"/>
                  </a:cubicBezTo>
                  <a:cubicBezTo>
                    <a:pt x="448" y="280"/>
                    <a:pt x="448" y="280"/>
                    <a:pt x="448" y="280"/>
                  </a:cubicBezTo>
                  <a:cubicBezTo>
                    <a:pt x="470" y="285"/>
                    <a:pt x="470" y="285"/>
                    <a:pt x="470" y="285"/>
                  </a:cubicBezTo>
                  <a:cubicBezTo>
                    <a:pt x="493" y="301"/>
                    <a:pt x="493" y="301"/>
                    <a:pt x="493" y="301"/>
                  </a:cubicBezTo>
                  <a:cubicBezTo>
                    <a:pt x="493" y="301"/>
                    <a:pt x="512" y="294"/>
                    <a:pt x="512" y="294"/>
                  </a:cubicBezTo>
                  <a:cubicBezTo>
                    <a:pt x="512" y="294"/>
                    <a:pt x="515" y="305"/>
                    <a:pt x="515" y="305"/>
                  </a:cubicBezTo>
                  <a:cubicBezTo>
                    <a:pt x="528" y="295"/>
                    <a:pt x="528" y="295"/>
                    <a:pt x="528" y="295"/>
                  </a:cubicBezTo>
                  <a:cubicBezTo>
                    <a:pt x="535" y="297"/>
                    <a:pt x="535" y="297"/>
                    <a:pt x="535" y="297"/>
                  </a:cubicBezTo>
                  <a:cubicBezTo>
                    <a:pt x="521" y="321"/>
                    <a:pt x="521" y="321"/>
                    <a:pt x="521" y="321"/>
                  </a:cubicBezTo>
                  <a:cubicBezTo>
                    <a:pt x="500" y="343"/>
                    <a:pt x="500" y="343"/>
                    <a:pt x="500" y="343"/>
                  </a:cubicBezTo>
                  <a:cubicBezTo>
                    <a:pt x="491" y="343"/>
                    <a:pt x="491" y="343"/>
                    <a:pt x="491" y="343"/>
                  </a:cubicBezTo>
                  <a:cubicBezTo>
                    <a:pt x="487" y="337"/>
                    <a:pt x="487" y="337"/>
                    <a:pt x="487" y="337"/>
                  </a:cubicBezTo>
                  <a:cubicBezTo>
                    <a:pt x="494" y="327"/>
                    <a:pt x="494" y="327"/>
                    <a:pt x="494" y="327"/>
                  </a:cubicBezTo>
                  <a:cubicBezTo>
                    <a:pt x="474" y="333"/>
                    <a:pt x="474" y="333"/>
                    <a:pt x="474" y="333"/>
                  </a:cubicBezTo>
                  <a:cubicBezTo>
                    <a:pt x="463" y="341"/>
                    <a:pt x="463" y="341"/>
                    <a:pt x="463" y="341"/>
                  </a:cubicBezTo>
                  <a:cubicBezTo>
                    <a:pt x="456" y="335"/>
                    <a:pt x="456" y="335"/>
                    <a:pt x="456" y="335"/>
                  </a:cubicBezTo>
                  <a:cubicBezTo>
                    <a:pt x="434" y="346"/>
                    <a:pt x="434" y="346"/>
                    <a:pt x="434" y="346"/>
                  </a:cubicBezTo>
                  <a:cubicBezTo>
                    <a:pt x="418" y="356"/>
                    <a:pt x="418" y="356"/>
                    <a:pt x="418" y="356"/>
                  </a:cubicBezTo>
                  <a:cubicBezTo>
                    <a:pt x="411" y="372"/>
                    <a:pt x="411" y="372"/>
                    <a:pt x="411" y="372"/>
                  </a:cubicBezTo>
                  <a:cubicBezTo>
                    <a:pt x="450" y="345"/>
                    <a:pt x="450" y="345"/>
                    <a:pt x="450" y="345"/>
                  </a:cubicBezTo>
                  <a:cubicBezTo>
                    <a:pt x="479" y="346"/>
                    <a:pt x="479" y="346"/>
                    <a:pt x="479" y="346"/>
                  </a:cubicBezTo>
                  <a:cubicBezTo>
                    <a:pt x="489" y="351"/>
                    <a:pt x="489" y="351"/>
                    <a:pt x="489" y="351"/>
                  </a:cubicBezTo>
                  <a:cubicBezTo>
                    <a:pt x="481" y="359"/>
                    <a:pt x="481" y="359"/>
                    <a:pt x="481" y="359"/>
                  </a:cubicBezTo>
                  <a:cubicBezTo>
                    <a:pt x="467" y="370"/>
                    <a:pt x="467" y="370"/>
                    <a:pt x="467" y="370"/>
                  </a:cubicBezTo>
                  <a:cubicBezTo>
                    <a:pt x="467" y="379"/>
                    <a:pt x="467" y="379"/>
                    <a:pt x="467" y="379"/>
                  </a:cubicBezTo>
                  <a:cubicBezTo>
                    <a:pt x="456" y="380"/>
                    <a:pt x="456" y="380"/>
                    <a:pt x="456" y="380"/>
                  </a:cubicBezTo>
                  <a:cubicBezTo>
                    <a:pt x="452" y="386"/>
                    <a:pt x="452" y="386"/>
                    <a:pt x="452" y="386"/>
                  </a:cubicBezTo>
                  <a:cubicBezTo>
                    <a:pt x="439" y="384"/>
                    <a:pt x="439" y="384"/>
                    <a:pt x="439" y="384"/>
                  </a:cubicBezTo>
                  <a:cubicBezTo>
                    <a:pt x="442" y="394"/>
                    <a:pt x="442" y="394"/>
                    <a:pt x="442" y="394"/>
                  </a:cubicBezTo>
                  <a:cubicBezTo>
                    <a:pt x="436" y="400"/>
                    <a:pt x="436" y="400"/>
                    <a:pt x="436" y="400"/>
                  </a:cubicBezTo>
                  <a:cubicBezTo>
                    <a:pt x="428" y="395"/>
                    <a:pt x="428" y="395"/>
                    <a:pt x="428" y="395"/>
                  </a:cubicBezTo>
                  <a:cubicBezTo>
                    <a:pt x="410" y="395"/>
                    <a:pt x="410" y="395"/>
                    <a:pt x="410" y="395"/>
                  </a:cubicBezTo>
                  <a:cubicBezTo>
                    <a:pt x="433" y="404"/>
                    <a:pt x="433" y="404"/>
                    <a:pt x="433" y="404"/>
                  </a:cubicBezTo>
                  <a:cubicBezTo>
                    <a:pt x="450" y="407"/>
                    <a:pt x="450" y="407"/>
                    <a:pt x="450" y="407"/>
                  </a:cubicBezTo>
                  <a:cubicBezTo>
                    <a:pt x="476" y="387"/>
                    <a:pt x="476" y="387"/>
                    <a:pt x="476" y="387"/>
                  </a:cubicBezTo>
                  <a:cubicBezTo>
                    <a:pt x="475" y="377"/>
                    <a:pt x="475" y="377"/>
                    <a:pt x="475" y="377"/>
                  </a:cubicBezTo>
                  <a:cubicBezTo>
                    <a:pt x="486" y="373"/>
                    <a:pt x="486" y="373"/>
                    <a:pt x="486" y="373"/>
                  </a:cubicBezTo>
                  <a:cubicBezTo>
                    <a:pt x="491" y="378"/>
                    <a:pt x="491" y="378"/>
                    <a:pt x="491" y="378"/>
                  </a:cubicBezTo>
                  <a:cubicBezTo>
                    <a:pt x="491" y="378"/>
                    <a:pt x="531" y="374"/>
                    <a:pt x="531" y="374"/>
                  </a:cubicBezTo>
                  <a:cubicBezTo>
                    <a:pt x="531" y="374"/>
                    <a:pt x="547" y="363"/>
                    <a:pt x="547" y="363"/>
                  </a:cubicBezTo>
                  <a:cubicBezTo>
                    <a:pt x="562" y="377"/>
                    <a:pt x="562" y="377"/>
                    <a:pt x="562" y="377"/>
                  </a:cubicBezTo>
                  <a:cubicBezTo>
                    <a:pt x="583" y="357"/>
                    <a:pt x="583" y="357"/>
                    <a:pt x="583" y="357"/>
                  </a:cubicBezTo>
                  <a:cubicBezTo>
                    <a:pt x="598" y="356"/>
                    <a:pt x="598" y="356"/>
                    <a:pt x="598" y="356"/>
                  </a:cubicBezTo>
                  <a:cubicBezTo>
                    <a:pt x="614" y="353"/>
                    <a:pt x="614" y="353"/>
                    <a:pt x="614" y="353"/>
                  </a:cubicBezTo>
                  <a:cubicBezTo>
                    <a:pt x="651" y="377"/>
                    <a:pt x="651" y="377"/>
                    <a:pt x="651" y="377"/>
                  </a:cubicBezTo>
                  <a:cubicBezTo>
                    <a:pt x="668" y="383"/>
                    <a:pt x="668" y="383"/>
                    <a:pt x="668" y="383"/>
                  </a:cubicBezTo>
                  <a:cubicBezTo>
                    <a:pt x="673" y="378"/>
                    <a:pt x="673" y="378"/>
                    <a:pt x="673" y="378"/>
                  </a:cubicBezTo>
                  <a:cubicBezTo>
                    <a:pt x="683" y="382"/>
                    <a:pt x="683" y="382"/>
                    <a:pt x="683" y="382"/>
                  </a:cubicBezTo>
                  <a:cubicBezTo>
                    <a:pt x="689" y="372"/>
                    <a:pt x="689" y="372"/>
                    <a:pt x="689" y="372"/>
                  </a:cubicBezTo>
                  <a:cubicBezTo>
                    <a:pt x="699" y="373"/>
                    <a:pt x="699" y="373"/>
                    <a:pt x="699" y="373"/>
                  </a:cubicBezTo>
                  <a:cubicBezTo>
                    <a:pt x="704" y="382"/>
                    <a:pt x="704" y="382"/>
                    <a:pt x="704" y="382"/>
                  </a:cubicBezTo>
                  <a:cubicBezTo>
                    <a:pt x="711" y="379"/>
                    <a:pt x="711" y="379"/>
                    <a:pt x="711" y="379"/>
                  </a:cubicBezTo>
                  <a:cubicBezTo>
                    <a:pt x="711" y="379"/>
                    <a:pt x="726" y="385"/>
                    <a:pt x="727" y="385"/>
                  </a:cubicBezTo>
                  <a:cubicBezTo>
                    <a:pt x="727" y="385"/>
                    <a:pt x="729" y="388"/>
                    <a:pt x="729" y="388"/>
                  </a:cubicBezTo>
                  <a:cubicBezTo>
                    <a:pt x="735" y="385"/>
                    <a:pt x="735" y="385"/>
                    <a:pt x="735" y="385"/>
                  </a:cubicBezTo>
                  <a:cubicBezTo>
                    <a:pt x="752" y="390"/>
                    <a:pt x="752" y="390"/>
                    <a:pt x="752" y="390"/>
                  </a:cubicBezTo>
                  <a:cubicBezTo>
                    <a:pt x="756" y="397"/>
                    <a:pt x="756" y="397"/>
                    <a:pt x="756" y="397"/>
                  </a:cubicBezTo>
                  <a:cubicBezTo>
                    <a:pt x="791" y="400"/>
                    <a:pt x="791" y="400"/>
                    <a:pt x="791" y="400"/>
                  </a:cubicBezTo>
                  <a:cubicBezTo>
                    <a:pt x="799" y="395"/>
                    <a:pt x="799" y="395"/>
                    <a:pt x="799" y="395"/>
                  </a:cubicBezTo>
                  <a:cubicBezTo>
                    <a:pt x="810" y="403"/>
                    <a:pt x="810" y="403"/>
                    <a:pt x="810" y="403"/>
                  </a:cubicBezTo>
                  <a:cubicBezTo>
                    <a:pt x="823" y="402"/>
                    <a:pt x="823" y="402"/>
                    <a:pt x="823" y="402"/>
                  </a:cubicBezTo>
                  <a:cubicBezTo>
                    <a:pt x="831" y="394"/>
                    <a:pt x="831" y="394"/>
                    <a:pt x="831" y="394"/>
                  </a:cubicBezTo>
                  <a:cubicBezTo>
                    <a:pt x="852" y="400"/>
                    <a:pt x="852" y="400"/>
                    <a:pt x="852" y="400"/>
                  </a:cubicBezTo>
                  <a:cubicBezTo>
                    <a:pt x="878" y="444"/>
                    <a:pt x="878" y="444"/>
                    <a:pt x="878" y="444"/>
                  </a:cubicBezTo>
                  <a:cubicBezTo>
                    <a:pt x="883" y="472"/>
                    <a:pt x="883" y="472"/>
                    <a:pt x="883" y="472"/>
                  </a:cubicBezTo>
                  <a:lnTo>
                    <a:pt x="877" y="47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2" name="Freeform 31">
              <a:extLst>
                <a:ext uri="{FF2B5EF4-FFF2-40B4-BE49-F238E27FC236}">
                  <a16:creationId xmlns:a16="http://schemas.microsoft.com/office/drawing/2014/main" id="{60136836-265B-433C-B860-CAAF1B96B522}"/>
                </a:ext>
              </a:extLst>
            </p:cNvPr>
            <p:cNvSpPr>
              <a:spLocks/>
            </p:cNvSpPr>
            <p:nvPr/>
          </p:nvSpPr>
          <p:spPr bwMode="auto">
            <a:xfrm>
              <a:off x="5456912" y="3166647"/>
              <a:ext cx="31098" cy="31098"/>
            </a:xfrm>
            <a:custGeom>
              <a:avLst/>
              <a:gdLst>
                <a:gd name="T0" fmla="*/ 14 w 14"/>
                <a:gd name="T1" fmla="*/ 2 h 14"/>
                <a:gd name="T2" fmla="*/ 9 w 14"/>
                <a:gd name="T3" fmla="*/ 14 h 14"/>
                <a:gd name="T4" fmla="*/ 0 w 14"/>
                <a:gd name="T5" fmla="*/ 0 h 14"/>
                <a:gd name="T6" fmla="*/ 14 w 14"/>
                <a:gd name="T7" fmla="*/ 2 h 14"/>
              </a:gdLst>
              <a:ahLst/>
              <a:cxnLst>
                <a:cxn ang="0">
                  <a:pos x="T0" y="T1"/>
                </a:cxn>
                <a:cxn ang="0">
                  <a:pos x="T2" y="T3"/>
                </a:cxn>
                <a:cxn ang="0">
                  <a:pos x="T4" y="T5"/>
                </a:cxn>
                <a:cxn ang="0">
                  <a:pos x="T6" y="T7"/>
                </a:cxn>
              </a:cxnLst>
              <a:rect l="0" t="0" r="r" b="b"/>
              <a:pathLst>
                <a:path w="14" h="14">
                  <a:moveTo>
                    <a:pt x="14" y="2"/>
                  </a:moveTo>
                  <a:lnTo>
                    <a:pt x="9" y="14"/>
                  </a:lnTo>
                  <a:lnTo>
                    <a:pt x="0" y="0"/>
                  </a:lnTo>
                  <a:lnTo>
                    <a:pt x="14"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3" name="Freeform 32">
              <a:extLst>
                <a:ext uri="{FF2B5EF4-FFF2-40B4-BE49-F238E27FC236}">
                  <a16:creationId xmlns:a16="http://schemas.microsoft.com/office/drawing/2014/main" id="{2538E9C8-D782-43F6-A7B7-A3163BC4CA79}"/>
                </a:ext>
              </a:extLst>
            </p:cNvPr>
            <p:cNvSpPr>
              <a:spLocks/>
            </p:cNvSpPr>
            <p:nvPr/>
          </p:nvSpPr>
          <p:spPr bwMode="auto">
            <a:xfrm>
              <a:off x="6003355" y="1856073"/>
              <a:ext cx="11107" cy="8885"/>
            </a:xfrm>
            <a:custGeom>
              <a:avLst/>
              <a:gdLst>
                <a:gd name="T0" fmla="*/ 3 w 5"/>
                <a:gd name="T1" fmla="*/ 0 h 4"/>
                <a:gd name="T2" fmla="*/ 5 w 5"/>
                <a:gd name="T3" fmla="*/ 4 h 4"/>
                <a:gd name="T4" fmla="*/ 0 w 5"/>
                <a:gd name="T5" fmla="*/ 4 h 4"/>
                <a:gd name="T6" fmla="*/ 0 w 5"/>
                <a:gd name="T7" fmla="*/ 0 h 4"/>
                <a:gd name="T8" fmla="*/ 3 w 5"/>
                <a:gd name="T9" fmla="*/ 0 h 4"/>
              </a:gdLst>
              <a:ahLst/>
              <a:cxnLst>
                <a:cxn ang="0">
                  <a:pos x="T0" y="T1"/>
                </a:cxn>
                <a:cxn ang="0">
                  <a:pos x="T2" y="T3"/>
                </a:cxn>
                <a:cxn ang="0">
                  <a:pos x="T4" y="T5"/>
                </a:cxn>
                <a:cxn ang="0">
                  <a:pos x="T6" y="T7"/>
                </a:cxn>
                <a:cxn ang="0">
                  <a:pos x="T8" y="T9"/>
                </a:cxn>
              </a:cxnLst>
              <a:rect l="0" t="0" r="r" b="b"/>
              <a:pathLst>
                <a:path w="5" h="4">
                  <a:moveTo>
                    <a:pt x="3" y="0"/>
                  </a:moveTo>
                  <a:lnTo>
                    <a:pt x="5" y="4"/>
                  </a:lnTo>
                  <a:lnTo>
                    <a:pt x="0" y="4"/>
                  </a:lnTo>
                  <a:lnTo>
                    <a:pt x="0" y="0"/>
                  </a:lnTo>
                  <a:lnTo>
                    <a:pt x="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4" name="Freeform 33">
              <a:extLst>
                <a:ext uri="{FF2B5EF4-FFF2-40B4-BE49-F238E27FC236}">
                  <a16:creationId xmlns:a16="http://schemas.microsoft.com/office/drawing/2014/main" id="{62F3808F-C4F8-4673-AB72-CEB2B169355E}"/>
                </a:ext>
              </a:extLst>
            </p:cNvPr>
            <p:cNvSpPr>
              <a:spLocks/>
            </p:cNvSpPr>
            <p:nvPr/>
          </p:nvSpPr>
          <p:spPr bwMode="auto">
            <a:xfrm>
              <a:off x="5981142" y="1836081"/>
              <a:ext cx="17770" cy="13328"/>
            </a:xfrm>
            <a:custGeom>
              <a:avLst/>
              <a:gdLst>
                <a:gd name="T0" fmla="*/ 11 w 11"/>
                <a:gd name="T1" fmla="*/ 8 h 8"/>
                <a:gd name="T2" fmla="*/ 10 w 11"/>
                <a:gd name="T3" fmla="*/ 1 h 8"/>
                <a:gd name="T4" fmla="*/ 0 w 11"/>
                <a:gd name="T5" fmla="*/ 1 h 8"/>
                <a:gd name="T6" fmla="*/ 2 w 11"/>
                <a:gd name="T7" fmla="*/ 6 h 8"/>
                <a:gd name="T8" fmla="*/ 11 w 11"/>
                <a:gd name="T9" fmla="*/ 8 h 8"/>
              </a:gdLst>
              <a:ahLst/>
              <a:cxnLst>
                <a:cxn ang="0">
                  <a:pos x="T0" y="T1"/>
                </a:cxn>
                <a:cxn ang="0">
                  <a:pos x="T2" y="T3"/>
                </a:cxn>
                <a:cxn ang="0">
                  <a:pos x="T4" y="T5"/>
                </a:cxn>
                <a:cxn ang="0">
                  <a:pos x="T6" y="T7"/>
                </a:cxn>
                <a:cxn ang="0">
                  <a:pos x="T8" y="T9"/>
                </a:cxn>
              </a:cxnLst>
              <a:rect l="0" t="0" r="r" b="b"/>
              <a:pathLst>
                <a:path w="11" h="8">
                  <a:moveTo>
                    <a:pt x="11" y="8"/>
                  </a:moveTo>
                  <a:cubicBezTo>
                    <a:pt x="10" y="1"/>
                    <a:pt x="10" y="1"/>
                    <a:pt x="10" y="1"/>
                  </a:cubicBezTo>
                  <a:cubicBezTo>
                    <a:pt x="10" y="1"/>
                    <a:pt x="0" y="0"/>
                    <a:pt x="0" y="1"/>
                  </a:cubicBezTo>
                  <a:cubicBezTo>
                    <a:pt x="0" y="1"/>
                    <a:pt x="2" y="6"/>
                    <a:pt x="2" y="6"/>
                  </a:cubicBezTo>
                  <a:lnTo>
                    <a:pt x="11"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5" name="Freeform 34">
              <a:extLst>
                <a:ext uri="{FF2B5EF4-FFF2-40B4-BE49-F238E27FC236}">
                  <a16:creationId xmlns:a16="http://schemas.microsoft.com/office/drawing/2014/main" id="{1397B27E-8B32-428C-B1E0-A5CAAD45FACE}"/>
                </a:ext>
              </a:extLst>
            </p:cNvPr>
            <p:cNvSpPr>
              <a:spLocks/>
            </p:cNvSpPr>
            <p:nvPr/>
          </p:nvSpPr>
          <p:spPr bwMode="auto">
            <a:xfrm>
              <a:off x="6052224" y="1713909"/>
              <a:ext cx="15549" cy="17770"/>
            </a:xfrm>
            <a:custGeom>
              <a:avLst/>
              <a:gdLst>
                <a:gd name="T0" fmla="*/ 5 w 7"/>
                <a:gd name="T1" fmla="*/ 8 h 8"/>
                <a:gd name="T2" fmla="*/ 4 w 7"/>
                <a:gd name="T3" fmla="*/ 6 h 8"/>
                <a:gd name="T4" fmla="*/ 0 w 7"/>
                <a:gd name="T5" fmla="*/ 3 h 8"/>
                <a:gd name="T6" fmla="*/ 2 w 7"/>
                <a:gd name="T7" fmla="*/ 1 h 8"/>
                <a:gd name="T8" fmla="*/ 2 w 7"/>
                <a:gd name="T9" fmla="*/ 0 h 8"/>
                <a:gd name="T10" fmla="*/ 7 w 7"/>
                <a:gd name="T11" fmla="*/ 4 h 8"/>
                <a:gd name="T12" fmla="*/ 5 w 7"/>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5" y="8"/>
                  </a:moveTo>
                  <a:lnTo>
                    <a:pt x="4" y="6"/>
                  </a:lnTo>
                  <a:lnTo>
                    <a:pt x="0" y="3"/>
                  </a:lnTo>
                  <a:lnTo>
                    <a:pt x="2" y="1"/>
                  </a:lnTo>
                  <a:lnTo>
                    <a:pt x="2" y="0"/>
                  </a:lnTo>
                  <a:lnTo>
                    <a:pt x="7" y="4"/>
                  </a:lnTo>
                  <a:lnTo>
                    <a:pt x="5"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6" name="Freeform 35">
              <a:extLst>
                <a:ext uri="{FF2B5EF4-FFF2-40B4-BE49-F238E27FC236}">
                  <a16:creationId xmlns:a16="http://schemas.microsoft.com/office/drawing/2014/main" id="{E0F18FDE-66AB-4500-B26D-7A431C42854D}"/>
                </a:ext>
              </a:extLst>
            </p:cNvPr>
            <p:cNvSpPr>
              <a:spLocks/>
            </p:cNvSpPr>
            <p:nvPr/>
          </p:nvSpPr>
          <p:spPr bwMode="auto">
            <a:xfrm>
              <a:off x="5878961" y="3024483"/>
              <a:ext cx="8885" cy="11107"/>
            </a:xfrm>
            <a:custGeom>
              <a:avLst/>
              <a:gdLst>
                <a:gd name="T0" fmla="*/ 3 w 4"/>
                <a:gd name="T1" fmla="*/ 5 h 5"/>
                <a:gd name="T2" fmla="*/ 0 w 4"/>
                <a:gd name="T3" fmla="*/ 5 h 5"/>
                <a:gd name="T4" fmla="*/ 0 w 4"/>
                <a:gd name="T5" fmla="*/ 0 h 5"/>
                <a:gd name="T6" fmla="*/ 4 w 4"/>
                <a:gd name="T7" fmla="*/ 0 h 5"/>
                <a:gd name="T8" fmla="*/ 3 w 4"/>
                <a:gd name="T9" fmla="*/ 5 h 5"/>
              </a:gdLst>
              <a:ahLst/>
              <a:cxnLst>
                <a:cxn ang="0">
                  <a:pos x="T0" y="T1"/>
                </a:cxn>
                <a:cxn ang="0">
                  <a:pos x="T2" y="T3"/>
                </a:cxn>
                <a:cxn ang="0">
                  <a:pos x="T4" y="T5"/>
                </a:cxn>
                <a:cxn ang="0">
                  <a:pos x="T6" y="T7"/>
                </a:cxn>
                <a:cxn ang="0">
                  <a:pos x="T8" y="T9"/>
                </a:cxn>
              </a:cxnLst>
              <a:rect l="0" t="0" r="r" b="b"/>
              <a:pathLst>
                <a:path w="4" h="5">
                  <a:moveTo>
                    <a:pt x="3" y="5"/>
                  </a:moveTo>
                  <a:lnTo>
                    <a:pt x="0" y="5"/>
                  </a:lnTo>
                  <a:lnTo>
                    <a:pt x="0" y="0"/>
                  </a:lnTo>
                  <a:lnTo>
                    <a:pt x="4" y="0"/>
                  </a:lnTo>
                  <a:lnTo>
                    <a:pt x="3" y="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36">
              <a:extLst>
                <a:ext uri="{FF2B5EF4-FFF2-40B4-BE49-F238E27FC236}">
                  <a16:creationId xmlns:a16="http://schemas.microsoft.com/office/drawing/2014/main" id="{03EEB5BD-63FA-4A44-8C41-EB3D14673571}"/>
                </a:ext>
              </a:extLst>
            </p:cNvPr>
            <p:cNvSpPr>
              <a:spLocks/>
            </p:cNvSpPr>
            <p:nvPr/>
          </p:nvSpPr>
          <p:spPr bwMode="auto">
            <a:xfrm>
              <a:off x="5885625" y="2997827"/>
              <a:ext cx="17770" cy="22213"/>
            </a:xfrm>
            <a:custGeom>
              <a:avLst/>
              <a:gdLst>
                <a:gd name="T0" fmla="*/ 4 w 8"/>
                <a:gd name="T1" fmla="*/ 10 h 10"/>
                <a:gd name="T2" fmla="*/ 1 w 8"/>
                <a:gd name="T3" fmla="*/ 10 h 10"/>
                <a:gd name="T4" fmla="*/ 0 w 8"/>
                <a:gd name="T5" fmla="*/ 6 h 10"/>
                <a:gd name="T6" fmla="*/ 4 w 8"/>
                <a:gd name="T7" fmla="*/ 0 h 10"/>
                <a:gd name="T8" fmla="*/ 8 w 8"/>
                <a:gd name="T9" fmla="*/ 5 h 10"/>
                <a:gd name="T10" fmla="*/ 4 w 8"/>
                <a:gd name="T11" fmla="*/ 10 h 10"/>
              </a:gdLst>
              <a:ahLst/>
              <a:cxnLst>
                <a:cxn ang="0">
                  <a:pos x="T0" y="T1"/>
                </a:cxn>
                <a:cxn ang="0">
                  <a:pos x="T2" y="T3"/>
                </a:cxn>
                <a:cxn ang="0">
                  <a:pos x="T4" y="T5"/>
                </a:cxn>
                <a:cxn ang="0">
                  <a:pos x="T6" y="T7"/>
                </a:cxn>
                <a:cxn ang="0">
                  <a:pos x="T8" y="T9"/>
                </a:cxn>
                <a:cxn ang="0">
                  <a:pos x="T10" y="T11"/>
                </a:cxn>
              </a:cxnLst>
              <a:rect l="0" t="0" r="r" b="b"/>
              <a:pathLst>
                <a:path w="8" h="10">
                  <a:moveTo>
                    <a:pt x="4" y="10"/>
                  </a:moveTo>
                  <a:lnTo>
                    <a:pt x="1" y="10"/>
                  </a:lnTo>
                  <a:lnTo>
                    <a:pt x="0" y="6"/>
                  </a:lnTo>
                  <a:lnTo>
                    <a:pt x="4" y="0"/>
                  </a:lnTo>
                  <a:lnTo>
                    <a:pt x="8" y="5"/>
                  </a:lnTo>
                  <a:lnTo>
                    <a:pt x="4"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8" name="Freeform 37">
              <a:extLst>
                <a:ext uri="{FF2B5EF4-FFF2-40B4-BE49-F238E27FC236}">
                  <a16:creationId xmlns:a16="http://schemas.microsoft.com/office/drawing/2014/main" id="{967A0696-A34A-40FA-9BD7-4F7896DDF26E}"/>
                </a:ext>
              </a:extLst>
            </p:cNvPr>
            <p:cNvSpPr>
              <a:spLocks/>
            </p:cNvSpPr>
            <p:nvPr/>
          </p:nvSpPr>
          <p:spPr bwMode="auto">
            <a:xfrm>
              <a:off x="5745682" y="3013376"/>
              <a:ext cx="84410" cy="146607"/>
            </a:xfrm>
            <a:custGeom>
              <a:avLst/>
              <a:gdLst>
                <a:gd name="T0" fmla="*/ 30 w 38"/>
                <a:gd name="T1" fmla="*/ 35 h 66"/>
                <a:gd name="T2" fmla="*/ 32 w 38"/>
                <a:gd name="T3" fmla="*/ 12 h 66"/>
                <a:gd name="T4" fmla="*/ 26 w 38"/>
                <a:gd name="T5" fmla="*/ 6 h 66"/>
                <a:gd name="T6" fmla="*/ 26 w 38"/>
                <a:gd name="T7" fmla="*/ 3 h 66"/>
                <a:gd name="T8" fmla="*/ 17 w 38"/>
                <a:gd name="T9" fmla="*/ 0 h 66"/>
                <a:gd name="T10" fmla="*/ 15 w 38"/>
                <a:gd name="T11" fmla="*/ 3 h 66"/>
                <a:gd name="T12" fmla="*/ 6 w 38"/>
                <a:gd name="T13" fmla="*/ 6 h 66"/>
                <a:gd name="T14" fmla="*/ 5 w 38"/>
                <a:gd name="T15" fmla="*/ 11 h 66"/>
                <a:gd name="T16" fmla="*/ 0 w 38"/>
                <a:gd name="T17" fmla="*/ 15 h 66"/>
                <a:gd name="T18" fmla="*/ 0 w 38"/>
                <a:gd name="T19" fmla="*/ 29 h 66"/>
                <a:gd name="T20" fmla="*/ 4 w 38"/>
                <a:gd name="T21" fmla="*/ 33 h 66"/>
                <a:gd name="T22" fmla="*/ 1 w 38"/>
                <a:gd name="T23" fmla="*/ 38 h 66"/>
                <a:gd name="T24" fmla="*/ 1 w 38"/>
                <a:gd name="T25" fmla="*/ 46 h 66"/>
                <a:gd name="T26" fmla="*/ 3 w 38"/>
                <a:gd name="T27" fmla="*/ 47 h 66"/>
                <a:gd name="T28" fmla="*/ 4 w 38"/>
                <a:gd name="T29" fmla="*/ 51 h 66"/>
                <a:gd name="T30" fmla="*/ 8 w 38"/>
                <a:gd name="T31" fmla="*/ 62 h 66"/>
                <a:gd name="T32" fmla="*/ 17 w 38"/>
                <a:gd name="T33" fmla="*/ 66 h 66"/>
                <a:gd name="T34" fmla="*/ 32 w 38"/>
                <a:gd name="T35" fmla="*/ 66 h 66"/>
                <a:gd name="T36" fmla="*/ 32 w 38"/>
                <a:gd name="T37" fmla="*/ 60 h 66"/>
                <a:gd name="T38" fmla="*/ 35 w 38"/>
                <a:gd name="T39" fmla="*/ 55 h 66"/>
                <a:gd name="T40" fmla="*/ 34 w 38"/>
                <a:gd name="T41" fmla="*/ 47 h 66"/>
                <a:gd name="T42" fmla="*/ 38 w 38"/>
                <a:gd name="T43" fmla="*/ 42 h 66"/>
                <a:gd name="T44" fmla="*/ 36 w 38"/>
                <a:gd name="T45" fmla="*/ 38 h 66"/>
                <a:gd name="T46" fmla="*/ 30 w 38"/>
                <a:gd name="T47" fmla="*/ 3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 h="66">
                  <a:moveTo>
                    <a:pt x="30" y="35"/>
                  </a:moveTo>
                  <a:lnTo>
                    <a:pt x="32" y="12"/>
                  </a:lnTo>
                  <a:lnTo>
                    <a:pt x="26" y="6"/>
                  </a:lnTo>
                  <a:lnTo>
                    <a:pt x="26" y="3"/>
                  </a:lnTo>
                  <a:lnTo>
                    <a:pt x="17" y="0"/>
                  </a:lnTo>
                  <a:lnTo>
                    <a:pt x="15" y="3"/>
                  </a:lnTo>
                  <a:lnTo>
                    <a:pt x="6" y="6"/>
                  </a:lnTo>
                  <a:lnTo>
                    <a:pt x="5" y="11"/>
                  </a:lnTo>
                  <a:lnTo>
                    <a:pt x="0" y="15"/>
                  </a:lnTo>
                  <a:lnTo>
                    <a:pt x="0" y="29"/>
                  </a:lnTo>
                  <a:lnTo>
                    <a:pt x="4" y="33"/>
                  </a:lnTo>
                  <a:lnTo>
                    <a:pt x="1" y="38"/>
                  </a:lnTo>
                  <a:lnTo>
                    <a:pt x="1" y="46"/>
                  </a:lnTo>
                  <a:lnTo>
                    <a:pt x="3" y="47"/>
                  </a:lnTo>
                  <a:lnTo>
                    <a:pt x="4" y="51"/>
                  </a:lnTo>
                  <a:lnTo>
                    <a:pt x="8" y="62"/>
                  </a:lnTo>
                  <a:lnTo>
                    <a:pt x="17" y="66"/>
                  </a:lnTo>
                  <a:lnTo>
                    <a:pt x="32" y="66"/>
                  </a:lnTo>
                  <a:lnTo>
                    <a:pt x="32" y="60"/>
                  </a:lnTo>
                  <a:lnTo>
                    <a:pt x="35" y="55"/>
                  </a:lnTo>
                  <a:lnTo>
                    <a:pt x="34" y="47"/>
                  </a:lnTo>
                  <a:lnTo>
                    <a:pt x="38" y="42"/>
                  </a:lnTo>
                  <a:lnTo>
                    <a:pt x="36" y="38"/>
                  </a:lnTo>
                  <a:lnTo>
                    <a:pt x="30" y="3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9" name="Freeform 38">
              <a:extLst>
                <a:ext uri="{FF2B5EF4-FFF2-40B4-BE49-F238E27FC236}">
                  <a16:creationId xmlns:a16="http://schemas.microsoft.com/office/drawing/2014/main" id="{48396068-82A0-4AAF-83FE-1D227690CABA}"/>
                </a:ext>
              </a:extLst>
            </p:cNvPr>
            <p:cNvSpPr>
              <a:spLocks/>
            </p:cNvSpPr>
            <p:nvPr/>
          </p:nvSpPr>
          <p:spPr bwMode="auto">
            <a:xfrm>
              <a:off x="5825650" y="2975614"/>
              <a:ext cx="8885" cy="15549"/>
            </a:xfrm>
            <a:custGeom>
              <a:avLst/>
              <a:gdLst>
                <a:gd name="T0" fmla="*/ 0 w 4"/>
                <a:gd name="T1" fmla="*/ 0 h 7"/>
                <a:gd name="T2" fmla="*/ 4 w 4"/>
                <a:gd name="T3" fmla="*/ 7 h 7"/>
                <a:gd name="T4" fmla="*/ 0 w 4"/>
                <a:gd name="T5" fmla="*/ 6 h 7"/>
                <a:gd name="T6" fmla="*/ 0 w 4"/>
                <a:gd name="T7" fmla="*/ 0 h 7"/>
              </a:gdLst>
              <a:ahLst/>
              <a:cxnLst>
                <a:cxn ang="0">
                  <a:pos x="T0" y="T1"/>
                </a:cxn>
                <a:cxn ang="0">
                  <a:pos x="T2" y="T3"/>
                </a:cxn>
                <a:cxn ang="0">
                  <a:pos x="T4" y="T5"/>
                </a:cxn>
                <a:cxn ang="0">
                  <a:pos x="T6" y="T7"/>
                </a:cxn>
              </a:cxnLst>
              <a:rect l="0" t="0" r="r" b="b"/>
              <a:pathLst>
                <a:path w="4" h="7">
                  <a:moveTo>
                    <a:pt x="0" y="0"/>
                  </a:moveTo>
                  <a:lnTo>
                    <a:pt x="4" y="7"/>
                  </a:lnTo>
                  <a:lnTo>
                    <a:pt x="0" y="6"/>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39">
              <a:extLst>
                <a:ext uri="{FF2B5EF4-FFF2-40B4-BE49-F238E27FC236}">
                  <a16:creationId xmlns:a16="http://schemas.microsoft.com/office/drawing/2014/main" id="{B214D742-A872-4C15-8CD0-03C814ED92E8}"/>
                </a:ext>
              </a:extLst>
            </p:cNvPr>
            <p:cNvSpPr>
              <a:spLocks/>
            </p:cNvSpPr>
            <p:nvPr/>
          </p:nvSpPr>
          <p:spPr bwMode="auto">
            <a:xfrm>
              <a:off x="5825650" y="2915639"/>
              <a:ext cx="48869" cy="111066"/>
            </a:xfrm>
            <a:custGeom>
              <a:avLst/>
              <a:gdLst>
                <a:gd name="T0" fmla="*/ 11 w 32"/>
                <a:gd name="T1" fmla="*/ 24 h 73"/>
                <a:gd name="T2" fmla="*/ 9 w 32"/>
                <a:gd name="T3" fmla="*/ 47 h 73"/>
                <a:gd name="T4" fmla="*/ 12 w 32"/>
                <a:gd name="T5" fmla="*/ 50 h 73"/>
                <a:gd name="T6" fmla="*/ 18 w 32"/>
                <a:gd name="T7" fmla="*/ 51 h 73"/>
                <a:gd name="T8" fmla="*/ 16 w 32"/>
                <a:gd name="T9" fmla="*/ 59 h 73"/>
                <a:gd name="T10" fmla="*/ 21 w 32"/>
                <a:gd name="T11" fmla="*/ 68 h 73"/>
                <a:gd name="T12" fmla="*/ 27 w 32"/>
                <a:gd name="T13" fmla="*/ 73 h 73"/>
                <a:gd name="T14" fmla="*/ 30 w 32"/>
                <a:gd name="T15" fmla="*/ 66 h 73"/>
                <a:gd name="T16" fmla="*/ 24 w 32"/>
                <a:gd name="T17" fmla="*/ 63 h 73"/>
                <a:gd name="T18" fmla="*/ 32 w 32"/>
                <a:gd name="T19" fmla="*/ 44 h 73"/>
                <a:gd name="T20" fmla="*/ 31 w 32"/>
                <a:gd name="T21" fmla="*/ 30 h 73"/>
                <a:gd name="T22" fmla="*/ 25 w 32"/>
                <a:gd name="T23" fmla="*/ 31 h 73"/>
                <a:gd name="T24" fmla="*/ 22 w 32"/>
                <a:gd name="T25" fmla="*/ 25 h 73"/>
                <a:gd name="T26" fmla="*/ 24 w 32"/>
                <a:gd name="T27" fmla="*/ 18 h 73"/>
                <a:gd name="T28" fmla="*/ 16 w 32"/>
                <a:gd name="T29" fmla="*/ 11 h 73"/>
                <a:gd name="T30" fmla="*/ 12 w 32"/>
                <a:gd name="T31" fmla="*/ 3 h 73"/>
                <a:gd name="T32" fmla="*/ 7 w 32"/>
                <a:gd name="T33" fmla="*/ 0 h 73"/>
                <a:gd name="T34" fmla="*/ 0 w 32"/>
                <a:gd name="T35" fmla="*/ 6 h 73"/>
                <a:gd name="T36" fmla="*/ 0 w 32"/>
                <a:gd name="T37" fmla="*/ 12 h 73"/>
                <a:gd name="T38" fmla="*/ 2 w 32"/>
                <a:gd name="T39" fmla="*/ 13 h 73"/>
                <a:gd name="T40" fmla="*/ 5 w 32"/>
                <a:gd name="T41" fmla="*/ 25 h 73"/>
                <a:gd name="T42" fmla="*/ 11 w 32"/>
                <a:gd name="T43" fmla="*/ 2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73">
                  <a:moveTo>
                    <a:pt x="11" y="24"/>
                  </a:moveTo>
                  <a:cubicBezTo>
                    <a:pt x="9" y="47"/>
                    <a:pt x="9" y="47"/>
                    <a:pt x="9" y="47"/>
                  </a:cubicBezTo>
                  <a:cubicBezTo>
                    <a:pt x="12" y="50"/>
                    <a:pt x="12" y="50"/>
                    <a:pt x="12" y="50"/>
                  </a:cubicBezTo>
                  <a:cubicBezTo>
                    <a:pt x="18" y="51"/>
                    <a:pt x="18" y="51"/>
                    <a:pt x="18" y="51"/>
                  </a:cubicBezTo>
                  <a:cubicBezTo>
                    <a:pt x="16" y="59"/>
                    <a:pt x="16" y="59"/>
                    <a:pt x="16" y="59"/>
                  </a:cubicBezTo>
                  <a:cubicBezTo>
                    <a:pt x="21" y="68"/>
                    <a:pt x="21" y="68"/>
                    <a:pt x="21" y="68"/>
                  </a:cubicBezTo>
                  <a:cubicBezTo>
                    <a:pt x="27" y="73"/>
                    <a:pt x="27" y="73"/>
                    <a:pt x="27" y="73"/>
                  </a:cubicBezTo>
                  <a:cubicBezTo>
                    <a:pt x="30" y="66"/>
                    <a:pt x="30" y="66"/>
                    <a:pt x="30" y="66"/>
                  </a:cubicBezTo>
                  <a:cubicBezTo>
                    <a:pt x="24" y="63"/>
                    <a:pt x="24" y="63"/>
                    <a:pt x="24" y="63"/>
                  </a:cubicBezTo>
                  <a:cubicBezTo>
                    <a:pt x="24" y="63"/>
                    <a:pt x="31" y="44"/>
                    <a:pt x="32" y="44"/>
                  </a:cubicBezTo>
                  <a:cubicBezTo>
                    <a:pt x="32" y="44"/>
                    <a:pt x="31" y="30"/>
                    <a:pt x="31" y="30"/>
                  </a:cubicBezTo>
                  <a:cubicBezTo>
                    <a:pt x="25" y="31"/>
                    <a:pt x="25" y="31"/>
                    <a:pt x="25" y="31"/>
                  </a:cubicBezTo>
                  <a:cubicBezTo>
                    <a:pt x="22" y="25"/>
                    <a:pt x="22" y="25"/>
                    <a:pt x="22" y="25"/>
                  </a:cubicBezTo>
                  <a:cubicBezTo>
                    <a:pt x="24" y="18"/>
                    <a:pt x="24" y="18"/>
                    <a:pt x="24" y="18"/>
                  </a:cubicBezTo>
                  <a:cubicBezTo>
                    <a:pt x="16" y="11"/>
                    <a:pt x="16" y="11"/>
                    <a:pt x="16" y="11"/>
                  </a:cubicBezTo>
                  <a:cubicBezTo>
                    <a:pt x="12" y="3"/>
                    <a:pt x="12" y="3"/>
                    <a:pt x="12" y="3"/>
                  </a:cubicBezTo>
                  <a:cubicBezTo>
                    <a:pt x="7" y="0"/>
                    <a:pt x="7" y="0"/>
                    <a:pt x="7" y="0"/>
                  </a:cubicBezTo>
                  <a:cubicBezTo>
                    <a:pt x="0" y="6"/>
                    <a:pt x="0" y="6"/>
                    <a:pt x="0" y="6"/>
                  </a:cubicBezTo>
                  <a:cubicBezTo>
                    <a:pt x="0" y="12"/>
                    <a:pt x="0" y="12"/>
                    <a:pt x="0" y="12"/>
                  </a:cubicBezTo>
                  <a:cubicBezTo>
                    <a:pt x="2" y="13"/>
                    <a:pt x="2" y="13"/>
                    <a:pt x="2" y="13"/>
                  </a:cubicBezTo>
                  <a:cubicBezTo>
                    <a:pt x="5" y="25"/>
                    <a:pt x="5" y="25"/>
                    <a:pt x="5" y="25"/>
                  </a:cubicBezTo>
                  <a:lnTo>
                    <a:pt x="11"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1" name="Freeform 40">
              <a:extLst>
                <a:ext uri="{FF2B5EF4-FFF2-40B4-BE49-F238E27FC236}">
                  <a16:creationId xmlns:a16="http://schemas.microsoft.com/office/drawing/2014/main" id="{D9813083-5C1F-45B2-B399-6A9A05662C84}"/>
                </a:ext>
              </a:extLst>
            </p:cNvPr>
            <p:cNvSpPr>
              <a:spLocks/>
            </p:cNvSpPr>
            <p:nvPr/>
          </p:nvSpPr>
          <p:spPr bwMode="auto">
            <a:xfrm>
              <a:off x="5636838" y="3028926"/>
              <a:ext cx="6664" cy="6664"/>
            </a:xfrm>
            <a:custGeom>
              <a:avLst/>
              <a:gdLst>
                <a:gd name="T0" fmla="*/ 3 w 3"/>
                <a:gd name="T1" fmla="*/ 3 h 3"/>
                <a:gd name="T2" fmla="*/ 3 w 3"/>
                <a:gd name="T3" fmla="*/ 0 h 3"/>
                <a:gd name="T4" fmla="*/ 0 w 3"/>
                <a:gd name="T5" fmla="*/ 3 h 3"/>
                <a:gd name="T6" fmla="*/ 3 w 3"/>
                <a:gd name="T7" fmla="*/ 3 h 3"/>
              </a:gdLst>
              <a:ahLst/>
              <a:cxnLst>
                <a:cxn ang="0">
                  <a:pos x="T0" y="T1"/>
                </a:cxn>
                <a:cxn ang="0">
                  <a:pos x="T2" y="T3"/>
                </a:cxn>
                <a:cxn ang="0">
                  <a:pos x="T4" y="T5"/>
                </a:cxn>
                <a:cxn ang="0">
                  <a:pos x="T6" y="T7"/>
                </a:cxn>
              </a:cxnLst>
              <a:rect l="0" t="0" r="r" b="b"/>
              <a:pathLst>
                <a:path w="3" h="3">
                  <a:moveTo>
                    <a:pt x="3" y="3"/>
                  </a:moveTo>
                  <a:lnTo>
                    <a:pt x="3" y="0"/>
                  </a:lnTo>
                  <a:lnTo>
                    <a:pt x="0" y="3"/>
                  </a:lnTo>
                  <a:lnTo>
                    <a:pt x="3" y="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2" name="Freeform 41">
              <a:extLst>
                <a:ext uri="{FF2B5EF4-FFF2-40B4-BE49-F238E27FC236}">
                  <a16:creationId xmlns:a16="http://schemas.microsoft.com/office/drawing/2014/main" id="{41B2079D-C389-4996-B2E6-58AA1B907112}"/>
                </a:ext>
              </a:extLst>
            </p:cNvPr>
            <p:cNvSpPr>
              <a:spLocks/>
            </p:cNvSpPr>
            <p:nvPr/>
          </p:nvSpPr>
          <p:spPr bwMode="auto">
            <a:xfrm>
              <a:off x="5641281" y="2982278"/>
              <a:ext cx="26656" cy="42205"/>
            </a:xfrm>
            <a:custGeom>
              <a:avLst/>
              <a:gdLst>
                <a:gd name="T0" fmla="*/ 0 w 12"/>
                <a:gd name="T1" fmla="*/ 19 h 19"/>
                <a:gd name="T2" fmla="*/ 6 w 12"/>
                <a:gd name="T3" fmla="*/ 15 h 19"/>
                <a:gd name="T4" fmla="*/ 9 w 12"/>
                <a:gd name="T5" fmla="*/ 11 h 19"/>
                <a:gd name="T6" fmla="*/ 6 w 12"/>
                <a:gd name="T7" fmla="*/ 8 h 19"/>
                <a:gd name="T8" fmla="*/ 12 w 12"/>
                <a:gd name="T9" fmla="*/ 1 h 19"/>
                <a:gd name="T10" fmla="*/ 7 w 12"/>
                <a:gd name="T11" fmla="*/ 0 h 19"/>
                <a:gd name="T12" fmla="*/ 5 w 12"/>
                <a:gd name="T13" fmla="*/ 4 h 19"/>
                <a:gd name="T14" fmla="*/ 2 w 12"/>
                <a:gd name="T15" fmla="*/ 7 h 19"/>
                <a:gd name="T16" fmla="*/ 2 w 12"/>
                <a:gd name="T17" fmla="*/ 13 h 19"/>
                <a:gd name="T18" fmla="*/ 0 w 12"/>
                <a:gd name="T19" fmla="*/ 15 h 19"/>
                <a:gd name="T20" fmla="*/ 0 w 12"/>
                <a:gd name="T2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9">
                  <a:moveTo>
                    <a:pt x="0" y="19"/>
                  </a:moveTo>
                  <a:lnTo>
                    <a:pt x="6" y="15"/>
                  </a:lnTo>
                  <a:lnTo>
                    <a:pt x="9" y="11"/>
                  </a:lnTo>
                  <a:lnTo>
                    <a:pt x="6" y="8"/>
                  </a:lnTo>
                  <a:lnTo>
                    <a:pt x="12" y="1"/>
                  </a:lnTo>
                  <a:lnTo>
                    <a:pt x="7" y="0"/>
                  </a:lnTo>
                  <a:lnTo>
                    <a:pt x="5" y="4"/>
                  </a:lnTo>
                  <a:lnTo>
                    <a:pt x="2" y="7"/>
                  </a:lnTo>
                  <a:lnTo>
                    <a:pt x="2" y="13"/>
                  </a:lnTo>
                  <a:lnTo>
                    <a:pt x="0" y="15"/>
                  </a:lnTo>
                  <a:lnTo>
                    <a:pt x="0"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42">
              <a:extLst>
                <a:ext uri="{FF2B5EF4-FFF2-40B4-BE49-F238E27FC236}">
                  <a16:creationId xmlns:a16="http://schemas.microsoft.com/office/drawing/2014/main" id="{23811000-BD2F-41C4-95C2-FA39A4B8E2F7}"/>
                </a:ext>
              </a:extLst>
            </p:cNvPr>
            <p:cNvSpPr>
              <a:spLocks/>
            </p:cNvSpPr>
            <p:nvPr/>
          </p:nvSpPr>
          <p:spPr bwMode="auto">
            <a:xfrm>
              <a:off x="5432477" y="2857885"/>
              <a:ext cx="142164" cy="168820"/>
            </a:xfrm>
            <a:custGeom>
              <a:avLst/>
              <a:gdLst>
                <a:gd name="T0" fmla="*/ 42 w 94"/>
                <a:gd name="T1" fmla="*/ 38 h 112"/>
                <a:gd name="T2" fmla="*/ 32 w 94"/>
                <a:gd name="T3" fmla="*/ 46 h 112"/>
                <a:gd name="T4" fmla="*/ 31 w 94"/>
                <a:gd name="T5" fmla="*/ 54 h 112"/>
                <a:gd name="T6" fmla="*/ 23 w 94"/>
                <a:gd name="T7" fmla="*/ 62 h 112"/>
                <a:gd name="T8" fmla="*/ 8 w 94"/>
                <a:gd name="T9" fmla="*/ 70 h 112"/>
                <a:gd name="T10" fmla="*/ 1 w 94"/>
                <a:gd name="T11" fmla="*/ 70 h 112"/>
                <a:gd name="T12" fmla="*/ 0 w 94"/>
                <a:gd name="T13" fmla="*/ 65 h 112"/>
                <a:gd name="T14" fmla="*/ 9 w 94"/>
                <a:gd name="T15" fmla="*/ 51 h 112"/>
                <a:gd name="T16" fmla="*/ 11 w 94"/>
                <a:gd name="T17" fmla="*/ 46 h 112"/>
                <a:gd name="T18" fmla="*/ 16 w 94"/>
                <a:gd name="T19" fmla="*/ 42 h 112"/>
                <a:gd name="T20" fmla="*/ 17 w 94"/>
                <a:gd name="T21" fmla="*/ 37 h 112"/>
                <a:gd name="T22" fmla="*/ 14 w 94"/>
                <a:gd name="T23" fmla="*/ 33 h 112"/>
                <a:gd name="T24" fmla="*/ 23 w 94"/>
                <a:gd name="T25" fmla="*/ 13 h 112"/>
                <a:gd name="T26" fmla="*/ 38 w 94"/>
                <a:gd name="T27" fmla="*/ 14 h 112"/>
                <a:gd name="T28" fmla="*/ 48 w 94"/>
                <a:gd name="T29" fmla="*/ 10 h 112"/>
                <a:gd name="T30" fmla="*/ 47 w 94"/>
                <a:gd name="T31" fmla="*/ 29 h 112"/>
                <a:gd name="T32" fmla="*/ 77 w 94"/>
                <a:gd name="T33" fmla="*/ 0 h 112"/>
                <a:gd name="T34" fmla="*/ 91 w 94"/>
                <a:gd name="T35" fmla="*/ 4 h 112"/>
                <a:gd name="T36" fmla="*/ 87 w 94"/>
                <a:gd name="T37" fmla="*/ 10 h 112"/>
                <a:gd name="T38" fmla="*/ 90 w 94"/>
                <a:gd name="T39" fmla="*/ 30 h 112"/>
                <a:gd name="T40" fmla="*/ 87 w 94"/>
                <a:gd name="T41" fmla="*/ 32 h 112"/>
                <a:gd name="T42" fmla="*/ 87 w 94"/>
                <a:gd name="T43" fmla="*/ 50 h 112"/>
                <a:gd name="T44" fmla="*/ 91 w 94"/>
                <a:gd name="T45" fmla="*/ 69 h 112"/>
                <a:gd name="T46" fmla="*/ 93 w 94"/>
                <a:gd name="T47" fmla="*/ 73 h 112"/>
                <a:gd name="T48" fmla="*/ 90 w 94"/>
                <a:gd name="T49" fmla="*/ 78 h 112"/>
                <a:gd name="T50" fmla="*/ 93 w 94"/>
                <a:gd name="T51" fmla="*/ 81 h 112"/>
                <a:gd name="T52" fmla="*/ 94 w 94"/>
                <a:gd name="T53" fmla="*/ 87 h 112"/>
                <a:gd name="T54" fmla="*/ 85 w 94"/>
                <a:gd name="T55" fmla="*/ 93 h 112"/>
                <a:gd name="T56" fmla="*/ 80 w 94"/>
                <a:gd name="T57" fmla="*/ 88 h 112"/>
                <a:gd name="T58" fmla="*/ 80 w 94"/>
                <a:gd name="T59" fmla="*/ 95 h 112"/>
                <a:gd name="T60" fmla="*/ 70 w 94"/>
                <a:gd name="T61" fmla="*/ 100 h 112"/>
                <a:gd name="T62" fmla="*/ 58 w 94"/>
                <a:gd name="T63" fmla="*/ 101 h 112"/>
                <a:gd name="T64" fmla="*/ 58 w 94"/>
                <a:gd name="T65" fmla="*/ 97 h 112"/>
                <a:gd name="T66" fmla="*/ 50 w 94"/>
                <a:gd name="T67" fmla="*/ 98 h 112"/>
                <a:gd name="T68" fmla="*/ 46 w 94"/>
                <a:gd name="T69" fmla="*/ 106 h 112"/>
                <a:gd name="T70" fmla="*/ 37 w 94"/>
                <a:gd name="T71" fmla="*/ 112 h 112"/>
                <a:gd name="T72" fmla="*/ 32 w 94"/>
                <a:gd name="T73" fmla="*/ 108 h 112"/>
                <a:gd name="T74" fmla="*/ 28 w 94"/>
                <a:gd name="T75" fmla="*/ 108 h 112"/>
                <a:gd name="T76" fmla="*/ 28 w 94"/>
                <a:gd name="T77" fmla="*/ 103 h 112"/>
                <a:gd name="T78" fmla="*/ 37 w 94"/>
                <a:gd name="T79" fmla="*/ 92 h 112"/>
                <a:gd name="T80" fmla="*/ 36 w 94"/>
                <a:gd name="T81" fmla="*/ 86 h 112"/>
                <a:gd name="T82" fmla="*/ 41 w 94"/>
                <a:gd name="T83" fmla="*/ 86 h 112"/>
                <a:gd name="T84" fmla="*/ 44 w 94"/>
                <a:gd name="T85" fmla="*/ 66 h 112"/>
                <a:gd name="T86" fmla="*/ 35 w 94"/>
                <a:gd name="T87" fmla="*/ 63 h 112"/>
                <a:gd name="T88" fmla="*/ 39 w 94"/>
                <a:gd name="T89" fmla="*/ 57 h 112"/>
                <a:gd name="T90" fmla="*/ 51 w 94"/>
                <a:gd name="T91" fmla="*/ 51 h 112"/>
                <a:gd name="T92" fmla="*/ 42 w 94"/>
                <a:gd name="T93" fmla="*/ 3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4" h="112">
                  <a:moveTo>
                    <a:pt x="42" y="38"/>
                  </a:moveTo>
                  <a:cubicBezTo>
                    <a:pt x="32" y="46"/>
                    <a:pt x="32" y="46"/>
                    <a:pt x="32" y="46"/>
                  </a:cubicBezTo>
                  <a:cubicBezTo>
                    <a:pt x="31" y="54"/>
                    <a:pt x="31" y="54"/>
                    <a:pt x="31" y="54"/>
                  </a:cubicBezTo>
                  <a:cubicBezTo>
                    <a:pt x="23" y="62"/>
                    <a:pt x="23" y="62"/>
                    <a:pt x="23" y="62"/>
                  </a:cubicBezTo>
                  <a:cubicBezTo>
                    <a:pt x="8" y="70"/>
                    <a:pt x="8" y="70"/>
                    <a:pt x="8" y="70"/>
                  </a:cubicBezTo>
                  <a:cubicBezTo>
                    <a:pt x="1" y="70"/>
                    <a:pt x="1" y="70"/>
                    <a:pt x="1" y="70"/>
                  </a:cubicBezTo>
                  <a:cubicBezTo>
                    <a:pt x="0" y="65"/>
                    <a:pt x="0" y="65"/>
                    <a:pt x="0" y="65"/>
                  </a:cubicBezTo>
                  <a:cubicBezTo>
                    <a:pt x="9" y="51"/>
                    <a:pt x="9" y="51"/>
                    <a:pt x="9" y="51"/>
                  </a:cubicBezTo>
                  <a:cubicBezTo>
                    <a:pt x="11" y="46"/>
                    <a:pt x="11" y="46"/>
                    <a:pt x="11" y="46"/>
                  </a:cubicBezTo>
                  <a:cubicBezTo>
                    <a:pt x="16" y="42"/>
                    <a:pt x="16" y="42"/>
                    <a:pt x="16" y="42"/>
                  </a:cubicBezTo>
                  <a:cubicBezTo>
                    <a:pt x="17" y="37"/>
                    <a:pt x="17" y="37"/>
                    <a:pt x="17" y="37"/>
                  </a:cubicBezTo>
                  <a:cubicBezTo>
                    <a:pt x="14" y="33"/>
                    <a:pt x="14" y="33"/>
                    <a:pt x="14" y="33"/>
                  </a:cubicBezTo>
                  <a:cubicBezTo>
                    <a:pt x="23" y="13"/>
                    <a:pt x="23" y="13"/>
                    <a:pt x="23" y="13"/>
                  </a:cubicBezTo>
                  <a:cubicBezTo>
                    <a:pt x="38" y="14"/>
                    <a:pt x="38" y="14"/>
                    <a:pt x="38" y="14"/>
                  </a:cubicBezTo>
                  <a:cubicBezTo>
                    <a:pt x="48" y="10"/>
                    <a:pt x="48" y="10"/>
                    <a:pt x="48" y="10"/>
                  </a:cubicBezTo>
                  <a:cubicBezTo>
                    <a:pt x="47" y="29"/>
                    <a:pt x="47" y="29"/>
                    <a:pt x="47" y="29"/>
                  </a:cubicBezTo>
                  <a:cubicBezTo>
                    <a:pt x="77" y="0"/>
                    <a:pt x="77" y="0"/>
                    <a:pt x="77" y="0"/>
                  </a:cubicBezTo>
                  <a:cubicBezTo>
                    <a:pt x="91" y="4"/>
                    <a:pt x="91" y="4"/>
                    <a:pt x="91" y="4"/>
                  </a:cubicBezTo>
                  <a:cubicBezTo>
                    <a:pt x="87" y="10"/>
                    <a:pt x="87" y="10"/>
                    <a:pt x="87" y="10"/>
                  </a:cubicBezTo>
                  <a:cubicBezTo>
                    <a:pt x="90" y="30"/>
                    <a:pt x="90" y="30"/>
                    <a:pt x="90" y="30"/>
                  </a:cubicBezTo>
                  <a:cubicBezTo>
                    <a:pt x="87" y="32"/>
                    <a:pt x="87" y="32"/>
                    <a:pt x="87" y="32"/>
                  </a:cubicBezTo>
                  <a:cubicBezTo>
                    <a:pt x="87" y="50"/>
                    <a:pt x="87" y="50"/>
                    <a:pt x="87" y="50"/>
                  </a:cubicBezTo>
                  <a:cubicBezTo>
                    <a:pt x="91" y="69"/>
                    <a:pt x="91" y="69"/>
                    <a:pt x="91" y="69"/>
                  </a:cubicBezTo>
                  <a:cubicBezTo>
                    <a:pt x="93" y="73"/>
                    <a:pt x="93" y="73"/>
                    <a:pt x="93" y="73"/>
                  </a:cubicBezTo>
                  <a:cubicBezTo>
                    <a:pt x="90" y="78"/>
                    <a:pt x="90" y="78"/>
                    <a:pt x="90" y="78"/>
                  </a:cubicBezTo>
                  <a:cubicBezTo>
                    <a:pt x="93" y="81"/>
                    <a:pt x="93" y="81"/>
                    <a:pt x="93" y="81"/>
                  </a:cubicBezTo>
                  <a:cubicBezTo>
                    <a:pt x="94" y="87"/>
                    <a:pt x="94" y="87"/>
                    <a:pt x="94" y="87"/>
                  </a:cubicBezTo>
                  <a:cubicBezTo>
                    <a:pt x="85" y="93"/>
                    <a:pt x="85" y="93"/>
                    <a:pt x="85" y="93"/>
                  </a:cubicBezTo>
                  <a:cubicBezTo>
                    <a:pt x="80" y="88"/>
                    <a:pt x="80" y="88"/>
                    <a:pt x="80" y="88"/>
                  </a:cubicBezTo>
                  <a:cubicBezTo>
                    <a:pt x="80" y="95"/>
                    <a:pt x="80" y="95"/>
                    <a:pt x="80" y="95"/>
                  </a:cubicBezTo>
                  <a:cubicBezTo>
                    <a:pt x="70" y="100"/>
                    <a:pt x="70" y="100"/>
                    <a:pt x="70" y="100"/>
                  </a:cubicBezTo>
                  <a:cubicBezTo>
                    <a:pt x="58" y="101"/>
                    <a:pt x="58" y="101"/>
                    <a:pt x="58" y="101"/>
                  </a:cubicBezTo>
                  <a:cubicBezTo>
                    <a:pt x="58" y="97"/>
                    <a:pt x="58" y="97"/>
                    <a:pt x="58" y="97"/>
                  </a:cubicBezTo>
                  <a:cubicBezTo>
                    <a:pt x="50" y="98"/>
                    <a:pt x="50" y="98"/>
                    <a:pt x="50" y="98"/>
                  </a:cubicBezTo>
                  <a:cubicBezTo>
                    <a:pt x="46" y="106"/>
                    <a:pt x="46" y="106"/>
                    <a:pt x="46" y="106"/>
                  </a:cubicBezTo>
                  <a:cubicBezTo>
                    <a:pt x="37" y="112"/>
                    <a:pt x="37" y="112"/>
                    <a:pt x="37" y="112"/>
                  </a:cubicBezTo>
                  <a:cubicBezTo>
                    <a:pt x="32" y="108"/>
                    <a:pt x="32" y="108"/>
                    <a:pt x="32" y="108"/>
                  </a:cubicBezTo>
                  <a:cubicBezTo>
                    <a:pt x="28" y="108"/>
                    <a:pt x="28" y="108"/>
                    <a:pt x="28" y="108"/>
                  </a:cubicBezTo>
                  <a:cubicBezTo>
                    <a:pt x="28" y="103"/>
                    <a:pt x="28" y="103"/>
                    <a:pt x="28" y="103"/>
                  </a:cubicBezTo>
                  <a:cubicBezTo>
                    <a:pt x="37" y="92"/>
                    <a:pt x="37" y="92"/>
                    <a:pt x="37" y="92"/>
                  </a:cubicBezTo>
                  <a:cubicBezTo>
                    <a:pt x="36" y="86"/>
                    <a:pt x="36" y="86"/>
                    <a:pt x="36" y="86"/>
                  </a:cubicBezTo>
                  <a:cubicBezTo>
                    <a:pt x="41" y="86"/>
                    <a:pt x="41" y="86"/>
                    <a:pt x="41" y="86"/>
                  </a:cubicBezTo>
                  <a:cubicBezTo>
                    <a:pt x="44" y="66"/>
                    <a:pt x="44" y="66"/>
                    <a:pt x="44" y="66"/>
                  </a:cubicBezTo>
                  <a:cubicBezTo>
                    <a:pt x="44" y="66"/>
                    <a:pt x="35" y="64"/>
                    <a:pt x="35" y="63"/>
                  </a:cubicBezTo>
                  <a:cubicBezTo>
                    <a:pt x="35" y="63"/>
                    <a:pt x="39" y="57"/>
                    <a:pt x="39" y="57"/>
                  </a:cubicBezTo>
                  <a:cubicBezTo>
                    <a:pt x="51" y="51"/>
                    <a:pt x="51" y="51"/>
                    <a:pt x="51" y="51"/>
                  </a:cubicBezTo>
                  <a:lnTo>
                    <a:pt x="42"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4" name="Freeform 43">
              <a:extLst>
                <a:ext uri="{FF2B5EF4-FFF2-40B4-BE49-F238E27FC236}">
                  <a16:creationId xmlns:a16="http://schemas.microsoft.com/office/drawing/2014/main" id="{892E4B5A-C5C4-4453-BB9E-303FF9668E32}"/>
                </a:ext>
              </a:extLst>
            </p:cNvPr>
            <p:cNvSpPr>
              <a:spLocks/>
            </p:cNvSpPr>
            <p:nvPr/>
          </p:nvSpPr>
          <p:spPr bwMode="auto">
            <a:xfrm>
              <a:off x="5570199" y="2771253"/>
              <a:ext cx="146607" cy="168820"/>
            </a:xfrm>
            <a:custGeom>
              <a:avLst/>
              <a:gdLst>
                <a:gd name="T0" fmla="*/ 28 w 97"/>
                <a:gd name="T1" fmla="*/ 100 h 111"/>
                <a:gd name="T2" fmla="*/ 17 w 97"/>
                <a:gd name="T3" fmla="*/ 111 h 111"/>
                <a:gd name="T4" fmla="*/ 17 w 97"/>
                <a:gd name="T5" fmla="*/ 106 h 111"/>
                <a:gd name="T6" fmla="*/ 7 w 97"/>
                <a:gd name="T7" fmla="*/ 103 h 111"/>
                <a:gd name="T8" fmla="*/ 0 w 97"/>
                <a:gd name="T9" fmla="*/ 96 h 111"/>
                <a:gd name="T10" fmla="*/ 0 w 97"/>
                <a:gd name="T11" fmla="*/ 88 h 111"/>
                <a:gd name="T12" fmla="*/ 3 w 97"/>
                <a:gd name="T13" fmla="*/ 83 h 111"/>
                <a:gd name="T14" fmla="*/ 1 w 97"/>
                <a:gd name="T15" fmla="*/ 77 h 111"/>
                <a:gd name="T16" fmla="*/ 3 w 97"/>
                <a:gd name="T17" fmla="*/ 74 h 111"/>
                <a:gd name="T18" fmla="*/ 4 w 97"/>
                <a:gd name="T19" fmla="*/ 68 h 111"/>
                <a:gd name="T20" fmla="*/ 12 w 97"/>
                <a:gd name="T21" fmla="*/ 60 h 111"/>
                <a:gd name="T22" fmla="*/ 31 w 97"/>
                <a:gd name="T23" fmla="*/ 53 h 111"/>
                <a:gd name="T24" fmla="*/ 35 w 97"/>
                <a:gd name="T25" fmla="*/ 57 h 111"/>
                <a:gd name="T26" fmla="*/ 39 w 97"/>
                <a:gd name="T27" fmla="*/ 54 h 111"/>
                <a:gd name="T28" fmla="*/ 47 w 97"/>
                <a:gd name="T29" fmla="*/ 54 h 111"/>
                <a:gd name="T30" fmla="*/ 48 w 97"/>
                <a:gd name="T31" fmla="*/ 49 h 111"/>
                <a:gd name="T32" fmla="*/ 44 w 97"/>
                <a:gd name="T33" fmla="*/ 47 h 111"/>
                <a:gd name="T34" fmla="*/ 36 w 97"/>
                <a:gd name="T35" fmla="*/ 52 h 111"/>
                <a:gd name="T36" fmla="*/ 25 w 97"/>
                <a:gd name="T37" fmla="*/ 44 h 111"/>
                <a:gd name="T38" fmla="*/ 37 w 97"/>
                <a:gd name="T39" fmla="*/ 32 h 111"/>
                <a:gd name="T40" fmla="*/ 40 w 97"/>
                <a:gd name="T41" fmla="*/ 26 h 111"/>
                <a:gd name="T42" fmla="*/ 47 w 97"/>
                <a:gd name="T43" fmla="*/ 27 h 111"/>
                <a:gd name="T44" fmla="*/ 51 w 97"/>
                <a:gd name="T45" fmla="*/ 20 h 111"/>
                <a:gd name="T46" fmla="*/ 76 w 97"/>
                <a:gd name="T47" fmla="*/ 11 h 111"/>
                <a:gd name="T48" fmla="*/ 84 w 97"/>
                <a:gd name="T49" fmla="*/ 2 h 111"/>
                <a:gd name="T50" fmla="*/ 86 w 97"/>
                <a:gd name="T51" fmla="*/ 5 h 111"/>
                <a:gd name="T52" fmla="*/ 90 w 97"/>
                <a:gd name="T53" fmla="*/ 0 h 111"/>
                <a:gd name="T54" fmla="*/ 97 w 97"/>
                <a:gd name="T55" fmla="*/ 1 h 111"/>
                <a:gd name="T56" fmla="*/ 97 w 97"/>
                <a:gd name="T57" fmla="*/ 10 h 111"/>
                <a:gd name="T58" fmla="*/ 92 w 97"/>
                <a:gd name="T59" fmla="*/ 13 h 111"/>
                <a:gd name="T60" fmla="*/ 88 w 97"/>
                <a:gd name="T61" fmla="*/ 21 h 111"/>
                <a:gd name="T62" fmla="*/ 81 w 97"/>
                <a:gd name="T63" fmla="*/ 22 h 111"/>
                <a:gd name="T64" fmla="*/ 80 w 97"/>
                <a:gd name="T65" fmla="*/ 29 h 111"/>
                <a:gd name="T66" fmla="*/ 71 w 97"/>
                <a:gd name="T67" fmla="*/ 42 h 111"/>
                <a:gd name="T68" fmla="*/ 66 w 97"/>
                <a:gd name="T69" fmla="*/ 42 h 111"/>
                <a:gd name="T70" fmla="*/ 60 w 97"/>
                <a:gd name="T71" fmla="*/ 50 h 111"/>
                <a:gd name="T72" fmla="*/ 60 w 97"/>
                <a:gd name="T73" fmla="*/ 55 h 111"/>
                <a:gd name="T74" fmla="*/ 55 w 97"/>
                <a:gd name="T75" fmla="*/ 55 h 111"/>
                <a:gd name="T76" fmla="*/ 46 w 97"/>
                <a:gd name="T77" fmla="*/ 79 h 111"/>
                <a:gd name="T78" fmla="*/ 42 w 97"/>
                <a:gd name="T79" fmla="*/ 78 h 111"/>
                <a:gd name="T80" fmla="*/ 41 w 97"/>
                <a:gd name="T81" fmla="*/ 83 h 111"/>
                <a:gd name="T82" fmla="*/ 35 w 97"/>
                <a:gd name="T83" fmla="*/ 83 h 111"/>
                <a:gd name="T84" fmla="*/ 27 w 97"/>
                <a:gd name="T85" fmla="*/ 94 h 111"/>
                <a:gd name="T86" fmla="*/ 28 w 97"/>
                <a:gd name="T87" fmla="*/ 10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7" h="111">
                  <a:moveTo>
                    <a:pt x="28" y="100"/>
                  </a:moveTo>
                  <a:cubicBezTo>
                    <a:pt x="17" y="111"/>
                    <a:pt x="17" y="111"/>
                    <a:pt x="17" y="111"/>
                  </a:cubicBezTo>
                  <a:cubicBezTo>
                    <a:pt x="17" y="106"/>
                    <a:pt x="17" y="106"/>
                    <a:pt x="17" y="106"/>
                  </a:cubicBezTo>
                  <a:cubicBezTo>
                    <a:pt x="7" y="103"/>
                    <a:pt x="7" y="103"/>
                    <a:pt x="7" y="103"/>
                  </a:cubicBezTo>
                  <a:cubicBezTo>
                    <a:pt x="0" y="96"/>
                    <a:pt x="0" y="96"/>
                    <a:pt x="0" y="96"/>
                  </a:cubicBezTo>
                  <a:cubicBezTo>
                    <a:pt x="0" y="88"/>
                    <a:pt x="0" y="88"/>
                    <a:pt x="0" y="88"/>
                  </a:cubicBezTo>
                  <a:cubicBezTo>
                    <a:pt x="3" y="83"/>
                    <a:pt x="3" y="83"/>
                    <a:pt x="3" y="83"/>
                  </a:cubicBezTo>
                  <a:cubicBezTo>
                    <a:pt x="1" y="77"/>
                    <a:pt x="1" y="77"/>
                    <a:pt x="1" y="77"/>
                  </a:cubicBezTo>
                  <a:cubicBezTo>
                    <a:pt x="3" y="74"/>
                    <a:pt x="3" y="74"/>
                    <a:pt x="3" y="74"/>
                  </a:cubicBezTo>
                  <a:cubicBezTo>
                    <a:pt x="4" y="68"/>
                    <a:pt x="4" y="68"/>
                    <a:pt x="4" y="68"/>
                  </a:cubicBezTo>
                  <a:cubicBezTo>
                    <a:pt x="12" y="60"/>
                    <a:pt x="12" y="60"/>
                    <a:pt x="12" y="60"/>
                  </a:cubicBezTo>
                  <a:cubicBezTo>
                    <a:pt x="12" y="60"/>
                    <a:pt x="31" y="53"/>
                    <a:pt x="31" y="53"/>
                  </a:cubicBezTo>
                  <a:cubicBezTo>
                    <a:pt x="31" y="54"/>
                    <a:pt x="35" y="57"/>
                    <a:pt x="35" y="57"/>
                  </a:cubicBezTo>
                  <a:cubicBezTo>
                    <a:pt x="39" y="54"/>
                    <a:pt x="39" y="54"/>
                    <a:pt x="39" y="54"/>
                  </a:cubicBezTo>
                  <a:cubicBezTo>
                    <a:pt x="47" y="54"/>
                    <a:pt x="47" y="54"/>
                    <a:pt x="47" y="54"/>
                  </a:cubicBezTo>
                  <a:cubicBezTo>
                    <a:pt x="48" y="49"/>
                    <a:pt x="48" y="49"/>
                    <a:pt x="48" y="49"/>
                  </a:cubicBezTo>
                  <a:cubicBezTo>
                    <a:pt x="44" y="47"/>
                    <a:pt x="44" y="47"/>
                    <a:pt x="44" y="47"/>
                  </a:cubicBezTo>
                  <a:cubicBezTo>
                    <a:pt x="36" y="52"/>
                    <a:pt x="36" y="52"/>
                    <a:pt x="36" y="52"/>
                  </a:cubicBezTo>
                  <a:cubicBezTo>
                    <a:pt x="25" y="44"/>
                    <a:pt x="25" y="44"/>
                    <a:pt x="25" y="44"/>
                  </a:cubicBezTo>
                  <a:cubicBezTo>
                    <a:pt x="37" y="32"/>
                    <a:pt x="37" y="32"/>
                    <a:pt x="37" y="32"/>
                  </a:cubicBezTo>
                  <a:cubicBezTo>
                    <a:pt x="40" y="26"/>
                    <a:pt x="40" y="26"/>
                    <a:pt x="40" y="26"/>
                  </a:cubicBezTo>
                  <a:cubicBezTo>
                    <a:pt x="47" y="27"/>
                    <a:pt x="47" y="27"/>
                    <a:pt x="47" y="27"/>
                  </a:cubicBezTo>
                  <a:cubicBezTo>
                    <a:pt x="51" y="20"/>
                    <a:pt x="51" y="20"/>
                    <a:pt x="51" y="20"/>
                  </a:cubicBezTo>
                  <a:cubicBezTo>
                    <a:pt x="76" y="11"/>
                    <a:pt x="76" y="11"/>
                    <a:pt x="76" y="11"/>
                  </a:cubicBezTo>
                  <a:cubicBezTo>
                    <a:pt x="84" y="2"/>
                    <a:pt x="84" y="2"/>
                    <a:pt x="84" y="2"/>
                  </a:cubicBezTo>
                  <a:cubicBezTo>
                    <a:pt x="86" y="5"/>
                    <a:pt x="86" y="5"/>
                    <a:pt x="86" y="5"/>
                  </a:cubicBezTo>
                  <a:cubicBezTo>
                    <a:pt x="90" y="0"/>
                    <a:pt x="90" y="0"/>
                    <a:pt x="90" y="0"/>
                  </a:cubicBezTo>
                  <a:cubicBezTo>
                    <a:pt x="97" y="1"/>
                    <a:pt x="97" y="1"/>
                    <a:pt x="97" y="1"/>
                  </a:cubicBezTo>
                  <a:cubicBezTo>
                    <a:pt x="97" y="10"/>
                    <a:pt x="97" y="10"/>
                    <a:pt x="97" y="10"/>
                  </a:cubicBezTo>
                  <a:cubicBezTo>
                    <a:pt x="92" y="13"/>
                    <a:pt x="92" y="13"/>
                    <a:pt x="92" y="13"/>
                  </a:cubicBezTo>
                  <a:cubicBezTo>
                    <a:pt x="88" y="21"/>
                    <a:pt x="88" y="21"/>
                    <a:pt x="88" y="21"/>
                  </a:cubicBezTo>
                  <a:cubicBezTo>
                    <a:pt x="81" y="22"/>
                    <a:pt x="81" y="22"/>
                    <a:pt x="81" y="22"/>
                  </a:cubicBezTo>
                  <a:cubicBezTo>
                    <a:pt x="80" y="29"/>
                    <a:pt x="80" y="29"/>
                    <a:pt x="80" y="29"/>
                  </a:cubicBezTo>
                  <a:cubicBezTo>
                    <a:pt x="71" y="42"/>
                    <a:pt x="71" y="42"/>
                    <a:pt x="71" y="42"/>
                  </a:cubicBezTo>
                  <a:cubicBezTo>
                    <a:pt x="66" y="42"/>
                    <a:pt x="66" y="42"/>
                    <a:pt x="66" y="42"/>
                  </a:cubicBezTo>
                  <a:cubicBezTo>
                    <a:pt x="60" y="50"/>
                    <a:pt x="60" y="50"/>
                    <a:pt x="60" y="50"/>
                  </a:cubicBezTo>
                  <a:cubicBezTo>
                    <a:pt x="60" y="50"/>
                    <a:pt x="61" y="55"/>
                    <a:pt x="60" y="55"/>
                  </a:cubicBezTo>
                  <a:cubicBezTo>
                    <a:pt x="60" y="55"/>
                    <a:pt x="55" y="55"/>
                    <a:pt x="55" y="55"/>
                  </a:cubicBezTo>
                  <a:cubicBezTo>
                    <a:pt x="46" y="79"/>
                    <a:pt x="46" y="79"/>
                    <a:pt x="46" y="79"/>
                  </a:cubicBezTo>
                  <a:cubicBezTo>
                    <a:pt x="46" y="79"/>
                    <a:pt x="42" y="77"/>
                    <a:pt x="42" y="78"/>
                  </a:cubicBezTo>
                  <a:cubicBezTo>
                    <a:pt x="41" y="78"/>
                    <a:pt x="41" y="83"/>
                    <a:pt x="41" y="83"/>
                  </a:cubicBezTo>
                  <a:cubicBezTo>
                    <a:pt x="35" y="83"/>
                    <a:pt x="35" y="83"/>
                    <a:pt x="35" y="83"/>
                  </a:cubicBezTo>
                  <a:cubicBezTo>
                    <a:pt x="27" y="94"/>
                    <a:pt x="27" y="94"/>
                    <a:pt x="27" y="94"/>
                  </a:cubicBezTo>
                  <a:lnTo>
                    <a:pt x="28" y="1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5" name="Freeform 44">
              <a:extLst>
                <a:ext uri="{FF2B5EF4-FFF2-40B4-BE49-F238E27FC236}">
                  <a16:creationId xmlns:a16="http://schemas.microsoft.com/office/drawing/2014/main" id="{6A07BF04-5805-4D54-9F73-7A93D80C63F3}"/>
                </a:ext>
              </a:extLst>
            </p:cNvPr>
            <p:cNvSpPr>
              <a:spLocks/>
            </p:cNvSpPr>
            <p:nvPr/>
          </p:nvSpPr>
          <p:spPr bwMode="auto">
            <a:xfrm>
              <a:off x="5543543" y="2806794"/>
              <a:ext cx="11107" cy="11107"/>
            </a:xfrm>
            <a:custGeom>
              <a:avLst/>
              <a:gdLst>
                <a:gd name="T0" fmla="*/ 5 w 5"/>
                <a:gd name="T1" fmla="*/ 0 h 5"/>
                <a:gd name="T2" fmla="*/ 0 w 5"/>
                <a:gd name="T3" fmla="*/ 5 h 5"/>
                <a:gd name="T4" fmla="*/ 2 w 5"/>
                <a:gd name="T5" fmla="*/ 0 h 5"/>
                <a:gd name="T6" fmla="*/ 5 w 5"/>
                <a:gd name="T7" fmla="*/ 0 h 5"/>
              </a:gdLst>
              <a:ahLst/>
              <a:cxnLst>
                <a:cxn ang="0">
                  <a:pos x="T0" y="T1"/>
                </a:cxn>
                <a:cxn ang="0">
                  <a:pos x="T2" y="T3"/>
                </a:cxn>
                <a:cxn ang="0">
                  <a:pos x="T4" y="T5"/>
                </a:cxn>
                <a:cxn ang="0">
                  <a:pos x="T6" y="T7"/>
                </a:cxn>
              </a:cxnLst>
              <a:rect l="0" t="0" r="r" b="b"/>
              <a:pathLst>
                <a:path w="5" h="5">
                  <a:moveTo>
                    <a:pt x="5" y="0"/>
                  </a:moveTo>
                  <a:lnTo>
                    <a:pt x="0" y="5"/>
                  </a:lnTo>
                  <a:lnTo>
                    <a:pt x="2" y="0"/>
                  </a:lnTo>
                  <a:lnTo>
                    <a:pt x="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6" name="Freeform 45">
              <a:extLst>
                <a:ext uri="{FF2B5EF4-FFF2-40B4-BE49-F238E27FC236}">
                  <a16:creationId xmlns:a16="http://schemas.microsoft.com/office/drawing/2014/main" id="{80E5F35B-266A-414A-B16F-A58FB3862D35}"/>
                </a:ext>
              </a:extLst>
            </p:cNvPr>
            <p:cNvSpPr>
              <a:spLocks/>
            </p:cNvSpPr>
            <p:nvPr/>
          </p:nvSpPr>
          <p:spPr bwMode="auto">
            <a:xfrm>
              <a:off x="5541322" y="2753483"/>
              <a:ext cx="44426" cy="48869"/>
            </a:xfrm>
            <a:custGeom>
              <a:avLst/>
              <a:gdLst>
                <a:gd name="T0" fmla="*/ 11 w 20"/>
                <a:gd name="T1" fmla="*/ 22 h 22"/>
                <a:gd name="T2" fmla="*/ 6 w 20"/>
                <a:gd name="T3" fmla="*/ 21 h 22"/>
                <a:gd name="T4" fmla="*/ 0 w 20"/>
                <a:gd name="T5" fmla="*/ 19 h 22"/>
                <a:gd name="T6" fmla="*/ 1 w 20"/>
                <a:gd name="T7" fmla="*/ 15 h 22"/>
                <a:gd name="T8" fmla="*/ 20 w 20"/>
                <a:gd name="T9" fmla="*/ 0 h 22"/>
                <a:gd name="T10" fmla="*/ 20 w 20"/>
                <a:gd name="T11" fmla="*/ 6 h 22"/>
                <a:gd name="T12" fmla="*/ 10 w 20"/>
                <a:gd name="T13" fmla="*/ 16 h 22"/>
                <a:gd name="T14" fmla="*/ 11 w 20"/>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2">
                  <a:moveTo>
                    <a:pt x="11" y="22"/>
                  </a:moveTo>
                  <a:lnTo>
                    <a:pt x="6" y="21"/>
                  </a:lnTo>
                  <a:lnTo>
                    <a:pt x="0" y="19"/>
                  </a:lnTo>
                  <a:lnTo>
                    <a:pt x="1" y="15"/>
                  </a:lnTo>
                  <a:lnTo>
                    <a:pt x="20" y="0"/>
                  </a:lnTo>
                  <a:lnTo>
                    <a:pt x="20" y="6"/>
                  </a:lnTo>
                  <a:lnTo>
                    <a:pt x="10" y="16"/>
                  </a:lnTo>
                  <a:lnTo>
                    <a:pt x="11"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7" name="Freeform 46">
              <a:extLst>
                <a:ext uri="{FF2B5EF4-FFF2-40B4-BE49-F238E27FC236}">
                  <a16:creationId xmlns:a16="http://schemas.microsoft.com/office/drawing/2014/main" id="{B145771A-17B6-4643-AE13-42D059199E65}"/>
                </a:ext>
              </a:extLst>
            </p:cNvPr>
            <p:cNvSpPr>
              <a:spLocks/>
            </p:cNvSpPr>
            <p:nvPr/>
          </p:nvSpPr>
          <p:spPr bwMode="auto">
            <a:xfrm>
              <a:off x="5703478" y="2746819"/>
              <a:ext cx="24434" cy="19992"/>
            </a:xfrm>
            <a:custGeom>
              <a:avLst/>
              <a:gdLst>
                <a:gd name="T0" fmla="*/ 5 w 11"/>
                <a:gd name="T1" fmla="*/ 3 h 9"/>
                <a:gd name="T2" fmla="*/ 8 w 11"/>
                <a:gd name="T3" fmla="*/ 0 h 9"/>
                <a:gd name="T4" fmla="*/ 11 w 11"/>
                <a:gd name="T5" fmla="*/ 1 h 9"/>
                <a:gd name="T6" fmla="*/ 10 w 11"/>
                <a:gd name="T7" fmla="*/ 7 h 9"/>
                <a:gd name="T8" fmla="*/ 8 w 11"/>
                <a:gd name="T9" fmla="*/ 7 h 9"/>
                <a:gd name="T10" fmla="*/ 4 w 11"/>
                <a:gd name="T11" fmla="*/ 9 h 9"/>
                <a:gd name="T12" fmla="*/ 0 w 11"/>
                <a:gd name="T13" fmla="*/ 5 h 9"/>
                <a:gd name="T14" fmla="*/ 1 w 11"/>
                <a:gd name="T15" fmla="*/ 2 h 9"/>
                <a:gd name="T16" fmla="*/ 5 w 11"/>
                <a:gd name="T17"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9">
                  <a:moveTo>
                    <a:pt x="5" y="3"/>
                  </a:moveTo>
                  <a:lnTo>
                    <a:pt x="8" y="0"/>
                  </a:lnTo>
                  <a:lnTo>
                    <a:pt x="11" y="1"/>
                  </a:lnTo>
                  <a:lnTo>
                    <a:pt x="10" y="7"/>
                  </a:lnTo>
                  <a:lnTo>
                    <a:pt x="8" y="7"/>
                  </a:lnTo>
                  <a:lnTo>
                    <a:pt x="4" y="9"/>
                  </a:lnTo>
                  <a:lnTo>
                    <a:pt x="0" y="5"/>
                  </a:lnTo>
                  <a:lnTo>
                    <a:pt x="1" y="2"/>
                  </a:lnTo>
                  <a:lnTo>
                    <a:pt x="5" y="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8" name="Freeform 47">
              <a:extLst>
                <a:ext uri="{FF2B5EF4-FFF2-40B4-BE49-F238E27FC236}">
                  <a16:creationId xmlns:a16="http://schemas.microsoft.com/office/drawing/2014/main" id="{5F448311-30A7-4F84-B949-C11DEC1E5EF6}"/>
                </a:ext>
              </a:extLst>
            </p:cNvPr>
            <p:cNvSpPr>
              <a:spLocks/>
            </p:cNvSpPr>
            <p:nvPr/>
          </p:nvSpPr>
          <p:spPr bwMode="auto">
            <a:xfrm>
              <a:off x="5699035" y="2713499"/>
              <a:ext cx="15549" cy="8885"/>
            </a:xfrm>
            <a:custGeom>
              <a:avLst/>
              <a:gdLst>
                <a:gd name="T0" fmla="*/ 6 w 7"/>
                <a:gd name="T1" fmla="*/ 4 h 4"/>
                <a:gd name="T2" fmla="*/ 0 w 7"/>
                <a:gd name="T3" fmla="*/ 4 h 4"/>
                <a:gd name="T4" fmla="*/ 3 w 7"/>
                <a:gd name="T5" fmla="*/ 0 h 4"/>
                <a:gd name="T6" fmla="*/ 7 w 7"/>
                <a:gd name="T7" fmla="*/ 0 h 4"/>
                <a:gd name="T8" fmla="*/ 6 w 7"/>
                <a:gd name="T9" fmla="*/ 4 h 4"/>
              </a:gdLst>
              <a:ahLst/>
              <a:cxnLst>
                <a:cxn ang="0">
                  <a:pos x="T0" y="T1"/>
                </a:cxn>
                <a:cxn ang="0">
                  <a:pos x="T2" y="T3"/>
                </a:cxn>
                <a:cxn ang="0">
                  <a:pos x="T4" y="T5"/>
                </a:cxn>
                <a:cxn ang="0">
                  <a:pos x="T6" y="T7"/>
                </a:cxn>
                <a:cxn ang="0">
                  <a:pos x="T8" y="T9"/>
                </a:cxn>
              </a:cxnLst>
              <a:rect l="0" t="0" r="r" b="b"/>
              <a:pathLst>
                <a:path w="7" h="4">
                  <a:moveTo>
                    <a:pt x="6" y="4"/>
                  </a:moveTo>
                  <a:lnTo>
                    <a:pt x="0" y="4"/>
                  </a:lnTo>
                  <a:lnTo>
                    <a:pt x="3" y="0"/>
                  </a:lnTo>
                  <a:lnTo>
                    <a:pt x="7" y="0"/>
                  </a:lnTo>
                  <a:lnTo>
                    <a:pt x="6"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9" name="Freeform 48">
              <a:extLst>
                <a:ext uri="{FF2B5EF4-FFF2-40B4-BE49-F238E27FC236}">
                  <a16:creationId xmlns:a16="http://schemas.microsoft.com/office/drawing/2014/main" id="{1B68B0CF-5133-4322-9157-6EED99569FF0}"/>
                </a:ext>
              </a:extLst>
            </p:cNvPr>
            <p:cNvSpPr>
              <a:spLocks/>
            </p:cNvSpPr>
            <p:nvPr/>
          </p:nvSpPr>
          <p:spPr bwMode="auto">
            <a:xfrm>
              <a:off x="5779002" y="2575778"/>
              <a:ext cx="53311" cy="46648"/>
            </a:xfrm>
            <a:custGeom>
              <a:avLst/>
              <a:gdLst>
                <a:gd name="T0" fmla="*/ 11 w 24"/>
                <a:gd name="T1" fmla="*/ 15 h 21"/>
                <a:gd name="T2" fmla="*/ 20 w 24"/>
                <a:gd name="T3" fmla="*/ 5 h 21"/>
                <a:gd name="T4" fmla="*/ 24 w 24"/>
                <a:gd name="T5" fmla="*/ 4 h 21"/>
                <a:gd name="T6" fmla="*/ 24 w 24"/>
                <a:gd name="T7" fmla="*/ 0 h 21"/>
                <a:gd name="T8" fmla="*/ 20 w 24"/>
                <a:gd name="T9" fmla="*/ 1 h 21"/>
                <a:gd name="T10" fmla="*/ 19 w 24"/>
                <a:gd name="T11" fmla="*/ 4 h 21"/>
                <a:gd name="T12" fmla="*/ 6 w 24"/>
                <a:gd name="T13" fmla="*/ 13 h 21"/>
                <a:gd name="T14" fmla="*/ 3 w 24"/>
                <a:gd name="T15" fmla="*/ 13 h 21"/>
                <a:gd name="T16" fmla="*/ 0 w 24"/>
                <a:gd name="T17" fmla="*/ 19 h 21"/>
                <a:gd name="T18" fmla="*/ 2 w 24"/>
                <a:gd name="T19" fmla="*/ 21 h 21"/>
                <a:gd name="T20" fmla="*/ 7 w 24"/>
                <a:gd name="T21" fmla="*/ 15 h 21"/>
                <a:gd name="T22" fmla="*/ 11 w 24"/>
                <a:gd name="T23"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21">
                  <a:moveTo>
                    <a:pt x="11" y="15"/>
                  </a:moveTo>
                  <a:lnTo>
                    <a:pt x="20" y="5"/>
                  </a:lnTo>
                  <a:lnTo>
                    <a:pt x="24" y="4"/>
                  </a:lnTo>
                  <a:lnTo>
                    <a:pt x="24" y="0"/>
                  </a:lnTo>
                  <a:lnTo>
                    <a:pt x="20" y="1"/>
                  </a:lnTo>
                  <a:lnTo>
                    <a:pt x="19" y="4"/>
                  </a:lnTo>
                  <a:lnTo>
                    <a:pt x="6" y="13"/>
                  </a:lnTo>
                  <a:lnTo>
                    <a:pt x="3" y="13"/>
                  </a:lnTo>
                  <a:lnTo>
                    <a:pt x="0" y="19"/>
                  </a:lnTo>
                  <a:lnTo>
                    <a:pt x="2" y="21"/>
                  </a:lnTo>
                  <a:lnTo>
                    <a:pt x="7" y="15"/>
                  </a:lnTo>
                  <a:lnTo>
                    <a:pt x="11" y="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0" name="Freeform 49">
              <a:extLst>
                <a:ext uri="{FF2B5EF4-FFF2-40B4-BE49-F238E27FC236}">
                  <a16:creationId xmlns:a16="http://schemas.microsoft.com/office/drawing/2014/main" id="{4E4D2D82-F4A1-43B6-8C8B-285B0A212AC0}"/>
                </a:ext>
              </a:extLst>
            </p:cNvPr>
            <p:cNvSpPr>
              <a:spLocks/>
            </p:cNvSpPr>
            <p:nvPr/>
          </p:nvSpPr>
          <p:spPr bwMode="auto">
            <a:xfrm>
              <a:off x="5521330" y="2637975"/>
              <a:ext cx="11107" cy="8885"/>
            </a:xfrm>
            <a:custGeom>
              <a:avLst/>
              <a:gdLst>
                <a:gd name="T0" fmla="*/ 7 w 7"/>
                <a:gd name="T1" fmla="*/ 6 h 6"/>
                <a:gd name="T2" fmla="*/ 3 w 7"/>
                <a:gd name="T3" fmla="*/ 0 h 6"/>
                <a:gd name="T4" fmla="*/ 0 w 7"/>
                <a:gd name="T5" fmla="*/ 5 h 6"/>
                <a:gd name="T6" fmla="*/ 7 w 7"/>
                <a:gd name="T7" fmla="*/ 6 h 6"/>
              </a:gdLst>
              <a:ahLst/>
              <a:cxnLst>
                <a:cxn ang="0">
                  <a:pos x="T0" y="T1"/>
                </a:cxn>
                <a:cxn ang="0">
                  <a:pos x="T2" y="T3"/>
                </a:cxn>
                <a:cxn ang="0">
                  <a:pos x="T4" y="T5"/>
                </a:cxn>
                <a:cxn ang="0">
                  <a:pos x="T6" y="T7"/>
                </a:cxn>
              </a:cxnLst>
              <a:rect l="0" t="0" r="r" b="b"/>
              <a:pathLst>
                <a:path w="7" h="6">
                  <a:moveTo>
                    <a:pt x="7" y="6"/>
                  </a:moveTo>
                  <a:cubicBezTo>
                    <a:pt x="7" y="6"/>
                    <a:pt x="3" y="0"/>
                    <a:pt x="3" y="0"/>
                  </a:cubicBezTo>
                  <a:cubicBezTo>
                    <a:pt x="0" y="5"/>
                    <a:pt x="0" y="5"/>
                    <a:pt x="0" y="5"/>
                  </a:cubicBezTo>
                  <a:lnTo>
                    <a:pt x="7"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1" name="Freeform 50">
              <a:extLst>
                <a:ext uri="{FF2B5EF4-FFF2-40B4-BE49-F238E27FC236}">
                  <a16:creationId xmlns:a16="http://schemas.microsoft.com/office/drawing/2014/main" id="{29DFE637-0431-4685-B8DD-2D50F50850E5}"/>
                </a:ext>
              </a:extLst>
            </p:cNvPr>
            <p:cNvSpPr>
              <a:spLocks/>
            </p:cNvSpPr>
            <p:nvPr/>
          </p:nvSpPr>
          <p:spPr bwMode="auto">
            <a:xfrm>
              <a:off x="5534658" y="2489147"/>
              <a:ext cx="224353" cy="191033"/>
            </a:xfrm>
            <a:custGeom>
              <a:avLst/>
              <a:gdLst>
                <a:gd name="T0" fmla="*/ 3 w 148"/>
                <a:gd name="T1" fmla="*/ 110 h 126"/>
                <a:gd name="T2" fmla="*/ 8 w 148"/>
                <a:gd name="T3" fmla="*/ 101 h 126"/>
                <a:gd name="T4" fmla="*/ 20 w 148"/>
                <a:gd name="T5" fmla="*/ 97 h 126"/>
                <a:gd name="T6" fmla="*/ 31 w 148"/>
                <a:gd name="T7" fmla="*/ 110 h 126"/>
                <a:gd name="T8" fmla="*/ 50 w 148"/>
                <a:gd name="T9" fmla="*/ 107 h 126"/>
                <a:gd name="T10" fmla="*/ 62 w 148"/>
                <a:gd name="T11" fmla="*/ 104 h 126"/>
                <a:gd name="T12" fmla="*/ 81 w 148"/>
                <a:gd name="T13" fmla="*/ 96 h 126"/>
                <a:gd name="T14" fmla="*/ 72 w 148"/>
                <a:gd name="T15" fmla="*/ 95 h 126"/>
                <a:gd name="T16" fmla="*/ 52 w 148"/>
                <a:gd name="T17" fmla="*/ 98 h 126"/>
                <a:gd name="T18" fmla="*/ 68 w 148"/>
                <a:gd name="T19" fmla="*/ 74 h 126"/>
                <a:gd name="T20" fmla="*/ 87 w 148"/>
                <a:gd name="T21" fmla="*/ 65 h 126"/>
                <a:gd name="T22" fmla="*/ 78 w 148"/>
                <a:gd name="T23" fmla="*/ 57 h 126"/>
                <a:gd name="T24" fmla="*/ 60 w 148"/>
                <a:gd name="T25" fmla="*/ 55 h 126"/>
                <a:gd name="T26" fmla="*/ 54 w 148"/>
                <a:gd name="T27" fmla="*/ 46 h 126"/>
                <a:gd name="T28" fmla="*/ 30 w 148"/>
                <a:gd name="T29" fmla="*/ 36 h 126"/>
                <a:gd name="T30" fmla="*/ 40 w 148"/>
                <a:gd name="T31" fmla="*/ 22 h 126"/>
                <a:gd name="T32" fmla="*/ 36 w 148"/>
                <a:gd name="T33" fmla="*/ 17 h 126"/>
                <a:gd name="T34" fmla="*/ 44 w 148"/>
                <a:gd name="T35" fmla="*/ 12 h 126"/>
                <a:gd name="T36" fmla="*/ 52 w 148"/>
                <a:gd name="T37" fmla="*/ 16 h 126"/>
                <a:gd name="T38" fmla="*/ 58 w 148"/>
                <a:gd name="T39" fmla="*/ 6 h 126"/>
                <a:gd name="T40" fmla="*/ 78 w 148"/>
                <a:gd name="T41" fmla="*/ 1 h 126"/>
                <a:gd name="T42" fmla="*/ 82 w 148"/>
                <a:gd name="T43" fmla="*/ 14 h 126"/>
                <a:gd name="T44" fmla="*/ 90 w 148"/>
                <a:gd name="T45" fmla="*/ 18 h 126"/>
                <a:gd name="T46" fmla="*/ 98 w 148"/>
                <a:gd name="T47" fmla="*/ 52 h 126"/>
                <a:gd name="T48" fmla="*/ 148 w 148"/>
                <a:gd name="T49" fmla="*/ 97 h 126"/>
                <a:gd name="T50" fmla="*/ 143 w 148"/>
                <a:gd name="T51" fmla="*/ 106 h 126"/>
                <a:gd name="T52" fmla="*/ 135 w 148"/>
                <a:gd name="T53" fmla="*/ 98 h 126"/>
                <a:gd name="T54" fmla="*/ 130 w 148"/>
                <a:gd name="T55" fmla="*/ 102 h 126"/>
                <a:gd name="T56" fmla="*/ 122 w 148"/>
                <a:gd name="T57" fmla="*/ 109 h 126"/>
                <a:gd name="T58" fmla="*/ 132 w 148"/>
                <a:gd name="T59" fmla="*/ 115 h 126"/>
                <a:gd name="T60" fmla="*/ 98 w 148"/>
                <a:gd name="T61" fmla="*/ 122 h 126"/>
                <a:gd name="T62" fmla="*/ 87 w 148"/>
                <a:gd name="T63" fmla="*/ 119 h 126"/>
                <a:gd name="T64" fmla="*/ 66 w 148"/>
                <a:gd name="T65" fmla="*/ 124 h 126"/>
                <a:gd name="T66" fmla="*/ 61 w 148"/>
                <a:gd name="T67" fmla="*/ 118 h 126"/>
                <a:gd name="T68" fmla="*/ 45 w 148"/>
                <a:gd name="T69" fmla="*/ 125 h 126"/>
                <a:gd name="T70" fmla="*/ 33 w 148"/>
                <a:gd name="T71" fmla="*/ 121 h 126"/>
                <a:gd name="T72" fmla="*/ 24 w 148"/>
                <a:gd name="T73" fmla="*/ 126 h 126"/>
                <a:gd name="T74" fmla="*/ 15 w 148"/>
                <a:gd name="T75" fmla="*/ 119 h 126"/>
                <a:gd name="T76" fmla="*/ 8 w 148"/>
                <a:gd name="T77" fmla="*/ 11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8" h="126">
                  <a:moveTo>
                    <a:pt x="0" y="115"/>
                  </a:moveTo>
                  <a:cubicBezTo>
                    <a:pt x="3" y="110"/>
                    <a:pt x="3" y="110"/>
                    <a:pt x="3" y="110"/>
                  </a:cubicBezTo>
                  <a:cubicBezTo>
                    <a:pt x="7" y="110"/>
                    <a:pt x="7" y="110"/>
                    <a:pt x="7" y="110"/>
                  </a:cubicBezTo>
                  <a:cubicBezTo>
                    <a:pt x="8" y="101"/>
                    <a:pt x="8" y="101"/>
                    <a:pt x="8" y="101"/>
                  </a:cubicBezTo>
                  <a:cubicBezTo>
                    <a:pt x="8" y="101"/>
                    <a:pt x="10" y="95"/>
                    <a:pt x="11" y="96"/>
                  </a:cubicBezTo>
                  <a:cubicBezTo>
                    <a:pt x="12" y="96"/>
                    <a:pt x="20" y="97"/>
                    <a:pt x="20" y="97"/>
                  </a:cubicBezTo>
                  <a:cubicBezTo>
                    <a:pt x="22" y="104"/>
                    <a:pt x="22" y="104"/>
                    <a:pt x="22" y="104"/>
                  </a:cubicBezTo>
                  <a:cubicBezTo>
                    <a:pt x="31" y="110"/>
                    <a:pt x="31" y="110"/>
                    <a:pt x="31" y="110"/>
                  </a:cubicBezTo>
                  <a:cubicBezTo>
                    <a:pt x="31" y="102"/>
                    <a:pt x="31" y="102"/>
                    <a:pt x="31" y="102"/>
                  </a:cubicBezTo>
                  <a:cubicBezTo>
                    <a:pt x="50" y="107"/>
                    <a:pt x="50" y="107"/>
                    <a:pt x="50" y="107"/>
                  </a:cubicBezTo>
                  <a:cubicBezTo>
                    <a:pt x="59" y="108"/>
                    <a:pt x="59" y="108"/>
                    <a:pt x="59" y="108"/>
                  </a:cubicBezTo>
                  <a:cubicBezTo>
                    <a:pt x="62" y="104"/>
                    <a:pt x="62" y="104"/>
                    <a:pt x="62" y="104"/>
                  </a:cubicBezTo>
                  <a:cubicBezTo>
                    <a:pt x="73" y="103"/>
                    <a:pt x="73" y="103"/>
                    <a:pt x="73" y="103"/>
                  </a:cubicBezTo>
                  <a:cubicBezTo>
                    <a:pt x="81" y="96"/>
                    <a:pt x="81" y="96"/>
                    <a:pt x="81" y="96"/>
                  </a:cubicBezTo>
                  <a:cubicBezTo>
                    <a:pt x="80" y="91"/>
                    <a:pt x="80" y="91"/>
                    <a:pt x="80" y="91"/>
                  </a:cubicBezTo>
                  <a:cubicBezTo>
                    <a:pt x="72" y="95"/>
                    <a:pt x="72" y="95"/>
                    <a:pt x="72" y="95"/>
                  </a:cubicBezTo>
                  <a:cubicBezTo>
                    <a:pt x="67" y="94"/>
                    <a:pt x="67" y="94"/>
                    <a:pt x="67" y="94"/>
                  </a:cubicBezTo>
                  <a:cubicBezTo>
                    <a:pt x="52" y="98"/>
                    <a:pt x="52" y="98"/>
                    <a:pt x="52" y="98"/>
                  </a:cubicBezTo>
                  <a:cubicBezTo>
                    <a:pt x="41" y="92"/>
                    <a:pt x="41" y="92"/>
                    <a:pt x="41" y="92"/>
                  </a:cubicBezTo>
                  <a:cubicBezTo>
                    <a:pt x="68" y="74"/>
                    <a:pt x="68" y="74"/>
                    <a:pt x="68" y="74"/>
                  </a:cubicBezTo>
                  <a:cubicBezTo>
                    <a:pt x="79" y="66"/>
                    <a:pt x="79" y="66"/>
                    <a:pt x="79" y="66"/>
                  </a:cubicBezTo>
                  <a:cubicBezTo>
                    <a:pt x="87" y="65"/>
                    <a:pt x="87" y="65"/>
                    <a:pt x="87" y="65"/>
                  </a:cubicBezTo>
                  <a:cubicBezTo>
                    <a:pt x="88" y="59"/>
                    <a:pt x="88" y="59"/>
                    <a:pt x="88" y="59"/>
                  </a:cubicBezTo>
                  <a:cubicBezTo>
                    <a:pt x="78" y="57"/>
                    <a:pt x="78" y="57"/>
                    <a:pt x="78" y="57"/>
                  </a:cubicBezTo>
                  <a:cubicBezTo>
                    <a:pt x="78" y="57"/>
                    <a:pt x="74" y="62"/>
                    <a:pt x="73" y="62"/>
                  </a:cubicBezTo>
                  <a:cubicBezTo>
                    <a:pt x="73" y="62"/>
                    <a:pt x="60" y="55"/>
                    <a:pt x="60" y="55"/>
                  </a:cubicBezTo>
                  <a:cubicBezTo>
                    <a:pt x="60" y="46"/>
                    <a:pt x="60" y="46"/>
                    <a:pt x="60" y="46"/>
                  </a:cubicBezTo>
                  <a:cubicBezTo>
                    <a:pt x="54" y="46"/>
                    <a:pt x="54" y="46"/>
                    <a:pt x="54" y="46"/>
                  </a:cubicBezTo>
                  <a:cubicBezTo>
                    <a:pt x="51" y="38"/>
                    <a:pt x="51" y="38"/>
                    <a:pt x="51" y="38"/>
                  </a:cubicBezTo>
                  <a:cubicBezTo>
                    <a:pt x="30" y="36"/>
                    <a:pt x="30" y="36"/>
                    <a:pt x="30" y="36"/>
                  </a:cubicBezTo>
                  <a:cubicBezTo>
                    <a:pt x="31" y="29"/>
                    <a:pt x="31" y="29"/>
                    <a:pt x="31" y="29"/>
                  </a:cubicBezTo>
                  <a:cubicBezTo>
                    <a:pt x="40" y="22"/>
                    <a:pt x="40" y="22"/>
                    <a:pt x="40" y="22"/>
                  </a:cubicBezTo>
                  <a:cubicBezTo>
                    <a:pt x="40" y="22"/>
                    <a:pt x="41" y="18"/>
                    <a:pt x="41" y="18"/>
                  </a:cubicBezTo>
                  <a:cubicBezTo>
                    <a:pt x="41" y="18"/>
                    <a:pt x="36" y="17"/>
                    <a:pt x="36" y="17"/>
                  </a:cubicBezTo>
                  <a:cubicBezTo>
                    <a:pt x="36" y="9"/>
                    <a:pt x="36" y="9"/>
                    <a:pt x="36" y="9"/>
                  </a:cubicBezTo>
                  <a:cubicBezTo>
                    <a:pt x="44" y="12"/>
                    <a:pt x="44" y="12"/>
                    <a:pt x="44" y="12"/>
                  </a:cubicBezTo>
                  <a:cubicBezTo>
                    <a:pt x="49" y="8"/>
                    <a:pt x="49" y="8"/>
                    <a:pt x="49" y="8"/>
                  </a:cubicBezTo>
                  <a:cubicBezTo>
                    <a:pt x="52" y="16"/>
                    <a:pt x="52" y="16"/>
                    <a:pt x="52" y="16"/>
                  </a:cubicBezTo>
                  <a:cubicBezTo>
                    <a:pt x="58" y="15"/>
                    <a:pt x="58" y="15"/>
                    <a:pt x="58" y="15"/>
                  </a:cubicBezTo>
                  <a:cubicBezTo>
                    <a:pt x="58" y="6"/>
                    <a:pt x="58" y="6"/>
                    <a:pt x="58" y="6"/>
                  </a:cubicBezTo>
                  <a:cubicBezTo>
                    <a:pt x="61" y="0"/>
                    <a:pt x="61" y="0"/>
                    <a:pt x="61" y="0"/>
                  </a:cubicBezTo>
                  <a:cubicBezTo>
                    <a:pt x="78" y="1"/>
                    <a:pt x="78" y="1"/>
                    <a:pt x="78" y="1"/>
                  </a:cubicBezTo>
                  <a:cubicBezTo>
                    <a:pt x="87" y="11"/>
                    <a:pt x="87" y="11"/>
                    <a:pt x="87" y="11"/>
                  </a:cubicBezTo>
                  <a:cubicBezTo>
                    <a:pt x="82" y="14"/>
                    <a:pt x="82" y="14"/>
                    <a:pt x="82" y="14"/>
                  </a:cubicBezTo>
                  <a:cubicBezTo>
                    <a:pt x="86" y="19"/>
                    <a:pt x="86" y="19"/>
                    <a:pt x="86" y="19"/>
                  </a:cubicBezTo>
                  <a:cubicBezTo>
                    <a:pt x="90" y="18"/>
                    <a:pt x="90" y="18"/>
                    <a:pt x="90" y="18"/>
                  </a:cubicBezTo>
                  <a:cubicBezTo>
                    <a:pt x="97" y="34"/>
                    <a:pt x="97" y="34"/>
                    <a:pt x="97" y="34"/>
                  </a:cubicBezTo>
                  <a:cubicBezTo>
                    <a:pt x="98" y="52"/>
                    <a:pt x="98" y="52"/>
                    <a:pt x="98" y="52"/>
                  </a:cubicBezTo>
                  <a:cubicBezTo>
                    <a:pt x="145" y="82"/>
                    <a:pt x="145" y="82"/>
                    <a:pt x="145" y="82"/>
                  </a:cubicBezTo>
                  <a:cubicBezTo>
                    <a:pt x="148" y="97"/>
                    <a:pt x="148" y="97"/>
                    <a:pt x="148" y="97"/>
                  </a:cubicBezTo>
                  <a:cubicBezTo>
                    <a:pt x="143" y="99"/>
                    <a:pt x="143" y="99"/>
                    <a:pt x="143" y="99"/>
                  </a:cubicBezTo>
                  <a:cubicBezTo>
                    <a:pt x="143" y="106"/>
                    <a:pt x="143" y="106"/>
                    <a:pt x="143" y="106"/>
                  </a:cubicBezTo>
                  <a:cubicBezTo>
                    <a:pt x="133" y="105"/>
                    <a:pt x="133" y="105"/>
                    <a:pt x="133" y="105"/>
                  </a:cubicBezTo>
                  <a:cubicBezTo>
                    <a:pt x="135" y="98"/>
                    <a:pt x="135" y="98"/>
                    <a:pt x="135" y="98"/>
                  </a:cubicBezTo>
                  <a:cubicBezTo>
                    <a:pt x="135" y="98"/>
                    <a:pt x="130" y="93"/>
                    <a:pt x="130" y="93"/>
                  </a:cubicBezTo>
                  <a:cubicBezTo>
                    <a:pt x="130" y="93"/>
                    <a:pt x="130" y="102"/>
                    <a:pt x="130" y="102"/>
                  </a:cubicBezTo>
                  <a:cubicBezTo>
                    <a:pt x="130" y="102"/>
                    <a:pt x="125" y="101"/>
                    <a:pt x="125" y="101"/>
                  </a:cubicBezTo>
                  <a:cubicBezTo>
                    <a:pt x="125" y="102"/>
                    <a:pt x="122" y="109"/>
                    <a:pt x="122" y="109"/>
                  </a:cubicBezTo>
                  <a:cubicBezTo>
                    <a:pt x="129" y="110"/>
                    <a:pt x="129" y="110"/>
                    <a:pt x="129" y="110"/>
                  </a:cubicBezTo>
                  <a:cubicBezTo>
                    <a:pt x="132" y="115"/>
                    <a:pt x="132" y="115"/>
                    <a:pt x="132" y="115"/>
                  </a:cubicBezTo>
                  <a:cubicBezTo>
                    <a:pt x="104" y="126"/>
                    <a:pt x="104" y="126"/>
                    <a:pt x="104" y="126"/>
                  </a:cubicBezTo>
                  <a:cubicBezTo>
                    <a:pt x="98" y="122"/>
                    <a:pt x="98" y="122"/>
                    <a:pt x="98" y="122"/>
                  </a:cubicBezTo>
                  <a:cubicBezTo>
                    <a:pt x="100" y="108"/>
                    <a:pt x="100" y="108"/>
                    <a:pt x="100" y="108"/>
                  </a:cubicBezTo>
                  <a:cubicBezTo>
                    <a:pt x="87" y="119"/>
                    <a:pt x="87" y="119"/>
                    <a:pt x="87" y="119"/>
                  </a:cubicBezTo>
                  <a:cubicBezTo>
                    <a:pt x="78" y="117"/>
                    <a:pt x="78" y="117"/>
                    <a:pt x="78" y="117"/>
                  </a:cubicBezTo>
                  <a:cubicBezTo>
                    <a:pt x="66" y="124"/>
                    <a:pt x="66" y="124"/>
                    <a:pt x="66" y="124"/>
                  </a:cubicBezTo>
                  <a:cubicBezTo>
                    <a:pt x="61" y="124"/>
                    <a:pt x="61" y="124"/>
                    <a:pt x="61" y="124"/>
                  </a:cubicBezTo>
                  <a:cubicBezTo>
                    <a:pt x="61" y="118"/>
                    <a:pt x="61" y="118"/>
                    <a:pt x="61" y="118"/>
                  </a:cubicBezTo>
                  <a:cubicBezTo>
                    <a:pt x="49" y="120"/>
                    <a:pt x="49" y="120"/>
                    <a:pt x="49" y="120"/>
                  </a:cubicBezTo>
                  <a:cubicBezTo>
                    <a:pt x="45" y="125"/>
                    <a:pt x="45" y="125"/>
                    <a:pt x="45" y="125"/>
                  </a:cubicBezTo>
                  <a:cubicBezTo>
                    <a:pt x="37" y="117"/>
                    <a:pt x="37" y="117"/>
                    <a:pt x="37" y="117"/>
                  </a:cubicBezTo>
                  <a:cubicBezTo>
                    <a:pt x="33" y="121"/>
                    <a:pt x="33" y="121"/>
                    <a:pt x="33" y="121"/>
                  </a:cubicBezTo>
                  <a:cubicBezTo>
                    <a:pt x="30" y="117"/>
                    <a:pt x="30" y="117"/>
                    <a:pt x="30" y="117"/>
                  </a:cubicBezTo>
                  <a:cubicBezTo>
                    <a:pt x="30" y="117"/>
                    <a:pt x="24" y="125"/>
                    <a:pt x="24" y="126"/>
                  </a:cubicBezTo>
                  <a:cubicBezTo>
                    <a:pt x="24" y="126"/>
                    <a:pt x="12" y="122"/>
                    <a:pt x="12" y="122"/>
                  </a:cubicBezTo>
                  <a:cubicBezTo>
                    <a:pt x="15" y="119"/>
                    <a:pt x="15" y="119"/>
                    <a:pt x="15" y="119"/>
                  </a:cubicBezTo>
                  <a:cubicBezTo>
                    <a:pt x="12" y="115"/>
                    <a:pt x="12" y="115"/>
                    <a:pt x="12" y="115"/>
                  </a:cubicBezTo>
                  <a:cubicBezTo>
                    <a:pt x="8" y="117"/>
                    <a:pt x="8" y="117"/>
                    <a:pt x="8" y="117"/>
                  </a:cubicBezTo>
                  <a:lnTo>
                    <a:pt x="0" y="1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2" name="Freeform 51">
              <a:extLst>
                <a:ext uri="{FF2B5EF4-FFF2-40B4-BE49-F238E27FC236}">
                  <a16:creationId xmlns:a16="http://schemas.microsoft.com/office/drawing/2014/main" id="{77E20634-6EB4-481F-B6A3-A497EAE7F7F7}"/>
                </a:ext>
              </a:extLst>
            </p:cNvPr>
            <p:cNvSpPr>
              <a:spLocks/>
            </p:cNvSpPr>
            <p:nvPr/>
          </p:nvSpPr>
          <p:spPr bwMode="auto">
            <a:xfrm>
              <a:off x="5581305" y="2562450"/>
              <a:ext cx="42205" cy="22213"/>
            </a:xfrm>
            <a:custGeom>
              <a:avLst/>
              <a:gdLst>
                <a:gd name="T0" fmla="*/ 15 w 28"/>
                <a:gd name="T1" fmla="*/ 10 h 15"/>
                <a:gd name="T2" fmla="*/ 16 w 28"/>
                <a:gd name="T3" fmla="*/ 15 h 15"/>
                <a:gd name="T4" fmla="*/ 28 w 28"/>
                <a:gd name="T5" fmla="*/ 13 h 15"/>
                <a:gd name="T6" fmla="*/ 10 w 28"/>
                <a:gd name="T7" fmla="*/ 0 h 15"/>
                <a:gd name="T8" fmla="*/ 0 w 28"/>
                <a:gd name="T9" fmla="*/ 4 h 15"/>
                <a:gd name="T10" fmla="*/ 6 w 28"/>
                <a:gd name="T11" fmla="*/ 5 h 15"/>
                <a:gd name="T12" fmla="*/ 8 w 28"/>
                <a:gd name="T13" fmla="*/ 11 h 15"/>
                <a:gd name="T14" fmla="*/ 15 w 28"/>
                <a:gd name="T15" fmla="*/ 1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5">
                  <a:moveTo>
                    <a:pt x="15" y="10"/>
                  </a:moveTo>
                  <a:cubicBezTo>
                    <a:pt x="16" y="15"/>
                    <a:pt x="16" y="15"/>
                    <a:pt x="16" y="15"/>
                  </a:cubicBezTo>
                  <a:cubicBezTo>
                    <a:pt x="28" y="13"/>
                    <a:pt x="28" y="13"/>
                    <a:pt x="28" y="13"/>
                  </a:cubicBezTo>
                  <a:cubicBezTo>
                    <a:pt x="10" y="0"/>
                    <a:pt x="10" y="0"/>
                    <a:pt x="10" y="0"/>
                  </a:cubicBezTo>
                  <a:cubicBezTo>
                    <a:pt x="10" y="0"/>
                    <a:pt x="0" y="4"/>
                    <a:pt x="0" y="4"/>
                  </a:cubicBezTo>
                  <a:cubicBezTo>
                    <a:pt x="0" y="4"/>
                    <a:pt x="6" y="5"/>
                    <a:pt x="6" y="5"/>
                  </a:cubicBezTo>
                  <a:cubicBezTo>
                    <a:pt x="6" y="5"/>
                    <a:pt x="7" y="11"/>
                    <a:pt x="8" y="11"/>
                  </a:cubicBezTo>
                  <a:cubicBezTo>
                    <a:pt x="8" y="11"/>
                    <a:pt x="15" y="10"/>
                    <a:pt x="15" y="1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3" name="Freeform 52">
              <a:extLst>
                <a:ext uri="{FF2B5EF4-FFF2-40B4-BE49-F238E27FC236}">
                  <a16:creationId xmlns:a16="http://schemas.microsoft.com/office/drawing/2014/main" id="{D3DF65C4-BBD4-4212-8303-DF9F8CDB4831}"/>
                </a:ext>
              </a:extLst>
            </p:cNvPr>
            <p:cNvSpPr>
              <a:spLocks/>
            </p:cNvSpPr>
            <p:nvPr/>
          </p:nvSpPr>
          <p:spPr bwMode="auto">
            <a:xfrm>
              <a:off x="5388051" y="2509139"/>
              <a:ext cx="79967" cy="44426"/>
            </a:xfrm>
            <a:custGeom>
              <a:avLst/>
              <a:gdLst>
                <a:gd name="T0" fmla="*/ 13 w 36"/>
                <a:gd name="T1" fmla="*/ 13 h 20"/>
                <a:gd name="T2" fmla="*/ 10 w 36"/>
                <a:gd name="T3" fmla="*/ 20 h 20"/>
                <a:gd name="T4" fmla="*/ 6 w 36"/>
                <a:gd name="T5" fmla="*/ 20 h 20"/>
                <a:gd name="T6" fmla="*/ 7 w 36"/>
                <a:gd name="T7" fmla="*/ 16 h 20"/>
                <a:gd name="T8" fmla="*/ 0 w 36"/>
                <a:gd name="T9" fmla="*/ 15 h 20"/>
                <a:gd name="T10" fmla="*/ 2 w 36"/>
                <a:gd name="T11" fmla="*/ 2 h 20"/>
                <a:gd name="T12" fmla="*/ 4 w 36"/>
                <a:gd name="T13" fmla="*/ 0 h 20"/>
                <a:gd name="T14" fmla="*/ 16 w 36"/>
                <a:gd name="T15" fmla="*/ 0 h 20"/>
                <a:gd name="T16" fmla="*/ 36 w 36"/>
                <a:gd name="T17" fmla="*/ 4 h 20"/>
                <a:gd name="T18" fmla="*/ 35 w 36"/>
                <a:gd name="T19" fmla="*/ 7 h 20"/>
                <a:gd name="T20" fmla="*/ 30 w 36"/>
                <a:gd name="T21" fmla="*/ 5 h 20"/>
                <a:gd name="T22" fmla="*/ 24 w 36"/>
                <a:gd name="T23" fmla="*/ 10 h 20"/>
                <a:gd name="T24" fmla="*/ 13 w 36"/>
                <a:gd name="T25"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20">
                  <a:moveTo>
                    <a:pt x="13" y="13"/>
                  </a:moveTo>
                  <a:lnTo>
                    <a:pt x="10" y="20"/>
                  </a:lnTo>
                  <a:lnTo>
                    <a:pt x="6" y="20"/>
                  </a:lnTo>
                  <a:lnTo>
                    <a:pt x="7" y="16"/>
                  </a:lnTo>
                  <a:lnTo>
                    <a:pt x="0" y="15"/>
                  </a:lnTo>
                  <a:lnTo>
                    <a:pt x="2" y="2"/>
                  </a:lnTo>
                  <a:lnTo>
                    <a:pt x="4" y="0"/>
                  </a:lnTo>
                  <a:lnTo>
                    <a:pt x="16" y="0"/>
                  </a:lnTo>
                  <a:lnTo>
                    <a:pt x="36" y="4"/>
                  </a:lnTo>
                  <a:lnTo>
                    <a:pt x="35" y="7"/>
                  </a:lnTo>
                  <a:lnTo>
                    <a:pt x="30" y="5"/>
                  </a:lnTo>
                  <a:lnTo>
                    <a:pt x="24" y="10"/>
                  </a:lnTo>
                  <a:lnTo>
                    <a:pt x="13" y="1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4" name="Freeform 53">
              <a:extLst>
                <a:ext uri="{FF2B5EF4-FFF2-40B4-BE49-F238E27FC236}">
                  <a16:creationId xmlns:a16="http://schemas.microsoft.com/office/drawing/2014/main" id="{EE4A8A73-9544-47A2-AA2D-6F8101612EFF}"/>
                </a:ext>
              </a:extLst>
            </p:cNvPr>
            <p:cNvSpPr>
              <a:spLocks/>
            </p:cNvSpPr>
            <p:nvPr/>
          </p:nvSpPr>
          <p:spPr bwMode="auto">
            <a:xfrm>
              <a:off x="5476904" y="2451384"/>
              <a:ext cx="79967" cy="51090"/>
            </a:xfrm>
            <a:custGeom>
              <a:avLst/>
              <a:gdLst>
                <a:gd name="T0" fmla="*/ 10 w 36"/>
                <a:gd name="T1" fmla="*/ 21 h 23"/>
                <a:gd name="T2" fmla="*/ 15 w 36"/>
                <a:gd name="T3" fmla="*/ 23 h 23"/>
                <a:gd name="T4" fmla="*/ 19 w 36"/>
                <a:gd name="T5" fmla="*/ 21 h 23"/>
                <a:gd name="T6" fmla="*/ 28 w 36"/>
                <a:gd name="T7" fmla="*/ 17 h 23"/>
                <a:gd name="T8" fmla="*/ 36 w 36"/>
                <a:gd name="T9" fmla="*/ 0 h 23"/>
                <a:gd name="T10" fmla="*/ 32 w 36"/>
                <a:gd name="T11" fmla="*/ 0 h 23"/>
                <a:gd name="T12" fmla="*/ 19 w 36"/>
                <a:gd name="T13" fmla="*/ 9 h 23"/>
                <a:gd name="T14" fmla="*/ 13 w 36"/>
                <a:gd name="T15" fmla="*/ 8 h 23"/>
                <a:gd name="T16" fmla="*/ 13 w 36"/>
                <a:gd name="T17" fmla="*/ 14 h 23"/>
                <a:gd name="T18" fmla="*/ 7 w 36"/>
                <a:gd name="T19" fmla="*/ 17 h 23"/>
                <a:gd name="T20" fmla="*/ 2 w 36"/>
                <a:gd name="T21" fmla="*/ 17 h 23"/>
                <a:gd name="T22" fmla="*/ 0 w 36"/>
                <a:gd name="T23" fmla="*/ 21 h 23"/>
                <a:gd name="T24" fmla="*/ 3 w 36"/>
                <a:gd name="T25" fmla="*/ 23 h 23"/>
                <a:gd name="T26" fmla="*/ 10 w 36"/>
                <a:gd name="T27"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23">
                  <a:moveTo>
                    <a:pt x="10" y="21"/>
                  </a:moveTo>
                  <a:lnTo>
                    <a:pt x="15" y="23"/>
                  </a:lnTo>
                  <a:lnTo>
                    <a:pt x="19" y="21"/>
                  </a:lnTo>
                  <a:lnTo>
                    <a:pt x="28" y="17"/>
                  </a:lnTo>
                  <a:lnTo>
                    <a:pt x="36" y="0"/>
                  </a:lnTo>
                  <a:lnTo>
                    <a:pt x="32" y="0"/>
                  </a:lnTo>
                  <a:lnTo>
                    <a:pt x="19" y="9"/>
                  </a:lnTo>
                  <a:lnTo>
                    <a:pt x="13" y="8"/>
                  </a:lnTo>
                  <a:lnTo>
                    <a:pt x="13" y="14"/>
                  </a:lnTo>
                  <a:lnTo>
                    <a:pt x="7" y="17"/>
                  </a:lnTo>
                  <a:lnTo>
                    <a:pt x="2" y="17"/>
                  </a:lnTo>
                  <a:lnTo>
                    <a:pt x="0" y="21"/>
                  </a:lnTo>
                  <a:lnTo>
                    <a:pt x="3" y="23"/>
                  </a:lnTo>
                  <a:lnTo>
                    <a:pt x="10" y="2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5" name="Freeform 54">
              <a:extLst>
                <a:ext uri="{FF2B5EF4-FFF2-40B4-BE49-F238E27FC236}">
                  <a16:creationId xmlns:a16="http://schemas.microsoft.com/office/drawing/2014/main" id="{121C9023-79DD-44C1-8832-D898DEAA5FA3}"/>
                </a:ext>
              </a:extLst>
            </p:cNvPr>
            <p:cNvSpPr>
              <a:spLocks/>
            </p:cNvSpPr>
            <p:nvPr/>
          </p:nvSpPr>
          <p:spPr bwMode="auto">
            <a:xfrm>
              <a:off x="5630174" y="2391409"/>
              <a:ext cx="15549" cy="6664"/>
            </a:xfrm>
            <a:custGeom>
              <a:avLst/>
              <a:gdLst>
                <a:gd name="T0" fmla="*/ 7 w 7"/>
                <a:gd name="T1" fmla="*/ 1 h 3"/>
                <a:gd name="T2" fmla="*/ 6 w 7"/>
                <a:gd name="T3" fmla="*/ 3 h 3"/>
                <a:gd name="T4" fmla="*/ 2 w 7"/>
                <a:gd name="T5" fmla="*/ 3 h 3"/>
                <a:gd name="T6" fmla="*/ 0 w 7"/>
                <a:gd name="T7" fmla="*/ 0 h 3"/>
                <a:gd name="T8" fmla="*/ 7 w 7"/>
                <a:gd name="T9" fmla="*/ 1 h 3"/>
              </a:gdLst>
              <a:ahLst/>
              <a:cxnLst>
                <a:cxn ang="0">
                  <a:pos x="T0" y="T1"/>
                </a:cxn>
                <a:cxn ang="0">
                  <a:pos x="T2" y="T3"/>
                </a:cxn>
                <a:cxn ang="0">
                  <a:pos x="T4" y="T5"/>
                </a:cxn>
                <a:cxn ang="0">
                  <a:pos x="T6" y="T7"/>
                </a:cxn>
                <a:cxn ang="0">
                  <a:pos x="T8" y="T9"/>
                </a:cxn>
              </a:cxnLst>
              <a:rect l="0" t="0" r="r" b="b"/>
              <a:pathLst>
                <a:path w="7" h="3">
                  <a:moveTo>
                    <a:pt x="7" y="1"/>
                  </a:moveTo>
                  <a:lnTo>
                    <a:pt x="6" y="3"/>
                  </a:lnTo>
                  <a:lnTo>
                    <a:pt x="2" y="3"/>
                  </a:lnTo>
                  <a:lnTo>
                    <a:pt x="0" y="0"/>
                  </a:lnTo>
                  <a:lnTo>
                    <a:pt x="7" y="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6" name="Freeform 55">
              <a:extLst>
                <a:ext uri="{FF2B5EF4-FFF2-40B4-BE49-F238E27FC236}">
                  <a16:creationId xmlns:a16="http://schemas.microsoft.com/office/drawing/2014/main" id="{9A246B33-C48B-4502-909E-44DC9433D890}"/>
                </a:ext>
              </a:extLst>
            </p:cNvPr>
            <p:cNvSpPr>
              <a:spLocks/>
            </p:cNvSpPr>
            <p:nvPr/>
          </p:nvSpPr>
          <p:spPr bwMode="auto">
            <a:xfrm>
              <a:off x="5654609" y="2351425"/>
              <a:ext cx="22213" cy="31098"/>
            </a:xfrm>
            <a:custGeom>
              <a:avLst/>
              <a:gdLst>
                <a:gd name="T0" fmla="*/ 8 w 10"/>
                <a:gd name="T1" fmla="*/ 14 h 14"/>
                <a:gd name="T2" fmla="*/ 0 w 10"/>
                <a:gd name="T3" fmla="*/ 5 h 14"/>
                <a:gd name="T4" fmla="*/ 7 w 10"/>
                <a:gd name="T5" fmla="*/ 0 h 14"/>
                <a:gd name="T6" fmla="*/ 10 w 10"/>
                <a:gd name="T7" fmla="*/ 10 h 14"/>
                <a:gd name="T8" fmla="*/ 8 w 10"/>
                <a:gd name="T9" fmla="*/ 14 h 14"/>
              </a:gdLst>
              <a:ahLst/>
              <a:cxnLst>
                <a:cxn ang="0">
                  <a:pos x="T0" y="T1"/>
                </a:cxn>
                <a:cxn ang="0">
                  <a:pos x="T2" y="T3"/>
                </a:cxn>
                <a:cxn ang="0">
                  <a:pos x="T4" y="T5"/>
                </a:cxn>
                <a:cxn ang="0">
                  <a:pos x="T6" y="T7"/>
                </a:cxn>
                <a:cxn ang="0">
                  <a:pos x="T8" y="T9"/>
                </a:cxn>
              </a:cxnLst>
              <a:rect l="0" t="0" r="r" b="b"/>
              <a:pathLst>
                <a:path w="10" h="14">
                  <a:moveTo>
                    <a:pt x="8" y="14"/>
                  </a:moveTo>
                  <a:lnTo>
                    <a:pt x="0" y="5"/>
                  </a:lnTo>
                  <a:lnTo>
                    <a:pt x="7" y="0"/>
                  </a:lnTo>
                  <a:lnTo>
                    <a:pt x="10" y="10"/>
                  </a:lnTo>
                  <a:lnTo>
                    <a:pt x="8" y="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7" name="Freeform 56">
              <a:extLst>
                <a:ext uri="{FF2B5EF4-FFF2-40B4-BE49-F238E27FC236}">
                  <a16:creationId xmlns:a16="http://schemas.microsoft.com/office/drawing/2014/main" id="{3D2C943C-20AB-4B37-9D11-1FBA1582D83F}"/>
                </a:ext>
              </a:extLst>
            </p:cNvPr>
            <p:cNvSpPr>
              <a:spLocks/>
            </p:cNvSpPr>
            <p:nvPr/>
          </p:nvSpPr>
          <p:spPr bwMode="auto">
            <a:xfrm>
              <a:off x="5565756" y="2258130"/>
              <a:ext cx="28877" cy="11107"/>
            </a:xfrm>
            <a:custGeom>
              <a:avLst/>
              <a:gdLst>
                <a:gd name="T0" fmla="*/ 0 w 13"/>
                <a:gd name="T1" fmla="*/ 3 h 5"/>
                <a:gd name="T2" fmla="*/ 10 w 13"/>
                <a:gd name="T3" fmla="*/ 5 h 5"/>
                <a:gd name="T4" fmla="*/ 13 w 13"/>
                <a:gd name="T5" fmla="*/ 3 h 5"/>
                <a:gd name="T6" fmla="*/ 9 w 13"/>
                <a:gd name="T7" fmla="*/ 0 h 5"/>
                <a:gd name="T8" fmla="*/ 0 w 13"/>
                <a:gd name="T9" fmla="*/ 3 h 5"/>
              </a:gdLst>
              <a:ahLst/>
              <a:cxnLst>
                <a:cxn ang="0">
                  <a:pos x="T0" y="T1"/>
                </a:cxn>
                <a:cxn ang="0">
                  <a:pos x="T2" y="T3"/>
                </a:cxn>
                <a:cxn ang="0">
                  <a:pos x="T4" y="T5"/>
                </a:cxn>
                <a:cxn ang="0">
                  <a:pos x="T6" y="T7"/>
                </a:cxn>
                <a:cxn ang="0">
                  <a:pos x="T8" y="T9"/>
                </a:cxn>
              </a:cxnLst>
              <a:rect l="0" t="0" r="r" b="b"/>
              <a:pathLst>
                <a:path w="13" h="5">
                  <a:moveTo>
                    <a:pt x="0" y="3"/>
                  </a:moveTo>
                  <a:lnTo>
                    <a:pt x="10" y="5"/>
                  </a:lnTo>
                  <a:lnTo>
                    <a:pt x="13" y="3"/>
                  </a:lnTo>
                  <a:lnTo>
                    <a:pt x="9" y="0"/>
                  </a:lnTo>
                  <a:lnTo>
                    <a:pt x="0" y="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8" name="Freeform 57">
              <a:extLst>
                <a:ext uri="{FF2B5EF4-FFF2-40B4-BE49-F238E27FC236}">
                  <a16:creationId xmlns:a16="http://schemas.microsoft.com/office/drawing/2014/main" id="{818C4594-7BB5-49C9-A347-73BA894D89BB}"/>
                </a:ext>
              </a:extLst>
            </p:cNvPr>
            <p:cNvSpPr>
              <a:spLocks/>
            </p:cNvSpPr>
            <p:nvPr/>
          </p:nvSpPr>
          <p:spPr bwMode="auto">
            <a:xfrm>
              <a:off x="5599076" y="2273679"/>
              <a:ext cx="55533" cy="62197"/>
            </a:xfrm>
            <a:custGeom>
              <a:avLst/>
              <a:gdLst>
                <a:gd name="T0" fmla="*/ 5 w 25"/>
                <a:gd name="T1" fmla="*/ 17 h 28"/>
                <a:gd name="T2" fmla="*/ 1 w 25"/>
                <a:gd name="T3" fmla="*/ 15 h 28"/>
                <a:gd name="T4" fmla="*/ 0 w 25"/>
                <a:gd name="T5" fmla="*/ 9 h 28"/>
                <a:gd name="T6" fmla="*/ 9 w 25"/>
                <a:gd name="T7" fmla="*/ 5 h 28"/>
                <a:gd name="T8" fmla="*/ 12 w 25"/>
                <a:gd name="T9" fmla="*/ 2 h 28"/>
                <a:gd name="T10" fmla="*/ 18 w 25"/>
                <a:gd name="T11" fmla="*/ 0 h 28"/>
                <a:gd name="T12" fmla="*/ 25 w 25"/>
                <a:gd name="T13" fmla="*/ 11 h 28"/>
                <a:gd name="T14" fmla="*/ 22 w 25"/>
                <a:gd name="T15" fmla="*/ 12 h 28"/>
                <a:gd name="T16" fmla="*/ 25 w 25"/>
                <a:gd name="T17" fmla="*/ 17 h 28"/>
                <a:gd name="T18" fmla="*/ 23 w 25"/>
                <a:gd name="T19" fmla="*/ 24 h 28"/>
                <a:gd name="T20" fmla="*/ 18 w 25"/>
                <a:gd name="T21" fmla="*/ 26 h 28"/>
                <a:gd name="T22" fmla="*/ 16 w 25"/>
                <a:gd name="T23" fmla="*/ 28 h 28"/>
                <a:gd name="T24" fmla="*/ 11 w 25"/>
                <a:gd name="T25" fmla="*/ 28 h 28"/>
                <a:gd name="T26" fmla="*/ 7 w 25"/>
                <a:gd name="T27" fmla="*/ 24 h 28"/>
                <a:gd name="T28" fmla="*/ 5 w 25"/>
                <a:gd name="T29" fmla="*/ 1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8">
                  <a:moveTo>
                    <a:pt x="5" y="17"/>
                  </a:moveTo>
                  <a:lnTo>
                    <a:pt x="1" y="15"/>
                  </a:lnTo>
                  <a:lnTo>
                    <a:pt x="0" y="9"/>
                  </a:lnTo>
                  <a:lnTo>
                    <a:pt x="9" y="5"/>
                  </a:lnTo>
                  <a:lnTo>
                    <a:pt x="12" y="2"/>
                  </a:lnTo>
                  <a:lnTo>
                    <a:pt x="18" y="0"/>
                  </a:lnTo>
                  <a:lnTo>
                    <a:pt x="25" y="11"/>
                  </a:lnTo>
                  <a:lnTo>
                    <a:pt x="22" y="12"/>
                  </a:lnTo>
                  <a:lnTo>
                    <a:pt x="25" y="17"/>
                  </a:lnTo>
                  <a:lnTo>
                    <a:pt x="23" y="24"/>
                  </a:lnTo>
                  <a:lnTo>
                    <a:pt x="18" y="26"/>
                  </a:lnTo>
                  <a:lnTo>
                    <a:pt x="16" y="28"/>
                  </a:lnTo>
                  <a:lnTo>
                    <a:pt x="11" y="28"/>
                  </a:lnTo>
                  <a:lnTo>
                    <a:pt x="7" y="24"/>
                  </a:lnTo>
                  <a:lnTo>
                    <a:pt x="5" y="1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9" name="Freeform 58">
              <a:extLst>
                <a:ext uri="{FF2B5EF4-FFF2-40B4-BE49-F238E27FC236}">
                  <a16:creationId xmlns:a16="http://schemas.microsoft.com/office/drawing/2014/main" id="{97050422-8BF3-41E4-B224-488FE9B7D954}"/>
                </a:ext>
              </a:extLst>
            </p:cNvPr>
            <p:cNvSpPr>
              <a:spLocks/>
            </p:cNvSpPr>
            <p:nvPr/>
          </p:nvSpPr>
          <p:spPr bwMode="auto">
            <a:xfrm>
              <a:off x="5552428" y="1947147"/>
              <a:ext cx="295434" cy="364295"/>
            </a:xfrm>
            <a:custGeom>
              <a:avLst/>
              <a:gdLst>
                <a:gd name="T0" fmla="*/ 36 w 194"/>
                <a:gd name="T1" fmla="*/ 115 h 241"/>
                <a:gd name="T2" fmla="*/ 7 w 194"/>
                <a:gd name="T3" fmla="*/ 88 h 241"/>
                <a:gd name="T4" fmla="*/ 5 w 194"/>
                <a:gd name="T5" fmla="*/ 72 h 241"/>
                <a:gd name="T6" fmla="*/ 21 w 194"/>
                <a:gd name="T7" fmla="*/ 50 h 241"/>
                <a:gd name="T8" fmla="*/ 34 w 194"/>
                <a:gd name="T9" fmla="*/ 69 h 241"/>
                <a:gd name="T10" fmla="*/ 44 w 194"/>
                <a:gd name="T11" fmla="*/ 46 h 241"/>
                <a:gd name="T12" fmla="*/ 40 w 194"/>
                <a:gd name="T13" fmla="*/ 35 h 241"/>
                <a:gd name="T14" fmla="*/ 48 w 194"/>
                <a:gd name="T15" fmla="*/ 24 h 241"/>
                <a:gd name="T16" fmla="*/ 63 w 194"/>
                <a:gd name="T17" fmla="*/ 56 h 241"/>
                <a:gd name="T18" fmla="*/ 71 w 194"/>
                <a:gd name="T19" fmla="*/ 58 h 241"/>
                <a:gd name="T20" fmla="*/ 86 w 194"/>
                <a:gd name="T21" fmla="*/ 77 h 241"/>
                <a:gd name="T22" fmla="*/ 85 w 194"/>
                <a:gd name="T23" fmla="*/ 63 h 241"/>
                <a:gd name="T24" fmla="*/ 80 w 194"/>
                <a:gd name="T25" fmla="*/ 45 h 241"/>
                <a:gd name="T26" fmla="*/ 87 w 194"/>
                <a:gd name="T27" fmla="*/ 29 h 241"/>
                <a:gd name="T28" fmla="*/ 98 w 194"/>
                <a:gd name="T29" fmla="*/ 9 h 241"/>
                <a:gd name="T30" fmla="*/ 107 w 194"/>
                <a:gd name="T31" fmla="*/ 1 h 241"/>
                <a:gd name="T32" fmla="*/ 129 w 194"/>
                <a:gd name="T33" fmla="*/ 63 h 241"/>
                <a:gd name="T34" fmla="*/ 110 w 194"/>
                <a:gd name="T35" fmla="*/ 101 h 241"/>
                <a:gd name="T36" fmla="*/ 118 w 194"/>
                <a:gd name="T37" fmla="*/ 118 h 241"/>
                <a:gd name="T38" fmla="*/ 110 w 194"/>
                <a:gd name="T39" fmla="*/ 139 h 241"/>
                <a:gd name="T40" fmla="*/ 127 w 194"/>
                <a:gd name="T41" fmla="*/ 153 h 241"/>
                <a:gd name="T42" fmla="*/ 131 w 194"/>
                <a:gd name="T43" fmla="*/ 146 h 241"/>
                <a:gd name="T44" fmla="*/ 147 w 194"/>
                <a:gd name="T45" fmla="*/ 156 h 241"/>
                <a:gd name="T46" fmla="*/ 150 w 194"/>
                <a:gd name="T47" fmla="*/ 174 h 241"/>
                <a:gd name="T48" fmla="*/ 175 w 194"/>
                <a:gd name="T49" fmla="*/ 199 h 241"/>
                <a:gd name="T50" fmla="*/ 153 w 194"/>
                <a:gd name="T51" fmla="*/ 218 h 241"/>
                <a:gd name="T52" fmla="*/ 130 w 194"/>
                <a:gd name="T53" fmla="*/ 233 h 241"/>
                <a:gd name="T54" fmla="*/ 111 w 194"/>
                <a:gd name="T55" fmla="*/ 225 h 241"/>
                <a:gd name="T56" fmla="*/ 120 w 194"/>
                <a:gd name="T57" fmla="*/ 215 h 241"/>
                <a:gd name="T58" fmla="*/ 131 w 194"/>
                <a:gd name="T59" fmla="*/ 205 h 241"/>
                <a:gd name="T60" fmla="*/ 138 w 194"/>
                <a:gd name="T61" fmla="*/ 193 h 241"/>
                <a:gd name="T62" fmla="*/ 122 w 194"/>
                <a:gd name="T63" fmla="*/ 179 h 241"/>
                <a:gd name="T64" fmla="*/ 100 w 194"/>
                <a:gd name="T65" fmla="*/ 198 h 241"/>
                <a:gd name="T66" fmla="*/ 103 w 194"/>
                <a:gd name="T67" fmla="*/ 181 h 241"/>
                <a:gd name="T68" fmla="*/ 87 w 194"/>
                <a:gd name="T69" fmla="*/ 180 h 241"/>
                <a:gd name="T70" fmla="*/ 69 w 194"/>
                <a:gd name="T71" fmla="*/ 171 h 241"/>
                <a:gd name="T72" fmla="*/ 61 w 194"/>
                <a:gd name="T73" fmla="*/ 156 h 241"/>
                <a:gd name="T74" fmla="*/ 48 w 194"/>
                <a:gd name="T75" fmla="*/ 145 h 241"/>
                <a:gd name="T76" fmla="*/ 71 w 194"/>
                <a:gd name="T77" fmla="*/ 132 h 241"/>
                <a:gd name="T78" fmla="*/ 63 w 194"/>
                <a:gd name="T79" fmla="*/ 114 h 241"/>
                <a:gd name="T80" fmla="*/ 54 w 194"/>
                <a:gd name="T81" fmla="*/ 108 h 241"/>
                <a:gd name="T82" fmla="*/ 45 w 194"/>
                <a:gd name="T83" fmla="*/ 105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4" h="241">
                  <a:moveTo>
                    <a:pt x="37" y="97"/>
                  </a:moveTo>
                  <a:cubicBezTo>
                    <a:pt x="38" y="106"/>
                    <a:pt x="38" y="106"/>
                    <a:pt x="38" y="106"/>
                  </a:cubicBezTo>
                  <a:cubicBezTo>
                    <a:pt x="36" y="115"/>
                    <a:pt x="36" y="115"/>
                    <a:pt x="36" y="115"/>
                  </a:cubicBezTo>
                  <a:cubicBezTo>
                    <a:pt x="29" y="115"/>
                    <a:pt x="29" y="115"/>
                    <a:pt x="29" y="115"/>
                  </a:cubicBezTo>
                  <a:cubicBezTo>
                    <a:pt x="7" y="95"/>
                    <a:pt x="7" y="95"/>
                    <a:pt x="7" y="95"/>
                  </a:cubicBezTo>
                  <a:cubicBezTo>
                    <a:pt x="7" y="88"/>
                    <a:pt x="7" y="88"/>
                    <a:pt x="7" y="88"/>
                  </a:cubicBezTo>
                  <a:cubicBezTo>
                    <a:pt x="0" y="82"/>
                    <a:pt x="0" y="82"/>
                    <a:pt x="0" y="82"/>
                  </a:cubicBezTo>
                  <a:cubicBezTo>
                    <a:pt x="0" y="76"/>
                    <a:pt x="0" y="76"/>
                    <a:pt x="0" y="76"/>
                  </a:cubicBezTo>
                  <a:cubicBezTo>
                    <a:pt x="5" y="72"/>
                    <a:pt x="5" y="72"/>
                    <a:pt x="5" y="72"/>
                  </a:cubicBezTo>
                  <a:cubicBezTo>
                    <a:pt x="8" y="65"/>
                    <a:pt x="8" y="65"/>
                    <a:pt x="8" y="65"/>
                  </a:cubicBezTo>
                  <a:cubicBezTo>
                    <a:pt x="13" y="70"/>
                    <a:pt x="13" y="70"/>
                    <a:pt x="13" y="70"/>
                  </a:cubicBezTo>
                  <a:cubicBezTo>
                    <a:pt x="13" y="70"/>
                    <a:pt x="21" y="50"/>
                    <a:pt x="21" y="50"/>
                  </a:cubicBezTo>
                  <a:cubicBezTo>
                    <a:pt x="21" y="51"/>
                    <a:pt x="27" y="65"/>
                    <a:pt x="28" y="74"/>
                  </a:cubicBezTo>
                  <a:cubicBezTo>
                    <a:pt x="39" y="77"/>
                    <a:pt x="39" y="77"/>
                    <a:pt x="39" y="77"/>
                  </a:cubicBezTo>
                  <a:cubicBezTo>
                    <a:pt x="34" y="69"/>
                    <a:pt x="34" y="69"/>
                    <a:pt x="34" y="69"/>
                  </a:cubicBezTo>
                  <a:cubicBezTo>
                    <a:pt x="40" y="57"/>
                    <a:pt x="40" y="57"/>
                    <a:pt x="40" y="57"/>
                  </a:cubicBezTo>
                  <a:cubicBezTo>
                    <a:pt x="44" y="54"/>
                    <a:pt x="44" y="54"/>
                    <a:pt x="44" y="54"/>
                  </a:cubicBezTo>
                  <a:cubicBezTo>
                    <a:pt x="44" y="46"/>
                    <a:pt x="44" y="46"/>
                    <a:pt x="44" y="46"/>
                  </a:cubicBezTo>
                  <a:cubicBezTo>
                    <a:pt x="34" y="43"/>
                    <a:pt x="34" y="43"/>
                    <a:pt x="34" y="43"/>
                  </a:cubicBezTo>
                  <a:cubicBezTo>
                    <a:pt x="34" y="38"/>
                    <a:pt x="34" y="38"/>
                    <a:pt x="34" y="38"/>
                  </a:cubicBezTo>
                  <a:cubicBezTo>
                    <a:pt x="40" y="35"/>
                    <a:pt x="40" y="35"/>
                    <a:pt x="40" y="35"/>
                  </a:cubicBezTo>
                  <a:cubicBezTo>
                    <a:pt x="39" y="28"/>
                    <a:pt x="39" y="28"/>
                    <a:pt x="39" y="28"/>
                  </a:cubicBezTo>
                  <a:cubicBezTo>
                    <a:pt x="43" y="21"/>
                    <a:pt x="43" y="21"/>
                    <a:pt x="43" y="21"/>
                  </a:cubicBezTo>
                  <a:cubicBezTo>
                    <a:pt x="48" y="24"/>
                    <a:pt x="48" y="24"/>
                    <a:pt x="48" y="24"/>
                  </a:cubicBezTo>
                  <a:cubicBezTo>
                    <a:pt x="55" y="39"/>
                    <a:pt x="55" y="39"/>
                    <a:pt x="55" y="39"/>
                  </a:cubicBezTo>
                  <a:cubicBezTo>
                    <a:pt x="55" y="51"/>
                    <a:pt x="55" y="51"/>
                    <a:pt x="55" y="51"/>
                  </a:cubicBezTo>
                  <a:cubicBezTo>
                    <a:pt x="63" y="56"/>
                    <a:pt x="63" y="56"/>
                    <a:pt x="63" y="56"/>
                  </a:cubicBezTo>
                  <a:cubicBezTo>
                    <a:pt x="62" y="63"/>
                    <a:pt x="62" y="63"/>
                    <a:pt x="62" y="63"/>
                  </a:cubicBezTo>
                  <a:cubicBezTo>
                    <a:pt x="67" y="63"/>
                    <a:pt x="67" y="63"/>
                    <a:pt x="67" y="63"/>
                  </a:cubicBezTo>
                  <a:cubicBezTo>
                    <a:pt x="71" y="58"/>
                    <a:pt x="71" y="58"/>
                    <a:pt x="71" y="58"/>
                  </a:cubicBezTo>
                  <a:cubicBezTo>
                    <a:pt x="72" y="65"/>
                    <a:pt x="72" y="65"/>
                    <a:pt x="72" y="65"/>
                  </a:cubicBezTo>
                  <a:cubicBezTo>
                    <a:pt x="78" y="59"/>
                    <a:pt x="78" y="59"/>
                    <a:pt x="78" y="59"/>
                  </a:cubicBezTo>
                  <a:cubicBezTo>
                    <a:pt x="86" y="77"/>
                    <a:pt x="86" y="77"/>
                    <a:pt x="86" y="77"/>
                  </a:cubicBezTo>
                  <a:cubicBezTo>
                    <a:pt x="89" y="74"/>
                    <a:pt x="89" y="74"/>
                    <a:pt x="89" y="74"/>
                  </a:cubicBezTo>
                  <a:cubicBezTo>
                    <a:pt x="89" y="68"/>
                    <a:pt x="89" y="68"/>
                    <a:pt x="89" y="68"/>
                  </a:cubicBezTo>
                  <a:cubicBezTo>
                    <a:pt x="85" y="63"/>
                    <a:pt x="85" y="63"/>
                    <a:pt x="85" y="63"/>
                  </a:cubicBezTo>
                  <a:cubicBezTo>
                    <a:pt x="86" y="58"/>
                    <a:pt x="86" y="58"/>
                    <a:pt x="86" y="58"/>
                  </a:cubicBezTo>
                  <a:cubicBezTo>
                    <a:pt x="81" y="52"/>
                    <a:pt x="81" y="52"/>
                    <a:pt x="81" y="52"/>
                  </a:cubicBezTo>
                  <a:cubicBezTo>
                    <a:pt x="80" y="45"/>
                    <a:pt x="80" y="45"/>
                    <a:pt x="80" y="45"/>
                  </a:cubicBezTo>
                  <a:cubicBezTo>
                    <a:pt x="87" y="38"/>
                    <a:pt x="87" y="38"/>
                    <a:pt x="87" y="38"/>
                  </a:cubicBezTo>
                  <a:cubicBezTo>
                    <a:pt x="82" y="38"/>
                    <a:pt x="82" y="38"/>
                    <a:pt x="82" y="38"/>
                  </a:cubicBezTo>
                  <a:cubicBezTo>
                    <a:pt x="87" y="29"/>
                    <a:pt x="87" y="29"/>
                    <a:pt x="87" y="29"/>
                  </a:cubicBezTo>
                  <a:cubicBezTo>
                    <a:pt x="83" y="27"/>
                    <a:pt x="83" y="27"/>
                    <a:pt x="83" y="27"/>
                  </a:cubicBezTo>
                  <a:cubicBezTo>
                    <a:pt x="87" y="12"/>
                    <a:pt x="87" y="12"/>
                    <a:pt x="87" y="12"/>
                  </a:cubicBezTo>
                  <a:cubicBezTo>
                    <a:pt x="98" y="9"/>
                    <a:pt x="98" y="9"/>
                    <a:pt x="98" y="9"/>
                  </a:cubicBezTo>
                  <a:cubicBezTo>
                    <a:pt x="99" y="0"/>
                    <a:pt x="99" y="0"/>
                    <a:pt x="99" y="0"/>
                  </a:cubicBezTo>
                  <a:cubicBezTo>
                    <a:pt x="102" y="3"/>
                    <a:pt x="102" y="3"/>
                    <a:pt x="102" y="3"/>
                  </a:cubicBezTo>
                  <a:cubicBezTo>
                    <a:pt x="107" y="1"/>
                    <a:pt x="107" y="1"/>
                    <a:pt x="107" y="1"/>
                  </a:cubicBezTo>
                  <a:cubicBezTo>
                    <a:pt x="116" y="11"/>
                    <a:pt x="116" y="11"/>
                    <a:pt x="116" y="11"/>
                  </a:cubicBezTo>
                  <a:cubicBezTo>
                    <a:pt x="129" y="44"/>
                    <a:pt x="129" y="44"/>
                    <a:pt x="129" y="44"/>
                  </a:cubicBezTo>
                  <a:cubicBezTo>
                    <a:pt x="129" y="63"/>
                    <a:pt x="129" y="63"/>
                    <a:pt x="129" y="63"/>
                  </a:cubicBezTo>
                  <a:cubicBezTo>
                    <a:pt x="121" y="77"/>
                    <a:pt x="121" y="77"/>
                    <a:pt x="121" y="77"/>
                  </a:cubicBezTo>
                  <a:cubicBezTo>
                    <a:pt x="115" y="103"/>
                    <a:pt x="115" y="103"/>
                    <a:pt x="115" y="103"/>
                  </a:cubicBezTo>
                  <a:cubicBezTo>
                    <a:pt x="110" y="101"/>
                    <a:pt x="110" y="101"/>
                    <a:pt x="110" y="101"/>
                  </a:cubicBezTo>
                  <a:cubicBezTo>
                    <a:pt x="107" y="106"/>
                    <a:pt x="107" y="106"/>
                    <a:pt x="107" y="106"/>
                  </a:cubicBezTo>
                  <a:cubicBezTo>
                    <a:pt x="111" y="107"/>
                    <a:pt x="111" y="107"/>
                    <a:pt x="111" y="107"/>
                  </a:cubicBezTo>
                  <a:cubicBezTo>
                    <a:pt x="118" y="118"/>
                    <a:pt x="118" y="118"/>
                    <a:pt x="118" y="118"/>
                  </a:cubicBezTo>
                  <a:cubicBezTo>
                    <a:pt x="115" y="129"/>
                    <a:pt x="115" y="129"/>
                    <a:pt x="115" y="129"/>
                  </a:cubicBezTo>
                  <a:cubicBezTo>
                    <a:pt x="117" y="137"/>
                    <a:pt x="117" y="137"/>
                    <a:pt x="117" y="137"/>
                  </a:cubicBezTo>
                  <a:cubicBezTo>
                    <a:pt x="110" y="139"/>
                    <a:pt x="110" y="139"/>
                    <a:pt x="110" y="139"/>
                  </a:cubicBezTo>
                  <a:cubicBezTo>
                    <a:pt x="123" y="147"/>
                    <a:pt x="123" y="147"/>
                    <a:pt x="123" y="147"/>
                  </a:cubicBezTo>
                  <a:cubicBezTo>
                    <a:pt x="121" y="154"/>
                    <a:pt x="121" y="154"/>
                    <a:pt x="121" y="154"/>
                  </a:cubicBezTo>
                  <a:cubicBezTo>
                    <a:pt x="127" y="153"/>
                    <a:pt x="127" y="153"/>
                    <a:pt x="127" y="153"/>
                  </a:cubicBezTo>
                  <a:cubicBezTo>
                    <a:pt x="133" y="157"/>
                    <a:pt x="133" y="157"/>
                    <a:pt x="133" y="157"/>
                  </a:cubicBezTo>
                  <a:cubicBezTo>
                    <a:pt x="134" y="152"/>
                    <a:pt x="134" y="152"/>
                    <a:pt x="134" y="152"/>
                  </a:cubicBezTo>
                  <a:cubicBezTo>
                    <a:pt x="131" y="146"/>
                    <a:pt x="131" y="146"/>
                    <a:pt x="131" y="146"/>
                  </a:cubicBezTo>
                  <a:cubicBezTo>
                    <a:pt x="139" y="143"/>
                    <a:pt x="139" y="143"/>
                    <a:pt x="139" y="143"/>
                  </a:cubicBezTo>
                  <a:cubicBezTo>
                    <a:pt x="144" y="146"/>
                    <a:pt x="144" y="146"/>
                    <a:pt x="144" y="146"/>
                  </a:cubicBezTo>
                  <a:cubicBezTo>
                    <a:pt x="147" y="156"/>
                    <a:pt x="147" y="156"/>
                    <a:pt x="147" y="156"/>
                  </a:cubicBezTo>
                  <a:cubicBezTo>
                    <a:pt x="142" y="159"/>
                    <a:pt x="142" y="159"/>
                    <a:pt x="142" y="159"/>
                  </a:cubicBezTo>
                  <a:cubicBezTo>
                    <a:pt x="136" y="161"/>
                    <a:pt x="136" y="161"/>
                    <a:pt x="136" y="161"/>
                  </a:cubicBezTo>
                  <a:cubicBezTo>
                    <a:pt x="150" y="174"/>
                    <a:pt x="150" y="174"/>
                    <a:pt x="150" y="174"/>
                  </a:cubicBezTo>
                  <a:cubicBezTo>
                    <a:pt x="183" y="170"/>
                    <a:pt x="183" y="170"/>
                    <a:pt x="183" y="170"/>
                  </a:cubicBezTo>
                  <a:cubicBezTo>
                    <a:pt x="194" y="178"/>
                    <a:pt x="194" y="178"/>
                    <a:pt x="194" y="178"/>
                  </a:cubicBezTo>
                  <a:cubicBezTo>
                    <a:pt x="175" y="199"/>
                    <a:pt x="175" y="199"/>
                    <a:pt x="175" y="199"/>
                  </a:cubicBezTo>
                  <a:cubicBezTo>
                    <a:pt x="161" y="197"/>
                    <a:pt x="161" y="197"/>
                    <a:pt x="161" y="197"/>
                  </a:cubicBezTo>
                  <a:cubicBezTo>
                    <a:pt x="163" y="204"/>
                    <a:pt x="163" y="204"/>
                    <a:pt x="163" y="204"/>
                  </a:cubicBezTo>
                  <a:cubicBezTo>
                    <a:pt x="153" y="218"/>
                    <a:pt x="153" y="218"/>
                    <a:pt x="153" y="218"/>
                  </a:cubicBezTo>
                  <a:cubicBezTo>
                    <a:pt x="147" y="219"/>
                    <a:pt x="147" y="219"/>
                    <a:pt x="147" y="219"/>
                  </a:cubicBezTo>
                  <a:cubicBezTo>
                    <a:pt x="146" y="226"/>
                    <a:pt x="146" y="226"/>
                    <a:pt x="146" y="226"/>
                  </a:cubicBezTo>
                  <a:cubicBezTo>
                    <a:pt x="130" y="233"/>
                    <a:pt x="130" y="233"/>
                    <a:pt x="130" y="233"/>
                  </a:cubicBezTo>
                  <a:cubicBezTo>
                    <a:pt x="124" y="241"/>
                    <a:pt x="124" y="241"/>
                    <a:pt x="124" y="241"/>
                  </a:cubicBezTo>
                  <a:cubicBezTo>
                    <a:pt x="110" y="238"/>
                    <a:pt x="110" y="238"/>
                    <a:pt x="110" y="238"/>
                  </a:cubicBezTo>
                  <a:cubicBezTo>
                    <a:pt x="111" y="225"/>
                    <a:pt x="111" y="225"/>
                    <a:pt x="111" y="225"/>
                  </a:cubicBezTo>
                  <a:cubicBezTo>
                    <a:pt x="117" y="222"/>
                    <a:pt x="117" y="222"/>
                    <a:pt x="117" y="222"/>
                  </a:cubicBezTo>
                  <a:cubicBezTo>
                    <a:pt x="115" y="216"/>
                    <a:pt x="115" y="216"/>
                    <a:pt x="115" y="216"/>
                  </a:cubicBezTo>
                  <a:cubicBezTo>
                    <a:pt x="120" y="215"/>
                    <a:pt x="120" y="215"/>
                    <a:pt x="120" y="215"/>
                  </a:cubicBezTo>
                  <a:cubicBezTo>
                    <a:pt x="120" y="208"/>
                    <a:pt x="120" y="208"/>
                    <a:pt x="120" y="208"/>
                  </a:cubicBezTo>
                  <a:cubicBezTo>
                    <a:pt x="125" y="205"/>
                    <a:pt x="125" y="205"/>
                    <a:pt x="125" y="205"/>
                  </a:cubicBezTo>
                  <a:cubicBezTo>
                    <a:pt x="131" y="205"/>
                    <a:pt x="131" y="205"/>
                    <a:pt x="131" y="205"/>
                  </a:cubicBezTo>
                  <a:cubicBezTo>
                    <a:pt x="131" y="200"/>
                    <a:pt x="131" y="200"/>
                    <a:pt x="131" y="200"/>
                  </a:cubicBezTo>
                  <a:cubicBezTo>
                    <a:pt x="138" y="199"/>
                    <a:pt x="138" y="199"/>
                    <a:pt x="138" y="199"/>
                  </a:cubicBezTo>
                  <a:cubicBezTo>
                    <a:pt x="138" y="193"/>
                    <a:pt x="138" y="193"/>
                    <a:pt x="138" y="193"/>
                  </a:cubicBezTo>
                  <a:cubicBezTo>
                    <a:pt x="127" y="193"/>
                    <a:pt x="127" y="193"/>
                    <a:pt x="127" y="193"/>
                  </a:cubicBezTo>
                  <a:cubicBezTo>
                    <a:pt x="127" y="180"/>
                    <a:pt x="127" y="180"/>
                    <a:pt x="127" y="180"/>
                  </a:cubicBezTo>
                  <a:cubicBezTo>
                    <a:pt x="127" y="180"/>
                    <a:pt x="122" y="179"/>
                    <a:pt x="122" y="179"/>
                  </a:cubicBezTo>
                  <a:cubicBezTo>
                    <a:pt x="122" y="179"/>
                    <a:pt x="108" y="202"/>
                    <a:pt x="108" y="202"/>
                  </a:cubicBezTo>
                  <a:cubicBezTo>
                    <a:pt x="102" y="203"/>
                    <a:pt x="102" y="203"/>
                    <a:pt x="102" y="203"/>
                  </a:cubicBezTo>
                  <a:cubicBezTo>
                    <a:pt x="100" y="198"/>
                    <a:pt x="100" y="198"/>
                    <a:pt x="100" y="198"/>
                  </a:cubicBezTo>
                  <a:cubicBezTo>
                    <a:pt x="105" y="191"/>
                    <a:pt x="105" y="191"/>
                    <a:pt x="105" y="191"/>
                  </a:cubicBezTo>
                  <a:cubicBezTo>
                    <a:pt x="105" y="191"/>
                    <a:pt x="101" y="186"/>
                    <a:pt x="102" y="186"/>
                  </a:cubicBezTo>
                  <a:cubicBezTo>
                    <a:pt x="102" y="186"/>
                    <a:pt x="103" y="181"/>
                    <a:pt x="103" y="181"/>
                  </a:cubicBezTo>
                  <a:cubicBezTo>
                    <a:pt x="98" y="177"/>
                    <a:pt x="98" y="177"/>
                    <a:pt x="98" y="177"/>
                  </a:cubicBezTo>
                  <a:cubicBezTo>
                    <a:pt x="91" y="183"/>
                    <a:pt x="91" y="183"/>
                    <a:pt x="91" y="183"/>
                  </a:cubicBezTo>
                  <a:cubicBezTo>
                    <a:pt x="87" y="180"/>
                    <a:pt x="87" y="180"/>
                    <a:pt x="87" y="180"/>
                  </a:cubicBezTo>
                  <a:cubicBezTo>
                    <a:pt x="77" y="184"/>
                    <a:pt x="77" y="184"/>
                    <a:pt x="77" y="184"/>
                  </a:cubicBezTo>
                  <a:cubicBezTo>
                    <a:pt x="62" y="185"/>
                    <a:pt x="62" y="185"/>
                    <a:pt x="62" y="185"/>
                  </a:cubicBezTo>
                  <a:cubicBezTo>
                    <a:pt x="69" y="171"/>
                    <a:pt x="69" y="171"/>
                    <a:pt x="69" y="171"/>
                  </a:cubicBezTo>
                  <a:cubicBezTo>
                    <a:pt x="61" y="172"/>
                    <a:pt x="61" y="172"/>
                    <a:pt x="61" y="172"/>
                  </a:cubicBezTo>
                  <a:cubicBezTo>
                    <a:pt x="57" y="164"/>
                    <a:pt x="57" y="164"/>
                    <a:pt x="57" y="164"/>
                  </a:cubicBezTo>
                  <a:cubicBezTo>
                    <a:pt x="61" y="156"/>
                    <a:pt x="61" y="156"/>
                    <a:pt x="61" y="156"/>
                  </a:cubicBezTo>
                  <a:cubicBezTo>
                    <a:pt x="55" y="157"/>
                    <a:pt x="55" y="157"/>
                    <a:pt x="55" y="157"/>
                  </a:cubicBezTo>
                  <a:cubicBezTo>
                    <a:pt x="55" y="150"/>
                    <a:pt x="55" y="150"/>
                    <a:pt x="55" y="150"/>
                  </a:cubicBezTo>
                  <a:cubicBezTo>
                    <a:pt x="48" y="145"/>
                    <a:pt x="48" y="145"/>
                    <a:pt x="48" y="145"/>
                  </a:cubicBezTo>
                  <a:cubicBezTo>
                    <a:pt x="48" y="132"/>
                    <a:pt x="48" y="132"/>
                    <a:pt x="48" y="132"/>
                  </a:cubicBezTo>
                  <a:cubicBezTo>
                    <a:pt x="60" y="121"/>
                    <a:pt x="60" y="121"/>
                    <a:pt x="60" y="121"/>
                  </a:cubicBezTo>
                  <a:cubicBezTo>
                    <a:pt x="71" y="132"/>
                    <a:pt x="71" y="132"/>
                    <a:pt x="71" y="132"/>
                  </a:cubicBezTo>
                  <a:cubicBezTo>
                    <a:pt x="74" y="128"/>
                    <a:pt x="74" y="128"/>
                    <a:pt x="74" y="128"/>
                  </a:cubicBezTo>
                  <a:cubicBezTo>
                    <a:pt x="65" y="120"/>
                    <a:pt x="65" y="120"/>
                    <a:pt x="65" y="120"/>
                  </a:cubicBezTo>
                  <a:cubicBezTo>
                    <a:pt x="63" y="114"/>
                    <a:pt x="63" y="114"/>
                    <a:pt x="63" y="114"/>
                  </a:cubicBezTo>
                  <a:cubicBezTo>
                    <a:pt x="55" y="115"/>
                    <a:pt x="55" y="115"/>
                    <a:pt x="55" y="115"/>
                  </a:cubicBezTo>
                  <a:cubicBezTo>
                    <a:pt x="50" y="109"/>
                    <a:pt x="50" y="109"/>
                    <a:pt x="50" y="109"/>
                  </a:cubicBezTo>
                  <a:cubicBezTo>
                    <a:pt x="54" y="108"/>
                    <a:pt x="54" y="108"/>
                    <a:pt x="54" y="108"/>
                  </a:cubicBezTo>
                  <a:cubicBezTo>
                    <a:pt x="56" y="101"/>
                    <a:pt x="56" y="101"/>
                    <a:pt x="56" y="101"/>
                  </a:cubicBezTo>
                  <a:cubicBezTo>
                    <a:pt x="52" y="99"/>
                    <a:pt x="52" y="99"/>
                    <a:pt x="52" y="99"/>
                  </a:cubicBezTo>
                  <a:cubicBezTo>
                    <a:pt x="52" y="99"/>
                    <a:pt x="45" y="105"/>
                    <a:pt x="45" y="105"/>
                  </a:cubicBezTo>
                  <a:cubicBezTo>
                    <a:pt x="45" y="104"/>
                    <a:pt x="43" y="96"/>
                    <a:pt x="43" y="96"/>
                  </a:cubicBezTo>
                  <a:lnTo>
                    <a:pt x="37" y="9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0" name="Freeform 59">
              <a:extLst>
                <a:ext uri="{FF2B5EF4-FFF2-40B4-BE49-F238E27FC236}">
                  <a16:creationId xmlns:a16="http://schemas.microsoft.com/office/drawing/2014/main" id="{D7DE31DF-5BEB-4C1C-8545-E12D6EFF4E6A}"/>
                </a:ext>
              </a:extLst>
            </p:cNvPr>
            <p:cNvSpPr>
              <a:spLocks/>
            </p:cNvSpPr>
            <p:nvPr/>
          </p:nvSpPr>
          <p:spPr bwMode="auto">
            <a:xfrm>
              <a:off x="5672379" y="2227032"/>
              <a:ext cx="13328" cy="17770"/>
            </a:xfrm>
            <a:custGeom>
              <a:avLst/>
              <a:gdLst>
                <a:gd name="T0" fmla="*/ 0 w 6"/>
                <a:gd name="T1" fmla="*/ 8 h 8"/>
                <a:gd name="T2" fmla="*/ 3 w 6"/>
                <a:gd name="T3" fmla="*/ 6 h 8"/>
                <a:gd name="T4" fmla="*/ 6 w 6"/>
                <a:gd name="T5" fmla="*/ 5 h 8"/>
                <a:gd name="T6" fmla="*/ 5 w 6"/>
                <a:gd name="T7" fmla="*/ 0 h 8"/>
                <a:gd name="T8" fmla="*/ 0 w 6"/>
                <a:gd name="T9" fmla="*/ 4 h 8"/>
                <a:gd name="T10" fmla="*/ 0 w 6"/>
                <a:gd name="T11" fmla="*/ 8 h 8"/>
              </a:gdLst>
              <a:ahLst/>
              <a:cxnLst>
                <a:cxn ang="0">
                  <a:pos x="T0" y="T1"/>
                </a:cxn>
                <a:cxn ang="0">
                  <a:pos x="T2" y="T3"/>
                </a:cxn>
                <a:cxn ang="0">
                  <a:pos x="T4" y="T5"/>
                </a:cxn>
                <a:cxn ang="0">
                  <a:pos x="T6" y="T7"/>
                </a:cxn>
                <a:cxn ang="0">
                  <a:pos x="T8" y="T9"/>
                </a:cxn>
                <a:cxn ang="0">
                  <a:pos x="T10" y="T11"/>
                </a:cxn>
              </a:cxnLst>
              <a:rect l="0" t="0" r="r" b="b"/>
              <a:pathLst>
                <a:path w="6" h="8">
                  <a:moveTo>
                    <a:pt x="0" y="8"/>
                  </a:moveTo>
                  <a:lnTo>
                    <a:pt x="3" y="6"/>
                  </a:lnTo>
                  <a:lnTo>
                    <a:pt x="6" y="5"/>
                  </a:lnTo>
                  <a:lnTo>
                    <a:pt x="5" y="0"/>
                  </a:lnTo>
                  <a:lnTo>
                    <a:pt x="0" y="4"/>
                  </a:lnTo>
                  <a:lnTo>
                    <a:pt x="0"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1" name="Freeform 60">
              <a:extLst>
                <a:ext uri="{FF2B5EF4-FFF2-40B4-BE49-F238E27FC236}">
                  <a16:creationId xmlns:a16="http://schemas.microsoft.com/office/drawing/2014/main" id="{D246804F-64BB-4998-ADCC-27BCABCDEEF4}"/>
                </a:ext>
              </a:extLst>
            </p:cNvPr>
            <p:cNvSpPr>
              <a:spLocks/>
            </p:cNvSpPr>
            <p:nvPr/>
          </p:nvSpPr>
          <p:spPr bwMode="auto">
            <a:xfrm>
              <a:off x="5741240" y="2075983"/>
              <a:ext cx="37762" cy="77746"/>
            </a:xfrm>
            <a:custGeom>
              <a:avLst/>
              <a:gdLst>
                <a:gd name="T0" fmla="*/ 5 w 17"/>
                <a:gd name="T1" fmla="*/ 35 h 35"/>
                <a:gd name="T2" fmla="*/ 10 w 17"/>
                <a:gd name="T3" fmla="*/ 9 h 35"/>
                <a:gd name="T4" fmla="*/ 14 w 17"/>
                <a:gd name="T5" fmla="*/ 9 h 35"/>
                <a:gd name="T6" fmla="*/ 17 w 17"/>
                <a:gd name="T7" fmla="*/ 0 h 35"/>
                <a:gd name="T8" fmla="*/ 13 w 17"/>
                <a:gd name="T9" fmla="*/ 1 h 35"/>
                <a:gd name="T10" fmla="*/ 10 w 17"/>
                <a:gd name="T11" fmla="*/ 7 h 35"/>
                <a:gd name="T12" fmla="*/ 8 w 17"/>
                <a:gd name="T13" fmla="*/ 5 h 35"/>
                <a:gd name="T14" fmla="*/ 4 w 17"/>
                <a:gd name="T15" fmla="*/ 11 h 35"/>
                <a:gd name="T16" fmla="*/ 2 w 17"/>
                <a:gd name="T17" fmla="*/ 12 h 35"/>
                <a:gd name="T18" fmla="*/ 2 w 17"/>
                <a:gd name="T19" fmla="*/ 22 h 35"/>
                <a:gd name="T20" fmla="*/ 0 w 17"/>
                <a:gd name="T21" fmla="*/ 26 h 35"/>
                <a:gd name="T22" fmla="*/ 1 w 17"/>
                <a:gd name="T23" fmla="*/ 34 h 35"/>
                <a:gd name="T24" fmla="*/ 5 w 17"/>
                <a:gd name="T25"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35">
                  <a:moveTo>
                    <a:pt x="5" y="35"/>
                  </a:moveTo>
                  <a:lnTo>
                    <a:pt x="10" y="9"/>
                  </a:lnTo>
                  <a:lnTo>
                    <a:pt x="14" y="9"/>
                  </a:lnTo>
                  <a:lnTo>
                    <a:pt x="17" y="0"/>
                  </a:lnTo>
                  <a:lnTo>
                    <a:pt x="13" y="1"/>
                  </a:lnTo>
                  <a:lnTo>
                    <a:pt x="10" y="7"/>
                  </a:lnTo>
                  <a:lnTo>
                    <a:pt x="8" y="5"/>
                  </a:lnTo>
                  <a:lnTo>
                    <a:pt x="4" y="11"/>
                  </a:lnTo>
                  <a:lnTo>
                    <a:pt x="2" y="12"/>
                  </a:lnTo>
                  <a:lnTo>
                    <a:pt x="2" y="22"/>
                  </a:lnTo>
                  <a:lnTo>
                    <a:pt x="0" y="26"/>
                  </a:lnTo>
                  <a:lnTo>
                    <a:pt x="1" y="34"/>
                  </a:lnTo>
                  <a:lnTo>
                    <a:pt x="5" y="3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2" name="Freeform 61">
              <a:extLst>
                <a:ext uri="{FF2B5EF4-FFF2-40B4-BE49-F238E27FC236}">
                  <a16:creationId xmlns:a16="http://schemas.microsoft.com/office/drawing/2014/main" id="{D863D720-3E82-424F-BB15-F0ED1CAEA4A8}"/>
                </a:ext>
              </a:extLst>
            </p:cNvPr>
            <p:cNvSpPr>
              <a:spLocks/>
            </p:cNvSpPr>
            <p:nvPr/>
          </p:nvSpPr>
          <p:spPr bwMode="auto">
            <a:xfrm>
              <a:off x="5781223" y="2035999"/>
              <a:ext cx="15549" cy="26656"/>
            </a:xfrm>
            <a:custGeom>
              <a:avLst/>
              <a:gdLst>
                <a:gd name="T0" fmla="*/ 3 w 7"/>
                <a:gd name="T1" fmla="*/ 12 h 12"/>
                <a:gd name="T2" fmla="*/ 3 w 7"/>
                <a:gd name="T3" fmla="*/ 6 h 12"/>
                <a:gd name="T4" fmla="*/ 7 w 7"/>
                <a:gd name="T5" fmla="*/ 4 h 12"/>
                <a:gd name="T6" fmla="*/ 7 w 7"/>
                <a:gd name="T7" fmla="*/ 0 h 12"/>
                <a:gd name="T8" fmla="*/ 3 w 7"/>
                <a:gd name="T9" fmla="*/ 3 h 12"/>
                <a:gd name="T10" fmla="*/ 0 w 7"/>
                <a:gd name="T11" fmla="*/ 7 h 12"/>
                <a:gd name="T12" fmla="*/ 1 w 7"/>
                <a:gd name="T13" fmla="*/ 12 h 12"/>
                <a:gd name="T14" fmla="*/ 3 w 7"/>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2">
                  <a:moveTo>
                    <a:pt x="3" y="12"/>
                  </a:moveTo>
                  <a:lnTo>
                    <a:pt x="3" y="6"/>
                  </a:lnTo>
                  <a:lnTo>
                    <a:pt x="7" y="4"/>
                  </a:lnTo>
                  <a:lnTo>
                    <a:pt x="7" y="0"/>
                  </a:lnTo>
                  <a:lnTo>
                    <a:pt x="3" y="3"/>
                  </a:lnTo>
                  <a:lnTo>
                    <a:pt x="0" y="7"/>
                  </a:lnTo>
                  <a:lnTo>
                    <a:pt x="1" y="12"/>
                  </a:lnTo>
                  <a:lnTo>
                    <a:pt x="3" y="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3" name="Freeform 62">
              <a:extLst>
                <a:ext uri="{FF2B5EF4-FFF2-40B4-BE49-F238E27FC236}">
                  <a16:creationId xmlns:a16="http://schemas.microsoft.com/office/drawing/2014/main" id="{9743B0B9-77FB-40E9-8724-0749BDBAFA51}"/>
                </a:ext>
              </a:extLst>
            </p:cNvPr>
            <p:cNvSpPr>
              <a:spLocks/>
            </p:cNvSpPr>
            <p:nvPr/>
          </p:nvSpPr>
          <p:spPr bwMode="auto">
            <a:xfrm>
              <a:off x="5288092" y="2255909"/>
              <a:ext cx="15549" cy="26656"/>
            </a:xfrm>
            <a:custGeom>
              <a:avLst/>
              <a:gdLst>
                <a:gd name="T0" fmla="*/ 7 w 7"/>
                <a:gd name="T1" fmla="*/ 6 h 12"/>
                <a:gd name="T2" fmla="*/ 0 w 7"/>
                <a:gd name="T3" fmla="*/ 0 h 12"/>
                <a:gd name="T4" fmla="*/ 3 w 7"/>
                <a:gd name="T5" fmla="*/ 12 h 12"/>
                <a:gd name="T6" fmla="*/ 7 w 7"/>
                <a:gd name="T7" fmla="*/ 6 h 12"/>
              </a:gdLst>
              <a:ahLst/>
              <a:cxnLst>
                <a:cxn ang="0">
                  <a:pos x="T0" y="T1"/>
                </a:cxn>
                <a:cxn ang="0">
                  <a:pos x="T2" y="T3"/>
                </a:cxn>
                <a:cxn ang="0">
                  <a:pos x="T4" y="T5"/>
                </a:cxn>
                <a:cxn ang="0">
                  <a:pos x="T6" y="T7"/>
                </a:cxn>
              </a:cxnLst>
              <a:rect l="0" t="0" r="r" b="b"/>
              <a:pathLst>
                <a:path w="7" h="12">
                  <a:moveTo>
                    <a:pt x="7" y="6"/>
                  </a:moveTo>
                  <a:lnTo>
                    <a:pt x="0" y="0"/>
                  </a:lnTo>
                  <a:lnTo>
                    <a:pt x="3" y="12"/>
                  </a:lnTo>
                  <a:lnTo>
                    <a:pt x="7"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4" name="Freeform 63">
              <a:extLst>
                <a:ext uri="{FF2B5EF4-FFF2-40B4-BE49-F238E27FC236}">
                  <a16:creationId xmlns:a16="http://schemas.microsoft.com/office/drawing/2014/main" id="{250176DB-37D3-47DB-8423-6FF0F7B31B60}"/>
                </a:ext>
              </a:extLst>
            </p:cNvPr>
            <p:cNvSpPr>
              <a:spLocks/>
            </p:cNvSpPr>
            <p:nvPr/>
          </p:nvSpPr>
          <p:spPr bwMode="auto">
            <a:xfrm>
              <a:off x="5292535" y="2215925"/>
              <a:ext cx="53311" cy="46648"/>
            </a:xfrm>
            <a:custGeom>
              <a:avLst/>
              <a:gdLst>
                <a:gd name="T0" fmla="*/ 14 w 35"/>
                <a:gd name="T1" fmla="*/ 30 h 30"/>
                <a:gd name="T2" fmla="*/ 0 w 35"/>
                <a:gd name="T3" fmla="*/ 23 h 30"/>
                <a:gd name="T4" fmla="*/ 35 w 35"/>
                <a:gd name="T5" fmla="*/ 0 h 30"/>
                <a:gd name="T6" fmla="*/ 14 w 35"/>
                <a:gd name="T7" fmla="*/ 30 h 30"/>
              </a:gdLst>
              <a:ahLst/>
              <a:cxnLst>
                <a:cxn ang="0">
                  <a:pos x="T0" y="T1"/>
                </a:cxn>
                <a:cxn ang="0">
                  <a:pos x="T2" y="T3"/>
                </a:cxn>
                <a:cxn ang="0">
                  <a:pos x="T4" y="T5"/>
                </a:cxn>
                <a:cxn ang="0">
                  <a:pos x="T6" y="T7"/>
                </a:cxn>
              </a:cxnLst>
              <a:rect l="0" t="0" r="r" b="b"/>
              <a:pathLst>
                <a:path w="35" h="30">
                  <a:moveTo>
                    <a:pt x="14" y="30"/>
                  </a:moveTo>
                  <a:cubicBezTo>
                    <a:pt x="0" y="23"/>
                    <a:pt x="0" y="23"/>
                    <a:pt x="0" y="23"/>
                  </a:cubicBezTo>
                  <a:cubicBezTo>
                    <a:pt x="0" y="23"/>
                    <a:pt x="15" y="8"/>
                    <a:pt x="35" y="0"/>
                  </a:cubicBezTo>
                  <a:lnTo>
                    <a:pt x="14"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5" name="Freeform 64">
              <a:extLst>
                <a:ext uri="{FF2B5EF4-FFF2-40B4-BE49-F238E27FC236}">
                  <a16:creationId xmlns:a16="http://schemas.microsoft.com/office/drawing/2014/main" id="{C892FBC7-CC13-468B-A176-668B93777803}"/>
                </a:ext>
              </a:extLst>
            </p:cNvPr>
            <p:cNvSpPr>
              <a:spLocks/>
            </p:cNvSpPr>
            <p:nvPr/>
          </p:nvSpPr>
          <p:spPr bwMode="auto">
            <a:xfrm>
              <a:off x="5328076" y="1958253"/>
              <a:ext cx="17770" cy="13328"/>
            </a:xfrm>
            <a:custGeom>
              <a:avLst/>
              <a:gdLst>
                <a:gd name="T0" fmla="*/ 8 w 8"/>
                <a:gd name="T1" fmla="*/ 1 h 6"/>
                <a:gd name="T2" fmla="*/ 6 w 8"/>
                <a:gd name="T3" fmla="*/ 6 h 6"/>
                <a:gd name="T4" fmla="*/ 0 w 8"/>
                <a:gd name="T5" fmla="*/ 0 h 6"/>
                <a:gd name="T6" fmla="*/ 8 w 8"/>
                <a:gd name="T7" fmla="*/ 1 h 6"/>
              </a:gdLst>
              <a:ahLst/>
              <a:cxnLst>
                <a:cxn ang="0">
                  <a:pos x="T0" y="T1"/>
                </a:cxn>
                <a:cxn ang="0">
                  <a:pos x="T2" y="T3"/>
                </a:cxn>
                <a:cxn ang="0">
                  <a:pos x="T4" y="T5"/>
                </a:cxn>
                <a:cxn ang="0">
                  <a:pos x="T6" y="T7"/>
                </a:cxn>
              </a:cxnLst>
              <a:rect l="0" t="0" r="r" b="b"/>
              <a:pathLst>
                <a:path w="8" h="6">
                  <a:moveTo>
                    <a:pt x="8" y="1"/>
                  </a:moveTo>
                  <a:lnTo>
                    <a:pt x="6" y="6"/>
                  </a:lnTo>
                  <a:lnTo>
                    <a:pt x="0" y="0"/>
                  </a:lnTo>
                  <a:lnTo>
                    <a:pt x="8" y="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6" name="Freeform 65">
              <a:extLst>
                <a:ext uri="{FF2B5EF4-FFF2-40B4-BE49-F238E27FC236}">
                  <a16:creationId xmlns:a16="http://schemas.microsoft.com/office/drawing/2014/main" id="{E9B4B796-92B7-4598-B7FF-5AA80AF1F169}"/>
                </a:ext>
              </a:extLst>
            </p:cNvPr>
            <p:cNvSpPr>
              <a:spLocks/>
            </p:cNvSpPr>
            <p:nvPr/>
          </p:nvSpPr>
          <p:spPr bwMode="auto">
            <a:xfrm>
              <a:off x="5470240" y="1878286"/>
              <a:ext cx="24434" cy="19992"/>
            </a:xfrm>
            <a:custGeom>
              <a:avLst/>
              <a:gdLst>
                <a:gd name="T0" fmla="*/ 7 w 11"/>
                <a:gd name="T1" fmla="*/ 9 h 9"/>
                <a:gd name="T2" fmla="*/ 11 w 11"/>
                <a:gd name="T3" fmla="*/ 0 h 9"/>
                <a:gd name="T4" fmla="*/ 0 w 11"/>
                <a:gd name="T5" fmla="*/ 6 h 9"/>
                <a:gd name="T6" fmla="*/ 3 w 11"/>
                <a:gd name="T7" fmla="*/ 9 h 9"/>
                <a:gd name="T8" fmla="*/ 7 w 11"/>
                <a:gd name="T9" fmla="*/ 9 h 9"/>
              </a:gdLst>
              <a:ahLst/>
              <a:cxnLst>
                <a:cxn ang="0">
                  <a:pos x="T0" y="T1"/>
                </a:cxn>
                <a:cxn ang="0">
                  <a:pos x="T2" y="T3"/>
                </a:cxn>
                <a:cxn ang="0">
                  <a:pos x="T4" y="T5"/>
                </a:cxn>
                <a:cxn ang="0">
                  <a:pos x="T6" y="T7"/>
                </a:cxn>
                <a:cxn ang="0">
                  <a:pos x="T8" y="T9"/>
                </a:cxn>
              </a:cxnLst>
              <a:rect l="0" t="0" r="r" b="b"/>
              <a:pathLst>
                <a:path w="11" h="9">
                  <a:moveTo>
                    <a:pt x="7" y="9"/>
                  </a:moveTo>
                  <a:lnTo>
                    <a:pt x="11" y="0"/>
                  </a:lnTo>
                  <a:lnTo>
                    <a:pt x="0" y="6"/>
                  </a:lnTo>
                  <a:lnTo>
                    <a:pt x="3" y="9"/>
                  </a:lnTo>
                  <a:lnTo>
                    <a:pt x="7" y="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7" name="Freeform 66">
              <a:extLst>
                <a:ext uri="{FF2B5EF4-FFF2-40B4-BE49-F238E27FC236}">
                  <a16:creationId xmlns:a16="http://schemas.microsoft.com/office/drawing/2014/main" id="{A72F4575-E07B-4406-A3F5-423DC8E2EF09}"/>
                </a:ext>
              </a:extLst>
            </p:cNvPr>
            <p:cNvSpPr>
              <a:spLocks/>
            </p:cNvSpPr>
            <p:nvPr/>
          </p:nvSpPr>
          <p:spPr bwMode="auto">
            <a:xfrm>
              <a:off x="5356953" y="1902720"/>
              <a:ext cx="151049" cy="297656"/>
            </a:xfrm>
            <a:custGeom>
              <a:avLst/>
              <a:gdLst>
                <a:gd name="T0" fmla="*/ 15 w 68"/>
                <a:gd name="T1" fmla="*/ 134 h 134"/>
                <a:gd name="T2" fmla="*/ 0 w 68"/>
                <a:gd name="T3" fmla="*/ 128 h 134"/>
                <a:gd name="T4" fmla="*/ 0 w 68"/>
                <a:gd name="T5" fmla="*/ 112 h 134"/>
                <a:gd name="T6" fmla="*/ 7 w 68"/>
                <a:gd name="T7" fmla="*/ 87 h 134"/>
                <a:gd name="T8" fmla="*/ 8 w 68"/>
                <a:gd name="T9" fmla="*/ 61 h 134"/>
                <a:gd name="T10" fmla="*/ 19 w 68"/>
                <a:gd name="T11" fmla="*/ 59 h 134"/>
                <a:gd name="T12" fmla="*/ 15 w 68"/>
                <a:gd name="T13" fmla="*/ 46 h 134"/>
                <a:gd name="T14" fmla="*/ 27 w 68"/>
                <a:gd name="T15" fmla="*/ 41 h 134"/>
                <a:gd name="T16" fmla="*/ 19 w 68"/>
                <a:gd name="T17" fmla="*/ 22 h 134"/>
                <a:gd name="T18" fmla="*/ 6 w 68"/>
                <a:gd name="T19" fmla="*/ 11 h 134"/>
                <a:gd name="T20" fmla="*/ 16 w 68"/>
                <a:gd name="T21" fmla="*/ 1 h 134"/>
                <a:gd name="T22" fmla="*/ 40 w 68"/>
                <a:gd name="T23" fmla="*/ 5 h 134"/>
                <a:gd name="T24" fmla="*/ 54 w 68"/>
                <a:gd name="T25" fmla="*/ 0 h 134"/>
                <a:gd name="T26" fmla="*/ 68 w 68"/>
                <a:gd name="T27" fmla="*/ 16 h 134"/>
                <a:gd name="T28" fmla="*/ 62 w 68"/>
                <a:gd name="T29" fmla="*/ 21 h 134"/>
                <a:gd name="T30" fmla="*/ 54 w 68"/>
                <a:gd name="T31" fmla="*/ 14 h 134"/>
                <a:gd name="T32" fmla="*/ 49 w 68"/>
                <a:gd name="T33" fmla="*/ 15 h 134"/>
                <a:gd name="T34" fmla="*/ 60 w 68"/>
                <a:gd name="T35" fmla="*/ 27 h 134"/>
                <a:gd name="T36" fmla="*/ 47 w 68"/>
                <a:gd name="T37" fmla="*/ 48 h 134"/>
                <a:gd name="T38" fmla="*/ 34 w 68"/>
                <a:gd name="T39" fmla="*/ 45 h 134"/>
                <a:gd name="T40" fmla="*/ 37 w 68"/>
                <a:gd name="T41" fmla="*/ 51 h 134"/>
                <a:gd name="T42" fmla="*/ 37 w 68"/>
                <a:gd name="T43" fmla="*/ 63 h 134"/>
                <a:gd name="T44" fmla="*/ 28 w 68"/>
                <a:gd name="T45" fmla="*/ 63 h 134"/>
                <a:gd name="T46" fmla="*/ 32 w 68"/>
                <a:gd name="T47" fmla="*/ 80 h 134"/>
                <a:gd name="T48" fmla="*/ 15 w 68"/>
                <a:gd name="T49" fmla="*/ 104 h 134"/>
                <a:gd name="T50" fmla="*/ 20 w 68"/>
                <a:gd name="T51" fmla="*/ 117 h 134"/>
                <a:gd name="T52" fmla="*/ 15 w 68"/>
                <a:gd name="T53"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134">
                  <a:moveTo>
                    <a:pt x="15" y="134"/>
                  </a:moveTo>
                  <a:lnTo>
                    <a:pt x="0" y="128"/>
                  </a:lnTo>
                  <a:lnTo>
                    <a:pt x="0" y="112"/>
                  </a:lnTo>
                  <a:lnTo>
                    <a:pt x="7" y="87"/>
                  </a:lnTo>
                  <a:lnTo>
                    <a:pt x="8" y="61"/>
                  </a:lnTo>
                  <a:lnTo>
                    <a:pt x="19" y="59"/>
                  </a:lnTo>
                  <a:lnTo>
                    <a:pt x="15" y="46"/>
                  </a:lnTo>
                  <a:lnTo>
                    <a:pt x="27" y="41"/>
                  </a:lnTo>
                  <a:lnTo>
                    <a:pt x="19" y="22"/>
                  </a:lnTo>
                  <a:lnTo>
                    <a:pt x="6" y="11"/>
                  </a:lnTo>
                  <a:lnTo>
                    <a:pt x="16" y="1"/>
                  </a:lnTo>
                  <a:lnTo>
                    <a:pt x="40" y="5"/>
                  </a:lnTo>
                  <a:lnTo>
                    <a:pt x="54" y="0"/>
                  </a:lnTo>
                  <a:lnTo>
                    <a:pt x="68" y="16"/>
                  </a:lnTo>
                  <a:lnTo>
                    <a:pt x="62" y="21"/>
                  </a:lnTo>
                  <a:lnTo>
                    <a:pt x="54" y="14"/>
                  </a:lnTo>
                  <a:lnTo>
                    <a:pt x="49" y="15"/>
                  </a:lnTo>
                  <a:lnTo>
                    <a:pt x="60" y="27"/>
                  </a:lnTo>
                  <a:lnTo>
                    <a:pt x="47" y="48"/>
                  </a:lnTo>
                  <a:lnTo>
                    <a:pt x="34" y="45"/>
                  </a:lnTo>
                  <a:lnTo>
                    <a:pt x="37" y="51"/>
                  </a:lnTo>
                  <a:lnTo>
                    <a:pt x="37" y="63"/>
                  </a:lnTo>
                  <a:lnTo>
                    <a:pt x="28" y="63"/>
                  </a:lnTo>
                  <a:lnTo>
                    <a:pt x="32" y="80"/>
                  </a:lnTo>
                  <a:lnTo>
                    <a:pt x="15" y="104"/>
                  </a:lnTo>
                  <a:lnTo>
                    <a:pt x="20" y="117"/>
                  </a:lnTo>
                  <a:lnTo>
                    <a:pt x="15" y="1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8" name="Freeform 67">
              <a:extLst>
                <a:ext uri="{FF2B5EF4-FFF2-40B4-BE49-F238E27FC236}">
                  <a16:creationId xmlns:a16="http://schemas.microsoft.com/office/drawing/2014/main" id="{0CFF0F4A-936C-481F-B809-1AFCD49EDDFA}"/>
                </a:ext>
              </a:extLst>
            </p:cNvPr>
            <p:cNvSpPr>
              <a:spLocks/>
            </p:cNvSpPr>
            <p:nvPr/>
          </p:nvSpPr>
          <p:spPr bwMode="auto">
            <a:xfrm>
              <a:off x="5530215" y="1798319"/>
              <a:ext cx="26656" cy="19992"/>
            </a:xfrm>
            <a:custGeom>
              <a:avLst/>
              <a:gdLst>
                <a:gd name="T0" fmla="*/ 14 w 19"/>
                <a:gd name="T1" fmla="*/ 13 h 13"/>
                <a:gd name="T2" fmla="*/ 19 w 19"/>
                <a:gd name="T3" fmla="*/ 2 h 13"/>
                <a:gd name="T4" fmla="*/ 14 w 19"/>
                <a:gd name="T5" fmla="*/ 0 h 13"/>
                <a:gd name="T6" fmla="*/ 0 w 19"/>
                <a:gd name="T7" fmla="*/ 6 h 13"/>
                <a:gd name="T8" fmla="*/ 14 w 19"/>
                <a:gd name="T9" fmla="*/ 13 h 13"/>
              </a:gdLst>
              <a:ahLst/>
              <a:cxnLst>
                <a:cxn ang="0">
                  <a:pos x="T0" y="T1"/>
                </a:cxn>
                <a:cxn ang="0">
                  <a:pos x="T2" y="T3"/>
                </a:cxn>
                <a:cxn ang="0">
                  <a:pos x="T4" y="T5"/>
                </a:cxn>
                <a:cxn ang="0">
                  <a:pos x="T6" y="T7"/>
                </a:cxn>
                <a:cxn ang="0">
                  <a:pos x="T8" y="T9"/>
                </a:cxn>
              </a:cxnLst>
              <a:rect l="0" t="0" r="r" b="b"/>
              <a:pathLst>
                <a:path w="19" h="13">
                  <a:moveTo>
                    <a:pt x="14" y="13"/>
                  </a:moveTo>
                  <a:cubicBezTo>
                    <a:pt x="19" y="2"/>
                    <a:pt x="19" y="2"/>
                    <a:pt x="19" y="2"/>
                  </a:cubicBezTo>
                  <a:cubicBezTo>
                    <a:pt x="19" y="2"/>
                    <a:pt x="15" y="0"/>
                    <a:pt x="14" y="0"/>
                  </a:cubicBezTo>
                  <a:cubicBezTo>
                    <a:pt x="14" y="0"/>
                    <a:pt x="0" y="6"/>
                    <a:pt x="0" y="6"/>
                  </a:cubicBezTo>
                  <a:lnTo>
                    <a:pt x="14" y="1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9" name="Freeform 68">
              <a:extLst>
                <a:ext uri="{FF2B5EF4-FFF2-40B4-BE49-F238E27FC236}">
                  <a16:creationId xmlns:a16="http://schemas.microsoft.com/office/drawing/2014/main" id="{D61D42E4-834A-485F-90E5-7847A7986328}"/>
                </a:ext>
              </a:extLst>
            </p:cNvPr>
            <p:cNvSpPr>
              <a:spLocks/>
            </p:cNvSpPr>
            <p:nvPr/>
          </p:nvSpPr>
          <p:spPr bwMode="auto">
            <a:xfrm>
              <a:off x="5512445" y="1540646"/>
              <a:ext cx="324312" cy="353189"/>
            </a:xfrm>
            <a:custGeom>
              <a:avLst/>
              <a:gdLst>
                <a:gd name="T0" fmla="*/ 0 w 213"/>
                <a:gd name="T1" fmla="*/ 193 h 233"/>
                <a:gd name="T2" fmla="*/ 17 w 213"/>
                <a:gd name="T3" fmla="*/ 233 h 233"/>
                <a:gd name="T4" fmla="*/ 47 w 213"/>
                <a:gd name="T5" fmla="*/ 217 h 233"/>
                <a:gd name="T6" fmla="*/ 52 w 213"/>
                <a:gd name="T7" fmla="*/ 211 h 233"/>
                <a:gd name="T8" fmla="*/ 69 w 213"/>
                <a:gd name="T9" fmla="*/ 213 h 233"/>
                <a:gd name="T10" fmla="*/ 66 w 213"/>
                <a:gd name="T11" fmla="*/ 187 h 233"/>
                <a:gd name="T12" fmla="*/ 83 w 213"/>
                <a:gd name="T13" fmla="*/ 196 h 233"/>
                <a:gd name="T14" fmla="*/ 80 w 213"/>
                <a:gd name="T15" fmla="*/ 166 h 233"/>
                <a:gd name="T16" fmla="*/ 83 w 213"/>
                <a:gd name="T17" fmla="*/ 154 h 233"/>
                <a:gd name="T18" fmla="*/ 89 w 213"/>
                <a:gd name="T19" fmla="*/ 185 h 233"/>
                <a:gd name="T20" fmla="*/ 122 w 213"/>
                <a:gd name="T21" fmla="*/ 184 h 233"/>
                <a:gd name="T22" fmla="*/ 152 w 213"/>
                <a:gd name="T23" fmla="*/ 160 h 233"/>
                <a:gd name="T24" fmla="*/ 151 w 213"/>
                <a:gd name="T25" fmla="*/ 134 h 233"/>
                <a:gd name="T26" fmla="*/ 133 w 213"/>
                <a:gd name="T27" fmla="*/ 135 h 233"/>
                <a:gd name="T28" fmla="*/ 112 w 213"/>
                <a:gd name="T29" fmla="*/ 130 h 233"/>
                <a:gd name="T30" fmla="*/ 121 w 213"/>
                <a:gd name="T31" fmla="*/ 127 h 233"/>
                <a:gd name="T32" fmla="*/ 145 w 213"/>
                <a:gd name="T33" fmla="*/ 125 h 233"/>
                <a:gd name="T34" fmla="*/ 158 w 213"/>
                <a:gd name="T35" fmla="*/ 122 h 233"/>
                <a:gd name="T36" fmla="*/ 157 w 213"/>
                <a:gd name="T37" fmla="*/ 98 h 233"/>
                <a:gd name="T38" fmla="*/ 168 w 213"/>
                <a:gd name="T39" fmla="*/ 104 h 233"/>
                <a:gd name="T40" fmla="*/ 176 w 213"/>
                <a:gd name="T41" fmla="*/ 101 h 233"/>
                <a:gd name="T42" fmla="*/ 190 w 213"/>
                <a:gd name="T43" fmla="*/ 109 h 233"/>
                <a:gd name="T44" fmla="*/ 208 w 213"/>
                <a:gd name="T45" fmla="*/ 87 h 233"/>
                <a:gd name="T46" fmla="*/ 185 w 213"/>
                <a:gd name="T47" fmla="*/ 98 h 233"/>
                <a:gd name="T48" fmla="*/ 171 w 213"/>
                <a:gd name="T49" fmla="*/ 98 h 233"/>
                <a:gd name="T50" fmla="*/ 172 w 213"/>
                <a:gd name="T51" fmla="*/ 89 h 233"/>
                <a:gd name="T52" fmla="*/ 182 w 213"/>
                <a:gd name="T53" fmla="*/ 81 h 233"/>
                <a:gd name="T54" fmla="*/ 200 w 213"/>
                <a:gd name="T55" fmla="*/ 55 h 233"/>
                <a:gd name="T56" fmla="*/ 204 w 213"/>
                <a:gd name="T57" fmla="*/ 36 h 233"/>
                <a:gd name="T58" fmla="*/ 213 w 213"/>
                <a:gd name="T59" fmla="*/ 27 h 233"/>
                <a:gd name="T60" fmla="*/ 213 w 213"/>
                <a:gd name="T61" fmla="*/ 17 h 233"/>
                <a:gd name="T62" fmla="*/ 204 w 213"/>
                <a:gd name="T63" fmla="*/ 0 h 233"/>
                <a:gd name="T64" fmla="*/ 200 w 213"/>
                <a:gd name="T65" fmla="*/ 8 h 233"/>
                <a:gd name="T66" fmla="*/ 161 w 213"/>
                <a:gd name="T67" fmla="*/ 25 h 233"/>
                <a:gd name="T68" fmla="*/ 138 w 213"/>
                <a:gd name="T69" fmla="*/ 40 h 233"/>
                <a:gd name="T70" fmla="*/ 87 w 213"/>
                <a:gd name="T71" fmla="*/ 56 h 233"/>
                <a:gd name="T72" fmla="*/ 97 w 213"/>
                <a:gd name="T73" fmla="*/ 86 h 233"/>
                <a:gd name="T74" fmla="*/ 91 w 213"/>
                <a:gd name="T75" fmla="*/ 88 h 233"/>
                <a:gd name="T76" fmla="*/ 77 w 213"/>
                <a:gd name="T77" fmla="*/ 59 h 233"/>
                <a:gd name="T78" fmla="*/ 79 w 213"/>
                <a:gd name="T79" fmla="*/ 83 h 233"/>
                <a:gd name="T80" fmla="*/ 65 w 213"/>
                <a:gd name="T81" fmla="*/ 85 h 233"/>
                <a:gd name="T82" fmla="*/ 62 w 213"/>
                <a:gd name="T83" fmla="*/ 79 h 233"/>
                <a:gd name="T84" fmla="*/ 69 w 213"/>
                <a:gd name="T85" fmla="*/ 74 h 233"/>
                <a:gd name="T86" fmla="*/ 48 w 213"/>
                <a:gd name="T87" fmla="*/ 63 h 233"/>
                <a:gd name="T88" fmla="*/ 33 w 213"/>
                <a:gd name="T89" fmla="*/ 93 h 233"/>
                <a:gd name="T90" fmla="*/ 24 w 213"/>
                <a:gd name="T91" fmla="*/ 102 h 233"/>
                <a:gd name="T92" fmla="*/ 31 w 213"/>
                <a:gd name="T93" fmla="*/ 128 h 233"/>
                <a:gd name="T94" fmla="*/ 52 w 213"/>
                <a:gd name="T95" fmla="*/ 127 h 233"/>
                <a:gd name="T96" fmla="*/ 54 w 213"/>
                <a:gd name="T97" fmla="*/ 131 h 233"/>
                <a:gd name="T98" fmla="*/ 20 w 213"/>
                <a:gd name="T99" fmla="*/ 140 h 233"/>
                <a:gd name="T100" fmla="*/ 20 w 213"/>
                <a:gd name="T101" fmla="*/ 152 h 233"/>
                <a:gd name="T102" fmla="*/ 37 w 213"/>
                <a:gd name="T103" fmla="*/ 167 h 233"/>
                <a:gd name="T104" fmla="*/ 58 w 213"/>
                <a:gd name="T105" fmla="*/ 178 h 233"/>
                <a:gd name="T106" fmla="*/ 58 w 213"/>
                <a:gd name="T107" fmla="*/ 185 h 233"/>
                <a:gd name="T108" fmla="*/ 35 w 213"/>
                <a:gd name="T109" fmla="*/ 184 h 233"/>
                <a:gd name="T110" fmla="*/ 13 w 213"/>
                <a:gd name="T111" fmla="*/ 199 h 233"/>
                <a:gd name="T112" fmla="*/ 6 w 213"/>
                <a:gd name="T113" fmla="*/ 193 h 233"/>
                <a:gd name="T114" fmla="*/ 0 w 213"/>
                <a:gd name="T115" fmla="*/ 19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3" h="233">
                  <a:moveTo>
                    <a:pt x="0" y="193"/>
                  </a:moveTo>
                  <a:cubicBezTo>
                    <a:pt x="17" y="233"/>
                    <a:pt x="17" y="233"/>
                    <a:pt x="17" y="233"/>
                  </a:cubicBezTo>
                  <a:cubicBezTo>
                    <a:pt x="47" y="217"/>
                    <a:pt x="47" y="217"/>
                    <a:pt x="47" y="217"/>
                  </a:cubicBezTo>
                  <a:cubicBezTo>
                    <a:pt x="52" y="211"/>
                    <a:pt x="52" y="211"/>
                    <a:pt x="52" y="211"/>
                  </a:cubicBezTo>
                  <a:cubicBezTo>
                    <a:pt x="69" y="213"/>
                    <a:pt x="69" y="213"/>
                    <a:pt x="69" y="213"/>
                  </a:cubicBezTo>
                  <a:cubicBezTo>
                    <a:pt x="66" y="187"/>
                    <a:pt x="66" y="187"/>
                    <a:pt x="66" y="187"/>
                  </a:cubicBezTo>
                  <a:cubicBezTo>
                    <a:pt x="83" y="196"/>
                    <a:pt x="83" y="196"/>
                    <a:pt x="83" y="196"/>
                  </a:cubicBezTo>
                  <a:cubicBezTo>
                    <a:pt x="80" y="166"/>
                    <a:pt x="80" y="166"/>
                    <a:pt x="80" y="166"/>
                  </a:cubicBezTo>
                  <a:cubicBezTo>
                    <a:pt x="83" y="154"/>
                    <a:pt x="83" y="154"/>
                    <a:pt x="83" y="154"/>
                  </a:cubicBezTo>
                  <a:cubicBezTo>
                    <a:pt x="83" y="154"/>
                    <a:pt x="88" y="180"/>
                    <a:pt x="89" y="185"/>
                  </a:cubicBezTo>
                  <a:cubicBezTo>
                    <a:pt x="122" y="184"/>
                    <a:pt x="122" y="184"/>
                    <a:pt x="122" y="184"/>
                  </a:cubicBezTo>
                  <a:cubicBezTo>
                    <a:pt x="122" y="184"/>
                    <a:pt x="143" y="164"/>
                    <a:pt x="152" y="160"/>
                  </a:cubicBezTo>
                  <a:cubicBezTo>
                    <a:pt x="151" y="134"/>
                    <a:pt x="151" y="134"/>
                    <a:pt x="151" y="134"/>
                  </a:cubicBezTo>
                  <a:cubicBezTo>
                    <a:pt x="133" y="135"/>
                    <a:pt x="133" y="135"/>
                    <a:pt x="133" y="135"/>
                  </a:cubicBezTo>
                  <a:cubicBezTo>
                    <a:pt x="112" y="130"/>
                    <a:pt x="112" y="130"/>
                    <a:pt x="112" y="130"/>
                  </a:cubicBezTo>
                  <a:cubicBezTo>
                    <a:pt x="121" y="127"/>
                    <a:pt x="121" y="127"/>
                    <a:pt x="121" y="127"/>
                  </a:cubicBezTo>
                  <a:cubicBezTo>
                    <a:pt x="145" y="125"/>
                    <a:pt x="145" y="125"/>
                    <a:pt x="145" y="125"/>
                  </a:cubicBezTo>
                  <a:cubicBezTo>
                    <a:pt x="158" y="122"/>
                    <a:pt x="158" y="122"/>
                    <a:pt x="158" y="122"/>
                  </a:cubicBezTo>
                  <a:cubicBezTo>
                    <a:pt x="157" y="98"/>
                    <a:pt x="157" y="98"/>
                    <a:pt x="157" y="98"/>
                  </a:cubicBezTo>
                  <a:cubicBezTo>
                    <a:pt x="168" y="104"/>
                    <a:pt x="168" y="104"/>
                    <a:pt x="168" y="104"/>
                  </a:cubicBezTo>
                  <a:cubicBezTo>
                    <a:pt x="176" y="101"/>
                    <a:pt x="176" y="101"/>
                    <a:pt x="176" y="101"/>
                  </a:cubicBezTo>
                  <a:cubicBezTo>
                    <a:pt x="190" y="109"/>
                    <a:pt x="190" y="109"/>
                    <a:pt x="190" y="109"/>
                  </a:cubicBezTo>
                  <a:cubicBezTo>
                    <a:pt x="208" y="87"/>
                    <a:pt x="208" y="87"/>
                    <a:pt x="208" y="87"/>
                  </a:cubicBezTo>
                  <a:cubicBezTo>
                    <a:pt x="185" y="98"/>
                    <a:pt x="185" y="98"/>
                    <a:pt x="185" y="98"/>
                  </a:cubicBezTo>
                  <a:cubicBezTo>
                    <a:pt x="171" y="98"/>
                    <a:pt x="171" y="98"/>
                    <a:pt x="171" y="98"/>
                  </a:cubicBezTo>
                  <a:cubicBezTo>
                    <a:pt x="172" y="89"/>
                    <a:pt x="172" y="89"/>
                    <a:pt x="172" y="89"/>
                  </a:cubicBezTo>
                  <a:cubicBezTo>
                    <a:pt x="182" y="81"/>
                    <a:pt x="182" y="81"/>
                    <a:pt x="182" y="81"/>
                  </a:cubicBezTo>
                  <a:cubicBezTo>
                    <a:pt x="200" y="55"/>
                    <a:pt x="200" y="55"/>
                    <a:pt x="200" y="55"/>
                  </a:cubicBezTo>
                  <a:cubicBezTo>
                    <a:pt x="204" y="36"/>
                    <a:pt x="204" y="36"/>
                    <a:pt x="204" y="36"/>
                  </a:cubicBezTo>
                  <a:cubicBezTo>
                    <a:pt x="213" y="27"/>
                    <a:pt x="213" y="27"/>
                    <a:pt x="213" y="27"/>
                  </a:cubicBezTo>
                  <a:cubicBezTo>
                    <a:pt x="213" y="17"/>
                    <a:pt x="213" y="17"/>
                    <a:pt x="213" y="17"/>
                  </a:cubicBezTo>
                  <a:cubicBezTo>
                    <a:pt x="204" y="0"/>
                    <a:pt x="204" y="0"/>
                    <a:pt x="204" y="0"/>
                  </a:cubicBezTo>
                  <a:cubicBezTo>
                    <a:pt x="200" y="8"/>
                    <a:pt x="200" y="8"/>
                    <a:pt x="200" y="8"/>
                  </a:cubicBezTo>
                  <a:cubicBezTo>
                    <a:pt x="161" y="25"/>
                    <a:pt x="161" y="25"/>
                    <a:pt x="161" y="25"/>
                  </a:cubicBezTo>
                  <a:cubicBezTo>
                    <a:pt x="138" y="40"/>
                    <a:pt x="138" y="40"/>
                    <a:pt x="138" y="40"/>
                  </a:cubicBezTo>
                  <a:cubicBezTo>
                    <a:pt x="138" y="40"/>
                    <a:pt x="97" y="49"/>
                    <a:pt x="87" y="56"/>
                  </a:cubicBezTo>
                  <a:cubicBezTo>
                    <a:pt x="97" y="86"/>
                    <a:pt x="97" y="86"/>
                    <a:pt x="97" y="86"/>
                  </a:cubicBezTo>
                  <a:cubicBezTo>
                    <a:pt x="91" y="88"/>
                    <a:pt x="91" y="88"/>
                    <a:pt x="91" y="88"/>
                  </a:cubicBezTo>
                  <a:cubicBezTo>
                    <a:pt x="77" y="59"/>
                    <a:pt x="77" y="59"/>
                    <a:pt x="77" y="59"/>
                  </a:cubicBezTo>
                  <a:cubicBezTo>
                    <a:pt x="79" y="83"/>
                    <a:pt x="79" y="83"/>
                    <a:pt x="79" y="83"/>
                  </a:cubicBezTo>
                  <a:cubicBezTo>
                    <a:pt x="65" y="85"/>
                    <a:pt x="65" y="85"/>
                    <a:pt x="65" y="85"/>
                  </a:cubicBezTo>
                  <a:cubicBezTo>
                    <a:pt x="62" y="79"/>
                    <a:pt x="62" y="79"/>
                    <a:pt x="62" y="79"/>
                  </a:cubicBezTo>
                  <a:cubicBezTo>
                    <a:pt x="69" y="74"/>
                    <a:pt x="69" y="74"/>
                    <a:pt x="69" y="74"/>
                  </a:cubicBezTo>
                  <a:cubicBezTo>
                    <a:pt x="48" y="63"/>
                    <a:pt x="48" y="63"/>
                    <a:pt x="48" y="63"/>
                  </a:cubicBezTo>
                  <a:cubicBezTo>
                    <a:pt x="33" y="93"/>
                    <a:pt x="33" y="93"/>
                    <a:pt x="33" y="93"/>
                  </a:cubicBezTo>
                  <a:cubicBezTo>
                    <a:pt x="24" y="102"/>
                    <a:pt x="24" y="102"/>
                    <a:pt x="24" y="102"/>
                  </a:cubicBezTo>
                  <a:cubicBezTo>
                    <a:pt x="31" y="128"/>
                    <a:pt x="31" y="128"/>
                    <a:pt x="31" y="128"/>
                  </a:cubicBezTo>
                  <a:cubicBezTo>
                    <a:pt x="52" y="127"/>
                    <a:pt x="52" y="127"/>
                    <a:pt x="52" y="127"/>
                  </a:cubicBezTo>
                  <a:cubicBezTo>
                    <a:pt x="54" y="131"/>
                    <a:pt x="54" y="131"/>
                    <a:pt x="54" y="131"/>
                  </a:cubicBezTo>
                  <a:cubicBezTo>
                    <a:pt x="20" y="140"/>
                    <a:pt x="20" y="140"/>
                    <a:pt x="20" y="140"/>
                  </a:cubicBezTo>
                  <a:cubicBezTo>
                    <a:pt x="20" y="152"/>
                    <a:pt x="20" y="152"/>
                    <a:pt x="20" y="152"/>
                  </a:cubicBezTo>
                  <a:cubicBezTo>
                    <a:pt x="37" y="167"/>
                    <a:pt x="37" y="167"/>
                    <a:pt x="37" y="167"/>
                  </a:cubicBezTo>
                  <a:cubicBezTo>
                    <a:pt x="58" y="178"/>
                    <a:pt x="58" y="178"/>
                    <a:pt x="58" y="178"/>
                  </a:cubicBezTo>
                  <a:cubicBezTo>
                    <a:pt x="58" y="185"/>
                    <a:pt x="58" y="185"/>
                    <a:pt x="58" y="185"/>
                  </a:cubicBezTo>
                  <a:cubicBezTo>
                    <a:pt x="35" y="184"/>
                    <a:pt x="35" y="184"/>
                    <a:pt x="35" y="184"/>
                  </a:cubicBezTo>
                  <a:cubicBezTo>
                    <a:pt x="13" y="199"/>
                    <a:pt x="13" y="199"/>
                    <a:pt x="13" y="199"/>
                  </a:cubicBezTo>
                  <a:cubicBezTo>
                    <a:pt x="6" y="193"/>
                    <a:pt x="6" y="193"/>
                    <a:pt x="6" y="193"/>
                  </a:cubicBezTo>
                  <a:lnTo>
                    <a:pt x="0" y="19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0" name="Freeform 69">
              <a:extLst>
                <a:ext uri="{FF2B5EF4-FFF2-40B4-BE49-F238E27FC236}">
                  <a16:creationId xmlns:a16="http://schemas.microsoft.com/office/drawing/2014/main" id="{6B025F1B-FE71-4640-9C59-5CDDFDE54300}"/>
                </a:ext>
              </a:extLst>
            </p:cNvPr>
            <p:cNvSpPr>
              <a:spLocks/>
            </p:cNvSpPr>
            <p:nvPr/>
          </p:nvSpPr>
          <p:spPr bwMode="auto">
            <a:xfrm>
              <a:off x="6607552" y="1478450"/>
              <a:ext cx="68861" cy="84410"/>
            </a:xfrm>
            <a:custGeom>
              <a:avLst/>
              <a:gdLst>
                <a:gd name="T0" fmla="*/ 26 w 45"/>
                <a:gd name="T1" fmla="*/ 54 h 55"/>
                <a:gd name="T2" fmla="*/ 17 w 45"/>
                <a:gd name="T3" fmla="*/ 44 h 55"/>
                <a:gd name="T4" fmla="*/ 10 w 45"/>
                <a:gd name="T5" fmla="*/ 32 h 55"/>
                <a:gd name="T6" fmla="*/ 0 w 45"/>
                <a:gd name="T7" fmla="*/ 15 h 55"/>
                <a:gd name="T8" fmla="*/ 10 w 45"/>
                <a:gd name="T9" fmla="*/ 2 h 55"/>
                <a:gd name="T10" fmla="*/ 17 w 45"/>
                <a:gd name="T11" fmla="*/ 0 h 55"/>
                <a:gd name="T12" fmla="*/ 25 w 45"/>
                <a:gd name="T13" fmla="*/ 12 h 55"/>
                <a:gd name="T14" fmla="*/ 39 w 45"/>
                <a:gd name="T15" fmla="*/ 25 h 55"/>
                <a:gd name="T16" fmla="*/ 41 w 45"/>
                <a:gd name="T17" fmla="*/ 44 h 55"/>
                <a:gd name="T18" fmla="*/ 45 w 45"/>
                <a:gd name="T19" fmla="*/ 49 h 55"/>
                <a:gd name="T20" fmla="*/ 34 w 45"/>
                <a:gd name="T21" fmla="*/ 55 h 55"/>
                <a:gd name="T22" fmla="*/ 33 w 45"/>
                <a:gd name="T23" fmla="*/ 48 h 55"/>
                <a:gd name="T24" fmla="*/ 26 w 45"/>
                <a:gd name="T25" fmla="*/ 5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55">
                  <a:moveTo>
                    <a:pt x="26" y="54"/>
                  </a:moveTo>
                  <a:cubicBezTo>
                    <a:pt x="17" y="44"/>
                    <a:pt x="17" y="44"/>
                    <a:pt x="17" y="44"/>
                  </a:cubicBezTo>
                  <a:cubicBezTo>
                    <a:pt x="10" y="32"/>
                    <a:pt x="10" y="32"/>
                    <a:pt x="10" y="32"/>
                  </a:cubicBezTo>
                  <a:cubicBezTo>
                    <a:pt x="0" y="15"/>
                    <a:pt x="0" y="15"/>
                    <a:pt x="0" y="15"/>
                  </a:cubicBezTo>
                  <a:cubicBezTo>
                    <a:pt x="10" y="2"/>
                    <a:pt x="10" y="2"/>
                    <a:pt x="10" y="2"/>
                  </a:cubicBezTo>
                  <a:cubicBezTo>
                    <a:pt x="17" y="0"/>
                    <a:pt x="17" y="0"/>
                    <a:pt x="17" y="0"/>
                  </a:cubicBezTo>
                  <a:cubicBezTo>
                    <a:pt x="17" y="0"/>
                    <a:pt x="25" y="12"/>
                    <a:pt x="25" y="12"/>
                  </a:cubicBezTo>
                  <a:cubicBezTo>
                    <a:pt x="26" y="13"/>
                    <a:pt x="39" y="25"/>
                    <a:pt x="39" y="25"/>
                  </a:cubicBezTo>
                  <a:cubicBezTo>
                    <a:pt x="41" y="44"/>
                    <a:pt x="41" y="44"/>
                    <a:pt x="41" y="44"/>
                  </a:cubicBezTo>
                  <a:cubicBezTo>
                    <a:pt x="45" y="49"/>
                    <a:pt x="45" y="49"/>
                    <a:pt x="45" y="49"/>
                  </a:cubicBezTo>
                  <a:cubicBezTo>
                    <a:pt x="34" y="55"/>
                    <a:pt x="34" y="55"/>
                    <a:pt x="34" y="55"/>
                  </a:cubicBezTo>
                  <a:cubicBezTo>
                    <a:pt x="33" y="48"/>
                    <a:pt x="33" y="48"/>
                    <a:pt x="33" y="48"/>
                  </a:cubicBezTo>
                  <a:lnTo>
                    <a:pt x="26" y="5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1" name="Freeform 70">
              <a:extLst>
                <a:ext uri="{FF2B5EF4-FFF2-40B4-BE49-F238E27FC236}">
                  <a16:creationId xmlns:a16="http://schemas.microsoft.com/office/drawing/2014/main" id="{238820D0-9FBB-44EF-976D-18C51C67D37E}"/>
                </a:ext>
              </a:extLst>
            </p:cNvPr>
            <p:cNvSpPr>
              <a:spLocks/>
            </p:cNvSpPr>
            <p:nvPr/>
          </p:nvSpPr>
          <p:spPr bwMode="auto">
            <a:xfrm>
              <a:off x="6683076" y="1533983"/>
              <a:ext cx="15549" cy="15549"/>
            </a:xfrm>
            <a:custGeom>
              <a:avLst/>
              <a:gdLst>
                <a:gd name="T0" fmla="*/ 3 w 7"/>
                <a:gd name="T1" fmla="*/ 7 h 7"/>
                <a:gd name="T2" fmla="*/ 7 w 7"/>
                <a:gd name="T3" fmla="*/ 0 h 7"/>
                <a:gd name="T4" fmla="*/ 0 w 7"/>
                <a:gd name="T5" fmla="*/ 2 h 7"/>
                <a:gd name="T6" fmla="*/ 3 w 7"/>
                <a:gd name="T7" fmla="*/ 7 h 7"/>
              </a:gdLst>
              <a:ahLst/>
              <a:cxnLst>
                <a:cxn ang="0">
                  <a:pos x="T0" y="T1"/>
                </a:cxn>
                <a:cxn ang="0">
                  <a:pos x="T2" y="T3"/>
                </a:cxn>
                <a:cxn ang="0">
                  <a:pos x="T4" y="T5"/>
                </a:cxn>
                <a:cxn ang="0">
                  <a:pos x="T6" y="T7"/>
                </a:cxn>
              </a:cxnLst>
              <a:rect l="0" t="0" r="r" b="b"/>
              <a:pathLst>
                <a:path w="7" h="7">
                  <a:moveTo>
                    <a:pt x="3" y="7"/>
                  </a:moveTo>
                  <a:lnTo>
                    <a:pt x="7" y="0"/>
                  </a:lnTo>
                  <a:lnTo>
                    <a:pt x="0" y="2"/>
                  </a:lnTo>
                  <a:lnTo>
                    <a:pt x="3" y="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2" name="Freeform 71">
              <a:extLst>
                <a:ext uri="{FF2B5EF4-FFF2-40B4-BE49-F238E27FC236}">
                  <a16:creationId xmlns:a16="http://schemas.microsoft.com/office/drawing/2014/main" id="{3A6DB315-83FC-4794-8C03-EDBAD690F560}"/>
                </a:ext>
              </a:extLst>
            </p:cNvPr>
            <p:cNvSpPr>
              <a:spLocks/>
            </p:cNvSpPr>
            <p:nvPr/>
          </p:nvSpPr>
          <p:spPr bwMode="auto">
            <a:xfrm>
              <a:off x="6729724" y="1525097"/>
              <a:ext cx="15549" cy="19992"/>
            </a:xfrm>
            <a:custGeom>
              <a:avLst/>
              <a:gdLst>
                <a:gd name="T0" fmla="*/ 7 w 7"/>
                <a:gd name="T1" fmla="*/ 9 h 9"/>
                <a:gd name="T2" fmla="*/ 0 w 7"/>
                <a:gd name="T3" fmla="*/ 4 h 9"/>
                <a:gd name="T4" fmla="*/ 6 w 7"/>
                <a:gd name="T5" fmla="*/ 0 h 9"/>
                <a:gd name="T6" fmla="*/ 7 w 7"/>
                <a:gd name="T7" fmla="*/ 9 h 9"/>
              </a:gdLst>
              <a:ahLst/>
              <a:cxnLst>
                <a:cxn ang="0">
                  <a:pos x="T0" y="T1"/>
                </a:cxn>
                <a:cxn ang="0">
                  <a:pos x="T2" y="T3"/>
                </a:cxn>
                <a:cxn ang="0">
                  <a:pos x="T4" y="T5"/>
                </a:cxn>
                <a:cxn ang="0">
                  <a:pos x="T6" y="T7"/>
                </a:cxn>
              </a:cxnLst>
              <a:rect l="0" t="0" r="r" b="b"/>
              <a:pathLst>
                <a:path w="7" h="9">
                  <a:moveTo>
                    <a:pt x="7" y="9"/>
                  </a:moveTo>
                  <a:lnTo>
                    <a:pt x="0" y="4"/>
                  </a:lnTo>
                  <a:lnTo>
                    <a:pt x="6" y="0"/>
                  </a:lnTo>
                  <a:lnTo>
                    <a:pt x="7" y="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3" name="Freeform 72">
              <a:extLst>
                <a:ext uri="{FF2B5EF4-FFF2-40B4-BE49-F238E27FC236}">
                  <a16:creationId xmlns:a16="http://schemas.microsoft.com/office/drawing/2014/main" id="{32C93E59-FF52-4F99-AC1C-5273095998BE}"/>
                </a:ext>
              </a:extLst>
            </p:cNvPr>
            <p:cNvSpPr>
              <a:spLocks/>
            </p:cNvSpPr>
            <p:nvPr/>
          </p:nvSpPr>
          <p:spPr bwMode="auto">
            <a:xfrm>
              <a:off x="6709732" y="1545089"/>
              <a:ext cx="26656" cy="53311"/>
            </a:xfrm>
            <a:custGeom>
              <a:avLst/>
              <a:gdLst>
                <a:gd name="T0" fmla="*/ 12 w 12"/>
                <a:gd name="T1" fmla="*/ 0 h 24"/>
                <a:gd name="T2" fmla="*/ 1 w 12"/>
                <a:gd name="T3" fmla="*/ 0 h 24"/>
                <a:gd name="T4" fmla="*/ 5 w 12"/>
                <a:gd name="T5" fmla="*/ 12 h 24"/>
                <a:gd name="T6" fmla="*/ 0 w 12"/>
                <a:gd name="T7" fmla="*/ 21 h 24"/>
                <a:gd name="T8" fmla="*/ 6 w 12"/>
                <a:gd name="T9" fmla="*/ 24 h 24"/>
                <a:gd name="T10" fmla="*/ 11 w 12"/>
                <a:gd name="T11" fmla="*/ 18 h 24"/>
                <a:gd name="T12" fmla="*/ 12 w 12"/>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12" h="24">
                  <a:moveTo>
                    <a:pt x="12" y="0"/>
                  </a:moveTo>
                  <a:lnTo>
                    <a:pt x="1" y="0"/>
                  </a:lnTo>
                  <a:lnTo>
                    <a:pt x="5" y="12"/>
                  </a:lnTo>
                  <a:lnTo>
                    <a:pt x="0" y="21"/>
                  </a:lnTo>
                  <a:lnTo>
                    <a:pt x="6" y="24"/>
                  </a:lnTo>
                  <a:lnTo>
                    <a:pt x="11" y="18"/>
                  </a:lnTo>
                  <a:lnTo>
                    <a:pt x="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4" name="Freeform 73">
              <a:extLst>
                <a:ext uri="{FF2B5EF4-FFF2-40B4-BE49-F238E27FC236}">
                  <a16:creationId xmlns:a16="http://schemas.microsoft.com/office/drawing/2014/main" id="{7B3C904E-1C7C-4952-AA94-A4E5C28EDE60}"/>
                </a:ext>
              </a:extLst>
            </p:cNvPr>
            <p:cNvSpPr>
              <a:spLocks/>
            </p:cNvSpPr>
            <p:nvPr/>
          </p:nvSpPr>
          <p:spPr bwMode="auto">
            <a:xfrm>
              <a:off x="6638650" y="1371827"/>
              <a:ext cx="166598" cy="157713"/>
            </a:xfrm>
            <a:custGeom>
              <a:avLst/>
              <a:gdLst>
                <a:gd name="T0" fmla="*/ 98 w 110"/>
                <a:gd name="T1" fmla="*/ 85 h 105"/>
                <a:gd name="T2" fmla="*/ 110 w 110"/>
                <a:gd name="T3" fmla="*/ 75 h 105"/>
                <a:gd name="T4" fmla="*/ 106 w 110"/>
                <a:gd name="T5" fmla="*/ 94 h 105"/>
                <a:gd name="T6" fmla="*/ 90 w 110"/>
                <a:gd name="T7" fmla="*/ 94 h 105"/>
                <a:gd name="T8" fmla="*/ 85 w 110"/>
                <a:gd name="T9" fmla="*/ 105 h 105"/>
                <a:gd name="T10" fmla="*/ 70 w 110"/>
                <a:gd name="T11" fmla="*/ 94 h 105"/>
                <a:gd name="T12" fmla="*/ 61 w 110"/>
                <a:gd name="T13" fmla="*/ 74 h 105"/>
                <a:gd name="T14" fmla="*/ 34 w 110"/>
                <a:gd name="T15" fmla="*/ 79 h 105"/>
                <a:gd name="T16" fmla="*/ 22 w 110"/>
                <a:gd name="T17" fmla="*/ 79 h 105"/>
                <a:gd name="T18" fmla="*/ 16 w 110"/>
                <a:gd name="T19" fmla="*/ 59 h 105"/>
                <a:gd name="T20" fmla="*/ 10 w 110"/>
                <a:gd name="T21" fmla="*/ 67 h 105"/>
                <a:gd name="T22" fmla="*/ 3 w 110"/>
                <a:gd name="T23" fmla="*/ 65 h 105"/>
                <a:gd name="T24" fmla="*/ 0 w 110"/>
                <a:gd name="T25" fmla="*/ 43 h 105"/>
                <a:gd name="T26" fmla="*/ 11 w 110"/>
                <a:gd name="T27" fmla="*/ 0 h 105"/>
                <a:gd name="T28" fmla="*/ 32 w 110"/>
                <a:gd name="T29" fmla="*/ 1 h 105"/>
                <a:gd name="T30" fmla="*/ 33 w 110"/>
                <a:gd name="T31" fmla="*/ 13 h 105"/>
                <a:gd name="T32" fmla="*/ 60 w 110"/>
                <a:gd name="T33" fmla="*/ 20 h 105"/>
                <a:gd name="T34" fmla="*/ 67 w 110"/>
                <a:gd name="T35" fmla="*/ 37 h 105"/>
                <a:gd name="T36" fmla="*/ 51 w 110"/>
                <a:gd name="T37" fmla="*/ 43 h 105"/>
                <a:gd name="T38" fmla="*/ 45 w 110"/>
                <a:gd name="T39" fmla="*/ 55 h 105"/>
                <a:gd name="T40" fmla="*/ 64 w 110"/>
                <a:gd name="T41" fmla="*/ 57 h 105"/>
                <a:gd name="T42" fmla="*/ 65 w 110"/>
                <a:gd name="T43" fmla="*/ 65 h 105"/>
                <a:gd name="T44" fmla="*/ 74 w 110"/>
                <a:gd name="T45" fmla="*/ 58 h 105"/>
                <a:gd name="T46" fmla="*/ 74 w 110"/>
                <a:gd name="T47" fmla="*/ 69 h 105"/>
                <a:gd name="T48" fmla="*/ 78 w 110"/>
                <a:gd name="T49" fmla="*/ 75 h 105"/>
                <a:gd name="T50" fmla="*/ 97 w 110"/>
                <a:gd name="T51" fmla="*/ 63 h 105"/>
                <a:gd name="T52" fmla="*/ 93 w 110"/>
                <a:gd name="T53" fmla="*/ 84 h 105"/>
                <a:gd name="T54" fmla="*/ 98 w 110"/>
                <a:gd name="T55" fmla="*/ 8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0" h="105">
                  <a:moveTo>
                    <a:pt x="98" y="85"/>
                  </a:moveTo>
                  <a:cubicBezTo>
                    <a:pt x="110" y="75"/>
                    <a:pt x="110" y="75"/>
                    <a:pt x="110" y="75"/>
                  </a:cubicBezTo>
                  <a:cubicBezTo>
                    <a:pt x="106" y="94"/>
                    <a:pt x="106" y="94"/>
                    <a:pt x="106" y="94"/>
                  </a:cubicBezTo>
                  <a:cubicBezTo>
                    <a:pt x="90" y="94"/>
                    <a:pt x="90" y="94"/>
                    <a:pt x="90" y="94"/>
                  </a:cubicBezTo>
                  <a:cubicBezTo>
                    <a:pt x="85" y="105"/>
                    <a:pt x="85" y="105"/>
                    <a:pt x="85" y="105"/>
                  </a:cubicBezTo>
                  <a:cubicBezTo>
                    <a:pt x="70" y="94"/>
                    <a:pt x="70" y="94"/>
                    <a:pt x="70" y="94"/>
                  </a:cubicBezTo>
                  <a:cubicBezTo>
                    <a:pt x="61" y="74"/>
                    <a:pt x="61" y="74"/>
                    <a:pt x="61" y="74"/>
                  </a:cubicBezTo>
                  <a:cubicBezTo>
                    <a:pt x="34" y="79"/>
                    <a:pt x="34" y="79"/>
                    <a:pt x="34" y="79"/>
                  </a:cubicBezTo>
                  <a:cubicBezTo>
                    <a:pt x="22" y="79"/>
                    <a:pt x="22" y="79"/>
                    <a:pt x="22" y="79"/>
                  </a:cubicBezTo>
                  <a:cubicBezTo>
                    <a:pt x="22" y="79"/>
                    <a:pt x="16" y="65"/>
                    <a:pt x="16" y="59"/>
                  </a:cubicBezTo>
                  <a:cubicBezTo>
                    <a:pt x="10" y="67"/>
                    <a:pt x="10" y="67"/>
                    <a:pt x="10" y="67"/>
                  </a:cubicBezTo>
                  <a:cubicBezTo>
                    <a:pt x="3" y="65"/>
                    <a:pt x="3" y="65"/>
                    <a:pt x="3" y="65"/>
                  </a:cubicBezTo>
                  <a:cubicBezTo>
                    <a:pt x="0" y="43"/>
                    <a:pt x="0" y="43"/>
                    <a:pt x="0" y="43"/>
                  </a:cubicBezTo>
                  <a:cubicBezTo>
                    <a:pt x="11" y="0"/>
                    <a:pt x="11" y="0"/>
                    <a:pt x="11" y="0"/>
                  </a:cubicBezTo>
                  <a:cubicBezTo>
                    <a:pt x="32" y="1"/>
                    <a:pt x="32" y="1"/>
                    <a:pt x="32" y="1"/>
                  </a:cubicBezTo>
                  <a:cubicBezTo>
                    <a:pt x="33" y="13"/>
                    <a:pt x="33" y="13"/>
                    <a:pt x="33" y="13"/>
                  </a:cubicBezTo>
                  <a:cubicBezTo>
                    <a:pt x="60" y="20"/>
                    <a:pt x="60" y="20"/>
                    <a:pt x="60" y="20"/>
                  </a:cubicBezTo>
                  <a:cubicBezTo>
                    <a:pt x="67" y="37"/>
                    <a:pt x="67" y="37"/>
                    <a:pt x="67" y="37"/>
                  </a:cubicBezTo>
                  <a:cubicBezTo>
                    <a:pt x="51" y="43"/>
                    <a:pt x="51" y="43"/>
                    <a:pt x="51" y="43"/>
                  </a:cubicBezTo>
                  <a:cubicBezTo>
                    <a:pt x="51" y="43"/>
                    <a:pt x="45" y="55"/>
                    <a:pt x="45" y="55"/>
                  </a:cubicBezTo>
                  <a:cubicBezTo>
                    <a:pt x="45" y="55"/>
                    <a:pt x="64" y="57"/>
                    <a:pt x="64" y="57"/>
                  </a:cubicBezTo>
                  <a:cubicBezTo>
                    <a:pt x="65" y="65"/>
                    <a:pt x="65" y="65"/>
                    <a:pt x="65" y="65"/>
                  </a:cubicBezTo>
                  <a:cubicBezTo>
                    <a:pt x="74" y="58"/>
                    <a:pt x="74" y="58"/>
                    <a:pt x="74" y="58"/>
                  </a:cubicBezTo>
                  <a:cubicBezTo>
                    <a:pt x="74" y="69"/>
                    <a:pt x="74" y="69"/>
                    <a:pt x="74" y="69"/>
                  </a:cubicBezTo>
                  <a:cubicBezTo>
                    <a:pt x="78" y="75"/>
                    <a:pt x="78" y="75"/>
                    <a:pt x="78" y="75"/>
                  </a:cubicBezTo>
                  <a:cubicBezTo>
                    <a:pt x="97" y="63"/>
                    <a:pt x="97" y="63"/>
                    <a:pt x="97" y="63"/>
                  </a:cubicBezTo>
                  <a:cubicBezTo>
                    <a:pt x="93" y="84"/>
                    <a:pt x="93" y="84"/>
                    <a:pt x="93" y="84"/>
                  </a:cubicBezTo>
                  <a:lnTo>
                    <a:pt x="98" y="8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5" name="Freeform 74">
              <a:extLst>
                <a:ext uri="{FF2B5EF4-FFF2-40B4-BE49-F238E27FC236}">
                  <a16:creationId xmlns:a16="http://schemas.microsoft.com/office/drawing/2014/main" id="{ACF396B5-E02B-4573-BC1F-B30440B526D3}"/>
                </a:ext>
              </a:extLst>
            </p:cNvPr>
            <p:cNvSpPr>
              <a:spLocks/>
            </p:cNvSpPr>
            <p:nvPr/>
          </p:nvSpPr>
          <p:spPr bwMode="auto">
            <a:xfrm>
              <a:off x="6756379" y="1425138"/>
              <a:ext cx="33320" cy="35541"/>
            </a:xfrm>
            <a:custGeom>
              <a:avLst/>
              <a:gdLst>
                <a:gd name="T0" fmla="*/ 14 w 22"/>
                <a:gd name="T1" fmla="*/ 23 h 24"/>
                <a:gd name="T2" fmla="*/ 22 w 22"/>
                <a:gd name="T3" fmla="*/ 9 h 24"/>
                <a:gd name="T4" fmla="*/ 21 w 22"/>
                <a:gd name="T5" fmla="*/ 0 h 24"/>
                <a:gd name="T6" fmla="*/ 0 w 22"/>
                <a:gd name="T7" fmla="*/ 13 h 24"/>
                <a:gd name="T8" fmla="*/ 14 w 22"/>
                <a:gd name="T9" fmla="*/ 23 h 24"/>
              </a:gdLst>
              <a:ahLst/>
              <a:cxnLst>
                <a:cxn ang="0">
                  <a:pos x="T0" y="T1"/>
                </a:cxn>
                <a:cxn ang="0">
                  <a:pos x="T2" y="T3"/>
                </a:cxn>
                <a:cxn ang="0">
                  <a:pos x="T4" y="T5"/>
                </a:cxn>
                <a:cxn ang="0">
                  <a:pos x="T6" y="T7"/>
                </a:cxn>
                <a:cxn ang="0">
                  <a:pos x="T8" y="T9"/>
                </a:cxn>
              </a:cxnLst>
              <a:rect l="0" t="0" r="r" b="b"/>
              <a:pathLst>
                <a:path w="22" h="24">
                  <a:moveTo>
                    <a:pt x="14" y="23"/>
                  </a:moveTo>
                  <a:cubicBezTo>
                    <a:pt x="14" y="23"/>
                    <a:pt x="18" y="12"/>
                    <a:pt x="22" y="9"/>
                  </a:cubicBezTo>
                  <a:cubicBezTo>
                    <a:pt x="21" y="0"/>
                    <a:pt x="21" y="0"/>
                    <a:pt x="21" y="0"/>
                  </a:cubicBezTo>
                  <a:cubicBezTo>
                    <a:pt x="0" y="13"/>
                    <a:pt x="0" y="13"/>
                    <a:pt x="0" y="13"/>
                  </a:cubicBezTo>
                  <a:cubicBezTo>
                    <a:pt x="0" y="13"/>
                    <a:pt x="9" y="24"/>
                    <a:pt x="14" y="2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6" name="Freeform 75">
              <a:extLst>
                <a:ext uri="{FF2B5EF4-FFF2-40B4-BE49-F238E27FC236}">
                  <a16:creationId xmlns:a16="http://schemas.microsoft.com/office/drawing/2014/main" id="{D8FF55EF-BBDE-4F36-9E77-A17C050783C8}"/>
                </a:ext>
              </a:extLst>
            </p:cNvPr>
            <p:cNvSpPr>
              <a:spLocks/>
            </p:cNvSpPr>
            <p:nvPr/>
          </p:nvSpPr>
          <p:spPr bwMode="auto">
            <a:xfrm>
              <a:off x="6823019" y="1396261"/>
              <a:ext cx="44426" cy="44426"/>
            </a:xfrm>
            <a:custGeom>
              <a:avLst/>
              <a:gdLst>
                <a:gd name="T0" fmla="*/ 15 w 29"/>
                <a:gd name="T1" fmla="*/ 30 h 30"/>
                <a:gd name="T2" fmla="*/ 20 w 29"/>
                <a:gd name="T3" fmla="*/ 19 h 30"/>
                <a:gd name="T4" fmla="*/ 29 w 29"/>
                <a:gd name="T5" fmla="*/ 15 h 30"/>
                <a:gd name="T6" fmla="*/ 15 w 29"/>
                <a:gd name="T7" fmla="*/ 0 h 30"/>
                <a:gd name="T8" fmla="*/ 0 w 29"/>
                <a:gd name="T9" fmla="*/ 24 h 30"/>
                <a:gd name="T10" fmla="*/ 15 w 29"/>
                <a:gd name="T11" fmla="*/ 30 h 30"/>
              </a:gdLst>
              <a:ahLst/>
              <a:cxnLst>
                <a:cxn ang="0">
                  <a:pos x="T0" y="T1"/>
                </a:cxn>
                <a:cxn ang="0">
                  <a:pos x="T2" y="T3"/>
                </a:cxn>
                <a:cxn ang="0">
                  <a:pos x="T4" y="T5"/>
                </a:cxn>
                <a:cxn ang="0">
                  <a:pos x="T6" y="T7"/>
                </a:cxn>
                <a:cxn ang="0">
                  <a:pos x="T8" y="T9"/>
                </a:cxn>
                <a:cxn ang="0">
                  <a:pos x="T10" y="T11"/>
                </a:cxn>
              </a:cxnLst>
              <a:rect l="0" t="0" r="r" b="b"/>
              <a:pathLst>
                <a:path w="29" h="30">
                  <a:moveTo>
                    <a:pt x="15" y="30"/>
                  </a:moveTo>
                  <a:cubicBezTo>
                    <a:pt x="15" y="30"/>
                    <a:pt x="20" y="19"/>
                    <a:pt x="20" y="19"/>
                  </a:cubicBezTo>
                  <a:cubicBezTo>
                    <a:pt x="20" y="19"/>
                    <a:pt x="29" y="15"/>
                    <a:pt x="29" y="15"/>
                  </a:cubicBezTo>
                  <a:cubicBezTo>
                    <a:pt x="15" y="0"/>
                    <a:pt x="15" y="0"/>
                    <a:pt x="15" y="0"/>
                  </a:cubicBezTo>
                  <a:cubicBezTo>
                    <a:pt x="0" y="24"/>
                    <a:pt x="0" y="24"/>
                    <a:pt x="0" y="24"/>
                  </a:cubicBezTo>
                  <a:lnTo>
                    <a:pt x="15"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7" name="Freeform 76">
              <a:extLst>
                <a:ext uri="{FF2B5EF4-FFF2-40B4-BE49-F238E27FC236}">
                  <a16:creationId xmlns:a16="http://schemas.microsoft.com/office/drawing/2014/main" id="{7AD5CB0B-205B-4737-B5CC-F932A008EFB6}"/>
                </a:ext>
              </a:extLst>
            </p:cNvPr>
            <p:cNvSpPr>
              <a:spLocks/>
            </p:cNvSpPr>
            <p:nvPr/>
          </p:nvSpPr>
          <p:spPr bwMode="auto">
            <a:xfrm>
              <a:off x="6718617" y="1351835"/>
              <a:ext cx="39984" cy="39984"/>
            </a:xfrm>
            <a:custGeom>
              <a:avLst/>
              <a:gdLst>
                <a:gd name="T0" fmla="*/ 17 w 26"/>
                <a:gd name="T1" fmla="*/ 26 h 26"/>
                <a:gd name="T2" fmla="*/ 0 w 26"/>
                <a:gd name="T3" fmla="*/ 14 h 26"/>
                <a:gd name="T4" fmla="*/ 6 w 26"/>
                <a:gd name="T5" fmla="*/ 0 h 26"/>
                <a:gd name="T6" fmla="*/ 26 w 26"/>
                <a:gd name="T7" fmla="*/ 17 h 26"/>
                <a:gd name="T8" fmla="*/ 17 w 26"/>
                <a:gd name="T9" fmla="*/ 26 h 26"/>
              </a:gdLst>
              <a:ahLst/>
              <a:cxnLst>
                <a:cxn ang="0">
                  <a:pos x="T0" y="T1"/>
                </a:cxn>
                <a:cxn ang="0">
                  <a:pos x="T2" y="T3"/>
                </a:cxn>
                <a:cxn ang="0">
                  <a:pos x="T4" y="T5"/>
                </a:cxn>
                <a:cxn ang="0">
                  <a:pos x="T6" y="T7"/>
                </a:cxn>
                <a:cxn ang="0">
                  <a:pos x="T8" y="T9"/>
                </a:cxn>
              </a:cxnLst>
              <a:rect l="0" t="0" r="r" b="b"/>
              <a:pathLst>
                <a:path w="26" h="26">
                  <a:moveTo>
                    <a:pt x="17" y="26"/>
                  </a:moveTo>
                  <a:cubicBezTo>
                    <a:pt x="17" y="26"/>
                    <a:pt x="0" y="14"/>
                    <a:pt x="0" y="14"/>
                  </a:cubicBezTo>
                  <a:cubicBezTo>
                    <a:pt x="0" y="14"/>
                    <a:pt x="6" y="0"/>
                    <a:pt x="6" y="0"/>
                  </a:cubicBezTo>
                  <a:cubicBezTo>
                    <a:pt x="26" y="17"/>
                    <a:pt x="26" y="17"/>
                    <a:pt x="26" y="17"/>
                  </a:cubicBezTo>
                  <a:lnTo>
                    <a:pt x="17" y="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8" name="Freeform 77">
              <a:extLst>
                <a:ext uri="{FF2B5EF4-FFF2-40B4-BE49-F238E27FC236}">
                  <a16:creationId xmlns:a16="http://schemas.microsoft.com/office/drawing/2014/main" id="{332068D9-390B-4310-A49E-ED2AFB1B7095}"/>
                </a:ext>
              </a:extLst>
            </p:cNvPr>
            <p:cNvSpPr>
              <a:spLocks/>
            </p:cNvSpPr>
            <p:nvPr/>
          </p:nvSpPr>
          <p:spPr bwMode="auto">
            <a:xfrm>
              <a:off x="6747494" y="1280753"/>
              <a:ext cx="37762" cy="57754"/>
            </a:xfrm>
            <a:custGeom>
              <a:avLst/>
              <a:gdLst>
                <a:gd name="T0" fmla="*/ 18 w 25"/>
                <a:gd name="T1" fmla="*/ 39 h 39"/>
                <a:gd name="T2" fmla="*/ 18 w 25"/>
                <a:gd name="T3" fmla="*/ 22 h 39"/>
                <a:gd name="T4" fmla="*/ 1 w 25"/>
                <a:gd name="T5" fmla="*/ 23 h 39"/>
                <a:gd name="T6" fmla="*/ 2 w 25"/>
                <a:gd name="T7" fmla="*/ 9 h 39"/>
                <a:gd name="T8" fmla="*/ 20 w 25"/>
                <a:gd name="T9" fmla="*/ 0 h 39"/>
                <a:gd name="T10" fmla="*/ 24 w 25"/>
                <a:gd name="T11" fmla="*/ 6 h 39"/>
                <a:gd name="T12" fmla="*/ 25 w 25"/>
                <a:gd name="T13" fmla="*/ 39 h 39"/>
                <a:gd name="T14" fmla="*/ 18 w 25"/>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39">
                  <a:moveTo>
                    <a:pt x="18" y="39"/>
                  </a:moveTo>
                  <a:cubicBezTo>
                    <a:pt x="18" y="22"/>
                    <a:pt x="18" y="22"/>
                    <a:pt x="18" y="22"/>
                  </a:cubicBezTo>
                  <a:cubicBezTo>
                    <a:pt x="18" y="22"/>
                    <a:pt x="0" y="24"/>
                    <a:pt x="1" y="23"/>
                  </a:cubicBezTo>
                  <a:cubicBezTo>
                    <a:pt x="1" y="23"/>
                    <a:pt x="2" y="9"/>
                    <a:pt x="2" y="9"/>
                  </a:cubicBezTo>
                  <a:cubicBezTo>
                    <a:pt x="20" y="0"/>
                    <a:pt x="20" y="0"/>
                    <a:pt x="20" y="0"/>
                  </a:cubicBezTo>
                  <a:cubicBezTo>
                    <a:pt x="24" y="6"/>
                    <a:pt x="24" y="6"/>
                    <a:pt x="24" y="6"/>
                  </a:cubicBezTo>
                  <a:cubicBezTo>
                    <a:pt x="25" y="39"/>
                    <a:pt x="25" y="39"/>
                    <a:pt x="25" y="39"/>
                  </a:cubicBezTo>
                  <a:lnTo>
                    <a:pt x="18" y="3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9" name="Freeform 78">
              <a:extLst>
                <a:ext uri="{FF2B5EF4-FFF2-40B4-BE49-F238E27FC236}">
                  <a16:creationId xmlns:a16="http://schemas.microsoft.com/office/drawing/2014/main" id="{19D5CE37-4993-43DF-B8EC-06D224CF0F90}"/>
                </a:ext>
              </a:extLst>
            </p:cNvPr>
            <p:cNvSpPr>
              <a:spLocks/>
            </p:cNvSpPr>
            <p:nvPr/>
          </p:nvSpPr>
          <p:spPr bwMode="auto">
            <a:xfrm>
              <a:off x="6831904" y="1327400"/>
              <a:ext cx="66639" cy="46648"/>
            </a:xfrm>
            <a:custGeom>
              <a:avLst/>
              <a:gdLst>
                <a:gd name="T0" fmla="*/ 0 w 30"/>
                <a:gd name="T1" fmla="*/ 21 h 21"/>
                <a:gd name="T2" fmla="*/ 16 w 30"/>
                <a:gd name="T3" fmla="*/ 10 h 21"/>
                <a:gd name="T4" fmla="*/ 22 w 30"/>
                <a:gd name="T5" fmla="*/ 11 h 21"/>
                <a:gd name="T6" fmla="*/ 30 w 30"/>
                <a:gd name="T7" fmla="*/ 1 h 21"/>
                <a:gd name="T8" fmla="*/ 19 w 30"/>
                <a:gd name="T9" fmla="*/ 2 h 21"/>
                <a:gd name="T10" fmla="*/ 13 w 30"/>
                <a:gd name="T11" fmla="*/ 0 h 21"/>
                <a:gd name="T12" fmla="*/ 5 w 30"/>
                <a:gd name="T13" fmla="*/ 10 h 21"/>
                <a:gd name="T14" fmla="*/ 0 w 30"/>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1">
                  <a:moveTo>
                    <a:pt x="0" y="21"/>
                  </a:moveTo>
                  <a:lnTo>
                    <a:pt x="16" y="10"/>
                  </a:lnTo>
                  <a:lnTo>
                    <a:pt x="22" y="11"/>
                  </a:lnTo>
                  <a:lnTo>
                    <a:pt x="30" y="1"/>
                  </a:lnTo>
                  <a:lnTo>
                    <a:pt x="19" y="2"/>
                  </a:lnTo>
                  <a:lnTo>
                    <a:pt x="13" y="0"/>
                  </a:lnTo>
                  <a:lnTo>
                    <a:pt x="5" y="10"/>
                  </a:lnTo>
                  <a:lnTo>
                    <a:pt x="0" y="2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0" name="Freeform 79">
              <a:extLst>
                <a:ext uri="{FF2B5EF4-FFF2-40B4-BE49-F238E27FC236}">
                  <a16:creationId xmlns:a16="http://schemas.microsoft.com/office/drawing/2014/main" id="{FCD7B70C-7FFF-4423-BD5E-BF14A751F2E2}"/>
                </a:ext>
              </a:extLst>
            </p:cNvPr>
            <p:cNvSpPr>
              <a:spLocks/>
            </p:cNvSpPr>
            <p:nvPr/>
          </p:nvSpPr>
          <p:spPr bwMode="auto">
            <a:xfrm>
              <a:off x="7229519" y="863146"/>
              <a:ext cx="208803" cy="446484"/>
            </a:xfrm>
            <a:custGeom>
              <a:avLst/>
              <a:gdLst>
                <a:gd name="T0" fmla="*/ 34 w 94"/>
                <a:gd name="T1" fmla="*/ 201 h 201"/>
                <a:gd name="T2" fmla="*/ 40 w 94"/>
                <a:gd name="T3" fmla="*/ 179 h 201"/>
                <a:gd name="T4" fmla="*/ 38 w 94"/>
                <a:gd name="T5" fmla="*/ 168 h 201"/>
                <a:gd name="T6" fmla="*/ 48 w 94"/>
                <a:gd name="T7" fmla="*/ 168 h 201"/>
                <a:gd name="T8" fmla="*/ 48 w 94"/>
                <a:gd name="T9" fmla="*/ 153 h 201"/>
                <a:gd name="T10" fmla="*/ 57 w 94"/>
                <a:gd name="T11" fmla="*/ 134 h 201"/>
                <a:gd name="T12" fmla="*/ 52 w 94"/>
                <a:gd name="T13" fmla="*/ 106 h 201"/>
                <a:gd name="T14" fmla="*/ 54 w 94"/>
                <a:gd name="T15" fmla="*/ 99 h 201"/>
                <a:gd name="T16" fmla="*/ 59 w 94"/>
                <a:gd name="T17" fmla="*/ 111 h 201"/>
                <a:gd name="T18" fmla="*/ 68 w 94"/>
                <a:gd name="T19" fmla="*/ 106 h 201"/>
                <a:gd name="T20" fmla="*/ 79 w 94"/>
                <a:gd name="T21" fmla="*/ 71 h 201"/>
                <a:gd name="T22" fmla="*/ 58 w 94"/>
                <a:gd name="T23" fmla="*/ 71 h 201"/>
                <a:gd name="T24" fmla="*/ 75 w 94"/>
                <a:gd name="T25" fmla="*/ 60 h 201"/>
                <a:gd name="T26" fmla="*/ 86 w 94"/>
                <a:gd name="T27" fmla="*/ 46 h 201"/>
                <a:gd name="T28" fmla="*/ 83 w 94"/>
                <a:gd name="T29" fmla="*/ 25 h 201"/>
                <a:gd name="T30" fmla="*/ 92 w 94"/>
                <a:gd name="T31" fmla="*/ 21 h 201"/>
                <a:gd name="T32" fmla="*/ 94 w 94"/>
                <a:gd name="T33" fmla="*/ 1 h 201"/>
                <a:gd name="T34" fmla="*/ 83 w 94"/>
                <a:gd name="T35" fmla="*/ 0 h 201"/>
                <a:gd name="T36" fmla="*/ 81 w 94"/>
                <a:gd name="T37" fmla="*/ 16 h 201"/>
                <a:gd name="T38" fmla="*/ 69 w 94"/>
                <a:gd name="T39" fmla="*/ 25 h 201"/>
                <a:gd name="T40" fmla="*/ 61 w 94"/>
                <a:gd name="T41" fmla="*/ 18 h 201"/>
                <a:gd name="T42" fmla="*/ 44 w 94"/>
                <a:gd name="T43" fmla="*/ 22 h 201"/>
                <a:gd name="T44" fmla="*/ 34 w 94"/>
                <a:gd name="T45" fmla="*/ 37 h 201"/>
                <a:gd name="T46" fmla="*/ 26 w 94"/>
                <a:gd name="T47" fmla="*/ 29 h 201"/>
                <a:gd name="T48" fmla="*/ 16 w 94"/>
                <a:gd name="T49" fmla="*/ 47 h 201"/>
                <a:gd name="T50" fmla="*/ 35 w 94"/>
                <a:gd name="T51" fmla="*/ 54 h 201"/>
                <a:gd name="T52" fmla="*/ 40 w 94"/>
                <a:gd name="T53" fmla="*/ 71 h 201"/>
                <a:gd name="T54" fmla="*/ 30 w 94"/>
                <a:gd name="T55" fmla="*/ 71 h 201"/>
                <a:gd name="T56" fmla="*/ 35 w 94"/>
                <a:gd name="T57" fmla="*/ 78 h 201"/>
                <a:gd name="T58" fmla="*/ 49 w 94"/>
                <a:gd name="T59" fmla="*/ 80 h 201"/>
                <a:gd name="T60" fmla="*/ 40 w 94"/>
                <a:gd name="T61" fmla="*/ 87 h 201"/>
                <a:gd name="T62" fmla="*/ 28 w 94"/>
                <a:gd name="T63" fmla="*/ 85 h 201"/>
                <a:gd name="T64" fmla="*/ 22 w 94"/>
                <a:gd name="T65" fmla="*/ 91 h 201"/>
                <a:gd name="T66" fmla="*/ 22 w 94"/>
                <a:gd name="T67" fmla="*/ 82 h 201"/>
                <a:gd name="T68" fmla="*/ 12 w 94"/>
                <a:gd name="T69" fmla="*/ 89 h 201"/>
                <a:gd name="T70" fmla="*/ 0 w 94"/>
                <a:gd name="T71" fmla="*/ 85 h 201"/>
                <a:gd name="T72" fmla="*/ 1 w 94"/>
                <a:gd name="T73" fmla="*/ 99 h 201"/>
                <a:gd name="T74" fmla="*/ 22 w 94"/>
                <a:gd name="T75" fmla="*/ 108 h 201"/>
                <a:gd name="T76" fmla="*/ 15 w 94"/>
                <a:gd name="T77" fmla="*/ 116 h 201"/>
                <a:gd name="T78" fmla="*/ 21 w 94"/>
                <a:gd name="T79" fmla="*/ 126 h 201"/>
                <a:gd name="T80" fmla="*/ 32 w 94"/>
                <a:gd name="T81" fmla="*/ 112 h 201"/>
                <a:gd name="T82" fmla="*/ 37 w 94"/>
                <a:gd name="T83" fmla="*/ 121 h 201"/>
                <a:gd name="T84" fmla="*/ 44 w 94"/>
                <a:gd name="T85" fmla="*/ 114 h 201"/>
                <a:gd name="T86" fmla="*/ 43 w 94"/>
                <a:gd name="T87" fmla="*/ 139 h 201"/>
                <a:gd name="T88" fmla="*/ 24 w 94"/>
                <a:gd name="T89" fmla="*/ 186 h 201"/>
                <a:gd name="T90" fmla="*/ 27 w 94"/>
                <a:gd name="T91" fmla="*/ 187 h 201"/>
                <a:gd name="T92" fmla="*/ 34 w 94"/>
                <a:gd name="T93"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4" h="201">
                  <a:moveTo>
                    <a:pt x="34" y="201"/>
                  </a:moveTo>
                  <a:lnTo>
                    <a:pt x="40" y="179"/>
                  </a:lnTo>
                  <a:lnTo>
                    <a:pt x="38" y="168"/>
                  </a:lnTo>
                  <a:lnTo>
                    <a:pt x="48" y="168"/>
                  </a:lnTo>
                  <a:lnTo>
                    <a:pt x="48" y="153"/>
                  </a:lnTo>
                  <a:lnTo>
                    <a:pt x="57" y="134"/>
                  </a:lnTo>
                  <a:lnTo>
                    <a:pt x="52" y="106"/>
                  </a:lnTo>
                  <a:lnTo>
                    <a:pt x="54" y="99"/>
                  </a:lnTo>
                  <a:lnTo>
                    <a:pt x="59" y="111"/>
                  </a:lnTo>
                  <a:lnTo>
                    <a:pt x="68" y="106"/>
                  </a:lnTo>
                  <a:lnTo>
                    <a:pt x="79" y="71"/>
                  </a:lnTo>
                  <a:lnTo>
                    <a:pt x="58" y="71"/>
                  </a:lnTo>
                  <a:lnTo>
                    <a:pt x="75" y="60"/>
                  </a:lnTo>
                  <a:lnTo>
                    <a:pt x="86" y="46"/>
                  </a:lnTo>
                  <a:lnTo>
                    <a:pt x="83" y="25"/>
                  </a:lnTo>
                  <a:lnTo>
                    <a:pt x="92" y="21"/>
                  </a:lnTo>
                  <a:lnTo>
                    <a:pt x="94" y="1"/>
                  </a:lnTo>
                  <a:lnTo>
                    <a:pt x="83" y="0"/>
                  </a:lnTo>
                  <a:lnTo>
                    <a:pt x="81" y="16"/>
                  </a:lnTo>
                  <a:lnTo>
                    <a:pt x="69" y="25"/>
                  </a:lnTo>
                  <a:lnTo>
                    <a:pt x="61" y="18"/>
                  </a:lnTo>
                  <a:lnTo>
                    <a:pt x="44" y="22"/>
                  </a:lnTo>
                  <a:lnTo>
                    <a:pt x="34" y="37"/>
                  </a:lnTo>
                  <a:lnTo>
                    <a:pt x="26" y="29"/>
                  </a:lnTo>
                  <a:lnTo>
                    <a:pt x="16" y="47"/>
                  </a:lnTo>
                  <a:lnTo>
                    <a:pt x="35" y="54"/>
                  </a:lnTo>
                  <a:lnTo>
                    <a:pt x="40" y="71"/>
                  </a:lnTo>
                  <a:lnTo>
                    <a:pt x="30" y="71"/>
                  </a:lnTo>
                  <a:lnTo>
                    <a:pt x="35" y="78"/>
                  </a:lnTo>
                  <a:lnTo>
                    <a:pt x="49" y="80"/>
                  </a:lnTo>
                  <a:lnTo>
                    <a:pt x="40" y="87"/>
                  </a:lnTo>
                  <a:lnTo>
                    <a:pt x="28" y="85"/>
                  </a:lnTo>
                  <a:lnTo>
                    <a:pt x="22" y="91"/>
                  </a:lnTo>
                  <a:lnTo>
                    <a:pt x="22" y="82"/>
                  </a:lnTo>
                  <a:lnTo>
                    <a:pt x="12" y="89"/>
                  </a:lnTo>
                  <a:lnTo>
                    <a:pt x="0" y="85"/>
                  </a:lnTo>
                  <a:lnTo>
                    <a:pt x="1" y="99"/>
                  </a:lnTo>
                  <a:lnTo>
                    <a:pt x="22" y="108"/>
                  </a:lnTo>
                  <a:lnTo>
                    <a:pt x="15" y="116"/>
                  </a:lnTo>
                  <a:lnTo>
                    <a:pt x="21" y="126"/>
                  </a:lnTo>
                  <a:lnTo>
                    <a:pt x="32" y="112"/>
                  </a:lnTo>
                  <a:lnTo>
                    <a:pt x="37" y="121"/>
                  </a:lnTo>
                  <a:lnTo>
                    <a:pt x="44" y="114"/>
                  </a:lnTo>
                  <a:lnTo>
                    <a:pt x="43" y="139"/>
                  </a:lnTo>
                  <a:lnTo>
                    <a:pt x="24" y="186"/>
                  </a:lnTo>
                  <a:lnTo>
                    <a:pt x="27" y="187"/>
                  </a:lnTo>
                  <a:lnTo>
                    <a:pt x="34" y="20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1" name="Freeform 80">
              <a:extLst>
                <a:ext uri="{FF2B5EF4-FFF2-40B4-BE49-F238E27FC236}">
                  <a16:creationId xmlns:a16="http://schemas.microsoft.com/office/drawing/2014/main" id="{0A120D94-F428-4F0A-8BDD-9DDC92C5B4D2}"/>
                </a:ext>
              </a:extLst>
            </p:cNvPr>
            <p:cNvSpPr>
              <a:spLocks/>
            </p:cNvSpPr>
            <p:nvPr/>
          </p:nvSpPr>
          <p:spPr bwMode="auto">
            <a:xfrm>
              <a:off x="7365019" y="1143032"/>
              <a:ext cx="31098" cy="31098"/>
            </a:xfrm>
            <a:custGeom>
              <a:avLst/>
              <a:gdLst>
                <a:gd name="T0" fmla="*/ 4 w 14"/>
                <a:gd name="T1" fmla="*/ 14 h 14"/>
                <a:gd name="T2" fmla="*/ 14 w 14"/>
                <a:gd name="T3" fmla="*/ 6 h 14"/>
                <a:gd name="T4" fmla="*/ 9 w 14"/>
                <a:gd name="T5" fmla="*/ 0 h 14"/>
                <a:gd name="T6" fmla="*/ 0 w 14"/>
                <a:gd name="T7" fmla="*/ 0 h 14"/>
                <a:gd name="T8" fmla="*/ 4 w 14"/>
                <a:gd name="T9" fmla="*/ 14 h 14"/>
              </a:gdLst>
              <a:ahLst/>
              <a:cxnLst>
                <a:cxn ang="0">
                  <a:pos x="T0" y="T1"/>
                </a:cxn>
                <a:cxn ang="0">
                  <a:pos x="T2" y="T3"/>
                </a:cxn>
                <a:cxn ang="0">
                  <a:pos x="T4" y="T5"/>
                </a:cxn>
                <a:cxn ang="0">
                  <a:pos x="T6" y="T7"/>
                </a:cxn>
                <a:cxn ang="0">
                  <a:pos x="T8" y="T9"/>
                </a:cxn>
              </a:cxnLst>
              <a:rect l="0" t="0" r="r" b="b"/>
              <a:pathLst>
                <a:path w="14" h="14">
                  <a:moveTo>
                    <a:pt x="4" y="14"/>
                  </a:moveTo>
                  <a:lnTo>
                    <a:pt x="14" y="6"/>
                  </a:lnTo>
                  <a:lnTo>
                    <a:pt x="9" y="0"/>
                  </a:lnTo>
                  <a:lnTo>
                    <a:pt x="0" y="0"/>
                  </a:lnTo>
                  <a:lnTo>
                    <a:pt x="4" y="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2" name="Freeform 81">
              <a:extLst>
                <a:ext uri="{FF2B5EF4-FFF2-40B4-BE49-F238E27FC236}">
                  <a16:creationId xmlns:a16="http://schemas.microsoft.com/office/drawing/2014/main" id="{EEEA2CA6-9E48-4EA9-9EC4-EA61975CF516}"/>
                </a:ext>
              </a:extLst>
            </p:cNvPr>
            <p:cNvSpPr>
              <a:spLocks/>
            </p:cNvSpPr>
            <p:nvPr/>
          </p:nvSpPr>
          <p:spPr bwMode="auto">
            <a:xfrm>
              <a:off x="7411666" y="1040851"/>
              <a:ext cx="31098" cy="24434"/>
            </a:xfrm>
            <a:custGeom>
              <a:avLst/>
              <a:gdLst>
                <a:gd name="T0" fmla="*/ 2 w 14"/>
                <a:gd name="T1" fmla="*/ 11 h 11"/>
                <a:gd name="T2" fmla="*/ 14 w 14"/>
                <a:gd name="T3" fmla="*/ 0 h 11"/>
                <a:gd name="T4" fmla="*/ 0 w 14"/>
                <a:gd name="T5" fmla="*/ 6 h 11"/>
                <a:gd name="T6" fmla="*/ 2 w 14"/>
                <a:gd name="T7" fmla="*/ 11 h 11"/>
              </a:gdLst>
              <a:ahLst/>
              <a:cxnLst>
                <a:cxn ang="0">
                  <a:pos x="T0" y="T1"/>
                </a:cxn>
                <a:cxn ang="0">
                  <a:pos x="T2" y="T3"/>
                </a:cxn>
                <a:cxn ang="0">
                  <a:pos x="T4" y="T5"/>
                </a:cxn>
                <a:cxn ang="0">
                  <a:pos x="T6" y="T7"/>
                </a:cxn>
              </a:cxnLst>
              <a:rect l="0" t="0" r="r" b="b"/>
              <a:pathLst>
                <a:path w="14" h="11">
                  <a:moveTo>
                    <a:pt x="2" y="11"/>
                  </a:moveTo>
                  <a:lnTo>
                    <a:pt x="14" y="0"/>
                  </a:lnTo>
                  <a:lnTo>
                    <a:pt x="0" y="6"/>
                  </a:lnTo>
                  <a:lnTo>
                    <a:pt x="2"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3" name="Freeform 82">
              <a:extLst>
                <a:ext uri="{FF2B5EF4-FFF2-40B4-BE49-F238E27FC236}">
                  <a16:creationId xmlns:a16="http://schemas.microsoft.com/office/drawing/2014/main" id="{E2484470-D651-49A7-B2CE-3E0673CABFBA}"/>
                </a:ext>
              </a:extLst>
            </p:cNvPr>
            <p:cNvSpPr>
              <a:spLocks/>
            </p:cNvSpPr>
            <p:nvPr/>
          </p:nvSpPr>
          <p:spPr bwMode="auto">
            <a:xfrm>
              <a:off x="7456093" y="918679"/>
              <a:ext cx="39984" cy="33320"/>
            </a:xfrm>
            <a:custGeom>
              <a:avLst/>
              <a:gdLst>
                <a:gd name="T0" fmla="*/ 11 w 18"/>
                <a:gd name="T1" fmla="*/ 15 h 15"/>
                <a:gd name="T2" fmla="*/ 18 w 18"/>
                <a:gd name="T3" fmla="*/ 3 h 15"/>
                <a:gd name="T4" fmla="*/ 0 w 18"/>
                <a:gd name="T5" fmla="*/ 0 h 15"/>
                <a:gd name="T6" fmla="*/ 0 w 18"/>
                <a:gd name="T7" fmla="*/ 11 h 15"/>
                <a:gd name="T8" fmla="*/ 11 w 18"/>
                <a:gd name="T9" fmla="*/ 15 h 15"/>
              </a:gdLst>
              <a:ahLst/>
              <a:cxnLst>
                <a:cxn ang="0">
                  <a:pos x="T0" y="T1"/>
                </a:cxn>
                <a:cxn ang="0">
                  <a:pos x="T2" y="T3"/>
                </a:cxn>
                <a:cxn ang="0">
                  <a:pos x="T4" y="T5"/>
                </a:cxn>
                <a:cxn ang="0">
                  <a:pos x="T6" y="T7"/>
                </a:cxn>
                <a:cxn ang="0">
                  <a:pos x="T8" y="T9"/>
                </a:cxn>
              </a:cxnLst>
              <a:rect l="0" t="0" r="r" b="b"/>
              <a:pathLst>
                <a:path w="18" h="15">
                  <a:moveTo>
                    <a:pt x="11" y="15"/>
                  </a:moveTo>
                  <a:lnTo>
                    <a:pt x="18" y="3"/>
                  </a:lnTo>
                  <a:lnTo>
                    <a:pt x="0" y="0"/>
                  </a:lnTo>
                  <a:lnTo>
                    <a:pt x="0" y="11"/>
                  </a:lnTo>
                  <a:lnTo>
                    <a:pt x="11" y="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4" name="Freeform 83">
              <a:extLst>
                <a:ext uri="{FF2B5EF4-FFF2-40B4-BE49-F238E27FC236}">
                  <a16:creationId xmlns:a16="http://schemas.microsoft.com/office/drawing/2014/main" id="{13A8870D-9163-4065-AFB0-A429C6D53638}"/>
                </a:ext>
              </a:extLst>
            </p:cNvPr>
            <p:cNvSpPr>
              <a:spLocks/>
            </p:cNvSpPr>
            <p:nvPr/>
          </p:nvSpPr>
          <p:spPr bwMode="auto">
            <a:xfrm>
              <a:off x="7451650" y="818720"/>
              <a:ext cx="57754" cy="75525"/>
            </a:xfrm>
            <a:custGeom>
              <a:avLst/>
              <a:gdLst>
                <a:gd name="T0" fmla="*/ 7 w 26"/>
                <a:gd name="T1" fmla="*/ 34 h 34"/>
                <a:gd name="T2" fmla="*/ 26 w 26"/>
                <a:gd name="T3" fmla="*/ 5 h 34"/>
                <a:gd name="T4" fmla="*/ 13 w 26"/>
                <a:gd name="T5" fmla="*/ 0 h 34"/>
                <a:gd name="T6" fmla="*/ 0 w 26"/>
                <a:gd name="T7" fmla="*/ 28 h 34"/>
                <a:gd name="T8" fmla="*/ 7 w 26"/>
                <a:gd name="T9" fmla="*/ 34 h 34"/>
              </a:gdLst>
              <a:ahLst/>
              <a:cxnLst>
                <a:cxn ang="0">
                  <a:pos x="T0" y="T1"/>
                </a:cxn>
                <a:cxn ang="0">
                  <a:pos x="T2" y="T3"/>
                </a:cxn>
                <a:cxn ang="0">
                  <a:pos x="T4" y="T5"/>
                </a:cxn>
                <a:cxn ang="0">
                  <a:pos x="T6" y="T7"/>
                </a:cxn>
                <a:cxn ang="0">
                  <a:pos x="T8" y="T9"/>
                </a:cxn>
              </a:cxnLst>
              <a:rect l="0" t="0" r="r" b="b"/>
              <a:pathLst>
                <a:path w="26" h="34">
                  <a:moveTo>
                    <a:pt x="7" y="34"/>
                  </a:moveTo>
                  <a:lnTo>
                    <a:pt x="26" y="5"/>
                  </a:lnTo>
                  <a:lnTo>
                    <a:pt x="13" y="0"/>
                  </a:lnTo>
                  <a:lnTo>
                    <a:pt x="0" y="28"/>
                  </a:lnTo>
                  <a:lnTo>
                    <a:pt x="7"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5" name="Freeform 84">
              <a:extLst>
                <a:ext uri="{FF2B5EF4-FFF2-40B4-BE49-F238E27FC236}">
                  <a16:creationId xmlns:a16="http://schemas.microsoft.com/office/drawing/2014/main" id="{EFD3D071-3F63-47DC-9F05-B20C0BB58EFC}"/>
                </a:ext>
              </a:extLst>
            </p:cNvPr>
            <p:cNvSpPr>
              <a:spLocks/>
            </p:cNvSpPr>
            <p:nvPr/>
          </p:nvSpPr>
          <p:spPr bwMode="auto">
            <a:xfrm>
              <a:off x="7173986" y="1378491"/>
              <a:ext cx="19992" cy="22213"/>
            </a:xfrm>
            <a:custGeom>
              <a:avLst/>
              <a:gdLst>
                <a:gd name="T0" fmla="*/ 14 w 14"/>
                <a:gd name="T1" fmla="*/ 9 h 15"/>
                <a:gd name="T2" fmla="*/ 3 w 14"/>
                <a:gd name="T3" fmla="*/ 15 h 15"/>
                <a:gd name="T4" fmla="*/ 0 w 14"/>
                <a:gd name="T5" fmla="*/ 14 h 15"/>
                <a:gd name="T6" fmla="*/ 0 w 14"/>
                <a:gd name="T7" fmla="*/ 6 h 15"/>
                <a:gd name="T8" fmla="*/ 6 w 14"/>
                <a:gd name="T9" fmla="*/ 1 h 15"/>
                <a:gd name="T10" fmla="*/ 14 w 14"/>
                <a:gd name="T11" fmla="*/ 9 h 15"/>
              </a:gdLst>
              <a:ahLst/>
              <a:cxnLst>
                <a:cxn ang="0">
                  <a:pos x="T0" y="T1"/>
                </a:cxn>
                <a:cxn ang="0">
                  <a:pos x="T2" y="T3"/>
                </a:cxn>
                <a:cxn ang="0">
                  <a:pos x="T4" y="T5"/>
                </a:cxn>
                <a:cxn ang="0">
                  <a:pos x="T6" y="T7"/>
                </a:cxn>
                <a:cxn ang="0">
                  <a:pos x="T8" y="T9"/>
                </a:cxn>
                <a:cxn ang="0">
                  <a:pos x="T10" y="T11"/>
                </a:cxn>
              </a:cxnLst>
              <a:rect l="0" t="0" r="r" b="b"/>
              <a:pathLst>
                <a:path w="14" h="15">
                  <a:moveTo>
                    <a:pt x="14" y="9"/>
                  </a:moveTo>
                  <a:cubicBezTo>
                    <a:pt x="14" y="9"/>
                    <a:pt x="3" y="15"/>
                    <a:pt x="3" y="15"/>
                  </a:cubicBezTo>
                  <a:cubicBezTo>
                    <a:pt x="0" y="14"/>
                    <a:pt x="0" y="14"/>
                    <a:pt x="0" y="14"/>
                  </a:cubicBezTo>
                  <a:cubicBezTo>
                    <a:pt x="0" y="6"/>
                    <a:pt x="0" y="6"/>
                    <a:pt x="0" y="6"/>
                  </a:cubicBezTo>
                  <a:cubicBezTo>
                    <a:pt x="0" y="6"/>
                    <a:pt x="6" y="0"/>
                    <a:pt x="6" y="1"/>
                  </a:cubicBezTo>
                  <a:cubicBezTo>
                    <a:pt x="7" y="1"/>
                    <a:pt x="14" y="9"/>
                    <a:pt x="14"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6" name="Freeform 85">
              <a:extLst>
                <a:ext uri="{FF2B5EF4-FFF2-40B4-BE49-F238E27FC236}">
                  <a16:creationId xmlns:a16="http://schemas.microsoft.com/office/drawing/2014/main" id="{D794C409-07CE-4192-9928-835C9085C039}"/>
                </a:ext>
              </a:extLst>
            </p:cNvPr>
            <p:cNvSpPr>
              <a:spLocks/>
            </p:cNvSpPr>
            <p:nvPr/>
          </p:nvSpPr>
          <p:spPr bwMode="auto">
            <a:xfrm>
              <a:off x="7138445" y="1065286"/>
              <a:ext cx="19992" cy="24434"/>
            </a:xfrm>
            <a:custGeom>
              <a:avLst/>
              <a:gdLst>
                <a:gd name="T0" fmla="*/ 8 w 9"/>
                <a:gd name="T1" fmla="*/ 0 h 11"/>
                <a:gd name="T2" fmla="*/ 9 w 9"/>
                <a:gd name="T3" fmla="*/ 7 h 11"/>
                <a:gd name="T4" fmla="*/ 7 w 9"/>
                <a:gd name="T5" fmla="*/ 11 h 11"/>
                <a:gd name="T6" fmla="*/ 1 w 9"/>
                <a:gd name="T7" fmla="*/ 9 h 11"/>
                <a:gd name="T8" fmla="*/ 0 w 9"/>
                <a:gd name="T9" fmla="*/ 2 h 11"/>
                <a:gd name="T10" fmla="*/ 8 w 9"/>
                <a:gd name="T11" fmla="*/ 0 h 11"/>
              </a:gdLst>
              <a:ahLst/>
              <a:cxnLst>
                <a:cxn ang="0">
                  <a:pos x="T0" y="T1"/>
                </a:cxn>
                <a:cxn ang="0">
                  <a:pos x="T2" y="T3"/>
                </a:cxn>
                <a:cxn ang="0">
                  <a:pos x="T4" y="T5"/>
                </a:cxn>
                <a:cxn ang="0">
                  <a:pos x="T6" y="T7"/>
                </a:cxn>
                <a:cxn ang="0">
                  <a:pos x="T8" y="T9"/>
                </a:cxn>
                <a:cxn ang="0">
                  <a:pos x="T10" y="T11"/>
                </a:cxn>
              </a:cxnLst>
              <a:rect l="0" t="0" r="r" b="b"/>
              <a:pathLst>
                <a:path w="9" h="11">
                  <a:moveTo>
                    <a:pt x="8" y="0"/>
                  </a:moveTo>
                  <a:lnTo>
                    <a:pt x="9" y="7"/>
                  </a:lnTo>
                  <a:lnTo>
                    <a:pt x="7" y="11"/>
                  </a:lnTo>
                  <a:lnTo>
                    <a:pt x="1" y="9"/>
                  </a:lnTo>
                  <a:lnTo>
                    <a:pt x="0" y="2"/>
                  </a:lnTo>
                  <a:lnTo>
                    <a:pt x="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7" name="Freeform 86">
              <a:extLst>
                <a:ext uri="{FF2B5EF4-FFF2-40B4-BE49-F238E27FC236}">
                  <a16:creationId xmlns:a16="http://schemas.microsoft.com/office/drawing/2014/main" id="{200A9BB6-BBF0-4932-81C2-7959507DBE57}"/>
                </a:ext>
              </a:extLst>
            </p:cNvPr>
            <p:cNvSpPr>
              <a:spLocks/>
            </p:cNvSpPr>
            <p:nvPr/>
          </p:nvSpPr>
          <p:spPr bwMode="auto">
            <a:xfrm>
              <a:off x="7480527" y="1011974"/>
              <a:ext cx="19992" cy="13328"/>
            </a:xfrm>
            <a:custGeom>
              <a:avLst/>
              <a:gdLst>
                <a:gd name="T0" fmla="*/ 9 w 9"/>
                <a:gd name="T1" fmla="*/ 6 h 6"/>
                <a:gd name="T2" fmla="*/ 0 w 9"/>
                <a:gd name="T3" fmla="*/ 5 h 6"/>
                <a:gd name="T4" fmla="*/ 1 w 9"/>
                <a:gd name="T5" fmla="*/ 0 h 6"/>
                <a:gd name="T6" fmla="*/ 9 w 9"/>
                <a:gd name="T7" fmla="*/ 0 h 6"/>
                <a:gd name="T8" fmla="*/ 9 w 9"/>
                <a:gd name="T9" fmla="*/ 6 h 6"/>
              </a:gdLst>
              <a:ahLst/>
              <a:cxnLst>
                <a:cxn ang="0">
                  <a:pos x="T0" y="T1"/>
                </a:cxn>
                <a:cxn ang="0">
                  <a:pos x="T2" y="T3"/>
                </a:cxn>
                <a:cxn ang="0">
                  <a:pos x="T4" y="T5"/>
                </a:cxn>
                <a:cxn ang="0">
                  <a:pos x="T6" y="T7"/>
                </a:cxn>
                <a:cxn ang="0">
                  <a:pos x="T8" y="T9"/>
                </a:cxn>
              </a:cxnLst>
              <a:rect l="0" t="0" r="r" b="b"/>
              <a:pathLst>
                <a:path w="9" h="6">
                  <a:moveTo>
                    <a:pt x="9" y="6"/>
                  </a:moveTo>
                  <a:lnTo>
                    <a:pt x="0" y="5"/>
                  </a:lnTo>
                  <a:lnTo>
                    <a:pt x="1" y="0"/>
                  </a:lnTo>
                  <a:lnTo>
                    <a:pt x="9" y="0"/>
                  </a:lnTo>
                  <a:lnTo>
                    <a:pt x="9"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 name="Freeform 87">
              <a:extLst>
                <a:ext uri="{FF2B5EF4-FFF2-40B4-BE49-F238E27FC236}">
                  <a16:creationId xmlns:a16="http://schemas.microsoft.com/office/drawing/2014/main" id="{F6E884F0-11B4-4AF8-B1F2-B17E97A4F14B}"/>
                </a:ext>
              </a:extLst>
            </p:cNvPr>
            <p:cNvSpPr>
              <a:spLocks/>
            </p:cNvSpPr>
            <p:nvPr/>
          </p:nvSpPr>
          <p:spPr bwMode="auto">
            <a:xfrm>
              <a:off x="7242847" y="1000868"/>
              <a:ext cx="26656" cy="22213"/>
            </a:xfrm>
            <a:custGeom>
              <a:avLst/>
              <a:gdLst>
                <a:gd name="T0" fmla="*/ 18 w 18"/>
                <a:gd name="T1" fmla="*/ 9 h 14"/>
                <a:gd name="T2" fmla="*/ 1 w 18"/>
                <a:gd name="T3" fmla="*/ 13 h 14"/>
                <a:gd name="T4" fmla="*/ 1 w 18"/>
                <a:gd name="T5" fmla="*/ 0 h 14"/>
                <a:gd name="T6" fmla="*/ 14 w 18"/>
                <a:gd name="T7" fmla="*/ 1 h 14"/>
                <a:gd name="T8" fmla="*/ 18 w 18"/>
                <a:gd name="T9" fmla="*/ 9 h 14"/>
              </a:gdLst>
              <a:ahLst/>
              <a:cxnLst>
                <a:cxn ang="0">
                  <a:pos x="T0" y="T1"/>
                </a:cxn>
                <a:cxn ang="0">
                  <a:pos x="T2" y="T3"/>
                </a:cxn>
                <a:cxn ang="0">
                  <a:pos x="T4" y="T5"/>
                </a:cxn>
                <a:cxn ang="0">
                  <a:pos x="T6" y="T7"/>
                </a:cxn>
                <a:cxn ang="0">
                  <a:pos x="T8" y="T9"/>
                </a:cxn>
              </a:cxnLst>
              <a:rect l="0" t="0" r="r" b="b"/>
              <a:pathLst>
                <a:path w="18" h="14">
                  <a:moveTo>
                    <a:pt x="18" y="9"/>
                  </a:moveTo>
                  <a:cubicBezTo>
                    <a:pt x="18" y="9"/>
                    <a:pt x="1" y="14"/>
                    <a:pt x="1" y="13"/>
                  </a:cubicBezTo>
                  <a:cubicBezTo>
                    <a:pt x="0" y="12"/>
                    <a:pt x="0" y="0"/>
                    <a:pt x="1" y="0"/>
                  </a:cubicBezTo>
                  <a:cubicBezTo>
                    <a:pt x="1" y="0"/>
                    <a:pt x="13" y="1"/>
                    <a:pt x="14" y="1"/>
                  </a:cubicBezTo>
                  <a:cubicBezTo>
                    <a:pt x="15" y="1"/>
                    <a:pt x="18" y="9"/>
                    <a:pt x="18"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 name="Freeform 88">
              <a:extLst>
                <a:ext uri="{FF2B5EF4-FFF2-40B4-BE49-F238E27FC236}">
                  <a16:creationId xmlns:a16="http://schemas.microsoft.com/office/drawing/2014/main" id="{BEFF82C1-9A8C-4BC5-99F7-A7F642969DF4}"/>
                </a:ext>
              </a:extLst>
            </p:cNvPr>
            <p:cNvSpPr>
              <a:spLocks/>
            </p:cNvSpPr>
            <p:nvPr/>
          </p:nvSpPr>
          <p:spPr bwMode="auto">
            <a:xfrm>
              <a:off x="6089986" y="4459451"/>
              <a:ext cx="635295" cy="677500"/>
            </a:xfrm>
            <a:custGeom>
              <a:avLst/>
              <a:gdLst>
                <a:gd name="T0" fmla="*/ 414 w 418"/>
                <a:gd name="T1" fmla="*/ 310 h 447"/>
                <a:gd name="T2" fmla="*/ 397 w 418"/>
                <a:gd name="T3" fmla="*/ 317 h 447"/>
                <a:gd name="T4" fmla="*/ 397 w 418"/>
                <a:gd name="T5" fmla="*/ 344 h 447"/>
                <a:gd name="T6" fmla="*/ 374 w 418"/>
                <a:gd name="T7" fmla="*/ 371 h 447"/>
                <a:gd name="T8" fmla="*/ 341 w 418"/>
                <a:gd name="T9" fmla="*/ 390 h 447"/>
                <a:gd name="T10" fmla="*/ 308 w 418"/>
                <a:gd name="T11" fmla="*/ 407 h 447"/>
                <a:gd name="T12" fmla="*/ 289 w 418"/>
                <a:gd name="T13" fmla="*/ 388 h 447"/>
                <a:gd name="T14" fmla="*/ 277 w 418"/>
                <a:gd name="T15" fmla="*/ 380 h 447"/>
                <a:gd name="T16" fmla="*/ 264 w 418"/>
                <a:gd name="T17" fmla="*/ 404 h 447"/>
                <a:gd name="T18" fmla="*/ 227 w 418"/>
                <a:gd name="T19" fmla="*/ 401 h 447"/>
                <a:gd name="T20" fmla="*/ 208 w 418"/>
                <a:gd name="T21" fmla="*/ 400 h 447"/>
                <a:gd name="T22" fmla="*/ 203 w 418"/>
                <a:gd name="T23" fmla="*/ 391 h 447"/>
                <a:gd name="T24" fmla="*/ 194 w 418"/>
                <a:gd name="T25" fmla="*/ 404 h 447"/>
                <a:gd name="T26" fmla="*/ 164 w 418"/>
                <a:gd name="T27" fmla="*/ 410 h 447"/>
                <a:gd name="T28" fmla="*/ 147 w 418"/>
                <a:gd name="T29" fmla="*/ 394 h 447"/>
                <a:gd name="T30" fmla="*/ 134 w 418"/>
                <a:gd name="T31" fmla="*/ 383 h 447"/>
                <a:gd name="T32" fmla="*/ 132 w 418"/>
                <a:gd name="T33" fmla="*/ 431 h 447"/>
                <a:gd name="T34" fmla="*/ 100 w 418"/>
                <a:gd name="T35" fmla="*/ 437 h 447"/>
                <a:gd name="T36" fmla="*/ 84 w 418"/>
                <a:gd name="T37" fmla="*/ 447 h 447"/>
                <a:gd name="T38" fmla="*/ 67 w 418"/>
                <a:gd name="T39" fmla="*/ 440 h 447"/>
                <a:gd name="T40" fmla="*/ 7 w 418"/>
                <a:gd name="T41" fmla="*/ 380 h 447"/>
                <a:gd name="T42" fmla="*/ 0 w 418"/>
                <a:gd name="T43" fmla="*/ 346 h 447"/>
                <a:gd name="T44" fmla="*/ 21 w 418"/>
                <a:gd name="T45" fmla="*/ 297 h 447"/>
                <a:gd name="T46" fmla="*/ 34 w 418"/>
                <a:gd name="T47" fmla="*/ 281 h 447"/>
                <a:gd name="T48" fmla="*/ 30 w 418"/>
                <a:gd name="T49" fmla="*/ 257 h 447"/>
                <a:gd name="T50" fmla="*/ 51 w 418"/>
                <a:gd name="T51" fmla="*/ 197 h 447"/>
                <a:gd name="T52" fmla="*/ 24 w 418"/>
                <a:gd name="T53" fmla="*/ 193 h 447"/>
                <a:gd name="T54" fmla="*/ 44 w 418"/>
                <a:gd name="T55" fmla="*/ 160 h 447"/>
                <a:gd name="T56" fmla="*/ 57 w 418"/>
                <a:gd name="T57" fmla="*/ 130 h 447"/>
                <a:gd name="T58" fmla="*/ 47 w 418"/>
                <a:gd name="T59" fmla="*/ 103 h 447"/>
                <a:gd name="T60" fmla="*/ 41 w 418"/>
                <a:gd name="T61" fmla="*/ 69 h 447"/>
                <a:gd name="T62" fmla="*/ 61 w 418"/>
                <a:gd name="T63" fmla="*/ 60 h 447"/>
                <a:gd name="T64" fmla="*/ 80 w 418"/>
                <a:gd name="T65" fmla="*/ 49 h 447"/>
                <a:gd name="T66" fmla="*/ 110 w 418"/>
                <a:gd name="T67" fmla="*/ 80 h 447"/>
                <a:gd name="T68" fmla="*/ 131 w 418"/>
                <a:gd name="T69" fmla="*/ 62 h 447"/>
                <a:gd name="T70" fmla="*/ 146 w 418"/>
                <a:gd name="T71" fmla="*/ 54 h 447"/>
                <a:gd name="T72" fmla="*/ 157 w 418"/>
                <a:gd name="T73" fmla="*/ 66 h 447"/>
                <a:gd name="T74" fmla="*/ 201 w 418"/>
                <a:gd name="T75" fmla="*/ 60 h 447"/>
                <a:gd name="T76" fmla="*/ 231 w 418"/>
                <a:gd name="T77" fmla="*/ 33 h 447"/>
                <a:gd name="T78" fmla="*/ 257 w 418"/>
                <a:gd name="T79" fmla="*/ 13 h 447"/>
                <a:gd name="T80" fmla="*/ 277 w 418"/>
                <a:gd name="T81" fmla="*/ 9 h 447"/>
                <a:gd name="T82" fmla="*/ 311 w 418"/>
                <a:gd name="T83" fmla="*/ 7 h 447"/>
                <a:gd name="T84" fmla="*/ 324 w 418"/>
                <a:gd name="T85" fmla="*/ 60 h 447"/>
                <a:gd name="T86" fmla="*/ 314 w 418"/>
                <a:gd name="T87" fmla="*/ 83 h 447"/>
                <a:gd name="T88" fmla="*/ 304 w 418"/>
                <a:gd name="T89" fmla="*/ 107 h 447"/>
                <a:gd name="T90" fmla="*/ 324 w 418"/>
                <a:gd name="T91" fmla="*/ 123 h 447"/>
                <a:gd name="T92" fmla="*/ 354 w 418"/>
                <a:gd name="T93" fmla="*/ 140 h 447"/>
                <a:gd name="T94" fmla="*/ 347 w 418"/>
                <a:gd name="T95" fmla="*/ 154 h 447"/>
                <a:gd name="T96" fmla="*/ 339 w 418"/>
                <a:gd name="T97" fmla="*/ 154 h 447"/>
                <a:gd name="T98" fmla="*/ 333 w 418"/>
                <a:gd name="T99" fmla="*/ 173 h 447"/>
                <a:gd name="T100" fmla="*/ 348 w 418"/>
                <a:gd name="T101" fmla="*/ 209 h 447"/>
                <a:gd name="T102" fmla="*/ 367 w 418"/>
                <a:gd name="T103" fmla="*/ 236 h 447"/>
                <a:gd name="T104" fmla="*/ 408 w 418"/>
                <a:gd name="T105" fmla="*/ 280 h 447"/>
                <a:gd name="T106" fmla="*/ 418 w 418"/>
                <a:gd name="T107" fmla="*/ 307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8" h="447">
                  <a:moveTo>
                    <a:pt x="418" y="307"/>
                  </a:moveTo>
                  <a:cubicBezTo>
                    <a:pt x="418" y="310"/>
                    <a:pt x="418" y="310"/>
                    <a:pt x="418" y="310"/>
                  </a:cubicBezTo>
                  <a:cubicBezTo>
                    <a:pt x="414" y="310"/>
                    <a:pt x="414" y="310"/>
                    <a:pt x="414" y="310"/>
                  </a:cubicBezTo>
                  <a:cubicBezTo>
                    <a:pt x="411" y="314"/>
                    <a:pt x="411" y="314"/>
                    <a:pt x="411" y="314"/>
                  </a:cubicBezTo>
                  <a:cubicBezTo>
                    <a:pt x="397" y="314"/>
                    <a:pt x="397" y="314"/>
                    <a:pt x="397" y="314"/>
                  </a:cubicBezTo>
                  <a:cubicBezTo>
                    <a:pt x="397" y="317"/>
                    <a:pt x="397" y="317"/>
                    <a:pt x="397" y="317"/>
                  </a:cubicBezTo>
                  <a:cubicBezTo>
                    <a:pt x="408" y="324"/>
                    <a:pt x="408" y="324"/>
                    <a:pt x="408" y="324"/>
                  </a:cubicBezTo>
                  <a:cubicBezTo>
                    <a:pt x="404" y="341"/>
                    <a:pt x="404" y="341"/>
                    <a:pt x="404" y="341"/>
                  </a:cubicBezTo>
                  <a:cubicBezTo>
                    <a:pt x="397" y="344"/>
                    <a:pt x="397" y="344"/>
                    <a:pt x="397" y="344"/>
                  </a:cubicBezTo>
                  <a:cubicBezTo>
                    <a:pt x="388" y="363"/>
                    <a:pt x="388" y="363"/>
                    <a:pt x="388" y="363"/>
                  </a:cubicBezTo>
                  <a:cubicBezTo>
                    <a:pt x="377" y="363"/>
                    <a:pt x="377" y="363"/>
                    <a:pt x="377" y="363"/>
                  </a:cubicBezTo>
                  <a:cubicBezTo>
                    <a:pt x="374" y="371"/>
                    <a:pt x="374" y="371"/>
                    <a:pt x="374" y="371"/>
                  </a:cubicBezTo>
                  <a:cubicBezTo>
                    <a:pt x="370" y="374"/>
                    <a:pt x="370" y="374"/>
                    <a:pt x="370" y="374"/>
                  </a:cubicBezTo>
                  <a:cubicBezTo>
                    <a:pt x="364" y="390"/>
                    <a:pt x="364" y="390"/>
                    <a:pt x="364" y="390"/>
                  </a:cubicBezTo>
                  <a:cubicBezTo>
                    <a:pt x="341" y="390"/>
                    <a:pt x="341" y="390"/>
                    <a:pt x="341" y="390"/>
                  </a:cubicBezTo>
                  <a:cubicBezTo>
                    <a:pt x="341" y="390"/>
                    <a:pt x="338" y="398"/>
                    <a:pt x="334" y="401"/>
                  </a:cubicBezTo>
                  <a:cubicBezTo>
                    <a:pt x="330" y="414"/>
                    <a:pt x="330" y="414"/>
                    <a:pt x="330" y="414"/>
                  </a:cubicBezTo>
                  <a:cubicBezTo>
                    <a:pt x="308" y="407"/>
                    <a:pt x="308" y="407"/>
                    <a:pt x="308" y="407"/>
                  </a:cubicBezTo>
                  <a:cubicBezTo>
                    <a:pt x="297" y="407"/>
                    <a:pt x="297" y="407"/>
                    <a:pt x="297" y="407"/>
                  </a:cubicBezTo>
                  <a:cubicBezTo>
                    <a:pt x="293" y="401"/>
                    <a:pt x="293" y="401"/>
                    <a:pt x="293" y="401"/>
                  </a:cubicBezTo>
                  <a:cubicBezTo>
                    <a:pt x="289" y="388"/>
                    <a:pt x="289" y="388"/>
                    <a:pt x="289" y="388"/>
                  </a:cubicBezTo>
                  <a:cubicBezTo>
                    <a:pt x="283" y="384"/>
                    <a:pt x="283" y="384"/>
                    <a:pt x="283" y="384"/>
                  </a:cubicBezTo>
                  <a:cubicBezTo>
                    <a:pt x="281" y="377"/>
                    <a:pt x="281" y="377"/>
                    <a:pt x="281" y="377"/>
                  </a:cubicBezTo>
                  <a:cubicBezTo>
                    <a:pt x="277" y="380"/>
                    <a:pt x="277" y="380"/>
                    <a:pt x="277" y="380"/>
                  </a:cubicBezTo>
                  <a:cubicBezTo>
                    <a:pt x="265" y="387"/>
                    <a:pt x="265" y="387"/>
                    <a:pt x="265" y="387"/>
                  </a:cubicBezTo>
                  <a:cubicBezTo>
                    <a:pt x="257" y="387"/>
                    <a:pt x="257" y="387"/>
                    <a:pt x="257" y="387"/>
                  </a:cubicBezTo>
                  <a:cubicBezTo>
                    <a:pt x="264" y="404"/>
                    <a:pt x="264" y="404"/>
                    <a:pt x="264" y="404"/>
                  </a:cubicBezTo>
                  <a:cubicBezTo>
                    <a:pt x="261" y="410"/>
                    <a:pt x="261" y="410"/>
                    <a:pt x="261" y="410"/>
                  </a:cubicBezTo>
                  <a:cubicBezTo>
                    <a:pt x="247" y="394"/>
                    <a:pt x="247" y="394"/>
                    <a:pt x="247" y="394"/>
                  </a:cubicBezTo>
                  <a:cubicBezTo>
                    <a:pt x="227" y="401"/>
                    <a:pt x="227" y="401"/>
                    <a:pt x="227" y="401"/>
                  </a:cubicBezTo>
                  <a:cubicBezTo>
                    <a:pt x="222" y="404"/>
                    <a:pt x="222" y="404"/>
                    <a:pt x="222" y="404"/>
                  </a:cubicBezTo>
                  <a:cubicBezTo>
                    <a:pt x="218" y="404"/>
                    <a:pt x="218" y="404"/>
                    <a:pt x="218" y="404"/>
                  </a:cubicBezTo>
                  <a:cubicBezTo>
                    <a:pt x="208" y="400"/>
                    <a:pt x="208" y="400"/>
                    <a:pt x="208" y="400"/>
                  </a:cubicBezTo>
                  <a:cubicBezTo>
                    <a:pt x="201" y="404"/>
                    <a:pt x="201" y="404"/>
                    <a:pt x="201" y="404"/>
                  </a:cubicBezTo>
                  <a:cubicBezTo>
                    <a:pt x="197" y="400"/>
                    <a:pt x="197" y="400"/>
                    <a:pt x="197" y="400"/>
                  </a:cubicBezTo>
                  <a:cubicBezTo>
                    <a:pt x="203" y="391"/>
                    <a:pt x="203" y="391"/>
                    <a:pt x="203" y="391"/>
                  </a:cubicBezTo>
                  <a:cubicBezTo>
                    <a:pt x="194" y="387"/>
                    <a:pt x="194" y="387"/>
                    <a:pt x="194" y="387"/>
                  </a:cubicBezTo>
                  <a:cubicBezTo>
                    <a:pt x="191" y="395"/>
                    <a:pt x="191" y="395"/>
                    <a:pt x="191" y="395"/>
                  </a:cubicBezTo>
                  <a:cubicBezTo>
                    <a:pt x="194" y="404"/>
                    <a:pt x="194" y="404"/>
                    <a:pt x="194" y="404"/>
                  </a:cubicBezTo>
                  <a:cubicBezTo>
                    <a:pt x="189" y="404"/>
                    <a:pt x="189" y="404"/>
                    <a:pt x="189" y="404"/>
                  </a:cubicBezTo>
                  <a:cubicBezTo>
                    <a:pt x="171" y="411"/>
                    <a:pt x="171" y="411"/>
                    <a:pt x="171" y="411"/>
                  </a:cubicBezTo>
                  <a:cubicBezTo>
                    <a:pt x="164" y="410"/>
                    <a:pt x="164" y="410"/>
                    <a:pt x="164" y="410"/>
                  </a:cubicBezTo>
                  <a:cubicBezTo>
                    <a:pt x="162" y="408"/>
                    <a:pt x="158" y="390"/>
                    <a:pt x="158" y="390"/>
                  </a:cubicBezTo>
                  <a:cubicBezTo>
                    <a:pt x="147" y="390"/>
                    <a:pt x="147" y="390"/>
                    <a:pt x="147" y="390"/>
                  </a:cubicBezTo>
                  <a:cubicBezTo>
                    <a:pt x="147" y="394"/>
                    <a:pt x="147" y="394"/>
                    <a:pt x="147" y="394"/>
                  </a:cubicBezTo>
                  <a:cubicBezTo>
                    <a:pt x="144" y="397"/>
                    <a:pt x="144" y="397"/>
                    <a:pt x="144" y="397"/>
                  </a:cubicBezTo>
                  <a:cubicBezTo>
                    <a:pt x="136" y="390"/>
                    <a:pt x="136" y="390"/>
                    <a:pt x="136" y="390"/>
                  </a:cubicBezTo>
                  <a:cubicBezTo>
                    <a:pt x="134" y="383"/>
                    <a:pt x="134" y="383"/>
                    <a:pt x="134" y="383"/>
                  </a:cubicBezTo>
                  <a:cubicBezTo>
                    <a:pt x="124" y="404"/>
                    <a:pt x="124" y="404"/>
                    <a:pt x="124" y="404"/>
                  </a:cubicBezTo>
                  <a:cubicBezTo>
                    <a:pt x="127" y="410"/>
                    <a:pt x="127" y="410"/>
                    <a:pt x="127" y="410"/>
                  </a:cubicBezTo>
                  <a:cubicBezTo>
                    <a:pt x="127" y="418"/>
                    <a:pt x="132" y="431"/>
                    <a:pt x="132" y="431"/>
                  </a:cubicBezTo>
                  <a:cubicBezTo>
                    <a:pt x="123" y="430"/>
                    <a:pt x="123" y="430"/>
                    <a:pt x="123" y="430"/>
                  </a:cubicBezTo>
                  <a:cubicBezTo>
                    <a:pt x="123" y="430"/>
                    <a:pt x="114" y="437"/>
                    <a:pt x="114" y="437"/>
                  </a:cubicBezTo>
                  <a:cubicBezTo>
                    <a:pt x="113" y="437"/>
                    <a:pt x="100" y="437"/>
                    <a:pt x="100" y="437"/>
                  </a:cubicBezTo>
                  <a:cubicBezTo>
                    <a:pt x="100" y="441"/>
                    <a:pt x="100" y="441"/>
                    <a:pt x="100" y="441"/>
                  </a:cubicBezTo>
                  <a:cubicBezTo>
                    <a:pt x="94" y="437"/>
                    <a:pt x="94" y="437"/>
                    <a:pt x="94" y="437"/>
                  </a:cubicBezTo>
                  <a:cubicBezTo>
                    <a:pt x="84" y="447"/>
                    <a:pt x="84" y="447"/>
                    <a:pt x="84" y="447"/>
                  </a:cubicBezTo>
                  <a:cubicBezTo>
                    <a:pt x="77" y="444"/>
                    <a:pt x="77" y="444"/>
                    <a:pt x="77" y="444"/>
                  </a:cubicBezTo>
                  <a:cubicBezTo>
                    <a:pt x="74" y="437"/>
                    <a:pt x="74" y="437"/>
                    <a:pt x="74" y="437"/>
                  </a:cubicBezTo>
                  <a:cubicBezTo>
                    <a:pt x="67" y="440"/>
                    <a:pt x="67" y="440"/>
                    <a:pt x="67" y="440"/>
                  </a:cubicBezTo>
                  <a:cubicBezTo>
                    <a:pt x="51" y="414"/>
                    <a:pt x="51" y="414"/>
                    <a:pt x="51" y="414"/>
                  </a:cubicBezTo>
                  <a:cubicBezTo>
                    <a:pt x="51" y="414"/>
                    <a:pt x="31" y="408"/>
                    <a:pt x="31" y="408"/>
                  </a:cubicBezTo>
                  <a:cubicBezTo>
                    <a:pt x="30" y="407"/>
                    <a:pt x="7" y="380"/>
                    <a:pt x="7" y="380"/>
                  </a:cubicBezTo>
                  <a:cubicBezTo>
                    <a:pt x="8" y="360"/>
                    <a:pt x="8" y="360"/>
                    <a:pt x="8" y="360"/>
                  </a:cubicBezTo>
                  <a:cubicBezTo>
                    <a:pt x="0" y="352"/>
                    <a:pt x="0" y="352"/>
                    <a:pt x="0" y="352"/>
                  </a:cubicBezTo>
                  <a:cubicBezTo>
                    <a:pt x="0" y="346"/>
                    <a:pt x="0" y="346"/>
                    <a:pt x="0" y="346"/>
                  </a:cubicBezTo>
                  <a:cubicBezTo>
                    <a:pt x="7" y="334"/>
                    <a:pt x="7" y="334"/>
                    <a:pt x="7" y="334"/>
                  </a:cubicBezTo>
                  <a:cubicBezTo>
                    <a:pt x="0" y="328"/>
                    <a:pt x="0" y="328"/>
                    <a:pt x="0" y="328"/>
                  </a:cubicBezTo>
                  <a:cubicBezTo>
                    <a:pt x="21" y="297"/>
                    <a:pt x="21" y="297"/>
                    <a:pt x="21" y="297"/>
                  </a:cubicBezTo>
                  <a:cubicBezTo>
                    <a:pt x="30" y="287"/>
                    <a:pt x="30" y="287"/>
                    <a:pt x="30" y="287"/>
                  </a:cubicBezTo>
                  <a:cubicBezTo>
                    <a:pt x="41" y="290"/>
                    <a:pt x="41" y="290"/>
                    <a:pt x="41" y="290"/>
                  </a:cubicBezTo>
                  <a:cubicBezTo>
                    <a:pt x="34" y="281"/>
                    <a:pt x="34" y="281"/>
                    <a:pt x="34" y="281"/>
                  </a:cubicBezTo>
                  <a:cubicBezTo>
                    <a:pt x="37" y="267"/>
                    <a:pt x="37" y="267"/>
                    <a:pt x="37" y="267"/>
                  </a:cubicBezTo>
                  <a:cubicBezTo>
                    <a:pt x="51" y="260"/>
                    <a:pt x="51" y="260"/>
                    <a:pt x="51" y="260"/>
                  </a:cubicBezTo>
                  <a:cubicBezTo>
                    <a:pt x="30" y="257"/>
                    <a:pt x="30" y="257"/>
                    <a:pt x="30" y="257"/>
                  </a:cubicBezTo>
                  <a:cubicBezTo>
                    <a:pt x="0" y="217"/>
                    <a:pt x="0" y="217"/>
                    <a:pt x="0" y="217"/>
                  </a:cubicBezTo>
                  <a:cubicBezTo>
                    <a:pt x="17" y="207"/>
                    <a:pt x="17" y="207"/>
                    <a:pt x="17" y="207"/>
                  </a:cubicBezTo>
                  <a:cubicBezTo>
                    <a:pt x="51" y="197"/>
                    <a:pt x="51" y="197"/>
                    <a:pt x="51" y="197"/>
                  </a:cubicBezTo>
                  <a:cubicBezTo>
                    <a:pt x="54" y="190"/>
                    <a:pt x="54" y="190"/>
                    <a:pt x="54" y="190"/>
                  </a:cubicBezTo>
                  <a:cubicBezTo>
                    <a:pt x="51" y="184"/>
                    <a:pt x="51" y="184"/>
                    <a:pt x="51" y="184"/>
                  </a:cubicBezTo>
                  <a:cubicBezTo>
                    <a:pt x="24" y="193"/>
                    <a:pt x="24" y="193"/>
                    <a:pt x="24" y="193"/>
                  </a:cubicBezTo>
                  <a:cubicBezTo>
                    <a:pt x="27" y="187"/>
                    <a:pt x="27" y="187"/>
                    <a:pt x="27" y="187"/>
                  </a:cubicBezTo>
                  <a:cubicBezTo>
                    <a:pt x="24" y="173"/>
                    <a:pt x="24" y="173"/>
                    <a:pt x="24" y="173"/>
                  </a:cubicBezTo>
                  <a:cubicBezTo>
                    <a:pt x="44" y="160"/>
                    <a:pt x="44" y="160"/>
                    <a:pt x="44" y="160"/>
                  </a:cubicBezTo>
                  <a:cubicBezTo>
                    <a:pt x="40" y="157"/>
                    <a:pt x="40" y="157"/>
                    <a:pt x="40" y="157"/>
                  </a:cubicBezTo>
                  <a:cubicBezTo>
                    <a:pt x="50" y="151"/>
                    <a:pt x="50" y="151"/>
                    <a:pt x="50" y="151"/>
                  </a:cubicBezTo>
                  <a:cubicBezTo>
                    <a:pt x="57" y="130"/>
                    <a:pt x="57" y="130"/>
                    <a:pt x="57" y="130"/>
                  </a:cubicBezTo>
                  <a:cubicBezTo>
                    <a:pt x="67" y="130"/>
                    <a:pt x="67" y="130"/>
                    <a:pt x="67" y="130"/>
                  </a:cubicBezTo>
                  <a:cubicBezTo>
                    <a:pt x="62" y="125"/>
                    <a:pt x="62" y="125"/>
                    <a:pt x="62" y="125"/>
                  </a:cubicBezTo>
                  <a:cubicBezTo>
                    <a:pt x="47" y="103"/>
                    <a:pt x="47" y="103"/>
                    <a:pt x="47" y="103"/>
                  </a:cubicBezTo>
                  <a:cubicBezTo>
                    <a:pt x="40" y="107"/>
                    <a:pt x="40" y="107"/>
                    <a:pt x="40" y="107"/>
                  </a:cubicBezTo>
                  <a:cubicBezTo>
                    <a:pt x="33" y="100"/>
                    <a:pt x="33" y="100"/>
                    <a:pt x="33" y="100"/>
                  </a:cubicBezTo>
                  <a:cubicBezTo>
                    <a:pt x="37" y="93"/>
                    <a:pt x="41" y="69"/>
                    <a:pt x="41" y="69"/>
                  </a:cubicBezTo>
                  <a:cubicBezTo>
                    <a:pt x="46" y="68"/>
                    <a:pt x="46" y="68"/>
                    <a:pt x="46" y="68"/>
                  </a:cubicBezTo>
                  <a:cubicBezTo>
                    <a:pt x="54" y="60"/>
                    <a:pt x="54" y="60"/>
                    <a:pt x="54" y="60"/>
                  </a:cubicBezTo>
                  <a:cubicBezTo>
                    <a:pt x="61" y="60"/>
                    <a:pt x="61" y="60"/>
                    <a:pt x="61" y="60"/>
                  </a:cubicBezTo>
                  <a:cubicBezTo>
                    <a:pt x="70" y="57"/>
                    <a:pt x="70" y="57"/>
                    <a:pt x="70" y="57"/>
                  </a:cubicBezTo>
                  <a:cubicBezTo>
                    <a:pt x="70" y="53"/>
                    <a:pt x="70" y="53"/>
                    <a:pt x="70" y="53"/>
                  </a:cubicBezTo>
                  <a:cubicBezTo>
                    <a:pt x="80" y="49"/>
                    <a:pt x="80" y="49"/>
                    <a:pt x="80" y="49"/>
                  </a:cubicBezTo>
                  <a:cubicBezTo>
                    <a:pt x="80" y="54"/>
                    <a:pt x="80" y="54"/>
                    <a:pt x="80" y="54"/>
                  </a:cubicBezTo>
                  <a:cubicBezTo>
                    <a:pt x="101" y="63"/>
                    <a:pt x="101" y="63"/>
                    <a:pt x="101" y="63"/>
                  </a:cubicBezTo>
                  <a:cubicBezTo>
                    <a:pt x="110" y="80"/>
                    <a:pt x="110" y="80"/>
                    <a:pt x="110" y="80"/>
                  </a:cubicBezTo>
                  <a:cubicBezTo>
                    <a:pt x="115" y="76"/>
                    <a:pt x="128" y="73"/>
                    <a:pt x="128" y="73"/>
                  </a:cubicBezTo>
                  <a:cubicBezTo>
                    <a:pt x="127" y="66"/>
                    <a:pt x="127" y="66"/>
                    <a:pt x="127" y="66"/>
                  </a:cubicBezTo>
                  <a:cubicBezTo>
                    <a:pt x="131" y="62"/>
                    <a:pt x="131" y="62"/>
                    <a:pt x="131" y="62"/>
                  </a:cubicBezTo>
                  <a:cubicBezTo>
                    <a:pt x="131" y="53"/>
                    <a:pt x="131" y="53"/>
                    <a:pt x="131" y="53"/>
                  </a:cubicBezTo>
                  <a:cubicBezTo>
                    <a:pt x="137" y="50"/>
                    <a:pt x="137" y="50"/>
                    <a:pt x="137" y="50"/>
                  </a:cubicBezTo>
                  <a:cubicBezTo>
                    <a:pt x="146" y="54"/>
                    <a:pt x="146" y="54"/>
                    <a:pt x="146" y="54"/>
                  </a:cubicBezTo>
                  <a:cubicBezTo>
                    <a:pt x="151" y="53"/>
                    <a:pt x="151" y="53"/>
                    <a:pt x="151" y="53"/>
                  </a:cubicBezTo>
                  <a:cubicBezTo>
                    <a:pt x="151" y="58"/>
                    <a:pt x="151" y="58"/>
                    <a:pt x="151" y="58"/>
                  </a:cubicBezTo>
                  <a:cubicBezTo>
                    <a:pt x="157" y="66"/>
                    <a:pt x="157" y="66"/>
                    <a:pt x="157" y="66"/>
                  </a:cubicBezTo>
                  <a:cubicBezTo>
                    <a:pt x="170" y="63"/>
                    <a:pt x="170" y="63"/>
                    <a:pt x="170" y="63"/>
                  </a:cubicBezTo>
                  <a:cubicBezTo>
                    <a:pt x="180" y="70"/>
                    <a:pt x="180" y="70"/>
                    <a:pt x="180" y="70"/>
                  </a:cubicBezTo>
                  <a:cubicBezTo>
                    <a:pt x="180" y="70"/>
                    <a:pt x="193" y="61"/>
                    <a:pt x="201" y="60"/>
                  </a:cubicBezTo>
                  <a:cubicBezTo>
                    <a:pt x="210" y="41"/>
                    <a:pt x="210" y="41"/>
                    <a:pt x="210" y="41"/>
                  </a:cubicBezTo>
                  <a:cubicBezTo>
                    <a:pt x="217" y="33"/>
                    <a:pt x="217" y="33"/>
                    <a:pt x="217" y="33"/>
                  </a:cubicBezTo>
                  <a:cubicBezTo>
                    <a:pt x="231" y="33"/>
                    <a:pt x="231" y="33"/>
                    <a:pt x="231" y="33"/>
                  </a:cubicBezTo>
                  <a:cubicBezTo>
                    <a:pt x="239" y="28"/>
                    <a:pt x="239" y="28"/>
                    <a:pt x="239" y="28"/>
                  </a:cubicBezTo>
                  <a:cubicBezTo>
                    <a:pt x="251" y="16"/>
                    <a:pt x="251" y="16"/>
                    <a:pt x="251" y="16"/>
                  </a:cubicBezTo>
                  <a:cubicBezTo>
                    <a:pt x="257" y="13"/>
                    <a:pt x="257" y="13"/>
                    <a:pt x="257" y="13"/>
                  </a:cubicBezTo>
                  <a:cubicBezTo>
                    <a:pt x="261" y="3"/>
                    <a:pt x="261" y="3"/>
                    <a:pt x="261" y="3"/>
                  </a:cubicBezTo>
                  <a:cubicBezTo>
                    <a:pt x="267" y="10"/>
                    <a:pt x="267" y="10"/>
                    <a:pt x="267" y="10"/>
                  </a:cubicBezTo>
                  <a:cubicBezTo>
                    <a:pt x="277" y="9"/>
                    <a:pt x="277" y="9"/>
                    <a:pt x="277" y="9"/>
                  </a:cubicBezTo>
                  <a:cubicBezTo>
                    <a:pt x="277" y="9"/>
                    <a:pt x="284" y="6"/>
                    <a:pt x="285" y="6"/>
                  </a:cubicBezTo>
                  <a:cubicBezTo>
                    <a:pt x="285" y="6"/>
                    <a:pt x="291" y="0"/>
                    <a:pt x="291" y="0"/>
                  </a:cubicBezTo>
                  <a:cubicBezTo>
                    <a:pt x="311" y="7"/>
                    <a:pt x="311" y="7"/>
                    <a:pt x="311" y="7"/>
                  </a:cubicBezTo>
                  <a:cubicBezTo>
                    <a:pt x="321" y="17"/>
                    <a:pt x="321" y="17"/>
                    <a:pt x="321" y="17"/>
                  </a:cubicBezTo>
                  <a:cubicBezTo>
                    <a:pt x="325" y="29"/>
                    <a:pt x="325" y="29"/>
                    <a:pt x="325" y="29"/>
                  </a:cubicBezTo>
                  <a:cubicBezTo>
                    <a:pt x="324" y="60"/>
                    <a:pt x="324" y="60"/>
                    <a:pt x="324" y="60"/>
                  </a:cubicBezTo>
                  <a:cubicBezTo>
                    <a:pt x="328" y="63"/>
                    <a:pt x="328" y="63"/>
                    <a:pt x="328" y="63"/>
                  </a:cubicBezTo>
                  <a:cubicBezTo>
                    <a:pt x="328" y="74"/>
                    <a:pt x="328" y="74"/>
                    <a:pt x="328" y="74"/>
                  </a:cubicBezTo>
                  <a:cubicBezTo>
                    <a:pt x="328" y="74"/>
                    <a:pt x="319" y="81"/>
                    <a:pt x="314" y="83"/>
                  </a:cubicBezTo>
                  <a:cubicBezTo>
                    <a:pt x="311" y="94"/>
                    <a:pt x="311" y="94"/>
                    <a:pt x="311" y="94"/>
                  </a:cubicBezTo>
                  <a:cubicBezTo>
                    <a:pt x="304" y="96"/>
                    <a:pt x="304" y="96"/>
                    <a:pt x="304" y="96"/>
                  </a:cubicBezTo>
                  <a:cubicBezTo>
                    <a:pt x="304" y="107"/>
                    <a:pt x="304" y="107"/>
                    <a:pt x="304" y="107"/>
                  </a:cubicBezTo>
                  <a:cubicBezTo>
                    <a:pt x="308" y="113"/>
                    <a:pt x="308" y="113"/>
                    <a:pt x="308" y="113"/>
                  </a:cubicBezTo>
                  <a:cubicBezTo>
                    <a:pt x="324" y="120"/>
                    <a:pt x="324" y="120"/>
                    <a:pt x="324" y="120"/>
                  </a:cubicBezTo>
                  <a:cubicBezTo>
                    <a:pt x="324" y="123"/>
                    <a:pt x="324" y="123"/>
                    <a:pt x="324" y="123"/>
                  </a:cubicBezTo>
                  <a:cubicBezTo>
                    <a:pt x="333" y="127"/>
                    <a:pt x="333" y="127"/>
                    <a:pt x="333" y="127"/>
                  </a:cubicBezTo>
                  <a:cubicBezTo>
                    <a:pt x="341" y="127"/>
                    <a:pt x="341" y="127"/>
                    <a:pt x="341" y="127"/>
                  </a:cubicBezTo>
                  <a:cubicBezTo>
                    <a:pt x="354" y="140"/>
                    <a:pt x="354" y="140"/>
                    <a:pt x="354" y="140"/>
                  </a:cubicBezTo>
                  <a:cubicBezTo>
                    <a:pt x="347" y="143"/>
                    <a:pt x="347" y="143"/>
                    <a:pt x="347" y="143"/>
                  </a:cubicBezTo>
                  <a:cubicBezTo>
                    <a:pt x="351" y="150"/>
                    <a:pt x="351" y="150"/>
                    <a:pt x="351" y="150"/>
                  </a:cubicBezTo>
                  <a:cubicBezTo>
                    <a:pt x="347" y="154"/>
                    <a:pt x="347" y="154"/>
                    <a:pt x="347" y="154"/>
                  </a:cubicBezTo>
                  <a:cubicBezTo>
                    <a:pt x="347" y="157"/>
                    <a:pt x="347" y="157"/>
                    <a:pt x="347" y="157"/>
                  </a:cubicBezTo>
                  <a:cubicBezTo>
                    <a:pt x="344" y="153"/>
                    <a:pt x="344" y="153"/>
                    <a:pt x="344" y="153"/>
                  </a:cubicBezTo>
                  <a:cubicBezTo>
                    <a:pt x="339" y="154"/>
                    <a:pt x="339" y="154"/>
                    <a:pt x="339" y="154"/>
                  </a:cubicBezTo>
                  <a:cubicBezTo>
                    <a:pt x="334" y="157"/>
                    <a:pt x="334" y="157"/>
                    <a:pt x="334" y="157"/>
                  </a:cubicBezTo>
                  <a:cubicBezTo>
                    <a:pt x="324" y="171"/>
                    <a:pt x="324" y="171"/>
                    <a:pt x="324" y="171"/>
                  </a:cubicBezTo>
                  <a:cubicBezTo>
                    <a:pt x="333" y="173"/>
                    <a:pt x="333" y="173"/>
                    <a:pt x="333" y="173"/>
                  </a:cubicBezTo>
                  <a:cubicBezTo>
                    <a:pt x="347" y="183"/>
                    <a:pt x="347" y="183"/>
                    <a:pt x="347" y="183"/>
                  </a:cubicBezTo>
                  <a:cubicBezTo>
                    <a:pt x="347" y="183"/>
                    <a:pt x="349" y="193"/>
                    <a:pt x="354" y="197"/>
                  </a:cubicBezTo>
                  <a:cubicBezTo>
                    <a:pt x="348" y="209"/>
                    <a:pt x="348" y="209"/>
                    <a:pt x="348" y="209"/>
                  </a:cubicBezTo>
                  <a:cubicBezTo>
                    <a:pt x="354" y="226"/>
                    <a:pt x="354" y="226"/>
                    <a:pt x="354" y="226"/>
                  </a:cubicBezTo>
                  <a:cubicBezTo>
                    <a:pt x="363" y="234"/>
                    <a:pt x="363" y="234"/>
                    <a:pt x="363" y="234"/>
                  </a:cubicBezTo>
                  <a:cubicBezTo>
                    <a:pt x="367" y="236"/>
                    <a:pt x="367" y="236"/>
                    <a:pt x="367" y="236"/>
                  </a:cubicBezTo>
                  <a:cubicBezTo>
                    <a:pt x="367" y="236"/>
                    <a:pt x="376" y="246"/>
                    <a:pt x="379" y="248"/>
                  </a:cubicBezTo>
                  <a:cubicBezTo>
                    <a:pt x="382" y="250"/>
                    <a:pt x="395" y="260"/>
                    <a:pt x="397" y="264"/>
                  </a:cubicBezTo>
                  <a:cubicBezTo>
                    <a:pt x="398" y="268"/>
                    <a:pt x="405" y="278"/>
                    <a:pt x="408" y="280"/>
                  </a:cubicBezTo>
                  <a:cubicBezTo>
                    <a:pt x="408" y="280"/>
                    <a:pt x="409" y="288"/>
                    <a:pt x="410" y="290"/>
                  </a:cubicBezTo>
                  <a:cubicBezTo>
                    <a:pt x="411" y="292"/>
                    <a:pt x="411" y="297"/>
                    <a:pt x="411" y="297"/>
                  </a:cubicBezTo>
                  <a:lnTo>
                    <a:pt x="418"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6" name="Graphic 5" descr="Stopwatch">
            <a:extLst>
              <a:ext uri="{FF2B5EF4-FFF2-40B4-BE49-F238E27FC236}">
                <a16:creationId xmlns:a16="http://schemas.microsoft.com/office/drawing/2014/main" id="{3FBB98E5-A070-4FCA-844B-8C3D566D1CD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11180" y="4048645"/>
            <a:ext cx="914400" cy="914400"/>
          </a:xfrm>
          <a:prstGeom prst="rect">
            <a:avLst/>
          </a:prstGeom>
        </p:spPr>
      </p:pic>
      <p:sp>
        <p:nvSpPr>
          <p:cNvPr id="200" name="Content Placeholder 12">
            <a:extLst>
              <a:ext uri="{FF2B5EF4-FFF2-40B4-BE49-F238E27FC236}">
                <a16:creationId xmlns:a16="http://schemas.microsoft.com/office/drawing/2014/main" id="{1717E5DB-83DE-4862-84B5-A72B686EE682}"/>
              </a:ext>
            </a:extLst>
          </p:cNvPr>
          <p:cNvSpPr txBox="1">
            <a:spLocks/>
          </p:cNvSpPr>
          <p:nvPr/>
        </p:nvSpPr>
        <p:spPr>
          <a:xfrm>
            <a:off x="9217792" y="1691738"/>
            <a:ext cx="2550075" cy="5259388"/>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500"/>
              </a:spcBef>
              <a:spcAft>
                <a:spcPts val="400"/>
              </a:spcAft>
              <a:buFont typeface="Wingdings" panose="05000000000000000000" pitchFamily="2" charset="2"/>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4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GB" sz="2800" b="1">
                <a:solidFill>
                  <a:schemeClr val="accent3"/>
                </a:solidFill>
              </a:rPr>
              <a:t>40 participants </a:t>
            </a:r>
          </a:p>
          <a:p>
            <a:pPr marL="0" indent="0">
              <a:spcBef>
                <a:spcPts val="600"/>
              </a:spcBef>
              <a:buNone/>
            </a:pPr>
            <a:endParaRPr lang="en-GB" sz="2800" b="1">
              <a:solidFill>
                <a:schemeClr val="accent2"/>
              </a:solidFill>
            </a:endParaRPr>
          </a:p>
          <a:p>
            <a:pPr marL="0" indent="0">
              <a:spcBef>
                <a:spcPts val="600"/>
              </a:spcBef>
              <a:buNone/>
            </a:pPr>
            <a:r>
              <a:rPr lang="en-GB" sz="2800" b="1">
                <a:solidFill>
                  <a:schemeClr val="accent3"/>
                </a:solidFill>
              </a:rPr>
              <a:t>3 locations  </a:t>
            </a:r>
            <a:r>
              <a:rPr lang="en-GB"/>
              <a:t>Birmingham, London and Manchester </a:t>
            </a:r>
          </a:p>
          <a:p>
            <a:pPr marL="0" indent="0">
              <a:spcBef>
                <a:spcPts val="600"/>
              </a:spcBef>
              <a:buNone/>
            </a:pPr>
            <a:endParaRPr lang="en-US"/>
          </a:p>
          <a:p>
            <a:pPr marL="0" indent="0">
              <a:spcBef>
                <a:spcPts val="600"/>
              </a:spcBef>
              <a:buNone/>
            </a:pPr>
            <a:endParaRPr lang="en-US" sz="1100"/>
          </a:p>
          <a:p>
            <a:pPr marL="0" indent="0">
              <a:spcBef>
                <a:spcPts val="600"/>
              </a:spcBef>
              <a:buNone/>
            </a:pPr>
            <a:r>
              <a:rPr lang="en-US" sz="2800" b="1">
                <a:solidFill>
                  <a:schemeClr val="accent3"/>
                </a:solidFill>
              </a:rPr>
              <a:t>2-hour sessions</a:t>
            </a:r>
            <a:endParaRPr lang="en-US"/>
          </a:p>
          <a:p>
            <a:pPr marL="0" indent="0">
              <a:spcBef>
                <a:spcPts val="600"/>
              </a:spcBef>
              <a:buNone/>
            </a:pPr>
            <a:endParaRPr lang="en-GB" sz="2000"/>
          </a:p>
          <a:p>
            <a:pPr marL="0" indent="0">
              <a:spcBef>
                <a:spcPts val="600"/>
              </a:spcBef>
              <a:buNone/>
            </a:pPr>
            <a:r>
              <a:rPr lang="en-GB"/>
              <a:t>Focusing on group perspectives of journey exploration, media and comms, and gaming </a:t>
            </a:r>
          </a:p>
          <a:p>
            <a:pPr marL="0" indent="0">
              <a:spcBef>
                <a:spcPts val="600"/>
              </a:spcBef>
              <a:buNone/>
            </a:pPr>
            <a:endParaRPr lang="en-US"/>
          </a:p>
        </p:txBody>
      </p:sp>
      <p:pic>
        <p:nvPicPr>
          <p:cNvPr id="284" name="Graphic 283" descr="Stopwatch">
            <a:extLst>
              <a:ext uri="{FF2B5EF4-FFF2-40B4-BE49-F238E27FC236}">
                <a16:creationId xmlns:a16="http://schemas.microsoft.com/office/drawing/2014/main" id="{F1033A8D-6AA2-4C32-8076-9C5416D393C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305284" y="4048645"/>
            <a:ext cx="914400" cy="914400"/>
          </a:xfrm>
          <a:prstGeom prst="rect">
            <a:avLst/>
          </a:prstGeom>
        </p:spPr>
      </p:pic>
      <p:grpSp>
        <p:nvGrpSpPr>
          <p:cNvPr id="285" name="Group 284">
            <a:extLst>
              <a:ext uri="{FF2B5EF4-FFF2-40B4-BE49-F238E27FC236}">
                <a16:creationId xmlns:a16="http://schemas.microsoft.com/office/drawing/2014/main" id="{75390276-2AAC-49FD-9C50-9AC1A4408422}"/>
              </a:ext>
              <a:ext uri="{C183D7F6-B498-43B3-948B-1728B52AA6E4}">
                <adec:decorative xmlns:adec="http://schemas.microsoft.com/office/drawing/2017/decorative" val="1"/>
              </a:ext>
            </a:extLst>
          </p:cNvPr>
          <p:cNvGrpSpPr/>
          <p:nvPr/>
        </p:nvGrpSpPr>
        <p:grpSpPr>
          <a:xfrm>
            <a:off x="8274169" y="1624979"/>
            <a:ext cx="904967" cy="632891"/>
            <a:chOff x="404462" y="4778875"/>
            <a:chExt cx="1086381" cy="901175"/>
          </a:xfrm>
          <a:solidFill>
            <a:schemeClr val="accent3"/>
          </a:solidFill>
        </p:grpSpPr>
        <p:sp>
          <p:nvSpPr>
            <p:cNvPr id="286" name="Freeform 5">
              <a:extLst>
                <a:ext uri="{FF2B5EF4-FFF2-40B4-BE49-F238E27FC236}">
                  <a16:creationId xmlns:a16="http://schemas.microsoft.com/office/drawing/2014/main" id="{555CD5AE-012D-4279-BD26-6C963BFF2E4B}"/>
                </a:ext>
              </a:extLst>
            </p:cNvPr>
            <p:cNvSpPr>
              <a:spLocks/>
            </p:cNvSpPr>
            <p:nvPr/>
          </p:nvSpPr>
          <p:spPr bwMode="auto">
            <a:xfrm>
              <a:off x="404462" y="5032971"/>
              <a:ext cx="573513" cy="647079"/>
            </a:xfrm>
            <a:custGeom>
              <a:avLst/>
              <a:gdLst>
                <a:gd name="T0" fmla="*/ 7 w 357"/>
                <a:gd name="T1" fmla="*/ 165 h 432"/>
                <a:gd name="T2" fmla="*/ 82 w 357"/>
                <a:gd name="T3" fmla="*/ 11 h 432"/>
                <a:gd name="T4" fmla="*/ 100 w 357"/>
                <a:gd name="T5" fmla="*/ 0 h 432"/>
                <a:gd name="T6" fmla="*/ 259 w 357"/>
                <a:gd name="T7" fmla="*/ 0 h 432"/>
                <a:gd name="T8" fmla="*/ 277 w 357"/>
                <a:gd name="T9" fmla="*/ 11 h 432"/>
                <a:gd name="T10" fmla="*/ 351 w 357"/>
                <a:gd name="T11" fmla="*/ 159 h 432"/>
                <a:gd name="T12" fmla="*/ 343 w 357"/>
                <a:gd name="T13" fmla="*/ 192 h 432"/>
                <a:gd name="T14" fmla="*/ 305 w 357"/>
                <a:gd name="T15" fmla="*/ 183 h 432"/>
                <a:gd name="T16" fmla="*/ 254 w 357"/>
                <a:gd name="T17" fmla="*/ 85 h 432"/>
                <a:gd name="T18" fmla="*/ 244 w 357"/>
                <a:gd name="T19" fmla="*/ 184 h 432"/>
                <a:gd name="T20" fmla="*/ 268 w 357"/>
                <a:gd name="T21" fmla="*/ 394 h 432"/>
                <a:gd name="T22" fmla="*/ 235 w 357"/>
                <a:gd name="T23" fmla="*/ 431 h 432"/>
                <a:gd name="T24" fmla="*/ 234 w 357"/>
                <a:gd name="T25" fmla="*/ 431 h 432"/>
                <a:gd name="T26" fmla="*/ 201 w 357"/>
                <a:gd name="T27" fmla="*/ 402 h 432"/>
                <a:gd name="T28" fmla="*/ 180 w 357"/>
                <a:gd name="T29" fmla="*/ 234 h 432"/>
                <a:gd name="T30" fmla="*/ 160 w 357"/>
                <a:gd name="T31" fmla="*/ 402 h 432"/>
                <a:gd name="T32" fmla="*/ 127 w 357"/>
                <a:gd name="T33" fmla="*/ 432 h 432"/>
                <a:gd name="T34" fmla="*/ 93 w 357"/>
                <a:gd name="T35" fmla="*/ 394 h 432"/>
                <a:gd name="T36" fmla="*/ 117 w 357"/>
                <a:gd name="T37" fmla="*/ 185 h 432"/>
                <a:gd name="T38" fmla="*/ 106 w 357"/>
                <a:gd name="T39" fmla="*/ 85 h 432"/>
                <a:gd name="T40" fmla="*/ 53 w 357"/>
                <a:gd name="T41" fmla="*/ 188 h 432"/>
                <a:gd name="T42" fmla="*/ 19 w 357"/>
                <a:gd name="T43" fmla="*/ 200 h 432"/>
                <a:gd name="T44" fmla="*/ 7 w 357"/>
                <a:gd name="T45" fmla="*/ 165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7" h="432">
                  <a:moveTo>
                    <a:pt x="7" y="165"/>
                  </a:moveTo>
                  <a:cubicBezTo>
                    <a:pt x="82" y="11"/>
                    <a:pt x="82" y="11"/>
                    <a:pt x="82" y="11"/>
                  </a:cubicBezTo>
                  <a:cubicBezTo>
                    <a:pt x="86" y="4"/>
                    <a:pt x="92" y="0"/>
                    <a:pt x="100" y="0"/>
                  </a:cubicBezTo>
                  <a:cubicBezTo>
                    <a:pt x="259" y="0"/>
                    <a:pt x="259" y="0"/>
                    <a:pt x="259" y="0"/>
                  </a:cubicBezTo>
                  <a:cubicBezTo>
                    <a:pt x="267" y="0"/>
                    <a:pt x="273" y="5"/>
                    <a:pt x="277" y="11"/>
                  </a:cubicBezTo>
                  <a:cubicBezTo>
                    <a:pt x="351" y="159"/>
                    <a:pt x="351" y="159"/>
                    <a:pt x="351" y="159"/>
                  </a:cubicBezTo>
                  <a:cubicBezTo>
                    <a:pt x="357" y="170"/>
                    <a:pt x="354" y="184"/>
                    <a:pt x="343" y="192"/>
                  </a:cubicBezTo>
                  <a:cubicBezTo>
                    <a:pt x="330" y="201"/>
                    <a:pt x="312" y="197"/>
                    <a:pt x="305" y="183"/>
                  </a:cubicBezTo>
                  <a:cubicBezTo>
                    <a:pt x="254" y="85"/>
                    <a:pt x="254" y="85"/>
                    <a:pt x="254" y="85"/>
                  </a:cubicBezTo>
                  <a:cubicBezTo>
                    <a:pt x="244" y="184"/>
                    <a:pt x="244" y="184"/>
                    <a:pt x="244" y="184"/>
                  </a:cubicBezTo>
                  <a:cubicBezTo>
                    <a:pt x="268" y="394"/>
                    <a:pt x="268" y="394"/>
                    <a:pt x="268" y="394"/>
                  </a:cubicBezTo>
                  <a:cubicBezTo>
                    <a:pt x="270" y="414"/>
                    <a:pt x="255" y="431"/>
                    <a:pt x="235" y="431"/>
                  </a:cubicBezTo>
                  <a:cubicBezTo>
                    <a:pt x="234" y="431"/>
                    <a:pt x="234" y="431"/>
                    <a:pt x="234" y="431"/>
                  </a:cubicBezTo>
                  <a:cubicBezTo>
                    <a:pt x="217" y="431"/>
                    <a:pt x="203" y="419"/>
                    <a:pt x="201" y="402"/>
                  </a:cubicBezTo>
                  <a:cubicBezTo>
                    <a:pt x="180" y="234"/>
                    <a:pt x="180" y="234"/>
                    <a:pt x="180" y="234"/>
                  </a:cubicBezTo>
                  <a:cubicBezTo>
                    <a:pt x="160" y="402"/>
                    <a:pt x="160" y="402"/>
                    <a:pt x="160" y="402"/>
                  </a:cubicBezTo>
                  <a:cubicBezTo>
                    <a:pt x="158" y="419"/>
                    <a:pt x="144" y="432"/>
                    <a:pt x="127" y="432"/>
                  </a:cubicBezTo>
                  <a:cubicBezTo>
                    <a:pt x="107" y="432"/>
                    <a:pt x="91" y="414"/>
                    <a:pt x="93" y="394"/>
                  </a:cubicBezTo>
                  <a:cubicBezTo>
                    <a:pt x="117" y="185"/>
                    <a:pt x="117" y="185"/>
                    <a:pt x="117" y="185"/>
                  </a:cubicBezTo>
                  <a:cubicBezTo>
                    <a:pt x="106" y="85"/>
                    <a:pt x="106" y="85"/>
                    <a:pt x="106" y="85"/>
                  </a:cubicBezTo>
                  <a:cubicBezTo>
                    <a:pt x="53" y="188"/>
                    <a:pt x="53" y="188"/>
                    <a:pt x="53" y="188"/>
                  </a:cubicBezTo>
                  <a:cubicBezTo>
                    <a:pt x="47" y="201"/>
                    <a:pt x="32" y="206"/>
                    <a:pt x="19" y="200"/>
                  </a:cubicBezTo>
                  <a:cubicBezTo>
                    <a:pt x="6" y="194"/>
                    <a:pt x="0" y="178"/>
                    <a:pt x="7" y="165"/>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87" name="Freeform 6">
              <a:extLst>
                <a:ext uri="{FF2B5EF4-FFF2-40B4-BE49-F238E27FC236}">
                  <a16:creationId xmlns:a16="http://schemas.microsoft.com/office/drawing/2014/main" id="{B25A7C38-70DC-4CA2-99F1-B58321EEB518}"/>
                </a:ext>
              </a:extLst>
            </p:cNvPr>
            <p:cNvSpPr>
              <a:spLocks/>
            </p:cNvSpPr>
            <p:nvPr/>
          </p:nvSpPr>
          <p:spPr bwMode="auto">
            <a:xfrm>
              <a:off x="586960" y="4778875"/>
              <a:ext cx="224698" cy="211699"/>
            </a:xfrm>
            <a:custGeom>
              <a:avLst/>
              <a:gdLst>
                <a:gd name="T0" fmla="*/ 140 w 140"/>
                <a:gd name="T1" fmla="*/ 70 h 141"/>
                <a:gd name="T2" fmla="*/ 70 w 140"/>
                <a:gd name="T3" fmla="*/ 140 h 141"/>
                <a:gd name="T4" fmla="*/ 0 w 140"/>
                <a:gd name="T5" fmla="*/ 70 h 141"/>
                <a:gd name="T6" fmla="*/ 70 w 140"/>
                <a:gd name="T7" fmla="*/ 0 h 141"/>
                <a:gd name="T8" fmla="*/ 140 w 140"/>
                <a:gd name="T9" fmla="*/ 70 h 141"/>
              </a:gdLst>
              <a:ahLst/>
              <a:cxnLst>
                <a:cxn ang="0">
                  <a:pos x="T0" y="T1"/>
                </a:cxn>
                <a:cxn ang="0">
                  <a:pos x="T2" y="T3"/>
                </a:cxn>
                <a:cxn ang="0">
                  <a:pos x="T4" y="T5"/>
                </a:cxn>
                <a:cxn ang="0">
                  <a:pos x="T6" y="T7"/>
                </a:cxn>
                <a:cxn ang="0">
                  <a:pos x="T8" y="T9"/>
                </a:cxn>
              </a:cxnLst>
              <a:rect l="0" t="0" r="r" b="b"/>
              <a:pathLst>
                <a:path w="140" h="141">
                  <a:moveTo>
                    <a:pt x="140" y="70"/>
                  </a:moveTo>
                  <a:cubicBezTo>
                    <a:pt x="140" y="109"/>
                    <a:pt x="109" y="140"/>
                    <a:pt x="70" y="140"/>
                  </a:cubicBezTo>
                  <a:cubicBezTo>
                    <a:pt x="31" y="141"/>
                    <a:pt x="0" y="109"/>
                    <a:pt x="0" y="70"/>
                  </a:cubicBezTo>
                  <a:cubicBezTo>
                    <a:pt x="0" y="32"/>
                    <a:pt x="31" y="0"/>
                    <a:pt x="70" y="0"/>
                  </a:cubicBezTo>
                  <a:cubicBezTo>
                    <a:pt x="109" y="0"/>
                    <a:pt x="140" y="31"/>
                    <a:pt x="140" y="70"/>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88" name="Freeform 7">
              <a:extLst>
                <a:ext uri="{FF2B5EF4-FFF2-40B4-BE49-F238E27FC236}">
                  <a16:creationId xmlns:a16="http://schemas.microsoft.com/office/drawing/2014/main" id="{1D64C250-1C7F-46CB-A78C-F5DACFA8AAC0}"/>
                </a:ext>
              </a:extLst>
            </p:cNvPr>
            <p:cNvSpPr>
              <a:spLocks/>
            </p:cNvSpPr>
            <p:nvPr/>
          </p:nvSpPr>
          <p:spPr bwMode="auto">
            <a:xfrm>
              <a:off x="1060731" y="4778875"/>
              <a:ext cx="226837" cy="211699"/>
            </a:xfrm>
            <a:custGeom>
              <a:avLst/>
              <a:gdLst>
                <a:gd name="T0" fmla="*/ 141 w 141"/>
                <a:gd name="T1" fmla="*/ 70 h 141"/>
                <a:gd name="T2" fmla="*/ 71 w 141"/>
                <a:gd name="T3" fmla="*/ 140 h 141"/>
                <a:gd name="T4" fmla="*/ 1 w 141"/>
                <a:gd name="T5" fmla="*/ 70 h 141"/>
                <a:gd name="T6" fmla="*/ 71 w 141"/>
                <a:gd name="T7" fmla="*/ 0 h 141"/>
                <a:gd name="T8" fmla="*/ 141 w 141"/>
                <a:gd name="T9" fmla="*/ 70 h 141"/>
              </a:gdLst>
              <a:ahLst/>
              <a:cxnLst>
                <a:cxn ang="0">
                  <a:pos x="T0" y="T1"/>
                </a:cxn>
                <a:cxn ang="0">
                  <a:pos x="T2" y="T3"/>
                </a:cxn>
                <a:cxn ang="0">
                  <a:pos x="T4" y="T5"/>
                </a:cxn>
                <a:cxn ang="0">
                  <a:pos x="T6" y="T7"/>
                </a:cxn>
                <a:cxn ang="0">
                  <a:pos x="T8" y="T9"/>
                </a:cxn>
              </a:cxnLst>
              <a:rect l="0" t="0" r="r" b="b"/>
              <a:pathLst>
                <a:path w="141" h="141">
                  <a:moveTo>
                    <a:pt x="141" y="70"/>
                  </a:moveTo>
                  <a:cubicBezTo>
                    <a:pt x="141" y="109"/>
                    <a:pt x="110" y="140"/>
                    <a:pt x="71" y="140"/>
                  </a:cubicBezTo>
                  <a:cubicBezTo>
                    <a:pt x="32" y="141"/>
                    <a:pt x="1" y="109"/>
                    <a:pt x="1" y="70"/>
                  </a:cubicBezTo>
                  <a:cubicBezTo>
                    <a:pt x="0" y="32"/>
                    <a:pt x="32" y="0"/>
                    <a:pt x="71" y="0"/>
                  </a:cubicBezTo>
                  <a:cubicBezTo>
                    <a:pt x="109" y="0"/>
                    <a:pt x="141" y="31"/>
                    <a:pt x="141" y="70"/>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89" name="Freeform 8">
              <a:extLst>
                <a:ext uri="{FF2B5EF4-FFF2-40B4-BE49-F238E27FC236}">
                  <a16:creationId xmlns:a16="http://schemas.microsoft.com/office/drawing/2014/main" id="{DA65B220-DF71-4D7C-8941-49E9934BA19F}"/>
                </a:ext>
              </a:extLst>
            </p:cNvPr>
            <p:cNvSpPr>
              <a:spLocks/>
            </p:cNvSpPr>
            <p:nvPr/>
          </p:nvSpPr>
          <p:spPr bwMode="auto">
            <a:xfrm>
              <a:off x="863830" y="5032972"/>
              <a:ext cx="627013" cy="645082"/>
            </a:xfrm>
            <a:custGeom>
              <a:avLst/>
              <a:gdLst>
                <a:gd name="T0" fmla="*/ 9 w 389"/>
                <a:gd name="T1" fmla="*/ 155 h 431"/>
                <a:gd name="T2" fmla="*/ 121 w 389"/>
                <a:gd name="T3" fmla="*/ 8 h 431"/>
                <a:gd name="T4" fmla="*/ 137 w 389"/>
                <a:gd name="T5" fmla="*/ 0 h 431"/>
                <a:gd name="T6" fmla="*/ 252 w 389"/>
                <a:gd name="T7" fmla="*/ 0 h 431"/>
                <a:gd name="T8" fmla="*/ 268 w 389"/>
                <a:gd name="T9" fmla="*/ 8 h 431"/>
                <a:gd name="T10" fmla="*/ 381 w 389"/>
                <a:gd name="T11" fmla="*/ 154 h 431"/>
                <a:gd name="T12" fmla="*/ 377 w 389"/>
                <a:gd name="T13" fmla="*/ 188 h 431"/>
                <a:gd name="T14" fmla="*/ 345 w 389"/>
                <a:gd name="T15" fmla="*/ 186 h 431"/>
                <a:gd name="T16" fmla="*/ 265 w 389"/>
                <a:gd name="T17" fmla="*/ 94 h 431"/>
                <a:gd name="T18" fmla="*/ 301 w 389"/>
                <a:gd name="T19" fmla="*/ 250 h 431"/>
                <a:gd name="T20" fmla="*/ 251 w 389"/>
                <a:gd name="T21" fmla="*/ 250 h 431"/>
                <a:gd name="T22" fmla="*/ 256 w 389"/>
                <a:gd name="T23" fmla="*/ 406 h 431"/>
                <a:gd name="T24" fmla="*/ 233 w 389"/>
                <a:gd name="T25" fmla="*/ 430 h 431"/>
                <a:gd name="T26" fmla="*/ 233 w 389"/>
                <a:gd name="T27" fmla="*/ 430 h 431"/>
                <a:gd name="T28" fmla="*/ 209 w 389"/>
                <a:gd name="T29" fmla="*/ 409 h 431"/>
                <a:gd name="T30" fmla="*/ 195 w 389"/>
                <a:gd name="T31" fmla="*/ 265 h 431"/>
                <a:gd name="T32" fmla="*/ 182 w 389"/>
                <a:gd name="T33" fmla="*/ 409 h 431"/>
                <a:gd name="T34" fmla="*/ 159 w 389"/>
                <a:gd name="T35" fmla="*/ 431 h 431"/>
                <a:gd name="T36" fmla="*/ 135 w 389"/>
                <a:gd name="T37" fmla="*/ 406 h 431"/>
                <a:gd name="T38" fmla="*/ 139 w 389"/>
                <a:gd name="T39" fmla="*/ 250 h 431"/>
                <a:gd name="T40" fmla="*/ 89 w 389"/>
                <a:gd name="T41" fmla="*/ 250 h 431"/>
                <a:gd name="T42" fmla="*/ 124 w 389"/>
                <a:gd name="T43" fmla="*/ 95 h 431"/>
                <a:gd name="T44" fmla="*/ 44 w 389"/>
                <a:gd name="T45" fmla="*/ 187 h 431"/>
                <a:gd name="T46" fmla="*/ 13 w 389"/>
                <a:gd name="T47" fmla="*/ 189 h 431"/>
                <a:gd name="T48" fmla="*/ 13 w 389"/>
                <a:gd name="T49" fmla="*/ 189 h 431"/>
                <a:gd name="T50" fmla="*/ 9 w 389"/>
                <a:gd name="T51" fmla="*/ 155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9" h="431">
                  <a:moveTo>
                    <a:pt x="9" y="155"/>
                  </a:moveTo>
                  <a:cubicBezTo>
                    <a:pt x="121" y="8"/>
                    <a:pt x="121" y="8"/>
                    <a:pt x="121" y="8"/>
                  </a:cubicBezTo>
                  <a:cubicBezTo>
                    <a:pt x="125" y="3"/>
                    <a:pt x="131" y="0"/>
                    <a:pt x="137" y="0"/>
                  </a:cubicBezTo>
                  <a:cubicBezTo>
                    <a:pt x="252" y="0"/>
                    <a:pt x="252" y="0"/>
                    <a:pt x="252" y="0"/>
                  </a:cubicBezTo>
                  <a:cubicBezTo>
                    <a:pt x="258" y="0"/>
                    <a:pt x="264" y="3"/>
                    <a:pt x="268" y="8"/>
                  </a:cubicBezTo>
                  <a:cubicBezTo>
                    <a:pt x="381" y="154"/>
                    <a:pt x="381" y="154"/>
                    <a:pt x="381" y="154"/>
                  </a:cubicBezTo>
                  <a:cubicBezTo>
                    <a:pt x="389" y="164"/>
                    <a:pt x="387" y="180"/>
                    <a:pt x="377" y="188"/>
                  </a:cubicBezTo>
                  <a:cubicBezTo>
                    <a:pt x="367" y="195"/>
                    <a:pt x="354" y="194"/>
                    <a:pt x="345" y="186"/>
                  </a:cubicBezTo>
                  <a:cubicBezTo>
                    <a:pt x="265" y="94"/>
                    <a:pt x="265" y="94"/>
                    <a:pt x="265" y="94"/>
                  </a:cubicBezTo>
                  <a:cubicBezTo>
                    <a:pt x="301" y="250"/>
                    <a:pt x="301" y="250"/>
                    <a:pt x="301" y="250"/>
                  </a:cubicBezTo>
                  <a:cubicBezTo>
                    <a:pt x="251" y="250"/>
                    <a:pt x="251" y="250"/>
                    <a:pt x="251" y="250"/>
                  </a:cubicBezTo>
                  <a:cubicBezTo>
                    <a:pt x="256" y="406"/>
                    <a:pt x="256" y="406"/>
                    <a:pt x="256" y="406"/>
                  </a:cubicBezTo>
                  <a:cubicBezTo>
                    <a:pt x="257" y="419"/>
                    <a:pt x="246" y="430"/>
                    <a:pt x="233" y="430"/>
                  </a:cubicBezTo>
                  <a:cubicBezTo>
                    <a:pt x="233" y="430"/>
                    <a:pt x="233" y="430"/>
                    <a:pt x="233" y="430"/>
                  </a:cubicBezTo>
                  <a:cubicBezTo>
                    <a:pt x="220" y="431"/>
                    <a:pt x="210" y="421"/>
                    <a:pt x="209" y="409"/>
                  </a:cubicBezTo>
                  <a:cubicBezTo>
                    <a:pt x="195" y="265"/>
                    <a:pt x="195" y="265"/>
                    <a:pt x="195" y="265"/>
                  </a:cubicBezTo>
                  <a:cubicBezTo>
                    <a:pt x="182" y="409"/>
                    <a:pt x="182" y="409"/>
                    <a:pt x="182" y="409"/>
                  </a:cubicBezTo>
                  <a:cubicBezTo>
                    <a:pt x="181" y="421"/>
                    <a:pt x="171" y="431"/>
                    <a:pt x="159" y="431"/>
                  </a:cubicBezTo>
                  <a:cubicBezTo>
                    <a:pt x="145" y="431"/>
                    <a:pt x="134" y="420"/>
                    <a:pt x="135" y="406"/>
                  </a:cubicBezTo>
                  <a:cubicBezTo>
                    <a:pt x="139" y="250"/>
                    <a:pt x="139" y="250"/>
                    <a:pt x="139" y="250"/>
                  </a:cubicBezTo>
                  <a:cubicBezTo>
                    <a:pt x="89" y="250"/>
                    <a:pt x="89" y="250"/>
                    <a:pt x="89" y="250"/>
                  </a:cubicBezTo>
                  <a:cubicBezTo>
                    <a:pt x="124" y="95"/>
                    <a:pt x="124" y="95"/>
                    <a:pt x="124" y="95"/>
                  </a:cubicBezTo>
                  <a:cubicBezTo>
                    <a:pt x="44" y="187"/>
                    <a:pt x="44" y="187"/>
                    <a:pt x="44" y="187"/>
                  </a:cubicBezTo>
                  <a:cubicBezTo>
                    <a:pt x="36" y="195"/>
                    <a:pt x="23" y="196"/>
                    <a:pt x="13" y="189"/>
                  </a:cubicBezTo>
                  <a:cubicBezTo>
                    <a:pt x="13" y="189"/>
                    <a:pt x="13" y="189"/>
                    <a:pt x="13" y="189"/>
                  </a:cubicBezTo>
                  <a:cubicBezTo>
                    <a:pt x="3" y="181"/>
                    <a:pt x="0" y="166"/>
                    <a:pt x="9" y="155"/>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201" name="Group 200">
            <a:extLst>
              <a:ext uri="{FF2B5EF4-FFF2-40B4-BE49-F238E27FC236}">
                <a16:creationId xmlns:a16="http://schemas.microsoft.com/office/drawing/2014/main" id="{2C7F9DFE-D65A-4CDC-9BF9-B07BAD4AC1BB}"/>
              </a:ext>
              <a:ext uri="{C183D7F6-B498-43B3-948B-1728B52AA6E4}">
                <adec:decorative xmlns:adec="http://schemas.microsoft.com/office/drawing/2017/decorative" val="1"/>
              </a:ext>
            </a:extLst>
          </p:cNvPr>
          <p:cNvGrpSpPr/>
          <p:nvPr/>
        </p:nvGrpSpPr>
        <p:grpSpPr>
          <a:xfrm>
            <a:off x="8420492" y="2581222"/>
            <a:ext cx="597050" cy="1068701"/>
            <a:chOff x="5079289" y="818720"/>
            <a:chExt cx="2574500" cy="5131231"/>
          </a:xfrm>
          <a:solidFill>
            <a:schemeClr val="accent3"/>
          </a:solidFill>
        </p:grpSpPr>
        <p:sp>
          <p:nvSpPr>
            <p:cNvPr id="202" name="Freeform 11">
              <a:extLst>
                <a:ext uri="{FF2B5EF4-FFF2-40B4-BE49-F238E27FC236}">
                  <a16:creationId xmlns:a16="http://schemas.microsoft.com/office/drawing/2014/main" id="{B862D30A-CFF9-40C7-9AAB-CAECBF5CC40F}"/>
                </a:ext>
              </a:extLst>
            </p:cNvPr>
            <p:cNvSpPr>
              <a:spLocks/>
            </p:cNvSpPr>
            <p:nvPr/>
          </p:nvSpPr>
          <p:spPr bwMode="auto">
            <a:xfrm>
              <a:off x="6871888" y="5314656"/>
              <a:ext cx="268779" cy="213246"/>
            </a:xfrm>
            <a:custGeom>
              <a:avLst/>
              <a:gdLst>
                <a:gd name="T0" fmla="*/ 177 w 177"/>
                <a:gd name="T1" fmla="*/ 63 h 140"/>
                <a:gd name="T2" fmla="*/ 164 w 177"/>
                <a:gd name="T3" fmla="*/ 70 h 140"/>
                <a:gd name="T4" fmla="*/ 154 w 177"/>
                <a:gd name="T5" fmla="*/ 76 h 140"/>
                <a:gd name="T6" fmla="*/ 129 w 177"/>
                <a:gd name="T7" fmla="*/ 62 h 140"/>
                <a:gd name="T8" fmla="*/ 119 w 177"/>
                <a:gd name="T9" fmla="*/ 68 h 140"/>
                <a:gd name="T10" fmla="*/ 131 w 177"/>
                <a:gd name="T11" fmla="*/ 70 h 140"/>
                <a:gd name="T12" fmla="*/ 146 w 177"/>
                <a:gd name="T13" fmla="*/ 71 h 140"/>
                <a:gd name="T14" fmla="*/ 145 w 177"/>
                <a:gd name="T15" fmla="*/ 79 h 140"/>
                <a:gd name="T16" fmla="*/ 150 w 177"/>
                <a:gd name="T17" fmla="*/ 91 h 140"/>
                <a:gd name="T18" fmla="*/ 144 w 177"/>
                <a:gd name="T19" fmla="*/ 94 h 140"/>
                <a:gd name="T20" fmla="*/ 137 w 177"/>
                <a:gd name="T21" fmla="*/ 97 h 140"/>
                <a:gd name="T22" fmla="*/ 134 w 177"/>
                <a:gd name="T23" fmla="*/ 106 h 140"/>
                <a:gd name="T24" fmla="*/ 130 w 177"/>
                <a:gd name="T25" fmla="*/ 124 h 140"/>
                <a:gd name="T26" fmla="*/ 121 w 177"/>
                <a:gd name="T27" fmla="*/ 140 h 140"/>
                <a:gd name="T28" fmla="*/ 101 w 177"/>
                <a:gd name="T29" fmla="*/ 128 h 140"/>
                <a:gd name="T30" fmla="*/ 94 w 177"/>
                <a:gd name="T31" fmla="*/ 120 h 140"/>
                <a:gd name="T32" fmla="*/ 84 w 177"/>
                <a:gd name="T33" fmla="*/ 127 h 140"/>
                <a:gd name="T34" fmla="*/ 73 w 177"/>
                <a:gd name="T35" fmla="*/ 137 h 140"/>
                <a:gd name="T36" fmla="*/ 67 w 177"/>
                <a:gd name="T37" fmla="*/ 123 h 140"/>
                <a:gd name="T38" fmla="*/ 64 w 177"/>
                <a:gd name="T39" fmla="*/ 116 h 140"/>
                <a:gd name="T40" fmla="*/ 54 w 177"/>
                <a:gd name="T41" fmla="*/ 120 h 140"/>
                <a:gd name="T42" fmla="*/ 58 w 177"/>
                <a:gd name="T43" fmla="*/ 110 h 140"/>
                <a:gd name="T44" fmla="*/ 50 w 177"/>
                <a:gd name="T45" fmla="*/ 107 h 140"/>
                <a:gd name="T46" fmla="*/ 44 w 177"/>
                <a:gd name="T47" fmla="*/ 104 h 140"/>
                <a:gd name="T48" fmla="*/ 39 w 177"/>
                <a:gd name="T49" fmla="*/ 111 h 140"/>
                <a:gd name="T50" fmla="*/ 34 w 177"/>
                <a:gd name="T51" fmla="*/ 120 h 140"/>
                <a:gd name="T52" fmla="*/ 32 w 177"/>
                <a:gd name="T53" fmla="*/ 113 h 140"/>
                <a:gd name="T54" fmla="*/ 37 w 177"/>
                <a:gd name="T55" fmla="*/ 107 h 140"/>
                <a:gd name="T56" fmla="*/ 41 w 177"/>
                <a:gd name="T57" fmla="*/ 100 h 140"/>
                <a:gd name="T58" fmla="*/ 33 w 177"/>
                <a:gd name="T59" fmla="*/ 97 h 140"/>
                <a:gd name="T60" fmla="*/ 31 w 177"/>
                <a:gd name="T61" fmla="*/ 90 h 140"/>
                <a:gd name="T62" fmla="*/ 24 w 177"/>
                <a:gd name="T63" fmla="*/ 83 h 140"/>
                <a:gd name="T64" fmla="*/ 17 w 177"/>
                <a:gd name="T65" fmla="*/ 80 h 140"/>
                <a:gd name="T66" fmla="*/ 10 w 177"/>
                <a:gd name="T67" fmla="*/ 77 h 140"/>
                <a:gd name="T68" fmla="*/ 6 w 177"/>
                <a:gd name="T69" fmla="*/ 70 h 140"/>
                <a:gd name="T70" fmla="*/ 3 w 177"/>
                <a:gd name="T71" fmla="*/ 57 h 140"/>
                <a:gd name="T72" fmla="*/ 7 w 177"/>
                <a:gd name="T73" fmla="*/ 40 h 140"/>
                <a:gd name="T74" fmla="*/ 11 w 177"/>
                <a:gd name="T75" fmla="*/ 30 h 140"/>
                <a:gd name="T76" fmla="*/ 10 w 177"/>
                <a:gd name="T77" fmla="*/ 15 h 140"/>
                <a:gd name="T78" fmla="*/ 17 w 177"/>
                <a:gd name="T79" fmla="*/ 17 h 140"/>
                <a:gd name="T80" fmla="*/ 27 w 177"/>
                <a:gd name="T81" fmla="*/ 21 h 140"/>
                <a:gd name="T82" fmla="*/ 37 w 177"/>
                <a:gd name="T83" fmla="*/ 16 h 140"/>
                <a:gd name="T84" fmla="*/ 44 w 177"/>
                <a:gd name="T85" fmla="*/ 13 h 140"/>
                <a:gd name="T86" fmla="*/ 61 w 177"/>
                <a:gd name="T87" fmla="*/ 10 h 140"/>
                <a:gd name="T88" fmla="*/ 73 w 177"/>
                <a:gd name="T89" fmla="*/ 7 h 140"/>
                <a:gd name="T90" fmla="*/ 81 w 177"/>
                <a:gd name="T91" fmla="*/ 4 h 140"/>
                <a:gd name="T92" fmla="*/ 95 w 177"/>
                <a:gd name="T93" fmla="*/ 0 h 140"/>
                <a:gd name="T94" fmla="*/ 108 w 177"/>
                <a:gd name="T95" fmla="*/ 3 h 140"/>
                <a:gd name="T96" fmla="*/ 114 w 177"/>
                <a:gd name="T97" fmla="*/ 7 h 140"/>
                <a:gd name="T98" fmla="*/ 110 w 177"/>
                <a:gd name="T99" fmla="*/ 17 h 140"/>
                <a:gd name="T100" fmla="*/ 117 w 177"/>
                <a:gd name="T101" fmla="*/ 27 h 140"/>
                <a:gd name="T102" fmla="*/ 125 w 177"/>
                <a:gd name="T103" fmla="*/ 30 h 140"/>
                <a:gd name="T104" fmla="*/ 134 w 177"/>
                <a:gd name="T105" fmla="*/ 34 h 140"/>
                <a:gd name="T106" fmla="*/ 161 w 177"/>
                <a:gd name="T107" fmla="*/ 30 h 140"/>
                <a:gd name="T108" fmla="*/ 177 w 177"/>
                <a:gd name="T109" fmla="*/ 5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7" h="140">
                  <a:moveTo>
                    <a:pt x="177" y="53"/>
                  </a:moveTo>
                  <a:cubicBezTo>
                    <a:pt x="177" y="63"/>
                    <a:pt x="177" y="63"/>
                    <a:pt x="177" y="63"/>
                  </a:cubicBezTo>
                  <a:cubicBezTo>
                    <a:pt x="170" y="63"/>
                    <a:pt x="170" y="63"/>
                    <a:pt x="170" y="63"/>
                  </a:cubicBezTo>
                  <a:cubicBezTo>
                    <a:pt x="170" y="63"/>
                    <a:pt x="164" y="70"/>
                    <a:pt x="164" y="70"/>
                  </a:cubicBezTo>
                  <a:cubicBezTo>
                    <a:pt x="164" y="70"/>
                    <a:pt x="164" y="63"/>
                    <a:pt x="164" y="63"/>
                  </a:cubicBezTo>
                  <a:cubicBezTo>
                    <a:pt x="154" y="76"/>
                    <a:pt x="154" y="76"/>
                    <a:pt x="154" y="76"/>
                  </a:cubicBezTo>
                  <a:cubicBezTo>
                    <a:pt x="152" y="67"/>
                    <a:pt x="152" y="67"/>
                    <a:pt x="152" y="67"/>
                  </a:cubicBezTo>
                  <a:cubicBezTo>
                    <a:pt x="129" y="62"/>
                    <a:pt x="129" y="62"/>
                    <a:pt x="129" y="62"/>
                  </a:cubicBezTo>
                  <a:cubicBezTo>
                    <a:pt x="129" y="62"/>
                    <a:pt x="128" y="66"/>
                    <a:pt x="128" y="66"/>
                  </a:cubicBezTo>
                  <a:cubicBezTo>
                    <a:pt x="127" y="66"/>
                    <a:pt x="119" y="68"/>
                    <a:pt x="119" y="68"/>
                  </a:cubicBezTo>
                  <a:cubicBezTo>
                    <a:pt x="121" y="70"/>
                    <a:pt x="121" y="70"/>
                    <a:pt x="121" y="70"/>
                  </a:cubicBezTo>
                  <a:cubicBezTo>
                    <a:pt x="131" y="70"/>
                    <a:pt x="131" y="70"/>
                    <a:pt x="131" y="70"/>
                  </a:cubicBezTo>
                  <a:cubicBezTo>
                    <a:pt x="132" y="66"/>
                    <a:pt x="132" y="66"/>
                    <a:pt x="132" y="66"/>
                  </a:cubicBezTo>
                  <a:cubicBezTo>
                    <a:pt x="146" y="71"/>
                    <a:pt x="146" y="71"/>
                    <a:pt x="146" y="71"/>
                  </a:cubicBezTo>
                  <a:cubicBezTo>
                    <a:pt x="149" y="77"/>
                    <a:pt x="149" y="77"/>
                    <a:pt x="149" y="77"/>
                  </a:cubicBezTo>
                  <a:cubicBezTo>
                    <a:pt x="145" y="79"/>
                    <a:pt x="145" y="79"/>
                    <a:pt x="145" y="79"/>
                  </a:cubicBezTo>
                  <a:cubicBezTo>
                    <a:pt x="151" y="86"/>
                    <a:pt x="151" y="86"/>
                    <a:pt x="151" y="86"/>
                  </a:cubicBezTo>
                  <a:cubicBezTo>
                    <a:pt x="150" y="91"/>
                    <a:pt x="150" y="91"/>
                    <a:pt x="150" y="91"/>
                  </a:cubicBezTo>
                  <a:cubicBezTo>
                    <a:pt x="144" y="90"/>
                    <a:pt x="144" y="90"/>
                    <a:pt x="144" y="90"/>
                  </a:cubicBezTo>
                  <a:cubicBezTo>
                    <a:pt x="144" y="94"/>
                    <a:pt x="144" y="94"/>
                    <a:pt x="144" y="94"/>
                  </a:cubicBezTo>
                  <a:cubicBezTo>
                    <a:pt x="141" y="93"/>
                    <a:pt x="141" y="93"/>
                    <a:pt x="141" y="93"/>
                  </a:cubicBezTo>
                  <a:cubicBezTo>
                    <a:pt x="137" y="97"/>
                    <a:pt x="137" y="97"/>
                    <a:pt x="137" y="97"/>
                  </a:cubicBezTo>
                  <a:cubicBezTo>
                    <a:pt x="138" y="111"/>
                    <a:pt x="138" y="111"/>
                    <a:pt x="138" y="111"/>
                  </a:cubicBezTo>
                  <a:cubicBezTo>
                    <a:pt x="134" y="106"/>
                    <a:pt x="134" y="106"/>
                    <a:pt x="134" y="106"/>
                  </a:cubicBezTo>
                  <a:cubicBezTo>
                    <a:pt x="134" y="121"/>
                    <a:pt x="134" y="121"/>
                    <a:pt x="134" y="121"/>
                  </a:cubicBezTo>
                  <a:cubicBezTo>
                    <a:pt x="130" y="124"/>
                    <a:pt x="130" y="124"/>
                    <a:pt x="130" y="124"/>
                  </a:cubicBezTo>
                  <a:cubicBezTo>
                    <a:pt x="127" y="124"/>
                    <a:pt x="127" y="124"/>
                    <a:pt x="127" y="124"/>
                  </a:cubicBezTo>
                  <a:cubicBezTo>
                    <a:pt x="121" y="140"/>
                    <a:pt x="121" y="140"/>
                    <a:pt x="121" y="140"/>
                  </a:cubicBezTo>
                  <a:cubicBezTo>
                    <a:pt x="110" y="140"/>
                    <a:pt x="110" y="140"/>
                    <a:pt x="110" y="140"/>
                  </a:cubicBezTo>
                  <a:cubicBezTo>
                    <a:pt x="110" y="140"/>
                    <a:pt x="101" y="128"/>
                    <a:pt x="101" y="128"/>
                  </a:cubicBezTo>
                  <a:cubicBezTo>
                    <a:pt x="101" y="127"/>
                    <a:pt x="101" y="124"/>
                    <a:pt x="101" y="124"/>
                  </a:cubicBezTo>
                  <a:cubicBezTo>
                    <a:pt x="94" y="120"/>
                    <a:pt x="94" y="120"/>
                    <a:pt x="94" y="120"/>
                  </a:cubicBezTo>
                  <a:cubicBezTo>
                    <a:pt x="91" y="127"/>
                    <a:pt x="91" y="127"/>
                    <a:pt x="91" y="127"/>
                  </a:cubicBezTo>
                  <a:cubicBezTo>
                    <a:pt x="84" y="127"/>
                    <a:pt x="84" y="127"/>
                    <a:pt x="84" y="127"/>
                  </a:cubicBezTo>
                  <a:cubicBezTo>
                    <a:pt x="81" y="133"/>
                    <a:pt x="81" y="133"/>
                    <a:pt x="81" y="133"/>
                  </a:cubicBezTo>
                  <a:cubicBezTo>
                    <a:pt x="73" y="137"/>
                    <a:pt x="73" y="137"/>
                    <a:pt x="73" y="137"/>
                  </a:cubicBezTo>
                  <a:cubicBezTo>
                    <a:pt x="67" y="133"/>
                    <a:pt x="67" y="133"/>
                    <a:pt x="67" y="133"/>
                  </a:cubicBezTo>
                  <a:cubicBezTo>
                    <a:pt x="67" y="123"/>
                    <a:pt x="67" y="123"/>
                    <a:pt x="67" y="123"/>
                  </a:cubicBezTo>
                  <a:cubicBezTo>
                    <a:pt x="64" y="121"/>
                    <a:pt x="64" y="121"/>
                    <a:pt x="64" y="121"/>
                  </a:cubicBezTo>
                  <a:cubicBezTo>
                    <a:pt x="64" y="116"/>
                    <a:pt x="64" y="116"/>
                    <a:pt x="64" y="116"/>
                  </a:cubicBezTo>
                  <a:cubicBezTo>
                    <a:pt x="60" y="117"/>
                    <a:pt x="60" y="117"/>
                    <a:pt x="60" y="117"/>
                  </a:cubicBezTo>
                  <a:cubicBezTo>
                    <a:pt x="54" y="120"/>
                    <a:pt x="54" y="120"/>
                    <a:pt x="54" y="120"/>
                  </a:cubicBezTo>
                  <a:cubicBezTo>
                    <a:pt x="55" y="114"/>
                    <a:pt x="55" y="114"/>
                    <a:pt x="55" y="114"/>
                  </a:cubicBezTo>
                  <a:cubicBezTo>
                    <a:pt x="58" y="110"/>
                    <a:pt x="58" y="110"/>
                    <a:pt x="58" y="110"/>
                  </a:cubicBezTo>
                  <a:cubicBezTo>
                    <a:pt x="54" y="107"/>
                    <a:pt x="54" y="107"/>
                    <a:pt x="54" y="107"/>
                  </a:cubicBezTo>
                  <a:cubicBezTo>
                    <a:pt x="50" y="107"/>
                    <a:pt x="50" y="107"/>
                    <a:pt x="50" y="107"/>
                  </a:cubicBezTo>
                  <a:cubicBezTo>
                    <a:pt x="50" y="103"/>
                    <a:pt x="50" y="103"/>
                    <a:pt x="50" y="103"/>
                  </a:cubicBezTo>
                  <a:cubicBezTo>
                    <a:pt x="44" y="104"/>
                    <a:pt x="44" y="104"/>
                    <a:pt x="44" y="104"/>
                  </a:cubicBezTo>
                  <a:cubicBezTo>
                    <a:pt x="44" y="108"/>
                    <a:pt x="44" y="108"/>
                    <a:pt x="44" y="108"/>
                  </a:cubicBezTo>
                  <a:cubicBezTo>
                    <a:pt x="39" y="111"/>
                    <a:pt x="39" y="111"/>
                    <a:pt x="39" y="111"/>
                  </a:cubicBezTo>
                  <a:cubicBezTo>
                    <a:pt x="38" y="116"/>
                    <a:pt x="38" y="116"/>
                    <a:pt x="38" y="116"/>
                  </a:cubicBezTo>
                  <a:cubicBezTo>
                    <a:pt x="34" y="120"/>
                    <a:pt x="34" y="120"/>
                    <a:pt x="34" y="120"/>
                  </a:cubicBezTo>
                  <a:cubicBezTo>
                    <a:pt x="30" y="117"/>
                    <a:pt x="30" y="117"/>
                    <a:pt x="30" y="117"/>
                  </a:cubicBezTo>
                  <a:cubicBezTo>
                    <a:pt x="32" y="113"/>
                    <a:pt x="32" y="113"/>
                    <a:pt x="32" y="113"/>
                  </a:cubicBezTo>
                  <a:cubicBezTo>
                    <a:pt x="33" y="111"/>
                    <a:pt x="33" y="111"/>
                    <a:pt x="33" y="111"/>
                  </a:cubicBezTo>
                  <a:cubicBezTo>
                    <a:pt x="37" y="107"/>
                    <a:pt x="37" y="107"/>
                    <a:pt x="37" y="107"/>
                  </a:cubicBezTo>
                  <a:cubicBezTo>
                    <a:pt x="38" y="103"/>
                    <a:pt x="38" y="103"/>
                    <a:pt x="38" y="103"/>
                  </a:cubicBezTo>
                  <a:cubicBezTo>
                    <a:pt x="41" y="100"/>
                    <a:pt x="41" y="100"/>
                    <a:pt x="41" y="100"/>
                  </a:cubicBezTo>
                  <a:cubicBezTo>
                    <a:pt x="37" y="97"/>
                    <a:pt x="37" y="97"/>
                    <a:pt x="37" y="97"/>
                  </a:cubicBezTo>
                  <a:cubicBezTo>
                    <a:pt x="33" y="97"/>
                    <a:pt x="33" y="97"/>
                    <a:pt x="33" y="97"/>
                  </a:cubicBezTo>
                  <a:cubicBezTo>
                    <a:pt x="34" y="93"/>
                    <a:pt x="34" y="93"/>
                    <a:pt x="34" y="93"/>
                  </a:cubicBezTo>
                  <a:cubicBezTo>
                    <a:pt x="31" y="90"/>
                    <a:pt x="31" y="90"/>
                    <a:pt x="31" y="90"/>
                  </a:cubicBezTo>
                  <a:cubicBezTo>
                    <a:pt x="23" y="90"/>
                    <a:pt x="23" y="90"/>
                    <a:pt x="23" y="90"/>
                  </a:cubicBezTo>
                  <a:cubicBezTo>
                    <a:pt x="24" y="83"/>
                    <a:pt x="24" y="83"/>
                    <a:pt x="24" y="83"/>
                  </a:cubicBezTo>
                  <a:cubicBezTo>
                    <a:pt x="24" y="83"/>
                    <a:pt x="20" y="83"/>
                    <a:pt x="20" y="83"/>
                  </a:cubicBezTo>
                  <a:cubicBezTo>
                    <a:pt x="20" y="83"/>
                    <a:pt x="17" y="80"/>
                    <a:pt x="17" y="80"/>
                  </a:cubicBezTo>
                  <a:cubicBezTo>
                    <a:pt x="13" y="80"/>
                    <a:pt x="13" y="80"/>
                    <a:pt x="13" y="80"/>
                  </a:cubicBezTo>
                  <a:cubicBezTo>
                    <a:pt x="10" y="77"/>
                    <a:pt x="10" y="77"/>
                    <a:pt x="10" y="77"/>
                  </a:cubicBezTo>
                  <a:cubicBezTo>
                    <a:pt x="11" y="70"/>
                    <a:pt x="11" y="70"/>
                    <a:pt x="11" y="70"/>
                  </a:cubicBezTo>
                  <a:cubicBezTo>
                    <a:pt x="6" y="70"/>
                    <a:pt x="6" y="70"/>
                    <a:pt x="6" y="70"/>
                  </a:cubicBezTo>
                  <a:cubicBezTo>
                    <a:pt x="0" y="67"/>
                    <a:pt x="0" y="67"/>
                    <a:pt x="0" y="67"/>
                  </a:cubicBezTo>
                  <a:cubicBezTo>
                    <a:pt x="3" y="57"/>
                    <a:pt x="3" y="57"/>
                    <a:pt x="3" y="57"/>
                  </a:cubicBezTo>
                  <a:cubicBezTo>
                    <a:pt x="8" y="53"/>
                    <a:pt x="8" y="53"/>
                    <a:pt x="8" y="53"/>
                  </a:cubicBezTo>
                  <a:cubicBezTo>
                    <a:pt x="7" y="40"/>
                    <a:pt x="7" y="40"/>
                    <a:pt x="7" y="40"/>
                  </a:cubicBezTo>
                  <a:cubicBezTo>
                    <a:pt x="11" y="40"/>
                    <a:pt x="11" y="40"/>
                    <a:pt x="11" y="40"/>
                  </a:cubicBezTo>
                  <a:cubicBezTo>
                    <a:pt x="11" y="30"/>
                    <a:pt x="11" y="30"/>
                    <a:pt x="11" y="30"/>
                  </a:cubicBezTo>
                  <a:cubicBezTo>
                    <a:pt x="7" y="21"/>
                    <a:pt x="7" y="21"/>
                    <a:pt x="7" y="21"/>
                  </a:cubicBezTo>
                  <a:cubicBezTo>
                    <a:pt x="10" y="15"/>
                    <a:pt x="10" y="15"/>
                    <a:pt x="10" y="15"/>
                  </a:cubicBezTo>
                  <a:cubicBezTo>
                    <a:pt x="11" y="10"/>
                    <a:pt x="11" y="10"/>
                    <a:pt x="11" y="10"/>
                  </a:cubicBezTo>
                  <a:cubicBezTo>
                    <a:pt x="17" y="17"/>
                    <a:pt x="17" y="17"/>
                    <a:pt x="17" y="17"/>
                  </a:cubicBezTo>
                  <a:cubicBezTo>
                    <a:pt x="28" y="16"/>
                    <a:pt x="28" y="16"/>
                    <a:pt x="28" y="16"/>
                  </a:cubicBezTo>
                  <a:cubicBezTo>
                    <a:pt x="27" y="21"/>
                    <a:pt x="27" y="21"/>
                    <a:pt x="27" y="21"/>
                  </a:cubicBezTo>
                  <a:cubicBezTo>
                    <a:pt x="34" y="20"/>
                    <a:pt x="34" y="20"/>
                    <a:pt x="34" y="20"/>
                  </a:cubicBezTo>
                  <a:cubicBezTo>
                    <a:pt x="37" y="16"/>
                    <a:pt x="37" y="16"/>
                    <a:pt x="37" y="16"/>
                  </a:cubicBezTo>
                  <a:cubicBezTo>
                    <a:pt x="41" y="17"/>
                    <a:pt x="41" y="17"/>
                    <a:pt x="41" y="17"/>
                  </a:cubicBezTo>
                  <a:cubicBezTo>
                    <a:pt x="44" y="13"/>
                    <a:pt x="44" y="13"/>
                    <a:pt x="44" y="13"/>
                  </a:cubicBezTo>
                  <a:cubicBezTo>
                    <a:pt x="61" y="14"/>
                    <a:pt x="61" y="14"/>
                    <a:pt x="61" y="14"/>
                  </a:cubicBezTo>
                  <a:cubicBezTo>
                    <a:pt x="61" y="10"/>
                    <a:pt x="61" y="10"/>
                    <a:pt x="61" y="10"/>
                  </a:cubicBezTo>
                  <a:cubicBezTo>
                    <a:pt x="68" y="10"/>
                    <a:pt x="68" y="10"/>
                    <a:pt x="68" y="10"/>
                  </a:cubicBezTo>
                  <a:cubicBezTo>
                    <a:pt x="73" y="7"/>
                    <a:pt x="73" y="7"/>
                    <a:pt x="73" y="7"/>
                  </a:cubicBezTo>
                  <a:cubicBezTo>
                    <a:pt x="77" y="7"/>
                    <a:pt x="77" y="7"/>
                    <a:pt x="77" y="7"/>
                  </a:cubicBezTo>
                  <a:cubicBezTo>
                    <a:pt x="81" y="4"/>
                    <a:pt x="81" y="4"/>
                    <a:pt x="81" y="4"/>
                  </a:cubicBezTo>
                  <a:cubicBezTo>
                    <a:pt x="81" y="0"/>
                    <a:pt x="81" y="0"/>
                    <a:pt x="81" y="0"/>
                  </a:cubicBezTo>
                  <a:cubicBezTo>
                    <a:pt x="95" y="0"/>
                    <a:pt x="95" y="0"/>
                    <a:pt x="95" y="0"/>
                  </a:cubicBezTo>
                  <a:cubicBezTo>
                    <a:pt x="101" y="4"/>
                    <a:pt x="101" y="4"/>
                    <a:pt x="101" y="4"/>
                  </a:cubicBezTo>
                  <a:cubicBezTo>
                    <a:pt x="108" y="3"/>
                    <a:pt x="108" y="3"/>
                    <a:pt x="108" y="3"/>
                  </a:cubicBezTo>
                  <a:cubicBezTo>
                    <a:pt x="111" y="7"/>
                    <a:pt x="111" y="7"/>
                    <a:pt x="111" y="7"/>
                  </a:cubicBezTo>
                  <a:cubicBezTo>
                    <a:pt x="114" y="7"/>
                    <a:pt x="114" y="7"/>
                    <a:pt x="114" y="7"/>
                  </a:cubicBezTo>
                  <a:cubicBezTo>
                    <a:pt x="114" y="14"/>
                    <a:pt x="114" y="14"/>
                    <a:pt x="114" y="14"/>
                  </a:cubicBezTo>
                  <a:cubicBezTo>
                    <a:pt x="110" y="17"/>
                    <a:pt x="110" y="17"/>
                    <a:pt x="110" y="17"/>
                  </a:cubicBezTo>
                  <a:cubicBezTo>
                    <a:pt x="120" y="23"/>
                    <a:pt x="120" y="23"/>
                    <a:pt x="120" y="23"/>
                  </a:cubicBezTo>
                  <a:cubicBezTo>
                    <a:pt x="117" y="27"/>
                    <a:pt x="117" y="27"/>
                    <a:pt x="117" y="27"/>
                  </a:cubicBezTo>
                  <a:cubicBezTo>
                    <a:pt x="120" y="30"/>
                    <a:pt x="120" y="30"/>
                    <a:pt x="120" y="30"/>
                  </a:cubicBezTo>
                  <a:cubicBezTo>
                    <a:pt x="125" y="30"/>
                    <a:pt x="125" y="30"/>
                    <a:pt x="125" y="30"/>
                  </a:cubicBezTo>
                  <a:cubicBezTo>
                    <a:pt x="127" y="34"/>
                    <a:pt x="127" y="34"/>
                    <a:pt x="127" y="34"/>
                  </a:cubicBezTo>
                  <a:cubicBezTo>
                    <a:pt x="134" y="34"/>
                    <a:pt x="134" y="34"/>
                    <a:pt x="134" y="34"/>
                  </a:cubicBezTo>
                  <a:cubicBezTo>
                    <a:pt x="140" y="30"/>
                    <a:pt x="140" y="30"/>
                    <a:pt x="140" y="30"/>
                  </a:cubicBezTo>
                  <a:cubicBezTo>
                    <a:pt x="161" y="30"/>
                    <a:pt x="161" y="30"/>
                    <a:pt x="161" y="30"/>
                  </a:cubicBezTo>
                  <a:cubicBezTo>
                    <a:pt x="170" y="45"/>
                    <a:pt x="170" y="45"/>
                    <a:pt x="170" y="45"/>
                  </a:cubicBezTo>
                  <a:lnTo>
                    <a:pt x="177" y="5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3" name="Freeform 12">
              <a:extLst>
                <a:ext uri="{FF2B5EF4-FFF2-40B4-BE49-F238E27FC236}">
                  <a16:creationId xmlns:a16="http://schemas.microsoft.com/office/drawing/2014/main" id="{C3D56DDE-0E49-411B-ACC3-6BB49815F8C9}"/>
                </a:ext>
              </a:extLst>
            </p:cNvPr>
            <p:cNvSpPr>
              <a:spLocks/>
            </p:cNvSpPr>
            <p:nvPr/>
          </p:nvSpPr>
          <p:spPr bwMode="auto">
            <a:xfrm>
              <a:off x="6818576" y="4683803"/>
              <a:ext cx="835213" cy="770795"/>
            </a:xfrm>
            <a:custGeom>
              <a:avLst/>
              <a:gdLst>
                <a:gd name="T0" fmla="*/ 528 w 551"/>
                <a:gd name="T1" fmla="*/ 244 h 508"/>
                <a:gd name="T2" fmla="*/ 498 w 551"/>
                <a:gd name="T3" fmla="*/ 317 h 508"/>
                <a:gd name="T4" fmla="*/ 463 w 551"/>
                <a:gd name="T5" fmla="*/ 346 h 508"/>
                <a:gd name="T6" fmla="*/ 436 w 551"/>
                <a:gd name="T7" fmla="*/ 319 h 508"/>
                <a:gd name="T8" fmla="*/ 435 w 551"/>
                <a:gd name="T9" fmla="*/ 366 h 508"/>
                <a:gd name="T10" fmla="*/ 411 w 551"/>
                <a:gd name="T11" fmla="*/ 337 h 508"/>
                <a:gd name="T12" fmla="*/ 414 w 551"/>
                <a:gd name="T13" fmla="*/ 359 h 508"/>
                <a:gd name="T14" fmla="*/ 386 w 551"/>
                <a:gd name="T15" fmla="*/ 362 h 508"/>
                <a:gd name="T16" fmla="*/ 413 w 551"/>
                <a:gd name="T17" fmla="*/ 381 h 508"/>
                <a:gd name="T18" fmla="*/ 419 w 551"/>
                <a:gd name="T19" fmla="*/ 402 h 508"/>
                <a:gd name="T20" fmla="*/ 375 w 551"/>
                <a:gd name="T21" fmla="*/ 406 h 508"/>
                <a:gd name="T22" fmla="*/ 359 w 551"/>
                <a:gd name="T23" fmla="*/ 386 h 508"/>
                <a:gd name="T24" fmla="*/ 350 w 551"/>
                <a:gd name="T25" fmla="*/ 406 h 508"/>
                <a:gd name="T26" fmla="*/ 322 w 551"/>
                <a:gd name="T27" fmla="*/ 422 h 508"/>
                <a:gd name="T28" fmla="*/ 316 w 551"/>
                <a:gd name="T29" fmla="*/ 440 h 508"/>
                <a:gd name="T30" fmla="*/ 322 w 551"/>
                <a:gd name="T31" fmla="*/ 462 h 508"/>
                <a:gd name="T32" fmla="*/ 325 w 551"/>
                <a:gd name="T33" fmla="*/ 480 h 508"/>
                <a:gd name="T34" fmla="*/ 316 w 551"/>
                <a:gd name="T35" fmla="*/ 482 h 508"/>
                <a:gd name="T36" fmla="*/ 277 w 551"/>
                <a:gd name="T37" fmla="*/ 487 h 508"/>
                <a:gd name="T38" fmla="*/ 264 w 551"/>
                <a:gd name="T39" fmla="*/ 495 h 508"/>
                <a:gd name="T40" fmla="*/ 242 w 551"/>
                <a:gd name="T41" fmla="*/ 494 h 508"/>
                <a:gd name="T42" fmla="*/ 190 w 551"/>
                <a:gd name="T43" fmla="*/ 496 h 508"/>
                <a:gd name="T44" fmla="*/ 205 w 551"/>
                <a:gd name="T45" fmla="*/ 479 h 508"/>
                <a:gd name="T46" fmla="*/ 196 w 551"/>
                <a:gd name="T47" fmla="*/ 446 h 508"/>
                <a:gd name="T48" fmla="*/ 160 w 551"/>
                <a:gd name="T49" fmla="*/ 446 h 508"/>
                <a:gd name="T50" fmla="*/ 145 w 551"/>
                <a:gd name="T51" fmla="*/ 433 h 508"/>
                <a:gd name="T52" fmla="*/ 143 w 551"/>
                <a:gd name="T53" fmla="*/ 419 h 508"/>
                <a:gd name="T54" fmla="*/ 116 w 551"/>
                <a:gd name="T55" fmla="*/ 420 h 508"/>
                <a:gd name="T56" fmla="*/ 96 w 551"/>
                <a:gd name="T57" fmla="*/ 426 h 508"/>
                <a:gd name="T58" fmla="*/ 72 w 551"/>
                <a:gd name="T59" fmla="*/ 432 h 508"/>
                <a:gd name="T60" fmla="*/ 52 w 551"/>
                <a:gd name="T61" fmla="*/ 433 h 508"/>
                <a:gd name="T62" fmla="*/ 39 w 551"/>
                <a:gd name="T63" fmla="*/ 436 h 508"/>
                <a:gd name="T64" fmla="*/ 42 w 551"/>
                <a:gd name="T65" fmla="*/ 409 h 508"/>
                <a:gd name="T66" fmla="*/ 32 w 551"/>
                <a:gd name="T67" fmla="*/ 396 h 508"/>
                <a:gd name="T68" fmla="*/ 16 w 551"/>
                <a:gd name="T69" fmla="*/ 376 h 508"/>
                <a:gd name="T70" fmla="*/ 17 w 551"/>
                <a:gd name="T71" fmla="*/ 357 h 508"/>
                <a:gd name="T72" fmla="*/ 42 w 551"/>
                <a:gd name="T73" fmla="*/ 360 h 508"/>
                <a:gd name="T74" fmla="*/ 15 w 551"/>
                <a:gd name="T75" fmla="*/ 325 h 508"/>
                <a:gd name="T76" fmla="*/ 25 w 551"/>
                <a:gd name="T77" fmla="*/ 299 h 508"/>
                <a:gd name="T78" fmla="*/ 45 w 551"/>
                <a:gd name="T79" fmla="*/ 263 h 508"/>
                <a:gd name="T80" fmla="*/ 39 w 551"/>
                <a:gd name="T81" fmla="*/ 209 h 508"/>
                <a:gd name="T82" fmla="*/ 72 w 551"/>
                <a:gd name="T83" fmla="*/ 196 h 508"/>
                <a:gd name="T84" fmla="*/ 78 w 551"/>
                <a:gd name="T85" fmla="*/ 185 h 508"/>
                <a:gd name="T86" fmla="*/ 108 w 551"/>
                <a:gd name="T87" fmla="*/ 149 h 508"/>
                <a:gd name="T88" fmla="*/ 103 w 551"/>
                <a:gd name="T89" fmla="*/ 109 h 508"/>
                <a:gd name="T90" fmla="*/ 89 w 551"/>
                <a:gd name="T91" fmla="*/ 86 h 508"/>
                <a:gd name="T92" fmla="*/ 129 w 551"/>
                <a:gd name="T93" fmla="*/ 79 h 508"/>
                <a:gd name="T94" fmla="*/ 162 w 551"/>
                <a:gd name="T95" fmla="*/ 93 h 508"/>
                <a:gd name="T96" fmla="*/ 202 w 551"/>
                <a:gd name="T97" fmla="*/ 86 h 508"/>
                <a:gd name="T98" fmla="*/ 251 w 551"/>
                <a:gd name="T99" fmla="*/ 50 h 508"/>
                <a:gd name="T100" fmla="*/ 312 w 551"/>
                <a:gd name="T101" fmla="*/ 1 h 508"/>
                <a:gd name="T102" fmla="*/ 441 w 551"/>
                <a:gd name="T103" fmla="*/ 24 h 508"/>
                <a:gd name="T104" fmla="*/ 520 w 551"/>
                <a:gd name="T105" fmla="*/ 84 h 508"/>
                <a:gd name="T106" fmla="*/ 547 w 551"/>
                <a:gd name="T107" fmla="*/ 119 h 508"/>
                <a:gd name="T108" fmla="*/ 545 w 551"/>
                <a:gd name="T109" fmla="*/ 147 h 508"/>
                <a:gd name="T110" fmla="*/ 546 w 551"/>
                <a:gd name="T111" fmla="*/ 182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1" h="508">
                  <a:moveTo>
                    <a:pt x="543" y="202"/>
                  </a:moveTo>
                  <a:cubicBezTo>
                    <a:pt x="538" y="208"/>
                    <a:pt x="538" y="208"/>
                    <a:pt x="538" y="208"/>
                  </a:cubicBezTo>
                  <a:cubicBezTo>
                    <a:pt x="539" y="218"/>
                    <a:pt x="539" y="218"/>
                    <a:pt x="539" y="218"/>
                  </a:cubicBezTo>
                  <a:cubicBezTo>
                    <a:pt x="528" y="244"/>
                    <a:pt x="528" y="244"/>
                    <a:pt x="528" y="244"/>
                  </a:cubicBezTo>
                  <a:cubicBezTo>
                    <a:pt x="519" y="251"/>
                    <a:pt x="519" y="251"/>
                    <a:pt x="519" y="251"/>
                  </a:cubicBezTo>
                  <a:cubicBezTo>
                    <a:pt x="507" y="287"/>
                    <a:pt x="507" y="287"/>
                    <a:pt x="507" y="287"/>
                  </a:cubicBezTo>
                  <a:cubicBezTo>
                    <a:pt x="507" y="294"/>
                    <a:pt x="507" y="294"/>
                    <a:pt x="507" y="294"/>
                  </a:cubicBezTo>
                  <a:cubicBezTo>
                    <a:pt x="498" y="317"/>
                    <a:pt x="498" y="317"/>
                    <a:pt x="498" y="317"/>
                  </a:cubicBezTo>
                  <a:cubicBezTo>
                    <a:pt x="494" y="323"/>
                    <a:pt x="494" y="323"/>
                    <a:pt x="494" y="323"/>
                  </a:cubicBezTo>
                  <a:cubicBezTo>
                    <a:pt x="476" y="329"/>
                    <a:pt x="476" y="329"/>
                    <a:pt x="476" y="329"/>
                  </a:cubicBezTo>
                  <a:cubicBezTo>
                    <a:pt x="465" y="341"/>
                    <a:pt x="465" y="341"/>
                    <a:pt x="465" y="341"/>
                  </a:cubicBezTo>
                  <a:cubicBezTo>
                    <a:pt x="463" y="346"/>
                    <a:pt x="463" y="346"/>
                    <a:pt x="463" y="346"/>
                  </a:cubicBezTo>
                  <a:cubicBezTo>
                    <a:pt x="456" y="347"/>
                    <a:pt x="456" y="347"/>
                    <a:pt x="456" y="347"/>
                  </a:cubicBezTo>
                  <a:cubicBezTo>
                    <a:pt x="448" y="308"/>
                    <a:pt x="448" y="308"/>
                    <a:pt x="448" y="308"/>
                  </a:cubicBezTo>
                  <a:cubicBezTo>
                    <a:pt x="441" y="312"/>
                    <a:pt x="441" y="312"/>
                    <a:pt x="441" y="312"/>
                  </a:cubicBezTo>
                  <a:cubicBezTo>
                    <a:pt x="436" y="319"/>
                    <a:pt x="436" y="319"/>
                    <a:pt x="436" y="319"/>
                  </a:cubicBezTo>
                  <a:cubicBezTo>
                    <a:pt x="444" y="323"/>
                    <a:pt x="444" y="323"/>
                    <a:pt x="444" y="323"/>
                  </a:cubicBezTo>
                  <a:cubicBezTo>
                    <a:pt x="451" y="350"/>
                    <a:pt x="451" y="350"/>
                    <a:pt x="451" y="350"/>
                  </a:cubicBezTo>
                  <a:cubicBezTo>
                    <a:pt x="447" y="360"/>
                    <a:pt x="447" y="360"/>
                    <a:pt x="447" y="360"/>
                  </a:cubicBezTo>
                  <a:cubicBezTo>
                    <a:pt x="435" y="366"/>
                    <a:pt x="435" y="366"/>
                    <a:pt x="435" y="366"/>
                  </a:cubicBezTo>
                  <a:cubicBezTo>
                    <a:pt x="430" y="344"/>
                    <a:pt x="430" y="344"/>
                    <a:pt x="430" y="344"/>
                  </a:cubicBezTo>
                  <a:cubicBezTo>
                    <a:pt x="411" y="336"/>
                    <a:pt x="411" y="336"/>
                    <a:pt x="411" y="336"/>
                  </a:cubicBezTo>
                  <a:cubicBezTo>
                    <a:pt x="409" y="336"/>
                    <a:pt x="409" y="336"/>
                    <a:pt x="409" y="336"/>
                  </a:cubicBezTo>
                  <a:cubicBezTo>
                    <a:pt x="411" y="337"/>
                    <a:pt x="411" y="337"/>
                    <a:pt x="411" y="337"/>
                  </a:cubicBezTo>
                  <a:cubicBezTo>
                    <a:pt x="410" y="340"/>
                    <a:pt x="410" y="340"/>
                    <a:pt x="410" y="340"/>
                  </a:cubicBezTo>
                  <a:cubicBezTo>
                    <a:pt x="424" y="349"/>
                    <a:pt x="424" y="349"/>
                    <a:pt x="424" y="349"/>
                  </a:cubicBezTo>
                  <a:cubicBezTo>
                    <a:pt x="428" y="359"/>
                    <a:pt x="428" y="359"/>
                    <a:pt x="428" y="359"/>
                  </a:cubicBezTo>
                  <a:cubicBezTo>
                    <a:pt x="414" y="359"/>
                    <a:pt x="414" y="359"/>
                    <a:pt x="414" y="359"/>
                  </a:cubicBezTo>
                  <a:cubicBezTo>
                    <a:pt x="404" y="352"/>
                    <a:pt x="404" y="352"/>
                    <a:pt x="404" y="352"/>
                  </a:cubicBezTo>
                  <a:cubicBezTo>
                    <a:pt x="393" y="354"/>
                    <a:pt x="393" y="354"/>
                    <a:pt x="393" y="354"/>
                  </a:cubicBezTo>
                  <a:cubicBezTo>
                    <a:pt x="382" y="354"/>
                    <a:pt x="382" y="354"/>
                    <a:pt x="382" y="354"/>
                  </a:cubicBezTo>
                  <a:cubicBezTo>
                    <a:pt x="386" y="362"/>
                    <a:pt x="386" y="362"/>
                    <a:pt x="386" y="362"/>
                  </a:cubicBezTo>
                  <a:cubicBezTo>
                    <a:pt x="424" y="363"/>
                    <a:pt x="424" y="363"/>
                    <a:pt x="424" y="363"/>
                  </a:cubicBezTo>
                  <a:cubicBezTo>
                    <a:pt x="429" y="367"/>
                    <a:pt x="429" y="367"/>
                    <a:pt x="429" y="367"/>
                  </a:cubicBezTo>
                  <a:cubicBezTo>
                    <a:pt x="423" y="376"/>
                    <a:pt x="423" y="376"/>
                    <a:pt x="423" y="376"/>
                  </a:cubicBezTo>
                  <a:cubicBezTo>
                    <a:pt x="413" y="381"/>
                    <a:pt x="413" y="381"/>
                    <a:pt x="413" y="381"/>
                  </a:cubicBezTo>
                  <a:cubicBezTo>
                    <a:pt x="416" y="393"/>
                    <a:pt x="416" y="393"/>
                    <a:pt x="416" y="393"/>
                  </a:cubicBezTo>
                  <a:cubicBezTo>
                    <a:pt x="428" y="388"/>
                    <a:pt x="428" y="388"/>
                    <a:pt x="428" y="388"/>
                  </a:cubicBezTo>
                  <a:cubicBezTo>
                    <a:pt x="428" y="393"/>
                    <a:pt x="428" y="393"/>
                    <a:pt x="428" y="393"/>
                  </a:cubicBezTo>
                  <a:cubicBezTo>
                    <a:pt x="419" y="402"/>
                    <a:pt x="419" y="402"/>
                    <a:pt x="419" y="402"/>
                  </a:cubicBezTo>
                  <a:cubicBezTo>
                    <a:pt x="408" y="409"/>
                    <a:pt x="408" y="409"/>
                    <a:pt x="408" y="409"/>
                  </a:cubicBezTo>
                  <a:cubicBezTo>
                    <a:pt x="405" y="412"/>
                    <a:pt x="405" y="412"/>
                    <a:pt x="405" y="412"/>
                  </a:cubicBezTo>
                  <a:cubicBezTo>
                    <a:pt x="384" y="418"/>
                    <a:pt x="384" y="418"/>
                    <a:pt x="384" y="418"/>
                  </a:cubicBezTo>
                  <a:cubicBezTo>
                    <a:pt x="375" y="406"/>
                    <a:pt x="375" y="406"/>
                    <a:pt x="375" y="406"/>
                  </a:cubicBezTo>
                  <a:cubicBezTo>
                    <a:pt x="379" y="396"/>
                    <a:pt x="379" y="396"/>
                    <a:pt x="379" y="396"/>
                  </a:cubicBezTo>
                  <a:cubicBezTo>
                    <a:pt x="372" y="398"/>
                    <a:pt x="372" y="398"/>
                    <a:pt x="372" y="398"/>
                  </a:cubicBezTo>
                  <a:cubicBezTo>
                    <a:pt x="367" y="391"/>
                    <a:pt x="367" y="391"/>
                    <a:pt x="367" y="391"/>
                  </a:cubicBezTo>
                  <a:cubicBezTo>
                    <a:pt x="359" y="386"/>
                    <a:pt x="359" y="386"/>
                    <a:pt x="359" y="386"/>
                  </a:cubicBezTo>
                  <a:cubicBezTo>
                    <a:pt x="353" y="400"/>
                    <a:pt x="353" y="400"/>
                    <a:pt x="353" y="400"/>
                  </a:cubicBezTo>
                  <a:cubicBezTo>
                    <a:pt x="363" y="407"/>
                    <a:pt x="363" y="407"/>
                    <a:pt x="363" y="407"/>
                  </a:cubicBezTo>
                  <a:cubicBezTo>
                    <a:pt x="354" y="412"/>
                    <a:pt x="354" y="412"/>
                    <a:pt x="354" y="412"/>
                  </a:cubicBezTo>
                  <a:cubicBezTo>
                    <a:pt x="350" y="406"/>
                    <a:pt x="350" y="406"/>
                    <a:pt x="350" y="406"/>
                  </a:cubicBezTo>
                  <a:cubicBezTo>
                    <a:pt x="340" y="405"/>
                    <a:pt x="340" y="405"/>
                    <a:pt x="340" y="405"/>
                  </a:cubicBezTo>
                  <a:cubicBezTo>
                    <a:pt x="332" y="410"/>
                    <a:pt x="332" y="410"/>
                    <a:pt x="332" y="410"/>
                  </a:cubicBezTo>
                  <a:cubicBezTo>
                    <a:pt x="341" y="415"/>
                    <a:pt x="341" y="415"/>
                    <a:pt x="341" y="415"/>
                  </a:cubicBezTo>
                  <a:cubicBezTo>
                    <a:pt x="322" y="422"/>
                    <a:pt x="322" y="422"/>
                    <a:pt x="322" y="422"/>
                  </a:cubicBezTo>
                  <a:cubicBezTo>
                    <a:pt x="297" y="422"/>
                    <a:pt x="297" y="422"/>
                    <a:pt x="297" y="422"/>
                  </a:cubicBezTo>
                  <a:cubicBezTo>
                    <a:pt x="298" y="430"/>
                    <a:pt x="298" y="430"/>
                    <a:pt x="298" y="430"/>
                  </a:cubicBezTo>
                  <a:cubicBezTo>
                    <a:pt x="305" y="440"/>
                    <a:pt x="305" y="440"/>
                    <a:pt x="305" y="440"/>
                  </a:cubicBezTo>
                  <a:cubicBezTo>
                    <a:pt x="316" y="440"/>
                    <a:pt x="316" y="440"/>
                    <a:pt x="316" y="440"/>
                  </a:cubicBezTo>
                  <a:cubicBezTo>
                    <a:pt x="348" y="423"/>
                    <a:pt x="348" y="423"/>
                    <a:pt x="348" y="423"/>
                  </a:cubicBezTo>
                  <a:cubicBezTo>
                    <a:pt x="350" y="450"/>
                    <a:pt x="350" y="450"/>
                    <a:pt x="350" y="450"/>
                  </a:cubicBezTo>
                  <a:cubicBezTo>
                    <a:pt x="345" y="458"/>
                    <a:pt x="345" y="458"/>
                    <a:pt x="345" y="458"/>
                  </a:cubicBezTo>
                  <a:cubicBezTo>
                    <a:pt x="322" y="462"/>
                    <a:pt x="322" y="462"/>
                    <a:pt x="322" y="462"/>
                  </a:cubicBezTo>
                  <a:cubicBezTo>
                    <a:pt x="326" y="471"/>
                    <a:pt x="326" y="471"/>
                    <a:pt x="326" y="471"/>
                  </a:cubicBezTo>
                  <a:cubicBezTo>
                    <a:pt x="347" y="469"/>
                    <a:pt x="347" y="469"/>
                    <a:pt x="347" y="469"/>
                  </a:cubicBezTo>
                  <a:cubicBezTo>
                    <a:pt x="325" y="488"/>
                    <a:pt x="325" y="488"/>
                    <a:pt x="325" y="488"/>
                  </a:cubicBezTo>
                  <a:cubicBezTo>
                    <a:pt x="325" y="480"/>
                    <a:pt x="325" y="480"/>
                    <a:pt x="325" y="480"/>
                  </a:cubicBezTo>
                  <a:cubicBezTo>
                    <a:pt x="327" y="475"/>
                    <a:pt x="327" y="475"/>
                    <a:pt x="327" y="475"/>
                  </a:cubicBezTo>
                  <a:cubicBezTo>
                    <a:pt x="302" y="474"/>
                    <a:pt x="302" y="474"/>
                    <a:pt x="302" y="474"/>
                  </a:cubicBezTo>
                  <a:cubicBezTo>
                    <a:pt x="303" y="479"/>
                    <a:pt x="303" y="479"/>
                    <a:pt x="303" y="479"/>
                  </a:cubicBezTo>
                  <a:cubicBezTo>
                    <a:pt x="316" y="482"/>
                    <a:pt x="316" y="482"/>
                    <a:pt x="316" y="482"/>
                  </a:cubicBezTo>
                  <a:cubicBezTo>
                    <a:pt x="317" y="490"/>
                    <a:pt x="317" y="490"/>
                    <a:pt x="317" y="490"/>
                  </a:cubicBezTo>
                  <a:cubicBezTo>
                    <a:pt x="307" y="494"/>
                    <a:pt x="307" y="494"/>
                    <a:pt x="307" y="494"/>
                  </a:cubicBezTo>
                  <a:cubicBezTo>
                    <a:pt x="292" y="489"/>
                    <a:pt x="292" y="489"/>
                    <a:pt x="292" y="489"/>
                  </a:cubicBezTo>
                  <a:cubicBezTo>
                    <a:pt x="277" y="487"/>
                    <a:pt x="277" y="487"/>
                    <a:pt x="277" y="487"/>
                  </a:cubicBezTo>
                  <a:cubicBezTo>
                    <a:pt x="264" y="482"/>
                    <a:pt x="264" y="482"/>
                    <a:pt x="264" y="482"/>
                  </a:cubicBezTo>
                  <a:cubicBezTo>
                    <a:pt x="271" y="492"/>
                    <a:pt x="271" y="492"/>
                    <a:pt x="271" y="492"/>
                  </a:cubicBezTo>
                  <a:cubicBezTo>
                    <a:pt x="271" y="498"/>
                    <a:pt x="271" y="498"/>
                    <a:pt x="271" y="498"/>
                  </a:cubicBezTo>
                  <a:cubicBezTo>
                    <a:pt x="271" y="498"/>
                    <a:pt x="264" y="496"/>
                    <a:pt x="264" y="495"/>
                  </a:cubicBezTo>
                  <a:cubicBezTo>
                    <a:pt x="264" y="495"/>
                    <a:pt x="262" y="485"/>
                    <a:pt x="262" y="485"/>
                  </a:cubicBezTo>
                  <a:cubicBezTo>
                    <a:pt x="255" y="485"/>
                    <a:pt x="255" y="485"/>
                    <a:pt x="255" y="485"/>
                  </a:cubicBezTo>
                  <a:cubicBezTo>
                    <a:pt x="259" y="493"/>
                    <a:pt x="259" y="493"/>
                    <a:pt x="259" y="493"/>
                  </a:cubicBezTo>
                  <a:cubicBezTo>
                    <a:pt x="242" y="494"/>
                    <a:pt x="242" y="494"/>
                    <a:pt x="242" y="494"/>
                  </a:cubicBezTo>
                  <a:cubicBezTo>
                    <a:pt x="225" y="508"/>
                    <a:pt x="225" y="508"/>
                    <a:pt x="225" y="508"/>
                  </a:cubicBezTo>
                  <a:cubicBezTo>
                    <a:pt x="225" y="508"/>
                    <a:pt x="210" y="505"/>
                    <a:pt x="210" y="505"/>
                  </a:cubicBezTo>
                  <a:cubicBezTo>
                    <a:pt x="210" y="505"/>
                    <a:pt x="206" y="498"/>
                    <a:pt x="206" y="498"/>
                  </a:cubicBezTo>
                  <a:cubicBezTo>
                    <a:pt x="190" y="496"/>
                    <a:pt x="190" y="496"/>
                    <a:pt x="190" y="496"/>
                  </a:cubicBezTo>
                  <a:cubicBezTo>
                    <a:pt x="189" y="492"/>
                    <a:pt x="189" y="492"/>
                    <a:pt x="189" y="492"/>
                  </a:cubicBezTo>
                  <a:cubicBezTo>
                    <a:pt x="199" y="479"/>
                    <a:pt x="199" y="479"/>
                    <a:pt x="199" y="479"/>
                  </a:cubicBezTo>
                  <a:cubicBezTo>
                    <a:pt x="199" y="479"/>
                    <a:pt x="199" y="486"/>
                    <a:pt x="199" y="486"/>
                  </a:cubicBezTo>
                  <a:cubicBezTo>
                    <a:pt x="199" y="486"/>
                    <a:pt x="205" y="479"/>
                    <a:pt x="205" y="479"/>
                  </a:cubicBezTo>
                  <a:cubicBezTo>
                    <a:pt x="212" y="479"/>
                    <a:pt x="212" y="479"/>
                    <a:pt x="212" y="479"/>
                  </a:cubicBezTo>
                  <a:cubicBezTo>
                    <a:pt x="212" y="469"/>
                    <a:pt x="212" y="469"/>
                    <a:pt x="212" y="469"/>
                  </a:cubicBezTo>
                  <a:cubicBezTo>
                    <a:pt x="205" y="461"/>
                    <a:pt x="205" y="461"/>
                    <a:pt x="205" y="461"/>
                  </a:cubicBezTo>
                  <a:cubicBezTo>
                    <a:pt x="196" y="446"/>
                    <a:pt x="196" y="446"/>
                    <a:pt x="196" y="446"/>
                  </a:cubicBezTo>
                  <a:cubicBezTo>
                    <a:pt x="175" y="446"/>
                    <a:pt x="175" y="446"/>
                    <a:pt x="175" y="446"/>
                  </a:cubicBezTo>
                  <a:cubicBezTo>
                    <a:pt x="169" y="450"/>
                    <a:pt x="169" y="450"/>
                    <a:pt x="169" y="450"/>
                  </a:cubicBezTo>
                  <a:cubicBezTo>
                    <a:pt x="162" y="450"/>
                    <a:pt x="162" y="450"/>
                    <a:pt x="162" y="450"/>
                  </a:cubicBezTo>
                  <a:cubicBezTo>
                    <a:pt x="160" y="446"/>
                    <a:pt x="160" y="446"/>
                    <a:pt x="160" y="446"/>
                  </a:cubicBezTo>
                  <a:cubicBezTo>
                    <a:pt x="155" y="446"/>
                    <a:pt x="155" y="446"/>
                    <a:pt x="155" y="446"/>
                  </a:cubicBezTo>
                  <a:cubicBezTo>
                    <a:pt x="152" y="443"/>
                    <a:pt x="152" y="443"/>
                    <a:pt x="152" y="443"/>
                  </a:cubicBezTo>
                  <a:cubicBezTo>
                    <a:pt x="155" y="439"/>
                    <a:pt x="155" y="439"/>
                    <a:pt x="155" y="439"/>
                  </a:cubicBezTo>
                  <a:cubicBezTo>
                    <a:pt x="145" y="433"/>
                    <a:pt x="145" y="433"/>
                    <a:pt x="145" y="433"/>
                  </a:cubicBezTo>
                  <a:cubicBezTo>
                    <a:pt x="149" y="430"/>
                    <a:pt x="149" y="430"/>
                    <a:pt x="149" y="430"/>
                  </a:cubicBezTo>
                  <a:cubicBezTo>
                    <a:pt x="149" y="423"/>
                    <a:pt x="149" y="423"/>
                    <a:pt x="149" y="423"/>
                  </a:cubicBezTo>
                  <a:cubicBezTo>
                    <a:pt x="146" y="423"/>
                    <a:pt x="146" y="423"/>
                    <a:pt x="146" y="423"/>
                  </a:cubicBezTo>
                  <a:cubicBezTo>
                    <a:pt x="143" y="419"/>
                    <a:pt x="143" y="419"/>
                    <a:pt x="143" y="419"/>
                  </a:cubicBezTo>
                  <a:cubicBezTo>
                    <a:pt x="136" y="420"/>
                    <a:pt x="136" y="420"/>
                    <a:pt x="136" y="420"/>
                  </a:cubicBezTo>
                  <a:cubicBezTo>
                    <a:pt x="130" y="416"/>
                    <a:pt x="130" y="416"/>
                    <a:pt x="130" y="416"/>
                  </a:cubicBezTo>
                  <a:cubicBezTo>
                    <a:pt x="116" y="416"/>
                    <a:pt x="116" y="416"/>
                    <a:pt x="116" y="416"/>
                  </a:cubicBezTo>
                  <a:cubicBezTo>
                    <a:pt x="116" y="420"/>
                    <a:pt x="116" y="420"/>
                    <a:pt x="116" y="420"/>
                  </a:cubicBezTo>
                  <a:cubicBezTo>
                    <a:pt x="112" y="423"/>
                    <a:pt x="112" y="423"/>
                    <a:pt x="112" y="423"/>
                  </a:cubicBezTo>
                  <a:cubicBezTo>
                    <a:pt x="108" y="423"/>
                    <a:pt x="108" y="423"/>
                    <a:pt x="108" y="423"/>
                  </a:cubicBezTo>
                  <a:cubicBezTo>
                    <a:pt x="103" y="426"/>
                    <a:pt x="103" y="426"/>
                    <a:pt x="103" y="426"/>
                  </a:cubicBezTo>
                  <a:cubicBezTo>
                    <a:pt x="96" y="426"/>
                    <a:pt x="96" y="426"/>
                    <a:pt x="96" y="426"/>
                  </a:cubicBezTo>
                  <a:cubicBezTo>
                    <a:pt x="96" y="430"/>
                    <a:pt x="96" y="430"/>
                    <a:pt x="96" y="430"/>
                  </a:cubicBezTo>
                  <a:cubicBezTo>
                    <a:pt x="79" y="429"/>
                    <a:pt x="79" y="429"/>
                    <a:pt x="79" y="429"/>
                  </a:cubicBezTo>
                  <a:cubicBezTo>
                    <a:pt x="76" y="433"/>
                    <a:pt x="76" y="433"/>
                    <a:pt x="76" y="433"/>
                  </a:cubicBezTo>
                  <a:cubicBezTo>
                    <a:pt x="72" y="432"/>
                    <a:pt x="72" y="432"/>
                    <a:pt x="72" y="432"/>
                  </a:cubicBezTo>
                  <a:cubicBezTo>
                    <a:pt x="69" y="436"/>
                    <a:pt x="69" y="436"/>
                    <a:pt x="69" y="436"/>
                  </a:cubicBezTo>
                  <a:cubicBezTo>
                    <a:pt x="62" y="437"/>
                    <a:pt x="62" y="437"/>
                    <a:pt x="62" y="437"/>
                  </a:cubicBezTo>
                  <a:cubicBezTo>
                    <a:pt x="63" y="432"/>
                    <a:pt x="63" y="432"/>
                    <a:pt x="63" y="432"/>
                  </a:cubicBezTo>
                  <a:cubicBezTo>
                    <a:pt x="52" y="433"/>
                    <a:pt x="52" y="433"/>
                    <a:pt x="52" y="433"/>
                  </a:cubicBezTo>
                  <a:cubicBezTo>
                    <a:pt x="46" y="426"/>
                    <a:pt x="46" y="426"/>
                    <a:pt x="46" y="426"/>
                  </a:cubicBezTo>
                  <a:cubicBezTo>
                    <a:pt x="45" y="431"/>
                    <a:pt x="45" y="431"/>
                    <a:pt x="45" y="431"/>
                  </a:cubicBezTo>
                  <a:cubicBezTo>
                    <a:pt x="42" y="437"/>
                    <a:pt x="42" y="437"/>
                    <a:pt x="42" y="437"/>
                  </a:cubicBezTo>
                  <a:cubicBezTo>
                    <a:pt x="39" y="436"/>
                    <a:pt x="39" y="436"/>
                    <a:pt x="39" y="436"/>
                  </a:cubicBezTo>
                  <a:cubicBezTo>
                    <a:pt x="39" y="423"/>
                    <a:pt x="39" y="423"/>
                    <a:pt x="39" y="423"/>
                  </a:cubicBezTo>
                  <a:cubicBezTo>
                    <a:pt x="35" y="423"/>
                    <a:pt x="35" y="423"/>
                    <a:pt x="35" y="423"/>
                  </a:cubicBezTo>
                  <a:cubicBezTo>
                    <a:pt x="45" y="413"/>
                    <a:pt x="45" y="413"/>
                    <a:pt x="45" y="413"/>
                  </a:cubicBezTo>
                  <a:cubicBezTo>
                    <a:pt x="42" y="409"/>
                    <a:pt x="42" y="409"/>
                    <a:pt x="42" y="409"/>
                  </a:cubicBezTo>
                  <a:cubicBezTo>
                    <a:pt x="32" y="409"/>
                    <a:pt x="32" y="409"/>
                    <a:pt x="32" y="409"/>
                  </a:cubicBezTo>
                  <a:cubicBezTo>
                    <a:pt x="29" y="406"/>
                    <a:pt x="29" y="406"/>
                    <a:pt x="29" y="406"/>
                  </a:cubicBezTo>
                  <a:cubicBezTo>
                    <a:pt x="28" y="399"/>
                    <a:pt x="28" y="399"/>
                    <a:pt x="28" y="399"/>
                  </a:cubicBezTo>
                  <a:cubicBezTo>
                    <a:pt x="32" y="396"/>
                    <a:pt x="32" y="396"/>
                    <a:pt x="32" y="396"/>
                  </a:cubicBezTo>
                  <a:cubicBezTo>
                    <a:pt x="25" y="393"/>
                    <a:pt x="25" y="393"/>
                    <a:pt x="25" y="393"/>
                  </a:cubicBezTo>
                  <a:cubicBezTo>
                    <a:pt x="25" y="383"/>
                    <a:pt x="25" y="383"/>
                    <a:pt x="25" y="383"/>
                  </a:cubicBezTo>
                  <a:cubicBezTo>
                    <a:pt x="22" y="383"/>
                    <a:pt x="22" y="383"/>
                    <a:pt x="22" y="383"/>
                  </a:cubicBezTo>
                  <a:cubicBezTo>
                    <a:pt x="16" y="376"/>
                    <a:pt x="16" y="376"/>
                    <a:pt x="16" y="376"/>
                  </a:cubicBezTo>
                  <a:cubicBezTo>
                    <a:pt x="15" y="372"/>
                    <a:pt x="15" y="372"/>
                    <a:pt x="15" y="372"/>
                  </a:cubicBezTo>
                  <a:cubicBezTo>
                    <a:pt x="0" y="350"/>
                    <a:pt x="0" y="350"/>
                    <a:pt x="0" y="350"/>
                  </a:cubicBezTo>
                  <a:cubicBezTo>
                    <a:pt x="13" y="346"/>
                    <a:pt x="13" y="346"/>
                    <a:pt x="13" y="346"/>
                  </a:cubicBezTo>
                  <a:cubicBezTo>
                    <a:pt x="17" y="357"/>
                    <a:pt x="17" y="357"/>
                    <a:pt x="17" y="357"/>
                  </a:cubicBezTo>
                  <a:cubicBezTo>
                    <a:pt x="22" y="363"/>
                    <a:pt x="22" y="363"/>
                    <a:pt x="22" y="363"/>
                  </a:cubicBezTo>
                  <a:cubicBezTo>
                    <a:pt x="25" y="359"/>
                    <a:pt x="25" y="359"/>
                    <a:pt x="25" y="359"/>
                  </a:cubicBezTo>
                  <a:cubicBezTo>
                    <a:pt x="35" y="366"/>
                    <a:pt x="35" y="366"/>
                    <a:pt x="35" y="366"/>
                  </a:cubicBezTo>
                  <a:cubicBezTo>
                    <a:pt x="42" y="360"/>
                    <a:pt x="42" y="360"/>
                    <a:pt x="42" y="360"/>
                  </a:cubicBezTo>
                  <a:cubicBezTo>
                    <a:pt x="39" y="349"/>
                    <a:pt x="39" y="349"/>
                    <a:pt x="39" y="349"/>
                  </a:cubicBezTo>
                  <a:cubicBezTo>
                    <a:pt x="19" y="329"/>
                    <a:pt x="19" y="329"/>
                    <a:pt x="19" y="329"/>
                  </a:cubicBezTo>
                  <a:cubicBezTo>
                    <a:pt x="15" y="333"/>
                    <a:pt x="15" y="333"/>
                    <a:pt x="15" y="333"/>
                  </a:cubicBezTo>
                  <a:cubicBezTo>
                    <a:pt x="15" y="325"/>
                    <a:pt x="15" y="325"/>
                    <a:pt x="15" y="325"/>
                  </a:cubicBezTo>
                  <a:cubicBezTo>
                    <a:pt x="19" y="323"/>
                    <a:pt x="19" y="323"/>
                    <a:pt x="19" y="323"/>
                  </a:cubicBezTo>
                  <a:cubicBezTo>
                    <a:pt x="18" y="319"/>
                    <a:pt x="18" y="319"/>
                    <a:pt x="18" y="319"/>
                  </a:cubicBezTo>
                  <a:cubicBezTo>
                    <a:pt x="25" y="310"/>
                    <a:pt x="25" y="310"/>
                    <a:pt x="25" y="310"/>
                  </a:cubicBezTo>
                  <a:cubicBezTo>
                    <a:pt x="25" y="299"/>
                    <a:pt x="25" y="299"/>
                    <a:pt x="25" y="299"/>
                  </a:cubicBezTo>
                  <a:cubicBezTo>
                    <a:pt x="32" y="286"/>
                    <a:pt x="32" y="286"/>
                    <a:pt x="32" y="286"/>
                  </a:cubicBezTo>
                  <a:cubicBezTo>
                    <a:pt x="29" y="282"/>
                    <a:pt x="29" y="282"/>
                    <a:pt x="29" y="282"/>
                  </a:cubicBezTo>
                  <a:cubicBezTo>
                    <a:pt x="34" y="277"/>
                    <a:pt x="42" y="263"/>
                    <a:pt x="42" y="263"/>
                  </a:cubicBezTo>
                  <a:cubicBezTo>
                    <a:pt x="42" y="263"/>
                    <a:pt x="45" y="263"/>
                    <a:pt x="45" y="263"/>
                  </a:cubicBezTo>
                  <a:cubicBezTo>
                    <a:pt x="42" y="239"/>
                    <a:pt x="42" y="239"/>
                    <a:pt x="42" y="239"/>
                  </a:cubicBezTo>
                  <a:cubicBezTo>
                    <a:pt x="35" y="232"/>
                    <a:pt x="35" y="232"/>
                    <a:pt x="35" y="232"/>
                  </a:cubicBezTo>
                  <a:cubicBezTo>
                    <a:pt x="42" y="219"/>
                    <a:pt x="42" y="219"/>
                    <a:pt x="42" y="219"/>
                  </a:cubicBezTo>
                  <a:cubicBezTo>
                    <a:pt x="39" y="209"/>
                    <a:pt x="39" y="209"/>
                    <a:pt x="39" y="209"/>
                  </a:cubicBezTo>
                  <a:cubicBezTo>
                    <a:pt x="49" y="205"/>
                    <a:pt x="49" y="205"/>
                    <a:pt x="49" y="205"/>
                  </a:cubicBezTo>
                  <a:cubicBezTo>
                    <a:pt x="59" y="216"/>
                    <a:pt x="59" y="216"/>
                    <a:pt x="59" y="216"/>
                  </a:cubicBezTo>
                  <a:cubicBezTo>
                    <a:pt x="59" y="211"/>
                    <a:pt x="59" y="211"/>
                    <a:pt x="59" y="211"/>
                  </a:cubicBezTo>
                  <a:cubicBezTo>
                    <a:pt x="72" y="196"/>
                    <a:pt x="72" y="196"/>
                    <a:pt x="72" y="196"/>
                  </a:cubicBezTo>
                  <a:cubicBezTo>
                    <a:pt x="68" y="195"/>
                    <a:pt x="68" y="195"/>
                    <a:pt x="68" y="195"/>
                  </a:cubicBezTo>
                  <a:cubicBezTo>
                    <a:pt x="82" y="193"/>
                    <a:pt x="82" y="193"/>
                    <a:pt x="82" y="193"/>
                  </a:cubicBezTo>
                  <a:cubicBezTo>
                    <a:pt x="82" y="193"/>
                    <a:pt x="82" y="189"/>
                    <a:pt x="82" y="189"/>
                  </a:cubicBezTo>
                  <a:cubicBezTo>
                    <a:pt x="82" y="189"/>
                    <a:pt x="78" y="185"/>
                    <a:pt x="78" y="185"/>
                  </a:cubicBezTo>
                  <a:cubicBezTo>
                    <a:pt x="75" y="179"/>
                    <a:pt x="75" y="179"/>
                    <a:pt x="75" y="179"/>
                  </a:cubicBezTo>
                  <a:cubicBezTo>
                    <a:pt x="95" y="166"/>
                    <a:pt x="95" y="166"/>
                    <a:pt x="95" y="166"/>
                  </a:cubicBezTo>
                  <a:cubicBezTo>
                    <a:pt x="99" y="166"/>
                    <a:pt x="99" y="166"/>
                    <a:pt x="99" y="166"/>
                  </a:cubicBezTo>
                  <a:cubicBezTo>
                    <a:pt x="108" y="149"/>
                    <a:pt x="108" y="149"/>
                    <a:pt x="108" y="149"/>
                  </a:cubicBezTo>
                  <a:cubicBezTo>
                    <a:pt x="112" y="149"/>
                    <a:pt x="112" y="149"/>
                    <a:pt x="112" y="149"/>
                  </a:cubicBezTo>
                  <a:cubicBezTo>
                    <a:pt x="112" y="136"/>
                    <a:pt x="112" y="136"/>
                    <a:pt x="112" y="136"/>
                  </a:cubicBezTo>
                  <a:cubicBezTo>
                    <a:pt x="104" y="120"/>
                    <a:pt x="104" y="120"/>
                    <a:pt x="104" y="120"/>
                  </a:cubicBezTo>
                  <a:cubicBezTo>
                    <a:pt x="103" y="109"/>
                    <a:pt x="103" y="109"/>
                    <a:pt x="103" y="109"/>
                  </a:cubicBezTo>
                  <a:cubicBezTo>
                    <a:pt x="92" y="109"/>
                    <a:pt x="92" y="109"/>
                    <a:pt x="92" y="109"/>
                  </a:cubicBezTo>
                  <a:cubicBezTo>
                    <a:pt x="85" y="102"/>
                    <a:pt x="85" y="102"/>
                    <a:pt x="85" y="102"/>
                  </a:cubicBezTo>
                  <a:cubicBezTo>
                    <a:pt x="93" y="92"/>
                    <a:pt x="93" y="92"/>
                    <a:pt x="93" y="92"/>
                  </a:cubicBezTo>
                  <a:cubicBezTo>
                    <a:pt x="89" y="86"/>
                    <a:pt x="89" y="86"/>
                    <a:pt x="89" y="86"/>
                  </a:cubicBezTo>
                  <a:cubicBezTo>
                    <a:pt x="92" y="86"/>
                    <a:pt x="92" y="86"/>
                    <a:pt x="92" y="86"/>
                  </a:cubicBezTo>
                  <a:cubicBezTo>
                    <a:pt x="98" y="82"/>
                    <a:pt x="98" y="82"/>
                    <a:pt x="98" y="82"/>
                  </a:cubicBezTo>
                  <a:cubicBezTo>
                    <a:pt x="119" y="82"/>
                    <a:pt x="119" y="82"/>
                    <a:pt x="119" y="82"/>
                  </a:cubicBezTo>
                  <a:cubicBezTo>
                    <a:pt x="129" y="79"/>
                    <a:pt x="129" y="79"/>
                    <a:pt x="129" y="79"/>
                  </a:cubicBezTo>
                  <a:cubicBezTo>
                    <a:pt x="139" y="89"/>
                    <a:pt x="139" y="89"/>
                    <a:pt x="139" y="89"/>
                  </a:cubicBezTo>
                  <a:cubicBezTo>
                    <a:pt x="145" y="82"/>
                    <a:pt x="145" y="82"/>
                    <a:pt x="145" y="82"/>
                  </a:cubicBezTo>
                  <a:cubicBezTo>
                    <a:pt x="149" y="82"/>
                    <a:pt x="149" y="82"/>
                    <a:pt x="149" y="82"/>
                  </a:cubicBezTo>
                  <a:cubicBezTo>
                    <a:pt x="162" y="93"/>
                    <a:pt x="162" y="93"/>
                    <a:pt x="162" y="93"/>
                  </a:cubicBezTo>
                  <a:cubicBezTo>
                    <a:pt x="172" y="85"/>
                    <a:pt x="172" y="85"/>
                    <a:pt x="172" y="85"/>
                  </a:cubicBezTo>
                  <a:cubicBezTo>
                    <a:pt x="183" y="85"/>
                    <a:pt x="183" y="85"/>
                    <a:pt x="183" y="85"/>
                  </a:cubicBezTo>
                  <a:cubicBezTo>
                    <a:pt x="182" y="89"/>
                    <a:pt x="182" y="89"/>
                    <a:pt x="182" y="89"/>
                  </a:cubicBezTo>
                  <a:cubicBezTo>
                    <a:pt x="202" y="86"/>
                    <a:pt x="202" y="86"/>
                    <a:pt x="202" y="86"/>
                  </a:cubicBezTo>
                  <a:cubicBezTo>
                    <a:pt x="212" y="72"/>
                    <a:pt x="212" y="72"/>
                    <a:pt x="212" y="72"/>
                  </a:cubicBezTo>
                  <a:cubicBezTo>
                    <a:pt x="227" y="69"/>
                    <a:pt x="227" y="69"/>
                    <a:pt x="227" y="69"/>
                  </a:cubicBezTo>
                  <a:cubicBezTo>
                    <a:pt x="245" y="62"/>
                    <a:pt x="245" y="62"/>
                    <a:pt x="245" y="62"/>
                  </a:cubicBezTo>
                  <a:cubicBezTo>
                    <a:pt x="251" y="50"/>
                    <a:pt x="251" y="50"/>
                    <a:pt x="251" y="50"/>
                  </a:cubicBezTo>
                  <a:cubicBezTo>
                    <a:pt x="272" y="56"/>
                    <a:pt x="272" y="56"/>
                    <a:pt x="272" y="56"/>
                  </a:cubicBezTo>
                  <a:cubicBezTo>
                    <a:pt x="293" y="36"/>
                    <a:pt x="293" y="36"/>
                    <a:pt x="293" y="36"/>
                  </a:cubicBezTo>
                  <a:cubicBezTo>
                    <a:pt x="299" y="11"/>
                    <a:pt x="299" y="11"/>
                    <a:pt x="299" y="11"/>
                  </a:cubicBezTo>
                  <a:cubicBezTo>
                    <a:pt x="312" y="1"/>
                    <a:pt x="312" y="1"/>
                    <a:pt x="312" y="1"/>
                  </a:cubicBezTo>
                  <a:cubicBezTo>
                    <a:pt x="368" y="0"/>
                    <a:pt x="368" y="0"/>
                    <a:pt x="368" y="0"/>
                  </a:cubicBezTo>
                  <a:cubicBezTo>
                    <a:pt x="388" y="13"/>
                    <a:pt x="388" y="13"/>
                    <a:pt x="388" y="13"/>
                  </a:cubicBezTo>
                  <a:cubicBezTo>
                    <a:pt x="413" y="13"/>
                    <a:pt x="413" y="13"/>
                    <a:pt x="413" y="13"/>
                  </a:cubicBezTo>
                  <a:cubicBezTo>
                    <a:pt x="413" y="13"/>
                    <a:pt x="440" y="24"/>
                    <a:pt x="441" y="24"/>
                  </a:cubicBezTo>
                  <a:cubicBezTo>
                    <a:pt x="441" y="24"/>
                    <a:pt x="456" y="21"/>
                    <a:pt x="456" y="21"/>
                  </a:cubicBezTo>
                  <a:cubicBezTo>
                    <a:pt x="473" y="32"/>
                    <a:pt x="473" y="32"/>
                    <a:pt x="473" y="32"/>
                  </a:cubicBezTo>
                  <a:cubicBezTo>
                    <a:pt x="507" y="63"/>
                    <a:pt x="507" y="63"/>
                    <a:pt x="507" y="63"/>
                  </a:cubicBezTo>
                  <a:cubicBezTo>
                    <a:pt x="520" y="84"/>
                    <a:pt x="520" y="84"/>
                    <a:pt x="520" y="84"/>
                  </a:cubicBezTo>
                  <a:cubicBezTo>
                    <a:pt x="526" y="82"/>
                    <a:pt x="526" y="82"/>
                    <a:pt x="526" y="82"/>
                  </a:cubicBezTo>
                  <a:cubicBezTo>
                    <a:pt x="538" y="98"/>
                    <a:pt x="538" y="98"/>
                    <a:pt x="538" y="98"/>
                  </a:cubicBezTo>
                  <a:cubicBezTo>
                    <a:pt x="542" y="115"/>
                    <a:pt x="542" y="115"/>
                    <a:pt x="542" y="115"/>
                  </a:cubicBezTo>
                  <a:cubicBezTo>
                    <a:pt x="547" y="119"/>
                    <a:pt x="547" y="119"/>
                    <a:pt x="547" y="119"/>
                  </a:cubicBezTo>
                  <a:cubicBezTo>
                    <a:pt x="545" y="134"/>
                    <a:pt x="545" y="134"/>
                    <a:pt x="545" y="134"/>
                  </a:cubicBezTo>
                  <a:cubicBezTo>
                    <a:pt x="550" y="136"/>
                    <a:pt x="550" y="136"/>
                    <a:pt x="550" y="136"/>
                  </a:cubicBezTo>
                  <a:cubicBezTo>
                    <a:pt x="549" y="144"/>
                    <a:pt x="549" y="144"/>
                    <a:pt x="549" y="144"/>
                  </a:cubicBezTo>
                  <a:cubicBezTo>
                    <a:pt x="545" y="147"/>
                    <a:pt x="545" y="147"/>
                    <a:pt x="545" y="147"/>
                  </a:cubicBezTo>
                  <a:cubicBezTo>
                    <a:pt x="544" y="161"/>
                    <a:pt x="544" y="161"/>
                    <a:pt x="544" y="161"/>
                  </a:cubicBezTo>
                  <a:cubicBezTo>
                    <a:pt x="543" y="166"/>
                    <a:pt x="543" y="166"/>
                    <a:pt x="543" y="166"/>
                  </a:cubicBezTo>
                  <a:cubicBezTo>
                    <a:pt x="546" y="171"/>
                    <a:pt x="546" y="171"/>
                    <a:pt x="546" y="171"/>
                  </a:cubicBezTo>
                  <a:cubicBezTo>
                    <a:pt x="546" y="182"/>
                    <a:pt x="546" y="182"/>
                    <a:pt x="546" y="182"/>
                  </a:cubicBezTo>
                  <a:cubicBezTo>
                    <a:pt x="551" y="189"/>
                    <a:pt x="551" y="189"/>
                    <a:pt x="551" y="189"/>
                  </a:cubicBezTo>
                  <a:cubicBezTo>
                    <a:pt x="541" y="194"/>
                    <a:pt x="541" y="194"/>
                    <a:pt x="541" y="194"/>
                  </a:cubicBezTo>
                  <a:lnTo>
                    <a:pt x="543" y="20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4" name="Freeform 13">
              <a:extLst>
                <a:ext uri="{FF2B5EF4-FFF2-40B4-BE49-F238E27FC236}">
                  <a16:creationId xmlns:a16="http://schemas.microsoft.com/office/drawing/2014/main" id="{B00F054C-2EE7-4591-A7DC-AC093829D51A}"/>
                </a:ext>
              </a:extLst>
            </p:cNvPr>
            <p:cNvSpPr>
              <a:spLocks/>
            </p:cNvSpPr>
            <p:nvPr/>
          </p:nvSpPr>
          <p:spPr bwMode="auto">
            <a:xfrm>
              <a:off x="6532027" y="4292852"/>
              <a:ext cx="719705" cy="835213"/>
            </a:xfrm>
            <a:custGeom>
              <a:avLst/>
              <a:gdLst>
                <a:gd name="T0" fmla="*/ 399 w 474"/>
                <a:gd name="T1" fmla="*/ 263 h 551"/>
                <a:gd name="T2" fmla="*/ 393 w 474"/>
                <a:gd name="T3" fmla="*/ 276 h 551"/>
                <a:gd name="T4" fmla="*/ 431 w 474"/>
                <a:gd name="T5" fmla="*/ 302 h 551"/>
                <a:gd name="T6" fmla="*/ 415 w 474"/>
                <a:gd name="T7" fmla="*/ 327 h 551"/>
                <a:gd name="T8" fmla="*/ 370 w 474"/>
                <a:gd name="T9" fmla="*/ 347 h 551"/>
                <a:gd name="T10" fmla="*/ 350 w 474"/>
                <a:gd name="T11" fmla="*/ 351 h 551"/>
                <a:gd name="T12" fmla="*/ 327 w 474"/>
                <a:gd name="T13" fmla="*/ 347 h 551"/>
                <a:gd name="T14" fmla="*/ 286 w 474"/>
                <a:gd name="T15" fmla="*/ 340 h 551"/>
                <a:gd name="T16" fmla="*/ 281 w 474"/>
                <a:gd name="T17" fmla="*/ 350 h 551"/>
                <a:gd name="T18" fmla="*/ 291 w 474"/>
                <a:gd name="T19" fmla="*/ 367 h 551"/>
                <a:gd name="T20" fmla="*/ 300 w 474"/>
                <a:gd name="T21" fmla="*/ 407 h 551"/>
                <a:gd name="T22" fmla="*/ 283 w 474"/>
                <a:gd name="T23" fmla="*/ 424 h 551"/>
                <a:gd name="T24" fmla="*/ 270 w 474"/>
                <a:gd name="T25" fmla="*/ 447 h 551"/>
                <a:gd name="T26" fmla="*/ 260 w 474"/>
                <a:gd name="T27" fmla="*/ 454 h 551"/>
                <a:gd name="T28" fmla="*/ 237 w 474"/>
                <a:gd name="T29" fmla="*/ 463 h 551"/>
                <a:gd name="T30" fmla="*/ 223 w 474"/>
                <a:gd name="T31" fmla="*/ 490 h 551"/>
                <a:gd name="T32" fmla="*/ 194 w 474"/>
                <a:gd name="T33" fmla="*/ 500 h 551"/>
                <a:gd name="T34" fmla="*/ 177 w 474"/>
                <a:gd name="T35" fmla="*/ 507 h 551"/>
                <a:gd name="T36" fmla="*/ 173 w 474"/>
                <a:gd name="T37" fmla="*/ 534 h 551"/>
                <a:gd name="T38" fmla="*/ 160 w 474"/>
                <a:gd name="T39" fmla="*/ 523 h 551"/>
                <a:gd name="T40" fmla="*/ 117 w 474"/>
                <a:gd name="T41" fmla="*/ 530 h 551"/>
                <a:gd name="T42" fmla="*/ 103 w 474"/>
                <a:gd name="T43" fmla="*/ 551 h 551"/>
                <a:gd name="T44" fmla="*/ 87 w 474"/>
                <a:gd name="T45" fmla="*/ 524 h 551"/>
                <a:gd name="T46" fmla="*/ 87 w 474"/>
                <a:gd name="T47" fmla="*/ 511 h 551"/>
                <a:gd name="T48" fmla="*/ 83 w 474"/>
                <a:gd name="T49" fmla="*/ 481 h 551"/>
                <a:gd name="T50" fmla="*/ 106 w 474"/>
                <a:gd name="T51" fmla="*/ 454 h 551"/>
                <a:gd name="T52" fmla="*/ 106 w 474"/>
                <a:gd name="T53" fmla="*/ 427 h 551"/>
                <a:gd name="T54" fmla="*/ 123 w 474"/>
                <a:gd name="T55" fmla="*/ 420 h 551"/>
                <a:gd name="T56" fmla="*/ 120 w 474"/>
                <a:gd name="T57" fmla="*/ 407 h 551"/>
                <a:gd name="T58" fmla="*/ 106 w 474"/>
                <a:gd name="T59" fmla="*/ 374 h 551"/>
                <a:gd name="T60" fmla="*/ 72 w 474"/>
                <a:gd name="T61" fmla="*/ 344 h 551"/>
                <a:gd name="T62" fmla="*/ 63 w 474"/>
                <a:gd name="T63" fmla="*/ 307 h 551"/>
                <a:gd name="T64" fmla="*/ 33 w 474"/>
                <a:gd name="T65" fmla="*/ 281 h 551"/>
                <a:gd name="T66" fmla="*/ 53 w 474"/>
                <a:gd name="T67" fmla="*/ 263 h 551"/>
                <a:gd name="T68" fmla="*/ 60 w 474"/>
                <a:gd name="T69" fmla="*/ 260 h 551"/>
                <a:gd name="T70" fmla="*/ 50 w 474"/>
                <a:gd name="T71" fmla="*/ 237 h 551"/>
                <a:gd name="T72" fmla="*/ 33 w 474"/>
                <a:gd name="T73" fmla="*/ 230 h 551"/>
                <a:gd name="T74" fmla="*/ 13 w 474"/>
                <a:gd name="T75" fmla="*/ 206 h 551"/>
                <a:gd name="T76" fmla="*/ 37 w 474"/>
                <a:gd name="T77" fmla="*/ 184 h 551"/>
                <a:gd name="T78" fmla="*/ 34 w 474"/>
                <a:gd name="T79" fmla="*/ 139 h 551"/>
                <a:gd name="T80" fmla="*/ 0 w 474"/>
                <a:gd name="T81" fmla="*/ 110 h 551"/>
                <a:gd name="T82" fmla="*/ 3 w 474"/>
                <a:gd name="T83" fmla="*/ 60 h 551"/>
                <a:gd name="T84" fmla="*/ 6 w 474"/>
                <a:gd name="T85" fmla="*/ 40 h 551"/>
                <a:gd name="T86" fmla="*/ 13 w 474"/>
                <a:gd name="T87" fmla="*/ 30 h 551"/>
                <a:gd name="T88" fmla="*/ 19 w 474"/>
                <a:gd name="T89" fmla="*/ 11 h 551"/>
                <a:gd name="T90" fmla="*/ 53 w 474"/>
                <a:gd name="T91" fmla="*/ 24 h 551"/>
                <a:gd name="T92" fmla="*/ 86 w 474"/>
                <a:gd name="T93" fmla="*/ 87 h 551"/>
                <a:gd name="T94" fmla="*/ 110 w 474"/>
                <a:gd name="T95" fmla="*/ 86 h 551"/>
                <a:gd name="T96" fmla="*/ 127 w 474"/>
                <a:gd name="T97" fmla="*/ 83 h 551"/>
                <a:gd name="T98" fmla="*/ 139 w 474"/>
                <a:gd name="T99" fmla="*/ 90 h 551"/>
                <a:gd name="T100" fmla="*/ 167 w 474"/>
                <a:gd name="T101" fmla="*/ 97 h 551"/>
                <a:gd name="T102" fmla="*/ 176 w 474"/>
                <a:gd name="T103" fmla="*/ 90 h 551"/>
                <a:gd name="T104" fmla="*/ 189 w 474"/>
                <a:gd name="T105" fmla="*/ 63 h 551"/>
                <a:gd name="T106" fmla="*/ 230 w 474"/>
                <a:gd name="T107" fmla="*/ 57 h 551"/>
                <a:gd name="T108" fmla="*/ 290 w 474"/>
                <a:gd name="T109" fmla="*/ 53 h 551"/>
                <a:gd name="T110" fmla="*/ 321 w 474"/>
                <a:gd name="T111" fmla="*/ 63 h 551"/>
                <a:gd name="T112" fmla="*/ 316 w 474"/>
                <a:gd name="T113" fmla="*/ 36 h 551"/>
                <a:gd name="T114" fmla="*/ 360 w 474"/>
                <a:gd name="T115" fmla="*/ 20 h 551"/>
                <a:gd name="T116" fmla="*/ 377 w 474"/>
                <a:gd name="T117" fmla="*/ 67 h 551"/>
                <a:gd name="T118" fmla="*/ 404 w 474"/>
                <a:gd name="T119" fmla="*/ 56 h 551"/>
                <a:gd name="T120" fmla="*/ 423 w 474"/>
                <a:gd name="T121" fmla="*/ 59 h 551"/>
                <a:gd name="T122" fmla="*/ 461 w 474"/>
                <a:gd name="T123" fmla="*/ 114 h 551"/>
                <a:gd name="T124" fmla="*/ 468 w 474"/>
                <a:gd name="T125" fmla="*/ 21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4" h="551">
                  <a:moveTo>
                    <a:pt x="407" y="257"/>
                  </a:moveTo>
                  <a:cubicBezTo>
                    <a:pt x="407" y="257"/>
                    <a:pt x="394" y="248"/>
                    <a:pt x="393" y="248"/>
                  </a:cubicBezTo>
                  <a:cubicBezTo>
                    <a:pt x="393" y="249"/>
                    <a:pt x="399" y="263"/>
                    <a:pt x="399" y="263"/>
                  </a:cubicBezTo>
                  <a:cubicBezTo>
                    <a:pt x="399" y="263"/>
                    <a:pt x="381" y="272"/>
                    <a:pt x="381" y="273"/>
                  </a:cubicBezTo>
                  <a:cubicBezTo>
                    <a:pt x="381" y="273"/>
                    <a:pt x="382" y="278"/>
                    <a:pt x="382" y="278"/>
                  </a:cubicBezTo>
                  <a:cubicBezTo>
                    <a:pt x="393" y="276"/>
                    <a:pt x="393" y="276"/>
                    <a:pt x="393" y="276"/>
                  </a:cubicBezTo>
                  <a:cubicBezTo>
                    <a:pt x="417" y="281"/>
                    <a:pt x="417" y="281"/>
                    <a:pt x="417" y="281"/>
                  </a:cubicBezTo>
                  <a:cubicBezTo>
                    <a:pt x="430" y="295"/>
                    <a:pt x="430" y="295"/>
                    <a:pt x="430" y="295"/>
                  </a:cubicBezTo>
                  <a:cubicBezTo>
                    <a:pt x="431" y="302"/>
                    <a:pt x="431" y="302"/>
                    <a:pt x="431" y="302"/>
                  </a:cubicBezTo>
                  <a:cubicBezTo>
                    <a:pt x="439" y="308"/>
                    <a:pt x="439" y="308"/>
                    <a:pt x="439" y="308"/>
                  </a:cubicBezTo>
                  <a:cubicBezTo>
                    <a:pt x="433" y="320"/>
                    <a:pt x="433" y="320"/>
                    <a:pt x="433" y="320"/>
                  </a:cubicBezTo>
                  <a:cubicBezTo>
                    <a:pt x="415" y="327"/>
                    <a:pt x="415" y="327"/>
                    <a:pt x="415" y="327"/>
                  </a:cubicBezTo>
                  <a:cubicBezTo>
                    <a:pt x="400" y="330"/>
                    <a:pt x="400" y="330"/>
                    <a:pt x="400" y="330"/>
                  </a:cubicBezTo>
                  <a:cubicBezTo>
                    <a:pt x="390" y="344"/>
                    <a:pt x="390" y="344"/>
                    <a:pt x="390" y="344"/>
                  </a:cubicBezTo>
                  <a:cubicBezTo>
                    <a:pt x="370" y="347"/>
                    <a:pt x="370" y="347"/>
                    <a:pt x="370" y="347"/>
                  </a:cubicBezTo>
                  <a:cubicBezTo>
                    <a:pt x="371" y="343"/>
                    <a:pt x="371" y="343"/>
                    <a:pt x="371" y="343"/>
                  </a:cubicBezTo>
                  <a:cubicBezTo>
                    <a:pt x="360" y="343"/>
                    <a:pt x="360" y="343"/>
                    <a:pt x="360" y="343"/>
                  </a:cubicBezTo>
                  <a:cubicBezTo>
                    <a:pt x="350" y="351"/>
                    <a:pt x="350" y="351"/>
                    <a:pt x="350" y="351"/>
                  </a:cubicBezTo>
                  <a:cubicBezTo>
                    <a:pt x="337" y="340"/>
                    <a:pt x="337" y="340"/>
                    <a:pt x="337" y="340"/>
                  </a:cubicBezTo>
                  <a:cubicBezTo>
                    <a:pt x="333" y="340"/>
                    <a:pt x="333" y="340"/>
                    <a:pt x="333" y="340"/>
                  </a:cubicBezTo>
                  <a:cubicBezTo>
                    <a:pt x="327" y="347"/>
                    <a:pt x="327" y="347"/>
                    <a:pt x="327" y="347"/>
                  </a:cubicBezTo>
                  <a:cubicBezTo>
                    <a:pt x="317" y="337"/>
                    <a:pt x="317" y="337"/>
                    <a:pt x="317" y="337"/>
                  </a:cubicBezTo>
                  <a:cubicBezTo>
                    <a:pt x="307" y="340"/>
                    <a:pt x="307" y="340"/>
                    <a:pt x="307" y="340"/>
                  </a:cubicBezTo>
                  <a:cubicBezTo>
                    <a:pt x="286" y="340"/>
                    <a:pt x="286" y="340"/>
                    <a:pt x="286" y="340"/>
                  </a:cubicBezTo>
                  <a:cubicBezTo>
                    <a:pt x="280" y="344"/>
                    <a:pt x="280" y="344"/>
                    <a:pt x="280" y="344"/>
                  </a:cubicBezTo>
                  <a:cubicBezTo>
                    <a:pt x="277" y="344"/>
                    <a:pt x="277" y="344"/>
                    <a:pt x="277" y="344"/>
                  </a:cubicBezTo>
                  <a:cubicBezTo>
                    <a:pt x="281" y="350"/>
                    <a:pt x="281" y="350"/>
                    <a:pt x="281" y="350"/>
                  </a:cubicBezTo>
                  <a:cubicBezTo>
                    <a:pt x="273" y="360"/>
                    <a:pt x="273" y="360"/>
                    <a:pt x="273" y="360"/>
                  </a:cubicBezTo>
                  <a:cubicBezTo>
                    <a:pt x="280" y="367"/>
                    <a:pt x="280" y="367"/>
                    <a:pt x="280" y="367"/>
                  </a:cubicBezTo>
                  <a:cubicBezTo>
                    <a:pt x="291" y="367"/>
                    <a:pt x="291" y="367"/>
                    <a:pt x="291" y="367"/>
                  </a:cubicBezTo>
                  <a:cubicBezTo>
                    <a:pt x="292" y="378"/>
                    <a:pt x="292" y="378"/>
                    <a:pt x="292" y="378"/>
                  </a:cubicBezTo>
                  <a:cubicBezTo>
                    <a:pt x="300" y="394"/>
                    <a:pt x="300" y="394"/>
                    <a:pt x="300" y="394"/>
                  </a:cubicBezTo>
                  <a:cubicBezTo>
                    <a:pt x="300" y="407"/>
                    <a:pt x="300" y="407"/>
                    <a:pt x="300" y="407"/>
                  </a:cubicBezTo>
                  <a:cubicBezTo>
                    <a:pt x="296" y="407"/>
                    <a:pt x="296" y="407"/>
                    <a:pt x="296" y="407"/>
                  </a:cubicBezTo>
                  <a:cubicBezTo>
                    <a:pt x="287" y="424"/>
                    <a:pt x="287" y="424"/>
                    <a:pt x="287" y="424"/>
                  </a:cubicBezTo>
                  <a:cubicBezTo>
                    <a:pt x="283" y="424"/>
                    <a:pt x="283" y="424"/>
                    <a:pt x="283" y="424"/>
                  </a:cubicBezTo>
                  <a:cubicBezTo>
                    <a:pt x="263" y="437"/>
                    <a:pt x="263" y="437"/>
                    <a:pt x="263" y="437"/>
                  </a:cubicBezTo>
                  <a:cubicBezTo>
                    <a:pt x="266" y="443"/>
                    <a:pt x="266" y="443"/>
                    <a:pt x="266" y="443"/>
                  </a:cubicBezTo>
                  <a:cubicBezTo>
                    <a:pt x="266" y="443"/>
                    <a:pt x="270" y="447"/>
                    <a:pt x="270" y="447"/>
                  </a:cubicBezTo>
                  <a:cubicBezTo>
                    <a:pt x="270" y="447"/>
                    <a:pt x="270" y="451"/>
                    <a:pt x="270" y="451"/>
                  </a:cubicBezTo>
                  <a:cubicBezTo>
                    <a:pt x="256" y="453"/>
                    <a:pt x="256" y="453"/>
                    <a:pt x="256" y="453"/>
                  </a:cubicBezTo>
                  <a:cubicBezTo>
                    <a:pt x="260" y="454"/>
                    <a:pt x="260" y="454"/>
                    <a:pt x="260" y="454"/>
                  </a:cubicBezTo>
                  <a:cubicBezTo>
                    <a:pt x="247" y="469"/>
                    <a:pt x="247" y="469"/>
                    <a:pt x="247" y="469"/>
                  </a:cubicBezTo>
                  <a:cubicBezTo>
                    <a:pt x="247" y="474"/>
                    <a:pt x="247" y="474"/>
                    <a:pt x="247" y="474"/>
                  </a:cubicBezTo>
                  <a:cubicBezTo>
                    <a:pt x="237" y="463"/>
                    <a:pt x="237" y="463"/>
                    <a:pt x="237" y="463"/>
                  </a:cubicBezTo>
                  <a:cubicBezTo>
                    <a:pt x="227" y="467"/>
                    <a:pt x="227" y="467"/>
                    <a:pt x="227" y="467"/>
                  </a:cubicBezTo>
                  <a:cubicBezTo>
                    <a:pt x="230" y="477"/>
                    <a:pt x="230" y="477"/>
                    <a:pt x="230" y="477"/>
                  </a:cubicBezTo>
                  <a:cubicBezTo>
                    <a:pt x="223" y="490"/>
                    <a:pt x="223" y="490"/>
                    <a:pt x="223" y="490"/>
                  </a:cubicBezTo>
                  <a:cubicBezTo>
                    <a:pt x="213" y="490"/>
                    <a:pt x="213" y="490"/>
                    <a:pt x="213" y="490"/>
                  </a:cubicBezTo>
                  <a:cubicBezTo>
                    <a:pt x="201" y="493"/>
                    <a:pt x="201" y="493"/>
                    <a:pt x="201" y="493"/>
                  </a:cubicBezTo>
                  <a:cubicBezTo>
                    <a:pt x="194" y="500"/>
                    <a:pt x="194" y="500"/>
                    <a:pt x="194" y="500"/>
                  </a:cubicBezTo>
                  <a:cubicBezTo>
                    <a:pt x="190" y="500"/>
                    <a:pt x="190" y="500"/>
                    <a:pt x="190" y="500"/>
                  </a:cubicBezTo>
                  <a:cubicBezTo>
                    <a:pt x="190" y="500"/>
                    <a:pt x="190" y="504"/>
                    <a:pt x="189" y="504"/>
                  </a:cubicBezTo>
                  <a:cubicBezTo>
                    <a:pt x="189" y="504"/>
                    <a:pt x="177" y="507"/>
                    <a:pt x="177" y="507"/>
                  </a:cubicBezTo>
                  <a:cubicBezTo>
                    <a:pt x="177" y="518"/>
                    <a:pt x="177" y="518"/>
                    <a:pt x="177" y="518"/>
                  </a:cubicBezTo>
                  <a:cubicBezTo>
                    <a:pt x="184" y="528"/>
                    <a:pt x="184" y="528"/>
                    <a:pt x="184" y="528"/>
                  </a:cubicBezTo>
                  <a:cubicBezTo>
                    <a:pt x="173" y="534"/>
                    <a:pt x="173" y="534"/>
                    <a:pt x="173" y="534"/>
                  </a:cubicBezTo>
                  <a:cubicBezTo>
                    <a:pt x="173" y="537"/>
                    <a:pt x="173" y="537"/>
                    <a:pt x="173" y="537"/>
                  </a:cubicBezTo>
                  <a:cubicBezTo>
                    <a:pt x="167" y="541"/>
                    <a:pt x="167" y="541"/>
                    <a:pt x="167" y="541"/>
                  </a:cubicBezTo>
                  <a:cubicBezTo>
                    <a:pt x="160" y="523"/>
                    <a:pt x="160" y="523"/>
                    <a:pt x="160" y="523"/>
                  </a:cubicBezTo>
                  <a:cubicBezTo>
                    <a:pt x="143" y="520"/>
                    <a:pt x="143" y="520"/>
                    <a:pt x="143" y="520"/>
                  </a:cubicBezTo>
                  <a:cubicBezTo>
                    <a:pt x="143" y="524"/>
                    <a:pt x="143" y="524"/>
                    <a:pt x="143" y="524"/>
                  </a:cubicBezTo>
                  <a:cubicBezTo>
                    <a:pt x="117" y="530"/>
                    <a:pt x="117" y="530"/>
                    <a:pt x="117" y="530"/>
                  </a:cubicBezTo>
                  <a:cubicBezTo>
                    <a:pt x="116" y="537"/>
                    <a:pt x="116" y="537"/>
                    <a:pt x="116" y="537"/>
                  </a:cubicBezTo>
                  <a:cubicBezTo>
                    <a:pt x="120" y="537"/>
                    <a:pt x="120" y="537"/>
                    <a:pt x="120" y="537"/>
                  </a:cubicBezTo>
                  <a:cubicBezTo>
                    <a:pt x="103" y="551"/>
                    <a:pt x="103" y="551"/>
                    <a:pt x="103" y="551"/>
                  </a:cubicBezTo>
                  <a:cubicBezTo>
                    <a:pt x="103" y="547"/>
                    <a:pt x="103" y="547"/>
                    <a:pt x="103" y="547"/>
                  </a:cubicBezTo>
                  <a:cubicBezTo>
                    <a:pt x="87" y="544"/>
                    <a:pt x="87" y="544"/>
                    <a:pt x="87" y="544"/>
                  </a:cubicBezTo>
                  <a:cubicBezTo>
                    <a:pt x="87" y="524"/>
                    <a:pt x="87" y="524"/>
                    <a:pt x="87" y="524"/>
                  </a:cubicBezTo>
                  <a:cubicBezTo>
                    <a:pt x="83" y="524"/>
                    <a:pt x="83" y="524"/>
                    <a:pt x="83" y="524"/>
                  </a:cubicBezTo>
                  <a:cubicBezTo>
                    <a:pt x="83" y="520"/>
                    <a:pt x="83" y="520"/>
                    <a:pt x="83" y="520"/>
                  </a:cubicBezTo>
                  <a:cubicBezTo>
                    <a:pt x="87" y="511"/>
                    <a:pt x="87" y="511"/>
                    <a:pt x="87" y="511"/>
                  </a:cubicBezTo>
                  <a:cubicBezTo>
                    <a:pt x="83" y="507"/>
                    <a:pt x="83" y="507"/>
                    <a:pt x="83" y="507"/>
                  </a:cubicBezTo>
                  <a:cubicBezTo>
                    <a:pt x="96" y="504"/>
                    <a:pt x="96" y="504"/>
                    <a:pt x="96" y="504"/>
                  </a:cubicBezTo>
                  <a:cubicBezTo>
                    <a:pt x="83" y="481"/>
                    <a:pt x="83" y="481"/>
                    <a:pt x="83" y="481"/>
                  </a:cubicBezTo>
                  <a:cubicBezTo>
                    <a:pt x="86" y="473"/>
                    <a:pt x="86" y="473"/>
                    <a:pt x="86" y="473"/>
                  </a:cubicBezTo>
                  <a:cubicBezTo>
                    <a:pt x="97" y="473"/>
                    <a:pt x="97" y="473"/>
                    <a:pt x="97" y="473"/>
                  </a:cubicBezTo>
                  <a:cubicBezTo>
                    <a:pt x="106" y="454"/>
                    <a:pt x="106" y="454"/>
                    <a:pt x="106" y="454"/>
                  </a:cubicBezTo>
                  <a:cubicBezTo>
                    <a:pt x="113" y="451"/>
                    <a:pt x="113" y="451"/>
                    <a:pt x="113" y="451"/>
                  </a:cubicBezTo>
                  <a:cubicBezTo>
                    <a:pt x="117" y="434"/>
                    <a:pt x="117" y="434"/>
                    <a:pt x="117" y="434"/>
                  </a:cubicBezTo>
                  <a:cubicBezTo>
                    <a:pt x="106" y="427"/>
                    <a:pt x="106" y="427"/>
                    <a:pt x="106" y="427"/>
                  </a:cubicBezTo>
                  <a:cubicBezTo>
                    <a:pt x="106" y="424"/>
                    <a:pt x="106" y="424"/>
                    <a:pt x="106" y="424"/>
                  </a:cubicBezTo>
                  <a:cubicBezTo>
                    <a:pt x="120" y="424"/>
                    <a:pt x="120" y="424"/>
                    <a:pt x="120" y="424"/>
                  </a:cubicBezTo>
                  <a:cubicBezTo>
                    <a:pt x="123" y="420"/>
                    <a:pt x="123" y="420"/>
                    <a:pt x="123" y="420"/>
                  </a:cubicBezTo>
                  <a:cubicBezTo>
                    <a:pt x="127" y="420"/>
                    <a:pt x="127" y="420"/>
                    <a:pt x="127" y="420"/>
                  </a:cubicBezTo>
                  <a:cubicBezTo>
                    <a:pt x="127" y="417"/>
                    <a:pt x="127" y="417"/>
                    <a:pt x="127" y="417"/>
                  </a:cubicBezTo>
                  <a:cubicBezTo>
                    <a:pt x="120" y="407"/>
                    <a:pt x="120" y="407"/>
                    <a:pt x="120" y="407"/>
                  </a:cubicBezTo>
                  <a:cubicBezTo>
                    <a:pt x="120" y="407"/>
                    <a:pt x="120" y="402"/>
                    <a:pt x="119" y="400"/>
                  </a:cubicBezTo>
                  <a:cubicBezTo>
                    <a:pt x="118" y="398"/>
                    <a:pt x="117" y="390"/>
                    <a:pt x="117" y="390"/>
                  </a:cubicBezTo>
                  <a:cubicBezTo>
                    <a:pt x="114" y="388"/>
                    <a:pt x="107" y="378"/>
                    <a:pt x="106" y="374"/>
                  </a:cubicBezTo>
                  <a:cubicBezTo>
                    <a:pt x="104" y="370"/>
                    <a:pt x="91" y="360"/>
                    <a:pt x="88" y="358"/>
                  </a:cubicBezTo>
                  <a:cubicBezTo>
                    <a:pt x="85" y="356"/>
                    <a:pt x="76" y="346"/>
                    <a:pt x="76" y="346"/>
                  </a:cubicBezTo>
                  <a:cubicBezTo>
                    <a:pt x="72" y="344"/>
                    <a:pt x="72" y="344"/>
                    <a:pt x="72" y="344"/>
                  </a:cubicBezTo>
                  <a:cubicBezTo>
                    <a:pt x="63" y="336"/>
                    <a:pt x="63" y="336"/>
                    <a:pt x="63" y="336"/>
                  </a:cubicBezTo>
                  <a:cubicBezTo>
                    <a:pt x="57" y="319"/>
                    <a:pt x="57" y="319"/>
                    <a:pt x="57" y="319"/>
                  </a:cubicBezTo>
                  <a:cubicBezTo>
                    <a:pt x="63" y="307"/>
                    <a:pt x="63" y="307"/>
                    <a:pt x="63" y="307"/>
                  </a:cubicBezTo>
                  <a:cubicBezTo>
                    <a:pt x="58" y="303"/>
                    <a:pt x="56" y="293"/>
                    <a:pt x="56" y="293"/>
                  </a:cubicBezTo>
                  <a:cubicBezTo>
                    <a:pt x="42" y="283"/>
                    <a:pt x="42" y="283"/>
                    <a:pt x="42" y="283"/>
                  </a:cubicBezTo>
                  <a:cubicBezTo>
                    <a:pt x="33" y="281"/>
                    <a:pt x="33" y="281"/>
                    <a:pt x="33" y="281"/>
                  </a:cubicBezTo>
                  <a:cubicBezTo>
                    <a:pt x="43" y="267"/>
                    <a:pt x="43" y="267"/>
                    <a:pt x="43" y="267"/>
                  </a:cubicBezTo>
                  <a:cubicBezTo>
                    <a:pt x="48" y="264"/>
                    <a:pt x="48" y="264"/>
                    <a:pt x="48" y="264"/>
                  </a:cubicBezTo>
                  <a:cubicBezTo>
                    <a:pt x="53" y="263"/>
                    <a:pt x="53" y="263"/>
                    <a:pt x="53" y="263"/>
                  </a:cubicBezTo>
                  <a:cubicBezTo>
                    <a:pt x="56" y="267"/>
                    <a:pt x="56" y="267"/>
                    <a:pt x="56" y="267"/>
                  </a:cubicBezTo>
                  <a:cubicBezTo>
                    <a:pt x="56" y="264"/>
                    <a:pt x="56" y="264"/>
                    <a:pt x="56" y="264"/>
                  </a:cubicBezTo>
                  <a:cubicBezTo>
                    <a:pt x="60" y="260"/>
                    <a:pt x="60" y="260"/>
                    <a:pt x="60" y="260"/>
                  </a:cubicBezTo>
                  <a:cubicBezTo>
                    <a:pt x="56" y="253"/>
                    <a:pt x="56" y="253"/>
                    <a:pt x="56" y="253"/>
                  </a:cubicBezTo>
                  <a:cubicBezTo>
                    <a:pt x="63" y="250"/>
                    <a:pt x="63" y="250"/>
                    <a:pt x="63" y="250"/>
                  </a:cubicBezTo>
                  <a:cubicBezTo>
                    <a:pt x="50" y="237"/>
                    <a:pt x="50" y="237"/>
                    <a:pt x="50" y="237"/>
                  </a:cubicBezTo>
                  <a:cubicBezTo>
                    <a:pt x="42" y="237"/>
                    <a:pt x="42" y="237"/>
                    <a:pt x="42" y="237"/>
                  </a:cubicBezTo>
                  <a:cubicBezTo>
                    <a:pt x="33" y="233"/>
                    <a:pt x="33" y="233"/>
                    <a:pt x="33" y="233"/>
                  </a:cubicBezTo>
                  <a:cubicBezTo>
                    <a:pt x="33" y="230"/>
                    <a:pt x="33" y="230"/>
                    <a:pt x="33" y="230"/>
                  </a:cubicBezTo>
                  <a:cubicBezTo>
                    <a:pt x="17" y="223"/>
                    <a:pt x="17" y="223"/>
                    <a:pt x="17" y="223"/>
                  </a:cubicBezTo>
                  <a:cubicBezTo>
                    <a:pt x="13" y="217"/>
                    <a:pt x="13" y="217"/>
                    <a:pt x="13" y="217"/>
                  </a:cubicBezTo>
                  <a:cubicBezTo>
                    <a:pt x="13" y="206"/>
                    <a:pt x="13" y="206"/>
                    <a:pt x="13" y="206"/>
                  </a:cubicBezTo>
                  <a:cubicBezTo>
                    <a:pt x="20" y="204"/>
                    <a:pt x="20" y="204"/>
                    <a:pt x="20" y="204"/>
                  </a:cubicBezTo>
                  <a:cubicBezTo>
                    <a:pt x="23" y="193"/>
                    <a:pt x="23" y="193"/>
                    <a:pt x="23" y="193"/>
                  </a:cubicBezTo>
                  <a:cubicBezTo>
                    <a:pt x="28" y="191"/>
                    <a:pt x="37" y="184"/>
                    <a:pt x="37" y="184"/>
                  </a:cubicBezTo>
                  <a:cubicBezTo>
                    <a:pt x="37" y="173"/>
                    <a:pt x="37" y="173"/>
                    <a:pt x="37" y="173"/>
                  </a:cubicBezTo>
                  <a:cubicBezTo>
                    <a:pt x="33" y="170"/>
                    <a:pt x="33" y="170"/>
                    <a:pt x="33" y="170"/>
                  </a:cubicBezTo>
                  <a:cubicBezTo>
                    <a:pt x="34" y="139"/>
                    <a:pt x="34" y="139"/>
                    <a:pt x="34" y="139"/>
                  </a:cubicBezTo>
                  <a:cubicBezTo>
                    <a:pt x="30" y="127"/>
                    <a:pt x="30" y="127"/>
                    <a:pt x="30" y="127"/>
                  </a:cubicBezTo>
                  <a:cubicBezTo>
                    <a:pt x="20" y="117"/>
                    <a:pt x="20" y="117"/>
                    <a:pt x="20" y="117"/>
                  </a:cubicBezTo>
                  <a:cubicBezTo>
                    <a:pt x="0" y="110"/>
                    <a:pt x="0" y="110"/>
                    <a:pt x="0" y="110"/>
                  </a:cubicBezTo>
                  <a:cubicBezTo>
                    <a:pt x="0" y="91"/>
                    <a:pt x="0" y="91"/>
                    <a:pt x="0" y="91"/>
                  </a:cubicBezTo>
                  <a:cubicBezTo>
                    <a:pt x="3" y="73"/>
                    <a:pt x="3" y="73"/>
                    <a:pt x="3" y="73"/>
                  </a:cubicBezTo>
                  <a:cubicBezTo>
                    <a:pt x="3" y="60"/>
                    <a:pt x="3" y="60"/>
                    <a:pt x="3" y="60"/>
                  </a:cubicBezTo>
                  <a:cubicBezTo>
                    <a:pt x="0" y="53"/>
                    <a:pt x="0" y="53"/>
                    <a:pt x="0" y="53"/>
                  </a:cubicBezTo>
                  <a:cubicBezTo>
                    <a:pt x="10" y="40"/>
                    <a:pt x="10" y="40"/>
                    <a:pt x="10" y="40"/>
                  </a:cubicBezTo>
                  <a:cubicBezTo>
                    <a:pt x="6" y="40"/>
                    <a:pt x="6" y="40"/>
                    <a:pt x="6" y="40"/>
                  </a:cubicBezTo>
                  <a:cubicBezTo>
                    <a:pt x="6" y="40"/>
                    <a:pt x="6" y="33"/>
                    <a:pt x="6" y="33"/>
                  </a:cubicBezTo>
                  <a:cubicBezTo>
                    <a:pt x="6" y="33"/>
                    <a:pt x="3" y="33"/>
                    <a:pt x="3" y="33"/>
                  </a:cubicBezTo>
                  <a:cubicBezTo>
                    <a:pt x="13" y="30"/>
                    <a:pt x="13" y="30"/>
                    <a:pt x="13" y="30"/>
                  </a:cubicBezTo>
                  <a:cubicBezTo>
                    <a:pt x="13" y="26"/>
                    <a:pt x="13" y="26"/>
                    <a:pt x="13" y="26"/>
                  </a:cubicBezTo>
                  <a:cubicBezTo>
                    <a:pt x="16" y="23"/>
                    <a:pt x="16" y="23"/>
                    <a:pt x="16" y="23"/>
                  </a:cubicBezTo>
                  <a:cubicBezTo>
                    <a:pt x="19" y="11"/>
                    <a:pt x="19" y="11"/>
                    <a:pt x="19" y="11"/>
                  </a:cubicBezTo>
                  <a:cubicBezTo>
                    <a:pt x="33" y="0"/>
                    <a:pt x="33" y="0"/>
                    <a:pt x="33" y="0"/>
                  </a:cubicBezTo>
                  <a:cubicBezTo>
                    <a:pt x="50" y="10"/>
                    <a:pt x="50" y="10"/>
                    <a:pt x="50" y="10"/>
                  </a:cubicBezTo>
                  <a:cubicBezTo>
                    <a:pt x="50" y="10"/>
                    <a:pt x="53" y="17"/>
                    <a:pt x="53" y="24"/>
                  </a:cubicBezTo>
                  <a:cubicBezTo>
                    <a:pt x="77" y="60"/>
                    <a:pt x="77" y="60"/>
                    <a:pt x="77" y="60"/>
                  </a:cubicBezTo>
                  <a:cubicBezTo>
                    <a:pt x="73" y="67"/>
                    <a:pt x="73" y="67"/>
                    <a:pt x="73" y="67"/>
                  </a:cubicBezTo>
                  <a:cubicBezTo>
                    <a:pt x="86" y="87"/>
                    <a:pt x="86" y="87"/>
                    <a:pt x="86" y="87"/>
                  </a:cubicBezTo>
                  <a:cubicBezTo>
                    <a:pt x="90" y="83"/>
                    <a:pt x="90" y="83"/>
                    <a:pt x="90" y="83"/>
                  </a:cubicBezTo>
                  <a:cubicBezTo>
                    <a:pt x="100" y="90"/>
                    <a:pt x="100" y="90"/>
                    <a:pt x="100" y="90"/>
                  </a:cubicBezTo>
                  <a:cubicBezTo>
                    <a:pt x="110" y="86"/>
                    <a:pt x="110" y="86"/>
                    <a:pt x="110" y="86"/>
                  </a:cubicBezTo>
                  <a:cubicBezTo>
                    <a:pt x="110" y="91"/>
                    <a:pt x="110" y="91"/>
                    <a:pt x="110" y="91"/>
                  </a:cubicBezTo>
                  <a:cubicBezTo>
                    <a:pt x="116" y="83"/>
                    <a:pt x="116" y="83"/>
                    <a:pt x="116" y="83"/>
                  </a:cubicBezTo>
                  <a:cubicBezTo>
                    <a:pt x="127" y="83"/>
                    <a:pt x="127" y="83"/>
                    <a:pt x="127" y="83"/>
                  </a:cubicBezTo>
                  <a:cubicBezTo>
                    <a:pt x="127" y="90"/>
                    <a:pt x="127" y="90"/>
                    <a:pt x="127" y="90"/>
                  </a:cubicBezTo>
                  <a:cubicBezTo>
                    <a:pt x="136" y="94"/>
                    <a:pt x="136" y="94"/>
                    <a:pt x="136" y="94"/>
                  </a:cubicBezTo>
                  <a:cubicBezTo>
                    <a:pt x="139" y="90"/>
                    <a:pt x="139" y="90"/>
                    <a:pt x="139" y="90"/>
                  </a:cubicBezTo>
                  <a:cubicBezTo>
                    <a:pt x="144" y="90"/>
                    <a:pt x="144" y="90"/>
                    <a:pt x="144" y="90"/>
                  </a:cubicBezTo>
                  <a:cubicBezTo>
                    <a:pt x="153" y="100"/>
                    <a:pt x="153" y="100"/>
                    <a:pt x="153" y="100"/>
                  </a:cubicBezTo>
                  <a:cubicBezTo>
                    <a:pt x="167" y="97"/>
                    <a:pt x="167" y="97"/>
                    <a:pt x="167" y="97"/>
                  </a:cubicBezTo>
                  <a:cubicBezTo>
                    <a:pt x="169" y="94"/>
                    <a:pt x="169" y="94"/>
                    <a:pt x="169" y="94"/>
                  </a:cubicBezTo>
                  <a:cubicBezTo>
                    <a:pt x="174" y="94"/>
                    <a:pt x="174" y="94"/>
                    <a:pt x="174" y="94"/>
                  </a:cubicBezTo>
                  <a:cubicBezTo>
                    <a:pt x="176" y="90"/>
                    <a:pt x="176" y="90"/>
                    <a:pt x="176" y="90"/>
                  </a:cubicBezTo>
                  <a:cubicBezTo>
                    <a:pt x="173" y="86"/>
                    <a:pt x="173" y="86"/>
                    <a:pt x="173" y="86"/>
                  </a:cubicBezTo>
                  <a:cubicBezTo>
                    <a:pt x="180" y="79"/>
                    <a:pt x="180" y="79"/>
                    <a:pt x="180" y="79"/>
                  </a:cubicBezTo>
                  <a:cubicBezTo>
                    <a:pt x="180" y="79"/>
                    <a:pt x="186" y="67"/>
                    <a:pt x="189" y="63"/>
                  </a:cubicBezTo>
                  <a:cubicBezTo>
                    <a:pt x="207" y="63"/>
                    <a:pt x="207" y="63"/>
                    <a:pt x="207" y="63"/>
                  </a:cubicBezTo>
                  <a:cubicBezTo>
                    <a:pt x="226" y="40"/>
                    <a:pt x="226" y="40"/>
                    <a:pt x="226" y="40"/>
                  </a:cubicBezTo>
                  <a:cubicBezTo>
                    <a:pt x="230" y="57"/>
                    <a:pt x="230" y="57"/>
                    <a:pt x="230" y="57"/>
                  </a:cubicBezTo>
                  <a:cubicBezTo>
                    <a:pt x="254" y="60"/>
                    <a:pt x="254" y="60"/>
                    <a:pt x="254" y="60"/>
                  </a:cubicBezTo>
                  <a:cubicBezTo>
                    <a:pt x="254" y="60"/>
                    <a:pt x="266" y="43"/>
                    <a:pt x="267" y="40"/>
                  </a:cubicBezTo>
                  <a:cubicBezTo>
                    <a:pt x="290" y="53"/>
                    <a:pt x="290" y="53"/>
                    <a:pt x="290" y="53"/>
                  </a:cubicBezTo>
                  <a:cubicBezTo>
                    <a:pt x="287" y="64"/>
                    <a:pt x="287" y="64"/>
                    <a:pt x="287" y="64"/>
                  </a:cubicBezTo>
                  <a:cubicBezTo>
                    <a:pt x="305" y="67"/>
                    <a:pt x="305" y="67"/>
                    <a:pt x="305" y="67"/>
                  </a:cubicBezTo>
                  <a:cubicBezTo>
                    <a:pt x="321" y="63"/>
                    <a:pt x="321" y="63"/>
                    <a:pt x="321" y="63"/>
                  </a:cubicBezTo>
                  <a:cubicBezTo>
                    <a:pt x="317" y="53"/>
                    <a:pt x="317" y="53"/>
                    <a:pt x="317" y="53"/>
                  </a:cubicBezTo>
                  <a:cubicBezTo>
                    <a:pt x="334" y="46"/>
                    <a:pt x="334" y="46"/>
                    <a:pt x="334" y="46"/>
                  </a:cubicBezTo>
                  <a:cubicBezTo>
                    <a:pt x="316" y="36"/>
                    <a:pt x="316" y="36"/>
                    <a:pt x="316" y="36"/>
                  </a:cubicBezTo>
                  <a:cubicBezTo>
                    <a:pt x="334" y="30"/>
                    <a:pt x="334" y="30"/>
                    <a:pt x="334" y="30"/>
                  </a:cubicBezTo>
                  <a:cubicBezTo>
                    <a:pt x="346" y="36"/>
                    <a:pt x="346" y="36"/>
                    <a:pt x="346" y="36"/>
                  </a:cubicBezTo>
                  <a:cubicBezTo>
                    <a:pt x="360" y="20"/>
                    <a:pt x="360" y="20"/>
                    <a:pt x="360" y="20"/>
                  </a:cubicBezTo>
                  <a:cubicBezTo>
                    <a:pt x="380" y="37"/>
                    <a:pt x="380" y="37"/>
                    <a:pt x="380" y="37"/>
                  </a:cubicBezTo>
                  <a:cubicBezTo>
                    <a:pt x="373" y="50"/>
                    <a:pt x="373" y="50"/>
                    <a:pt x="373" y="50"/>
                  </a:cubicBezTo>
                  <a:cubicBezTo>
                    <a:pt x="377" y="67"/>
                    <a:pt x="377" y="67"/>
                    <a:pt x="377" y="67"/>
                  </a:cubicBezTo>
                  <a:cubicBezTo>
                    <a:pt x="387" y="83"/>
                    <a:pt x="387" y="83"/>
                    <a:pt x="387" y="83"/>
                  </a:cubicBezTo>
                  <a:cubicBezTo>
                    <a:pt x="397" y="80"/>
                    <a:pt x="397" y="80"/>
                    <a:pt x="397" y="80"/>
                  </a:cubicBezTo>
                  <a:cubicBezTo>
                    <a:pt x="404" y="56"/>
                    <a:pt x="404" y="56"/>
                    <a:pt x="404" y="56"/>
                  </a:cubicBezTo>
                  <a:cubicBezTo>
                    <a:pt x="407" y="60"/>
                    <a:pt x="407" y="60"/>
                    <a:pt x="407" y="60"/>
                  </a:cubicBezTo>
                  <a:cubicBezTo>
                    <a:pt x="421" y="56"/>
                    <a:pt x="421" y="56"/>
                    <a:pt x="421" y="56"/>
                  </a:cubicBezTo>
                  <a:cubicBezTo>
                    <a:pt x="423" y="59"/>
                    <a:pt x="423" y="59"/>
                    <a:pt x="423" y="59"/>
                  </a:cubicBezTo>
                  <a:cubicBezTo>
                    <a:pt x="436" y="74"/>
                    <a:pt x="436" y="74"/>
                    <a:pt x="436" y="74"/>
                  </a:cubicBezTo>
                  <a:cubicBezTo>
                    <a:pt x="449" y="99"/>
                    <a:pt x="449" y="99"/>
                    <a:pt x="449" y="99"/>
                  </a:cubicBezTo>
                  <a:cubicBezTo>
                    <a:pt x="461" y="114"/>
                    <a:pt x="461" y="114"/>
                    <a:pt x="461" y="114"/>
                  </a:cubicBezTo>
                  <a:cubicBezTo>
                    <a:pt x="474" y="173"/>
                    <a:pt x="474" y="173"/>
                    <a:pt x="474" y="173"/>
                  </a:cubicBezTo>
                  <a:cubicBezTo>
                    <a:pt x="467" y="199"/>
                    <a:pt x="467" y="199"/>
                    <a:pt x="467" y="199"/>
                  </a:cubicBezTo>
                  <a:cubicBezTo>
                    <a:pt x="468" y="211"/>
                    <a:pt x="468" y="211"/>
                    <a:pt x="468" y="211"/>
                  </a:cubicBezTo>
                  <a:cubicBezTo>
                    <a:pt x="424" y="233"/>
                    <a:pt x="424" y="233"/>
                    <a:pt x="424" y="233"/>
                  </a:cubicBezTo>
                  <a:lnTo>
                    <a:pt x="407" y="25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5" name="Freeform 14">
              <a:extLst>
                <a:ext uri="{FF2B5EF4-FFF2-40B4-BE49-F238E27FC236}">
                  <a16:creationId xmlns:a16="http://schemas.microsoft.com/office/drawing/2014/main" id="{F9D91A9E-DC49-4426-971E-5EAD6A5B3757}"/>
                </a:ext>
              </a:extLst>
            </p:cNvPr>
            <p:cNvSpPr>
              <a:spLocks/>
            </p:cNvSpPr>
            <p:nvPr/>
          </p:nvSpPr>
          <p:spPr bwMode="auto">
            <a:xfrm>
              <a:off x="6436510" y="3788614"/>
              <a:ext cx="781902" cy="655287"/>
            </a:xfrm>
            <a:custGeom>
              <a:avLst/>
              <a:gdLst>
                <a:gd name="T0" fmla="*/ 504 w 516"/>
                <a:gd name="T1" fmla="*/ 371 h 431"/>
                <a:gd name="T2" fmla="*/ 480 w 516"/>
                <a:gd name="T3" fmla="*/ 351 h 431"/>
                <a:gd name="T4" fmla="*/ 441 w 516"/>
                <a:gd name="T5" fmla="*/ 311 h 431"/>
                <a:gd name="T6" fmla="*/ 383 w 516"/>
                <a:gd name="T7" fmla="*/ 310 h 431"/>
                <a:gd name="T8" fmla="*/ 348 w 516"/>
                <a:gd name="T9" fmla="*/ 308 h 431"/>
                <a:gd name="T10" fmla="*/ 379 w 516"/>
                <a:gd name="T11" fmla="*/ 325 h 431"/>
                <a:gd name="T12" fmla="*/ 422 w 516"/>
                <a:gd name="T13" fmla="*/ 318 h 431"/>
                <a:gd name="T14" fmla="*/ 459 w 516"/>
                <a:gd name="T15" fmla="*/ 362 h 431"/>
                <a:gd name="T16" fmla="*/ 485 w 516"/>
                <a:gd name="T17" fmla="*/ 387 h 431"/>
                <a:gd name="T18" fmla="*/ 461 w 516"/>
                <a:gd name="T19" fmla="*/ 411 h 431"/>
                <a:gd name="T20" fmla="*/ 437 w 516"/>
                <a:gd name="T21" fmla="*/ 381 h 431"/>
                <a:gd name="T22" fmla="*/ 410 w 516"/>
                <a:gd name="T23" fmla="*/ 367 h 431"/>
                <a:gd name="T24" fmla="*/ 398 w 516"/>
                <a:gd name="T25" fmla="*/ 377 h 431"/>
                <a:gd name="T26" fmla="*/ 369 w 516"/>
                <a:gd name="T27" fmla="*/ 398 h 431"/>
                <a:gd name="T28" fmla="*/ 331 w 516"/>
                <a:gd name="T29" fmla="*/ 371 h 431"/>
                <a:gd name="T30" fmla="*/ 290 w 516"/>
                <a:gd name="T31" fmla="*/ 371 h 431"/>
                <a:gd name="T32" fmla="*/ 244 w 516"/>
                <a:gd name="T33" fmla="*/ 410 h 431"/>
                <a:gd name="T34" fmla="*/ 238 w 516"/>
                <a:gd name="T35" fmla="*/ 425 h 431"/>
                <a:gd name="T36" fmla="*/ 217 w 516"/>
                <a:gd name="T37" fmla="*/ 431 h 431"/>
                <a:gd name="T38" fmla="*/ 200 w 516"/>
                <a:gd name="T39" fmla="*/ 425 h 431"/>
                <a:gd name="T40" fmla="*/ 180 w 516"/>
                <a:gd name="T41" fmla="*/ 414 h 431"/>
                <a:gd name="T42" fmla="*/ 164 w 516"/>
                <a:gd name="T43" fmla="*/ 421 h 431"/>
                <a:gd name="T44" fmla="*/ 137 w 516"/>
                <a:gd name="T45" fmla="*/ 398 h 431"/>
                <a:gd name="T46" fmla="*/ 114 w 516"/>
                <a:gd name="T47" fmla="*/ 341 h 431"/>
                <a:gd name="T48" fmla="*/ 87 w 516"/>
                <a:gd name="T49" fmla="*/ 313 h 431"/>
                <a:gd name="T50" fmla="*/ 63 w 516"/>
                <a:gd name="T51" fmla="*/ 280 h 431"/>
                <a:gd name="T52" fmla="*/ 64 w 516"/>
                <a:gd name="T53" fmla="*/ 254 h 431"/>
                <a:gd name="T54" fmla="*/ 87 w 516"/>
                <a:gd name="T55" fmla="*/ 224 h 431"/>
                <a:gd name="T56" fmla="*/ 64 w 516"/>
                <a:gd name="T57" fmla="*/ 191 h 431"/>
                <a:gd name="T58" fmla="*/ 47 w 516"/>
                <a:gd name="T59" fmla="*/ 174 h 431"/>
                <a:gd name="T60" fmla="*/ 14 w 516"/>
                <a:gd name="T61" fmla="*/ 134 h 431"/>
                <a:gd name="T62" fmla="*/ 54 w 516"/>
                <a:gd name="T63" fmla="*/ 77 h 431"/>
                <a:gd name="T64" fmla="*/ 70 w 516"/>
                <a:gd name="T65" fmla="*/ 17 h 431"/>
                <a:gd name="T66" fmla="*/ 120 w 516"/>
                <a:gd name="T67" fmla="*/ 10 h 431"/>
                <a:gd name="T68" fmla="*/ 185 w 516"/>
                <a:gd name="T69" fmla="*/ 4 h 431"/>
                <a:gd name="T70" fmla="*/ 212 w 516"/>
                <a:gd name="T71" fmla="*/ 16 h 431"/>
                <a:gd name="T72" fmla="*/ 241 w 516"/>
                <a:gd name="T73" fmla="*/ 27 h 431"/>
                <a:gd name="T74" fmla="*/ 248 w 516"/>
                <a:gd name="T75" fmla="*/ 23 h 431"/>
                <a:gd name="T76" fmla="*/ 251 w 516"/>
                <a:gd name="T77" fmla="*/ 34 h 431"/>
                <a:gd name="T78" fmla="*/ 284 w 516"/>
                <a:gd name="T79" fmla="*/ 23 h 431"/>
                <a:gd name="T80" fmla="*/ 308 w 516"/>
                <a:gd name="T81" fmla="*/ 30 h 431"/>
                <a:gd name="T82" fmla="*/ 354 w 516"/>
                <a:gd name="T83" fmla="*/ 41 h 431"/>
                <a:gd name="T84" fmla="*/ 382 w 516"/>
                <a:gd name="T85" fmla="*/ 35 h 431"/>
                <a:gd name="T86" fmla="*/ 419 w 516"/>
                <a:gd name="T87" fmla="*/ 79 h 431"/>
                <a:gd name="T88" fmla="*/ 434 w 516"/>
                <a:gd name="T89" fmla="*/ 128 h 431"/>
                <a:gd name="T90" fmla="*/ 464 w 516"/>
                <a:gd name="T91" fmla="*/ 170 h 431"/>
                <a:gd name="T92" fmla="*/ 483 w 516"/>
                <a:gd name="T93" fmla="*/ 176 h 431"/>
                <a:gd name="T94" fmla="*/ 462 w 516"/>
                <a:gd name="T95" fmla="*/ 240 h 431"/>
                <a:gd name="T96" fmla="*/ 495 w 516"/>
                <a:gd name="T97" fmla="*/ 315 h 431"/>
                <a:gd name="T98" fmla="*/ 516 w 516"/>
                <a:gd name="T99" fmla="*/ 366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6" h="431">
                  <a:moveTo>
                    <a:pt x="516" y="366"/>
                  </a:moveTo>
                  <a:cubicBezTo>
                    <a:pt x="510" y="372"/>
                    <a:pt x="510" y="372"/>
                    <a:pt x="510" y="372"/>
                  </a:cubicBezTo>
                  <a:cubicBezTo>
                    <a:pt x="510" y="372"/>
                    <a:pt x="504" y="372"/>
                    <a:pt x="504" y="371"/>
                  </a:cubicBezTo>
                  <a:cubicBezTo>
                    <a:pt x="504" y="371"/>
                    <a:pt x="509" y="359"/>
                    <a:pt x="509" y="359"/>
                  </a:cubicBezTo>
                  <a:cubicBezTo>
                    <a:pt x="486" y="345"/>
                    <a:pt x="486" y="345"/>
                    <a:pt x="486" y="345"/>
                  </a:cubicBezTo>
                  <a:cubicBezTo>
                    <a:pt x="480" y="351"/>
                    <a:pt x="480" y="351"/>
                    <a:pt x="480" y="351"/>
                  </a:cubicBezTo>
                  <a:cubicBezTo>
                    <a:pt x="477" y="352"/>
                    <a:pt x="477" y="352"/>
                    <a:pt x="477" y="352"/>
                  </a:cubicBezTo>
                  <a:cubicBezTo>
                    <a:pt x="461" y="343"/>
                    <a:pt x="461" y="343"/>
                    <a:pt x="461" y="343"/>
                  </a:cubicBezTo>
                  <a:cubicBezTo>
                    <a:pt x="441" y="311"/>
                    <a:pt x="441" y="311"/>
                    <a:pt x="441" y="311"/>
                  </a:cubicBezTo>
                  <a:cubicBezTo>
                    <a:pt x="429" y="304"/>
                    <a:pt x="429" y="304"/>
                    <a:pt x="429" y="304"/>
                  </a:cubicBezTo>
                  <a:cubicBezTo>
                    <a:pt x="429" y="304"/>
                    <a:pt x="419" y="308"/>
                    <a:pt x="410" y="309"/>
                  </a:cubicBezTo>
                  <a:cubicBezTo>
                    <a:pt x="400" y="309"/>
                    <a:pt x="383" y="310"/>
                    <a:pt x="383" y="310"/>
                  </a:cubicBezTo>
                  <a:cubicBezTo>
                    <a:pt x="372" y="303"/>
                    <a:pt x="372" y="303"/>
                    <a:pt x="372" y="303"/>
                  </a:cubicBezTo>
                  <a:cubicBezTo>
                    <a:pt x="360" y="303"/>
                    <a:pt x="360" y="303"/>
                    <a:pt x="360" y="303"/>
                  </a:cubicBezTo>
                  <a:cubicBezTo>
                    <a:pt x="348" y="308"/>
                    <a:pt x="348" y="308"/>
                    <a:pt x="348" y="308"/>
                  </a:cubicBezTo>
                  <a:cubicBezTo>
                    <a:pt x="348" y="314"/>
                    <a:pt x="348" y="314"/>
                    <a:pt x="348" y="314"/>
                  </a:cubicBezTo>
                  <a:cubicBezTo>
                    <a:pt x="363" y="309"/>
                    <a:pt x="363" y="309"/>
                    <a:pt x="363" y="309"/>
                  </a:cubicBezTo>
                  <a:cubicBezTo>
                    <a:pt x="379" y="325"/>
                    <a:pt x="379" y="325"/>
                    <a:pt x="379" y="325"/>
                  </a:cubicBezTo>
                  <a:cubicBezTo>
                    <a:pt x="398" y="317"/>
                    <a:pt x="398" y="317"/>
                    <a:pt x="398" y="317"/>
                  </a:cubicBezTo>
                  <a:cubicBezTo>
                    <a:pt x="408" y="322"/>
                    <a:pt x="408" y="322"/>
                    <a:pt x="408" y="322"/>
                  </a:cubicBezTo>
                  <a:cubicBezTo>
                    <a:pt x="422" y="318"/>
                    <a:pt x="422" y="318"/>
                    <a:pt x="422" y="318"/>
                  </a:cubicBezTo>
                  <a:cubicBezTo>
                    <a:pt x="434" y="325"/>
                    <a:pt x="434" y="325"/>
                    <a:pt x="434" y="325"/>
                  </a:cubicBezTo>
                  <a:cubicBezTo>
                    <a:pt x="444" y="345"/>
                    <a:pt x="444" y="345"/>
                    <a:pt x="444" y="345"/>
                  </a:cubicBezTo>
                  <a:cubicBezTo>
                    <a:pt x="444" y="345"/>
                    <a:pt x="459" y="361"/>
                    <a:pt x="459" y="362"/>
                  </a:cubicBezTo>
                  <a:cubicBezTo>
                    <a:pt x="459" y="362"/>
                    <a:pt x="478" y="374"/>
                    <a:pt x="478" y="374"/>
                  </a:cubicBezTo>
                  <a:cubicBezTo>
                    <a:pt x="476" y="381"/>
                    <a:pt x="476" y="381"/>
                    <a:pt x="476" y="381"/>
                  </a:cubicBezTo>
                  <a:cubicBezTo>
                    <a:pt x="485" y="387"/>
                    <a:pt x="485" y="387"/>
                    <a:pt x="485" y="387"/>
                  </a:cubicBezTo>
                  <a:cubicBezTo>
                    <a:pt x="471" y="391"/>
                    <a:pt x="471" y="391"/>
                    <a:pt x="471" y="391"/>
                  </a:cubicBezTo>
                  <a:cubicBezTo>
                    <a:pt x="468" y="387"/>
                    <a:pt x="468" y="387"/>
                    <a:pt x="468" y="387"/>
                  </a:cubicBezTo>
                  <a:cubicBezTo>
                    <a:pt x="461" y="411"/>
                    <a:pt x="461" y="411"/>
                    <a:pt x="461" y="411"/>
                  </a:cubicBezTo>
                  <a:cubicBezTo>
                    <a:pt x="451" y="414"/>
                    <a:pt x="451" y="414"/>
                    <a:pt x="451" y="414"/>
                  </a:cubicBezTo>
                  <a:cubicBezTo>
                    <a:pt x="441" y="398"/>
                    <a:pt x="441" y="398"/>
                    <a:pt x="441" y="398"/>
                  </a:cubicBezTo>
                  <a:cubicBezTo>
                    <a:pt x="437" y="381"/>
                    <a:pt x="437" y="381"/>
                    <a:pt x="437" y="381"/>
                  </a:cubicBezTo>
                  <a:cubicBezTo>
                    <a:pt x="444" y="368"/>
                    <a:pt x="444" y="368"/>
                    <a:pt x="444" y="368"/>
                  </a:cubicBezTo>
                  <a:cubicBezTo>
                    <a:pt x="424" y="351"/>
                    <a:pt x="424" y="351"/>
                    <a:pt x="424" y="351"/>
                  </a:cubicBezTo>
                  <a:cubicBezTo>
                    <a:pt x="410" y="367"/>
                    <a:pt x="410" y="367"/>
                    <a:pt x="410" y="367"/>
                  </a:cubicBezTo>
                  <a:cubicBezTo>
                    <a:pt x="398" y="361"/>
                    <a:pt x="398" y="361"/>
                    <a:pt x="398" y="361"/>
                  </a:cubicBezTo>
                  <a:cubicBezTo>
                    <a:pt x="380" y="367"/>
                    <a:pt x="380" y="367"/>
                    <a:pt x="380" y="367"/>
                  </a:cubicBezTo>
                  <a:cubicBezTo>
                    <a:pt x="398" y="377"/>
                    <a:pt x="398" y="377"/>
                    <a:pt x="398" y="377"/>
                  </a:cubicBezTo>
                  <a:cubicBezTo>
                    <a:pt x="381" y="384"/>
                    <a:pt x="381" y="384"/>
                    <a:pt x="381" y="384"/>
                  </a:cubicBezTo>
                  <a:cubicBezTo>
                    <a:pt x="385" y="394"/>
                    <a:pt x="385" y="394"/>
                    <a:pt x="385" y="394"/>
                  </a:cubicBezTo>
                  <a:cubicBezTo>
                    <a:pt x="369" y="398"/>
                    <a:pt x="369" y="398"/>
                    <a:pt x="369" y="398"/>
                  </a:cubicBezTo>
                  <a:cubicBezTo>
                    <a:pt x="351" y="395"/>
                    <a:pt x="351" y="395"/>
                    <a:pt x="351" y="395"/>
                  </a:cubicBezTo>
                  <a:cubicBezTo>
                    <a:pt x="354" y="384"/>
                    <a:pt x="354" y="384"/>
                    <a:pt x="354" y="384"/>
                  </a:cubicBezTo>
                  <a:cubicBezTo>
                    <a:pt x="331" y="371"/>
                    <a:pt x="331" y="371"/>
                    <a:pt x="331" y="371"/>
                  </a:cubicBezTo>
                  <a:cubicBezTo>
                    <a:pt x="330" y="374"/>
                    <a:pt x="318" y="391"/>
                    <a:pt x="318" y="391"/>
                  </a:cubicBezTo>
                  <a:cubicBezTo>
                    <a:pt x="294" y="388"/>
                    <a:pt x="294" y="388"/>
                    <a:pt x="294" y="388"/>
                  </a:cubicBezTo>
                  <a:cubicBezTo>
                    <a:pt x="290" y="371"/>
                    <a:pt x="290" y="371"/>
                    <a:pt x="290" y="371"/>
                  </a:cubicBezTo>
                  <a:cubicBezTo>
                    <a:pt x="271" y="394"/>
                    <a:pt x="271" y="394"/>
                    <a:pt x="271" y="394"/>
                  </a:cubicBezTo>
                  <a:cubicBezTo>
                    <a:pt x="253" y="394"/>
                    <a:pt x="253" y="394"/>
                    <a:pt x="253" y="394"/>
                  </a:cubicBezTo>
                  <a:cubicBezTo>
                    <a:pt x="250" y="398"/>
                    <a:pt x="244" y="410"/>
                    <a:pt x="244" y="410"/>
                  </a:cubicBezTo>
                  <a:cubicBezTo>
                    <a:pt x="237" y="417"/>
                    <a:pt x="237" y="417"/>
                    <a:pt x="237" y="417"/>
                  </a:cubicBezTo>
                  <a:cubicBezTo>
                    <a:pt x="240" y="421"/>
                    <a:pt x="240" y="421"/>
                    <a:pt x="240" y="421"/>
                  </a:cubicBezTo>
                  <a:cubicBezTo>
                    <a:pt x="238" y="425"/>
                    <a:pt x="238" y="425"/>
                    <a:pt x="238" y="425"/>
                  </a:cubicBezTo>
                  <a:cubicBezTo>
                    <a:pt x="233" y="425"/>
                    <a:pt x="233" y="425"/>
                    <a:pt x="233" y="425"/>
                  </a:cubicBezTo>
                  <a:cubicBezTo>
                    <a:pt x="231" y="428"/>
                    <a:pt x="231" y="428"/>
                    <a:pt x="231" y="428"/>
                  </a:cubicBezTo>
                  <a:cubicBezTo>
                    <a:pt x="217" y="431"/>
                    <a:pt x="217" y="431"/>
                    <a:pt x="217" y="431"/>
                  </a:cubicBezTo>
                  <a:cubicBezTo>
                    <a:pt x="208" y="421"/>
                    <a:pt x="208" y="421"/>
                    <a:pt x="208" y="421"/>
                  </a:cubicBezTo>
                  <a:cubicBezTo>
                    <a:pt x="203" y="421"/>
                    <a:pt x="203" y="421"/>
                    <a:pt x="203" y="421"/>
                  </a:cubicBezTo>
                  <a:cubicBezTo>
                    <a:pt x="200" y="425"/>
                    <a:pt x="200" y="425"/>
                    <a:pt x="200" y="425"/>
                  </a:cubicBezTo>
                  <a:cubicBezTo>
                    <a:pt x="191" y="421"/>
                    <a:pt x="191" y="421"/>
                    <a:pt x="191" y="421"/>
                  </a:cubicBezTo>
                  <a:cubicBezTo>
                    <a:pt x="191" y="414"/>
                    <a:pt x="191" y="414"/>
                    <a:pt x="191" y="414"/>
                  </a:cubicBezTo>
                  <a:cubicBezTo>
                    <a:pt x="180" y="414"/>
                    <a:pt x="180" y="414"/>
                    <a:pt x="180" y="414"/>
                  </a:cubicBezTo>
                  <a:cubicBezTo>
                    <a:pt x="174" y="422"/>
                    <a:pt x="174" y="422"/>
                    <a:pt x="174" y="422"/>
                  </a:cubicBezTo>
                  <a:cubicBezTo>
                    <a:pt x="174" y="417"/>
                    <a:pt x="174" y="417"/>
                    <a:pt x="174" y="417"/>
                  </a:cubicBezTo>
                  <a:cubicBezTo>
                    <a:pt x="164" y="421"/>
                    <a:pt x="164" y="421"/>
                    <a:pt x="164" y="421"/>
                  </a:cubicBezTo>
                  <a:cubicBezTo>
                    <a:pt x="154" y="414"/>
                    <a:pt x="154" y="414"/>
                    <a:pt x="154" y="414"/>
                  </a:cubicBezTo>
                  <a:cubicBezTo>
                    <a:pt x="150" y="418"/>
                    <a:pt x="150" y="418"/>
                    <a:pt x="150" y="418"/>
                  </a:cubicBezTo>
                  <a:cubicBezTo>
                    <a:pt x="137" y="398"/>
                    <a:pt x="137" y="398"/>
                    <a:pt x="137" y="398"/>
                  </a:cubicBezTo>
                  <a:cubicBezTo>
                    <a:pt x="141" y="391"/>
                    <a:pt x="141" y="391"/>
                    <a:pt x="141" y="391"/>
                  </a:cubicBezTo>
                  <a:cubicBezTo>
                    <a:pt x="117" y="355"/>
                    <a:pt x="117" y="355"/>
                    <a:pt x="117" y="355"/>
                  </a:cubicBezTo>
                  <a:cubicBezTo>
                    <a:pt x="117" y="348"/>
                    <a:pt x="114" y="341"/>
                    <a:pt x="114" y="341"/>
                  </a:cubicBezTo>
                  <a:cubicBezTo>
                    <a:pt x="97" y="331"/>
                    <a:pt x="97" y="331"/>
                    <a:pt x="97" y="331"/>
                  </a:cubicBezTo>
                  <a:cubicBezTo>
                    <a:pt x="92" y="324"/>
                    <a:pt x="92" y="324"/>
                    <a:pt x="92" y="324"/>
                  </a:cubicBezTo>
                  <a:cubicBezTo>
                    <a:pt x="87" y="313"/>
                    <a:pt x="87" y="313"/>
                    <a:pt x="87" y="313"/>
                  </a:cubicBezTo>
                  <a:cubicBezTo>
                    <a:pt x="87" y="313"/>
                    <a:pt x="80" y="303"/>
                    <a:pt x="77" y="301"/>
                  </a:cubicBezTo>
                  <a:cubicBezTo>
                    <a:pt x="77" y="280"/>
                    <a:pt x="77" y="280"/>
                    <a:pt x="77" y="280"/>
                  </a:cubicBezTo>
                  <a:cubicBezTo>
                    <a:pt x="63" y="280"/>
                    <a:pt x="63" y="280"/>
                    <a:pt x="63" y="280"/>
                  </a:cubicBezTo>
                  <a:cubicBezTo>
                    <a:pt x="57" y="277"/>
                    <a:pt x="57" y="277"/>
                    <a:pt x="57" y="277"/>
                  </a:cubicBezTo>
                  <a:cubicBezTo>
                    <a:pt x="57" y="277"/>
                    <a:pt x="58" y="267"/>
                    <a:pt x="53" y="261"/>
                  </a:cubicBezTo>
                  <a:cubicBezTo>
                    <a:pt x="64" y="254"/>
                    <a:pt x="64" y="254"/>
                    <a:pt x="64" y="254"/>
                  </a:cubicBezTo>
                  <a:cubicBezTo>
                    <a:pt x="64" y="254"/>
                    <a:pt x="66" y="240"/>
                    <a:pt x="70" y="238"/>
                  </a:cubicBezTo>
                  <a:cubicBezTo>
                    <a:pt x="73" y="236"/>
                    <a:pt x="84" y="231"/>
                    <a:pt x="84" y="231"/>
                  </a:cubicBezTo>
                  <a:cubicBezTo>
                    <a:pt x="87" y="224"/>
                    <a:pt x="87" y="224"/>
                    <a:pt x="87" y="224"/>
                  </a:cubicBezTo>
                  <a:cubicBezTo>
                    <a:pt x="77" y="208"/>
                    <a:pt x="77" y="208"/>
                    <a:pt x="77" y="208"/>
                  </a:cubicBezTo>
                  <a:cubicBezTo>
                    <a:pt x="77" y="200"/>
                    <a:pt x="77" y="200"/>
                    <a:pt x="77" y="200"/>
                  </a:cubicBezTo>
                  <a:cubicBezTo>
                    <a:pt x="64" y="191"/>
                    <a:pt x="64" y="191"/>
                    <a:pt x="64" y="191"/>
                  </a:cubicBezTo>
                  <a:cubicBezTo>
                    <a:pt x="64" y="184"/>
                    <a:pt x="64" y="184"/>
                    <a:pt x="64" y="184"/>
                  </a:cubicBezTo>
                  <a:cubicBezTo>
                    <a:pt x="57" y="174"/>
                    <a:pt x="57" y="174"/>
                    <a:pt x="57" y="174"/>
                  </a:cubicBezTo>
                  <a:cubicBezTo>
                    <a:pt x="47" y="174"/>
                    <a:pt x="47" y="174"/>
                    <a:pt x="47" y="174"/>
                  </a:cubicBezTo>
                  <a:cubicBezTo>
                    <a:pt x="34" y="147"/>
                    <a:pt x="34" y="147"/>
                    <a:pt x="34" y="147"/>
                  </a:cubicBezTo>
                  <a:cubicBezTo>
                    <a:pt x="14" y="144"/>
                    <a:pt x="14" y="144"/>
                    <a:pt x="14" y="144"/>
                  </a:cubicBezTo>
                  <a:cubicBezTo>
                    <a:pt x="14" y="134"/>
                    <a:pt x="14" y="134"/>
                    <a:pt x="14" y="134"/>
                  </a:cubicBezTo>
                  <a:cubicBezTo>
                    <a:pt x="0" y="110"/>
                    <a:pt x="0" y="110"/>
                    <a:pt x="0" y="110"/>
                  </a:cubicBezTo>
                  <a:cubicBezTo>
                    <a:pt x="24" y="84"/>
                    <a:pt x="24" y="84"/>
                    <a:pt x="24" y="84"/>
                  </a:cubicBezTo>
                  <a:cubicBezTo>
                    <a:pt x="54" y="77"/>
                    <a:pt x="54" y="77"/>
                    <a:pt x="54" y="77"/>
                  </a:cubicBezTo>
                  <a:cubicBezTo>
                    <a:pt x="50" y="43"/>
                    <a:pt x="50" y="43"/>
                    <a:pt x="50" y="43"/>
                  </a:cubicBezTo>
                  <a:cubicBezTo>
                    <a:pt x="68" y="37"/>
                    <a:pt x="68" y="37"/>
                    <a:pt x="68" y="37"/>
                  </a:cubicBezTo>
                  <a:cubicBezTo>
                    <a:pt x="68" y="37"/>
                    <a:pt x="70" y="17"/>
                    <a:pt x="70" y="17"/>
                  </a:cubicBezTo>
                  <a:cubicBezTo>
                    <a:pt x="70" y="17"/>
                    <a:pt x="93" y="14"/>
                    <a:pt x="93" y="14"/>
                  </a:cubicBezTo>
                  <a:cubicBezTo>
                    <a:pt x="106" y="14"/>
                    <a:pt x="106" y="14"/>
                    <a:pt x="106" y="14"/>
                  </a:cubicBezTo>
                  <a:cubicBezTo>
                    <a:pt x="120" y="10"/>
                    <a:pt x="120" y="10"/>
                    <a:pt x="120" y="10"/>
                  </a:cubicBezTo>
                  <a:cubicBezTo>
                    <a:pt x="135" y="24"/>
                    <a:pt x="135" y="24"/>
                    <a:pt x="135" y="24"/>
                  </a:cubicBezTo>
                  <a:cubicBezTo>
                    <a:pt x="137" y="24"/>
                    <a:pt x="137" y="24"/>
                    <a:pt x="137" y="24"/>
                  </a:cubicBezTo>
                  <a:cubicBezTo>
                    <a:pt x="185" y="4"/>
                    <a:pt x="185" y="4"/>
                    <a:pt x="185" y="4"/>
                  </a:cubicBezTo>
                  <a:cubicBezTo>
                    <a:pt x="187" y="0"/>
                    <a:pt x="187" y="0"/>
                    <a:pt x="187" y="0"/>
                  </a:cubicBezTo>
                  <a:cubicBezTo>
                    <a:pt x="190" y="4"/>
                    <a:pt x="190" y="4"/>
                    <a:pt x="190" y="4"/>
                  </a:cubicBezTo>
                  <a:cubicBezTo>
                    <a:pt x="190" y="4"/>
                    <a:pt x="209" y="8"/>
                    <a:pt x="212" y="16"/>
                  </a:cubicBezTo>
                  <a:cubicBezTo>
                    <a:pt x="215" y="24"/>
                    <a:pt x="230" y="33"/>
                    <a:pt x="230" y="33"/>
                  </a:cubicBezTo>
                  <a:cubicBezTo>
                    <a:pt x="233" y="27"/>
                    <a:pt x="233" y="27"/>
                    <a:pt x="233" y="27"/>
                  </a:cubicBezTo>
                  <a:cubicBezTo>
                    <a:pt x="241" y="27"/>
                    <a:pt x="241" y="27"/>
                    <a:pt x="241" y="27"/>
                  </a:cubicBezTo>
                  <a:cubicBezTo>
                    <a:pt x="241" y="30"/>
                    <a:pt x="241" y="30"/>
                    <a:pt x="241" y="30"/>
                  </a:cubicBezTo>
                  <a:cubicBezTo>
                    <a:pt x="244" y="24"/>
                    <a:pt x="244" y="24"/>
                    <a:pt x="244" y="24"/>
                  </a:cubicBezTo>
                  <a:cubicBezTo>
                    <a:pt x="248" y="23"/>
                    <a:pt x="248" y="23"/>
                    <a:pt x="248" y="23"/>
                  </a:cubicBezTo>
                  <a:cubicBezTo>
                    <a:pt x="248" y="27"/>
                    <a:pt x="248" y="27"/>
                    <a:pt x="248" y="27"/>
                  </a:cubicBezTo>
                  <a:cubicBezTo>
                    <a:pt x="251" y="23"/>
                    <a:pt x="251" y="23"/>
                    <a:pt x="251" y="23"/>
                  </a:cubicBezTo>
                  <a:cubicBezTo>
                    <a:pt x="251" y="34"/>
                    <a:pt x="251" y="34"/>
                    <a:pt x="251" y="34"/>
                  </a:cubicBezTo>
                  <a:cubicBezTo>
                    <a:pt x="275" y="30"/>
                    <a:pt x="275" y="30"/>
                    <a:pt x="275" y="30"/>
                  </a:cubicBezTo>
                  <a:cubicBezTo>
                    <a:pt x="281" y="24"/>
                    <a:pt x="281" y="24"/>
                    <a:pt x="281" y="24"/>
                  </a:cubicBezTo>
                  <a:cubicBezTo>
                    <a:pt x="284" y="23"/>
                    <a:pt x="284" y="23"/>
                    <a:pt x="284" y="23"/>
                  </a:cubicBezTo>
                  <a:cubicBezTo>
                    <a:pt x="287" y="27"/>
                    <a:pt x="287" y="27"/>
                    <a:pt x="287" y="27"/>
                  </a:cubicBezTo>
                  <a:cubicBezTo>
                    <a:pt x="299" y="27"/>
                    <a:pt x="299" y="27"/>
                    <a:pt x="299" y="27"/>
                  </a:cubicBezTo>
                  <a:cubicBezTo>
                    <a:pt x="308" y="30"/>
                    <a:pt x="308" y="30"/>
                    <a:pt x="308" y="30"/>
                  </a:cubicBezTo>
                  <a:cubicBezTo>
                    <a:pt x="315" y="31"/>
                    <a:pt x="315" y="31"/>
                    <a:pt x="315" y="31"/>
                  </a:cubicBezTo>
                  <a:cubicBezTo>
                    <a:pt x="318" y="34"/>
                    <a:pt x="318" y="34"/>
                    <a:pt x="318" y="34"/>
                  </a:cubicBezTo>
                  <a:cubicBezTo>
                    <a:pt x="318" y="34"/>
                    <a:pt x="342" y="35"/>
                    <a:pt x="354" y="41"/>
                  </a:cubicBezTo>
                  <a:cubicBezTo>
                    <a:pt x="367" y="21"/>
                    <a:pt x="367" y="21"/>
                    <a:pt x="367" y="21"/>
                  </a:cubicBezTo>
                  <a:cubicBezTo>
                    <a:pt x="384" y="30"/>
                    <a:pt x="384" y="30"/>
                    <a:pt x="384" y="30"/>
                  </a:cubicBezTo>
                  <a:cubicBezTo>
                    <a:pt x="382" y="35"/>
                    <a:pt x="382" y="35"/>
                    <a:pt x="382" y="35"/>
                  </a:cubicBezTo>
                  <a:cubicBezTo>
                    <a:pt x="390" y="37"/>
                    <a:pt x="390" y="37"/>
                    <a:pt x="390" y="37"/>
                  </a:cubicBezTo>
                  <a:cubicBezTo>
                    <a:pt x="412" y="58"/>
                    <a:pt x="412" y="58"/>
                    <a:pt x="412" y="58"/>
                  </a:cubicBezTo>
                  <a:cubicBezTo>
                    <a:pt x="419" y="79"/>
                    <a:pt x="419" y="79"/>
                    <a:pt x="419" y="79"/>
                  </a:cubicBezTo>
                  <a:cubicBezTo>
                    <a:pt x="423" y="95"/>
                    <a:pt x="423" y="95"/>
                    <a:pt x="423" y="95"/>
                  </a:cubicBezTo>
                  <a:cubicBezTo>
                    <a:pt x="431" y="110"/>
                    <a:pt x="431" y="110"/>
                    <a:pt x="431" y="110"/>
                  </a:cubicBezTo>
                  <a:cubicBezTo>
                    <a:pt x="434" y="128"/>
                    <a:pt x="434" y="128"/>
                    <a:pt x="434" y="128"/>
                  </a:cubicBezTo>
                  <a:cubicBezTo>
                    <a:pt x="450" y="143"/>
                    <a:pt x="450" y="143"/>
                    <a:pt x="450" y="143"/>
                  </a:cubicBezTo>
                  <a:cubicBezTo>
                    <a:pt x="454" y="160"/>
                    <a:pt x="454" y="160"/>
                    <a:pt x="454" y="160"/>
                  </a:cubicBezTo>
                  <a:cubicBezTo>
                    <a:pt x="464" y="170"/>
                    <a:pt x="464" y="170"/>
                    <a:pt x="464" y="170"/>
                  </a:cubicBezTo>
                  <a:cubicBezTo>
                    <a:pt x="472" y="170"/>
                    <a:pt x="472" y="170"/>
                    <a:pt x="472" y="170"/>
                  </a:cubicBezTo>
                  <a:cubicBezTo>
                    <a:pt x="476" y="177"/>
                    <a:pt x="476" y="177"/>
                    <a:pt x="476" y="177"/>
                  </a:cubicBezTo>
                  <a:cubicBezTo>
                    <a:pt x="483" y="176"/>
                    <a:pt x="483" y="176"/>
                    <a:pt x="483" y="176"/>
                  </a:cubicBezTo>
                  <a:cubicBezTo>
                    <a:pt x="485" y="184"/>
                    <a:pt x="485" y="184"/>
                    <a:pt x="485" y="184"/>
                  </a:cubicBezTo>
                  <a:cubicBezTo>
                    <a:pt x="461" y="200"/>
                    <a:pt x="461" y="200"/>
                    <a:pt x="461" y="200"/>
                  </a:cubicBezTo>
                  <a:cubicBezTo>
                    <a:pt x="462" y="240"/>
                    <a:pt x="462" y="240"/>
                    <a:pt x="462" y="240"/>
                  </a:cubicBezTo>
                  <a:cubicBezTo>
                    <a:pt x="466" y="244"/>
                    <a:pt x="466" y="244"/>
                    <a:pt x="466" y="244"/>
                  </a:cubicBezTo>
                  <a:cubicBezTo>
                    <a:pt x="463" y="258"/>
                    <a:pt x="463" y="258"/>
                    <a:pt x="463" y="258"/>
                  </a:cubicBezTo>
                  <a:cubicBezTo>
                    <a:pt x="495" y="315"/>
                    <a:pt x="495" y="315"/>
                    <a:pt x="495" y="315"/>
                  </a:cubicBezTo>
                  <a:cubicBezTo>
                    <a:pt x="494" y="322"/>
                    <a:pt x="494" y="322"/>
                    <a:pt x="494" y="322"/>
                  </a:cubicBezTo>
                  <a:cubicBezTo>
                    <a:pt x="500" y="326"/>
                    <a:pt x="500" y="326"/>
                    <a:pt x="500" y="326"/>
                  </a:cubicBezTo>
                  <a:lnTo>
                    <a:pt x="516"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6" name="Freeform 15">
              <a:extLst>
                <a:ext uri="{FF2B5EF4-FFF2-40B4-BE49-F238E27FC236}">
                  <a16:creationId xmlns:a16="http://schemas.microsoft.com/office/drawing/2014/main" id="{F2363AA8-E80E-47F0-ABD7-AAC42FE4920F}"/>
                </a:ext>
              </a:extLst>
            </p:cNvPr>
            <p:cNvSpPr>
              <a:spLocks/>
            </p:cNvSpPr>
            <p:nvPr/>
          </p:nvSpPr>
          <p:spPr bwMode="auto">
            <a:xfrm>
              <a:off x="6485379" y="3126663"/>
              <a:ext cx="510902" cy="724148"/>
            </a:xfrm>
            <a:custGeom>
              <a:avLst/>
              <a:gdLst>
                <a:gd name="T0" fmla="*/ 334 w 337"/>
                <a:gd name="T1" fmla="*/ 458 h 478"/>
                <a:gd name="T2" fmla="*/ 285 w 337"/>
                <a:gd name="T3" fmla="*/ 471 h 478"/>
                <a:gd name="T4" fmla="*/ 275 w 337"/>
                <a:gd name="T5" fmla="*/ 467 h 478"/>
                <a:gd name="T6" fmla="*/ 254 w 337"/>
                <a:gd name="T7" fmla="*/ 464 h 478"/>
                <a:gd name="T8" fmla="*/ 248 w 337"/>
                <a:gd name="T9" fmla="*/ 461 h 478"/>
                <a:gd name="T10" fmla="*/ 218 w 337"/>
                <a:gd name="T11" fmla="*/ 471 h 478"/>
                <a:gd name="T12" fmla="*/ 215 w 337"/>
                <a:gd name="T13" fmla="*/ 464 h 478"/>
                <a:gd name="T14" fmla="*/ 211 w 337"/>
                <a:gd name="T15" fmla="*/ 461 h 478"/>
                <a:gd name="T16" fmla="*/ 208 w 337"/>
                <a:gd name="T17" fmla="*/ 464 h 478"/>
                <a:gd name="T18" fmla="*/ 197 w 337"/>
                <a:gd name="T19" fmla="*/ 470 h 478"/>
                <a:gd name="T20" fmla="*/ 157 w 337"/>
                <a:gd name="T21" fmla="*/ 441 h 478"/>
                <a:gd name="T22" fmla="*/ 152 w 337"/>
                <a:gd name="T23" fmla="*/ 441 h 478"/>
                <a:gd name="T24" fmla="*/ 102 w 337"/>
                <a:gd name="T25" fmla="*/ 461 h 478"/>
                <a:gd name="T26" fmla="*/ 73 w 337"/>
                <a:gd name="T27" fmla="*/ 451 h 478"/>
                <a:gd name="T28" fmla="*/ 64 w 337"/>
                <a:gd name="T29" fmla="*/ 448 h 478"/>
                <a:gd name="T30" fmla="*/ 61 w 337"/>
                <a:gd name="T31" fmla="*/ 423 h 478"/>
                <a:gd name="T32" fmla="*/ 41 w 337"/>
                <a:gd name="T33" fmla="*/ 387 h 478"/>
                <a:gd name="T34" fmla="*/ 37 w 337"/>
                <a:gd name="T35" fmla="*/ 367 h 478"/>
                <a:gd name="T36" fmla="*/ 51 w 337"/>
                <a:gd name="T37" fmla="*/ 334 h 478"/>
                <a:gd name="T38" fmla="*/ 7 w 337"/>
                <a:gd name="T39" fmla="*/ 321 h 478"/>
                <a:gd name="T40" fmla="*/ 1 w 337"/>
                <a:gd name="T41" fmla="*/ 293 h 478"/>
                <a:gd name="T42" fmla="*/ 14 w 337"/>
                <a:gd name="T43" fmla="*/ 250 h 478"/>
                <a:gd name="T44" fmla="*/ 34 w 337"/>
                <a:gd name="T45" fmla="*/ 230 h 478"/>
                <a:gd name="T46" fmla="*/ 0 w 337"/>
                <a:gd name="T47" fmla="*/ 190 h 478"/>
                <a:gd name="T48" fmla="*/ 38 w 337"/>
                <a:gd name="T49" fmla="*/ 153 h 478"/>
                <a:gd name="T50" fmla="*/ 78 w 337"/>
                <a:gd name="T51" fmla="*/ 141 h 478"/>
                <a:gd name="T52" fmla="*/ 114 w 337"/>
                <a:gd name="T53" fmla="*/ 110 h 478"/>
                <a:gd name="T54" fmla="*/ 101 w 337"/>
                <a:gd name="T55" fmla="*/ 46 h 478"/>
                <a:gd name="T56" fmla="*/ 117 w 337"/>
                <a:gd name="T57" fmla="*/ 40 h 478"/>
                <a:gd name="T58" fmla="*/ 149 w 337"/>
                <a:gd name="T59" fmla="*/ 12 h 478"/>
                <a:gd name="T60" fmla="*/ 158 w 337"/>
                <a:gd name="T61" fmla="*/ 1 h 478"/>
                <a:gd name="T62" fmla="*/ 164 w 337"/>
                <a:gd name="T63" fmla="*/ 24 h 478"/>
                <a:gd name="T64" fmla="*/ 213 w 337"/>
                <a:gd name="T65" fmla="*/ 82 h 478"/>
                <a:gd name="T66" fmla="*/ 222 w 337"/>
                <a:gd name="T67" fmla="*/ 105 h 478"/>
                <a:gd name="T68" fmla="*/ 221 w 337"/>
                <a:gd name="T69" fmla="*/ 115 h 478"/>
                <a:gd name="T70" fmla="*/ 221 w 337"/>
                <a:gd name="T71" fmla="*/ 153 h 478"/>
                <a:gd name="T72" fmla="*/ 226 w 337"/>
                <a:gd name="T73" fmla="*/ 185 h 478"/>
                <a:gd name="T74" fmla="*/ 220 w 337"/>
                <a:gd name="T75" fmla="*/ 205 h 478"/>
                <a:gd name="T76" fmla="*/ 229 w 337"/>
                <a:gd name="T77" fmla="*/ 217 h 478"/>
                <a:gd name="T78" fmla="*/ 217 w 337"/>
                <a:gd name="T79" fmla="*/ 239 h 478"/>
                <a:gd name="T80" fmla="*/ 225 w 337"/>
                <a:gd name="T81" fmla="*/ 255 h 478"/>
                <a:gd name="T82" fmla="*/ 230 w 337"/>
                <a:gd name="T83" fmla="*/ 276 h 478"/>
                <a:gd name="T84" fmla="*/ 236 w 337"/>
                <a:gd name="T85" fmla="*/ 290 h 478"/>
                <a:gd name="T86" fmla="*/ 243 w 337"/>
                <a:gd name="T87" fmla="*/ 309 h 478"/>
                <a:gd name="T88" fmla="*/ 236 w 337"/>
                <a:gd name="T89" fmla="*/ 320 h 478"/>
                <a:gd name="T90" fmla="*/ 241 w 337"/>
                <a:gd name="T91" fmla="*/ 342 h 478"/>
                <a:gd name="T92" fmla="*/ 245 w 337"/>
                <a:gd name="T93" fmla="*/ 371 h 478"/>
                <a:gd name="T94" fmla="*/ 268 w 337"/>
                <a:gd name="T95" fmla="*/ 399 h 478"/>
                <a:gd name="T96" fmla="*/ 265 w 337"/>
                <a:gd name="T97" fmla="*/ 408 h 478"/>
                <a:gd name="T98" fmla="*/ 266 w 337"/>
                <a:gd name="T99" fmla="*/ 428 h 478"/>
                <a:gd name="T100" fmla="*/ 287 w 337"/>
                <a:gd name="T101" fmla="*/ 426 h 478"/>
                <a:gd name="T102" fmla="*/ 302 w 337"/>
                <a:gd name="T103" fmla="*/ 443 h 478"/>
                <a:gd name="T104" fmla="*/ 315 w 337"/>
                <a:gd name="T105" fmla="*/ 449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7" h="478">
                  <a:moveTo>
                    <a:pt x="337" y="454"/>
                  </a:moveTo>
                  <a:cubicBezTo>
                    <a:pt x="334" y="458"/>
                    <a:pt x="334" y="458"/>
                    <a:pt x="334" y="458"/>
                  </a:cubicBezTo>
                  <a:cubicBezTo>
                    <a:pt x="321" y="478"/>
                    <a:pt x="321" y="478"/>
                    <a:pt x="321" y="478"/>
                  </a:cubicBezTo>
                  <a:cubicBezTo>
                    <a:pt x="309" y="472"/>
                    <a:pt x="285" y="471"/>
                    <a:pt x="285" y="471"/>
                  </a:cubicBezTo>
                  <a:cubicBezTo>
                    <a:pt x="282" y="468"/>
                    <a:pt x="282" y="468"/>
                    <a:pt x="282" y="468"/>
                  </a:cubicBezTo>
                  <a:cubicBezTo>
                    <a:pt x="275" y="467"/>
                    <a:pt x="275" y="467"/>
                    <a:pt x="275" y="467"/>
                  </a:cubicBezTo>
                  <a:cubicBezTo>
                    <a:pt x="266" y="464"/>
                    <a:pt x="266" y="464"/>
                    <a:pt x="266" y="464"/>
                  </a:cubicBezTo>
                  <a:cubicBezTo>
                    <a:pt x="254" y="464"/>
                    <a:pt x="254" y="464"/>
                    <a:pt x="254" y="464"/>
                  </a:cubicBezTo>
                  <a:cubicBezTo>
                    <a:pt x="251" y="460"/>
                    <a:pt x="251" y="460"/>
                    <a:pt x="251" y="460"/>
                  </a:cubicBezTo>
                  <a:cubicBezTo>
                    <a:pt x="248" y="461"/>
                    <a:pt x="248" y="461"/>
                    <a:pt x="248" y="461"/>
                  </a:cubicBezTo>
                  <a:cubicBezTo>
                    <a:pt x="242" y="467"/>
                    <a:pt x="242" y="467"/>
                    <a:pt x="242" y="467"/>
                  </a:cubicBezTo>
                  <a:cubicBezTo>
                    <a:pt x="218" y="471"/>
                    <a:pt x="218" y="471"/>
                    <a:pt x="218" y="471"/>
                  </a:cubicBezTo>
                  <a:cubicBezTo>
                    <a:pt x="218" y="460"/>
                    <a:pt x="218" y="460"/>
                    <a:pt x="218" y="460"/>
                  </a:cubicBezTo>
                  <a:cubicBezTo>
                    <a:pt x="215" y="464"/>
                    <a:pt x="215" y="464"/>
                    <a:pt x="215" y="464"/>
                  </a:cubicBezTo>
                  <a:cubicBezTo>
                    <a:pt x="215" y="460"/>
                    <a:pt x="215" y="460"/>
                    <a:pt x="215" y="460"/>
                  </a:cubicBezTo>
                  <a:cubicBezTo>
                    <a:pt x="211" y="461"/>
                    <a:pt x="211" y="461"/>
                    <a:pt x="211" y="461"/>
                  </a:cubicBezTo>
                  <a:cubicBezTo>
                    <a:pt x="208" y="467"/>
                    <a:pt x="208" y="467"/>
                    <a:pt x="208" y="467"/>
                  </a:cubicBezTo>
                  <a:cubicBezTo>
                    <a:pt x="208" y="464"/>
                    <a:pt x="208" y="464"/>
                    <a:pt x="208" y="464"/>
                  </a:cubicBezTo>
                  <a:cubicBezTo>
                    <a:pt x="200" y="464"/>
                    <a:pt x="200" y="464"/>
                    <a:pt x="200" y="464"/>
                  </a:cubicBezTo>
                  <a:cubicBezTo>
                    <a:pt x="197" y="470"/>
                    <a:pt x="197" y="470"/>
                    <a:pt x="197" y="470"/>
                  </a:cubicBezTo>
                  <a:cubicBezTo>
                    <a:pt x="197" y="470"/>
                    <a:pt x="182" y="461"/>
                    <a:pt x="179" y="453"/>
                  </a:cubicBezTo>
                  <a:cubicBezTo>
                    <a:pt x="176" y="445"/>
                    <a:pt x="157" y="441"/>
                    <a:pt x="157" y="441"/>
                  </a:cubicBezTo>
                  <a:cubicBezTo>
                    <a:pt x="154" y="437"/>
                    <a:pt x="154" y="437"/>
                    <a:pt x="154" y="437"/>
                  </a:cubicBezTo>
                  <a:cubicBezTo>
                    <a:pt x="152" y="441"/>
                    <a:pt x="152" y="441"/>
                    <a:pt x="152" y="441"/>
                  </a:cubicBezTo>
                  <a:cubicBezTo>
                    <a:pt x="104" y="461"/>
                    <a:pt x="104" y="461"/>
                    <a:pt x="104" y="461"/>
                  </a:cubicBezTo>
                  <a:cubicBezTo>
                    <a:pt x="102" y="461"/>
                    <a:pt x="102" y="461"/>
                    <a:pt x="102" y="461"/>
                  </a:cubicBezTo>
                  <a:cubicBezTo>
                    <a:pt x="87" y="447"/>
                    <a:pt x="87" y="447"/>
                    <a:pt x="87" y="447"/>
                  </a:cubicBezTo>
                  <a:cubicBezTo>
                    <a:pt x="73" y="451"/>
                    <a:pt x="73" y="451"/>
                    <a:pt x="73" y="451"/>
                  </a:cubicBezTo>
                  <a:cubicBezTo>
                    <a:pt x="60" y="451"/>
                    <a:pt x="60" y="451"/>
                    <a:pt x="60" y="451"/>
                  </a:cubicBezTo>
                  <a:cubicBezTo>
                    <a:pt x="64" y="448"/>
                    <a:pt x="64" y="448"/>
                    <a:pt x="64" y="448"/>
                  </a:cubicBezTo>
                  <a:cubicBezTo>
                    <a:pt x="65" y="430"/>
                    <a:pt x="65" y="430"/>
                    <a:pt x="65" y="430"/>
                  </a:cubicBezTo>
                  <a:cubicBezTo>
                    <a:pt x="61" y="423"/>
                    <a:pt x="61" y="423"/>
                    <a:pt x="61" y="423"/>
                  </a:cubicBezTo>
                  <a:cubicBezTo>
                    <a:pt x="41" y="401"/>
                    <a:pt x="41" y="401"/>
                    <a:pt x="41" y="401"/>
                  </a:cubicBezTo>
                  <a:cubicBezTo>
                    <a:pt x="41" y="387"/>
                    <a:pt x="41" y="387"/>
                    <a:pt x="41" y="387"/>
                  </a:cubicBezTo>
                  <a:cubicBezTo>
                    <a:pt x="48" y="384"/>
                    <a:pt x="48" y="384"/>
                    <a:pt x="48" y="384"/>
                  </a:cubicBezTo>
                  <a:cubicBezTo>
                    <a:pt x="37" y="367"/>
                    <a:pt x="37" y="367"/>
                    <a:pt x="37" y="367"/>
                  </a:cubicBezTo>
                  <a:cubicBezTo>
                    <a:pt x="44" y="356"/>
                    <a:pt x="44" y="356"/>
                    <a:pt x="44" y="356"/>
                  </a:cubicBezTo>
                  <a:cubicBezTo>
                    <a:pt x="51" y="334"/>
                    <a:pt x="51" y="334"/>
                    <a:pt x="51" y="334"/>
                  </a:cubicBezTo>
                  <a:cubicBezTo>
                    <a:pt x="37" y="317"/>
                    <a:pt x="37" y="317"/>
                    <a:pt x="37" y="317"/>
                  </a:cubicBezTo>
                  <a:cubicBezTo>
                    <a:pt x="37" y="317"/>
                    <a:pt x="8" y="321"/>
                    <a:pt x="7" y="321"/>
                  </a:cubicBezTo>
                  <a:cubicBezTo>
                    <a:pt x="7" y="321"/>
                    <a:pt x="1" y="308"/>
                    <a:pt x="1" y="308"/>
                  </a:cubicBezTo>
                  <a:cubicBezTo>
                    <a:pt x="1" y="293"/>
                    <a:pt x="1" y="293"/>
                    <a:pt x="1" y="293"/>
                  </a:cubicBezTo>
                  <a:cubicBezTo>
                    <a:pt x="11" y="271"/>
                    <a:pt x="11" y="271"/>
                    <a:pt x="11" y="271"/>
                  </a:cubicBezTo>
                  <a:cubicBezTo>
                    <a:pt x="14" y="250"/>
                    <a:pt x="14" y="250"/>
                    <a:pt x="14" y="250"/>
                  </a:cubicBezTo>
                  <a:cubicBezTo>
                    <a:pt x="31" y="247"/>
                    <a:pt x="31" y="247"/>
                    <a:pt x="31" y="247"/>
                  </a:cubicBezTo>
                  <a:cubicBezTo>
                    <a:pt x="34" y="230"/>
                    <a:pt x="34" y="230"/>
                    <a:pt x="34" y="230"/>
                  </a:cubicBezTo>
                  <a:cubicBezTo>
                    <a:pt x="34" y="230"/>
                    <a:pt x="14" y="224"/>
                    <a:pt x="14" y="224"/>
                  </a:cubicBezTo>
                  <a:cubicBezTo>
                    <a:pt x="14" y="224"/>
                    <a:pt x="0" y="190"/>
                    <a:pt x="0" y="190"/>
                  </a:cubicBezTo>
                  <a:cubicBezTo>
                    <a:pt x="31" y="157"/>
                    <a:pt x="31" y="157"/>
                    <a:pt x="31" y="157"/>
                  </a:cubicBezTo>
                  <a:cubicBezTo>
                    <a:pt x="38" y="153"/>
                    <a:pt x="38" y="153"/>
                    <a:pt x="38" y="153"/>
                  </a:cubicBezTo>
                  <a:cubicBezTo>
                    <a:pt x="50" y="141"/>
                    <a:pt x="50" y="141"/>
                    <a:pt x="50" y="141"/>
                  </a:cubicBezTo>
                  <a:cubicBezTo>
                    <a:pt x="78" y="141"/>
                    <a:pt x="78" y="141"/>
                    <a:pt x="78" y="141"/>
                  </a:cubicBezTo>
                  <a:cubicBezTo>
                    <a:pt x="78" y="131"/>
                    <a:pt x="78" y="131"/>
                    <a:pt x="78" y="131"/>
                  </a:cubicBezTo>
                  <a:cubicBezTo>
                    <a:pt x="114" y="110"/>
                    <a:pt x="114" y="110"/>
                    <a:pt x="114" y="110"/>
                  </a:cubicBezTo>
                  <a:cubicBezTo>
                    <a:pt x="91" y="50"/>
                    <a:pt x="91" y="50"/>
                    <a:pt x="91" y="50"/>
                  </a:cubicBezTo>
                  <a:cubicBezTo>
                    <a:pt x="101" y="46"/>
                    <a:pt x="101" y="46"/>
                    <a:pt x="101" y="46"/>
                  </a:cubicBezTo>
                  <a:cubicBezTo>
                    <a:pt x="111" y="50"/>
                    <a:pt x="111" y="50"/>
                    <a:pt x="111" y="50"/>
                  </a:cubicBezTo>
                  <a:cubicBezTo>
                    <a:pt x="117" y="40"/>
                    <a:pt x="117" y="40"/>
                    <a:pt x="117" y="40"/>
                  </a:cubicBezTo>
                  <a:cubicBezTo>
                    <a:pt x="135" y="25"/>
                    <a:pt x="135" y="25"/>
                    <a:pt x="135" y="25"/>
                  </a:cubicBezTo>
                  <a:cubicBezTo>
                    <a:pt x="149" y="12"/>
                    <a:pt x="149" y="12"/>
                    <a:pt x="149" y="12"/>
                  </a:cubicBezTo>
                  <a:cubicBezTo>
                    <a:pt x="158" y="0"/>
                    <a:pt x="158" y="0"/>
                    <a:pt x="158" y="0"/>
                  </a:cubicBezTo>
                  <a:cubicBezTo>
                    <a:pt x="158" y="1"/>
                    <a:pt x="158" y="1"/>
                    <a:pt x="158" y="1"/>
                  </a:cubicBezTo>
                  <a:cubicBezTo>
                    <a:pt x="165" y="13"/>
                    <a:pt x="165" y="13"/>
                    <a:pt x="165" y="13"/>
                  </a:cubicBezTo>
                  <a:cubicBezTo>
                    <a:pt x="164" y="24"/>
                    <a:pt x="164" y="24"/>
                    <a:pt x="164" y="24"/>
                  </a:cubicBezTo>
                  <a:cubicBezTo>
                    <a:pt x="193" y="74"/>
                    <a:pt x="193" y="74"/>
                    <a:pt x="193" y="74"/>
                  </a:cubicBezTo>
                  <a:cubicBezTo>
                    <a:pt x="213" y="82"/>
                    <a:pt x="213" y="82"/>
                    <a:pt x="213" y="82"/>
                  </a:cubicBezTo>
                  <a:cubicBezTo>
                    <a:pt x="220" y="90"/>
                    <a:pt x="220" y="90"/>
                    <a:pt x="220" y="90"/>
                  </a:cubicBezTo>
                  <a:cubicBezTo>
                    <a:pt x="222" y="105"/>
                    <a:pt x="222" y="105"/>
                    <a:pt x="222" y="105"/>
                  </a:cubicBezTo>
                  <a:cubicBezTo>
                    <a:pt x="225" y="110"/>
                    <a:pt x="225" y="110"/>
                    <a:pt x="225" y="110"/>
                  </a:cubicBezTo>
                  <a:cubicBezTo>
                    <a:pt x="221" y="115"/>
                    <a:pt x="221" y="115"/>
                    <a:pt x="221" y="115"/>
                  </a:cubicBezTo>
                  <a:cubicBezTo>
                    <a:pt x="225" y="130"/>
                    <a:pt x="225" y="130"/>
                    <a:pt x="225" y="130"/>
                  </a:cubicBezTo>
                  <a:cubicBezTo>
                    <a:pt x="221" y="153"/>
                    <a:pt x="221" y="153"/>
                    <a:pt x="221" y="153"/>
                  </a:cubicBezTo>
                  <a:cubicBezTo>
                    <a:pt x="216" y="163"/>
                    <a:pt x="216" y="163"/>
                    <a:pt x="216" y="163"/>
                  </a:cubicBezTo>
                  <a:cubicBezTo>
                    <a:pt x="226" y="185"/>
                    <a:pt x="226" y="185"/>
                    <a:pt x="226" y="185"/>
                  </a:cubicBezTo>
                  <a:cubicBezTo>
                    <a:pt x="221" y="185"/>
                    <a:pt x="221" y="185"/>
                    <a:pt x="221" y="185"/>
                  </a:cubicBezTo>
                  <a:cubicBezTo>
                    <a:pt x="220" y="205"/>
                    <a:pt x="220" y="205"/>
                    <a:pt x="220" y="205"/>
                  </a:cubicBezTo>
                  <a:cubicBezTo>
                    <a:pt x="223" y="216"/>
                    <a:pt x="223" y="216"/>
                    <a:pt x="223" y="216"/>
                  </a:cubicBezTo>
                  <a:cubicBezTo>
                    <a:pt x="229" y="217"/>
                    <a:pt x="229" y="217"/>
                    <a:pt x="229" y="217"/>
                  </a:cubicBezTo>
                  <a:cubicBezTo>
                    <a:pt x="229" y="229"/>
                    <a:pt x="229" y="229"/>
                    <a:pt x="229" y="229"/>
                  </a:cubicBezTo>
                  <a:cubicBezTo>
                    <a:pt x="217" y="239"/>
                    <a:pt x="217" y="239"/>
                    <a:pt x="217" y="239"/>
                  </a:cubicBezTo>
                  <a:cubicBezTo>
                    <a:pt x="225" y="245"/>
                    <a:pt x="225" y="245"/>
                    <a:pt x="225" y="245"/>
                  </a:cubicBezTo>
                  <a:cubicBezTo>
                    <a:pt x="225" y="255"/>
                    <a:pt x="225" y="255"/>
                    <a:pt x="225" y="255"/>
                  </a:cubicBezTo>
                  <a:cubicBezTo>
                    <a:pt x="231" y="263"/>
                    <a:pt x="231" y="263"/>
                    <a:pt x="231" y="263"/>
                  </a:cubicBezTo>
                  <a:cubicBezTo>
                    <a:pt x="230" y="276"/>
                    <a:pt x="230" y="276"/>
                    <a:pt x="230" y="276"/>
                  </a:cubicBezTo>
                  <a:cubicBezTo>
                    <a:pt x="237" y="282"/>
                    <a:pt x="237" y="282"/>
                    <a:pt x="237" y="282"/>
                  </a:cubicBezTo>
                  <a:cubicBezTo>
                    <a:pt x="236" y="290"/>
                    <a:pt x="236" y="290"/>
                    <a:pt x="236" y="290"/>
                  </a:cubicBezTo>
                  <a:cubicBezTo>
                    <a:pt x="242" y="296"/>
                    <a:pt x="242" y="296"/>
                    <a:pt x="242" y="296"/>
                  </a:cubicBezTo>
                  <a:cubicBezTo>
                    <a:pt x="243" y="309"/>
                    <a:pt x="243" y="309"/>
                    <a:pt x="243" y="309"/>
                  </a:cubicBezTo>
                  <a:cubicBezTo>
                    <a:pt x="242" y="318"/>
                    <a:pt x="242" y="318"/>
                    <a:pt x="242" y="318"/>
                  </a:cubicBezTo>
                  <a:cubicBezTo>
                    <a:pt x="236" y="320"/>
                    <a:pt x="236" y="320"/>
                    <a:pt x="236" y="320"/>
                  </a:cubicBezTo>
                  <a:cubicBezTo>
                    <a:pt x="241" y="326"/>
                    <a:pt x="241" y="326"/>
                    <a:pt x="241" y="326"/>
                  </a:cubicBezTo>
                  <a:cubicBezTo>
                    <a:pt x="241" y="342"/>
                    <a:pt x="241" y="342"/>
                    <a:pt x="241" y="342"/>
                  </a:cubicBezTo>
                  <a:cubicBezTo>
                    <a:pt x="244" y="346"/>
                    <a:pt x="244" y="346"/>
                    <a:pt x="244" y="346"/>
                  </a:cubicBezTo>
                  <a:cubicBezTo>
                    <a:pt x="245" y="371"/>
                    <a:pt x="245" y="371"/>
                    <a:pt x="245" y="371"/>
                  </a:cubicBezTo>
                  <a:cubicBezTo>
                    <a:pt x="255" y="387"/>
                    <a:pt x="255" y="387"/>
                    <a:pt x="255" y="387"/>
                  </a:cubicBezTo>
                  <a:cubicBezTo>
                    <a:pt x="268" y="399"/>
                    <a:pt x="268" y="399"/>
                    <a:pt x="268" y="399"/>
                  </a:cubicBezTo>
                  <a:cubicBezTo>
                    <a:pt x="262" y="403"/>
                    <a:pt x="262" y="403"/>
                    <a:pt x="262" y="403"/>
                  </a:cubicBezTo>
                  <a:cubicBezTo>
                    <a:pt x="265" y="408"/>
                    <a:pt x="265" y="408"/>
                    <a:pt x="265" y="408"/>
                  </a:cubicBezTo>
                  <a:cubicBezTo>
                    <a:pt x="259" y="424"/>
                    <a:pt x="259" y="424"/>
                    <a:pt x="259" y="424"/>
                  </a:cubicBezTo>
                  <a:cubicBezTo>
                    <a:pt x="266" y="428"/>
                    <a:pt x="266" y="428"/>
                    <a:pt x="266" y="428"/>
                  </a:cubicBezTo>
                  <a:cubicBezTo>
                    <a:pt x="270" y="417"/>
                    <a:pt x="270" y="417"/>
                    <a:pt x="270" y="417"/>
                  </a:cubicBezTo>
                  <a:cubicBezTo>
                    <a:pt x="287" y="426"/>
                    <a:pt x="287" y="426"/>
                    <a:pt x="287" y="426"/>
                  </a:cubicBezTo>
                  <a:cubicBezTo>
                    <a:pt x="290" y="436"/>
                    <a:pt x="290" y="436"/>
                    <a:pt x="290" y="436"/>
                  </a:cubicBezTo>
                  <a:cubicBezTo>
                    <a:pt x="302" y="443"/>
                    <a:pt x="302" y="443"/>
                    <a:pt x="302" y="443"/>
                  </a:cubicBezTo>
                  <a:cubicBezTo>
                    <a:pt x="308" y="441"/>
                    <a:pt x="308" y="441"/>
                    <a:pt x="308" y="441"/>
                  </a:cubicBezTo>
                  <a:cubicBezTo>
                    <a:pt x="315" y="449"/>
                    <a:pt x="315" y="449"/>
                    <a:pt x="315" y="449"/>
                  </a:cubicBezTo>
                  <a:lnTo>
                    <a:pt x="337" y="45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7" name="Freeform 17">
              <a:extLst>
                <a:ext uri="{FF2B5EF4-FFF2-40B4-BE49-F238E27FC236}">
                  <a16:creationId xmlns:a16="http://schemas.microsoft.com/office/drawing/2014/main" id="{64A9877D-4636-4682-A666-D8767ACB3926}"/>
                </a:ext>
              </a:extLst>
            </p:cNvPr>
            <p:cNvSpPr>
              <a:spLocks/>
            </p:cNvSpPr>
            <p:nvPr/>
          </p:nvSpPr>
          <p:spPr bwMode="auto">
            <a:xfrm>
              <a:off x="5079289" y="5030328"/>
              <a:ext cx="1512713" cy="919623"/>
            </a:xfrm>
            <a:custGeom>
              <a:avLst/>
              <a:gdLst>
                <a:gd name="T0" fmla="*/ 954 w 997"/>
                <a:gd name="T1" fmla="*/ 90 h 605"/>
                <a:gd name="T2" fmla="*/ 948 w 997"/>
                <a:gd name="T3" fmla="*/ 183 h 605"/>
                <a:gd name="T4" fmla="*/ 968 w 997"/>
                <a:gd name="T5" fmla="*/ 270 h 605"/>
                <a:gd name="T6" fmla="*/ 925 w 997"/>
                <a:gd name="T7" fmla="*/ 317 h 605"/>
                <a:gd name="T8" fmla="*/ 924 w 997"/>
                <a:gd name="T9" fmla="*/ 394 h 605"/>
                <a:gd name="T10" fmla="*/ 865 w 997"/>
                <a:gd name="T11" fmla="*/ 389 h 605"/>
                <a:gd name="T12" fmla="*/ 874 w 997"/>
                <a:gd name="T13" fmla="*/ 441 h 605"/>
                <a:gd name="T14" fmla="*/ 902 w 997"/>
                <a:gd name="T15" fmla="*/ 460 h 605"/>
                <a:gd name="T16" fmla="*/ 870 w 997"/>
                <a:gd name="T17" fmla="*/ 467 h 605"/>
                <a:gd name="T18" fmla="*/ 820 w 997"/>
                <a:gd name="T19" fmla="*/ 458 h 605"/>
                <a:gd name="T20" fmla="*/ 835 w 997"/>
                <a:gd name="T21" fmla="*/ 498 h 605"/>
                <a:gd name="T22" fmla="*/ 794 w 997"/>
                <a:gd name="T23" fmla="*/ 494 h 605"/>
                <a:gd name="T24" fmla="*/ 728 w 997"/>
                <a:gd name="T25" fmla="*/ 496 h 605"/>
                <a:gd name="T26" fmla="*/ 725 w 997"/>
                <a:gd name="T27" fmla="*/ 496 h 605"/>
                <a:gd name="T28" fmla="*/ 666 w 997"/>
                <a:gd name="T29" fmla="*/ 440 h 605"/>
                <a:gd name="T30" fmla="*/ 561 w 997"/>
                <a:gd name="T31" fmla="*/ 437 h 605"/>
                <a:gd name="T32" fmla="*/ 524 w 997"/>
                <a:gd name="T33" fmla="*/ 454 h 605"/>
                <a:gd name="T34" fmla="*/ 516 w 997"/>
                <a:gd name="T35" fmla="*/ 451 h 605"/>
                <a:gd name="T36" fmla="*/ 487 w 997"/>
                <a:gd name="T37" fmla="*/ 475 h 605"/>
                <a:gd name="T38" fmla="*/ 490 w 997"/>
                <a:gd name="T39" fmla="*/ 520 h 605"/>
                <a:gd name="T40" fmla="*/ 476 w 997"/>
                <a:gd name="T41" fmla="*/ 542 h 605"/>
                <a:gd name="T42" fmla="*/ 435 w 997"/>
                <a:gd name="T43" fmla="*/ 581 h 605"/>
                <a:gd name="T44" fmla="*/ 412 w 997"/>
                <a:gd name="T45" fmla="*/ 544 h 605"/>
                <a:gd name="T46" fmla="*/ 358 w 997"/>
                <a:gd name="T47" fmla="*/ 526 h 605"/>
                <a:gd name="T48" fmla="*/ 336 w 997"/>
                <a:gd name="T49" fmla="*/ 496 h 605"/>
                <a:gd name="T50" fmla="*/ 341 w 997"/>
                <a:gd name="T51" fmla="*/ 511 h 605"/>
                <a:gd name="T52" fmla="*/ 332 w 997"/>
                <a:gd name="T53" fmla="*/ 512 h 605"/>
                <a:gd name="T54" fmla="*/ 280 w 997"/>
                <a:gd name="T55" fmla="*/ 509 h 605"/>
                <a:gd name="T56" fmla="*/ 219 w 997"/>
                <a:gd name="T57" fmla="*/ 507 h 605"/>
                <a:gd name="T58" fmla="*/ 178 w 997"/>
                <a:gd name="T59" fmla="*/ 536 h 605"/>
                <a:gd name="T60" fmla="*/ 142 w 997"/>
                <a:gd name="T61" fmla="*/ 528 h 605"/>
                <a:gd name="T62" fmla="*/ 125 w 997"/>
                <a:gd name="T63" fmla="*/ 557 h 605"/>
                <a:gd name="T64" fmla="*/ 104 w 997"/>
                <a:gd name="T65" fmla="*/ 605 h 605"/>
                <a:gd name="T66" fmla="*/ 73 w 997"/>
                <a:gd name="T67" fmla="*/ 553 h 605"/>
                <a:gd name="T68" fmla="*/ 40 w 997"/>
                <a:gd name="T69" fmla="*/ 546 h 605"/>
                <a:gd name="T70" fmla="*/ 5 w 997"/>
                <a:gd name="T71" fmla="*/ 540 h 605"/>
                <a:gd name="T72" fmla="*/ 50 w 997"/>
                <a:gd name="T73" fmla="*/ 503 h 605"/>
                <a:gd name="T74" fmla="*/ 104 w 997"/>
                <a:gd name="T75" fmla="*/ 495 h 605"/>
                <a:gd name="T76" fmla="*/ 149 w 997"/>
                <a:gd name="T77" fmla="*/ 454 h 605"/>
                <a:gd name="T78" fmla="*/ 181 w 997"/>
                <a:gd name="T79" fmla="*/ 411 h 605"/>
                <a:gd name="T80" fmla="*/ 220 w 997"/>
                <a:gd name="T81" fmla="*/ 399 h 605"/>
                <a:gd name="T82" fmla="*/ 269 w 997"/>
                <a:gd name="T83" fmla="*/ 369 h 605"/>
                <a:gd name="T84" fmla="*/ 309 w 997"/>
                <a:gd name="T85" fmla="*/ 279 h 605"/>
                <a:gd name="T86" fmla="*/ 370 w 997"/>
                <a:gd name="T87" fmla="*/ 276 h 605"/>
                <a:gd name="T88" fmla="*/ 414 w 997"/>
                <a:gd name="T89" fmla="*/ 271 h 605"/>
                <a:gd name="T90" fmla="*/ 389 w 997"/>
                <a:gd name="T91" fmla="*/ 227 h 605"/>
                <a:gd name="T92" fmla="*/ 463 w 997"/>
                <a:gd name="T93" fmla="*/ 228 h 605"/>
                <a:gd name="T94" fmla="*/ 543 w 997"/>
                <a:gd name="T95" fmla="*/ 248 h 605"/>
                <a:gd name="T96" fmla="*/ 634 w 997"/>
                <a:gd name="T97" fmla="*/ 264 h 605"/>
                <a:gd name="T98" fmla="*/ 650 w 997"/>
                <a:gd name="T99" fmla="*/ 265 h 605"/>
                <a:gd name="T100" fmla="*/ 654 w 997"/>
                <a:gd name="T101" fmla="*/ 218 h 605"/>
                <a:gd name="T102" fmla="*/ 719 w 997"/>
                <a:gd name="T103" fmla="*/ 175 h 605"/>
                <a:gd name="T104" fmla="*/ 805 w 997"/>
                <a:gd name="T105" fmla="*/ 101 h 605"/>
                <a:gd name="T106" fmla="*/ 752 w 997"/>
                <a:gd name="T107" fmla="*/ 121 h 605"/>
                <a:gd name="T108" fmla="*/ 734 w 997"/>
                <a:gd name="T109" fmla="*/ 127 h 605"/>
                <a:gd name="T110" fmla="*/ 741 w 997"/>
                <a:gd name="T111" fmla="*/ 110 h 605"/>
                <a:gd name="T112" fmla="*/ 761 w 997"/>
                <a:gd name="T113" fmla="*/ 60 h 605"/>
                <a:gd name="T114" fmla="*/ 794 w 997"/>
                <a:gd name="T115" fmla="*/ 33 h 605"/>
                <a:gd name="T116" fmla="*/ 814 w 997"/>
                <a:gd name="T117" fmla="*/ 13 h 605"/>
                <a:gd name="T118" fmla="*/ 858 w 997"/>
                <a:gd name="T119" fmla="*/ 18 h 605"/>
                <a:gd name="T120" fmla="*/ 885 w 997"/>
                <a:gd name="T121" fmla="*/ 27 h 605"/>
                <a:gd name="T122" fmla="*/ 924 w 997"/>
                <a:gd name="T123" fmla="*/ 10 h 605"/>
                <a:gd name="T124" fmla="*/ 960 w 997"/>
                <a:gd name="T125" fmla="*/ 24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7" h="605">
                  <a:moveTo>
                    <a:pt x="997" y="37"/>
                  </a:moveTo>
                  <a:cubicBezTo>
                    <a:pt x="995" y="47"/>
                    <a:pt x="995" y="47"/>
                    <a:pt x="995" y="47"/>
                  </a:cubicBezTo>
                  <a:cubicBezTo>
                    <a:pt x="975" y="57"/>
                    <a:pt x="975" y="57"/>
                    <a:pt x="975" y="57"/>
                  </a:cubicBezTo>
                  <a:cubicBezTo>
                    <a:pt x="975" y="57"/>
                    <a:pt x="965" y="47"/>
                    <a:pt x="965" y="47"/>
                  </a:cubicBezTo>
                  <a:cubicBezTo>
                    <a:pt x="965" y="47"/>
                    <a:pt x="965" y="78"/>
                    <a:pt x="965" y="78"/>
                  </a:cubicBezTo>
                  <a:cubicBezTo>
                    <a:pt x="954" y="90"/>
                    <a:pt x="954" y="90"/>
                    <a:pt x="954" y="90"/>
                  </a:cubicBezTo>
                  <a:cubicBezTo>
                    <a:pt x="945" y="133"/>
                    <a:pt x="945" y="133"/>
                    <a:pt x="945" y="133"/>
                  </a:cubicBezTo>
                  <a:cubicBezTo>
                    <a:pt x="951" y="147"/>
                    <a:pt x="951" y="147"/>
                    <a:pt x="951" y="147"/>
                  </a:cubicBezTo>
                  <a:cubicBezTo>
                    <a:pt x="945" y="143"/>
                    <a:pt x="945" y="143"/>
                    <a:pt x="945" y="143"/>
                  </a:cubicBezTo>
                  <a:cubicBezTo>
                    <a:pt x="948" y="164"/>
                    <a:pt x="948" y="164"/>
                    <a:pt x="948" y="164"/>
                  </a:cubicBezTo>
                  <a:cubicBezTo>
                    <a:pt x="937" y="180"/>
                    <a:pt x="937" y="180"/>
                    <a:pt x="937" y="180"/>
                  </a:cubicBezTo>
                  <a:cubicBezTo>
                    <a:pt x="948" y="183"/>
                    <a:pt x="948" y="183"/>
                    <a:pt x="948" y="183"/>
                  </a:cubicBezTo>
                  <a:cubicBezTo>
                    <a:pt x="954" y="203"/>
                    <a:pt x="954" y="203"/>
                    <a:pt x="954" y="203"/>
                  </a:cubicBezTo>
                  <a:cubicBezTo>
                    <a:pt x="958" y="204"/>
                    <a:pt x="958" y="204"/>
                    <a:pt x="958" y="204"/>
                  </a:cubicBezTo>
                  <a:cubicBezTo>
                    <a:pt x="958" y="218"/>
                    <a:pt x="958" y="218"/>
                    <a:pt x="958" y="218"/>
                  </a:cubicBezTo>
                  <a:cubicBezTo>
                    <a:pt x="965" y="227"/>
                    <a:pt x="965" y="227"/>
                    <a:pt x="965" y="227"/>
                  </a:cubicBezTo>
                  <a:cubicBezTo>
                    <a:pt x="954" y="240"/>
                    <a:pt x="954" y="240"/>
                    <a:pt x="954" y="240"/>
                  </a:cubicBezTo>
                  <a:cubicBezTo>
                    <a:pt x="968" y="270"/>
                    <a:pt x="968" y="270"/>
                    <a:pt x="968" y="270"/>
                  </a:cubicBezTo>
                  <a:cubicBezTo>
                    <a:pt x="955" y="297"/>
                    <a:pt x="955" y="297"/>
                    <a:pt x="955" y="297"/>
                  </a:cubicBezTo>
                  <a:cubicBezTo>
                    <a:pt x="947" y="297"/>
                    <a:pt x="947" y="297"/>
                    <a:pt x="947" y="297"/>
                  </a:cubicBezTo>
                  <a:cubicBezTo>
                    <a:pt x="947" y="293"/>
                    <a:pt x="947" y="293"/>
                    <a:pt x="947" y="293"/>
                  </a:cubicBezTo>
                  <a:cubicBezTo>
                    <a:pt x="921" y="304"/>
                    <a:pt x="921" y="304"/>
                    <a:pt x="921" y="304"/>
                  </a:cubicBezTo>
                  <a:cubicBezTo>
                    <a:pt x="918" y="311"/>
                    <a:pt x="918" y="311"/>
                    <a:pt x="918" y="311"/>
                  </a:cubicBezTo>
                  <a:cubicBezTo>
                    <a:pt x="925" y="317"/>
                    <a:pt x="925" y="317"/>
                    <a:pt x="925" y="317"/>
                  </a:cubicBezTo>
                  <a:cubicBezTo>
                    <a:pt x="924" y="334"/>
                    <a:pt x="924" y="334"/>
                    <a:pt x="924" y="334"/>
                  </a:cubicBezTo>
                  <a:cubicBezTo>
                    <a:pt x="921" y="334"/>
                    <a:pt x="921" y="334"/>
                    <a:pt x="921" y="334"/>
                  </a:cubicBezTo>
                  <a:cubicBezTo>
                    <a:pt x="924" y="347"/>
                    <a:pt x="924" y="347"/>
                    <a:pt x="924" y="347"/>
                  </a:cubicBezTo>
                  <a:cubicBezTo>
                    <a:pt x="925" y="368"/>
                    <a:pt x="925" y="368"/>
                    <a:pt x="925" y="368"/>
                  </a:cubicBezTo>
                  <a:cubicBezTo>
                    <a:pt x="931" y="374"/>
                    <a:pt x="931" y="374"/>
                    <a:pt x="931" y="374"/>
                  </a:cubicBezTo>
                  <a:cubicBezTo>
                    <a:pt x="924" y="394"/>
                    <a:pt x="924" y="394"/>
                    <a:pt x="924" y="394"/>
                  </a:cubicBezTo>
                  <a:cubicBezTo>
                    <a:pt x="911" y="394"/>
                    <a:pt x="911" y="394"/>
                    <a:pt x="911" y="394"/>
                  </a:cubicBezTo>
                  <a:cubicBezTo>
                    <a:pt x="898" y="384"/>
                    <a:pt x="898" y="384"/>
                    <a:pt x="898" y="384"/>
                  </a:cubicBezTo>
                  <a:cubicBezTo>
                    <a:pt x="893" y="384"/>
                    <a:pt x="893" y="384"/>
                    <a:pt x="893" y="384"/>
                  </a:cubicBezTo>
                  <a:cubicBezTo>
                    <a:pt x="880" y="370"/>
                    <a:pt x="880" y="370"/>
                    <a:pt x="880" y="370"/>
                  </a:cubicBezTo>
                  <a:cubicBezTo>
                    <a:pt x="880" y="370"/>
                    <a:pt x="870" y="376"/>
                    <a:pt x="854" y="377"/>
                  </a:cubicBezTo>
                  <a:cubicBezTo>
                    <a:pt x="854" y="377"/>
                    <a:pt x="857" y="385"/>
                    <a:pt x="865" y="389"/>
                  </a:cubicBezTo>
                  <a:cubicBezTo>
                    <a:pt x="872" y="393"/>
                    <a:pt x="878" y="403"/>
                    <a:pt x="878" y="407"/>
                  </a:cubicBezTo>
                  <a:cubicBezTo>
                    <a:pt x="871" y="411"/>
                    <a:pt x="871" y="411"/>
                    <a:pt x="871" y="411"/>
                  </a:cubicBezTo>
                  <a:cubicBezTo>
                    <a:pt x="868" y="421"/>
                    <a:pt x="868" y="421"/>
                    <a:pt x="868" y="421"/>
                  </a:cubicBezTo>
                  <a:cubicBezTo>
                    <a:pt x="868" y="421"/>
                    <a:pt x="879" y="428"/>
                    <a:pt x="881" y="431"/>
                  </a:cubicBezTo>
                  <a:cubicBezTo>
                    <a:pt x="875" y="437"/>
                    <a:pt x="875" y="437"/>
                    <a:pt x="875" y="437"/>
                  </a:cubicBezTo>
                  <a:cubicBezTo>
                    <a:pt x="874" y="441"/>
                    <a:pt x="874" y="441"/>
                    <a:pt x="874" y="441"/>
                  </a:cubicBezTo>
                  <a:cubicBezTo>
                    <a:pt x="878" y="441"/>
                    <a:pt x="878" y="441"/>
                    <a:pt x="878" y="441"/>
                  </a:cubicBezTo>
                  <a:cubicBezTo>
                    <a:pt x="878" y="441"/>
                    <a:pt x="875" y="444"/>
                    <a:pt x="875" y="444"/>
                  </a:cubicBezTo>
                  <a:cubicBezTo>
                    <a:pt x="875" y="444"/>
                    <a:pt x="877" y="454"/>
                    <a:pt x="877" y="454"/>
                  </a:cubicBezTo>
                  <a:cubicBezTo>
                    <a:pt x="882" y="454"/>
                    <a:pt x="882" y="454"/>
                    <a:pt x="882" y="454"/>
                  </a:cubicBezTo>
                  <a:cubicBezTo>
                    <a:pt x="888" y="461"/>
                    <a:pt x="888" y="461"/>
                    <a:pt x="888" y="461"/>
                  </a:cubicBezTo>
                  <a:cubicBezTo>
                    <a:pt x="902" y="460"/>
                    <a:pt x="902" y="460"/>
                    <a:pt x="902" y="460"/>
                  </a:cubicBezTo>
                  <a:cubicBezTo>
                    <a:pt x="897" y="464"/>
                    <a:pt x="897" y="464"/>
                    <a:pt x="897" y="464"/>
                  </a:cubicBezTo>
                  <a:cubicBezTo>
                    <a:pt x="898" y="467"/>
                    <a:pt x="898" y="467"/>
                    <a:pt x="898" y="467"/>
                  </a:cubicBezTo>
                  <a:cubicBezTo>
                    <a:pt x="881" y="468"/>
                    <a:pt x="881" y="468"/>
                    <a:pt x="881" y="468"/>
                  </a:cubicBezTo>
                  <a:cubicBezTo>
                    <a:pt x="884" y="474"/>
                    <a:pt x="884" y="474"/>
                    <a:pt x="884" y="474"/>
                  </a:cubicBezTo>
                  <a:cubicBezTo>
                    <a:pt x="875" y="472"/>
                    <a:pt x="875" y="472"/>
                    <a:pt x="875" y="472"/>
                  </a:cubicBezTo>
                  <a:cubicBezTo>
                    <a:pt x="870" y="467"/>
                    <a:pt x="870" y="467"/>
                    <a:pt x="870" y="467"/>
                  </a:cubicBezTo>
                  <a:cubicBezTo>
                    <a:pt x="854" y="466"/>
                    <a:pt x="854" y="466"/>
                    <a:pt x="854" y="466"/>
                  </a:cubicBezTo>
                  <a:cubicBezTo>
                    <a:pt x="850" y="472"/>
                    <a:pt x="850" y="472"/>
                    <a:pt x="850" y="472"/>
                  </a:cubicBezTo>
                  <a:cubicBezTo>
                    <a:pt x="841" y="472"/>
                    <a:pt x="841" y="472"/>
                    <a:pt x="841" y="472"/>
                  </a:cubicBezTo>
                  <a:cubicBezTo>
                    <a:pt x="837" y="464"/>
                    <a:pt x="837" y="464"/>
                    <a:pt x="837" y="464"/>
                  </a:cubicBezTo>
                  <a:cubicBezTo>
                    <a:pt x="828" y="458"/>
                    <a:pt x="828" y="458"/>
                    <a:pt x="828" y="458"/>
                  </a:cubicBezTo>
                  <a:cubicBezTo>
                    <a:pt x="820" y="458"/>
                    <a:pt x="820" y="458"/>
                    <a:pt x="820" y="458"/>
                  </a:cubicBezTo>
                  <a:cubicBezTo>
                    <a:pt x="821" y="464"/>
                    <a:pt x="821" y="464"/>
                    <a:pt x="821" y="464"/>
                  </a:cubicBezTo>
                  <a:cubicBezTo>
                    <a:pt x="808" y="467"/>
                    <a:pt x="808" y="467"/>
                    <a:pt x="808" y="467"/>
                  </a:cubicBezTo>
                  <a:cubicBezTo>
                    <a:pt x="805" y="473"/>
                    <a:pt x="805" y="473"/>
                    <a:pt x="805" y="473"/>
                  </a:cubicBezTo>
                  <a:cubicBezTo>
                    <a:pt x="840" y="481"/>
                    <a:pt x="840" y="481"/>
                    <a:pt x="840" y="481"/>
                  </a:cubicBezTo>
                  <a:cubicBezTo>
                    <a:pt x="841" y="492"/>
                    <a:pt x="841" y="492"/>
                    <a:pt x="841" y="492"/>
                  </a:cubicBezTo>
                  <a:cubicBezTo>
                    <a:pt x="835" y="498"/>
                    <a:pt x="835" y="498"/>
                    <a:pt x="835" y="498"/>
                  </a:cubicBezTo>
                  <a:cubicBezTo>
                    <a:pt x="835" y="504"/>
                    <a:pt x="835" y="504"/>
                    <a:pt x="835" y="504"/>
                  </a:cubicBezTo>
                  <a:cubicBezTo>
                    <a:pt x="830" y="509"/>
                    <a:pt x="830" y="509"/>
                    <a:pt x="830" y="509"/>
                  </a:cubicBezTo>
                  <a:cubicBezTo>
                    <a:pt x="814" y="509"/>
                    <a:pt x="814" y="509"/>
                    <a:pt x="814" y="509"/>
                  </a:cubicBezTo>
                  <a:cubicBezTo>
                    <a:pt x="811" y="503"/>
                    <a:pt x="811" y="503"/>
                    <a:pt x="811" y="503"/>
                  </a:cubicBezTo>
                  <a:cubicBezTo>
                    <a:pt x="801" y="502"/>
                    <a:pt x="801" y="502"/>
                    <a:pt x="801" y="502"/>
                  </a:cubicBezTo>
                  <a:cubicBezTo>
                    <a:pt x="794" y="494"/>
                    <a:pt x="794" y="494"/>
                    <a:pt x="794" y="494"/>
                  </a:cubicBezTo>
                  <a:cubicBezTo>
                    <a:pt x="773" y="491"/>
                    <a:pt x="773" y="491"/>
                    <a:pt x="773" y="491"/>
                  </a:cubicBezTo>
                  <a:cubicBezTo>
                    <a:pt x="751" y="484"/>
                    <a:pt x="751" y="484"/>
                    <a:pt x="751" y="484"/>
                  </a:cubicBezTo>
                  <a:cubicBezTo>
                    <a:pt x="744" y="478"/>
                    <a:pt x="744" y="478"/>
                    <a:pt x="744" y="478"/>
                  </a:cubicBezTo>
                  <a:cubicBezTo>
                    <a:pt x="733" y="477"/>
                    <a:pt x="733" y="477"/>
                    <a:pt x="733" y="477"/>
                  </a:cubicBezTo>
                  <a:cubicBezTo>
                    <a:pt x="728" y="487"/>
                    <a:pt x="728" y="487"/>
                    <a:pt x="728" y="487"/>
                  </a:cubicBezTo>
                  <a:cubicBezTo>
                    <a:pt x="728" y="496"/>
                    <a:pt x="728" y="496"/>
                    <a:pt x="728" y="496"/>
                  </a:cubicBezTo>
                  <a:cubicBezTo>
                    <a:pt x="732" y="500"/>
                    <a:pt x="732" y="500"/>
                    <a:pt x="732" y="500"/>
                  </a:cubicBezTo>
                  <a:cubicBezTo>
                    <a:pt x="733" y="510"/>
                    <a:pt x="733" y="510"/>
                    <a:pt x="733" y="510"/>
                  </a:cubicBezTo>
                  <a:cubicBezTo>
                    <a:pt x="728" y="514"/>
                    <a:pt x="728" y="514"/>
                    <a:pt x="728" y="514"/>
                  </a:cubicBezTo>
                  <a:cubicBezTo>
                    <a:pt x="720" y="513"/>
                    <a:pt x="720" y="513"/>
                    <a:pt x="720" y="513"/>
                  </a:cubicBezTo>
                  <a:cubicBezTo>
                    <a:pt x="727" y="504"/>
                    <a:pt x="727" y="504"/>
                    <a:pt x="727" y="504"/>
                  </a:cubicBezTo>
                  <a:cubicBezTo>
                    <a:pt x="725" y="496"/>
                    <a:pt x="725" y="496"/>
                    <a:pt x="725" y="496"/>
                  </a:cubicBezTo>
                  <a:cubicBezTo>
                    <a:pt x="719" y="495"/>
                    <a:pt x="719" y="495"/>
                    <a:pt x="719" y="495"/>
                  </a:cubicBezTo>
                  <a:cubicBezTo>
                    <a:pt x="715" y="486"/>
                    <a:pt x="715" y="486"/>
                    <a:pt x="715" y="486"/>
                  </a:cubicBezTo>
                  <a:cubicBezTo>
                    <a:pt x="699" y="467"/>
                    <a:pt x="699" y="467"/>
                    <a:pt x="699" y="467"/>
                  </a:cubicBezTo>
                  <a:cubicBezTo>
                    <a:pt x="686" y="457"/>
                    <a:pt x="686" y="457"/>
                    <a:pt x="686" y="457"/>
                  </a:cubicBezTo>
                  <a:cubicBezTo>
                    <a:pt x="676" y="450"/>
                    <a:pt x="676" y="450"/>
                    <a:pt x="676" y="450"/>
                  </a:cubicBezTo>
                  <a:cubicBezTo>
                    <a:pt x="666" y="440"/>
                    <a:pt x="666" y="440"/>
                    <a:pt x="666" y="440"/>
                  </a:cubicBezTo>
                  <a:cubicBezTo>
                    <a:pt x="656" y="438"/>
                    <a:pt x="656" y="438"/>
                    <a:pt x="656" y="438"/>
                  </a:cubicBezTo>
                  <a:cubicBezTo>
                    <a:pt x="641" y="431"/>
                    <a:pt x="641" y="431"/>
                    <a:pt x="641" y="431"/>
                  </a:cubicBezTo>
                  <a:cubicBezTo>
                    <a:pt x="628" y="434"/>
                    <a:pt x="628" y="434"/>
                    <a:pt x="628" y="434"/>
                  </a:cubicBezTo>
                  <a:cubicBezTo>
                    <a:pt x="598" y="433"/>
                    <a:pt x="598" y="433"/>
                    <a:pt x="598" y="433"/>
                  </a:cubicBezTo>
                  <a:cubicBezTo>
                    <a:pt x="595" y="437"/>
                    <a:pt x="595" y="437"/>
                    <a:pt x="595" y="437"/>
                  </a:cubicBezTo>
                  <a:cubicBezTo>
                    <a:pt x="561" y="437"/>
                    <a:pt x="561" y="437"/>
                    <a:pt x="561" y="437"/>
                  </a:cubicBezTo>
                  <a:cubicBezTo>
                    <a:pt x="553" y="440"/>
                    <a:pt x="553" y="440"/>
                    <a:pt x="553" y="440"/>
                  </a:cubicBezTo>
                  <a:cubicBezTo>
                    <a:pt x="553" y="445"/>
                    <a:pt x="553" y="445"/>
                    <a:pt x="553" y="445"/>
                  </a:cubicBezTo>
                  <a:cubicBezTo>
                    <a:pt x="548" y="450"/>
                    <a:pt x="548" y="450"/>
                    <a:pt x="548" y="450"/>
                  </a:cubicBezTo>
                  <a:cubicBezTo>
                    <a:pt x="537" y="450"/>
                    <a:pt x="537" y="450"/>
                    <a:pt x="537" y="450"/>
                  </a:cubicBezTo>
                  <a:cubicBezTo>
                    <a:pt x="536" y="457"/>
                    <a:pt x="536" y="457"/>
                    <a:pt x="536" y="457"/>
                  </a:cubicBezTo>
                  <a:cubicBezTo>
                    <a:pt x="524" y="454"/>
                    <a:pt x="524" y="454"/>
                    <a:pt x="524" y="454"/>
                  </a:cubicBezTo>
                  <a:cubicBezTo>
                    <a:pt x="525" y="444"/>
                    <a:pt x="525" y="444"/>
                    <a:pt x="525" y="444"/>
                  </a:cubicBezTo>
                  <a:cubicBezTo>
                    <a:pt x="520" y="439"/>
                    <a:pt x="520" y="439"/>
                    <a:pt x="520" y="439"/>
                  </a:cubicBezTo>
                  <a:cubicBezTo>
                    <a:pt x="520" y="428"/>
                    <a:pt x="520" y="428"/>
                    <a:pt x="520" y="428"/>
                  </a:cubicBezTo>
                  <a:cubicBezTo>
                    <a:pt x="515" y="423"/>
                    <a:pt x="515" y="423"/>
                    <a:pt x="515" y="423"/>
                  </a:cubicBezTo>
                  <a:cubicBezTo>
                    <a:pt x="514" y="433"/>
                    <a:pt x="514" y="433"/>
                    <a:pt x="514" y="433"/>
                  </a:cubicBezTo>
                  <a:cubicBezTo>
                    <a:pt x="516" y="451"/>
                    <a:pt x="516" y="451"/>
                    <a:pt x="516" y="451"/>
                  </a:cubicBezTo>
                  <a:cubicBezTo>
                    <a:pt x="519" y="452"/>
                    <a:pt x="519" y="452"/>
                    <a:pt x="519" y="452"/>
                  </a:cubicBezTo>
                  <a:cubicBezTo>
                    <a:pt x="513" y="457"/>
                    <a:pt x="513" y="457"/>
                    <a:pt x="513" y="457"/>
                  </a:cubicBezTo>
                  <a:cubicBezTo>
                    <a:pt x="512" y="463"/>
                    <a:pt x="512" y="463"/>
                    <a:pt x="512" y="463"/>
                  </a:cubicBezTo>
                  <a:cubicBezTo>
                    <a:pt x="506" y="469"/>
                    <a:pt x="506" y="469"/>
                    <a:pt x="506" y="469"/>
                  </a:cubicBezTo>
                  <a:cubicBezTo>
                    <a:pt x="487" y="471"/>
                    <a:pt x="487" y="471"/>
                    <a:pt x="487" y="471"/>
                  </a:cubicBezTo>
                  <a:cubicBezTo>
                    <a:pt x="487" y="475"/>
                    <a:pt x="487" y="475"/>
                    <a:pt x="487" y="475"/>
                  </a:cubicBezTo>
                  <a:cubicBezTo>
                    <a:pt x="495" y="475"/>
                    <a:pt x="495" y="475"/>
                    <a:pt x="495" y="475"/>
                  </a:cubicBezTo>
                  <a:cubicBezTo>
                    <a:pt x="499" y="493"/>
                    <a:pt x="499" y="493"/>
                    <a:pt x="499" y="493"/>
                  </a:cubicBezTo>
                  <a:cubicBezTo>
                    <a:pt x="499" y="493"/>
                    <a:pt x="493" y="496"/>
                    <a:pt x="491" y="499"/>
                  </a:cubicBezTo>
                  <a:cubicBezTo>
                    <a:pt x="489" y="501"/>
                    <a:pt x="481" y="509"/>
                    <a:pt x="481" y="509"/>
                  </a:cubicBezTo>
                  <a:cubicBezTo>
                    <a:pt x="482" y="518"/>
                    <a:pt x="482" y="518"/>
                    <a:pt x="482" y="518"/>
                  </a:cubicBezTo>
                  <a:cubicBezTo>
                    <a:pt x="490" y="520"/>
                    <a:pt x="490" y="520"/>
                    <a:pt x="490" y="520"/>
                  </a:cubicBezTo>
                  <a:cubicBezTo>
                    <a:pt x="495" y="527"/>
                    <a:pt x="495" y="527"/>
                    <a:pt x="495" y="527"/>
                  </a:cubicBezTo>
                  <a:cubicBezTo>
                    <a:pt x="488" y="529"/>
                    <a:pt x="488" y="529"/>
                    <a:pt x="488" y="529"/>
                  </a:cubicBezTo>
                  <a:cubicBezTo>
                    <a:pt x="488" y="537"/>
                    <a:pt x="488" y="537"/>
                    <a:pt x="488" y="537"/>
                  </a:cubicBezTo>
                  <a:cubicBezTo>
                    <a:pt x="480" y="540"/>
                    <a:pt x="480" y="540"/>
                    <a:pt x="480" y="540"/>
                  </a:cubicBezTo>
                  <a:cubicBezTo>
                    <a:pt x="474" y="534"/>
                    <a:pt x="474" y="534"/>
                    <a:pt x="474" y="534"/>
                  </a:cubicBezTo>
                  <a:cubicBezTo>
                    <a:pt x="476" y="542"/>
                    <a:pt x="476" y="542"/>
                    <a:pt x="476" y="542"/>
                  </a:cubicBezTo>
                  <a:cubicBezTo>
                    <a:pt x="468" y="544"/>
                    <a:pt x="468" y="544"/>
                    <a:pt x="468" y="544"/>
                  </a:cubicBezTo>
                  <a:cubicBezTo>
                    <a:pt x="462" y="543"/>
                    <a:pt x="462" y="543"/>
                    <a:pt x="462" y="543"/>
                  </a:cubicBezTo>
                  <a:cubicBezTo>
                    <a:pt x="454" y="556"/>
                    <a:pt x="454" y="556"/>
                    <a:pt x="454" y="556"/>
                  </a:cubicBezTo>
                  <a:cubicBezTo>
                    <a:pt x="451" y="576"/>
                    <a:pt x="451" y="576"/>
                    <a:pt x="451" y="576"/>
                  </a:cubicBezTo>
                  <a:cubicBezTo>
                    <a:pt x="444" y="573"/>
                    <a:pt x="444" y="573"/>
                    <a:pt x="444" y="573"/>
                  </a:cubicBezTo>
                  <a:cubicBezTo>
                    <a:pt x="435" y="581"/>
                    <a:pt x="435" y="581"/>
                    <a:pt x="435" y="581"/>
                  </a:cubicBezTo>
                  <a:cubicBezTo>
                    <a:pt x="425" y="567"/>
                    <a:pt x="425" y="567"/>
                    <a:pt x="425" y="567"/>
                  </a:cubicBezTo>
                  <a:cubicBezTo>
                    <a:pt x="424" y="575"/>
                    <a:pt x="424" y="575"/>
                    <a:pt x="424" y="575"/>
                  </a:cubicBezTo>
                  <a:cubicBezTo>
                    <a:pt x="417" y="574"/>
                    <a:pt x="417" y="574"/>
                    <a:pt x="417" y="574"/>
                  </a:cubicBezTo>
                  <a:cubicBezTo>
                    <a:pt x="413" y="567"/>
                    <a:pt x="413" y="567"/>
                    <a:pt x="413" y="567"/>
                  </a:cubicBezTo>
                  <a:cubicBezTo>
                    <a:pt x="406" y="561"/>
                    <a:pt x="406" y="561"/>
                    <a:pt x="406" y="561"/>
                  </a:cubicBezTo>
                  <a:cubicBezTo>
                    <a:pt x="406" y="561"/>
                    <a:pt x="412" y="544"/>
                    <a:pt x="412" y="544"/>
                  </a:cubicBezTo>
                  <a:cubicBezTo>
                    <a:pt x="412" y="544"/>
                    <a:pt x="395" y="541"/>
                    <a:pt x="395" y="541"/>
                  </a:cubicBezTo>
                  <a:cubicBezTo>
                    <a:pt x="385" y="535"/>
                    <a:pt x="385" y="535"/>
                    <a:pt x="385" y="535"/>
                  </a:cubicBezTo>
                  <a:cubicBezTo>
                    <a:pt x="374" y="536"/>
                    <a:pt x="374" y="536"/>
                    <a:pt x="374" y="536"/>
                  </a:cubicBezTo>
                  <a:cubicBezTo>
                    <a:pt x="366" y="533"/>
                    <a:pt x="366" y="533"/>
                    <a:pt x="366" y="533"/>
                  </a:cubicBezTo>
                  <a:cubicBezTo>
                    <a:pt x="366" y="527"/>
                    <a:pt x="366" y="527"/>
                    <a:pt x="366" y="527"/>
                  </a:cubicBezTo>
                  <a:cubicBezTo>
                    <a:pt x="358" y="526"/>
                    <a:pt x="358" y="526"/>
                    <a:pt x="358" y="526"/>
                  </a:cubicBezTo>
                  <a:cubicBezTo>
                    <a:pt x="358" y="526"/>
                    <a:pt x="356" y="518"/>
                    <a:pt x="356" y="517"/>
                  </a:cubicBezTo>
                  <a:cubicBezTo>
                    <a:pt x="356" y="517"/>
                    <a:pt x="357" y="512"/>
                    <a:pt x="357" y="512"/>
                  </a:cubicBezTo>
                  <a:cubicBezTo>
                    <a:pt x="347" y="507"/>
                    <a:pt x="347" y="507"/>
                    <a:pt x="347" y="507"/>
                  </a:cubicBezTo>
                  <a:cubicBezTo>
                    <a:pt x="346" y="498"/>
                    <a:pt x="346" y="498"/>
                    <a:pt x="346" y="498"/>
                  </a:cubicBezTo>
                  <a:cubicBezTo>
                    <a:pt x="342" y="493"/>
                    <a:pt x="342" y="493"/>
                    <a:pt x="342" y="493"/>
                  </a:cubicBezTo>
                  <a:cubicBezTo>
                    <a:pt x="336" y="496"/>
                    <a:pt x="336" y="496"/>
                    <a:pt x="336" y="496"/>
                  </a:cubicBezTo>
                  <a:cubicBezTo>
                    <a:pt x="324" y="492"/>
                    <a:pt x="324" y="492"/>
                    <a:pt x="324" y="492"/>
                  </a:cubicBezTo>
                  <a:cubicBezTo>
                    <a:pt x="321" y="488"/>
                    <a:pt x="321" y="488"/>
                    <a:pt x="321" y="488"/>
                  </a:cubicBezTo>
                  <a:cubicBezTo>
                    <a:pt x="317" y="493"/>
                    <a:pt x="317" y="493"/>
                    <a:pt x="317" y="493"/>
                  </a:cubicBezTo>
                  <a:cubicBezTo>
                    <a:pt x="337" y="502"/>
                    <a:pt x="337" y="502"/>
                    <a:pt x="337" y="502"/>
                  </a:cubicBezTo>
                  <a:cubicBezTo>
                    <a:pt x="334" y="506"/>
                    <a:pt x="334" y="506"/>
                    <a:pt x="334" y="506"/>
                  </a:cubicBezTo>
                  <a:cubicBezTo>
                    <a:pt x="341" y="511"/>
                    <a:pt x="341" y="511"/>
                    <a:pt x="341" y="511"/>
                  </a:cubicBezTo>
                  <a:cubicBezTo>
                    <a:pt x="347" y="511"/>
                    <a:pt x="347" y="511"/>
                    <a:pt x="347" y="511"/>
                  </a:cubicBezTo>
                  <a:cubicBezTo>
                    <a:pt x="347" y="516"/>
                    <a:pt x="347" y="516"/>
                    <a:pt x="347" y="516"/>
                  </a:cubicBezTo>
                  <a:cubicBezTo>
                    <a:pt x="342" y="516"/>
                    <a:pt x="342" y="516"/>
                    <a:pt x="342" y="516"/>
                  </a:cubicBezTo>
                  <a:cubicBezTo>
                    <a:pt x="342" y="525"/>
                    <a:pt x="342" y="525"/>
                    <a:pt x="342" y="525"/>
                  </a:cubicBezTo>
                  <a:cubicBezTo>
                    <a:pt x="332" y="522"/>
                    <a:pt x="332" y="522"/>
                    <a:pt x="332" y="522"/>
                  </a:cubicBezTo>
                  <a:cubicBezTo>
                    <a:pt x="332" y="512"/>
                    <a:pt x="332" y="512"/>
                    <a:pt x="332" y="512"/>
                  </a:cubicBezTo>
                  <a:cubicBezTo>
                    <a:pt x="321" y="503"/>
                    <a:pt x="321" y="503"/>
                    <a:pt x="321" y="503"/>
                  </a:cubicBezTo>
                  <a:cubicBezTo>
                    <a:pt x="290" y="500"/>
                    <a:pt x="290" y="500"/>
                    <a:pt x="290" y="500"/>
                  </a:cubicBezTo>
                  <a:cubicBezTo>
                    <a:pt x="280" y="491"/>
                    <a:pt x="280" y="491"/>
                    <a:pt x="280" y="491"/>
                  </a:cubicBezTo>
                  <a:cubicBezTo>
                    <a:pt x="278" y="497"/>
                    <a:pt x="278" y="497"/>
                    <a:pt x="278" y="497"/>
                  </a:cubicBezTo>
                  <a:cubicBezTo>
                    <a:pt x="282" y="502"/>
                    <a:pt x="282" y="502"/>
                    <a:pt x="282" y="502"/>
                  </a:cubicBezTo>
                  <a:cubicBezTo>
                    <a:pt x="280" y="509"/>
                    <a:pt x="280" y="509"/>
                    <a:pt x="280" y="509"/>
                  </a:cubicBezTo>
                  <a:cubicBezTo>
                    <a:pt x="259" y="504"/>
                    <a:pt x="259" y="504"/>
                    <a:pt x="259" y="504"/>
                  </a:cubicBezTo>
                  <a:cubicBezTo>
                    <a:pt x="247" y="503"/>
                    <a:pt x="247" y="503"/>
                    <a:pt x="247" y="503"/>
                  </a:cubicBezTo>
                  <a:cubicBezTo>
                    <a:pt x="238" y="507"/>
                    <a:pt x="238" y="507"/>
                    <a:pt x="238" y="507"/>
                  </a:cubicBezTo>
                  <a:cubicBezTo>
                    <a:pt x="237" y="493"/>
                    <a:pt x="237" y="493"/>
                    <a:pt x="237" y="493"/>
                  </a:cubicBezTo>
                  <a:cubicBezTo>
                    <a:pt x="220" y="499"/>
                    <a:pt x="220" y="499"/>
                    <a:pt x="220" y="499"/>
                  </a:cubicBezTo>
                  <a:cubicBezTo>
                    <a:pt x="219" y="507"/>
                    <a:pt x="219" y="507"/>
                    <a:pt x="219" y="507"/>
                  </a:cubicBezTo>
                  <a:cubicBezTo>
                    <a:pt x="219" y="507"/>
                    <a:pt x="214" y="510"/>
                    <a:pt x="214" y="510"/>
                  </a:cubicBezTo>
                  <a:cubicBezTo>
                    <a:pt x="214" y="511"/>
                    <a:pt x="210" y="520"/>
                    <a:pt x="210" y="520"/>
                  </a:cubicBezTo>
                  <a:cubicBezTo>
                    <a:pt x="214" y="524"/>
                    <a:pt x="214" y="524"/>
                    <a:pt x="214" y="524"/>
                  </a:cubicBezTo>
                  <a:cubicBezTo>
                    <a:pt x="208" y="530"/>
                    <a:pt x="208" y="530"/>
                    <a:pt x="208" y="530"/>
                  </a:cubicBezTo>
                  <a:cubicBezTo>
                    <a:pt x="192" y="525"/>
                    <a:pt x="192" y="525"/>
                    <a:pt x="192" y="525"/>
                  </a:cubicBezTo>
                  <a:cubicBezTo>
                    <a:pt x="178" y="536"/>
                    <a:pt x="178" y="536"/>
                    <a:pt x="178" y="536"/>
                  </a:cubicBezTo>
                  <a:cubicBezTo>
                    <a:pt x="166" y="536"/>
                    <a:pt x="166" y="536"/>
                    <a:pt x="166" y="536"/>
                  </a:cubicBezTo>
                  <a:cubicBezTo>
                    <a:pt x="161" y="547"/>
                    <a:pt x="161" y="547"/>
                    <a:pt x="161" y="547"/>
                  </a:cubicBezTo>
                  <a:cubicBezTo>
                    <a:pt x="152" y="550"/>
                    <a:pt x="152" y="550"/>
                    <a:pt x="152" y="550"/>
                  </a:cubicBezTo>
                  <a:cubicBezTo>
                    <a:pt x="155" y="527"/>
                    <a:pt x="155" y="527"/>
                    <a:pt x="155" y="527"/>
                  </a:cubicBezTo>
                  <a:cubicBezTo>
                    <a:pt x="146" y="525"/>
                    <a:pt x="146" y="525"/>
                    <a:pt x="146" y="525"/>
                  </a:cubicBezTo>
                  <a:cubicBezTo>
                    <a:pt x="142" y="528"/>
                    <a:pt x="142" y="528"/>
                    <a:pt x="142" y="528"/>
                  </a:cubicBezTo>
                  <a:cubicBezTo>
                    <a:pt x="147" y="532"/>
                    <a:pt x="147" y="532"/>
                    <a:pt x="147" y="532"/>
                  </a:cubicBezTo>
                  <a:cubicBezTo>
                    <a:pt x="144" y="541"/>
                    <a:pt x="144" y="541"/>
                    <a:pt x="144" y="541"/>
                  </a:cubicBezTo>
                  <a:cubicBezTo>
                    <a:pt x="146" y="547"/>
                    <a:pt x="146" y="547"/>
                    <a:pt x="146" y="547"/>
                  </a:cubicBezTo>
                  <a:cubicBezTo>
                    <a:pt x="141" y="548"/>
                    <a:pt x="141" y="548"/>
                    <a:pt x="141" y="548"/>
                  </a:cubicBezTo>
                  <a:cubicBezTo>
                    <a:pt x="135" y="561"/>
                    <a:pt x="135" y="561"/>
                    <a:pt x="135" y="561"/>
                  </a:cubicBezTo>
                  <a:cubicBezTo>
                    <a:pt x="125" y="557"/>
                    <a:pt x="125" y="557"/>
                    <a:pt x="125" y="557"/>
                  </a:cubicBezTo>
                  <a:cubicBezTo>
                    <a:pt x="125" y="562"/>
                    <a:pt x="125" y="562"/>
                    <a:pt x="125" y="562"/>
                  </a:cubicBezTo>
                  <a:cubicBezTo>
                    <a:pt x="136" y="568"/>
                    <a:pt x="136" y="568"/>
                    <a:pt x="136" y="568"/>
                  </a:cubicBezTo>
                  <a:cubicBezTo>
                    <a:pt x="141" y="580"/>
                    <a:pt x="141" y="580"/>
                    <a:pt x="141" y="580"/>
                  </a:cubicBezTo>
                  <a:cubicBezTo>
                    <a:pt x="127" y="595"/>
                    <a:pt x="127" y="595"/>
                    <a:pt x="127" y="595"/>
                  </a:cubicBezTo>
                  <a:cubicBezTo>
                    <a:pt x="114" y="591"/>
                    <a:pt x="114" y="591"/>
                    <a:pt x="114" y="591"/>
                  </a:cubicBezTo>
                  <a:cubicBezTo>
                    <a:pt x="104" y="605"/>
                    <a:pt x="104" y="605"/>
                    <a:pt x="104" y="605"/>
                  </a:cubicBezTo>
                  <a:cubicBezTo>
                    <a:pt x="95" y="600"/>
                    <a:pt x="95" y="600"/>
                    <a:pt x="95" y="600"/>
                  </a:cubicBezTo>
                  <a:cubicBezTo>
                    <a:pt x="91" y="588"/>
                    <a:pt x="91" y="588"/>
                    <a:pt x="91" y="588"/>
                  </a:cubicBezTo>
                  <a:cubicBezTo>
                    <a:pt x="93" y="579"/>
                    <a:pt x="93" y="579"/>
                    <a:pt x="93" y="579"/>
                  </a:cubicBezTo>
                  <a:cubicBezTo>
                    <a:pt x="90" y="561"/>
                    <a:pt x="90" y="561"/>
                    <a:pt x="90" y="561"/>
                  </a:cubicBezTo>
                  <a:cubicBezTo>
                    <a:pt x="82" y="553"/>
                    <a:pt x="82" y="553"/>
                    <a:pt x="82" y="553"/>
                  </a:cubicBezTo>
                  <a:cubicBezTo>
                    <a:pt x="73" y="553"/>
                    <a:pt x="73" y="553"/>
                    <a:pt x="73" y="553"/>
                  </a:cubicBezTo>
                  <a:cubicBezTo>
                    <a:pt x="69" y="547"/>
                    <a:pt x="69" y="547"/>
                    <a:pt x="69" y="547"/>
                  </a:cubicBezTo>
                  <a:cubicBezTo>
                    <a:pt x="58" y="545"/>
                    <a:pt x="58" y="545"/>
                    <a:pt x="58" y="545"/>
                  </a:cubicBezTo>
                  <a:cubicBezTo>
                    <a:pt x="58" y="545"/>
                    <a:pt x="55" y="538"/>
                    <a:pt x="55" y="538"/>
                  </a:cubicBezTo>
                  <a:cubicBezTo>
                    <a:pt x="55" y="538"/>
                    <a:pt x="44" y="533"/>
                    <a:pt x="44" y="533"/>
                  </a:cubicBezTo>
                  <a:cubicBezTo>
                    <a:pt x="37" y="538"/>
                    <a:pt x="37" y="538"/>
                    <a:pt x="37" y="538"/>
                  </a:cubicBezTo>
                  <a:cubicBezTo>
                    <a:pt x="40" y="546"/>
                    <a:pt x="40" y="546"/>
                    <a:pt x="40" y="546"/>
                  </a:cubicBezTo>
                  <a:cubicBezTo>
                    <a:pt x="34" y="555"/>
                    <a:pt x="34" y="555"/>
                    <a:pt x="34" y="555"/>
                  </a:cubicBezTo>
                  <a:cubicBezTo>
                    <a:pt x="8" y="560"/>
                    <a:pt x="8" y="560"/>
                    <a:pt x="8" y="560"/>
                  </a:cubicBezTo>
                  <a:cubicBezTo>
                    <a:pt x="4" y="552"/>
                    <a:pt x="4" y="552"/>
                    <a:pt x="4" y="552"/>
                  </a:cubicBezTo>
                  <a:cubicBezTo>
                    <a:pt x="0" y="550"/>
                    <a:pt x="0" y="550"/>
                    <a:pt x="0" y="550"/>
                  </a:cubicBezTo>
                  <a:cubicBezTo>
                    <a:pt x="0" y="544"/>
                    <a:pt x="0" y="544"/>
                    <a:pt x="0" y="544"/>
                  </a:cubicBezTo>
                  <a:cubicBezTo>
                    <a:pt x="0" y="544"/>
                    <a:pt x="5" y="540"/>
                    <a:pt x="5" y="540"/>
                  </a:cubicBezTo>
                  <a:cubicBezTo>
                    <a:pt x="7" y="532"/>
                    <a:pt x="7" y="532"/>
                    <a:pt x="7" y="532"/>
                  </a:cubicBezTo>
                  <a:cubicBezTo>
                    <a:pt x="2" y="528"/>
                    <a:pt x="2" y="528"/>
                    <a:pt x="2" y="528"/>
                  </a:cubicBezTo>
                  <a:cubicBezTo>
                    <a:pt x="15" y="518"/>
                    <a:pt x="15" y="518"/>
                    <a:pt x="15" y="518"/>
                  </a:cubicBezTo>
                  <a:cubicBezTo>
                    <a:pt x="29" y="518"/>
                    <a:pt x="29" y="518"/>
                    <a:pt x="29" y="518"/>
                  </a:cubicBezTo>
                  <a:cubicBezTo>
                    <a:pt x="38" y="508"/>
                    <a:pt x="38" y="508"/>
                    <a:pt x="38" y="508"/>
                  </a:cubicBezTo>
                  <a:cubicBezTo>
                    <a:pt x="50" y="503"/>
                    <a:pt x="50" y="503"/>
                    <a:pt x="50" y="503"/>
                  </a:cubicBezTo>
                  <a:cubicBezTo>
                    <a:pt x="57" y="504"/>
                    <a:pt x="57" y="504"/>
                    <a:pt x="57" y="504"/>
                  </a:cubicBezTo>
                  <a:cubicBezTo>
                    <a:pt x="59" y="513"/>
                    <a:pt x="59" y="513"/>
                    <a:pt x="59" y="513"/>
                  </a:cubicBezTo>
                  <a:cubicBezTo>
                    <a:pt x="69" y="517"/>
                    <a:pt x="69" y="517"/>
                    <a:pt x="69" y="517"/>
                  </a:cubicBezTo>
                  <a:cubicBezTo>
                    <a:pt x="69" y="517"/>
                    <a:pt x="82" y="499"/>
                    <a:pt x="82" y="499"/>
                  </a:cubicBezTo>
                  <a:cubicBezTo>
                    <a:pt x="82" y="499"/>
                    <a:pt x="94" y="503"/>
                    <a:pt x="94" y="503"/>
                  </a:cubicBezTo>
                  <a:cubicBezTo>
                    <a:pt x="94" y="503"/>
                    <a:pt x="103" y="495"/>
                    <a:pt x="104" y="495"/>
                  </a:cubicBezTo>
                  <a:cubicBezTo>
                    <a:pt x="104" y="495"/>
                    <a:pt x="112" y="492"/>
                    <a:pt x="112" y="492"/>
                  </a:cubicBezTo>
                  <a:cubicBezTo>
                    <a:pt x="119" y="483"/>
                    <a:pt x="119" y="483"/>
                    <a:pt x="119" y="483"/>
                  </a:cubicBezTo>
                  <a:cubicBezTo>
                    <a:pt x="132" y="480"/>
                    <a:pt x="132" y="480"/>
                    <a:pt x="132" y="480"/>
                  </a:cubicBezTo>
                  <a:cubicBezTo>
                    <a:pt x="144" y="464"/>
                    <a:pt x="144" y="464"/>
                    <a:pt x="144" y="464"/>
                  </a:cubicBezTo>
                  <a:cubicBezTo>
                    <a:pt x="141" y="457"/>
                    <a:pt x="141" y="457"/>
                    <a:pt x="141" y="457"/>
                  </a:cubicBezTo>
                  <a:cubicBezTo>
                    <a:pt x="149" y="454"/>
                    <a:pt x="149" y="454"/>
                    <a:pt x="149" y="454"/>
                  </a:cubicBezTo>
                  <a:cubicBezTo>
                    <a:pt x="156" y="456"/>
                    <a:pt x="156" y="456"/>
                    <a:pt x="156" y="456"/>
                  </a:cubicBezTo>
                  <a:cubicBezTo>
                    <a:pt x="169" y="442"/>
                    <a:pt x="169" y="442"/>
                    <a:pt x="169" y="442"/>
                  </a:cubicBezTo>
                  <a:cubicBezTo>
                    <a:pt x="171" y="429"/>
                    <a:pt x="171" y="429"/>
                    <a:pt x="171" y="429"/>
                  </a:cubicBezTo>
                  <a:cubicBezTo>
                    <a:pt x="176" y="427"/>
                    <a:pt x="176" y="427"/>
                    <a:pt x="176" y="427"/>
                  </a:cubicBezTo>
                  <a:cubicBezTo>
                    <a:pt x="176" y="414"/>
                    <a:pt x="176" y="414"/>
                    <a:pt x="176" y="414"/>
                  </a:cubicBezTo>
                  <a:cubicBezTo>
                    <a:pt x="181" y="411"/>
                    <a:pt x="181" y="411"/>
                    <a:pt x="181" y="411"/>
                  </a:cubicBezTo>
                  <a:cubicBezTo>
                    <a:pt x="183" y="416"/>
                    <a:pt x="183" y="416"/>
                    <a:pt x="183" y="416"/>
                  </a:cubicBezTo>
                  <a:cubicBezTo>
                    <a:pt x="195" y="410"/>
                    <a:pt x="195" y="410"/>
                    <a:pt x="195" y="410"/>
                  </a:cubicBezTo>
                  <a:cubicBezTo>
                    <a:pt x="200" y="415"/>
                    <a:pt x="200" y="415"/>
                    <a:pt x="200" y="415"/>
                  </a:cubicBezTo>
                  <a:cubicBezTo>
                    <a:pt x="200" y="402"/>
                    <a:pt x="200" y="402"/>
                    <a:pt x="200" y="402"/>
                  </a:cubicBezTo>
                  <a:cubicBezTo>
                    <a:pt x="200" y="402"/>
                    <a:pt x="212" y="405"/>
                    <a:pt x="212" y="405"/>
                  </a:cubicBezTo>
                  <a:cubicBezTo>
                    <a:pt x="213" y="405"/>
                    <a:pt x="220" y="399"/>
                    <a:pt x="220" y="399"/>
                  </a:cubicBezTo>
                  <a:cubicBezTo>
                    <a:pt x="220" y="399"/>
                    <a:pt x="224" y="408"/>
                    <a:pt x="224" y="408"/>
                  </a:cubicBezTo>
                  <a:cubicBezTo>
                    <a:pt x="225" y="408"/>
                    <a:pt x="236" y="399"/>
                    <a:pt x="237" y="399"/>
                  </a:cubicBezTo>
                  <a:cubicBezTo>
                    <a:pt x="237" y="399"/>
                    <a:pt x="239" y="384"/>
                    <a:pt x="239" y="384"/>
                  </a:cubicBezTo>
                  <a:cubicBezTo>
                    <a:pt x="240" y="383"/>
                    <a:pt x="251" y="378"/>
                    <a:pt x="251" y="378"/>
                  </a:cubicBezTo>
                  <a:cubicBezTo>
                    <a:pt x="258" y="378"/>
                    <a:pt x="258" y="378"/>
                    <a:pt x="258" y="378"/>
                  </a:cubicBezTo>
                  <a:cubicBezTo>
                    <a:pt x="269" y="369"/>
                    <a:pt x="269" y="369"/>
                    <a:pt x="269" y="369"/>
                  </a:cubicBezTo>
                  <a:cubicBezTo>
                    <a:pt x="269" y="363"/>
                    <a:pt x="269" y="363"/>
                    <a:pt x="269" y="363"/>
                  </a:cubicBezTo>
                  <a:cubicBezTo>
                    <a:pt x="291" y="349"/>
                    <a:pt x="291" y="349"/>
                    <a:pt x="291" y="349"/>
                  </a:cubicBezTo>
                  <a:cubicBezTo>
                    <a:pt x="298" y="330"/>
                    <a:pt x="298" y="330"/>
                    <a:pt x="298" y="330"/>
                  </a:cubicBezTo>
                  <a:cubicBezTo>
                    <a:pt x="298" y="330"/>
                    <a:pt x="297" y="306"/>
                    <a:pt x="298" y="306"/>
                  </a:cubicBezTo>
                  <a:cubicBezTo>
                    <a:pt x="299" y="306"/>
                    <a:pt x="304" y="302"/>
                    <a:pt x="304" y="302"/>
                  </a:cubicBezTo>
                  <a:cubicBezTo>
                    <a:pt x="304" y="302"/>
                    <a:pt x="308" y="279"/>
                    <a:pt x="309" y="279"/>
                  </a:cubicBezTo>
                  <a:cubicBezTo>
                    <a:pt x="309" y="279"/>
                    <a:pt x="314" y="274"/>
                    <a:pt x="314" y="274"/>
                  </a:cubicBezTo>
                  <a:cubicBezTo>
                    <a:pt x="329" y="281"/>
                    <a:pt x="329" y="281"/>
                    <a:pt x="329" y="281"/>
                  </a:cubicBezTo>
                  <a:cubicBezTo>
                    <a:pt x="337" y="280"/>
                    <a:pt x="337" y="280"/>
                    <a:pt x="337" y="280"/>
                  </a:cubicBezTo>
                  <a:cubicBezTo>
                    <a:pt x="345" y="290"/>
                    <a:pt x="345" y="290"/>
                    <a:pt x="345" y="290"/>
                  </a:cubicBezTo>
                  <a:cubicBezTo>
                    <a:pt x="356" y="289"/>
                    <a:pt x="356" y="289"/>
                    <a:pt x="356" y="289"/>
                  </a:cubicBezTo>
                  <a:cubicBezTo>
                    <a:pt x="370" y="276"/>
                    <a:pt x="370" y="276"/>
                    <a:pt x="370" y="276"/>
                  </a:cubicBezTo>
                  <a:cubicBezTo>
                    <a:pt x="370" y="276"/>
                    <a:pt x="378" y="273"/>
                    <a:pt x="379" y="274"/>
                  </a:cubicBezTo>
                  <a:cubicBezTo>
                    <a:pt x="380" y="275"/>
                    <a:pt x="382" y="278"/>
                    <a:pt x="382" y="278"/>
                  </a:cubicBezTo>
                  <a:cubicBezTo>
                    <a:pt x="377" y="289"/>
                    <a:pt x="377" y="289"/>
                    <a:pt x="377" y="289"/>
                  </a:cubicBezTo>
                  <a:cubicBezTo>
                    <a:pt x="382" y="287"/>
                    <a:pt x="382" y="287"/>
                    <a:pt x="382" y="287"/>
                  </a:cubicBezTo>
                  <a:cubicBezTo>
                    <a:pt x="391" y="270"/>
                    <a:pt x="391" y="270"/>
                    <a:pt x="391" y="270"/>
                  </a:cubicBezTo>
                  <a:cubicBezTo>
                    <a:pt x="414" y="271"/>
                    <a:pt x="414" y="271"/>
                    <a:pt x="414" y="271"/>
                  </a:cubicBezTo>
                  <a:cubicBezTo>
                    <a:pt x="408" y="266"/>
                    <a:pt x="408" y="266"/>
                    <a:pt x="408" y="266"/>
                  </a:cubicBezTo>
                  <a:cubicBezTo>
                    <a:pt x="386" y="266"/>
                    <a:pt x="386" y="266"/>
                    <a:pt x="386" y="266"/>
                  </a:cubicBezTo>
                  <a:cubicBezTo>
                    <a:pt x="378" y="250"/>
                    <a:pt x="378" y="250"/>
                    <a:pt x="378" y="250"/>
                  </a:cubicBezTo>
                  <a:cubicBezTo>
                    <a:pt x="378" y="242"/>
                    <a:pt x="378" y="242"/>
                    <a:pt x="378" y="242"/>
                  </a:cubicBezTo>
                  <a:cubicBezTo>
                    <a:pt x="384" y="244"/>
                    <a:pt x="384" y="244"/>
                    <a:pt x="384" y="244"/>
                  </a:cubicBezTo>
                  <a:cubicBezTo>
                    <a:pt x="389" y="227"/>
                    <a:pt x="389" y="227"/>
                    <a:pt x="389" y="227"/>
                  </a:cubicBezTo>
                  <a:cubicBezTo>
                    <a:pt x="408" y="226"/>
                    <a:pt x="408" y="226"/>
                    <a:pt x="408" y="226"/>
                  </a:cubicBezTo>
                  <a:cubicBezTo>
                    <a:pt x="422" y="231"/>
                    <a:pt x="422" y="231"/>
                    <a:pt x="422" y="231"/>
                  </a:cubicBezTo>
                  <a:cubicBezTo>
                    <a:pt x="426" y="226"/>
                    <a:pt x="426" y="226"/>
                    <a:pt x="426" y="226"/>
                  </a:cubicBezTo>
                  <a:cubicBezTo>
                    <a:pt x="453" y="228"/>
                    <a:pt x="453" y="228"/>
                    <a:pt x="453" y="228"/>
                  </a:cubicBezTo>
                  <a:cubicBezTo>
                    <a:pt x="461" y="233"/>
                    <a:pt x="461" y="233"/>
                    <a:pt x="461" y="233"/>
                  </a:cubicBezTo>
                  <a:cubicBezTo>
                    <a:pt x="463" y="228"/>
                    <a:pt x="463" y="228"/>
                    <a:pt x="463" y="228"/>
                  </a:cubicBezTo>
                  <a:cubicBezTo>
                    <a:pt x="485" y="229"/>
                    <a:pt x="485" y="229"/>
                    <a:pt x="485" y="229"/>
                  </a:cubicBezTo>
                  <a:cubicBezTo>
                    <a:pt x="493" y="234"/>
                    <a:pt x="493" y="234"/>
                    <a:pt x="493" y="234"/>
                  </a:cubicBezTo>
                  <a:cubicBezTo>
                    <a:pt x="524" y="240"/>
                    <a:pt x="524" y="240"/>
                    <a:pt x="524" y="240"/>
                  </a:cubicBezTo>
                  <a:cubicBezTo>
                    <a:pt x="525" y="236"/>
                    <a:pt x="525" y="236"/>
                    <a:pt x="525" y="236"/>
                  </a:cubicBezTo>
                  <a:cubicBezTo>
                    <a:pt x="543" y="242"/>
                    <a:pt x="543" y="242"/>
                    <a:pt x="543" y="242"/>
                  </a:cubicBezTo>
                  <a:cubicBezTo>
                    <a:pt x="543" y="248"/>
                    <a:pt x="543" y="248"/>
                    <a:pt x="543" y="248"/>
                  </a:cubicBezTo>
                  <a:cubicBezTo>
                    <a:pt x="551" y="251"/>
                    <a:pt x="551" y="251"/>
                    <a:pt x="551" y="251"/>
                  </a:cubicBezTo>
                  <a:cubicBezTo>
                    <a:pt x="554" y="261"/>
                    <a:pt x="554" y="261"/>
                    <a:pt x="554" y="261"/>
                  </a:cubicBezTo>
                  <a:cubicBezTo>
                    <a:pt x="582" y="264"/>
                    <a:pt x="582" y="264"/>
                    <a:pt x="582" y="264"/>
                  </a:cubicBezTo>
                  <a:cubicBezTo>
                    <a:pt x="587" y="268"/>
                    <a:pt x="587" y="268"/>
                    <a:pt x="587" y="268"/>
                  </a:cubicBezTo>
                  <a:cubicBezTo>
                    <a:pt x="597" y="264"/>
                    <a:pt x="597" y="264"/>
                    <a:pt x="597" y="264"/>
                  </a:cubicBezTo>
                  <a:cubicBezTo>
                    <a:pt x="597" y="264"/>
                    <a:pt x="633" y="264"/>
                    <a:pt x="634" y="264"/>
                  </a:cubicBezTo>
                  <a:cubicBezTo>
                    <a:pt x="635" y="264"/>
                    <a:pt x="640" y="261"/>
                    <a:pt x="640" y="261"/>
                  </a:cubicBezTo>
                  <a:cubicBezTo>
                    <a:pt x="635" y="281"/>
                    <a:pt x="635" y="281"/>
                    <a:pt x="635" y="281"/>
                  </a:cubicBezTo>
                  <a:cubicBezTo>
                    <a:pt x="641" y="289"/>
                    <a:pt x="641" y="289"/>
                    <a:pt x="641" y="289"/>
                  </a:cubicBezTo>
                  <a:cubicBezTo>
                    <a:pt x="645" y="284"/>
                    <a:pt x="645" y="284"/>
                    <a:pt x="645" y="284"/>
                  </a:cubicBezTo>
                  <a:cubicBezTo>
                    <a:pt x="643" y="269"/>
                    <a:pt x="643" y="269"/>
                    <a:pt x="643" y="269"/>
                  </a:cubicBezTo>
                  <a:cubicBezTo>
                    <a:pt x="650" y="265"/>
                    <a:pt x="650" y="265"/>
                    <a:pt x="650" y="265"/>
                  </a:cubicBezTo>
                  <a:cubicBezTo>
                    <a:pt x="650" y="265"/>
                    <a:pt x="644" y="257"/>
                    <a:pt x="645" y="256"/>
                  </a:cubicBezTo>
                  <a:cubicBezTo>
                    <a:pt x="646" y="256"/>
                    <a:pt x="649" y="253"/>
                    <a:pt x="649" y="253"/>
                  </a:cubicBezTo>
                  <a:cubicBezTo>
                    <a:pt x="645" y="245"/>
                    <a:pt x="645" y="245"/>
                    <a:pt x="645" y="245"/>
                  </a:cubicBezTo>
                  <a:cubicBezTo>
                    <a:pt x="648" y="230"/>
                    <a:pt x="648" y="230"/>
                    <a:pt x="648" y="230"/>
                  </a:cubicBezTo>
                  <a:cubicBezTo>
                    <a:pt x="652" y="234"/>
                    <a:pt x="652" y="234"/>
                    <a:pt x="652" y="234"/>
                  </a:cubicBezTo>
                  <a:cubicBezTo>
                    <a:pt x="654" y="218"/>
                    <a:pt x="654" y="218"/>
                    <a:pt x="654" y="218"/>
                  </a:cubicBezTo>
                  <a:cubicBezTo>
                    <a:pt x="664" y="210"/>
                    <a:pt x="664" y="210"/>
                    <a:pt x="664" y="210"/>
                  </a:cubicBezTo>
                  <a:cubicBezTo>
                    <a:pt x="660" y="203"/>
                    <a:pt x="660" y="203"/>
                    <a:pt x="660" y="203"/>
                  </a:cubicBezTo>
                  <a:cubicBezTo>
                    <a:pt x="682" y="208"/>
                    <a:pt x="682" y="208"/>
                    <a:pt x="682" y="208"/>
                  </a:cubicBezTo>
                  <a:cubicBezTo>
                    <a:pt x="685" y="195"/>
                    <a:pt x="685" y="195"/>
                    <a:pt x="685" y="195"/>
                  </a:cubicBezTo>
                  <a:cubicBezTo>
                    <a:pt x="711" y="174"/>
                    <a:pt x="711" y="174"/>
                    <a:pt x="711" y="174"/>
                  </a:cubicBezTo>
                  <a:cubicBezTo>
                    <a:pt x="719" y="175"/>
                    <a:pt x="719" y="175"/>
                    <a:pt x="719" y="175"/>
                  </a:cubicBezTo>
                  <a:cubicBezTo>
                    <a:pt x="724" y="184"/>
                    <a:pt x="724" y="184"/>
                    <a:pt x="724" y="184"/>
                  </a:cubicBezTo>
                  <a:cubicBezTo>
                    <a:pt x="731" y="184"/>
                    <a:pt x="731" y="184"/>
                    <a:pt x="731" y="184"/>
                  </a:cubicBezTo>
                  <a:cubicBezTo>
                    <a:pt x="725" y="171"/>
                    <a:pt x="725" y="171"/>
                    <a:pt x="725" y="171"/>
                  </a:cubicBezTo>
                  <a:cubicBezTo>
                    <a:pt x="740" y="146"/>
                    <a:pt x="740" y="146"/>
                    <a:pt x="740" y="146"/>
                  </a:cubicBezTo>
                  <a:cubicBezTo>
                    <a:pt x="780" y="113"/>
                    <a:pt x="780" y="113"/>
                    <a:pt x="780" y="113"/>
                  </a:cubicBezTo>
                  <a:cubicBezTo>
                    <a:pt x="805" y="101"/>
                    <a:pt x="805" y="101"/>
                    <a:pt x="805" y="101"/>
                  </a:cubicBezTo>
                  <a:cubicBezTo>
                    <a:pt x="792" y="85"/>
                    <a:pt x="792" y="85"/>
                    <a:pt x="792" y="85"/>
                  </a:cubicBezTo>
                  <a:cubicBezTo>
                    <a:pt x="791" y="93"/>
                    <a:pt x="791" y="93"/>
                    <a:pt x="791" y="93"/>
                  </a:cubicBezTo>
                  <a:cubicBezTo>
                    <a:pt x="795" y="96"/>
                    <a:pt x="795" y="96"/>
                    <a:pt x="795" y="96"/>
                  </a:cubicBezTo>
                  <a:cubicBezTo>
                    <a:pt x="780" y="103"/>
                    <a:pt x="780" y="103"/>
                    <a:pt x="780" y="103"/>
                  </a:cubicBezTo>
                  <a:cubicBezTo>
                    <a:pt x="769" y="114"/>
                    <a:pt x="769" y="114"/>
                    <a:pt x="769" y="114"/>
                  </a:cubicBezTo>
                  <a:cubicBezTo>
                    <a:pt x="752" y="121"/>
                    <a:pt x="752" y="121"/>
                    <a:pt x="752" y="121"/>
                  </a:cubicBezTo>
                  <a:cubicBezTo>
                    <a:pt x="739" y="140"/>
                    <a:pt x="739" y="140"/>
                    <a:pt x="739" y="140"/>
                  </a:cubicBezTo>
                  <a:cubicBezTo>
                    <a:pt x="737" y="137"/>
                    <a:pt x="737" y="137"/>
                    <a:pt x="737" y="137"/>
                  </a:cubicBezTo>
                  <a:cubicBezTo>
                    <a:pt x="737" y="133"/>
                    <a:pt x="737" y="133"/>
                    <a:pt x="737" y="133"/>
                  </a:cubicBezTo>
                  <a:cubicBezTo>
                    <a:pt x="738" y="131"/>
                    <a:pt x="738" y="131"/>
                    <a:pt x="738" y="131"/>
                  </a:cubicBezTo>
                  <a:cubicBezTo>
                    <a:pt x="734" y="131"/>
                    <a:pt x="734" y="131"/>
                    <a:pt x="734" y="131"/>
                  </a:cubicBezTo>
                  <a:cubicBezTo>
                    <a:pt x="734" y="127"/>
                    <a:pt x="734" y="127"/>
                    <a:pt x="734" y="127"/>
                  </a:cubicBezTo>
                  <a:cubicBezTo>
                    <a:pt x="738" y="123"/>
                    <a:pt x="738" y="123"/>
                    <a:pt x="738" y="123"/>
                  </a:cubicBezTo>
                  <a:cubicBezTo>
                    <a:pt x="734" y="124"/>
                    <a:pt x="734" y="124"/>
                    <a:pt x="734" y="124"/>
                  </a:cubicBezTo>
                  <a:cubicBezTo>
                    <a:pt x="734" y="120"/>
                    <a:pt x="734" y="120"/>
                    <a:pt x="734" y="120"/>
                  </a:cubicBezTo>
                  <a:cubicBezTo>
                    <a:pt x="737" y="117"/>
                    <a:pt x="737" y="117"/>
                    <a:pt x="737" y="117"/>
                  </a:cubicBezTo>
                  <a:cubicBezTo>
                    <a:pt x="737" y="110"/>
                    <a:pt x="737" y="110"/>
                    <a:pt x="737" y="110"/>
                  </a:cubicBezTo>
                  <a:cubicBezTo>
                    <a:pt x="741" y="110"/>
                    <a:pt x="741" y="110"/>
                    <a:pt x="741" y="110"/>
                  </a:cubicBezTo>
                  <a:cubicBezTo>
                    <a:pt x="737" y="107"/>
                    <a:pt x="737" y="107"/>
                    <a:pt x="737" y="107"/>
                  </a:cubicBezTo>
                  <a:cubicBezTo>
                    <a:pt x="738" y="100"/>
                    <a:pt x="738" y="100"/>
                    <a:pt x="738" y="100"/>
                  </a:cubicBezTo>
                  <a:cubicBezTo>
                    <a:pt x="744" y="94"/>
                    <a:pt x="744" y="94"/>
                    <a:pt x="744" y="94"/>
                  </a:cubicBezTo>
                  <a:cubicBezTo>
                    <a:pt x="744" y="80"/>
                    <a:pt x="744" y="80"/>
                    <a:pt x="744" y="80"/>
                  </a:cubicBezTo>
                  <a:cubicBezTo>
                    <a:pt x="751" y="70"/>
                    <a:pt x="751" y="70"/>
                    <a:pt x="751" y="70"/>
                  </a:cubicBezTo>
                  <a:cubicBezTo>
                    <a:pt x="761" y="60"/>
                    <a:pt x="761" y="60"/>
                    <a:pt x="761" y="60"/>
                  </a:cubicBezTo>
                  <a:cubicBezTo>
                    <a:pt x="767" y="64"/>
                    <a:pt x="767" y="64"/>
                    <a:pt x="767" y="64"/>
                  </a:cubicBezTo>
                  <a:cubicBezTo>
                    <a:pt x="767" y="60"/>
                    <a:pt x="767" y="60"/>
                    <a:pt x="767" y="60"/>
                  </a:cubicBezTo>
                  <a:cubicBezTo>
                    <a:pt x="767" y="60"/>
                    <a:pt x="780" y="60"/>
                    <a:pt x="781" y="60"/>
                  </a:cubicBezTo>
                  <a:cubicBezTo>
                    <a:pt x="781" y="60"/>
                    <a:pt x="790" y="53"/>
                    <a:pt x="790" y="53"/>
                  </a:cubicBezTo>
                  <a:cubicBezTo>
                    <a:pt x="799" y="54"/>
                    <a:pt x="799" y="54"/>
                    <a:pt x="799" y="54"/>
                  </a:cubicBezTo>
                  <a:cubicBezTo>
                    <a:pt x="799" y="54"/>
                    <a:pt x="794" y="41"/>
                    <a:pt x="794" y="33"/>
                  </a:cubicBezTo>
                  <a:cubicBezTo>
                    <a:pt x="791" y="27"/>
                    <a:pt x="791" y="27"/>
                    <a:pt x="791" y="27"/>
                  </a:cubicBezTo>
                  <a:cubicBezTo>
                    <a:pt x="801" y="6"/>
                    <a:pt x="801" y="6"/>
                    <a:pt x="801" y="6"/>
                  </a:cubicBezTo>
                  <a:cubicBezTo>
                    <a:pt x="803" y="13"/>
                    <a:pt x="803" y="13"/>
                    <a:pt x="803" y="13"/>
                  </a:cubicBezTo>
                  <a:cubicBezTo>
                    <a:pt x="811" y="20"/>
                    <a:pt x="811" y="20"/>
                    <a:pt x="811" y="20"/>
                  </a:cubicBezTo>
                  <a:cubicBezTo>
                    <a:pt x="814" y="17"/>
                    <a:pt x="814" y="17"/>
                    <a:pt x="814" y="17"/>
                  </a:cubicBezTo>
                  <a:cubicBezTo>
                    <a:pt x="814" y="13"/>
                    <a:pt x="814" y="13"/>
                    <a:pt x="814" y="13"/>
                  </a:cubicBezTo>
                  <a:cubicBezTo>
                    <a:pt x="825" y="13"/>
                    <a:pt x="825" y="13"/>
                    <a:pt x="825" y="13"/>
                  </a:cubicBezTo>
                  <a:cubicBezTo>
                    <a:pt x="825" y="13"/>
                    <a:pt x="829" y="31"/>
                    <a:pt x="831" y="33"/>
                  </a:cubicBezTo>
                  <a:cubicBezTo>
                    <a:pt x="838" y="34"/>
                    <a:pt x="838" y="34"/>
                    <a:pt x="838" y="34"/>
                  </a:cubicBezTo>
                  <a:cubicBezTo>
                    <a:pt x="856" y="27"/>
                    <a:pt x="856" y="27"/>
                    <a:pt x="856" y="27"/>
                  </a:cubicBezTo>
                  <a:cubicBezTo>
                    <a:pt x="861" y="27"/>
                    <a:pt x="861" y="27"/>
                    <a:pt x="861" y="27"/>
                  </a:cubicBezTo>
                  <a:cubicBezTo>
                    <a:pt x="858" y="18"/>
                    <a:pt x="858" y="18"/>
                    <a:pt x="858" y="18"/>
                  </a:cubicBezTo>
                  <a:cubicBezTo>
                    <a:pt x="861" y="10"/>
                    <a:pt x="861" y="10"/>
                    <a:pt x="861" y="10"/>
                  </a:cubicBezTo>
                  <a:cubicBezTo>
                    <a:pt x="870" y="14"/>
                    <a:pt x="870" y="14"/>
                    <a:pt x="870" y="14"/>
                  </a:cubicBezTo>
                  <a:cubicBezTo>
                    <a:pt x="864" y="23"/>
                    <a:pt x="864" y="23"/>
                    <a:pt x="864" y="23"/>
                  </a:cubicBezTo>
                  <a:cubicBezTo>
                    <a:pt x="868" y="27"/>
                    <a:pt x="868" y="27"/>
                    <a:pt x="868" y="27"/>
                  </a:cubicBezTo>
                  <a:cubicBezTo>
                    <a:pt x="875" y="23"/>
                    <a:pt x="875" y="23"/>
                    <a:pt x="875" y="23"/>
                  </a:cubicBezTo>
                  <a:cubicBezTo>
                    <a:pt x="885" y="27"/>
                    <a:pt x="885" y="27"/>
                    <a:pt x="885" y="27"/>
                  </a:cubicBezTo>
                  <a:cubicBezTo>
                    <a:pt x="889" y="27"/>
                    <a:pt x="889" y="27"/>
                    <a:pt x="889" y="27"/>
                  </a:cubicBezTo>
                  <a:cubicBezTo>
                    <a:pt x="894" y="24"/>
                    <a:pt x="894" y="24"/>
                    <a:pt x="894" y="24"/>
                  </a:cubicBezTo>
                  <a:cubicBezTo>
                    <a:pt x="914" y="17"/>
                    <a:pt x="914" y="17"/>
                    <a:pt x="914" y="17"/>
                  </a:cubicBezTo>
                  <a:cubicBezTo>
                    <a:pt x="928" y="33"/>
                    <a:pt x="928" y="33"/>
                    <a:pt x="928" y="33"/>
                  </a:cubicBezTo>
                  <a:cubicBezTo>
                    <a:pt x="931" y="27"/>
                    <a:pt x="931" y="27"/>
                    <a:pt x="931" y="27"/>
                  </a:cubicBezTo>
                  <a:cubicBezTo>
                    <a:pt x="924" y="10"/>
                    <a:pt x="924" y="10"/>
                    <a:pt x="924" y="10"/>
                  </a:cubicBezTo>
                  <a:cubicBezTo>
                    <a:pt x="932" y="10"/>
                    <a:pt x="932" y="10"/>
                    <a:pt x="932" y="10"/>
                  </a:cubicBezTo>
                  <a:cubicBezTo>
                    <a:pt x="944" y="3"/>
                    <a:pt x="944" y="3"/>
                    <a:pt x="944" y="3"/>
                  </a:cubicBezTo>
                  <a:cubicBezTo>
                    <a:pt x="948" y="0"/>
                    <a:pt x="948" y="0"/>
                    <a:pt x="948" y="0"/>
                  </a:cubicBezTo>
                  <a:cubicBezTo>
                    <a:pt x="950" y="7"/>
                    <a:pt x="950" y="7"/>
                    <a:pt x="950" y="7"/>
                  </a:cubicBezTo>
                  <a:cubicBezTo>
                    <a:pt x="956" y="11"/>
                    <a:pt x="956" y="11"/>
                    <a:pt x="956" y="11"/>
                  </a:cubicBezTo>
                  <a:cubicBezTo>
                    <a:pt x="960" y="24"/>
                    <a:pt x="960" y="24"/>
                    <a:pt x="960" y="24"/>
                  </a:cubicBezTo>
                  <a:cubicBezTo>
                    <a:pt x="964" y="30"/>
                    <a:pt x="964" y="30"/>
                    <a:pt x="964" y="30"/>
                  </a:cubicBezTo>
                  <a:cubicBezTo>
                    <a:pt x="975" y="30"/>
                    <a:pt x="975" y="30"/>
                    <a:pt x="975" y="30"/>
                  </a:cubicBezTo>
                  <a:lnTo>
                    <a:pt x="997" y="3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8" name="Freeform 18">
              <a:extLst>
                <a:ext uri="{FF2B5EF4-FFF2-40B4-BE49-F238E27FC236}">
                  <a16:creationId xmlns:a16="http://schemas.microsoft.com/office/drawing/2014/main" id="{4A00FDAB-D724-437F-827D-D25232D7DDF7}"/>
                </a:ext>
              </a:extLst>
            </p:cNvPr>
            <p:cNvSpPr>
              <a:spLocks/>
            </p:cNvSpPr>
            <p:nvPr/>
          </p:nvSpPr>
          <p:spPr bwMode="auto">
            <a:xfrm>
              <a:off x="5514666" y="5343533"/>
              <a:ext cx="6664" cy="26656"/>
            </a:xfrm>
            <a:custGeom>
              <a:avLst/>
              <a:gdLst>
                <a:gd name="T0" fmla="*/ 2 w 3"/>
                <a:gd name="T1" fmla="*/ 0 h 12"/>
                <a:gd name="T2" fmla="*/ 3 w 3"/>
                <a:gd name="T3" fmla="*/ 11 h 12"/>
                <a:gd name="T4" fmla="*/ 0 w 3"/>
                <a:gd name="T5" fmla="*/ 12 h 12"/>
                <a:gd name="T6" fmla="*/ 0 w 3"/>
                <a:gd name="T7" fmla="*/ 3 h 12"/>
                <a:gd name="T8" fmla="*/ 2 w 3"/>
                <a:gd name="T9" fmla="*/ 0 h 12"/>
              </a:gdLst>
              <a:ahLst/>
              <a:cxnLst>
                <a:cxn ang="0">
                  <a:pos x="T0" y="T1"/>
                </a:cxn>
                <a:cxn ang="0">
                  <a:pos x="T2" y="T3"/>
                </a:cxn>
                <a:cxn ang="0">
                  <a:pos x="T4" y="T5"/>
                </a:cxn>
                <a:cxn ang="0">
                  <a:pos x="T6" y="T7"/>
                </a:cxn>
                <a:cxn ang="0">
                  <a:pos x="T8" y="T9"/>
                </a:cxn>
              </a:cxnLst>
              <a:rect l="0" t="0" r="r" b="b"/>
              <a:pathLst>
                <a:path w="3" h="12">
                  <a:moveTo>
                    <a:pt x="2" y="0"/>
                  </a:moveTo>
                  <a:lnTo>
                    <a:pt x="3" y="11"/>
                  </a:lnTo>
                  <a:lnTo>
                    <a:pt x="0" y="12"/>
                  </a:lnTo>
                  <a:lnTo>
                    <a:pt x="0" y="3"/>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9" name="Freeform 19">
              <a:extLst>
                <a:ext uri="{FF2B5EF4-FFF2-40B4-BE49-F238E27FC236}">
                  <a16:creationId xmlns:a16="http://schemas.microsoft.com/office/drawing/2014/main" id="{D0E0E6E5-DCC7-4F8E-ABDD-1A6C5A345157}"/>
                </a:ext>
              </a:extLst>
            </p:cNvPr>
            <p:cNvSpPr>
              <a:spLocks/>
            </p:cNvSpPr>
            <p:nvPr/>
          </p:nvSpPr>
          <p:spPr bwMode="auto">
            <a:xfrm>
              <a:off x="5554650" y="5121402"/>
              <a:ext cx="11107" cy="6664"/>
            </a:xfrm>
            <a:custGeom>
              <a:avLst/>
              <a:gdLst>
                <a:gd name="T0" fmla="*/ 7 w 7"/>
                <a:gd name="T1" fmla="*/ 1 h 5"/>
                <a:gd name="T2" fmla="*/ 5 w 7"/>
                <a:gd name="T3" fmla="*/ 5 h 5"/>
                <a:gd name="T4" fmla="*/ 0 w 7"/>
                <a:gd name="T5" fmla="*/ 5 h 5"/>
                <a:gd name="T6" fmla="*/ 0 w 7"/>
                <a:gd name="T7" fmla="*/ 0 h 5"/>
                <a:gd name="T8" fmla="*/ 7 w 7"/>
                <a:gd name="T9" fmla="*/ 1 h 5"/>
              </a:gdLst>
              <a:ahLst/>
              <a:cxnLst>
                <a:cxn ang="0">
                  <a:pos x="T0" y="T1"/>
                </a:cxn>
                <a:cxn ang="0">
                  <a:pos x="T2" y="T3"/>
                </a:cxn>
                <a:cxn ang="0">
                  <a:pos x="T4" y="T5"/>
                </a:cxn>
                <a:cxn ang="0">
                  <a:pos x="T6" y="T7"/>
                </a:cxn>
                <a:cxn ang="0">
                  <a:pos x="T8" y="T9"/>
                </a:cxn>
              </a:cxnLst>
              <a:rect l="0" t="0" r="r" b="b"/>
              <a:pathLst>
                <a:path w="7" h="5">
                  <a:moveTo>
                    <a:pt x="7" y="1"/>
                  </a:moveTo>
                  <a:cubicBezTo>
                    <a:pt x="7" y="1"/>
                    <a:pt x="5" y="5"/>
                    <a:pt x="5" y="5"/>
                  </a:cubicBezTo>
                  <a:cubicBezTo>
                    <a:pt x="0" y="5"/>
                    <a:pt x="0" y="5"/>
                    <a:pt x="0" y="5"/>
                  </a:cubicBezTo>
                  <a:cubicBezTo>
                    <a:pt x="0" y="0"/>
                    <a:pt x="0" y="0"/>
                    <a:pt x="0" y="0"/>
                  </a:cubicBezTo>
                  <a:lnTo>
                    <a:pt x="7" y="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0" name="Freeform 20">
              <a:extLst>
                <a:ext uri="{FF2B5EF4-FFF2-40B4-BE49-F238E27FC236}">
                  <a16:creationId xmlns:a16="http://schemas.microsoft.com/office/drawing/2014/main" id="{3B5F2D3F-1D53-4A40-9D37-7FBC5243012C}"/>
                </a:ext>
              </a:extLst>
            </p:cNvPr>
            <p:cNvSpPr>
              <a:spLocks/>
            </p:cNvSpPr>
            <p:nvPr/>
          </p:nvSpPr>
          <p:spPr bwMode="auto">
            <a:xfrm>
              <a:off x="5385830" y="4297295"/>
              <a:ext cx="904074" cy="1032910"/>
            </a:xfrm>
            <a:custGeom>
              <a:avLst/>
              <a:gdLst>
                <a:gd name="T0" fmla="*/ 565 w 595"/>
                <a:gd name="T1" fmla="*/ 169 h 680"/>
                <a:gd name="T2" fmla="*/ 525 w 595"/>
                <a:gd name="T3" fmla="*/ 166 h 680"/>
                <a:gd name="T4" fmla="*/ 504 w 595"/>
                <a:gd name="T5" fmla="*/ 213 h 680"/>
                <a:gd name="T6" fmla="*/ 514 w 595"/>
                <a:gd name="T7" fmla="*/ 257 h 680"/>
                <a:gd name="T8" fmla="*/ 488 w 595"/>
                <a:gd name="T9" fmla="*/ 299 h 680"/>
                <a:gd name="T10" fmla="*/ 464 w 595"/>
                <a:gd name="T11" fmla="*/ 323 h 680"/>
                <a:gd name="T12" fmla="*/ 505 w 595"/>
                <a:gd name="T13" fmla="*/ 396 h 680"/>
                <a:gd name="T14" fmla="*/ 464 w 595"/>
                <a:gd name="T15" fmla="*/ 452 h 680"/>
                <a:gd name="T16" fmla="*/ 515 w 595"/>
                <a:gd name="T17" fmla="*/ 520 h 680"/>
                <a:gd name="T18" fmla="*/ 541 w 595"/>
                <a:gd name="T19" fmla="*/ 563 h 680"/>
                <a:gd name="T20" fmla="*/ 534 w 595"/>
                <a:gd name="T21" fmla="*/ 593 h 680"/>
                <a:gd name="T22" fmla="*/ 531 w 595"/>
                <a:gd name="T23" fmla="*/ 610 h 680"/>
                <a:gd name="T24" fmla="*/ 503 w 595"/>
                <a:gd name="T25" fmla="*/ 633 h 680"/>
                <a:gd name="T26" fmla="*/ 426 w 595"/>
                <a:gd name="T27" fmla="*/ 651 h 680"/>
                <a:gd name="T28" fmla="*/ 399 w 595"/>
                <a:gd name="T29" fmla="*/ 675 h 680"/>
                <a:gd name="T30" fmla="*/ 342 w 595"/>
                <a:gd name="T31" fmla="*/ 665 h 680"/>
                <a:gd name="T32" fmla="*/ 306 w 595"/>
                <a:gd name="T33" fmla="*/ 625 h 680"/>
                <a:gd name="T34" fmla="*/ 289 w 595"/>
                <a:gd name="T35" fmla="*/ 588 h 680"/>
                <a:gd name="T36" fmla="*/ 266 w 595"/>
                <a:gd name="T37" fmla="*/ 579 h 680"/>
                <a:gd name="T38" fmla="*/ 230 w 595"/>
                <a:gd name="T39" fmla="*/ 584 h 680"/>
                <a:gd name="T40" fmla="*/ 191 w 595"/>
                <a:gd name="T41" fmla="*/ 567 h 680"/>
                <a:gd name="T42" fmla="*/ 250 w 595"/>
                <a:gd name="T43" fmla="*/ 548 h 680"/>
                <a:gd name="T44" fmla="*/ 214 w 595"/>
                <a:gd name="T45" fmla="*/ 546 h 680"/>
                <a:gd name="T46" fmla="*/ 187 w 595"/>
                <a:gd name="T47" fmla="*/ 506 h 680"/>
                <a:gd name="T48" fmla="*/ 116 w 595"/>
                <a:gd name="T49" fmla="*/ 519 h 680"/>
                <a:gd name="T50" fmla="*/ 87 w 595"/>
                <a:gd name="T51" fmla="*/ 540 h 680"/>
                <a:gd name="T52" fmla="*/ 43 w 595"/>
                <a:gd name="T53" fmla="*/ 542 h 680"/>
                <a:gd name="T54" fmla="*/ 41 w 595"/>
                <a:gd name="T55" fmla="*/ 513 h 680"/>
                <a:gd name="T56" fmla="*/ 70 w 595"/>
                <a:gd name="T57" fmla="*/ 514 h 680"/>
                <a:gd name="T58" fmla="*/ 50 w 595"/>
                <a:gd name="T59" fmla="*/ 505 h 680"/>
                <a:gd name="T60" fmla="*/ 32 w 595"/>
                <a:gd name="T61" fmla="*/ 500 h 680"/>
                <a:gd name="T62" fmla="*/ 5 w 595"/>
                <a:gd name="T63" fmla="*/ 492 h 680"/>
                <a:gd name="T64" fmla="*/ 38 w 595"/>
                <a:gd name="T65" fmla="*/ 474 h 680"/>
                <a:gd name="T66" fmla="*/ 0 w 595"/>
                <a:gd name="T67" fmla="*/ 445 h 680"/>
                <a:gd name="T68" fmla="*/ 38 w 595"/>
                <a:gd name="T69" fmla="*/ 421 h 680"/>
                <a:gd name="T70" fmla="*/ 62 w 595"/>
                <a:gd name="T71" fmla="*/ 397 h 680"/>
                <a:gd name="T72" fmla="*/ 90 w 595"/>
                <a:gd name="T73" fmla="*/ 407 h 680"/>
                <a:gd name="T74" fmla="*/ 117 w 595"/>
                <a:gd name="T75" fmla="*/ 398 h 680"/>
                <a:gd name="T76" fmla="*/ 146 w 595"/>
                <a:gd name="T77" fmla="*/ 379 h 680"/>
                <a:gd name="T78" fmla="*/ 188 w 595"/>
                <a:gd name="T79" fmla="*/ 381 h 680"/>
                <a:gd name="T80" fmla="*/ 264 w 595"/>
                <a:gd name="T81" fmla="*/ 336 h 680"/>
                <a:gd name="T82" fmla="*/ 324 w 595"/>
                <a:gd name="T83" fmla="*/ 262 h 680"/>
                <a:gd name="T84" fmla="*/ 290 w 595"/>
                <a:gd name="T85" fmla="*/ 235 h 680"/>
                <a:gd name="T86" fmla="*/ 296 w 595"/>
                <a:gd name="T87" fmla="*/ 172 h 680"/>
                <a:gd name="T88" fmla="*/ 306 w 595"/>
                <a:gd name="T89" fmla="*/ 137 h 680"/>
                <a:gd name="T90" fmla="*/ 241 w 595"/>
                <a:gd name="T91" fmla="*/ 142 h 680"/>
                <a:gd name="T92" fmla="*/ 216 w 595"/>
                <a:gd name="T93" fmla="*/ 156 h 680"/>
                <a:gd name="T94" fmla="*/ 172 w 595"/>
                <a:gd name="T95" fmla="*/ 151 h 680"/>
                <a:gd name="T96" fmla="*/ 238 w 595"/>
                <a:gd name="T97" fmla="*/ 113 h 680"/>
                <a:gd name="T98" fmla="*/ 284 w 595"/>
                <a:gd name="T99" fmla="*/ 56 h 680"/>
                <a:gd name="T100" fmla="*/ 335 w 595"/>
                <a:gd name="T101" fmla="*/ 33 h 680"/>
                <a:gd name="T102" fmla="*/ 389 w 595"/>
                <a:gd name="T103" fmla="*/ 32 h 680"/>
                <a:gd name="T104" fmla="*/ 391 w 595"/>
                <a:gd name="T105" fmla="*/ 0 h 680"/>
                <a:gd name="T106" fmla="*/ 460 w 595"/>
                <a:gd name="T107" fmla="*/ 26 h 680"/>
                <a:gd name="T108" fmla="*/ 518 w 595"/>
                <a:gd name="T109" fmla="*/ 47 h 680"/>
                <a:gd name="T110" fmla="*/ 564 w 595"/>
                <a:gd name="T111" fmla="*/ 76 h 680"/>
                <a:gd name="T112" fmla="*/ 551 w 595"/>
                <a:gd name="T113" fmla="*/ 93 h 680"/>
                <a:gd name="T114" fmla="*/ 574 w 595"/>
                <a:gd name="T115" fmla="*/ 146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5" h="680">
                  <a:moveTo>
                    <a:pt x="595" y="168"/>
                  </a:moveTo>
                  <a:cubicBezTo>
                    <a:pt x="591" y="172"/>
                    <a:pt x="591" y="172"/>
                    <a:pt x="591" y="172"/>
                  </a:cubicBezTo>
                  <a:cubicBezTo>
                    <a:pt x="592" y="179"/>
                    <a:pt x="592" y="179"/>
                    <a:pt x="592" y="179"/>
                  </a:cubicBezTo>
                  <a:cubicBezTo>
                    <a:pt x="592" y="179"/>
                    <a:pt x="579" y="182"/>
                    <a:pt x="574" y="186"/>
                  </a:cubicBezTo>
                  <a:cubicBezTo>
                    <a:pt x="565" y="169"/>
                    <a:pt x="565" y="169"/>
                    <a:pt x="565" y="169"/>
                  </a:cubicBezTo>
                  <a:cubicBezTo>
                    <a:pt x="544" y="160"/>
                    <a:pt x="544" y="160"/>
                    <a:pt x="544" y="160"/>
                  </a:cubicBezTo>
                  <a:cubicBezTo>
                    <a:pt x="544" y="155"/>
                    <a:pt x="544" y="155"/>
                    <a:pt x="544" y="155"/>
                  </a:cubicBezTo>
                  <a:cubicBezTo>
                    <a:pt x="534" y="159"/>
                    <a:pt x="534" y="159"/>
                    <a:pt x="534" y="159"/>
                  </a:cubicBezTo>
                  <a:cubicBezTo>
                    <a:pt x="534" y="163"/>
                    <a:pt x="534" y="163"/>
                    <a:pt x="534" y="163"/>
                  </a:cubicBezTo>
                  <a:cubicBezTo>
                    <a:pt x="525" y="166"/>
                    <a:pt x="525" y="166"/>
                    <a:pt x="525" y="166"/>
                  </a:cubicBezTo>
                  <a:cubicBezTo>
                    <a:pt x="518" y="166"/>
                    <a:pt x="518" y="166"/>
                    <a:pt x="518" y="166"/>
                  </a:cubicBezTo>
                  <a:cubicBezTo>
                    <a:pt x="510" y="174"/>
                    <a:pt x="510" y="174"/>
                    <a:pt x="510" y="174"/>
                  </a:cubicBezTo>
                  <a:cubicBezTo>
                    <a:pt x="505" y="175"/>
                    <a:pt x="505" y="175"/>
                    <a:pt x="505" y="175"/>
                  </a:cubicBezTo>
                  <a:cubicBezTo>
                    <a:pt x="505" y="175"/>
                    <a:pt x="501" y="199"/>
                    <a:pt x="497" y="206"/>
                  </a:cubicBezTo>
                  <a:cubicBezTo>
                    <a:pt x="504" y="213"/>
                    <a:pt x="504" y="213"/>
                    <a:pt x="504" y="213"/>
                  </a:cubicBezTo>
                  <a:cubicBezTo>
                    <a:pt x="511" y="209"/>
                    <a:pt x="511" y="209"/>
                    <a:pt x="511" y="209"/>
                  </a:cubicBezTo>
                  <a:cubicBezTo>
                    <a:pt x="526" y="231"/>
                    <a:pt x="526" y="231"/>
                    <a:pt x="526" y="231"/>
                  </a:cubicBezTo>
                  <a:cubicBezTo>
                    <a:pt x="531" y="236"/>
                    <a:pt x="531" y="236"/>
                    <a:pt x="531" y="236"/>
                  </a:cubicBezTo>
                  <a:cubicBezTo>
                    <a:pt x="521" y="236"/>
                    <a:pt x="521" y="236"/>
                    <a:pt x="521" y="236"/>
                  </a:cubicBezTo>
                  <a:cubicBezTo>
                    <a:pt x="514" y="257"/>
                    <a:pt x="514" y="257"/>
                    <a:pt x="514" y="257"/>
                  </a:cubicBezTo>
                  <a:cubicBezTo>
                    <a:pt x="504" y="263"/>
                    <a:pt x="504" y="263"/>
                    <a:pt x="504" y="263"/>
                  </a:cubicBezTo>
                  <a:cubicBezTo>
                    <a:pt x="508" y="266"/>
                    <a:pt x="508" y="266"/>
                    <a:pt x="508" y="266"/>
                  </a:cubicBezTo>
                  <a:cubicBezTo>
                    <a:pt x="488" y="279"/>
                    <a:pt x="488" y="279"/>
                    <a:pt x="488" y="279"/>
                  </a:cubicBezTo>
                  <a:cubicBezTo>
                    <a:pt x="491" y="293"/>
                    <a:pt x="491" y="293"/>
                    <a:pt x="491" y="293"/>
                  </a:cubicBezTo>
                  <a:cubicBezTo>
                    <a:pt x="488" y="299"/>
                    <a:pt x="488" y="299"/>
                    <a:pt x="488" y="299"/>
                  </a:cubicBezTo>
                  <a:cubicBezTo>
                    <a:pt x="515" y="290"/>
                    <a:pt x="515" y="290"/>
                    <a:pt x="515" y="290"/>
                  </a:cubicBezTo>
                  <a:cubicBezTo>
                    <a:pt x="518" y="296"/>
                    <a:pt x="518" y="296"/>
                    <a:pt x="518" y="296"/>
                  </a:cubicBezTo>
                  <a:cubicBezTo>
                    <a:pt x="515" y="303"/>
                    <a:pt x="515" y="303"/>
                    <a:pt x="515" y="303"/>
                  </a:cubicBezTo>
                  <a:cubicBezTo>
                    <a:pt x="481" y="313"/>
                    <a:pt x="481" y="313"/>
                    <a:pt x="481" y="313"/>
                  </a:cubicBezTo>
                  <a:cubicBezTo>
                    <a:pt x="464" y="323"/>
                    <a:pt x="464" y="323"/>
                    <a:pt x="464" y="323"/>
                  </a:cubicBezTo>
                  <a:cubicBezTo>
                    <a:pt x="494" y="363"/>
                    <a:pt x="494" y="363"/>
                    <a:pt x="494" y="363"/>
                  </a:cubicBezTo>
                  <a:cubicBezTo>
                    <a:pt x="515" y="366"/>
                    <a:pt x="515" y="366"/>
                    <a:pt x="515" y="366"/>
                  </a:cubicBezTo>
                  <a:cubicBezTo>
                    <a:pt x="501" y="373"/>
                    <a:pt x="501" y="373"/>
                    <a:pt x="501" y="373"/>
                  </a:cubicBezTo>
                  <a:cubicBezTo>
                    <a:pt x="498" y="387"/>
                    <a:pt x="498" y="387"/>
                    <a:pt x="498" y="387"/>
                  </a:cubicBezTo>
                  <a:cubicBezTo>
                    <a:pt x="505" y="396"/>
                    <a:pt x="505" y="396"/>
                    <a:pt x="505" y="396"/>
                  </a:cubicBezTo>
                  <a:cubicBezTo>
                    <a:pt x="494" y="393"/>
                    <a:pt x="494" y="393"/>
                    <a:pt x="494" y="393"/>
                  </a:cubicBezTo>
                  <a:cubicBezTo>
                    <a:pt x="485" y="403"/>
                    <a:pt x="485" y="403"/>
                    <a:pt x="485" y="403"/>
                  </a:cubicBezTo>
                  <a:cubicBezTo>
                    <a:pt x="464" y="434"/>
                    <a:pt x="464" y="434"/>
                    <a:pt x="464" y="434"/>
                  </a:cubicBezTo>
                  <a:cubicBezTo>
                    <a:pt x="471" y="440"/>
                    <a:pt x="471" y="440"/>
                    <a:pt x="471" y="440"/>
                  </a:cubicBezTo>
                  <a:cubicBezTo>
                    <a:pt x="464" y="452"/>
                    <a:pt x="464" y="452"/>
                    <a:pt x="464" y="452"/>
                  </a:cubicBezTo>
                  <a:cubicBezTo>
                    <a:pt x="464" y="458"/>
                    <a:pt x="464" y="458"/>
                    <a:pt x="464" y="458"/>
                  </a:cubicBezTo>
                  <a:cubicBezTo>
                    <a:pt x="472" y="466"/>
                    <a:pt x="472" y="466"/>
                    <a:pt x="472" y="466"/>
                  </a:cubicBezTo>
                  <a:cubicBezTo>
                    <a:pt x="471" y="486"/>
                    <a:pt x="471" y="486"/>
                    <a:pt x="471" y="486"/>
                  </a:cubicBezTo>
                  <a:cubicBezTo>
                    <a:pt x="471" y="486"/>
                    <a:pt x="494" y="513"/>
                    <a:pt x="495" y="514"/>
                  </a:cubicBezTo>
                  <a:cubicBezTo>
                    <a:pt x="495" y="514"/>
                    <a:pt x="515" y="520"/>
                    <a:pt x="515" y="520"/>
                  </a:cubicBezTo>
                  <a:cubicBezTo>
                    <a:pt x="531" y="546"/>
                    <a:pt x="531" y="546"/>
                    <a:pt x="531" y="546"/>
                  </a:cubicBezTo>
                  <a:cubicBezTo>
                    <a:pt x="538" y="543"/>
                    <a:pt x="538" y="543"/>
                    <a:pt x="538" y="543"/>
                  </a:cubicBezTo>
                  <a:cubicBezTo>
                    <a:pt x="541" y="550"/>
                    <a:pt x="541" y="550"/>
                    <a:pt x="541" y="550"/>
                  </a:cubicBezTo>
                  <a:cubicBezTo>
                    <a:pt x="548" y="553"/>
                    <a:pt x="548" y="553"/>
                    <a:pt x="548" y="553"/>
                  </a:cubicBezTo>
                  <a:cubicBezTo>
                    <a:pt x="541" y="563"/>
                    <a:pt x="541" y="563"/>
                    <a:pt x="541" y="563"/>
                  </a:cubicBezTo>
                  <a:cubicBezTo>
                    <a:pt x="541" y="577"/>
                    <a:pt x="541" y="577"/>
                    <a:pt x="541" y="577"/>
                  </a:cubicBezTo>
                  <a:cubicBezTo>
                    <a:pt x="535" y="583"/>
                    <a:pt x="535" y="583"/>
                    <a:pt x="535" y="583"/>
                  </a:cubicBezTo>
                  <a:cubicBezTo>
                    <a:pt x="534" y="590"/>
                    <a:pt x="534" y="590"/>
                    <a:pt x="534" y="590"/>
                  </a:cubicBezTo>
                  <a:cubicBezTo>
                    <a:pt x="538" y="593"/>
                    <a:pt x="538" y="593"/>
                    <a:pt x="538" y="593"/>
                  </a:cubicBezTo>
                  <a:cubicBezTo>
                    <a:pt x="534" y="593"/>
                    <a:pt x="534" y="593"/>
                    <a:pt x="534" y="593"/>
                  </a:cubicBezTo>
                  <a:cubicBezTo>
                    <a:pt x="534" y="600"/>
                    <a:pt x="534" y="600"/>
                    <a:pt x="534" y="600"/>
                  </a:cubicBezTo>
                  <a:cubicBezTo>
                    <a:pt x="531" y="603"/>
                    <a:pt x="531" y="603"/>
                    <a:pt x="531" y="603"/>
                  </a:cubicBezTo>
                  <a:cubicBezTo>
                    <a:pt x="531" y="607"/>
                    <a:pt x="531" y="607"/>
                    <a:pt x="531" y="607"/>
                  </a:cubicBezTo>
                  <a:cubicBezTo>
                    <a:pt x="535" y="606"/>
                    <a:pt x="535" y="606"/>
                    <a:pt x="535" y="606"/>
                  </a:cubicBezTo>
                  <a:cubicBezTo>
                    <a:pt x="531" y="610"/>
                    <a:pt x="531" y="610"/>
                    <a:pt x="531" y="610"/>
                  </a:cubicBezTo>
                  <a:cubicBezTo>
                    <a:pt x="531" y="614"/>
                    <a:pt x="531" y="614"/>
                    <a:pt x="531" y="614"/>
                  </a:cubicBezTo>
                  <a:cubicBezTo>
                    <a:pt x="535" y="614"/>
                    <a:pt x="535" y="614"/>
                    <a:pt x="535" y="614"/>
                  </a:cubicBezTo>
                  <a:cubicBezTo>
                    <a:pt x="534" y="616"/>
                    <a:pt x="534" y="616"/>
                    <a:pt x="534" y="616"/>
                  </a:cubicBezTo>
                  <a:cubicBezTo>
                    <a:pt x="519" y="634"/>
                    <a:pt x="519" y="634"/>
                    <a:pt x="519" y="634"/>
                  </a:cubicBezTo>
                  <a:cubicBezTo>
                    <a:pt x="503" y="633"/>
                    <a:pt x="503" y="633"/>
                    <a:pt x="503" y="633"/>
                  </a:cubicBezTo>
                  <a:cubicBezTo>
                    <a:pt x="497" y="637"/>
                    <a:pt x="497" y="637"/>
                    <a:pt x="497" y="637"/>
                  </a:cubicBezTo>
                  <a:cubicBezTo>
                    <a:pt x="461" y="636"/>
                    <a:pt x="461" y="636"/>
                    <a:pt x="461" y="636"/>
                  </a:cubicBezTo>
                  <a:cubicBezTo>
                    <a:pt x="434" y="649"/>
                    <a:pt x="434" y="649"/>
                    <a:pt x="434" y="649"/>
                  </a:cubicBezTo>
                  <a:cubicBezTo>
                    <a:pt x="428" y="644"/>
                    <a:pt x="428" y="644"/>
                    <a:pt x="428" y="644"/>
                  </a:cubicBezTo>
                  <a:cubicBezTo>
                    <a:pt x="426" y="651"/>
                    <a:pt x="426" y="651"/>
                    <a:pt x="426" y="651"/>
                  </a:cubicBezTo>
                  <a:cubicBezTo>
                    <a:pt x="411" y="653"/>
                    <a:pt x="411" y="653"/>
                    <a:pt x="411" y="653"/>
                  </a:cubicBezTo>
                  <a:cubicBezTo>
                    <a:pt x="411" y="658"/>
                    <a:pt x="411" y="658"/>
                    <a:pt x="411" y="658"/>
                  </a:cubicBezTo>
                  <a:cubicBezTo>
                    <a:pt x="414" y="659"/>
                    <a:pt x="414" y="659"/>
                    <a:pt x="414" y="659"/>
                  </a:cubicBezTo>
                  <a:cubicBezTo>
                    <a:pt x="417" y="676"/>
                    <a:pt x="417" y="676"/>
                    <a:pt x="417" y="676"/>
                  </a:cubicBezTo>
                  <a:cubicBezTo>
                    <a:pt x="399" y="675"/>
                    <a:pt x="399" y="675"/>
                    <a:pt x="399" y="675"/>
                  </a:cubicBezTo>
                  <a:cubicBezTo>
                    <a:pt x="398" y="680"/>
                    <a:pt x="398" y="680"/>
                    <a:pt x="398" y="680"/>
                  </a:cubicBezTo>
                  <a:cubicBezTo>
                    <a:pt x="374" y="675"/>
                    <a:pt x="374" y="675"/>
                    <a:pt x="374" y="675"/>
                  </a:cubicBezTo>
                  <a:cubicBezTo>
                    <a:pt x="366" y="668"/>
                    <a:pt x="366" y="668"/>
                    <a:pt x="366" y="668"/>
                  </a:cubicBezTo>
                  <a:cubicBezTo>
                    <a:pt x="359" y="674"/>
                    <a:pt x="359" y="674"/>
                    <a:pt x="359" y="674"/>
                  </a:cubicBezTo>
                  <a:cubicBezTo>
                    <a:pt x="342" y="665"/>
                    <a:pt x="342" y="665"/>
                    <a:pt x="342" y="665"/>
                  </a:cubicBezTo>
                  <a:cubicBezTo>
                    <a:pt x="327" y="650"/>
                    <a:pt x="327" y="650"/>
                    <a:pt x="327" y="650"/>
                  </a:cubicBezTo>
                  <a:cubicBezTo>
                    <a:pt x="325" y="636"/>
                    <a:pt x="325" y="636"/>
                    <a:pt x="325" y="636"/>
                  </a:cubicBezTo>
                  <a:cubicBezTo>
                    <a:pt x="318" y="632"/>
                    <a:pt x="318" y="632"/>
                    <a:pt x="318" y="632"/>
                  </a:cubicBezTo>
                  <a:cubicBezTo>
                    <a:pt x="310" y="635"/>
                    <a:pt x="310" y="635"/>
                    <a:pt x="310" y="635"/>
                  </a:cubicBezTo>
                  <a:cubicBezTo>
                    <a:pt x="306" y="625"/>
                    <a:pt x="306" y="625"/>
                    <a:pt x="306" y="625"/>
                  </a:cubicBezTo>
                  <a:cubicBezTo>
                    <a:pt x="299" y="623"/>
                    <a:pt x="299" y="623"/>
                    <a:pt x="299" y="623"/>
                  </a:cubicBezTo>
                  <a:cubicBezTo>
                    <a:pt x="303" y="613"/>
                    <a:pt x="303" y="613"/>
                    <a:pt x="303" y="613"/>
                  </a:cubicBezTo>
                  <a:cubicBezTo>
                    <a:pt x="292" y="598"/>
                    <a:pt x="292" y="598"/>
                    <a:pt x="292" y="598"/>
                  </a:cubicBezTo>
                  <a:cubicBezTo>
                    <a:pt x="296" y="593"/>
                    <a:pt x="296" y="593"/>
                    <a:pt x="296" y="593"/>
                  </a:cubicBezTo>
                  <a:cubicBezTo>
                    <a:pt x="289" y="588"/>
                    <a:pt x="289" y="588"/>
                    <a:pt x="289" y="588"/>
                  </a:cubicBezTo>
                  <a:cubicBezTo>
                    <a:pt x="290" y="570"/>
                    <a:pt x="290" y="570"/>
                    <a:pt x="290" y="570"/>
                  </a:cubicBezTo>
                  <a:cubicBezTo>
                    <a:pt x="281" y="578"/>
                    <a:pt x="281" y="578"/>
                    <a:pt x="281" y="578"/>
                  </a:cubicBezTo>
                  <a:cubicBezTo>
                    <a:pt x="271" y="582"/>
                    <a:pt x="271" y="582"/>
                    <a:pt x="271" y="582"/>
                  </a:cubicBezTo>
                  <a:cubicBezTo>
                    <a:pt x="271" y="572"/>
                    <a:pt x="271" y="572"/>
                    <a:pt x="271" y="572"/>
                  </a:cubicBezTo>
                  <a:cubicBezTo>
                    <a:pt x="271" y="572"/>
                    <a:pt x="270" y="579"/>
                    <a:pt x="266" y="579"/>
                  </a:cubicBezTo>
                  <a:cubicBezTo>
                    <a:pt x="263" y="579"/>
                    <a:pt x="254" y="581"/>
                    <a:pt x="254" y="585"/>
                  </a:cubicBezTo>
                  <a:cubicBezTo>
                    <a:pt x="254" y="589"/>
                    <a:pt x="253" y="590"/>
                    <a:pt x="253" y="590"/>
                  </a:cubicBezTo>
                  <a:cubicBezTo>
                    <a:pt x="253" y="590"/>
                    <a:pt x="246" y="593"/>
                    <a:pt x="246" y="593"/>
                  </a:cubicBezTo>
                  <a:cubicBezTo>
                    <a:pt x="246" y="593"/>
                    <a:pt x="232" y="592"/>
                    <a:pt x="232" y="592"/>
                  </a:cubicBezTo>
                  <a:cubicBezTo>
                    <a:pt x="230" y="584"/>
                    <a:pt x="230" y="584"/>
                    <a:pt x="230" y="584"/>
                  </a:cubicBezTo>
                  <a:cubicBezTo>
                    <a:pt x="220" y="593"/>
                    <a:pt x="220" y="593"/>
                    <a:pt x="220" y="593"/>
                  </a:cubicBezTo>
                  <a:cubicBezTo>
                    <a:pt x="201" y="591"/>
                    <a:pt x="201" y="591"/>
                    <a:pt x="201" y="591"/>
                  </a:cubicBezTo>
                  <a:cubicBezTo>
                    <a:pt x="191" y="583"/>
                    <a:pt x="191" y="583"/>
                    <a:pt x="191" y="583"/>
                  </a:cubicBezTo>
                  <a:cubicBezTo>
                    <a:pt x="194" y="576"/>
                    <a:pt x="194" y="576"/>
                    <a:pt x="194" y="576"/>
                  </a:cubicBezTo>
                  <a:cubicBezTo>
                    <a:pt x="191" y="567"/>
                    <a:pt x="191" y="567"/>
                    <a:pt x="191" y="567"/>
                  </a:cubicBezTo>
                  <a:cubicBezTo>
                    <a:pt x="206" y="562"/>
                    <a:pt x="206" y="562"/>
                    <a:pt x="206" y="562"/>
                  </a:cubicBezTo>
                  <a:cubicBezTo>
                    <a:pt x="206" y="562"/>
                    <a:pt x="239" y="558"/>
                    <a:pt x="239" y="558"/>
                  </a:cubicBezTo>
                  <a:cubicBezTo>
                    <a:pt x="239" y="558"/>
                    <a:pt x="245" y="561"/>
                    <a:pt x="245" y="561"/>
                  </a:cubicBezTo>
                  <a:cubicBezTo>
                    <a:pt x="243" y="555"/>
                    <a:pt x="243" y="555"/>
                    <a:pt x="243" y="555"/>
                  </a:cubicBezTo>
                  <a:cubicBezTo>
                    <a:pt x="250" y="548"/>
                    <a:pt x="250" y="548"/>
                    <a:pt x="250" y="548"/>
                  </a:cubicBezTo>
                  <a:cubicBezTo>
                    <a:pt x="241" y="545"/>
                    <a:pt x="241" y="545"/>
                    <a:pt x="241" y="545"/>
                  </a:cubicBezTo>
                  <a:cubicBezTo>
                    <a:pt x="240" y="552"/>
                    <a:pt x="240" y="552"/>
                    <a:pt x="240" y="552"/>
                  </a:cubicBezTo>
                  <a:cubicBezTo>
                    <a:pt x="235" y="555"/>
                    <a:pt x="235" y="555"/>
                    <a:pt x="235" y="555"/>
                  </a:cubicBezTo>
                  <a:cubicBezTo>
                    <a:pt x="235" y="555"/>
                    <a:pt x="227" y="554"/>
                    <a:pt x="223" y="551"/>
                  </a:cubicBezTo>
                  <a:cubicBezTo>
                    <a:pt x="218" y="549"/>
                    <a:pt x="214" y="546"/>
                    <a:pt x="214" y="546"/>
                  </a:cubicBezTo>
                  <a:cubicBezTo>
                    <a:pt x="214" y="546"/>
                    <a:pt x="210" y="549"/>
                    <a:pt x="206" y="548"/>
                  </a:cubicBezTo>
                  <a:cubicBezTo>
                    <a:pt x="189" y="530"/>
                    <a:pt x="189" y="530"/>
                    <a:pt x="189" y="530"/>
                  </a:cubicBezTo>
                  <a:cubicBezTo>
                    <a:pt x="197" y="528"/>
                    <a:pt x="197" y="528"/>
                    <a:pt x="197" y="528"/>
                  </a:cubicBezTo>
                  <a:cubicBezTo>
                    <a:pt x="190" y="517"/>
                    <a:pt x="190" y="517"/>
                    <a:pt x="190" y="517"/>
                  </a:cubicBezTo>
                  <a:cubicBezTo>
                    <a:pt x="187" y="506"/>
                    <a:pt x="187" y="506"/>
                    <a:pt x="187" y="506"/>
                  </a:cubicBezTo>
                  <a:cubicBezTo>
                    <a:pt x="187" y="506"/>
                    <a:pt x="172" y="509"/>
                    <a:pt x="172" y="509"/>
                  </a:cubicBezTo>
                  <a:cubicBezTo>
                    <a:pt x="172" y="509"/>
                    <a:pt x="175" y="518"/>
                    <a:pt x="175" y="518"/>
                  </a:cubicBezTo>
                  <a:cubicBezTo>
                    <a:pt x="146" y="514"/>
                    <a:pt x="146" y="514"/>
                    <a:pt x="146" y="514"/>
                  </a:cubicBezTo>
                  <a:cubicBezTo>
                    <a:pt x="124" y="515"/>
                    <a:pt x="124" y="515"/>
                    <a:pt x="124" y="515"/>
                  </a:cubicBezTo>
                  <a:cubicBezTo>
                    <a:pt x="116" y="519"/>
                    <a:pt x="116" y="519"/>
                    <a:pt x="116" y="519"/>
                  </a:cubicBezTo>
                  <a:cubicBezTo>
                    <a:pt x="121" y="524"/>
                    <a:pt x="121" y="524"/>
                    <a:pt x="121" y="524"/>
                  </a:cubicBezTo>
                  <a:cubicBezTo>
                    <a:pt x="121" y="524"/>
                    <a:pt x="114" y="532"/>
                    <a:pt x="110" y="538"/>
                  </a:cubicBezTo>
                  <a:cubicBezTo>
                    <a:pt x="110" y="538"/>
                    <a:pt x="99" y="534"/>
                    <a:pt x="99" y="534"/>
                  </a:cubicBezTo>
                  <a:cubicBezTo>
                    <a:pt x="99" y="534"/>
                    <a:pt x="99" y="540"/>
                    <a:pt x="99" y="540"/>
                  </a:cubicBezTo>
                  <a:cubicBezTo>
                    <a:pt x="87" y="540"/>
                    <a:pt x="87" y="540"/>
                    <a:pt x="87" y="540"/>
                  </a:cubicBezTo>
                  <a:cubicBezTo>
                    <a:pt x="86" y="535"/>
                    <a:pt x="86" y="535"/>
                    <a:pt x="86" y="535"/>
                  </a:cubicBezTo>
                  <a:cubicBezTo>
                    <a:pt x="74" y="535"/>
                    <a:pt x="74" y="535"/>
                    <a:pt x="74" y="535"/>
                  </a:cubicBezTo>
                  <a:cubicBezTo>
                    <a:pt x="62" y="548"/>
                    <a:pt x="62" y="548"/>
                    <a:pt x="62" y="548"/>
                  </a:cubicBezTo>
                  <a:cubicBezTo>
                    <a:pt x="54" y="542"/>
                    <a:pt x="54" y="542"/>
                    <a:pt x="54" y="542"/>
                  </a:cubicBezTo>
                  <a:cubicBezTo>
                    <a:pt x="43" y="542"/>
                    <a:pt x="43" y="542"/>
                    <a:pt x="43" y="542"/>
                  </a:cubicBezTo>
                  <a:cubicBezTo>
                    <a:pt x="33" y="533"/>
                    <a:pt x="33" y="533"/>
                    <a:pt x="33" y="533"/>
                  </a:cubicBezTo>
                  <a:cubicBezTo>
                    <a:pt x="37" y="523"/>
                    <a:pt x="37" y="523"/>
                    <a:pt x="37" y="523"/>
                  </a:cubicBezTo>
                  <a:cubicBezTo>
                    <a:pt x="29" y="513"/>
                    <a:pt x="29" y="513"/>
                    <a:pt x="29" y="513"/>
                  </a:cubicBezTo>
                  <a:cubicBezTo>
                    <a:pt x="33" y="509"/>
                    <a:pt x="33" y="509"/>
                    <a:pt x="33" y="509"/>
                  </a:cubicBezTo>
                  <a:cubicBezTo>
                    <a:pt x="41" y="513"/>
                    <a:pt x="41" y="513"/>
                    <a:pt x="41" y="513"/>
                  </a:cubicBezTo>
                  <a:cubicBezTo>
                    <a:pt x="41" y="513"/>
                    <a:pt x="46" y="509"/>
                    <a:pt x="46" y="509"/>
                  </a:cubicBezTo>
                  <a:cubicBezTo>
                    <a:pt x="46" y="509"/>
                    <a:pt x="65" y="525"/>
                    <a:pt x="65" y="525"/>
                  </a:cubicBezTo>
                  <a:cubicBezTo>
                    <a:pt x="67" y="518"/>
                    <a:pt x="67" y="518"/>
                    <a:pt x="67" y="518"/>
                  </a:cubicBezTo>
                  <a:cubicBezTo>
                    <a:pt x="63" y="513"/>
                    <a:pt x="63" y="513"/>
                    <a:pt x="63" y="513"/>
                  </a:cubicBezTo>
                  <a:cubicBezTo>
                    <a:pt x="70" y="514"/>
                    <a:pt x="70" y="514"/>
                    <a:pt x="70" y="514"/>
                  </a:cubicBezTo>
                  <a:cubicBezTo>
                    <a:pt x="70" y="510"/>
                    <a:pt x="70" y="510"/>
                    <a:pt x="70" y="510"/>
                  </a:cubicBezTo>
                  <a:cubicBezTo>
                    <a:pt x="64" y="502"/>
                    <a:pt x="64" y="502"/>
                    <a:pt x="64" y="502"/>
                  </a:cubicBezTo>
                  <a:cubicBezTo>
                    <a:pt x="60" y="508"/>
                    <a:pt x="60" y="508"/>
                    <a:pt x="60" y="508"/>
                  </a:cubicBezTo>
                  <a:cubicBezTo>
                    <a:pt x="51" y="510"/>
                    <a:pt x="51" y="510"/>
                    <a:pt x="51" y="510"/>
                  </a:cubicBezTo>
                  <a:cubicBezTo>
                    <a:pt x="50" y="505"/>
                    <a:pt x="50" y="505"/>
                    <a:pt x="50" y="505"/>
                  </a:cubicBezTo>
                  <a:cubicBezTo>
                    <a:pt x="39" y="505"/>
                    <a:pt x="39" y="505"/>
                    <a:pt x="39" y="505"/>
                  </a:cubicBezTo>
                  <a:cubicBezTo>
                    <a:pt x="36" y="502"/>
                    <a:pt x="36" y="502"/>
                    <a:pt x="36" y="502"/>
                  </a:cubicBezTo>
                  <a:cubicBezTo>
                    <a:pt x="38" y="494"/>
                    <a:pt x="38" y="494"/>
                    <a:pt x="38" y="494"/>
                  </a:cubicBezTo>
                  <a:cubicBezTo>
                    <a:pt x="34" y="494"/>
                    <a:pt x="34" y="494"/>
                    <a:pt x="34" y="494"/>
                  </a:cubicBezTo>
                  <a:cubicBezTo>
                    <a:pt x="32" y="500"/>
                    <a:pt x="32" y="500"/>
                    <a:pt x="32" y="500"/>
                  </a:cubicBezTo>
                  <a:cubicBezTo>
                    <a:pt x="21" y="502"/>
                    <a:pt x="21" y="502"/>
                    <a:pt x="21" y="502"/>
                  </a:cubicBezTo>
                  <a:cubicBezTo>
                    <a:pt x="21" y="512"/>
                    <a:pt x="21" y="512"/>
                    <a:pt x="21" y="512"/>
                  </a:cubicBezTo>
                  <a:cubicBezTo>
                    <a:pt x="14" y="511"/>
                    <a:pt x="14" y="511"/>
                    <a:pt x="14" y="511"/>
                  </a:cubicBezTo>
                  <a:cubicBezTo>
                    <a:pt x="14" y="502"/>
                    <a:pt x="14" y="502"/>
                    <a:pt x="14" y="502"/>
                  </a:cubicBezTo>
                  <a:cubicBezTo>
                    <a:pt x="5" y="492"/>
                    <a:pt x="5" y="492"/>
                    <a:pt x="5" y="492"/>
                  </a:cubicBezTo>
                  <a:cubicBezTo>
                    <a:pt x="8" y="487"/>
                    <a:pt x="8" y="487"/>
                    <a:pt x="8" y="487"/>
                  </a:cubicBezTo>
                  <a:cubicBezTo>
                    <a:pt x="8" y="487"/>
                    <a:pt x="12" y="491"/>
                    <a:pt x="13" y="490"/>
                  </a:cubicBezTo>
                  <a:cubicBezTo>
                    <a:pt x="13" y="490"/>
                    <a:pt x="17" y="484"/>
                    <a:pt x="17" y="484"/>
                  </a:cubicBezTo>
                  <a:cubicBezTo>
                    <a:pt x="17" y="484"/>
                    <a:pt x="33" y="482"/>
                    <a:pt x="33" y="482"/>
                  </a:cubicBezTo>
                  <a:cubicBezTo>
                    <a:pt x="33" y="481"/>
                    <a:pt x="38" y="474"/>
                    <a:pt x="38" y="474"/>
                  </a:cubicBezTo>
                  <a:cubicBezTo>
                    <a:pt x="38" y="452"/>
                    <a:pt x="38" y="452"/>
                    <a:pt x="38" y="452"/>
                  </a:cubicBezTo>
                  <a:cubicBezTo>
                    <a:pt x="23" y="448"/>
                    <a:pt x="23" y="448"/>
                    <a:pt x="23" y="448"/>
                  </a:cubicBezTo>
                  <a:cubicBezTo>
                    <a:pt x="23" y="443"/>
                    <a:pt x="23" y="443"/>
                    <a:pt x="23" y="443"/>
                  </a:cubicBezTo>
                  <a:cubicBezTo>
                    <a:pt x="5" y="443"/>
                    <a:pt x="5" y="443"/>
                    <a:pt x="5" y="443"/>
                  </a:cubicBezTo>
                  <a:cubicBezTo>
                    <a:pt x="0" y="445"/>
                    <a:pt x="0" y="445"/>
                    <a:pt x="0" y="445"/>
                  </a:cubicBezTo>
                  <a:cubicBezTo>
                    <a:pt x="0" y="431"/>
                    <a:pt x="0" y="431"/>
                    <a:pt x="0" y="431"/>
                  </a:cubicBezTo>
                  <a:cubicBezTo>
                    <a:pt x="11" y="427"/>
                    <a:pt x="11" y="427"/>
                    <a:pt x="11" y="427"/>
                  </a:cubicBezTo>
                  <a:cubicBezTo>
                    <a:pt x="24" y="427"/>
                    <a:pt x="24" y="427"/>
                    <a:pt x="24" y="427"/>
                  </a:cubicBezTo>
                  <a:cubicBezTo>
                    <a:pt x="24" y="427"/>
                    <a:pt x="28" y="420"/>
                    <a:pt x="29" y="420"/>
                  </a:cubicBezTo>
                  <a:cubicBezTo>
                    <a:pt x="29" y="420"/>
                    <a:pt x="38" y="421"/>
                    <a:pt x="38" y="421"/>
                  </a:cubicBezTo>
                  <a:cubicBezTo>
                    <a:pt x="40" y="424"/>
                    <a:pt x="40" y="424"/>
                    <a:pt x="40" y="424"/>
                  </a:cubicBezTo>
                  <a:cubicBezTo>
                    <a:pt x="46" y="418"/>
                    <a:pt x="46" y="418"/>
                    <a:pt x="46" y="418"/>
                  </a:cubicBezTo>
                  <a:cubicBezTo>
                    <a:pt x="54" y="416"/>
                    <a:pt x="54" y="416"/>
                    <a:pt x="54" y="416"/>
                  </a:cubicBezTo>
                  <a:cubicBezTo>
                    <a:pt x="57" y="401"/>
                    <a:pt x="57" y="401"/>
                    <a:pt x="57" y="401"/>
                  </a:cubicBezTo>
                  <a:cubicBezTo>
                    <a:pt x="62" y="397"/>
                    <a:pt x="62" y="397"/>
                    <a:pt x="62" y="397"/>
                  </a:cubicBezTo>
                  <a:cubicBezTo>
                    <a:pt x="74" y="403"/>
                    <a:pt x="74" y="403"/>
                    <a:pt x="74" y="403"/>
                  </a:cubicBezTo>
                  <a:cubicBezTo>
                    <a:pt x="79" y="403"/>
                    <a:pt x="79" y="403"/>
                    <a:pt x="79" y="403"/>
                  </a:cubicBezTo>
                  <a:cubicBezTo>
                    <a:pt x="73" y="408"/>
                    <a:pt x="73" y="408"/>
                    <a:pt x="73" y="408"/>
                  </a:cubicBezTo>
                  <a:cubicBezTo>
                    <a:pt x="73" y="408"/>
                    <a:pt x="83" y="409"/>
                    <a:pt x="83" y="409"/>
                  </a:cubicBezTo>
                  <a:cubicBezTo>
                    <a:pt x="83" y="409"/>
                    <a:pt x="90" y="407"/>
                    <a:pt x="90" y="407"/>
                  </a:cubicBezTo>
                  <a:cubicBezTo>
                    <a:pt x="94" y="400"/>
                    <a:pt x="94" y="400"/>
                    <a:pt x="94" y="400"/>
                  </a:cubicBezTo>
                  <a:cubicBezTo>
                    <a:pt x="97" y="408"/>
                    <a:pt x="97" y="408"/>
                    <a:pt x="97" y="408"/>
                  </a:cubicBezTo>
                  <a:cubicBezTo>
                    <a:pt x="108" y="411"/>
                    <a:pt x="108" y="411"/>
                    <a:pt x="108" y="411"/>
                  </a:cubicBezTo>
                  <a:cubicBezTo>
                    <a:pt x="107" y="402"/>
                    <a:pt x="107" y="402"/>
                    <a:pt x="107" y="402"/>
                  </a:cubicBezTo>
                  <a:cubicBezTo>
                    <a:pt x="117" y="398"/>
                    <a:pt x="117" y="398"/>
                    <a:pt x="117" y="398"/>
                  </a:cubicBezTo>
                  <a:cubicBezTo>
                    <a:pt x="125" y="396"/>
                    <a:pt x="125" y="396"/>
                    <a:pt x="125" y="396"/>
                  </a:cubicBezTo>
                  <a:cubicBezTo>
                    <a:pt x="131" y="384"/>
                    <a:pt x="131" y="384"/>
                    <a:pt x="131" y="384"/>
                  </a:cubicBezTo>
                  <a:cubicBezTo>
                    <a:pt x="141" y="383"/>
                    <a:pt x="141" y="383"/>
                    <a:pt x="141" y="383"/>
                  </a:cubicBezTo>
                  <a:cubicBezTo>
                    <a:pt x="146" y="386"/>
                    <a:pt x="146" y="386"/>
                    <a:pt x="146" y="386"/>
                  </a:cubicBezTo>
                  <a:cubicBezTo>
                    <a:pt x="146" y="379"/>
                    <a:pt x="146" y="379"/>
                    <a:pt x="146" y="379"/>
                  </a:cubicBezTo>
                  <a:cubicBezTo>
                    <a:pt x="155" y="377"/>
                    <a:pt x="155" y="377"/>
                    <a:pt x="155" y="377"/>
                  </a:cubicBezTo>
                  <a:cubicBezTo>
                    <a:pt x="165" y="381"/>
                    <a:pt x="165" y="381"/>
                    <a:pt x="165" y="381"/>
                  </a:cubicBezTo>
                  <a:cubicBezTo>
                    <a:pt x="173" y="379"/>
                    <a:pt x="173" y="379"/>
                    <a:pt x="173" y="379"/>
                  </a:cubicBezTo>
                  <a:cubicBezTo>
                    <a:pt x="173" y="384"/>
                    <a:pt x="173" y="384"/>
                    <a:pt x="173" y="384"/>
                  </a:cubicBezTo>
                  <a:cubicBezTo>
                    <a:pt x="188" y="381"/>
                    <a:pt x="188" y="381"/>
                    <a:pt x="188" y="381"/>
                  </a:cubicBezTo>
                  <a:cubicBezTo>
                    <a:pt x="193" y="374"/>
                    <a:pt x="193" y="374"/>
                    <a:pt x="193" y="374"/>
                  </a:cubicBezTo>
                  <a:cubicBezTo>
                    <a:pt x="211" y="361"/>
                    <a:pt x="211" y="361"/>
                    <a:pt x="211" y="361"/>
                  </a:cubicBezTo>
                  <a:cubicBezTo>
                    <a:pt x="225" y="363"/>
                    <a:pt x="225" y="363"/>
                    <a:pt x="225" y="363"/>
                  </a:cubicBezTo>
                  <a:cubicBezTo>
                    <a:pt x="255" y="349"/>
                    <a:pt x="255" y="349"/>
                    <a:pt x="255" y="349"/>
                  </a:cubicBezTo>
                  <a:cubicBezTo>
                    <a:pt x="264" y="336"/>
                    <a:pt x="264" y="336"/>
                    <a:pt x="264" y="336"/>
                  </a:cubicBezTo>
                  <a:cubicBezTo>
                    <a:pt x="277" y="327"/>
                    <a:pt x="277" y="327"/>
                    <a:pt x="277" y="327"/>
                  </a:cubicBezTo>
                  <a:cubicBezTo>
                    <a:pt x="286" y="305"/>
                    <a:pt x="286" y="305"/>
                    <a:pt x="286" y="305"/>
                  </a:cubicBezTo>
                  <a:cubicBezTo>
                    <a:pt x="291" y="287"/>
                    <a:pt x="291" y="287"/>
                    <a:pt x="291" y="287"/>
                  </a:cubicBezTo>
                  <a:cubicBezTo>
                    <a:pt x="300" y="272"/>
                    <a:pt x="300" y="272"/>
                    <a:pt x="300" y="272"/>
                  </a:cubicBezTo>
                  <a:cubicBezTo>
                    <a:pt x="324" y="262"/>
                    <a:pt x="324" y="262"/>
                    <a:pt x="324" y="262"/>
                  </a:cubicBezTo>
                  <a:cubicBezTo>
                    <a:pt x="311" y="262"/>
                    <a:pt x="311" y="262"/>
                    <a:pt x="311" y="262"/>
                  </a:cubicBezTo>
                  <a:cubicBezTo>
                    <a:pt x="294" y="256"/>
                    <a:pt x="294" y="256"/>
                    <a:pt x="294" y="256"/>
                  </a:cubicBezTo>
                  <a:cubicBezTo>
                    <a:pt x="297" y="246"/>
                    <a:pt x="297" y="246"/>
                    <a:pt x="297" y="246"/>
                  </a:cubicBezTo>
                  <a:cubicBezTo>
                    <a:pt x="301" y="239"/>
                    <a:pt x="301" y="239"/>
                    <a:pt x="301" y="239"/>
                  </a:cubicBezTo>
                  <a:cubicBezTo>
                    <a:pt x="290" y="235"/>
                    <a:pt x="290" y="235"/>
                    <a:pt x="290" y="235"/>
                  </a:cubicBezTo>
                  <a:cubicBezTo>
                    <a:pt x="311" y="212"/>
                    <a:pt x="311" y="212"/>
                    <a:pt x="311" y="212"/>
                  </a:cubicBezTo>
                  <a:cubicBezTo>
                    <a:pt x="331" y="200"/>
                    <a:pt x="331" y="200"/>
                    <a:pt x="331" y="200"/>
                  </a:cubicBezTo>
                  <a:cubicBezTo>
                    <a:pt x="311" y="202"/>
                    <a:pt x="311" y="202"/>
                    <a:pt x="311" y="202"/>
                  </a:cubicBezTo>
                  <a:cubicBezTo>
                    <a:pt x="305" y="187"/>
                    <a:pt x="305" y="187"/>
                    <a:pt x="305" y="187"/>
                  </a:cubicBezTo>
                  <a:cubicBezTo>
                    <a:pt x="296" y="172"/>
                    <a:pt x="296" y="172"/>
                    <a:pt x="296" y="172"/>
                  </a:cubicBezTo>
                  <a:cubicBezTo>
                    <a:pt x="305" y="160"/>
                    <a:pt x="305" y="160"/>
                    <a:pt x="305" y="160"/>
                  </a:cubicBezTo>
                  <a:cubicBezTo>
                    <a:pt x="304" y="143"/>
                    <a:pt x="304" y="143"/>
                    <a:pt x="304" y="143"/>
                  </a:cubicBezTo>
                  <a:cubicBezTo>
                    <a:pt x="333" y="131"/>
                    <a:pt x="333" y="131"/>
                    <a:pt x="333" y="131"/>
                  </a:cubicBezTo>
                  <a:cubicBezTo>
                    <a:pt x="309" y="132"/>
                    <a:pt x="309" y="132"/>
                    <a:pt x="309" y="132"/>
                  </a:cubicBezTo>
                  <a:cubicBezTo>
                    <a:pt x="306" y="137"/>
                    <a:pt x="306" y="137"/>
                    <a:pt x="306" y="137"/>
                  </a:cubicBezTo>
                  <a:cubicBezTo>
                    <a:pt x="283" y="134"/>
                    <a:pt x="283" y="134"/>
                    <a:pt x="283" y="134"/>
                  </a:cubicBezTo>
                  <a:cubicBezTo>
                    <a:pt x="268" y="129"/>
                    <a:pt x="268" y="129"/>
                    <a:pt x="268" y="129"/>
                  </a:cubicBezTo>
                  <a:cubicBezTo>
                    <a:pt x="267" y="136"/>
                    <a:pt x="267" y="136"/>
                    <a:pt x="267" y="136"/>
                  </a:cubicBezTo>
                  <a:cubicBezTo>
                    <a:pt x="249" y="132"/>
                    <a:pt x="249" y="132"/>
                    <a:pt x="249" y="132"/>
                  </a:cubicBezTo>
                  <a:cubicBezTo>
                    <a:pt x="241" y="142"/>
                    <a:pt x="241" y="142"/>
                    <a:pt x="241" y="142"/>
                  </a:cubicBezTo>
                  <a:cubicBezTo>
                    <a:pt x="231" y="145"/>
                    <a:pt x="231" y="145"/>
                    <a:pt x="231" y="145"/>
                  </a:cubicBezTo>
                  <a:cubicBezTo>
                    <a:pt x="227" y="157"/>
                    <a:pt x="227" y="157"/>
                    <a:pt x="227" y="157"/>
                  </a:cubicBezTo>
                  <a:cubicBezTo>
                    <a:pt x="227" y="163"/>
                    <a:pt x="227" y="163"/>
                    <a:pt x="227" y="163"/>
                  </a:cubicBezTo>
                  <a:cubicBezTo>
                    <a:pt x="217" y="166"/>
                    <a:pt x="217" y="166"/>
                    <a:pt x="217" y="166"/>
                  </a:cubicBezTo>
                  <a:cubicBezTo>
                    <a:pt x="216" y="156"/>
                    <a:pt x="216" y="156"/>
                    <a:pt x="216" y="156"/>
                  </a:cubicBezTo>
                  <a:cubicBezTo>
                    <a:pt x="210" y="147"/>
                    <a:pt x="210" y="147"/>
                    <a:pt x="210" y="147"/>
                  </a:cubicBezTo>
                  <a:cubicBezTo>
                    <a:pt x="199" y="156"/>
                    <a:pt x="199" y="156"/>
                    <a:pt x="199" y="156"/>
                  </a:cubicBezTo>
                  <a:cubicBezTo>
                    <a:pt x="182" y="153"/>
                    <a:pt x="182" y="153"/>
                    <a:pt x="182" y="153"/>
                  </a:cubicBezTo>
                  <a:cubicBezTo>
                    <a:pt x="177" y="158"/>
                    <a:pt x="177" y="158"/>
                    <a:pt x="177" y="158"/>
                  </a:cubicBezTo>
                  <a:cubicBezTo>
                    <a:pt x="172" y="151"/>
                    <a:pt x="172" y="151"/>
                    <a:pt x="172" y="151"/>
                  </a:cubicBezTo>
                  <a:cubicBezTo>
                    <a:pt x="177" y="142"/>
                    <a:pt x="177" y="142"/>
                    <a:pt x="177" y="142"/>
                  </a:cubicBezTo>
                  <a:cubicBezTo>
                    <a:pt x="182" y="142"/>
                    <a:pt x="182" y="142"/>
                    <a:pt x="182" y="142"/>
                  </a:cubicBezTo>
                  <a:cubicBezTo>
                    <a:pt x="184" y="132"/>
                    <a:pt x="184" y="132"/>
                    <a:pt x="184" y="132"/>
                  </a:cubicBezTo>
                  <a:cubicBezTo>
                    <a:pt x="184" y="132"/>
                    <a:pt x="221" y="110"/>
                    <a:pt x="222" y="110"/>
                  </a:cubicBezTo>
                  <a:cubicBezTo>
                    <a:pt x="222" y="110"/>
                    <a:pt x="238" y="113"/>
                    <a:pt x="238" y="113"/>
                  </a:cubicBezTo>
                  <a:cubicBezTo>
                    <a:pt x="244" y="100"/>
                    <a:pt x="244" y="100"/>
                    <a:pt x="244" y="100"/>
                  </a:cubicBezTo>
                  <a:cubicBezTo>
                    <a:pt x="244" y="100"/>
                    <a:pt x="257" y="95"/>
                    <a:pt x="257" y="95"/>
                  </a:cubicBezTo>
                  <a:cubicBezTo>
                    <a:pt x="258" y="95"/>
                    <a:pt x="272" y="86"/>
                    <a:pt x="272" y="86"/>
                  </a:cubicBezTo>
                  <a:cubicBezTo>
                    <a:pt x="283" y="67"/>
                    <a:pt x="283" y="67"/>
                    <a:pt x="283" y="67"/>
                  </a:cubicBezTo>
                  <a:cubicBezTo>
                    <a:pt x="284" y="56"/>
                    <a:pt x="284" y="56"/>
                    <a:pt x="284" y="56"/>
                  </a:cubicBezTo>
                  <a:cubicBezTo>
                    <a:pt x="294" y="54"/>
                    <a:pt x="294" y="54"/>
                    <a:pt x="294" y="54"/>
                  </a:cubicBezTo>
                  <a:cubicBezTo>
                    <a:pt x="306" y="42"/>
                    <a:pt x="306" y="42"/>
                    <a:pt x="306" y="42"/>
                  </a:cubicBezTo>
                  <a:cubicBezTo>
                    <a:pt x="308" y="38"/>
                    <a:pt x="308" y="38"/>
                    <a:pt x="308" y="38"/>
                  </a:cubicBezTo>
                  <a:cubicBezTo>
                    <a:pt x="329" y="29"/>
                    <a:pt x="329" y="29"/>
                    <a:pt x="329" y="29"/>
                  </a:cubicBezTo>
                  <a:cubicBezTo>
                    <a:pt x="329" y="29"/>
                    <a:pt x="334" y="33"/>
                    <a:pt x="335" y="33"/>
                  </a:cubicBezTo>
                  <a:cubicBezTo>
                    <a:pt x="335" y="33"/>
                    <a:pt x="352" y="30"/>
                    <a:pt x="352" y="30"/>
                  </a:cubicBezTo>
                  <a:cubicBezTo>
                    <a:pt x="370" y="22"/>
                    <a:pt x="370" y="22"/>
                    <a:pt x="370" y="22"/>
                  </a:cubicBezTo>
                  <a:cubicBezTo>
                    <a:pt x="380" y="21"/>
                    <a:pt x="380" y="21"/>
                    <a:pt x="380" y="21"/>
                  </a:cubicBezTo>
                  <a:cubicBezTo>
                    <a:pt x="380" y="21"/>
                    <a:pt x="390" y="25"/>
                    <a:pt x="390" y="25"/>
                  </a:cubicBezTo>
                  <a:cubicBezTo>
                    <a:pt x="390" y="26"/>
                    <a:pt x="389" y="32"/>
                    <a:pt x="389" y="32"/>
                  </a:cubicBezTo>
                  <a:cubicBezTo>
                    <a:pt x="396" y="30"/>
                    <a:pt x="396" y="30"/>
                    <a:pt x="396" y="30"/>
                  </a:cubicBezTo>
                  <a:cubicBezTo>
                    <a:pt x="395" y="21"/>
                    <a:pt x="395" y="21"/>
                    <a:pt x="395" y="21"/>
                  </a:cubicBezTo>
                  <a:cubicBezTo>
                    <a:pt x="388" y="15"/>
                    <a:pt x="388" y="15"/>
                    <a:pt x="388" y="15"/>
                  </a:cubicBezTo>
                  <a:cubicBezTo>
                    <a:pt x="386" y="3"/>
                    <a:pt x="386" y="3"/>
                    <a:pt x="386" y="3"/>
                  </a:cubicBezTo>
                  <a:cubicBezTo>
                    <a:pt x="386" y="3"/>
                    <a:pt x="391" y="0"/>
                    <a:pt x="391" y="0"/>
                  </a:cubicBezTo>
                  <a:cubicBezTo>
                    <a:pt x="391" y="0"/>
                    <a:pt x="393" y="9"/>
                    <a:pt x="393" y="9"/>
                  </a:cubicBezTo>
                  <a:cubicBezTo>
                    <a:pt x="394" y="9"/>
                    <a:pt x="403" y="8"/>
                    <a:pt x="403" y="8"/>
                  </a:cubicBezTo>
                  <a:cubicBezTo>
                    <a:pt x="410" y="19"/>
                    <a:pt x="410" y="19"/>
                    <a:pt x="410" y="19"/>
                  </a:cubicBezTo>
                  <a:cubicBezTo>
                    <a:pt x="408" y="24"/>
                    <a:pt x="408" y="24"/>
                    <a:pt x="408" y="24"/>
                  </a:cubicBezTo>
                  <a:cubicBezTo>
                    <a:pt x="460" y="26"/>
                    <a:pt x="460" y="26"/>
                    <a:pt x="460" y="26"/>
                  </a:cubicBezTo>
                  <a:cubicBezTo>
                    <a:pt x="463" y="18"/>
                    <a:pt x="463" y="18"/>
                    <a:pt x="463" y="18"/>
                  </a:cubicBezTo>
                  <a:cubicBezTo>
                    <a:pt x="474" y="19"/>
                    <a:pt x="474" y="19"/>
                    <a:pt x="474" y="19"/>
                  </a:cubicBezTo>
                  <a:cubicBezTo>
                    <a:pt x="485" y="15"/>
                    <a:pt x="485" y="15"/>
                    <a:pt x="485" y="15"/>
                  </a:cubicBezTo>
                  <a:cubicBezTo>
                    <a:pt x="517" y="36"/>
                    <a:pt x="517" y="36"/>
                    <a:pt x="517" y="36"/>
                  </a:cubicBezTo>
                  <a:cubicBezTo>
                    <a:pt x="518" y="47"/>
                    <a:pt x="518" y="47"/>
                    <a:pt x="518" y="47"/>
                  </a:cubicBezTo>
                  <a:cubicBezTo>
                    <a:pt x="539" y="65"/>
                    <a:pt x="539" y="65"/>
                    <a:pt x="539" y="65"/>
                  </a:cubicBezTo>
                  <a:cubicBezTo>
                    <a:pt x="542" y="59"/>
                    <a:pt x="542" y="59"/>
                    <a:pt x="542" y="59"/>
                  </a:cubicBezTo>
                  <a:cubicBezTo>
                    <a:pt x="548" y="59"/>
                    <a:pt x="548" y="59"/>
                    <a:pt x="548" y="59"/>
                  </a:cubicBezTo>
                  <a:cubicBezTo>
                    <a:pt x="564" y="79"/>
                    <a:pt x="564" y="79"/>
                    <a:pt x="564" y="79"/>
                  </a:cubicBezTo>
                  <a:cubicBezTo>
                    <a:pt x="564" y="76"/>
                    <a:pt x="564" y="76"/>
                    <a:pt x="564" y="76"/>
                  </a:cubicBezTo>
                  <a:cubicBezTo>
                    <a:pt x="568" y="79"/>
                    <a:pt x="568" y="79"/>
                    <a:pt x="568" y="79"/>
                  </a:cubicBezTo>
                  <a:cubicBezTo>
                    <a:pt x="564" y="82"/>
                    <a:pt x="564" y="82"/>
                    <a:pt x="564" y="82"/>
                  </a:cubicBezTo>
                  <a:cubicBezTo>
                    <a:pt x="568" y="86"/>
                    <a:pt x="568" y="86"/>
                    <a:pt x="568" y="86"/>
                  </a:cubicBezTo>
                  <a:cubicBezTo>
                    <a:pt x="561" y="93"/>
                    <a:pt x="561" y="93"/>
                    <a:pt x="561" y="93"/>
                  </a:cubicBezTo>
                  <a:cubicBezTo>
                    <a:pt x="551" y="93"/>
                    <a:pt x="551" y="93"/>
                    <a:pt x="551" y="93"/>
                  </a:cubicBezTo>
                  <a:cubicBezTo>
                    <a:pt x="555" y="103"/>
                    <a:pt x="555" y="103"/>
                    <a:pt x="555" y="103"/>
                  </a:cubicBezTo>
                  <a:cubicBezTo>
                    <a:pt x="555" y="103"/>
                    <a:pt x="568" y="112"/>
                    <a:pt x="568" y="113"/>
                  </a:cubicBezTo>
                  <a:cubicBezTo>
                    <a:pt x="568" y="113"/>
                    <a:pt x="565" y="116"/>
                    <a:pt x="565" y="116"/>
                  </a:cubicBezTo>
                  <a:cubicBezTo>
                    <a:pt x="571" y="130"/>
                    <a:pt x="571" y="130"/>
                    <a:pt x="571" y="130"/>
                  </a:cubicBezTo>
                  <a:cubicBezTo>
                    <a:pt x="574" y="146"/>
                    <a:pt x="574" y="146"/>
                    <a:pt x="574" y="146"/>
                  </a:cubicBezTo>
                  <a:cubicBezTo>
                    <a:pt x="595" y="159"/>
                    <a:pt x="595" y="159"/>
                    <a:pt x="595" y="159"/>
                  </a:cubicBezTo>
                  <a:lnTo>
                    <a:pt x="595" y="1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1" name="Freeform 21">
              <a:extLst>
                <a:ext uri="{FF2B5EF4-FFF2-40B4-BE49-F238E27FC236}">
                  <a16:creationId xmlns:a16="http://schemas.microsoft.com/office/drawing/2014/main" id="{DD8E4296-2F79-4D06-AEA3-E096741BF9D7}"/>
                </a:ext>
              </a:extLst>
            </p:cNvPr>
            <p:cNvSpPr>
              <a:spLocks/>
            </p:cNvSpPr>
            <p:nvPr/>
          </p:nvSpPr>
          <p:spPr bwMode="auto">
            <a:xfrm>
              <a:off x="5719027" y="4266196"/>
              <a:ext cx="31098" cy="42205"/>
            </a:xfrm>
            <a:custGeom>
              <a:avLst/>
              <a:gdLst>
                <a:gd name="T0" fmla="*/ 15 w 21"/>
                <a:gd name="T1" fmla="*/ 28 h 28"/>
                <a:gd name="T2" fmla="*/ 18 w 21"/>
                <a:gd name="T3" fmla="*/ 12 h 28"/>
                <a:gd name="T4" fmla="*/ 21 w 21"/>
                <a:gd name="T5" fmla="*/ 8 h 28"/>
                <a:gd name="T6" fmla="*/ 18 w 21"/>
                <a:gd name="T7" fmla="*/ 4 h 28"/>
                <a:gd name="T8" fmla="*/ 13 w 21"/>
                <a:gd name="T9" fmla="*/ 10 h 28"/>
                <a:gd name="T10" fmla="*/ 10 w 21"/>
                <a:gd name="T11" fmla="*/ 1 h 28"/>
                <a:gd name="T12" fmla="*/ 3 w 21"/>
                <a:gd name="T13" fmla="*/ 0 h 28"/>
                <a:gd name="T14" fmla="*/ 0 w 21"/>
                <a:gd name="T15" fmla="*/ 14 h 28"/>
                <a:gd name="T16" fmla="*/ 7 w 21"/>
                <a:gd name="T17" fmla="*/ 14 h 28"/>
                <a:gd name="T18" fmla="*/ 15 w 21"/>
                <a:gd name="T1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8">
                  <a:moveTo>
                    <a:pt x="15" y="28"/>
                  </a:moveTo>
                  <a:cubicBezTo>
                    <a:pt x="15" y="28"/>
                    <a:pt x="18" y="12"/>
                    <a:pt x="18" y="12"/>
                  </a:cubicBezTo>
                  <a:cubicBezTo>
                    <a:pt x="19" y="12"/>
                    <a:pt x="21" y="8"/>
                    <a:pt x="21" y="8"/>
                  </a:cubicBezTo>
                  <a:cubicBezTo>
                    <a:pt x="18" y="4"/>
                    <a:pt x="18" y="4"/>
                    <a:pt x="18" y="4"/>
                  </a:cubicBezTo>
                  <a:cubicBezTo>
                    <a:pt x="13" y="10"/>
                    <a:pt x="13" y="10"/>
                    <a:pt x="13" y="10"/>
                  </a:cubicBezTo>
                  <a:cubicBezTo>
                    <a:pt x="10" y="1"/>
                    <a:pt x="10" y="1"/>
                    <a:pt x="10" y="1"/>
                  </a:cubicBezTo>
                  <a:cubicBezTo>
                    <a:pt x="3" y="0"/>
                    <a:pt x="3" y="0"/>
                    <a:pt x="3" y="0"/>
                  </a:cubicBezTo>
                  <a:cubicBezTo>
                    <a:pt x="0" y="14"/>
                    <a:pt x="0" y="14"/>
                    <a:pt x="0" y="14"/>
                  </a:cubicBezTo>
                  <a:cubicBezTo>
                    <a:pt x="7" y="14"/>
                    <a:pt x="7" y="14"/>
                    <a:pt x="7" y="14"/>
                  </a:cubicBezTo>
                  <a:cubicBezTo>
                    <a:pt x="7" y="14"/>
                    <a:pt x="11" y="26"/>
                    <a:pt x="15" y="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2" name="Freeform 22">
              <a:extLst>
                <a:ext uri="{FF2B5EF4-FFF2-40B4-BE49-F238E27FC236}">
                  <a16:creationId xmlns:a16="http://schemas.microsoft.com/office/drawing/2014/main" id="{12D72BA3-6C5F-4CFF-AFC8-DE6865EBDC8C}"/>
                </a:ext>
              </a:extLst>
            </p:cNvPr>
            <p:cNvSpPr>
              <a:spLocks/>
            </p:cNvSpPr>
            <p:nvPr/>
          </p:nvSpPr>
          <p:spPr bwMode="auto">
            <a:xfrm>
              <a:off x="5750125" y="4226213"/>
              <a:ext cx="166598" cy="155492"/>
            </a:xfrm>
            <a:custGeom>
              <a:avLst/>
              <a:gdLst>
                <a:gd name="T0" fmla="*/ 11 w 110"/>
                <a:gd name="T1" fmla="*/ 10 h 103"/>
                <a:gd name="T2" fmla="*/ 5 w 110"/>
                <a:gd name="T3" fmla="*/ 10 h 103"/>
                <a:gd name="T4" fmla="*/ 8 w 110"/>
                <a:gd name="T5" fmla="*/ 4 h 103"/>
                <a:gd name="T6" fmla="*/ 30 w 110"/>
                <a:gd name="T7" fmla="*/ 4 h 103"/>
                <a:gd name="T8" fmla="*/ 40 w 110"/>
                <a:gd name="T9" fmla="*/ 0 h 103"/>
                <a:gd name="T10" fmla="*/ 54 w 110"/>
                <a:gd name="T11" fmla="*/ 8 h 103"/>
                <a:gd name="T12" fmla="*/ 67 w 110"/>
                <a:gd name="T13" fmla="*/ 11 h 103"/>
                <a:gd name="T14" fmla="*/ 61 w 110"/>
                <a:gd name="T15" fmla="*/ 27 h 103"/>
                <a:gd name="T16" fmla="*/ 70 w 110"/>
                <a:gd name="T17" fmla="*/ 30 h 103"/>
                <a:gd name="T18" fmla="*/ 75 w 110"/>
                <a:gd name="T19" fmla="*/ 37 h 103"/>
                <a:gd name="T20" fmla="*/ 74 w 110"/>
                <a:gd name="T21" fmla="*/ 50 h 103"/>
                <a:gd name="T22" fmla="*/ 83 w 110"/>
                <a:gd name="T23" fmla="*/ 50 h 103"/>
                <a:gd name="T24" fmla="*/ 90 w 110"/>
                <a:gd name="T25" fmla="*/ 46 h 103"/>
                <a:gd name="T26" fmla="*/ 105 w 110"/>
                <a:gd name="T27" fmla="*/ 49 h 103"/>
                <a:gd name="T28" fmla="*/ 110 w 110"/>
                <a:gd name="T29" fmla="*/ 55 h 103"/>
                <a:gd name="T30" fmla="*/ 92 w 110"/>
                <a:gd name="T31" fmla="*/ 71 h 103"/>
                <a:gd name="T32" fmla="*/ 82 w 110"/>
                <a:gd name="T33" fmla="*/ 72 h 103"/>
                <a:gd name="T34" fmla="*/ 78 w 110"/>
                <a:gd name="T35" fmla="*/ 78 h 103"/>
                <a:gd name="T36" fmla="*/ 72 w 110"/>
                <a:gd name="T37" fmla="*/ 79 h 103"/>
                <a:gd name="T38" fmla="*/ 64 w 110"/>
                <a:gd name="T39" fmla="*/ 85 h 103"/>
                <a:gd name="T40" fmla="*/ 46 w 110"/>
                <a:gd name="T41" fmla="*/ 99 h 103"/>
                <a:gd name="T42" fmla="*/ 36 w 110"/>
                <a:gd name="T43" fmla="*/ 103 h 103"/>
                <a:gd name="T44" fmla="*/ 24 w 110"/>
                <a:gd name="T45" fmla="*/ 96 h 103"/>
                <a:gd name="T46" fmla="*/ 19 w 110"/>
                <a:gd name="T47" fmla="*/ 84 h 103"/>
                <a:gd name="T48" fmla="*/ 13 w 110"/>
                <a:gd name="T49" fmla="*/ 84 h 103"/>
                <a:gd name="T50" fmla="*/ 6 w 110"/>
                <a:gd name="T51" fmla="*/ 77 h 103"/>
                <a:gd name="T52" fmla="*/ 10 w 110"/>
                <a:gd name="T53" fmla="*/ 73 h 103"/>
                <a:gd name="T54" fmla="*/ 12 w 110"/>
                <a:gd name="T55" fmla="*/ 59 h 103"/>
                <a:gd name="T56" fmla="*/ 0 w 110"/>
                <a:gd name="T57" fmla="*/ 49 h 103"/>
                <a:gd name="T58" fmla="*/ 0 w 110"/>
                <a:gd name="T59" fmla="*/ 41 h 103"/>
                <a:gd name="T60" fmla="*/ 10 w 110"/>
                <a:gd name="T61" fmla="*/ 36 h 103"/>
                <a:gd name="T62" fmla="*/ 2 w 110"/>
                <a:gd name="T63" fmla="*/ 25 h 103"/>
                <a:gd name="T64" fmla="*/ 11 w 110"/>
                <a:gd name="T65" fmla="*/ 1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0" h="103">
                  <a:moveTo>
                    <a:pt x="11" y="10"/>
                  </a:moveTo>
                  <a:cubicBezTo>
                    <a:pt x="5" y="10"/>
                    <a:pt x="5" y="10"/>
                    <a:pt x="5" y="10"/>
                  </a:cubicBezTo>
                  <a:cubicBezTo>
                    <a:pt x="8" y="4"/>
                    <a:pt x="8" y="4"/>
                    <a:pt x="8" y="4"/>
                  </a:cubicBezTo>
                  <a:cubicBezTo>
                    <a:pt x="30" y="4"/>
                    <a:pt x="30" y="4"/>
                    <a:pt x="30" y="4"/>
                  </a:cubicBezTo>
                  <a:cubicBezTo>
                    <a:pt x="40" y="0"/>
                    <a:pt x="40" y="0"/>
                    <a:pt x="40" y="0"/>
                  </a:cubicBezTo>
                  <a:cubicBezTo>
                    <a:pt x="54" y="8"/>
                    <a:pt x="54" y="8"/>
                    <a:pt x="54" y="8"/>
                  </a:cubicBezTo>
                  <a:cubicBezTo>
                    <a:pt x="67" y="11"/>
                    <a:pt x="67" y="11"/>
                    <a:pt x="67" y="11"/>
                  </a:cubicBezTo>
                  <a:cubicBezTo>
                    <a:pt x="61" y="27"/>
                    <a:pt x="61" y="27"/>
                    <a:pt x="61" y="27"/>
                  </a:cubicBezTo>
                  <a:cubicBezTo>
                    <a:pt x="70" y="30"/>
                    <a:pt x="70" y="30"/>
                    <a:pt x="70" y="30"/>
                  </a:cubicBezTo>
                  <a:cubicBezTo>
                    <a:pt x="75" y="37"/>
                    <a:pt x="75" y="37"/>
                    <a:pt x="75" y="37"/>
                  </a:cubicBezTo>
                  <a:cubicBezTo>
                    <a:pt x="74" y="50"/>
                    <a:pt x="74" y="50"/>
                    <a:pt x="74" y="50"/>
                  </a:cubicBezTo>
                  <a:cubicBezTo>
                    <a:pt x="83" y="50"/>
                    <a:pt x="83" y="50"/>
                    <a:pt x="83" y="50"/>
                  </a:cubicBezTo>
                  <a:cubicBezTo>
                    <a:pt x="90" y="46"/>
                    <a:pt x="90" y="46"/>
                    <a:pt x="90" y="46"/>
                  </a:cubicBezTo>
                  <a:cubicBezTo>
                    <a:pt x="105" y="49"/>
                    <a:pt x="105" y="49"/>
                    <a:pt x="105" y="49"/>
                  </a:cubicBezTo>
                  <a:cubicBezTo>
                    <a:pt x="110" y="55"/>
                    <a:pt x="110" y="55"/>
                    <a:pt x="110" y="55"/>
                  </a:cubicBezTo>
                  <a:cubicBezTo>
                    <a:pt x="92" y="71"/>
                    <a:pt x="92" y="71"/>
                    <a:pt x="92" y="71"/>
                  </a:cubicBezTo>
                  <a:cubicBezTo>
                    <a:pt x="92" y="71"/>
                    <a:pt x="82" y="72"/>
                    <a:pt x="82" y="72"/>
                  </a:cubicBezTo>
                  <a:cubicBezTo>
                    <a:pt x="82" y="72"/>
                    <a:pt x="78" y="78"/>
                    <a:pt x="78" y="78"/>
                  </a:cubicBezTo>
                  <a:cubicBezTo>
                    <a:pt x="72" y="79"/>
                    <a:pt x="72" y="79"/>
                    <a:pt x="72" y="79"/>
                  </a:cubicBezTo>
                  <a:cubicBezTo>
                    <a:pt x="64" y="85"/>
                    <a:pt x="64" y="85"/>
                    <a:pt x="64" y="85"/>
                  </a:cubicBezTo>
                  <a:cubicBezTo>
                    <a:pt x="46" y="99"/>
                    <a:pt x="46" y="99"/>
                    <a:pt x="46" y="99"/>
                  </a:cubicBezTo>
                  <a:cubicBezTo>
                    <a:pt x="36" y="103"/>
                    <a:pt x="36" y="103"/>
                    <a:pt x="36" y="103"/>
                  </a:cubicBezTo>
                  <a:cubicBezTo>
                    <a:pt x="24" y="96"/>
                    <a:pt x="24" y="96"/>
                    <a:pt x="24" y="96"/>
                  </a:cubicBezTo>
                  <a:cubicBezTo>
                    <a:pt x="19" y="84"/>
                    <a:pt x="19" y="84"/>
                    <a:pt x="19" y="84"/>
                  </a:cubicBezTo>
                  <a:cubicBezTo>
                    <a:pt x="13" y="84"/>
                    <a:pt x="13" y="84"/>
                    <a:pt x="13" y="84"/>
                  </a:cubicBezTo>
                  <a:cubicBezTo>
                    <a:pt x="6" y="77"/>
                    <a:pt x="6" y="77"/>
                    <a:pt x="6" y="77"/>
                  </a:cubicBezTo>
                  <a:cubicBezTo>
                    <a:pt x="10" y="73"/>
                    <a:pt x="10" y="73"/>
                    <a:pt x="10" y="73"/>
                  </a:cubicBezTo>
                  <a:cubicBezTo>
                    <a:pt x="12" y="59"/>
                    <a:pt x="12" y="59"/>
                    <a:pt x="12" y="59"/>
                  </a:cubicBezTo>
                  <a:cubicBezTo>
                    <a:pt x="0" y="49"/>
                    <a:pt x="0" y="49"/>
                    <a:pt x="0" y="49"/>
                  </a:cubicBezTo>
                  <a:cubicBezTo>
                    <a:pt x="0" y="41"/>
                    <a:pt x="0" y="41"/>
                    <a:pt x="0" y="41"/>
                  </a:cubicBezTo>
                  <a:cubicBezTo>
                    <a:pt x="10" y="36"/>
                    <a:pt x="10" y="36"/>
                    <a:pt x="10" y="36"/>
                  </a:cubicBezTo>
                  <a:cubicBezTo>
                    <a:pt x="2" y="25"/>
                    <a:pt x="2" y="25"/>
                    <a:pt x="2" y="25"/>
                  </a:cubicBezTo>
                  <a:lnTo>
                    <a:pt x="11"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3" name="Freeform 23">
              <a:extLst>
                <a:ext uri="{FF2B5EF4-FFF2-40B4-BE49-F238E27FC236}">
                  <a16:creationId xmlns:a16="http://schemas.microsoft.com/office/drawing/2014/main" id="{3FAA2995-4FCC-43EE-A387-87AEABB2B663}"/>
                </a:ext>
              </a:extLst>
            </p:cNvPr>
            <p:cNvSpPr>
              <a:spLocks/>
            </p:cNvSpPr>
            <p:nvPr/>
          </p:nvSpPr>
          <p:spPr bwMode="auto">
            <a:xfrm>
              <a:off x="6147740" y="3415434"/>
              <a:ext cx="435377" cy="1150640"/>
            </a:xfrm>
            <a:custGeom>
              <a:avLst/>
              <a:gdLst>
                <a:gd name="T0" fmla="*/ 213 w 287"/>
                <a:gd name="T1" fmla="*/ 331 h 758"/>
                <a:gd name="T2" fmla="*/ 223 w 287"/>
                <a:gd name="T3" fmla="*/ 394 h 758"/>
                <a:gd name="T4" fmla="*/ 253 w 287"/>
                <a:gd name="T5" fmla="*/ 438 h 758"/>
                <a:gd name="T6" fmla="*/ 273 w 287"/>
                <a:gd name="T7" fmla="*/ 478 h 758"/>
                <a:gd name="T8" fmla="*/ 246 w 287"/>
                <a:gd name="T9" fmla="*/ 524 h 758"/>
                <a:gd name="T10" fmla="*/ 276 w 287"/>
                <a:gd name="T11" fmla="*/ 560 h 758"/>
                <a:gd name="T12" fmla="*/ 269 w 287"/>
                <a:gd name="T13" fmla="*/ 601 h 758"/>
                <a:gd name="T14" fmla="*/ 259 w 287"/>
                <a:gd name="T15" fmla="*/ 611 h 758"/>
                <a:gd name="T16" fmla="*/ 256 w 287"/>
                <a:gd name="T17" fmla="*/ 638 h 758"/>
                <a:gd name="T18" fmla="*/ 247 w 287"/>
                <a:gd name="T19" fmla="*/ 694 h 758"/>
                <a:gd name="T20" fmla="*/ 219 w 287"/>
                <a:gd name="T21" fmla="*/ 701 h 758"/>
                <a:gd name="T22" fmla="*/ 179 w 287"/>
                <a:gd name="T23" fmla="*/ 721 h 758"/>
                <a:gd name="T24" fmla="*/ 132 w 287"/>
                <a:gd name="T25" fmla="*/ 751 h 758"/>
                <a:gd name="T26" fmla="*/ 108 w 287"/>
                <a:gd name="T27" fmla="*/ 742 h 758"/>
                <a:gd name="T28" fmla="*/ 69 w 287"/>
                <a:gd name="T29" fmla="*/ 712 h 758"/>
                <a:gd name="T30" fmla="*/ 49 w 287"/>
                <a:gd name="T31" fmla="*/ 675 h 758"/>
                <a:gd name="T32" fmla="*/ 66 w 287"/>
                <a:gd name="T33" fmla="*/ 661 h 758"/>
                <a:gd name="T34" fmla="*/ 40 w 287"/>
                <a:gd name="T35" fmla="*/ 641 h 758"/>
                <a:gd name="T36" fmla="*/ 36 w 287"/>
                <a:gd name="T37" fmla="*/ 621 h 758"/>
                <a:gd name="T38" fmla="*/ 52 w 287"/>
                <a:gd name="T39" fmla="*/ 578 h 758"/>
                <a:gd name="T40" fmla="*/ 69 w 287"/>
                <a:gd name="T41" fmla="*/ 623 h 758"/>
                <a:gd name="T42" fmla="*/ 119 w 287"/>
                <a:gd name="T43" fmla="*/ 614 h 758"/>
                <a:gd name="T44" fmla="*/ 64 w 287"/>
                <a:gd name="T45" fmla="*/ 594 h 758"/>
                <a:gd name="T46" fmla="*/ 51 w 287"/>
                <a:gd name="T47" fmla="*/ 547 h 758"/>
                <a:gd name="T48" fmla="*/ 87 w 287"/>
                <a:gd name="T49" fmla="*/ 501 h 758"/>
                <a:gd name="T50" fmla="*/ 94 w 287"/>
                <a:gd name="T51" fmla="*/ 477 h 758"/>
                <a:gd name="T52" fmla="*/ 70 w 287"/>
                <a:gd name="T53" fmla="*/ 473 h 758"/>
                <a:gd name="T54" fmla="*/ 78 w 287"/>
                <a:gd name="T55" fmla="*/ 441 h 758"/>
                <a:gd name="T56" fmla="*/ 90 w 287"/>
                <a:gd name="T57" fmla="*/ 418 h 758"/>
                <a:gd name="T58" fmla="*/ 98 w 287"/>
                <a:gd name="T59" fmla="*/ 440 h 758"/>
                <a:gd name="T60" fmla="*/ 123 w 287"/>
                <a:gd name="T61" fmla="*/ 395 h 758"/>
                <a:gd name="T62" fmla="*/ 139 w 287"/>
                <a:gd name="T63" fmla="*/ 358 h 758"/>
                <a:gd name="T64" fmla="*/ 149 w 287"/>
                <a:gd name="T65" fmla="*/ 323 h 758"/>
                <a:gd name="T66" fmla="*/ 110 w 287"/>
                <a:gd name="T67" fmla="*/ 340 h 758"/>
                <a:gd name="T68" fmla="*/ 103 w 287"/>
                <a:gd name="T69" fmla="*/ 300 h 758"/>
                <a:gd name="T70" fmla="*/ 52 w 287"/>
                <a:gd name="T71" fmla="*/ 343 h 758"/>
                <a:gd name="T72" fmla="*/ 57 w 287"/>
                <a:gd name="T73" fmla="*/ 315 h 758"/>
                <a:gd name="T74" fmla="*/ 32 w 287"/>
                <a:gd name="T75" fmla="*/ 296 h 758"/>
                <a:gd name="T76" fmla="*/ 19 w 287"/>
                <a:gd name="T77" fmla="*/ 228 h 758"/>
                <a:gd name="T78" fmla="*/ 8 w 287"/>
                <a:gd name="T79" fmla="*/ 194 h 758"/>
                <a:gd name="T80" fmla="*/ 20 w 287"/>
                <a:gd name="T81" fmla="*/ 154 h 758"/>
                <a:gd name="T82" fmla="*/ 64 w 287"/>
                <a:gd name="T83" fmla="*/ 91 h 758"/>
                <a:gd name="T84" fmla="*/ 89 w 287"/>
                <a:gd name="T85" fmla="*/ 72 h 758"/>
                <a:gd name="T86" fmla="*/ 146 w 287"/>
                <a:gd name="T87" fmla="*/ 73 h 758"/>
                <a:gd name="T88" fmla="*/ 141 w 287"/>
                <a:gd name="T89" fmla="*/ 57 h 758"/>
                <a:gd name="T90" fmla="*/ 190 w 287"/>
                <a:gd name="T91" fmla="*/ 18 h 758"/>
                <a:gd name="T92" fmla="*/ 253 w 287"/>
                <a:gd name="T93" fmla="*/ 57 h 758"/>
                <a:gd name="T94" fmla="*/ 223 w 287"/>
                <a:gd name="T95" fmla="*/ 118 h 758"/>
                <a:gd name="T96" fmla="*/ 266 w 287"/>
                <a:gd name="T97" fmla="*/ 166 h 758"/>
                <a:gd name="T98" fmla="*/ 263 w 287"/>
                <a:gd name="T99" fmla="*/ 211 h 758"/>
                <a:gd name="T100" fmla="*/ 282 w 287"/>
                <a:gd name="T101" fmla="*/ 261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7" h="758">
                  <a:moveTo>
                    <a:pt x="257" y="284"/>
                  </a:moveTo>
                  <a:cubicBezTo>
                    <a:pt x="239" y="290"/>
                    <a:pt x="239" y="290"/>
                    <a:pt x="239" y="290"/>
                  </a:cubicBezTo>
                  <a:cubicBezTo>
                    <a:pt x="243" y="324"/>
                    <a:pt x="243" y="324"/>
                    <a:pt x="243" y="324"/>
                  </a:cubicBezTo>
                  <a:cubicBezTo>
                    <a:pt x="213" y="331"/>
                    <a:pt x="213" y="331"/>
                    <a:pt x="213" y="331"/>
                  </a:cubicBezTo>
                  <a:cubicBezTo>
                    <a:pt x="189" y="357"/>
                    <a:pt x="189" y="357"/>
                    <a:pt x="189" y="357"/>
                  </a:cubicBezTo>
                  <a:cubicBezTo>
                    <a:pt x="203" y="381"/>
                    <a:pt x="203" y="381"/>
                    <a:pt x="203" y="381"/>
                  </a:cubicBezTo>
                  <a:cubicBezTo>
                    <a:pt x="203" y="391"/>
                    <a:pt x="203" y="391"/>
                    <a:pt x="203" y="391"/>
                  </a:cubicBezTo>
                  <a:cubicBezTo>
                    <a:pt x="223" y="394"/>
                    <a:pt x="223" y="394"/>
                    <a:pt x="223" y="394"/>
                  </a:cubicBezTo>
                  <a:cubicBezTo>
                    <a:pt x="236" y="421"/>
                    <a:pt x="236" y="421"/>
                    <a:pt x="236" y="421"/>
                  </a:cubicBezTo>
                  <a:cubicBezTo>
                    <a:pt x="246" y="421"/>
                    <a:pt x="246" y="421"/>
                    <a:pt x="246" y="421"/>
                  </a:cubicBezTo>
                  <a:cubicBezTo>
                    <a:pt x="253" y="431"/>
                    <a:pt x="253" y="431"/>
                    <a:pt x="253" y="431"/>
                  </a:cubicBezTo>
                  <a:cubicBezTo>
                    <a:pt x="253" y="438"/>
                    <a:pt x="253" y="438"/>
                    <a:pt x="253" y="438"/>
                  </a:cubicBezTo>
                  <a:cubicBezTo>
                    <a:pt x="266" y="447"/>
                    <a:pt x="266" y="447"/>
                    <a:pt x="266" y="447"/>
                  </a:cubicBezTo>
                  <a:cubicBezTo>
                    <a:pt x="266" y="455"/>
                    <a:pt x="266" y="455"/>
                    <a:pt x="266" y="455"/>
                  </a:cubicBezTo>
                  <a:cubicBezTo>
                    <a:pt x="276" y="471"/>
                    <a:pt x="276" y="471"/>
                    <a:pt x="276" y="471"/>
                  </a:cubicBezTo>
                  <a:cubicBezTo>
                    <a:pt x="273" y="478"/>
                    <a:pt x="273" y="478"/>
                    <a:pt x="273" y="478"/>
                  </a:cubicBezTo>
                  <a:cubicBezTo>
                    <a:pt x="273" y="478"/>
                    <a:pt x="262" y="483"/>
                    <a:pt x="259" y="485"/>
                  </a:cubicBezTo>
                  <a:cubicBezTo>
                    <a:pt x="255" y="487"/>
                    <a:pt x="253" y="501"/>
                    <a:pt x="253" y="501"/>
                  </a:cubicBezTo>
                  <a:cubicBezTo>
                    <a:pt x="242" y="508"/>
                    <a:pt x="242" y="508"/>
                    <a:pt x="242" y="508"/>
                  </a:cubicBezTo>
                  <a:cubicBezTo>
                    <a:pt x="247" y="514"/>
                    <a:pt x="246" y="524"/>
                    <a:pt x="246" y="524"/>
                  </a:cubicBezTo>
                  <a:cubicBezTo>
                    <a:pt x="252" y="527"/>
                    <a:pt x="252" y="527"/>
                    <a:pt x="252" y="527"/>
                  </a:cubicBezTo>
                  <a:cubicBezTo>
                    <a:pt x="266" y="527"/>
                    <a:pt x="266" y="527"/>
                    <a:pt x="266" y="527"/>
                  </a:cubicBezTo>
                  <a:cubicBezTo>
                    <a:pt x="266" y="548"/>
                    <a:pt x="266" y="548"/>
                    <a:pt x="266" y="548"/>
                  </a:cubicBezTo>
                  <a:cubicBezTo>
                    <a:pt x="269" y="550"/>
                    <a:pt x="276" y="560"/>
                    <a:pt x="276" y="560"/>
                  </a:cubicBezTo>
                  <a:cubicBezTo>
                    <a:pt x="281" y="571"/>
                    <a:pt x="281" y="571"/>
                    <a:pt x="281" y="571"/>
                  </a:cubicBezTo>
                  <a:cubicBezTo>
                    <a:pt x="286" y="578"/>
                    <a:pt x="286" y="578"/>
                    <a:pt x="286" y="578"/>
                  </a:cubicBezTo>
                  <a:cubicBezTo>
                    <a:pt x="272" y="589"/>
                    <a:pt x="272" y="589"/>
                    <a:pt x="272" y="589"/>
                  </a:cubicBezTo>
                  <a:cubicBezTo>
                    <a:pt x="269" y="601"/>
                    <a:pt x="269" y="601"/>
                    <a:pt x="269" y="601"/>
                  </a:cubicBezTo>
                  <a:cubicBezTo>
                    <a:pt x="266" y="604"/>
                    <a:pt x="266" y="604"/>
                    <a:pt x="266" y="604"/>
                  </a:cubicBezTo>
                  <a:cubicBezTo>
                    <a:pt x="266" y="608"/>
                    <a:pt x="266" y="608"/>
                    <a:pt x="266" y="608"/>
                  </a:cubicBezTo>
                  <a:cubicBezTo>
                    <a:pt x="256" y="611"/>
                    <a:pt x="256" y="611"/>
                    <a:pt x="256" y="611"/>
                  </a:cubicBezTo>
                  <a:cubicBezTo>
                    <a:pt x="256" y="611"/>
                    <a:pt x="259" y="611"/>
                    <a:pt x="259" y="611"/>
                  </a:cubicBezTo>
                  <a:cubicBezTo>
                    <a:pt x="259" y="611"/>
                    <a:pt x="259" y="618"/>
                    <a:pt x="259" y="618"/>
                  </a:cubicBezTo>
                  <a:cubicBezTo>
                    <a:pt x="263" y="618"/>
                    <a:pt x="263" y="618"/>
                    <a:pt x="263" y="618"/>
                  </a:cubicBezTo>
                  <a:cubicBezTo>
                    <a:pt x="253" y="631"/>
                    <a:pt x="253" y="631"/>
                    <a:pt x="253" y="631"/>
                  </a:cubicBezTo>
                  <a:cubicBezTo>
                    <a:pt x="256" y="638"/>
                    <a:pt x="256" y="638"/>
                    <a:pt x="256" y="638"/>
                  </a:cubicBezTo>
                  <a:cubicBezTo>
                    <a:pt x="256" y="651"/>
                    <a:pt x="256" y="651"/>
                    <a:pt x="256" y="651"/>
                  </a:cubicBezTo>
                  <a:cubicBezTo>
                    <a:pt x="253" y="669"/>
                    <a:pt x="253" y="669"/>
                    <a:pt x="253" y="669"/>
                  </a:cubicBezTo>
                  <a:cubicBezTo>
                    <a:pt x="253" y="688"/>
                    <a:pt x="253" y="688"/>
                    <a:pt x="253" y="688"/>
                  </a:cubicBezTo>
                  <a:cubicBezTo>
                    <a:pt x="253" y="688"/>
                    <a:pt x="247" y="694"/>
                    <a:pt x="247" y="694"/>
                  </a:cubicBezTo>
                  <a:cubicBezTo>
                    <a:pt x="246" y="694"/>
                    <a:pt x="239" y="697"/>
                    <a:pt x="239" y="697"/>
                  </a:cubicBezTo>
                  <a:cubicBezTo>
                    <a:pt x="229" y="698"/>
                    <a:pt x="229" y="698"/>
                    <a:pt x="229" y="698"/>
                  </a:cubicBezTo>
                  <a:cubicBezTo>
                    <a:pt x="223" y="691"/>
                    <a:pt x="223" y="691"/>
                    <a:pt x="223" y="691"/>
                  </a:cubicBezTo>
                  <a:cubicBezTo>
                    <a:pt x="219" y="701"/>
                    <a:pt x="219" y="701"/>
                    <a:pt x="219" y="701"/>
                  </a:cubicBezTo>
                  <a:cubicBezTo>
                    <a:pt x="213" y="704"/>
                    <a:pt x="213" y="704"/>
                    <a:pt x="213" y="704"/>
                  </a:cubicBezTo>
                  <a:cubicBezTo>
                    <a:pt x="201" y="716"/>
                    <a:pt x="201" y="716"/>
                    <a:pt x="201" y="716"/>
                  </a:cubicBezTo>
                  <a:cubicBezTo>
                    <a:pt x="193" y="721"/>
                    <a:pt x="193" y="721"/>
                    <a:pt x="193" y="721"/>
                  </a:cubicBezTo>
                  <a:cubicBezTo>
                    <a:pt x="179" y="721"/>
                    <a:pt x="179" y="721"/>
                    <a:pt x="179" y="721"/>
                  </a:cubicBezTo>
                  <a:cubicBezTo>
                    <a:pt x="172" y="729"/>
                    <a:pt x="172" y="729"/>
                    <a:pt x="172" y="729"/>
                  </a:cubicBezTo>
                  <a:cubicBezTo>
                    <a:pt x="163" y="748"/>
                    <a:pt x="163" y="748"/>
                    <a:pt x="163" y="748"/>
                  </a:cubicBezTo>
                  <a:cubicBezTo>
                    <a:pt x="155" y="749"/>
                    <a:pt x="142" y="758"/>
                    <a:pt x="142" y="758"/>
                  </a:cubicBezTo>
                  <a:cubicBezTo>
                    <a:pt x="132" y="751"/>
                    <a:pt x="132" y="751"/>
                    <a:pt x="132" y="751"/>
                  </a:cubicBezTo>
                  <a:cubicBezTo>
                    <a:pt x="119" y="754"/>
                    <a:pt x="119" y="754"/>
                    <a:pt x="119" y="754"/>
                  </a:cubicBezTo>
                  <a:cubicBezTo>
                    <a:pt x="113" y="746"/>
                    <a:pt x="113" y="746"/>
                    <a:pt x="113" y="746"/>
                  </a:cubicBezTo>
                  <a:cubicBezTo>
                    <a:pt x="113" y="741"/>
                    <a:pt x="113" y="741"/>
                    <a:pt x="113" y="741"/>
                  </a:cubicBezTo>
                  <a:cubicBezTo>
                    <a:pt x="108" y="742"/>
                    <a:pt x="108" y="742"/>
                    <a:pt x="108" y="742"/>
                  </a:cubicBezTo>
                  <a:cubicBezTo>
                    <a:pt x="99" y="738"/>
                    <a:pt x="99" y="738"/>
                    <a:pt x="99" y="738"/>
                  </a:cubicBezTo>
                  <a:cubicBezTo>
                    <a:pt x="93" y="741"/>
                    <a:pt x="93" y="741"/>
                    <a:pt x="93" y="741"/>
                  </a:cubicBezTo>
                  <a:cubicBezTo>
                    <a:pt x="72" y="728"/>
                    <a:pt x="72" y="728"/>
                    <a:pt x="72" y="728"/>
                  </a:cubicBezTo>
                  <a:cubicBezTo>
                    <a:pt x="69" y="712"/>
                    <a:pt x="69" y="712"/>
                    <a:pt x="69" y="712"/>
                  </a:cubicBezTo>
                  <a:cubicBezTo>
                    <a:pt x="63" y="698"/>
                    <a:pt x="63" y="698"/>
                    <a:pt x="63" y="698"/>
                  </a:cubicBezTo>
                  <a:cubicBezTo>
                    <a:pt x="63" y="698"/>
                    <a:pt x="66" y="695"/>
                    <a:pt x="66" y="695"/>
                  </a:cubicBezTo>
                  <a:cubicBezTo>
                    <a:pt x="66" y="694"/>
                    <a:pt x="53" y="685"/>
                    <a:pt x="53" y="685"/>
                  </a:cubicBezTo>
                  <a:cubicBezTo>
                    <a:pt x="49" y="675"/>
                    <a:pt x="49" y="675"/>
                    <a:pt x="49" y="675"/>
                  </a:cubicBezTo>
                  <a:cubicBezTo>
                    <a:pt x="59" y="675"/>
                    <a:pt x="59" y="675"/>
                    <a:pt x="59" y="675"/>
                  </a:cubicBezTo>
                  <a:cubicBezTo>
                    <a:pt x="66" y="668"/>
                    <a:pt x="66" y="668"/>
                    <a:pt x="66" y="668"/>
                  </a:cubicBezTo>
                  <a:cubicBezTo>
                    <a:pt x="62" y="664"/>
                    <a:pt x="62" y="664"/>
                    <a:pt x="62" y="664"/>
                  </a:cubicBezTo>
                  <a:cubicBezTo>
                    <a:pt x="66" y="661"/>
                    <a:pt x="66" y="661"/>
                    <a:pt x="66" y="661"/>
                  </a:cubicBezTo>
                  <a:cubicBezTo>
                    <a:pt x="62" y="658"/>
                    <a:pt x="62" y="658"/>
                    <a:pt x="62" y="658"/>
                  </a:cubicBezTo>
                  <a:cubicBezTo>
                    <a:pt x="62" y="661"/>
                    <a:pt x="62" y="661"/>
                    <a:pt x="62" y="661"/>
                  </a:cubicBezTo>
                  <a:cubicBezTo>
                    <a:pt x="46" y="641"/>
                    <a:pt x="46" y="641"/>
                    <a:pt x="46" y="641"/>
                  </a:cubicBezTo>
                  <a:cubicBezTo>
                    <a:pt x="40" y="641"/>
                    <a:pt x="40" y="641"/>
                    <a:pt x="40" y="641"/>
                  </a:cubicBezTo>
                  <a:cubicBezTo>
                    <a:pt x="41" y="639"/>
                    <a:pt x="41" y="639"/>
                    <a:pt x="41" y="639"/>
                  </a:cubicBezTo>
                  <a:cubicBezTo>
                    <a:pt x="33" y="635"/>
                    <a:pt x="33" y="635"/>
                    <a:pt x="33" y="635"/>
                  </a:cubicBezTo>
                  <a:cubicBezTo>
                    <a:pt x="34" y="626"/>
                    <a:pt x="34" y="626"/>
                    <a:pt x="34" y="626"/>
                  </a:cubicBezTo>
                  <a:cubicBezTo>
                    <a:pt x="36" y="621"/>
                    <a:pt x="36" y="621"/>
                    <a:pt x="36" y="621"/>
                  </a:cubicBezTo>
                  <a:cubicBezTo>
                    <a:pt x="23" y="599"/>
                    <a:pt x="23" y="599"/>
                    <a:pt x="23" y="599"/>
                  </a:cubicBezTo>
                  <a:cubicBezTo>
                    <a:pt x="31" y="585"/>
                    <a:pt x="31" y="585"/>
                    <a:pt x="31" y="585"/>
                  </a:cubicBezTo>
                  <a:cubicBezTo>
                    <a:pt x="43" y="583"/>
                    <a:pt x="43" y="583"/>
                    <a:pt x="43" y="583"/>
                  </a:cubicBezTo>
                  <a:cubicBezTo>
                    <a:pt x="52" y="578"/>
                    <a:pt x="52" y="578"/>
                    <a:pt x="52" y="578"/>
                  </a:cubicBezTo>
                  <a:cubicBezTo>
                    <a:pt x="56" y="583"/>
                    <a:pt x="56" y="583"/>
                    <a:pt x="56" y="583"/>
                  </a:cubicBezTo>
                  <a:cubicBezTo>
                    <a:pt x="59" y="592"/>
                    <a:pt x="59" y="592"/>
                    <a:pt x="59" y="592"/>
                  </a:cubicBezTo>
                  <a:cubicBezTo>
                    <a:pt x="59" y="602"/>
                    <a:pt x="59" y="602"/>
                    <a:pt x="59" y="602"/>
                  </a:cubicBezTo>
                  <a:cubicBezTo>
                    <a:pt x="69" y="623"/>
                    <a:pt x="69" y="623"/>
                    <a:pt x="69" y="623"/>
                  </a:cubicBezTo>
                  <a:cubicBezTo>
                    <a:pt x="80" y="632"/>
                    <a:pt x="80" y="632"/>
                    <a:pt x="80" y="632"/>
                  </a:cubicBezTo>
                  <a:cubicBezTo>
                    <a:pt x="98" y="632"/>
                    <a:pt x="98" y="632"/>
                    <a:pt x="98" y="632"/>
                  </a:cubicBezTo>
                  <a:cubicBezTo>
                    <a:pt x="123" y="618"/>
                    <a:pt x="123" y="618"/>
                    <a:pt x="123" y="618"/>
                  </a:cubicBezTo>
                  <a:cubicBezTo>
                    <a:pt x="119" y="614"/>
                    <a:pt x="119" y="614"/>
                    <a:pt x="119" y="614"/>
                  </a:cubicBezTo>
                  <a:cubicBezTo>
                    <a:pt x="106" y="614"/>
                    <a:pt x="106" y="614"/>
                    <a:pt x="106" y="614"/>
                  </a:cubicBezTo>
                  <a:cubicBezTo>
                    <a:pt x="102" y="621"/>
                    <a:pt x="102" y="621"/>
                    <a:pt x="102" y="621"/>
                  </a:cubicBezTo>
                  <a:cubicBezTo>
                    <a:pt x="91" y="621"/>
                    <a:pt x="91" y="621"/>
                    <a:pt x="91" y="621"/>
                  </a:cubicBezTo>
                  <a:cubicBezTo>
                    <a:pt x="64" y="594"/>
                    <a:pt x="64" y="594"/>
                    <a:pt x="64" y="594"/>
                  </a:cubicBezTo>
                  <a:cubicBezTo>
                    <a:pt x="62" y="576"/>
                    <a:pt x="62" y="576"/>
                    <a:pt x="62" y="576"/>
                  </a:cubicBezTo>
                  <a:cubicBezTo>
                    <a:pt x="55" y="570"/>
                    <a:pt x="55" y="570"/>
                    <a:pt x="55" y="570"/>
                  </a:cubicBezTo>
                  <a:cubicBezTo>
                    <a:pt x="55" y="554"/>
                    <a:pt x="55" y="554"/>
                    <a:pt x="55" y="554"/>
                  </a:cubicBezTo>
                  <a:cubicBezTo>
                    <a:pt x="51" y="547"/>
                    <a:pt x="51" y="547"/>
                    <a:pt x="51" y="547"/>
                  </a:cubicBezTo>
                  <a:cubicBezTo>
                    <a:pt x="56" y="524"/>
                    <a:pt x="56" y="524"/>
                    <a:pt x="56" y="524"/>
                  </a:cubicBezTo>
                  <a:cubicBezTo>
                    <a:pt x="73" y="506"/>
                    <a:pt x="73" y="506"/>
                    <a:pt x="73" y="506"/>
                  </a:cubicBezTo>
                  <a:cubicBezTo>
                    <a:pt x="82" y="495"/>
                    <a:pt x="82" y="495"/>
                    <a:pt x="82" y="495"/>
                  </a:cubicBezTo>
                  <a:cubicBezTo>
                    <a:pt x="87" y="501"/>
                    <a:pt x="87" y="501"/>
                    <a:pt x="87" y="501"/>
                  </a:cubicBezTo>
                  <a:cubicBezTo>
                    <a:pt x="94" y="485"/>
                    <a:pt x="94" y="485"/>
                    <a:pt x="94" y="485"/>
                  </a:cubicBezTo>
                  <a:cubicBezTo>
                    <a:pt x="101" y="492"/>
                    <a:pt x="101" y="492"/>
                    <a:pt x="101" y="492"/>
                  </a:cubicBezTo>
                  <a:cubicBezTo>
                    <a:pt x="107" y="484"/>
                    <a:pt x="107" y="484"/>
                    <a:pt x="107" y="484"/>
                  </a:cubicBezTo>
                  <a:cubicBezTo>
                    <a:pt x="94" y="477"/>
                    <a:pt x="94" y="477"/>
                    <a:pt x="94" y="477"/>
                  </a:cubicBezTo>
                  <a:cubicBezTo>
                    <a:pt x="90" y="482"/>
                    <a:pt x="90" y="482"/>
                    <a:pt x="90" y="482"/>
                  </a:cubicBezTo>
                  <a:cubicBezTo>
                    <a:pt x="79" y="481"/>
                    <a:pt x="79" y="481"/>
                    <a:pt x="79" y="481"/>
                  </a:cubicBezTo>
                  <a:cubicBezTo>
                    <a:pt x="77" y="474"/>
                    <a:pt x="77" y="474"/>
                    <a:pt x="77" y="474"/>
                  </a:cubicBezTo>
                  <a:cubicBezTo>
                    <a:pt x="70" y="473"/>
                    <a:pt x="70" y="473"/>
                    <a:pt x="70" y="473"/>
                  </a:cubicBezTo>
                  <a:cubicBezTo>
                    <a:pt x="69" y="463"/>
                    <a:pt x="69" y="463"/>
                    <a:pt x="69" y="463"/>
                  </a:cubicBezTo>
                  <a:cubicBezTo>
                    <a:pt x="72" y="460"/>
                    <a:pt x="72" y="460"/>
                    <a:pt x="72" y="460"/>
                  </a:cubicBezTo>
                  <a:cubicBezTo>
                    <a:pt x="72" y="445"/>
                    <a:pt x="72" y="445"/>
                    <a:pt x="72" y="445"/>
                  </a:cubicBezTo>
                  <a:cubicBezTo>
                    <a:pt x="78" y="441"/>
                    <a:pt x="78" y="441"/>
                    <a:pt x="78" y="441"/>
                  </a:cubicBezTo>
                  <a:cubicBezTo>
                    <a:pt x="78" y="430"/>
                    <a:pt x="78" y="430"/>
                    <a:pt x="78" y="430"/>
                  </a:cubicBezTo>
                  <a:cubicBezTo>
                    <a:pt x="80" y="418"/>
                    <a:pt x="80" y="418"/>
                    <a:pt x="80" y="418"/>
                  </a:cubicBezTo>
                  <a:cubicBezTo>
                    <a:pt x="86" y="414"/>
                    <a:pt x="86" y="414"/>
                    <a:pt x="86" y="414"/>
                  </a:cubicBezTo>
                  <a:cubicBezTo>
                    <a:pt x="90" y="418"/>
                    <a:pt x="90" y="418"/>
                    <a:pt x="90" y="418"/>
                  </a:cubicBezTo>
                  <a:cubicBezTo>
                    <a:pt x="88" y="427"/>
                    <a:pt x="88" y="427"/>
                    <a:pt x="88" y="427"/>
                  </a:cubicBezTo>
                  <a:cubicBezTo>
                    <a:pt x="92" y="431"/>
                    <a:pt x="92" y="431"/>
                    <a:pt x="92" y="431"/>
                  </a:cubicBezTo>
                  <a:cubicBezTo>
                    <a:pt x="88" y="437"/>
                    <a:pt x="88" y="437"/>
                    <a:pt x="88" y="437"/>
                  </a:cubicBezTo>
                  <a:cubicBezTo>
                    <a:pt x="98" y="440"/>
                    <a:pt x="98" y="440"/>
                    <a:pt x="98" y="440"/>
                  </a:cubicBezTo>
                  <a:cubicBezTo>
                    <a:pt x="96" y="420"/>
                    <a:pt x="96" y="420"/>
                    <a:pt x="96" y="420"/>
                  </a:cubicBezTo>
                  <a:cubicBezTo>
                    <a:pt x="107" y="411"/>
                    <a:pt x="107" y="411"/>
                    <a:pt x="107" y="411"/>
                  </a:cubicBezTo>
                  <a:cubicBezTo>
                    <a:pt x="114" y="412"/>
                    <a:pt x="114" y="412"/>
                    <a:pt x="114" y="412"/>
                  </a:cubicBezTo>
                  <a:cubicBezTo>
                    <a:pt x="123" y="395"/>
                    <a:pt x="123" y="395"/>
                    <a:pt x="123" y="395"/>
                  </a:cubicBezTo>
                  <a:cubicBezTo>
                    <a:pt x="112" y="383"/>
                    <a:pt x="112" y="383"/>
                    <a:pt x="112" y="383"/>
                  </a:cubicBezTo>
                  <a:cubicBezTo>
                    <a:pt x="118" y="370"/>
                    <a:pt x="118" y="370"/>
                    <a:pt x="118" y="370"/>
                  </a:cubicBezTo>
                  <a:cubicBezTo>
                    <a:pt x="135" y="366"/>
                    <a:pt x="135" y="366"/>
                    <a:pt x="135" y="366"/>
                  </a:cubicBezTo>
                  <a:cubicBezTo>
                    <a:pt x="135" y="366"/>
                    <a:pt x="139" y="358"/>
                    <a:pt x="139" y="358"/>
                  </a:cubicBezTo>
                  <a:cubicBezTo>
                    <a:pt x="139" y="358"/>
                    <a:pt x="146" y="351"/>
                    <a:pt x="146" y="351"/>
                  </a:cubicBezTo>
                  <a:cubicBezTo>
                    <a:pt x="134" y="344"/>
                    <a:pt x="134" y="344"/>
                    <a:pt x="134" y="344"/>
                  </a:cubicBezTo>
                  <a:cubicBezTo>
                    <a:pt x="130" y="334"/>
                    <a:pt x="130" y="334"/>
                    <a:pt x="130" y="334"/>
                  </a:cubicBezTo>
                  <a:cubicBezTo>
                    <a:pt x="149" y="323"/>
                    <a:pt x="149" y="323"/>
                    <a:pt x="149" y="323"/>
                  </a:cubicBezTo>
                  <a:cubicBezTo>
                    <a:pt x="149" y="313"/>
                    <a:pt x="149" y="313"/>
                    <a:pt x="149" y="313"/>
                  </a:cubicBezTo>
                  <a:cubicBezTo>
                    <a:pt x="145" y="308"/>
                    <a:pt x="145" y="308"/>
                    <a:pt x="145" y="308"/>
                  </a:cubicBezTo>
                  <a:cubicBezTo>
                    <a:pt x="129" y="329"/>
                    <a:pt x="129" y="329"/>
                    <a:pt x="129" y="329"/>
                  </a:cubicBezTo>
                  <a:cubicBezTo>
                    <a:pt x="110" y="340"/>
                    <a:pt x="110" y="340"/>
                    <a:pt x="110" y="340"/>
                  </a:cubicBezTo>
                  <a:cubicBezTo>
                    <a:pt x="103" y="330"/>
                    <a:pt x="103" y="330"/>
                    <a:pt x="103" y="330"/>
                  </a:cubicBezTo>
                  <a:cubicBezTo>
                    <a:pt x="104" y="315"/>
                    <a:pt x="104" y="315"/>
                    <a:pt x="104" y="315"/>
                  </a:cubicBezTo>
                  <a:cubicBezTo>
                    <a:pt x="109" y="302"/>
                    <a:pt x="109" y="302"/>
                    <a:pt x="109" y="302"/>
                  </a:cubicBezTo>
                  <a:cubicBezTo>
                    <a:pt x="103" y="300"/>
                    <a:pt x="103" y="300"/>
                    <a:pt x="103" y="300"/>
                  </a:cubicBezTo>
                  <a:cubicBezTo>
                    <a:pt x="98" y="312"/>
                    <a:pt x="98" y="312"/>
                    <a:pt x="98" y="312"/>
                  </a:cubicBezTo>
                  <a:cubicBezTo>
                    <a:pt x="95" y="328"/>
                    <a:pt x="95" y="328"/>
                    <a:pt x="95" y="328"/>
                  </a:cubicBezTo>
                  <a:cubicBezTo>
                    <a:pt x="70" y="353"/>
                    <a:pt x="70" y="353"/>
                    <a:pt x="70" y="353"/>
                  </a:cubicBezTo>
                  <a:cubicBezTo>
                    <a:pt x="52" y="343"/>
                    <a:pt x="52" y="343"/>
                    <a:pt x="52" y="343"/>
                  </a:cubicBezTo>
                  <a:cubicBezTo>
                    <a:pt x="67" y="316"/>
                    <a:pt x="67" y="316"/>
                    <a:pt x="67" y="316"/>
                  </a:cubicBezTo>
                  <a:cubicBezTo>
                    <a:pt x="67" y="301"/>
                    <a:pt x="67" y="301"/>
                    <a:pt x="67" y="301"/>
                  </a:cubicBezTo>
                  <a:cubicBezTo>
                    <a:pt x="57" y="307"/>
                    <a:pt x="57" y="307"/>
                    <a:pt x="57" y="307"/>
                  </a:cubicBezTo>
                  <a:cubicBezTo>
                    <a:pt x="57" y="315"/>
                    <a:pt x="57" y="315"/>
                    <a:pt x="57" y="315"/>
                  </a:cubicBezTo>
                  <a:cubicBezTo>
                    <a:pt x="53" y="318"/>
                    <a:pt x="53" y="318"/>
                    <a:pt x="53" y="318"/>
                  </a:cubicBezTo>
                  <a:cubicBezTo>
                    <a:pt x="43" y="317"/>
                    <a:pt x="43" y="317"/>
                    <a:pt x="43" y="317"/>
                  </a:cubicBezTo>
                  <a:cubicBezTo>
                    <a:pt x="34" y="307"/>
                    <a:pt x="34" y="307"/>
                    <a:pt x="34" y="307"/>
                  </a:cubicBezTo>
                  <a:cubicBezTo>
                    <a:pt x="32" y="296"/>
                    <a:pt x="32" y="296"/>
                    <a:pt x="32" y="296"/>
                  </a:cubicBezTo>
                  <a:cubicBezTo>
                    <a:pt x="29" y="279"/>
                    <a:pt x="29" y="279"/>
                    <a:pt x="29" y="279"/>
                  </a:cubicBezTo>
                  <a:cubicBezTo>
                    <a:pt x="39" y="262"/>
                    <a:pt x="39" y="262"/>
                    <a:pt x="39" y="262"/>
                  </a:cubicBezTo>
                  <a:cubicBezTo>
                    <a:pt x="25" y="249"/>
                    <a:pt x="25" y="249"/>
                    <a:pt x="25" y="249"/>
                  </a:cubicBezTo>
                  <a:cubicBezTo>
                    <a:pt x="25" y="249"/>
                    <a:pt x="22" y="235"/>
                    <a:pt x="19" y="228"/>
                  </a:cubicBezTo>
                  <a:cubicBezTo>
                    <a:pt x="16" y="222"/>
                    <a:pt x="13" y="217"/>
                    <a:pt x="9" y="214"/>
                  </a:cubicBezTo>
                  <a:cubicBezTo>
                    <a:pt x="6" y="211"/>
                    <a:pt x="0" y="206"/>
                    <a:pt x="0" y="202"/>
                  </a:cubicBezTo>
                  <a:cubicBezTo>
                    <a:pt x="0" y="198"/>
                    <a:pt x="0" y="195"/>
                    <a:pt x="0" y="195"/>
                  </a:cubicBezTo>
                  <a:cubicBezTo>
                    <a:pt x="8" y="194"/>
                    <a:pt x="8" y="194"/>
                    <a:pt x="8" y="194"/>
                  </a:cubicBezTo>
                  <a:cubicBezTo>
                    <a:pt x="10" y="184"/>
                    <a:pt x="10" y="184"/>
                    <a:pt x="10" y="184"/>
                  </a:cubicBezTo>
                  <a:cubicBezTo>
                    <a:pt x="15" y="187"/>
                    <a:pt x="15" y="187"/>
                    <a:pt x="15" y="187"/>
                  </a:cubicBezTo>
                  <a:cubicBezTo>
                    <a:pt x="22" y="168"/>
                    <a:pt x="22" y="168"/>
                    <a:pt x="22" y="168"/>
                  </a:cubicBezTo>
                  <a:cubicBezTo>
                    <a:pt x="20" y="154"/>
                    <a:pt x="20" y="154"/>
                    <a:pt x="20" y="154"/>
                  </a:cubicBezTo>
                  <a:cubicBezTo>
                    <a:pt x="29" y="152"/>
                    <a:pt x="29" y="152"/>
                    <a:pt x="29" y="152"/>
                  </a:cubicBezTo>
                  <a:cubicBezTo>
                    <a:pt x="28" y="144"/>
                    <a:pt x="28" y="144"/>
                    <a:pt x="28" y="144"/>
                  </a:cubicBezTo>
                  <a:cubicBezTo>
                    <a:pt x="55" y="119"/>
                    <a:pt x="55" y="119"/>
                    <a:pt x="55" y="119"/>
                  </a:cubicBezTo>
                  <a:cubicBezTo>
                    <a:pt x="64" y="91"/>
                    <a:pt x="64" y="91"/>
                    <a:pt x="64" y="91"/>
                  </a:cubicBezTo>
                  <a:cubicBezTo>
                    <a:pt x="77" y="80"/>
                    <a:pt x="77" y="80"/>
                    <a:pt x="77" y="80"/>
                  </a:cubicBezTo>
                  <a:cubicBezTo>
                    <a:pt x="107" y="82"/>
                    <a:pt x="107" y="82"/>
                    <a:pt x="107" y="82"/>
                  </a:cubicBezTo>
                  <a:cubicBezTo>
                    <a:pt x="110" y="78"/>
                    <a:pt x="110" y="78"/>
                    <a:pt x="110" y="78"/>
                  </a:cubicBezTo>
                  <a:cubicBezTo>
                    <a:pt x="89" y="72"/>
                    <a:pt x="89" y="72"/>
                    <a:pt x="89" y="72"/>
                  </a:cubicBezTo>
                  <a:cubicBezTo>
                    <a:pt x="93" y="63"/>
                    <a:pt x="93" y="63"/>
                    <a:pt x="93" y="63"/>
                  </a:cubicBezTo>
                  <a:cubicBezTo>
                    <a:pt x="126" y="78"/>
                    <a:pt x="126" y="78"/>
                    <a:pt x="126" y="78"/>
                  </a:cubicBezTo>
                  <a:cubicBezTo>
                    <a:pt x="146" y="78"/>
                    <a:pt x="146" y="78"/>
                    <a:pt x="146" y="78"/>
                  </a:cubicBezTo>
                  <a:cubicBezTo>
                    <a:pt x="146" y="73"/>
                    <a:pt x="146" y="73"/>
                    <a:pt x="146" y="73"/>
                  </a:cubicBezTo>
                  <a:cubicBezTo>
                    <a:pt x="125" y="70"/>
                    <a:pt x="125" y="70"/>
                    <a:pt x="125" y="70"/>
                  </a:cubicBezTo>
                  <a:cubicBezTo>
                    <a:pt x="134" y="65"/>
                    <a:pt x="134" y="65"/>
                    <a:pt x="134" y="65"/>
                  </a:cubicBezTo>
                  <a:cubicBezTo>
                    <a:pt x="146" y="65"/>
                    <a:pt x="146" y="65"/>
                    <a:pt x="146" y="65"/>
                  </a:cubicBezTo>
                  <a:cubicBezTo>
                    <a:pt x="141" y="57"/>
                    <a:pt x="141" y="57"/>
                    <a:pt x="141" y="57"/>
                  </a:cubicBezTo>
                  <a:cubicBezTo>
                    <a:pt x="139" y="57"/>
                    <a:pt x="139" y="57"/>
                    <a:pt x="139" y="57"/>
                  </a:cubicBezTo>
                  <a:cubicBezTo>
                    <a:pt x="145" y="33"/>
                    <a:pt x="145" y="33"/>
                    <a:pt x="145" y="33"/>
                  </a:cubicBezTo>
                  <a:cubicBezTo>
                    <a:pt x="172" y="30"/>
                    <a:pt x="172" y="30"/>
                    <a:pt x="172" y="30"/>
                  </a:cubicBezTo>
                  <a:cubicBezTo>
                    <a:pt x="190" y="18"/>
                    <a:pt x="190" y="18"/>
                    <a:pt x="190" y="18"/>
                  </a:cubicBezTo>
                  <a:cubicBezTo>
                    <a:pt x="222" y="0"/>
                    <a:pt x="222" y="0"/>
                    <a:pt x="222" y="0"/>
                  </a:cubicBezTo>
                  <a:cubicBezTo>
                    <a:pt x="222" y="0"/>
                    <a:pt x="236" y="34"/>
                    <a:pt x="236" y="34"/>
                  </a:cubicBezTo>
                  <a:cubicBezTo>
                    <a:pt x="236" y="34"/>
                    <a:pt x="256" y="40"/>
                    <a:pt x="256" y="40"/>
                  </a:cubicBezTo>
                  <a:cubicBezTo>
                    <a:pt x="253" y="57"/>
                    <a:pt x="253" y="57"/>
                    <a:pt x="253" y="57"/>
                  </a:cubicBezTo>
                  <a:cubicBezTo>
                    <a:pt x="236" y="60"/>
                    <a:pt x="236" y="60"/>
                    <a:pt x="236" y="60"/>
                  </a:cubicBezTo>
                  <a:cubicBezTo>
                    <a:pt x="233" y="81"/>
                    <a:pt x="233" y="81"/>
                    <a:pt x="233" y="81"/>
                  </a:cubicBezTo>
                  <a:cubicBezTo>
                    <a:pt x="223" y="103"/>
                    <a:pt x="223" y="103"/>
                    <a:pt x="223" y="103"/>
                  </a:cubicBezTo>
                  <a:cubicBezTo>
                    <a:pt x="223" y="118"/>
                    <a:pt x="223" y="118"/>
                    <a:pt x="223" y="118"/>
                  </a:cubicBezTo>
                  <a:cubicBezTo>
                    <a:pt x="223" y="118"/>
                    <a:pt x="229" y="131"/>
                    <a:pt x="229" y="131"/>
                  </a:cubicBezTo>
                  <a:cubicBezTo>
                    <a:pt x="230" y="131"/>
                    <a:pt x="259" y="127"/>
                    <a:pt x="259" y="127"/>
                  </a:cubicBezTo>
                  <a:cubicBezTo>
                    <a:pt x="273" y="144"/>
                    <a:pt x="273" y="144"/>
                    <a:pt x="273" y="144"/>
                  </a:cubicBezTo>
                  <a:cubicBezTo>
                    <a:pt x="266" y="166"/>
                    <a:pt x="266" y="166"/>
                    <a:pt x="266" y="166"/>
                  </a:cubicBezTo>
                  <a:cubicBezTo>
                    <a:pt x="259" y="177"/>
                    <a:pt x="259" y="177"/>
                    <a:pt x="259" y="177"/>
                  </a:cubicBezTo>
                  <a:cubicBezTo>
                    <a:pt x="270" y="194"/>
                    <a:pt x="270" y="194"/>
                    <a:pt x="270" y="194"/>
                  </a:cubicBezTo>
                  <a:cubicBezTo>
                    <a:pt x="263" y="197"/>
                    <a:pt x="263" y="197"/>
                    <a:pt x="263" y="197"/>
                  </a:cubicBezTo>
                  <a:cubicBezTo>
                    <a:pt x="263" y="211"/>
                    <a:pt x="263" y="211"/>
                    <a:pt x="263" y="211"/>
                  </a:cubicBezTo>
                  <a:cubicBezTo>
                    <a:pt x="283" y="233"/>
                    <a:pt x="283" y="233"/>
                    <a:pt x="283" y="233"/>
                  </a:cubicBezTo>
                  <a:cubicBezTo>
                    <a:pt x="287" y="240"/>
                    <a:pt x="287" y="240"/>
                    <a:pt x="287" y="240"/>
                  </a:cubicBezTo>
                  <a:cubicBezTo>
                    <a:pt x="286" y="258"/>
                    <a:pt x="286" y="258"/>
                    <a:pt x="286" y="258"/>
                  </a:cubicBezTo>
                  <a:cubicBezTo>
                    <a:pt x="282" y="261"/>
                    <a:pt x="282" y="261"/>
                    <a:pt x="282" y="261"/>
                  </a:cubicBezTo>
                  <a:cubicBezTo>
                    <a:pt x="282" y="261"/>
                    <a:pt x="259" y="264"/>
                    <a:pt x="259" y="264"/>
                  </a:cubicBezTo>
                  <a:cubicBezTo>
                    <a:pt x="259" y="264"/>
                    <a:pt x="257" y="284"/>
                    <a:pt x="257" y="28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4" name="Freeform 24">
              <a:extLst>
                <a:ext uri="{FF2B5EF4-FFF2-40B4-BE49-F238E27FC236}">
                  <a16:creationId xmlns:a16="http://schemas.microsoft.com/office/drawing/2014/main" id="{1D95108F-FB3B-4B9F-BC5C-DC8A52E633C7}"/>
                </a:ext>
              </a:extLst>
            </p:cNvPr>
            <p:cNvSpPr>
              <a:spLocks/>
            </p:cNvSpPr>
            <p:nvPr/>
          </p:nvSpPr>
          <p:spPr bwMode="auto">
            <a:xfrm>
              <a:off x="6216601" y="3919672"/>
              <a:ext cx="19992" cy="42205"/>
            </a:xfrm>
            <a:custGeom>
              <a:avLst/>
              <a:gdLst>
                <a:gd name="T0" fmla="*/ 9 w 9"/>
                <a:gd name="T1" fmla="*/ 19 h 19"/>
                <a:gd name="T2" fmla="*/ 3 w 9"/>
                <a:gd name="T3" fmla="*/ 7 h 19"/>
                <a:gd name="T4" fmla="*/ 4 w 9"/>
                <a:gd name="T5" fmla="*/ 0 h 19"/>
                <a:gd name="T6" fmla="*/ 1 w 9"/>
                <a:gd name="T7" fmla="*/ 0 h 19"/>
                <a:gd name="T8" fmla="*/ 0 w 9"/>
                <a:gd name="T9" fmla="*/ 7 h 19"/>
                <a:gd name="T10" fmla="*/ 6 w 9"/>
                <a:gd name="T11" fmla="*/ 19 h 19"/>
                <a:gd name="T12" fmla="*/ 9 w 9"/>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9" h="19">
                  <a:moveTo>
                    <a:pt x="9" y="19"/>
                  </a:moveTo>
                  <a:lnTo>
                    <a:pt x="3" y="7"/>
                  </a:lnTo>
                  <a:lnTo>
                    <a:pt x="4" y="0"/>
                  </a:lnTo>
                  <a:lnTo>
                    <a:pt x="1" y="0"/>
                  </a:lnTo>
                  <a:lnTo>
                    <a:pt x="0" y="7"/>
                  </a:lnTo>
                  <a:lnTo>
                    <a:pt x="6" y="19"/>
                  </a:lnTo>
                  <a:lnTo>
                    <a:pt x="9"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5" name="Freeform 25">
              <a:extLst>
                <a:ext uri="{FF2B5EF4-FFF2-40B4-BE49-F238E27FC236}">
                  <a16:creationId xmlns:a16="http://schemas.microsoft.com/office/drawing/2014/main" id="{9E7AE2A9-016E-4390-8494-680D61C977B0}"/>
                </a:ext>
              </a:extLst>
            </p:cNvPr>
            <p:cNvSpPr>
              <a:spLocks/>
            </p:cNvSpPr>
            <p:nvPr/>
          </p:nvSpPr>
          <p:spPr bwMode="auto">
            <a:xfrm>
              <a:off x="5759010" y="3726418"/>
              <a:ext cx="177705" cy="173262"/>
            </a:xfrm>
            <a:custGeom>
              <a:avLst/>
              <a:gdLst>
                <a:gd name="T0" fmla="*/ 37 w 116"/>
                <a:gd name="T1" fmla="*/ 113 h 113"/>
                <a:gd name="T2" fmla="*/ 40 w 116"/>
                <a:gd name="T3" fmla="*/ 101 h 113"/>
                <a:gd name="T4" fmla="*/ 70 w 116"/>
                <a:gd name="T5" fmla="*/ 91 h 113"/>
                <a:gd name="T6" fmla="*/ 75 w 116"/>
                <a:gd name="T7" fmla="*/ 82 h 113"/>
                <a:gd name="T8" fmla="*/ 93 w 116"/>
                <a:gd name="T9" fmla="*/ 75 h 113"/>
                <a:gd name="T10" fmla="*/ 93 w 116"/>
                <a:gd name="T11" fmla="*/ 64 h 113"/>
                <a:gd name="T12" fmla="*/ 116 w 116"/>
                <a:gd name="T13" fmla="*/ 42 h 113"/>
                <a:gd name="T14" fmla="*/ 105 w 116"/>
                <a:gd name="T15" fmla="*/ 36 h 113"/>
                <a:gd name="T16" fmla="*/ 103 w 116"/>
                <a:gd name="T17" fmla="*/ 24 h 113"/>
                <a:gd name="T18" fmla="*/ 114 w 116"/>
                <a:gd name="T19" fmla="*/ 0 h 113"/>
                <a:gd name="T20" fmla="*/ 82 w 116"/>
                <a:gd name="T21" fmla="*/ 6 h 113"/>
                <a:gd name="T22" fmla="*/ 49 w 116"/>
                <a:gd name="T23" fmla="*/ 44 h 113"/>
                <a:gd name="T24" fmla="*/ 31 w 116"/>
                <a:gd name="T25" fmla="*/ 51 h 113"/>
                <a:gd name="T26" fmla="*/ 20 w 116"/>
                <a:gd name="T27" fmla="*/ 71 h 113"/>
                <a:gd name="T28" fmla="*/ 16 w 116"/>
                <a:gd name="T29" fmla="*/ 83 h 113"/>
                <a:gd name="T30" fmla="*/ 0 w 116"/>
                <a:gd name="T31" fmla="*/ 103 h 113"/>
                <a:gd name="T32" fmla="*/ 21 w 116"/>
                <a:gd name="T33" fmla="*/ 98 h 113"/>
                <a:gd name="T34" fmla="*/ 30 w 116"/>
                <a:gd name="T35" fmla="*/ 103 h 113"/>
                <a:gd name="T36" fmla="*/ 37 w 116"/>
                <a:gd name="T3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6" h="113">
                  <a:moveTo>
                    <a:pt x="37" y="113"/>
                  </a:moveTo>
                  <a:cubicBezTo>
                    <a:pt x="40" y="101"/>
                    <a:pt x="40" y="101"/>
                    <a:pt x="40" y="101"/>
                  </a:cubicBezTo>
                  <a:cubicBezTo>
                    <a:pt x="70" y="91"/>
                    <a:pt x="70" y="91"/>
                    <a:pt x="70" y="91"/>
                  </a:cubicBezTo>
                  <a:cubicBezTo>
                    <a:pt x="70" y="91"/>
                    <a:pt x="74" y="82"/>
                    <a:pt x="75" y="82"/>
                  </a:cubicBezTo>
                  <a:cubicBezTo>
                    <a:pt x="75" y="82"/>
                    <a:pt x="93" y="75"/>
                    <a:pt x="93" y="75"/>
                  </a:cubicBezTo>
                  <a:cubicBezTo>
                    <a:pt x="93" y="75"/>
                    <a:pt x="93" y="64"/>
                    <a:pt x="93" y="64"/>
                  </a:cubicBezTo>
                  <a:cubicBezTo>
                    <a:pt x="94" y="64"/>
                    <a:pt x="116" y="42"/>
                    <a:pt x="116" y="42"/>
                  </a:cubicBezTo>
                  <a:cubicBezTo>
                    <a:pt x="105" y="36"/>
                    <a:pt x="105" y="36"/>
                    <a:pt x="105" y="36"/>
                  </a:cubicBezTo>
                  <a:cubicBezTo>
                    <a:pt x="103" y="24"/>
                    <a:pt x="103" y="24"/>
                    <a:pt x="103" y="24"/>
                  </a:cubicBezTo>
                  <a:cubicBezTo>
                    <a:pt x="114" y="0"/>
                    <a:pt x="114" y="0"/>
                    <a:pt x="114" y="0"/>
                  </a:cubicBezTo>
                  <a:cubicBezTo>
                    <a:pt x="82" y="6"/>
                    <a:pt x="82" y="6"/>
                    <a:pt x="82" y="6"/>
                  </a:cubicBezTo>
                  <a:cubicBezTo>
                    <a:pt x="49" y="44"/>
                    <a:pt x="49" y="44"/>
                    <a:pt x="49" y="44"/>
                  </a:cubicBezTo>
                  <a:cubicBezTo>
                    <a:pt x="31" y="51"/>
                    <a:pt x="31" y="51"/>
                    <a:pt x="31" y="51"/>
                  </a:cubicBezTo>
                  <a:cubicBezTo>
                    <a:pt x="20" y="71"/>
                    <a:pt x="20" y="71"/>
                    <a:pt x="20" y="71"/>
                  </a:cubicBezTo>
                  <a:cubicBezTo>
                    <a:pt x="16" y="83"/>
                    <a:pt x="16" y="83"/>
                    <a:pt x="16" y="83"/>
                  </a:cubicBezTo>
                  <a:cubicBezTo>
                    <a:pt x="0" y="103"/>
                    <a:pt x="0" y="103"/>
                    <a:pt x="0" y="103"/>
                  </a:cubicBezTo>
                  <a:cubicBezTo>
                    <a:pt x="21" y="98"/>
                    <a:pt x="21" y="98"/>
                    <a:pt x="21" y="98"/>
                  </a:cubicBezTo>
                  <a:cubicBezTo>
                    <a:pt x="30" y="103"/>
                    <a:pt x="30" y="103"/>
                    <a:pt x="30" y="103"/>
                  </a:cubicBezTo>
                  <a:lnTo>
                    <a:pt x="37" y="11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6" name="Freeform 26">
              <a:extLst>
                <a:ext uri="{FF2B5EF4-FFF2-40B4-BE49-F238E27FC236}">
                  <a16:creationId xmlns:a16="http://schemas.microsoft.com/office/drawing/2014/main" id="{6495F355-0B6C-4381-B885-0BFCA3230727}"/>
                </a:ext>
              </a:extLst>
            </p:cNvPr>
            <p:cNvSpPr>
              <a:spLocks/>
            </p:cNvSpPr>
            <p:nvPr/>
          </p:nvSpPr>
          <p:spPr bwMode="auto">
            <a:xfrm>
              <a:off x="6374314" y="5021443"/>
              <a:ext cx="1115099" cy="795230"/>
            </a:xfrm>
            <a:custGeom>
              <a:avLst/>
              <a:gdLst>
                <a:gd name="T0" fmla="*/ 720 w 734"/>
                <a:gd name="T1" fmla="*/ 363 h 523"/>
                <a:gd name="T2" fmla="*/ 676 w 734"/>
                <a:gd name="T3" fmla="*/ 427 h 523"/>
                <a:gd name="T4" fmla="*/ 625 w 734"/>
                <a:gd name="T5" fmla="*/ 454 h 523"/>
                <a:gd name="T6" fmla="*/ 566 w 734"/>
                <a:gd name="T7" fmla="*/ 477 h 523"/>
                <a:gd name="T8" fmla="*/ 502 w 734"/>
                <a:gd name="T9" fmla="*/ 498 h 523"/>
                <a:gd name="T10" fmla="*/ 427 w 734"/>
                <a:gd name="T11" fmla="*/ 514 h 523"/>
                <a:gd name="T12" fmla="*/ 360 w 734"/>
                <a:gd name="T13" fmla="*/ 481 h 523"/>
                <a:gd name="T14" fmla="*/ 269 w 734"/>
                <a:gd name="T15" fmla="*/ 487 h 523"/>
                <a:gd name="T16" fmla="*/ 238 w 734"/>
                <a:gd name="T17" fmla="*/ 504 h 523"/>
                <a:gd name="T18" fmla="*/ 225 w 734"/>
                <a:gd name="T19" fmla="*/ 459 h 523"/>
                <a:gd name="T20" fmla="*/ 200 w 734"/>
                <a:gd name="T21" fmla="*/ 458 h 523"/>
                <a:gd name="T22" fmla="*/ 170 w 734"/>
                <a:gd name="T23" fmla="*/ 473 h 523"/>
                <a:gd name="T24" fmla="*/ 123 w 734"/>
                <a:gd name="T25" fmla="*/ 438 h 523"/>
                <a:gd name="T26" fmla="*/ 127 w 734"/>
                <a:gd name="T27" fmla="*/ 457 h 523"/>
                <a:gd name="T28" fmla="*/ 67 w 734"/>
                <a:gd name="T29" fmla="*/ 487 h 523"/>
                <a:gd name="T30" fmla="*/ 34 w 734"/>
                <a:gd name="T31" fmla="*/ 467 h 523"/>
                <a:gd name="T32" fmla="*/ 20 w 734"/>
                <a:gd name="T33" fmla="*/ 447 h 523"/>
                <a:gd name="T34" fmla="*/ 24 w 734"/>
                <a:gd name="T35" fmla="*/ 413 h 523"/>
                <a:gd name="T36" fmla="*/ 44 w 734"/>
                <a:gd name="T37" fmla="*/ 390 h 523"/>
                <a:gd name="T38" fmla="*/ 70 w 734"/>
                <a:gd name="T39" fmla="*/ 353 h 523"/>
                <a:gd name="T40" fmla="*/ 67 w 734"/>
                <a:gd name="T41" fmla="*/ 310 h 523"/>
                <a:gd name="T42" fmla="*/ 100 w 734"/>
                <a:gd name="T43" fmla="*/ 246 h 523"/>
                <a:gd name="T44" fmla="*/ 94 w 734"/>
                <a:gd name="T45" fmla="*/ 189 h 523"/>
                <a:gd name="T46" fmla="*/ 91 w 734"/>
                <a:gd name="T47" fmla="*/ 139 h 523"/>
                <a:gd name="T48" fmla="*/ 141 w 734"/>
                <a:gd name="T49" fmla="*/ 53 h 523"/>
                <a:gd name="T50" fmla="*/ 183 w 734"/>
                <a:gd name="T51" fmla="*/ 3 h 523"/>
                <a:gd name="T52" fmla="*/ 187 w 734"/>
                <a:gd name="T53" fmla="*/ 39 h 523"/>
                <a:gd name="T54" fmla="*/ 207 w 734"/>
                <a:gd name="T55" fmla="*/ 70 h 523"/>
                <a:gd name="T56" fmla="*/ 247 w 734"/>
                <a:gd name="T57" fmla="*/ 39 h 523"/>
                <a:gd name="T58" fmla="*/ 288 w 734"/>
                <a:gd name="T59" fmla="*/ 47 h 523"/>
                <a:gd name="T60" fmla="*/ 298 w 734"/>
                <a:gd name="T61" fmla="*/ 19 h 523"/>
                <a:gd name="T62" fmla="*/ 337 w 734"/>
                <a:gd name="T63" fmla="*/ 40 h 523"/>
                <a:gd name="T64" fmla="*/ 317 w 734"/>
                <a:gd name="T65" fmla="*/ 87 h 523"/>
                <a:gd name="T66" fmla="*/ 311 w 734"/>
                <a:gd name="T67" fmla="*/ 106 h 523"/>
                <a:gd name="T68" fmla="*/ 314 w 734"/>
                <a:gd name="T69" fmla="*/ 140 h 523"/>
                <a:gd name="T70" fmla="*/ 308 w 734"/>
                <a:gd name="T71" fmla="*/ 153 h 523"/>
                <a:gd name="T72" fmla="*/ 320 w 734"/>
                <a:gd name="T73" fmla="*/ 176 h 523"/>
                <a:gd name="T74" fmla="*/ 327 w 734"/>
                <a:gd name="T75" fmla="*/ 200 h 523"/>
                <a:gd name="T76" fmla="*/ 338 w 734"/>
                <a:gd name="T77" fmla="*/ 233 h 523"/>
                <a:gd name="T78" fmla="*/ 333 w 734"/>
                <a:gd name="T79" fmla="*/ 263 h 523"/>
                <a:gd name="T80" fmla="*/ 347 w 734"/>
                <a:gd name="T81" fmla="*/ 276 h 523"/>
                <a:gd name="T82" fmla="*/ 360 w 734"/>
                <a:gd name="T83" fmla="*/ 290 h 523"/>
                <a:gd name="T84" fmla="*/ 360 w 734"/>
                <a:gd name="T85" fmla="*/ 304 h 523"/>
                <a:gd name="T86" fmla="*/ 366 w 734"/>
                <a:gd name="T87" fmla="*/ 304 h 523"/>
                <a:gd name="T88" fmla="*/ 381 w 734"/>
                <a:gd name="T89" fmla="*/ 300 h 523"/>
                <a:gd name="T90" fmla="*/ 391 w 734"/>
                <a:gd name="T91" fmla="*/ 309 h 523"/>
                <a:gd name="T92" fmla="*/ 408 w 734"/>
                <a:gd name="T93" fmla="*/ 326 h 523"/>
                <a:gd name="T94" fmla="*/ 428 w 734"/>
                <a:gd name="T95" fmla="*/ 321 h 523"/>
                <a:gd name="T96" fmla="*/ 461 w 734"/>
                <a:gd name="T97" fmla="*/ 314 h 523"/>
                <a:gd name="T98" fmla="*/ 471 w 734"/>
                <a:gd name="T99" fmla="*/ 287 h 523"/>
                <a:gd name="T100" fmla="*/ 490 w 734"/>
                <a:gd name="T101" fmla="*/ 283 h 523"/>
                <a:gd name="T102" fmla="*/ 562 w 734"/>
                <a:gd name="T103" fmla="*/ 282 h 523"/>
                <a:gd name="T104" fmla="*/ 549 w 734"/>
                <a:gd name="T105" fmla="*/ 309 h 523"/>
                <a:gd name="T106" fmla="*/ 589 w 734"/>
                <a:gd name="T107" fmla="*/ 320 h 523"/>
                <a:gd name="T108" fmla="*/ 615 w 734"/>
                <a:gd name="T109" fmla="*/ 343 h 523"/>
                <a:gd name="T110" fmla="*/ 696 w 734"/>
                <a:gd name="T111" fmla="*/ 335 h 523"/>
                <a:gd name="T112" fmla="*/ 717 w 734"/>
                <a:gd name="T113" fmla="*/ 35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34" h="523">
                  <a:moveTo>
                    <a:pt x="717" y="357"/>
                  </a:moveTo>
                  <a:cubicBezTo>
                    <a:pt x="707" y="352"/>
                    <a:pt x="707" y="352"/>
                    <a:pt x="707" y="352"/>
                  </a:cubicBezTo>
                  <a:cubicBezTo>
                    <a:pt x="707" y="365"/>
                    <a:pt x="707" y="365"/>
                    <a:pt x="707" y="365"/>
                  </a:cubicBezTo>
                  <a:cubicBezTo>
                    <a:pt x="716" y="366"/>
                    <a:pt x="716" y="366"/>
                    <a:pt x="716" y="366"/>
                  </a:cubicBezTo>
                  <a:cubicBezTo>
                    <a:pt x="720" y="363"/>
                    <a:pt x="720" y="363"/>
                    <a:pt x="720" y="363"/>
                  </a:cubicBezTo>
                  <a:cubicBezTo>
                    <a:pt x="720" y="363"/>
                    <a:pt x="722" y="382"/>
                    <a:pt x="721" y="388"/>
                  </a:cubicBezTo>
                  <a:cubicBezTo>
                    <a:pt x="721" y="394"/>
                    <a:pt x="720" y="403"/>
                    <a:pt x="716" y="407"/>
                  </a:cubicBezTo>
                  <a:cubicBezTo>
                    <a:pt x="712" y="410"/>
                    <a:pt x="699" y="419"/>
                    <a:pt x="699" y="419"/>
                  </a:cubicBezTo>
                  <a:cubicBezTo>
                    <a:pt x="695" y="425"/>
                    <a:pt x="695" y="425"/>
                    <a:pt x="695" y="425"/>
                  </a:cubicBezTo>
                  <a:cubicBezTo>
                    <a:pt x="676" y="427"/>
                    <a:pt x="676" y="427"/>
                    <a:pt x="676" y="427"/>
                  </a:cubicBezTo>
                  <a:cubicBezTo>
                    <a:pt x="671" y="435"/>
                    <a:pt x="671" y="435"/>
                    <a:pt x="671" y="435"/>
                  </a:cubicBezTo>
                  <a:cubicBezTo>
                    <a:pt x="646" y="434"/>
                    <a:pt x="646" y="434"/>
                    <a:pt x="646" y="434"/>
                  </a:cubicBezTo>
                  <a:cubicBezTo>
                    <a:pt x="643" y="438"/>
                    <a:pt x="643" y="438"/>
                    <a:pt x="643" y="438"/>
                  </a:cubicBezTo>
                  <a:cubicBezTo>
                    <a:pt x="625" y="446"/>
                    <a:pt x="625" y="446"/>
                    <a:pt x="625" y="446"/>
                  </a:cubicBezTo>
                  <a:cubicBezTo>
                    <a:pt x="625" y="454"/>
                    <a:pt x="625" y="454"/>
                    <a:pt x="625" y="454"/>
                  </a:cubicBezTo>
                  <a:cubicBezTo>
                    <a:pt x="617" y="463"/>
                    <a:pt x="617" y="463"/>
                    <a:pt x="617" y="463"/>
                  </a:cubicBezTo>
                  <a:cubicBezTo>
                    <a:pt x="617" y="482"/>
                    <a:pt x="617" y="482"/>
                    <a:pt x="617" y="482"/>
                  </a:cubicBezTo>
                  <a:cubicBezTo>
                    <a:pt x="592" y="476"/>
                    <a:pt x="592" y="476"/>
                    <a:pt x="592" y="476"/>
                  </a:cubicBezTo>
                  <a:cubicBezTo>
                    <a:pt x="573" y="466"/>
                    <a:pt x="573" y="466"/>
                    <a:pt x="573" y="466"/>
                  </a:cubicBezTo>
                  <a:cubicBezTo>
                    <a:pt x="566" y="477"/>
                    <a:pt x="566" y="477"/>
                    <a:pt x="566" y="477"/>
                  </a:cubicBezTo>
                  <a:cubicBezTo>
                    <a:pt x="552" y="490"/>
                    <a:pt x="552" y="490"/>
                    <a:pt x="552" y="490"/>
                  </a:cubicBezTo>
                  <a:cubicBezTo>
                    <a:pt x="536" y="495"/>
                    <a:pt x="536" y="495"/>
                    <a:pt x="536" y="495"/>
                  </a:cubicBezTo>
                  <a:cubicBezTo>
                    <a:pt x="526" y="493"/>
                    <a:pt x="526" y="493"/>
                    <a:pt x="526" y="493"/>
                  </a:cubicBezTo>
                  <a:cubicBezTo>
                    <a:pt x="521" y="497"/>
                    <a:pt x="521" y="497"/>
                    <a:pt x="521" y="497"/>
                  </a:cubicBezTo>
                  <a:cubicBezTo>
                    <a:pt x="502" y="498"/>
                    <a:pt x="502" y="498"/>
                    <a:pt x="502" y="498"/>
                  </a:cubicBezTo>
                  <a:cubicBezTo>
                    <a:pt x="486" y="501"/>
                    <a:pt x="486" y="501"/>
                    <a:pt x="486" y="501"/>
                  </a:cubicBezTo>
                  <a:cubicBezTo>
                    <a:pt x="475" y="507"/>
                    <a:pt x="475" y="507"/>
                    <a:pt x="475" y="507"/>
                  </a:cubicBezTo>
                  <a:cubicBezTo>
                    <a:pt x="471" y="515"/>
                    <a:pt x="471" y="515"/>
                    <a:pt x="471" y="515"/>
                  </a:cubicBezTo>
                  <a:cubicBezTo>
                    <a:pt x="447" y="523"/>
                    <a:pt x="447" y="523"/>
                    <a:pt x="447" y="523"/>
                  </a:cubicBezTo>
                  <a:cubicBezTo>
                    <a:pt x="427" y="514"/>
                    <a:pt x="427" y="514"/>
                    <a:pt x="427" y="514"/>
                  </a:cubicBezTo>
                  <a:cubicBezTo>
                    <a:pt x="422" y="507"/>
                    <a:pt x="422" y="507"/>
                    <a:pt x="422" y="507"/>
                  </a:cubicBezTo>
                  <a:cubicBezTo>
                    <a:pt x="395" y="495"/>
                    <a:pt x="395" y="495"/>
                    <a:pt x="395" y="495"/>
                  </a:cubicBezTo>
                  <a:cubicBezTo>
                    <a:pt x="372" y="486"/>
                    <a:pt x="372" y="486"/>
                    <a:pt x="372" y="486"/>
                  </a:cubicBezTo>
                  <a:cubicBezTo>
                    <a:pt x="372" y="486"/>
                    <a:pt x="366" y="485"/>
                    <a:pt x="366" y="485"/>
                  </a:cubicBezTo>
                  <a:cubicBezTo>
                    <a:pt x="365" y="484"/>
                    <a:pt x="360" y="481"/>
                    <a:pt x="360" y="481"/>
                  </a:cubicBezTo>
                  <a:cubicBezTo>
                    <a:pt x="338" y="483"/>
                    <a:pt x="338" y="483"/>
                    <a:pt x="338" y="483"/>
                  </a:cubicBezTo>
                  <a:cubicBezTo>
                    <a:pt x="330" y="487"/>
                    <a:pt x="330" y="487"/>
                    <a:pt x="330" y="487"/>
                  </a:cubicBezTo>
                  <a:cubicBezTo>
                    <a:pt x="306" y="487"/>
                    <a:pt x="306" y="487"/>
                    <a:pt x="306" y="487"/>
                  </a:cubicBezTo>
                  <a:cubicBezTo>
                    <a:pt x="298" y="483"/>
                    <a:pt x="298" y="483"/>
                    <a:pt x="298" y="483"/>
                  </a:cubicBezTo>
                  <a:cubicBezTo>
                    <a:pt x="269" y="487"/>
                    <a:pt x="269" y="487"/>
                    <a:pt x="269" y="487"/>
                  </a:cubicBezTo>
                  <a:cubicBezTo>
                    <a:pt x="250" y="485"/>
                    <a:pt x="250" y="485"/>
                    <a:pt x="250" y="485"/>
                  </a:cubicBezTo>
                  <a:cubicBezTo>
                    <a:pt x="249" y="490"/>
                    <a:pt x="249" y="490"/>
                    <a:pt x="249" y="490"/>
                  </a:cubicBezTo>
                  <a:cubicBezTo>
                    <a:pt x="243" y="485"/>
                    <a:pt x="243" y="485"/>
                    <a:pt x="243" y="485"/>
                  </a:cubicBezTo>
                  <a:cubicBezTo>
                    <a:pt x="238" y="491"/>
                    <a:pt x="238" y="491"/>
                    <a:pt x="238" y="491"/>
                  </a:cubicBezTo>
                  <a:cubicBezTo>
                    <a:pt x="238" y="504"/>
                    <a:pt x="238" y="504"/>
                    <a:pt x="238" y="504"/>
                  </a:cubicBezTo>
                  <a:cubicBezTo>
                    <a:pt x="226" y="497"/>
                    <a:pt x="226" y="497"/>
                    <a:pt x="226" y="497"/>
                  </a:cubicBezTo>
                  <a:cubicBezTo>
                    <a:pt x="218" y="485"/>
                    <a:pt x="218" y="485"/>
                    <a:pt x="218" y="485"/>
                  </a:cubicBezTo>
                  <a:cubicBezTo>
                    <a:pt x="218" y="475"/>
                    <a:pt x="218" y="475"/>
                    <a:pt x="218" y="475"/>
                  </a:cubicBezTo>
                  <a:cubicBezTo>
                    <a:pt x="227" y="472"/>
                    <a:pt x="227" y="472"/>
                    <a:pt x="227" y="472"/>
                  </a:cubicBezTo>
                  <a:cubicBezTo>
                    <a:pt x="225" y="459"/>
                    <a:pt x="225" y="459"/>
                    <a:pt x="225" y="459"/>
                  </a:cubicBezTo>
                  <a:cubicBezTo>
                    <a:pt x="218" y="462"/>
                    <a:pt x="218" y="462"/>
                    <a:pt x="218" y="462"/>
                  </a:cubicBezTo>
                  <a:cubicBezTo>
                    <a:pt x="216" y="467"/>
                    <a:pt x="216" y="467"/>
                    <a:pt x="216" y="467"/>
                  </a:cubicBezTo>
                  <a:cubicBezTo>
                    <a:pt x="212" y="468"/>
                    <a:pt x="212" y="468"/>
                    <a:pt x="212" y="468"/>
                  </a:cubicBezTo>
                  <a:cubicBezTo>
                    <a:pt x="212" y="457"/>
                    <a:pt x="212" y="457"/>
                    <a:pt x="212" y="457"/>
                  </a:cubicBezTo>
                  <a:cubicBezTo>
                    <a:pt x="200" y="458"/>
                    <a:pt x="200" y="458"/>
                    <a:pt x="200" y="458"/>
                  </a:cubicBezTo>
                  <a:cubicBezTo>
                    <a:pt x="190" y="455"/>
                    <a:pt x="190" y="455"/>
                    <a:pt x="190" y="455"/>
                  </a:cubicBezTo>
                  <a:cubicBezTo>
                    <a:pt x="184" y="463"/>
                    <a:pt x="184" y="463"/>
                    <a:pt x="184" y="463"/>
                  </a:cubicBezTo>
                  <a:cubicBezTo>
                    <a:pt x="183" y="473"/>
                    <a:pt x="183" y="473"/>
                    <a:pt x="183" y="473"/>
                  </a:cubicBezTo>
                  <a:cubicBezTo>
                    <a:pt x="175" y="478"/>
                    <a:pt x="175" y="478"/>
                    <a:pt x="175" y="478"/>
                  </a:cubicBezTo>
                  <a:cubicBezTo>
                    <a:pt x="170" y="473"/>
                    <a:pt x="170" y="473"/>
                    <a:pt x="170" y="473"/>
                  </a:cubicBezTo>
                  <a:cubicBezTo>
                    <a:pt x="164" y="473"/>
                    <a:pt x="164" y="473"/>
                    <a:pt x="164" y="473"/>
                  </a:cubicBezTo>
                  <a:cubicBezTo>
                    <a:pt x="161" y="478"/>
                    <a:pt x="161" y="478"/>
                    <a:pt x="161" y="478"/>
                  </a:cubicBezTo>
                  <a:cubicBezTo>
                    <a:pt x="135" y="453"/>
                    <a:pt x="135" y="453"/>
                    <a:pt x="135" y="453"/>
                  </a:cubicBezTo>
                  <a:cubicBezTo>
                    <a:pt x="131" y="439"/>
                    <a:pt x="131" y="439"/>
                    <a:pt x="131" y="439"/>
                  </a:cubicBezTo>
                  <a:cubicBezTo>
                    <a:pt x="123" y="438"/>
                    <a:pt x="123" y="438"/>
                    <a:pt x="123" y="438"/>
                  </a:cubicBezTo>
                  <a:cubicBezTo>
                    <a:pt x="123" y="438"/>
                    <a:pt x="117" y="419"/>
                    <a:pt x="117" y="419"/>
                  </a:cubicBezTo>
                  <a:cubicBezTo>
                    <a:pt x="117" y="420"/>
                    <a:pt x="112" y="429"/>
                    <a:pt x="112" y="429"/>
                  </a:cubicBezTo>
                  <a:cubicBezTo>
                    <a:pt x="98" y="418"/>
                    <a:pt x="98" y="418"/>
                    <a:pt x="98" y="418"/>
                  </a:cubicBezTo>
                  <a:cubicBezTo>
                    <a:pt x="99" y="424"/>
                    <a:pt x="99" y="424"/>
                    <a:pt x="99" y="424"/>
                  </a:cubicBezTo>
                  <a:cubicBezTo>
                    <a:pt x="127" y="457"/>
                    <a:pt x="127" y="457"/>
                    <a:pt x="127" y="457"/>
                  </a:cubicBezTo>
                  <a:cubicBezTo>
                    <a:pt x="122" y="466"/>
                    <a:pt x="122" y="466"/>
                    <a:pt x="122" y="466"/>
                  </a:cubicBezTo>
                  <a:cubicBezTo>
                    <a:pt x="86" y="472"/>
                    <a:pt x="86" y="472"/>
                    <a:pt x="86" y="472"/>
                  </a:cubicBezTo>
                  <a:cubicBezTo>
                    <a:pt x="77" y="470"/>
                    <a:pt x="77" y="470"/>
                    <a:pt x="77" y="470"/>
                  </a:cubicBezTo>
                  <a:cubicBezTo>
                    <a:pt x="77" y="478"/>
                    <a:pt x="77" y="478"/>
                    <a:pt x="77" y="478"/>
                  </a:cubicBezTo>
                  <a:cubicBezTo>
                    <a:pt x="67" y="487"/>
                    <a:pt x="67" y="487"/>
                    <a:pt x="67" y="487"/>
                  </a:cubicBezTo>
                  <a:cubicBezTo>
                    <a:pt x="51" y="473"/>
                    <a:pt x="51" y="473"/>
                    <a:pt x="51" y="473"/>
                  </a:cubicBezTo>
                  <a:cubicBezTo>
                    <a:pt x="44" y="473"/>
                    <a:pt x="44" y="473"/>
                    <a:pt x="44" y="473"/>
                  </a:cubicBezTo>
                  <a:cubicBezTo>
                    <a:pt x="43" y="470"/>
                    <a:pt x="43" y="470"/>
                    <a:pt x="43" y="470"/>
                  </a:cubicBezTo>
                  <a:cubicBezTo>
                    <a:pt x="48" y="466"/>
                    <a:pt x="48" y="466"/>
                    <a:pt x="48" y="466"/>
                  </a:cubicBezTo>
                  <a:cubicBezTo>
                    <a:pt x="34" y="467"/>
                    <a:pt x="34" y="467"/>
                    <a:pt x="34" y="467"/>
                  </a:cubicBezTo>
                  <a:cubicBezTo>
                    <a:pt x="28" y="460"/>
                    <a:pt x="28" y="460"/>
                    <a:pt x="28" y="460"/>
                  </a:cubicBezTo>
                  <a:cubicBezTo>
                    <a:pt x="23" y="460"/>
                    <a:pt x="23" y="460"/>
                    <a:pt x="23" y="460"/>
                  </a:cubicBezTo>
                  <a:cubicBezTo>
                    <a:pt x="23" y="460"/>
                    <a:pt x="21" y="450"/>
                    <a:pt x="21" y="450"/>
                  </a:cubicBezTo>
                  <a:cubicBezTo>
                    <a:pt x="21" y="450"/>
                    <a:pt x="24" y="447"/>
                    <a:pt x="24" y="447"/>
                  </a:cubicBezTo>
                  <a:cubicBezTo>
                    <a:pt x="20" y="447"/>
                    <a:pt x="20" y="447"/>
                    <a:pt x="20" y="447"/>
                  </a:cubicBezTo>
                  <a:cubicBezTo>
                    <a:pt x="21" y="443"/>
                    <a:pt x="21" y="443"/>
                    <a:pt x="21" y="443"/>
                  </a:cubicBezTo>
                  <a:cubicBezTo>
                    <a:pt x="27" y="437"/>
                    <a:pt x="27" y="437"/>
                    <a:pt x="27" y="437"/>
                  </a:cubicBezTo>
                  <a:cubicBezTo>
                    <a:pt x="25" y="434"/>
                    <a:pt x="14" y="427"/>
                    <a:pt x="14" y="427"/>
                  </a:cubicBezTo>
                  <a:cubicBezTo>
                    <a:pt x="17" y="417"/>
                    <a:pt x="17" y="417"/>
                    <a:pt x="17" y="417"/>
                  </a:cubicBezTo>
                  <a:cubicBezTo>
                    <a:pt x="24" y="413"/>
                    <a:pt x="24" y="413"/>
                    <a:pt x="24" y="413"/>
                  </a:cubicBezTo>
                  <a:cubicBezTo>
                    <a:pt x="24" y="409"/>
                    <a:pt x="18" y="399"/>
                    <a:pt x="11" y="395"/>
                  </a:cubicBezTo>
                  <a:cubicBezTo>
                    <a:pt x="3" y="391"/>
                    <a:pt x="0" y="383"/>
                    <a:pt x="0" y="383"/>
                  </a:cubicBezTo>
                  <a:cubicBezTo>
                    <a:pt x="16" y="382"/>
                    <a:pt x="26" y="376"/>
                    <a:pt x="26" y="376"/>
                  </a:cubicBezTo>
                  <a:cubicBezTo>
                    <a:pt x="39" y="390"/>
                    <a:pt x="39" y="390"/>
                    <a:pt x="39" y="390"/>
                  </a:cubicBezTo>
                  <a:cubicBezTo>
                    <a:pt x="44" y="390"/>
                    <a:pt x="44" y="390"/>
                    <a:pt x="44" y="390"/>
                  </a:cubicBezTo>
                  <a:cubicBezTo>
                    <a:pt x="57" y="400"/>
                    <a:pt x="57" y="400"/>
                    <a:pt x="57" y="400"/>
                  </a:cubicBezTo>
                  <a:cubicBezTo>
                    <a:pt x="70" y="400"/>
                    <a:pt x="70" y="400"/>
                    <a:pt x="70" y="400"/>
                  </a:cubicBezTo>
                  <a:cubicBezTo>
                    <a:pt x="77" y="380"/>
                    <a:pt x="77" y="380"/>
                    <a:pt x="77" y="380"/>
                  </a:cubicBezTo>
                  <a:cubicBezTo>
                    <a:pt x="71" y="374"/>
                    <a:pt x="71" y="374"/>
                    <a:pt x="71" y="374"/>
                  </a:cubicBezTo>
                  <a:cubicBezTo>
                    <a:pt x="70" y="353"/>
                    <a:pt x="70" y="353"/>
                    <a:pt x="70" y="353"/>
                  </a:cubicBezTo>
                  <a:cubicBezTo>
                    <a:pt x="67" y="340"/>
                    <a:pt x="67" y="340"/>
                    <a:pt x="67" y="340"/>
                  </a:cubicBezTo>
                  <a:cubicBezTo>
                    <a:pt x="70" y="340"/>
                    <a:pt x="70" y="340"/>
                    <a:pt x="70" y="340"/>
                  </a:cubicBezTo>
                  <a:cubicBezTo>
                    <a:pt x="71" y="323"/>
                    <a:pt x="71" y="323"/>
                    <a:pt x="71" y="323"/>
                  </a:cubicBezTo>
                  <a:cubicBezTo>
                    <a:pt x="64" y="317"/>
                    <a:pt x="64" y="317"/>
                    <a:pt x="64" y="317"/>
                  </a:cubicBezTo>
                  <a:cubicBezTo>
                    <a:pt x="67" y="310"/>
                    <a:pt x="67" y="310"/>
                    <a:pt x="67" y="310"/>
                  </a:cubicBezTo>
                  <a:cubicBezTo>
                    <a:pt x="93" y="299"/>
                    <a:pt x="93" y="299"/>
                    <a:pt x="93" y="299"/>
                  </a:cubicBezTo>
                  <a:cubicBezTo>
                    <a:pt x="93" y="303"/>
                    <a:pt x="93" y="303"/>
                    <a:pt x="93" y="303"/>
                  </a:cubicBezTo>
                  <a:cubicBezTo>
                    <a:pt x="101" y="303"/>
                    <a:pt x="101" y="303"/>
                    <a:pt x="101" y="303"/>
                  </a:cubicBezTo>
                  <a:cubicBezTo>
                    <a:pt x="114" y="276"/>
                    <a:pt x="114" y="276"/>
                    <a:pt x="114" y="276"/>
                  </a:cubicBezTo>
                  <a:cubicBezTo>
                    <a:pt x="100" y="246"/>
                    <a:pt x="100" y="246"/>
                    <a:pt x="100" y="246"/>
                  </a:cubicBezTo>
                  <a:cubicBezTo>
                    <a:pt x="111" y="233"/>
                    <a:pt x="111" y="233"/>
                    <a:pt x="111" y="233"/>
                  </a:cubicBezTo>
                  <a:cubicBezTo>
                    <a:pt x="104" y="224"/>
                    <a:pt x="104" y="224"/>
                    <a:pt x="104" y="224"/>
                  </a:cubicBezTo>
                  <a:cubicBezTo>
                    <a:pt x="104" y="210"/>
                    <a:pt x="104" y="210"/>
                    <a:pt x="104" y="210"/>
                  </a:cubicBezTo>
                  <a:cubicBezTo>
                    <a:pt x="100" y="209"/>
                    <a:pt x="100" y="209"/>
                    <a:pt x="100" y="209"/>
                  </a:cubicBezTo>
                  <a:cubicBezTo>
                    <a:pt x="94" y="189"/>
                    <a:pt x="94" y="189"/>
                    <a:pt x="94" y="189"/>
                  </a:cubicBezTo>
                  <a:cubicBezTo>
                    <a:pt x="83" y="186"/>
                    <a:pt x="83" y="186"/>
                    <a:pt x="83" y="186"/>
                  </a:cubicBezTo>
                  <a:cubicBezTo>
                    <a:pt x="94" y="170"/>
                    <a:pt x="94" y="170"/>
                    <a:pt x="94" y="170"/>
                  </a:cubicBezTo>
                  <a:cubicBezTo>
                    <a:pt x="91" y="149"/>
                    <a:pt x="91" y="149"/>
                    <a:pt x="91" y="149"/>
                  </a:cubicBezTo>
                  <a:cubicBezTo>
                    <a:pt x="97" y="153"/>
                    <a:pt x="97" y="153"/>
                    <a:pt x="97" y="153"/>
                  </a:cubicBezTo>
                  <a:cubicBezTo>
                    <a:pt x="91" y="139"/>
                    <a:pt x="91" y="139"/>
                    <a:pt x="91" y="139"/>
                  </a:cubicBezTo>
                  <a:cubicBezTo>
                    <a:pt x="100" y="96"/>
                    <a:pt x="100" y="96"/>
                    <a:pt x="100" y="96"/>
                  </a:cubicBezTo>
                  <a:cubicBezTo>
                    <a:pt x="111" y="84"/>
                    <a:pt x="111" y="84"/>
                    <a:pt x="111" y="84"/>
                  </a:cubicBezTo>
                  <a:cubicBezTo>
                    <a:pt x="111" y="84"/>
                    <a:pt x="111" y="53"/>
                    <a:pt x="111" y="53"/>
                  </a:cubicBezTo>
                  <a:cubicBezTo>
                    <a:pt x="111" y="53"/>
                    <a:pt x="121" y="63"/>
                    <a:pt x="121" y="63"/>
                  </a:cubicBezTo>
                  <a:cubicBezTo>
                    <a:pt x="141" y="53"/>
                    <a:pt x="141" y="53"/>
                    <a:pt x="141" y="53"/>
                  </a:cubicBezTo>
                  <a:cubicBezTo>
                    <a:pt x="143" y="43"/>
                    <a:pt x="143" y="43"/>
                    <a:pt x="143" y="43"/>
                  </a:cubicBezTo>
                  <a:cubicBezTo>
                    <a:pt x="147" y="30"/>
                    <a:pt x="147" y="30"/>
                    <a:pt x="147" y="30"/>
                  </a:cubicBezTo>
                  <a:cubicBezTo>
                    <a:pt x="151" y="27"/>
                    <a:pt x="154" y="19"/>
                    <a:pt x="154" y="19"/>
                  </a:cubicBezTo>
                  <a:cubicBezTo>
                    <a:pt x="177" y="19"/>
                    <a:pt x="177" y="19"/>
                    <a:pt x="177" y="19"/>
                  </a:cubicBezTo>
                  <a:cubicBezTo>
                    <a:pt x="183" y="3"/>
                    <a:pt x="183" y="3"/>
                    <a:pt x="183" y="3"/>
                  </a:cubicBezTo>
                  <a:cubicBezTo>
                    <a:pt x="187" y="0"/>
                    <a:pt x="187" y="0"/>
                    <a:pt x="187" y="0"/>
                  </a:cubicBezTo>
                  <a:cubicBezTo>
                    <a:pt x="200" y="23"/>
                    <a:pt x="200" y="23"/>
                    <a:pt x="200" y="23"/>
                  </a:cubicBezTo>
                  <a:cubicBezTo>
                    <a:pt x="187" y="26"/>
                    <a:pt x="187" y="26"/>
                    <a:pt x="187" y="26"/>
                  </a:cubicBezTo>
                  <a:cubicBezTo>
                    <a:pt x="191" y="30"/>
                    <a:pt x="191" y="30"/>
                    <a:pt x="191" y="30"/>
                  </a:cubicBezTo>
                  <a:cubicBezTo>
                    <a:pt x="187" y="39"/>
                    <a:pt x="187" y="39"/>
                    <a:pt x="187" y="39"/>
                  </a:cubicBezTo>
                  <a:cubicBezTo>
                    <a:pt x="187" y="43"/>
                    <a:pt x="187" y="43"/>
                    <a:pt x="187" y="43"/>
                  </a:cubicBezTo>
                  <a:cubicBezTo>
                    <a:pt x="191" y="43"/>
                    <a:pt x="191" y="43"/>
                    <a:pt x="191" y="43"/>
                  </a:cubicBezTo>
                  <a:cubicBezTo>
                    <a:pt x="191" y="63"/>
                    <a:pt x="191" y="63"/>
                    <a:pt x="191" y="63"/>
                  </a:cubicBezTo>
                  <a:cubicBezTo>
                    <a:pt x="207" y="66"/>
                    <a:pt x="207" y="66"/>
                    <a:pt x="207" y="66"/>
                  </a:cubicBezTo>
                  <a:cubicBezTo>
                    <a:pt x="207" y="70"/>
                    <a:pt x="207" y="70"/>
                    <a:pt x="207" y="70"/>
                  </a:cubicBezTo>
                  <a:cubicBezTo>
                    <a:pt x="224" y="56"/>
                    <a:pt x="224" y="56"/>
                    <a:pt x="224" y="56"/>
                  </a:cubicBezTo>
                  <a:cubicBezTo>
                    <a:pt x="220" y="56"/>
                    <a:pt x="220" y="56"/>
                    <a:pt x="220" y="56"/>
                  </a:cubicBezTo>
                  <a:cubicBezTo>
                    <a:pt x="221" y="49"/>
                    <a:pt x="221" y="49"/>
                    <a:pt x="221" y="49"/>
                  </a:cubicBezTo>
                  <a:cubicBezTo>
                    <a:pt x="247" y="43"/>
                    <a:pt x="247" y="43"/>
                    <a:pt x="247" y="43"/>
                  </a:cubicBezTo>
                  <a:cubicBezTo>
                    <a:pt x="247" y="39"/>
                    <a:pt x="247" y="39"/>
                    <a:pt x="247" y="39"/>
                  </a:cubicBezTo>
                  <a:cubicBezTo>
                    <a:pt x="264" y="42"/>
                    <a:pt x="264" y="42"/>
                    <a:pt x="264" y="42"/>
                  </a:cubicBezTo>
                  <a:cubicBezTo>
                    <a:pt x="271" y="60"/>
                    <a:pt x="271" y="60"/>
                    <a:pt x="271" y="60"/>
                  </a:cubicBezTo>
                  <a:cubicBezTo>
                    <a:pt x="277" y="56"/>
                    <a:pt x="277" y="56"/>
                    <a:pt x="277" y="56"/>
                  </a:cubicBezTo>
                  <a:cubicBezTo>
                    <a:pt x="277" y="53"/>
                    <a:pt x="277" y="53"/>
                    <a:pt x="277" y="53"/>
                  </a:cubicBezTo>
                  <a:cubicBezTo>
                    <a:pt x="288" y="47"/>
                    <a:pt x="288" y="47"/>
                    <a:pt x="288" y="47"/>
                  </a:cubicBezTo>
                  <a:cubicBezTo>
                    <a:pt x="281" y="37"/>
                    <a:pt x="281" y="37"/>
                    <a:pt x="281" y="37"/>
                  </a:cubicBezTo>
                  <a:cubicBezTo>
                    <a:pt x="281" y="26"/>
                    <a:pt x="281" y="26"/>
                    <a:pt x="281" y="26"/>
                  </a:cubicBezTo>
                  <a:cubicBezTo>
                    <a:pt x="281" y="26"/>
                    <a:pt x="293" y="23"/>
                    <a:pt x="293" y="23"/>
                  </a:cubicBezTo>
                  <a:cubicBezTo>
                    <a:pt x="294" y="23"/>
                    <a:pt x="294" y="19"/>
                    <a:pt x="294" y="19"/>
                  </a:cubicBezTo>
                  <a:cubicBezTo>
                    <a:pt x="298" y="19"/>
                    <a:pt x="298" y="19"/>
                    <a:pt x="298" y="19"/>
                  </a:cubicBezTo>
                  <a:cubicBezTo>
                    <a:pt x="305" y="12"/>
                    <a:pt x="305" y="12"/>
                    <a:pt x="305" y="12"/>
                  </a:cubicBezTo>
                  <a:cubicBezTo>
                    <a:pt x="317" y="9"/>
                    <a:pt x="317" y="9"/>
                    <a:pt x="317" y="9"/>
                  </a:cubicBezTo>
                  <a:cubicBezTo>
                    <a:pt x="327" y="9"/>
                    <a:pt x="327" y="9"/>
                    <a:pt x="327" y="9"/>
                  </a:cubicBezTo>
                  <a:cubicBezTo>
                    <a:pt x="334" y="16"/>
                    <a:pt x="334" y="16"/>
                    <a:pt x="334" y="16"/>
                  </a:cubicBezTo>
                  <a:cubicBezTo>
                    <a:pt x="337" y="40"/>
                    <a:pt x="337" y="40"/>
                    <a:pt x="337" y="40"/>
                  </a:cubicBezTo>
                  <a:cubicBezTo>
                    <a:pt x="337" y="40"/>
                    <a:pt x="334" y="40"/>
                    <a:pt x="334" y="40"/>
                  </a:cubicBezTo>
                  <a:cubicBezTo>
                    <a:pt x="334" y="40"/>
                    <a:pt x="326" y="54"/>
                    <a:pt x="321" y="59"/>
                  </a:cubicBezTo>
                  <a:cubicBezTo>
                    <a:pt x="324" y="63"/>
                    <a:pt x="324" y="63"/>
                    <a:pt x="324" y="63"/>
                  </a:cubicBezTo>
                  <a:cubicBezTo>
                    <a:pt x="317" y="76"/>
                    <a:pt x="317" y="76"/>
                    <a:pt x="317" y="76"/>
                  </a:cubicBezTo>
                  <a:cubicBezTo>
                    <a:pt x="317" y="87"/>
                    <a:pt x="317" y="87"/>
                    <a:pt x="317" y="87"/>
                  </a:cubicBezTo>
                  <a:cubicBezTo>
                    <a:pt x="310" y="96"/>
                    <a:pt x="310" y="96"/>
                    <a:pt x="310" y="96"/>
                  </a:cubicBezTo>
                  <a:cubicBezTo>
                    <a:pt x="311" y="100"/>
                    <a:pt x="311" y="100"/>
                    <a:pt x="311" y="100"/>
                  </a:cubicBezTo>
                  <a:cubicBezTo>
                    <a:pt x="307" y="102"/>
                    <a:pt x="307" y="102"/>
                    <a:pt x="307" y="102"/>
                  </a:cubicBezTo>
                  <a:cubicBezTo>
                    <a:pt x="307" y="110"/>
                    <a:pt x="307" y="110"/>
                    <a:pt x="307" y="110"/>
                  </a:cubicBezTo>
                  <a:cubicBezTo>
                    <a:pt x="311" y="106"/>
                    <a:pt x="311" y="106"/>
                    <a:pt x="311" y="106"/>
                  </a:cubicBezTo>
                  <a:cubicBezTo>
                    <a:pt x="331" y="126"/>
                    <a:pt x="331" y="126"/>
                    <a:pt x="331" y="126"/>
                  </a:cubicBezTo>
                  <a:cubicBezTo>
                    <a:pt x="334" y="137"/>
                    <a:pt x="334" y="137"/>
                    <a:pt x="334" y="137"/>
                  </a:cubicBezTo>
                  <a:cubicBezTo>
                    <a:pt x="327" y="143"/>
                    <a:pt x="327" y="143"/>
                    <a:pt x="327" y="143"/>
                  </a:cubicBezTo>
                  <a:cubicBezTo>
                    <a:pt x="317" y="136"/>
                    <a:pt x="317" y="136"/>
                    <a:pt x="317" y="136"/>
                  </a:cubicBezTo>
                  <a:cubicBezTo>
                    <a:pt x="314" y="140"/>
                    <a:pt x="314" y="140"/>
                    <a:pt x="314" y="140"/>
                  </a:cubicBezTo>
                  <a:cubicBezTo>
                    <a:pt x="309" y="134"/>
                    <a:pt x="309" y="134"/>
                    <a:pt x="309" y="134"/>
                  </a:cubicBezTo>
                  <a:cubicBezTo>
                    <a:pt x="305" y="123"/>
                    <a:pt x="305" y="123"/>
                    <a:pt x="305" y="123"/>
                  </a:cubicBezTo>
                  <a:cubicBezTo>
                    <a:pt x="292" y="127"/>
                    <a:pt x="292" y="127"/>
                    <a:pt x="292" y="127"/>
                  </a:cubicBezTo>
                  <a:cubicBezTo>
                    <a:pt x="307" y="149"/>
                    <a:pt x="307" y="149"/>
                    <a:pt x="307" y="149"/>
                  </a:cubicBezTo>
                  <a:cubicBezTo>
                    <a:pt x="308" y="153"/>
                    <a:pt x="308" y="153"/>
                    <a:pt x="308" y="153"/>
                  </a:cubicBezTo>
                  <a:cubicBezTo>
                    <a:pt x="314" y="160"/>
                    <a:pt x="314" y="160"/>
                    <a:pt x="314" y="160"/>
                  </a:cubicBezTo>
                  <a:cubicBezTo>
                    <a:pt x="317" y="160"/>
                    <a:pt x="317" y="160"/>
                    <a:pt x="317" y="160"/>
                  </a:cubicBezTo>
                  <a:cubicBezTo>
                    <a:pt x="317" y="170"/>
                    <a:pt x="317" y="170"/>
                    <a:pt x="317" y="170"/>
                  </a:cubicBezTo>
                  <a:cubicBezTo>
                    <a:pt x="324" y="173"/>
                    <a:pt x="324" y="173"/>
                    <a:pt x="324" y="173"/>
                  </a:cubicBezTo>
                  <a:cubicBezTo>
                    <a:pt x="320" y="176"/>
                    <a:pt x="320" y="176"/>
                    <a:pt x="320" y="176"/>
                  </a:cubicBezTo>
                  <a:cubicBezTo>
                    <a:pt x="321" y="183"/>
                    <a:pt x="321" y="183"/>
                    <a:pt x="321" y="183"/>
                  </a:cubicBezTo>
                  <a:cubicBezTo>
                    <a:pt x="324" y="186"/>
                    <a:pt x="324" y="186"/>
                    <a:pt x="324" y="186"/>
                  </a:cubicBezTo>
                  <a:cubicBezTo>
                    <a:pt x="334" y="186"/>
                    <a:pt x="334" y="186"/>
                    <a:pt x="334" y="186"/>
                  </a:cubicBezTo>
                  <a:cubicBezTo>
                    <a:pt x="337" y="190"/>
                    <a:pt x="337" y="190"/>
                    <a:pt x="337" y="190"/>
                  </a:cubicBezTo>
                  <a:cubicBezTo>
                    <a:pt x="327" y="200"/>
                    <a:pt x="327" y="200"/>
                    <a:pt x="327" y="200"/>
                  </a:cubicBezTo>
                  <a:cubicBezTo>
                    <a:pt x="331" y="200"/>
                    <a:pt x="331" y="200"/>
                    <a:pt x="331" y="200"/>
                  </a:cubicBezTo>
                  <a:cubicBezTo>
                    <a:pt x="331" y="213"/>
                    <a:pt x="331" y="213"/>
                    <a:pt x="331" y="213"/>
                  </a:cubicBezTo>
                  <a:cubicBezTo>
                    <a:pt x="334" y="214"/>
                    <a:pt x="334" y="214"/>
                    <a:pt x="334" y="214"/>
                  </a:cubicBezTo>
                  <a:cubicBezTo>
                    <a:pt x="338" y="223"/>
                    <a:pt x="338" y="223"/>
                    <a:pt x="338" y="223"/>
                  </a:cubicBezTo>
                  <a:cubicBezTo>
                    <a:pt x="338" y="233"/>
                    <a:pt x="338" y="233"/>
                    <a:pt x="338" y="233"/>
                  </a:cubicBezTo>
                  <a:cubicBezTo>
                    <a:pt x="334" y="233"/>
                    <a:pt x="334" y="233"/>
                    <a:pt x="334" y="233"/>
                  </a:cubicBezTo>
                  <a:cubicBezTo>
                    <a:pt x="335" y="246"/>
                    <a:pt x="335" y="246"/>
                    <a:pt x="335" y="246"/>
                  </a:cubicBezTo>
                  <a:cubicBezTo>
                    <a:pt x="330" y="250"/>
                    <a:pt x="330" y="250"/>
                    <a:pt x="330" y="250"/>
                  </a:cubicBezTo>
                  <a:cubicBezTo>
                    <a:pt x="327" y="260"/>
                    <a:pt x="327" y="260"/>
                    <a:pt x="327" y="260"/>
                  </a:cubicBezTo>
                  <a:cubicBezTo>
                    <a:pt x="333" y="263"/>
                    <a:pt x="333" y="263"/>
                    <a:pt x="333" y="263"/>
                  </a:cubicBezTo>
                  <a:cubicBezTo>
                    <a:pt x="338" y="263"/>
                    <a:pt x="338" y="263"/>
                    <a:pt x="338" y="263"/>
                  </a:cubicBezTo>
                  <a:cubicBezTo>
                    <a:pt x="337" y="270"/>
                    <a:pt x="337" y="270"/>
                    <a:pt x="337" y="270"/>
                  </a:cubicBezTo>
                  <a:cubicBezTo>
                    <a:pt x="340" y="273"/>
                    <a:pt x="340" y="273"/>
                    <a:pt x="340" y="273"/>
                  </a:cubicBezTo>
                  <a:cubicBezTo>
                    <a:pt x="344" y="273"/>
                    <a:pt x="344" y="273"/>
                    <a:pt x="344" y="273"/>
                  </a:cubicBezTo>
                  <a:cubicBezTo>
                    <a:pt x="344" y="273"/>
                    <a:pt x="347" y="276"/>
                    <a:pt x="347" y="276"/>
                  </a:cubicBezTo>
                  <a:cubicBezTo>
                    <a:pt x="347" y="276"/>
                    <a:pt x="351" y="276"/>
                    <a:pt x="351" y="276"/>
                  </a:cubicBezTo>
                  <a:cubicBezTo>
                    <a:pt x="350" y="283"/>
                    <a:pt x="350" y="283"/>
                    <a:pt x="350" y="283"/>
                  </a:cubicBezTo>
                  <a:cubicBezTo>
                    <a:pt x="358" y="283"/>
                    <a:pt x="358" y="283"/>
                    <a:pt x="358" y="283"/>
                  </a:cubicBezTo>
                  <a:cubicBezTo>
                    <a:pt x="361" y="286"/>
                    <a:pt x="361" y="286"/>
                    <a:pt x="361" y="286"/>
                  </a:cubicBezTo>
                  <a:cubicBezTo>
                    <a:pt x="360" y="290"/>
                    <a:pt x="360" y="290"/>
                    <a:pt x="360" y="290"/>
                  </a:cubicBezTo>
                  <a:cubicBezTo>
                    <a:pt x="364" y="290"/>
                    <a:pt x="364" y="290"/>
                    <a:pt x="364" y="290"/>
                  </a:cubicBezTo>
                  <a:cubicBezTo>
                    <a:pt x="368" y="293"/>
                    <a:pt x="368" y="293"/>
                    <a:pt x="368" y="293"/>
                  </a:cubicBezTo>
                  <a:cubicBezTo>
                    <a:pt x="365" y="296"/>
                    <a:pt x="365" y="296"/>
                    <a:pt x="365" y="296"/>
                  </a:cubicBezTo>
                  <a:cubicBezTo>
                    <a:pt x="364" y="300"/>
                    <a:pt x="364" y="300"/>
                    <a:pt x="364" y="300"/>
                  </a:cubicBezTo>
                  <a:cubicBezTo>
                    <a:pt x="360" y="304"/>
                    <a:pt x="360" y="304"/>
                    <a:pt x="360" y="304"/>
                  </a:cubicBezTo>
                  <a:cubicBezTo>
                    <a:pt x="359" y="306"/>
                    <a:pt x="359" y="306"/>
                    <a:pt x="359" y="306"/>
                  </a:cubicBezTo>
                  <a:cubicBezTo>
                    <a:pt x="357" y="310"/>
                    <a:pt x="357" y="310"/>
                    <a:pt x="357" y="310"/>
                  </a:cubicBezTo>
                  <a:cubicBezTo>
                    <a:pt x="361" y="313"/>
                    <a:pt x="361" y="313"/>
                    <a:pt x="361" y="313"/>
                  </a:cubicBezTo>
                  <a:cubicBezTo>
                    <a:pt x="365" y="309"/>
                    <a:pt x="365" y="309"/>
                    <a:pt x="365" y="309"/>
                  </a:cubicBezTo>
                  <a:cubicBezTo>
                    <a:pt x="366" y="304"/>
                    <a:pt x="366" y="304"/>
                    <a:pt x="366" y="304"/>
                  </a:cubicBezTo>
                  <a:cubicBezTo>
                    <a:pt x="371" y="301"/>
                    <a:pt x="371" y="301"/>
                    <a:pt x="371" y="301"/>
                  </a:cubicBezTo>
                  <a:cubicBezTo>
                    <a:pt x="371" y="297"/>
                    <a:pt x="371" y="297"/>
                    <a:pt x="371" y="297"/>
                  </a:cubicBezTo>
                  <a:cubicBezTo>
                    <a:pt x="377" y="296"/>
                    <a:pt x="377" y="296"/>
                    <a:pt x="377" y="296"/>
                  </a:cubicBezTo>
                  <a:cubicBezTo>
                    <a:pt x="377" y="300"/>
                    <a:pt x="377" y="300"/>
                    <a:pt x="377" y="300"/>
                  </a:cubicBezTo>
                  <a:cubicBezTo>
                    <a:pt x="381" y="300"/>
                    <a:pt x="381" y="300"/>
                    <a:pt x="381" y="300"/>
                  </a:cubicBezTo>
                  <a:cubicBezTo>
                    <a:pt x="385" y="303"/>
                    <a:pt x="385" y="303"/>
                    <a:pt x="385" y="303"/>
                  </a:cubicBezTo>
                  <a:cubicBezTo>
                    <a:pt x="382" y="307"/>
                    <a:pt x="382" y="307"/>
                    <a:pt x="382" y="307"/>
                  </a:cubicBezTo>
                  <a:cubicBezTo>
                    <a:pt x="381" y="313"/>
                    <a:pt x="381" y="313"/>
                    <a:pt x="381" y="313"/>
                  </a:cubicBezTo>
                  <a:cubicBezTo>
                    <a:pt x="387" y="310"/>
                    <a:pt x="387" y="310"/>
                    <a:pt x="387" y="310"/>
                  </a:cubicBezTo>
                  <a:cubicBezTo>
                    <a:pt x="391" y="309"/>
                    <a:pt x="391" y="309"/>
                    <a:pt x="391" y="309"/>
                  </a:cubicBezTo>
                  <a:cubicBezTo>
                    <a:pt x="391" y="314"/>
                    <a:pt x="391" y="314"/>
                    <a:pt x="391" y="314"/>
                  </a:cubicBezTo>
                  <a:cubicBezTo>
                    <a:pt x="394" y="316"/>
                    <a:pt x="394" y="316"/>
                    <a:pt x="394" y="316"/>
                  </a:cubicBezTo>
                  <a:cubicBezTo>
                    <a:pt x="394" y="326"/>
                    <a:pt x="394" y="326"/>
                    <a:pt x="394" y="326"/>
                  </a:cubicBezTo>
                  <a:cubicBezTo>
                    <a:pt x="400" y="330"/>
                    <a:pt x="400" y="330"/>
                    <a:pt x="400" y="330"/>
                  </a:cubicBezTo>
                  <a:cubicBezTo>
                    <a:pt x="408" y="326"/>
                    <a:pt x="408" y="326"/>
                    <a:pt x="408" y="326"/>
                  </a:cubicBezTo>
                  <a:cubicBezTo>
                    <a:pt x="411" y="320"/>
                    <a:pt x="411" y="320"/>
                    <a:pt x="411" y="320"/>
                  </a:cubicBezTo>
                  <a:cubicBezTo>
                    <a:pt x="418" y="320"/>
                    <a:pt x="418" y="320"/>
                    <a:pt x="418" y="320"/>
                  </a:cubicBezTo>
                  <a:cubicBezTo>
                    <a:pt x="421" y="313"/>
                    <a:pt x="421" y="313"/>
                    <a:pt x="421" y="313"/>
                  </a:cubicBezTo>
                  <a:cubicBezTo>
                    <a:pt x="428" y="317"/>
                    <a:pt x="428" y="317"/>
                    <a:pt x="428" y="317"/>
                  </a:cubicBezTo>
                  <a:cubicBezTo>
                    <a:pt x="428" y="317"/>
                    <a:pt x="428" y="320"/>
                    <a:pt x="428" y="321"/>
                  </a:cubicBezTo>
                  <a:cubicBezTo>
                    <a:pt x="428" y="321"/>
                    <a:pt x="437" y="333"/>
                    <a:pt x="437" y="333"/>
                  </a:cubicBezTo>
                  <a:cubicBezTo>
                    <a:pt x="448" y="333"/>
                    <a:pt x="448" y="333"/>
                    <a:pt x="448" y="333"/>
                  </a:cubicBezTo>
                  <a:cubicBezTo>
                    <a:pt x="454" y="317"/>
                    <a:pt x="454" y="317"/>
                    <a:pt x="454" y="317"/>
                  </a:cubicBezTo>
                  <a:cubicBezTo>
                    <a:pt x="457" y="317"/>
                    <a:pt x="457" y="317"/>
                    <a:pt x="457" y="317"/>
                  </a:cubicBezTo>
                  <a:cubicBezTo>
                    <a:pt x="461" y="314"/>
                    <a:pt x="461" y="314"/>
                    <a:pt x="461" y="314"/>
                  </a:cubicBezTo>
                  <a:cubicBezTo>
                    <a:pt x="461" y="299"/>
                    <a:pt x="461" y="299"/>
                    <a:pt x="461" y="299"/>
                  </a:cubicBezTo>
                  <a:cubicBezTo>
                    <a:pt x="465" y="304"/>
                    <a:pt x="465" y="304"/>
                    <a:pt x="465" y="304"/>
                  </a:cubicBezTo>
                  <a:cubicBezTo>
                    <a:pt x="464" y="290"/>
                    <a:pt x="464" y="290"/>
                    <a:pt x="464" y="290"/>
                  </a:cubicBezTo>
                  <a:cubicBezTo>
                    <a:pt x="468" y="286"/>
                    <a:pt x="468" y="286"/>
                    <a:pt x="468" y="286"/>
                  </a:cubicBezTo>
                  <a:cubicBezTo>
                    <a:pt x="471" y="287"/>
                    <a:pt x="471" y="287"/>
                    <a:pt x="471" y="287"/>
                  </a:cubicBezTo>
                  <a:cubicBezTo>
                    <a:pt x="471" y="283"/>
                    <a:pt x="471" y="283"/>
                    <a:pt x="471" y="283"/>
                  </a:cubicBezTo>
                  <a:cubicBezTo>
                    <a:pt x="477" y="284"/>
                    <a:pt x="477" y="284"/>
                    <a:pt x="477" y="284"/>
                  </a:cubicBezTo>
                  <a:cubicBezTo>
                    <a:pt x="478" y="279"/>
                    <a:pt x="478" y="279"/>
                    <a:pt x="478" y="279"/>
                  </a:cubicBezTo>
                  <a:cubicBezTo>
                    <a:pt x="483" y="276"/>
                    <a:pt x="483" y="276"/>
                    <a:pt x="483" y="276"/>
                  </a:cubicBezTo>
                  <a:cubicBezTo>
                    <a:pt x="490" y="283"/>
                    <a:pt x="490" y="283"/>
                    <a:pt x="490" y="283"/>
                  </a:cubicBezTo>
                  <a:cubicBezTo>
                    <a:pt x="497" y="280"/>
                    <a:pt x="497" y="280"/>
                    <a:pt x="497" y="280"/>
                  </a:cubicBezTo>
                  <a:cubicBezTo>
                    <a:pt x="508" y="291"/>
                    <a:pt x="508" y="291"/>
                    <a:pt x="508" y="291"/>
                  </a:cubicBezTo>
                  <a:cubicBezTo>
                    <a:pt x="529" y="292"/>
                    <a:pt x="529" y="292"/>
                    <a:pt x="529" y="292"/>
                  </a:cubicBezTo>
                  <a:cubicBezTo>
                    <a:pt x="532" y="285"/>
                    <a:pt x="532" y="285"/>
                    <a:pt x="532" y="285"/>
                  </a:cubicBezTo>
                  <a:cubicBezTo>
                    <a:pt x="562" y="282"/>
                    <a:pt x="562" y="282"/>
                    <a:pt x="562" y="282"/>
                  </a:cubicBezTo>
                  <a:cubicBezTo>
                    <a:pt x="583" y="295"/>
                    <a:pt x="583" y="295"/>
                    <a:pt x="583" y="295"/>
                  </a:cubicBezTo>
                  <a:cubicBezTo>
                    <a:pt x="567" y="297"/>
                    <a:pt x="567" y="297"/>
                    <a:pt x="567" y="297"/>
                  </a:cubicBezTo>
                  <a:cubicBezTo>
                    <a:pt x="542" y="304"/>
                    <a:pt x="542" y="304"/>
                    <a:pt x="542" y="304"/>
                  </a:cubicBezTo>
                  <a:cubicBezTo>
                    <a:pt x="538" y="313"/>
                    <a:pt x="538" y="313"/>
                    <a:pt x="538" y="313"/>
                  </a:cubicBezTo>
                  <a:cubicBezTo>
                    <a:pt x="549" y="309"/>
                    <a:pt x="549" y="309"/>
                    <a:pt x="549" y="309"/>
                  </a:cubicBezTo>
                  <a:cubicBezTo>
                    <a:pt x="560" y="319"/>
                    <a:pt x="560" y="319"/>
                    <a:pt x="560" y="319"/>
                  </a:cubicBezTo>
                  <a:cubicBezTo>
                    <a:pt x="572" y="319"/>
                    <a:pt x="572" y="319"/>
                    <a:pt x="572" y="319"/>
                  </a:cubicBezTo>
                  <a:cubicBezTo>
                    <a:pt x="577" y="308"/>
                    <a:pt x="577" y="308"/>
                    <a:pt x="577" y="308"/>
                  </a:cubicBezTo>
                  <a:cubicBezTo>
                    <a:pt x="585" y="308"/>
                    <a:pt x="585" y="308"/>
                    <a:pt x="585" y="308"/>
                  </a:cubicBezTo>
                  <a:cubicBezTo>
                    <a:pt x="589" y="320"/>
                    <a:pt x="589" y="320"/>
                    <a:pt x="589" y="320"/>
                  </a:cubicBezTo>
                  <a:cubicBezTo>
                    <a:pt x="587" y="328"/>
                    <a:pt x="587" y="328"/>
                    <a:pt x="587" y="328"/>
                  </a:cubicBezTo>
                  <a:cubicBezTo>
                    <a:pt x="597" y="326"/>
                    <a:pt x="597" y="326"/>
                    <a:pt x="597" y="326"/>
                  </a:cubicBezTo>
                  <a:cubicBezTo>
                    <a:pt x="604" y="335"/>
                    <a:pt x="604" y="335"/>
                    <a:pt x="604" y="335"/>
                  </a:cubicBezTo>
                  <a:cubicBezTo>
                    <a:pt x="604" y="335"/>
                    <a:pt x="616" y="339"/>
                    <a:pt x="616" y="339"/>
                  </a:cubicBezTo>
                  <a:cubicBezTo>
                    <a:pt x="616" y="340"/>
                    <a:pt x="615" y="343"/>
                    <a:pt x="615" y="343"/>
                  </a:cubicBezTo>
                  <a:cubicBezTo>
                    <a:pt x="635" y="337"/>
                    <a:pt x="635" y="337"/>
                    <a:pt x="635" y="337"/>
                  </a:cubicBezTo>
                  <a:cubicBezTo>
                    <a:pt x="635" y="337"/>
                    <a:pt x="648" y="335"/>
                    <a:pt x="648" y="335"/>
                  </a:cubicBezTo>
                  <a:cubicBezTo>
                    <a:pt x="648" y="335"/>
                    <a:pt x="657" y="330"/>
                    <a:pt x="657" y="330"/>
                  </a:cubicBezTo>
                  <a:cubicBezTo>
                    <a:pt x="694" y="328"/>
                    <a:pt x="694" y="328"/>
                    <a:pt x="694" y="328"/>
                  </a:cubicBezTo>
                  <a:cubicBezTo>
                    <a:pt x="696" y="335"/>
                    <a:pt x="696" y="335"/>
                    <a:pt x="696" y="335"/>
                  </a:cubicBezTo>
                  <a:cubicBezTo>
                    <a:pt x="696" y="335"/>
                    <a:pt x="711" y="332"/>
                    <a:pt x="712" y="332"/>
                  </a:cubicBezTo>
                  <a:cubicBezTo>
                    <a:pt x="712" y="332"/>
                    <a:pt x="724" y="329"/>
                    <a:pt x="724" y="329"/>
                  </a:cubicBezTo>
                  <a:cubicBezTo>
                    <a:pt x="734" y="333"/>
                    <a:pt x="734" y="333"/>
                    <a:pt x="734" y="333"/>
                  </a:cubicBezTo>
                  <a:cubicBezTo>
                    <a:pt x="733" y="349"/>
                    <a:pt x="733" y="349"/>
                    <a:pt x="733" y="349"/>
                  </a:cubicBezTo>
                  <a:lnTo>
                    <a:pt x="717" y="35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7" name="Freeform 27">
              <a:extLst>
                <a:ext uri="{FF2B5EF4-FFF2-40B4-BE49-F238E27FC236}">
                  <a16:creationId xmlns:a16="http://schemas.microsoft.com/office/drawing/2014/main" id="{52288C2B-351E-4AEF-9F95-AD086DEDAC42}"/>
                </a:ext>
              </a:extLst>
            </p:cNvPr>
            <p:cNvSpPr>
              <a:spLocks/>
            </p:cNvSpPr>
            <p:nvPr/>
          </p:nvSpPr>
          <p:spPr bwMode="auto">
            <a:xfrm>
              <a:off x="6474273" y="5741148"/>
              <a:ext cx="153271" cy="99959"/>
            </a:xfrm>
            <a:custGeom>
              <a:avLst/>
              <a:gdLst>
                <a:gd name="T0" fmla="*/ 0 w 102"/>
                <a:gd name="T1" fmla="*/ 30 h 66"/>
                <a:gd name="T2" fmla="*/ 10 w 102"/>
                <a:gd name="T3" fmla="*/ 28 h 66"/>
                <a:gd name="T4" fmla="*/ 17 w 102"/>
                <a:gd name="T5" fmla="*/ 30 h 66"/>
                <a:gd name="T6" fmla="*/ 47 w 102"/>
                <a:gd name="T7" fmla="*/ 59 h 66"/>
                <a:gd name="T8" fmla="*/ 49 w 102"/>
                <a:gd name="T9" fmla="*/ 56 h 66"/>
                <a:gd name="T10" fmla="*/ 52 w 102"/>
                <a:gd name="T11" fmla="*/ 65 h 66"/>
                <a:gd name="T12" fmla="*/ 56 w 102"/>
                <a:gd name="T13" fmla="*/ 66 h 66"/>
                <a:gd name="T14" fmla="*/ 82 w 102"/>
                <a:gd name="T15" fmla="*/ 60 h 66"/>
                <a:gd name="T16" fmla="*/ 86 w 102"/>
                <a:gd name="T17" fmla="*/ 48 h 66"/>
                <a:gd name="T18" fmla="*/ 84 w 102"/>
                <a:gd name="T19" fmla="*/ 43 h 66"/>
                <a:gd name="T20" fmla="*/ 84 w 102"/>
                <a:gd name="T21" fmla="*/ 41 h 66"/>
                <a:gd name="T22" fmla="*/ 102 w 102"/>
                <a:gd name="T23" fmla="*/ 41 h 66"/>
                <a:gd name="T24" fmla="*/ 95 w 102"/>
                <a:gd name="T25" fmla="*/ 23 h 66"/>
                <a:gd name="T26" fmla="*/ 96 w 102"/>
                <a:gd name="T27" fmla="*/ 16 h 66"/>
                <a:gd name="T28" fmla="*/ 76 w 102"/>
                <a:gd name="T29" fmla="*/ 18 h 66"/>
                <a:gd name="T30" fmla="*/ 72 w 102"/>
                <a:gd name="T31" fmla="*/ 14 h 66"/>
                <a:gd name="T32" fmla="*/ 74 w 102"/>
                <a:gd name="T33" fmla="*/ 7 h 66"/>
                <a:gd name="T34" fmla="*/ 69 w 102"/>
                <a:gd name="T35" fmla="*/ 2 h 66"/>
                <a:gd name="T36" fmla="*/ 65 w 102"/>
                <a:gd name="T37" fmla="*/ 8 h 66"/>
                <a:gd name="T38" fmla="*/ 66 w 102"/>
                <a:gd name="T39" fmla="*/ 19 h 66"/>
                <a:gd name="T40" fmla="*/ 61 w 102"/>
                <a:gd name="T41" fmla="*/ 23 h 66"/>
                <a:gd name="T42" fmla="*/ 60 w 102"/>
                <a:gd name="T43" fmla="*/ 19 h 66"/>
                <a:gd name="T44" fmla="*/ 62 w 102"/>
                <a:gd name="T45" fmla="*/ 12 h 66"/>
                <a:gd name="T46" fmla="*/ 62 w 102"/>
                <a:gd name="T47" fmla="*/ 0 h 66"/>
                <a:gd name="T48" fmla="*/ 57 w 102"/>
                <a:gd name="T49" fmla="*/ 0 h 66"/>
                <a:gd name="T50" fmla="*/ 52 w 102"/>
                <a:gd name="T51" fmla="*/ 9 h 66"/>
                <a:gd name="T52" fmla="*/ 45 w 102"/>
                <a:gd name="T53" fmla="*/ 11 h 66"/>
                <a:gd name="T54" fmla="*/ 41 w 102"/>
                <a:gd name="T55" fmla="*/ 19 h 66"/>
                <a:gd name="T56" fmla="*/ 29 w 102"/>
                <a:gd name="T57" fmla="*/ 14 h 66"/>
                <a:gd name="T58" fmla="*/ 15 w 102"/>
                <a:gd name="T59" fmla="*/ 18 h 66"/>
                <a:gd name="T60" fmla="*/ 11 w 102"/>
                <a:gd name="T61" fmla="*/ 14 h 66"/>
                <a:gd name="T62" fmla="*/ 0 w 102"/>
                <a:gd name="T63" fmla="*/ 3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 h="66">
                  <a:moveTo>
                    <a:pt x="0" y="30"/>
                  </a:moveTo>
                  <a:cubicBezTo>
                    <a:pt x="10" y="28"/>
                    <a:pt x="10" y="28"/>
                    <a:pt x="10" y="28"/>
                  </a:cubicBezTo>
                  <a:cubicBezTo>
                    <a:pt x="10" y="28"/>
                    <a:pt x="17" y="29"/>
                    <a:pt x="17" y="30"/>
                  </a:cubicBezTo>
                  <a:cubicBezTo>
                    <a:pt x="47" y="59"/>
                    <a:pt x="47" y="59"/>
                    <a:pt x="47" y="59"/>
                  </a:cubicBezTo>
                  <a:cubicBezTo>
                    <a:pt x="49" y="56"/>
                    <a:pt x="49" y="56"/>
                    <a:pt x="49" y="56"/>
                  </a:cubicBezTo>
                  <a:cubicBezTo>
                    <a:pt x="52" y="65"/>
                    <a:pt x="52" y="65"/>
                    <a:pt x="52" y="65"/>
                  </a:cubicBezTo>
                  <a:cubicBezTo>
                    <a:pt x="56" y="66"/>
                    <a:pt x="56" y="66"/>
                    <a:pt x="56" y="66"/>
                  </a:cubicBezTo>
                  <a:cubicBezTo>
                    <a:pt x="82" y="60"/>
                    <a:pt x="82" y="60"/>
                    <a:pt x="82" y="60"/>
                  </a:cubicBezTo>
                  <a:cubicBezTo>
                    <a:pt x="86" y="48"/>
                    <a:pt x="86" y="48"/>
                    <a:pt x="86" y="48"/>
                  </a:cubicBezTo>
                  <a:cubicBezTo>
                    <a:pt x="84" y="43"/>
                    <a:pt x="84" y="43"/>
                    <a:pt x="84" y="43"/>
                  </a:cubicBezTo>
                  <a:cubicBezTo>
                    <a:pt x="84" y="41"/>
                    <a:pt x="84" y="41"/>
                    <a:pt x="84" y="41"/>
                  </a:cubicBezTo>
                  <a:cubicBezTo>
                    <a:pt x="102" y="41"/>
                    <a:pt x="102" y="41"/>
                    <a:pt x="102" y="41"/>
                  </a:cubicBezTo>
                  <a:cubicBezTo>
                    <a:pt x="95" y="23"/>
                    <a:pt x="95" y="23"/>
                    <a:pt x="95" y="23"/>
                  </a:cubicBezTo>
                  <a:cubicBezTo>
                    <a:pt x="96" y="16"/>
                    <a:pt x="96" y="16"/>
                    <a:pt x="96" y="16"/>
                  </a:cubicBezTo>
                  <a:cubicBezTo>
                    <a:pt x="96" y="16"/>
                    <a:pt x="76" y="18"/>
                    <a:pt x="76" y="18"/>
                  </a:cubicBezTo>
                  <a:cubicBezTo>
                    <a:pt x="76" y="18"/>
                    <a:pt x="72" y="14"/>
                    <a:pt x="72" y="14"/>
                  </a:cubicBezTo>
                  <a:cubicBezTo>
                    <a:pt x="74" y="7"/>
                    <a:pt x="74" y="7"/>
                    <a:pt x="74" y="7"/>
                  </a:cubicBezTo>
                  <a:cubicBezTo>
                    <a:pt x="69" y="2"/>
                    <a:pt x="69" y="2"/>
                    <a:pt x="69" y="2"/>
                  </a:cubicBezTo>
                  <a:cubicBezTo>
                    <a:pt x="65" y="8"/>
                    <a:pt x="65" y="8"/>
                    <a:pt x="65" y="8"/>
                  </a:cubicBezTo>
                  <a:cubicBezTo>
                    <a:pt x="66" y="19"/>
                    <a:pt x="66" y="19"/>
                    <a:pt x="66" y="19"/>
                  </a:cubicBezTo>
                  <a:cubicBezTo>
                    <a:pt x="61" y="23"/>
                    <a:pt x="61" y="23"/>
                    <a:pt x="61" y="23"/>
                  </a:cubicBezTo>
                  <a:cubicBezTo>
                    <a:pt x="60" y="19"/>
                    <a:pt x="60" y="19"/>
                    <a:pt x="60" y="19"/>
                  </a:cubicBezTo>
                  <a:cubicBezTo>
                    <a:pt x="62" y="12"/>
                    <a:pt x="62" y="12"/>
                    <a:pt x="62" y="12"/>
                  </a:cubicBezTo>
                  <a:cubicBezTo>
                    <a:pt x="62" y="0"/>
                    <a:pt x="62" y="0"/>
                    <a:pt x="62" y="0"/>
                  </a:cubicBezTo>
                  <a:cubicBezTo>
                    <a:pt x="57" y="0"/>
                    <a:pt x="57" y="0"/>
                    <a:pt x="57" y="0"/>
                  </a:cubicBezTo>
                  <a:cubicBezTo>
                    <a:pt x="52" y="9"/>
                    <a:pt x="52" y="9"/>
                    <a:pt x="52" y="9"/>
                  </a:cubicBezTo>
                  <a:cubicBezTo>
                    <a:pt x="45" y="11"/>
                    <a:pt x="45" y="11"/>
                    <a:pt x="45" y="11"/>
                  </a:cubicBezTo>
                  <a:cubicBezTo>
                    <a:pt x="41" y="19"/>
                    <a:pt x="41" y="19"/>
                    <a:pt x="41" y="19"/>
                  </a:cubicBezTo>
                  <a:cubicBezTo>
                    <a:pt x="29" y="14"/>
                    <a:pt x="29" y="14"/>
                    <a:pt x="29" y="14"/>
                  </a:cubicBezTo>
                  <a:cubicBezTo>
                    <a:pt x="15" y="18"/>
                    <a:pt x="15" y="18"/>
                    <a:pt x="15" y="18"/>
                  </a:cubicBezTo>
                  <a:cubicBezTo>
                    <a:pt x="11" y="14"/>
                    <a:pt x="11" y="14"/>
                    <a:pt x="11" y="14"/>
                  </a:cubicBezTo>
                  <a:lnTo>
                    <a:pt x="0"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8" name="Freeform 28">
              <a:extLst>
                <a:ext uri="{FF2B5EF4-FFF2-40B4-BE49-F238E27FC236}">
                  <a16:creationId xmlns:a16="http://schemas.microsoft.com/office/drawing/2014/main" id="{333A9F7C-0327-4555-8A95-4F691EC9EA19}"/>
                </a:ext>
              </a:extLst>
            </p:cNvPr>
            <p:cNvSpPr>
              <a:spLocks/>
            </p:cNvSpPr>
            <p:nvPr/>
          </p:nvSpPr>
          <p:spPr bwMode="auto">
            <a:xfrm>
              <a:off x="6660863" y="5723377"/>
              <a:ext cx="26656" cy="22213"/>
            </a:xfrm>
            <a:custGeom>
              <a:avLst/>
              <a:gdLst>
                <a:gd name="T0" fmla="*/ 12 w 12"/>
                <a:gd name="T1" fmla="*/ 10 h 10"/>
                <a:gd name="T2" fmla="*/ 5 w 12"/>
                <a:gd name="T3" fmla="*/ 10 h 10"/>
                <a:gd name="T4" fmla="*/ 0 w 12"/>
                <a:gd name="T5" fmla="*/ 8 h 10"/>
                <a:gd name="T6" fmla="*/ 8 w 12"/>
                <a:gd name="T7" fmla="*/ 0 h 10"/>
                <a:gd name="T8" fmla="*/ 12 w 12"/>
                <a:gd name="T9" fmla="*/ 10 h 10"/>
              </a:gdLst>
              <a:ahLst/>
              <a:cxnLst>
                <a:cxn ang="0">
                  <a:pos x="T0" y="T1"/>
                </a:cxn>
                <a:cxn ang="0">
                  <a:pos x="T2" y="T3"/>
                </a:cxn>
                <a:cxn ang="0">
                  <a:pos x="T4" y="T5"/>
                </a:cxn>
                <a:cxn ang="0">
                  <a:pos x="T6" y="T7"/>
                </a:cxn>
                <a:cxn ang="0">
                  <a:pos x="T8" y="T9"/>
                </a:cxn>
              </a:cxnLst>
              <a:rect l="0" t="0" r="r" b="b"/>
              <a:pathLst>
                <a:path w="12" h="10">
                  <a:moveTo>
                    <a:pt x="12" y="10"/>
                  </a:moveTo>
                  <a:lnTo>
                    <a:pt x="5" y="10"/>
                  </a:lnTo>
                  <a:lnTo>
                    <a:pt x="0" y="8"/>
                  </a:lnTo>
                  <a:lnTo>
                    <a:pt x="8" y="0"/>
                  </a:lnTo>
                  <a:lnTo>
                    <a:pt x="1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9" name="Freeform 29">
              <a:extLst>
                <a:ext uri="{FF2B5EF4-FFF2-40B4-BE49-F238E27FC236}">
                  <a16:creationId xmlns:a16="http://schemas.microsoft.com/office/drawing/2014/main" id="{C47D3DC6-33C4-4303-9CBB-37D1B5DE461C}"/>
                </a:ext>
              </a:extLst>
            </p:cNvPr>
            <p:cNvSpPr>
              <a:spLocks/>
            </p:cNvSpPr>
            <p:nvPr/>
          </p:nvSpPr>
          <p:spPr bwMode="auto">
            <a:xfrm>
              <a:off x="7267281" y="5472369"/>
              <a:ext cx="66639" cy="44426"/>
            </a:xfrm>
            <a:custGeom>
              <a:avLst/>
              <a:gdLst>
                <a:gd name="T0" fmla="*/ 14 w 30"/>
                <a:gd name="T1" fmla="*/ 20 h 20"/>
                <a:gd name="T2" fmla="*/ 3 w 30"/>
                <a:gd name="T3" fmla="*/ 14 h 20"/>
                <a:gd name="T4" fmla="*/ 0 w 30"/>
                <a:gd name="T5" fmla="*/ 6 h 20"/>
                <a:gd name="T6" fmla="*/ 3 w 30"/>
                <a:gd name="T7" fmla="*/ 0 h 20"/>
                <a:gd name="T8" fmla="*/ 10 w 30"/>
                <a:gd name="T9" fmla="*/ 2 h 20"/>
                <a:gd name="T10" fmla="*/ 10 w 30"/>
                <a:gd name="T11" fmla="*/ 7 h 20"/>
                <a:gd name="T12" fmla="*/ 30 w 30"/>
                <a:gd name="T13" fmla="*/ 20 h 20"/>
                <a:gd name="T14" fmla="*/ 14 w 30"/>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0">
                  <a:moveTo>
                    <a:pt x="14" y="20"/>
                  </a:moveTo>
                  <a:lnTo>
                    <a:pt x="3" y="14"/>
                  </a:lnTo>
                  <a:lnTo>
                    <a:pt x="0" y="6"/>
                  </a:lnTo>
                  <a:lnTo>
                    <a:pt x="3" y="0"/>
                  </a:lnTo>
                  <a:lnTo>
                    <a:pt x="10" y="2"/>
                  </a:lnTo>
                  <a:lnTo>
                    <a:pt x="10" y="7"/>
                  </a:lnTo>
                  <a:lnTo>
                    <a:pt x="30" y="20"/>
                  </a:lnTo>
                  <a:lnTo>
                    <a:pt x="14"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0" name="Freeform 30">
              <a:extLst>
                <a:ext uri="{FF2B5EF4-FFF2-40B4-BE49-F238E27FC236}">
                  <a16:creationId xmlns:a16="http://schemas.microsoft.com/office/drawing/2014/main" id="{EEEB7678-4458-4933-B7F4-09D7A0F33B32}"/>
                </a:ext>
              </a:extLst>
            </p:cNvPr>
            <p:cNvSpPr>
              <a:spLocks/>
            </p:cNvSpPr>
            <p:nvPr/>
          </p:nvSpPr>
          <p:spPr bwMode="auto">
            <a:xfrm>
              <a:off x="5594631" y="1556198"/>
              <a:ext cx="1339450" cy="2036944"/>
            </a:xfrm>
            <a:custGeom>
              <a:avLst/>
              <a:gdLst>
                <a:gd name="T0" fmla="*/ 786 w 883"/>
                <a:gd name="T1" fmla="*/ 623 h 1341"/>
                <a:gd name="T2" fmla="*/ 639 w 883"/>
                <a:gd name="T3" fmla="*/ 785 h 1341"/>
                <a:gd name="T4" fmla="*/ 609 w 883"/>
                <a:gd name="T5" fmla="*/ 799 h 1341"/>
                <a:gd name="T6" fmla="*/ 591 w 883"/>
                <a:gd name="T7" fmla="*/ 873 h 1341"/>
                <a:gd name="T8" fmla="*/ 502 w 883"/>
                <a:gd name="T9" fmla="*/ 925 h 1341"/>
                <a:gd name="T10" fmla="*/ 547 w 883"/>
                <a:gd name="T11" fmla="*/ 949 h 1341"/>
                <a:gd name="T12" fmla="*/ 720 w 883"/>
                <a:gd name="T13" fmla="*/ 989 h 1341"/>
                <a:gd name="T14" fmla="*/ 698 w 883"/>
                <a:gd name="T15" fmla="*/ 1084 h 1341"/>
                <a:gd name="T16" fmla="*/ 555 w 883"/>
                <a:gd name="T17" fmla="*/ 1242 h 1341"/>
                <a:gd name="T18" fmla="*/ 347 w 883"/>
                <a:gd name="T19" fmla="*/ 1312 h 1341"/>
                <a:gd name="T20" fmla="*/ 244 w 883"/>
                <a:gd name="T21" fmla="*/ 1299 h 1341"/>
                <a:gd name="T22" fmla="*/ 132 w 883"/>
                <a:gd name="T23" fmla="*/ 1333 h 1341"/>
                <a:gd name="T24" fmla="*/ 116 w 883"/>
                <a:gd name="T25" fmla="*/ 1228 h 1341"/>
                <a:gd name="T26" fmla="*/ 234 w 883"/>
                <a:gd name="T27" fmla="*/ 1064 h 1341"/>
                <a:gd name="T28" fmla="*/ 217 w 883"/>
                <a:gd name="T29" fmla="*/ 914 h 1341"/>
                <a:gd name="T30" fmla="*/ 242 w 883"/>
                <a:gd name="T31" fmla="*/ 876 h 1341"/>
                <a:gd name="T32" fmla="*/ 217 w 883"/>
                <a:gd name="T33" fmla="*/ 884 h 1341"/>
                <a:gd name="T34" fmla="*/ 174 w 883"/>
                <a:gd name="T35" fmla="*/ 907 h 1341"/>
                <a:gd name="T36" fmla="*/ 131 w 883"/>
                <a:gd name="T37" fmla="*/ 883 h 1341"/>
                <a:gd name="T38" fmla="*/ 170 w 883"/>
                <a:gd name="T39" fmla="*/ 822 h 1341"/>
                <a:gd name="T40" fmla="*/ 103 w 883"/>
                <a:gd name="T41" fmla="*/ 952 h 1341"/>
                <a:gd name="T42" fmla="*/ 6 w 883"/>
                <a:gd name="T43" fmla="*/ 1048 h 1341"/>
                <a:gd name="T44" fmla="*/ 87 w 883"/>
                <a:gd name="T45" fmla="*/ 924 h 1341"/>
                <a:gd name="T46" fmla="*/ 64 w 883"/>
                <a:gd name="T47" fmla="*/ 885 h 1341"/>
                <a:gd name="T48" fmla="*/ 71 w 883"/>
                <a:gd name="T49" fmla="*/ 850 h 1341"/>
                <a:gd name="T50" fmla="*/ 97 w 883"/>
                <a:gd name="T51" fmla="*/ 799 h 1341"/>
                <a:gd name="T52" fmla="*/ 90 w 883"/>
                <a:gd name="T53" fmla="*/ 785 h 1341"/>
                <a:gd name="T54" fmla="*/ 132 w 883"/>
                <a:gd name="T55" fmla="*/ 715 h 1341"/>
                <a:gd name="T56" fmla="*/ 187 w 883"/>
                <a:gd name="T57" fmla="*/ 650 h 1341"/>
                <a:gd name="T58" fmla="*/ 217 w 883"/>
                <a:gd name="T59" fmla="*/ 608 h 1341"/>
                <a:gd name="T60" fmla="*/ 116 w 883"/>
                <a:gd name="T61" fmla="*/ 680 h 1341"/>
                <a:gd name="T62" fmla="*/ 88 w 883"/>
                <a:gd name="T63" fmla="*/ 624 h 1341"/>
                <a:gd name="T64" fmla="*/ 118 w 883"/>
                <a:gd name="T65" fmla="*/ 613 h 1341"/>
                <a:gd name="T66" fmla="*/ 73 w 883"/>
                <a:gd name="T67" fmla="*/ 617 h 1341"/>
                <a:gd name="T68" fmla="*/ 91 w 883"/>
                <a:gd name="T69" fmla="*/ 596 h 1341"/>
                <a:gd name="T70" fmla="*/ 88 w 883"/>
                <a:gd name="T71" fmla="*/ 546 h 1341"/>
                <a:gd name="T72" fmla="*/ 153 w 883"/>
                <a:gd name="T73" fmla="*/ 522 h 1341"/>
                <a:gd name="T74" fmla="*/ 154 w 883"/>
                <a:gd name="T75" fmla="*/ 467 h 1341"/>
                <a:gd name="T76" fmla="*/ 170 w 883"/>
                <a:gd name="T77" fmla="*/ 423 h 1341"/>
                <a:gd name="T78" fmla="*/ 144 w 883"/>
                <a:gd name="T79" fmla="*/ 384 h 1341"/>
                <a:gd name="T80" fmla="*/ 209 w 883"/>
                <a:gd name="T81" fmla="*/ 338 h 1341"/>
                <a:gd name="T82" fmla="*/ 188 w 883"/>
                <a:gd name="T83" fmla="*/ 286 h 1341"/>
                <a:gd name="T84" fmla="*/ 209 w 883"/>
                <a:gd name="T85" fmla="*/ 261 h 1341"/>
                <a:gd name="T86" fmla="*/ 231 w 883"/>
                <a:gd name="T87" fmla="*/ 234 h 1341"/>
                <a:gd name="T88" fmla="*/ 259 w 883"/>
                <a:gd name="T89" fmla="*/ 216 h 1341"/>
                <a:gd name="T90" fmla="*/ 278 w 883"/>
                <a:gd name="T91" fmla="*/ 205 h 1341"/>
                <a:gd name="T92" fmla="*/ 299 w 883"/>
                <a:gd name="T93" fmla="*/ 149 h 1341"/>
                <a:gd name="T94" fmla="*/ 349 w 883"/>
                <a:gd name="T95" fmla="*/ 129 h 1341"/>
                <a:gd name="T96" fmla="*/ 363 w 883"/>
                <a:gd name="T97" fmla="*/ 63 h 1341"/>
                <a:gd name="T98" fmla="*/ 402 w 883"/>
                <a:gd name="T99" fmla="*/ 31 h 1341"/>
                <a:gd name="T100" fmla="*/ 427 w 883"/>
                <a:gd name="T101" fmla="*/ 56 h 1341"/>
                <a:gd name="T102" fmla="*/ 504 w 883"/>
                <a:gd name="T103" fmla="*/ 62 h 1341"/>
                <a:gd name="T104" fmla="*/ 589 w 883"/>
                <a:gd name="T105" fmla="*/ 60 h 1341"/>
                <a:gd name="T106" fmla="*/ 696 w 883"/>
                <a:gd name="T107" fmla="*/ 45 h 1341"/>
                <a:gd name="T108" fmla="*/ 678 w 883"/>
                <a:gd name="T109" fmla="*/ 157 h 1341"/>
                <a:gd name="T110" fmla="*/ 496 w 883"/>
                <a:gd name="T111" fmla="*/ 252 h 1341"/>
                <a:gd name="T112" fmla="*/ 512 w 883"/>
                <a:gd name="T113" fmla="*/ 294 h 1341"/>
                <a:gd name="T114" fmla="*/ 463 w 883"/>
                <a:gd name="T115" fmla="*/ 341 h 1341"/>
                <a:gd name="T116" fmla="*/ 467 w 883"/>
                <a:gd name="T117" fmla="*/ 379 h 1341"/>
                <a:gd name="T118" fmla="*/ 476 w 883"/>
                <a:gd name="T119" fmla="*/ 387 h 1341"/>
                <a:gd name="T120" fmla="*/ 651 w 883"/>
                <a:gd name="T121" fmla="*/ 377 h 1341"/>
                <a:gd name="T122" fmla="*/ 735 w 883"/>
                <a:gd name="T123" fmla="*/ 385 h 1341"/>
                <a:gd name="T124" fmla="*/ 883 w 883"/>
                <a:gd name="T125" fmla="*/ 472 h 1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83" h="1341">
                  <a:moveTo>
                    <a:pt x="877" y="479"/>
                  </a:moveTo>
                  <a:cubicBezTo>
                    <a:pt x="878" y="486"/>
                    <a:pt x="878" y="486"/>
                    <a:pt x="878" y="486"/>
                  </a:cubicBezTo>
                  <a:cubicBezTo>
                    <a:pt x="871" y="497"/>
                    <a:pt x="871" y="497"/>
                    <a:pt x="871" y="497"/>
                  </a:cubicBezTo>
                  <a:cubicBezTo>
                    <a:pt x="855" y="510"/>
                    <a:pt x="855" y="510"/>
                    <a:pt x="855" y="510"/>
                  </a:cubicBezTo>
                  <a:cubicBezTo>
                    <a:pt x="848" y="512"/>
                    <a:pt x="848" y="512"/>
                    <a:pt x="848" y="512"/>
                  </a:cubicBezTo>
                  <a:cubicBezTo>
                    <a:pt x="844" y="523"/>
                    <a:pt x="844" y="523"/>
                    <a:pt x="844" y="523"/>
                  </a:cubicBezTo>
                  <a:cubicBezTo>
                    <a:pt x="813" y="562"/>
                    <a:pt x="813" y="562"/>
                    <a:pt x="813" y="562"/>
                  </a:cubicBezTo>
                  <a:cubicBezTo>
                    <a:pt x="808" y="598"/>
                    <a:pt x="808" y="598"/>
                    <a:pt x="808" y="598"/>
                  </a:cubicBezTo>
                  <a:cubicBezTo>
                    <a:pt x="797" y="617"/>
                    <a:pt x="797" y="617"/>
                    <a:pt x="797" y="617"/>
                  </a:cubicBezTo>
                  <a:cubicBezTo>
                    <a:pt x="797" y="617"/>
                    <a:pt x="786" y="623"/>
                    <a:pt x="786" y="623"/>
                  </a:cubicBezTo>
                  <a:cubicBezTo>
                    <a:pt x="786" y="624"/>
                    <a:pt x="770" y="669"/>
                    <a:pt x="770" y="669"/>
                  </a:cubicBezTo>
                  <a:cubicBezTo>
                    <a:pt x="759" y="682"/>
                    <a:pt x="759" y="682"/>
                    <a:pt x="759" y="682"/>
                  </a:cubicBezTo>
                  <a:cubicBezTo>
                    <a:pt x="725" y="705"/>
                    <a:pt x="725" y="705"/>
                    <a:pt x="725" y="705"/>
                  </a:cubicBezTo>
                  <a:cubicBezTo>
                    <a:pt x="725" y="705"/>
                    <a:pt x="718" y="719"/>
                    <a:pt x="716" y="729"/>
                  </a:cubicBezTo>
                  <a:cubicBezTo>
                    <a:pt x="705" y="733"/>
                    <a:pt x="705" y="733"/>
                    <a:pt x="705" y="733"/>
                  </a:cubicBezTo>
                  <a:cubicBezTo>
                    <a:pt x="704" y="752"/>
                    <a:pt x="704" y="752"/>
                    <a:pt x="704" y="752"/>
                  </a:cubicBezTo>
                  <a:cubicBezTo>
                    <a:pt x="690" y="763"/>
                    <a:pt x="690" y="763"/>
                    <a:pt x="690" y="763"/>
                  </a:cubicBezTo>
                  <a:cubicBezTo>
                    <a:pt x="688" y="767"/>
                    <a:pt x="688" y="767"/>
                    <a:pt x="688" y="767"/>
                  </a:cubicBezTo>
                  <a:cubicBezTo>
                    <a:pt x="650" y="792"/>
                    <a:pt x="650" y="792"/>
                    <a:pt x="650" y="792"/>
                  </a:cubicBezTo>
                  <a:cubicBezTo>
                    <a:pt x="639" y="785"/>
                    <a:pt x="639" y="785"/>
                    <a:pt x="639" y="785"/>
                  </a:cubicBezTo>
                  <a:cubicBezTo>
                    <a:pt x="623" y="790"/>
                    <a:pt x="623" y="790"/>
                    <a:pt x="623" y="790"/>
                  </a:cubicBezTo>
                  <a:cubicBezTo>
                    <a:pt x="616" y="785"/>
                    <a:pt x="616" y="785"/>
                    <a:pt x="616" y="785"/>
                  </a:cubicBezTo>
                  <a:cubicBezTo>
                    <a:pt x="607" y="791"/>
                    <a:pt x="607" y="791"/>
                    <a:pt x="607" y="791"/>
                  </a:cubicBezTo>
                  <a:cubicBezTo>
                    <a:pt x="589" y="786"/>
                    <a:pt x="589" y="786"/>
                    <a:pt x="589" y="786"/>
                  </a:cubicBezTo>
                  <a:cubicBezTo>
                    <a:pt x="589" y="786"/>
                    <a:pt x="576" y="792"/>
                    <a:pt x="570" y="795"/>
                  </a:cubicBezTo>
                  <a:cubicBezTo>
                    <a:pt x="564" y="799"/>
                    <a:pt x="544" y="812"/>
                    <a:pt x="544" y="812"/>
                  </a:cubicBezTo>
                  <a:cubicBezTo>
                    <a:pt x="544" y="812"/>
                    <a:pt x="543" y="819"/>
                    <a:pt x="543" y="819"/>
                  </a:cubicBezTo>
                  <a:cubicBezTo>
                    <a:pt x="544" y="819"/>
                    <a:pt x="557" y="818"/>
                    <a:pt x="557" y="818"/>
                  </a:cubicBezTo>
                  <a:cubicBezTo>
                    <a:pt x="557" y="818"/>
                    <a:pt x="568" y="809"/>
                    <a:pt x="576" y="806"/>
                  </a:cubicBezTo>
                  <a:cubicBezTo>
                    <a:pt x="583" y="803"/>
                    <a:pt x="598" y="800"/>
                    <a:pt x="609" y="799"/>
                  </a:cubicBezTo>
                  <a:cubicBezTo>
                    <a:pt x="613" y="793"/>
                    <a:pt x="613" y="793"/>
                    <a:pt x="613" y="793"/>
                  </a:cubicBezTo>
                  <a:cubicBezTo>
                    <a:pt x="633" y="801"/>
                    <a:pt x="633" y="801"/>
                    <a:pt x="633" y="801"/>
                  </a:cubicBezTo>
                  <a:cubicBezTo>
                    <a:pt x="642" y="839"/>
                    <a:pt x="642" y="839"/>
                    <a:pt x="642" y="839"/>
                  </a:cubicBezTo>
                  <a:cubicBezTo>
                    <a:pt x="652" y="843"/>
                    <a:pt x="652" y="843"/>
                    <a:pt x="652" y="843"/>
                  </a:cubicBezTo>
                  <a:cubicBezTo>
                    <a:pt x="661" y="854"/>
                    <a:pt x="661" y="854"/>
                    <a:pt x="661" y="854"/>
                  </a:cubicBezTo>
                  <a:cubicBezTo>
                    <a:pt x="663" y="866"/>
                    <a:pt x="663" y="866"/>
                    <a:pt x="663" y="866"/>
                  </a:cubicBezTo>
                  <a:cubicBezTo>
                    <a:pt x="650" y="877"/>
                    <a:pt x="650" y="877"/>
                    <a:pt x="650" y="877"/>
                  </a:cubicBezTo>
                  <a:cubicBezTo>
                    <a:pt x="650" y="877"/>
                    <a:pt x="639" y="878"/>
                    <a:pt x="627" y="884"/>
                  </a:cubicBezTo>
                  <a:cubicBezTo>
                    <a:pt x="607" y="884"/>
                    <a:pt x="607" y="884"/>
                    <a:pt x="607" y="884"/>
                  </a:cubicBezTo>
                  <a:cubicBezTo>
                    <a:pt x="591" y="873"/>
                    <a:pt x="591" y="873"/>
                    <a:pt x="591" y="873"/>
                  </a:cubicBezTo>
                  <a:cubicBezTo>
                    <a:pt x="579" y="881"/>
                    <a:pt x="579" y="881"/>
                    <a:pt x="579" y="881"/>
                  </a:cubicBezTo>
                  <a:cubicBezTo>
                    <a:pt x="567" y="893"/>
                    <a:pt x="567" y="893"/>
                    <a:pt x="567" y="893"/>
                  </a:cubicBezTo>
                  <a:cubicBezTo>
                    <a:pt x="559" y="893"/>
                    <a:pt x="559" y="893"/>
                    <a:pt x="559" y="893"/>
                  </a:cubicBezTo>
                  <a:cubicBezTo>
                    <a:pt x="550" y="902"/>
                    <a:pt x="550" y="902"/>
                    <a:pt x="550" y="902"/>
                  </a:cubicBezTo>
                  <a:cubicBezTo>
                    <a:pt x="546" y="915"/>
                    <a:pt x="546" y="915"/>
                    <a:pt x="546" y="915"/>
                  </a:cubicBezTo>
                  <a:cubicBezTo>
                    <a:pt x="535" y="918"/>
                    <a:pt x="535" y="918"/>
                    <a:pt x="535" y="918"/>
                  </a:cubicBezTo>
                  <a:cubicBezTo>
                    <a:pt x="527" y="912"/>
                    <a:pt x="527" y="912"/>
                    <a:pt x="527" y="912"/>
                  </a:cubicBezTo>
                  <a:cubicBezTo>
                    <a:pt x="519" y="919"/>
                    <a:pt x="519" y="919"/>
                    <a:pt x="519" y="919"/>
                  </a:cubicBezTo>
                  <a:cubicBezTo>
                    <a:pt x="505" y="919"/>
                    <a:pt x="505" y="919"/>
                    <a:pt x="505" y="919"/>
                  </a:cubicBezTo>
                  <a:cubicBezTo>
                    <a:pt x="502" y="925"/>
                    <a:pt x="502" y="925"/>
                    <a:pt x="502" y="925"/>
                  </a:cubicBezTo>
                  <a:cubicBezTo>
                    <a:pt x="491" y="924"/>
                    <a:pt x="491" y="924"/>
                    <a:pt x="491" y="924"/>
                  </a:cubicBezTo>
                  <a:cubicBezTo>
                    <a:pt x="445" y="894"/>
                    <a:pt x="445" y="894"/>
                    <a:pt x="445" y="894"/>
                  </a:cubicBezTo>
                  <a:cubicBezTo>
                    <a:pt x="436" y="894"/>
                    <a:pt x="436" y="894"/>
                    <a:pt x="436" y="894"/>
                  </a:cubicBezTo>
                  <a:cubicBezTo>
                    <a:pt x="447" y="917"/>
                    <a:pt x="447" y="917"/>
                    <a:pt x="447" y="917"/>
                  </a:cubicBezTo>
                  <a:cubicBezTo>
                    <a:pt x="476" y="923"/>
                    <a:pt x="476" y="923"/>
                    <a:pt x="476" y="923"/>
                  </a:cubicBezTo>
                  <a:cubicBezTo>
                    <a:pt x="492" y="932"/>
                    <a:pt x="492" y="932"/>
                    <a:pt x="492" y="932"/>
                  </a:cubicBezTo>
                  <a:cubicBezTo>
                    <a:pt x="505" y="933"/>
                    <a:pt x="505" y="933"/>
                    <a:pt x="505" y="933"/>
                  </a:cubicBezTo>
                  <a:cubicBezTo>
                    <a:pt x="526" y="942"/>
                    <a:pt x="526" y="942"/>
                    <a:pt x="526" y="942"/>
                  </a:cubicBezTo>
                  <a:cubicBezTo>
                    <a:pt x="542" y="941"/>
                    <a:pt x="542" y="941"/>
                    <a:pt x="542" y="941"/>
                  </a:cubicBezTo>
                  <a:cubicBezTo>
                    <a:pt x="547" y="949"/>
                    <a:pt x="547" y="949"/>
                    <a:pt x="547" y="949"/>
                  </a:cubicBezTo>
                  <a:cubicBezTo>
                    <a:pt x="557" y="957"/>
                    <a:pt x="557" y="957"/>
                    <a:pt x="557" y="957"/>
                  </a:cubicBezTo>
                  <a:cubicBezTo>
                    <a:pt x="575" y="958"/>
                    <a:pt x="575" y="958"/>
                    <a:pt x="575" y="958"/>
                  </a:cubicBezTo>
                  <a:cubicBezTo>
                    <a:pt x="612" y="926"/>
                    <a:pt x="612" y="926"/>
                    <a:pt x="612" y="926"/>
                  </a:cubicBezTo>
                  <a:cubicBezTo>
                    <a:pt x="637" y="930"/>
                    <a:pt x="637" y="930"/>
                    <a:pt x="637" y="930"/>
                  </a:cubicBezTo>
                  <a:cubicBezTo>
                    <a:pt x="663" y="951"/>
                    <a:pt x="663" y="951"/>
                    <a:pt x="663" y="951"/>
                  </a:cubicBezTo>
                  <a:cubicBezTo>
                    <a:pt x="692" y="980"/>
                    <a:pt x="692" y="980"/>
                    <a:pt x="692" y="980"/>
                  </a:cubicBezTo>
                  <a:cubicBezTo>
                    <a:pt x="696" y="981"/>
                    <a:pt x="696" y="981"/>
                    <a:pt x="696" y="981"/>
                  </a:cubicBezTo>
                  <a:cubicBezTo>
                    <a:pt x="702" y="990"/>
                    <a:pt x="702" y="990"/>
                    <a:pt x="702" y="990"/>
                  </a:cubicBezTo>
                  <a:cubicBezTo>
                    <a:pt x="714" y="990"/>
                    <a:pt x="714" y="990"/>
                    <a:pt x="714" y="990"/>
                  </a:cubicBezTo>
                  <a:cubicBezTo>
                    <a:pt x="720" y="989"/>
                    <a:pt x="720" y="989"/>
                    <a:pt x="720" y="989"/>
                  </a:cubicBezTo>
                  <a:cubicBezTo>
                    <a:pt x="731" y="997"/>
                    <a:pt x="731" y="997"/>
                    <a:pt x="731" y="997"/>
                  </a:cubicBezTo>
                  <a:cubicBezTo>
                    <a:pt x="732" y="1006"/>
                    <a:pt x="732" y="1006"/>
                    <a:pt x="732" y="1006"/>
                  </a:cubicBezTo>
                  <a:cubicBezTo>
                    <a:pt x="740" y="1013"/>
                    <a:pt x="740" y="1013"/>
                    <a:pt x="740" y="1013"/>
                  </a:cubicBezTo>
                  <a:cubicBezTo>
                    <a:pt x="740" y="1024"/>
                    <a:pt x="740" y="1024"/>
                    <a:pt x="740" y="1024"/>
                  </a:cubicBezTo>
                  <a:cubicBezTo>
                    <a:pt x="745" y="1027"/>
                    <a:pt x="745" y="1027"/>
                    <a:pt x="745" y="1027"/>
                  </a:cubicBezTo>
                  <a:cubicBezTo>
                    <a:pt x="745" y="1034"/>
                    <a:pt x="745" y="1034"/>
                    <a:pt x="745" y="1034"/>
                  </a:cubicBezTo>
                  <a:cubicBezTo>
                    <a:pt x="736" y="1046"/>
                    <a:pt x="736" y="1046"/>
                    <a:pt x="736" y="1046"/>
                  </a:cubicBezTo>
                  <a:cubicBezTo>
                    <a:pt x="722" y="1059"/>
                    <a:pt x="722" y="1059"/>
                    <a:pt x="722" y="1059"/>
                  </a:cubicBezTo>
                  <a:cubicBezTo>
                    <a:pt x="704" y="1074"/>
                    <a:pt x="704" y="1074"/>
                    <a:pt x="704" y="1074"/>
                  </a:cubicBezTo>
                  <a:cubicBezTo>
                    <a:pt x="698" y="1084"/>
                    <a:pt x="698" y="1084"/>
                    <a:pt x="698" y="1084"/>
                  </a:cubicBezTo>
                  <a:cubicBezTo>
                    <a:pt x="688" y="1080"/>
                    <a:pt x="688" y="1080"/>
                    <a:pt x="688" y="1080"/>
                  </a:cubicBezTo>
                  <a:cubicBezTo>
                    <a:pt x="678" y="1084"/>
                    <a:pt x="678" y="1084"/>
                    <a:pt x="678" y="1084"/>
                  </a:cubicBezTo>
                  <a:cubicBezTo>
                    <a:pt x="701" y="1144"/>
                    <a:pt x="701" y="1144"/>
                    <a:pt x="701" y="1144"/>
                  </a:cubicBezTo>
                  <a:cubicBezTo>
                    <a:pt x="665" y="1165"/>
                    <a:pt x="665" y="1165"/>
                    <a:pt x="665" y="1165"/>
                  </a:cubicBezTo>
                  <a:cubicBezTo>
                    <a:pt x="665" y="1175"/>
                    <a:pt x="665" y="1175"/>
                    <a:pt x="665" y="1175"/>
                  </a:cubicBezTo>
                  <a:cubicBezTo>
                    <a:pt x="637" y="1175"/>
                    <a:pt x="637" y="1175"/>
                    <a:pt x="637" y="1175"/>
                  </a:cubicBezTo>
                  <a:cubicBezTo>
                    <a:pt x="625" y="1187"/>
                    <a:pt x="625" y="1187"/>
                    <a:pt x="625" y="1187"/>
                  </a:cubicBezTo>
                  <a:cubicBezTo>
                    <a:pt x="618" y="1191"/>
                    <a:pt x="618" y="1191"/>
                    <a:pt x="618" y="1191"/>
                  </a:cubicBezTo>
                  <a:cubicBezTo>
                    <a:pt x="587" y="1224"/>
                    <a:pt x="587" y="1224"/>
                    <a:pt x="587" y="1224"/>
                  </a:cubicBezTo>
                  <a:cubicBezTo>
                    <a:pt x="555" y="1242"/>
                    <a:pt x="555" y="1242"/>
                    <a:pt x="555" y="1242"/>
                  </a:cubicBezTo>
                  <a:cubicBezTo>
                    <a:pt x="537" y="1254"/>
                    <a:pt x="537" y="1254"/>
                    <a:pt x="537" y="1254"/>
                  </a:cubicBezTo>
                  <a:cubicBezTo>
                    <a:pt x="510" y="1257"/>
                    <a:pt x="510" y="1257"/>
                    <a:pt x="510" y="1257"/>
                  </a:cubicBezTo>
                  <a:cubicBezTo>
                    <a:pt x="504" y="1281"/>
                    <a:pt x="504" y="1281"/>
                    <a:pt x="504" y="1281"/>
                  </a:cubicBezTo>
                  <a:cubicBezTo>
                    <a:pt x="459" y="1278"/>
                    <a:pt x="459" y="1278"/>
                    <a:pt x="459" y="1278"/>
                  </a:cubicBezTo>
                  <a:cubicBezTo>
                    <a:pt x="404" y="1267"/>
                    <a:pt x="404" y="1267"/>
                    <a:pt x="404" y="1267"/>
                  </a:cubicBezTo>
                  <a:cubicBezTo>
                    <a:pt x="398" y="1298"/>
                    <a:pt x="398" y="1298"/>
                    <a:pt x="398" y="1298"/>
                  </a:cubicBezTo>
                  <a:cubicBezTo>
                    <a:pt x="379" y="1293"/>
                    <a:pt x="379" y="1293"/>
                    <a:pt x="379" y="1293"/>
                  </a:cubicBezTo>
                  <a:cubicBezTo>
                    <a:pt x="360" y="1302"/>
                    <a:pt x="360" y="1302"/>
                    <a:pt x="360" y="1302"/>
                  </a:cubicBezTo>
                  <a:cubicBezTo>
                    <a:pt x="352" y="1289"/>
                    <a:pt x="352" y="1289"/>
                    <a:pt x="352" y="1289"/>
                  </a:cubicBezTo>
                  <a:cubicBezTo>
                    <a:pt x="347" y="1312"/>
                    <a:pt x="347" y="1312"/>
                    <a:pt x="347" y="1312"/>
                  </a:cubicBezTo>
                  <a:cubicBezTo>
                    <a:pt x="340" y="1313"/>
                    <a:pt x="340" y="1313"/>
                    <a:pt x="340" y="1313"/>
                  </a:cubicBezTo>
                  <a:cubicBezTo>
                    <a:pt x="335" y="1318"/>
                    <a:pt x="335" y="1318"/>
                    <a:pt x="335" y="1318"/>
                  </a:cubicBezTo>
                  <a:cubicBezTo>
                    <a:pt x="317" y="1327"/>
                    <a:pt x="317" y="1327"/>
                    <a:pt x="317" y="1327"/>
                  </a:cubicBezTo>
                  <a:cubicBezTo>
                    <a:pt x="300" y="1318"/>
                    <a:pt x="300" y="1318"/>
                    <a:pt x="300" y="1318"/>
                  </a:cubicBezTo>
                  <a:cubicBezTo>
                    <a:pt x="288" y="1319"/>
                    <a:pt x="288" y="1319"/>
                    <a:pt x="288" y="1319"/>
                  </a:cubicBezTo>
                  <a:cubicBezTo>
                    <a:pt x="277" y="1311"/>
                    <a:pt x="277" y="1311"/>
                    <a:pt x="277" y="1311"/>
                  </a:cubicBezTo>
                  <a:cubicBezTo>
                    <a:pt x="277" y="1311"/>
                    <a:pt x="275" y="1305"/>
                    <a:pt x="271" y="1301"/>
                  </a:cubicBezTo>
                  <a:cubicBezTo>
                    <a:pt x="267" y="1297"/>
                    <a:pt x="255" y="1284"/>
                    <a:pt x="255" y="1284"/>
                  </a:cubicBezTo>
                  <a:cubicBezTo>
                    <a:pt x="233" y="1271"/>
                    <a:pt x="233" y="1271"/>
                    <a:pt x="233" y="1271"/>
                  </a:cubicBezTo>
                  <a:cubicBezTo>
                    <a:pt x="244" y="1299"/>
                    <a:pt x="244" y="1299"/>
                    <a:pt x="244" y="1299"/>
                  </a:cubicBezTo>
                  <a:cubicBezTo>
                    <a:pt x="247" y="1302"/>
                    <a:pt x="247" y="1302"/>
                    <a:pt x="247" y="1302"/>
                  </a:cubicBezTo>
                  <a:cubicBezTo>
                    <a:pt x="237" y="1317"/>
                    <a:pt x="237" y="1317"/>
                    <a:pt x="237" y="1317"/>
                  </a:cubicBezTo>
                  <a:cubicBezTo>
                    <a:pt x="237" y="1336"/>
                    <a:pt x="237" y="1336"/>
                    <a:pt x="237" y="1336"/>
                  </a:cubicBezTo>
                  <a:cubicBezTo>
                    <a:pt x="227" y="1341"/>
                    <a:pt x="227" y="1341"/>
                    <a:pt x="227" y="1341"/>
                  </a:cubicBezTo>
                  <a:cubicBezTo>
                    <a:pt x="219" y="1337"/>
                    <a:pt x="219" y="1337"/>
                    <a:pt x="219" y="1337"/>
                  </a:cubicBezTo>
                  <a:cubicBezTo>
                    <a:pt x="168" y="1280"/>
                    <a:pt x="168" y="1280"/>
                    <a:pt x="168" y="1280"/>
                  </a:cubicBezTo>
                  <a:cubicBezTo>
                    <a:pt x="160" y="1261"/>
                    <a:pt x="160" y="1261"/>
                    <a:pt x="160" y="1261"/>
                  </a:cubicBezTo>
                  <a:cubicBezTo>
                    <a:pt x="134" y="1271"/>
                    <a:pt x="134" y="1271"/>
                    <a:pt x="134" y="1271"/>
                  </a:cubicBezTo>
                  <a:cubicBezTo>
                    <a:pt x="130" y="1300"/>
                    <a:pt x="130" y="1300"/>
                    <a:pt x="130" y="1300"/>
                  </a:cubicBezTo>
                  <a:cubicBezTo>
                    <a:pt x="132" y="1333"/>
                    <a:pt x="132" y="1333"/>
                    <a:pt x="132" y="1333"/>
                  </a:cubicBezTo>
                  <a:cubicBezTo>
                    <a:pt x="123" y="1333"/>
                    <a:pt x="123" y="1333"/>
                    <a:pt x="123" y="1333"/>
                  </a:cubicBezTo>
                  <a:cubicBezTo>
                    <a:pt x="115" y="1314"/>
                    <a:pt x="115" y="1314"/>
                    <a:pt x="115" y="1314"/>
                  </a:cubicBezTo>
                  <a:cubicBezTo>
                    <a:pt x="120" y="1303"/>
                    <a:pt x="120" y="1303"/>
                    <a:pt x="120" y="1303"/>
                  </a:cubicBezTo>
                  <a:cubicBezTo>
                    <a:pt x="112" y="1281"/>
                    <a:pt x="112" y="1281"/>
                    <a:pt x="112" y="1281"/>
                  </a:cubicBezTo>
                  <a:cubicBezTo>
                    <a:pt x="99" y="1262"/>
                    <a:pt x="99" y="1262"/>
                    <a:pt x="99" y="1262"/>
                  </a:cubicBezTo>
                  <a:cubicBezTo>
                    <a:pt x="89" y="1233"/>
                    <a:pt x="89" y="1233"/>
                    <a:pt x="89" y="1233"/>
                  </a:cubicBezTo>
                  <a:cubicBezTo>
                    <a:pt x="97" y="1207"/>
                    <a:pt x="97" y="1207"/>
                    <a:pt x="97" y="1207"/>
                  </a:cubicBezTo>
                  <a:cubicBezTo>
                    <a:pt x="110" y="1203"/>
                    <a:pt x="110" y="1203"/>
                    <a:pt x="110" y="1203"/>
                  </a:cubicBezTo>
                  <a:cubicBezTo>
                    <a:pt x="117" y="1205"/>
                    <a:pt x="117" y="1205"/>
                    <a:pt x="117" y="1205"/>
                  </a:cubicBezTo>
                  <a:cubicBezTo>
                    <a:pt x="116" y="1228"/>
                    <a:pt x="116" y="1228"/>
                    <a:pt x="116" y="1228"/>
                  </a:cubicBezTo>
                  <a:cubicBezTo>
                    <a:pt x="119" y="1239"/>
                    <a:pt x="119" y="1239"/>
                    <a:pt x="119" y="1239"/>
                  </a:cubicBezTo>
                  <a:cubicBezTo>
                    <a:pt x="124" y="1236"/>
                    <a:pt x="124" y="1236"/>
                    <a:pt x="124" y="1236"/>
                  </a:cubicBezTo>
                  <a:cubicBezTo>
                    <a:pt x="127" y="1218"/>
                    <a:pt x="127" y="1218"/>
                    <a:pt x="127" y="1218"/>
                  </a:cubicBezTo>
                  <a:cubicBezTo>
                    <a:pt x="127" y="1218"/>
                    <a:pt x="124" y="1202"/>
                    <a:pt x="124" y="1202"/>
                  </a:cubicBezTo>
                  <a:cubicBezTo>
                    <a:pt x="124" y="1202"/>
                    <a:pt x="123" y="1195"/>
                    <a:pt x="123" y="1195"/>
                  </a:cubicBezTo>
                  <a:cubicBezTo>
                    <a:pt x="156" y="1152"/>
                    <a:pt x="156" y="1152"/>
                    <a:pt x="156" y="1152"/>
                  </a:cubicBezTo>
                  <a:cubicBezTo>
                    <a:pt x="175" y="1141"/>
                    <a:pt x="175" y="1141"/>
                    <a:pt x="175" y="1141"/>
                  </a:cubicBezTo>
                  <a:cubicBezTo>
                    <a:pt x="183" y="1120"/>
                    <a:pt x="183" y="1120"/>
                    <a:pt x="183" y="1120"/>
                  </a:cubicBezTo>
                  <a:cubicBezTo>
                    <a:pt x="204" y="1084"/>
                    <a:pt x="204" y="1084"/>
                    <a:pt x="204" y="1084"/>
                  </a:cubicBezTo>
                  <a:cubicBezTo>
                    <a:pt x="234" y="1064"/>
                    <a:pt x="234" y="1064"/>
                    <a:pt x="234" y="1064"/>
                  </a:cubicBezTo>
                  <a:cubicBezTo>
                    <a:pt x="231" y="1041"/>
                    <a:pt x="231" y="1041"/>
                    <a:pt x="231" y="1041"/>
                  </a:cubicBezTo>
                  <a:cubicBezTo>
                    <a:pt x="227" y="1038"/>
                    <a:pt x="227" y="1038"/>
                    <a:pt x="227" y="1038"/>
                  </a:cubicBezTo>
                  <a:cubicBezTo>
                    <a:pt x="235" y="1031"/>
                    <a:pt x="235" y="1031"/>
                    <a:pt x="235" y="1031"/>
                  </a:cubicBezTo>
                  <a:cubicBezTo>
                    <a:pt x="218" y="1008"/>
                    <a:pt x="218" y="1008"/>
                    <a:pt x="218" y="1008"/>
                  </a:cubicBezTo>
                  <a:cubicBezTo>
                    <a:pt x="207" y="1004"/>
                    <a:pt x="207" y="1004"/>
                    <a:pt x="207" y="1004"/>
                  </a:cubicBezTo>
                  <a:cubicBezTo>
                    <a:pt x="197" y="981"/>
                    <a:pt x="197" y="981"/>
                    <a:pt x="197" y="981"/>
                  </a:cubicBezTo>
                  <a:cubicBezTo>
                    <a:pt x="209" y="964"/>
                    <a:pt x="209" y="964"/>
                    <a:pt x="209" y="964"/>
                  </a:cubicBezTo>
                  <a:cubicBezTo>
                    <a:pt x="212" y="947"/>
                    <a:pt x="212" y="947"/>
                    <a:pt x="212" y="947"/>
                  </a:cubicBezTo>
                  <a:cubicBezTo>
                    <a:pt x="210" y="914"/>
                    <a:pt x="210" y="914"/>
                    <a:pt x="210" y="914"/>
                  </a:cubicBezTo>
                  <a:cubicBezTo>
                    <a:pt x="217" y="914"/>
                    <a:pt x="217" y="914"/>
                    <a:pt x="217" y="914"/>
                  </a:cubicBezTo>
                  <a:cubicBezTo>
                    <a:pt x="231" y="894"/>
                    <a:pt x="231" y="894"/>
                    <a:pt x="231" y="894"/>
                  </a:cubicBezTo>
                  <a:cubicBezTo>
                    <a:pt x="253" y="909"/>
                    <a:pt x="253" y="909"/>
                    <a:pt x="253" y="909"/>
                  </a:cubicBezTo>
                  <a:cubicBezTo>
                    <a:pt x="291" y="922"/>
                    <a:pt x="291" y="922"/>
                    <a:pt x="291" y="922"/>
                  </a:cubicBezTo>
                  <a:cubicBezTo>
                    <a:pt x="301" y="934"/>
                    <a:pt x="301" y="934"/>
                    <a:pt x="301" y="934"/>
                  </a:cubicBezTo>
                  <a:cubicBezTo>
                    <a:pt x="304" y="934"/>
                    <a:pt x="304" y="934"/>
                    <a:pt x="304" y="934"/>
                  </a:cubicBezTo>
                  <a:cubicBezTo>
                    <a:pt x="295" y="916"/>
                    <a:pt x="295" y="916"/>
                    <a:pt x="295" y="916"/>
                  </a:cubicBezTo>
                  <a:cubicBezTo>
                    <a:pt x="285" y="915"/>
                    <a:pt x="285" y="915"/>
                    <a:pt x="285" y="915"/>
                  </a:cubicBezTo>
                  <a:cubicBezTo>
                    <a:pt x="254" y="898"/>
                    <a:pt x="254" y="898"/>
                    <a:pt x="254" y="898"/>
                  </a:cubicBezTo>
                  <a:cubicBezTo>
                    <a:pt x="251" y="886"/>
                    <a:pt x="251" y="886"/>
                    <a:pt x="251" y="886"/>
                  </a:cubicBezTo>
                  <a:cubicBezTo>
                    <a:pt x="242" y="876"/>
                    <a:pt x="242" y="876"/>
                    <a:pt x="242" y="876"/>
                  </a:cubicBezTo>
                  <a:cubicBezTo>
                    <a:pt x="238" y="858"/>
                    <a:pt x="238" y="858"/>
                    <a:pt x="238" y="858"/>
                  </a:cubicBezTo>
                  <a:cubicBezTo>
                    <a:pt x="233" y="858"/>
                    <a:pt x="233" y="858"/>
                    <a:pt x="233" y="858"/>
                  </a:cubicBezTo>
                  <a:cubicBezTo>
                    <a:pt x="234" y="874"/>
                    <a:pt x="234" y="874"/>
                    <a:pt x="234" y="874"/>
                  </a:cubicBezTo>
                  <a:cubicBezTo>
                    <a:pt x="241" y="884"/>
                    <a:pt x="241" y="884"/>
                    <a:pt x="241" y="884"/>
                  </a:cubicBezTo>
                  <a:cubicBezTo>
                    <a:pt x="228" y="887"/>
                    <a:pt x="228" y="887"/>
                    <a:pt x="228" y="887"/>
                  </a:cubicBezTo>
                  <a:cubicBezTo>
                    <a:pt x="224" y="877"/>
                    <a:pt x="224" y="877"/>
                    <a:pt x="224" y="877"/>
                  </a:cubicBezTo>
                  <a:cubicBezTo>
                    <a:pt x="227" y="866"/>
                    <a:pt x="227" y="866"/>
                    <a:pt x="227" y="866"/>
                  </a:cubicBezTo>
                  <a:cubicBezTo>
                    <a:pt x="223" y="860"/>
                    <a:pt x="223" y="860"/>
                    <a:pt x="223" y="860"/>
                  </a:cubicBezTo>
                  <a:cubicBezTo>
                    <a:pt x="219" y="870"/>
                    <a:pt x="219" y="870"/>
                    <a:pt x="219" y="870"/>
                  </a:cubicBezTo>
                  <a:cubicBezTo>
                    <a:pt x="217" y="884"/>
                    <a:pt x="217" y="884"/>
                    <a:pt x="217" y="884"/>
                  </a:cubicBezTo>
                  <a:cubicBezTo>
                    <a:pt x="210" y="887"/>
                    <a:pt x="210" y="887"/>
                    <a:pt x="210" y="887"/>
                  </a:cubicBezTo>
                  <a:cubicBezTo>
                    <a:pt x="212" y="895"/>
                    <a:pt x="212" y="895"/>
                    <a:pt x="212" y="895"/>
                  </a:cubicBezTo>
                  <a:cubicBezTo>
                    <a:pt x="203" y="905"/>
                    <a:pt x="203" y="905"/>
                    <a:pt x="203" y="905"/>
                  </a:cubicBezTo>
                  <a:cubicBezTo>
                    <a:pt x="195" y="923"/>
                    <a:pt x="195" y="923"/>
                    <a:pt x="195" y="923"/>
                  </a:cubicBezTo>
                  <a:cubicBezTo>
                    <a:pt x="180" y="917"/>
                    <a:pt x="180" y="917"/>
                    <a:pt x="180" y="917"/>
                  </a:cubicBezTo>
                  <a:cubicBezTo>
                    <a:pt x="184" y="908"/>
                    <a:pt x="184" y="908"/>
                    <a:pt x="184" y="908"/>
                  </a:cubicBezTo>
                  <a:cubicBezTo>
                    <a:pt x="181" y="884"/>
                    <a:pt x="181" y="884"/>
                    <a:pt x="181" y="884"/>
                  </a:cubicBezTo>
                  <a:cubicBezTo>
                    <a:pt x="175" y="884"/>
                    <a:pt x="175" y="884"/>
                    <a:pt x="175" y="884"/>
                  </a:cubicBezTo>
                  <a:cubicBezTo>
                    <a:pt x="177" y="904"/>
                    <a:pt x="177" y="904"/>
                    <a:pt x="177" y="904"/>
                  </a:cubicBezTo>
                  <a:cubicBezTo>
                    <a:pt x="174" y="907"/>
                    <a:pt x="174" y="907"/>
                    <a:pt x="174" y="907"/>
                  </a:cubicBezTo>
                  <a:cubicBezTo>
                    <a:pt x="168" y="898"/>
                    <a:pt x="168" y="898"/>
                    <a:pt x="168" y="898"/>
                  </a:cubicBezTo>
                  <a:cubicBezTo>
                    <a:pt x="160" y="890"/>
                    <a:pt x="160" y="890"/>
                    <a:pt x="160" y="890"/>
                  </a:cubicBezTo>
                  <a:cubicBezTo>
                    <a:pt x="159" y="882"/>
                    <a:pt x="159" y="882"/>
                    <a:pt x="159" y="882"/>
                  </a:cubicBezTo>
                  <a:cubicBezTo>
                    <a:pt x="154" y="883"/>
                    <a:pt x="154" y="883"/>
                    <a:pt x="154" y="883"/>
                  </a:cubicBezTo>
                  <a:cubicBezTo>
                    <a:pt x="153" y="897"/>
                    <a:pt x="153" y="897"/>
                    <a:pt x="153" y="897"/>
                  </a:cubicBezTo>
                  <a:cubicBezTo>
                    <a:pt x="149" y="901"/>
                    <a:pt x="149" y="901"/>
                    <a:pt x="149" y="901"/>
                  </a:cubicBezTo>
                  <a:cubicBezTo>
                    <a:pt x="147" y="922"/>
                    <a:pt x="147" y="922"/>
                    <a:pt x="147" y="922"/>
                  </a:cubicBezTo>
                  <a:cubicBezTo>
                    <a:pt x="138" y="920"/>
                    <a:pt x="138" y="920"/>
                    <a:pt x="138" y="920"/>
                  </a:cubicBezTo>
                  <a:cubicBezTo>
                    <a:pt x="132" y="914"/>
                    <a:pt x="132" y="914"/>
                    <a:pt x="132" y="914"/>
                  </a:cubicBezTo>
                  <a:cubicBezTo>
                    <a:pt x="131" y="883"/>
                    <a:pt x="131" y="883"/>
                    <a:pt x="131" y="883"/>
                  </a:cubicBezTo>
                  <a:cubicBezTo>
                    <a:pt x="134" y="867"/>
                    <a:pt x="134" y="867"/>
                    <a:pt x="134" y="867"/>
                  </a:cubicBezTo>
                  <a:cubicBezTo>
                    <a:pt x="176" y="824"/>
                    <a:pt x="176" y="824"/>
                    <a:pt x="176" y="824"/>
                  </a:cubicBezTo>
                  <a:cubicBezTo>
                    <a:pt x="191" y="821"/>
                    <a:pt x="191" y="821"/>
                    <a:pt x="191" y="821"/>
                  </a:cubicBezTo>
                  <a:cubicBezTo>
                    <a:pt x="205" y="805"/>
                    <a:pt x="205" y="805"/>
                    <a:pt x="205" y="805"/>
                  </a:cubicBezTo>
                  <a:cubicBezTo>
                    <a:pt x="224" y="795"/>
                    <a:pt x="224" y="795"/>
                    <a:pt x="224" y="795"/>
                  </a:cubicBezTo>
                  <a:cubicBezTo>
                    <a:pt x="226" y="789"/>
                    <a:pt x="226" y="789"/>
                    <a:pt x="226" y="789"/>
                  </a:cubicBezTo>
                  <a:cubicBezTo>
                    <a:pt x="207" y="795"/>
                    <a:pt x="207" y="795"/>
                    <a:pt x="207" y="795"/>
                  </a:cubicBezTo>
                  <a:cubicBezTo>
                    <a:pt x="205" y="791"/>
                    <a:pt x="205" y="791"/>
                    <a:pt x="205" y="791"/>
                  </a:cubicBezTo>
                  <a:cubicBezTo>
                    <a:pt x="175" y="814"/>
                    <a:pt x="175" y="814"/>
                    <a:pt x="175" y="814"/>
                  </a:cubicBezTo>
                  <a:cubicBezTo>
                    <a:pt x="170" y="822"/>
                    <a:pt x="170" y="822"/>
                    <a:pt x="170" y="822"/>
                  </a:cubicBezTo>
                  <a:cubicBezTo>
                    <a:pt x="162" y="824"/>
                    <a:pt x="162" y="824"/>
                    <a:pt x="162" y="824"/>
                  </a:cubicBezTo>
                  <a:cubicBezTo>
                    <a:pt x="136" y="854"/>
                    <a:pt x="136" y="854"/>
                    <a:pt x="136" y="854"/>
                  </a:cubicBezTo>
                  <a:cubicBezTo>
                    <a:pt x="125" y="862"/>
                    <a:pt x="125" y="862"/>
                    <a:pt x="125" y="862"/>
                  </a:cubicBezTo>
                  <a:cubicBezTo>
                    <a:pt x="118" y="855"/>
                    <a:pt x="118" y="855"/>
                    <a:pt x="118" y="855"/>
                  </a:cubicBezTo>
                  <a:cubicBezTo>
                    <a:pt x="112" y="857"/>
                    <a:pt x="112" y="857"/>
                    <a:pt x="112" y="857"/>
                  </a:cubicBezTo>
                  <a:cubicBezTo>
                    <a:pt x="113" y="900"/>
                    <a:pt x="113" y="900"/>
                    <a:pt x="113" y="900"/>
                  </a:cubicBezTo>
                  <a:cubicBezTo>
                    <a:pt x="127" y="929"/>
                    <a:pt x="127" y="929"/>
                    <a:pt x="127" y="929"/>
                  </a:cubicBezTo>
                  <a:cubicBezTo>
                    <a:pt x="122" y="944"/>
                    <a:pt x="122" y="944"/>
                    <a:pt x="122" y="944"/>
                  </a:cubicBezTo>
                  <a:cubicBezTo>
                    <a:pt x="110" y="944"/>
                    <a:pt x="110" y="944"/>
                    <a:pt x="110" y="944"/>
                  </a:cubicBezTo>
                  <a:cubicBezTo>
                    <a:pt x="103" y="952"/>
                    <a:pt x="103" y="952"/>
                    <a:pt x="103" y="952"/>
                  </a:cubicBezTo>
                  <a:cubicBezTo>
                    <a:pt x="84" y="994"/>
                    <a:pt x="84" y="994"/>
                    <a:pt x="84" y="994"/>
                  </a:cubicBezTo>
                  <a:cubicBezTo>
                    <a:pt x="83" y="1004"/>
                    <a:pt x="83" y="1004"/>
                    <a:pt x="83" y="1004"/>
                  </a:cubicBezTo>
                  <a:cubicBezTo>
                    <a:pt x="76" y="1006"/>
                    <a:pt x="76" y="1006"/>
                    <a:pt x="76" y="1006"/>
                  </a:cubicBezTo>
                  <a:cubicBezTo>
                    <a:pt x="71" y="1023"/>
                    <a:pt x="71" y="1023"/>
                    <a:pt x="71" y="1023"/>
                  </a:cubicBezTo>
                  <a:cubicBezTo>
                    <a:pt x="51" y="1047"/>
                    <a:pt x="51" y="1047"/>
                    <a:pt x="51" y="1047"/>
                  </a:cubicBezTo>
                  <a:cubicBezTo>
                    <a:pt x="56" y="1067"/>
                    <a:pt x="56" y="1067"/>
                    <a:pt x="56" y="1067"/>
                  </a:cubicBezTo>
                  <a:cubicBezTo>
                    <a:pt x="40" y="1084"/>
                    <a:pt x="40" y="1084"/>
                    <a:pt x="40" y="1084"/>
                  </a:cubicBezTo>
                  <a:cubicBezTo>
                    <a:pt x="17" y="1084"/>
                    <a:pt x="17" y="1084"/>
                    <a:pt x="17" y="1084"/>
                  </a:cubicBezTo>
                  <a:cubicBezTo>
                    <a:pt x="0" y="1074"/>
                    <a:pt x="0" y="1074"/>
                    <a:pt x="0" y="1074"/>
                  </a:cubicBezTo>
                  <a:cubicBezTo>
                    <a:pt x="6" y="1048"/>
                    <a:pt x="6" y="1048"/>
                    <a:pt x="6" y="1048"/>
                  </a:cubicBezTo>
                  <a:cubicBezTo>
                    <a:pt x="18" y="1041"/>
                    <a:pt x="18" y="1041"/>
                    <a:pt x="18" y="1041"/>
                  </a:cubicBezTo>
                  <a:cubicBezTo>
                    <a:pt x="28" y="1041"/>
                    <a:pt x="28" y="1041"/>
                    <a:pt x="28" y="1041"/>
                  </a:cubicBezTo>
                  <a:cubicBezTo>
                    <a:pt x="32" y="995"/>
                    <a:pt x="32" y="995"/>
                    <a:pt x="32" y="995"/>
                  </a:cubicBezTo>
                  <a:cubicBezTo>
                    <a:pt x="47" y="978"/>
                    <a:pt x="47" y="978"/>
                    <a:pt x="47" y="978"/>
                  </a:cubicBezTo>
                  <a:cubicBezTo>
                    <a:pt x="51" y="957"/>
                    <a:pt x="51" y="957"/>
                    <a:pt x="51" y="957"/>
                  </a:cubicBezTo>
                  <a:cubicBezTo>
                    <a:pt x="51" y="957"/>
                    <a:pt x="72" y="939"/>
                    <a:pt x="72" y="939"/>
                  </a:cubicBezTo>
                  <a:cubicBezTo>
                    <a:pt x="72" y="939"/>
                    <a:pt x="92" y="930"/>
                    <a:pt x="92" y="930"/>
                  </a:cubicBezTo>
                  <a:cubicBezTo>
                    <a:pt x="104" y="914"/>
                    <a:pt x="104" y="914"/>
                    <a:pt x="104" y="914"/>
                  </a:cubicBezTo>
                  <a:cubicBezTo>
                    <a:pt x="101" y="909"/>
                    <a:pt x="101" y="909"/>
                    <a:pt x="101" y="909"/>
                  </a:cubicBezTo>
                  <a:cubicBezTo>
                    <a:pt x="87" y="924"/>
                    <a:pt x="87" y="924"/>
                    <a:pt x="87" y="924"/>
                  </a:cubicBezTo>
                  <a:cubicBezTo>
                    <a:pt x="69" y="934"/>
                    <a:pt x="69" y="934"/>
                    <a:pt x="69" y="934"/>
                  </a:cubicBezTo>
                  <a:cubicBezTo>
                    <a:pt x="65" y="927"/>
                    <a:pt x="65" y="927"/>
                    <a:pt x="65" y="927"/>
                  </a:cubicBezTo>
                  <a:cubicBezTo>
                    <a:pt x="69" y="920"/>
                    <a:pt x="69" y="920"/>
                    <a:pt x="69" y="920"/>
                  </a:cubicBezTo>
                  <a:cubicBezTo>
                    <a:pt x="60" y="914"/>
                    <a:pt x="60" y="914"/>
                    <a:pt x="60" y="914"/>
                  </a:cubicBezTo>
                  <a:cubicBezTo>
                    <a:pt x="64" y="902"/>
                    <a:pt x="64" y="902"/>
                    <a:pt x="64" y="902"/>
                  </a:cubicBezTo>
                  <a:cubicBezTo>
                    <a:pt x="77" y="888"/>
                    <a:pt x="77" y="888"/>
                    <a:pt x="77" y="888"/>
                  </a:cubicBezTo>
                  <a:cubicBezTo>
                    <a:pt x="83" y="879"/>
                    <a:pt x="83" y="879"/>
                    <a:pt x="83" y="879"/>
                  </a:cubicBezTo>
                  <a:cubicBezTo>
                    <a:pt x="79" y="876"/>
                    <a:pt x="79" y="876"/>
                    <a:pt x="79" y="876"/>
                  </a:cubicBezTo>
                  <a:cubicBezTo>
                    <a:pt x="71" y="885"/>
                    <a:pt x="71" y="885"/>
                    <a:pt x="71" y="885"/>
                  </a:cubicBezTo>
                  <a:cubicBezTo>
                    <a:pt x="64" y="885"/>
                    <a:pt x="64" y="885"/>
                    <a:pt x="64" y="885"/>
                  </a:cubicBezTo>
                  <a:cubicBezTo>
                    <a:pt x="64" y="879"/>
                    <a:pt x="64" y="879"/>
                    <a:pt x="64" y="879"/>
                  </a:cubicBezTo>
                  <a:cubicBezTo>
                    <a:pt x="81" y="863"/>
                    <a:pt x="81" y="863"/>
                    <a:pt x="81" y="863"/>
                  </a:cubicBezTo>
                  <a:cubicBezTo>
                    <a:pt x="85" y="852"/>
                    <a:pt x="85" y="852"/>
                    <a:pt x="85" y="852"/>
                  </a:cubicBezTo>
                  <a:cubicBezTo>
                    <a:pt x="93" y="849"/>
                    <a:pt x="93" y="849"/>
                    <a:pt x="93" y="849"/>
                  </a:cubicBezTo>
                  <a:cubicBezTo>
                    <a:pt x="92" y="842"/>
                    <a:pt x="92" y="842"/>
                    <a:pt x="92" y="842"/>
                  </a:cubicBezTo>
                  <a:cubicBezTo>
                    <a:pt x="84" y="846"/>
                    <a:pt x="84" y="846"/>
                    <a:pt x="84" y="846"/>
                  </a:cubicBezTo>
                  <a:cubicBezTo>
                    <a:pt x="74" y="862"/>
                    <a:pt x="74" y="862"/>
                    <a:pt x="74" y="862"/>
                  </a:cubicBezTo>
                  <a:cubicBezTo>
                    <a:pt x="64" y="869"/>
                    <a:pt x="64" y="869"/>
                    <a:pt x="64" y="869"/>
                  </a:cubicBezTo>
                  <a:cubicBezTo>
                    <a:pt x="61" y="862"/>
                    <a:pt x="61" y="862"/>
                    <a:pt x="61" y="862"/>
                  </a:cubicBezTo>
                  <a:cubicBezTo>
                    <a:pt x="71" y="850"/>
                    <a:pt x="71" y="850"/>
                    <a:pt x="71" y="850"/>
                  </a:cubicBezTo>
                  <a:cubicBezTo>
                    <a:pt x="79" y="843"/>
                    <a:pt x="79" y="843"/>
                    <a:pt x="79" y="843"/>
                  </a:cubicBezTo>
                  <a:cubicBezTo>
                    <a:pt x="97" y="823"/>
                    <a:pt x="97" y="823"/>
                    <a:pt x="97" y="823"/>
                  </a:cubicBezTo>
                  <a:cubicBezTo>
                    <a:pt x="104" y="821"/>
                    <a:pt x="104" y="821"/>
                    <a:pt x="104" y="821"/>
                  </a:cubicBezTo>
                  <a:cubicBezTo>
                    <a:pt x="106" y="811"/>
                    <a:pt x="106" y="811"/>
                    <a:pt x="106" y="811"/>
                  </a:cubicBezTo>
                  <a:cubicBezTo>
                    <a:pt x="106" y="811"/>
                    <a:pt x="114" y="801"/>
                    <a:pt x="114" y="801"/>
                  </a:cubicBezTo>
                  <a:cubicBezTo>
                    <a:pt x="114" y="801"/>
                    <a:pt x="110" y="797"/>
                    <a:pt x="110" y="797"/>
                  </a:cubicBezTo>
                  <a:cubicBezTo>
                    <a:pt x="110" y="797"/>
                    <a:pt x="100" y="805"/>
                    <a:pt x="100" y="805"/>
                  </a:cubicBezTo>
                  <a:cubicBezTo>
                    <a:pt x="96" y="812"/>
                    <a:pt x="96" y="812"/>
                    <a:pt x="96" y="812"/>
                  </a:cubicBezTo>
                  <a:cubicBezTo>
                    <a:pt x="91" y="811"/>
                    <a:pt x="91" y="811"/>
                    <a:pt x="91" y="811"/>
                  </a:cubicBezTo>
                  <a:cubicBezTo>
                    <a:pt x="97" y="799"/>
                    <a:pt x="97" y="799"/>
                    <a:pt x="97" y="799"/>
                  </a:cubicBezTo>
                  <a:cubicBezTo>
                    <a:pt x="115" y="784"/>
                    <a:pt x="115" y="784"/>
                    <a:pt x="115" y="784"/>
                  </a:cubicBezTo>
                  <a:cubicBezTo>
                    <a:pt x="113" y="778"/>
                    <a:pt x="113" y="778"/>
                    <a:pt x="113" y="778"/>
                  </a:cubicBezTo>
                  <a:cubicBezTo>
                    <a:pt x="126" y="771"/>
                    <a:pt x="126" y="771"/>
                    <a:pt x="126" y="771"/>
                  </a:cubicBezTo>
                  <a:cubicBezTo>
                    <a:pt x="124" y="767"/>
                    <a:pt x="124" y="767"/>
                    <a:pt x="124" y="767"/>
                  </a:cubicBezTo>
                  <a:cubicBezTo>
                    <a:pt x="115" y="770"/>
                    <a:pt x="115" y="770"/>
                    <a:pt x="115" y="770"/>
                  </a:cubicBezTo>
                  <a:cubicBezTo>
                    <a:pt x="110" y="767"/>
                    <a:pt x="110" y="767"/>
                    <a:pt x="110" y="767"/>
                  </a:cubicBezTo>
                  <a:cubicBezTo>
                    <a:pt x="100" y="771"/>
                    <a:pt x="100" y="771"/>
                    <a:pt x="100" y="771"/>
                  </a:cubicBezTo>
                  <a:cubicBezTo>
                    <a:pt x="97" y="779"/>
                    <a:pt x="97" y="779"/>
                    <a:pt x="97" y="779"/>
                  </a:cubicBezTo>
                  <a:cubicBezTo>
                    <a:pt x="95" y="789"/>
                    <a:pt x="95" y="789"/>
                    <a:pt x="95" y="789"/>
                  </a:cubicBezTo>
                  <a:cubicBezTo>
                    <a:pt x="90" y="785"/>
                    <a:pt x="90" y="785"/>
                    <a:pt x="90" y="785"/>
                  </a:cubicBezTo>
                  <a:cubicBezTo>
                    <a:pt x="90" y="771"/>
                    <a:pt x="90" y="771"/>
                    <a:pt x="90" y="771"/>
                  </a:cubicBezTo>
                  <a:cubicBezTo>
                    <a:pt x="99" y="762"/>
                    <a:pt x="99" y="762"/>
                    <a:pt x="99" y="762"/>
                  </a:cubicBezTo>
                  <a:cubicBezTo>
                    <a:pt x="99" y="752"/>
                    <a:pt x="99" y="752"/>
                    <a:pt x="99" y="752"/>
                  </a:cubicBezTo>
                  <a:cubicBezTo>
                    <a:pt x="107" y="746"/>
                    <a:pt x="107" y="746"/>
                    <a:pt x="107" y="746"/>
                  </a:cubicBezTo>
                  <a:cubicBezTo>
                    <a:pt x="110" y="754"/>
                    <a:pt x="110" y="754"/>
                    <a:pt x="110" y="754"/>
                  </a:cubicBezTo>
                  <a:cubicBezTo>
                    <a:pt x="116" y="743"/>
                    <a:pt x="116" y="743"/>
                    <a:pt x="116" y="743"/>
                  </a:cubicBezTo>
                  <a:cubicBezTo>
                    <a:pt x="124" y="740"/>
                    <a:pt x="124" y="740"/>
                    <a:pt x="124" y="740"/>
                  </a:cubicBezTo>
                  <a:cubicBezTo>
                    <a:pt x="125" y="730"/>
                    <a:pt x="125" y="730"/>
                    <a:pt x="125" y="730"/>
                  </a:cubicBezTo>
                  <a:cubicBezTo>
                    <a:pt x="121" y="723"/>
                    <a:pt x="121" y="723"/>
                    <a:pt x="121" y="723"/>
                  </a:cubicBezTo>
                  <a:cubicBezTo>
                    <a:pt x="132" y="715"/>
                    <a:pt x="132" y="715"/>
                    <a:pt x="132" y="715"/>
                  </a:cubicBezTo>
                  <a:cubicBezTo>
                    <a:pt x="135" y="718"/>
                    <a:pt x="135" y="718"/>
                    <a:pt x="135" y="718"/>
                  </a:cubicBezTo>
                  <a:cubicBezTo>
                    <a:pt x="146" y="710"/>
                    <a:pt x="146" y="710"/>
                    <a:pt x="146" y="710"/>
                  </a:cubicBezTo>
                  <a:cubicBezTo>
                    <a:pt x="157" y="712"/>
                    <a:pt x="157" y="712"/>
                    <a:pt x="157" y="712"/>
                  </a:cubicBezTo>
                  <a:cubicBezTo>
                    <a:pt x="151" y="699"/>
                    <a:pt x="151" y="699"/>
                    <a:pt x="151" y="699"/>
                  </a:cubicBezTo>
                  <a:cubicBezTo>
                    <a:pt x="145" y="700"/>
                    <a:pt x="145" y="700"/>
                    <a:pt x="145" y="700"/>
                  </a:cubicBezTo>
                  <a:cubicBezTo>
                    <a:pt x="145" y="694"/>
                    <a:pt x="145" y="694"/>
                    <a:pt x="145" y="694"/>
                  </a:cubicBezTo>
                  <a:cubicBezTo>
                    <a:pt x="165" y="686"/>
                    <a:pt x="165" y="686"/>
                    <a:pt x="165" y="686"/>
                  </a:cubicBezTo>
                  <a:cubicBezTo>
                    <a:pt x="161" y="679"/>
                    <a:pt x="161" y="679"/>
                    <a:pt x="161" y="679"/>
                  </a:cubicBezTo>
                  <a:cubicBezTo>
                    <a:pt x="166" y="668"/>
                    <a:pt x="166" y="668"/>
                    <a:pt x="166" y="668"/>
                  </a:cubicBezTo>
                  <a:cubicBezTo>
                    <a:pt x="187" y="650"/>
                    <a:pt x="187" y="650"/>
                    <a:pt x="187" y="650"/>
                  </a:cubicBezTo>
                  <a:cubicBezTo>
                    <a:pt x="184" y="646"/>
                    <a:pt x="184" y="646"/>
                    <a:pt x="184" y="646"/>
                  </a:cubicBezTo>
                  <a:cubicBezTo>
                    <a:pt x="184" y="646"/>
                    <a:pt x="189" y="643"/>
                    <a:pt x="190" y="643"/>
                  </a:cubicBezTo>
                  <a:cubicBezTo>
                    <a:pt x="190" y="643"/>
                    <a:pt x="214" y="641"/>
                    <a:pt x="214" y="641"/>
                  </a:cubicBezTo>
                  <a:cubicBezTo>
                    <a:pt x="211" y="632"/>
                    <a:pt x="211" y="632"/>
                    <a:pt x="211" y="632"/>
                  </a:cubicBezTo>
                  <a:cubicBezTo>
                    <a:pt x="204" y="634"/>
                    <a:pt x="204" y="634"/>
                    <a:pt x="204" y="634"/>
                  </a:cubicBezTo>
                  <a:cubicBezTo>
                    <a:pt x="203" y="628"/>
                    <a:pt x="203" y="628"/>
                    <a:pt x="203" y="628"/>
                  </a:cubicBezTo>
                  <a:cubicBezTo>
                    <a:pt x="223" y="609"/>
                    <a:pt x="223" y="609"/>
                    <a:pt x="223" y="609"/>
                  </a:cubicBezTo>
                  <a:cubicBezTo>
                    <a:pt x="231" y="598"/>
                    <a:pt x="231" y="598"/>
                    <a:pt x="231" y="598"/>
                  </a:cubicBezTo>
                  <a:cubicBezTo>
                    <a:pt x="227" y="596"/>
                    <a:pt x="227" y="596"/>
                    <a:pt x="227" y="596"/>
                  </a:cubicBezTo>
                  <a:cubicBezTo>
                    <a:pt x="217" y="608"/>
                    <a:pt x="217" y="608"/>
                    <a:pt x="217" y="608"/>
                  </a:cubicBezTo>
                  <a:cubicBezTo>
                    <a:pt x="209" y="610"/>
                    <a:pt x="209" y="610"/>
                    <a:pt x="209" y="610"/>
                  </a:cubicBezTo>
                  <a:cubicBezTo>
                    <a:pt x="204" y="620"/>
                    <a:pt x="204" y="620"/>
                    <a:pt x="204" y="620"/>
                  </a:cubicBezTo>
                  <a:cubicBezTo>
                    <a:pt x="186" y="634"/>
                    <a:pt x="186" y="634"/>
                    <a:pt x="186" y="634"/>
                  </a:cubicBezTo>
                  <a:cubicBezTo>
                    <a:pt x="167" y="647"/>
                    <a:pt x="167" y="647"/>
                    <a:pt x="167" y="647"/>
                  </a:cubicBezTo>
                  <a:cubicBezTo>
                    <a:pt x="163" y="643"/>
                    <a:pt x="163" y="643"/>
                    <a:pt x="163" y="643"/>
                  </a:cubicBezTo>
                  <a:cubicBezTo>
                    <a:pt x="154" y="654"/>
                    <a:pt x="154" y="654"/>
                    <a:pt x="154" y="654"/>
                  </a:cubicBezTo>
                  <a:cubicBezTo>
                    <a:pt x="147" y="654"/>
                    <a:pt x="147" y="654"/>
                    <a:pt x="147" y="654"/>
                  </a:cubicBezTo>
                  <a:cubicBezTo>
                    <a:pt x="142" y="665"/>
                    <a:pt x="142" y="665"/>
                    <a:pt x="142" y="665"/>
                  </a:cubicBezTo>
                  <a:cubicBezTo>
                    <a:pt x="130" y="677"/>
                    <a:pt x="130" y="677"/>
                    <a:pt x="130" y="677"/>
                  </a:cubicBezTo>
                  <a:cubicBezTo>
                    <a:pt x="116" y="680"/>
                    <a:pt x="116" y="680"/>
                    <a:pt x="116" y="680"/>
                  </a:cubicBezTo>
                  <a:cubicBezTo>
                    <a:pt x="113" y="686"/>
                    <a:pt x="113" y="686"/>
                    <a:pt x="113" y="686"/>
                  </a:cubicBezTo>
                  <a:cubicBezTo>
                    <a:pt x="103" y="684"/>
                    <a:pt x="103" y="684"/>
                    <a:pt x="103" y="684"/>
                  </a:cubicBezTo>
                  <a:cubicBezTo>
                    <a:pt x="102" y="676"/>
                    <a:pt x="102" y="676"/>
                    <a:pt x="102" y="676"/>
                  </a:cubicBezTo>
                  <a:cubicBezTo>
                    <a:pt x="87" y="667"/>
                    <a:pt x="87" y="667"/>
                    <a:pt x="87" y="667"/>
                  </a:cubicBezTo>
                  <a:cubicBezTo>
                    <a:pt x="77" y="666"/>
                    <a:pt x="77" y="666"/>
                    <a:pt x="77" y="666"/>
                  </a:cubicBezTo>
                  <a:cubicBezTo>
                    <a:pt x="63" y="653"/>
                    <a:pt x="63" y="653"/>
                    <a:pt x="63" y="653"/>
                  </a:cubicBezTo>
                  <a:cubicBezTo>
                    <a:pt x="62" y="642"/>
                    <a:pt x="62" y="642"/>
                    <a:pt x="62" y="642"/>
                  </a:cubicBezTo>
                  <a:cubicBezTo>
                    <a:pt x="62" y="642"/>
                    <a:pt x="57" y="631"/>
                    <a:pt x="57" y="631"/>
                  </a:cubicBezTo>
                  <a:cubicBezTo>
                    <a:pt x="57" y="630"/>
                    <a:pt x="57" y="624"/>
                    <a:pt x="57" y="624"/>
                  </a:cubicBezTo>
                  <a:cubicBezTo>
                    <a:pt x="88" y="624"/>
                    <a:pt x="88" y="624"/>
                    <a:pt x="88" y="624"/>
                  </a:cubicBezTo>
                  <a:cubicBezTo>
                    <a:pt x="96" y="621"/>
                    <a:pt x="96" y="621"/>
                    <a:pt x="96" y="621"/>
                  </a:cubicBezTo>
                  <a:cubicBezTo>
                    <a:pt x="100" y="621"/>
                    <a:pt x="100" y="621"/>
                    <a:pt x="100" y="621"/>
                  </a:cubicBezTo>
                  <a:cubicBezTo>
                    <a:pt x="104" y="617"/>
                    <a:pt x="104" y="617"/>
                    <a:pt x="104" y="617"/>
                  </a:cubicBezTo>
                  <a:cubicBezTo>
                    <a:pt x="108" y="617"/>
                    <a:pt x="108" y="617"/>
                    <a:pt x="108" y="617"/>
                  </a:cubicBezTo>
                  <a:cubicBezTo>
                    <a:pt x="118" y="623"/>
                    <a:pt x="118" y="623"/>
                    <a:pt x="118" y="623"/>
                  </a:cubicBezTo>
                  <a:cubicBezTo>
                    <a:pt x="130" y="627"/>
                    <a:pt x="130" y="627"/>
                    <a:pt x="130" y="627"/>
                  </a:cubicBezTo>
                  <a:cubicBezTo>
                    <a:pt x="143" y="627"/>
                    <a:pt x="143" y="627"/>
                    <a:pt x="143" y="627"/>
                  </a:cubicBezTo>
                  <a:cubicBezTo>
                    <a:pt x="137" y="623"/>
                    <a:pt x="137" y="623"/>
                    <a:pt x="137" y="623"/>
                  </a:cubicBezTo>
                  <a:cubicBezTo>
                    <a:pt x="123" y="623"/>
                    <a:pt x="123" y="623"/>
                    <a:pt x="123" y="623"/>
                  </a:cubicBezTo>
                  <a:cubicBezTo>
                    <a:pt x="123" y="623"/>
                    <a:pt x="118" y="613"/>
                    <a:pt x="118" y="613"/>
                  </a:cubicBezTo>
                  <a:cubicBezTo>
                    <a:pt x="113" y="614"/>
                    <a:pt x="113" y="614"/>
                    <a:pt x="113" y="614"/>
                  </a:cubicBezTo>
                  <a:cubicBezTo>
                    <a:pt x="112" y="611"/>
                    <a:pt x="112" y="611"/>
                    <a:pt x="112" y="611"/>
                  </a:cubicBezTo>
                  <a:cubicBezTo>
                    <a:pt x="103" y="611"/>
                    <a:pt x="103" y="611"/>
                    <a:pt x="103" y="611"/>
                  </a:cubicBezTo>
                  <a:cubicBezTo>
                    <a:pt x="104" y="613"/>
                    <a:pt x="104" y="613"/>
                    <a:pt x="104" y="613"/>
                  </a:cubicBezTo>
                  <a:cubicBezTo>
                    <a:pt x="100" y="614"/>
                    <a:pt x="100" y="614"/>
                    <a:pt x="100" y="614"/>
                  </a:cubicBezTo>
                  <a:cubicBezTo>
                    <a:pt x="97" y="617"/>
                    <a:pt x="97" y="617"/>
                    <a:pt x="97" y="617"/>
                  </a:cubicBezTo>
                  <a:cubicBezTo>
                    <a:pt x="93" y="617"/>
                    <a:pt x="93" y="617"/>
                    <a:pt x="93" y="617"/>
                  </a:cubicBezTo>
                  <a:cubicBezTo>
                    <a:pt x="93" y="617"/>
                    <a:pt x="91" y="621"/>
                    <a:pt x="90" y="621"/>
                  </a:cubicBezTo>
                  <a:cubicBezTo>
                    <a:pt x="90" y="621"/>
                    <a:pt x="87" y="617"/>
                    <a:pt x="87" y="617"/>
                  </a:cubicBezTo>
                  <a:cubicBezTo>
                    <a:pt x="73" y="617"/>
                    <a:pt x="73" y="617"/>
                    <a:pt x="73" y="617"/>
                  </a:cubicBezTo>
                  <a:cubicBezTo>
                    <a:pt x="69" y="612"/>
                    <a:pt x="69" y="612"/>
                    <a:pt x="69" y="612"/>
                  </a:cubicBezTo>
                  <a:cubicBezTo>
                    <a:pt x="53" y="610"/>
                    <a:pt x="53" y="610"/>
                    <a:pt x="53" y="610"/>
                  </a:cubicBezTo>
                  <a:cubicBezTo>
                    <a:pt x="51" y="603"/>
                    <a:pt x="51" y="603"/>
                    <a:pt x="51" y="603"/>
                  </a:cubicBezTo>
                  <a:cubicBezTo>
                    <a:pt x="37" y="608"/>
                    <a:pt x="37" y="608"/>
                    <a:pt x="37" y="608"/>
                  </a:cubicBezTo>
                  <a:cubicBezTo>
                    <a:pt x="27" y="604"/>
                    <a:pt x="27" y="604"/>
                    <a:pt x="27" y="604"/>
                  </a:cubicBezTo>
                  <a:cubicBezTo>
                    <a:pt x="25" y="589"/>
                    <a:pt x="25" y="589"/>
                    <a:pt x="25" y="589"/>
                  </a:cubicBezTo>
                  <a:cubicBezTo>
                    <a:pt x="36" y="580"/>
                    <a:pt x="36" y="580"/>
                    <a:pt x="36" y="580"/>
                  </a:cubicBezTo>
                  <a:cubicBezTo>
                    <a:pt x="74" y="586"/>
                    <a:pt x="74" y="586"/>
                    <a:pt x="74" y="586"/>
                  </a:cubicBezTo>
                  <a:cubicBezTo>
                    <a:pt x="74" y="580"/>
                    <a:pt x="74" y="580"/>
                    <a:pt x="74" y="580"/>
                  </a:cubicBezTo>
                  <a:cubicBezTo>
                    <a:pt x="91" y="596"/>
                    <a:pt x="91" y="596"/>
                    <a:pt x="91" y="596"/>
                  </a:cubicBezTo>
                  <a:cubicBezTo>
                    <a:pt x="94" y="593"/>
                    <a:pt x="94" y="593"/>
                    <a:pt x="94" y="593"/>
                  </a:cubicBezTo>
                  <a:cubicBezTo>
                    <a:pt x="90" y="584"/>
                    <a:pt x="90" y="584"/>
                    <a:pt x="90" y="584"/>
                  </a:cubicBezTo>
                  <a:cubicBezTo>
                    <a:pt x="93" y="574"/>
                    <a:pt x="93" y="574"/>
                    <a:pt x="93" y="574"/>
                  </a:cubicBezTo>
                  <a:cubicBezTo>
                    <a:pt x="103" y="570"/>
                    <a:pt x="103" y="570"/>
                    <a:pt x="103" y="570"/>
                  </a:cubicBezTo>
                  <a:cubicBezTo>
                    <a:pt x="123" y="567"/>
                    <a:pt x="123" y="567"/>
                    <a:pt x="123" y="567"/>
                  </a:cubicBezTo>
                  <a:cubicBezTo>
                    <a:pt x="115" y="560"/>
                    <a:pt x="115" y="560"/>
                    <a:pt x="115" y="560"/>
                  </a:cubicBezTo>
                  <a:cubicBezTo>
                    <a:pt x="127" y="553"/>
                    <a:pt x="127" y="553"/>
                    <a:pt x="127" y="553"/>
                  </a:cubicBezTo>
                  <a:cubicBezTo>
                    <a:pt x="126" y="549"/>
                    <a:pt x="126" y="549"/>
                    <a:pt x="126" y="549"/>
                  </a:cubicBezTo>
                  <a:cubicBezTo>
                    <a:pt x="97" y="551"/>
                    <a:pt x="97" y="551"/>
                    <a:pt x="97" y="551"/>
                  </a:cubicBezTo>
                  <a:cubicBezTo>
                    <a:pt x="97" y="551"/>
                    <a:pt x="87" y="546"/>
                    <a:pt x="88" y="546"/>
                  </a:cubicBezTo>
                  <a:cubicBezTo>
                    <a:pt x="88" y="546"/>
                    <a:pt x="92" y="541"/>
                    <a:pt x="92" y="541"/>
                  </a:cubicBezTo>
                  <a:cubicBezTo>
                    <a:pt x="103" y="541"/>
                    <a:pt x="103" y="541"/>
                    <a:pt x="103" y="541"/>
                  </a:cubicBezTo>
                  <a:cubicBezTo>
                    <a:pt x="102" y="534"/>
                    <a:pt x="102" y="534"/>
                    <a:pt x="102" y="534"/>
                  </a:cubicBezTo>
                  <a:cubicBezTo>
                    <a:pt x="111" y="523"/>
                    <a:pt x="111" y="523"/>
                    <a:pt x="111" y="523"/>
                  </a:cubicBezTo>
                  <a:cubicBezTo>
                    <a:pt x="113" y="510"/>
                    <a:pt x="113" y="510"/>
                    <a:pt x="113" y="510"/>
                  </a:cubicBezTo>
                  <a:cubicBezTo>
                    <a:pt x="134" y="510"/>
                    <a:pt x="134" y="510"/>
                    <a:pt x="134" y="510"/>
                  </a:cubicBezTo>
                  <a:cubicBezTo>
                    <a:pt x="147" y="528"/>
                    <a:pt x="147" y="528"/>
                    <a:pt x="147" y="528"/>
                  </a:cubicBezTo>
                  <a:cubicBezTo>
                    <a:pt x="147" y="528"/>
                    <a:pt x="167" y="527"/>
                    <a:pt x="167" y="527"/>
                  </a:cubicBezTo>
                  <a:cubicBezTo>
                    <a:pt x="167" y="527"/>
                    <a:pt x="167" y="522"/>
                    <a:pt x="167" y="522"/>
                  </a:cubicBezTo>
                  <a:cubicBezTo>
                    <a:pt x="153" y="522"/>
                    <a:pt x="153" y="522"/>
                    <a:pt x="153" y="522"/>
                  </a:cubicBezTo>
                  <a:cubicBezTo>
                    <a:pt x="146" y="517"/>
                    <a:pt x="146" y="517"/>
                    <a:pt x="146" y="517"/>
                  </a:cubicBezTo>
                  <a:cubicBezTo>
                    <a:pt x="144" y="506"/>
                    <a:pt x="144" y="506"/>
                    <a:pt x="144" y="506"/>
                  </a:cubicBezTo>
                  <a:cubicBezTo>
                    <a:pt x="134" y="504"/>
                    <a:pt x="134" y="504"/>
                    <a:pt x="134" y="504"/>
                  </a:cubicBezTo>
                  <a:cubicBezTo>
                    <a:pt x="128" y="496"/>
                    <a:pt x="128" y="496"/>
                    <a:pt x="128" y="496"/>
                  </a:cubicBezTo>
                  <a:cubicBezTo>
                    <a:pt x="143" y="478"/>
                    <a:pt x="143" y="478"/>
                    <a:pt x="143" y="478"/>
                  </a:cubicBezTo>
                  <a:cubicBezTo>
                    <a:pt x="170" y="490"/>
                    <a:pt x="170" y="490"/>
                    <a:pt x="170" y="490"/>
                  </a:cubicBezTo>
                  <a:cubicBezTo>
                    <a:pt x="170" y="490"/>
                    <a:pt x="178" y="490"/>
                    <a:pt x="178" y="490"/>
                  </a:cubicBezTo>
                  <a:cubicBezTo>
                    <a:pt x="178" y="490"/>
                    <a:pt x="174" y="477"/>
                    <a:pt x="174" y="477"/>
                  </a:cubicBezTo>
                  <a:cubicBezTo>
                    <a:pt x="174" y="477"/>
                    <a:pt x="164" y="469"/>
                    <a:pt x="163" y="469"/>
                  </a:cubicBezTo>
                  <a:cubicBezTo>
                    <a:pt x="163" y="469"/>
                    <a:pt x="154" y="467"/>
                    <a:pt x="154" y="467"/>
                  </a:cubicBezTo>
                  <a:cubicBezTo>
                    <a:pt x="154" y="458"/>
                    <a:pt x="154" y="458"/>
                    <a:pt x="154" y="458"/>
                  </a:cubicBezTo>
                  <a:cubicBezTo>
                    <a:pt x="166" y="452"/>
                    <a:pt x="166" y="452"/>
                    <a:pt x="166" y="452"/>
                  </a:cubicBezTo>
                  <a:cubicBezTo>
                    <a:pt x="166" y="441"/>
                    <a:pt x="166" y="441"/>
                    <a:pt x="166" y="441"/>
                  </a:cubicBezTo>
                  <a:cubicBezTo>
                    <a:pt x="188" y="435"/>
                    <a:pt x="188" y="435"/>
                    <a:pt x="188" y="435"/>
                  </a:cubicBezTo>
                  <a:cubicBezTo>
                    <a:pt x="199" y="451"/>
                    <a:pt x="199" y="451"/>
                    <a:pt x="199" y="451"/>
                  </a:cubicBezTo>
                  <a:cubicBezTo>
                    <a:pt x="199" y="451"/>
                    <a:pt x="207" y="451"/>
                    <a:pt x="207" y="451"/>
                  </a:cubicBezTo>
                  <a:cubicBezTo>
                    <a:pt x="207" y="451"/>
                    <a:pt x="201" y="440"/>
                    <a:pt x="201" y="440"/>
                  </a:cubicBezTo>
                  <a:cubicBezTo>
                    <a:pt x="191" y="429"/>
                    <a:pt x="191" y="429"/>
                    <a:pt x="191" y="429"/>
                  </a:cubicBezTo>
                  <a:cubicBezTo>
                    <a:pt x="178" y="429"/>
                    <a:pt x="178" y="429"/>
                    <a:pt x="178" y="429"/>
                  </a:cubicBezTo>
                  <a:cubicBezTo>
                    <a:pt x="170" y="423"/>
                    <a:pt x="170" y="423"/>
                    <a:pt x="170" y="423"/>
                  </a:cubicBezTo>
                  <a:cubicBezTo>
                    <a:pt x="154" y="423"/>
                    <a:pt x="154" y="423"/>
                    <a:pt x="154" y="423"/>
                  </a:cubicBezTo>
                  <a:cubicBezTo>
                    <a:pt x="154" y="417"/>
                    <a:pt x="154" y="417"/>
                    <a:pt x="154" y="417"/>
                  </a:cubicBezTo>
                  <a:cubicBezTo>
                    <a:pt x="171" y="404"/>
                    <a:pt x="171" y="404"/>
                    <a:pt x="171" y="404"/>
                  </a:cubicBezTo>
                  <a:cubicBezTo>
                    <a:pt x="187" y="403"/>
                    <a:pt x="187" y="403"/>
                    <a:pt x="187" y="403"/>
                  </a:cubicBezTo>
                  <a:cubicBezTo>
                    <a:pt x="184" y="395"/>
                    <a:pt x="184" y="395"/>
                    <a:pt x="184" y="395"/>
                  </a:cubicBezTo>
                  <a:cubicBezTo>
                    <a:pt x="184" y="379"/>
                    <a:pt x="184" y="379"/>
                    <a:pt x="184" y="379"/>
                  </a:cubicBezTo>
                  <a:cubicBezTo>
                    <a:pt x="169" y="394"/>
                    <a:pt x="169" y="394"/>
                    <a:pt x="169" y="394"/>
                  </a:cubicBezTo>
                  <a:cubicBezTo>
                    <a:pt x="159" y="397"/>
                    <a:pt x="159" y="397"/>
                    <a:pt x="159" y="397"/>
                  </a:cubicBezTo>
                  <a:cubicBezTo>
                    <a:pt x="147" y="397"/>
                    <a:pt x="147" y="397"/>
                    <a:pt x="147" y="397"/>
                  </a:cubicBezTo>
                  <a:cubicBezTo>
                    <a:pt x="144" y="384"/>
                    <a:pt x="144" y="384"/>
                    <a:pt x="144" y="384"/>
                  </a:cubicBezTo>
                  <a:cubicBezTo>
                    <a:pt x="148" y="365"/>
                    <a:pt x="148" y="365"/>
                    <a:pt x="148" y="365"/>
                  </a:cubicBezTo>
                  <a:cubicBezTo>
                    <a:pt x="143" y="353"/>
                    <a:pt x="143" y="353"/>
                    <a:pt x="143" y="353"/>
                  </a:cubicBezTo>
                  <a:cubicBezTo>
                    <a:pt x="154" y="321"/>
                    <a:pt x="154" y="321"/>
                    <a:pt x="154" y="321"/>
                  </a:cubicBezTo>
                  <a:cubicBezTo>
                    <a:pt x="167" y="325"/>
                    <a:pt x="167" y="325"/>
                    <a:pt x="167" y="325"/>
                  </a:cubicBezTo>
                  <a:cubicBezTo>
                    <a:pt x="169" y="333"/>
                    <a:pt x="169" y="333"/>
                    <a:pt x="169" y="333"/>
                  </a:cubicBezTo>
                  <a:cubicBezTo>
                    <a:pt x="179" y="334"/>
                    <a:pt x="179" y="334"/>
                    <a:pt x="179" y="334"/>
                  </a:cubicBezTo>
                  <a:cubicBezTo>
                    <a:pt x="182" y="348"/>
                    <a:pt x="182" y="348"/>
                    <a:pt x="182" y="348"/>
                  </a:cubicBezTo>
                  <a:cubicBezTo>
                    <a:pt x="191" y="340"/>
                    <a:pt x="191" y="340"/>
                    <a:pt x="191" y="340"/>
                  </a:cubicBezTo>
                  <a:cubicBezTo>
                    <a:pt x="202" y="343"/>
                    <a:pt x="202" y="343"/>
                    <a:pt x="202" y="343"/>
                  </a:cubicBezTo>
                  <a:cubicBezTo>
                    <a:pt x="209" y="338"/>
                    <a:pt x="209" y="338"/>
                    <a:pt x="209" y="338"/>
                  </a:cubicBezTo>
                  <a:cubicBezTo>
                    <a:pt x="200" y="334"/>
                    <a:pt x="200" y="334"/>
                    <a:pt x="200" y="334"/>
                  </a:cubicBezTo>
                  <a:cubicBezTo>
                    <a:pt x="188" y="333"/>
                    <a:pt x="188" y="333"/>
                    <a:pt x="188" y="333"/>
                  </a:cubicBezTo>
                  <a:cubicBezTo>
                    <a:pt x="182" y="328"/>
                    <a:pt x="182" y="328"/>
                    <a:pt x="182" y="328"/>
                  </a:cubicBezTo>
                  <a:cubicBezTo>
                    <a:pt x="175" y="316"/>
                    <a:pt x="175" y="316"/>
                    <a:pt x="175" y="316"/>
                  </a:cubicBezTo>
                  <a:cubicBezTo>
                    <a:pt x="177" y="313"/>
                    <a:pt x="177" y="313"/>
                    <a:pt x="177" y="313"/>
                  </a:cubicBezTo>
                  <a:cubicBezTo>
                    <a:pt x="173" y="301"/>
                    <a:pt x="173" y="301"/>
                    <a:pt x="173" y="301"/>
                  </a:cubicBezTo>
                  <a:cubicBezTo>
                    <a:pt x="165" y="302"/>
                    <a:pt x="165" y="302"/>
                    <a:pt x="165" y="302"/>
                  </a:cubicBezTo>
                  <a:cubicBezTo>
                    <a:pt x="165" y="296"/>
                    <a:pt x="165" y="296"/>
                    <a:pt x="165" y="296"/>
                  </a:cubicBezTo>
                  <a:cubicBezTo>
                    <a:pt x="184" y="282"/>
                    <a:pt x="184" y="282"/>
                    <a:pt x="184" y="282"/>
                  </a:cubicBezTo>
                  <a:cubicBezTo>
                    <a:pt x="184" y="282"/>
                    <a:pt x="187" y="286"/>
                    <a:pt x="188" y="286"/>
                  </a:cubicBezTo>
                  <a:cubicBezTo>
                    <a:pt x="188" y="286"/>
                    <a:pt x="193" y="282"/>
                    <a:pt x="193" y="282"/>
                  </a:cubicBezTo>
                  <a:cubicBezTo>
                    <a:pt x="191" y="271"/>
                    <a:pt x="191" y="271"/>
                    <a:pt x="191" y="271"/>
                  </a:cubicBezTo>
                  <a:cubicBezTo>
                    <a:pt x="181" y="271"/>
                    <a:pt x="181" y="271"/>
                    <a:pt x="181" y="271"/>
                  </a:cubicBezTo>
                  <a:cubicBezTo>
                    <a:pt x="172" y="258"/>
                    <a:pt x="172" y="258"/>
                    <a:pt x="172" y="258"/>
                  </a:cubicBezTo>
                  <a:cubicBezTo>
                    <a:pt x="179" y="251"/>
                    <a:pt x="179" y="251"/>
                    <a:pt x="179" y="251"/>
                  </a:cubicBezTo>
                  <a:cubicBezTo>
                    <a:pt x="177" y="236"/>
                    <a:pt x="177" y="236"/>
                    <a:pt x="177" y="236"/>
                  </a:cubicBezTo>
                  <a:cubicBezTo>
                    <a:pt x="180" y="227"/>
                    <a:pt x="180" y="227"/>
                    <a:pt x="180" y="227"/>
                  </a:cubicBezTo>
                  <a:cubicBezTo>
                    <a:pt x="201" y="227"/>
                    <a:pt x="201" y="227"/>
                    <a:pt x="201" y="227"/>
                  </a:cubicBezTo>
                  <a:cubicBezTo>
                    <a:pt x="203" y="249"/>
                    <a:pt x="203" y="249"/>
                    <a:pt x="203" y="249"/>
                  </a:cubicBezTo>
                  <a:cubicBezTo>
                    <a:pt x="209" y="261"/>
                    <a:pt x="209" y="261"/>
                    <a:pt x="209" y="261"/>
                  </a:cubicBezTo>
                  <a:cubicBezTo>
                    <a:pt x="218" y="255"/>
                    <a:pt x="218" y="255"/>
                    <a:pt x="218" y="255"/>
                  </a:cubicBezTo>
                  <a:cubicBezTo>
                    <a:pt x="222" y="240"/>
                    <a:pt x="222" y="240"/>
                    <a:pt x="222" y="240"/>
                  </a:cubicBezTo>
                  <a:cubicBezTo>
                    <a:pt x="212" y="236"/>
                    <a:pt x="212" y="236"/>
                    <a:pt x="212" y="236"/>
                  </a:cubicBezTo>
                  <a:cubicBezTo>
                    <a:pt x="211" y="230"/>
                    <a:pt x="211" y="230"/>
                    <a:pt x="211" y="230"/>
                  </a:cubicBezTo>
                  <a:cubicBezTo>
                    <a:pt x="209" y="223"/>
                    <a:pt x="209" y="223"/>
                    <a:pt x="209" y="223"/>
                  </a:cubicBezTo>
                  <a:cubicBezTo>
                    <a:pt x="209" y="223"/>
                    <a:pt x="215" y="219"/>
                    <a:pt x="215" y="219"/>
                  </a:cubicBezTo>
                  <a:cubicBezTo>
                    <a:pt x="216" y="219"/>
                    <a:pt x="218" y="213"/>
                    <a:pt x="218" y="213"/>
                  </a:cubicBezTo>
                  <a:cubicBezTo>
                    <a:pt x="225" y="213"/>
                    <a:pt x="225" y="213"/>
                    <a:pt x="225" y="213"/>
                  </a:cubicBezTo>
                  <a:cubicBezTo>
                    <a:pt x="232" y="221"/>
                    <a:pt x="232" y="221"/>
                    <a:pt x="232" y="221"/>
                  </a:cubicBezTo>
                  <a:cubicBezTo>
                    <a:pt x="231" y="234"/>
                    <a:pt x="231" y="234"/>
                    <a:pt x="231" y="234"/>
                  </a:cubicBezTo>
                  <a:cubicBezTo>
                    <a:pt x="241" y="238"/>
                    <a:pt x="241" y="238"/>
                    <a:pt x="241" y="238"/>
                  </a:cubicBezTo>
                  <a:cubicBezTo>
                    <a:pt x="251" y="228"/>
                    <a:pt x="251" y="228"/>
                    <a:pt x="251" y="228"/>
                  </a:cubicBezTo>
                  <a:cubicBezTo>
                    <a:pt x="267" y="237"/>
                    <a:pt x="267" y="237"/>
                    <a:pt x="267" y="237"/>
                  </a:cubicBezTo>
                  <a:cubicBezTo>
                    <a:pt x="274" y="248"/>
                    <a:pt x="274" y="248"/>
                    <a:pt x="274" y="248"/>
                  </a:cubicBezTo>
                  <a:cubicBezTo>
                    <a:pt x="281" y="250"/>
                    <a:pt x="281" y="250"/>
                    <a:pt x="281" y="250"/>
                  </a:cubicBezTo>
                  <a:cubicBezTo>
                    <a:pt x="280" y="245"/>
                    <a:pt x="280" y="245"/>
                    <a:pt x="280" y="245"/>
                  </a:cubicBezTo>
                  <a:cubicBezTo>
                    <a:pt x="271" y="235"/>
                    <a:pt x="271" y="235"/>
                    <a:pt x="271" y="235"/>
                  </a:cubicBezTo>
                  <a:cubicBezTo>
                    <a:pt x="271" y="229"/>
                    <a:pt x="271" y="229"/>
                    <a:pt x="271" y="229"/>
                  </a:cubicBezTo>
                  <a:cubicBezTo>
                    <a:pt x="271" y="229"/>
                    <a:pt x="258" y="224"/>
                    <a:pt x="258" y="223"/>
                  </a:cubicBezTo>
                  <a:cubicBezTo>
                    <a:pt x="258" y="223"/>
                    <a:pt x="259" y="216"/>
                    <a:pt x="259" y="216"/>
                  </a:cubicBezTo>
                  <a:cubicBezTo>
                    <a:pt x="267" y="217"/>
                    <a:pt x="267" y="217"/>
                    <a:pt x="267" y="217"/>
                  </a:cubicBezTo>
                  <a:cubicBezTo>
                    <a:pt x="280" y="227"/>
                    <a:pt x="280" y="227"/>
                    <a:pt x="280" y="227"/>
                  </a:cubicBezTo>
                  <a:cubicBezTo>
                    <a:pt x="286" y="228"/>
                    <a:pt x="286" y="228"/>
                    <a:pt x="286" y="228"/>
                  </a:cubicBezTo>
                  <a:cubicBezTo>
                    <a:pt x="298" y="240"/>
                    <a:pt x="298" y="240"/>
                    <a:pt x="298" y="240"/>
                  </a:cubicBezTo>
                  <a:cubicBezTo>
                    <a:pt x="303" y="240"/>
                    <a:pt x="303" y="240"/>
                    <a:pt x="303" y="240"/>
                  </a:cubicBezTo>
                  <a:cubicBezTo>
                    <a:pt x="298" y="231"/>
                    <a:pt x="298" y="231"/>
                    <a:pt x="298" y="231"/>
                  </a:cubicBezTo>
                  <a:cubicBezTo>
                    <a:pt x="290" y="224"/>
                    <a:pt x="290" y="224"/>
                    <a:pt x="290" y="224"/>
                  </a:cubicBezTo>
                  <a:cubicBezTo>
                    <a:pt x="297" y="219"/>
                    <a:pt x="297" y="219"/>
                    <a:pt x="297" y="219"/>
                  </a:cubicBezTo>
                  <a:cubicBezTo>
                    <a:pt x="286" y="208"/>
                    <a:pt x="286" y="208"/>
                    <a:pt x="286" y="208"/>
                  </a:cubicBezTo>
                  <a:cubicBezTo>
                    <a:pt x="278" y="205"/>
                    <a:pt x="278" y="205"/>
                    <a:pt x="278" y="205"/>
                  </a:cubicBezTo>
                  <a:cubicBezTo>
                    <a:pt x="279" y="193"/>
                    <a:pt x="279" y="193"/>
                    <a:pt x="279" y="193"/>
                  </a:cubicBezTo>
                  <a:cubicBezTo>
                    <a:pt x="270" y="182"/>
                    <a:pt x="270" y="182"/>
                    <a:pt x="270" y="182"/>
                  </a:cubicBezTo>
                  <a:cubicBezTo>
                    <a:pt x="263" y="180"/>
                    <a:pt x="263" y="180"/>
                    <a:pt x="263" y="180"/>
                  </a:cubicBezTo>
                  <a:cubicBezTo>
                    <a:pt x="260" y="164"/>
                    <a:pt x="260" y="164"/>
                    <a:pt x="260" y="164"/>
                  </a:cubicBezTo>
                  <a:cubicBezTo>
                    <a:pt x="266" y="159"/>
                    <a:pt x="266" y="159"/>
                    <a:pt x="266" y="159"/>
                  </a:cubicBezTo>
                  <a:cubicBezTo>
                    <a:pt x="276" y="170"/>
                    <a:pt x="276" y="170"/>
                    <a:pt x="276" y="170"/>
                  </a:cubicBezTo>
                  <a:cubicBezTo>
                    <a:pt x="286" y="175"/>
                    <a:pt x="286" y="175"/>
                    <a:pt x="286" y="175"/>
                  </a:cubicBezTo>
                  <a:cubicBezTo>
                    <a:pt x="292" y="162"/>
                    <a:pt x="292" y="162"/>
                    <a:pt x="292" y="162"/>
                  </a:cubicBezTo>
                  <a:cubicBezTo>
                    <a:pt x="291" y="153"/>
                    <a:pt x="291" y="153"/>
                    <a:pt x="291" y="153"/>
                  </a:cubicBezTo>
                  <a:cubicBezTo>
                    <a:pt x="299" y="149"/>
                    <a:pt x="299" y="149"/>
                    <a:pt x="299" y="149"/>
                  </a:cubicBezTo>
                  <a:cubicBezTo>
                    <a:pt x="290" y="142"/>
                    <a:pt x="290" y="142"/>
                    <a:pt x="290" y="142"/>
                  </a:cubicBezTo>
                  <a:cubicBezTo>
                    <a:pt x="287" y="122"/>
                    <a:pt x="287" y="122"/>
                    <a:pt x="287" y="122"/>
                  </a:cubicBezTo>
                  <a:cubicBezTo>
                    <a:pt x="282" y="117"/>
                    <a:pt x="282" y="117"/>
                    <a:pt x="282" y="117"/>
                  </a:cubicBezTo>
                  <a:cubicBezTo>
                    <a:pt x="288" y="107"/>
                    <a:pt x="288" y="107"/>
                    <a:pt x="288" y="107"/>
                  </a:cubicBezTo>
                  <a:cubicBezTo>
                    <a:pt x="295" y="114"/>
                    <a:pt x="295" y="114"/>
                    <a:pt x="295" y="114"/>
                  </a:cubicBezTo>
                  <a:cubicBezTo>
                    <a:pt x="296" y="119"/>
                    <a:pt x="296" y="119"/>
                    <a:pt x="296" y="119"/>
                  </a:cubicBezTo>
                  <a:cubicBezTo>
                    <a:pt x="317" y="118"/>
                    <a:pt x="317" y="118"/>
                    <a:pt x="317" y="118"/>
                  </a:cubicBezTo>
                  <a:cubicBezTo>
                    <a:pt x="328" y="121"/>
                    <a:pt x="328" y="121"/>
                    <a:pt x="328" y="121"/>
                  </a:cubicBezTo>
                  <a:cubicBezTo>
                    <a:pt x="334" y="117"/>
                    <a:pt x="334" y="117"/>
                    <a:pt x="334" y="117"/>
                  </a:cubicBezTo>
                  <a:cubicBezTo>
                    <a:pt x="349" y="129"/>
                    <a:pt x="349" y="129"/>
                    <a:pt x="349" y="129"/>
                  </a:cubicBezTo>
                  <a:cubicBezTo>
                    <a:pt x="357" y="128"/>
                    <a:pt x="357" y="128"/>
                    <a:pt x="357" y="128"/>
                  </a:cubicBezTo>
                  <a:cubicBezTo>
                    <a:pt x="357" y="128"/>
                    <a:pt x="340" y="114"/>
                    <a:pt x="333" y="109"/>
                  </a:cubicBezTo>
                  <a:cubicBezTo>
                    <a:pt x="327" y="90"/>
                    <a:pt x="327" y="90"/>
                    <a:pt x="327" y="90"/>
                  </a:cubicBezTo>
                  <a:cubicBezTo>
                    <a:pt x="333" y="76"/>
                    <a:pt x="333" y="76"/>
                    <a:pt x="333" y="76"/>
                  </a:cubicBezTo>
                  <a:cubicBezTo>
                    <a:pt x="342" y="66"/>
                    <a:pt x="342" y="66"/>
                    <a:pt x="342" y="66"/>
                  </a:cubicBezTo>
                  <a:cubicBezTo>
                    <a:pt x="348" y="72"/>
                    <a:pt x="348" y="72"/>
                    <a:pt x="348" y="72"/>
                  </a:cubicBezTo>
                  <a:cubicBezTo>
                    <a:pt x="351" y="69"/>
                    <a:pt x="351" y="69"/>
                    <a:pt x="351" y="69"/>
                  </a:cubicBezTo>
                  <a:cubicBezTo>
                    <a:pt x="351" y="59"/>
                    <a:pt x="351" y="59"/>
                    <a:pt x="351" y="59"/>
                  </a:cubicBezTo>
                  <a:cubicBezTo>
                    <a:pt x="358" y="58"/>
                    <a:pt x="358" y="58"/>
                    <a:pt x="358" y="58"/>
                  </a:cubicBezTo>
                  <a:cubicBezTo>
                    <a:pt x="363" y="63"/>
                    <a:pt x="363" y="63"/>
                    <a:pt x="363" y="63"/>
                  </a:cubicBezTo>
                  <a:cubicBezTo>
                    <a:pt x="366" y="56"/>
                    <a:pt x="366" y="56"/>
                    <a:pt x="366" y="56"/>
                  </a:cubicBezTo>
                  <a:cubicBezTo>
                    <a:pt x="347" y="43"/>
                    <a:pt x="347" y="43"/>
                    <a:pt x="347" y="43"/>
                  </a:cubicBezTo>
                  <a:cubicBezTo>
                    <a:pt x="352" y="32"/>
                    <a:pt x="352" y="32"/>
                    <a:pt x="352" y="32"/>
                  </a:cubicBezTo>
                  <a:cubicBezTo>
                    <a:pt x="370" y="15"/>
                    <a:pt x="370" y="15"/>
                    <a:pt x="370" y="15"/>
                  </a:cubicBezTo>
                  <a:cubicBezTo>
                    <a:pt x="377" y="0"/>
                    <a:pt x="377" y="0"/>
                    <a:pt x="377" y="0"/>
                  </a:cubicBezTo>
                  <a:cubicBezTo>
                    <a:pt x="384" y="1"/>
                    <a:pt x="384" y="1"/>
                    <a:pt x="384" y="1"/>
                  </a:cubicBezTo>
                  <a:cubicBezTo>
                    <a:pt x="388" y="6"/>
                    <a:pt x="388" y="6"/>
                    <a:pt x="388" y="6"/>
                  </a:cubicBezTo>
                  <a:cubicBezTo>
                    <a:pt x="399" y="7"/>
                    <a:pt x="399" y="7"/>
                    <a:pt x="399" y="7"/>
                  </a:cubicBezTo>
                  <a:cubicBezTo>
                    <a:pt x="408" y="21"/>
                    <a:pt x="408" y="21"/>
                    <a:pt x="408" y="21"/>
                  </a:cubicBezTo>
                  <a:cubicBezTo>
                    <a:pt x="402" y="31"/>
                    <a:pt x="402" y="31"/>
                    <a:pt x="402" y="31"/>
                  </a:cubicBezTo>
                  <a:cubicBezTo>
                    <a:pt x="402" y="40"/>
                    <a:pt x="402" y="40"/>
                    <a:pt x="402" y="40"/>
                  </a:cubicBezTo>
                  <a:cubicBezTo>
                    <a:pt x="409" y="40"/>
                    <a:pt x="409" y="40"/>
                    <a:pt x="409" y="40"/>
                  </a:cubicBezTo>
                  <a:cubicBezTo>
                    <a:pt x="414" y="15"/>
                    <a:pt x="414" y="15"/>
                    <a:pt x="414" y="15"/>
                  </a:cubicBezTo>
                  <a:cubicBezTo>
                    <a:pt x="420" y="12"/>
                    <a:pt x="420" y="12"/>
                    <a:pt x="420" y="12"/>
                  </a:cubicBezTo>
                  <a:cubicBezTo>
                    <a:pt x="421" y="26"/>
                    <a:pt x="421" y="26"/>
                    <a:pt x="421" y="26"/>
                  </a:cubicBezTo>
                  <a:cubicBezTo>
                    <a:pt x="421" y="26"/>
                    <a:pt x="430" y="31"/>
                    <a:pt x="430" y="31"/>
                  </a:cubicBezTo>
                  <a:cubicBezTo>
                    <a:pt x="430" y="32"/>
                    <a:pt x="430" y="41"/>
                    <a:pt x="430" y="41"/>
                  </a:cubicBezTo>
                  <a:cubicBezTo>
                    <a:pt x="411" y="59"/>
                    <a:pt x="411" y="59"/>
                    <a:pt x="411" y="59"/>
                  </a:cubicBezTo>
                  <a:cubicBezTo>
                    <a:pt x="412" y="64"/>
                    <a:pt x="412" y="64"/>
                    <a:pt x="412" y="64"/>
                  </a:cubicBezTo>
                  <a:cubicBezTo>
                    <a:pt x="427" y="56"/>
                    <a:pt x="427" y="56"/>
                    <a:pt x="427" y="56"/>
                  </a:cubicBezTo>
                  <a:cubicBezTo>
                    <a:pt x="448" y="29"/>
                    <a:pt x="448" y="29"/>
                    <a:pt x="448" y="29"/>
                  </a:cubicBezTo>
                  <a:cubicBezTo>
                    <a:pt x="463" y="33"/>
                    <a:pt x="463" y="33"/>
                    <a:pt x="463" y="33"/>
                  </a:cubicBezTo>
                  <a:cubicBezTo>
                    <a:pt x="471" y="44"/>
                    <a:pt x="471" y="44"/>
                    <a:pt x="471" y="44"/>
                  </a:cubicBezTo>
                  <a:cubicBezTo>
                    <a:pt x="466" y="63"/>
                    <a:pt x="466" y="63"/>
                    <a:pt x="466" y="63"/>
                  </a:cubicBezTo>
                  <a:cubicBezTo>
                    <a:pt x="455" y="72"/>
                    <a:pt x="455" y="72"/>
                    <a:pt x="455" y="72"/>
                  </a:cubicBezTo>
                  <a:cubicBezTo>
                    <a:pt x="455" y="77"/>
                    <a:pt x="455" y="77"/>
                    <a:pt x="455" y="77"/>
                  </a:cubicBezTo>
                  <a:cubicBezTo>
                    <a:pt x="455" y="77"/>
                    <a:pt x="471" y="65"/>
                    <a:pt x="471" y="65"/>
                  </a:cubicBezTo>
                  <a:cubicBezTo>
                    <a:pt x="472" y="65"/>
                    <a:pt x="482" y="50"/>
                    <a:pt x="482" y="50"/>
                  </a:cubicBezTo>
                  <a:cubicBezTo>
                    <a:pt x="499" y="50"/>
                    <a:pt x="499" y="50"/>
                    <a:pt x="499" y="50"/>
                  </a:cubicBezTo>
                  <a:cubicBezTo>
                    <a:pt x="504" y="62"/>
                    <a:pt x="504" y="62"/>
                    <a:pt x="504" y="62"/>
                  </a:cubicBezTo>
                  <a:cubicBezTo>
                    <a:pt x="509" y="51"/>
                    <a:pt x="509" y="51"/>
                    <a:pt x="509" y="51"/>
                  </a:cubicBezTo>
                  <a:cubicBezTo>
                    <a:pt x="519" y="51"/>
                    <a:pt x="519" y="51"/>
                    <a:pt x="519" y="51"/>
                  </a:cubicBezTo>
                  <a:cubicBezTo>
                    <a:pt x="522" y="43"/>
                    <a:pt x="522" y="43"/>
                    <a:pt x="522" y="43"/>
                  </a:cubicBezTo>
                  <a:cubicBezTo>
                    <a:pt x="533" y="46"/>
                    <a:pt x="533" y="46"/>
                    <a:pt x="533" y="46"/>
                  </a:cubicBezTo>
                  <a:cubicBezTo>
                    <a:pt x="535" y="51"/>
                    <a:pt x="535" y="51"/>
                    <a:pt x="535" y="51"/>
                  </a:cubicBezTo>
                  <a:cubicBezTo>
                    <a:pt x="543" y="48"/>
                    <a:pt x="543" y="48"/>
                    <a:pt x="543" y="48"/>
                  </a:cubicBezTo>
                  <a:cubicBezTo>
                    <a:pt x="543" y="41"/>
                    <a:pt x="543" y="41"/>
                    <a:pt x="543" y="41"/>
                  </a:cubicBezTo>
                  <a:cubicBezTo>
                    <a:pt x="550" y="40"/>
                    <a:pt x="550" y="40"/>
                    <a:pt x="550" y="40"/>
                  </a:cubicBezTo>
                  <a:cubicBezTo>
                    <a:pt x="551" y="47"/>
                    <a:pt x="551" y="47"/>
                    <a:pt x="551" y="47"/>
                  </a:cubicBezTo>
                  <a:cubicBezTo>
                    <a:pt x="589" y="60"/>
                    <a:pt x="589" y="60"/>
                    <a:pt x="589" y="60"/>
                  </a:cubicBezTo>
                  <a:cubicBezTo>
                    <a:pt x="614" y="49"/>
                    <a:pt x="614" y="49"/>
                    <a:pt x="614" y="49"/>
                  </a:cubicBezTo>
                  <a:cubicBezTo>
                    <a:pt x="623" y="44"/>
                    <a:pt x="623" y="44"/>
                    <a:pt x="623" y="44"/>
                  </a:cubicBezTo>
                  <a:cubicBezTo>
                    <a:pt x="635" y="46"/>
                    <a:pt x="635" y="46"/>
                    <a:pt x="635" y="46"/>
                  </a:cubicBezTo>
                  <a:cubicBezTo>
                    <a:pt x="631" y="51"/>
                    <a:pt x="631" y="51"/>
                    <a:pt x="631" y="51"/>
                  </a:cubicBezTo>
                  <a:cubicBezTo>
                    <a:pt x="660" y="62"/>
                    <a:pt x="660" y="62"/>
                    <a:pt x="660" y="62"/>
                  </a:cubicBezTo>
                  <a:cubicBezTo>
                    <a:pt x="667" y="51"/>
                    <a:pt x="667" y="51"/>
                    <a:pt x="667" y="51"/>
                  </a:cubicBezTo>
                  <a:cubicBezTo>
                    <a:pt x="661" y="47"/>
                    <a:pt x="661" y="47"/>
                    <a:pt x="661" y="47"/>
                  </a:cubicBezTo>
                  <a:cubicBezTo>
                    <a:pt x="658" y="37"/>
                    <a:pt x="658" y="37"/>
                    <a:pt x="658" y="37"/>
                  </a:cubicBezTo>
                  <a:cubicBezTo>
                    <a:pt x="695" y="39"/>
                    <a:pt x="695" y="39"/>
                    <a:pt x="695" y="39"/>
                  </a:cubicBezTo>
                  <a:cubicBezTo>
                    <a:pt x="696" y="45"/>
                    <a:pt x="696" y="45"/>
                    <a:pt x="696" y="45"/>
                  </a:cubicBezTo>
                  <a:cubicBezTo>
                    <a:pt x="721" y="57"/>
                    <a:pt x="721" y="57"/>
                    <a:pt x="721" y="57"/>
                  </a:cubicBezTo>
                  <a:cubicBezTo>
                    <a:pt x="721" y="57"/>
                    <a:pt x="715" y="78"/>
                    <a:pt x="709" y="82"/>
                  </a:cubicBezTo>
                  <a:cubicBezTo>
                    <a:pt x="703" y="86"/>
                    <a:pt x="700" y="88"/>
                    <a:pt x="700" y="88"/>
                  </a:cubicBezTo>
                  <a:cubicBezTo>
                    <a:pt x="704" y="107"/>
                    <a:pt x="704" y="107"/>
                    <a:pt x="704" y="107"/>
                  </a:cubicBezTo>
                  <a:cubicBezTo>
                    <a:pt x="708" y="111"/>
                    <a:pt x="708" y="111"/>
                    <a:pt x="708" y="111"/>
                  </a:cubicBezTo>
                  <a:cubicBezTo>
                    <a:pt x="708" y="123"/>
                    <a:pt x="708" y="123"/>
                    <a:pt x="708" y="123"/>
                  </a:cubicBezTo>
                  <a:cubicBezTo>
                    <a:pt x="698" y="130"/>
                    <a:pt x="698" y="130"/>
                    <a:pt x="698" y="130"/>
                  </a:cubicBezTo>
                  <a:cubicBezTo>
                    <a:pt x="695" y="143"/>
                    <a:pt x="695" y="143"/>
                    <a:pt x="695" y="143"/>
                  </a:cubicBezTo>
                  <a:cubicBezTo>
                    <a:pt x="695" y="143"/>
                    <a:pt x="689" y="145"/>
                    <a:pt x="686" y="148"/>
                  </a:cubicBezTo>
                  <a:cubicBezTo>
                    <a:pt x="684" y="150"/>
                    <a:pt x="678" y="157"/>
                    <a:pt x="678" y="157"/>
                  </a:cubicBezTo>
                  <a:cubicBezTo>
                    <a:pt x="664" y="164"/>
                    <a:pt x="664" y="164"/>
                    <a:pt x="664" y="164"/>
                  </a:cubicBezTo>
                  <a:cubicBezTo>
                    <a:pt x="664" y="164"/>
                    <a:pt x="654" y="162"/>
                    <a:pt x="654" y="162"/>
                  </a:cubicBezTo>
                  <a:cubicBezTo>
                    <a:pt x="654" y="163"/>
                    <a:pt x="653" y="169"/>
                    <a:pt x="653" y="169"/>
                  </a:cubicBezTo>
                  <a:cubicBezTo>
                    <a:pt x="641" y="166"/>
                    <a:pt x="641" y="166"/>
                    <a:pt x="641" y="166"/>
                  </a:cubicBezTo>
                  <a:cubicBezTo>
                    <a:pt x="615" y="193"/>
                    <a:pt x="615" y="193"/>
                    <a:pt x="615" y="193"/>
                  </a:cubicBezTo>
                  <a:cubicBezTo>
                    <a:pt x="595" y="208"/>
                    <a:pt x="595" y="208"/>
                    <a:pt x="595" y="208"/>
                  </a:cubicBezTo>
                  <a:cubicBezTo>
                    <a:pt x="584" y="208"/>
                    <a:pt x="584" y="208"/>
                    <a:pt x="584" y="208"/>
                  </a:cubicBezTo>
                  <a:cubicBezTo>
                    <a:pt x="576" y="219"/>
                    <a:pt x="576" y="219"/>
                    <a:pt x="576" y="219"/>
                  </a:cubicBezTo>
                  <a:cubicBezTo>
                    <a:pt x="531" y="247"/>
                    <a:pt x="531" y="247"/>
                    <a:pt x="531" y="247"/>
                  </a:cubicBezTo>
                  <a:cubicBezTo>
                    <a:pt x="496" y="252"/>
                    <a:pt x="496" y="252"/>
                    <a:pt x="496" y="252"/>
                  </a:cubicBezTo>
                  <a:cubicBezTo>
                    <a:pt x="506" y="270"/>
                    <a:pt x="506" y="270"/>
                    <a:pt x="506" y="270"/>
                  </a:cubicBezTo>
                  <a:cubicBezTo>
                    <a:pt x="484" y="287"/>
                    <a:pt x="484" y="287"/>
                    <a:pt x="484" y="287"/>
                  </a:cubicBezTo>
                  <a:cubicBezTo>
                    <a:pt x="472" y="279"/>
                    <a:pt x="472" y="279"/>
                    <a:pt x="472" y="279"/>
                  </a:cubicBezTo>
                  <a:cubicBezTo>
                    <a:pt x="453" y="275"/>
                    <a:pt x="453" y="275"/>
                    <a:pt x="453" y="275"/>
                  </a:cubicBezTo>
                  <a:cubicBezTo>
                    <a:pt x="438" y="252"/>
                    <a:pt x="438" y="252"/>
                    <a:pt x="438" y="252"/>
                  </a:cubicBezTo>
                  <a:cubicBezTo>
                    <a:pt x="433" y="254"/>
                    <a:pt x="433" y="254"/>
                    <a:pt x="433" y="254"/>
                  </a:cubicBezTo>
                  <a:cubicBezTo>
                    <a:pt x="448" y="280"/>
                    <a:pt x="448" y="280"/>
                    <a:pt x="448" y="280"/>
                  </a:cubicBezTo>
                  <a:cubicBezTo>
                    <a:pt x="470" y="285"/>
                    <a:pt x="470" y="285"/>
                    <a:pt x="470" y="285"/>
                  </a:cubicBezTo>
                  <a:cubicBezTo>
                    <a:pt x="493" y="301"/>
                    <a:pt x="493" y="301"/>
                    <a:pt x="493" y="301"/>
                  </a:cubicBezTo>
                  <a:cubicBezTo>
                    <a:pt x="493" y="301"/>
                    <a:pt x="512" y="294"/>
                    <a:pt x="512" y="294"/>
                  </a:cubicBezTo>
                  <a:cubicBezTo>
                    <a:pt x="512" y="294"/>
                    <a:pt x="515" y="305"/>
                    <a:pt x="515" y="305"/>
                  </a:cubicBezTo>
                  <a:cubicBezTo>
                    <a:pt x="528" y="295"/>
                    <a:pt x="528" y="295"/>
                    <a:pt x="528" y="295"/>
                  </a:cubicBezTo>
                  <a:cubicBezTo>
                    <a:pt x="535" y="297"/>
                    <a:pt x="535" y="297"/>
                    <a:pt x="535" y="297"/>
                  </a:cubicBezTo>
                  <a:cubicBezTo>
                    <a:pt x="521" y="321"/>
                    <a:pt x="521" y="321"/>
                    <a:pt x="521" y="321"/>
                  </a:cubicBezTo>
                  <a:cubicBezTo>
                    <a:pt x="500" y="343"/>
                    <a:pt x="500" y="343"/>
                    <a:pt x="500" y="343"/>
                  </a:cubicBezTo>
                  <a:cubicBezTo>
                    <a:pt x="491" y="343"/>
                    <a:pt x="491" y="343"/>
                    <a:pt x="491" y="343"/>
                  </a:cubicBezTo>
                  <a:cubicBezTo>
                    <a:pt x="487" y="337"/>
                    <a:pt x="487" y="337"/>
                    <a:pt x="487" y="337"/>
                  </a:cubicBezTo>
                  <a:cubicBezTo>
                    <a:pt x="494" y="327"/>
                    <a:pt x="494" y="327"/>
                    <a:pt x="494" y="327"/>
                  </a:cubicBezTo>
                  <a:cubicBezTo>
                    <a:pt x="474" y="333"/>
                    <a:pt x="474" y="333"/>
                    <a:pt x="474" y="333"/>
                  </a:cubicBezTo>
                  <a:cubicBezTo>
                    <a:pt x="463" y="341"/>
                    <a:pt x="463" y="341"/>
                    <a:pt x="463" y="341"/>
                  </a:cubicBezTo>
                  <a:cubicBezTo>
                    <a:pt x="456" y="335"/>
                    <a:pt x="456" y="335"/>
                    <a:pt x="456" y="335"/>
                  </a:cubicBezTo>
                  <a:cubicBezTo>
                    <a:pt x="434" y="346"/>
                    <a:pt x="434" y="346"/>
                    <a:pt x="434" y="346"/>
                  </a:cubicBezTo>
                  <a:cubicBezTo>
                    <a:pt x="418" y="356"/>
                    <a:pt x="418" y="356"/>
                    <a:pt x="418" y="356"/>
                  </a:cubicBezTo>
                  <a:cubicBezTo>
                    <a:pt x="411" y="372"/>
                    <a:pt x="411" y="372"/>
                    <a:pt x="411" y="372"/>
                  </a:cubicBezTo>
                  <a:cubicBezTo>
                    <a:pt x="450" y="345"/>
                    <a:pt x="450" y="345"/>
                    <a:pt x="450" y="345"/>
                  </a:cubicBezTo>
                  <a:cubicBezTo>
                    <a:pt x="479" y="346"/>
                    <a:pt x="479" y="346"/>
                    <a:pt x="479" y="346"/>
                  </a:cubicBezTo>
                  <a:cubicBezTo>
                    <a:pt x="489" y="351"/>
                    <a:pt x="489" y="351"/>
                    <a:pt x="489" y="351"/>
                  </a:cubicBezTo>
                  <a:cubicBezTo>
                    <a:pt x="481" y="359"/>
                    <a:pt x="481" y="359"/>
                    <a:pt x="481" y="359"/>
                  </a:cubicBezTo>
                  <a:cubicBezTo>
                    <a:pt x="467" y="370"/>
                    <a:pt x="467" y="370"/>
                    <a:pt x="467" y="370"/>
                  </a:cubicBezTo>
                  <a:cubicBezTo>
                    <a:pt x="467" y="379"/>
                    <a:pt x="467" y="379"/>
                    <a:pt x="467" y="379"/>
                  </a:cubicBezTo>
                  <a:cubicBezTo>
                    <a:pt x="456" y="380"/>
                    <a:pt x="456" y="380"/>
                    <a:pt x="456" y="380"/>
                  </a:cubicBezTo>
                  <a:cubicBezTo>
                    <a:pt x="452" y="386"/>
                    <a:pt x="452" y="386"/>
                    <a:pt x="452" y="386"/>
                  </a:cubicBezTo>
                  <a:cubicBezTo>
                    <a:pt x="439" y="384"/>
                    <a:pt x="439" y="384"/>
                    <a:pt x="439" y="384"/>
                  </a:cubicBezTo>
                  <a:cubicBezTo>
                    <a:pt x="442" y="394"/>
                    <a:pt x="442" y="394"/>
                    <a:pt x="442" y="394"/>
                  </a:cubicBezTo>
                  <a:cubicBezTo>
                    <a:pt x="436" y="400"/>
                    <a:pt x="436" y="400"/>
                    <a:pt x="436" y="400"/>
                  </a:cubicBezTo>
                  <a:cubicBezTo>
                    <a:pt x="428" y="395"/>
                    <a:pt x="428" y="395"/>
                    <a:pt x="428" y="395"/>
                  </a:cubicBezTo>
                  <a:cubicBezTo>
                    <a:pt x="410" y="395"/>
                    <a:pt x="410" y="395"/>
                    <a:pt x="410" y="395"/>
                  </a:cubicBezTo>
                  <a:cubicBezTo>
                    <a:pt x="433" y="404"/>
                    <a:pt x="433" y="404"/>
                    <a:pt x="433" y="404"/>
                  </a:cubicBezTo>
                  <a:cubicBezTo>
                    <a:pt x="450" y="407"/>
                    <a:pt x="450" y="407"/>
                    <a:pt x="450" y="407"/>
                  </a:cubicBezTo>
                  <a:cubicBezTo>
                    <a:pt x="476" y="387"/>
                    <a:pt x="476" y="387"/>
                    <a:pt x="476" y="387"/>
                  </a:cubicBezTo>
                  <a:cubicBezTo>
                    <a:pt x="475" y="377"/>
                    <a:pt x="475" y="377"/>
                    <a:pt x="475" y="377"/>
                  </a:cubicBezTo>
                  <a:cubicBezTo>
                    <a:pt x="486" y="373"/>
                    <a:pt x="486" y="373"/>
                    <a:pt x="486" y="373"/>
                  </a:cubicBezTo>
                  <a:cubicBezTo>
                    <a:pt x="491" y="378"/>
                    <a:pt x="491" y="378"/>
                    <a:pt x="491" y="378"/>
                  </a:cubicBezTo>
                  <a:cubicBezTo>
                    <a:pt x="491" y="378"/>
                    <a:pt x="531" y="374"/>
                    <a:pt x="531" y="374"/>
                  </a:cubicBezTo>
                  <a:cubicBezTo>
                    <a:pt x="531" y="374"/>
                    <a:pt x="547" y="363"/>
                    <a:pt x="547" y="363"/>
                  </a:cubicBezTo>
                  <a:cubicBezTo>
                    <a:pt x="562" y="377"/>
                    <a:pt x="562" y="377"/>
                    <a:pt x="562" y="377"/>
                  </a:cubicBezTo>
                  <a:cubicBezTo>
                    <a:pt x="583" y="357"/>
                    <a:pt x="583" y="357"/>
                    <a:pt x="583" y="357"/>
                  </a:cubicBezTo>
                  <a:cubicBezTo>
                    <a:pt x="598" y="356"/>
                    <a:pt x="598" y="356"/>
                    <a:pt x="598" y="356"/>
                  </a:cubicBezTo>
                  <a:cubicBezTo>
                    <a:pt x="614" y="353"/>
                    <a:pt x="614" y="353"/>
                    <a:pt x="614" y="353"/>
                  </a:cubicBezTo>
                  <a:cubicBezTo>
                    <a:pt x="651" y="377"/>
                    <a:pt x="651" y="377"/>
                    <a:pt x="651" y="377"/>
                  </a:cubicBezTo>
                  <a:cubicBezTo>
                    <a:pt x="668" y="383"/>
                    <a:pt x="668" y="383"/>
                    <a:pt x="668" y="383"/>
                  </a:cubicBezTo>
                  <a:cubicBezTo>
                    <a:pt x="673" y="378"/>
                    <a:pt x="673" y="378"/>
                    <a:pt x="673" y="378"/>
                  </a:cubicBezTo>
                  <a:cubicBezTo>
                    <a:pt x="683" y="382"/>
                    <a:pt x="683" y="382"/>
                    <a:pt x="683" y="382"/>
                  </a:cubicBezTo>
                  <a:cubicBezTo>
                    <a:pt x="689" y="372"/>
                    <a:pt x="689" y="372"/>
                    <a:pt x="689" y="372"/>
                  </a:cubicBezTo>
                  <a:cubicBezTo>
                    <a:pt x="699" y="373"/>
                    <a:pt x="699" y="373"/>
                    <a:pt x="699" y="373"/>
                  </a:cubicBezTo>
                  <a:cubicBezTo>
                    <a:pt x="704" y="382"/>
                    <a:pt x="704" y="382"/>
                    <a:pt x="704" y="382"/>
                  </a:cubicBezTo>
                  <a:cubicBezTo>
                    <a:pt x="711" y="379"/>
                    <a:pt x="711" y="379"/>
                    <a:pt x="711" y="379"/>
                  </a:cubicBezTo>
                  <a:cubicBezTo>
                    <a:pt x="711" y="379"/>
                    <a:pt x="726" y="385"/>
                    <a:pt x="727" y="385"/>
                  </a:cubicBezTo>
                  <a:cubicBezTo>
                    <a:pt x="727" y="385"/>
                    <a:pt x="729" y="388"/>
                    <a:pt x="729" y="388"/>
                  </a:cubicBezTo>
                  <a:cubicBezTo>
                    <a:pt x="735" y="385"/>
                    <a:pt x="735" y="385"/>
                    <a:pt x="735" y="385"/>
                  </a:cubicBezTo>
                  <a:cubicBezTo>
                    <a:pt x="752" y="390"/>
                    <a:pt x="752" y="390"/>
                    <a:pt x="752" y="390"/>
                  </a:cubicBezTo>
                  <a:cubicBezTo>
                    <a:pt x="756" y="397"/>
                    <a:pt x="756" y="397"/>
                    <a:pt x="756" y="397"/>
                  </a:cubicBezTo>
                  <a:cubicBezTo>
                    <a:pt x="791" y="400"/>
                    <a:pt x="791" y="400"/>
                    <a:pt x="791" y="400"/>
                  </a:cubicBezTo>
                  <a:cubicBezTo>
                    <a:pt x="799" y="395"/>
                    <a:pt x="799" y="395"/>
                    <a:pt x="799" y="395"/>
                  </a:cubicBezTo>
                  <a:cubicBezTo>
                    <a:pt x="810" y="403"/>
                    <a:pt x="810" y="403"/>
                    <a:pt x="810" y="403"/>
                  </a:cubicBezTo>
                  <a:cubicBezTo>
                    <a:pt x="823" y="402"/>
                    <a:pt x="823" y="402"/>
                    <a:pt x="823" y="402"/>
                  </a:cubicBezTo>
                  <a:cubicBezTo>
                    <a:pt x="831" y="394"/>
                    <a:pt x="831" y="394"/>
                    <a:pt x="831" y="394"/>
                  </a:cubicBezTo>
                  <a:cubicBezTo>
                    <a:pt x="852" y="400"/>
                    <a:pt x="852" y="400"/>
                    <a:pt x="852" y="400"/>
                  </a:cubicBezTo>
                  <a:cubicBezTo>
                    <a:pt x="878" y="444"/>
                    <a:pt x="878" y="444"/>
                    <a:pt x="878" y="444"/>
                  </a:cubicBezTo>
                  <a:cubicBezTo>
                    <a:pt x="883" y="472"/>
                    <a:pt x="883" y="472"/>
                    <a:pt x="883" y="472"/>
                  </a:cubicBezTo>
                  <a:lnTo>
                    <a:pt x="877" y="47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1" name="Freeform 31">
              <a:extLst>
                <a:ext uri="{FF2B5EF4-FFF2-40B4-BE49-F238E27FC236}">
                  <a16:creationId xmlns:a16="http://schemas.microsoft.com/office/drawing/2014/main" id="{CA230640-1158-4937-9CCF-BDC1D4E4866E}"/>
                </a:ext>
              </a:extLst>
            </p:cNvPr>
            <p:cNvSpPr>
              <a:spLocks/>
            </p:cNvSpPr>
            <p:nvPr/>
          </p:nvSpPr>
          <p:spPr bwMode="auto">
            <a:xfrm>
              <a:off x="5456912" y="3166647"/>
              <a:ext cx="31098" cy="31098"/>
            </a:xfrm>
            <a:custGeom>
              <a:avLst/>
              <a:gdLst>
                <a:gd name="T0" fmla="*/ 14 w 14"/>
                <a:gd name="T1" fmla="*/ 2 h 14"/>
                <a:gd name="T2" fmla="*/ 9 w 14"/>
                <a:gd name="T3" fmla="*/ 14 h 14"/>
                <a:gd name="T4" fmla="*/ 0 w 14"/>
                <a:gd name="T5" fmla="*/ 0 h 14"/>
                <a:gd name="T6" fmla="*/ 14 w 14"/>
                <a:gd name="T7" fmla="*/ 2 h 14"/>
              </a:gdLst>
              <a:ahLst/>
              <a:cxnLst>
                <a:cxn ang="0">
                  <a:pos x="T0" y="T1"/>
                </a:cxn>
                <a:cxn ang="0">
                  <a:pos x="T2" y="T3"/>
                </a:cxn>
                <a:cxn ang="0">
                  <a:pos x="T4" y="T5"/>
                </a:cxn>
                <a:cxn ang="0">
                  <a:pos x="T6" y="T7"/>
                </a:cxn>
              </a:cxnLst>
              <a:rect l="0" t="0" r="r" b="b"/>
              <a:pathLst>
                <a:path w="14" h="14">
                  <a:moveTo>
                    <a:pt x="14" y="2"/>
                  </a:moveTo>
                  <a:lnTo>
                    <a:pt x="9" y="14"/>
                  </a:lnTo>
                  <a:lnTo>
                    <a:pt x="0" y="0"/>
                  </a:lnTo>
                  <a:lnTo>
                    <a:pt x="14"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2" name="Freeform 32">
              <a:extLst>
                <a:ext uri="{FF2B5EF4-FFF2-40B4-BE49-F238E27FC236}">
                  <a16:creationId xmlns:a16="http://schemas.microsoft.com/office/drawing/2014/main" id="{19784514-3B45-44E1-85DD-32F56BE96A88}"/>
                </a:ext>
              </a:extLst>
            </p:cNvPr>
            <p:cNvSpPr>
              <a:spLocks/>
            </p:cNvSpPr>
            <p:nvPr/>
          </p:nvSpPr>
          <p:spPr bwMode="auto">
            <a:xfrm>
              <a:off x="6003355" y="1856073"/>
              <a:ext cx="11107" cy="8885"/>
            </a:xfrm>
            <a:custGeom>
              <a:avLst/>
              <a:gdLst>
                <a:gd name="T0" fmla="*/ 3 w 5"/>
                <a:gd name="T1" fmla="*/ 0 h 4"/>
                <a:gd name="T2" fmla="*/ 5 w 5"/>
                <a:gd name="T3" fmla="*/ 4 h 4"/>
                <a:gd name="T4" fmla="*/ 0 w 5"/>
                <a:gd name="T5" fmla="*/ 4 h 4"/>
                <a:gd name="T6" fmla="*/ 0 w 5"/>
                <a:gd name="T7" fmla="*/ 0 h 4"/>
                <a:gd name="T8" fmla="*/ 3 w 5"/>
                <a:gd name="T9" fmla="*/ 0 h 4"/>
              </a:gdLst>
              <a:ahLst/>
              <a:cxnLst>
                <a:cxn ang="0">
                  <a:pos x="T0" y="T1"/>
                </a:cxn>
                <a:cxn ang="0">
                  <a:pos x="T2" y="T3"/>
                </a:cxn>
                <a:cxn ang="0">
                  <a:pos x="T4" y="T5"/>
                </a:cxn>
                <a:cxn ang="0">
                  <a:pos x="T6" y="T7"/>
                </a:cxn>
                <a:cxn ang="0">
                  <a:pos x="T8" y="T9"/>
                </a:cxn>
              </a:cxnLst>
              <a:rect l="0" t="0" r="r" b="b"/>
              <a:pathLst>
                <a:path w="5" h="4">
                  <a:moveTo>
                    <a:pt x="3" y="0"/>
                  </a:moveTo>
                  <a:lnTo>
                    <a:pt x="5" y="4"/>
                  </a:lnTo>
                  <a:lnTo>
                    <a:pt x="0" y="4"/>
                  </a:lnTo>
                  <a:lnTo>
                    <a:pt x="0" y="0"/>
                  </a:lnTo>
                  <a:lnTo>
                    <a:pt x="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3" name="Freeform 33">
              <a:extLst>
                <a:ext uri="{FF2B5EF4-FFF2-40B4-BE49-F238E27FC236}">
                  <a16:creationId xmlns:a16="http://schemas.microsoft.com/office/drawing/2014/main" id="{DB592B85-2369-488D-8ECF-7A9759C22DFF}"/>
                </a:ext>
              </a:extLst>
            </p:cNvPr>
            <p:cNvSpPr>
              <a:spLocks/>
            </p:cNvSpPr>
            <p:nvPr/>
          </p:nvSpPr>
          <p:spPr bwMode="auto">
            <a:xfrm>
              <a:off x="5981142" y="1836081"/>
              <a:ext cx="17770" cy="13328"/>
            </a:xfrm>
            <a:custGeom>
              <a:avLst/>
              <a:gdLst>
                <a:gd name="T0" fmla="*/ 11 w 11"/>
                <a:gd name="T1" fmla="*/ 8 h 8"/>
                <a:gd name="T2" fmla="*/ 10 w 11"/>
                <a:gd name="T3" fmla="*/ 1 h 8"/>
                <a:gd name="T4" fmla="*/ 0 w 11"/>
                <a:gd name="T5" fmla="*/ 1 h 8"/>
                <a:gd name="T6" fmla="*/ 2 w 11"/>
                <a:gd name="T7" fmla="*/ 6 h 8"/>
                <a:gd name="T8" fmla="*/ 11 w 11"/>
                <a:gd name="T9" fmla="*/ 8 h 8"/>
              </a:gdLst>
              <a:ahLst/>
              <a:cxnLst>
                <a:cxn ang="0">
                  <a:pos x="T0" y="T1"/>
                </a:cxn>
                <a:cxn ang="0">
                  <a:pos x="T2" y="T3"/>
                </a:cxn>
                <a:cxn ang="0">
                  <a:pos x="T4" y="T5"/>
                </a:cxn>
                <a:cxn ang="0">
                  <a:pos x="T6" y="T7"/>
                </a:cxn>
                <a:cxn ang="0">
                  <a:pos x="T8" y="T9"/>
                </a:cxn>
              </a:cxnLst>
              <a:rect l="0" t="0" r="r" b="b"/>
              <a:pathLst>
                <a:path w="11" h="8">
                  <a:moveTo>
                    <a:pt x="11" y="8"/>
                  </a:moveTo>
                  <a:cubicBezTo>
                    <a:pt x="10" y="1"/>
                    <a:pt x="10" y="1"/>
                    <a:pt x="10" y="1"/>
                  </a:cubicBezTo>
                  <a:cubicBezTo>
                    <a:pt x="10" y="1"/>
                    <a:pt x="0" y="0"/>
                    <a:pt x="0" y="1"/>
                  </a:cubicBezTo>
                  <a:cubicBezTo>
                    <a:pt x="0" y="1"/>
                    <a:pt x="2" y="6"/>
                    <a:pt x="2" y="6"/>
                  </a:cubicBezTo>
                  <a:lnTo>
                    <a:pt x="11"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4" name="Freeform 34">
              <a:extLst>
                <a:ext uri="{FF2B5EF4-FFF2-40B4-BE49-F238E27FC236}">
                  <a16:creationId xmlns:a16="http://schemas.microsoft.com/office/drawing/2014/main" id="{4F8EB063-5B1D-4EEC-9925-1A2C8227E832}"/>
                </a:ext>
              </a:extLst>
            </p:cNvPr>
            <p:cNvSpPr>
              <a:spLocks/>
            </p:cNvSpPr>
            <p:nvPr/>
          </p:nvSpPr>
          <p:spPr bwMode="auto">
            <a:xfrm>
              <a:off x="6052224" y="1713909"/>
              <a:ext cx="15549" cy="17770"/>
            </a:xfrm>
            <a:custGeom>
              <a:avLst/>
              <a:gdLst>
                <a:gd name="T0" fmla="*/ 5 w 7"/>
                <a:gd name="T1" fmla="*/ 8 h 8"/>
                <a:gd name="T2" fmla="*/ 4 w 7"/>
                <a:gd name="T3" fmla="*/ 6 h 8"/>
                <a:gd name="T4" fmla="*/ 0 w 7"/>
                <a:gd name="T5" fmla="*/ 3 h 8"/>
                <a:gd name="T6" fmla="*/ 2 w 7"/>
                <a:gd name="T7" fmla="*/ 1 h 8"/>
                <a:gd name="T8" fmla="*/ 2 w 7"/>
                <a:gd name="T9" fmla="*/ 0 h 8"/>
                <a:gd name="T10" fmla="*/ 7 w 7"/>
                <a:gd name="T11" fmla="*/ 4 h 8"/>
                <a:gd name="T12" fmla="*/ 5 w 7"/>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5" y="8"/>
                  </a:moveTo>
                  <a:lnTo>
                    <a:pt x="4" y="6"/>
                  </a:lnTo>
                  <a:lnTo>
                    <a:pt x="0" y="3"/>
                  </a:lnTo>
                  <a:lnTo>
                    <a:pt x="2" y="1"/>
                  </a:lnTo>
                  <a:lnTo>
                    <a:pt x="2" y="0"/>
                  </a:lnTo>
                  <a:lnTo>
                    <a:pt x="7" y="4"/>
                  </a:lnTo>
                  <a:lnTo>
                    <a:pt x="5"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5" name="Freeform 35">
              <a:extLst>
                <a:ext uri="{FF2B5EF4-FFF2-40B4-BE49-F238E27FC236}">
                  <a16:creationId xmlns:a16="http://schemas.microsoft.com/office/drawing/2014/main" id="{3974F2BF-1102-434D-BA0E-448850DA062F}"/>
                </a:ext>
              </a:extLst>
            </p:cNvPr>
            <p:cNvSpPr>
              <a:spLocks/>
            </p:cNvSpPr>
            <p:nvPr/>
          </p:nvSpPr>
          <p:spPr bwMode="auto">
            <a:xfrm>
              <a:off x="5878961" y="3024483"/>
              <a:ext cx="8885" cy="11107"/>
            </a:xfrm>
            <a:custGeom>
              <a:avLst/>
              <a:gdLst>
                <a:gd name="T0" fmla="*/ 3 w 4"/>
                <a:gd name="T1" fmla="*/ 5 h 5"/>
                <a:gd name="T2" fmla="*/ 0 w 4"/>
                <a:gd name="T3" fmla="*/ 5 h 5"/>
                <a:gd name="T4" fmla="*/ 0 w 4"/>
                <a:gd name="T5" fmla="*/ 0 h 5"/>
                <a:gd name="T6" fmla="*/ 4 w 4"/>
                <a:gd name="T7" fmla="*/ 0 h 5"/>
                <a:gd name="T8" fmla="*/ 3 w 4"/>
                <a:gd name="T9" fmla="*/ 5 h 5"/>
              </a:gdLst>
              <a:ahLst/>
              <a:cxnLst>
                <a:cxn ang="0">
                  <a:pos x="T0" y="T1"/>
                </a:cxn>
                <a:cxn ang="0">
                  <a:pos x="T2" y="T3"/>
                </a:cxn>
                <a:cxn ang="0">
                  <a:pos x="T4" y="T5"/>
                </a:cxn>
                <a:cxn ang="0">
                  <a:pos x="T6" y="T7"/>
                </a:cxn>
                <a:cxn ang="0">
                  <a:pos x="T8" y="T9"/>
                </a:cxn>
              </a:cxnLst>
              <a:rect l="0" t="0" r="r" b="b"/>
              <a:pathLst>
                <a:path w="4" h="5">
                  <a:moveTo>
                    <a:pt x="3" y="5"/>
                  </a:moveTo>
                  <a:lnTo>
                    <a:pt x="0" y="5"/>
                  </a:lnTo>
                  <a:lnTo>
                    <a:pt x="0" y="0"/>
                  </a:lnTo>
                  <a:lnTo>
                    <a:pt x="4" y="0"/>
                  </a:lnTo>
                  <a:lnTo>
                    <a:pt x="3" y="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6" name="Freeform 36">
              <a:extLst>
                <a:ext uri="{FF2B5EF4-FFF2-40B4-BE49-F238E27FC236}">
                  <a16:creationId xmlns:a16="http://schemas.microsoft.com/office/drawing/2014/main" id="{03E41FFA-1DA7-4247-B164-476149F2DBCF}"/>
                </a:ext>
              </a:extLst>
            </p:cNvPr>
            <p:cNvSpPr>
              <a:spLocks/>
            </p:cNvSpPr>
            <p:nvPr/>
          </p:nvSpPr>
          <p:spPr bwMode="auto">
            <a:xfrm>
              <a:off x="5885625" y="2997827"/>
              <a:ext cx="17770" cy="22213"/>
            </a:xfrm>
            <a:custGeom>
              <a:avLst/>
              <a:gdLst>
                <a:gd name="T0" fmla="*/ 4 w 8"/>
                <a:gd name="T1" fmla="*/ 10 h 10"/>
                <a:gd name="T2" fmla="*/ 1 w 8"/>
                <a:gd name="T3" fmla="*/ 10 h 10"/>
                <a:gd name="T4" fmla="*/ 0 w 8"/>
                <a:gd name="T5" fmla="*/ 6 h 10"/>
                <a:gd name="T6" fmla="*/ 4 w 8"/>
                <a:gd name="T7" fmla="*/ 0 h 10"/>
                <a:gd name="T8" fmla="*/ 8 w 8"/>
                <a:gd name="T9" fmla="*/ 5 h 10"/>
                <a:gd name="T10" fmla="*/ 4 w 8"/>
                <a:gd name="T11" fmla="*/ 10 h 10"/>
              </a:gdLst>
              <a:ahLst/>
              <a:cxnLst>
                <a:cxn ang="0">
                  <a:pos x="T0" y="T1"/>
                </a:cxn>
                <a:cxn ang="0">
                  <a:pos x="T2" y="T3"/>
                </a:cxn>
                <a:cxn ang="0">
                  <a:pos x="T4" y="T5"/>
                </a:cxn>
                <a:cxn ang="0">
                  <a:pos x="T6" y="T7"/>
                </a:cxn>
                <a:cxn ang="0">
                  <a:pos x="T8" y="T9"/>
                </a:cxn>
                <a:cxn ang="0">
                  <a:pos x="T10" y="T11"/>
                </a:cxn>
              </a:cxnLst>
              <a:rect l="0" t="0" r="r" b="b"/>
              <a:pathLst>
                <a:path w="8" h="10">
                  <a:moveTo>
                    <a:pt x="4" y="10"/>
                  </a:moveTo>
                  <a:lnTo>
                    <a:pt x="1" y="10"/>
                  </a:lnTo>
                  <a:lnTo>
                    <a:pt x="0" y="6"/>
                  </a:lnTo>
                  <a:lnTo>
                    <a:pt x="4" y="0"/>
                  </a:lnTo>
                  <a:lnTo>
                    <a:pt x="8" y="5"/>
                  </a:lnTo>
                  <a:lnTo>
                    <a:pt x="4"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 name="Freeform 37">
              <a:extLst>
                <a:ext uri="{FF2B5EF4-FFF2-40B4-BE49-F238E27FC236}">
                  <a16:creationId xmlns:a16="http://schemas.microsoft.com/office/drawing/2014/main" id="{8092B245-C7A3-4B77-831E-FD53FE400B93}"/>
                </a:ext>
              </a:extLst>
            </p:cNvPr>
            <p:cNvSpPr>
              <a:spLocks/>
            </p:cNvSpPr>
            <p:nvPr/>
          </p:nvSpPr>
          <p:spPr bwMode="auto">
            <a:xfrm>
              <a:off x="5745682" y="3013376"/>
              <a:ext cx="84410" cy="146607"/>
            </a:xfrm>
            <a:custGeom>
              <a:avLst/>
              <a:gdLst>
                <a:gd name="T0" fmla="*/ 30 w 38"/>
                <a:gd name="T1" fmla="*/ 35 h 66"/>
                <a:gd name="T2" fmla="*/ 32 w 38"/>
                <a:gd name="T3" fmla="*/ 12 h 66"/>
                <a:gd name="T4" fmla="*/ 26 w 38"/>
                <a:gd name="T5" fmla="*/ 6 h 66"/>
                <a:gd name="T6" fmla="*/ 26 w 38"/>
                <a:gd name="T7" fmla="*/ 3 h 66"/>
                <a:gd name="T8" fmla="*/ 17 w 38"/>
                <a:gd name="T9" fmla="*/ 0 h 66"/>
                <a:gd name="T10" fmla="*/ 15 w 38"/>
                <a:gd name="T11" fmla="*/ 3 h 66"/>
                <a:gd name="T12" fmla="*/ 6 w 38"/>
                <a:gd name="T13" fmla="*/ 6 h 66"/>
                <a:gd name="T14" fmla="*/ 5 w 38"/>
                <a:gd name="T15" fmla="*/ 11 h 66"/>
                <a:gd name="T16" fmla="*/ 0 w 38"/>
                <a:gd name="T17" fmla="*/ 15 h 66"/>
                <a:gd name="T18" fmla="*/ 0 w 38"/>
                <a:gd name="T19" fmla="*/ 29 h 66"/>
                <a:gd name="T20" fmla="*/ 4 w 38"/>
                <a:gd name="T21" fmla="*/ 33 h 66"/>
                <a:gd name="T22" fmla="*/ 1 w 38"/>
                <a:gd name="T23" fmla="*/ 38 h 66"/>
                <a:gd name="T24" fmla="*/ 1 w 38"/>
                <a:gd name="T25" fmla="*/ 46 h 66"/>
                <a:gd name="T26" fmla="*/ 3 w 38"/>
                <a:gd name="T27" fmla="*/ 47 h 66"/>
                <a:gd name="T28" fmla="*/ 4 w 38"/>
                <a:gd name="T29" fmla="*/ 51 h 66"/>
                <a:gd name="T30" fmla="*/ 8 w 38"/>
                <a:gd name="T31" fmla="*/ 62 h 66"/>
                <a:gd name="T32" fmla="*/ 17 w 38"/>
                <a:gd name="T33" fmla="*/ 66 h 66"/>
                <a:gd name="T34" fmla="*/ 32 w 38"/>
                <a:gd name="T35" fmla="*/ 66 h 66"/>
                <a:gd name="T36" fmla="*/ 32 w 38"/>
                <a:gd name="T37" fmla="*/ 60 h 66"/>
                <a:gd name="T38" fmla="*/ 35 w 38"/>
                <a:gd name="T39" fmla="*/ 55 h 66"/>
                <a:gd name="T40" fmla="*/ 34 w 38"/>
                <a:gd name="T41" fmla="*/ 47 h 66"/>
                <a:gd name="T42" fmla="*/ 38 w 38"/>
                <a:gd name="T43" fmla="*/ 42 h 66"/>
                <a:gd name="T44" fmla="*/ 36 w 38"/>
                <a:gd name="T45" fmla="*/ 38 h 66"/>
                <a:gd name="T46" fmla="*/ 30 w 38"/>
                <a:gd name="T47" fmla="*/ 3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 h="66">
                  <a:moveTo>
                    <a:pt x="30" y="35"/>
                  </a:moveTo>
                  <a:lnTo>
                    <a:pt x="32" y="12"/>
                  </a:lnTo>
                  <a:lnTo>
                    <a:pt x="26" y="6"/>
                  </a:lnTo>
                  <a:lnTo>
                    <a:pt x="26" y="3"/>
                  </a:lnTo>
                  <a:lnTo>
                    <a:pt x="17" y="0"/>
                  </a:lnTo>
                  <a:lnTo>
                    <a:pt x="15" y="3"/>
                  </a:lnTo>
                  <a:lnTo>
                    <a:pt x="6" y="6"/>
                  </a:lnTo>
                  <a:lnTo>
                    <a:pt x="5" y="11"/>
                  </a:lnTo>
                  <a:lnTo>
                    <a:pt x="0" y="15"/>
                  </a:lnTo>
                  <a:lnTo>
                    <a:pt x="0" y="29"/>
                  </a:lnTo>
                  <a:lnTo>
                    <a:pt x="4" y="33"/>
                  </a:lnTo>
                  <a:lnTo>
                    <a:pt x="1" y="38"/>
                  </a:lnTo>
                  <a:lnTo>
                    <a:pt x="1" y="46"/>
                  </a:lnTo>
                  <a:lnTo>
                    <a:pt x="3" y="47"/>
                  </a:lnTo>
                  <a:lnTo>
                    <a:pt x="4" y="51"/>
                  </a:lnTo>
                  <a:lnTo>
                    <a:pt x="8" y="62"/>
                  </a:lnTo>
                  <a:lnTo>
                    <a:pt x="17" y="66"/>
                  </a:lnTo>
                  <a:lnTo>
                    <a:pt x="32" y="66"/>
                  </a:lnTo>
                  <a:lnTo>
                    <a:pt x="32" y="60"/>
                  </a:lnTo>
                  <a:lnTo>
                    <a:pt x="35" y="55"/>
                  </a:lnTo>
                  <a:lnTo>
                    <a:pt x="34" y="47"/>
                  </a:lnTo>
                  <a:lnTo>
                    <a:pt x="38" y="42"/>
                  </a:lnTo>
                  <a:lnTo>
                    <a:pt x="36" y="38"/>
                  </a:lnTo>
                  <a:lnTo>
                    <a:pt x="30" y="3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8" name="Freeform 38">
              <a:extLst>
                <a:ext uri="{FF2B5EF4-FFF2-40B4-BE49-F238E27FC236}">
                  <a16:creationId xmlns:a16="http://schemas.microsoft.com/office/drawing/2014/main" id="{027C439A-08A1-4935-A1D5-7088883A09BE}"/>
                </a:ext>
              </a:extLst>
            </p:cNvPr>
            <p:cNvSpPr>
              <a:spLocks/>
            </p:cNvSpPr>
            <p:nvPr/>
          </p:nvSpPr>
          <p:spPr bwMode="auto">
            <a:xfrm>
              <a:off x="5825650" y="2975614"/>
              <a:ext cx="8885" cy="15549"/>
            </a:xfrm>
            <a:custGeom>
              <a:avLst/>
              <a:gdLst>
                <a:gd name="T0" fmla="*/ 0 w 4"/>
                <a:gd name="T1" fmla="*/ 0 h 7"/>
                <a:gd name="T2" fmla="*/ 4 w 4"/>
                <a:gd name="T3" fmla="*/ 7 h 7"/>
                <a:gd name="T4" fmla="*/ 0 w 4"/>
                <a:gd name="T5" fmla="*/ 6 h 7"/>
                <a:gd name="T6" fmla="*/ 0 w 4"/>
                <a:gd name="T7" fmla="*/ 0 h 7"/>
              </a:gdLst>
              <a:ahLst/>
              <a:cxnLst>
                <a:cxn ang="0">
                  <a:pos x="T0" y="T1"/>
                </a:cxn>
                <a:cxn ang="0">
                  <a:pos x="T2" y="T3"/>
                </a:cxn>
                <a:cxn ang="0">
                  <a:pos x="T4" y="T5"/>
                </a:cxn>
                <a:cxn ang="0">
                  <a:pos x="T6" y="T7"/>
                </a:cxn>
              </a:cxnLst>
              <a:rect l="0" t="0" r="r" b="b"/>
              <a:pathLst>
                <a:path w="4" h="7">
                  <a:moveTo>
                    <a:pt x="0" y="0"/>
                  </a:moveTo>
                  <a:lnTo>
                    <a:pt x="4" y="7"/>
                  </a:lnTo>
                  <a:lnTo>
                    <a:pt x="0" y="6"/>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9" name="Freeform 39">
              <a:extLst>
                <a:ext uri="{FF2B5EF4-FFF2-40B4-BE49-F238E27FC236}">
                  <a16:creationId xmlns:a16="http://schemas.microsoft.com/office/drawing/2014/main" id="{4E47EFC6-D9F7-498D-9112-832A550C6FD7}"/>
                </a:ext>
              </a:extLst>
            </p:cNvPr>
            <p:cNvSpPr>
              <a:spLocks/>
            </p:cNvSpPr>
            <p:nvPr/>
          </p:nvSpPr>
          <p:spPr bwMode="auto">
            <a:xfrm>
              <a:off x="5825650" y="2915639"/>
              <a:ext cx="48869" cy="111066"/>
            </a:xfrm>
            <a:custGeom>
              <a:avLst/>
              <a:gdLst>
                <a:gd name="T0" fmla="*/ 11 w 32"/>
                <a:gd name="T1" fmla="*/ 24 h 73"/>
                <a:gd name="T2" fmla="*/ 9 w 32"/>
                <a:gd name="T3" fmla="*/ 47 h 73"/>
                <a:gd name="T4" fmla="*/ 12 w 32"/>
                <a:gd name="T5" fmla="*/ 50 h 73"/>
                <a:gd name="T6" fmla="*/ 18 w 32"/>
                <a:gd name="T7" fmla="*/ 51 h 73"/>
                <a:gd name="T8" fmla="*/ 16 w 32"/>
                <a:gd name="T9" fmla="*/ 59 h 73"/>
                <a:gd name="T10" fmla="*/ 21 w 32"/>
                <a:gd name="T11" fmla="*/ 68 h 73"/>
                <a:gd name="T12" fmla="*/ 27 w 32"/>
                <a:gd name="T13" fmla="*/ 73 h 73"/>
                <a:gd name="T14" fmla="*/ 30 w 32"/>
                <a:gd name="T15" fmla="*/ 66 h 73"/>
                <a:gd name="T16" fmla="*/ 24 w 32"/>
                <a:gd name="T17" fmla="*/ 63 h 73"/>
                <a:gd name="T18" fmla="*/ 32 w 32"/>
                <a:gd name="T19" fmla="*/ 44 h 73"/>
                <a:gd name="T20" fmla="*/ 31 w 32"/>
                <a:gd name="T21" fmla="*/ 30 h 73"/>
                <a:gd name="T22" fmla="*/ 25 w 32"/>
                <a:gd name="T23" fmla="*/ 31 h 73"/>
                <a:gd name="T24" fmla="*/ 22 w 32"/>
                <a:gd name="T25" fmla="*/ 25 h 73"/>
                <a:gd name="T26" fmla="*/ 24 w 32"/>
                <a:gd name="T27" fmla="*/ 18 h 73"/>
                <a:gd name="T28" fmla="*/ 16 w 32"/>
                <a:gd name="T29" fmla="*/ 11 h 73"/>
                <a:gd name="T30" fmla="*/ 12 w 32"/>
                <a:gd name="T31" fmla="*/ 3 h 73"/>
                <a:gd name="T32" fmla="*/ 7 w 32"/>
                <a:gd name="T33" fmla="*/ 0 h 73"/>
                <a:gd name="T34" fmla="*/ 0 w 32"/>
                <a:gd name="T35" fmla="*/ 6 h 73"/>
                <a:gd name="T36" fmla="*/ 0 w 32"/>
                <a:gd name="T37" fmla="*/ 12 h 73"/>
                <a:gd name="T38" fmla="*/ 2 w 32"/>
                <a:gd name="T39" fmla="*/ 13 h 73"/>
                <a:gd name="T40" fmla="*/ 5 w 32"/>
                <a:gd name="T41" fmla="*/ 25 h 73"/>
                <a:gd name="T42" fmla="*/ 11 w 32"/>
                <a:gd name="T43" fmla="*/ 2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73">
                  <a:moveTo>
                    <a:pt x="11" y="24"/>
                  </a:moveTo>
                  <a:cubicBezTo>
                    <a:pt x="9" y="47"/>
                    <a:pt x="9" y="47"/>
                    <a:pt x="9" y="47"/>
                  </a:cubicBezTo>
                  <a:cubicBezTo>
                    <a:pt x="12" y="50"/>
                    <a:pt x="12" y="50"/>
                    <a:pt x="12" y="50"/>
                  </a:cubicBezTo>
                  <a:cubicBezTo>
                    <a:pt x="18" y="51"/>
                    <a:pt x="18" y="51"/>
                    <a:pt x="18" y="51"/>
                  </a:cubicBezTo>
                  <a:cubicBezTo>
                    <a:pt x="16" y="59"/>
                    <a:pt x="16" y="59"/>
                    <a:pt x="16" y="59"/>
                  </a:cubicBezTo>
                  <a:cubicBezTo>
                    <a:pt x="21" y="68"/>
                    <a:pt x="21" y="68"/>
                    <a:pt x="21" y="68"/>
                  </a:cubicBezTo>
                  <a:cubicBezTo>
                    <a:pt x="27" y="73"/>
                    <a:pt x="27" y="73"/>
                    <a:pt x="27" y="73"/>
                  </a:cubicBezTo>
                  <a:cubicBezTo>
                    <a:pt x="30" y="66"/>
                    <a:pt x="30" y="66"/>
                    <a:pt x="30" y="66"/>
                  </a:cubicBezTo>
                  <a:cubicBezTo>
                    <a:pt x="24" y="63"/>
                    <a:pt x="24" y="63"/>
                    <a:pt x="24" y="63"/>
                  </a:cubicBezTo>
                  <a:cubicBezTo>
                    <a:pt x="24" y="63"/>
                    <a:pt x="31" y="44"/>
                    <a:pt x="32" y="44"/>
                  </a:cubicBezTo>
                  <a:cubicBezTo>
                    <a:pt x="32" y="44"/>
                    <a:pt x="31" y="30"/>
                    <a:pt x="31" y="30"/>
                  </a:cubicBezTo>
                  <a:cubicBezTo>
                    <a:pt x="25" y="31"/>
                    <a:pt x="25" y="31"/>
                    <a:pt x="25" y="31"/>
                  </a:cubicBezTo>
                  <a:cubicBezTo>
                    <a:pt x="22" y="25"/>
                    <a:pt x="22" y="25"/>
                    <a:pt x="22" y="25"/>
                  </a:cubicBezTo>
                  <a:cubicBezTo>
                    <a:pt x="24" y="18"/>
                    <a:pt x="24" y="18"/>
                    <a:pt x="24" y="18"/>
                  </a:cubicBezTo>
                  <a:cubicBezTo>
                    <a:pt x="16" y="11"/>
                    <a:pt x="16" y="11"/>
                    <a:pt x="16" y="11"/>
                  </a:cubicBezTo>
                  <a:cubicBezTo>
                    <a:pt x="12" y="3"/>
                    <a:pt x="12" y="3"/>
                    <a:pt x="12" y="3"/>
                  </a:cubicBezTo>
                  <a:cubicBezTo>
                    <a:pt x="7" y="0"/>
                    <a:pt x="7" y="0"/>
                    <a:pt x="7" y="0"/>
                  </a:cubicBezTo>
                  <a:cubicBezTo>
                    <a:pt x="0" y="6"/>
                    <a:pt x="0" y="6"/>
                    <a:pt x="0" y="6"/>
                  </a:cubicBezTo>
                  <a:cubicBezTo>
                    <a:pt x="0" y="12"/>
                    <a:pt x="0" y="12"/>
                    <a:pt x="0" y="12"/>
                  </a:cubicBezTo>
                  <a:cubicBezTo>
                    <a:pt x="2" y="13"/>
                    <a:pt x="2" y="13"/>
                    <a:pt x="2" y="13"/>
                  </a:cubicBezTo>
                  <a:cubicBezTo>
                    <a:pt x="5" y="25"/>
                    <a:pt x="5" y="25"/>
                    <a:pt x="5" y="25"/>
                  </a:cubicBezTo>
                  <a:lnTo>
                    <a:pt x="11"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0" name="Freeform 40">
              <a:extLst>
                <a:ext uri="{FF2B5EF4-FFF2-40B4-BE49-F238E27FC236}">
                  <a16:creationId xmlns:a16="http://schemas.microsoft.com/office/drawing/2014/main" id="{48966CE8-B276-4E07-97FF-D2A49461BDC6}"/>
                </a:ext>
              </a:extLst>
            </p:cNvPr>
            <p:cNvSpPr>
              <a:spLocks/>
            </p:cNvSpPr>
            <p:nvPr/>
          </p:nvSpPr>
          <p:spPr bwMode="auto">
            <a:xfrm>
              <a:off x="5636838" y="3028926"/>
              <a:ext cx="6664" cy="6664"/>
            </a:xfrm>
            <a:custGeom>
              <a:avLst/>
              <a:gdLst>
                <a:gd name="T0" fmla="*/ 3 w 3"/>
                <a:gd name="T1" fmla="*/ 3 h 3"/>
                <a:gd name="T2" fmla="*/ 3 w 3"/>
                <a:gd name="T3" fmla="*/ 0 h 3"/>
                <a:gd name="T4" fmla="*/ 0 w 3"/>
                <a:gd name="T5" fmla="*/ 3 h 3"/>
                <a:gd name="T6" fmla="*/ 3 w 3"/>
                <a:gd name="T7" fmla="*/ 3 h 3"/>
              </a:gdLst>
              <a:ahLst/>
              <a:cxnLst>
                <a:cxn ang="0">
                  <a:pos x="T0" y="T1"/>
                </a:cxn>
                <a:cxn ang="0">
                  <a:pos x="T2" y="T3"/>
                </a:cxn>
                <a:cxn ang="0">
                  <a:pos x="T4" y="T5"/>
                </a:cxn>
                <a:cxn ang="0">
                  <a:pos x="T6" y="T7"/>
                </a:cxn>
              </a:cxnLst>
              <a:rect l="0" t="0" r="r" b="b"/>
              <a:pathLst>
                <a:path w="3" h="3">
                  <a:moveTo>
                    <a:pt x="3" y="3"/>
                  </a:moveTo>
                  <a:lnTo>
                    <a:pt x="3" y="0"/>
                  </a:lnTo>
                  <a:lnTo>
                    <a:pt x="0" y="3"/>
                  </a:lnTo>
                  <a:lnTo>
                    <a:pt x="3" y="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1" name="Freeform 41">
              <a:extLst>
                <a:ext uri="{FF2B5EF4-FFF2-40B4-BE49-F238E27FC236}">
                  <a16:creationId xmlns:a16="http://schemas.microsoft.com/office/drawing/2014/main" id="{5EC178DC-B0B4-4F93-8C5A-4743D92C4EBA}"/>
                </a:ext>
              </a:extLst>
            </p:cNvPr>
            <p:cNvSpPr>
              <a:spLocks/>
            </p:cNvSpPr>
            <p:nvPr/>
          </p:nvSpPr>
          <p:spPr bwMode="auto">
            <a:xfrm>
              <a:off x="5641281" y="2982278"/>
              <a:ext cx="26656" cy="42205"/>
            </a:xfrm>
            <a:custGeom>
              <a:avLst/>
              <a:gdLst>
                <a:gd name="T0" fmla="*/ 0 w 12"/>
                <a:gd name="T1" fmla="*/ 19 h 19"/>
                <a:gd name="T2" fmla="*/ 6 w 12"/>
                <a:gd name="T3" fmla="*/ 15 h 19"/>
                <a:gd name="T4" fmla="*/ 9 w 12"/>
                <a:gd name="T5" fmla="*/ 11 h 19"/>
                <a:gd name="T6" fmla="*/ 6 w 12"/>
                <a:gd name="T7" fmla="*/ 8 h 19"/>
                <a:gd name="T8" fmla="*/ 12 w 12"/>
                <a:gd name="T9" fmla="*/ 1 h 19"/>
                <a:gd name="T10" fmla="*/ 7 w 12"/>
                <a:gd name="T11" fmla="*/ 0 h 19"/>
                <a:gd name="T12" fmla="*/ 5 w 12"/>
                <a:gd name="T13" fmla="*/ 4 h 19"/>
                <a:gd name="T14" fmla="*/ 2 w 12"/>
                <a:gd name="T15" fmla="*/ 7 h 19"/>
                <a:gd name="T16" fmla="*/ 2 w 12"/>
                <a:gd name="T17" fmla="*/ 13 h 19"/>
                <a:gd name="T18" fmla="*/ 0 w 12"/>
                <a:gd name="T19" fmla="*/ 15 h 19"/>
                <a:gd name="T20" fmla="*/ 0 w 12"/>
                <a:gd name="T2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9">
                  <a:moveTo>
                    <a:pt x="0" y="19"/>
                  </a:moveTo>
                  <a:lnTo>
                    <a:pt x="6" y="15"/>
                  </a:lnTo>
                  <a:lnTo>
                    <a:pt x="9" y="11"/>
                  </a:lnTo>
                  <a:lnTo>
                    <a:pt x="6" y="8"/>
                  </a:lnTo>
                  <a:lnTo>
                    <a:pt x="12" y="1"/>
                  </a:lnTo>
                  <a:lnTo>
                    <a:pt x="7" y="0"/>
                  </a:lnTo>
                  <a:lnTo>
                    <a:pt x="5" y="4"/>
                  </a:lnTo>
                  <a:lnTo>
                    <a:pt x="2" y="7"/>
                  </a:lnTo>
                  <a:lnTo>
                    <a:pt x="2" y="13"/>
                  </a:lnTo>
                  <a:lnTo>
                    <a:pt x="0" y="15"/>
                  </a:lnTo>
                  <a:lnTo>
                    <a:pt x="0"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2" name="Freeform 42">
              <a:extLst>
                <a:ext uri="{FF2B5EF4-FFF2-40B4-BE49-F238E27FC236}">
                  <a16:creationId xmlns:a16="http://schemas.microsoft.com/office/drawing/2014/main" id="{E61DA6F9-696F-4AA3-B2B1-E46DA08FA397}"/>
                </a:ext>
              </a:extLst>
            </p:cNvPr>
            <p:cNvSpPr>
              <a:spLocks/>
            </p:cNvSpPr>
            <p:nvPr/>
          </p:nvSpPr>
          <p:spPr bwMode="auto">
            <a:xfrm>
              <a:off x="5432477" y="2857885"/>
              <a:ext cx="142164" cy="168820"/>
            </a:xfrm>
            <a:custGeom>
              <a:avLst/>
              <a:gdLst>
                <a:gd name="T0" fmla="*/ 42 w 94"/>
                <a:gd name="T1" fmla="*/ 38 h 112"/>
                <a:gd name="T2" fmla="*/ 32 w 94"/>
                <a:gd name="T3" fmla="*/ 46 h 112"/>
                <a:gd name="T4" fmla="*/ 31 w 94"/>
                <a:gd name="T5" fmla="*/ 54 h 112"/>
                <a:gd name="T6" fmla="*/ 23 w 94"/>
                <a:gd name="T7" fmla="*/ 62 h 112"/>
                <a:gd name="T8" fmla="*/ 8 w 94"/>
                <a:gd name="T9" fmla="*/ 70 h 112"/>
                <a:gd name="T10" fmla="*/ 1 w 94"/>
                <a:gd name="T11" fmla="*/ 70 h 112"/>
                <a:gd name="T12" fmla="*/ 0 w 94"/>
                <a:gd name="T13" fmla="*/ 65 h 112"/>
                <a:gd name="T14" fmla="*/ 9 w 94"/>
                <a:gd name="T15" fmla="*/ 51 h 112"/>
                <a:gd name="T16" fmla="*/ 11 w 94"/>
                <a:gd name="T17" fmla="*/ 46 h 112"/>
                <a:gd name="T18" fmla="*/ 16 w 94"/>
                <a:gd name="T19" fmla="*/ 42 h 112"/>
                <a:gd name="T20" fmla="*/ 17 w 94"/>
                <a:gd name="T21" fmla="*/ 37 h 112"/>
                <a:gd name="T22" fmla="*/ 14 w 94"/>
                <a:gd name="T23" fmla="*/ 33 h 112"/>
                <a:gd name="T24" fmla="*/ 23 w 94"/>
                <a:gd name="T25" fmla="*/ 13 h 112"/>
                <a:gd name="T26" fmla="*/ 38 w 94"/>
                <a:gd name="T27" fmla="*/ 14 h 112"/>
                <a:gd name="T28" fmla="*/ 48 w 94"/>
                <a:gd name="T29" fmla="*/ 10 h 112"/>
                <a:gd name="T30" fmla="*/ 47 w 94"/>
                <a:gd name="T31" fmla="*/ 29 h 112"/>
                <a:gd name="T32" fmla="*/ 77 w 94"/>
                <a:gd name="T33" fmla="*/ 0 h 112"/>
                <a:gd name="T34" fmla="*/ 91 w 94"/>
                <a:gd name="T35" fmla="*/ 4 h 112"/>
                <a:gd name="T36" fmla="*/ 87 w 94"/>
                <a:gd name="T37" fmla="*/ 10 h 112"/>
                <a:gd name="T38" fmla="*/ 90 w 94"/>
                <a:gd name="T39" fmla="*/ 30 h 112"/>
                <a:gd name="T40" fmla="*/ 87 w 94"/>
                <a:gd name="T41" fmla="*/ 32 h 112"/>
                <a:gd name="T42" fmla="*/ 87 w 94"/>
                <a:gd name="T43" fmla="*/ 50 h 112"/>
                <a:gd name="T44" fmla="*/ 91 w 94"/>
                <a:gd name="T45" fmla="*/ 69 h 112"/>
                <a:gd name="T46" fmla="*/ 93 w 94"/>
                <a:gd name="T47" fmla="*/ 73 h 112"/>
                <a:gd name="T48" fmla="*/ 90 w 94"/>
                <a:gd name="T49" fmla="*/ 78 h 112"/>
                <a:gd name="T50" fmla="*/ 93 w 94"/>
                <a:gd name="T51" fmla="*/ 81 h 112"/>
                <a:gd name="T52" fmla="*/ 94 w 94"/>
                <a:gd name="T53" fmla="*/ 87 h 112"/>
                <a:gd name="T54" fmla="*/ 85 w 94"/>
                <a:gd name="T55" fmla="*/ 93 h 112"/>
                <a:gd name="T56" fmla="*/ 80 w 94"/>
                <a:gd name="T57" fmla="*/ 88 h 112"/>
                <a:gd name="T58" fmla="*/ 80 w 94"/>
                <a:gd name="T59" fmla="*/ 95 h 112"/>
                <a:gd name="T60" fmla="*/ 70 w 94"/>
                <a:gd name="T61" fmla="*/ 100 h 112"/>
                <a:gd name="T62" fmla="*/ 58 w 94"/>
                <a:gd name="T63" fmla="*/ 101 h 112"/>
                <a:gd name="T64" fmla="*/ 58 w 94"/>
                <a:gd name="T65" fmla="*/ 97 h 112"/>
                <a:gd name="T66" fmla="*/ 50 w 94"/>
                <a:gd name="T67" fmla="*/ 98 h 112"/>
                <a:gd name="T68" fmla="*/ 46 w 94"/>
                <a:gd name="T69" fmla="*/ 106 h 112"/>
                <a:gd name="T70" fmla="*/ 37 w 94"/>
                <a:gd name="T71" fmla="*/ 112 h 112"/>
                <a:gd name="T72" fmla="*/ 32 w 94"/>
                <a:gd name="T73" fmla="*/ 108 h 112"/>
                <a:gd name="T74" fmla="*/ 28 w 94"/>
                <a:gd name="T75" fmla="*/ 108 h 112"/>
                <a:gd name="T76" fmla="*/ 28 w 94"/>
                <a:gd name="T77" fmla="*/ 103 h 112"/>
                <a:gd name="T78" fmla="*/ 37 w 94"/>
                <a:gd name="T79" fmla="*/ 92 h 112"/>
                <a:gd name="T80" fmla="*/ 36 w 94"/>
                <a:gd name="T81" fmla="*/ 86 h 112"/>
                <a:gd name="T82" fmla="*/ 41 w 94"/>
                <a:gd name="T83" fmla="*/ 86 h 112"/>
                <a:gd name="T84" fmla="*/ 44 w 94"/>
                <a:gd name="T85" fmla="*/ 66 h 112"/>
                <a:gd name="T86" fmla="*/ 35 w 94"/>
                <a:gd name="T87" fmla="*/ 63 h 112"/>
                <a:gd name="T88" fmla="*/ 39 w 94"/>
                <a:gd name="T89" fmla="*/ 57 h 112"/>
                <a:gd name="T90" fmla="*/ 51 w 94"/>
                <a:gd name="T91" fmla="*/ 51 h 112"/>
                <a:gd name="T92" fmla="*/ 42 w 94"/>
                <a:gd name="T93" fmla="*/ 3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4" h="112">
                  <a:moveTo>
                    <a:pt x="42" y="38"/>
                  </a:moveTo>
                  <a:cubicBezTo>
                    <a:pt x="32" y="46"/>
                    <a:pt x="32" y="46"/>
                    <a:pt x="32" y="46"/>
                  </a:cubicBezTo>
                  <a:cubicBezTo>
                    <a:pt x="31" y="54"/>
                    <a:pt x="31" y="54"/>
                    <a:pt x="31" y="54"/>
                  </a:cubicBezTo>
                  <a:cubicBezTo>
                    <a:pt x="23" y="62"/>
                    <a:pt x="23" y="62"/>
                    <a:pt x="23" y="62"/>
                  </a:cubicBezTo>
                  <a:cubicBezTo>
                    <a:pt x="8" y="70"/>
                    <a:pt x="8" y="70"/>
                    <a:pt x="8" y="70"/>
                  </a:cubicBezTo>
                  <a:cubicBezTo>
                    <a:pt x="1" y="70"/>
                    <a:pt x="1" y="70"/>
                    <a:pt x="1" y="70"/>
                  </a:cubicBezTo>
                  <a:cubicBezTo>
                    <a:pt x="0" y="65"/>
                    <a:pt x="0" y="65"/>
                    <a:pt x="0" y="65"/>
                  </a:cubicBezTo>
                  <a:cubicBezTo>
                    <a:pt x="9" y="51"/>
                    <a:pt x="9" y="51"/>
                    <a:pt x="9" y="51"/>
                  </a:cubicBezTo>
                  <a:cubicBezTo>
                    <a:pt x="11" y="46"/>
                    <a:pt x="11" y="46"/>
                    <a:pt x="11" y="46"/>
                  </a:cubicBezTo>
                  <a:cubicBezTo>
                    <a:pt x="16" y="42"/>
                    <a:pt x="16" y="42"/>
                    <a:pt x="16" y="42"/>
                  </a:cubicBezTo>
                  <a:cubicBezTo>
                    <a:pt x="17" y="37"/>
                    <a:pt x="17" y="37"/>
                    <a:pt x="17" y="37"/>
                  </a:cubicBezTo>
                  <a:cubicBezTo>
                    <a:pt x="14" y="33"/>
                    <a:pt x="14" y="33"/>
                    <a:pt x="14" y="33"/>
                  </a:cubicBezTo>
                  <a:cubicBezTo>
                    <a:pt x="23" y="13"/>
                    <a:pt x="23" y="13"/>
                    <a:pt x="23" y="13"/>
                  </a:cubicBezTo>
                  <a:cubicBezTo>
                    <a:pt x="38" y="14"/>
                    <a:pt x="38" y="14"/>
                    <a:pt x="38" y="14"/>
                  </a:cubicBezTo>
                  <a:cubicBezTo>
                    <a:pt x="48" y="10"/>
                    <a:pt x="48" y="10"/>
                    <a:pt x="48" y="10"/>
                  </a:cubicBezTo>
                  <a:cubicBezTo>
                    <a:pt x="47" y="29"/>
                    <a:pt x="47" y="29"/>
                    <a:pt x="47" y="29"/>
                  </a:cubicBezTo>
                  <a:cubicBezTo>
                    <a:pt x="77" y="0"/>
                    <a:pt x="77" y="0"/>
                    <a:pt x="77" y="0"/>
                  </a:cubicBezTo>
                  <a:cubicBezTo>
                    <a:pt x="91" y="4"/>
                    <a:pt x="91" y="4"/>
                    <a:pt x="91" y="4"/>
                  </a:cubicBezTo>
                  <a:cubicBezTo>
                    <a:pt x="87" y="10"/>
                    <a:pt x="87" y="10"/>
                    <a:pt x="87" y="10"/>
                  </a:cubicBezTo>
                  <a:cubicBezTo>
                    <a:pt x="90" y="30"/>
                    <a:pt x="90" y="30"/>
                    <a:pt x="90" y="30"/>
                  </a:cubicBezTo>
                  <a:cubicBezTo>
                    <a:pt x="87" y="32"/>
                    <a:pt x="87" y="32"/>
                    <a:pt x="87" y="32"/>
                  </a:cubicBezTo>
                  <a:cubicBezTo>
                    <a:pt x="87" y="50"/>
                    <a:pt x="87" y="50"/>
                    <a:pt x="87" y="50"/>
                  </a:cubicBezTo>
                  <a:cubicBezTo>
                    <a:pt x="91" y="69"/>
                    <a:pt x="91" y="69"/>
                    <a:pt x="91" y="69"/>
                  </a:cubicBezTo>
                  <a:cubicBezTo>
                    <a:pt x="93" y="73"/>
                    <a:pt x="93" y="73"/>
                    <a:pt x="93" y="73"/>
                  </a:cubicBezTo>
                  <a:cubicBezTo>
                    <a:pt x="90" y="78"/>
                    <a:pt x="90" y="78"/>
                    <a:pt x="90" y="78"/>
                  </a:cubicBezTo>
                  <a:cubicBezTo>
                    <a:pt x="93" y="81"/>
                    <a:pt x="93" y="81"/>
                    <a:pt x="93" y="81"/>
                  </a:cubicBezTo>
                  <a:cubicBezTo>
                    <a:pt x="94" y="87"/>
                    <a:pt x="94" y="87"/>
                    <a:pt x="94" y="87"/>
                  </a:cubicBezTo>
                  <a:cubicBezTo>
                    <a:pt x="85" y="93"/>
                    <a:pt x="85" y="93"/>
                    <a:pt x="85" y="93"/>
                  </a:cubicBezTo>
                  <a:cubicBezTo>
                    <a:pt x="80" y="88"/>
                    <a:pt x="80" y="88"/>
                    <a:pt x="80" y="88"/>
                  </a:cubicBezTo>
                  <a:cubicBezTo>
                    <a:pt x="80" y="95"/>
                    <a:pt x="80" y="95"/>
                    <a:pt x="80" y="95"/>
                  </a:cubicBezTo>
                  <a:cubicBezTo>
                    <a:pt x="70" y="100"/>
                    <a:pt x="70" y="100"/>
                    <a:pt x="70" y="100"/>
                  </a:cubicBezTo>
                  <a:cubicBezTo>
                    <a:pt x="58" y="101"/>
                    <a:pt x="58" y="101"/>
                    <a:pt x="58" y="101"/>
                  </a:cubicBezTo>
                  <a:cubicBezTo>
                    <a:pt x="58" y="97"/>
                    <a:pt x="58" y="97"/>
                    <a:pt x="58" y="97"/>
                  </a:cubicBezTo>
                  <a:cubicBezTo>
                    <a:pt x="50" y="98"/>
                    <a:pt x="50" y="98"/>
                    <a:pt x="50" y="98"/>
                  </a:cubicBezTo>
                  <a:cubicBezTo>
                    <a:pt x="46" y="106"/>
                    <a:pt x="46" y="106"/>
                    <a:pt x="46" y="106"/>
                  </a:cubicBezTo>
                  <a:cubicBezTo>
                    <a:pt x="37" y="112"/>
                    <a:pt x="37" y="112"/>
                    <a:pt x="37" y="112"/>
                  </a:cubicBezTo>
                  <a:cubicBezTo>
                    <a:pt x="32" y="108"/>
                    <a:pt x="32" y="108"/>
                    <a:pt x="32" y="108"/>
                  </a:cubicBezTo>
                  <a:cubicBezTo>
                    <a:pt x="28" y="108"/>
                    <a:pt x="28" y="108"/>
                    <a:pt x="28" y="108"/>
                  </a:cubicBezTo>
                  <a:cubicBezTo>
                    <a:pt x="28" y="103"/>
                    <a:pt x="28" y="103"/>
                    <a:pt x="28" y="103"/>
                  </a:cubicBezTo>
                  <a:cubicBezTo>
                    <a:pt x="37" y="92"/>
                    <a:pt x="37" y="92"/>
                    <a:pt x="37" y="92"/>
                  </a:cubicBezTo>
                  <a:cubicBezTo>
                    <a:pt x="36" y="86"/>
                    <a:pt x="36" y="86"/>
                    <a:pt x="36" y="86"/>
                  </a:cubicBezTo>
                  <a:cubicBezTo>
                    <a:pt x="41" y="86"/>
                    <a:pt x="41" y="86"/>
                    <a:pt x="41" y="86"/>
                  </a:cubicBezTo>
                  <a:cubicBezTo>
                    <a:pt x="44" y="66"/>
                    <a:pt x="44" y="66"/>
                    <a:pt x="44" y="66"/>
                  </a:cubicBezTo>
                  <a:cubicBezTo>
                    <a:pt x="44" y="66"/>
                    <a:pt x="35" y="64"/>
                    <a:pt x="35" y="63"/>
                  </a:cubicBezTo>
                  <a:cubicBezTo>
                    <a:pt x="35" y="63"/>
                    <a:pt x="39" y="57"/>
                    <a:pt x="39" y="57"/>
                  </a:cubicBezTo>
                  <a:cubicBezTo>
                    <a:pt x="51" y="51"/>
                    <a:pt x="51" y="51"/>
                    <a:pt x="51" y="51"/>
                  </a:cubicBezTo>
                  <a:lnTo>
                    <a:pt x="42"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3" name="Freeform 43">
              <a:extLst>
                <a:ext uri="{FF2B5EF4-FFF2-40B4-BE49-F238E27FC236}">
                  <a16:creationId xmlns:a16="http://schemas.microsoft.com/office/drawing/2014/main" id="{FEE9D9C8-A7E2-4841-A66B-CB5D4DE045FF}"/>
                </a:ext>
              </a:extLst>
            </p:cNvPr>
            <p:cNvSpPr>
              <a:spLocks/>
            </p:cNvSpPr>
            <p:nvPr/>
          </p:nvSpPr>
          <p:spPr bwMode="auto">
            <a:xfrm>
              <a:off x="5570199" y="2771253"/>
              <a:ext cx="146607" cy="168820"/>
            </a:xfrm>
            <a:custGeom>
              <a:avLst/>
              <a:gdLst>
                <a:gd name="T0" fmla="*/ 28 w 97"/>
                <a:gd name="T1" fmla="*/ 100 h 111"/>
                <a:gd name="T2" fmla="*/ 17 w 97"/>
                <a:gd name="T3" fmla="*/ 111 h 111"/>
                <a:gd name="T4" fmla="*/ 17 w 97"/>
                <a:gd name="T5" fmla="*/ 106 h 111"/>
                <a:gd name="T6" fmla="*/ 7 w 97"/>
                <a:gd name="T7" fmla="*/ 103 h 111"/>
                <a:gd name="T8" fmla="*/ 0 w 97"/>
                <a:gd name="T9" fmla="*/ 96 h 111"/>
                <a:gd name="T10" fmla="*/ 0 w 97"/>
                <a:gd name="T11" fmla="*/ 88 h 111"/>
                <a:gd name="T12" fmla="*/ 3 w 97"/>
                <a:gd name="T13" fmla="*/ 83 h 111"/>
                <a:gd name="T14" fmla="*/ 1 w 97"/>
                <a:gd name="T15" fmla="*/ 77 h 111"/>
                <a:gd name="T16" fmla="*/ 3 w 97"/>
                <a:gd name="T17" fmla="*/ 74 h 111"/>
                <a:gd name="T18" fmla="*/ 4 w 97"/>
                <a:gd name="T19" fmla="*/ 68 h 111"/>
                <a:gd name="T20" fmla="*/ 12 w 97"/>
                <a:gd name="T21" fmla="*/ 60 h 111"/>
                <a:gd name="T22" fmla="*/ 31 w 97"/>
                <a:gd name="T23" fmla="*/ 53 h 111"/>
                <a:gd name="T24" fmla="*/ 35 w 97"/>
                <a:gd name="T25" fmla="*/ 57 h 111"/>
                <a:gd name="T26" fmla="*/ 39 w 97"/>
                <a:gd name="T27" fmla="*/ 54 h 111"/>
                <a:gd name="T28" fmla="*/ 47 w 97"/>
                <a:gd name="T29" fmla="*/ 54 h 111"/>
                <a:gd name="T30" fmla="*/ 48 w 97"/>
                <a:gd name="T31" fmla="*/ 49 h 111"/>
                <a:gd name="T32" fmla="*/ 44 w 97"/>
                <a:gd name="T33" fmla="*/ 47 h 111"/>
                <a:gd name="T34" fmla="*/ 36 w 97"/>
                <a:gd name="T35" fmla="*/ 52 h 111"/>
                <a:gd name="T36" fmla="*/ 25 w 97"/>
                <a:gd name="T37" fmla="*/ 44 h 111"/>
                <a:gd name="T38" fmla="*/ 37 w 97"/>
                <a:gd name="T39" fmla="*/ 32 h 111"/>
                <a:gd name="T40" fmla="*/ 40 w 97"/>
                <a:gd name="T41" fmla="*/ 26 h 111"/>
                <a:gd name="T42" fmla="*/ 47 w 97"/>
                <a:gd name="T43" fmla="*/ 27 h 111"/>
                <a:gd name="T44" fmla="*/ 51 w 97"/>
                <a:gd name="T45" fmla="*/ 20 h 111"/>
                <a:gd name="T46" fmla="*/ 76 w 97"/>
                <a:gd name="T47" fmla="*/ 11 h 111"/>
                <a:gd name="T48" fmla="*/ 84 w 97"/>
                <a:gd name="T49" fmla="*/ 2 h 111"/>
                <a:gd name="T50" fmla="*/ 86 w 97"/>
                <a:gd name="T51" fmla="*/ 5 h 111"/>
                <a:gd name="T52" fmla="*/ 90 w 97"/>
                <a:gd name="T53" fmla="*/ 0 h 111"/>
                <a:gd name="T54" fmla="*/ 97 w 97"/>
                <a:gd name="T55" fmla="*/ 1 h 111"/>
                <a:gd name="T56" fmla="*/ 97 w 97"/>
                <a:gd name="T57" fmla="*/ 10 h 111"/>
                <a:gd name="T58" fmla="*/ 92 w 97"/>
                <a:gd name="T59" fmla="*/ 13 h 111"/>
                <a:gd name="T60" fmla="*/ 88 w 97"/>
                <a:gd name="T61" fmla="*/ 21 h 111"/>
                <a:gd name="T62" fmla="*/ 81 w 97"/>
                <a:gd name="T63" fmla="*/ 22 h 111"/>
                <a:gd name="T64" fmla="*/ 80 w 97"/>
                <a:gd name="T65" fmla="*/ 29 h 111"/>
                <a:gd name="T66" fmla="*/ 71 w 97"/>
                <a:gd name="T67" fmla="*/ 42 h 111"/>
                <a:gd name="T68" fmla="*/ 66 w 97"/>
                <a:gd name="T69" fmla="*/ 42 h 111"/>
                <a:gd name="T70" fmla="*/ 60 w 97"/>
                <a:gd name="T71" fmla="*/ 50 h 111"/>
                <a:gd name="T72" fmla="*/ 60 w 97"/>
                <a:gd name="T73" fmla="*/ 55 h 111"/>
                <a:gd name="T74" fmla="*/ 55 w 97"/>
                <a:gd name="T75" fmla="*/ 55 h 111"/>
                <a:gd name="T76" fmla="*/ 46 w 97"/>
                <a:gd name="T77" fmla="*/ 79 h 111"/>
                <a:gd name="T78" fmla="*/ 42 w 97"/>
                <a:gd name="T79" fmla="*/ 78 h 111"/>
                <a:gd name="T80" fmla="*/ 41 w 97"/>
                <a:gd name="T81" fmla="*/ 83 h 111"/>
                <a:gd name="T82" fmla="*/ 35 w 97"/>
                <a:gd name="T83" fmla="*/ 83 h 111"/>
                <a:gd name="T84" fmla="*/ 27 w 97"/>
                <a:gd name="T85" fmla="*/ 94 h 111"/>
                <a:gd name="T86" fmla="*/ 28 w 97"/>
                <a:gd name="T87" fmla="*/ 10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7" h="111">
                  <a:moveTo>
                    <a:pt x="28" y="100"/>
                  </a:moveTo>
                  <a:cubicBezTo>
                    <a:pt x="17" y="111"/>
                    <a:pt x="17" y="111"/>
                    <a:pt x="17" y="111"/>
                  </a:cubicBezTo>
                  <a:cubicBezTo>
                    <a:pt x="17" y="106"/>
                    <a:pt x="17" y="106"/>
                    <a:pt x="17" y="106"/>
                  </a:cubicBezTo>
                  <a:cubicBezTo>
                    <a:pt x="7" y="103"/>
                    <a:pt x="7" y="103"/>
                    <a:pt x="7" y="103"/>
                  </a:cubicBezTo>
                  <a:cubicBezTo>
                    <a:pt x="0" y="96"/>
                    <a:pt x="0" y="96"/>
                    <a:pt x="0" y="96"/>
                  </a:cubicBezTo>
                  <a:cubicBezTo>
                    <a:pt x="0" y="88"/>
                    <a:pt x="0" y="88"/>
                    <a:pt x="0" y="88"/>
                  </a:cubicBezTo>
                  <a:cubicBezTo>
                    <a:pt x="3" y="83"/>
                    <a:pt x="3" y="83"/>
                    <a:pt x="3" y="83"/>
                  </a:cubicBezTo>
                  <a:cubicBezTo>
                    <a:pt x="1" y="77"/>
                    <a:pt x="1" y="77"/>
                    <a:pt x="1" y="77"/>
                  </a:cubicBezTo>
                  <a:cubicBezTo>
                    <a:pt x="3" y="74"/>
                    <a:pt x="3" y="74"/>
                    <a:pt x="3" y="74"/>
                  </a:cubicBezTo>
                  <a:cubicBezTo>
                    <a:pt x="4" y="68"/>
                    <a:pt x="4" y="68"/>
                    <a:pt x="4" y="68"/>
                  </a:cubicBezTo>
                  <a:cubicBezTo>
                    <a:pt x="12" y="60"/>
                    <a:pt x="12" y="60"/>
                    <a:pt x="12" y="60"/>
                  </a:cubicBezTo>
                  <a:cubicBezTo>
                    <a:pt x="12" y="60"/>
                    <a:pt x="31" y="53"/>
                    <a:pt x="31" y="53"/>
                  </a:cubicBezTo>
                  <a:cubicBezTo>
                    <a:pt x="31" y="54"/>
                    <a:pt x="35" y="57"/>
                    <a:pt x="35" y="57"/>
                  </a:cubicBezTo>
                  <a:cubicBezTo>
                    <a:pt x="39" y="54"/>
                    <a:pt x="39" y="54"/>
                    <a:pt x="39" y="54"/>
                  </a:cubicBezTo>
                  <a:cubicBezTo>
                    <a:pt x="47" y="54"/>
                    <a:pt x="47" y="54"/>
                    <a:pt x="47" y="54"/>
                  </a:cubicBezTo>
                  <a:cubicBezTo>
                    <a:pt x="48" y="49"/>
                    <a:pt x="48" y="49"/>
                    <a:pt x="48" y="49"/>
                  </a:cubicBezTo>
                  <a:cubicBezTo>
                    <a:pt x="44" y="47"/>
                    <a:pt x="44" y="47"/>
                    <a:pt x="44" y="47"/>
                  </a:cubicBezTo>
                  <a:cubicBezTo>
                    <a:pt x="36" y="52"/>
                    <a:pt x="36" y="52"/>
                    <a:pt x="36" y="52"/>
                  </a:cubicBezTo>
                  <a:cubicBezTo>
                    <a:pt x="25" y="44"/>
                    <a:pt x="25" y="44"/>
                    <a:pt x="25" y="44"/>
                  </a:cubicBezTo>
                  <a:cubicBezTo>
                    <a:pt x="37" y="32"/>
                    <a:pt x="37" y="32"/>
                    <a:pt x="37" y="32"/>
                  </a:cubicBezTo>
                  <a:cubicBezTo>
                    <a:pt x="40" y="26"/>
                    <a:pt x="40" y="26"/>
                    <a:pt x="40" y="26"/>
                  </a:cubicBezTo>
                  <a:cubicBezTo>
                    <a:pt x="47" y="27"/>
                    <a:pt x="47" y="27"/>
                    <a:pt x="47" y="27"/>
                  </a:cubicBezTo>
                  <a:cubicBezTo>
                    <a:pt x="51" y="20"/>
                    <a:pt x="51" y="20"/>
                    <a:pt x="51" y="20"/>
                  </a:cubicBezTo>
                  <a:cubicBezTo>
                    <a:pt x="76" y="11"/>
                    <a:pt x="76" y="11"/>
                    <a:pt x="76" y="11"/>
                  </a:cubicBezTo>
                  <a:cubicBezTo>
                    <a:pt x="84" y="2"/>
                    <a:pt x="84" y="2"/>
                    <a:pt x="84" y="2"/>
                  </a:cubicBezTo>
                  <a:cubicBezTo>
                    <a:pt x="86" y="5"/>
                    <a:pt x="86" y="5"/>
                    <a:pt x="86" y="5"/>
                  </a:cubicBezTo>
                  <a:cubicBezTo>
                    <a:pt x="90" y="0"/>
                    <a:pt x="90" y="0"/>
                    <a:pt x="90" y="0"/>
                  </a:cubicBezTo>
                  <a:cubicBezTo>
                    <a:pt x="97" y="1"/>
                    <a:pt x="97" y="1"/>
                    <a:pt x="97" y="1"/>
                  </a:cubicBezTo>
                  <a:cubicBezTo>
                    <a:pt x="97" y="10"/>
                    <a:pt x="97" y="10"/>
                    <a:pt x="97" y="10"/>
                  </a:cubicBezTo>
                  <a:cubicBezTo>
                    <a:pt x="92" y="13"/>
                    <a:pt x="92" y="13"/>
                    <a:pt x="92" y="13"/>
                  </a:cubicBezTo>
                  <a:cubicBezTo>
                    <a:pt x="88" y="21"/>
                    <a:pt x="88" y="21"/>
                    <a:pt x="88" y="21"/>
                  </a:cubicBezTo>
                  <a:cubicBezTo>
                    <a:pt x="81" y="22"/>
                    <a:pt x="81" y="22"/>
                    <a:pt x="81" y="22"/>
                  </a:cubicBezTo>
                  <a:cubicBezTo>
                    <a:pt x="80" y="29"/>
                    <a:pt x="80" y="29"/>
                    <a:pt x="80" y="29"/>
                  </a:cubicBezTo>
                  <a:cubicBezTo>
                    <a:pt x="71" y="42"/>
                    <a:pt x="71" y="42"/>
                    <a:pt x="71" y="42"/>
                  </a:cubicBezTo>
                  <a:cubicBezTo>
                    <a:pt x="66" y="42"/>
                    <a:pt x="66" y="42"/>
                    <a:pt x="66" y="42"/>
                  </a:cubicBezTo>
                  <a:cubicBezTo>
                    <a:pt x="60" y="50"/>
                    <a:pt x="60" y="50"/>
                    <a:pt x="60" y="50"/>
                  </a:cubicBezTo>
                  <a:cubicBezTo>
                    <a:pt x="60" y="50"/>
                    <a:pt x="61" y="55"/>
                    <a:pt x="60" y="55"/>
                  </a:cubicBezTo>
                  <a:cubicBezTo>
                    <a:pt x="60" y="55"/>
                    <a:pt x="55" y="55"/>
                    <a:pt x="55" y="55"/>
                  </a:cubicBezTo>
                  <a:cubicBezTo>
                    <a:pt x="46" y="79"/>
                    <a:pt x="46" y="79"/>
                    <a:pt x="46" y="79"/>
                  </a:cubicBezTo>
                  <a:cubicBezTo>
                    <a:pt x="46" y="79"/>
                    <a:pt x="42" y="77"/>
                    <a:pt x="42" y="78"/>
                  </a:cubicBezTo>
                  <a:cubicBezTo>
                    <a:pt x="41" y="78"/>
                    <a:pt x="41" y="83"/>
                    <a:pt x="41" y="83"/>
                  </a:cubicBezTo>
                  <a:cubicBezTo>
                    <a:pt x="35" y="83"/>
                    <a:pt x="35" y="83"/>
                    <a:pt x="35" y="83"/>
                  </a:cubicBezTo>
                  <a:cubicBezTo>
                    <a:pt x="27" y="94"/>
                    <a:pt x="27" y="94"/>
                    <a:pt x="27" y="94"/>
                  </a:cubicBezTo>
                  <a:lnTo>
                    <a:pt x="28" y="1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4" name="Freeform 44">
              <a:extLst>
                <a:ext uri="{FF2B5EF4-FFF2-40B4-BE49-F238E27FC236}">
                  <a16:creationId xmlns:a16="http://schemas.microsoft.com/office/drawing/2014/main" id="{96867E2C-4422-4B49-B2AB-8B85ABC95317}"/>
                </a:ext>
              </a:extLst>
            </p:cNvPr>
            <p:cNvSpPr>
              <a:spLocks/>
            </p:cNvSpPr>
            <p:nvPr/>
          </p:nvSpPr>
          <p:spPr bwMode="auto">
            <a:xfrm>
              <a:off x="5543543" y="2806794"/>
              <a:ext cx="11107" cy="11107"/>
            </a:xfrm>
            <a:custGeom>
              <a:avLst/>
              <a:gdLst>
                <a:gd name="T0" fmla="*/ 5 w 5"/>
                <a:gd name="T1" fmla="*/ 0 h 5"/>
                <a:gd name="T2" fmla="*/ 0 w 5"/>
                <a:gd name="T3" fmla="*/ 5 h 5"/>
                <a:gd name="T4" fmla="*/ 2 w 5"/>
                <a:gd name="T5" fmla="*/ 0 h 5"/>
                <a:gd name="T6" fmla="*/ 5 w 5"/>
                <a:gd name="T7" fmla="*/ 0 h 5"/>
              </a:gdLst>
              <a:ahLst/>
              <a:cxnLst>
                <a:cxn ang="0">
                  <a:pos x="T0" y="T1"/>
                </a:cxn>
                <a:cxn ang="0">
                  <a:pos x="T2" y="T3"/>
                </a:cxn>
                <a:cxn ang="0">
                  <a:pos x="T4" y="T5"/>
                </a:cxn>
                <a:cxn ang="0">
                  <a:pos x="T6" y="T7"/>
                </a:cxn>
              </a:cxnLst>
              <a:rect l="0" t="0" r="r" b="b"/>
              <a:pathLst>
                <a:path w="5" h="5">
                  <a:moveTo>
                    <a:pt x="5" y="0"/>
                  </a:moveTo>
                  <a:lnTo>
                    <a:pt x="0" y="5"/>
                  </a:lnTo>
                  <a:lnTo>
                    <a:pt x="2" y="0"/>
                  </a:lnTo>
                  <a:lnTo>
                    <a:pt x="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5" name="Freeform 45">
              <a:extLst>
                <a:ext uri="{FF2B5EF4-FFF2-40B4-BE49-F238E27FC236}">
                  <a16:creationId xmlns:a16="http://schemas.microsoft.com/office/drawing/2014/main" id="{710C498B-B741-4C46-92C7-343FF84CB6DD}"/>
                </a:ext>
              </a:extLst>
            </p:cNvPr>
            <p:cNvSpPr>
              <a:spLocks/>
            </p:cNvSpPr>
            <p:nvPr/>
          </p:nvSpPr>
          <p:spPr bwMode="auto">
            <a:xfrm>
              <a:off x="5541322" y="2753483"/>
              <a:ext cx="44426" cy="48869"/>
            </a:xfrm>
            <a:custGeom>
              <a:avLst/>
              <a:gdLst>
                <a:gd name="T0" fmla="*/ 11 w 20"/>
                <a:gd name="T1" fmla="*/ 22 h 22"/>
                <a:gd name="T2" fmla="*/ 6 w 20"/>
                <a:gd name="T3" fmla="*/ 21 h 22"/>
                <a:gd name="T4" fmla="*/ 0 w 20"/>
                <a:gd name="T5" fmla="*/ 19 h 22"/>
                <a:gd name="T6" fmla="*/ 1 w 20"/>
                <a:gd name="T7" fmla="*/ 15 h 22"/>
                <a:gd name="T8" fmla="*/ 20 w 20"/>
                <a:gd name="T9" fmla="*/ 0 h 22"/>
                <a:gd name="T10" fmla="*/ 20 w 20"/>
                <a:gd name="T11" fmla="*/ 6 h 22"/>
                <a:gd name="T12" fmla="*/ 10 w 20"/>
                <a:gd name="T13" fmla="*/ 16 h 22"/>
                <a:gd name="T14" fmla="*/ 11 w 20"/>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2">
                  <a:moveTo>
                    <a:pt x="11" y="22"/>
                  </a:moveTo>
                  <a:lnTo>
                    <a:pt x="6" y="21"/>
                  </a:lnTo>
                  <a:lnTo>
                    <a:pt x="0" y="19"/>
                  </a:lnTo>
                  <a:lnTo>
                    <a:pt x="1" y="15"/>
                  </a:lnTo>
                  <a:lnTo>
                    <a:pt x="20" y="0"/>
                  </a:lnTo>
                  <a:lnTo>
                    <a:pt x="20" y="6"/>
                  </a:lnTo>
                  <a:lnTo>
                    <a:pt x="10" y="16"/>
                  </a:lnTo>
                  <a:lnTo>
                    <a:pt x="11"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6" name="Freeform 46">
              <a:extLst>
                <a:ext uri="{FF2B5EF4-FFF2-40B4-BE49-F238E27FC236}">
                  <a16:creationId xmlns:a16="http://schemas.microsoft.com/office/drawing/2014/main" id="{9979B3C5-704B-4D2D-AB37-0D21C3C3E9DC}"/>
                </a:ext>
              </a:extLst>
            </p:cNvPr>
            <p:cNvSpPr>
              <a:spLocks/>
            </p:cNvSpPr>
            <p:nvPr/>
          </p:nvSpPr>
          <p:spPr bwMode="auto">
            <a:xfrm>
              <a:off x="5703478" y="2746819"/>
              <a:ext cx="24434" cy="19992"/>
            </a:xfrm>
            <a:custGeom>
              <a:avLst/>
              <a:gdLst>
                <a:gd name="T0" fmla="*/ 5 w 11"/>
                <a:gd name="T1" fmla="*/ 3 h 9"/>
                <a:gd name="T2" fmla="*/ 8 w 11"/>
                <a:gd name="T3" fmla="*/ 0 h 9"/>
                <a:gd name="T4" fmla="*/ 11 w 11"/>
                <a:gd name="T5" fmla="*/ 1 h 9"/>
                <a:gd name="T6" fmla="*/ 10 w 11"/>
                <a:gd name="T7" fmla="*/ 7 h 9"/>
                <a:gd name="T8" fmla="*/ 8 w 11"/>
                <a:gd name="T9" fmla="*/ 7 h 9"/>
                <a:gd name="T10" fmla="*/ 4 w 11"/>
                <a:gd name="T11" fmla="*/ 9 h 9"/>
                <a:gd name="T12" fmla="*/ 0 w 11"/>
                <a:gd name="T13" fmla="*/ 5 h 9"/>
                <a:gd name="T14" fmla="*/ 1 w 11"/>
                <a:gd name="T15" fmla="*/ 2 h 9"/>
                <a:gd name="T16" fmla="*/ 5 w 11"/>
                <a:gd name="T17"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9">
                  <a:moveTo>
                    <a:pt x="5" y="3"/>
                  </a:moveTo>
                  <a:lnTo>
                    <a:pt x="8" y="0"/>
                  </a:lnTo>
                  <a:lnTo>
                    <a:pt x="11" y="1"/>
                  </a:lnTo>
                  <a:lnTo>
                    <a:pt x="10" y="7"/>
                  </a:lnTo>
                  <a:lnTo>
                    <a:pt x="8" y="7"/>
                  </a:lnTo>
                  <a:lnTo>
                    <a:pt x="4" y="9"/>
                  </a:lnTo>
                  <a:lnTo>
                    <a:pt x="0" y="5"/>
                  </a:lnTo>
                  <a:lnTo>
                    <a:pt x="1" y="2"/>
                  </a:lnTo>
                  <a:lnTo>
                    <a:pt x="5" y="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7" name="Freeform 47">
              <a:extLst>
                <a:ext uri="{FF2B5EF4-FFF2-40B4-BE49-F238E27FC236}">
                  <a16:creationId xmlns:a16="http://schemas.microsoft.com/office/drawing/2014/main" id="{9A265719-09D5-450E-B4B5-93BC55223324}"/>
                </a:ext>
              </a:extLst>
            </p:cNvPr>
            <p:cNvSpPr>
              <a:spLocks/>
            </p:cNvSpPr>
            <p:nvPr/>
          </p:nvSpPr>
          <p:spPr bwMode="auto">
            <a:xfrm>
              <a:off x="5699035" y="2713499"/>
              <a:ext cx="15549" cy="8885"/>
            </a:xfrm>
            <a:custGeom>
              <a:avLst/>
              <a:gdLst>
                <a:gd name="T0" fmla="*/ 6 w 7"/>
                <a:gd name="T1" fmla="*/ 4 h 4"/>
                <a:gd name="T2" fmla="*/ 0 w 7"/>
                <a:gd name="T3" fmla="*/ 4 h 4"/>
                <a:gd name="T4" fmla="*/ 3 w 7"/>
                <a:gd name="T5" fmla="*/ 0 h 4"/>
                <a:gd name="T6" fmla="*/ 7 w 7"/>
                <a:gd name="T7" fmla="*/ 0 h 4"/>
                <a:gd name="T8" fmla="*/ 6 w 7"/>
                <a:gd name="T9" fmla="*/ 4 h 4"/>
              </a:gdLst>
              <a:ahLst/>
              <a:cxnLst>
                <a:cxn ang="0">
                  <a:pos x="T0" y="T1"/>
                </a:cxn>
                <a:cxn ang="0">
                  <a:pos x="T2" y="T3"/>
                </a:cxn>
                <a:cxn ang="0">
                  <a:pos x="T4" y="T5"/>
                </a:cxn>
                <a:cxn ang="0">
                  <a:pos x="T6" y="T7"/>
                </a:cxn>
                <a:cxn ang="0">
                  <a:pos x="T8" y="T9"/>
                </a:cxn>
              </a:cxnLst>
              <a:rect l="0" t="0" r="r" b="b"/>
              <a:pathLst>
                <a:path w="7" h="4">
                  <a:moveTo>
                    <a:pt x="6" y="4"/>
                  </a:moveTo>
                  <a:lnTo>
                    <a:pt x="0" y="4"/>
                  </a:lnTo>
                  <a:lnTo>
                    <a:pt x="3" y="0"/>
                  </a:lnTo>
                  <a:lnTo>
                    <a:pt x="7" y="0"/>
                  </a:lnTo>
                  <a:lnTo>
                    <a:pt x="6"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8" name="Freeform 48">
              <a:extLst>
                <a:ext uri="{FF2B5EF4-FFF2-40B4-BE49-F238E27FC236}">
                  <a16:creationId xmlns:a16="http://schemas.microsoft.com/office/drawing/2014/main" id="{749DCF58-2125-483E-884C-D098D626D56E}"/>
                </a:ext>
              </a:extLst>
            </p:cNvPr>
            <p:cNvSpPr>
              <a:spLocks/>
            </p:cNvSpPr>
            <p:nvPr/>
          </p:nvSpPr>
          <p:spPr bwMode="auto">
            <a:xfrm>
              <a:off x="5779002" y="2575778"/>
              <a:ext cx="53311" cy="46648"/>
            </a:xfrm>
            <a:custGeom>
              <a:avLst/>
              <a:gdLst>
                <a:gd name="T0" fmla="*/ 11 w 24"/>
                <a:gd name="T1" fmla="*/ 15 h 21"/>
                <a:gd name="T2" fmla="*/ 20 w 24"/>
                <a:gd name="T3" fmla="*/ 5 h 21"/>
                <a:gd name="T4" fmla="*/ 24 w 24"/>
                <a:gd name="T5" fmla="*/ 4 h 21"/>
                <a:gd name="T6" fmla="*/ 24 w 24"/>
                <a:gd name="T7" fmla="*/ 0 h 21"/>
                <a:gd name="T8" fmla="*/ 20 w 24"/>
                <a:gd name="T9" fmla="*/ 1 h 21"/>
                <a:gd name="T10" fmla="*/ 19 w 24"/>
                <a:gd name="T11" fmla="*/ 4 h 21"/>
                <a:gd name="T12" fmla="*/ 6 w 24"/>
                <a:gd name="T13" fmla="*/ 13 h 21"/>
                <a:gd name="T14" fmla="*/ 3 w 24"/>
                <a:gd name="T15" fmla="*/ 13 h 21"/>
                <a:gd name="T16" fmla="*/ 0 w 24"/>
                <a:gd name="T17" fmla="*/ 19 h 21"/>
                <a:gd name="T18" fmla="*/ 2 w 24"/>
                <a:gd name="T19" fmla="*/ 21 h 21"/>
                <a:gd name="T20" fmla="*/ 7 w 24"/>
                <a:gd name="T21" fmla="*/ 15 h 21"/>
                <a:gd name="T22" fmla="*/ 11 w 24"/>
                <a:gd name="T23"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21">
                  <a:moveTo>
                    <a:pt x="11" y="15"/>
                  </a:moveTo>
                  <a:lnTo>
                    <a:pt x="20" y="5"/>
                  </a:lnTo>
                  <a:lnTo>
                    <a:pt x="24" y="4"/>
                  </a:lnTo>
                  <a:lnTo>
                    <a:pt x="24" y="0"/>
                  </a:lnTo>
                  <a:lnTo>
                    <a:pt x="20" y="1"/>
                  </a:lnTo>
                  <a:lnTo>
                    <a:pt x="19" y="4"/>
                  </a:lnTo>
                  <a:lnTo>
                    <a:pt x="6" y="13"/>
                  </a:lnTo>
                  <a:lnTo>
                    <a:pt x="3" y="13"/>
                  </a:lnTo>
                  <a:lnTo>
                    <a:pt x="0" y="19"/>
                  </a:lnTo>
                  <a:lnTo>
                    <a:pt x="2" y="21"/>
                  </a:lnTo>
                  <a:lnTo>
                    <a:pt x="7" y="15"/>
                  </a:lnTo>
                  <a:lnTo>
                    <a:pt x="11" y="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9" name="Freeform 49">
              <a:extLst>
                <a:ext uri="{FF2B5EF4-FFF2-40B4-BE49-F238E27FC236}">
                  <a16:creationId xmlns:a16="http://schemas.microsoft.com/office/drawing/2014/main" id="{BBF7901D-8BFD-45C2-ADBA-68C3D08900DB}"/>
                </a:ext>
              </a:extLst>
            </p:cNvPr>
            <p:cNvSpPr>
              <a:spLocks/>
            </p:cNvSpPr>
            <p:nvPr/>
          </p:nvSpPr>
          <p:spPr bwMode="auto">
            <a:xfrm>
              <a:off x="5521330" y="2637975"/>
              <a:ext cx="11107" cy="8885"/>
            </a:xfrm>
            <a:custGeom>
              <a:avLst/>
              <a:gdLst>
                <a:gd name="T0" fmla="*/ 7 w 7"/>
                <a:gd name="T1" fmla="*/ 6 h 6"/>
                <a:gd name="T2" fmla="*/ 3 w 7"/>
                <a:gd name="T3" fmla="*/ 0 h 6"/>
                <a:gd name="T4" fmla="*/ 0 w 7"/>
                <a:gd name="T5" fmla="*/ 5 h 6"/>
                <a:gd name="T6" fmla="*/ 7 w 7"/>
                <a:gd name="T7" fmla="*/ 6 h 6"/>
              </a:gdLst>
              <a:ahLst/>
              <a:cxnLst>
                <a:cxn ang="0">
                  <a:pos x="T0" y="T1"/>
                </a:cxn>
                <a:cxn ang="0">
                  <a:pos x="T2" y="T3"/>
                </a:cxn>
                <a:cxn ang="0">
                  <a:pos x="T4" y="T5"/>
                </a:cxn>
                <a:cxn ang="0">
                  <a:pos x="T6" y="T7"/>
                </a:cxn>
              </a:cxnLst>
              <a:rect l="0" t="0" r="r" b="b"/>
              <a:pathLst>
                <a:path w="7" h="6">
                  <a:moveTo>
                    <a:pt x="7" y="6"/>
                  </a:moveTo>
                  <a:cubicBezTo>
                    <a:pt x="7" y="6"/>
                    <a:pt x="3" y="0"/>
                    <a:pt x="3" y="0"/>
                  </a:cubicBezTo>
                  <a:cubicBezTo>
                    <a:pt x="0" y="5"/>
                    <a:pt x="0" y="5"/>
                    <a:pt x="0" y="5"/>
                  </a:cubicBezTo>
                  <a:lnTo>
                    <a:pt x="7"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0" name="Freeform 50">
              <a:extLst>
                <a:ext uri="{FF2B5EF4-FFF2-40B4-BE49-F238E27FC236}">
                  <a16:creationId xmlns:a16="http://schemas.microsoft.com/office/drawing/2014/main" id="{FCF6E225-1294-4FCB-9884-88B3F6270E5A}"/>
                </a:ext>
              </a:extLst>
            </p:cNvPr>
            <p:cNvSpPr>
              <a:spLocks/>
            </p:cNvSpPr>
            <p:nvPr/>
          </p:nvSpPr>
          <p:spPr bwMode="auto">
            <a:xfrm>
              <a:off x="5534658" y="2489147"/>
              <a:ext cx="224353" cy="191033"/>
            </a:xfrm>
            <a:custGeom>
              <a:avLst/>
              <a:gdLst>
                <a:gd name="T0" fmla="*/ 3 w 148"/>
                <a:gd name="T1" fmla="*/ 110 h 126"/>
                <a:gd name="T2" fmla="*/ 8 w 148"/>
                <a:gd name="T3" fmla="*/ 101 h 126"/>
                <a:gd name="T4" fmla="*/ 20 w 148"/>
                <a:gd name="T5" fmla="*/ 97 h 126"/>
                <a:gd name="T6" fmla="*/ 31 w 148"/>
                <a:gd name="T7" fmla="*/ 110 h 126"/>
                <a:gd name="T8" fmla="*/ 50 w 148"/>
                <a:gd name="T9" fmla="*/ 107 h 126"/>
                <a:gd name="T10" fmla="*/ 62 w 148"/>
                <a:gd name="T11" fmla="*/ 104 h 126"/>
                <a:gd name="T12" fmla="*/ 81 w 148"/>
                <a:gd name="T13" fmla="*/ 96 h 126"/>
                <a:gd name="T14" fmla="*/ 72 w 148"/>
                <a:gd name="T15" fmla="*/ 95 h 126"/>
                <a:gd name="T16" fmla="*/ 52 w 148"/>
                <a:gd name="T17" fmla="*/ 98 h 126"/>
                <a:gd name="T18" fmla="*/ 68 w 148"/>
                <a:gd name="T19" fmla="*/ 74 h 126"/>
                <a:gd name="T20" fmla="*/ 87 w 148"/>
                <a:gd name="T21" fmla="*/ 65 h 126"/>
                <a:gd name="T22" fmla="*/ 78 w 148"/>
                <a:gd name="T23" fmla="*/ 57 h 126"/>
                <a:gd name="T24" fmla="*/ 60 w 148"/>
                <a:gd name="T25" fmla="*/ 55 h 126"/>
                <a:gd name="T26" fmla="*/ 54 w 148"/>
                <a:gd name="T27" fmla="*/ 46 h 126"/>
                <a:gd name="T28" fmla="*/ 30 w 148"/>
                <a:gd name="T29" fmla="*/ 36 h 126"/>
                <a:gd name="T30" fmla="*/ 40 w 148"/>
                <a:gd name="T31" fmla="*/ 22 h 126"/>
                <a:gd name="T32" fmla="*/ 36 w 148"/>
                <a:gd name="T33" fmla="*/ 17 h 126"/>
                <a:gd name="T34" fmla="*/ 44 w 148"/>
                <a:gd name="T35" fmla="*/ 12 h 126"/>
                <a:gd name="T36" fmla="*/ 52 w 148"/>
                <a:gd name="T37" fmla="*/ 16 h 126"/>
                <a:gd name="T38" fmla="*/ 58 w 148"/>
                <a:gd name="T39" fmla="*/ 6 h 126"/>
                <a:gd name="T40" fmla="*/ 78 w 148"/>
                <a:gd name="T41" fmla="*/ 1 h 126"/>
                <a:gd name="T42" fmla="*/ 82 w 148"/>
                <a:gd name="T43" fmla="*/ 14 h 126"/>
                <a:gd name="T44" fmla="*/ 90 w 148"/>
                <a:gd name="T45" fmla="*/ 18 h 126"/>
                <a:gd name="T46" fmla="*/ 98 w 148"/>
                <a:gd name="T47" fmla="*/ 52 h 126"/>
                <a:gd name="T48" fmla="*/ 148 w 148"/>
                <a:gd name="T49" fmla="*/ 97 h 126"/>
                <a:gd name="T50" fmla="*/ 143 w 148"/>
                <a:gd name="T51" fmla="*/ 106 h 126"/>
                <a:gd name="T52" fmla="*/ 135 w 148"/>
                <a:gd name="T53" fmla="*/ 98 h 126"/>
                <a:gd name="T54" fmla="*/ 130 w 148"/>
                <a:gd name="T55" fmla="*/ 102 h 126"/>
                <a:gd name="T56" fmla="*/ 122 w 148"/>
                <a:gd name="T57" fmla="*/ 109 h 126"/>
                <a:gd name="T58" fmla="*/ 132 w 148"/>
                <a:gd name="T59" fmla="*/ 115 h 126"/>
                <a:gd name="T60" fmla="*/ 98 w 148"/>
                <a:gd name="T61" fmla="*/ 122 h 126"/>
                <a:gd name="T62" fmla="*/ 87 w 148"/>
                <a:gd name="T63" fmla="*/ 119 h 126"/>
                <a:gd name="T64" fmla="*/ 66 w 148"/>
                <a:gd name="T65" fmla="*/ 124 h 126"/>
                <a:gd name="T66" fmla="*/ 61 w 148"/>
                <a:gd name="T67" fmla="*/ 118 h 126"/>
                <a:gd name="T68" fmla="*/ 45 w 148"/>
                <a:gd name="T69" fmla="*/ 125 h 126"/>
                <a:gd name="T70" fmla="*/ 33 w 148"/>
                <a:gd name="T71" fmla="*/ 121 h 126"/>
                <a:gd name="T72" fmla="*/ 24 w 148"/>
                <a:gd name="T73" fmla="*/ 126 h 126"/>
                <a:gd name="T74" fmla="*/ 15 w 148"/>
                <a:gd name="T75" fmla="*/ 119 h 126"/>
                <a:gd name="T76" fmla="*/ 8 w 148"/>
                <a:gd name="T77" fmla="*/ 11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8" h="126">
                  <a:moveTo>
                    <a:pt x="0" y="115"/>
                  </a:moveTo>
                  <a:cubicBezTo>
                    <a:pt x="3" y="110"/>
                    <a:pt x="3" y="110"/>
                    <a:pt x="3" y="110"/>
                  </a:cubicBezTo>
                  <a:cubicBezTo>
                    <a:pt x="7" y="110"/>
                    <a:pt x="7" y="110"/>
                    <a:pt x="7" y="110"/>
                  </a:cubicBezTo>
                  <a:cubicBezTo>
                    <a:pt x="8" y="101"/>
                    <a:pt x="8" y="101"/>
                    <a:pt x="8" y="101"/>
                  </a:cubicBezTo>
                  <a:cubicBezTo>
                    <a:pt x="8" y="101"/>
                    <a:pt x="10" y="95"/>
                    <a:pt x="11" y="96"/>
                  </a:cubicBezTo>
                  <a:cubicBezTo>
                    <a:pt x="12" y="96"/>
                    <a:pt x="20" y="97"/>
                    <a:pt x="20" y="97"/>
                  </a:cubicBezTo>
                  <a:cubicBezTo>
                    <a:pt x="22" y="104"/>
                    <a:pt x="22" y="104"/>
                    <a:pt x="22" y="104"/>
                  </a:cubicBezTo>
                  <a:cubicBezTo>
                    <a:pt x="31" y="110"/>
                    <a:pt x="31" y="110"/>
                    <a:pt x="31" y="110"/>
                  </a:cubicBezTo>
                  <a:cubicBezTo>
                    <a:pt x="31" y="102"/>
                    <a:pt x="31" y="102"/>
                    <a:pt x="31" y="102"/>
                  </a:cubicBezTo>
                  <a:cubicBezTo>
                    <a:pt x="50" y="107"/>
                    <a:pt x="50" y="107"/>
                    <a:pt x="50" y="107"/>
                  </a:cubicBezTo>
                  <a:cubicBezTo>
                    <a:pt x="59" y="108"/>
                    <a:pt x="59" y="108"/>
                    <a:pt x="59" y="108"/>
                  </a:cubicBezTo>
                  <a:cubicBezTo>
                    <a:pt x="62" y="104"/>
                    <a:pt x="62" y="104"/>
                    <a:pt x="62" y="104"/>
                  </a:cubicBezTo>
                  <a:cubicBezTo>
                    <a:pt x="73" y="103"/>
                    <a:pt x="73" y="103"/>
                    <a:pt x="73" y="103"/>
                  </a:cubicBezTo>
                  <a:cubicBezTo>
                    <a:pt x="81" y="96"/>
                    <a:pt x="81" y="96"/>
                    <a:pt x="81" y="96"/>
                  </a:cubicBezTo>
                  <a:cubicBezTo>
                    <a:pt x="80" y="91"/>
                    <a:pt x="80" y="91"/>
                    <a:pt x="80" y="91"/>
                  </a:cubicBezTo>
                  <a:cubicBezTo>
                    <a:pt x="72" y="95"/>
                    <a:pt x="72" y="95"/>
                    <a:pt x="72" y="95"/>
                  </a:cubicBezTo>
                  <a:cubicBezTo>
                    <a:pt x="67" y="94"/>
                    <a:pt x="67" y="94"/>
                    <a:pt x="67" y="94"/>
                  </a:cubicBezTo>
                  <a:cubicBezTo>
                    <a:pt x="52" y="98"/>
                    <a:pt x="52" y="98"/>
                    <a:pt x="52" y="98"/>
                  </a:cubicBezTo>
                  <a:cubicBezTo>
                    <a:pt x="41" y="92"/>
                    <a:pt x="41" y="92"/>
                    <a:pt x="41" y="92"/>
                  </a:cubicBezTo>
                  <a:cubicBezTo>
                    <a:pt x="68" y="74"/>
                    <a:pt x="68" y="74"/>
                    <a:pt x="68" y="74"/>
                  </a:cubicBezTo>
                  <a:cubicBezTo>
                    <a:pt x="79" y="66"/>
                    <a:pt x="79" y="66"/>
                    <a:pt x="79" y="66"/>
                  </a:cubicBezTo>
                  <a:cubicBezTo>
                    <a:pt x="87" y="65"/>
                    <a:pt x="87" y="65"/>
                    <a:pt x="87" y="65"/>
                  </a:cubicBezTo>
                  <a:cubicBezTo>
                    <a:pt x="88" y="59"/>
                    <a:pt x="88" y="59"/>
                    <a:pt x="88" y="59"/>
                  </a:cubicBezTo>
                  <a:cubicBezTo>
                    <a:pt x="78" y="57"/>
                    <a:pt x="78" y="57"/>
                    <a:pt x="78" y="57"/>
                  </a:cubicBezTo>
                  <a:cubicBezTo>
                    <a:pt x="78" y="57"/>
                    <a:pt x="74" y="62"/>
                    <a:pt x="73" y="62"/>
                  </a:cubicBezTo>
                  <a:cubicBezTo>
                    <a:pt x="73" y="62"/>
                    <a:pt x="60" y="55"/>
                    <a:pt x="60" y="55"/>
                  </a:cubicBezTo>
                  <a:cubicBezTo>
                    <a:pt x="60" y="46"/>
                    <a:pt x="60" y="46"/>
                    <a:pt x="60" y="46"/>
                  </a:cubicBezTo>
                  <a:cubicBezTo>
                    <a:pt x="54" y="46"/>
                    <a:pt x="54" y="46"/>
                    <a:pt x="54" y="46"/>
                  </a:cubicBezTo>
                  <a:cubicBezTo>
                    <a:pt x="51" y="38"/>
                    <a:pt x="51" y="38"/>
                    <a:pt x="51" y="38"/>
                  </a:cubicBezTo>
                  <a:cubicBezTo>
                    <a:pt x="30" y="36"/>
                    <a:pt x="30" y="36"/>
                    <a:pt x="30" y="36"/>
                  </a:cubicBezTo>
                  <a:cubicBezTo>
                    <a:pt x="31" y="29"/>
                    <a:pt x="31" y="29"/>
                    <a:pt x="31" y="29"/>
                  </a:cubicBezTo>
                  <a:cubicBezTo>
                    <a:pt x="40" y="22"/>
                    <a:pt x="40" y="22"/>
                    <a:pt x="40" y="22"/>
                  </a:cubicBezTo>
                  <a:cubicBezTo>
                    <a:pt x="40" y="22"/>
                    <a:pt x="41" y="18"/>
                    <a:pt x="41" y="18"/>
                  </a:cubicBezTo>
                  <a:cubicBezTo>
                    <a:pt x="41" y="18"/>
                    <a:pt x="36" y="17"/>
                    <a:pt x="36" y="17"/>
                  </a:cubicBezTo>
                  <a:cubicBezTo>
                    <a:pt x="36" y="9"/>
                    <a:pt x="36" y="9"/>
                    <a:pt x="36" y="9"/>
                  </a:cubicBezTo>
                  <a:cubicBezTo>
                    <a:pt x="44" y="12"/>
                    <a:pt x="44" y="12"/>
                    <a:pt x="44" y="12"/>
                  </a:cubicBezTo>
                  <a:cubicBezTo>
                    <a:pt x="49" y="8"/>
                    <a:pt x="49" y="8"/>
                    <a:pt x="49" y="8"/>
                  </a:cubicBezTo>
                  <a:cubicBezTo>
                    <a:pt x="52" y="16"/>
                    <a:pt x="52" y="16"/>
                    <a:pt x="52" y="16"/>
                  </a:cubicBezTo>
                  <a:cubicBezTo>
                    <a:pt x="58" y="15"/>
                    <a:pt x="58" y="15"/>
                    <a:pt x="58" y="15"/>
                  </a:cubicBezTo>
                  <a:cubicBezTo>
                    <a:pt x="58" y="6"/>
                    <a:pt x="58" y="6"/>
                    <a:pt x="58" y="6"/>
                  </a:cubicBezTo>
                  <a:cubicBezTo>
                    <a:pt x="61" y="0"/>
                    <a:pt x="61" y="0"/>
                    <a:pt x="61" y="0"/>
                  </a:cubicBezTo>
                  <a:cubicBezTo>
                    <a:pt x="78" y="1"/>
                    <a:pt x="78" y="1"/>
                    <a:pt x="78" y="1"/>
                  </a:cubicBezTo>
                  <a:cubicBezTo>
                    <a:pt x="87" y="11"/>
                    <a:pt x="87" y="11"/>
                    <a:pt x="87" y="11"/>
                  </a:cubicBezTo>
                  <a:cubicBezTo>
                    <a:pt x="82" y="14"/>
                    <a:pt x="82" y="14"/>
                    <a:pt x="82" y="14"/>
                  </a:cubicBezTo>
                  <a:cubicBezTo>
                    <a:pt x="86" y="19"/>
                    <a:pt x="86" y="19"/>
                    <a:pt x="86" y="19"/>
                  </a:cubicBezTo>
                  <a:cubicBezTo>
                    <a:pt x="90" y="18"/>
                    <a:pt x="90" y="18"/>
                    <a:pt x="90" y="18"/>
                  </a:cubicBezTo>
                  <a:cubicBezTo>
                    <a:pt x="97" y="34"/>
                    <a:pt x="97" y="34"/>
                    <a:pt x="97" y="34"/>
                  </a:cubicBezTo>
                  <a:cubicBezTo>
                    <a:pt x="98" y="52"/>
                    <a:pt x="98" y="52"/>
                    <a:pt x="98" y="52"/>
                  </a:cubicBezTo>
                  <a:cubicBezTo>
                    <a:pt x="145" y="82"/>
                    <a:pt x="145" y="82"/>
                    <a:pt x="145" y="82"/>
                  </a:cubicBezTo>
                  <a:cubicBezTo>
                    <a:pt x="148" y="97"/>
                    <a:pt x="148" y="97"/>
                    <a:pt x="148" y="97"/>
                  </a:cubicBezTo>
                  <a:cubicBezTo>
                    <a:pt x="143" y="99"/>
                    <a:pt x="143" y="99"/>
                    <a:pt x="143" y="99"/>
                  </a:cubicBezTo>
                  <a:cubicBezTo>
                    <a:pt x="143" y="106"/>
                    <a:pt x="143" y="106"/>
                    <a:pt x="143" y="106"/>
                  </a:cubicBezTo>
                  <a:cubicBezTo>
                    <a:pt x="133" y="105"/>
                    <a:pt x="133" y="105"/>
                    <a:pt x="133" y="105"/>
                  </a:cubicBezTo>
                  <a:cubicBezTo>
                    <a:pt x="135" y="98"/>
                    <a:pt x="135" y="98"/>
                    <a:pt x="135" y="98"/>
                  </a:cubicBezTo>
                  <a:cubicBezTo>
                    <a:pt x="135" y="98"/>
                    <a:pt x="130" y="93"/>
                    <a:pt x="130" y="93"/>
                  </a:cubicBezTo>
                  <a:cubicBezTo>
                    <a:pt x="130" y="93"/>
                    <a:pt x="130" y="102"/>
                    <a:pt x="130" y="102"/>
                  </a:cubicBezTo>
                  <a:cubicBezTo>
                    <a:pt x="130" y="102"/>
                    <a:pt x="125" y="101"/>
                    <a:pt x="125" y="101"/>
                  </a:cubicBezTo>
                  <a:cubicBezTo>
                    <a:pt x="125" y="102"/>
                    <a:pt x="122" y="109"/>
                    <a:pt x="122" y="109"/>
                  </a:cubicBezTo>
                  <a:cubicBezTo>
                    <a:pt x="129" y="110"/>
                    <a:pt x="129" y="110"/>
                    <a:pt x="129" y="110"/>
                  </a:cubicBezTo>
                  <a:cubicBezTo>
                    <a:pt x="132" y="115"/>
                    <a:pt x="132" y="115"/>
                    <a:pt x="132" y="115"/>
                  </a:cubicBezTo>
                  <a:cubicBezTo>
                    <a:pt x="104" y="126"/>
                    <a:pt x="104" y="126"/>
                    <a:pt x="104" y="126"/>
                  </a:cubicBezTo>
                  <a:cubicBezTo>
                    <a:pt x="98" y="122"/>
                    <a:pt x="98" y="122"/>
                    <a:pt x="98" y="122"/>
                  </a:cubicBezTo>
                  <a:cubicBezTo>
                    <a:pt x="100" y="108"/>
                    <a:pt x="100" y="108"/>
                    <a:pt x="100" y="108"/>
                  </a:cubicBezTo>
                  <a:cubicBezTo>
                    <a:pt x="87" y="119"/>
                    <a:pt x="87" y="119"/>
                    <a:pt x="87" y="119"/>
                  </a:cubicBezTo>
                  <a:cubicBezTo>
                    <a:pt x="78" y="117"/>
                    <a:pt x="78" y="117"/>
                    <a:pt x="78" y="117"/>
                  </a:cubicBezTo>
                  <a:cubicBezTo>
                    <a:pt x="66" y="124"/>
                    <a:pt x="66" y="124"/>
                    <a:pt x="66" y="124"/>
                  </a:cubicBezTo>
                  <a:cubicBezTo>
                    <a:pt x="61" y="124"/>
                    <a:pt x="61" y="124"/>
                    <a:pt x="61" y="124"/>
                  </a:cubicBezTo>
                  <a:cubicBezTo>
                    <a:pt x="61" y="118"/>
                    <a:pt x="61" y="118"/>
                    <a:pt x="61" y="118"/>
                  </a:cubicBezTo>
                  <a:cubicBezTo>
                    <a:pt x="49" y="120"/>
                    <a:pt x="49" y="120"/>
                    <a:pt x="49" y="120"/>
                  </a:cubicBezTo>
                  <a:cubicBezTo>
                    <a:pt x="45" y="125"/>
                    <a:pt x="45" y="125"/>
                    <a:pt x="45" y="125"/>
                  </a:cubicBezTo>
                  <a:cubicBezTo>
                    <a:pt x="37" y="117"/>
                    <a:pt x="37" y="117"/>
                    <a:pt x="37" y="117"/>
                  </a:cubicBezTo>
                  <a:cubicBezTo>
                    <a:pt x="33" y="121"/>
                    <a:pt x="33" y="121"/>
                    <a:pt x="33" y="121"/>
                  </a:cubicBezTo>
                  <a:cubicBezTo>
                    <a:pt x="30" y="117"/>
                    <a:pt x="30" y="117"/>
                    <a:pt x="30" y="117"/>
                  </a:cubicBezTo>
                  <a:cubicBezTo>
                    <a:pt x="30" y="117"/>
                    <a:pt x="24" y="125"/>
                    <a:pt x="24" y="126"/>
                  </a:cubicBezTo>
                  <a:cubicBezTo>
                    <a:pt x="24" y="126"/>
                    <a:pt x="12" y="122"/>
                    <a:pt x="12" y="122"/>
                  </a:cubicBezTo>
                  <a:cubicBezTo>
                    <a:pt x="15" y="119"/>
                    <a:pt x="15" y="119"/>
                    <a:pt x="15" y="119"/>
                  </a:cubicBezTo>
                  <a:cubicBezTo>
                    <a:pt x="12" y="115"/>
                    <a:pt x="12" y="115"/>
                    <a:pt x="12" y="115"/>
                  </a:cubicBezTo>
                  <a:cubicBezTo>
                    <a:pt x="8" y="117"/>
                    <a:pt x="8" y="117"/>
                    <a:pt x="8" y="117"/>
                  </a:cubicBezTo>
                  <a:lnTo>
                    <a:pt x="0" y="1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1" name="Freeform 51">
              <a:extLst>
                <a:ext uri="{FF2B5EF4-FFF2-40B4-BE49-F238E27FC236}">
                  <a16:creationId xmlns:a16="http://schemas.microsoft.com/office/drawing/2014/main" id="{472B91EE-5C48-446E-9EDD-994583488BA0}"/>
                </a:ext>
              </a:extLst>
            </p:cNvPr>
            <p:cNvSpPr>
              <a:spLocks/>
            </p:cNvSpPr>
            <p:nvPr/>
          </p:nvSpPr>
          <p:spPr bwMode="auto">
            <a:xfrm>
              <a:off x="5581305" y="2562450"/>
              <a:ext cx="42205" cy="22213"/>
            </a:xfrm>
            <a:custGeom>
              <a:avLst/>
              <a:gdLst>
                <a:gd name="T0" fmla="*/ 15 w 28"/>
                <a:gd name="T1" fmla="*/ 10 h 15"/>
                <a:gd name="T2" fmla="*/ 16 w 28"/>
                <a:gd name="T3" fmla="*/ 15 h 15"/>
                <a:gd name="T4" fmla="*/ 28 w 28"/>
                <a:gd name="T5" fmla="*/ 13 h 15"/>
                <a:gd name="T6" fmla="*/ 10 w 28"/>
                <a:gd name="T7" fmla="*/ 0 h 15"/>
                <a:gd name="T8" fmla="*/ 0 w 28"/>
                <a:gd name="T9" fmla="*/ 4 h 15"/>
                <a:gd name="T10" fmla="*/ 6 w 28"/>
                <a:gd name="T11" fmla="*/ 5 h 15"/>
                <a:gd name="T12" fmla="*/ 8 w 28"/>
                <a:gd name="T13" fmla="*/ 11 h 15"/>
                <a:gd name="T14" fmla="*/ 15 w 28"/>
                <a:gd name="T15" fmla="*/ 1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5">
                  <a:moveTo>
                    <a:pt x="15" y="10"/>
                  </a:moveTo>
                  <a:cubicBezTo>
                    <a:pt x="16" y="15"/>
                    <a:pt x="16" y="15"/>
                    <a:pt x="16" y="15"/>
                  </a:cubicBezTo>
                  <a:cubicBezTo>
                    <a:pt x="28" y="13"/>
                    <a:pt x="28" y="13"/>
                    <a:pt x="28" y="13"/>
                  </a:cubicBezTo>
                  <a:cubicBezTo>
                    <a:pt x="10" y="0"/>
                    <a:pt x="10" y="0"/>
                    <a:pt x="10" y="0"/>
                  </a:cubicBezTo>
                  <a:cubicBezTo>
                    <a:pt x="10" y="0"/>
                    <a:pt x="0" y="4"/>
                    <a:pt x="0" y="4"/>
                  </a:cubicBezTo>
                  <a:cubicBezTo>
                    <a:pt x="0" y="4"/>
                    <a:pt x="6" y="5"/>
                    <a:pt x="6" y="5"/>
                  </a:cubicBezTo>
                  <a:cubicBezTo>
                    <a:pt x="6" y="5"/>
                    <a:pt x="7" y="11"/>
                    <a:pt x="8" y="11"/>
                  </a:cubicBezTo>
                  <a:cubicBezTo>
                    <a:pt x="8" y="11"/>
                    <a:pt x="15" y="10"/>
                    <a:pt x="15" y="1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2" name="Freeform 52">
              <a:extLst>
                <a:ext uri="{FF2B5EF4-FFF2-40B4-BE49-F238E27FC236}">
                  <a16:creationId xmlns:a16="http://schemas.microsoft.com/office/drawing/2014/main" id="{09BD9E7E-5E13-45D9-BDAC-B747B6D25821}"/>
                </a:ext>
              </a:extLst>
            </p:cNvPr>
            <p:cNvSpPr>
              <a:spLocks/>
            </p:cNvSpPr>
            <p:nvPr/>
          </p:nvSpPr>
          <p:spPr bwMode="auto">
            <a:xfrm>
              <a:off x="5388051" y="2509139"/>
              <a:ext cx="79967" cy="44426"/>
            </a:xfrm>
            <a:custGeom>
              <a:avLst/>
              <a:gdLst>
                <a:gd name="T0" fmla="*/ 13 w 36"/>
                <a:gd name="T1" fmla="*/ 13 h 20"/>
                <a:gd name="T2" fmla="*/ 10 w 36"/>
                <a:gd name="T3" fmla="*/ 20 h 20"/>
                <a:gd name="T4" fmla="*/ 6 w 36"/>
                <a:gd name="T5" fmla="*/ 20 h 20"/>
                <a:gd name="T6" fmla="*/ 7 w 36"/>
                <a:gd name="T7" fmla="*/ 16 h 20"/>
                <a:gd name="T8" fmla="*/ 0 w 36"/>
                <a:gd name="T9" fmla="*/ 15 h 20"/>
                <a:gd name="T10" fmla="*/ 2 w 36"/>
                <a:gd name="T11" fmla="*/ 2 h 20"/>
                <a:gd name="T12" fmla="*/ 4 w 36"/>
                <a:gd name="T13" fmla="*/ 0 h 20"/>
                <a:gd name="T14" fmla="*/ 16 w 36"/>
                <a:gd name="T15" fmla="*/ 0 h 20"/>
                <a:gd name="T16" fmla="*/ 36 w 36"/>
                <a:gd name="T17" fmla="*/ 4 h 20"/>
                <a:gd name="T18" fmla="*/ 35 w 36"/>
                <a:gd name="T19" fmla="*/ 7 h 20"/>
                <a:gd name="T20" fmla="*/ 30 w 36"/>
                <a:gd name="T21" fmla="*/ 5 h 20"/>
                <a:gd name="T22" fmla="*/ 24 w 36"/>
                <a:gd name="T23" fmla="*/ 10 h 20"/>
                <a:gd name="T24" fmla="*/ 13 w 36"/>
                <a:gd name="T25"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20">
                  <a:moveTo>
                    <a:pt x="13" y="13"/>
                  </a:moveTo>
                  <a:lnTo>
                    <a:pt x="10" y="20"/>
                  </a:lnTo>
                  <a:lnTo>
                    <a:pt x="6" y="20"/>
                  </a:lnTo>
                  <a:lnTo>
                    <a:pt x="7" y="16"/>
                  </a:lnTo>
                  <a:lnTo>
                    <a:pt x="0" y="15"/>
                  </a:lnTo>
                  <a:lnTo>
                    <a:pt x="2" y="2"/>
                  </a:lnTo>
                  <a:lnTo>
                    <a:pt x="4" y="0"/>
                  </a:lnTo>
                  <a:lnTo>
                    <a:pt x="16" y="0"/>
                  </a:lnTo>
                  <a:lnTo>
                    <a:pt x="36" y="4"/>
                  </a:lnTo>
                  <a:lnTo>
                    <a:pt x="35" y="7"/>
                  </a:lnTo>
                  <a:lnTo>
                    <a:pt x="30" y="5"/>
                  </a:lnTo>
                  <a:lnTo>
                    <a:pt x="24" y="10"/>
                  </a:lnTo>
                  <a:lnTo>
                    <a:pt x="13" y="1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3" name="Freeform 53">
              <a:extLst>
                <a:ext uri="{FF2B5EF4-FFF2-40B4-BE49-F238E27FC236}">
                  <a16:creationId xmlns:a16="http://schemas.microsoft.com/office/drawing/2014/main" id="{AAE41353-21C6-469B-9178-1CA4E6CFD6C7}"/>
                </a:ext>
              </a:extLst>
            </p:cNvPr>
            <p:cNvSpPr>
              <a:spLocks/>
            </p:cNvSpPr>
            <p:nvPr/>
          </p:nvSpPr>
          <p:spPr bwMode="auto">
            <a:xfrm>
              <a:off x="5476904" y="2451384"/>
              <a:ext cx="79967" cy="51090"/>
            </a:xfrm>
            <a:custGeom>
              <a:avLst/>
              <a:gdLst>
                <a:gd name="T0" fmla="*/ 10 w 36"/>
                <a:gd name="T1" fmla="*/ 21 h 23"/>
                <a:gd name="T2" fmla="*/ 15 w 36"/>
                <a:gd name="T3" fmla="*/ 23 h 23"/>
                <a:gd name="T4" fmla="*/ 19 w 36"/>
                <a:gd name="T5" fmla="*/ 21 h 23"/>
                <a:gd name="T6" fmla="*/ 28 w 36"/>
                <a:gd name="T7" fmla="*/ 17 h 23"/>
                <a:gd name="T8" fmla="*/ 36 w 36"/>
                <a:gd name="T9" fmla="*/ 0 h 23"/>
                <a:gd name="T10" fmla="*/ 32 w 36"/>
                <a:gd name="T11" fmla="*/ 0 h 23"/>
                <a:gd name="T12" fmla="*/ 19 w 36"/>
                <a:gd name="T13" fmla="*/ 9 h 23"/>
                <a:gd name="T14" fmla="*/ 13 w 36"/>
                <a:gd name="T15" fmla="*/ 8 h 23"/>
                <a:gd name="T16" fmla="*/ 13 w 36"/>
                <a:gd name="T17" fmla="*/ 14 h 23"/>
                <a:gd name="T18" fmla="*/ 7 w 36"/>
                <a:gd name="T19" fmla="*/ 17 h 23"/>
                <a:gd name="T20" fmla="*/ 2 w 36"/>
                <a:gd name="T21" fmla="*/ 17 h 23"/>
                <a:gd name="T22" fmla="*/ 0 w 36"/>
                <a:gd name="T23" fmla="*/ 21 h 23"/>
                <a:gd name="T24" fmla="*/ 3 w 36"/>
                <a:gd name="T25" fmla="*/ 23 h 23"/>
                <a:gd name="T26" fmla="*/ 10 w 36"/>
                <a:gd name="T27"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23">
                  <a:moveTo>
                    <a:pt x="10" y="21"/>
                  </a:moveTo>
                  <a:lnTo>
                    <a:pt x="15" y="23"/>
                  </a:lnTo>
                  <a:lnTo>
                    <a:pt x="19" y="21"/>
                  </a:lnTo>
                  <a:lnTo>
                    <a:pt x="28" y="17"/>
                  </a:lnTo>
                  <a:lnTo>
                    <a:pt x="36" y="0"/>
                  </a:lnTo>
                  <a:lnTo>
                    <a:pt x="32" y="0"/>
                  </a:lnTo>
                  <a:lnTo>
                    <a:pt x="19" y="9"/>
                  </a:lnTo>
                  <a:lnTo>
                    <a:pt x="13" y="8"/>
                  </a:lnTo>
                  <a:lnTo>
                    <a:pt x="13" y="14"/>
                  </a:lnTo>
                  <a:lnTo>
                    <a:pt x="7" y="17"/>
                  </a:lnTo>
                  <a:lnTo>
                    <a:pt x="2" y="17"/>
                  </a:lnTo>
                  <a:lnTo>
                    <a:pt x="0" y="21"/>
                  </a:lnTo>
                  <a:lnTo>
                    <a:pt x="3" y="23"/>
                  </a:lnTo>
                  <a:lnTo>
                    <a:pt x="10" y="2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4" name="Freeform 54">
              <a:extLst>
                <a:ext uri="{FF2B5EF4-FFF2-40B4-BE49-F238E27FC236}">
                  <a16:creationId xmlns:a16="http://schemas.microsoft.com/office/drawing/2014/main" id="{90C2A055-8FB4-45F7-BDCC-23FFB2435B49}"/>
                </a:ext>
              </a:extLst>
            </p:cNvPr>
            <p:cNvSpPr>
              <a:spLocks/>
            </p:cNvSpPr>
            <p:nvPr/>
          </p:nvSpPr>
          <p:spPr bwMode="auto">
            <a:xfrm>
              <a:off x="5630174" y="2391409"/>
              <a:ext cx="15549" cy="6664"/>
            </a:xfrm>
            <a:custGeom>
              <a:avLst/>
              <a:gdLst>
                <a:gd name="T0" fmla="*/ 7 w 7"/>
                <a:gd name="T1" fmla="*/ 1 h 3"/>
                <a:gd name="T2" fmla="*/ 6 w 7"/>
                <a:gd name="T3" fmla="*/ 3 h 3"/>
                <a:gd name="T4" fmla="*/ 2 w 7"/>
                <a:gd name="T5" fmla="*/ 3 h 3"/>
                <a:gd name="T6" fmla="*/ 0 w 7"/>
                <a:gd name="T7" fmla="*/ 0 h 3"/>
                <a:gd name="T8" fmla="*/ 7 w 7"/>
                <a:gd name="T9" fmla="*/ 1 h 3"/>
              </a:gdLst>
              <a:ahLst/>
              <a:cxnLst>
                <a:cxn ang="0">
                  <a:pos x="T0" y="T1"/>
                </a:cxn>
                <a:cxn ang="0">
                  <a:pos x="T2" y="T3"/>
                </a:cxn>
                <a:cxn ang="0">
                  <a:pos x="T4" y="T5"/>
                </a:cxn>
                <a:cxn ang="0">
                  <a:pos x="T6" y="T7"/>
                </a:cxn>
                <a:cxn ang="0">
                  <a:pos x="T8" y="T9"/>
                </a:cxn>
              </a:cxnLst>
              <a:rect l="0" t="0" r="r" b="b"/>
              <a:pathLst>
                <a:path w="7" h="3">
                  <a:moveTo>
                    <a:pt x="7" y="1"/>
                  </a:moveTo>
                  <a:lnTo>
                    <a:pt x="6" y="3"/>
                  </a:lnTo>
                  <a:lnTo>
                    <a:pt x="2" y="3"/>
                  </a:lnTo>
                  <a:lnTo>
                    <a:pt x="0" y="0"/>
                  </a:lnTo>
                  <a:lnTo>
                    <a:pt x="7" y="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5" name="Freeform 55">
              <a:extLst>
                <a:ext uri="{FF2B5EF4-FFF2-40B4-BE49-F238E27FC236}">
                  <a16:creationId xmlns:a16="http://schemas.microsoft.com/office/drawing/2014/main" id="{4530E823-1B04-42C9-A1FC-AE9EFD212E90}"/>
                </a:ext>
              </a:extLst>
            </p:cNvPr>
            <p:cNvSpPr>
              <a:spLocks/>
            </p:cNvSpPr>
            <p:nvPr/>
          </p:nvSpPr>
          <p:spPr bwMode="auto">
            <a:xfrm>
              <a:off x="5654609" y="2351425"/>
              <a:ext cx="22213" cy="31098"/>
            </a:xfrm>
            <a:custGeom>
              <a:avLst/>
              <a:gdLst>
                <a:gd name="T0" fmla="*/ 8 w 10"/>
                <a:gd name="T1" fmla="*/ 14 h 14"/>
                <a:gd name="T2" fmla="*/ 0 w 10"/>
                <a:gd name="T3" fmla="*/ 5 h 14"/>
                <a:gd name="T4" fmla="*/ 7 w 10"/>
                <a:gd name="T5" fmla="*/ 0 h 14"/>
                <a:gd name="T6" fmla="*/ 10 w 10"/>
                <a:gd name="T7" fmla="*/ 10 h 14"/>
                <a:gd name="T8" fmla="*/ 8 w 10"/>
                <a:gd name="T9" fmla="*/ 14 h 14"/>
              </a:gdLst>
              <a:ahLst/>
              <a:cxnLst>
                <a:cxn ang="0">
                  <a:pos x="T0" y="T1"/>
                </a:cxn>
                <a:cxn ang="0">
                  <a:pos x="T2" y="T3"/>
                </a:cxn>
                <a:cxn ang="0">
                  <a:pos x="T4" y="T5"/>
                </a:cxn>
                <a:cxn ang="0">
                  <a:pos x="T6" y="T7"/>
                </a:cxn>
                <a:cxn ang="0">
                  <a:pos x="T8" y="T9"/>
                </a:cxn>
              </a:cxnLst>
              <a:rect l="0" t="0" r="r" b="b"/>
              <a:pathLst>
                <a:path w="10" h="14">
                  <a:moveTo>
                    <a:pt x="8" y="14"/>
                  </a:moveTo>
                  <a:lnTo>
                    <a:pt x="0" y="5"/>
                  </a:lnTo>
                  <a:lnTo>
                    <a:pt x="7" y="0"/>
                  </a:lnTo>
                  <a:lnTo>
                    <a:pt x="10" y="10"/>
                  </a:lnTo>
                  <a:lnTo>
                    <a:pt x="8" y="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6" name="Freeform 56">
              <a:extLst>
                <a:ext uri="{FF2B5EF4-FFF2-40B4-BE49-F238E27FC236}">
                  <a16:creationId xmlns:a16="http://schemas.microsoft.com/office/drawing/2014/main" id="{9FE51DE1-4693-4DE3-BE9B-D9798B8AB761}"/>
                </a:ext>
              </a:extLst>
            </p:cNvPr>
            <p:cNvSpPr>
              <a:spLocks/>
            </p:cNvSpPr>
            <p:nvPr/>
          </p:nvSpPr>
          <p:spPr bwMode="auto">
            <a:xfrm>
              <a:off x="5565756" y="2258130"/>
              <a:ext cx="28877" cy="11107"/>
            </a:xfrm>
            <a:custGeom>
              <a:avLst/>
              <a:gdLst>
                <a:gd name="T0" fmla="*/ 0 w 13"/>
                <a:gd name="T1" fmla="*/ 3 h 5"/>
                <a:gd name="T2" fmla="*/ 10 w 13"/>
                <a:gd name="T3" fmla="*/ 5 h 5"/>
                <a:gd name="T4" fmla="*/ 13 w 13"/>
                <a:gd name="T5" fmla="*/ 3 h 5"/>
                <a:gd name="T6" fmla="*/ 9 w 13"/>
                <a:gd name="T7" fmla="*/ 0 h 5"/>
                <a:gd name="T8" fmla="*/ 0 w 13"/>
                <a:gd name="T9" fmla="*/ 3 h 5"/>
              </a:gdLst>
              <a:ahLst/>
              <a:cxnLst>
                <a:cxn ang="0">
                  <a:pos x="T0" y="T1"/>
                </a:cxn>
                <a:cxn ang="0">
                  <a:pos x="T2" y="T3"/>
                </a:cxn>
                <a:cxn ang="0">
                  <a:pos x="T4" y="T5"/>
                </a:cxn>
                <a:cxn ang="0">
                  <a:pos x="T6" y="T7"/>
                </a:cxn>
                <a:cxn ang="0">
                  <a:pos x="T8" y="T9"/>
                </a:cxn>
              </a:cxnLst>
              <a:rect l="0" t="0" r="r" b="b"/>
              <a:pathLst>
                <a:path w="13" h="5">
                  <a:moveTo>
                    <a:pt x="0" y="3"/>
                  </a:moveTo>
                  <a:lnTo>
                    <a:pt x="10" y="5"/>
                  </a:lnTo>
                  <a:lnTo>
                    <a:pt x="13" y="3"/>
                  </a:lnTo>
                  <a:lnTo>
                    <a:pt x="9" y="0"/>
                  </a:lnTo>
                  <a:lnTo>
                    <a:pt x="0" y="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7" name="Freeform 57">
              <a:extLst>
                <a:ext uri="{FF2B5EF4-FFF2-40B4-BE49-F238E27FC236}">
                  <a16:creationId xmlns:a16="http://schemas.microsoft.com/office/drawing/2014/main" id="{E185FF4B-D7C5-4B34-BEB5-91A53F91905D}"/>
                </a:ext>
              </a:extLst>
            </p:cNvPr>
            <p:cNvSpPr>
              <a:spLocks/>
            </p:cNvSpPr>
            <p:nvPr/>
          </p:nvSpPr>
          <p:spPr bwMode="auto">
            <a:xfrm>
              <a:off x="5599076" y="2273679"/>
              <a:ext cx="55533" cy="62197"/>
            </a:xfrm>
            <a:custGeom>
              <a:avLst/>
              <a:gdLst>
                <a:gd name="T0" fmla="*/ 5 w 25"/>
                <a:gd name="T1" fmla="*/ 17 h 28"/>
                <a:gd name="T2" fmla="*/ 1 w 25"/>
                <a:gd name="T3" fmla="*/ 15 h 28"/>
                <a:gd name="T4" fmla="*/ 0 w 25"/>
                <a:gd name="T5" fmla="*/ 9 h 28"/>
                <a:gd name="T6" fmla="*/ 9 w 25"/>
                <a:gd name="T7" fmla="*/ 5 h 28"/>
                <a:gd name="T8" fmla="*/ 12 w 25"/>
                <a:gd name="T9" fmla="*/ 2 h 28"/>
                <a:gd name="T10" fmla="*/ 18 w 25"/>
                <a:gd name="T11" fmla="*/ 0 h 28"/>
                <a:gd name="T12" fmla="*/ 25 w 25"/>
                <a:gd name="T13" fmla="*/ 11 h 28"/>
                <a:gd name="T14" fmla="*/ 22 w 25"/>
                <a:gd name="T15" fmla="*/ 12 h 28"/>
                <a:gd name="T16" fmla="*/ 25 w 25"/>
                <a:gd name="T17" fmla="*/ 17 h 28"/>
                <a:gd name="T18" fmla="*/ 23 w 25"/>
                <a:gd name="T19" fmla="*/ 24 h 28"/>
                <a:gd name="T20" fmla="*/ 18 w 25"/>
                <a:gd name="T21" fmla="*/ 26 h 28"/>
                <a:gd name="T22" fmla="*/ 16 w 25"/>
                <a:gd name="T23" fmla="*/ 28 h 28"/>
                <a:gd name="T24" fmla="*/ 11 w 25"/>
                <a:gd name="T25" fmla="*/ 28 h 28"/>
                <a:gd name="T26" fmla="*/ 7 w 25"/>
                <a:gd name="T27" fmla="*/ 24 h 28"/>
                <a:gd name="T28" fmla="*/ 5 w 25"/>
                <a:gd name="T29" fmla="*/ 1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8">
                  <a:moveTo>
                    <a:pt x="5" y="17"/>
                  </a:moveTo>
                  <a:lnTo>
                    <a:pt x="1" y="15"/>
                  </a:lnTo>
                  <a:lnTo>
                    <a:pt x="0" y="9"/>
                  </a:lnTo>
                  <a:lnTo>
                    <a:pt x="9" y="5"/>
                  </a:lnTo>
                  <a:lnTo>
                    <a:pt x="12" y="2"/>
                  </a:lnTo>
                  <a:lnTo>
                    <a:pt x="18" y="0"/>
                  </a:lnTo>
                  <a:lnTo>
                    <a:pt x="25" y="11"/>
                  </a:lnTo>
                  <a:lnTo>
                    <a:pt x="22" y="12"/>
                  </a:lnTo>
                  <a:lnTo>
                    <a:pt x="25" y="17"/>
                  </a:lnTo>
                  <a:lnTo>
                    <a:pt x="23" y="24"/>
                  </a:lnTo>
                  <a:lnTo>
                    <a:pt x="18" y="26"/>
                  </a:lnTo>
                  <a:lnTo>
                    <a:pt x="16" y="28"/>
                  </a:lnTo>
                  <a:lnTo>
                    <a:pt x="11" y="28"/>
                  </a:lnTo>
                  <a:lnTo>
                    <a:pt x="7" y="24"/>
                  </a:lnTo>
                  <a:lnTo>
                    <a:pt x="5" y="1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8" name="Freeform 58">
              <a:extLst>
                <a:ext uri="{FF2B5EF4-FFF2-40B4-BE49-F238E27FC236}">
                  <a16:creationId xmlns:a16="http://schemas.microsoft.com/office/drawing/2014/main" id="{207C95E6-B9E8-43D3-B2EC-C212EDB6F553}"/>
                </a:ext>
              </a:extLst>
            </p:cNvPr>
            <p:cNvSpPr>
              <a:spLocks/>
            </p:cNvSpPr>
            <p:nvPr/>
          </p:nvSpPr>
          <p:spPr bwMode="auto">
            <a:xfrm>
              <a:off x="5552428" y="1947147"/>
              <a:ext cx="295434" cy="364295"/>
            </a:xfrm>
            <a:custGeom>
              <a:avLst/>
              <a:gdLst>
                <a:gd name="T0" fmla="*/ 36 w 194"/>
                <a:gd name="T1" fmla="*/ 115 h 241"/>
                <a:gd name="T2" fmla="*/ 7 w 194"/>
                <a:gd name="T3" fmla="*/ 88 h 241"/>
                <a:gd name="T4" fmla="*/ 5 w 194"/>
                <a:gd name="T5" fmla="*/ 72 h 241"/>
                <a:gd name="T6" fmla="*/ 21 w 194"/>
                <a:gd name="T7" fmla="*/ 50 h 241"/>
                <a:gd name="T8" fmla="*/ 34 w 194"/>
                <a:gd name="T9" fmla="*/ 69 h 241"/>
                <a:gd name="T10" fmla="*/ 44 w 194"/>
                <a:gd name="T11" fmla="*/ 46 h 241"/>
                <a:gd name="T12" fmla="*/ 40 w 194"/>
                <a:gd name="T13" fmla="*/ 35 h 241"/>
                <a:gd name="T14" fmla="*/ 48 w 194"/>
                <a:gd name="T15" fmla="*/ 24 h 241"/>
                <a:gd name="T16" fmla="*/ 63 w 194"/>
                <a:gd name="T17" fmla="*/ 56 h 241"/>
                <a:gd name="T18" fmla="*/ 71 w 194"/>
                <a:gd name="T19" fmla="*/ 58 h 241"/>
                <a:gd name="T20" fmla="*/ 86 w 194"/>
                <a:gd name="T21" fmla="*/ 77 h 241"/>
                <a:gd name="T22" fmla="*/ 85 w 194"/>
                <a:gd name="T23" fmla="*/ 63 h 241"/>
                <a:gd name="T24" fmla="*/ 80 w 194"/>
                <a:gd name="T25" fmla="*/ 45 h 241"/>
                <a:gd name="T26" fmla="*/ 87 w 194"/>
                <a:gd name="T27" fmla="*/ 29 h 241"/>
                <a:gd name="T28" fmla="*/ 98 w 194"/>
                <a:gd name="T29" fmla="*/ 9 h 241"/>
                <a:gd name="T30" fmla="*/ 107 w 194"/>
                <a:gd name="T31" fmla="*/ 1 h 241"/>
                <a:gd name="T32" fmla="*/ 129 w 194"/>
                <a:gd name="T33" fmla="*/ 63 h 241"/>
                <a:gd name="T34" fmla="*/ 110 w 194"/>
                <a:gd name="T35" fmla="*/ 101 h 241"/>
                <a:gd name="T36" fmla="*/ 118 w 194"/>
                <a:gd name="T37" fmla="*/ 118 h 241"/>
                <a:gd name="T38" fmla="*/ 110 w 194"/>
                <a:gd name="T39" fmla="*/ 139 h 241"/>
                <a:gd name="T40" fmla="*/ 127 w 194"/>
                <a:gd name="T41" fmla="*/ 153 h 241"/>
                <a:gd name="T42" fmla="*/ 131 w 194"/>
                <a:gd name="T43" fmla="*/ 146 h 241"/>
                <a:gd name="T44" fmla="*/ 147 w 194"/>
                <a:gd name="T45" fmla="*/ 156 h 241"/>
                <a:gd name="T46" fmla="*/ 150 w 194"/>
                <a:gd name="T47" fmla="*/ 174 h 241"/>
                <a:gd name="T48" fmla="*/ 175 w 194"/>
                <a:gd name="T49" fmla="*/ 199 h 241"/>
                <a:gd name="T50" fmla="*/ 153 w 194"/>
                <a:gd name="T51" fmla="*/ 218 h 241"/>
                <a:gd name="T52" fmla="*/ 130 w 194"/>
                <a:gd name="T53" fmla="*/ 233 h 241"/>
                <a:gd name="T54" fmla="*/ 111 w 194"/>
                <a:gd name="T55" fmla="*/ 225 h 241"/>
                <a:gd name="T56" fmla="*/ 120 w 194"/>
                <a:gd name="T57" fmla="*/ 215 h 241"/>
                <a:gd name="T58" fmla="*/ 131 w 194"/>
                <a:gd name="T59" fmla="*/ 205 h 241"/>
                <a:gd name="T60" fmla="*/ 138 w 194"/>
                <a:gd name="T61" fmla="*/ 193 h 241"/>
                <a:gd name="T62" fmla="*/ 122 w 194"/>
                <a:gd name="T63" fmla="*/ 179 h 241"/>
                <a:gd name="T64" fmla="*/ 100 w 194"/>
                <a:gd name="T65" fmla="*/ 198 h 241"/>
                <a:gd name="T66" fmla="*/ 103 w 194"/>
                <a:gd name="T67" fmla="*/ 181 h 241"/>
                <a:gd name="T68" fmla="*/ 87 w 194"/>
                <a:gd name="T69" fmla="*/ 180 h 241"/>
                <a:gd name="T70" fmla="*/ 69 w 194"/>
                <a:gd name="T71" fmla="*/ 171 h 241"/>
                <a:gd name="T72" fmla="*/ 61 w 194"/>
                <a:gd name="T73" fmla="*/ 156 h 241"/>
                <a:gd name="T74" fmla="*/ 48 w 194"/>
                <a:gd name="T75" fmla="*/ 145 h 241"/>
                <a:gd name="T76" fmla="*/ 71 w 194"/>
                <a:gd name="T77" fmla="*/ 132 h 241"/>
                <a:gd name="T78" fmla="*/ 63 w 194"/>
                <a:gd name="T79" fmla="*/ 114 h 241"/>
                <a:gd name="T80" fmla="*/ 54 w 194"/>
                <a:gd name="T81" fmla="*/ 108 h 241"/>
                <a:gd name="T82" fmla="*/ 45 w 194"/>
                <a:gd name="T83" fmla="*/ 105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4" h="241">
                  <a:moveTo>
                    <a:pt x="37" y="97"/>
                  </a:moveTo>
                  <a:cubicBezTo>
                    <a:pt x="38" y="106"/>
                    <a:pt x="38" y="106"/>
                    <a:pt x="38" y="106"/>
                  </a:cubicBezTo>
                  <a:cubicBezTo>
                    <a:pt x="36" y="115"/>
                    <a:pt x="36" y="115"/>
                    <a:pt x="36" y="115"/>
                  </a:cubicBezTo>
                  <a:cubicBezTo>
                    <a:pt x="29" y="115"/>
                    <a:pt x="29" y="115"/>
                    <a:pt x="29" y="115"/>
                  </a:cubicBezTo>
                  <a:cubicBezTo>
                    <a:pt x="7" y="95"/>
                    <a:pt x="7" y="95"/>
                    <a:pt x="7" y="95"/>
                  </a:cubicBezTo>
                  <a:cubicBezTo>
                    <a:pt x="7" y="88"/>
                    <a:pt x="7" y="88"/>
                    <a:pt x="7" y="88"/>
                  </a:cubicBezTo>
                  <a:cubicBezTo>
                    <a:pt x="0" y="82"/>
                    <a:pt x="0" y="82"/>
                    <a:pt x="0" y="82"/>
                  </a:cubicBezTo>
                  <a:cubicBezTo>
                    <a:pt x="0" y="76"/>
                    <a:pt x="0" y="76"/>
                    <a:pt x="0" y="76"/>
                  </a:cubicBezTo>
                  <a:cubicBezTo>
                    <a:pt x="5" y="72"/>
                    <a:pt x="5" y="72"/>
                    <a:pt x="5" y="72"/>
                  </a:cubicBezTo>
                  <a:cubicBezTo>
                    <a:pt x="8" y="65"/>
                    <a:pt x="8" y="65"/>
                    <a:pt x="8" y="65"/>
                  </a:cubicBezTo>
                  <a:cubicBezTo>
                    <a:pt x="13" y="70"/>
                    <a:pt x="13" y="70"/>
                    <a:pt x="13" y="70"/>
                  </a:cubicBezTo>
                  <a:cubicBezTo>
                    <a:pt x="13" y="70"/>
                    <a:pt x="21" y="50"/>
                    <a:pt x="21" y="50"/>
                  </a:cubicBezTo>
                  <a:cubicBezTo>
                    <a:pt x="21" y="51"/>
                    <a:pt x="27" y="65"/>
                    <a:pt x="28" y="74"/>
                  </a:cubicBezTo>
                  <a:cubicBezTo>
                    <a:pt x="39" y="77"/>
                    <a:pt x="39" y="77"/>
                    <a:pt x="39" y="77"/>
                  </a:cubicBezTo>
                  <a:cubicBezTo>
                    <a:pt x="34" y="69"/>
                    <a:pt x="34" y="69"/>
                    <a:pt x="34" y="69"/>
                  </a:cubicBezTo>
                  <a:cubicBezTo>
                    <a:pt x="40" y="57"/>
                    <a:pt x="40" y="57"/>
                    <a:pt x="40" y="57"/>
                  </a:cubicBezTo>
                  <a:cubicBezTo>
                    <a:pt x="44" y="54"/>
                    <a:pt x="44" y="54"/>
                    <a:pt x="44" y="54"/>
                  </a:cubicBezTo>
                  <a:cubicBezTo>
                    <a:pt x="44" y="46"/>
                    <a:pt x="44" y="46"/>
                    <a:pt x="44" y="46"/>
                  </a:cubicBezTo>
                  <a:cubicBezTo>
                    <a:pt x="34" y="43"/>
                    <a:pt x="34" y="43"/>
                    <a:pt x="34" y="43"/>
                  </a:cubicBezTo>
                  <a:cubicBezTo>
                    <a:pt x="34" y="38"/>
                    <a:pt x="34" y="38"/>
                    <a:pt x="34" y="38"/>
                  </a:cubicBezTo>
                  <a:cubicBezTo>
                    <a:pt x="40" y="35"/>
                    <a:pt x="40" y="35"/>
                    <a:pt x="40" y="35"/>
                  </a:cubicBezTo>
                  <a:cubicBezTo>
                    <a:pt x="39" y="28"/>
                    <a:pt x="39" y="28"/>
                    <a:pt x="39" y="28"/>
                  </a:cubicBezTo>
                  <a:cubicBezTo>
                    <a:pt x="43" y="21"/>
                    <a:pt x="43" y="21"/>
                    <a:pt x="43" y="21"/>
                  </a:cubicBezTo>
                  <a:cubicBezTo>
                    <a:pt x="48" y="24"/>
                    <a:pt x="48" y="24"/>
                    <a:pt x="48" y="24"/>
                  </a:cubicBezTo>
                  <a:cubicBezTo>
                    <a:pt x="55" y="39"/>
                    <a:pt x="55" y="39"/>
                    <a:pt x="55" y="39"/>
                  </a:cubicBezTo>
                  <a:cubicBezTo>
                    <a:pt x="55" y="51"/>
                    <a:pt x="55" y="51"/>
                    <a:pt x="55" y="51"/>
                  </a:cubicBezTo>
                  <a:cubicBezTo>
                    <a:pt x="63" y="56"/>
                    <a:pt x="63" y="56"/>
                    <a:pt x="63" y="56"/>
                  </a:cubicBezTo>
                  <a:cubicBezTo>
                    <a:pt x="62" y="63"/>
                    <a:pt x="62" y="63"/>
                    <a:pt x="62" y="63"/>
                  </a:cubicBezTo>
                  <a:cubicBezTo>
                    <a:pt x="67" y="63"/>
                    <a:pt x="67" y="63"/>
                    <a:pt x="67" y="63"/>
                  </a:cubicBezTo>
                  <a:cubicBezTo>
                    <a:pt x="71" y="58"/>
                    <a:pt x="71" y="58"/>
                    <a:pt x="71" y="58"/>
                  </a:cubicBezTo>
                  <a:cubicBezTo>
                    <a:pt x="72" y="65"/>
                    <a:pt x="72" y="65"/>
                    <a:pt x="72" y="65"/>
                  </a:cubicBezTo>
                  <a:cubicBezTo>
                    <a:pt x="78" y="59"/>
                    <a:pt x="78" y="59"/>
                    <a:pt x="78" y="59"/>
                  </a:cubicBezTo>
                  <a:cubicBezTo>
                    <a:pt x="86" y="77"/>
                    <a:pt x="86" y="77"/>
                    <a:pt x="86" y="77"/>
                  </a:cubicBezTo>
                  <a:cubicBezTo>
                    <a:pt x="89" y="74"/>
                    <a:pt x="89" y="74"/>
                    <a:pt x="89" y="74"/>
                  </a:cubicBezTo>
                  <a:cubicBezTo>
                    <a:pt x="89" y="68"/>
                    <a:pt x="89" y="68"/>
                    <a:pt x="89" y="68"/>
                  </a:cubicBezTo>
                  <a:cubicBezTo>
                    <a:pt x="85" y="63"/>
                    <a:pt x="85" y="63"/>
                    <a:pt x="85" y="63"/>
                  </a:cubicBezTo>
                  <a:cubicBezTo>
                    <a:pt x="86" y="58"/>
                    <a:pt x="86" y="58"/>
                    <a:pt x="86" y="58"/>
                  </a:cubicBezTo>
                  <a:cubicBezTo>
                    <a:pt x="81" y="52"/>
                    <a:pt x="81" y="52"/>
                    <a:pt x="81" y="52"/>
                  </a:cubicBezTo>
                  <a:cubicBezTo>
                    <a:pt x="80" y="45"/>
                    <a:pt x="80" y="45"/>
                    <a:pt x="80" y="45"/>
                  </a:cubicBezTo>
                  <a:cubicBezTo>
                    <a:pt x="87" y="38"/>
                    <a:pt x="87" y="38"/>
                    <a:pt x="87" y="38"/>
                  </a:cubicBezTo>
                  <a:cubicBezTo>
                    <a:pt x="82" y="38"/>
                    <a:pt x="82" y="38"/>
                    <a:pt x="82" y="38"/>
                  </a:cubicBezTo>
                  <a:cubicBezTo>
                    <a:pt x="87" y="29"/>
                    <a:pt x="87" y="29"/>
                    <a:pt x="87" y="29"/>
                  </a:cubicBezTo>
                  <a:cubicBezTo>
                    <a:pt x="83" y="27"/>
                    <a:pt x="83" y="27"/>
                    <a:pt x="83" y="27"/>
                  </a:cubicBezTo>
                  <a:cubicBezTo>
                    <a:pt x="87" y="12"/>
                    <a:pt x="87" y="12"/>
                    <a:pt x="87" y="12"/>
                  </a:cubicBezTo>
                  <a:cubicBezTo>
                    <a:pt x="98" y="9"/>
                    <a:pt x="98" y="9"/>
                    <a:pt x="98" y="9"/>
                  </a:cubicBezTo>
                  <a:cubicBezTo>
                    <a:pt x="99" y="0"/>
                    <a:pt x="99" y="0"/>
                    <a:pt x="99" y="0"/>
                  </a:cubicBezTo>
                  <a:cubicBezTo>
                    <a:pt x="102" y="3"/>
                    <a:pt x="102" y="3"/>
                    <a:pt x="102" y="3"/>
                  </a:cubicBezTo>
                  <a:cubicBezTo>
                    <a:pt x="107" y="1"/>
                    <a:pt x="107" y="1"/>
                    <a:pt x="107" y="1"/>
                  </a:cubicBezTo>
                  <a:cubicBezTo>
                    <a:pt x="116" y="11"/>
                    <a:pt x="116" y="11"/>
                    <a:pt x="116" y="11"/>
                  </a:cubicBezTo>
                  <a:cubicBezTo>
                    <a:pt x="129" y="44"/>
                    <a:pt x="129" y="44"/>
                    <a:pt x="129" y="44"/>
                  </a:cubicBezTo>
                  <a:cubicBezTo>
                    <a:pt x="129" y="63"/>
                    <a:pt x="129" y="63"/>
                    <a:pt x="129" y="63"/>
                  </a:cubicBezTo>
                  <a:cubicBezTo>
                    <a:pt x="121" y="77"/>
                    <a:pt x="121" y="77"/>
                    <a:pt x="121" y="77"/>
                  </a:cubicBezTo>
                  <a:cubicBezTo>
                    <a:pt x="115" y="103"/>
                    <a:pt x="115" y="103"/>
                    <a:pt x="115" y="103"/>
                  </a:cubicBezTo>
                  <a:cubicBezTo>
                    <a:pt x="110" y="101"/>
                    <a:pt x="110" y="101"/>
                    <a:pt x="110" y="101"/>
                  </a:cubicBezTo>
                  <a:cubicBezTo>
                    <a:pt x="107" y="106"/>
                    <a:pt x="107" y="106"/>
                    <a:pt x="107" y="106"/>
                  </a:cubicBezTo>
                  <a:cubicBezTo>
                    <a:pt x="111" y="107"/>
                    <a:pt x="111" y="107"/>
                    <a:pt x="111" y="107"/>
                  </a:cubicBezTo>
                  <a:cubicBezTo>
                    <a:pt x="118" y="118"/>
                    <a:pt x="118" y="118"/>
                    <a:pt x="118" y="118"/>
                  </a:cubicBezTo>
                  <a:cubicBezTo>
                    <a:pt x="115" y="129"/>
                    <a:pt x="115" y="129"/>
                    <a:pt x="115" y="129"/>
                  </a:cubicBezTo>
                  <a:cubicBezTo>
                    <a:pt x="117" y="137"/>
                    <a:pt x="117" y="137"/>
                    <a:pt x="117" y="137"/>
                  </a:cubicBezTo>
                  <a:cubicBezTo>
                    <a:pt x="110" y="139"/>
                    <a:pt x="110" y="139"/>
                    <a:pt x="110" y="139"/>
                  </a:cubicBezTo>
                  <a:cubicBezTo>
                    <a:pt x="123" y="147"/>
                    <a:pt x="123" y="147"/>
                    <a:pt x="123" y="147"/>
                  </a:cubicBezTo>
                  <a:cubicBezTo>
                    <a:pt x="121" y="154"/>
                    <a:pt x="121" y="154"/>
                    <a:pt x="121" y="154"/>
                  </a:cubicBezTo>
                  <a:cubicBezTo>
                    <a:pt x="127" y="153"/>
                    <a:pt x="127" y="153"/>
                    <a:pt x="127" y="153"/>
                  </a:cubicBezTo>
                  <a:cubicBezTo>
                    <a:pt x="133" y="157"/>
                    <a:pt x="133" y="157"/>
                    <a:pt x="133" y="157"/>
                  </a:cubicBezTo>
                  <a:cubicBezTo>
                    <a:pt x="134" y="152"/>
                    <a:pt x="134" y="152"/>
                    <a:pt x="134" y="152"/>
                  </a:cubicBezTo>
                  <a:cubicBezTo>
                    <a:pt x="131" y="146"/>
                    <a:pt x="131" y="146"/>
                    <a:pt x="131" y="146"/>
                  </a:cubicBezTo>
                  <a:cubicBezTo>
                    <a:pt x="139" y="143"/>
                    <a:pt x="139" y="143"/>
                    <a:pt x="139" y="143"/>
                  </a:cubicBezTo>
                  <a:cubicBezTo>
                    <a:pt x="144" y="146"/>
                    <a:pt x="144" y="146"/>
                    <a:pt x="144" y="146"/>
                  </a:cubicBezTo>
                  <a:cubicBezTo>
                    <a:pt x="147" y="156"/>
                    <a:pt x="147" y="156"/>
                    <a:pt x="147" y="156"/>
                  </a:cubicBezTo>
                  <a:cubicBezTo>
                    <a:pt x="142" y="159"/>
                    <a:pt x="142" y="159"/>
                    <a:pt x="142" y="159"/>
                  </a:cubicBezTo>
                  <a:cubicBezTo>
                    <a:pt x="136" y="161"/>
                    <a:pt x="136" y="161"/>
                    <a:pt x="136" y="161"/>
                  </a:cubicBezTo>
                  <a:cubicBezTo>
                    <a:pt x="150" y="174"/>
                    <a:pt x="150" y="174"/>
                    <a:pt x="150" y="174"/>
                  </a:cubicBezTo>
                  <a:cubicBezTo>
                    <a:pt x="183" y="170"/>
                    <a:pt x="183" y="170"/>
                    <a:pt x="183" y="170"/>
                  </a:cubicBezTo>
                  <a:cubicBezTo>
                    <a:pt x="194" y="178"/>
                    <a:pt x="194" y="178"/>
                    <a:pt x="194" y="178"/>
                  </a:cubicBezTo>
                  <a:cubicBezTo>
                    <a:pt x="175" y="199"/>
                    <a:pt x="175" y="199"/>
                    <a:pt x="175" y="199"/>
                  </a:cubicBezTo>
                  <a:cubicBezTo>
                    <a:pt x="161" y="197"/>
                    <a:pt x="161" y="197"/>
                    <a:pt x="161" y="197"/>
                  </a:cubicBezTo>
                  <a:cubicBezTo>
                    <a:pt x="163" y="204"/>
                    <a:pt x="163" y="204"/>
                    <a:pt x="163" y="204"/>
                  </a:cubicBezTo>
                  <a:cubicBezTo>
                    <a:pt x="153" y="218"/>
                    <a:pt x="153" y="218"/>
                    <a:pt x="153" y="218"/>
                  </a:cubicBezTo>
                  <a:cubicBezTo>
                    <a:pt x="147" y="219"/>
                    <a:pt x="147" y="219"/>
                    <a:pt x="147" y="219"/>
                  </a:cubicBezTo>
                  <a:cubicBezTo>
                    <a:pt x="146" y="226"/>
                    <a:pt x="146" y="226"/>
                    <a:pt x="146" y="226"/>
                  </a:cubicBezTo>
                  <a:cubicBezTo>
                    <a:pt x="130" y="233"/>
                    <a:pt x="130" y="233"/>
                    <a:pt x="130" y="233"/>
                  </a:cubicBezTo>
                  <a:cubicBezTo>
                    <a:pt x="124" y="241"/>
                    <a:pt x="124" y="241"/>
                    <a:pt x="124" y="241"/>
                  </a:cubicBezTo>
                  <a:cubicBezTo>
                    <a:pt x="110" y="238"/>
                    <a:pt x="110" y="238"/>
                    <a:pt x="110" y="238"/>
                  </a:cubicBezTo>
                  <a:cubicBezTo>
                    <a:pt x="111" y="225"/>
                    <a:pt x="111" y="225"/>
                    <a:pt x="111" y="225"/>
                  </a:cubicBezTo>
                  <a:cubicBezTo>
                    <a:pt x="117" y="222"/>
                    <a:pt x="117" y="222"/>
                    <a:pt x="117" y="222"/>
                  </a:cubicBezTo>
                  <a:cubicBezTo>
                    <a:pt x="115" y="216"/>
                    <a:pt x="115" y="216"/>
                    <a:pt x="115" y="216"/>
                  </a:cubicBezTo>
                  <a:cubicBezTo>
                    <a:pt x="120" y="215"/>
                    <a:pt x="120" y="215"/>
                    <a:pt x="120" y="215"/>
                  </a:cubicBezTo>
                  <a:cubicBezTo>
                    <a:pt x="120" y="208"/>
                    <a:pt x="120" y="208"/>
                    <a:pt x="120" y="208"/>
                  </a:cubicBezTo>
                  <a:cubicBezTo>
                    <a:pt x="125" y="205"/>
                    <a:pt x="125" y="205"/>
                    <a:pt x="125" y="205"/>
                  </a:cubicBezTo>
                  <a:cubicBezTo>
                    <a:pt x="131" y="205"/>
                    <a:pt x="131" y="205"/>
                    <a:pt x="131" y="205"/>
                  </a:cubicBezTo>
                  <a:cubicBezTo>
                    <a:pt x="131" y="200"/>
                    <a:pt x="131" y="200"/>
                    <a:pt x="131" y="200"/>
                  </a:cubicBezTo>
                  <a:cubicBezTo>
                    <a:pt x="138" y="199"/>
                    <a:pt x="138" y="199"/>
                    <a:pt x="138" y="199"/>
                  </a:cubicBezTo>
                  <a:cubicBezTo>
                    <a:pt x="138" y="193"/>
                    <a:pt x="138" y="193"/>
                    <a:pt x="138" y="193"/>
                  </a:cubicBezTo>
                  <a:cubicBezTo>
                    <a:pt x="127" y="193"/>
                    <a:pt x="127" y="193"/>
                    <a:pt x="127" y="193"/>
                  </a:cubicBezTo>
                  <a:cubicBezTo>
                    <a:pt x="127" y="180"/>
                    <a:pt x="127" y="180"/>
                    <a:pt x="127" y="180"/>
                  </a:cubicBezTo>
                  <a:cubicBezTo>
                    <a:pt x="127" y="180"/>
                    <a:pt x="122" y="179"/>
                    <a:pt x="122" y="179"/>
                  </a:cubicBezTo>
                  <a:cubicBezTo>
                    <a:pt x="122" y="179"/>
                    <a:pt x="108" y="202"/>
                    <a:pt x="108" y="202"/>
                  </a:cubicBezTo>
                  <a:cubicBezTo>
                    <a:pt x="102" y="203"/>
                    <a:pt x="102" y="203"/>
                    <a:pt x="102" y="203"/>
                  </a:cubicBezTo>
                  <a:cubicBezTo>
                    <a:pt x="100" y="198"/>
                    <a:pt x="100" y="198"/>
                    <a:pt x="100" y="198"/>
                  </a:cubicBezTo>
                  <a:cubicBezTo>
                    <a:pt x="105" y="191"/>
                    <a:pt x="105" y="191"/>
                    <a:pt x="105" y="191"/>
                  </a:cubicBezTo>
                  <a:cubicBezTo>
                    <a:pt x="105" y="191"/>
                    <a:pt x="101" y="186"/>
                    <a:pt x="102" y="186"/>
                  </a:cubicBezTo>
                  <a:cubicBezTo>
                    <a:pt x="102" y="186"/>
                    <a:pt x="103" y="181"/>
                    <a:pt x="103" y="181"/>
                  </a:cubicBezTo>
                  <a:cubicBezTo>
                    <a:pt x="98" y="177"/>
                    <a:pt x="98" y="177"/>
                    <a:pt x="98" y="177"/>
                  </a:cubicBezTo>
                  <a:cubicBezTo>
                    <a:pt x="91" y="183"/>
                    <a:pt x="91" y="183"/>
                    <a:pt x="91" y="183"/>
                  </a:cubicBezTo>
                  <a:cubicBezTo>
                    <a:pt x="87" y="180"/>
                    <a:pt x="87" y="180"/>
                    <a:pt x="87" y="180"/>
                  </a:cubicBezTo>
                  <a:cubicBezTo>
                    <a:pt x="77" y="184"/>
                    <a:pt x="77" y="184"/>
                    <a:pt x="77" y="184"/>
                  </a:cubicBezTo>
                  <a:cubicBezTo>
                    <a:pt x="62" y="185"/>
                    <a:pt x="62" y="185"/>
                    <a:pt x="62" y="185"/>
                  </a:cubicBezTo>
                  <a:cubicBezTo>
                    <a:pt x="69" y="171"/>
                    <a:pt x="69" y="171"/>
                    <a:pt x="69" y="171"/>
                  </a:cubicBezTo>
                  <a:cubicBezTo>
                    <a:pt x="61" y="172"/>
                    <a:pt x="61" y="172"/>
                    <a:pt x="61" y="172"/>
                  </a:cubicBezTo>
                  <a:cubicBezTo>
                    <a:pt x="57" y="164"/>
                    <a:pt x="57" y="164"/>
                    <a:pt x="57" y="164"/>
                  </a:cubicBezTo>
                  <a:cubicBezTo>
                    <a:pt x="61" y="156"/>
                    <a:pt x="61" y="156"/>
                    <a:pt x="61" y="156"/>
                  </a:cubicBezTo>
                  <a:cubicBezTo>
                    <a:pt x="55" y="157"/>
                    <a:pt x="55" y="157"/>
                    <a:pt x="55" y="157"/>
                  </a:cubicBezTo>
                  <a:cubicBezTo>
                    <a:pt x="55" y="150"/>
                    <a:pt x="55" y="150"/>
                    <a:pt x="55" y="150"/>
                  </a:cubicBezTo>
                  <a:cubicBezTo>
                    <a:pt x="48" y="145"/>
                    <a:pt x="48" y="145"/>
                    <a:pt x="48" y="145"/>
                  </a:cubicBezTo>
                  <a:cubicBezTo>
                    <a:pt x="48" y="132"/>
                    <a:pt x="48" y="132"/>
                    <a:pt x="48" y="132"/>
                  </a:cubicBezTo>
                  <a:cubicBezTo>
                    <a:pt x="60" y="121"/>
                    <a:pt x="60" y="121"/>
                    <a:pt x="60" y="121"/>
                  </a:cubicBezTo>
                  <a:cubicBezTo>
                    <a:pt x="71" y="132"/>
                    <a:pt x="71" y="132"/>
                    <a:pt x="71" y="132"/>
                  </a:cubicBezTo>
                  <a:cubicBezTo>
                    <a:pt x="74" y="128"/>
                    <a:pt x="74" y="128"/>
                    <a:pt x="74" y="128"/>
                  </a:cubicBezTo>
                  <a:cubicBezTo>
                    <a:pt x="65" y="120"/>
                    <a:pt x="65" y="120"/>
                    <a:pt x="65" y="120"/>
                  </a:cubicBezTo>
                  <a:cubicBezTo>
                    <a:pt x="63" y="114"/>
                    <a:pt x="63" y="114"/>
                    <a:pt x="63" y="114"/>
                  </a:cubicBezTo>
                  <a:cubicBezTo>
                    <a:pt x="55" y="115"/>
                    <a:pt x="55" y="115"/>
                    <a:pt x="55" y="115"/>
                  </a:cubicBezTo>
                  <a:cubicBezTo>
                    <a:pt x="50" y="109"/>
                    <a:pt x="50" y="109"/>
                    <a:pt x="50" y="109"/>
                  </a:cubicBezTo>
                  <a:cubicBezTo>
                    <a:pt x="54" y="108"/>
                    <a:pt x="54" y="108"/>
                    <a:pt x="54" y="108"/>
                  </a:cubicBezTo>
                  <a:cubicBezTo>
                    <a:pt x="56" y="101"/>
                    <a:pt x="56" y="101"/>
                    <a:pt x="56" y="101"/>
                  </a:cubicBezTo>
                  <a:cubicBezTo>
                    <a:pt x="52" y="99"/>
                    <a:pt x="52" y="99"/>
                    <a:pt x="52" y="99"/>
                  </a:cubicBezTo>
                  <a:cubicBezTo>
                    <a:pt x="52" y="99"/>
                    <a:pt x="45" y="105"/>
                    <a:pt x="45" y="105"/>
                  </a:cubicBezTo>
                  <a:cubicBezTo>
                    <a:pt x="45" y="104"/>
                    <a:pt x="43" y="96"/>
                    <a:pt x="43" y="96"/>
                  </a:cubicBezTo>
                  <a:lnTo>
                    <a:pt x="37" y="9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9" name="Freeform 59">
              <a:extLst>
                <a:ext uri="{FF2B5EF4-FFF2-40B4-BE49-F238E27FC236}">
                  <a16:creationId xmlns:a16="http://schemas.microsoft.com/office/drawing/2014/main" id="{ECA11139-EA4F-4C7D-8D4D-3E8338AC54DF}"/>
                </a:ext>
              </a:extLst>
            </p:cNvPr>
            <p:cNvSpPr>
              <a:spLocks/>
            </p:cNvSpPr>
            <p:nvPr/>
          </p:nvSpPr>
          <p:spPr bwMode="auto">
            <a:xfrm>
              <a:off x="5672379" y="2227032"/>
              <a:ext cx="13328" cy="17770"/>
            </a:xfrm>
            <a:custGeom>
              <a:avLst/>
              <a:gdLst>
                <a:gd name="T0" fmla="*/ 0 w 6"/>
                <a:gd name="T1" fmla="*/ 8 h 8"/>
                <a:gd name="T2" fmla="*/ 3 w 6"/>
                <a:gd name="T3" fmla="*/ 6 h 8"/>
                <a:gd name="T4" fmla="*/ 6 w 6"/>
                <a:gd name="T5" fmla="*/ 5 h 8"/>
                <a:gd name="T6" fmla="*/ 5 w 6"/>
                <a:gd name="T7" fmla="*/ 0 h 8"/>
                <a:gd name="T8" fmla="*/ 0 w 6"/>
                <a:gd name="T9" fmla="*/ 4 h 8"/>
                <a:gd name="T10" fmla="*/ 0 w 6"/>
                <a:gd name="T11" fmla="*/ 8 h 8"/>
              </a:gdLst>
              <a:ahLst/>
              <a:cxnLst>
                <a:cxn ang="0">
                  <a:pos x="T0" y="T1"/>
                </a:cxn>
                <a:cxn ang="0">
                  <a:pos x="T2" y="T3"/>
                </a:cxn>
                <a:cxn ang="0">
                  <a:pos x="T4" y="T5"/>
                </a:cxn>
                <a:cxn ang="0">
                  <a:pos x="T6" y="T7"/>
                </a:cxn>
                <a:cxn ang="0">
                  <a:pos x="T8" y="T9"/>
                </a:cxn>
                <a:cxn ang="0">
                  <a:pos x="T10" y="T11"/>
                </a:cxn>
              </a:cxnLst>
              <a:rect l="0" t="0" r="r" b="b"/>
              <a:pathLst>
                <a:path w="6" h="8">
                  <a:moveTo>
                    <a:pt x="0" y="8"/>
                  </a:moveTo>
                  <a:lnTo>
                    <a:pt x="3" y="6"/>
                  </a:lnTo>
                  <a:lnTo>
                    <a:pt x="6" y="5"/>
                  </a:lnTo>
                  <a:lnTo>
                    <a:pt x="5" y="0"/>
                  </a:lnTo>
                  <a:lnTo>
                    <a:pt x="0" y="4"/>
                  </a:lnTo>
                  <a:lnTo>
                    <a:pt x="0"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0" name="Freeform 60">
              <a:extLst>
                <a:ext uri="{FF2B5EF4-FFF2-40B4-BE49-F238E27FC236}">
                  <a16:creationId xmlns:a16="http://schemas.microsoft.com/office/drawing/2014/main" id="{D1B9D01A-7188-4E0A-8F93-ABDF3584F48C}"/>
                </a:ext>
              </a:extLst>
            </p:cNvPr>
            <p:cNvSpPr>
              <a:spLocks/>
            </p:cNvSpPr>
            <p:nvPr/>
          </p:nvSpPr>
          <p:spPr bwMode="auto">
            <a:xfrm>
              <a:off x="5741240" y="2075983"/>
              <a:ext cx="37762" cy="77746"/>
            </a:xfrm>
            <a:custGeom>
              <a:avLst/>
              <a:gdLst>
                <a:gd name="T0" fmla="*/ 5 w 17"/>
                <a:gd name="T1" fmla="*/ 35 h 35"/>
                <a:gd name="T2" fmla="*/ 10 w 17"/>
                <a:gd name="T3" fmla="*/ 9 h 35"/>
                <a:gd name="T4" fmla="*/ 14 w 17"/>
                <a:gd name="T5" fmla="*/ 9 h 35"/>
                <a:gd name="T6" fmla="*/ 17 w 17"/>
                <a:gd name="T7" fmla="*/ 0 h 35"/>
                <a:gd name="T8" fmla="*/ 13 w 17"/>
                <a:gd name="T9" fmla="*/ 1 h 35"/>
                <a:gd name="T10" fmla="*/ 10 w 17"/>
                <a:gd name="T11" fmla="*/ 7 h 35"/>
                <a:gd name="T12" fmla="*/ 8 w 17"/>
                <a:gd name="T13" fmla="*/ 5 h 35"/>
                <a:gd name="T14" fmla="*/ 4 w 17"/>
                <a:gd name="T15" fmla="*/ 11 h 35"/>
                <a:gd name="T16" fmla="*/ 2 w 17"/>
                <a:gd name="T17" fmla="*/ 12 h 35"/>
                <a:gd name="T18" fmla="*/ 2 w 17"/>
                <a:gd name="T19" fmla="*/ 22 h 35"/>
                <a:gd name="T20" fmla="*/ 0 w 17"/>
                <a:gd name="T21" fmla="*/ 26 h 35"/>
                <a:gd name="T22" fmla="*/ 1 w 17"/>
                <a:gd name="T23" fmla="*/ 34 h 35"/>
                <a:gd name="T24" fmla="*/ 5 w 17"/>
                <a:gd name="T25"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35">
                  <a:moveTo>
                    <a:pt x="5" y="35"/>
                  </a:moveTo>
                  <a:lnTo>
                    <a:pt x="10" y="9"/>
                  </a:lnTo>
                  <a:lnTo>
                    <a:pt x="14" y="9"/>
                  </a:lnTo>
                  <a:lnTo>
                    <a:pt x="17" y="0"/>
                  </a:lnTo>
                  <a:lnTo>
                    <a:pt x="13" y="1"/>
                  </a:lnTo>
                  <a:lnTo>
                    <a:pt x="10" y="7"/>
                  </a:lnTo>
                  <a:lnTo>
                    <a:pt x="8" y="5"/>
                  </a:lnTo>
                  <a:lnTo>
                    <a:pt x="4" y="11"/>
                  </a:lnTo>
                  <a:lnTo>
                    <a:pt x="2" y="12"/>
                  </a:lnTo>
                  <a:lnTo>
                    <a:pt x="2" y="22"/>
                  </a:lnTo>
                  <a:lnTo>
                    <a:pt x="0" y="26"/>
                  </a:lnTo>
                  <a:lnTo>
                    <a:pt x="1" y="34"/>
                  </a:lnTo>
                  <a:lnTo>
                    <a:pt x="5" y="3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1" name="Freeform 61">
              <a:extLst>
                <a:ext uri="{FF2B5EF4-FFF2-40B4-BE49-F238E27FC236}">
                  <a16:creationId xmlns:a16="http://schemas.microsoft.com/office/drawing/2014/main" id="{B568F23D-0D5D-4956-A85A-6DFB3960A30D}"/>
                </a:ext>
              </a:extLst>
            </p:cNvPr>
            <p:cNvSpPr>
              <a:spLocks/>
            </p:cNvSpPr>
            <p:nvPr/>
          </p:nvSpPr>
          <p:spPr bwMode="auto">
            <a:xfrm>
              <a:off x="5781223" y="2035999"/>
              <a:ext cx="15549" cy="26656"/>
            </a:xfrm>
            <a:custGeom>
              <a:avLst/>
              <a:gdLst>
                <a:gd name="T0" fmla="*/ 3 w 7"/>
                <a:gd name="T1" fmla="*/ 12 h 12"/>
                <a:gd name="T2" fmla="*/ 3 w 7"/>
                <a:gd name="T3" fmla="*/ 6 h 12"/>
                <a:gd name="T4" fmla="*/ 7 w 7"/>
                <a:gd name="T5" fmla="*/ 4 h 12"/>
                <a:gd name="T6" fmla="*/ 7 w 7"/>
                <a:gd name="T7" fmla="*/ 0 h 12"/>
                <a:gd name="T8" fmla="*/ 3 w 7"/>
                <a:gd name="T9" fmla="*/ 3 h 12"/>
                <a:gd name="T10" fmla="*/ 0 w 7"/>
                <a:gd name="T11" fmla="*/ 7 h 12"/>
                <a:gd name="T12" fmla="*/ 1 w 7"/>
                <a:gd name="T13" fmla="*/ 12 h 12"/>
                <a:gd name="T14" fmla="*/ 3 w 7"/>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2">
                  <a:moveTo>
                    <a:pt x="3" y="12"/>
                  </a:moveTo>
                  <a:lnTo>
                    <a:pt x="3" y="6"/>
                  </a:lnTo>
                  <a:lnTo>
                    <a:pt x="7" y="4"/>
                  </a:lnTo>
                  <a:lnTo>
                    <a:pt x="7" y="0"/>
                  </a:lnTo>
                  <a:lnTo>
                    <a:pt x="3" y="3"/>
                  </a:lnTo>
                  <a:lnTo>
                    <a:pt x="0" y="7"/>
                  </a:lnTo>
                  <a:lnTo>
                    <a:pt x="1" y="12"/>
                  </a:lnTo>
                  <a:lnTo>
                    <a:pt x="3" y="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2" name="Freeform 62">
              <a:extLst>
                <a:ext uri="{FF2B5EF4-FFF2-40B4-BE49-F238E27FC236}">
                  <a16:creationId xmlns:a16="http://schemas.microsoft.com/office/drawing/2014/main" id="{2F27B287-2EA7-4FAE-9445-898105E18AE9}"/>
                </a:ext>
              </a:extLst>
            </p:cNvPr>
            <p:cNvSpPr>
              <a:spLocks/>
            </p:cNvSpPr>
            <p:nvPr/>
          </p:nvSpPr>
          <p:spPr bwMode="auto">
            <a:xfrm>
              <a:off x="5288092" y="2255909"/>
              <a:ext cx="15549" cy="26656"/>
            </a:xfrm>
            <a:custGeom>
              <a:avLst/>
              <a:gdLst>
                <a:gd name="T0" fmla="*/ 7 w 7"/>
                <a:gd name="T1" fmla="*/ 6 h 12"/>
                <a:gd name="T2" fmla="*/ 0 w 7"/>
                <a:gd name="T3" fmla="*/ 0 h 12"/>
                <a:gd name="T4" fmla="*/ 3 w 7"/>
                <a:gd name="T5" fmla="*/ 12 h 12"/>
                <a:gd name="T6" fmla="*/ 7 w 7"/>
                <a:gd name="T7" fmla="*/ 6 h 12"/>
              </a:gdLst>
              <a:ahLst/>
              <a:cxnLst>
                <a:cxn ang="0">
                  <a:pos x="T0" y="T1"/>
                </a:cxn>
                <a:cxn ang="0">
                  <a:pos x="T2" y="T3"/>
                </a:cxn>
                <a:cxn ang="0">
                  <a:pos x="T4" y="T5"/>
                </a:cxn>
                <a:cxn ang="0">
                  <a:pos x="T6" y="T7"/>
                </a:cxn>
              </a:cxnLst>
              <a:rect l="0" t="0" r="r" b="b"/>
              <a:pathLst>
                <a:path w="7" h="12">
                  <a:moveTo>
                    <a:pt x="7" y="6"/>
                  </a:moveTo>
                  <a:lnTo>
                    <a:pt x="0" y="0"/>
                  </a:lnTo>
                  <a:lnTo>
                    <a:pt x="3" y="12"/>
                  </a:lnTo>
                  <a:lnTo>
                    <a:pt x="7"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3" name="Freeform 63">
              <a:extLst>
                <a:ext uri="{FF2B5EF4-FFF2-40B4-BE49-F238E27FC236}">
                  <a16:creationId xmlns:a16="http://schemas.microsoft.com/office/drawing/2014/main" id="{9EFFFC72-6FFB-46FD-B72A-190AECD8FE23}"/>
                </a:ext>
              </a:extLst>
            </p:cNvPr>
            <p:cNvSpPr>
              <a:spLocks/>
            </p:cNvSpPr>
            <p:nvPr/>
          </p:nvSpPr>
          <p:spPr bwMode="auto">
            <a:xfrm>
              <a:off x="5292535" y="2215925"/>
              <a:ext cx="53311" cy="46648"/>
            </a:xfrm>
            <a:custGeom>
              <a:avLst/>
              <a:gdLst>
                <a:gd name="T0" fmla="*/ 14 w 35"/>
                <a:gd name="T1" fmla="*/ 30 h 30"/>
                <a:gd name="T2" fmla="*/ 0 w 35"/>
                <a:gd name="T3" fmla="*/ 23 h 30"/>
                <a:gd name="T4" fmla="*/ 35 w 35"/>
                <a:gd name="T5" fmla="*/ 0 h 30"/>
                <a:gd name="T6" fmla="*/ 14 w 35"/>
                <a:gd name="T7" fmla="*/ 30 h 30"/>
              </a:gdLst>
              <a:ahLst/>
              <a:cxnLst>
                <a:cxn ang="0">
                  <a:pos x="T0" y="T1"/>
                </a:cxn>
                <a:cxn ang="0">
                  <a:pos x="T2" y="T3"/>
                </a:cxn>
                <a:cxn ang="0">
                  <a:pos x="T4" y="T5"/>
                </a:cxn>
                <a:cxn ang="0">
                  <a:pos x="T6" y="T7"/>
                </a:cxn>
              </a:cxnLst>
              <a:rect l="0" t="0" r="r" b="b"/>
              <a:pathLst>
                <a:path w="35" h="30">
                  <a:moveTo>
                    <a:pt x="14" y="30"/>
                  </a:moveTo>
                  <a:cubicBezTo>
                    <a:pt x="0" y="23"/>
                    <a:pt x="0" y="23"/>
                    <a:pt x="0" y="23"/>
                  </a:cubicBezTo>
                  <a:cubicBezTo>
                    <a:pt x="0" y="23"/>
                    <a:pt x="15" y="8"/>
                    <a:pt x="35" y="0"/>
                  </a:cubicBezTo>
                  <a:lnTo>
                    <a:pt x="14"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4" name="Freeform 64">
              <a:extLst>
                <a:ext uri="{FF2B5EF4-FFF2-40B4-BE49-F238E27FC236}">
                  <a16:creationId xmlns:a16="http://schemas.microsoft.com/office/drawing/2014/main" id="{075E6181-16E8-4A7B-B1D4-4FE35A7D8F26}"/>
                </a:ext>
              </a:extLst>
            </p:cNvPr>
            <p:cNvSpPr>
              <a:spLocks/>
            </p:cNvSpPr>
            <p:nvPr/>
          </p:nvSpPr>
          <p:spPr bwMode="auto">
            <a:xfrm>
              <a:off x="5328076" y="1958253"/>
              <a:ext cx="17770" cy="13328"/>
            </a:xfrm>
            <a:custGeom>
              <a:avLst/>
              <a:gdLst>
                <a:gd name="T0" fmla="*/ 8 w 8"/>
                <a:gd name="T1" fmla="*/ 1 h 6"/>
                <a:gd name="T2" fmla="*/ 6 w 8"/>
                <a:gd name="T3" fmla="*/ 6 h 6"/>
                <a:gd name="T4" fmla="*/ 0 w 8"/>
                <a:gd name="T5" fmla="*/ 0 h 6"/>
                <a:gd name="T6" fmla="*/ 8 w 8"/>
                <a:gd name="T7" fmla="*/ 1 h 6"/>
              </a:gdLst>
              <a:ahLst/>
              <a:cxnLst>
                <a:cxn ang="0">
                  <a:pos x="T0" y="T1"/>
                </a:cxn>
                <a:cxn ang="0">
                  <a:pos x="T2" y="T3"/>
                </a:cxn>
                <a:cxn ang="0">
                  <a:pos x="T4" y="T5"/>
                </a:cxn>
                <a:cxn ang="0">
                  <a:pos x="T6" y="T7"/>
                </a:cxn>
              </a:cxnLst>
              <a:rect l="0" t="0" r="r" b="b"/>
              <a:pathLst>
                <a:path w="8" h="6">
                  <a:moveTo>
                    <a:pt x="8" y="1"/>
                  </a:moveTo>
                  <a:lnTo>
                    <a:pt x="6" y="6"/>
                  </a:lnTo>
                  <a:lnTo>
                    <a:pt x="0" y="0"/>
                  </a:lnTo>
                  <a:lnTo>
                    <a:pt x="8" y="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5" name="Freeform 65">
              <a:extLst>
                <a:ext uri="{FF2B5EF4-FFF2-40B4-BE49-F238E27FC236}">
                  <a16:creationId xmlns:a16="http://schemas.microsoft.com/office/drawing/2014/main" id="{99791FFB-9AFD-4720-B6D4-6DA354AB7FD9}"/>
                </a:ext>
              </a:extLst>
            </p:cNvPr>
            <p:cNvSpPr>
              <a:spLocks/>
            </p:cNvSpPr>
            <p:nvPr/>
          </p:nvSpPr>
          <p:spPr bwMode="auto">
            <a:xfrm>
              <a:off x="5470240" y="1878286"/>
              <a:ext cx="24434" cy="19992"/>
            </a:xfrm>
            <a:custGeom>
              <a:avLst/>
              <a:gdLst>
                <a:gd name="T0" fmla="*/ 7 w 11"/>
                <a:gd name="T1" fmla="*/ 9 h 9"/>
                <a:gd name="T2" fmla="*/ 11 w 11"/>
                <a:gd name="T3" fmla="*/ 0 h 9"/>
                <a:gd name="T4" fmla="*/ 0 w 11"/>
                <a:gd name="T5" fmla="*/ 6 h 9"/>
                <a:gd name="T6" fmla="*/ 3 w 11"/>
                <a:gd name="T7" fmla="*/ 9 h 9"/>
                <a:gd name="T8" fmla="*/ 7 w 11"/>
                <a:gd name="T9" fmla="*/ 9 h 9"/>
              </a:gdLst>
              <a:ahLst/>
              <a:cxnLst>
                <a:cxn ang="0">
                  <a:pos x="T0" y="T1"/>
                </a:cxn>
                <a:cxn ang="0">
                  <a:pos x="T2" y="T3"/>
                </a:cxn>
                <a:cxn ang="0">
                  <a:pos x="T4" y="T5"/>
                </a:cxn>
                <a:cxn ang="0">
                  <a:pos x="T6" y="T7"/>
                </a:cxn>
                <a:cxn ang="0">
                  <a:pos x="T8" y="T9"/>
                </a:cxn>
              </a:cxnLst>
              <a:rect l="0" t="0" r="r" b="b"/>
              <a:pathLst>
                <a:path w="11" h="9">
                  <a:moveTo>
                    <a:pt x="7" y="9"/>
                  </a:moveTo>
                  <a:lnTo>
                    <a:pt x="11" y="0"/>
                  </a:lnTo>
                  <a:lnTo>
                    <a:pt x="0" y="6"/>
                  </a:lnTo>
                  <a:lnTo>
                    <a:pt x="3" y="9"/>
                  </a:lnTo>
                  <a:lnTo>
                    <a:pt x="7" y="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6" name="Freeform 66">
              <a:extLst>
                <a:ext uri="{FF2B5EF4-FFF2-40B4-BE49-F238E27FC236}">
                  <a16:creationId xmlns:a16="http://schemas.microsoft.com/office/drawing/2014/main" id="{942648B9-45F2-42D0-A951-70DF4CAC4B7F}"/>
                </a:ext>
              </a:extLst>
            </p:cNvPr>
            <p:cNvSpPr>
              <a:spLocks/>
            </p:cNvSpPr>
            <p:nvPr/>
          </p:nvSpPr>
          <p:spPr bwMode="auto">
            <a:xfrm>
              <a:off x="5356953" y="1902720"/>
              <a:ext cx="151049" cy="297656"/>
            </a:xfrm>
            <a:custGeom>
              <a:avLst/>
              <a:gdLst>
                <a:gd name="T0" fmla="*/ 15 w 68"/>
                <a:gd name="T1" fmla="*/ 134 h 134"/>
                <a:gd name="T2" fmla="*/ 0 w 68"/>
                <a:gd name="T3" fmla="*/ 128 h 134"/>
                <a:gd name="T4" fmla="*/ 0 w 68"/>
                <a:gd name="T5" fmla="*/ 112 h 134"/>
                <a:gd name="T6" fmla="*/ 7 w 68"/>
                <a:gd name="T7" fmla="*/ 87 h 134"/>
                <a:gd name="T8" fmla="*/ 8 w 68"/>
                <a:gd name="T9" fmla="*/ 61 h 134"/>
                <a:gd name="T10" fmla="*/ 19 w 68"/>
                <a:gd name="T11" fmla="*/ 59 h 134"/>
                <a:gd name="T12" fmla="*/ 15 w 68"/>
                <a:gd name="T13" fmla="*/ 46 h 134"/>
                <a:gd name="T14" fmla="*/ 27 w 68"/>
                <a:gd name="T15" fmla="*/ 41 h 134"/>
                <a:gd name="T16" fmla="*/ 19 w 68"/>
                <a:gd name="T17" fmla="*/ 22 h 134"/>
                <a:gd name="T18" fmla="*/ 6 w 68"/>
                <a:gd name="T19" fmla="*/ 11 h 134"/>
                <a:gd name="T20" fmla="*/ 16 w 68"/>
                <a:gd name="T21" fmla="*/ 1 h 134"/>
                <a:gd name="T22" fmla="*/ 40 w 68"/>
                <a:gd name="T23" fmla="*/ 5 h 134"/>
                <a:gd name="T24" fmla="*/ 54 w 68"/>
                <a:gd name="T25" fmla="*/ 0 h 134"/>
                <a:gd name="T26" fmla="*/ 68 w 68"/>
                <a:gd name="T27" fmla="*/ 16 h 134"/>
                <a:gd name="T28" fmla="*/ 62 w 68"/>
                <a:gd name="T29" fmla="*/ 21 h 134"/>
                <a:gd name="T30" fmla="*/ 54 w 68"/>
                <a:gd name="T31" fmla="*/ 14 h 134"/>
                <a:gd name="T32" fmla="*/ 49 w 68"/>
                <a:gd name="T33" fmla="*/ 15 h 134"/>
                <a:gd name="T34" fmla="*/ 60 w 68"/>
                <a:gd name="T35" fmla="*/ 27 h 134"/>
                <a:gd name="T36" fmla="*/ 47 w 68"/>
                <a:gd name="T37" fmla="*/ 48 h 134"/>
                <a:gd name="T38" fmla="*/ 34 w 68"/>
                <a:gd name="T39" fmla="*/ 45 h 134"/>
                <a:gd name="T40" fmla="*/ 37 w 68"/>
                <a:gd name="T41" fmla="*/ 51 h 134"/>
                <a:gd name="T42" fmla="*/ 37 w 68"/>
                <a:gd name="T43" fmla="*/ 63 h 134"/>
                <a:gd name="T44" fmla="*/ 28 w 68"/>
                <a:gd name="T45" fmla="*/ 63 h 134"/>
                <a:gd name="T46" fmla="*/ 32 w 68"/>
                <a:gd name="T47" fmla="*/ 80 h 134"/>
                <a:gd name="T48" fmla="*/ 15 w 68"/>
                <a:gd name="T49" fmla="*/ 104 h 134"/>
                <a:gd name="T50" fmla="*/ 20 w 68"/>
                <a:gd name="T51" fmla="*/ 117 h 134"/>
                <a:gd name="T52" fmla="*/ 15 w 68"/>
                <a:gd name="T53"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134">
                  <a:moveTo>
                    <a:pt x="15" y="134"/>
                  </a:moveTo>
                  <a:lnTo>
                    <a:pt x="0" y="128"/>
                  </a:lnTo>
                  <a:lnTo>
                    <a:pt x="0" y="112"/>
                  </a:lnTo>
                  <a:lnTo>
                    <a:pt x="7" y="87"/>
                  </a:lnTo>
                  <a:lnTo>
                    <a:pt x="8" y="61"/>
                  </a:lnTo>
                  <a:lnTo>
                    <a:pt x="19" y="59"/>
                  </a:lnTo>
                  <a:lnTo>
                    <a:pt x="15" y="46"/>
                  </a:lnTo>
                  <a:lnTo>
                    <a:pt x="27" y="41"/>
                  </a:lnTo>
                  <a:lnTo>
                    <a:pt x="19" y="22"/>
                  </a:lnTo>
                  <a:lnTo>
                    <a:pt x="6" y="11"/>
                  </a:lnTo>
                  <a:lnTo>
                    <a:pt x="16" y="1"/>
                  </a:lnTo>
                  <a:lnTo>
                    <a:pt x="40" y="5"/>
                  </a:lnTo>
                  <a:lnTo>
                    <a:pt x="54" y="0"/>
                  </a:lnTo>
                  <a:lnTo>
                    <a:pt x="68" y="16"/>
                  </a:lnTo>
                  <a:lnTo>
                    <a:pt x="62" y="21"/>
                  </a:lnTo>
                  <a:lnTo>
                    <a:pt x="54" y="14"/>
                  </a:lnTo>
                  <a:lnTo>
                    <a:pt x="49" y="15"/>
                  </a:lnTo>
                  <a:lnTo>
                    <a:pt x="60" y="27"/>
                  </a:lnTo>
                  <a:lnTo>
                    <a:pt x="47" y="48"/>
                  </a:lnTo>
                  <a:lnTo>
                    <a:pt x="34" y="45"/>
                  </a:lnTo>
                  <a:lnTo>
                    <a:pt x="37" y="51"/>
                  </a:lnTo>
                  <a:lnTo>
                    <a:pt x="37" y="63"/>
                  </a:lnTo>
                  <a:lnTo>
                    <a:pt x="28" y="63"/>
                  </a:lnTo>
                  <a:lnTo>
                    <a:pt x="32" y="80"/>
                  </a:lnTo>
                  <a:lnTo>
                    <a:pt x="15" y="104"/>
                  </a:lnTo>
                  <a:lnTo>
                    <a:pt x="20" y="117"/>
                  </a:lnTo>
                  <a:lnTo>
                    <a:pt x="15" y="1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7" name="Freeform 67">
              <a:extLst>
                <a:ext uri="{FF2B5EF4-FFF2-40B4-BE49-F238E27FC236}">
                  <a16:creationId xmlns:a16="http://schemas.microsoft.com/office/drawing/2014/main" id="{9CF42956-04F8-499E-82B7-C055A1B35FB3}"/>
                </a:ext>
              </a:extLst>
            </p:cNvPr>
            <p:cNvSpPr>
              <a:spLocks/>
            </p:cNvSpPr>
            <p:nvPr/>
          </p:nvSpPr>
          <p:spPr bwMode="auto">
            <a:xfrm>
              <a:off x="5530215" y="1798319"/>
              <a:ext cx="26656" cy="19992"/>
            </a:xfrm>
            <a:custGeom>
              <a:avLst/>
              <a:gdLst>
                <a:gd name="T0" fmla="*/ 14 w 19"/>
                <a:gd name="T1" fmla="*/ 13 h 13"/>
                <a:gd name="T2" fmla="*/ 19 w 19"/>
                <a:gd name="T3" fmla="*/ 2 h 13"/>
                <a:gd name="T4" fmla="*/ 14 w 19"/>
                <a:gd name="T5" fmla="*/ 0 h 13"/>
                <a:gd name="T6" fmla="*/ 0 w 19"/>
                <a:gd name="T7" fmla="*/ 6 h 13"/>
                <a:gd name="T8" fmla="*/ 14 w 19"/>
                <a:gd name="T9" fmla="*/ 13 h 13"/>
              </a:gdLst>
              <a:ahLst/>
              <a:cxnLst>
                <a:cxn ang="0">
                  <a:pos x="T0" y="T1"/>
                </a:cxn>
                <a:cxn ang="0">
                  <a:pos x="T2" y="T3"/>
                </a:cxn>
                <a:cxn ang="0">
                  <a:pos x="T4" y="T5"/>
                </a:cxn>
                <a:cxn ang="0">
                  <a:pos x="T6" y="T7"/>
                </a:cxn>
                <a:cxn ang="0">
                  <a:pos x="T8" y="T9"/>
                </a:cxn>
              </a:cxnLst>
              <a:rect l="0" t="0" r="r" b="b"/>
              <a:pathLst>
                <a:path w="19" h="13">
                  <a:moveTo>
                    <a:pt x="14" y="13"/>
                  </a:moveTo>
                  <a:cubicBezTo>
                    <a:pt x="19" y="2"/>
                    <a:pt x="19" y="2"/>
                    <a:pt x="19" y="2"/>
                  </a:cubicBezTo>
                  <a:cubicBezTo>
                    <a:pt x="19" y="2"/>
                    <a:pt x="15" y="0"/>
                    <a:pt x="14" y="0"/>
                  </a:cubicBezTo>
                  <a:cubicBezTo>
                    <a:pt x="14" y="0"/>
                    <a:pt x="0" y="6"/>
                    <a:pt x="0" y="6"/>
                  </a:cubicBezTo>
                  <a:lnTo>
                    <a:pt x="14" y="1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8" name="Freeform 68">
              <a:extLst>
                <a:ext uri="{FF2B5EF4-FFF2-40B4-BE49-F238E27FC236}">
                  <a16:creationId xmlns:a16="http://schemas.microsoft.com/office/drawing/2014/main" id="{EFBB2339-8F94-4188-8178-463FF8B24734}"/>
                </a:ext>
              </a:extLst>
            </p:cNvPr>
            <p:cNvSpPr>
              <a:spLocks/>
            </p:cNvSpPr>
            <p:nvPr/>
          </p:nvSpPr>
          <p:spPr bwMode="auto">
            <a:xfrm>
              <a:off x="5512445" y="1540646"/>
              <a:ext cx="324312" cy="353189"/>
            </a:xfrm>
            <a:custGeom>
              <a:avLst/>
              <a:gdLst>
                <a:gd name="T0" fmla="*/ 0 w 213"/>
                <a:gd name="T1" fmla="*/ 193 h 233"/>
                <a:gd name="T2" fmla="*/ 17 w 213"/>
                <a:gd name="T3" fmla="*/ 233 h 233"/>
                <a:gd name="T4" fmla="*/ 47 w 213"/>
                <a:gd name="T5" fmla="*/ 217 h 233"/>
                <a:gd name="T6" fmla="*/ 52 w 213"/>
                <a:gd name="T7" fmla="*/ 211 h 233"/>
                <a:gd name="T8" fmla="*/ 69 w 213"/>
                <a:gd name="T9" fmla="*/ 213 h 233"/>
                <a:gd name="T10" fmla="*/ 66 w 213"/>
                <a:gd name="T11" fmla="*/ 187 h 233"/>
                <a:gd name="T12" fmla="*/ 83 w 213"/>
                <a:gd name="T13" fmla="*/ 196 h 233"/>
                <a:gd name="T14" fmla="*/ 80 w 213"/>
                <a:gd name="T15" fmla="*/ 166 h 233"/>
                <a:gd name="T16" fmla="*/ 83 w 213"/>
                <a:gd name="T17" fmla="*/ 154 h 233"/>
                <a:gd name="T18" fmla="*/ 89 w 213"/>
                <a:gd name="T19" fmla="*/ 185 h 233"/>
                <a:gd name="T20" fmla="*/ 122 w 213"/>
                <a:gd name="T21" fmla="*/ 184 h 233"/>
                <a:gd name="T22" fmla="*/ 152 w 213"/>
                <a:gd name="T23" fmla="*/ 160 h 233"/>
                <a:gd name="T24" fmla="*/ 151 w 213"/>
                <a:gd name="T25" fmla="*/ 134 h 233"/>
                <a:gd name="T26" fmla="*/ 133 w 213"/>
                <a:gd name="T27" fmla="*/ 135 h 233"/>
                <a:gd name="T28" fmla="*/ 112 w 213"/>
                <a:gd name="T29" fmla="*/ 130 h 233"/>
                <a:gd name="T30" fmla="*/ 121 w 213"/>
                <a:gd name="T31" fmla="*/ 127 h 233"/>
                <a:gd name="T32" fmla="*/ 145 w 213"/>
                <a:gd name="T33" fmla="*/ 125 h 233"/>
                <a:gd name="T34" fmla="*/ 158 w 213"/>
                <a:gd name="T35" fmla="*/ 122 h 233"/>
                <a:gd name="T36" fmla="*/ 157 w 213"/>
                <a:gd name="T37" fmla="*/ 98 h 233"/>
                <a:gd name="T38" fmla="*/ 168 w 213"/>
                <a:gd name="T39" fmla="*/ 104 h 233"/>
                <a:gd name="T40" fmla="*/ 176 w 213"/>
                <a:gd name="T41" fmla="*/ 101 h 233"/>
                <a:gd name="T42" fmla="*/ 190 w 213"/>
                <a:gd name="T43" fmla="*/ 109 h 233"/>
                <a:gd name="T44" fmla="*/ 208 w 213"/>
                <a:gd name="T45" fmla="*/ 87 h 233"/>
                <a:gd name="T46" fmla="*/ 185 w 213"/>
                <a:gd name="T47" fmla="*/ 98 h 233"/>
                <a:gd name="T48" fmla="*/ 171 w 213"/>
                <a:gd name="T49" fmla="*/ 98 h 233"/>
                <a:gd name="T50" fmla="*/ 172 w 213"/>
                <a:gd name="T51" fmla="*/ 89 h 233"/>
                <a:gd name="T52" fmla="*/ 182 w 213"/>
                <a:gd name="T53" fmla="*/ 81 h 233"/>
                <a:gd name="T54" fmla="*/ 200 w 213"/>
                <a:gd name="T55" fmla="*/ 55 h 233"/>
                <a:gd name="T56" fmla="*/ 204 w 213"/>
                <a:gd name="T57" fmla="*/ 36 h 233"/>
                <a:gd name="T58" fmla="*/ 213 w 213"/>
                <a:gd name="T59" fmla="*/ 27 h 233"/>
                <a:gd name="T60" fmla="*/ 213 w 213"/>
                <a:gd name="T61" fmla="*/ 17 h 233"/>
                <a:gd name="T62" fmla="*/ 204 w 213"/>
                <a:gd name="T63" fmla="*/ 0 h 233"/>
                <a:gd name="T64" fmla="*/ 200 w 213"/>
                <a:gd name="T65" fmla="*/ 8 h 233"/>
                <a:gd name="T66" fmla="*/ 161 w 213"/>
                <a:gd name="T67" fmla="*/ 25 h 233"/>
                <a:gd name="T68" fmla="*/ 138 w 213"/>
                <a:gd name="T69" fmla="*/ 40 h 233"/>
                <a:gd name="T70" fmla="*/ 87 w 213"/>
                <a:gd name="T71" fmla="*/ 56 h 233"/>
                <a:gd name="T72" fmla="*/ 97 w 213"/>
                <a:gd name="T73" fmla="*/ 86 h 233"/>
                <a:gd name="T74" fmla="*/ 91 w 213"/>
                <a:gd name="T75" fmla="*/ 88 h 233"/>
                <a:gd name="T76" fmla="*/ 77 w 213"/>
                <a:gd name="T77" fmla="*/ 59 h 233"/>
                <a:gd name="T78" fmla="*/ 79 w 213"/>
                <a:gd name="T79" fmla="*/ 83 h 233"/>
                <a:gd name="T80" fmla="*/ 65 w 213"/>
                <a:gd name="T81" fmla="*/ 85 h 233"/>
                <a:gd name="T82" fmla="*/ 62 w 213"/>
                <a:gd name="T83" fmla="*/ 79 h 233"/>
                <a:gd name="T84" fmla="*/ 69 w 213"/>
                <a:gd name="T85" fmla="*/ 74 h 233"/>
                <a:gd name="T86" fmla="*/ 48 w 213"/>
                <a:gd name="T87" fmla="*/ 63 h 233"/>
                <a:gd name="T88" fmla="*/ 33 w 213"/>
                <a:gd name="T89" fmla="*/ 93 h 233"/>
                <a:gd name="T90" fmla="*/ 24 w 213"/>
                <a:gd name="T91" fmla="*/ 102 h 233"/>
                <a:gd name="T92" fmla="*/ 31 w 213"/>
                <a:gd name="T93" fmla="*/ 128 h 233"/>
                <a:gd name="T94" fmla="*/ 52 w 213"/>
                <a:gd name="T95" fmla="*/ 127 h 233"/>
                <a:gd name="T96" fmla="*/ 54 w 213"/>
                <a:gd name="T97" fmla="*/ 131 h 233"/>
                <a:gd name="T98" fmla="*/ 20 w 213"/>
                <a:gd name="T99" fmla="*/ 140 h 233"/>
                <a:gd name="T100" fmla="*/ 20 w 213"/>
                <a:gd name="T101" fmla="*/ 152 h 233"/>
                <a:gd name="T102" fmla="*/ 37 w 213"/>
                <a:gd name="T103" fmla="*/ 167 h 233"/>
                <a:gd name="T104" fmla="*/ 58 w 213"/>
                <a:gd name="T105" fmla="*/ 178 h 233"/>
                <a:gd name="T106" fmla="*/ 58 w 213"/>
                <a:gd name="T107" fmla="*/ 185 h 233"/>
                <a:gd name="T108" fmla="*/ 35 w 213"/>
                <a:gd name="T109" fmla="*/ 184 h 233"/>
                <a:gd name="T110" fmla="*/ 13 w 213"/>
                <a:gd name="T111" fmla="*/ 199 h 233"/>
                <a:gd name="T112" fmla="*/ 6 w 213"/>
                <a:gd name="T113" fmla="*/ 193 h 233"/>
                <a:gd name="T114" fmla="*/ 0 w 213"/>
                <a:gd name="T115" fmla="*/ 19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3" h="233">
                  <a:moveTo>
                    <a:pt x="0" y="193"/>
                  </a:moveTo>
                  <a:cubicBezTo>
                    <a:pt x="17" y="233"/>
                    <a:pt x="17" y="233"/>
                    <a:pt x="17" y="233"/>
                  </a:cubicBezTo>
                  <a:cubicBezTo>
                    <a:pt x="47" y="217"/>
                    <a:pt x="47" y="217"/>
                    <a:pt x="47" y="217"/>
                  </a:cubicBezTo>
                  <a:cubicBezTo>
                    <a:pt x="52" y="211"/>
                    <a:pt x="52" y="211"/>
                    <a:pt x="52" y="211"/>
                  </a:cubicBezTo>
                  <a:cubicBezTo>
                    <a:pt x="69" y="213"/>
                    <a:pt x="69" y="213"/>
                    <a:pt x="69" y="213"/>
                  </a:cubicBezTo>
                  <a:cubicBezTo>
                    <a:pt x="66" y="187"/>
                    <a:pt x="66" y="187"/>
                    <a:pt x="66" y="187"/>
                  </a:cubicBezTo>
                  <a:cubicBezTo>
                    <a:pt x="83" y="196"/>
                    <a:pt x="83" y="196"/>
                    <a:pt x="83" y="196"/>
                  </a:cubicBezTo>
                  <a:cubicBezTo>
                    <a:pt x="80" y="166"/>
                    <a:pt x="80" y="166"/>
                    <a:pt x="80" y="166"/>
                  </a:cubicBezTo>
                  <a:cubicBezTo>
                    <a:pt x="83" y="154"/>
                    <a:pt x="83" y="154"/>
                    <a:pt x="83" y="154"/>
                  </a:cubicBezTo>
                  <a:cubicBezTo>
                    <a:pt x="83" y="154"/>
                    <a:pt x="88" y="180"/>
                    <a:pt x="89" y="185"/>
                  </a:cubicBezTo>
                  <a:cubicBezTo>
                    <a:pt x="122" y="184"/>
                    <a:pt x="122" y="184"/>
                    <a:pt x="122" y="184"/>
                  </a:cubicBezTo>
                  <a:cubicBezTo>
                    <a:pt x="122" y="184"/>
                    <a:pt x="143" y="164"/>
                    <a:pt x="152" y="160"/>
                  </a:cubicBezTo>
                  <a:cubicBezTo>
                    <a:pt x="151" y="134"/>
                    <a:pt x="151" y="134"/>
                    <a:pt x="151" y="134"/>
                  </a:cubicBezTo>
                  <a:cubicBezTo>
                    <a:pt x="133" y="135"/>
                    <a:pt x="133" y="135"/>
                    <a:pt x="133" y="135"/>
                  </a:cubicBezTo>
                  <a:cubicBezTo>
                    <a:pt x="112" y="130"/>
                    <a:pt x="112" y="130"/>
                    <a:pt x="112" y="130"/>
                  </a:cubicBezTo>
                  <a:cubicBezTo>
                    <a:pt x="121" y="127"/>
                    <a:pt x="121" y="127"/>
                    <a:pt x="121" y="127"/>
                  </a:cubicBezTo>
                  <a:cubicBezTo>
                    <a:pt x="145" y="125"/>
                    <a:pt x="145" y="125"/>
                    <a:pt x="145" y="125"/>
                  </a:cubicBezTo>
                  <a:cubicBezTo>
                    <a:pt x="158" y="122"/>
                    <a:pt x="158" y="122"/>
                    <a:pt x="158" y="122"/>
                  </a:cubicBezTo>
                  <a:cubicBezTo>
                    <a:pt x="157" y="98"/>
                    <a:pt x="157" y="98"/>
                    <a:pt x="157" y="98"/>
                  </a:cubicBezTo>
                  <a:cubicBezTo>
                    <a:pt x="168" y="104"/>
                    <a:pt x="168" y="104"/>
                    <a:pt x="168" y="104"/>
                  </a:cubicBezTo>
                  <a:cubicBezTo>
                    <a:pt x="176" y="101"/>
                    <a:pt x="176" y="101"/>
                    <a:pt x="176" y="101"/>
                  </a:cubicBezTo>
                  <a:cubicBezTo>
                    <a:pt x="190" y="109"/>
                    <a:pt x="190" y="109"/>
                    <a:pt x="190" y="109"/>
                  </a:cubicBezTo>
                  <a:cubicBezTo>
                    <a:pt x="208" y="87"/>
                    <a:pt x="208" y="87"/>
                    <a:pt x="208" y="87"/>
                  </a:cubicBezTo>
                  <a:cubicBezTo>
                    <a:pt x="185" y="98"/>
                    <a:pt x="185" y="98"/>
                    <a:pt x="185" y="98"/>
                  </a:cubicBezTo>
                  <a:cubicBezTo>
                    <a:pt x="171" y="98"/>
                    <a:pt x="171" y="98"/>
                    <a:pt x="171" y="98"/>
                  </a:cubicBezTo>
                  <a:cubicBezTo>
                    <a:pt x="172" y="89"/>
                    <a:pt x="172" y="89"/>
                    <a:pt x="172" y="89"/>
                  </a:cubicBezTo>
                  <a:cubicBezTo>
                    <a:pt x="182" y="81"/>
                    <a:pt x="182" y="81"/>
                    <a:pt x="182" y="81"/>
                  </a:cubicBezTo>
                  <a:cubicBezTo>
                    <a:pt x="200" y="55"/>
                    <a:pt x="200" y="55"/>
                    <a:pt x="200" y="55"/>
                  </a:cubicBezTo>
                  <a:cubicBezTo>
                    <a:pt x="204" y="36"/>
                    <a:pt x="204" y="36"/>
                    <a:pt x="204" y="36"/>
                  </a:cubicBezTo>
                  <a:cubicBezTo>
                    <a:pt x="213" y="27"/>
                    <a:pt x="213" y="27"/>
                    <a:pt x="213" y="27"/>
                  </a:cubicBezTo>
                  <a:cubicBezTo>
                    <a:pt x="213" y="17"/>
                    <a:pt x="213" y="17"/>
                    <a:pt x="213" y="17"/>
                  </a:cubicBezTo>
                  <a:cubicBezTo>
                    <a:pt x="204" y="0"/>
                    <a:pt x="204" y="0"/>
                    <a:pt x="204" y="0"/>
                  </a:cubicBezTo>
                  <a:cubicBezTo>
                    <a:pt x="200" y="8"/>
                    <a:pt x="200" y="8"/>
                    <a:pt x="200" y="8"/>
                  </a:cubicBezTo>
                  <a:cubicBezTo>
                    <a:pt x="161" y="25"/>
                    <a:pt x="161" y="25"/>
                    <a:pt x="161" y="25"/>
                  </a:cubicBezTo>
                  <a:cubicBezTo>
                    <a:pt x="138" y="40"/>
                    <a:pt x="138" y="40"/>
                    <a:pt x="138" y="40"/>
                  </a:cubicBezTo>
                  <a:cubicBezTo>
                    <a:pt x="138" y="40"/>
                    <a:pt x="97" y="49"/>
                    <a:pt x="87" y="56"/>
                  </a:cubicBezTo>
                  <a:cubicBezTo>
                    <a:pt x="97" y="86"/>
                    <a:pt x="97" y="86"/>
                    <a:pt x="97" y="86"/>
                  </a:cubicBezTo>
                  <a:cubicBezTo>
                    <a:pt x="91" y="88"/>
                    <a:pt x="91" y="88"/>
                    <a:pt x="91" y="88"/>
                  </a:cubicBezTo>
                  <a:cubicBezTo>
                    <a:pt x="77" y="59"/>
                    <a:pt x="77" y="59"/>
                    <a:pt x="77" y="59"/>
                  </a:cubicBezTo>
                  <a:cubicBezTo>
                    <a:pt x="79" y="83"/>
                    <a:pt x="79" y="83"/>
                    <a:pt x="79" y="83"/>
                  </a:cubicBezTo>
                  <a:cubicBezTo>
                    <a:pt x="65" y="85"/>
                    <a:pt x="65" y="85"/>
                    <a:pt x="65" y="85"/>
                  </a:cubicBezTo>
                  <a:cubicBezTo>
                    <a:pt x="62" y="79"/>
                    <a:pt x="62" y="79"/>
                    <a:pt x="62" y="79"/>
                  </a:cubicBezTo>
                  <a:cubicBezTo>
                    <a:pt x="69" y="74"/>
                    <a:pt x="69" y="74"/>
                    <a:pt x="69" y="74"/>
                  </a:cubicBezTo>
                  <a:cubicBezTo>
                    <a:pt x="48" y="63"/>
                    <a:pt x="48" y="63"/>
                    <a:pt x="48" y="63"/>
                  </a:cubicBezTo>
                  <a:cubicBezTo>
                    <a:pt x="33" y="93"/>
                    <a:pt x="33" y="93"/>
                    <a:pt x="33" y="93"/>
                  </a:cubicBezTo>
                  <a:cubicBezTo>
                    <a:pt x="24" y="102"/>
                    <a:pt x="24" y="102"/>
                    <a:pt x="24" y="102"/>
                  </a:cubicBezTo>
                  <a:cubicBezTo>
                    <a:pt x="31" y="128"/>
                    <a:pt x="31" y="128"/>
                    <a:pt x="31" y="128"/>
                  </a:cubicBezTo>
                  <a:cubicBezTo>
                    <a:pt x="52" y="127"/>
                    <a:pt x="52" y="127"/>
                    <a:pt x="52" y="127"/>
                  </a:cubicBezTo>
                  <a:cubicBezTo>
                    <a:pt x="54" y="131"/>
                    <a:pt x="54" y="131"/>
                    <a:pt x="54" y="131"/>
                  </a:cubicBezTo>
                  <a:cubicBezTo>
                    <a:pt x="20" y="140"/>
                    <a:pt x="20" y="140"/>
                    <a:pt x="20" y="140"/>
                  </a:cubicBezTo>
                  <a:cubicBezTo>
                    <a:pt x="20" y="152"/>
                    <a:pt x="20" y="152"/>
                    <a:pt x="20" y="152"/>
                  </a:cubicBezTo>
                  <a:cubicBezTo>
                    <a:pt x="37" y="167"/>
                    <a:pt x="37" y="167"/>
                    <a:pt x="37" y="167"/>
                  </a:cubicBezTo>
                  <a:cubicBezTo>
                    <a:pt x="58" y="178"/>
                    <a:pt x="58" y="178"/>
                    <a:pt x="58" y="178"/>
                  </a:cubicBezTo>
                  <a:cubicBezTo>
                    <a:pt x="58" y="185"/>
                    <a:pt x="58" y="185"/>
                    <a:pt x="58" y="185"/>
                  </a:cubicBezTo>
                  <a:cubicBezTo>
                    <a:pt x="35" y="184"/>
                    <a:pt x="35" y="184"/>
                    <a:pt x="35" y="184"/>
                  </a:cubicBezTo>
                  <a:cubicBezTo>
                    <a:pt x="13" y="199"/>
                    <a:pt x="13" y="199"/>
                    <a:pt x="13" y="199"/>
                  </a:cubicBezTo>
                  <a:cubicBezTo>
                    <a:pt x="6" y="193"/>
                    <a:pt x="6" y="193"/>
                    <a:pt x="6" y="193"/>
                  </a:cubicBezTo>
                  <a:lnTo>
                    <a:pt x="0" y="19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9" name="Freeform 69">
              <a:extLst>
                <a:ext uri="{FF2B5EF4-FFF2-40B4-BE49-F238E27FC236}">
                  <a16:creationId xmlns:a16="http://schemas.microsoft.com/office/drawing/2014/main" id="{878855E2-4A3B-4486-BEC1-BEB8967501A5}"/>
                </a:ext>
              </a:extLst>
            </p:cNvPr>
            <p:cNvSpPr>
              <a:spLocks/>
            </p:cNvSpPr>
            <p:nvPr/>
          </p:nvSpPr>
          <p:spPr bwMode="auto">
            <a:xfrm>
              <a:off x="6607552" y="1478450"/>
              <a:ext cx="68861" cy="84410"/>
            </a:xfrm>
            <a:custGeom>
              <a:avLst/>
              <a:gdLst>
                <a:gd name="T0" fmla="*/ 26 w 45"/>
                <a:gd name="T1" fmla="*/ 54 h 55"/>
                <a:gd name="T2" fmla="*/ 17 w 45"/>
                <a:gd name="T3" fmla="*/ 44 h 55"/>
                <a:gd name="T4" fmla="*/ 10 w 45"/>
                <a:gd name="T5" fmla="*/ 32 h 55"/>
                <a:gd name="T6" fmla="*/ 0 w 45"/>
                <a:gd name="T7" fmla="*/ 15 h 55"/>
                <a:gd name="T8" fmla="*/ 10 w 45"/>
                <a:gd name="T9" fmla="*/ 2 h 55"/>
                <a:gd name="T10" fmla="*/ 17 w 45"/>
                <a:gd name="T11" fmla="*/ 0 h 55"/>
                <a:gd name="T12" fmla="*/ 25 w 45"/>
                <a:gd name="T13" fmla="*/ 12 h 55"/>
                <a:gd name="T14" fmla="*/ 39 w 45"/>
                <a:gd name="T15" fmla="*/ 25 h 55"/>
                <a:gd name="T16" fmla="*/ 41 w 45"/>
                <a:gd name="T17" fmla="*/ 44 h 55"/>
                <a:gd name="T18" fmla="*/ 45 w 45"/>
                <a:gd name="T19" fmla="*/ 49 h 55"/>
                <a:gd name="T20" fmla="*/ 34 w 45"/>
                <a:gd name="T21" fmla="*/ 55 h 55"/>
                <a:gd name="T22" fmla="*/ 33 w 45"/>
                <a:gd name="T23" fmla="*/ 48 h 55"/>
                <a:gd name="T24" fmla="*/ 26 w 45"/>
                <a:gd name="T25" fmla="*/ 5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55">
                  <a:moveTo>
                    <a:pt x="26" y="54"/>
                  </a:moveTo>
                  <a:cubicBezTo>
                    <a:pt x="17" y="44"/>
                    <a:pt x="17" y="44"/>
                    <a:pt x="17" y="44"/>
                  </a:cubicBezTo>
                  <a:cubicBezTo>
                    <a:pt x="10" y="32"/>
                    <a:pt x="10" y="32"/>
                    <a:pt x="10" y="32"/>
                  </a:cubicBezTo>
                  <a:cubicBezTo>
                    <a:pt x="0" y="15"/>
                    <a:pt x="0" y="15"/>
                    <a:pt x="0" y="15"/>
                  </a:cubicBezTo>
                  <a:cubicBezTo>
                    <a:pt x="10" y="2"/>
                    <a:pt x="10" y="2"/>
                    <a:pt x="10" y="2"/>
                  </a:cubicBezTo>
                  <a:cubicBezTo>
                    <a:pt x="17" y="0"/>
                    <a:pt x="17" y="0"/>
                    <a:pt x="17" y="0"/>
                  </a:cubicBezTo>
                  <a:cubicBezTo>
                    <a:pt x="17" y="0"/>
                    <a:pt x="25" y="12"/>
                    <a:pt x="25" y="12"/>
                  </a:cubicBezTo>
                  <a:cubicBezTo>
                    <a:pt x="26" y="13"/>
                    <a:pt x="39" y="25"/>
                    <a:pt x="39" y="25"/>
                  </a:cubicBezTo>
                  <a:cubicBezTo>
                    <a:pt x="41" y="44"/>
                    <a:pt x="41" y="44"/>
                    <a:pt x="41" y="44"/>
                  </a:cubicBezTo>
                  <a:cubicBezTo>
                    <a:pt x="45" y="49"/>
                    <a:pt x="45" y="49"/>
                    <a:pt x="45" y="49"/>
                  </a:cubicBezTo>
                  <a:cubicBezTo>
                    <a:pt x="34" y="55"/>
                    <a:pt x="34" y="55"/>
                    <a:pt x="34" y="55"/>
                  </a:cubicBezTo>
                  <a:cubicBezTo>
                    <a:pt x="33" y="48"/>
                    <a:pt x="33" y="48"/>
                    <a:pt x="33" y="48"/>
                  </a:cubicBezTo>
                  <a:lnTo>
                    <a:pt x="26" y="5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0" name="Freeform 70">
              <a:extLst>
                <a:ext uri="{FF2B5EF4-FFF2-40B4-BE49-F238E27FC236}">
                  <a16:creationId xmlns:a16="http://schemas.microsoft.com/office/drawing/2014/main" id="{EEC33A80-91F1-4438-B209-739F5D82DA0A}"/>
                </a:ext>
              </a:extLst>
            </p:cNvPr>
            <p:cNvSpPr>
              <a:spLocks/>
            </p:cNvSpPr>
            <p:nvPr/>
          </p:nvSpPr>
          <p:spPr bwMode="auto">
            <a:xfrm>
              <a:off x="6683076" y="1533983"/>
              <a:ext cx="15549" cy="15549"/>
            </a:xfrm>
            <a:custGeom>
              <a:avLst/>
              <a:gdLst>
                <a:gd name="T0" fmla="*/ 3 w 7"/>
                <a:gd name="T1" fmla="*/ 7 h 7"/>
                <a:gd name="T2" fmla="*/ 7 w 7"/>
                <a:gd name="T3" fmla="*/ 0 h 7"/>
                <a:gd name="T4" fmla="*/ 0 w 7"/>
                <a:gd name="T5" fmla="*/ 2 h 7"/>
                <a:gd name="T6" fmla="*/ 3 w 7"/>
                <a:gd name="T7" fmla="*/ 7 h 7"/>
              </a:gdLst>
              <a:ahLst/>
              <a:cxnLst>
                <a:cxn ang="0">
                  <a:pos x="T0" y="T1"/>
                </a:cxn>
                <a:cxn ang="0">
                  <a:pos x="T2" y="T3"/>
                </a:cxn>
                <a:cxn ang="0">
                  <a:pos x="T4" y="T5"/>
                </a:cxn>
                <a:cxn ang="0">
                  <a:pos x="T6" y="T7"/>
                </a:cxn>
              </a:cxnLst>
              <a:rect l="0" t="0" r="r" b="b"/>
              <a:pathLst>
                <a:path w="7" h="7">
                  <a:moveTo>
                    <a:pt x="3" y="7"/>
                  </a:moveTo>
                  <a:lnTo>
                    <a:pt x="7" y="0"/>
                  </a:lnTo>
                  <a:lnTo>
                    <a:pt x="0" y="2"/>
                  </a:lnTo>
                  <a:lnTo>
                    <a:pt x="3" y="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1" name="Freeform 71">
              <a:extLst>
                <a:ext uri="{FF2B5EF4-FFF2-40B4-BE49-F238E27FC236}">
                  <a16:creationId xmlns:a16="http://schemas.microsoft.com/office/drawing/2014/main" id="{3757884C-50E0-4FF6-B717-0CD62AA075CD}"/>
                </a:ext>
              </a:extLst>
            </p:cNvPr>
            <p:cNvSpPr>
              <a:spLocks/>
            </p:cNvSpPr>
            <p:nvPr/>
          </p:nvSpPr>
          <p:spPr bwMode="auto">
            <a:xfrm>
              <a:off x="6729724" y="1525097"/>
              <a:ext cx="15549" cy="19992"/>
            </a:xfrm>
            <a:custGeom>
              <a:avLst/>
              <a:gdLst>
                <a:gd name="T0" fmla="*/ 7 w 7"/>
                <a:gd name="T1" fmla="*/ 9 h 9"/>
                <a:gd name="T2" fmla="*/ 0 w 7"/>
                <a:gd name="T3" fmla="*/ 4 h 9"/>
                <a:gd name="T4" fmla="*/ 6 w 7"/>
                <a:gd name="T5" fmla="*/ 0 h 9"/>
                <a:gd name="T6" fmla="*/ 7 w 7"/>
                <a:gd name="T7" fmla="*/ 9 h 9"/>
              </a:gdLst>
              <a:ahLst/>
              <a:cxnLst>
                <a:cxn ang="0">
                  <a:pos x="T0" y="T1"/>
                </a:cxn>
                <a:cxn ang="0">
                  <a:pos x="T2" y="T3"/>
                </a:cxn>
                <a:cxn ang="0">
                  <a:pos x="T4" y="T5"/>
                </a:cxn>
                <a:cxn ang="0">
                  <a:pos x="T6" y="T7"/>
                </a:cxn>
              </a:cxnLst>
              <a:rect l="0" t="0" r="r" b="b"/>
              <a:pathLst>
                <a:path w="7" h="9">
                  <a:moveTo>
                    <a:pt x="7" y="9"/>
                  </a:moveTo>
                  <a:lnTo>
                    <a:pt x="0" y="4"/>
                  </a:lnTo>
                  <a:lnTo>
                    <a:pt x="6" y="0"/>
                  </a:lnTo>
                  <a:lnTo>
                    <a:pt x="7" y="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2" name="Freeform 72">
              <a:extLst>
                <a:ext uri="{FF2B5EF4-FFF2-40B4-BE49-F238E27FC236}">
                  <a16:creationId xmlns:a16="http://schemas.microsoft.com/office/drawing/2014/main" id="{DEBCE987-F017-406B-9216-64702A4E0D00}"/>
                </a:ext>
              </a:extLst>
            </p:cNvPr>
            <p:cNvSpPr>
              <a:spLocks/>
            </p:cNvSpPr>
            <p:nvPr/>
          </p:nvSpPr>
          <p:spPr bwMode="auto">
            <a:xfrm>
              <a:off x="6709732" y="1545089"/>
              <a:ext cx="26656" cy="53311"/>
            </a:xfrm>
            <a:custGeom>
              <a:avLst/>
              <a:gdLst>
                <a:gd name="T0" fmla="*/ 12 w 12"/>
                <a:gd name="T1" fmla="*/ 0 h 24"/>
                <a:gd name="T2" fmla="*/ 1 w 12"/>
                <a:gd name="T3" fmla="*/ 0 h 24"/>
                <a:gd name="T4" fmla="*/ 5 w 12"/>
                <a:gd name="T5" fmla="*/ 12 h 24"/>
                <a:gd name="T6" fmla="*/ 0 w 12"/>
                <a:gd name="T7" fmla="*/ 21 h 24"/>
                <a:gd name="T8" fmla="*/ 6 w 12"/>
                <a:gd name="T9" fmla="*/ 24 h 24"/>
                <a:gd name="T10" fmla="*/ 11 w 12"/>
                <a:gd name="T11" fmla="*/ 18 h 24"/>
                <a:gd name="T12" fmla="*/ 12 w 12"/>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12" h="24">
                  <a:moveTo>
                    <a:pt x="12" y="0"/>
                  </a:moveTo>
                  <a:lnTo>
                    <a:pt x="1" y="0"/>
                  </a:lnTo>
                  <a:lnTo>
                    <a:pt x="5" y="12"/>
                  </a:lnTo>
                  <a:lnTo>
                    <a:pt x="0" y="21"/>
                  </a:lnTo>
                  <a:lnTo>
                    <a:pt x="6" y="24"/>
                  </a:lnTo>
                  <a:lnTo>
                    <a:pt x="11" y="18"/>
                  </a:lnTo>
                  <a:lnTo>
                    <a:pt x="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3" name="Freeform 73">
              <a:extLst>
                <a:ext uri="{FF2B5EF4-FFF2-40B4-BE49-F238E27FC236}">
                  <a16:creationId xmlns:a16="http://schemas.microsoft.com/office/drawing/2014/main" id="{A002020A-96EA-4388-AD14-55404C0B3754}"/>
                </a:ext>
              </a:extLst>
            </p:cNvPr>
            <p:cNvSpPr>
              <a:spLocks/>
            </p:cNvSpPr>
            <p:nvPr/>
          </p:nvSpPr>
          <p:spPr bwMode="auto">
            <a:xfrm>
              <a:off x="6638650" y="1371827"/>
              <a:ext cx="166598" cy="157713"/>
            </a:xfrm>
            <a:custGeom>
              <a:avLst/>
              <a:gdLst>
                <a:gd name="T0" fmla="*/ 98 w 110"/>
                <a:gd name="T1" fmla="*/ 85 h 105"/>
                <a:gd name="T2" fmla="*/ 110 w 110"/>
                <a:gd name="T3" fmla="*/ 75 h 105"/>
                <a:gd name="T4" fmla="*/ 106 w 110"/>
                <a:gd name="T5" fmla="*/ 94 h 105"/>
                <a:gd name="T6" fmla="*/ 90 w 110"/>
                <a:gd name="T7" fmla="*/ 94 h 105"/>
                <a:gd name="T8" fmla="*/ 85 w 110"/>
                <a:gd name="T9" fmla="*/ 105 h 105"/>
                <a:gd name="T10" fmla="*/ 70 w 110"/>
                <a:gd name="T11" fmla="*/ 94 h 105"/>
                <a:gd name="T12" fmla="*/ 61 w 110"/>
                <a:gd name="T13" fmla="*/ 74 h 105"/>
                <a:gd name="T14" fmla="*/ 34 w 110"/>
                <a:gd name="T15" fmla="*/ 79 h 105"/>
                <a:gd name="T16" fmla="*/ 22 w 110"/>
                <a:gd name="T17" fmla="*/ 79 h 105"/>
                <a:gd name="T18" fmla="*/ 16 w 110"/>
                <a:gd name="T19" fmla="*/ 59 h 105"/>
                <a:gd name="T20" fmla="*/ 10 w 110"/>
                <a:gd name="T21" fmla="*/ 67 h 105"/>
                <a:gd name="T22" fmla="*/ 3 w 110"/>
                <a:gd name="T23" fmla="*/ 65 h 105"/>
                <a:gd name="T24" fmla="*/ 0 w 110"/>
                <a:gd name="T25" fmla="*/ 43 h 105"/>
                <a:gd name="T26" fmla="*/ 11 w 110"/>
                <a:gd name="T27" fmla="*/ 0 h 105"/>
                <a:gd name="T28" fmla="*/ 32 w 110"/>
                <a:gd name="T29" fmla="*/ 1 h 105"/>
                <a:gd name="T30" fmla="*/ 33 w 110"/>
                <a:gd name="T31" fmla="*/ 13 h 105"/>
                <a:gd name="T32" fmla="*/ 60 w 110"/>
                <a:gd name="T33" fmla="*/ 20 h 105"/>
                <a:gd name="T34" fmla="*/ 67 w 110"/>
                <a:gd name="T35" fmla="*/ 37 h 105"/>
                <a:gd name="T36" fmla="*/ 51 w 110"/>
                <a:gd name="T37" fmla="*/ 43 h 105"/>
                <a:gd name="T38" fmla="*/ 45 w 110"/>
                <a:gd name="T39" fmla="*/ 55 h 105"/>
                <a:gd name="T40" fmla="*/ 64 w 110"/>
                <a:gd name="T41" fmla="*/ 57 h 105"/>
                <a:gd name="T42" fmla="*/ 65 w 110"/>
                <a:gd name="T43" fmla="*/ 65 h 105"/>
                <a:gd name="T44" fmla="*/ 74 w 110"/>
                <a:gd name="T45" fmla="*/ 58 h 105"/>
                <a:gd name="T46" fmla="*/ 74 w 110"/>
                <a:gd name="T47" fmla="*/ 69 h 105"/>
                <a:gd name="T48" fmla="*/ 78 w 110"/>
                <a:gd name="T49" fmla="*/ 75 h 105"/>
                <a:gd name="T50" fmla="*/ 97 w 110"/>
                <a:gd name="T51" fmla="*/ 63 h 105"/>
                <a:gd name="T52" fmla="*/ 93 w 110"/>
                <a:gd name="T53" fmla="*/ 84 h 105"/>
                <a:gd name="T54" fmla="*/ 98 w 110"/>
                <a:gd name="T55" fmla="*/ 8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0" h="105">
                  <a:moveTo>
                    <a:pt x="98" y="85"/>
                  </a:moveTo>
                  <a:cubicBezTo>
                    <a:pt x="110" y="75"/>
                    <a:pt x="110" y="75"/>
                    <a:pt x="110" y="75"/>
                  </a:cubicBezTo>
                  <a:cubicBezTo>
                    <a:pt x="106" y="94"/>
                    <a:pt x="106" y="94"/>
                    <a:pt x="106" y="94"/>
                  </a:cubicBezTo>
                  <a:cubicBezTo>
                    <a:pt x="90" y="94"/>
                    <a:pt x="90" y="94"/>
                    <a:pt x="90" y="94"/>
                  </a:cubicBezTo>
                  <a:cubicBezTo>
                    <a:pt x="85" y="105"/>
                    <a:pt x="85" y="105"/>
                    <a:pt x="85" y="105"/>
                  </a:cubicBezTo>
                  <a:cubicBezTo>
                    <a:pt x="70" y="94"/>
                    <a:pt x="70" y="94"/>
                    <a:pt x="70" y="94"/>
                  </a:cubicBezTo>
                  <a:cubicBezTo>
                    <a:pt x="61" y="74"/>
                    <a:pt x="61" y="74"/>
                    <a:pt x="61" y="74"/>
                  </a:cubicBezTo>
                  <a:cubicBezTo>
                    <a:pt x="34" y="79"/>
                    <a:pt x="34" y="79"/>
                    <a:pt x="34" y="79"/>
                  </a:cubicBezTo>
                  <a:cubicBezTo>
                    <a:pt x="22" y="79"/>
                    <a:pt x="22" y="79"/>
                    <a:pt x="22" y="79"/>
                  </a:cubicBezTo>
                  <a:cubicBezTo>
                    <a:pt x="22" y="79"/>
                    <a:pt x="16" y="65"/>
                    <a:pt x="16" y="59"/>
                  </a:cubicBezTo>
                  <a:cubicBezTo>
                    <a:pt x="10" y="67"/>
                    <a:pt x="10" y="67"/>
                    <a:pt x="10" y="67"/>
                  </a:cubicBezTo>
                  <a:cubicBezTo>
                    <a:pt x="3" y="65"/>
                    <a:pt x="3" y="65"/>
                    <a:pt x="3" y="65"/>
                  </a:cubicBezTo>
                  <a:cubicBezTo>
                    <a:pt x="0" y="43"/>
                    <a:pt x="0" y="43"/>
                    <a:pt x="0" y="43"/>
                  </a:cubicBezTo>
                  <a:cubicBezTo>
                    <a:pt x="11" y="0"/>
                    <a:pt x="11" y="0"/>
                    <a:pt x="11" y="0"/>
                  </a:cubicBezTo>
                  <a:cubicBezTo>
                    <a:pt x="32" y="1"/>
                    <a:pt x="32" y="1"/>
                    <a:pt x="32" y="1"/>
                  </a:cubicBezTo>
                  <a:cubicBezTo>
                    <a:pt x="33" y="13"/>
                    <a:pt x="33" y="13"/>
                    <a:pt x="33" y="13"/>
                  </a:cubicBezTo>
                  <a:cubicBezTo>
                    <a:pt x="60" y="20"/>
                    <a:pt x="60" y="20"/>
                    <a:pt x="60" y="20"/>
                  </a:cubicBezTo>
                  <a:cubicBezTo>
                    <a:pt x="67" y="37"/>
                    <a:pt x="67" y="37"/>
                    <a:pt x="67" y="37"/>
                  </a:cubicBezTo>
                  <a:cubicBezTo>
                    <a:pt x="51" y="43"/>
                    <a:pt x="51" y="43"/>
                    <a:pt x="51" y="43"/>
                  </a:cubicBezTo>
                  <a:cubicBezTo>
                    <a:pt x="51" y="43"/>
                    <a:pt x="45" y="55"/>
                    <a:pt x="45" y="55"/>
                  </a:cubicBezTo>
                  <a:cubicBezTo>
                    <a:pt x="45" y="55"/>
                    <a:pt x="64" y="57"/>
                    <a:pt x="64" y="57"/>
                  </a:cubicBezTo>
                  <a:cubicBezTo>
                    <a:pt x="65" y="65"/>
                    <a:pt x="65" y="65"/>
                    <a:pt x="65" y="65"/>
                  </a:cubicBezTo>
                  <a:cubicBezTo>
                    <a:pt x="74" y="58"/>
                    <a:pt x="74" y="58"/>
                    <a:pt x="74" y="58"/>
                  </a:cubicBezTo>
                  <a:cubicBezTo>
                    <a:pt x="74" y="69"/>
                    <a:pt x="74" y="69"/>
                    <a:pt x="74" y="69"/>
                  </a:cubicBezTo>
                  <a:cubicBezTo>
                    <a:pt x="78" y="75"/>
                    <a:pt x="78" y="75"/>
                    <a:pt x="78" y="75"/>
                  </a:cubicBezTo>
                  <a:cubicBezTo>
                    <a:pt x="97" y="63"/>
                    <a:pt x="97" y="63"/>
                    <a:pt x="97" y="63"/>
                  </a:cubicBezTo>
                  <a:cubicBezTo>
                    <a:pt x="93" y="84"/>
                    <a:pt x="93" y="84"/>
                    <a:pt x="93" y="84"/>
                  </a:cubicBezTo>
                  <a:lnTo>
                    <a:pt x="98" y="8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4" name="Freeform 74">
              <a:extLst>
                <a:ext uri="{FF2B5EF4-FFF2-40B4-BE49-F238E27FC236}">
                  <a16:creationId xmlns:a16="http://schemas.microsoft.com/office/drawing/2014/main" id="{97599E4F-16E9-4AB0-A917-21F781A692E3}"/>
                </a:ext>
              </a:extLst>
            </p:cNvPr>
            <p:cNvSpPr>
              <a:spLocks/>
            </p:cNvSpPr>
            <p:nvPr/>
          </p:nvSpPr>
          <p:spPr bwMode="auto">
            <a:xfrm>
              <a:off x="6756379" y="1425138"/>
              <a:ext cx="33320" cy="35541"/>
            </a:xfrm>
            <a:custGeom>
              <a:avLst/>
              <a:gdLst>
                <a:gd name="T0" fmla="*/ 14 w 22"/>
                <a:gd name="T1" fmla="*/ 23 h 24"/>
                <a:gd name="T2" fmla="*/ 22 w 22"/>
                <a:gd name="T3" fmla="*/ 9 h 24"/>
                <a:gd name="T4" fmla="*/ 21 w 22"/>
                <a:gd name="T5" fmla="*/ 0 h 24"/>
                <a:gd name="T6" fmla="*/ 0 w 22"/>
                <a:gd name="T7" fmla="*/ 13 h 24"/>
                <a:gd name="T8" fmla="*/ 14 w 22"/>
                <a:gd name="T9" fmla="*/ 23 h 24"/>
              </a:gdLst>
              <a:ahLst/>
              <a:cxnLst>
                <a:cxn ang="0">
                  <a:pos x="T0" y="T1"/>
                </a:cxn>
                <a:cxn ang="0">
                  <a:pos x="T2" y="T3"/>
                </a:cxn>
                <a:cxn ang="0">
                  <a:pos x="T4" y="T5"/>
                </a:cxn>
                <a:cxn ang="0">
                  <a:pos x="T6" y="T7"/>
                </a:cxn>
                <a:cxn ang="0">
                  <a:pos x="T8" y="T9"/>
                </a:cxn>
              </a:cxnLst>
              <a:rect l="0" t="0" r="r" b="b"/>
              <a:pathLst>
                <a:path w="22" h="24">
                  <a:moveTo>
                    <a:pt x="14" y="23"/>
                  </a:moveTo>
                  <a:cubicBezTo>
                    <a:pt x="14" y="23"/>
                    <a:pt x="18" y="12"/>
                    <a:pt x="22" y="9"/>
                  </a:cubicBezTo>
                  <a:cubicBezTo>
                    <a:pt x="21" y="0"/>
                    <a:pt x="21" y="0"/>
                    <a:pt x="21" y="0"/>
                  </a:cubicBezTo>
                  <a:cubicBezTo>
                    <a:pt x="0" y="13"/>
                    <a:pt x="0" y="13"/>
                    <a:pt x="0" y="13"/>
                  </a:cubicBezTo>
                  <a:cubicBezTo>
                    <a:pt x="0" y="13"/>
                    <a:pt x="9" y="24"/>
                    <a:pt x="14" y="2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5" name="Freeform 75">
              <a:extLst>
                <a:ext uri="{FF2B5EF4-FFF2-40B4-BE49-F238E27FC236}">
                  <a16:creationId xmlns:a16="http://schemas.microsoft.com/office/drawing/2014/main" id="{D5CF7161-B74E-460B-9923-5AF01775CC1D}"/>
                </a:ext>
              </a:extLst>
            </p:cNvPr>
            <p:cNvSpPr>
              <a:spLocks/>
            </p:cNvSpPr>
            <p:nvPr/>
          </p:nvSpPr>
          <p:spPr bwMode="auto">
            <a:xfrm>
              <a:off x="6823019" y="1396261"/>
              <a:ext cx="44426" cy="44426"/>
            </a:xfrm>
            <a:custGeom>
              <a:avLst/>
              <a:gdLst>
                <a:gd name="T0" fmla="*/ 15 w 29"/>
                <a:gd name="T1" fmla="*/ 30 h 30"/>
                <a:gd name="T2" fmla="*/ 20 w 29"/>
                <a:gd name="T3" fmla="*/ 19 h 30"/>
                <a:gd name="T4" fmla="*/ 29 w 29"/>
                <a:gd name="T5" fmla="*/ 15 h 30"/>
                <a:gd name="T6" fmla="*/ 15 w 29"/>
                <a:gd name="T7" fmla="*/ 0 h 30"/>
                <a:gd name="T8" fmla="*/ 0 w 29"/>
                <a:gd name="T9" fmla="*/ 24 h 30"/>
                <a:gd name="T10" fmla="*/ 15 w 29"/>
                <a:gd name="T11" fmla="*/ 30 h 30"/>
              </a:gdLst>
              <a:ahLst/>
              <a:cxnLst>
                <a:cxn ang="0">
                  <a:pos x="T0" y="T1"/>
                </a:cxn>
                <a:cxn ang="0">
                  <a:pos x="T2" y="T3"/>
                </a:cxn>
                <a:cxn ang="0">
                  <a:pos x="T4" y="T5"/>
                </a:cxn>
                <a:cxn ang="0">
                  <a:pos x="T6" y="T7"/>
                </a:cxn>
                <a:cxn ang="0">
                  <a:pos x="T8" y="T9"/>
                </a:cxn>
                <a:cxn ang="0">
                  <a:pos x="T10" y="T11"/>
                </a:cxn>
              </a:cxnLst>
              <a:rect l="0" t="0" r="r" b="b"/>
              <a:pathLst>
                <a:path w="29" h="30">
                  <a:moveTo>
                    <a:pt x="15" y="30"/>
                  </a:moveTo>
                  <a:cubicBezTo>
                    <a:pt x="15" y="30"/>
                    <a:pt x="20" y="19"/>
                    <a:pt x="20" y="19"/>
                  </a:cubicBezTo>
                  <a:cubicBezTo>
                    <a:pt x="20" y="19"/>
                    <a:pt x="29" y="15"/>
                    <a:pt x="29" y="15"/>
                  </a:cubicBezTo>
                  <a:cubicBezTo>
                    <a:pt x="15" y="0"/>
                    <a:pt x="15" y="0"/>
                    <a:pt x="15" y="0"/>
                  </a:cubicBezTo>
                  <a:cubicBezTo>
                    <a:pt x="0" y="24"/>
                    <a:pt x="0" y="24"/>
                    <a:pt x="0" y="24"/>
                  </a:cubicBezTo>
                  <a:lnTo>
                    <a:pt x="15"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 name="Freeform 76">
              <a:extLst>
                <a:ext uri="{FF2B5EF4-FFF2-40B4-BE49-F238E27FC236}">
                  <a16:creationId xmlns:a16="http://schemas.microsoft.com/office/drawing/2014/main" id="{750EBB9B-7FC6-4260-8B61-AEC378946286}"/>
                </a:ext>
              </a:extLst>
            </p:cNvPr>
            <p:cNvSpPr>
              <a:spLocks/>
            </p:cNvSpPr>
            <p:nvPr/>
          </p:nvSpPr>
          <p:spPr bwMode="auto">
            <a:xfrm>
              <a:off x="6718617" y="1351835"/>
              <a:ext cx="39984" cy="39984"/>
            </a:xfrm>
            <a:custGeom>
              <a:avLst/>
              <a:gdLst>
                <a:gd name="T0" fmla="*/ 17 w 26"/>
                <a:gd name="T1" fmla="*/ 26 h 26"/>
                <a:gd name="T2" fmla="*/ 0 w 26"/>
                <a:gd name="T3" fmla="*/ 14 h 26"/>
                <a:gd name="T4" fmla="*/ 6 w 26"/>
                <a:gd name="T5" fmla="*/ 0 h 26"/>
                <a:gd name="T6" fmla="*/ 26 w 26"/>
                <a:gd name="T7" fmla="*/ 17 h 26"/>
                <a:gd name="T8" fmla="*/ 17 w 26"/>
                <a:gd name="T9" fmla="*/ 26 h 26"/>
              </a:gdLst>
              <a:ahLst/>
              <a:cxnLst>
                <a:cxn ang="0">
                  <a:pos x="T0" y="T1"/>
                </a:cxn>
                <a:cxn ang="0">
                  <a:pos x="T2" y="T3"/>
                </a:cxn>
                <a:cxn ang="0">
                  <a:pos x="T4" y="T5"/>
                </a:cxn>
                <a:cxn ang="0">
                  <a:pos x="T6" y="T7"/>
                </a:cxn>
                <a:cxn ang="0">
                  <a:pos x="T8" y="T9"/>
                </a:cxn>
              </a:cxnLst>
              <a:rect l="0" t="0" r="r" b="b"/>
              <a:pathLst>
                <a:path w="26" h="26">
                  <a:moveTo>
                    <a:pt x="17" y="26"/>
                  </a:moveTo>
                  <a:cubicBezTo>
                    <a:pt x="17" y="26"/>
                    <a:pt x="0" y="14"/>
                    <a:pt x="0" y="14"/>
                  </a:cubicBezTo>
                  <a:cubicBezTo>
                    <a:pt x="0" y="14"/>
                    <a:pt x="6" y="0"/>
                    <a:pt x="6" y="0"/>
                  </a:cubicBezTo>
                  <a:cubicBezTo>
                    <a:pt x="26" y="17"/>
                    <a:pt x="26" y="17"/>
                    <a:pt x="26" y="17"/>
                  </a:cubicBezTo>
                  <a:lnTo>
                    <a:pt x="17" y="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7" name="Freeform 77">
              <a:extLst>
                <a:ext uri="{FF2B5EF4-FFF2-40B4-BE49-F238E27FC236}">
                  <a16:creationId xmlns:a16="http://schemas.microsoft.com/office/drawing/2014/main" id="{C7C841F9-CD0A-4B8A-AE6E-818DAC6E6869}"/>
                </a:ext>
              </a:extLst>
            </p:cNvPr>
            <p:cNvSpPr>
              <a:spLocks/>
            </p:cNvSpPr>
            <p:nvPr/>
          </p:nvSpPr>
          <p:spPr bwMode="auto">
            <a:xfrm>
              <a:off x="6747494" y="1280753"/>
              <a:ext cx="37762" cy="57754"/>
            </a:xfrm>
            <a:custGeom>
              <a:avLst/>
              <a:gdLst>
                <a:gd name="T0" fmla="*/ 18 w 25"/>
                <a:gd name="T1" fmla="*/ 39 h 39"/>
                <a:gd name="T2" fmla="*/ 18 w 25"/>
                <a:gd name="T3" fmla="*/ 22 h 39"/>
                <a:gd name="T4" fmla="*/ 1 w 25"/>
                <a:gd name="T5" fmla="*/ 23 h 39"/>
                <a:gd name="T6" fmla="*/ 2 w 25"/>
                <a:gd name="T7" fmla="*/ 9 h 39"/>
                <a:gd name="T8" fmla="*/ 20 w 25"/>
                <a:gd name="T9" fmla="*/ 0 h 39"/>
                <a:gd name="T10" fmla="*/ 24 w 25"/>
                <a:gd name="T11" fmla="*/ 6 h 39"/>
                <a:gd name="T12" fmla="*/ 25 w 25"/>
                <a:gd name="T13" fmla="*/ 39 h 39"/>
                <a:gd name="T14" fmla="*/ 18 w 25"/>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39">
                  <a:moveTo>
                    <a:pt x="18" y="39"/>
                  </a:moveTo>
                  <a:cubicBezTo>
                    <a:pt x="18" y="22"/>
                    <a:pt x="18" y="22"/>
                    <a:pt x="18" y="22"/>
                  </a:cubicBezTo>
                  <a:cubicBezTo>
                    <a:pt x="18" y="22"/>
                    <a:pt x="0" y="24"/>
                    <a:pt x="1" y="23"/>
                  </a:cubicBezTo>
                  <a:cubicBezTo>
                    <a:pt x="1" y="23"/>
                    <a:pt x="2" y="9"/>
                    <a:pt x="2" y="9"/>
                  </a:cubicBezTo>
                  <a:cubicBezTo>
                    <a:pt x="20" y="0"/>
                    <a:pt x="20" y="0"/>
                    <a:pt x="20" y="0"/>
                  </a:cubicBezTo>
                  <a:cubicBezTo>
                    <a:pt x="24" y="6"/>
                    <a:pt x="24" y="6"/>
                    <a:pt x="24" y="6"/>
                  </a:cubicBezTo>
                  <a:cubicBezTo>
                    <a:pt x="25" y="39"/>
                    <a:pt x="25" y="39"/>
                    <a:pt x="25" y="39"/>
                  </a:cubicBezTo>
                  <a:lnTo>
                    <a:pt x="18" y="3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8" name="Freeform 78">
              <a:extLst>
                <a:ext uri="{FF2B5EF4-FFF2-40B4-BE49-F238E27FC236}">
                  <a16:creationId xmlns:a16="http://schemas.microsoft.com/office/drawing/2014/main" id="{D6843FF0-E1E4-417C-8759-43C40499B1CA}"/>
                </a:ext>
              </a:extLst>
            </p:cNvPr>
            <p:cNvSpPr>
              <a:spLocks/>
            </p:cNvSpPr>
            <p:nvPr/>
          </p:nvSpPr>
          <p:spPr bwMode="auto">
            <a:xfrm>
              <a:off x="6831904" y="1327400"/>
              <a:ext cx="66639" cy="46648"/>
            </a:xfrm>
            <a:custGeom>
              <a:avLst/>
              <a:gdLst>
                <a:gd name="T0" fmla="*/ 0 w 30"/>
                <a:gd name="T1" fmla="*/ 21 h 21"/>
                <a:gd name="T2" fmla="*/ 16 w 30"/>
                <a:gd name="T3" fmla="*/ 10 h 21"/>
                <a:gd name="T4" fmla="*/ 22 w 30"/>
                <a:gd name="T5" fmla="*/ 11 h 21"/>
                <a:gd name="T6" fmla="*/ 30 w 30"/>
                <a:gd name="T7" fmla="*/ 1 h 21"/>
                <a:gd name="T8" fmla="*/ 19 w 30"/>
                <a:gd name="T9" fmla="*/ 2 h 21"/>
                <a:gd name="T10" fmla="*/ 13 w 30"/>
                <a:gd name="T11" fmla="*/ 0 h 21"/>
                <a:gd name="T12" fmla="*/ 5 w 30"/>
                <a:gd name="T13" fmla="*/ 10 h 21"/>
                <a:gd name="T14" fmla="*/ 0 w 30"/>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1">
                  <a:moveTo>
                    <a:pt x="0" y="21"/>
                  </a:moveTo>
                  <a:lnTo>
                    <a:pt x="16" y="10"/>
                  </a:lnTo>
                  <a:lnTo>
                    <a:pt x="22" y="11"/>
                  </a:lnTo>
                  <a:lnTo>
                    <a:pt x="30" y="1"/>
                  </a:lnTo>
                  <a:lnTo>
                    <a:pt x="19" y="2"/>
                  </a:lnTo>
                  <a:lnTo>
                    <a:pt x="13" y="0"/>
                  </a:lnTo>
                  <a:lnTo>
                    <a:pt x="5" y="10"/>
                  </a:lnTo>
                  <a:lnTo>
                    <a:pt x="0" y="2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9" name="Freeform 79">
              <a:extLst>
                <a:ext uri="{FF2B5EF4-FFF2-40B4-BE49-F238E27FC236}">
                  <a16:creationId xmlns:a16="http://schemas.microsoft.com/office/drawing/2014/main" id="{604947F1-E106-4D0D-BA9E-B8A342096FF4}"/>
                </a:ext>
              </a:extLst>
            </p:cNvPr>
            <p:cNvSpPr>
              <a:spLocks/>
            </p:cNvSpPr>
            <p:nvPr/>
          </p:nvSpPr>
          <p:spPr bwMode="auto">
            <a:xfrm>
              <a:off x="7229519" y="863146"/>
              <a:ext cx="208803" cy="446484"/>
            </a:xfrm>
            <a:custGeom>
              <a:avLst/>
              <a:gdLst>
                <a:gd name="T0" fmla="*/ 34 w 94"/>
                <a:gd name="T1" fmla="*/ 201 h 201"/>
                <a:gd name="T2" fmla="*/ 40 w 94"/>
                <a:gd name="T3" fmla="*/ 179 h 201"/>
                <a:gd name="T4" fmla="*/ 38 w 94"/>
                <a:gd name="T5" fmla="*/ 168 h 201"/>
                <a:gd name="T6" fmla="*/ 48 w 94"/>
                <a:gd name="T7" fmla="*/ 168 h 201"/>
                <a:gd name="T8" fmla="*/ 48 w 94"/>
                <a:gd name="T9" fmla="*/ 153 h 201"/>
                <a:gd name="T10" fmla="*/ 57 w 94"/>
                <a:gd name="T11" fmla="*/ 134 h 201"/>
                <a:gd name="T12" fmla="*/ 52 w 94"/>
                <a:gd name="T13" fmla="*/ 106 h 201"/>
                <a:gd name="T14" fmla="*/ 54 w 94"/>
                <a:gd name="T15" fmla="*/ 99 h 201"/>
                <a:gd name="T16" fmla="*/ 59 w 94"/>
                <a:gd name="T17" fmla="*/ 111 h 201"/>
                <a:gd name="T18" fmla="*/ 68 w 94"/>
                <a:gd name="T19" fmla="*/ 106 h 201"/>
                <a:gd name="T20" fmla="*/ 79 w 94"/>
                <a:gd name="T21" fmla="*/ 71 h 201"/>
                <a:gd name="T22" fmla="*/ 58 w 94"/>
                <a:gd name="T23" fmla="*/ 71 h 201"/>
                <a:gd name="T24" fmla="*/ 75 w 94"/>
                <a:gd name="T25" fmla="*/ 60 h 201"/>
                <a:gd name="T26" fmla="*/ 86 w 94"/>
                <a:gd name="T27" fmla="*/ 46 h 201"/>
                <a:gd name="T28" fmla="*/ 83 w 94"/>
                <a:gd name="T29" fmla="*/ 25 h 201"/>
                <a:gd name="T30" fmla="*/ 92 w 94"/>
                <a:gd name="T31" fmla="*/ 21 h 201"/>
                <a:gd name="T32" fmla="*/ 94 w 94"/>
                <a:gd name="T33" fmla="*/ 1 h 201"/>
                <a:gd name="T34" fmla="*/ 83 w 94"/>
                <a:gd name="T35" fmla="*/ 0 h 201"/>
                <a:gd name="T36" fmla="*/ 81 w 94"/>
                <a:gd name="T37" fmla="*/ 16 h 201"/>
                <a:gd name="T38" fmla="*/ 69 w 94"/>
                <a:gd name="T39" fmla="*/ 25 h 201"/>
                <a:gd name="T40" fmla="*/ 61 w 94"/>
                <a:gd name="T41" fmla="*/ 18 h 201"/>
                <a:gd name="T42" fmla="*/ 44 w 94"/>
                <a:gd name="T43" fmla="*/ 22 h 201"/>
                <a:gd name="T44" fmla="*/ 34 w 94"/>
                <a:gd name="T45" fmla="*/ 37 h 201"/>
                <a:gd name="T46" fmla="*/ 26 w 94"/>
                <a:gd name="T47" fmla="*/ 29 h 201"/>
                <a:gd name="T48" fmla="*/ 16 w 94"/>
                <a:gd name="T49" fmla="*/ 47 h 201"/>
                <a:gd name="T50" fmla="*/ 35 w 94"/>
                <a:gd name="T51" fmla="*/ 54 h 201"/>
                <a:gd name="T52" fmla="*/ 40 w 94"/>
                <a:gd name="T53" fmla="*/ 71 h 201"/>
                <a:gd name="T54" fmla="*/ 30 w 94"/>
                <a:gd name="T55" fmla="*/ 71 h 201"/>
                <a:gd name="T56" fmla="*/ 35 w 94"/>
                <a:gd name="T57" fmla="*/ 78 h 201"/>
                <a:gd name="T58" fmla="*/ 49 w 94"/>
                <a:gd name="T59" fmla="*/ 80 h 201"/>
                <a:gd name="T60" fmla="*/ 40 w 94"/>
                <a:gd name="T61" fmla="*/ 87 h 201"/>
                <a:gd name="T62" fmla="*/ 28 w 94"/>
                <a:gd name="T63" fmla="*/ 85 h 201"/>
                <a:gd name="T64" fmla="*/ 22 w 94"/>
                <a:gd name="T65" fmla="*/ 91 h 201"/>
                <a:gd name="T66" fmla="*/ 22 w 94"/>
                <a:gd name="T67" fmla="*/ 82 h 201"/>
                <a:gd name="T68" fmla="*/ 12 w 94"/>
                <a:gd name="T69" fmla="*/ 89 h 201"/>
                <a:gd name="T70" fmla="*/ 0 w 94"/>
                <a:gd name="T71" fmla="*/ 85 h 201"/>
                <a:gd name="T72" fmla="*/ 1 w 94"/>
                <a:gd name="T73" fmla="*/ 99 h 201"/>
                <a:gd name="T74" fmla="*/ 22 w 94"/>
                <a:gd name="T75" fmla="*/ 108 h 201"/>
                <a:gd name="T76" fmla="*/ 15 w 94"/>
                <a:gd name="T77" fmla="*/ 116 h 201"/>
                <a:gd name="T78" fmla="*/ 21 w 94"/>
                <a:gd name="T79" fmla="*/ 126 h 201"/>
                <a:gd name="T80" fmla="*/ 32 w 94"/>
                <a:gd name="T81" fmla="*/ 112 h 201"/>
                <a:gd name="T82" fmla="*/ 37 w 94"/>
                <a:gd name="T83" fmla="*/ 121 h 201"/>
                <a:gd name="T84" fmla="*/ 44 w 94"/>
                <a:gd name="T85" fmla="*/ 114 h 201"/>
                <a:gd name="T86" fmla="*/ 43 w 94"/>
                <a:gd name="T87" fmla="*/ 139 h 201"/>
                <a:gd name="T88" fmla="*/ 24 w 94"/>
                <a:gd name="T89" fmla="*/ 186 h 201"/>
                <a:gd name="T90" fmla="*/ 27 w 94"/>
                <a:gd name="T91" fmla="*/ 187 h 201"/>
                <a:gd name="T92" fmla="*/ 34 w 94"/>
                <a:gd name="T93"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4" h="201">
                  <a:moveTo>
                    <a:pt x="34" y="201"/>
                  </a:moveTo>
                  <a:lnTo>
                    <a:pt x="40" y="179"/>
                  </a:lnTo>
                  <a:lnTo>
                    <a:pt x="38" y="168"/>
                  </a:lnTo>
                  <a:lnTo>
                    <a:pt x="48" y="168"/>
                  </a:lnTo>
                  <a:lnTo>
                    <a:pt x="48" y="153"/>
                  </a:lnTo>
                  <a:lnTo>
                    <a:pt x="57" y="134"/>
                  </a:lnTo>
                  <a:lnTo>
                    <a:pt x="52" y="106"/>
                  </a:lnTo>
                  <a:lnTo>
                    <a:pt x="54" y="99"/>
                  </a:lnTo>
                  <a:lnTo>
                    <a:pt x="59" y="111"/>
                  </a:lnTo>
                  <a:lnTo>
                    <a:pt x="68" y="106"/>
                  </a:lnTo>
                  <a:lnTo>
                    <a:pt x="79" y="71"/>
                  </a:lnTo>
                  <a:lnTo>
                    <a:pt x="58" y="71"/>
                  </a:lnTo>
                  <a:lnTo>
                    <a:pt x="75" y="60"/>
                  </a:lnTo>
                  <a:lnTo>
                    <a:pt x="86" y="46"/>
                  </a:lnTo>
                  <a:lnTo>
                    <a:pt x="83" y="25"/>
                  </a:lnTo>
                  <a:lnTo>
                    <a:pt x="92" y="21"/>
                  </a:lnTo>
                  <a:lnTo>
                    <a:pt x="94" y="1"/>
                  </a:lnTo>
                  <a:lnTo>
                    <a:pt x="83" y="0"/>
                  </a:lnTo>
                  <a:lnTo>
                    <a:pt x="81" y="16"/>
                  </a:lnTo>
                  <a:lnTo>
                    <a:pt x="69" y="25"/>
                  </a:lnTo>
                  <a:lnTo>
                    <a:pt x="61" y="18"/>
                  </a:lnTo>
                  <a:lnTo>
                    <a:pt x="44" y="22"/>
                  </a:lnTo>
                  <a:lnTo>
                    <a:pt x="34" y="37"/>
                  </a:lnTo>
                  <a:lnTo>
                    <a:pt x="26" y="29"/>
                  </a:lnTo>
                  <a:lnTo>
                    <a:pt x="16" y="47"/>
                  </a:lnTo>
                  <a:lnTo>
                    <a:pt x="35" y="54"/>
                  </a:lnTo>
                  <a:lnTo>
                    <a:pt x="40" y="71"/>
                  </a:lnTo>
                  <a:lnTo>
                    <a:pt x="30" y="71"/>
                  </a:lnTo>
                  <a:lnTo>
                    <a:pt x="35" y="78"/>
                  </a:lnTo>
                  <a:lnTo>
                    <a:pt x="49" y="80"/>
                  </a:lnTo>
                  <a:lnTo>
                    <a:pt x="40" y="87"/>
                  </a:lnTo>
                  <a:lnTo>
                    <a:pt x="28" y="85"/>
                  </a:lnTo>
                  <a:lnTo>
                    <a:pt x="22" y="91"/>
                  </a:lnTo>
                  <a:lnTo>
                    <a:pt x="22" y="82"/>
                  </a:lnTo>
                  <a:lnTo>
                    <a:pt x="12" y="89"/>
                  </a:lnTo>
                  <a:lnTo>
                    <a:pt x="0" y="85"/>
                  </a:lnTo>
                  <a:lnTo>
                    <a:pt x="1" y="99"/>
                  </a:lnTo>
                  <a:lnTo>
                    <a:pt x="22" y="108"/>
                  </a:lnTo>
                  <a:lnTo>
                    <a:pt x="15" y="116"/>
                  </a:lnTo>
                  <a:lnTo>
                    <a:pt x="21" y="126"/>
                  </a:lnTo>
                  <a:lnTo>
                    <a:pt x="32" y="112"/>
                  </a:lnTo>
                  <a:lnTo>
                    <a:pt x="37" y="121"/>
                  </a:lnTo>
                  <a:lnTo>
                    <a:pt x="44" y="114"/>
                  </a:lnTo>
                  <a:lnTo>
                    <a:pt x="43" y="139"/>
                  </a:lnTo>
                  <a:lnTo>
                    <a:pt x="24" y="186"/>
                  </a:lnTo>
                  <a:lnTo>
                    <a:pt x="27" y="187"/>
                  </a:lnTo>
                  <a:lnTo>
                    <a:pt x="34" y="20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0" name="Freeform 80">
              <a:extLst>
                <a:ext uri="{FF2B5EF4-FFF2-40B4-BE49-F238E27FC236}">
                  <a16:creationId xmlns:a16="http://schemas.microsoft.com/office/drawing/2014/main" id="{2939182F-B36D-4AA0-BCFC-66EB75147ACF}"/>
                </a:ext>
              </a:extLst>
            </p:cNvPr>
            <p:cNvSpPr>
              <a:spLocks/>
            </p:cNvSpPr>
            <p:nvPr/>
          </p:nvSpPr>
          <p:spPr bwMode="auto">
            <a:xfrm>
              <a:off x="7365019" y="1143032"/>
              <a:ext cx="31098" cy="31098"/>
            </a:xfrm>
            <a:custGeom>
              <a:avLst/>
              <a:gdLst>
                <a:gd name="T0" fmla="*/ 4 w 14"/>
                <a:gd name="T1" fmla="*/ 14 h 14"/>
                <a:gd name="T2" fmla="*/ 14 w 14"/>
                <a:gd name="T3" fmla="*/ 6 h 14"/>
                <a:gd name="T4" fmla="*/ 9 w 14"/>
                <a:gd name="T5" fmla="*/ 0 h 14"/>
                <a:gd name="T6" fmla="*/ 0 w 14"/>
                <a:gd name="T7" fmla="*/ 0 h 14"/>
                <a:gd name="T8" fmla="*/ 4 w 14"/>
                <a:gd name="T9" fmla="*/ 14 h 14"/>
              </a:gdLst>
              <a:ahLst/>
              <a:cxnLst>
                <a:cxn ang="0">
                  <a:pos x="T0" y="T1"/>
                </a:cxn>
                <a:cxn ang="0">
                  <a:pos x="T2" y="T3"/>
                </a:cxn>
                <a:cxn ang="0">
                  <a:pos x="T4" y="T5"/>
                </a:cxn>
                <a:cxn ang="0">
                  <a:pos x="T6" y="T7"/>
                </a:cxn>
                <a:cxn ang="0">
                  <a:pos x="T8" y="T9"/>
                </a:cxn>
              </a:cxnLst>
              <a:rect l="0" t="0" r="r" b="b"/>
              <a:pathLst>
                <a:path w="14" h="14">
                  <a:moveTo>
                    <a:pt x="4" y="14"/>
                  </a:moveTo>
                  <a:lnTo>
                    <a:pt x="14" y="6"/>
                  </a:lnTo>
                  <a:lnTo>
                    <a:pt x="9" y="0"/>
                  </a:lnTo>
                  <a:lnTo>
                    <a:pt x="0" y="0"/>
                  </a:lnTo>
                  <a:lnTo>
                    <a:pt x="4" y="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1" name="Freeform 81">
              <a:extLst>
                <a:ext uri="{FF2B5EF4-FFF2-40B4-BE49-F238E27FC236}">
                  <a16:creationId xmlns:a16="http://schemas.microsoft.com/office/drawing/2014/main" id="{9C0C345E-0B68-4701-9924-9CE4F0C0FA3E}"/>
                </a:ext>
              </a:extLst>
            </p:cNvPr>
            <p:cNvSpPr>
              <a:spLocks/>
            </p:cNvSpPr>
            <p:nvPr/>
          </p:nvSpPr>
          <p:spPr bwMode="auto">
            <a:xfrm>
              <a:off x="7411666" y="1040851"/>
              <a:ext cx="31098" cy="24434"/>
            </a:xfrm>
            <a:custGeom>
              <a:avLst/>
              <a:gdLst>
                <a:gd name="T0" fmla="*/ 2 w 14"/>
                <a:gd name="T1" fmla="*/ 11 h 11"/>
                <a:gd name="T2" fmla="*/ 14 w 14"/>
                <a:gd name="T3" fmla="*/ 0 h 11"/>
                <a:gd name="T4" fmla="*/ 0 w 14"/>
                <a:gd name="T5" fmla="*/ 6 h 11"/>
                <a:gd name="T6" fmla="*/ 2 w 14"/>
                <a:gd name="T7" fmla="*/ 11 h 11"/>
              </a:gdLst>
              <a:ahLst/>
              <a:cxnLst>
                <a:cxn ang="0">
                  <a:pos x="T0" y="T1"/>
                </a:cxn>
                <a:cxn ang="0">
                  <a:pos x="T2" y="T3"/>
                </a:cxn>
                <a:cxn ang="0">
                  <a:pos x="T4" y="T5"/>
                </a:cxn>
                <a:cxn ang="0">
                  <a:pos x="T6" y="T7"/>
                </a:cxn>
              </a:cxnLst>
              <a:rect l="0" t="0" r="r" b="b"/>
              <a:pathLst>
                <a:path w="14" h="11">
                  <a:moveTo>
                    <a:pt x="2" y="11"/>
                  </a:moveTo>
                  <a:lnTo>
                    <a:pt x="14" y="0"/>
                  </a:lnTo>
                  <a:lnTo>
                    <a:pt x="0" y="6"/>
                  </a:lnTo>
                  <a:lnTo>
                    <a:pt x="2"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2" name="Freeform 82">
              <a:extLst>
                <a:ext uri="{FF2B5EF4-FFF2-40B4-BE49-F238E27FC236}">
                  <a16:creationId xmlns:a16="http://schemas.microsoft.com/office/drawing/2014/main" id="{DC482388-E2EF-44B6-A5A4-1336D5ECAAA4}"/>
                </a:ext>
              </a:extLst>
            </p:cNvPr>
            <p:cNvSpPr>
              <a:spLocks/>
            </p:cNvSpPr>
            <p:nvPr/>
          </p:nvSpPr>
          <p:spPr bwMode="auto">
            <a:xfrm>
              <a:off x="7456093" y="918679"/>
              <a:ext cx="39984" cy="33320"/>
            </a:xfrm>
            <a:custGeom>
              <a:avLst/>
              <a:gdLst>
                <a:gd name="T0" fmla="*/ 11 w 18"/>
                <a:gd name="T1" fmla="*/ 15 h 15"/>
                <a:gd name="T2" fmla="*/ 18 w 18"/>
                <a:gd name="T3" fmla="*/ 3 h 15"/>
                <a:gd name="T4" fmla="*/ 0 w 18"/>
                <a:gd name="T5" fmla="*/ 0 h 15"/>
                <a:gd name="T6" fmla="*/ 0 w 18"/>
                <a:gd name="T7" fmla="*/ 11 h 15"/>
                <a:gd name="T8" fmla="*/ 11 w 18"/>
                <a:gd name="T9" fmla="*/ 15 h 15"/>
              </a:gdLst>
              <a:ahLst/>
              <a:cxnLst>
                <a:cxn ang="0">
                  <a:pos x="T0" y="T1"/>
                </a:cxn>
                <a:cxn ang="0">
                  <a:pos x="T2" y="T3"/>
                </a:cxn>
                <a:cxn ang="0">
                  <a:pos x="T4" y="T5"/>
                </a:cxn>
                <a:cxn ang="0">
                  <a:pos x="T6" y="T7"/>
                </a:cxn>
                <a:cxn ang="0">
                  <a:pos x="T8" y="T9"/>
                </a:cxn>
              </a:cxnLst>
              <a:rect l="0" t="0" r="r" b="b"/>
              <a:pathLst>
                <a:path w="18" h="15">
                  <a:moveTo>
                    <a:pt x="11" y="15"/>
                  </a:moveTo>
                  <a:lnTo>
                    <a:pt x="18" y="3"/>
                  </a:lnTo>
                  <a:lnTo>
                    <a:pt x="0" y="0"/>
                  </a:lnTo>
                  <a:lnTo>
                    <a:pt x="0" y="11"/>
                  </a:lnTo>
                  <a:lnTo>
                    <a:pt x="11" y="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3" name="Freeform 83">
              <a:extLst>
                <a:ext uri="{FF2B5EF4-FFF2-40B4-BE49-F238E27FC236}">
                  <a16:creationId xmlns:a16="http://schemas.microsoft.com/office/drawing/2014/main" id="{7B63EE8F-63E0-49C5-8103-E716C9F47915}"/>
                </a:ext>
              </a:extLst>
            </p:cNvPr>
            <p:cNvSpPr>
              <a:spLocks/>
            </p:cNvSpPr>
            <p:nvPr/>
          </p:nvSpPr>
          <p:spPr bwMode="auto">
            <a:xfrm>
              <a:off x="7451650" y="818720"/>
              <a:ext cx="57754" cy="75525"/>
            </a:xfrm>
            <a:custGeom>
              <a:avLst/>
              <a:gdLst>
                <a:gd name="T0" fmla="*/ 7 w 26"/>
                <a:gd name="T1" fmla="*/ 34 h 34"/>
                <a:gd name="T2" fmla="*/ 26 w 26"/>
                <a:gd name="T3" fmla="*/ 5 h 34"/>
                <a:gd name="T4" fmla="*/ 13 w 26"/>
                <a:gd name="T5" fmla="*/ 0 h 34"/>
                <a:gd name="T6" fmla="*/ 0 w 26"/>
                <a:gd name="T7" fmla="*/ 28 h 34"/>
                <a:gd name="T8" fmla="*/ 7 w 26"/>
                <a:gd name="T9" fmla="*/ 34 h 34"/>
              </a:gdLst>
              <a:ahLst/>
              <a:cxnLst>
                <a:cxn ang="0">
                  <a:pos x="T0" y="T1"/>
                </a:cxn>
                <a:cxn ang="0">
                  <a:pos x="T2" y="T3"/>
                </a:cxn>
                <a:cxn ang="0">
                  <a:pos x="T4" y="T5"/>
                </a:cxn>
                <a:cxn ang="0">
                  <a:pos x="T6" y="T7"/>
                </a:cxn>
                <a:cxn ang="0">
                  <a:pos x="T8" y="T9"/>
                </a:cxn>
              </a:cxnLst>
              <a:rect l="0" t="0" r="r" b="b"/>
              <a:pathLst>
                <a:path w="26" h="34">
                  <a:moveTo>
                    <a:pt x="7" y="34"/>
                  </a:moveTo>
                  <a:lnTo>
                    <a:pt x="26" y="5"/>
                  </a:lnTo>
                  <a:lnTo>
                    <a:pt x="13" y="0"/>
                  </a:lnTo>
                  <a:lnTo>
                    <a:pt x="0" y="28"/>
                  </a:lnTo>
                  <a:lnTo>
                    <a:pt x="7"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4" name="Freeform 84">
              <a:extLst>
                <a:ext uri="{FF2B5EF4-FFF2-40B4-BE49-F238E27FC236}">
                  <a16:creationId xmlns:a16="http://schemas.microsoft.com/office/drawing/2014/main" id="{CAB1EBC9-46BB-4065-8377-319CE2ABC48A}"/>
                </a:ext>
              </a:extLst>
            </p:cNvPr>
            <p:cNvSpPr>
              <a:spLocks/>
            </p:cNvSpPr>
            <p:nvPr/>
          </p:nvSpPr>
          <p:spPr bwMode="auto">
            <a:xfrm>
              <a:off x="7173986" y="1378491"/>
              <a:ext cx="19992" cy="22213"/>
            </a:xfrm>
            <a:custGeom>
              <a:avLst/>
              <a:gdLst>
                <a:gd name="T0" fmla="*/ 14 w 14"/>
                <a:gd name="T1" fmla="*/ 9 h 15"/>
                <a:gd name="T2" fmla="*/ 3 w 14"/>
                <a:gd name="T3" fmla="*/ 15 h 15"/>
                <a:gd name="T4" fmla="*/ 0 w 14"/>
                <a:gd name="T5" fmla="*/ 14 h 15"/>
                <a:gd name="T6" fmla="*/ 0 w 14"/>
                <a:gd name="T7" fmla="*/ 6 h 15"/>
                <a:gd name="T8" fmla="*/ 6 w 14"/>
                <a:gd name="T9" fmla="*/ 1 h 15"/>
                <a:gd name="T10" fmla="*/ 14 w 14"/>
                <a:gd name="T11" fmla="*/ 9 h 15"/>
              </a:gdLst>
              <a:ahLst/>
              <a:cxnLst>
                <a:cxn ang="0">
                  <a:pos x="T0" y="T1"/>
                </a:cxn>
                <a:cxn ang="0">
                  <a:pos x="T2" y="T3"/>
                </a:cxn>
                <a:cxn ang="0">
                  <a:pos x="T4" y="T5"/>
                </a:cxn>
                <a:cxn ang="0">
                  <a:pos x="T6" y="T7"/>
                </a:cxn>
                <a:cxn ang="0">
                  <a:pos x="T8" y="T9"/>
                </a:cxn>
                <a:cxn ang="0">
                  <a:pos x="T10" y="T11"/>
                </a:cxn>
              </a:cxnLst>
              <a:rect l="0" t="0" r="r" b="b"/>
              <a:pathLst>
                <a:path w="14" h="15">
                  <a:moveTo>
                    <a:pt x="14" y="9"/>
                  </a:moveTo>
                  <a:cubicBezTo>
                    <a:pt x="14" y="9"/>
                    <a:pt x="3" y="15"/>
                    <a:pt x="3" y="15"/>
                  </a:cubicBezTo>
                  <a:cubicBezTo>
                    <a:pt x="0" y="14"/>
                    <a:pt x="0" y="14"/>
                    <a:pt x="0" y="14"/>
                  </a:cubicBezTo>
                  <a:cubicBezTo>
                    <a:pt x="0" y="6"/>
                    <a:pt x="0" y="6"/>
                    <a:pt x="0" y="6"/>
                  </a:cubicBezTo>
                  <a:cubicBezTo>
                    <a:pt x="0" y="6"/>
                    <a:pt x="6" y="0"/>
                    <a:pt x="6" y="1"/>
                  </a:cubicBezTo>
                  <a:cubicBezTo>
                    <a:pt x="7" y="1"/>
                    <a:pt x="14" y="9"/>
                    <a:pt x="14"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5" name="Freeform 85">
              <a:extLst>
                <a:ext uri="{FF2B5EF4-FFF2-40B4-BE49-F238E27FC236}">
                  <a16:creationId xmlns:a16="http://schemas.microsoft.com/office/drawing/2014/main" id="{E2E32C26-3AD3-425C-85D5-C640F0FA5E22}"/>
                </a:ext>
              </a:extLst>
            </p:cNvPr>
            <p:cNvSpPr>
              <a:spLocks/>
            </p:cNvSpPr>
            <p:nvPr/>
          </p:nvSpPr>
          <p:spPr bwMode="auto">
            <a:xfrm>
              <a:off x="7138445" y="1065286"/>
              <a:ext cx="19992" cy="24434"/>
            </a:xfrm>
            <a:custGeom>
              <a:avLst/>
              <a:gdLst>
                <a:gd name="T0" fmla="*/ 8 w 9"/>
                <a:gd name="T1" fmla="*/ 0 h 11"/>
                <a:gd name="T2" fmla="*/ 9 w 9"/>
                <a:gd name="T3" fmla="*/ 7 h 11"/>
                <a:gd name="T4" fmla="*/ 7 w 9"/>
                <a:gd name="T5" fmla="*/ 11 h 11"/>
                <a:gd name="T6" fmla="*/ 1 w 9"/>
                <a:gd name="T7" fmla="*/ 9 h 11"/>
                <a:gd name="T8" fmla="*/ 0 w 9"/>
                <a:gd name="T9" fmla="*/ 2 h 11"/>
                <a:gd name="T10" fmla="*/ 8 w 9"/>
                <a:gd name="T11" fmla="*/ 0 h 11"/>
              </a:gdLst>
              <a:ahLst/>
              <a:cxnLst>
                <a:cxn ang="0">
                  <a:pos x="T0" y="T1"/>
                </a:cxn>
                <a:cxn ang="0">
                  <a:pos x="T2" y="T3"/>
                </a:cxn>
                <a:cxn ang="0">
                  <a:pos x="T4" y="T5"/>
                </a:cxn>
                <a:cxn ang="0">
                  <a:pos x="T6" y="T7"/>
                </a:cxn>
                <a:cxn ang="0">
                  <a:pos x="T8" y="T9"/>
                </a:cxn>
                <a:cxn ang="0">
                  <a:pos x="T10" y="T11"/>
                </a:cxn>
              </a:cxnLst>
              <a:rect l="0" t="0" r="r" b="b"/>
              <a:pathLst>
                <a:path w="9" h="11">
                  <a:moveTo>
                    <a:pt x="8" y="0"/>
                  </a:moveTo>
                  <a:lnTo>
                    <a:pt x="9" y="7"/>
                  </a:lnTo>
                  <a:lnTo>
                    <a:pt x="7" y="11"/>
                  </a:lnTo>
                  <a:lnTo>
                    <a:pt x="1" y="9"/>
                  </a:lnTo>
                  <a:lnTo>
                    <a:pt x="0" y="2"/>
                  </a:lnTo>
                  <a:lnTo>
                    <a:pt x="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6" name="Freeform 86">
              <a:extLst>
                <a:ext uri="{FF2B5EF4-FFF2-40B4-BE49-F238E27FC236}">
                  <a16:creationId xmlns:a16="http://schemas.microsoft.com/office/drawing/2014/main" id="{B23B395B-77D9-47C8-91B1-496340E19E62}"/>
                </a:ext>
              </a:extLst>
            </p:cNvPr>
            <p:cNvSpPr>
              <a:spLocks/>
            </p:cNvSpPr>
            <p:nvPr/>
          </p:nvSpPr>
          <p:spPr bwMode="auto">
            <a:xfrm>
              <a:off x="7480527" y="1011974"/>
              <a:ext cx="19992" cy="13328"/>
            </a:xfrm>
            <a:custGeom>
              <a:avLst/>
              <a:gdLst>
                <a:gd name="T0" fmla="*/ 9 w 9"/>
                <a:gd name="T1" fmla="*/ 6 h 6"/>
                <a:gd name="T2" fmla="*/ 0 w 9"/>
                <a:gd name="T3" fmla="*/ 5 h 6"/>
                <a:gd name="T4" fmla="*/ 1 w 9"/>
                <a:gd name="T5" fmla="*/ 0 h 6"/>
                <a:gd name="T6" fmla="*/ 9 w 9"/>
                <a:gd name="T7" fmla="*/ 0 h 6"/>
                <a:gd name="T8" fmla="*/ 9 w 9"/>
                <a:gd name="T9" fmla="*/ 6 h 6"/>
              </a:gdLst>
              <a:ahLst/>
              <a:cxnLst>
                <a:cxn ang="0">
                  <a:pos x="T0" y="T1"/>
                </a:cxn>
                <a:cxn ang="0">
                  <a:pos x="T2" y="T3"/>
                </a:cxn>
                <a:cxn ang="0">
                  <a:pos x="T4" y="T5"/>
                </a:cxn>
                <a:cxn ang="0">
                  <a:pos x="T6" y="T7"/>
                </a:cxn>
                <a:cxn ang="0">
                  <a:pos x="T8" y="T9"/>
                </a:cxn>
              </a:cxnLst>
              <a:rect l="0" t="0" r="r" b="b"/>
              <a:pathLst>
                <a:path w="9" h="6">
                  <a:moveTo>
                    <a:pt x="9" y="6"/>
                  </a:moveTo>
                  <a:lnTo>
                    <a:pt x="0" y="5"/>
                  </a:lnTo>
                  <a:lnTo>
                    <a:pt x="1" y="0"/>
                  </a:lnTo>
                  <a:lnTo>
                    <a:pt x="9" y="0"/>
                  </a:lnTo>
                  <a:lnTo>
                    <a:pt x="9"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7" name="Freeform 87">
              <a:extLst>
                <a:ext uri="{FF2B5EF4-FFF2-40B4-BE49-F238E27FC236}">
                  <a16:creationId xmlns:a16="http://schemas.microsoft.com/office/drawing/2014/main" id="{81386081-2FE0-407B-947B-13CDCBC1EC15}"/>
                </a:ext>
              </a:extLst>
            </p:cNvPr>
            <p:cNvSpPr>
              <a:spLocks/>
            </p:cNvSpPr>
            <p:nvPr/>
          </p:nvSpPr>
          <p:spPr bwMode="auto">
            <a:xfrm>
              <a:off x="7242847" y="1000868"/>
              <a:ext cx="26656" cy="22213"/>
            </a:xfrm>
            <a:custGeom>
              <a:avLst/>
              <a:gdLst>
                <a:gd name="T0" fmla="*/ 18 w 18"/>
                <a:gd name="T1" fmla="*/ 9 h 14"/>
                <a:gd name="T2" fmla="*/ 1 w 18"/>
                <a:gd name="T3" fmla="*/ 13 h 14"/>
                <a:gd name="T4" fmla="*/ 1 w 18"/>
                <a:gd name="T5" fmla="*/ 0 h 14"/>
                <a:gd name="T6" fmla="*/ 14 w 18"/>
                <a:gd name="T7" fmla="*/ 1 h 14"/>
                <a:gd name="T8" fmla="*/ 18 w 18"/>
                <a:gd name="T9" fmla="*/ 9 h 14"/>
              </a:gdLst>
              <a:ahLst/>
              <a:cxnLst>
                <a:cxn ang="0">
                  <a:pos x="T0" y="T1"/>
                </a:cxn>
                <a:cxn ang="0">
                  <a:pos x="T2" y="T3"/>
                </a:cxn>
                <a:cxn ang="0">
                  <a:pos x="T4" y="T5"/>
                </a:cxn>
                <a:cxn ang="0">
                  <a:pos x="T6" y="T7"/>
                </a:cxn>
                <a:cxn ang="0">
                  <a:pos x="T8" y="T9"/>
                </a:cxn>
              </a:cxnLst>
              <a:rect l="0" t="0" r="r" b="b"/>
              <a:pathLst>
                <a:path w="18" h="14">
                  <a:moveTo>
                    <a:pt x="18" y="9"/>
                  </a:moveTo>
                  <a:cubicBezTo>
                    <a:pt x="18" y="9"/>
                    <a:pt x="1" y="14"/>
                    <a:pt x="1" y="13"/>
                  </a:cubicBezTo>
                  <a:cubicBezTo>
                    <a:pt x="0" y="12"/>
                    <a:pt x="0" y="0"/>
                    <a:pt x="1" y="0"/>
                  </a:cubicBezTo>
                  <a:cubicBezTo>
                    <a:pt x="1" y="0"/>
                    <a:pt x="13" y="1"/>
                    <a:pt x="14" y="1"/>
                  </a:cubicBezTo>
                  <a:cubicBezTo>
                    <a:pt x="15" y="1"/>
                    <a:pt x="18" y="9"/>
                    <a:pt x="18"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8" name="Freeform 88">
              <a:extLst>
                <a:ext uri="{FF2B5EF4-FFF2-40B4-BE49-F238E27FC236}">
                  <a16:creationId xmlns:a16="http://schemas.microsoft.com/office/drawing/2014/main" id="{42C7BA10-5BED-478D-8722-47BD8FF72960}"/>
                </a:ext>
              </a:extLst>
            </p:cNvPr>
            <p:cNvSpPr>
              <a:spLocks/>
            </p:cNvSpPr>
            <p:nvPr/>
          </p:nvSpPr>
          <p:spPr bwMode="auto">
            <a:xfrm>
              <a:off x="6089986" y="4459451"/>
              <a:ext cx="635295" cy="677500"/>
            </a:xfrm>
            <a:custGeom>
              <a:avLst/>
              <a:gdLst>
                <a:gd name="T0" fmla="*/ 414 w 418"/>
                <a:gd name="T1" fmla="*/ 310 h 447"/>
                <a:gd name="T2" fmla="*/ 397 w 418"/>
                <a:gd name="T3" fmla="*/ 317 h 447"/>
                <a:gd name="T4" fmla="*/ 397 w 418"/>
                <a:gd name="T5" fmla="*/ 344 h 447"/>
                <a:gd name="T6" fmla="*/ 374 w 418"/>
                <a:gd name="T7" fmla="*/ 371 h 447"/>
                <a:gd name="T8" fmla="*/ 341 w 418"/>
                <a:gd name="T9" fmla="*/ 390 h 447"/>
                <a:gd name="T10" fmla="*/ 308 w 418"/>
                <a:gd name="T11" fmla="*/ 407 h 447"/>
                <a:gd name="T12" fmla="*/ 289 w 418"/>
                <a:gd name="T13" fmla="*/ 388 h 447"/>
                <a:gd name="T14" fmla="*/ 277 w 418"/>
                <a:gd name="T15" fmla="*/ 380 h 447"/>
                <a:gd name="T16" fmla="*/ 264 w 418"/>
                <a:gd name="T17" fmla="*/ 404 h 447"/>
                <a:gd name="T18" fmla="*/ 227 w 418"/>
                <a:gd name="T19" fmla="*/ 401 h 447"/>
                <a:gd name="T20" fmla="*/ 208 w 418"/>
                <a:gd name="T21" fmla="*/ 400 h 447"/>
                <a:gd name="T22" fmla="*/ 203 w 418"/>
                <a:gd name="T23" fmla="*/ 391 h 447"/>
                <a:gd name="T24" fmla="*/ 194 w 418"/>
                <a:gd name="T25" fmla="*/ 404 h 447"/>
                <a:gd name="T26" fmla="*/ 164 w 418"/>
                <a:gd name="T27" fmla="*/ 410 h 447"/>
                <a:gd name="T28" fmla="*/ 147 w 418"/>
                <a:gd name="T29" fmla="*/ 394 h 447"/>
                <a:gd name="T30" fmla="*/ 134 w 418"/>
                <a:gd name="T31" fmla="*/ 383 h 447"/>
                <a:gd name="T32" fmla="*/ 132 w 418"/>
                <a:gd name="T33" fmla="*/ 431 h 447"/>
                <a:gd name="T34" fmla="*/ 100 w 418"/>
                <a:gd name="T35" fmla="*/ 437 h 447"/>
                <a:gd name="T36" fmla="*/ 84 w 418"/>
                <a:gd name="T37" fmla="*/ 447 h 447"/>
                <a:gd name="T38" fmla="*/ 67 w 418"/>
                <a:gd name="T39" fmla="*/ 440 h 447"/>
                <a:gd name="T40" fmla="*/ 7 w 418"/>
                <a:gd name="T41" fmla="*/ 380 h 447"/>
                <a:gd name="T42" fmla="*/ 0 w 418"/>
                <a:gd name="T43" fmla="*/ 346 h 447"/>
                <a:gd name="T44" fmla="*/ 21 w 418"/>
                <a:gd name="T45" fmla="*/ 297 h 447"/>
                <a:gd name="T46" fmla="*/ 34 w 418"/>
                <a:gd name="T47" fmla="*/ 281 h 447"/>
                <a:gd name="T48" fmla="*/ 30 w 418"/>
                <a:gd name="T49" fmla="*/ 257 h 447"/>
                <a:gd name="T50" fmla="*/ 51 w 418"/>
                <a:gd name="T51" fmla="*/ 197 h 447"/>
                <a:gd name="T52" fmla="*/ 24 w 418"/>
                <a:gd name="T53" fmla="*/ 193 h 447"/>
                <a:gd name="T54" fmla="*/ 44 w 418"/>
                <a:gd name="T55" fmla="*/ 160 h 447"/>
                <a:gd name="T56" fmla="*/ 57 w 418"/>
                <a:gd name="T57" fmla="*/ 130 h 447"/>
                <a:gd name="T58" fmla="*/ 47 w 418"/>
                <a:gd name="T59" fmla="*/ 103 h 447"/>
                <a:gd name="T60" fmla="*/ 41 w 418"/>
                <a:gd name="T61" fmla="*/ 69 h 447"/>
                <a:gd name="T62" fmla="*/ 61 w 418"/>
                <a:gd name="T63" fmla="*/ 60 h 447"/>
                <a:gd name="T64" fmla="*/ 80 w 418"/>
                <a:gd name="T65" fmla="*/ 49 h 447"/>
                <a:gd name="T66" fmla="*/ 110 w 418"/>
                <a:gd name="T67" fmla="*/ 80 h 447"/>
                <a:gd name="T68" fmla="*/ 131 w 418"/>
                <a:gd name="T69" fmla="*/ 62 h 447"/>
                <a:gd name="T70" fmla="*/ 146 w 418"/>
                <a:gd name="T71" fmla="*/ 54 h 447"/>
                <a:gd name="T72" fmla="*/ 157 w 418"/>
                <a:gd name="T73" fmla="*/ 66 h 447"/>
                <a:gd name="T74" fmla="*/ 201 w 418"/>
                <a:gd name="T75" fmla="*/ 60 h 447"/>
                <a:gd name="T76" fmla="*/ 231 w 418"/>
                <a:gd name="T77" fmla="*/ 33 h 447"/>
                <a:gd name="T78" fmla="*/ 257 w 418"/>
                <a:gd name="T79" fmla="*/ 13 h 447"/>
                <a:gd name="T80" fmla="*/ 277 w 418"/>
                <a:gd name="T81" fmla="*/ 9 h 447"/>
                <a:gd name="T82" fmla="*/ 311 w 418"/>
                <a:gd name="T83" fmla="*/ 7 h 447"/>
                <a:gd name="T84" fmla="*/ 324 w 418"/>
                <a:gd name="T85" fmla="*/ 60 h 447"/>
                <a:gd name="T86" fmla="*/ 314 w 418"/>
                <a:gd name="T87" fmla="*/ 83 h 447"/>
                <a:gd name="T88" fmla="*/ 304 w 418"/>
                <a:gd name="T89" fmla="*/ 107 h 447"/>
                <a:gd name="T90" fmla="*/ 324 w 418"/>
                <a:gd name="T91" fmla="*/ 123 h 447"/>
                <a:gd name="T92" fmla="*/ 354 w 418"/>
                <a:gd name="T93" fmla="*/ 140 h 447"/>
                <a:gd name="T94" fmla="*/ 347 w 418"/>
                <a:gd name="T95" fmla="*/ 154 h 447"/>
                <a:gd name="T96" fmla="*/ 339 w 418"/>
                <a:gd name="T97" fmla="*/ 154 h 447"/>
                <a:gd name="T98" fmla="*/ 333 w 418"/>
                <a:gd name="T99" fmla="*/ 173 h 447"/>
                <a:gd name="T100" fmla="*/ 348 w 418"/>
                <a:gd name="T101" fmla="*/ 209 h 447"/>
                <a:gd name="T102" fmla="*/ 367 w 418"/>
                <a:gd name="T103" fmla="*/ 236 h 447"/>
                <a:gd name="T104" fmla="*/ 408 w 418"/>
                <a:gd name="T105" fmla="*/ 280 h 447"/>
                <a:gd name="T106" fmla="*/ 418 w 418"/>
                <a:gd name="T107" fmla="*/ 307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8" h="447">
                  <a:moveTo>
                    <a:pt x="418" y="307"/>
                  </a:moveTo>
                  <a:cubicBezTo>
                    <a:pt x="418" y="310"/>
                    <a:pt x="418" y="310"/>
                    <a:pt x="418" y="310"/>
                  </a:cubicBezTo>
                  <a:cubicBezTo>
                    <a:pt x="414" y="310"/>
                    <a:pt x="414" y="310"/>
                    <a:pt x="414" y="310"/>
                  </a:cubicBezTo>
                  <a:cubicBezTo>
                    <a:pt x="411" y="314"/>
                    <a:pt x="411" y="314"/>
                    <a:pt x="411" y="314"/>
                  </a:cubicBezTo>
                  <a:cubicBezTo>
                    <a:pt x="397" y="314"/>
                    <a:pt x="397" y="314"/>
                    <a:pt x="397" y="314"/>
                  </a:cubicBezTo>
                  <a:cubicBezTo>
                    <a:pt x="397" y="317"/>
                    <a:pt x="397" y="317"/>
                    <a:pt x="397" y="317"/>
                  </a:cubicBezTo>
                  <a:cubicBezTo>
                    <a:pt x="408" y="324"/>
                    <a:pt x="408" y="324"/>
                    <a:pt x="408" y="324"/>
                  </a:cubicBezTo>
                  <a:cubicBezTo>
                    <a:pt x="404" y="341"/>
                    <a:pt x="404" y="341"/>
                    <a:pt x="404" y="341"/>
                  </a:cubicBezTo>
                  <a:cubicBezTo>
                    <a:pt x="397" y="344"/>
                    <a:pt x="397" y="344"/>
                    <a:pt x="397" y="344"/>
                  </a:cubicBezTo>
                  <a:cubicBezTo>
                    <a:pt x="388" y="363"/>
                    <a:pt x="388" y="363"/>
                    <a:pt x="388" y="363"/>
                  </a:cubicBezTo>
                  <a:cubicBezTo>
                    <a:pt x="377" y="363"/>
                    <a:pt x="377" y="363"/>
                    <a:pt x="377" y="363"/>
                  </a:cubicBezTo>
                  <a:cubicBezTo>
                    <a:pt x="374" y="371"/>
                    <a:pt x="374" y="371"/>
                    <a:pt x="374" y="371"/>
                  </a:cubicBezTo>
                  <a:cubicBezTo>
                    <a:pt x="370" y="374"/>
                    <a:pt x="370" y="374"/>
                    <a:pt x="370" y="374"/>
                  </a:cubicBezTo>
                  <a:cubicBezTo>
                    <a:pt x="364" y="390"/>
                    <a:pt x="364" y="390"/>
                    <a:pt x="364" y="390"/>
                  </a:cubicBezTo>
                  <a:cubicBezTo>
                    <a:pt x="341" y="390"/>
                    <a:pt x="341" y="390"/>
                    <a:pt x="341" y="390"/>
                  </a:cubicBezTo>
                  <a:cubicBezTo>
                    <a:pt x="341" y="390"/>
                    <a:pt x="338" y="398"/>
                    <a:pt x="334" y="401"/>
                  </a:cubicBezTo>
                  <a:cubicBezTo>
                    <a:pt x="330" y="414"/>
                    <a:pt x="330" y="414"/>
                    <a:pt x="330" y="414"/>
                  </a:cubicBezTo>
                  <a:cubicBezTo>
                    <a:pt x="308" y="407"/>
                    <a:pt x="308" y="407"/>
                    <a:pt x="308" y="407"/>
                  </a:cubicBezTo>
                  <a:cubicBezTo>
                    <a:pt x="297" y="407"/>
                    <a:pt x="297" y="407"/>
                    <a:pt x="297" y="407"/>
                  </a:cubicBezTo>
                  <a:cubicBezTo>
                    <a:pt x="293" y="401"/>
                    <a:pt x="293" y="401"/>
                    <a:pt x="293" y="401"/>
                  </a:cubicBezTo>
                  <a:cubicBezTo>
                    <a:pt x="289" y="388"/>
                    <a:pt x="289" y="388"/>
                    <a:pt x="289" y="388"/>
                  </a:cubicBezTo>
                  <a:cubicBezTo>
                    <a:pt x="283" y="384"/>
                    <a:pt x="283" y="384"/>
                    <a:pt x="283" y="384"/>
                  </a:cubicBezTo>
                  <a:cubicBezTo>
                    <a:pt x="281" y="377"/>
                    <a:pt x="281" y="377"/>
                    <a:pt x="281" y="377"/>
                  </a:cubicBezTo>
                  <a:cubicBezTo>
                    <a:pt x="277" y="380"/>
                    <a:pt x="277" y="380"/>
                    <a:pt x="277" y="380"/>
                  </a:cubicBezTo>
                  <a:cubicBezTo>
                    <a:pt x="265" y="387"/>
                    <a:pt x="265" y="387"/>
                    <a:pt x="265" y="387"/>
                  </a:cubicBezTo>
                  <a:cubicBezTo>
                    <a:pt x="257" y="387"/>
                    <a:pt x="257" y="387"/>
                    <a:pt x="257" y="387"/>
                  </a:cubicBezTo>
                  <a:cubicBezTo>
                    <a:pt x="264" y="404"/>
                    <a:pt x="264" y="404"/>
                    <a:pt x="264" y="404"/>
                  </a:cubicBezTo>
                  <a:cubicBezTo>
                    <a:pt x="261" y="410"/>
                    <a:pt x="261" y="410"/>
                    <a:pt x="261" y="410"/>
                  </a:cubicBezTo>
                  <a:cubicBezTo>
                    <a:pt x="247" y="394"/>
                    <a:pt x="247" y="394"/>
                    <a:pt x="247" y="394"/>
                  </a:cubicBezTo>
                  <a:cubicBezTo>
                    <a:pt x="227" y="401"/>
                    <a:pt x="227" y="401"/>
                    <a:pt x="227" y="401"/>
                  </a:cubicBezTo>
                  <a:cubicBezTo>
                    <a:pt x="222" y="404"/>
                    <a:pt x="222" y="404"/>
                    <a:pt x="222" y="404"/>
                  </a:cubicBezTo>
                  <a:cubicBezTo>
                    <a:pt x="218" y="404"/>
                    <a:pt x="218" y="404"/>
                    <a:pt x="218" y="404"/>
                  </a:cubicBezTo>
                  <a:cubicBezTo>
                    <a:pt x="208" y="400"/>
                    <a:pt x="208" y="400"/>
                    <a:pt x="208" y="400"/>
                  </a:cubicBezTo>
                  <a:cubicBezTo>
                    <a:pt x="201" y="404"/>
                    <a:pt x="201" y="404"/>
                    <a:pt x="201" y="404"/>
                  </a:cubicBezTo>
                  <a:cubicBezTo>
                    <a:pt x="197" y="400"/>
                    <a:pt x="197" y="400"/>
                    <a:pt x="197" y="400"/>
                  </a:cubicBezTo>
                  <a:cubicBezTo>
                    <a:pt x="203" y="391"/>
                    <a:pt x="203" y="391"/>
                    <a:pt x="203" y="391"/>
                  </a:cubicBezTo>
                  <a:cubicBezTo>
                    <a:pt x="194" y="387"/>
                    <a:pt x="194" y="387"/>
                    <a:pt x="194" y="387"/>
                  </a:cubicBezTo>
                  <a:cubicBezTo>
                    <a:pt x="191" y="395"/>
                    <a:pt x="191" y="395"/>
                    <a:pt x="191" y="395"/>
                  </a:cubicBezTo>
                  <a:cubicBezTo>
                    <a:pt x="194" y="404"/>
                    <a:pt x="194" y="404"/>
                    <a:pt x="194" y="404"/>
                  </a:cubicBezTo>
                  <a:cubicBezTo>
                    <a:pt x="189" y="404"/>
                    <a:pt x="189" y="404"/>
                    <a:pt x="189" y="404"/>
                  </a:cubicBezTo>
                  <a:cubicBezTo>
                    <a:pt x="171" y="411"/>
                    <a:pt x="171" y="411"/>
                    <a:pt x="171" y="411"/>
                  </a:cubicBezTo>
                  <a:cubicBezTo>
                    <a:pt x="164" y="410"/>
                    <a:pt x="164" y="410"/>
                    <a:pt x="164" y="410"/>
                  </a:cubicBezTo>
                  <a:cubicBezTo>
                    <a:pt x="162" y="408"/>
                    <a:pt x="158" y="390"/>
                    <a:pt x="158" y="390"/>
                  </a:cubicBezTo>
                  <a:cubicBezTo>
                    <a:pt x="147" y="390"/>
                    <a:pt x="147" y="390"/>
                    <a:pt x="147" y="390"/>
                  </a:cubicBezTo>
                  <a:cubicBezTo>
                    <a:pt x="147" y="394"/>
                    <a:pt x="147" y="394"/>
                    <a:pt x="147" y="394"/>
                  </a:cubicBezTo>
                  <a:cubicBezTo>
                    <a:pt x="144" y="397"/>
                    <a:pt x="144" y="397"/>
                    <a:pt x="144" y="397"/>
                  </a:cubicBezTo>
                  <a:cubicBezTo>
                    <a:pt x="136" y="390"/>
                    <a:pt x="136" y="390"/>
                    <a:pt x="136" y="390"/>
                  </a:cubicBezTo>
                  <a:cubicBezTo>
                    <a:pt x="134" y="383"/>
                    <a:pt x="134" y="383"/>
                    <a:pt x="134" y="383"/>
                  </a:cubicBezTo>
                  <a:cubicBezTo>
                    <a:pt x="124" y="404"/>
                    <a:pt x="124" y="404"/>
                    <a:pt x="124" y="404"/>
                  </a:cubicBezTo>
                  <a:cubicBezTo>
                    <a:pt x="127" y="410"/>
                    <a:pt x="127" y="410"/>
                    <a:pt x="127" y="410"/>
                  </a:cubicBezTo>
                  <a:cubicBezTo>
                    <a:pt x="127" y="418"/>
                    <a:pt x="132" y="431"/>
                    <a:pt x="132" y="431"/>
                  </a:cubicBezTo>
                  <a:cubicBezTo>
                    <a:pt x="123" y="430"/>
                    <a:pt x="123" y="430"/>
                    <a:pt x="123" y="430"/>
                  </a:cubicBezTo>
                  <a:cubicBezTo>
                    <a:pt x="123" y="430"/>
                    <a:pt x="114" y="437"/>
                    <a:pt x="114" y="437"/>
                  </a:cubicBezTo>
                  <a:cubicBezTo>
                    <a:pt x="113" y="437"/>
                    <a:pt x="100" y="437"/>
                    <a:pt x="100" y="437"/>
                  </a:cubicBezTo>
                  <a:cubicBezTo>
                    <a:pt x="100" y="441"/>
                    <a:pt x="100" y="441"/>
                    <a:pt x="100" y="441"/>
                  </a:cubicBezTo>
                  <a:cubicBezTo>
                    <a:pt x="94" y="437"/>
                    <a:pt x="94" y="437"/>
                    <a:pt x="94" y="437"/>
                  </a:cubicBezTo>
                  <a:cubicBezTo>
                    <a:pt x="84" y="447"/>
                    <a:pt x="84" y="447"/>
                    <a:pt x="84" y="447"/>
                  </a:cubicBezTo>
                  <a:cubicBezTo>
                    <a:pt x="77" y="444"/>
                    <a:pt x="77" y="444"/>
                    <a:pt x="77" y="444"/>
                  </a:cubicBezTo>
                  <a:cubicBezTo>
                    <a:pt x="74" y="437"/>
                    <a:pt x="74" y="437"/>
                    <a:pt x="74" y="437"/>
                  </a:cubicBezTo>
                  <a:cubicBezTo>
                    <a:pt x="67" y="440"/>
                    <a:pt x="67" y="440"/>
                    <a:pt x="67" y="440"/>
                  </a:cubicBezTo>
                  <a:cubicBezTo>
                    <a:pt x="51" y="414"/>
                    <a:pt x="51" y="414"/>
                    <a:pt x="51" y="414"/>
                  </a:cubicBezTo>
                  <a:cubicBezTo>
                    <a:pt x="51" y="414"/>
                    <a:pt x="31" y="408"/>
                    <a:pt x="31" y="408"/>
                  </a:cubicBezTo>
                  <a:cubicBezTo>
                    <a:pt x="30" y="407"/>
                    <a:pt x="7" y="380"/>
                    <a:pt x="7" y="380"/>
                  </a:cubicBezTo>
                  <a:cubicBezTo>
                    <a:pt x="8" y="360"/>
                    <a:pt x="8" y="360"/>
                    <a:pt x="8" y="360"/>
                  </a:cubicBezTo>
                  <a:cubicBezTo>
                    <a:pt x="0" y="352"/>
                    <a:pt x="0" y="352"/>
                    <a:pt x="0" y="352"/>
                  </a:cubicBezTo>
                  <a:cubicBezTo>
                    <a:pt x="0" y="346"/>
                    <a:pt x="0" y="346"/>
                    <a:pt x="0" y="346"/>
                  </a:cubicBezTo>
                  <a:cubicBezTo>
                    <a:pt x="7" y="334"/>
                    <a:pt x="7" y="334"/>
                    <a:pt x="7" y="334"/>
                  </a:cubicBezTo>
                  <a:cubicBezTo>
                    <a:pt x="0" y="328"/>
                    <a:pt x="0" y="328"/>
                    <a:pt x="0" y="328"/>
                  </a:cubicBezTo>
                  <a:cubicBezTo>
                    <a:pt x="21" y="297"/>
                    <a:pt x="21" y="297"/>
                    <a:pt x="21" y="297"/>
                  </a:cubicBezTo>
                  <a:cubicBezTo>
                    <a:pt x="30" y="287"/>
                    <a:pt x="30" y="287"/>
                    <a:pt x="30" y="287"/>
                  </a:cubicBezTo>
                  <a:cubicBezTo>
                    <a:pt x="41" y="290"/>
                    <a:pt x="41" y="290"/>
                    <a:pt x="41" y="290"/>
                  </a:cubicBezTo>
                  <a:cubicBezTo>
                    <a:pt x="34" y="281"/>
                    <a:pt x="34" y="281"/>
                    <a:pt x="34" y="281"/>
                  </a:cubicBezTo>
                  <a:cubicBezTo>
                    <a:pt x="37" y="267"/>
                    <a:pt x="37" y="267"/>
                    <a:pt x="37" y="267"/>
                  </a:cubicBezTo>
                  <a:cubicBezTo>
                    <a:pt x="51" y="260"/>
                    <a:pt x="51" y="260"/>
                    <a:pt x="51" y="260"/>
                  </a:cubicBezTo>
                  <a:cubicBezTo>
                    <a:pt x="30" y="257"/>
                    <a:pt x="30" y="257"/>
                    <a:pt x="30" y="257"/>
                  </a:cubicBezTo>
                  <a:cubicBezTo>
                    <a:pt x="0" y="217"/>
                    <a:pt x="0" y="217"/>
                    <a:pt x="0" y="217"/>
                  </a:cubicBezTo>
                  <a:cubicBezTo>
                    <a:pt x="17" y="207"/>
                    <a:pt x="17" y="207"/>
                    <a:pt x="17" y="207"/>
                  </a:cubicBezTo>
                  <a:cubicBezTo>
                    <a:pt x="51" y="197"/>
                    <a:pt x="51" y="197"/>
                    <a:pt x="51" y="197"/>
                  </a:cubicBezTo>
                  <a:cubicBezTo>
                    <a:pt x="54" y="190"/>
                    <a:pt x="54" y="190"/>
                    <a:pt x="54" y="190"/>
                  </a:cubicBezTo>
                  <a:cubicBezTo>
                    <a:pt x="51" y="184"/>
                    <a:pt x="51" y="184"/>
                    <a:pt x="51" y="184"/>
                  </a:cubicBezTo>
                  <a:cubicBezTo>
                    <a:pt x="24" y="193"/>
                    <a:pt x="24" y="193"/>
                    <a:pt x="24" y="193"/>
                  </a:cubicBezTo>
                  <a:cubicBezTo>
                    <a:pt x="27" y="187"/>
                    <a:pt x="27" y="187"/>
                    <a:pt x="27" y="187"/>
                  </a:cubicBezTo>
                  <a:cubicBezTo>
                    <a:pt x="24" y="173"/>
                    <a:pt x="24" y="173"/>
                    <a:pt x="24" y="173"/>
                  </a:cubicBezTo>
                  <a:cubicBezTo>
                    <a:pt x="44" y="160"/>
                    <a:pt x="44" y="160"/>
                    <a:pt x="44" y="160"/>
                  </a:cubicBezTo>
                  <a:cubicBezTo>
                    <a:pt x="40" y="157"/>
                    <a:pt x="40" y="157"/>
                    <a:pt x="40" y="157"/>
                  </a:cubicBezTo>
                  <a:cubicBezTo>
                    <a:pt x="50" y="151"/>
                    <a:pt x="50" y="151"/>
                    <a:pt x="50" y="151"/>
                  </a:cubicBezTo>
                  <a:cubicBezTo>
                    <a:pt x="57" y="130"/>
                    <a:pt x="57" y="130"/>
                    <a:pt x="57" y="130"/>
                  </a:cubicBezTo>
                  <a:cubicBezTo>
                    <a:pt x="67" y="130"/>
                    <a:pt x="67" y="130"/>
                    <a:pt x="67" y="130"/>
                  </a:cubicBezTo>
                  <a:cubicBezTo>
                    <a:pt x="62" y="125"/>
                    <a:pt x="62" y="125"/>
                    <a:pt x="62" y="125"/>
                  </a:cubicBezTo>
                  <a:cubicBezTo>
                    <a:pt x="47" y="103"/>
                    <a:pt x="47" y="103"/>
                    <a:pt x="47" y="103"/>
                  </a:cubicBezTo>
                  <a:cubicBezTo>
                    <a:pt x="40" y="107"/>
                    <a:pt x="40" y="107"/>
                    <a:pt x="40" y="107"/>
                  </a:cubicBezTo>
                  <a:cubicBezTo>
                    <a:pt x="33" y="100"/>
                    <a:pt x="33" y="100"/>
                    <a:pt x="33" y="100"/>
                  </a:cubicBezTo>
                  <a:cubicBezTo>
                    <a:pt x="37" y="93"/>
                    <a:pt x="41" y="69"/>
                    <a:pt x="41" y="69"/>
                  </a:cubicBezTo>
                  <a:cubicBezTo>
                    <a:pt x="46" y="68"/>
                    <a:pt x="46" y="68"/>
                    <a:pt x="46" y="68"/>
                  </a:cubicBezTo>
                  <a:cubicBezTo>
                    <a:pt x="54" y="60"/>
                    <a:pt x="54" y="60"/>
                    <a:pt x="54" y="60"/>
                  </a:cubicBezTo>
                  <a:cubicBezTo>
                    <a:pt x="61" y="60"/>
                    <a:pt x="61" y="60"/>
                    <a:pt x="61" y="60"/>
                  </a:cubicBezTo>
                  <a:cubicBezTo>
                    <a:pt x="70" y="57"/>
                    <a:pt x="70" y="57"/>
                    <a:pt x="70" y="57"/>
                  </a:cubicBezTo>
                  <a:cubicBezTo>
                    <a:pt x="70" y="53"/>
                    <a:pt x="70" y="53"/>
                    <a:pt x="70" y="53"/>
                  </a:cubicBezTo>
                  <a:cubicBezTo>
                    <a:pt x="80" y="49"/>
                    <a:pt x="80" y="49"/>
                    <a:pt x="80" y="49"/>
                  </a:cubicBezTo>
                  <a:cubicBezTo>
                    <a:pt x="80" y="54"/>
                    <a:pt x="80" y="54"/>
                    <a:pt x="80" y="54"/>
                  </a:cubicBezTo>
                  <a:cubicBezTo>
                    <a:pt x="101" y="63"/>
                    <a:pt x="101" y="63"/>
                    <a:pt x="101" y="63"/>
                  </a:cubicBezTo>
                  <a:cubicBezTo>
                    <a:pt x="110" y="80"/>
                    <a:pt x="110" y="80"/>
                    <a:pt x="110" y="80"/>
                  </a:cubicBezTo>
                  <a:cubicBezTo>
                    <a:pt x="115" y="76"/>
                    <a:pt x="128" y="73"/>
                    <a:pt x="128" y="73"/>
                  </a:cubicBezTo>
                  <a:cubicBezTo>
                    <a:pt x="127" y="66"/>
                    <a:pt x="127" y="66"/>
                    <a:pt x="127" y="66"/>
                  </a:cubicBezTo>
                  <a:cubicBezTo>
                    <a:pt x="131" y="62"/>
                    <a:pt x="131" y="62"/>
                    <a:pt x="131" y="62"/>
                  </a:cubicBezTo>
                  <a:cubicBezTo>
                    <a:pt x="131" y="53"/>
                    <a:pt x="131" y="53"/>
                    <a:pt x="131" y="53"/>
                  </a:cubicBezTo>
                  <a:cubicBezTo>
                    <a:pt x="137" y="50"/>
                    <a:pt x="137" y="50"/>
                    <a:pt x="137" y="50"/>
                  </a:cubicBezTo>
                  <a:cubicBezTo>
                    <a:pt x="146" y="54"/>
                    <a:pt x="146" y="54"/>
                    <a:pt x="146" y="54"/>
                  </a:cubicBezTo>
                  <a:cubicBezTo>
                    <a:pt x="151" y="53"/>
                    <a:pt x="151" y="53"/>
                    <a:pt x="151" y="53"/>
                  </a:cubicBezTo>
                  <a:cubicBezTo>
                    <a:pt x="151" y="58"/>
                    <a:pt x="151" y="58"/>
                    <a:pt x="151" y="58"/>
                  </a:cubicBezTo>
                  <a:cubicBezTo>
                    <a:pt x="157" y="66"/>
                    <a:pt x="157" y="66"/>
                    <a:pt x="157" y="66"/>
                  </a:cubicBezTo>
                  <a:cubicBezTo>
                    <a:pt x="170" y="63"/>
                    <a:pt x="170" y="63"/>
                    <a:pt x="170" y="63"/>
                  </a:cubicBezTo>
                  <a:cubicBezTo>
                    <a:pt x="180" y="70"/>
                    <a:pt x="180" y="70"/>
                    <a:pt x="180" y="70"/>
                  </a:cubicBezTo>
                  <a:cubicBezTo>
                    <a:pt x="180" y="70"/>
                    <a:pt x="193" y="61"/>
                    <a:pt x="201" y="60"/>
                  </a:cubicBezTo>
                  <a:cubicBezTo>
                    <a:pt x="210" y="41"/>
                    <a:pt x="210" y="41"/>
                    <a:pt x="210" y="41"/>
                  </a:cubicBezTo>
                  <a:cubicBezTo>
                    <a:pt x="217" y="33"/>
                    <a:pt x="217" y="33"/>
                    <a:pt x="217" y="33"/>
                  </a:cubicBezTo>
                  <a:cubicBezTo>
                    <a:pt x="231" y="33"/>
                    <a:pt x="231" y="33"/>
                    <a:pt x="231" y="33"/>
                  </a:cubicBezTo>
                  <a:cubicBezTo>
                    <a:pt x="239" y="28"/>
                    <a:pt x="239" y="28"/>
                    <a:pt x="239" y="28"/>
                  </a:cubicBezTo>
                  <a:cubicBezTo>
                    <a:pt x="251" y="16"/>
                    <a:pt x="251" y="16"/>
                    <a:pt x="251" y="16"/>
                  </a:cubicBezTo>
                  <a:cubicBezTo>
                    <a:pt x="257" y="13"/>
                    <a:pt x="257" y="13"/>
                    <a:pt x="257" y="13"/>
                  </a:cubicBezTo>
                  <a:cubicBezTo>
                    <a:pt x="261" y="3"/>
                    <a:pt x="261" y="3"/>
                    <a:pt x="261" y="3"/>
                  </a:cubicBezTo>
                  <a:cubicBezTo>
                    <a:pt x="267" y="10"/>
                    <a:pt x="267" y="10"/>
                    <a:pt x="267" y="10"/>
                  </a:cubicBezTo>
                  <a:cubicBezTo>
                    <a:pt x="277" y="9"/>
                    <a:pt x="277" y="9"/>
                    <a:pt x="277" y="9"/>
                  </a:cubicBezTo>
                  <a:cubicBezTo>
                    <a:pt x="277" y="9"/>
                    <a:pt x="284" y="6"/>
                    <a:pt x="285" y="6"/>
                  </a:cubicBezTo>
                  <a:cubicBezTo>
                    <a:pt x="285" y="6"/>
                    <a:pt x="291" y="0"/>
                    <a:pt x="291" y="0"/>
                  </a:cubicBezTo>
                  <a:cubicBezTo>
                    <a:pt x="311" y="7"/>
                    <a:pt x="311" y="7"/>
                    <a:pt x="311" y="7"/>
                  </a:cubicBezTo>
                  <a:cubicBezTo>
                    <a:pt x="321" y="17"/>
                    <a:pt x="321" y="17"/>
                    <a:pt x="321" y="17"/>
                  </a:cubicBezTo>
                  <a:cubicBezTo>
                    <a:pt x="325" y="29"/>
                    <a:pt x="325" y="29"/>
                    <a:pt x="325" y="29"/>
                  </a:cubicBezTo>
                  <a:cubicBezTo>
                    <a:pt x="324" y="60"/>
                    <a:pt x="324" y="60"/>
                    <a:pt x="324" y="60"/>
                  </a:cubicBezTo>
                  <a:cubicBezTo>
                    <a:pt x="328" y="63"/>
                    <a:pt x="328" y="63"/>
                    <a:pt x="328" y="63"/>
                  </a:cubicBezTo>
                  <a:cubicBezTo>
                    <a:pt x="328" y="74"/>
                    <a:pt x="328" y="74"/>
                    <a:pt x="328" y="74"/>
                  </a:cubicBezTo>
                  <a:cubicBezTo>
                    <a:pt x="328" y="74"/>
                    <a:pt x="319" y="81"/>
                    <a:pt x="314" y="83"/>
                  </a:cubicBezTo>
                  <a:cubicBezTo>
                    <a:pt x="311" y="94"/>
                    <a:pt x="311" y="94"/>
                    <a:pt x="311" y="94"/>
                  </a:cubicBezTo>
                  <a:cubicBezTo>
                    <a:pt x="304" y="96"/>
                    <a:pt x="304" y="96"/>
                    <a:pt x="304" y="96"/>
                  </a:cubicBezTo>
                  <a:cubicBezTo>
                    <a:pt x="304" y="107"/>
                    <a:pt x="304" y="107"/>
                    <a:pt x="304" y="107"/>
                  </a:cubicBezTo>
                  <a:cubicBezTo>
                    <a:pt x="308" y="113"/>
                    <a:pt x="308" y="113"/>
                    <a:pt x="308" y="113"/>
                  </a:cubicBezTo>
                  <a:cubicBezTo>
                    <a:pt x="324" y="120"/>
                    <a:pt x="324" y="120"/>
                    <a:pt x="324" y="120"/>
                  </a:cubicBezTo>
                  <a:cubicBezTo>
                    <a:pt x="324" y="123"/>
                    <a:pt x="324" y="123"/>
                    <a:pt x="324" y="123"/>
                  </a:cubicBezTo>
                  <a:cubicBezTo>
                    <a:pt x="333" y="127"/>
                    <a:pt x="333" y="127"/>
                    <a:pt x="333" y="127"/>
                  </a:cubicBezTo>
                  <a:cubicBezTo>
                    <a:pt x="341" y="127"/>
                    <a:pt x="341" y="127"/>
                    <a:pt x="341" y="127"/>
                  </a:cubicBezTo>
                  <a:cubicBezTo>
                    <a:pt x="354" y="140"/>
                    <a:pt x="354" y="140"/>
                    <a:pt x="354" y="140"/>
                  </a:cubicBezTo>
                  <a:cubicBezTo>
                    <a:pt x="347" y="143"/>
                    <a:pt x="347" y="143"/>
                    <a:pt x="347" y="143"/>
                  </a:cubicBezTo>
                  <a:cubicBezTo>
                    <a:pt x="351" y="150"/>
                    <a:pt x="351" y="150"/>
                    <a:pt x="351" y="150"/>
                  </a:cubicBezTo>
                  <a:cubicBezTo>
                    <a:pt x="347" y="154"/>
                    <a:pt x="347" y="154"/>
                    <a:pt x="347" y="154"/>
                  </a:cubicBezTo>
                  <a:cubicBezTo>
                    <a:pt x="347" y="157"/>
                    <a:pt x="347" y="157"/>
                    <a:pt x="347" y="157"/>
                  </a:cubicBezTo>
                  <a:cubicBezTo>
                    <a:pt x="344" y="153"/>
                    <a:pt x="344" y="153"/>
                    <a:pt x="344" y="153"/>
                  </a:cubicBezTo>
                  <a:cubicBezTo>
                    <a:pt x="339" y="154"/>
                    <a:pt x="339" y="154"/>
                    <a:pt x="339" y="154"/>
                  </a:cubicBezTo>
                  <a:cubicBezTo>
                    <a:pt x="334" y="157"/>
                    <a:pt x="334" y="157"/>
                    <a:pt x="334" y="157"/>
                  </a:cubicBezTo>
                  <a:cubicBezTo>
                    <a:pt x="324" y="171"/>
                    <a:pt x="324" y="171"/>
                    <a:pt x="324" y="171"/>
                  </a:cubicBezTo>
                  <a:cubicBezTo>
                    <a:pt x="333" y="173"/>
                    <a:pt x="333" y="173"/>
                    <a:pt x="333" y="173"/>
                  </a:cubicBezTo>
                  <a:cubicBezTo>
                    <a:pt x="347" y="183"/>
                    <a:pt x="347" y="183"/>
                    <a:pt x="347" y="183"/>
                  </a:cubicBezTo>
                  <a:cubicBezTo>
                    <a:pt x="347" y="183"/>
                    <a:pt x="349" y="193"/>
                    <a:pt x="354" y="197"/>
                  </a:cubicBezTo>
                  <a:cubicBezTo>
                    <a:pt x="348" y="209"/>
                    <a:pt x="348" y="209"/>
                    <a:pt x="348" y="209"/>
                  </a:cubicBezTo>
                  <a:cubicBezTo>
                    <a:pt x="354" y="226"/>
                    <a:pt x="354" y="226"/>
                    <a:pt x="354" y="226"/>
                  </a:cubicBezTo>
                  <a:cubicBezTo>
                    <a:pt x="363" y="234"/>
                    <a:pt x="363" y="234"/>
                    <a:pt x="363" y="234"/>
                  </a:cubicBezTo>
                  <a:cubicBezTo>
                    <a:pt x="367" y="236"/>
                    <a:pt x="367" y="236"/>
                    <a:pt x="367" y="236"/>
                  </a:cubicBezTo>
                  <a:cubicBezTo>
                    <a:pt x="367" y="236"/>
                    <a:pt x="376" y="246"/>
                    <a:pt x="379" y="248"/>
                  </a:cubicBezTo>
                  <a:cubicBezTo>
                    <a:pt x="382" y="250"/>
                    <a:pt x="395" y="260"/>
                    <a:pt x="397" y="264"/>
                  </a:cubicBezTo>
                  <a:cubicBezTo>
                    <a:pt x="398" y="268"/>
                    <a:pt x="405" y="278"/>
                    <a:pt x="408" y="280"/>
                  </a:cubicBezTo>
                  <a:cubicBezTo>
                    <a:pt x="408" y="280"/>
                    <a:pt x="409" y="288"/>
                    <a:pt x="410" y="290"/>
                  </a:cubicBezTo>
                  <a:cubicBezTo>
                    <a:pt x="411" y="292"/>
                    <a:pt x="411" y="297"/>
                    <a:pt x="411" y="297"/>
                  </a:cubicBezTo>
                  <a:lnTo>
                    <a:pt x="418"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54948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E38DA-B296-42F8-A14D-AFAA382AF574}"/>
              </a:ext>
            </a:extLst>
          </p:cNvPr>
          <p:cNvSpPr>
            <a:spLocks noGrp="1"/>
          </p:cNvSpPr>
          <p:nvPr>
            <p:ph type="title"/>
          </p:nvPr>
        </p:nvSpPr>
        <p:spPr/>
        <p:txBody>
          <a:bodyPr/>
          <a:lstStyle/>
          <a:p>
            <a:r>
              <a:rPr lang="en-GB" b="0" i="0">
                <a:solidFill>
                  <a:srgbClr val="000000"/>
                </a:solidFill>
                <a:effectLst/>
                <a:latin typeface="Times New Roman" panose="02020603050405020304" pitchFamily="18" charset="0"/>
              </a:rPr>
              <a:t> </a:t>
            </a:r>
            <a:r>
              <a:rPr lang="en-GB" i="0">
                <a:solidFill>
                  <a:srgbClr val="000000"/>
                </a:solidFill>
                <a:effectLst/>
                <a:latin typeface="+mj-lt"/>
              </a:rPr>
              <a:t>Stage 2 – Quantitative research - </a:t>
            </a:r>
            <a:r>
              <a:rPr lang="en-GB" b="1" i="0">
                <a:solidFill>
                  <a:srgbClr val="000000"/>
                </a:solidFill>
                <a:effectLst/>
                <a:latin typeface="Segoe UI" panose="020B0502040204020203" pitchFamily="34" charset="0"/>
              </a:rPr>
              <a:t>Background &amp; Objectives</a:t>
            </a:r>
            <a:endParaRPr lang="en-GB"/>
          </a:p>
        </p:txBody>
      </p:sp>
      <p:sp>
        <p:nvSpPr>
          <p:cNvPr id="7" name="TextBox 6">
            <a:extLst>
              <a:ext uri="{FF2B5EF4-FFF2-40B4-BE49-F238E27FC236}">
                <a16:creationId xmlns:a16="http://schemas.microsoft.com/office/drawing/2014/main" id="{9ED5D9A7-F236-4B55-A390-93CB89056CB6}"/>
              </a:ext>
            </a:extLst>
          </p:cNvPr>
          <p:cNvSpPr txBox="1"/>
          <p:nvPr/>
        </p:nvSpPr>
        <p:spPr>
          <a:xfrm>
            <a:off x="415759" y="1423112"/>
            <a:ext cx="11160335" cy="3139321"/>
          </a:xfrm>
          <a:prstGeom prst="rect">
            <a:avLst/>
          </a:prstGeom>
          <a:noFill/>
        </p:spPr>
        <p:txBody>
          <a:bodyPr wrap="square">
            <a:spAutoFit/>
          </a:bodyPr>
          <a:lstStyle/>
          <a:p>
            <a:pPr algn="l" rtl="0" fontAlgn="base"/>
            <a:r>
              <a:rPr lang="en-GB" b="0" i="0" u="none" strike="noStrike" dirty="0">
                <a:solidFill>
                  <a:srgbClr val="000000"/>
                </a:solidFill>
                <a:effectLst/>
                <a:latin typeface="Segoe UI Semilight" panose="020B0402040204020203" pitchFamily="34" charset="0"/>
              </a:rPr>
              <a:t>Following from the initial qualitative stage of the research, the aims for the quantitative stage were to validate these findings among a robust sample and build on them where relevant. </a:t>
            </a:r>
          </a:p>
          <a:p>
            <a:pPr algn="l" rtl="0" fontAlgn="base"/>
            <a:endParaRPr lang="en-GB" dirty="0">
              <a:solidFill>
                <a:srgbClr val="000000"/>
              </a:solidFill>
              <a:latin typeface="Segoe UI Semilight" panose="020B0402040204020203" pitchFamily="34" charset="0"/>
            </a:endParaRPr>
          </a:p>
          <a:p>
            <a:pPr algn="l" rtl="0" fontAlgn="base"/>
            <a:r>
              <a:rPr lang="en-GB" b="0" i="0" u="none" strike="noStrike" dirty="0">
                <a:solidFill>
                  <a:srgbClr val="000000"/>
                </a:solidFill>
                <a:effectLst/>
                <a:latin typeface="Segoe UI Semilight" panose="020B0402040204020203" pitchFamily="34" charset="0"/>
              </a:rPr>
              <a:t>In particular, </a:t>
            </a:r>
            <a:r>
              <a:rPr lang="en-US" b="0" i="0" dirty="0">
                <a:solidFill>
                  <a:srgbClr val="000000"/>
                </a:solidFill>
                <a:effectLst/>
                <a:latin typeface="Segoe UI Semilight" panose="020B0402040204020203" pitchFamily="34" charset="0"/>
              </a:rPr>
              <a:t>​</a:t>
            </a:r>
          </a:p>
          <a:p>
            <a:pPr algn="l" rtl="0" fontAlgn="base"/>
            <a:endParaRPr lang="en-US" b="0" i="0" dirty="0">
              <a:solidFill>
                <a:srgbClr val="000000"/>
              </a:solidFill>
              <a:effectLst/>
              <a:latin typeface="Segoe UI" panose="020B0502040204020203" pitchFamily="34" charset="0"/>
            </a:endParaRPr>
          </a:p>
          <a:p>
            <a:pPr lvl="1" fontAlgn="base">
              <a:buFont typeface="Arial" panose="020B0604020202020204" pitchFamily="34" charset="0"/>
              <a:buChar char="•"/>
            </a:pPr>
            <a:r>
              <a:rPr lang="en-US" b="0" i="0" u="none" strike="noStrike" dirty="0">
                <a:solidFill>
                  <a:srgbClr val="000000"/>
                </a:solidFill>
                <a:effectLst/>
                <a:latin typeface="Segoe UI Semilight" panose="020B0402040204020203" pitchFamily="34" charset="0"/>
              </a:rPr>
              <a:t>Measure attitudes towards gambling – reward, emotion, temptation, risk</a:t>
            </a:r>
            <a:r>
              <a:rPr lang="en-US" b="0" i="0" dirty="0">
                <a:solidFill>
                  <a:srgbClr val="000000"/>
                </a:solidFill>
                <a:effectLst/>
                <a:latin typeface="Segoe UI Semilight" panose="020B0402040204020203" pitchFamily="34" charset="0"/>
              </a:rPr>
              <a:t>​</a:t>
            </a:r>
          </a:p>
          <a:p>
            <a:pPr lvl="1" fontAlgn="base"/>
            <a:endParaRPr lang="en-US" b="0" i="0" dirty="0">
              <a:solidFill>
                <a:srgbClr val="000000"/>
              </a:solidFill>
              <a:effectLst/>
              <a:latin typeface="Arial" panose="020B0604020202020204" pitchFamily="34" charset="0"/>
            </a:endParaRPr>
          </a:p>
          <a:p>
            <a:pPr lvl="1" fontAlgn="base">
              <a:buFont typeface="Arial" panose="020B0604020202020204" pitchFamily="34" charset="0"/>
              <a:buChar char="•"/>
            </a:pPr>
            <a:r>
              <a:rPr lang="en-US" b="0" i="0" u="none" strike="noStrike" dirty="0">
                <a:solidFill>
                  <a:srgbClr val="000000"/>
                </a:solidFill>
                <a:effectLst/>
                <a:latin typeface="Segoe UI Semilight" panose="020B0402040204020203" pitchFamily="34" charset="0"/>
              </a:rPr>
              <a:t>Size and validate the key typologies of play identified</a:t>
            </a:r>
            <a:r>
              <a:rPr lang="en-US" b="0" i="0" dirty="0">
                <a:solidFill>
                  <a:srgbClr val="000000"/>
                </a:solidFill>
                <a:effectLst/>
                <a:latin typeface="Segoe UI Semilight" panose="020B0402040204020203" pitchFamily="34" charset="0"/>
              </a:rPr>
              <a:t>​</a:t>
            </a:r>
          </a:p>
          <a:p>
            <a:pPr lvl="1" fontAlgn="base">
              <a:buFont typeface="Arial" panose="020B0604020202020204" pitchFamily="34" charset="0"/>
              <a:buChar char="•"/>
            </a:pPr>
            <a:endParaRPr lang="en-US" b="0" i="0" dirty="0">
              <a:solidFill>
                <a:srgbClr val="000000"/>
              </a:solidFill>
              <a:effectLst/>
              <a:latin typeface="Arial" panose="020B0604020202020204" pitchFamily="34" charset="0"/>
            </a:endParaRPr>
          </a:p>
          <a:p>
            <a:pPr lvl="1" fontAlgn="base">
              <a:buFont typeface="Arial" panose="020B0604020202020204" pitchFamily="34" charset="0"/>
              <a:buChar char="•"/>
            </a:pPr>
            <a:r>
              <a:rPr lang="en-US" b="0" i="0" u="none" strike="noStrike" dirty="0">
                <a:solidFill>
                  <a:srgbClr val="000000"/>
                </a:solidFill>
                <a:effectLst/>
                <a:latin typeface="Segoe UI Semilight" panose="020B0402040204020203" pitchFamily="34" charset="0"/>
              </a:rPr>
              <a:t>Understand how different audience types relate to the different drivers</a:t>
            </a:r>
            <a:endParaRPr lang="en-GB" b="0" i="0" dirty="0">
              <a:solidFill>
                <a:srgbClr val="000000"/>
              </a:solidFill>
              <a:effectLst/>
              <a:latin typeface="Arial" panose="020B0604020202020204" pitchFamily="34" charset="0"/>
            </a:endParaRPr>
          </a:p>
          <a:p>
            <a:r>
              <a:rPr lang="en-GB" b="0" i="0" dirty="0">
                <a:solidFill>
                  <a:srgbClr val="000000"/>
                </a:solidFill>
                <a:effectLst/>
                <a:latin typeface="Times New Roman" panose="02020603050405020304" pitchFamily="18" charset="0"/>
              </a:rPr>
              <a:t> </a:t>
            </a:r>
            <a:endParaRPr lang="en-GB" dirty="0"/>
          </a:p>
        </p:txBody>
      </p:sp>
      <p:sp>
        <p:nvSpPr>
          <p:cNvPr id="4" name="TextBox 3">
            <a:extLst>
              <a:ext uri="{FF2B5EF4-FFF2-40B4-BE49-F238E27FC236}">
                <a16:creationId xmlns:a16="http://schemas.microsoft.com/office/drawing/2014/main" id="{8C571B74-ED11-4698-A406-814B9845B596}"/>
              </a:ext>
            </a:extLst>
          </p:cNvPr>
          <p:cNvSpPr txBox="1"/>
          <p:nvPr/>
        </p:nvSpPr>
        <p:spPr>
          <a:xfrm>
            <a:off x="415759" y="4749315"/>
            <a:ext cx="11398571" cy="1094146"/>
          </a:xfrm>
          <a:prstGeom prst="rect">
            <a:avLst/>
          </a:prstGeom>
          <a:noFill/>
        </p:spPr>
        <p:txBody>
          <a:bodyPr wrap="square" rtlCol="0">
            <a:spAutoFit/>
          </a:bodyPr>
          <a:lstStyle/>
          <a:p>
            <a:pPr algn="l" rtl="0" fontAlgn="base"/>
            <a:r>
              <a:rPr lang="en-GB" b="0" i="0" u="none" strike="noStrike" dirty="0">
                <a:effectLst/>
                <a:latin typeface="Segoe UI Semilight" panose="020B0402040204020203" pitchFamily="34" charset="0"/>
              </a:rPr>
              <a:t>This slide deck is </a:t>
            </a:r>
            <a:r>
              <a:rPr lang="en-GB" dirty="0">
                <a:latin typeface="Segoe UI Semilight" panose="020B0402040204020203" pitchFamily="34" charset="0"/>
              </a:rPr>
              <a:t>part of a series produced in this research. Refer to our website for further insights and findings:</a:t>
            </a:r>
          </a:p>
          <a:p>
            <a:pPr marL="285750" indent="-285750">
              <a:lnSpc>
                <a:spcPct val="107000"/>
              </a:lnSpc>
              <a:spcBef>
                <a:spcPts val="600"/>
              </a:spcBef>
              <a:buFont typeface="Arial" panose="020B0604020202020204" pitchFamily="34" charset="0"/>
              <a:buChar char="•"/>
            </a:pPr>
            <a:r>
              <a:rPr lang="en-GB" sz="1800" dirty="0">
                <a:latin typeface="Segoe UI Semilight" panose="020B0402040204020203" pitchFamily="34" charset="0"/>
                <a:ea typeface="Segoe UI Semilight" panose="020B0402040204020203" pitchFamily="34" charset="0"/>
                <a:cs typeface="Times New Roman" panose="02020603050405020304" pitchFamily="18" charset="0"/>
              </a:rPr>
              <a:t>Part 1 - Understanding why people gamble and creating gambling typologies </a:t>
            </a:r>
          </a:p>
          <a:p>
            <a:pPr marL="285750" indent="-285750">
              <a:lnSpc>
                <a:spcPct val="107000"/>
              </a:lnSpc>
              <a:spcBef>
                <a:spcPts val="600"/>
              </a:spcBef>
              <a:buFont typeface="Arial" panose="020B0604020202020204" pitchFamily="34" charset="0"/>
              <a:buChar char="•"/>
            </a:pPr>
            <a:r>
              <a:rPr lang="en-GB" sz="1800" dirty="0">
                <a:latin typeface="Segoe UI Semilight" panose="020B0402040204020203" pitchFamily="34" charset="0"/>
                <a:ea typeface="Segoe UI Semilight" panose="020B0402040204020203" pitchFamily="34" charset="0"/>
                <a:cs typeface="Times New Roman" panose="02020603050405020304" pitchFamily="18" charset="0"/>
              </a:rPr>
              <a:t>Part 2 – Hot-states and “binge” gambling </a:t>
            </a:r>
            <a:endParaRPr lang="en-US" b="0" i="0" dirty="0">
              <a:solidFill>
                <a:srgbClr val="FF0000"/>
              </a:solidFill>
              <a:effectLst/>
              <a:latin typeface="Segoe UI Semilight" panose="020B0402040204020203" pitchFamily="34" charset="0"/>
            </a:endParaRPr>
          </a:p>
        </p:txBody>
      </p:sp>
    </p:spTree>
    <p:extLst>
      <p:ext uri="{BB962C8B-B14F-4D97-AF65-F5344CB8AC3E}">
        <p14:creationId xmlns:p14="http://schemas.microsoft.com/office/powerpoint/2010/main" val="1160838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50F13-6ABB-4EB5-85E8-431B450D4461}"/>
              </a:ext>
            </a:extLst>
          </p:cNvPr>
          <p:cNvSpPr>
            <a:spLocks noGrp="1"/>
          </p:cNvSpPr>
          <p:nvPr>
            <p:ph type="title"/>
          </p:nvPr>
        </p:nvSpPr>
        <p:spPr>
          <a:xfrm>
            <a:off x="336753" y="433385"/>
            <a:ext cx="11643123" cy="867930"/>
          </a:xfrm>
        </p:spPr>
        <p:txBody>
          <a:bodyPr/>
          <a:lstStyle/>
          <a:p>
            <a:r>
              <a:rPr lang="en-GB"/>
              <a:t>Through the research, we identified eight typologies of gambling behaviour </a:t>
            </a:r>
          </a:p>
        </p:txBody>
      </p:sp>
      <p:sp>
        <p:nvSpPr>
          <p:cNvPr id="5" name="Rectangle 4">
            <a:extLst>
              <a:ext uri="{FF2B5EF4-FFF2-40B4-BE49-F238E27FC236}">
                <a16:creationId xmlns:a16="http://schemas.microsoft.com/office/drawing/2014/main" id="{423B7BB7-EA8D-44BA-BE2F-6AEBC7DE2518}"/>
              </a:ext>
              <a:ext uri="{C183D7F6-B498-43B3-948B-1728B52AA6E4}">
                <adec:decorative xmlns:adec="http://schemas.microsoft.com/office/drawing/2017/decorative" val="1"/>
              </a:ext>
            </a:extLst>
          </p:cNvPr>
          <p:cNvSpPr/>
          <p:nvPr/>
        </p:nvSpPr>
        <p:spPr>
          <a:xfrm>
            <a:off x="6843854" y="3884016"/>
            <a:ext cx="1440000" cy="1080000"/>
          </a:xfrm>
          <a:prstGeom prst="rect">
            <a:avLst/>
          </a:prstGeom>
          <a:solidFill>
            <a:srgbClr val="87189D"/>
          </a:solidFill>
          <a:ln w="12700" cap="flat" cmpd="sng" algn="ctr">
            <a:noFill/>
            <a:prstDash val="solid"/>
            <a:miter lim="800000"/>
          </a:ln>
          <a:effectLst/>
        </p:spPr>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a:ln>
                  <a:noFill/>
                </a:ln>
                <a:solidFill>
                  <a:prstClr val="white"/>
                </a:solidFill>
                <a:effectLst/>
                <a:uLnTx/>
                <a:uFillTx/>
                <a:latin typeface="Calibri" panose="020F0502020204030204"/>
                <a:ea typeface="+mn-ea"/>
                <a:cs typeface="+mn-cs"/>
              </a:rPr>
              <a:t>Just what I do </a:t>
            </a:r>
            <a:endParaRPr kumimoji="0" lang="en-US" sz="2400" b="1"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197D4A2E-DBC0-4B27-8A3D-809F73EF67A2}"/>
              </a:ext>
              <a:ext uri="{C183D7F6-B498-43B3-948B-1728B52AA6E4}">
                <adec:decorative xmlns:adec="http://schemas.microsoft.com/office/drawing/2017/decorative" val="1"/>
              </a:ext>
            </a:extLst>
          </p:cNvPr>
          <p:cNvSpPr/>
          <p:nvPr/>
        </p:nvSpPr>
        <p:spPr>
          <a:xfrm>
            <a:off x="801280" y="1435975"/>
            <a:ext cx="1440000" cy="1080000"/>
          </a:xfrm>
          <a:prstGeom prst="rect">
            <a:avLst/>
          </a:prstGeom>
          <a:solidFill>
            <a:srgbClr val="009FDF"/>
          </a:solidFill>
          <a:ln w="12700" cap="flat" cmpd="sng" algn="ctr">
            <a:noFill/>
            <a:prstDash val="solid"/>
            <a:miter lim="800000"/>
          </a:ln>
          <a:effectLst/>
        </p:spPr>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a:ln>
                  <a:noFill/>
                </a:ln>
                <a:effectLst/>
                <a:uLnTx/>
                <a:uFillTx/>
                <a:latin typeface="Calibri" panose="020F0502020204030204"/>
                <a:ea typeface="+mn-ea"/>
                <a:cs typeface="+mn-cs"/>
              </a:rPr>
              <a:t>Wise</a:t>
            </a:r>
            <a:br>
              <a:rPr kumimoji="0" lang="en-GB" sz="2400" b="1" i="0" u="none" strike="noStrike" kern="0" cap="none" spc="0" normalizeH="0" baseline="0" noProof="0">
                <a:ln>
                  <a:noFill/>
                </a:ln>
                <a:effectLst/>
                <a:uLnTx/>
                <a:uFillTx/>
                <a:latin typeface="Calibri" panose="020F0502020204030204"/>
                <a:ea typeface="+mn-ea"/>
                <a:cs typeface="+mn-cs"/>
              </a:rPr>
            </a:br>
            <a:r>
              <a:rPr kumimoji="0" lang="en-GB" sz="2400" b="1" i="0" u="none" strike="noStrike" kern="0" cap="none" spc="0" normalizeH="0" baseline="0" noProof="0">
                <a:ln>
                  <a:noFill/>
                </a:ln>
                <a:effectLst/>
                <a:uLnTx/>
                <a:uFillTx/>
                <a:latin typeface="Calibri" panose="020F0502020204030204"/>
                <a:ea typeface="+mn-ea"/>
                <a:cs typeface="+mn-cs"/>
              </a:rPr>
              <a:t>decision</a:t>
            </a:r>
            <a:endParaRPr kumimoji="0" lang="en-US" sz="2400" b="1" i="0" u="none" strike="noStrike" kern="0" cap="none" spc="0" normalizeH="0" baseline="0" noProof="0">
              <a:ln>
                <a:noFill/>
              </a:ln>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EFB5D91-8EA4-4C0A-A2F4-5D7412A3D985}"/>
              </a:ext>
              <a:ext uri="{C183D7F6-B498-43B3-948B-1728B52AA6E4}">
                <adec:decorative xmlns:adec="http://schemas.microsoft.com/office/drawing/2017/decorative" val="1"/>
              </a:ext>
            </a:extLst>
          </p:cNvPr>
          <p:cNvSpPr/>
          <p:nvPr/>
        </p:nvSpPr>
        <p:spPr>
          <a:xfrm>
            <a:off x="796374" y="5125545"/>
            <a:ext cx="1440000" cy="1080000"/>
          </a:xfrm>
          <a:prstGeom prst="rect">
            <a:avLst/>
          </a:prstGeom>
          <a:solidFill>
            <a:srgbClr val="A4D233"/>
          </a:solidFill>
          <a:ln w="12700" cap="flat" cmpd="sng" algn="ctr">
            <a:noFill/>
            <a:prstDash val="solid"/>
            <a:miter lim="800000"/>
          </a:ln>
          <a:effectLst/>
        </p:spPr>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a:ln>
                  <a:noFill/>
                </a:ln>
                <a:effectLst/>
                <a:uLnTx/>
                <a:uFillTx/>
                <a:latin typeface="Calibri" panose="020F0502020204030204"/>
                <a:ea typeface="+mn-ea"/>
                <a:cs typeface="+mn-cs"/>
              </a:rPr>
              <a:t>Feeling Lucky</a:t>
            </a:r>
            <a:endParaRPr kumimoji="0" lang="en-US" sz="2400" b="1" i="0" u="none" strike="noStrike" kern="0" cap="none" spc="0" normalizeH="0" baseline="0" noProof="0">
              <a:ln>
                <a:noFill/>
              </a:ln>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FD649A7-D22D-4930-9A75-8E555958573F}"/>
              </a:ext>
              <a:ext uri="{C183D7F6-B498-43B3-948B-1728B52AA6E4}">
                <adec:decorative xmlns:adec="http://schemas.microsoft.com/office/drawing/2017/decorative" val="1"/>
              </a:ext>
            </a:extLst>
          </p:cNvPr>
          <p:cNvSpPr/>
          <p:nvPr/>
        </p:nvSpPr>
        <p:spPr>
          <a:xfrm>
            <a:off x="6843854" y="5125545"/>
            <a:ext cx="1440000" cy="1080000"/>
          </a:xfrm>
          <a:prstGeom prst="rect">
            <a:avLst/>
          </a:prstGeom>
          <a:solidFill>
            <a:srgbClr val="C00000"/>
          </a:solidFill>
          <a:ln w="12700" cap="flat" cmpd="sng" algn="ctr">
            <a:noFill/>
            <a:prstDash val="solid"/>
            <a:miter lim="800000"/>
          </a:ln>
          <a:effectLst/>
        </p:spPr>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a:ln>
                  <a:noFill/>
                </a:ln>
                <a:solidFill>
                  <a:prstClr val="white"/>
                </a:solidFill>
                <a:effectLst/>
                <a:uLnTx/>
                <a:uFillTx/>
                <a:latin typeface="Calibri" panose="020F0502020204030204"/>
                <a:ea typeface="+mn-ea"/>
                <a:cs typeface="+mn-cs"/>
              </a:rPr>
              <a:t>For the money</a:t>
            </a:r>
            <a:endParaRPr kumimoji="0" lang="en-US" sz="2400" b="1"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EDBA68A9-E9FF-4D29-BC23-41F63FAB01F4}"/>
              </a:ext>
            </a:extLst>
          </p:cNvPr>
          <p:cNvSpPr txBox="1"/>
          <p:nvPr/>
        </p:nvSpPr>
        <p:spPr>
          <a:xfrm>
            <a:off x="2513320" y="1498922"/>
            <a:ext cx="3582680" cy="954107"/>
          </a:xfrm>
          <a:prstGeom prst="rect">
            <a:avLst/>
          </a:prstGeom>
          <a:solidFill>
            <a:srgbClr val="009FDF">
              <a:alpha val="20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latin typeface="Segoe UI Semilight"/>
                <a:ea typeface="+mn-ea"/>
                <a:cs typeface="+mn-cs"/>
              </a:rPr>
              <a:t>Gambling is a matter of </a:t>
            </a:r>
            <a:r>
              <a:rPr kumimoji="0" lang="en-GB" sz="1400" b="1" i="1" u="none" strike="noStrike" kern="1200" cap="none" spc="0" normalizeH="0" baseline="0" noProof="0">
                <a:ln>
                  <a:noFill/>
                </a:ln>
                <a:solidFill>
                  <a:prstClr val="black"/>
                </a:solidFill>
                <a:effectLst/>
                <a:uLnTx/>
                <a:uFillTx/>
                <a:latin typeface="Segoe UI Semilight"/>
                <a:ea typeface="+mn-ea"/>
                <a:cs typeface="+mn-cs"/>
              </a:rPr>
              <a:t>skill</a:t>
            </a:r>
            <a:r>
              <a:rPr kumimoji="0" lang="en-GB" sz="1400" b="0" i="1" u="none" strike="noStrike" kern="1200" cap="none" spc="0" normalizeH="0" baseline="0" noProof="0">
                <a:ln>
                  <a:noFill/>
                </a:ln>
                <a:solidFill>
                  <a:prstClr val="black"/>
                </a:solidFill>
                <a:effectLst/>
                <a:uLnTx/>
                <a:uFillTx/>
                <a:latin typeface="Segoe UI Semilight"/>
                <a:ea typeface="+mn-ea"/>
                <a:cs typeface="+mn-cs"/>
              </a:rPr>
              <a:t> and I’m </a:t>
            </a:r>
            <a:r>
              <a:rPr kumimoji="0" lang="en-GB" sz="1400" b="1" i="1" u="none" strike="noStrike" kern="1200" cap="none" spc="0" normalizeH="0" baseline="0" noProof="0">
                <a:ln>
                  <a:noFill/>
                </a:ln>
                <a:solidFill>
                  <a:prstClr val="black"/>
                </a:solidFill>
                <a:effectLst/>
                <a:uLnTx/>
                <a:uFillTx/>
                <a:latin typeface="Segoe UI Semilight"/>
                <a:ea typeface="+mn-ea"/>
                <a:cs typeface="+mn-cs"/>
              </a:rPr>
              <a:t>confident</a:t>
            </a:r>
            <a:r>
              <a:rPr kumimoji="0" lang="en-GB" sz="1400" b="0" i="1" u="none" strike="noStrike" kern="1200" cap="none" spc="0" normalizeH="0" baseline="0" noProof="0">
                <a:ln>
                  <a:noFill/>
                </a:ln>
                <a:solidFill>
                  <a:prstClr val="black"/>
                </a:solidFill>
                <a:effectLst/>
                <a:uLnTx/>
                <a:uFillTx/>
                <a:latin typeface="Segoe UI Semilight"/>
                <a:ea typeface="+mn-ea"/>
                <a:cs typeface="+mn-cs"/>
              </a:rPr>
              <a:t> in my ability to get it right, which is why I enjoy turning events into another opportunity to </a:t>
            </a:r>
            <a:r>
              <a:rPr kumimoji="0" lang="en-GB" sz="1400" b="1" i="1" u="none" strike="noStrike" kern="1200" cap="none" spc="0" normalizeH="0" baseline="0" noProof="0">
                <a:ln>
                  <a:noFill/>
                </a:ln>
                <a:solidFill>
                  <a:prstClr val="black"/>
                </a:solidFill>
                <a:effectLst/>
                <a:uLnTx/>
                <a:uFillTx/>
                <a:latin typeface="Segoe UI Semilight"/>
                <a:ea typeface="+mn-ea"/>
                <a:cs typeface="+mn-cs"/>
              </a:rPr>
              <a:t>test my skills </a:t>
            </a:r>
          </a:p>
        </p:txBody>
      </p:sp>
      <p:cxnSp>
        <p:nvCxnSpPr>
          <p:cNvPr id="28" name="Straight Connector 27">
            <a:extLst>
              <a:ext uri="{FF2B5EF4-FFF2-40B4-BE49-F238E27FC236}">
                <a16:creationId xmlns:a16="http://schemas.microsoft.com/office/drawing/2014/main" id="{128F4A70-91EA-43F8-8637-3951DA4A8284}"/>
              </a:ext>
              <a:ext uri="{C183D7F6-B498-43B3-948B-1728B52AA6E4}">
                <adec:decorative xmlns:adec="http://schemas.microsoft.com/office/drawing/2017/decorative" val="1"/>
              </a:ext>
            </a:extLst>
          </p:cNvPr>
          <p:cNvCxnSpPr>
            <a:cxnSpLocks/>
          </p:cNvCxnSpPr>
          <p:nvPr/>
        </p:nvCxnSpPr>
        <p:spPr>
          <a:xfrm>
            <a:off x="2515060" y="1498975"/>
            <a:ext cx="0" cy="954000"/>
          </a:xfrm>
          <a:prstGeom prst="line">
            <a:avLst/>
          </a:prstGeom>
          <a:ln w="19050">
            <a:solidFill>
              <a:srgbClr val="009FDF"/>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46C263A-05E8-4C31-8543-69F5F32BC468}"/>
              </a:ext>
              <a:ext uri="{C183D7F6-B498-43B3-948B-1728B52AA6E4}">
                <adec:decorative xmlns:adec="http://schemas.microsoft.com/office/drawing/2017/decorative" val="1"/>
              </a:ext>
            </a:extLst>
          </p:cNvPr>
          <p:cNvCxnSpPr>
            <a:cxnSpLocks/>
          </p:cNvCxnSpPr>
          <p:nvPr/>
        </p:nvCxnSpPr>
        <p:spPr>
          <a:xfrm flipV="1">
            <a:off x="1995103" y="1974650"/>
            <a:ext cx="519957" cy="2651"/>
          </a:xfrm>
          <a:prstGeom prst="line">
            <a:avLst/>
          </a:prstGeom>
          <a:ln w="19050">
            <a:solidFill>
              <a:srgbClr val="009FDF"/>
            </a:solidFill>
            <a:tailEnd type="non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4AA5CF8-A66F-4FB9-82BA-F13E0B27AFBA}"/>
              </a:ext>
            </a:extLst>
          </p:cNvPr>
          <p:cNvSpPr txBox="1"/>
          <p:nvPr/>
        </p:nvSpPr>
        <p:spPr>
          <a:xfrm>
            <a:off x="2513319" y="2728205"/>
            <a:ext cx="3582681" cy="954107"/>
          </a:xfrm>
          <a:prstGeom prst="rect">
            <a:avLst/>
          </a:prstGeom>
          <a:solidFill>
            <a:srgbClr val="FFC000">
              <a:alpha val="20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latin typeface="Segoe UI Semilight"/>
                <a:ea typeface="+mn-ea"/>
                <a:cs typeface="+mn-cs"/>
              </a:rPr>
              <a:t>Gambling is something </a:t>
            </a:r>
            <a:r>
              <a:rPr kumimoji="0" lang="en-GB" sz="1400" b="1" i="1" u="none" strike="noStrike" kern="1200" cap="none" spc="0" normalizeH="0" baseline="0" noProof="0">
                <a:ln>
                  <a:noFill/>
                </a:ln>
                <a:solidFill>
                  <a:prstClr val="black"/>
                </a:solidFill>
                <a:effectLst/>
                <a:uLnTx/>
                <a:uFillTx/>
                <a:latin typeface="Segoe UI Semilight"/>
                <a:ea typeface="+mn-ea"/>
                <a:cs typeface="+mn-cs"/>
              </a:rPr>
              <a:t>my friends and I love doing together</a:t>
            </a:r>
            <a:r>
              <a:rPr kumimoji="0" lang="en-GB" sz="1400" b="0" i="1" u="none" strike="noStrike" kern="1200" cap="none" spc="0" normalizeH="0" baseline="0" noProof="0">
                <a:ln>
                  <a:noFill/>
                </a:ln>
                <a:solidFill>
                  <a:prstClr val="black"/>
                </a:solidFill>
                <a:effectLst/>
                <a:uLnTx/>
                <a:uFillTx/>
                <a:latin typeface="Segoe UI Semilight"/>
                <a:ea typeface="+mn-ea"/>
                <a:cs typeface="+mn-cs"/>
              </a:rPr>
              <a:t>, whether it’s having a friendly competition, adding more excitement to an event, or just for </a:t>
            </a:r>
            <a:r>
              <a:rPr kumimoji="0" lang="en-GB" sz="1400" b="1" i="1" u="none" strike="noStrike" kern="1200" cap="none" spc="0" normalizeH="0" baseline="0" noProof="0">
                <a:ln>
                  <a:noFill/>
                </a:ln>
                <a:solidFill>
                  <a:prstClr val="black"/>
                </a:solidFill>
                <a:effectLst/>
                <a:uLnTx/>
                <a:uFillTx/>
                <a:latin typeface="Segoe UI Semilight"/>
                <a:ea typeface="+mn-ea"/>
                <a:cs typeface="+mn-cs"/>
              </a:rPr>
              <a:t>a bit of fun</a:t>
            </a:r>
          </a:p>
        </p:txBody>
      </p:sp>
      <p:cxnSp>
        <p:nvCxnSpPr>
          <p:cNvPr id="26" name="Straight Connector 25">
            <a:extLst>
              <a:ext uri="{FF2B5EF4-FFF2-40B4-BE49-F238E27FC236}">
                <a16:creationId xmlns:a16="http://schemas.microsoft.com/office/drawing/2014/main" id="{ECEC0F8D-B717-4106-AAB4-B1AAC3BB35DC}"/>
              </a:ext>
              <a:ext uri="{C183D7F6-B498-43B3-948B-1728B52AA6E4}">
                <adec:decorative xmlns:adec="http://schemas.microsoft.com/office/drawing/2017/decorative" val="1"/>
              </a:ext>
            </a:extLst>
          </p:cNvPr>
          <p:cNvCxnSpPr>
            <a:cxnSpLocks/>
          </p:cNvCxnSpPr>
          <p:nvPr/>
        </p:nvCxnSpPr>
        <p:spPr>
          <a:xfrm>
            <a:off x="2515060" y="2728258"/>
            <a:ext cx="0" cy="9540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D2964BC-8C61-467B-9B20-265FB0431223}"/>
              </a:ext>
              <a:ext uri="{C183D7F6-B498-43B3-948B-1728B52AA6E4}">
                <adec:decorative xmlns:adec="http://schemas.microsoft.com/office/drawing/2017/decorative" val="1"/>
              </a:ext>
            </a:extLst>
          </p:cNvPr>
          <p:cNvCxnSpPr>
            <a:cxnSpLocks/>
          </p:cNvCxnSpPr>
          <p:nvPr/>
        </p:nvCxnSpPr>
        <p:spPr>
          <a:xfrm flipV="1">
            <a:off x="1995103" y="3203933"/>
            <a:ext cx="519957" cy="2651"/>
          </a:xfrm>
          <a:prstGeom prst="line">
            <a:avLst/>
          </a:prstGeom>
          <a:ln w="1905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1FB2E186-88E6-464E-A230-90A4FD3235AE}"/>
              </a:ext>
              <a:ext uri="{C183D7F6-B498-43B3-948B-1728B52AA6E4}">
                <adec:decorative xmlns:adec="http://schemas.microsoft.com/office/drawing/2017/decorative" val="1"/>
              </a:ext>
            </a:extLst>
          </p:cNvPr>
          <p:cNvSpPr/>
          <p:nvPr/>
        </p:nvSpPr>
        <p:spPr>
          <a:xfrm>
            <a:off x="796374" y="2665258"/>
            <a:ext cx="1440000" cy="1080000"/>
          </a:xfrm>
          <a:prstGeom prst="rect">
            <a:avLst/>
          </a:prstGeom>
          <a:solidFill>
            <a:srgbClr val="FFC000"/>
          </a:solidFill>
          <a:ln w="12700" cap="flat" cmpd="sng" algn="ctr">
            <a:noFill/>
            <a:prstDash val="solid"/>
            <a:miter lim="800000"/>
          </a:ln>
          <a:effectLst/>
        </p:spPr>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a:ln>
                  <a:noFill/>
                </a:ln>
                <a:effectLst/>
                <a:uLnTx/>
                <a:uFillTx/>
                <a:latin typeface="Calibri" panose="020F0502020204030204"/>
                <a:ea typeface="+mn-ea"/>
                <a:cs typeface="+mn-cs"/>
              </a:rPr>
              <a:t>Social play</a:t>
            </a:r>
            <a:endParaRPr kumimoji="0" lang="en-US" sz="2400" b="1" i="0" u="none" strike="noStrike" kern="0" cap="none" spc="0" normalizeH="0" baseline="0" noProof="0">
              <a:ln>
                <a:noFill/>
              </a:ln>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5023DA4C-7EFC-4E77-ABC4-545BC75C115D}"/>
              </a:ext>
            </a:extLst>
          </p:cNvPr>
          <p:cNvSpPr txBox="1"/>
          <p:nvPr/>
        </p:nvSpPr>
        <p:spPr>
          <a:xfrm>
            <a:off x="2513319" y="3946963"/>
            <a:ext cx="3582681" cy="954107"/>
          </a:xfrm>
          <a:prstGeom prst="rect">
            <a:avLst/>
          </a:prstGeom>
          <a:solidFill>
            <a:srgbClr val="FF8200">
              <a:alpha val="20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latin typeface="Segoe UI Semilight"/>
                <a:ea typeface="+mn-ea"/>
                <a:cs typeface="+mn-cs"/>
              </a:rPr>
              <a:t>Gambling isn’t something I’m particularly interested in, it’s </a:t>
            </a:r>
            <a:r>
              <a:rPr kumimoji="0" lang="en-GB" sz="1400" b="1" i="1" u="none" strike="noStrike" kern="1200" cap="none" spc="0" normalizeH="0" baseline="0" noProof="0">
                <a:ln>
                  <a:noFill/>
                </a:ln>
                <a:solidFill>
                  <a:prstClr val="black"/>
                </a:solidFill>
                <a:effectLst/>
                <a:uLnTx/>
                <a:uFillTx/>
                <a:latin typeface="Segoe UI Semilight"/>
                <a:ea typeface="+mn-ea"/>
                <a:cs typeface="+mn-cs"/>
              </a:rPr>
              <a:t>just a way I get to enjoy being with others</a:t>
            </a:r>
            <a:r>
              <a:rPr kumimoji="0" lang="en-GB" sz="1400" b="0" i="1" u="none" strike="noStrike" kern="1200" cap="none" spc="0" normalizeH="0" baseline="0" noProof="0">
                <a:ln>
                  <a:noFill/>
                </a:ln>
                <a:solidFill>
                  <a:prstClr val="black"/>
                </a:solidFill>
                <a:effectLst/>
                <a:uLnTx/>
                <a:uFillTx/>
                <a:latin typeface="Segoe UI Semilight"/>
                <a:ea typeface="+mn-ea"/>
                <a:cs typeface="+mn-cs"/>
              </a:rPr>
              <a:t>, even if it means I will possibly end up out of pocket!</a:t>
            </a:r>
          </a:p>
        </p:txBody>
      </p:sp>
      <p:cxnSp>
        <p:nvCxnSpPr>
          <p:cNvPr id="32" name="Straight Connector 31">
            <a:extLst>
              <a:ext uri="{FF2B5EF4-FFF2-40B4-BE49-F238E27FC236}">
                <a16:creationId xmlns:a16="http://schemas.microsoft.com/office/drawing/2014/main" id="{92BB678E-CB0C-4476-834B-C7FABCA02F8E}"/>
              </a:ext>
              <a:ext uri="{C183D7F6-B498-43B3-948B-1728B52AA6E4}">
                <adec:decorative xmlns:adec="http://schemas.microsoft.com/office/drawing/2017/decorative" val="1"/>
              </a:ext>
            </a:extLst>
          </p:cNvPr>
          <p:cNvCxnSpPr>
            <a:cxnSpLocks/>
          </p:cNvCxnSpPr>
          <p:nvPr/>
        </p:nvCxnSpPr>
        <p:spPr>
          <a:xfrm>
            <a:off x="2515060" y="3947016"/>
            <a:ext cx="0" cy="954000"/>
          </a:xfrm>
          <a:prstGeom prst="line">
            <a:avLst/>
          </a:prstGeom>
          <a:ln w="19050">
            <a:solidFill>
              <a:srgbClr val="FF82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55B9DFB-4D7E-4640-9FB5-B4CAE862E790}"/>
              </a:ext>
              <a:ext uri="{C183D7F6-B498-43B3-948B-1728B52AA6E4}">
                <adec:decorative xmlns:adec="http://schemas.microsoft.com/office/drawing/2017/decorative" val="1"/>
              </a:ext>
            </a:extLst>
          </p:cNvPr>
          <p:cNvCxnSpPr>
            <a:cxnSpLocks/>
          </p:cNvCxnSpPr>
          <p:nvPr/>
        </p:nvCxnSpPr>
        <p:spPr>
          <a:xfrm flipV="1">
            <a:off x="1995103" y="4422691"/>
            <a:ext cx="519957" cy="2651"/>
          </a:xfrm>
          <a:prstGeom prst="line">
            <a:avLst/>
          </a:prstGeom>
          <a:ln w="19050">
            <a:solidFill>
              <a:srgbClr val="FF8200"/>
            </a:solidFill>
            <a:tailEnd type="non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46157619-FBC0-4485-8D21-1433383117BE}"/>
              </a:ext>
            </a:extLst>
          </p:cNvPr>
          <p:cNvSpPr txBox="1"/>
          <p:nvPr/>
        </p:nvSpPr>
        <p:spPr>
          <a:xfrm>
            <a:off x="2513319" y="5188492"/>
            <a:ext cx="3582681" cy="954107"/>
          </a:xfrm>
          <a:prstGeom prst="rect">
            <a:avLst/>
          </a:prstGeom>
          <a:solidFill>
            <a:srgbClr val="A4D233">
              <a:alpha val="20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latin typeface="Segoe UI Semilight"/>
                <a:ea typeface="+mn-ea"/>
                <a:cs typeface="+mn-cs"/>
              </a:rPr>
              <a:t>Sometimes those </a:t>
            </a:r>
            <a:r>
              <a:rPr kumimoji="0" lang="en-GB" sz="1400" b="1" i="1" u="none" strike="noStrike" kern="1200" cap="none" spc="0" normalizeH="0" baseline="0" noProof="0">
                <a:ln>
                  <a:noFill/>
                </a:ln>
                <a:solidFill>
                  <a:prstClr val="black"/>
                </a:solidFill>
                <a:effectLst/>
                <a:uLnTx/>
                <a:uFillTx/>
                <a:latin typeface="Segoe UI Semilight"/>
                <a:ea typeface="+mn-ea"/>
                <a:cs typeface="+mn-cs"/>
              </a:rPr>
              <a:t>lucky chances </a:t>
            </a:r>
            <a:r>
              <a:rPr kumimoji="0" lang="en-GB" sz="1400" b="0" i="1" u="none" strike="noStrike" kern="1200" cap="none" spc="0" normalizeH="0" baseline="0" noProof="0">
                <a:ln>
                  <a:noFill/>
                </a:ln>
                <a:solidFill>
                  <a:prstClr val="black"/>
                </a:solidFill>
                <a:effectLst/>
                <a:uLnTx/>
                <a:uFillTx/>
                <a:latin typeface="Segoe UI Semilight"/>
                <a:ea typeface="+mn-ea"/>
                <a:cs typeface="+mn-cs"/>
              </a:rPr>
              <a:t>come my way and </a:t>
            </a:r>
            <a:r>
              <a:rPr kumimoji="0" lang="en-GB" sz="1400" b="1" i="1" u="none" strike="noStrike" kern="1200" cap="none" spc="0" normalizeH="0" baseline="0" noProof="0">
                <a:ln>
                  <a:noFill/>
                </a:ln>
                <a:solidFill>
                  <a:prstClr val="black"/>
                </a:solidFill>
                <a:effectLst/>
                <a:uLnTx/>
                <a:uFillTx/>
                <a:latin typeface="Segoe UI Semilight"/>
                <a:ea typeface="+mn-ea"/>
                <a:cs typeface="+mn-cs"/>
              </a:rPr>
              <a:t>I can’t help </a:t>
            </a:r>
            <a:r>
              <a:rPr kumimoji="0" lang="en-GB" sz="1400" b="0" i="1" u="none" strike="noStrike" kern="1200" cap="none" spc="0" normalizeH="0" baseline="0" noProof="0">
                <a:ln>
                  <a:noFill/>
                </a:ln>
                <a:solidFill>
                  <a:prstClr val="black"/>
                </a:solidFill>
                <a:effectLst/>
                <a:uLnTx/>
                <a:uFillTx/>
                <a:latin typeface="Segoe UI Semilight"/>
                <a:ea typeface="+mn-ea"/>
                <a:cs typeface="+mn-cs"/>
              </a:rPr>
              <a:t>but take a gamble, especially if it gives me an opportunity to prove myself</a:t>
            </a:r>
          </a:p>
        </p:txBody>
      </p:sp>
      <p:sp>
        <p:nvSpPr>
          <p:cNvPr id="6" name="Rectangle 5">
            <a:extLst>
              <a:ext uri="{FF2B5EF4-FFF2-40B4-BE49-F238E27FC236}">
                <a16:creationId xmlns:a16="http://schemas.microsoft.com/office/drawing/2014/main" id="{F39BAB82-1E07-4529-BBDC-F44A3EC9B96F}"/>
              </a:ext>
              <a:ext uri="{C183D7F6-B498-43B3-948B-1728B52AA6E4}">
                <adec:decorative xmlns:adec="http://schemas.microsoft.com/office/drawing/2017/decorative" val="1"/>
              </a:ext>
            </a:extLst>
          </p:cNvPr>
          <p:cNvSpPr/>
          <p:nvPr/>
        </p:nvSpPr>
        <p:spPr>
          <a:xfrm>
            <a:off x="796374" y="3884016"/>
            <a:ext cx="1440000" cy="1080000"/>
          </a:xfrm>
          <a:prstGeom prst="rect">
            <a:avLst/>
          </a:prstGeom>
          <a:solidFill>
            <a:srgbClr val="FF8200"/>
          </a:solidFill>
          <a:ln w="12700" cap="flat" cmpd="sng" algn="ctr">
            <a:noFill/>
            <a:prstDash val="solid"/>
            <a:miter lim="800000"/>
          </a:ln>
          <a:effectLst/>
        </p:spPr>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a:ln>
                  <a:noFill/>
                </a:ln>
                <a:effectLst/>
                <a:uLnTx/>
                <a:uFillTx/>
                <a:latin typeface="Calibri" panose="020F0502020204030204"/>
                <a:ea typeface="+mn-ea"/>
                <a:cs typeface="+mn-cs"/>
              </a:rPr>
              <a:t>Along for the Ride</a:t>
            </a:r>
            <a:endParaRPr kumimoji="0" lang="en-US" sz="2400" b="1" i="0" u="none" strike="noStrike" kern="0" cap="none" spc="0" normalizeH="0" baseline="0" noProof="0">
              <a:ln>
                <a:noFill/>
              </a:ln>
              <a:effectLst/>
              <a:uLnTx/>
              <a:uFillTx/>
              <a:latin typeface="Calibri" panose="020F0502020204030204"/>
              <a:ea typeface="+mn-ea"/>
              <a:cs typeface="+mn-cs"/>
            </a:endParaRPr>
          </a:p>
        </p:txBody>
      </p:sp>
      <p:cxnSp>
        <p:nvCxnSpPr>
          <p:cNvPr id="35" name="Straight Connector 34">
            <a:extLst>
              <a:ext uri="{FF2B5EF4-FFF2-40B4-BE49-F238E27FC236}">
                <a16:creationId xmlns:a16="http://schemas.microsoft.com/office/drawing/2014/main" id="{EB6F74AF-149A-4C45-9037-2F4CD1A52AE2}"/>
              </a:ext>
              <a:ext uri="{C183D7F6-B498-43B3-948B-1728B52AA6E4}">
                <adec:decorative xmlns:adec="http://schemas.microsoft.com/office/drawing/2017/decorative" val="1"/>
              </a:ext>
            </a:extLst>
          </p:cNvPr>
          <p:cNvCxnSpPr>
            <a:cxnSpLocks/>
          </p:cNvCxnSpPr>
          <p:nvPr/>
        </p:nvCxnSpPr>
        <p:spPr>
          <a:xfrm>
            <a:off x="2515060" y="5188545"/>
            <a:ext cx="0" cy="954000"/>
          </a:xfrm>
          <a:prstGeom prst="line">
            <a:avLst/>
          </a:prstGeom>
          <a:ln w="19050">
            <a:solidFill>
              <a:srgbClr val="A4D233"/>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4A28834-AA44-49D6-8617-8FBC5BF7F33F}"/>
              </a:ext>
              <a:ext uri="{C183D7F6-B498-43B3-948B-1728B52AA6E4}">
                <adec:decorative xmlns:adec="http://schemas.microsoft.com/office/drawing/2017/decorative" val="1"/>
              </a:ext>
            </a:extLst>
          </p:cNvPr>
          <p:cNvCxnSpPr>
            <a:cxnSpLocks/>
          </p:cNvCxnSpPr>
          <p:nvPr/>
        </p:nvCxnSpPr>
        <p:spPr>
          <a:xfrm flipV="1">
            <a:off x="1995103" y="5664220"/>
            <a:ext cx="519957" cy="2651"/>
          </a:xfrm>
          <a:prstGeom prst="line">
            <a:avLst/>
          </a:prstGeom>
          <a:ln w="19050">
            <a:solidFill>
              <a:srgbClr val="A4D233"/>
            </a:solidFill>
            <a:tailEnd type="non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66B95AC1-669C-4611-AAFC-D43B899805B7}"/>
              </a:ext>
            </a:extLst>
          </p:cNvPr>
          <p:cNvSpPr txBox="1"/>
          <p:nvPr/>
        </p:nvSpPr>
        <p:spPr>
          <a:xfrm>
            <a:off x="8484948" y="1606643"/>
            <a:ext cx="2721637" cy="738664"/>
          </a:xfrm>
          <a:prstGeom prst="rect">
            <a:avLst/>
          </a:prstGeom>
          <a:solidFill>
            <a:srgbClr val="1F497D">
              <a:alpha val="20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latin typeface="Segoe UI Semilight"/>
                <a:ea typeface="+mn-ea"/>
                <a:cs typeface="+mn-cs"/>
              </a:rPr>
              <a:t>I’m just </a:t>
            </a:r>
            <a:r>
              <a:rPr kumimoji="0" lang="en-GB" sz="1400" b="1" i="1" u="none" strike="noStrike" kern="1200" cap="none" spc="0" normalizeH="0" baseline="0" noProof="0">
                <a:ln>
                  <a:noFill/>
                </a:ln>
                <a:solidFill>
                  <a:prstClr val="black"/>
                </a:solidFill>
                <a:effectLst/>
                <a:uLnTx/>
                <a:uFillTx/>
                <a:latin typeface="Segoe UI Semilight"/>
                <a:ea typeface="+mn-ea"/>
                <a:cs typeface="+mn-cs"/>
              </a:rPr>
              <a:t>using up some leftover credit </a:t>
            </a:r>
            <a:r>
              <a:rPr kumimoji="0" lang="en-GB" sz="1400" b="0" i="1" u="none" strike="noStrike" kern="1200" cap="none" spc="0" normalizeH="0" baseline="0" noProof="0">
                <a:ln>
                  <a:noFill/>
                </a:ln>
                <a:solidFill>
                  <a:prstClr val="black"/>
                </a:solidFill>
                <a:effectLst/>
                <a:uLnTx/>
                <a:uFillTx/>
                <a:latin typeface="Segoe UI Semilight"/>
                <a:ea typeface="+mn-ea"/>
                <a:cs typeface="+mn-cs"/>
              </a:rPr>
              <a:t>on a bit of a whim – </a:t>
            </a:r>
            <a:r>
              <a:rPr kumimoji="0" lang="en-GB" sz="1400" b="1" i="1" u="none" strike="noStrike" kern="1200" cap="none" spc="0" normalizeH="0" baseline="0" noProof="0">
                <a:ln>
                  <a:noFill/>
                </a:ln>
                <a:solidFill>
                  <a:prstClr val="black"/>
                </a:solidFill>
                <a:effectLst/>
                <a:uLnTx/>
                <a:uFillTx/>
                <a:latin typeface="Segoe UI Semilight"/>
                <a:ea typeface="+mn-ea"/>
                <a:cs typeface="+mn-cs"/>
              </a:rPr>
              <a:t>nothing to lose</a:t>
            </a:r>
            <a:r>
              <a:rPr kumimoji="0" lang="en-GB" sz="1400" b="0" i="1" u="none" strike="noStrike" kern="1200" cap="none" spc="0" normalizeH="0" baseline="0" noProof="0">
                <a:ln>
                  <a:noFill/>
                </a:ln>
                <a:solidFill>
                  <a:prstClr val="black"/>
                </a:solidFill>
                <a:effectLst/>
                <a:uLnTx/>
                <a:uFillTx/>
                <a:latin typeface="Segoe UI Semilight"/>
                <a:ea typeface="+mn-ea"/>
                <a:cs typeface="+mn-cs"/>
              </a:rPr>
              <a:t>!</a:t>
            </a:r>
          </a:p>
        </p:txBody>
      </p:sp>
      <p:cxnSp>
        <p:nvCxnSpPr>
          <p:cNvPr id="39" name="Straight Connector 38">
            <a:extLst>
              <a:ext uri="{FF2B5EF4-FFF2-40B4-BE49-F238E27FC236}">
                <a16:creationId xmlns:a16="http://schemas.microsoft.com/office/drawing/2014/main" id="{640F8752-EB31-4BE2-8F4C-143568658E73}"/>
              </a:ext>
              <a:ext uri="{C183D7F6-B498-43B3-948B-1728B52AA6E4}">
                <adec:decorative xmlns:adec="http://schemas.microsoft.com/office/drawing/2017/decorative" val="1"/>
              </a:ext>
            </a:extLst>
          </p:cNvPr>
          <p:cNvCxnSpPr>
            <a:cxnSpLocks/>
          </p:cNvCxnSpPr>
          <p:nvPr/>
        </p:nvCxnSpPr>
        <p:spPr>
          <a:xfrm>
            <a:off x="8486688" y="1606975"/>
            <a:ext cx="0" cy="738000"/>
          </a:xfrm>
          <a:prstGeom prst="line">
            <a:avLst/>
          </a:prstGeom>
          <a:ln w="19050">
            <a:solidFill>
              <a:srgbClr val="1F497D"/>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A1E5482-297D-4C6A-8B72-C85463CF8C23}"/>
              </a:ext>
              <a:ext uri="{C183D7F6-B498-43B3-948B-1728B52AA6E4}">
                <adec:decorative xmlns:adec="http://schemas.microsoft.com/office/drawing/2017/decorative" val="1"/>
              </a:ext>
            </a:extLst>
          </p:cNvPr>
          <p:cNvCxnSpPr>
            <a:cxnSpLocks/>
          </p:cNvCxnSpPr>
          <p:nvPr/>
        </p:nvCxnSpPr>
        <p:spPr>
          <a:xfrm flipV="1">
            <a:off x="7966731" y="1974650"/>
            <a:ext cx="519957" cy="2651"/>
          </a:xfrm>
          <a:prstGeom prst="line">
            <a:avLst/>
          </a:prstGeom>
          <a:ln w="19050">
            <a:solidFill>
              <a:srgbClr val="1F497D"/>
            </a:solidFill>
            <a:tailEnd type="non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EAC6711-F4CA-412D-9607-3D2F0815C3CD}"/>
              </a:ext>
              <a:ext uri="{C183D7F6-B498-43B3-948B-1728B52AA6E4}">
                <adec:decorative xmlns:adec="http://schemas.microsoft.com/office/drawing/2017/decorative" val="1"/>
              </a:ext>
            </a:extLst>
          </p:cNvPr>
          <p:cNvSpPr/>
          <p:nvPr/>
        </p:nvSpPr>
        <p:spPr>
          <a:xfrm>
            <a:off x="6843854" y="1435975"/>
            <a:ext cx="1440000" cy="1080000"/>
          </a:xfrm>
          <a:prstGeom prst="rect">
            <a:avLst/>
          </a:prstGeom>
          <a:solidFill>
            <a:srgbClr val="1F497D"/>
          </a:solidFill>
          <a:ln w="12700" cap="flat" cmpd="sng" algn="ctr">
            <a:noFill/>
            <a:prstDash val="solid"/>
            <a:miter lim="800000"/>
          </a:ln>
          <a:effectLst/>
        </p:spPr>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a:ln>
                  <a:noFill/>
                </a:ln>
                <a:solidFill>
                  <a:prstClr val="white"/>
                </a:solidFill>
                <a:effectLst/>
                <a:uLnTx/>
                <a:uFillTx/>
                <a:latin typeface="Calibri" panose="020F0502020204030204"/>
                <a:ea typeface="+mn-ea"/>
                <a:cs typeface="+mn-cs"/>
              </a:rPr>
              <a:t>Money to burn</a:t>
            </a:r>
            <a:endParaRPr kumimoji="0" lang="en-US" sz="2400" b="1"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3BFE6F8B-8FE6-4FA0-8CC9-B3F7A166CDEA}"/>
              </a:ext>
            </a:extLst>
          </p:cNvPr>
          <p:cNvSpPr txBox="1"/>
          <p:nvPr/>
        </p:nvSpPr>
        <p:spPr>
          <a:xfrm>
            <a:off x="8484948" y="2728205"/>
            <a:ext cx="2721637" cy="954107"/>
          </a:xfrm>
          <a:prstGeom prst="rect">
            <a:avLst/>
          </a:prstGeom>
          <a:solidFill>
            <a:schemeClr val="accent2">
              <a:lumMod val="60000"/>
              <a:lumOff val="40000"/>
              <a:alpha val="2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latin typeface="Segoe UI Semilight"/>
                <a:ea typeface="+mn-ea"/>
                <a:cs typeface="+mn-cs"/>
              </a:rPr>
              <a:t>I love to play and </a:t>
            </a:r>
            <a:r>
              <a:rPr kumimoji="0" lang="en-GB" sz="1400" b="1" i="1" u="none" strike="noStrike" kern="1200" cap="none" spc="0" normalizeH="0" baseline="0" noProof="0">
                <a:ln>
                  <a:noFill/>
                </a:ln>
                <a:solidFill>
                  <a:prstClr val="black"/>
                </a:solidFill>
                <a:effectLst/>
                <a:uLnTx/>
                <a:uFillTx/>
                <a:latin typeface="Segoe UI Semilight"/>
                <a:ea typeface="+mn-ea"/>
                <a:cs typeface="+mn-cs"/>
              </a:rPr>
              <a:t>indulge in a little ‘me’ time</a:t>
            </a:r>
            <a:r>
              <a:rPr kumimoji="0" lang="en-GB" sz="1400" b="0" i="1" u="none" strike="noStrike" kern="1200" cap="none" spc="0" normalizeH="0" baseline="0" noProof="0">
                <a:ln>
                  <a:noFill/>
                </a:ln>
                <a:solidFill>
                  <a:prstClr val="black"/>
                </a:solidFill>
                <a:effectLst/>
                <a:uLnTx/>
                <a:uFillTx/>
                <a:latin typeface="Segoe UI Semilight"/>
                <a:ea typeface="+mn-ea"/>
                <a:cs typeface="+mn-cs"/>
              </a:rPr>
              <a:t>, with the added reward of knowing I will probably come out lucky</a:t>
            </a:r>
          </a:p>
        </p:txBody>
      </p:sp>
      <p:cxnSp>
        <p:nvCxnSpPr>
          <p:cNvPr id="44" name="Straight Connector 43">
            <a:extLst>
              <a:ext uri="{FF2B5EF4-FFF2-40B4-BE49-F238E27FC236}">
                <a16:creationId xmlns:a16="http://schemas.microsoft.com/office/drawing/2014/main" id="{999D746F-7D2F-4E79-A52F-689D44D63545}"/>
              </a:ext>
              <a:ext uri="{C183D7F6-B498-43B3-948B-1728B52AA6E4}">
                <adec:decorative xmlns:adec="http://schemas.microsoft.com/office/drawing/2017/decorative" val="1"/>
              </a:ext>
            </a:extLst>
          </p:cNvPr>
          <p:cNvCxnSpPr>
            <a:cxnSpLocks/>
          </p:cNvCxnSpPr>
          <p:nvPr/>
        </p:nvCxnSpPr>
        <p:spPr>
          <a:xfrm>
            <a:off x="8486688" y="2728258"/>
            <a:ext cx="0" cy="954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E2775CF-D9B7-4522-9810-8A772D8D52C9}"/>
              </a:ext>
              <a:ext uri="{C183D7F6-B498-43B3-948B-1728B52AA6E4}">
                <adec:decorative xmlns:adec="http://schemas.microsoft.com/office/drawing/2017/decorative" val="1"/>
              </a:ext>
            </a:extLst>
          </p:cNvPr>
          <p:cNvCxnSpPr>
            <a:cxnSpLocks/>
          </p:cNvCxnSpPr>
          <p:nvPr/>
        </p:nvCxnSpPr>
        <p:spPr>
          <a:xfrm flipV="1">
            <a:off x="7966731" y="3203933"/>
            <a:ext cx="519957" cy="2651"/>
          </a:xfrm>
          <a:prstGeom prst="line">
            <a:avLst/>
          </a:prstGeom>
          <a:ln w="19050">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E841F7E8-95F2-4A60-B6A3-17CDF41667BE}"/>
              </a:ext>
            </a:extLst>
          </p:cNvPr>
          <p:cNvSpPr txBox="1"/>
          <p:nvPr/>
        </p:nvSpPr>
        <p:spPr>
          <a:xfrm>
            <a:off x="8484948" y="3946963"/>
            <a:ext cx="2721637" cy="954107"/>
          </a:xfrm>
          <a:prstGeom prst="rect">
            <a:avLst/>
          </a:prstGeom>
          <a:solidFill>
            <a:srgbClr val="87189D">
              <a:alpha val="20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latin typeface="Segoe UI Semilight"/>
                <a:ea typeface="+mn-ea"/>
                <a:cs typeface="+mn-cs"/>
              </a:rPr>
              <a:t>Gambling is just something I’ve been doing for a while, and I </a:t>
            </a:r>
            <a:r>
              <a:rPr kumimoji="0" lang="en-GB" sz="1400" b="1" i="1" u="none" strike="noStrike" kern="1200" cap="none" spc="0" normalizeH="0" baseline="0" noProof="0">
                <a:ln>
                  <a:noFill/>
                </a:ln>
                <a:solidFill>
                  <a:prstClr val="black"/>
                </a:solidFill>
                <a:effectLst/>
                <a:uLnTx/>
                <a:uFillTx/>
                <a:latin typeface="Segoe UI Semilight"/>
                <a:ea typeface="+mn-ea"/>
                <a:cs typeface="+mn-cs"/>
              </a:rPr>
              <a:t>enjoy it as a little treat </a:t>
            </a:r>
            <a:r>
              <a:rPr kumimoji="0" lang="en-GB" sz="1400" b="0" i="1" u="none" strike="noStrike" kern="1200" cap="none" spc="0" normalizeH="0" baseline="0" noProof="0">
                <a:ln>
                  <a:noFill/>
                </a:ln>
                <a:solidFill>
                  <a:prstClr val="black"/>
                </a:solidFill>
                <a:effectLst/>
                <a:uLnTx/>
                <a:uFillTx/>
                <a:latin typeface="Segoe UI Semilight"/>
                <a:ea typeface="+mn-ea"/>
                <a:cs typeface="+mn-cs"/>
              </a:rPr>
              <a:t>regardless of whether I win or not</a:t>
            </a:r>
          </a:p>
        </p:txBody>
      </p:sp>
      <p:cxnSp>
        <p:nvCxnSpPr>
          <p:cNvPr id="47" name="Straight Connector 46">
            <a:extLst>
              <a:ext uri="{FF2B5EF4-FFF2-40B4-BE49-F238E27FC236}">
                <a16:creationId xmlns:a16="http://schemas.microsoft.com/office/drawing/2014/main" id="{AAB1CA41-9122-4671-9CAE-6E7911EC5305}"/>
              </a:ext>
              <a:ext uri="{C183D7F6-B498-43B3-948B-1728B52AA6E4}">
                <adec:decorative xmlns:adec="http://schemas.microsoft.com/office/drawing/2017/decorative" val="1"/>
              </a:ext>
            </a:extLst>
          </p:cNvPr>
          <p:cNvCxnSpPr>
            <a:cxnSpLocks/>
          </p:cNvCxnSpPr>
          <p:nvPr/>
        </p:nvCxnSpPr>
        <p:spPr>
          <a:xfrm>
            <a:off x="8486688" y="3947016"/>
            <a:ext cx="0" cy="954000"/>
          </a:xfrm>
          <a:prstGeom prst="line">
            <a:avLst/>
          </a:prstGeom>
          <a:ln w="19050">
            <a:solidFill>
              <a:srgbClr val="87189D"/>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99A70B2-5EF4-4E89-A61D-68BF6145D21E}"/>
              </a:ext>
              <a:ext uri="{C183D7F6-B498-43B3-948B-1728B52AA6E4}">
                <adec:decorative xmlns:adec="http://schemas.microsoft.com/office/drawing/2017/decorative" val="1"/>
              </a:ext>
            </a:extLst>
          </p:cNvPr>
          <p:cNvCxnSpPr>
            <a:cxnSpLocks/>
          </p:cNvCxnSpPr>
          <p:nvPr/>
        </p:nvCxnSpPr>
        <p:spPr>
          <a:xfrm flipV="1">
            <a:off x="7966731" y="4422691"/>
            <a:ext cx="519957" cy="2651"/>
          </a:xfrm>
          <a:prstGeom prst="line">
            <a:avLst/>
          </a:prstGeom>
          <a:ln w="19050">
            <a:solidFill>
              <a:srgbClr val="87189D"/>
            </a:solidFill>
            <a:tailEnd type="non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FB165DD8-156F-43B1-BE54-2993D5C80246}"/>
              </a:ext>
            </a:extLst>
          </p:cNvPr>
          <p:cNvSpPr txBox="1"/>
          <p:nvPr/>
        </p:nvSpPr>
        <p:spPr>
          <a:xfrm>
            <a:off x="8484948" y="5177789"/>
            <a:ext cx="2721637" cy="954107"/>
          </a:xfrm>
          <a:prstGeom prst="rect">
            <a:avLst/>
          </a:prstGeom>
          <a:solidFill>
            <a:srgbClr val="C00000">
              <a:alpha val="20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latin typeface="Segoe UI Semilight"/>
                <a:ea typeface="+mn-ea"/>
                <a:cs typeface="+mn-cs"/>
              </a:rPr>
              <a:t>I </a:t>
            </a:r>
            <a:r>
              <a:rPr kumimoji="0" lang="en-GB" sz="1400" b="1" i="1" u="none" strike="noStrike" kern="1200" cap="none" spc="0" normalizeH="0" baseline="0" noProof="0">
                <a:ln>
                  <a:noFill/>
                </a:ln>
                <a:solidFill>
                  <a:prstClr val="black"/>
                </a:solidFill>
                <a:effectLst/>
                <a:uLnTx/>
                <a:uFillTx/>
                <a:latin typeface="Segoe UI Semilight"/>
                <a:ea typeface="+mn-ea"/>
                <a:cs typeface="+mn-cs"/>
              </a:rPr>
              <a:t>don’t put much thought </a:t>
            </a:r>
            <a:r>
              <a:rPr kumimoji="0" lang="en-GB" sz="1400" b="0" i="1" u="none" strike="noStrike" kern="1200" cap="none" spc="0" normalizeH="0" baseline="0" noProof="0">
                <a:ln>
                  <a:noFill/>
                </a:ln>
                <a:solidFill>
                  <a:prstClr val="black"/>
                </a:solidFill>
                <a:effectLst/>
                <a:uLnTx/>
                <a:uFillTx/>
                <a:latin typeface="Segoe UI Semilight"/>
                <a:ea typeface="+mn-ea"/>
                <a:cs typeface="+mn-cs"/>
              </a:rPr>
              <a:t>into gambling, I just </a:t>
            </a:r>
            <a:r>
              <a:rPr kumimoji="0" lang="en-GB" sz="1400" b="1" i="1" u="none" strike="noStrike" kern="1200" cap="none" spc="0" normalizeH="0" baseline="0" noProof="0">
                <a:ln>
                  <a:noFill/>
                </a:ln>
                <a:solidFill>
                  <a:prstClr val="black"/>
                </a:solidFill>
                <a:effectLst/>
                <a:uLnTx/>
                <a:uFillTx/>
                <a:latin typeface="Segoe UI Semilight"/>
                <a:ea typeface="+mn-ea"/>
                <a:cs typeface="+mn-cs"/>
              </a:rPr>
              <a:t>like the idea of winning big </a:t>
            </a:r>
            <a:r>
              <a:rPr kumimoji="0" lang="en-GB" sz="1400" b="0" i="1" u="none" strike="noStrike" kern="1200" cap="none" spc="0" normalizeH="0" baseline="0" noProof="0">
                <a:ln>
                  <a:noFill/>
                </a:ln>
                <a:solidFill>
                  <a:prstClr val="black"/>
                </a:solidFill>
                <a:effectLst/>
                <a:uLnTx/>
                <a:uFillTx/>
                <a:latin typeface="Segoe UI Semilight"/>
                <a:ea typeface="+mn-ea"/>
                <a:cs typeface="+mn-cs"/>
              </a:rPr>
              <a:t>even if it is a long shot</a:t>
            </a:r>
          </a:p>
        </p:txBody>
      </p:sp>
      <p:cxnSp>
        <p:nvCxnSpPr>
          <p:cNvPr id="50" name="Straight Connector 49">
            <a:extLst>
              <a:ext uri="{FF2B5EF4-FFF2-40B4-BE49-F238E27FC236}">
                <a16:creationId xmlns:a16="http://schemas.microsoft.com/office/drawing/2014/main" id="{47E3BCDC-402A-414E-9A2B-FDC9DA3A311C}"/>
              </a:ext>
              <a:ext uri="{C183D7F6-B498-43B3-948B-1728B52AA6E4}">
                <adec:decorative xmlns:adec="http://schemas.microsoft.com/office/drawing/2017/decorative" val="1"/>
              </a:ext>
            </a:extLst>
          </p:cNvPr>
          <p:cNvCxnSpPr>
            <a:cxnSpLocks/>
          </p:cNvCxnSpPr>
          <p:nvPr/>
        </p:nvCxnSpPr>
        <p:spPr>
          <a:xfrm>
            <a:off x="8486688" y="5178121"/>
            <a:ext cx="0" cy="9540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BEEDEF5-6BF0-4800-94A0-C1D59FCFCE42}"/>
              </a:ext>
              <a:ext uri="{C183D7F6-B498-43B3-948B-1728B52AA6E4}">
                <adec:decorative xmlns:adec="http://schemas.microsoft.com/office/drawing/2017/decorative" val="1"/>
              </a:ext>
            </a:extLst>
          </p:cNvPr>
          <p:cNvCxnSpPr>
            <a:cxnSpLocks/>
          </p:cNvCxnSpPr>
          <p:nvPr/>
        </p:nvCxnSpPr>
        <p:spPr>
          <a:xfrm flipV="1">
            <a:off x="7966731" y="5664220"/>
            <a:ext cx="519957" cy="2651"/>
          </a:xfrm>
          <a:prstGeom prst="line">
            <a:avLst/>
          </a:prstGeom>
          <a:ln w="19050">
            <a:solidFill>
              <a:srgbClr val="C00000"/>
            </a:solidFill>
            <a:tailEnd type="non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26320E56-4F64-4615-B1E2-D6DC9802D7CB}"/>
              </a:ext>
              <a:ext uri="{C183D7F6-B498-43B3-948B-1728B52AA6E4}">
                <adec:decorative xmlns:adec="http://schemas.microsoft.com/office/drawing/2017/decorative" val="1"/>
              </a:ext>
            </a:extLst>
          </p:cNvPr>
          <p:cNvSpPr/>
          <p:nvPr/>
        </p:nvSpPr>
        <p:spPr>
          <a:xfrm>
            <a:off x="6843854" y="2665258"/>
            <a:ext cx="1440000" cy="1080000"/>
          </a:xfrm>
          <a:prstGeom prst="rect">
            <a:avLst/>
          </a:prstGeom>
          <a:solidFill>
            <a:schemeClr val="accent2"/>
          </a:solidFill>
          <a:ln w="12700" cap="flat" cmpd="sng" algn="ctr">
            <a:noFill/>
            <a:prstDash val="solid"/>
            <a:miter lim="800000"/>
          </a:ln>
          <a:effectLst/>
        </p:spPr>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a:ln>
                  <a:noFill/>
                </a:ln>
                <a:effectLst/>
                <a:uLnTx/>
                <a:uFillTx/>
                <a:latin typeface="Calibri" panose="020F0502020204030204"/>
                <a:ea typeface="+mn-ea"/>
                <a:cs typeface="+mn-cs"/>
              </a:rPr>
              <a:t>‘Me’ time</a:t>
            </a:r>
            <a:endParaRPr kumimoji="0" lang="en-US" sz="2400" b="1" i="0" u="none" strike="noStrike" kern="0" cap="none" spc="0" normalizeH="0" baseline="0" noProof="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1678879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itle 141">
            <a:extLst>
              <a:ext uri="{FF2B5EF4-FFF2-40B4-BE49-F238E27FC236}">
                <a16:creationId xmlns:a16="http://schemas.microsoft.com/office/drawing/2014/main" id="{C6CB92FC-A93D-4AD0-9BC1-DEF5604848C1}"/>
              </a:ext>
            </a:extLst>
          </p:cNvPr>
          <p:cNvSpPr>
            <a:spLocks noGrp="1"/>
          </p:cNvSpPr>
          <p:nvPr>
            <p:ph type="ctrTitle"/>
          </p:nvPr>
        </p:nvSpPr>
        <p:spPr>
          <a:xfrm>
            <a:off x="807534" y="2519491"/>
            <a:ext cx="8105775" cy="1200329"/>
          </a:xfrm>
        </p:spPr>
        <p:txBody>
          <a:bodyPr/>
          <a:lstStyle/>
          <a:p>
            <a:r>
              <a:rPr lang="en-US" dirty="0">
                <a:solidFill>
                  <a:schemeClr val="tx1"/>
                </a:solidFill>
              </a:rPr>
              <a:t>Exploring types of gambling</a:t>
            </a:r>
            <a:br>
              <a:rPr lang="en-US"/>
            </a:br>
            <a:endParaRPr lang="en-GB"/>
          </a:p>
        </p:txBody>
      </p:sp>
    </p:spTree>
    <p:extLst>
      <p:ext uri="{BB962C8B-B14F-4D97-AF65-F5344CB8AC3E}">
        <p14:creationId xmlns:p14="http://schemas.microsoft.com/office/powerpoint/2010/main" val="3601844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A6FE8-5FB3-475D-8215-9FF34EE150D5}"/>
              </a:ext>
            </a:extLst>
          </p:cNvPr>
          <p:cNvSpPr>
            <a:spLocks noGrp="1"/>
          </p:cNvSpPr>
          <p:nvPr>
            <p:ph type="title"/>
          </p:nvPr>
        </p:nvSpPr>
        <p:spPr>
          <a:xfrm>
            <a:off x="336753" y="433385"/>
            <a:ext cx="11643123" cy="867930"/>
          </a:xfrm>
        </p:spPr>
        <p:txBody>
          <a:bodyPr/>
          <a:lstStyle/>
          <a:p>
            <a:r>
              <a:rPr lang="en-GB"/>
              <a:t>Once we had defined the typologies, we wanted to explore how they related to the different gambling activities</a:t>
            </a:r>
          </a:p>
        </p:txBody>
      </p:sp>
      <p:graphicFrame>
        <p:nvGraphicFramePr>
          <p:cNvPr id="8" name="Chart 7">
            <a:extLst>
              <a:ext uri="{FF2B5EF4-FFF2-40B4-BE49-F238E27FC236}">
                <a16:creationId xmlns:a16="http://schemas.microsoft.com/office/drawing/2014/main" id="{C43467F4-6945-44DD-A957-954675F53484}"/>
              </a:ext>
            </a:extLst>
          </p:cNvPr>
          <p:cNvGraphicFramePr/>
          <p:nvPr>
            <p:extLst>
              <p:ext uri="{D42A27DB-BD31-4B8C-83A1-F6EECF244321}">
                <p14:modId xmlns:p14="http://schemas.microsoft.com/office/powerpoint/2010/main" val="1981397312"/>
              </p:ext>
            </p:extLst>
          </p:nvPr>
        </p:nvGraphicFramePr>
        <p:xfrm>
          <a:off x="477520" y="2111478"/>
          <a:ext cx="4743704" cy="41780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 8">
            <a:extLst>
              <a:ext uri="{FF2B5EF4-FFF2-40B4-BE49-F238E27FC236}">
                <a16:creationId xmlns:a16="http://schemas.microsoft.com/office/drawing/2014/main" id="{F54BFC3C-41CB-4B85-8049-DE36A6962A34}"/>
              </a:ext>
            </a:extLst>
          </p:cNvPr>
          <p:cNvGraphicFramePr>
            <a:graphicFrameLocks noGrp="1"/>
          </p:cNvGraphicFramePr>
          <p:nvPr>
            <p:extLst>
              <p:ext uri="{D42A27DB-BD31-4B8C-83A1-F6EECF244321}">
                <p14:modId xmlns:p14="http://schemas.microsoft.com/office/powerpoint/2010/main" val="651892002"/>
              </p:ext>
            </p:extLst>
          </p:nvPr>
        </p:nvGraphicFramePr>
        <p:xfrm>
          <a:off x="2806700" y="1714500"/>
          <a:ext cx="8373570" cy="4482202"/>
        </p:xfrm>
        <a:graphic>
          <a:graphicData uri="http://schemas.openxmlformats.org/drawingml/2006/table">
            <a:tbl>
              <a:tblPr firstRow="1"/>
              <a:tblGrid>
                <a:gridCol w="2632770">
                  <a:extLst>
                    <a:ext uri="{9D8B030D-6E8A-4147-A177-3AD203B41FA5}">
                      <a16:colId xmlns:a16="http://schemas.microsoft.com/office/drawing/2014/main" val="3830932960"/>
                    </a:ext>
                  </a:extLst>
                </a:gridCol>
                <a:gridCol w="717600">
                  <a:extLst>
                    <a:ext uri="{9D8B030D-6E8A-4147-A177-3AD203B41FA5}">
                      <a16:colId xmlns:a16="http://schemas.microsoft.com/office/drawing/2014/main" val="88316435"/>
                    </a:ext>
                  </a:extLst>
                </a:gridCol>
                <a:gridCol w="717600">
                  <a:extLst>
                    <a:ext uri="{9D8B030D-6E8A-4147-A177-3AD203B41FA5}">
                      <a16:colId xmlns:a16="http://schemas.microsoft.com/office/drawing/2014/main" val="3892272857"/>
                    </a:ext>
                  </a:extLst>
                </a:gridCol>
                <a:gridCol w="717600">
                  <a:extLst>
                    <a:ext uri="{9D8B030D-6E8A-4147-A177-3AD203B41FA5}">
                      <a16:colId xmlns:a16="http://schemas.microsoft.com/office/drawing/2014/main" val="2353000161"/>
                    </a:ext>
                  </a:extLst>
                </a:gridCol>
                <a:gridCol w="717600">
                  <a:extLst>
                    <a:ext uri="{9D8B030D-6E8A-4147-A177-3AD203B41FA5}">
                      <a16:colId xmlns:a16="http://schemas.microsoft.com/office/drawing/2014/main" val="3727474050"/>
                    </a:ext>
                  </a:extLst>
                </a:gridCol>
                <a:gridCol w="717600">
                  <a:extLst>
                    <a:ext uri="{9D8B030D-6E8A-4147-A177-3AD203B41FA5}">
                      <a16:colId xmlns:a16="http://schemas.microsoft.com/office/drawing/2014/main" val="952136671"/>
                    </a:ext>
                  </a:extLst>
                </a:gridCol>
                <a:gridCol w="717600">
                  <a:extLst>
                    <a:ext uri="{9D8B030D-6E8A-4147-A177-3AD203B41FA5}">
                      <a16:colId xmlns:a16="http://schemas.microsoft.com/office/drawing/2014/main" val="1697474760"/>
                    </a:ext>
                  </a:extLst>
                </a:gridCol>
                <a:gridCol w="717600">
                  <a:extLst>
                    <a:ext uri="{9D8B030D-6E8A-4147-A177-3AD203B41FA5}">
                      <a16:colId xmlns:a16="http://schemas.microsoft.com/office/drawing/2014/main" val="775832960"/>
                    </a:ext>
                  </a:extLst>
                </a:gridCol>
                <a:gridCol w="717600">
                  <a:extLst>
                    <a:ext uri="{9D8B030D-6E8A-4147-A177-3AD203B41FA5}">
                      <a16:colId xmlns:a16="http://schemas.microsoft.com/office/drawing/2014/main" val="14188452"/>
                    </a:ext>
                  </a:extLst>
                </a:gridCol>
              </a:tblGrid>
              <a:tr h="538762">
                <a:tc>
                  <a:txBody>
                    <a:bodyPr/>
                    <a:lstStyle/>
                    <a:p>
                      <a:pPr algn="l" fontAlgn="b"/>
                      <a:r>
                        <a:rPr lang="en-GB" sz="2000" b="0" i="0" u="none" strike="noStrike">
                          <a:solidFill>
                            <a:schemeClr val="bg1">
                              <a:lumMod val="65000"/>
                            </a:schemeClr>
                          </a:solidFill>
                          <a:effectLst/>
                          <a:latin typeface="+mn-lt"/>
                        </a:rPr>
                        <a:t>Total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chemeClr val="tx1"/>
                          </a:solidFill>
                          <a:effectLst/>
                          <a:uLnTx/>
                          <a:uFillTx/>
                          <a:latin typeface="+mn-lt"/>
                          <a:ea typeface="+mn-ea"/>
                          <a:cs typeface="+mn-cs"/>
                        </a:rPr>
                        <a:t>‘</a:t>
                      </a:r>
                      <a:r>
                        <a:rPr lang="en-GB" sz="1200" b="1" i="0" u="none" strike="noStrike" kern="1200" noProof="0">
                          <a:solidFill>
                            <a:schemeClr val="tx1"/>
                          </a:solidFill>
                          <a:effectLst/>
                          <a:latin typeface="+mj-lt"/>
                          <a:ea typeface="+mn-ea"/>
                          <a:cs typeface="+mn-cs"/>
                        </a:rPr>
                        <a:t>Me’ time</a:t>
                      </a:r>
                      <a:endParaRPr lang="en-US" sz="1200" b="1" i="0" u="none" strike="noStrike" kern="1200" noProof="0">
                        <a:solidFill>
                          <a:schemeClr val="tx1"/>
                        </a:solidFill>
                        <a:effectLst/>
                        <a:latin typeface="+mj-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GB" sz="1200" b="1" i="0" u="none" strike="noStrike">
                          <a:solidFill>
                            <a:schemeClr val="tx1"/>
                          </a:solidFill>
                          <a:effectLst/>
                          <a:latin typeface="+mj-lt"/>
                        </a:rPr>
                        <a:t>Feeling lucky</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4D233"/>
                    </a:solidFill>
                  </a:tcPr>
                </a:tc>
                <a:tc>
                  <a:txBody>
                    <a:bodyPr/>
                    <a:lstStyle/>
                    <a:p>
                      <a:pPr algn="ctr" fontAlgn="b"/>
                      <a:r>
                        <a:rPr lang="en-GB" sz="1200" b="1" i="0" u="none" strike="noStrike">
                          <a:solidFill>
                            <a:schemeClr val="tx1"/>
                          </a:solidFill>
                          <a:effectLst/>
                          <a:latin typeface="+mj-lt"/>
                        </a:rPr>
                        <a:t>Along for the ride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8200"/>
                    </a:solidFill>
                  </a:tcPr>
                </a:tc>
                <a:tc>
                  <a:txBody>
                    <a:bodyPr/>
                    <a:lstStyle/>
                    <a:p>
                      <a:pPr algn="ctr" fontAlgn="b"/>
                      <a:r>
                        <a:rPr lang="en-GB" sz="1200" b="1" i="0" u="none" strike="noStrike">
                          <a:solidFill>
                            <a:schemeClr val="bg1"/>
                          </a:solidFill>
                          <a:effectLst/>
                          <a:latin typeface="+mj-lt"/>
                        </a:rPr>
                        <a:t>For the money</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fontAlgn="b"/>
                      <a:r>
                        <a:rPr lang="en-GB" sz="1200" b="1" i="0" u="none" strike="noStrike">
                          <a:solidFill>
                            <a:schemeClr val="bg1"/>
                          </a:solidFill>
                          <a:effectLst/>
                          <a:latin typeface="+mj-lt"/>
                        </a:rPr>
                        <a:t>Money to burn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F497D"/>
                    </a:solidFill>
                  </a:tcPr>
                </a:tc>
                <a:tc>
                  <a:txBody>
                    <a:bodyPr/>
                    <a:lstStyle/>
                    <a:p>
                      <a:pPr algn="ctr" fontAlgn="b"/>
                      <a:r>
                        <a:rPr lang="en-GB" sz="1200" b="1" i="0" u="none" strike="noStrike">
                          <a:solidFill>
                            <a:schemeClr val="tx1"/>
                          </a:solidFill>
                          <a:effectLst/>
                          <a:latin typeface="+mj-lt"/>
                        </a:rPr>
                        <a:t>Social</a:t>
                      </a:r>
                    </a:p>
                    <a:p>
                      <a:pPr algn="ctr" fontAlgn="b"/>
                      <a:r>
                        <a:rPr lang="en-GB" sz="1200" b="1" i="0" u="none" strike="noStrike">
                          <a:solidFill>
                            <a:schemeClr val="tx1"/>
                          </a:solidFill>
                          <a:effectLst/>
                          <a:latin typeface="+mj-lt"/>
                        </a:rPr>
                        <a:t>play</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fontAlgn="b"/>
                      <a:r>
                        <a:rPr lang="en-GB" sz="1200" b="1" i="0" u="none" strike="noStrike">
                          <a:solidFill>
                            <a:schemeClr val="bg1"/>
                          </a:solidFill>
                          <a:effectLst/>
                          <a:latin typeface="+mj-lt"/>
                        </a:rPr>
                        <a:t>Just what I do</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7189D"/>
                    </a:solidFill>
                  </a:tcPr>
                </a:tc>
                <a:tc>
                  <a:txBody>
                    <a:bodyPr/>
                    <a:lstStyle/>
                    <a:p>
                      <a:pPr algn="ctr" fontAlgn="b"/>
                      <a:r>
                        <a:rPr lang="en-GB" sz="1200" b="1" i="0" u="none" strike="noStrike">
                          <a:solidFill>
                            <a:schemeClr val="tx1"/>
                          </a:solidFill>
                          <a:effectLst/>
                          <a:latin typeface="+mj-lt"/>
                        </a:rPr>
                        <a:t>Wise decision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FDF"/>
                    </a:solidFill>
                  </a:tcPr>
                </a:tc>
                <a:extLst>
                  <a:ext uri="{0D108BD9-81ED-4DB2-BD59-A6C34878D82A}">
                    <a16:rowId xmlns:a16="http://schemas.microsoft.com/office/drawing/2014/main" val="2530122294"/>
                  </a:ext>
                </a:extLst>
              </a:tr>
              <a:tr h="262896">
                <a:tc>
                  <a:txBody>
                    <a:bodyPr/>
                    <a:lstStyle/>
                    <a:p>
                      <a:pPr algn="l" fontAlgn="b"/>
                      <a:endParaRPr lang="en-GB" sz="1600" b="1" i="0" u="none" strike="noStrike">
                        <a:solidFill>
                          <a:schemeClr val="bg1"/>
                        </a:solidFill>
                        <a:effectLst/>
                        <a:latin typeface="+mj-lt"/>
                      </a:endParaRPr>
                    </a:p>
                  </a:txBody>
                  <a:tcPr marL="2880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rPr>
                        <a:t>9%</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mn-lt"/>
                        </a:rPr>
                        <a:t>16%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mn-lt"/>
                        </a:rPr>
                        <a:t>31%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0" i="0" u="none" strike="noStrike">
                          <a:solidFill>
                            <a:srgbClr val="000000"/>
                          </a:solidFill>
                          <a:effectLst/>
                          <a:latin typeface="+mn-lt"/>
                        </a:rPr>
                        <a:t>70%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0" i="0" u="none" strike="noStrike">
                          <a:solidFill>
                            <a:srgbClr val="000000"/>
                          </a:solidFill>
                          <a:effectLst/>
                          <a:latin typeface="+mn-lt"/>
                        </a:rPr>
                        <a:t>20%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mn-lt"/>
                        </a:rPr>
                        <a:t>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mn-lt"/>
                        </a:rPr>
                        <a:t>27%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0" i="0" u="none" strike="noStrike">
                          <a:solidFill>
                            <a:srgbClr val="000000"/>
                          </a:solidFill>
                          <a:effectLst/>
                          <a:latin typeface="+mn-lt"/>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81586948"/>
                  </a:ext>
                </a:extLst>
              </a:tr>
              <a:tr h="262896">
                <a:tc>
                  <a:txBody>
                    <a:bodyPr/>
                    <a:lstStyle/>
                    <a:p>
                      <a:pPr algn="l" fontAlgn="b"/>
                      <a:endParaRPr lang="en-GB" sz="1600" b="1" i="0" u="none" strike="noStrike">
                        <a:solidFill>
                          <a:schemeClr val="bg1"/>
                        </a:solidFill>
                        <a:effectLst/>
                        <a:latin typeface="+mj-lt"/>
                      </a:endParaRPr>
                    </a:p>
                  </a:txBody>
                  <a:tcPr marL="2880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rPr>
                        <a:t>19%</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0" i="0" u="none" strike="noStrike">
                          <a:solidFill>
                            <a:srgbClr val="000000"/>
                          </a:solidFill>
                          <a:effectLst/>
                          <a:latin typeface="+mn-lt"/>
                        </a:rPr>
                        <a:t>16%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mn-lt"/>
                        </a:rPr>
                        <a:t>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mn-lt"/>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mn-lt"/>
                        </a:rPr>
                        <a:t>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mn-lt"/>
                        </a:rPr>
                        <a:t>16%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mn-lt"/>
                        </a:rPr>
                        <a:t>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mn-lt"/>
                        </a:rPr>
                        <a:t>42%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868015048"/>
                  </a:ext>
                </a:extLst>
              </a:tr>
              <a:tr h="262896">
                <a:tc>
                  <a:txBody>
                    <a:bodyPr/>
                    <a:lstStyle/>
                    <a:p>
                      <a:pPr algn="l" fontAlgn="b"/>
                      <a:endParaRPr lang="en-GB" sz="1600" b="1" i="0" u="none" strike="noStrike">
                        <a:solidFill>
                          <a:schemeClr val="bg1"/>
                        </a:solidFill>
                        <a:effectLst/>
                        <a:latin typeface="+mj-lt"/>
                      </a:endParaRPr>
                    </a:p>
                  </a:txBody>
                  <a:tcPr marL="2880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rPr>
                        <a:t>12%</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mn-lt"/>
                        </a:rPr>
                        <a:t>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mn-lt"/>
                        </a:rPr>
                        <a:t>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0" i="0" u="none" strike="noStrike">
                          <a:solidFill>
                            <a:srgbClr val="000000"/>
                          </a:solidFill>
                          <a:effectLst/>
                          <a:latin typeface="+mn-lt"/>
                        </a:rPr>
                        <a:t>14%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mn-lt"/>
                        </a:rPr>
                        <a:t>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0" i="0" u="none" strike="noStrike">
                          <a:solidFill>
                            <a:srgbClr val="000000"/>
                          </a:solidFill>
                          <a:effectLst/>
                          <a:latin typeface="+mn-lt"/>
                        </a:rPr>
                        <a:t>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mn-lt"/>
                        </a:rPr>
                        <a:t>20%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0" i="0" u="none" strike="noStrike">
                          <a:solidFill>
                            <a:srgbClr val="000000"/>
                          </a:solidFill>
                          <a:effectLst/>
                          <a:latin typeface="+mn-lt"/>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54081477"/>
                  </a:ext>
                </a:extLst>
              </a:tr>
              <a:tr h="262896">
                <a:tc>
                  <a:txBody>
                    <a:bodyPr/>
                    <a:lstStyle/>
                    <a:p>
                      <a:pPr algn="l" fontAlgn="b"/>
                      <a:endParaRPr lang="en-GB" sz="1600" b="1" i="0" u="none" strike="noStrike">
                        <a:solidFill>
                          <a:schemeClr val="bg1"/>
                        </a:solidFill>
                        <a:effectLst/>
                        <a:latin typeface="+mj-lt"/>
                      </a:endParaRPr>
                    </a:p>
                  </a:txBody>
                  <a:tcPr marL="2880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rPr>
                        <a:t>10%</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mn-lt"/>
                        </a:rPr>
                        <a:t>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mn-lt"/>
                        </a:rPr>
                        <a:t>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mn-lt"/>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mn-lt"/>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mn-lt"/>
                        </a:rPr>
                        <a:t>16%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0" i="0" u="none" strike="noStrike">
                          <a:solidFill>
                            <a:srgbClr val="000000"/>
                          </a:solidFill>
                          <a:effectLst/>
                          <a:latin typeface="+mn-lt"/>
                        </a:rPr>
                        <a:t>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mn-lt"/>
                        </a:rPr>
                        <a:t>29%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92078189"/>
                  </a:ext>
                </a:extLst>
              </a:tr>
              <a:tr h="262896">
                <a:tc>
                  <a:txBody>
                    <a:bodyPr/>
                    <a:lstStyle/>
                    <a:p>
                      <a:pPr algn="l" fontAlgn="b"/>
                      <a:endParaRPr lang="en-GB" sz="1600" b="1" i="0" u="none" strike="noStrike">
                        <a:solidFill>
                          <a:schemeClr val="bg1"/>
                        </a:solidFill>
                        <a:effectLst/>
                        <a:latin typeface="+mj-lt"/>
                      </a:endParaRPr>
                    </a:p>
                  </a:txBody>
                  <a:tcPr marL="2880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rPr>
                        <a:t>9%</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0" i="0" u="none" strike="noStrike">
                          <a:solidFill>
                            <a:srgbClr val="000000"/>
                          </a:solidFill>
                          <a:effectLst/>
                          <a:latin typeface="+mn-lt"/>
                        </a:rPr>
                        <a:t>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mn-lt"/>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mn-lt"/>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mn-lt"/>
                        </a:rPr>
                        <a:t>16%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0" i="0" u="none" strike="noStrike">
                          <a:solidFill>
                            <a:srgbClr val="000000"/>
                          </a:solidFill>
                          <a:effectLst/>
                          <a:latin typeface="+mn-lt"/>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mn-lt"/>
                        </a:rPr>
                        <a:t>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0" i="0" u="none" strike="noStrike">
                          <a:solidFill>
                            <a:srgbClr val="000000"/>
                          </a:solidFill>
                          <a:effectLst/>
                          <a:latin typeface="+mn-lt"/>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81975372"/>
                  </a:ext>
                </a:extLst>
              </a:tr>
              <a:tr h="262896">
                <a:tc>
                  <a:txBody>
                    <a:bodyPr/>
                    <a:lstStyle/>
                    <a:p>
                      <a:pPr algn="l" fontAlgn="b"/>
                      <a:endParaRPr lang="en-GB" sz="1600" b="1" i="0" u="none" strike="noStrike">
                        <a:solidFill>
                          <a:schemeClr val="bg1"/>
                        </a:solidFill>
                        <a:effectLst/>
                        <a:latin typeface="+mj-lt"/>
                      </a:endParaRPr>
                    </a:p>
                  </a:txBody>
                  <a:tcPr marL="2880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rPr>
                        <a:t>7%</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0" i="0" u="none" strike="noStrike">
                          <a:solidFill>
                            <a:srgbClr val="000000"/>
                          </a:solidFill>
                          <a:effectLst/>
                          <a:latin typeface="+mn-lt"/>
                        </a:rPr>
                        <a:t>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mn-lt"/>
                        </a:rPr>
                        <a:t>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mn-lt"/>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mn-lt"/>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mn-lt"/>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mn-lt"/>
                        </a:rPr>
                        <a:t>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mn-lt"/>
                        </a:rPr>
                        <a:t>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963069922"/>
                  </a:ext>
                </a:extLst>
              </a:tr>
              <a:tr h="262896">
                <a:tc>
                  <a:txBody>
                    <a:bodyPr/>
                    <a:lstStyle/>
                    <a:p>
                      <a:pPr algn="l" fontAlgn="b"/>
                      <a:endParaRPr lang="en-GB" sz="1600" b="1" i="0" u="none" strike="noStrike">
                        <a:solidFill>
                          <a:schemeClr val="bg1"/>
                        </a:solidFill>
                        <a:effectLst/>
                        <a:latin typeface="+mj-lt"/>
                      </a:endParaRPr>
                    </a:p>
                  </a:txBody>
                  <a:tcPr marL="2880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rPr>
                        <a:t>7%</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0" i="0" u="none" strike="noStrike">
                          <a:solidFill>
                            <a:srgbClr val="000000"/>
                          </a:solidFill>
                          <a:effectLst/>
                          <a:latin typeface="+mn-lt"/>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mn-lt"/>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mn-lt"/>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mn-lt"/>
                        </a:rPr>
                        <a:t>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0" i="0" u="none" strike="noStrike">
                          <a:solidFill>
                            <a:srgbClr val="000000"/>
                          </a:solidFill>
                          <a:effectLst/>
                          <a:latin typeface="+mn-lt"/>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mn-lt"/>
                        </a:rPr>
                        <a:t>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mn-lt"/>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759368297"/>
                  </a:ext>
                </a:extLst>
              </a:tr>
              <a:tr h="262896">
                <a:tc>
                  <a:txBody>
                    <a:bodyPr/>
                    <a:lstStyle/>
                    <a:p>
                      <a:pPr algn="l" fontAlgn="b"/>
                      <a:endParaRPr lang="en-GB" sz="1600" b="1" i="0" u="none" strike="noStrike">
                        <a:solidFill>
                          <a:schemeClr val="bg1"/>
                        </a:solidFill>
                        <a:effectLst/>
                        <a:latin typeface="+mj-lt"/>
                      </a:endParaRPr>
                    </a:p>
                  </a:txBody>
                  <a:tcPr marL="2880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rPr>
                        <a:t>12%</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0" i="0" u="none" strike="noStrike">
                          <a:solidFill>
                            <a:srgbClr val="000000"/>
                          </a:solidFill>
                          <a:effectLst/>
                          <a:latin typeface="+mn-lt"/>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mn-lt"/>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mn-lt"/>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mn-lt"/>
                        </a:rPr>
                        <a:t>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0" i="0" u="none" strike="noStrike">
                          <a:solidFill>
                            <a:srgbClr val="000000"/>
                          </a:solidFill>
                          <a:effectLst/>
                          <a:latin typeface="+mn-lt"/>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mn-lt"/>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mn-lt"/>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84682513"/>
                  </a:ext>
                </a:extLst>
              </a:tr>
              <a:tr h="262896">
                <a:tc>
                  <a:txBody>
                    <a:bodyPr/>
                    <a:lstStyle/>
                    <a:p>
                      <a:pPr algn="l" fontAlgn="b"/>
                      <a:endParaRPr lang="en-GB" sz="1600" b="1" i="0" u="none" strike="noStrike">
                        <a:solidFill>
                          <a:schemeClr val="bg1"/>
                        </a:solidFill>
                        <a:effectLst/>
                        <a:latin typeface="+mj-lt"/>
                      </a:endParaRPr>
                    </a:p>
                  </a:txBody>
                  <a:tcPr marL="2880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rPr>
                        <a:t>8%</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0" i="0" u="none" strike="noStrike">
                          <a:solidFill>
                            <a:srgbClr val="000000"/>
                          </a:solidFill>
                          <a:effectLst/>
                          <a:latin typeface="+mn-lt"/>
                        </a:rPr>
                        <a:t>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0" i="0" u="none" strike="noStrike">
                          <a:solidFill>
                            <a:srgbClr val="000000"/>
                          </a:solidFill>
                          <a:effectLst/>
                          <a:latin typeface="+mn-lt"/>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mn-lt"/>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mn-lt"/>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mn-lt"/>
                        </a:rPr>
                        <a:t>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0" i="0" u="none" strike="noStrike">
                          <a:solidFill>
                            <a:srgbClr val="000000"/>
                          </a:solidFill>
                          <a:effectLst/>
                          <a:latin typeface="+mn-lt"/>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mn-lt"/>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872252504"/>
                  </a:ext>
                </a:extLst>
              </a:tr>
              <a:tr h="262896">
                <a:tc>
                  <a:txBody>
                    <a:bodyPr/>
                    <a:lstStyle/>
                    <a:p>
                      <a:pPr algn="l" fontAlgn="b"/>
                      <a:endParaRPr lang="en-GB" sz="1600" b="1" i="0" u="none" strike="noStrike">
                        <a:solidFill>
                          <a:schemeClr val="bg1"/>
                        </a:solidFill>
                        <a:effectLst/>
                        <a:latin typeface="+mj-lt"/>
                      </a:endParaRPr>
                    </a:p>
                  </a:txBody>
                  <a:tcPr marL="2880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rPr>
                        <a:t>1%</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mn-lt"/>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mn-lt"/>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0" i="0" u="none" strike="noStrike">
                          <a:solidFill>
                            <a:srgbClr val="000000"/>
                          </a:solidFill>
                          <a:effectLst/>
                          <a:latin typeface="+mn-lt"/>
                        </a:rPr>
                        <a:t>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mn-lt"/>
                        </a:rPr>
                        <a:t>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mn-lt"/>
                        </a:rPr>
                        <a:t>17%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0" i="0" u="none" strike="noStrike">
                          <a:solidFill>
                            <a:srgbClr val="000000"/>
                          </a:solidFill>
                          <a:effectLst/>
                          <a:latin typeface="+mn-lt"/>
                        </a:rPr>
                        <a:t>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mn-lt"/>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512969249"/>
                  </a:ext>
                </a:extLst>
              </a:tr>
              <a:tr h="262896">
                <a:tc>
                  <a:txBody>
                    <a:bodyPr/>
                    <a:lstStyle/>
                    <a:p>
                      <a:pPr algn="l" fontAlgn="b"/>
                      <a:endParaRPr lang="en-GB" sz="1600" b="1" i="0" u="none" strike="noStrike">
                        <a:solidFill>
                          <a:schemeClr val="bg1"/>
                        </a:solidFill>
                        <a:effectLst/>
                        <a:latin typeface="+mj-lt"/>
                      </a:endParaRPr>
                    </a:p>
                  </a:txBody>
                  <a:tcPr marL="2880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rPr>
                        <a:t>3%</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mn-lt"/>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mn-lt"/>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0" i="0" u="none" strike="noStrike">
                          <a:solidFill>
                            <a:srgbClr val="000000"/>
                          </a:solidFill>
                          <a:effectLst/>
                          <a:latin typeface="+mn-lt"/>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mn-lt"/>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mn-lt"/>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0" i="0" u="none" strike="noStrike">
                          <a:solidFill>
                            <a:srgbClr val="000000"/>
                          </a:solidFill>
                          <a:effectLst/>
                          <a:latin typeface="+mn-lt"/>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mn-lt"/>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449456638"/>
                  </a:ext>
                </a:extLst>
              </a:tr>
              <a:tr h="262896">
                <a:tc>
                  <a:txBody>
                    <a:bodyPr/>
                    <a:lstStyle/>
                    <a:p>
                      <a:pPr algn="l" fontAlgn="b"/>
                      <a:endParaRPr lang="en-GB" sz="1600" b="1" i="0" u="none" strike="noStrike">
                        <a:solidFill>
                          <a:schemeClr val="bg1"/>
                        </a:solidFill>
                        <a:effectLst/>
                        <a:latin typeface="+mj-lt"/>
                      </a:endParaRPr>
                    </a:p>
                  </a:txBody>
                  <a:tcPr marL="2880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rPr>
                        <a:t>1%</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mn-lt"/>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mn-lt"/>
                        </a:rPr>
                        <a:t>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mn-lt"/>
                        </a:rPr>
                        <a:t>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mn-lt"/>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mn-lt"/>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mn-lt"/>
                        </a:rPr>
                        <a:t>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mn-lt"/>
                        </a:rPr>
                        <a:t>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13036693"/>
                  </a:ext>
                </a:extLst>
              </a:tr>
              <a:tr h="262896">
                <a:tc>
                  <a:txBody>
                    <a:bodyPr/>
                    <a:lstStyle/>
                    <a:p>
                      <a:pPr algn="l" fontAlgn="b"/>
                      <a:endParaRPr lang="en-GB" sz="1600" b="1" i="0" u="none" strike="noStrike">
                        <a:solidFill>
                          <a:schemeClr val="bg1"/>
                        </a:solidFill>
                        <a:effectLst/>
                        <a:latin typeface="+mj-lt"/>
                      </a:endParaRPr>
                    </a:p>
                  </a:txBody>
                  <a:tcPr marL="2880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rPr>
                        <a:t>1%</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mn-lt"/>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mn-lt"/>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mn-lt"/>
                        </a:rPr>
                        <a:t>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mn-lt"/>
                        </a:rPr>
                        <a:t>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mn-lt"/>
                        </a:rPr>
                        <a:t>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mn-lt"/>
                        </a:rPr>
                        <a:t>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mn-lt"/>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968626130"/>
                  </a:ext>
                </a:extLst>
              </a:tr>
              <a:tr h="262896">
                <a:tc>
                  <a:txBody>
                    <a:bodyPr/>
                    <a:lstStyle/>
                    <a:p>
                      <a:pPr algn="l" fontAlgn="b"/>
                      <a:endParaRPr lang="en-GB" sz="1600" b="1" i="0" u="none" strike="noStrike">
                        <a:solidFill>
                          <a:schemeClr val="bg1"/>
                        </a:solidFill>
                        <a:effectLst/>
                        <a:latin typeface="+mj-lt"/>
                      </a:endParaRPr>
                    </a:p>
                  </a:txBody>
                  <a:tcPr marL="2880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rPr>
                        <a:t>1%</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mn-lt"/>
                        </a:rPr>
                        <a:t>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mn-lt"/>
                        </a:rPr>
                        <a:t>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mn-lt"/>
                        </a:rPr>
                        <a:t>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mn-lt"/>
                        </a:rPr>
                        <a:t>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mn-lt"/>
                        </a:rPr>
                        <a:t>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mn-lt"/>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mn-lt"/>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25426264"/>
                  </a:ext>
                </a:extLst>
              </a:tr>
              <a:tr h="262896">
                <a:tc>
                  <a:txBody>
                    <a:bodyPr/>
                    <a:lstStyle/>
                    <a:p>
                      <a:pPr algn="l" fontAlgn="b"/>
                      <a:endParaRPr lang="en-GB" sz="1600" b="1" i="0" u="none" strike="noStrike">
                        <a:solidFill>
                          <a:schemeClr val="bg1"/>
                        </a:solidFill>
                        <a:effectLst/>
                        <a:latin typeface="+mj-lt"/>
                      </a:endParaRPr>
                    </a:p>
                  </a:txBody>
                  <a:tcPr marL="2880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mn-lt"/>
                        </a:rPr>
                        <a:t>0%</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mn-lt"/>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mn-lt"/>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mn-lt"/>
                        </a:rPr>
                        <a:t>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mn-lt"/>
                        </a:rPr>
                        <a:t>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mn-lt"/>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mn-lt"/>
                        </a:rPr>
                        <a:t>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GB" sz="1200" b="0" i="0" u="none" strike="noStrike">
                          <a:solidFill>
                            <a:srgbClr val="000000"/>
                          </a:solidFill>
                          <a:effectLst/>
                          <a:latin typeface="+mn-lt"/>
                        </a:rPr>
                        <a: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3314957"/>
                  </a:ext>
                </a:extLst>
              </a:tr>
            </a:tbl>
          </a:graphicData>
        </a:graphic>
      </p:graphicFrame>
      <p:sp>
        <p:nvSpPr>
          <p:cNvPr id="39" name="TextBox 38">
            <a:extLst>
              <a:ext uri="{FF2B5EF4-FFF2-40B4-BE49-F238E27FC236}">
                <a16:creationId xmlns:a16="http://schemas.microsoft.com/office/drawing/2014/main" id="{FF883BB4-8E1D-45BC-BEBF-0B4B815C6A39}"/>
              </a:ext>
            </a:extLst>
          </p:cNvPr>
          <p:cNvSpPr txBox="1"/>
          <p:nvPr/>
        </p:nvSpPr>
        <p:spPr>
          <a:xfrm>
            <a:off x="2" y="1285809"/>
            <a:ext cx="4343398" cy="369332"/>
          </a:xfrm>
          <a:prstGeom prst="rect">
            <a:avLst/>
          </a:prstGeom>
          <a:solidFill>
            <a:schemeClr val="bg1">
              <a:lumMod val="85000"/>
            </a:schemeClr>
          </a:solidFill>
        </p:spPr>
        <p:txBody>
          <a:bodyPr wrap="square" rtlCol="0">
            <a:spAutoFit/>
          </a:bodyPr>
          <a:lstStyle/>
          <a:p>
            <a:pPr algn="r"/>
            <a:r>
              <a:rPr lang="en-GB" b="1">
                <a:latin typeface="+mj-lt"/>
              </a:rPr>
              <a:t>Gambling activities done on occasion</a:t>
            </a:r>
          </a:p>
        </p:txBody>
      </p:sp>
      <p:graphicFrame>
        <p:nvGraphicFramePr>
          <p:cNvPr id="11" name="Table 10">
            <a:extLst>
              <a:ext uri="{FF2B5EF4-FFF2-40B4-BE49-F238E27FC236}">
                <a16:creationId xmlns:a16="http://schemas.microsoft.com/office/drawing/2014/main" id="{29225988-B8A8-4DFA-9282-1343C990E75D}"/>
              </a:ext>
            </a:extLst>
          </p:cNvPr>
          <p:cNvGraphicFramePr>
            <a:graphicFrameLocks noGrp="1"/>
          </p:cNvGraphicFramePr>
          <p:nvPr>
            <p:extLst>
              <p:ext uri="{D42A27DB-BD31-4B8C-83A1-F6EECF244321}">
                <p14:modId xmlns:p14="http://schemas.microsoft.com/office/powerpoint/2010/main" val="3660395217"/>
              </p:ext>
            </p:extLst>
          </p:nvPr>
        </p:nvGraphicFramePr>
        <p:xfrm>
          <a:off x="9601200" y="6324576"/>
          <a:ext cx="1760857" cy="24384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4043917819"/>
                    </a:ext>
                  </a:extLst>
                </a:gridCol>
                <a:gridCol w="1552577">
                  <a:extLst>
                    <a:ext uri="{9D8B030D-6E8A-4147-A177-3AD203B41FA5}">
                      <a16:colId xmlns:a16="http://schemas.microsoft.com/office/drawing/2014/main" val="866409920"/>
                    </a:ext>
                  </a:extLst>
                </a:gridCol>
              </a:tblGrid>
              <a:tr h="0">
                <a:tc>
                  <a:txBody>
                    <a:bodyPr/>
                    <a:lstStyle/>
                    <a:p>
                      <a:endParaRPr lang="en-GB" sz="1000" b="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DE9CE"/>
                    </a:solidFill>
                  </a:tcPr>
                </a:tc>
                <a:tc>
                  <a:txBody>
                    <a:bodyPr/>
                    <a:lstStyle/>
                    <a:p>
                      <a:r>
                        <a:rPr lang="en-GB" sz="1000" b="0" i="1">
                          <a:solidFill>
                            <a:schemeClr val="tx1"/>
                          </a:solidFill>
                        </a:rPr>
                        <a:t>Over-index vs. average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75895110"/>
                  </a:ext>
                </a:extLst>
              </a:tr>
            </a:tbl>
          </a:graphicData>
        </a:graphic>
      </p:graphicFrame>
    </p:spTree>
    <p:extLst>
      <p:ext uri="{BB962C8B-B14F-4D97-AF65-F5344CB8AC3E}">
        <p14:creationId xmlns:p14="http://schemas.microsoft.com/office/powerpoint/2010/main" val="899396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B47BC6-F619-44D2-BAD9-372C5267E3C4}"/>
              </a:ext>
              <a:ext uri="{C183D7F6-B498-43B3-948B-1728B52AA6E4}">
                <adec:decorative xmlns:adec="http://schemas.microsoft.com/office/drawing/2017/decorative" val="1"/>
              </a:ext>
            </a:extLst>
          </p:cNvPr>
          <p:cNvSpPr/>
          <p:nvPr/>
        </p:nvSpPr>
        <p:spPr>
          <a:xfrm>
            <a:off x="4213567" y="1417631"/>
            <a:ext cx="3317967" cy="63565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DE0335AE-85C8-43DC-9D2A-0FB759AF9096}"/>
              </a:ext>
              <a:ext uri="{C183D7F6-B498-43B3-948B-1728B52AA6E4}">
                <adec:decorative xmlns:adec="http://schemas.microsoft.com/office/drawing/2017/decorative" val="1"/>
              </a:ext>
            </a:extLst>
          </p:cNvPr>
          <p:cNvSpPr/>
          <p:nvPr/>
        </p:nvSpPr>
        <p:spPr>
          <a:xfrm>
            <a:off x="375265" y="1417631"/>
            <a:ext cx="3441361" cy="63565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AF9211B2-4568-48BA-8E4A-DD85AD31D7EB}"/>
              </a:ext>
            </a:extLst>
          </p:cNvPr>
          <p:cNvSpPr>
            <a:spLocks noGrp="1"/>
          </p:cNvSpPr>
          <p:nvPr>
            <p:ph type="title"/>
          </p:nvPr>
        </p:nvSpPr>
        <p:spPr>
          <a:xfrm>
            <a:off x="1278050" y="254570"/>
            <a:ext cx="5120641" cy="867930"/>
          </a:xfrm>
        </p:spPr>
        <p:txBody>
          <a:bodyPr/>
          <a:lstStyle/>
          <a:p>
            <a:r>
              <a:rPr lang="en-GB" b="0">
                <a:solidFill>
                  <a:schemeClr val="tx1">
                    <a:lumMod val="75000"/>
                    <a:lumOff val="25000"/>
                  </a:schemeClr>
                </a:solidFill>
              </a:rPr>
              <a:t>Activity summary</a:t>
            </a:r>
            <a:br>
              <a:rPr lang="en-GB"/>
            </a:br>
            <a:r>
              <a:rPr lang="en-GB"/>
              <a:t>LOTTERY </a:t>
            </a:r>
          </a:p>
        </p:txBody>
      </p:sp>
      <p:sp>
        <p:nvSpPr>
          <p:cNvPr id="8" name="Rectangle 7">
            <a:extLst>
              <a:ext uri="{FF2B5EF4-FFF2-40B4-BE49-F238E27FC236}">
                <a16:creationId xmlns:a16="http://schemas.microsoft.com/office/drawing/2014/main" id="{3EE55157-5612-4398-8651-EE5E43A35D9C}"/>
              </a:ext>
              <a:ext uri="{C183D7F6-B498-43B3-948B-1728B52AA6E4}">
                <adec:decorative xmlns:adec="http://schemas.microsoft.com/office/drawing/2017/decorative" val="1"/>
              </a:ext>
            </a:extLst>
          </p:cNvPr>
          <p:cNvSpPr/>
          <p:nvPr/>
        </p:nvSpPr>
        <p:spPr>
          <a:xfrm>
            <a:off x="4213568" y="1417631"/>
            <a:ext cx="3317967" cy="4908525"/>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a:solidFill>
                  <a:schemeClr val="tx1"/>
                </a:solidFill>
                <a:latin typeface="+mj-lt"/>
              </a:rPr>
              <a:t>Key demographics</a:t>
            </a:r>
            <a:r>
              <a:rPr lang="en-GB" sz="2000" b="1">
                <a:solidFill>
                  <a:schemeClr val="tx1"/>
                </a:solidFill>
                <a:latin typeface="+mj-lt"/>
              </a:rPr>
              <a:t>:</a:t>
            </a:r>
            <a:endParaRPr lang="en-GB" sz="2000">
              <a:solidFill>
                <a:schemeClr val="tx1"/>
              </a:solidFill>
              <a:latin typeface="+mj-lt"/>
            </a:endParaRPr>
          </a:p>
        </p:txBody>
      </p:sp>
      <p:sp>
        <p:nvSpPr>
          <p:cNvPr id="10" name="Rectangle 9">
            <a:extLst>
              <a:ext uri="{FF2B5EF4-FFF2-40B4-BE49-F238E27FC236}">
                <a16:creationId xmlns:a16="http://schemas.microsoft.com/office/drawing/2014/main" id="{CF77847F-C2ED-4EFD-98FD-BD2113BDFE03}"/>
              </a:ext>
              <a:ext uri="{C183D7F6-B498-43B3-948B-1728B52AA6E4}">
                <adec:decorative xmlns:adec="http://schemas.microsoft.com/office/drawing/2017/decorative" val="1"/>
              </a:ext>
            </a:extLst>
          </p:cNvPr>
          <p:cNvSpPr/>
          <p:nvPr/>
        </p:nvSpPr>
        <p:spPr>
          <a:xfrm>
            <a:off x="8051872" y="1417631"/>
            <a:ext cx="3632400" cy="49085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a:p>
        </p:txBody>
      </p:sp>
      <p:sp>
        <p:nvSpPr>
          <p:cNvPr id="13" name="Rectangle 12">
            <a:extLst>
              <a:ext uri="{FF2B5EF4-FFF2-40B4-BE49-F238E27FC236}">
                <a16:creationId xmlns:a16="http://schemas.microsoft.com/office/drawing/2014/main" id="{3FF8A15B-764C-47DB-8704-8E1CBCE76BE2}"/>
              </a:ext>
              <a:ext uri="{C183D7F6-B498-43B3-948B-1728B52AA6E4}">
                <adec:decorative xmlns:adec="http://schemas.microsoft.com/office/drawing/2017/decorative" val="1"/>
              </a:ext>
            </a:extLst>
          </p:cNvPr>
          <p:cNvSpPr/>
          <p:nvPr/>
        </p:nvSpPr>
        <p:spPr>
          <a:xfrm>
            <a:off x="375265" y="1417631"/>
            <a:ext cx="3441361" cy="4908525"/>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r>
              <a:rPr lang="en-GB" b="1">
                <a:solidFill>
                  <a:schemeClr val="tx1"/>
                </a:solidFill>
                <a:latin typeface="+mj-lt"/>
              </a:rPr>
              <a:t>Key typologies: </a:t>
            </a:r>
            <a:r>
              <a:rPr lang="en-GB">
                <a:solidFill>
                  <a:schemeClr val="tx1"/>
                </a:solidFill>
                <a:latin typeface="+mj-lt"/>
              </a:rPr>
              <a:t>For the money, Along for the ride, Just what I do</a:t>
            </a:r>
          </a:p>
        </p:txBody>
      </p:sp>
      <p:sp>
        <p:nvSpPr>
          <p:cNvPr id="2" name="Rectangle 1">
            <a:extLst>
              <a:ext uri="{FF2B5EF4-FFF2-40B4-BE49-F238E27FC236}">
                <a16:creationId xmlns:a16="http://schemas.microsoft.com/office/drawing/2014/main" id="{8071CD45-4929-4C73-9932-97201A4EA320}"/>
              </a:ext>
              <a:ext uri="{C183D7F6-B498-43B3-948B-1728B52AA6E4}">
                <adec:decorative xmlns:adec="http://schemas.microsoft.com/office/drawing/2017/decorative" val="1"/>
              </a:ext>
            </a:extLst>
          </p:cNvPr>
          <p:cNvSpPr/>
          <p:nvPr/>
        </p:nvSpPr>
        <p:spPr>
          <a:xfrm>
            <a:off x="505096" y="2552661"/>
            <a:ext cx="3044444" cy="738664"/>
          </a:xfrm>
          <a:prstGeom prst="rect">
            <a:avLst/>
          </a:prstGeom>
          <a:solidFill>
            <a:srgbClr val="D82A2A"/>
          </a:solidFill>
        </p:spPr>
        <p:txBody>
          <a:bodyPr wrap="square">
            <a:spAutoFit/>
          </a:bodyPr>
          <a:lstStyle/>
          <a:p>
            <a:r>
              <a:rPr lang="en-GB" sz="1400" i="1">
                <a:solidFill>
                  <a:schemeClr val="bg1"/>
                </a:solidFill>
              </a:rPr>
              <a:t>I don’t put much thought into gambling, I just like the idea of winning big even if it is a long shot</a:t>
            </a:r>
          </a:p>
        </p:txBody>
      </p:sp>
      <p:sp>
        <p:nvSpPr>
          <p:cNvPr id="18" name="TextBox 17">
            <a:extLst>
              <a:ext uri="{FF2B5EF4-FFF2-40B4-BE49-F238E27FC236}">
                <a16:creationId xmlns:a16="http://schemas.microsoft.com/office/drawing/2014/main" id="{165CA72C-44D8-4293-A580-EC11DE1A1A7C}"/>
              </a:ext>
            </a:extLst>
          </p:cNvPr>
          <p:cNvSpPr txBox="1"/>
          <p:nvPr/>
        </p:nvSpPr>
        <p:spPr>
          <a:xfrm>
            <a:off x="492568" y="2217500"/>
            <a:ext cx="2339049" cy="369332"/>
          </a:xfrm>
          <a:prstGeom prst="rect">
            <a:avLst/>
          </a:prstGeom>
          <a:noFill/>
        </p:spPr>
        <p:txBody>
          <a:bodyPr wrap="square" rtlCol="0">
            <a:spAutoFit/>
          </a:bodyPr>
          <a:lstStyle/>
          <a:p>
            <a:r>
              <a:rPr lang="en-US" b="1">
                <a:solidFill>
                  <a:srgbClr val="D82A2A"/>
                </a:solidFill>
                <a:latin typeface="+mj-lt"/>
              </a:rPr>
              <a:t>FOR THE MONEY </a:t>
            </a:r>
            <a:endParaRPr lang="en-GB" b="1">
              <a:solidFill>
                <a:srgbClr val="D82A2A"/>
              </a:solidFill>
              <a:latin typeface="+mj-lt"/>
            </a:endParaRPr>
          </a:p>
        </p:txBody>
      </p:sp>
      <p:sp>
        <p:nvSpPr>
          <p:cNvPr id="21" name="TextBox 20">
            <a:extLst>
              <a:ext uri="{FF2B5EF4-FFF2-40B4-BE49-F238E27FC236}">
                <a16:creationId xmlns:a16="http://schemas.microsoft.com/office/drawing/2014/main" id="{D8C56A7F-88AA-4EB4-9AC5-8C3E9645DE29}"/>
              </a:ext>
            </a:extLst>
          </p:cNvPr>
          <p:cNvSpPr txBox="1"/>
          <p:nvPr/>
        </p:nvSpPr>
        <p:spPr>
          <a:xfrm>
            <a:off x="492568" y="3382010"/>
            <a:ext cx="3030316" cy="369332"/>
          </a:xfrm>
          <a:prstGeom prst="rect">
            <a:avLst/>
          </a:prstGeom>
          <a:noFill/>
        </p:spPr>
        <p:txBody>
          <a:bodyPr wrap="square" rtlCol="0">
            <a:spAutoFit/>
          </a:bodyPr>
          <a:lstStyle/>
          <a:p>
            <a:r>
              <a:rPr lang="en-GB" b="1">
                <a:solidFill>
                  <a:srgbClr val="FF8200"/>
                </a:solidFill>
                <a:latin typeface="+mj-lt"/>
              </a:rPr>
              <a:t>ALONG FOR THE RIDE</a:t>
            </a:r>
          </a:p>
        </p:txBody>
      </p:sp>
      <p:sp>
        <p:nvSpPr>
          <p:cNvPr id="20" name="TextBox 19">
            <a:extLst>
              <a:ext uri="{FF2B5EF4-FFF2-40B4-BE49-F238E27FC236}">
                <a16:creationId xmlns:a16="http://schemas.microsoft.com/office/drawing/2014/main" id="{9E37293F-E8BD-4843-9065-2B9FB577B64D}"/>
              </a:ext>
            </a:extLst>
          </p:cNvPr>
          <p:cNvSpPr txBox="1"/>
          <p:nvPr/>
        </p:nvSpPr>
        <p:spPr>
          <a:xfrm>
            <a:off x="8051872" y="3463352"/>
            <a:ext cx="3632400" cy="1077218"/>
          </a:xfrm>
          <a:prstGeom prst="rect">
            <a:avLst/>
          </a:prstGeom>
          <a:noFill/>
        </p:spPr>
        <p:txBody>
          <a:bodyPr wrap="square" rtlCol="0">
            <a:spAutoFit/>
          </a:bodyPr>
          <a:lstStyle/>
          <a:p>
            <a:r>
              <a:rPr lang="en-GB" sz="1600" b="1">
                <a:latin typeface="+mj-lt"/>
              </a:rPr>
              <a:t>MOTIVATIONS &amp; TRIGGERS:</a:t>
            </a:r>
          </a:p>
          <a:p>
            <a:pPr marL="285750" indent="-285750">
              <a:buFont typeface="Arial" panose="020B0604020202020204" pitchFamily="34" charset="0"/>
              <a:buChar char="•"/>
            </a:pPr>
            <a:r>
              <a:rPr lang="en-GB" sz="1600">
                <a:latin typeface="+mj-lt"/>
              </a:rPr>
              <a:t>To win large amount of money </a:t>
            </a:r>
          </a:p>
          <a:p>
            <a:pPr marL="285750" indent="-285750">
              <a:buFont typeface="Arial" panose="020B0604020202020204" pitchFamily="34" charset="0"/>
              <a:buChar char="•"/>
            </a:pPr>
            <a:r>
              <a:rPr lang="en-GB" sz="1600">
                <a:latin typeface="+mj-lt"/>
              </a:rPr>
              <a:t>Triggered by big jackpots, or it’s part of their routine</a:t>
            </a:r>
          </a:p>
        </p:txBody>
      </p:sp>
      <p:sp>
        <p:nvSpPr>
          <p:cNvPr id="25" name="TextBox 24">
            <a:extLst>
              <a:ext uri="{FF2B5EF4-FFF2-40B4-BE49-F238E27FC236}">
                <a16:creationId xmlns:a16="http://schemas.microsoft.com/office/drawing/2014/main" id="{84DAF20F-02B5-4456-8822-3475A967BD63}"/>
              </a:ext>
            </a:extLst>
          </p:cNvPr>
          <p:cNvSpPr txBox="1"/>
          <p:nvPr/>
        </p:nvSpPr>
        <p:spPr>
          <a:xfrm>
            <a:off x="8051872" y="4728713"/>
            <a:ext cx="3632400" cy="584775"/>
          </a:xfrm>
          <a:prstGeom prst="rect">
            <a:avLst/>
          </a:prstGeom>
          <a:noFill/>
        </p:spPr>
        <p:txBody>
          <a:bodyPr wrap="square" rtlCol="0">
            <a:spAutoFit/>
          </a:bodyPr>
          <a:lstStyle/>
          <a:p>
            <a:r>
              <a:rPr lang="en-GB" sz="1600" b="1">
                <a:latin typeface="+mj-lt"/>
              </a:rPr>
              <a:t>PREFERRED INTERVENTION:</a:t>
            </a:r>
          </a:p>
          <a:p>
            <a:pPr marL="285750" indent="-285750">
              <a:buFont typeface="Arial" panose="020B0604020202020204" pitchFamily="34" charset="0"/>
              <a:buChar char="•"/>
            </a:pPr>
            <a:r>
              <a:rPr lang="en-GB" sz="1600"/>
              <a:t>No action preferred</a:t>
            </a:r>
            <a:endParaRPr lang="en-GB" sz="1600">
              <a:latin typeface="+mj-lt"/>
            </a:endParaRPr>
          </a:p>
        </p:txBody>
      </p:sp>
      <p:sp>
        <p:nvSpPr>
          <p:cNvPr id="27" name="TextBox 26">
            <a:extLst>
              <a:ext uri="{FF2B5EF4-FFF2-40B4-BE49-F238E27FC236}">
                <a16:creationId xmlns:a16="http://schemas.microsoft.com/office/drawing/2014/main" id="{D3C195A4-FB91-4247-A790-EB1481D6F6A2}"/>
              </a:ext>
            </a:extLst>
          </p:cNvPr>
          <p:cNvSpPr txBox="1"/>
          <p:nvPr/>
        </p:nvSpPr>
        <p:spPr>
          <a:xfrm>
            <a:off x="8051871" y="5501630"/>
            <a:ext cx="3632400" cy="769441"/>
          </a:xfrm>
          <a:prstGeom prst="rect">
            <a:avLst/>
          </a:prstGeom>
          <a:noFill/>
        </p:spPr>
        <p:txBody>
          <a:bodyPr wrap="square" rtlCol="0">
            <a:spAutoFit/>
          </a:bodyPr>
          <a:lstStyle/>
          <a:p>
            <a:r>
              <a:rPr lang="en-GB" sz="1600" b="1">
                <a:latin typeface="+mj-lt"/>
              </a:rPr>
              <a:t>SOURCES OF INFORMATION </a:t>
            </a:r>
          </a:p>
          <a:p>
            <a:r>
              <a:rPr lang="en-GB" sz="1200" i="1">
                <a:latin typeface="+mj-lt"/>
              </a:rPr>
              <a:t>(when not gambling)</a:t>
            </a:r>
          </a:p>
          <a:p>
            <a:pPr marL="285750" indent="-285750">
              <a:buFont typeface="Arial" panose="020B0604020202020204" pitchFamily="34" charset="0"/>
              <a:buChar char="•"/>
            </a:pPr>
            <a:r>
              <a:rPr lang="en-GB" sz="1600">
                <a:latin typeface="+mj-lt"/>
              </a:rPr>
              <a:t>None </a:t>
            </a:r>
          </a:p>
        </p:txBody>
      </p:sp>
      <p:sp>
        <p:nvSpPr>
          <p:cNvPr id="28" name="TextBox 27">
            <a:extLst>
              <a:ext uri="{FF2B5EF4-FFF2-40B4-BE49-F238E27FC236}">
                <a16:creationId xmlns:a16="http://schemas.microsoft.com/office/drawing/2014/main" id="{8C1A0EB2-0744-41BC-AA10-BF0255036072}"/>
              </a:ext>
            </a:extLst>
          </p:cNvPr>
          <p:cNvSpPr txBox="1"/>
          <p:nvPr/>
        </p:nvSpPr>
        <p:spPr>
          <a:xfrm>
            <a:off x="8051872" y="1459327"/>
            <a:ext cx="3632400" cy="1815882"/>
          </a:xfrm>
          <a:prstGeom prst="rect">
            <a:avLst/>
          </a:prstGeom>
          <a:noFill/>
        </p:spPr>
        <p:txBody>
          <a:bodyPr wrap="square" rtlCol="0">
            <a:spAutoFit/>
          </a:bodyPr>
          <a:lstStyle/>
          <a:p>
            <a:r>
              <a:rPr lang="en-GB" sz="1600" b="1">
                <a:latin typeface="+mj-lt"/>
              </a:rPr>
              <a:t>TYPICAL OCCASION:</a:t>
            </a:r>
          </a:p>
          <a:p>
            <a:pPr marL="285750" indent="-285750">
              <a:buFont typeface="Arial" panose="020B0604020202020204" pitchFamily="34" charset="0"/>
              <a:buChar char="•"/>
            </a:pPr>
            <a:r>
              <a:rPr lang="en-GB" sz="1600">
                <a:latin typeface="+mj-lt"/>
              </a:rPr>
              <a:t>Takes under a minute</a:t>
            </a:r>
          </a:p>
          <a:p>
            <a:pPr marL="285750" indent="-285750">
              <a:buFont typeface="Arial" panose="020B0604020202020204" pitchFamily="34" charset="0"/>
              <a:buChar char="•"/>
            </a:pPr>
            <a:r>
              <a:rPr lang="en-GB" sz="1600">
                <a:latin typeface="+mj-lt"/>
              </a:rPr>
              <a:t>Usually buy only one ticket</a:t>
            </a:r>
          </a:p>
          <a:p>
            <a:pPr marL="285750" indent="-285750">
              <a:buFont typeface="Arial" panose="020B0604020202020204" pitchFamily="34" charset="0"/>
              <a:buChar char="•"/>
            </a:pPr>
            <a:r>
              <a:rPr lang="en-GB" sz="1600">
                <a:latin typeface="+mj-lt"/>
              </a:rPr>
              <a:t>Play alone or with partner</a:t>
            </a:r>
          </a:p>
          <a:p>
            <a:pPr marL="285750" indent="-285750">
              <a:buFont typeface="Arial" panose="020B0604020202020204" pitchFamily="34" charset="0"/>
              <a:buChar char="•"/>
            </a:pPr>
            <a:r>
              <a:rPr lang="en-GB" sz="1600">
                <a:latin typeface="+mj-lt"/>
              </a:rPr>
              <a:t>Typically bought in person</a:t>
            </a:r>
          </a:p>
          <a:p>
            <a:pPr marL="285750" indent="-285750">
              <a:buFont typeface="Arial" panose="020B0604020202020204" pitchFamily="34" charset="0"/>
              <a:buChar char="•"/>
            </a:pPr>
            <a:r>
              <a:rPr lang="en-GB" sz="1600">
                <a:latin typeface="+mj-lt"/>
              </a:rPr>
              <a:t>Very </a:t>
            </a:r>
            <a:r>
              <a:rPr lang="en-GB" sz="1600" err="1">
                <a:latin typeface="+mj-lt"/>
              </a:rPr>
              <a:t>routined</a:t>
            </a:r>
            <a:r>
              <a:rPr lang="en-GB" sz="1600">
                <a:latin typeface="+mj-lt"/>
              </a:rPr>
              <a:t> – exact value and game known</a:t>
            </a:r>
          </a:p>
        </p:txBody>
      </p:sp>
      <p:pic>
        <p:nvPicPr>
          <p:cNvPr id="1026" name="Picture 2" descr="Image result for lottery icon">
            <a:hlinkClick r:id="rId2"/>
            <a:extLst>
              <a:ext uri="{FF2B5EF4-FFF2-40B4-BE49-F238E27FC236}">
                <a16:creationId xmlns:a16="http://schemas.microsoft.com/office/drawing/2014/main" id="{A16A1A69-1FFB-4B6D-8639-5E927426F44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823" y="248710"/>
            <a:ext cx="867930" cy="86793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34086344-5B8D-4A43-A9F5-B13CB48BE62F}"/>
              </a:ext>
              <a:ext uri="{C183D7F6-B498-43B3-948B-1728B52AA6E4}">
                <adec:decorative xmlns:adec="http://schemas.microsoft.com/office/drawing/2017/decorative" val="1"/>
              </a:ext>
            </a:extLst>
          </p:cNvPr>
          <p:cNvSpPr/>
          <p:nvPr/>
        </p:nvSpPr>
        <p:spPr>
          <a:xfrm>
            <a:off x="505096" y="3736508"/>
            <a:ext cx="3044445" cy="954107"/>
          </a:xfrm>
          <a:prstGeom prst="rect">
            <a:avLst/>
          </a:prstGeom>
          <a:solidFill>
            <a:srgbClr val="FF8200"/>
          </a:solidFill>
        </p:spPr>
        <p:txBody>
          <a:bodyPr wrap="square">
            <a:spAutoFit/>
          </a:bodyPr>
          <a:lstStyle/>
          <a:p>
            <a:r>
              <a:rPr lang="en-GB" sz="1400" i="1"/>
              <a:t>Gambling is just a way I get to enjoy being with others, even if it does mean I will possibly end up out of pocket!</a:t>
            </a:r>
          </a:p>
        </p:txBody>
      </p:sp>
      <p:sp>
        <p:nvSpPr>
          <p:cNvPr id="30" name="Rectangle 29">
            <a:extLst>
              <a:ext uri="{FF2B5EF4-FFF2-40B4-BE49-F238E27FC236}">
                <a16:creationId xmlns:a16="http://schemas.microsoft.com/office/drawing/2014/main" id="{C2EAF6FC-1522-43FE-9C23-4D16A04CF1F1}"/>
              </a:ext>
              <a:ext uri="{C183D7F6-B498-43B3-948B-1728B52AA6E4}">
                <adec:decorative xmlns:adec="http://schemas.microsoft.com/office/drawing/2017/decorative" val="1"/>
              </a:ext>
            </a:extLst>
          </p:cNvPr>
          <p:cNvSpPr/>
          <p:nvPr/>
        </p:nvSpPr>
        <p:spPr>
          <a:xfrm>
            <a:off x="478440" y="5148655"/>
            <a:ext cx="3044444" cy="954107"/>
          </a:xfrm>
          <a:prstGeom prst="rect">
            <a:avLst/>
          </a:prstGeom>
          <a:solidFill>
            <a:srgbClr val="7030A0"/>
          </a:solidFill>
        </p:spPr>
        <p:txBody>
          <a:bodyPr wrap="square">
            <a:spAutoFit/>
          </a:bodyPr>
          <a:lstStyle/>
          <a:p>
            <a:r>
              <a:rPr lang="en-US" sz="1400" i="1">
                <a:solidFill>
                  <a:schemeClr val="bg1"/>
                </a:solidFill>
              </a:rPr>
              <a:t>Gambling is just something I’ve been doing for a while, and I enjoy it as a little treat regardless of whether I win or not</a:t>
            </a:r>
          </a:p>
        </p:txBody>
      </p:sp>
      <p:sp>
        <p:nvSpPr>
          <p:cNvPr id="31" name="TextBox 30">
            <a:extLst>
              <a:ext uri="{FF2B5EF4-FFF2-40B4-BE49-F238E27FC236}">
                <a16:creationId xmlns:a16="http://schemas.microsoft.com/office/drawing/2014/main" id="{6275DB2A-4A02-40C8-8A3B-05DC2C2CEF43}"/>
              </a:ext>
            </a:extLst>
          </p:cNvPr>
          <p:cNvSpPr txBox="1"/>
          <p:nvPr/>
        </p:nvSpPr>
        <p:spPr>
          <a:xfrm>
            <a:off x="492568" y="4804712"/>
            <a:ext cx="2339049" cy="369332"/>
          </a:xfrm>
          <a:prstGeom prst="rect">
            <a:avLst/>
          </a:prstGeom>
          <a:noFill/>
        </p:spPr>
        <p:txBody>
          <a:bodyPr wrap="square" rtlCol="0">
            <a:spAutoFit/>
          </a:bodyPr>
          <a:lstStyle/>
          <a:p>
            <a:r>
              <a:rPr lang="en-US" b="1">
                <a:solidFill>
                  <a:srgbClr val="7030A0"/>
                </a:solidFill>
                <a:latin typeface="+mj-lt"/>
              </a:rPr>
              <a:t>J</a:t>
            </a:r>
            <a:r>
              <a:rPr lang="en-GB" b="1">
                <a:solidFill>
                  <a:srgbClr val="7030A0"/>
                </a:solidFill>
                <a:latin typeface="+mj-lt"/>
              </a:rPr>
              <a:t>UST WHAT I DO</a:t>
            </a:r>
          </a:p>
        </p:txBody>
      </p:sp>
      <p:sp>
        <p:nvSpPr>
          <p:cNvPr id="6" name="TextBox 5">
            <a:extLst>
              <a:ext uri="{FF2B5EF4-FFF2-40B4-BE49-F238E27FC236}">
                <a16:creationId xmlns:a16="http://schemas.microsoft.com/office/drawing/2014/main" id="{B32CE4AA-F128-45EC-9FDC-55D0DF38DC01}"/>
              </a:ext>
            </a:extLst>
          </p:cNvPr>
          <p:cNvSpPr txBox="1"/>
          <p:nvPr/>
        </p:nvSpPr>
        <p:spPr>
          <a:xfrm>
            <a:off x="4336964" y="2343151"/>
            <a:ext cx="2787736" cy="3570208"/>
          </a:xfrm>
          <a:prstGeom prst="rect">
            <a:avLst/>
          </a:prstGeom>
          <a:noFill/>
        </p:spPr>
        <p:txBody>
          <a:bodyPr wrap="square" rtlCol="0">
            <a:spAutoFit/>
          </a:bodyPr>
          <a:lstStyle/>
          <a:p>
            <a:pPr marL="285750" indent="-285750">
              <a:buFont typeface="Arial" panose="020B0604020202020204" pitchFamily="34" charset="0"/>
              <a:buChar char="•"/>
            </a:pPr>
            <a:r>
              <a:rPr lang="en-GB" sz="1600">
                <a:latin typeface="+mj-lt"/>
              </a:rPr>
              <a:t>More women than men tend to play</a:t>
            </a:r>
          </a:p>
          <a:p>
            <a:endParaRPr lang="en-GB" sz="1600">
              <a:latin typeface="+mj-lt"/>
            </a:endParaRPr>
          </a:p>
          <a:p>
            <a:pPr marL="285750" indent="-285750">
              <a:buFont typeface="Arial" panose="020B0604020202020204" pitchFamily="34" charset="0"/>
              <a:buChar char="•"/>
            </a:pPr>
            <a:r>
              <a:rPr lang="en-GB" sz="1600">
                <a:latin typeface="+mj-lt"/>
              </a:rPr>
              <a:t>Preferred by older players, especially 55+</a:t>
            </a:r>
          </a:p>
          <a:p>
            <a:endParaRPr lang="en-GB" sz="1600">
              <a:latin typeface="+mj-lt"/>
            </a:endParaRPr>
          </a:p>
          <a:p>
            <a:pPr marL="285750" indent="-285750">
              <a:buFont typeface="Arial" panose="020B0604020202020204" pitchFamily="34" charset="0"/>
              <a:buChar char="•"/>
            </a:pPr>
            <a:r>
              <a:rPr lang="en-GB" sz="1600">
                <a:latin typeface="+mj-lt"/>
              </a:rPr>
              <a:t>Players tend to be from lower income households, pension or benefit dependent.</a:t>
            </a:r>
          </a:p>
          <a:p>
            <a:pPr marL="285750" indent="-285750">
              <a:buFont typeface="Arial" panose="020B0604020202020204" pitchFamily="34" charset="0"/>
              <a:buChar char="•"/>
            </a:pPr>
            <a:endParaRPr lang="en-GB" sz="1600">
              <a:latin typeface="+mj-lt"/>
            </a:endParaRPr>
          </a:p>
          <a:p>
            <a:pPr marL="285750" indent="-285750">
              <a:buFont typeface="Arial" panose="020B0604020202020204" pitchFamily="34" charset="0"/>
              <a:buChar char="•"/>
            </a:pPr>
            <a:r>
              <a:rPr lang="en-GB" sz="1600">
                <a:latin typeface="+mj-lt"/>
              </a:rPr>
              <a:t>Not normally associated with problem gambling</a:t>
            </a:r>
          </a:p>
          <a:p>
            <a:pPr marL="285750" indent="-285750">
              <a:buFont typeface="Arial" panose="020B0604020202020204" pitchFamily="34" charset="0"/>
              <a:buChar char="•"/>
            </a:pPr>
            <a:endParaRPr lang="en-GB">
              <a:solidFill>
                <a:schemeClr val="bg1">
                  <a:lumMod val="50000"/>
                </a:schemeClr>
              </a:solidFill>
            </a:endParaRPr>
          </a:p>
        </p:txBody>
      </p:sp>
    </p:spTree>
    <p:extLst>
      <p:ext uri="{BB962C8B-B14F-4D97-AF65-F5344CB8AC3E}">
        <p14:creationId xmlns:p14="http://schemas.microsoft.com/office/powerpoint/2010/main" val="3287649638"/>
      </p:ext>
    </p:extLst>
  </p:cSld>
  <p:clrMapOvr>
    <a:masterClrMapping/>
  </p:clrMapOvr>
</p:sld>
</file>

<file path=ppt/theme/theme1.xml><?xml version="1.0" encoding="utf-8"?>
<a:theme xmlns:a="http://schemas.openxmlformats.org/drawingml/2006/main" name="2CV BLUE">
  <a:themeElements>
    <a:clrScheme name="Custom 1">
      <a:dk1>
        <a:sysClr val="windowText" lastClr="000000"/>
      </a:dk1>
      <a:lt1>
        <a:sysClr val="window" lastClr="FFFFFF"/>
      </a:lt1>
      <a:dk2>
        <a:srgbClr val="1F497D"/>
      </a:dk2>
      <a:lt2>
        <a:srgbClr val="EEECE1"/>
      </a:lt2>
      <a:accent1>
        <a:srgbClr val="81C785"/>
      </a:accent1>
      <a:accent2>
        <a:srgbClr val="4CB6AC"/>
      </a:accent2>
      <a:accent3>
        <a:srgbClr val="5AC7DA"/>
      </a:accent3>
      <a:accent4>
        <a:srgbClr val="B0BEC5"/>
      </a:accent4>
      <a:accent5>
        <a:srgbClr val="AB6CAD"/>
      </a:accent5>
      <a:accent6>
        <a:srgbClr val="E57373"/>
      </a:accent6>
      <a:hlink>
        <a:srgbClr val="FFFFFF"/>
      </a:hlink>
      <a:folHlink>
        <a:srgbClr val="81C785"/>
      </a:folHlink>
    </a:clrScheme>
    <a:fontScheme name="2CV 2019">
      <a:majorFont>
        <a:latin typeface="Segoe UI"/>
        <a:ea typeface=""/>
        <a:cs typeface=""/>
      </a:majorFont>
      <a:minorFont>
        <a:latin typeface="Segoe UI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CV Blue 2019.potx" id="{CA8891BC-6904-4A6B-8224-D025D86465D0}" vid="{75957EB0-0581-42CE-8776-898C9976CA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p:properties xmlns:p="http://schemas.microsoft.com/office/2006/metadata/properties" xmlns:xsi="http://www.w3.org/2001/XMLSchema-instance" xmlns:pc="http://schemas.microsoft.com/office/infopath/2007/PartnerControls">
  <documentManagement>
    <Security_x0020_Classification xmlns="dcd4d639-de5a-4bad-aded-2c25c5bf9fca">Official</Security_x0020_Classification>
    <k0cb5e08406545c18344e2142bcf0abc xmlns="dcd4d639-de5a-4bad-aded-2c25c5bf9fca">
      <Terms xmlns="http://schemas.microsoft.com/office/infopath/2007/PartnerControls">
        <TermInfo xmlns="http://schemas.microsoft.com/office/infopath/2007/PartnerControls">
          <TermName xmlns="http://schemas.microsoft.com/office/infopath/2007/PartnerControls">Insight</TermName>
          <TermId xmlns="http://schemas.microsoft.com/office/infopath/2007/PartnerControls">d96c0fed-3f60-4ddb-9c28-3a6c5d82f156</TermId>
        </TermInfo>
      </Terms>
    </k0cb5e08406545c18344e2142bcf0abc>
    <TaxKeywordTaxHTField xmlns="dcd4d639-de5a-4bad-aded-2c25c5bf9fca">
      <Terms xmlns="http://schemas.microsoft.com/office/infopath/2007/PartnerControls"/>
    </TaxKeywordTaxHTField>
    <RoutingRuleDescription xmlns="http://schemas.microsoft.com/sharepoint/v3" xsi:nil="true"/>
    <n300bd280aac47c8b25aa7458bf0f8c4 xmlns="dcd4d639-de5a-4bad-aded-2c25c5bf9fca">
      <Terms xmlns="http://schemas.microsoft.com/office/infopath/2007/PartnerControls"/>
    </n300bd280aac47c8b25aa7458bf0f8c4>
    <TaxCatchAll xmlns="dcd4d639-de5a-4bad-aded-2c25c5bf9fca">
      <Value>32</Value>
    </TaxCatchAll>
    <j67390757fa349cbaf93204f5bf3176a xmlns="dcd4d639-de5a-4bad-aded-2c25c5bf9fca">
      <Terms xmlns="http://schemas.microsoft.com/office/infopath/2007/PartnerControls"/>
    </j67390757fa349cbaf93204f5bf3176a>
    <Publication_x0020_Type xmlns="dcd4d639-de5a-4bad-aded-2c25c5bf9fca" xsi:nil="true"/>
    <Public_x0020_Release xmlns="dcd4d639-de5a-4bad-aded-2c25c5bf9fca" xsi:nil="true"/>
  </documentManagement>
</p:properties>
</file>

<file path=customXml/item2.xml><?xml version="1.0" encoding="utf-8"?>
<?mso-contentType ?>
<customXsn xmlns="http://schemas.microsoft.com/office/2006/metadata/customXsn">
  <xsnLocation/>
  <cached>True</cached>
  <openByDefault>True</openByDefault>
  <xsnScope/>
</customXsn>
</file>

<file path=customXml/item3.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Version=16.0.0.0, Culture=neutral, PublicKeyToken=71e9bce111e9429c</Assembly>
    <Class>Microsoft.Office.RecordsManagement.Internal.UpdateExpireDate</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ct:contentTypeSchema xmlns:ct="http://schemas.microsoft.com/office/2006/metadata/contentType" xmlns:ma="http://schemas.microsoft.com/office/2006/metadata/properties/metaAttributes" ct:_="" ma:_="" ma:contentTypeName="Publication" ma:contentTypeID="0x010100943D46E95D4A1B4FBA60C8AEF611E219020B00923DC6036515C943972CC69EF4B9982A" ma:contentTypeVersion="22" ma:contentTypeDescription="" ma:contentTypeScope="" ma:versionID="1b02a6c905de1db9900316274463e575">
  <xsd:schema xmlns:xsd="http://www.w3.org/2001/XMLSchema" xmlns:xs="http://www.w3.org/2001/XMLSchema" xmlns:p="http://schemas.microsoft.com/office/2006/metadata/properties" xmlns:ns1="http://schemas.microsoft.com/sharepoint/v3" xmlns:ns2="dcd4d639-de5a-4bad-aded-2c25c5bf9fca" targetNamespace="http://schemas.microsoft.com/office/2006/metadata/properties" ma:root="true" ma:fieldsID="7712184dcc1940312b6204ce404fc6f5" ns1:_="" ns2:_="">
    <xsd:import namespace="http://schemas.microsoft.com/sharepoint/v3"/>
    <xsd:import namespace="dcd4d639-de5a-4bad-aded-2c25c5bf9fca"/>
    <xsd:element name="properties">
      <xsd:complexType>
        <xsd:sequence>
          <xsd:element name="documentManagement">
            <xsd:complexType>
              <xsd:all>
                <xsd:element ref="ns1:RoutingRuleDescription" minOccurs="0"/>
                <xsd:element ref="ns2:Security_x0020_Classification" minOccurs="0"/>
                <xsd:element ref="ns1:_dlc_ExpireDateSaved" minOccurs="0"/>
                <xsd:element ref="ns1:_dlc_ExpireDate" minOccurs="0"/>
                <xsd:element ref="ns2:TaxKeywordTaxHTField" minOccurs="0"/>
                <xsd:element ref="ns2:TaxCatchAll" minOccurs="0"/>
                <xsd:element ref="ns2:k0cb5e08406545c18344e2142bcf0abc" minOccurs="0"/>
                <xsd:element ref="ns2:TaxCatchAllLabel" minOccurs="0"/>
                <xsd:element ref="ns2:n300bd280aac47c8b25aa7458bf0f8c4" minOccurs="0"/>
                <xsd:element ref="ns2:j67390757fa349cbaf93204f5bf3176a" minOccurs="0"/>
                <xsd:element ref="ns2:Publication_x0020_Type" minOccurs="0"/>
                <xsd:element ref="ns2:Public_x0020_Releas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description="" ma:internalName="RoutingRuleDescription" ma:readOnly="false">
      <xsd:simpleType>
        <xsd:restriction base="dms:Text">
          <xsd:maxLength value="255"/>
        </xsd:restriction>
      </xsd:simpleType>
    </xsd:element>
    <xsd:element name="_dlc_ExpireDateSaved" ma:index="10" nillable="true" ma:displayName="Original Expiration Date" ma:description="" ma:hidden="true" ma:internalName="_dlc_ExpireDateSaved" ma:readOnly="true">
      <xsd:simpleType>
        <xsd:restriction base="dms:DateTime"/>
      </xsd:simpleType>
    </xsd:element>
    <xsd:element name="_dlc_ExpireDate" ma:index="11" nillable="true" ma:displayName="Expiration Date" ma:description="" ma:hidden="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cd4d639-de5a-4bad-aded-2c25c5bf9fca" elementFormDefault="qualified">
    <xsd:import namespace="http://schemas.microsoft.com/office/2006/documentManagement/types"/>
    <xsd:import namespace="http://schemas.microsoft.com/office/infopath/2007/PartnerControls"/>
    <xsd:element name="Security_x0020_Classification" ma:index="6" nillable="true" ma:displayName="Security Classification" ma:default="Official" ma:format="Dropdown" ma:internalName="Security_x0020_Classification">
      <xsd:simpleType>
        <xsd:restriction base="dms:Choice">
          <xsd:enumeration value="Official"/>
          <xsd:enumeration value="Official Sensitive"/>
        </xsd:restriction>
      </xsd:simpleType>
    </xsd:element>
    <xsd:element name="TaxKeywordTaxHTField" ma:index="12" nillable="true" ma:taxonomy="true" ma:internalName="TaxKeywordTaxHTField" ma:taxonomyFieldName="TaxKeyword" ma:displayName="Enterprise Keywords" ma:fieldId="{23f27201-bee3-471e-b2e7-b64fd8b7ca38}" ma:taxonomyMulti="true" ma:sspId="97c85119-18d9-41e7-8c9c-94d8ffdc55dc"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8c433a5c-3124-47a8-9645-d8cdf6433fde}" ma:internalName="TaxCatchAll" ma:showField="CatchAllData" ma:web="e42df08b-e6ab-4710-bb19-e8cf47f2dcf7">
      <xsd:complexType>
        <xsd:complexContent>
          <xsd:extension base="dms:MultiChoiceLookup">
            <xsd:sequence>
              <xsd:element name="Value" type="dms:Lookup" maxOccurs="unbounded" minOccurs="0" nillable="true"/>
            </xsd:sequence>
          </xsd:extension>
        </xsd:complexContent>
      </xsd:complexType>
    </xsd:element>
    <xsd:element name="k0cb5e08406545c18344e2142bcf0abc" ma:index="15" nillable="true" ma:taxonomy="true" ma:internalName="k0cb5e08406545c18344e2142bcf0abc" ma:taxonomyFieldName="Function" ma:displayName="Function" ma:default="" ma:fieldId="{40cb5e08-4065-45c1-8344-e2142bcf0abc}" ma:sspId="97c85119-18d9-41e7-8c9c-94d8ffdc55dc" ma:termSetId="f0a58393-1f39-42fc-80de-4d5f4ff8b047" ma:anchorId="00000000-0000-0000-0000-000000000000" ma:open="true" ma:isKeyword="false">
      <xsd:complexType>
        <xsd:sequence>
          <xsd:element ref="pc:Terms" minOccurs="0" maxOccurs="1"/>
        </xsd:sequence>
      </xsd:complexType>
    </xsd:element>
    <xsd:element name="TaxCatchAllLabel" ma:index="16" nillable="true" ma:displayName="Taxonomy Catch All Column1" ma:description="" ma:hidden="true" ma:list="{8c433a5c-3124-47a8-9645-d8cdf6433fde}" ma:internalName="TaxCatchAllLabel" ma:readOnly="true" ma:showField="CatchAllDataLabel" ma:web="e42df08b-e6ab-4710-bb19-e8cf47f2dcf7">
      <xsd:complexType>
        <xsd:complexContent>
          <xsd:extension base="dms:MultiChoiceLookup">
            <xsd:sequence>
              <xsd:element name="Value" type="dms:Lookup" maxOccurs="unbounded" minOccurs="0" nillable="true"/>
            </xsd:sequence>
          </xsd:extension>
        </xsd:complexContent>
      </xsd:complexType>
    </xsd:element>
    <xsd:element name="n300bd280aac47c8b25aa7458bf0f8c4" ma:index="17" nillable="true" ma:taxonomy="true" ma:internalName="n300bd280aac47c8b25aa7458bf0f8c4" ma:taxonomyFieldName="Related_x0020_Functions" ma:displayName="Related Functions" ma:default="" ma:fieldId="{7300bd28-0aac-47c8-b25a-a7458bf0f8c4}" ma:taxonomyMulti="true" ma:sspId="97c85119-18d9-41e7-8c9c-94d8ffdc55dc" ma:termSetId="f0a58393-1f39-42fc-80de-4d5f4ff8b047" ma:anchorId="00000000-0000-0000-0000-000000000000" ma:open="true" ma:isKeyword="false">
      <xsd:complexType>
        <xsd:sequence>
          <xsd:element ref="pc:Terms" minOccurs="0" maxOccurs="1"/>
        </xsd:sequence>
      </xsd:complexType>
    </xsd:element>
    <xsd:element name="j67390757fa349cbaf93204f5bf3176a" ma:index="20" nillable="true" ma:taxonomy="true" ma:internalName="j67390757fa349cbaf93204f5bf3176a" ma:taxonomyFieldName="Stakeholder" ma:displayName="Stakeholder" ma:default="" ma:fieldId="{36739075-7fa3-49cb-af93-204f5bf3176a}" ma:taxonomyMulti="true" ma:sspId="97c85119-18d9-41e7-8c9c-94d8ffdc55dc" ma:termSetId="ce122ced-d9fb-4184-acf0-8fd14c3f7d0b" ma:anchorId="00000000-0000-0000-0000-000000000000" ma:open="true" ma:isKeyword="false">
      <xsd:complexType>
        <xsd:sequence>
          <xsd:element ref="pc:Terms" minOccurs="0" maxOccurs="1"/>
        </xsd:sequence>
      </xsd:complexType>
    </xsd:element>
    <xsd:element name="Publication_x0020_Type" ma:index="22" nillable="true" ma:displayName="Publication Type" ma:format="Dropdown" ma:internalName="Publication_x0020_Type" ma:readOnly="false">
      <xsd:simpleType>
        <xsd:restriction base="dms:Choice">
          <xsd:enumeration value="Advice Notes"/>
          <xsd:enumeration value="All Staff Emails"/>
          <xsd:enumeration value="Annual Reports"/>
          <xsd:enumeration value="Article"/>
          <xsd:enumeration value="Buzz/Hive"/>
          <xsd:enumeration value="Consultation"/>
          <xsd:enumeration value="FAQs"/>
          <xsd:enumeration value="FOIs"/>
          <xsd:enumeration value="GC Website"/>
          <xsd:enumeration value="Guidance"/>
          <xsd:enumeration value="Guidance - industry"/>
          <xsd:enumeration value="Information Paper"/>
          <xsd:enumeration value="Interview Transcripts"/>
          <xsd:enumeration value="Journals"/>
          <xsd:enumeration value="Letter"/>
          <xsd:enumeration value="MLTF Risk Assessment"/>
          <xsd:enumeration value="Newsletters"/>
          <xsd:enumeration value="Posters"/>
          <xsd:enumeration value="Press Cuttings"/>
          <xsd:enumeration value="Press Release"/>
          <xsd:enumeration value="Presentation"/>
          <xsd:enumeration value="Quick Guide"/>
          <xsd:enumeration value="Social Media"/>
          <xsd:enumeration value="Speeches"/>
          <xsd:enumeration value="Technical Standard"/>
        </xsd:restriction>
      </xsd:simpleType>
    </xsd:element>
    <xsd:element name="Public_x0020_Release" ma:index="23" nillable="true" ma:displayName="Public Release" ma:format="Dropdown" ma:internalName="Public_x0020_Release">
      <xsd:simpleType>
        <xsd:restriction base="dms:Choice">
          <xsd:enumeration value="Partial\Extract"/>
          <xsd:enumeration value="Full"/>
          <xsd:enumeration value="Not at al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mso-contentType ?>
<SharedContentType xmlns="Microsoft.SharePoint.Taxonomy.ContentTypeSync" SourceId="97c85119-18d9-41e7-8c9c-94d8ffdc55dc" ContentTypeId="0x010100943D46E95D4A1B4FBA60C8AEF611E219020B" PreviousValue="false"/>
</file>

<file path=customXml/itemProps1.xml><?xml version="1.0" encoding="utf-8"?>
<ds:datastoreItem xmlns:ds="http://schemas.openxmlformats.org/officeDocument/2006/customXml" ds:itemID="{CD55F463-E107-41ED-8D2E-EC3BED30E8EC}">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dcd4d639-de5a-4bad-aded-2c25c5bf9fca"/>
    <ds:schemaRef ds:uri="http://www.w3.org/XML/1998/namespace"/>
    <ds:schemaRef ds:uri="http://purl.org/dc/dcmitype/"/>
  </ds:schemaRefs>
</ds:datastoreItem>
</file>

<file path=customXml/itemProps2.xml><?xml version="1.0" encoding="utf-8"?>
<ds:datastoreItem xmlns:ds="http://schemas.openxmlformats.org/officeDocument/2006/customXml" ds:itemID="{8EACC07B-6933-472E-A3D5-6E635487CF9A}">
  <ds:schemaRefs>
    <ds:schemaRef ds:uri="http://schemas.microsoft.com/office/2006/metadata/customXsn"/>
  </ds:schemaRefs>
</ds:datastoreItem>
</file>

<file path=customXml/itemProps3.xml><?xml version="1.0" encoding="utf-8"?>
<ds:datastoreItem xmlns:ds="http://schemas.openxmlformats.org/officeDocument/2006/customXml" ds:itemID="{C6365F75-F5BF-4884-85EB-4DEECE87AAD6}">
  <ds:schemaRefs>
    <ds:schemaRef ds:uri="http://schemas.microsoft.com/sharepoint/events"/>
  </ds:schemaRefs>
</ds:datastoreItem>
</file>

<file path=customXml/itemProps4.xml><?xml version="1.0" encoding="utf-8"?>
<ds:datastoreItem xmlns:ds="http://schemas.openxmlformats.org/officeDocument/2006/customXml" ds:itemID="{C10BBA17-696A-4B59-A6E8-2454CD4FD83C}">
  <ds:schemaRefs>
    <ds:schemaRef ds:uri="http://schemas.microsoft.com/sharepoint/v3/contenttype/forms"/>
  </ds:schemaRefs>
</ds:datastoreItem>
</file>

<file path=customXml/itemProps5.xml><?xml version="1.0" encoding="utf-8"?>
<ds:datastoreItem xmlns:ds="http://schemas.openxmlformats.org/officeDocument/2006/customXml" ds:itemID="{7CCBEFDC-BD99-4751-9BE0-DEC63434D7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cd4d639-de5a-4bad-aded-2c25c5bf9f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6.xml><?xml version="1.0" encoding="utf-8"?>
<ds:datastoreItem xmlns:ds="http://schemas.openxmlformats.org/officeDocument/2006/customXml" ds:itemID="{DDD27C1A-0947-4B3F-9333-9DF9544B9CD5}">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2CV Blue 2019</Template>
  <TotalTime>14</TotalTime>
  <Words>6148</Words>
  <Application>Microsoft Office PowerPoint</Application>
  <PresentationFormat>Widescreen</PresentationFormat>
  <Paragraphs>681</Paragraphs>
  <Slides>32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Segoe UI</vt:lpstr>
      <vt:lpstr>Segoe UI Semilight</vt:lpstr>
      <vt:lpstr>Symbol</vt:lpstr>
      <vt:lpstr>Times New Roman</vt:lpstr>
      <vt:lpstr>Wingdings</vt:lpstr>
      <vt:lpstr>2CV BLUE</vt:lpstr>
      <vt:lpstr>Part 3 Gambling activities and locations</vt:lpstr>
      <vt:lpstr>Introduction</vt:lpstr>
      <vt:lpstr>Methodology &amp; sample</vt:lpstr>
      <vt:lpstr>Stage 1 – Qualitative research, our approach in numbers </vt:lpstr>
      <vt:lpstr> Stage 2 – Quantitative research - Background &amp; Objectives</vt:lpstr>
      <vt:lpstr>Through the research, we identified eight typologies of gambling behaviour </vt:lpstr>
      <vt:lpstr>Exploring types of gambling </vt:lpstr>
      <vt:lpstr>Once we had defined the typologies, we wanted to explore how they related to the different gambling activities</vt:lpstr>
      <vt:lpstr>Activity summary LOTTERY </vt:lpstr>
      <vt:lpstr>Activity summary SCRATCHCARDS</vt:lpstr>
      <vt:lpstr>Activity summary INSTANT WIN GAMES</vt:lpstr>
      <vt:lpstr>Activity summary SPORTS BETTING ON RACES</vt:lpstr>
      <vt:lpstr>Activity summary Sports betting – on games</vt:lpstr>
      <vt:lpstr>Activity summary ONLINE CASINOS</vt:lpstr>
      <vt:lpstr>Activity summary ONLINE SLOT MACHINES</vt:lpstr>
      <vt:lpstr>Activity summary ARCADES</vt:lpstr>
      <vt:lpstr>Activity summary FRUIT OR SLOT MACHINES </vt:lpstr>
      <vt:lpstr>Activity summary ONLINE BINGO </vt:lpstr>
      <vt:lpstr>Activity summary Bingo (in person)</vt:lpstr>
      <vt:lpstr>Motivations and   attitudes to different activities</vt:lpstr>
      <vt:lpstr>Gambling very much exists as ‘just something else I do’, the absolute cost can be different, but the time is valued the same and comparable to other activities. The primary exception to this rule is the overlap between gambling and passion for football/sports betting – which can be powerfully and consciously linked.</vt:lpstr>
      <vt:lpstr>Football and gambling have become so tightly linked that some fans feel they are now inseparable – with a huge range of crossover touchpoints mentioned</vt:lpstr>
      <vt:lpstr>There is a role for betting regardless of your level of engagement in football </vt:lpstr>
      <vt:lpstr>For football fans who are frequent gamblers, the thrill of the bet can overtake passion for the game itself – resulting in risky play unconnected to fandom</vt:lpstr>
      <vt:lpstr>While Bingo doesn’t tap into a passion necessarily, it does often overlap with a personal interests and needs – particularly the social aspect of it</vt:lpstr>
      <vt:lpstr>At the other end of the spectrum – Draw Based Games are perceived as being much more casual in the moment games, with barely any cross-over with personal passions</vt:lpstr>
      <vt:lpstr>Location of gambling </vt:lpstr>
      <vt:lpstr>Players are aware that the ease of gambling has increased dramatically in recent years due to tech innovation – particularly the growth of gambling via smartphones </vt:lpstr>
      <vt:lpstr>People are conscious that mobile technology enables easy anytime gambling (low friction) vs destination gambling which is location specific (high friction)</vt:lpstr>
      <vt:lpstr>Players openly speak about occasions where removal of these environmental barriers has facilitated repetitive play and accumulating wins/losses rapidly</vt:lpstr>
      <vt:lpstr>Removal of environmental barriers has impacted the visibility and convenience of gambling behaviour, it can be done privately without judgement or intervention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 Catchpole</dc:creator>
  <cp:lastModifiedBy>Deborah Swash</cp:lastModifiedBy>
  <cp:revision>3</cp:revision>
  <dcterms:created xsi:type="dcterms:W3CDTF">2019-10-21T13:10:59Z</dcterms:created>
  <dcterms:modified xsi:type="dcterms:W3CDTF">2022-03-09T14:09:32Z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0x010100943D46E95D4A1B4FBA60C8AEF611E219020B00923DC6036515C943972CC69EF4B9982A</vt:lpwstr>
  </property>
  <property fmtid="{D5CDD505-2E9C-101B-9397-08002B2CF9AE}" pid="3" name="TaxKeyword">
    <vt:lpwstr/>
  </property>
  <property fmtid="{D5CDD505-2E9C-101B-9397-08002B2CF9AE}" pid="4" name="_dlc_policyId">
    <vt:lpwstr/>
  </property>
  <property fmtid="{D5CDD505-2E9C-101B-9397-08002B2CF9AE}" pid="5" name="Related Functions">
    <vt:lpwstr/>
  </property>
  <property fmtid="{D5CDD505-2E9C-101B-9397-08002B2CF9AE}" pid="6" name="ItemRetentionFormula">
    <vt:lpwstr/>
  </property>
  <property fmtid="{D5CDD505-2E9C-101B-9397-08002B2CF9AE}" pid="7" name="Function">
    <vt:lpwstr>32;#Insight|d96c0fed-3f60-4ddb-9c28-3a6c5d82f156</vt:lpwstr>
  </property>
  <property fmtid="{D5CDD505-2E9C-101B-9397-08002B2CF9AE}" pid="8" name="ca506676becf4cdbb613025592e6b965">
    <vt:lpwstr/>
  </property>
  <property fmtid="{D5CDD505-2E9C-101B-9397-08002B2CF9AE}" pid="9" name="Operator">
    <vt:lpwstr/>
  </property>
  <property fmtid="{D5CDD505-2E9C-101B-9397-08002B2CF9AE}" pid="10" name="LTT Topic">
    <vt:lpwstr/>
  </property>
  <property fmtid="{D5CDD505-2E9C-101B-9397-08002B2CF9AE}" pid="11" name="l5cd9abbff024cf7bf00a775ad9fdd22">
    <vt:lpwstr/>
  </property>
  <property fmtid="{D5CDD505-2E9C-101B-9397-08002B2CF9AE}" pid="12" name="j67390757fa349cbaf93204f5bf3176a">
    <vt:lpwstr/>
  </property>
  <property fmtid="{D5CDD505-2E9C-101B-9397-08002B2CF9AE}" pid="13" name="Stakeholder">
    <vt:lpwstr/>
  </property>
  <property fmtid="{D5CDD505-2E9C-101B-9397-08002B2CF9AE}" pid="14" name="Related_x0020_Functions">
    <vt:lpwstr/>
  </property>
  <property fmtid="{D5CDD505-2E9C-101B-9397-08002B2CF9AE}" pid="15" name="LTT_x0020_Topic">
    <vt:lpwstr/>
  </property>
</Properties>
</file>